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4630400" cy="8229600"/>
  <p:notesSz cx="8229600" cy="14630400"/>
  <p:embeddedFontLst>
    <p:embeddedFont>
      <p:font typeface="Montserrat"/>
      <p:regular r:id="rId24"/>
    </p:embeddedFont>
    <p:embeddedFont>
      <p:font typeface="Montserrat"/>
      <p:regular r:id="rId25"/>
    </p:embeddedFont>
    <p:embeddedFont>
      <p:font typeface="Montserrat"/>
      <p:regular r:id="rId26"/>
    </p:embeddedFont>
    <p:embeddedFont>
      <p:font typeface="Montserrat"/>
      <p:regular r:id="rId27"/>
    </p:embeddedFont>
    <p:embeddedFont>
      <p:font typeface="Heebo Light"/>
      <p:regular r:id="rId28"/>
    </p:embeddedFont>
    <p:embeddedFont>
      <p:font typeface="Heebo Light"/>
      <p:regular r:id="rId2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openxmlformats.org/officeDocument/2006/relationships/font" Target="fonts/font1.fntdata"/><Relationship Id="rId25" Type="http://schemas.openxmlformats.org/officeDocument/2006/relationships/font" Target="fonts/font2.fntdata"/><Relationship Id="rId26" Type="http://schemas.openxmlformats.org/officeDocument/2006/relationships/font" Target="fonts/font3.fntdata"/><Relationship Id="rId27" Type="http://schemas.openxmlformats.org/officeDocument/2006/relationships/font" Target="fonts/font4.fntdata"/><Relationship Id="rId28" Type="http://schemas.openxmlformats.org/officeDocument/2006/relationships/font" Target="fonts/font5.fntdata"/><Relationship Id="rId2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image" Target="../media/image-10-10.pn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png"/><Relationship Id="rId13" Type="http://schemas.openxmlformats.org/officeDocument/2006/relationships/image" Target="../media/image-10-13.png"/><Relationship Id="rId14" Type="http://schemas.openxmlformats.org/officeDocument/2006/relationships/image" Target="../media/image-10-14.svg"/><Relationship Id="rId15" Type="http://schemas.openxmlformats.org/officeDocument/2006/relationships/slideLayout" Target="../slideLayouts/slideLayout11.xml"/><Relationship Id="rId1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image" Target="../media/image-11-8.svg"/><Relationship Id="rId9" Type="http://schemas.openxmlformats.org/officeDocument/2006/relationships/slideLayout" Target="../slideLayouts/slideLayout12.xml"/><Relationship Id="rId10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svg"/><Relationship Id="rId3" Type="http://schemas.openxmlformats.org/officeDocument/2006/relationships/image" Target="../media/image-12-3.png"/><Relationship Id="rId4" Type="http://schemas.openxmlformats.org/officeDocument/2006/relationships/image" Target="../media/image-12-4.svg"/><Relationship Id="rId5" Type="http://schemas.openxmlformats.org/officeDocument/2006/relationships/image" Target="../media/image-12-5.png"/><Relationship Id="rId6" Type="http://schemas.openxmlformats.org/officeDocument/2006/relationships/image" Target="../media/image-12-6.svg"/><Relationship Id="rId7" Type="http://schemas.openxmlformats.org/officeDocument/2006/relationships/image" Target="../media/image-12-7.png"/><Relationship Id="rId8" Type="http://schemas.openxmlformats.org/officeDocument/2006/relationships/image" Target="../media/image-12-8.sv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in/josephine-joyce/" TargetMode="External"/><Relationship Id="rId3" Type="http://schemas.openxmlformats.org/officeDocument/2006/relationships/hyperlink" Target="https://www.linkedin.com/in/prashanth-bhat-bg/" TargetMode="External"/><Relationship Id="rId1" Type="http://schemas.openxmlformats.org/officeDocument/2006/relationships/image" Target="../media/image-17-1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slideLayout" Target="../slideLayouts/slideLayout4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image" Target="../media/image-4-8.png"/><Relationship Id="rId9" Type="http://schemas.openxmlformats.org/officeDocument/2006/relationships/image" Target="../media/image-4-9.svg"/><Relationship Id="rId10" Type="http://schemas.openxmlformats.org/officeDocument/2006/relationships/slideLayout" Target="../slideLayouts/slideLayout5.xml"/><Relationship Id="rId11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9043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Event-Driven Platform Engineering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128242"/>
            <a:ext cx="75564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From Reactive Ops to Autonomous Control Loops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499336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deep dive into how platform teams can evolve from ticket-driven, human-in-the-loop operations to self-adaptive, policy-driven systems that detect, decide, and act—without manual intervention.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6169223"/>
            <a:ext cx="2107883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481C9E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20472" y="6236375"/>
            <a:ext cx="185451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F44444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PLATFORM ENGINEERING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3000851" y="6169223"/>
            <a:ext cx="1326833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481C9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127534" y="6236375"/>
            <a:ext cx="10734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F44444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CLOUD-NATIVE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4426863" y="6169223"/>
            <a:ext cx="1598176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481C9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553545" y="6236375"/>
            <a:ext cx="134481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F44444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EVENT-DRIVEN IDP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793790" y="678084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Josephine Eskaline Joyce, STSM, IBM Cloud</a:t>
            </a:r>
            <a:pPr algn="l" indent="0" marL="0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3790" y="7321629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Prashanth Bhat, Lead Architect, IBM Cloud 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580906"/>
            <a:ext cx="7799427" cy="562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Cases in Platform Engineering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9376" y="1468993"/>
            <a:ext cx="13191649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Event-driven autonomous platforms unlock a new class of platform capabilities — from self-healing infrastructure to runtime-adaptive feature delivery.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19376" y="1926669"/>
            <a:ext cx="3175635" cy="3497104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2114074"/>
            <a:ext cx="539591" cy="539591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132" y="2262426"/>
            <a:ext cx="242768" cy="2427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06780" y="2816662"/>
            <a:ext cx="235434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Autonomous Scaling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906780" y="3195399"/>
            <a:ext cx="2800826" cy="170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Use real-time inference latency or token throughput instead of static thresholds</a:t>
            </a:r>
            <a:endParaRPr lang="en-US" sz="140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Trigger scaling dynamically (aligns with HPA + custom metrics)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4058007" y="1926669"/>
            <a:ext cx="3175635" cy="3497104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12" y="2114074"/>
            <a:ext cx="539591" cy="539591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3763" y="2262426"/>
            <a:ext cx="242768" cy="24276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245412" y="2816662"/>
            <a:ext cx="2800826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Self-Healing Infrastructure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4245412" y="3476387"/>
            <a:ext cx="2800826" cy="1759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Detect CrashLoopBackOff automatically</a:t>
            </a:r>
            <a:endParaRPr lang="en-US" sz="140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Restart or redeploy without human intervention</a:t>
            </a:r>
            <a:endParaRPr lang="en-US" sz="140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Escalate only if repeated failures occur</a:t>
            </a:r>
            <a:endParaRPr lang="en-US" sz="1400" dirty="0"/>
          </a:p>
        </p:txBody>
      </p:sp>
      <p:sp>
        <p:nvSpPr>
          <p:cNvPr id="14" name="Shape 8"/>
          <p:cNvSpPr/>
          <p:nvPr/>
        </p:nvSpPr>
        <p:spPr>
          <a:xfrm>
            <a:off x="7396639" y="1926669"/>
            <a:ext cx="3175635" cy="3497104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043" y="2114074"/>
            <a:ext cx="539591" cy="539591"/>
          </a:xfrm>
          <a:prstGeom prst="rect">
            <a:avLst/>
          </a:prstGeom>
        </p:spPr>
      </p:pic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32395" y="2262426"/>
            <a:ext cx="242768" cy="24276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7584043" y="2816662"/>
            <a:ext cx="2800826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Continuous Compliance Enforcement</a:t>
            </a:r>
            <a:endParaRPr lang="en-US" sz="1750" dirty="0"/>
          </a:p>
        </p:txBody>
      </p:sp>
      <p:sp>
        <p:nvSpPr>
          <p:cNvPr id="18" name="Text 10"/>
          <p:cNvSpPr/>
          <p:nvPr/>
        </p:nvSpPr>
        <p:spPr>
          <a:xfrm>
            <a:off x="7584043" y="3476387"/>
            <a:ext cx="2800826" cy="1428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Detect policy violations at runtime</a:t>
            </a:r>
            <a:endParaRPr lang="en-US" sz="140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Trigger deployment rejection, resource quarantine, or audit logging automatically</a:t>
            </a:r>
            <a:endParaRPr lang="en-US" sz="1400" dirty="0"/>
          </a:p>
        </p:txBody>
      </p:sp>
      <p:sp>
        <p:nvSpPr>
          <p:cNvPr id="19" name="Shape 11"/>
          <p:cNvSpPr/>
          <p:nvPr/>
        </p:nvSpPr>
        <p:spPr>
          <a:xfrm>
            <a:off x="10735270" y="1926669"/>
            <a:ext cx="3175754" cy="3497104"/>
          </a:xfrm>
          <a:prstGeom prst="roundRect">
            <a:avLst>
              <a:gd name="adj" fmla="val 23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20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2675" y="2114074"/>
            <a:ext cx="539591" cy="539591"/>
          </a:xfrm>
          <a:prstGeom prst="rect">
            <a:avLst/>
          </a:prstGeom>
        </p:spPr>
      </p:pic>
      <p:pic>
        <p:nvPicPr>
          <p:cNvPr id="21" name="Image 7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1027" y="2262426"/>
            <a:ext cx="242768" cy="242768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0922675" y="2816662"/>
            <a:ext cx="275998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CI/CD Event Automation</a:t>
            </a:r>
            <a:endParaRPr lang="en-US" sz="1750" dirty="0"/>
          </a:p>
        </p:txBody>
      </p:sp>
      <p:sp>
        <p:nvSpPr>
          <p:cNvPr id="23" name="Text 13"/>
          <p:cNvSpPr/>
          <p:nvPr/>
        </p:nvSpPr>
        <p:spPr>
          <a:xfrm>
            <a:off x="10922675" y="3195399"/>
            <a:ext cx="2800945" cy="1428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Deployment events trigger canary analysis, rollback on failure, and feature flag toggles</a:t>
            </a:r>
            <a:endParaRPr lang="en-US" sz="140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Fully automated pipeline response</a:t>
            </a:r>
            <a:endParaRPr lang="en-US" sz="1400" dirty="0"/>
          </a:p>
        </p:txBody>
      </p:sp>
      <p:sp>
        <p:nvSpPr>
          <p:cNvPr id="24" name="Shape 14"/>
          <p:cNvSpPr/>
          <p:nvPr/>
        </p:nvSpPr>
        <p:spPr>
          <a:xfrm>
            <a:off x="719376" y="5586770"/>
            <a:ext cx="13191649" cy="2061805"/>
          </a:xfrm>
          <a:prstGeom prst="roundRect">
            <a:avLst>
              <a:gd name="adj" fmla="val 366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25" name="Image 8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780" y="5774174"/>
            <a:ext cx="539591" cy="539591"/>
          </a:xfrm>
          <a:prstGeom prst="rect">
            <a:avLst/>
          </a:prstGeom>
        </p:spPr>
      </p:pic>
      <p:pic>
        <p:nvPicPr>
          <p:cNvPr id="26" name="Image 9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5132" y="5922526"/>
            <a:ext cx="242768" cy="242768"/>
          </a:xfrm>
          <a:prstGeom prst="rect">
            <a:avLst/>
          </a:prstGeom>
        </p:spPr>
      </p:pic>
      <p:sp>
        <p:nvSpPr>
          <p:cNvPr id="27" name="Text 15"/>
          <p:cNvSpPr/>
          <p:nvPr/>
        </p:nvSpPr>
        <p:spPr>
          <a:xfrm>
            <a:off x="906780" y="6476762"/>
            <a:ext cx="3055144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Event-Driven Feature Flags</a:t>
            </a:r>
            <a:endParaRPr lang="en-US" sz="1750" dirty="0"/>
          </a:p>
        </p:txBody>
      </p:sp>
      <p:sp>
        <p:nvSpPr>
          <p:cNvPr id="28" name="Text 16"/>
          <p:cNvSpPr/>
          <p:nvPr/>
        </p:nvSpPr>
        <p:spPr>
          <a:xfrm>
            <a:off x="906780" y="6855500"/>
            <a:ext cx="12816840" cy="605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Toggle features based on system load, error rates, or user segmentation</a:t>
            </a:r>
            <a:endParaRPr lang="en-US" sz="1400" dirty="0"/>
          </a:p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Enables runtime adaptability without redeployment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4019"/>
            <a:ext cx="99237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Maturity Model: Reactive → Autonomous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4093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Platform evolution toward autonomy is not a binary switch — it is a deliberate progression across four stages. Each stage delivers compounding returns on reliability and developer experience, while introducing new engineering challenges to manage.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1091446" y="3095387"/>
            <a:ext cx="6124456" cy="198358"/>
          </a:xfrm>
          <a:prstGeom prst="roundRect">
            <a:avLst>
              <a:gd name="adj" fmla="val 420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93790" y="2896910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42618" y="3045738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2148" y="36905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Stage 1: Reactive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2148" y="4119801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Alerts route to humans. Runbooks executed manually. High MTTR, high toil.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712035" y="2797731"/>
            <a:ext cx="6124456" cy="198358"/>
          </a:xfrm>
          <a:prstGeom prst="roundRect">
            <a:avLst>
              <a:gd name="adj" fmla="val 420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14379" y="2599253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3207" y="2748082"/>
            <a:ext cx="297656" cy="2976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12737" y="33929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Stage 2: Automated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612737" y="3822144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Scripts and pipelines handle known failure modes. Humans still own decision logic.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1091446" y="5647730"/>
            <a:ext cx="6124456" cy="198358"/>
          </a:xfrm>
          <a:prstGeom prst="roundRect">
            <a:avLst>
              <a:gd name="adj" fmla="val 420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793790" y="5449252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618" y="5598081"/>
            <a:ext cx="297656" cy="29765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92148" y="6242923"/>
            <a:ext cx="26581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Stage 3: Event-Driven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992148" y="6672143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Events trigger structured workflows. Policy engines gate execution. Human oversight reserved for escalations.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712035" y="5350073"/>
            <a:ext cx="6124456" cy="198358"/>
          </a:xfrm>
          <a:prstGeom prst="roundRect">
            <a:avLst>
              <a:gd name="adj" fmla="val 420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414379" y="5151596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3207" y="5300424"/>
            <a:ext cx="297656" cy="29765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12737" y="5945267"/>
            <a:ext cx="26852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Stage 4: Autonomous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7612737" y="6374487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Closed-loop systems with AI-enhanced reasoning. Continuous guardrails. Self-healing with audit-complete transparency.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2726"/>
            <a:ext cx="110062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Design Principles for Event-Native Platforms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696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Building event-native platforms that remain maintainable, safe, and evolvable over time requires deliberate engineering discipline from the start. These practices encode hard-won lessons from teams operating at scale.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727960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472101"/>
            <a:ext cx="2501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Event Contracts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901321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Adopt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CloudEvents spec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across all producers. Schema-validated, versioned event contracts prevent silent coupling failures as your source topology grows.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9144" y="272796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472101"/>
            <a:ext cx="30128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Design for Idempotency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3901321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Every automated action must be safely re-executable. Idempotent automation tolerates at-least-once delivery semantics from brokers like Kafka and NATS without causing duplicate side effects.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5077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994916"/>
            <a:ext cx="3195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Keep Policy Deterministic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424136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Codify all known decision paths in OPA or Kyverno. Reserve AI invocation exclusively for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ambiguous, context-heavy scenarios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where rule-based systems have genuine blind spots.</a:t>
            </a:r>
            <a:endParaRPr lang="en-US" sz="15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9144" y="525077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5994916"/>
            <a:ext cx="41982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Separate Decision from Execution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424136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decision layer (policy engine + AI skills) must be architecturally decoupled from the execution layer (operators, workflows). This separation enables independent testing, rollback, and audit.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12846" y="415766"/>
            <a:ext cx="789861" cy="235744"/>
          </a:xfrm>
          <a:prstGeom prst="roundRect">
            <a:avLst>
              <a:gd name="adj" fmla="val 19890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1896547" y="457557"/>
            <a:ext cx="622459" cy="152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WATCH OUT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1812846" y="690682"/>
            <a:ext cx="3840599" cy="436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Anti-Patterns to Avoid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1812846" y="1273850"/>
            <a:ext cx="11004590" cy="190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 well-intentioned event-driven platforms fail when these common anti-patterns go unaddressed.</a:t>
            </a:r>
            <a:endParaRPr lang="en-US" sz="10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2846" y="1574244"/>
            <a:ext cx="11004590" cy="62395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650200"/>
            <a:ext cx="5118140" cy="513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Challenges &amp; Guard Rails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834628" y="1435894"/>
            <a:ext cx="12961025" cy="480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Autonomous control loops introduce real operational risks. Engineering teams must design explicitly for failure modes in the automation layer itself — not just the systems being controlled.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834628" y="2205633"/>
            <a:ext cx="2054423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Challenges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834628" y="2615565"/>
            <a:ext cx="3071932" cy="2465665"/>
          </a:xfrm>
          <a:prstGeom prst="roundRect">
            <a:avLst>
              <a:gd name="adj" fmla="val 4450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768" y="2615565"/>
            <a:ext cx="91440" cy="246566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90374" y="2802731"/>
            <a:ext cx="2629019" cy="51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 Noise &amp; Storm Handling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90374" y="3452455"/>
            <a:ext cx="2629019" cy="1441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Cascading failures can generate thousands of correlated events per second. Without deduplication and correlation windows, the automation layer becomes the amplifier of an outage rather than its resolver.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4042648" y="2615565"/>
            <a:ext cx="3071932" cy="2465665"/>
          </a:xfrm>
          <a:prstGeom prst="roundRect">
            <a:avLst>
              <a:gd name="adj" fmla="val 4450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788" y="2615565"/>
            <a:ext cx="91440" cy="246566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298394" y="2802731"/>
            <a:ext cx="2196584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Control Loop Stability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4298394" y="3195638"/>
            <a:ext cx="2629019" cy="1201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Feedback loops that act too aggressively can oscillate. Apply exponential backoff, circuit breakers, and cooldown periods to prevent remediation storms.</a:t>
            </a:r>
            <a:endParaRPr lang="en-US" sz="1250" dirty="0"/>
          </a:p>
        </p:txBody>
      </p:sp>
      <p:sp>
        <p:nvSpPr>
          <p:cNvPr id="13" name="Shape 9"/>
          <p:cNvSpPr/>
          <p:nvPr/>
        </p:nvSpPr>
        <p:spPr>
          <a:xfrm>
            <a:off x="834628" y="5217319"/>
            <a:ext cx="3071932" cy="2208848"/>
          </a:xfrm>
          <a:prstGeom prst="roundRect">
            <a:avLst>
              <a:gd name="adj" fmla="val 496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8" y="5217319"/>
            <a:ext cx="91440" cy="220884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090374" y="5404485"/>
            <a:ext cx="2070140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Trust in AI Decisions</a:t>
            </a:r>
            <a:endParaRPr lang="en-US" sz="1600" dirty="0"/>
          </a:p>
        </p:txBody>
      </p:sp>
      <p:sp>
        <p:nvSpPr>
          <p:cNvPr id="16" name="Text 11"/>
          <p:cNvSpPr/>
          <p:nvPr/>
        </p:nvSpPr>
        <p:spPr>
          <a:xfrm>
            <a:off x="1090374" y="5797391"/>
            <a:ext cx="2629019" cy="1441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AI skill outputs must carry structured confidence scores and be subject to policy gates. Low-confidence recommendations should always escalate rather than execute.</a:t>
            </a:r>
            <a:endParaRPr lang="en-US" sz="1250" dirty="0"/>
          </a:p>
        </p:txBody>
      </p:sp>
      <p:sp>
        <p:nvSpPr>
          <p:cNvPr id="17" name="Shape 12"/>
          <p:cNvSpPr/>
          <p:nvPr/>
        </p:nvSpPr>
        <p:spPr>
          <a:xfrm>
            <a:off x="4042648" y="5217319"/>
            <a:ext cx="3071932" cy="2208848"/>
          </a:xfrm>
          <a:prstGeom prst="roundRect">
            <a:avLst>
              <a:gd name="adj" fmla="val 496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788" y="5217319"/>
            <a:ext cx="91440" cy="220884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4298394" y="5404485"/>
            <a:ext cx="2054423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Policy vs. Flexibility</a:t>
            </a:r>
            <a:endParaRPr lang="en-US" sz="1600" dirty="0"/>
          </a:p>
        </p:txBody>
      </p:sp>
      <p:sp>
        <p:nvSpPr>
          <p:cNvPr id="20" name="Text 14"/>
          <p:cNvSpPr/>
          <p:nvPr/>
        </p:nvSpPr>
        <p:spPr>
          <a:xfrm>
            <a:off x="4298394" y="5797391"/>
            <a:ext cx="2629019" cy="1201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Overly rigid policies block legitimate developer workflows. Use graduated enforcement — warn, then block — with clear exception paths and audit trails.</a:t>
            </a:r>
            <a:endParaRPr lang="en-US" sz="1250" dirty="0"/>
          </a:p>
        </p:txBody>
      </p:sp>
      <p:sp>
        <p:nvSpPr>
          <p:cNvPr id="21" name="Shape 15"/>
          <p:cNvSpPr/>
          <p:nvPr/>
        </p:nvSpPr>
        <p:spPr>
          <a:xfrm>
            <a:off x="7404854" y="2069544"/>
            <a:ext cx="6516648" cy="5509736"/>
          </a:xfrm>
          <a:prstGeom prst="roundRect">
            <a:avLst>
              <a:gd name="adj" fmla="val 2148"/>
            </a:avLst>
          </a:prstGeom>
          <a:solidFill>
            <a:srgbClr val="1B1744">
              <a:alpha val="95000"/>
            </a:srgbClr>
          </a:solidFill>
          <a:ln/>
        </p:spPr>
      </p:sp>
      <p:sp>
        <p:nvSpPr>
          <p:cNvPr id="22" name="Text 16"/>
          <p:cNvSpPr/>
          <p:nvPr/>
        </p:nvSpPr>
        <p:spPr>
          <a:xfrm>
            <a:off x="7569160" y="2205633"/>
            <a:ext cx="3156228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Where AI Should NOT Be Used</a:t>
            </a:r>
            <a:endParaRPr lang="en-US" sz="1600" dirty="0"/>
          </a:p>
        </p:txBody>
      </p:sp>
      <p:sp>
        <p:nvSpPr>
          <p:cNvPr id="23" name="Text 17"/>
          <p:cNvSpPr/>
          <p:nvPr/>
        </p:nvSpPr>
        <p:spPr>
          <a:xfrm>
            <a:off x="7569160" y="2598539"/>
            <a:ext cx="6188035" cy="1103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Actions with irreversible blast radius (e.g., data deletion, firewall rule removal)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Compliance-gated decisions requiring human sign-off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Scenarios where a deterministic rule already exists — codify it, don't infer it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Any action where confidence score falls below your defined safety threshold</a:t>
            </a:r>
            <a:endParaRPr lang="en-US" sz="1250" dirty="0"/>
          </a:p>
        </p:txBody>
      </p:sp>
      <p:sp>
        <p:nvSpPr>
          <p:cNvPr id="24" name="Text 18"/>
          <p:cNvSpPr/>
          <p:nvPr/>
        </p:nvSpPr>
        <p:spPr>
          <a:xfrm>
            <a:off x="7569160" y="3838575"/>
            <a:ext cx="2054423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Safety Mechanisms</a:t>
            </a:r>
            <a:endParaRPr lang="en-US" sz="1600" dirty="0"/>
          </a:p>
        </p:txBody>
      </p:sp>
      <p:sp>
        <p:nvSpPr>
          <p:cNvPr id="25" name="Text 19"/>
          <p:cNvSpPr/>
          <p:nvPr/>
        </p:nvSpPr>
        <p:spPr>
          <a:xfrm>
            <a:off x="7569160" y="4231481"/>
            <a:ext cx="6188035" cy="816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Dry-run mode for all new automation paths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Mandatory approval gates for Tier-1 services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Full audit log of every AI skill invocation and recommendation</a:t>
            </a:r>
            <a:endParaRPr lang="en-US" sz="12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68786" y="345519"/>
            <a:ext cx="4953953" cy="368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Outcomes &amp; Business Impact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2668786" y="853559"/>
            <a:ext cx="9292828" cy="300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Event-driven platforms with autonomous control loops deliver measurable improvements across the metrics that matter most to platform engineering leaders and their stakeholders.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2668786" y="1291590"/>
            <a:ext cx="2257663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↓80%</a:t>
            </a:r>
            <a:endParaRPr lang="en-US" sz="3050" dirty="0"/>
          </a:p>
        </p:txBody>
      </p:sp>
      <p:sp>
        <p:nvSpPr>
          <p:cNvPr id="5" name="Text 3"/>
          <p:cNvSpPr/>
          <p:nvPr/>
        </p:nvSpPr>
        <p:spPr>
          <a:xfrm>
            <a:off x="3061097" y="1791652"/>
            <a:ext cx="1473041" cy="18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MTTR Reduction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2668786" y="2017633"/>
            <a:ext cx="2257663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Automated triage and remediation eliminate the human latency that dominates mean time to recovery in reactive systems.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5013841" y="1291590"/>
            <a:ext cx="2257663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99.9%</a:t>
            </a:r>
            <a:endParaRPr lang="en-US" sz="3050" dirty="0"/>
          </a:p>
        </p:txBody>
      </p:sp>
      <p:sp>
        <p:nvSpPr>
          <p:cNvPr id="8" name="Text 6"/>
          <p:cNvSpPr/>
          <p:nvPr/>
        </p:nvSpPr>
        <p:spPr>
          <a:xfrm>
            <a:off x="5406152" y="1791652"/>
            <a:ext cx="1473041" cy="18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SLA Compliance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5013841" y="2017633"/>
            <a:ext cx="2257663" cy="4507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Continuous policy guardrails and proactive scaling maintain reliability commitments without manual intervention windows.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7358896" y="1291590"/>
            <a:ext cx="2257663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endParaRPr lang="en-US" sz="3050" dirty="0"/>
          </a:p>
        </p:txBody>
      </p:sp>
      <p:sp>
        <p:nvSpPr>
          <p:cNvPr id="11" name="Text 9"/>
          <p:cNvSpPr/>
          <p:nvPr/>
        </p:nvSpPr>
        <p:spPr>
          <a:xfrm>
            <a:off x="7751207" y="1791652"/>
            <a:ext cx="1473041" cy="18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Toil Tickets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7358896" y="2017633"/>
            <a:ext cx="2257663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Known failure patterns handled by the control loop never surface as tickets — engineering capacity shifts to platform improvement.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9703951" y="1291590"/>
            <a:ext cx="2257663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3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↑DX</a:t>
            </a:r>
            <a:endParaRPr lang="en-US" sz="3050" dirty="0"/>
          </a:p>
        </p:txBody>
      </p:sp>
      <p:sp>
        <p:nvSpPr>
          <p:cNvPr id="14" name="Text 12"/>
          <p:cNvSpPr/>
          <p:nvPr/>
        </p:nvSpPr>
        <p:spPr>
          <a:xfrm>
            <a:off x="10025539" y="1791652"/>
            <a:ext cx="1614488" cy="184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4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Developer Experience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9703951" y="2017633"/>
            <a:ext cx="2257663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Faster deployments, inline policy guidance, and self-healing infrastructure remove the friction that erodes platform trust over time.</a:t>
            </a:r>
            <a:endParaRPr lang="en-US" sz="9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8786" y="2697361"/>
            <a:ext cx="9292828" cy="51866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3189"/>
            <a:ext cx="81287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Closing: The Event-Native Future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1993344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"The future of platform engineering is not just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automated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— it is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event-native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policy-driven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and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intelligently adaptive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."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1770102"/>
            <a:ext cx="22860" cy="764024"/>
          </a:xfrm>
          <a:prstGeom prst="rect">
            <a:avLst/>
          </a:prstGeom>
          <a:solidFill>
            <a:srgbClr val="481C9E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75736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path from reactive operations to autonomous control loops is an engineering journey, not a product purchase. It requires investing in event contracts, policy codification, and deliberate AI integration — but the compounding returns in reliability, developer velocity, and operational leverage are transformational.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933230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4247555"/>
            <a:ext cx="6422231" cy="2286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3790" y="4392454"/>
            <a:ext cx="32487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Start with Event Contracts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482167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Instrument one domain (e.g., deployments) with CloudEvents and a lightweight broker before expanding your event topology.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414379" y="3933230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379" y="4247555"/>
            <a:ext cx="6422231" cy="2286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414379" y="4392454"/>
            <a:ext cx="28171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Codify Your First Policy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414379" y="482167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Implement a single OPA or Kyverno rule that auto-remediates a known, high-frequency failure — prove the loop works end-to-end.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793790" y="5803940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6098500"/>
            <a:ext cx="6422231" cy="2286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93790" y="6263164"/>
            <a:ext cx="31675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Introduce AI at the Edges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93790" y="669238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Add a Claude Skill to one ambiguous escalation path. Measure confidence score distribution and refine before expanding coverage.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7414379" y="5803940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379" y="6098500"/>
            <a:ext cx="6422231" cy="2286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414379" y="6263164"/>
            <a:ext cx="31251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Close the Feedback Loop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7414379" y="669238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Instrument telemetry on every automated action. Use outcome data to continuously improve policy rules and AI skill quality.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0989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Thank You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92762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Questions? Let's continue the conversation.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666768"/>
            <a:ext cx="31224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Josephine Eskaline Joyce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17528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STSM, IBM Cloud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671417"/>
            <a:ext cx="35361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📧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jojustin@in.ibm.com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175171"/>
            <a:ext cx="35361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🔗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8252E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linkedin.com/in/josephine-joyce/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821674" y="36667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Prashanth Bhat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21674" y="417528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Lead Architect, IBM Cloud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4821674" y="4671417"/>
            <a:ext cx="35361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📧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prashabh@in.ibm.com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75171"/>
            <a:ext cx="35361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🔗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8252E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linkedin.com/in/prashanth-bhat-bg/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3790" y="590216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Event-Driven Platform Engineering 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2228" y="468987"/>
            <a:ext cx="6977658" cy="532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Reality of Reactive Platforms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82228" y="1221700"/>
            <a:ext cx="7779544" cy="761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Most platform teams today are trapped in a cycle that hasn't fundamentally changed in a decade. Alerts fire, humans investigate, runbooks are consulted, and tickets are resolved — only for the same failure mode to re-emerge next week.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559475" y="2147649"/>
            <a:ext cx="3927277" cy="4865846"/>
          </a:xfrm>
          <a:prstGeom prst="roundRect">
            <a:avLst>
              <a:gd name="adj" fmla="val 3127"/>
            </a:avLst>
          </a:prstGeom>
          <a:solidFill>
            <a:srgbClr val="1B1744">
              <a:alpha val="9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729972" y="2294215"/>
            <a:ext cx="2382322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How Ops Works Today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29972" y="2707243"/>
            <a:ext cx="3586282" cy="1168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Alert → human → action loop</a:t>
            </a:r>
            <a:endParaRPr lang="en-US" sz="1300" dirty="0"/>
          </a:p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Ticket-driven escalation chains</a:t>
            </a:r>
            <a:endParaRPr lang="en-US" sz="1300" dirty="0"/>
          </a:p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Fragmented scripts, pipelines, and runbooks</a:t>
            </a:r>
            <a:endParaRPr lang="en-US" sz="1300" dirty="0"/>
          </a:p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Knowledge siloed in individuals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4787622" y="2294215"/>
            <a:ext cx="229409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Resulting Impact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4787622" y="2725460"/>
            <a:ext cx="3681770" cy="1276707"/>
          </a:xfrm>
          <a:prstGeom prst="roundRect">
            <a:avLst>
              <a:gd name="adj" fmla="val 561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965740" y="2903577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High MTTR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4965740" y="3316605"/>
            <a:ext cx="3325535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Minutes to hours lost to human triage before remediation begins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4787622" y="4148733"/>
            <a:ext cx="3681770" cy="1276707"/>
          </a:xfrm>
          <a:prstGeom prst="roundRect">
            <a:avLst>
              <a:gd name="adj" fmla="val 561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65740" y="4326850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SLA Violations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965740" y="4739878"/>
            <a:ext cx="3325535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Delayed response translates directly to broken reliability commitments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4787622" y="5572006"/>
            <a:ext cx="3681770" cy="1276707"/>
          </a:xfrm>
          <a:prstGeom prst="roundRect">
            <a:avLst>
              <a:gd name="adj" fmla="val 561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4965740" y="5750123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Developer Friction</a:t>
            </a:r>
            <a:endParaRPr lang="en-US" sz="1650" dirty="0"/>
          </a:p>
        </p:txBody>
      </p:sp>
      <p:sp>
        <p:nvSpPr>
          <p:cNvPr id="17" name="Text 14"/>
          <p:cNvSpPr/>
          <p:nvPr/>
        </p:nvSpPr>
        <p:spPr>
          <a:xfrm>
            <a:off x="4965740" y="6163151"/>
            <a:ext cx="3325535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Blocked deployments and context-switching erode platform trust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937974" y="7343061"/>
            <a:ext cx="752379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"We've automated </a:t>
            </a:r>
            <a:pPr algn="l" indent="0" marL="0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execution</a:t>
            </a:r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— but not </a:t>
            </a:r>
            <a:pPr algn="l" indent="0" marL="0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decision-making</a:t>
            </a:r>
            <a:pPr algn="l" indent="0" marL="0">
              <a:lnSpc>
                <a:spcPts val="195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."</a:t>
            </a:r>
            <a:endParaRPr lang="en-US" sz="1300" dirty="0"/>
          </a:p>
        </p:txBody>
      </p:sp>
      <p:sp>
        <p:nvSpPr>
          <p:cNvPr id="19" name="Shape 16"/>
          <p:cNvSpPr/>
          <p:nvPr/>
        </p:nvSpPr>
        <p:spPr>
          <a:xfrm>
            <a:off x="682228" y="7178278"/>
            <a:ext cx="22860" cy="583287"/>
          </a:xfrm>
          <a:prstGeom prst="rect">
            <a:avLst/>
          </a:prstGeom>
          <a:solidFill>
            <a:srgbClr val="481C9E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25" y="589002"/>
            <a:ext cx="10466308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Paradigm Shift: Event-Driven Platforms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9025" y="1562219"/>
            <a:ext cx="13092351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Platforms should be </a:t>
            </a:r>
            <a:pPr algn="l" indent="0" marL="0">
              <a:lnSpc>
                <a:spcPts val="2350"/>
              </a:lnSpc>
              <a:buNone/>
            </a:pP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continuous systems</a:t>
            </a:r>
            <a:pPr algn="l" indent="0" marL="0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— not reactive ones.</a:t>
            </a:r>
            <a:endParaRPr lang="en-US" sz="1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5069" y="2074426"/>
            <a:ext cx="9720143" cy="4751189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0743" y="3191110"/>
            <a:ext cx="352494" cy="35249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190980" y="3709150"/>
            <a:ext cx="2266033" cy="28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Detect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1716" y="3896098"/>
            <a:ext cx="352494" cy="35249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055399" y="2621455"/>
            <a:ext cx="2266033" cy="28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Decide</a:t>
            </a:r>
            <a:endParaRPr lang="en-US" sz="17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6856" y="5376573"/>
            <a:ext cx="352494" cy="35249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173150" y="4857274"/>
            <a:ext cx="2266034" cy="28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</a:t>
            </a:r>
            <a:endParaRPr lang="en-US" sz="17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26040" y="4711871"/>
            <a:ext cx="352494" cy="352494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298819" y="5965112"/>
            <a:ext cx="2266033" cy="28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Learn</a:t>
            </a:r>
            <a:endParaRPr lang="en-US" sz="1750" dirty="0"/>
          </a:p>
        </p:txBody>
      </p:sp>
      <p:sp>
        <p:nvSpPr>
          <p:cNvPr id="13" name="Text 6"/>
          <p:cNvSpPr/>
          <p:nvPr/>
        </p:nvSpPr>
        <p:spPr>
          <a:xfrm>
            <a:off x="769025" y="7035046"/>
            <a:ext cx="13092351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This transforms platforms from passive infrastructure into </a:t>
            </a:r>
            <a:pPr algn="l" indent="0" marL="0">
              <a:lnSpc>
                <a:spcPts val="2350"/>
              </a:lnSpc>
              <a:buNone/>
            </a:pP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continuous, self-regulating systems</a:t>
            </a:r>
            <a:pPr algn="l" indent="0" marL="0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—capable of operating safely and intelligently without constant human supervision.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4133"/>
            <a:ext cx="70729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Events as First-Class Citizens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60186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 event is a </a:t>
            </a:r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signal that something meaningful happened in your platform that can trigger action.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—A metric spike, a failed deployment, a policy violation, a pod crash—becomes a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typed, routable event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that triggers structured platform behavior.</a:t>
            </a:r>
            <a:endParaRPr lang="en-US" sz="1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2777728"/>
            <a:ext cx="396835" cy="3968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Metrics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793790" y="3851791"/>
            <a:ext cx="36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Prometheus SLO breaches, latency spikes, and throughput anomalies emit actionable signals in real time.</a:t>
            </a:r>
            <a:endParaRPr lang="en-US" sz="15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5944" y="2777728"/>
            <a:ext cx="396835" cy="39683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695944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Deployments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4695944" y="3851791"/>
            <a:ext cx="36542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Argo CD pipeline events — completions, rollbacks, failures — feed directly into the control loop.</a:t>
            </a:r>
            <a:endParaRPr lang="en-US" sz="15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5201245"/>
            <a:ext cx="396835" cy="39683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93790" y="58460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Policy Violations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93790" y="6275308"/>
            <a:ext cx="36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Kyverno and OPA emit structured events when admission rules or compliance guardrails are breached.</a:t>
            </a:r>
            <a:endParaRPr lang="en-US" sz="15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5944" y="5201245"/>
            <a:ext cx="396835" cy="39683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695944" y="58460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Runtime Events</a:t>
            </a:r>
            <a:endParaRPr lang="en-US" sz="1950" dirty="0"/>
          </a:p>
        </p:txBody>
      </p:sp>
      <p:sp>
        <p:nvSpPr>
          <p:cNvPr id="16" name="Text 9"/>
          <p:cNvSpPr/>
          <p:nvPr/>
        </p:nvSpPr>
        <p:spPr>
          <a:xfrm>
            <a:off x="4695944" y="6275308"/>
            <a:ext cx="36542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Kubernetes pod lifecycle events — CrashLoopBackOff, OOMKilled, pending scheduling — trigger immediate evaluation.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611" y="516374"/>
            <a:ext cx="5073848" cy="54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Architecture Deep Dive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94611" y="1362908"/>
            <a:ext cx="13241179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reference arch has six integrated layers, with the first three transforming raw infrastructure noise into structured, actionable events.</a:t>
            </a:r>
            <a:endParaRPr lang="en-US" sz="1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611" y="1965127"/>
            <a:ext cx="7617143" cy="5078016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0540841" y="1965127"/>
            <a:ext cx="3402449" cy="1306592"/>
          </a:xfrm>
          <a:prstGeom prst="roundRect">
            <a:avLst>
              <a:gd name="adj" fmla="val 3190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156633" y="2146340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 Sources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722054" y="2569488"/>
            <a:ext cx="3040023" cy="521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Prometheus, Argo CD, Kyverno, and Kubernetes emit the raw signals.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10540841" y="3423642"/>
            <a:ext cx="3402449" cy="1567101"/>
          </a:xfrm>
          <a:prstGeom prst="roundRect">
            <a:avLst>
              <a:gd name="adj" fmla="val 2659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1156633" y="3604855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Event Broker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0722054" y="4028003"/>
            <a:ext cx="3040023" cy="781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Kafka, NATS, or Knative Eventing normalizes and routes events via CloudEvents.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10540841" y="5142667"/>
            <a:ext cx="3402449" cy="1567101"/>
          </a:xfrm>
          <a:prstGeom prst="roundRect">
            <a:avLst>
              <a:gd name="adj" fmla="val 26597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905768" y="5323880"/>
            <a:ext cx="2672477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Decision &amp; Policy Engine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0722054" y="5747028"/>
            <a:ext cx="3040023" cy="781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OPA or Kyverno decides whether to remediate, escalate, or invoke AI reasoning.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94611" y="7441883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50908"/>
            <a:ext cx="57988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Architecture Deep Dive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50281"/>
            <a:ext cx="41906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Reasoning, Execution &amp; Feedback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8580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Once an event has been routed and policy-evaluated, it enters the intelligence and execution layers that make autonomous action possible.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398877"/>
            <a:ext cx="919996" cy="9199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961793" y="3398877"/>
            <a:ext cx="301418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Reasoning Layer — Claude Skills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961793" y="4138255"/>
            <a:ext cx="3014186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Specialized, reusable Claude Skills act as a context-aware reasoning layer. Skills handle incident triage, runbook selection, remediation planning, and policy explanation —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enhancing decision quality under uncertainty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not replacing deterministic automation.</a:t>
            </a:r>
            <a:endParaRPr lang="en-US" sz="15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86" y="3398877"/>
            <a:ext cx="919996" cy="91999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391989" y="3398877"/>
            <a:ext cx="30143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Automation &amp; Control Layer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6391989" y="4138255"/>
            <a:ext cx="3014305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Kubernetes Operators, Argo Workflows, and Event-Driven Ansible execute the decisions made upstream. This layer is fully idempotent and audit-logged, ensuring safe, repeatable actions at scale.</a:t>
            </a:r>
            <a:endParaRPr lang="en-US" sz="15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02" y="3398877"/>
            <a:ext cx="919996" cy="91999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822305" y="3398877"/>
            <a:ext cx="27568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Telemetry &amp; Feedback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822305" y="3828098"/>
            <a:ext cx="301430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Prometheus, Loki, and OpenTelemetry capture outcomes — action results, metrics deltas, audit records, and user feedback — feeding results back into the system to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close the learning loop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6556"/>
            <a:ext cx="112747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AI Differentiator: Claude Skills Integration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334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AI Reasoning Layer is what distinguishes an event-driven platform from a merely automated one. Claude Skills are specialized, composable agents invoked only when deterministic rules are insufficient — keeping the system fast by default and smart when it matters.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891790"/>
            <a:ext cx="13042821" cy="2937272"/>
          </a:xfrm>
          <a:prstGeom prst="roundRect">
            <a:avLst>
              <a:gd name="adj" fmla="val 283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899410"/>
            <a:ext cx="6513790" cy="1461016"/>
          </a:xfrm>
          <a:prstGeom prst="roundRect">
            <a:avLst>
              <a:gd name="adj" fmla="val 5706"/>
            </a:avLst>
          </a:prstGeom>
          <a:solidFill>
            <a:srgbClr val="31136C"/>
          </a:solidFill>
          <a:ln/>
        </p:spPr>
      </p:sp>
      <p:sp>
        <p:nvSpPr>
          <p:cNvPr id="6" name="Text 4"/>
          <p:cNvSpPr/>
          <p:nvPr/>
        </p:nvSpPr>
        <p:spPr>
          <a:xfrm>
            <a:off x="999768" y="30977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Incident Triage Skill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9768" y="3526988"/>
            <a:ext cx="581929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Analyzes logs, metrics, and deployment history to surface root cause and severity assessment with confidence scores.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315200" y="2899410"/>
            <a:ext cx="6513790" cy="1461016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9" name="Shape 7"/>
          <p:cNvSpPr/>
          <p:nvPr/>
        </p:nvSpPr>
        <p:spPr>
          <a:xfrm>
            <a:off x="7315200" y="2899410"/>
            <a:ext cx="22860" cy="1461016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</p:sp>
      <p:sp>
        <p:nvSpPr>
          <p:cNvPr id="10" name="Text 8"/>
          <p:cNvSpPr/>
          <p:nvPr/>
        </p:nvSpPr>
        <p:spPr>
          <a:xfrm>
            <a:off x="7811333" y="3097768"/>
            <a:ext cx="27829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Runbook Selector Skill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811333" y="3526988"/>
            <a:ext cx="581929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Matches enriched incident context to the most relevant runbook or workflow from a curated library.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067193" y="3381792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91256" y="3505736"/>
            <a:ext cx="248007" cy="248007"/>
          </a:xfrm>
          <a:prstGeom prst="rect">
            <a:avLst/>
          </a:prstGeom>
        </p:spPr>
      </p:pic>
      <p:sp>
        <p:nvSpPr>
          <p:cNvPr id="14" name="Shape 11"/>
          <p:cNvSpPr/>
          <p:nvPr/>
        </p:nvSpPr>
        <p:spPr>
          <a:xfrm>
            <a:off x="801410" y="4360426"/>
            <a:ext cx="6513790" cy="1461016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5" name="Shape 12"/>
          <p:cNvSpPr/>
          <p:nvPr/>
        </p:nvSpPr>
        <p:spPr>
          <a:xfrm>
            <a:off x="801410" y="4360426"/>
            <a:ext cx="6513790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</p:sp>
      <p:sp>
        <p:nvSpPr>
          <p:cNvPr id="16" name="Text 13"/>
          <p:cNvSpPr/>
          <p:nvPr/>
        </p:nvSpPr>
        <p:spPr>
          <a:xfrm>
            <a:off x="999768" y="4558784"/>
            <a:ext cx="32204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Remediation Planner Skill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999768" y="4988004"/>
            <a:ext cx="581929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Recommends safe action sequences — rollback, restart, scale, patch — ranked by confidence and blast radius.</a:t>
            </a:r>
            <a:endParaRPr lang="en-US" sz="1550" dirty="0"/>
          </a:p>
        </p:txBody>
      </p:sp>
      <p:sp>
        <p:nvSpPr>
          <p:cNvPr id="18" name="Shape 15"/>
          <p:cNvSpPr/>
          <p:nvPr/>
        </p:nvSpPr>
        <p:spPr>
          <a:xfrm>
            <a:off x="7315200" y="4360426"/>
            <a:ext cx="6513790" cy="1461016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9" name="Shape 16"/>
          <p:cNvSpPr/>
          <p:nvPr/>
        </p:nvSpPr>
        <p:spPr>
          <a:xfrm>
            <a:off x="7315200" y="4360426"/>
            <a:ext cx="22860" cy="1461016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</p:sp>
      <p:sp>
        <p:nvSpPr>
          <p:cNvPr id="20" name="Shape 17"/>
          <p:cNvSpPr/>
          <p:nvPr/>
        </p:nvSpPr>
        <p:spPr>
          <a:xfrm>
            <a:off x="7315200" y="4360426"/>
            <a:ext cx="6513790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</p:sp>
      <p:sp>
        <p:nvSpPr>
          <p:cNvPr id="21" name="Text 18"/>
          <p:cNvSpPr/>
          <p:nvPr/>
        </p:nvSpPr>
        <p:spPr>
          <a:xfrm>
            <a:off x="7811333" y="4558784"/>
            <a:ext cx="25272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Policy Explainer Skill</a:t>
            </a:r>
            <a:endParaRPr lang="en-US" sz="1950" dirty="0"/>
          </a:p>
        </p:txBody>
      </p:sp>
      <p:sp>
        <p:nvSpPr>
          <p:cNvPr id="22" name="Text 19"/>
          <p:cNvSpPr/>
          <p:nvPr/>
        </p:nvSpPr>
        <p:spPr>
          <a:xfrm>
            <a:off x="7811333" y="4988004"/>
            <a:ext cx="581929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Translates policy violations into plain-language guidance with remediation steps for developers in context.</a:t>
            </a:r>
            <a:endParaRPr lang="en-US" sz="1550" dirty="0"/>
          </a:p>
        </p:txBody>
      </p:sp>
      <p:sp>
        <p:nvSpPr>
          <p:cNvPr id="23" name="Shape 20"/>
          <p:cNvSpPr/>
          <p:nvPr/>
        </p:nvSpPr>
        <p:spPr>
          <a:xfrm>
            <a:off x="7067193" y="4842808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24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256" y="4966752"/>
            <a:ext cx="248007" cy="248007"/>
          </a:xfrm>
          <a:prstGeom prst="rect">
            <a:avLst/>
          </a:prstGeom>
        </p:spPr>
      </p:pic>
      <p:sp>
        <p:nvSpPr>
          <p:cNvPr id="25" name="Shape 21"/>
          <p:cNvSpPr/>
          <p:nvPr/>
        </p:nvSpPr>
        <p:spPr>
          <a:xfrm>
            <a:off x="793790" y="6052304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1E0C41"/>
          </a:solidFill>
          <a:ln/>
        </p:spPr>
      </p:sp>
      <p:pic>
        <p:nvPicPr>
          <p:cNvPr id="26" name="Image 2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8" y="6339959"/>
            <a:ext cx="248007" cy="198358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1438513" y="6300192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Key Principle: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Deterministic systems act fast. AI-enhanced systems act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smart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 Use each where it excels — never substitute AI for a rule that can be codified deterministically.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4838"/>
            <a:ext cx="1137296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End-to-End Flow: CrashLoopBackOff Scenario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2175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Theory crystallizes in production. Walk through a real failure scenario to see how every architectural layer contributes to an autonomous, intelligent response — from signal to resolution in under 90 seconds.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80072"/>
            <a:ext cx="6521410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4722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Signal Generated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3901440"/>
            <a:ext cx="612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Kubernetes emits a pod failure event. Prometheus records a SLO breach. Both are published to the event broker as normalized CloudEvents.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480072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34722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Policy Evaluated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901440"/>
            <a:ext cx="612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OPA evaluates the enriched event. Rule matches: severity high, affected service tier-1. Decision: invoke Claude Skill before executing automation.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052417"/>
            <a:ext cx="6521410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2148" y="6044565"/>
            <a:ext cx="27491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 Claude Skill Invoked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92148" y="6473785"/>
            <a:ext cx="612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The Incident Triage Skill analyzes recent logs and deployment history. It surfaces a bad config change 12 minutes prior and recommends a targeted rollback with 94% confidence.</a:t>
            </a:r>
            <a:endParaRPr lang="en-US" sz="15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52417"/>
            <a:ext cx="6521410" cy="7937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13558" y="60445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4. Action Executed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513558" y="6473785"/>
            <a:ext cx="612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Workflow triggers the rollback. Kubernetes Operator validates the healthy state. Telemetry confirms SLO recovery. The loop closes — no ticket created.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592217"/>
            <a:ext cx="11104602" cy="591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Responsibility Model in Event-Driven Platforms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56642" y="1543883"/>
            <a:ext cx="1311711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Platform teams provide control and safety; service teams provide intent and context.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620435" y="2042160"/>
            <a:ext cx="4291846" cy="5595223"/>
          </a:xfrm>
          <a:prstGeom prst="roundRect">
            <a:avLst>
              <a:gd name="adj" fmla="val 3174"/>
            </a:avLst>
          </a:prstGeom>
          <a:solidFill>
            <a:srgbClr val="1B3A6B">
              <a:alpha val="9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809506" y="2222421"/>
            <a:ext cx="236458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Platform Team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09506" y="2698194"/>
            <a:ext cx="391370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Control Plane Ownership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809506" y="3155871"/>
            <a:ext cx="3913703" cy="3861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 Infrastructure (Kafka / NATS / Event Bus)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Policy-as-Code (OPA / Guardrails / Compliance)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Control Loop Orchestration (Event → Decision → Action)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Golden Paths (Reusable event-driven templates)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Observability &amp; Audit (Decision tracing, event lineage)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Multi-tenancy &amp; Safety (rate limits, blast radius control)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809506" y="7179707"/>
            <a:ext cx="391370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Builds the system, enforces guardrails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5108972" y="2042160"/>
            <a:ext cx="4291846" cy="5595223"/>
          </a:xfrm>
          <a:prstGeom prst="roundRect">
            <a:avLst>
              <a:gd name="adj" fmla="val 3174"/>
            </a:avLst>
          </a:prstGeom>
          <a:solidFill>
            <a:srgbClr val="1B4D3E">
              <a:alpha val="95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5298043" y="2222421"/>
            <a:ext cx="2899767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Service / Product Teams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5298043" y="2698194"/>
            <a:ext cx="391370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Data Plane Ownership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5298043" y="3155871"/>
            <a:ext cx="3913703" cy="3207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Emit Domain Events (business + service signals)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Define SLOs (latency, error rates, thresholds)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Expose Custom Metrics (e.g., inference time, tokens/sec)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Extend Golden Paths (custom tuning, domain logic)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Handle Domain-specific Automation (optional consumers)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5298043" y="6525578"/>
            <a:ext cx="391370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Defines what matters and when to act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9597509" y="2042160"/>
            <a:ext cx="4427577" cy="5595223"/>
          </a:xfrm>
          <a:prstGeom prst="roundRect">
            <a:avLst>
              <a:gd name="adj" fmla="val 3076"/>
            </a:avLst>
          </a:prstGeom>
          <a:solidFill>
            <a:srgbClr val="4D3B1B">
              <a:alpha val="95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9786580" y="2222421"/>
            <a:ext cx="2603659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Shared Responsibility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9786580" y="2698194"/>
            <a:ext cx="4049435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Critical Alignment Layer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9786580" y="3155871"/>
            <a:ext cx="4049435" cy="2553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Event Schema Contracts (CloudEvents, payload structure)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Policy Inputs (metrics, labels, contextual signals)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Feedback Loop Validation (did action improve outcome?)</a:t>
            </a:r>
            <a:endParaRPr lang="en-US" sz="14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Observability Correlation (event → policy → action tracing)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9786580" y="5871448"/>
            <a:ext cx="4049435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b="1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Ensures coordination between platform and services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2026-04-15T06:14:33Z</dcterms:created>
  <dcterms:modified xsi:type="dcterms:W3CDTF">2026-04-15T06:14:33Z</dcterms:modified>
</cp:coreProperties>
</file>