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Calibri (MS)" charset="1" panose="020F0502020204030204"/>
      <p:regular r:id="rId22"/>
    </p:embeddedFont>
    <p:embeddedFont>
      <p:font typeface="Glacial Indifference Bold" charset="1" panose="00000800000000000000"/>
      <p:regular r:id="rId23"/>
    </p:embeddedFont>
    <p:embeddedFont>
      <p:font typeface="Calibri (MS) Bold" charset="1" panose="020F070203040403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466927" y="-4280359"/>
            <a:ext cx="10812392" cy="10812392"/>
          </a:xfrm>
          <a:custGeom>
            <a:avLst/>
            <a:gdLst/>
            <a:ahLst/>
            <a:cxnLst/>
            <a:rect r="r" b="b" t="t" l="l"/>
            <a:pathLst>
              <a:path h="10812392" w="10812392">
                <a:moveTo>
                  <a:pt x="0" y="0"/>
                </a:moveTo>
                <a:lnTo>
                  <a:pt x="10812393" y="0"/>
                </a:lnTo>
                <a:lnTo>
                  <a:pt x="10812393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07200" y="4432068"/>
            <a:ext cx="5764383" cy="5764383"/>
          </a:xfrm>
          <a:custGeom>
            <a:avLst/>
            <a:gdLst/>
            <a:ahLst/>
            <a:cxnLst/>
            <a:rect r="r" b="b" t="t" l="l"/>
            <a:pathLst>
              <a:path h="5764383" w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7078" y="7902203"/>
            <a:ext cx="5764383" cy="5764383"/>
          </a:xfrm>
          <a:custGeom>
            <a:avLst/>
            <a:gdLst/>
            <a:ahLst/>
            <a:cxnLst/>
            <a:rect r="r" b="b" t="t" l="l"/>
            <a:pathLst>
              <a:path h="5764383" w="5764383">
                <a:moveTo>
                  <a:pt x="0" y="0"/>
                </a:moveTo>
                <a:lnTo>
                  <a:pt x="5764383" y="0"/>
                </a:lnTo>
                <a:lnTo>
                  <a:pt x="5764383" y="5764382"/>
                </a:lnTo>
                <a:lnTo>
                  <a:pt x="0" y="576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865363" y="4683137"/>
            <a:ext cx="18645701" cy="2350135"/>
            <a:chOff x="0" y="0"/>
            <a:chExt cx="24860935" cy="313351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23825"/>
              <a:ext cx="24860935" cy="2562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200"/>
                </a:lnSpc>
              </a:pPr>
              <a:r>
                <a:rPr lang="en-US" sz="6000">
                  <a:solidFill>
                    <a:srgbClr val="2A2E3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Pull Once, </a:t>
              </a:r>
              <a:r>
                <a:rPr lang="en-US" sz="6000">
                  <a:solidFill>
                    <a:srgbClr val="2A2E3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Sc</a:t>
              </a:r>
              <a:r>
                <a:rPr lang="en-US" sz="6000">
                  <a:solidFill>
                    <a:srgbClr val="2A2E3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ale Everywhere</a:t>
              </a:r>
            </a:p>
            <a:p>
              <a:pPr algn="l">
                <a:lnSpc>
                  <a:spcPts val="7200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4601520" y="1609936"/>
              <a:ext cx="10498974" cy="15235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>
                  <a:solidFill>
                    <a:srgbClr val="2A2E3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Fixing image pull bottlenecks with Dragonfly</a:t>
              </a:r>
            </a:p>
            <a:p>
              <a:pPr algn="l">
                <a:lnSpc>
                  <a:spcPts val="4479"/>
                </a:lnSpc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4290"/>
            <a:ext cx="18349369" cy="10252710"/>
          </a:xfrm>
          <a:custGeom>
            <a:avLst/>
            <a:gdLst/>
            <a:ahLst/>
            <a:cxnLst/>
            <a:rect r="r" b="b" t="t" l="l"/>
            <a:pathLst>
              <a:path h="10252710" w="18349369">
                <a:moveTo>
                  <a:pt x="0" y="0"/>
                </a:moveTo>
                <a:lnTo>
                  <a:pt x="18349369" y="0"/>
                </a:lnTo>
                <a:lnTo>
                  <a:pt x="18349369" y="10252710"/>
                </a:lnTo>
                <a:lnTo>
                  <a:pt x="0" y="10252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97230"/>
            <a:ext cx="18288000" cy="8892540"/>
          </a:xfrm>
          <a:custGeom>
            <a:avLst/>
            <a:gdLst/>
            <a:ahLst/>
            <a:cxnLst/>
            <a:rect r="r" b="b" t="t" l="l"/>
            <a:pathLst>
              <a:path h="8892540" w="18288000">
                <a:moveTo>
                  <a:pt x="0" y="0"/>
                </a:moveTo>
                <a:lnTo>
                  <a:pt x="18288000" y="0"/>
                </a:lnTo>
                <a:lnTo>
                  <a:pt x="18288000" y="8892540"/>
                </a:lnTo>
                <a:lnTo>
                  <a:pt x="0" y="88925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480060"/>
            <a:ext cx="18288000" cy="9326880"/>
          </a:xfrm>
          <a:custGeom>
            <a:avLst/>
            <a:gdLst/>
            <a:ahLst/>
            <a:cxnLst/>
            <a:rect r="r" b="b" t="t" l="l"/>
            <a:pathLst>
              <a:path h="9326880" w="18288000">
                <a:moveTo>
                  <a:pt x="0" y="0"/>
                </a:moveTo>
                <a:lnTo>
                  <a:pt x="18288000" y="0"/>
                </a:lnTo>
                <a:lnTo>
                  <a:pt x="18288000" y="9326880"/>
                </a:lnTo>
                <a:lnTo>
                  <a:pt x="0" y="9326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8325" y="0"/>
            <a:ext cx="16030507" cy="10287000"/>
          </a:xfrm>
          <a:custGeom>
            <a:avLst/>
            <a:gdLst/>
            <a:ahLst/>
            <a:cxnLst/>
            <a:rect r="r" b="b" t="t" l="l"/>
            <a:pathLst>
              <a:path h="10287000" w="16030507">
                <a:moveTo>
                  <a:pt x="0" y="0"/>
                </a:moveTo>
                <a:lnTo>
                  <a:pt x="16030506" y="0"/>
                </a:lnTo>
                <a:lnTo>
                  <a:pt x="1603050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56" r="0" b="-256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434340"/>
            <a:ext cx="18288000" cy="9418320"/>
          </a:xfrm>
          <a:custGeom>
            <a:avLst/>
            <a:gdLst/>
            <a:ahLst/>
            <a:cxnLst/>
            <a:rect r="r" b="b" t="t" l="l"/>
            <a:pathLst>
              <a:path h="9418320" w="18288000">
                <a:moveTo>
                  <a:pt x="0" y="0"/>
                </a:moveTo>
                <a:lnTo>
                  <a:pt x="18288000" y="0"/>
                </a:lnTo>
                <a:lnTo>
                  <a:pt x="18288000" y="9418320"/>
                </a:lnTo>
                <a:lnTo>
                  <a:pt x="0" y="9418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340491"/>
            <a:chOff x="0" y="0"/>
            <a:chExt cx="4816593" cy="6164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616426"/>
            </a:xfrm>
            <a:custGeom>
              <a:avLst/>
              <a:gdLst/>
              <a:ahLst/>
              <a:cxnLst/>
              <a:rect r="r" b="b" t="t" l="l"/>
              <a:pathLst>
                <a:path h="61642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007A3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4816593" cy="721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2600713"/>
            <a:ext cx="15922148" cy="4260416"/>
            <a:chOff x="0" y="0"/>
            <a:chExt cx="21229531" cy="568055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091386" y="-57150"/>
              <a:ext cx="20138145" cy="22159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653"/>
                </a:lnSpc>
              </a:pPr>
              <a:r>
                <a:rPr lang="en-US" sz="5118" b="true">
                  <a:solidFill>
                    <a:srgbClr val="2A2E3A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Dragon</a:t>
              </a:r>
              <a:r>
                <a:rPr lang="en-US" b="true" sz="5118">
                  <a:solidFill>
                    <a:srgbClr val="2A2E3A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fly Resource &amp; Cache Management</a:t>
              </a:r>
            </a:p>
            <a:p>
              <a:pPr algn="l">
                <a:lnSpc>
                  <a:spcPts val="6653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969832"/>
              <a:ext cx="14292185" cy="710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68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0"/>
            <a:ext cx="18288000" cy="2340491"/>
            <a:chOff x="0" y="0"/>
            <a:chExt cx="24384000" cy="3120655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>
              <a:alphaModFix amt="14000"/>
            </a:blip>
            <a:srcRect l="0" t="45734" r="0" b="45734"/>
            <a:stretch>
              <a:fillRect/>
            </a:stretch>
          </p:blipFill>
          <p:spPr>
            <a:xfrm flipH="false" flipV="false"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name="TextBox 10" id="10"/>
          <p:cNvSpPr txBox="true"/>
          <p:nvPr/>
        </p:nvSpPr>
        <p:spPr>
          <a:xfrm rot="0">
            <a:off x="1947431" y="4041887"/>
            <a:ext cx="13766609" cy="3982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3"/>
              </a:lnSpc>
              <a:spcBef>
                <a:spcPct val="0"/>
              </a:spcBef>
            </a:pPr>
            <a:r>
              <a:rPr lang="en-US" b="true" sz="2481">
                <a:solidFill>
                  <a:srgbClr val="2A2E3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Lightweight Peer Process</a:t>
            </a:r>
            <a:r>
              <a:rPr lang="en-US" sz="2481">
                <a:solidFill>
                  <a:srgbClr val="2A2E3A"/>
                </a:solidFill>
                <a:latin typeface="Calibri (MS)"/>
                <a:ea typeface="Calibri (MS)"/>
                <a:cs typeface="Calibri (MS)"/>
                <a:sym typeface="Calibri (MS)"/>
              </a:rPr>
              <a:t>: Runs on every node with minimal CPU and memory overhead.</a:t>
            </a:r>
          </a:p>
          <a:p>
            <a:pPr algn="l">
              <a:lnSpc>
                <a:spcPts val="3473"/>
              </a:lnSpc>
              <a:spcBef>
                <a:spcPct val="0"/>
              </a:spcBef>
            </a:pPr>
          </a:p>
          <a:p>
            <a:pPr algn="l">
              <a:lnSpc>
                <a:spcPts val="3473"/>
              </a:lnSpc>
              <a:spcBef>
                <a:spcPct val="0"/>
              </a:spcBef>
            </a:pPr>
            <a:r>
              <a:rPr lang="en-US" sz="2481">
                <a:solidFill>
                  <a:srgbClr val="2A2E3A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b="true" sz="2481">
                <a:solidFill>
                  <a:srgbClr val="2A2E3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Uses Existing Node Storage</a:t>
            </a:r>
            <a:r>
              <a:rPr lang="en-US" sz="2481">
                <a:solidFill>
                  <a:srgbClr val="2A2E3A"/>
                </a:solidFill>
                <a:latin typeface="Calibri (MS)"/>
                <a:ea typeface="Calibri (MS)"/>
                <a:cs typeface="Calibri (MS)"/>
                <a:sym typeface="Calibri (MS)"/>
              </a:rPr>
              <a:t>: Caches image pieces on local disk—no additional storage system required.</a:t>
            </a:r>
          </a:p>
          <a:p>
            <a:pPr algn="l">
              <a:lnSpc>
                <a:spcPts val="3473"/>
              </a:lnSpc>
              <a:spcBef>
                <a:spcPct val="0"/>
              </a:spcBef>
            </a:pPr>
          </a:p>
          <a:p>
            <a:pPr algn="l">
              <a:lnSpc>
                <a:spcPts val="3473"/>
              </a:lnSpc>
              <a:spcBef>
                <a:spcPct val="0"/>
              </a:spcBef>
            </a:pPr>
            <a:r>
              <a:rPr lang="en-US" b="true" sz="2481">
                <a:solidFill>
                  <a:srgbClr val="2A2E3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Leverages Idle Network Bandwidth</a:t>
            </a:r>
            <a:r>
              <a:rPr lang="en-US" sz="2481">
                <a:solidFill>
                  <a:srgbClr val="2A2E3A"/>
                </a:solidFill>
                <a:latin typeface="Calibri (MS)"/>
                <a:ea typeface="Calibri (MS)"/>
                <a:cs typeface="Calibri (MS)"/>
                <a:sym typeface="Calibri (MS)"/>
              </a:rPr>
              <a:t>: Distributes data between peers using the cluster's internal network.</a:t>
            </a:r>
          </a:p>
          <a:p>
            <a:pPr algn="l">
              <a:lnSpc>
                <a:spcPts val="3473"/>
              </a:lnSpc>
              <a:spcBef>
                <a:spcPct val="0"/>
              </a:spcBef>
            </a:pPr>
          </a:p>
          <a:p>
            <a:pPr algn="l">
              <a:lnSpc>
                <a:spcPts val="3473"/>
              </a:lnSpc>
              <a:spcBef>
                <a:spcPct val="0"/>
              </a:spcBef>
            </a:pPr>
            <a:r>
              <a:rPr lang="en-US" b="true" sz="2481">
                <a:solidFill>
                  <a:srgbClr val="2A2E3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Automatic Garbage Collection</a:t>
            </a:r>
            <a:r>
              <a:rPr lang="en-US" sz="2481">
                <a:solidFill>
                  <a:srgbClr val="2A2E3A"/>
                </a:solidFill>
                <a:latin typeface="Calibri (MS)"/>
                <a:ea typeface="Calibri (MS)"/>
                <a:cs typeface="Calibri (MS)"/>
                <a:sym typeface="Calibri (MS)"/>
              </a:rPr>
              <a:t>: Removes stale cache and reclaims space without manual intervention.</a:t>
            </a:r>
          </a:p>
          <a:p>
            <a:pPr algn="l">
              <a:lnSpc>
                <a:spcPts val="3473"/>
              </a:lnSpc>
              <a:spcBef>
                <a:spcPct val="0"/>
              </a:spcBef>
            </a:pPr>
          </a:p>
          <a:p>
            <a:pPr algn="l">
              <a:lnSpc>
                <a:spcPts val="3473"/>
              </a:lnSpc>
              <a:spcBef>
                <a:spcPct val="0"/>
              </a:spcBef>
            </a:pPr>
            <a:r>
              <a:rPr lang="en-US" b="true" sz="2481">
                <a:solidFill>
                  <a:srgbClr val="2A2E3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Prevents Disk Exhaustion</a:t>
            </a:r>
            <a:r>
              <a:rPr lang="en-US" sz="2481">
                <a:solidFill>
                  <a:srgbClr val="2A2E3A"/>
                </a:solidFill>
                <a:latin typeface="Calibri (MS)"/>
                <a:ea typeface="Calibri (MS)"/>
                <a:cs typeface="Calibri (MS)"/>
                <a:sym typeface="Calibri (MS)"/>
              </a:rPr>
              <a:t>: Configurable TTLs and disk-usage thresholds keep cache growth under control.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73413">
            <a:off x="8619629" y="-1802502"/>
            <a:ext cx="13265113" cy="13265113"/>
          </a:xfrm>
          <a:custGeom>
            <a:avLst/>
            <a:gdLst/>
            <a:ahLst/>
            <a:cxnLst/>
            <a:rect r="r" b="b" t="t" l="l"/>
            <a:pathLst>
              <a:path h="13265113" w="13265113">
                <a:moveTo>
                  <a:pt x="0" y="0"/>
                </a:moveTo>
                <a:lnTo>
                  <a:pt x="13265113" y="0"/>
                </a:lnTo>
                <a:lnTo>
                  <a:pt x="13265113" y="13265112"/>
                </a:lnTo>
                <a:lnTo>
                  <a:pt x="0" y="13265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102991"/>
            <a:ext cx="1159668" cy="1159668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17102" y="4535596"/>
            <a:ext cx="382865" cy="294458"/>
          </a:xfrm>
          <a:custGeom>
            <a:avLst/>
            <a:gdLst/>
            <a:ahLst/>
            <a:cxnLst/>
            <a:rect r="r" b="b" t="t" l="l"/>
            <a:pathLst>
              <a:path h="294458" w="382865">
                <a:moveTo>
                  <a:pt x="0" y="0"/>
                </a:moveTo>
                <a:lnTo>
                  <a:pt x="382865" y="0"/>
                </a:lnTo>
                <a:lnTo>
                  <a:pt x="382865" y="294458"/>
                </a:lnTo>
                <a:lnTo>
                  <a:pt x="0" y="294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6081809"/>
            <a:ext cx="1159668" cy="1159668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75202" y="6440191"/>
            <a:ext cx="466664" cy="442906"/>
          </a:xfrm>
          <a:custGeom>
            <a:avLst/>
            <a:gdLst/>
            <a:ahLst/>
            <a:cxnLst/>
            <a:rect r="r" b="b" t="t" l="l"/>
            <a:pathLst>
              <a:path h="442906" w="466664">
                <a:moveTo>
                  <a:pt x="0" y="0"/>
                </a:moveTo>
                <a:lnTo>
                  <a:pt x="466664" y="0"/>
                </a:lnTo>
                <a:lnTo>
                  <a:pt x="466664" y="442906"/>
                </a:lnTo>
                <a:lnTo>
                  <a:pt x="0" y="442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657611" y="2233034"/>
            <a:ext cx="5601689" cy="5820933"/>
          </a:xfrm>
          <a:custGeom>
            <a:avLst/>
            <a:gdLst/>
            <a:ahLst/>
            <a:cxnLst/>
            <a:rect r="r" b="b" t="t" l="l"/>
            <a:pathLst>
              <a:path h="5820933" w="5601689">
                <a:moveTo>
                  <a:pt x="0" y="0"/>
                </a:moveTo>
                <a:lnTo>
                  <a:pt x="5601689" y="0"/>
                </a:lnTo>
                <a:lnTo>
                  <a:pt x="5601689" y="5820932"/>
                </a:lnTo>
                <a:lnTo>
                  <a:pt x="0" y="58209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1010541"/>
            <a:ext cx="7386434" cy="113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Connect with Me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2910566" y="4171455"/>
            <a:ext cx="5208644" cy="1022740"/>
            <a:chOff x="0" y="0"/>
            <a:chExt cx="6944859" cy="1363654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744529"/>
              <a:ext cx="6944859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2A2E3A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shivanirathod126@gmail.com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-104775"/>
              <a:ext cx="6944859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39"/>
                </a:lnSpc>
                <a:spcBef>
                  <a:spcPct val="0"/>
                </a:spcBef>
              </a:pPr>
              <a:r>
                <a:rPr lang="en-US" sz="2599" u="none">
                  <a:solidFill>
                    <a:srgbClr val="2A2E3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Email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2910566" y="6150273"/>
            <a:ext cx="8379335" cy="1479940"/>
            <a:chOff x="0" y="0"/>
            <a:chExt cx="11172447" cy="1973254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744529"/>
              <a:ext cx="11172447" cy="1228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2A2E3A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www.</a:t>
              </a:r>
              <a:r>
                <a:rPr lang="en-US" b="true" sz="3000">
                  <a:solidFill>
                    <a:srgbClr val="2A2E3A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linkedin.com/in/shivani-rathod-08a599232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-104775"/>
              <a:ext cx="11172447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39"/>
                </a:lnSpc>
                <a:spcBef>
                  <a:spcPct val="0"/>
                </a:spcBef>
              </a:pPr>
              <a:r>
                <a:rPr lang="en-US" sz="2599" u="none">
                  <a:solidFill>
                    <a:srgbClr val="2A2E3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Social Media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418272" y="215303"/>
            <a:ext cx="9856393" cy="9856393"/>
            <a:chOff x="0" y="0"/>
            <a:chExt cx="13141858" cy="13141858"/>
          </a:xfrm>
        </p:grpSpPr>
        <p:sp>
          <p:nvSpPr>
            <p:cNvPr name="Freeform 3" id="3"/>
            <p:cNvSpPr/>
            <p:nvPr/>
          </p:nvSpPr>
          <p:spPr>
            <a:xfrm flipH="false" flipV="false" rot="-1200957">
              <a:off x="1444916" y="1444916"/>
              <a:ext cx="10252025" cy="10252025"/>
            </a:xfrm>
            <a:custGeom>
              <a:avLst/>
              <a:gdLst/>
              <a:ahLst/>
              <a:cxnLst/>
              <a:rect r="r" b="b" t="t" l="l"/>
              <a:pathLst>
                <a:path h="10252025" w="10252025">
                  <a:moveTo>
                    <a:pt x="0" y="0"/>
                  </a:moveTo>
                  <a:lnTo>
                    <a:pt x="10252025" y="0"/>
                  </a:lnTo>
                  <a:lnTo>
                    <a:pt x="10252025" y="10252025"/>
                  </a:lnTo>
                  <a:lnTo>
                    <a:pt x="0" y="10252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311122" y="1311122"/>
              <a:ext cx="10252025" cy="10252025"/>
            </a:xfrm>
            <a:custGeom>
              <a:avLst/>
              <a:gdLst/>
              <a:ahLst/>
              <a:cxnLst/>
              <a:rect r="r" b="b" t="t" l="l"/>
              <a:pathLst>
                <a:path h="10252025" w="10252025">
                  <a:moveTo>
                    <a:pt x="0" y="0"/>
                  </a:moveTo>
                  <a:lnTo>
                    <a:pt x="10252025" y="0"/>
                  </a:lnTo>
                  <a:lnTo>
                    <a:pt x="10252025" y="10252025"/>
                  </a:lnTo>
                  <a:lnTo>
                    <a:pt x="0" y="10252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171944" y="1612463"/>
            <a:ext cx="6148356" cy="6708111"/>
            <a:chOff x="0" y="0"/>
            <a:chExt cx="6362700" cy="69419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6350" y="6704"/>
              <a:ext cx="6350013" cy="6928575"/>
            </a:xfrm>
            <a:custGeom>
              <a:avLst/>
              <a:gdLst/>
              <a:ahLst/>
              <a:cxnLst/>
              <a:rect r="r" b="b" t="t" l="l"/>
              <a:pathLst>
                <a:path h="6928575" w="6350013">
                  <a:moveTo>
                    <a:pt x="6350000" y="5785884"/>
                  </a:moveTo>
                  <a:cubicBezTo>
                    <a:pt x="6350000" y="6416973"/>
                    <a:pt x="5865419" y="6928575"/>
                    <a:pt x="5267617" y="6928575"/>
                  </a:cubicBezTo>
                  <a:lnTo>
                    <a:pt x="1082383" y="6928575"/>
                  </a:lnTo>
                  <a:cubicBezTo>
                    <a:pt x="484594" y="6928575"/>
                    <a:pt x="0" y="6416986"/>
                    <a:pt x="0" y="5785884"/>
                  </a:cubicBezTo>
                  <a:lnTo>
                    <a:pt x="0" y="1142678"/>
                  </a:lnTo>
                  <a:cubicBezTo>
                    <a:pt x="0" y="511588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3" y="511588"/>
                    <a:pt x="6350013" y="1142678"/>
                  </a:cubicBezTo>
                  <a:lnTo>
                    <a:pt x="6350013" y="5785884"/>
                  </a:lnTo>
                  <a:close/>
                </a:path>
              </a:pathLst>
            </a:custGeom>
            <a:blipFill>
              <a:blip r:embed="rId4"/>
              <a:stretch>
                <a:fillRect l="-99" t="-7445" r="-100" b="-7435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1977363"/>
            <a:ext cx="7285740" cy="5202872"/>
            <a:chOff x="0" y="0"/>
            <a:chExt cx="9714320" cy="693716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66675"/>
              <a:ext cx="9714320" cy="14848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099"/>
                </a:lnSpc>
              </a:pPr>
              <a:r>
                <a:rPr lang="en-US" b="true" sz="6999">
                  <a:solidFill>
                    <a:srgbClr val="2A2E3A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About Me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416386"/>
              <a:ext cx="9714320" cy="45207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>
                  <a:solidFill>
                    <a:srgbClr val="2A2E3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DevOps Develope</a:t>
              </a:r>
              <a:r>
                <a:rPr lang="en-US" sz="3199" u="none">
                  <a:solidFill>
                    <a:srgbClr val="2A2E3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 at Motorola Solutions. I work extensively around Kubernetes and CNCF ecosystem and have a passion for exploring and implementing CNCF tools that drive infrastructure scalability and reliability.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7A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25" y="0"/>
            <a:ext cx="18288000" cy="1999478"/>
            <a:chOff x="0" y="0"/>
            <a:chExt cx="24384000" cy="266597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14000"/>
            </a:blip>
            <a:srcRect l="0" t="35211" r="0" b="48377"/>
            <a:stretch>
              <a:fillRect/>
            </a:stretch>
          </p:blipFill>
          <p:spPr>
            <a:xfrm flipH="false" flipV="false">
              <a:off x="0" y="0"/>
              <a:ext cx="24384000" cy="266597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1780039"/>
            <a:ext cx="18288000" cy="8506961"/>
            <a:chOff x="0" y="0"/>
            <a:chExt cx="4816593" cy="22405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2240516"/>
            </a:xfrm>
            <a:custGeom>
              <a:avLst/>
              <a:gdLst/>
              <a:ahLst/>
              <a:cxnLst/>
              <a:rect r="r" b="b" t="t" l="l"/>
              <a:pathLst>
                <a:path h="224051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240516"/>
                  </a:lnTo>
                  <a:lnTo>
                    <a:pt x="0" y="2240516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04775"/>
              <a:ext cx="4816593" cy="23452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1172595" y="826975"/>
          <a:ext cx="16086705" cy="13240016"/>
        </p:xfrm>
        <a:graphic>
          <a:graphicData uri="http://schemas.openxmlformats.org/drawingml/2006/table">
            <a:tbl>
              <a:tblPr/>
              <a:tblGrid>
                <a:gridCol w="15529072"/>
                <a:gridCol w="557632"/>
              </a:tblGrid>
              <a:tr h="838200">
                <a:tc>
                  <a:txBody>
                    <a:bodyPr anchor="t" rtlCol="false"/>
                    <a:lstStyle/>
                    <a:p>
                      <a:pPr algn="l" marL="561339" indent="-280669" lvl="1">
                        <a:lnSpc>
                          <a:spcPts val="3639"/>
                        </a:lnSpc>
                        <a:buFont typeface="Arial"/>
                        <a:buChar char="•"/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 anchor="t" rtlCol="false"/>
                    <a:lstStyle/>
                    <a:p>
                      <a:pPr algn="l" marL="561339" indent="-280669" lvl="1">
                        <a:lnSpc>
                          <a:spcPts val="3639"/>
                        </a:lnSpc>
                        <a:buFont typeface="Arial"/>
                        <a:buChar char="•"/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1325">
                <a:tc>
                  <a:txBody>
                    <a:bodyPr anchor="t" rtlCol="false"/>
                    <a:lstStyle/>
                    <a:p>
                      <a:pPr algn="l" marL="712465" indent="-356233" lvl="1">
                        <a:lnSpc>
                          <a:spcPts val="4619"/>
                        </a:lnSpc>
                        <a:buFont typeface="Arial"/>
                        <a:buChar char="•"/>
                        <a:defRPr/>
                      </a:pPr>
                      <a:r>
                        <a:rPr lang="en-US" b="true" sz="3299">
                          <a:solidFill>
                            <a:srgbClr val="2A2E3A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How a node pulls an image</a:t>
                      </a:r>
                      <a:r>
                        <a:rPr lang="en-US" b="true" sz="3299">
                          <a:solidFill>
                            <a:srgbClr val="2A2E3A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 </a:t>
                      </a:r>
                      <a:endParaRPr lang="en-US" sz="1100"/>
                    </a:p>
                    <a:p>
                      <a:pPr algn="l" marL="712465" indent="-356233" lvl="1">
                        <a:lnSpc>
                          <a:spcPts val="4619"/>
                        </a:lnSpc>
                        <a:buFont typeface="Arial"/>
                        <a:buChar char="•"/>
                      </a:pPr>
                      <a:r>
                        <a:rPr lang="en-US" b="true" sz="3299">
                          <a:solidFill>
                            <a:srgbClr val="2A2E3A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The silent killer in Kubernetes deployments</a:t>
                      </a:r>
                    </a:p>
                    <a:p>
                      <a:pPr algn="l" marL="712465" indent="-356233" lvl="1">
                        <a:lnSpc>
                          <a:spcPts val="4619"/>
                        </a:lnSpc>
                        <a:buFont typeface="Arial"/>
                        <a:buChar char="•"/>
                      </a:pPr>
                      <a:r>
                        <a:rPr lang="en-US" b="true" sz="3299">
                          <a:solidFill>
                            <a:srgbClr val="2A2E3A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Anatomy of a pull at 100x</a:t>
                      </a:r>
                    </a:p>
                    <a:p>
                      <a:pPr algn="l" marL="712465" indent="-356233" lvl="1">
                        <a:lnSpc>
                          <a:spcPts val="4619"/>
                        </a:lnSpc>
                        <a:buFont typeface="Arial"/>
                        <a:buChar char="•"/>
                      </a:pPr>
                      <a:r>
                        <a:rPr lang="en-US" b="true" sz="3299">
                          <a:solidFill>
                            <a:srgbClr val="2A2E3A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Why mirrors and caches fall short</a:t>
                      </a:r>
                    </a:p>
                    <a:p>
                      <a:pPr algn="l" marL="712465" indent="-356233" lvl="1">
                        <a:lnSpc>
                          <a:spcPts val="4619"/>
                        </a:lnSpc>
                        <a:buFont typeface="Arial"/>
                        <a:buChar char="•"/>
                      </a:pPr>
                      <a:r>
                        <a:rPr lang="en-US" b="true" sz="3299">
                          <a:solidFill>
                            <a:srgbClr val="2A2E3A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Dragonfly architecture deep-dive</a:t>
                      </a:r>
                    </a:p>
                    <a:p>
                      <a:pPr algn="l" marL="712465" indent="-356233" lvl="1">
                        <a:lnSpc>
                          <a:spcPts val="4619"/>
                        </a:lnSpc>
                        <a:buFont typeface="Arial"/>
                        <a:buChar char="•"/>
                      </a:pPr>
                      <a:r>
                        <a:rPr lang="en-US" b="true" sz="3299">
                          <a:solidFill>
                            <a:srgbClr val="2A2E3A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P2P image distribution in action </a:t>
                      </a:r>
                    </a:p>
                    <a:p>
                      <a:pPr algn="l" marL="712465" indent="-356233" lvl="1">
                        <a:lnSpc>
                          <a:spcPts val="4619"/>
                        </a:lnSpc>
                        <a:buFont typeface="Arial"/>
                        <a:buChar char="•"/>
                      </a:pPr>
                      <a:r>
                        <a:rPr lang="en-US" b="true" sz="3299">
                          <a:solidFill>
                            <a:srgbClr val="2A2E3A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Zero-touch integration</a:t>
                      </a:r>
                    </a:p>
                    <a:p>
                      <a:pPr algn="l" marL="712465" indent="-356233" lvl="1">
                        <a:lnSpc>
                          <a:spcPts val="4619"/>
                        </a:lnSpc>
                        <a:buFont typeface="Arial"/>
                        <a:buChar char="•"/>
                      </a:pPr>
                      <a:r>
                        <a:rPr lang="en-US" b="true" sz="3299">
                          <a:solidFill>
                            <a:srgbClr val="2A2E3A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Preheat — decoupling distribution from deployment </a:t>
                      </a:r>
                    </a:p>
                    <a:p>
                      <a:pPr algn="l" marL="712465" indent="-356233" lvl="1">
                        <a:lnSpc>
                          <a:spcPts val="4619"/>
                        </a:lnSpc>
                        <a:buFont typeface="Arial"/>
                        <a:buChar char="•"/>
                      </a:pPr>
                      <a:r>
                        <a:rPr lang="en-US" b="true" sz="3299">
                          <a:solidFill>
                            <a:srgbClr val="2A2E3A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Real performance numbers</a:t>
                      </a:r>
                    </a:p>
                    <a:p>
                      <a:pPr algn="l" marL="712465" indent="-356233" lvl="1">
                        <a:lnSpc>
                          <a:spcPts val="4619"/>
                        </a:lnSpc>
                        <a:buFont typeface="Arial"/>
                        <a:buChar char="•"/>
                      </a:pPr>
                      <a:r>
                        <a:rPr lang="en-US" b="true" sz="3299">
                          <a:solidFill>
                            <a:srgbClr val="2A2E3A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AI/ML model distribution on the same infra</a:t>
                      </a:r>
                    </a:p>
                    <a:p>
                      <a:pPr algn="l">
                        <a:lnSpc>
                          <a:spcPts val="4619"/>
                        </a:lnSpc>
                      </a:pPr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09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2A2E3A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Our Market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9647029" y="2787037"/>
          <a:ext cx="6604347" cy="6047288"/>
        </p:xfrm>
        <a:graphic>
          <a:graphicData uri="http://schemas.openxmlformats.org/drawingml/2006/table">
            <a:tbl>
              <a:tblPr/>
              <a:tblGrid>
                <a:gridCol w="5219898"/>
                <a:gridCol w="1384449"/>
              </a:tblGrid>
              <a:tr h="269184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86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86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86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86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4639504" y="445128"/>
            <a:ext cx="9008992" cy="113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b="true" sz="6999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Agenda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333203" y="-1109791"/>
            <a:ext cx="1621594" cy="1621594"/>
          </a:xfrm>
          <a:custGeom>
            <a:avLst/>
            <a:gdLst/>
            <a:ahLst/>
            <a:cxnLst/>
            <a:rect r="r" b="b" t="t" l="l"/>
            <a:pathLst>
              <a:path h="1621594" w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333203" y="9678747"/>
            <a:ext cx="1621594" cy="1621594"/>
          </a:xfrm>
          <a:custGeom>
            <a:avLst/>
            <a:gdLst/>
            <a:ahLst/>
            <a:cxnLst/>
            <a:rect r="r" b="b" t="t" l="l"/>
            <a:pathLst>
              <a:path h="1621594" w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367010"/>
          </a:xfrm>
          <a:custGeom>
            <a:avLst/>
            <a:gdLst/>
            <a:ahLst/>
            <a:cxnLst/>
            <a:rect r="r" b="b" t="t" l="l"/>
            <a:pathLst>
              <a:path h="10367010" w="18288000">
                <a:moveTo>
                  <a:pt x="0" y="0"/>
                </a:moveTo>
                <a:lnTo>
                  <a:pt x="18288000" y="0"/>
                </a:lnTo>
                <a:lnTo>
                  <a:pt x="18288000" y="10367010"/>
                </a:lnTo>
                <a:lnTo>
                  <a:pt x="0" y="10367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5" r="0" b="-385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14350"/>
            <a:ext cx="18288000" cy="9258300"/>
          </a:xfrm>
          <a:custGeom>
            <a:avLst/>
            <a:gdLst/>
            <a:ahLst/>
            <a:cxnLst/>
            <a:rect r="r" b="b" t="t" l="l"/>
            <a:pathLst>
              <a:path h="9258300" w="18288000">
                <a:moveTo>
                  <a:pt x="0" y="0"/>
                </a:moveTo>
                <a:lnTo>
                  <a:pt x="18288000" y="0"/>
                </a:lnTo>
                <a:lnTo>
                  <a:pt x="1828800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805103"/>
            <a:ext cx="18288000" cy="3608707"/>
          </a:xfrm>
          <a:custGeom>
            <a:avLst/>
            <a:gdLst/>
            <a:ahLst/>
            <a:cxnLst/>
            <a:rect r="r" b="b" t="t" l="l"/>
            <a:pathLst>
              <a:path h="3608707" w="18288000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84715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04632" y="5274074"/>
            <a:ext cx="17878735" cy="781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window between 'pod scheduled' and 'pod running' is where the problem hides.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340491"/>
            <a:chOff x="0" y="0"/>
            <a:chExt cx="4816593" cy="6164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616426"/>
            </a:xfrm>
            <a:custGeom>
              <a:avLst/>
              <a:gdLst/>
              <a:ahLst/>
              <a:cxnLst/>
              <a:rect r="r" b="b" t="t" l="l"/>
              <a:pathLst>
                <a:path h="61642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007A3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4816593" cy="721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3728970"/>
            <a:ext cx="16230600" cy="4270747"/>
            <a:chOff x="0" y="0"/>
            <a:chExt cx="21640800" cy="569433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21640800" cy="35835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150"/>
                </a:lnSpc>
              </a:pPr>
              <a:r>
                <a:rPr lang="en-US" sz="5500" b="true">
                  <a:solidFill>
                    <a:srgbClr val="2A2E3A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"What</a:t>
              </a:r>
              <a:r>
                <a:rPr lang="en-US" b="true" sz="5500">
                  <a:solidFill>
                    <a:srgbClr val="2A2E3A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if the first node that downloaded the image could help the next node?"</a:t>
              </a:r>
            </a:p>
            <a:p>
              <a:pPr algn="l">
                <a:lnSpc>
                  <a:spcPts val="7150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920053"/>
              <a:ext cx="15358630" cy="774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7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0"/>
            <a:ext cx="18288000" cy="2340491"/>
            <a:chOff x="0" y="0"/>
            <a:chExt cx="24384000" cy="3120655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>
              <a:alphaModFix amt="14000"/>
            </a:blip>
            <a:srcRect l="0" t="45734" r="0" b="45734"/>
            <a:stretch>
              <a:fillRect/>
            </a:stretch>
          </p:blipFill>
          <p:spPr>
            <a:xfrm flipH="false" flipV="false">
              <a:off x="0" y="0"/>
              <a:ext cx="24384000" cy="31206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0371" y="3896767"/>
            <a:ext cx="2531565" cy="2531565"/>
          </a:xfrm>
          <a:custGeom>
            <a:avLst/>
            <a:gdLst/>
            <a:ahLst/>
            <a:cxnLst/>
            <a:rect r="r" b="b" t="t" l="l"/>
            <a:pathLst>
              <a:path h="2531565" w="2531565">
                <a:moveTo>
                  <a:pt x="0" y="0"/>
                </a:moveTo>
                <a:lnTo>
                  <a:pt x="2531565" y="0"/>
                </a:lnTo>
                <a:lnTo>
                  <a:pt x="2531565" y="2531565"/>
                </a:lnTo>
                <a:lnTo>
                  <a:pt x="0" y="2531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26061" y="4122456"/>
            <a:ext cx="2080186" cy="208018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1664" y="61664"/>
              <a:ext cx="689472" cy="689472"/>
            </a:xfrm>
            <a:custGeom>
              <a:avLst/>
              <a:gdLst/>
              <a:ahLst/>
              <a:cxnLst/>
              <a:rect r="r" b="b" t="t" l="l"/>
              <a:pathLst>
                <a:path h="689472" w="689472">
                  <a:moveTo>
                    <a:pt x="450003" y="43603"/>
                  </a:moveTo>
                  <a:lnTo>
                    <a:pt x="645869" y="239469"/>
                  </a:lnTo>
                  <a:cubicBezTo>
                    <a:pt x="704006" y="297606"/>
                    <a:pt x="704006" y="391866"/>
                    <a:pt x="645869" y="450003"/>
                  </a:cubicBezTo>
                  <a:lnTo>
                    <a:pt x="450003" y="645869"/>
                  </a:lnTo>
                  <a:cubicBezTo>
                    <a:pt x="391866" y="704006"/>
                    <a:pt x="297606" y="704006"/>
                    <a:pt x="239469" y="645869"/>
                  </a:cubicBezTo>
                  <a:lnTo>
                    <a:pt x="43603" y="450003"/>
                  </a:lnTo>
                  <a:cubicBezTo>
                    <a:pt x="-14534" y="391866"/>
                    <a:pt x="-14534" y="297606"/>
                    <a:pt x="43603" y="239469"/>
                  </a:cubicBezTo>
                  <a:lnTo>
                    <a:pt x="239469" y="43603"/>
                  </a:lnTo>
                  <a:cubicBezTo>
                    <a:pt x="297606" y="-14534"/>
                    <a:pt x="391866" y="-14534"/>
                    <a:pt x="450003" y="43603"/>
                  </a:cubicBezTo>
                  <a:close/>
                </a:path>
              </a:pathLst>
            </a:custGeom>
            <a:solidFill>
              <a:srgbClr val="007A3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b="true" sz="2999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2018</a:t>
              </a:r>
            </a:p>
          </p:txBody>
        </p:sp>
      </p:grpSp>
      <p:sp>
        <p:nvSpPr>
          <p:cNvPr name="AutoShape 6" id="6"/>
          <p:cNvSpPr/>
          <p:nvPr/>
        </p:nvSpPr>
        <p:spPr>
          <a:xfrm rot="0">
            <a:off x="4231936" y="5143500"/>
            <a:ext cx="1586999" cy="38100"/>
          </a:xfrm>
          <a:prstGeom prst="line">
            <a:avLst/>
          </a:prstGeom>
          <a:ln cap="flat" w="38100">
            <a:solidFill>
              <a:srgbClr val="F4F4F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4767435" y="6629734"/>
            <a:ext cx="3874907" cy="2781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2A2E3A"/>
                </a:solidFill>
                <a:latin typeface="Calibri (MS)"/>
                <a:ea typeface="Calibri (MS)"/>
                <a:cs typeface="Calibri (MS)"/>
                <a:sym typeface="Calibri (MS)"/>
              </a:rPr>
              <a:t>Th</a:t>
            </a:r>
            <a:r>
              <a:rPr lang="en-US" sz="2599" u="none">
                <a:solidFill>
                  <a:srgbClr val="2A2E3A"/>
                </a:solidFill>
                <a:latin typeface="Calibri (MS)"/>
                <a:ea typeface="Calibri (MS)"/>
                <a:cs typeface="Calibri (MS)"/>
                <a:sym typeface="Calibri (MS)"/>
              </a:rPr>
              <a:t>e CNCF Technical Oversight Committee (TOC) voted for Dragonfly to became an Incubating Project.</a:t>
            </a:r>
          </a:p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818935" y="3896767"/>
            <a:ext cx="2531565" cy="2531565"/>
          </a:xfrm>
          <a:custGeom>
            <a:avLst/>
            <a:gdLst/>
            <a:ahLst/>
            <a:cxnLst/>
            <a:rect r="r" b="b" t="t" l="l"/>
            <a:pathLst>
              <a:path h="2531565" w="2531565">
                <a:moveTo>
                  <a:pt x="0" y="0"/>
                </a:moveTo>
                <a:lnTo>
                  <a:pt x="2531566" y="0"/>
                </a:lnTo>
                <a:lnTo>
                  <a:pt x="2531566" y="2531565"/>
                </a:lnTo>
                <a:lnTo>
                  <a:pt x="0" y="2531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044625" y="4122456"/>
            <a:ext cx="2080186" cy="208018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1664" y="61664"/>
              <a:ext cx="689472" cy="689472"/>
            </a:xfrm>
            <a:custGeom>
              <a:avLst/>
              <a:gdLst/>
              <a:ahLst/>
              <a:cxnLst/>
              <a:rect r="r" b="b" t="t" l="l"/>
              <a:pathLst>
                <a:path h="689472" w="689472">
                  <a:moveTo>
                    <a:pt x="450003" y="43603"/>
                  </a:moveTo>
                  <a:lnTo>
                    <a:pt x="645869" y="239469"/>
                  </a:lnTo>
                  <a:cubicBezTo>
                    <a:pt x="704006" y="297606"/>
                    <a:pt x="704006" y="391866"/>
                    <a:pt x="645869" y="450003"/>
                  </a:cubicBezTo>
                  <a:lnTo>
                    <a:pt x="450003" y="645869"/>
                  </a:lnTo>
                  <a:cubicBezTo>
                    <a:pt x="391866" y="704006"/>
                    <a:pt x="297606" y="704006"/>
                    <a:pt x="239469" y="645869"/>
                  </a:cubicBezTo>
                  <a:lnTo>
                    <a:pt x="43603" y="450003"/>
                  </a:lnTo>
                  <a:cubicBezTo>
                    <a:pt x="-14534" y="391866"/>
                    <a:pt x="-14534" y="297606"/>
                    <a:pt x="43603" y="239469"/>
                  </a:cubicBezTo>
                  <a:lnTo>
                    <a:pt x="239469" y="43603"/>
                  </a:lnTo>
                  <a:cubicBezTo>
                    <a:pt x="297606" y="-14534"/>
                    <a:pt x="391866" y="-14534"/>
                    <a:pt x="450003" y="43603"/>
                  </a:cubicBezTo>
                  <a:close/>
                </a:path>
              </a:pathLst>
            </a:custGeom>
            <a:solidFill>
              <a:srgbClr val="007A3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b="true" sz="2999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2020</a:t>
              </a:r>
            </a:p>
          </p:txBody>
        </p:sp>
      </p:grpSp>
      <p:sp>
        <p:nvSpPr>
          <p:cNvPr name="AutoShape 12" id="12"/>
          <p:cNvSpPr/>
          <p:nvPr/>
        </p:nvSpPr>
        <p:spPr>
          <a:xfrm rot="-41263">
            <a:off x="8350443" y="5153024"/>
            <a:ext cx="1587113" cy="38100"/>
          </a:xfrm>
          <a:prstGeom prst="line">
            <a:avLst/>
          </a:prstGeom>
          <a:ln cap="flat" w="38100">
            <a:solidFill>
              <a:srgbClr val="F4F4F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9937499" y="3896767"/>
            <a:ext cx="2531565" cy="2531565"/>
          </a:xfrm>
          <a:custGeom>
            <a:avLst/>
            <a:gdLst/>
            <a:ahLst/>
            <a:cxnLst/>
            <a:rect r="r" b="b" t="t" l="l"/>
            <a:pathLst>
              <a:path h="2531565" w="2531565">
                <a:moveTo>
                  <a:pt x="0" y="0"/>
                </a:moveTo>
                <a:lnTo>
                  <a:pt x="2531566" y="0"/>
                </a:lnTo>
                <a:lnTo>
                  <a:pt x="2531566" y="2531565"/>
                </a:lnTo>
                <a:lnTo>
                  <a:pt x="0" y="2531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0163189" y="4122456"/>
            <a:ext cx="2080186" cy="208018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61664" y="61664"/>
              <a:ext cx="689472" cy="689472"/>
            </a:xfrm>
            <a:custGeom>
              <a:avLst/>
              <a:gdLst/>
              <a:ahLst/>
              <a:cxnLst/>
              <a:rect r="r" b="b" t="t" l="l"/>
              <a:pathLst>
                <a:path h="689472" w="689472">
                  <a:moveTo>
                    <a:pt x="450003" y="43603"/>
                  </a:moveTo>
                  <a:lnTo>
                    <a:pt x="645869" y="239469"/>
                  </a:lnTo>
                  <a:cubicBezTo>
                    <a:pt x="704006" y="297606"/>
                    <a:pt x="704006" y="391866"/>
                    <a:pt x="645869" y="450003"/>
                  </a:cubicBezTo>
                  <a:lnTo>
                    <a:pt x="450003" y="645869"/>
                  </a:lnTo>
                  <a:cubicBezTo>
                    <a:pt x="391866" y="704006"/>
                    <a:pt x="297606" y="704006"/>
                    <a:pt x="239469" y="645869"/>
                  </a:cubicBezTo>
                  <a:lnTo>
                    <a:pt x="43603" y="450003"/>
                  </a:lnTo>
                  <a:cubicBezTo>
                    <a:pt x="-14534" y="391866"/>
                    <a:pt x="-14534" y="297606"/>
                    <a:pt x="43603" y="239469"/>
                  </a:cubicBezTo>
                  <a:lnTo>
                    <a:pt x="239469" y="43603"/>
                  </a:lnTo>
                  <a:cubicBezTo>
                    <a:pt x="297606" y="-14534"/>
                    <a:pt x="391866" y="-14534"/>
                    <a:pt x="450003" y="43603"/>
                  </a:cubicBezTo>
                  <a:close/>
                </a:path>
              </a:pathLst>
            </a:custGeom>
            <a:solidFill>
              <a:srgbClr val="007A3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b="true" sz="2999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2021</a:t>
              </a:r>
            </a:p>
          </p:txBody>
        </p:sp>
      </p:grpSp>
      <p:sp>
        <p:nvSpPr>
          <p:cNvPr name="AutoShape 17" id="17"/>
          <p:cNvSpPr/>
          <p:nvPr/>
        </p:nvSpPr>
        <p:spPr>
          <a:xfrm rot="0">
            <a:off x="12469065" y="5143500"/>
            <a:ext cx="1586999" cy="38100"/>
          </a:xfrm>
          <a:prstGeom prst="line">
            <a:avLst/>
          </a:prstGeom>
          <a:ln cap="flat" w="38100">
            <a:solidFill>
              <a:srgbClr val="F4F4F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14056064" y="3896767"/>
            <a:ext cx="2531565" cy="2531565"/>
          </a:xfrm>
          <a:custGeom>
            <a:avLst/>
            <a:gdLst/>
            <a:ahLst/>
            <a:cxnLst/>
            <a:rect r="r" b="b" t="t" l="l"/>
            <a:pathLst>
              <a:path h="2531565" w="2531565">
                <a:moveTo>
                  <a:pt x="0" y="0"/>
                </a:moveTo>
                <a:lnTo>
                  <a:pt x="2531565" y="0"/>
                </a:lnTo>
                <a:lnTo>
                  <a:pt x="2531565" y="2531565"/>
                </a:lnTo>
                <a:lnTo>
                  <a:pt x="0" y="2531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4281753" y="4122456"/>
            <a:ext cx="2080186" cy="2080186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61664" y="61664"/>
              <a:ext cx="689472" cy="689472"/>
            </a:xfrm>
            <a:custGeom>
              <a:avLst/>
              <a:gdLst/>
              <a:ahLst/>
              <a:cxnLst/>
              <a:rect r="r" b="b" t="t" l="l"/>
              <a:pathLst>
                <a:path h="689472" w="689472">
                  <a:moveTo>
                    <a:pt x="450003" y="43603"/>
                  </a:moveTo>
                  <a:lnTo>
                    <a:pt x="645869" y="239469"/>
                  </a:lnTo>
                  <a:cubicBezTo>
                    <a:pt x="704006" y="297606"/>
                    <a:pt x="704006" y="391866"/>
                    <a:pt x="645869" y="450003"/>
                  </a:cubicBezTo>
                  <a:lnTo>
                    <a:pt x="450003" y="645869"/>
                  </a:lnTo>
                  <a:cubicBezTo>
                    <a:pt x="391866" y="704006"/>
                    <a:pt x="297606" y="704006"/>
                    <a:pt x="239469" y="645869"/>
                  </a:cubicBezTo>
                  <a:lnTo>
                    <a:pt x="43603" y="450003"/>
                  </a:lnTo>
                  <a:cubicBezTo>
                    <a:pt x="-14534" y="391866"/>
                    <a:pt x="-14534" y="297606"/>
                    <a:pt x="43603" y="239469"/>
                  </a:cubicBezTo>
                  <a:lnTo>
                    <a:pt x="239469" y="43603"/>
                  </a:lnTo>
                  <a:cubicBezTo>
                    <a:pt x="297606" y="-14534"/>
                    <a:pt x="391866" y="-14534"/>
                    <a:pt x="450003" y="43603"/>
                  </a:cubicBezTo>
                  <a:close/>
                </a:path>
              </a:pathLst>
            </a:custGeom>
            <a:solidFill>
              <a:srgbClr val="007A3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b="true" sz="2999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2025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0" y="9125919"/>
            <a:ext cx="18288000" cy="1161081"/>
            <a:chOff x="0" y="0"/>
            <a:chExt cx="4816593" cy="30579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816592" cy="305799"/>
            </a:xfrm>
            <a:custGeom>
              <a:avLst/>
              <a:gdLst/>
              <a:ahLst/>
              <a:cxnLst/>
              <a:rect r="r" b="b" t="t" l="l"/>
              <a:pathLst>
                <a:path h="30579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05799"/>
                  </a:lnTo>
                  <a:lnTo>
                    <a:pt x="0" y="305799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66675"/>
              <a:ext cx="4816593" cy="372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6441100" y="183299"/>
            <a:ext cx="5405801" cy="1690801"/>
          </a:xfrm>
          <a:custGeom>
            <a:avLst/>
            <a:gdLst/>
            <a:ahLst/>
            <a:cxnLst/>
            <a:rect r="r" b="b" t="t" l="l"/>
            <a:pathLst>
              <a:path h="1690801" w="5405801">
                <a:moveTo>
                  <a:pt x="0" y="0"/>
                </a:moveTo>
                <a:lnTo>
                  <a:pt x="5405800" y="0"/>
                </a:lnTo>
                <a:lnTo>
                  <a:pt x="5405800" y="1690802"/>
                </a:lnTo>
                <a:lnTo>
                  <a:pt x="0" y="1690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2619223" y="746125"/>
            <a:ext cx="13049553" cy="2351428"/>
            <a:chOff x="0" y="0"/>
            <a:chExt cx="17399404" cy="3135237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-66675"/>
              <a:ext cx="17399404" cy="14848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99"/>
                </a:lnSpc>
              </a:pP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874929" y="1611660"/>
              <a:ext cx="15620049" cy="15235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2A2E3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Delive</a:t>
              </a:r>
              <a:r>
                <a:rPr lang="en-US" sz="3199" u="none">
                  <a:solidFill>
                    <a:srgbClr val="2A2E3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rs efficient, stable, and securedata distribution and acceleration powered by P2P technology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644877" y="6629734"/>
            <a:ext cx="3874907" cy="1410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2A2E3A"/>
                </a:solidFill>
                <a:latin typeface="Calibri (MS)"/>
                <a:ea typeface="Calibri (MS)"/>
                <a:cs typeface="Calibri (MS)"/>
                <a:sym typeface="Calibri (MS)"/>
              </a:rPr>
              <a:t>D</a:t>
            </a:r>
            <a:r>
              <a:rPr lang="en-US" sz="2599" u="none">
                <a:solidFill>
                  <a:srgbClr val="2A2E3A"/>
                </a:solidFill>
                <a:latin typeface="Calibri (MS)"/>
                <a:ea typeface="Calibri (MS)"/>
                <a:cs typeface="Calibri (MS)"/>
                <a:sym typeface="Calibri (MS)"/>
              </a:rPr>
              <a:t>ragonfly joined the CNCF as a sandbox project.</a:t>
            </a:r>
          </a:p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9265828" y="6629734"/>
            <a:ext cx="3874907" cy="1410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2A2E3A"/>
                </a:solidFill>
                <a:latin typeface="Calibri (MS)"/>
                <a:ea typeface="Calibri (MS)"/>
                <a:cs typeface="Calibri (MS)"/>
                <a:sym typeface="Calibri (MS)"/>
              </a:rPr>
              <a:t>v2.0 was </a:t>
            </a:r>
            <a:r>
              <a:rPr lang="en-US" sz="2599" u="none">
                <a:solidFill>
                  <a:srgbClr val="2A2E3A"/>
                </a:solidFill>
                <a:latin typeface="Calibri (MS)"/>
                <a:ea typeface="Calibri (MS)"/>
                <a:cs typeface="Calibri (MS)"/>
                <a:sym typeface="Calibri (MS)"/>
              </a:rPr>
              <a:t>released after architectural optimization and code refactoring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384393" y="6629734"/>
            <a:ext cx="3874907" cy="2324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2A2E3A"/>
                </a:solidFill>
                <a:latin typeface="Calibri (MS)"/>
                <a:ea typeface="Calibri (MS)"/>
                <a:cs typeface="Calibri (MS)"/>
                <a:sym typeface="Calibri (MS)"/>
              </a:rPr>
              <a:t>Th</a:t>
            </a:r>
            <a:r>
              <a:rPr lang="en-US" sz="2599" u="none">
                <a:solidFill>
                  <a:srgbClr val="2A2E3A"/>
                </a:solidFill>
                <a:latin typeface="Calibri (MS)"/>
                <a:ea typeface="Calibri (MS)"/>
                <a:cs typeface="Calibri (MS)"/>
                <a:sym typeface="Calibri (MS)"/>
              </a:rPr>
              <a:t>e CNCF Technical Oversight Committee (TOC) voted for Dragonfly to became a Graduated Project.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DAHMiTuQmf0</dc:identifier>
  <dcterms:modified xsi:type="dcterms:W3CDTF">2011-08-01T06:04:30Z</dcterms:modified>
  <cp:revision>1</cp:revision>
  <dc:title>Add Company Name</dc:title>
</cp:coreProperties>
</file>