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3" r:id="rId5"/>
    <p:sldId id="259" r:id="rId6"/>
    <p:sldId id="260" r:id="rId7"/>
    <p:sldId id="275" r:id="rId8"/>
    <p:sldId id="261" r:id="rId9"/>
    <p:sldId id="276" r:id="rId10"/>
    <p:sldId id="277" r:id="rId11"/>
    <p:sldId id="278" r:id="rId12"/>
    <p:sldId id="264" r:id="rId13"/>
    <p:sldId id="268" r:id="rId14"/>
    <p:sldId id="279" r:id="rId15"/>
    <p:sldId id="269" r:id="rId16"/>
    <p:sldId id="267" r:id="rId17"/>
    <p:sldId id="270" r:id="rId18"/>
    <p:sldId id="271" r:id="rId19"/>
    <p:sldId id="272" r:id="rId20"/>
  </p:sldIdLst>
  <p:sldSz cx="14630400" cy="8229600"/>
  <p:notesSz cx="8229600" cy="14630400"/>
  <p:embeddedFontLst>
    <p:embeddedFont>
      <p:font typeface="Heebo Light" pitchFamily="2" charset="-79"/>
      <p:regular r:id="rId22"/>
    </p:embeddedFont>
    <p:embeddedFont>
      <p:font typeface="IBM Plex Serif" panose="02060503050406000203" pitchFamily="18" charset="77"/>
      <p:regular r:id="rId23"/>
      <p:bold r:id="rId24"/>
      <p:italic r:id="rId25"/>
      <p:boldItalic r:id="rId26"/>
    </p:embeddedFont>
    <p:embeddedFont>
      <p:font typeface="Montserrat" pitchFamily="2" charset="77"/>
      <p:regular r:id="rId27"/>
      <p:bold r:id="rId28"/>
      <p:italic r:id="rId29"/>
      <p:boldItalic r:id="rId30"/>
    </p:embeddedFont>
    <p:embeddedFont>
      <p:font typeface="Montserrat Light" panose="00000400000000000000" pitchFamily="2" charset="77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DD7A"/>
    <a:srgbClr val="E78B1E"/>
    <a:srgbClr val="0A99F3"/>
    <a:srgbClr val="A76AF7"/>
    <a:srgbClr val="061938"/>
    <a:srgbClr val="FCEBDA"/>
    <a:srgbClr val="EEE8F4"/>
    <a:srgbClr val="E7F3E9"/>
    <a:srgbClr val="E4E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4"/>
    <p:restoredTop sz="79484"/>
  </p:normalViewPr>
  <p:slideViewPr>
    <p:cSldViewPr snapToGrid="0" snapToObjects="1">
      <p:cViewPr varScale="1">
        <p:scale>
          <a:sx n="88" d="100"/>
          <a:sy n="88" d="100"/>
        </p:scale>
        <p:origin x="2024" y="200"/>
      </p:cViewPr>
      <p:guideLst/>
    </p:cSldViewPr>
  </p:slideViewPr>
  <p:notesTextViewPr>
    <p:cViewPr>
      <p:scale>
        <a:sx n="170" d="100"/>
        <a:sy n="17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88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FB0FD-6F48-EF29-3EA9-DB673E6C3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F8A61D-3524-C554-1728-9F5BFAC48D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2A531-3EF0-DA30-2D9A-4648C7AD6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DE115-69D9-7600-67E7-8912C3DC71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29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41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199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06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2F3B4-056E-1DDE-F623-73734B033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BB3E9-8755-5376-E9BF-410C6387B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D8248D-BA94-AA53-EE34-BC8B53DF4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7931-12A9-7AF1-E8E4-8D46C9BB9A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99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D6369-8399-CB09-7FC3-0043D873B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B59C16-02D3-C0E4-DC66-8833B45FF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FC4B2F-CFFF-CE86-E6C3-D385F0425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0E73D-790E-A124-2865-7BA358DC99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8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linkedin.com/in/prashanth-bhat-bg/" TargetMode="External"/><Relationship Id="rId4" Type="http://schemas.openxmlformats.org/officeDocument/2006/relationships/hyperlink" Target="https://www.linkedin.com/in/josephine-joyc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hyperlink" Target="https://cloudevents.io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9043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Event-Driven Platform Engineering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128242"/>
            <a:ext cx="7556421" cy="25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From Reactive Ops to Autonomous Control Loops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793790" y="499336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deep dive into how platform teams can evolve from ticket-driven, human-in-the-loop operations to self-adaptive, policy-driven systems that detect, decide, and act—without manual intervention.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3790" y="6169223"/>
            <a:ext cx="2107883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481C9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920472" y="6236375"/>
            <a:ext cx="185451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44444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PLATFORM ENGINEERING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3000851" y="6169223"/>
            <a:ext cx="1326833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481C9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3127534" y="6236375"/>
            <a:ext cx="107346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44444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CLOUD-NATIVE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4426863" y="6169223"/>
            <a:ext cx="1598176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481C9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4553545" y="6236375"/>
            <a:ext cx="134481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44444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EVENT-DRIVEN IDP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793790" y="6780847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Josephine Eskaline Joyce, STSM, IBM Cloud 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93790" y="7321629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Prashanth Bhat, Lead Architect, IBM Cloud 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308D0-285D-57D8-92AD-96173BAC2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0BD4C77-E94A-3FED-1413-A2CF5C3F7027}"/>
              </a:ext>
            </a:extLst>
          </p:cNvPr>
          <p:cNvSpPr/>
          <p:nvPr/>
        </p:nvSpPr>
        <p:spPr>
          <a:xfrm>
            <a:off x="719376" y="580906"/>
            <a:ext cx="7799427" cy="562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00"/>
              </a:lnSpc>
            </a:pPr>
            <a:r>
              <a:rPr lang="en-US" sz="3600" dirty="0">
                <a:solidFill>
                  <a:schemeClr val="bg1"/>
                </a:solidFill>
                <a:latin typeface="Montserrat" pitchFamily="2" charset="77"/>
              </a:rPr>
              <a:t>Real-World Platform Use Cases</a:t>
            </a:r>
            <a:endParaRPr lang="en-US" sz="35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C7B57C6-4426-AEEC-9673-DE2494769ED9}"/>
              </a:ext>
            </a:extLst>
          </p:cNvPr>
          <p:cNvSpPr/>
          <p:nvPr/>
        </p:nvSpPr>
        <p:spPr>
          <a:xfrm>
            <a:off x="719375" y="1142999"/>
            <a:ext cx="13191649" cy="562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Event-driven autonomous platforms unlock a new class of platform capabilities — from self-healing infrastructure to runtime-adaptive feature delivery.</a:t>
            </a:r>
            <a:endParaRPr lang="en-US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9488BC24-D6E8-7F5E-9F71-71367ACD98A0}"/>
              </a:ext>
            </a:extLst>
          </p:cNvPr>
          <p:cNvSpPr/>
          <p:nvPr/>
        </p:nvSpPr>
        <p:spPr>
          <a:xfrm>
            <a:off x="719376" y="1926669"/>
            <a:ext cx="3175635" cy="3497104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0936D92C-8DBA-3F48-0346-999DD2A60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" y="2114074"/>
            <a:ext cx="539591" cy="539591"/>
          </a:xfrm>
          <a:prstGeom prst="rect">
            <a:avLst/>
          </a:prstGeom>
        </p:spPr>
      </p:pic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BA15BD96-DDD9-6851-2574-C281DB462C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132" y="2262426"/>
            <a:ext cx="242768" cy="242768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074AF6C6-46E1-7623-1F77-4F1975DED40A}"/>
              </a:ext>
            </a:extLst>
          </p:cNvPr>
          <p:cNvSpPr/>
          <p:nvPr/>
        </p:nvSpPr>
        <p:spPr>
          <a:xfrm>
            <a:off x="906780" y="2816662"/>
            <a:ext cx="235434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Intelligent Scaling</a:t>
            </a:r>
            <a:endParaRPr lang="en-US" sz="175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EC66B676-A267-29A6-E2D4-20EDF57F5084}"/>
              </a:ext>
            </a:extLst>
          </p:cNvPr>
          <p:cNvSpPr/>
          <p:nvPr/>
        </p:nvSpPr>
        <p:spPr>
          <a:xfrm>
            <a:off x="906780" y="3195399"/>
            <a:ext cx="2800826" cy="1702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real-time inference latency or token throughput instead of static thresholds</a:t>
            </a:r>
            <a:endParaRPr lang="en-US" sz="140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Trigger scaling dynamically (aligns with HPA + custom metrics)</a:t>
            </a:r>
            <a:endParaRPr lang="en-US" sz="1400" dirty="0"/>
          </a:p>
        </p:txBody>
      </p:sp>
      <p:sp>
        <p:nvSpPr>
          <p:cNvPr id="9" name="Shape 5">
            <a:extLst>
              <a:ext uri="{FF2B5EF4-FFF2-40B4-BE49-F238E27FC236}">
                <a16:creationId xmlns:a16="http://schemas.microsoft.com/office/drawing/2014/main" id="{DCCED1EE-56E3-436B-D2A1-1AA497C1D3E2}"/>
              </a:ext>
            </a:extLst>
          </p:cNvPr>
          <p:cNvSpPr/>
          <p:nvPr/>
        </p:nvSpPr>
        <p:spPr>
          <a:xfrm>
            <a:off x="4058007" y="1926669"/>
            <a:ext cx="3175635" cy="3497104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2" descr="preencoded.png">
            <a:extLst>
              <a:ext uri="{FF2B5EF4-FFF2-40B4-BE49-F238E27FC236}">
                <a16:creationId xmlns:a16="http://schemas.microsoft.com/office/drawing/2014/main" id="{70D15333-C9AC-3E18-FFC1-AE1DBCD7F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12" y="2114074"/>
            <a:ext cx="539591" cy="539591"/>
          </a:xfrm>
          <a:prstGeom prst="rect">
            <a:avLst/>
          </a:prstGeom>
        </p:spPr>
      </p:pic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A1706D5E-086F-6FAC-9D3E-9688229763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3763" y="2262426"/>
            <a:ext cx="242768" cy="242768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D478FDDD-F61F-4AC3-2EEE-33D188E89140}"/>
              </a:ext>
            </a:extLst>
          </p:cNvPr>
          <p:cNvSpPr/>
          <p:nvPr/>
        </p:nvSpPr>
        <p:spPr>
          <a:xfrm>
            <a:off x="4245412" y="2816662"/>
            <a:ext cx="2800826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Self-Healing Infrastructure</a:t>
            </a:r>
            <a:endParaRPr lang="en-US" sz="1750" dirty="0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C86ECE8F-8B0F-1C87-DC11-C2690043BE2E}"/>
              </a:ext>
            </a:extLst>
          </p:cNvPr>
          <p:cNvSpPr/>
          <p:nvPr/>
        </p:nvSpPr>
        <p:spPr>
          <a:xfrm>
            <a:off x="4245412" y="3476387"/>
            <a:ext cx="2800826" cy="1759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CrashLoopBackOff</a:t>
            </a: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 event triggers remediation</a:t>
            </a:r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Restart or redeploy without human intervention</a:t>
            </a:r>
            <a:endParaRPr lang="en-US" sz="140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Escalate only if repeated failures occur</a:t>
            </a:r>
            <a:endParaRPr lang="en-US" sz="1400" dirty="0"/>
          </a:p>
        </p:txBody>
      </p:sp>
      <p:sp>
        <p:nvSpPr>
          <p:cNvPr id="14" name="Shape 8">
            <a:extLst>
              <a:ext uri="{FF2B5EF4-FFF2-40B4-BE49-F238E27FC236}">
                <a16:creationId xmlns:a16="http://schemas.microsoft.com/office/drawing/2014/main" id="{D2E1544E-4155-2E32-9B73-92C465B35EF9}"/>
              </a:ext>
            </a:extLst>
          </p:cNvPr>
          <p:cNvSpPr/>
          <p:nvPr/>
        </p:nvSpPr>
        <p:spPr>
          <a:xfrm>
            <a:off x="7396639" y="1926669"/>
            <a:ext cx="3175635" cy="3497104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Image 4" descr="preencoded.png">
            <a:extLst>
              <a:ext uri="{FF2B5EF4-FFF2-40B4-BE49-F238E27FC236}">
                <a16:creationId xmlns:a16="http://schemas.microsoft.com/office/drawing/2014/main" id="{1190B4C5-B35A-3340-BD29-72FF167C2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043" y="2114074"/>
            <a:ext cx="539591" cy="539591"/>
          </a:xfrm>
          <a:prstGeom prst="rect">
            <a:avLst/>
          </a:prstGeom>
        </p:spPr>
      </p:pic>
      <p:pic>
        <p:nvPicPr>
          <p:cNvPr id="16" name="Image 5" descr="preencoded.png">
            <a:extLst>
              <a:ext uri="{FF2B5EF4-FFF2-40B4-BE49-F238E27FC236}">
                <a16:creationId xmlns:a16="http://schemas.microsoft.com/office/drawing/2014/main" id="{3576A78F-B123-741B-348C-B22606BF0B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32395" y="2262426"/>
            <a:ext cx="242768" cy="242768"/>
          </a:xfrm>
          <a:prstGeom prst="rect">
            <a:avLst/>
          </a:prstGeom>
        </p:spPr>
      </p:pic>
      <p:sp>
        <p:nvSpPr>
          <p:cNvPr id="17" name="Text 9">
            <a:extLst>
              <a:ext uri="{FF2B5EF4-FFF2-40B4-BE49-F238E27FC236}">
                <a16:creationId xmlns:a16="http://schemas.microsoft.com/office/drawing/2014/main" id="{4EC7AAC7-1488-421B-E772-38120B8F51CA}"/>
              </a:ext>
            </a:extLst>
          </p:cNvPr>
          <p:cNvSpPr/>
          <p:nvPr/>
        </p:nvSpPr>
        <p:spPr>
          <a:xfrm>
            <a:off x="7584043" y="2816662"/>
            <a:ext cx="2800826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Continuous Compliance Enforcement</a:t>
            </a:r>
            <a:endParaRPr lang="en-US" sz="1750" dirty="0"/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3B803F47-1374-BC8A-177C-DFDA9EFDC615}"/>
              </a:ext>
            </a:extLst>
          </p:cNvPr>
          <p:cNvSpPr/>
          <p:nvPr/>
        </p:nvSpPr>
        <p:spPr>
          <a:xfrm>
            <a:off x="7584043" y="3476387"/>
            <a:ext cx="2800826" cy="1428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Policy violations events trigger enforcement</a:t>
            </a:r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Trigger deployment rejection, resource quarantine, or audit logging automatically</a:t>
            </a:r>
            <a:endParaRPr lang="en-US" sz="1400" dirty="0"/>
          </a:p>
        </p:txBody>
      </p:sp>
      <p:sp>
        <p:nvSpPr>
          <p:cNvPr id="19" name="Shape 11">
            <a:extLst>
              <a:ext uri="{FF2B5EF4-FFF2-40B4-BE49-F238E27FC236}">
                <a16:creationId xmlns:a16="http://schemas.microsoft.com/office/drawing/2014/main" id="{9166A2AD-5D56-A7C6-F638-54372F2FEFDD}"/>
              </a:ext>
            </a:extLst>
          </p:cNvPr>
          <p:cNvSpPr/>
          <p:nvPr/>
        </p:nvSpPr>
        <p:spPr>
          <a:xfrm>
            <a:off x="10735270" y="1926669"/>
            <a:ext cx="3175754" cy="3497104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Image 6" descr="preencoded.png">
            <a:extLst>
              <a:ext uri="{FF2B5EF4-FFF2-40B4-BE49-F238E27FC236}">
                <a16:creationId xmlns:a16="http://schemas.microsoft.com/office/drawing/2014/main" id="{02ED4188-43A5-2DF0-2E8D-3AEA11266D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2675" y="2114074"/>
            <a:ext cx="539591" cy="539591"/>
          </a:xfrm>
          <a:prstGeom prst="rect">
            <a:avLst/>
          </a:prstGeom>
        </p:spPr>
      </p:pic>
      <p:pic>
        <p:nvPicPr>
          <p:cNvPr id="21" name="Image 7" descr="preencoded.png">
            <a:extLst>
              <a:ext uri="{FF2B5EF4-FFF2-40B4-BE49-F238E27FC236}">
                <a16:creationId xmlns:a16="http://schemas.microsoft.com/office/drawing/2014/main" id="{323C3D67-7EE2-04D9-A928-0A6614DAB1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1027" y="2262426"/>
            <a:ext cx="242768" cy="242768"/>
          </a:xfrm>
          <a:prstGeom prst="rect">
            <a:avLst/>
          </a:prstGeom>
        </p:spPr>
      </p:pic>
      <p:sp>
        <p:nvSpPr>
          <p:cNvPr id="22" name="Text 12">
            <a:extLst>
              <a:ext uri="{FF2B5EF4-FFF2-40B4-BE49-F238E27FC236}">
                <a16:creationId xmlns:a16="http://schemas.microsoft.com/office/drawing/2014/main" id="{223B94AB-8699-98E5-0B42-0DBF9AFE4CB2}"/>
              </a:ext>
            </a:extLst>
          </p:cNvPr>
          <p:cNvSpPr/>
          <p:nvPr/>
        </p:nvSpPr>
        <p:spPr>
          <a:xfrm>
            <a:off x="10922675" y="2816662"/>
            <a:ext cx="2759988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CI/CD Event Automation</a:t>
            </a:r>
            <a:endParaRPr lang="en-US" sz="1750" dirty="0"/>
          </a:p>
        </p:txBody>
      </p:sp>
      <p:sp>
        <p:nvSpPr>
          <p:cNvPr id="23" name="Text 13">
            <a:extLst>
              <a:ext uri="{FF2B5EF4-FFF2-40B4-BE49-F238E27FC236}">
                <a16:creationId xmlns:a16="http://schemas.microsoft.com/office/drawing/2014/main" id="{6882607F-0080-8625-C89A-81E60A22CEE2}"/>
              </a:ext>
            </a:extLst>
          </p:cNvPr>
          <p:cNvSpPr/>
          <p:nvPr/>
        </p:nvSpPr>
        <p:spPr>
          <a:xfrm>
            <a:off x="10922675" y="3195399"/>
            <a:ext cx="2800945" cy="1428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Deployment events trigger canary analysis, rollback on failure, and feature flag toggles</a:t>
            </a:r>
            <a:endParaRPr lang="en-US" sz="140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Fully automated pipeline response</a:t>
            </a:r>
            <a:endParaRPr lang="en-US" sz="1400" dirty="0"/>
          </a:p>
        </p:txBody>
      </p:sp>
      <p:sp>
        <p:nvSpPr>
          <p:cNvPr id="24" name="Shape 14">
            <a:extLst>
              <a:ext uri="{FF2B5EF4-FFF2-40B4-BE49-F238E27FC236}">
                <a16:creationId xmlns:a16="http://schemas.microsoft.com/office/drawing/2014/main" id="{BDB5030B-D924-C5C1-598D-13CD35B25DC0}"/>
              </a:ext>
            </a:extLst>
          </p:cNvPr>
          <p:cNvSpPr/>
          <p:nvPr/>
        </p:nvSpPr>
        <p:spPr>
          <a:xfrm>
            <a:off x="719376" y="5586770"/>
            <a:ext cx="13191649" cy="2061805"/>
          </a:xfrm>
          <a:prstGeom prst="roundRect">
            <a:avLst>
              <a:gd name="adj" fmla="val 366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5" name="Image 8" descr="preencoded.png">
            <a:extLst>
              <a:ext uri="{FF2B5EF4-FFF2-40B4-BE49-F238E27FC236}">
                <a16:creationId xmlns:a16="http://schemas.microsoft.com/office/drawing/2014/main" id="{9BDB3D1A-5B72-883F-C025-292AECBCCF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780" y="5774174"/>
            <a:ext cx="539591" cy="539591"/>
          </a:xfrm>
          <a:prstGeom prst="rect">
            <a:avLst/>
          </a:prstGeom>
        </p:spPr>
      </p:pic>
      <p:pic>
        <p:nvPicPr>
          <p:cNvPr id="26" name="Image 9" descr="preencoded.png">
            <a:extLst>
              <a:ext uri="{FF2B5EF4-FFF2-40B4-BE49-F238E27FC236}">
                <a16:creationId xmlns:a16="http://schemas.microsoft.com/office/drawing/2014/main" id="{7739BA17-D0EC-7C77-0C21-4E0C528033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5132" y="5922526"/>
            <a:ext cx="242768" cy="242768"/>
          </a:xfrm>
          <a:prstGeom prst="rect">
            <a:avLst/>
          </a:prstGeom>
        </p:spPr>
      </p:pic>
      <p:sp>
        <p:nvSpPr>
          <p:cNvPr id="27" name="Text 15">
            <a:extLst>
              <a:ext uri="{FF2B5EF4-FFF2-40B4-BE49-F238E27FC236}">
                <a16:creationId xmlns:a16="http://schemas.microsoft.com/office/drawing/2014/main" id="{78EAEC7E-7AF2-DB2F-3EA4-08918252107B}"/>
              </a:ext>
            </a:extLst>
          </p:cNvPr>
          <p:cNvSpPr/>
          <p:nvPr/>
        </p:nvSpPr>
        <p:spPr>
          <a:xfrm>
            <a:off x="906780" y="6476762"/>
            <a:ext cx="3055144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Event-Driven Feature Flags</a:t>
            </a:r>
            <a:endParaRPr lang="en-US" sz="1750" dirty="0"/>
          </a:p>
        </p:txBody>
      </p:sp>
      <p:sp>
        <p:nvSpPr>
          <p:cNvPr id="28" name="Text 16">
            <a:extLst>
              <a:ext uri="{FF2B5EF4-FFF2-40B4-BE49-F238E27FC236}">
                <a16:creationId xmlns:a16="http://schemas.microsoft.com/office/drawing/2014/main" id="{0208B9A8-090E-A774-C75D-A889D39886BA}"/>
              </a:ext>
            </a:extLst>
          </p:cNvPr>
          <p:cNvSpPr/>
          <p:nvPr/>
        </p:nvSpPr>
        <p:spPr>
          <a:xfrm>
            <a:off x="906780" y="6855500"/>
            <a:ext cx="12816840" cy="605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Toggle features based on system load, error rates, or user segmentation</a:t>
            </a:r>
            <a:endParaRPr lang="en-US" sz="140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Enables runtime adaptability without redeployment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7A39F9-74DE-6B4E-B7CB-10B734017D5A}"/>
              </a:ext>
            </a:extLst>
          </p:cNvPr>
          <p:cNvSpPr txBox="1"/>
          <p:nvPr/>
        </p:nvSpPr>
        <p:spPr>
          <a:xfrm>
            <a:off x="2970352" y="7841814"/>
            <a:ext cx="976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Montserrat" pitchFamily="2" charset="77"/>
              </a:rPr>
              <a:t>Events drive scaling, remediation, governance, delivery, and runtime adaptation.</a:t>
            </a:r>
          </a:p>
        </p:txBody>
      </p:sp>
      <p:sp>
        <p:nvSpPr>
          <p:cNvPr id="30" name="Text 1">
            <a:extLst>
              <a:ext uri="{FF2B5EF4-FFF2-40B4-BE49-F238E27FC236}">
                <a16:creationId xmlns:a16="http://schemas.microsoft.com/office/drawing/2014/main" id="{D561E517-64F5-E5BB-0D30-CF506B5D4697}"/>
              </a:ext>
            </a:extLst>
          </p:cNvPr>
          <p:cNvSpPr/>
          <p:nvPr/>
        </p:nvSpPr>
        <p:spPr>
          <a:xfrm>
            <a:off x="797853" y="334879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Implementation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00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671DC96-7284-0A66-2033-4E73241D67D1}"/>
              </a:ext>
            </a:extLst>
          </p:cNvPr>
          <p:cNvSpPr/>
          <p:nvPr/>
        </p:nvSpPr>
        <p:spPr>
          <a:xfrm>
            <a:off x="541999" y="476793"/>
            <a:ext cx="112747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Open Source Building Blocks for Event-Driven Platforms</a:t>
            </a:r>
            <a:endParaRPr lang="en-US" sz="39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5BDE00D1-22F5-EE4D-DAB7-9119B169CBF9}"/>
              </a:ext>
            </a:extLst>
          </p:cNvPr>
          <p:cNvSpPr/>
          <p:nvPr/>
        </p:nvSpPr>
        <p:spPr>
          <a:xfrm>
            <a:off x="626611" y="1159828"/>
            <a:ext cx="13191649" cy="314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Reference architecture - Powered by Cloud-native Open Source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FECE3-80DC-C1A8-329B-2E6C262FD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092" y="1457740"/>
            <a:ext cx="9568070" cy="6578048"/>
          </a:xfrm>
          <a:prstGeom prst="rect">
            <a:avLst/>
          </a:prstGeom>
        </p:spPr>
      </p:pic>
      <p:sp>
        <p:nvSpPr>
          <p:cNvPr id="7" name="Text 1">
            <a:extLst>
              <a:ext uri="{FF2B5EF4-FFF2-40B4-BE49-F238E27FC236}">
                <a16:creationId xmlns:a16="http://schemas.microsoft.com/office/drawing/2014/main" id="{3D320C38-34B6-3884-8F34-E6E4689DFDBE}"/>
              </a:ext>
            </a:extLst>
          </p:cNvPr>
          <p:cNvSpPr/>
          <p:nvPr/>
        </p:nvSpPr>
        <p:spPr>
          <a:xfrm>
            <a:off x="638826" y="245691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Adoption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1409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642" y="592217"/>
            <a:ext cx="11104602" cy="591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Responsibility Model in Event-Driven Platforms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56642" y="1543883"/>
            <a:ext cx="1311711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Platform teams provide control and safety; service teams provide intent and context.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620435" y="2042160"/>
            <a:ext cx="4291846" cy="5595223"/>
          </a:xfrm>
          <a:prstGeom prst="roundRect">
            <a:avLst>
              <a:gd name="adj" fmla="val 3174"/>
            </a:avLst>
          </a:prstGeom>
          <a:solidFill>
            <a:srgbClr val="1B3A6B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809506" y="2222421"/>
            <a:ext cx="236458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Platform Team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09506" y="2698194"/>
            <a:ext cx="391370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Control Plane Ownership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809506" y="3155871"/>
            <a:ext cx="3913703" cy="3861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 Infrastructure (Kafka / NATS / Event Bus)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Policy-as-Code (OPA / Guardrails / Compliance)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Control Loop Orchestration (Event → Decision → Action)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Golden Paths (Reusable event-driven templates)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Observability &amp; Audit (Decision tracing, event lineage)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Multi-tenancy &amp; Safety (rate limits, blast radius control)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809506" y="7179707"/>
            <a:ext cx="391370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Builds the system, enforces guardrails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5108972" y="2042160"/>
            <a:ext cx="4291846" cy="5595223"/>
          </a:xfrm>
          <a:prstGeom prst="roundRect">
            <a:avLst>
              <a:gd name="adj" fmla="val 3174"/>
            </a:avLst>
          </a:prstGeom>
          <a:solidFill>
            <a:srgbClr val="1B4D3E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298043" y="2222421"/>
            <a:ext cx="2899767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Service / Product Teams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5298043" y="2698194"/>
            <a:ext cx="391370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Data Plane Ownership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5298043" y="3155871"/>
            <a:ext cx="3913703" cy="3207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Emit Domain Events (business + service signals)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Define SLOs (latency, error rates, thresholds)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Expose Custom Metrics (e.g., inference time, tokens/sec)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Extend Golden Paths (custom tuning, domain logic)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Handle Domain-specific Automation (optional consumers)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5298043" y="6525578"/>
            <a:ext cx="391370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Defines what matters and when to act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9597509" y="2042160"/>
            <a:ext cx="4427577" cy="5595223"/>
          </a:xfrm>
          <a:prstGeom prst="roundRect">
            <a:avLst>
              <a:gd name="adj" fmla="val 3076"/>
            </a:avLst>
          </a:prstGeom>
          <a:solidFill>
            <a:srgbClr val="4D3B1B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9786580" y="2222421"/>
            <a:ext cx="2603659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Shared Responsibility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9786580" y="2698194"/>
            <a:ext cx="4049435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Critical Alignment Layer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9786580" y="3155871"/>
            <a:ext cx="4049435" cy="2553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 Schema Contracts (CloudEvents, payload structure)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Policy Inputs (metrics, labels, contextual signals)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Feedback Loop Validation (did action improve outcome?)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Observability Correlation (event → policy → action tracing)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9786580" y="5871448"/>
            <a:ext cx="4049435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Ensures coordination between platform and services</a:t>
            </a:r>
            <a:endParaRPr lang="en-US" sz="1450" dirty="0"/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ED7C5E2D-B93D-41FE-C802-8553DFE60CB1}"/>
              </a:ext>
            </a:extLst>
          </p:cNvPr>
          <p:cNvSpPr/>
          <p:nvPr/>
        </p:nvSpPr>
        <p:spPr>
          <a:xfrm>
            <a:off x="903872" y="467403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Governance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1812846" y="690682"/>
            <a:ext cx="3840599" cy="436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Anti-Patterns to Avoid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1812846" y="1273850"/>
            <a:ext cx="11004590" cy="190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 well-intentioned event-driven platforms fail when these common anti-patterns go unaddressed.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324E20-92BB-04D8-5A62-298527DB6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547" y="1755683"/>
            <a:ext cx="11399447" cy="6058151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37180848-8196-647E-8B48-F214CC7359E2}"/>
              </a:ext>
            </a:extLst>
          </p:cNvPr>
          <p:cNvSpPr/>
          <p:nvPr/>
        </p:nvSpPr>
        <p:spPr>
          <a:xfrm>
            <a:off x="1812846" y="468697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Governance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5BE78DB-06A0-6A4D-4E2A-8CDC660D4238}"/>
              </a:ext>
            </a:extLst>
          </p:cNvPr>
          <p:cNvSpPr/>
          <p:nvPr/>
        </p:nvSpPr>
        <p:spPr>
          <a:xfrm>
            <a:off x="541999" y="476793"/>
            <a:ext cx="112747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AI-Augmented Platforms</a:t>
            </a:r>
            <a:endParaRPr lang="en-US" sz="39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3734C237-7F3A-5D9E-6EDA-96B17EEF27DB}"/>
              </a:ext>
            </a:extLst>
          </p:cNvPr>
          <p:cNvSpPr/>
          <p:nvPr/>
        </p:nvSpPr>
        <p:spPr>
          <a:xfrm>
            <a:off x="638826" y="245691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AI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55617-A61C-5A38-393F-F7FB93046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83" y="1426265"/>
            <a:ext cx="6495917" cy="617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9A6721-359B-145D-BC90-B0BF4BF66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566" y="755374"/>
            <a:ext cx="4567769" cy="69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96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650200"/>
            <a:ext cx="5118140" cy="513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Challenges &amp; Guard Rails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834628" y="1435894"/>
            <a:ext cx="12961025" cy="480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Autonomous control loops introduce real operational risks. Engineering teams must design explicitly for failure modes in the automation layer itself — not just the systems being controlled.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834628" y="2205633"/>
            <a:ext cx="2054423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Challenges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834628" y="2615565"/>
            <a:ext cx="3071932" cy="2465665"/>
          </a:xfrm>
          <a:prstGeom prst="roundRect">
            <a:avLst>
              <a:gd name="adj" fmla="val 4450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68" y="2615565"/>
            <a:ext cx="91440" cy="246566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90374" y="2802731"/>
            <a:ext cx="2629019" cy="513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 Noise &amp; Storm Handling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90374" y="3452455"/>
            <a:ext cx="2629019" cy="1441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Cascading failures can generate thousands of correlated events per second. Without deduplication and correlation windows, the automation layer becomes the amplifier of an outage rather than its resolver.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4042648" y="2615565"/>
            <a:ext cx="3071932" cy="2465665"/>
          </a:xfrm>
          <a:prstGeom prst="roundRect">
            <a:avLst>
              <a:gd name="adj" fmla="val 4450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788" y="2615565"/>
            <a:ext cx="91440" cy="246566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298394" y="2802731"/>
            <a:ext cx="2196584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Control Loop Stability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4298394" y="3195638"/>
            <a:ext cx="2629019" cy="1201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Feedback loops that act too aggressively can oscillate. Apply exponential backoff, circuit breakers, and cooldown periods to prevent remediation storms.</a:t>
            </a:r>
            <a:endParaRPr lang="en-US" sz="1250" dirty="0"/>
          </a:p>
        </p:txBody>
      </p:sp>
      <p:sp>
        <p:nvSpPr>
          <p:cNvPr id="13" name="Shape 9"/>
          <p:cNvSpPr/>
          <p:nvPr/>
        </p:nvSpPr>
        <p:spPr>
          <a:xfrm>
            <a:off x="834628" y="5217319"/>
            <a:ext cx="3071932" cy="2208848"/>
          </a:xfrm>
          <a:prstGeom prst="roundRect">
            <a:avLst>
              <a:gd name="adj" fmla="val 4968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68" y="5217319"/>
            <a:ext cx="91440" cy="220884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090374" y="5404485"/>
            <a:ext cx="2070140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Trust in AI Decisions</a:t>
            </a:r>
            <a:endParaRPr lang="en-US" sz="1600" dirty="0"/>
          </a:p>
        </p:txBody>
      </p:sp>
      <p:sp>
        <p:nvSpPr>
          <p:cNvPr id="16" name="Text 11"/>
          <p:cNvSpPr/>
          <p:nvPr/>
        </p:nvSpPr>
        <p:spPr>
          <a:xfrm>
            <a:off x="1090374" y="5797391"/>
            <a:ext cx="2629019" cy="1441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AI skill outputs must carry structured confidence scores and be subject to policy gates. Low-confidence recommendations should always escalate rather than execute.</a:t>
            </a:r>
            <a:endParaRPr lang="en-US" sz="1250" dirty="0"/>
          </a:p>
        </p:txBody>
      </p:sp>
      <p:sp>
        <p:nvSpPr>
          <p:cNvPr id="17" name="Shape 12"/>
          <p:cNvSpPr/>
          <p:nvPr/>
        </p:nvSpPr>
        <p:spPr>
          <a:xfrm>
            <a:off x="4042648" y="5217319"/>
            <a:ext cx="3071932" cy="2208848"/>
          </a:xfrm>
          <a:prstGeom prst="roundRect">
            <a:avLst>
              <a:gd name="adj" fmla="val 4968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788" y="5217319"/>
            <a:ext cx="91440" cy="220884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4298394" y="5404485"/>
            <a:ext cx="2054423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Policy vs. Flexibility</a:t>
            </a:r>
            <a:endParaRPr lang="en-US" sz="1600" dirty="0"/>
          </a:p>
        </p:txBody>
      </p:sp>
      <p:sp>
        <p:nvSpPr>
          <p:cNvPr id="20" name="Text 14"/>
          <p:cNvSpPr/>
          <p:nvPr/>
        </p:nvSpPr>
        <p:spPr>
          <a:xfrm>
            <a:off x="4298394" y="5797391"/>
            <a:ext cx="2629019" cy="1201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Overly rigid policies block legitimate developer workflows. Use graduated enforcement — warn, then block — with clear exception paths and audit trails.</a:t>
            </a:r>
            <a:endParaRPr lang="en-US" sz="1250" dirty="0"/>
          </a:p>
        </p:txBody>
      </p:sp>
      <p:sp>
        <p:nvSpPr>
          <p:cNvPr id="21" name="Shape 15"/>
          <p:cNvSpPr/>
          <p:nvPr/>
        </p:nvSpPr>
        <p:spPr>
          <a:xfrm>
            <a:off x="7404854" y="2069544"/>
            <a:ext cx="6516648" cy="5509736"/>
          </a:xfrm>
          <a:prstGeom prst="roundRect">
            <a:avLst>
              <a:gd name="adj" fmla="val 2148"/>
            </a:avLst>
          </a:prstGeom>
          <a:solidFill>
            <a:srgbClr val="1B1744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16"/>
          <p:cNvSpPr/>
          <p:nvPr/>
        </p:nvSpPr>
        <p:spPr>
          <a:xfrm>
            <a:off x="7569160" y="2205633"/>
            <a:ext cx="3156228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Where AI Should NOT Be Used</a:t>
            </a:r>
            <a:endParaRPr lang="en-US" sz="1600" dirty="0"/>
          </a:p>
        </p:txBody>
      </p:sp>
      <p:sp>
        <p:nvSpPr>
          <p:cNvPr id="23" name="Text 17"/>
          <p:cNvSpPr/>
          <p:nvPr/>
        </p:nvSpPr>
        <p:spPr>
          <a:xfrm>
            <a:off x="7569160" y="2598539"/>
            <a:ext cx="6188035" cy="1103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Actions with irreversible blast radius (e.g., data deletion, firewall rule removal)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Compliance-gated decisions requiring human sign-off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Scenarios where a deterministic rule already exists — codify it, don't infer it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Any action where confidence score falls below your defined safety threshold</a:t>
            </a:r>
            <a:endParaRPr lang="en-US" sz="1250" dirty="0"/>
          </a:p>
        </p:txBody>
      </p:sp>
      <p:sp>
        <p:nvSpPr>
          <p:cNvPr id="24" name="Text 18"/>
          <p:cNvSpPr/>
          <p:nvPr/>
        </p:nvSpPr>
        <p:spPr>
          <a:xfrm>
            <a:off x="7569160" y="3838575"/>
            <a:ext cx="2054423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Safety Mechanisms</a:t>
            </a:r>
            <a:endParaRPr lang="en-US" sz="1600" dirty="0"/>
          </a:p>
        </p:txBody>
      </p:sp>
      <p:sp>
        <p:nvSpPr>
          <p:cNvPr id="25" name="Text 19"/>
          <p:cNvSpPr/>
          <p:nvPr/>
        </p:nvSpPr>
        <p:spPr>
          <a:xfrm>
            <a:off x="7569160" y="4231481"/>
            <a:ext cx="6188035" cy="816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Dry-run mode for all new automation paths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Mandatory approval gates for Tier-1 services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Full audit log of every AI skill invocation and recommendation</a:t>
            </a:r>
            <a:endParaRPr lang="en-US" sz="12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3214"/>
            <a:ext cx="110062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Design Principles for Event-Native Platforms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39255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Building event-native platforms that remain maintainable, safe, and evolvable over time requires deliberate engineering discipline from the start. These practices encode hard-won lessons from teams operating at scale.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2595440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339581"/>
            <a:ext cx="2501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Event Contracts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3768801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Standardize events with </a:t>
            </a:r>
            <a:r>
              <a:rPr lang="en-US" sz="1550" dirty="0" err="1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CloudEvents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 and versioned schemas to prevent producer–consumer coupling.</a:t>
            </a: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9144" y="2595440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3339581"/>
            <a:ext cx="30128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Design for Idempotency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3768801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Automation must tolerate duplicate event delivery and safe re-execution.</a:t>
            </a: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4773701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5517842"/>
            <a:ext cx="3195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Keep Policy Deterministic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5947062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Use policy-as-code for predictable decisions. Reserve AI for ambiguous scenarios.</a:t>
            </a: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144" y="4773701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9144" y="5517842"/>
            <a:ext cx="41982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Separate Decision from Execution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439144" y="5947062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Keep policy evaluation independent from workflows and operators for auditability and control.</a:t>
            </a:r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82D4C7D2-2F91-412E-E6F6-E14745A60AB9}"/>
              </a:ext>
            </a:extLst>
          </p:cNvPr>
          <p:cNvSpPr/>
          <p:nvPr/>
        </p:nvSpPr>
        <p:spPr>
          <a:xfrm>
            <a:off x="5080867" y="6899681"/>
            <a:ext cx="3195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Build Closed Feedback Loops</a:t>
            </a:r>
            <a:endParaRPr lang="en-US" sz="195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7" name="Text 7">
            <a:extLst>
              <a:ext uri="{FF2B5EF4-FFF2-40B4-BE49-F238E27FC236}">
                <a16:creationId xmlns:a16="http://schemas.microsoft.com/office/drawing/2014/main" id="{13F3FFFC-DBCD-2C4D-51F3-FE83058E9006}"/>
              </a:ext>
            </a:extLst>
          </p:cNvPr>
          <p:cNvSpPr/>
          <p:nvPr/>
        </p:nvSpPr>
        <p:spPr>
          <a:xfrm>
            <a:off x="5080867" y="7328901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Every action should generate telemetry that validates outcomes and drives continuous adaptation.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14DF47-F2CD-8614-C7F5-1A2E8D8C7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3650264" y="6803086"/>
            <a:ext cx="1306600" cy="1306600"/>
          </a:xfrm>
          <a:prstGeom prst="rect">
            <a:avLst/>
          </a:prstGeom>
        </p:spPr>
      </p:pic>
      <p:sp>
        <p:nvSpPr>
          <p:cNvPr id="25" name="Text 1">
            <a:extLst>
              <a:ext uri="{FF2B5EF4-FFF2-40B4-BE49-F238E27FC236}">
                <a16:creationId xmlns:a16="http://schemas.microsoft.com/office/drawing/2014/main" id="{3E256505-A004-D429-E5FF-E8AA0E48669E}"/>
              </a:ext>
            </a:extLst>
          </p:cNvPr>
          <p:cNvSpPr/>
          <p:nvPr/>
        </p:nvSpPr>
        <p:spPr>
          <a:xfrm>
            <a:off x="903872" y="467403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Adoption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70538D62-C54B-D5A2-DA4B-6DDBB27E552E}"/>
              </a:ext>
            </a:extLst>
          </p:cNvPr>
          <p:cNvSpPr/>
          <p:nvPr/>
        </p:nvSpPr>
        <p:spPr>
          <a:xfrm>
            <a:off x="89497" y="3571462"/>
            <a:ext cx="6682363" cy="2246243"/>
          </a:xfrm>
          <a:prstGeom prst="roundRect">
            <a:avLst/>
          </a:prstGeom>
          <a:solidFill>
            <a:srgbClr val="0619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0">
            <a:extLst>
              <a:ext uri="{FF2B5EF4-FFF2-40B4-BE49-F238E27FC236}">
                <a16:creationId xmlns:a16="http://schemas.microsoft.com/office/drawing/2014/main" id="{B960E757-1314-92D6-2CF6-DC9C1B43D312}"/>
              </a:ext>
            </a:extLst>
          </p:cNvPr>
          <p:cNvSpPr/>
          <p:nvPr/>
        </p:nvSpPr>
        <p:spPr>
          <a:xfrm>
            <a:off x="409476" y="155922"/>
            <a:ext cx="110062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Event-Driven Platforms Deliver Measurable Outcomes</a:t>
            </a:r>
            <a:endParaRPr lang="en-US" sz="3900" dirty="0"/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DCAF2792-E26A-3A45-1D0C-1933832C1657}"/>
              </a:ext>
            </a:extLst>
          </p:cNvPr>
          <p:cNvSpPr/>
          <p:nvPr/>
        </p:nvSpPr>
        <p:spPr>
          <a:xfrm>
            <a:off x="409476" y="77526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Autonomous control loops turn events into actions that drive reliability, speed and trust across your platform and organization</a:t>
            </a:r>
            <a:endParaRPr lang="en-US" sz="15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6549C3-68A0-A0E1-A0ED-F20876213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86" y="1182741"/>
            <a:ext cx="834079" cy="805644"/>
          </a:xfrm>
          <a:prstGeom prst="rect">
            <a:avLst/>
          </a:prstGeom>
        </p:spPr>
      </p:pic>
      <p:sp>
        <p:nvSpPr>
          <p:cNvPr id="21" name="Text 5">
            <a:extLst>
              <a:ext uri="{FF2B5EF4-FFF2-40B4-BE49-F238E27FC236}">
                <a16:creationId xmlns:a16="http://schemas.microsoft.com/office/drawing/2014/main" id="{2E8E4835-D691-DBE7-B8E6-DB4A21EF89E8}"/>
              </a:ext>
            </a:extLst>
          </p:cNvPr>
          <p:cNvSpPr/>
          <p:nvPr/>
        </p:nvSpPr>
        <p:spPr>
          <a:xfrm>
            <a:off x="1432137" y="1422489"/>
            <a:ext cx="968791" cy="447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DCD7E5"/>
                </a:solidFill>
                <a:latin typeface="Montserrat" pitchFamily="34" charset="0"/>
              </a:rPr>
              <a:t>MTTR</a:t>
            </a:r>
            <a:endParaRPr lang="en-US" sz="24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B654CBF-83D6-D8E0-C04A-01ED16D27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876" y="1288192"/>
            <a:ext cx="353461" cy="723900"/>
          </a:xfrm>
          <a:prstGeom prst="rect">
            <a:avLst/>
          </a:prstGeom>
        </p:spPr>
      </p:pic>
      <p:sp>
        <p:nvSpPr>
          <p:cNvPr id="25" name="Text 2">
            <a:extLst>
              <a:ext uri="{FF2B5EF4-FFF2-40B4-BE49-F238E27FC236}">
                <a16:creationId xmlns:a16="http://schemas.microsoft.com/office/drawing/2014/main" id="{38AA2512-CAC4-B083-65FA-A25C95B2831B}"/>
              </a:ext>
            </a:extLst>
          </p:cNvPr>
          <p:cNvSpPr/>
          <p:nvPr/>
        </p:nvSpPr>
        <p:spPr>
          <a:xfrm>
            <a:off x="236339" y="2082885"/>
            <a:ext cx="2501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A99F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Faster Recovery</a:t>
            </a:r>
            <a:endParaRPr lang="en-US" sz="1950" dirty="0">
              <a:solidFill>
                <a:srgbClr val="0A99F3"/>
              </a:solidFill>
            </a:endParaRPr>
          </a:p>
        </p:txBody>
      </p:sp>
      <p:sp>
        <p:nvSpPr>
          <p:cNvPr id="27" name="Text 3">
            <a:extLst>
              <a:ext uri="{FF2B5EF4-FFF2-40B4-BE49-F238E27FC236}">
                <a16:creationId xmlns:a16="http://schemas.microsoft.com/office/drawing/2014/main" id="{F4A46913-3E34-E152-3795-B70F02DE02EA}"/>
              </a:ext>
            </a:extLst>
          </p:cNvPr>
          <p:cNvSpPr/>
          <p:nvPr/>
        </p:nvSpPr>
        <p:spPr>
          <a:xfrm>
            <a:off x="204715" y="2391934"/>
            <a:ext cx="2991909" cy="635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Automated detection and remediation reduce mean time to recovery.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2D3966-1DAA-D1BB-B846-6A6D1D289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593" y="1288192"/>
            <a:ext cx="757018" cy="7570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17CAED-AE36-7C3A-1126-4C6DC33B2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438" y="1388197"/>
            <a:ext cx="332409" cy="685800"/>
          </a:xfrm>
          <a:prstGeom prst="rect">
            <a:avLst/>
          </a:prstGeom>
        </p:spPr>
      </p:pic>
      <p:sp>
        <p:nvSpPr>
          <p:cNvPr id="30" name="Text 5">
            <a:extLst>
              <a:ext uri="{FF2B5EF4-FFF2-40B4-BE49-F238E27FC236}">
                <a16:creationId xmlns:a16="http://schemas.microsoft.com/office/drawing/2014/main" id="{01514E41-BA3F-A42A-A0E8-B5DE377F3AFB}"/>
              </a:ext>
            </a:extLst>
          </p:cNvPr>
          <p:cNvSpPr/>
          <p:nvPr/>
        </p:nvSpPr>
        <p:spPr>
          <a:xfrm>
            <a:off x="4565646" y="1487610"/>
            <a:ext cx="968791" cy="447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DCD7E5"/>
                </a:solidFill>
                <a:latin typeface="Montserrat" pitchFamily="34" charset="0"/>
              </a:rPr>
              <a:t>Reliability</a:t>
            </a:r>
            <a:endParaRPr lang="en-US" sz="2400" b="1" dirty="0"/>
          </a:p>
        </p:txBody>
      </p:sp>
      <p:sp>
        <p:nvSpPr>
          <p:cNvPr id="31" name="Text 2">
            <a:extLst>
              <a:ext uri="{FF2B5EF4-FFF2-40B4-BE49-F238E27FC236}">
                <a16:creationId xmlns:a16="http://schemas.microsoft.com/office/drawing/2014/main" id="{23D74EA2-B7FE-7B50-C687-EE1D57ABF08F}"/>
              </a:ext>
            </a:extLst>
          </p:cNvPr>
          <p:cNvSpPr/>
          <p:nvPr/>
        </p:nvSpPr>
        <p:spPr>
          <a:xfrm>
            <a:off x="3375361" y="2108280"/>
            <a:ext cx="2501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A76AF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Continuous Compliance</a:t>
            </a:r>
            <a:endParaRPr lang="en-US" sz="1950" dirty="0">
              <a:solidFill>
                <a:srgbClr val="A76AF7"/>
              </a:solidFill>
            </a:endParaRPr>
          </a:p>
        </p:txBody>
      </p:sp>
      <p:sp>
        <p:nvSpPr>
          <p:cNvPr id="32" name="Text 3">
            <a:extLst>
              <a:ext uri="{FF2B5EF4-FFF2-40B4-BE49-F238E27FC236}">
                <a16:creationId xmlns:a16="http://schemas.microsoft.com/office/drawing/2014/main" id="{85A498B2-3191-FBBA-7432-295D9658B3C6}"/>
              </a:ext>
            </a:extLst>
          </p:cNvPr>
          <p:cNvSpPr/>
          <p:nvPr/>
        </p:nvSpPr>
        <p:spPr>
          <a:xfrm>
            <a:off x="3343737" y="2404077"/>
            <a:ext cx="3283336" cy="635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Policies are enforced continuously improving reliability and reducing risk.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7AB9B0-B050-CC80-1883-3699B09E7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086" y="1313996"/>
            <a:ext cx="833111" cy="7810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59241F-2EE7-0F23-3462-18E424256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589" y="1292725"/>
            <a:ext cx="353461" cy="723900"/>
          </a:xfrm>
          <a:prstGeom prst="rect">
            <a:avLst/>
          </a:prstGeom>
        </p:spPr>
      </p:pic>
      <p:sp>
        <p:nvSpPr>
          <p:cNvPr id="35" name="Text 5">
            <a:extLst>
              <a:ext uri="{FF2B5EF4-FFF2-40B4-BE49-F238E27FC236}">
                <a16:creationId xmlns:a16="http://schemas.microsoft.com/office/drawing/2014/main" id="{7A68B4C8-8076-5515-D8A2-A3B9A8D8507C}"/>
              </a:ext>
            </a:extLst>
          </p:cNvPr>
          <p:cNvSpPr/>
          <p:nvPr/>
        </p:nvSpPr>
        <p:spPr>
          <a:xfrm>
            <a:off x="8486236" y="1456192"/>
            <a:ext cx="968791" cy="447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DCD7E5"/>
                </a:solidFill>
                <a:latin typeface="Montserrat" pitchFamily="34" charset="0"/>
              </a:rPr>
              <a:t>Toil</a:t>
            </a:r>
            <a:endParaRPr lang="en-US" sz="2400" b="1" dirty="0"/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254AF8A6-E93B-41E0-CAEB-4FD8D6A45D7F}"/>
              </a:ext>
            </a:extLst>
          </p:cNvPr>
          <p:cNvSpPr/>
          <p:nvPr/>
        </p:nvSpPr>
        <p:spPr>
          <a:xfrm>
            <a:off x="7118452" y="2039178"/>
            <a:ext cx="2501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A6DD7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Reduce Operational Toil</a:t>
            </a:r>
            <a:endParaRPr lang="en-US" sz="1950" dirty="0">
              <a:solidFill>
                <a:srgbClr val="A6DD7A"/>
              </a:solidFill>
            </a:endParaRPr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663B85E8-A531-90D5-5431-F3C89F5AE5D6}"/>
              </a:ext>
            </a:extLst>
          </p:cNvPr>
          <p:cNvSpPr/>
          <p:nvPr/>
        </p:nvSpPr>
        <p:spPr>
          <a:xfrm>
            <a:off x="7086828" y="2334975"/>
            <a:ext cx="3283336" cy="635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Automation eliminates repetitive tasks so teams can focus on impact.</a:t>
            </a:r>
          </a:p>
        </p:txBody>
      </p:sp>
      <p:sp>
        <p:nvSpPr>
          <p:cNvPr id="40" name="Text 5">
            <a:extLst>
              <a:ext uri="{FF2B5EF4-FFF2-40B4-BE49-F238E27FC236}">
                <a16:creationId xmlns:a16="http://schemas.microsoft.com/office/drawing/2014/main" id="{541BA61F-5EC3-6954-AA93-768B30543AE1}"/>
              </a:ext>
            </a:extLst>
          </p:cNvPr>
          <p:cNvSpPr/>
          <p:nvPr/>
        </p:nvSpPr>
        <p:spPr>
          <a:xfrm>
            <a:off x="12156771" y="1580377"/>
            <a:ext cx="968791" cy="447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DCD7E5"/>
                </a:solidFill>
                <a:latin typeface="Montserrat" pitchFamily="34" charset="0"/>
              </a:rPr>
              <a:t>DX</a:t>
            </a:r>
            <a:endParaRPr lang="en-US" sz="2400" b="1" dirty="0"/>
          </a:p>
        </p:txBody>
      </p:sp>
      <p:sp>
        <p:nvSpPr>
          <p:cNvPr id="41" name="Text 2">
            <a:extLst>
              <a:ext uri="{FF2B5EF4-FFF2-40B4-BE49-F238E27FC236}">
                <a16:creationId xmlns:a16="http://schemas.microsoft.com/office/drawing/2014/main" id="{3C882547-245C-E7D4-A59B-402105AAF4B4}"/>
              </a:ext>
            </a:extLst>
          </p:cNvPr>
          <p:cNvSpPr/>
          <p:nvPr/>
        </p:nvSpPr>
        <p:spPr>
          <a:xfrm>
            <a:off x="10788987" y="2057347"/>
            <a:ext cx="2501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78B1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Better Developer Experience</a:t>
            </a:r>
            <a:endParaRPr lang="en-US" sz="1950" dirty="0">
              <a:solidFill>
                <a:srgbClr val="E78B1E"/>
              </a:solidFill>
            </a:endParaRPr>
          </a:p>
        </p:txBody>
      </p:sp>
      <p:sp>
        <p:nvSpPr>
          <p:cNvPr id="42" name="Text 3">
            <a:extLst>
              <a:ext uri="{FF2B5EF4-FFF2-40B4-BE49-F238E27FC236}">
                <a16:creationId xmlns:a16="http://schemas.microsoft.com/office/drawing/2014/main" id="{C43724B2-FD24-1436-965E-068448FC7D77}"/>
              </a:ext>
            </a:extLst>
          </p:cNvPr>
          <p:cNvSpPr/>
          <p:nvPr/>
        </p:nvSpPr>
        <p:spPr>
          <a:xfrm>
            <a:off x="10757362" y="2353144"/>
            <a:ext cx="3435715" cy="635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Self-service, visibility and guardrails accelerate delivery with confidence.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BE33ED2-A3F1-7675-1F77-C114A2F89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1022" y="1225781"/>
            <a:ext cx="833112" cy="84179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FDF9446-4B46-AD0F-01AD-193E6F8C9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9248" y="1362110"/>
            <a:ext cx="332409" cy="6858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3DE19AB-D99F-4739-A044-BB6E4C4EFB85}"/>
              </a:ext>
            </a:extLst>
          </p:cNvPr>
          <p:cNvSpPr/>
          <p:nvPr/>
        </p:nvSpPr>
        <p:spPr>
          <a:xfrm>
            <a:off x="204715" y="3624471"/>
            <a:ext cx="437345" cy="477078"/>
          </a:xfrm>
          <a:prstGeom prst="rect">
            <a:avLst/>
          </a:prstGeom>
          <a:noFill/>
          <a:ln>
            <a:solidFill>
              <a:srgbClr val="0A99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A99F3"/>
                </a:solidFill>
              </a:rPr>
              <a:t>1</a:t>
            </a:r>
          </a:p>
        </p:txBody>
      </p:sp>
      <p:sp>
        <p:nvSpPr>
          <p:cNvPr id="46" name="Text 2">
            <a:extLst>
              <a:ext uri="{FF2B5EF4-FFF2-40B4-BE49-F238E27FC236}">
                <a16:creationId xmlns:a16="http://schemas.microsoft.com/office/drawing/2014/main" id="{07A221F0-FBFF-C13D-B84C-8AD9E78FEF51}"/>
              </a:ext>
            </a:extLst>
          </p:cNvPr>
          <p:cNvSpPr/>
          <p:nvPr/>
        </p:nvSpPr>
        <p:spPr>
          <a:xfrm>
            <a:off x="737831" y="3707931"/>
            <a:ext cx="2501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Faster Recovery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47" name="Text 3">
            <a:extLst>
              <a:ext uri="{FF2B5EF4-FFF2-40B4-BE49-F238E27FC236}">
                <a16:creationId xmlns:a16="http://schemas.microsoft.com/office/drawing/2014/main" id="{B5305336-A97A-9D26-66C3-2CA501AECDA6}"/>
              </a:ext>
            </a:extLst>
          </p:cNvPr>
          <p:cNvSpPr/>
          <p:nvPr/>
        </p:nvSpPr>
        <p:spPr>
          <a:xfrm>
            <a:off x="204715" y="4794289"/>
            <a:ext cx="2983080" cy="635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Control loop detect issues early and remediate automatically – reducing time to restore services.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F8EE1CE-E68C-2B1C-899C-F31A1604FB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9508" y="3712488"/>
            <a:ext cx="3052970" cy="1760046"/>
          </a:xfrm>
          <a:prstGeom prst="rect">
            <a:avLst/>
          </a:prstGeom>
        </p:spPr>
      </p:pic>
      <p:sp>
        <p:nvSpPr>
          <p:cNvPr id="49" name="Text 2">
            <a:extLst>
              <a:ext uri="{FF2B5EF4-FFF2-40B4-BE49-F238E27FC236}">
                <a16:creationId xmlns:a16="http://schemas.microsoft.com/office/drawing/2014/main" id="{2BB706DD-2D73-CC0B-9F12-1FE34B5CA341}"/>
              </a:ext>
            </a:extLst>
          </p:cNvPr>
          <p:cNvSpPr/>
          <p:nvPr/>
        </p:nvSpPr>
        <p:spPr>
          <a:xfrm>
            <a:off x="226789" y="4159996"/>
            <a:ext cx="3116948" cy="432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A99F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Events -&gt; Detection -&gt; Automated Remediation</a:t>
            </a:r>
            <a:endParaRPr lang="en-US" sz="1950" dirty="0">
              <a:solidFill>
                <a:srgbClr val="0A99F3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6B895307-7C6E-3235-00A9-3F6A98C326F8}"/>
              </a:ext>
            </a:extLst>
          </p:cNvPr>
          <p:cNvSpPr/>
          <p:nvPr/>
        </p:nvSpPr>
        <p:spPr>
          <a:xfrm>
            <a:off x="7206837" y="3606615"/>
            <a:ext cx="6682363" cy="2246243"/>
          </a:xfrm>
          <a:prstGeom prst="roundRect">
            <a:avLst/>
          </a:prstGeom>
          <a:solidFill>
            <a:srgbClr val="0619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F57AD7-42D0-7852-1378-57BBCAB7B750}"/>
              </a:ext>
            </a:extLst>
          </p:cNvPr>
          <p:cNvSpPr/>
          <p:nvPr/>
        </p:nvSpPr>
        <p:spPr>
          <a:xfrm>
            <a:off x="7335307" y="3686128"/>
            <a:ext cx="437345" cy="477078"/>
          </a:xfrm>
          <a:prstGeom prst="rect">
            <a:avLst/>
          </a:prstGeom>
          <a:noFill/>
          <a:ln>
            <a:solidFill>
              <a:srgbClr val="A76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A76AF7"/>
                </a:solidFill>
              </a:rPr>
              <a:t>2</a:t>
            </a:r>
          </a:p>
        </p:txBody>
      </p:sp>
      <p:sp>
        <p:nvSpPr>
          <p:cNvPr id="54" name="Text 2">
            <a:extLst>
              <a:ext uri="{FF2B5EF4-FFF2-40B4-BE49-F238E27FC236}">
                <a16:creationId xmlns:a16="http://schemas.microsoft.com/office/drawing/2014/main" id="{BEE0E70F-B01D-FA13-B597-965E7CD87032}"/>
              </a:ext>
            </a:extLst>
          </p:cNvPr>
          <p:cNvSpPr/>
          <p:nvPr/>
        </p:nvSpPr>
        <p:spPr>
          <a:xfrm>
            <a:off x="7868423" y="3769588"/>
            <a:ext cx="2501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Continuous Compliance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55" name="Text 3">
            <a:extLst>
              <a:ext uri="{FF2B5EF4-FFF2-40B4-BE49-F238E27FC236}">
                <a16:creationId xmlns:a16="http://schemas.microsoft.com/office/drawing/2014/main" id="{8273E3E1-D1BE-351B-FF0B-57459580E4FD}"/>
              </a:ext>
            </a:extLst>
          </p:cNvPr>
          <p:cNvSpPr/>
          <p:nvPr/>
        </p:nvSpPr>
        <p:spPr>
          <a:xfrm>
            <a:off x="7335307" y="4855946"/>
            <a:ext cx="2983080" cy="635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Governance embedded and enforced continuously – ensuring compliance and reducing risk.</a:t>
            </a:r>
          </a:p>
        </p:txBody>
      </p:sp>
      <p:sp>
        <p:nvSpPr>
          <p:cNvPr id="57" name="Text 2">
            <a:extLst>
              <a:ext uri="{FF2B5EF4-FFF2-40B4-BE49-F238E27FC236}">
                <a16:creationId xmlns:a16="http://schemas.microsoft.com/office/drawing/2014/main" id="{D8085922-97E2-6892-31DA-5D99DC0B9720}"/>
              </a:ext>
            </a:extLst>
          </p:cNvPr>
          <p:cNvSpPr/>
          <p:nvPr/>
        </p:nvSpPr>
        <p:spPr>
          <a:xfrm>
            <a:off x="7357381" y="4221653"/>
            <a:ext cx="3399982" cy="432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A76AF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Policy-as-code -&gt; Guardrails -&gt; Enforcement</a:t>
            </a:r>
            <a:endParaRPr lang="en-US" sz="1950" dirty="0">
              <a:solidFill>
                <a:srgbClr val="A76AF7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04E29D3-D3FF-B9AA-AEE9-3A662DEA0F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9336" y="4115636"/>
            <a:ext cx="3146519" cy="1555681"/>
          </a:xfrm>
          <a:prstGeom prst="rect">
            <a:avLst/>
          </a:prstGeom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4973167-837E-C8AB-C285-AF0F7CF93332}"/>
              </a:ext>
            </a:extLst>
          </p:cNvPr>
          <p:cNvSpPr/>
          <p:nvPr/>
        </p:nvSpPr>
        <p:spPr>
          <a:xfrm>
            <a:off x="98326" y="5956195"/>
            <a:ext cx="6682363" cy="2246243"/>
          </a:xfrm>
          <a:prstGeom prst="roundRect">
            <a:avLst/>
          </a:prstGeom>
          <a:solidFill>
            <a:srgbClr val="0619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58D86ED-C1B5-5CBE-A2B0-0571DD23E213}"/>
              </a:ext>
            </a:extLst>
          </p:cNvPr>
          <p:cNvSpPr/>
          <p:nvPr/>
        </p:nvSpPr>
        <p:spPr>
          <a:xfrm>
            <a:off x="213544" y="6009204"/>
            <a:ext cx="437345" cy="477078"/>
          </a:xfrm>
          <a:prstGeom prst="rect">
            <a:avLst/>
          </a:prstGeom>
          <a:noFill/>
          <a:ln>
            <a:solidFill>
              <a:srgbClr val="E78B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E78B1E"/>
                </a:solidFill>
              </a:rPr>
              <a:t>3</a:t>
            </a:r>
          </a:p>
        </p:txBody>
      </p:sp>
      <p:sp>
        <p:nvSpPr>
          <p:cNvPr id="61" name="Text 2">
            <a:extLst>
              <a:ext uri="{FF2B5EF4-FFF2-40B4-BE49-F238E27FC236}">
                <a16:creationId xmlns:a16="http://schemas.microsoft.com/office/drawing/2014/main" id="{458DBE83-4D60-E71B-4BB8-BE334A535D27}"/>
              </a:ext>
            </a:extLst>
          </p:cNvPr>
          <p:cNvSpPr/>
          <p:nvPr/>
        </p:nvSpPr>
        <p:spPr>
          <a:xfrm>
            <a:off x="746660" y="6092664"/>
            <a:ext cx="2501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Developer Self-Service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62" name="Text 3">
            <a:extLst>
              <a:ext uri="{FF2B5EF4-FFF2-40B4-BE49-F238E27FC236}">
                <a16:creationId xmlns:a16="http://schemas.microsoft.com/office/drawing/2014/main" id="{BF659224-D3CF-F085-FF13-9B332B5C29F1}"/>
              </a:ext>
            </a:extLst>
          </p:cNvPr>
          <p:cNvSpPr/>
          <p:nvPr/>
        </p:nvSpPr>
        <p:spPr>
          <a:xfrm>
            <a:off x="213544" y="7179022"/>
            <a:ext cx="2983080" cy="635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Self-service workflows and golden paths empower teams to help faster – safely and independently.</a:t>
            </a:r>
          </a:p>
        </p:txBody>
      </p:sp>
      <p:sp>
        <p:nvSpPr>
          <p:cNvPr id="64" name="Text 2">
            <a:extLst>
              <a:ext uri="{FF2B5EF4-FFF2-40B4-BE49-F238E27FC236}">
                <a16:creationId xmlns:a16="http://schemas.microsoft.com/office/drawing/2014/main" id="{8B0717E8-A9DF-CCC3-A56F-ED0F805C7F73}"/>
              </a:ext>
            </a:extLst>
          </p:cNvPr>
          <p:cNvSpPr/>
          <p:nvPr/>
        </p:nvSpPr>
        <p:spPr>
          <a:xfrm>
            <a:off x="235618" y="6544729"/>
            <a:ext cx="3116948" cy="432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78B1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Portal -&gt; Golden Paths -&gt; Deployment</a:t>
            </a:r>
            <a:endParaRPr lang="en-US" sz="1950" dirty="0">
              <a:solidFill>
                <a:srgbClr val="E78B1E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F2FA213-099A-9731-207B-C4BB4AD147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7664" y="6551920"/>
            <a:ext cx="3394196" cy="1297258"/>
          </a:xfrm>
          <a:prstGeom prst="rect">
            <a:avLst/>
          </a:prstGeom>
        </p:spPr>
      </p:pic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5E0D6B95-DB51-7801-66AD-123DF42614BA}"/>
              </a:ext>
            </a:extLst>
          </p:cNvPr>
          <p:cNvSpPr/>
          <p:nvPr/>
        </p:nvSpPr>
        <p:spPr>
          <a:xfrm>
            <a:off x="7220089" y="5937580"/>
            <a:ext cx="6682363" cy="2246243"/>
          </a:xfrm>
          <a:prstGeom prst="roundRect">
            <a:avLst/>
          </a:prstGeom>
          <a:solidFill>
            <a:srgbClr val="0619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7F34FFD-60C5-9998-5ACA-FC8C0D571417}"/>
              </a:ext>
            </a:extLst>
          </p:cNvPr>
          <p:cNvSpPr/>
          <p:nvPr/>
        </p:nvSpPr>
        <p:spPr>
          <a:xfrm>
            <a:off x="7335307" y="5990589"/>
            <a:ext cx="437345" cy="477078"/>
          </a:xfrm>
          <a:prstGeom prst="rect">
            <a:avLst/>
          </a:prstGeom>
          <a:noFill/>
          <a:ln>
            <a:solidFill>
              <a:srgbClr val="A6DD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A6DD7A"/>
                </a:solidFill>
              </a:rPr>
              <a:t>4</a:t>
            </a:r>
          </a:p>
        </p:txBody>
      </p:sp>
      <p:sp>
        <p:nvSpPr>
          <p:cNvPr id="68" name="Text 2">
            <a:extLst>
              <a:ext uri="{FF2B5EF4-FFF2-40B4-BE49-F238E27FC236}">
                <a16:creationId xmlns:a16="http://schemas.microsoft.com/office/drawing/2014/main" id="{08BB3E3F-3510-504F-000D-31B0F83435E3}"/>
              </a:ext>
            </a:extLst>
          </p:cNvPr>
          <p:cNvSpPr/>
          <p:nvPr/>
        </p:nvSpPr>
        <p:spPr>
          <a:xfrm>
            <a:off x="7868423" y="6074049"/>
            <a:ext cx="2501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Continuous Platform Learning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69" name="Text 3">
            <a:extLst>
              <a:ext uri="{FF2B5EF4-FFF2-40B4-BE49-F238E27FC236}">
                <a16:creationId xmlns:a16="http://schemas.microsoft.com/office/drawing/2014/main" id="{95B71049-F32A-AECC-AE4B-9BA6BCF45BA3}"/>
              </a:ext>
            </a:extLst>
          </p:cNvPr>
          <p:cNvSpPr/>
          <p:nvPr/>
        </p:nvSpPr>
        <p:spPr>
          <a:xfrm>
            <a:off x="7335306" y="7160407"/>
            <a:ext cx="3284029" cy="635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Every event improves the platform. Insights feed back into policies, automation and experience.</a:t>
            </a:r>
          </a:p>
        </p:txBody>
      </p:sp>
      <p:sp>
        <p:nvSpPr>
          <p:cNvPr id="70" name="Text 2">
            <a:extLst>
              <a:ext uri="{FF2B5EF4-FFF2-40B4-BE49-F238E27FC236}">
                <a16:creationId xmlns:a16="http://schemas.microsoft.com/office/drawing/2014/main" id="{30BA6B96-4DC3-4CFA-5702-2B1762C1A39E}"/>
              </a:ext>
            </a:extLst>
          </p:cNvPr>
          <p:cNvSpPr/>
          <p:nvPr/>
        </p:nvSpPr>
        <p:spPr>
          <a:xfrm>
            <a:off x="7357381" y="6526114"/>
            <a:ext cx="3116948" cy="432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A6DD7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Telemetry -&gt; Feedback Loop -&gt; Optimization</a:t>
            </a:r>
            <a:endParaRPr lang="en-US" sz="1950" dirty="0">
              <a:solidFill>
                <a:srgbClr val="A6DD7A"/>
              </a:solidFill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1EBC0E43-215B-F742-D050-C0E5703BA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4841" y="6369791"/>
            <a:ext cx="2680755" cy="1687248"/>
          </a:xfrm>
          <a:prstGeom prst="rect">
            <a:avLst/>
          </a:prstGeom>
        </p:spPr>
      </p:pic>
      <p:sp>
        <p:nvSpPr>
          <p:cNvPr id="73" name="Text 1">
            <a:extLst>
              <a:ext uri="{FF2B5EF4-FFF2-40B4-BE49-F238E27FC236}">
                <a16:creationId xmlns:a16="http://schemas.microsoft.com/office/drawing/2014/main" id="{6F83E0F6-EFE0-B582-13E4-CF954D52EB7D}"/>
              </a:ext>
            </a:extLst>
          </p:cNvPr>
          <p:cNvSpPr/>
          <p:nvPr/>
        </p:nvSpPr>
        <p:spPr>
          <a:xfrm>
            <a:off x="440564" y="85109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Outcome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53189"/>
            <a:ext cx="812875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Closing: The Event-Native Future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1993344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"The future of platform engineering is not just </a:t>
            </a: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automated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— it is </a:t>
            </a: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event-native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, </a:t>
            </a: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policy-driven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, and </a:t>
            </a: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intelligently adaptive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."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1770102"/>
            <a:ext cx="22860" cy="764024"/>
          </a:xfrm>
          <a:prstGeom prst="rect">
            <a:avLst/>
          </a:prstGeom>
          <a:solidFill>
            <a:srgbClr val="481C9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275736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path from reactive operations to autonomous control loops is an engineering journey, not a product purchase. It requires investing in event contracts, policy codification, and deliberate AI integration — but the compounding returns in reliability, developer velocity, and operational leverage are transformational.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933230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5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47555"/>
            <a:ext cx="6422231" cy="2286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93790" y="4392454"/>
            <a:ext cx="32487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Start with Event Contracts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93790" y="4821674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Instrument one domain (e.g., deployments) with CloudEvents and a lightweight broker before expanding your event topology.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414379" y="3933230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5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4247555"/>
            <a:ext cx="6422231" cy="2286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414379" y="4392454"/>
            <a:ext cx="28171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Codify Your First Policy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7414379" y="4821674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Implement a single OPA or Kyverno rule that auto-remediates a known, high-frequency failure — prove the loop works end-to-end.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793790" y="5803940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55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6098500"/>
            <a:ext cx="6422231" cy="2286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93790" y="6263164"/>
            <a:ext cx="31675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Introduce AI at the Edges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793790" y="6692384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Add a Claude Skill to one ambiguous escalation path. Measure confidence score distribution and refine before expanding coverage.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7414379" y="5803940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04</a:t>
            </a:r>
            <a:endParaRPr lang="en-US" sz="1550" dirty="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6098500"/>
            <a:ext cx="6422231" cy="2286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414379" y="6263164"/>
            <a:ext cx="31251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Close the Feedback Loop</a:t>
            </a:r>
            <a:endParaRPr lang="en-US" sz="1950" dirty="0"/>
          </a:p>
        </p:txBody>
      </p:sp>
      <p:sp>
        <p:nvSpPr>
          <p:cNvPr id="21" name="Text 15"/>
          <p:cNvSpPr/>
          <p:nvPr/>
        </p:nvSpPr>
        <p:spPr>
          <a:xfrm>
            <a:off x="7414379" y="6692384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Instrument telemetry on every automated action. Use outcome data to continuously improve policy rules and AI skill quality.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0989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Thank You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92762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Questions? Let's continue the conversation.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3666768"/>
            <a:ext cx="31224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Josephine Eskaline Joyce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17528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STSM, IBM Cloud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4671417"/>
            <a:ext cx="35361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📧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jojustin@in.ibm.com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175171"/>
            <a:ext cx="35361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🔗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1550" u="sng" dirty="0">
                <a:solidFill>
                  <a:srgbClr val="8252E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linkedin.com/in/josephine-joyce/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821674" y="36667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Prashanth Bhat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21674" y="417528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Lead Architect, IBM Cloud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4821674" y="4671417"/>
            <a:ext cx="35361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📧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prashabh@in.ibm.com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5175171"/>
            <a:ext cx="35361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🔗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1550" u="sng" dirty="0">
                <a:solidFill>
                  <a:srgbClr val="8252E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linkedin.com/in/prashanth-bhat-bg/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93790" y="590216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Event-Driven Platform Engineering 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2228" y="468987"/>
            <a:ext cx="6977658" cy="532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Reality of Reactive Platforms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82228" y="1221700"/>
            <a:ext cx="7779544" cy="761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Most platform teams today are trapped in a cycle that hasn't fundamentally changed in a decade. Alerts fire, humans investigate, runbooks are consulted, and tickets are resolved — only for the same failure mode to re-emerge next week.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82228" y="4094261"/>
            <a:ext cx="3927277" cy="2001084"/>
          </a:xfrm>
          <a:prstGeom prst="roundRect">
            <a:avLst>
              <a:gd name="adj" fmla="val 3127"/>
            </a:avLst>
          </a:prstGeom>
          <a:solidFill>
            <a:srgbClr val="1B1744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52725" y="4240827"/>
            <a:ext cx="2382322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How Ops Works Today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852725" y="4653855"/>
            <a:ext cx="3586282" cy="1168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Alert → human → action loop</a:t>
            </a:r>
            <a:endParaRPr lang="en-US" sz="13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Ticket-driven escalation chains</a:t>
            </a:r>
            <a:endParaRPr lang="en-US" sz="13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Fragmented scripts, pipelines, and runbooks</a:t>
            </a:r>
            <a:endParaRPr lang="en-US" sz="13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Knowledge siloed in individuals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4787622" y="2294215"/>
            <a:ext cx="229409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Scaling Bottlenecks</a:t>
            </a:r>
          </a:p>
        </p:txBody>
      </p:sp>
      <p:sp>
        <p:nvSpPr>
          <p:cNvPr id="9" name="Shape 6"/>
          <p:cNvSpPr/>
          <p:nvPr/>
        </p:nvSpPr>
        <p:spPr>
          <a:xfrm>
            <a:off x="4787622" y="2725460"/>
            <a:ext cx="3681770" cy="1276707"/>
          </a:xfrm>
          <a:prstGeom prst="roundRect">
            <a:avLst>
              <a:gd name="adj" fmla="val 561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4965740" y="2903577"/>
            <a:ext cx="213193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650" dirty="0">
                <a:solidFill>
                  <a:schemeClr val="bg1"/>
                </a:solidFill>
                <a:latin typeface="Montserrat" pitchFamily="2" charset="77"/>
              </a:rPr>
              <a:t>Alert Fatigue</a:t>
            </a:r>
          </a:p>
        </p:txBody>
      </p:sp>
      <p:sp>
        <p:nvSpPr>
          <p:cNvPr id="11" name="Text 8"/>
          <p:cNvSpPr/>
          <p:nvPr/>
        </p:nvSpPr>
        <p:spPr>
          <a:xfrm>
            <a:off x="4965740" y="3316605"/>
            <a:ext cx="3325535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Thousands of events compete for attention</a:t>
            </a:r>
          </a:p>
        </p:txBody>
      </p:sp>
      <p:sp>
        <p:nvSpPr>
          <p:cNvPr id="12" name="Shape 9"/>
          <p:cNvSpPr/>
          <p:nvPr/>
        </p:nvSpPr>
        <p:spPr>
          <a:xfrm>
            <a:off x="4787622" y="4148733"/>
            <a:ext cx="3681770" cy="1276707"/>
          </a:xfrm>
          <a:prstGeom prst="roundRect">
            <a:avLst>
              <a:gd name="adj" fmla="val 561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4965740" y="4326850"/>
            <a:ext cx="213193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650" dirty="0">
                <a:solidFill>
                  <a:schemeClr val="bg1"/>
                </a:solidFill>
                <a:latin typeface="Montserrat" pitchFamily="2" charset="77"/>
              </a:rPr>
              <a:t>Human Bottlenecks</a:t>
            </a:r>
          </a:p>
        </p:txBody>
      </p:sp>
      <p:sp>
        <p:nvSpPr>
          <p:cNvPr id="14" name="Text 11"/>
          <p:cNvSpPr/>
          <p:nvPr/>
        </p:nvSpPr>
        <p:spPr>
          <a:xfrm>
            <a:off x="4965740" y="4739878"/>
            <a:ext cx="3325535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Humans become the slowest component</a:t>
            </a:r>
          </a:p>
        </p:txBody>
      </p:sp>
      <p:sp>
        <p:nvSpPr>
          <p:cNvPr id="15" name="Shape 12"/>
          <p:cNvSpPr/>
          <p:nvPr/>
        </p:nvSpPr>
        <p:spPr>
          <a:xfrm>
            <a:off x="4787622" y="5572006"/>
            <a:ext cx="3681770" cy="1276707"/>
          </a:xfrm>
          <a:prstGeom prst="roundRect">
            <a:avLst>
              <a:gd name="adj" fmla="val 561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4965740" y="5750123"/>
            <a:ext cx="213193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650" dirty="0">
                <a:solidFill>
                  <a:schemeClr val="bg1"/>
                </a:solidFill>
                <a:latin typeface="Montserrat" pitchFamily="2" charset="77"/>
              </a:rPr>
              <a:t>Operational Toil</a:t>
            </a:r>
          </a:p>
        </p:txBody>
      </p:sp>
      <p:sp>
        <p:nvSpPr>
          <p:cNvPr id="17" name="Text 14"/>
          <p:cNvSpPr/>
          <p:nvPr/>
        </p:nvSpPr>
        <p:spPr>
          <a:xfrm>
            <a:off x="4965740" y="6163151"/>
            <a:ext cx="3325535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Repeated manual remediation consumes engineering time</a:t>
            </a:r>
          </a:p>
        </p:txBody>
      </p:sp>
      <p:sp>
        <p:nvSpPr>
          <p:cNvPr id="18" name="Text 15"/>
          <p:cNvSpPr/>
          <p:nvPr/>
        </p:nvSpPr>
        <p:spPr>
          <a:xfrm>
            <a:off x="937974" y="7343061"/>
            <a:ext cx="7523798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300" dirty="0">
                <a:solidFill>
                  <a:schemeClr val="bg1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"</a:t>
            </a:r>
            <a:r>
              <a:rPr lang="en-US" sz="1400" dirty="0">
                <a:solidFill>
                  <a:schemeClr val="bg1"/>
                </a:solidFill>
              </a:rPr>
              <a:t>Cloud-native systems operate at machine speed. Operations still run at human speed.</a:t>
            </a:r>
            <a:r>
              <a:rPr lang="en-US" sz="1300" dirty="0">
                <a:solidFill>
                  <a:schemeClr val="bg1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"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9" name="Shape 16"/>
          <p:cNvSpPr/>
          <p:nvPr/>
        </p:nvSpPr>
        <p:spPr>
          <a:xfrm>
            <a:off x="682228" y="7178278"/>
            <a:ext cx="22860" cy="583287"/>
          </a:xfrm>
          <a:prstGeom prst="rect">
            <a:avLst/>
          </a:prstGeom>
          <a:solidFill>
            <a:srgbClr val="481C9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5">
            <a:extLst>
              <a:ext uri="{FF2B5EF4-FFF2-40B4-BE49-F238E27FC236}">
                <a16:creationId xmlns:a16="http://schemas.microsoft.com/office/drawing/2014/main" id="{A37F3184-8816-9D00-5DE2-3DC4412A0834}"/>
              </a:ext>
            </a:extLst>
          </p:cNvPr>
          <p:cNvSpPr/>
          <p:nvPr/>
        </p:nvSpPr>
        <p:spPr>
          <a:xfrm>
            <a:off x="2523113" y="7847081"/>
            <a:ext cx="4989762" cy="210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0"/>
              </a:lnSpc>
            </a:pPr>
            <a:r>
              <a:rPr lang="en-US" sz="1400" dirty="0">
                <a:solidFill>
                  <a:schemeClr val="bg1"/>
                </a:solidFill>
              </a:rPr>
              <a:t>The challenge is no longer automating tasks. It is automating decisions.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59A69C-DF65-CF4D-77CC-AAB5874C7471}"/>
              </a:ext>
            </a:extLst>
          </p:cNvPr>
          <p:cNvSpPr txBox="1"/>
          <p:nvPr/>
        </p:nvSpPr>
        <p:spPr>
          <a:xfrm>
            <a:off x="852725" y="2294215"/>
            <a:ext cx="349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Modern platforms generate thousands of events, deployments, policy evaluations, and telemetry signals every minute.</a:t>
            </a:r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255C1933-2395-16C1-65E2-40254FC1569D}"/>
              </a:ext>
            </a:extLst>
          </p:cNvPr>
          <p:cNvSpPr/>
          <p:nvPr/>
        </p:nvSpPr>
        <p:spPr>
          <a:xfrm>
            <a:off x="705088" y="243542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Problem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025" y="589002"/>
            <a:ext cx="10466308" cy="600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00"/>
              </a:lnSpc>
            </a:pPr>
            <a:r>
              <a:rPr lang="en-US" sz="3750" dirty="0">
                <a:solidFill>
                  <a:schemeClr val="bg1"/>
                </a:solidFill>
                <a:latin typeface="Montserrat" pitchFamily="2" charset="77"/>
              </a:rPr>
              <a:t>Event-Driven Platform Control Loop</a:t>
            </a:r>
          </a:p>
        </p:txBody>
      </p:sp>
      <p:sp>
        <p:nvSpPr>
          <p:cNvPr id="3" name="Text 1"/>
          <p:cNvSpPr/>
          <p:nvPr/>
        </p:nvSpPr>
        <p:spPr>
          <a:xfrm>
            <a:off x="769025" y="1225489"/>
            <a:ext cx="13092351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Platforms should continuously adapt—not wait for human intervention.</a:t>
            </a: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069" y="2074426"/>
            <a:ext cx="9720143" cy="4751189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0743" y="3191110"/>
            <a:ext cx="352494" cy="35249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190980" y="3709150"/>
            <a:ext cx="2266033" cy="28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0"/>
              </a:lnSpc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Observe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1716" y="3896098"/>
            <a:ext cx="352494" cy="35249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055399" y="2621455"/>
            <a:ext cx="2266033" cy="28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Analyze</a:t>
            </a:r>
            <a:endParaRPr lang="en-US" sz="2000" b="1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6856" y="5376573"/>
            <a:ext cx="352494" cy="352494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173150" y="4857274"/>
            <a:ext cx="2266034" cy="28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Automate</a:t>
            </a:r>
            <a:endParaRPr lang="en-US" sz="2000" b="1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6040" y="4711871"/>
            <a:ext cx="352494" cy="352494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298819" y="5965112"/>
            <a:ext cx="2266033" cy="28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Optimize</a:t>
            </a:r>
            <a:endParaRPr lang="en-US" sz="2000" b="1" dirty="0"/>
          </a:p>
        </p:txBody>
      </p:sp>
      <p:sp>
        <p:nvSpPr>
          <p:cNvPr id="13" name="Text 6"/>
          <p:cNvSpPr/>
          <p:nvPr/>
        </p:nvSpPr>
        <p:spPr>
          <a:xfrm>
            <a:off x="769025" y="7035046"/>
            <a:ext cx="13092351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50"/>
              </a:lnSpc>
            </a:pPr>
            <a:r>
              <a:rPr lang="en-US" sz="2400" i="1" dirty="0">
                <a:solidFill>
                  <a:schemeClr val="bg1"/>
                </a:solidFill>
                <a:latin typeface="Montserrat" pitchFamily="2" charset="77"/>
              </a:rPr>
              <a:t>Events trigger platform decisions—enabling detection, remediation, policy enforcement, and continuous optimization.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38C5B5-ADF3-A18F-8FF6-2F9FEE8122C0}"/>
              </a:ext>
            </a:extLst>
          </p:cNvPr>
          <p:cNvSpPr txBox="1"/>
          <p:nvPr/>
        </p:nvSpPr>
        <p:spPr>
          <a:xfrm>
            <a:off x="3082359" y="4017169"/>
            <a:ext cx="226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Metrics, Logs,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918EBF-1700-59DF-C8A9-46993DDB2D9D}"/>
              </a:ext>
            </a:extLst>
          </p:cNvPr>
          <p:cNvSpPr txBox="1"/>
          <p:nvPr/>
        </p:nvSpPr>
        <p:spPr>
          <a:xfrm>
            <a:off x="8241716" y="2929474"/>
            <a:ext cx="193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Policies, Rules, 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EB924A-4579-B32D-3C90-C3A8BD712893}"/>
              </a:ext>
            </a:extLst>
          </p:cNvPr>
          <p:cNvSpPr txBox="1"/>
          <p:nvPr/>
        </p:nvSpPr>
        <p:spPr>
          <a:xfrm>
            <a:off x="9273775" y="5140528"/>
            <a:ext cx="216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Remediation, Scaling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CB1ED9-7DF0-4FE3-7226-D8F8214C6558}"/>
              </a:ext>
            </a:extLst>
          </p:cNvPr>
          <p:cNvSpPr txBox="1"/>
          <p:nvPr/>
        </p:nvSpPr>
        <p:spPr>
          <a:xfrm>
            <a:off x="4399442" y="6241469"/>
            <a:ext cx="216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Feedback &amp; Learning</a:t>
            </a:r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FD2FC6DA-4069-6FE7-7E84-5706E6633F1A}"/>
              </a:ext>
            </a:extLst>
          </p:cNvPr>
          <p:cNvSpPr/>
          <p:nvPr/>
        </p:nvSpPr>
        <p:spPr>
          <a:xfrm>
            <a:off x="864114" y="401142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Solution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DA5DA5E-C122-52D2-3CD3-BE4A78F03F4E}"/>
              </a:ext>
            </a:extLst>
          </p:cNvPr>
          <p:cNvSpPr/>
          <p:nvPr/>
        </p:nvSpPr>
        <p:spPr>
          <a:xfrm>
            <a:off x="769025" y="589002"/>
            <a:ext cx="10466308" cy="600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00"/>
              </a:lnSpc>
            </a:pPr>
            <a:r>
              <a:rPr lang="en-US" sz="4000" dirty="0">
                <a:solidFill>
                  <a:schemeClr val="bg1"/>
                </a:solidFill>
                <a:latin typeface="Montserrat" pitchFamily="2" charset="77"/>
              </a:rPr>
              <a:t>Sources of Platform Events</a:t>
            </a:r>
            <a:endParaRPr lang="en-US" sz="375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8CD2A-CBA6-02BB-074B-5C51A1DD7E96}"/>
              </a:ext>
            </a:extLst>
          </p:cNvPr>
          <p:cNvSpPr txBox="1"/>
          <p:nvPr/>
        </p:nvSpPr>
        <p:spPr>
          <a:xfrm>
            <a:off x="511008" y="1118492"/>
            <a:ext cx="965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Montserrat" pitchFamily="2" charset="77"/>
              </a:rPr>
              <a:t>A unified event fabric that transforms platform signals into automated actions.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A698E3-61EB-384E-0AC8-B3553F5E02B4}"/>
              </a:ext>
            </a:extLst>
          </p:cNvPr>
          <p:cNvSpPr txBox="1"/>
          <p:nvPr/>
        </p:nvSpPr>
        <p:spPr>
          <a:xfrm>
            <a:off x="10335056" y="4224278"/>
            <a:ext cx="31419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IBM Plex Serif" panose="02060503050406000203" pitchFamily="18" charset="0"/>
              </a:rPr>
              <a:t>Observe </a:t>
            </a:r>
          </a:p>
          <a:p>
            <a:pPr algn="ctr"/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BM Plex Serif" panose="020605030504060002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BM Plex Serif" panose="02060503050406000203" pitchFamily="18" charset="0"/>
              </a:rPr>
              <a:t>→</a:t>
            </a:r>
            <a:r>
              <a:rPr lang="en-US" sz="2400" dirty="0">
                <a:solidFill>
                  <a:schemeClr val="bg1"/>
                </a:solidFill>
                <a:latin typeface="IBM Plex Serif" panose="02060503050406000203" pitchFamily="18" charset="0"/>
              </a:rPr>
              <a:t> 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IBM Plex Serif" panose="02060503050406000203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IBM Plex Serif" panose="02060503050406000203" pitchFamily="18" charset="0"/>
              </a:rPr>
              <a:t>Decide </a:t>
            </a:r>
          </a:p>
          <a:p>
            <a:pPr algn="ctr"/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BM Plex Serif" panose="020605030504060002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BM Plex Serif" panose="02060503050406000203" pitchFamily="18" charset="0"/>
              </a:rPr>
              <a:t>→</a:t>
            </a:r>
            <a:r>
              <a:rPr lang="en-US" sz="2400" dirty="0">
                <a:solidFill>
                  <a:schemeClr val="bg1"/>
                </a:solidFill>
                <a:latin typeface="IBM Plex Serif" panose="02060503050406000203" pitchFamily="18" charset="0"/>
              </a:rPr>
              <a:t> 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IBM Plex Serif" panose="02060503050406000203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IBM Plex Serif" panose="02060503050406000203" pitchFamily="18" charset="0"/>
              </a:rPr>
              <a:t>Act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F1E491-B6F7-363A-2D4F-1F6B48BA1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443" y="1487824"/>
            <a:ext cx="7772400" cy="6549775"/>
          </a:xfrm>
          <a:prstGeom prst="rect">
            <a:avLst/>
          </a:prstGeom>
        </p:spPr>
      </p:pic>
      <p:sp>
        <p:nvSpPr>
          <p:cNvPr id="21" name="Text 1">
            <a:extLst>
              <a:ext uri="{FF2B5EF4-FFF2-40B4-BE49-F238E27FC236}">
                <a16:creationId xmlns:a16="http://schemas.microsoft.com/office/drawing/2014/main" id="{97199F68-0571-209E-5C3F-C83F9F3B32AC}"/>
              </a:ext>
            </a:extLst>
          </p:cNvPr>
          <p:cNvSpPr/>
          <p:nvPr/>
        </p:nvSpPr>
        <p:spPr>
          <a:xfrm>
            <a:off x="864114" y="401142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Solution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2023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1147" y="374094"/>
            <a:ext cx="70729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Events as First-Class Citizens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591147" y="1095329"/>
            <a:ext cx="860642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600" b="1" dirty="0">
                <a:solidFill>
                  <a:schemeClr val="bg1"/>
                </a:solidFill>
                <a:latin typeface="IBM Plex Serif" panose="02060503050406000203" pitchFamily="18" charset="0"/>
              </a:rPr>
              <a:t>An event is a structured signal that represents a meaningful platform state change and can trigger automated action.</a:t>
            </a:r>
            <a:r>
              <a:rPr lang="en-US" sz="1600" b="1" i="1" dirty="0">
                <a:solidFill>
                  <a:schemeClr val="bg1"/>
                </a:solidFill>
                <a:latin typeface="IBM Plex Serif" panose="02060503050406000203" pitchFamily="18" charset="0"/>
                <a:cs typeface="Heebo Light" pitchFamily="34" charset="-120"/>
              </a:rPr>
              <a:t> </a:t>
            </a:r>
          </a:p>
          <a:p>
            <a:pPr>
              <a:lnSpc>
                <a:spcPts val="2500"/>
              </a:lnSpc>
            </a:pPr>
            <a:r>
              <a:rPr lang="en-US" sz="1400" dirty="0">
                <a:solidFill>
                  <a:schemeClr val="bg1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metric spike, a failed deployment, a policy violation, a pod crash—becomes a </a:t>
            </a:r>
            <a:r>
              <a:rPr lang="en-US" sz="1400" b="1" dirty="0">
                <a:solidFill>
                  <a:schemeClr val="bg1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typed, routable event</a:t>
            </a:r>
            <a:r>
              <a:rPr lang="en-US" sz="1400" dirty="0">
                <a:solidFill>
                  <a:schemeClr val="bg1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that triggers structured platform behavior.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777728"/>
            <a:ext cx="396835" cy="39683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34225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Metrics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793790" y="3851791"/>
            <a:ext cx="3654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Prometheus SLO breaches, latency spikes, and throughput anomalies emit actionable signals in real time.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5944" y="2777728"/>
            <a:ext cx="396835" cy="39683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695944" y="34225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Deployments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4695944" y="3851791"/>
            <a:ext cx="36542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Argo CD pipeline events — completions, rollbacks, failures — feed directly into the control loop.</a:t>
            </a:r>
            <a:endParaRPr lang="en-US" sz="15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201245"/>
            <a:ext cx="396835" cy="39683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93790" y="58460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Policy Violations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793790" y="6275308"/>
            <a:ext cx="3654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Kyverno and OPA emit structured events when admission rules or compliance guardrails are breached.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5944" y="5201245"/>
            <a:ext cx="396835" cy="39683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4695944" y="58460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Runtime Events</a:t>
            </a:r>
            <a:endParaRPr lang="en-US" sz="1950" dirty="0"/>
          </a:p>
        </p:txBody>
      </p:sp>
      <p:sp>
        <p:nvSpPr>
          <p:cNvPr id="16" name="Text 9"/>
          <p:cNvSpPr/>
          <p:nvPr/>
        </p:nvSpPr>
        <p:spPr>
          <a:xfrm>
            <a:off x="4695944" y="6275308"/>
            <a:ext cx="36542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Kubernetes pod lifecycle events — CrashLoopBackOff, OOMKilled, pending scheduling — trigger immediate evaluation.</a:t>
            </a:r>
            <a:endParaRPr lang="en-US" sz="15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02378F-AE5C-5630-4DA9-A543F1F6C9C8}"/>
              </a:ext>
            </a:extLst>
          </p:cNvPr>
          <p:cNvSpPr txBox="1"/>
          <p:nvPr/>
        </p:nvSpPr>
        <p:spPr>
          <a:xfrm>
            <a:off x="3055015" y="7734869"/>
            <a:ext cx="82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IBM Plex Serif" panose="02060503050406000203" pitchFamily="18" charset="0"/>
              </a:rPr>
              <a:t>Events transform platform operations from polling to autonomous action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4C5BFD05-AF0A-FC62-7CED-8EF520937586}"/>
              </a:ext>
            </a:extLst>
          </p:cNvPr>
          <p:cNvSpPr/>
          <p:nvPr/>
        </p:nvSpPr>
        <p:spPr>
          <a:xfrm>
            <a:off x="638827" y="228865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Solution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4996" y="245149"/>
            <a:ext cx="5073848" cy="542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600" dirty="0">
                <a:solidFill>
                  <a:schemeClr val="bg1"/>
                </a:solidFill>
                <a:latin typeface="Montserrat" pitchFamily="2" charset="77"/>
              </a:rPr>
              <a:t>Event-Driven Platform Control Loop Architecture</a:t>
            </a:r>
            <a:endParaRPr lang="en-US" sz="3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94611" y="7441883"/>
            <a:ext cx="217074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244391-8049-0383-D2BA-5F5188A8E52A}"/>
              </a:ext>
            </a:extLst>
          </p:cNvPr>
          <p:cNvSpPr txBox="1"/>
          <p:nvPr/>
        </p:nvSpPr>
        <p:spPr>
          <a:xfrm>
            <a:off x="414996" y="7713107"/>
            <a:ext cx="1380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Montserrat" pitchFamily="2" charset="77"/>
              </a:rPr>
              <a:t>Events become the platform's nervous system, enabling autonomous detection, decision-making, and remediation.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130DBE-5582-3860-CD67-054333D59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944" y="816266"/>
            <a:ext cx="10642405" cy="6896841"/>
          </a:xfrm>
          <a:prstGeom prst="rect">
            <a:avLst/>
          </a:prstGeom>
        </p:spPr>
      </p:pic>
      <p:sp>
        <p:nvSpPr>
          <p:cNvPr id="21" name="Text 1">
            <a:extLst>
              <a:ext uri="{FF2B5EF4-FFF2-40B4-BE49-F238E27FC236}">
                <a16:creationId xmlns:a16="http://schemas.microsoft.com/office/drawing/2014/main" id="{38667984-93B5-C6D7-0844-1A2AC5363075}"/>
              </a:ext>
            </a:extLst>
          </p:cNvPr>
          <p:cNvSpPr/>
          <p:nvPr/>
        </p:nvSpPr>
        <p:spPr>
          <a:xfrm>
            <a:off x="493053" y="149352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Solution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364E5-D4EA-1733-CB32-92764A2E4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FE5F368-028E-154E-4ECC-C97FD11FC786}"/>
              </a:ext>
            </a:extLst>
          </p:cNvPr>
          <p:cNvSpPr/>
          <p:nvPr/>
        </p:nvSpPr>
        <p:spPr>
          <a:xfrm>
            <a:off x="793790" y="397579"/>
            <a:ext cx="112747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600" dirty="0" err="1">
                <a:solidFill>
                  <a:schemeClr val="bg1"/>
                </a:solidFill>
                <a:latin typeface="Montserrat" pitchFamily="2" charset="77"/>
              </a:rPr>
              <a:t>CloudEvents</a:t>
            </a:r>
            <a:r>
              <a:rPr lang="en-US" sz="3600" dirty="0">
                <a:solidFill>
                  <a:schemeClr val="bg1"/>
                </a:solidFill>
                <a:latin typeface="Montserrat" pitchFamily="2" charset="77"/>
              </a:rPr>
              <a:t>: The Contract Behind the Control Loop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AF716D4-87A1-B99E-80FD-C1BDF3E9B049}"/>
              </a:ext>
            </a:extLst>
          </p:cNvPr>
          <p:cNvSpPr/>
          <p:nvPr/>
        </p:nvSpPr>
        <p:spPr>
          <a:xfrm>
            <a:off x="786169" y="1093738"/>
            <a:ext cx="13042821" cy="383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600" b="1" i="1" dirty="0" err="1">
                <a:solidFill>
                  <a:schemeClr val="bg1"/>
                </a:solidFill>
                <a:latin typeface="IBM Plex Serif" panose="02060503050406000203" pitchFamily="18" charset="0"/>
              </a:rPr>
              <a:t>CloudEvents</a:t>
            </a:r>
            <a:r>
              <a:rPr lang="en-US" sz="1600" b="1" i="1" dirty="0">
                <a:solidFill>
                  <a:schemeClr val="bg1"/>
                </a:solidFill>
                <a:latin typeface="IBM Plex Serif" panose="02060503050406000203" pitchFamily="18" charset="0"/>
              </a:rPr>
              <a:t> provides a vendor-neutral event specification that enables consistent event exchange across platform components.</a:t>
            </a:r>
            <a:endParaRPr lang="en-US" sz="1550" b="1" i="1" dirty="0">
              <a:solidFill>
                <a:schemeClr val="bg1"/>
              </a:solidFill>
              <a:latin typeface="IBM Plex Serif" panose="02060503050406000203" pitchFamily="18" charset="0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B220119B-B853-AA62-54B5-99C1B8425459}"/>
              </a:ext>
            </a:extLst>
          </p:cNvPr>
          <p:cNvSpPr/>
          <p:nvPr/>
        </p:nvSpPr>
        <p:spPr>
          <a:xfrm>
            <a:off x="674799" y="2218147"/>
            <a:ext cx="8323797" cy="706874"/>
          </a:xfrm>
          <a:prstGeom prst="roundRect">
            <a:avLst>
              <a:gd name="adj" fmla="val 5706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88201764-8DFD-0C1D-5F29-5BF7DCB8AC0A}"/>
              </a:ext>
            </a:extLst>
          </p:cNvPr>
          <p:cNvSpPr/>
          <p:nvPr/>
        </p:nvSpPr>
        <p:spPr>
          <a:xfrm>
            <a:off x="873158" y="24165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Standardizes event metadata across producers and consumers</a:t>
            </a:r>
            <a:endParaRPr lang="en-US" sz="195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4" name="Shape 11">
            <a:extLst>
              <a:ext uri="{FF2B5EF4-FFF2-40B4-BE49-F238E27FC236}">
                <a16:creationId xmlns:a16="http://schemas.microsoft.com/office/drawing/2014/main" id="{23E690C0-28C8-E884-A2C9-FA7651EAAA98}"/>
              </a:ext>
            </a:extLst>
          </p:cNvPr>
          <p:cNvSpPr/>
          <p:nvPr/>
        </p:nvSpPr>
        <p:spPr>
          <a:xfrm>
            <a:off x="661406" y="2925021"/>
            <a:ext cx="8322212" cy="706874"/>
          </a:xfrm>
          <a:prstGeom prst="rect">
            <a:avLst/>
          </a:prstGeom>
          <a:solidFill>
            <a:srgbClr val="31136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2">
            <a:extLst>
              <a:ext uri="{FF2B5EF4-FFF2-40B4-BE49-F238E27FC236}">
                <a16:creationId xmlns:a16="http://schemas.microsoft.com/office/drawing/2014/main" id="{401C7D0D-984C-415D-C201-2C44823E047A}"/>
              </a:ext>
            </a:extLst>
          </p:cNvPr>
          <p:cNvSpPr/>
          <p:nvPr/>
        </p:nvSpPr>
        <p:spPr>
          <a:xfrm flipV="1">
            <a:off x="674799" y="2734282"/>
            <a:ext cx="8323797" cy="86755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292FCD90-753A-85BD-8C84-176D5E77E6CD}"/>
              </a:ext>
            </a:extLst>
          </p:cNvPr>
          <p:cNvSpPr/>
          <p:nvPr/>
        </p:nvSpPr>
        <p:spPr>
          <a:xfrm>
            <a:off x="873158" y="2986512"/>
            <a:ext cx="32204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Eliminates custom event parsing logic</a:t>
            </a:r>
            <a:endParaRPr lang="en-US" sz="195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5" name="Shape 21">
            <a:extLst>
              <a:ext uri="{FF2B5EF4-FFF2-40B4-BE49-F238E27FC236}">
                <a16:creationId xmlns:a16="http://schemas.microsoft.com/office/drawing/2014/main" id="{9A85EBF2-C586-5B7E-0823-369D01B6F9FA}"/>
              </a:ext>
            </a:extLst>
          </p:cNvPr>
          <p:cNvSpPr/>
          <p:nvPr/>
        </p:nvSpPr>
        <p:spPr>
          <a:xfrm>
            <a:off x="301420" y="6521577"/>
            <a:ext cx="9540015" cy="815580"/>
          </a:xfrm>
          <a:prstGeom prst="roundRect">
            <a:avLst>
              <a:gd name="adj" fmla="val 7182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6" name="Image 2" descr="preencoded.png">
            <a:extLst>
              <a:ext uri="{FF2B5EF4-FFF2-40B4-BE49-F238E27FC236}">
                <a16:creationId xmlns:a16="http://schemas.microsoft.com/office/drawing/2014/main" id="{8F4BF61E-6BE2-EDA9-FF1F-85462A9F3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78" y="6809232"/>
            <a:ext cx="248007" cy="198358"/>
          </a:xfrm>
          <a:prstGeom prst="rect">
            <a:avLst/>
          </a:prstGeom>
        </p:spPr>
      </p:pic>
      <p:sp>
        <p:nvSpPr>
          <p:cNvPr id="27" name="Text 22">
            <a:extLst>
              <a:ext uri="{FF2B5EF4-FFF2-40B4-BE49-F238E27FC236}">
                <a16:creationId xmlns:a16="http://schemas.microsoft.com/office/drawing/2014/main" id="{2D5FAF7C-F659-8A5D-58DE-7F46FB15CD50}"/>
              </a:ext>
            </a:extLst>
          </p:cNvPr>
          <p:cNvSpPr/>
          <p:nvPr/>
        </p:nvSpPr>
        <p:spPr>
          <a:xfrm>
            <a:off x="946144" y="6769465"/>
            <a:ext cx="88952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600" b="1" i="1" dirty="0" err="1">
                <a:solidFill>
                  <a:schemeClr val="bg1"/>
                </a:solidFill>
                <a:latin typeface="Montserrat" pitchFamily="2" charset="77"/>
              </a:rPr>
              <a:t>CloudEvents</a:t>
            </a:r>
            <a:r>
              <a:rPr lang="en-US" sz="1600" b="1" i="1" dirty="0">
                <a:solidFill>
                  <a:schemeClr val="bg1"/>
                </a:solidFill>
                <a:latin typeface="Montserrat" pitchFamily="2" charset="77"/>
              </a:rPr>
              <a:t> turns platform signals into actionable automation triggers.</a:t>
            </a:r>
            <a:endParaRPr lang="en-US" sz="1550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9" name="Shape 7">
            <a:extLst>
              <a:ext uri="{FF2B5EF4-FFF2-40B4-BE49-F238E27FC236}">
                <a16:creationId xmlns:a16="http://schemas.microsoft.com/office/drawing/2014/main" id="{EBD77D68-F984-F9B3-D60A-D5F58A6AE8DC}"/>
              </a:ext>
            </a:extLst>
          </p:cNvPr>
          <p:cNvSpPr/>
          <p:nvPr/>
        </p:nvSpPr>
        <p:spPr>
          <a:xfrm>
            <a:off x="10415014" y="1637778"/>
            <a:ext cx="4046573" cy="6464566"/>
          </a:xfrm>
          <a:prstGeom prst="roundRect">
            <a:avLst>
              <a:gd name="adj" fmla="val 3174"/>
            </a:avLst>
          </a:prstGeom>
          <a:solidFill>
            <a:schemeClr val="accent1">
              <a:lumMod val="75000"/>
              <a:alpha val="95000"/>
            </a:scheme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377B4D93-3436-10A0-BDF3-19D51C6E2599}"/>
              </a:ext>
            </a:extLst>
          </p:cNvPr>
          <p:cNvSpPr/>
          <p:nvPr/>
        </p:nvSpPr>
        <p:spPr>
          <a:xfrm>
            <a:off x="10604086" y="1818038"/>
            <a:ext cx="2899767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chemeClr val="bg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Attributes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32" name="Text 10">
            <a:extLst>
              <a:ext uri="{FF2B5EF4-FFF2-40B4-BE49-F238E27FC236}">
                <a16:creationId xmlns:a16="http://schemas.microsoft.com/office/drawing/2014/main" id="{4EAE03D4-9553-E104-0F9A-8B091F7020AE}"/>
              </a:ext>
            </a:extLst>
          </p:cNvPr>
          <p:cNvSpPr/>
          <p:nvPr/>
        </p:nvSpPr>
        <p:spPr>
          <a:xfrm>
            <a:off x="10604087" y="2297972"/>
            <a:ext cx="3368426" cy="2408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chemeClr val="bg1"/>
                </a:solidFill>
                <a:latin typeface="Heebo Light" pitchFamily="34" charset="0"/>
                <a:cs typeface="Heebo Light" pitchFamily="34" charset="-120"/>
              </a:rPr>
              <a:t>id - Unique event identifier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chemeClr val="bg1"/>
                </a:solidFill>
                <a:latin typeface="Heebo Light" pitchFamily="34" charset="0"/>
                <a:cs typeface="Heebo Light" pitchFamily="34" charset="-120"/>
              </a:rPr>
              <a:t>source - Origin of the event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chemeClr val="bg1"/>
                </a:solidFill>
                <a:latin typeface="Heebo Light" pitchFamily="34" charset="0"/>
                <a:cs typeface="Heebo Light" pitchFamily="34" charset="-120"/>
              </a:rPr>
              <a:t>type -  Event classification 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chemeClr val="bg1"/>
                </a:solidFill>
                <a:latin typeface="Heebo Light" pitchFamily="34" charset="0"/>
                <a:cs typeface="Heebo Light" pitchFamily="34" charset="-120"/>
              </a:rPr>
              <a:t>subject - Resource affected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chemeClr val="bg1"/>
                </a:solidFill>
                <a:latin typeface="Heebo Light" pitchFamily="34" charset="0"/>
                <a:cs typeface="Heebo Light" pitchFamily="34" charset="-120"/>
              </a:rPr>
              <a:t>time – Event timestamp</a:t>
            </a:r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chemeClr val="bg1"/>
                </a:solidFill>
                <a:latin typeface="Heebo Light" pitchFamily="34" charset="0"/>
                <a:cs typeface="Heebo Light" pitchFamily="34" charset="-120"/>
              </a:rPr>
              <a:t>datacontenttype</a:t>
            </a:r>
            <a:r>
              <a:rPr lang="en-US" sz="1450" dirty="0">
                <a:solidFill>
                  <a:schemeClr val="bg1"/>
                </a:solidFill>
                <a:latin typeface="Heebo Light" pitchFamily="34" charset="0"/>
                <a:cs typeface="Heebo Light" pitchFamily="34" charset="-120"/>
              </a:rPr>
              <a:t> – Payload format</a:t>
            </a:r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chemeClr val="bg1"/>
                </a:solidFill>
                <a:latin typeface="Heebo Light" pitchFamily="34" charset="0"/>
                <a:cs typeface="Heebo Light" pitchFamily="34" charset="-120"/>
              </a:rPr>
              <a:t>data – Event payload</a:t>
            </a:r>
          </a:p>
        </p:txBody>
      </p:sp>
      <p:sp>
        <p:nvSpPr>
          <p:cNvPr id="33" name="Shape 12">
            <a:extLst>
              <a:ext uri="{FF2B5EF4-FFF2-40B4-BE49-F238E27FC236}">
                <a16:creationId xmlns:a16="http://schemas.microsoft.com/office/drawing/2014/main" id="{705DCC6B-A057-5801-122F-A4337DEAB7D3}"/>
              </a:ext>
            </a:extLst>
          </p:cNvPr>
          <p:cNvSpPr/>
          <p:nvPr/>
        </p:nvSpPr>
        <p:spPr>
          <a:xfrm flipV="1">
            <a:off x="674799" y="3377183"/>
            <a:ext cx="8323797" cy="86755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4" name="Shape 11">
            <a:extLst>
              <a:ext uri="{FF2B5EF4-FFF2-40B4-BE49-F238E27FC236}">
                <a16:creationId xmlns:a16="http://schemas.microsoft.com/office/drawing/2014/main" id="{3CA09AA8-1818-9D1B-3993-87D02B3308F5}"/>
              </a:ext>
            </a:extLst>
          </p:cNvPr>
          <p:cNvSpPr/>
          <p:nvPr/>
        </p:nvSpPr>
        <p:spPr>
          <a:xfrm>
            <a:off x="674799" y="3624860"/>
            <a:ext cx="8322212" cy="966817"/>
          </a:xfrm>
          <a:prstGeom prst="rect">
            <a:avLst/>
          </a:prstGeom>
          <a:solidFill>
            <a:srgbClr val="31136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13">
            <a:extLst>
              <a:ext uri="{FF2B5EF4-FFF2-40B4-BE49-F238E27FC236}">
                <a16:creationId xmlns:a16="http://schemas.microsoft.com/office/drawing/2014/main" id="{846D61B5-52FE-0E1B-1ADF-8161373C7431}"/>
              </a:ext>
            </a:extLst>
          </p:cNvPr>
          <p:cNvSpPr/>
          <p:nvPr/>
        </p:nvSpPr>
        <p:spPr>
          <a:xfrm>
            <a:off x="835940" y="3590417"/>
            <a:ext cx="8161071" cy="8208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Enables interoperability between observability, CI/CD, policy, and runtime systems</a:t>
            </a:r>
            <a:endParaRPr lang="en-US" sz="195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6" name="Shape 12">
            <a:extLst>
              <a:ext uri="{FF2B5EF4-FFF2-40B4-BE49-F238E27FC236}">
                <a16:creationId xmlns:a16="http://schemas.microsoft.com/office/drawing/2014/main" id="{E4FF0651-1D36-2FFA-6E69-7EEAAF663DD1}"/>
              </a:ext>
            </a:extLst>
          </p:cNvPr>
          <p:cNvSpPr/>
          <p:nvPr/>
        </p:nvSpPr>
        <p:spPr>
          <a:xfrm flipV="1">
            <a:off x="659559" y="4269666"/>
            <a:ext cx="8323797" cy="86755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Shape 11">
            <a:extLst>
              <a:ext uri="{FF2B5EF4-FFF2-40B4-BE49-F238E27FC236}">
                <a16:creationId xmlns:a16="http://schemas.microsoft.com/office/drawing/2014/main" id="{51881BC9-C4A0-6557-48F6-50FD77A3B25B}"/>
              </a:ext>
            </a:extLst>
          </p:cNvPr>
          <p:cNvSpPr/>
          <p:nvPr/>
        </p:nvSpPr>
        <p:spPr>
          <a:xfrm>
            <a:off x="659559" y="4576711"/>
            <a:ext cx="8322212" cy="966817"/>
          </a:xfrm>
          <a:prstGeom prst="rect">
            <a:avLst/>
          </a:prstGeom>
          <a:solidFill>
            <a:srgbClr val="31136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Text 13">
            <a:extLst>
              <a:ext uri="{FF2B5EF4-FFF2-40B4-BE49-F238E27FC236}">
                <a16:creationId xmlns:a16="http://schemas.microsoft.com/office/drawing/2014/main" id="{F9B7AA11-0486-137D-A8CD-07EE7964D237}"/>
              </a:ext>
            </a:extLst>
          </p:cNvPr>
          <p:cNvSpPr/>
          <p:nvPr/>
        </p:nvSpPr>
        <p:spPr>
          <a:xfrm>
            <a:off x="835940" y="4488809"/>
            <a:ext cx="32204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Provides a consistent event envelope for automation workflows</a:t>
            </a:r>
            <a:endParaRPr lang="en-US" sz="195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0" name="Shape 12">
            <a:extLst>
              <a:ext uri="{FF2B5EF4-FFF2-40B4-BE49-F238E27FC236}">
                <a16:creationId xmlns:a16="http://schemas.microsoft.com/office/drawing/2014/main" id="{F71276DB-5122-7944-916F-AD23D76C0428}"/>
              </a:ext>
            </a:extLst>
          </p:cNvPr>
          <p:cNvSpPr/>
          <p:nvPr/>
        </p:nvSpPr>
        <p:spPr>
          <a:xfrm flipV="1">
            <a:off x="657974" y="4914020"/>
            <a:ext cx="8323797" cy="86755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Text 13">
            <a:extLst>
              <a:ext uri="{FF2B5EF4-FFF2-40B4-BE49-F238E27FC236}">
                <a16:creationId xmlns:a16="http://schemas.microsoft.com/office/drawing/2014/main" id="{497E4269-EB8E-AF9C-1F42-8D06EE573F08}"/>
              </a:ext>
            </a:extLst>
          </p:cNvPr>
          <p:cNvSpPr/>
          <p:nvPr/>
        </p:nvSpPr>
        <p:spPr>
          <a:xfrm>
            <a:off x="835939" y="5146650"/>
            <a:ext cx="32204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Simplifies event routing, filtering, and correlation</a:t>
            </a:r>
            <a:endParaRPr lang="en-US" sz="195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3" name="Text 4">
            <a:extLst>
              <a:ext uri="{FF2B5EF4-FFF2-40B4-BE49-F238E27FC236}">
                <a16:creationId xmlns:a16="http://schemas.microsoft.com/office/drawing/2014/main" id="{4A003135-E3CC-FEC9-057C-33BDA64ECE78}"/>
              </a:ext>
            </a:extLst>
          </p:cNvPr>
          <p:cNvSpPr/>
          <p:nvPr/>
        </p:nvSpPr>
        <p:spPr>
          <a:xfrm>
            <a:off x="674799" y="18355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 Cloud Events?</a:t>
            </a:r>
            <a:endParaRPr lang="en-US" sz="1950" b="1" dirty="0"/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B6570C40-9959-8877-16CA-03A6883F254F}"/>
              </a:ext>
            </a:extLst>
          </p:cNvPr>
          <p:cNvGraphicFramePr>
            <a:graphicFrameLocks noGrp="1"/>
          </p:cNvGraphicFramePr>
          <p:nvPr/>
        </p:nvGraphicFramePr>
        <p:xfrm>
          <a:off x="1006475" y="4618514"/>
          <a:ext cx="12617450" cy="365760"/>
        </p:xfrm>
        <a:graphic>
          <a:graphicData uri="http://schemas.openxmlformats.org/drawingml/2006/table">
            <a:tbl>
              <a:tblPr/>
              <a:tblGrid>
                <a:gridCol w="12617450">
                  <a:extLst>
                    <a:ext uri="{9D8B030D-6E8A-4147-A177-3AD203B41FA5}">
                      <a16:colId xmlns:a16="http://schemas.microsoft.com/office/drawing/2014/main" val="33637225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latin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712273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A7E84D6A-341E-D356-4A79-68166CAE9BEF}"/>
              </a:ext>
            </a:extLst>
          </p:cNvPr>
          <p:cNvGraphicFramePr>
            <a:graphicFrameLocks noGrp="1"/>
          </p:cNvGraphicFramePr>
          <p:nvPr/>
        </p:nvGraphicFramePr>
        <p:xfrm>
          <a:off x="1006475" y="4618514"/>
          <a:ext cx="12617450" cy="365760"/>
        </p:xfrm>
        <a:graphic>
          <a:graphicData uri="http://schemas.openxmlformats.org/drawingml/2006/table">
            <a:tbl>
              <a:tblPr/>
              <a:tblGrid>
                <a:gridCol w="12617450">
                  <a:extLst>
                    <a:ext uri="{9D8B030D-6E8A-4147-A177-3AD203B41FA5}">
                      <a16:colId xmlns:a16="http://schemas.microsoft.com/office/drawing/2014/main" val="41024299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latin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98422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0EDA49A-EC35-6EFC-E25A-00535AE4D3E8}"/>
              </a:ext>
            </a:extLst>
          </p:cNvPr>
          <p:cNvGraphicFramePr>
            <a:graphicFrameLocks noGrp="1"/>
          </p:cNvGraphicFramePr>
          <p:nvPr/>
        </p:nvGraphicFramePr>
        <p:xfrm>
          <a:off x="1006475" y="4618514"/>
          <a:ext cx="12617450" cy="365760"/>
        </p:xfrm>
        <a:graphic>
          <a:graphicData uri="http://schemas.openxmlformats.org/drawingml/2006/table">
            <a:tbl>
              <a:tblPr/>
              <a:tblGrid>
                <a:gridCol w="12617450">
                  <a:extLst>
                    <a:ext uri="{9D8B030D-6E8A-4147-A177-3AD203B41FA5}">
                      <a16:colId xmlns:a16="http://schemas.microsoft.com/office/drawing/2014/main" val="40729244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Event classification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288300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3029BF65-8D9D-89A3-7D07-44B9AC790076}"/>
              </a:ext>
            </a:extLst>
          </p:cNvPr>
          <p:cNvGraphicFramePr>
            <a:graphicFrameLocks noGrp="1"/>
          </p:cNvGraphicFramePr>
          <p:nvPr/>
        </p:nvGraphicFramePr>
        <p:xfrm>
          <a:off x="1006475" y="4618514"/>
          <a:ext cx="12617450" cy="365760"/>
        </p:xfrm>
        <a:graphic>
          <a:graphicData uri="http://schemas.openxmlformats.org/drawingml/2006/table">
            <a:tbl>
              <a:tblPr/>
              <a:tblGrid>
                <a:gridCol w="12617450">
                  <a:extLst>
                    <a:ext uri="{9D8B030D-6E8A-4147-A177-3AD203B41FA5}">
                      <a16:colId xmlns:a16="http://schemas.microsoft.com/office/drawing/2014/main" val="7194864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latin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662489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EB75BF2E-F789-6FDC-C3F6-B06A349A9D7C}"/>
              </a:ext>
            </a:extLst>
          </p:cNvPr>
          <p:cNvGraphicFramePr>
            <a:graphicFrameLocks noGrp="1"/>
          </p:cNvGraphicFramePr>
          <p:nvPr/>
        </p:nvGraphicFramePr>
        <p:xfrm>
          <a:off x="1006475" y="4618514"/>
          <a:ext cx="12617450" cy="365760"/>
        </p:xfrm>
        <a:graphic>
          <a:graphicData uri="http://schemas.openxmlformats.org/drawingml/2006/table">
            <a:tbl>
              <a:tblPr/>
              <a:tblGrid>
                <a:gridCol w="12617450">
                  <a:extLst>
                    <a:ext uri="{9D8B030D-6E8A-4147-A177-3AD203B41FA5}">
                      <a16:colId xmlns:a16="http://schemas.microsoft.com/office/drawing/2014/main" val="14813661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Event classification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4933799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D26E3ACF-535D-C0D8-87F7-1AEFE92DFCD2}"/>
              </a:ext>
            </a:extLst>
          </p:cNvPr>
          <p:cNvSpPr txBox="1"/>
          <p:nvPr/>
        </p:nvSpPr>
        <p:spPr>
          <a:xfrm>
            <a:off x="4389120" y="7733012"/>
            <a:ext cx="516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Refer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https://cloudevents.io/</a:t>
            </a:r>
            <a:r>
              <a:rPr lang="en-US" dirty="0">
                <a:solidFill>
                  <a:schemeClr val="bg1"/>
                </a:solidFill>
              </a:rPr>
              <a:t> for more details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F72AB37-DC32-91AE-346F-8328893B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8007" y="4469483"/>
            <a:ext cx="3810973" cy="3468671"/>
          </a:xfrm>
          <a:prstGeom prst="rect">
            <a:avLst/>
          </a:prstGeom>
        </p:spPr>
      </p:pic>
      <p:sp>
        <p:nvSpPr>
          <p:cNvPr id="53" name="Text 1">
            <a:extLst>
              <a:ext uri="{FF2B5EF4-FFF2-40B4-BE49-F238E27FC236}">
                <a16:creationId xmlns:a16="http://schemas.microsoft.com/office/drawing/2014/main" id="{F42996F9-7ECC-BEAF-D776-0B7B4E5D94F9}"/>
              </a:ext>
            </a:extLst>
          </p:cNvPr>
          <p:cNvSpPr/>
          <p:nvPr/>
        </p:nvSpPr>
        <p:spPr>
          <a:xfrm>
            <a:off x="864114" y="295126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Solution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265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5162" y="327019"/>
            <a:ext cx="57988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4000" dirty="0">
                <a:solidFill>
                  <a:schemeClr val="bg1"/>
                </a:solidFill>
                <a:latin typeface="Montserrat" pitchFamily="2" charset="77"/>
              </a:rPr>
              <a:t>From Signal to Action: An Event-Driven Control Loop</a:t>
            </a:r>
            <a:endParaRPr lang="en-US" sz="39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Text 1"/>
          <p:cNvSpPr/>
          <p:nvPr/>
        </p:nvSpPr>
        <p:spPr>
          <a:xfrm>
            <a:off x="423734" y="1015260"/>
            <a:ext cx="41906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Automated Scaling in response to an inference latency spike</a:t>
            </a:r>
            <a:endParaRPr lang="en-US" sz="19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FDFB33-0770-623C-0C11-FEDD4DC05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373" y="1211581"/>
            <a:ext cx="11712217" cy="7060223"/>
          </a:xfrm>
          <a:prstGeom prst="rect">
            <a:avLst/>
          </a:prstGeom>
        </p:spPr>
      </p:pic>
      <p:sp>
        <p:nvSpPr>
          <p:cNvPr id="20" name="Text 1">
            <a:extLst>
              <a:ext uri="{FF2B5EF4-FFF2-40B4-BE49-F238E27FC236}">
                <a16:creationId xmlns:a16="http://schemas.microsoft.com/office/drawing/2014/main" id="{952C1126-D652-D7CA-31B0-C39D49AA96E3}"/>
              </a:ext>
            </a:extLst>
          </p:cNvPr>
          <p:cNvSpPr/>
          <p:nvPr/>
        </p:nvSpPr>
        <p:spPr>
          <a:xfrm>
            <a:off x="413539" y="149351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Solution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A83F6-8C9E-39CF-15C6-3BC73B3E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2">
            <a:extLst>
              <a:ext uri="{FF2B5EF4-FFF2-40B4-BE49-F238E27FC236}">
                <a16:creationId xmlns:a16="http://schemas.microsoft.com/office/drawing/2014/main" id="{DF3F18A6-1C21-A701-6F0E-31002356B490}"/>
              </a:ext>
            </a:extLst>
          </p:cNvPr>
          <p:cNvSpPr/>
          <p:nvPr/>
        </p:nvSpPr>
        <p:spPr>
          <a:xfrm>
            <a:off x="7120042" y="1448236"/>
            <a:ext cx="5970189" cy="3201502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DC5BDA83-63DA-84F2-556B-77BFE41E892B}"/>
              </a:ext>
            </a:extLst>
          </p:cNvPr>
          <p:cNvSpPr/>
          <p:nvPr/>
        </p:nvSpPr>
        <p:spPr>
          <a:xfrm>
            <a:off x="462486" y="252194"/>
            <a:ext cx="57988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4000" dirty="0">
                <a:solidFill>
                  <a:schemeClr val="bg1"/>
                </a:solidFill>
                <a:latin typeface="Montserrat" pitchFamily="2" charset="77"/>
              </a:rPr>
              <a:t>Event-Driven Platform Engineering Patterns</a:t>
            </a:r>
            <a:endParaRPr lang="en-US" sz="39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5A2248D7-F56D-D18A-C60B-D7787FE12A92}"/>
              </a:ext>
            </a:extLst>
          </p:cNvPr>
          <p:cNvSpPr/>
          <p:nvPr/>
        </p:nvSpPr>
        <p:spPr>
          <a:xfrm>
            <a:off x="462486" y="978072"/>
            <a:ext cx="41906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Common platform capabilities built using the same event-driven control loop</a:t>
            </a:r>
            <a:endParaRPr lang="en-US" sz="1950" dirty="0"/>
          </a:p>
        </p:txBody>
      </p:sp>
      <p:sp>
        <p:nvSpPr>
          <p:cNvPr id="15" name="Shape 2">
            <a:extLst>
              <a:ext uri="{FF2B5EF4-FFF2-40B4-BE49-F238E27FC236}">
                <a16:creationId xmlns:a16="http://schemas.microsoft.com/office/drawing/2014/main" id="{79B27730-D5D5-0676-4458-95350A1C9963}"/>
              </a:ext>
            </a:extLst>
          </p:cNvPr>
          <p:cNvSpPr/>
          <p:nvPr/>
        </p:nvSpPr>
        <p:spPr>
          <a:xfrm>
            <a:off x="672824" y="1448236"/>
            <a:ext cx="5970189" cy="3232752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BD49923A-82E5-1768-2EFA-13E3AA2EDB60}"/>
              </a:ext>
            </a:extLst>
          </p:cNvPr>
          <p:cNvSpPr/>
          <p:nvPr/>
        </p:nvSpPr>
        <p:spPr>
          <a:xfrm>
            <a:off x="1447067" y="16397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Auto-Remediation</a:t>
            </a:r>
            <a:endParaRPr lang="en-US" sz="1950" b="1" dirty="0"/>
          </a:p>
        </p:txBody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D529B70F-B7AC-7E5D-827D-C523D275F845}"/>
              </a:ext>
            </a:extLst>
          </p:cNvPr>
          <p:cNvSpPr/>
          <p:nvPr/>
        </p:nvSpPr>
        <p:spPr>
          <a:xfrm>
            <a:off x="2315942" y="2308984"/>
            <a:ext cx="1003469" cy="31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Trigger:</a:t>
            </a:r>
            <a:endParaRPr lang="en-US" sz="1600" b="1" dirty="0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77F2EB60-330E-0961-764E-0FAB2BAED006}"/>
              </a:ext>
            </a:extLst>
          </p:cNvPr>
          <p:cNvSpPr/>
          <p:nvPr/>
        </p:nvSpPr>
        <p:spPr>
          <a:xfrm>
            <a:off x="3394235" y="2188637"/>
            <a:ext cx="3007613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CrashLoopBackOff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 event, Node Pressure, Failed Deployment</a:t>
            </a:r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B995EC48-E4FD-DAA4-5C5D-BACDEF0EC29C}"/>
              </a:ext>
            </a:extLst>
          </p:cNvPr>
          <p:cNvSpPr/>
          <p:nvPr/>
        </p:nvSpPr>
        <p:spPr>
          <a:xfrm>
            <a:off x="2252627" y="3082625"/>
            <a:ext cx="1003469" cy="31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Action:</a:t>
            </a:r>
            <a:endParaRPr lang="en-US" sz="1600" b="1" dirty="0"/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4DDBE0ED-233B-5898-8935-283B7BE448C7}"/>
              </a:ext>
            </a:extLst>
          </p:cNvPr>
          <p:cNvSpPr/>
          <p:nvPr/>
        </p:nvSpPr>
        <p:spPr>
          <a:xfrm>
            <a:off x="3394235" y="2967269"/>
            <a:ext cx="2996027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Restart Workloads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Rollback releases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Recreate infrastructure resources</a:t>
            </a:r>
            <a:endParaRPr lang="en-US" sz="1550" dirty="0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25BA20C9-2FC9-59B5-EEF8-3873AE476DA8}"/>
              </a:ext>
            </a:extLst>
          </p:cNvPr>
          <p:cNvSpPr/>
          <p:nvPr/>
        </p:nvSpPr>
        <p:spPr>
          <a:xfrm>
            <a:off x="2252627" y="4153854"/>
            <a:ext cx="1194617" cy="267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Outcome:</a:t>
            </a:r>
            <a:endParaRPr lang="en-US" sz="1600" b="1" dirty="0"/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D4975BB6-94CA-0683-0CAE-F2D096882217}"/>
              </a:ext>
            </a:extLst>
          </p:cNvPr>
          <p:cNvSpPr/>
          <p:nvPr/>
        </p:nvSpPr>
        <p:spPr>
          <a:xfrm>
            <a:off x="3394235" y="4047639"/>
            <a:ext cx="2996027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Reduced MTTR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Improved Availability</a:t>
            </a:r>
            <a:endParaRPr lang="en-US" sz="1550" dirty="0"/>
          </a:p>
        </p:txBody>
      </p:sp>
      <p:sp>
        <p:nvSpPr>
          <p:cNvPr id="35" name="Text 4">
            <a:extLst>
              <a:ext uri="{FF2B5EF4-FFF2-40B4-BE49-F238E27FC236}">
                <a16:creationId xmlns:a16="http://schemas.microsoft.com/office/drawing/2014/main" id="{D2702EFB-F47B-3F1B-28D7-84981BADC097}"/>
              </a:ext>
            </a:extLst>
          </p:cNvPr>
          <p:cNvSpPr/>
          <p:nvPr/>
        </p:nvSpPr>
        <p:spPr>
          <a:xfrm>
            <a:off x="7994943" y="16621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Elastic Scaling</a:t>
            </a:r>
            <a:endParaRPr lang="en-US" sz="1950" b="1" dirty="0"/>
          </a:p>
        </p:txBody>
      </p:sp>
      <p:sp>
        <p:nvSpPr>
          <p:cNvPr id="37" name="Text 4">
            <a:extLst>
              <a:ext uri="{FF2B5EF4-FFF2-40B4-BE49-F238E27FC236}">
                <a16:creationId xmlns:a16="http://schemas.microsoft.com/office/drawing/2014/main" id="{E531B140-7EDB-8DDB-7C0F-32E4F605333E}"/>
              </a:ext>
            </a:extLst>
          </p:cNvPr>
          <p:cNvSpPr/>
          <p:nvPr/>
        </p:nvSpPr>
        <p:spPr>
          <a:xfrm>
            <a:off x="8927284" y="2096948"/>
            <a:ext cx="1003469" cy="31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Trigger:</a:t>
            </a:r>
            <a:endParaRPr lang="en-US" sz="1600" b="1" dirty="0"/>
          </a:p>
        </p:txBody>
      </p:sp>
      <p:sp>
        <p:nvSpPr>
          <p:cNvPr id="38" name="Text 6">
            <a:extLst>
              <a:ext uri="{FF2B5EF4-FFF2-40B4-BE49-F238E27FC236}">
                <a16:creationId xmlns:a16="http://schemas.microsoft.com/office/drawing/2014/main" id="{DB6EC820-424F-93BE-6CC1-15942119C1C9}"/>
              </a:ext>
            </a:extLst>
          </p:cNvPr>
          <p:cNvSpPr/>
          <p:nvPr/>
        </p:nvSpPr>
        <p:spPr>
          <a:xfrm>
            <a:off x="10005577" y="1976601"/>
            <a:ext cx="3084653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CPU utilization, latency threshold, queue depth, custom metrics</a:t>
            </a:r>
            <a:endParaRPr lang="en-US" sz="1550" dirty="0"/>
          </a:p>
        </p:txBody>
      </p:sp>
      <p:sp>
        <p:nvSpPr>
          <p:cNvPr id="39" name="Text 4">
            <a:extLst>
              <a:ext uri="{FF2B5EF4-FFF2-40B4-BE49-F238E27FC236}">
                <a16:creationId xmlns:a16="http://schemas.microsoft.com/office/drawing/2014/main" id="{072889B8-537F-32FC-3FB1-0B685BDA90BC}"/>
              </a:ext>
            </a:extLst>
          </p:cNvPr>
          <p:cNvSpPr/>
          <p:nvPr/>
        </p:nvSpPr>
        <p:spPr>
          <a:xfrm>
            <a:off x="8863969" y="2870589"/>
            <a:ext cx="1003469" cy="31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Action:</a:t>
            </a:r>
            <a:endParaRPr lang="en-US" sz="1600" b="1" dirty="0"/>
          </a:p>
        </p:txBody>
      </p:sp>
      <p:sp>
        <p:nvSpPr>
          <p:cNvPr id="40" name="Text 6">
            <a:extLst>
              <a:ext uri="{FF2B5EF4-FFF2-40B4-BE49-F238E27FC236}">
                <a16:creationId xmlns:a16="http://schemas.microsoft.com/office/drawing/2014/main" id="{2ED31C3B-8937-0C3B-3353-A6A250B84F89}"/>
              </a:ext>
            </a:extLst>
          </p:cNvPr>
          <p:cNvSpPr/>
          <p:nvPr/>
        </p:nvSpPr>
        <p:spPr>
          <a:xfrm>
            <a:off x="10005577" y="2755233"/>
            <a:ext cx="2996027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Scale pods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Scale infrastructure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Adjust resource quotas</a:t>
            </a:r>
            <a:endParaRPr lang="en-US" sz="1550" dirty="0"/>
          </a:p>
        </p:txBody>
      </p:sp>
      <p:sp>
        <p:nvSpPr>
          <p:cNvPr id="41" name="Text 4">
            <a:extLst>
              <a:ext uri="{FF2B5EF4-FFF2-40B4-BE49-F238E27FC236}">
                <a16:creationId xmlns:a16="http://schemas.microsoft.com/office/drawing/2014/main" id="{FA9F5771-874F-912E-9C05-01CCAA001DFE}"/>
              </a:ext>
            </a:extLst>
          </p:cNvPr>
          <p:cNvSpPr/>
          <p:nvPr/>
        </p:nvSpPr>
        <p:spPr>
          <a:xfrm>
            <a:off x="8863969" y="3941818"/>
            <a:ext cx="1194617" cy="267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Outcome:</a:t>
            </a:r>
            <a:endParaRPr lang="en-US" sz="1600" b="1" dirty="0"/>
          </a:p>
        </p:txBody>
      </p:sp>
      <p:sp>
        <p:nvSpPr>
          <p:cNvPr id="42" name="Text 6">
            <a:extLst>
              <a:ext uri="{FF2B5EF4-FFF2-40B4-BE49-F238E27FC236}">
                <a16:creationId xmlns:a16="http://schemas.microsoft.com/office/drawing/2014/main" id="{F8923DD7-D918-2B2C-C2C0-43AEF69A709D}"/>
              </a:ext>
            </a:extLst>
          </p:cNvPr>
          <p:cNvSpPr/>
          <p:nvPr/>
        </p:nvSpPr>
        <p:spPr>
          <a:xfrm>
            <a:off x="10005577" y="3835603"/>
            <a:ext cx="2996027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Performance stability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Cost optimization</a:t>
            </a:r>
            <a:endParaRPr lang="en-US" sz="1550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49387E-8960-C18B-5997-EB770D858170}"/>
              </a:ext>
            </a:extLst>
          </p:cNvPr>
          <p:cNvSpPr/>
          <p:nvPr/>
        </p:nvSpPr>
        <p:spPr>
          <a:xfrm>
            <a:off x="760709" y="2653491"/>
            <a:ext cx="1226874" cy="1181143"/>
          </a:xfrm>
          <a:prstGeom prst="ellipse">
            <a:avLst/>
          </a:prstGeom>
          <a:solidFill>
            <a:srgbClr val="E4EE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F91B798-013A-929C-8649-1255782BD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24" y="2861470"/>
            <a:ext cx="749300" cy="774700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145889CA-E431-FAF9-23B3-95B19AF3B026}"/>
              </a:ext>
            </a:extLst>
          </p:cNvPr>
          <p:cNvSpPr/>
          <p:nvPr/>
        </p:nvSpPr>
        <p:spPr>
          <a:xfrm>
            <a:off x="7294786" y="2339187"/>
            <a:ext cx="1226874" cy="1181143"/>
          </a:xfrm>
          <a:prstGeom prst="ellipse">
            <a:avLst/>
          </a:prstGeom>
          <a:solidFill>
            <a:srgbClr val="E7F3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54D67A4-3E46-A900-4B0E-7F1B3AF18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460" y="2578700"/>
            <a:ext cx="729780" cy="688666"/>
          </a:xfrm>
          <a:prstGeom prst="rect">
            <a:avLst/>
          </a:prstGeom>
        </p:spPr>
      </p:pic>
      <p:sp>
        <p:nvSpPr>
          <p:cNvPr id="48" name="Shape 2">
            <a:extLst>
              <a:ext uri="{FF2B5EF4-FFF2-40B4-BE49-F238E27FC236}">
                <a16:creationId xmlns:a16="http://schemas.microsoft.com/office/drawing/2014/main" id="{648771A7-3552-8D33-4C0F-C9666EB53782}"/>
              </a:ext>
            </a:extLst>
          </p:cNvPr>
          <p:cNvSpPr/>
          <p:nvPr/>
        </p:nvSpPr>
        <p:spPr>
          <a:xfrm>
            <a:off x="7073491" y="4823086"/>
            <a:ext cx="5970189" cy="3154320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Shape 2">
            <a:extLst>
              <a:ext uri="{FF2B5EF4-FFF2-40B4-BE49-F238E27FC236}">
                <a16:creationId xmlns:a16="http://schemas.microsoft.com/office/drawing/2014/main" id="{78B91609-7297-91FE-5226-2158BE461244}"/>
              </a:ext>
            </a:extLst>
          </p:cNvPr>
          <p:cNvSpPr/>
          <p:nvPr/>
        </p:nvSpPr>
        <p:spPr>
          <a:xfrm>
            <a:off x="626273" y="4823086"/>
            <a:ext cx="5970189" cy="3154320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4">
            <a:extLst>
              <a:ext uri="{FF2B5EF4-FFF2-40B4-BE49-F238E27FC236}">
                <a16:creationId xmlns:a16="http://schemas.microsoft.com/office/drawing/2014/main" id="{0BF541BD-3A69-781F-AEDC-32E78B4AB623}"/>
              </a:ext>
            </a:extLst>
          </p:cNvPr>
          <p:cNvSpPr/>
          <p:nvPr/>
        </p:nvSpPr>
        <p:spPr>
          <a:xfrm>
            <a:off x="1400516" y="50808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Policy Enforcement</a:t>
            </a:r>
            <a:endParaRPr lang="en-US" sz="1950" b="1" dirty="0"/>
          </a:p>
        </p:txBody>
      </p:sp>
      <p:sp>
        <p:nvSpPr>
          <p:cNvPr id="52" name="Text 4">
            <a:extLst>
              <a:ext uri="{FF2B5EF4-FFF2-40B4-BE49-F238E27FC236}">
                <a16:creationId xmlns:a16="http://schemas.microsoft.com/office/drawing/2014/main" id="{269C7849-DE99-4A9B-42ED-78760D1C4123}"/>
              </a:ext>
            </a:extLst>
          </p:cNvPr>
          <p:cNvSpPr/>
          <p:nvPr/>
        </p:nvSpPr>
        <p:spPr>
          <a:xfrm>
            <a:off x="2269391" y="5498303"/>
            <a:ext cx="1003469" cy="31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Trigger:</a:t>
            </a:r>
            <a:endParaRPr lang="en-US" sz="1600" b="1" dirty="0"/>
          </a:p>
        </p:txBody>
      </p:sp>
      <p:sp>
        <p:nvSpPr>
          <p:cNvPr id="53" name="Text 6">
            <a:extLst>
              <a:ext uri="{FF2B5EF4-FFF2-40B4-BE49-F238E27FC236}">
                <a16:creationId xmlns:a16="http://schemas.microsoft.com/office/drawing/2014/main" id="{FB8C7517-3584-917E-0F1B-C5FDECA35FD5}"/>
              </a:ext>
            </a:extLst>
          </p:cNvPr>
          <p:cNvSpPr/>
          <p:nvPr/>
        </p:nvSpPr>
        <p:spPr>
          <a:xfrm>
            <a:off x="3347685" y="5430964"/>
            <a:ext cx="2366460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Policy violation event</a:t>
            </a:r>
            <a:endParaRPr lang="en-US" sz="1550" dirty="0"/>
          </a:p>
        </p:txBody>
      </p:sp>
      <p:sp>
        <p:nvSpPr>
          <p:cNvPr id="54" name="Text 4">
            <a:extLst>
              <a:ext uri="{FF2B5EF4-FFF2-40B4-BE49-F238E27FC236}">
                <a16:creationId xmlns:a16="http://schemas.microsoft.com/office/drawing/2014/main" id="{05CBDB19-4D2F-21FB-2F99-04B6B30C5E6B}"/>
              </a:ext>
            </a:extLst>
          </p:cNvPr>
          <p:cNvSpPr/>
          <p:nvPr/>
        </p:nvSpPr>
        <p:spPr>
          <a:xfrm>
            <a:off x="2206076" y="6271944"/>
            <a:ext cx="1003469" cy="31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Action:</a:t>
            </a:r>
            <a:endParaRPr lang="en-US" sz="1600" b="1" dirty="0"/>
          </a:p>
        </p:txBody>
      </p:sp>
      <p:sp>
        <p:nvSpPr>
          <p:cNvPr id="55" name="Text 6">
            <a:extLst>
              <a:ext uri="{FF2B5EF4-FFF2-40B4-BE49-F238E27FC236}">
                <a16:creationId xmlns:a16="http://schemas.microsoft.com/office/drawing/2014/main" id="{C1C261E6-EA32-B902-7ED3-1E3C6479F2E9}"/>
              </a:ext>
            </a:extLst>
          </p:cNvPr>
          <p:cNvSpPr/>
          <p:nvPr/>
        </p:nvSpPr>
        <p:spPr>
          <a:xfrm>
            <a:off x="3347684" y="6156588"/>
            <a:ext cx="2996027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Block deployment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Apply guardrails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Enforce configuration policies</a:t>
            </a:r>
            <a:endParaRPr lang="en-US" sz="1550" dirty="0"/>
          </a:p>
        </p:txBody>
      </p:sp>
      <p:sp>
        <p:nvSpPr>
          <p:cNvPr id="56" name="Text 4">
            <a:extLst>
              <a:ext uri="{FF2B5EF4-FFF2-40B4-BE49-F238E27FC236}">
                <a16:creationId xmlns:a16="http://schemas.microsoft.com/office/drawing/2014/main" id="{A3F3A5C2-B3B5-1E50-A3EA-CD982086D8DF}"/>
              </a:ext>
            </a:extLst>
          </p:cNvPr>
          <p:cNvSpPr/>
          <p:nvPr/>
        </p:nvSpPr>
        <p:spPr>
          <a:xfrm>
            <a:off x="2206076" y="7343173"/>
            <a:ext cx="1194617" cy="267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Outcome:</a:t>
            </a:r>
            <a:endParaRPr lang="en-US" sz="1600" b="1" dirty="0"/>
          </a:p>
        </p:txBody>
      </p:sp>
      <p:sp>
        <p:nvSpPr>
          <p:cNvPr id="57" name="Text 6">
            <a:extLst>
              <a:ext uri="{FF2B5EF4-FFF2-40B4-BE49-F238E27FC236}">
                <a16:creationId xmlns:a16="http://schemas.microsoft.com/office/drawing/2014/main" id="{C0D44EC4-6BDD-8036-6A08-8F0C9476E229}"/>
              </a:ext>
            </a:extLst>
          </p:cNvPr>
          <p:cNvSpPr/>
          <p:nvPr/>
        </p:nvSpPr>
        <p:spPr>
          <a:xfrm>
            <a:off x="3347684" y="7236958"/>
            <a:ext cx="2996027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Continuous governance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Reduced risk</a:t>
            </a:r>
            <a:endParaRPr lang="en-US" sz="1550" dirty="0"/>
          </a:p>
        </p:txBody>
      </p:sp>
      <p:sp>
        <p:nvSpPr>
          <p:cNvPr id="58" name="Text 4">
            <a:extLst>
              <a:ext uri="{FF2B5EF4-FFF2-40B4-BE49-F238E27FC236}">
                <a16:creationId xmlns:a16="http://schemas.microsoft.com/office/drawing/2014/main" id="{E357C207-C8AB-EAF3-2D24-6656449F8F82}"/>
              </a:ext>
            </a:extLst>
          </p:cNvPr>
          <p:cNvSpPr/>
          <p:nvPr/>
        </p:nvSpPr>
        <p:spPr>
          <a:xfrm>
            <a:off x="7868879" y="51032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Developer Self-Service</a:t>
            </a:r>
            <a:endParaRPr lang="en-US" sz="1950" b="1" dirty="0"/>
          </a:p>
        </p:txBody>
      </p:sp>
      <p:sp>
        <p:nvSpPr>
          <p:cNvPr id="60" name="Text 4">
            <a:extLst>
              <a:ext uri="{FF2B5EF4-FFF2-40B4-BE49-F238E27FC236}">
                <a16:creationId xmlns:a16="http://schemas.microsoft.com/office/drawing/2014/main" id="{7DF66E28-540A-3F46-0983-091CB0D03555}"/>
              </a:ext>
            </a:extLst>
          </p:cNvPr>
          <p:cNvSpPr/>
          <p:nvPr/>
        </p:nvSpPr>
        <p:spPr>
          <a:xfrm>
            <a:off x="8880733" y="5511555"/>
            <a:ext cx="1003469" cy="31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Trigger:</a:t>
            </a:r>
            <a:endParaRPr lang="en-US" sz="1600" b="1" dirty="0"/>
          </a:p>
        </p:txBody>
      </p:sp>
      <p:sp>
        <p:nvSpPr>
          <p:cNvPr id="61" name="Text 6">
            <a:extLst>
              <a:ext uri="{FF2B5EF4-FFF2-40B4-BE49-F238E27FC236}">
                <a16:creationId xmlns:a16="http://schemas.microsoft.com/office/drawing/2014/main" id="{F537515A-1DFC-EA01-6F51-CC9A5B45DB9A}"/>
              </a:ext>
            </a:extLst>
          </p:cNvPr>
          <p:cNvSpPr/>
          <p:nvPr/>
        </p:nvSpPr>
        <p:spPr>
          <a:xfrm>
            <a:off x="9959027" y="5391208"/>
            <a:ext cx="2366460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 opened, Service Request, API Call</a:t>
            </a:r>
            <a:endParaRPr lang="en-US" sz="1550" dirty="0"/>
          </a:p>
        </p:txBody>
      </p:sp>
      <p:sp>
        <p:nvSpPr>
          <p:cNvPr id="62" name="Text 4">
            <a:extLst>
              <a:ext uri="{FF2B5EF4-FFF2-40B4-BE49-F238E27FC236}">
                <a16:creationId xmlns:a16="http://schemas.microsoft.com/office/drawing/2014/main" id="{4CA2B3B3-150A-0FA0-0A0E-E561DEA64C91}"/>
              </a:ext>
            </a:extLst>
          </p:cNvPr>
          <p:cNvSpPr/>
          <p:nvPr/>
        </p:nvSpPr>
        <p:spPr>
          <a:xfrm>
            <a:off x="8817418" y="6285196"/>
            <a:ext cx="1003469" cy="31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Action:</a:t>
            </a:r>
            <a:endParaRPr lang="en-US" sz="1600" b="1" dirty="0"/>
          </a:p>
        </p:txBody>
      </p:sp>
      <p:sp>
        <p:nvSpPr>
          <p:cNvPr id="63" name="Text 6">
            <a:extLst>
              <a:ext uri="{FF2B5EF4-FFF2-40B4-BE49-F238E27FC236}">
                <a16:creationId xmlns:a16="http://schemas.microsoft.com/office/drawing/2014/main" id="{B1AAF048-3C9B-57A3-98DA-89C07A2E393F}"/>
              </a:ext>
            </a:extLst>
          </p:cNvPr>
          <p:cNvSpPr/>
          <p:nvPr/>
        </p:nvSpPr>
        <p:spPr>
          <a:xfrm>
            <a:off x="9959026" y="6169840"/>
            <a:ext cx="2996027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Provision environments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Create databases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Configure networking</a:t>
            </a:r>
            <a:endParaRPr lang="en-US" sz="1550" dirty="0"/>
          </a:p>
        </p:txBody>
      </p:sp>
      <p:sp>
        <p:nvSpPr>
          <p:cNvPr id="64" name="Text 4">
            <a:extLst>
              <a:ext uri="{FF2B5EF4-FFF2-40B4-BE49-F238E27FC236}">
                <a16:creationId xmlns:a16="http://schemas.microsoft.com/office/drawing/2014/main" id="{94317212-1FF9-1E07-2CBE-A2D9208A89D4}"/>
              </a:ext>
            </a:extLst>
          </p:cNvPr>
          <p:cNvSpPr/>
          <p:nvPr/>
        </p:nvSpPr>
        <p:spPr>
          <a:xfrm>
            <a:off x="8817418" y="7356425"/>
            <a:ext cx="1194617" cy="267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Outcome:</a:t>
            </a:r>
            <a:endParaRPr lang="en-US" sz="1600" b="1" dirty="0"/>
          </a:p>
        </p:txBody>
      </p:sp>
      <p:sp>
        <p:nvSpPr>
          <p:cNvPr id="65" name="Text 6">
            <a:extLst>
              <a:ext uri="{FF2B5EF4-FFF2-40B4-BE49-F238E27FC236}">
                <a16:creationId xmlns:a16="http://schemas.microsoft.com/office/drawing/2014/main" id="{E475610D-3359-98D0-0776-2EE9B32B110B}"/>
              </a:ext>
            </a:extLst>
          </p:cNvPr>
          <p:cNvSpPr/>
          <p:nvPr/>
        </p:nvSpPr>
        <p:spPr>
          <a:xfrm>
            <a:off x="9959026" y="7250210"/>
            <a:ext cx="2996027" cy="602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Faster delivery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cs typeface="Heebo Light" pitchFamily="34" charset="-120"/>
              </a:rPr>
              <a:t>Better developer experience</a:t>
            </a:r>
            <a:endParaRPr lang="en-US" sz="1550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7AC9B2E-A1DF-2E06-53C8-C00A7AF98F28}"/>
              </a:ext>
            </a:extLst>
          </p:cNvPr>
          <p:cNvSpPr/>
          <p:nvPr/>
        </p:nvSpPr>
        <p:spPr>
          <a:xfrm>
            <a:off x="714158" y="5842810"/>
            <a:ext cx="1226874" cy="1181143"/>
          </a:xfrm>
          <a:prstGeom prst="ellipse">
            <a:avLst/>
          </a:prstGeom>
          <a:solidFill>
            <a:srgbClr val="EEE8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94407B4-7E3D-4456-6CFC-4B3331325EE1}"/>
              </a:ext>
            </a:extLst>
          </p:cNvPr>
          <p:cNvSpPr/>
          <p:nvPr/>
        </p:nvSpPr>
        <p:spPr>
          <a:xfrm>
            <a:off x="7248235" y="5753794"/>
            <a:ext cx="1226874" cy="1181143"/>
          </a:xfrm>
          <a:prstGeom prst="ellipse">
            <a:avLst/>
          </a:prstGeom>
          <a:solidFill>
            <a:srgbClr val="FCEB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0997F85-6842-88A7-9106-B1AB9E9DD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16" y="6077326"/>
            <a:ext cx="716631" cy="77564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4BC53B6-B370-A330-24A4-60367A623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170" y="5902431"/>
            <a:ext cx="699270" cy="800480"/>
          </a:xfrm>
          <a:prstGeom prst="rect">
            <a:avLst/>
          </a:prstGeom>
        </p:spPr>
      </p:pic>
      <p:sp>
        <p:nvSpPr>
          <p:cNvPr id="72" name="Decagon 71">
            <a:extLst>
              <a:ext uri="{FF2B5EF4-FFF2-40B4-BE49-F238E27FC236}">
                <a16:creationId xmlns:a16="http://schemas.microsoft.com/office/drawing/2014/main" id="{158323BB-0E6A-5756-7D6A-51B4AF84AE0D}"/>
              </a:ext>
            </a:extLst>
          </p:cNvPr>
          <p:cNvSpPr/>
          <p:nvPr/>
        </p:nvSpPr>
        <p:spPr>
          <a:xfrm>
            <a:off x="788135" y="1598500"/>
            <a:ext cx="482640" cy="425008"/>
          </a:xfrm>
          <a:prstGeom prst="dec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3" name="Decagon 72">
            <a:extLst>
              <a:ext uri="{FF2B5EF4-FFF2-40B4-BE49-F238E27FC236}">
                <a16:creationId xmlns:a16="http://schemas.microsoft.com/office/drawing/2014/main" id="{DCBEC55F-3932-8F3B-5A82-A9D695B3FDF6}"/>
              </a:ext>
            </a:extLst>
          </p:cNvPr>
          <p:cNvSpPr/>
          <p:nvPr/>
        </p:nvSpPr>
        <p:spPr>
          <a:xfrm>
            <a:off x="7336011" y="1604759"/>
            <a:ext cx="482640" cy="425008"/>
          </a:xfrm>
          <a:prstGeom prst="dec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4" name="Decagon 73">
            <a:extLst>
              <a:ext uri="{FF2B5EF4-FFF2-40B4-BE49-F238E27FC236}">
                <a16:creationId xmlns:a16="http://schemas.microsoft.com/office/drawing/2014/main" id="{D67F5A92-B517-7F24-F84A-812467D011A1}"/>
              </a:ext>
            </a:extLst>
          </p:cNvPr>
          <p:cNvSpPr/>
          <p:nvPr/>
        </p:nvSpPr>
        <p:spPr>
          <a:xfrm>
            <a:off x="7200788" y="5023438"/>
            <a:ext cx="482640" cy="425008"/>
          </a:xfrm>
          <a:prstGeom prst="dec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5" name="Decagon 74">
            <a:extLst>
              <a:ext uri="{FF2B5EF4-FFF2-40B4-BE49-F238E27FC236}">
                <a16:creationId xmlns:a16="http://schemas.microsoft.com/office/drawing/2014/main" id="{E05FC1C4-902B-32E7-BBCF-B2F416656455}"/>
              </a:ext>
            </a:extLst>
          </p:cNvPr>
          <p:cNvSpPr/>
          <p:nvPr/>
        </p:nvSpPr>
        <p:spPr>
          <a:xfrm>
            <a:off x="748351" y="5020287"/>
            <a:ext cx="482640" cy="425008"/>
          </a:xfrm>
          <a:prstGeom prst="dec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6" name="Text 1">
            <a:extLst>
              <a:ext uri="{FF2B5EF4-FFF2-40B4-BE49-F238E27FC236}">
                <a16:creationId xmlns:a16="http://schemas.microsoft.com/office/drawing/2014/main" id="{C261BC95-6048-D5E3-9645-8594AD312956}"/>
              </a:ext>
            </a:extLst>
          </p:cNvPr>
          <p:cNvSpPr/>
          <p:nvPr/>
        </p:nvSpPr>
        <p:spPr>
          <a:xfrm>
            <a:off x="546062" y="122847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Implementation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8639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12420</TotalTime>
  <Words>1866</Words>
  <Application>Microsoft Macintosh PowerPoint</Application>
  <PresentationFormat>Custom</PresentationFormat>
  <Paragraphs>298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Montserrat</vt:lpstr>
      <vt:lpstr>IBM Plex Serif</vt:lpstr>
      <vt:lpstr>Courier New</vt:lpstr>
      <vt:lpstr>Montserrat Light</vt:lpstr>
      <vt:lpstr>Arial</vt:lpstr>
      <vt:lpstr>Heebo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Reactive Ops to Autonomous Control Loops</dc:title>
  <dc:subject>Open Source Summit India 2026 Mumbai</dc:subject>
  <dc:creator>Josephine Justin and Prashanth Bhat</dc:creator>
  <cp:keywords/>
  <dc:description/>
  <cp:lastModifiedBy>PRASHANTH BHAT</cp:lastModifiedBy>
  <cp:revision>72</cp:revision>
  <dcterms:created xsi:type="dcterms:W3CDTF">2026-04-15T06:14:33Z</dcterms:created>
  <dcterms:modified xsi:type="dcterms:W3CDTF">2026-06-18T07:54:34Z</dcterms:modified>
  <cp:category/>
</cp:coreProperties>
</file>