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9" r:id="rId4"/>
    <p:sldId id="260" r:id="rId5"/>
    <p:sldId id="261" r:id="rId6"/>
    <p:sldId id="264" r:id="rId7"/>
    <p:sldId id="277" r:id="rId8"/>
    <p:sldId id="278" r:id="rId9"/>
    <p:sldId id="265" r:id="rId10"/>
    <p:sldId id="276" r:id="rId11"/>
    <p:sldId id="284" r:id="rId12"/>
    <p:sldId id="286" r:id="rId13"/>
    <p:sldId id="285" r:id="rId14"/>
    <p:sldId id="270" r:id="rId15"/>
    <p:sldId id="275" r:id="rId16"/>
    <p:sldId id="287" r:id="rId17"/>
    <p:sldId id="263" r:id="rId18"/>
    <p:sldId id="272" r:id="rId19"/>
    <p:sldId id="288" r:id="rId20"/>
    <p:sldId id="298" r:id="rId21"/>
    <p:sldId id="289" r:id="rId22"/>
    <p:sldId id="290" r:id="rId23"/>
    <p:sldId id="279" r:id="rId24"/>
    <p:sldId id="280" r:id="rId25"/>
    <p:sldId id="281" r:id="rId26"/>
    <p:sldId id="282" r:id="rId27"/>
    <p:sldId id="291" r:id="rId28"/>
    <p:sldId id="283" r:id="rId29"/>
    <p:sldId id="292" r:id="rId30"/>
    <p:sldId id="293" r:id="rId31"/>
    <p:sldId id="294" r:id="rId32"/>
    <p:sldId id="295" r:id="rId33"/>
    <p:sldId id="296" r:id="rId34"/>
    <p:sldId id="297" r:id="rId35"/>
    <p:sldId id="258" r:id="rId36"/>
  </p:sldIdLst>
  <p:sldSz cx="9144000" cy="5143500" type="screen16x9"/>
  <p:notesSz cx="6858000" cy="9144000"/>
  <p:embeddedFontLst>
    <p:embeddedFont>
      <p:font typeface="Bitter Medium" panose="020B0604020202020204" pitchFamily="34" charset="0"/>
      <p:regular r:id="rId38"/>
    </p:embeddedFont>
    <p:embeddedFont>
      <p:font typeface="Helvetica Neue Light" panose="02000403000000020004" pitchFamily="2"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KgfY4q4U8kCu1aw5+dDmRPlC1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A299"/>
    <a:srgbClr val="B4E6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7"/>
  </p:normalViewPr>
  <p:slideViewPr>
    <p:cSldViewPr snapToGrid="0">
      <p:cViewPr varScale="1">
        <p:scale>
          <a:sx n="135" d="100"/>
          <a:sy n="135" d="100"/>
        </p:scale>
        <p:origin x="864" y="1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 name="Google Shape;2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0D69DB9D-A8E5-162C-C4A2-A31B7494339C}"/>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151879CC-8322-7ADF-643E-9EF54EC5FA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BCE39A7A-B7F4-6577-DE48-0E2A83258D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39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6410E9A2-1530-79C6-7251-C1142B911B42}"/>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2DE6D473-4273-C1A2-A872-23E5AAD81B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248EF18F-ED5D-9982-C6E3-CAD8A4CEDD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3096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AAA81512-51FC-6E57-7C28-031B99ED2C55}"/>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F1341EC3-BC9F-5E72-46AA-ED12A6D069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5" name="Google Shape;35;p2:notes">
            <a:extLst>
              <a:ext uri="{FF2B5EF4-FFF2-40B4-BE49-F238E27FC236}">
                <a16:creationId xmlns:a16="http://schemas.microsoft.com/office/drawing/2014/main" id="{1A562F68-3D22-2402-860B-4F3BE3C685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8724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94002594-93E4-B4BA-FE7C-A69CA2692955}"/>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9E7F35B8-697A-1CFF-1976-4977AD0D3D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BFBBD644-3788-CBAF-BBEA-16B512F26D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5737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8AB9BC2C-995C-2FDA-175C-71C11AA7DC4F}"/>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EFDAA8C6-3264-14FE-7FF3-1C8C290476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5" name="Google Shape;35;p2:notes">
            <a:extLst>
              <a:ext uri="{FF2B5EF4-FFF2-40B4-BE49-F238E27FC236}">
                <a16:creationId xmlns:a16="http://schemas.microsoft.com/office/drawing/2014/main" id="{F5BF7E4B-5380-3F14-3023-2DC1592C9A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617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07F9B6D2-096E-17AE-AEB6-E2EAB0C10DFA}"/>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2CEBB512-F92F-3339-79DE-2406539935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34B12D50-D1A6-F8E3-1FFD-A1A13767F8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451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606CFCA6-8483-4FB6-5F86-2EA844308A24}"/>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E6C2B08C-C367-9CF4-A19B-3BA0AB28EC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D1E08068-121A-BAFA-4F68-ADE38315C7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2215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8F43A272-A24C-3F19-93BF-37161F7EFCCD}"/>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E36E14BF-53A4-1E00-7A20-49A879D562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39C007B8-5B30-0C9A-7879-F4E7A8AFF8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0685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3841E0D2-5BB9-8898-E547-D9B65398DCD2}"/>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D26EE038-7C0B-A2F3-D215-F86B1032DE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0C84D5C7-F273-254E-2EF7-CBC5F91D7C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8217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C00DED97-79C4-8F8D-85E8-7AE66C676F6D}"/>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B1FC0D63-5C1A-589C-0559-056AC21D5E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526983D6-D314-A479-A6F5-16832C16E9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753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 name="Google Shape;4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40C79827-8DE1-45DB-7230-EF25E097A0B3}"/>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A403B24C-3448-F567-ECC7-9C39B060B9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5" name="Google Shape;35;p2:notes">
            <a:extLst>
              <a:ext uri="{FF2B5EF4-FFF2-40B4-BE49-F238E27FC236}">
                <a16:creationId xmlns:a16="http://schemas.microsoft.com/office/drawing/2014/main" id="{678137E2-BFDC-CDC7-BA9B-D5FB6743CA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0079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EAF4977C-A274-E744-71ED-FA1E0B2B8114}"/>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9E29D421-B56C-1E0B-5CA3-10E652F989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D0C7F39B-8C87-AE00-8CE8-AA48472FED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823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B189F3F6-1261-C905-4229-1CDA6055D50E}"/>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A7624CE7-C3EC-3043-13EF-2A870BA225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5" name="Google Shape;35;p2:notes">
            <a:extLst>
              <a:ext uri="{FF2B5EF4-FFF2-40B4-BE49-F238E27FC236}">
                <a16:creationId xmlns:a16="http://schemas.microsoft.com/office/drawing/2014/main" id="{E256CB84-923A-C81C-B09A-9AB4F9FE85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747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F2018255-6072-0FBD-569A-89A04ED1E165}"/>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A948626A-2705-1E78-6DCC-AE12552A5E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A148BBB1-1C3E-F207-CE1F-C7F4BFEC73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0198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91CD836A-461A-787C-1199-D5A9A13DE9C8}"/>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E80E0F18-AD9D-8CA6-AAD0-C67D8F9934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D1FDACE1-F0F9-0EF0-0B96-2E87EE324C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0698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F4B5BB04-C03A-99B5-7575-BAAB48C98728}"/>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717BE43C-1130-696D-B996-B7B336A0A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2:notes">
            <a:extLst>
              <a:ext uri="{FF2B5EF4-FFF2-40B4-BE49-F238E27FC236}">
                <a16:creationId xmlns:a16="http://schemas.microsoft.com/office/drawing/2014/main" id="{EF794B84-5B76-E2E8-695F-4726E53693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9923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a:extLst>
            <a:ext uri="{FF2B5EF4-FFF2-40B4-BE49-F238E27FC236}">
              <a16:creationId xmlns:a16="http://schemas.microsoft.com/office/drawing/2014/main" id="{4B61DE88-4EA4-D86D-E81E-8B3F10E0D424}"/>
            </a:ext>
          </a:extLst>
        </p:cNvPr>
        <p:cNvGrpSpPr/>
        <p:nvPr/>
      </p:nvGrpSpPr>
      <p:grpSpPr>
        <a:xfrm>
          <a:off x="0" y="0"/>
          <a:ext cx="0" cy="0"/>
          <a:chOff x="0" y="0"/>
          <a:chExt cx="0" cy="0"/>
        </a:xfrm>
      </p:grpSpPr>
      <p:sp>
        <p:nvSpPr>
          <p:cNvPr id="34" name="Google Shape;34;p2:notes">
            <a:extLst>
              <a:ext uri="{FF2B5EF4-FFF2-40B4-BE49-F238E27FC236}">
                <a16:creationId xmlns:a16="http://schemas.microsoft.com/office/drawing/2014/main" id="{4DD35A31-D806-4DCE-2DCC-7DC44B1737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5" name="Google Shape;35;p2:notes">
            <a:extLst>
              <a:ext uri="{FF2B5EF4-FFF2-40B4-BE49-F238E27FC236}">
                <a16:creationId xmlns:a16="http://schemas.microsoft.com/office/drawing/2014/main" id="{D77D855A-6C8F-8431-B4D9-0821FF939E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418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rgbClr val="07A89D"/>
        </a:solidFill>
        <a:effectLst/>
      </p:bgPr>
    </p:bg>
    <p:spTree>
      <p:nvGrpSpPr>
        <p:cNvPr id="1" name="Shape 10"/>
        <p:cNvGrpSpPr/>
        <p:nvPr/>
      </p:nvGrpSpPr>
      <p:grpSpPr>
        <a:xfrm>
          <a:off x="0" y="0"/>
          <a:ext cx="0" cy="0"/>
          <a:chOff x="0" y="0"/>
          <a:chExt cx="0" cy="0"/>
        </a:xfrm>
      </p:grpSpPr>
      <p:sp>
        <p:nvSpPr>
          <p:cNvPr id="11" name="Google Shape;11;p5"/>
          <p:cNvSpPr txBox="1">
            <a:spLocks noGrp="1"/>
          </p:cNvSpPr>
          <p:nvPr>
            <p:ph type="body" idx="1"/>
          </p:nvPr>
        </p:nvSpPr>
        <p:spPr>
          <a:xfrm>
            <a:off x="304706" y="1793384"/>
            <a:ext cx="8528850" cy="1321357"/>
          </a:xfrm>
          <a:prstGeom prst="rect">
            <a:avLst/>
          </a:prstGeom>
          <a:noFill/>
          <a:ln>
            <a:noFill/>
          </a:ln>
        </p:spPr>
        <p:txBody>
          <a:bodyPr spcFirstLastPara="1" wrap="square" lIns="360000" tIns="45700" rIns="91425" bIns="45700" anchor="ctr" anchorCtr="0">
            <a:noAutofit/>
          </a:bodyPr>
          <a:lstStyle>
            <a:lvl1pPr marL="457200" lvl="0" indent="-228600" algn="l">
              <a:spcBef>
                <a:spcPts val="960"/>
              </a:spcBef>
              <a:spcAft>
                <a:spcPts val="0"/>
              </a:spcAft>
              <a:buClr>
                <a:schemeClr val="lt1"/>
              </a:buClr>
              <a:buSzPts val="4800"/>
              <a:buNone/>
              <a:defRPr sz="4800" b="1">
                <a:solidFill>
                  <a:schemeClr val="lt1"/>
                </a:solidFill>
                <a:latin typeface="Arial"/>
                <a:ea typeface="Arial"/>
                <a:cs typeface="Arial"/>
                <a:sym typeface="Arial"/>
              </a:defRPr>
            </a:lvl1pPr>
            <a:lvl2pPr marL="914400" lvl="1" indent="-228600" algn="ctr">
              <a:spcBef>
                <a:spcPts val="96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marL="1371600" lvl="2" indent="-228600" algn="ctr">
              <a:spcBef>
                <a:spcPts val="96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marL="1828800" lvl="3" indent="-228600" algn="ctr">
              <a:spcBef>
                <a:spcPts val="96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marL="2286000" lvl="4" indent="-228600" algn="ctr">
              <a:spcBef>
                <a:spcPts val="96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 name="Google Shape;12;p5"/>
          <p:cNvSpPr txBox="1">
            <a:spLocks noGrp="1"/>
          </p:cNvSpPr>
          <p:nvPr>
            <p:ph type="body" idx="2"/>
          </p:nvPr>
        </p:nvSpPr>
        <p:spPr>
          <a:xfrm>
            <a:off x="304706" y="3362243"/>
            <a:ext cx="4504361" cy="403106"/>
          </a:xfrm>
          <a:prstGeom prst="rect">
            <a:avLst/>
          </a:prstGeom>
          <a:noFill/>
          <a:ln>
            <a:noFill/>
          </a:ln>
        </p:spPr>
        <p:txBody>
          <a:bodyPr spcFirstLastPara="1" wrap="square" lIns="360000" tIns="45700" rIns="91425" bIns="45700" anchor="t" anchorCtr="0">
            <a:noAutofit/>
          </a:bodyPr>
          <a:lstStyle>
            <a:lvl1pPr marL="457200" lvl="0" indent="-228600" algn="l">
              <a:spcBef>
                <a:spcPts val="360"/>
              </a:spcBef>
              <a:spcAft>
                <a:spcPts val="0"/>
              </a:spcAft>
              <a:buClr>
                <a:schemeClr val="lt1"/>
              </a:buClr>
              <a:buSzPts val="1800"/>
              <a:buNone/>
              <a:defRPr sz="1800" b="1" i="0">
                <a:solidFill>
                  <a:schemeClr val="lt1"/>
                </a:solidFill>
                <a:latin typeface="Arial"/>
                <a:ea typeface="Arial"/>
                <a:cs typeface="Arial"/>
                <a:sym typeface="Arial"/>
              </a:defRPr>
            </a:lvl1pPr>
            <a:lvl2pPr marL="914400" lvl="1" indent="-228600" algn="ctr">
              <a:spcBef>
                <a:spcPts val="96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marL="1371600" lvl="2" indent="-228600" algn="ctr">
              <a:spcBef>
                <a:spcPts val="96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marL="1828800" lvl="3" indent="-228600" algn="ctr">
              <a:spcBef>
                <a:spcPts val="96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marL="2286000" lvl="4" indent="-228600" algn="ctr">
              <a:spcBef>
                <a:spcPts val="96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 name="Google Shape;13;p5"/>
          <p:cNvSpPr txBox="1"/>
          <p:nvPr/>
        </p:nvSpPr>
        <p:spPr>
          <a:xfrm>
            <a:off x="211062" y="4648446"/>
            <a:ext cx="1532617" cy="3468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1400"/>
              <a:buFont typeface="Arial"/>
              <a:buNone/>
            </a:pPr>
            <a:r>
              <a:rPr lang="en-CA" b="1">
                <a:solidFill>
                  <a:schemeClr val="lt1"/>
                </a:solidFill>
              </a:rPr>
              <a:t>#OSSummit</a:t>
            </a:r>
            <a:endParaRPr sz="1400" b="1" i="0" u="none" strike="noStrike" cap="none">
              <a:solidFill>
                <a:schemeClr val="lt1"/>
              </a:solidFill>
              <a:latin typeface="Arial"/>
              <a:ea typeface="Arial"/>
              <a:cs typeface="Arial"/>
              <a:sym typeface="Arial"/>
            </a:endParaRPr>
          </a:p>
        </p:txBody>
      </p:sp>
      <p:pic>
        <p:nvPicPr>
          <p:cNvPr id="14" name="Google Shape;14;p5"/>
          <p:cNvPicPr preferRelativeResize="0"/>
          <p:nvPr/>
        </p:nvPicPr>
        <p:blipFill rotWithShape="1">
          <a:blip r:embed="rId2">
            <a:alphaModFix/>
          </a:blip>
          <a:srcRect/>
          <a:stretch/>
        </p:blipFill>
        <p:spPr>
          <a:xfrm>
            <a:off x="7935216" y="4612654"/>
            <a:ext cx="960972" cy="315946"/>
          </a:xfrm>
          <a:prstGeom prst="rect">
            <a:avLst/>
          </a:prstGeom>
          <a:noFill/>
          <a:ln>
            <a:noFill/>
          </a:ln>
        </p:spPr>
      </p:pic>
      <p:pic>
        <p:nvPicPr>
          <p:cNvPr id="15" name="Google Shape;15;p5"/>
          <p:cNvPicPr preferRelativeResize="0"/>
          <p:nvPr/>
        </p:nvPicPr>
        <p:blipFill rotWithShape="1">
          <a:blip r:embed="rId3">
            <a:alphaModFix/>
          </a:blip>
          <a:srcRect/>
          <a:stretch/>
        </p:blipFill>
        <p:spPr>
          <a:xfrm>
            <a:off x="304706" y="547464"/>
            <a:ext cx="5115982" cy="998418"/>
          </a:xfrm>
          <a:prstGeom prst="rect">
            <a:avLst/>
          </a:prstGeom>
          <a:noFill/>
          <a:ln>
            <a:noFill/>
          </a:ln>
        </p:spPr>
      </p:pic>
      <p:pic>
        <p:nvPicPr>
          <p:cNvPr id="16" name="Google Shape;16;p5" descr="A white and black elephant with flowers&#10;&#10;AI-generated content may be incorrect."/>
          <p:cNvPicPr preferRelativeResize="0"/>
          <p:nvPr/>
        </p:nvPicPr>
        <p:blipFill rotWithShape="1">
          <a:blip r:embed="rId4">
            <a:alphaModFix amt="40000"/>
          </a:blip>
          <a:srcRect/>
          <a:stretch/>
        </p:blipFill>
        <p:spPr>
          <a:xfrm>
            <a:off x="7122481" y="202977"/>
            <a:ext cx="1897988" cy="135127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07A89D"/>
        </a:solidFill>
        <a:effectLst/>
      </p:bgPr>
    </p:bg>
    <p:spTree>
      <p:nvGrpSpPr>
        <p:cNvPr id="1" name="Shape 17"/>
        <p:cNvGrpSpPr/>
        <p:nvPr/>
      </p:nvGrpSpPr>
      <p:grpSpPr>
        <a:xfrm>
          <a:off x="0" y="0"/>
          <a:ext cx="0" cy="0"/>
          <a:chOff x="0" y="0"/>
          <a:chExt cx="0" cy="0"/>
        </a:xfrm>
      </p:grpSpPr>
      <p:pic>
        <p:nvPicPr>
          <p:cNvPr id="18" name="Google Shape;18;p6" descr="A white and black elephant with flowers&#10;&#10;AI-generated content may be incorrect."/>
          <p:cNvPicPr preferRelativeResize="0"/>
          <p:nvPr/>
        </p:nvPicPr>
        <p:blipFill rotWithShape="1">
          <a:blip r:embed="rId2">
            <a:alphaModFix amt="20000"/>
          </a:blip>
          <a:srcRect/>
          <a:stretch/>
        </p:blipFill>
        <p:spPr>
          <a:xfrm>
            <a:off x="6703058" y="140992"/>
            <a:ext cx="1897988" cy="1351278"/>
          </a:xfrm>
          <a:prstGeom prst="rect">
            <a:avLst/>
          </a:prstGeom>
          <a:noFill/>
          <a:ln>
            <a:noFill/>
          </a:ln>
        </p:spPr>
      </p:pic>
      <p:sp>
        <p:nvSpPr>
          <p:cNvPr id="19" name="Google Shape;19;p6"/>
          <p:cNvSpPr/>
          <p:nvPr/>
        </p:nvSpPr>
        <p:spPr>
          <a:xfrm>
            <a:off x="0" y="826642"/>
            <a:ext cx="9144000" cy="43168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6"/>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Arial"/>
              <a:buNone/>
              <a:defRPr sz="2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
          <p:cNvSpPr txBox="1">
            <a:spLocks noGrp="1"/>
          </p:cNvSpPr>
          <p:nvPr>
            <p:ph type="body" idx="1"/>
          </p:nvPr>
        </p:nvSpPr>
        <p:spPr>
          <a:xfrm>
            <a:off x="451951" y="1200151"/>
            <a:ext cx="8285649"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marL="914400" lvl="1" indent="-381000" algn="l">
              <a:spcBef>
                <a:spcPts val="480"/>
              </a:spcBef>
              <a:spcAft>
                <a:spcPts val="0"/>
              </a:spcAft>
              <a:buClr>
                <a:schemeClr val="dk1"/>
              </a:buClr>
              <a:buSzPts val="2400"/>
              <a:buChar char="–"/>
              <a:defRPr sz="2400">
                <a:solidFill>
                  <a:schemeClr val="dk1"/>
                </a:solidFill>
                <a:latin typeface="Arial"/>
                <a:ea typeface="Arial"/>
                <a:cs typeface="Arial"/>
                <a:sym typeface="Arial"/>
              </a:defRPr>
            </a:lvl2pPr>
            <a:lvl3pPr marL="1371600" lvl="2" indent="-355600" algn="l">
              <a:spcBef>
                <a:spcPts val="400"/>
              </a:spcBef>
              <a:spcAft>
                <a:spcPts val="0"/>
              </a:spcAft>
              <a:buClr>
                <a:schemeClr val="dk1"/>
              </a:buClr>
              <a:buSzPts val="2000"/>
              <a:buChar char="•"/>
              <a:defRPr sz="2000">
                <a:solidFill>
                  <a:schemeClr val="dk1"/>
                </a:solidFill>
                <a:latin typeface="Arial"/>
                <a:ea typeface="Arial"/>
                <a:cs typeface="Arial"/>
                <a:sym typeface="Arial"/>
              </a:defRPr>
            </a:lvl3pPr>
            <a:lvl4pPr marL="1828800" lvl="3" indent="-355600" algn="l">
              <a:spcBef>
                <a:spcPts val="400"/>
              </a:spcBef>
              <a:spcAft>
                <a:spcPts val="0"/>
              </a:spcAft>
              <a:buClr>
                <a:schemeClr val="dk1"/>
              </a:buClr>
              <a:buSzPts val="2000"/>
              <a:buChar char="–"/>
              <a:defRPr>
                <a:solidFill>
                  <a:schemeClr val="dk1"/>
                </a:solidFill>
                <a:latin typeface="Arial"/>
                <a:ea typeface="Arial"/>
                <a:cs typeface="Arial"/>
                <a:sym typeface="Arial"/>
              </a:defRPr>
            </a:lvl4pPr>
            <a:lvl5pPr marL="2286000" lvl="4" indent="-355600" algn="l">
              <a:spcBef>
                <a:spcPts val="400"/>
              </a:spcBef>
              <a:spcAft>
                <a:spcPts val="0"/>
              </a:spcAft>
              <a:buClr>
                <a:schemeClr val="dk1"/>
              </a:buClr>
              <a:buSzPts val="2000"/>
              <a:buChar char="»"/>
              <a:defRPr>
                <a:solidFill>
                  <a:schemeClr val="dk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6"/>
          <p:cNvSpPr txBox="1"/>
          <p:nvPr/>
        </p:nvSpPr>
        <p:spPr>
          <a:xfrm>
            <a:off x="8034596" y="4731242"/>
            <a:ext cx="847078" cy="236890"/>
          </a:xfrm>
          <a:prstGeom prst="rect">
            <a:avLst/>
          </a:prstGeom>
          <a:noFill/>
          <a:ln>
            <a:noFill/>
          </a:ln>
        </p:spPr>
        <p:txBody>
          <a:bodyPr spcFirstLastPara="1" wrap="square" lIns="91425" tIns="45700" rIns="91425" bIns="45700" anchor="ctr" anchorCtr="0">
            <a:normAutofit fontScale="92500"/>
          </a:bodyPr>
          <a:lstStyle/>
          <a:p>
            <a:pPr marL="0" marR="0" lvl="0" indent="0" algn="l" rtl="0">
              <a:spcBef>
                <a:spcPts val="0"/>
              </a:spcBef>
              <a:spcAft>
                <a:spcPts val="0"/>
              </a:spcAft>
              <a:buClr>
                <a:srgbClr val="07A89D"/>
              </a:buClr>
              <a:buSzPct val="100000"/>
              <a:buFont typeface="Arial"/>
              <a:buNone/>
            </a:pPr>
            <a:r>
              <a:rPr lang="en-CA" sz="1000" b="1" i="0" u="none" strike="noStrike" cap="none">
                <a:solidFill>
                  <a:srgbClr val="07A89D"/>
                </a:solidFill>
                <a:latin typeface="Arial"/>
                <a:ea typeface="Arial"/>
                <a:cs typeface="Arial"/>
                <a:sym typeface="Arial"/>
              </a:rPr>
              <a:t>#OSS</a:t>
            </a:r>
            <a:r>
              <a:rPr lang="en-CA" sz="1000" b="1">
                <a:solidFill>
                  <a:srgbClr val="07A89D"/>
                </a:solidFill>
              </a:rPr>
              <a:t>ummit</a:t>
            </a:r>
            <a:endParaRPr sz="1000" b="1" i="0" u="none" strike="noStrike" cap="none">
              <a:solidFill>
                <a:srgbClr val="07A89D"/>
              </a:solidFill>
              <a:latin typeface="Arial"/>
              <a:ea typeface="Arial"/>
              <a:cs typeface="Arial"/>
              <a:sym typeface="Arial"/>
            </a:endParaRPr>
          </a:p>
        </p:txBody>
      </p:sp>
      <p:pic>
        <p:nvPicPr>
          <p:cNvPr id="23" name="Google Shape;23;p6"/>
          <p:cNvPicPr preferRelativeResize="0"/>
          <p:nvPr/>
        </p:nvPicPr>
        <p:blipFill rotWithShape="1">
          <a:blip r:embed="rId3">
            <a:alphaModFix/>
          </a:blip>
          <a:srcRect/>
          <a:stretch/>
        </p:blipFill>
        <p:spPr>
          <a:xfrm>
            <a:off x="7652052" y="243940"/>
            <a:ext cx="1398088" cy="27284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solidFill>
          <a:srgbClr val="07A89D"/>
        </a:solidFill>
        <a:effectLst/>
      </p:bgPr>
    </p:bg>
    <p:spTree>
      <p:nvGrpSpPr>
        <p:cNvPr id="1" name="Shape 24"/>
        <p:cNvGrpSpPr/>
        <p:nvPr/>
      </p:nvGrpSpPr>
      <p:grpSpPr>
        <a:xfrm>
          <a:off x="0" y="0"/>
          <a:ext cx="0" cy="0"/>
          <a:chOff x="0" y="0"/>
          <a:chExt cx="0" cy="0"/>
        </a:xfrm>
      </p:grpSpPr>
      <p:pic>
        <p:nvPicPr>
          <p:cNvPr id="25" name="Google Shape;25;p7"/>
          <p:cNvPicPr preferRelativeResize="0"/>
          <p:nvPr/>
        </p:nvPicPr>
        <p:blipFill rotWithShape="1">
          <a:blip r:embed="rId2">
            <a:alphaModFix/>
          </a:blip>
          <a:srcRect/>
          <a:stretch/>
        </p:blipFill>
        <p:spPr>
          <a:xfrm>
            <a:off x="1200151" y="1501376"/>
            <a:ext cx="6743698" cy="1316078"/>
          </a:xfrm>
          <a:prstGeom prst="rect">
            <a:avLst/>
          </a:prstGeom>
          <a:noFill/>
          <a:ln>
            <a:noFill/>
          </a:ln>
        </p:spPr>
      </p:pic>
      <p:pic>
        <p:nvPicPr>
          <p:cNvPr id="26" name="Google Shape;26;p7" descr="A white and black elephant with flowers&#10;&#10;AI-generated content may be incorrect."/>
          <p:cNvPicPr preferRelativeResize="0"/>
          <p:nvPr/>
        </p:nvPicPr>
        <p:blipFill rotWithShape="1">
          <a:blip r:embed="rId3">
            <a:alphaModFix amt="40000"/>
          </a:blip>
          <a:srcRect/>
          <a:stretch/>
        </p:blipFill>
        <p:spPr>
          <a:xfrm>
            <a:off x="7122481" y="202977"/>
            <a:ext cx="1897988" cy="135127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7A89D"/>
        </a:solidFill>
        <a:effectLst/>
      </p:bgPr>
    </p:bg>
    <p:spTree>
      <p:nvGrpSpPr>
        <p:cNvPr id="1" name="Shape 5"/>
        <p:cNvGrpSpPr/>
        <p:nvPr/>
      </p:nvGrpSpPr>
      <p:grpSpPr>
        <a:xfrm>
          <a:off x="0" y="0"/>
          <a:ext cx="0" cy="0"/>
          <a:chOff x="0" y="0"/>
          <a:chExt cx="0" cy="0"/>
        </a:xfrm>
      </p:grpSpPr>
      <p:pic>
        <p:nvPicPr>
          <p:cNvPr id="6" name="Google Shape;6;p4" descr="A black background with many circles&#10;&#10;AI-generated content may be incorrect."/>
          <p:cNvPicPr preferRelativeResize="0"/>
          <p:nvPr/>
        </p:nvPicPr>
        <p:blipFill rotWithShape="1">
          <a:blip r:embed="rId5">
            <a:alphaModFix/>
          </a:blip>
          <a:srcRect/>
          <a:stretch/>
        </p:blipFill>
        <p:spPr>
          <a:xfrm>
            <a:off x="0" y="0"/>
            <a:ext cx="9144000" cy="5143500"/>
          </a:xfrm>
          <a:prstGeom prst="rect">
            <a:avLst/>
          </a:prstGeom>
          <a:noFill/>
          <a:ln>
            <a:noFill/>
          </a:ln>
        </p:spPr>
      </p:pic>
      <p:sp>
        <p:nvSpPr>
          <p:cNvPr id="7" name="Google Shape;7;p4"/>
          <p:cNvSpPr txBox="1">
            <a:spLocks noGrp="1"/>
          </p:cNvSpPr>
          <p:nvPr>
            <p:ph type="title"/>
          </p:nvPr>
        </p:nvSpPr>
        <p:spPr>
          <a:xfrm>
            <a:off x="457200" y="205979"/>
            <a:ext cx="8229600" cy="53873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4"/>
          <p:cNvSpPr txBox="1">
            <a:spLocks noGrp="1"/>
          </p:cNvSpPr>
          <p:nvPr>
            <p:ph type="body" idx="1"/>
          </p:nvPr>
        </p:nvSpPr>
        <p:spPr>
          <a:xfrm>
            <a:off x="457200" y="1200151"/>
            <a:ext cx="8229600" cy="3227736"/>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 name="Google Shape;9;p4"/>
          <p:cNvPicPr preferRelativeResize="0"/>
          <p:nvPr/>
        </p:nvPicPr>
        <p:blipFill rotWithShape="1">
          <a:blip r:embed="rId6">
            <a:alphaModFix amt="25000"/>
          </a:blip>
          <a:srcRect/>
          <a:stretch/>
        </p:blipFill>
        <p:spPr>
          <a:xfrm rot="10800000">
            <a:off x="-3" y="4724875"/>
            <a:ext cx="9143998" cy="43089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github.com/u-root/u-root/blob/main/cmds/boot"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review.coreboot.org/coreboot.git"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github.com/u-root/u-root@lates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github.com/linuxboot/u-root-builder/releases/download/v0.0.1/u-root_amd64_all.cpio.xz"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github.com/linuxboot/linuxboot" TargetMode="External"/><Relationship Id="rId3" Type="http://schemas.openxmlformats.org/officeDocument/2006/relationships/hyperlink" Target="https://github.com/coreboot/coreboot" TargetMode="External"/><Relationship Id="rId7" Type="http://schemas.openxmlformats.org/officeDocument/2006/relationships/hyperlink" Target="https://blogs.coreboot.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review.coreboot.org/" TargetMode="External"/><Relationship Id="rId5" Type="http://schemas.openxmlformats.org/officeDocument/2006/relationships/hyperlink" Target="https://www.coreboot.org/end_users.html" TargetMode="External"/><Relationship Id="rId4" Type="http://schemas.openxmlformats.org/officeDocument/2006/relationships/hyperlink" Target="https://doc.coreboot.org/" TargetMode="External"/><Relationship Id="rId9" Type="http://schemas.openxmlformats.org/officeDocument/2006/relationships/hyperlink" Target="https://book.linuxboot.org/intro.html"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1"/>
          <p:cNvSpPr txBox="1">
            <a:spLocks noGrp="1"/>
          </p:cNvSpPr>
          <p:nvPr>
            <p:ph type="body" idx="1"/>
          </p:nvPr>
        </p:nvSpPr>
        <p:spPr>
          <a:xfrm>
            <a:off x="214651" y="2015369"/>
            <a:ext cx="8528850" cy="1450783"/>
          </a:xfrm>
          <a:prstGeom prst="rect">
            <a:avLst/>
          </a:prstGeom>
          <a:noFill/>
          <a:ln>
            <a:noFill/>
          </a:ln>
        </p:spPr>
        <p:txBody>
          <a:bodyPr spcFirstLastPara="1" wrap="square" lIns="360000" tIns="45700" rIns="91425" bIns="45700" anchor="ctr" anchorCtr="0">
            <a:noAutofit/>
          </a:bodyPr>
          <a:lstStyle/>
          <a:p>
            <a:pPr marL="0" lvl="0" indent="0" algn="l" rtl="0">
              <a:spcBef>
                <a:spcPts val="0"/>
              </a:spcBef>
              <a:spcAft>
                <a:spcPts val="0"/>
              </a:spcAft>
              <a:buClr>
                <a:schemeClr val="lt1"/>
              </a:buClr>
              <a:buSzPts val="4800"/>
              <a:buNone/>
            </a:pPr>
            <a:r>
              <a:rPr lang="en-US" sz="3500" dirty="0"/>
              <a:t>Introduction to coreboot and LinuxBoot: Building Modern Open Boot Stack</a:t>
            </a:r>
          </a:p>
          <a:p>
            <a:pPr marL="0" lvl="0" indent="0" algn="l" rtl="0">
              <a:spcBef>
                <a:spcPts val="0"/>
              </a:spcBef>
              <a:spcAft>
                <a:spcPts val="0"/>
              </a:spcAft>
              <a:buClr>
                <a:schemeClr val="lt1"/>
              </a:buClr>
              <a:buSzPts val="4800"/>
              <a:buNone/>
            </a:pPr>
            <a:r>
              <a:rPr lang="en-US" sz="3500" dirty="0"/>
              <a:t> </a:t>
            </a:r>
            <a:endParaRPr sz="3500" dirty="0"/>
          </a:p>
        </p:txBody>
      </p:sp>
      <p:sp>
        <p:nvSpPr>
          <p:cNvPr id="32" name="Google Shape;32;p1"/>
          <p:cNvSpPr txBox="1">
            <a:spLocks noGrp="1"/>
          </p:cNvSpPr>
          <p:nvPr>
            <p:ph type="body" idx="2"/>
          </p:nvPr>
        </p:nvSpPr>
        <p:spPr>
          <a:xfrm>
            <a:off x="214651" y="3466152"/>
            <a:ext cx="5278676" cy="403106"/>
          </a:xfrm>
          <a:prstGeom prst="rect">
            <a:avLst/>
          </a:prstGeom>
          <a:noFill/>
          <a:ln>
            <a:noFill/>
          </a:ln>
        </p:spPr>
        <p:txBody>
          <a:bodyPr spcFirstLastPara="1" wrap="square" lIns="360000" tIns="45700" rIns="91425" bIns="45700" anchor="t" anchorCtr="0">
            <a:noAutofit/>
          </a:bodyPr>
          <a:lstStyle/>
          <a:p>
            <a:pPr marL="0" lvl="0" indent="0" algn="l" rtl="0">
              <a:spcBef>
                <a:spcPts val="0"/>
              </a:spcBef>
              <a:spcAft>
                <a:spcPts val="0"/>
              </a:spcAft>
              <a:buClr>
                <a:schemeClr val="lt1"/>
              </a:buClr>
              <a:buSzPts val="1800"/>
              <a:buNone/>
            </a:pPr>
            <a:r>
              <a:rPr lang="en-US" dirty="0"/>
              <a:t>Manish Baing &amp; Arun Mahendran, Lenovo</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83B41A2C-C90F-9A23-0723-BE9254B56821}"/>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1F968C82-51F9-6BCE-2306-210215384D8E}"/>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What is coreboot ..?</a:t>
            </a:r>
            <a:endParaRPr dirty="0"/>
          </a:p>
        </p:txBody>
      </p:sp>
      <p:sp>
        <p:nvSpPr>
          <p:cNvPr id="38" name="Google Shape;38;p2">
            <a:extLst>
              <a:ext uri="{FF2B5EF4-FFF2-40B4-BE49-F238E27FC236}">
                <a16:creationId xmlns:a16="http://schemas.microsoft.com/office/drawing/2014/main" id="{F9B99CE7-0ECC-2FD6-CF67-9624DD7C8926}"/>
              </a:ext>
            </a:extLst>
          </p:cNvPr>
          <p:cNvSpPr txBox="1">
            <a:spLocks noGrp="1"/>
          </p:cNvSpPr>
          <p:nvPr>
            <p:ph type="body" idx="1"/>
          </p:nvPr>
        </p:nvSpPr>
        <p:spPr>
          <a:xfrm>
            <a:off x="331201" y="1079999"/>
            <a:ext cx="4975199" cy="3715201"/>
          </a:xfrm>
          <a:prstGeom prst="rect">
            <a:avLst/>
          </a:prstGeom>
          <a:noFill/>
          <a:ln>
            <a:noFill/>
          </a:ln>
        </p:spPr>
        <p:txBody>
          <a:bodyPr spcFirstLastPara="1" wrap="square" lIns="91425" tIns="45700" rIns="91425" bIns="45700" anchor="t" anchorCtr="0">
            <a:normAutofit/>
          </a:bodyPr>
          <a:lstStyle/>
          <a:p>
            <a:pPr marL="573088" lvl="1" indent="-285750">
              <a:buSzPct val="100000"/>
              <a:buFont typeface="Arial" panose="020B0604020202020204" pitchFamily="34" charset="0"/>
              <a:buChar char="•"/>
            </a:pPr>
            <a:r>
              <a:rPr lang="en-US" sz="1300" dirty="0"/>
              <a:t>coreboot is an open-source replacement for proprietary BIOS / UEFI with a strong focus on </a:t>
            </a:r>
            <a:r>
              <a:rPr lang="en-US" sz="1300" b="1" dirty="0"/>
              <a:t>boot</a:t>
            </a:r>
            <a:r>
              <a:rPr lang="en-US" sz="1300" dirty="0"/>
              <a:t> </a:t>
            </a:r>
            <a:r>
              <a:rPr lang="en-US" sz="1300" b="1" dirty="0"/>
              <a:t>speed</a:t>
            </a:r>
            <a:r>
              <a:rPr lang="en-US" sz="1300" dirty="0"/>
              <a:t>, </a:t>
            </a:r>
            <a:r>
              <a:rPr lang="en-US" sz="1300" b="1" dirty="0"/>
              <a:t>security</a:t>
            </a:r>
            <a:r>
              <a:rPr lang="en-US" sz="1300" dirty="0"/>
              <a:t> and </a:t>
            </a:r>
            <a:r>
              <a:rPr lang="en-US" sz="1300" b="1" dirty="0"/>
              <a:t>flexibility</a:t>
            </a:r>
            <a:r>
              <a:rPr lang="en-US" sz="1300" dirty="0"/>
              <a:t>.</a:t>
            </a:r>
          </a:p>
          <a:p>
            <a:pPr marL="573088" lvl="1" indent="-285750">
              <a:buSzPct val="100000"/>
              <a:buFont typeface="Arial" panose="020B0604020202020204" pitchFamily="34" charset="0"/>
              <a:buChar char="•"/>
            </a:pPr>
            <a:r>
              <a:rPr lang="en-US" sz="1300" dirty="0"/>
              <a:t>It was originally designed for large super-computers with thousands of nodes, but today it also runs on desktops, headless servers, laptops, tablets, and many IoT devices. </a:t>
            </a:r>
          </a:p>
          <a:p>
            <a:pPr marL="573088" lvl="1" indent="-285750">
              <a:buSzPct val="100000"/>
              <a:buFont typeface="Arial" panose="020B0604020202020204" pitchFamily="34" charset="0"/>
              <a:buChar char="•"/>
            </a:pPr>
            <a:r>
              <a:rPr lang="en-US" sz="1300" dirty="0"/>
              <a:t>It is designed to boot operating system as fast as possible while keeping the system  secure and free from hidden functionality.</a:t>
            </a:r>
          </a:p>
          <a:p>
            <a:pPr marL="573088" lvl="1" indent="-285750">
              <a:buSzPct val="100000"/>
              <a:buFont typeface="Arial" panose="020B0604020202020204" pitchFamily="34" charset="0"/>
              <a:buChar char="•"/>
            </a:pPr>
            <a:r>
              <a:rPr lang="en-US" sz="1300" dirty="0"/>
              <a:t>Its design emphasizes a small, focused codebase and clear separation between hardware bring‑up and higher‑level policy, making the boot path easier to analyze, test, and debug compared to a monolithic DXE stack.</a:t>
            </a:r>
          </a:p>
          <a:p>
            <a:pPr marL="287338" lvl="1" indent="0">
              <a:buSzPct val="100000"/>
              <a:buNone/>
            </a:pPr>
            <a:endParaRPr lang="en-US" sz="1500" dirty="0"/>
          </a:p>
          <a:p>
            <a:pPr marL="287338" lvl="1" indent="115888">
              <a:buSzPct val="100000"/>
              <a:buFont typeface="Arial" panose="020B0604020202020204" pitchFamily="34" charset="0"/>
              <a:buChar char="•"/>
            </a:pPr>
            <a:endParaRPr lang="en-US" sz="1500" dirty="0"/>
          </a:p>
          <a:p>
            <a:pPr marL="287338" lvl="1" indent="115888">
              <a:buSzPct val="100000"/>
              <a:buFont typeface="Arial" panose="020B0604020202020204" pitchFamily="34" charset="0"/>
              <a:buChar char="•"/>
            </a:pPr>
            <a:endParaRPr lang="en-US" sz="1500" dirty="0"/>
          </a:p>
          <a:p>
            <a:pPr marL="342900" lvl="0" indent="0" algn="l" rtl="0">
              <a:spcBef>
                <a:spcPts val="0"/>
              </a:spcBef>
              <a:spcAft>
                <a:spcPts val="0"/>
              </a:spcAft>
              <a:buSzPts val="2800"/>
              <a:buNone/>
            </a:pPr>
            <a:endParaRPr dirty="0"/>
          </a:p>
        </p:txBody>
      </p:sp>
      <p:pic>
        <p:nvPicPr>
          <p:cNvPr id="10" name="Picture 9">
            <a:extLst>
              <a:ext uri="{FF2B5EF4-FFF2-40B4-BE49-F238E27FC236}">
                <a16:creationId xmlns:a16="http://schemas.microsoft.com/office/drawing/2014/main" id="{55B47081-C627-C989-C90E-DAA0571737BB}"/>
              </a:ext>
            </a:extLst>
          </p:cNvPr>
          <p:cNvPicPr>
            <a:picLocks noChangeAspect="1"/>
          </p:cNvPicPr>
          <p:nvPr/>
        </p:nvPicPr>
        <p:blipFill>
          <a:blip r:embed="rId3"/>
          <a:stretch>
            <a:fillRect/>
          </a:stretch>
        </p:blipFill>
        <p:spPr>
          <a:xfrm>
            <a:off x="5306401" y="1607625"/>
            <a:ext cx="3518002" cy="1985176"/>
          </a:xfrm>
          <a:prstGeom prst="rect">
            <a:avLst/>
          </a:prstGeom>
        </p:spPr>
      </p:pic>
    </p:spTree>
    <p:extLst>
      <p:ext uri="{BB962C8B-B14F-4D97-AF65-F5344CB8AC3E}">
        <p14:creationId xmlns:p14="http://schemas.microsoft.com/office/powerpoint/2010/main" val="1878387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9E79A48B-3F99-9AE0-1812-6A64518FD7A8}"/>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C0C058F4-7773-99ED-EC00-6ACDFC7A497F}"/>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lvl="0"/>
            <a:r>
              <a:rPr lang="en-CA" dirty="0"/>
              <a:t>coreboot : One Firmware, Many </a:t>
            </a:r>
            <a:r>
              <a:rPr lang="en-US" dirty="0"/>
              <a:t>Possibilities</a:t>
            </a:r>
            <a:endParaRPr dirty="0"/>
          </a:p>
        </p:txBody>
      </p:sp>
      <p:pic>
        <p:nvPicPr>
          <p:cNvPr id="2" name="Image 0" descr="preencoded.png">
            <a:extLst>
              <a:ext uri="{FF2B5EF4-FFF2-40B4-BE49-F238E27FC236}">
                <a16:creationId xmlns:a16="http://schemas.microsoft.com/office/drawing/2014/main" id="{F0A0ADB7-6E19-9A45-EC50-F87F4F4ED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62" y="3074709"/>
            <a:ext cx="283518" cy="283518"/>
          </a:xfrm>
          <a:prstGeom prst="rect">
            <a:avLst/>
          </a:prstGeom>
        </p:spPr>
      </p:pic>
      <p:sp>
        <p:nvSpPr>
          <p:cNvPr id="3" name="Text 3">
            <a:extLst>
              <a:ext uri="{FF2B5EF4-FFF2-40B4-BE49-F238E27FC236}">
                <a16:creationId xmlns:a16="http://schemas.microsoft.com/office/drawing/2014/main" id="{F2712F82-2528-080D-E142-C2DA4D1487A4}"/>
              </a:ext>
            </a:extLst>
          </p:cNvPr>
          <p:cNvSpPr/>
          <p:nvPr/>
        </p:nvSpPr>
        <p:spPr>
          <a:xfrm>
            <a:off x="548662" y="3535407"/>
            <a:ext cx="1772022" cy="221456"/>
          </a:xfrm>
          <a:prstGeom prst="rect">
            <a:avLst/>
          </a:prstGeom>
          <a:noFill/>
          <a:ln/>
        </p:spPr>
        <p:txBody>
          <a:bodyPr wrap="none" lIns="0" tIns="0" rIns="0" bIns="0" rtlCol="0" anchor="t"/>
          <a:lstStyle/>
          <a:p>
            <a:pPr marL="0" indent="0" algn="l">
              <a:lnSpc>
                <a:spcPct val="104000"/>
              </a:lnSpc>
              <a:buNone/>
            </a:pPr>
            <a:r>
              <a:rPr lang="en-US" sz="1300" dirty="0">
                <a:solidFill>
                  <a:srgbClr val="2B2E3C"/>
                </a:solidFill>
                <a:latin typeface="Open Sans" panose="020B0606030504020204" pitchFamily="34" charset="0"/>
                <a:ea typeface="Open Sans" panose="020B0606030504020204" pitchFamily="34" charset="0"/>
                <a:cs typeface="Open Sans" panose="020B0606030504020204" pitchFamily="34" charset="0"/>
              </a:rPr>
              <a:t>Payloads</a:t>
            </a:r>
          </a:p>
        </p:txBody>
      </p:sp>
      <p:sp>
        <p:nvSpPr>
          <p:cNvPr id="4" name="Text 4">
            <a:extLst>
              <a:ext uri="{FF2B5EF4-FFF2-40B4-BE49-F238E27FC236}">
                <a16:creationId xmlns:a16="http://schemas.microsoft.com/office/drawing/2014/main" id="{32968B7B-AFFC-4E8D-F50D-E0F88DF3508E}"/>
              </a:ext>
            </a:extLst>
          </p:cNvPr>
          <p:cNvSpPr/>
          <p:nvPr/>
        </p:nvSpPr>
        <p:spPr>
          <a:xfrm>
            <a:off x="548662" y="3841918"/>
            <a:ext cx="2599134" cy="680442"/>
          </a:xfrm>
          <a:prstGeom prst="rect">
            <a:avLst/>
          </a:prstGeom>
          <a:noFill/>
          <a:ln/>
        </p:spPr>
        <p:txBody>
          <a:bodyPr wrap="square" lIns="0" tIns="0" rIns="0" bIns="0" rtlCol="0" anchor="t">
            <a:noAutofit/>
          </a:bodyPr>
          <a:lstStyle/>
          <a:p>
            <a:pPr marL="0" indent="0" algn="l">
              <a:lnSpc>
                <a:spcPct val="133000"/>
              </a:lnSpc>
              <a:buNone/>
            </a:pPr>
            <a:r>
              <a:rPr lang="en-US" sz="1200" dirty="0">
                <a:solidFill>
                  <a:srgbClr val="2B2E3C"/>
                </a:solidFill>
                <a:latin typeface="Open Sans" panose="020B0606030504020204" pitchFamily="34" charset="0"/>
                <a:ea typeface="Open Sans" panose="020B0606030504020204" pitchFamily="34" charset="0"/>
                <a:cs typeface="Open Sans" panose="020B0606030504020204" pitchFamily="34" charset="0"/>
              </a:rPr>
              <a:t>SeaBIOS, iPXE network boot, UEFI or custom payloads via the BSD-licensed libpayload toolkit.</a:t>
            </a:r>
          </a:p>
        </p:txBody>
      </p:sp>
      <p:pic>
        <p:nvPicPr>
          <p:cNvPr id="5" name="Image 1" descr="preencoded.png">
            <a:extLst>
              <a:ext uri="{FF2B5EF4-FFF2-40B4-BE49-F238E27FC236}">
                <a16:creationId xmlns:a16="http://schemas.microsoft.com/office/drawing/2014/main" id="{CF0C9F16-A659-4826-C385-1E29AC40E7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24976" y="3074709"/>
            <a:ext cx="283518" cy="283518"/>
          </a:xfrm>
          <a:prstGeom prst="rect">
            <a:avLst/>
          </a:prstGeom>
        </p:spPr>
      </p:pic>
      <p:sp>
        <p:nvSpPr>
          <p:cNvPr id="6" name="Text 5">
            <a:extLst>
              <a:ext uri="{FF2B5EF4-FFF2-40B4-BE49-F238E27FC236}">
                <a16:creationId xmlns:a16="http://schemas.microsoft.com/office/drawing/2014/main" id="{376B9775-7905-00CA-C3C7-A6BE7D005158}"/>
              </a:ext>
            </a:extLst>
          </p:cNvPr>
          <p:cNvSpPr/>
          <p:nvPr/>
        </p:nvSpPr>
        <p:spPr>
          <a:xfrm>
            <a:off x="3324976" y="3535407"/>
            <a:ext cx="1772022" cy="221456"/>
          </a:xfrm>
          <a:prstGeom prst="rect">
            <a:avLst/>
          </a:prstGeom>
          <a:noFill/>
          <a:ln/>
        </p:spPr>
        <p:txBody>
          <a:bodyPr wrap="none" lIns="0" tIns="0" rIns="0" bIns="0" rtlCol="0" anchor="t"/>
          <a:lstStyle/>
          <a:p>
            <a:pPr marL="0" indent="0" algn="l">
              <a:lnSpc>
                <a:spcPct val="104000"/>
              </a:lnSpc>
              <a:buNone/>
            </a:pPr>
            <a:r>
              <a:rPr lang="en-US" sz="1300" dirty="0">
                <a:solidFill>
                  <a:srgbClr val="2B2E3C"/>
                </a:solidFill>
                <a:latin typeface="Open Sans" panose="020B0606030504020204" pitchFamily="34" charset="0"/>
                <a:ea typeface="Open Sans" panose="020B0606030504020204" pitchFamily="34" charset="0"/>
                <a:cs typeface="Open Sans" panose="020B0606030504020204" pitchFamily="34" charset="0"/>
              </a:rPr>
              <a:t>Customization</a:t>
            </a:r>
          </a:p>
        </p:txBody>
      </p:sp>
      <p:sp>
        <p:nvSpPr>
          <p:cNvPr id="7" name="Text 6">
            <a:extLst>
              <a:ext uri="{FF2B5EF4-FFF2-40B4-BE49-F238E27FC236}">
                <a16:creationId xmlns:a16="http://schemas.microsoft.com/office/drawing/2014/main" id="{C6915ACA-CAB4-64C6-4B7B-FEE0201DFF5E}"/>
              </a:ext>
            </a:extLst>
          </p:cNvPr>
          <p:cNvSpPr/>
          <p:nvPr/>
        </p:nvSpPr>
        <p:spPr>
          <a:xfrm>
            <a:off x="3324976" y="3841918"/>
            <a:ext cx="2599134" cy="680442"/>
          </a:xfrm>
          <a:prstGeom prst="rect">
            <a:avLst/>
          </a:prstGeom>
          <a:noFill/>
          <a:ln/>
        </p:spPr>
        <p:txBody>
          <a:bodyPr wrap="square" lIns="0" tIns="0" rIns="0" bIns="0" rtlCol="0" anchor="t">
            <a:normAutofit fontScale="92500" lnSpcReduction="10000"/>
          </a:bodyPr>
          <a:lstStyle/>
          <a:p>
            <a:pPr marL="0" indent="0" algn="l">
              <a:lnSpc>
                <a:spcPct val="133000"/>
              </a:lnSpc>
              <a:buNone/>
            </a:pPr>
            <a:r>
              <a:rPr lang="en-US" sz="1350" dirty="0">
                <a:solidFill>
                  <a:srgbClr val="2B2E3C"/>
                </a:solidFill>
                <a:latin typeface="Open Sans" panose="020B0606030504020204" pitchFamily="34" charset="0"/>
                <a:ea typeface="Open Sans" panose="020B0606030504020204" pitchFamily="34" charset="0"/>
                <a:cs typeface="Open Sans" panose="020B0606030504020204" pitchFamily="34" charset="0"/>
              </a:rPr>
              <a:t>Add your own boot splash screen in JPG format or boot so fast there's no time to show one.</a:t>
            </a:r>
          </a:p>
        </p:txBody>
      </p:sp>
      <p:pic>
        <p:nvPicPr>
          <p:cNvPr id="8" name="Image 2" descr="preencoded.png">
            <a:extLst>
              <a:ext uri="{FF2B5EF4-FFF2-40B4-BE49-F238E27FC236}">
                <a16:creationId xmlns:a16="http://schemas.microsoft.com/office/drawing/2014/main" id="{F152DE51-61FF-975C-8269-D6C235AF2D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01290" y="3074709"/>
            <a:ext cx="283518" cy="283518"/>
          </a:xfrm>
          <a:prstGeom prst="rect">
            <a:avLst/>
          </a:prstGeom>
        </p:spPr>
      </p:pic>
      <p:sp>
        <p:nvSpPr>
          <p:cNvPr id="9" name="Text 7">
            <a:extLst>
              <a:ext uri="{FF2B5EF4-FFF2-40B4-BE49-F238E27FC236}">
                <a16:creationId xmlns:a16="http://schemas.microsoft.com/office/drawing/2014/main" id="{5367DCF6-19D4-6C9C-BC65-3A2F11EFBC30}"/>
              </a:ext>
            </a:extLst>
          </p:cNvPr>
          <p:cNvSpPr/>
          <p:nvPr/>
        </p:nvSpPr>
        <p:spPr>
          <a:xfrm>
            <a:off x="6101290" y="3535407"/>
            <a:ext cx="1772022" cy="221456"/>
          </a:xfrm>
          <a:prstGeom prst="rect">
            <a:avLst/>
          </a:prstGeom>
          <a:noFill/>
          <a:ln/>
        </p:spPr>
        <p:txBody>
          <a:bodyPr wrap="none" lIns="0" tIns="0" rIns="0" bIns="0" rtlCol="0" anchor="t"/>
          <a:lstStyle/>
          <a:p>
            <a:pPr marL="0" indent="0" algn="l">
              <a:lnSpc>
                <a:spcPct val="104000"/>
              </a:lnSpc>
              <a:buNone/>
            </a:pPr>
            <a:r>
              <a:rPr lang="en-US" sz="1300" dirty="0">
                <a:solidFill>
                  <a:srgbClr val="2B2E3C"/>
                </a:solidFill>
                <a:latin typeface="Open Sans" panose="020B0606030504020204" pitchFamily="34" charset="0"/>
                <a:ea typeface="Open Sans" panose="020B0606030504020204" pitchFamily="34" charset="0"/>
                <a:cs typeface="Open Sans" panose="020B0606030504020204" pitchFamily="34" charset="0"/>
              </a:rPr>
              <a:t>Debug Console</a:t>
            </a:r>
          </a:p>
        </p:txBody>
      </p:sp>
      <p:sp>
        <p:nvSpPr>
          <p:cNvPr id="10" name="Text 8">
            <a:extLst>
              <a:ext uri="{FF2B5EF4-FFF2-40B4-BE49-F238E27FC236}">
                <a16:creationId xmlns:a16="http://schemas.microsoft.com/office/drawing/2014/main" id="{099764D8-D1F9-A509-59C4-A87134321CAB}"/>
              </a:ext>
            </a:extLst>
          </p:cNvPr>
          <p:cNvSpPr/>
          <p:nvPr/>
        </p:nvSpPr>
        <p:spPr>
          <a:xfrm>
            <a:off x="6101290" y="3841918"/>
            <a:ext cx="2599134" cy="680442"/>
          </a:xfrm>
          <a:prstGeom prst="rect">
            <a:avLst/>
          </a:prstGeom>
          <a:noFill/>
          <a:ln/>
        </p:spPr>
        <p:txBody>
          <a:bodyPr wrap="square" lIns="0" tIns="0" rIns="0" bIns="0" rtlCol="0" anchor="t">
            <a:noAutofit/>
          </a:bodyPr>
          <a:lstStyle/>
          <a:p>
            <a:pPr marL="0" indent="0" algn="l">
              <a:lnSpc>
                <a:spcPct val="133000"/>
              </a:lnSpc>
              <a:buNone/>
            </a:pPr>
            <a:r>
              <a:rPr lang="en-US" sz="1200" dirty="0">
                <a:solidFill>
                  <a:srgbClr val="2B2E3C"/>
                </a:solidFill>
                <a:latin typeface="Open Sans" panose="020B0606030504020204" pitchFamily="34" charset="0"/>
                <a:ea typeface="Open Sans" panose="020B0606030504020204" pitchFamily="34" charset="0"/>
                <a:cs typeface="Open Sans" panose="020B0606030504020204" pitchFamily="34" charset="0"/>
              </a:rPr>
              <a:t>Get your boot log over serial ports, USB, SPI — or retrieve it after the OS is up</a:t>
            </a:r>
            <a:r>
              <a:rPr lang="en-US" sz="1200" dirty="0">
                <a:solidFill>
                  <a:srgbClr val="2B2E3C"/>
                </a:solidFill>
                <a:latin typeface="+mn-lt"/>
                <a:ea typeface="Bitter Medium" pitchFamily="34" charset="-122"/>
              </a:rPr>
              <a:t>.</a:t>
            </a:r>
          </a:p>
        </p:txBody>
      </p:sp>
      <p:sp>
        <p:nvSpPr>
          <p:cNvPr id="11" name="Rectangle 10">
            <a:extLst>
              <a:ext uri="{FF2B5EF4-FFF2-40B4-BE49-F238E27FC236}">
                <a16:creationId xmlns:a16="http://schemas.microsoft.com/office/drawing/2014/main" id="{141586C6-7915-126A-75C5-09D6F808B507}"/>
              </a:ext>
            </a:extLst>
          </p:cNvPr>
          <p:cNvSpPr/>
          <p:nvPr/>
        </p:nvSpPr>
        <p:spPr>
          <a:xfrm>
            <a:off x="870" y="1010188"/>
            <a:ext cx="1662620" cy="393778"/>
          </a:xfrm>
          <a:prstGeom prst="rect">
            <a:avLst/>
          </a:prstGeom>
          <a:solidFill>
            <a:srgbClr val="07A299"/>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latin typeface="Bitter Medium" pitchFamily="34" charset="0"/>
              </a:rPr>
              <a:t>FLEXIBLITY</a:t>
            </a:r>
          </a:p>
        </p:txBody>
      </p:sp>
      <p:sp>
        <p:nvSpPr>
          <p:cNvPr id="13" name="TextBox 12">
            <a:extLst>
              <a:ext uri="{FF2B5EF4-FFF2-40B4-BE49-F238E27FC236}">
                <a16:creationId xmlns:a16="http://schemas.microsoft.com/office/drawing/2014/main" id="{C1F5A8FD-C66D-82AF-B045-94ED3693FC53}"/>
              </a:ext>
            </a:extLst>
          </p:cNvPr>
          <p:cNvSpPr txBox="1"/>
          <p:nvPr/>
        </p:nvSpPr>
        <p:spPr>
          <a:xfrm>
            <a:off x="440662" y="1528216"/>
            <a:ext cx="8192138" cy="1292662"/>
          </a:xfrm>
          <a:prstGeom prst="rect">
            <a:avLst/>
          </a:prstGeom>
          <a:noFill/>
        </p:spPr>
        <p:txBody>
          <a:bodyPr wrap="square">
            <a:spAutoFit/>
          </a:bodyPr>
          <a:lstStyle/>
          <a:p>
            <a:pPr>
              <a:buFont typeface="Arial" panose="020B0604020202020204" pitchFamily="34" charset="0"/>
              <a:buChar char="•"/>
              <a:tabLst>
                <a:tab pos="57150" algn="l"/>
              </a:tabLst>
            </a:pPr>
            <a:r>
              <a:rPr lang="en-US" sz="1300" dirty="0"/>
              <a:t>  </a:t>
            </a:r>
            <a:r>
              <a:rPr lang="en-US" sz="1300" dirty="0">
                <a:solidFill>
                  <a:srgbClr val="2B2E3C"/>
                </a:solidFill>
                <a:latin typeface="+mn-lt"/>
                <a:ea typeface="Bitter Medium" pitchFamily="34" charset="-122"/>
              </a:rPr>
              <a:t>Coreboot is flexible because it supports different payloads, such as SeaBIOS for legacy boot, iPXE for</a:t>
            </a:r>
          </a:p>
          <a:p>
            <a:pPr>
              <a:tabLst>
                <a:tab pos="57150" algn="l"/>
              </a:tabLst>
            </a:pPr>
            <a:r>
              <a:rPr lang="en-US" sz="1300" dirty="0">
                <a:solidFill>
                  <a:srgbClr val="2B2E3C"/>
                </a:solidFill>
                <a:latin typeface="+mn-lt"/>
                <a:ea typeface="Bitter Medium" pitchFamily="34" charset="-122"/>
              </a:rPr>
              <a:t>    network boot, or a UEFI payload.</a:t>
            </a:r>
          </a:p>
          <a:p>
            <a:pPr>
              <a:buFont typeface="Arial" panose="020B0604020202020204" pitchFamily="34" charset="0"/>
              <a:buChar char="•"/>
              <a:tabLst>
                <a:tab pos="57150" algn="l"/>
              </a:tabLst>
            </a:pPr>
            <a:r>
              <a:rPr lang="en-US" sz="1300" dirty="0">
                <a:solidFill>
                  <a:srgbClr val="2B2E3C"/>
                </a:solidFill>
                <a:latin typeface="+mn-lt"/>
                <a:ea typeface="Bitter Medium" pitchFamily="34" charset="-122"/>
              </a:rPr>
              <a:t>  You can customize the boot experience by adding  your own splash screen.</a:t>
            </a:r>
          </a:p>
          <a:p>
            <a:pPr>
              <a:buFont typeface="Arial" panose="020B0604020202020204" pitchFamily="34" charset="0"/>
              <a:buChar char="•"/>
              <a:tabLst>
                <a:tab pos="57150" algn="l"/>
              </a:tabLst>
            </a:pPr>
            <a:r>
              <a:rPr lang="en-US" sz="1300" dirty="0">
                <a:solidFill>
                  <a:srgbClr val="2B2E3C"/>
                </a:solidFill>
                <a:latin typeface="+mn-lt"/>
                <a:ea typeface="Bitter Medium" pitchFamily="34" charset="-122"/>
              </a:rPr>
              <a:t>  You can customize the system, so it boots quickly and retrieve the entire boot log once your operating </a:t>
            </a:r>
          </a:p>
          <a:p>
            <a:pPr>
              <a:tabLst>
                <a:tab pos="57150" algn="l"/>
              </a:tabLst>
            </a:pPr>
            <a:r>
              <a:rPr lang="en-US" sz="1300" dirty="0">
                <a:solidFill>
                  <a:srgbClr val="2B2E3C"/>
                </a:solidFill>
                <a:latin typeface="+mn-lt"/>
                <a:ea typeface="Bitter Medium" pitchFamily="34" charset="-122"/>
              </a:rPr>
              <a:t>    system is up and running.</a:t>
            </a:r>
          </a:p>
          <a:p>
            <a:pPr>
              <a:buFont typeface="Arial" panose="020B0604020202020204" pitchFamily="34" charset="0"/>
              <a:buChar char="•"/>
              <a:tabLst>
                <a:tab pos="57150" algn="l"/>
              </a:tabLst>
            </a:pPr>
            <a:r>
              <a:rPr lang="en-US" sz="1300" dirty="0">
                <a:solidFill>
                  <a:srgbClr val="2B2E3C"/>
                </a:solidFill>
                <a:latin typeface="+mn-lt"/>
                <a:ea typeface="Bitter Medium" pitchFamily="34" charset="-122"/>
              </a:rPr>
              <a:t>  It provides several ways to debug boot, including logs over serial, USB, SPI etc.</a:t>
            </a:r>
          </a:p>
        </p:txBody>
      </p:sp>
    </p:spTree>
    <p:extLst>
      <p:ext uri="{BB962C8B-B14F-4D97-AF65-F5344CB8AC3E}">
        <p14:creationId xmlns:p14="http://schemas.microsoft.com/office/powerpoint/2010/main" val="524883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EE78333A-2076-29C4-5EFD-64B64D8D8CD5}"/>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EBBF433C-C4F4-34D2-130A-DD98BBD0E600}"/>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lvl="0"/>
            <a:r>
              <a:rPr lang="en-CA" dirty="0"/>
              <a:t>coreboot : </a:t>
            </a:r>
            <a:r>
              <a:rPr lang="en-US" dirty="0"/>
              <a:t>Security</a:t>
            </a:r>
            <a:endParaRPr dirty="0"/>
          </a:p>
        </p:txBody>
      </p:sp>
      <p:pic>
        <p:nvPicPr>
          <p:cNvPr id="2" name="Image 0" descr="preencoded.png">
            <a:extLst>
              <a:ext uri="{FF2B5EF4-FFF2-40B4-BE49-F238E27FC236}">
                <a16:creationId xmlns:a16="http://schemas.microsoft.com/office/drawing/2014/main" id="{0B408F60-24F1-68B5-49EF-6DD85C99A9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62" y="3074709"/>
            <a:ext cx="283518" cy="283518"/>
          </a:xfrm>
          <a:prstGeom prst="rect">
            <a:avLst/>
          </a:prstGeom>
        </p:spPr>
      </p:pic>
      <p:sp>
        <p:nvSpPr>
          <p:cNvPr id="3" name="Text 3">
            <a:extLst>
              <a:ext uri="{FF2B5EF4-FFF2-40B4-BE49-F238E27FC236}">
                <a16:creationId xmlns:a16="http://schemas.microsoft.com/office/drawing/2014/main" id="{9E15C238-A216-B4F5-46FB-761FE7EE72DE}"/>
              </a:ext>
            </a:extLst>
          </p:cNvPr>
          <p:cNvSpPr/>
          <p:nvPr/>
        </p:nvSpPr>
        <p:spPr>
          <a:xfrm>
            <a:off x="548662" y="3535407"/>
            <a:ext cx="1772022" cy="221456"/>
          </a:xfrm>
          <a:prstGeom prst="rect">
            <a:avLst/>
          </a:prstGeom>
          <a:noFill/>
          <a:ln/>
        </p:spPr>
        <p:txBody>
          <a:bodyPr wrap="none" lIns="0" tIns="0" rIns="0" bIns="0" rtlCol="0" anchor="t"/>
          <a:lstStyle/>
          <a:p>
            <a:pPr marL="0" indent="0" algn="l">
              <a:lnSpc>
                <a:spcPct val="104000"/>
              </a:lnSpc>
              <a:buNone/>
            </a:pPr>
            <a:r>
              <a:rPr lang="en-US" sz="1300" dirty="0">
                <a:solidFill>
                  <a:srgbClr val="2B2E3C"/>
                </a:solidFill>
                <a:latin typeface="Open Sans" panose="020B0606030504020204" pitchFamily="34" charset="0"/>
                <a:ea typeface="Open Sans" panose="020B0606030504020204" pitchFamily="34" charset="0"/>
                <a:cs typeface="Open Sans" panose="020B0606030504020204" pitchFamily="34" charset="0"/>
              </a:rPr>
              <a:t>Smaller attack surface</a:t>
            </a:r>
          </a:p>
        </p:txBody>
      </p:sp>
      <p:sp>
        <p:nvSpPr>
          <p:cNvPr id="4" name="Text 4">
            <a:extLst>
              <a:ext uri="{FF2B5EF4-FFF2-40B4-BE49-F238E27FC236}">
                <a16:creationId xmlns:a16="http://schemas.microsoft.com/office/drawing/2014/main" id="{0C440653-ED12-EC79-4AF3-30B91F1AF70F}"/>
              </a:ext>
            </a:extLst>
          </p:cNvPr>
          <p:cNvSpPr/>
          <p:nvPr/>
        </p:nvSpPr>
        <p:spPr>
          <a:xfrm>
            <a:off x="548662" y="3841918"/>
            <a:ext cx="2599134" cy="680442"/>
          </a:xfrm>
          <a:prstGeom prst="rect">
            <a:avLst/>
          </a:prstGeom>
          <a:noFill/>
          <a:ln/>
        </p:spPr>
        <p:txBody>
          <a:bodyPr wrap="square" lIns="0" tIns="0" rIns="0" bIns="0" rtlCol="0" anchor="t">
            <a:normAutofit lnSpcReduction="10000"/>
          </a:bodyPr>
          <a:lstStyle/>
          <a:p>
            <a:pPr marL="0" indent="0" algn="l">
              <a:lnSpc>
                <a:spcPct val="133000"/>
              </a:lnSpc>
              <a:buNone/>
            </a:pPr>
            <a:r>
              <a:rPr lang="en-US" sz="1200" dirty="0">
                <a:solidFill>
                  <a:srgbClr val="2B2E3C"/>
                </a:solidFill>
                <a:latin typeface="Open Sans" panose="020B0606030504020204" pitchFamily="34" charset="0"/>
                <a:ea typeface="Open Sans" panose="020B0606030504020204" pitchFamily="34" charset="0"/>
                <a:cs typeface="Open Sans" panose="020B0606030504020204" pitchFamily="34" charset="0"/>
              </a:rPr>
              <a:t>keeps the trusted code base small, which reduces the chance of security issues in the boot firmware.</a:t>
            </a:r>
          </a:p>
        </p:txBody>
      </p:sp>
      <p:pic>
        <p:nvPicPr>
          <p:cNvPr id="5" name="Image 1" descr="preencoded.png">
            <a:extLst>
              <a:ext uri="{FF2B5EF4-FFF2-40B4-BE49-F238E27FC236}">
                <a16:creationId xmlns:a16="http://schemas.microsoft.com/office/drawing/2014/main" id="{F0ED018C-412E-8C1C-5007-FE365967FC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24976" y="3074709"/>
            <a:ext cx="283518" cy="283518"/>
          </a:xfrm>
          <a:prstGeom prst="rect">
            <a:avLst/>
          </a:prstGeom>
        </p:spPr>
      </p:pic>
      <p:sp>
        <p:nvSpPr>
          <p:cNvPr id="6" name="Text 5">
            <a:extLst>
              <a:ext uri="{FF2B5EF4-FFF2-40B4-BE49-F238E27FC236}">
                <a16:creationId xmlns:a16="http://schemas.microsoft.com/office/drawing/2014/main" id="{89715A13-1308-A2FE-D0A9-FE73643C1710}"/>
              </a:ext>
            </a:extLst>
          </p:cNvPr>
          <p:cNvSpPr/>
          <p:nvPr/>
        </p:nvSpPr>
        <p:spPr>
          <a:xfrm>
            <a:off x="3324976" y="3535407"/>
            <a:ext cx="1772022" cy="221456"/>
          </a:xfrm>
          <a:prstGeom prst="rect">
            <a:avLst/>
          </a:prstGeom>
          <a:noFill/>
          <a:ln/>
        </p:spPr>
        <p:txBody>
          <a:bodyPr wrap="none" lIns="0" tIns="0" rIns="0" bIns="0" rtlCol="0" anchor="t"/>
          <a:lstStyle/>
          <a:p>
            <a:pPr marL="0" indent="0" algn="l">
              <a:lnSpc>
                <a:spcPct val="104000"/>
              </a:lnSpc>
              <a:buNone/>
            </a:pPr>
            <a:r>
              <a:rPr lang="en-US" sz="1300" dirty="0">
                <a:solidFill>
                  <a:srgbClr val="2B2E3C"/>
                </a:solidFill>
                <a:latin typeface="Open Sans" panose="020B0606030504020204" pitchFamily="34" charset="0"/>
                <a:ea typeface="Open Sans" panose="020B0606030504020204" pitchFamily="34" charset="0"/>
                <a:cs typeface="Open Sans" panose="020B0606030504020204" pitchFamily="34" charset="0"/>
              </a:rPr>
              <a:t>Fast security fixes:</a:t>
            </a:r>
          </a:p>
        </p:txBody>
      </p:sp>
      <p:sp>
        <p:nvSpPr>
          <p:cNvPr id="7" name="Text 6">
            <a:extLst>
              <a:ext uri="{FF2B5EF4-FFF2-40B4-BE49-F238E27FC236}">
                <a16:creationId xmlns:a16="http://schemas.microsoft.com/office/drawing/2014/main" id="{FB7BA65D-4D50-95F4-600A-7CE808A61723}"/>
              </a:ext>
            </a:extLst>
          </p:cNvPr>
          <p:cNvSpPr/>
          <p:nvPr/>
        </p:nvSpPr>
        <p:spPr>
          <a:xfrm>
            <a:off x="3272433" y="3782781"/>
            <a:ext cx="2599134" cy="680442"/>
          </a:xfrm>
          <a:prstGeom prst="rect">
            <a:avLst/>
          </a:prstGeom>
          <a:noFill/>
          <a:ln/>
        </p:spPr>
        <p:txBody>
          <a:bodyPr wrap="square" lIns="0" tIns="0" rIns="0" bIns="0" rtlCol="0" anchor="t">
            <a:noAutofit/>
          </a:bodyPr>
          <a:lstStyle/>
          <a:p>
            <a:pPr marL="0" indent="0" algn="l">
              <a:lnSpc>
                <a:spcPct val="133000"/>
              </a:lnSpc>
              <a:buNone/>
            </a:pPr>
            <a:r>
              <a:rPr lang="en-US" sz="1200" dirty="0">
                <a:solidFill>
                  <a:srgbClr val="2B2E3C"/>
                </a:solidFill>
                <a:latin typeface="+mn-lt"/>
                <a:ea typeface="Bitter Medium" pitchFamily="34" charset="-122"/>
              </a:rPr>
              <a:t> </a:t>
            </a:r>
            <a:r>
              <a:rPr lang="en-US" sz="1200" dirty="0">
                <a:solidFill>
                  <a:srgbClr val="2B2E3C"/>
                </a:solidFill>
                <a:latin typeface="Open Sans" panose="020B0606030504020204" pitchFamily="34" charset="0"/>
                <a:ea typeface="Open Sans" panose="020B0606030504020204" pitchFamily="34" charset="0"/>
                <a:cs typeface="Open Sans" panose="020B0606030504020204" pitchFamily="34" charset="0"/>
              </a:rPr>
              <a:t>bugs can be reviewed and patched publicly instead of waiting for each vendor to release a closed update</a:t>
            </a:r>
            <a:r>
              <a:rPr lang="en-US" sz="1200" dirty="0">
                <a:solidFill>
                  <a:srgbClr val="2B2E3C"/>
                </a:solidFill>
                <a:latin typeface="+mn-lt"/>
                <a:ea typeface="Bitter Medium" pitchFamily="34" charset="-122"/>
              </a:rPr>
              <a:t>.</a:t>
            </a:r>
          </a:p>
        </p:txBody>
      </p:sp>
      <p:pic>
        <p:nvPicPr>
          <p:cNvPr id="8" name="Image 2" descr="preencoded.png">
            <a:extLst>
              <a:ext uri="{FF2B5EF4-FFF2-40B4-BE49-F238E27FC236}">
                <a16:creationId xmlns:a16="http://schemas.microsoft.com/office/drawing/2014/main" id="{02E57483-FD2B-F7AF-F70E-D5CF440BC3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01290" y="3074709"/>
            <a:ext cx="283518" cy="283518"/>
          </a:xfrm>
          <a:prstGeom prst="rect">
            <a:avLst/>
          </a:prstGeom>
        </p:spPr>
      </p:pic>
      <p:sp>
        <p:nvSpPr>
          <p:cNvPr id="9" name="Text 7">
            <a:extLst>
              <a:ext uri="{FF2B5EF4-FFF2-40B4-BE49-F238E27FC236}">
                <a16:creationId xmlns:a16="http://schemas.microsoft.com/office/drawing/2014/main" id="{0A33CCC8-BC4F-B9DD-DD52-C264D6056196}"/>
              </a:ext>
            </a:extLst>
          </p:cNvPr>
          <p:cNvSpPr/>
          <p:nvPr/>
        </p:nvSpPr>
        <p:spPr>
          <a:xfrm>
            <a:off x="6101290" y="3535407"/>
            <a:ext cx="1772022" cy="221456"/>
          </a:xfrm>
          <a:prstGeom prst="rect">
            <a:avLst/>
          </a:prstGeom>
          <a:noFill/>
          <a:ln/>
        </p:spPr>
        <p:txBody>
          <a:bodyPr wrap="none" lIns="0" tIns="0" rIns="0" bIns="0" rtlCol="0" anchor="t"/>
          <a:lstStyle/>
          <a:p>
            <a:pPr marL="0" indent="0" algn="l">
              <a:lnSpc>
                <a:spcPct val="104000"/>
              </a:lnSpc>
              <a:buNone/>
            </a:pPr>
            <a:r>
              <a:rPr lang="en-US" sz="1200" dirty="0">
                <a:solidFill>
                  <a:srgbClr val="2B2E3C"/>
                </a:solidFill>
                <a:latin typeface="Open Sans" panose="020B0606030504020204" pitchFamily="34" charset="0"/>
                <a:ea typeface="Open Sans" panose="020B0606030504020204" pitchFamily="34" charset="0"/>
                <a:cs typeface="Open Sans" panose="020B0606030504020204" pitchFamily="34" charset="0"/>
              </a:rPr>
              <a:t>Shared improvements</a:t>
            </a:r>
            <a:r>
              <a:rPr lang="en-US" sz="1350" dirty="0">
                <a:solidFill>
                  <a:srgbClr val="2B2E3C"/>
                </a:solidFill>
                <a:latin typeface="Open Sans" panose="020B0606030504020204" pitchFamily="34" charset="0"/>
                <a:ea typeface="Open Sans" panose="020B0606030504020204" pitchFamily="34" charset="0"/>
                <a:cs typeface="Open Sans" panose="020B0606030504020204" pitchFamily="34" charset="0"/>
              </a:rPr>
              <a:t>:</a:t>
            </a:r>
            <a:endParaRPr lang="en-US" sz="135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8">
            <a:extLst>
              <a:ext uri="{FF2B5EF4-FFF2-40B4-BE49-F238E27FC236}">
                <a16:creationId xmlns:a16="http://schemas.microsoft.com/office/drawing/2014/main" id="{26CAA894-C56F-39FD-64BF-0DA2756E0312}"/>
              </a:ext>
            </a:extLst>
          </p:cNvPr>
          <p:cNvSpPr/>
          <p:nvPr/>
        </p:nvSpPr>
        <p:spPr>
          <a:xfrm>
            <a:off x="6101290" y="3792791"/>
            <a:ext cx="2599134" cy="680442"/>
          </a:xfrm>
          <a:prstGeom prst="rect">
            <a:avLst/>
          </a:prstGeom>
          <a:noFill/>
          <a:ln/>
        </p:spPr>
        <p:txBody>
          <a:bodyPr wrap="square" lIns="0" tIns="0" rIns="0" bIns="0" rtlCol="0" anchor="t">
            <a:normAutofit fontScale="92500"/>
          </a:bodyPr>
          <a:lstStyle/>
          <a:p>
            <a:pPr marL="0" indent="0" algn="l">
              <a:lnSpc>
                <a:spcPct val="133000"/>
              </a:lnSpc>
              <a:buNone/>
            </a:pPr>
            <a:r>
              <a:rPr lang="en-US" sz="1200" dirty="0">
                <a:solidFill>
                  <a:srgbClr val="2B2E3C"/>
                </a:solidFill>
                <a:latin typeface="Open Sans" panose="020B0606030504020204" pitchFamily="34" charset="0"/>
                <a:ea typeface="Open Sans" panose="020B0606030504020204" pitchFamily="34" charset="0"/>
                <a:cs typeface="Open Sans" panose="020B0606030504020204" pitchFamily="34" charset="0"/>
              </a:rPr>
              <a:t>Security fixes shared across project which benefits to all system instead replying on vendors specific firmware.</a:t>
            </a:r>
          </a:p>
        </p:txBody>
      </p:sp>
      <p:sp>
        <p:nvSpPr>
          <p:cNvPr id="11" name="Rectangle 10">
            <a:extLst>
              <a:ext uri="{FF2B5EF4-FFF2-40B4-BE49-F238E27FC236}">
                <a16:creationId xmlns:a16="http://schemas.microsoft.com/office/drawing/2014/main" id="{FEBB8929-2EA9-29AB-839C-C6CECB0A0980}"/>
              </a:ext>
            </a:extLst>
          </p:cNvPr>
          <p:cNvSpPr/>
          <p:nvPr/>
        </p:nvSpPr>
        <p:spPr>
          <a:xfrm>
            <a:off x="870" y="1010188"/>
            <a:ext cx="1662620" cy="393778"/>
          </a:xfrm>
          <a:prstGeom prst="rect">
            <a:avLst/>
          </a:prstGeom>
          <a:solidFill>
            <a:srgbClr val="07A299"/>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latin typeface="Bitter Medium" pitchFamily="34" charset="0"/>
              </a:rPr>
              <a:t>SECURITY</a:t>
            </a:r>
          </a:p>
        </p:txBody>
      </p:sp>
      <p:sp>
        <p:nvSpPr>
          <p:cNvPr id="13" name="TextBox 12">
            <a:extLst>
              <a:ext uri="{FF2B5EF4-FFF2-40B4-BE49-F238E27FC236}">
                <a16:creationId xmlns:a16="http://schemas.microsoft.com/office/drawing/2014/main" id="{58BEDBFB-58A4-AD98-C8A3-F5435F769E85}"/>
              </a:ext>
            </a:extLst>
          </p:cNvPr>
          <p:cNvSpPr txBox="1"/>
          <p:nvPr/>
        </p:nvSpPr>
        <p:spPr>
          <a:xfrm>
            <a:off x="440662" y="1528216"/>
            <a:ext cx="8192138" cy="1492716"/>
          </a:xfrm>
          <a:prstGeom prst="rect">
            <a:avLst/>
          </a:prstGeom>
          <a:noFill/>
        </p:spPr>
        <p:txBody>
          <a:bodyPr wrap="square">
            <a:spAutoFit/>
          </a:bodyPr>
          <a:lstStyle/>
          <a:p>
            <a:pPr>
              <a:buFont typeface="Arial" panose="020B0604020202020204" pitchFamily="34" charset="0"/>
              <a:buChar char="•"/>
              <a:tabLst>
                <a:tab pos="57150" algn="l"/>
              </a:tabLst>
            </a:pPr>
            <a:r>
              <a:rPr lang="en-US" sz="1300" dirty="0"/>
              <a:t> Fast security fixes: Because coreboot is open source, bugs can be reviewed and patched publicly instead of</a:t>
            </a:r>
          </a:p>
          <a:p>
            <a:pPr>
              <a:tabLst>
                <a:tab pos="57150" algn="l"/>
              </a:tabLst>
            </a:pPr>
            <a:r>
              <a:rPr lang="en-US" sz="1300" dirty="0"/>
              <a:t>   waiting for each vendor to release a closed update. </a:t>
            </a:r>
          </a:p>
          <a:p>
            <a:pPr>
              <a:buFont typeface="Arial" panose="020B0604020202020204" pitchFamily="34" charset="0"/>
              <a:buChar char="•"/>
              <a:tabLst>
                <a:tab pos="57150" algn="l"/>
              </a:tabLst>
            </a:pPr>
            <a:r>
              <a:rPr lang="en-US" sz="1300" dirty="0"/>
              <a:t>  coreboot keeps security simple and tight by using a very small amount of code that must be trusted, which</a:t>
            </a:r>
          </a:p>
          <a:p>
            <a:pPr>
              <a:tabLst>
                <a:tab pos="57150" algn="l"/>
              </a:tabLst>
            </a:pPr>
            <a:r>
              <a:rPr lang="en-US" sz="1300" dirty="0"/>
              <a:t>   cuts down the attack surface.</a:t>
            </a:r>
          </a:p>
          <a:p>
            <a:pPr>
              <a:buFont typeface="Arial" panose="020B0604020202020204" pitchFamily="34" charset="0"/>
              <a:buChar char="•"/>
              <a:tabLst>
                <a:tab pos="57150" algn="l"/>
              </a:tabLst>
            </a:pPr>
            <a:r>
              <a:rPr lang="en-US" sz="1300" dirty="0"/>
              <a:t> coreboot  is GPLv2‑licensed, so if you distribute a product that contains modified coreboot code, you must</a:t>
            </a:r>
          </a:p>
          <a:p>
            <a:pPr>
              <a:tabLst>
                <a:tab pos="57150" algn="l"/>
              </a:tabLst>
            </a:pPr>
            <a:r>
              <a:rPr lang="en-US" sz="1300" dirty="0"/>
              <a:t>  give recipients the corresponding source code for the GPL‑covered parts.</a:t>
            </a:r>
          </a:p>
          <a:p>
            <a:pPr>
              <a:tabLst>
                <a:tab pos="57150" algn="l"/>
              </a:tabLst>
            </a:pPr>
            <a:endParaRPr lang="en-US" sz="1300" dirty="0"/>
          </a:p>
        </p:txBody>
      </p:sp>
    </p:spTree>
    <p:extLst>
      <p:ext uri="{BB962C8B-B14F-4D97-AF65-F5344CB8AC3E}">
        <p14:creationId xmlns:p14="http://schemas.microsoft.com/office/powerpoint/2010/main" val="432596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05CF8E45-FC89-53A6-F885-DB0B0C94CF0D}"/>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EEA92D2D-E36E-F3E1-7519-93B66DD5D8F4}"/>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lvl="0"/>
            <a:r>
              <a:rPr lang="en-CA" dirty="0"/>
              <a:t>coreboot : </a:t>
            </a:r>
            <a:r>
              <a:rPr lang="en-US" dirty="0"/>
              <a:t>Performance</a:t>
            </a:r>
            <a:endParaRPr dirty="0"/>
          </a:p>
        </p:txBody>
      </p:sp>
      <p:pic>
        <p:nvPicPr>
          <p:cNvPr id="2" name="Image 0" descr="preencoded.png">
            <a:extLst>
              <a:ext uri="{FF2B5EF4-FFF2-40B4-BE49-F238E27FC236}">
                <a16:creationId xmlns:a16="http://schemas.microsoft.com/office/drawing/2014/main" id="{A1A26939-D0BB-057D-D0E2-3C343E8E64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62" y="3074709"/>
            <a:ext cx="283518" cy="283518"/>
          </a:xfrm>
          <a:prstGeom prst="rect">
            <a:avLst/>
          </a:prstGeom>
        </p:spPr>
      </p:pic>
      <p:sp>
        <p:nvSpPr>
          <p:cNvPr id="3" name="Text 3">
            <a:extLst>
              <a:ext uri="{FF2B5EF4-FFF2-40B4-BE49-F238E27FC236}">
                <a16:creationId xmlns:a16="http://schemas.microsoft.com/office/drawing/2014/main" id="{20FD6543-6E59-625B-B710-53121902F866}"/>
              </a:ext>
            </a:extLst>
          </p:cNvPr>
          <p:cNvSpPr/>
          <p:nvPr/>
        </p:nvSpPr>
        <p:spPr>
          <a:xfrm>
            <a:off x="548662" y="3535407"/>
            <a:ext cx="1772022" cy="221456"/>
          </a:xfrm>
          <a:prstGeom prst="rect">
            <a:avLst/>
          </a:prstGeom>
          <a:noFill/>
          <a:ln/>
        </p:spPr>
        <p:txBody>
          <a:bodyPr wrap="none" lIns="0" tIns="0" rIns="0" bIns="0" rtlCol="0" anchor="t"/>
          <a:lstStyle/>
          <a:p>
            <a:pPr marL="0" indent="0" algn="l">
              <a:lnSpc>
                <a:spcPct val="104000"/>
              </a:lnSpc>
              <a:buNone/>
            </a:pPr>
            <a:r>
              <a:rPr lang="en-US" sz="1300" dirty="0">
                <a:solidFill>
                  <a:srgbClr val="2B2E3C"/>
                </a:solidFill>
                <a:latin typeface="Open Sans" panose="020B0606030504020204" pitchFamily="34" charset="0"/>
                <a:ea typeface="Open Sans" panose="020B0606030504020204" pitchFamily="34" charset="0"/>
                <a:cs typeface="Open Sans" panose="020B0606030504020204" pitchFamily="34" charset="0"/>
              </a:rPr>
              <a:t>Fast boot</a:t>
            </a:r>
          </a:p>
        </p:txBody>
      </p:sp>
      <p:sp>
        <p:nvSpPr>
          <p:cNvPr id="4" name="Text 4">
            <a:extLst>
              <a:ext uri="{FF2B5EF4-FFF2-40B4-BE49-F238E27FC236}">
                <a16:creationId xmlns:a16="http://schemas.microsoft.com/office/drawing/2014/main" id="{9F330A83-9AF1-F193-30F6-F14C21F4B976}"/>
              </a:ext>
            </a:extLst>
          </p:cNvPr>
          <p:cNvSpPr/>
          <p:nvPr/>
        </p:nvSpPr>
        <p:spPr>
          <a:xfrm>
            <a:off x="548662" y="3841918"/>
            <a:ext cx="2599134" cy="680442"/>
          </a:xfrm>
          <a:prstGeom prst="rect">
            <a:avLst/>
          </a:prstGeom>
          <a:noFill/>
          <a:ln/>
        </p:spPr>
        <p:txBody>
          <a:bodyPr wrap="square" lIns="0" tIns="0" rIns="0" bIns="0" rtlCol="0" anchor="t">
            <a:normAutofit lnSpcReduction="10000"/>
          </a:bodyPr>
          <a:lstStyle/>
          <a:p>
            <a:pPr marL="0" indent="0" algn="l">
              <a:lnSpc>
                <a:spcPct val="133000"/>
              </a:lnSpc>
              <a:buNone/>
            </a:pPr>
            <a:r>
              <a:rPr lang="en-US" sz="1200" dirty="0">
                <a:solidFill>
                  <a:srgbClr val="2B2E3C"/>
                </a:solidFill>
                <a:latin typeface="Open Sans" panose="020B0606030504020204" pitchFamily="34" charset="0"/>
                <a:ea typeface="Open Sans" panose="020B0606030504020204" pitchFamily="34" charset="0"/>
                <a:cs typeface="Open Sans" panose="020B0606030504020204" pitchFamily="34" charset="0"/>
              </a:rPr>
              <a:t>It can reach the operating system very quickly, often in under a second on laptops and desktops.</a:t>
            </a:r>
          </a:p>
        </p:txBody>
      </p:sp>
      <p:pic>
        <p:nvPicPr>
          <p:cNvPr id="5" name="Image 1" descr="preencoded.png">
            <a:extLst>
              <a:ext uri="{FF2B5EF4-FFF2-40B4-BE49-F238E27FC236}">
                <a16:creationId xmlns:a16="http://schemas.microsoft.com/office/drawing/2014/main" id="{DC27DADA-66ED-F984-A503-DC14CCCA7F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24976" y="3074709"/>
            <a:ext cx="283518" cy="283518"/>
          </a:xfrm>
          <a:prstGeom prst="rect">
            <a:avLst/>
          </a:prstGeom>
        </p:spPr>
      </p:pic>
      <p:sp>
        <p:nvSpPr>
          <p:cNvPr id="6" name="Text 5">
            <a:extLst>
              <a:ext uri="{FF2B5EF4-FFF2-40B4-BE49-F238E27FC236}">
                <a16:creationId xmlns:a16="http://schemas.microsoft.com/office/drawing/2014/main" id="{E9A3CC33-CADA-7925-2869-36FEAA6C43DE}"/>
              </a:ext>
            </a:extLst>
          </p:cNvPr>
          <p:cNvSpPr/>
          <p:nvPr/>
        </p:nvSpPr>
        <p:spPr>
          <a:xfrm>
            <a:off x="3260176" y="3550014"/>
            <a:ext cx="1772022" cy="221456"/>
          </a:xfrm>
          <a:prstGeom prst="rect">
            <a:avLst/>
          </a:prstGeom>
          <a:noFill/>
          <a:ln/>
        </p:spPr>
        <p:txBody>
          <a:bodyPr wrap="none" lIns="0" tIns="0" rIns="0" bIns="0" rtlCol="0" anchor="t"/>
          <a:lstStyle/>
          <a:p>
            <a:pPr marL="0" indent="0" algn="l">
              <a:lnSpc>
                <a:spcPct val="104000"/>
              </a:lnSpc>
              <a:buNone/>
            </a:pPr>
            <a:r>
              <a:rPr lang="en-US" sz="1350" dirty="0">
                <a:solidFill>
                  <a:srgbClr val="2B2E3C"/>
                </a:solidFill>
                <a:latin typeface="Bitter Medium" pitchFamily="34" charset="0"/>
                <a:ea typeface="Bitter Medium" pitchFamily="34" charset="-122"/>
                <a:cs typeface="Bitter Medium" pitchFamily="34" charset="-120"/>
              </a:rPr>
              <a:t> </a:t>
            </a:r>
            <a:r>
              <a:rPr lang="en-US" sz="1300" dirty="0">
                <a:solidFill>
                  <a:srgbClr val="2B2E3C"/>
                </a:solidFill>
                <a:latin typeface="Open Sans" panose="020B0606030504020204" pitchFamily="34" charset="0"/>
                <a:ea typeface="Open Sans" panose="020B0606030504020204" pitchFamily="34" charset="0"/>
                <a:cs typeface="Open Sans" panose="020B0606030504020204" pitchFamily="34" charset="0"/>
              </a:rPr>
              <a:t>Server boot improvement </a:t>
            </a:r>
          </a:p>
        </p:txBody>
      </p:sp>
      <p:sp>
        <p:nvSpPr>
          <p:cNvPr id="7" name="Text 6">
            <a:extLst>
              <a:ext uri="{FF2B5EF4-FFF2-40B4-BE49-F238E27FC236}">
                <a16:creationId xmlns:a16="http://schemas.microsoft.com/office/drawing/2014/main" id="{74AB3C18-B57D-18E6-1F99-6AA5D157F90C}"/>
              </a:ext>
            </a:extLst>
          </p:cNvPr>
          <p:cNvSpPr/>
          <p:nvPr/>
        </p:nvSpPr>
        <p:spPr>
          <a:xfrm>
            <a:off x="3324976" y="3841918"/>
            <a:ext cx="2599134" cy="680442"/>
          </a:xfrm>
          <a:prstGeom prst="rect">
            <a:avLst/>
          </a:prstGeom>
          <a:noFill/>
          <a:ln/>
        </p:spPr>
        <p:txBody>
          <a:bodyPr wrap="square" lIns="0" tIns="0" rIns="0" bIns="0" rtlCol="0" anchor="t">
            <a:normAutofit/>
          </a:bodyPr>
          <a:lstStyle/>
          <a:p>
            <a:pPr marL="0" indent="0" algn="l">
              <a:lnSpc>
                <a:spcPct val="133000"/>
              </a:lnSpc>
              <a:buNone/>
            </a:pPr>
            <a:r>
              <a:rPr lang="en-US" sz="1200" dirty="0">
                <a:solidFill>
                  <a:srgbClr val="2B2E3C"/>
                </a:solidFill>
                <a:latin typeface="Open Sans" panose="020B0606030504020204" pitchFamily="34" charset="0"/>
                <a:ea typeface="Open Sans" panose="020B0606030504020204" pitchFamily="34" charset="0"/>
                <a:cs typeface="Open Sans" panose="020B0606030504020204" pitchFamily="34" charset="0"/>
              </a:rPr>
              <a:t>It can reduce server boot time by several minutes.</a:t>
            </a:r>
          </a:p>
        </p:txBody>
      </p:sp>
      <p:pic>
        <p:nvPicPr>
          <p:cNvPr id="8" name="Image 2" descr="preencoded.png">
            <a:extLst>
              <a:ext uri="{FF2B5EF4-FFF2-40B4-BE49-F238E27FC236}">
                <a16:creationId xmlns:a16="http://schemas.microsoft.com/office/drawing/2014/main" id="{E7B18D21-86C5-DB79-574C-5F1009855F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01290" y="3074709"/>
            <a:ext cx="283518" cy="283518"/>
          </a:xfrm>
          <a:prstGeom prst="rect">
            <a:avLst/>
          </a:prstGeom>
        </p:spPr>
      </p:pic>
      <p:sp>
        <p:nvSpPr>
          <p:cNvPr id="9" name="Text 7">
            <a:extLst>
              <a:ext uri="{FF2B5EF4-FFF2-40B4-BE49-F238E27FC236}">
                <a16:creationId xmlns:a16="http://schemas.microsoft.com/office/drawing/2014/main" id="{B40214B6-2C48-FB71-23AD-C3229863DFFE}"/>
              </a:ext>
            </a:extLst>
          </p:cNvPr>
          <p:cNvSpPr/>
          <p:nvPr/>
        </p:nvSpPr>
        <p:spPr>
          <a:xfrm>
            <a:off x="6101290" y="3535407"/>
            <a:ext cx="1772022" cy="221456"/>
          </a:xfrm>
          <a:prstGeom prst="rect">
            <a:avLst/>
          </a:prstGeom>
          <a:noFill/>
          <a:ln/>
        </p:spPr>
        <p:txBody>
          <a:bodyPr wrap="none" lIns="0" tIns="0" rIns="0" bIns="0" rtlCol="0" anchor="t"/>
          <a:lstStyle/>
          <a:p>
            <a:pPr marL="0" indent="0" algn="l">
              <a:lnSpc>
                <a:spcPct val="104000"/>
              </a:lnSpc>
              <a:buNone/>
            </a:pPr>
            <a:endParaRPr lang="en-US" sz="1350" dirty="0"/>
          </a:p>
        </p:txBody>
      </p:sp>
      <p:sp>
        <p:nvSpPr>
          <p:cNvPr id="10" name="Text 8">
            <a:extLst>
              <a:ext uri="{FF2B5EF4-FFF2-40B4-BE49-F238E27FC236}">
                <a16:creationId xmlns:a16="http://schemas.microsoft.com/office/drawing/2014/main" id="{0077DEBE-C4FC-DD90-D2A0-54DA16DC5CB9}"/>
              </a:ext>
            </a:extLst>
          </p:cNvPr>
          <p:cNvSpPr/>
          <p:nvPr/>
        </p:nvSpPr>
        <p:spPr>
          <a:xfrm>
            <a:off x="6101290" y="3816431"/>
            <a:ext cx="2599134" cy="680442"/>
          </a:xfrm>
          <a:prstGeom prst="rect">
            <a:avLst/>
          </a:prstGeom>
          <a:noFill/>
          <a:ln/>
        </p:spPr>
        <p:txBody>
          <a:bodyPr wrap="square" lIns="0" tIns="0" rIns="0" bIns="0" rtlCol="0" anchor="t">
            <a:normAutofit lnSpcReduction="10000"/>
          </a:bodyPr>
          <a:lstStyle/>
          <a:p>
            <a:pPr marL="0" indent="0" algn="l">
              <a:lnSpc>
                <a:spcPct val="133000"/>
              </a:lnSpc>
              <a:buNone/>
            </a:pPr>
            <a:r>
              <a:rPr lang="en-US" sz="1200" dirty="0">
                <a:solidFill>
                  <a:srgbClr val="2B2E3C"/>
                </a:solidFill>
                <a:latin typeface="Open Sans" panose="020B0606030504020204" pitchFamily="34" charset="0"/>
                <a:ea typeface="Open Sans" panose="020B0606030504020204" pitchFamily="34" charset="0"/>
                <a:cs typeface="Open Sans" panose="020B0606030504020204" pitchFamily="34" charset="0"/>
              </a:rPr>
              <a:t>It aims to boot fast while staying secure and avoiding hidden functionality.</a:t>
            </a:r>
          </a:p>
        </p:txBody>
      </p:sp>
      <p:sp>
        <p:nvSpPr>
          <p:cNvPr id="11" name="Rectangle 10">
            <a:extLst>
              <a:ext uri="{FF2B5EF4-FFF2-40B4-BE49-F238E27FC236}">
                <a16:creationId xmlns:a16="http://schemas.microsoft.com/office/drawing/2014/main" id="{7025A6C0-F9A1-8619-7F40-0D71CADE97C4}"/>
              </a:ext>
            </a:extLst>
          </p:cNvPr>
          <p:cNvSpPr/>
          <p:nvPr/>
        </p:nvSpPr>
        <p:spPr>
          <a:xfrm>
            <a:off x="870" y="1010188"/>
            <a:ext cx="1662620" cy="393778"/>
          </a:xfrm>
          <a:prstGeom prst="rect">
            <a:avLst/>
          </a:prstGeom>
          <a:solidFill>
            <a:srgbClr val="07A299"/>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latin typeface="Bitter Medium" pitchFamily="34" charset="0"/>
              </a:rPr>
              <a:t>SPEED</a:t>
            </a:r>
          </a:p>
        </p:txBody>
      </p:sp>
      <p:sp>
        <p:nvSpPr>
          <p:cNvPr id="13" name="TextBox 12">
            <a:extLst>
              <a:ext uri="{FF2B5EF4-FFF2-40B4-BE49-F238E27FC236}">
                <a16:creationId xmlns:a16="http://schemas.microsoft.com/office/drawing/2014/main" id="{CC80141D-DAA4-F2C7-5624-A3469A4F7B3D}"/>
              </a:ext>
            </a:extLst>
          </p:cNvPr>
          <p:cNvSpPr txBox="1"/>
          <p:nvPr/>
        </p:nvSpPr>
        <p:spPr>
          <a:xfrm>
            <a:off x="440662" y="1528216"/>
            <a:ext cx="8192138" cy="1092607"/>
          </a:xfrm>
          <a:prstGeom prst="rect">
            <a:avLst/>
          </a:prstGeom>
          <a:noFill/>
        </p:spPr>
        <p:txBody>
          <a:bodyPr wrap="square">
            <a:spAutoFit/>
          </a:bodyPr>
          <a:lstStyle/>
          <a:p>
            <a:pPr>
              <a:buFont typeface="Arial" panose="020B0604020202020204" pitchFamily="34" charset="0"/>
              <a:buChar char="•"/>
              <a:tabLst>
                <a:tab pos="57150" algn="l"/>
              </a:tabLst>
            </a:pPr>
            <a:r>
              <a:rPr lang="en-US" sz="1300" dirty="0"/>
              <a:t>  It is designed to boot operating system as fast as possible while keeping the system secure and free from</a:t>
            </a:r>
          </a:p>
          <a:p>
            <a:pPr>
              <a:tabLst>
                <a:tab pos="57150" algn="l"/>
              </a:tabLst>
            </a:pPr>
            <a:r>
              <a:rPr lang="en-US" sz="1300" dirty="0"/>
              <a:t>   hidden functionality.</a:t>
            </a:r>
          </a:p>
          <a:p>
            <a:pPr>
              <a:buFont typeface="Arial" panose="020B0604020202020204" pitchFamily="34" charset="0"/>
              <a:buChar char="•"/>
              <a:tabLst>
                <a:tab pos="57150" algn="l"/>
              </a:tabLst>
            </a:pPr>
            <a:r>
              <a:rPr lang="en-US" sz="1300" dirty="0"/>
              <a:t> On desktops and laptops, it can reach the OS in under few second. </a:t>
            </a:r>
          </a:p>
          <a:p>
            <a:pPr>
              <a:buFont typeface="Arial" panose="020B0604020202020204" pitchFamily="34" charset="0"/>
              <a:buChar char="•"/>
              <a:tabLst>
                <a:tab pos="57150" algn="l"/>
              </a:tabLst>
            </a:pPr>
            <a:r>
              <a:rPr lang="en-US" sz="1300" dirty="0"/>
              <a:t> On servers it can cut boot time by  minutes, with some vendors seeing a decrease in boot time by more</a:t>
            </a:r>
          </a:p>
          <a:p>
            <a:pPr>
              <a:tabLst>
                <a:tab pos="57150" algn="l"/>
              </a:tabLst>
            </a:pPr>
            <a:r>
              <a:rPr lang="en-US" sz="1300" dirty="0"/>
              <a:t>  than 70% compared to the OEM BIOS.</a:t>
            </a:r>
          </a:p>
        </p:txBody>
      </p:sp>
      <p:sp>
        <p:nvSpPr>
          <p:cNvPr id="12" name="Text 5">
            <a:extLst>
              <a:ext uri="{FF2B5EF4-FFF2-40B4-BE49-F238E27FC236}">
                <a16:creationId xmlns:a16="http://schemas.microsoft.com/office/drawing/2014/main" id="{8F1B9F2D-0A1E-57C0-02B6-CE8957D28D22}"/>
              </a:ext>
            </a:extLst>
          </p:cNvPr>
          <p:cNvSpPr/>
          <p:nvPr/>
        </p:nvSpPr>
        <p:spPr>
          <a:xfrm>
            <a:off x="6043690" y="3467207"/>
            <a:ext cx="1772022" cy="221456"/>
          </a:xfrm>
          <a:prstGeom prst="rect">
            <a:avLst/>
          </a:prstGeom>
          <a:noFill/>
          <a:ln/>
        </p:spPr>
        <p:txBody>
          <a:bodyPr wrap="none" lIns="0" tIns="0" rIns="0" bIns="0" rtlCol="0" anchor="t"/>
          <a:lstStyle/>
          <a:p>
            <a:pPr marL="0" indent="0" algn="l">
              <a:lnSpc>
                <a:spcPct val="104000"/>
              </a:lnSpc>
              <a:buNone/>
            </a:pPr>
            <a:r>
              <a:rPr lang="en-US" sz="1350" dirty="0">
                <a:solidFill>
                  <a:srgbClr val="2B2E3C"/>
                </a:solidFill>
                <a:latin typeface="Bitter Medium" pitchFamily="34" charset="0"/>
                <a:ea typeface="Bitter Medium" pitchFamily="34" charset="-122"/>
                <a:cs typeface="Bitter Medium" pitchFamily="34" charset="-120"/>
              </a:rPr>
              <a:t> </a:t>
            </a:r>
            <a:r>
              <a:rPr lang="en-US" sz="1300" dirty="0">
                <a:solidFill>
                  <a:srgbClr val="2B2E3C"/>
                </a:solidFill>
                <a:latin typeface="Open Sans" panose="020B0606030504020204" pitchFamily="34" charset="0"/>
                <a:ea typeface="Open Sans" panose="020B0606030504020204" pitchFamily="34" charset="0"/>
                <a:cs typeface="Open Sans" panose="020B0606030504020204" pitchFamily="34" charset="0"/>
              </a:rPr>
              <a:t>Secure by design </a:t>
            </a:r>
          </a:p>
        </p:txBody>
      </p:sp>
    </p:spTree>
    <p:extLst>
      <p:ext uri="{BB962C8B-B14F-4D97-AF65-F5344CB8AC3E}">
        <p14:creationId xmlns:p14="http://schemas.microsoft.com/office/powerpoint/2010/main" val="1902956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3CDC53A2-9D7B-3708-F53A-27A0ED88D575}"/>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22D93008-D402-4857-7223-3AA952C35AD6}"/>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coreboot distributions</a:t>
            </a:r>
            <a:endParaRPr dirty="0"/>
          </a:p>
        </p:txBody>
      </p:sp>
      <p:sp>
        <p:nvSpPr>
          <p:cNvPr id="38" name="Google Shape;38;p2">
            <a:extLst>
              <a:ext uri="{FF2B5EF4-FFF2-40B4-BE49-F238E27FC236}">
                <a16:creationId xmlns:a16="http://schemas.microsoft.com/office/drawing/2014/main" id="{AA071340-62A0-1902-FD0D-800038C4A221}"/>
              </a:ext>
            </a:extLst>
          </p:cNvPr>
          <p:cNvSpPr txBox="1">
            <a:spLocks noGrp="1"/>
          </p:cNvSpPr>
          <p:nvPr>
            <p:ph type="body" idx="1"/>
          </p:nvPr>
        </p:nvSpPr>
        <p:spPr>
          <a:xfrm>
            <a:off x="245698" y="1079894"/>
            <a:ext cx="8804701" cy="1218094"/>
          </a:xfrm>
          <a:prstGeom prst="rect">
            <a:avLst/>
          </a:prstGeom>
          <a:noFill/>
          <a:ln>
            <a:noFill/>
          </a:ln>
        </p:spPr>
        <p:txBody>
          <a:bodyPr spcFirstLastPara="1" wrap="square" lIns="91425" tIns="45700" rIns="91425" bIns="45700" anchor="t" anchorCtr="0">
            <a:normAutofit/>
          </a:bodyPr>
          <a:lstStyle/>
          <a:p>
            <a:pPr marL="0" indent="-169862">
              <a:buSzPct val="100000"/>
              <a:buNone/>
              <a:tabLst>
                <a:tab pos="0" algn="l"/>
              </a:tabLst>
            </a:pPr>
            <a:r>
              <a:rPr lang="en-US" sz="1300" dirty="0"/>
              <a:t>coreboot community provides many binary distributions which are ready to flash on to your system.</a:t>
            </a:r>
          </a:p>
          <a:p>
            <a:pPr marL="0" indent="-169862">
              <a:buSzPct val="100000"/>
              <a:buNone/>
            </a:pPr>
            <a:r>
              <a:rPr lang="en-US" sz="1300" dirty="0"/>
              <a:t>coreboot distribution is a ready to use firmware image built on top of coreboot that bundles coreboot itself, one or more payloads (like GRUB, SeaBIOS, or U‑Boot), and supporting tools, so users can flash and use it without building everything from source.</a:t>
            </a:r>
          </a:p>
          <a:p>
            <a:pPr marL="342900" lvl="0" indent="0" algn="l" rtl="0">
              <a:spcBef>
                <a:spcPts val="0"/>
              </a:spcBef>
              <a:spcAft>
                <a:spcPts val="0"/>
              </a:spcAft>
              <a:buSzPts val="2800"/>
              <a:buNone/>
            </a:pPr>
            <a:endParaRPr dirty="0"/>
          </a:p>
        </p:txBody>
      </p:sp>
      <p:sp>
        <p:nvSpPr>
          <p:cNvPr id="2" name="Shape 4">
            <a:extLst>
              <a:ext uri="{FF2B5EF4-FFF2-40B4-BE49-F238E27FC236}">
                <a16:creationId xmlns:a16="http://schemas.microsoft.com/office/drawing/2014/main" id="{8DA1B08C-60A1-48D4-DD0C-8796CA52E638}"/>
              </a:ext>
            </a:extLst>
          </p:cNvPr>
          <p:cNvSpPr/>
          <p:nvPr/>
        </p:nvSpPr>
        <p:spPr>
          <a:xfrm>
            <a:off x="324898" y="2416215"/>
            <a:ext cx="2598390" cy="858596"/>
          </a:xfrm>
          <a:prstGeom prst="roundRect">
            <a:avLst>
              <a:gd name="adj" fmla="val 14760"/>
            </a:avLst>
          </a:prstGeom>
          <a:solidFill>
            <a:srgbClr val="B4E6E2"/>
          </a:solidFill>
          <a:ln w="4763">
            <a:solidFill>
              <a:srgbClr val="E2C8B5"/>
            </a:solidFill>
            <a:prstDash val="solid"/>
          </a:ln>
        </p:spPr>
        <p:txBody>
          <a:bodyPr/>
          <a:lstStyle/>
          <a:p>
            <a:endParaRPr lang="en-US" dirty="0">
              <a:solidFill>
                <a:srgbClr val="FCE2CF"/>
              </a:solidFill>
              <a:highlight>
                <a:srgbClr val="B4E6E2"/>
              </a:highlight>
            </a:endParaRPr>
          </a:p>
        </p:txBody>
      </p:sp>
      <p:sp>
        <p:nvSpPr>
          <p:cNvPr id="3" name="Text 5">
            <a:extLst>
              <a:ext uri="{FF2B5EF4-FFF2-40B4-BE49-F238E27FC236}">
                <a16:creationId xmlns:a16="http://schemas.microsoft.com/office/drawing/2014/main" id="{64315BD1-3186-D95F-901C-D70C69BB6CFF}"/>
              </a:ext>
            </a:extLst>
          </p:cNvPr>
          <p:cNvSpPr/>
          <p:nvPr/>
        </p:nvSpPr>
        <p:spPr>
          <a:xfrm>
            <a:off x="458099" y="2479250"/>
            <a:ext cx="1605930" cy="200695"/>
          </a:xfrm>
          <a:prstGeom prst="rect">
            <a:avLst/>
          </a:prstGeom>
          <a:noFill/>
          <a:ln/>
        </p:spPr>
        <p:txBody>
          <a:bodyPr wrap="none" lIns="0" tIns="0" rIns="0" bIns="0" rtlCol="0" anchor="t"/>
          <a:lstStyle/>
          <a:p>
            <a:pPr marL="0" indent="0" algn="l">
              <a:lnSpc>
                <a:spcPct val="104000"/>
              </a:lnSpc>
              <a:buNone/>
            </a:pPr>
            <a:r>
              <a:rPr lang="en-US" sz="1250" dirty="0">
                <a:solidFill>
                  <a:srgbClr val="2B2E3C"/>
                </a:solidFill>
                <a:latin typeface="Open Sans" panose="020B0606030504020204" pitchFamily="34" charset="0"/>
                <a:ea typeface="Open Sans" panose="020B0606030504020204" pitchFamily="34" charset="0"/>
                <a:cs typeface="Open Sans" panose="020B0606030504020204" pitchFamily="34" charset="0"/>
              </a:rPr>
              <a:t>Canoeboot</a:t>
            </a:r>
          </a:p>
        </p:txBody>
      </p:sp>
      <p:sp>
        <p:nvSpPr>
          <p:cNvPr id="4" name="Text 6">
            <a:extLst>
              <a:ext uri="{FF2B5EF4-FFF2-40B4-BE49-F238E27FC236}">
                <a16:creationId xmlns:a16="http://schemas.microsoft.com/office/drawing/2014/main" id="{FED3A414-76CC-896D-6B3C-AE77AB8CBF67}"/>
              </a:ext>
            </a:extLst>
          </p:cNvPr>
          <p:cNvSpPr/>
          <p:nvPr/>
        </p:nvSpPr>
        <p:spPr>
          <a:xfrm>
            <a:off x="458099" y="2749745"/>
            <a:ext cx="2404244" cy="391864"/>
          </a:xfrm>
          <a:prstGeom prst="rect">
            <a:avLst/>
          </a:prstGeom>
          <a:noFill/>
          <a:ln/>
        </p:spPr>
        <p:txBody>
          <a:bodyPr wrap="square" lIns="0" tIns="0" rIns="0" bIns="0" rtlCol="0" anchor="t">
            <a:noAutofit/>
          </a:bodyPr>
          <a:lstStyle/>
          <a:p>
            <a:pPr>
              <a:lnSpc>
                <a:spcPct val="127000"/>
              </a:lnSpc>
            </a:pPr>
            <a:r>
              <a:rPr lang="en-US" sz="1000" dirty="0">
                <a:solidFill>
                  <a:srgbClr val="2B2E3C"/>
                </a:solidFill>
                <a:latin typeface="Open Sans" pitchFamily="34" charset="0"/>
                <a:ea typeface="Open Sans" pitchFamily="34" charset="-122"/>
                <a:cs typeface="Open Sans" pitchFamily="34" charset="-120"/>
              </a:rPr>
              <a:t>Blob-free, based on Libreboot. GRUB/U-Boot/SeaBIOS on x86 &amp; ARM64.</a:t>
            </a:r>
          </a:p>
        </p:txBody>
      </p:sp>
      <p:sp>
        <p:nvSpPr>
          <p:cNvPr id="5" name="Shape 4">
            <a:extLst>
              <a:ext uri="{FF2B5EF4-FFF2-40B4-BE49-F238E27FC236}">
                <a16:creationId xmlns:a16="http://schemas.microsoft.com/office/drawing/2014/main" id="{64C5730E-3DE6-F5B7-7EA8-3F2ED2DD21B2}"/>
              </a:ext>
            </a:extLst>
          </p:cNvPr>
          <p:cNvSpPr/>
          <p:nvPr/>
        </p:nvSpPr>
        <p:spPr>
          <a:xfrm>
            <a:off x="3372900" y="2416215"/>
            <a:ext cx="2598390" cy="858596"/>
          </a:xfrm>
          <a:prstGeom prst="roundRect">
            <a:avLst>
              <a:gd name="adj" fmla="val 14760"/>
            </a:avLst>
          </a:prstGeom>
          <a:solidFill>
            <a:srgbClr val="B4E6E2"/>
          </a:solidFill>
          <a:ln w="4763">
            <a:solidFill>
              <a:srgbClr val="E2C8B5"/>
            </a:solidFill>
            <a:prstDash val="solid"/>
          </a:ln>
        </p:spPr>
        <p:txBody>
          <a:bodyPr/>
          <a:lstStyle/>
          <a:p>
            <a:endParaRPr lang="en-US" dirty="0">
              <a:solidFill>
                <a:srgbClr val="FCE2CF"/>
              </a:solidFill>
              <a:highlight>
                <a:srgbClr val="07A299"/>
              </a:highlight>
            </a:endParaRPr>
          </a:p>
        </p:txBody>
      </p:sp>
      <p:sp>
        <p:nvSpPr>
          <p:cNvPr id="6" name="Text 5">
            <a:extLst>
              <a:ext uri="{FF2B5EF4-FFF2-40B4-BE49-F238E27FC236}">
                <a16:creationId xmlns:a16="http://schemas.microsoft.com/office/drawing/2014/main" id="{5D87BAD6-FB71-E72C-59DF-AF788E6F9665}"/>
              </a:ext>
            </a:extLst>
          </p:cNvPr>
          <p:cNvSpPr/>
          <p:nvPr/>
        </p:nvSpPr>
        <p:spPr>
          <a:xfrm>
            <a:off x="3506101" y="2479250"/>
            <a:ext cx="1605930" cy="200695"/>
          </a:xfrm>
          <a:prstGeom prst="rect">
            <a:avLst/>
          </a:prstGeom>
          <a:noFill/>
          <a:ln/>
        </p:spPr>
        <p:txBody>
          <a:bodyPr wrap="none" lIns="0" tIns="0" rIns="0" bIns="0" rtlCol="0" anchor="t"/>
          <a:lstStyle/>
          <a:p>
            <a:pPr marL="0" indent="0" algn="l">
              <a:lnSpc>
                <a:spcPct val="104000"/>
              </a:lnSpc>
              <a:buNone/>
            </a:pPr>
            <a:r>
              <a:rPr lang="en-US" sz="1250" dirty="0">
                <a:solidFill>
                  <a:srgbClr val="2B2E3C"/>
                </a:solidFill>
                <a:latin typeface="Open Sans" panose="020B0606030504020204" pitchFamily="34" charset="0"/>
                <a:ea typeface="Open Sans" panose="020B0606030504020204" pitchFamily="34" charset="0"/>
                <a:cs typeface="Open Sans" panose="020B0606030504020204" pitchFamily="34" charset="0"/>
              </a:rPr>
              <a:t>Libreboot</a:t>
            </a:r>
          </a:p>
        </p:txBody>
      </p:sp>
      <p:sp>
        <p:nvSpPr>
          <p:cNvPr id="7" name="Text 6">
            <a:extLst>
              <a:ext uri="{FF2B5EF4-FFF2-40B4-BE49-F238E27FC236}">
                <a16:creationId xmlns:a16="http://schemas.microsoft.com/office/drawing/2014/main" id="{74ADA01D-F712-CB91-9FFB-AD0979B6B585}"/>
              </a:ext>
            </a:extLst>
          </p:cNvPr>
          <p:cNvSpPr/>
          <p:nvPr/>
        </p:nvSpPr>
        <p:spPr>
          <a:xfrm>
            <a:off x="3506101" y="2749745"/>
            <a:ext cx="2404244" cy="391864"/>
          </a:xfrm>
          <a:prstGeom prst="rect">
            <a:avLst/>
          </a:prstGeom>
          <a:noFill/>
          <a:ln/>
        </p:spPr>
        <p:txBody>
          <a:bodyPr wrap="square" lIns="0" tIns="0" rIns="0" bIns="0" rtlCol="0" anchor="t">
            <a:normAutofit/>
          </a:bodyPr>
          <a:lstStyle/>
          <a:p>
            <a:pPr marL="0" indent="0" algn="l">
              <a:lnSpc>
                <a:spcPct val="127000"/>
              </a:lnSpc>
              <a:buNone/>
            </a:pPr>
            <a:r>
              <a:rPr lang="en-US" sz="1000" dirty="0">
                <a:solidFill>
                  <a:srgbClr val="2B2E3C"/>
                </a:solidFill>
                <a:latin typeface="Open Sans" pitchFamily="34" charset="0"/>
                <a:ea typeface="Open Sans" pitchFamily="34" charset="-122"/>
                <a:cs typeface="Open Sans" pitchFamily="34" charset="-120"/>
              </a:rPr>
              <a:t>Free/libre distribution removing binary blobs. GRUB/SeaBIOS/U-Boot payloads</a:t>
            </a:r>
          </a:p>
        </p:txBody>
      </p:sp>
      <p:sp>
        <p:nvSpPr>
          <p:cNvPr id="8" name="Shape 4">
            <a:extLst>
              <a:ext uri="{FF2B5EF4-FFF2-40B4-BE49-F238E27FC236}">
                <a16:creationId xmlns:a16="http://schemas.microsoft.com/office/drawing/2014/main" id="{97849AFB-F6EA-1859-844B-00461D127741}"/>
              </a:ext>
            </a:extLst>
          </p:cNvPr>
          <p:cNvSpPr/>
          <p:nvPr/>
        </p:nvSpPr>
        <p:spPr>
          <a:xfrm>
            <a:off x="6282353" y="2403047"/>
            <a:ext cx="2598390" cy="858596"/>
          </a:xfrm>
          <a:prstGeom prst="roundRect">
            <a:avLst>
              <a:gd name="adj" fmla="val 14760"/>
            </a:avLst>
          </a:prstGeom>
          <a:solidFill>
            <a:srgbClr val="B4E6E2"/>
          </a:solidFill>
          <a:ln w="4763">
            <a:solidFill>
              <a:srgbClr val="E2C8B5"/>
            </a:solidFill>
            <a:prstDash val="solid"/>
          </a:ln>
        </p:spPr>
        <p:txBody>
          <a:bodyPr/>
          <a:lstStyle/>
          <a:p>
            <a:endParaRPr lang="en-US" dirty="0">
              <a:solidFill>
                <a:srgbClr val="FCE2CF"/>
              </a:solidFill>
              <a:highlight>
                <a:srgbClr val="07A299"/>
              </a:highlight>
            </a:endParaRPr>
          </a:p>
        </p:txBody>
      </p:sp>
      <p:sp>
        <p:nvSpPr>
          <p:cNvPr id="9" name="Text 5">
            <a:extLst>
              <a:ext uri="{FF2B5EF4-FFF2-40B4-BE49-F238E27FC236}">
                <a16:creationId xmlns:a16="http://schemas.microsoft.com/office/drawing/2014/main" id="{1208A7A9-9B0F-C63E-6859-C6EF443367D4}"/>
              </a:ext>
            </a:extLst>
          </p:cNvPr>
          <p:cNvSpPr/>
          <p:nvPr/>
        </p:nvSpPr>
        <p:spPr>
          <a:xfrm>
            <a:off x="6415554" y="2466082"/>
            <a:ext cx="1605930" cy="200695"/>
          </a:xfrm>
          <a:prstGeom prst="rect">
            <a:avLst/>
          </a:prstGeom>
          <a:noFill/>
          <a:ln/>
        </p:spPr>
        <p:txBody>
          <a:bodyPr wrap="none" lIns="0" tIns="0" rIns="0" bIns="0" rtlCol="0" anchor="t"/>
          <a:lstStyle/>
          <a:p>
            <a:pPr marL="0" indent="0" algn="l">
              <a:lnSpc>
                <a:spcPct val="104000"/>
              </a:lnSpc>
              <a:buNone/>
            </a:pPr>
            <a:r>
              <a:rPr lang="en-US" sz="1250" dirty="0">
                <a:solidFill>
                  <a:srgbClr val="2B2E3C"/>
                </a:solidFill>
                <a:latin typeface="Open Sans" panose="020B0606030504020204" pitchFamily="34" charset="0"/>
                <a:ea typeface="Open Sans" panose="020B0606030504020204" pitchFamily="34" charset="0"/>
                <a:cs typeface="Open Sans" panose="020B0606030504020204" pitchFamily="34" charset="0"/>
              </a:rPr>
              <a:t>Heads</a:t>
            </a:r>
            <a:endParaRPr lang="en-US" sz="125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6">
            <a:extLst>
              <a:ext uri="{FF2B5EF4-FFF2-40B4-BE49-F238E27FC236}">
                <a16:creationId xmlns:a16="http://schemas.microsoft.com/office/drawing/2014/main" id="{88A7587B-E9B1-F39C-1852-BC3FE692A8FA}"/>
              </a:ext>
            </a:extLst>
          </p:cNvPr>
          <p:cNvSpPr/>
          <p:nvPr/>
        </p:nvSpPr>
        <p:spPr>
          <a:xfrm>
            <a:off x="6415554" y="2736577"/>
            <a:ext cx="2404244" cy="391864"/>
          </a:xfrm>
          <a:prstGeom prst="rect">
            <a:avLst/>
          </a:prstGeom>
          <a:noFill/>
          <a:ln/>
        </p:spPr>
        <p:txBody>
          <a:bodyPr wrap="square" lIns="0" tIns="0" rIns="0" bIns="0" rtlCol="0" anchor="t">
            <a:normAutofit/>
          </a:bodyPr>
          <a:lstStyle/>
          <a:p>
            <a:pPr marL="0" indent="0" algn="l">
              <a:lnSpc>
                <a:spcPct val="127000"/>
              </a:lnSpc>
              <a:buNone/>
            </a:pPr>
            <a:r>
              <a:rPr lang="en-US" sz="1000" dirty="0">
                <a:solidFill>
                  <a:srgbClr val="2B2E3C"/>
                </a:solidFill>
                <a:latin typeface="Open Sans" pitchFamily="34" charset="0"/>
                <a:ea typeface="Open Sans" pitchFamily="34" charset="-122"/>
                <a:cs typeface="Open Sans" pitchFamily="34" charset="-120"/>
              </a:rPr>
              <a:t>Advanced security features using Linux as a payload.</a:t>
            </a:r>
          </a:p>
        </p:txBody>
      </p:sp>
      <p:sp>
        <p:nvSpPr>
          <p:cNvPr id="11" name="Shape 4">
            <a:extLst>
              <a:ext uri="{FF2B5EF4-FFF2-40B4-BE49-F238E27FC236}">
                <a16:creationId xmlns:a16="http://schemas.microsoft.com/office/drawing/2014/main" id="{F1C53FF0-F930-1DE1-D8A9-E93C91009472}"/>
              </a:ext>
            </a:extLst>
          </p:cNvPr>
          <p:cNvSpPr/>
          <p:nvPr/>
        </p:nvSpPr>
        <p:spPr>
          <a:xfrm>
            <a:off x="324898" y="3631174"/>
            <a:ext cx="2598390" cy="858596"/>
          </a:xfrm>
          <a:prstGeom prst="roundRect">
            <a:avLst>
              <a:gd name="adj" fmla="val 14760"/>
            </a:avLst>
          </a:prstGeom>
          <a:solidFill>
            <a:srgbClr val="B4E6E2"/>
          </a:solidFill>
          <a:ln w="4763">
            <a:solidFill>
              <a:srgbClr val="E2C8B5"/>
            </a:solidFill>
            <a:prstDash val="solid"/>
          </a:ln>
        </p:spPr>
        <p:txBody>
          <a:bodyPr/>
          <a:lstStyle/>
          <a:p>
            <a:endParaRPr lang="en-US" dirty="0">
              <a:solidFill>
                <a:srgbClr val="FCE2CF"/>
              </a:solidFill>
              <a:highlight>
                <a:srgbClr val="07A299"/>
              </a:highlight>
            </a:endParaRPr>
          </a:p>
        </p:txBody>
      </p:sp>
      <p:sp>
        <p:nvSpPr>
          <p:cNvPr id="12" name="Text 5">
            <a:extLst>
              <a:ext uri="{FF2B5EF4-FFF2-40B4-BE49-F238E27FC236}">
                <a16:creationId xmlns:a16="http://schemas.microsoft.com/office/drawing/2014/main" id="{9159F3BD-16B0-0D65-816F-E708365CE95F}"/>
              </a:ext>
            </a:extLst>
          </p:cNvPr>
          <p:cNvSpPr/>
          <p:nvPr/>
        </p:nvSpPr>
        <p:spPr>
          <a:xfrm>
            <a:off x="458099" y="3694209"/>
            <a:ext cx="1605930" cy="200695"/>
          </a:xfrm>
          <a:prstGeom prst="rect">
            <a:avLst/>
          </a:prstGeom>
          <a:noFill/>
          <a:ln/>
        </p:spPr>
        <p:txBody>
          <a:bodyPr wrap="none" lIns="0" tIns="0" rIns="0" bIns="0" rtlCol="0" anchor="t"/>
          <a:lstStyle/>
          <a:p>
            <a:pPr marL="0" indent="0" algn="l">
              <a:lnSpc>
                <a:spcPct val="104000"/>
              </a:lnSpc>
              <a:buNone/>
            </a:pPr>
            <a:r>
              <a:rPr lang="en-US" sz="1250" dirty="0">
                <a:solidFill>
                  <a:srgbClr val="2B2E3C"/>
                </a:solidFill>
                <a:latin typeface="Open Sans" panose="020B0606030504020204" pitchFamily="34" charset="0"/>
                <a:ea typeface="Open Sans" panose="020B0606030504020204" pitchFamily="34" charset="0"/>
                <a:cs typeface="Open Sans" panose="020B0606030504020204" pitchFamily="34" charset="0"/>
              </a:rPr>
              <a:t>MrChromebox</a:t>
            </a:r>
          </a:p>
        </p:txBody>
      </p:sp>
      <p:sp>
        <p:nvSpPr>
          <p:cNvPr id="13" name="Text 6">
            <a:extLst>
              <a:ext uri="{FF2B5EF4-FFF2-40B4-BE49-F238E27FC236}">
                <a16:creationId xmlns:a16="http://schemas.microsoft.com/office/drawing/2014/main" id="{3CCA6EAD-FEDA-D675-DBA2-62D325162BDB}"/>
              </a:ext>
            </a:extLst>
          </p:cNvPr>
          <p:cNvSpPr/>
          <p:nvPr/>
        </p:nvSpPr>
        <p:spPr>
          <a:xfrm>
            <a:off x="458099" y="3964704"/>
            <a:ext cx="2404244" cy="391864"/>
          </a:xfrm>
          <a:prstGeom prst="rect">
            <a:avLst/>
          </a:prstGeom>
          <a:noFill/>
          <a:ln/>
        </p:spPr>
        <p:txBody>
          <a:bodyPr wrap="square" lIns="0" tIns="0" rIns="0" bIns="0" rtlCol="0" anchor="t">
            <a:normAutofit/>
          </a:bodyPr>
          <a:lstStyle/>
          <a:p>
            <a:pPr>
              <a:lnSpc>
                <a:spcPct val="127000"/>
              </a:lnSpc>
            </a:pPr>
            <a:r>
              <a:rPr lang="en-US" sz="1000" dirty="0">
                <a:solidFill>
                  <a:srgbClr val="2B2E3C"/>
                </a:solidFill>
                <a:latin typeface="Open Sans" pitchFamily="34" charset="0"/>
                <a:ea typeface="Open Sans" pitchFamily="34" charset="-122"/>
                <a:cs typeface="Open Sans" pitchFamily="34" charset="-120"/>
              </a:rPr>
              <a:t>Custom firmware and utilities for Chromebook/Chromebox.</a:t>
            </a:r>
          </a:p>
        </p:txBody>
      </p:sp>
      <p:sp>
        <p:nvSpPr>
          <p:cNvPr id="14" name="Shape 4">
            <a:extLst>
              <a:ext uri="{FF2B5EF4-FFF2-40B4-BE49-F238E27FC236}">
                <a16:creationId xmlns:a16="http://schemas.microsoft.com/office/drawing/2014/main" id="{17B05B6F-FA23-9D48-DBD4-7300A9CAFB24}"/>
              </a:ext>
            </a:extLst>
          </p:cNvPr>
          <p:cNvSpPr/>
          <p:nvPr/>
        </p:nvSpPr>
        <p:spPr>
          <a:xfrm>
            <a:off x="3428286" y="3583897"/>
            <a:ext cx="2598390" cy="858596"/>
          </a:xfrm>
          <a:prstGeom prst="roundRect">
            <a:avLst>
              <a:gd name="adj" fmla="val 14760"/>
            </a:avLst>
          </a:prstGeom>
          <a:solidFill>
            <a:srgbClr val="B4E6E2"/>
          </a:solidFill>
          <a:ln w="4763">
            <a:solidFill>
              <a:srgbClr val="E2C8B5"/>
            </a:solidFill>
            <a:prstDash val="solid"/>
          </a:ln>
        </p:spPr>
        <p:txBody>
          <a:bodyPr/>
          <a:lstStyle/>
          <a:p>
            <a:endParaRPr lang="en-US" dirty="0">
              <a:solidFill>
                <a:srgbClr val="FCE2CF"/>
              </a:solidFill>
              <a:highlight>
                <a:srgbClr val="07A299"/>
              </a:highlight>
            </a:endParaRPr>
          </a:p>
        </p:txBody>
      </p:sp>
      <p:sp>
        <p:nvSpPr>
          <p:cNvPr id="15" name="Text 5">
            <a:extLst>
              <a:ext uri="{FF2B5EF4-FFF2-40B4-BE49-F238E27FC236}">
                <a16:creationId xmlns:a16="http://schemas.microsoft.com/office/drawing/2014/main" id="{74B54391-DE06-3A6A-09DA-36BBC50AF0CF}"/>
              </a:ext>
            </a:extLst>
          </p:cNvPr>
          <p:cNvSpPr/>
          <p:nvPr/>
        </p:nvSpPr>
        <p:spPr>
          <a:xfrm>
            <a:off x="3561487" y="3646932"/>
            <a:ext cx="1605930" cy="200695"/>
          </a:xfrm>
          <a:prstGeom prst="rect">
            <a:avLst/>
          </a:prstGeom>
          <a:noFill/>
          <a:ln/>
        </p:spPr>
        <p:txBody>
          <a:bodyPr wrap="none" lIns="0" tIns="0" rIns="0" bIns="0" rtlCol="0" anchor="t"/>
          <a:lstStyle/>
          <a:p>
            <a:pPr marL="0" indent="0" algn="l">
              <a:lnSpc>
                <a:spcPct val="104000"/>
              </a:lnSpc>
              <a:buNone/>
            </a:pPr>
            <a:r>
              <a:rPr lang="en-US" sz="1250" dirty="0">
                <a:solidFill>
                  <a:srgbClr val="2B2E3C"/>
                </a:solidFill>
                <a:latin typeface="Open Sans" panose="020B0606030504020204" pitchFamily="34" charset="0"/>
                <a:ea typeface="Open Sans" panose="020B0606030504020204" pitchFamily="34" charset="0"/>
                <a:cs typeface="Open Sans" panose="020B0606030504020204" pitchFamily="34" charset="0"/>
              </a:rPr>
              <a:t>Skulls</a:t>
            </a:r>
          </a:p>
        </p:txBody>
      </p:sp>
      <p:sp>
        <p:nvSpPr>
          <p:cNvPr id="16" name="Text 6">
            <a:extLst>
              <a:ext uri="{FF2B5EF4-FFF2-40B4-BE49-F238E27FC236}">
                <a16:creationId xmlns:a16="http://schemas.microsoft.com/office/drawing/2014/main" id="{A8EEA1CB-895C-6283-CE2E-4711955395A1}"/>
              </a:ext>
            </a:extLst>
          </p:cNvPr>
          <p:cNvSpPr/>
          <p:nvPr/>
        </p:nvSpPr>
        <p:spPr>
          <a:xfrm>
            <a:off x="3561487" y="3935694"/>
            <a:ext cx="2404244" cy="391864"/>
          </a:xfrm>
          <a:prstGeom prst="rect">
            <a:avLst/>
          </a:prstGeom>
          <a:noFill/>
          <a:ln/>
        </p:spPr>
        <p:txBody>
          <a:bodyPr wrap="square" lIns="0" tIns="0" rIns="0" bIns="0" rtlCol="0" anchor="t">
            <a:normAutofit/>
          </a:bodyPr>
          <a:lstStyle/>
          <a:p>
            <a:pPr marL="0" indent="0" algn="l">
              <a:lnSpc>
                <a:spcPct val="127000"/>
              </a:lnSpc>
              <a:buNone/>
            </a:pPr>
            <a:r>
              <a:rPr lang="en-US" sz="1000" dirty="0">
                <a:solidFill>
                  <a:srgbClr val="2B2E3C"/>
                </a:solidFill>
                <a:latin typeface="Open Sans" pitchFamily="34" charset="0"/>
                <a:ea typeface="Open Sans" pitchFamily="34" charset="-122"/>
                <a:cs typeface="Open Sans" pitchFamily="34" charset="-120"/>
              </a:rPr>
              <a:t>Easy-to-install coreboot images for Thinkpad laptops.</a:t>
            </a:r>
          </a:p>
        </p:txBody>
      </p:sp>
      <p:sp>
        <p:nvSpPr>
          <p:cNvPr id="17" name="Shape 4">
            <a:extLst>
              <a:ext uri="{FF2B5EF4-FFF2-40B4-BE49-F238E27FC236}">
                <a16:creationId xmlns:a16="http://schemas.microsoft.com/office/drawing/2014/main" id="{19D07C9C-8FEF-01B9-7D57-0219CE8C1756}"/>
              </a:ext>
            </a:extLst>
          </p:cNvPr>
          <p:cNvSpPr/>
          <p:nvPr/>
        </p:nvSpPr>
        <p:spPr>
          <a:xfrm>
            <a:off x="6282353" y="3535406"/>
            <a:ext cx="2598390" cy="858596"/>
          </a:xfrm>
          <a:prstGeom prst="roundRect">
            <a:avLst>
              <a:gd name="adj" fmla="val 14760"/>
            </a:avLst>
          </a:prstGeom>
          <a:solidFill>
            <a:srgbClr val="B4E6E2"/>
          </a:solidFill>
          <a:ln w="4763">
            <a:solidFill>
              <a:srgbClr val="E2C8B5"/>
            </a:solidFill>
            <a:prstDash val="solid"/>
          </a:ln>
        </p:spPr>
        <p:txBody>
          <a:bodyPr/>
          <a:lstStyle/>
          <a:p>
            <a:endParaRPr lang="en-US" dirty="0">
              <a:solidFill>
                <a:srgbClr val="FCE2CF"/>
              </a:solidFill>
              <a:highlight>
                <a:srgbClr val="07A299"/>
              </a:highlight>
            </a:endParaRPr>
          </a:p>
        </p:txBody>
      </p:sp>
      <p:sp>
        <p:nvSpPr>
          <p:cNvPr id="18" name="Text 5">
            <a:extLst>
              <a:ext uri="{FF2B5EF4-FFF2-40B4-BE49-F238E27FC236}">
                <a16:creationId xmlns:a16="http://schemas.microsoft.com/office/drawing/2014/main" id="{E772121A-7D35-DD82-1EE4-C6EC54B5140A}"/>
              </a:ext>
            </a:extLst>
          </p:cNvPr>
          <p:cNvSpPr/>
          <p:nvPr/>
        </p:nvSpPr>
        <p:spPr>
          <a:xfrm>
            <a:off x="6415554" y="3598441"/>
            <a:ext cx="1605930" cy="200695"/>
          </a:xfrm>
          <a:prstGeom prst="rect">
            <a:avLst/>
          </a:prstGeom>
          <a:noFill/>
          <a:ln/>
        </p:spPr>
        <p:txBody>
          <a:bodyPr wrap="none" lIns="0" tIns="0" rIns="0" bIns="0" rtlCol="0" anchor="t"/>
          <a:lstStyle/>
          <a:p>
            <a:pPr marL="0" indent="0" algn="l">
              <a:lnSpc>
                <a:spcPct val="104000"/>
              </a:lnSpc>
              <a:buNone/>
            </a:pPr>
            <a:r>
              <a:rPr lang="en-US" sz="1250" dirty="0">
                <a:solidFill>
                  <a:srgbClr val="2B2E3C"/>
                </a:solidFill>
                <a:latin typeface="Open Sans" panose="020B0606030504020204" pitchFamily="34" charset="0"/>
                <a:ea typeface="Open Sans" panose="020B0606030504020204" pitchFamily="34" charset="0"/>
                <a:cs typeface="Open Sans" panose="020B0606030504020204" pitchFamily="34" charset="0"/>
              </a:rPr>
              <a:t>Dasharo</a:t>
            </a:r>
          </a:p>
        </p:txBody>
      </p:sp>
      <p:sp>
        <p:nvSpPr>
          <p:cNvPr id="19" name="Text 6">
            <a:extLst>
              <a:ext uri="{FF2B5EF4-FFF2-40B4-BE49-F238E27FC236}">
                <a16:creationId xmlns:a16="http://schemas.microsoft.com/office/drawing/2014/main" id="{5D52E99C-2CF0-398F-0984-894B55322A89}"/>
              </a:ext>
            </a:extLst>
          </p:cNvPr>
          <p:cNvSpPr/>
          <p:nvPr/>
        </p:nvSpPr>
        <p:spPr>
          <a:xfrm>
            <a:off x="6415554" y="3887203"/>
            <a:ext cx="2404244" cy="391864"/>
          </a:xfrm>
          <a:prstGeom prst="rect">
            <a:avLst/>
          </a:prstGeom>
          <a:noFill/>
          <a:ln/>
        </p:spPr>
        <p:txBody>
          <a:bodyPr wrap="square" lIns="0" tIns="0" rIns="0" bIns="0" rtlCol="0" anchor="t">
            <a:normAutofit/>
          </a:bodyPr>
          <a:lstStyle/>
          <a:p>
            <a:pPr marL="0" indent="0" algn="l">
              <a:lnSpc>
                <a:spcPct val="127000"/>
              </a:lnSpc>
              <a:buNone/>
            </a:pPr>
            <a:r>
              <a:rPr lang="en-US" sz="1000" dirty="0">
                <a:solidFill>
                  <a:srgbClr val="2B2E3C"/>
                </a:solidFill>
                <a:latin typeface="Open Sans" pitchFamily="34" charset="0"/>
                <a:ea typeface="Open Sans" pitchFamily="34" charset="-122"/>
                <a:cs typeface="Open Sans" pitchFamily="34" charset="-120"/>
              </a:rPr>
              <a:t>Clean code, long-term maintenance, privacy-respecting, trustworthy.</a:t>
            </a:r>
          </a:p>
        </p:txBody>
      </p:sp>
    </p:spTree>
    <p:extLst>
      <p:ext uri="{BB962C8B-B14F-4D97-AF65-F5344CB8AC3E}">
        <p14:creationId xmlns:p14="http://schemas.microsoft.com/office/powerpoint/2010/main" val="1096184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8634C5FD-D687-E540-A358-E424FA601D11}"/>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0D94FD33-AF34-99DC-E0D3-A299D432DFF4}"/>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Firmware Support Package (FSP)</a:t>
            </a:r>
            <a:endParaRPr dirty="0"/>
          </a:p>
        </p:txBody>
      </p:sp>
      <p:sp>
        <p:nvSpPr>
          <p:cNvPr id="2" name="Google Shape;38;p2">
            <a:extLst>
              <a:ext uri="{FF2B5EF4-FFF2-40B4-BE49-F238E27FC236}">
                <a16:creationId xmlns:a16="http://schemas.microsoft.com/office/drawing/2014/main" id="{A97B107B-57BD-269B-72D0-03FF5112B071}"/>
              </a:ext>
            </a:extLst>
          </p:cNvPr>
          <p:cNvSpPr txBox="1">
            <a:spLocks noGrp="1"/>
          </p:cNvSpPr>
          <p:nvPr>
            <p:ph type="body" idx="1"/>
          </p:nvPr>
        </p:nvSpPr>
        <p:spPr>
          <a:xfrm>
            <a:off x="510038" y="1120950"/>
            <a:ext cx="8285162" cy="3394075"/>
          </a:xfrm>
          <a:prstGeom prst="rect">
            <a:avLst/>
          </a:prstGeom>
          <a:noFill/>
          <a:ln>
            <a:noFill/>
          </a:ln>
        </p:spPr>
        <p:txBody>
          <a:bodyPr spcFirstLastPara="1" wrap="square" lIns="91425" tIns="45700" rIns="91425" bIns="45700" anchor="t" anchorCtr="0">
            <a:normAutofit/>
          </a:bodyPr>
          <a:lstStyle/>
          <a:p>
            <a:pPr marL="285750" indent="-169863">
              <a:buSzPct val="100000"/>
              <a:buFont typeface="Arial" panose="020B0604020202020204" pitchFamily="34" charset="0"/>
              <a:buChar char="•"/>
              <a:tabLst>
                <a:tab pos="0" algn="l"/>
                <a:tab pos="230188" algn="l"/>
              </a:tabLst>
            </a:pPr>
            <a:r>
              <a:rPr lang="en-US" sz="1300" dirty="0"/>
              <a:t> FSP is a closed-source binary firmware provided by vendors - usually under NDA, since platform bring-up</a:t>
            </a:r>
          </a:p>
          <a:p>
            <a:pPr marL="115887" indent="0">
              <a:buSzPct val="100000"/>
              <a:buNone/>
              <a:tabLst>
                <a:tab pos="0" algn="l"/>
                <a:tab pos="230188" algn="l"/>
              </a:tabLst>
            </a:pPr>
            <a:r>
              <a:rPr lang="en-US" sz="1300" dirty="0"/>
              <a:t>    code is not released publicly.</a:t>
            </a:r>
          </a:p>
          <a:p>
            <a:pPr marL="285750" indent="-169863">
              <a:buSzPct val="100000"/>
              <a:buFont typeface="Arial" panose="020B0604020202020204" pitchFamily="34" charset="0"/>
              <a:buChar char="•"/>
              <a:tabLst>
                <a:tab pos="0" algn="l"/>
                <a:tab pos="230188" algn="l"/>
              </a:tabLst>
            </a:pPr>
            <a:r>
              <a:rPr lang="en-US" sz="1300" dirty="0"/>
              <a:t> FSP is generally provides processor, chipset and memory Initialization . </a:t>
            </a:r>
          </a:p>
          <a:p>
            <a:pPr marL="285750" indent="-169863">
              <a:buSzPct val="100000"/>
              <a:buFont typeface="Arial" panose="020B0604020202020204" pitchFamily="34" charset="0"/>
              <a:buChar char="•"/>
              <a:tabLst>
                <a:tab pos="0" algn="l"/>
                <a:tab pos="230188" algn="l"/>
              </a:tabLst>
            </a:pPr>
            <a:r>
              <a:rPr lang="en-US" sz="1300" dirty="0"/>
              <a:t>On many  x86 platforms, FSP is divided into multiple parts:</a:t>
            </a:r>
          </a:p>
          <a:p>
            <a:pPr marL="742950" lvl="1" indent="-169863">
              <a:buSzPct val="100000"/>
              <a:buFont typeface="Arial" panose="020B0604020202020204" pitchFamily="34" charset="0"/>
              <a:buChar char="•"/>
              <a:tabLst>
                <a:tab pos="0" algn="l"/>
                <a:tab pos="230188" algn="l"/>
              </a:tabLst>
            </a:pPr>
            <a:r>
              <a:rPr lang="en-US" sz="1300" dirty="0"/>
              <a:t>FSP-T: Temporary RAM initialization / Cache-as-RAM setup, often implemented in ASM.</a:t>
            </a:r>
          </a:p>
          <a:p>
            <a:pPr marL="742950" lvl="1" indent="-169863">
              <a:buSzPct val="100000"/>
              <a:buFont typeface="Arial" panose="020B0604020202020204" pitchFamily="34" charset="0"/>
              <a:buChar char="•"/>
              <a:tabLst>
                <a:tab pos="0" algn="l"/>
                <a:tab pos="230188" algn="l"/>
              </a:tabLst>
            </a:pPr>
            <a:r>
              <a:rPr lang="en-US" sz="1300" dirty="0"/>
              <a:t>FSP-M: Memory controller initialization and DRAM training.</a:t>
            </a:r>
          </a:p>
          <a:p>
            <a:pPr marL="742950" lvl="1" indent="-169863">
              <a:buSzPct val="100000"/>
              <a:buFont typeface="Arial" panose="020B0604020202020204" pitchFamily="34" charset="0"/>
              <a:buChar char="•"/>
              <a:tabLst>
                <a:tab pos="0" algn="l"/>
                <a:tab pos="230188" algn="l"/>
              </a:tabLst>
            </a:pPr>
            <a:r>
              <a:rPr lang="en-US" sz="1300" dirty="0"/>
              <a:t>FSP-S: Broader silicon initialization.</a:t>
            </a:r>
          </a:p>
          <a:p>
            <a:pPr marL="285750" indent="-169863">
              <a:buSzPct val="100000"/>
              <a:buFont typeface="Arial" panose="020B0604020202020204" pitchFamily="34" charset="0"/>
              <a:buChar char="•"/>
              <a:tabLst>
                <a:tab pos="0" algn="l"/>
                <a:tab pos="230188" algn="l"/>
              </a:tabLst>
            </a:pPr>
            <a:r>
              <a:rPr lang="en-US" sz="1300" dirty="0"/>
              <a:t>coreboot typically integrates FSP as a binary silicon-initialization component.</a:t>
            </a:r>
          </a:p>
        </p:txBody>
      </p:sp>
      <p:sp>
        <p:nvSpPr>
          <p:cNvPr id="3" name="Rectangle: Rounded Corners 2">
            <a:extLst>
              <a:ext uri="{FF2B5EF4-FFF2-40B4-BE49-F238E27FC236}">
                <a16:creationId xmlns:a16="http://schemas.microsoft.com/office/drawing/2014/main" id="{FC4C6126-CA1E-9230-A1B2-B0F95C6DABC6}"/>
              </a:ext>
            </a:extLst>
          </p:cNvPr>
          <p:cNvSpPr/>
          <p:nvPr/>
        </p:nvSpPr>
        <p:spPr>
          <a:xfrm>
            <a:off x="4103998" y="3785622"/>
            <a:ext cx="1555202" cy="837403"/>
          </a:xfrm>
          <a:prstGeom prst="roundRect">
            <a:avLst/>
          </a:prstGeom>
          <a:solidFill>
            <a:srgbClr val="B4E6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FSP</a:t>
            </a:r>
          </a:p>
        </p:txBody>
      </p:sp>
      <p:sp>
        <p:nvSpPr>
          <p:cNvPr id="4" name="Rectangle 3">
            <a:extLst>
              <a:ext uri="{FF2B5EF4-FFF2-40B4-BE49-F238E27FC236}">
                <a16:creationId xmlns:a16="http://schemas.microsoft.com/office/drawing/2014/main" id="{2FE271D2-1D10-B77E-4B6C-B1217F240C55}"/>
              </a:ext>
            </a:extLst>
          </p:cNvPr>
          <p:cNvSpPr/>
          <p:nvPr/>
        </p:nvSpPr>
        <p:spPr>
          <a:xfrm>
            <a:off x="2145598" y="3814019"/>
            <a:ext cx="1130398" cy="809005"/>
          </a:xfrm>
          <a:prstGeom prst="rect">
            <a:avLst/>
          </a:prstGeom>
          <a:solidFill>
            <a:srgbClr val="B4E6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coreboot</a:t>
            </a:r>
          </a:p>
        </p:txBody>
      </p:sp>
      <p:cxnSp>
        <p:nvCxnSpPr>
          <p:cNvPr id="6" name="Straight Arrow Connector 5">
            <a:extLst>
              <a:ext uri="{FF2B5EF4-FFF2-40B4-BE49-F238E27FC236}">
                <a16:creationId xmlns:a16="http://schemas.microsoft.com/office/drawing/2014/main" id="{988749F1-1870-8EAE-C1AD-227B4EAA6AF7}"/>
              </a:ext>
            </a:extLst>
          </p:cNvPr>
          <p:cNvCxnSpPr>
            <a:cxnSpLocks/>
            <a:endCxn id="9" idx="1"/>
          </p:cNvCxnSpPr>
          <p:nvPr/>
        </p:nvCxnSpPr>
        <p:spPr>
          <a:xfrm>
            <a:off x="3268798" y="4212550"/>
            <a:ext cx="993600" cy="1304"/>
          </a:xfrm>
          <a:prstGeom prst="straightConnector1">
            <a:avLst/>
          </a:prstGeom>
          <a:ln>
            <a:solidFill>
              <a:srgbClr val="07A2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796530D-3B30-CA32-B34B-EC3AE9F2EB49}"/>
              </a:ext>
            </a:extLst>
          </p:cNvPr>
          <p:cNvSpPr/>
          <p:nvPr/>
        </p:nvSpPr>
        <p:spPr>
          <a:xfrm>
            <a:off x="4262398" y="4028303"/>
            <a:ext cx="410400" cy="371102"/>
          </a:xfrm>
          <a:prstGeom prst="rect">
            <a:avLst/>
          </a:prstGeom>
          <a:solidFill>
            <a:srgbClr val="07A2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API</a:t>
            </a:r>
          </a:p>
        </p:txBody>
      </p:sp>
    </p:spTree>
    <p:extLst>
      <p:ext uri="{BB962C8B-B14F-4D97-AF65-F5344CB8AC3E}">
        <p14:creationId xmlns:p14="http://schemas.microsoft.com/office/powerpoint/2010/main" val="374054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0E1FA9A3-674D-F190-2605-673C3E1261CE}"/>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9D47F7CB-9C93-5EE8-1CE3-0A24D6D3B6FF}"/>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Coreboot boot stages</a:t>
            </a:r>
            <a:endParaRPr dirty="0"/>
          </a:p>
        </p:txBody>
      </p:sp>
      <p:sp>
        <p:nvSpPr>
          <p:cNvPr id="17" name="Google Shape;38;p2">
            <a:extLst>
              <a:ext uri="{FF2B5EF4-FFF2-40B4-BE49-F238E27FC236}">
                <a16:creationId xmlns:a16="http://schemas.microsoft.com/office/drawing/2014/main" id="{F84ECA02-6F37-C7F0-94FB-599083271423}"/>
              </a:ext>
            </a:extLst>
          </p:cNvPr>
          <p:cNvSpPr txBox="1">
            <a:spLocks noGrp="1"/>
          </p:cNvSpPr>
          <p:nvPr>
            <p:ph type="body" idx="1"/>
          </p:nvPr>
        </p:nvSpPr>
        <p:spPr>
          <a:xfrm>
            <a:off x="324000" y="1166400"/>
            <a:ext cx="8413600" cy="3427825"/>
          </a:xfrm>
          <a:prstGeom prst="rect">
            <a:avLst/>
          </a:prstGeom>
          <a:noFill/>
          <a:ln>
            <a:noFill/>
          </a:ln>
        </p:spPr>
        <p:txBody>
          <a:bodyPr spcFirstLastPara="1" wrap="square" lIns="91425" tIns="45700" rIns="91425" bIns="45700" anchor="t" anchorCtr="0">
            <a:normAutofit lnSpcReduction="10000"/>
          </a:bodyPr>
          <a:lstStyle/>
          <a:p>
            <a:pPr marL="115887" indent="0">
              <a:buSzPct val="100000"/>
              <a:buNone/>
              <a:tabLst>
                <a:tab pos="0" algn="l"/>
                <a:tab pos="230188" algn="l"/>
              </a:tabLst>
            </a:pPr>
            <a:r>
              <a:rPr lang="en-US" sz="1300" dirty="0"/>
              <a:t>coreboot consists of multiple stages compiled as separate binaries and inserted into the CBFS (coreboot File System) with custom compression. The bootblack usually doesn’t have compression while the </a:t>
            </a:r>
            <a:r>
              <a:rPr lang="en-US" sz="1300" dirty="0" err="1"/>
              <a:t>ramstage</a:t>
            </a:r>
            <a:r>
              <a:rPr lang="en-US" sz="1300" dirty="0"/>
              <a:t> and payload are compressed with LZMA.</a:t>
            </a:r>
          </a:p>
          <a:p>
            <a:pPr marL="285750" indent="-169863">
              <a:buSzPct val="100000"/>
              <a:buFont typeface="Arial" panose="020B0604020202020204" pitchFamily="34" charset="0"/>
              <a:buChar char="•"/>
              <a:tabLst>
                <a:tab pos="0" algn="l"/>
                <a:tab pos="230188" algn="l"/>
              </a:tabLst>
            </a:pPr>
            <a:r>
              <a:rPr lang="en-US" sz="1300" dirty="0"/>
              <a:t>bootblock: </a:t>
            </a:r>
          </a:p>
          <a:p>
            <a:pPr marL="742950" lvl="1" indent="-169863">
              <a:buSzPct val="100000"/>
              <a:buFont typeface="Arial" panose="020B0604020202020204" pitchFamily="34" charset="0"/>
              <a:buChar char="•"/>
              <a:tabLst>
                <a:tab pos="0" algn="l"/>
                <a:tab pos="230188" algn="l"/>
              </a:tabLst>
            </a:pPr>
            <a:r>
              <a:rPr lang="en-US" sz="1300" dirty="0"/>
              <a:t>The first stage  executed after CPU reset. It is written in assembly language, and its main task is to set up everything for a C-environment:</a:t>
            </a:r>
          </a:p>
          <a:p>
            <a:pPr marL="742950" lvl="1" indent="-169863">
              <a:buSzPct val="100000"/>
              <a:buFont typeface="Arial" panose="020B0604020202020204" pitchFamily="34" charset="0"/>
              <a:buChar char="•"/>
              <a:tabLst>
                <a:tab pos="0" algn="l"/>
                <a:tab pos="230188" algn="l"/>
              </a:tabLst>
            </a:pPr>
            <a:r>
              <a:rPr lang="en-US" sz="1300" dirty="0"/>
              <a:t>It sets  up  Cache-As-RAM (CAR), CAR needs to be activated using vendor specific CPU instructions, then loads the next stage.</a:t>
            </a:r>
          </a:p>
          <a:p>
            <a:pPr marL="285750" indent="-169863">
              <a:buSzPct val="100000"/>
              <a:buFont typeface="Arial" panose="020B0604020202020204" pitchFamily="34" charset="0"/>
              <a:buChar char="•"/>
              <a:tabLst>
                <a:tab pos="0" algn="l"/>
                <a:tab pos="230188" algn="l"/>
              </a:tabLst>
            </a:pPr>
            <a:r>
              <a:rPr lang="en-US" sz="1300" dirty="0"/>
              <a:t>verstage : The root of trust for verified boot, enables fail-safe recovery mode.</a:t>
            </a:r>
          </a:p>
          <a:p>
            <a:pPr marL="285750" indent="-169863">
              <a:buSzPct val="100000"/>
              <a:buFont typeface="Arial" panose="020B0604020202020204" pitchFamily="34" charset="0"/>
              <a:buChar char="•"/>
              <a:tabLst>
                <a:tab pos="0" algn="l"/>
                <a:tab pos="230188" algn="l"/>
              </a:tabLst>
            </a:pPr>
            <a:r>
              <a:rPr lang="en-US" sz="1300" dirty="0"/>
              <a:t>romstage: Initializes the DRAM and prepares for device initialization.</a:t>
            </a:r>
          </a:p>
          <a:p>
            <a:pPr marL="285750" indent="-169863">
              <a:buSzPct val="100000"/>
              <a:buFont typeface="Arial" panose="020B0604020202020204" pitchFamily="34" charset="0"/>
              <a:buChar char="•"/>
              <a:tabLst>
                <a:tab pos="0" algn="l"/>
                <a:tab pos="230188" algn="l"/>
              </a:tabLst>
            </a:pPr>
            <a:r>
              <a:rPr lang="en-US" sz="1300" dirty="0"/>
              <a:t>postcar: Tears down the Cache-As-RAM setup and loads the ramstage.</a:t>
            </a:r>
          </a:p>
          <a:p>
            <a:pPr marL="285750" indent="-169863">
              <a:buSzPct val="100000"/>
              <a:buFont typeface="Arial" panose="020B0604020202020204" pitchFamily="34" charset="0"/>
              <a:buChar char="•"/>
              <a:tabLst>
                <a:tab pos="0" algn="l"/>
                <a:tab pos="230188" algn="l"/>
              </a:tabLst>
            </a:pPr>
            <a:r>
              <a:rPr lang="en-US" sz="1300" dirty="0"/>
              <a:t>ramstage: Performs the main device initialization (PCI, CPU, on-chip devices) and writes hardware tables.</a:t>
            </a:r>
          </a:p>
          <a:p>
            <a:pPr marL="1030287" lvl="2" indent="0">
              <a:buSzPct val="100000"/>
              <a:buNone/>
              <a:tabLst>
                <a:tab pos="0" algn="l"/>
                <a:tab pos="230188" algn="l"/>
              </a:tabLst>
            </a:pPr>
            <a:r>
              <a:rPr lang="en-US" sz="1300" dirty="0"/>
              <a:t> It also does hardware &amp; firmware lockdown </a:t>
            </a:r>
            <a:r>
              <a:rPr lang="en-US" sz="1300" dirty="0" err="1"/>
              <a:t>i.e</a:t>
            </a:r>
            <a:r>
              <a:rPr lang="en-US" sz="1300" dirty="0"/>
              <a:t> Write-protects boot media, locks security registers. </a:t>
            </a:r>
          </a:p>
          <a:p>
            <a:pPr marL="285750" indent="-169863">
              <a:buSzPct val="100000"/>
              <a:buFont typeface="Arial" panose="020B0604020202020204" pitchFamily="34" charset="0"/>
              <a:buChar char="•"/>
              <a:tabLst>
                <a:tab pos="0" algn="l"/>
                <a:tab pos="230188" algn="l"/>
              </a:tabLst>
            </a:pPr>
            <a:r>
              <a:rPr lang="en-US" sz="1300" dirty="0"/>
              <a:t>payload: The final software run by coreboot, which then takes over to load your operating system.</a:t>
            </a:r>
          </a:p>
        </p:txBody>
      </p:sp>
    </p:spTree>
    <p:extLst>
      <p:ext uri="{BB962C8B-B14F-4D97-AF65-F5344CB8AC3E}">
        <p14:creationId xmlns:p14="http://schemas.microsoft.com/office/powerpoint/2010/main" val="138147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E8BD23A7-B4F8-16D2-9A38-4FAE0C91091B}"/>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134D28CF-B0F6-C352-D9EB-367F8C5DC187}"/>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coreboot architecture </a:t>
            </a:r>
            <a:endParaRPr dirty="0"/>
          </a:p>
        </p:txBody>
      </p:sp>
      <p:pic>
        <p:nvPicPr>
          <p:cNvPr id="4" name="Picture 3">
            <a:extLst>
              <a:ext uri="{FF2B5EF4-FFF2-40B4-BE49-F238E27FC236}">
                <a16:creationId xmlns:a16="http://schemas.microsoft.com/office/drawing/2014/main" id="{5EA3A678-9ECA-CA1C-C6F5-FB1A27F7C534}"/>
              </a:ext>
            </a:extLst>
          </p:cNvPr>
          <p:cNvPicPr>
            <a:picLocks noChangeAspect="1"/>
          </p:cNvPicPr>
          <p:nvPr/>
        </p:nvPicPr>
        <p:blipFill>
          <a:blip r:embed="rId3"/>
          <a:stretch>
            <a:fillRect/>
          </a:stretch>
        </p:blipFill>
        <p:spPr>
          <a:xfrm>
            <a:off x="681453" y="1161977"/>
            <a:ext cx="7898135" cy="3280423"/>
          </a:xfrm>
          <a:prstGeom prst="rect">
            <a:avLst/>
          </a:prstGeom>
        </p:spPr>
      </p:pic>
    </p:spTree>
    <p:extLst>
      <p:ext uri="{BB962C8B-B14F-4D97-AF65-F5344CB8AC3E}">
        <p14:creationId xmlns:p14="http://schemas.microsoft.com/office/powerpoint/2010/main" val="2804017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BDA6143A-F83D-0AFF-9C9B-A128AD85059C}"/>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3C88A626-ED29-D7AD-84A2-AE1014FD50AE}"/>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coreboot payloads </a:t>
            </a:r>
            <a:endParaRPr dirty="0"/>
          </a:p>
        </p:txBody>
      </p:sp>
      <p:sp>
        <p:nvSpPr>
          <p:cNvPr id="3" name="Shape 2">
            <a:extLst>
              <a:ext uri="{FF2B5EF4-FFF2-40B4-BE49-F238E27FC236}">
                <a16:creationId xmlns:a16="http://schemas.microsoft.com/office/drawing/2014/main" id="{C92BEC67-606A-2C78-1288-A4C0508AECD0}"/>
              </a:ext>
            </a:extLst>
          </p:cNvPr>
          <p:cNvSpPr/>
          <p:nvPr/>
        </p:nvSpPr>
        <p:spPr>
          <a:xfrm>
            <a:off x="1213531" y="1054964"/>
            <a:ext cx="3358469" cy="701188"/>
          </a:xfrm>
          <a:prstGeom prst="roundRect">
            <a:avLst>
              <a:gd name="adj" fmla="val 19726"/>
            </a:avLst>
          </a:prstGeom>
          <a:solidFill>
            <a:srgbClr val="B4E6E2"/>
          </a:solidFill>
          <a:ln w="4763">
            <a:solidFill>
              <a:srgbClr val="E2C8B5"/>
            </a:solidFill>
            <a:prstDash val="solid"/>
          </a:ln>
        </p:spPr>
        <p:txBody>
          <a:bodyPr/>
          <a:lstStyle/>
          <a:p>
            <a:endParaRPr lang="en-US"/>
          </a:p>
        </p:txBody>
      </p:sp>
      <p:sp>
        <p:nvSpPr>
          <p:cNvPr id="4" name="Text 3">
            <a:extLst>
              <a:ext uri="{FF2B5EF4-FFF2-40B4-BE49-F238E27FC236}">
                <a16:creationId xmlns:a16="http://schemas.microsoft.com/office/drawing/2014/main" id="{44E9129D-ED01-59E3-DE3D-F06BC5650741}"/>
              </a:ext>
            </a:extLst>
          </p:cNvPr>
          <p:cNvSpPr/>
          <p:nvPr/>
        </p:nvSpPr>
        <p:spPr>
          <a:xfrm>
            <a:off x="1326790" y="1127129"/>
            <a:ext cx="1356717" cy="169515"/>
          </a:xfrm>
          <a:prstGeom prst="rect">
            <a:avLst/>
          </a:prstGeom>
          <a:noFill/>
          <a:ln/>
        </p:spPr>
        <p:txBody>
          <a:bodyPr wrap="none" lIns="0" tIns="0" rIns="0" bIns="0" rtlCol="0" anchor="t"/>
          <a:lstStyle/>
          <a:p>
            <a:pPr marL="0" indent="0" algn="l">
              <a:lnSpc>
                <a:spcPct val="104000"/>
              </a:lnSpc>
              <a:buNone/>
            </a:pPr>
            <a:r>
              <a:rPr lang="en-US" sz="1100" dirty="0">
                <a:solidFill>
                  <a:srgbClr val="2B2E3C"/>
                </a:solidFill>
                <a:latin typeface="Open Sans" panose="020B0606030504020204" pitchFamily="34" charset="0"/>
                <a:ea typeface="Open Sans" panose="020B0606030504020204" pitchFamily="34" charset="0"/>
                <a:cs typeface="Open Sans" panose="020B0606030504020204" pitchFamily="34" charset="0"/>
              </a:rPr>
              <a:t>SeaBIOS</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 4">
            <a:extLst>
              <a:ext uri="{FF2B5EF4-FFF2-40B4-BE49-F238E27FC236}">
                <a16:creationId xmlns:a16="http://schemas.microsoft.com/office/drawing/2014/main" id="{C6B0886F-BDCE-FAED-0372-ED046E3AD33E}"/>
              </a:ext>
            </a:extLst>
          </p:cNvPr>
          <p:cNvSpPr/>
          <p:nvPr/>
        </p:nvSpPr>
        <p:spPr>
          <a:xfrm>
            <a:off x="1326790" y="1353571"/>
            <a:ext cx="3194810" cy="325636"/>
          </a:xfrm>
          <a:prstGeom prst="rect">
            <a:avLst/>
          </a:prstGeom>
          <a:noFill/>
          <a:ln/>
        </p:spPr>
        <p:txBody>
          <a:bodyPr wrap="square" lIns="0" tIns="0" rIns="0" bIns="0" rtlCol="0" anchor="t">
            <a:normAutofit fontScale="92500"/>
          </a:bodyPr>
          <a:lstStyle/>
          <a:p>
            <a:pPr marL="0" indent="0" algn="l">
              <a:lnSpc>
                <a:spcPct val="125000"/>
              </a:lnSpc>
              <a:buNone/>
            </a:pPr>
            <a:r>
              <a:rPr lang="en-US" sz="900" dirty="0">
                <a:solidFill>
                  <a:srgbClr val="2B2E3C"/>
                </a:solidFill>
                <a:latin typeface="Open Sans" pitchFamily="34" charset="0"/>
                <a:ea typeface="Open Sans" pitchFamily="34" charset="-122"/>
                <a:cs typeface="Open Sans" pitchFamily="34" charset="-120"/>
              </a:rPr>
              <a:t>Provides PCBIOS services, enabling compatibility with traditional BIOS-based operating systems and bootloaders on x86 hardware</a:t>
            </a:r>
            <a:r>
              <a:rPr lang="en-US" sz="850" dirty="0">
                <a:solidFill>
                  <a:srgbClr val="2B2E3C"/>
                </a:solidFill>
                <a:latin typeface="Open Sans" pitchFamily="34" charset="0"/>
                <a:ea typeface="Open Sans" pitchFamily="34" charset="-122"/>
                <a:cs typeface="Open Sans" pitchFamily="34" charset="-120"/>
              </a:rPr>
              <a:t>.</a:t>
            </a:r>
            <a:endParaRPr lang="en-US" sz="850" dirty="0"/>
          </a:p>
        </p:txBody>
      </p:sp>
      <p:sp>
        <p:nvSpPr>
          <p:cNvPr id="12" name="Shape 2">
            <a:extLst>
              <a:ext uri="{FF2B5EF4-FFF2-40B4-BE49-F238E27FC236}">
                <a16:creationId xmlns:a16="http://schemas.microsoft.com/office/drawing/2014/main" id="{3A0DB22F-AA74-84F5-1C79-16D33ACD6FB0}"/>
              </a:ext>
            </a:extLst>
          </p:cNvPr>
          <p:cNvSpPr/>
          <p:nvPr/>
        </p:nvSpPr>
        <p:spPr>
          <a:xfrm>
            <a:off x="4521600" y="3251400"/>
            <a:ext cx="3358469" cy="701188"/>
          </a:xfrm>
          <a:prstGeom prst="roundRect">
            <a:avLst>
              <a:gd name="adj" fmla="val 19726"/>
            </a:avLst>
          </a:prstGeom>
          <a:solidFill>
            <a:srgbClr val="B4E6E2"/>
          </a:solidFill>
          <a:ln w="4763">
            <a:solidFill>
              <a:srgbClr val="E2C8B5"/>
            </a:solidFill>
            <a:prstDash val="solid"/>
          </a:ln>
        </p:spPr>
        <p:txBody>
          <a:bodyPr/>
          <a:lstStyle/>
          <a:p>
            <a:endParaRPr lang="en-US"/>
          </a:p>
        </p:txBody>
      </p:sp>
      <p:sp>
        <p:nvSpPr>
          <p:cNvPr id="13" name="Text 3">
            <a:extLst>
              <a:ext uri="{FF2B5EF4-FFF2-40B4-BE49-F238E27FC236}">
                <a16:creationId xmlns:a16="http://schemas.microsoft.com/office/drawing/2014/main" id="{6CB92674-F29D-7AA7-ECA1-90952A7D8B86}"/>
              </a:ext>
            </a:extLst>
          </p:cNvPr>
          <p:cNvSpPr/>
          <p:nvPr/>
        </p:nvSpPr>
        <p:spPr>
          <a:xfrm>
            <a:off x="4634859" y="3323565"/>
            <a:ext cx="1356717" cy="169515"/>
          </a:xfrm>
          <a:prstGeom prst="rect">
            <a:avLst/>
          </a:prstGeom>
          <a:noFill/>
          <a:ln/>
        </p:spPr>
        <p:txBody>
          <a:bodyPr wrap="none" lIns="0" tIns="0" rIns="0" bIns="0" rtlCol="0" anchor="t"/>
          <a:lstStyle/>
          <a:p>
            <a:pPr marL="0" indent="0" algn="l">
              <a:lnSpc>
                <a:spcPct val="104000"/>
              </a:lnSpc>
              <a:buNone/>
            </a:pPr>
            <a:r>
              <a:rPr lang="en-US" sz="1100" dirty="0">
                <a:solidFill>
                  <a:srgbClr val="2B2E3C"/>
                </a:solidFill>
                <a:latin typeface="Open Sans" panose="020B0606030504020204" pitchFamily="34" charset="0"/>
                <a:ea typeface="Open Sans" panose="020B0606030504020204" pitchFamily="34" charset="0"/>
                <a:cs typeface="Open Sans" panose="020B0606030504020204" pitchFamily="34" charset="0"/>
              </a:rPr>
              <a:t>depthcharge</a:t>
            </a:r>
          </a:p>
        </p:txBody>
      </p:sp>
      <p:sp>
        <p:nvSpPr>
          <p:cNvPr id="14" name="Text 4">
            <a:extLst>
              <a:ext uri="{FF2B5EF4-FFF2-40B4-BE49-F238E27FC236}">
                <a16:creationId xmlns:a16="http://schemas.microsoft.com/office/drawing/2014/main" id="{8DF2149E-DE91-D13A-7833-0A7A3A45FA2B}"/>
              </a:ext>
            </a:extLst>
          </p:cNvPr>
          <p:cNvSpPr/>
          <p:nvPr/>
        </p:nvSpPr>
        <p:spPr>
          <a:xfrm>
            <a:off x="4634859" y="3550007"/>
            <a:ext cx="3194810" cy="325636"/>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B2E3C"/>
                </a:solidFill>
                <a:latin typeface="Open Sans" pitchFamily="34" charset="0"/>
                <a:ea typeface="Open Sans" pitchFamily="34" charset="-122"/>
                <a:cs typeface="Open Sans" pitchFamily="34" charset="-120"/>
              </a:rPr>
              <a:t>A custom boot loader used on Chromebooks, designed for the specific requirements of Chrome OS devices.</a:t>
            </a:r>
          </a:p>
        </p:txBody>
      </p:sp>
      <p:sp>
        <p:nvSpPr>
          <p:cNvPr id="15" name="Shape 2">
            <a:extLst>
              <a:ext uri="{FF2B5EF4-FFF2-40B4-BE49-F238E27FC236}">
                <a16:creationId xmlns:a16="http://schemas.microsoft.com/office/drawing/2014/main" id="{DE1DBE5B-7A15-DDEE-2DC8-C6D5885BA173}"/>
              </a:ext>
            </a:extLst>
          </p:cNvPr>
          <p:cNvSpPr/>
          <p:nvPr/>
        </p:nvSpPr>
        <p:spPr>
          <a:xfrm>
            <a:off x="4572000" y="1802588"/>
            <a:ext cx="3358469" cy="701188"/>
          </a:xfrm>
          <a:prstGeom prst="roundRect">
            <a:avLst>
              <a:gd name="adj" fmla="val 19726"/>
            </a:avLst>
          </a:prstGeom>
          <a:solidFill>
            <a:srgbClr val="B4E6E2"/>
          </a:solidFill>
          <a:ln w="4763">
            <a:solidFill>
              <a:srgbClr val="E2C8B5"/>
            </a:solidFill>
            <a:prstDash val="solid"/>
          </a:ln>
        </p:spPr>
        <p:txBody>
          <a:bodyPr/>
          <a:lstStyle/>
          <a:p>
            <a:endParaRPr lang="en-US"/>
          </a:p>
        </p:txBody>
      </p:sp>
      <p:sp>
        <p:nvSpPr>
          <p:cNvPr id="16" name="Text 3">
            <a:extLst>
              <a:ext uri="{FF2B5EF4-FFF2-40B4-BE49-F238E27FC236}">
                <a16:creationId xmlns:a16="http://schemas.microsoft.com/office/drawing/2014/main" id="{3261BE6C-34F2-BA73-390C-837231F46DF4}"/>
              </a:ext>
            </a:extLst>
          </p:cNvPr>
          <p:cNvSpPr/>
          <p:nvPr/>
        </p:nvSpPr>
        <p:spPr>
          <a:xfrm>
            <a:off x="4685259" y="1874753"/>
            <a:ext cx="1356717" cy="169515"/>
          </a:xfrm>
          <a:prstGeom prst="rect">
            <a:avLst/>
          </a:prstGeom>
          <a:noFill/>
          <a:ln/>
        </p:spPr>
        <p:txBody>
          <a:bodyPr wrap="none" lIns="0" tIns="0" rIns="0" bIns="0" rtlCol="0" anchor="t"/>
          <a:lstStyle/>
          <a:p>
            <a:pPr marL="0" indent="0" algn="l">
              <a:lnSpc>
                <a:spcPct val="104000"/>
              </a:lnSpc>
              <a:buNone/>
            </a:pPr>
            <a:r>
              <a:rPr lang="en-US" sz="1100" dirty="0">
                <a:solidFill>
                  <a:srgbClr val="2B2E3C"/>
                </a:solidFill>
                <a:latin typeface="Open Sans" panose="020B0606030504020204" pitchFamily="34" charset="0"/>
                <a:ea typeface="Open Sans" panose="020B0606030504020204" pitchFamily="34" charset="0"/>
                <a:cs typeface="Open Sans" panose="020B0606030504020204" pitchFamily="34" charset="0"/>
              </a:rPr>
              <a:t>edk2</a:t>
            </a:r>
          </a:p>
        </p:txBody>
      </p:sp>
      <p:sp>
        <p:nvSpPr>
          <p:cNvPr id="17" name="Text 4">
            <a:extLst>
              <a:ext uri="{FF2B5EF4-FFF2-40B4-BE49-F238E27FC236}">
                <a16:creationId xmlns:a16="http://schemas.microsoft.com/office/drawing/2014/main" id="{34EF2E56-7CBC-3E03-D6DE-ADD8F5E9238D}"/>
              </a:ext>
            </a:extLst>
          </p:cNvPr>
          <p:cNvSpPr/>
          <p:nvPr/>
        </p:nvSpPr>
        <p:spPr>
          <a:xfrm>
            <a:off x="4685259" y="2101195"/>
            <a:ext cx="3194810" cy="325636"/>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B2E3C"/>
                </a:solidFill>
                <a:latin typeface="Open Sans" pitchFamily="34" charset="0"/>
                <a:ea typeface="Open Sans" pitchFamily="34" charset="-122"/>
                <a:cs typeface="Open Sans" pitchFamily="34" charset="-120"/>
              </a:rPr>
              <a:t>Provides UEFI services, offering a modern firmware interface for systems requiring the UEFI specification</a:t>
            </a:r>
            <a:r>
              <a:rPr lang="en-US" sz="800" dirty="0">
                <a:solidFill>
                  <a:srgbClr val="2B2E3C"/>
                </a:solidFill>
                <a:latin typeface="Open Sans" pitchFamily="34" charset="0"/>
                <a:ea typeface="Open Sans" pitchFamily="34" charset="-122"/>
                <a:cs typeface="Open Sans" pitchFamily="34" charset="-120"/>
              </a:rPr>
              <a:t>.</a:t>
            </a:r>
          </a:p>
        </p:txBody>
      </p:sp>
      <p:sp>
        <p:nvSpPr>
          <p:cNvPr id="18" name="Shape 2">
            <a:extLst>
              <a:ext uri="{FF2B5EF4-FFF2-40B4-BE49-F238E27FC236}">
                <a16:creationId xmlns:a16="http://schemas.microsoft.com/office/drawing/2014/main" id="{DC93DDA9-5D9C-86C0-5E38-B992549B97F5}"/>
              </a:ext>
            </a:extLst>
          </p:cNvPr>
          <p:cNvSpPr/>
          <p:nvPr/>
        </p:nvSpPr>
        <p:spPr>
          <a:xfrm>
            <a:off x="1213531" y="2503776"/>
            <a:ext cx="3358469" cy="701188"/>
          </a:xfrm>
          <a:prstGeom prst="roundRect">
            <a:avLst>
              <a:gd name="adj" fmla="val 19726"/>
            </a:avLst>
          </a:prstGeom>
          <a:solidFill>
            <a:srgbClr val="B4E6E2"/>
          </a:solidFill>
          <a:ln w="4763">
            <a:solidFill>
              <a:srgbClr val="E2C8B5"/>
            </a:solidFill>
            <a:prstDash val="solid"/>
          </a:ln>
        </p:spPr>
        <p:txBody>
          <a:bodyPr/>
          <a:lstStyle/>
          <a:p>
            <a:endParaRPr lang="en-US" dirty="0"/>
          </a:p>
        </p:txBody>
      </p:sp>
      <p:sp>
        <p:nvSpPr>
          <p:cNvPr id="19" name="Text 3">
            <a:extLst>
              <a:ext uri="{FF2B5EF4-FFF2-40B4-BE49-F238E27FC236}">
                <a16:creationId xmlns:a16="http://schemas.microsoft.com/office/drawing/2014/main" id="{50FDBEDE-EF9F-8D87-C0C7-DF3577378779}"/>
              </a:ext>
            </a:extLst>
          </p:cNvPr>
          <p:cNvSpPr/>
          <p:nvPr/>
        </p:nvSpPr>
        <p:spPr>
          <a:xfrm>
            <a:off x="1326790" y="2613528"/>
            <a:ext cx="1356717" cy="169515"/>
          </a:xfrm>
          <a:prstGeom prst="rect">
            <a:avLst/>
          </a:prstGeom>
          <a:noFill/>
          <a:ln/>
        </p:spPr>
        <p:txBody>
          <a:bodyPr wrap="none" lIns="0" tIns="0" rIns="0" bIns="0" rtlCol="0" anchor="t"/>
          <a:lstStyle/>
          <a:p>
            <a:pPr marL="0" indent="0" algn="l">
              <a:lnSpc>
                <a:spcPct val="104000"/>
              </a:lnSpc>
              <a:buNone/>
            </a:pPr>
            <a:r>
              <a:rPr lang="en-US" sz="1100" dirty="0">
                <a:solidFill>
                  <a:srgbClr val="2B2E3C"/>
                </a:solidFill>
                <a:latin typeface="Open Sans" panose="020B0606030504020204" pitchFamily="34" charset="0"/>
                <a:ea typeface="Open Sans" panose="020B0606030504020204" pitchFamily="34" charset="0"/>
                <a:cs typeface="Open Sans" panose="020B0606030504020204" pitchFamily="34" charset="0"/>
              </a:rPr>
              <a:t>GRUB2</a:t>
            </a:r>
          </a:p>
        </p:txBody>
      </p:sp>
      <p:sp>
        <p:nvSpPr>
          <p:cNvPr id="20" name="Text 4">
            <a:extLst>
              <a:ext uri="{FF2B5EF4-FFF2-40B4-BE49-F238E27FC236}">
                <a16:creationId xmlns:a16="http://schemas.microsoft.com/office/drawing/2014/main" id="{6DA2486D-9B51-27D5-E4C8-759F74700E04}"/>
              </a:ext>
            </a:extLst>
          </p:cNvPr>
          <p:cNvSpPr/>
          <p:nvPr/>
        </p:nvSpPr>
        <p:spPr>
          <a:xfrm>
            <a:off x="1326790" y="2838385"/>
            <a:ext cx="3194810" cy="325636"/>
          </a:xfrm>
          <a:prstGeom prst="rect">
            <a:avLst/>
          </a:prstGeom>
          <a:noFill/>
          <a:ln/>
        </p:spPr>
        <p:txBody>
          <a:bodyPr wrap="square" lIns="0" tIns="0" rIns="0" bIns="0" rtlCol="0" anchor="t">
            <a:noAutofit/>
          </a:bodyPr>
          <a:lstStyle/>
          <a:p>
            <a:pPr marL="0" indent="0" algn="l">
              <a:lnSpc>
                <a:spcPct val="125000"/>
              </a:lnSpc>
              <a:buNone/>
            </a:pPr>
            <a:r>
              <a:rPr lang="en-US" sz="850" dirty="0">
                <a:solidFill>
                  <a:srgbClr val="2B2E3C"/>
                </a:solidFill>
                <a:latin typeface="Open Sans" pitchFamily="34" charset="0"/>
                <a:ea typeface="Open Sans" pitchFamily="34" charset="-122"/>
                <a:cs typeface="Open Sans" pitchFamily="34" charset="-120"/>
              </a:rPr>
              <a:t>The bootloader used by many Linux distributions, capable of loading a wide variety of operating systems.</a:t>
            </a:r>
          </a:p>
          <a:p>
            <a:pPr marL="0" indent="0" algn="l">
              <a:lnSpc>
                <a:spcPct val="125000"/>
              </a:lnSpc>
              <a:buNone/>
            </a:pPr>
            <a:r>
              <a:rPr lang="en-US" sz="850" dirty="0">
                <a:solidFill>
                  <a:srgbClr val="2B2E3C"/>
                </a:solidFill>
                <a:latin typeface="Open Sans" pitchFamily="34" charset="0"/>
                <a:ea typeface="Open Sans" pitchFamily="34" charset="-122"/>
                <a:cs typeface="Open Sans" pitchFamily="34" charset="-120"/>
              </a:rPr>
              <a:t>.</a:t>
            </a:r>
          </a:p>
        </p:txBody>
      </p:sp>
      <p:sp>
        <p:nvSpPr>
          <p:cNvPr id="30" name="Shape 2">
            <a:extLst>
              <a:ext uri="{FF2B5EF4-FFF2-40B4-BE49-F238E27FC236}">
                <a16:creationId xmlns:a16="http://schemas.microsoft.com/office/drawing/2014/main" id="{1427CDCB-426D-4B9D-CEE3-3649D25B7F79}"/>
              </a:ext>
            </a:extLst>
          </p:cNvPr>
          <p:cNvSpPr/>
          <p:nvPr/>
        </p:nvSpPr>
        <p:spPr>
          <a:xfrm>
            <a:off x="1213531" y="4174250"/>
            <a:ext cx="3358469" cy="701188"/>
          </a:xfrm>
          <a:prstGeom prst="roundRect">
            <a:avLst>
              <a:gd name="adj" fmla="val 19726"/>
            </a:avLst>
          </a:prstGeom>
          <a:solidFill>
            <a:srgbClr val="B4E6E2"/>
          </a:solidFill>
          <a:ln w="4763">
            <a:solidFill>
              <a:srgbClr val="E2C8B5"/>
            </a:solidFill>
            <a:prstDash val="solid"/>
          </a:ln>
        </p:spPr>
        <p:txBody>
          <a:bodyPr/>
          <a:lstStyle/>
          <a:p>
            <a:endParaRPr lang="en-US" dirty="0"/>
          </a:p>
        </p:txBody>
      </p:sp>
      <p:sp>
        <p:nvSpPr>
          <p:cNvPr id="31" name="Text 3">
            <a:extLst>
              <a:ext uri="{FF2B5EF4-FFF2-40B4-BE49-F238E27FC236}">
                <a16:creationId xmlns:a16="http://schemas.microsoft.com/office/drawing/2014/main" id="{64EDF529-823E-9157-2816-546B80E9E84F}"/>
              </a:ext>
            </a:extLst>
          </p:cNvPr>
          <p:cNvSpPr/>
          <p:nvPr/>
        </p:nvSpPr>
        <p:spPr>
          <a:xfrm>
            <a:off x="1326790" y="4246415"/>
            <a:ext cx="1356717" cy="169515"/>
          </a:xfrm>
          <a:prstGeom prst="rect">
            <a:avLst/>
          </a:prstGeom>
          <a:noFill/>
          <a:ln/>
        </p:spPr>
        <p:txBody>
          <a:bodyPr wrap="none" lIns="0" tIns="0" rIns="0" bIns="0" rtlCol="0" anchor="t"/>
          <a:lstStyle/>
          <a:p>
            <a:pPr marL="0" indent="0" algn="l">
              <a:lnSpc>
                <a:spcPct val="104000"/>
              </a:lnSpc>
              <a:buNone/>
            </a:pPr>
            <a:r>
              <a:rPr lang="en-US" sz="1100" dirty="0">
                <a:solidFill>
                  <a:srgbClr val="2B2E3C"/>
                </a:solidFill>
                <a:latin typeface="+mn-lt"/>
                <a:ea typeface="Bitter Medium" pitchFamily="34" charset="-122"/>
              </a:rPr>
              <a:t>LinuxBoot</a:t>
            </a:r>
          </a:p>
        </p:txBody>
      </p:sp>
      <p:sp>
        <p:nvSpPr>
          <p:cNvPr id="32" name="Text 4">
            <a:extLst>
              <a:ext uri="{FF2B5EF4-FFF2-40B4-BE49-F238E27FC236}">
                <a16:creationId xmlns:a16="http://schemas.microsoft.com/office/drawing/2014/main" id="{1D3910D8-0BA5-873F-340B-8BCD7EC073D3}"/>
              </a:ext>
            </a:extLst>
          </p:cNvPr>
          <p:cNvSpPr/>
          <p:nvPr/>
        </p:nvSpPr>
        <p:spPr>
          <a:xfrm>
            <a:off x="1326790" y="4472857"/>
            <a:ext cx="3194810" cy="325636"/>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B2E3C"/>
                </a:solidFill>
                <a:latin typeface="Open Sans" pitchFamily="34" charset="0"/>
                <a:ea typeface="Open Sans" pitchFamily="34" charset="-122"/>
                <a:cs typeface="Open Sans" pitchFamily="34" charset="-120"/>
              </a:rPr>
              <a:t>Uses Linux kernel and initramfs as a bootloader.</a:t>
            </a:r>
          </a:p>
        </p:txBody>
      </p:sp>
    </p:spTree>
    <p:extLst>
      <p:ext uri="{BB962C8B-B14F-4D97-AF65-F5344CB8AC3E}">
        <p14:creationId xmlns:p14="http://schemas.microsoft.com/office/powerpoint/2010/main" val="3761654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15BD-08C9-26B0-DA5E-C61F213412D8}"/>
              </a:ext>
            </a:extLst>
          </p:cNvPr>
          <p:cNvSpPr>
            <a:spLocks noGrp="1"/>
          </p:cNvSpPr>
          <p:nvPr>
            <p:ph type="title"/>
          </p:nvPr>
        </p:nvSpPr>
        <p:spPr/>
        <p:txBody>
          <a:bodyPr/>
          <a:lstStyle/>
          <a:p>
            <a:r>
              <a:rPr lang="en-CA" dirty="0" err="1"/>
              <a:t>LinuxBoot</a:t>
            </a:r>
            <a:r>
              <a:rPr lang="en-CA" dirty="0"/>
              <a:t> </a:t>
            </a:r>
            <a:endParaRPr lang="en-US" dirty="0"/>
          </a:p>
        </p:txBody>
      </p:sp>
      <p:pic>
        <p:nvPicPr>
          <p:cNvPr id="10" name="Picture 9">
            <a:extLst>
              <a:ext uri="{FF2B5EF4-FFF2-40B4-BE49-F238E27FC236}">
                <a16:creationId xmlns:a16="http://schemas.microsoft.com/office/drawing/2014/main" id="{9664FD34-D30E-223C-4A04-6D853919DF47}"/>
              </a:ext>
            </a:extLst>
          </p:cNvPr>
          <p:cNvPicPr>
            <a:picLocks noChangeAspect="1"/>
          </p:cNvPicPr>
          <p:nvPr/>
        </p:nvPicPr>
        <p:blipFill>
          <a:blip r:embed="rId2"/>
          <a:stretch>
            <a:fillRect/>
          </a:stretch>
        </p:blipFill>
        <p:spPr>
          <a:xfrm>
            <a:off x="3451222" y="1567680"/>
            <a:ext cx="1976494" cy="1787438"/>
          </a:xfrm>
          <a:prstGeom prst="rect">
            <a:avLst/>
          </a:prstGeom>
        </p:spPr>
      </p:pic>
    </p:spTree>
    <p:extLst>
      <p:ext uri="{BB962C8B-B14F-4D97-AF65-F5344CB8AC3E}">
        <p14:creationId xmlns:p14="http://schemas.microsoft.com/office/powerpoint/2010/main" val="3424669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2"/>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Agenda</a:t>
            </a:r>
            <a:endParaRPr dirty="0"/>
          </a:p>
        </p:txBody>
      </p:sp>
      <p:sp>
        <p:nvSpPr>
          <p:cNvPr id="38" name="Google Shape;38;p2"/>
          <p:cNvSpPr txBox="1">
            <a:spLocks noGrp="1"/>
          </p:cNvSpPr>
          <p:nvPr>
            <p:ph type="body" idx="1"/>
          </p:nvPr>
        </p:nvSpPr>
        <p:spPr>
          <a:xfrm>
            <a:off x="451951" y="1200151"/>
            <a:ext cx="8285649" cy="3394472"/>
          </a:xfrm>
          <a:prstGeom prst="rect">
            <a:avLst/>
          </a:prstGeom>
          <a:noFill/>
          <a:ln>
            <a:noFill/>
          </a:ln>
        </p:spPr>
        <p:txBody>
          <a:bodyPr spcFirstLastPara="1" wrap="square" lIns="91425" tIns="45700" rIns="91425" bIns="45700" anchor="t" anchorCtr="0">
            <a:normAutofit lnSpcReduction="10000"/>
          </a:bodyPr>
          <a:lstStyle/>
          <a:p>
            <a:pPr marL="173038" indent="-173038">
              <a:buSzPct val="100000"/>
              <a:buFont typeface="Arial" panose="020B0604020202020204" pitchFamily="34" charset="0"/>
              <a:buChar char="•"/>
            </a:pPr>
            <a:r>
              <a:rPr lang="en-US" sz="1500" dirty="0"/>
              <a:t>Getting Started</a:t>
            </a:r>
          </a:p>
          <a:p>
            <a:pPr marL="173038" indent="-173038">
              <a:buSzPct val="100000"/>
              <a:buFont typeface="Arial" panose="020B0604020202020204" pitchFamily="34" charset="0"/>
              <a:buChar char="•"/>
            </a:pPr>
            <a:r>
              <a:rPr lang="en-US" sz="1500" dirty="0"/>
              <a:t>coreboot</a:t>
            </a:r>
          </a:p>
          <a:p>
            <a:pPr marL="630238" lvl="1" indent="-173038">
              <a:buSzPct val="100000"/>
              <a:buFont typeface="Arial" panose="020B0604020202020204" pitchFamily="34" charset="0"/>
              <a:buChar char="•"/>
            </a:pPr>
            <a:r>
              <a:rPr lang="en-US" sz="1300" dirty="0"/>
              <a:t>Introduction</a:t>
            </a:r>
          </a:p>
          <a:p>
            <a:pPr marL="630238" lvl="1" indent="-173038">
              <a:buSzPct val="100000"/>
              <a:buFont typeface="Arial" panose="020B0604020202020204" pitchFamily="34" charset="0"/>
              <a:buChar char="•"/>
            </a:pPr>
            <a:r>
              <a:rPr lang="en-US" sz="1300" dirty="0"/>
              <a:t>Architecture </a:t>
            </a:r>
          </a:p>
          <a:p>
            <a:pPr marL="630238" lvl="1" indent="-173038">
              <a:buSzPct val="100000"/>
              <a:buFont typeface="Arial" panose="020B0604020202020204" pitchFamily="34" charset="0"/>
              <a:buChar char="•"/>
            </a:pPr>
            <a:r>
              <a:rPr lang="en-US" sz="1300" dirty="0"/>
              <a:t>Boot stages </a:t>
            </a:r>
          </a:p>
          <a:p>
            <a:pPr marL="630238" lvl="1" indent="-173038">
              <a:buSzPct val="100000"/>
              <a:buFont typeface="Arial" panose="020B0604020202020204" pitchFamily="34" charset="0"/>
              <a:buChar char="•"/>
            </a:pPr>
            <a:r>
              <a:rPr lang="en-US" sz="1300" dirty="0"/>
              <a:t>Payload </a:t>
            </a:r>
          </a:p>
          <a:p>
            <a:pPr marL="173038" indent="-173038">
              <a:buSzPct val="100000"/>
              <a:buFont typeface="Arial" panose="020B0604020202020204" pitchFamily="34" charset="0"/>
              <a:buChar char="•"/>
            </a:pPr>
            <a:r>
              <a:rPr lang="en-US" sz="1400" dirty="0"/>
              <a:t>LinuxBoot</a:t>
            </a:r>
          </a:p>
          <a:p>
            <a:pPr marL="630238" lvl="1" indent="-173038">
              <a:buSzPct val="100000"/>
              <a:buFont typeface="Arial" panose="020B0604020202020204" pitchFamily="34" charset="0"/>
              <a:buChar char="•"/>
            </a:pPr>
            <a:r>
              <a:rPr lang="en-US" sz="1300" dirty="0"/>
              <a:t>Introduction</a:t>
            </a:r>
          </a:p>
          <a:p>
            <a:pPr marL="630238" lvl="1" indent="-173038">
              <a:buSzPct val="100000"/>
              <a:buFont typeface="Arial" panose="020B0604020202020204" pitchFamily="34" charset="0"/>
              <a:buChar char="•"/>
            </a:pPr>
            <a:r>
              <a:rPr lang="en-US" sz="1300" dirty="0"/>
              <a:t>Architecture </a:t>
            </a:r>
          </a:p>
          <a:p>
            <a:pPr marL="630238" lvl="1" indent="-173038">
              <a:buSzPct val="100000"/>
              <a:buFont typeface="Arial" panose="020B0604020202020204" pitchFamily="34" charset="0"/>
              <a:buChar char="•"/>
            </a:pPr>
            <a:r>
              <a:rPr lang="en-US" sz="1300" dirty="0"/>
              <a:t>Components </a:t>
            </a:r>
          </a:p>
          <a:p>
            <a:pPr marL="173038" indent="-173038">
              <a:lnSpc>
                <a:spcPct val="110000"/>
              </a:lnSpc>
              <a:buSzPct val="100000"/>
              <a:buFont typeface="Arial" panose="020B0604020202020204" pitchFamily="34" charset="0"/>
              <a:buChar char="•"/>
            </a:pPr>
            <a:r>
              <a:rPr lang="en-US" sz="1400" dirty="0"/>
              <a:t>Build steps</a:t>
            </a:r>
          </a:p>
          <a:p>
            <a:pPr marL="173038" indent="-173038">
              <a:buSzPct val="100000"/>
              <a:buFont typeface="Arial" panose="020B0604020202020204" pitchFamily="34" charset="0"/>
              <a:buChar char="•"/>
            </a:pPr>
            <a:r>
              <a:rPr lang="en-US" sz="1400" dirty="0"/>
              <a:t>References </a:t>
            </a:r>
          </a:p>
          <a:p>
            <a:pPr marL="173038" indent="-173038">
              <a:buSzPct val="120000"/>
              <a:buFont typeface="Arial" panose="020B0604020202020204" pitchFamily="34" charset="0"/>
              <a:buChar char="•"/>
            </a:pPr>
            <a:endParaRPr lang="en-US" sz="1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4DD09-B62B-6716-03ED-248074A9F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178352-F4D1-FAB4-52C0-DDCF7ACF52CA}"/>
              </a:ext>
            </a:extLst>
          </p:cNvPr>
          <p:cNvSpPr>
            <a:spLocks noGrp="1"/>
          </p:cNvSpPr>
          <p:nvPr>
            <p:ph type="title"/>
          </p:nvPr>
        </p:nvSpPr>
        <p:spPr/>
        <p:txBody>
          <a:bodyPr/>
          <a:lstStyle/>
          <a:p>
            <a:r>
              <a:rPr lang="en-CA" dirty="0" err="1"/>
              <a:t>LinuxBoot</a:t>
            </a:r>
            <a:r>
              <a:rPr lang="en-CA" dirty="0"/>
              <a:t> - Introduction </a:t>
            </a:r>
            <a:endParaRPr lang="en-US" dirty="0"/>
          </a:p>
        </p:txBody>
      </p:sp>
      <p:sp>
        <p:nvSpPr>
          <p:cNvPr id="5" name="Shape 2">
            <a:extLst>
              <a:ext uri="{FF2B5EF4-FFF2-40B4-BE49-F238E27FC236}">
                <a16:creationId xmlns:a16="http://schemas.microsoft.com/office/drawing/2014/main" id="{B0289237-D5BF-3D21-1B8F-572C657CB770}"/>
              </a:ext>
            </a:extLst>
          </p:cNvPr>
          <p:cNvSpPr/>
          <p:nvPr/>
        </p:nvSpPr>
        <p:spPr>
          <a:xfrm>
            <a:off x="576255" y="2990671"/>
            <a:ext cx="7004234" cy="1413320"/>
          </a:xfrm>
          <a:prstGeom prst="roundRect">
            <a:avLst>
              <a:gd name="adj" fmla="val 3213"/>
            </a:avLst>
          </a:prstGeom>
          <a:solidFill>
            <a:srgbClr val="B4E6E2"/>
          </a:solidFill>
          <a:ln/>
        </p:spPr>
        <p:txBody>
          <a:bodyPr/>
          <a:lstStyle/>
          <a:p>
            <a:endParaRPr lang="en-US"/>
          </a:p>
        </p:txBody>
      </p:sp>
      <p:sp>
        <p:nvSpPr>
          <p:cNvPr id="6" name="Text 3">
            <a:extLst>
              <a:ext uri="{FF2B5EF4-FFF2-40B4-BE49-F238E27FC236}">
                <a16:creationId xmlns:a16="http://schemas.microsoft.com/office/drawing/2014/main" id="{5F6CF19F-3C8E-2816-B042-FDBDF5B23A9F}"/>
              </a:ext>
            </a:extLst>
          </p:cNvPr>
          <p:cNvSpPr/>
          <p:nvPr/>
        </p:nvSpPr>
        <p:spPr>
          <a:xfrm>
            <a:off x="796481" y="3071582"/>
            <a:ext cx="2852412" cy="193849"/>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4000"/>
              </a:lnSpc>
              <a:buNone/>
            </a:pPr>
            <a:r>
              <a:rPr lang="en-US" sz="1200" dirty="0">
                <a:latin typeface="Corben" pitchFamily="34" charset="0"/>
                <a:ea typeface="Corben" pitchFamily="34" charset="-122"/>
                <a:cs typeface="Corben" pitchFamily="34" charset="-120"/>
              </a:rPr>
              <a:t>The Core Concept</a:t>
            </a:r>
            <a:endParaRPr lang="en-US" sz="1200" dirty="0"/>
          </a:p>
        </p:txBody>
      </p:sp>
      <p:sp>
        <p:nvSpPr>
          <p:cNvPr id="7" name="Text 4">
            <a:extLst>
              <a:ext uri="{FF2B5EF4-FFF2-40B4-BE49-F238E27FC236}">
                <a16:creationId xmlns:a16="http://schemas.microsoft.com/office/drawing/2014/main" id="{BF6ECBBD-4B6A-1AE9-96DA-A2DFCA10DC77}"/>
              </a:ext>
            </a:extLst>
          </p:cNvPr>
          <p:cNvSpPr/>
          <p:nvPr/>
        </p:nvSpPr>
        <p:spPr>
          <a:xfrm>
            <a:off x="796481" y="3389404"/>
            <a:ext cx="6784008" cy="913772"/>
          </a:xfrm>
          <a:prstGeom prst="rect">
            <a:avLst/>
          </a:prstGeom>
          <a:noFill/>
          <a:ln/>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33000"/>
              </a:lnSpc>
              <a:buNone/>
            </a:pPr>
            <a:r>
              <a:rPr lang="en-US" sz="1100" dirty="0">
                <a:latin typeface="+mj-lt"/>
                <a:ea typeface="Nobile" pitchFamily="34" charset="-122"/>
                <a:cs typeface="Nobile" pitchFamily="34" charset="-120"/>
              </a:rPr>
              <a:t>LinuxBoot replaces many Driver Execution Environment (DXE) modules used by Unified Extensible Firmware Interface (UEFI) and other firmware — particularly the network stack and file system modules — with Linux applications. LinuxBoot brings up the Linux kernel as a DXE in flash ROM instead of the UEFI shell. The Linux kernel, with a provided Go-based user-space, can then load the runtime kernel.</a:t>
            </a:r>
            <a:endParaRPr lang="en-US" sz="1100" dirty="0">
              <a:latin typeface="+mj-lt"/>
            </a:endParaRPr>
          </a:p>
        </p:txBody>
      </p:sp>
      <p:sp>
        <p:nvSpPr>
          <p:cNvPr id="3" name="Google Shape;38;p2">
            <a:extLst>
              <a:ext uri="{FF2B5EF4-FFF2-40B4-BE49-F238E27FC236}">
                <a16:creationId xmlns:a16="http://schemas.microsoft.com/office/drawing/2014/main" id="{BE511FB5-A54A-718D-4688-92FC87059E84}"/>
              </a:ext>
            </a:extLst>
          </p:cNvPr>
          <p:cNvSpPr txBox="1">
            <a:spLocks noGrp="1"/>
          </p:cNvSpPr>
          <p:nvPr>
            <p:ph type="body" idx="1"/>
          </p:nvPr>
        </p:nvSpPr>
        <p:spPr>
          <a:xfrm>
            <a:off x="177472" y="1067232"/>
            <a:ext cx="8492140" cy="3495194"/>
          </a:xfrm>
          <a:prstGeom prst="rect">
            <a:avLst/>
          </a:prstGeom>
          <a:noFill/>
          <a:ln>
            <a:noFill/>
          </a:ln>
        </p:spPr>
        <p:txBody>
          <a:bodyPr spcFirstLastPara="1" wrap="square" lIns="91425" tIns="45700" rIns="91425" bIns="45700" anchor="t" anchorCtr="0">
            <a:noAutofit/>
          </a:bodyPr>
          <a:lstStyle/>
          <a:p>
            <a:pPr marL="287338" lvl="1" indent="115888">
              <a:buSzPct val="100000"/>
              <a:buFont typeface="Arial" panose="020B0604020202020204" pitchFamily="34" charset="0"/>
              <a:buChar char="•"/>
            </a:pPr>
            <a:r>
              <a:rPr lang="en-US" sz="1200" dirty="0" err="1"/>
              <a:t>LinuxBoot</a:t>
            </a:r>
            <a:r>
              <a:rPr lang="en-US" sz="1200" dirty="0"/>
              <a:t> is the concept of using a Linux kernel and </a:t>
            </a:r>
            <a:r>
              <a:rPr lang="en-US" sz="1200" dirty="0" err="1"/>
              <a:t>initramfs</a:t>
            </a:r>
            <a:r>
              <a:rPr lang="en-US" sz="1200" dirty="0"/>
              <a:t> as a bootloader.</a:t>
            </a:r>
          </a:p>
          <a:p>
            <a:pPr marL="287338" lvl="1" indent="115888">
              <a:buSzPct val="100000"/>
              <a:buFont typeface="Arial" panose="020B0604020202020204" pitchFamily="34" charset="0"/>
              <a:buChar char="•"/>
            </a:pPr>
            <a:r>
              <a:rPr lang="en-US" sz="1200" dirty="0" err="1"/>
              <a:t>LinuxBoot</a:t>
            </a:r>
            <a:r>
              <a:rPr lang="en-US" sz="1200" dirty="0"/>
              <a:t> is the idea of replacing proprietary or corporate-driven late-stage boot firmware with the Linux kernel and a community-based user-space. </a:t>
            </a:r>
          </a:p>
          <a:p>
            <a:pPr marL="287338" lvl="1" indent="115888">
              <a:buSzPct val="100000"/>
              <a:buFont typeface="Arial" panose="020B0604020202020204" pitchFamily="34" charset="0"/>
              <a:buChar char="•"/>
            </a:pPr>
            <a:r>
              <a:rPr lang="en-US" sz="1200" dirty="0"/>
              <a:t>Started as NERF in 2017 at Google.</a:t>
            </a:r>
          </a:p>
          <a:p>
            <a:pPr marL="744538" lvl="2" indent="115888">
              <a:buSzPct val="100000"/>
              <a:buFont typeface="Arial" panose="020B0604020202020204" pitchFamily="34" charset="0"/>
              <a:buChar char="•"/>
            </a:pPr>
            <a:r>
              <a:rPr lang="en-US" sz="900" dirty="0"/>
              <a:t>Non-Extensible Reduced Firmware</a:t>
            </a:r>
          </a:p>
          <a:p>
            <a:pPr marL="287338" lvl="1" indent="115888">
              <a:buSzPct val="100000"/>
              <a:buFont typeface="Arial" panose="020B0604020202020204" pitchFamily="34" charset="0"/>
              <a:buChar char="•"/>
            </a:pPr>
            <a:r>
              <a:rPr lang="en-US" sz="1200" dirty="0"/>
              <a:t>Replaces proprietary, closed-source, vendor-supplied firmware drivers with Linux drivers.</a:t>
            </a:r>
          </a:p>
          <a:p>
            <a:pPr marL="287338" lvl="1" indent="115888">
              <a:buSzPct val="100000"/>
              <a:buFont typeface="Arial" panose="020B0604020202020204" pitchFamily="34" charset="0"/>
              <a:buChar char="•"/>
            </a:pPr>
            <a:r>
              <a:rPr lang="en-US" sz="1200" dirty="0"/>
              <a:t>Reduces the need for writing multiple drivers for </a:t>
            </a:r>
            <a:r>
              <a:rPr lang="en-US" sz="1200" dirty="0" err="1"/>
              <a:t>Eg.</a:t>
            </a:r>
            <a:r>
              <a:rPr lang="en-US" sz="1200" dirty="0"/>
              <a:t> </a:t>
            </a:r>
            <a:r>
              <a:rPr lang="en-US" sz="1200" dirty="0" err="1"/>
              <a:t>Uboot</a:t>
            </a:r>
            <a:r>
              <a:rPr lang="en-US" sz="1200" dirty="0"/>
              <a:t>/UEFI drivers and can use same driver for both OS and </a:t>
            </a:r>
          </a:p>
          <a:p>
            <a:pPr marL="287338" lvl="1" indent="0">
              <a:buSzPct val="100000"/>
              <a:buNone/>
            </a:pPr>
            <a:r>
              <a:rPr lang="en-US" sz="1200" dirty="0"/>
              <a:t>  Pre-OS</a:t>
            </a:r>
          </a:p>
          <a:p>
            <a:pPr marL="287338" lvl="1" indent="115888">
              <a:buSzPct val="100000"/>
              <a:buFont typeface="Arial" panose="020B0604020202020204" pitchFamily="34" charset="0"/>
              <a:buChar char="•"/>
            </a:pPr>
            <a:endParaRPr sz="1200" dirty="0"/>
          </a:p>
        </p:txBody>
      </p:sp>
    </p:spTree>
    <p:extLst>
      <p:ext uri="{BB962C8B-B14F-4D97-AF65-F5344CB8AC3E}">
        <p14:creationId xmlns:p14="http://schemas.microsoft.com/office/powerpoint/2010/main" val="2420269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F3455-6947-F134-2202-B69F566B03D6}"/>
              </a:ext>
            </a:extLst>
          </p:cNvPr>
          <p:cNvSpPr>
            <a:spLocks noGrp="1"/>
          </p:cNvSpPr>
          <p:nvPr>
            <p:ph type="title"/>
          </p:nvPr>
        </p:nvSpPr>
        <p:spPr/>
        <p:txBody>
          <a:bodyPr/>
          <a:lstStyle/>
          <a:p>
            <a:r>
              <a:rPr lang="en-US" dirty="0"/>
              <a:t>Boot Firmware Architecture</a:t>
            </a:r>
          </a:p>
        </p:txBody>
      </p:sp>
      <p:pic>
        <p:nvPicPr>
          <p:cNvPr id="4" name="Picture 3">
            <a:extLst>
              <a:ext uri="{FF2B5EF4-FFF2-40B4-BE49-F238E27FC236}">
                <a16:creationId xmlns:a16="http://schemas.microsoft.com/office/drawing/2014/main" id="{3D3240CA-5060-3103-E446-4790D2F93FA4}"/>
              </a:ext>
            </a:extLst>
          </p:cNvPr>
          <p:cNvPicPr>
            <a:picLocks noChangeAspect="1"/>
          </p:cNvPicPr>
          <p:nvPr/>
        </p:nvPicPr>
        <p:blipFill>
          <a:blip r:embed="rId2"/>
          <a:stretch>
            <a:fillRect/>
          </a:stretch>
        </p:blipFill>
        <p:spPr>
          <a:xfrm>
            <a:off x="1137758" y="1029919"/>
            <a:ext cx="6868484" cy="3362794"/>
          </a:xfrm>
          <a:prstGeom prst="rect">
            <a:avLst/>
          </a:prstGeom>
        </p:spPr>
      </p:pic>
    </p:spTree>
    <p:extLst>
      <p:ext uri="{BB962C8B-B14F-4D97-AF65-F5344CB8AC3E}">
        <p14:creationId xmlns:p14="http://schemas.microsoft.com/office/powerpoint/2010/main" val="1867639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65A3C-42E7-51B5-1E98-11548C9AADF7}"/>
              </a:ext>
            </a:extLst>
          </p:cNvPr>
          <p:cNvSpPr>
            <a:spLocks noGrp="1"/>
          </p:cNvSpPr>
          <p:nvPr>
            <p:ph type="title"/>
          </p:nvPr>
        </p:nvSpPr>
        <p:spPr/>
        <p:txBody>
          <a:bodyPr/>
          <a:lstStyle/>
          <a:p>
            <a:r>
              <a:rPr lang="en-US" dirty="0"/>
              <a:t>UEFI and </a:t>
            </a:r>
            <a:r>
              <a:rPr lang="en-US" dirty="0" err="1"/>
              <a:t>LinuxBoot</a:t>
            </a:r>
            <a:endParaRPr lang="en-US" dirty="0"/>
          </a:p>
        </p:txBody>
      </p:sp>
      <p:pic>
        <p:nvPicPr>
          <p:cNvPr id="5" name="Picture 4">
            <a:extLst>
              <a:ext uri="{FF2B5EF4-FFF2-40B4-BE49-F238E27FC236}">
                <a16:creationId xmlns:a16="http://schemas.microsoft.com/office/drawing/2014/main" id="{783BD07D-B11B-3D87-E1E0-56170EE599AC}"/>
              </a:ext>
            </a:extLst>
          </p:cNvPr>
          <p:cNvPicPr>
            <a:picLocks noChangeAspect="1"/>
          </p:cNvPicPr>
          <p:nvPr/>
        </p:nvPicPr>
        <p:blipFill>
          <a:blip r:embed="rId2"/>
          <a:stretch>
            <a:fillRect/>
          </a:stretch>
        </p:blipFill>
        <p:spPr>
          <a:xfrm>
            <a:off x="229440" y="1158777"/>
            <a:ext cx="8826459" cy="3326595"/>
          </a:xfrm>
          <a:prstGeom prst="rect">
            <a:avLst/>
          </a:prstGeom>
        </p:spPr>
      </p:pic>
      <p:sp>
        <p:nvSpPr>
          <p:cNvPr id="6" name="TextBox 5">
            <a:extLst>
              <a:ext uri="{FF2B5EF4-FFF2-40B4-BE49-F238E27FC236}">
                <a16:creationId xmlns:a16="http://schemas.microsoft.com/office/drawing/2014/main" id="{5C2E3220-4B9E-16C7-1477-AB3821568F07}"/>
              </a:ext>
            </a:extLst>
          </p:cNvPr>
          <p:cNvSpPr txBox="1"/>
          <p:nvPr/>
        </p:nvSpPr>
        <p:spPr>
          <a:xfrm>
            <a:off x="1991503" y="907629"/>
            <a:ext cx="977891" cy="323165"/>
          </a:xfrm>
          <a:prstGeom prst="rect">
            <a:avLst/>
          </a:prstGeom>
          <a:noFill/>
        </p:spPr>
        <p:txBody>
          <a:bodyPr wrap="square" rtlCol="0">
            <a:spAutoFit/>
          </a:bodyPr>
          <a:lstStyle/>
          <a:p>
            <a:r>
              <a:rPr lang="en-US" sz="1500" dirty="0"/>
              <a:t>UEFI</a:t>
            </a:r>
          </a:p>
        </p:txBody>
      </p:sp>
      <p:sp>
        <p:nvSpPr>
          <p:cNvPr id="7" name="TextBox 6">
            <a:extLst>
              <a:ext uri="{FF2B5EF4-FFF2-40B4-BE49-F238E27FC236}">
                <a16:creationId xmlns:a16="http://schemas.microsoft.com/office/drawing/2014/main" id="{1A5EF232-6564-3067-3A6A-94212A26E615}"/>
              </a:ext>
            </a:extLst>
          </p:cNvPr>
          <p:cNvSpPr txBox="1"/>
          <p:nvPr/>
        </p:nvSpPr>
        <p:spPr>
          <a:xfrm>
            <a:off x="5945882" y="912441"/>
            <a:ext cx="1571449" cy="323165"/>
          </a:xfrm>
          <a:prstGeom prst="rect">
            <a:avLst/>
          </a:prstGeom>
          <a:noFill/>
        </p:spPr>
        <p:txBody>
          <a:bodyPr wrap="square" rtlCol="0">
            <a:spAutoFit/>
          </a:bodyPr>
          <a:lstStyle/>
          <a:p>
            <a:r>
              <a:rPr lang="en-US" sz="1500" dirty="0" err="1"/>
              <a:t>LinuxBoot</a:t>
            </a:r>
            <a:endParaRPr lang="en-US" sz="1500" dirty="0"/>
          </a:p>
        </p:txBody>
      </p:sp>
    </p:spTree>
    <p:extLst>
      <p:ext uri="{BB962C8B-B14F-4D97-AF65-F5344CB8AC3E}">
        <p14:creationId xmlns:p14="http://schemas.microsoft.com/office/powerpoint/2010/main" val="3995929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55EE-F538-37EF-EE93-ED07C0320A87}"/>
              </a:ext>
            </a:extLst>
          </p:cNvPr>
          <p:cNvSpPr>
            <a:spLocks noGrp="1"/>
          </p:cNvSpPr>
          <p:nvPr>
            <p:ph type="title"/>
          </p:nvPr>
        </p:nvSpPr>
        <p:spPr/>
        <p:txBody>
          <a:bodyPr/>
          <a:lstStyle/>
          <a:p>
            <a:r>
              <a:rPr lang="en-US" dirty="0"/>
              <a:t>Boot Flow</a:t>
            </a:r>
          </a:p>
        </p:txBody>
      </p:sp>
      <p:pic>
        <p:nvPicPr>
          <p:cNvPr id="4" name="Content Placeholder 4">
            <a:extLst>
              <a:ext uri="{FF2B5EF4-FFF2-40B4-BE49-F238E27FC236}">
                <a16:creationId xmlns:a16="http://schemas.microsoft.com/office/drawing/2014/main" id="{CAC9E91A-51F9-F194-FA4D-40B3B27794F9}"/>
              </a:ext>
            </a:extLst>
          </p:cNvPr>
          <p:cNvPicPr>
            <a:picLocks noChangeAspect="1"/>
          </p:cNvPicPr>
          <p:nvPr/>
        </p:nvPicPr>
        <p:blipFill>
          <a:blip r:embed="rId2"/>
          <a:stretch>
            <a:fillRect/>
          </a:stretch>
        </p:blipFill>
        <p:spPr>
          <a:xfrm>
            <a:off x="449663" y="1267527"/>
            <a:ext cx="7509895" cy="2608446"/>
          </a:xfrm>
          <a:prstGeom prst="rect">
            <a:avLst/>
          </a:prstGeom>
          <a:noFill/>
          <a:ln>
            <a:noFill/>
          </a:ln>
        </p:spPr>
      </p:pic>
    </p:spTree>
    <p:extLst>
      <p:ext uri="{BB962C8B-B14F-4D97-AF65-F5344CB8AC3E}">
        <p14:creationId xmlns:p14="http://schemas.microsoft.com/office/powerpoint/2010/main" val="1092494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6633F-6899-2DA3-7372-079F788298C2}"/>
              </a:ext>
            </a:extLst>
          </p:cNvPr>
          <p:cNvSpPr>
            <a:spLocks noGrp="1"/>
          </p:cNvSpPr>
          <p:nvPr>
            <p:ph type="title"/>
          </p:nvPr>
        </p:nvSpPr>
        <p:spPr/>
        <p:txBody>
          <a:bodyPr/>
          <a:lstStyle/>
          <a:p>
            <a:r>
              <a:rPr lang="en-CA" dirty="0" err="1"/>
              <a:t>LinuxBoot</a:t>
            </a:r>
            <a:r>
              <a:rPr lang="en-CA" dirty="0"/>
              <a:t> Components</a:t>
            </a:r>
            <a:endParaRPr lang="en-US" dirty="0"/>
          </a:p>
        </p:txBody>
      </p:sp>
      <p:sp>
        <p:nvSpPr>
          <p:cNvPr id="4" name="Shape 2">
            <a:extLst>
              <a:ext uri="{FF2B5EF4-FFF2-40B4-BE49-F238E27FC236}">
                <a16:creationId xmlns:a16="http://schemas.microsoft.com/office/drawing/2014/main" id="{4B5FE2EC-B580-A890-0C73-34526DD2BB81}"/>
              </a:ext>
            </a:extLst>
          </p:cNvPr>
          <p:cNvSpPr/>
          <p:nvPr/>
        </p:nvSpPr>
        <p:spPr>
          <a:xfrm>
            <a:off x="388559" y="1207999"/>
            <a:ext cx="7648536" cy="1044315"/>
          </a:xfrm>
          <a:prstGeom prst="roundRect">
            <a:avLst>
              <a:gd name="adj" fmla="val 3213"/>
            </a:avLst>
          </a:prstGeom>
          <a:solidFill>
            <a:srgbClr val="B4E6E2"/>
          </a:solidFill>
          <a:ln/>
        </p:spPr>
        <p:txBody>
          <a:bodyPr/>
          <a:lstStyle/>
          <a:p>
            <a:endParaRPr lang="en-US"/>
          </a:p>
        </p:txBody>
      </p:sp>
      <p:sp>
        <p:nvSpPr>
          <p:cNvPr id="5" name="Text 3">
            <a:extLst>
              <a:ext uri="{FF2B5EF4-FFF2-40B4-BE49-F238E27FC236}">
                <a16:creationId xmlns:a16="http://schemas.microsoft.com/office/drawing/2014/main" id="{5AB79267-C57C-C9A3-48F1-71066C87475D}"/>
              </a:ext>
            </a:extLst>
          </p:cNvPr>
          <p:cNvSpPr/>
          <p:nvPr/>
        </p:nvSpPr>
        <p:spPr>
          <a:xfrm>
            <a:off x="512533" y="1341599"/>
            <a:ext cx="3742568" cy="193849"/>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4000"/>
              </a:lnSpc>
              <a:buNone/>
            </a:pPr>
            <a:r>
              <a:rPr lang="en-US" sz="1400" b="1" dirty="0">
                <a:latin typeface="Corben" pitchFamily="34" charset="0"/>
                <a:ea typeface="Corben" pitchFamily="34" charset="-122"/>
                <a:cs typeface="Corben" pitchFamily="34" charset="-120"/>
              </a:rPr>
              <a:t>BIOS</a:t>
            </a:r>
            <a:endParaRPr lang="en-US" sz="1400" b="1" dirty="0"/>
          </a:p>
        </p:txBody>
      </p:sp>
      <p:sp>
        <p:nvSpPr>
          <p:cNvPr id="6" name="Text 4">
            <a:extLst>
              <a:ext uri="{FF2B5EF4-FFF2-40B4-BE49-F238E27FC236}">
                <a16:creationId xmlns:a16="http://schemas.microsoft.com/office/drawing/2014/main" id="{F723B13B-DF41-8E16-CE29-C51D8522C67F}"/>
              </a:ext>
            </a:extLst>
          </p:cNvPr>
          <p:cNvSpPr/>
          <p:nvPr/>
        </p:nvSpPr>
        <p:spPr>
          <a:xfrm>
            <a:off x="512532" y="1659421"/>
            <a:ext cx="7186351" cy="708396"/>
          </a:xfrm>
          <a:prstGeom prst="rect">
            <a:avLst/>
          </a:prstGeom>
          <a:noFill/>
          <a:ln/>
        </p:spPr>
        <p:txBody>
          <a:bodyPr wrap="square" lIns="0" tIns="0" rIns="0" bIns="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l">
              <a:lnSpc>
                <a:spcPct val="133000"/>
              </a:lnSpc>
              <a:buFont typeface="Arial" panose="020B0604020202020204" pitchFamily="34" charset="0"/>
              <a:buChar char="•"/>
            </a:pPr>
            <a:r>
              <a:rPr lang="en-US" sz="1200" dirty="0"/>
              <a:t>Does not have a specific BIOS</a:t>
            </a:r>
          </a:p>
          <a:p>
            <a:pPr marL="171450" indent="-171450">
              <a:lnSpc>
                <a:spcPct val="133000"/>
              </a:lnSpc>
              <a:buFont typeface="Arial" panose="020B0604020202020204" pitchFamily="34" charset="0"/>
              <a:buChar char="•"/>
            </a:pPr>
            <a:r>
              <a:rPr lang="en-US" sz="1200" dirty="0"/>
              <a:t>Currently </a:t>
            </a:r>
            <a:r>
              <a:rPr lang="en-US" sz="1200" dirty="0" err="1"/>
              <a:t>LinuxBoot</a:t>
            </a:r>
            <a:r>
              <a:rPr lang="en-US" sz="1200" dirty="0"/>
              <a:t> supports </a:t>
            </a:r>
            <a:r>
              <a:rPr lang="en-US" sz="1200" b="1" dirty="0"/>
              <a:t>UEFI and </a:t>
            </a:r>
            <a:r>
              <a:rPr lang="en-US" sz="1200" b="1" dirty="0" err="1"/>
              <a:t>Coreboot</a:t>
            </a:r>
            <a:r>
              <a:rPr lang="en-US" sz="1200" dirty="0"/>
              <a:t>.</a:t>
            </a:r>
          </a:p>
        </p:txBody>
      </p:sp>
      <p:sp>
        <p:nvSpPr>
          <p:cNvPr id="7" name="Shape 2">
            <a:extLst>
              <a:ext uri="{FF2B5EF4-FFF2-40B4-BE49-F238E27FC236}">
                <a16:creationId xmlns:a16="http://schemas.microsoft.com/office/drawing/2014/main" id="{355EBFFD-1022-2D4B-B866-91A9FC659C57}"/>
              </a:ext>
            </a:extLst>
          </p:cNvPr>
          <p:cNvSpPr/>
          <p:nvPr/>
        </p:nvSpPr>
        <p:spPr>
          <a:xfrm>
            <a:off x="388559" y="2412762"/>
            <a:ext cx="7648536" cy="2056110"/>
          </a:xfrm>
          <a:prstGeom prst="roundRect">
            <a:avLst>
              <a:gd name="adj" fmla="val 3213"/>
            </a:avLst>
          </a:prstGeom>
          <a:solidFill>
            <a:srgbClr val="B4E6E2"/>
          </a:solidFill>
          <a:ln/>
        </p:spPr>
        <p:txBody>
          <a:bodyPr/>
          <a:lstStyle/>
          <a:p>
            <a:endParaRPr lang="en-US"/>
          </a:p>
        </p:txBody>
      </p:sp>
      <p:sp>
        <p:nvSpPr>
          <p:cNvPr id="8" name="Text 3">
            <a:extLst>
              <a:ext uri="{FF2B5EF4-FFF2-40B4-BE49-F238E27FC236}">
                <a16:creationId xmlns:a16="http://schemas.microsoft.com/office/drawing/2014/main" id="{7D64CA32-734B-FDC0-E9EE-06714D83F813}"/>
              </a:ext>
            </a:extLst>
          </p:cNvPr>
          <p:cNvSpPr/>
          <p:nvPr/>
        </p:nvSpPr>
        <p:spPr>
          <a:xfrm>
            <a:off x="512533" y="2546361"/>
            <a:ext cx="3742568" cy="193849"/>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4000"/>
              </a:lnSpc>
              <a:buNone/>
            </a:pPr>
            <a:r>
              <a:rPr lang="en-US" sz="1400" b="1" dirty="0">
                <a:latin typeface="Corben" pitchFamily="34" charset="0"/>
                <a:ea typeface="Corben" pitchFamily="34" charset="-122"/>
                <a:cs typeface="Corben" pitchFamily="34" charset="-120"/>
              </a:rPr>
              <a:t>Linux Kernel</a:t>
            </a:r>
            <a:endParaRPr lang="en-US" sz="1400" b="1" dirty="0"/>
          </a:p>
        </p:txBody>
      </p:sp>
      <p:sp>
        <p:nvSpPr>
          <p:cNvPr id="9" name="Text 4">
            <a:extLst>
              <a:ext uri="{FF2B5EF4-FFF2-40B4-BE49-F238E27FC236}">
                <a16:creationId xmlns:a16="http://schemas.microsoft.com/office/drawing/2014/main" id="{4C38F6E9-6F7C-B332-3C88-B58C0CDC0A38}"/>
              </a:ext>
            </a:extLst>
          </p:cNvPr>
          <p:cNvSpPr/>
          <p:nvPr/>
        </p:nvSpPr>
        <p:spPr>
          <a:xfrm>
            <a:off x="512532" y="2864183"/>
            <a:ext cx="7186351" cy="1284232"/>
          </a:xfrm>
          <a:prstGeom prst="rect">
            <a:avLst/>
          </a:prstGeom>
          <a:noFill/>
          <a:ln/>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33000"/>
              </a:lnSpc>
              <a:buFont typeface="Arial" panose="020B0604020202020204" pitchFamily="34" charset="0"/>
              <a:buChar char="•"/>
            </a:pPr>
            <a:r>
              <a:rPr lang="en-US" sz="1200" dirty="0" err="1"/>
              <a:t>LinuxBoot</a:t>
            </a:r>
            <a:r>
              <a:rPr lang="en-US" sz="1200" dirty="0"/>
              <a:t> uses a </a:t>
            </a:r>
            <a:r>
              <a:rPr lang="en-US" sz="1200" b="1" dirty="0"/>
              <a:t>minimal Linux kernel </a:t>
            </a:r>
            <a:r>
              <a:rPr lang="en-US" sz="1200" dirty="0"/>
              <a:t>to replace selected UEFI firmware functions, then hands off control to the actual production kernel.</a:t>
            </a:r>
          </a:p>
          <a:p>
            <a:pPr marL="171450" indent="-171450">
              <a:lnSpc>
                <a:spcPct val="133000"/>
              </a:lnSpc>
              <a:buFont typeface="Arial" panose="020B0604020202020204" pitchFamily="34" charset="0"/>
              <a:buChar char="•"/>
            </a:pPr>
            <a:r>
              <a:rPr lang="en-US" sz="1200" dirty="0"/>
              <a:t>Specialized kernel config files remove unnecessary drivers and features to keep the firmware (BIOS) footprint small and efficient.</a:t>
            </a:r>
          </a:p>
          <a:p>
            <a:pPr marL="171450" indent="-171450">
              <a:lnSpc>
                <a:spcPct val="133000"/>
              </a:lnSpc>
              <a:buFont typeface="Arial" panose="020B0604020202020204" pitchFamily="34" charset="0"/>
              <a:buChar char="•"/>
            </a:pPr>
            <a:r>
              <a:rPr lang="en-US" sz="1200" dirty="0"/>
              <a:t>These configs also include required patches and enable only the essential capabilities needed for </a:t>
            </a:r>
            <a:r>
              <a:rPr lang="en-US" sz="1200" dirty="0" err="1"/>
              <a:t>LinuxBoot</a:t>
            </a:r>
            <a:r>
              <a:rPr lang="en-US" sz="1200" dirty="0"/>
              <a:t> operation.</a:t>
            </a:r>
          </a:p>
        </p:txBody>
      </p:sp>
    </p:spTree>
    <p:extLst>
      <p:ext uri="{BB962C8B-B14F-4D97-AF65-F5344CB8AC3E}">
        <p14:creationId xmlns:p14="http://schemas.microsoft.com/office/powerpoint/2010/main" val="3229630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E001-1556-51DA-DE9C-432847DF7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45CAE4-8C8B-4961-26D2-B25AD60BE810}"/>
              </a:ext>
            </a:extLst>
          </p:cNvPr>
          <p:cNvSpPr>
            <a:spLocks noGrp="1"/>
          </p:cNvSpPr>
          <p:nvPr>
            <p:ph type="title"/>
          </p:nvPr>
        </p:nvSpPr>
        <p:spPr/>
        <p:txBody>
          <a:bodyPr/>
          <a:lstStyle/>
          <a:p>
            <a:r>
              <a:rPr lang="en-CA" dirty="0" err="1"/>
              <a:t>LinuxBoot</a:t>
            </a:r>
            <a:r>
              <a:rPr lang="en-CA" dirty="0"/>
              <a:t> Components</a:t>
            </a:r>
            <a:endParaRPr lang="en-US" dirty="0"/>
          </a:p>
        </p:txBody>
      </p:sp>
      <p:sp>
        <p:nvSpPr>
          <p:cNvPr id="13" name="Shape 2">
            <a:extLst>
              <a:ext uri="{FF2B5EF4-FFF2-40B4-BE49-F238E27FC236}">
                <a16:creationId xmlns:a16="http://schemas.microsoft.com/office/drawing/2014/main" id="{9014F131-3C84-1843-5117-879F94F41CE0}"/>
              </a:ext>
            </a:extLst>
          </p:cNvPr>
          <p:cNvSpPr/>
          <p:nvPr/>
        </p:nvSpPr>
        <p:spPr>
          <a:xfrm>
            <a:off x="388559" y="976268"/>
            <a:ext cx="7648536" cy="3815736"/>
          </a:xfrm>
          <a:prstGeom prst="roundRect">
            <a:avLst>
              <a:gd name="adj" fmla="val 3213"/>
            </a:avLst>
          </a:prstGeom>
          <a:solidFill>
            <a:srgbClr val="B4E6E2"/>
          </a:solidFill>
          <a:ln/>
        </p:spPr>
        <p:txBody>
          <a:bodyPr/>
          <a:lstStyle/>
          <a:p>
            <a:endParaRPr lang="en-US" dirty="0"/>
          </a:p>
        </p:txBody>
      </p:sp>
      <p:sp>
        <p:nvSpPr>
          <p:cNvPr id="14" name="Text 3">
            <a:extLst>
              <a:ext uri="{FF2B5EF4-FFF2-40B4-BE49-F238E27FC236}">
                <a16:creationId xmlns:a16="http://schemas.microsoft.com/office/drawing/2014/main" id="{C77D2AFF-9A88-613B-0D90-68A3E7F327D2}"/>
              </a:ext>
            </a:extLst>
          </p:cNvPr>
          <p:cNvSpPr/>
          <p:nvPr/>
        </p:nvSpPr>
        <p:spPr>
          <a:xfrm>
            <a:off x="470259" y="1068896"/>
            <a:ext cx="3742568" cy="193849"/>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4000"/>
              </a:lnSpc>
              <a:buNone/>
            </a:pPr>
            <a:r>
              <a:rPr lang="en-US" sz="1400" b="1" dirty="0" err="1">
                <a:latin typeface="+mj-lt"/>
                <a:ea typeface="Corben" pitchFamily="34" charset="-122"/>
                <a:cs typeface="Corben" pitchFamily="34" charset="-120"/>
              </a:rPr>
              <a:t>Initramfs</a:t>
            </a:r>
            <a:r>
              <a:rPr lang="en-US" sz="1400" b="1" dirty="0">
                <a:latin typeface="+mj-lt"/>
                <a:ea typeface="Corben" pitchFamily="34" charset="-122"/>
                <a:cs typeface="Corben" pitchFamily="34" charset="-120"/>
              </a:rPr>
              <a:t>/u-root</a:t>
            </a:r>
            <a:endParaRPr lang="en-US" sz="1400" b="1" dirty="0">
              <a:latin typeface="+mj-lt"/>
            </a:endParaRPr>
          </a:p>
        </p:txBody>
      </p:sp>
      <p:sp>
        <p:nvSpPr>
          <p:cNvPr id="15" name="Text 4">
            <a:extLst>
              <a:ext uri="{FF2B5EF4-FFF2-40B4-BE49-F238E27FC236}">
                <a16:creationId xmlns:a16="http://schemas.microsoft.com/office/drawing/2014/main" id="{E379E6CB-A622-4878-FDF8-F6D394A603CC}"/>
              </a:ext>
            </a:extLst>
          </p:cNvPr>
          <p:cNvSpPr/>
          <p:nvPr/>
        </p:nvSpPr>
        <p:spPr>
          <a:xfrm>
            <a:off x="470259" y="1338699"/>
            <a:ext cx="7186351" cy="2663229"/>
          </a:xfrm>
          <a:prstGeom prst="rect">
            <a:avLst/>
          </a:prstGeom>
          <a:noFill/>
          <a:ln/>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33000"/>
              </a:lnSpc>
              <a:buFont typeface="Arial" panose="020B0604020202020204" pitchFamily="34" charset="0"/>
              <a:buChar char="•"/>
            </a:pPr>
            <a:r>
              <a:rPr lang="en-US" sz="1100" dirty="0" err="1"/>
              <a:t>LinuxBoot</a:t>
            </a:r>
            <a:r>
              <a:rPr lang="en-US" sz="1100" dirty="0"/>
              <a:t> embeds the root file system as an </a:t>
            </a:r>
            <a:r>
              <a:rPr lang="en-US" sz="1100" dirty="0" err="1"/>
              <a:t>initramfs</a:t>
            </a:r>
            <a:r>
              <a:rPr lang="en-US" sz="1100" dirty="0"/>
              <a:t> inside the firmware image, packaged together with the Linux kernel in flash storage.</a:t>
            </a:r>
          </a:p>
          <a:p>
            <a:pPr marL="171450" indent="-171450">
              <a:lnSpc>
                <a:spcPct val="133000"/>
              </a:lnSpc>
              <a:buFont typeface="Arial" panose="020B0604020202020204" pitchFamily="34" charset="0"/>
              <a:buChar char="•"/>
            </a:pPr>
            <a:r>
              <a:rPr lang="en-US" sz="1100" dirty="0"/>
              <a:t>The </a:t>
            </a:r>
            <a:r>
              <a:rPr lang="en-US" sz="1100" dirty="0" err="1"/>
              <a:t>initramfs</a:t>
            </a:r>
            <a:r>
              <a:rPr lang="en-US" sz="1100" dirty="0"/>
              <a:t> is a </a:t>
            </a:r>
            <a:r>
              <a:rPr lang="en-US" sz="1100" b="1" dirty="0" err="1"/>
              <a:t>cpio</a:t>
            </a:r>
            <a:r>
              <a:rPr lang="en-US" sz="1100" b="1" dirty="0"/>
              <a:t> archive </a:t>
            </a:r>
            <a:r>
              <a:rPr lang="en-US" sz="1100" dirty="0"/>
              <a:t>containing essential directories, binaries, and startup utilities required for boot.</a:t>
            </a:r>
          </a:p>
          <a:p>
            <a:pPr marL="171450" indent="-171450">
              <a:lnSpc>
                <a:spcPct val="133000"/>
              </a:lnSpc>
              <a:buFont typeface="Arial" panose="020B0604020202020204" pitchFamily="34" charset="0"/>
              <a:buChar char="•"/>
            </a:pPr>
            <a:r>
              <a:rPr lang="en-US" sz="1100" dirty="0"/>
              <a:t>During boot, the firmware or </a:t>
            </a:r>
            <a:r>
              <a:rPr lang="en-US" sz="1100" b="1" dirty="0"/>
              <a:t>bootloader</a:t>
            </a:r>
            <a:r>
              <a:rPr lang="en-US" sz="1100" dirty="0"/>
              <a:t> (e.g., </a:t>
            </a:r>
            <a:r>
              <a:rPr lang="en-US" sz="1100" dirty="0" err="1"/>
              <a:t>coreboot</a:t>
            </a:r>
            <a:r>
              <a:rPr lang="en-US" sz="1100" dirty="0"/>
              <a:t>) loads both the </a:t>
            </a:r>
            <a:r>
              <a:rPr lang="en-US" sz="1100" b="1" dirty="0"/>
              <a:t>kernel</a:t>
            </a:r>
            <a:r>
              <a:rPr lang="en-US" sz="1100" dirty="0"/>
              <a:t> (</a:t>
            </a:r>
            <a:r>
              <a:rPr lang="en-US" sz="1100" dirty="0" err="1"/>
              <a:t>bzImage</a:t>
            </a:r>
            <a:r>
              <a:rPr lang="en-US" sz="1100" dirty="0"/>
              <a:t>) and </a:t>
            </a:r>
            <a:r>
              <a:rPr lang="en-US" sz="1100" b="1" dirty="0" err="1"/>
              <a:t>initramfs</a:t>
            </a:r>
            <a:r>
              <a:rPr lang="en-US" sz="1100" dirty="0"/>
              <a:t> into memory.</a:t>
            </a:r>
          </a:p>
          <a:p>
            <a:pPr marL="171450" indent="-171450">
              <a:lnSpc>
                <a:spcPct val="133000"/>
              </a:lnSpc>
              <a:buFont typeface="Arial" panose="020B0604020202020204" pitchFamily="34" charset="0"/>
              <a:buChar char="•"/>
            </a:pPr>
            <a:r>
              <a:rPr lang="en-US" sz="1100" dirty="0"/>
              <a:t>The Linux kernel detects and unpacks the </a:t>
            </a:r>
            <a:r>
              <a:rPr lang="en-US" sz="1100" dirty="0" err="1"/>
              <a:t>initramfs</a:t>
            </a:r>
            <a:r>
              <a:rPr lang="en-US" sz="1100" dirty="0"/>
              <a:t>, mounting it as the root filesystem (/).</a:t>
            </a:r>
          </a:p>
          <a:p>
            <a:pPr marL="171450" indent="-171450">
              <a:lnSpc>
                <a:spcPct val="133000"/>
              </a:lnSpc>
              <a:buFont typeface="Arial" panose="020B0604020202020204" pitchFamily="34" charset="0"/>
              <a:buChar char="•"/>
            </a:pPr>
            <a:r>
              <a:rPr lang="en-US" sz="1100" dirty="0"/>
              <a:t>After mounting, the kernel executes the </a:t>
            </a:r>
            <a:r>
              <a:rPr lang="en-US" sz="1100" b="1" dirty="0"/>
              <a:t>/</a:t>
            </a:r>
            <a:r>
              <a:rPr lang="en-US" sz="1100" b="1" dirty="0" err="1"/>
              <a:t>init</a:t>
            </a:r>
            <a:r>
              <a:rPr lang="en-US" sz="1100" b="1" dirty="0"/>
              <a:t> </a:t>
            </a:r>
            <a:r>
              <a:rPr lang="en-US" sz="1100" dirty="0"/>
              <a:t>program, which initializes the system and continues the boot process.</a:t>
            </a:r>
          </a:p>
          <a:p>
            <a:pPr marL="171450" indent="-171450">
              <a:lnSpc>
                <a:spcPct val="133000"/>
              </a:lnSpc>
              <a:buFont typeface="Arial" panose="020B0604020202020204" pitchFamily="34" charset="0"/>
              <a:buChar char="•"/>
            </a:pPr>
            <a:endParaRPr lang="en-US" sz="1100" dirty="0"/>
          </a:p>
          <a:p>
            <a:pPr>
              <a:lnSpc>
                <a:spcPct val="133000"/>
              </a:lnSpc>
            </a:pPr>
            <a:r>
              <a:rPr lang="en-US" sz="1100" dirty="0"/>
              <a:t>u-root can create an </a:t>
            </a:r>
            <a:r>
              <a:rPr lang="en-US" sz="1100" dirty="0" err="1"/>
              <a:t>initramfs</a:t>
            </a:r>
            <a:r>
              <a:rPr lang="en-US" sz="1100" dirty="0"/>
              <a:t> in two different modes:</a:t>
            </a:r>
          </a:p>
          <a:p>
            <a:pPr marL="171450" indent="-171450">
              <a:lnSpc>
                <a:spcPct val="133000"/>
              </a:lnSpc>
              <a:buFont typeface="Arial" panose="020B0604020202020204" pitchFamily="34" charset="0"/>
              <a:buChar char="•"/>
            </a:pPr>
            <a:r>
              <a:rPr lang="en-US" sz="1100" b="1" dirty="0"/>
              <a:t>Source mode</a:t>
            </a:r>
            <a:r>
              <a:rPr lang="en-US" sz="1100" dirty="0"/>
              <a:t>, which contains:</a:t>
            </a:r>
          </a:p>
          <a:p>
            <a:pPr marL="685800" lvl="1" indent="-228600">
              <a:lnSpc>
                <a:spcPct val="133000"/>
              </a:lnSpc>
              <a:buFont typeface="+mj-lt"/>
              <a:buAutoNum type="arabicPeriod"/>
            </a:pPr>
            <a:r>
              <a:rPr lang="en-US" sz="1100" dirty="0"/>
              <a:t>Go toolchain binaries</a:t>
            </a:r>
          </a:p>
          <a:p>
            <a:pPr marL="685800" lvl="1" indent="-228600">
              <a:lnSpc>
                <a:spcPct val="133000"/>
              </a:lnSpc>
              <a:buFont typeface="+mj-lt"/>
              <a:buAutoNum type="arabicPeriod"/>
            </a:pPr>
            <a:r>
              <a:rPr lang="en-US" sz="1100" dirty="0"/>
              <a:t>A simple shell</a:t>
            </a:r>
          </a:p>
          <a:p>
            <a:pPr marL="685800" lvl="1" indent="-228600">
              <a:lnSpc>
                <a:spcPct val="133000"/>
              </a:lnSpc>
              <a:buFont typeface="+mj-lt"/>
              <a:buAutoNum type="arabicPeriod"/>
            </a:pPr>
            <a:r>
              <a:rPr lang="en-US" sz="1100" dirty="0"/>
              <a:t>Go source for tools to be compiled on the fly by the shell</a:t>
            </a:r>
          </a:p>
          <a:p>
            <a:pPr marL="171450" indent="-171450">
              <a:lnSpc>
                <a:spcPct val="133000"/>
              </a:lnSpc>
              <a:buFont typeface="Arial" panose="020B0604020202020204" pitchFamily="34" charset="0"/>
              <a:buChar char="•"/>
            </a:pPr>
            <a:r>
              <a:rPr lang="en-US" sz="1100" b="1" dirty="0" err="1"/>
              <a:t>Busybox</a:t>
            </a:r>
            <a:r>
              <a:rPr lang="en-US" sz="1100" dirty="0"/>
              <a:t> mode: This is one </a:t>
            </a:r>
            <a:r>
              <a:rPr lang="en-US" sz="1100" dirty="0" err="1"/>
              <a:t>busybox</a:t>
            </a:r>
            <a:r>
              <a:rPr lang="en-US" sz="1100" dirty="0"/>
              <a:t>-like binary comprising all the requested utilities.</a:t>
            </a:r>
          </a:p>
          <a:p>
            <a:pPr marL="171450" indent="-171450">
              <a:lnSpc>
                <a:spcPct val="133000"/>
              </a:lnSpc>
              <a:buFont typeface="Arial" panose="020B0604020202020204" pitchFamily="34" charset="0"/>
              <a:buChar char="•"/>
            </a:pPr>
            <a:endParaRPr lang="en-US" sz="1100" dirty="0"/>
          </a:p>
        </p:txBody>
      </p:sp>
    </p:spTree>
    <p:extLst>
      <p:ext uri="{BB962C8B-B14F-4D97-AF65-F5344CB8AC3E}">
        <p14:creationId xmlns:p14="http://schemas.microsoft.com/office/powerpoint/2010/main" val="1972837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4EFBE-A8C0-2114-8968-73ACA331A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25A45-6C7D-C4A3-D999-1508FC3B26A4}"/>
              </a:ext>
            </a:extLst>
          </p:cNvPr>
          <p:cNvSpPr>
            <a:spLocks noGrp="1"/>
          </p:cNvSpPr>
          <p:nvPr>
            <p:ph type="title"/>
          </p:nvPr>
        </p:nvSpPr>
        <p:spPr/>
        <p:txBody>
          <a:bodyPr/>
          <a:lstStyle/>
          <a:p>
            <a:r>
              <a:rPr lang="en-CA" dirty="0" err="1"/>
              <a:t>LinuxBoot</a:t>
            </a:r>
            <a:r>
              <a:rPr lang="en-CA" dirty="0"/>
              <a:t> Components</a:t>
            </a:r>
            <a:endParaRPr lang="en-US" dirty="0"/>
          </a:p>
        </p:txBody>
      </p:sp>
      <p:sp>
        <p:nvSpPr>
          <p:cNvPr id="3" name="Shape 2">
            <a:extLst>
              <a:ext uri="{FF2B5EF4-FFF2-40B4-BE49-F238E27FC236}">
                <a16:creationId xmlns:a16="http://schemas.microsoft.com/office/drawing/2014/main" id="{1537F4A8-D7C9-3E9C-EB9F-46C08E2B3D44}"/>
              </a:ext>
            </a:extLst>
          </p:cNvPr>
          <p:cNvSpPr/>
          <p:nvPr/>
        </p:nvSpPr>
        <p:spPr>
          <a:xfrm>
            <a:off x="388559" y="1203153"/>
            <a:ext cx="8519622" cy="2834646"/>
          </a:xfrm>
          <a:prstGeom prst="roundRect">
            <a:avLst>
              <a:gd name="adj" fmla="val 3213"/>
            </a:avLst>
          </a:prstGeom>
          <a:solidFill>
            <a:srgbClr val="B4E6E2"/>
          </a:solidFill>
          <a:ln/>
        </p:spPr>
        <p:txBody>
          <a:bodyPr/>
          <a:lstStyle/>
          <a:p>
            <a:endParaRPr lang="en-US"/>
          </a:p>
        </p:txBody>
      </p:sp>
      <p:sp>
        <p:nvSpPr>
          <p:cNvPr id="10" name="Text 3">
            <a:extLst>
              <a:ext uri="{FF2B5EF4-FFF2-40B4-BE49-F238E27FC236}">
                <a16:creationId xmlns:a16="http://schemas.microsoft.com/office/drawing/2014/main" id="{8664CB59-47B2-7216-F0D1-CCF1C9E98BAE}"/>
              </a:ext>
            </a:extLst>
          </p:cNvPr>
          <p:cNvSpPr/>
          <p:nvPr/>
        </p:nvSpPr>
        <p:spPr>
          <a:xfrm>
            <a:off x="512532" y="1333573"/>
            <a:ext cx="3742568" cy="193849"/>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4000"/>
              </a:lnSpc>
              <a:buNone/>
            </a:pPr>
            <a:r>
              <a:rPr lang="en-US" sz="1400" b="1" dirty="0" err="1">
                <a:latin typeface="+mj-lt"/>
                <a:ea typeface="Corben" pitchFamily="34" charset="-122"/>
                <a:cs typeface="Corben" pitchFamily="34" charset="-120"/>
              </a:rPr>
              <a:t>SystemBoot</a:t>
            </a:r>
            <a:endParaRPr lang="en-US" sz="1400" b="1" dirty="0">
              <a:latin typeface="+mj-lt"/>
            </a:endParaRPr>
          </a:p>
        </p:txBody>
      </p:sp>
      <p:sp>
        <p:nvSpPr>
          <p:cNvPr id="11" name="Text 4">
            <a:extLst>
              <a:ext uri="{FF2B5EF4-FFF2-40B4-BE49-F238E27FC236}">
                <a16:creationId xmlns:a16="http://schemas.microsoft.com/office/drawing/2014/main" id="{A61F1746-E4FE-1DF8-5073-6530DE8D356D}"/>
              </a:ext>
            </a:extLst>
          </p:cNvPr>
          <p:cNvSpPr/>
          <p:nvPr/>
        </p:nvSpPr>
        <p:spPr>
          <a:xfrm>
            <a:off x="512531" y="1651847"/>
            <a:ext cx="7996202" cy="2154945"/>
          </a:xfrm>
          <a:prstGeom prst="rect">
            <a:avLst/>
          </a:prstGeom>
          <a:noFill/>
          <a:ln/>
        </p:spPr>
        <p:txBody>
          <a:bodyPr wrap="square" lIns="0" tIns="0" rIns="0" bIns="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33000"/>
              </a:lnSpc>
              <a:buFont typeface="Arial" panose="020B0604020202020204" pitchFamily="34" charset="0"/>
              <a:buChar char="•"/>
            </a:pPr>
            <a:r>
              <a:rPr lang="en-US" sz="1200" dirty="0" err="1"/>
              <a:t>SystemBoot</a:t>
            </a:r>
            <a:r>
              <a:rPr lang="en-US" sz="1200" dirty="0"/>
              <a:t> is a set of bootloaders written in Go. It is meant to be a distribution for </a:t>
            </a:r>
            <a:r>
              <a:rPr lang="en-US" sz="1200" dirty="0" err="1"/>
              <a:t>LinuxBoot</a:t>
            </a:r>
            <a:r>
              <a:rPr lang="en-US" sz="1200" dirty="0"/>
              <a:t> to create a system firmware + bootloader. </a:t>
            </a:r>
          </a:p>
          <a:p>
            <a:pPr marL="171450" indent="-171450">
              <a:lnSpc>
                <a:spcPct val="133000"/>
              </a:lnSpc>
              <a:buFont typeface="Arial" panose="020B0604020202020204" pitchFamily="34" charset="0"/>
              <a:buChar char="•"/>
            </a:pPr>
            <a:r>
              <a:rPr lang="en-US" sz="1200" dirty="0"/>
              <a:t>All of these use </a:t>
            </a:r>
            <a:r>
              <a:rPr lang="en-US" sz="1200" b="1" dirty="0" err="1"/>
              <a:t>kexec</a:t>
            </a:r>
            <a:r>
              <a:rPr lang="en-US" sz="1200" dirty="0"/>
              <a:t> to boot. The commands are in </a:t>
            </a:r>
            <a:r>
              <a:rPr lang="en-US" sz="1200" u="sng" dirty="0" err="1">
                <a:hlinkClick r:id="rId2"/>
              </a:rPr>
              <a:t>cmds</a:t>
            </a:r>
            <a:r>
              <a:rPr lang="en-US" sz="1200" u="sng" dirty="0">
                <a:hlinkClick r:id="rId2"/>
              </a:rPr>
              <a:t>/boot</a:t>
            </a:r>
            <a:r>
              <a:rPr lang="en-US" sz="1200" dirty="0"/>
              <a:t>. Parsers are </a:t>
            </a:r>
            <a:r>
              <a:rPr lang="en-US" sz="1200" dirty="0" err="1"/>
              <a:t>availablefor</a:t>
            </a:r>
            <a:r>
              <a:rPr lang="en-US" sz="1200" dirty="0"/>
              <a:t> GRUB, </a:t>
            </a:r>
            <a:r>
              <a:rPr lang="en-US" sz="1200" dirty="0" err="1"/>
              <a:t>syslinux</a:t>
            </a:r>
            <a:r>
              <a:rPr lang="en-US" sz="1200" dirty="0"/>
              <a:t>.</a:t>
            </a:r>
          </a:p>
          <a:p>
            <a:pPr marL="171450" indent="-171450">
              <a:lnSpc>
                <a:spcPct val="133000"/>
              </a:lnSpc>
              <a:buFont typeface="Arial" panose="020B0604020202020204" pitchFamily="34" charset="0"/>
              <a:buChar char="•"/>
            </a:pPr>
            <a:r>
              <a:rPr lang="en-US" sz="1200" b="1" dirty="0" err="1"/>
              <a:t>pxeboot</a:t>
            </a:r>
            <a:r>
              <a:rPr lang="en-US" sz="1200" dirty="0"/>
              <a:t>: a network boot client that uses DHCP and HTTP or TFTP to get a boot configuration which can be parsed as </a:t>
            </a:r>
            <a:r>
              <a:rPr lang="en-US" sz="1200" dirty="0" err="1"/>
              <a:t>PXELinux</a:t>
            </a:r>
            <a:r>
              <a:rPr lang="en-US" sz="1200" dirty="0"/>
              <a:t> or </a:t>
            </a:r>
            <a:r>
              <a:rPr lang="en-US" sz="1200" dirty="0" err="1"/>
              <a:t>iPXE</a:t>
            </a:r>
            <a:r>
              <a:rPr lang="en-US" sz="1200" dirty="0"/>
              <a:t> configuration files to get a boot program.</a:t>
            </a:r>
          </a:p>
          <a:p>
            <a:pPr marL="171450" indent="-171450">
              <a:lnSpc>
                <a:spcPct val="133000"/>
              </a:lnSpc>
              <a:buFont typeface="Arial" panose="020B0604020202020204" pitchFamily="34" charset="0"/>
              <a:buChar char="•"/>
            </a:pPr>
            <a:r>
              <a:rPr lang="en-US" sz="1200" b="1" dirty="0"/>
              <a:t>boot</a:t>
            </a:r>
            <a:r>
              <a:rPr lang="en-US" sz="1200" dirty="0"/>
              <a:t>: finds all bootable kernels on local disk, shows a menu, and boots them. Supports (basic) GRUB, (basic) </a:t>
            </a:r>
            <a:r>
              <a:rPr lang="en-US" sz="1200" dirty="0" err="1"/>
              <a:t>syslinux</a:t>
            </a:r>
            <a:r>
              <a:rPr lang="en-US" sz="1200" dirty="0"/>
              <a:t>, (non-EFI) </a:t>
            </a:r>
            <a:r>
              <a:rPr lang="en-US" sz="1200" dirty="0" err="1"/>
              <a:t>BootLoaderSpec</a:t>
            </a:r>
            <a:r>
              <a:rPr lang="en-US" sz="1200" dirty="0"/>
              <a:t>, and </a:t>
            </a:r>
            <a:r>
              <a:rPr lang="en-US" sz="1200" dirty="0" err="1"/>
              <a:t>ESXi</a:t>
            </a:r>
            <a:r>
              <a:rPr lang="en-US" sz="1200" dirty="0"/>
              <a:t> configurations.</a:t>
            </a:r>
          </a:p>
          <a:p>
            <a:pPr marL="171450" indent="-171450">
              <a:lnSpc>
                <a:spcPct val="133000"/>
              </a:lnSpc>
              <a:buFont typeface="Arial" panose="020B0604020202020204" pitchFamily="34" charset="0"/>
              <a:buChar char="•"/>
            </a:pPr>
            <a:endParaRPr lang="en-US" sz="1200" dirty="0"/>
          </a:p>
        </p:txBody>
      </p:sp>
    </p:spTree>
    <p:extLst>
      <p:ext uri="{BB962C8B-B14F-4D97-AF65-F5344CB8AC3E}">
        <p14:creationId xmlns:p14="http://schemas.microsoft.com/office/powerpoint/2010/main" val="300455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90706-70F7-13E6-7A8A-38394BCD5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7A99FA-55D1-A3AC-AFF0-C92F8F4661B3}"/>
              </a:ext>
            </a:extLst>
          </p:cNvPr>
          <p:cNvSpPr>
            <a:spLocks noGrp="1"/>
          </p:cNvSpPr>
          <p:nvPr>
            <p:ph type="title"/>
          </p:nvPr>
        </p:nvSpPr>
        <p:spPr/>
        <p:txBody>
          <a:bodyPr/>
          <a:lstStyle/>
          <a:p>
            <a:r>
              <a:rPr lang="en-CA" dirty="0" err="1"/>
              <a:t>LinuxBoot</a:t>
            </a:r>
            <a:r>
              <a:rPr lang="en-CA" dirty="0"/>
              <a:t> Components</a:t>
            </a:r>
            <a:endParaRPr lang="en-US" dirty="0"/>
          </a:p>
        </p:txBody>
      </p:sp>
      <p:sp>
        <p:nvSpPr>
          <p:cNvPr id="3" name="Shape 2">
            <a:extLst>
              <a:ext uri="{FF2B5EF4-FFF2-40B4-BE49-F238E27FC236}">
                <a16:creationId xmlns:a16="http://schemas.microsoft.com/office/drawing/2014/main" id="{2CC75A76-4B48-5C0F-0F13-2D51143342DC}"/>
              </a:ext>
            </a:extLst>
          </p:cNvPr>
          <p:cNvSpPr/>
          <p:nvPr/>
        </p:nvSpPr>
        <p:spPr>
          <a:xfrm>
            <a:off x="388559" y="1203153"/>
            <a:ext cx="8519622" cy="3172562"/>
          </a:xfrm>
          <a:prstGeom prst="roundRect">
            <a:avLst>
              <a:gd name="adj" fmla="val 3213"/>
            </a:avLst>
          </a:prstGeom>
          <a:solidFill>
            <a:srgbClr val="B4E6E2"/>
          </a:solidFill>
          <a:ln/>
        </p:spPr>
        <p:txBody>
          <a:bodyPr/>
          <a:lstStyle/>
          <a:p>
            <a:endParaRPr lang="en-US"/>
          </a:p>
        </p:txBody>
      </p:sp>
      <p:sp>
        <p:nvSpPr>
          <p:cNvPr id="10" name="Text 3">
            <a:extLst>
              <a:ext uri="{FF2B5EF4-FFF2-40B4-BE49-F238E27FC236}">
                <a16:creationId xmlns:a16="http://schemas.microsoft.com/office/drawing/2014/main" id="{331BA89E-46D2-6AA7-2F59-AC5D253D219B}"/>
              </a:ext>
            </a:extLst>
          </p:cNvPr>
          <p:cNvSpPr/>
          <p:nvPr/>
        </p:nvSpPr>
        <p:spPr>
          <a:xfrm>
            <a:off x="512532" y="1333573"/>
            <a:ext cx="3742568" cy="193849"/>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4000"/>
              </a:lnSpc>
              <a:buNone/>
            </a:pPr>
            <a:r>
              <a:rPr lang="en-US" sz="1400" b="1" dirty="0" err="1">
                <a:latin typeface="+mj-lt"/>
                <a:ea typeface="Corben" pitchFamily="34" charset="-122"/>
                <a:cs typeface="Corben" pitchFamily="34" charset="-120"/>
              </a:rPr>
              <a:t>kexec</a:t>
            </a:r>
            <a:endParaRPr lang="en-US" sz="1400" b="1" dirty="0">
              <a:latin typeface="+mj-lt"/>
            </a:endParaRPr>
          </a:p>
        </p:txBody>
      </p:sp>
      <p:sp>
        <p:nvSpPr>
          <p:cNvPr id="11" name="Text 4">
            <a:extLst>
              <a:ext uri="{FF2B5EF4-FFF2-40B4-BE49-F238E27FC236}">
                <a16:creationId xmlns:a16="http://schemas.microsoft.com/office/drawing/2014/main" id="{FC27E793-BC7C-337F-20E8-3617A38CC4A5}"/>
              </a:ext>
            </a:extLst>
          </p:cNvPr>
          <p:cNvSpPr/>
          <p:nvPr/>
        </p:nvSpPr>
        <p:spPr>
          <a:xfrm>
            <a:off x="512531" y="1651847"/>
            <a:ext cx="7996202" cy="2608970"/>
          </a:xfrm>
          <a:prstGeom prst="rect">
            <a:avLst/>
          </a:prstGeom>
          <a:noFill/>
          <a:ln/>
        </p:spPr>
        <p:txBody>
          <a:bodyPr wrap="square" lIns="0" tIns="0" rIns="0" bIns="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33000"/>
              </a:lnSpc>
              <a:buFont typeface="Arial" panose="020B0604020202020204" pitchFamily="34" charset="0"/>
              <a:buChar char="•"/>
            </a:pPr>
            <a:r>
              <a:rPr lang="en-US" sz="1200" dirty="0"/>
              <a:t>The Linux kernel feature known as ‘</a:t>
            </a:r>
            <a:r>
              <a:rPr lang="en-US" sz="1200" b="1" dirty="0" err="1"/>
              <a:t>kexec</a:t>
            </a:r>
            <a:r>
              <a:rPr lang="en-US" sz="1200" dirty="0"/>
              <a:t>‘ allows you to boot from the currently running kernel into a new kernel – effectively turning a Linux distribution into a feature-rich bootloader.</a:t>
            </a:r>
          </a:p>
          <a:p>
            <a:pPr marL="171450" indent="-171450">
              <a:lnSpc>
                <a:spcPct val="133000"/>
              </a:lnSpc>
              <a:buFont typeface="Arial" panose="020B0604020202020204" pitchFamily="34" charset="0"/>
              <a:buChar char="•"/>
            </a:pPr>
            <a:r>
              <a:rPr lang="en-US" sz="1200" dirty="0"/>
              <a:t>This capability has been around since 2005 (2.6.13) and is now available on most architectures.</a:t>
            </a:r>
          </a:p>
          <a:p>
            <a:pPr marL="171450" indent="-171450">
              <a:lnSpc>
                <a:spcPct val="133000"/>
              </a:lnSpc>
              <a:buFont typeface="Arial" panose="020B0604020202020204" pitchFamily="34" charset="0"/>
              <a:buChar char="•"/>
            </a:pPr>
            <a:r>
              <a:rPr lang="en-US" sz="1200" dirty="0"/>
              <a:t>2 steps</a:t>
            </a:r>
          </a:p>
          <a:p>
            <a:pPr lvl="1">
              <a:lnSpc>
                <a:spcPct val="133000"/>
              </a:lnSpc>
            </a:pPr>
            <a:r>
              <a:rPr lang="en-US" sz="1200" dirty="0"/>
              <a:t>$ </a:t>
            </a:r>
            <a:r>
              <a:rPr lang="en-US" sz="1200" dirty="0" err="1"/>
              <a:t>kexec</a:t>
            </a:r>
            <a:r>
              <a:rPr lang="en-US" sz="1200" dirty="0"/>
              <a:t> -l /</a:t>
            </a:r>
            <a:r>
              <a:rPr lang="en-US" sz="1200" dirty="0" err="1"/>
              <a:t>mnt</a:t>
            </a:r>
            <a:r>
              <a:rPr lang="en-US" sz="1200" dirty="0"/>
              <a:t>/Image</a:t>
            </a:r>
          </a:p>
          <a:p>
            <a:pPr lvl="1">
              <a:lnSpc>
                <a:spcPct val="133000"/>
              </a:lnSpc>
            </a:pPr>
            <a:r>
              <a:rPr lang="en-US" sz="1200" dirty="0"/>
              <a:t>$ </a:t>
            </a:r>
            <a:r>
              <a:rPr lang="en-US" sz="1200" dirty="0" err="1"/>
              <a:t>kexec</a:t>
            </a:r>
            <a:r>
              <a:rPr lang="en-US" sz="1200" dirty="0"/>
              <a:t> -e --</a:t>
            </a:r>
            <a:r>
              <a:rPr lang="en-US" sz="1200" dirty="0" err="1"/>
              <a:t>dtb</a:t>
            </a:r>
            <a:r>
              <a:rPr lang="en-US" sz="1200" dirty="0"/>
              <a:t> /</a:t>
            </a:r>
            <a:r>
              <a:rPr lang="en-US" sz="1200" dirty="0" err="1"/>
              <a:t>mnt</a:t>
            </a:r>
            <a:r>
              <a:rPr lang="en-US" sz="1200" dirty="0"/>
              <a:t>/&lt;</a:t>
            </a:r>
            <a:r>
              <a:rPr lang="en-US" sz="1200" dirty="0" err="1"/>
              <a:t>dtdb_file.dtb</a:t>
            </a:r>
            <a:r>
              <a:rPr lang="en-US" sz="1200" dirty="0"/>
              <a:t>&gt;--reuse-</a:t>
            </a:r>
            <a:r>
              <a:rPr lang="en-US" sz="1200" dirty="0" err="1"/>
              <a:t>cmdline</a:t>
            </a:r>
            <a:r>
              <a:rPr lang="en-US" sz="1200" dirty="0"/>
              <a:t> </a:t>
            </a:r>
          </a:p>
          <a:p>
            <a:pPr marL="171450" indent="-171450">
              <a:lnSpc>
                <a:spcPct val="133000"/>
              </a:lnSpc>
              <a:buFont typeface="Arial" panose="020B0604020202020204" pitchFamily="34" charset="0"/>
              <a:buChar char="•"/>
            </a:pPr>
            <a:endParaRPr lang="en-US" sz="1200" dirty="0"/>
          </a:p>
          <a:p>
            <a:pPr marL="628650" lvl="1" indent="-171450">
              <a:lnSpc>
                <a:spcPct val="133000"/>
              </a:lnSpc>
              <a:buFont typeface="Arial" panose="020B0604020202020204" pitchFamily="34" charset="0"/>
              <a:buChar char="•"/>
            </a:pPr>
            <a:endParaRPr lang="en-US" sz="1200" dirty="0"/>
          </a:p>
          <a:p>
            <a:pPr marL="171450" indent="-171450">
              <a:lnSpc>
                <a:spcPct val="133000"/>
              </a:lnSpc>
              <a:buFont typeface="Arial" panose="020B0604020202020204" pitchFamily="34" charset="0"/>
              <a:buChar char="•"/>
            </a:pPr>
            <a:endParaRPr lang="en-US" sz="1200" dirty="0"/>
          </a:p>
        </p:txBody>
      </p:sp>
    </p:spTree>
    <p:extLst>
      <p:ext uri="{BB962C8B-B14F-4D97-AF65-F5344CB8AC3E}">
        <p14:creationId xmlns:p14="http://schemas.microsoft.com/office/powerpoint/2010/main" val="2975956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15AF-322C-B6CD-C664-127CBE8BEAC1}"/>
              </a:ext>
            </a:extLst>
          </p:cNvPr>
          <p:cNvSpPr>
            <a:spLocks noGrp="1"/>
          </p:cNvSpPr>
          <p:nvPr>
            <p:ph type="title"/>
          </p:nvPr>
        </p:nvSpPr>
        <p:spPr/>
        <p:txBody>
          <a:bodyPr/>
          <a:lstStyle/>
          <a:p>
            <a:r>
              <a:rPr lang="en-US" b="1" dirty="0"/>
              <a:t>Why to use Linux and Go as Firmware</a:t>
            </a:r>
            <a:r>
              <a:rPr lang="en-CA" dirty="0"/>
              <a:t> </a:t>
            </a:r>
            <a:endParaRPr lang="en-US" dirty="0"/>
          </a:p>
        </p:txBody>
      </p:sp>
      <p:sp>
        <p:nvSpPr>
          <p:cNvPr id="3" name="Google Shape;38;p2">
            <a:extLst>
              <a:ext uri="{FF2B5EF4-FFF2-40B4-BE49-F238E27FC236}">
                <a16:creationId xmlns:a16="http://schemas.microsoft.com/office/drawing/2014/main" id="{A8C43CD6-FC1F-9D79-2434-CA3677ED3EBC}"/>
              </a:ext>
            </a:extLst>
          </p:cNvPr>
          <p:cNvSpPr txBox="1">
            <a:spLocks noGrp="1"/>
          </p:cNvSpPr>
          <p:nvPr>
            <p:ph type="body" idx="1"/>
          </p:nvPr>
        </p:nvSpPr>
        <p:spPr>
          <a:xfrm>
            <a:off x="338214" y="1033337"/>
            <a:ext cx="8285649" cy="3600899"/>
          </a:xfrm>
          <a:prstGeom prst="rect">
            <a:avLst/>
          </a:prstGeom>
          <a:noFill/>
          <a:ln>
            <a:noFill/>
          </a:ln>
        </p:spPr>
        <p:txBody>
          <a:bodyPr spcFirstLastPara="1" wrap="square" lIns="91425" tIns="45700" rIns="91425" bIns="45700" anchor="t" anchorCtr="0">
            <a:noAutofit/>
          </a:bodyPr>
          <a:lstStyle/>
          <a:p>
            <a:pPr marL="287338" lvl="1" indent="115888">
              <a:buSzPct val="100000"/>
              <a:buFont typeface="Arial" panose="020B0604020202020204" pitchFamily="34" charset="0"/>
              <a:buChar char="•"/>
            </a:pPr>
            <a:r>
              <a:rPr lang="en-US" sz="1200" b="1" dirty="0"/>
              <a:t>Linux simplifies firmware development</a:t>
            </a:r>
            <a:r>
              <a:rPr lang="en-US" sz="1200" dirty="0"/>
              <a:t>: by allowing engineers to use familiar tools, drivers, filesystems, and </a:t>
            </a:r>
            <a:r>
              <a:rPr lang="en-US" sz="1200" dirty="0" err="1"/>
              <a:t>syscalls</a:t>
            </a:r>
            <a:r>
              <a:rPr lang="en-US" sz="1200" dirty="0"/>
              <a:t> instead of proprietary UEFI/firmware environments.</a:t>
            </a:r>
          </a:p>
          <a:p>
            <a:pPr marL="287338" lvl="1" indent="115888">
              <a:buSzPct val="100000"/>
              <a:buFont typeface="Arial" panose="020B0604020202020204" pitchFamily="34" charset="0"/>
              <a:buChar char="•"/>
            </a:pPr>
            <a:r>
              <a:rPr lang="en-US" sz="1200" b="1" dirty="0"/>
              <a:t>Large open-source ecosystem</a:t>
            </a:r>
            <a:r>
              <a:rPr lang="en-US" sz="1200" dirty="0"/>
              <a:t>: Linux benefits from contributions by many developers, leading to better reliability, faster innovation, and fewer bugs compared to proprietary firmware code.</a:t>
            </a:r>
          </a:p>
          <a:p>
            <a:pPr marL="287338" lvl="1" indent="115888">
              <a:buSzPct val="100000"/>
              <a:buFont typeface="Arial" panose="020B0604020202020204" pitchFamily="34" charset="0"/>
              <a:buChar char="•"/>
            </a:pPr>
            <a:r>
              <a:rPr lang="en-US" sz="1200" b="1" dirty="0"/>
              <a:t>Strong security practices</a:t>
            </a:r>
            <a:r>
              <a:rPr lang="en-US" sz="1200" dirty="0"/>
              <a:t>: Linux undergoes continuous review and testing by a global community, making it more secure and transparent than closed-source firmware.</a:t>
            </a:r>
          </a:p>
          <a:p>
            <a:pPr marL="287338" lvl="1" indent="115888">
              <a:buSzPct val="100000"/>
              <a:buFont typeface="Arial" panose="020B0604020202020204" pitchFamily="34" charset="0"/>
              <a:buChar char="•"/>
            </a:pPr>
            <a:r>
              <a:rPr lang="en-US" sz="1200" b="1" dirty="0"/>
              <a:t>Rich hardware and networking support</a:t>
            </a:r>
            <a:r>
              <a:rPr lang="en-US" sz="1200" dirty="0"/>
              <a:t>: Linux already includes mature drivers and networking stacks, reducing the need to reimplement complex functionality in firmware.</a:t>
            </a:r>
          </a:p>
          <a:p>
            <a:pPr marL="287338" lvl="1" indent="115888">
              <a:buSzPct val="100000"/>
              <a:buFont typeface="Arial" panose="020B0604020202020204" pitchFamily="34" charset="0"/>
              <a:buChar char="•"/>
            </a:pPr>
            <a:r>
              <a:rPr lang="en-US" sz="1200" b="1" dirty="0"/>
              <a:t>Go improves safety over C</a:t>
            </a:r>
            <a:r>
              <a:rPr lang="en-US" sz="1200" dirty="0"/>
              <a:t>: It provides strong typing, memory safety, runtime checks, and garbage collection, reducing risks like buffer overflows and memory corruption.</a:t>
            </a:r>
          </a:p>
          <a:p>
            <a:pPr marL="287338" lvl="1" indent="115888">
              <a:buSzPct val="100000"/>
              <a:buFont typeface="Arial" panose="020B0604020202020204" pitchFamily="34" charset="0"/>
              <a:buChar char="•"/>
            </a:pPr>
            <a:r>
              <a:rPr lang="en-US" sz="1200" b="1" dirty="0"/>
              <a:t>Built-in concurrency and modern features</a:t>
            </a:r>
            <a:r>
              <a:rPr lang="en-US" sz="1200" dirty="0"/>
              <a:t>: Go supports threads, channels, and safe inter-process communication, making it easier to write robust firmware utilities.</a:t>
            </a:r>
          </a:p>
          <a:p>
            <a:pPr marL="287338" lvl="1" indent="115888">
              <a:buSzPct val="100000"/>
              <a:buFont typeface="Arial" panose="020B0604020202020204" pitchFamily="34" charset="0"/>
              <a:buChar char="•"/>
            </a:pPr>
            <a:r>
              <a:rPr lang="en-US" sz="1200" b="1" dirty="0"/>
              <a:t>Reduced vulnerability surface</a:t>
            </a:r>
            <a:r>
              <a:rPr lang="en-US" sz="1200" dirty="0"/>
              <a:t>: Many firmware components (e.g., web servers, SSH tools) are traditionally written in C and prone to exploits, while Go eliminates or detects many of these issues.</a:t>
            </a:r>
          </a:p>
          <a:p>
            <a:pPr marL="287338" lvl="1" indent="115888">
              <a:buSzPct val="100000"/>
              <a:buFont typeface="Arial" panose="020B0604020202020204" pitchFamily="34" charset="0"/>
              <a:buChar char="•"/>
            </a:pPr>
            <a:r>
              <a:rPr lang="en-US" sz="1200" b="1" dirty="0"/>
              <a:t>Better reliability for network-connected firmware</a:t>
            </a:r>
            <a:r>
              <a:rPr lang="en-US" sz="1200" dirty="0"/>
              <a:t>: Since firmware is hard to patch and secure, Go’s runtime safety helps prevent critical failures and exploits at a low level.</a:t>
            </a:r>
          </a:p>
          <a:p>
            <a:pPr marL="342900" lvl="0" indent="0" algn="l" rtl="0">
              <a:spcBef>
                <a:spcPts val="0"/>
              </a:spcBef>
              <a:spcAft>
                <a:spcPts val="0"/>
              </a:spcAft>
              <a:buSzPts val="2800"/>
              <a:buNone/>
            </a:pPr>
            <a:endParaRPr sz="1200" dirty="0"/>
          </a:p>
        </p:txBody>
      </p:sp>
    </p:spTree>
    <p:extLst>
      <p:ext uri="{BB962C8B-B14F-4D97-AF65-F5344CB8AC3E}">
        <p14:creationId xmlns:p14="http://schemas.microsoft.com/office/powerpoint/2010/main" val="424381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B039B-1C45-020C-663B-F2E05427CD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44C88-93BF-8EC3-C3A2-5C0CA2D938BF}"/>
              </a:ext>
            </a:extLst>
          </p:cNvPr>
          <p:cNvSpPr>
            <a:spLocks noGrp="1"/>
          </p:cNvSpPr>
          <p:nvPr>
            <p:ph type="title"/>
          </p:nvPr>
        </p:nvSpPr>
        <p:spPr/>
        <p:txBody>
          <a:bodyPr/>
          <a:lstStyle/>
          <a:p>
            <a:r>
              <a:rPr lang="en-US" b="1" dirty="0"/>
              <a:t>Directory Structure of </a:t>
            </a:r>
            <a:r>
              <a:rPr lang="en-US" b="1" dirty="0" err="1"/>
              <a:t>coreboot</a:t>
            </a:r>
            <a:endParaRPr lang="en-US" dirty="0"/>
          </a:p>
        </p:txBody>
      </p:sp>
      <p:pic>
        <p:nvPicPr>
          <p:cNvPr id="4" name="Picture 3">
            <a:extLst>
              <a:ext uri="{FF2B5EF4-FFF2-40B4-BE49-F238E27FC236}">
                <a16:creationId xmlns:a16="http://schemas.microsoft.com/office/drawing/2014/main" id="{AC8192D5-82D5-A938-3D76-8F3FA3E0505B}"/>
              </a:ext>
            </a:extLst>
          </p:cNvPr>
          <p:cNvPicPr>
            <a:picLocks noChangeAspect="1"/>
          </p:cNvPicPr>
          <p:nvPr/>
        </p:nvPicPr>
        <p:blipFill>
          <a:blip r:embed="rId2"/>
          <a:stretch>
            <a:fillRect/>
          </a:stretch>
        </p:blipFill>
        <p:spPr>
          <a:xfrm>
            <a:off x="744834" y="1050629"/>
            <a:ext cx="5885764" cy="3523168"/>
          </a:xfrm>
          <a:prstGeom prst="rect">
            <a:avLst/>
          </a:prstGeom>
        </p:spPr>
      </p:pic>
    </p:spTree>
    <p:extLst>
      <p:ext uri="{BB962C8B-B14F-4D97-AF65-F5344CB8AC3E}">
        <p14:creationId xmlns:p14="http://schemas.microsoft.com/office/powerpoint/2010/main" val="3288185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6F6CD40C-190C-A2EF-6A8A-40BAF0EFB2B5}"/>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DF51BEEC-1E48-6CB5-61DD-7C747D93FCB7}"/>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Getting Started</a:t>
            </a:r>
            <a:endParaRPr dirty="0"/>
          </a:p>
        </p:txBody>
      </p:sp>
      <p:pic>
        <p:nvPicPr>
          <p:cNvPr id="2" name="Picture 1">
            <a:extLst>
              <a:ext uri="{FF2B5EF4-FFF2-40B4-BE49-F238E27FC236}">
                <a16:creationId xmlns:a16="http://schemas.microsoft.com/office/drawing/2014/main" id="{FC1CC488-C2F4-E966-E86A-0AE34476F0A7}"/>
              </a:ext>
            </a:extLst>
          </p:cNvPr>
          <p:cNvPicPr>
            <a:picLocks noChangeAspect="1"/>
          </p:cNvPicPr>
          <p:nvPr/>
        </p:nvPicPr>
        <p:blipFill>
          <a:blip r:embed="rId3"/>
          <a:stretch>
            <a:fillRect/>
          </a:stretch>
        </p:blipFill>
        <p:spPr>
          <a:xfrm>
            <a:off x="1169460" y="1411148"/>
            <a:ext cx="6650428" cy="2563252"/>
          </a:xfrm>
          <a:prstGeom prst="rect">
            <a:avLst/>
          </a:prstGeom>
        </p:spPr>
      </p:pic>
    </p:spTree>
    <p:extLst>
      <p:ext uri="{BB962C8B-B14F-4D97-AF65-F5344CB8AC3E}">
        <p14:creationId xmlns:p14="http://schemas.microsoft.com/office/powerpoint/2010/main" val="3836818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EDB9B-BA4E-80FA-6163-BE7624B272B0}"/>
              </a:ext>
            </a:extLst>
          </p:cNvPr>
          <p:cNvSpPr>
            <a:spLocks noGrp="1"/>
          </p:cNvSpPr>
          <p:nvPr>
            <p:ph type="title"/>
          </p:nvPr>
        </p:nvSpPr>
        <p:spPr/>
        <p:txBody>
          <a:bodyPr/>
          <a:lstStyle/>
          <a:p>
            <a:r>
              <a:rPr lang="en-US" b="1" dirty="0" err="1"/>
              <a:t>coreboot</a:t>
            </a:r>
            <a:r>
              <a:rPr lang="en-US" b="1" dirty="0"/>
              <a:t> build steps</a:t>
            </a:r>
            <a:endParaRPr lang="en-US" dirty="0"/>
          </a:p>
        </p:txBody>
      </p:sp>
      <p:sp>
        <p:nvSpPr>
          <p:cNvPr id="8" name="Content Placeholder 3">
            <a:extLst>
              <a:ext uri="{FF2B5EF4-FFF2-40B4-BE49-F238E27FC236}">
                <a16:creationId xmlns:a16="http://schemas.microsoft.com/office/drawing/2014/main" id="{054641AA-815F-5D66-D672-8B2ADF9B0552}"/>
              </a:ext>
            </a:extLst>
          </p:cNvPr>
          <p:cNvSpPr txBox="1">
            <a:spLocks/>
          </p:cNvSpPr>
          <p:nvPr/>
        </p:nvSpPr>
        <p:spPr>
          <a:xfrm>
            <a:off x="315275" y="1271389"/>
            <a:ext cx="4974840" cy="3454615"/>
          </a:xfrm>
          <a:prstGeom prst="rect">
            <a:avLst/>
          </a:prstGeom>
          <a:ln>
            <a:noFill/>
          </a:ln>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tx1"/>
              </a:buClr>
              <a:buFont typeface="Arial" panose="020B0604020202020204" pitchFamily="34" charset="0"/>
              <a:buChar char="•"/>
              <a:defRPr sz="2800" kern="1200">
                <a:solidFill>
                  <a:schemeClr val="tx1"/>
                </a:solidFill>
                <a:latin typeface="Arial"/>
                <a:ea typeface="+mn-ea"/>
                <a:cs typeface="Arial"/>
              </a:defRPr>
            </a:lvl1pPr>
            <a:lvl2pPr marL="557213" indent="-214313" algn="l" defTabSz="342900" rtl="0" eaLnBrk="1" latinLnBrk="0" hangingPunct="1">
              <a:spcBef>
                <a:spcPts val="750"/>
              </a:spcBef>
              <a:spcAft>
                <a:spcPts val="0"/>
              </a:spcAft>
              <a:buClr>
                <a:schemeClr val="tx1"/>
              </a:buClr>
              <a:buFont typeface="Wingdings 3" charset="2"/>
              <a:buChar char=""/>
              <a:defRPr sz="2400" kern="1200">
                <a:solidFill>
                  <a:schemeClr val="tx1"/>
                </a:solidFill>
                <a:latin typeface="Arial"/>
                <a:ea typeface="+mn-ea"/>
                <a:cs typeface="Arial"/>
              </a:defRPr>
            </a:lvl2pPr>
            <a:lvl3pPr marL="857250" indent="-171450" algn="l" defTabSz="342900" rtl="0" eaLnBrk="1" latinLnBrk="0" hangingPunct="1">
              <a:spcBef>
                <a:spcPts val="750"/>
              </a:spcBef>
              <a:spcAft>
                <a:spcPts val="0"/>
              </a:spcAft>
              <a:buClr>
                <a:schemeClr val="tx1"/>
              </a:buClr>
              <a:buFont typeface="Wingdings 3" charset="2"/>
              <a:buChar char=""/>
              <a:defRPr sz="2000" kern="1200">
                <a:solidFill>
                  <a:schemeClr val="tx1"/>
                </a:solidFill>
                <a:latin typeface="Arial"/>
                <a:ea typeface="+mn-ea"/>
                <a:cs typeface="Arial"/>
              </a:defRPr>
            </a:lvl3pPr>
            <a:lvl4pPr marL="1200150" indent="-171450" algn="l" defTabSz="342900" rtl="0" eaLnBrk="1" latinLnBrk="0" hangingPunct="1">
              <a:spcBef>
                <a:spcPts val="750"/>
              </a:spcBef>
              <a:spcAft>
                <a:spcPts val="0"/>
              </a:spcAft>
              <a:buClr>
                <a:schemeClr val="tx1"/>
              </a:buClr>
              <a:buFont typeface="Wingdings 3" charset="2"/>
              <a:buChar char=""/>
              <a:defRPr sz="900" kern="1200">
                <a:solidFill>
                  <a:schemeClr val="tx1"/>
                </a:solidFill>
                <a:latin typeface="Arial"/>
                <a:ea typeface="+mn-ea"/>
                <a:cs typeface="Arial"/>
              </a:defRPr>
            </a:lvl4pPr>
            <a:lvl5pPr marL="1543050" indent="-171450" algn="l" defTabSz="342900" rtl="0" eaLnBrk="1" latinLnBrk="0" hangingPunct="1">
              <a:spcBef>
                <a:spcPts val="750"/>
              </a:spcBef>
              <a:spcAft>
                <a:spcPts val="0"/>
              </a:spcAft>
              <a:buClr>
                <a:schemeClr val="tx1"/>
              </a:buClr>
              <a:buFont typeface="Wingdings 3" charset="2"/>
              <a:buChar char=""/>
              <a:defRPr sz="900" kern="1200">
                <a:solidFill>
                  <a:schemeClr val="tx1"/>
                </a:solidFill>
                <a:latin typeface="Arial"/>
                <a:ea typeface="+mn-ea"/>
                <a:cs typeface="Arial"/>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endParaRPr lang="en-US" sz="400" dirty="0"/>
          </a:p>
        </p:txBody>
      </p:sp>
      <p:sp>
        <p:nvSpPr>
          <p:cNvPr id="10" name="Google Shape;38;p2">
            <a:extLst>
              <a:ext uri="{FF2B5EF4-FFF2-40B4-BE49-F238E27FC236}">
                <a16:creationId xmlns:a16="http://schemas.microsoft.com/office/drawing/2014/main" id="{C9BBE4C8-749A-0B25-454E-1104EAAB481D}"/>
              </a:ext>
            </a:extLst>
          </p:cNvPr>
          <p:cNvSpPr txBox="1">
            <a:spLocks noGrp="1"/>
          </p:cNvSpPr>
          <p:nvPr/>
        </p:nvSpPr>
        <p:spPr>
          <a:xfrm>
            <a:off x="391120" y="975249"/>
            <a:ext cx="8285162" cy="33940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285750" indent="-169863">
              <a:buSzPct val="100000"/>
              <a:buFont typeface="Arial" panose="020B0604020202020204" pitchFamily="34" charset="0"/>
              <a:buChar char="•"/>
              <a:tabLst>
                <a:tab pos="0" algn="l"/>
                <a:tab pos="230188" algn="l"/>
              </a:tabLst>
            </a:pPr>
            <a:r>
              <a:rPr lang="en-US" sz="1300" dirty="0"/>
              <a:t> Download coreboot source tree</a:t>
            </a:r>
          </a:p>
          <a:p>
            <a:pPr marL="115887" indent="0">
              <a:buSzPct val="100000"/>
              <a:buNone/>
              <a:tabLst>
                <a:tab pos="0" algn="l"/>
                <a:tab pos="230188" algn="l"/>
              </a:tabLst>
            </a:pPr>
            <a:r>
              <a:rPr lang="en-US" sz="1300" dirty="0"/>
              <a:t>         git clone </a:t>
            </a:r>
            <a:r>
              <a:rPr lang="en-US" sz="1300" dirty="0">
                <a:hlinkClick r:id="rId2"/>
              </a:rPr>
              <a:t>https://review.coreboot.org/coreboot.git</a:t>
            </a:r>
            <a:endParaRPr lang="en-US" sz="1300" dirty="0"/>
          </a:p>
          <a:p>
            <a:pPr marL="285750" indent="-169863">
              <a:buSzPct val="100000"/>
              <a:buFont typeface="Arial" panose="020B0604020202020204" pitchFamily="34" charset="0"/>
              <a:buChar char="•"/>
              <a:tabLst>
                <a:tab pos="0" algn="l"/>
                <a:tab pos="230188" algn="l"/>
              </a:tabLst>
            </a:pPr>
            <a:r>
              <a:rPr lang="en-US" sz="1300" dirty="0"/>
              <a:t>Install tools and libraries needed for coreboot</a:t>
            </a:r>
          </a:p>
          <a:p>
            <a:pPr marL="285750" indent="-169863">
              <a:buSzPct val="100000"/>
              <a:buFont typeface="Arial" panose="020B0604020202020204" pitchFamily="34" charset="0"/>
              <a:buChar char="•"/>
              <a:tabLst>
                <a:tab pos="0" algn="l"/>
                <a:tab pos="230188" algn="l"/>
              </a:tabLst>
            </a:pPr>
            <a:r>
              <a:rPr lang="en-US" sz="1300" dirty="0"/>
              <a:t>Build the coreboot toolchain</a:t>
            </a:r>
          </a:p>
          <a:p>
            <a:pPr marL="285750" indent="-169863">
              <a:buSzPct val="100000"/>
              <a:buFont typeface="Arial" panose="020B0604020202020204" pitchFamily="34" charset="0"/>
              <a:buChar char="•"/>
              <a:tabLst>
                <a:tab pos="0" algn="l"/>
                <a:tab pos="230188" algn="l"/>
              </a:tabLst>
            </a:pPr>
            <a:r>
              <a:rPr lang="en-US" sz="1300" dirty="0"/>
              <a:t>Build the payload</a:t>
            </a:r>
          </a:p>
          <a:p>
            <a:pPr marL="285750" indent="-169863">
              <a:buSzPct val="100000"/>
              <a:buFont typeface="Arial" panose="020B0604020202020204" pitchFamily="34" charset="0"/>
              <a:buChar char="•"/>
              <a:tabLst>
                <a:tab pos="0" algn="l"/>
                <a:tab pos="230188" algn="l"/>
              </a:tabLst>
            </a:pPr>
            <a:r>
              <a:rPr lang="en-US" sz="1300" dirty="0"/>
              <a:t>Configure the build to choose your board, payload, and options.</a:t>
            </a:r>
          </a:p>
          <a:p>
            <a:pPr marL="115887" indent="0">
              <a:buSzPct val="100000"/>
              <a:buNone/>
              <a:tabLst>
                <a:tab pos="0" algn="l"/>
                <a:tab pos="230188" algn="l"/>
              </a:tabLst>
            </a:pPr>
            <a:r>
              <a:rPr lang="en-US" sz="1300" b="1" dirty="0"/>
              <a:t>             make </a:t>
            </a:r>
            <a:r>
              <a:rPr lang="en-US" sz="1300" b="1" dirty="0" err="1"/>
              <a:t>menuconfig</a:t>
            </a:r>
            <a:endParaRPr lang="en-US" sz="1300" dirty="0"/>
          </a:p>
          <a:p>
            <a:pPr marL="285750" indent="-169863">
              <a:buSzPct val="100000"/>
              <a:buFont typeface="Arial" panose="020B0604020202020204" pitchFamily="34" charset="0"/>
              <a:buChar char="•"/>
              <a:tabLst>
                <a:tab pos="0" algn="l"/>
                <a:tab pos="230188" algn="l"/>
              </a:tabLst>
            </a:pPr>
            <a:r>
              <a:rPr lang="en-US" sz="1300" dirty="0"/>
              <a:t>Build the firmware image </a:t>
            </a:r>
          </a:p>
          <a:p>
            <a:pPr marL="115887" indent="0">
              <a:buSzPct val="100000"/>
              <a:buNone/>
              <a:tabLst>
                <a:tab pos="0" algn="l"/>
                <a:tab pos="230188" algn="l"/>
              </a:tabLst>
            </a:pPr>
            <a:r>
              <a:rPr lang="en-US" sz="1300" dirty="0"/>
              <a:t>              </a:t>
            </a:r>
            <a:r>
              <a:rPr lang="en-US" sz="1300" b="1" dirty="0"/>
              <a:t>make</a:t>
            </a:r>
          </a:p>
          <a:p>
            <a:pPr marL="285750" indent="-169863">
              <a:buSzPct val="100000"/>
              <a:buFont typeface="Arial" panose="020B0604020202020204" pitchFamily="34" charset="0"/>
              <a:buChar char="•"/>
              <a:tabLst>
                <a:tab pos="0" algn="l"/>
                <a:tab pos="230188" algn="l"/>
              </a:tabLst>
            </a:pPr>
            <a:r>
              <a:rPr lang="en-US" sz="1300" dirty="0"/>
              <a:t>You should see  build/</a:t>
            </a:r>
            <a:r>
              <a:rPr lang="en-US" sz="1300" b="1" dirty="0" err="1"/>
              <a:t>coreboot.rom</a:t>
            </a:r>
            <a:r>
              <a:rPr lang="en-US" sz="1300" b="1" dirty="0"/>
              <a:t> </a:t>
            </a:r>
            <a:r>
              <a:rPr lang="en-US" sz="1300" dirty="0"/>
              <a:t>generated</a:t>
            </a:r>
            <a:r>
              <a:rPr lang="en-US" sz="1300" b="1" dirty="0"/>
              <a:t>  </a:t>
            </a:r>
            <a:r>
              <a:rPr lang="en-US" sz="1300" dirty="0"/>
              <a:t>to your board which indicate build is successful. </a:t>
            </a:r>
          </a:p>
          <a:p>
            <a:pPr marL="285750" indent="-169863">
              <a:buSzPct val="100000"/>
              <a:buFont typeface="Arial" panose="020B0604020202020204" pitchFamily="34" charset="0"/>
              <a:buChar char="•"/>
              <a:tabLst>
                <a:tab pos="0" algn="l"/>
                <a:tab pos="230188" algn="l"/>
              </a:tabLst>
            </a:pPr>
            <a:r>
              <a:rPr lang="en-US" sz="1300" dirty="0"/>
              <a:t>Test your boot with above image</a:t>
            </a:r>
          </a:p>
        </p:txBody>
      </p:sp>
    </p:spTree>
    <p:extLst>
      <p:ext uri="{BB962C8B-B14F-4D97-AF65-F5344CB8AC3E}">
        <p14:creationId xmlns:p14="http://schemas.microsoft.com/office/powerpoint/2010/main" val="2810652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7868-25E1-49BB-2647-C0BE183730C5}"/>
              </a:ext>
            </a:extLst>
          </p:cNvPr>
          <p:cNvSpPr>
            <a:spLocks noGrp="1"/>
          </p:cNvSpPr>
          <p:nvPr>
            <p:ph type="title"/>
          </p:nvPr>
        </p:nvSpPr>
        <p:spPr/>
        <p:txBody>
          <a:bodyPr/>
          <a:lstStyle/>
          <a:p>
            <a:r>
              <a:rPr lang="en-US" b="1" dirty="0"/>
              <a:t>Directory Structure of </a:t>
            </a:r>
            <a:r>
              <a:rPr lang="en-US" b="1" dirty="0" err="1"/>
              <a:t>LinuxBoot</a:t>
            </a:r>
            <a:endParaRPr lang="en-US" dirty="0"/>
          </a:p>
        </p:txBody>
      </p:sp>
      <p:pic>
        <p:nvPicPr>
          <p:cNvPr id="5" name="Picture 4">
            <a:extLst>
              <a:ext uri="{FF2B5EF4-FFF2-40B4-BE49-F238E27FC236}">
                <a16:creationId xmlns:a16="http://schemas.microsoft.com/office/drawing/2014/main" id="{9F03D0C6-F540-7024-569A-C60EA11798CC}"/>
              </a:ext>
            </a:extLst>
          </p:cNvPr>
          <p:cNvPicPr>
            <a:picLocks noChangeAspect="1"/>
          </p:cNvPicPr>
          <p:nvPr/>
        </p:nvPicPr>
        <p:blipFill>
          <a:blip r:embed="rId2"/>
          <a:stretch>
            <a:fillRect/>
          </a:stretch>
        </p:blipFill>
        <p:spPr>
          <a:xfrm>
            <a:off x="904825" y="1148984"/>
            <a:ext cx="6733640" cy="3164385"/>
          </a:xfrm>
          <a:prstGeom prst="rect">
            <a:avLst/>
          </a:prstGeom>
        </p:spPr>
      </p:pic>
    </p:spTree>
    <p:extLst>
      <p:ext uri="{BB962C8B-B14F-4D97-AF65-F5344CB8AC3E}">
        <p14:creationId xmlns:p14="http://schemas.microsoft.com/office/powerpoint/2010/main" val="2826804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79615-E1DD-10B1-FC46-F8F3EC35F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3B9A2-281C-B0FA-D644-51352228B33C}"/>
              </a:ext>
            </a:extLst>
          </p:cNvPr>
          <p:cNvSpPr>
            <a:spLocks noGrp="1"/>
          </p:cNvSpPr>
          <p:nvPr>
            <p:ph type="title"/>
          </p:nvPr>
        </p:nvSpPr>
        <p:spPr/>
        <p:txBody>
          <a:bodyPr/>
          <a:lstStyle/>
          <a:p>
            <a:r>
              <a:rPr lang="en-US" b="1" dirty="0" err="1"/>
              <a:t>LinuxBoot</a:t>
            </a:r>
            <a:r>
              <a:rPr lang="en-US" b="1" dirty="0"/>
              <a:t> build steps</a:t>
            </a:r>
            <a:endParaRPr lang="en-US" dirty="0"/>
          </a:p>
        </p:txBody>
      </p:sp>
      <p:sp>
        <p:nvSpPr>
          <p:cNvPr id="5" name="Text 3">
            <a:extLst>
              <a:ext uri="{FF2B5EF4-FFF2-40B4-BE49-F238E27FC236}">
                <a16:creationId xmlns:a16="http://schemas.microsoft.com/office/drawing/2014/main" id="{42483A94-153C-D4C7-419A-E2ED94AA6217}"/>
              </a:ext>
            </a:extLst>
          </p:cNvPr>
          <p:cNvSpPr/>
          <p:nvPr/>
        </p:nvSpPr>
        <p:spPr>
          <a:xfrm>
            <a:off x="315275" y="889211"/>
            <a:ext cx="3742568" cy="193849"/>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4000"/>
              </a:lnSpc>
              <a:buNone/>
            </a:pPr>
            <a:r>
              <a:rPr lang="en-US" sz="1400" b="1" dirty="0" err="1">
                <a:latin typeface="Corben" pitchFamily="34" charset="0"/>
                <a:ea typeface="Corben" pitchFamily="34" charset="-122"/>
                <a:cs typeface="Corben" pitchFamily="34" charset="-120"/>
              </a:rPr>
              <a:t>LinuxBoot</a:t>
            </a:r>
            <a:endParaRPr lang="en-US" sz="1400" b="1" dirty="0"/>
          </a:p>
        </p:txBody>
      </p:sp>
      <p:sp>
        <p:nvSpPr>
          <p:cNvPr id="6" name="Content Placeholder 3">
            <a:extLst>
              <a:ext uri="{FF2B5EF4-FFF2-40B4-BE49-F238E27FC236}">
                <a16:creationId xmlns:a16="http://schemas.microsoft.com/office/drawing/2014/main" id="{50B11A80-FF11-E716-24AF-66CC705069C2}"/>
              </a:ext>
            </a:extLst>
          </p:cNvPr>
          <p:cNvSpPr txBox="1">
            <a:spLocks/>
          </p:cNvSpPr>
          <p:nvPr/>
        </p:nvSpPr>
        <p:spPr>
          <a:xfrm>
            <a:off x="4778145" y="1271389"/>
            <a:ext cx="3828401" cy="3454615"/>
          </a:xfrm>
          <a:prstGeom prst="rect">
            <a:avLst/>
          </a:prstGeom>
          <a:ln>
            <a:noFill/>
          </a:ln>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tx1"/>
              </a:buClr>
              <a:buFont typeface="Arial" panose="020B0604020202020204" pitchFamily="34" charset="0"/>
              <a:buChar char="•"/>
              <a:defRPr sz="2800" kern="1200">
                <a:solidFill>
                  <a:schemeClr val="tx1"/>
                </a:solidFill>
                <a:latin typeface="Arial"/>
                <a:ea typeface="+mn-ea"/>
                <a:cs typeface="Arial"/>
              </a:defRPr>
            </a:lvl1pPr>
            <a:lvl2pPr marL="557213" indent="-214313" algn="l" defTabSz="342900" rtl="0" eaLnBrk="1" latinLnBrk="0" hangingPunct="1">
              <a:spcBef>
                <a:spcPts val="750"/>
              </a:spcBef>
              <a:spcAft>
                <a:spcPts val="0"/>
              </a:spcAft>
              <a:buClr>
                <a:schemeClr val="tx1"/>
              </a:buClr>
              <a:buFont typeface="Wingdings 3" charset="2"/>
              <a:buChar char=""/>
              <a:defRPr sz="2400" kern="1200">
                <a:solidFill>
                  <a:schemeClr val="tx1"/>
                </a:solidFill>
                <a:latin typeface="Arial"/>
                <a:ea typeface="+mn-ea"/>
                <a:cs typeface="Arial"/>
              </a:defRPr>
            </a:lvl2pPr>
            <a:lvl3pPr marL="857250" indent="-171450" algn="l" defTabSz="342900" rtl="0" eaLnBrk="1" latinLnBrk="0" hangingPunct="1">
              <a:spcBef>
                <a:spcPts val="750"/>
              </a:spcBef>
              <a:spcAft>
                <a:spcPts val="0"/>
              </a:spcAft>
              <a:buClr>
                <a:schemeClr val="tx1"/>
              </a:buClr>
              <a:buFont typeface="Wingdings 3" charset="2"/>
              <a:buChar char=""/>
              <a:defRPr sz="2000" kern="1200">
                <a:solidFill>
                  <a:schemeClr val="tx1"/>
                </a:solidFill>
                <a:latin typeface="Arial"/>
                <a:ea typeface="+mn-ea"/>
                <a:cs typeface="Arial"/>
              </a:defRPr>
            </a:lvl3pPr>
            <a:lvl4pPr marL="1200150" indent="-171450" algn="l" defTabSz="342900" rtl="0" eaLnBrk="1" latinLnBrk="0" hangingPunct="1">
              <a:spcBef>
                <a:spcPts val="750"/>
              </a:spcBef>
              <a:spcAft>
                <a:spcPts val="0"/>
              </a:spcAft>
              <a:buClr>
                <a:schemeClr val="tx1"/>
              </a:buClr>
              <a:buFont typeface="Wingdings 3" charset="2"/>
              <a:buChar char=""/>
              <a:defRPr sz="900" kern="1200">
                <a:solidFill>
                  <a:schemeClr val="tx1"/>
                </a:solidFill>
                <a:latin typeface="Arial"/>
                <a:ea typeface="+mn-ea"/>
                <a:cs typeface="Arial"/>
              </a:defRPr>
            </a:lvl4pPr>
            <a:lvl5pPr marL="1543050" indent="-171450" algn="l" defTabSz="342900" rtl="0" eaLnBrk="1" latinLnBrk="0" hangingPunct="1">
              <a:spcBef>
                <a:spcPts val="750"/>
              </a:spcBef>
              <a:spcAft>
                <a:spcPts val="0"/>
              </a:spcAft>
              <a:buClr>
                <a:schemeClr val="tx1"/>
              </a:buClr>
              <a:buFont typeface="Wingdings 3" charset="2"/>
              <a:buChar char=""/>
              <a:defRPr sz="900" kern="1200">
                <a:solidFill>
                  <a:schemeClr val="tx1"/>
                </a:solidFill>
                <a:latin typeface="Arial"/>
                <a:ea typeface="+mn-ea"/>
                <a:cs typeface="Arial"/>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r>
              <a:rPr lang="en-US" sz="1200" dirty="0"/>
              <a:t>Download and install u-root</a:t>
            </a:r>
          </a:p>
          <a:p>
            <a:pPr lvl="1"/>
            <a:r>
              <a:rPr lang="en-US" sz="800" dirty="0"/>
              <a:t>go install </a:t>
            </a:r>
            <a:r>
              <a:rPr lang="en-US" sz="800" dirty="0">
                <a:hlinkClick r:id="rId2"/>
              </a:rPr>
              <a:t>github.com/u-root/</a:t>
            </a:r>
            <a:r>
              <a:rPr lang="en-US" sz="800" dirty="0" err="1">
                <a:hlinkClick r:id="rId2"/>
              </a:rPr>
              <a:t>u-root@latest</a:t>
            </a:r>
            <a:endParaRPr lang="en-US" sz="800" dirty="0"/>
          </a:p>
          <a:p>
            <a:r>
              <a:rPr lang="en-US" sz="1200" dirty="0"/>
              <a:t>u-root command to build </a:t>
            </a:r>
            <a:r>
              <a:rPr lang="en-US" sz="1200" dirty="0" err="1"/>
              <a:t>initremfs</a:t>
            </a:r>
            <a:endParaRPr lang="en-US" sz="1200" dirty="0"/>
          </a:p>
          <a:p>
            <a:pPr marL="300038" lvl="1" indent="0">
              <a:spcBef>
                <a:spcPts val="300"/>
              </a:spcBef>
              <a:buNone/>
            </a:pPr>
            <a:r>
              <a:rPr lang="en-US" sz="800" dirty="0"/>
              <a:t>$ </a:t>
            </a:r>
            <a:r>
              <a:rPr lang="pl-PL" sz="800" dirty="0"/>
              <a:t>git clone https://github.com/u-root/u-root</a:t>
            </a:r>
          </a:p>
          <a:p>
            <a:pPr marL="300038" lvl="1" indent="0">
              <a:spcBef>
                <a:spcPts val="300"/>
              </a:spcBef>
              <a:buNone/>
            </a:pPr>
            <a:r>
              <a:rPr lang="en-US" sz="800" dirty="0"/>
              <a:t>$ </a:t>
            </a:r>
            <a:r>
              <a:rPr lang="pl-PL" sz="800" dirty="0"/>
              <a:t>cd u-root</a:t>
            </a:r>
            <a:endParaRPr lang="en-US" sz="800" dirty="0"/>
          </a:p>
          <a:p>
            <a:pPr marL="300038" lvl="1" indent="0">
              <a:spcBef>
                <a:spcPts val="300"/>
              </a:spcBef>
              <a:buNone/>
            </a:pPr>
            <a:endParaRPr lang="en-US" sz="800" dirty="0"/>
          </a:p>
          <a:p>
            <a:pPr marL="300038" lvl="1" indent="0">
              <a:spcBef>
                <a:spcPts val="300"/>
              </a:spcBef>
              <a:buNone/>
            </a:pPr>
            <a:r>
              <a:rPr lang="en-US" sz="800" dirty="0"/>
              <a:t># Build an </a:t>
            </a:r>
            <a:r>
              <a:rPr lang="en-US" sz="800" dirty="0" err="1"/>
              <a:t>initramfs</a:t>
            </a:r>
            <a:r>
              <a:rPr lang="en-US" sz="800" dirty="0"/>
              <a:t> of all the Go </a:t>
            </a:r>
            <a:r>
              <a:rPr lang="en-US" sz="800" dirty="0" err="1"/>
              <a:t>cmds</a:t>
            </a:r>
            <a:r>
              <a:rPr lang="en-US" sz="800" dirty="0"/>
              <a:t> in ./</a:t>
            </a:r>
            <a:r>
              <a:rPr lang="en-US" sz="800" dirty="0" err="1"/>
              <a:t>cmds</a:t>
            </a:r>
            <a:r>
              <a:rPr lang="en-US" sz="800" dirty="0"/>
              <a:t>/core/... (default)</a:t>
            </a:r>
          </a:p>
          <a:p>
            <a:pPr marL="300038" lvl="1" indent="0">
              <a:spcBef>
                <a:spcPts val="300"/>
              </a:spcBef>
              <a:buNone/>
            </a:pPr>
            <a:r>
              <a:rPr lang="en-US" sz="800" dirty="0"/>
              <a:t>$ u-root</a:t>
            </a:r>
          </a:p>
          <a:p>
            <a:pPr marL="300038" lvl="1" indent="0">
              <a:spcBef>
                <a:spcPts val="300"/>
              </a:spcBef>
              <a:buNone/>
            </a:pPr>
            <a:endParaRPr lang="en-US" sz="800" dirty="0"/>
          </a:p>
          <a:p>
            <a:pPr marL="300038" lvl="1" indent="0">
              <a:spcBef>
                <a:spcPts val="300"/>
              </a:spcBef>
              <a:buNone/>
            </a:pPr>
            <a:r>
              <a:rPr lang="en-US" sz="800" dirty="0"/>
              <a:t># Generate an archive with bootloaders</a:t>
            </a:r>
          </a:p>
          <a:p>
            <a:pPr marL="300038" lvl="1" indent="0">
              <a:spcBef>
                <a:spcPts val="300"/>
              </a:spcBef>
              <a:buNone/>
            </a:pPr>
            <a:r>
              <a:rPr lang="en-US" sz="800" dirty="0"/>
              <a:t>#core and boot are templates that expand to sets of commands</a:t>
            </a:r>
          </a:p>
          <a:p>
            <a:pPr marL="300038" lvl="1" indent="0">
              <a:spcBef>
                <a:spcPts val="300"/>
              </a:spcBef>
              <a:buNone/>
            </a:pPr>
            <a:r>
              <a:rPr lang="en-US" sz="800" dirty="0"/>
              <a:t>$ u-root core boot</a:t>
            </a:r>
          </a:p>
          <a:p>
            <a:pPr marL="300038" lvl="1" indent="0">
              <a:spcBef>
                <a:spcPts val="300"/>
              </a:spcBef>
              <a:buNone/>
            </a:pPr>
            <a:endParaRPr lang="en-US" sz="800" dirty="0"/>
          </a:p>
          <a:p>
            <a:pPr marL="300038" lvl="1" indent="0">
              <a:spcBef>
                <a:spcPts val="300"/>
              </a:spcBef>
              <a:buNone/>
            </a:pPr>
            <a:r>
              <a:rPr lang="en-US" sz="800" dirty="0"/>
              <a:t>#Generate an archive with only these given commands</a:t>
            </a:r>
          </a:p>
          <a:p>
            <a:pPr marL="300038" lvl="1" indent="0">
              <a:spcBef>
                <a:spcPts val="300"/>
              </a:spcBef>
              <a:buNone/>
            </a:pPr>
            <a:r>
              <a:rPr lang="en-US" sz="800" dirty="0"/>
              <a:t>$ u-root ./</a:t>
            </a:r>
            <a:r>
              <a:rPr lang="en-US" sz="800" dirty="0" err="1"/>
              <a:t>cmds</a:t>
            </a:r>
            <a:r>
              <a:rPr lang="en-US" sz="800" dirty="0"/>
              <a:t>/core/{</a:t>
            </a:r>
            <a:r>
              <a:rPr lang="en-US" sz="800" dirty="0" err="1"/>
              <a:t>init,ls,ip,dhclient,wget,cat,gosh</a:t>
            </a:r>
            <a:r>
              <a:rPr lang="en-US" sz="800" dirty="0"/>
              <a:t>}</a:t>
            </a:r>
          </a:p>
          <a:p>
            <a:pPr marL="300038" lvl="1" indent="0">
              <a:spcBef>
                <a:spcPts val="300"/>
              </a:spcBef>
              <a:buNone/>
            </a:pPr>
            <a:endParaRPr lang="en-US" sz="800" dirty="0"/>
          </a:p>
          <a:p>
            <a:pPr marL="300038" lvl="1" indent="0">
              <a:spcBef>
                <a:spcPts val="300"/>
              </a:spcBef>
              <a:buNone/>
            </a:pPr>
            <a:r>
              <a:rPr lang="en-US" sz="800" dirty="0"/>
              <a:t>#Generate an archive with all of the core tools with some exceptions</a:t>
            </a:r>
          </a:p>
          <a:p>
            <a:pPr marL="300038" lvl="1" indent="0">
              <a:spcBef>
                <a:spcPts val="300"/>
              </a:spcBef>
              <a:buNone/>
            </a:pPr>
            <a:r>
              <a:rPr lang="en-US" sz="800" dirty="0"/>
              <a:t>$ u-root core -</a:t>
            </a:r>
            <a:r>
              <a:rPr lang="en-US" sz="800" dirty="0" err="1"/>
              <a:t>cmds</a:t>
            </a:r>
            <a:r>
              <a:rPr lang="en-US" sz="800" dirty="0"/>
              <a:t>/core/{</a:t>
            </a:r>
            <a:r>
              <a:rPr lang="en-US" sz="800" dirty="0" err="1"/>
              <a:t>ls,losetup</a:t>
            </a:r>
            <a:r>
              <a:rPr lang="en-US" sz="800" dirty="0"/>
              <a:t>}</a:t>
            </a:r>
          </a:p>
        </p:txBody>
      </p:sp>
      <p:sp>
        <p:nvSpPr>
          <p:cNvPr id="7" name="Text 3">
            <a:extLst>
              <a:ext uri="{FF2B5EF4-FFF2-40B4-BE49-F238E27FC236}">
                <a16:creationId xmlns:a16="http://schemas.microsoft.com/office/drawing/2014/main" id="{32739E14-639E-CA87-B349-C0406A8E3641}"/>
              </a:ext>
            </a:extLst>
          </p:cNvPr>
          <p:cNvSpPr/>
          <p:nvPr/>
        </p:nvSpPr>
        <p:spPr>
          <a:xfrm>
            <a:off x="4778146" y="944686"/>
            <a:ext cx="3742568" cy="193849"/>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4000"/>
              </a:lnSpc>
              <a:buNone/>
            </a:pPr>
            <a:r>
              <a:rPr lang="en-US" sz="1400" b="1" dirty="0">
                <a:latin typeface="Corben" pitchFamily="34" charset="0"/>
                <a:ea typeface="Corben" pitchFamily="34" charset="-122"/>
                <a:cs typeface="Corben" pitchFamily="34" charset="-120"/>
              </a:rPr>
              <a:t>u-root/</a:t>
            </a:r>
            <a:r>
              <a:rPr lang="en-US" sz="1400" b="1" dirty="0" err="1">
                <a:latin typeface="Corben" pitchFamily="34" charset="0"/>
                <a:ea typeface="Corben" pitchFamily="34" charset="-122"/>
                <a:cs typeface="Corben" pitchFamily="34" charset="-120"/>
              </a:rPr>
              <a:t>intramfs</a:t>
            </a:r>
            <a:endParaRPr lang="en-US" sz="1400" b="1" dirty="0"/>
          </a:p>
        </p:txBody>
      </p:sp>
      <p:sp>
        <p:nvSpPr>
          <p:cNvPr id="8" name="Content Placeholder 3">
            <a:extLst>
              <a:ext uri="{FF2B5EF4-FFF2-40B4-BE49-F238E27FC236}">
                <a16:creationId xmlns:a16="http://schemas.microsoft.com/office/drawing/2014/main" id="{BAE108EC-319E-23BE-76BA-62989AB9F32D}"/>
              </a:ext>
            </a:extLst>
          </p:cNvPr>
          <p:cNvSpPr txBox="1">
            <a:spLocks/>
          </p:cNvSpPr>
          <p:nvPr/>
        </p:nvSpPr>
        <p:spPr>
          <a:xfrm>
            <a:off x="315275" y="1271389"/>
            <a:ext cx="4194488" cy="3454615"/>
          </a:xfrm>
          <a:prstGeom prst="rect">
            <a:avLst/>
          </a:prstGeom>
          <a:ln>
            <a:noFill/>
          </a:ln>
        </p:spPr>
        <p:txBody>
          <a:bodyPr vert="horz" lIns="91440" tIns="45720" rIns="91440" bIns="45720" rtlCol="0">
            <a:normAutofit fontScale="92500" lnSpcReduction="10000"/>
          </a:bodyPr>
          <a:lstStyle>
            <a:lvl1pPr marL="257175" indent="-257175" algn="l" defTabSz="342900" rtl="0" eaLnBrk="1" latinLnBrk="0" hangingPunct="1">
              <a:spcBef>
                <a:spcPts val="750"/>
              </a:spcBef>
              <a:spcAft>
                <a:spcPts val="0"/>
              </a:spcAft>
              <a:buClr>
                <a:schemeClr val="tx1"/>
              </a:buClr>
              <a:buFont typeface="Arial" panose="020B0604020202020204" pitchFamily="34" charset="0"/>
              <a:buChar char="•"/>
              <a:defRPr sz="2800" kern="1200">
                <a:solidFill>
                  <a:schemeClr val="tx1"/>
                </a:solidFill>
                <a:latin typeface="Arial"/>
                <a:ea typeface="+mn-ea"/>
                <a:cs typeface="Arial"/>
              </a:defRPr>
            </a:lvl1pPr>
            <a:lvl2pPr marL="557213" indent="-214313" algn="l" defTabSz="342900" rtl="0" eaLnBrk="1" latinLnBrk="0" hangingPunct="1">
              <a:spcBef>
                <a:spcPts val="750"/>
              </a:spcBef>
              <a:spcAft>
                <a:spcPts val="0"/>
              </a:spcAft>
              <a:buClr>
                <a:schemeClr val="tx1"/>
              </a:buClr>
              <a:buFont typeface="Wingdings 3" charset="2"/>
              <a:buChar char=""/>
              <a:defRPr sz="2400" kern="1200">
                <a:solidFill>
                  <a:schemeClr val="tx1"/>
                </a:solidFill>
                <a:latin typeface="Arial"/>
                <a:ea typeface="+mn-ea"/>
                <a:cs typeface="Arial"/>
              </a:defRPr>
            </a:lvl2pPr>
            <a:lvl3pPr marL="857250" indent="-171450" algn="l" defTabSz="342900" rtl="0" eaLnBrk="1" latinLnBrk="0" hangingPunct="1">
              <a:spcBef>
                <a:spcPts val="750"/>
              </a:spcBef>
              <a:spcAft>
                <a:spcPts val="0"/>
              </a:spcAft>
              <a:buClr>
                <a:schemeClr val="tx1"/>
              </a:buClr>
              <a:buFont typeface="Wingdings 3" charset="2"/>
              <a:buChar char=""/>
              <a:defRPr sz="2000" kern="1200">
                <a:solidFill>
                  <a:schemeClr val="tx1"/>
                </a:solidFill>
                <a:latin typeface="Arial"/>
                <a:ea typeface="+mn-ea"/>
                <a:cs typeface="Arial"/>
              </a:defRPr>
            </a:lvl3pPr>
            <a:lvl4pPr marL="1200150" indent="-171450" algn="l" defTabSz="342900" rtl="0" eaLnBrk="1" latinLnBrk="0" hangingPunct="1">
              <a:spcBef>
                <a:spcPts val="750"/>
              </a:spcBef>
              <a:spcAft>
                <a:spcPts val="0"/>
              </a:spcAft>
              <a:buClr>
                <a:schemeClr val="tx1"/>
              </a:buClr>
              <a:buFont typeface="Wingdings 3" charset="2"/>
              <a:buChar char=""/>
              <a:defRPr sz="900" kern="1200">
                <a:solidFill>
                  <a:schemeClr val="tx1"/>
                </a:solidFill>
                <a:latin typeface="Arial"/>
                <a:ea typeface="+mn-ea"/>
                <a:cs typeface="Arial"/>
              </a:defRPr>
            </a:lvl4pPr>
            <a:lvl5pPr marL="1543050" indent="-171450" algn="l" defTabSz="342900" rtl="0" eaLnBrk="1" latinLnBrk="0" hangingPunct="1">
              <a:spcBef>
                <a:spcPts val="750"/>
              </a:spcBef>
              <a:spcAft>
                <a:spcPts val="0"/>
              </a:spcAft>
              <a:buClr>
                <a:schemeClr val="tx1"/>
              </a:buClr>
              <a:buFont typeface="Wingdings 3" charset="2"/>
              <a:buChar char=""/>
              <a:defRPr sz="900" kern="1200">
                <a:solidFill>
                  <a:schemeClr val="tx1"/>
                </a:solidFill>
                <a:latin typeface="Arial"/>
                <a:ea typeface="+mn-ea"/>
                <a:cs typeface="Arial"/>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r>
              <a:rPr lang="en-US" sz="1200" dirty="0"/>
              <a:t>Dependencies </a:t>
            </a:r>
            <a:r>
              <a:rPr lang="en-US" sz="1200" dirty="0" err="1"/>
              <a:t>uuid</a:t>
            </a:r>
            <a:r>
              <a:rPr lang="en-US" sz="1200" dirty="0"/>
              <a:t>-dev, </a:t>
            </a:r>
            <a:r>
              <a:rPr lang="en-US" sz="1200" dirty="0" err="1"/>
              <a:t>nasm</a:t>
            </a:r>
            <a:r>
              <a:rPr lang="en-US" sz="1200" dirty="0"/>
              <a:t>, and </a:t>
            </a:r>
            <a:r>
              <a:rPr lang="en-US" sz="1200" dirty="0" err="1"/>
              <a:t>acpica</a:t>
            </a:r>
            <a:r>
              <a:rPr lang="en-US" sz="1200" dirty="0"/>
              <a:t>-tools</a:t>
            </a:r>
          </a:p>
          <a:p>
            <a:r>
              <a:rPr lang="en-US" sz="1200" dirty="0"/>
              <a:t>You need to provide following for build:</a:t>
            </a:r>
          </a:p>
          <a:p>
            <a:pPr lvl="1"/>
            <a:r>
              <a:rPr lang="en-US" sz="800" dirty="0"/>
              <a:t>The vendor UEFI firmware for the mainboard( Intel FSP/ AMD PI)</a:t>
            </a:r>
          </a:p>
          <a:p>
            <a:pPr lvl="1"/>
            <a:r>
              <a:rPr lang="en-US" sz="800" dirty="0"/>
              <a:t>A Linux kernel built with the CONFIG_EFI_BDS option enabled.</a:t>
            </a:r>
          </a:p>
          <a:p>
            <a:pPr lvl="1"/>
            <a:r>
              <a:rPr lang="en-US" sz="800" dirty="0"/>
              <a:t>An </a:t>
            </a:r>
            <a:r>
              <a:rPr lang="en-US" sz="800" dirty="0" err="1"/>
              <a:t>initrd.cpio</a:t>
            </a:r>
            <a:r>
              <a:rPr lang="en-US" sz="800" dirty="0"/>
              <a:t> file with enough tools to </a:t>
            </a:r>
            <a:r>
              <a:rPr lang="en-US" sz="800" dirty="0" err="1"/>
              <a:t>kexec</a:t>
            </a:r>
            <a:r>
              <a:rPr lang="en-US" sz="800" dirty="0"/>
              <a:t> the rest of the system.</a:t>
            </a:r>
          </a:p>
          <a:p>
            <a:r>
              <a:rPr lang="en-US" sz="1200" dirty="0"/>
              <a:t>Commands to build:</a:t>
            </a:r>
          </a:p>
          <a:p>
            <a:pPr marL="300038" lvl="1" indent="0">
              <a:buNone/>
            </a:pPr>
            <a:r>
              <a:rPr lang="en-US" sz="800" dirty="0"/>
              <a:t>$ cp path/to/s2600wf.rom boards/s2600wf/</a:t>
            </a:r>
          </a:p>
          <a:p>
            <a:pPr marL="300038" lvl="1" indent="0">
              <a:buNone/>
            </a:pPr>
            <a:r>
              <a:rPr lang="en-US" sz="800" dirty="0"/>
              <a:t>$ make \</a:t>
            </a:r>
          </a:p>
          <a:p>
            <a:pPr marL="300038" lvl="1" indent="0">
              <a:buNone/>
            </a:pPr>
            <a:r>
              <a:rPr lang="en-US" sz="800" dirty="0"/>
              <a:t>	  BOARD=s2600wf \</a:t>
            </a:r>
          </a:p>
          <a:p>
            <a:pPr marL="300038" lvl="1" indent="0">
              <a:buNone/>
            </a:pPr>
            <a:r>
              <a:rPr lang="en-US" sz="800" dirty="0"/>
              <a:t>	  KERNEL=../path/to/</a:t>
            </a:r>
            <a:r>
              <a:rPr lang="en-US" sz="800" dirty="0" err="1"/>
              <a:t>bzImage</a:t>
            </a:r>
            <a:r>
              <a:rPr lang="en-US" sz="800" dirty="0"/>
              <a:t> \</a:t>
            </a:r>
          </a:p>
          <a:p>
            <a:pPr marL="300038" lvl="1" indent="0">
              <a:buNone/>
            </a:pPr>
            <a:r>
              <a:rPr lang="en-US" sz="800" dirty="0"/>
              <a:t>	  INITRD=../path/to/</a:t>
            </a:r>
            <a:r>
              <a:rPr lang="en-US" sz="800" dirty="0" err="1"/>
              <a:t>initrd.cpio.xz</a:t>
            </a:r>
            <a:r>
              <a:rPr lang="en-US" sz="800" dirty="0"/>
              <a:t> \</a:t>
            </a:r>
          </a:p>
          <a:p>
            <a:pPr marL="300038" lvl="1" indent="0">
              <a:buNone/>
            </a:pPr>
            <a:r>
              <a:rPr lang="en-US" sz="800" dirty="0"/>
              <a:t>	  config</a:t>
            </a:r>
          </a:p>
          <a:p>
            <a:pPr marL="300038" lvl="1" indent="0">
              <a:buNone/>
            </a:pPr>
            <a:r>
              <a:rPr lang="en-US" sz="800" dirty="0"/>
              <a:t>$ make</a:t>
            </a:r>
            <a:endParaRPr lang="en-US" sz="1200" dirty="0"/>
          </a:p>
          <a:p>
            <a:r>
              <a:rPr lang="en-US" sz="1200" dirty="0"/>
              <a:t>Result</a:t>
            </a:r>
          </a:p>
          <a:p>
            <a:pPr lvl="1"/>
            <a:r>
              <a:rPr lang="en-US" sz="800" dirty="0"/>
              <a:t>write the values into the .config file</a:t>
            </a:r>
          </a:p>
          <a:p>
            <a:pPr lvl="1"/>
            <a:r>
              <a:rPr lang="en-US" sz="800" dirty="0"/>
              <a:t>build/$(BOARD)/</a:t>
            </a:r>
            <a:r>
              <a:rPr lang="en-US" sz="800" dirty="0" err="1"/>
              <a:t>linuxboot.rom</a:t>
            </a:r>
            <a:r>
              <a:rPr lang="en-US" sz="800" dirty="0"/>
              <a:t> that can be flashed to your machine. </a:t>
            </a:r>
            <a:endParaRPr lang="en-US" sz="400" dirty="0"/>
          </a:p>
        </p:txBody>
      </p:sp>
    </p:spTree>
    <p:extLst>
      <p:ext uri="{BB962C8B-B14F-4D97-AF65-F5344CB8AC3E}">
        <p14:creationId xmlns:p14="http://schemas.microsoft.com/office/powerpoint/2010/main" val="688826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F28A6-6F04-D52C-7D58-3B76DC4693FB}"/>
              </a:ext>
            </a:extLst>
          </p:cNvPr>
          <p:cNvSpPr>
            <a:spLocks noGrp="1"/>
          </p:cNvSpPr>
          <p:nvPr>
            <p:ph type="title"/>
          </p:nvPr>
        </p:nvSpPr>
        <p:spPr/>
        <p:txBody>
          <a:bodyPr/>
          <a:lstStyle/>
          <a:p>
            <a:r>
              <a:rPr lang="en-CA" dirty="0" err="1"/>
              <a:t>LinuxBoot</a:t>
            </a:r>
            <a:r>
              <a:rPr lang="en-CA"/>
              <a:t> - Using </a:t>
            </a:r>
            <a:r>
              <a:rPr lang="en-CA" dirty="0" err="1"/>
              <a:t>Qemu</a:t>
            </a:r>
            <a:endParaRPr lang="en-US" dirty="0"/>
          </a:p>
        </p:txBody>
      </p:sp>
      <p:sp>
        <p:nvSpPr>
          <p:cNvPr id="3" name="Text Placeholder 2">
            <a:extLst>
              <a:ext uri="{FF2B5EF4-FFF2-40B4-BE49-F238E27FC236}">
                <a16:creationId xmlns:a16="http://schemas.microsoft.com/office/drawing/2014/main" id="{3CF76864-5230-235B-9865-CDD20ED829F9}"/>
              </a:ext>
            </a:extLst>
          </p:cNvPr>
          <p:cNvSpPr>
            <a:spLocks noGrp="1"/>
          </p:cNvSpPr>
          <p:nvPr>
            <p:ph type="body" idx="1"/>
          </p:nvPr>
        </p:nvSpPr>
        <p:spPr>
          <a:xfrm>
            <a:off x="429175" y="1036414"/>
            <a:ext cx="8285649" cy="3394472"/>
          </a:xfrm>
        </p:spPr>
        <p:txBody>
          <a:bodyPr>
            <a:normAutofit/>
          </a:bodyPr>
          <a:lstStyle/>
          <a:p>
            <a:pPr marL="50800" indent="0">
              <a:buNone/>
            </a:pPr>
            <a:r>
              <a:rPr lang="en-US" sz="1200" dirty="0"/>
              <a:t>First, get the </a:t>
            </a:r>
            <a:r>
              <a:rPr lang="en-US" sz="1200" dirty="0" err="1"/>
              <a:t>initramfs</a:t>
            </a:r>
            <a:r>
              <a:rPr lang="en-US" sz="1200" dirty="0"/>
              <a:t> image and kernel </a:t>
            </a:r>
          </a:p>
          <a:p>
            <a:pPr marL="50800" indent="0">
              <a:buNone/>
            </a:pPr>
            <a:r>
              <a:rPr lang="en-US" sz="1200" dirty="0"/>
              <a:t>    $ </a:t>
            </a:r>
            <a:r>
              <a:rPr lang="pl-PL" sz="1200" dirty="0"/>
              <a:t>curl -L -o u-root.cpio.xz </a:t>
            </a:r>
            <a:r>
              <a:rPr lang="pl-PL" sz="1200" dirty="0">
                <a:hlinkClick r:id="rId2"/>
              </a:rPr>
              <a:t>https://github.com/linuxboot/u-root-builder/releases/download/v0.0.1/u-root_amd64_all.cpio.xz</a:t>
            </a:r>
            <a:endParaRPr lang="en-US" sz="1200" dirty="0"/>
          </a:p>
          <a:p>
            <a:pPr marL="50800" indent="0">
              <a:buNone/>
            </a:pPr>
            <a:r>
              <a:rPr lang="en-US" sz="1200" dirty="0"/>
              <a:t>    $ curl -L -o </a:t>
            </a:r>
            <a:r>
              <a:rPr lang="en-US" sz="1200" dirty="0" err="1"/>
              <a:t>linux.tar.zst</a:t>
            </a:r>
            <a:r>
              <a:rPr lang="en-US" sz="1200" dirty="0"/>
              <a:t> https://archlinux.org/packages/core/x86_64/linux/download/</a:t>
            </a:r>
          </a:p>
          <a:p>
            <a:pPr marL="50800" indent="0">
              <a:buNone/>
            </a:pPr>
            <a:r>
              <a:rPr lang="en-US" sz="1200" dirty="0"/>
              <a:t>    $ tar -</a:t>
            </a:r>
            <a:r>
              <a:rPr lang="en-US" sz="1200" dirty="0" err="1"/>
              <a:t>xf</a:t>
            </a:r>
            <a:r>
              <a:rPr lang="en-US" sz="1200" dirty="0"/>
              <a:t> </a:t>
            </a:r>
            <a:r>
              <a:rPr lang="en-US" sz="1200" dirty="0" err="1"/>
              <a:t>linux.tar.zst</a:t>
            </a:r>
            <a:endParaRPr lang="en-US" sz="1200" dirty="0"/>
          </a:p>
          <a:p>
            <a:pPr marL="50800" indent="0">
              <a:buNone/>
            </a:pPr>
            <a:r>
              <a:rPr lang="en-US" sz="1200" dirty="0"/>
              <a:t>Start </a:t>
            </a:r>
            <a:r>
              <a:rPr lang="en-US" sz="1200" dirty="0" err="1"/>
              <a:t>LinuxBoot</a:t>
            </a:r>
            <a:r>
              <a:rPr lang="en-US" sz="1200" dirty="0"/>
              <a:t>,</a:t>
            </a:r>
          </a:p>
          <a:p>
            <a:pPr marL="50800" indent="0">
              <a:buNone/>
            </a:pPr>
            <a:r>
              <a:rPr lang="en-US" sz="1200" dirty="0"/>
              <a:t>    $ qemu-system-x86_64 -machine q35 -</a:t>
            </a:r>
            <a:r>
              <a:rPr lang="en-US" sz="1200" dirty="0" err="1"/>
              <a:t>nographic</a:t>
            </a:r>
            <a:r>
              <a:rPr lang="en-US" sz="1200" dirty="0"/>
              <a:t> -append "console=ttyS0" -kernel </a:t>
            </a:r>
            <a:r>
              <a:rPr lang="en-US" sz="1200" dirty="0" err="1"/>
              <a:t>usr</a:t>
            </a:r>
            <a:r>
              <a:rPr lang="en-US" sz="1200" dirty="0"/>
              <a:t>/lib/modules/*/</a:t>
            </a:r>
            <a:r>
              <a:rPr lang="en-US" sz="1200" dirty="0" err="1"/>
              <a:t>vmlinuz</a:t>
            </a:r>
            <a:r>
              <a:rPr lang="en-US" sz="1200" dirty="0"/>
              <a:t> -</a:t>
            </a:r>
            <a:r>
              <a:rPr lang="en-US" sz="1200" dirty="0" err="1"/>
              <a:t>initrd</a:t>
            </a:r>
            <a:r>
              <a:rPr lang="en-US" sz="1200" dirty="0"/>
              <a:t> u-</a:t>
            </a:r>
            <a:r>
              <a:rPr lang="en-US" sz="1200" dirty="0" err="1"/>
              <a:t>root.cpio.xz</a:t>
            </a:r>
            <a:endParaRPr lang="en-US" sz="1200" dirty="0"/>
          </a:p>
          <a:p>
            <a:pPr marL="50800" indent="0">
              <a:buNone/>
            </a:pPr>
            <a:endParaRPr lang="en-US" sz="1200" dirty="0"/>
          </a:p>
          <a:p>
            <a:pPr marL="50800" indent="0">
              <a:buNone/>
            </a:pPr>
            <a:endParaRPr lang="pl-PL" sz="1200" dirty="0"/>
          </a:p>
          <a:p>
            <a:pPr marL="50800" indent="0">
              <a:buNone/>
            </a:pPr>
            <a:endParaRPr lang="en-US" sz="1200" dirty="0"/>
          </a:p>
        </p:txBody>
      </p:sp>
      <p:pic>
        <p:nvPicPr>
          <p:cNvPr id="13" name="Picture 12">
            <a:extLst>
              <a:ext uri="{FF2B5EF4-FFF2-40B4-BE49-F238E27FC236}">
                <a16:creationId xmlns:a16="http://schemas.microsoft.com/office/drawing/2014/main" id="{A577A31E-77CB-F0BB-96E4-DB377C6D9FBE}"/>
              </a:ext>
            </a:extLst>
          </p:cNvPr>
          <p:cNvPicPr>
            <a:picLocks noChangeAspect="1"/>
          </p:cNvPicPr>
          <p:nvPr/>
        </p:nvPicPr>
        <p:blipFill>
          <a:blip r:embed="rId3"/>
          <a:stretch>
            <a:fillRect/>
          </a:stretch>
        </p:blipFill>
        <p:spPr>
          <a:xfrm>
            <a:off x="1787964" y="2950051"/>
            <a:ext cx="5197227" cy="1533499"/>
          </a:xfrm>
          <a:prstGeom prst="rect">
            <a:avLst/>
          </a:prstGeom>
        </p:spPr>
      </p:pic>
    </p:spTree>
    <p:extLst>
      <p:ext uri="{BB962C8B-B14F-4D97-AF65-F5344CB8AC3E}">
        <p14:creationId xmlns:p14="http://schemas.microsoft.com/office/powerpoint/2010/main" val="2905111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20E698AA-9817-6D8F-EB0A-0632AA38094E}"/>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18DFC300-C95E-8452-4BC1-890E4312E1AE}"/>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References   </a:t>
            </a:r>
            <a:endParaRPr dirty="0"/>
          </a:p>
        </p:txBody>
      </p:sp>
      <p:sp>
        <p:nvSpPr>
          <p:cNvPr id="4" name="Google Shape;38;p2">
            <a:extLst>
              <a:ext uri="{FF2B5EF4-FFF2-40B4-BE49-F238E27FC236}">
                <a16:creationId xmlns:a16="http://schemas.microsoft.com/office/drawing/2014/main" id="{4348FD3C-93BF-3EA0-DC17-6B01763D3550}"/>
              </a:ext>
            </a:extLst>
          </p:cNvPr>
          <p:cNvSpPr txBox="1">
            <a:spLocks noGrp="1"/>
          </p:cNvSpPr>
          <p:nvPr>
            <p:ph type="body" idx="1"/>
          </p:nvPr>
        </p:nvSpPr>
        <p:spPr>
          <a:xfrm>
            <a:off x="326598" y="1559208"/>
            <a:ext cx="4245402" cy="159092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169862">
              <a:buSzPct val="100000"/>
              <a:buNone/>
              <a:tabLst>
                <a:tab pos="0" algn="l"/>
              </a:tabLst>
            </a:pPr>
            <a:r>
              <a:rPr lang="en-US" sz="1200" dirty="0"/>
              <a:t>Source  : </a:t>
            </a:r>
            <a:r>
              <a:rPr lang="en-US" sz="1200" dirty="0">
                <a:hlinkClick r:id="rId3"/>
              </a:rPr>
              <a:t>https://github.com/coreboot/coreboot</a:t>
            </a:r>
            <a:r>
              <a:rPr lang="en-US" sz="1200" dirty="0"/>
              <a:t> </a:t>
            </a:r>
          </a:p>
          <a:p>
            <a:pPr marL="0" indent="-169862">
              <a:buSzPct val="100000"/>
              <a:buNone/>
              <a:tabLst>
                <a:tab pos="0" algn="l"/>
              </a:tabLst>
            </a:pPr>
            <a:r>
              <a:rPr lang="en-US" sz="1200" dirty="0"/>
              <a:t>Documentation : </a:t>
            </a:r>
            <a:r>
              <a:rPr lang="en-US" sz="1200" dirty="0">
                <a:hlinkClick r:id="rId4"/>
              </a:rPr>
              <a:t>https://doc.coreboot.org</a:t>
            </a:r>
            <a:endParaRPr lang="en-US" sz="1200" dirty="0"/>
          </a:p>
          <a:p>
            <a:pPr marL="0" indent="-169862">
              <a:buSzPct val="100000"/>
              <a:buNone/>
              <a:tabLst>
                <a:tab pos="0" algn="l"/>
              </a:tabLst>
            </a:pPr>
            <a:r>
              <a:rPr lang="en-US" sz="1200" dirty="0"/>
              <a:t>Getting Started : </a:t>
            </a:r>
            <a:r>
              <a:rPr lang="en-US" sz="1200" dirty="0">
                <a:hlinkClick r:id="rId5"/>
              </a:rPr>
              <a:t>https://www.coreboot.org/end_users.html</a:t>
            </a:r>
            <a:r>
              <a:rPr lang="en-US" sz="1200" dirty="0"/>
              <a:t> </a:t>
            </a:r>
          </a:p>
          <a:p>
            <a:pPr marL="0" indent="-169862">
              <a:buSzPct val="100000"/>
              <a:buNone/>
              <a:tabLst>
                <a:tab pos="0" algn="l"/>
              </a:tabLst>
            </a:pPr>
            <a:r>
              <a:rPr lang="en-US" sz="1200" dirty="0"/>
              <a:t>Code Review : </a:t>
            </a:r>
            <a:r>
              <a:rPr lang="en-US" sz="1200" dirty="0">
                <a:hlinkClick r:id="rId6"/>
              </a:rPr>
              <a:t>https://review.coreboot.org/</a:t>
            </a:r>
            <a:r>
              <a:rPr lang="en-US" sz="1200" dirty="0"/>
              <a:t> </a:t>
            </a:r>
          </a:p>
          <a:p>
            <a:pPr marL="0" indent="-169862">
              <a:buSzPct val="100000"/>
              <a:buNone/>
              <a:tabLst>
                <a:tab pos="0" algn="l"/>
              </a:tabLst>
            </a:pPr>
            <a:r>
              <a:rPr lang="en-US" sz="1200" dirty="0"/>
              <a:t>News : </a:t>
            </a:r>
            <a:r>
              <a:rPr lang="en-US" sz="1200" dirty="0">
                <a:hlinkClick r:id="rId7"/>
              </a:rPr>
              <a:t>https://blogs.coreboot.org/</a:t>
            </a:r>
            <a:r>
              <a:rPr lang="en-US" sz="1200" dirty="0"/>
              <a:t> </a:t>
            </a:r>
          </a:p>
          <a:p>
            <a:pPr marL="0" indent="-169862">
              <a:buSzPct val="100000"/>
              <a:buNone/>
              <a:tabLst>
                <a:tab pos="0" algn="l"/>
              </a:tabLst>
            </a:pPr>
            <a:endParaRPr lang="en-US" sz="1200" dirty="0"/>
          </a:p>
          <a:p>
            <a:pPr marL="0" indent="-169862">
              <a:buSzPct val="100000"/>
              <a:buNone/>
              <a:tabLst>
                <a:tab pos="0" algn="l"/>
              </a:tabLst>
            </a:pPr>
            <a:endParaRPr lang="en-US" sz="1200" dirty="0"/>
          </a:p>
          <a:p>
            <a:pPr marL="0" indent="-169862">
              <a:buSzPct val="100000"/>
              <a:buNone/>
              <a:tabLst>
                <a:tab pos="0" algn="l"/>
              </a:tabLst>
            </a:pPr>
            <a:endParaRPr lang="en-US" sz="1200" dirty="0"/>
          </a:p>
          <a:p>
            <a:pPr marL="0" indent="-169862">
              <a:buSzPct val="100000"/>
              <a:buNone/>
              <a:tabLst>
                <a:tab pos="0" algn="l"/>
              </a:tabLst>
            </a:pPr>
            <a:endParaRPr lang="en-US" sz="1200" dirty="0"/>
          </a:p>
          <a:p>
            <a:pPr marL="0" indent="-169862">
              <a:buSzPct val="100000"/>
              <a:buNone/>
              <a:tabLst>
                <a:tab pos="0" algn="l"/>
              </a:tabLst>
            </a:pPr>
            <a:endParaRPr lang="en-US" sz="1200" dirty="0"/>
          </a:p>
        </p:txBody>
      </p:sp>
      <p:sp>
        <p:nvSpPr>
          <p:cNvPr id="5" name="Google Shape;38;p2">
            <a:extLst>
              <a:ext uri="{FF2B5EF4-FFF2-40B4-BE49-F238E27FC236}">
                <a16:creationId xmlns:a16="http://schemas.microsoft.com/office/drawing/2014/main" id="{F251E717-9F24-BE60-2751-E381445A5A3F}"/>
              </a:ext>
            </a:extLst>
          </p:cNvPr>
          <p:cNvSpPr txBox="1">
            <a:spLocks/>
          </p:cNvSpPr>
          <p:nvPr/>
        </p:nvSpPr>
        <p:spPr>
          <a:xfrm>
            <a:off x="4847008" y="1559208"/>
            <a:ext cx="3999876" cy="159092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RPr/>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169862">
              <a:buSzPct val="100000"/>
              <a:buNone/>
              <a:tabLst>
                <a:tab pos="0" algn="l"/>
              </a:tabLst>
            </a:pPr>
            <a:r>
              <a:rPr lang="en-US" sz="1200" dirty="0"/>
              <a:t>Source  : </a:t>
            </a:r>
            <a:r>
              <a:rPr lang="en-US" sz="1200" dirty="0">
                <a:hlinkClick r:id="rId8"/>
              </a:rPr>
              <a:t>https://github.com/linuxboot/linuxboot</a:t>
            </a:r>
            <a:r>
              <a:rPr lang="en-US" sz="1200" dirty="0"/>
              <a:t> </a:t>
            </a:r>
          </a:p>
          <a:p>
            <a:pPr marL="0" indent="-169862">
              <a:buSzPct val="100000"/>
              <a:buNone/>
              <a:tabLst>
                <a:tab pos="0" algn="l"/>
              </a:tabLst>
            </a:pPr>
            <a:r>
              <a:rPr lang="en-US" sz="1200" dirty="0"/>
              <a:t>Documentation : </a:t>
            </a:r>
            <a:r>
              <a:rPr lang="en-US" sz="1200" dirty="0">
                <a:hlinkClick r:id="rId9"/>
              </a:rPr>
              <a:t>https://book.linuxboot.org/intro.html</a:t>
            </a:r>
            <a:endParaRPr lang="en-US" sz="1200" dirty="0"/>
          </a:p>
          <a:p>
            <a:pPr marL="0" indent="-169862">
              <a:buSzPct val="100000"/>
              <a:buFont typeface="Arial"/>
              <a:buNone/>
              <a:tabLst>
                <a:tab pos="0" algn="l"/>
              </a:tabLst>
            </a:pPr>
            <a:endParaRPr lang="en-US" sz="1200" dirty="0"/>
          </a:p>
          <a:p>
            <a:pPr marL="0" indent="-169862">
              <a:buSzPct val="100000"/>
              <a:buFont typeface="Arial"/>
              <a:buNone/>
              <a:tabLst>
                <a:tab pos="0" algn="l"/>
              </a:tabLst>
            </a:pPr>
            <a:endParaRPr lang="en-US" sz="1200" dirty="0"/>
          </a:p>
          <a:p>
            <a:pPr marL="0" indent="-169862">
              <a:buSzPct val="100000"/>
              <a:buFont typeface="Arial"/>
              <a:buNone/>
              <a:tabLst>
                <a:tab pos="0" algn="l"/>
              </a:tabLst>
            </a:pPr>
            <a:endParaRPr lang="en-US" sz="1200" dirty="0"/>
          </a:p>
          <a:p>
            <a:pPr marL="0" indent="-169862">
              <a:buSzPct val="100000"/>
              <a:buFont typeface="Arial"/>
              <a:buNone/>
              <a:tabLst>
                <a:tab pos="0" algn="l"/>
              </a:tabLst>
            </a:pPr>
            <a:endParaRPr lang="en-US" sz="1200" dirty="0"/>
          </a:p>
          <a:p>
            <a:pPr marL="0" indent="-169862">
              <a:buSzPct val="100000"/>
              <a:buFont typeface="Arial"/>
              <a:buNone/>
              <a:tabLst>
                <a:tab pos="0" algn="l"/>
              </a:tabLst>
            </a:pPr>
            <a:endParaRPr lang="en-US" sz="1200" dirty="0"/>
          </a:p>
        </p:txBody>
      </p:sp>
      <p:sp>
        <p:nvSpPr>
          <p:cNvPr id="6" name="Text 3">
            <a:extLst>
              <a:ext uri="{FF2B5EF4-FFF2-40B4-BE49-F238E27FC236}">
                <a16:creationId xmlns:a16="http://schemas.microsoft.com/office/drawing/2014/main" id="{94E4F738-3449-7E82-C8BE-92A74EF03018}"/>
              </a:ext>
            </a:extLst>
          </p:cNvPr>
          <p:cNvSpPr/>
          <p:nvPr/>
        </p:nvSpPr>
        <p:spPr>
          <a:xfrm>
            <a:off x="381904" y="1333573"/>
            <a:ext cx="3173729" cy="193849"/>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4000"/>
              </a:lnSpc>
              <a:buNone/>
            </a:pPr>
            <a:r>
              <a:rPr lang="en-US" sz="1400" b="1" dirty="0" err="1">
                <a:latin typeface="Corben" pitchFamily="34" charset="0"/>
                <a:ea typeface="Corben" pitchFamily="34" charset="-122"/>
                <a:cs typeface="Corben" pitchFamily="34" charset="-120"/>
              </a:rPr>
              <a:t>CoreBoot</a:t>
            </a:r>
            <a:endParaRPr lang="en-US" sz="1400" b="1" dirty="0"/>
          </a:p>
        </p:txBody>
      </p:sp>
      <p:sp>
        <p:nvSpPr>
          <p:cNvPr id="7" name="Text 3">
            <a:extLst>
              <a:ext uri="{FF2B5EF4-FFF2-40B4-BE49-F238E27FC236}">
                <a16:creationId xmlns:a16="http://schemas.microsoft.com/office/drawing/2014/main" id="{4196121F-CC4B-8402-CA60-CF125E13DE6B}"/>
              </a:ext>
            </a:extLst>
          </p:cNvPr>
          <p:cNvSpPr/>
          <p:nvPr/>
        </p:nvSpPr>
        <p:spPr>
          <a:xfrm>
            <a:off x="4927873" y="1333572"/>
            <a:ext cx="3034957" cy="193849"/>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4000"/>
              </a:lnSpc>
              <a:buNone/>
            </a:pPr>
            <a:r>
              <a:rPr lang="en-US" sz="1400" b="1" dirty="0" err="1">
                <a:latin typeface="Corben" pitchFamily="34" charset="0"/>
                <a:ea typeface="Corben" pitchFamily="34" charset="-122"/>
                <a:cs typeface="Corben" pitchFamily="34" charset="-120"/>
              </a:rPr>
              <a:t>LinuxBoot</a:t>
            </a:r>
            <a:endParaRPr lang="en-US" sz="1400" b="1" dirty="0"/>
          </a:p>
        </p:txBody>
      </p:sp>
    </p:spTree>
    <p:extLst>
      <p:ext uri="{BB962C8B-B14F-4D97-AF65-F5344CB8AC3E}">
        <p14:creationId xmlns:p14="http://schemas.microsoft.com/office/powerpoint/2010/main" val="920140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DCEFC941-C9DF-9E94-1DAD-4DFAA6A8EDEF}"/>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FF03A3EC-FB5E-B0C0-E4DF-807E15ED6B19}"/>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sym typeface="Wingdings" panose="05000000000000000000" pitchFamily="2" charset="2"/>
              </a:rPr>
              <a:t>BIOS-UEFI</a:t>
            </a:r>
            <a:endParaRPr dirty="0"/>
          </a:p>
        </p:txBody>
      </p:sp>
      <p:sp>
        <p:nvSpPr>
          <p:cNvPr id="6" name="Google Shape;58;g31b75ad4c98_0_0">
            <a:extLst>
              <a:ext uri="{FF2B5EF4-FFF2-40B4-BE49-F238E27FC236}">
                <a16:creationId xmlns:a16="http://schemas.microsoft.com/office/drawing/2014/main" id="{09941FBC-1F59-C4CD-0335-9E3E3E425693}"/>
              </a:ext>
            </a:extLst>
          </p:cNvPr>
          <p:cNvSpPr txBox="1">
            <a:spLocks/>
          </p:cNvSpPr>
          <p:nvPr/>
        </p:nvSpPr>
        <p:spPr>
          <a:xfrm>
            <a:off x="229441" y="1114625"/>
            <a:ext cx="4342559" cy="454975"/>
          </a:xfrm>
          <a:prstGeom prst="rect">
            <a:avLst/>
          </a:prstGeom>
          <a:noFill/>
          <a:ln>
            <a:noFill/>
          </a:ln>
        </p:spPr>
        <p:txBody>
          <a:bodyPr spcFirstLastPara="1" wrap="square" lIns="91425" tIns="91425" rIns="91425" bIns="91425" anchor="t" anchorCtr="0">
            <a:normAutofit fontScale="7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ct val="111111"/>
            </a:pPr>
            <a:r>
              <a:rPr lang="en-US" b="1" dirty="0">
                <a:solidFill>
                  <a:schemeClr val="tx1"/>
                </a:solidFill>
              </a:rPr>
              <a:t>BIOS</a:t>
            </a:r>
          </a:p>
        </p:txBody>
      </p:sp>
      <p:sp>
        <p:nvSpPr>
          <p:cNvPr id="8" name="TextBox 7">
            <a:extLst>
              <a:ext uri="{FF2B5EF4-FFF2-40B4-BE49-F238E27FC236}">
                <a16:creationId xmlns:a16="http://schemas.microsoft.com/office/drawing/2014/main" id="{7CAC64FE-F5BA-17C6-2CEB-3AD6B80A7B87}"/>
              </a:ext>
            </a:extLst>
          </p:cNvPr>
          <p:cNvSpPr txBox="1"/>
          <p:nvPr/>
        </p:nvSpPr>
        <p:spPr>
          <a:xfrm>
            <a:off x="229441" y="1773979"/>
            <a:ext cx="4342559" cy="307777"/>
          </a:xfrm>
          <a:prstGeom prst="rect">
            <a:avLst/>
          </a:prstGeom>
          <a:noFill/>
        </p:spPr>
        <p:txBody>
          <a:bodyPr wrap="square">
            <a:spAutoFit/>
          </a:bodyPr>
          <a:lstStyle/>
          <a:p>
            <a:r>
              <a:rPr lang="en-US" dirty="0"/>
              <a:t>BIOS is an acronym for Basic Input/Output System.</a:t>
            </a:r>
          </a:p>
        </p:txBody>
      </p:sp>
      <p:pic>
        <p:nvPicPr>
          <p:cNvPr id="9" name="Picture 8">
            <a:extLst>
              <a:ext uri="{FF2B5EF4-FFF2-40B4-BE49-F238E27FC236}">
                <a16:creationId xmlns:a16="http://schemas.microsoft.com/office/drawing/2014/main" id="{6C6C48F3-D8FA-7BD5-6A46-167963542A05}"/>
              </a:ext>
            </a:extLst>
          </p:cNvPr>
          <p:cNvPicPr>
            <a:picLocks noChangeAspect="1"/>
          </p:cNvPicPr>
          <p:nvPr/>
        </p:nvPicPr>
        <p:blipFill>
          <a:blip r:embed="rId3"/>
          <a:stretch>
            <a:fillRect/>
          </a:stretch>
        </p:blipFill>
        <p:spPr>
          <a:xfrm>
            <a:off x="2374736" y="2335421"/>
            <a:ext cx="1530229" cy="377985"/>
          </a:xfrm>
          <a:prstGeom prst="rect">
            <a:avLst/>
          </a:prstGeom>
        </p:spPr>
      </p:pic>
      <p:pic>
        <p:nvPicPr>
          <p:cNvPr id="10" name="Picture 9">
            <a:extLst>
              <a:ext uri="{FF2B5EF4-FFF2-40B4-BE49-F238E27FC236}">
                <a16:creationId xmlns:a16="http://schemas.microsoft.com/office/drawing/2014/main" id="{6101731D-B8F4-F721-5C9B-3B394DBCD2E6}"/>
              </a:ext>
            </a:extLst>
          </p:cNvPr>
          <p:cNvPicPr>
            <a:picLocks noChangeAspect="1"/>
          </p:cNvPicPr>
          <p:nvPr/>
        </p:nvPicPr>
        <p:blipFill>
          <a:blip r:embed="rId4"/>
          <a:stretch>
            <a:fillRect/>
          </a:stretch>
        </p:blipFill>
        <p:spPr>
          <a:xfrm>
            <a:off x="374168" y="2341271"/>
            <a:ext cx="1469263" cy="384081"/>
          </a:xfrm>
          <a:prstGeom prst="rect">
            <a:avLst/>
          </a:prstGeom>
        </p:spPr>
      </p:pic>
      <p:pic>
        <p:nvPicPr>
          <p:cNvPr id="11" name="Picture 10">
            <a:extLst>
              <a:ext uri="{FF2B5EF4-FFF2-40B4-BE49-F238E27FC236}">
                <a16:creationId xmlns:a16="http://schemas.microsoft.com/office/drawing/2014/main" id="{3360D2B2-CDBD-0F6E-F43C-B8CF1D3BCB2C}"/>
              </a:ext>
            </a:extLst>
          </p:cNvPr>
          <p:cNvPicPr>
            <a:picLocks noChangeAspect="1"/>
          </p:cNvPicPr>
          <p:nvPr/>
        </p:nvPicPr>
        <p:blipFill>
          <a:blip r:embed="rId5"/>
          <a:stretch>
            <a:fillRect/>
          </a:stretch>
        </p:blipFill>
        <p:spPr>
          <a:xfrm>
            <a:off x="1414016" y="3061745"/>
            <a:ext cx="1463167" cy="384081"/>
          </a:xfrm>
          <a:prstGeom prst="rect">
            <a:avLst/>
          </a:prstGeom>
        </p:spPr>
      </p:pic>
      <p:sp>
        <p:nvSpPr>
          <p:cNvPr id="12" name="Google Shape;58;g31b75ad4c98_0_0">
            <a:extLst>
              <a:ext uri="{FF2B5EF4-FFF2-40B4-BE49-F238E27FC236}">
                <a16:creationId xmlns:a16="http://schemas.microsoft.com/office/drawing/2014/main" id="{CBA047B4-FB45-F1EE-9178-EA1554119105}"/>
              </a:ext>
            </a:extLst>
          </p:cNvPr>
          <p:cNvSpPr txBox="1">
            <a:spLocks/>
          </p:cNvSpPr>
          <p:nvPr/>
        </p:nvSpPr>
        <p:spPr>
          <a:xfrm>
            <a:off x="4603365" y="1114625"/>
            <a:ext cx="4342559" cy="454975"/>
          </a:xfrm>
          <a:prstGeom prst="rect">
            <a:avLst/>
          </a:prstGeom>
          <a:noFill/>
          <a:ln>
            <a:noFill/>
          </a:ln>
        </p:spPr>
        <p:txBody>
          <a:bodyPr spcFirstLastPara="1" wrap="square" lIns="91425" tIns="91425" rIns="91425" bIns="91425" anchor="t" anchorCtr="0">
            <a:normAutofit fontScale="7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ct val="111111"/>
            </a:pPr>
            <a:r>
              <a:rPr lang="en-US" b="1" dirty="0">
                <a:solidFill>
                  <a:schemeClr val="tx1"/>
                </a:solidFill>
              </a:rPr>
              <a:t>UEFI</a:t>
            </a:r>
          </a:p>
        </p:txBody>
      </p:sp>
      <p:sp>
        <p:nvSpPr>
          <p:cNvPr id="13" name="TextBox 12">
            <a:extLst>
              <a:ext uri="{FF2B5EF4-FFF2-40B4-BE49-F238E27FC236}">
                <a16:creationId xmlns:a16="http://schemas.microsoft.com/office/drawing/2014/main" id="{3D47D612-9B79-CA49-32ED-9E16013918D3}"/>
              </a:ext>
            </a:extLst>
          </p:cNvPr>
          <p:cNvSpPr txBox="1"/>
          <p:nvPr/>
        </p:nvSpPr>
        <p:spPr>
          <a:xfrm>
            <a:off x="4572000" y="1773979"/>
            <a:ext cx="4540636" cy="307777"/>
          </a:xfrm>
          <a:prstGeom prst="rect">
            <a:avLst/>
          </a:prstGeom>
          <a:noFill/>
        </p:spPr>
        <p:txBody>
          <a:bodyPr wrap="square">
            <a:spAutoFit/>
          </a:bodyPr>
          <a:lstStyle/>
          <a:p>
            <a:r>
              <a:rPr lang="en-US" dirty="0"/>
              <a:t>UEFI stands for “Unified Extensible Firmware Interface”</a:t>
            </a:r>
          </a:p>
        </p:txBody>
      </p:sp>
      <p:sp>
        <p:nvSpPr>
          <p:cNvPr id="15" name="TextBox 14">
            <a:extLst>
              <a:ext uri="{FF2B5EF4-FFF2-40B4-BE49-F238E27FC236}">
                <a16:creationId xmlns:a16="http://schemas.microsoft.com/office/drawing/2014/main" id="{0A1B4604-102B-D50C-73A6-D69F33EC49EA}"/>
              </a:ext>
            </a:extLst>
          </p:cNvPr>
          <p:cNvSpPr txBox="1"/>
          <p:nvPr/>
        </p:nvSpPr>
        <p:spPr>
          <a:xfrm>
            <a:off x="4603365" y="2187067"/>
            <a:ext cx="4252635" cy="1107996"/>
          </a:xfrm>
          <a:prstGeom prst="rect">
            <a:avLst/>
          </a:prstGeom>
          <a:noFill/>
        </p:spPr>
        <p:txBody>
          <a:bodyPr wrap="square">
            <a:spAutoFit/>
          </a:bodyPr>
          <a:lstStyle/>
          <a:p>
            <a:pPr marL="285750" indent="-285750">
              <a:buFont typeface="Arial" panose="020B0604020202020204" pitchFamily="34" charset="0"/>
              <a:buChar char="•"/>
            </a:pPr>
            <a:r>
              <a:rPr lang="en-US" sz="1300" dirty="0"/>
              <a:t>It acts as interface between Operating System and Platform Firmware.</a:t>
            </a:r>
          </a:p>
          <a:p>
            <a:pPr marL="285750" indent="-285750">
              <a:buFont typeface="Arial" panose="020B0604020202020204" pitchFamily="34" charset="0"/>
              <a:buChar char="•"/>
            </a:pPr>
            <a:r>
              <a:rPr lang="en-US" sz="1300" dirty="0"/>
              <a:t>Extensive network capabilities.</a:t>
            </a:r>
          </a:p>
          <a:p>
            <a:pPr marL="285750" indent="-285750">
              <a:buFont typeface="Arial" panose="020B0604020202020204" pitchFamily="34" charset="0"/>
              <a:buChar char="•"/>
            </a:pPr>
            <a:r>
              <a:rPr lang="en-US" sz="1300" dirty="0"/>
              <a:t>Designed to work with Multi-Processor system.</a:t>
            </a:r>
          </a:p>
          <a:p>
            <a:endParaRPr lang="en-US" dirty="0"/>
          </a:p>
        </p:txBody>
      </p:sp>
      <p:sp>
        <p:nvSpPr>
          <p:cNvPr id="16" name="TextBox 15">
            <a:extLst>
              <a:ext uri="{FF2B5EF4-FFF2-40B4-BE49-F238E27FC236}">
                <a16:creationId xmlns:a16="http://schemas.microsoft.com/office/drawing/2014/main" id="{708F1931-D1E6-A87F-4A93-DF47E5C3DF06}"/>
              </a:ext>
            </a:extLst>
          </p:cNvPr>
          <p:cNvSpPr txBox="1"/>
          <p:nvPr/>
        </p:nvSpPr>
        <p:spPr>
          <a:xfrm>
            <a:off x="4572000" y="3181605"/>
            <a:ext cx="2093597" cy="307777"/>
          </a:xfrm>
          <a:prstGeom prst="rect">
            <a:avLst/>
          </a:prstGeom>
          <a:noFill/>
        </p:spPr>
        <p:txBody>
          <a:bodyPr wrap="square">
            <a:spAutoFit/>
          </a:bodyPr>
          <a:lstStyle/>
          <a:p>
            <a:r>
              <a:rPr lang="en-US" b="1" dirty="0"/>
              <a:t>UEFI Specifications :</a:t>
            </a:r>
          </a:p>
        </p:txBody>
      </p:sp>
      <p:sp>
        <p:nvSpPr>
          <p:cNvPr id="19" name="Rectangle: Rounded Corners 18">
            <a:extLst>
              <a:ext uri="{FF2B5EF4-FFF2-40B4-BE49-F238E27FC236}">
                <a16:creationId xmlns:a16="http://schemas.microsoft.com/office/drawing/2014/main" id="{4D265ABF-66BC-08C6-5284-6521F8DF1B32}"/>
              </a:ext>
            </a:extLst>
          </p:cNvPr>
          <p:cNvSpPr/>
          <p:nvPr/>
        </p:nvSpPr>
        <p:spPr>
          <a:xfrm>
            <a:off x="4852800" y="3647477"/>
            <a:ext cx="1618229" cy="381398"/>
          </a:xfrm>
          <a:prstGeom prst="roundRect">
            <a:avLst/>
          </a:prstGeom>
          <a:solidFill>
            <a:srgbClr val="B4E6E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ACPI Specification </a:t>
            </a:r>
          </a:p>
        </p:txBody>
      </p:sp>
      <p:sp>
        <p:nvSpPr>
          <p:cNvPr id="20" name="Rectangle: Rounded Corners 19">
            <a:extLst>
              <a:ext uri="{FF2B5EF4-FFF2-40B4-BE49-F238E27FC236}">
                <a16:creationId xmlns:a16="http://schemas.microsoft.com/office/drawing/2014/main" id="{69A4B7B5-BF14-2BBA-8DA9-FA8E9D97F838}"/>
              </a:ext>
            </a:extLst>
          </p:cNvPr>
          <p:cNvSpPr/>
          <p:nvPr/>
        </p:nvSpPr>
        <p:spPr>
          <a:xfrm>
            <a:off x="6774644" y="3644554"/>
            <a:ext cx="1867616" cy="381398"/>
          </a:xfrm>
          <a:prstGeom prst="roundRect">
            <a:avLst/>
          </a:prstGeom>
          <a:solidFill>
            <a:srgbClr val="B4E6E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UEFI Shell Specification </a:t>
            </a:r>
          </a:p>
        </p:txBody>
      </p:sp>
      <p:sp>
        <p:nvSpPr>
          <p:cNvPr id="21" name="Rectangle: Rounded Corners 20">
            <a:extLst>
              <a:ext uri="{FF2B5EF4-FFF2-40B4-BE49-F238E27FC236}">
                <a16:creationId xmlns:a16="http://schemas.microsoft.com/office/drawing/2014/main" id="{D48ED093-0A2C-9F0B-1694-0C4156D7B955}"/>
              </a:ext>
            </a:extLst>
          </p:cNvPr>
          <p:cNvSpPr/>
          <p:nvPr/>
        </p:nvSpPr>
        <p:spPr>
          <a:xfrm>
            <a:off x="5727845" y="4223194"/>
            <a:ext cx="2093597" cy="381398"/>
          </a:xfrm>
          <a:prstGeom prst="roundRect">
            <a:avLst/>
          </a:prstGeom>
          <a:solidFill>
            <a:srgbClr val="B4E6E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UEFI Platform Specification </a:t>
            </a:r>
          </a:p>
        </p:txBody>
      </p:sp>
    </p:spTree>
    <p:extLst>
      <p:ext uri="{BB962C8B-B14F-4D97-AF65-F5344CB8AC3E}">
        <p14:creationId xmlns:p14="http://schemas.microsoft.com/office/powerpoint/2010/main" val="3926717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2F8B6531-CB79-52B8-ED3C-58C81F256FCC}"/>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6EEFB4A8-8D9B-7C26-A137-EDD7C90D07A5}"/>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UEFI Boot Flow</a:t>
            </a:r>
            <a:endParaRPr dirty="0"/>
          </a:p>
        </p:txBody>
      </p:sp>
      <p:pic>
        <p:nvPicPr>
          <p:cNvPr id="3" name="Content Placeholder 5">
            <a:extLst>
              <a:ext uri="{FF2B5EF4-FFF2-40B4-BE49-F238E27FC236}">
                <a16:creationId xmlns:a16="http://schemas.microsoft.com/office/drawing/2014/main" id="{73F54141-F058-E82D-C4A7-FE135F49FC21}"/>
              </a:ext>
            </a:extLst>
          </p:cNvPr>
          <p:cNvPicPr>
            <a:picLocks noChangeAspect="1"/>
          </p:cNvPicPr>
          <p:nvPr/>
        </p:nvPicPr>
        <p:blipFill>
          <a:blip r:embed="rId3"/>
          <a:stretch>
            <a:fillRect/>
          </a:stretch>
        </p:blipFill>
        <p:spPr>
          <a:xfrm>
            <a:off x="987181" y="923946"/>
            <a:ext cx="7169637" cy="3782086"/>
          </a:xfrm>
          <a:prstGeom prst="rect">
            <a:avLst/>
          </a:prstGeom>
          <a:noFill/>
          <a:ln>
            <a:noFill/>
          </a:ln>
        </p:spPr>
      </p:pic>
    </p:spTree>
    <p:extLst>
      <p:ext uri="{BB962C8B-B14F-4D97-AF65-F5344CB8AC3E}">
        <p14:creationId xmlns:p14="http://schemas.microsoft.com/office/powerpoint/2010/main" val="35066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3F1F718C-3553-23A2-CF64-9F5BCE43F855}"/>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42DD4B96-24FC-992C-6B8E-F396A8F9E9DE}"/>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Problem with Current UEFI</a:t>
            </a:r>
            <a:endParaRPr dirty="0"/>
          </a:p>
        </p:txBody>
      </p:sp>
      <p:sp>
        <p:nvSpPr>
          <p:cNvPr id="38" name="Google Shape;38;p2">
            <a:extLst>
              <a:ext uri="{FF2B5EF4-FFF2-40B4-BE49-F238E27FC236}">
                <a16:creationId xmlns:a16="http://schemas.microsoft.com/office/drawing/2014/main" id="{28BD2192-17E3-FA72-7E50-057E14175750}"/>
              </a:ext>
            </a:extLst>
          </p:cNvPr>
          <p:cNvSpPr txBox="1">
            <a:spLocks noGrp="1"/>
          </p:cNvSpPr>
          <p:nvPr>
            <p:ph type="body" idx="1"/>
          </p:nvPr>
        </p:nvSpPr>
        <p:spPr>
          <a:xfrm>
            <a:off x="493975" y="1128151"/>
            <a:ext cx="8285649" cy="3394472"/>
          </a:xfrm>
          <a:prstGeom prst="rect">
            <a:avLst/>
          </a:prstGeom>
          <a:noFill/>
          <a:ln>
            <a:noFill/>
          </a:ln>
        </p:spPr>
        <p:txBody>
          <a:bodyPr spcFirstLastPara="1" wrap="square" lIns="91425" tIns="45700" rIns="91425" bIns="45700" anchor="t" anchorCtr="0">
            <a:normAutofit fontScale="85000" lnSpcReduction="10000"/>
          </a:bodyPr>
          <a:lstStyle/>
          <a:p>
            <a:pPr marL="50800" indent="0">
              <a:buNone/>
            </a:pPr>
            <a:r>
              <a:rPr lang="en-US" sz="1500" b="1" dirty="0"/>
              <a:t>Vendor consumed firmware  :</a:t>
            </a:r>
            <a:r>
              <a:rPr lang="en-US" sz="1500" dirty="0"/>
              <a:t> </a:t>
            </a:r>
          </a:p>
          <a:p>
            <a:pPr marL="287338" lvl="1" indent="115888">
              <a:buSzPct val="100000"/>
              <a:buFont typeface="Arial" panose="020B0604020202020204" pitchFamily="34" charset="0"/>
              <a:buChar char="•"/>
            </a:pPr>
            <a:r>
              <a:rPr lang="en-US" sz="1500" dirty="0"/>
              <a:t>Most OEMs ship closed, vendor-customized builds of the UEFI reference implementation, so end users receive closed firmware derived from a common codebase they cannot inspect or modify.</a:t>
            </a:r>
          </a:p>
          <a:p>
            <a:pPr marL="287338" lvl="1" indent="115888">
              <a:buSzPct val="100000"/>
              <a:buFont typeface="Arial" panose="020B0604020202020204" pitchFamily="34" charset="0"/>
              <a:buChar char="•"/>
            </a:pPr>
            <a:r>
              <a:rPr lang="en-US" sz="1500" dirty="0"/>
              <a:t>Vendors consumes  EDK II reference code, build their closed firmware by wrapping it in proprietary changes and then ship the result as a closed “black box” firmware.</a:t>
            </a:r>
          </a:p>
          <a:p>
            <a:pPr marL="287338" lvl="1" indent="115888">
              <a:buSzPct val="100000"/>
              <a:buFont typeface="Arial" panose="020B0604020202020204" pitchFamily="34" charset="0"/>
              <a:buChar char="•"/>
            </a:pPr>
            <a:r>
              <a:rPr lang="en-US" sz="1500" dirty="0"/>
              <a:t>EDK II uses a permissive BSD‑style license so you can modify and ship it without being forced to publish your changes.</a:t>
            </a:r>
          </a:p>
          <a:p>
            <a:pPr marL="50800" indent="0">
              <a:buNone/>
            </a:pPr>
            <a:r>
              <a:rPr lang="en-US" sz="1500" b="1" dirty="0"/>
              <a:t>Security  : </a:t>
            </a:r>
          </a:p>
          <a:p>
            <a:pPr marL="342900" lvl="1" indent="0">
              <a:buNone/>
            </a:pPr>
            <a:r>
              <a:rPr lang="en-US" sz="1500" dirty="0"/>
              <a:t>When vulnerabilities are fixed upstream in EDK II, systems remain at risk until each vendor takes the fix and releases a new firmware update, which can take a long time or never happen for older devices.</a:t>
            </a:r>
          </a:p>
          <a:p>
            <a:pPr marL="50800" indent="0">
              <a:buNone/>
            </a:pPr>
            <a:r>
              <a:rPr lang="en-US" sz="1500" b="1" dirty="0"/>
              <a:t>Boot Time  :</a:t>
            </a:r>
            <a:r>
              <a:rPr lang="en-US" sz="1500" dirty="0"/>
              <a:t> </a:t>
            </a:r>
          </a:p>
          <a:p>
            <a:pPr marL="287338" lvl="1" indent="115888">
              <a:buSzPct val="100000"/>
              <a:buFont typeface="Arial" panose="020B0604020202020204" pitchFamily="34" charset="0"/>
              <a:buChar char="•"/>
            </a:pPr>
            <a:r>
              <a:rPr lang="en-US" sz="1500" dirty="0"/>
              <a:t>The DXE part of UEFI loads a huge number of drivers and protocols, which slows down boot and makes the overall behavior difficult to understand and debug.</a:t>
            </a:r>
          </a:p>
          <a:p>
            <a:pPr marL="287338" lvl="1" indent="115888">
              <a:buSzPct val="100000"/>
              <a:buFont typeface="Arial" panose="020B0604020202020204" pitchFamily="34" charset="0"/>
              <a:buChar char="•"/>
            </a:pPr>
            <a:r>
              <a:rPr lang="en-US" sz="1500" dirty="0"/>
              <a:t>All these DXE drivers share the same environment, so the code becomes tightly coupled and complex, and a single bug can often be turned into a serious exploit.</a:t>
            </a:r>
          </a:p>
          <a:p>
            <a:pPr marL="342900" lvl="0" indent="60325" algn="l" rtl="0">
              <a:spcBef>
                <a:spcPts val="0"/>
              </a:spcBef>
              <a:spcAft>
                <a:spcPts val="0"/>
              </a:spcAft>
              <a:buSzPts val="2800"/>
              <a:buChar char="•"/>
            </a:pPr>
            <a:endParaRPr dirty="0"/>
          </a:p>
        </p:txBody>
      </p:sp>
    </p:spTree>
    <p:extLst>
      <p:ext uri="{BB962C8B-B14F-4D97-AF65-F5344CB8AC3E}">
        <p14:creationId xmlns:p14="http://schemas.microsoft.com/office/powerpoint/2010/main" val="1564380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068DE193-5E4C-1FE2-CB06-73BB4803C5EA}"/>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E43C0943-9E37-39F2-BFE3-0E756F0A1FA7}"/>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Solution </a:t>
            </a:r>
            <a:r>
              <a:rPr lang="en-CA" dirty="0">
                <a:sym typeface="Wingdings" panose="05000000000000000000" pitchFamily="2" charset="2"/>
              </a:rPr>
              <a:t>…?</a:t>
            </a:r>
            <a:endParaRPr dirty="0"/>
          </a:p>
        </p:txBody>
      </p:sp>
    </p:spTree>
    <p:extLst>
      <p:ext uri="{BB962C8B-B14F-4D97-AF65-F5344CB8AC3E}">
        <p14:creationId xmlns:p14="http://schemas.microsoft.com/office/powerpoint/2010/main" val="3832953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53BD07A0-28AB-3C89-056E-CA8E60E4358B}"/>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43CC6552-2C1F-3BAF-1717-171B0AE0E815}"/>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lvl="0"/>
            <a:r>
              <a:rPr lang="en-CA" dirty="0"/>
              <a:t>Solution </a:t>
            </a:r>
            <a:r>
              <a:rPr lang="en-CA" dirty="0">
                <a:sym typeface="Wingdings" panose="05000000000000000000" pitchFamily="2" charset="2"/>
              </a:rPr>
              <a:t>…?</a:t>
            </a:r>
            <a:endParaRPr dirty="0"/>
          </a:p>
        </p:txBody>
      </p:sp>
      <p:pic>
        <p:nvPicPr>
          <p:cNvPr id="5" name="Picture 4">
            <a:extLst>
              <a:ext uri="{FF2B5EF4-FFF2-40B4-BE49-F238E27FC236}">
                <a16:creationId xmlns:a16="http://schemas.microsoft.com/office/drawing/2014/main" id="{9A1EF4E3-AD1B-2177-69AA-A9BE8D5EBCFB}"/>
              </a:ext>
            </a:extLst>
          </p:cNvPr>
          <p:cNvPicPr>
            <a:picLocks noChangeAspect="1"/>
          </p:cNvPicPr>
          <p:nvPr/>
        </p:nvPicPr>
        <p:blipFill>
          <a:blip r:embed="rId3"/>
          <a:stretch>
            <a:fillRect/>
          </a:stretch>
        </p:blipFill>
        <p:spPr>
          <a:xfrm>
            <a:off x="2577997" y="1512766"/>
            <a:ext cx="3988005" cy="2305168"/>
          </a:xfrm>
          <a:prstGeom prst="rect">
            <a:avLst/>
          </a:prstGeom>
        </p:spPr>
      </p:pic>
    </p:spTree>
    <p:extLst>
      <p:ext uri="{BB962C8B-B14F-4D97-AF65-F5344CB8AC3E}">
        <p14:creationId xmlns:p14="http://schemas.microsoft.com/office/powerpoint/2010/main" val="571960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
          <a:extLst>
            <a:ext uri="{FF2B5EF4-FFF2-40B4-BE49-F238E27FC236}">
              <a16:creationId xmlns:a16="http://schemas.microsoft.com/office/drawing/2014/main" id="{C5DFF354-ECDE-5621-F4C4-8A272B113732}"/>
            </a:ext>
          </a:extLst>
        </p:cNvPr>
        <p:cNvGrpSpPr/>
        <p:nvPr/>
      </p:nvGrpSpPr>
      <p:grpSpPr>
        <a:xfrm>
          <a:off x="0" y="0"/>
          <a:ext cx="0" cy="0"/>
          <a:chOff x="0" y="0"/>
          <a:chExt cx="0" cy="0"/>
        </a:xfrm>
      </p:grpSpPr>
      <p:sp>
        <p:nvSpPr>
          <p:cNvPr id="37" name="Google Shape;37;p2">
            <a:extLst>
              <a:ext uri="{FF2B5EF4-FFF2-40B4-BE49-F238E27FC236}">
                <a16:creationId xmlns:a16="http://schemas.microsoft.com/office/drawing/2014/main" id="{2E965303-7927-F086-277D-88A25B5DB491}"/>
              </a:ext>
            </a:extLst>
          </p:cNvPr>
          <p:cNvSpPr txBox="1">
            <a:spLocks noGrp="1"/>
          </p:cNvSpPr>
          <p:nvPr>
            <p:ph type="title"/>
          </p:nvPr>
        </p:nvSpPr>
        <p:spPr>
          <a:xfrm>
            <a:off x="229441" y="55169"/>
            <a:ext cx="7351048" cy="70118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CA" dirty="0"/>
              <a:t>coreboot History </a:t>
            </a:r>
            <a:endParaRPr dirty="0"/>
          </a:p>
        </p:txBody>
      </p:sp>
      <p:sp>
        <p:nvSpPr>
          <p:cNvPr id="38" name="Google Shape;38;p2">
            <a:extLst>
              <a:ext uri="{FF2B5EF4-FFF2-40B4-BE49-F238E27FC236}">
                <a16:creationId xmlns:a16="http://schemas.microsoft.com/office/drawing/2014/main" id="{608E555C-00DF-FF54-6748-AFA1824AF08A}"/>
              </a:ext>
            </a:extLst>
          </p:cNvPr>
          <p:cNvSpPr txBox="1">
            <a:spLocks noGrp="1"/>
          </p:cNvSpPr>
          <p:nvPr>
            <p:ph type="body" idx="1"/>
          </p:nvPr>
        </p:nvSpPr>
        <p:spPr>
          <a:xfrm>
            <a:off x="229441" y="1108800"/>
            <a:ext cx="8388000" cy="3492000"/>
          </a:xfrm>
          <a:prstGeom prst="rect">
            <a:avLst/>
          </a:prstGeom>
          <a:noFill/>
          <a:ln>
            <a:noFill/>
          </a:ln>
        </p:spPr>
        <p:txBody>
          <a:bodyPr spcFirstLastPara="1" wrap="square" lIns="91425" tIns="45700" rIns="91425" bIns="45700" anchor="t" anchorCtr="0">
            <a:normAutofit fontScale="92500" lnSpcReduction="10000"/>
          </a:bodyPr>
          <a:lstStyle/>
          <a:p>
            <a:pPr marL="287338" lvl="1" indent="115888">
              <a:buSzPct val="100000"/>
              <a:buFont typeface="Arial" panose="020B0604020202020204" pitchFamily="34" charset="0"/>
              <a:buChar char="•"/>
            </a:pPr>
            <a:r>
              <a:rPr lang="en-US" sz="1400" dirty="0"/>
              <a:t> coreboot was created in 1999 by Ron Minnich.</a:t>
            </a:r>
          </a:p>
          <a:p>
            <a:pPr marL="287338" lvl="1" indent="115888">
              <a:buSzPct val="100000"/>
              <a:buFont typeface="Arial" panose="020B0604020202020204" pitchFamily="34" charset="0"/>
              <a:buChar char="•"/>
            </a:pPr>
            <a:r>
              <a:rPr lang="en-US" sz="1400" dirty="0"/>
              <a:t> Initially it was known as </a:t>
            </a:r>
            <a:r>
              <a:rPr lang="en-US" sz="1400" b="1" dirty="0"/>
              <a:t>LinuxBIOS </a:t>
            </a:r>
            <a:r>
              <a:rPr lang="en-US" sz="1400" dirty="0"/>
              <a:t>meaning using Linux as the BIOS.</a:t>
            </a:r>
          </a:p>
          <a:p>
            <a:pPr marL="287338" lvl="1" indent="115888">
              <a:buSzPct val="100000"/>
              <a:buFont typeface="Arial" panose="020B0604020202020204" pitchFamily="34" charset="0"/>
              <a:buChar char="•"/>
            </a:pPr>
            <a:r>
              <a:rPr lang="en-US" sz="1400" dirty="0"/>
              <a:t> Early LinuxBIOS combined small boot code with a payload as the Linux kernel,</a:t>
            </a:r>
          </a:p>
          <a:p>
            <a:pPr marL="115888" lvl="1" indent="171450">
              <a:buSzPct val="100000"/>
              <a:buNone/>
            </a:pPr>
            <a:r>
              <a:rPr lang="en-US" sz="1400" dirty="0"/>
              <a:t>    </a:t>
            </a:r>
            <a:r>
              <a:rPr lang="en-US" sz="1400" dirty="0" err="1"/>
              <a:t>i.e</a:t>
            </a:r>
            <a:r>
              <a:rPr lang="en-US" sz="1400" dirty="0"/>
              <a:t>  LinuxBIOS  = (core boot code ) + (Linux 2.6 kernel).</a:t>
            </a:r>
          </a:p>
          <a:p>
            <a:pPr marL="287338" lvl="1" indent="115888">
              <a:buSzPct val="100000"/>
              <a:buFont typeface="Arial" panose="020B0604020202020204" pitchFamily="34" charset="0"/>
              <a:buChar char="•"/>
            </a:pPr>
            <a:r>
              <a:rPr lang="en-US" sz="1400" dirty="0"/>
              <a:t> In the early config  there was no 'payload' keyword: since only “Linux Kernel” payloads were supported.</a:t>
            </a:r>
          </a:p>
          <a:p>
            <a:pPr marL="287338" lvl="1" indent="115888">
              <a:buSzPct val="100000"/>
              <a:buFont typeface="Arial" panose="020B0604020202020204" pitchFamily="34" charset="0"/>
              <a:buChar char="•"/>
            </a:pPr>
            <a:r>
              <a:rPr lang="en-US" sz="1400" dirty="0"/>
              <a:t> As Linux kernels grew larger, LinuxBIOS plus Linux 2.4 no longer fit in the available flash space.</a:t>
            </a:r>
          </a:p>
          <a:p>
            <a:pPr marL="287338" lvl="1" indent="115888">
              <a:buSzPct val="100000"/>
              <a:buFont typeface="Arial" panose="020B0604020202020204" pitchFamily="34" charset="0"/>
              <a:buChar char="•"/>
            </a:pPr>
            <a:r>
              <a:rPr lang="en-US" sz="1400" dirty="0"/>
              <a:t> At the same time, flash sizes on target systems shrank, making Linux-based payloads impossible to fit on</a:t>
            </a:r>
          </a:p>
          <a:p>
            <a:pPr marL="287338" lvl="1" indent="0">
              <a:buSzPct val="100000"/>
              <a:buNone/>
            </a:pPr>
            <a:r>
              <a:rPr lang="en-US" sz="1400" dirty="0"/>
              <a:t>   some systems. The project then moved to other payloads like Etherboot, GRUB 2, and WinCE.</a:t>
            </a:r>
          </a:p>
          <a:p>
            <a:pPr marL="287338" lvl="1" indent="115888">
              <a:buSzPct val="100000"/>
              <a:buFont typeface="Arial" panose="020B0604020202020204" pitchFamily="34" charset="0"/>
              <a:buChar char="•"/>
            </a:pPr>
            <a:r>
              <a:rPr lang="en-US" sz="1400" dirty="0"/>
              <a:t> This showed that LinuxBIOS was not limited to Linux; it could boot different systems through different</a:t>
            </a:r>
          </a:p>
          <a:p>
            <a:pPr marL="287338" lvl="1" indent="0">
              <a:buSzPct val="100000"/>
              <a:buNone/>
            </a:pPr>
            <a:r>
              <a:rPr lang="en-US" sz="1400" dirty="0"/>
              <a:t>    payload. </a:t>
            </a:r>
          </a:p>
          <a:p>
            <a:pPr marL="287338" lvl="1" indent="115888">
              <a:buSzPct val="100000"/>
              <a:buFont typeface="Arial" panose="020B0604020202020204" pitchFamily="34" charset="0"/>
              <a:buChar char="•"/>
            </a:pPr>
            <a:r>
              <a:rPr lang="en-US" sz="1400" dirty="0"/>
              <a:t> To reflect that scope, the project was renamed </a:t>
            </a:r>
            <a:r>
              <a:rPr lang="en-US" sz="1400" b="1" dirty="0"/>
              <a:t>coreboot</a:t>
            </a:r>
            <a:r>
              <a:rPr lang="en-US" sz="1400" dirty="0"/>
              <a:t> in 2008, meaning “core boot code”</a:t>
            </a:r>
          </a:p>
          <a:p>
            <a:pPr marL="287338" lvl="1" indent="115888">
              <a:buSzPct val="100000"/>
              <a:buFont typeface="Arial" panose="020B0604020202020204" pitchFamily="34" charset="0"/>
              <a:buChar char="•"/>
            </a:pPr>
            <a:r>
              <a:rPr lang="en-US" sz="1400" dirty="0"/>
              <a:t> Over time, coreboot evolved from a research project into a community-driven firmware project and now</a:t>
            </a:r>
          </a:p>
          <a:p>
            <a:pPr marL="287338" lvl="1" indent="0">
              <a:buSzPct val="100000"/>
              <a:buNone/>
            </a:pPr>
            <a:r>
              <a:rPr lang="en-US" sz="1400" dirty="0"/>
              <a:t>   supporting over a 100 mainboards.</a:t>
            </a:r>
          </a:p>
          <a:p>
            <a:pPr marL="342900" lvl="0" indent="0" algn="l" rtl="0">
              <a:spcBef>
                <a:spcPts val="0"/>
              </a:spcBef>
              <a:spcAft>
                <a:spcPts val="0"/>
              </a:spcAft>
              <a:buSzPts val="2800"/>
              <a:buNone/>
            </a:pPr>
            <a:endParaRPr lang="en-US" dirty="0"/>
          </a:p>
        </p:txBody>
      </p:sp>
    </p:spTree>
    <p:extLst>
      <p:ext uri="{BB962C8B-B14F-4D97-AF65-F5344CB8AC3E}">
        <p14:creationId xmlns:p14="http://schemas.microsoft.com/office/powerpoint/2010/main" val="39215809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1517</TotalTime>
  <Words>3015</Words>
  <Application>Microsoft Macintosh PowerPoint</Application>
  <PresentationFormat>On-screen Show (16:9)</PresentationFormat>
  <Paragraphs>291</Paragraphs>
  <Slides>35</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Open Sans</vt:lpstr>
      <vt:lpstr>Helvetica Neue Light</vt:lpstr>
      <vt:lpstr>Corben</vt:lpstr>
      <vt:lpstr>Calibri</vt:lpstr>
      <vt:lpstr>Wingdings</vt:lpstr>
      <vt:lpstr>Bitter Medium</vt:lpstr>
      <vt:lpstr>Office Theme</vt:lpstr>
      <vt:lpstr>PowerPoint Presentation</vt:lpstr>
      <vt:lpstr>Agenda</vt:lpstr>
      <vt:lpstr>Getting Started</vt:lpstr>
      <vt:lpstr>BIOS-UEFI</vt:lpstr>
      <vt:lpstr>UEFI Boot Flow</vt:lpstr>
      <vt:lpstr>Problem with Current UEFI</vt:lpstr>
      <vt:lpstr>Solution …?</vt:lpstr>
      <vt:lpstr>Solution …?</vt:lpstr>
      <vt:lpstr>coreboot History </vt:lpstr>
      <vt:lpstr>What is coreboot ..?</vt:lpstr>
      <vt:lpstr>coreboot : One Firmware, Many Possibilities</vt:lpstr>
      <vt:lpstr>coreboot : Security</vt:lpstr>
      <vt:lpstr>coreboot : Performance</vt:lpstr>
      <vt:lpstr>coreboot distributions</vt:lpstr>
      <vt:lpstr>Firmware Support Package (FSP)</vt:lpstr>
      <vt:lpstr>Coreboot boot stages</vt:lpstr>
      <vt:lpstr>coreboot architecture </vt:lpstr>
      <vt:lpstr>coreboot payloads </vt:lpstr>
      <vt:lpstr>LinuxBoot </vt:lpstr>
      <vt:lpstr>LinuxBoot - Introduction </vt:lpstr>
      <vt:lpstr>Boot Firmware Architecture</vt:lpstr>
      <vt:lpstr>UEFI and LinuxBoot</vt:lpstr>
      <vt:lpstr>Boot Flow</vt:lpstr>
      <vt:lpstr>LinuxBoot Components</vt:lpstr>
      <vt:lpstr>LinuxBoot Components</vt:lpstr>
      <vt:lpstr>LinuxBoot Components</vt:lpstr>
      <vt:lpstr>LinuxBoot Components</vt:lpstr>
      <vt:lpstr>Why to use Linux and Go as Firmware </vt:lpstr>
      <vt:lpstr>Directory Structure of coreboot</vt:lpstr>
      <vt:lpstr>coreboot build steps</vt:lpstr>
      <vt:lpstr>Directory Structure of LinuxBoot</vt:lpstr>
      <vt:lpstr>LinuxBoot build steps</vt:lpstr>
      <vt:lpstr>LinuxBoot - Using Qemu</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Amanda Cohen</dc:creator>
  <cp:lastModifiedBy>Arundhati Shirke</cp:lastModifiedBy>
  <cp:revision>98</cp:revision>
  <dcterms:created xsi:type="dcterms:W3CDTF">2015-04-06T18:30:18Z</dcterms:created>
  <dcterms:modified xsi:type="dcterms:W3CDTF">2026-06-16T09:19:11Z</dcterms:modified>
</cp:coreProperties>
</file>