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Spline Sans"/>
      <p:regular r:id="rId27"/>
    </p:embeddedFont>
    <p:embeddedFont>
      <p:font typeface="Spline Sans"/>
      <p:regular r:id="rId28"/>
    </p:embeddedFont>
    <p:embeddedFont>
      <p:font typeface="Barlow"/>
      <p:regular r:id="rId29"/>
    </p:embeddedFont>
    <p:embeddedFont>
      <p:font typeface="Barlow"/>
      <p:regular r:id="rId30"/>
    </p:embeddedFont>
    <p:embeddedFont>
      <p:font typeface="Barlow"/>
      <p:regular r:id="rId31"/>
    </p:embeddedFont>
    <p:embeddedFont>
      <p:font typeface="Barlow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svg"/><Relationship Id="rId4" Type="http://schemas.openxmlformats.org/officeDocument/2006/relationships/image" Target="../media/image-11-4.png"/><Relationship Id="rId5" Type="http://schemas.openxmlformats.org/officeDocument/2006/relationships/image" Target="../media/image-11-5.svg"/><Relationship Id="rId6" Type="http://schemas.openxmlformats.org/officeDocument/2006/relationships/image" Target="../media/image-11-6.png"/><Relationship Id="rId7" Type="http://schemas.openxmlformats.org/officeDocument/2006/relationships/image" Target="../media/image-11-7.svg"/><Relationship Id="rId8" Type="http://schemas.openxmlformats.org/officeDocument/2006/relationships/slideLayout" Target="../slideLayouts/slideLayout12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sv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image" Target="../media/image-12-9.sv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svg"/><Relationship Id="rId3" Type="http://schemas.openxmlformats.org/officeDocument/2006/relationships/image" Target="../media/image-13-3.png"/><Relationship Id="rId4" Type="http://schemas.openxmlformats.org/officeDocument/2006/relationships/image" Target="../media/image-13-4.sv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image" Target="../media/image-13-7.png"/><Relationship Id="rId8" Type="http://schemas.openxmlformats.org/officeDocument/2006/relationships/image" Target="../media/image-13-8.svg"/><Relationship Id="rId9" Type="http://schemas.openxmlformats.org/officeDocument/2006/relationships/image" Target="../media/image-13-9.png"/><Relationship Id="rId10" Type="http://schemas.openxmlformats.org/officeDocument/2006/relationships/image" Target="../media/image-13-10.svg"/><Relationship Id="rId11" Type="http://schemas.openxmlformats.org/officeDocument/2006/relationships/slideLayout" Target="../slideLayouts/slideLayout14.xml"/><Relationship Id="rId1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svg"/><Relationship Id="rId3" Type="http://schemas.openxmlformats.org/officeDocument/2006/relationships/image" Target="../media/image-18-3.png"/><Relationship Id="rId4" Type="http://schemas.openxmlformats.org/officeDocument/2006/relationships/image" Target="../media/image-18-4.svg"/><Relationship Id="rId5" Type="http://schemas.openxmlformats.org/officeDocument/2006/relationships/image" Target="../media/image-18-5.png"/><Relationship Id="rId6" Type="http://schemas.openxmlformats.org/officeDocument/2006/relationships/image" Target="../media/image-18-6.svg"/><Relationship Id="rId7" Type="http://schemas.openxmlformats.org/officeDocument/2006/relationships/image" Target="../media/image-18-7.png"/><Relationship Id="rId8" Type="http://schemas.openxmlformats.org/officeDocument/2006/relationships/image" Target="../media/image-18-8.svg"/><Relationship Id="rId9" Type="http://schemas.openxmlformats.org/officeDocument/2006/relationships/slideLayout" Target="../slideLayouts/slideLayout19.xml"/><Relationship Id="rId10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svg"/><Relationship Id="rId6" Type="http://schemas.openxmlformats.org/officeDocument/2006/relationships/image" Target="../media/image-19-6.png"/><Relationship Id="rId7" Type="http://schemas.openxmlformats.org/officeDocument/2006/relationships/image" Target="../media/image-19-7.svg"/><Relationship Id="rId8" Type="http://schemas.openxmlformats.org/officeDocument/2006/relationships/image" Target="../media/image-19-8.png"/><Relationship Id="rId9" Type="http://schemas.openxmlformats.org/officeDocument/2006/relationships/image" Target="../media/image-19-9.svg"/><Relationship Id="rId10" Type="http://schemas.openxmlformats.org/officeDocument/2006/relationships/slideLayout" Target="../slideLayouts/slideLayout20.xml"/><Relationship Id="rId11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mailto:jojustin@in.ibm.com" TargetMode="External"/><Relationship Id="rId2" Type="http://schemas.openxmlformats.org/officeDocument/2006/relationships/hyperlink" Target="https://www.linkedin.com/in/josephine-joyce/" TargetMode="External"/><Relationship Id="rId3" Type="http://schemas.openxmlformats.org/officeDocument/2006/relationships/hyperlink" Target="mailto:tanya.shanker@ibm.com" TargetMode="External"/><Relationship Id="rId4" Type="http://schemas.openxmlformats.org/officeDocument/2006/relationships/hyperlink" Target="https://www.linkedin.com/in/tanya-shanker" TargetMode="External"/><Relationship Id="rId5" Type="http://schemas.openxmlformats.org/officeDocument/2006/relationships/slideLayout" Target="../slideLayouts/slideLayout21.xml"/><Relationship Id="rId6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2521029"/>
            <a:ext cx="5576530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Performance-by-Design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81063" y="3463409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Embedding Intelligent Scaling and Guardrails into Platform Engineering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881063" y="4063603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Josephine Eskaline Joyce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STSM, IBM Cloud 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81063" y="4663797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Tanya Shankar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Cloud Engineer, IBM Cloud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881063" y="5263991"/>
            <a:ext cx="2269093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8462" y="5345311"/>
            <a:ext cx="1974294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PLATFORM ENGINEERING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60288" y="5263991"/>
            <a:ext cx="1471136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407688" y="5345311"/>
            <a:ext cx="1176338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CLOUD-NATIVE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4841557" y="5263991"/>
            <a:ext cx="1495306" cy="444579"/>
          </a:xfrm>
          <a:prstGeom prst="roundRect">
            <a:avLst>
              <a:gd name="adj" fmla="val 59462"/>
            </a:avLst>
          </a:prstGeom>
          <a:noFill/>
          <a:ln w="15240">
            <a:solidFill>
              <a:srgbClr val="16FFB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988957" y="5345311"/>
            <a:ext cx="1200507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</a:t>
            </a:r>
            <a:endParaRPr lang="en-US" sz="1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270998"/>
            <a:ext cx="10894576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Policy-Driven Autoscaling with Kubernetes HPA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3323511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→ Scale on SLO signals—not just CPU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881063" y="4143970"/>
            <a:ext cx="3036451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HPA Configuration Pattern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81063" y="4670227"/>
            <a:ext cx="6165413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minReplicas / maxReplicas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→ bounds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Stabilization windows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→ avoid thrashing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Custom metrics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→ latency, throughput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91544" y="4143970"/>
            <a:ext cx="288976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Custom Metrics Win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591544" y="4670227"/>
            <a:ext cx="6165413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CPU reacts 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after impact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SLO metrics react 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before a breach.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Enables 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predictable performance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685443"/>
            <a:ext cx="738187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Policy-as-Code Guardrails with OPA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67462" y="1997512"/>
            <a:ext cx="569606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Enforce performance and cost </a:t>
            </a:r>
            <a:pPr algn="l" indent="0" marL="0">
              <a:lnSpc>
                <a:spcPts val="2400"/>
              </a:lnSpc>
              <a:buNone/>
            </a:pPr>
            <a:r>
              <a:rPr lang="en-US" sz="1900" b="1" i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before deployment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67462" y="2633901"/>
            <a:ext cx="73818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Open Policy Agent (OPA) enforces performance and cost guardrails at admission time.valid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7462" y="3586520"/>
            <a:ext cx="660797" cy="6607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532" y="3586520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Scaling Constraints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303532" y="4024670"/>
            <a:ext cx="6445806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Min / max replicas enforced, Valid HPA configs required, resource ratios checked.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7462" y="5170051"/>
            <a:ext cx="660797" cy="6607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303532" y="5170051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Cost Controls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7303532" y="5608201"/>
            <a:ext cx="6445806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Replica caps, quotas to prevent overuse, and budget declared: limits as policy.</a:t>
            </a:r>
            <a:endParaRPr lang="en-US" sz="17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7462" y="6753582"/>
            <a:ext cx="660797" cy="66079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303532" y="6753582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SLO Enforcement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7303532" y="7191732"/>
            <a:ext cx="6445806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SLOs must be declared, No SLO → no deploy, compliance by default.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6056" y="585907"/>
            <a:ext cx="11266646" cy="573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Tenant Isolation: The Foundation of Fair Performance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826056" y="1236940"/>
            <a:ext cx="611564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Without isolation → contention, failures, unpredictability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826056" y="1814036"/>
            <a:ext cx="12978289" cy="320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269444" y="3873698"/>
            <a:ext cx="33614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Logical Isolation (Namespaces)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26056" y="4276487"/>
            <a:ext cx="3804880" cy="1095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Separate environments or teams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Individual quotas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Network policies</a:t>
            </a:r>
            <a:endParaRPr lang="en-US" sz="16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0696" y="4468535"/>
            <a:ext cx="308967" cy="30896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95999" y="2580680"/>
            <a:ext cx="229469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Resource Isolation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9895999" y="2983468"/>
            <a:ext cx="3908346" cy="1416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CPU and memory guarantees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Dedicated node pools for critical workloads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Priority and preemption policies</a:t>
            </a:r>
            <a:endParaRPr lang="en-US" sz="16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5399" y="3091696"/>
            <a:ext cx="308967" cy="30896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895999" y="5166717"/>
            <a:ext cx="2395061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 Isolation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9895999" y="5569506"/>
            <a:ext cx="3908346" cy="1095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Per-tenant autoscaling policies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Custom metrics per workload class</a:t>
            </a:r>
            <a:endParaRPr lang="en-US" sz="160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Fair queuing for ingress traffic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964" y="2351961"/>
            <a:ext cx="4542353" cy="4542353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5399" y="5845373"/>
            <a:ext cx="308967" cy="30896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826056" y="7184708"/>
            <a:ext cx="11196995" cy="458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Isolation creates predictable, independent performance domains</a:t>
            </a:r>
            <a:endParaRPr lang="en-US" sz="2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03985" y="540663"/>
            <a:ext cx="9869805" cy="468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Multi-Tenancy Models: Isolation &amp; Operational Overview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1403985" y="1267420"/>
            <a:ext cx="1182243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Choose your isolation model based on workload criticality, cost tolerance, and operational maturity.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1403985" y="1650921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587818" y="1834753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16FFB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26883" y="1973818"/>
            <a:ext cx="227647" cy="2276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87818" y="2469713"/>
            <a:ext cx="2491145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Shared Cluster + Shared Namespace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587818" y="3015496"/>
            <a:ext cx="249114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Isolation: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Low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Predictability: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Poor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Cost Efficiency: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Very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Complexity: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Low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587818" y="4181237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Usage: Dev, test, prototypes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4391858" y="1650921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4575691" y="1834753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29DDDA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4756" y="1973818"/>
            <a:ext cx="227647" cy="22764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575691" y="2469713"/>
            <a:ext cx="2491145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Shared Cluster + Per-Tenant Namespace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4575691" y="3015496"/>
            <a:ext cx="249114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Isolation: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Medium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Predictability: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Moderate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Cost Efficiency: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Complexity: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Medium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4575691" y="4181237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Usage: Most enterprise IDPs</a:t>
            </a:r>
            <a:endParaRPr lang="en-US" sz="1300" dirty="0"/>
          </a:p>
        </p:txBody>
      </p:sp>
      <p:sp>
        <p:nvSpPr>
          <p:cNvPr id="16" name="Shape 12"/>
          <p:cNvSpPr/>
          <p:nvPr/>
        </p:nvSpPr>
        <p:spPr>
          <a:xfrm>
            <a:off x="7379732" y="1650921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7563564" y="1834753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37A7E7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2629" y="1973818"/>
            <a:ext cx="227647" cy="22764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563564" y="2469713"/>
            <a:ext cx="2491145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Shared Cluster + Strong Resource Boundaries</a:t>
            </a:r>
            <a:endParaRPr lang="en-US" sz="1450" dirty="0"/>
          </a:p>
        </p:txBody>
      </p:sp>
      <p:sp>
        <p:nvSpPr>
          <p:cNvPr id="20" name="Text 15"/>
          <p:cNvSpPr/>
          <p:nvPr/>
        </p:nvSpPr>
        <p:spPr>
          <a:xfrm>
            <a:off x="7563564" y="3015496"/>
            <a:ext cx="249114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Isolation: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Predictability: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Cost Efficiency: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Medium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Complexity: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Medium–High</a:t>
            </a:r>
            <a:endParaRPr lang="en-US" sz="1300" dirty="0"/>
          </a:p>
        </p:txBody>
      </p:sp>
      <p:sp>
        <p:nvSpPr>
          <p:cNvPr id="21" name="Text 16"/>
          <p:cNvSpPr/>
          <p:nvPr/>
        </p:nvSpPr>
        <p:spPr>
          <a:xfrm>
            <a:off x="7563564" y="4181237"/>
            <a:ext cx="2491145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Usage: Performance-sensitive SaaS</a:t>
            </a:r>
            <a:endParaRPr lang="en-US" sz="1300" dirty="0"/>
          </a:p>
        </p:txBody>
      </p:sp>
      <p:sp>
        <p:nvSpPr>
          <p:cNvPr id="22" name="Shape 17"/>
          <p:cNvSpPr/>
          <p:nvPr/>
        </p:nvSpPr>
        <p:spPr>
          <a:xfrm>
            <a:off x="10367605" y="1650921"/>
            <a:ext cx="2858810" cy="3190637"/>
          </a:xfrm>
          <a:prstGeom prst="roundRect">
            <a:avLst>
              <a:gd name="adj" fmla="val 8850"/>
            </a:avLst>
          </a:prstGeom>
          <a:solidFill>
            <a:srgbClr val="0A081B"/>
          </a:solidFill>
          <a:ln w="15240">
            <a:solidFill>
              <a:srgbClr val="5E208E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10551438" y="1834753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5E208E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0503" y="1973818"/>
            <a:ext cx="227647" cy="227648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0551438" y="2469713"/>
            <a:ext cx="2491145" cy="468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Dedicated Node Pools per Tenant</a:t>
            </a:r>
            <a:endParaRPr lang="en-US" sz="1450" dirty="0"/>
          </a:p>
        </p:txBody>
      </p:sp>
      <p:sp>
        <p:nvSpPr>
          <p:cNvPr id="26" name="Text 20"/>
          <p:cNvSpPr/>
          <p:nvPr/>
        </p:nvSpPr>
        <p:spPr>
          <a:xfrm>
            <a:off x="10551438" y="3015496"/>
            <a:ext cx="249114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Isolation: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Very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Predictability: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Very High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Cost Efficiency: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Lower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Complexity: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High</a:t>
            </a:r>
            <a:endParaRPr lang="en-US" sz="1300" dirty="0"/>
          </a:p>
        </p:txBody>
      </p:sp>
      <p:sp>
        <p:nvSpPr>
          <p:cNvPr id="27" name="Text 21"/>
          <p:cNvSpPr/>
          <p:nvPr/>
        </p:nvSpPr>
        <p:spPr>
          <a:xfrm>
            <a:off x="10551438" y="4181237"/>
            <a:ext cx="249114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Usage: AI/critical workloads</a:t>
            </a:r>
            <a:endParaRPr lang="en-US" sz="1300" dirty="0"/>
          </a:p>
        </p:txBody>
      </p:sp>
      <p:sp>
        <p:nvSpPr>
          <p:cNvPr id="28" name="Shape 22"/>
          <p:cNvSpPr/>
          <p:nvPr/>
        </p:nvSpPr>
        <p:spPr>
          <a:xfrm>
            <a:off x="1403985" y="4970621"/>
            <a:ext cx="11822430" cy="2718197"/>
          </a:xfrm>
          <a:prstGeom prst="roundRect">
            <a:avLst>
              <a:gd name="adj" fmla="val 9307"/>
            </a:avLst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</p:sp>
      <p:sp>
        <p:nvSpPr>
          <p:cNvPr id="29" name="Shape 23"/>
          <p:cNvSpPr/>
          <p:nvPr/>
        </p:nvSpPr>
        <p:spPr>
          <a:xfrm>
            <a:off x="1587818" y="5154454"/>
            <a:ext cx="505897" cy="505897"/>
          </a:xfrm>
          <a:prstGeom prst="roundRect">
            <a:avLst>
              <a:gd name="adj" fmla="val 18073018"/>
            </a:avLst>
          </a:prstGeom>
          <a:solidFill>
            <a:srgbClr val="16FFBB"/>
          </a:solidFill>
          <a:ln/>
        </p:spPr>
      </p:sp>
      <p:pic>
        <p:nvPicPr>
          <p:cNvPr id="30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6883" y="5293519"/>
            <a:ext cx="227647" cy="227648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1587818" y="5789414"/>
            <a:ext cx="2546033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Dedicated Cluster per Tenant</a:t>
            </a:r>
            <a:endParaRPr lang="en-US" sz="1450" dirty="0"/>
          </a:p>
        </p:txBody>
      </p:sp>
      <p:sp>
        <p:nvSpPr>
          <p:cNvPr id="32" name="Text 25"/>
          <p:cNvSpPr/>
          <p:nvPr/>
        </p:nvSpPr>
        <p:spPr>
          <a:xfrm>
            <a:off x="1587818" y="6101001"/>
            <a:ext cx="11454765" cy="1088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Isolation: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Maximum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Predictability: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Maximum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Cost Efficiency: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Lowest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Complexity: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Very High</a:t>
            </a:r>
            <a:endParaRPr lang="en-US" sz="1300" dirty="0"/>
          </a:p>
        </p:txBody>
      </p:sp>
      <p:sp>
        <p:nvSpPr>
          <p:cNvPr id="33" name="Text 26"/>
          <p:cNvSpPr/>
          <p:nvPr/>
        </p:nvSpPr>
        <p:spPr>
          <a:xfrm>
            <a:off x="1587818" y="7266742"/>
            <a:ext cx="11454765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Usage: Regulated/high isolation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03985" y="566976"/>
            <a:ext cx="8598456" cy="468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Multi-Tenancy Models: Performance Comparison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1403985" y="1293733"/>
            <a:ext cx="1182243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performance-focused comparison of multi-tenancy models used in modern platforms. IDPs can follow a mix of these models.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1282541" y="1677233"/>
            <a:ext cx="3868579" cy="478274"/>
          </a:xfrm>
          <a:prstGeom prst="roundRect">
            <a:avLst>
              <a:gd name="adj" fmla="val 84636"/>
            </a:avLst>
          </a:prstGeom>
          <a:solidFill>
            <a:srgbClr val="F28B82">
              <a:alpha val="7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451134" y="1793438"/>
            <a:ext cx="3531394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🔴</a:t>
            </a:r>
            <a:pPr algn="ctr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High Risk / None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327332" y="1677233"/>
            <a:ext cx="3990856" cy="478274"/>
          </a:xfrm>
          <a:prstGeom prst="roundRect">
            <a:avLst>
              <a:gd name="adj" fmla="val 84636"/>
            </a:avLst>
          </a:prstGeom>
          <a:solidFill>
            <a:srgbClr val="FFD666">
              <a:alpha val="75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5495925" y="1793438"/>
            <a:ext cx="3653671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🟡</a:t>
            </a:r>
            <a:pPr algn="ctr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Medium Risk / Partial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9494401" y="1677233"/>
            <a:ext cx="3868579" cy="478274"/>
          </a:xfrm>
          <a:prstGeom prst="roundRect">
            <a:avLst>
              <a:gd name="adj" fmla="val 84636"/>
            </a:avLst>
          </a:prstGeom>
          <a:solidFill>
            <a:srgbClr val="81C995">
              <a:alpha val="75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662993" y="1793438"/>
            <a:ext cx="3531394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🟢</a:t>
            </a:r>
            <a:pPr algn="ctr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Low Risk / Strong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1403985" y="2300764"/>
            <a:ext cx="11822430" cy="5361861"/>
          </a:xfrm>
          <a:prstGeom prst="roundRect">
            <a:avLst>
              <a:gd name="adj" fmla="val 471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580317" y="2393394"/>
            <a:ext cx="261080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Model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535924" y="2393394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Latency Stability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6306979" y="2393394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Scaling Accuracy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8078033" y="2393394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Noisy Neighbor Risk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9849088" y="2393394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Resource Utilization Efficiency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11620143" y="2393394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Fault Isolation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1580317" y="3285768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Shared Cluster + Shared Namespace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4363522" y="3196947"/>
            <a:ext cx="1771055" cy="1130618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19" name="Text 17"/>
          <p:cNvSpPr/>
          <p:nvPr/>
        </p:nvSpPr>
        <p:spPr>
          <a:xfrm>
            <a:off x="4535924" y="3285768"/>
            <a:ext cx="1426250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Highly unstable — direct contention and uncontrolled bursts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6134576" y="3196947"/>
            <a:ext cx="1771055" cy="1130618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21" name="Text 19"/>
          <p:cNvSpPr/>
          <p:nvPr/>
        </p:nvSpPr>
        <p:spPr>
          <a:xfrm>
            <a:off x="6306979" y="3285768"/>
            <a:ext cx="1426250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Poor: HPA signals affected by unrelated workloads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7905631" y="3196947"/>
            <a:ext cx="1771055" cy="1130618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23" name="Text 21"/>
          <p:cNvSpPr/>
          <p:nvPr/>
        </p:nvSpPr>
        <p:spPr>
          <a:xfrm>
            <a:off x="8078033" y="3285768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Extremely high: any tenant can starve others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9676686" y="3196947"/>
            <a:ext cx="1771055" cy="1130618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25" name="Text 23"/>
          <p:cNvSpPr/>
          <p:nvPr/>
        </p:nvSpPr>
        <p:spPr>
          <a:xfrm>
            <a:off x="9849088" y="3285768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High but unsafe, frequent overcommit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11447740" y="3196947"/>
            <a:ext cx="1771055" cy="1130618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27" name="Text 25"/>
          <p:cNvSpPr/>
          <p:nvPr/>
        </p:nvSpPr>
        <p:spPr>
          <a:xfrm>
            <a:off x="11620143" y="3285768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None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1580317" y="4416385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Shared Cluster + Per-Tenant Namespace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4363522" y="4327565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30" name="Text 28"/>
          <p:cNvSpPr/>
          <p:nvPr/>
        </p:nvSpPr>
        <p:spPr>
          <a:xfrm>
            <a:off x="4535924" y="4416385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More stable but affected by node-level pressure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6134576" y="4327565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32" name="Text 30"/>
          <p:cNvSpPr/>
          <p:nvPr/>
        </p:nvSpPr>
        <p:spPr>
          <a:xfrm>
            <a:off x="6306979" y="4416385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Moderate: per-tenant scaling with some interference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7905631" y="4327565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34" name="Text 32"/>
          <p:cNvSpPr/>
          <p:nvPr/>
        </p:nvSpPr>
        <p:spPr>
          <a:xfrm>
            <a:off x="8078033" y="4416385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Medium: contained logically but not physically</a:t>
            </a:r>
            <a:endParaRPr lang="en-US" sz="1300" dirty="0"/>
          </a:p>
        </p:txBody>
      </p:sp>
      <p:sp>
        <p:nvSpPr>
          <p:cNvPr id="35" name="Shape 33"/>
          <p:cNvSpPr/>
          <p:nvPr/>
        </p:nvSpPr>
        <p:spPr>
          <a:xfrm>
            <a:off x="9676686" y="4327565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36" name="Text 34"/>
          <p:cNvSpPr/>
          <p:nvPr/>
        </p:nvSpPr>
        <p:spPr>
          <a:xfrm>
            <a:off x="9849088" y="4416385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High with basic quotas</a:t>
            </a:r>
            <a:endParaRPr lang="en-US" sz="1300" dirty="0"/>
          </a:p>
        </p:txBody>
      </p:sp>
      <p:sp>
        <p:nvSpPr>
          <p:cNvPr id="37" name="Shape 35"/>
          <p:cNvSpPr/>
          <p:nvPr/>
        </p:nvSpPr>
        <p:spPr>
          <a:xfrm>
            <a:off x="11447740" y="4327565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38" name="Text 36"/>
          <p:cNvSpPr/>
          <p:nvPr/>
        </p:nvSpPr>
        <p:spPr>
          <a:xfrm>
            <a:off x="11620143" y="4416385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Partial</a:t>
            </a: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1580317" y="5308759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Shared Cluster + Strong Resource Boundaries</a:t>
            </a:r>
            <a:endParaRPr lang="en-US" sz="1300" dirty="0"/>
          </a:p>
        </p:txBody>
      </p:sp>
      <p:sp>
        <p:nvSpPr>
          <p:cNvPr id="40" name="Shape 38"/>
          <p:cNvSpPr/>
          <p:nvPr/>
        </p:nvSpPr>
        <p:spPr>
          <a:xfrm>
            <a:off x="4363522" y="521993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41" name="Text 39"/>
          <p:cNvSpPr/>
          <p:nvPr/>
        </p:nvSpPr>
        <p:spPr>
          <a:xfrm>
            <a:off x="4535924" y="5308759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Predictable with guaranteed resources</a:t>
            </a:r>
            <a:endParaRPr lang="en-US" sz="1300" dirty="0"/>
          </a:p>
        </p:txBody>
      </p:sp>
      <p:sp>
        <p:nvSpPr>
          <p:cNvPr id="42" name="Shape 40"/>
          <p:cNvSpPr/>
          <p:nvPr/>
        </p:nvSpPr>
        <p:spPr>
          <a:xfrm>
            <a:off x="6134576" y="521993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43" name="Text 41"/>
          <p:cNvSpPr/>
          <p:nvPr/>
        </p:nvSpPr>
        <p:spPr>
          <a:xfrm>
            <a:off x="6306979" y="5308759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High: tenant-specific metrics drive scaling</a:t>
            </a:r>
            <a:endParaRPr lang="en-US" sz="1300" dirty="0"/>
          </a:p>
        </p:txBody>
      </p:sp>
      <p:sp>
        <p:nvSpPr>
          <p:cNvPr id="44" name="Shape 42"/>
          <p:cNvSpPr/>
          <p:nvPr/>
        </p:nvSpPr>
        <p:spPr>
          <a:xfrm>
            <a:off x="7905631" y="521993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45" name="Text 43"/>
          <p:cNvSpPr/>
          <p:nvPr/>
        </p:nvSpPr>
        <p:spPr>
          <a:xfrm>
            <a:off x="8078033" y="5308759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Low: guardrails prevent resource abuse</a:t>
            </a:r>
            <a:endParaRPr lang="en-US" sz="1300" dirty="0"/>
          </a:p>
        </p:txBody>
      </p:sp>
      <p:sp>
        <p:nvSpPr>
          <p:cNvPr id="46" name="Shape 44"/>
          <p:cNvSpPr/>
          <p:nvPr/>
        </p:nvSpPr>
        <p:spPr>
          <a:xfrm>
            <a:off x="9676686" y="5219938"/>
            <a:ext cx="1771055" cy="892373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47" name="Text 45"/>
          <p:cNvSpPr/>
          <p:nvPr/>
        </p:nvSpPr>
        <p:spPr>
          <a:xfrm>
            <a:off x="9849088" y="5308759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Moderate due to reservations</a:t>
            </a:r>
            <a:endParaRPr lang="en-US" sz="1300" dirty="0"/>
          </a:p>
        </p:txBody>
      </p:sp>
      <p:sp>
        <p:nvSpPr>
          <p:cNvPr id="48" name="Shape 46"/>
          <p:cNvSpPr/>
          <p:nvPr/>
        </p:nvSpPr>
        <p:spPr>
          <a:xfrm>
            <a:off x="11447740" y="5219938"/>
            <a:ext cx="1771055" cy="892373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49" name="Text 47"/>
          <p:cNvSpPr/>
          <p:nvPr/>
        </p:nvSpPr>
        <p:spPr>
          <a:xfrm>
            <a:off x="11620143" y="5308759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Strong</a:t>
            </a:r>
            <a:endParaRPr lang="en-US" sz="1300" dirty="0"/>
          </a:p>
        </p:txBody>
      </p:sp>
      <p:sp>
        <p:nvSpPr>
          <p:cNvPr id="50" name="Text 48"/>
          <p:cNvSpPr/>
          <p:nvPr/>
        </p:nvSpPr>
        <p:spPr>
          <a:xfrm>
            <a:off x="1580317" y="6201132"/>
            <a:ext cx="2610803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Shared Cluster + Dedicated Node Pools</a:t>
            </a:r>
            <a:endParaRPr lang="en-US" sz="1300" dirty="0"/>
          </a:p>
        </p:txBody>
      </p:sp>
      <p:sp>
        <p:nvSpPr>
          <p:cNvPr id="51" name="Shape 49"/>
          <p:cNvSpPr/>
          <p:nvPr/>
        </p:nvSpPr>
        <p:spPr>
          <a:xfrm>
            <a:off x="4363522" y="6112312"/>
            <a:ext cx="1771055" cy="654129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52" name="Text 50"/>
          <p:cNvSpPr/>
          <p:nvPr/>
        </p:nvSpPr>
        <p:spPr>
          <a:xfrm>
            <a:off x="4535924" y="6201132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Near-constant and low latency</a:t>
            </a:r>
            <a:endParaRPr lang="en-US" sz="1300" dirty="0"/>
          </a:p>
        </p:txBody>
      </p:sp>
      <p:sp>
        <p:nvSpPr>
          <p:cNvPr id="53" name="Shape 51"/>
          <p:cNvSpPr/>
          <p:nvPr/>
        </p:nvSpPr>
        <p:spPr>
          <a:xfrm>
            <a:off x="6134576" y="6112312"/>
            <a:ext cx="1771055" cy="654129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54" name="Text 52"/>
          <p:cNvSpPr/>
          <p:nvPr/>
        </p:nvSpPr>
        <p:spPr>
          <a:xfrm>
            <a:off x="6306979" y="6201132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Very high: scaling isolated to pool</a:t>
            </a:r>
            <a:endParaRPr lang="en-US" sz="1300" dirty="0"/>
          </a:p>
        </p:txBody>
      </p:sp>
      <p:sp>
        <p:nvSpPr>
          <p:cNvPr id="55" name="Shape 53"/>
          <p:cNvSpPr/>
          <p:nvPr/>
        </p:nvSpPr>
        <p:spPr>
          <a:xfrm>
            <a:off x="7905631" y="6112312"/>
            <a:ext cx="1771055" cy="654129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56" name="Text 54"/>
          <p:cNvSpPr/>
          <p:nvPr/>
        </p:nvSpPr>
        <p:spPr>
          <a:xfrm>
            <a:off x="8078033" y="6201132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None: physical separation</a:t>
            </a:r>
            <a:endParaRPr lang="en-US" sz="1300" dirty="0"/>
          </a:p>
        </p:txBody>
      </p:sp>
      <p:sp>
        <p:nvSpPr>
          <p:cNvPr id="57" name="Shape 55"/>
          <p:cNvSpPr/>
          <p:nvPr/>
        </p:nvSpPr>
        <p:spPr>
          <a:xfrm>
            <a:off x="9676686" y="6112312"/>
            <a:ext cx="1771055" cy="654129"/>
          </a:xfrm>
          <a:prstGeom prst="rect">
            <a:avLst/>
          </a:prstGeom>
          <a:solidFill>
            <a:srgbClr val="FFD666"/>
          </a:solidFill>
          <a:ln/>
        </p:spPr>
      </p:sp>
      <p:sp>
        <p:nvSpPr>
          <p:cNvPr id="58" name="Text 56"/>
          <p:cNvSpPr/>
          <p:nvPr/>
        </p:nvSpPr>
        <p:spPr>
          <a:xfrm>
            <a:off x="9849088" y="6201132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Lower due to idle pool capacity</a:t>
            </a:r>
            <a:endParaRPr lang="en-US" sz="1300" dirty="0"/>
          </a:p>
        </p:txBody>
      </p:sp>
      <p:sp>
        <p:nvSpPr>
          <p:cNvPr id="59" name="Shape 57"/>
          <p:cNvSpPr/>
          <p:nvPr/>
        </p:nvSpPr>
        <p:spPr>
          <a:xfrm>
            <a:off x="11447740" y="6112312"/>
            <a:ext cx="1771055" cy="654129"/>
          </a:xfrm>
          <a:prstGeom prst="rect">
            <a:avLst/>
          </a:prstGeom>
          <a:solidFill>
            <a:srgbClr val="81C995"/>
          </a:solidFill>
          <a:ln/>
        </p:spPr>
      </p:sp>
      <p:sp>
        <p:nvSpPr>
          <p:cNvPr id="60" name="Text 58"/>
          <p:cNvSpPr/>
          <p:nvPr/>
        </p:nvSpPr>
        <p:spPr>
          <a:xfrm>
            <a:off x="11620143" y="6201132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Very strong</a:t>
            </a:r>
            <a:endParaRPr lang="en-US" sz="1300" dirty="0"/>
          </a:p>
        </p:txBody>
      </p:sp>
      <p:sp>
        <p:nvSpPr>
          <p:cNvPr id="61" name="Text 59"/>
          <p:cNvSpPr/>
          <p:nvPr/>
        </p:nvSpPr>
        <p:spPr>
          <a:xfrm>
            <a:off x="1580317" y="6855262"/>
            <a:ext cx="261080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Dedicated Cluster per Tenant</a:t>
            </a:r>
            <a:endParaRPr lang="en-US" sz="1300" dirty="0"/>
          </a:p>
        </p:txBody>
      </p:sp>
      <p:sp>
        <p:nvSpPr>
          <p:cNvPr id="62" name="Shape 60"/>
          <p:cNvSpPr/>
          <p:nvPr/>
        </p:nvSpPr>
        <p:spPr>
          <a:xfrm>
            <a:off x="4363522" y="6766441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</p:sp>
      <p:sp>
        <p:nvSpPr>
          <p:cNvPr id="63" name="Text 61"/>
          <p:cNvSpPr/>
          <p:nvPr/>
        </p:nvSpPr>
        <p:spPr>
          <a:xfrm>
            <a:off x="4535924" y="6855262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Fully deterministic</a:t>
            </a:r>
            <a:endParaRPr lang="en-US" sz="1300" dirty="0"/>
          </a:p>
        </p:txBody>
      </p:sp>
      <p:sp>
        <p:nvSpPr>
          <p:cNvPr id="64" name="Shape 62"/>
          <p:cNvSpPr/>
          <p:nvPr/>
        </p:nvSpPr>
        <p:spPr>
          <a:xfrm>
            <a:off x="6134576" y="6766441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</p:sp>
      <p:sp>
        <p:nvSpPr>
          <p:cNvPr id="65" name="Text 63"/>
          <p:cNvSpPr/>
          <p:nvPr/>
        </p:nvSpPr>
        <p:spPr>
          <a:xfrm>
            <a:off x="6306979" y="6855262"/>
            <a:ext cx="1426250" cy="71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Perfect: fully independent scaling</a:t>
            </a:r>
            <a:endParaRPr lang="en-US" sz="1300" dirty="0"/>
          </a:p>
        </p:txBody>
      </p:sp>
      <p:sp>
        <p:nvSpPr>
          <p:cNvPr id="66" name="Shape 64"/>
          <p:cNvSpPr/>
          <p:nvPr/>
        </p:nvSpPr>
        <p:spPr>
          <a:xfrm>
            <a:off x="7905631" y="6766441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</p:sp>
      <p:sp>
        <p:nvSpPr>
          <p:cNvPr id="67" name="Text 65"/>
          <p:cNvSpPr/>
          <p:nvPr/>
        </p:nvSpPr>
        <p:spPr>
          <a:xfrm>
            <a:off x="8078033" y="6855262"/>
            <a:ext cx="142625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None</a:t>
            </a:r>
            <a:endParaRPr lang="en-US" sz="1300" dirty="0"/>
          </a:p>
        </p:txBody>
      </p:sp>
      <p:sp>
        <p:nvSpPr>
          <p:cNvPr id="68" name="Shape 66"/>
          <p:cNvSpPr/>
          <p:nvPr/>
        </p:nvSpPr>
        <p:spPr>
          <a:xfrm>
            <a:off x="9676686" y="6766441"/>
            <a:ext cx="1771055" cy="888563"/>
          </a:xfrm>
          <a:prstGeom prst="rect">
            <a:avLst/>
          </a:prstGeom>
          <a:solidFill>
            <a:srgbClr val="F28B82"/>
          </a:solidFill>
          <a:ln/>
        </p:spPr>
      </p:sp>
      <p:sp>
        <p:nvSpPr>
          <p:cNvPr id="69" name="Text 67"/>
          <p:cNvSpPr/>
          <p:nvPr/>
        </p:nvSpPr>
        <p:spPr>
          <a:xfrm>
            <a:off x="9849088" y="6855262"/>
            <a:ext cx="1426250" cy="476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Lowest: duplicate infrastructure</a:t>
            </a:r>
            <a:endParaRPr lang="en-US" sz="1300" dirty="0"/>
          </a:p>
        </p:txBody>
      </p:sp>
      <p:sp>
        <p:nvSpPr>
          <p:cNvPr id="70" name="Shape 68"/>
          <p:cNvSpPr/>
          <p:nvPr/>
        </p:nvSpPr>
        <p:spPr>
          <a:xfrm>
            <a:off x="11447740" y="6766441"/>
            <a:ext cx="1771055" cy="888563"/>
          </a:xfrm>
          <a:prstGeom prst="rect">
            <a:avLst/>
          </a:prstGeom>
          <a:solidFill>
            <a:srgbClr val="34A853"/>
          </a:solidFill>
          <a:ln/>
        </p:spPr>
      </p:sp>
      <p:sp>
        <p:nvSpPr>
          <p:cNvPr id="71" name="Text 69"/>
          <p:cNvSpPr/>
          <p:nvPr/>
        </p:nvSpPr>
        <p:spPr>
          <a:xfrm>
            <a:off x="11620143" y="6855262"/>
            <a:ext cx="143006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Complete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1312307"/>
            <a:ext cx="723292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Custom Observability Pipelines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81063" y="2254687"/>
            <a:ext cx="7381875" cy="936069"/>
          </a:xfrm>
          <a:prstGeom prst="roundRect">
            <a:avLst>
              <a:gd name="adj" fmla="val 35301"/>
            </a:avLst>
          </a:prstGeom>
          <a:solidFill>
            <a:srgbClr val="022349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28" y="2596277"/>
            <a:ext cx="275273" cy="22026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96866" y="2529959"/>
            <a:ext cx="6445806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From signals → decisions → scaling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881063" y="3438525"/>
            <a:ext cx="3580805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124188" y="3681651"/>
            <a:ext cx="2618423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Prometheus Telemetry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124188" y="4119801"/>
            <a:ext cx="3094553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Collects latency, throughput, errors 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4682133" y="3438525"/>
            <a:ext cx="3580805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4925258" y="3681651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Custom Metrics API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4925258" y="4119801"/>
            <a:ext cx="30945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Bridges metrics → HPA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881063" y="5288042"/>
            <a:ext cx="7381875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124188" y="5531168"/>
            <a:ext cx="2708672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Event Bus (Kafka/NATS)</a:t>
            </a:r>
            <a:endParaRPr lang="en-US" sz="1900" dirty="0"/>
          </a:p>
        </p:txBody>
      </p:sp>
      <p:sp>
        <p:nvSpPr>
          <p:cNvPr id="15" name="Text 11"/>
          <p:cNvSpPr/>
          <p:nvPr/>
        </p:nvSpPr>
        <p:spPr>
          <a:xfrm>
            <a:off x="1124188" y="5969318"/>
            <a:ext cx="6895624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Scaling events, SLO breach signals, and policy violations are published as events. 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86545" y="425887"/>
            <a:ext cx="6518315" cy="430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Event-Driven Feedback Control Loop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1886545" y="1073825"/>
            <a:ext cx="10857309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feedback control loop is the mechanism that makes the platform self-regulating. </a:t>
            </a:r>
            <a:endParaRPr lang="en-US" sz="1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6545" y="1407319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45" y="1407319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86545" y="7381994"/>
            <a:ext cx="10857309" cy="421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loop operates continuously in the background. Platform teams define the rules once; the system enforces them perpetually — reducing mean time to recovery and eliminating the performance regression cycle.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0930" y="551259"/>
            <a:ext cx="7655719" cy="535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Real-World Impact: What This Unlocks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770930" y="1154073"/>
            <a:ext cx="271176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Measurable Improvements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70930" y="1770936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↓ MTTR</a:t>
            </a:r>
            <a:endParaRPr lang="en-US" sz="5000" dirty="0"/>
          </a:p>
        </p:txBody>
      </p:sp>
      <p:sp>
        <p:nvSpPr>
          <p:cNvPr id="5" name="Text 3"/>
          <p:cNvSpPr/>
          <p:nvPr/>
        </p:nvSpPr>
        <p:spPr>
          <a:xfrm>
            <a:off x="2919532" y="2629733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Reduced MTTR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70930" y="2998470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Faster detection and automated response shrink the time it takes to recover from performance issues.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420570" y="1770936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↑ SLA/SLO</a:t>
            </a:r>
            <a:endParaRPr lang="en-US" sz="5000" dirty="0"/>
          </a:p>
        </p:txBody>
      </p:sp>
      <p:sp>
        <p:nvSpPr>
          <p:cNvPr id="8" name="Text 6"/>
          <p:cNvSpPr/>
          <p:nvPr/>
        </p:nvSpPr>
        <p:spPr>
          <a:xfrm>
            <a:off x="9243060" y="2629733"/>
            <a:ext cx="279392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Better SLA/SLO Compliance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420570" y="2998470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Proactive scaling and policy guardrails help workloads stay within agreed service objectives.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70930" y="4010263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↓ Cost</a:t>
            </a:r>
            <a:endParaRPr lang="en-US" sz="5000" dirty="0"/>
          </a:p>
        </p:txBody>
      </p:sp>
      <p:sp>
        <p:nvSpPr>
          <p:cNvPr id="11" name="Text 9"/>
          <p:cNvSpPr/>
          <p:nvPr/>
        </p:nvSpPr>
        <p:spPr>
          <a:xfrm>
            <a:off x="2692479" y="4869061"/>
            <a:ext cx="259580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Lower Infrastructure Cost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70930" y="5237798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Right-sized resource usage reduces waste while preserving the capacity needed for peak demand.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7420570" y="4010263"/>
            <a:ext cx="6438900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✓ Steady</a:t>
            </a:r>
            <a:endParaRPr lang="en-US" sz="5000" dirty="0"/>
          </a:p>
        </p:txBody>
      </p:sp>
      <p:sp>
        <p:nvSpPr>
          <p:cNvPr id="14" name="Text 12"/>
          <p:cNvSpPr/>
          <p:nvPr/>
        </p:nvSpPr>
        <p:spPr>
          <a:xfrm>
            <a:off x="9454991" y="4869061"/>
            <a:ext cx="237005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Stable Scaling Behavior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20570" y="5237798"/>
            <a:ext cx="643890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Control loops avoid thrashing, keeping workloads responsive without constant oscillation.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770930" y="6068854"/>
            <a:ext cx="224337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Organizational Impact</a:t>
            </a:r>
            <a:endParaRPr lang="en-US" sz="1650" dirty="0"/>
          </a:p>
        </p:txBody>
      </p:sp>
      <p:sp>
        <p:nvSpPr>
          <p:cNvPr id="17" name="Shape 15"/>
          <p:cNvSpPr/>
          <p:nvPr/>
        </p:nvSpPr>
        <p:spPr>
          <a:xfrm>
            <a:off x="770930" y="6589395"/>
            <a:ext cx="6459974" cy="1088827"/>
          </a:xfrm>
          <a:prstGeom prst="roundRect">
            <a:avLst>
              <a:gd name="adj" fmla="val 2655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86433" y="6804898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Platform Teams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986433" y="7173635"/>
            <a:ext cx="6028968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Ticket-driven → Capability-driven</a:t>
            </a:r>
            <a:endParaRPr lang="en-US" sz="1500" dirty="0"/>
          </a:p>
        </p:txBody>
      </p:sp>
      <p:sp>
        <p:nvSpPr>
          <p:cNvPr id="20" name="Shape 18"/>
          <p:cNvSpPr/>
          <p:nvPr/>
        </p:nvSpPr>
        <p:spPr>
          <a:xfrm>
            <a:off x="7399496" y="6589395"/>
            <a:ext cx="6459974" cy="1088827"/>
          </a:xfrm>
          <a:prstGeom prst="roundRect">
            <a:avLst>
              <a:gd name="adj" fmla="val 2655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614999" y="6804898"/>
            <a:ext cx="214169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Developers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614999" y="7173635"/>
            <a:ext cx="6028968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Features, not performance tuning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3559" y="621506"/>
            <a:ext cx="5448300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Platform Maturity Model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1066919" y="1947624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53559" y="1807607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3579" y="1967746"/>
            <a:ext cx="320040" cy="3200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00451" y="1840944"/>
            <a:ext cx="2666762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Level 1: Reactive Scaling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700451" y="2261354"/>
            <a:ext cx="1207639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Teams respond to incidents manually. Scaling decisions are made after performance degrades.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1386959" y="3434715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173599" y="3294697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619" y="3454837"/>
            <a:ext cx="320040" cy="3200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020491" y="3328035"/>
            <a:ext cx="34099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Level 2: Metrics-Driven Scaling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2020491" y="3748445"/>
            <a:ext cx="117563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Prometheus and dashboards provide visibility. Scaling is informed by data but still requires human action.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1707118" y="4921806"/>
            <a:ext cx="213360" cy="96023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493758" y="4781788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3778" y="4941927"/>
            <a:ext cx="320040" cy="32004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340650" y="4815126"/>
            <a:ext cx="3240881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Level 3: Policy-Driven Scaling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2340650" y="5235535"/>
            <a:ext cx="1143619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HPA with custom metrics automates scaling decisions within guardrails defined by OPA policies.</a:t>
            </a:r>
            <a:endParaRPr lang="en-US" sz="1650" dirty="0"/>
          </a:p>
        </p:txBody>
      </p:sp>
      <p:sp>
        <p:nvSpPr>
          <p:cNvPr id="18" name="Shape 13"/>
          <p:cNvSpPr/>
          <p:nvPr/>
        </p:nvSpPr>
        <p:spPr>
          <a:xfrm>
            <a:off x="2027158" y="6408896"/>
            <a:ext cx="213360" cy="1198959"/>
          </a:xfrm>
          <a:prstGeom prst="roundRect">
            <a:avLst>
              <a:gd name="adj" fmla="val 150036"/>
            </a:avLst>
          </a:prstGeom>
          <a:solidFill>
            <a:srgbClr val="0A081B"/>
          </a:solidFill>
          <a:ln w="22860">
            <a:solidFill>
              <a:srgbClr val="1F7135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813798" y="6268879"/>
            <a:ext cx="640199" cy="640199"/>
          </a:xfrm>
          <a:prstGeom prst="roundRect">
            <a:avLst>
              <a:gd name="adj" fmla="val 71415"/>
            </a:avLst>
          </a:prstGeom>
          <a:solidFill>
            <a:srgbClr val="0A081B"/>
          </a:solidFill>
          <a:ln w="22860">
            <a:solidFill>
              <a:srgbClr val="1F7135"/>
            </a:solidFill>
            <a:prstDash val="solid"/>
          </a:ln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3818" y="6429018"/>
            <a:ext cx="320040" cy="32004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660690" y="6302216"/>
            <a:ext cx="3884295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Level 4: Autonomous Control Loops</a:t>
            </a:r>
            <a:endParaRPr lang="en-US" sz="1850" dirty="0"/>
          </a:p>
        </p:txBody>
      </p:sp>
      <p:sp>
        <p:nvSpPr>
          <p:cNvPr id="22" name="Text 16"/>
          <p:cNvSpPr/>
          <p:nvPr/>
        </p:nvSpPr>
        <p:spPr>
          <a:xfrm>
            <a:off x="2660690" y="6722626"/>
            <a:ext cx="11116151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platform self-regulates. Event-driven feedback loops continuously measure, evaluate, act, and stabilize without human intervention.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7370" y="611981"/>
            <a:ext cx="4818936" cy="602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Takeaways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1192649" y="1774388"/>
            <a:ext cx="7083981" cy="688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is not something you fix — it's something you design into your platform.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7370" y="1534358"/>
            <a:ext cx="30480" cy="1168241"/>
          </a:xfrm>
          <a:prstGeom prst="rect">
            <a:avLst/>
          </a:prstGeom>
          <a:solidFill>
            <a:srgbClr val="16FFBB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690" y="2949178"/>
            <a:ext cx="325279" cy="3252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72101" y="2942630"/>
            <a:ext cx="6704528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 is an architectural decision, not a tuning exercise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572101" y="3673078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Design for SLOs, scaling, and observability from day one.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690" y="4450556"/>
            <a:ext cx="325279" cy="3252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72101" y="4444008"/>
            <a:ext cx="662201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Custom metrics unlock proactive, user-centric autoscaling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572101" y="4873228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Scale on latency, throughput, and queue depth.</a:t>
            </a:r>
            <a:endParaRPr lang="en-US" sz="17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690" y="5650706"/>
            <a:ext cx="325279" cy="3252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572101" y="5644158"/>
            <a:ext cx="648735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Policy-as-code makes guardrails automatic and auditable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572101" y="6073378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Enforce performance guardrails before bad configs reach production.</a:t>
            </a:r>
            <a:endParaRPr lang="en-US" sz="17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690" y="6850856"/>
            <a:ext cx="325279" cy="32527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572101" y="6844308"/>
            <a:ext cx="590061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Golden paths democratize performance engineering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1572101" y="7273528"/>
            <a:ext cx="6704528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Make best practices the default for every team.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2473762"/>
            <a:ext cx="10519410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Problem: Performance as an Afterthought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3526274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Most engineering organizations today treat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performance as a fix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rather than a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design principle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4126468"/>
            <a:ext cx="4142542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124188" y="4369594"/>
            <a:ext cx="287535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Reactive Fire-Fighting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24188" y="4807744"/>
            <a:ext cx="365629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Users detect failures → teams react late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43870" y="4126468"/>
            <a:ext cx="4142542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86995" y="4369594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💸</a:t>
            </a:r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Resource Waste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5486995" y="4807744"/>
            <a:ext cx="365629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Over-provisioning ≠ reliable performance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9606677" y="4126468"/>
            <a:ext cx="4142542" cy="1629251"/>
          </a:xfrm>
          <a:prstGeom prst="roundRect">
            <a:avLst>
              <a:gd name="adj" fmla="val 20282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49803" y="4369594"/>
            <a:ext cx="3065978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🧩</a:t>
            </a:r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Fragmented Ownership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9849803" y="4807744"/>
            <a:ext cx="365629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 shared view across dev &amp; platform teams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570673"/>
            <a:ext cx="1018698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Thank You &amp; Let's Continue the Conversation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2623185"/>
            <a:ext cx="128682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We'd love to hear how your organization is approaching performance in platform engineering — and what challenges you're running into. Find us after the session or connect online.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3575804"/>
            <a:ext cx="6324005" cy="3083004"/>
          </a:xfrm>
          <a:prstGeom prst="roundRect">
            <a:avLst>
              <a:gd name="adj" fmla="val 10718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2574488" y="3818930"/>
            <a:ext cx="2937034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Josephine Eskaline Joyce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24188" y="4257080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STSM, IBM Cloud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124188" y="4741664"/>
            <a:ext cx="5837753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Platform Engineering | Cloud-Native Architecture | Developer Productivity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124188" y="5578673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jojustin@in.ibm.com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124188" y="6063258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https://www.linkedin.com/in/josephine-joyce/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425333" y="3575804"/>
            <a:ext cx="6324005" cy="3083004"/>
          </a:xfrm>
          <a:prstGeom prst="roundRect">
            <a:avLst>
              <a:gd name="adj" fmla="val 10718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363432" y="3818930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Tanya Shankar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68458" y="4257080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 Engineer, IBM Cloud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668458" y="4741664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Cloud-Native Development | DevSecOps | IaC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7668458" y="5226248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tanya.shanker@ibm.com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668458" y="5710833"/>
            <a:ext cx="58377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https://www.linkedin.com/in/tanya-shanker/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7462" y="1238131"/>
            <a:ext cx="738187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What Is Performance-by-Design?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67462" y="2792492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is built into the platform — not added later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367462" y="3612952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Traditional Approach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67462" y="4139208"/>
            <a:ext cx="3422213" cy="1993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tested after deployment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Manual tuning (SRE-driven)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Reactive scaling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debt grows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334744" y="3612952"/>
            <a:ext cx="278761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Performance-by-Design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334744" y="4139208"/>
            <a:ext cx="3422213" cy="2775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SLOs defined upfront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Guardrails enforced by policy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Scaling driven by real-time metrics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Best practices built into golden paths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practices by default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815102"/>
            <a:ext cx="4947523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Design Principles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81063" y="1867614"/>
            <a:ext cx="3051810" cy="3168729"/>
          </a:xfrm>
          <a:prstGeom prst="roundRect">
            <a:avLst>
              <a:gd name="adj" fmla="val 10828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24188" y="2110740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16FFBB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05878" y="2292429"/>
            <a:ext cx="297299" cy="29729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24188" y="2991803"/>
            <a:ext cx="2565559" cy="611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 as a Platform Capability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124188" y="3735943"/>
            <a:ext cx="2565559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is built into the platform, not bolted on.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153138" y="1867614"/>
            <a:ext cx="3051929" cy="3168729"/>
          </a:xfrm>
          <a:prstGeom prst="roundRect">
            <a:avLst>
              <a:gd name="adj" fmla="val 10827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396264" y="2110740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29DDDA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7953" y="2292429"/>
            <a:ext cx="297299" cy="29729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96264" y="2991803"/>
            <a:ext cx="2565678" cy="611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Metrics-Driven Decision Making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4396264" y="3735943"/>
            <a:ext cx="2565678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Scaling and remediation decisions are driven by real user-facing signals.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7425333" y="1867614"/>
            <a:ext cx="3051810" cy="3168729"/>
          </a:xfrm>
          <a:prstGeom prst="roundRect">
            <a:avLst>
              <a:gd name="adj" fmla="val 10828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668458" y="2110740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37A7E7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2292429"/>
            <a:ext cx="297299" cy="29729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68458" y="2991803"/>
            <a:ext cx="2565559" cy="611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Policy-Enforced Safety Boundaries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7668458" y="3735943"/>
            <a:ext cx="2565559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Guardrails are codified in policy, not tribal knowledge. </a:t>
            </a:r>
            <a:endParaRPr lang="en-US" sz="1700" dirty="0"/>
          </a:p>
        </p:txBody>
      </p:sp>
      <p:sp>
        <p:nvSpPr>
          <p:cNvPr id="18" name="Shape 13"/>
          <p:cNvSpPr/>
          <p:nvPr/>
        </p:nvSpPr>
        <p:spPr>
          <a:xfrm>
            <a:off x="10697408" y="1867614"/>
            <a:ext cx="3051929" cy="3168729"/>
          </a:xfrm>
          <a:prstGeom prst="roundRect">
            <a:avLst>
              <a:gd name="adj" fmla="val 10827"/>
            </a:avLst>
          </a:prstGeom>
          <a:solidFill>
            <a:srgbClr val="0A081B"/>
          </a:solidFill>
          <a:ln w="22860">
            <a:solidFill>
              <a:srgbClr val="1F7135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940534" y="2110740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1F7135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22223" y="2292429"/>
            <a:ext cx="297299" cy="29729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40534" y="2991803"/>
            <a:ext cx="2565678" cy="611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Closed-Loop Automation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10940534" y="3735943"/>
            <a:ext cx="256567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Observe → Decide → Act</a:t>
            </a:r>
            <a:endParaRPr lang="en-US" sz="1700" dirty="0"/>
          </a:p>
        </p:txBody>
      </p:sp>
      <p:sp>
        <p:nvSpPr>
          <p:cNvPr id="23" name="Shape 17"/>
          <p:cNvSpPr/>
          <p:nvPr/>
        </p:nvSpPr>
        <p:spPr>
          <a:xfrm>
            <a:off x="881063" y="5256609"/>
            <a:ext cx="12868275" cy="2157889"/>
          </a:xfrm>
          <a:prstGeom prst="roundRect">
            <a:avLst>
              <a:gd name="adj" fmla="val 15313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1124188" y="5499735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16FFBB"/>
          </a:solidFill>
          <a:ln/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878" y="5681424"/>
            <a:ext cx="297299" cy="297299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124188" y="6380798"/>
            <a:ext cx="3285768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Golden Path Standardization</a:t>
            </a:r>
            <a:endParaRPr lang="en-US" sz="1900" dirty="0"/>
          </a:p>
        </p:txBody>
      </p:sp>
      <p:sp>
        <p:nvSpPr>
          <p:cNvPr id="27" name="Text 20"/>
          <p:cNvSpPr/>
          <p:nvPr/>
        </p:nvSpPr>
        <p:spPr>
          <a:xfrm>
            <a:off x="1124188" y="6818947"/>
            <a:ext cx="12382024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Best practices = default experience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592580"/>
            <a:ext cx="4053840" cy="50444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9826" y="570667"/>
            <a:ext cx="4564142" cy="516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Reference Architecture</a:t>
            </a:r>
            <a:endParaRPr lang="en-US" sz="3250" dirty="0"/>
          </a:p>
        </p:txBody>
      </p:sp>
      <p:sp>
        <p:nvSpPr>
          <p:cNvPr id="5" name="Shape 1"/>
          <p:cNvSpPr/>
          <p:nvPr/>
        </p:nvSpPr>
        <p:spPr>
          <a:xfrm>
            <a:off x="10046970" y="1322070"/>
            <a:ext cx="22860" cy="6336863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6" name="Shape 2"/>
          <p:cNvSpPr/>
          <p:nvPr/>
        </p:nvSpPr>
        <p:spPr>
          <a:xfrm>
            <a:off x="9314617" y="1519714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7" name="Shape 3"/>
          <p:cNvSpPr/>
          <p:nvPr/>
        </p:nvSpPr>
        <p:spPr>
          <a:xfrm>
            <a:off x="9849326" y="1322070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9934515" y="1376303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063859" y="1385888"/>
            <a:ext cx="206525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IDP — Golden Paths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229826" y="1738074"/>
            <a:ext cx="2899291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Templates with built-in scaling, SLOs, observability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10244614" y="2576751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12" name="Shape 8"/>
          <p:cNvSpPr/>
          <p:nvPr/>
        </p:nvSpPr>
        <p:spPr>
          <a:xfrm>
            <a:off x="9849326" y="2379107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9934515" y="2433340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10987683" y="2442924"/>
            <a:ext cx="2899291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80808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ArgoCD + Tekton — GitOps Delivery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10987683" y="3053239"/>
            <a:ext cx="2899291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80808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Policy-validated deployments (OPA + ArgoCD) .</a:t>
            </a:r>
            <a:endParaRPr lang="en-US" sz="1450" dirty="0"/>
          </a:p>
        </p:txBody>
      </p:sp>
      <p:sp>
        <p:nvSpPr>
          <p:cNvPr id="16" name="Shape 12"/>
          <p:cNvSpPr/>
          <p:nvPr/>
        </p:nvSpPr>
        <p:spPr>
          <a:xfrm>
            <a:off x="9314617" y="3508891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17" name="Shape 13"/>
          <p:cNvSpPr/>
          <p:nvPr/>
        </p:nvSpPr>
        <p:spPr>
          <a:xfrm>
            <a:off x="9849326" y="3311247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9934515" y="3365480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5"/>
          <p:cNvSpPr/>
          <p:nvPr/>
        </p:nvSpPr>
        <p:spPr>
          <a:xfrm>
            <a:off x="6880979" y="3375065"/>
            <a:ext cx="224813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Application Workloads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6229826" y="3727252"/>
            <a:ext cx="2899291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Apps expose latency, throughput, errors.</a:t>
            </a:r>
            <a:endParaRPr lang="en-US" sz="1450" dirty="0"/>
          </a:p>
        </p:txBody>
      </p:sp>
      <p:sp>
        <p:nvSpPr>
          <p:cNvPr id="21" name="Shape 17"/>
          <p:cNvSpPr/>
          <p:nvPr/>
        </p:nvSpPr>
        <p:spPr>
          <a:xfrm>
            <a:off x="10244614" y="4441150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22" name="Shape 18"/>
          <p:cNvSpPr/>
          <p:nvPr/>
        </p:nvSpPr>
        <p:spPr>
          <a:xfrm>
            <a:off x="9849326" y="4243507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9934515" y="4297740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1950" dirty="0"/>
          </a:p>
        </p:txBody>
      </p:sp>
      <p:sp>
        <p:nvSpPr>
          <p:cNvPr id="24" name="Text 20"/>
          <p:cNvSpPr/>
          <p:nvPr/>
        </p:nvSpPr>
        <p:spPr>
          <a:xfrm>
            <a:off x="10987683" y="4307324"/>
            <a:ext cx="2531983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Observability &amp; Telemetry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10987683" y="4659511"/>
            <a:ext cx="2899291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Metrics → Prometheus → dashboards</a:t>
            </a:r>
            <a:endParaRPr lang="en-US" sz="1450" dirty="0"/>
          </a:p>
        </p:txBody>
      </p:sp>
      <p:sp>
        <p:nvSpPr>
          <p:cNvPr id="26" name="Shape 22"/>
          <p:cNvSpPr/>
          <p:nvPr/>
        </p:nvSpPr>
        <p:spPr>
          <a:xfrm>
            <a:off x="9314617" y="5373410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27" name="Shape 23"/>
          <p:cNvSpPr/>
          <p:nvPr/>
        </p:nvSpPr>
        <p:spPr>
          <a:xfrm>
            <a:off x="9849326" y="5175766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28" name="Text 24"/>
          <p:cNvSpPr/>
          <p:nvPr/>
        </p:nvSpPr>
        <p:spPr>
          <a:xfrm>
            <a:off x="9934515" y="5229999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</a:t>
            </a:r>
            <a:endParaRPr lang="en-US" sz="1950" dirty="0"/>
          </a:p>
        </p:txBody>
      </p:sp>
      <p:sp>
        <p:nvSpPr>
          <p:cNvPr id="29" name="Text 25"/>
          <p:cNvSpPr/>
          <p:nvPr/>
        </p:nvSpPr>
        <p:spPr>
          <a:xfrm>
            <a:off x="7063859" y="5239583"/>
            <a:ext cx="206525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Intelligent Scaling</a:t>
            </a:r>
            <a:endParaRPr lang="en-US" sz="1600" dirty="0"/>
          </a:p>
        </p:txBody>
      </p:sp>
      <p:sp>
        <p:nvSpPr>
          <p:cNvPr id="30" name="Text 26"/>
          <p:cNvSpPr/>
          <p:nvPr/>
        </p:nvSpPr>
        <p:spPr>
          <a:xfrm>
            <a:off x="6229826" y="5591770"/>
            <a:ext cx="289929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HPA driven by custom + SLO metrics</a:t>
            </a:r>
            <a:endParaRPr lang="en-US" sz="1450" dirty="0"/>
          </a:p>
        </p:txBody>
      </p:sp>
      <p:sp>
        <p:nvSpPr>
          <p:cNvPr id="31" name="Shape 27"/>
          <p:cNvSpPr/>
          <p:nvPr/>
        </p:nvSpPr>
        <p:spPr>
          <a:xfrm>
            <a:off x="10244614" y="6305669"/>
            <a:ext cx="557570" cy="22860"/>
          </a:xfrm>
          <a:prstGeom prst="roundRect">
            <a:avLst>
              <a:gd name="adj" fmla="val 1219648"/>
            </a:avLst>
          </a:prstGeom>
          <a:solidFill>
            <a:srgbClr val="E0E4E6"/>
          </a:solidFill>
          <a:ln/>
        </p:spPr>
      </p:sp>
      <p:sp>
        <p:nvSpPr>
          <p:cNvPr id="32" name="Shape 28"/>
          <p:cNvSpPr/>
          <p:nvPr/>
        </p:nvSpPr>
        <p:spPr>
          <a:xfrm>
            <a:off x="9849326" y="6108025"/>
            <a:ext cx="418148" cy="418147"/>
          </a:xfrm>
          <a:prstGeom prst="roundRect">
            <a:avLst>
              <a:gd name="adj" fmla="val 66678"/>
            </a:avLst>
          </a:prstGeom>
          <a:solidFill>
            <a:srgbClr val="0A081B"/>
          </a:solidFill>
          <a:ln w="22860">
            <a:solidFill>
              <a:srgbClr val="E0E4E6"/>
            </a:solidFill>
            <a:prstDash val="solid"/>
          </a:ln>
        </p:spPr>
      </p:sp>
      <p:sp>
        <p:nvSpPr>
          <p:cNvPr id="33" name="Text 29"/>
          <p:cNvSpPr/>
          <p:nvPr/>
        </p:nvSpPr>
        <p:spPr>
          <a:xfrm>
            <a:off x="9934515" y="6162258"/>
            <a:ext cx="247769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6</a:t>
            </a:r>
            <a:endParaRPr lang="en-US" sz="1950" dirty="0"/>
          </a:p>
        </p:txBody>
      </p:sp>
      <p:sp>
        <p:nvSpPr>
          <p:cNvPr id="34" name="Text 30"/>
          <p:cNvSpPr/>
          <p:nvPr/>
        </p:nvSpPr>
        <p:spPr>
          <a:xfrm>
            <a:off x="10987683" y="6171843"/>
            <a:ext cx="206525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Feedback Loop</a:t>
            </a:r>
            <a:endParaRPr lang="en-US" sz="1600" dirty="0"/>
          </a:p>
        </p:txBody>
      </p:sp>
      <p:sp>
        <p:nvSpPr>
          <p:cNvPr id="35" name="Text 31"/>
          <p:cNvSpPr/>
          <p:nvPr/>
        </p:nvSpPr>
        <p:spPr>
          <a:xfrm>
            <a:off x="10987683" y="6524030"/>
            <a:ext cx="2899291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Measure → Evaluate → Act → Stabilize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483400"/>
            <a:ext cx="11362968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Shared Responsibility Model for Performance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2535912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by design starts with clearly defined ownership between platform teams and application teams.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3136106"/>
            <a:ext cx="6324005" cy="3009900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50583" y="3136106"/>
            <a:ext cx="121920" cy="3009900"/>
          </a:xfrm>
          <a:prstGeom prst="roundRect">
            <a:avLst>
              <a:gd name="adj" fmla="val 271033"/>
            </a:avLst>
          </a:prstGeom>
          <a:solidFill>
            <a:srgbClr val="16FFBB"/>
          </a:solidFill>
          <a:ln/>
        </p:spPr>
      </p:sp>
      <p:sp>
        <p:nvSpPr>
          <p:cNvPr id="6" name="Text 4"/>
          <p:cNvSpPr/>
          <p:nvPr/>
        </p:nvSpPr>
        <p:spPr>
          <a:xfrm>
            <a:off x="1223248" y="3386852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Platform Team Owns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223248" y="3825002"/>
            <a:ext cx="5731073" cy="2070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Autoscaling &amp; resource orchestration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Performance-aware deployment templates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SLO baselines &amp; scaling policies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Guardrails (CPU, memory, custom metrics)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Observability platform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7425333" y="3136106"/>
            <a:ext cx="6324005" cy="3009900"/>
          </a:xfrm>
          <a:prstGeom prst="roundRect">
            <a:avLst>
              <a:gd name="adj" fmla="val 4861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4853" y="3136106"/>
            <a:ext cx="121920" cy="3009900"/>
          </a:xfrm>
          <a:prstGeom prst="roundRect">
            <a:avLst>
              <a:gd name="adj" fmla="val 271033"/>
            </a:avLst>
          </a:prstGeom>
          <a:solidFill>
            <a:srgbClr val="29DDDA"/>
          </a:solidFill>
          <a:ln/>
        </p:spPr>
      </p:sp>
      <p:sp>
        <p:nvSpPr>
          <p:cNvPr id="10" name="Text 8"/>
          <p:cNvSpPr/>
          <p:nvPr/>
        </p:nvSpPr>
        <p:spPr>
          <a:xfrm>
            <a:off x="7767518" y="3386852"/>
            <a:ext cx="270379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Application Teams Own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767518" y="3825002"/>
            <a:ext cx="5731073" cy="164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Application-level performance characteristics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Load patterns &amp; SLAs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Efficient code &amp; resource usage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Performance testing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881063" y="6393775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→ The platform provides safe defaults. Teams operate within guardrails.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001792"/>
            <a:ext cx="9026009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Golden Paths: Performance as a Default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211461" y="2302073"/>
            <a:ext cx="1253787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Performance is inherited, not engineered every time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2054304"/>
            <a:ext cx="30480" cy="847963"/>
          </a:xfrm>
          <a:prstGeom prst="rect">
            <a:avLst/>
          </a:prstGeom>
          <a:solidFill>
            <a:srgbClr val="16FFBB"/>
          </a:solidFill>
          <a:ln/>
        </p:spPr>
      </p:sp>
      <p:sp>
        <p:nvSpPr>
          <p:cNvPr id="5" name="Text 3"/>
          <p:cNvSpPr/>
          <p:nvPr/>
        </p:nvSpPr>
        <p:spPr>
          <a:xfrm>
            <a:off x="881063" y="3370302"/>
            <a:ext cx="307848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What Golden Paths Include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81063" y="3896558"/>
            <a:ext cx="6165413" cy="2070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Pre-configured autoscaling (HPA)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SLO-ready observability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Resource templates (requests/limits)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Built-in policy guardrails (OPA)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Grafana dashboard templates auto-provisioned on deploy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91544" y="3370302"/>
            <a:ext cx="3370064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Developer Experience Impact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591544" y="3896558"/>
            <a:ext cx="6165413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Production-ready from day one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 need to tune HPA / metrics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Focus on business logic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881063" y="6291620"/>
            <a:ext cx="12868275" cy="936069"/>
          </a:xfrm>
          <a:prstGeom prst="roundRect">
            <a:avLst>
              <a:gd name="adj" fmla="val 35301"/>
            </a:avLst>
          </a:prstGeom>
          <a:solidFill>
            <a:srgbClr val="004D36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328" y="6633210"/>
            <a:ext cx="275273" cy="220266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596866" y="6566892"/>
            <a:ext cx="11932206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Path of least resistance = path of best performance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603772"/>
            <a:ext cx="7587496" cy="611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Pre-Baked Performance Patterns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81063" y="2656284"/>
            <a:ext cx="128682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Templates encode workload-specific scaling strategies: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81063" y="3256478"/>
            <a:ext cx="4142542" cy="3369231"/>
          </a:xfrm>
          <a:prstGeom prst="roundRect">
            <a:avLst>
              <a:gd name="adj" fmla="val 9808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124188" y="349960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16FFB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878" y="3681293"/>
            <a:ext cx="297299" cy="29729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24188" y="4380667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Microservice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124188" y="4818817"/>
            <a:ext cx="3656290" cy="156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HPA by default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Right-sized resources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Readiness and liveness probes tuned for latency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5243870" y="3256478"/>
            <a:ext cx="4142542" cy="3369231"/>
          </a:xfrm>
          <a:prstGeom prst="roundRect">
            <a:avLst>
              <a:gd name="adj" fmla="val 9808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86995" y="349960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29DDDA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8685" y="3681293"/>
            <a:ext cx="297299" cy="29729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86995" y="4380667"/>
            <a:ext cx="275772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AI/ML Inference Service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5486995" y="4818817"/>
            <a:ext cx="3656290" cy="1563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Custom metrics (latency, tokens/sec)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Pre-set scaling thresholds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Circuit breakers for overload</a:t>
            </a:r>
            <a:endParaRPr lang="en-US" sz="1700" dirty="0"/>
          </a:p>
        </p:txBody>
      </p:sp>
      <p:sp>
        <p:nvSpPr>
          <p:cNvPr id="14" name="Shape 10"/>
          <p:cNvSpPr/>
          <p:nvPr/>
        </p:nvSpPr>
        <p:spPr>
          <a:xfrm>
            <a:off x="9606677" y="3256478"/>
            <a:ext cx="4142542" cy="3369231"/>
          </a:xfrm>
          <a:prstGeom prst="roundRect">
            <a:avLst>
              <a:gd name="adj" fmla="val 9808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49803" y="3499604"/>
            <a:ext cx="660797" cy="660797"/>
          </a:xfrm>
          <a:prstGeom prst="roundRect">
            <a:avLst>
              <a:gd name="adj" fmla="val 13836451"/>
            </a:avLst>
          </a:prstGeom>
          <a:solidFill>
            <a:srgbClr val="37A7E7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1492" y="3681293"/>
            <a:ext cx="297299" cy="29729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49803" y="4380667"/>
            <a:ext cx="2447687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Batch Workloads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849803" y="4818817"/>
            <a:ext cx="3656290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Priority-based scheduling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Resource quotas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Controlled concurrency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879158"/>
            <a:ext cx="738187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SLO-Aware Metrics: The Foundation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81063" y="2433518"/>
            <a:ext cx="7381875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Effective autoscaling depends on measuring the </a:t>
            </a:r>
            <a:pPr algn="l" indent="0" marL="0">
              <a:lnSpc>
                <a:spcPts val="2750"/>
              </a:lnSpc>
              <a:buNone/>
            </a:pPr>
            <a:r>
              <a:rPr lang="en-US" sz="17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right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signals. 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81063" y="3033713"/>
            <a:ext cx="7381875" cy="1292066"/>
          </a:xfrm>
          <a:prstGeom prst="roundRect">
            <a:avLst>
              <a:gd name="adj" fmla="val 11323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50583" y="3033713"/>
            <a:ext cx="121920" cy="1292066"/>
          </a:xfrm>
          <a:prstGeom prst="roundRect">
            <a:avLst>
              <a:gd name="adj" fmla="val 271033"/>
            </a:avLst>
          </a:prstGeom>
          <a:solidFill>
            <a:srgbClr val="16FFBB"/>
          </a:solidFill>
          <a:ln/>
        </p:spPr>
      </p:sp>
      <p:sp>
        <p:nvSpPr>
          <p:cNvPr id="7" name="Text 4"/>
          <p:cNvSpPr/>
          <p:nvPr/>
        </p:nvSpPr>
        <p:spPr>
          <a:xfrm>
            <a:off x="1223248" y="3284458"/>
            <a:ext cx="3090624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Request Latency (p95/p99)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223248" y="3722608"/>
            <a:ext cx="6788944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Scale before users feel it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881063" y="4546044"/>
            <a:ext cx="7381875" cy="1292066"/>
          </a:xfrm>
          <a:prstGeom prst="roundRect">
            <a:avLst>
              <a:gd name="adj" fmla="val 11323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50583" y="4546044"/>
            <a:ext cx="121920" cy="1292066"/>
          </a:xfrm>
          <a:prstGeom prst="roundRect">
            <a:avLst>
              <a:gd name="adj" fmla="val 271033"/>
            </a:avLst>
          </a:prstGeom>
          <a:solidFill>
            <a:srgbClr val="29DDDA"/>
          </a:solidFill>
          <a:ln/>
        </p:spPr>
      </p:sp>
      <p:sp>
        <p:nvSpPr>
          <p:cNvPr id="11" name="Text 8"/>
          <p:cNvSpPr/>
          <p:nvPr/>
        </p:nvSpPr>
        <p:spPr>
          <a:xfrm>
            <a:off x="1223248" y="4796790"/>
            <a:ext cx="2779752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Throughput &amp; Error Rate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223248" y="5234940"/>
            <a:ext cx="6788944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Load + failures = real pressure.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881063" y="6058376"/>
            <a:ext cx="7381875" cy="1292066"/>
          </a:xfrm>
          <a:prstGeom prst="roundRect">
            <a:avLst>
              <a:gd name="adj" fmla="val 11323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850583" y="6058376"/>
            <a:ext cx="121920" cy="1292066"/>
          </a:xfrm>
          <a:prstGeom prst="roundRect">
            <a:avLst>
              <a:gd name="adj" fmla="val 271033"/>
            </a:avLst>
          </a:prstGeom>
          <a:solidFill>
            <a:srgbClr val="37A7E7"/>
          </a:solidFill>
          <a:ln/>
        </p:spPr>
      </p:sp>
      <p:sp>
        <p:nvSpPr>
          <p:cNvPr id="15" name="Text 12"/>
          <p:cNvSpPr/>
          <p:nvPr/>
        </p:nvSpPr>
        <p:spPr>
          <a:xfrm>
            <a:off x="1223248" y="6309122"/>
            <a:ext cx="2909768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Custom Business Metrics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223248" y="6747272"/>
            <a:ext cx="6788944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Queue depth, backlog, processing time.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2026-04-15T06:10:29Z</dcterms:created>
  <dcterms:modified xsi:type="dcterms:W3CDTF">2026-04-15T06:10:29Z</dcterms:modified>
</cp:coreProperties>
</file>