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7" r:id="rId4"/>
    <p:sldId id="276" r:id="rId5"/>
    <p:sldId id="277" r:id="rId6"/>
    <p:sldId id="278" r:id="rId7"/>
    <p:sldId id="279" r:id="rId8"/>
    <p:sldId id="280" r:id="rId9"/>
    <p:sldId id="261" r:id="rId10"/>
    <p:sldId id="262" r:id="rId11"/>
    <p:sldId id="281" r:id="rId12"/>
    <p:sldId id="266" r:id="rId13"/>
    <p:sldId id="267" r:id="rId14"/>
    <p:sldId id="268" r:id="rId15"/>
    <p:sldId id="269" r:id="rId16"/>
    <p:sldId id="272" r:id="rId17"/>
    <p:sldId id="273" r:id="rId18"/>
    <p:sldId id="274" r:id="rId19"/>
    <p:sldId id="275" r:id="rId20"/>
  </p:sldIdLst>
  <p:sldSz cx="14630400" cy="8229600"/>
  <p:notesSz cx="8229600" cy="14630400"/>
  <p:embeddedFontLst>
    <p:embeddedFont>
      <p:font typeface="Barlow" pitchFamily="2" charset="77"/>
      <p:regular r:id="rId22"/>
      <p:bold r:id="rId23"/>
      <p:italic r:id="rId24"/>
      <p:boldItalic r:id="rId25"/>
    </p:embeddedFont>
    <p:embeddedFont>
      <p:font typeface="IBM Plex Serif" panose="02060503050406000203" pitchFamily="18" charset="0"/>
      <p:regular r:id="rId26"/>
      <p:bold r:id="rId27"/>
      <p:italic r:id="rId28"/>
      <p:boldItalic r:id="rId29"/>
    </p:embeddedFont>
    <p:embeddedFont>
      <p:font typeface="Montserrat" pitchFamily="2" charset="77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65E"/>
    <a:srgbClr val="5D33ED"/>
    <a:srgbClr val="A88AED"/>
    <a:srgbClr val="7293FB"/>
    <a:srgbClr val="C48BF2"/>
    <a:srgbClr val="4B5FF5"/>
    <a:srgbClr val="05D7E3"/>
    <a:srgbClr val="00182D"/>
    <a:srgbClr val="0B6F87"/>
    <a:srgbClr val="0103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/>
    <p:restoredTop sz="58301"/>
  </p:normalViewPr>
  <p:slideViewPr>
    <p:cSldViewPr snapToGrid="0" snapToObjects="1">
      <p:cViewPr varScale="1">
        <p:scale>
          <a:sx n="86" d="100"/>
          <a:sy n="86" d="100"/>
        </p:scale>
        <p:origin x="3424" y="208"/>
      </p:cViewPr>
      <p:guideLst/>
    </p:cSldViewPr>
  </p:slideViewPr>
  <p:notesTextViewPr>
    <p:cViewPr>
      <p:scale>
        <a:sx n="170" d="100"/>
        <a:sy n="17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240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7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813B6-3418-945A-0718-FFE9B86E2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296986-F919-6A03-0125-5CE0376C9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D5F895-61E7-E7D8-A859-09B24346A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1C384-0BDA-A150-8484-4D6050918D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84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309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00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70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92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svg"/><Relationship Id="rId5" Type="http://schemas.openxmlformats.org/officeDocument/2006/relationships/image" Target="../media/image33.svg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svg"/><Relationship Id="rId5" Type="http://schemas.openxmlformats.org/officeDocument/2006/relationships/image" Target="../media/image48.svg"/><Relationship Id="rId4" Type="http://schemas.openxmlformats.org/officeDocument/2006/relationships/image" Target="../media/image4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svg"/><Relationship Id="rId5" Type="http://schemas.openxmlformats.org/officeDocument/2006/relationships/image" Target="../media/image52.svg"/><Relationship Id="rId4" Type="http://schemas.openxmlformats.org/officeDocument/2006/relationships/image" Target="../media/image5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jojustin@in.ibm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linkedin.com/in/tanya-shanker" TargetMode="External"/><Relationship Id="rId5" Type="http://schemas.openxmlformats.org/officeDocument/2006/relationships/hyperlink" Target="mailto:tanya.shanker@ibm.com" TargetMode="External"/><Relationship Id="rId4" Type="http://schemas.openxmlformats.org/officeDocument/2006/relationships/hyperlink" Target="https://www.linkedin.com/in/josephine-joyc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81063" y="2521029"/>
            <a:ext cx="5576530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Performance-by-Design</a:t>
            </a:r>
            <a:endParaRPr lang="en-US" sz="3850" dirty="0">
              <a:latin typeface="IBM Plex Serif" panose="02060503050406000203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81063" y="3463409"/>
            <a:ext cx="7381875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Embedding Intelligent Scaling and Guardrails into Platform Engineering</a:t>
            </a:r>
            <a:endParaRPr lang="en-US" sz="1700" dirty="0">
              <a:latin typeface="Montserrat" pitchFamily="2" charset="77"/>
            </a:endParaRPr>
          </a:p>
        </p:txBody>
      </p:sp>
      <p:sp>
        <p:nvSpPr>
          <p:cNvPr id="5" name="Text 2"/>
          <p:cNvSpPr/>
          <p:nvPr/>
        </p:nvSpPr>
        <p:spPr>
          <a:xfrm>
            <a:off x="881063" y="4063603"/>
            <a:ext cx="7381875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Josephine Eskaline Joyce</a:t>
            </a: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, STSM, IBM Cloud 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881063" y="4663797"/>
            <a:ext cx="7381875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Tanya Shanker</a:t>
            </a: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, Cloud Engineer, IBM Cloud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881063" y="5263991"/>
            <a:ext cx="2269093" cy="444579"/>
          </a:xfrm>
          <a:prstGeom prst="roundRect">
            <a:avLst>
              <a:gd name="adj" fmla="val 59462"/>
            </a:avLst>
          </a:prstGeom>
          <a:noFill/>
          <a:ln w="1524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28462" y="5345311"/>
            <a:ext cx="1974294" cy="281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PLATFORM ENGINEERING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3260288" y="5263991"/>
            <a:ext cx="1471136" cy="444579"/>
          </a:xfrm>
          <a:prstGeom prst="roundRect">
            <a:avLst>
              <a:gd name="adj" fmla="val 59462"/>
            </a:avLst>
          </a:prstGeom>
          <a:noFill/>
          <a:ln w="1524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3407688" y="5345311"/>
            <a:ext cx="1176338" cy="281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CLOUD-NATIVE</a:t>
            </a:r>
            <a:endParaRPr lang="en-US" sz="1350" dirty="0"/>
          </a:p>
        </p:txBody>
      </p:sp>
      <p:sp>
        <p:nvSpPr>
          <p:cNvPr id="11" name="Shape 8"/>
          <p:cNvSpPr/>
          <p:nvPr/>
        </p:nvSpPr>
        <p:spPr>
          <a:xfrm>
            <a:off x="4841557" y="5263991"/>
            <a:ext cx="1495306" cy="444579"/>
          </a:xfrm>
          <a:prstGeom prst="roundRect">
            <a:avLst>
              <a:gd name="adj" fmla="val 59462"/>
            </a:avLst>
          </a:prstGeom>
          <a:noFill/>
          <a:ln w="1524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4988957" y="5345311"/>
            <a:ext cx="1200507" cy="281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PERFORMANCE</a:t>
            </a:r>
            <a:endParaRPr lang="en-US" sz="13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86643" y="440650"/>
            <a:ext cx="9026009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</a:rPr>
              <a:t>Golden Paths: Performance as a Default</a:t>
            </a:r>
          </a:p>
        </p:txBody>
      </p:sp>
      <p:sp>
        <p:nvSpPr>
          <p:cNvPr id="3" name="Text 1"/>
          <p:cNvSpPr/>
          <p:nvPr/>
        </p:nvSpPr>
        <p:spPr>
          <a:xfrm>
            <a:off x="881063" y="1834157"/>
            <a:ext cx="12537877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Performance is inherited, not engineered every time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550665" y="1586388"/>
            <a:ext cx="30480" cy="847963"/>
          </a:xfrm>
          <a:prstGeom prst="rect">
            <a:avLst/>
          </a:prstGeom>
          <a:solidFill>
            <a:srgbClr val="16FFB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101328" y="3151703"/>
            <a:ext cx="3078480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What Golden Paths Include</a:t>
            </a:r>
            <a:endParaRPr lang="en-US" sz="2400" dirty="0">
              <a:latin typeface="IBM Plex Serif" panose="02060503050406000203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00681" y="3750251"/>
            <a:ext cx="6314519" cy="2070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Pre-configured autoscaling  policies (HPA / KEDA)</a:t>
            </a:r>
            <a:endParaRPr lang="en-US" dirty="0">
              <a:latin typeface="IBM Plex Serif" panose="02060503050406000203" pitchFamily="18" charset="0"/>
            </a:endParaRPr>
          </a:p>
          <a:p>
            <a:pPr marL="342900" indent="-342900">
              <a:lnSpc>
                <a:spcPts val="2750"/>
              </a:lnSpc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rgbClr val="E0E4E6"/>
                </a:solidFill>
                <a:latin typeface="IBM Plex Serif" panose="02060503050406000203" pitchFamily="18" charset="0"/>
              </a:rPr>
              <a:t>SLO-ready metrics, alerts, and dashboards</a:t>
            </a:r>
          </a:p>
          <a:p>
            <a:pPr marL="342900" indent="-342900" algn="l">
              <a:lnSpc>
                <a:spcPts val="2750"/>
              </a:lnSpc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Workload templates with resource requests and limits</a:t>
            </a:r>
            <a:endParaRPr lang="en-US" dirty="0">
              <a:latin typeface="IBM Plex Serif" panose="02060503050406000203" pitchFamily="18" charset="0"/>
            </a:endParaRPr>
          </a:p>
          <a:p>
            <a:pPr marL="342900" indent="-342900" algn="l">
              <a:lnSpc>
                <a:spcPts val="2750"/>
              </a:lnSpc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Policy-as-Code guardrails using OPA / Gatekeeper</a:t>
            </a:r>
            <a:endParaRPr lang="en-US" dirty="0">
              <a:latin typeface="IBM Plex Serif" panose="02060503050406000203" pitchFamily="18" charset="0"/>
            </a:endParaRPr>
          </a:p>
          <a:p>
            <a:pPr marL="342900" indent="-342900" algn="l">
              <a:lnSpc>
                <a:spcPts val="2750"/>
              </a:lnSpc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Auto-provisioned Grafana dashboards</a:t>
            </a:r>
            <a:endParaRPr lang="en-US" dirty="0">
              <a:latin typeface="IBM Plex Serif" panose="02060503050406000203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771653" y="3151702"/>
            <a:ext cx="3370064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Developer Experience Impact</a:t>
            </a:r>
            <a:endParaRPr lang="en-US" sz="2400" dirty="0">
              <a:latin typeface="IBM Plex Serif" panose="02060503050406000203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91544" y="3896557"/>
            <a:ext cx="6165413" cy="1617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Production-ready from day one</a:t>
            </a:r>
            <a:endParaRPr lang="en-US" dirty="0">
              <a:latin typeface="IBM Plex Serif" panose="02060503050406000203" pitchFamily="18" charset="0"/>
            </a:endParaRPr>
          </a:p>
          <a:p>
            <a:pPr marL="342900" indent="-342900" algn="l">
              <a:lnSpc>
                <a:spcPts val="2750"/>
              </a:lnSpc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Less manual tuning of HPA and metrics</a:t>
            </a:r>
            <a:endParaRPr lang="en-US" dirty="0">
              <a:latin typeface="IBM Plex Serif" panose="02060503050406000203" pitchFamily="18" charset="0"/>
            </a:endParaRPr>
          </a:p>
          <a:p>
            <a:pPr marL="342900" indent="-342900" algn="l">
              <a:lnSpc>
                <a:spcPts val="2750"/>
              </a:lnSpc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Consistent performance standards across teams</a:t>
            </a:r>
          </a:p>
          <a:p>
            <a:pPr marL="342900" indent="-342900" algn="l">
              <a:lnSpc>
                <a:spcPts val="2750"/>
              </a:lnSpc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rgbClr val="E0E4E6"/>
                </a:solidFill>
                <a:latin typeface="IBM Plex Serif" panose="02060503050406000203" pitchFamily="18" charset="0"/>
              </a:rPr>
              <a:t>Developers focus on product logic</a:t>
            </a:r>
            <a:endParaRPr lang="en-US" dirty="0">
              <a:latin typeface="IBM Plex Serif" panose="02060503050406000203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881063" y="5952972"/>
            <a:ext cx="12868275" cy="1577513"/>
          </a:xfrm>
          <a:prstGeom prst="roundRect">
            <a:avLst>
              <a:gd name="adj" fmla="val 35301"/>
            </a:avLst>
          </a:prstGeom>
          <a:solidFill>
            <a:srgbClr val="004D3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2926903" y="6546454"/>
            <a:ext cx="11932206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Path of least resistance = path of best performance</a:t>
            </a:r>
            <a:endParaRPr lang="en-US" sz="2800" dirty="0">
              <a:latin typeface="IBM Plex Serif" panose="020605030504060002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A672B0-2379-BC7C-ED77-316128D50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65" y="2883257"/>
            <a:ext cx="812800" cy="85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B7B567-6FDE-8515-FDA1-CF0BC1CE5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644" y="2833222"/>
            <a:ext cx="850900" cy="87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7289D5-4521-990E-AA89-2A4C4A2B4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183" y="6113067"/>
            <a:ext cx="13589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2205332-8EC6-C482-1908-D037D4C246DC}"/>
              </a:ext>
            </a:extLst>
          </p:cNvPr>
          <p:cNvSpPr/>
          <p:nvPr/>
        </p:nvSpPr>
        <p:spPr>
          <a:xfrm>
            <a:off x="286643" y="163556"/>
            <a:ext cx="9026009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</a:rPr>
              <a:t>Policy-Driven Autoscaling with Kubernetes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CF14299C-4064-C770-9D2D-4648EF35E500}"/>
              </a:ext>
            </a:extLst>
          </p:cNvPr>
          <p:cNvSpPr/>
          <p:nvPr/>
        </p:nvSpPr>
        <p:spPr>
          <a:xfrm>
            <a:off x="286643" y="775537"/>
            <a:ext cx="12537877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Turning SLOs, workload signals, and guardrails into enforceable scaling behavior</a:t>
            </a:r>
            <a:endParaRPr lang="en-US" sz="20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4C9216-626B-13E0-4AEE-83E02B9DD564}"/>
              </a:ext>
            </a:extLst>
          </p:cNvPr>
          <p:cNvGrpSpPr/>
          <p:nvPr/>
        </p:nvGrpSpPr>
        <p:grpSpPr>
          <a:xfrm>
            <a:off x="286643" y="1164352"/>
            <a:ext cx="14191357" cy="2005979"/>
            <a:chOff x="62223" y="1547498"/>
            <a:chExt cx="14398198" cy="2103808"/>
          </a:xfrm>
        </p:grpSpPr>
        <p:sp>
          <p:nvSpPr>
            <p:cNvPr id="4" name="Shape 1">
              <a:extLst>
                <a:ext uri="{FF2B5EF4-FFF2-40B4-BE49-F238E27FC236}">
                  <a16:creationId xmlns:a16="http://schemas.microsoft.com/office/drawing/2014/main" id="{0942AF7B-82E4-8E6A-15F2-B309DF940C18}"/>
                </a:ext>
              </a:extLst>
            </p:cNvPr>
            <p:cNvSpPr/>
            <p:nvPr/>
          </p:nvSpPr>
          <p:spPr>
            <a:xfrm>
              <a:off x="106528" y="1686047"/>
              <a:ext cx="2228601" cy="1639048"/>
            </a:xfrm>
            <a:prstGeom prst="roundRect">
              <a:avLst>
                <a:gd name="adj" fmla="val 10828"/>
              </a:avLst>
            </a:prstGeom>
            <a:solidFill>
              <a:srgbClr val="0A081B"/>
            </a:solidFill>
            <a:ln w="22860">
              <a:solidFill>
                <a:srgbClr val="16FFBB"/>
              </a:solidFill>
              <a:prstDash val="solid"/>
            </a:ln>
          </p:spPr>
          <p:txBody>
            <a:bodyPr anchor="ctr" anchorCtr="0"/>
            <a:lstStyle/>
            <a:p>
              <a:endParaRPr lang="en-US"/>
            </a:p>
          </p:txBody>
        </p:sp>
        <p:sp>
          <p:nvSpPr>
            <p:cNvPr id="5" name="Text 3">
              <a:extLst>
                <a:ext uri="{FF2B5EF4-FFF2-40B4-BE49-F238E27FC236}">
                  <a16:creationId xmlns:a16="http://schemas.microsoft.com/office/drawing/2014/main" id="{CC7B345A-FFB9-A282-8FC6-57DDF2F11BEB}"/>
                </a:ext>
              </a:extLst>
            </p:cNvPr>
            <p:cNvSpPr/>
            <p:nvPr/>
          </p:nvSpPr>
          <p:spPr>
            <a:xfrm>
              <a:off x="228483" y="1843653"/>
              <a:ext cx="2043654" cy="31193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 anchorCtr="1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n-US" sz="2400" b="1" dirty="0">
                  <a:solidFill>
                    <a:srgbClr val="F0FCFF"/>
                  </a:solidFill>
                  <a:latin typeface="IBM Plex Serif" panose="02060503050406000203" pitchFamily="18" charset="0"/>
                  <a:ea typeface="Spline Sans Bold" pitchFamily="34" charset="-122"/>
                  <a:cs typeface="Spline Sans Bold" pitchFamily="34" charset="-120"/>
                </a:rPr>
                <a:t>Scaling Intent</a:t>
              </a:r>
              <a:endParaRPr lang="en-US" sz="2400" dirty="0">
                <a:latin typeface="IBM Plex Serif" panose="02060503050406000203" pitchFamily="18" charset="0"/>
              </a:endParaRPr>
            </a:p>
          </p:txBody>
        </p:sp>
        <p:sp>
          <p:nvSpPr>
            <p:cNvPr id="6" name="Text 4">
              <a:extLst>
                <a:ext uri="{FF2B5EF4-FFF2-40B4-BE49-F238E27FC236}">
                  <a16:creationId xmlns:a16="http://schemas.microsoft.com/office/drawing/2014/main" id="{24AE2E4F-AE25-D1FB-02B0-ECDB5F081876}"/>
                </a:ext>
              </a:extLst>
            </p:cNvPr>
            <p:cNvSpPr/>
            <p:nvPr/>
          </p:nvSpPr>
          <p:spPr>
            <a:xfrm>
              <a:off x="62223" y="2178461"/>
              <a:ext cx="2337772" cy="112654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 anchorCtr="1"/>
            <a:lstStyle/>
            <a:p>
              <a:pPr marL="342900" indent="-342900" algn="l">
                <a:lnSpc>
                  <a:spcPts val="2750"/>
                </a:lnSpc>
                <a:buSzPct val="100000"/>
                <a:buFont typeface="Wingdings" pitchFamily="2" charset="2"/>
                <a:buChar char="Ø"/>
              </a:pPr>
              <a:r>
                <a:rPr lang="en-US" dirty="0">
                  <a:solidFill>
                    <a:srgbClr val="E0E4E6"/>
                  </a:solidFill>
                  <a:latin typeface="IBM Plex Serif" panose="02060503050406000203" pitchFamily="18" charset="0"/>
                  <a:ea typeface="Barlow" pitchFamily="34" charset="-122"/>
                  <a:cs typeface="Barlow" pitchFamily="34" charset="-120"/>
                </a:rPr>
                <a:t>SLO Target</a:t>
              </a:r>
            </a:p>
            <a:p>
              <a:pPr marL="342900" indent="-342900" algn="l">
                <a:lnSpc>
                  <a:spcPts val="2750"/>
                </a:lnSpc>
                <a:buSzPct val="100000"/>
                <a:buFont typeface="Wingdings" pitchFamily="2" charset="2"/>
                <a:buChar char="Ø"/>
              </a:pPr>
              <a:r>
                <a:rPr lang="en-US" dirty="0">
                  <a:solidFill>
                    <a:srgbClr val="E0E4E6"/>
                  </a:solidFill>
                  <a:latin typeface="IBM Plex Serif" panose="02060503050406000203" pitchFamily="18" charset="0"/>
                </a:rPr>
                <a:t>Workload profile</a:t>
              </a:r>
            </a:p>
            <a:p>
              <a:pPr marL="342900" indent="-342900" algn="l">
                <a:lnSpc>
                  <a:spcPts val="2750"/>
                </a:lnSpc>
                <a:buSzPct val="100000"/>
                <a:buFont typeface="Wingdings" pitchFamily="2" charset="2"/>
                <a:buChar char="Ø"/>
              </a:pPr>
              <a:r>
                <a:rPr lang="en-US" dirty="0">
                  <a:solidFill>
                    <a:srgbClr val="E0E4E6"/>
                  </a:solidFill>
                  <a:latin typeface="IBM Plex Serif" panose="02060503050406000203" pitchFamily="18" charset="0"/>
                </a:rPr>
                <a:t>Operating limits</a:t>
              </a:r>
              <a:endParaRPr lang="en-US" dirty="0">
                <a:latin typeface="IBM Plex Serif" panose="02060503050406000203" pitchFamily="18" charset="0"/>
              </a:endParaRPr>
            </a:p>
          </p:txBody>
        </p:sp>
        <p:sp>
          <p:nvSpPr>
            <p:cNvPr id="7" name="Shape 1">
              <a:extLst>
                <a:ext uri="{FF2B5EF4-FFF2-40B4-BE49-F238E27FC236}">
                  <a16:creationId xmlns:a16="http://schemas.microsoft.com/office/drawing/2014/main" id="{2C3D8B56-9E0F-10AA-753D-17060638C4FB}"/>
                </a:ext>
              </a:extLst>
            </p:cNvPr>
            <p:cNvSpPr/>
            <p:nvPr/>
          </p:nvSpPr>
          <p:spPr>
            <a:xfrm>
              <a:off x="2814696" y="1547498"/>
              <a:ext cx="2556712" cy="2013120"/>
            </a:xfrm>
            <a:prstGeom prst="roundRect">
              <a:avLst>
                <a:gd name="adj" fmla="val 10828"/>
              </a:avLst>
            </a:prstGeom>
            <a:solidFill>
              <a:srgbClr val="0A081B"/>
            </a:solidFill>
            <a:ln w="22860">
              <a:solidFill>
                <a:srgbClr val="16FFBB"/>
              </a:solidFill>
              <a:prstDash val="solid"/>
            </a:ln>
          </p:spPr>
          <p:txBody>
            <a:bodyPr anchor="ctr" anchorCtr="0"/>
            <a:lstStyle/>
            <a:p>
              <a:endParaRPr lang="en-US"/>
            </a:p>
          </p:txBody>
        </p:sp>
        <p:sp>
          <p:nvSpPr>
            <p:cNvPr id="9" name="Text 3">
              <a:extLst>
                <a:ext uri="{FF2B5EF4-FFF2-40B4-BE49-F238E27FC236}">
                  <a16:creationId xmlns:a16="http://schemas.microsoft.com/office/drawing/2014/main" id="{ECDD4411-6219-3BDD-6286-F76C8D5D87C0}"/>
                </a:ext>
              </a:extLst>
            </p:cNvPr>
            <p:cNvSpPr/>
            <p:nvPr/>
          </p:nvSpPr>
          <p:spPr>
            <a:xfrm>
              <a:off x="3071225" y="1686414"/>
              <a:ext cx="2043654" cy="31193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 anchorCtr="1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n-US" sz="2400" b="1" dirty="0">
                  <a:solidFill>
                    <a:srgbClr val="F0FCFF"/>
                  </a:solidFill>
                  <a:latin typeface="IBM Plex Serif" panose="02060503050406000203" pitchFamily="18" charset="0"/>
                  <a:ea typeface="Spline Sans Bold" pitchFamily="34" charset="-122"/>
                  <a:cs typeface="Spline Sans Bold" pitchFamily="34" charset="-120"/>
                </a:rPr>
                <a:t>Signal Layer</a:t>
              </a:r>
              <a:endParaRPr lang="en-US" sz="2400" dirty="0">
                <a:latin typeface="IBM Plex Serif" panose="02060503050406000203" pitchFamily="18" charset="0"/>
              </a:endParaRPr>
            </a:p>
          </p:txBody>
        </p:sp>
        <p:sp>
          <p:nvSpPr>
            <p:cNvPr id="10" name="Text 4">
              <a:extLst>
                <a:ext uri="{FF2B5EF4-FFF2-40B4-BE49-F238E27FC236}">
                  <a16:creationId xmlns:a16="http://schemas.microsoft.com/office/drawing/2014/main" id="{7FA43D7D-4331-503C-25CA-8C52D1DD26F1}"/>
                </a:ext>
              </a:extLst>
            </p:cNvPr>
            <p:cNvSpPr/>
            <p:nvPr/>
          </p:nvSpPr>
          <p:spPr>
            <a:xfrm>
              <a:off x="2895088" y="2164607"/>
              <a:ext cx="2448609" cy="112654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 anchorCtr="1"/>
            <a:lstStyle/>
            <a:p>
              <a:pPr marL="342900" indent="-342900" algn="l">
                <a:lnSpc>
                  <a:spcPts val="2750"/>
                </a:lnSpc>
                <a:buSzPct val="100000"/>
                <a:buFont typeface="Wingdings" pitchFamily="2" charset="2"/>
                <a:buChar char="Ø"/>
              </a:pPr>
              <a:r>
                <a:rPr lang="en-US" dirty="0">
                  <a:solidFill>
                    <a:srgbClr val="E0E4E6"/>
                  </a:solidFill>
                  <a:latin typeface="IBM Plex Serif" panose="02060503050406000203" pitchFamily="18" charset="0"/>
                  <a:ea typeface="Barlow" pitchFamily="34" charset="-122"/>
                  <a:cs typeface="Barlow" pitchFamily="34" charset="-120"/>
                </a:rPr>
                <a:t>CPU / Memory</a:t>
              </a:r>
            </a:p>
            <a:p>
              <a:pPr marL="342900" indent="-342900" algn="l">
                <a:lnSpc>
                  <a:spcPts val="2750"/>
                </a:lnSpc>
                <a:buSzPct val="100000"/>
                <a:buFont typeface="Wingdings" pitchFamily="2" charset="2"/>
                <a:buChar char="Ø"/>
              </a:pPr>
              <a:r>
                <a:rPr lang="en-US" dirty="0">
                  <a:solidFill>
                    <a:srgbClr val="E0E4E6"/>
                  </a:solidFill>
                  <a:latin typeface="IBM Plex Serif" panose="02060503050406000203" pitchFamily="18" charset="0"/>
                </a:rPr>
                <a:t>RPS / Concurrency</a:t>
              </a:r>
            </a:p>
            <a:p>
              <a:pPr marL="342900" indent="-342900" algn="l">
                <a:lnSpc>
                  <a:spcPts val="2750"/>
                </a:lnSpc>
                <a:buSzPct val="100000"/>
                <a:buFont typeface="Wingdings" pitchFamily="2" charset="2"/>
                <a:buChar char="Ø"/>
              </a:pPr>
              <a:r>
                <a:rPr lang="en-US" dirty="0">
                  <a:solidFill>
                    <a:srgbClr val="E0E4E6"/>
                  </a:solidFill>
                  <a:latin typeface="IBM Plex Serif" panose="02060503050406000203" pitchFamily="18" charset="0"/>
                </a:rPr>
                <a:t>P95 latency / queue depth</a:t>
              </a:r>
              <a:endParaRPr lang="en-US" dirty="0">
                <a:latin typeface="IBM Plex Serif" panose="02060503050406000203" pitchFamily="18" charset="0"/>
              </a:endParaRPr>
            </a:p>
          </p:txBody>
        </p:sp>
        <p:sp>
          <p:nvSpPr>
            <p:cNvPr id="11" name="Shape 1">
              <a:extLst>
                <a:ext uri="{FF2B5EF4-FFF2-40B4-BE49-F238E27FC236}">
                  <a16:creationId xmlns:a16="http://schemas.microsoft.com/office/drawing/2014/main" id="{BAFCD03E-83DC-8D08-47DE-B3B478629B86}"/>
                </a:ext>
              </a:extLst>
            </p:cNvPr>
            <p:cNvSpPr/>
            <p:nvPr/>
          </p:nvSpPr>
          <p:spPr>
            <a:xfrm>
              <a:off x="8910976" y="1611480"/>
              <a:ext cx="2556712" cy="2013120"/>
            </a:xfrm>
            <a:prstGeom prst="roundRect">
              <a:avLst>
                <a:gd name="adj" fmla="val 10828"/>
              </a:avLst>
            </a:prstGeom>
            <a:solidFill>
              <a:srgbClr val="0A081B"/>
            </a:solidFill>
            <a:ln w="22860">
              <a:solidFill>
                <a:srgbClr val="16FFBB"/>
              </a:solidFill>
              <a:prstDash val="solid"/>
            </a:ln>
          </p:spPr>
          <p:txBody>
            <a:bodyPr anchor="ctr" anchorCtr="0"/>
            <a:lstStyle/>
            <a:p>
              <a:endParaRPr lang="en-US"/>
            </a:p>
          </p:txBody>
        </p:sp>
        <p:sp>
          <p:nvSpPr>
            <p:cNvPr id="12" name="Text 3">
              <a:extLst>
                <a:ext uri="{FF2B5EF4-FFF2-40B4-BE49-F238E27FC236}">
                  <a16:creationId xmlns:a16="http://schemas.microsoft.com/office/drawing/2014/main" id="{14DE53B6-3240-FBFF-8D42-EF11A59F7C71}"/>
                </a:ext>
              </a:extLst>
            </p:cNvPr>
            <p:cNvSpPr/>
            <p:nvPr/>
          </p:nvSpPr>
          <p:spPr>
            <a:xfrm>
              <a:off x="5980818" y="1715123"/>
              <a:ext cx="2043654" cy="31193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 anchorCtr="1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n-US" sz="2400" b="1" dirty="0">
                  <a:solidFill>
                    <a:srgbClr val="F0FCFF"/>
                  </a:solidFill>
                  <a:latin typeface="IBM Plex Serif" panose="02060503050406000203" pitchFamily="18" charset="0"/>
                  <a:ea typeface="Spline Sans Bold" pitchFamily="34" charset="-122"/>
                  <a:cs typeface="Spline Sans Bold" pitchFamily="34" charset="-120"/>
                </a:rPr>
                <a:t>Controller</a:t>
              </a:r>
              <a:endParaRPr lang="en-US" sz="2400" dirty="0">
                <a:latin typeface="IBM Plex Serif" panose="02060503050406000203" pitchFamily="18" charset="0"/>
              </a:endParaRPr>
            </a:p>
          </p:txBody>
        </p:sp>
        <p:sp>
          <p:nvSpPr>
            <p:cNvPr id="13" name="Text 4">
              <a:extLst>
                <a:ext uri="{FF2B5EF4-FFF2-40B4-BE49-F238E27FC236}">
                  <a16:creationId xmlns:a16="http://schemas.microsoft.com/office/drawing/2014/main" id="{5CD158CA-6946-D159-D575-77812097DAEF}"/>
                </a:ext>
              </a:extLst>
            </p:cNvPr>
            <p:cNvSpPr/>
            <p:nvPr/>
          </p:nvSpPr>
          <p:spPr>
            <a:xfrm>
              <a:off x="5832391" y="2027056"/>
              <a:ext cx="2448609" cy="112654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 anchorCtr="1"/>
            <a:lstStyle/>
            <a:p>
              <a:pPr marL="342900" indent="-342900" algn="l">
                <a:lnSpc>
                  <a:spcPts val="2750"/>
                </a:lnSpc>
                <a:buSzPct val="100000"/>
                <a:buFont typeface="Wingdings" pitchFamily="2" charset="2"/>
                <a:buChar char="Ø"/>
              </a:pPr>
              <a:r>
                <a:rPr lang="en-US" dirty="0">
                  <a:solidFill>
                    <a:srgbClr val="E0E4E6"/>
                  </a:solidFill>
                  <a:latin typeface="IBM Plex Serif" panose="02060503050406000203" pitchFamily="18" charset="0"/>
                  <a:ea typeface="Barlow" pitchFamily="34" charset="-122"/>
                  <a:cs typeface="Barlow" pitchFamily="34" charset="-120"/>
                </a:rPr>
                <a:t>HPA for continuous metrics</a:t>
              </a:r>
            </a:p>
            <a:p>
              <a:pPr marL="342900" indent="-342900" algn="l">
                <a:lnSpc>
                  <a:spcPts val="2750"/>
                </a:lnSpc>
                <a:buSzPct val="100000"/>
                <a:buFont typeface="Wingdings" pitchFamily="2" charset="2"/>
                <a:buChar char="Ø"/>
              </a:pPr>
              <a:r>
                <a:rPr lang="en-US" dirty="0">
                  <a:solidFill>
                    <a:srgbClr val="E0E4E6"/>
                  </a:solidFill>
                  <a:latin typeface="IBM Plex Serif" panose="02060503050406000203" pitchFamily="18" charset="0"/>
                </a:rPr>
                <a:t>KEDA for event-driven triggers</a:t>
              </a:r>
              <a:endParaRPr lang="en-US" dirty="0">
                <a:latin typeface="IBM Plex Serif" panose="02060503050406000203" pitchFamily="18" charset="0"/>
              </a:endParaRPr>
            </a:p>
          </p:txBody>
        </p:sp>
        <p:sp>
          <p:nvSpPr>
            <p:cNvPr id="14" name="Shape 1">
              <a:extLst>
                <a:ext uri="{FF2B5EF4-FFF2-40B4-BE49-F238E27FC236}">
                  <a16:creationId xmlns:a16="http://schemas.microsoft.com/office/drawing/2014/main" id="{2039B35D-B80D-7E2E-0261-5B52698AB1C1}"/>
                </a:ext>
              </a:extLst>
            </p:cNvPr>
            <p:cNvSpPr/>
            <p:nvPr/>
          </p:nvSpPr>
          <p:spPr>
            <a:xfrm>
              <a:off x="5876688" y="1638186"/>
              <a:ext cx="2556712" cy="2013120"/>
            </a:xfrm>
            <a:prstGeom prst="roundRect">
              <a:avLst>
                <a:gd name="adj" fmla="val 10828"/>
              </a:avLst>
            </a:prstGeom>
            <a:solidFill>
              <a:srgbClr val="0A081B"/>
            </a:solidFill>
            <a:ln w="22860">
              <a:solidFill>
                <a:srgbClr val="16FFBB"/>
              </a:solidFill>
              <a:prstDash val="solid"/>
            </a:ln>
          </p:spPr>
          <p:txBody>
            <a:bodyPr anchor="ctr" anchorCtr="0"/>
            <a:lstStyle/>
            <a:p>
              <a:endParaRPr lang="en-US"/>
            </a:p>
          </p:txBody>
        </p:sp>
        <p:sp>
          <p:nvSpPr>
            <p:cNvPr id="15" name="Text 3">
              <a:extLst>
                <a:ext uri="{FF2B5EF4-FFF2-40B4-BE49-F238E27FC236}">
                  <a16:creationId xmlns:a16="http://schemas.microsoft.com/office/drawing/2014/main" id="{3908E883-28AE-C315-D566-34F7C13FA8E0}"/>
                </a:ext>
              </a:extLst>
            </p:cNvPr>
            <p:cNvSpPr/>
            <p:nvPr/>
          </p:nvSpPr>
          <p:spPr>
            <a:xfrm>
              <a:off x="6133218" y="1742828"/>
              <a:ext cx="2043654" cy="31193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 anchorCtr="1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n-US" sz="2400" b="1" dirty="0">
                  <a:solidFill>
                    <a:srgbClr val="F0FCFF"/>
                  </a:solidFill>
                  <a:latin typeface="IBM Plex Serif" panose="02060503050406000203" pitchFamily="18" charset="0"/>
                  <a:ea typeface="Spline Sans Bold" pitchFamily="34" charset="-122"/>
                  <a:cs typeface="Spline Sans Bold" pitchFamily="34" charset="-120"/>
                </a:rPr>
                <a:t>Controller</a:t>
              </a:r>
              <a:endParaRPr lang="en-US" sz="2400" dirty="0">
                <a:latin typeface="IBM Plex Serif" panose="02060503050406000203" pitchFamily="18" charset="0"/>
              </a:endParaRPr>
            </a:p>
          </p:txBody>
        </p:sp>
        <p:sp>
          <p:nvSpPr>
            <p:cNvPr id="16" name="Text 4">
              <a:extLst>
                <a:ext uri="{FF2B5EF4-FFF2-40B4-BE49-F238E27FC236}">
                  <a16:creationId xmlns:a16="http://schemas.microsoft.com/office/drawing/2014/main" id="{80C5B9A6-BC25-657B-59BB-072C5C19C8B9}"/>
                </a:ext>
              </a:extLst>
            </p:cNvPr>
            <p:cNvSpPr/>
            <p:nvPr/>
          </p:nvSpPr>
          <p:spPr>
            <a:xfrm>
              <a:off x="5984791" y="2221021"/>
              <a:ext cx="2430456" cy="112654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 anchorCtr="1"/>
            <a:lstStyle/>
            <a:p>
              <a:pPr marL="342900" indent="-342900" algn="l">
                <a:lnSpc>
                  <a:spcPts val="2750"/>
                </a:lnSpc>
                <a:buSzPct val="100000"/>
                <a:buFont typeface="Wingdings" pitchFamily="2" charset="2"/>
                <a:buChar char="Ø"/>
              </a:pPr>
              <a:r>
                <a:rPr lang="en-US" sz="1750" dirty="0">
                  <a:solidFill>
                    <a:srgbClr val="E0E4E6"/>
                  </a:solidFill>
                  <a:latin typeface="IBM Plex Serif" panose="02060503050406000203" pitchFamily="18" charset="0"/>
                  <a:ea typeface="Barlow" pitchFamily="34" charset="-122"/>
                  <a:cs typeface="Barlow" pitchFamily="34" charset="-120"/>
                </a:rPr>
                <a:t>HPA for continuous metrics</a:t>
              </a:r>
            </a:p>
            <a:p>
              <a:pPr marL="342900" indent="-342900" algn="l">
                <a:lnSpc>
                  <a:spcPts val="2750"/>
                </a:lnSpc>
                <a:buSzPct val="100000"/>
                <a:buFont typeface="Wingdings" pitchFamily="2" charset="2"/>
                <a:buChar char="Ø"/>
              </a:pPr>
              <a:r>
                <a:rPr lang="en-US" sz="1750" dirty="0">
                  <a:solidFill>
                    <a:srgbClr val="E0E4E6"/>
                  </a:solidFill>
                  <a:latin typeface="IBM Plex Serif" panose="02060503050406000203" pitchFamily="18" charset="0"/>
                </a:rPr>
                <a:t>KEDA for event-driven triggers</a:t>
              </a:r>
              <a:endParaRPr lang="en-US" sz="1750" dirty="0">
                <a:latin typeface="IBM Plex Serif" panose="02060503050406000203" pitchFamily="18" charset="0"/>
              </a:endParaRPr>
            </a:p>
          </p:txBody>
        </p:sp>
        <p:sp>
          <p:nvSpPr>
            <p:cNvPr id="17" name="Text 3">
              <a:extLst>
                <a:ext uri="{FF2B5EF4-FFF2-40B4-BE49-F238E27FC236}">
                  <a16:creationId xmlns:a16="http://schemas.microsoft.com/office/drawing/2014/main" id="{D8F2B7BC-6603-96F7-B2BB-D8F4E4BF01A2}"/>
                </a:ext>
              </a:extLst>
            </p:cNvPr>
            <p:cNvSpPr/>
            <p:nvPr/>
          </p:nvSpPr>
          <p:spPr>
            <a:xfrm>
              <a:off x="9211803" y="1755689"/>
              <a:ext cx="2043654" cy="31193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 anchorCtr="1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n-US" sz="2400" b="1" dirty="0">
                  <a:solidFill>
                    <a:srgbClr val="F0FCFF"/>
                  </a:solidFill>
                  <a:latin typeface="IBM Plex Serif" panose="02060503050406000203" pitchFamily="18" charset="0"/>
                  <a:ea typeface="Spline Sans Bold" pitchFamily="34" charset="-122"/>
                  <a:cs typeface="Spline Sans Bold" pitchFamily="34" charset="-120"/>
                </a:rPr>
                <a:t>Replica Action</a:t>
              </a:r>
              <a:endParaRPr lang="en-US" sz="2400" dirty="0">
                <a:latin typeface="IBM Plex Serif" panose="02060503050406000203" pitchFamily="18" charset="0"/>
              </a:endParaRPr>
            </a:p>
          </p:txBody>
        </p:sp>
        <p:sp>
          <p:nvSpPr>
            <p:cNvPr id="18" name="Text 4">
              <a:extLst>
                <a:ext uri="{FF2B5EF4-FFF2-40B4-BE49-F238E27FC236}">
                  <a16:creationId xmlns:a16="http://schemas.microsoft.com/office/drawing/2014/main" id="{E1E6BAF6-D2A3-0CBF-8FB4-C181D2BB4475}"/>
                </a:ext>
              </a:extLst>
            </p:cNvPr>
            <p:cNvSpPr/>
            <p:nvPr/>
          </p:nvSpPr>
          <p:spPr>
            <a:xfrm>
              <a:off x="9007957" y="2109187"/>
              <a:ext cx="2404312" cy="112654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 anchorCtr="1"/>
            <a:lstStyle/>
            <a:p>
              <a:pPr marL="342900" indent="-342900" algn="l">
                <a:lnSpc>
                  <a:spcPts val="2750"/>
                </a:lnSpc>
                <a:buSzPct val="100000"/>
                <a:buFont typeface="Wingdings" pitchFamily="2" charset="2"/>
                <a:buChar char="Ø"/>
              </a:pPr>
              <a:r>
                <a:rPr lang="en-US" dirty="0">
                  <a:solidFill>
                    <a:srgbClr val="E0E4E6"/>
                  </a:solidFill>
                  <a:latin typeface="IBM Plex Serif" panose="02060503050406000203" pitchFamily="18" charset="0"/>
                  <a:ea typeface="Barlow" pitchFamily="34" charset="-122"/>
                  <a:cs typeface="Barlow" pitchFamily="34" charset="-120"/>
                </a:rPr>
                <a:t>Scale out / Scale in within approved bounds</a:t>
              </a:r>
              <a:endParaRPr lang="en-US" dirty="0">
                <a:latin typeface="IBM Plex Serif" panose="02060503050406000203" pitchFamily="18" charset="0"/>
              </a:endParaRPr>
            </a:p>
          </p:txBody>
        </p:sp>
        <p:sp>
          <p:nvSpPr>
            <p:cNvPr id="19" name="Shape 1">
              <a:extLst>
                <a:ext uri="{FF2B5EF4-FFF2-40B4-BE49-F238E27FC236}">
                  <a16:creationId xmlns:a16="http://schemas.microsoft.com/office/drawing/2014/main" id="{0312B9B5-D08C-7C12-BB4D-11A473896248}"/>
                </a:ext>
              </a:extLst>
            </p:cNvPr>
            <p:cNvSpPr/>
            <p:nvPr/>
          </p:nvSpPr>
          <p:spPr>
            <a:xfrm>
              <a:off x="11903709" y="1600078"/>
              <a:ext cx="2556712" cy="2013120"/>
            </a:xfrm>
            <a:prstGeom prst="roundRect">
              <a:avLst>
                <a:gd name="adj" fmla="val 10828"/>
              </a:avLst>
            </a:prstGeom>
            <a:solidFill>
              <a:srgbClr val="0A081B"/>
            </a:solidFill>
            <a:ln w="22860">
              <a:solidFill>
                <a:srgbClr val="16FFBB"/>
              </a:solidFill>
              <a:prstDash val="solid"/>
            </a:ln>
          </p:spPr>
          <p:txBody>
            <a:bodyPr anchor="ctr" anchorCtr="0"/>
            <a:lstStyle/>
            <a:p>
              <a:endParaRPr lang="en-US"/>
            </a:p>
          </p:txBody>
        </p:sp>
        <p:sp>
          <p:nvSpPr>
            <p:cNvPr id="20" name="Text 3">
              <a:extLst>
                <a:ext uri="{FF2B5EF4-FFF2-40B4-BE49-F238E27FC236}">
                  <a16:creationId xmlns:a16="http://schemas.microsoft.com/office/drawing/2014/main" id="{9085F3B9-45D5-478D-8BA7-328FDD332A45}"/>
                </a:ext>
              </a:extLst>
            </p:cNvPr>
            <p:cNvSpPr/>
            <p:nvPr/>
          </p:nvSpPr>
          <p:spPr>
            <a:xfrm>
              <a:off x="12204536" y="1785852"/>
              <a:ext cx="2043654" cy="31193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 anchorCtr="1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n-US" sz="2400" b="1" dirty="0">
                  <a:solidFill>
                    <a:srgbClr val="F0FCFF"/>
                  </a:solidFill>
                  <a:latin typeface="IBM Plex Serif" panose="02060503050406000203" pitchFamily="18" charset="0"/>
                  <a:ea typeface="Spline Sans Bold" pitchFamily="34" charset="-122"/>
                  <a:cs typeface="Spline Sans Bold" pitchFamily="34" charset="-120"/>
                </a:rPr>
                <a:t>Guardrails</a:t>
              </a:r>
              <a:endParaRPr lang="en-US" sz="2400" dirty="0">
                <a:latin typeface="IBM Plex Serif" panose="02060503050406000203" pitchFamily="18" charset="0"/>
              </a:endParaRPr>
            </a:p>
          </p:txBody>
        </p:sp>
        <p:sp>
          <p:nvSpPr>
            <p:cNvPr id="21" name="Text 4">
              <a:extLst>
                <a:ext uri="{FF2B5EF4-FFF2-40B4-BE49-F238E27FC236}">
                  <a16:creationId xmlns:a16="http://schemas.microsoft.com/office/drawing/2014/main" id="{04314D1E-6BA2-483A-0584-E9458EA3D931}"/>
                </a:ext>
              </a:extLst>
            </p:cNvPr>
            <p:cNvSpPr/>
            <p:nvPr/>
          </p:nvSpPr>
          <p:spPr>
            <a:xfrm>
              <a:off x="11955612" y="2247261"/>
              <a:ext cx="2448609" cy="112654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 anchorCtr="1"/>
            <a:lstStyle/>
            <a:p>
              <a:pPr marL="342900" indent="-342900" algn="l">
                <a:lnSpc>
                  <a:spcPts val="2750"/>
                </a:lnSpc>
                <a:buSzPct val="100000"/>
                <a:buFont typeface="Wingdings" pitchFamily="2" charset="2"/>
                <a:buChar char="Ø"/>
              </a:pPr>
              <a:r>
                <a:rPr lang="en-US" dirty="0">
                  <a:solidFill>
                    <a:srgbClr val="E0E4E6"/>
                  </a:solidFill>
                  <a:latin typeface="IBM Plex Serif" panose="02060503050406000203" pitchFamily="18" charset="0"/>
                </a:rPr>
                <a:t>Min / max replicas</a:t>
              </a:r>
            </a:p>
            <a:p>
              <a:pPr marL="342900" indent="-342900" algn="l">
                <a:lnSpc>
                  <a:spcPts val="2750"/>
                </a:lnSpc>
                <a:buSzPct val="100000"/>
                <a:buFont typeface="Wingdings" pitchFamily="2" charset="2"/>
                <a:buChar char="Ø"/>
              </a:pPr>
              <a:r>
                <a:rPr lang="en-US" dirty="0">
                  <a:solidFill>
                    <a:srgbClr val="E0E4E6"/>
                  </a:solidFill>
                  <a:latin typeface="IBM Plex Serif" panose="02060503050406000203" pitchFamily="18" charset="0"/>
                </a:rPr>
                <a:t>Stabilization</a:t>
              </a:r>
            </a:p>
            <a:p>
              <a:pPr marL="342900" indent="-342900" algn="l">
                <a:lnSpc>
                  <a:spcPts val="2750"/>
                </a:lnSpc>
                <a:buSzPct val="100000"/>
                <a:buFont typeface="Wingdings" pitchFamily="2" charset="2"/>
                <a:buChar char="Ø"/>
              </a:pPr>
              <a:r>
                <a:rPr lang="en-US" dirty="0">
                  <a:solidFill>
                    <a:srgbClr val="E0E4E6"/>
                  </a:solidFill>
                  <a:latin typeface="IBM Plex Serif" panose="02060503050406000203" pitchFamily="18" charset="0"/>
                </a:rPr>
                <a:t>Quota limits</a:t>
              </a:r>
            </a:p>
            <a:p>
              <a:pPr marL="342900" indent="-342900" algn="l">
                <a:lnSpc>
                  <a:spcPts val="2750"/>
                </a:lnSpc>
                <a:buSzPct val="100000"/>
                <a:buFont typeface="Wingdings" pitchFamily="2" charset="2"/>
                <a:buChar char="Ø"/>
              </a:pPr>
              <a:r>
                <a:rPr lang="en-US" dirty="0">
                  <a:solidFill>
                    <a:srgbClr val="E0E4E6"/>
                  </a:solidFill>
                  <a:latin typeface="IBM Plex Serif" panose="02060503050406000203" pitchFamily="18" charset="0"/>
                </a:rPr>
                <a:t>Cost Controls</a:t>
              </a:r>
              <a:endParaRPr lang="en-US" dirty="0">
                <a:latin typeface="IBM Plex Serif" panose="02060503050406000203" pitchFamily="18" charset="0"/>
              </a:endParaRPr>
            </a:p>
          </p:txBody>
        </p:sp>
        <p:sp>
          <p:nvSpPr>
            <p:cNvPr id="22" name="Chevron 21">
              <a:extLst>
                <a:ext uri="{FF2B5EF4-FFF2-40B4-BE49-F238E27FC236}">
                  <a16:creationId xmlns:a16="http://schemas.microsoft.com/office/drawing/2014/main" id="{51CC5BA5-5CD3-3DC0-7AD1-0CE97A736C25}"/>
                </a:ext>
              </a:extLst>
            </p:cNvPr>
            <p:cNvSpPr/>
            <p:nvPr/>
          </p:nvSpPr>
          <p:spPr>
            <a:xfrm>
              <a:off x="2439256" y="2243967"/>
              <a:ext cx="366184" cy="540798"/>
            </a:xfrm>
            <a:prstGeom prst="chevron">
              <a:avLst/>
            </a:prstGeom>
            <a:solidFill>
              <a:srgbClr val="5D33ED"/>
            </a:solidFill>
            <a:ln>
              <a:solidFill>
                <a:srgbClr val="A88AE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5DB79C7A-2A33-BA24-0DC2-42AB544EF462}"/>
                </a:ext>
              </a:extLst>
            </p:cNvPr>
            <p:cNvSpPr/>
            <p:nvPr/>
          </p:nvSpPr>
          <p:spPr>
            <a:xfrm>
              <a:off x="5420173" y="2235172"/>
              <a:ext cx="366184" cy="540798"/>
            </a:xfrm>
            <a:prstGeom prst="chevron">
              <a:avLst/>
            </a:prstGeom>
            <a:solidFill>
              <a:srgbClr val="5D33ED"/>
            </a:solidFill>
            <a:ln>
              <a:solidFill>
                <a:srgbClr val="A88AE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Chevron 23">
              <a:extLst>
                <a:ext uri="{FF2B5EF4-FFF2-40B4-BE49-F238E27FC236}">
                  <a16:creationId xmlns:a16="http://schemas.microsoft.com/office/drawing/2014/main" id="{565FE025-C2A9-C8EE-2762-1EF0F20E7B2C}"/>
                </a:ext>
              </a:extLst>
            </p:cNvPr>
            <p:cNvSpPr/>
            <p:nvPr/>
          </p:nvSpPr>
          <p:spPr>
            <a:xfrm>
              <a:off x="8471448" y="2283659"/>
              <a:ext cx="366184" cy="540798"/>
            </a:xfrm>
            <a:prstGeom prst="chevron">
              <a:avLst/>
            </a:prstGeom>
            <a:solidFill>
              <a:srgbClr val="5D33ED"/>
            </a:solidFill>
            <a:ln>
              <a:solidFill>
                <a:srgbClr val="A88AE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Chevron 24">
              <a:extLst>
                <a:ext uri="{FF2B5EF4-FFF2-40B4-BE49-F238E27FC236}">
                  <a16:creationId xmlns:a16="http://schemas.microsoft.com/office/drawing/2014/main" id="{82352541-58B8-90BD-AC10-1A283984DF7F}"/>
                </a:ext>
              </a:extLst>
            </p:cNvPr>
            <p:cNvSpPr/>
            <p:nvPr/>
          </p:nvSpPr>
          <p:spPr>
            <a:xfrm>
              <a:off x="11493826" y="2243967"/>
              <a:ext cx="366184" cy="540798"/>
            </a:xfrm>
            <a:prstGeom prst="chevron">
              <a:avLst/>
            </a:prstGeom>
            <a:solidFill>
              <a:srgbClr val="5D33ED"/>
            </a:solidFill>
            <a:ln>
              <a:solidFill>
                <a:srgbClr val="A88AE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C3C4780-3EEF-4F32-7CFF-44EA9394A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539" y="3867154"/>
            <a:ext cx="4894452" cy="436244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E18F66-BFE0-D55F-6394-2FC77C569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888" y="3272069"/>
            <a:ext cx="9810012" cy="396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35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84475" y="255088"/>
            <a:ext cx="8886393" cy="857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Policy-as-Code Guardrails with OPA</a:t>
            </a:r>
            <a:endParaRPr lang="en-US" sz="3850" dirty="0">
              <a:latin typeface="IBM Plex Serif" panose="02060503050406000203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744007" y="1081336"/>
            <a:ext cx="5696069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F0FCFF"/>
                </a:solidFill>
                <a:latin typeface="Montserrat" pitchFamily="2" charset="77"/>
                <a:ea typeface="Spline Sans Bold" pitchFamily="34" charset="-122"/>
                <a:cs typeface="Spline Sans Bold" pitchFamily="34" charset="-120"/>
              </a:rPr>
              <a:t>Enforce performance, reliability and cost </a:t>
            </a:r>
            <a:r>
              <a:rPr lang="en-US" sz="2000" b="1" i="1" dirty="0">
                <a:solidFill>
                  <a:srgbClr val="F0FCFF"/>
                </a:solidFill>
                <a:latin typeface="Montserrat" pitchFamily="2" charset="77"/>
                <a:ea typeface="Spline Sans Bold" pitchFamily="34" charset="-122"/>
                <a:cs typeface="Spline Sans Bold" pitchFamily="34" charset="-120"/>
              </a:rPr>
              <a:t>before deployment</a:t>
            </a:r>
            <a:endParaRPr lang="en-US" sz="2000" dirty="0">
              <a:latin typeface="Montserrat" pitchFamily="2" charset="77"/>
            </a:endParaRPr>
          </a:p>
        </p:txBody>
      </p:sp>
      <p:sp>
        <p:nvSpPr>
          <p:cNvPr id="5" name="Text 2"/>
          <p:cNvSpPr/>
          <p:nvPr/>
        </p:nvSpPr>
        <p:spPr>
          <a:xfrm>
            <a:off x="5744007" y="1680489"/>
            <a:ext cx="8767331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dirty="0">
                <a:solidFill>
                  <a:srgbClr val="E0E4E6"/>
                </a:solidFill>
                <a:latin typeface="Barlow" pitchFamily="34" charset="0"/>
              </a:rPr>
              <a:t>Open Policy Agent (OPA) evaluates performance and runtime configuration policies at control points across the delivery lifecycle and blocks unsafe </a:t>
            </a:r>
            <a:r>
              <a:rPr lang="en-US" sz="2000" dirty="0"/>
              <a:t>configurations before they reach production.</a:t>
            </a: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7462" y="3226300"/>
            <a:ext cx="660797" cy="66079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303532" y="3226300"/>
            <a:ext cx="2447687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Scaling Constraints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7303532" y="3664450"/>
            <a:ext cx="6445806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</a:rPr>
              <a:t>Minimum and maximum scaling boundaries enforced, approved autoscaling policies required</a:t>
            </a:r>
            <a:r>
              <a:rPr lang="en-US" sz="1600" dirty="0"/>
              <a:t>, and resource ratios validated.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7462" y="4491174"/>
            <a:ext cx="660797" cy="66079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303532" y="4491174"/>
            <a:ext cx="2447687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Cost Controls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7303532" y="4929324"/>
            <a:ext cx="6445806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</a:rPr>
              <a:t>Capacity caps, quota policies, and budget-aware limits declared as enforceable policy.</a:t>
            </a: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7462" y="5811466"/>
            <a:ext cx="660797" cy="66079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303532" y="5811466"/>
            <a:ext cx="2447687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SLO Enforcement</a:t>
            </a:r>
            <a:endParaRPr lang="en-US" sz="1900" dirty="0"/>
          </a:p>
        </p:txBody>
      </p:sp>
      <p:sp>
        <p:nvSpPr>
          <p:cNvPr id="14" name="Text 8"/>
          <p:cNvSpPr/>
          <p:nvPr/>
        </p:nvSpPr>
        <p:spPr>
          <a:xfrm>
            <a:off x="7303532" y="6166486"/>
            <a:ext cx="6445806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</a:rPr>
              <a:t>Workloads must declare SLOs, scaling intent, and ownership metadata. No SLO, no deployment.</a:t>
            </a:r>
          </a:p>
        </p:txBody>
      </p:sp>
      <p:sp>
        <p:nvSpPr>
          <p:cNvPr id="15" name="Shape 17">
            <a:extLst>
              <a:ext uri="{FF2B5EF4-FFF2-40B4-BE49-F238E27FC236}">
                <a16:creationId xmlns:a16="http://schemas.microsoft.com/office/drawing/2014/main" id="{809C964E-12AF-5F5E-527D-EC519957AEB8}"/>
              </a:ext>
            </a:extLst>
          </p:cNvPr>
          <p:cNvSpPr/>
          <p:nvPr/>
        </p:nvSpPr>
        <p:spPr>
          <a:xfrm>
            <a:off x="5744007" y="7316097"/>
            <a:ext cx="8767331" cy="746521"/>
          </a:xfrm>
          <a:prstGeom prst="roundRect">
            <a:avLst>
              <a:gd name="adj" fmla="val 15313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Policy </a:t>
            </a:r>
            <a:r>
              <a:rPr lang="en-US" b="1" dirty="0">
                <a:solidFill>
                  <a:schemeClr val="bg1"/>
                </a:solidFill>
                <a:latin typeface="Montserrat" pitchFamily="2" charset="77"/>
              </a:rPr>
              <a:t>Checkpoints</a:t>
            </a:r>
            <a:r>
              <a:rPr lang="en-US" b="1" dirty="0">
                <a:solidFill>
                  <a:schemeClr val="bg1"/>
                </a:solidFill>
              </a:rPr>
              <a:t> :</a:t>
            </a:r>
            <a:r>
              <a:rPr lang="en-US" dirty="0">
                <a:solidFill>
                  <a:schemeClr val="bg1"/>
                </a:solidFill>
              </a:rPr>
              <a:t>  CI/CD Validation         Deployment-time policy enforcement    </a:t>
            </a:r>
          </a:p>
          <a:p>
            <a:r>
              <a:rPr lang="en-US" dirty="0">
                <a:solidFill>
                  <a:schemeClr val="bg1"/>
                </a:solidFill>
              </a:rPr>
              <a:t>                                                 Continuous runtime enforcement</a:t>
            </a: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4811DA11-DB30-37B5-9F3D-1B6C0BE63E76}"/>
              </a:ext>
            </a:extLst>
          </p:cNvPr>
          <p:cNvSpPr/>
          <p:nvPr/>
        </p:nvSpPr>
        <p:spPr>
          <a:xfrm>
            <a:off x="9751219" y="7365126"/>
            <a:ext cx="374072" cy="352425"/>
          </a:xfrm>
          <a:prstGeom prst="star5">
            <a:avLst/>
          </a:prstGeom>
          <a:solidFill>
            <a:srgbClr val="A88AE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>
            <a:extLst>
              <a:ext uri="{FF2B5EF4-FFF2-40B4-BE49-F238E27FC236}">
                <a16:creationId xmlns:a16="http://schemas.microsoft.com/office/drawing/2014/main" id="{38186465-F66F-8FBA-69A3-DBD2D4B864BB}"/>
              </a:ext>
            </a:extLst>
          </p:cNvPr>
          <p:cNvSpPr/>
          <p:nvPr/>
        </p:nvSpPr>
        <p:spPr>
          <a:xfrm>
            <a:off x="8029360" y="7622087"/>
            <a:ext cx="374072" cy="352425"/>
          </a:xfrm>
          <a:prstGeom prst="star5">
            <a:avLst/>
          </a:prstGeom>
          <a:solidFill>
            <a:srgbClr val="A88AE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6056" y="585907"/>
            <a:ext cx="11266646" cy="573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Tenant Isolation: The Foundation of Fair Performance</a:t>
            </a:r>
            <a:endParaRPr lang="en-US" sz="3600" dirty="0">
              <a:latin typeface="IBM Plex Serif" panose="02060503050406000203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26056" y="1236940"/>
            <a:ext cx="6115645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0FCFF"/>
                </a:solidFill>
                <a:latin typeface="Montserrat" pitchFamily="2" charset="77"/>
                <a:ea typeface="Spline Sans Bold" pitchFamily="34" charset="-122"/>
                <a:cs typeface="Spline Sans Bold" pitchFamily="34" charset="-120"/>
              </a:rPr>
              <a:t>Without isolation → contention, failures, unpredictability</a:t>
            </a:r>
            <a:endParaRPr lang="en-US" sz="1800" dirty="0">
              <a:latin typeface="Montserrat" pitchFamily="2" charset="77"/>
            </a:endParaRPr>
          </a:p>
        </p:txBody>
      </p:sp>
      <p:sp>
        <p:nvSpPr>
          <p:cNvPr id="4" name="Text 2"/>
          <p:cNvSpPr/>
          <p:nvPr/>
        </p:nvSpPr>
        <p:spPr>
          <a:xfrm>
            <a:off x="826056" y="1814036"/>
            <a:ext cx="12978289" cy="320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1269444" y="3873698"/>
            <a:ext cx="3361492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Logical Isolation (Namespaces)</a:t>
            </a:r>
            <a:endParaRPr lang="en-US" sz="1800" b="1" dirty="0">
              <a:latin typeface="IBM Plex Serif" panose="02060503050406000203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26056" y="4276487"/>
            <a:ext cx="3804880" cy="1095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Separate environments or teams</a:t>
            </a:r>
            <a:endParaRPr lang="en-US" sz="1600" dirty="0">
              <a:latin typeface="Montserrat" pitchFamily="2" charset="7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Individual quotas</a:t>
            </a:r>
            <a:endParaRPr lang="en-US" sz="1600" dirty="0">
              <a:latin typeface="Montserrat" pitchFamily="2" charset="7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Network policies</a:t>
            </a:r>
            <a:endParaRPr lang="en-US" sz="1600" dirty="0">
              <a:latin typeface="Montserrat" pitchFamily="2" charset="77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964" y="2351961"/>
            <a:ext cx="4542353" cy="4542353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0696" y="4468535"/>
            <a:ext cx="308967" cy="30896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895999" y="2580680"/>
            <a:ext cx="2294692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Resource Isolation</a:t>
            </a:r>
            <a:endParaRPr lang="en-US" sz="1800" b="1" dirty="0">
              <a:latin typeface="IBM Plex Serif" panose="02060503050406000203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9895999" y="2983468"/>
            <a:ext cx="3908346" cy="1416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CPU and memory guarantees</a:t>
            </a:r>
            <a:endParaRPr lang="en-US" sz="1600" dirty="0">
              <a:latin typeface="IBM Plex Serif" panose="02060503050406000203" pitchFamily="18" charset="0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Dedicated node pools for critical workloads</a:t>
            </a:r>
            <a:endParaRPr lang="en-US" sz="1600" dirty="0">
              <a:latin typeface="IBM Plex Serif" panose="02060503050406000203" pitchFamily="18" charset="0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Priority and preemption policies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964" y="2351961"/>
            <a:ext cx="4542353" cy="4542353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55399" y="3091696"/>
            <a:ext cx="308967" cy="30896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895999" y="5166717"/>
            <a:ext cx="2395061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Performance Isolation</a:t>
            </a:r>
            <a:endParaRPr lang="en-US" sz="1800" b="1" dirty="0">
              <a:latin typeface="IBM Plex Serif" panose="02060503050406000203" pitchFamily="18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9895999" y="5569506"/>
            <a:ext cx="3908346" cy="1095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Per-tenant autoscaling policies</a:t>
            </a:r>
            <a:endParaRPr lang="en-US" sz="1600" dirty="0">
              <a:latin typeface="IBM Plex Serif" panose="02060503050406000203" pitchFamily="18" charset="0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Custom metrics per workload class</a:t>
            </a:r>
            <a:endParaRPr lang="en-US" sz="1600" dirty="0">
              <a:latin typeface="IBM Plex Serif" panose="02060503050406000203" pitchFamily="18" charset="0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Fair queuing for ingress traffic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3964" y="2351961"/>
            <a:ext cx="4542353" cy="4542353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5399" y="5845373"/>
            <a:ext cx="308967" cy="308967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826056" y="7184708"/>
            <a:ext cx="11196995" cy="458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85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Isolation creates predictable, independent performance domains</a:t>
            </a:r>
            <a:endParaRPr lang="en-US" sz="2850" dirty="0">
              <a:latin typeface="IBM Plex Serif" panose="02060503050406000203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8737" y="233719"/>
            <a:ext cx="9869805" cy="468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5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Multi-Tenancy Models: Isolation &amp; Operational Overview</a:t>
            </a:r>
            <a:endParaRPr lang="en-US" sz="2950" dirty="0">
              <a:latin typeface="IBM Plex Serif" panose="02060503050406000203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68737" y="766940"/>
            <a:ext cx="1182243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Choose your isolation model based on workload criticality, cost tolerance, and operational maturity.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863657" y="1318412"/>
            <a:ext cx="2858810" cy="3190637"/>
          </a:xfrm>
          <a:prstGeom prst="roundRect">
            <a:avLst>
              <a:gd name="adj" fmla="val 8850"/>
            </a:avLst>
          </a:prstGeom>
          <a:solidFill>
            <a:srgbClr val="0A081B"/>
          </a:solidFill>
          <a:ln w="1524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047490" y="1502244"/>
            <a:ext cx="505897" cy="505897"/>
          </a:xfrm>
          <a:prstGeom prst="roundRect">
            <a:avLst>
              <a:gd name="adj" fmla="val 18073018"/>
            </a:avLst>
          </a:prstGeom>
          <a:solidFill>
            <a:srgbClr val="16FFBB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6555" y="1641309"/>
            <a:ext cx="227647" cy="22764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692452" y="1502244"/>
            <a:ext cx="1901071" cy="4683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Shared Cluster + Shared Namespace</a:t>
            </a:r>
            <a:endParaRPr lang="en-US" dirty="0">
              <a:latin typeface="IBM Plex Serif" panose="02060503050406000203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992719" y="2498010"/>
            <a:ext cx="2674978" cy="1088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Font typeface="Wingdings" pitchFamily="2" charset="2"/>
              <a:buChar char="ü"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Isolation:</a:t>
            </a: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 Low</a:t>
            </a:r>
            <a:endParaRPr lang="en-US" sz="1600" dirty="0">
              <a:latin typeface="Montserrat" pitchFamily="2" charset="77"/>
            </a:endParaRPr>
          </a:p>
          <a:p>
            <a:pPr marL="342900" indent="-342900" algn="l">
              <a:lnSpc>
                <a:spcPts val="1850"/>
              </a:lnSpc>
              <a:buSzPct val="100000"/>
              <a:buFont typeface="Wingdings" pitchFamily="2" charset="2"/>
              <a:buChar char="ü"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Predictability:</a:t>
            </a: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 Poor</a:t>
            </a:r>
            <a:endParaRPr lang="en-US" sz="1600" dirty="0">
              <a:latin typeface="Montserrat" pitchFamily="2" charset="77"/>
            </a:endParaRPr>
          </a:p>
          <a:p>
            <a:pPr marL="342900" indent="-342900" algn="l">
              <a:lnSpc>
                <a:spcPts val="1850"/>
              </a:lnSpc>
              <a:buSzPct val="100000"/>
              <a:buFont typeface="Wingdings" pitchFamily="2" charset="2"/>
              <a:buChar char="ü"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Cost Efficiency:</a:t>
            </a: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 Very High</a:t>
            </a:r>
            <a:endParaRPr lang="en-US" sz="1600" dirty="0">
              <a:latin typeface="Montserrat" pitchFamily="2" charset="77"/>
            </a:endParaRPr>
          </a:p>
          <a:p>
            <a:pPr marL="342900" indent="-342900" algn="l">
              <a:lnSpc>
                <a:spcPts val="1850"/>
              </a:lnSpc>
              <a:buSzPct val="100000"/>
              <a:buFont typeface="Wingdings" pitchFamily="2" charset="2"/>
              <a:buChar char="ü"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Complexity:</a:t>
            </a: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 Low</a:t>
            </a:r>
            <a:endParaRPr lang="en-US" sz="1600" dirty="0">
              <a:latin typeface="Montserrat" pitchFamily="2" charset="77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47490" y="4113735"/>
            <a:ext cx="2491145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i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Usage: Dev, test, prototypes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3851530" y="1318412"/>
            <a:ext cx="2858810" cy="3190637"/>
          </a:xfrm>
          <a:prstGeom prst="roundRect">
            <a:avLst>
              <a:gd name="adj" fmla="val 8850"/>
            </a:avLst>
          </a:prstGeom>
          <a:solidFill>
            <a:srgbClr val="0A081B"/>
          </a:solidFill>
          <a:ln w="15240">
            <a:solidFill>
              <a:srgbClr val="29DD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4035363" y="1502244"/>
            <a:ext cx="505897" cy="505897"/>
          </a:xfrm>
          <a:prstGeom prst="roundRect">
            <a:avLst>
              <a:gd name="adj" fmla="val 18073018"/>
            </a:avLst>
          </a:prstGeom>
          <a:solidFill>
            <a:srgbClr val="29DD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4428" y="1641309"/>
            <a:ext cx="227647" cy="227648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680326" y="1557122"/>
            <a:ext cx="2019894" cy="4683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Shared Cluster + Per-Tenant Namespace</a:t>
            </a:r>
            <a:endParaRPr lang="en-US" dirty="0">
              <a:latin typeface="IBM Plex Serif" panose="02060503050406000203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3977707" y="2528652"/>
            <a:ext cx="2651863" cy="1088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Font typeface="Wingdings" pitchFamily="2" charset="2"/>
              <a:buChar char="ü"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Isolation:</a:t>
            </a: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 Medium</a:t>
            </a:r>
            <a:endParaRPr lang="en-US" sz="1600" dirty="0">
              <a:latin typeface="Montserrat" pitchFamily="2" charset="77"/>
            </a:endParaRPr>
          </a:p>
          <a:p>
            <a:pPr marL="342900" indent="-342900" algn="l">
              <a:lnSpc>
                <a:spcPts val="1850"/>
              </a:lnSpc>
              <a:buSzPct val="100000"/>
              <a:buFont typeface="Wingdings" pitchFamily="2" charset="2"/>
              <a:buChar char="ü"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Predictability:</a:t>
            </a: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 Moderate</a:t>
            </a:r>
            <a:endParaRPr lang="en-US" sz="1600" dirty="0">
              <a:latin typeface="Montserrat" pitchFamily="2" charset="77"/>
            </a:endParaRPr>
          </a:p>
          <a:p>
            <a:pPr marL="342900" indent="-342900" algn="l">
              <a:lnSpc>
                <a:spcPts val="1850"/>
              </a:lnSpc>
              <a:buSzPct val="100000"/>
              <a:buFont typeface="Wingdings" pitchFamily="2" charset="2"/>
              <a:buChar char="ü"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Cost Efficiency:</a:t>
            </a: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 High</a:t>
            </a:r>
            <a:endParaRPr lang="en-US" sz="1600" dirty="0">
              <a:latin typeface="Montserrat" pitchFamily="2" charset="77"/>
            </a:endParaRPr>
          </a:p>
          <a:p>
            <a:pPr marL="342900" indent="-342900" algn="l">
              <a:lnSpc>
                <a:spcPts val="1850"/>
              </a:lnSpc>
              <a:buSzPct val="100000"/>
              <a:buFont typeface="Wingdings" pitchFamily="2" charset="2"/>
              <a:buChar char="ü"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Complexity:</a:t>
            </a: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 Medium</a:t>
            </a:r>
            <a:endParaRPr lang="en-US" sz="1600" dirty="0">
              <a:latin typeface="Montserrat" pitchFamily="2" charset="77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4035362" y="4172935"/>
            <a:ext cx="2491145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i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Usage: Most enterprise IDPs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6839404" y="1318412"/>
            <a:ext cx="2858810" cy="3190637"/>
          </a:xfrm>
          <a:prstGeom prst="roundRect">
            <a:avLst>
              <a:gd name="adj" fmla="val 8850"/>
            </a:avLst>
          </a:prstGeom>
          <a:solidFill>
            <a:srgbClr val="0A081B"/>
          </a:solidFill>
          <a:ln w="15240">
            <a:solidFill>
              <a:srgbClr val="37A7E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3"/>
          <p:cNvSpPr/>
          <p:nvPr/>
        </p:nvSpPr>
        <p:spPr>
          <a:xfrm>
            <a:off x="7023236" y="1502244"/>
            <a:ext cx="505897" cy="505897"/>
          </a:xfrm>
          <a:prstGeom prst="roundRect">
            <a:avLst>
              <a:gd name="adj" fmla="val 18073018"/>
            </a:avLst>
          </a:prstGeom>
          <a:solidFill>
            <a:srgbClr val="37A7E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2301" y="1641309"/>
            <a:ext cx="227647" cy="227648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7712965" y="1484979"/>
            <a:ext cx="1975127" cy="4683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Shared Cluster + Strong Resource Boundaries</a:t>
            </a:r>
            <a:endParaRPr lang="en-US" dirty="0">
              <a:latin typeface="IBM Plex Serif" panose="02060503050406000203" pitchFamily="18" charset="0"/>
            </a:endParaRPr>
          </a:p>
        </p:txBody>
      </p:sp>
      <p:sp>
        <p:nvSpPr>
          <p:cNvPr id="20" name="Text 15"/>
          <p:cNvSpPr/>
          <p:nvPr/>
        </p:nvSpPr>
        <p:spPr>
          <a:xfrm>
            <a:off x="7023236" y="2321369"/>
            <a:ext cx="2674978" cy="1088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Font typeface="Wingdings" pitchFamily="2" charset="2"/>
              <a:buChar char="ü"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Isolation:</a:t>
            </a: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 High</a:t>
            </a:r>
            <a:endParaRPr lang="en-US" sz="1600" dirty="0">
              <a:latin typeface="Montserrat" pitchFamily="2" charset="77"/>
            </a:endParaRPr>
          </a:p>
          <a:p>
            <a:pPr marL="342900" indent="-342900" algn="l">
              <a:lnSpc>
                <a:spcPts val="1850"/>
              </a:lnSpc>
              <a:buSzPct val="100000"/>
              <a:buFont typeface="Wingdings" pitchFamily="2" charset="2"/>
              <a:buChar char="ü"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Predictability:</a:t>
            </a: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 High</a:t>
            </a:r>
            <a:endParaRPr lang="en-US" sz="1600" dirty="0">
              <a:latin typeface="Montserrat" pitchFamily="2" charset="77"/>
            </a:endParaRPr>
          </a:p>
          <a:p>
            <a:pPr marL="342900" indent="-342900" algn="l">
              <a:lnSpc>
                <a:spcPts val="1850"/>
              </a:lnSpc>
              <a:buSzPct val="100000"/>
              <a:buFont typeface="Wingdings" pitchFamily="2" charset="2"/>
              <a:buChar char="ü"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Cost Efficiency:</a:t>
            </a: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 Medium</a:t>
            </a:r>
            <a:endParaRPr lang="en-US" sz="1600" dirty="0">
              <a:latin typeface="Montserrat" pitchFamily="2" charset="77"/>
            </a:endParaRPr>
          </a:p>
          <a:p>
            <a:pPr marL="342900" indent="-342900" algn="l">
              <a:lnSpc>
                <a:spcPts val="1850"/>
              </a:lnSpc>
              <a:buSzPct val="100000"/>
              <a:buFont typeface="Wingdings" pitchFamily="2" charset="2"/>
              <a:buChar char="ü"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Complexity:</a:t>
            </a: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 Medium–High</a:t>
            </a:r>
            <a:endParaRPr lang="en-US" sz="1600" dirty="0">
              <a:latin typeface="Montserrat" pitchFamily="2" charset="77"/>
            </a:endParaRPr>
          </a:p>
        </p:txBody>
      </p:sp>
      <p:sp>
        <p:nvSpPr>
          <p:cNvPr id="21" name="Text 16"/>
          <p:cNvSpPr/>
          <p:nvPr/>
        </p:nvSpPr>
        <p:spPr>
          <a:xfrm>
            <a:off x="7023236" y="3947771"/>
            <a:ext cx="2620209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i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Usage: Performance-sensitive SaaS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22" name="Shape 17"/>
          <p:cNvSpPr/>
          <p:nvPr/>
        </p:nvSpPr>
        <p:spPr>
          <a:xfrm>
            <a:off x="9827277" y="1318412"/>
            <a:ext cx="2858810" cy="3190637"/>
          </a:xfrm>
          <a:prstGeom prst="roundRect">
            <a:avLst>
              <a:gd name="adj" fmla="val 8850"/>
            </a:avLst>
          </a:prstGeom>
          <a:solidFill>
            <a:srgbClr val="0A081B"/>
          </a:solidFill>
          <a:ln w="15240">
            <a:solidFill>
              <a:srgbClr val="5E208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18"/>
          <p:cNvSpPr/>
          <p:nvPr/>
        </p:nvSpPr>
        <p:spPr>
          <a:xfrm>
            <a:off x="10011110" y="1502244"/>
            <a:ext cx="505897" cy="505897"/>
          </a:xfrm>
          <a:prstGeom prst="roundRect">
            <a:avLst>
              <a:gd name="adj" fmla="val 18073018"/>
            </a:avLst>
          </a:prstGeom>
          <a:solidFill>
            <a:srgbClr val="5E208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50175" y="1641309"/>
            <a:ext cx="227647" cy="227648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10700840" y="1557122"/>
            <a:ext cx="1801415" cy="4683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Dedicated Node Pools per Tenant</a:t>
            </a:r>
            <a:endParaRPr lang="en-US" dirty="0">
              <a:latin typeface="IBM Plex Serif" panose="02060503050406000203" pitchFamily="18" charset="0"/>
            </a:endParaRPr>
          </a:p>
        </p:txBody>
      </p:sp>
      <p:sp>
        <p:nvSpPr>
          <p:cNvPr id="26" name="Text 20"/>
          <p:cNvSpPr/>
          <p:nvPr/>
        </p:nvSpPr>
        <p:spPr>
          <a:xfrm>
            <a:off x="10011110" y="2477389"/>
            <a:ext cx="2491145" cy="1088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Font typeface="Wingdings" pitchFamily="2" charset="2"/>
              <a:buChar char="ü"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Isolation:</a:t>
            </a: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 Very High</a:t>
            </a:r>
            <a:endParaRPr lang="en-US" sz="1600" dirty="0">
              <a:latin typeface="Montserrat" pitchFamily="2" charset="77"/>
            </a:endParaRPr>
          </a:p>
          <a:p>
            <a:pPr marL="342900" indent="-342900" algn="l">
              <a:lnSpc>
                <a:spcPts val="1850"/>
              </a:lnSpc>
              <a:buSzPct val="100000"/>
              <a:buFont typeface="Wingdings" pitchFamily="2" charset="2"/>
              <a:buChar char="ü"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Predictability:</a:t>
            </a: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 Very High</a:t>
            </a:r>
            <a:endParaRPr lang="en-US" sz="1600" dirty="0">
              <a:latin typeface="Montserrat" pitchFamily="2" charset="77"/>
            </a:endParaRPr>
          </a:p>
          <a:p>
            <a:pPr marL="342900" indent="-342900" algn="l">
              <a:lnSpc>
                <a:spcPts val="1850"/>
              </a:lnSpc>
              <a:buSzPct val="100000"/>
              <a:buFont typeface="Wingdings" pitchFamily="2" charset="2"/>
              <a:buChar char="ü"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Cost Efficiency:</a:t>
            </a: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 Lower</a:t>
            </a:r>
            <a:endParaRPr lang="en-US" sz="1600" dirty="0">
              <a:latin typeface="Montserrat" pitchFamily="2" charset="77"/>
            </a:endParaRPr>
          </a:p>
          <a:p>
            <a:pPr marL="342900" indent="-342900" algn="l">
              <a:lnSpc>
                <a:spcPts val="1850"/>
              </a:lnSpc>
              <a:buSzPct val="100000"/>
              <a:buFont typeface="Wingdings" pitchFamily="2" charset="2"/>
              <a:buChar char="ü"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Complexity:</a:t>
            </a: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 High</a:t>
            </a:r>
            <a:endParaRPr lang="en-US" sz="1600" dirty="0">
              <a:latin typeface="Montserrat" pitchFamily="2" charset="77"/>
            </a:endParaRPr>
          </a:p>
        </p:txBody>
      </p:sp>
      <p:sp>
        <p:nvSpPr>
          <p:cNvPr id="27" name="Text 21"/>
          <p:cNvSpPr/>
          <p:nvPr/>
        </p:nvSpPr>
        <p:spPr>
          <a:xfrm>
            <a:off x="10012517" y="4122311"/>
            <a:ext cx="2491145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i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Usage: AI/critical workloads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28" name="Shape 22"/>
          <p:cNvSpPr/>
          <p:nvPr/>
        </p:nvSpPr>
        <p:spPr>
          <a:xfrm>
            <a:off x="863657" y="5012187"/>
            <a:ext cx="11822430" cy="2718197"/>
          </a:xfrm>
          <a:prstGeom prst="roundRect">
            <a:avLst>
              <a:gd name="adj" fmla="val 9307"/>
            </a:avLst>
          </a:prstGeom>
          <a:solidFill>
            <a:srgbClr val="0A081B"/>
          </a:solidFill>
          <a:ln w="1524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Shape 23"/>
          <p:cNvSpPr/>
          <p:nvPr/>
        </p:nvSpPr>
        <p:spPr>
          <a:xfrm>
            <a:off x="1047490" y="5196020"/>
            <a:ext cx="505897" cy="505897"/>
          </a:xfrm>
          <a:prstGeom prst="roundRect">
            <a:avLst>
              <a:gd name="adj" fmla="val 18073018"/>
            </a:avLst>
          </a:prstGeom>
          <a:solidFill>
            <a:srgbClr val="16FFBB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0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6555" y="5335085"/>
            <a:ext cx="227647" cy="227648"/>
          </a:xfrm>
          <a:prstGeom prst="rect">
            <a:avLst/>
          </a:prstGeom>
        </p:spPr>
      </p:pic>
      <p:sp>
        <p:nvSpPr>
          <p:cNvPr id="31" name="Text 24"/>
          <p:cNvSpPr/>
          <p:nvPr/>
        </p:nvSpPr>
        <p:spPr>
          <a:xfrm>
            <a:off x="1047490" y="5830980"/>
            <a:ext cx="2546033" cy="2341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Dedicated Cluster per Tenant</a:t>
            </a:r>
            <a:endParaRPr lang="en-US" dirty="0">
              <a:latin typeface="IBM Plex Serif" panose="02060503050406000203" pitchFamily="18" charset="0"/>
            </a:endParaRPr>
          </a:p>
        </p:txBody>
      </p:sp>
      <p:sp>
        <p:nvSpPr>
          <p:cNvPr id="32" name="Text 25"/>
          <p:cNvSpPr/>
          <p:nvPr/>
        </p:nvSpPr>
        <p:spPr>
          <a:xfrm>
            <a:off x="1047490" y="6142567"/>
            <a:ext cx="11454765" cy="1088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Font typeface="Wingdings" pitchFamily="2" charset="2"/>
              <a:buChar char="ü"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Isolation:</a:t>
            </a: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 Maximum</a:t>
            </a:r>
            <a:endParaRPr lang="en-US" sz="1600" dirty="0">
              <a:latin typeface="Montserrat" pitchFamily="2" charset="77"/>
            </a:endParaRPr>
          </a:p>
          <a:p>
            <a:pPr marL="342900" indent="-342900" algn="l">
              <a:lnSpc>
                <a:spcPts val="1850"/>
              </a:lnSpc>
              <a:buSzPct val="100000"/>
              <a:buFont typeface="Wingdings" pitchFamily="2" charset="2"/>
              <a:buChar char="ü"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Predictability:</a:t>
            </a: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 Maximum</a:t>
            </a:r>
            <a:endParaRPr lang="en-US" sz="1600" dirty="0">
              <a:latin typeface="Montserrat" pitchFamily="2" charset="77"/>
            </a:endParaRPr>
          </a:p>
          <a:p>
            <a:pPr marL="342900" indent="-342900" algn="l">
              <a:lnSpc>
                <a:spcPts val="1850"/>
              </a:lnSpc>
              <a:buSzPct val="100000"/>
              <a:buFont typeface="Wingdings" pitchFamily="2" charset="2"/>
              <a:buChar char="ü"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Cost Efficiency:</a:t>
            </a: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 Lowest</a:t>
            </a:r>
            <a:endParaRPr lang="en-US" sz="1600" dirty="0">
              <a:latin typeface="Montserrat" pitchFamily="2" charset="77"/>
            </a:endParaRPr>
          </a:p>
          <a:p>
            <a:pPr marL="342900" indent="-342900" algn="l">
              <a:lnSpc>
                <a:spcPts val="1850"/>
              </a:lnSpc>
              <a:buSzPct val="100000"/>
              <a:buFont typeface="Wingdings" pitchFamily="2" charset="2"/>
              <a:buChar char="ü"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Complexity:</a:t>
            </a: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 Very High</a:t>
            </a:r>
            <a:endParaRPr lang="en-US" sz="1600" dirty="0">
              <a:latin typeface="Montserrat" pitchFamily="2" charset="77"/>
            </a:endParaRPr>
          </a:p>
        </p:txBody>
      </p:sp>
      <p:sp>
        <p:nvSpPr>
          <p:cNvPr id="33" name="Text 26"/>
          <p:cNvSpPr/>
          <p:nvPr/>
        </p:nvSpPr>
        <p:spPr>
          <a:xfrm>
            <a:off x="1047490" y="7308308"/>
            <a:ext cx="11454765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i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Usage: Regulated/high isolation</a:t>
            </a:r>
            <a:endParaRPr lang="en-US" sz="1400" dirty="0"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6457" y="191095"/>
            <a:ext cx="8598456" cy="468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5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Multi-Tenancy Models: Performance Comparison</a:t>
            </a:r>
            <a:endParaRPr lang="en-US" sz="2950" dirty="0">
              <a:latin typeface="IBM Plex Serif" panose="02060503050406000203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06457" y="656689"/>
            <a:ext cx="1182243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A performance-focused comparison of multi-tenancy models used in modern platforms. IDPs can follow a mix of these models.</a:t>
            </a:r>
            <a:endParaRPr lang="en-US" sz="1600" dirty="0">
              <a:latin typeface="Montserrat" pitchFamily="2" charset="77"/>
            </a:endParaRPr>
          </a:p>
        </p:txBody>
      </p:sp>
      <p:sp>
        <p:nvSpPr>
          <p:cNvPr id="4" name="Shape 2"/>
          <p:cNvSpPr/>
          <p:nvPr/>
        </p:nvSpPr>
        <p:spPr>
          <a:xfrm>
            <a:off x="1282541" y="1123049"/>
            <a:ext cx="3868579" cy="478274"/>
          </a:xfrm>
          <a:prstGeom prst="roundRect">
            <a:avLst>
              <a:gd name="adj" fmla="val 84636"/>
            </a:avLst>
          </a:prstGeom>
          <a:solidFill>
            <a:srgbClr val="F28B82">
              <a:alpha val="75000"/>
            </a:srgbClr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451134" y="1239254"/>
            <a:ext cx="3531394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🔴</a:t>
            </a:r>
            <a:r>
              <a:rPr lang="en-US" sz="1600" b="1" dirty="0">
                <a:solidFill>
                  <a:srgbClr val="000000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 High Risk / None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327332" y="1123049"/>
            <a:ext cx="3990856" cy="478274"/>
          </a:xfrm>
          <a:prstGeom prst="roundRect">
            <a:avLst>
              <a:gd name="adj" fmla="val 84636"/>
            </a:avLst>
          </a:prstGeom>
          <a:solidFill>
            <a:srgbClr val="FFD666">
              <a:alpha val="75000"/>
            </a:srgbClr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495925" y="1239254"/>
            <a:ext cx="3653671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🟡</a:t>
            </a:r>
            <a:r>
              <a:rPr lang="en-US" sz="1600" b="1" dirty="0">
                <a:solidFill>
                  <a:srgbClr val="000000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 Medium Risk / Partial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9494401" y="1123049"/>
            <a:ext cx="3868579" cy="478274"/>
          </a:xfrm>
          <a:prstGeom prst="roundRect">
            <a:avLst>
              <a:gd name="adj" fmla="val 84636"/>
            </a:avLst>
          </a:prstGeom>
          <a:solidFill>
            <a:srgbClr val="81C995">
              <a:alpha val="75000"/>
            </a:srgbClr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9662993" y="1239254"/>
            <a:ext cx="3531394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🟢</a:t>
            </a:r>
            <a:r>
              <a:rPr lang="en-US" sz="1600" b="1" dirty="0">
                <a:solidFill>
                  <a:srgbClr val="000000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 Low Risk / Strong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1403985" y="1829440"/>
            <a:ext cx="11822430" cy="5954602"/>
          </a:xfrm>
          <a:prstGeom prst="roundRect">
            <a:avLst>
              <a:gd name="adj" fmla="val 4718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580316" y="2139247"/>
            <a:ext cx="2610803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Model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535924" y="2066330"/>
            <a:ext cx="142625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Latency Stability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317672" y="2066330"/>
            <a:ext cx="142625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Scaling Accuracy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8078032" y="2131769"/>
            <a:ext cx="1584960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Noisy Neighbor Risk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772043" y="2079842"/>
            <a:ext cx="1426250" cy="71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Resource Utilization Efficiency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1520356" y="2135805"/>
            <a:ext cx="143006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Fault Isolation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580317" y="2980966"/>
            <a:ext cx="2610803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Shared Cluster + Shared Namespace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4363522" y="2892144"/>
            <a:ext cx="1771055" cy="1120731"/>
          </a:xfrm>
          <a:prstGeom prst="rect">
            <a:avLst/>
          </a:prstGeom>
          <a:solidFill>
            <a:srgbClr val="F28B82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4448284" y="3002505"/>
            <a:ext cx="1771054" cy="952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Highly unstable — </a:t>
            </a:r>
            <a:r>
              <a:rPr lang="en-US" sz="1600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direct contention and uncontrolled bursts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6134575" y="2892145"/>
            <a:ext cx="1773936" cy="1128573"/>
          </a:xfrm>
          <a:prstGeom prst="rect">
            <a:avLst/>
          </a:prstGeom>
          <a:solidFill>
            <a:srgbClr val="F28B82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6306979" y="2980966"/>
            <a:ext cx="1591032" cy="952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Poor</a:t>
            </a:r>
            <a:r>
              <a:rPr lang="en-US" sz="1600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: HPA signals affected by unrelated workloads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7905630" y="2892145"/>
            <a:ext cx="1773936" cy="1128573"/>
          </a:xfrm>
          <a:prstGeom prst="rect">
            <a:avLst/>
          </a:prstGeom>
          <a:solidFill>
            <a:srgbClr val="F28B82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8078033" y="2980966"/>
            <a:ext cx="1609152" cy="71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Extremely high: </a:t>
            </a:r>
            <a:r>
              <a:rPr lang="en-US" sz="1600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any tenant can starve others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9676685" y="2892145"/>
            <a:ext cx="1773936" cy="1128573"/>
          </a:xfrm>
          <a:prstGeom prst="rect">
            <a:avLst/>
          </a:prstGeom>
          <a:solidFill>
            <a:srgbClr val="F28B82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9849088" y="2980966"/>
            <a:ext cx="1591032" cy="71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High</a:t>
            </a:r>
            <a:r>
              <a:rPr lang="en-US" sz="1600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 but unsafe, frequent overcommit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26" name="Shape 24"/>
          <p:cNvSpPr/>
          <p:nvPr/>
        </p:nvSpPr>
        <p:spPr>
          <a:xfrm>
            <a:off x="11447739" y="2892145"/>
            <a:ext cx="1773936" cy="1128573"/>
          </a:xfrm>
          <a:prstGeom prst="rect">
            <a:avLst/>
          </a:prstGeom>
          <a:solidFill>
            <a:srgbClr val="F28B82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11620143" y="2980966"/>
            <a:ext cx="143006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None</a:t>
            </a:r>
            <a:endParaRPr lang="en-US" sz="1600" b="1" dirty="0">
              <a:latin typeface="IBM Plex Serif" panose="02060503050406000203" pitchFamily="18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1580317" y="4097721"/>
            <a:ext cx="2610803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Shared Cluster + Per-Tenant Namespace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29" name="Shape 27"/>
          <p:cNvSpPr/>
          <p:nvPr/>
        </p:nvSpPr>
        <p:spPr>
          <a:xfrm>
            <a:off x="4363522" y="4008901"/>
            <a:ext cx="1763435" cy="1161307"/>
          </a:xfrm>
          <a:prstGeom prst="rect">
            <a:avLst/>
          </a:prstGeom>
          <a:solidFill>
            <a:srgbClr val="FFD666"/>
          </a:solidFill>
          <a:ln>
            <a:noFill/>
          </a:ln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4535924" y="4097721"/>
            <a:ext cx="1426250" cy="71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More stable </a:t>
            </a:r>
            <a:r>
              <a:rPr lang="en-US" sz="1600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but affected by node-level pressure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31" name="Shape 29"/>
          <p:cNvSpPr/>
          <p:nvPr/>
        </p:nvSpPr>
        <p:spPr>
          <a:xfrm>
            <a:off x="6106867" y="4008899"/>
            <a:ext cx="1771054" cy="1161309"/>
          </a:xfrm>
          <a:prstGeom prst="rect">
            <a:avLst/>
          </a:prstGeom>
          <a:solidFill>
            <a:srgbClr val="FFD666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6337646" y="4140615"/>
            <a:ext cx="1591032" cy="71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Moderate</a:t>
            </a:r>
            <a:r>
              <a:rPr lang="en-US" sz="1600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: per-tenant scaling with some interference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33" name="Shape 31"/>
          <p:cNvSpPr/>
          <p:nvPr/>
        </p:nvSpPr>
        <p:spPr>
          <a:xfrm>
            <a:off x="7877921" y="4008901"/>
            <a:ext cx="1781554" cy="1161307"/>
          </a:xfrm>
          <a:prstGeom prst="rect">
            <a:avLst/>
          </a:prstGeom>
          <a:solidFill>
            <a:srgbClr val="FFD666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8078033" y="4097721"/>
            <a:ext cx="1426250" cy="71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Medium</a:t>
            </a:r>
            <a:r>
              <a:rPr lang="en-US" sz="1600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: contained logically but not physically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35" name="Shape 33"/>
          <p:cNvSpPr/>
          <p:nvPr/>
        </p:nvSpPr>
        <p:spPr>
          <a:xfrm>
            <a:off x="9648976" y="4008901"/>
            <a:ext cx="1781553" cy="1161307"/>
          </a:xfrm>
          <a:prstGeom prst="rect">
            <a:avLst/>
          </a:prstGeom>
          <a:solidFill>
            <a:srgbClr val="FFD666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9849088" y="4097721"/>
            <a:ext cx="1426250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High</a:t>
            </a:r>
            <a:r>
              <a:rPr lang="en-US" sz="1600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 with basic quotas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37" name="Shape 35"/>
          <p:cNvSpPr/>
          <p:nvPr/>
        </p:nvSpPr>
        <p:spPr>
          <a:xfrm>
            <a:off x="11420031" y="4008901"/>
            <a:ext cx="1795884" cy="1161307"/>
          </a:xfrm>
          <a:prstGeom prst="rect">
            <a:avLst/>
          </a:prstGeom>
          <a:solidFill>
            <a:srgbClr val="FFD666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38" name="Text 36"/>
          <p:cNvSpPr/>
          <p:nvPr/>
        </p:nvSpPr>
        <p:spPr>
          <a:xfrm>
            <a:off x="11620143" y="4097721"/>
            <a:ext cx="143006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Partial</a:t>
            </a:r>
            <a:endParaRPr lang="en-US" sz="1600" b="1" dirty="0">
              <a:latin typeface="IBM Plex Serif" panose="02060503050406000203" pitchFamily="18" charset="0"/>
            </a:endParaRPr>
          </a:p>
        </p:txBody>
      </p:sp>
      <p:sp>
        <p:nvSpPr>
          <p:cNvPr id="39" name="Text 37"/>
          <p:cNvSpPr/>
          <p:nvPr/>
        </p:nvSpPr>
        <p:spPr>
          <a:xfrm>
            <a:off x="1580317" y="5253339"/>
            <a:ext cx="2610803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Shared Cluster + Strong Resource Boundaries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40" name="Shape 38"/>
          <p:cNvSpPr/>
          <p:nvPr/>
        </p:nvSpPr>
        <p:spPr>
          <a:xfrm>
            <a:off x="4363522" y="5164518"/>
            <a:ext cx="1771055" cy="892373"/>
          </a:xfrm>
          <a:prstGeom prst="rect">
            <a:avLst/>
          </a:prstGeom>
          <a:solidFill>
            <a:srgbClr val="81C995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41" name="Text 39"/>
          <p:cNvSpPr/>
          <p:nvPr/>
        </p:nvSpPr>
        <p:spPr>
          <a:xfrm>
            <a:off x="4535924" y="5253339"/>
            <a:ext cx="1591032" cy="71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Predictable</a:t>
            </a:r>
            <a:r>
              <a:rPr lang="en-US" sz="1600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 with guaranteed resources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42" name="Shape 40"/>
          <p:cNvSpPr/>
          <p:nvPr/>
        </p:nvSpPr>
        <p:spPr>
          <a:xfrm>
            <a:off x="6134576" y="5164518"/>
            <a:ext cx="1771055" cy="892373"/>
          </a:xfrm>
          <a:prstGeom prst="rect">
            <a:avLst/>
          </a:prstGeom>
          <a:solidFill>
            <a:srgbClr val="81C995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43" name="Text 41"/>
          <p:cNvSpPr/>
          <p:nvPr/>
        </p:nvSpPr>
        <p:spPr>
          <a:xfrm>
            <a:off x="6306978" y="5253339"/>
            <a:ext cx="1621699" cy="71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High</a:t>
            </a:r>
            <a:r>
              <a:rPr lang="en-US" sz="1600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: tenant-specific metrics drive scaling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44" name="Shape 42"/>
          <p:cNvSpPr/>
          <p:nvPr/>
        </p:nvSpPr>
        <p:spPr>
          <a:xfrm>
            <a:off x="7905631" y="5164518"/>
            <a:ext cx="1771055" cy="892373"/>
          </a:xfrm>
          <a:prstGeom prst="rect">
            <a:avLst/>
          </a:prstGeom>
          <a:solidFill>
            <a:srgbClr val="81C995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45" name="Text 43"/>
          <p:cNvSpPr/>
          <p:nvPr/>
        </p:nvSpPr>
        <p:spPr>
          <a:xfrm>
            <a:off x="8078033" y="5253339"/>
            <a:ext cx="1615864" cy="71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Low</a:t>
            </a:r>
            <a:r>
              <a:rPr lang="en-US" sz="1600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: guardrails prevent resource abuse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46" name="Shape 44"/>
          <p:cNvSpPr/>
          <p:nvPr/>
        </p:nvSpPr>
        <p:spPr>
          <a:xfrm>
            <a:off x="9676686" y="5164518"/>
            <a:ext cx="1771055" cy="892373"/>
          </a:xfrm>
          <a:prstGeom prst="rect">
            <a:avLst/>
          </a:prstGeom>
          <a:solidFill>
            <a:srgbClr val="FFD666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47" name="Text 45"/>
          <p:cNvSpPr/>
          <p:nvPr/>
        </p:nvSpPr>
        <p:spPr>
          <a:xfrm>
            <a:off x="9849088" y="5253339"/>
            <a:ext cx="1442530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Moderate</a:t>
            </a:r>
            <a:r>
              <a:rPr lang="en-US" sz="1600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 due to reservations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48" name="Shape 46"/>
          <p:cNvSpPr/>
          <p:nvPr/>
        </p:nvSpPr>
        <p:spPr>
          <a:xfrm>
            <a:off x="11447740" y="5164518"/>
            <a:ext cx="1771055" cy="892373"/>
          </a:xfrm>
          <a:prstGeom prst="rect">
            <a:avLst/>
          </a:prstGeom>
          <a:solidFill>
            <a:srgbClr val="81C995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49" name="Text 47"/>
          <p:cNvSpPr/>
          <p:nvPr/>
        </p:nvSpPr>
        <p:spPr>
          <a:xfrm>
            <a:off x="11620143" y="5142499"/>
            <a:ext cx="143006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Strong</a:t>
            </a:r>
            <a:endParaRPr lang="en-US" sz="1600" b="1" dirty="0">
              <a:latin typeface="IBM Plex Serif" panose="02060503050406000203" pitchFamily="18" charset="0"/>
            </a:endParaRPr>
          </a:p>
        </p:txBody>
      </p:sp>
      <p:sp>
        <p:nvSpPr>
          <p:cNvPr id="50" name="Text 48"/>
          <p:cNvSpPr/>
          <p:nvPr/>
        </p:nvSpPr>
        <p:spPr>
          <a:xfrm>
            <a:off x="1580317" y="6131857"/>
            <a:ext cx="2610803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Shared Cluster + Dedicated Node Pools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51" name="Shape 49"/>
          <p:cNvSpPr/>
          <p:nvPr/>
        </p:nvSpPr>
        <p:spPr>
          <a:xfrm>
            <a:off x="4363522" y="6043037"/>
            <a:ext cx="1771055" cy="859541"/>
          </a:xfrm>
          <a:prstGeom prst="rect">
            <a:avLst/>
          </a:prstGeom>
          <a:solidFill>
            <a:srgbClr val="81C995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52" name="Text 50"/>
          <p:cNvSpPr/>
          <p:nvPr/>
        </p:nvSpPr>
        <p:spPr>
          <a:xfrm>
            <a:off x="4535924" y="6131857"/>
            <a:ext cx="1426250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Near-constant and </a:t>
            </a:r>
            <a:r>
              <a:rPr lang="en-US" sz="1600" b="1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low latency</a:t>
            </a:r>
            <a:endParaRPr lang="en-US" sz="1600" b="1" dirty="0">
              <a:latin typeface="IBM Plex Serif" panose="02060503050406000203" pitchFamily="18" charset="0"/>
            </a:endParaRPr>
          </a:p>
        </p:txBody>
      </p:sp>
      <p:sp>
        <p:nvSpPr>
          <p:cNvPr id="53" name="Shape 51"/>
          <p:cNvSpPr/>
          <p:nvPr/>
        </p:nvSpPr>
        <p:spPr>
          <a:xfrm>
            <a:off x="6134576" y="6043037"/>
            <a:ext cx="1771055" cy="859541"/>
          </a:xfrm>
          <a:prstGeom prst="rect">
            <a:avLst/>
          </a:prstGeom>
          <a:solidFill>
            <a:srgbClr val="81C995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54" name="Text 52"/>
          <p:cNvSpPr/>
          <p:nvPr/>
        </p:nvSpPr>
        <p:spPr>
          <a:xfrm>
            <a:off x="6320834" y="6145712"/>
            <a:ext cx="1607843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Very high: </a:t>
            </a:r>
            <a:r>
              <a:rPr lang="en-US" sz="1600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scaling isolated to pool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55" name="Shape 53"/>
          <p:cNvSpPr/>
          <p:nvPr/>
        </p:nvSpPr>
        <p:spPr>
          <a:xfrm>
            <a:off x="7905631" y="6043037"/>
            <a:ext cx="1771055" cy="859541"/>
          </a:xfrm>
          <a:prstGeom prst="rect">
            <a:avLst/>
          </a:prstGeom>
          <a:solidFill>
            <a:srgbClr val="81C995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56" name="Text 54"/>
          <p:cNvSpPr/>
          <p:nvPr/>
        </p:nvSpPr>
        <p:spPr>
          <a:xfrm>
            <a:off x="8078032" y="6131857"/>
            <a:ext cx="1570943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None</a:t>
            </a:r>
            <a:r>
              <a:rPr lang="en-US" sz="1600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: physical separation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57" name="Shape 55"/>
          <p:cNvSpPr/>
          <p:nvPr/>
        </p:nvSpPr>
        <p:spPr>
          <a:xfrm>
            <a:off x="9676686" y="6043037"/>
            <a:ext cx="1771055" cy="842407"/>
          </a:xfrm>
          <a:prstGeom prst="rect">
            <a:avLst/>
          </a:prstGeom>
          <a:solidFill>
            <a:srgbClr val="FFD666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58" name="Text 56"/>
          <p:cNvSpPr/>
          <p:nvPr/>
        </p:nvSpPr>
        <p:spPr>
          <a:xfrm>
            <a:off x="9849088" y="6131857"/>
            <a:ext cx="1570942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Lower</a:t>
            </a:r>
            <a:r>
              <a:rPr lang="en-US" sz="1600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 due to idle pool capacity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59" name="Shape 57"/>
          <p:cNvSpPr/>
          <p:nvPr/>
        </p:nvSpPr>
        <p:spPr>
          <a:xfrm>
            <a:off x="11447740" y="6043037"/>
            <a:ext cx="1771055" cy="816036"/>
          </a:xfrm>
          <a:prstGeom prst="rect">
            <a:avLst/>
          </a:prstGeom>
          <a:solidFill>
            <a:srgbClr val="81C995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60" name="Text 58"/>
          <p:cNvSpPr/>
          <p:nvPr/>
        </p:nvSpPr>
        <p:spPr>
          <a:xfrm>
            <a:off x="11620143" y="6131857"/>
            <a:ext cx="143006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Very strong</a:t>
            </a:r>
            <a:endParaRPr lang="en-US" sz="1600" b="1" dirty="0">
              <a:latin typeface="IBM Plex Serif" panose="02060503050406000203" pitchFamily="18" charset="0"/>
            </a:endParaRPr>
          </a:p>
        </p:txBody>
      </p:sp>
      <p:sp>
        <p:nvSpPr>
          <p:cNvPr id="61" name="Text 59"/>
          <p:cNvSpPr/>
          <p:nvPr/>
        </p:nvSpPr>
        <p:spPr>
          <a:xfrm>
            <a:off x="1580317" y="6966097"/>
            <a:ext cx="2610803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Dedicated Cluster per Tenant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62" name="Shape 60"/>
          <p:cNvSpPr/>
          <p:nvPr/>
        </p:nvSpPr>
        <p:spPr>
          <a:xfrm>
            <a:off x="4363522" y="6877276"/>
            <a:ext cx="1771055" cy="888563"/>
          </a:xfrm>
          <a:prstGeom prst="rect">
            <a:avLst/>
          </a:prstGeom>
          <a:solidFill>
            <a:srgbClr val="34A853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63" name="Text 61"/>
          <p:cNvSpPr/>
          <p:nvPr/>
        </p:nvSpPr>
        <p:spPr>
          <a:xfrm>
            <a:off x="4535923" y="6966097"/>
            <a:ext cx="1426249" cy="71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Fully </a:t>
            </a:r>
            <a:r>
              <a:rPr lang="en-US" sz="1600" b="1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deterministic</a:t>
            </a:r>
            <a:endParaRPr lang="en-US" sz="1600" b="1" dirty="0">
              <a:latin typeface="IBM Plex Serif" panose="02060503050406000203" pitchFamily="18" charset="0"/>
            </a:endParaRPr>
          </a:p>
        </p:txBody>
      </p:sp>
      <p:sp>
        <p:nvSpPr>
          <p:cNvPr id="64" name="Shape 62"/>
          <p:cNvSpPr/>
          <p:nvPr/>
        </p:nvSpPr>
        <p:spPr>
          <a:xfrm>
            <a:off x="6134576" y="6877276"/>
            <a:ext cx="1771055" cy="888563"/>
          </a:xfrm>
          <a:prstGeom prst="rect">
            <a:avLst/>
          </a:prstGeom>
          <a:solidFill>
            <a:srgbClr val="34A853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65" name="Text 63"/>
          <p:cNvSpPr/>
          <p:nvPr/>
        </p:nvSpPr>
        <p:spPr>
          <a:xfrm>
            <a:off x="6306979" y="6966097"/>
            <a:ext cx="1426250" cy="71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Perfect</a:t>
            </a:r>
            <a:r>
              <a:rPr lang="en-US" sz="16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: fully independent scaling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66" name="Shape 64"/>
          <p:cNvSpPr/>
          <p:nvPr/>
        </p:nvSpPr>
        <p:spPr>
          <a:xfrm>
            <a:off x="7905631" y="6877276"/>
            <a:ext cx="1771055" cy="888563"/>
          </a:xfrm>
          <a:prstGeom prst="rect">
            <a:avLst/>
          </a:prstGeom>
          <a:solidFill>
            <a:srgbClr val="34A853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67" name="Text 65"/>
          <p:cNvSpPr/>
          <p:nvPr/>
        </p:nvSpPr>
        <p:spPr>
          <a:xfrm>
            <a:off x="8078033" y="6966097"/>
            <a:ext cx="142625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None</a:t>
            </a:r>
            <a:endParaRPr lang="en-US" sz="1600" b="1" dirty="0">
              <a:latin typeface="IBM Plex Serif" panose="02060503050406000203" pitchFamily="18" charset="0"/>
            </a:endParaRPr>
          </a:p>
        </p:txBody>
      </p:sp>
      <p:sp>
        <p:nvSpPr>
          <p:cNvPr id="68" name="Shape 66"/>
          <p:cNvSpPr/>
          <p:nvPr/>
        </p:nvSpPr>
        <p:spPr>
          <a:xfrm>
            <a:off x="9676686" y="6877276"/>
            <a:ext cx="1771055" cy="888563"/>
          </a:xfrm>
          <a:prstGeom prst="rect">
            <a:avLst/>
          </a:prstGeom>
          <a:solidFill>
            <a:srgbClr val="F28B82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69" name="Text 67"/>
          <p:cNvSpPr/>
          <p:nvPr/>
        </p:nvSpPr>
        <p:spPr>
          <a:xfrm>
            <a:off x="9849088" y="6966097"/>
            <a:ext cx="1426250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Lowest</a:t>
            </a:r>
            <a:r>
              <a:rPr lang="en-US" sz="1600" dirty="0">
                <a:solidFill>
                  <a:srgbClr val="272525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: duplicate infrastructure</a:t>
            </a:r>
            <a:endParaRPr lang="en-US" sz="1600" dirty="0">
              <a:latin typeface="IBM Plex Serif" panose="02060503050406000203" pitchFamily="18" charset="0"/>
            </a:endParaRPr>
          </a:p>
        </p:txBody>
      </p:sp>
      <p:sp>
        <p:nvSpPr>
          <p:cNvPr id="70" name="Shape 68"/>
          <p:cNvSpPr/>
          <p:nvPr/>
        </p:nvSpPr>
        <p:spPr>
          <a:xfrm>
            <a:off x="11447740" y="6877276"/>
            <a:ext cx="1771055" cy="906766"/>
          </a:xfrm>
          <a:prstGeom prst="rect">
            <a:avLst/>
          </a:prstGeom>
          <a:solidFill>
            <a:srgbClr val="34A853"/>
          </a:solidFill>
          <a:ln/>
        </p:spPr>
        <p:txBody>
          <a:bodyPr/>
          <a:lstStyle/>
          <a:p>
            <a:endParaRPr lang="en-US" sz="1600">
              <a:latin typeface="IBM Plex Serif" panose="02060503050406000203" pitchFamily="18" charset="0"/>
            </a:endParaRPr>
          </a:p>
        </p:txBody>
      </p:sp>
      <p:sp>
        <p:nvSpPr>
          <p:cNvPr id="71" name="Text 69"/>
          <p:cNvSpPr/>
          <p:nvPr/>
        </p:nvSpPr>
        <p:spPr>
          <a:xfrm>
            <a:off x="11620143" y="6966097"/>
            <a:ext cx="143006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Complete</a:t>
            </a:r>
            <a:endParaRPr lang="en-US" sz="1600" b="1" dirty="0">
              <a:latin typeface="IBM Plex Serif" panose="02060503050406000203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0930" y="551259"/>
            <a:ext cx="7655719" cy="535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Real-World Impact: What This Unlocks</a:t>
            </a:r>
            <a:endParaRPr lang="en-US" sz="3350" dirty="0">
              <a:latin typeface="IBM Plex Serif" panose="02060503050406000203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70930" y="1154073"/>
            <a:ext cx="2711768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Measurable Improvements</a:t>
            </a:r>
            <a:endParaRPr lang="en-US" sz="1650" dirty="0">
              <a:latin typeface="IBM Plex Serif" panose="02060503050406000203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70930" y="1770936"/>
            <a:ext cx="6438900" cy="636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5000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↓ MTTR</a:t>
            </a:r>
            <a:endParaRPr lang="en-US" sz="5000" dirty="0">
              <a:latin typeface="IBM Plex Serif" panose="02060503050406000203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2919532" y="2629733"/>
            <a:ext cx="2141696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Spline Sans Bold" pitchFamily="34" charset="-122"/>
                <a:cs typeface="Spline Sans Bold" pitchFamily="34" charset="-120"/>
              </a:rPr>
              <a:t>Reduced MTTR</a:t>
            </a:r>
            <a:endParaRPr lang="en-US" sz="1600" b="1" dirty="0">
              <a:latin typeface="Montserrat" pitchFamily="2" charset="77"/>
            </a:endParaRPr>
          </a:p>
        </p:txBody>
      </p:sp>
      <p:sp>
        <p:nvSpPr>
          <p:cNvPr id="6" name="Text 4"/>
          <p:cNvSpPr/>
          <p:nvPr/>
        </p:nvSpPr>
        <p:spPr>
          <a:xfrm>
            <a:off x="770930" y="2998470"/>
            <a:ext cx="6438900" cy="578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4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Faster detection and automated response shrink the time it takes to recover from performance issues.</a:t>
            </a:r>
            <a:endParaRPr lang="en-US" sz="1400" dirty="0">
              <a:latin typeface="IBM Plex Serif" panose="02060503050406000203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420570" y="1770936"/>
            <a:ext cx="6438900" cy="636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5000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↑ SLA/SLO</a:t>
            </a:r>
            <a:endParaRPr lang="en-US" sz="5000" dirty="0">
              <a:latin typeface="IBM Plex Serif" panose="02060503050406000203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243060" y="2629733"/>
            <a:ext cx="2793921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Spline Sans Bold" pitchFamily="34" charset="-122"/>
                <a:cs typeface="Spline Sans Bold" pitchFamily="34" charset="-120"/>
              </a:rPr>
              <a:t>Better SLA/SLO Compliance</a:t>
            </a:r>
            <a:endParaRPr lang="en-US" sz="1600" b="1" dirty="0">
              <a:latin typeface="Montserrat" pitchFamily="2" charset="77"/>
            </a:endParaRPr>
          </a:p>
        </p:txBody>
      </p:sp>
      <p:sp>
        <p:nvSpPr>
          <p:cNvPr id="9" name="Text 7"/>
          <p:cNvSpPr/>
          <p:nvPr/>
        </p:nvSpPr>
        <p:spPr>
          <a:xfrm>
            <a:off x="7420570" y="2998470"/>
            <a:ext cx="6438900" cy="578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4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Proactive scaling and policy guardrails help workloads stay within agreed service objectives.</a:t>
            </a:r>
            <a:endParaRPr lang="en-US" sz="1400" dirty="0">
              <a:latin typeface="IBM Plex Serif" panose="02060503050406000203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70930" y="4010263"/>
            <a:ext cx="6438900" cy="636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5000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↓ Cost</a:t>
            </a:r>
            <a:endParaRPr lang="en-US" sz="5000" dirty="0">
              <a:latin typeface="IBM Plex Serif" panose="02060503050406000203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2692479" y="4869061"/>
            <a:ext cx="2595801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Optimized Infrastructure Cost</a:t>
            </a:r>
          </a:p>
        </p:txBody>
      </p:sp>
      <p:sp>
        <p:nvSpPr>
          <p:cNvPr id="12" name="Text 10"/>
          <p:cNvSpPr/>
          <p:nvPr/>
        </p:nvSpPr>
        <p:spPr>
          <a:xfrm>
            <a:off x="770930" y="5237798"/>
            <a:ext cx="6438900" cy="578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4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Right-sized resource usage reduces waste while preserving the capacity needed for peak demand.</a:t>
            </a:r>
            <a:endParaRPr lang="en-US" sz="1400" dirty="0">
              <a:latin typeface="IBM Plex Serif" panose="02060503050406000203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420570" y="4010263"/>
            <a:ext cx="6438900" cy="636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5000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✓ Steady</a:t>
            </a:r>
            <a:endParaRPr lang="en-US" sz="5000" dirty="0">
              <a:latin typeface="IBM Plex Serif" panose="02060503050406000203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454991" y="4869061"/>
            <a:ext cx="2370058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Montserrat" pitchFamily="2" charset="77"/>
                <a:ea typeface="Spline Sans Bold" pitchFamily="34" charset="-122"/>
                <a:cs typeface="Spline Sans Bold" pitchFamily="34" charset="-120"/>
              </a:rPr>
              <a:t>Stable Scaling Behavior</a:t>
            </a:r>
            <a:endParaRPr lang="en-US" sz="1600" b="1" dirty="0">
              <a:latin typeface="Montserrat" pitchFamily="2" charset="77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420570" y="5237798"/>
            <a:ext cx="6438900" cy="578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4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Control loops avoid thrashing, keeping workloads responsive without constant oscillation.</a:t>
            </a:r>
            <a:endParaRPr lang="en-US" sz="1400" dirty="0">
              <a:latin typeface="IBM Plex Serif" panose="02060503050406000203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70930" y="6068854"/>
            <a:ext cx="2243376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Organizational Impact</a:t>
            </a:r>
            <a:endParaRPr lang="en-US" sz="1650" dirty="0"/>
          </a:p>
        </p:txBody>
      </p:sp>
      <p:sp>
        <p:nvSpPr>
          <p:cNvPr id="17" name="Shape 15"/>
          <p:cNvSpPr/>
          <p:nvPr/>
        </p:nvSpPr>
        <p:spPr>
          <a:xfrm>
            <a:off x="770930" y="6589395"/>
            <a:ext cx="6459974" cy="1088827"/>
          </a:xfrm>
          <a:prstGeom prst="roundRect">
            <a:avLst>
              <a:gd name="adj" fmla="val 26555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8" name="Text 16"/>
          <p:cNvSpPr/>
          <p:nvPr/>
        </p:nvSpPr>
        <p:spPr>
          <a:xfrm>
            <a:off x="986433" y="6804898"/>
            <a:ext cx="2141696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Platform Teams</a:t>
            </a:r>
            <a:endParaRPr lang="en-US" dirty="0">
              <a:latin typeface="IBM Plex Serif" panose="02060503050406000203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986433" y="7173635"/>
            <a:ext cx="6028968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Ticket-driven → Capability-driven</a:t>
            </a:r>
            <a:endParaRPr lang="en-US" sz="1600" dirty="0">
              <a:latin typeface="Montserrat" pitchFamily="2" charset="77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7399496" y="6589395"/>
            <a:ext cx="6459974" cy="1088827"/>
          </a:xfrm>
          <a:prstGeom prst="roundRect">
            <a:avLst>
              <a:gd name="adj" fmla="val 26555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614999" y="6804898"/>
            <a:ext cx="2141696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Developers</a:t>
            </a:r>
            <a:endParaRPr lang="en-US" dirty="0">
              <a:latin typeface="IBM Plex Serif" panose="02060503050406000203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614999" y="7173635"/>
            <a:ext cx="6028968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Features, not performance tuning</a:t>
            </a:r>
            <a:endParaRPr lang="en-US" sz="1600" dirty="0"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09682" y="325398"/>
            <a:ext cx="5448300" cy="592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50"/>
              </a:lnSpc>
            </a:pPr>
            <a:r>
              <a:rPr lang="en-US" sz="4000" b="1" dirty="0">
                <a:solidFill>
                  <a:schemeClr val="bg1"/>
                </a:solidFill>
                <a:latin typeface="IBM Plex Serif" panose="02060503050406000203" pitchFamily="18" charset="0"/>
              </a:rPr>
              <a:t>Performance-by-Design Maturity Model</a:t>
            </a:r>
            <a:endParaRPr lang="en-US" sz="3700" b="1" dirty="0">
              <a:solidFill>
                <a:schemeClr val="bg1"/>
              </a:solidFill>
              <a:latin typeface="IBM Plex Serif" panose="02060503050406000203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1066919" y="1199481"/>
            <a:ext cx="213360" cy="960239"/>
          </a:xfrm>
          <a:prstGeom prst="roundRect">
            <a:avLst>
              <a:gd name="adj" fmla="val 150036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853559" y="1059464"/>
            <a:ext cx="640199" cy="640199"/>
          </a:xfrm>
          <a:prstGeom prst="roundRect">
            <a:avLst>
              <a:gd name="adj" fmla="val 71415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3579" y="1219603"/>
            <a:ext cx="320040" cy="3200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700451" y="1092801"/>
            <a:ext cx="2666762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Level 1: Reactive Scaling</a:t>
            </a:r>
            <a:endParaRPr lang="en-US" sz="2000" dirty="0">
              <a:latin typeface="IBM Plex Serif" panose="02060503050406000203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700451" y="1513211"/>
            <a:ext cx="12076390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Teams respond to incidents manually. Scaling decisions are made after performance degrades.</a:t>
            </a:r>
            <a:endParaRPr lang="en-US" dirty="0">
              <a:latin typeface="Montserrat" pitchFamily="2" charset="77"/>
            </a:endParaRPr>
          </a:p>
        </p:txBody>
      </p:sp>
      <p:sp>
        <p:nvSpPr>
          <p:cNvPr id="8" name="Shape 5"/>
          <p:cNvSpPr/>
          <p:nvPr/>
        </p:nvSpPr>
        <p:spPr>
          <a:xfrm>
            <a:off x="1386959" y="2686572"/>
            <a:ext cx="213360" cy="960239"/>
          </a:xfrm>
          <a:prstGeom prst="roundRect">
            <a:avLst>
              <a:gd name="adj" fmla="val 150036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1173599" y="2546554"/>
            <a:ext cx="640199" cy="640199"/>
          </a:xfrm>
          <a:prstGeom prst="roundRect">
            <a:avLst>
              <a:gd name="adj" fmla="val 71415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3619" y="2706694"/>
            <a:ext cx="320040" cy="32004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2020491" y="2579892"/>
            <a:ext cx="3409950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Level 2: Metrics-Driven Scaling</a:t>
            </a:r>
            <a:endParaRPr lang="en-US" sz="2000" dirty="0">
              <a:latin typeface="IBM Plex Serif" panose="02060503050406000203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2020491" y="3000302"/>
            <a:ext cx="11756350" cy="3359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dirty="0">
                <a:solidFill>
                  <a:srgbClr val="E0E4E6"/>
                </a:solidFill>
                <a:latin typeface="Montserrat" pitchFamily="2" charset="77"/>
              </a:rPr>
              <a:t>Metrics pipelines and dashboards provide visibility. Scaling </a:t>
            </a:r>
            <a:r>
              <a:rPr lang="en-US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is informed by data but still requires human action.</a:t>
            </a:r>
            <a:endParaRPr lang="en-US" dirty="0">
              <a:latin typeface="Montserrat" pitchFamily="2" charset="77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1707118" y="4173663"/>
            <a:ext cx="213360" cy="960239"/>
          </a:xfrm>
          <a:prstGeom prst="roundRect">
            <a:avLst>
              <a:gd name="adj" fmla="val 150036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0"/>
          <p:cNvSpPr/>
          <p:nvPr/>
        </p:nvSpPr>
        <p:spPr>
          <a:xfrm>
            <a:off x="1493758" y="4033645"/>
            <a:ext cx="640199" cy="640199"/>
          </a:xfrm>
          <a:prstGeom prst="roundRect">
            <a:avLst>
              <a:gd name="adj" fmla="val 71415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53778" y="4193784"/>
            <a:ext cx="320040" cy="32004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2340650" y="4066983"/>
            <a:ext cx="3240881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Level 3: Policy-Driven Scaling</a:t>
            </a:r>
            <a:endParaRPr lang="en-US" sz="2000" dirty="0">
              <a:latin typeface="IBM Plex Serif" panose="02060503050406000203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2340650" y="4487392"/>
            <a:ext cx="1143619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Autoscaling with custom metrics automates scaling decisions within policy guardrails.</a:t>
            </a:r>
          </a:p>
        </p:txBody>
      </p:sp>
      <p:sp>
        <p:nvSpPr>
          <p:cNvPr id="18" name="Shape 13"/>
          <p:cNvSpPr/>
          <p:nvPr/>
        </p:nvSpPr>
        <p:spPr>
          <a:xfrm>
            <a:off x="2027158" y="5660753"/>
            <a:ext cx="213360" cy="1198959"/>
          </a:xfrm>
          <a:prstGeom prst="roundRect">
            <a:avLst>
              <a:gd name="adj" fmla="val 150036"/>
            </a:avLst>
          </a:prstGeom>
          <a:solidFill>
            <a:srgbClr val="0A081B"/>
          </a:solidFill>
          <a:ln w="22860">
            <a:solidFill>
              <a:srgbClr val="1F713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4"/>
          <p:cNvSpPr/>
          <p:nvPr/>
        </p:nvSpPr>
        <p:spPr>
          <a:xfrm>
            <a:off x="1813798" y="5520736"/>
            <a:ext cx="640199" cy="640199"/>
          </a:xfrm>
          <a:prstGeom prst="roundRect">
            <a:avLst>
              <a:gd name="adj" fmla="val 71415"/>
            </a:avLst>
          </a:prstGeom>
          <a:solidFill>
            <a:srgbClr val="0A081B"/>
          </a:solidFill>
          <a:ln w="22860">
            <a:solidFill>
              <a:srgbClr val="1F713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73818" y="5680875"/>
            <a:ext cx="320040" cy="320040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2660690" y="5554073"/>
            <a:ext cx="3884295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Level 4: Autonomous Control Loops</a:t>
            </a:r>
            <a:endParaRPr lang="en-US" sz="2000" dirty="0">
              <a:latin typeface="IBM Plex Serif" panose="02060503050406000203" pitchFamily="18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2660690" y="5974483"/>
            <a:ext cx="11116151" cy="671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The platform self-regulates. Event-driven feedback loops continuously measure, evaluate, act, and stabilize without human intervention.</a:t>
            </a:r>
            <a:endParaRPr lang="en-US" dirty="0">
              <a:latin typeface="Montserrat" pitchFamily="2" charset="77"/>
            </a:endParaRPr>
          </a:p>
        </p:txBody>
      </p:sp>
      <p:sp>
        <p:nvSpPr>
          <p:cNvPr id="23" name="Text 1">
            <a:extLst>
              <a:ext uri="{FF2B5EF4-FFF2-40B4-BE49-F238E27FC236}">
                <a16:creationId xmlns:a16="http://schemas.microsoft.com/office/drawing/2014/main" id="{4868E723-3604-CA2A-0BD1-88A58F3EFC91}"/>
              </a:ext>
            </a:extLst>
          </p:cNvPr>
          <p:cNvSpPr/>
          <p:nvPr/>
        </p:nvSpPr>
        <p:spPr>
          <a:xfrm>
            <a:off x="1262264" y="7464556"/>
            <a:ext cx="12537877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Goal</a:t>
            </a:r>
            <a:r>
              <a:rPr lang="en-US" sz="2000" dirty="0">
                <a:solidFill>
                  <a:schemeClr val="bg1"/>
                </a:solidFill>
                <a:latin typeface="Montserrat" pitchFamily="2" charset="77"/>
              </a:rPr>
              <a:t>: Move from reactive scaling to governed, automated, and self-regulating performance control.</a:t>
            </a:r>
          </a:p>
        </p:txBody>
      </p:sp>
      <p:sp>
        <p:nvSpPr>
          <p:cNvPr id="24" name="Shape 2">
            <a:extLst>
              <a:ext uri="{FF2B5EF4-FFF2-40B4-BE49-F238E27FC236}">
                <a16:creationId xmlns:a16="http://schemas.microsoft.com/office/drawing/2014/main" id="{37826F4C-C9F4-1B34-345B-ACBEEC81A275}"/>
              </a:ext>
            </a:extLst>
          </p:cNvPr>
          <p:cNvSpPr/>
          <p:nvPr/>
        </p:nvSpPr>
        <p:spPr>
          <a:xfrm>
            <a:off x="931866" y="7216787"/>
            <a:ext cx="30480" cy="847963"/>
          </a:xfrm>
          <a:prstGeom prst="rect">
            <a:avLst/>
          </a:prstGeom>
          <a:solidFill>
            <a:srgbClr val="16FFBB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0049" y="297180"/>
            <a:ext cx="4818936" cy="602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Key Takeaways</a:t>
            </a:r>
            <a:endParaRPr lang="en-US" sz="3750" dirty="0">
              <a:latin typeface="IBM Plex Serif" panose="02060503050406000203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192649" y="1206349"/>
            <a:ext cx="7083981" cy="6881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Performance is not something you fix — it's something you design into your platform.</a:t>
            </a:r>
            <a:endParaRPr lang="en-US" sz="1700" dirty="0">
              <a:latin typeface="Montserrat" pitchFamily="2" charset="77"/>
            </a:endParaRPr>
          </a:p>
        </p:txBody>
      </p:sp>
      <p:sp>
        <p:nvSpPr>
          <p:cNvPr id="5" name="Shape 2"/>
          <p:cNvSpPr/>
          <p:nvPr/>
        </p:nvSpPr>
        <p:spPr>
          <a:xfrm>
            <a:off x="867370" y="966319"/>
            <a:ext cx="30480" cy="1168241"/>
          </a:xfrm>
          <a:prstGeom prst="rect">
            <a:avLst/>
          </a:prstGeom>
          <a:solidFill>
            <a:srgbClr val="16FFBB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836" y="2505828"/>
            <a:ext cx="325279" cy="32527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96246" y="2499280"/>
            <a:ext cx="7211681" cy="602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Performance is an architectural decision, not a tuning exercise</a:t>
            </a:r>
            <a:endParaRPr lang="en-US" dirty="0">
              <a:latin typeface="IBM Plex Serif" panose="02060503050406000203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796247" y="2971064"/>
            <a:ext cx="6704528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Design for SLOs, scaling, and observability from day one.</a:t>
            </a:r>
            <a:endParaRPr lang="en-US" sz="1600" dirty="0">
              <a:latin typeface="Montserrat" pitchFamily="2" charset="77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2836" y="3522295"/>
            <a:ext cx="325279" cy="32527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6245" y="5926161"/>
            <a:ext cx="6753460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Custom metrics unlock proactive, user-centric autoscaling</a:t>
            </a:r>
            <a:endParaRPr lang="en-US" dirty="0">
              <a:latin typeface="IBM Plex Serif" panose="02060503050406000203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752045" y="6322476"/>
            <a:ext cx="6704528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Scale on latency, throughput, and queue depth.</a:t>
            </a:r>
            <a:endParaRPr lang="en-US" sz="1600" dirty="0">
              <a:latin typeface="Montserrat" pitchFamily="2" charset="77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836" y="4722445"/>
            <a:ext cx="325279" cy="32527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96246" y="4715897"/>
            <a:ext cx="6616127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Policy-as-code makes guardrails automatic and auditable</a:t>
            </a:r>
            <a:endParaRPr lang="en-US" dirty="0">
              <a:latin typeface="IBM Plex Serif" panose="02060503050406000203" pitchFamily="18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796247" y="5145117"/>
            <a:ext cx="6704528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Enforce performance guardrails before bad configs reach production.</a:t>
            </a:r>
            <a:endParaRPr lang="en-US" sz="1600" dirty="0">
              <a:latin typeface="Montserrat" pitchFamily="2" charset="77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2836" y="5922595"/>
            <a:ext cx="325279" cy="325279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96245" y="3546346"/>
            <a:ext cx="6017741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Golden paths democratize performance engineering</a:t>
            </a:r>
            <a:endParaRPr lang="en-US" dirty="0">
              <a:latin typeface="IBM Plex Serif" panose="02060503050406000203" pitchFamily="18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820711" y="3880100"/>
            <a:ext cx="6704528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Make best practices the default for every team.</a:t>
            </a:r>
            <a:endParaRPr lang="en-US" sz="1600" dirty="0">
              <a:latin typeface="Montserrat" pitchFamily="2" charset="77"/>
            </a:endParaRPr>
          </a:p>
        </p:txBody>
      </p:sp>
      <p:pic>
        <p:nvPicPr>
          <p:cNvPr id="18" name="Image 4" descr="preencoded.png">
            <a:extLst>
              <a:ext uri="{FF2B5EF4-FFF2-40B4-BE49-F238E27FC236}">
                <a16:creationId xmlns:a16="http://schemas.microsoft.com/office/drawing/2014/main" id="{F34FCE5E-DA96-1313-C9AD-8576750F1C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2836" y="6978679"/>
            <a:ext cx="325279" cy="325279"/>
          </a:xfrm>
          <a:prstGeom prst="rect">
            <a:avLst/>
          </a:prstGeom>
        </p:spPr>
      </p:pic>
      <p:sp>
        <p:nvSpPr>
          <p:cNvPr id="19" name="Text 9">
            <a:extLst>
              <a:ext uri="{FF2B5EF4-FFF2-40B4-BE49-F238E27FC236}">
                <a16:creationId xmlns:a16="http://schemas.microsoft.com/office/drawing/2014/main" id="{77F5D5A5-E692-08AB-2D84-5E4E0B0E886A}"/>
              </a:ext>
            </a:extLst>
          </p:cNvPr>
          <p:cNvSpPr/>
          <p:nvPr/>
        </p:nvSpPr>
        <p:spPr>
          <a:xfrm>
            <a:off x="796246" y="6972131"/>
            <a:ext cx="6017741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b="1" dirty="0">
                <a:solidFill>
                  <a:schemeClr val="bg1"/>
                </a:solidFill>
                <a:latin typeface="IBM Plex Serif" panose="02060503050406000203" pitchFamily="18" charset="0"/>
              </a:rPr>
              <a:t>Tenant isolation protects fair performance in shared platforms</a:t>
            </a:r>
          </a:p>
        </p:txBody>
      </p:sp>
      <p:sp>
        <p:nvSpPr>
          <p:cNvPr id="20" name="Text 10">
            <a:extLst>
              <a:ext uri="{FF2B5EF4-FFF2-40B4-BE49-F238E27FC236}">
                <a16:creationId xmlns:a16="http://schemas.microsoft.com/office/drawing/2014/main" id="{996C7F33-167F-17A5-B16E-7D87B0BC2BE7}"/>
              </a:ext>
            </a:extLst>
          </p:cNvPr>
          <p:cNvSpPr/>
          <p:nvPr/>
        </p:nvSpPr>
        <p:spPr>
          <a:xfrm>
            <a:off x="796247" y="7401351"/>
            <a:ext cx="6704528" cy="3440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Prevent noisy-neighbor effects through quotas, boundaries, and placement strategy.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1570673"/>
            <a:ext cx="10186988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Thank You &amp; Let's Continue the Conversation</a:t>
            </a:r>
            <a:endParaRPr lang="en-US" sz="3850" dirty="0">
              <a:latin typeface="IBM Plex Serif" panose="02060503050406000203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81063" y="2623185"/>
            <a:ext cx="12868275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We'd love to hear how your organization is approaching performance in platform engineering — and what challenges you're running into. Find us after the session or connect online.</a:t>
            </a:r>
            <a:endParaRPr lang="en-US" sz="1700" dirty="0">
              <a:latin typeface="Montserrat" pitchFamily="2" charset="77"/>
            </a:endParaRPr>
          </a:p>
        </p:txBody>
      </p:sp>
      <p:sp>
        <p:nvSpPr>
          <p:cNvPr id="4" name="Shape 2"/>
          <p:cNvSpPr/>
          <p:nvPr/>
        </p:nvSpPr>
        <p:spPr>
          <a:xfrm>
            <a:off x="881063" y="3575804"/>
            <a:ext cx="6324005" cy="3083004"/>
          </a:xfrm>
          <a:prstGeom prst="roundRect">
            <a:avLst>
              <a:gd name="adj" fmla="val 10718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2574488" y="3818930"/>
            <a:ext cx="2937034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Josephine Eskaline Joyce</a:t>
            </a:r>
            <a:endParaRPr lang="en-US" sz="1900" dirty="0">
              <a:latin typeface="IBM Plex Serif" panose="02060503050406000203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124188" y="4257080"/>
            <a:ext cx="583775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STSM, IBM Cloud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1124188" y="4741664"/>
            <a:ext cx="5837753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Platform Engineering | Cloud-Native Architecture | Developer Productivity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1124188" y="5578673"/>
            <a:ext cx="583775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u="sng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jojustin@in.ibm.com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1124188" y="6063258"/>
            <a:ext cx="583775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u="sng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https://www.linkedin.com/in/josephine-joyce/</a:t>
            </a:r>
            <a:endParaRPr lang="en-US" sz="1700" dirty="0"/>
          </a:p>
        </p:txBody>
      </p:sp>
      <p:sp>
        <p:nvSpPr>
          <p:cNvPr id="10" name="Shape 8"/>
          <p:cNvSpPr/>
          <p:nvPr/>
        </p:nvSpPr>
        <p:spPr>
          <a:xfrm>
            <a:off x="7425333" y="3575804"/>
            <a:ext cx="6324005" cy="3083004"/>
          </a:xfrm>
          <a:prstGeom prst="roundRect">
            <a:avLst>
              <a:gd name="adj" fmla="val 10718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9363432" y="3818930"/>
            <a:ext cx="2447687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Tanya Shanker</a:t>
            </a:r>
            <a:endParaRPr lang="en-US" sz="1900" dirty="0">
              <a:latin typeface="IBM Plex Serif" panose="02060503050406000203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668458" y="4257080"/>
            <a:ext cx="583775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Cloud Engineer, IBM Cloud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7668458" y="4741664"/>
            <a:ext cx="583775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Cloud-Native Development | DevSecOps | IaC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7668458" y="5226248"/>
            <a:ext cx="583775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u="sng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tanya.shanker@ibm.com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7668458" y="5710833"/>
            <a:ext cx="583775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u="sng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https://www.linkedin.com/in/tanya-shanker/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67462" y="1238131"/>
            <a:ext cx="7381875" cy="1223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00"/>
              </a:lnSpc>
            </a:pPr>
            <a:r>
              <a:rPr lang="en-US" sz="385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</a:rPr>
              <a:t>Performance-by-Design: Built Into the Platform</a:t>
            </a:r>
          </a:p>
        </p:txBody>
      </p:sp>
      <p:sp>
        <p:nvSpPr>
          <p:cNvPr id="4" name="Text 1"/>
          <p:cNvSpPr/>
          <p:nvPr/>
        </p:nvSpPr>
        <p:spPr>
          <a:xfrm>
            <a:off x="6367462" y="2792492"/>
            <a:ext cx="7381875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dirty="0">
                <a:solidFill>
                  <a:srgbClr val="E0E4E6"/>
                </a:solidFill>
                <a:latin typeface="Montserrat" pitchFamily="2" charset="77"/>
              </a:rPr>
              <a:t>Not a test phase. Not a tuning exercise. A platform capability.</a:t>
            </a:r>
          </a:p>
        </p:txBody>
      </p:sp>
      <p:sp>
        <p:nvSpPr>
          <p:cNvPr id="5" name="Text 2"/>
          <p:cNvSpPr/>
          <p:nvPr/>
        </p:nvSpPr>
        <p:spPr>
          <a:xfrm>
            <a:off x="6367462" y="3612952"/>
            <a:ext cx="2447687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Traditional Approach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367462" y="4139208"/>
            <a:ext cx="3422213" cy="1993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750"/>
              </a:lnSpc>
              <a:buSzPct val="100000"/>
              <a:buFont typeface="Wingdings" pitchFamily="2" charset="2"/>
              <a:buChar char="v"/>
            </a:pPr>
            <a:r>
              <a:rPr lang="en-US" sz="17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Performance tested after </a:t>
            </a:r>
            <a:r>
              <a:rPr lang="en-US" sz="1700" dirty="0">
                <a:solidFill>
                  <a:srgbClr val="E0E4E6"/>
                </a:solidFill>
                <a:latin typeface="Montserrat" pitchFamily="2" charset="77"/>
              </a:rPr>
              <a:t>deployment</a:t>
            </a:r>
          </a:p>
          <a:p>
            <a:pPr marL="342900" indent="-342900">
              <a:lnSpc>
                <a:spcPts val="2750"/>
              </a:lnSpc>
              <a:buSzPct val="100000"/>
              <a:buFont typeface="Wingdings" pitchFamily="2" charset="2"/>
              <a:buChar char="v"/>
            </a:pPr>
            <a:r>
              <a:rPr lang="en-US" sz="1700" dirty="0">
                <a:solidFill>
                  <a:srgbClr val="E0E4E6"/>
                </a:solidFill>
                <a:latin typeface="Montserrat" pitchFamily="2" charset="77"/>
              </a:rPr>
              <a:t>Manual SRE-led tuning</a:t>
            </a:r>
          </a:p>
          <a:p>
            <a:pPr marL="342900" indent="-342900">
              <a:lnSpc>
                <a:spcPts val="2750"/>
              </a:lnSpc>
              <a:buSzPct val="100000"/>
              <a:buFont typeface="Wingdings" pitchFamily="2" charset="2"/>
              <a:buChar char="v"/>
            </a:pPr>
            <a:r>
              <a:rPr lang="en-US" sz="1700" dirty="0">
                <a:solidFill>
                  <a:srgbClr val="E0E4E6"/>
                </a:solidFill>
                <a:latin typeface="Montserrat" pitchFamily="2" charset="77"/>
              </a:rPr>
              <a:t>Reactive scaling</a:t>
            </a:r>
          </a:p>
          <a:p>
            <a:pPr marL="342900" indent="-342900">
              <a:lnSpc>
                <a:spcPts val="2750"/>
              </a:lnSpc>
              <a:buSzPct val="100000"/>
              <a:buFont typeface="Wingdings" pitchFamily="2" charset="2"/>
              <a:buChar char="v"/>
            </a:pPr>
            <a:r>
              <a:rPr lang="en-US" sz="1700" dirty="0">
                <a:solidFill>
                  <a:srgbClr val="E0E4E6"/>
                </a:solidFill>
                <a:latin typeface="Montserrat" pitchFamily="2" charset="77"/>
              </a:rPr>
              <a:t>Performance debt grow</a:t>
            </a:r>
            <a:r>
              <a:rPr lang="en-US" sz="17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s</a:t>
            </a:r>
            <a:endParaRPr lang="en-US" sz="1700" dirty="0">
              <a:latin typeface="Montserrat" pitchFamily="2" charset="77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334744" y="3612952"/>
            <a:ext cx="2787610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Performance-by-Design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10334744" y="4139208"/>
            <a:ext cx="3796892" cy="2775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750"/>
              </a:lnSpc>
              <a:buSzPct val="100000"/>
              <a:buFont typeface="Wingdings" pitchFamily="2" charset="2"/>
              <a:buChar char="v"/>
            </a:pPr>
            <a:r>
              <a:rPr lang="en-US" sz="1700" dirty="0">
                <a:solidFill>
                  <a:srgbClr val="E0E4E6"/>
                </a:solidFill>
                <a:latin typeface="Montserrat" pitchFamily="2" charset="77"/>
              </a:rPr>
              <a:t>SLOs and capacity targets defined upfront</a:t>
            </a:r>
          </a:p>
          <a:p>
            <a:pPr marL="342900" indent="-342900">
              <a:lnSpc>
                <a:spcPts val="2750"/>
              </a:lnSpc>
              <a:buSzPct val="100000"/>
              <a:buFont typeface="Wingdings" pitchFamily="2" charset="2"/>
              <a:buChar char="v"/>
            </a:pPr>
            <a:r>
              <a:rPr lang="en-US" sz="1700" dirty="0">
                <a:solidFill>
                  <a:srgbClr val="E0E4E6"/>
                </a:solidFill>
                <a:latin typeface="Montserrat" pitchFamily="2" charset="77"/>
              </a:rPr>
              <a:t>Guardrails enforced through policy </a:t>
            </a:r>
          </a:p>
          <a:p>
            <a:pPr marL="342900" indent="-342900">
              <a:lnSpc>
                <a:spcPts val="2750"/>
              </a:lnSpc>
              <a:buSzPct val="100000"/>
              <a:buFont typeface="Wingdings" pitchFamily="2" charset="2"/>
              <a:buChar char="v"/>
            </a:pPr>
            <a:r>
              <a:rPr lang="en-US" sz="1700" dirty="0">
                <a:solidFill>
                  <a:srgbClr val="E0E4E6"/>
                </a:solidFill>
                <a:latin typeface="Montserrat" pitchFamily="2" charset="77"/>
              </a:rPr>
              <a:t>Scaling driven by workload signals</a:t>
            </a:r>
          </a:p>
          <a:p>
            <a:pPr marL="342900" indent="-342900">
              <a:lnSpc>
                <a:spcPts val="2750"/>
              </a:lnSpc>
              <a:buSzPct val="100000"/>
              <a:buFont typeface="Wingdings" pitchFamily="2" charset="2"/>
              <a:buChar char="v"/>
            </a:pPr>
            <a:r>
              <a:rPr lang="en-US" sz="1700" dirty="0">
                <a:solidFill>
                  <a:srgbClr val="E0E4E6"/>
                </a:solidFill>
                <a:latin typeface="Montserrat" pitchFamily="2" charset="77"/>
              </a:rPr>
              <a:t>Golden paths encode performance defaults </a:t>
            </a:r>
          </a:p>
          <a:p>
            <a:pPr marL="342900" indent="-342900">
              <a:lnSpc>
                <a:spcPts val="2750"/>
              </a:lnSpc>
              <a:buSzPct val="100000"/>
              <a:buFont typeface="Wingdings" pitchFamily="2" charset="2"/>
              <a:buChar char="v"/>
            </a:pPr>
            <a:endParaRPr lang="en-US" sz="1700" dirty="0"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7290" y="181975"/>
            <a:ext cx="10519410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00"/>
              </a:lnSpc>
            </a:pPr>
            <a:r>
              <a:rPr lang="en-US" sz="385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The Problem: </a:t>
            </a:r>
            <a:r>
              <a:rPr lang="en-US" sz="385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</a:rPr>
              <a:t>Performance is Still an Afterthought</a:t>
            </a:r>
          </a:p>
        </p:txBody>
      </p:sp>
      <p:sp>
        <p:nvSpPr>
          <p:cNvPr id="3" name="Text 1"/>
          <p:cNvSpPr/>
          <p:nvPr/>
        </p:nvSpPr>
        <p:spPr>
          <a:xfrm>
            <a:off x="230399" y="793956"/>
            <a:ext cx="12868275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In Platform Engineering, performance should be a design principle.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solidFill>
                  <a:srgbClr val="E0E4E6"/>
                </a:solidFill>
                <a:latin typeface="Barlow" pitchFamily="34" charset="0"/>
              </a:rPr>
              <a:t>Yet in many platforms, it is addressed only after latency, scaling inefficiency, or cost issues appear.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405115" y="1834671"/>
            <a:ext cx="4005318" cy="4234823"/>
          </a:xfrm>
          <a:prstGeom prst="roundRect">
            <a:avLst>
              <a:gd name="adj" fmla="val 20282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852008" y="2179106"/>
            <a:ext cx="2517066" cy="378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chemeClr val="bg1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Late Performance Signals</a:t>
            </a:r>
            <a:endParaRPr lang="en-US" sz="2800" dirty="0">
              <a:solidFill>
                <a:schemeClr val="bg1"/>
              </a:solidFill>
              <a:latin typeface="IBM Plex Serif" panose="02060503050406000203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40890" y="3589787"/>
            <a:ext cx="3552815" cy="2068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dirty="0">
                <a:solidFill>
                  <a:srgbClr val="E0E4E6"/>
                </a:solidFill>
                <a:latin typeface="Barlow" pitchFamily="34" charset="0"/>
              </a:rPr>
              <a:t>Critical indicators such as latency, queue depth, throughput, and workload complexity are not modeled early. Teams react after lagging metrics surface the issue.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C7AC0B-9A01-8A2B-F4BB-B8FB15ACADFD}"/>
              </a:ext>
            </a:extLst>
          </p:cNvPr>
          <p:cNvCxnSpPr/>
          <p:nvPr/>
        </p:nvCxnSpPr>
        <p:spPr>
          <a:xfrm>
            <a:off x="844952" y="3372469"/>
            <a:ext cx="2858947" cy="0"/>
          </a:xfrm>
          <a:prstGeom prst="line">
            <a:avLst/>
          </a:prstGeom>
          <a:ln w="22225">
            <a:solidFill>
              <a:srgbClr val="16FF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hape 2">
            <a:extLst>
              <a:ext uri="{FF2B5EF4-FFF2-40B4-BE49-F238E27FC236}">
                <a16:creationId xmlns:a16="http://schemas.microsoft.com/office/drawing/2014/main" id="{AC686DCA-DD53-97D1-87B6-34FA51FBD3BB}"/>
              </a:ext>
            </a:extLst>
          </p:cNvPr>
          <p:cNvSpPr/>
          <p:nvPr/>
        </p:nvSpPr>
        <p:spPr>
          <a:xfrm>
            <a:off x="5036750" y="1948867"/>
            <a:ext cx="4120502" cy="4234822"/>
          </a:xfrm>
          <a:prstGeom prst="roundRect">
            <a:avLst>
              <a:gd name="adj" fmla="val 20282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Text 3">
            <a:extLst>
              <a:ext uri="{FF2B5EF4-FFF2-40B4-BE49-F238E27FC236}">
                <a16:creationId xmlns:a16="http://schemas.microsoft.com/office/drawing/2014/main" id="{FC54C7FE-6A01-BB40-9859-65E6C8EA56CA}"/>
              </a:ext>
            </a:extLst>
          </p:cNvPr>
          <p:cNvSpPr/>
          <p:nvPr/>
        </p:nvSpPr>
        <p:spPr>
          <a:xfrm>
            <a:off x="6664537" y="2264505"/>
            <a:ext cx="1670997" cy="507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chemeClr val="bg1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Reactive Control Loops</a:t>
            </a:r>
            <a:endParaRPr lang="en-US" sz="2800" dirty="0">
              <a:solidFill>
                <a:schemeClr val="bg1"/>
              </a:solidFill>
              <a:latin typeface="IBM Plex Serif" panose="02060503050406000203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A44305-F300-3E41-B889-DBAAC9362986}"/>
              </a:ext>
            </a:extLst>
          </p:cNvPr>
          <p:cNvCxnSpPr/>
          <p:nvPr/>
        </p:nvCxnSpPr>
        <p:spPr>
          <a:xfrm>
            <a:off x="5476587" y="3393900"/>
            <a:ext cx="2858947" cy="0"/>
          </a:xfrm>
          <a:prstGeom prst="line">
            <a:avLst/>
          </a:prstGeom>
          <a:ln w="22225">
            <a:solidFill>
              <a:srgbClr val="16FF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4">
            <a:extLst>
              <a:ext uri="{FF2B5EF4-FFF2-40B4-BE49-F238E27FC236}">
                <a16:creationId xmlns:a16="http://schemas.microsoft.com/office/drawing/2014/main" id="{5A028ACD-039C-1FEC-9AFF-A0DBF14CDEE6}"/>
              </a:ext>
            </a:extLst>
          </p:cNvPr>
          <p:cNvSpPr/>
          <p:nvPr/>
        </p:nvSpPr>
        <p:spPr>
          <a:xfrm>
            <a:off x="5476587" y="3647847"/>
            <a:ext cx="3552815" cy="2068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dirty="0">
                <a:solidFill>
                  <a:srgbClr val="E0E4E6"/>
                </a:solidFill>
                <a:latin typeface="Barlow" pitchFamily="34" charset="0"/>
              </a:rPr>
              <a:t>Autoscaling and capacity policies are often driven by static thresholds, delaying response to bursty or AI-driven workloads.</a:t>
            </a:r>
          </a:p>
          <a:p>
            <a:pPr marL="0" indent="0" algn="l">
              <a:lnSpc>
                <a:spcPts val="2750"/>
              </a:lnSpc>
              <a:buNone/>
            </a:pP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CE7897-1BA8-2585-A022-6313B78CD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60" y="2168797"/>
            <a:ext cx="1016000" cy="1054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17B16A-D7E2-CDFB-614C-43C7019B0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190" y="2258094"/>
            <a:ext cx="977900" cy="1028700"/>
          </a:xfrm>
          <a:prstGeom prst="rect">
            <a:avLst/>
          </a:prstGeom>
        </p:spPr>
      </p:pic>
      <p:sp>
        <p:nvSpPr>
          <p:cNvPr id="25" name="Shape 2">
            <a:extLst>
              <a:ext uri="{FF2B5EF4-FFF2-40B4-BE49-F238E27FC236}">
                <a16:creationId xmlns:a16="http://schemas.microsoft.com/office/drawing/2014/main" id="{D5F8BEC5-127E-628A-A6EE-CBE50E33488A}"/>
              </a:ext>
            </a:extLst>
          </p:cNvPr>
          <p:cNvSpPr/>
          <p:nvPr/>
        </p:nvSpPr>
        <p:spPr>
          <a:xfrm>
            <a:off x="10104783" y="1948867"/>
            <a:ext cx="4120502" cy="4234822"/>
          </a:xfrm>
          <a:prstGeom prst="roundRect">
            <a:avLst>
              <a:gd name="adj" fmla="val 20282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6" name="Text 3">
            <a:extLst>
              <a:ext uri="{FF2B5EF4-FFF2-40B4-BE49-F238E27FC236}">
                <a16:creationId xmlns:a16="http://schemas.microsoft.com/office/drawing/2014/main" id="{67C11447-B60D-8828-A1D1-FCC66B9B3584}"/>
              </a:ext>
            </a:extLst>
          </p:cNvPr>
          <p:cNvSpPr/>
          <p:nvPr/>
        </p:nvSpPr>
        <p:spPr>
          <a:xfrm>
            <a:off x="11679563" y="2256278"/>
            <a:ext cx="2225370" cy="507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chemeClr val="bg1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Post-Deployment Guardrails</a:t>
            </a:r>
            <a:endParaRPr lang="en-US" sz="2800" dirty="0">
              <a:solidFill>
                <a:schemeClr val="bg1"/>
              </a:solidFill>
              <a:latin typeface="IBM Plex Serif" panose="02060503050406000203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F8918D-6525-1A19-544C-D472C8A8B287}"/>
              </a:ext>
            </a:extLst>
          </p:cNvPr>
          <p:cNvCxnSpPr/>
          <p:nvPr/>
        </p:nvCxnSpPr>
        <p:spPr>
          <a:xfrm>
            <a:off x="10544620" y="3393900"/>
            <a:ext cx="2858947" cy="0"/>
          </a:xfrm>
          <a:prstGeom prst="line">
            <a:avLst/>
          </a:prstGeom>
          <a:ln w="22225">
            <a:solidFill>
              <a:srgbClr val="16FF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4">
            <a:extLst>
              <a:ext uri="{FF2B5EF4-FFF2-40B4-BE49-F238E27FC236}">
                <a16:creationId xmlns:a16="http://schemas.microsoft.com/office/drawing/2014/main" id="{5E5AC5DC-6EDE-74F4-4696-85EFF22718C1}"/>
              </a:ext>
            </a:extLst>
          </p:cNvPr>
          <p:cNvSpPr/>
          <p:nvPr/>
        </p:nvSpPr>
        <p:spPr>
          <a:xfrm>
            <a:off x="10544620" y="3647847"/>
            <a:ext cx="3552815" cy="2068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dirty="0">
                <a:solidFill>
                  <a:srgbClr val="E0E4E6"/>
                </a:solidFill>
                <a:latin typeface="Barlow" pitchFamily="34" charset="0"/>
              </a:rPr>
              <a:t>SLOs, resource budgets, and performance policies are enforced too late instead of being embedded into platform design.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03E1D18-560C-71C0-B043-E023AE00E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3223" y="2258094"/>
            <a:ext cx="977900" cy="102870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2D4F274-6D47-7641-A11F-0192CB9799A8}"/>
              </a:ext>
            </a:extLst>
          </p:cNvPr>
          <p:cNvSpPr/>
          <p:nvPr/>
        </p:nvSpPr>
        <p:spPr>
          <a:xfrm>
            <a:off x="293550" y="6326715"/>
            <a:ext cx="13997995" cy="705921"/>
          </a:xfrm>
          <a:prstGeom prst="roundRect">
            <a:avLst/>
          </a:prstGeom>
          <a:noFill/>
          <a:ln w="222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16FFBB"/>
                </a:solidFill>
              </a:rPr>
              <a:t>Problem Statement: </a:t>
            </a:r>
            <a:r>
              <a:rPr lang="en-US" sz="2400" dirty="0">
                <a:solidFill>
                  <a:schemeClr val="bg1"/>
                </a:solidFill>
              </a:rPr>
              <a:t>Platform engineering must treat performance as a design-time concern, not a runtime fix.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E70DBD4-F8CB-2401-5CD3-199336FB3CD1}"/>
              </a:ext>
            </a:extLst>
          </p:cNvPr>
          <p:cNvSpPr/>
          <p:nvPr/>
        </p:nvSpPr>
        <p:spPr>
          <a:xfrm>
            <a:off x="405115" y="7254027"/>
            <a:ext cx="13820170" cy="705921"/>
          </a:xfrm>
          <a:prstGeom prst="roundRect">
            <a:avLst/>
          </a:prstGeom>
          <a:noFill/>
          <a:ln w="158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16FFBB"/>
                </a:solidFill>
              </a:rPr>
              <a:t>Example: </a:t>
            </a:r>
            <a:r>
              <a:rPr lang="en-US" sz="2000" dirty="0">
                <a:solidFill>
                  <a:schemeClr val="bg1"/>
                </a:solidFill>
              </a:rPr>
              <a:t>A traffic spike increases queue depth, and p95 latency, but CPU-based autoscaling reacts late -  causing slow responses, excess replicas and higher cost.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1102E-8443-A7F0-7C9C-F40D9AC63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5E6F47EA-0C7C-C28A-485A-31EB374BD185}"/>
              </a:ext>
            </a:extLst>
          </p:cNvPr>
          <p:cNvSpPr/>
          <p:nvPr/>
        </p:nvSpPr>
        <p:spPr>
          <a:xfrm>
            <a:off x="257609" y="372472"/>
            <a:ext cx="11362968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00"/>
              </a:lnSpc>
            </a:pPr>
            <a:r>
              <a:rPr lang="en-US" sz="385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</a:rPr>
              <a:t>The Design Gap in Platform Engineering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DBF2F391-FDDA-9DC1-19C4-FFC2226F98B6}"/>
              </a:ext>
            </a:extLst>
          </p:cNvPr>
          <p:cNvSpPr/>
          <p:nvPr/>
        </p:nvSpPr>
        <p:spPr>
          <a:xfrm>
            <a:off x="257609" y="1089184"/>
            <a:ext cx="1286827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</a:rPr>
              <a:t>Performance breaks down when telemetry, scaling, and guardrails operate as separate systems instead of one platform control loop.</a:t>
            </a:r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95B262CC-F52D-A456-65BE-8E9964DEFC53}"/>
              </a:ext>
            </a:extLst>
          </p:cNvPr>
          <p:cNvSpPr/>
          <p:nvPr/>
        </p:nvSpPr>
        <p:spPr>
          <a:xfrm>
            <a:off x="869986" y="2053590"/>
            <a:ext cx="5572378" cy="2559974"/>
          </a:xfrm>
          <a:prstGeom prst="roundRect">
            <a:avLst>
              <a:gd name="adj" fmla="val 4861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E01A4B23-00CD-1381-10A0-205E6B014E77}"/>
              </a:ext>
            </a:extLst>
          </p:cNvPr>
          <p:cNvSpPr/>
          <p:nvPr/>
        </p:nvSpPr>
        <p:spPr>
          <a:xfrm>
            <a:off x="839505" y="2053590"/>
            <a:ext cx="45719" cy="2559974"/>
          </a:xfrm>
          <a:prstGeom prst="roundRect">
            <a:avLst>
              <a:gd name="adj" fmla="val 271033"/>
            </a:avLst>
          </a:prstGeom>
          <a:solidFill>
            <a:srgbClr val="16FFB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78F41E97-02D0-191F-DA53-4BD89E169DE3}"/>
              </a:ext>
            </a:extLst>
          </p:cNvPr>
          <p:cNvSpPr/>
          <p:nvPr/>
        </p:nvSpPr>
        <p:spPr>
          <a:xfrm>
            <a:off x="1212170" y="2304336"/>
            <a:ext cx="2447687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</a:rPr>
              <a:t>Signals Are Observed, Not Operationalized</a:t>
            </a: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377BED7F-0D1F-703E-7ED6-2303D5566943}"/>
              </a:ext>
            </a:extLst>
          </p:cNvPr>
          <p:cNvSpPr/>
          <p:nvPr/>
        </p:nvSpPr>
        <p:spPr>
          <a:xfrm>
            <a:off x="1212170" y="2742486"/>
            <a:ext cx="4676017" cy="1510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  <a:buSzPct val="100000"/>
            </a:pPr>
            <a:r>
              <a:rPr lang="en-US" sz="1600" dirty="0">
                <a:solidFill>
                  <a:schemeClr val="bg1"/>
                </a:solidFill>
                <a:latin typeface="IBM Plex Serif" panose="02060503050406000203" pitchFamily="18" charset="0"/>
              </a:rPr>
              <a:t>Telemetry exists, but latency, queue depth, saturation, and workload complexity are not always converted into scaling or policy decisions.</a:t>
            </a:r>
            <a:endParaRPr lang="en-US" sz="1700" dirty="0">
              <a:solidFill>
                <a:schemeClr val="bg1"/>
              </a:solidFill>
              <a:latin typeface="IBM Plex Serif" panose="02060503050406000203" pitchFamily="18" charset="0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C21AE901-7E27-502F-5FA4-87067D5F4922}"/>
              </a:ext>
            </a:extLst>
          </p:cNvPr>
          <p:cNvSpPr/>
          <p:nvPr/>
        </p:nvSpPr>
        <p:spPr>
          <a:xfrm>
            <a:off x="6943895" y="2070562"/>
            <a:ext cx="5340927" cy="2559974"/>
          </a:xfrm>
          <a:prstGeom prst="roundRect">
            <a:avLst>
              <a:gd name="adj" fmla="val 4861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29DD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B9D6A54E-F9BB-D2DF-D8C6-26D81B2CAF2B}"/>
              </a:ext>
            </a:extLst>
          </p:cNvPr>
          <p:cNvSpPr/>
          <p:nvPr/>
        </p:nvSpPr>
        <p:spPr>
          <a:xfrm>
            <a:off x="6927270" y="2070562"/>
            <a:ext cx="45719" cy="2559974"/>
          </a:xfrm>
          <a:prstGeom prst="roundRect">
            <a:avLst>
              <a:gd name="adj" fmla="val 271033"/>
            </a:avLst>
          </a:prstGeom>
          <a:solidFill>
            <a:srgbClr val="29DD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8FBF918E-BF9C-9DDE-E63A-2EFDA4C2E094}"/>
              </a:ext>
            </a:extLst>
          </p:cNvPr>
          <p:cNvSpPr/>
          <p:nvPr/>
        </p:nvSpPr>
        <p:spPr>
          <a:xfrm>
            <a:off x="7286080" y="2321308"/>
            <a:ext cx="2703790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b="1" dirty="0">
                <a:solidFill>
                  <a:srgbClr val="E0E4E6"/>
                </a:solidFill>
                <a:latin typeface="IBM Plex Serif" panose="02060503050406000203" pitchFamily="18" charset="0"/>
                <a:ea typeface="Spline Sans Bold" pitchFamily="34" charset="-122"/>
              </a:rPr>
              <a:t>Scaling Is Reactive, Not Workload-Aware</a:t>
            </a: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DC453230-2A0A-E5D4-E468-0E6743D5FF63}"/>
              </a:ext>
            </a:extLst>
          </p:cNvPr>
          <p:cNvSpPr/>
          <p:nvPr/>
        </p:nvSpPr>
        <p:spPr>
          <a:xfrm>
            <a:off x="7286081" y="2759458"/>
            <a:ext cx="4630298" cy="1640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  <a:buSzPct val="100000"/>
            </a:pPr>
            <a:r>
              <a:rPr lang="en-US" sz="1600" dirty="0">
                <a:solidFill>
                  <a:schemeClr val="bg1"/>
                </a:solidFill>
                <a:latin typeface="IBM Plex Serif" panose="02060503050406000203" pitchFamily="18" charset="0"/>
              </a:rPr>
              <a:t>Autoscaling often depends on static thresholds and infrastructure metrics, which struggle with bursty, variable, or AI-driven workloads.</a:t>
            </a:r>
            <a:endParaRPr lang="en-US" sz="1700" dirty="0">
              <a:solidFill>
                <a:schemeClr val="bg1"/>
              </a:solidFill>
              <a:latin typeface="IBM Plex Serif" panose="02060503050406000203" pitchFamily="18" charset="0"/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5BB3E8D8-D2B4-65FA-7E9E-E7CF2ACF1943}"/>
              </a:ext>
            </a:extLst>
          </p:cNvPr>
          <p:cNvSpPr/>
          <p:nvPr/>
        </p:nvSpPr>
        <p:spPr>
          <a:xfrm>
            <a:off x="1851617" y="7299309"/>
            <a:ext cx="3609115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600" b="1" i="1" dirty="0">
                <a:solidFill>
                  <a:schemeClr val="bg1"/>
                </a:solidFill>
                <a:latin typeface="IBM Plex Serif" panose="02060503050406000203" pitchFamily="18" charset="0"/>
              </a:rPr>
              <a:t>Performance-by-design requires connecting telemetry, scaling, and guardrails into the platform engineering lifecycle.</a:t>
            </a:r>
            <a:endParaRPr lang="en-US" sz="1700" b="1" i="1" dirty="0">
              <a:solidFill>
                <a:schemeClr val="bg1"/>
              </a:solidFill>
              <a:latin typeface="IBM Plex Serif" panose="02060503050406000203" pitchFamily="18" charset="0"/>
            </a:endParaRPr>
          </a:p>
        </p:txBody>
      </p:sp>
      <p:sp>
        <p:nvSpPr>
          <p:cNvPr id="13" name="Shape 2">
            <a:extLst>
              <a:ext uri="{FF2B5EF4-FFF2-40B4-BE49-F238E27FC236}">
                <a16:creationId xmlns:a16="http://schemas.microsoft.com/office/drawing/2014/main" id="{81C7568D-CB9C-4B21-6A19-1B27918EB9D0}"/>
              </a:ext>
            </a:extLst>
          </p:cNvPr>
          <p:cNvSpPr/>
          <p:nvPr/>
        </p:nvSpPr>
        <p:spPr>
          <a:xfrm>
            <a:off x="3890283" y="4864310"/>
            <a:ext cx="5356242" cy="2300418"/>
          </a:xfrm>
          <a:prstGeom prst="roundRect">
            <a:avLst>
              <a:gd name="adj" fmla="val 4861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3">
            <a:extLst>
              <a:ext uri="{FF2B5EF4-FFF2-40B4-BE49-F238E27FC236}">
                <a16:creationId xmlns:a16="http://schemas.microsoft.com/office/drawing/2014/main" id="{65BC89F8-365F-B9D5-0F27-8507DDCAD540}"/>
              </a:ext>
            </a:extLst>
          </p:cNvPr>
          <p:cNvSpPr/>
          <p:nvPr/>
        </p:nvSpPr>
        <p:spPr>
          <a:xfrm>
            <a:off x="3859802" y="4864310"/>
            <a:ext cx="45719" cy="2300418"/>
          </a:xfrm>
          <a:prstGeom prst="roundRect">
            <a:avLst>
              <a:gd name="adj" fmla="val 271033"/>
            </a:avLst>
          </a:prstGeom>
          <a:solidFill>
            <a:srgbClr val="16FFB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BA6B2CE1-2931-57DF-7BE0-43FD93DB3E58}"/>
              </a:ext>
            </a:extLst>
          </p:cNvPr>
          <p:cNvSpPr/>
          <p:nvPr/>
        </p:nvSpPr>
        <p:spPr>
          <a:xfrm>
            <a:off x="4232468" y="5130329"/>
            <a:ext cx="5340926" cy="2882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000" b="1" dirty="0">
                <a:solidFill>
                  <a:schemeClr val="bg1"/>
                </a:solidFill>
                <a:latin typeface="IBM Plex Serif" panose="02060503050406000203" pitchFamily="18" charset="0"/>
              </a:rPr>
              <a:t>Guardrails Are Defined, Not Enforced</a:t>
            </a:r>
            <a:endParaRPr lang="en-US" sz="1900" b="1" dirty="0">
              <a:solidFill>
                <a:schemeClr val="bg1"/>
              </a:solidFill>
              <a:latin typeface="IBM Plex Serif" panose="02060503050406000203" pitchFamily="18" charset="0"/>
              <a:ea typeface="Spline Sans Bold" pitchFamily="34" charset="-122"/>
            </a:endParaRPr>
          </a:p>
        </p:txBody>
      </p:sp>
      <p:sp>
        <p:nvSpPr>
          <p:cNvPr id="16" name="Text 5">
            <a:extLst>
              <a:ext uri="{FF2B5EF4-FFF2-40B4-BE49-F238E27FC236}">
                <a16:creationId xmlns:a16="http://schemas.microsoft.com/office/drawing/2014/main" id="{291A80AE-85F1-0520-1973-6BC942782FE6}"/>
              </a:ext>
            </a:extLst>
          </p:cNvPr>
          <p:cNvSpPr/>
          <p:nvPr/>
        </p:nvSpPr>
        <p:spPr>
          <a:xfrm>
            <a:off x="4232466" y="5553207"/>
            <a:ext cx="4727269" cy="913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  <a:buSzPct val="100000"/>
            </a:pPr>
            <a:r>
              <a:rPr lang="en-US" sz="1600" dirty="0">
                <a:solidFill>
                  <a:schemeClr val="bg1"/>
                </a:solidFill>
                <a:latin typeface="IBM Plex Serif" panose="02060503050406000203" pitchFamily="18" charset="0"/>
              </a:rPr>
              <a:t>SLOs, resource budgets, and scaling limits are defined separately but not consistently enforced through CI/CD and runtime workflows.</a:t>
            </a:r>
            <a:endParaRPr lang="en-US" sz="1700" dirty="0">
              <a:solidFill>
                <a:schemeClr val="bg1"/>
              </a:solidFill>
              <a:latin typeface="IBM Plex Serif" panose="0206050305040600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888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7614F535-D2C9-EEEE-DD96-81FCCE6AC7B4}"/>
              </a:ext>
            </a:extLst>
          </p:cNvPr>
          <p:cNvSpPr/>
          <p:nvPr/>
        </p:nvSpPr>
        <p:spPr>
          <a:xfrm>
            <a:off x="160628" y="136945"/>
            <a:ext cx="11362968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00"/>
              </a:lnSpc>
            </a:pPr>
            <a:r>
              <a:rPr lang="en-US" sz="385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</a:rPr>
              <a:t>Performance-by-Design: The Shift Required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897F15A8-A793-23B6-279C-AD57D7596DA2}"/>
              </a:ext>
            </a:extLst>
          </p:cNvPr>
          <p:cNvSpPr/>
          <p:nvPr/>
        </p:nvSpPr>
        <p:spPr>
          <a:xfrm>
            <a:off x="160628" y="748926"/>
            <a:ext cx="1286827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</a:rPr>
              <a:t>From reactive performance tuning to intentional platform architecture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388D62-E28B-E789-E993-A6D4C5CC9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547" y="1016576"/>
            <a:ext cx="10350961" cy="721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85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834985B-E009-5FD5-B44C-94C01CAED653}"/>
              </a:ext>
            </a:extLst>
          </p:cNvPr>
          <p:cNvSpPr/>
          <p:nvPr/>
        </p:nvSpPr>
        <p:spPr>
          <a:xfrm>
            <a:off x="141878" y="1261908"/>
            <a:ext cx="14346646" cy="5032714"/>
          </a:xfrm>
          <a:prstGeom prst="rect">
            <a:avLst/>
          </a:prstGeom>
          <a:solidFill>
            <a:srgbClr val="0103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CD2B5187-0E77-BF11-D0B1-3577FD5E40C1}"/>
              </a:ext>
            </a:extLst>
          </p:cNvPr>
          <p:cNvSpPr/>
          <p:nvPr/>
        </p:nvSpPr>
        <p:spPr>
          <a:xfrm>
            <a:off x="160628" y="136945"/>
            <a:ext cx="11362968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00"/>
              </a:lnSpc>
            </a:pPr>
            <a:r>
              <a:rPr lang="en-US" sz="385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</a:rPr>
              <a:t>Embedding Performance into the Platform Lifecycle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DC077843-947E-13F3-FB4B-BEF2D6225950}"/>
              </a:ext>
            </a:extLst>
          </p:cNvPr>
          <p:cNvSpPr/>
          <p:nvPr/>
        </p:nvSpPr>
        <p:spPr>
          <a:xfrm>
            <a:off x="160628" y="748926"/>
            <a:ext cx="1286827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</a:rPr>
              <a:t>Operationalizing performance-by-design across the platform lifecycle.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7ED0EE0-525E-4D2C-D9BD-B5678E7D4191}"/>
              </a:ext>
            </a:extLst>
          </p:cNvPr>
          <p:cNvGrpSpPr/>
          <p:nvPr/>
        </p:nvGrpSpPr>
        <p:grpSpPr>
          <a:xfrm>
            <a:off x="141877" y="1261908"/>
            <a:ext cx="13878923" cy="4816482"/>
            <a:chOff x="141877" y="1145307"/>
            <a:chExt cx="14949908" cy="4933083"/>
          </a:xfrm>
        </p:grpSpPr>
        <p:sp>
          <p:nvSpPr>
            <p:cNvPr id="4" name="Shape 2">
              <a:extLst>
                <a:ext uri="{FF2B5EF4-FFF2-40B4-BE49-F238E27FC236}">
                  <a16:creationId xmlns:a16="http://schemas.microsoft.com/office/drawing/2014/main" id="{49E3E382-89AC-6E59-F7D3-991AA83D2609}"/>
                </a:ext>
              </a:extLst>
            </p:cNvPr>
            <p:cNvSpPr/>
            <p:nvPr/>
          </p:nvSpPr>
          <p:spPr>
            <a:xfrm>
              <a:off x="141877" y="1834671"/>
              <a:ext cx="2541720" cy="4234823"/>
            </a:xfrm>
            <a:prstGeom prst="roundRect">
              <a:avLst>
                <a:gd name="adj" fmla="val 20282"/>
              </a:avLst>
            </a:prstGeom>
            <a:solidFill>
              <a:srgbClr val="0A081B"/>
            </a:solidFill>
            <a:ln w="22860">
              <a:solidFill>
                <a:srgbClr val="05D7E3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EE4135-4061-73A7-66E3-B50A48BE4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210" y="1356556"/>
              <a:ext cx="1316736" cy="1294790"/>
            </a:xfrm>
            <a:prstGeom prst="rect">
              <a:avLst/>
            </a:prstGeom>
          </p:spPr>
        </p:pic>
        <p:sp>
          <p:nvSpPr>
            <p:cNvPr id="6" name="32-Point Star 5">
              <a:extLst>
                <a:ext uri="{FF2B5EF4-FFF2-40B4-BE49-F238E27FC236}">
                  <a16:creationId xmlns:a16="http://schemas.microsoft.com/office/drawing/2014/main" id="{46DCDF3E-DD9A-41EF-134E-46D9333DA9B0}"/>
                </a:ext>
              </a:extLst>
            </p:cNvPr>
            <p:cNvSpPr/>
            <p:nvPr/>
          </p:nvSpPr>
          <p:spPr>
            <a:xfrm>
              <a:off x="306464" y="2474190"/>
              <a:ext cx="514284" cy="484909"/>
            </a:xfrm>
            <a:prstGeom prst="star32">
              <a:avLst/>
            </a:prstGeom>
            <a:solidFill>
              <a:srgbClr val="0B6F8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" name="Text 3">
              <a:extLst>
                <a:ext uri="{FF2B5EF4-FFF2-40B4-BE49-F238E27FC236}">
                  <a16:creationId xmlns:a16="http://schemas.microsoft.com/office/drawing/2014/main" id="{4491093E-695E-A94F-5CAF-3E1DDDEA79D6}"/>
                </a:ext>
              </a:extLst>
            </p:cNvPr>
            <p:cNvSpPr/>
            <p:nvPr/>
          </p:nvSpPr>
          <p:spPr>
            <a:xfrm>
              <a:off x="976158" y="2595416"/>
              <a:ext cx="1542355" cy="24245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IBM Plex Serif" panose="02060503050406000203" pitchFamily="18" charset="0"/>
                  <a:ea typeface="Spline Sans Bold" pitchFamily="34" charset="-122"/>
                  <a:cs typeface="Spline Sans Bold" pitchFamily="34" charset="-120"/>
                </a:rPr>
                <a:t>Design</a:t>
              </a:r>
              <a:endParaRPr lang="en-US" sz="2800" dirty="0">
                <a:solidFill>
                  <a:schemeClr val="bg1"/>
                </a:solidFill>
                <a:latin typeface="IBM Plex Serif" panose="02060503050406000203" pitchFamily="18" charset="0"/>
              </a:endParaRPr>
            </a:p>
          </p:txBody>
        </p:sp>
        <p:sp>
          <p:nvSpPr>
            <p:cNvPr id="8" name="Text 3">
              <a:extLst>
                <a:ext uri="{FF2B5EF4-FFF2-40B4-BE49-F238E27FC236}">
                  <a16:creationId xmlns:a16="http://schemas.microsoft.com/office/drawing/2014/main" id="{5EF01BA2-88C7-D752-914A-21DC869A4BFD}"/>
                </a:ext>
              </a:extLst>
            </p:cNvPr>
            <p:cNvSpPr/>
            <p:nvPr/>
          </p:nvSpPr>
          <p:spPr>
            <a:xfrm>
              <a:off x="306464" y="3214305"/>
              <a:ext cx="2212049" cy="199322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ts val="2750"/>
                </a:lnSpc>
                <a:buSzPct val="100000"/>
                <a:buChar char="•"/>
              </a:pPr>
              <a:r>
                <a:rPr lang="en-US" sz="1900" dirty="0">
                  <a:solidFill>
                    <a:srgbClr val="E0E4E6"/>
                  </a:solidFill>
                  <a:latin typeface="Barlow" pitchFamily="34" charset="0"/>
                  <a:ea typeface="Barlow" pitchFamily="34" charset="-122"/>
                  <a:cs typeface="Barlow" pitchFamily="34" charset="-120"/>
                </a:rPr>
                <a:t>Define SLOs &amp; latency budgets</a:t>
              </a:r>
            </a:p>
            <a:p>
              <a:pPr marL="342900" indent="-342900" algn="l">
                <a:lnSpc>
                  <a:spcPts val="2750"/>
                </a:lnSpc>
                <a:buSzPct val="100000"/>
                <a:buChar char="•"/>
              </a:pPr>
              <a:r>
                <a:rPr lang="en-US" sz="1900" dirty="0">
                  <a:solidFill>
                    <a:srgbClr val="E0E4E6"/>
                  </a:solidFill>
                  <a:latin typeface="Barlow" pitchFamily="34" charset="0"/>
                  <a:ea typeface="Barlow" pitchFamily="34" charset="-122"/>
                  <a:cs typeface="Barlow" pitchFamily="34" charset="-120"/>
                </a:rPr>
                <a:t>Classify workload profile</a:t>
              </a:r>
            </a:p>
            <a:p>
              <a:pPr marL="342900" indent="-342900" algn="l">
                <a:lnSpc>
                  <a:spcPts val="2750"/>
                </a:lnSpc>
                <a:buSzPct val="100000"/>
                <a:buChar char="•"/>
              </a:pPr>
              <a:r>
                <a:rPr lang="en-US" sz="1900" dirty="0">
                  <a:solidFill>
                    <a:srgbClr val="E0E4E6"/>
                  </a:solidFill>
                  <a:latin typeface="Barlow" pitchFamily="34" charset="0"/>
                  <a:ea typeface="Barlow" pitchFamily="34" charset="-122"/>
                  <a:cs typeface="Barlow" pitchFamily="34" charset="-120"/>
                </a:rPr>
                <a:t>Set scaling intent</a:t>
              </a:r>
            </a:p>
            <a:p>
              <a:pPr marL="342900" indent="-342900" algn="l">
                <a:lnSpc>
                  <a:spcPts val="2750"/>
                </a:lnSpc>
                <a:buSzPct val="100000"/>
                <a:buChar char="•"/>
              </a:pPr>
              <a:endParaRPr lang="en-US" sz="1900" dirty="0"/>
            </a:p>
          </p:txBody>
        </p:sp>
        <p:sp>
          <p:nvSpPr>
            <p:cNvPr id="13" name="Shape 2">
              <a:extLst>
                <a:ext uri="{FF2B5EF4-FFF2-40B4-BE49-F238E27FC236}">
                  <a16:creationId xmlns:a16="http://schemas.microsoft.com/office/drawing/2014/main" id="{1538FDFB-E4B7-564A-BC73-0168E04A818B}"/>
                </a:ext>
              </a:extLst>
            </p:cNvPr>
            <p:cNvSpPr/>
            <p:nvPr/>
          </p:nvSpPr>
          <p:spPr>
            <a:xfrm>
              <a:off x="3231438" y="1834671"/>
              <a:ext cx="2542032" cy="4234823"/>
            </a:xfrm>
            <a:prstGeom prst="roundRect">
              <a:avLst>
                <a:gd name="adj" fmla="val 20282"/>
              </a:avLst>
            </a:prstGeom>
            <a:solidFill>
              <a:srgbClr val="0A081B"/>
            </a:solidFill>
            <a:ln w="22860">
              <a:solidFill>
                <a:srgbClr val="05D7E3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32-Point Star 14">
              <a:extLst>
                <a:ext uri="{FF2B5EF4-FFF2-40B4-BE49-F238E27FC236}">
                  <a16:creationId xmlns:a16="http://schemas.microsoft.com/office/drawing/2014/main" id="{1C7A803E-2F48-C0D0-AF37-8A4FDE98C474}"/>
                </a:ext>
              </a:extLst>
            </p:cNvPr>
            <p:cNvSpPr/>
            <p:nvPr/>
          </p:nvSpPr>
          <p:spPr>
            <a:xfrm>
              <a:off x="3396025" y="2474190"/>
              <a:ext cx="514284" cy="484909"/>
            </a:xfrm>
            <a:prstGeom prst="star32">
              <a:avLst/>
            </a:prstGeom>
            <a:solidFill>
              <a:srgbClr val="0B6F8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6" name="Text 3">
              <a:extLst>
                <a:ext uri="{FF2B5EF4-FFF2-40B4-BE49-F238E27FC236}">
                  <a16:creationId xmlns:a16="http://schemas.microsoft.com/office/drawing/2014/main" id="{7CB75635-142C-10D6-F3E9-1805ADF48D96}"/>
                </a:ext>
              </a:extLst>
            </p:cNvPr>
            <p:cNvSpPr/>
            <p:nvPr/>
          </p:nvSpPr>
          <p:spPr>
            <a:xfrm>
              <a:off x="4065719" y="2595416"/>
              <a:ext cx="1542355" cy="24245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IBM Plex Serif" panose="02060503050406000203" pitchFamily="18" charset="0"/>
                  <a:ea typeface="Spline Sans Bold" pitchFamily="34" charset="-122"/>
                  <a:cs typeface="Spline Sans Bold" pitchFamily="34" charset="-120"/>
                </a:rPr>
                <a:t>Build</a:t>
              </a:r>
              <a:endParaRPr lang="en-US" sz="2800" dirty="0">
                <a:solidFill>
                  <a:schemeClr val="bg1"/>
                </a:solidFill>
                <a:latin typeface="IBM Plex Serif" panose="02060503050406000203" pitchFamily="18" charset="0"/>
              </a:endParaRPr>
            </a:p>
          </p:txBody>
        </p:sp>
        <p:sp>
          <p:nvSpPr>
            <p:cNvPr id="17" name="Text 3">
              <a:extLst>
                <a:ext uri="{FF2B5EF4-FFF2-40B4-BE49-F238E27FC236}">
                  <a16:creationId xmlns:a16="http://schemas.microsoft.com/office/drawing/2014/main" id="{3B565859-34A4-ED37-7D7A-1262D81B2611}"/>
                </a:ext>
              </a:extLst>
            </p:cNvPr>
            <p:cNvSpPr/>
            <p:nvPr/>
          </p:nvSpPr>
          <p:spPr>
            <a:xfrm>
              <a:off x="3396025" y="3214305"/>
              <a:ext cx="2372185" cy="199322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ts val="2750"/>
                </a:lnSpc>
                <a:buSzPct val="100000"/>
                <a:buChar char="•"/>
              </a:pPr>
              <a:r>
                <a:rPr lang="en-US" sz="1900" dirty="0">
                  <a:solidFill>
                    <a:srgbClr val="E0E4E6"/>
                  </a:solidFill>
                  <a:latin typeface="Barlow" pitchFamily="34" charset="0"/>
                  <a:ea typeface="Barlow" pitchFamily="34" charset="-122"/>
                  <a:cs typeface="Barlow" pitchFamily="34" charset="-120"/>
                </a:rPr>
                <a:t>Validate resource profiles</a:t>
              </a:r>
            </a:p>
            <a:p>
              <a:pPr marL="342900" indent="-342900" algn="l">
                <a:lnSpc>
                  <a:spcPts val="2750"/>
                </a:lnSpc>
                <a:buSzPct val="100000"/>
                <a:buChar char="•"/>
              </a:pPr>
              <a:r>
                <a:rPr lang="en-US" sz="1900" dirty="0">
                  <a:solidFill>
                    <a:srgbClr val="E0E4E6"/>
                  </a:solidFill>
                  <a:latin typeface="Barlow" pitchFamily="34" charset="0"/>
                  <a:ea typeface="Barlow" pitchFamily="34" charset="-122"/>
                  <a:cs typeface="Barlow" pitchFamily="34" charset="-120"/>
                </a:rPr>
                <a:t>Automate performance tests </a:t>
              </a:r>
            </a:p>
            <a:p>
              <a:pPr marL="342900" indent="-342900" algn="l">
                <a:lnSpc>
                  <a:spcPts val="2750"/>
                </a:lnSpc>
                <a:buSzPct val="100000"/>
                <a:buChar char="•"/>
              </a:pPr>
              <a:r>
                <a:rPr lang="en-US" sz="1900" dirty="0">
                  <a:solidFill>
                    <a:srgbClr val="E0E4E6"/>
                  </a:solidFill>
                  <a:latin typeface="Barlow" pitchFamily="34" charset="0"/>
                  <a:ea typeface="Barlow" pitchFamily="34" charset="-122"/>
                  <a:cs typeface="Barlow" pitchFamily="34" charset="-120"/>
                </a:rPr>
                <a:t>Enforce policy-as-code</a:t>
              </a:r>
            </a:p>
            <a:p>
              <a:pPr marL="342900" indent="-342900" algn="l">
                <a:lnSpc>
                  <a:spcPts val="2750"/>
                </a:lnSpc>
                <a:buSzPct val="100000"/>
                <a:buChar char="•"/>
              </a:pPr>
              <a:endParaRPr lang="en-US" sz="1900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048C73D-86DB-0C92-F89F-0D50473F9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8112" y="1261908"/>
              <a:ext cx="1298448" cy="1298448"/>
            </a:xfrm>
            <a:prstGeom prst="rect">
              <a:avLst/>
            </a:prstGeom>
          </p:spPr>
        </p:pic>
        <p:sp>
          <p:nvSpPr>
            <p:cNvPr id="20" name="Shape 2">
              <a:extLst>
                <a:ext uri="{FF2B5EF4-FFF2-40B4-BE49-F238E27FC236}">
                  <a16:creationId xmlns:a16="http://schemas.microsoft.com/office/drawing/2014/main" id="{CC93D648-3CEF-E284-EAB0-557956959AA4}"/>
                </a:ext>
              </a:extLst>
            </p:cNvPr>
            <p:cNvSpPr/>
            <p:nvPr/>
          </p:nvSpPr>
          <p:spPr>
            <a:xfrm>
              <a:off x="6376413" y="1834671"/>
              <a:ext cx="2542032" cy="4234823"/>
            </a:xfrm>
            <a:prstGeom prst="roundRect">
              <a:avLst>
                <a:gd name="adj" fmla="val 20282"/>
              </a:avLst>
            </a:prstGeom>
            <a:solidFill>
              <a:srgbClr val="0A081B"/>
            </a:solidFill>
            <a:ln w="22860">
              <a:solidFill>
                <a:srgbClr val="05D7E3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32-Point Star 20">
              <a:extLst>
                <a:ext uri="{FF2B5EF4-FFF2-40B4-BE49-F238E27FC236}">
                  <a16:creationId xmlns:a16="http://schemas.microsoft.com/office/drawing/2014/main" id="{FEFBF56C-09B2-2E67-DBDD-612E6026A1B7}"/>
                </a:ext>
              </a:extLst>
            </p:cNvPr>
            <p:cNvSpPr/>
            <p:nvPr/>
          </p:nvSpPr>
          <p:spPr>
            <a:xfrm>
              <a:off x="6541000" y="2474190"/>
              <a:ext cx="514284" cy="484909"/>
            </a:xfrm>
            <a:prstGeom prst="star32">
              <a:avLst/>
            </a:prstGeom>
            <a:solidFill>
              <a:srgbClr val="0B6F8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22" name="Text 3">
              <a:extLst>
                <a:ext uri="{FF2B5EF4-FFF2-40B4-BE49-F238E27FC236}">
                  <a16:creationId xmlns:a16="http://schemas.microsoft.com/office/drawing/2014/main" id="{01A4CBA8-B07E-5C1A-157E-7A5924EF8869}"/>
                </a:ext>
              </a:extLst>
            </p:cNvPr>
            <p:cNvSpPr/>
            <p:nvPr/>
          </p:nvSpPr>
          <p:spPr>
            <a:xfrm>
              <a:off x="7210694" y="2595416"/>
              <a:ext cx="1542355" cy="24245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IBM Plex Serif" panose="02060503050406000203" pitchFamily="18" charset="0"/>
                  <a:ea typeface="Spline Sans Bold" pitchFamily="34" charset="-122"/>
                  <a:cs typeface="Spline Sans Bold" pitchFamily="34" charset="-120"/>
                </a:rPr>
                <a:t>Deploy</a:t>
              </a:r>
              <a:endParaRPr lang="en-US" sz="2800" dirty="0">
                <a:solidFill>
                  <a:schemeClr val="bg1"/>
                </a:solidFill>
                <a:latin typeface="IBM Plex Serif" panose="02060503050406000203" pitchFamily="18" charset="0"/>
              </a:endParaRPr>
            </a:p>
          </p:txBody>
        </p:sp>
        <p:sp>
          <p:nvSpPr>
            <p:cNvPr id="23" name="Text 3">
              <a:extLst>
                <a:ext uri="{FF2B5EF4-FFF2-40B4-BE49-F238E27FC236}">
                  <a16:creationId xmlns:a16="http://schemas.microsoft.com/office/drawing/2014/main" id="{6E72B2A8-203D-6946-0AAD-493C9455F83E}"/>
                </a:ext>
              </a:extLst>
            </p:cNvPr>
            <p:cNvSpPr/>
            <p:nvPr/>
          </p:nvSpPr>
          <p:spPr>
            <a:xfrm>
              <a:off x="6541000" y="3214305"/>
              <a:ext cx="2212049" cy="199322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ts val="2750"/>
                </a:lnSpc>
                <a:buSzPct val="100000"/>
                <a:buChar char="•"/>
              </a:pPr>
              <a:r>
                <a:rPr lang="en-US" sz="1900" dirty="0">
                  <a:solidFill>
                    <a:srgbClr val="E0E4E6"/>
                  </a:solidFill>
                  <a:latin typeface="Barlow" pitchFamily="34" charset="0"/>
                  <a:ea typeface="Barlow" pitchFamily="34" charset="-122"/>
                  <a:cs typeface="Barlow" pitchFamily="34" charset="-120"/>
                </a:rPr>
                <a:t>Apply scaling defaults</a:t>
              </a:r>
            </a:p>
            <a:p>
              <a:pPr marL="342900" indent="-342900" algn="l">
                <a:lnSpc>
                  <a:spcPts val="2750"/>
                </a:lnSpc>
                <a:buSzPct val="100000"/>
                <a:buChar char="•"/>
              </a:pPr>
              <a:r>
                <a:rPr lang="en-US" sz="1900" dirty="0">
                  <a:solidFill>
                    <a:srgbClr val="E0E4E6"/>
                  </a:solidFill>
                  <a:latin typeface="Barlow" pitchFamily="34" charset="0"/>
                  <a:ea typeface="Barlow" pitchFamily="34" charset="-122"/>
                  <a:cs typeface="Barlow" pitchFamily="34" charset="-120"/>
                </a:rPr>
                <a:t>Add rollout gates &amp; quotas</a:t>
              </a:r>
            </a:p>
            <a:p>
              <a:pPr marL="342900" indent="-342900" algn="l">
                <a:lnSpc>
                  <a:spcPts val="2750"/>
                </a:lnSpc>
                <a:buSzPct val="100000"/>
                <a:buChar char="•"/>
              </a:pPr>
              <a:r>
                <a:rPr lang="en-US" sz="1900" dirty="0">
                  <a:solidFill>
                    <a:srgbClr val="E0E4E6"/>
                  </a:solidFill>
                  <a:latin typeface="Barlow" pitchFamily="34" charset="0"/>
                  <a:ea typeface="Barlow" pitchFamily="34" charset="-122"/>
                  <a:cs typeface="Barlow" pitchFamily="34" charset="-120"/>
                </a:rPr>
                <a:t>Enforce safe guardrails</a:t>
              </a:r>
            </a:p>
            <a:p>
              <a:pPr marL="342900" indent="-342900" algn="l">
                <a:lnSpc>
                  <a:spcPts val="2750"/>
                </a:lnSpc>
                <a:buSzPct val="100000"/>
                <a:buChar char="•"/>
              </a:pPr>
              <a:endParaRPr lang="en-US" sz="1900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56A8534-89B3-92F9-D3DA-7C4423EC9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67575" y="1314741"/>
              <a:ext cx="1298448" cy="1262043"/>
            </a:xfrm>
            <a:prstGeom prst="rect">
              <a:avLst/>
            </a:prstGeom>
          </p:spPr>
        </p:pic>
        <p:sp>
          <p:nvSpPr>
            <p:cNvPr id="26" name="Shape 2">
              <a:extLst>
                <a:ext uri="{FF2B5EF4-FFF2-40B4-BE49-F238E27FC236}">
                  <a16:creationId xmlns:a16="http://schemas.microsoft.com/office/drawing/2014/main" id="{F8422F48-5641-ABA4-15D2-5167B5E8197A}"/>
                </a:ext>
              </a:extLst>
            </p:cNvPr>
            <p:cNvSpPr/>
            <p:nvPr/>
          </p:nvSpPr>
          <p:spPr>
            <a:xfrm>
              <a:off x="9438266" y="1843567"/>
              <a:ext cx="2542032" cy="4234823"/>
            </a:xfrm>
            <a:prstGeom prst="roundRect">
              <a:avLst>
                <a:gd name="adj" fmla="val 20282"/>
              </a:avLst>
            </a:prstGeom>
            <a:solidFill>
              <a:srgbClr val="0A081B"/>
            </a:solidFill>
            <a:ln w="22860">
              <a:solidFill>
                <a:srgbClr val="05D7E3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32-Point Star 26">
              <a:extLst>
                <a:ext uri="{FF2B5EF4-FFF2-40B4-BE49-F238E27FC236}">
                  <a16:creationId xmlns:a16="http://schemas.microsoft.com/office/drawing/2014/main" id="{C094DC08-E0C1-6635-91AB-E87429839E13}"/>
                </a:ext>
              </a:extLst>
            </p:cNvPr>
            <p:cNvSpPr/>
            <p:nvPr/>
          </p:nvSpPr>
          <p:spPr>
            <a:xfrm>
              <a:off x="9602853" y="2483086"/>
              <a:ext cx="514284" cy="484909"/>
            </a:xfrm>
            <a:prstGeom prst="star32">
              <a:avLst/>
            </a:prstGeom>
            <a:solidFill>
              <a:srgbClr val="0B6F8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28" name="Text 3">
              <a:extLst>
                <a:ext uri="{FF2B5EF4-FFF2-40B4-BE49-F238E27FC236}">
                  <a16:creationId xmlns:a16="http://schemas.microsoft.com/office/drawing/2014/main" id="{35C356ED-E9A2-D17D-EEC6-9A2DFC3BC546}"/>
                </a:ext>
              </a:extLst>
            </p:cNvPr>
            <p:cNvSpPr/>
            <p:nvPr/>
          </p:nvSpPr>
          <p:spPr>
            <a:xfrm>
              <a:off x="10272547" y="2604312"/>
              <a:ext cx="1707438" cy="23355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IBM Plex Serif" panose="02060503050406000203" pitchFamily="18" charset="0"/>
                  <a:ea typeface="Spline Sans Bold" pitchFamily="34" charset="-122"/>
                  <a:cs typeface="Spline Sans Bold" pitchFamily="34" charset="-120"/>
                </a:rPr>
                <a:t>Runtime</a:t>
              </a:r>
              <a:endParaRPr lang="en-US" sz="2800" dirty="0">
                <a:solidFill>
                  <a:schemeClr val="bg1"/>
                </a:solidFill>
                <a:latin typeface="IBM Plex Serif" panose="02060503050406000203" pitchFamily="18" charset="0"/>
              </a:endParaRPr>
            </a:p>
          </p:txBody>
        </p:sp>
        <p:sp>
          <p:nvSpPr>
            <p:cNvPr id="29" name="Text 3">
              <a:extLst>
                <a:ext uri="{FF2B5EF4-FFF2-40B4-BE49-F238E27FC236}">
                  <a16:creationId xmlns:a16="http://schemas.microsoft.com/office/drawing/2014/main" id="{56293649-B9AA-968C-A5E2-358732AE8081}"/>
                </a:ext>
              </a:extLst>
            </p:cNvPr>
            <p:cNvSpPr/>
            <p:nvPr/>
          </p:nvSpPr>
          <p:spPr>
            <a:xfrm>
              <a:off x="9602853" y="3223201"/>
              <a:ext cx="2377133" cy="199322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ts val="2750"/>
                </a:lnSpc>
                <a:buSzPct val="100000"/>
                <a:buChar char="•"/>
              </a:pPr>
              <a:r>
                <a:rPr lang="en-US" sz="1900" dirty="0">
                  <a:solidFill>
                    <a:srgbClr val="E0E4E6"/>
                  </a:solidFill>
                  <a:latin typeface="Barlow" pitchFamily="34" charset="0"/>
                  <a:ea typeface="Barlow" pitchFamily="34" charset="-122"/>
                  <a:cs typeface="Barlow" pitchFamily="34" charset="-120"/>
                </a:rPr>
                <a:t>Scale on latency &amp;  throughput</a:t>
              </a:r>
            </a:p>
            <a:p>
              <a:pPr marL="342900" indent="-342900" algn="l">
                <a:lnSpc>
                  <a:spcPts val="2750"/>
                </a:lnSpc>
                <a:buSzPct val="100000"/>
                <a:buChar char="•"/>
              </a:pPr>
              <a:r>
                <a:rPr lang="en-US" sz="1900" dirty="0">
                  <a:solidFill>
                    <a:srgbClr val="E0E4E6"/>
                  </a:solidFill>
                  <a:latin typeface="Barlow" pitchFamily="34" charset="0"/>
                  <a:ea typeface="Barlow" pitchFamily="34" charset="-122"/>
                  <a:cs typeface="Barlow" pitchFamily="34" charset="-120"/>
                </a:rPr>
                <a:t>Protect against saturation</a:t>
              </a:r>
            </a:p>
            <a:p>
              <a:pPr marL="342900" indent="-342900">
                <a:lnSpc>
                  <a:spcPts val="2750"/>
                </a:lnSpc>
                <a:buSzPct val="100000"/>
                <a:buChar char="•"/>
              </a:pPr>
              <a:r>
                <a:rPr lang="en-US" sz="1900" dirty="0">
                  <a:solidFill>
                    <a:srgbClr val="E0E4E6"/>
                  </a:solidFill>
                  <a:latin typeface="Barlow" pitchFamily="34" charset="0"/>
                </a:rPr>
                <a:t>Observe workload behavior</a:t>
              </a:r>
            </a:p>
          </p:txBody>
        </p:sp>
        <p:sp>
          <p:nvSpPr>
            <p:cNvPr id="36" name="Shape 2">
              <a:extLst>
                <a:ext uri="{FF2B5EF4-FFF2-40B4-BE49-F238E27FC236}">
                  <a16:creationId xmlns:a16="http://schemas.microsoft.com/office/drawing/2014/main" id="{A46F7A4C-109A-161A-2750-74EDC75EF484}"/>
                </a:ext>
              </a:extLst>
            </p:cNvPr>
            <p:cNvSpPr/>
            <p:nvPr/>
          </p:nvSpPr>
          <p:spPr>
            <a:xfrm>
              <a:off x="12549753" y="1834671"/>
              <a:ext cx="2542032" cy="4234823"/>
            </a:xfrm>
            <a:prstGeom prst="roundRect">
              <a:avLst>
                <a:gd name="adj" fmla="val 20282"/>
              </a:avLst>
            </a:prstGeom>
            <a:solidFill>
              <a:srgbClr val="0A081B"/>
            </a:solidFill>
            <a:ln w="22860">
              <a:solidFill>
                <a:srgbClr val="05D7E3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32-Point Star 36">
              <a:extLst>
                <a:ext uri="{FF2B5EF4-FFF2-40B4-BE49-F238E27FC236}">
                  <a16:creationId xmlns:a16="http://schemas.microsoft.com/office/drawing/2014/main" id="{40314FD2-C9BE-4A8D-81E0-1AB488385B59}"/>
                </a:ext>
              </a:extLst>
            </p:cNvPr>
            <p:cNvSpPr/>
            <p:nvPr/>
          </p:nvSpPr>
          <p:spPr>
            <a:xfrm>
              <a:off x="12714340" y="2474190"/>
              <a:ext cx="514284" cy="484909"/>
            </a:xfrm>
            <a:prstGeom prst="star32">
              <a:avLst/>
            </a:prstGeom>
            <a:solidFill>
              <a:srgbClr val="0B6F8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38" name="Text 3">
              <a:extLst>
                <a:ext uri="{FF2B5EF4-FFF2-40B4-BE49-F238E27FC236}">
                  <a16:creationId xmlns:a16="http://schemas.microsoft.com/office/drawing/2014/main" id="{1517EC28-7FD1-1135-F1C1-CD07649F3582}"/>
                </a:ext>
              </a:extLst>
            </p:cNvPr>
            <p:cNvSpPr/>
            <p:nvPr/>
          </p:nvSpPr>
          <p:spPr>
            <a:xfrm>
              <a:off x="13384034" y="2595416"/>
              <a:ext cx="1707750" cy="24245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IBM Plex Serif" panose="02060503050406000203" pitchFamily="18" charset="0"/>
                  <a:ea typeface="Spline Sans Bold" pitchFamily="34" charset="-122"/>
                  <a:cs typeface="Spline Sans Bold" pitchFamily="34" charset="-120"/>
                </a:rPr>
                <a:t>Improve</a:t>
              </a:r>
              <a:endParaRPr lang="en-US" sz="2800" dirty="0">
                <a:solidFill>
                  <a:schemeClr val="bg1"/>
                </a:solidFill>
                <a:latin typeface="IBM Plex Serif" panose="02060503050406000203" pitchFamily="18" charset="0"/>
              </a:endParaRPr>
            </a:p>
          </p:txBody>
        </p:sp>
        <p:sp>
          <p:nvSpPr>
            <p:cNvPr id="39" name="Text 3">
              <a:extLst>
                <a:ext uri="{FF2B5EF4-FFF2-40B4-BE49-F238E27FC236}">
                  <a16:creationId xmlns:a16="http://schemas.microsoft.com/office/drawing/2014/main" id="{8B63FA9C-3E6F-6314-91E2-F7E9815DD253}"/>
                </a:ext>
              </a:extLst>
            </p:cNvPr>
            <p:cNvSpPr/>
            <p:nvPr/>
          </p:nvSpPr>
          <p:spPr>
            <a:xfrm>
              <a:off x="12714339" y="3214305"/>
              <a:ext cx="2377445" cy="266002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ts val="2750"/>
                </a:lnSpc>
                <a:buSzPct val="100000"/>
                <a:buChar char="•"/>
              </a:pPr>
              <a:r>
                <a:rPr lang="en-US" sz="1900" dirty="0">
                  <a:solidFill>
                    <a:srgbClr val="E0E4E6"/>
                  </a:solidFill>
                  <a:latin typeface="Barlow" pitchFamily="34" charset="0"/>
                  <a:ea typeface="Barlow" pitchFamily="34" charset="-122"/>
                  <a:cs typeface="Barlow" pitchFamily="34" charset="-120"/>
                </a:rPr>
                <a:t>Feed insights into templates</a:t>
              </a:r>
            </a:p>
            <a:p>
              <a:pPr marL="342900" indent="-342900" algn="l">
                <a:lnSpc>
                  <a:spcPts val="2750"/>
                </a:lnSpc>
                <a:buSzPct val="100000"/>
                <a:buChar char="•"/>
              </a:pPr>
              <a:r>
                <a:rPr lang="en-US" sz="1900" dirty="0">
                  <a:solidFill>
                    <a:srgbClr val="E0E4E6"/>
                  </a:solidFill>
                  <a:latin typeface="Barlow" pitchFamily="34" charset="0"/>
                  <a:ea typeface="Barlow" pitchFamily="34" charset="-122"/>
                  <a:cs typeface="Barlow" pitchFamily="34" charset="-120"/>
                </a:rPr>
                <a:t>Refine golden </a:t>
              </a:r>
              <a:r>
                <a:rPr lang="en-US" sz="1900" dirty="0">
                  <a:solidFill>
                    <a:srgbClr val="E0E4E6"/>
                  </a:solidFill>
                  <a:latin typeface="Barlow" pitchFamily="34" charset="0"/>
                </a:rPr>
                <a:t>paths</a:t>
              </a:r>
            </a:p>
            <a:p>
              <a:pPr marL="342900" indent="-342900">
                <a:lnSpc>
                  <a:spcPts val="2750"/>
                </a:lnSpc>
                <a:buSzPct val="100000"/>
                <a:buChar char="•"/>
              </a:pPr>
              <a:r>
                <a:rPr lang="en-US" sz="1900" dirty="0">
                  <a:solidFill>
                    <a:srgbClr val="E0E4E6"/>
                  </a:solidFill>
                  <a:latin typeface="Barlow" pitchFamily="34" charset="0"/>
                </a:rPr>
                <a:t>Tune platform standards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342250D-36C5-7E0E-59BE-07B3BCF05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45379" y="1211557"/>
              <a:ext cx="1344168" cy="129438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86569B4-6FE7-E531-191C-C69326924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131140" y="1145307"/>
              <a:ext cx="1240482" cy="1298448"/>
            </a:xfrm>
            <a:prstGeom prst="rect">
              <a:avLst/>
            </a:prstGeom>
          </p:spPr>
        </p:pic>
        <p:sp>
          <p:nvSpPr>
            <p:cNvPr id="43" name="Right Arrow 42">
              <a:extLst>
                <a:ext uri="{FF2B5EF4-FFF2-40B4-BE49-F238E27FC236}">
                  <a16:creationId xmlns:a16="http://schemas.microsoft.com/office/drawing/2014/main" id="{1BE4B06B-8BD8-F79B-5043-A3D6F04BDB50}"/>
                </a:ext>
              </a:extLst>
            </p:cNvPr>
            <p:cNvSpPr/>
            <p:nvPr/>
          </p:nvSpPr>
          <p:spPr>
            <a:xfrm>
              <a:off x="2683597" y="3223200"/>
              <a:ext cx="569455" cy="392835"/>
            </a:xfrm>
            <a:prstGeom prst="rightArrow">
              <a:avLst/>
            </a:prstGeom>
            <a:solidFill>
              <a:srgbClr val="0B6F87"/>
            </a:solidFill>
            <a:ln>
              <a:solidFill>
                <a:srgbClr val="0B6F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ight Arrow 43">
              <a:extLst>
                <a:ext uri="{FF2B5EF4-FFF2-40B4-BE49-F238E27FC236}">
                  <a16:creationId xmlns:a16="http://schemas.microsoft.com/office/drawing/2014/main" id="{023241F8-B416-DB63-8300-7D17D97CFC78}"/>
                </a:ext>
              </a:extLst>
            </p:cNvPr>
            <p:cNvSpPr/>
            <p:nvPr/>
          </p:nvSpPr>
          <p:spPr>
            <a:xfrm>
              <a:off x="5787747" y="3214305"/>
              <a:ext cx="569455" cy="392835"/>
            </a:xfrm>
            <a:prstGeom prst="rightArrow">
              <a:avLst/>
            </a:prstGeom>
            <a:solidFill>
              <a:srgbClr val="0B6F87"/>
            </a:solidFill>
            <a:ln>
              <a:solidFill>
                <a:srgbClr val="0B6F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ight Arrow 44">
              <a:extLst>
                <a:ext uri="{FF2B5EF4-FFF2-40B4-BE49-F238E27FC236}">
                  <a16:creationId xmlns:a16="http://schemas.microsoft.com/office/drawing/2014/main" id="{2467DFED-A71C-3D3F-266B-293F746CF509}"/>
                </a:ext>
              </a:extLst>
            </p:cNvPr>
            <p:cNvSpPr/>
            <p:nvPr/>
          </p:nvSpPr>
          <p:spPr>
            <a:xfrm>
              <a:off x="8895684" y="3223200"/>
              <a:ext cx="569455" cy="392835"/>
            </a:xfrm>
            <a:prstGeom prst="rightArrow">
              <a:avLst/>
            </a:prstGeom>
            <a:solidFill>
              <a:srgbClr val="0B6F87"/>
            </a:solidFill>
            <a:ln>
              <a:solidFill>
                <a:srgbClr val="0B6F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ight Arrow 45">
              <a:extLst>
                <a:ext uri="{FF2B5EF4-FFF2-40B4-BE49-F238E27FC236}">
                  <a16:creationId xmlns:a16="http://schemas.microsoft.com/office/drawing/2014/main" id="{C08BD26C-B1BB-F4D6-1615-2597D9DCC4E4}"/>
                </a:ext>
              </a:extLst>
            </p:cNvPr>
            <p:cNvSpPr/>
            <p:nvPr/>
          </p:nvSpPr>
          <p:spPr>
            <a:xfrm>
              <a:off x="11980297" y="3223200"/>
              <a:ext cx="569455" cy="392835"/>
            </a:xfrm>
            <a:prstGeom prst="rightArrow">
              <a:avLst/>
            </a:prstGeom>
            <a:solidFill>
              <a:srgbClr val="0B6F87"/>
            </a:solidFill>
            <a:ln>
              <a:solidFill>
                <a:srgbClr val="0B6F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B29D8B9-F684-AB5D-96C1-EC64FB934304}"/>
              </a:ext>
            </a:extLst>
          </p:cNvPr>
          <p:cNvSpPr/>
          <p:nvPr/>
        </p:nvSpPr>
        <p:spPr>
          <a:xfrm>
            <a:off x="294672" y="6742774"/>
            <a:ext cx="13933945" cy="1219200"/>
          </a:xfrm>
          <a:prstGeom prst="roundRect">
            <a:avLst/>
          </a:prstGeom>
          <a:solidFill>
            <a:srgbClr val="00182D"/>
          </a:solidFill>
          <a:ln>
            <a:solidFill>
              <a:srgbClr val="05D7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3">
            <a:extLst>
              <a:ext uri="{FF2B5EF4-FFF2-40B4-BE49-F238E27FC236}">
                <a16:creationId xmlns:a16="http://schemas.microsoft.com/office/drawing/2014/main" id="{3F56814F-72E5-2052-B96D-7171FBC4A87F}"/>
              </a:ext>
            </a:extLst>
          </p:cNvPr>
          <p:cNvSpPr/>
          <p:nvPr/>
        </p:nvSpPr>
        <p:spPr>
          <a:xfrm>
            <a:off x="1872142" y="6730751"/>
            <a:ext cx="12616381" cy="877226"/>
          </a:xfrm>
          <a:prstGeom prst="rect">
            <a:avLst/>
          </a:prstGeom>
          <a:noFill/>
          <a:ln/>
        </p:spPr>
        <p:txBody>
          <a:bodyPr wrap="square" lIns="0" tIns="91440" rIns="0" bIns="457200" rtlCol="0" anchor="t"/>
          <a:lstStyle/>
          <a:p>
            <a:pPr marL="0" indent="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i="1" dirty="0">
                <a:solidFill>
                  <a:schemeClr val="bg1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Performance-by-design means every platform stage includes an explicit performance control – </a:t>
            </a:r>
            <a:r>
              <a:rPr lang="en-US" sz="2400" b="1" i="1" dirty="0">
                <a:solidFill>
                  <a:srgbClr val="05D7E3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not just monitoring </a:t>
            </a:r>
            <a:r>
              <a:rPr lang="en-US" sz="2400" b="1" i="1" dirty="0">
                <a:solidFill>
                  <a:schemeClr val="bg1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after deployment </a:t>
            </a:r>
            <a:endParaRPr lang="en-US" sz="2400" i="1" dirty="0">
              <a:solidFill>
                <a:schemeClr val="bg1"/>
              </a:solidFill>
              <a:latin typeface="IBM Plex Serif" panose="02060503050406000203" pitchFamily="18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2D267C7-BE1E-56CB-3248-FEF83B96E7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783" y="6897522"/>
            <a:ext cx="808207" cy="880225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871BC2D-377D-F4D0-7CC1-29D7E0A02749}"/>
              </a:ext>
            </a:extLst>
          </p:cNvPr>
          <p:cNvCxnSpPr/>
          <p:nvPr/>
        </p:nvCxnSpPr>
        <p:spPr>
          <a:xfrm>
            <a:off x="1524000" y="6938888"/>
            <a:ext cx="0" cy="877226"/>
          </a:xfrm>
          <a:prstGeom prst="line">
            <a:avLst/>
          </a:prstGeom>
          <a:ln>
            <a:solidFill>
              <a:srgbClr val="05D7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041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6B2E8160-62AC-67DE-70DE-CAF71093A483}"/>
              </a:ext>
            </a:extLst>
          </p:cNvPr>
          <p:cNvSpPr/>
          <p:nvPr/>
        </p:nvSpPr>
        <p:spPr>
          <a:xfrm>
            <a:off x="160628" y="136945"/>
            <a:ext cx="11362968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00"/>
              </a:lnSpc>
            </a:pPr>
            <a:r>
              <a:rPr lang="en-US" sz="385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</a:rPr>
              <a:t>Reference Architecture: Intelligent Scaling &amp; Guardrails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382ABB1D-5107-A380-D0A8-D367C243B0D8}"/>
              </a:ext>
            </a:extLst>
          </p:cNvPr>
          <p:cNvSpPr/>
          <p:nvPr/>
        </p:nvSpPr>
        <p:spPr>
          <a:xfrm>
            <a:off x="160628" y="748926"/>
            <a:ext cx="1286827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</a:rPr>
              <a:t>Embedding performance-aware automation into the platform runtime</a:t>
            </a: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1DF01727-0B0F-F2B8-4A50-37CE884894CF}"/>
              </a:ext>
            </a:extLst>
          </p:cNvPr>
          <p:cNvSpPr/>
          <p:nvPr/>
        </p:nvSpPr>
        <p:spPr>
          <a:xfrm>
            <a:off x="1007009" y="7605368"/>
            <a:ext cx="13249318" cy="438614"/>
          </a:xfrm>
          <a:prstGeom prst="rect">
            <a:avLst/>
          </a:prstGeom>
          <a:noFill/>
          <a:ln/>
        </p:spPr>
        <p:txBody>
          <a:bodyPr wrap="square" lIns="0" tIns="91440" rIns="0" bIns="457200" rtlCol="0" anchor="t"/>
          <a:lstStyle/>
          <a:p>
            <a:pPr marL="0" indent="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F1B65E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Performance-by-design turns autoscaling into governed, workload-aware control loop.</a:t>
            </a:r>
            <a:endParaRPr lang="en-US" sz="2400" dirty="0">
              <a:solidFill>
                <a:srgbClr val="F1B65E"/>
              </a:solidFill>
              <a:latin typeface="IBM Plex Serif" panose="020605030504060002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66689D-A7D3-FD6B-8A6B-D92B20E54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28" y="7549949"/>
            <a:ext cx="762000" cy="596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EC2590-100E-D6B0-C3C7-90391C7E1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572" y="1071834"/>
            <a:ext cx="12230057" cy="681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66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2">
            <a:extLst>
              <a:ext uri="{FF2B5EF4-FFF2-40B4-BE49-F238E27FC236}">
                <a16:creationId xmlns:a16="http://schemas.microsoft.com/office/drawing/2014/main" id="{F145B07D-BC9D-4B9C-E0DF-D8524D08C092}"/>
              </a:ext>
            </a:extLst>
          </p:cNvPr>
          <p:cNvSpPr/>
          <p:nvPr/>
        </p:nvSpPr>
        <p:spPr>
          <a:xfrm>
            <a:off x="83130" y="4664318"/>
            <a:ext cx="14390041" cy="2451538"/>
          </a:xfrm>
          <a:prstGeom prst="roundRect">
            <a:avLst>
              <a:gd name="adj" fmla="val 20282"/>
            </a:avLst>
          </a:prstGeom>
          <a:solidFill>
            <a:srgbClr val="0A081B"/>
          </a:solidFill>
          <a:ln w="22860">
            <a:solidFill>
              <a:srgbClr val="05D7E3">
                <a:alpha val="36815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4" name="Shape 2">
            <a:extLst>
              <a:ext uri="{FF2B5EF4-FFF2-40B4-BE49-F238E27FC236}">
                <a16:creationId xmlns:a16="http://schemas.microsoft.com/office/drawing/2014/main" id="{B403EC17-B185-021C-0528-14567BD2AF4C}"/>
              </a:ext>
            </a:extLst>
          </p:cNvPr>
          <p:cNvSpPr/>
          <p:nvPr/>
        </p:nvSpPr>
        <p:spPr>
          <a:xfrm>
            <a:off x="157229" y="5436967"/>
            <a:ext cx="2652559" cy="1293211"/>
          </a:xfrm>
          <a:prstGeom prst="roundRect">
            <a:avLst>
              <a:gd name="adj" fmla="val 20282"/>
            </a:avLst>
          </a:prstGeom>
          <a:solidFill>
            <a:srgbClr val="0A081B"/>
          </a:solidFill>
          <a:ln w="22860">
            <a:solidFill>
              <a:srgbClr val="05D7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02042653-D546-7B51-7EF0-79ACE06A89D7}"/>
              </a:ext>
            </a:extLst>
          </p:cNvPr>
          <p:cNvSpPr/>
          <p:nvPr/>
        </p:nvSpPr>
        <p:spPr>
          <a:xfrm>
            <a:off x="160628" y="136945"/>
            <a:ext cx="11362968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00"/>
              </a:lnSpc>
            </a:pPr>
            <a:r>
              <a:rPr lang="en-US" sz="385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</a:rPr>
              <a:t>From Architecture to Implementation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1CCD747E-4792-7D18-DB95-D2E857FFBD87}"/>
              </a:ext>
            </a:extLst>
          </p:cNvPr>
          <p:cNvSpPr/>
          <p:nvPr/>
        </p:nvSpPr>
        <p:spPr>
          <a:xfrm>
            <a:off x="160628" y="748926"/>
            <a:ext cx="1286827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dirty="0">
                <a:solidFill>
                  <a:schemeClr val="bg1"/>
                </a:solidFill>
                <a:latin typeface="IBM Plex Serif" panose="02060503050406000203" pitchFamily="18" charset="0"/>
              </a:rPr>
              <a:t>Operationalizing performance-by-design through telemetry, policy, and automated action</a:t>
            </a:r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154C5F9A-3A9B-5819-546D-7E268A6C6ED1}"/>
              </a:ext>
            </a:extLst>
          </p:cNvPr>
          <p:cNvSpPr/>
          <p:nvPr/>
        </p:nvSpPr>
        <p:spPr>
          <a:xfrm>
            <a:off x="1007009" y="7605368"/>
            <a:ext cx="13249318" cy="438614"/>
          </a:xfrm>
          <a:prstGeom prst="rect">
            <a:avLst/>
          </a:prstGeom>
          <a:noFill/>
          <a:ln/>
        </p:spPr>
        <p:txBody>
          <a:bodyPr wrap="square" lIns="0" tIns="91440" rIns="0" bIns="457200" rtlCol="0" anchor="t"/>
          <a:lstStyle/>
          <a:p>
            <a:pPr marL="0" indent="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F1B65E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Implementation turns observability into a governed, closed-loop platform capability.</a:t>
            </a:r>
            <a:endParaRPr lang="en-US" sz="2400" dirty="0">
              <a:solidFill>
                <a:srgbClr val="F1B65E"/>
              </a:solidFill>
              <a:latin typeface="IBM Plex Serif" panose="020605030504060002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11A634-D3FD-5B83-C4DA-5366D5750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28" y="7549949"/>
            <a:ext cx="762000" cy="596900"/>
          </a:xfrm>
          <a:prstGeom prst="rect">
            <a:avLst/>
          </a:prstGeom>
        </p:spPr>
      </p:pic>
      <p:sp>
        <p:nvSpPr>
          <p:cNvPr id="6" name="Shape 2">
            <a:extLst>
              <a:ext uri="{FF2B5EF4-FFF2-40B4-BE49-F238E27FC236}">
                <a16:creationId xmlns:a16="http://schemas.microsoft.com/office/drawing/2014/main" id="{66183A24-1607-5CC7-C07A-5D0314FCE121}"/>
              </a:ext>
            </a:extLst>
          </p:cNvPr>
          <p:cNvSpPr/>
          <p:nvPr/>
        </p:nvSpPr>
        <p:spPr>
          <a:xfrm>
            <a:off x="141877" y="1934978"/>
            <a:ext cx="2351708" cy="2332222"/>
          </a:xfrm>
          <a:prstGeom prst="roundRect">
            <a:avLst>
              <a:gd name="adj" fmla="val 20282"/>
            </a:avLst>
          </a:prstGeom>
          <a:solidFill>
            <a:srgbClr val="0A081B"/>
          </a:solidFill>
          <a:ln w="22860">
            <a:solidFill>
              <a:srgbClr val="05D7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71F97777-C140-554B-AB8A-E8435F1D11CA}"/>
              </a:ext>
            </a:extLst>
          </p:cNvPr>
          <p:cNvSpPr/>
          <p:nvPr/>
        </p:nvSpPr>
        <p:spPr>
          <a:xfrm>
            <a:off x="358327" y="2654487"/>
            <a:ext cx="2187627" cy="238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chemeClr val="bg1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Instrument</a:t>
            </a:r>
            <a:endParaRPr lang="en-US" sz="2400" dirty="0">
              <a:solidFill>
                <a:schemeClr val="bg1"/>
              </a:solidFill>
              <a:latin typeface="IBM Plex Serif" panose="02060503050406000203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48B9BC-18CA-9E25-E1DB-5D6920F7A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75" y="1501467"/>
            <a:ext cx="889577" cy="872304"/>
          </a:xfrm>
          <a:prstGeom prst="rect">
            <a:avLst/>
          </a:prstGeom>
        </p:spPr>
      </p:pic>
      <p:sp>
        <p:nvSpPr>
          <p:cNvPr id="8" name="32-Point Star 7">
            <a:extLst>
              <a:ext uri="{FF2B5EF4-FFF2-40B4-BE49-F238E27FC236}">
                <a16:creationId xmlns:a16="http://schemas.microsoft.com/office/drawing/2014/main" id="{56CE91C0-7578-1B3F-CF24-43FB0886BD17}"/>
              </a:ext>
            </a:extLst>
          </p:cNvPr>
          <p:cNvSpPr/>
          <p:nvPr/>
        </p:nvSpPr>
        <p:spPr>
          <a:xfrm>
            <a:off x="302907" y="2009582"/>
            <a:ext cx="704102" cy="627433"/>
          </a:xfrm>
          <a:prstGeom prst="star32">
            <a:avLst/>
          </a:prstGeom>
          <a:solidFill>
            <a:srgbClr val="0B6F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3CBAC3-B479-C7B8-3F87-D296BB83B047}"/>
              </a:ext>
            </a:extLst>
          </p:cNvPr>
          <p:cNvSpPr txBox="1"/>
          <p:nvPr/>
        </p:nvSpPr>
        <p:spPr>
          <a:xfrm>
            <a:off x="151533" y="2953526"/>
            <a:ext cx="2351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5D7E3"/>
                </a:solidFill>
                <a:latin typeface="IBM Plex Serif" panose="02060503050406000203" pitchFamily="18" charset="0"/>
              </a:rPr>
              <a:t>Expose  workload-aware runtime signals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4CC20B-7D8E-9B50-FF69-7184EFA99755}"/>
              </a:ext>
            </a:extLst>
          </p:cNvPr>
          <p:cNvCxnSpPr/>
          <p:nvPr/>
        </p:nvCxnSpPr>
        <p:spPr>
          <a:xfrm>
            <a:off x="205922" y="3862948"/>
            <a:ext cx="2189019" cy="0"/>
          </a:xfrm>
          <a:prstGeom prst="line">
            <a:avLst/>
          </a:prstGeom>
          <a:ln w="19050">
            <a:solidFill>
              <a:srgbClr val="05D7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hape 2">
            <a:extLst>
              <a:ext uri="{FF2B5EF4-FFF2-40B4-BE49-F238E27FC236}">
                <a16:creationId xmlns:a16="http://schemas.microsoft.com/office/drawing/2014/main" id="{7C4631C0-2652-FD7E-350C-7EFFE0F4A353}"/>
              </a:ext>
            </a:extLst>
          </p:cNvPr>
          <p:cNvSpPr/>
          <p:nvPr/>
        </p:nvSpPr>
        <p:spPr>
          <a:xfrm>
            <a:off x="2718033" y="1994204"/>
            <a:ext cx="2753805" cy="2332222"/>
          </a:xfrm>
          <a:prstGeom prst="roundRect">
            <a:avLst>
              <a:gd name="adj" fmla="val 20282"/>
            </a:avLst>
          </a:prstGeom>
          <a:solidFill>
            <a:srgbClr val="0A081B"/>
          </a:solidFill>
          <a:ln w="22860">
            <a:solidFill>
              <a:srgbClr val="05D7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3">
            <a:extLst>
              <a:ext uri="{FF2B5EF4-FFF2-40B4-BE49-F238E27FC236}">
                <a16:creationId xmlns:a16="http://schemas.microsoft.com/office/drawing/2014/main" id="{94426378-8F8B-DAE3-1944-3CD0F354713B}"/>
              </a:ext>
            </a:extLst>
          </p:cNvPr>
          <p:cNvSpPr/>
          <p:nvPr/>
        </p:nvSpPr>
        <p:spPr>
          <a:xfrm>
            <a:off x="2809788" y="2713713"/>
            <a:ext cx="2926086" cy="207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chemeClr val="bg1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Process Signals</a:t>
            </a:r>
            <a:endParaRPr lang="en-US" sz="2400" dirty="0">
              <a:solidFill>
                <a:schemeClr val="bg1"/>
              </a:solidFill>
              <a:latin typeface="IBM Plex Serif" panose="02060503050406000203" pitchFamily="18" charset="0"/>
            </a:endParaRPr>
          </a:p>
        </p:txBody>
      </p:sp>
      <p:sp>
        <p:nvSpPr>
          <p:cNvPr id="19" name="32-Point Star 18">
            <a:extLst>
              <a:ext uri="{FF2B5EF4-FFF2-40B4-BE49-F238E27FC236}">
                <a16:creationId xmlns:a16="http://schemas.microsoft.com/office/drawing/2014/main" id="{3158A9A7-4720-4BDE-D997-1F4840836B75}"/>
              </a:ext>
            </a:extLst>
          </p:cNvPr>
          <p:cNvSpPr/>
          <p:nvPr/>
        </p:nvSpPr>
        <p:spPr>
          <a:xfrm>
            <a:off x="2879063" y="2068808"/>
            <a:ext cx="704102" cy="627433"/>
          </a:xfrm>
          <a:prstGeom prst="star32">
            <a:avLst/>
          </a:prstGeom>
          <a:solidFill>
            <a:srgbClr val="0B6F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53F325-9EE8-F94E-CE25-AD9BBDE1D105}"/>
              </a:ext>
            </a:extLst>
          </p:cNvPr>
          <p:cNvSpPr txBox="1"/>
          <p:nvPr/>
        </p:nvSpPr>
        <p:spPr>
          <a:xfrm>
            <a:off x="245574" y="5654080"/>
            <a:ext cx="2706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IBM Plex Serif" panose="02060503050406000203" pitchFamily="18" charset="0"/>
              </a:rPr>
              <a:t>Observability Stack – </a:t>
            </a:r>
            <a:r>
              <a:rPr lang="en-US" dirty="0">
                <a:solidFill>
                  <a:schemeClr val="bg1"/>
                </a:solidFill>
                <a:latin typeface="IBM Plex Serif" panose="02060503050406000203" pitchFamily="18" charset="0"/>
              </a:rPr>
              <a:t>Prometheus, </a:t>
            </a:r>
            <a:r>
              <a:rPr lang="en-US" dirty="0" err="1">
                <a:solidFill>
                  <a:schemeClr val="bg1"/>
                </a:solidFill>
                <a:latin typeface="IBM Plex Serif" panose="02060503050406000203" pitchFamily="18" charset="0"/>
              </a:rPr>
              <a:t>OTel</a:t>
            </a:r>
            <a:r>
              <a:rPr lang="en-US" dirty="0">
                <a:solidFill>
                  <a:schemeClr val="bg1"/>
                </a:solidFill>
                <a:latin typeface="IBM Plex Serif" panose="02060503050406000203" pitchFamily="18" charset="0"/>
              </a:rPr>
              <a:t>, platform telemetry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22F833-8202-16D3-BA17-D38D20FEB23C}"/>
              </a:ext>
            </a:extLst>
          </p:cNvPr>
          <p:cNvCxnSpPr/>
          <p:nvPr/>
        </p:nvCxnSpPr>
        <p:spPr>
          <a:xfrm>
            <a:off x="2989894" y="4033012"/>
            <a:ext cx="2189019" cy="0"/>
          </a:xfrm>
          <a:prstGeom prst="line">
            <a:avLst/>
          </a:prstGeom>
          <a:ln w="19050">
            <a:solidFill>
              <a:srgbClr val="05D7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hape 2">
            <a:extLst>
              <a:ext uri="{FF2B5EF4-FFF2-40B4-BE49-F238E27FC236}">
                <a16:creationId xmlns:a16="http://schemas.microsoft.com/office/drawing/2014/main" id="{D820FC84-7264-A6EE-2B0C-B16DEA857E5A}"/>
              </a:ext>
            </a:extLst>
          </p:cNvPr>
          <p:cNvSpPr/>
          <p:nvPr/>
        </p:nvSpPr>
        <p:spPr>
          <a:xfrm>
            <a:off x="5703606" y="2009582"/>
            <a:ext cx="3017517" cy="2332222"/>
          </a:xfrm>
          <a:prstGeom prst="roundRect">
            <a:avLst>
              <a:gd name="adj" fmla="val 20282"/>
            </a:avLst>
          </a:prstGeom>
          <a:solidFill>
            <a:srgbClr val="0A081B"/>
          </a:solidFill>
          <a:ln w="22860">
            <a:solidFill>
              <a:srgbClr val="7293F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3">
            <a:extLst>
              <a:ext uri="{FF2B5EF4-FFF2-40B4-BE49-F238E27FC236}">
                <a16:creationId xmlns:a16="http://schemas.microsoft.com/office/drawing/2014/main" id="{2F49D2CB-3C0E-4BA1-4597-132FF7FB74CA}"/>
              </a:ext>
            </a:extLst>
          </p:cNvPr>
          <p:cNvSpPr/>
          <p:nvPr/>
        </p:nvSpPr>
        <p:spPr>
          <a:xfrm>
            <a:off x="5864637" y="2729091"/>
            <a:ext cx="2822923" cy="246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chemeClr val="bg1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Evaluate Policy</a:t>
            </a:r>
            <a:endParaRPr lang="en-US" sz="2400" dirty="0">
              <a:solidFill>
                <a:schemeClr val="bg1"/>
              </a:solidFill>
              <a:latin typeface="IBM Plex Serif" panose="02060503050406000203" pitchFamily="18" charset="0"/>
            </a:endParaRPr>
          </a:p>
        </p:txBody>
      </p:sp>
      <p:sp>
        <p:nvSpPr>
          <p:cNvPr id="25" name="32-Point Star 24">
            <a:extLst>
              <a:ext uri="{FF2B5EF4-FFF2-40B4-BE49-F238E27FC236}">
                <a16:creationId xmlns:a16="http://schemas.microsoft.com/office/drawing/2014/main" id="{FD255FFD-A7EB-6F34-DDA1-D4C7DFF65F65}"/>
              </a:ext>
            </a:extLst>
          </p:cNvPr>
          <p:cNvSpPr/>
          <p:nvPr/>
        </p:nvSpPr>
        <p:spPr>
          <a:xfrm>
            <a:off x="5864637" y="2084186"/>
            <a:ext cx="704102" cy="627433"/>
          </a:xfrm>
          <a:prstGeom prst="star32">
            <a:avLst/>
          </a:prstGeom>
          <a:solidFill>
            <a:srgbClr val="4B5F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6A6753-08FE-A4FC-CA1C-0AEBB932935A}"/>
              </a:ext>
            </a:extLst>
          </p:cNvPr>
          <p:cNvSpPr txBox="1"/>
          <p:nvPr/>
        </p:nvSpPr>
        <p:spPr>
          <a:xfrm>
            <a:off x="5613087" y="3155186"/>
            <a:ext cx="3017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48BF2"/>
                </a:solidFill>
                <a:latin typeface="IBM Plex Serif" panose="02060503050406000203" pitchFamily="18" charset="0"/>
              </a:rPr>
              <a:t>Apply SLOs, thresholds, and guardrail logic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B5EB83F-94C3-DE13-59BE-B2DD7FF891BD}"/>
              </a:ext>
            </a:extLst>
          </p:cNvPr>
          <p:cNvCxnSpPr/>
          <p:nvPr/>
        </p:nvCxnSpPr>
        <p:spPr>
          <a:xfrm>
            <a:off x="6114021" y="3937552"/>
            <a:ext cx="2189019" cy="0"/>
          </a:xfrm>
          <a:prstGeom prst="line">
            <a:avLst/>
          </a:prstGeom>
          <a:ln w="19050">
            <a:solidFill>
              <a:srgbClr val="C48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362601E5-8F13-4581-E884-0D4143AD3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174" y="1496809"/>
            <a:ext cx="889577" cy="114217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0028D21-FC1B-CAE7-BF6F-C50B89EC1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2389" y="1611917"/>
            <a:ext cx="813541" cy="886668"/>
          </a:xfrm>
          <a:prstGeom prst="rect">
            <a:avLst/>
          </a:prstGeom>
        </p:spPr>
      </p:pic>
      <p:sp>
        <p:nvSpPr>
          <p:cNvPr id="30" name="Shape 2">
            <a:extLst>
              <a:ext uri="{FF2B5EF4-FFF2-40B4-BE49-F238E27FC236}">
                <a16:creationId xmlns:a16="http://schemas.microsoft.com/office/drawing/2014/main" id="{E871E4A0-B9F5-8C11-B4C2-0D821CDBCDEC}"/>
              </a:ext>
            </a:extLst>
          </p:cNvPr>
          <p:cNvSpPr/>
          <p:nvPr/>
        </p:nvSpPr>
        <p:spPr>
          <a:xfrm>
            <a:off x="9103829" y="2033759"/>
            <a:ext cx="2366243" cy="2332222"/>
          </a:xfrm>
          <a:prstGeom prst="roundRect">
            <a:avLst>
              <a:gd name="adj" fmla="val 20282"/>
            </a:avLst>
          </a:prstGeom>
          <a:solidFill>
            <a:srgbClr val="0A081B"/>
          </a:solidFill>
          <a:ln w="22860">
            <a:solidFill>
              <a:srgbClr val="A88AED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1" name="Text 3">
            <a:extLst>
              <a:ext uri="{FF2B5EF4-FFF2-40B4-BE49-F238E27FC236}">
                <a16:creationId xmlns:a16="http://schemas.microsoft.com/office/drawing/2014/main" id="{0D5A8974-7B21-4A5B-A0C5-059EBFFD84B4}"/>
              </a:ext>
            </a:extLst>
          </p:cNvPr>
          <p:cNvSpPr/>
          <p:nvPr/>
        </p:nvSpPr>
        <p:spPr>
          <a:xfrm>
            <a:off x="9601496" y="2781961"/>
            <a:ext cx="1604100" cy="2900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chemeClr val="bg1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Actuate</a:t>
            </a:r>
            <a:endParaRPr lang="en-US" sz="2400" dirty="0">
              <a:solidFill>
                <a:schemeClr val="bg1"/>
              </a:solidFill>
              <a:latin typeface="IBM Plex Serif" panose="02060503050406000203" pitchFamily="18" charset="0"/>
            </a:endParaRPr>
          </a:p>
        </p:txBody>
      </p:sp>
      <p:sp>
        <p:nvSpPr>
          <p:cNvPr id="32" name="32-Point Star 31">
            <a:extLst>
              <a:ext uri="{FF2B5EF4-FFF2-40B4-BE49-F238E27FC236}">
                <a16:creationId xmlns:a16="http://schemas.microsoft.com/office/drawing/2014/main" id="{C182057F-7A81-3B82-0A03-AA0792CB6E62}"/>
              </a:ext>
            </a:extLst>
          </p:cNvPr>
          <p:cNvSpPr/>
          <p:nvPr/>
        </p:nvSpPr>
        <p:spPr>
          <a:xfrm>
            <a:off x="9264859" y="2108363"/>
            <a:ext cx="704102" cy="627433"/>
          </a:xfrm>
          <a:prstGeom prst="star32">
            <a:avLst/>
          </a:prstGeom>
          <a:solidFill>
            <a:srgbClr val="5D33E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EEF6D4-6A20-172E-CD0A-A597E1B63B6D}"/>
              </a:ext>
            </a:extLst>
          </p:cNvPr>
          <p:cNvSpPr txBox="1"/>
          <p:nvPr/>
        </p:nvSpPr>
        <p:spPr>
          <a:xfrm>
            <a:off x="9013309" y="3179363"/>
            <a:ext cx="242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48BF2"/>
                </a:solidFill>
                <a:latin typeface="IBM Plex Serif" panose="02060503050406000203" pitchFamily="18" charset="0"/>
              </a:rPr>
              <a:t>Trigger automated runtime actions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32F6784-D5DA-77FB-23EB-A3BA5018EEAE}"/>
              </a:ext>
            </a:extLst>
          </p:cNvPr>
          <p:cNvCxnSpPr/>
          <p:nvPr/>
        </p:nvCxnSpPr>
        <p:spPr>
          <a:xfrm>
            <a:off x="9234123" y="3937552"/>
            <a:ext cx="2189019" cy="0"/>
          </a:xfrm>
          <a:prstGeom prst="line">
            <a:avLst/>
          </a:prstGeom>
          <a:ln w="19050">
            <a:solidFill>
              <a:srgbClr val="C48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hape 2">
            <a:extLst>
              <a:ext uri="{FF2B5EF4-FFF2-40B4-BE49-F238E27FC236}">
                <a16:creationId xmlns:a16="http://schemas.microsoft.com/office/drawing/2014/main" id="{8CBC91CA-9FEF-5DB9-FFE9-AF8C17C9135B}"/>
              </a:ext>
            </a:extLst>
          </p:cNvPr>
          <p:cNvSpPr/>
          <p:nvPr/>
        </p:nvSpPr>
        <p:spPr>
          <a:xfrm>
            <a:off x="11753457" y="2007464"/>
            <a:ext cx="2735065" cy="2332222"/>
          </a:xfrm>
          <a:prstGeom prst="roundRect">
            <a:avLst>
              <a:gd name="adj" fmla="val 20282"/>
            </a:avLst>
          </a:prstGeom>
          <a:solidFill>
            <a:srgbClr val="0A081B"/>
          </a:solidFill>
          <a:ln w="22860">
            <a:solidFill>
              <a:srgbClr val="A88AED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7" name="Text 3">
            <a:extLst>
              <a:ext uri="{FF2B5EF4-FFF2-40B4-BE49-F238E27FC236}">
                <a16:creationId xmlns:a16="http://schemas.microsoft.com/office/drawing/2014/main" id="{04652101-EF52-283D-4EFD-021A6F7CEADA}"/>
              </a:ext>
            </a:extLst>
          </p:cNvPr>
          <p:cNvSpPr/>
          <p:nvPr/>
        </p:nvSpPr>
        <p:spPr>
          <a:xfrm>
            <a:off x="11914488" y="2810282"/>
            <a:ext cx="3072003" cy="1376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chemeClr val="bg1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Validate &amp; Learn</a:t>
            </a:r>
            <a:endParaRPr lang="en-US" sz="2400" dirty="0">
              <a:solidFill>
                <a:schemeClr val="bg1"/>
              </a:solidFill>
              <a:latin typeface="IBM Plex Serif" panose="02060503050406000203" pitchFamily="18" charset="0"/>
            </a:endParaRPr>
          </a:p>
        </p:txBody>
      </p:sp>
      <p:sp>
        <p:nvSpPr>
          <p:cNvPr id="38" name="32-Point Star 37">
            <a:extLst>
              <a:ext uri="{FF2B5EF4-FFF2-40B4-BE49-F238E27FC236}">
                <a16:creationId xmlns:a16="http://schemas.microsoft.com/office/drawing/2014/main" id="{9F56200A-E435-8D97-496B-30CFE4532320}"/>
              </a:ext>
            </a:extLst>
          </p:cNvPr>
          <p:cNvSpPr/>
          <p:nvPr/>
        </p:nvSpPr>
        <p:spPr>
          <a:xfrm>
            <a:off x="11914488" y="2082068"/>
            <a:ext cx="704102" cy="627433"/>
          </a:xfrm>
          <a:prstGeom prst="star32">
            <a:avLst/>
          </a:prstGeom>
          <a:solidFill>
            <a:srgbClr val="5D33E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F0C01D-12D9-4991-BA69-464291C5561D}"/>
              </a:ext>
            </a:extLst>
          </p:cNvPr>
          <p:cNvSpPr txBox="1"/>
          <p:nvPr/>
        </p:nvSpPr>
        <p:spPr>
          <a:xfrm>
            <a:off x="11912367" y="3161858"/>
            <a:ext cx="242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48BF2"/>
                </a:solidFill>
                <a:latin typeface="IBM Plex Serif" panose="02060503050406000203" pitchFamily="18" charset="0"/>
              </a:rPr>
              <a:t>Measure outcomes and refine decisions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2B83E-EF3E-FD0D-F83D-0EAECAEC4029}"/>
              </a:ext>
            </a:extLst>
          </p:cNvPr>
          <p:cNvCxnSpPr/>
          <p:nvPr/>
        </p:nvCxnSpPr>
        <p:spPr>
          <a:xfrm>
            <a:off x="11994590" y="3911257"/>
            <a:ext cx="2189019" cy="0"/>
          </a:xfrm>
          <a:prstGeom prst="line">
            <a:avLst/>
          </a:prstGeom>
          <a:ln w="19050">
            <a:solidFill>
              <a:srgbClr val="C48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F3174928-6139-16AA-41FF-28FD972465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3195" y="1630420"/>
            <a:ext cx="1017556" cy="95588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08F28E2-F032-0D34-ED74-CA293B517F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9110" y="1362761"/>
            <a:ext cx="1065645" cy="103302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354FF9F-5358-F7C8-B999-AF674E0448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2421" y="4917732"/>
            <a:ext cx="588818" cy="78131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E76E0F1-471D-65FF-EB25-6329C62BF879}"/>
              </a:ext>
            </a:extLst>
          </p:cNvPr>
          <p:cNvSpPr txBox="1"/>
          <p:nvPr/>
        </p:nvSpPr>
        <p:spPr>
          <a:xfrm>
            <a:off x="2785771" y="3058194"/>
            <a:ext cx="2643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5D7E3"/>
                </a:solidFill>
                <a:latin typeface="IBM Plex Serif" panose="02060503050406000203" pitchFamily="18" charset="0"/>
              </a:rPr>
              <a:t>Transform raw telemetry into usable control signals</a:t>
            </a:r>
          </a:p>
        </p:txBody>
      </p:sp>
      <p:sp>
        <p:nvSpPr>
          <p:cNvPr id="47" name="Shape 2">
            <a:extLst>
              <a:ext uri="{FF2B5EF4-FFF2-40B4-BE49-F238E27FC236}">
                <a16:creationId xmlns:a16="http://schemas.microsoft.com/office/drawing/2014/main" id="{3F98C051-D36A-B68A-0450-E06A1D88A34D}"/>
              </a:ext>
            </a:extLst>
          </p:cNvPr>
          <p:cNvSpPr/>
          <p:nvPr/>
        </p:nvSpPr>
        <p:spPr>
          <a:xfrm>
            <a:off x="2975770" y="5494845"/>
            <a:ext cx="2241996" cy="1293211"/>
          </a:xfrm>
          <a:prstGeom prst="roundRect">
            <a:avLst>
              <a:gd name="adj" fmla="val 20282"/>
            </a:avLst>
          </a:prstGeom>
          <a:solidFill>
            <a:srgbClr val="0A081B"/>
          </a:solidFill>
          <a:ln w="22860">
            <a:solidFill>
              <a:srgbClr val="05D7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4CC416-911E-B0A1-AA0A-821463867473}"/>
              </a:ext>
            </a:extLst>
          </p:cNvPr>
          <p:cNvSpPr txBox="1"/>
          <p:nvPr/>
        </p:nvSpPr>
        <p:spPr>
          <a:xfrm>
            <a:off x="3165348" y="5594411"/>
            <a:ext cx="2052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IBM Plex Serif" panose="02060503050406000203" pitchFamily="18" charset="0"/>
              </a:rPr>
              <a:t>Signal Layer –  </a:t>
            </a:r>
            <a:r>
              <a:rPr lang="en-US" dirty="0">
                <a:solidFill>
                  <a:schemeClr val="bg1"/>
                </a:solidFill>
                <a:latin typeface="IBM Plex Serif" panose="02060503050406000203" pitchFamily="18" charset="0"/>
              </a:rPr>
              <a:t>recording rules, adapters, custom metrics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E3D18CA-CF59-B50B-F6CB-B50E098B45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1130" y="5087053"/>
            <a:ext cx="476832" cy="500674"/>
          </a:xfrm>
          <a:prstGeom prst="rect">
            <a:avLst/>
          </a:prstGeom>
        </p:spPr>
      </p:pic>
      <p:sp>
        <p:nvSpPr>
          <p:cNvPr id="51" name="Shape 2">
            <a:extLst>
              <a:ext uri="{FF2B5EF4-FFF2-40B4-BE49-F238E27FC236}">
                <a16:creationId xmlns:a16="http://schemas.microsoft.com/office/drawing/2014/main" id="{A7E77D49-DF44-1E63-F256-7D56C57382A2}"/>
              </a:ext>
            </a:extLst>
          </p:cNvPr>
          <p:cNvSpPr/>
          <p:nvPr/>
        </p:nvSpPr>
        <p:spPr>
          <a:xfrm>
            <a:off x="5749404" y="5494845"/>
            <a:ext cx="2696808" cy="1293211"/>
          </a:xfrm>
          <a:prstGeom prst="roundRect">
            <a:avLst>
              <a:gd name="adj" fmla="val 20282"/>
            </a:avLst>
          </a:prstGeom>
          <a:solidFill>
            <a:srgbClr val="0A081B"/>
          </a:solidFill>
          <a:ln w="22860">
            <a:solidFill>
              <a:srgbClr val="7293F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FB4637-F73C-6273-0051-BD802ECBB897}"/>
              </a:ext>
            </a:extLst>
          </p:cNvPr>
          <p:cNvSpPr txBox="1"/>
          <p:nvPr/>
        </p:nvSpPr>
        <p:spPr>
          <a:xfrm>
            <a:off x="5818225" y="5587727"/>
            <a:ext cx="2706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IBM Plex Serif" panose="02060503050406000203" pitchFamily="18" charset="0"/>
              </a:rPr>
              <a:t>Decision Layer – </a:t>
            </a:r>
          </a:p>
          <a:p>
            <a:r>
              <a:rPr lang="en-US" dirty="0">
                <a:solidFill>
                  <a:schemeClr val="bg1"/>
                </a:solidFill>
                <a:latin typeface="IBM Plex Serif" panose="02060503050406000203" pitchFamily="18" charset="0"/>
              </a:rPr>
              <a:t>SLO Policies, guardrails, evaluation logic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43D7FD95-D9EB-0771-0A61-A4B4E036EA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4676" y="5055084"/>
            <a:ext cx="524320" cy="532643"/>
          </a:xfrm>
          <a:prstGeom prst="rect">
            <a:avLst/>
          </a:prstGeom>
        </p:spPr>
      </p:pic>
      <p:sp>
        <p:nvSpPr>
          <p:cNvPr id="55" name="Shape 2">
            <a:extLst>
              <a:ext uri="{FF2B5EF4-FFF2-40B4-BE49-F238E27FC236}">
                <a16:creationId xmlns:a16="http://schemas.microsoft.com/office/drawing/2014/main" id="{00E37ECB-9F4A-0953-FCB7-BA6EBB64B8FD}"/>
              </a:ext>
            </a:extLst>
          </p:cNvPr>
          <p:cNvSpPr/>
          <p:nvPr/>
        </p:nvSpPr>
        <p:spPr>
          <a:xfrm>
            <a:off x="9065973" y="5515984"/>
            <a:ext cx="2366243" cy="1293211"/>
          </a:xfrm>
          <a:prstGeom prst="roundRect">
            <a:avLst>
              <a:gd name="adj" fmla="val 20282"/>
            </a:avLst>
          </a:prstGeom>
          <a:solidFill>
            <a:srgbClr val="0A081B"/>
          </a:solidFill>
          <a:ln w="22860">
            <a:solidFill>
              <a:srgbClr val="A88AE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C235691-404F-1CAC-1BD3-D35640EE5649}"/>
              </a:ext>
            </a:extLst>
          </p:cNvPr>
          <p:cNvSpPr txBox="1"/>
          <p:nvPr/>
        </p:nvSpPr>
        <p:spPr>
          <a:xfrm>
            <a:off x="9189379" y="5635510"/>
            <a:ext cx="2706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IBM Plex Serif" panose="02060503050406000203" pitchFamily="18" charset="0"/>
              </a:rPr>
              <a:t>Execution Layer – </a:t>
            </a:r>
          </a:p>
          <a:p>
            <a:r>
              <a:rPr lang="en-US" dirty="0">
                <a:solidFill>
                  <a:schemeClr val="bg1"/>
                </a:solidFill>
                <a:latin typeface="IBM Plex Serif" panose="02060503050406000203" pitchFamily="18" charset="0"/>
              </a:rPr>
              <a:t>HPA, KEDA, controllers, rollout actions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1598296-9607-C46C-861D-064A326D58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11735" y="5121696"/>
            <a:ext cx="604692" cy="585186"/>
          </a:xfrm>
          <a:prstGeom prst="rect">
            <a:avLst/>
          </a:prstGeom>
        </p:spPr>
      </p:pic>
      <p:sp>
        <p:nvSpPr>
          <p:cNvPr id="59" name="Shape 2">
            <a:extLst>
              <a:ext uri="{FF2B5EF4-FFF2-40B4-BE49-F238E27FC236}">
                <a16:creationId xmlns:a16="http://schemas.microsoft.com/office/drawing/2014/main" id="{3C882220-8535-76A8-7BCE-77A7F2CDE3C3}"/>
              </a:ext>
            </a:extLst>
          </p:cNvPr>
          <p:cNvSpPr/>
          <p:nvPr/>
        </p:nvSpPr>
        <p:spPr>
          <a:xfrm>
            <a:off x="11895868" y="5525124"/>
            <a:ext cx="2464965" cy="1293211"/>
          </a:xfrm>
          <a:prstGeom prst="roundRect">
            <a:avLst>
              <a:gd name="adj" fmla="val 20282"/>
            </a:avLst>
          </a:prstGeom>
          <a:solidFill>
            <a:srgbClr val="0A081B"/>
          </a:solidFill>
          <a:ln w="22860">
            <a:solidFill>
              <a:srgbClr val="A88AE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8F3EE5D-307E-C6D4-6468-7B17A3C618EB}"/>
              </a:ext>
            </a:extLst>
          </p:cNvPr>
          <p:cNvSpPr txBox="1"/>
          <p:nvPr/>
        </p:nvSpPr>
        <p:spPr>
          <a:xfrm>
            <a:off x="11948719" y="5688661"/>
            <a:ext cx="2706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IBM Plex Serif" panose="02060503050406000203" pitchFamily="18" charset="0"/>
              </a:rPr>
              <a:t>Governance Layer – </a:t>
            </a:r>
          </a:p>
          <a:p>
            <a:r>
              <a:rPr lang="en-US" dirty="0">
                <a:solidFill>
                  <a:schemeClr val="bg1"/>
                </a:solidFill>
                <a:latin typeface="IBM Plex Serif" panose="02060503050406000203" pitchFamily="18" charset="0"/>
              </a:rPr>
              <a:t>Budgets, quotas, approvals, audit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403B4410-9F7B-1E0C-949D-5149AB42E3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69423" y="5113153"/>
            <a:ext cx="524320" cy="66025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5616608-E476-D975-469D-B5FF61F083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2854" y="4439351"/>
            <a:ext cx="584200" cy="571500"/>
          </a:xfrm>
          <a:prstGeom prst="rect">
            <a:avLst/>
          </a:prstGeom>
        </p:spPr>
      </p:pic>
      <p:sp>
        <p:nvSpPr>
          <p:cNvPr id="66" name="Text 3">
            <a:extLst>
              <a:ext uri="{FF2B5EF4-FFF2-40B4-BE49-F238E27FC236}">
                <a16:creationId xmlns:a16="http://schemas.microsoft.com/office/drawing/2014/main" id="{FA70DC36-D748-FA64-C853-B649088BF79D}"/>
              </a:ext>
            </a:extLst>
          </p:cNvPr>
          <p:cNvSpPr/>
          <p:nvPr/>
        </p:nvSpPr>
        <p:spPr>
          <a:xfrm>
            <a:off x="5288427" y="4556780"/>
            <a:ext cx="4988908" cy="272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chemeClr val="bg1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Implementation Building Blocks</a:t>
            </a:r>
            <a:endParaRPr lang="en-US" sz="2400" dirty="0">
              <a:solidFill>
                <a:schemeClr val="bg1"/>
              </a:solidFill>
              <a:latin typeface="IBM Plex Serif" panose="0206050305040600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437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8445" y="375036"/>
            <a:ext cx="11362968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0FCFF"/>
                </a:solidFill>
                <a:latin typeface="IBM Plex Serif" panose="02060503050406000203" pitchFamily="18" charset="0"/>
                <a:ea typeface="Spline Sans Bold" pitchFamily="34" charset="-122"/>
                <a:cs typeface="Spline Sans Bold" pitchFamily="34" charset="-120"/>
              </a:rPr>
              <a:t>The Shared Responsibility Model for Performance</a:t>
            </a:r>
            <a:endParaRPr lang="en-US" sz="3850" dirty="0">
              <a:latin typeface="IBM Plex Serif" panose="02060503050406000203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68445" y="1119176"/>
            <a:ext cx="1286827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E0E4E6"/>
                </a:solidFill>
                <a:latin typeface="Montserrat" pitchFamily="2" charset="77"/>
                <a:ea typeface="Barlow" pitchFamily="34" charset="-122"/>
                <a:cs typeface="Barlow" pitchFamily="34" charset="-120"/>
              </a:rPr>
              <a:t>Performance by design starts with clearly defined ownership between platform teams and application teams.</a:t>
            </a:r>
            <a:endParaRPr lang="en-US" sz="2400" dirty="0">
              <a:latin typeface="Montserrat" pitchFamily="2" charset="77"/>
            </a:endParaRPr>
          </a:p>
        </p:txBody>
      </p:sp>
      <p:sp>
        <p:nvSpPr>
          <p:cNvPr id="4" name="Shape 2"/>
          <p:cNvSpPr/>
          <p:nvPr/>
        </p:nvSpPr>
        <p:spPr>
          <a:xfrm>
            <a:off x="562409" y="2360252"/>
            <a:ext cx="6324005" cy="3009900"/>
          </a:xfrm>
          <a:prstGeom prst="roundRect">
            <a:avLst>
              <a:gd name="adj" fmla="val 4861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531929" y="2360252"/>
            <a:ext cx="121920" cy="3009900"/>
          </a:xfrm>
          <a:prstGeom prst="roundRect">
            <a:avLst>
              <a:gd name="adj" fmla="val 271033"/>
            </a:avLst>
          </a:prstGeom>
          <a:solidFill>
            <a:srgbClr val="16FFB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904594" y="2610998"/>
            <a:ext cx="2447687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E0E4E6"/>
                </a:solidFill>
                <a:latin typeface="Montserrat" pitchFamily="2" charset="77"/>
                <a:ea typeface="Spline Sans Bold" pitchFamily="34" charset="-122"/>
                <a:cs typeface="Spline Sans Bold" pitchFamily="34" charset="-120"/>
              </a:rPr>
              <a:t>Platform Team Owns</a:t>
            </a:r>
            <a:endParaRPr lang="en-US" sz="2000" dirty="0">
              <a:latin typeface="Montserrat" pitchFamily="2" charset="77"/>
            </a:endParaRPr>
          </a:p>
        </p:txBody>
      </p:sp>
      <p:sp>
        <p:nvSpPr>
          <p:cNvPr id="7" name="Text 5"/>
          <p:cNvSpPr/>
          <p:nvPr/>
        </p:nvSpPr>
        <p:spPr>
          <a:xfrm>
            <a:off x="904594" y="3049148"/>
            <a:ext cx="5731073" cy="2070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Font typeface="Wingdings" pitchFamily="2" charset="2"/>
              <a:buChar char="q"/>
            </a:pPr>
            <a:r>
              <a:rPr lang="en-US" sz="20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Autoscaling &amp; resource orchestration</a:t>
            </a:r>
            <a:endParaRPr lang="en-US" sz="2000" dirty="0">
              <a:latin typeface="IBM Plex Serif" panose="02060503050406000203" pitchFamily="18" charset="0"/>
            </a:endParaRPr>
          </a:p>
          <a:p>
            <a:pPr marL="342900" indent="-342900" algn="l">
              <a:lnSpc>
                <a:spcPts val="2750"/>
              </a:lnSpc>
              <a:buSzPct val="100000"/>
              <a:buFont typeface="Wingdings" pitchFamily="2" charset="2"/>
              <a:buChar char="q"/>
            </a:pPr>
            <a:r>
              <a:rPr lang="en-US" sz="20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Performance-aware deployment templates</a:t>
            </a:r>
            <a:endParaRPr lang="en-US" sz="2000" dirty="0">
              <a:latin typeface="IBM Plex Serif" panose="02060503050406000203" pitchFamily="18" charset="0"/>
            </a:endParaRPr>
          </a:p>
          <a:p>
            <a:pPr marL="342900" indent="-342900" algn="l">
              <a:lnSpc>
                <a:spcPts val="2750"/>
              </a:lnSpc>
              <a:buSzPct val="100000"/>
              <a:buFont typeface="Wingdings" pitchFamily="2" charset="2"/>
              <a:buChar char="q"/>
            </a:pPr>
            <a:r>
              <a:rPr lang="en-US" sz="20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SLO baselines &amp; scaling policies</a:t>
            </a:r>
            <a:endParaRPr lang="en-US" sz="2000" dirty="0">
              <a:latin typeface="IBM Plex Serif" panose="02060503050406000203" pitchFamily="18" charset="0"/>
            </a:endParaRPr>
          </a:p>
          <a:p>
            <a:pPr marL="342900" indent="-342900" algn="l">
              <a:lnSpc>
                <a:spcPts val="2750"/>
              </a:lnSpc>
              <a:buSzPct val="100000"/>
              <a:buFont typeface="Wingdings" pitchFamily="2" charset="2"/>
              <a:buChar char="q"/>
            </a:pPr>
            <a:r>
              <a:rPr lang="en-US" sz="20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Guardrails (CPU, memory, custom metrics)</a:t>
            </a:r>
            <a:endParaRPr lang="en-US" sz="2000" dirty="0">
              <a:latin typeface="IBM Plex Serif" panose="02060503050406000203" pitchFamily="18" charset="0"/>
            </a:endParaRPr>
          </a:p>
          <a:p>
            <a:pPr marL="342900" indent="-342900" algn="l">
              <a:lnSpc>
                <a:spcPts val="2750"/>
              </a:lnSpc>
              <a:buSzPct val="100000"/>
              <a:buFont typeface="Wingdings" pitchFamily="2" charset="2"/>
              <a:buChar char="q"/>
            </a:pPr>
            <a:r>
              <a:rPr lang="en-US" sz="20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Observability platform</a:t>
            </a:r>
            <a:endParaRPr lang="en-US" sz="2000" dirty="0">
              <a:latin typeface="IBM Plex Serif" panose="02060503050406000203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106679" y="2360252"/>
            <a:ext cx="6324005" cy="3009900"/>
          </a:xfrm>
          <a:prstGeom prst="roundRect">
            <a:avLst>
              <a:gd name="adj" fmla="val 4861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29DD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7076199" y="2360252"/>
            <a:ext cx="121920" cy="3009900"/>
          </a:xfrm>
          <a:prstGeom prst="roundRect">
            <a:avLst>
              <a:gd name="adj" fmla="val 271033"/>
            </a:avLst>
          </a:prstGeom>
          <a:solidFill>
            <a:srgbClr val="29DD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448864" y="2610998"/>
            <a:ext cx="2703790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E0E4E6"/>
                </a:solidFill>
                <a:latin typeface="Montserrat" pitchFamily="2" charset="77"/>
                <a:ea typeface="Spline Sans Bold" pitchFamily="34" charset="-122"/>
                <a:cs typeface="Spline Sans Bold" pitchFamily="34" charset="-120"/>
              </a:rPr>
              <a:t>Application Teams Own</a:t>
            </a:r>
            <a:endParaRPr lang="en-US" sz="2000" dirty="0">
              <a:latin typeface="Montserrat" pitchFamily="2" charset="77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448864" y="3049148"/>
            <a:ext cx="5981820" cy="1640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Font typeface="Wingdings" pitchFamily="2" charset="2"/>
              <a:buChar char="q"/>
            </a:pPr>
            <a:r>
              <a:rPr lang="en-US" sz="20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Application-level performance characteristics</a:t>
            </a:r>
            <a:endParaRPr lang="en-US" sz="2000" dirty="0">
              <a:latin typeface="IBM Plex Serif" panose="02060503050406000203" pitchFamily="18" charset="0"/>
            </a:endParaRPr>
          </a:p>
          <a:p>
            <a:pPr marL="342900" indent="-342900" algn="l">
              <a:lnSpc>
                <a:spcPts val="2750"/>
              </a:lnSpc>
              <a:buSzPct val="100000"/>
              <a:buFont typeface="Wingdings" pitchFamily="2" charset="2"/>
              <a:buChar char="q"/>
            </a:pPr>
            <a:r>
              <a:rPr lang="en-US" sz="20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Load patterns &amp; SLAs</a:t>
            </a:r>
            <a:endParaRPr lang="en-US" sz="2000" dirty="0">
              <a:latin typeface="IBM Plex Serif" panose="02060503050406000203" pitchFamily="18" charset="0"/>
            </a:endParaRPr>
          </a:p>
          <a:p>
            <a:pPr marL="342900" indent="-342900" algn="l">
              <a:lnSpc>
                <a:spcPts val="2750"/>
              </a:lnSpc>
              <a:buSzPct val="100000"/>
              <a:buFont typeface="Wingdings" pitchFamily="2" charset="2"/>
              <a:buChar char="q"/>
            </a:pPr>
            <a:r>
              <a:rPr lang="en-US" sz="20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Efficient code &amp; resource usage</a:t>
            </a:r>
            <a:endParaRPr lang="en-US" sz="2000" dirty="0">
              <a:latin typeface="IBM Plex Serif" panose="02060503050406000203" pitchFamily="18" charset="0"/>
            </a:endParaRPr>
          </a:p>
          <a:p>
            <a:pPr marL="342900" indent="-342900" algn="l">
              <a:lnSpc>
                <a:spcPts val="2750"/>
              </a:lnSpc>
              <a:buSzPct val="100000"/>
              <a:buFont typeface="Wingdings" pitchFamily="2" charset="2"/>
              <a:buChar char="q"/>
            </a:pPr>
            <a:r>
              <a:rPr lang="en-US" sz="2000" dirty="0">
                <a:solidFill>
                  <a:srgbClr val="E0E4E6"/>
                </a:solidFill>
                <a:latin typeface="IBM Plex Serif" panose="02060503050406000203" pitchFamily="18" charset="0"/>
                <a:ea typeface="Barlow" pitchFamily="34" charset="-122"/>
                <a:cs typeface="Barlow" pitchFamily="34" charset="-120"/>
              </a:rPr>
              <a:t>Performance testing</a:t>
            </a:r>
            <a:endParaRPr lang="en-US" sz="2000" dirty="0">
              <a:latin typeface="IBM Plex Serif" panose="02060503050406000203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62409" y="5617921"/>
            <a:ext cx="12868275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→ The platform provides safe defaults. Teams operate within guardrails.</a:t>
            </a:r>
            <a:endParaRPr lang="en-US"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8779</TotalTime>
  <Words>1795</Words>
  <Application>Microsoft Macintosh PowerPoint</Application>
  <PresentationFormat>Custom</PresentationFormat>
  <Paragraphs>316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Wingdings</vt:lpstr>
      <vt:lpstr>IBM Plex Serif</vt:lpstr>
      <vt:lpstr>Arial</vt:lpstr>
      <vt:lpstr>Montserrat</vt:lpstr>
      <vt:lpstr>Spline Sans Bold</vt:lpstr>
      <vt:lpstr>Barlow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Tanya Shanker</cp:lastModifiedBy>
  <cp:revision>129</cp:revision>
  <dcterms:created xsi:type="dcterms:W3CDTF">2026-04-15T06:10:29Z</dcterms:created>
  <dcterms:modified xsi:type="dcterms:W3CDTF">2026-06-18T08:27:30Z</dcterms:modified>
</cp:coreProperties>
</file>