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65" r:id="rId2"/>
    <p:sldId id="262" r:id="rId3"/>
    <p:sldId id="286" r:id="rId4"/>
    <p:sldId id="287" r:id="rId5"/>
    <p:sldId id="288" r:id="rId6"/>
    <p:sldId id="296" r:id="rId7"/>
    <p:sldId id="277" r:id="rId8"/>
    <p:sldId id="289" r:id="rId9"/>
    <p:sldId id="281" r:id="rId10"/>
    <p:sldId id="280" r:id="rId11"/>
    <p:sldId id="285" r:id="rId12"/>
    <p:sldId id="282" r:id="rId13"/>
    <p:sldId id="291" r:id="rId14"/>
    <p:sldId id="295" r:id="rId15"/>
    <p:sldId id="292" r:id="rId16"/>
    <p:sldId id="284" r:id="rId17"/>
    <p:sldId id="283" r:id="rId18"/>
    <p:sldId id="294" r:id="rId19"/>
    <p:sldId id="264"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F5FD"/>
    <a:srgbClr val="EEF2FE"/>
    <a:srgbClr val="0DA89F"/>
    <a:srgbClr val="07A89D"/>
    <a:srgbClr val="008080"/>
    <a:srgbClr val="FDF1F1"/>
    <a:srgbClr val="FEF8EA"/>
    <a:srgbClr val="F1F6F0"/>
    <a:srgbClr val="F2F7F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14267-6ACD-4AC2-8416-A5046DAEDBB2}" v="2" dt="2026-06-16T01:49:15.7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92202" autoAdjust="0"/>
  </p:normalViewPr>
  <p:slideViewPr>
    <p:cSldViewPr snapToGrid="0" snapToObjects="1">
      <p:cViewPr varScale="1">
        <p:scale>
          <a:sx n="92" d="100"/>
          <a:sy n="92" d="100"/>
        </p:scale>
        <p:origin x="580" y="52"/>
      </p:cViewPr>
      <p:guideLst>
        <p:guide orient="horz" pos="1620"/>
        <p:guide pos="2880"/>
      </p:guideLst>
    </p:cSldViewPr>
  </p:slideViewPr>
  <p:outlineViewPr>
    <p:cViewPr>
      <p:scale>
        <a:sx n="33" d="100"/>
        <a:sy n="33" d="100"/>
      </p:scale>
      <p:origin x="0" y="-9368"/>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48" d="100"/>
          <a:sy n="48" d="100"/>
        </p:scale>
        <p:origin x="2684"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a, Satabdy PTIN-PTX/R/C/E" userId="e792e9d7-8457-424a-84a3-d056635efc96" providerId="ADAL" clId="{DF446BD1-FACF-439F-8F4D-8B76663AAEC1}"/>
    <pc:docChg chg="custSel modSld">
      <pc:chgData name="Jena, Satabdy PTIN-PTX/R/C/E" userId="e792e9d7-8457-424a-84a3-d056635efc96" providerId="ADAL" clId="{DF446BD1-FACF-439F-8F4D-8B76663AAEC1}" dt="2026-06-16T02:29:49.030" v="1167" actId="1076"/>
      <pc:docMkLst>
        <pc:docMk/>
      </pc:docMkLst>
      <pc:sldChg chg="modSp mod modNotesTx">
        <pc:chgData name="Jena, Satabdy PTIN-PTX/R/C/E" userId="e792e9d7-8457-424a-84a3-d056635efc96" providerId="ADAL" clId="{DF446BD1-FACF-439F-8F4D-8B76663AAEC1}" dt="2026-06-16T02:04:01.585" v="1158" actId="20577"/>
        <pc:sldMkLst>
          <pc:docMk/>
          <pc:sldMk cId="1270891169" sldId="265"/>
        </pc:sldMkLst>
        <pc:spChg chg="mod">
          <ac:chgData name="Jena, Satabdy PTIN-PTX/R/C/E" userId="e792e9d7-8457-424a-84a3-d056635efc96" providerId="ADAL" clId="{DF446BD1-FACF-439F-8F4D-8B76663AAEC1}" dt="2026-06-09T09:31:03.242" v="44"/>
          <ac:spMkLst>
            <pc:docMk/>
            <pc:sldMk cId="1270891169" sldId="265"/>
            <ac:spMk id="2" creationId="{9CC1A569-3657-B343-FFC6-62F71326EF40}"/>
          </ac:spMkLst>
        </pc:spChg>
        <pc:spChg chg="mod">
          <ac:chgData name="Jena, Satabdy PTIN-PTX/R/C/E" userId="e792e9d7-8457-424a-84a3-d056635efc96" providerId="ADAL" clId="{DF446BD1-FACF-439F-8F4D-8B76663AAEC1}" dt="2026-06-09T09:22:02.562" v="43" actId="20577"/>
          <ac:spMkLst>
            <pc:docMk/>
            <pc:sldMk cId="1270891169" sldId="265"/>
            <ac:spMk id="3" creationId="{1A64BE0C-A1D0-A085-8317-48EB3C3A5AAF}"/>
          </ac:spMkLst>
        </pc:spChg>
      </pc:sldChg>
      <pc:sldChg chg="modSp mod">
        <pc:chgData name="Jena, Satabdy PTIN-PTX/R/C/E" userId="e792e9d7-8457-424a-84a3-d056635efc96" providerId="ADAL" clId="{DF446BD1-FACF-439F-8F4D-8B76663AAEC1}" dt="2026-06-16T01:49:33.161" v="1156" actId="14100"/>
        <pc:sldMkLst>
          <pc:docMk/>
          <pc:sldMk cId="588776247" sldId="277"/>
        </pc:sldMkLst>
        <pc:picChg chg="mod">
          <ac:chgData name="Jena, Satabdy PTIN-PTX/R/C/E" userId="e792e9d7-8457-424a-84a3-d056635efc96" providerId="ADAL" clId="{DF446BD1-FACF-439F-8F4D-8B76663AAEC1}" dt="2026-06-16T01:49:33.161" v="1156" actId="14100"/>
          <ac:picMkLst>
            <pc:docMk/>
            <pc:sldMk cId="588776247" sldId="277"/>
            <ac:picMk id="3" creationId="{D737DDB3-3E57-A3C4-71E1-42686AA5B53B}"/>
          </ac:picMkLst>
        </pc:picChg>
        <pc:picChg chg="mod">
          <ac:chgData name="Jena, Satabdy PTIN-PTX/R/C/E" userId="e792e9d7-8457-424a-84a3-d056635efc96" providerId="ADAL" clId="{DF446BD1-FACF-439F-8F4D-8B76663AAEC1}" dt="2026-06-16T01:49:15.707" v="1152" actId="14100"/>
          <ac:picMkLst>
            <pc:docMk/>
            <pc:sldMk cId="588776247" sldId="277"/>
            <ac:picMk id="1026" creationId="{96A19DB7-0E43-7FB8-83DC-36866B9B53FC}"/>
          </ac:picMkLst>
        </pc:picChg>
      </pc:sldChg>
      <pc:sldChg chg="modNotesTx">
        <pc:chgData name="Jena, Satabdy PTIN-PTX/R/C/E" userId="e792e9d7-8457-424a-84a3-d056635efc96" providerId="ADAL" clId="{DF446BD1-FACF-439F-8F4D-8B76663AAEC1}" dt="2026-06-10T09:09:20.130" v="901" actId="20577"/>
        <pc:sldMkLst>
          <pc:docMk/>
          <pc:sldMk cId="1029232254" sldId="281"/>
        </pc:sldMkLst>
      </pc:sldChg>
      <pc:sldChg chg="modSp mod">
        <pc:chgData name="Jena, Satabdy PTIN-PTX/R/C/E" userId="e792e9d7-8457-424a-84a3-d056635efc96" providerId="ADAL" clId="{DF446BD1-FACF-439F-8F4D-8B76663AAEC1}" dt="2026-06-09T09:43:03.707" v="100" actId="20577"/>
        <pc:sldMkLst>
          <pc:docMk/>
          <pc:sldMk cId="3924179572" sldId="283"/>
        </pc:sldMkLst>
        <pc:spChg chg="mod">
          <ac:chgData name="Jena, Satabdy PTIN-PTX/R/C/E" userId="e792e9d7-8457-424a-84a3-d056635efc96" providerId="ADAL" clId="{DF446BD1-FACF-439F-8F4D-8B76663AAEC1}" dt="2026-06-09T09:43:03.707" v="100" actId="20577"/>
          <ac:spMkLst>
            <pc:docMk/>
            <pc:sldMk cId="3924179572" sldId="283"/>
            <ac:spMk id="3" creationId="{AA3AF287-8CDA-19F4-1B53-42F80F6BFDD8}"/>
          </ac:spMkLst>
        </pc:spChg>
      </pc:sldChg>
      <pc:sldChg chg="modSp mod">
        <pc:chgData name="Jena, Satabdy PTIN-PTX/R/C/E" userId="e792e9d7-8457-424a-84a3-d056635efc96" providerId="ADAL" clId="{DF446BD1-FACF-439F-8F4D-8B76663AAEC1}" dt="2026-06-09T09:41:00.981" v="95" actId="20577"/>
        <pc:sldMkLst>
          <pc:docMk/>
          <pc:sldMk cId="3377079334" sldId="285"/>
        </pc:sldMkLst>
        <pc:spChg chg="mod">
          <ac:chgData name="Jena, Satabdy PTIN-PTX/R/C/E" userId="e792e9d7-8457-424a-84a3-d056635efc96" providerId="ADAL" clId="{DF446BD1-FACF-439F-8F4D-8B76663AAEC1}" dt="2026-06-09T09:41:00.981" v="95" actId="20577"/>
          <ac:spMkLst>
            <pc:docMk/>
            <pc:sldMk cId="3377079334" sldId="285"/>
            <ac:spMk id="3" creationId="{502EDBBB-C78B-C21D-1C30-32A5C6545B02}"/>
          </ac:spMkLst>
        </pc:spChg>
      </pc:sldChg>
      <pc:sldChg chg="modSp mod modNotesTx">
        <pc:chgData name="Jena, Satabdy PTIN-PTX/R/C/E" userId="e792e9d7-8457-424a-84a3-d056635efc96" providerId="ADAL" clId="{DF446BD1-FACF-439F-8F4D-8B76663AAEC1}" dt="2026-06-16T02:06:19.237" v="1163" actId="20577"/>
        <pc:sldMkLst>
          <pc:docMk/>
          <pc:sldMk cId="2683243854" sldId="286"/>
        </pc:sldMkLst>
        <pc:spChg chg="mod">
          <ac:chgData name="Jena, Satabdy PTIN-PTX/R/C/E" userId="e792e9d7-8457-424a-84a3-d056635efc96" providerId="ADAL" clId="{DF446BD1-FACF-439F-8F4D-8B76663AAEC1}" dt="2026-06-09T09:40:00.963" v="48" actId="6549"/>
          <ac:spMkLst>
            <pc:docMk/>
            <pc:sldMk cId="2683243854" sldId="286"/>
            <ac:spMk id="3" creationId="{F018B1FF-7C4D-9DD4-820A-66A9AAA392D0}"/>
          </ac:spMkLst>
        </pc:spChg>
      </pc:sldChg>
      <pc:sldChg chg="modSp mod modNotesTx">
        <pc:chgData name="Jena, Satabdy PTIN-PTX/R/C/E" userId="e792e9d7-8457-424a-84a3-d056635efc96" providerId="ADAL" clId="{DF446BD1-FACF-439F-8F4D-8B76663AAEC1}" dt="2026-06-16T02:29:49.030" v="1167" actId="1076"/>
        <pc:sldMkLst>
          <pc:docMk/>
          <pc:sldMk cId="1848448188" sldId="287"/>
        </pc:sldMkLst>
        <pc:spChg chg="mod">
          <ac:chgData name="Jena, Satabdy PTIN-PTX/R/C/E" userId="e792e9d7-8457-424a-84a3-d056635efc96" providerId="ADAL" clId="{DF446BD1-FACF-439F-8F4D-8B76663AAEC1}" dt="2026-06-16T02:29:49.030" v="1167" actId="1076"/>
          <ac:spMkLst>
            <pc:docMk/>
            <pc:sldMk cId="1848448188" sldId="287"/>
            <ac:spMk id="3" creationId="{CDE3710D-235A-D77C-B019-EDE499E92B45}"/>
          </ac:spMkLst>
        </pc:spChg>
        <pc:spChg chg="mod">
          <ac:chgData name="Jena, Satabdy PTIN-PTX/R/C/E" userId="e792e9d7-8457-424a-84a3-d056635efc96" providerId="ADAL" clId="{DF446BD1-FACF-439F-8F4D-8B76663AAEC1}" dt="2026-06-09T09:37:46.620" v="46" actId="20577"/>
          <ac:spMkLst>
            <pc:docMk/>
            <pc:sldMk cId="1848448188" sldId="287"/>
            <ac:spMk id="4" creationId="{340D0CE0-9F02-B97A-3E28-B4C3BDC1B26B}"/>
          </ac:spMkLst>
        </pc:spChg>
        <pc:picChg chg="mod">
          <ac:chgData name="Jena, Satabdy PTIN-PTX/R/C/E" userId="e792e9d7-8457-424a-84a3-d056635efc96" providerId="ADAL" clId="{DF446BD1-FACF-439F-8F4D-8B76663AAEC1}" dt="2026-06-16T02:29:44.780" v="1166" actId="1076"/>
          <ac:picMkLst>
            <pc:docMk/>
            <pc:sldMk cId="1848448188" sldId="287"/>
            <ac:picMk id="5" creationId="{7FE9E223-4996-18F1-A1B4-3E5070ECB579}"/>
          </ac:picMkLst>
        </pc:picChg>
      </pc:sldChg>
      <pc:sldChg chg="modSp mod modNotesTx">
        <pc:chgData name="Jena, Satabdy PTIN-PTX/R/C/E" userId="e792e9d7-8457-424a-84a3-d056635efc96" providerId="ADAL" clId="{DF446BD1-FACF-439F-8F4D-8B76663AAEC1}" dt="2026-06-15T12:23:24.914" v="993" actId="20577"/>
        <pc:sldMkLst>
          <pc:docMk/>
          <pc:sldMk cId="3521540141" sldId="288"/>
        </pc:sldMkLst>
        <pc:spChg chg="mod">
          <ac:chgData name="Jena, Satabdy PTIN-PTX/R/C/E" userId="e792e9d7-8457-424a-84a3-d056635efc96" providerId="ADAL" clId="{DF446BD1-FACF-439F-8F4D-8B76663AAEC1}" dt="2026-06-10T08:38:44.498" v="751" actId="20577"/>
          <ac:spMkLst>
            <pc:docMk/>
            <pc:sldMk cId="3521540141" sldId="288"/>
            <ac:spMk id="5" creationId="{E270763D-D297-F26C-8E8E-429A52C3BB98}"/>
          </ac:spMkLst>
        </pc:spChg>
      </pc:sldChg>
      <pc:sldChg chg="modNotesTx">
        <pc:chgData name="Jena, Satabdy PTIN-PTX/R/C/E" userId="e792e9d7-8457-424a-84a3-d056635efc96" providerId="ADAL" clId="{DF446BD1-FACF-439F-8F4D-8B76663AAEC1}" dt="2026-06-10T09:06:37.699" v="825" actId="20577"/>
        <pc:sldMkLst>
          <pc:docMk/>
          <pc:sldMk cId="370478480" sldId="289"/>
        </pc:sldMkLst>
      </pc:sldChg>
      <pc:sldChg chg="modSp mod">
        <pc:chgData name="Jena, Satabdy PTIN-PTX/R/C/E" userId="e792e9d7-8457-424a-84a3-d056635efc96" providerId="ADAL" clId="{DF446BD1-FACF-439F-8F4D-8B76663AAEC1}" dt="2026-06-09T09:48:36.586" v="274" actId="20577"/>
        <pc:sldMkLst>
          <pc:docMk/>
          <pc:sldMk cId="1509040582" sldId="293"/>
        </pc:sldMkLst>
        <pc:spChg chg="mod">
          <ac:chgData name="Jena, Satabdy PTIN-PTX/R/C/E" userId="e792e9d7-8457-424a-84a3-d056635efc96" providerId="ADAL" clId="{DF446BD1-FACF-439F-8F4D-8B76663AAEC1}" dt="2026-06-09T09:48:36.586" v="274" actId="20577"/>
          <ac:spMkLst>
            <pc:docMk/>
            <pc:sldMk cId="1509040582" sldId="293"/>
            <ac:spMk id="2" creationId="{23705B5F-F5A6-B1C9-62F0-34196A2B43EF}"/>
          </ac:spMkLst>
        </pc:spChg>
        <pc:spChg chg="mod">
          <ac:chgData name="Jena, Satabdy PTIN-PTX/R/C/E" userId="e792e9d7-8457-424a-84a3-d056635efc96" providerId="ADAL" clId="{DF446BD1-FACF-439F-8F4D-8B76663AAEC1}" dt="2026-06-09T09:41:51.320" v="97" actId="1076"/>
          <ac:spMkLst>
            <pc:docMk/>
            <pc:sldMk cId="1509040582" sldId="293"/>
            <ac:spMk id="10" creationId="{51A7F4AE-85F9-F8DF-D7CA-C3B6B1B992F8}"/>
          </ac:spMkLst>
        </pc:spChg>
      </pc:sldChg>
      <pc:sldChg chg="modSp mod">
        <pc:chgData name="Jena, Satabdy PTIN-PTX/R/C/E" userId="e792e9d7-8457-424a-84a3-d056635efc96" providerId="ADAL" clId="{DF446BD1-FACF-439F-8F4D-8B76663AAEC1}" dt="2026-06-09T09:44:01.510" v="109" actId="20577"/>
        <pc:sldMkLst>
          <pc:docMk/>
          <pc:sldMk cId="4028923423" sldId="294"/>
        </pc:sldMkLst>
        <pc:spChg chg="mod">
          <ac:chgData name="Jena, Satabdy PTIN-PTX/R/C/E" userId="e792e9d7-8457-424a-84a3-d056635efc96" providerId="ADAL" clId="{DF446BD1-FACF-439F-8F4D-8B76663AAEC1}" dt="2026-06-09T09:44:01.510" v="109" actId="20577"/>
          <ac:spMkLst>
            <pc:docMk/>
            <pc:sldMk cId="4028923423" sldId="294"/>
            <ac:spMk id="3" creationId="{F6DFA151-EE6C-8EE7-9016-D55B3E1F9133}"/>
          </ac:spMkLst>
        </pc:spChg>
      </pc:sldChg>
      <pc:sldChg chg="modNotesTx">
        <pc:chgData name="Jena, Satabdy PTIN-PTX/R/C/E" userId="e792e9d7-8457-424a-84a3-d056635efc96" providerId="ADAL" clId="{DF446BD1-FACF-439F-8F4D-8B76663AAEC1}" dt="2026-06-15T12:29:24.956" v="1148" actId="20577"/>
        <pc:sldMkLst>
          <pc:docMk/>
          <pc:sldMk cId="1186047105" sldId="296"/>
        </pc:sldMkLst>
      </pc:sldChg>
      <pc:sldChg chg="modSp mod">
        <pc:chgData name="Jena, Satabdy PTIN-PTX/R/C/E" userId="e792e9d7-8457-424a-84a3-d056635efc96" providerId="ADAL" clId="{DF446BD1-FACF-439F-8F4D-8B76663AAEC1}" dt="2026-06-09T09:49:16.402" v="350" actId="20577"/>
        <pc:sldMkLst>
          <pc:docMk/>
          <pc:sldMk cId="2520029006" sldId="297"/>
        </pc:sldMkLst>
        <pc:spChg chg="mod">
          <ac:chgData name="Jena, Satabdy PTIN-PTX/R/C/E" userId="e792e9d7-8457-424a-84a3-d056635efc96" providerId="ADAL" clId="{DF446BD1-FACF-439F-8F4D-8B76663AAEC1}" dt="2026-06-09T09:49:16.402" v="350" actId="20577"/>
          <ac:spMkLst>
            <pc:docMk/>
            <pc:sldMk cId="2520029006" sldId="297"/>
            <ac:spMk id="2" creationId="{93EE03DF-B328-85C9-8ADF-55EBDFE07E26}"/>
          </ac:spMkLst>
        </pc:spChg>
      </pc:sldChg>
      <pc:sldChg chg="modSp mod">
        <pc:chgData name="Jena, Satabdy PTIN-PTX/R/C/E" userId="e792e9d7-8457-424a-84a3-d056635efc96" providerId="ADAL" clId="{DF446BD1-FACF-439F-8F4D-8B76663AAEC1}" dt="2026-06-09T09:49:47.619" v="387" actId="122"/>
        <pc:sldMkLst>
          <pc:docMk/>
          <pc:sldMk cId="3661799235" sldId="298"/>
        </pc:sldMkLst>
        <pc:spChg chg="mod">
          <ac:chgData name="Jena, Satabdy PTIN-PTX/R/C/E" userId="e792e9d7-8457-424a-84a3-d056635efc96" providerId="ADAL" clId="{DF446BD1-FACF-439F-8F4D-8B76663AAEC1}" dt="2026-06-09T09:49:47.619" v="387" actId="122"/>
          <ac:spMkLst>
            <pc:docMk/>
            <pc:sldMk cId="3661799235" sldId="298"/>
            <ac:spMk id="2" creationId="{C2C85CB1-86B9-DAB3-7D0F-E0CE4D00BD72}"/>
          </ac:spMkLst>
        </pc:spChg>
      </pc:sldChg>
      <pc:sldChg chg="modSp mod">
        <pc:chgData name="Jena, Satabdy PTIN-PTX/R/C/E" userId="e792e9d7-8457-424a-84a3-d056635efc96" providerId="ADAL" clId="{DF446BD1-FACF-439F-8F4D-8B76663AAEC1}" dt="2026-06-09T09:49:52.940" v="388" actId="20577"/>
        <pc:sldMkLst>
          <pc:docMk/>
          <pc:sldMk cId="1815747450" sldId="299"/>
        </pc:sldMkLst>
        <pc:spChg chg="mod">
          <ac:chgData name="Jena, Satabdy PTIN-PTX/R/C/E" userId="e792e9d7-8457-424a-84a3-d056635efc96" providerId="ADAL" clId="{DF446BD1-FACF-439F-8F4D-8B76663AAEC1}" dt="2026-06-09T09:49:52.940" v="388" actId="20577"/>
          <ac:spMkLst>
            <pc:docMk/>
            <pc:sldMk cId="1815747450" sldId="299"/>
            <ac:spMk id="2" creationId="{6976D30A-4DAA-17CA-F18B-29E77DC08ED0}"/>
          </ac:spMkLst>
        </pc:spChg>
      </pc:sldChg>
      <pc:sldChg chg="modSp mod">
        <pc:chgData name="Jena, Satabdy PTIN-PTX/R/C/E" userId="e792e9d7-8457-424a-84a3-d056635efc96" providerId="ADAL" clId="{DF446BD1-FACF-439F-8F4D-8B76663AAEC1}" dt="2026-06-09T09:50:10.532" v="390" actId="122"/>
        <pc:sldMkLst>
          <pc:docMk/>
          <pc:sldMk cId="494577600" sldId="300"/>
        </pc:sldMkLst>
        <pc:spChg chg="mod">
          <ac:chgData name="Jena, Satabdy PTIN-PTX/R/C/E" userId="e792e9d7-8457-424a-84a3-d056635efc96" providerId="ADAL" clId="{DF446BD1-FACF-439F-8F4D-8B76663AAEC1}" dt="2026-06-09T09:50:10.532" v="390" actId="122"/>
          <ac:spMkLst>
            <pc:docMk/>
            <pc:sldMk cId="494577600" sldId="300"/>
            <ac:spMk id="2" creationId="{45AB5DEF-69C0-4041-10F4-EC353F49FCE3}"/>
          </ac:spMkLst>
        </pc:spChg>
      </pc:sldChg>
      <pc:sldChg chg="addSp delSp modSp mod">
        <pc:chgData name="Jena, Satabdy PTIN-PTX/R/C/E" userId="e792e9d7-8457-424a-84a3-d056635efc96" providerId="ADAL" clId="{DF446BD1-FACF-439F-8F4D-8B76663AAEC1}" dt="2026-06-09T09:50:15.444" v="392" actId="122"/>
        <pc:sldMkLst>
          <pc:docMk/>
          <pc:sldMk cId="1302769305" sldId="301"/>
        </pc:sldMkLst>
        <pc:spChg chg="add mod">
          <ac:chgData name="Jena, Satabdy PTIN-PTX/R/C/E" userId="e792e9d7-8457-424a-84a3-d056635efc96" providerId="ADAL" clId="{DF446BD1-FACF-439F-8F4D-8B76663AAEC1}" dt="2026-06-09T09:50:15.444" v="392" actId="122"/>
          <ac:spMkLst>
            <pc:docMk/>
            <pc:sldMk cId="1302769305" sldId="301"/>
            <ac:spMk id="6" creationId="{CBF12E15-0547-9C60-8B04-AC46557D3CF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04D4BA-3989-4CB1-B5B5-5B8AC57BA67E}" type="doc">
      <dgm:prSet loTypeId="urn:microsoft.com/office/officeart/2005/8/layout/hList7" loCatId="list" qsTypeId="urn:microsoft.com/office/officeart/2005/8/quickstyle/simple1" qsCatId="simple" csTypeId="urn:microsoft.com/office/officeart/2005/8/colors/colorful4" csCatId="colorful" phldr="1"/>
      <dgm:spPr/>
      <dgm:t>
        <a:bodyPr/>
        <a:lstStyle/>
        <a:p>
          <a:endParaRPr lang="en-IN"/>
        </a:p>
      </dgm:t>
    </dgm:pt>
    <dgm:pt modelId="{1D03A6DA-EEAA-4509-BD27-2636ABD46B06}">
      <dgm:prSet custT="1"/>
      <dgm:spPr/>
      <dgm:t>
        <a:bodyPr/>
        <a:lstStyle/>
        <a:p>
          <a:r>
            <a:rPr lang="en-IN" sz="1600" dirty="0"/>
            <a:t>Auto-Reclosure (AR)</a:t>
          </a:r>
        </a:p>
      </dgm:t>
    </dgm:pt>
    <dgm:pt modelId="{6225D808-FE53-4C4B-B9D8-C3423069DF1E}" type="parTrans" cxnId="{7EB243A9-9475-423B-9049-0D74B2419237}">
      <dgm:prSet/>
      <dgm:spPr/>
      <dgm:t>
        <a:bodyPr/>
        <a:lstStyle/>
        <a:p>
          <a:endParaRPr lang="en-IN"/>
        </a:p>
      </dgm:t>
    </dgm:pt>
    <dgm:pt modelId="{1F7A3AA1-245D-4684-BFB3-CC9608E27EC7}" type="sibTrans" cxnId="{7EB243A9-9475-423B-9049-0D74B2419237}">
      <dgm:prSet/>
      <dgm:spPr/>
      <dgm:t>
        <a:bodyPr/>
        <a:lstStyle/>
        <a:p>
          <a:endParaRPr lang="en-IN"/>
        </a:p>
      </dgm:t>
    </dgm:pt>
    <dgm:pt modelId="{8609D9FC-95B2-49E8-A3CD-E850968DA8B1}">
      <dgm:prSet custT="1"/>
      <dgm:spPr/>
      <dgm:t>
        <a:bodyPr/>
        <a:lstStyle/>
        <a:p>
          <a:r>
            <a:rPr lang="en-IN" sz="1600" dirty="0"/>
            <a:t>Service Restoration (SR)</a:t>
          </a:r>
        </a:p>
      </dgm:t>
    </dgm:pt>
    <dgm:pt modelId="{52A34534-89AD-47AA-A79F-C781AD1BFA39}" type="parTrans" cxnId="{D472FA55-FEAC-4127-A91B-7FA0522B3B28}">
      <dgm:prSet/>
      <dgm:spPr/>
      <dgm:t>
        <a:bodyPr/>
        <a:lstStyle/>
        <a:p>
          <a:endParaRPr lang="en-IN"/>
        </a:p>
      </dgm:t>
    </dgm:pt>
    <dgm:pt modelId="{A33E423E-CCF7-454B-9721-27E898E416E9}" type="sibTrans" cxnId="{D472FA55-FEAC-4127-A91B-7FA0522B3B28}">
      <dgm:prSet/>
      <dgm:spPr/>
      <dgm:t>
        <a:bodyPr/>
        <a:lstStyle/>
        <a:p>
          <a:endParaRPr lang="en-IN"/>
        </a:p>
      </dgm:t>
    </dgm:pt>
    <dgm:pt modelId="{810A8353-D2A2-41C7-A783-33CBEC3C92EB}">
      <dgm:prSet custT="1"/>
      <dgm:spPr/>
      <dgm:t>
        <a:bodyPr/>
        <a:lstStyle/>
        <a:p>
          <a:r>
            <a:rPr lang="en-IN" sz="1100" dirty="0"/>
            <a:t>Fast fault isolation and transient fault recovery.</a:t>
          </a:r>
        </a:p>
      </dgm:t>
    </dgm:pt>
    <dgm:pt modelId="{5C0925C0-BD64-45C3-8BFE-F7A266DC7BA2}" type="parTrans" cxnId="{163E096C-688B-4C04-8AD1-3E426374BF85}">
      <dgm:prSet/>
      <dgm:spPr/>
      <dgm:t>
        <a:bodyPr/>
        <a:lstStyle/>
        <a:p>
          <a:endParaRPr lang="en-IN"/>
        </a:p>
      </dgm:t>
    </dgm:pt>
    <dgm:pt modelId="{235FD017-6E66-49F0-B143-98320A7079EF}" type="sibTrans" cxnId="{163E096C-688B-4C04-8AD1-3E426374BF85}">
      <dgm:prSet/>
      <dgm:spPr/>
      <dgm:t>
        <a:bodyPr/>
        <a:lstStyle/>
        <a:p>
          <a:endParaRPr lang="en-IN"/>
        </a:p>
      </dgm:t>
    </dgm:pt>
    <dgm:pt modelId="{BD57B9A1-CF67-4351-9D23-0EAB3798E75D}">
      <dgm:prSet custT="1"/>
      <dgm:spPr/>
      <dgm:t>
        <a:bodyPr/>
        <a:lstStyle/>
        <a:p>
          <a:r>
            <a:rPr lang="en-IN" sz="1100" dirty="0"/>
            <a:t>Post-fault load recovery using network redundancy</a:t>
          </a:r>
        </a:p>
      </dgm:t>
    </dgm:pt>
    <dgm:pt modelId="{4488E5EC-DDBE-45DB-AC8B-C693A1CC1239}" type="parTrans" cxnId="{4E143D15-BA36-4745-936F-E62D8CBD6032}">
      <dgm:prSet/>
      <dgm:spPr/>
      <dgm:t>
        <a:bodyPr/>
        <a:lstStyle/>
        <a:p>
          <a:endParaRPr lang="en-IN"/>
        </a:p>
      </dgm:t>
    </dgm:pt>
    <dgm:pt modelId="{C939181E-D7FF-47EA-81CF-AFA363B60FCB}" type="sibTrans" cxnId="{4E143D15-BA36-4745-936F-E62D8CBD6032}">
      <dgm:prSet/>
      <dgm:spPr/>
      <dgm:t>
        <a:bodyPr/>
        <a:lstStyle/>
        <a:p>
          <a:endParaRPr lang="en-IN"/>
        </a:p>
      </dgm:t>
    </dgm:pt>
    <dgm:pt modelId="{91F44CBC-4A9A-4088-8505-43903C3CBE2B}">
      <dgm:prSet custT="1"/>
      <dgm:spPr/>
      <dgm:t>
        <a:bodyPr/>
        <a:lstStyle/>
        <a:p>
          <a:r>
            <a:rPr lang="en-IN" sz="1300" dirty="0"/>
            <a:t>Volt–VAR Control and Network Reconfiguration (NR)</a:t>
          </a:r>
        </a:p>
      </dgm:t>
    </dgm:pt>
    <dgm:pt modelId="{F3946535-4A53-473F-9E73-9985E17288B9}" type="sibTrans" cxnId="{A1B7C09B-147B-4CF9-AA0B-AE1B8EDD22B4}">
      <dgm:prSet/>
      <dgm:spPr/>
      <dgm:t>
        <a:bodyPr/>
        <a:lstStyle/>
        <a:p>
          <a:endParaRPr lang="en-IN"/>
        </a:p>
      </dgm:t>
    </dgm:pt>
    <dgm:pt modelId="{73CC333E-CBED-4CC8-A6DA-F6C42C97B2C4}" type="parTrans" cxnId="{A1B7C09B-147B-4CF9-AA0B-AE1B8EDD22B4}">
      <dgm:prSet/>
      <dgm:spPr/>
      <dgm:t>
        <a:bodyPr/>
        <a:lstStyle/>
        <a:p>
          <a:endParaRPr lang="en-IN"/>
        </a:p>
      </dgm:t>
    </dgm:pt>
    <dgm:pt modelId="{8FB95C10-2BE7-4061-9640-E2D774972F92}">
      <dgm:prSet custT="1"/>
      <dgm:spPr/>
      <dgm:t>
        <a:bodyPr/>
        <a:lstStyle/>
        <a:p>
          <a:r>
            <a:rPr lang="en-IN" sz="1100" dirty="0"/>
            <a:t>Steady-state voltage regulation and loss-aware topology adaptation.</a:t>
          </a:r>
        </a:p>
      </dgm:t>
    </dgm:pt>
    <dgm:pt modelId="{34FA044A-5470-468E-9AE3-110CA9FBEB8D}" type="sibTrans" cxnId="{B1931D27-8B71-4E77-8C5C-6916093C4534}">
      <dgm:prSet/>
      <dgm:spPr/>
      <dgm:t>
        <a:bodyPr/>
        <a:lstStyle/>
        <a:p>
          <a:endParaRPr lang="en-IN"/>
        </a:p>
      </dgm:t>
    </dgm:pt>
    <dgm:pt modelId="{A4334FDC-50B0-42A3-8A86-9ECD4D9D883C}" type="parTrans" cxnId="{B1931D27-8B71-4E77-8C5C-6916093C4534}">
      <dgm:prSet/>
      <dgm:spPr/>
      <dgm:t>
        <a:bodyPr/>
        <a:lstStyle/>
        <a:p>
          <a:endParaRPr lang="en-IN"/>
        </a:p>
      </dgm:t>
    </dgm:pt>
    <dgm:pt modelId="{0939CBB3-31F6-40E0-A4EC-3C664FFFE69A}" type="pres">
      <dgm:prSet presAssocID="{0A04D4BA-3989-4CB1-B5B5-5B8AC57BA67E}" presName="Name0" presStyleCnt="0">
        <dgm:presLayoutVars>
          <dgm:dir/>
          <dgm:resizeHandles val="exact"/>
        </dgm:presLayoutVars>
      </dgm:prSet>
      <dgm:spPr/>
    </dgm:pt>
    <dgm:pt modelId="{589C0B60-4AB5-424F-98DB-3F2CA4F393D3}" type="pres">
      <dgm:prSet presAssocID="{0A04D4BA-3989-4CB1-B5B5-5B8AC57BA67E}" presName="fgShape" presStyleLbl="fgShp" presStyleIdx="0" presStyleCnt="1" custScaleX="61518" custScaleY="40040" custLinFactY="52205" custLinFactNeighborX="-1869" custLinFactNeighborY="100000"/>
      <dgm:spPr/>
    </dgm:pt>
    <dgm:pt modelId="{784C87A7-9967-4413-B29B-553C9CC7ABB2}" type="pres">
      <dgm:prSet presAssocID="{0A04D4BA-3989-4CB1-B5B5-5B8AC57BA67E}" presName="linComp" presStyleCnt="0"/>
      <dgm:spPr/>
    </dgm:pt>
    <dgm:pt modelId="{36E7E27A-3333-480B-AC67-42E8CB863083}" type="pres">
      <dgm:prSet presAssocID="{91F44CBC-4A9A-4088-8505-43903C3CBE2B}" presName="compNode" presStyleCnt="0"/>
      <dgm:spPr/>
    </dgm:pt>
    <dgm:pt modelId="{AC0306CA-A45E-4BEF-BE99-86CB47549B54}" type="pres">
      <dgm:prSet presAssocID="{91F44CBC-4A9A-4088-8505-43903C3CBE2B}" presName="bkgdShape" presStyleLbl="node1" presStyleIdx="0" presStyleCnt="3"/>
      <dgm:spPr/>
    </dgm:pt>
    <dgm:pt modelId="{48A73ADB-E34C-424E-8B44-BA16B9172808}" type="pres">
      <dgm:prSet presAssocID="{91F44CBC-4A9A-4088-8505-43903C3CBE2B}" presName="nodeTx" presStyleLbl="node1" presStyleIdx="0" presStyleCnt="3">
        <dgm:presLayoutVars>
          <dgm:bulletEnabled val="1"/>
        </dgm:presLayoutVars>
      </dgm:prSet>
      <dgm:spPr/>
    </dgm:pt>
    <dgm:pt modelId="{1455F697-3826-438E-A1E5-2D0886130424}" type="pres">
      <dgm:prSet presAssocID="{91F44CBC-4A9A-4088-8505-43903C3CBE2B}" presName="invisiNode" presStyleLbl="node1" presStyleIdx="0" presStyleCnt="3"/>
      <dgm:spPr/>
    </dgm:pt>
    <dgm:pt modelId="{5B3F5072-33FE-468D-AA0D-4C12C86D82AA}" type="pres">
      <dgm:prSet presAssocID="{91F44CBC-4A9A-4088-8505-43903C3CBE2B}" presName="imagNode" presStyleLbl="fgImgPlace1" presStyleIdx="0" presStyleCnt="3"/>
      <dgm:spPr>
        <a:blipFill>
          <a:blip xmlns:r="http://schemas.openxmlformats.org/officeDocument/2006/relationships"/>
          <a:srcRect/>
          <a:stretch>
            <a:fillRect/>
          </a:stretch>
        </a:blipFill>
      </dgm:spPr>
    </dgm:pt>
    <dgm:pt modelId="{70F1E4D5-34CB-437C-B113-0544F7F37DA3}" type="pres">
      <dgm:prSet presAssocID="{F3946535-4A53-473F-9E73-9985E17288B9}" presName="sibTrans" presStyleLbl="sibTrans2D1" presStyleIdx="0" presStyleCnt="0"/>
      <dgm:spPr/>
    </dgm:pt>
    <dgm:pt modelId="{A999312C-A596-4F38-948A-DBEA6151AE5F}" type="pres">
      <dgm:prSet presAssocID="{1D03A6DA-EEAA-4509-BD27-2636ABD46B06}" presName="compNode" presStyleCnt="0"/>
      <dgm:spPr/>
    </dgm:pt>
    <dgm:pt modelId="{3E72526D-E9EF-49A2-993A-EF72A2B31512}" type="pres">
      <dgm:prSet presAssocID="{1D03A6DA-EEAA-4509-BD27-2636ABD46B06}" presName="bkgdShape" presStyleLbl="node1" presStyleIdx="1" presStyleCnt="3"/>
      <dgm:spPr/>
    </dgm:pt>
    <dgm:pt modelId="{CCAF76A1-DFEC-4325-86D3-CA299C7CA2C0}" type="pres">
      <dgm:prSet presAssocID="{1D03A6DA-EEAA-4509-BD27-2636ABD46B06}" presName="nodeTx" presStyleLbl="node1" presStyleIdx="1" presStyleCnt="3">
        <dgm:presLayoutVars>
          <dgm:bulletEnabled val="1"/>
        </dgm:presLayoutVars>
      </dgm:prSet>
      <dgm:spPr/>
    </dgm:pt>
    <dgm:pt modelId="{8FD0F477-CB74-4BCC-AB5A-E364BD667CA6}" type="pres">
      <dgm:prSet presAssocID="{1D03A6DA-EEAA-4509-BD27-2636ABD46B06}" presName="invisiNode" presStyleLbl="node1" presStyleIdx="1" presStyleCnt="3"/>
      <dgm:spPr/>
    </dgm:pt>
    <dgm:pt modelId="{82CFBD0C-A72E-400C-984F-2CCDA6EE7226}" type="pres">
      <dgm:prSet presAssocID="{1D03A6DA-EEAA-4509-BD27-2636ABD46B06}" presName="imagNode" presStyleLbl="fgImgPlace1" presStyleIdx="1" presStyleCnt="3"/>
      <dgm:spPr/>
    </dgm:pt>
    <dgm:pt modelId="{A3FDADED-4E5A-468A-8A6E-BE80A03998AD}" type="pres">
      <dgm:prSet presAssocID="{1F7A3AA1-245D-4684-BFB3-CC9608E27EC7}" presName="sibTrans" presStyleLbl="sibTrans2D1" presStyleIdx="0" presStyleCnt="0"/>
      <dgm:spPr/>
    </dgm:pt>
    <dgm:pt modelId="{D894E74B-62C0-44AB-BD90-9ED0DC35A627}" type="pres">
      <dgm:prSet presAssocID="{8609D9FC-95B2-49E8-A3CD-E850968DA8B1}" presName="compNode" presStyleCnt="0"/>
      <dgm:spPr/>
    </dgm:pt>
    <dgm:pt modelId="{05FB61AF-E725-49D3-A09A-8DCA5706015B}" type="pres">
      <dgm:prSet presAssocID="{8609D9FC-95B2-49E8-A3CD-E850968DA8B1}" presName="bkgdShape" presStyleLbl="node1" presStyleIdx="2" presStyleCnt="3"/>
      <dgm:spPr/>
    </dgm:pt>
    <dgm:pt modelId="{6F6850B7-310D-4DCA-B012-27E80A55957C}" type="pres">
      <dgm:prSet presAssocID="{8609D9FC-95B2-49E8-A3CD-E850968DA8B1}" presName="nodeTx" presStyleLbl="node1" presStyleIdx="2" presStyleCnt="3">
        <dgm:presLayoutVars>
          <dgm:bulletEnabled val="1"/>
        </dgm:presLayoutVars>
      </dgm:prSet>
      <dgm:spPr/>
    </dgm:pt>
    <dgm:pt modelId="{6A19DDF0-356E-4D61-9820-92C401B7ADDE}" type="pres">
      <dgm:prSet presAssocID="{8609D9FC-95B2-49E8-A3CD-E850968DA8B1}" presName="invisiNode" presStyleLbl="node1" presStyleIdx="2" presStyleCnt="3"/>
      <dgm:spPr/>
    </dgm:pt>
    <dgm:pt modelId="{686FE98D-045F-431E-BB9A-33F07FDD7A9B}" type="pres">
      <dgm:prSet presAssocID="{8609D9FC-95B2-49E8-A3CD-E850968DA8B1}" presName="imagNode" presStyleLbl="fgImgPlace1" presStyleIdx="2" presStyleCnt="3"/>
      <dgm:spPr/>
    </dgm:pt>
  </dgm:ptLst>
  <dgm:cxnLst>
    <dgm:cxn modelId="{5CD5210E-F716-4579-8054-E4F8F67A23EC}" type="presOf" srcId="{1F7A3AA1-245D-4684-BFB3-CC9608E27EC7}" destId="{A3FDADED-4E5A-468A-8A6E-BE80A03998AD}" srcOrd="0" destOrd="0" presId="urn:microsoft.com/office/officeart/2005/8/layout/hList7"/>
    <dgm:cxn modelId="{4E143D15-BA36-4745-936F-E62D8CBD6032}" srcId="{8609D9FC-95B2-49E8-A3CD-E850968DA8B1}" destId="{BD57B9A1-CF67-4351-9D23-0EAB3798E75D}" srcOrd="0" destOrd="0" parTransId="{4488E5EC-DDBE-45DB-AC8B-C693A1CC1239}" sibTransId="{C939181E-D7FF-47EA-81CF-AFA363B60FCB}"/>
    <dgm:cxn modelId="{B1931D27-8B71-4E77-8C5C-6916093C4534}" srcId="{91F44CBC-4A9A-4088-8505-43903C3CBE2B}" destId="{8FB95C10-2BE7-4061-9640-E2D774972F92}" srcOrd="0" destOrd="0" parTransId="{A4334FDC-50B0-42A3-8A86-9ECD4D9D883C}" sibTransId="{34FA044A-5470-468E-9AE3-110CA9FBEB8D}"/>
    <dgm:cxn modelId="{A5E7E534-2E47-43E5-B836-D1BFE873B165}" type="presOf" srcId="{810A8353-D2A2-41C7-A783-33CBEC3C92EB}" destId="{CCAF76A1-DFEC-4325-86D3-CA299C7CA2C0}" srcOrd="1" destOrd="1" presId="urn:microsoft.com/office/officeart/2005/8/layout/hList7"/>
    <dgm:cxn modelId="{18CEB035-E23E-4DD7-A29E-A6209920D27A}" type="presOf" srcId="{F3946535-4A53-473F-9E73-9985E17288B9}" destId="{70F1E4D5-34CB-437C-B113-0544F7F37DA3}" srcOrd="0" destOrd="0" presId="urn:microsoft.com/office/officeart/2005/8/layout/hList7"/>
    <dgm:cxn modelId="{F53B3F46-D242-49E1-96C3-A1CDAF3C3C50}" type="presOf" srcId="{8609D9FC-95B2-49E8-A3CD-E850968DA8B1}" destId="{05FB61AF-E725-49D3-A09A-8DCA5706015B}" srcOrd="0" destOrd="0" presId="urn:microsoft.com/office/officeart/2005/8/layout/hList7"/>
    <dgm:cxn modelId="{163E096C-688B-4C04-8AD1-3E426374BF85}" srcId="{1D03A6DA-EEAA-4509-BD27-2636ABD46B06}" destId="{810A8353-D2A2-41C7-A783-33CBEC3C92EB}" srcOrd="0" destOrd="0" parTransId="{5C0925C0-BD64-45C3-8BFE-F7A266DC7BA2}" sibTransId="{235FD017-6E66-49F0-B143-98320A7079EF}"/>
    <dgm:cxn modelId="{68745E52-60E2-4ED2-AF52-5C8F31BCD220}" type="presOf" srcId="{8609D9FC-95B2-49E8-A3CD-E850968DA8B1}" destId="{6F6850B7-310D-4DCA-B012-27E80A55957C}" srcOrd="1" destOrd="0" presId="urn:microsoft.com/office/officeart/2005/8/layout/hList7"/>
    <dgm:cxn modelId="{5FB86053-DF02-4F45-A261-F507AFA291AD}" type="presOf" srcId="{BD57B9A1-CF67-4351-9D23-0EAB3798E75D}" destId="{05FB61AF-E725-49D3-A09A-8DCA5706015B}" srcOrd="0" destOrd="1" presId="urn:microsoft.com/office/officeart/2005/8/layout/hList7"/>
    <dgm:cxn modelId="{D472FA55-FEAC-4127-A91B-7FA0522B3B28}" srcId="{0A04D4BA-3989-4CB1-B5B5-5B8AC57BA67E}" destId="{8609D9FC-95B2-49E8-A3CD-E850968DA8B1}" srcOrd="2" destOrd="0" parTransId="{52A34534-89AD-47AA-A79F-C781AD1BFA39}" sibTransId="{A33E423E-CCF7-454B-9721-27E898E416E9}"/>
    <dgm:cxn modelId="{021C087D-30CC-4B63-B0EA-3CE67E4644BE}" type="presOf" srcId="{1D03A6DA-EEAA-4509-BD27-2636ABD46B06}" destId="{CCAF76A1-DFEC-4325-86D3-CA299C7CA2C0}" srcOrd="1" destOrd="0" presId="urn:microsoft.com/office/officeart/2005/8/layout/hList7"/>
    <dgm:cxn modelId="{A1B7C09B-147B-4CF9-AA0B-AE1B8EDD22B4}" srcId="{0A04D4BA-3989-4CB1-B5B5-5B8AC57BA67E}" destId="{91F44CBC-4A9A-4088-8505-43903C3CBE2B}" srcOrd="0" destOrd="0" parTransId="{73CC333E-CBED-4CC8-A6DA-F6C42C97B2C4}" sibTransId="{F3946535-4A53-473F-9E73-9985E17288B9}"/>
    <dgm:cxn modelId="{5363EA9E-A32A-4BC2-A9B1-DE2708264DCE}" type="presOf" srcId="{91F44CBC-4A9A-4088-8505-43903C3CBE2B}" destId="{48A73ADB-E34C-424E-8B44-BA16B9172808}" srcOrd="1" destOrd="0" presId="urn:microsoft.com/office/officeart/2005/8/layout/hList7"/>
    <dgm:cxn modelId="{7EB243A9-9475-423B-9049-0D74B2419237}" srcId="{0A04D4BA-3989-4CB1-B5B5-5B8AC57BA67E}" destId="{1D03A6DA-EEAA-4509-BD27-2636ABD46B06}" srcOrd="1" destOrd="0" parTransId="{6225D808-FE53-4C4B-B9D8-C3423069DF1E}" sibTransId="{1F7A3AA1-245D-4684-BFB3-CC9608E27EC7}"/>
    <dgm:cxn modelId="{452421AF-56EF-46F3-AAA9-24A685804CEF}" type="presOf" srcId="{BD57B9A1-CF67-4351-9D23-0EAB3798E75D}" destId="{6F6850B7-310D-4DCA-B012-27E80A55957C}" srcOrd="1" destOrd="1" presId="urn:microsoft.com/office/officeart/2005/8/layout/hList7"/>
    <dgm:cxn modelId="{EBDDFCB4-D831-49B5-8600-8F0A75EB6284}" type="presOf" srcId="{1D03A6DA-EEAA-4509-BD27-2636ABD46B06}" destId="{3E72526D-E9EF-49A2-993A-EF72A2B31512}" srcOrd="0" destOrd="0" presId="urn:microsoft.com/office/officeart/2005/8/layout/hList7"/>
    <dgm:cxn modelId="{1507EFC7-507B-4B20-B384-F3DA8545F616}" type="presOf" srcId="{810A8353-D2A2-41C7-A783-33CBEC3C92EB}" destId="{3E72526D-E9EF-49A2-993A-EF72A2B31512}" srcOrd="0" destOrd="1" presId="urn:microsoft.com/office/officeart/2005/8/layout/hList7"/>
    <dgm:cxn modelId="{9BD341DE-4AD8-4054-B0C7-7340DFFFBCB6}" type="presOf" srcId="{0A04D4BA-3989-4CB1-B5B5-5B8AC57BA67E}" destId="{0939CBB3-31F6-40E0-A4EC-3C664FFFE69A}" srcOrd="0" destOrd="0" presId="urn:microsoft.com/office/officeart/2005/8/layout/hList7"/>
    <dgm:cxn modelId="{274B73E2-FFD6-459E-8B45-0AFE1E8201CF}" type="presOf" srcId="{8FB95C10-2BE7-4061-9640-E2D774972F92}" destId="{48A73ADB-E34C-424E-8B44-BA16B9172808}" srcOrd="1" destOrd="1" presId="urn:microsoft.com/office/officeart/2005/8/layout/hList7"/>
    <dgm:cxn modelId="{E0A06FEE-232C-4CDB-82A3-321A80E881EC}" type="presOf" srcId="{91F44CBC-4A9A-4088-8505-43903C3CBE2B}" destId="{AC0306CA-A45E-4BEF-BE99-86CB47549B54}" srcOrd="0" destOrd="0" presId="urn:microsoft.com/office/officeart/2005/8/layout/hList7"/>
    <dgm:cxn modelId="{863A0BEF-761C-45EE-A79C-48E62D9E6424}" type="presOf" srcId="{8FB95C10-2BE7-4061-9640-E2D774972F92}" destId="{AC0306CA-A45E-4BEF-BE99-86CB47549B54}" srcOrd="0" destOrd="1" presId="urn:microsoft.com/office/officeart/2005/8/layout/hList7"/>
    <dgm:cxn modelId="{0A045BA5-4D3B-43ED-B726-6B90DE211860}" type="presParOf" srcId="{0939CBB3-31F6-40E0-A4EC-3C664FFFE69A}" destId="{589C0B60-4AB5-424F-98DB-3F2CA4F393D3}" srcOrd="0" destOrd="0" presId="urn:microsoft.com/office/officeart/2005/8/layout/hList7"/>
    <dgm:cxn modelId="{463CC96F-2589-41AA-8FCF-7F97A794C021}" type="presParOf" srcId="{0939CBB3-31F6-40E0-A4EC-3C664FFFE69A}" destId="{784C87A7-9967-4413-B29B-553C9CC7ABB2}" srcOrd="1" destOrd="0" presId="urn:microsoft.com/office/officeart/2005/8/layout/hList7"/>
    <dgm:cxn modelId="{0D69DEE1-A4A4-4A00-A608-D0A4391B4570}" type="presParOf" srcId="{784C87A7-9967-4413-B29B-553C9CC7ABB2}" destId="{36E7E27A-3333-480B-AC67-42E8CB863083}" srcOrd="0" destOrd="0" presId="urn:microsoft.com/office/officeart/2005/8/layout/hList7"/>
    <dgm:cxn modelId="{1B4F0E4E-D400-41DA-A1FE-DDE01D2AC396}" type="presParOf" srcId="{36E7E27A-3333-480B-AC67-42E8CB863083}" destId="{AC0306CA-A45E-4BEF-BE99-86CB47549B54}" srcOrd="0" destOrd="0" presId="urn:microsoft.com/office/officeart/2005/8/layout/hList7"/>
    <dgm:cxn modelId="{C66FB8D3-904F-4BF1-9BBF-D7A8F56BCAEB}" type="presParOf" srcId="{36E7E27A-3333-480B-AC67-42E8CB863083}" destId="{48A73ADB-E34C-424E-8B44-BA16B9172808}" srcOrd="1" destOrd="0" presId="urn:microsoft.com/office/officeart/2005/8/layout/hList7"/>
    <dgm:cxn modelId="{A3C593A4-E810-43F1-ACD0-BB9E64BF8B73}" type="presParOf" srcId="{36E7E27A-3333-480B-AC67-42E8CB863083}" destId="{1455F697-3826-438E-A1E5-2D0886130424}" srcOrd="2" destOrd="0" presId="urn:microsoft.com/office/officeart/2005/8/layout/hList7"/>
    <dgm:cxn modelId="{FD955F84-31D5-4EC2-B8A8-92AE827739FC}" type="presParOf" srcId="{36E7E27A-3333-480B-AC67-42E8CB863083}" destId="{5B3F5072-33FE-468D-AA0D-4C12C86D82AA}" srcOrd="3" destOrd="0" presId="urn:microsoft.com/office/officeart/2005/8/layout/hList7"/>
    <dgm:cxn modelId="{E380C6FE-86BD-4CD5-9860-49B2F0AA1780}" type="presParOf" srcId="{784C87A7-9967-4413-B29B-553C9CC7ABB2}" destId="{70F1E4D5-34CB-437C-B113-0544F7F37DA3}" srcOrd="1" destOrd="0" presId="urn:microsoft.com/office/officeart/2005/8/layout/hList7"/>
    <dgm:cxn modelId="{33DB468B-991A-430A-99F7-8CD3447CD527}" type="presParOf" srcId="{784C87A7-9967-4413-B29B-553C9CC7ABB2}" destId="{A999312C-A596-4F38-948A-DBEA6151AE5F}" srcOrd="2" destOrd="0" presId="urn:microsoft.com/office/officeart/2005/8/layout/hList7"/>
    <dgm:cxn modelId="{06295BB7-293A-4035-B8D9-0D40DFC16B5A}" type="presParOf" srcId="{A999312C-A596-4F38-948A-DBEA6151AE5F}" destId="{3E72526D-E9EF-49A2-993A-EF72A2B31512}" srcOrd="0" destOrd="0" presId="urn:microsoft.com/office/officeart/2005/8/layout/hList7"/>
    <dgm:cxn modelId="{48A5E4BA-5B9E-4B29-A819-FDED0E7ED415}" type="presParOf" srcId="{A999312C-A596-4F38-948A-DBEA6151AE5F}" destId="{CCAF76A1-DFEC-4325-86D3-CA299C7CA2C0}" srcOrd="1" destOrd="0" presId="urn:microsoft.com/office/officeart/2005/8/layout/hList7"/>
    <dgm:cxn modelId="{0BB98843-89C7-4DF0-B9DF-B93AC2AC33C1}" type="presParOf" srcId="{A999312C-A596-4F38-948A-DBEA6151AE5F}" destId="{8FD0F477-CB74-4BCC-AB5A-E364BD667CA6}" srcOrd="2" destOrd="0" presId="urn:microsoft.com/office/officeart/2005/8/layout/hList7"/>
    <dgm:cxn modelId="{0066E571-F9A1-4809-A28A-3E143DD2DFF6}" type="presParOf" srcId="{A999312C-A596-4F38-948A-DBEA6151AE5F}" destId="{82CFBD0C-A72E-400C-984F-2CCDA6EE7226}" srcOrd="3" destOrd="0" presId="urn:microsoft.com/office/officeart/2005/8/layout/hList7"/>
    <dgm:cxn modelId="{3513EF3D-8559-4590-9753-A17B9E1E9569}" type="presParOf" srcId="{784C87A7-9967-4413-B29B-553C9CC7ABB2}" destId="{A3FDADED-4E5A-468A-8A6E-BE80A03998AD}" srcOrd="3" destOrd="0" presId="urn:microsoft.com/office/officeart/2005/8/layout/hList7"/>
    <dgm:cxn modelId="{F8F21FEF-E3EC-4517-8A34-71CFDD3B039A}" type="presParOf" srcId="{784C87A7-9967-4413-B29B-553C9CC7ABB2}" destId="{D894E74B-62C0-44AB-BD90-9ED0DC35A627}" srcOrd="4" destOrd="0" presId="urn:microsoft.com/office/officeart/2005/8/layout/hList7"/>
    <dgm:cxn modelId="{75A44A29-08BE-4E0A-BFC5-4345089251B9}" type="presParOf" srcId="{D894E74B-62C0-44AB-BD90-9ED0DC35A627}" destId="{05FB61AF-E725-49D3-A09A-8DCA5706015B}" srcOrd="0" destOrd="0" presId="urn:microsoft.com/office/officeart/2005/8/layout/hList7"/>
    <dgm:cxn modelId="{E091C642-38B8-4FFB-8870-36695A3D22CF}" type="presParOf" srcId="{D894E74B-62C0-44AB-BD90-9ED0DC35A627}" destId="{6F6850B7-310D-4DCA-B012-27E80A55957C}" srcOrd="1" destOrd="0" presId="urn:microsoft.com/office/officeart/2005/8/layout/hList7"/>
    <dgm:cxn modelId="{630AB9CC-FE8C-4F14-B642-3E6642156A6B}" type="presParOf" srcId="{D894E74B-62C0-44AB-BD90-9ED0DC35A627}" destId="{6A19DDF0-356E-4D61-9820-92C401B7ADDE}" srcOrd="2" destOrd="0" presId="urn:microsoft.com/office/officeart/2005/8/layout/hList7"/>
    <dgm:cxn modelId="{A3D5770F-C114-4E3C-A21A-2937C21FC853}" type="presParOf" srcId="{D894E74B-62C0-44AB-BD90-9ED0DC35A627}" destId="{686FE98D-045F-431E-BB9A-33F07FDD7A9B}"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0306CA-A45E-4BEF-BE99-86CB47549B54}">
      <dsp:nvSpPr>
        <dsp:cNvPr id="0" name=""/>
        <dsp:cNvSpPr/>
      </dsp:nvSpPr>
      <dsp:spPr>
        <a:xfrm>
          <a:off x="1357" y="0"/>
          <a:ext cx="2111421" cy="233975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t" anchorCtr="1">
          <a:noAutofit/>
        </a:bodyPr>
        <a:lstStyle/>
        <a:p>
          <a:pPr marL="0" lvl="0" indent="0" algn="l" defTabSz="577850">
            <a:lnSpc>
              <a:spcPct val="90000"/>
            </a:lnSpc>
            <a:spcBef>
              <a:spcPct val="0"/>
            </a:spcBef>
            <a:spcAft>
              <a:spcPct val="35000"/>
            </a:spcAft>
            <a:buNone/>
          </a:pPr>
          <a:r>
            <a:rPr lang="en-IN" sz="1300" kern="1200" dirty="0"/>
            <a:t>Volt–VAR Control and Network Reconfiguration (NR)</a:t>
          </a:r>
        </a:p>
        <a:p>
          <a:pPr marL="57150" lvl="1" indent="-57150" algn="l" defTabSz="488950">
            <a:lnSpc>
              <a:spcPct val="90000"/>
            </a:lnSpc>
            <a:spcBef>
              <a:spcPct val="0"/>
            </a:spcBef>
            <a:spcAft>
              <a:spcPct val="15000"/>
            </a:spcAft>
            <a:buChar char="•"/>
          </a:pPr>
          <a:r>
            <a:rPr lang="en-IN" sz="1100" kern="1200" dirty="0"/>
            <a:t>Steady-state voltage regulation and loss-aware topology adaptation.</a:t>
          </a:r>
        </a:p>
      </dsp:txBody>
      <dsp:txXfrm>
        <a:off x="1357" y="935901"/>
        <a:ext cx="2111421" cy="935901"/>
      </dsp:txXfrm>
    </dsp:sp>
    <dsp:sp modelId="{5B3F5072-33FE-468D-AA0D-4C12C86D82AA}">
      <dsp:nvSpPr>
        <dsp:cNvPr id="0" name=""/>
        <dsp:cNvSpPr/>
      </dsp:nvSpPr>
      <dsp:spPr>
        <a:xfrm>
          <a:off x="667499" y="140385"/>
          <a:ext cx="779137" cy="779137"/>
        </a:xfrm>
        <a:prstGeom prst="ellipse">
          <a:avLst/>
        </a:prstGeom>
        <a:blipFill>
          <a:blip xmlns:r="http://schemas.openxmlformats.org/officeDocument/2006/relationships"/>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72526D-E9EF-49A2-993A-EF72A2B31512}">
      <dsp:nvSpPr>
        <dsp:cNvPr id="0" name=""/>
        <dsp:cNvSpPr/>
      </dsp:nvSpPr>
      <dsp:spPr>
        <a:xfrm>
          <a:off x="2176121" y="0"/>
          <a:ext cx="2111421" cy="2339753"/>
        </a:xfrm>
        <a:prstGeom prst="roundRect">
          <a:avLst>
            <a:gd name="adj" fmla="val 10000"/>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t" anchorCtr="1">
          <a:noAutofit/>
        </a:bodyPr>
        <a:lstStyle/>
        <a:p>
          <a:pPr marL="0" lvl="0" indent="0" algn="l" defTabSz="711200">
            <a:lnSpc>
              <a:spcPct val="90000"/>
            </a:lnSpc>
            <a:spcBef>
              <a:spcPct val="0"/>
            </a:spcBef>
            <a:spcAft>
              <a:spcPct val="35000"/>
            </a:spcAft>
            <a:buNone/>
          </a:pPr>
          <a:r>
            <a:rPr lang="en-IN" sz="1600" kern="1200" dirty="0"/>
            <a:t>Auto-Reclosure (AR)</a:t>
          </a:r>
        </a:p>
        <a:p>
          <a:pPr marL="57150" lvl="1" indent="-57150" algn="l" defTabSz="488950">
            <a:lnSpc>
              <a:spcPct val="90000"/>
            </a:lnSpc>
            <a:spcBef>
              <a:spcPct val="0"/>
            </a:spcBef>
            <a:spcAft>
              <a:spcPct val="15000"/>
            </a:spcAft>
            <a:buChar char="•"/>
          </a:pPr>
          <a:r>
            <a:rPr lang="en-IN" sz="1100" kern="1200" dirty="0"/>
            <a:t>Fast fault isolation and transient fault recovery.</a:t>
          </a:r>
        </a:p>
      </dsp:txBody>
      <dsp:txXfrm>
        <a:off x="2176121" y="935901"/>
        <a:ext cx="2111421" cy="935901"/>
      </dsp:txXfrm>
    </dsp:sp>
    <dsp:sp modelId="{82CFBD0C-A72E-400C-984F-2CCDA6EE7226}">
      <dsp:nvSpPr>
        <dsp:cNvPr id="0" name=""/>
        <dsp:cNvSpPr/>
      </dsp:nvSpPr>
      <dsp:spPr>
        <a:xfrm>
          <a:off x="2842263" y="140385"/>
          <a:ext cx="779137" cy="779137"/>
        </a:xfrm>
        <a:prstGeom prst="ellipse">
          <a:avLst/>
        </a:prstGeom>
        <a:solidFill>
          <a:schemeClr val="accent4">
            <a:tint val="50000"/>
            <a:hueOff val="-1990641"/>
            <a:satOff val="11305"/>
            <a:lumOff val="89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FB61AF-E725-49D3-A09A-8DCA5706015B}">
      <dsp:nvSpPr>
        <dsp:cNvPr id="0" name=""/>
        <dsp:cNvSpPr/>
      </dsp:nvSpPr>
      <dsp:spPr>
        <a:xfrm>
          <a:off x="4350886" y="0"/>
          <a:ext cx="2111421" cy="2339753"/>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t" anchorCtr="1">
          <a:noAutofit/>
        </a:bodyPr>
        <a:lstStyle/>
        <a:p>
          <a:pPr marL="0" lvl="0" indent="0" algn="l" defTabSz="711200">
            <a:lnSpc>
              <a:spcPct val="90000"/>
            </a:lnSpc>
            <a:spcBef>
              <a:spcPct val="0"/>
            </a:spcBef>
            <a:spcAft>
              <a:spcPct val="35000"/>
            </a:spcAft>
            <a:buNone/>
          </a:pPr>
          <a:r>
            <a:rPr lang="en-IN" sz="1600" kern="1200" dirty="0"/>
            <a:t>Service Restoration (SR)</a:t>
          </a:r>
        </a:p>
        <a:p>
          <a:pPr marL="57150" lvl="1" indent="-57150" algn="l" defTabSz="488950">
            <a:lnSpc>
              <a:spcPct val="90000"/>
            </a:lnSpc>
            <a:spcBef>
              <a:spcPct val="0"/>
            </a:spcBef>
            <a:spcAft>
              <a:spcPct val="15000"/>
            </a:spcAft>
            <a:buChar char="•"/>
          </a:pPr>
          <a:r>
            <a:rPr lang="en-IN" sz="1100" kern="1200" dirty="0"/>
            <a:t>Post-fault load recovery using network redundancy</a:t>
          </a:r>
        </a:p>
      </dsp:txBody>
      <dsp:txXfrm>
        <a:off x="4350886" y="935901"/>
        <a:ext cx="2111421" cy="935901"/>
      </dsp:txXfrm>
    </dsp:sp>
    <dsp:sp modelId="{686FE98D-045F-431E-BB9A-33F07FDD7A9B}">
      <dsp:nvSpPr>
        <dsp:cNvPr id="0" name=""/>
        <dsp:cNvSpPr/>
      </dsp:nvSpPr>
      <dsp:spPr>
        <a:xfrm>
          <a:off x="5017028" y="140385"/>
          <a:ext cx="779137" cy="779137"/>
        </a:xfrm>
        <a:prstGeom prst="ellipse">
          <a:avLst/>
        </a:prstGeom>
        <a:solidFill>
          <a:schemeClr val="accent4">
            <a:tint val="50000"/>
            <a:hueOff val="-3981281"/>
            <a:satOff val="22610"/>
            <a:lumOff val="1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9C0B60-4AB5-424F-98DB-3F2CA4F393D3}">
      <dsp:nvSpPr>
        <dsp:cNvPr id="0" name=""/>
        <dsp:cNvSpPr/>
      </dsp:nvSpPr>
      <dsp:spPr>
        <a:xfrm>
          <a:off x="1291585" y="2199227"/>
          <a:ext cx="3658212" cy="140525"/>
        </a:xfrm>
        <a:prstGeom prst="leftRightArrow">
          <a:avLst/>
        </a:prstGeom>
        <a:solidFill>
          <a:schemeClr val="accent4">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09D6CC-0B59-4F6E-9122-06985727B9C1}" type="datetimeFigureOut">
              <a:rPr lang="en-IN" smtClean="0"/>
              <a:t>17-06-2026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B4D5D6-0C08-474F-A450-FFE92F4A233B}" type="slidenum">
              <a:rPr lang="en-IN" smtClean="0"/>
              <a:t>‹#›</a:t>
            </a:fld>
            <a:endParaRPr lang="en-IN"/>
          </a:p>
        </p:txBody>
      </p:sp>
    </p:spTree>
    <p:extLst>
      <p:ext uri="{BB962C8B-B14F-4D97-AF65-F5344CB8AC3E}">
        <p14:creationId xmlns:p14="http://schemas.microsoft.com/office/powerpoint/2010/main" val="246742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Hello Everyone! </a:t>
            </a:r>
            <a:r>
              <a:rPr lang="en-GB" sz="1200" b="0" i="0" kern="1200" dirty="0">
                <a:solidFill>
                  <a:schemeClr val="tx1"/>
                </a:solidFill>
                <a:effectLst/>
                <a:latin typeface="+mn-lt"/>
                <a:ea typeface="+mn-ea"/>
                <a:cs typeface="+mn-cs"/>
              </a:rPr>
              <a:t>Power system networks are no longer passive systems. With global decarbonisations efforts, the share of renewables in the energy mix is increasing and therefore, power distribution systems are becoming active, data-rich, and operationally complex. The question is no longer whether we need advanced grid intelligence, but how we can deploy it in a scalable, interoperable, and accessible way. In this session we will present an open-source blueprint for doing exactly that—(using Linux-based containers, Kubernetes orchestration, time-series data platforms, and modular power-system services that can be independently developed, validated, and scaled.) But before we delve deeper into that –- (transition to next slide) – </a:t>
            </a:r>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1</a:t>
            </a:fld>
            <a:endParaRPr lang="en-IN"/>
          </a:p>
        </p:txBody>
      </p:sp>
    </p:spTree>
    <p:extLst>
      <p:ext uri="{BB962C8B-B14F-4D97-AF65-F5344CB8AC3E}">
        <p14:creationId xmlns:p14="http://schemas.microsoft.com/office/powerpoint/2010/main" val="1494794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Network Topology Processor acts as the </a:t>
            </a:r>
            <a:r>
              <a:rPr lang="en-US" b="1" dirty="0"/>
              <a:t>digital map creator</a:t>
            </a:r>
            <a:r>
              <a:rPr lang="en-US" dirty="0"/>
              <a:t> of the power distribution network. It reads network data files which are actually the CIM files and builds a complete representation of how all buses, lines, transformers, capacitors, and reactors are connected. This model is then used by other modules such as power flow, state estimation, and voltage control.</a:t>
            </a:r>
          </a:p>
          <a:p>
            <a:endParaRPr lang="en-US" dirty="0"/>
          </a:p>
          <a:p>
            <a:r>
              <a:rPr lang="en-US" dirty="0"/>
              <a:t>NTP module is necessary because before performing any analysis or control action, the system must know the exact network structure. NTP provides this information and ensures that all other modules work with an accurate and updated network model.</a:t>
            </a:r>
          </a:p>
          <a:p>
            <a:endParaRPr lang="en-US" dirty="0"/>
          </a:p>
          <a:p>
            <a:endParaRPr lang="en-US" dirty="0"/>
          </a:p>
          <a:p>
            <a:r>
              <a:rPr lang="en-US" i="1" dirty="0"/>
              <a:t>(Explain the html)</a:t>
            </a:r>
          </a:p>
          <a:p>
            <a:endParaRPr lang="en-US" i="1" dirty="0"/>
          </a:p>
          <a:p>
            <a:endParaRPr lang="en-GB" i="1" dirty="0"/>
          </a:p>
        </p:txBody>
      </p:sp>
      <p:sp>
        <p:nvSpPr>
          <p:cNvPr id="4" name="Slide Number Placeholder 3"/>
          <p:cNvSpPr>
            <a:spLocks noGrp="1"/>
          </p:cNvSpPr>
          <p:nvPr>
            <p:ph type="sldNum" sz="quarter" idx="5"/>
          </p:nvPr>
        </p:nvSpPr>
        <p:spPr/>
        <p:txBody>
          <a:bodyPr/>
          <a:lstStyle/>
          <a:p>
            <a:fld id="{6FB4D5D6-0C08-474F-A450-FFE92F4A233B}" type="slidenum">
              <a:rPr lang="en-IN" smtClean="0"/>
              <a:t>11</a:t>
            </a:fld>
            <a:endParaRPr lang="en-IN"/>
          </a:p>
        </p:txBody>
      </p:sp>
    </p:spTree>
    <p:extLst>
      <p:ext uri="{BB962C8B-B14F-4D97-AF65-F5344CB8AC3E}">
        <p14:creationId xmlns:p14="http://schemas.microsoft.com/office/powerpoint/2010/main" val="4219160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Traditionally, power flow studies are done </a:t>
            </a:r>
            <a:r>
              <a:rPr lang="en-US" i="1" dirty="0"/>
              <a:t>offline</a:t>
            </a:r>
            <a:r>
              <a:rPr lang="en-US" dirty="0"/>
              <a:t> for pre-planned scenarios. But today’s power grids change rapidly. We need to know what is happening </a:t>
            </a:r>
            <a:r>
              <a:rPr lang="en-US" i="1" dirty="0"/>
              <a:t>right now</a:t>
            </a:r>
            <a:r>
              <a:rPr lang="en-US" dirty="0"/>
              <a:t>. ONLF acts as the brain of advanced Distribution Management Systems. It runs in near real-time, adapting instantly to changes in power demand, network layout, or sudden faults.</a:t>
            </a:r>
          </a:p>
          <a:p>
            <a:endParaRPr lang="en-US" dirty="0"/>
          </a:p>
          <a:p>
            <a:r>
              <a:rPr lang="en-US" dirty="0"/>
              <a:t>To make this run fast enough for real-time monitoring, we couldn't use the traditional, heavy mathematical equations. Instead, we used a simplified approach called the </a:t>
            </a:r>
            <a:r>
              <a:rPr lang="en-US" b="1" dirty="0"/>
              <a:t>DC Power Flow method</a:t>
            </a:r>
            <a:r>
              <a:rPr lang="en-US" dirty="0"/>
              <a: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B4D5D6-0C08-474F-A450-FFE92F4A233B}" type="slidenum">
              <a:rPr lang="en-IN" smtClean="0"/>
              <a:t>12</a:t>
            </a:fld>
            <a:endParaRPr lang="en-IN"/>
          </a:p>
        </p:txBody>
      </p:sp>
    </p:spTree>
    <p:extLst>
      <p:ext uri="{BB962C8B-B14F-4D97-AF65-F5344CB8AC3E}">
        <p14:creationId xmlns:p14="http://schemas.microsoft.com/office/powerpoint/2010/main" val="696808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98260-1FBE-3455-95AB-3203B91B77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CC350-F371-C812-849B-E3919491ED01}"/>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0E907705-72A7-D78D-FF4C-47702D68B95E}"/>
              </a:ext>
            </a:extLst>
          </p:cNvPr>
          <p:cNvSpPr>
            <a:spLocks noGrp="1"/>
          </p:cNvSpPr>
          <p:nvPr>
            <p:ph type="body" idx="1"/>
          </p:nvPr>
        </p:nvSpPr>
        <p:spPr/>
        <p:txBody>
          <a:bodyPr/>
          <a:lstStyle/>
          <a:p>
            <a:r>
              <a:rPr lang="en-US" dirty="0"/>
              <a:t>Let’s start with why we actually need Volt-VAR Control. The power grid is like a water system. When everyone turns on their appliances at once (heavy load), the electrical 'pressure' drops, causing undervoltage. When demand is very low, the pressure builds up, causing overvoltage, which can damage equipment.</a:t>
            </a:r>
          </a:p>
          <a:p>
            <a:r>
              <a:rPr lang="en-US" dirty="0"/>
              <a:t>To keep the grid safe, we keep the voltage between 0.95 to 1.05 </a:t>
            </a:r>
          </a:p>
          <a:p>
            <a:endParaRPr lang="en-US" dirty="0"/>
          </a:p>
          <a:p>
            <a:r>
              <a:rPr lang="en-US" dirty="0"/>
              <a:t>Now there are certain equipment's which help us to balance the voltages.</a:t>
            </a:r>
            <a:br>
              <a:rPr lang="en-US" dirty="0"/>
            </a:br>
            <a:br>
              <a:rPr lang="en-US" dirty="0"/>
            </a:br>
            <a:r>
              <a:rPr lang="en-US" dirty="0"/>
              <a:t>Capacitors inject power to rise the voltage</a:t>
            </a:r>
            <a:br>
              <a:rPr lang="en-US" dirty="0"/>
            </a:br>
            <a:r>
              <a:rPr lang="en-US" dirty="0"/>
              <a:t>Reactors absorb power to drop the voltage</a:t>
            </a:r>
          </a:p>
          <a:p>
            <a:r>
              <a:rPr lang="en-US" dirty="0"/>
              <a:t>Additionally we have tap changing transformers to fine tune the voltage</a:t>
            </a:r>
          </a:p>
          <a:p>
            <a:endParaRPr lang="en-US" dirty="0"/>
          </a:p>
          <a:p>
            <a:r>
              <a:rPr lang="en-US" dirty="0"/>
              <a:t>In a power grid different rating of capacitors and reactors are present.</a:t>
            </a:r>
          </a:p>
          <a:p>
            <a:r>
              <a:rPr lang="en-US" dirty="0"/>
              <a:t>So in which condition what equipment needs to be turned ON that needs to be identified.</a:t>
            </a:r>
            <a:br>
              <a:rPr lang="en-US" dirty="0"/>
            </a:br>
            <a:br>
              <a:rPr lang="en-US" dirty="0"/>
            </a:br>
            <a:r>
              <a:rPr lang="en-US" dirty="0"/>
              <a:t>And, secondly these equipment's are expensive so constantly flipping might increase wear and tear.</a:t>
            </a:r>
            <a:br>
              <a:rPr lang="en-US" dirty="0"/>
            </a:br>
            <a:br>
              <a:rPr lang="en-US" dirty="0"/>
            </a:br>
            <a:r>
              <a:rPr lang="en-US" dirty="0"/>
              <a:t>Suppose we have 2 capacitors of 5 MVAR and 1 big capacitor of 10 MVAR. And the need is of 10 MVAR increase. So it is better to turn on 1 big capacitor rather than 2 to reduce wear and tear of equipment.</a:t>
            </a:r>
            <a:br>
              <a:rPr lang="en-US" dirty="0"/>
            </a:br>
            <a:br>
              <a:rPr lang="en-US" dirty="0"/>
            </a:br>
            <a:r>
              <a:rPr lang="en-US" dirty="0"/>
              <a:t>For this we have used multi-objective metaheuristic algorithm</a:t>
            </a:r>
          </a:p>
          <a:p>
            <a:endParaRPr lang="en-IN" dirty="0"/>
          </a:p>
        </p:txBody>
      </p:sp>
      <p:sp>
        <p:nvSpPr>
          <p:cNvPr id="4" name="Slide Number Placeholder 3">
            <a:extLst>
              <a:ext uri="{FF2B5EF4-FFF2-40B4-BE49-F238E27FC236}">
                <a16:creationId xmlns:a16="http://schemas.microsoft.com/office/drawing/2014/main" id="{5D640E5E-0A98-8F10-33F1-D21B0C8C7BAF}"/>
              </a:ext>
            </a:extLst>
          </p:cNvPr>
          <p:cNvSpPr>
            <a:spLocks noGrp="1"/>
          </p:cNvSpPr>
          <p:nvPr>
            <p:ph type="sldNum" sz="quarter" idx="5"/>
          </p:nvPr>
        </p:nvSpPr>
        <p:spPr/>
        <p:txBody>
          <a:bodyPr/>
          <a:lstStyle/>
          <a:p>
            <a:fld id="{6FB4D5D6-0C08-474F-A450-FFE92F4A233B}" type="slidenum">
              <a:rPr lang="en-IN" smtClean="0"/>
              <a:t>13</a:t>
            </a:fld>
            <a:endParaRPr lang="en-IN"/>
          </a:p>
        </p:txBody>
      </p:sp>
    </p:spTree>
    <p:extLst>
      <p:ext uri="{BB962C8B-B14F-4D97-AF65-F5344CB8AC3E}">
        <p14:creationId xmlns:p14="http://schemas.microsoft.com/office/powerpoint/2010/main" val="2395899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far, we've talked about keeping voltage stable. But real-world power grids face sudden emergencies—like a tree falling on a power line or a short circuit.</a:t>
            </a:r>
          </a:p>
          <a:p>
            <a:r>
              <a:rPr lang="en-US" dirty="0"/>
              <a:t>Traditionally, utilities use separate systems for everyday voltage control and emergency fault responses. Our goal was to build a single, integrated 'brain' that handles everything automatically, adapting to both normal days and sudden disasters."</a:t>
            </a:r>
          </a:p>
          <a:p>
            <a:endParaRPr lang="en-US" dirty="0"/>
          </a:p>
          <a:p>
            <a:endParaRPr lang="en-US" dirty="0"/>
          </a:p>
          <a:p>
            <a:r>
              <a:rPr lang="en-US" dirty="0"/>
              <a:t>To do this, we built a hierarchy made of three distinct modules:</a:t>
            </a:r>
          </a:p>
          <a:p>
            <a:r>
              <a:rPr lang="en-US" b="1" dirty="0"/>
              <a:t>Module 1: </a:t>
            </a:r>
            <a:r>
              <a:rPr lang="en-US" b="1" dirty="0" err="1"/>
              <a:t>EnVVarco</a:t>
            </a:r>
            <a:r>
              <a:rPr lang="en-US" b="1" dirty="0"/>
              <a:t> which integrates network reconfiguration within it. </a:t>
            </a:r>
            <a:r>
              <a:rPr lang="en-US" b="0" dirty="0"/>
              <a:t>This is used to regulate the voltage.</a:t>
            </a:r>
          </a:p>
          <a:p>
            <a:endParaRPr lang="en-US" b="0" dirty="0"/>
          </a:p>
          <a:p>
            <a:r>
              <a:rPr lang="en-US" b="1" dirty="0"/>
              <a:t>Module 2: Auto-</a:t>
            </a:r>
            <a:r>
              <a:rPr lang="en-US" b="1" dirty="0" err="1"/>
              <a:t>Reclosure</a:t>
            </a:r>
            <a:r>
              <a:rPr lang="en-US" b="1" dirty="0"/>
              <a:t>:</a:t>
            </a:r>
            <a:r>
              <a:rPr lang="en-US" dirty="0"/>
              <a:t> If a sudden fault happens, the module 1 is immediately paused so it doesn't make things worse. The module 2 takes over, quickly disconnecting the damaged area. It will try a few times to see if the fault is just a temporary glitch. If it's permanent, it locks the broken section down.</a:t>
            </a:r>
          </a:p>
          <a:p>
            <a:r>
              <a:rPr lang="en-US" b="1" dirty="0"/>
              <a:t>Module 3: Service Restoration:</a:t>
            </a:r>
            <a:r>
              <a:rPr lang="en-US" dirty="0"/>
              <a:t> Once the broken section is locked down, this module steps in. It automatically looks for 'backdoors'—alternate power lines—to reroute electricity and restore power to as many nodes as possible."</a:t>
            </a:r>
          </a:p>
          <a:p>
            <a:endParaRPr lang="en-GB" dirty="0"/>
          </a:p>
        </p:txBody>
      </p:sp>
      <p:sp>
        <p:nvSpPr>
          <p:cNvPr id="4" name="Slide Number Placeholder 3"/>
          <p:cNvSpPr>
            <a:spLocks noGrp="1"/>
          </p:cNvSpPr>
          <p:nvPr>
            <p:ph type="sldNum" sz="quarter" idx="5"/>
          </p:nvPr>
        </p:nvSpPr>
        <p:spPr/>
        <p:txBody>
          <a:bodyPr/>
          <a:lstStyle/>
          <a:p>
            <a:fld id="{6FB4D5D6-0C08-474F-A450-FFE92F4A233B}" type="slidenum">
              <a:rPr lang="en-IN" smtClean="0"/>
              <a:t>14</a:t>
            </a:fld>
            <a:endParaRPr lang="en-IN"/>
          </a:p>
        </p:txBody>
      </p:sp>
    </p:spTree>
    <p:extLst>
      <p:ext uri="{BB962C8B-B14F-4D97-AF65-F5344CB8AC3E}">
        <p14:creationId xmlns:p14="http://schemas.microsoft.com/office/powerpoint/2010/main" val="1654149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The Network reconfiguration module is an upgraded version of </a:t>
            </a:r>
            <a:r>
              <a:rPr lang="en-GB" sz="1200" b="0" i="0" u="none" strike="noStrike" kern="1200" baseline="0" dirty="0" err="1">
                <a:solidFill>
                  <a:schemeClr val="tx1"/>
                </a:solidFill>
                <a:latin typeface="+mn-lt"/>
                <a:ea typeface="+mn-ea"/>
                <a:cs typeface="+mn-cs"/>
              </a:rPr>
              <a:t>EnVVARCO</a:t>
            </a:r>
            <a:r>
              <a:rPr lang="en-GB" sz="1200" b="0" i="0" u="none" strike="noStrike" kern="1200" baseline="0" dirty="0">
                <a:solidFill>
                  <a:schemeClr val="tx1"/>
                </a:solidFill>
                <a:latin typeface="+mn-lt"/>
                <a:ea typeface="+mn-ea"/>
                <a:cs typeface="+mn-cs"/>
              </a:rPr>
              <a:t> module. In NR module in addition to capacitors, reactors and tap changing transformers we have additionally considered grid ties. Here also through multi-objective optimization equipment's are selected.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But unlike the </a:t>
            </a:r>
            <a:r>
              <a:rPr lang="en-GB" sz="1200" b="0" i="0" u="none" strike="noStrike" kern="1200" baseline="0" dirty="0" err="1">
                <a:solidFill>
                  <a:schemeClr val="tx1"/>
                </a:solidFill>
                <a:latin typeface="+mn-lt"/>
                <a:ea typeface="+mn-ea"/>
                <a:cs typeface="+mn-cs"/>
              </a:rPr>
              <a:t>EnVVarco</a:t>
            </a:r>
            <a:r>
              <a:rPr lang="en-GB" sz="1200" b="0" i="0" u="none" strike="noStrike" kern="1200" baseline="0" dirty="0">
                <a:solidFill>
                  <a:schemeClr val="tx1"/>
                </a:solidFill>
                <a:latin typeface="+mn-lt"/>
                <a:ea typeface="+mn-ea"/>
                <a:cs typeface="+mn-cs"/>
              </a:rPr>
              <a:t> module all selected equipment's are not turned on together as it might effect the grid stability. So we have introduced trigger module where the </a:t>
            </a:r>
            <a:r>
              <a:rPr lang="en-IN" sz="1200" b="0" i="0" u="none" strike="noStrike" kern="1200" baseline="0" dirty="0">
                <a:solidFill>
                  <a:schemeClr val="tx1"/>
                </a:solidFill>
                <a:latin typeface="+mn-lt"/>
                <a:ea typeface="+mn-ea"/>
                <a:cs typeface="+mn-cs"/>
              </a:rPr>
              <a:t>equipment’s are turned on priority based sequence. </a:t>
            </a:r>
            <a:br>
              <a:rPr lang="en-IN" sz="1200" b="0" i="0" u="none" strike="noStrike" kern="1200" baseline="0" dirty="0">
                <a:solidFill>
                  <a:schemeClr val="tx1"/>
                </a:solidFill>
                <a:latin typeface="+mn-lt"/>
                <a:ea typeface="+mn-ea"/>
                <a:cs typeface="+mn-cs"/>
              </a:rPr>
            </a:br>
            <a:r>
              <a:rPr lang="en-US" b="1" dirty="0"/>
              <a:t>The 3 Rules of Priority are:</a:t>
            </a:r>
          </a:p>
          <a:p>
            <a:r>
              <a:rPr lang="en-US" b="1" dirty="0"/>
              <a:t>Rule 1: Voltage Sensitivity:</a:t>
            </a:r>
            <a:r>
              <a:rPr lang="en-US" dirty="0"/>
              <a:t> The system looks for the device that will make the biggest immediate difference. If turning on a specific capacitor will fix a large portion of the grid all by itself, it gets bumped to the top of the list.</a:t>
            </a:r>
          </a:p>
          <a:p>
            <a:r>
              <a:rPr lang="en-US" b="1" dirty="0"/>
              <a:t>Rule 2: Electrical Distance:</a:t>
            </a:r>
            <a:r>
              <a:rPr lang="en-US" dirty="0"/>
              <a:t> Devices located furthest away from the main power source are given higher priority to help boost those struggling outer edges.</a:t>
            </a:r>
          </a:p>
          <a:p>
            <a:r>
              <a:rPr lang="en-US" b="1" dirty="0"/>
              <a:t>Rule 3: The "Heaviest Load" Factor:</a:t>
            </a:r>
            <a:r>
              <a:rPr lang="en-US" dirty="0"/>
              <a:t> Areas with heavy electrical demand (like busy neighborhoods or commercial centers) get priority over quiet, low-demand areas.</a:t>
            </a:r>
          </a:p>
          <a:p>
            <a:endParaRPr lang="en-GB" sz="1200" b="0" i="0" u="none" strike="noStrike" kern="1200" baseline="0" dirty="0">
              <a:solidFill>
                <a:schemeClr val="tx1"/>
              </a:solidFill>
              <a:latin typeface="+mn-lt"/>
              <a:ea typeface="+mn-ea"/>
              <a:cs typeface="+mn-cs"/>
            </a:endParaRPr>
          </a:p>
          <a:p>
            <a:r>
              <a:rPr lang="en-US" dirty="0"/>
              <a:t>Once the system calculates the scores and picks the </a:t>
            </a:r>
            <a:r>
              <a:rPr lang="en-US" b="1" dirty="0"/>
              <a:t>#1 priority device</a:t>
            </a:r>
            <a:r>
              <a:rPr lang="en-US" dirty="0"/>
              <a:t>, it turns that device on.</a:t>
            </a:r>
          </a:p>
          <a:p>
            <a:r>
              <a:rPr lang="en-US" dirty="0"/>
              <a:t>But it doesn’t turn the second one on immediately. It enforces a strict </a:t>
            </a:r>
            <a:r>
              <a:rPr lang="en-US" b="1" dirty="0"/>
              <a:t>20-second waiting period</a:t>
            </a:r>
            <a:r>
              <a:rPr lang="en-US" dirty="0"/>
              <a:t>. This gives the grid time to "settle" so the new voltage can be measured. If the grid is fixed, it stops. If it still needs help, it moves down the list and turns on the </a:t>
            </a:r>
            <a:r>
              <a:rPr lang="en-US" b="1" dirty="0"/>
              <a:t>#2 priority device</a:t>
            </a:r>
            <a:r>
              <a:rPr lang="en-US" dirty="0"/>
              <a:t>, waits another 20 seconds, and repeats.</a:t>
            </a:r>
          </a:p>
          <a:p>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6FB4D5D6-0C08-474F-A450-FFE92F4A233B}" type="slidenum">
              <a:rPr lang="en-IN" smtClean="0"/>
              <a:t>15</a:t>
            </a:fld>
            <a:endParaRPr lang="en-IN"/>
          </a:p>
        </p:txBody>
      </p:sp>
    </p:spTree>
    <p:extLst>
      <p:ext uri="{BB962C8B-B14F-4D97-AF65-F5344CB8AC3E}">
        <p14:creationId xmlns:p14="http://schemas.microsoft.com/office/powerpoint/2010/main" val="2022716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16</a:t>
            </a:fld>
            <a:endParaRPr lang="en-IN"/>
          </a:p>
        </p:txBody>
      </p:sp>
    </p:spTree>
    <p:extLst>
      <p:ext uri="{BB962C8B-B14F-4D97-AF65-F5344CB8AC3E}">
        <p14:creationId xmlns:p14="http://schemas.microsoft.com/office/powerpoint/2010/main" val="77941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r>
              <a:rPr lang="en-US" dirty="0"/>
              <a:t>Let’s shift gears and talk about power generation. Today’s power grids are adding a lot of local energy sources—like PV plants, wind power plant, and backup diesel generators.</a:t>
            </a:r>
          </a:p>
          <a:p>
            <a:r>
              <a:rPr lang="en-US" dirty="0"/>
              <a:t>Having this local power is great, but it introduces a new problem. If a wind turbine spins up at maximum speed while solar is peaking, it can actually cause voltage spikes and waste energy. Like a group of talented musicians playing without a conductor, uncoordinated power sources create grid chaos.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r>
              <a:rPr lang="en-US" dirty="0"/>
              <a:t>To fix this, we implemented an </a:t>
            </a:r>
            <a:r>
              <a:rPr lang="en-US" b="1" dirty="0"/>
              <a:t>Optimal Power Flow</a:t>
            </a:r>
            <a:r>
              <a:rPr lang="en-US" dirty="0"/>
              <a:t> module. Think of OPF as the master conductor of the grid. Its job is to look at all the available local power sources and decide exactly how much power must be extracted from each one.</a:t>
            </a:r>
          </a:p>
          <a:p>
            <a:r>
              <a:rPr lang="en-US" dirty="0"/>
              <a:t>To test this, we placed three different generators: Solar plant, a Wind turbine, and a dispatchable Diesel generator.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r>
              <a:rPr lang="en-US" dirty="0"/>
              <a:t>We programmed our OPF module to achieve three strict goals simultaneously:</a:t>
            </a:r>
          </a:p>
          <a:p>
            <a:r>
              <a:rPr lang="en-US" b="1" dirty="0"/>
              <a:t>1. </a:t>
            </a:r>
            <a:r>
              <a:rPr lang="en-US" dirty="0"/>
              <a:t>Minimize how much power we have to buy from the main utility grid.</a:t>
            </a:r>
          </a:p>
          <a:p>
            <a:r>
              <a:rPr lang="en-US" b="1" dirty="0"/>
              <a:t>2. </a:t>
            </a:r>
            <a:r>
              <a:rPr lang="en-US" dirty="0"/>
              <a:t>Minimize the energy wasted simply traveling through the wires.</a:t>
            </a:r>
          </a:p>
          <a:p>
            <a:r>
              <a:rPr lang="en-US" b="1" dirty="0"/>
              <a:t>3. </a:t>
            </a:r>
            <a:r>
              <a:rPr lang="en-US" dirty="0"/>
              <a:t>Ensure the voltage stays perfectly stable for the end-user</a:t>
            </a:r>
          </a:p>
          <a:p>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17</a:t>
            </a:fld>
            <a:endParaRPr lang="en-IN"/>
          </a:p>
        </p:txBody>
      </p:sp>
    </p:spTree>
    <p:extLst>
      <p:ext uri="{BB962C8B-B14F-4D97-AF65-F5344CB8AC3E}">
        <p14:creationId xmlns:p14="http://schemas.microsoft.com/office/powerpoint/2010/main" val="405197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Concluding lines --- grids facing </a:t>
            </a:r>
            <a:r>
              <a:rPr lang="en-GB" sz="1200" b="1" i="0" kern="1200" dirty="0">
                <a:solidFill>
                  <a:schemeClr val="tx1"/>
                </a:solidFill>
                <a:effectLst/>
                <a:latin typeface="+mn-lt"/>
                <a:ea typeface="+mn-ea"/>
                <a:cs typeface="+mn-cs"/>
              </a:rPr>
              <a:t>renewable integration, rural reliability gaps, limited modernization budgets, outage recovery challenges, and DISCOM financial pressure</a:t>
            </a:r>
            <a:r>
              <a:rPr lang="en-GB" sz="1200" b="0" i="0" kern="1200" dirty="0">
                <a:solidFill>
                  <a:schemeClr val="tx1"/>
                </a:solidFill>
                <a:effectLst/>
                <a:latin typeface="+mn-lt"/>
                <a:ea typeface="+mn-ea"/>
                <a:cs typeface="+mn-cs"/>
              </a:rPr>
              <a:t> can adopt low-cost, modular automation instead of waiting for vendor implementation. The use of </a:t>
            </a:r>
            <a:r>
              <a:rPr lang="en-IN" sz="1200" b="1" i="0" kern="1200" dirty="0">
                <a:solidFill>
                  <a:schemeClr val="tx1"/>
                </a:solidFill>
                <a:effectLst/>
                <a:latin typeface="+mn-lt"/>
                <a:ea typeface="+mn-ea"/>
                <a:cs typeface="+mn-cs"/>
              </a:rPr>
              <a:t>Python, Docker, Grafana, </a:t>
            </a:r>
            <a:r>
              <a:rPr lang="en-IN" sz="1200" b="1" i="0" kern="1200" dirty="0" err="1">
                <a:solidFill>
                  <a:schemeClr val="tx1"/>
                </a:solidFill>
                <a:effectLst/>
                <a:latin typeface="+mn-lt"/>
                <a:ea typeface="+mn-ea"/>
                <a:cs typeface="+mn-cs"/>
              </a:rPr>
              <a:t>OpenDSS</a:t>
            </a:r>
            <a:r>
              <a:rPr lang="en-IN" sz="1200" b="1" i="0" kern="1200" dirty="0">
                <a:solidFill>
                  <a:schemeClr val="tx1"/>
                </a:solidFill>
                <a:effectLst/>
                <a:latin typeface="+mn-lt"/>
                <a:ea typeface="+mn-ea"/>
                <a:cs typeface="+mn-cs"/>
              </a:rPr>
              <a:t>, REST/</a:t>
            </a:r>
            <a:r>
              <a:rPr lang="en-IN" sz="1200" b="1" i="0" kern="1200" dirty="0" err="1">
                <a:solidFill>
                  <a:schemeClr val="tx1"/>
                </a:solidFill>
                <a:effectLst/>
                <a:latin typeface="+mn-lt"/>
                <a:ea typeface="+mn-ea"/>
                <a:cs typeface="+mn-cs"/>
              </a:rPr>
              <a:t>gRPC</a:t>
            </a:r>
            <a:r>
              <a:rPr lang="en-IN" sz="1200" b="1" i="0" kern="1200" dirty="0">
                <a:solidFill>
                  <a:schemeClr val="tx1"/>
                </a:solidFill>
                <a:effectLst/>
                <a:latin typeface="+mn-lt"/>
                <a:ea typeface="+mn-ea"/>
                <a:cs typeface="+mn-cs"/>
              </a:rPr>
              <a:t> APIs, monitoring and logging tools</a:t>
            </a:r>
            <a:r>
              <a:rPr lang="en-IN" sz="1200" b="0" i="0" kern="1200" dirty="0">
                <a:solidFill>
                  <a:schemeClr val="tx1"/>
                </a:solidFill>
                <a:effectLst/>
                <a:latin typeface="+mn-lt"/>
                <a:ea typeface="+mn-ea"/>
                <a:cs typeface="+mn-cs"/>
              </a:rPr>
              <a:t> — makes the solutions we proposed potentially portable, reproducible, and scalable from lab pilots to utility environments.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Therefore open source cloud native infrastructure enables reproducibility and deployment. As said </a:t>
            </a:r>
            <a:r>
              <a:rPr lang="en-US" sz="1200" b="1" i="0" kern="1200" dirty="0">
                <a:solidFill>
                  <a:schemeClr val="tx1"/>
                </a:solidFill>
                <a:effectLst/>
                <a:latin typeface="+mn-lt"/>
                <a:ea typeface="+mn-ea"/>
                <a:cs typeface="+mn-cs"/>
              </a:rPr>
              <a:t>G</a:t>
            </a:r>
            <a:r>
              <a:rPr lang="en-US" sz="1200" b="1" kern="1200" dirty="0">
                <a:solidFill>
                  <a:schemeClr val="tx1"/>
                </a:solidFill>
                <a:effectLst/>
                <a:latin typeface="+mn-lt"/>
                <a:ea typeface="+mn-ea"/>
                <a:cs typeface="+mn-cs"/>
              </a:rPr>
              <a:t>iven enough eyeballs, all bugs are shallow.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We would like to test our open source </a:t>
            </a:r>
            <a:r>
              <a:rPr lang="en-GB" sz="1200" b="0" i="0" kern="1200" dirty="0" err="1">
                <a:solidFill>
                  <a:schemeClr val="tx1"/>
                </a:solidFill>
                <a:effectLst/>
                <a:latin typeface="+mn-lt"/>
                <a:ea typeface="+mn-ea"/>
                <a:cs typeface="+mn-cs"/>
              </a:rPr>
              <a:t>github</a:t>
            </a:r>
            <a:r>
              <a:rPr lang="en-GB" sz="1200" b="0" i="0" kern="1200" dirty="0">
                <a:solidFill>
                  <a:schemeClr val="tx1"/>
                </a:solidFill>
                <a:effectLst/>
                <a:latin typeface="+mn-lt"/>
                <a:ea typeface="+mn-ea"/>
                <a:cs typeface="+mn-cs"/>
              </a:rPr>
              <a:t> repos and please give us feedbacks to improve. Thank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18</a:t>
            </a:fld>
            <a:endParaRPr lang="en-IN"/>
          </a:p>
        </p:txBody>
      </p:sp>
    </p:spTree>
    <p:extLst>
      <p:ext uri="{BB962C8B-B14F-4D97-AF65-F5344CB8AC3E}">
        <p14:creationId xmlns:p14="http://schemas.microsoft.com/office/powerpoint/2010/main" val="2527927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sz="1200" b="0" i="0" kern="1200" dirty="0">
                <a:solidFill>
                  <a:schemeClr val="tx1"/>
                </a:solidFill>
                <a:effectLst/>
                <a:latin typeface="+mn-lt"/>
                <a:ea typeface="+mn-ea"/>
                <a:cs typeface="+mn-cs"/>
              </a:rPr>
              <a:t>Please do not base your investment decisions on what we speak today.</a:t>
            </a:r>
            <a:r>
              <a:rPr lang="en-IN" sz="1200" b="0" i="0" kern="1200" dirty="0">
                <a:solidFill>
                  <a:schemeClr val="tx1"/>
                </a:solidFill>
                <a:effectLst/>
                <a:latin typeface="+mn-lt"/>
                <a:ea typeface="+mn-ea"/>
                <a:cs typeface="+mn-cs"/>
              </a:rPr>
              <a:t>”</a:t>
            </a:r>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FB4D5D6-0C08-474F-A450-FFE92F4A233B}" type="slidenum">
              <a:rPr lang="en-IN" smtClean="0"/>
              <a:t>2</a:t>
            </a:fld>
            <a:endParaRPr lang="en-IN"/>
          </a:p>
        </p:txBody>
      </p:sp>
    </p:spTree>
    <p:extLst>
      <p:ext uri="{BB962C8B-B14F-4D97-AF65-F5344CB8AC3E}">
        <p14:creationId xmlns:p14="http://schemas.microsoft.com/office/powerpoint/2010/main" val="1642066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 as we said that power grids are evolving at a faster pace due to wide-spread adoption of renewables, on account of nations focusing on reducing their carbon emissions, enhancing energy security, transitioning to EVs . Nevertheless, there are also challenges like grid congestion, requiring assets to be more flexible, vulnerability to go into instability and poor observability because of the numerous generation sources and offtake points. </a:t>
            </a:r>
            <a:r>
              <a:rPr lang="en-GB" sz="1200" b="1" i="0" kern="1200" dirty="0">
                <a:solidFill>
                  <a:schemeClr val="tx1"/>
                </a:solidFill>
                <a:effectLst/>
                <a:latin typeface="+mn-lt"/>
                <a:ea typeface="+mn-ea"/>
                <a:cs typeface="+mn-cs"/>
              </a:rPr>
              <a:t>but </a:t>
            </a:r>
            <a:r>
              <a:rPr lang="en-GB" sz="1200" b="0" i="0" kern="1200" dirty="0">
                <a:solidFill>
                  <a:schemeClr val="tx1"/>
                </a:solidFill>
                <a:effectLst/>
                <a:latin typeface="+mn-lt"/>
                <a:ea typeface="+mn-ea"/>
                <a:cs typeface="+mn-cs"/>
              </a:rPr>
              <a:t>conventional grids were not designed for this level of dynamism and their infrastructure needs a complete overhaul. The requirement is to revisit the grid automation architecture and innovate and most importantly share -- so that it can be adopted, validated and scaled by utilities , industry partners, start-ups. This also reduces the dependency on proprietary management systems.</a:t>
            </a:r>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3</a:t>
            </a:fld>
            <a:endParaRPr lang="en-IN"/>
          </a:p>
        </p:txBody>
      </p:sp>
    </p:spTree>
    <p:extLst>
      <p:ext uri="{BB962C8B-B14F-4D97-AF65-F5344CB8AC3E}">
        <p14:creationId xmlns:p14="http://schemas.microsoft.com/office/powerpoint/2010/main" val="907368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Now, speaking of grid architecture – traditional grid scheduling control systems were based on Service Oriented Architectures (</a:t>
            </a:r>
            <a:r>
              <a:rPr lang="en-GB" sz="1200" b="0" i="0" kern="1200" dirty="0" err="1">
                <a:solidFill>
                  <a:schemeClr val="tx1"/>
                </a:solidFill>
                <a:effectLst/>
                <a:latin typeface="+mn-lt"/>
                <a:ea typeface="+mn-ea"/>
                <a:cs typeface="+mn-cs"/>
              </a:rPr>
              <a:t>soa</a:t>
            </a:r>
            <a:r>
              <a:rPr lang="en-GB" sz="1200" b="0" i="0" kern="1200" dirty="0">
                <a:solidFill>
                  <a:schemeClr val="tx1"/>
                </a:solidFill>
                <a:effectLst/>
                <a:latin typeface="+mn-lt"/>
                <a:ea typeface="+mn-ea"/>
                <a:cs typeface="+mn-cs"/>
              </a:rPr>
              <a:t>) . But they are </a:t>
            </a:r>
            <a:r>
              <a:rPr lang="en-GB" sz="1200" b="0" i="0" kern="1200" dirty="0" err="1">
                <a:solidFill>
                  <a:schemeClr val="tx1"/>
                </a:solidFill>
                <a:effectLst/>
                <a:latin typeface="+mn-lt"/>
                <a:ea typeface="+mn-ea"/>
                <a:cs typeface="+mn-cs"/>
              </a:rPr>
              <a:t>inacapable</a:t>
            </a:r>
            <a:r>
              <a:rPr lang="en-GB" sz="1200" b="0" i="0" kern="1200" dirty="0">
                <a:solidFill>
                  <a:schemeClr val="tx1"/>
                </a:solidFill>
                <a:effectLst/>
                <a:latin typeface="+mn-lt"/>
                <a:ea typeface="+mn-ea"/>
                <a:cs typeface="+mn-cs"/>
              </a:rPr>
              <a:t> of meeting the evolving system requirements owing to their  coarse-grained, monolithic structure. Further, the higher penetration of power electronics based RES is changing the way grids behaved traditionally. Now we need mechanisms to detect faults faster, have isolation from the faulty part of the grid faster and also equally fast to re-connect back. The evolved requirements call forth the need for digitized and interconnected power systems with improved fault detection, isolation, and recovery mechanisms that enhance grid resilience. he remedy is to gradually transition the grid functionalities present in today’s classical Supervisory Control and Data Acquisition (SCADA) systems, which are SOA-based, to modular microservices-based control software solutions. </a:t>
            </a:r>
            <a:r>
              <a:rPr lang="en-GB" sz="1200" b="1" i="0" kern="1200" dirty="0">
                <a:solidFill>
                  <a:schemeClr val="tx1"/>
                </a:solidFill>
                <a:effectLst/>
                <a:latin typeface="+mn-lt"/>
                <a:ea typeface="+mn-ea"/>
                <a:cs typeface="+mn-cs"/>
              </a:rPr>
              <a:t>And therefore to</a:t>
            </a:r>
            <a:r>
              <a:rPr lang="en-GB" sz="1200" b="0" i="0" kern="1200" dirty="0">
                <a:solidFill>
                  <a:schemeClr val="tx1"/>
                </a:solidFill>
                <a:effectLst/>
                <a:latin typeface="+mn-lt"/>
                <a:ea typeface="+mn-ea"/>
                <a:cs typeface="+mn-cs"/>
              </a:rPr>
              <a:t> support scalable modernization, we would like to introduce a </a:t>
            </a:r>
            <a:r>
              <a:rPr lang="en-GB" sz="1200" b="1" i="0" kern="1200" dirty="0">
                <a:solidFill>
                  <a:schemeClr val="tx1"/>
                </a:solidFill>
                <a:effectLst/>
                <a:latin typeface="+mn-lt"/>
                <a:ea typeface="+mn-ea"/>
                <a:cs typeface="+mn-cs"/>
              </a:rPr>
              <a:t>production-oriented open-source architecture</a:t>
            </a:r>
            <a:r>
              <a:rPr lang="en-GB" sz="1200" b="0" i="0" kern="1200" dirty="0">
                <a:solidFill>
                  <a:schemeClr val="tx1"/>
                </a:solidFill>
                <a:effectLst/>
                <a:latin typeface="+mn-lt"/>
                <a:ea typeface="+mn-ea"/>
                <a:cs typeface="+mn-cs"/>
              </a:rPr>
              <a:t> that unifies key grid-intelligence functions as independently deployable microservices. </a:t>
            </a:r>
          </a:p>
          <a:p>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4</a:t>
            </a:fld>
            <a:endParaRPr lang="en-IN"/>
          </a:p>
        </p:txBody>
      </p:sp>
    </p:spTree>
    <p:extLst>
      <p:ext uri="{BB962C8B-B14F-4D97-AF65-F5344CB8AC3E}">
        <p14:creationId xmlns:p14="http://schemas.microsoft.com/office/powerpoint/2010/main" val="2749989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A7744-D6AE-BA65-E121-04C6689B31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57B238-F7D4-1C67-FD57-74202BBB380E}"/>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91258E63-6ACE-F6DE-BBF0-D4A66BB632E8}"/>
              </a:ext>
            </a:extLst>
          </p:cNvPr>
          <p:cNvSpPr>
            <a:spLocks noGrp="1"/>
          </p:cNvSpPr>
          <p:nvPr>
            <p:ph type="body" idx="1"/>
          </p:nvPr>
        </p:nvSpPr>
        <p:spPr/>
        <p:txBody>
          <a:bodyPr/>
          <a:lstStyle/>
          <a:p>
            <a:r>
              <a:rPr lang="en-GB" dirty="0"/>
              <a:t>It is not that we are thinking about it for the first time.. SOGNO in Italian meaning ‘dream’ is a </a:t>
            </a:r>
            <a:r>
              <a:rPr lang="en-GB" sz="1200" b="1" i="0" kern="1200" dirty="0">
                <a:solidFill>
                  <a:schemeClr val="tx1"/>
                </a:solidFill>
                <a:effectLst/>
                <a:latin typeface="+mn-lt"/>
                <a:ea typeface="+mn-ea"/>
                <a:cs typeface="+mn-cs"/>
              </a:rPr>
              <a:t>global initiative under the Linux Foundation Energy which is a part of European Union’s Horizon 2020 research</a:t>
            </a:r>
            <a:r>
              <a:rPr lang="en-GB" sz="1200" b="0" i="0" kern="1200" dirty="0">
                <a:solidFill>
                  <a:schemeClr val="tx1"/>
                </a:solidFill>
                <a:effectLst/>
                <a:latin typeface="+mn-lt"/>
                <a:ea typeface="+mn-ea"/>
                <a:cs typeface="+mn-cs"/>
              </a:rPr>
              <a:t>. The vision is to integrate today’s SCADA systems with SOGNO and then to gradually move functionalities into microservices. Therefore, SOGNO is not in opposition to classical solutions but it can be seen as an add-on that supports a flexible growth of the automation architecture. This allows operators to adapt faster with components that can be updated independently from each other while recognizing the “brown field” that most utilities continue to operate in. SOGNO provides system operators and automation software developers a pathway to the future through an open source framework that exposes open APIs that plug-in new automation functions, while supporting industry standards such as CIM IEC61970.</a:t>
            </a:r>
            <a:endParaRPr lang="en-IN" dirty="0"/>
          </a:p>
        </p:txBody>
      </p:sp>
      <p:sp>
        <p:nvSpPr>
          <p:cNvPr id="4" name="Slide Number Placeholder 3">
            <a:extLst>
              <a:ext uri="{FF2B5EF4-FFF2-40B4-BE49-F238E27FC236}">
                <a16:creationId xmlns:a16="http://schemas.microsoft.com/office/drawing/2014/main" id="{0CD82AAF-18B4-18BE-CC32-367F6FA0E8DA}"/>
              </a:ext>
            </a:extLst>
          </p:cNvPr>
          <p:cNvSpPr>
            <a:spLocks noGrp="1"/>
          </p:cNvSpPr>
          <p:nvPr>
            <p:ph type="sldNum" sz="quarter" idx="5"/>
          </p:nvPr>
        </p:nvSpPr>
        <p:spPr/>
        <p:txBody>
          <a:bodyPr/>
          <a:lstStyle/>
          <a:p>
            <a:fld id="{6FB4D5D6-0C08-474F-A450-FFE92F4A233B}" type="slidenum">
              <a:rPr lang="en-IN" smtClean="0"/>
              <a:t>5</a:t>
            </a:fld>
            <a:endParaRPr lang="en-IN"/>
          </a:p>
        </p:txBody>
      </p:sp>
    </p:spTree>
    <p:extLst>
      <p:ext uri="{BB962C8B-B14F-4D97-AF65-F5344CB8AC3E}">
        <p14:creationId xmlns:p14="http://schemas.microsoft.com/office/powerpoint/2010/main" val="1707625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tranche of automation applications included– state estimation, load forecasting, </a:t>
            </a:r>
            <a:r>
              <a:rPr lang="en-GB"/>
              <a:t>voltage control. And </a:t>
            </a:r>
            <a:r>
              <a:rPr lang="en-GB" dirty="0"/>
              <a:t>thus, if we take a look at the </a:t>
            </a:r>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6</a:t>
            </a:fld>
            <a:endParaRPr lang="en-IN"/>
          </a:p>
        </p:txBody>
      </p:sp>
    </p:spTree>
    <p:extLst>
      <p:ext uri="{BB962C8B-B14F-4D97-AF65-F5344CB8AC3E}">
        <p14:creationId xmlns:p14="http://schemas.microsoft.com/office/powerpoint/2010/main" val="461637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r>
              <a:rPr lang="en-GB" dirty="0"/>
              <a:t>I would like to introduce the Grid Automation Services or otherwise known as GAFs. Broadly they are categorized into Energy Management Systems and Control tasks.  EMS consists of PLF, SE NTP, OPF , DC-OPF.  Control Tasks denotes the control of </a:t>
            </a:r>
            <a:r>
              <a:rPr lang="en-GB" dirty="0" err="1"/>
              <a:t>equipments</a:t>
            </a:r>
            <a:r>
              <a:rPr lang="en-GB" dirty="0"/>
              <a:t> connected to the network and how they are controlled to fulfil two major objectives of maintaining the system rated voltage and frequency within the allowed limits of variation. They include VVCO, CSC, VRC, TTC , NR SR and AR. </a:t>
            </a:r>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7</a:t>
            </a:fld>
            <a:endParaRPr lang="en-IN"/>
          </a:p>
        </p:txBody>
      </p:sp>
    </p:spTree>
    <p:extLst>
      <p:ext uri="{BB962C8B-B14F-4D97-AF65-F5344CB8AC3E}">
        <p14:creationId xmlns:p14="http://schemas.microsoft.com/office/powerpoint/2010/main" val="2014031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8581-0AB5-8141-9818-B51CCEA89B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D02AE6-82F4-6BE6-A1BC-D242C60C3DC3}"/>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DC41B1CD-2FC0-67FF-2E5F-529F7E95F0C1}"/>
              </a:ext>
            </a:extLst>
          </p:cNvPr>
          <p:cNvSpPr>
            <a:spLocks noGrp="1"/>
          </p:cNvSpPr>
          <p:nvPr>
            <p:ph type="body" idx="1"/>
          </p:nvPr>
        </p:nvSpPr>
        <p:spPr/>
        <p:txBody>
          <a:bodyPr/>
          <a:lstStyle/>
          <a:p>
            <a:pPr fontAlgn="t"/>
            <a:r>
              <a:rPr lang="en-GB" dirty="0"/>
              <a:t>This slide is heavy . But I will walk you through the important components…(explain) This picture shows how the SOGNO platform </a:t>
            </a:r>
            <a:r>
              <a:rPr lang="en-GB" sz="1200" b="0" i="0" kern="1200" dirty="0">
                <a:solidFill>
                  <a:schemeClr val="tx1"/>
                </a:solidFill>
                <a:effectLst/>
                <a:latin typeface="+mn-lt"/>
                <a:ea typeface="+mn-ea"/>
                <a:cs typeface="+mn-cs"/>
              </a:rPr>
              <a:t>supports real-time monitoring, analysis, optimization, and self-healing operation of a distribution grid. Data from field sensors such as voltage , current  is collected through </a:t>
            </a:r>
            <a:r>
              <a:rPr lang="en-GB" sz="1200" b="1" i="0" kern="1200" dirty="0" err="1">
                <a:solidFill>
                  <a:schemeClr val="tx1"/>
                </a:solidFill>
                <a:effectLst/>
                <a:latin typeface="+mn-lt"/>
                <a:ea typeface="+mn-ea"/>
                <a:cs typeface="+mn-cs"/>
              </a:rPr>
              <a:t>InfluxDB</a:t>
            </a:r>
            <a:r>
              <a:rPr lang="en-GB" sz="1200" b="0" i="0" kern="1200" dirty="0">
                <a:solidFill>
                  <a:schemeClr val="tx1"/>
                </a:solidFill>
                <a:effectLst/>
                <a:latin typeface="+mn-lt"/>
                <a:ea typeface="+mn-ea"/>
                <a:cs typeface="+mn-cs"/>
              </a:rPr>
              <a:t>, processed by several grid-analysis services such as </a:t>
            </a:r>
            <a:r>
              <a:rPr lang="en-GB" sz="1200" b="1" i="0" kern="1200" dirty="0">
                <a:solidFill>
                  <a:schemeClr val="tx1"/>
                </a:solidFill>
                <a:effectLst/>
                <a:latin typeface="+mn-lt"/>
                <a:ea typeface="+mn-ea"/>
                <a:cs typeface="+mn-cs"/>
              </a:rPr>
              <a:t>power flow, state estimation, topology processing, load forecasting, and optimal power flow</a:t>
            </a:r>
            <a:r>
              <a:rPr lang="en-GB" sz="1200" b="0" i="0" kern="1200" dirty="0">
                <a:solidFill>
                  <a:schemeClr val="tx1"/>
                </a:solidFill>
                <a:effectLst/>
                <a:latin typeface="+mn-lt"/>
                <a:ea typeface="+mn-ea"/>
                <a:cs typeface="+mn-cs"/>
              </a:rPr>
              <a:t>, and then used by control applications such as </a:t>
            </a:r>
            <a:r>
              <a:rPr lang="en-GB" sz="1200" b="1" i="0" kern="1200" dirty="0">
                <a:solidFill>
                  <a:schemeClr val="tx1"/>
                </a:solidFill>
                <a:effectLst/>
                <a:latin typeface="+mn-lt"/>
                <a:ea typeface="+mn-ea"/>
                <a:cs typeface="+mn-cs"/>
              </a:rPr>
              <a:t>Volt-VAR control, network reconfiguration, auto reclosing, and service restoration</a:t>
            </a:r>
            <a:r>
              <a:rPr lang="en-GB" sz="1200" b="0" i="0" kern="1200" dirty="0">
                <a:solidFill>
                  <a:schemeClr val="tx1"/>
                </a:solidFill>
                <a:effectLst/>
                <a:latin typeface="+mn-lt"/>
                <a:ea typeface="+mn-ea"/>
                <a:cs typeface="+mn-cs"/>
              </a:rPr>
              <a:t>.</a:t>
            </a:r>
          </a:p>
          <a:p>
            <a:pPr fontAlgn="t"/>
            <a:r>
              <a:rPr lang="en-GB" sz="1200" b="0" i="0" kern="1200" dirty="0">
                <a:solidFill>
                  <a:schemeClr val="tx1"/>
                </a:solidFill>
                <a:effectLst/>
                <a:latin typeface="+mn-lt"/>
                <a:ea typeface="+mn-ea"/>
                <a:cs typeface="+mn-cs"/>
              </a:rPr>
              <a:t>The key idea is that the platform is </a:t>
            </a:r>
            <a:r>
              <a:rPr lang="en-GB" sz="1200" b="1" i="0" kern="1200" dirty="0">
                <a:solidFill>
                  <a:schemeClr val="tx1"/>
                </a:solidFill>
                <a:effectLst/>
                <a:latin typeface="+mn-lt"/>
                <a:ea typeface="+mn-ea"/>
                <a:cs typeface="+mn-cs"/>
              </a:rPr>
              <a:t>decentralized and modular</a:t>
            </a:r>
            <a:r>
              <a:rPr lang="en-GB" sz="1200" b="0" i="0" kern="1200" dirty="0">
                <a:solidFill>
                  <a:schemeClr val="tx1"/>
                </a:solidFill>
                <a:effectLst/>
                <a:latin typeface="+mn-lt"/>
                <a:ea typeface="+mn-ea"/>
                <a:cs typeface="+mn-cs"/>
              </a:rPr>
              <a:t>: each function runs as an independent containerized service, usually through Docker, and the services exchange data and commands through a common communication network.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r>
              <a:rPr lang="en-GB" dirty="0"/>
              <a:t>in next slides we will go through the modules one-by-one. </a:t>
            </a:r>
            <a:endParaRPr lang="en-IN" dirty="0"/>
          </a:p>
        </p:txBody>
      </p:sp>
      <p:sp>
        <p:nvSpPr>
          <p:cNvPr id="4" name="Slide Number Placeholder 3">
            <a:extLst>
              <a:ext uri="{FF2B5EF4-FFF2-40B4-BE49-F238E27FC236}">
                <a16:creationId xmlns:a16="http://schemas.microsoft.com/office/drawing/2014/main" id="{17EBC2F6-1806-4570-A3C8-48ADF871BFDE}"/>
              </a:ext>
            </a:extLst>
          </p:cNvPr>
          <p:cNvSpPr>
            <a:spLocks noGrp="1"/>
          </p:cNvSpPr>
          <p:nvPr>
            <p:ph type="sldNum" sz="quarter" idx="5"/>
          </p:nvPr>
        </p:nvSpPr>
        <p:spPr/>
        <p:txBody>
          <a:bodyPr/>
          <a:lstStyle/>
          <a:p>
            <a:fld id="{6FB4D5D6-0C08-474F-A450-FFE92F4A233B}" type="slidenum">
              <a:rPr lang="en-IN" smtClean="0"/>
              <a:t>8</a:t>
            </a:fld>
            <a:endParaRPr lang="en-IN"/>
          </a:p>
        </p:txBody>
      </p:sp>
    </p:spTree>
    <p:extLst>
      <p:ext uri="{BB962C8B-B14F-4D97-AF65-F5344CB8AC3E}">
        <p14:creationId xmlns:p14="http://schemas.microsoft.com/office/powerpoint/2010/main" val="4223395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will go through the </a:t>
            </a:r>
            <a:r>
              <a:rPr lang="en-GB" dirty="0" err="1"/>
              <a:t>Proloaf</a:t>
            </a:r>
            <a:r>
              <a:rPr lang="en-GB" dirty="0"/>
              <a:t> module which is </a:t>
            </a:r>
            <a:r>
              <a:rPr lang="en-GB"/>
              <a:t>the </a:t>
            </a:r>
            <a:r>
              <a:rPr lang="en-GB" sz="1200" b="0" i="0" kern="1200">
                <a:solidFill>
                  <a:schemeClr val="tx1"/>
                </a:solidFill>
                <a:effectLst/>
                <a:latin typeface="+mn-lt"/>
                <a:ea typeface="+mn-ea"/>
                <a:cs typeface="+mn-cs"/>
              </a:rPr>
              <a:t>is </a:t>
            </a:r>
            <a:r>
              <a:rPr lang="en-GB" sz="1200" b="0" i="0" kern="1200" dirty="0">
                <a:solidFill>
                  <a:schemeClr val="tx1"/>
                </a:solidFill>
                <a:effectLst/>
                <a:latin typeface="+mn-lt"/>
                <a:ea typeface="+mn-ea"/>
                <a:cs typeface="+mn-cs"/>
              </a:rPr>
              <a:t>a probabilistic load </a:t>
            </a:r>
            <a:r>
              <a:rPr lang="en-GB" sz="1200" b="0" i="0" kern="1200">
                <a:solidFill>
                  <a:schemeClr val="tx1"/>
                </a:solidFill>
                <a:effectLst/>
                <a:latin typeface="+mn-lt"/>
                <a:ea typeface="+mn-ea"/>
                <a:cs typeface="+mn-cs"/>
              </a:rPr>
              <a:t>forecasting project in SOGNO. </a:t>
            </a:r>
            <a:endParaRPr lang="en-IN" dirty="0"/>
          </a:p>
        </p:txBody>
      </p:sp>
      <p:sp>
        <p:nvSpPr>
          <p:cNvPr id="4" name="Slide Number Placeholder 3"/>
          <p:cNvSpPr>
            <a:spLocks noGrp="1"/>
          </p:cNvSpPr>
          <p:nvPr>
            <p:ph type="sldNum" sz="quarter" idx="5"/>
          </p:nvPr>
        </p:nvSpPr>
        <p:spPr/>
        <p:txBody>
          <a:bodyPr/>
          <a:lstStyle/>
          <a:p>
            <a:fld id="{6FB4D5D6-0C08-474F-A450-FFE92F4A233B}" type="slidenum">
              <a:rPr lang="en-IN" smtClean="0"/>
              <a:t>9</a:t>
            </a:fld>
            <a:endParaRPr lang="en-IN"/>
          </a:p>
        </p:txBody>
      </p:sp>
    </p:spTree>
    <p:extLst>
      <p:ext uri="{BB962C8B-B14F-4D97-AF65-F5344CB8AC3E}">
        <p14:creationId xmlns:p14="http://schemas.microsoft.com/office/powerpoint/2010/main" val="34278643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07A89D"/>
        </a:solidFill>
        <a:effectLst/>
      </p:bgPr>
    </p:bg>
    <p:spTree>
      <p:nvGrpSpPr>
        <p:cNvPr id="1" name=""/>
        <p:cNvGrpSpPr/>
        <p:nvPr/>
      </p:nvGrpSpPr>
      <p:grpSpPr>
        <a:xfrm>
          <a:off x="0" y="0"/>
          <a:ext cx="0" cy="0"/>
          <a:chOff x="0" y="0"/>
          <a:chExt cx="0" cy="0"/>
        </a:xfrm>
      </p:grpSpPr>
      <p:sp>
        <p:nvSpPr>
          <p:cNvPr id="8" name="Text Placeholder 6"/>
          <p:cNvSpPr>
            <a:spLocks noGrp="1"/>
          </p:cNvSpPr>
          <p:nvPr>
            <p:ph type="body" sz="quarter" idx="10" hasCustomPrompt="1"/>
          </p:nvPr>
        </p:nvSpPr>
        <p:spPr>
          <a:xfrm>
            <a:off x="304705" y="1793388"/>
            <a:ext cx="8528851" cy="1321357"/>
          </a:xfrm>
          <a:noFill/>
        </p:spPr>
        <p:txBody>
          <a:bodyPr lIns="360000" anchor="ctr">
            <a:noAutofit/>
          </a:bodyPr>
          <a:lstStyle>
            <a:lvl1pPr marL="0" indent="0" algn="l">
              <a:buNone/>
              <a:defRPr sz="4800" b="1" baseline="0">
                <a:solidFill>
                  <a:schemeClr val="bg1"/>
                </a:solidFill>
                <a:latin typeface="Arial"/>
                <a:cs typeface="Arial"/>
              </a:defRPr>
            </a:lvl1pPr>
            <a:lvl2pPr marL="457189" indent="0" algn="ctr">
              <a:buNone/>
              <a:defRPr sz="4800">
                <a:solidFill>
                  <a:schemeClr val="bg1"/>
                </a:solidFill>
                <a:latin typeface="Helvetica Neue Light"/>
                <a:cs typeface="Helvetica Neue Light"/>
              </a:defRPr>
            </a:lvl2pPr>
            <a:lvl3pPr marL="914377" indent="0" algn="ctr">
              <a:buNone/>
              <a:defRPr sz="4800">
                <a:solidFill>
                  <a:schemeClr val="bg1"/>
                </a:solidFill>
                <a:latin typeface="Helvetica Neue Light"/>
                <a:cs typeface="Helvetica Neue Light"/>
              </a:defRPr>
            </a:lvl3pPr>
            <a:lvl4pPr marL="1371566" indent="0" algn="ctr">
              <a:buNone/>
              <a:defRPr sz="4800">
                <a:solidFill>
                  <a:schemeClr val="bg1"/>
                </a:solidFill>
                <a:latin typeface="Helvetica Neue Light"/>
                <a:cs typeface="Helvetica Neue Light"/>
              </a:defRPr>
            </a:lvl4pPr>
            <a:lvl5pPr marL="1828754" indent="0" algn="ctr">
              <a:buNone/>
              <a:defRPr sz="4800">
                <a:solidFill>
                  <a:schemeClr val="bg1"/>
                </a:solidFill>
                <a:latin typeface="Helvetica Neue Light"/>
                <a:cs typeface="Helvetica Neue Light"/>
              </a:defRPr>
            </a:lvl5pPr>
          </a:lstStyle>
          <a:p>
            <a:pPr lvl="0"/>
            <a:r>
              <a:rPr lang="en-CA" dirty="0"/>
              <a:t>Click to Edit Title</a:t>
            </a:r>
            <a:endParaRPr lang="en-US" dirty="0"/>
          </a:p>
        </p:txBody>
      </p:sp>
      <p:sp>
        <p:nvSpPr>
          <p:cNvPr id="9" name="Text Placeholder 6"/>
          <p:cNvSpPr>
            <a:spLocks noGrp="1"/>
          </p:cNvSpPr>
          <p:nvPr>
            <p:ph type="body" sz="quarter" idx="11" hasCustomPrompt="1"/>
          </p:nvPr>
        </p:nvSpPr>
        <p:spPr>
          <a:xfrm>
            <a:off x="304709" y="3362243"/>
            <a:ext cx="4504361" cy="403106"/>
          </a:xfrm>
          <a:noFill/>
          <a:ln>
            <a:noFill/>
          </a:ln>
        </p:spPr>
        <p:txBody>
          <a:bodyPr lIns="360000">
            <a:noAutofit/>
          </a:bodyPr>
          <a:lstStyle>
            <a:lvl1pPr marL="0" indent="0" algn="l">
              <a:buNone/>
              <a:defRPr sz="1800" b="1" i="0">
                <a:solidFill>
                  <a:schemeClr val="bg1"/>
                </a:solidFill>
                <a:latin typeface="Arial"/>
                <a:cs typeface="Arial"/>
              </a:defRPr>
            </a:lvl1pPr>
            <a:lvl2pPr marL="457189" indent="0" algn="ctr">
              <a:buNone/>
              <a:defRPr sz="4800">
                <a:solidFill>
                  <a:schemeClr val="bg1"/>
                </a:solidFill>
                <a:latin typeface="Helvetica Neue Light"/>
                <a:cs typeface="Helvetica Neue Light"/>
              </a:defRPr>
            </a:lvl2pPr>
            <a:lvl3pPr marL="914377" indent="0" algn="ctr">
              <a:buNone/>
              <a:defRPr sz="4800">
                <a:solidFill>
                  <a:schemeClr val="bg1"/>
                </a:solidFill>
                <a:latin typeface="Helvetica Neue Light"/>
                <a:cs typeface="Helvetica Neue Light"/>
              </a:defRPr>
            </a:lvl3pPr>
            <a:lvl4pPr marL="1371566" indent="0" algn="ctr">
              <a:buNone/>
              <a:defRPr sz="4800">
                <a:solidFill>
                  <a:schemeClr val="bg1"/>
                </a:solidFill>
                <a:latin typeface="Helvetica Neue Light"/>
                <a:cs typeface="Helvetica Neue Light"/>
              </a:defRPr>
            </a:lvl4pPr>
            <a:lvl5pPr marL="1828754" indent="0" algn="ctr">
              <a:buNone/>
              <a:defRPr sz="4800">
                <a:solidFill>
                  <a:schemeClr val="bg1"/>
                </a:solidFill>
                <a:latin typeface="Helvetica Neue Light"/>
                <a:cs typeface="Helvetica Neue Light"/>
              </a:defRPr>
            </a:lvl5pPr>
          </a:lstStyle>
          <a:p>
            <a:pPr lvl="0"/>
            <a:r>
              <a:rPr lang="en-CA" dirty="0"/>
              <a:t>Title / Subtitle Here</a:t>
            </a:r>
            <a:endParaRPr lang="en-US" dirty="0"/>
          </a:p>
        </p:txBody>
      </p:sp>
      <p:sp>
        <p:nvSpPr>
          <p:cNvPr id="21" name="Title 1"/>
          <p:cNvSpPr txBox="1">
            <a:spLocks/>
          </p:cNvSpPr>
          <p:nvPr userDrawn="1"/>
        </p:nvSpPr>
        <p:spPr>
          <a:xfrm>
            <a:off x="211065" y="4648450"/>
            <a:ext cx="1532617" cy="34683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800" kern="1200">
                <a:solidFill>
                  <a:schemeClr val="bg1"/>
                </a:solidFill>
                <a:latin typeface="Arial"/>
                <a:ea typeface="+mj-ea"/>
                <a:cs typeface="Arial"/>
              </a:defRPr>
            </a:lvl1pPr>
          </a:lstStyle>
          <a:p>
            <a:pPr algn="l"/>
            <a:r>
              <a:rPr lang="en-US" sz="1400" b="1" i="0" kern="1200" dirty="0">
                <a:solidFill>
                  <a:schemeClr val="bg1"/>
                </a:solidFill>
                <a:effectLst/>
                <a:latin typeface="Arial"/>
                <a:ea typeface="+mj-ea"/>
                <a:cs typeface="Arial"/>
              </a:rPr>
              <a:t>#OSSUMMMIT</a:t>
            </a:r>
            <a:endParaRPr lang="en-US" sz="1400" b="1" dirty="0">
              <a:solidFill>
                <a:schemeClr val="bg1"/>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35218" y="4612654"/>
            <a:ext cx="960972" cy="315946"/>
          </a:xfrm>
          <a:prstGeom prst="rect">
            <a:avLst/>
          </a:prstGeom>
        </p:spPr>
      </p:pic>
      <p:pic>
        <p:nvPicPr>
          <p:cNvPr id="2" name="Graphic 1">
            <a:extLst>
              <a:ext uri="{FF2B5EF4-FFF2-40B4-BE49-F238E27FC236}">
                <a16:creationId xmlns:a16="http://schemas.microsoft.com/office/drawing/2014/main" id="{738BA2E3-7DE5-4191-9824-A2ED1FCEB9C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4707" y="547464"/>
            <a:ext cx="5115983" cy="998418"/>
          </a:xfrm>
          <a:prstGeom prst="rect">
            <a:avLst/>
          </a:prstGeom>
        </p:spPr>
      </p:pic>
      <p:pic>
        <p:nvPicPr>
          <p:cNvPr id="4" name="Picture 3" descr="A white and black elephant with flowers&#10;&#10;AI-generated content may be incorrect.">
            <a:extLst>
              <a:ext uri="{FF2B5EF4-FFF2-40B4-BE49-F238E27FC236}">
                <a16:creationId xmlns:a16="http://schemas.microsoft.com/office/drawing/2014/main" id="{EA59AF5E-0524-8139-32A0-28E01E6F990F}"/>
              </a:ext>
            </a:extLst>
          </p:cNvPr>
          <p:cNvPicPr>
            <a:picLocks noChangeAspect="1"/>
          </p:cNvPicPr>
          <p:nvPr userDrawn="1"/>
        </p:nvPicPr>
        <p:blipFill>
          <a:blip r:embed="rId5">
            <a:alphaModFix amt="40000"/>
          </a:blip>
          <a:stretch>
            <a:fillRect/>
          </a:stretch>
        </p:blipFill>
        <p:spPr>
          <a:xfrm>
            <a:off x="7122483" y="202977"/>
            <a:ext cx="1897988" cy="1351278"/>
          </a:xfrm>
          <a:prstGeom prst="rect">
            <a:avLst/>
          </a:prstGeom>
        </p:spPr>
      </p:pic>
    </p:spTree>
    <p:extLst>
      <p:ext uri="{BB962C8B-B14F-4D97-AF65-F5344CB8AC3E}">
        <p14:creationId xmlns:p14="http://schemas.microsoft.com/office/powerpoint/2010/main" val="1434251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7A89D"/>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7683A829-28F7-8FAF-22BB-ED51F3689D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200152" y="1501376"/>
            <a:ext cx="6743699" cy="1316078"/>
          </a:xfrm>
          <a:prstGeom prst="rect">
            <a:avLst/>
          </a:prstGeom>
        </p:spPr>
      </p:pic>
      <p:pic>
        <p:nvPicPr>
          <p:cNvPr id="4" name="Picture 3" descr="A white and black elephant with flowers&#10;&#10;AI-generated content may be incorrect.">
            <a:extLst>
              <a:ext uri="{FF2B5EF4-FFF2-40B4-BE49-F238E27FC236}">
                <a16:creationId xmlns:a16="http://schemas.microsoft.com/office/drawing/2014/main" id="{7228CC9D-BEC2-A07C-2843-E74FBE457F7C}"/>
              </a:ext>
            </a:extLst>
          </p:cNvPr>
          <p:cNvPicPr>
            <a:picLocks noChangeAspect="1"/>
          </p:cNvPicPr>
          <p:nvPr userDrawn="1"/>
        </p:nvPicPr>
        <p:blipFill>
          <a:blip r:embed="rId4">
            <a:alphaModFix amt="40000"/>
          </a:blip>
          <a:stretch>
            <a:fillRect/>
          </a:stretch>
        </p:blipFill>
        <p:spPr>
          <a:xfrm>
            <a:off x="7122483" y="202977"/>
            <a:ext cx="1897988" cy="1351278"/>
          </a:xfrm>
          <a:prstGeom prst="rect">
            <a:avLst/>
          </a:prstGeom>
        </p:spPr>
      </p:pic>
    </p:spTree>
    <p:extLst>
      <p:ext uri="{BB962C8B-B14F-4D97-AF65-F5344CB8AC3E}">
        <p14:creationId xmlns:p14="http://schemas.microsoft.com/office/powerpoint/2010/main" val="119994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07A89D"/>
        </a:solidFill>
        <a:effectLst/>
      </p:bgPr>
    </p:bg>
    <p:spTree>
      <p:nvGrpSpPr>
        <p:cNvPr id="1" name=""/>
        <p:cNvGrpSpPr/>
        <p:nvPr/>
      </p:nvGrpSpPr>
      <p:grpSpPr>
        <a:xfrm>
          <a:off x="0" y="0"/>
          <a:ext cx="0" cy="0"/>
          <a:chOff x="0" y="0"/>
          <a:chExt cx="0" cy="0"/>
        </a:xfrm>
      </p:grpSpPr>
      <p:pic>
        <p:nvPicPr>
          <p:cNvPr id="6" name="Picture 5" descr="A white and black elephant with flowers&#10;&#10;AI-generated content may be incorrect.">
            <a:extLst>
              <a:ext uri="{FF2B5EF4-FFF2-40B4-BE49-F238E27FC236}">
                <a16:creationId xmlns:a16="http://schemas.microsoft.com/office/drawing/2014/main" id="{73A8202E-0DD2-DE55-4936-5FC32E0BF6CB}"/>
              </a:ext>
            </a:extLst>
          </p:cNvPr>
          <p:cNvPicPr>
            <a:picLocks noChangeAspect="1"/>
          </p:cNvPicPr>
          <p:nvPr userDrawn="1"/>
        </p:nvPicPr>
        <p:blipFill>
          <a:blip r:embed="rId2">
            <a:alphaModFix amt="20000"/>
          </a:blip>
          <a:stretch>
            <a:fillRect/>
          </a:stretch>
        </p:blipFill>
        <p:spPr>
          <a:xfrm>
            <a:off x="6703059" y="140992"/>
            <a:ext cx="1897988" cy="1351278"/>
          </a:xfrm>
          <a:prstGeom prst="rect">
            <a:avLst/>
          </a:prstGeom>
          <a:noFill/>
        </p:spPr>
      </p:pic>
      <p:sp>
        <p:nvSpPr>
          <p:cNvPr id="4" name="Rectangle 3"/>
          <p:cNvSpPr/>
          <p:nvPr userDrawn="1"/>
        </p:nvSpPr>
        <p:spPr>
          <a:xfrm>
            <a:off x="0" y="826642"/>
            <a:ext cx="9144000" cy="43168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Title 1"/>
          <p:cNvSpPr>
            <a:spLocks noGrp="1"/>
          </p:cNvSpPr>
          <p:nvPr>
            <p:ph type="title"/>
          </p:nvPr>
        </p:nvSpPr>
        <p:spPr>
          <a:xfrm>
            <a:off x="229441" y="55169"/>
            <a:ext cx="7351048" cy="701188"/>
          </a:xfrm>
        </p:spPr>
        <p:txBody>
          <a:bodyPr>
            <a:normAutofit/>
          </a:bodyPr>
          <a:lstStyle>
            <a:lvl1pPr algn="l">
              <a:defRPr sz="2800">
                <a:solidFill>
                  <a:schemeClr val="bg1"/>
                </a:solidFill>
                <a:latin typeface="Arial"/>
                <a:cs typeface="Arial"/>
              </a:defRPr>
            </a:lvl1pPr>
          </a:lstStyle>
          <a:p>
            <a:r>
              <a:rPr lang="en-CA" dirty="0"/>
              <a:t>Click to edit Master title style</a:t>
            </a:r>
            <a:endParaRPr lang="en-US" dirty="0"/>
          </a:p>
        </p:txBody>
      </p:sp>
      <p:sp>
        <p:nvSpPr>
          <p:cNvPr id="10" name="Content Placeholder 2"/>
          <p:cNvSpPr>
            <a:spLocks noGrp="1"/>
          </p:cNvSpPr>
          <p:nvPr>
            <p:ph idx="1"/>
          </p:nvPr>
        </p:nvSpPr>
        <p:spPr>
          <a:xfrm>
            <a:off x="451954" y="1200151"/>
            <a:ext cx="8285649" cy="3394472"/>
          </a:xfrm>
          <a:ln>
            <a:noFill/>
          </a:ln>
        </p:spPr>
        <p:txBody>
          <a:bodyPr/>
          <a:lstStyle>
            <a:lvl1pPr>
              <a:buClr>
                <a:schemeClr val="tx1"/>
              </a:buClr>
              <a:buFont typeface="Arial" panose="020B0604020202020204" pitchFamily="34" charset="0"/>
              <a:buChar char="•"/>
              <a:defRPr sz="2800">
                <a:solidFill>
                  <a:schemeClr val="tx1"/>
                </a:solidFill>
                <a:latin typeface="Arial"/>
                <a:cs typeface="Arial"/>
              </a:defRPr>
            </a:lvl1pPr>
            <a:lvl2pPr>
              <a:buClr>
                <a:schemeClr val="tx1"/>
              </a:buClr>
              <a:defRPr sz="2400">
                <a:solidFill>
                  <a:schemeClr val="tx1"/>
                </a:solidFill>
                <a:latin typeface="Arial"/>
                <a:cs typeface="Arial"/>
              </a:defRPr>
            </a:lvl2pPr>
            <a:lvl3pPr>
              <a:buClr>
                <a:schemeClr val="tx1"/>
              </a:buClr>
              <a:defRPr sz="2000">
                <a:solidFill>
                  <a:schemeClr val="tx1"/>
                </a:solidFill>
                <a:latin typeface="Arial"/>
                <a:cs typeface="Arial"/>
              </a:defRPr>
            </a:lvl3pPr>
            <a:lvl4pPr>
              <a:buClr>
                <a:schemeClr val="tx1"/>
              </a:buClr>
              <a:defRPr>
                <a:solidFill>
                  <a:schemeClr val="tx1"/>
                </a:solidFill>
                <a:latin typeface="Arial"/>
                <a:cs typeface="Arial"/>
              </a:defRPr>
            </a:lvl4pPr>
            <a:lvl5pPr>
              <a:buClr>
                <a:schemeClr val="tx1"/>
              </a:buClr>
              <a:defRPr>
                <a:solidFill>
                  <a:schemeClr val="tx1"/>
                </a:solidFill>
                <a:latin typeface="Arial"/>
                <a:cs typeface="Arial"/>
              </a:defRPr>
            </a:lvl5pPr>
          </a:lstStyle>
          <a:p>
            <a:pPr lvl="0"/>
            <a:r>
              <a:rPr lang="en-CA" dirty="0"/>
              <a:t>Click to edit Master text styles</a:t>
            </a:r>
          </a:p>
          <a:p>
            <a:pPr lvl="1"/>
            <a:r>
              <a:rPr lang="en-CA" dirty="0"/>
              <a:t>Second level</a:t>
            </a:r>
          </a:p>
          <a:p>
            <a:pPr lvl="2"/>
            <a:r>
              <a:rPr lang="en-CA" dirty="0"/>
              <a:t>Third level</a:t>
            </a:r>
          </a:p>
          <a:p>
            <a:pPr lvl="3"/>
            <a:r>
              <a:rPr lang="en-CA" dirty="0"/>
              <a:t>Fourth level</a:t>
            </a:r>
          </a:p>
          <a:p>
            <a:pPr lvl="4"/>
            <a:r>
              <a:rPr lang="en-CA" dirty="0"/>
              <a:t>Fifth level</a:t>
            </a:r>
            <a:endParaRPr lang="en-US" dirty="0"/>
          </a:p>
        </p:txBody>
      </p:sp>
      <p:sp>
        <p:nvSpPr>
          <p:cNvPr id="8" name="Title 1"/>
          <p:cNvSpPr txBox="1">
            <a:spLocks/>
          </p:cNvSpPr>
          <p:nvPr userDrawn="1"/>
        </p:nvSpPr>
        <p:spPr>
          <a:xfrm>
            <a:off x="8034598" y="4731242"/>
            <a:ext cx="847079" cy="236890"/>
          </a:xfrm>
          <a:prstGeom prst="rect">
            <a:avLst/>
          </a:prstGeom>
        </p:spPr>
        <p:txBody>
          <a:bodyPr vert="horz" lIns="91440" tIns="45720" rIns="91440" bIns="45720" rtlCol="0" anchor="ctr">
            <a:normAutofit fontScale="77500" lnSpcReduction="20000"/>
          </a:bodyPr>
          <a:lstStyle>
            <a:lvl1pPr algn="l" defTabSz="457200" rtl="0" eaLnBrk="1" latinLnBrk="0" hangingPunct="1">
              <a:spcBef>
                <a:spcPct val="0"/>
              </a:spcBef>
              <a:buNone/>
              <a:defRPr sz="3800" kern="1200">
                <a:solidFill>
                  <a:schemeClr val="bg1"/>
                </a:solidFill>
                <a:latin typeface="Arial"/>
                <a:ea typeface="+mj-ea"/>
                <a:cs typeface="Arial"/>
              </a:defRPr>
            </a:lvl1pPr>
          </a:lstStyle>
          <a:p>
            <a:r>
              <a:rPr lang="en-US" sz="1000" b="1" i="0" kern="1200" dirty="0">
                <a:solidFill>
                  <a:srgbClr val="07A89D"/>
                </a:solidFill>
                <a:effectLst/>
                <a:latin typeface="Arial"/>
                <a:ea typeface="+mj-ea"/>
                <a:cs typeface="Arial"/>
              </a:rPr>
              <a:t>#OSSUMMIT</a:t>
            </a:r>
            <a:endParaRPr lang="en-US" sz="1000" b="1" dirty="0">
              <a:solidFill>
                <a:srgbClr val="07A89D"/>
              </a:solidFill>
            </a:endParaRPr>
          </a:p>
        </p:txBody>
      </p:sp>
      <p:pic>
        <p:nvPicPr>
          <p:cNvPr id="3" name="Graphic 2">
            <a:extLst>
              <a:ext uri="{FF2B5EF4-FFF2-40B4-BE49-F238E27FC236}">
                <a16:creationId xmlns:a16="http://schemas.microsoft.com/office/drawing/2014/main" id="{E7A031E8-3DB8-E0BB-024A-BCC7C458E6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652052" y="243940"/>
            <a:ext cx="1398088" cy="272846"/>
          </a:xfrm>
          <a:prstGeom prst="rect">
            <a:avLst/>
          </a:prstGeom>
        </p:spPr>
      </p:pic>
    </p:spTree>
    <p:extLst>
      <p:ext uri="{BB962C8B-B14F-4D97-AF65-F5344CB8AC3E}">
        <p14:creationId xmlns:p14="http://schemas.microsoft.com/office/powerpoint/2010/main" val="20579933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7A89D"/>
        </a:solidFill>
        <a:effectLst/>
      </p:bgPr>
    </p:bg>
    <p:spTree>
      <p:nvGrpSpPr>
        <p:cNvPr id="1" name=""/>
        <p:cNvGrpSpPr/>
        <p:nvPr/>
      </p:nvGrpSpPr>
      <p:grpSpPr>
        <a:xfrm>
          <a:off x="0" y="0"/>
          <a:ext cx="0" cy="0"/>
          <a:chOff x="0" y="0"/>
          <a:chExt cx="0" cy="0"/>
        </a:xfrm>
      </p:grpSpPr>
      <p:pic>
        <p:nvPicPr>
          <p:cNvPr id="5" name="Picture 4" descr="A black background with many circles&#10;&#10;AI-generated content may be incorrect.">
            <a:extLst>
              <a:ext uri="{FF2B5EF4-FFF2-40B4-BE49-F238E27FC236}">
                <a16:creationId xmlns:a16="http://schemas.microsoft.com/office/drawing/2014/main" id="{4FCA5665-90E6-E62F-BD80-D26FBA6F5189}"/>
              </a:ext>
            </a:extLst>
          </p:cNvPr>
          <p:cNvPicPr>
            <a:picLocks noGrp="1" noRot="1" noChangeAspect="1" noMove="1" noResize="1" noEditPoints="1" noAdjustHandles="1" noChangeArrowheads="1" noChangeShapeType="1" noCrop="1"/>
          </p:cNvPicPr>
          <p:nvPr userDrawn="1"/>
        </p:nvPicPr>
        <p:blipFill>
          <a:blip r:embed="rId5"/>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05981"/>
            <a:ext cx="8229600" cy="538739"/>
          </a:xfrm>
          <a:prstGeom prst="rect">
            <a:avLst/>
          </a:prstGeom>
        </p:spPr>
        <p:txBody>
          <a:bodyPr vert="horz" lIns="91440" tIns="45720" rIns="91440" bIns="45720" rtlCol="0" anchor="ctr">
            <a:no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227736"/>
          </a:xfrm>
          <a:prstGeom prst="rect">
            <a:avLst/>
          </a:prstGeom>
        </p:spPr>
        <p:txBody>
          <a:bodyPr vert="horz" lIns="91440" tIns="45720" rIns="91440" bIns="45720" rtlCol="0">
            <a:normAutofit/>
          </a:bodyPr>
          <a:lstStyle/>
          <a:p>
            <a:pPr lvl="0"/>
            <a:r>
              <a:rPr lang="en-CA" dirty="0"/>
              <a:t>Click to edit Master text styles</a:t>
            </a:r>
          </a:p>
          <a:p>
            <a:pPr lvl="1"/>
            <a:r>
              <a:rPr lang="en-CA" dirty="0"/>
              <a:t>Second level</a:t>
            </a:r>
          </a:p>
          <a:p>
            <a:pPr lvl="2"/>
            <a:r>
              <a:rPr lang="en-CA" dirty="0"/>
              <a:t>Third level</a:t>
            </a:r>
          </a:p>
          <a:p>
            <a:pPr lvl="3"/>
            <a:r>
              <a:rPr lang="en-CA" dirty="0"/>
              <a:t>Fourth level</a:t>
            </a:r>
          </a:p>
          <a:p>
            <a:pPr lvl="4"/>
            <a:r>
              <a:rPr lang="en-CA" dirty="0"/>
              <a:t>Fifth level</a:t>
            </a:r>
            <a:endParaRPr lang="en-US" dirty="0"/>
          </a:p>
        </p:txBody>
      </p:sp>
      <p:pic>
        <p:nvPicPr>
          <p:cNvPr id="7" name="Picture 6">
            <a:extLst>
              <a:ext uri="{FF2B5EF4-FFF2-40B4-BE49-F238E27FC236}">
                <a16:creationId xmlns:a16="http://schemas.microsoft.com/office/drawing/2014/main" id="{3FB5A359-B185-ECAB-4713-335FD6414026}"/>
              </a:ext>
            </a:extLst>
          </p:cNvPr>
          <p:cNvPicPr>
            <a:picLocks noChangeAspect="1"/>
          </p:cNvPicPr>
          <p:nvPr userDrawn="1"/>
        </p:nvPicPr>
        <p:blipFill>
          <a:blip r:embed="rId6">
            <a:alphaModFix amt="25000"/>
          </a:blip>
          <a:stretch>
            <a:fillRect/>
          </a:stretch>
        </p:blipFill>
        <p:spPr>
          <a:xfrm rot="10800000">
            <a:off x="-4" y="4724875"/>
            <a:ext cx="9143999" cy="430894"/>
          </a:xfrm>
          <a:prstGeom prst="rect">
            <a:avLst/>
          </a:prstGeom>
        </p:spPr>
      </p:pic>
    </p:spTree>
    <p:extLst>
      <p:ext uri="{BB962C8B-B14F-4D97-AF65-F5344CB8AC3E}">
        <p14:creationId xmlns:p14="http://schemas.microsoft.com/office/powerpoint/2010/main" val="1218250904"/>
      </p:ext>
    </p:extLst>
  </p:cSld>
  <p:clrMap bg1="lt1" tx1="dk1" bg2="lt2" tx2="dk2" accent1="accent1" accent2="accent2" accent3="accent3" accent4="accent4" accent5="accent5" accent6="accent6" hlink="hlink" folHlink="folHlink"/>
  <p:sldLayoutIdLst>
    <p:sldLayoutId id="2147483657" r:id="rId1"/>
    <p:sldLayoutId id="2147483659" r:id="rId2"/>
    <p:sldLayoutId id="2147483656" r:id="rId3"/>
  </p:sldLayoutIdLst>
  <p:txStyles>
    <p:titleStyle>
      <a:lvl1pPr algn="l" defTabSz="457189" rtl="0" eaLnBrk="1" latinLnBrk="0" hangingPunct="1">
        <a:spcBef>
          <a:spcPct val="0"/>
        </a:spcBef>
        <a:buNone/>
        <a:defRPr sz="2800" kern="1200">
          <a:solidFill>
            <a:schemeClr val="bg1"/>
          </a:solidFill>
          <a:latin typeface="Arial"/>
          <a:ea typeface="+mj-ea"/>
          <a:cs typeface="Arial"/>
        </a:defRPr>
      </a:lvl1pPr>
    </p:titleStyle>
    <p:bodyStyle>
      <a:lvl1pPr marL="342891" indent="-342891" algn="l" defTabSz="457189" rtl="0" eaLnBrk="1" latinLnBrk="0" hangingPunct="1">
        <a:spcBef>
          <a:spcPct val="20000"/>
        </a:spcBef>
        <a:buFont typeface="Arial"/>
        <a:buChar char="•"/>
        <a:defRPr sz="3200" kern="1200">
          <a:solidFill>
            <a:schemeClr val="bg1"/>
          </a:solidFill>
          <a:latin typeface="Arial"/>
          <a:ea typeface="+mn-ea"/>
          <a:cs typeface="Arial"/>
        </a:defRPr>
      </a:lvl1pPr>
      <a:lvl2pPr marL="742932" indent="-285744" algn="l" defTabSz="457189" rtl="0" eaLnBrk="1" latinLnBrk="0" hangingPunct="1">
        <a:spcBef>
          <a:spcPct val="20000"/>
        </a:spcBef>
        <a:buFont typeface="Arial"/>
        <a:buChar char="–"/>
        <a:defRPr sz="2800" kern="1200">
          <a:solidFill>
            <a:schemeClr val="bg1"/>
          </a:solidFill>
          <a:latin typeface="Arial"/>
          <a:ea typeface="+mn-ea"/>
          <a:cs typeface="Arial"/>
        </a:defRPr>
      </a:lvl2pPr>
      <a:lvl3pPr marL="1142971" indent="-228594" algn="l" defTabSz="457189" rtl="0" eaLnBrk="1" latinLnBrk="0" hangingPunct="1">
        <a:spcBef>
          <a:spcPct val="20000"/>
        </a:spcBef>
        <a:buFont typeface="Arial"/>
        <a:buChar char="•"/>
        <a:defRPr sz="2400" kern="1200">
          <a:solidFill>
            <a:schemeClr val="bg1"/>
          </a:solidFill>
          <a:latin typeface="Arial"/>
          <a:ea typeface="+mn-ea"/>
          <a:cs typeface="Arial"/>
        </a:defRPr>
      </a:lvl3pPr>
      <a:lvl4pPr marL="1600160" indent="-228594" algn="l" defTabSz="457189" rtl="0" eaLnBrk="1" latinLnBrk="0" hangingPunct="1">
        <a:spcBef>
          <a:spcPct val="20000"/>
        </a:spcBef>
        <a:buFont typeface="Arial"/>
        <a:buChar char="–"/>
        <a:defRPr sz="2000" kern="1200">
          <a:solidFill>
            <a:schemeClr val="bg1"/>
          </a:solidFill>
          <a:latin typeface="Arial"/>
          <a:ea typeface="+mn-ea"/>
          <a:cs typeface="Arial"/>
        </a:defRPr>
      </a:lvl4pPr>
      <a:lvl5pPr marL="2057349" indent="-228594" algn="l" defTabSz="457189" rtl="0" eaLnBrk="1" latinLnBrk="0" hangingPunct="1">
        <a:spcBef>
          <a:spcPct val="20000"/>
        </a:spcBef>
        <a:buFont typeface="Arial"/>
        <a:buChar char="»"/>
        <a:defRPr sz="2000" kern="1200">
          <a:solidFill>
            <a:schemeClr val="bg1"/>
          </a:solidFill>
          <a:latin typeface="Arial"/>
          <a:ea typeface="+mn-ea"/>
          <a:cs typeface="Arial"/>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NTP1.html"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ONLF1.html"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Volt_VAR.html"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5.png"/><Relationship Id="rId4" Type="http://schemas.openxmlformats.org/officeDocument/2006/relationships/diagramLayout" Target="../diagrams/layout1.xml"/><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hyperlink" Target="NR.html" TargetMode="Externa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NR_SR_AR.html" TargetMode="Externa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hyperlink" Target="OPF.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ell.com/investors/news-and-filings/sec-filings.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www.sec.go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hyperlink" Target="https://lfenergy.org/projects/sogno/" TargetMode="Externa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hyperlink" Target="https://www.sogno-energy.eu/" TargetMode="External"/><Relationship Id="rId9" Type="http://schemas.openxmlformats.org/officeDocument/2006/relationships/image" Target="../media/image14.pn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C1A569-3657-B343-FFC6-62F71326EF40}"/>
              </a:ext>
            </a:extLst>
          </p:cNvPr>
          <p:cNvSpPr>
            <a:spLocks noGrp="1"/>
          </p:cNvSpPr>
          <p:nvPr>
            <p:ph type="body" sz="quarter" idx="10"/>
          </p:nvPr>
        </p:nvSpPr>
        <p:spPr/>
        <p:txBody>
          <a:bodyPr/>
          <a:lstStyle/>
          <a:p>
            <a:r>
              <a:rPr lang="en-GB" sz="2800" dirty="0"/>
              <a:t>Open‑Source Modular Architecture for Grid Intelligence Using Linux-Native Infrastructure</a:t>
            </a:r>
            <a:endParaRPr lang="en-CA" sz="2800" dirty="0"/>
          </a:p>
        </p:txBody>
      </p:sp>
      <p:sp>
        <p:nvSpPr>
          <p:cNvPr id="3" name="Text Placeholder 2">
            <a:extLst>
              <a:ext uri="{FF2B5EF4-FFF2-40B4-BE49-F238E27FC236}">
                <a16:creationId xmlns:a16="http://schemas.microsoft.com/office/drawing/2014/main" id="{1A64BE0C-A1D0-A085-8317-48EB3C3A5AAF}"/>
              </a:ext>
            </a:extLst>
          </p:cNvPr>
          <p:cNvSpPr>
            <a:spLocks noGrp="1"/>
          </p:cNvSpPr>
          <p:nvPr>
            <p:ph type="body" sz="quarter" idx="11"/>
          </p:nvPr>
        </p:nvSpPr>
        <p:spPr>
          <a:xfrm>
            <a:off x="304707" y="3362243"/>
            <a:ext cx="8314717" cy="403107"/>
          </a:xfrm>
        </p:spPr>
        <p:txBody>
          <a:bodyPr/>
          <a:lstStyle/>
          <a:p>
            <a:r>
              <a:rPr lang="en-CA" sz="1200" dirty="0"/>
              <a:t>Dr. Nikita Ramachandra, Project Officer (Former), IIT Madras</a:t>
            </a:r>
          </a:p>
          <a:p>
            <a:r>
              <a:rPr lang="en-CA" sz="1200" dirty="0"/>
              <a:t>Dr. </a:t>
            </a:r>
            <a:r>
              <a:rPr lang="en-CA" sz="1200" dirty="0" err="1"/>
              <a:t>Satabdy</a:t>
            </a:r>
            <a:r>
              <a:rPr lang="en-CA" sz="1200" dirty="0"/>
              <a:t> Jena, Power Systems Modeling Researcher, Shell India Markets Pvt. Ltd.</a:t>
            </a:r>
          </a:p>
        </p:txBody>
      </p:sp>
    </p:spTree>
    <p:extLst>
      <p:ext uri="{BB962C8B-B14F-4D97-AF65-F5344CB8AC3E}">
        <p14:creationId xmlns:p14="http://schemas.microsoft.com/office/powerpoint/2010/main" val="1270891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41C5A-2E36-545C-0C26-0A3E8F3B04E0}"/>
              </a:ext>
            </a:extLst>
          </p:cNvPr>
          <p:cNvSpPr>
            <a:spLocks noGrp="1"/>
          </p:cNvSpPr>
          <p:nvPr>
            <p:ph type="title"/>
          </p:nvPr>
        </p:nvSpPr>
        <p:spPr>
          <a:xfrm>
            <a:off x="97996" y="67660"/>
            <a:ext cx="7351048" cy="701188"/>
          </a:xfrm>
        </p:spPr>
        <p:txBody>
          <a:bodyPr/>
          <a:lstStyle/>
          <a:p>
            <a:r>
              <a:rPr lang="en-GB" dirty="0">
                <a:latin typeface="Times New Roman" panose="02020603050405020304" pitchFamily="18" charset="0"/>
                <a:cs typeface="Times New Roman" panose="02020603050405020304" pitchFamily="18" charset="0"/>
              </a:rPr>
              <a:t>Power Flow &amp; State Estimation in SOGNO</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C47A648-8410-DF97-F028-AD880CD2E17B}"/>
              </a:ext>
            </a:extLst>
          </p:cNvPr>
          <p:cNvSpPr>
            <a:spLocks noGrp="1"/>
          </p:cNvSpPr>
          <p:nvPr>
            <p:ph idx="1"/>
          </p:nvPr>
        </p:nvSpPr>
        <p:spPr>
          <a:xfrm>
            <a:off x="142856" y="913064"/>
            <a:ext cx="8858287" cy="4044462"/>
          </a:xfrm>
        </p:spPr>
        <p:txBody>
          <a:bodyPr>
            <a:normAutofit/>
          </a:bodyPr>
          <a:lstStyle/>
          <a:p>
            <a:pPr>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Power flow analysis and state estimation are critical components in the operation and management of electrical power systems.</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GB" sz="1200" b="1" dirty="0" err="1">
                <a:solidFill>
                  <a:srgbClr val="008080"/>
                </a:solidFill>
                <a:latin typeface="Times New Roman" panose="02020603050405020304" pitchFamily="18" charset="0"/>
                <a:cs typeface="Times New Roman" panose="02020603050405020304" pitchFamily="18" charset="0"/>
              </a:rPr>
              <a:t>PyVolt</a:t>
            </a:r>
            <a:r>
              <a:rPr lang="en-GB" sz="1200" dirty="0">
                <a:latin typeface="Times New Roman" panose="02020603050405020304" pitchFamily="18" charset="0"/>
                <a:cs typeface="Times New Roman" panose="02020603050405020304" pitchFamily="18" charset="0"/>
              </a:rPr>
              <a:t> -- The power flow analysis module provides voltage magnitudes and phase angles, along with branch power flows and nodal power injections. This helps to establish the initial steady-state operating point for the state estimations.</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AF6D3558-AFFC-2C00-0111-5E2A7DD9BB87}"/>
              </a:ext>
            </a:extLst>
          </p:cNvPr>
          <p:cNvPicPr>
            <a:picLocks noChangeAspect="1"/>
          </p:cNvPicPr>
          <p:nvPr/>
        </p:nvPicPr>
        <p:blipFill>
          <a:blip r:embed="rId2"/>
          <a:stretch>
            <a:fillRect/>
          </a:stretch>
        </p:blipFill>
        <p:spPr>
          <a:xfrm>
            <a:off x="2497165" y="2117009"/>
            <a:ext cx="3681158" cy="2089653"/>
          </a:xfrm>
          <a:prstGeom prst="rect">
            <a:avLst/>
          </a:prstGeom>
        </p:spPr>
      </p:pic>
      <p:sp>
        <p:nvSpPr>
          <p:cNvPr id="6" name="TextBox 5">
            <a:extLst>
              <a:ext uri="{FF2B5EF4-FFF2-40B4-BE49-F238E27FC236}">
                <a16:creationId xmlns:a16="http://schemas.microsoft.com/office/drawing/2014/main" id="{F2D5DD2B-CBF4-B9C9-BA1D-845A1DD907C6}"/>
              </a:ext>
            </a:extLst>
          </p:cNvPr>
          <p:cNvSpPr txBox="1"/>
          <p:nvPr/>
        </p:nvSpPr>
        <p:spPr>
          <a:xfrm>
            <a:off x="2060156" y="4258928"/>
            <a:ext cx="4692336" cy="215444"/>
          </a:xfrm>
          <a:prstGeom prst="rect">
            <a:avLst/>
          </a:prstGeom>
          <a:noFill/>
        </p:spPr>
        <p:txBody>
          <a:bodyPr wrap="square">
            <a:spAutoFit/>
          </a:bodyPr>
          <a:lstStyle/>
          <a:p>
            <a:pPr algn="ctr"/>
            <a:r>
              <a:rPr lang="en-IN" sz="800" dirty="0">
                <a:latin typeface="Times New Roman" panose="02020603050405020304" pitchFamily="18" charset="0"/>
                <a:cs typeface="Times New Roman" panose="02020603050405020304" pitchFamily="18" charset="0"/>
              </a:rPr>
              <a:t>Fig. Power Flow and State Estimation running as pods in Kubernetes</a:t>
            </a:r>
          </a:p>
        </p:txBody>
      </p:sp>
    </p:spTree>
    <p:extLst>
      <p:ext uri="{BB962C8B-B14F-4D97-AF65-F5344CB8AC3E}">
        <p14:creationId xmlns:p14="http://schemas.microsoft.com/office/powerpoint/2010/main" val="840309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A5497-0CAA-D8A9-B701-2872AC435C78}"/>
              </a:ext>
            </a:extLst>
          </p:cNvPr>
          <p:cNvSpPr>
            <a:spLocks noGrp="1"/>
          </p:cNvSpPr>
          <p:nvPr>
            <p:ph type="title"/>
          </p:nvPr>
        </p:nvSpPr>
        <p:spPr>
          <a:xfrm>
            <a:off x="98474" y="84854"/>
            <a:ext cx="7351048" cy="701188"/>
          </a:xfrm>
        </p:spPr>
        <p:txBody>
          <a:bodyPr anchor="ctr">
            <a:normAutofit fontScale="90000"/>
          </a:bodyPr>
          <a:lstStyle/>
          <a:p>
            <a:pPr algn="ctr"/>
            <a:r>
              <a:rPr lang="en-GB" dirty="0">
                <a:latin typeface="Times New Roman" panose="02020603050405020304" pitchFamily="18" charset="0"/>
                <a:cs typeface="Times New Roman" panose="02020603050405020304" pitchFamily="18" charset="0"/>
              </a:rPr>
              <a:t>Designed NTP :Converting Grid Topology into Actionable Digital Intelligence  </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02EDBBB-C78B-C21D-1C30-32A5C6545B02}"/>
              </a:ext>
            </a:extLst>
          </p:cNvPr>
          <p:cNvSpPr>
            <a:spLocks noGrp="1"/>
          </p:cNvSpPr>
          <p:nvPr>
            <p:ph idx="1"/>
          </p:nvPr>
        </p:nvSpPr>
        <p:spPr>
          <a:xfrm>
            <a:off x="98474" y="921434"/>
            <a:ext cx="4401054" cy="2263555"/>
          </a:xfrm>
        </p:spPr>
        <p:txBody>
          <a:bodyPr>
            <a:normAutofit/>
          </a:bodyPr>
          <a:lstStyle/>
          <a:p>
            <a:pPr algn="just">
              <a:lnSpc>
                <a:spcPct val="90000"/>
              </a:lnSpc>
              <a:buClr>
                <a:srgbClr val="008080"/>
              </a:buClr>
              <a:buFont typeface="Wingdings" panose="05000000000000000000" pitchFamily="2" charset="2"/>
              <a:buChar char="Ø"/>
            </a:pPr>
            <a:r>
              <a:rPr lang="en-GB" sz="1200" b="1" dirty="0">
                <a:solidFill>
                  <a:srgbClr val="008080"/>
                </a:solidFill>
                <a:latin typeface="Times New Roman" panose="02020603050405020304" pitchFamily="18" charset="0"/>
                <a:cs typeface="Times New Roman" panose="02020603050405020304" pitchFamily="18" charset="0"/>
              </a:rPr>
              <a:t>Network Topology Processor (NTP) </a:t>
            </a:r>
            <a:r>
              <a:rPr lang="en-GB" sz="1200" dirty="0">
                <a:latin typeface="Times New Roman" panose="02020603050405020304" pitchFamily="18" charset="0"/>
                <a:cs typeface="Times New Roman" panose="02020603050405020304" pitchFamily="18" charset="0"/>
              </a:rPr>
              <a:t>is developed as a dedicated module to provide a detailed, machine-readable, and dynamically updatable representation of the distribution network. </a:t>
            </a: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A fundamental prerequisite for reliable monitoring, analysis, and control of modern distribution systems.</a:t>
            </a: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By transforming standardized CIM/XML descriptions into a coherent and computation-ready network model, </a:t>
            </a:r>
            <a:r>
              <a:rPr lang="en-GB" sz="1200" dirty="0">
                <a:latin typeface="Times New Roman" panose="02020603050405020304" pitchFamily="18" charset="0"/>
                <a:cs typeface="Times New Roman" panose="02020603050405020304" pitchFamily="18" charset="0"/>
              </a:rPr>
              <a:t>NTP enables a consistent and computation-ready representation as demonstrated on the benchmark CIGRE system</a:t>
            </a:r>
            <a:r>
              <a:rPr lang="en-IN" sz="1200" dirty="0">
                <a:latin typeface="Times New Roman" panose="02020603050405020304" pitchFamily="18" charset="0"/>
                <a:cs typeface="Times New Roman" panose="02020603050405020304" pitchFamily="18" charset="0"/>
              </a:rPr>
              <a:t>.</a:t>
            </a:r>
          </a:p>
          <a:p>
            <a:pPr algn="just">
              <a:lnSpc>
                <a:spcPct val="90000"/>
              </a:lnSpc>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marL="0" indent="0" algn="just">
              <a:lnSpc>
                <a:spcPct val="90000"/>
              </a:lnSpc>
              <a:buClr>
                <a:srgbClr val="008080"/>
              </a:buClr>
              <a:buNone/>
            </a:pPr>
            <a:endParaRPr lang="en-IN" sz="12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584ABFB-7690-700A-92A0-A333D3683956}"/>
              </a:ext>
            </a:extLst>
          </p:cNvPr>
          <p:cNvSpPr txBox="1"/>
          <p:nvPr/>
        </p:nvSpPr>
        <p:spPr>
          <a:xfrm>
            <a:off x="4935552" y="3963123"/>
            <a:ext cx="3728388" cy="338554"/>
          </a:xfrm>
          <a:prstGeom prst="rect">
            <a:avLst/>
          </a:prstGeom>
          <a:noFill/>
        </p:spPr>
        <p:txBody>
          <a:bodyPr wrap="square">
            <a:spAutoFit/>
          </a:bodyPr>
          <a:lstStyle/>
          <a:p>
            <a:pPr algn="ctr"/>
            <a:r>
              <a:rPr lang="en-IN" sz="800" dirty="0">
                <a:latin typeface="Times New Roman" panose="02020603050405020304" pitchFamily="18" charset="0"/>
                <a:cs typeface="Times New Roman" panose="02020603050405020304" pitchFamily="18" charset="0"/>
              </a:rPr>
              <a:t>Fig. NTP visualization with interactive metrics for the modified CIGRE MV Benchmark (using Grafana).</a:t>
            </a:r>
          </a:p>
        </p:txBody>
      </p:sp>
      <p:pic>
        <p:nvPicPr>
          <p:cNvPr id="6" name="Picture 5">
            <a:extLst>
              <a:ext uri="{FF2B5EF4-FFF2-40B4-BE49-F238E27FC236}">
                <a16:creationId xmlns:a16="http://schemas.microsoft.com/office/drawing/2014/main" id="{5F0EDB2B-5747-FBB4-186D-EB31DB344BE3}"/>
              </a:ext>
            </a:extLst>
          </p:cNvPr>
          <p:cNvPicPr>
            <a:picLocks noChangeAspect="1"/>
          </p:cNvPicPr>
          <p:nvPr/>
        </p:nvPicPr>
        <p:blipFill>
          <a:blip r:embed="rId3"/>
          <a:stretch>
            <a:fillRect/>
          </a:stretch>
        </p:blipFill>
        <p:spPr>
          <a:xfrm>
            <a:off x="4758839" y="1110018"/>
            <a:ext cx="3905101" cy="2800209"/>
          </a:xfrm>
          <a:prstGeom prst="rect">
            <a:avLst/>
          </a:prstGeom>
        </p:spPr>
      </p:pic>
      <p:sp>
        <p:nvSpPr>
          <p:cNvPr id="4" name="TextBox 3">
            <a:extLst>
              <a:ext uri="{FF2B5EF4-FFF2-40B4-BE49-F238E27FC236}">
                <a16:creationId xmlns:a16="http://schemas.microsoft.com/office/drawing/2014/main" id="{6A870028-DD8C-4104-B7D3-7C274B30E8BF}"/>
              </a:ext>
            </a:extLst>
          </p:cNvPr>
          <p:cNvSpPr txBox="1"/>
          <p:nvPr/>
        </p:nvSpPr>
        <p:spPr>
          <a:xfrm>
            <a:off x="174661" y="4561457"/>
            <a:ext cx="2270588" cy="369332"/>
          </a:xfrm>
          <a:prstGeom prst="rect">
            <a:avLst/>
          </a:prstGeom>
          <a:noFill/>
        </p:spPr>
        <p:txBody>
          <a:bodyPr wrap="square" rtlCol="0">
            <a:spAutoFit/>
          </a:bodyPr>
          <a:lstStyle/>
          <a:p>
            <a:r>
              <a:rPr lang="en-IN" dirty="0">
                <a:latin typeface="Times New Roman" panose="02020603050405020304" pitchFamily="18" charset="0"/>
                <a:cs typeface="Times New Roman" panose="02020603050405020304" pitchFamily="18" charset="0"/>
                <a:hlinkClick r:id="rId4" action="ppaction://hlinkfile"/>
              </a:rPr>
              <a:t>NTP1.html</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7079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369C8-0572-8D5F-682F-27B9B1714B2B}"/>
              </a:ext>
            </a:extLst>
          </p:cNvPr>
          <p:cNvSpPr>
            <a:spLocks noGrp="1"/>
          </p:cNvSpPr>
          <p:nvPr>
            <p:ph type="title"/>
          </p:nvPr>
        </p:nvSpPr>
        <p:spPr>
          <a:xfrm>
            <a:off x="49237" y="55169"/>
            <a:ext cx="7531252" cy="701188"/>
          </a:xfrm>
        </p:spPr>
        <p:txBody>
          <a:bodyPr>
            <a:normAutofit fontScale="90000"/>
          </a:bodyPr>
          <a:lstStyle/>
          <a:p>
            <a:pPr algn="ctr"/>
            <a:r>
              <a:rPr lang="en-GB" dirty="0">
                <a:latin typeface="Times New Roman" panose="02020603050405020304" pitchFamily="18" charset="0"/>
                <a:cs typeface="Times New Roman" panose="02020603050405020304" pitchFamily="18" charset="0"/>
              </a:rPr>
              <a:t>Designed ONLF module for Fast, </a:t>
            </a:r>
            <a:r>
              <a:rPr lang="en-GB" dirty="0" err="1">
                <a:latin typeface="Times New Roman" panose="02020603050405020304" pitchFamily="18" charset="0"/>
                <a:cs typeface="Times New Roman" panose="02020603050405020304" pitchFamily="18" charset="0"/>
              </a:rPr>
              <a:t>Dockerized</a:t>
            </a:r>
            <a:r>
              <a:rPr lang="en-GB" dirty="0">
                <a:latin typeface="Times New Roman" panose="02020603050405020304" pitchFamily="18" charset="0"/>
                <a:cs typeface="Times New Roman" panose="02020603050405020304" pitchFamily="18" charset="0"/>
              </a:rPr>
              <a:t> Steady-State Analysis</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C7F65C3-ADBB-B072-0FC0-D24516F3A3B5}"/>
              </a:ext>
            </a:extLst>
          </p:cNvPr>
          <p:cNvSpPr>
            <a:spLocks noGrp="1"/>
          </p:cNvSpPr>
          <p:nvPr>
            <p:ph idx="1"/>
          </p:nvPr>
        </p:nvSpPr>
        <p:spPr>
          <a:xfrm>
            <a:off x="174661" y="1392753"/>
            <a:ext cx="8453764" cy="1036479"/>
          </a:xfrm>
        </p:spPr>
        <p:txBody>
          <a:bodyPr>
            <a:normAutofit/>
          </a:bodyPr>
          <a:lstStyle/>
          <a:p>
            <a:pPr algn="just">
              <a:lnSpc>
                <a:spcPct val="9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Online Load Flow (ONLF), also known as Operator Load Flow, is a critical function in modern power distribution systems for continuously assessing the steady-state operating condition of the network.</a:t>
            </a: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DC power flow: Faster </a:t>
            </a:r>
            <a:r>
              <a:rPr lang="en-GB" sz="1200" dirty="0" err="1">
                <a:latin typeface="Times New Roman" panose="02020603050405020304" pitchFamily="18" charset="0"/>
                <a:cs typeface="Times New Roman" panose="02020603050405020304" pitchFamily="18" charset="0"/>
              </a:rPr>
              <a:t>powerflow</a:t>
            </a:r>
            <a:r>
              <a:rPr lang="en-GB" sz="1200" dirty="0">
                <a:latin typeface="Times New Roman" panose="02020603050405020304" pitchFamily="18" charset="0"/>
                <a:cs typeface="Times New Roman" panose="02020603050405020304" pitchFamily="18" charset="0"/>
              </a:rPr>
              <a:t> information.</a:t>
            </a:r>
          </a:p>
          <a:p>
            <a:pPr marL="0" indent="0" algn="just">
              <a:lnSpc>
                <a:spcPct val="90000"/>
              </a:lnSpc>
              <a:buClr>
                <a:srgbClr val="008080"/>
              </a:buClr>
              <a:buNone/>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marL="0" indent="0" algn="just">
              <a:lnSpc>
                <a:spcPct val="90000"/>
              </a:lnSpc>
              <a:buClr>
                <a:srgbClr val="008080"/>
              </a:buClr>
              <a:buNone/>
            </a:pPr>
            <a:endParaRPr lang="en-GB" sz="12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4E62223E-40DD-4B7A-B5CA-0DFFDEE55D07}"/>
              </a:ext>
            </a:extLst>
          </p:cNvPr>
          <p:cNvSpPr txBox="1"/>
          <p:nvPr/>
        </p:nvSpPr>
        <p:spPr>
          <a:xfrm>
            <a:off x="174661" y="4561457"/>
            <a:ext cx="2270588" cy="369332"/>
          </a:xfrm>
          <a:prstGeom prst="rect">
            <a:avLst/>
          </a:prstGeom>
          <a:noFill/>
        </p:spPr>
        <p:txBody>
          <a:bodyPr wrap="square" rtlCol="0">
            <a:spAutoFit/>
          </a:bodyPr>
          <a:lstStyle/>
          <a:p>
            <a:r>
              <a:rPr lang="en-IN" dirty="0">
                <a:latin typeface="Times New Roman" panose="02020603050405020304" pitchFamily="18" charset="0"/>
                <a:cs typeface="Times New Roman" panose="02020603050405020304" pitchFamily="18" charset="0"/>
                <a:hlinkClick r:id="rId3" action="ppaction://hlinkfile"/>
              </a:rPr>
              <a:t>ONLF1.html</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7176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85898-078B-4C75-B20C-38756E51E7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591DAA-A666-3A63-F89C-A689E26E427D}"/>
              </a:ext>
            </a:extLst>
          </p:cNvPr>
          <p:cNvSpPr>
            <a:spLocks noGrp="1"/>
          </p:cNvSpPr>
          <p:nvPr>
            <p:ph type="title"/>
          </p:nvPr>
        </p:nvSpPr>
        <p:spPr>
          <a:xfrm>
            <a:off x="-123290" y="61612"/>
            <a:ext cx="8291245" cy="701188"/>
          </a:xfrm>
        </p:spPr>
        <p:txBody>
          <a:bodyPr anchor="ctr">
            <a:normAutofit fontScale="90000"/>
          </a:bodyPr>
          <a:lstStyle/>
          <a:p>
            <a:pPr algn="ctr">
              <a:lnSpc>
                <a:spcPct val="90000"/>
              </a:lnSpc>
            </a:pPr>
            <a:r>
              <a:rPr lang="en-GB" sz="3100" dirty="0">
                <a:latin typeface="Times New Roman" panose="02020603050405020304" pitchFamily="18" charset="0"/>
                <a:cs typeface="Times New Roman" panose="02020603050405020304" pitchFamily="18" charset="0"/>
              </a:rPr>
              <a:t>Designed </a:t>
            </a:r>
            <a:r>
              <a:rPr lang="en-GB" sz="3100" dirty="0" err="1">
                <a:latin typeface="Times New Roman" panose="02020603050405020304" pitchFamily="18" charset="0"/>
                <a:cs typeface="Times New Roman" panose="02020603050405020304" pitchFamily="18" charset="0"/>
              </a:rPr>
              <a:t>EnVVARCO</a:t>
            </a:r>
            <a:r>
              <a:rPr lang="en-GB" sz="3100" dirty="0">
                <a:latin typeface="Times New Roman" panose="02020603050405020304" pitchFamily="18" charset="0"/>
                <a:cs typeface="Times New Roman" panose="02020603050405020304" pitchFamily="18" charset="0"/>
              </a:rPr>
              <a:t> Module</a:t>
            </a:r>
            <a:br>
              <a:rPr lang="en-GB" sz="22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Volt-Var Control is a necessity for renewable dominated distribution systems </a:t>
            </a:r>
            <a:endParaRPr lang="en-IN" sz="2200" dirty="0">
              <a:latin typeface="Times New Roman" panose="02020603050405020304" pitchFamily="18"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5ABFB102-7518-0FE3-C6F9-BFA646A14654}"/>
              </a:ext>
            </a:extLst>
          </p:cNvPr>
          <p:cNvSpPr>
            <a:spLocks noGrp="1"/>
          </p:cNvSpPr>
          <p:nvPr>
            <p:ph idx="1"/>
          </p:nvPr>
        </p:nvSpPr>
        <p:spPr>
          <a:xfrm>
            <a:off x="93228" y="925831"/>
            <a:ext cx="4124442" cy="4047098"/>
          </a:xfrm>
        </p:spPr>
        <p:txBody>
          <a:bodyPr>
            <a:normAutofit/>
          </a:bodyPr>
          <a:lstStyle/>
          <a:p>
            <a:pPr algn="just">
              <a:lnSpc>
                <a:spcPct val="90000"/>
              </a:lnSpc>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In RES dominated / active distribution networks, it is necessary to maintain acceptable voltage profiles while efficiently managing reactive power resources , i.e. Volt-Var Control (VVC). </a:t>
            </a:r>
          </a:p>
          <a:p>
            <a:pPr algn="just">
              <a:lnSpc>
                <a:spcPct val="90000"/>
              </a:lnSpc>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The increasing variability in load patterns and DERs necessitates adaptive control strategies that can respond to both undervoltage and overvoltage conditions in real-time.</a:t>
            </a:r>
          </a:p>
          <a:p>
            <a:pPr algn="just">
              <a:lnSpc>
                <a:spcPct val="90000"/>
              </a:lnSpc>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Enhanced Volt-VAR Control and Optimization (</a:t>
            </a:r>
            <a:r>
              <a:rPr lang="en-IN" sz="1200" dirty="0" err="1">
                <a:latin typeface="Times New Roman" panose="02020603050405020304" pitchFamily="18" charset="0"/>
                <a:cs typeface="Times New Roman" panose="02020603050405020304" pitchFamily="18" charset="0"/>
              </a:rPr>
              <a:t>EnVVARCO</a:t>
            </a:r>
            <a:r>
              <a:rPr lang="en-IN" sz="1200" dirty="0">
                <a:latin typeface="Times New Roman" panose="02020603050405020304" pitchFamily="18" charset="0"/>
                <a:cs typeface="Times New Roman" panose="02020603050405020304" pitchFamily="18" charset="0"/>
              </a:rPr>
              <a:t>) is proposed.</a:t>
            </a:r>
          </a:p>
        </p:txBody>
      </p:sp>
      <p:pic>
        <p:nvPicPr>
          <p:cNvPr id="8" name="Picture 7">
            <a:extLst>
              <a:ext uri="{FF2B5EF4-FFF2-40B4-BE49-F238E27FC236}">
                <a16:creationId xmlns:a16="http://schemas.microsoft.com/office/drawing/2014/main" id="{82AA85DE-27C6-F4AA-C92D-C3DFAB69344A}"/>
              </a:ext>
            </a:extLst>
          </p:cNvPr>
          <p:cNvPicPr>
            <a:picLocks noChangeAspect="1"/>
          </p:cNvPicPr>
          <p:nvPr/>
        </p:nvPicPr>
        <p:blipFill>
          <a:blip r:embed="rId3"/>
          <a:srcRect l="733" r="4" b="4"/>
          <a:stretch>
            <a:fillRect/>
          </a:stretch>
        </p:blipFill>
        <p:spPr>
          <a:xfrm>
            <a:off x="4926332" y="925831"/>
            <a:ext cx="3806434" cy="3351619"/>
          </a:xfrm>
          <a:prstGeom prst="rect">
            <a:avLst/>
          </a:prstGeom>
          <a:noFill/>
          <a:ln>
            <a:noFill/>
          </a:ln>
        </p:spPr>
      </p:pic>
      <p:sp>
        <p:nvSpPr>
          <p:cNvPr id="9" name="TextBox 8">
            <a:extLst>
              <a:ext uri="{FF2B5EF4-FFF2-40B4-BE49-F238E27FC236}">
                <a16:creationId xmlns:a16="http://schemas.microsoft.com/office/drawing/2014/main" id="{C9F42555-C452-A9A6-B72F-C97FF74FCF34}"/>
              </a:ext>
            </a:extLst>
          </p:cNvPr>
          <p:cNvSpPr txBox="1"/>
          <p:nvPr/>
        </p:nvSpPr>
        <p:spPr>
          <a:xfrm>
            <a:off x="4983480" y="4392740"/>
            <a:ext cx="3880485" cy="33855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Single line diagram (SLD) of modified CIGRE medium voltage benchmark 15 bus</a:t>
            </a:r>
          </a:p>
          <a:p>
            <a:pPr algn="ctr"/>
            <a:r>
              <a:rPr lang="en-GB" sz="800" dirty="0">
                <a:latin typeface="Times New Roman" panose="02020603050405020304" pitchFamily="18" charset="0"/>
                <a:cs typeface="Times New Roman" panose="02020603050405020304" pitchFamily="18" charset="0"/>
              </a:rPr>
              <a:t>distribution system</a:t>
            </a:r>
            <a:endParaRPr lang="en-IN" sz="8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3FB1E933-B9DE-4FB0-B1BE-6AA09357079D}"/>
              </a:ext>
            </a:extLst>
          </p:cNvPr>
          <p:cNvSpPr txBox="1"/>
          <p:nvPr/>
        </p:nvSpPr>
        <p:spPr>
          <a:xfrm>
            <a:off x="472611" y="4078840"/>
            <a:ext cx="1602769" cy="369332"/>
          </a:xfrm>
          <a:prstGeom prst="rect">
            <a:avLst/>
          </a:prstGeom>
          <a:noFill/>
        </p:spPr>
        <p:txBody>
          <a:bodyPr wrap="square" rtlCol="0">
            <a:spAutoFit/>
          </a:bodyPr>
          <a:lstStyle/>
          <a:p>
            <a:r>
              <a:rPr lang="en-GB" dirty="0">
                <a:hlinkClick r:id="rId4" action="ppaction://hlinkfile"/>
              </a:rPr>
              <a:t>Volt_VAR.html</a:t>
            </a:r>
            <a:endParaRPr lang="en-GB" dirty="0"/>
          </a:p>
        </p:txBody>
      </p:sp>
    </p:spTree>
    <p:extLst>
      <p:ext uri="{BB962C8B-B14F-4D97-AF65-F5344CB8AC3E}">
        <p14:creationId xmlns:p14="http://schemas.microsoft.com/office/powerpoint/2010/main" val="3602020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82FC9-8A3C-13BA-B0A7-A7822887EC84}"/>
              </a:ext>
            </a:extLst>
          </p:cNvPr>
          <p:cNvSpPr>
            <a:spLocks noGrp="1"/>
          </p:cNvSpPr>
          <p:nvPr>
            <p:ph type="title"/>
          </p:nvPr>
        </p:nvSpPr>
        <p:spPr>
          <a:xfrm>
            <a:off x="229441" y="55169"/>
            <a:ext cx="7134250" cy="701188"/>
          </a:xfrm>
        </p:spPr>
        <p:txBody>
          <a:bodyPr>
            <a:normAutofit fontScale="90000"/>
          </a:bodyPr>
          <a:lstStyle/>
          <a:p>
            <a:pPr algn="ctr"/>
            <a:r>
              <a:rPr lang="en-GB" dirty="0">
                <a:latin typeface="Times New Roman" panose="02020603050405020304" pitchFamily="18" charset="0"/>
                <a:cs typeface="Times New Roman" panose="02020603050405020304" pitchFamily="18" charset="0"/>
              </a:rPr>
              <a:t>The power system also needs resilience against network faults: NR, AR &amp; SR.</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9F4D9A0-EB7F-7670-16B1-3FBF16388CED}"/>
              </a:ext>
            </a:extLst>
          </p:cNvPr>
          <p:cNvSpPr>
            <a:spLocks noGrp="1"/>
          </p:cNvSpPr>
          <p:nvPr>
            <p:ph idx="1"/>
          </p:nvPr>
        </p:nvSpPr>
        <p:spPr>
          <a:xfrm>
            <a:off x="135431" y="925831"/>
            <a:ext cx="8755351" cy="1416440"/>
          </a:xfrm>
        </p:spPr>
        <p:txBody>
          <a:bodyPr>
            <a:normAutofit/>
          </a:bodyPr>
          <a:lstStyle/>
          <a:p>
            <a:pPr>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Voltage violations, excessive losses, and delayed fault recovery significantly degrade power quality, system reliability, and customer service continuity. </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A hierarchical control framework is developed – spanning </a:t>
            </a:r>
            <a:r>
              <a:rPr lang="en-GB" sz="1200" b="0" i="0" u="none" strike="noStrike" baseline="0" dirty="0">
                <a:solidFill>
                  <a:srgbClr val="000000"/>
                </a:solidFill>
                <a:latin typeface="Times New Roman" panose="02020603050405020304" pitchFamily="18" charset="0"/>
                <a:cs typeface="Times New Roman" panose="02020603050405020304" pitchFamily="18" charset="0"/>
              </a:rPr>
              <a:t>steady-state voltage regulation, fast protection and reclosing, and post-fault service restoration.</a:t>
            </a:r>
            <a:r>
              <a:rPr lang="en-GB" sz="1200" dirty="0">
                <a:latin typeface="Times New Roman" panose="02020603050405020304" pitchFamily="18" charset="0"/>
                <a:cs typeface="Times New Roman" panose="02020603050405020304" pitchFamily="18" charset="0"/>
              </a:rPr>
              <a:t> </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B81E4F63-51EA-812B-2383-9D0FE92C1E7B}"/>
              </a:ext>
            </a:extLst>
          </p:cNvPr>
          <p:cNvGrpSpPr/>
          <p:nvPr/>
        </p:nvGrpSpPr>
        <p:grpSpPr>
          <a:xfrm>
            <a:off x="1474470" y="2148473"/>
            <a:ext cx="6463665" cy="2400666"/>
            <a:chOff x="794826" y="2291278"/>
            <a:chExt cx="7814602" cy="2590211"/>
          </a:xfrm>
        </p:grpSpPr>
        <p:graphicFrame>
          <p:nvGraphicFramePr>
            <p:cNvPr id="5" name="Diagram 4">
              <a:extLst>
                <a:ext uri="{FF2B5EF4-FFF2-40B4-BE49-F238E27FC236}">
                  <a16:creationId xmlns:a16="http://schemas.microsoft.com/office/drawing/2014/main" id="{52D73D0D-7120-EE83-6C43-BC845A86F256}"/>
                </a:ext>
              </a:extLst>
            </p:cNvPr>
            <p:cNvGraphicFramePr/>
            <p:nvPr>
              <p:extLst>
                <p:ext uri="{D42A27DB-BD31-4B8C-83A1-F6EECF244321}">
                  <p14:modId xmlns:p14="http://schemas.microsoft.com/office/powerpoint/2010/main" val="3896789307"/>
                </p:ext>
              </p:extLst>
            </p:nvPr>
          </p:nvGraphicFramePr>
          <p:xfrm>
            <a:off x="794826" y="2357000"/>
            <a:ext cx="7814602" cy="25244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2" name="Picture 2" descr="Refresh Setting and configuration icon concept 60107119 Vector Art at ...">
              <a:extLst>
                <a:ext uri="{FF2B5EF4-FFF2-40B4-BE49-F238E27FC236}">
                  <a16:creationId xmlns:a16="http://schemas.microsoft.com/office/drawing/2014/main" id="{2F2A67B4-4760-E3AA-008D-0A6D2916C38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8120" y="2490542"/>
              <a:ext cx="824260" cy="82426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ome repair Generic Flat Gradient icon">
              <a:extLst>
                <a:ext uri="{FF2B5EF4-FFF2-40B4-BE49-F238E27FC236}">
                  <a16:creationId xmlns:a16="http://schemas.microsoft.com/office/drawing/2014/main" id="{6C09530F-6B0C-BCF5-9DAB-688938DE66B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73798" y="2291278"/>
              <a:ext cx="1141374" cy="1141374"/>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NeverForget WiFi - AutoConnect - Apps on Google Play">
              <a:extLst>
                <a:ext uri="{FF2B5EF4-FFF2-40B4-BE49-F238E27FC236}">
                  <a16:creationId xmlns:a16="http://schemas.microsoft.com/office/drawing/2014/main" id="{7B25921C-E459-FAE7-2C3C-CF54AD49F52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19759" y="2420305"/>
              <a:ext cx="964734" cy="96473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87239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5E204-0D7D-50AE-FF61-C6CCB9F650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C5EC8C-AE4F-DC7B-7C87-555DF3E85378}"/>
              </a:ext>
            </a:extLst>
          </p:cNvPr>
          <p:cNvSpPr>
            <a:spLocks noGrp="1"/>
          </p:cNvSpPr>
          <p:nvPr>
            <p:ph type="title"/>
          </p:nvPr>
        </p:nvSpPr>
        <p:spPr>
          <a:xfrm>
            <a:off x="53595" y="61101"/>
            <a:ext cx="7683636" cy="701188"/>
          </a:xfrm>
        </p:spPr>
        <p:txBody>
          <a:bodyPr>
            <a:normAutofit fontScale="90000"/>
          </a:bodyPr>
          <a:lstStyle/>
          <a:p>
            <a:pPr algn="ctr"/>
            <a:r>
              <a:rPr lang="en-GB" dirty="0">
                <a:latin typeface="Times New Roman" panose="02020603050405020304" pitchFamily="18" charset="0"/>
                <a:cs typeface="Times New Roman" panose="02020603050405020304" pitchFamily="18" charset="0"/>
              </a:rPr>
              <a:t>Designed NR module : combines </a:t>
            </a:r>
            <a:r>
              <a:rPr lang="en-GB" dirty="0" err="1">
                <a:latin typeface="Times New Roman" panose="02020603050405020304" pitchFamily="18" charset="0"/>
                <a:cs typeface="Times New Roman" panose="02020603050405020304" pitchFamily="18" charset="0"/>
              </a:rPr>
              <a:t>EnVVARCO</a:t>
            </a:r>
            <a:r>
              <a:rPr lang="en-GB" dirty="0">
                <a:latin typeface="Times New Roman" panose="02020603050405020304" pitchFamily="18" charset="0"/>
                <a:cs typeface="Times New Roman" panose="02020603050405020304" pitchFamily="18" charset="0"/>
              </a:rPr>
              <a:t> to stabilize system voltages to desired level in RES-rich networks</a:t>
            </a:r>
            <a:endParaRPr lang="en-IN" dirty="0">
              <a:latin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AA19A5EA-6635-DD76-D87C-A1F95446ED2C}"/>
              </a:ext>
            </a:extLst>
          </p:cNvPr>
          <p:cNvGrpSpPr/>
          <p:nvPr/>
        </p:nvGrpSpPr>
        <p:grpSpPr>
          <a:xfrm>
            <a:off x="200039" y="1392703"/>
            <a:ext cx="3870960" cy="1546922"/>
            <a:chOff x="200039" y="1392703"/>
            <a:chExt cx="3870960" cy="1546922"/>
          </a:xfrm>
        </p:grpSpPr>
        <p:grpSp>
          <p:nvGrpSpPr>
            <p:cNvPr id="11" name="Group 10">
              <a:extLst>
                <a:ext uri="{FF2B5EF4-FFF2-40B4-BE49-F238E27FC236}">
                  <a16:creationId xmlns:a16="http://schemas.microsoft.com/office/drawing/2014/main" id="{86C67D27-138B-20F7-42F5-3C18379E04F9}"/>
                </a:ext>
              </a:extLst>
            </p:cNvPr>
            <p:cNvGrpSpPr/>
            <p:nvPr/>
          </p:nvGrpSpPr>
          <p:grpSpPr>
            <a:xfrm>
              <a:off x="200039" y="1392703"/>
              <a:ext cx="3870960" cy="1546922"/>
              <a:chOff x="2359429" y="3355888"/>
              <a:chExt cx="3870960" cy="1271905"/>
            </a:xfrm>
          </p:grpSpPr>
          <p:pic>
            <p:nvPicPr>
              <p:cNvPr id="4" name="Picture 3" descr="A diagram of numbers and points&#10;&#10;AI-generated content may be incorrect.">
                <a:extLst>
                  <a:ext uri="{FF2B5EF4-FFF2-40B4-BE49-F238E27FC236}">
                    <a16:creationId xmlns:a16="http://schemas.microsoft.com/office/drawing/2014/main" id="{1328CC25-FE49-5429-DC58-B83C302D654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59429" y="3355888"/>
                <a:ext cx="3870960" cy="1271905"/>
              </a:xfrm>
              <a:prstGeom prst="rect">
                <a:avLst/>
              </a:prstGeom>
              <a:noFill/>
              <a:ln>
                <a:noFill/>
              </a:ln>
            </p:spPr>
          </p:pic>
          <p:sp>
            <p:nvSpPr>
              <p:cNvPr id="6" name="Rectangle 5">
                <a:extLst>
                  <a:ext uri="{FF2B5EF4-FFF2-40B4-BE49-F238E27FC236}">
                    <a16:creationId xmlns:a16="http://schemas.microsoft.com/office/drawing/2014/main" id="{260F1C48-8B18-DEB0-49B5-38DA9BF70699}"/>
                  </a:ext>
                </a:extLst>
              </p:cNvPr>
              <p:cNvSpPr/>
              <p:nvPr/>
            </p:nvSpPr>
            <p:spPr>
              <a:xfrm>
                <a:off x="3277772" y="3707535"/>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grpSp>
        <p:sp>
          <p:nvSpPr>
            <p:cNvPr id="12" name="Rectangle 11">
              <a:extLst>
                <a:ext uri="{FF2B5EF4-FFF2-40B4-BE49-F238E27FC236}">
                  <a16:creationId xmlns:a16="http://schemas.microsoft.com/office/drawing/2014/main" id="{673ADC53-98DE-ECAB-6045-8A95FD4252B6}"/>
                </a:ext>
              </a:extLst>
            </p:cNvPr>
            <p:cNvSpPr/>
            <p:nvPr/>
          </p:nvSpPr>
          <p:spPr>
            <a:xfrm>
              <a:off x="1812388" y="1552833"/>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13" name="Rectangle 12">
              <a:extLst>
                <a:ext uri="{FF2B5EF4-FFF2-40B4-BE49-F238E27FC236}">
                  <a16:creationId xmlns:a16="http://schemas.microsoft.com/office/drawing/2014/main" id="{4AA144B8-03DC-F736-AD01-34EE3F323359}"/>
                </a:ext>
              </a:extLst>
            </p:cNvPr>
            <p:cNvSpPr/>
            <p:nvPr/>
          </p:nvSpPr>
          <p:spPr>
            <a:xfrm>
              <a:off x="2241453" y="2352059"/>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14" name="Rectangle 13">
              <a:extLst>
                <a:ext uri="{FF2B5EF4-FFF2-40B4-BE49-F238E27FC236}">
                  <a16:creationId xmlns:a16="http://schemas.microsoft.com/office/drawing/2014/main" id="{390C2AD2-928D-EA14-E119-CBC3C2AACEB4}"/>
                </a:ext>
              </a:extLst>
            </p:cNvPr>
            <p:cNvSpPr/>
            <p:nvPr/>
          </p:nvSpPr>
          <p:spPr>
            <a:xfrm>
              <a:off x="3392659" y="2640735"/>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15" name="Rectangle 14">
              <a:extLst>
                <a:ext uri="{FF2B5EF4-FFF2-40B4-BE49-F238E27FC236}">
                  <a16:creationId xmlns:a16="http://schemas.microsoft.com/office/drawing/2014/main" id="{FB5A041B-7C4D-9CE8-EBA2-F2700DD9F8E6}"/>
                </a:ext>
              </a:extLst>
            </p:cNvPr>
            <p:cNvSpPr/>
            <p:nvPr/>
          </p:nvSpPr>
          <p:spPr>
            <a:xfrm>
              <a:off x="1332914" y="2770813"/>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grpSp>
      <p:sp>
        <p:nvSpPr>
          <p:cNvPr id="17" name="Rectangle 16">
            <a:extLst>
              <a:ext uri="{FF2B5EF4-FFF2-40B4-BE49-F238E27FC236}">
                <a16:creationId xmlns:a16="http://schemas.microsoft.com/office/drawing/2014/main" id="{7789C357-010D-D15D-B8C0-9DB57F15D590}"/>
              </a:ext>
            </a:extLst>
          </p:cNvPr>
          <p:cNvSpPr/>
          <p:nvPr/>
        </p:nvSpPr>
        <p:spPr>
          <a:xfrm>
            <a:off x="337625" y="3365535"/>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18" name="TextBox 17">
            <a:extLst>
              <a:ext uri="{FF2B5EF4-FFF2-40B4-BE49-F238E27FC236}">
                <a16:creationId xmlns:a16="http://schemas.microsoft.com/office/drawing/2014/main" id="{D801ADD4-CA01-2DC7-838D-D4E9EE598CA7}"/>
              </a:ext>
            </a:extLst>
          </p:cNvPr>
          <p:cNvSpPr txBox="1"/>
          <p:nvPr/>
        </p:nvSpPr>
        <p:spPr>
          <a:xfrm>
            <a:off x="1118382" y="3326338"/>
            <a:ext cx="2806504" cy="276999"/>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Grid tie switches (normally open)</a:t>
            </a:r>
            <a:endParaRPr lang="en-IN" sz="1200" dirty="0">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DE77FE58-B811-6731-31E9-1833C0484BD7}"/>
              </a:ext>
            </a:extLst>
          </p:cNvPr>
          <p:cNvSpPr/>
          <p:nvPr/>
        </p:nvSpPr>
        <p:spPr>
          <a:xfrm>
            <a:off x="281354" y="3889718"/>
            <a:ext cx="541606" cy="260252"/>
          </a:xfrm>
          <a:prstGeom prst="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20" name="TextBox 19">
            <a:extLst>
              <a:ext uri="{FF2B5EF4-FFF2-40B4-BE49-F238E27FC236}">
                <a16:creationId xmlns:a16="http://schemas.microsoft.com/office/drawing/2014/main" id="{204C8C65-CF07-8AD4-AB74-2886449AB6E7}"/>
              </a:ext>
            </a:extLst>
          </p:cNvPr>
          <p:cNvSpPr txBox="1"/>
          <p:nvPr/>
        </p:nvSpPr>
        <p:spPr>
          <a:xfrm>
            <a:off x="1118382" y="3842193"/>
            <a:ext cx="2359109" cy="276999"/>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Grid tie switch operates </a:t>
            </a:r>
            <a:endParaRPr lang="en-IN" sz="1200" dirty="0">
              <a:latin typeface="Times New Roman" panose="020206030504050203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id="{25A2C9D6-32DF-2402-732E-0B7D7A865072}"/>
              </a:ext>
            </a:extLst>
          </p:cNvPr>
          <p:cNvSpPr/>
          <p:nvPr/>
        </p:nvSpPr>
        <p:spPr>
          <a:xfrm>
            <a:off x="1062111" y="1792915"/>
            <a:ext cx="541606" cy="260252"/>
          </a:xfrm>
          <a:prstGeom prst="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22" name="Arrow: Right 21">
            <a:extLst>
              <a:ext uri="{FF2B5EF4-FFF2-40B4-BE49-F238E27FC236}">
                <a16:creationId xmlns:a16="http://schemas.microsoft.com/office/drawing/2014/main" id="{711912B8-FA94-BEA1-B943-32F689DABCCE}"/>
              </a:ext>
            </a:extLst>
          </p:cNvPr>
          <p:cNvSpPr/>
          <p:nvPr/>
        </p:nvSpPr>
        <p:spPr>
          <a:xfrm>
            <a:off x="4200524" y="2737930"/>
            <a:ext cx="315845" cy="168812"/>
          </a:xfrm>
          <a:prstGeom prst="rightArrow">
            <a:avLst/>
          </a:prstGeom>
          <a:solidFill>
            <a:srgbClr val="FFC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pic>
        <p:nvPicPr>
          <p:cNvPr id="24" name="Picture 23">
            <a:extLst>
              <a:ext uri="{FF2B5EF4-FFF2-40B4-BE49-F238E27FC236}">
                <a16:creationId xmlns:a16="http://schemas.microsoft.com/office/drawing/2014/main" id="{841A9CFA-AB7F-DD1E-E56D-A05CC85E399A}"/>
              </a:ext>
            </a:extLst>
          </p:cNvPr>
          <p:cNvPicPr>
            <a:picLocks noChangeAspect="1"/>
          </p:cNvPicPr>
          <p:nvPr/>
        </p:nvPicPr>
        <p:blipFill>
          <a:blip r:embed="rId4"/>
          <a:stretch>
            <a:fillRect/>
          </a:stretch>
        </p:blipFill>
        <p:spPr>
          <a:xfrm>
            <a:off x="4593708" y="1392703"/>
            <a:ext cx="4350253" cy="2479913"/>
          </a:xfrm>
          <a:prstGeom prst="rect">
            <a:avLst/>
          </a:prstGeom>
        </p:spPr>
      </p:pic>
      <p:sp>
        <p:nvSpPr>
          <p:cNvPr id="25" name="TextBox 24">
            <a:extLst>
              <a:ext uri="{FF2B5EF4-FFF2-40B4-BE49-F238E27FC236}">
                <a16:creationId xmlns:a16="http://schemas.microsoft.com/office/drawing/2014/main" id="{BBBD0AE1-87D4-866D-BCA7-582CDCD1648E}"/>
              </a:ext>
            </a:extLst>
          </p:cNvPr>
          <p:cNvSpPr txBox="1"/>
          <p:nvPr/>
        </p:nvSpPr>
        <p:spPr>
          <a:xfrm>
            <a:off x="4954905" y="4026439"/>
            <a:ext cx="3989056" cy="338554"/>
          </a:xfrm>
          <a:prstGeom prst="rect">
            <a:avLst/>
          </a:prstGeom>
          <a:noFill/>
        </p:spPr>
        <p:txBody>
          <a:bodyPr wrap="square">
            <a:spAutoFit/>
          </a:bodyPr>
          <a:lstStyle/>
          <a:p>
            <a:pPr algn="just"/>
            <a:r>
              <a:rPr lang="en-GB" sz="800" b="0" i="0" u="none" strike="noStrike" baseline="0" dirty="0">
                <a:solidFill>
                  <a:srgbClr val="000000"/>
                </a:solidFill>
                <a:latin typeface="Times New Roman" panose="02020603050405020304" pitchFamily="18" charset="0"/>
                <a:cs typeface="Times New Roman" panose="02020603050405020304" pitchFamily="18" charset="0"/>
              </a:rPr>
              <a:t>Fig. Bus voltage profiles of the 33-bus distribution network, showing voltage regulation before and after coordinated Volt–VAR </a:t>
            </a:r>
            <a:r>
              <a:rPr lang="en-GB" sz="800" b="0" i="0" u="none" strike="noStrike" baseline="0" dirty="0" err="1">
                <a:solidFill>
                  <a:srgbClr val="000000"/>
                </a:solidFill>
                <a:latin typeface="Times New Roman" panose="02020603050405020304" pitchFamily="18" charset="0"/>
                <a:cs typeface="Times New Roman" panose="02020603050405020304" pitchFamily="18" charset="0"/>
              </a:rPr>
              <a:t>control+NR</a:t>
            </a:r>
            <a:r>
              <a:rPr lang="en-GB" sz="800" b="0" i="0" u="none" strike="noStrike" baseline="0" dirty="0">
                <a:solidFill>
                  <a:srgbClr val="000000"/>
                </a:solidFill>
                <a:latin typeface="Times New Roman" panose="02020603050405020304" pitchFamily="18" charset="0"/>
                <a:cs typeface="Times New Roman" panose="02020603050405020304" pitchFamily="18" charset="0"/>
              </a:rPr>
              <a:t> under undervoltage conditions. </a:t>
            </a:r>
            <a:endParaRPr lang="en-IN" sz="800" dirty="0">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id="{7BC2085C-D34B-C144-7BF9-D4FCD17412AA}"/>
              </a:ext>
            </a:extLst>
          </p:cNvPr>
          <p:cNvSpPr/>
          <p:nvPr/>
        </p:nvSpPr>
        <p:spPr>
          <a:xfrm>
            <a:off x="3336388" y="2594967"/>
            <a:ext cx="541606" cy="260252"/>
          </a:xfrm>
          <a:prstGeom prst="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28" name="Rectangle 27">
            <a:extLst>
              <a:ext uri="{FF2B5EF4-FFF2-40B4-BE49-F238E27FC236}">
                <a16:creationId xmlns:a16="http://schemas.microsoft.com/office/drawing/2014/main" id="{D87FEED4-365E-D372-BBC5-853C68AAA097}"/>
              </a:ext>
            </a:extLst>
          </p:cNvPr>
          <p:cNvSpPr/>
          <p:nvPr/>
        </p:nvSpPr>
        <p:spPr>
          <a:xfrm>
            <a:off x="5866442" y="2063291"/>
            <a:ext cx="1036106" cy="160010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31" name="TextBox 30">
            <a:extLst>
              <a:ext uri="{FF2B5EF4-FFF2-40B4-BE49-F238E27FC236}">
                <a16:creationId xmlns:a16="http://schemas.microsoft.com/office/drawing/2014/main" id="{4F18B473-272C-8CF0-9B26-A580433DD11E}"/>
              </a:ext>
            </a:extLst>
          </p:cNvPr>
          <p:cNvSpPr txBox="1"/>
          <p:nvPr/>
        </p:nvSpPr>
        <p:spPr>
          <a:xfrm>
            <a:off x="281354" y="4317735"/>
            <a:ext cx="3789646" cy="33855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Fig. Single line diagram (SLD) of modified IEEE 33 Bus system showing position of grid-ties and their operation</a:t>
            </a:r>
            <a:endParaRPr lang="en-IN" sz="8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2B5623D3-9E9D-1562-AB71-67EC93FEB77D}"/>
              </a:ext>
            </a:extLst>
          </p:cNvPr>
          <p:cNvSpPr txBox="1"/>
          <p:nvPr/>
        </p:nvSpPr>
        <p:spPr>
          <a:xfrm>
            <a:off x="4358446" y="4570182"/>
            <a:ext cx="4572000" cy="312201"/>
          </a:xfrm>
          <a:prstGeom prst="rect">
            <a:avLst/>
          </a:prstGeom>
          <a:noFill/>
        </p:spPr>
        <p:txBody>
          <a:bodyPr wrap="square">
            <a:spAutoFit/>
          </a:bodyPr>
          <a:lstStyle/>
          <a:p>
            <a:pPr algn="just">
              <a:lnSpc>
                <a:spcPct val="110000"/>
              </a:lnSpc>
              <a:buClr>
                <a:srgbClr val="008080"/>
              </a:buClr>
            </a:pPr>
            <a:r>
              <a:rPr lang="en-GB" sz="1400" dirty="0">
                <a:latin typeface="Times New Roman" panose="02020603050405020304" pitchFamily="18" charset="0"/>
                <a:cs typeface="Times New Roman" panose="02020603050405020304" pitchFamily="18" charset="0"/>
                <a:hlinkClick r:id="rId5" action="ppaction://hlinkfile"/>
              </a:rPr>
              <a:t>NR.html</a:t>
            </a:r>
            <a:r>
              <a:rPr lang="en-GB" sz="1400" dirty="0">
                <a:latin typeface="Times New Roman" panose="02020603050405020304" pitchFamily="18" charset="0"/>
                <a:cs typeface="Times New Roman" panose="02020603050405020304" pitchFamily="18" charset="0"/>
              </a:rPr>
              <a:t> </a:t>
            </a:r>
            <a:endParaRPr lang="en-IN"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956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7B8A1-76AD-07D0-2274-57597FDAC1D4}"/>
              </a:ext>
            </a:extLst>
          </p:cNvPr>
          <p:cNvSpPr>
            <a:spLocks noGrp="1"/>
          </p:cNvSpPr>
          <p:nvPr>
            <p:ph type="title"/>
          </p:nvPr>
        </p:nvSpPr>
        <p:spPr>
          <a:xfrm>
            <a:off x="53595" y="61101"/>
            <a:ext cx="7351048" cy="701188"/>
          </a:xfrm>
        </p:spPr>
        <p:txBody>
          <a:bodyPr>
            <a:normAutofit fontScale="90000"/>
          </a:bodyPr>
          <a:lstStyle/>
          <a:p>
            <a:pPr algn="ctr"/>
            <a:r>
              <a:rPr lang="en-GB" dirty="0">
                <a:latin typeface="Times New Roman" panose="02020603050405020304" pitchFamily="18" charset="0"/>
                <a:cs typeface="Times New Roman" panose="02020603050405020304" pitchFamily="18" charset="0"/>
              </a:rPr>
              <a:t>Designed AR+SR modules to tackle power system faults hierarchically and protect the network</a:t>
            </a:r>
            <a:endParaRPr lang="en-IN" dirty="0">
              <a:latin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id="{5B8F1C6C-3010-E6A9-5C5A-7D41115667FA}"/>
              </a:ext>
            </a:extLst>
          </p:cNvPr>
          <p:cNvGrpSpPr/>
          <p:nvPr/>
        </p:nvGrpSpPr>
        <p:grpSpPr>
          <a:xfrm>
            <a:off x="53595" y="1074528"/>
            <a:ext cx="3870960" cy="1546922"/>
            <a:chOff x="200039" y="1392703"/>
            <a:chExt cx="3870960" cy="1546922"/>
          </a:xfrm>
        </p:grpSpPr>
        <p:grpSp>
          <p:nvGrpSpPr>
            <p:cNvPr id="7" name="Group 6">
              <a:extLst>
                <a:ext uri="{FF2B5EF4-FFF2-40B4-BE49-F238E27FC236}">
                  <a16:creationId xmlns:a16="http://schemas.microsoft.com/office/drawing/2014/main" id="{C5663CCE-5C47-8C3A-0758-084B44C955CE}"/>
                </a:ext>
              </a:extLst>
            </p:cNvPr>
            <p:cNvGrpSpPr/>
            <p:nvPr/>
          </p:nvGrpSpPr>
          <p:grpSpPr>
            <a:xfrm>
              <a:off x="200039" y="1392703"/>
              <a:ext cx="3870960" cy="1546922"/>
              <a:chOff x="2359429" y="3355888"/>
              <a:chExt cx="3870960" cy="1271905"/>
            </a:xfrm>
          </p:grpSpPr>
          <p:pic>
            <p:nvPicPr>
              <p:cNvPr id="12" name="Picture 11" descr="A diagram of numbers and points&#10;&#10;AI-generated content may be incorrect.">
                <a:extLst>
                  <a:ext uri="{FF2B5EF4-FFF2-40B4-BE49-F238E27FC236}">
                    <a16:creationId xmlns:a16="http://schemas.microsoft.com/office/drawing/2014/main" id="{5D0DEFDC-E2F0-5BFA-6356-623EA906A3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59429" y="3355888"/>
                <a:ext cx="3870960" cy="1271905"/>
              </a:xfrm>
              <a:prstGeom prst="rect">
                <a:avLst/>
              </a:prstGeom>
              <a:noFill/>
              <a:ln>
                <a:noFill/>
              </a:ln>
            </p:spPr>
          </p:pic>
          <p:sp>
            <p:nvSpPr>
              <p:cNvPr id="13" name="Rectangle 12">
                <a:extLst>
                  <a:ext uri="{FF2B5EF4-FFF2-40B4-BE49-F238E27FC236}">
                    <a16:creationId xmlns:a16="http://schemas.microsoft.com/office/drawing/2014/main" id="{B69DD734-62C5-0E46-B254-E02AC2A2579E}"/>
                  </a:ext>
                </a:extLst>
              </p:cNvPr>
              <p:cNvSpPr/>
              <p:nvPr/>
            </p:nvSpPr>
            <p:spPr>
              <a:xfrm>
                <a:off x="3277772" y="3707536"/>
                <a:ext cx="429065" cy="1388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grpSp>
        <p:sp>
          <p:nvSpPr>
            <p:cNvPr id="8" name="Rectangle 7">
              <a:extLst>
                <a:ext uri="{FF2B5EF4-FFF2-40B4-BE49-F238E27FC236}">
                  <a16:creationId xmlns:a16="http://schemas.microsoft.com/office/drawing/2014/main" id="{9173593F-E13D-7942-7E7E-4AE4898D7D0D}"/>
                </a:ext>
              </a:extLst>
            </p:cNvPr>
            <p:cNvSpPr/>
            <p:nvPr/>
          </p:nvSpPr>
          <p:spPr>
            <a:xfrm>
              <a:off x="1812388" y="1552833"/>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9" name="Rectangle 8">
              <a:extLst>
                <a:ext uri="{FF2B5EF4-FFF2-40B4-BE49-F238E27FC236}">
                  <a16:creationId xmlns:a16="http://schemas.microsoft.com/office/drawing/2014/main" id="{7A79F0E0-9707-34AF-D8EE-5BE725421099}"/>
                </a:ext>
              </a:extLst>
            </p:cNvPr>
            <p:cNvSpPr/>
            <p:nvPr/>
          </p:nvSpPr>
          <p:spPr>
            <a:xfrm>
              <a:off x="2241453" y="2352059"/>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10" name="Rectangle 9">
              <a:extLst>
                <a:ext uri="{FF2B5EF4-FFF2-40B4-BE49-F238E27FC236}">
                  <a16:creationId xmlns:a16="http://schemas.microsoft.com/office/drawing/2014/main" id="{332CFE42-2542-046D-CEB7-308E9395D116}"/>
                </a:ext>
              </a:extLst>
            </p:cNvPr>
            <p:cNvSpPr/>
            <p:nvPr/>
          </p:nvSpPr>
          <p:spPr>
            <a:xfrm>
              <a:off x="3392659" y="2640735"/>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11" name="Rectangle 10">
              <a:extLst>
                <a:ext uri="{FF2B5EF4-FFF2-40B4-BE49-F238E27FC236}">
                  <a16:creationId xmlns:a16="http://schemas.microsoft.com/office/drawing/2014/main" id="{5AE2808A-8452-DF35-4DE4-38E566C8DA65}"/>
                </a:ext>
              </a:extLst>
            </p:cNvPr>
            <p:cNvSpPr/>
            <p:nvPr/>
          </p:nvSpPr>
          <p:spPr>
            <a:xfrm>
              <a:off x="1332914" y="2770813"/>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grpSp>
      <p:sp>
        <p:nvSpPr>
          <p:cNvPr id="14" name="Lightning Bolt 13">
            <a:extLst>
              <a:ext uri="{FF2B5EF4-FFF2-40B4-BE49-F238E27FC236}">
                <a16:creationId xmlns:a16="http://schemas.microsoft.com/office/drawing/2014/main" id="{283A0FB0-1516-2092-EFF6-519043CF6CEE}"/>
              </a:ext>
            </a:extLst>
          </p:cNvPr>
          <p:cNvSpPr/>
          <p:nvPr/>
        </p:nvSpPr>
        <p:spPr>
          <a:xfrm rot="391650">
            <a:off x="3099837" y="1820441"/>
            <a:ext cx="245001" cy="318654"/>
          </a:xfrm>
          <a:prstGeom prst="lightningBolt">
            <a:avLst/>
          </a:prstGeom>
          <a:solidFill>
            <a:srgbClr val="C0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17" name="Cross 16">
            <a:extLst>
              <a:ext uri="{FF2B5EF4-FFF2-40B4-BE49-F238E27FC236}">
                <a16:creationId xmlns:a16="http://schemas.microsoft.com/office/drawing/2014/main" id="{DF2B7766-4227-1950-E5AB-BAD53634F3DF}"/>
              </a:ext>
            </a:extLst>
          </p:cNvPr>
          <p:cNvSpPr/>
          <p:nvPr/>
        </p:nvSpPr>
        <p:spPr>
          <a:xfrm rot="2787308">
            <a:off x="3294434" y="1886493"/>
            <a:ext cx="199410" cy="186549"/>
          </a:xfrm>
          <a:prstGeom prst="plus">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18" name="Lightning Bolt 17">
            <a:extLst>
              <a:ext uri="{FF2B5EF4-FFF2-40B4-BE49-F238E27FC236}">
                <a16:creationId xmlns:a16="http://schemas.microsoft.com/office/drawing/2014/main" id="{7C570311-9D05-ECBC-AC91-6FDCC8E9C3F2}"/>
              </a:ext>
            </a:extLst>
          </p:cNvPr>
          <p:cNvSpPr/>
          <p:nvPr/>
        </p:nvSpPr>
        <p:spPr>
          <a:xfrm rot="391650">
            <a:off x="171528" y="3161387"/>
            <a:ext cx="245001" cy="318654"/>
          </a:xfrm>
          <a:prstGeom prst="lightningBolt">
            <a:avLst/>
          </a:prstGeom>
          <a:solidFill>
            <a:srgbClr val="C0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19" name="Cross 18">
            <a:extLst>
              <a:ext uri="{FF2B5EF4-FFF2-40B4-BE49-F238E27FC236}">
                <a16:creationId xmlns:a16="http://schemas.microsoft.com/office/drawing/2014/main" id="{385846F9-9282-F933-2B48-F57D3F0CBFF6}"/>
              </a:ext>
            </a:extLst>
          </p:cNvPr>
          <p:cNvSpPr/>
          <p:nvPr/>
        </p:nvSpPr>
        <p:spPr>
          <a:xfrm rot="2787308">
            <a:off x="279280" y="3570907"/>
            <a:ext cx="199410" cy="186549"/>
          </a:xfrm>
          <a:prstGeom prst="plus">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20" name="TextBox 19">
            <a:extLst>
              <a:ext uri="{FF2B5EF4-FFF2-40B4-BE49-F238E27FC236}">
                <a16:creationId xmlns:a16="http://schemas.microsoft.com/office/drawing/2014/main" id="{297205BF-1BB3-3483-50E9-0613D1A5DBA9}"/>
              </a:ext>
            </a:extLst>
          </p:cNvPr>
          <p:cNvSpPr txBox="1"/>
          <p:nvPr/>
        </p:nvSpPr>
        <p:spPr>
          <a:xfrm>
            <a:off x="608544" y="3178664"/>
            <a:ext cx="2806504" cy="276999"/>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Fault at bus - 15</a:t>
            </a:r>
            <a:endParaRPr lang="en-IN" sz="1200" dirty="0">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B8FE199F-7681-31B8-154B-43258D1347EC}"/>
              </a:ext>
            </a:extLst>
          </p:cNvPr>
          <p:cNvSpPr txBox="1"/>
          <p:nvPr/>
        </p:nvSpPr>
        <p:spPr>
          <a:xfrm>
            <a:off x="462828" y="3473536"/>
            <a:ext cx="3609440" cy="276999"/>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Circuit breakers (CB) tripped to isolate the fault</a:t>
            </a:r>
            <a:endParaRPr lang="en-IN" sz="1200" dirty="0">
              <a:latin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3EEA4759-5D15-110A-68E3-3A123EEEEF5E}"/>
              </a:ext>
            </a:extLst>
          </p:cNvPr>
          <p:cNvSpPr/>
          <p:nvPr/>
        </p:nvSpPr>
        <p:spPr>
          <a:xfrm>
            <a:off x="154209" y="3887860"/>
            <a:ext cx="429065" cy="16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t>N.O.</a:t>
            </a:r>
            <a:endParaRPr lang="en-IN" sz="1000" dirty="0"/>
          </a:p>
        </p:txBody>
      </p:sp>
      <p:sp>
        <p:nvSpPr>
          <p:cNvPr id="24" name="TextBox 23">
            <a:extLst>
              <a:ext uri="{FF2B5EF4-FFF2-40B4-BE49-F238E27FC236}">
                <a16:creationId xmlns:a16="http://schemas.microsoft.com/office/drawing/2014/main" id="{A6256BB0-481E-D7DA-4AD0-4A8CE5B156AB}"/>
              </a:ext>
            </a:extLst>
          </p:cNvPr>
          <p:cNvSpPr txBox="1"/>
          <p:nvPr/>
        </p:nvSpPr>
        <p:spPr>
          <a:xfrm>
            <a:off x="674193" y="3818378"/>
            <a:ext cx="2806504" cy="276999"/>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Grid tie switches (normally open)</a:t>
            </a:r>
            <a:endParaRPr lang="en-IN" sz="1200" dirty="0">
              <a:latin typeface="Times New Roman" panose="02020603050405020304" pitchFamily="18" charset="0"/>
              <a:cs typeface="Times New Roman" panose="02020603050405020304" pitchFamily="18" charset="0"/>
            </a:endParaRPr>
          </a:p>
        </p:txBody>
      </p:sp>
      <p:sp>
        <p:nvSpPr>
          <p:cNvPr id="25" name="Cross 24">
            <a:extLst>
              <a:ext uri="{FF2B5EF4-FFF2-40B4-BE49-F238E27FC236}">
                <a16:creationId xmlns:a16="http://schemas.microsoft.com/office/drawing/2014/main" id="{9FF5FF0E-B763-27A0-E6D4-C85CDFCA3CEA}"/>
              </a:ext>
            </a:extLst>
          </p:cNvPr>
          <p:cNvSpPr/>
          <p:nvPr/>
        </p:nvSpPr>
        <p:spPr>
          <a:xfrm rot="2787308">
            <a:off x="2900316" y="1911522"/>
            <a:ext cx="199410" cy="186549"/>
          </a:xfrm>
          <a:prstGeom prst="plus">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36" name="TextBox 35">
            <a:extLst>
              <a:ext uri="{FF2B5EF4-FFF2-40B4-BE49-F238E27FC236}">
                <a16:creationId xmlns:a16="http://schemas.microsoft.com/office/drawing/2014/main" id="{4BF01FBD-F4A8-2F48-F2AF-DED0DC2F0BBB}"/>
              </a:ext>
            </a:extLst>
          </p:cNvPr>
          <p:cNvSpPr txBox="1"/>
          <p:nvPr/>
        </p:nvSpPr>
        <p:spPr>
          <a:xfrm>
            <a:off x="4739005" y="3756822"/>
            <a:ext cx="3789646" cy="33855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Fig. Voltage profile changes at Bus 18 pre-fault, during fault, isolation and stabilizing action post fault isolation with AR, SR.</a:t>
            </a:r>
            <a:endParaRPr lang="en-IN" sz="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B98FF0D1-7F7A-67FA-47A9-187D67D520BB}"/>
              </a:ext>
            </a:extLst>
          </p:cNvPr>
          <p:cNvSpPr txBox="1"/>
          <p:nvPr/>
        </p:nvSpPr>
        <p:spPr>
          <a:xfrm>
            <a:off x="198868" y="4451597"/>
            <a:ext cx="3195271" cy="33855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Fig. Single line diagram (SLD) of modified IEEE 33 Bus system showing position of fault and the CB operation</a:t>
            </a:r>
            <a:endParaRPr lang="en-IN" sz="800" dirty="0">
              <a:latin typeface="Times New Roman" panose="02020603050405020304" pitchFamily="18" charset="0"/>
              <a:cs typeface="Times New Roman" panose="02020603050405020304" pitchFamily="18" charset="0"/>
            </a:endParaRPr>
          </a:p>
        </p:txBody>
      </p:sp>
      <p:grpSp>
        <p:nvGrpSpPr>
          <p:cNvPr id="42" name="Group 41">
            <a:extLst>
              <a:ext uri="{FF2B5EF4-FFF2-40B4-BE49-F238E27FC236}">
                <a16:creationId xmlns:a16="http://schemas.microsoft.com/office/drawing/2014/main" id="{3DE02B16-C7AA-FA1A-6F4E-D52921C618FD}"/>
              </a:ext>
            </a:extLst>
          </p:cNvPr>
          <p:cNvGrpSpPr/>
          <p:nvPr/>
        </p:nvGrpSpPr>
        <p:grpSpPr>
          <a:xfrm>
            <a:off x="4093956" y="1103853"/>
            <a:ext cx="4873545" cy="2526156"/>
            <a:chOff x="4093956" y="1103853"/>
            <a:chExt cx="4873545" cy="2526156"/>
          </a:xfrm>
        </p:grpSpPr>
        <p:grpSp>
          <p:nvGrpSpPr>
            <p:cNvPr id="35" name="Group 34">
              <a:extLst>
                <a:ext uri="{FF2B5EF4-FFF2-40B4-BE49-F238E27FC236}">
                  <a16:creationId xmlns:a16="http://schemas.microsoft.com/office/drawing/2014/main" id="{309473E1-29A2-DBF4-A3FA-6259BBAF2E79}"/>
                </a:ext>
              </a:extLst>
            </p:cNvPr>
            <p:cNvGrpSpPr/>
            <p:nvPr/>
          </p:nvGrpSpPr>
          <p:grpSpPr>
            <a:xfrm>
              <a:off x="4093956" y="1103853"/>
              <a:ext cx="4873545" cy="2526156"/>
              <a:chOff x="4128381" y="1283177"/>
              <a:chExt cx="4873545" cy="2526156"/>
            </a:xfrm>
          </p:grpSpPr>
          <p:pic>
            <p:nvPicPr>
              <p:cNvPr id="5" name="Picture 4">
                <a:extLst>
                  <a:ext uri="{FF2B5EF4-FFF2-40B4-BE49-F238E27FC236}">
                    <a16:creationId xmlns:a16="http://schemas.microsoft.com/office/drawing/2014/main" id="{A01C356B-E2A2-1697-1E97-DB4E7BBADF30}"/>
                  </a:ext>
                </a:extLst>
              </p:cNvPr>
              <p:cNvPicPr>
                <a:picLocks noChangeAspect="1"/>
              </p:cNvPicPr>
              <p:nvPr/>
            </p:nvPicPr>
            <p:blipFill>
              <a:blip r:embed="rId4"/>
              <a:stretch>
                <a:fillRect/>
              </a:stretch>
            </p:blipFill>
            <p:spPr>
              <a:xfrm>
                <a:off x="4429926" y="1476135"/>
                <a:ext cx="4572000" cy="2078501"/>
              </a:xfrm>
              <a:prstGeom prst="rect">
                <a:avLst/>
              </a:prstGeom>
            </p:spPr>
          </p:pic>
          <p:sp>
            <p:nvSpPr>
              <p:cNvPr id="16" name="Rectangle 15">
                <a:extLst>
                  <a:ext uri="{FF2B5EF4-FFF2-40B4-BE49-F238E27FC236}">
                    <a16:creationId xmlns:a16="http://schemas.microsoft.com/office/drawing/2014/main" id="{47A4983C-49A2-0C1A-B85F-095CB97F1EBE}"/>
                  </a:ext>
                </a:extLst>
              </p:cNvPr>
              <p:cNvSpPr/>
              <p:nvPr/>
            </p:nvSpPr>
            <p:spPr>
              <a:xfrm rot="5400000">
                <a:off x="6646825" y="-761068"/>
                <a:ext cx="243296" cy="439294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sz="1400" dirty="0"/>
              </a:p>
            </p:txBody>
          </p:sp>
          <p:sp>
            <p:nvSpPr>
              <p:cNvPr id="26" name="TextBox 25">
                <a:extLst>
                  <a:ext uri="{FF2B5EF4-FFF2-40B4-BE49-F238E27FC236}">
                    <a16:creationId xmlns:a16="http://schemas.microsoft.com/office/drawing/2014/main" id="{D002B83E-5DB8-A0FC-74E1-9A214C60DF34}"/>
                  </a:ext>
                </a:extLst>
              </p:cNvPr>
              <p:cNvSpPr txBox="1"/>
              <p:nvPr/>
            </p:nvSpPr>
            <p:spPr>
              <a:xfrm>
                <a:off x="6303380" y="1283177"/>
                <a:ext cx="825092" cy="261610"/>
              </a:xfrm>
              <a:prstGeom prst="rect">
                <a:avLst/>
              </a:prstGeom>
              <a:noFill/>
            </p:spPr>
            <p:txBody>
              <a:bodyPr wrap="square" rtlCol="0">
                <a:spAutoFit/>
              </a:bodyPr>
              <a:lstStyle/>
              <a:p>
                <a:r>
                  <a:rPr lang="en-GB" sz="1100" dirty="0"/>
                  <a:t>Bus 18</a:t>
                </a:r>
                <a:endParaRPr lang="en-IN" sz="1100" dirty="0"/>
              </a:p>
            </p:txBody>
          </p:sp>
          <p:grpSp>
            <p:nvGrpSpPr>
              <p:cNvPr id="32" name="Group 31">
                <a:extLst>
                  <a:ext uri="{FF2B5EF4-FFF2-40B4-BE49-F238E27FC236}">
                    <a16:creationId xmlns:a16="http://schemas.microsoft.com/office/drawing/2014/main" id="{CFBC72B2-7F36-522F-6A4F-A455E1FE10E6}"/>
                  </a:ext>
                </a:extLst>
              </p:cNvPr>
              <p:cNvGrpSpPr/>
              <p:nvPr/>
            </p:nvGrpSpPr>
            <p:grpSpPr>
              <a:xfrm>
                <a:off x="4235167" y="1308411"/>
                <a:ext cx="507428" cy="2316372"/>
                <a:chOff x="4080288" y="1297524"/>
                <a:chExt cx="507428" cy="2278773"/>
              </a:xfrm>
              <a:noFill/>
            </p:grpSpPr>
            <p:sp>
              <p:nvSpPr>
                <p:cNvPr id="15" name="Rectangle 14">
                  <a:extLst>
                    <a:ext uri="{FF2B5EF4-FFF2-40B4-BE49-F238E27FC236}">
                      <a16:creationId xmlns:a16="http://schemas.microsoft.com/office/drawing/2014/main" id="{823F8E6B-F92A-C57E-02BC-A4557F46848D}"/>
                    </a:ext>
                  </a:extLst>
                </p:cNvPr>
                <p:cNvSpPr/>
                <p:nvPr/>
              </p:nvSpPr>
              <p:spPr>
                <a:xfrm>
                  <a:off x="4098762" y="1297524"/>
                  <a:ext cx="312167" cy="22205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00"/>
                </a:p>
                <a:p>
                  <a:pPr algn="ctr"/>
                  <a:endParaRPr lang="en-IN" sz="100" dirty="0"/>
                </a:p>
              </p:txBody>
            </p:sp>
            <p:sp>
              <p:nvSpPr>
                <p:cNvPr id="27" name="TextBox 26">
                  <a:extLst>
                    <a:ext uri="{FF2B5EF4-FFF2-40B4-BE49-F238E27FC236}">
                      <a16:creationId xmlns:a16="http://schemas.microsoft.com/office/drawing/2014/main" id="{87261C53-951D-B221-4D42-41ED466669C0}"/>
                    </a:ext>
                  </a:extLst>
                </p:cNvPr>
                <p:cNvSpPr txBox="1"/>
                <p:nvPr/>
              </p:nvSpPr>
              <p:spPr>
                <a:xfrm>
                  <a:off x="4080288" y="1456737"/>
                  <a:ext cx="485362" cy="302781"/>
                </a:xfrm>
                <a:prstGeom prst="rect">
                  <a:avLst/>
                </a:prstGeom>
                <a:grpFill/>
              </p:spPr>
              <p:txBody>
                <a:bodyPr wrap="square" rtlCol="0">
                  <a:spAutoFit/>
                </a:bodyPr>
                <a:lstStyle/>
                <a:p>
                  <a:r>
                    <a:rPr lang="en-GB" sz="1400" dirty="0"/>
                    <a:t>1.1</a:t>
                  </a:r>
                  <a:endParaRPr lang="en-IN" sz="1400" dirty="0"/>
                </a:p>
              </p:txBody>
            </p:sp>
            <p:sp>
              <p:nvSpPr>
                <p:cNvPr id="28" name="TextBox 27">
                  <a:extLst>
                    <a:ext uri="{FF2B5EF4-FFF2-40B4-BE49-F238E27FC236}">
                      <a16:creationId xmlns:a16="http://schemas.microsoft.com/office/drawing/2014/main" id="{F32FC040-57DF-A8BB-2304-293130CCF573}"/>
                    </a:ext>
                  </a:extLst>
                </p:cNvPr>
                <p:cNvSpPr txBox="1"/>
                <p:nvPr/>
              </p:nvSpPr>
              <p:spPr>
                <a:xfrm>
                  <a:off x="4089327" y="1803299"/>
                  <a:ext cx="482070" cy="302781"/>
                </a:xfrm>
                <a:prstGeom prst="rect">
                  <a:avLst/>
                </a:prstGeom>
                <a:grpFill/>
              </p:spPr>
              <p:txBody>
                <a:bodyPr wrap="square" rtlCol="0">
                  <a:spAutoFit/>
                </a:bodyPr>
                <a:lstStyle/>
                <a:p>
                  <a:r>
                    <a:rPr lang="en-GB" sz="1400" dirty="0"/>
                    <a:t>0.9</a:t>
                  </a:r>
                  <a:endParaRPr lang="en-IN" sz="1400" dirty="0"/>
                </a:p>
              </p:txBody>
            </p:sp>
            <p:sp>
              <p:nvSpPr>
                <p:cNvPr id="29" name="TextBox 28">
                  <a:extLst>
                    <a:ext uri="{FF2B5EF4-FFF2-40B4-BE49-F238E27FC236}">
                      <a16:creationId xmlns:a16="http://schemas.microsoft.com/office/drawing/2014/main" id="{3BAD4401-E564-E229-FB15-FAD35EFAAF27}"/>
                    </a:ext>
                  </a:extLst>
                </p:cNvPr>
                <p:cNvSpPr txBox="1"/>
                <p:nvPr/>
              </p:nvSpPr>
              <p:spPr>
                <a:xfrm>
                  <a:off x="4105646" y="2137952"/>
                  <a:ext cx="482070" cy="302781"/>
                </a:xfrm>
                <a:prstGeom prst="rect">
                  <a:avLst/>
                </a:prstGeom>
                <a:grpFill/>
              </p:spPr>
              <p:txBody>
                <a:bodyPr wrap="square" rtlCol="0">
                  <a:spAutoFit/>
                </a:bodyPr>
                <a:lstStyle/>
                <a:p>
                  <a:r>
                    <a:rPr lang="en-GB" sz="1400" dirty="0"/>
                    <a:t>0.7</a:t>
                  </a:r>
                  <a:endParaRPr lang="en-IN" sz="1400" dirty="0"/>
                </a:p>
              </p:txBody>
            </p:sp>
            <p:sp>
              <p:nvSpPr>
                <p:cNvPr id="30" name="TextBox 29">
                  <a:extLst>
                    <a:ext uri="{FF2B5EF4-FFF2-40B4-BE49-F238E27FC236}">
                      <a16:creationId xmlns:a16="http://schemas.microsoft.com/office/drawing/2014/main" id="{57014E69-8B92-1B21-2B40-6138FC9F3FD6}"/>
                    </a:ext>
                  </a:extLst>
                </p:cNvPr>
                <p:cNvSpPr txBox="1"/>
                <p:nvPr/>
              </p:nvSpPr>
              <p:spPr>
                <a:xfrm>
                  <a:off x="4091052" y="2822473"/>
                  <a:ext cx="482070" cy="302781"/>
                </a:xfrm>
                <a:prstGeom prst="rect">
                  <a:avLst/>
                </a:prstGeom>
                <a:grpFill/>
              </p:spPr>
              <p:txBody>
                <a:bodyPr wrap="square" rtlCol="0">
                  <a:spAutoFit/>
                </a:bodyPr>
                <a:lstStyle/>
                <a:p>
                  <a:r>
                    <a:rPr lang="en-GB" sz="1400" dirty="0"/>
                    <a:t>0.3</a:t>
                  </a:r>
                  <a:endParaRPr lang="en-IN" sz="1400" dirty="0"/>
                </a:p>
              </p:txBody>
            </p:sp>
            <p:sp>
              <p:nvSpPr>
                <p:cNvPr id="31" name="TextBox 30">
                  <a:extLst>
                    <a:ext uri="{FF2B5EF4-FFF2-40B4-BE49-F238E27FC236}">
                      <a16:creationId xmlns:a16="http://schemas.microsoft.com/office/drawing/2014/main" id="{A2AFCAF9-B96A-710A-EF79-9483D46CEB6A}"/>
                    </a:ext>
                  </a:extLst>
                </p:cNvPr>
                <p:cNvSpPr txBox="1"/>
                <p:nvPr/>
              </p:nvSpPr>
              <p:spPr>
                <a:xfrm>
                  <a:off x="4179700" y="3273516"/>
                  <a:ext cx="404531" cy="302781"/>
                </a:xfrm>
                <a:prstGeom prst="rect">
                  <a:avLst/>
                </a:prstGeom>
                <a:grpFill/>
              </p:spPr>
              <p:txBody>
                <a:bodyPr wrap="square" rtlCol="0">
                  <a:spAutoFit/>
                </a:bodyPr>
                <a:lstStyle/>
                <a:p>
                  <a:r>
                    <a:rPr lang="en-GB" sz="1400" dirty="0"/>
                    <a:t>0</a:t>
                  </a:r>
                  <a:endParaRPr lang="en-IN" sz="1400" dirty="0"/>
                </a:p>
              </p:txBody>
            </p:sp>
          </p:grpSp>
          <p:sp>
            <p:nvSpPr>
              <p:cNvPr id="33" name="TextBox 32">
                <a:extLst>
                  <a:ext uri="{FF2B5EF4-FFF2-40B4-BE49-F238E27FC236}">
                    <a16:creationId xmlns:a16="http://schemas.microsoft.com/office/drawing/2014/main" id="{1CDD0FB3-F889-EEE9-BA49-115BA70C2A0E}"/>
                  </a:ext>
                </a:extLst>
              </p:cNvPr>
              <p:cNvSpPr txBox="1"/>
              <p:nvPr/>
            </p:nvSpPr>
            <p:spPr>
              <a:xfrm>
                <a:off x="6064867" y="3578501"/>
                <a:ext cx="2286965" cy="230832"/>
              </a:xfrm>
              <a:prstGeom prst="rect">
                <a:avLst/>
              </a:prstGeom>
              <a:noFill/>
            </p:spPr>
            <p:txBody>
              <a:bodyPr wrap="square" rtlCol="0">
                <a:spAutoFit/>
              </a:bodyPr>
              <a:lstStyle/>
              <a:p>
                <a:r>
                  <a:rPr lang="en-GB" sz="900" dirty="0"/>
                  <a:t>Time stamp</a:t>
                </a:r>
                <a:endParaRPr lang="en-IN" sz="900" dirty="0"/>
              </a:p>
            </p:txBody>
          </p:sp>
          <p:sp>
            <p:nvSpPr>
              <p:cNvPr id="34" name="TextBox 33">
                <a:extLst>
                  <a:ext uri="{FF2B5EF4-FFF2-40B4-BE49-F238E27FC236}">
                    <a16:creationId xmlns:a16="http://schemas.microsoft.com/office/drawing/2014/main" id="{0359E246-9A85-94D9-1ED1-2A949B10FD82}"/>
                  </a:ext>
                </a:extLst>
              </p:cNvPr>
              <p:cNvSpPr txBox="1"/>
              <p:nvPr/>
            </p:nvSpPr>
            <p:spPr>
              <a:xfrm rot="16200000">
                <a:off x="3706373" y="2170278"/>
                <a:ext cx="1097932" cy="253916"/>
              </a:xfrm>
              <a:prstGeom prst="rect">
                <a:avLst/>
              </a:prstGeom>
              <a:noFill/>
            </p:spPr>
            <p:txBody>
              <a:bodyPr wrap="square" rtlCol="0">
                <a:spAutoFit/>
              </a:bodyPr>
              <a:lstStyle/>
              <a:p>
                <a:r>
                  <a:rPr lang="en-GB" sz="1000" dirty="0"/>
                  <a:t>Voltages in p.u.</a:t>
                </a:r>
                <a:endParaRPr lang="en-IN" sz="1000" dirty="0"/>
              </a:p>
            </p:txBody>
          </p:sp>
        </p:grpSp>
        <p:sp>
          <p:nvSpPr>
            <p:cNvPr id="38" name="TextBox 37">
              <a:extLst>
                <a:ext uri="{FF2B5EF4-FFF2-40B4-BE49-F238E27FC236}">
                  <a16:creationId xmlns:a16="http://schemas.microsoft.com/office/drawing/2014/main" id="{AF45876D-493A-2E89-3DE8-E25FC6B09824}"/>
                </a:ext>
              </a:extLst>
            </p:cNvPr>
            <p:cNvSpPr txBox="1"/>
            <p:nvPr/>
          </p:nvSpPr>
          <p:spPr>
            <a:xfrm>
              <a:off x="4861331" y="1964024"/>
              <a:ext cx="803245" cy="307777"/>
            </a:xfrm>
            <a:prstGeom prst="rect">
              <a:avLst/>
            </a:prstGeom>
            <a:noFill/>
          </p:spPr>
          <p:txBody>
            <a:bodyPr wrap="square" rtlCol="0">
              <a:spAutoFit/>
            </a:bodyPr>
            <a:lstStyle/>
            <a:p>
              <a:r>
                <a:rPr lang="en-GB" sz="1400" dirty="0"/>
                <a:t>Pre fault</a:t>
              </a:r>
              <a:endParaRPr lang="en-IN" sz="1400" dirty="0"/>
            </a:p>
          </p:txBody>
        </p:sp>
        <p:sp>
          <p:nvSpPr>
            <p:cNvPr id="39" name="TextBox 38">
              <a:extLst>
                <a:ext uri="{FF2B5EF4-FFF2-40B4-BE49-F238E27FC236}">
                  <a16:creationId xmlns:a16="http://schemas.microsoft.com/office/drawing/2014/main" id="{252F62E3-BCAD-6721-8F6D-DDC47C4B9D5A}"/>
                </a:ext>
              </a:extLst>
            </p:cNvPr>
            <p:cNvSpPr txBox="1"/>
            <p:nvPr/>
          </p:nvSpPr>
          <p:spPr>
            <a:xfrm>
              <a:off x="5930205" y="2891049"/>
              <a:ext cx="1407245" cy="307777"/>
            </a:xfrm>
            <a:prstGeom prst="rect">
              <a:avLst/>
            </a:prstGeom>
            <a:noFill/>
          </p:spPr>
          <p:txBody>
            <a:bodyPr wrap="square" rtlCol="0">
              <a:spAutoFit/>
            </a:bodyPr>
            <a:lstStyle/>
            <a:p>
              <a:r>
                <a:rPr lang="en-GB" sz="1400" dirty="0"/>
                <a:t>during fault</a:t>
              </a:r>
              <a:endParaRPr lang="en-IN" sz="1400" dirty="0"/>
            </a:p>
          </p:txBody>
        </p:sp>
        <p:sp>
          <p:nvSpPr>
            <p:cNvPr id="40" name="TextBox 39">
              <a:extLst>
                <a:ext uri="{FF2B5EF4-FFF2-40B4-BE49-F238E27FC236}">
                  <a16:creationId xmlns:a16="http://schemas.microsoft.com/office/drawing/2014/main" id="{A1AD2587-F6EB-F646-9CBB-7271DA180103}"/>
                </a:ext>
              </a:extLst>
            </p:cNvPr>
            <p:cNvSpPr txBox="1"/>
            <p:nvPr/>
          </p:nvSpPr>
          <p:spPr>
            <a:xfrm>
              <a:off x="7550242" y="1772274"/>
              <a:ext cx="803245" cy="523220"/>
            </a:xfrm>
            <a:prstGeom prst="rect">
              <a:avLst/>
            </a:prstGeom>
            <a:noFill/>
          </p:spPr>
          <p:txBody>
            <a:bodyPr wrap="square" rtlCol="0">
              <a:spAutoFit/>
            </a:bodyPr>
            <a:lstStyle/>
            <a:p>
              <a:r>
                <a:rPr lang="en-GB" sz="1400" dirty="0"/>
                <a:t>Post-fault</a:t>
              </a:r>
              <a:endParaRPr lang="en-IN" sz="1400" dirty="0"/>
            </a:p>
          </p:txBody>
        </p:sp>
        <p:cxnSp>
          <p:nvCxnSpPr>
            <p:cNvPr id="4" name="Straight Connector 3">
              <a:extLst>
                <a:ext uri="{FF2B5EF4-FFF2-40B4-BE49-F238E27FC236}">
                  <a16:creationId xmlns:a16="http://schemas.microsoft.com/office/drawing/2014/main" id="{B59CAF89-89DD-FB03-F97D-8C9407DAB740}"/>
                </a:ext>
              </a:extLst>
            </p:cNvPr>
            <p:cNvCxnSpPr/>
            <p:nvPr/>
          </p:nvCxnSpPr>
          <p:spPr>
            <a:xfrm>
              <a:off x="5840730" y="1319064"/>
              <a:ext cx="0" cy="2148648"/>
            </a:xfrm>
            <a:prstGeom prst="line">
              <a:avLst/>
            </a:prstGeom>
            <a:ln>
              <a:prstDash val="sys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139DABF9-2176-D11A-3E9F-3151DE40BD59}"/>
                </a:ext>
              </a:extLst>
            </p:cNvPr>
            <p:cNvCxnSpPr/>
            <p:nvPr/>
          </p:nvCxnSpPr>
          <p:spPr>
            <a:xfrm>
              <a:off x="7490460" y="1319064"/>
              <a:ext cx="0" cy="2148648"/>
            </a:xfrm>
            <a:prstGeom prst="line">
              <a:avLst/>
            </a:prstGeom>
            <a:ln>
              <a:prstDash val="sysDot"/>
            </a:ln>
            <a:effectLst/>
          </p:spPr>
          <p:style>
            <a:lnRef idx="2">
              <a:schemeClr val="accent1"/>
            </a:lnRef>
            <a:fillRef idx="0">
              <a:schemeClr val="accent1"/>
            </a:fillRef>
            <a:effectRef idx="1">
              <a:schemeClr val="accent1"/>
            </a:effectRef>
            <a:fontRef idx="minor">
              <a:schemeClr val="tx1"/>
            </a:fontRef>
          </p:style>
        </p:cxnSp>
      </p:grpSp>
      <p:sp>
        <p:nvSpPr>
          <p:cNvPr id="43" name="TextBox 42">
            <a:extLst>
              <a:ext uri="{FF2B5EF4-FFF2-40B4-BE49-F238E27FC236}">
                <a16:creationId xmlns:a16="http://schemas.microsoft.com/office/drawing/2014/main" id="{7C9D1577-1C5D-FAF9-D380-2F16C8D63AC7}"/>
              </a:ext>
            </a:extLst>
          </p:cNvPr>
          <p:cNvSpPr txBox="1"/>
          <p:nvPr/>
        </p:nvSpPr>
        <p:spPr>
          <a:xfrm>
            <a:off x="3554730" y="4627432"/>
            <a:ext cx="4572000" cy="312201"/>
          </a:xfrm>
          <a:prstGeom prst="rect">
            <a:avLst/>
          </a:prstGeom>
          <a:noFill/>
        </p:spPr>
        <p:txBody>
          <a:bodyPr wrap="square">
            <a:spAutoFit/>
          </a:bodyPr>
          <a:lstStyle/>
          <a:p>
            <a:pPr algn="just">
              <a:lnSpc>
                <a:spcPct val="110000"/>
              </a:lnSpc>
              <a:buClr>
                <a:srgbClr val="008080"/>
              </a:buClr>
            </a:pPr>
            <a:r>
              <a:rPr lang="en-GB" sz="1400" dirty="0">
                <a:latin typeface="Times New Roman" panose="02020603050405020304" pitchFamily="18" charset="0"/>
                <a:cs typeface="Times New Roman" panose="02020603050405020304" pitchFamily="18" charset="0"/>
                <a:hlinkClick r:id="rId5" action="ppaction://hlinkfile"/>
              </a:rPr>
              <a:t>NR_SR_AR.html</a:t>
            </a:r>
            <a:r>
              <a:rPr lang="en-GB" sz="1400" dirty="0">
                <a:latin typeface="Times New Roman" panose="02020603050405020304" pitchFamily="18" charset="0"/>
                <a:cs typeface="Times New Roman" panose="02020603050405020304" pitchFamily="18" charset="0"/>
              </a:rPr>
              <a:t> </a:t>
            </a:r>
            <a:endParaRPr lang="en-IN"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826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5" grpId="0" animBg="1"/>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A5D37-CAFD-B0B9-3F53-F8710E269E97}"/>
              </a:ext>
            </a:extLst>
          </p:cNvPr>
          <p:cNvSpPr>
            <a:spLocks noGrp="1"/>
          </p:cNvSpPr>
          <p:nvPr>
            <p:ph type="title"/>
          </p:nvPr>
        </p:nvSpPr>
        <p:spPr>
          <a:xfrm>
            <a:off x="229441" y="55169"/>
            <a:ext cx="6566214" cy="701188"/>
          </a:xfrm>
        </p:spPr>
        <p:txBody>
          <a:bodyPr>
            <a:normAutofit fontScale="90000"/>
          </a:bodyPr>
          <a:lstStyle/>
          <a:p>
            <a:pPr algn="ctr"/>
            <a:r>
              <a:rPr lang="en-GB" dirty="0">
                <a:latin typeface="Times New Roman" panose="02020603050405020304" pitchFamily="18" charset="0"/>
                <a:cs typeface="Times New Roman" panose="02020603050405020304" pitchFamily="18" charset="0"/>
              </a:rPr>
              <a:t>Designed OPF module for smarter DER dispatch for efficient grid operation  </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A3AF287-8CDA-19F4-1B53-42F80F6BFDD8}"/>
              </a:ext>
            </a:extLst>
          </p:cNvPr>
          <p:cNvSpPr>
            <a:spLocks noGrp="1"/>
          </p:cNvSpPr>
          <p:nvPr>
            <p:ph idx="1"/>
          </p:nvPr>
        </p:nvSpPr>
        <p:spPr>
          <a:xfrm>
            <a:off x="0" y="858128"/>
            <a:ext cx="9144000" cy="4285371"/>
          </a:xfrm>
        </p:spPr>
        <p:txBody>
          <a:bodyPr>
            <a:normAutofit/>
          </a:bodyPr>
          <a:lstStyle/>
          <a:p>
            <a:pPr algn="just">
              <a:lnSpc>
                <a:spcPct val="11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 Optimal Power Flow (OPF) provides a systematic framework to determine the optimal settings of controllable resources while satisfying the electrical network constraints.</a:t>
            </a: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 Can reduce real power losses and improve voltage profiles under optimal dispatch conditions, and reduce dependence on the upstream supply, while respecting generator operating limits and network topology.</a:t>
            </a:r>
          </a:p>
          <a:p>
            <a:pPr marL="0" indent="0" algn="just">
              <a:lnSpc>
                <a:spcPct val="110000"/>
              </a:lnSpc>
              <a:buClr>
                <a:srgbClr val="008080"/>
              </a:buClr>
              <a:buNone/>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The acceptable steady-state service-voltage range in distribution systems is commonly taken as 0.95–1.05 </a:t>
            </a:r>
            <a:r>
              <a:rPr lang="en-GB" sz="1200" dirty="0" err="1">
                <a:latin typeface="Times New Roman" panose="02020603050405020304" pitchFamily="18" charset="0"/>
                <a:cs typeface="Times New Roman" panose="02020603050405020304" pitchFamily="18" charset="0"/>
              </a:rPr>
              <a:t>p.u</a:t>
            </a:r>
            <a:r>
              <a:rPr lang="en-GB" sz="1200" dirty="0">
                <a:latin typeface="Times New Roman" panose="02020603050405020304" pitchFamily="18" charset="0"/>
                <a:cs typeface="Times New Roman" panose="02020603050405020304" pitchFamily="18" charset="0"/>
              </a:rPr>
              <a:t>., consistent with ANSI C84.1 Range A voltage limits.</a:t>
            </a: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11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marL="0" indent="0" algn="just">
              <a:lnSpc>
                <a:spcPct val="110000"/>
              </a:lnSpc>
              <a:buClr>
                <a:srgbClr val="008080"/>
              </a:buClr>
              <a:buNone/>
            </a:pPr>
            <a:endParaRPr lang="en-GB" sz="12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A134BC4-B5B8-2E9E-6AE5-76EC558821BA}"/>
              </a:ext>
            </a:extLst>
          </p:cNvPr>
          <p:cNvPicPr>
            <a:picLocks noChangeAspect="1"/>
          </p:cNvPicPr>
          <p:nvPr/>
        </p:nvPicPr>
        <p:blipFill>
          <a:blip r:embed="rId3"/>
          <a:stretch>
            <a:fillRect/>
          </a:stretch>
        </p:blipFill>
        <p:spPr>
          <a:xfrm>
            <a:off x="2049451" y="2786530"/>
            <a:ext cx="3941498" cy="1932284"/>
          </a:xfrm>
          <a:prstGeom prst="rect">
            <a:avLst/>
          </a:prstGeom>
        </p:spPr>
      </p:pic>
      <p:sp>
        <p:nvSpPr>
          <p:cNvPr id="4" name="TextBox 3">
            <a:extLst>
              <a:ext uri="{FF2B5EF4-FFF2-40B4-BE49-F238E27FC236}">
                <a16:creationId xmlns:a16="http://schemas.microsoft.com/office/drawing/2014/main" id="{517BA91E-9389-6A4A-AFB0-B8918E87D0A8}"/>
              </a:ext>
            </a:extLst>
          </p:cNvPr>
          <p:cNvSpPr txBox="1"/>
          <p:nvPr/>
        </p:nvSpPr>
        <p:spPr>
          <a:xfrm>
            <a:off x="2201303" y="4791855"/>
            <a:ext cx="3789646" cy="21544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Fig. Voltage profile changes for modified IEEE 33 Bus system after optimal dispatch</a:t>
            </a:r>
            <a:endParaRPr lang="en-IN" sz="800"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E66A6906-F0ED-601A-E4A8-F72CFAD76C9A}"/>
              </a:ext>
            </a:extLst>
          </p:cNvPr>
          <p:cNvSpPr/>
          <p:nvPr/>
        </p:nvSpPr>
        <p:spPr>
          <a:xfrm>
            <a:off x="2124096" y="3778204"/>
            <a:ext cx="4140501" cy="52078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8" name="Rectangle 7">
            <a:extLst>
              <a:ext uri="{FF2B5EF4-FFF2-40B4-BE49-F238E27FC236}">
                <a16:creationId xmlns:a16="http://schemas.microsoft.com/office/drawing/2014/main" id="{3B07691D-8B38-41F1-10E5-3DA6877DD52E}"/>
              </a:ext>
            </a:extLst>
          </p:cNvPr>
          <p:cNvSpPr/>
          <p:nvPr/>
        </p:nvSpPr>
        <p:spPr>
          <a:xfrm>
            <a:off x="2124095" y="3231888"/>
            <a:ext cx="4140501" cy="520784"/>
          </a:xfrm>
          <a:prstGeom prst="rect">
            <a:avLst/>
          </a:prstGeom>
          <a:no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cxnSp>
        <p:nvCxnSpPr>
          <p:cNvPr id="10" name="Straight Arrow Connector 9">
            <a:extLst>
              <a:ext uri="{FF2B5EF4-FFF2-40B4-BE49-F238E27FC236}">
                <a16:creationId xmlns:a16="http://schemas.microsoft.com/office/drawing/2014/main" id="{9955BB6F-2E2A-ACA7-8B64-53745642E120}"/>
              </a:ext>
            </a:extLst>
          </p:cNvPr>
          <p:cNvCxnSpPr>
            <a:cxnSpLocks/>
          </p:cNvCxnSpPr>
          <p:nvPr/>
        </p:nvCxnSpPr>
        <p:spPr>
          <a:xfrm>
            <a:off x="6264597" y="4032541"/>
            <a:ext cx="37545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AA6CE426-5749-2507-0AE1-4D9D74F69ECE}"/>
              </a:ext>
            </a:extLst>
          </p:cNvPr>
          <p:cNvCxnSpPr>
            <a:cxnSpLocks/>
          </p:cNvCxnSpPr>
          <p:nvPr/>
        </p:nvCxnSpPr>
        <p:spPr>
          <a:xfrm>
            <a:off x="6264596" y="3463012"/>
            <a:ext cx="375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AA3B638D-62E9-1518-F429-B780F630F292}"/>
              </a:ext>
            </a:extLst>
          </p:cNvPr>
          <p:cNvSpPr txBox="1"/>
          <p:nvPr/>
        </p:nvSpPr>
        <p:spPr>
          <a:xfrm>
            <a:off x="6640046" y="3856990"/>
            <a:ext cx="1952992" cy="461665"/>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Under voltages due to non-optimal dispatch</a:t>
            </a:r>
            <a:endParaRPr lang="en-IN"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82F03D6E-B539-741C-B410-DB236A043650}"/>
              </a:ext>
            </a:extLst>
          </p:cNvPr>
          <p:cNvSpPr txBox="1"/>
          <p:nvPr/>
        </p:nvSpPr>
        <p:spPr>
          <a:xfrm>
            <a:off x="6534989" y="3212875"/>
            <a:ext cx="2170028" cy="461665"/>
          </a:xfrm>
          <a:prstGeom prst="rect">
            <a:avLst/>
          </a:prstGeom>
          <a:noFill/>
        </p:spPr>
        <p:txBody>
          <a:bodyPr wrap="square" rtlCol="0">
            <a:spAutoFit/>
          </a:bodyPr>
          <a:lstStyle/>
          <a:p>
            <a:r>
              <a:rPr lang="en-GB" sz="1200" dirty="0">
                <a:latin typeface="Times New Roman" panose="02020603050405020304" pitchFamily="18" charset="0"/>
                <a:cs typeface="Times New Roman" panose="02020603050405020304" pitchFamily="18" charset="0"/>
              </a:rPr>
              <a:t>Corrected voltage profiles after optimal dispatch of RES</a:t>
            </a:r>
            <a:endParaRPr lang="en-IN" sz="12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017FDA78-514C-41D4-BFD7-A181CE2233D8}"/>
              </a:ext>
            </a:extLst>
          </p:cNvPr>
          <p:cNvSpPr txBox="1"/>
          <p:nvPr/>
        </p:nvSpPr>
        <p:spPr>
          <a:xfrm>
            <a:off x="229441" y="4627432"/>
            <a:ext cx="4572000" cy="312201"/>
          </a:xfrm>
          <a:prstGeom prst="rect">
            <a:avLst/>
          </a:prstGeom>
          <a:noFill/>
        </p:spPr>
        <p:txBody>
          <a:bodyPr wrap="square">
            <a:spAutoFit/>
          </a:bodyPr>
          <a:lstStyle/>
          <a:p>
            <a:pPr algn="just">
              <a:lnSpc>
                <a:spcPct val="110000"/>
              </a:lnSpc>
              <a:buClr>
                <a:srgbClr val="008080"/>
              </a:buClr>
            </a:pPr>
            <a:r>
              <a:rPr lang="en-GB" sz="1400" dirty="0">
                <a:latin typeface="Times New Roman" panose="02020603050405020304" pitchFamily="18" charset="0"/>
                <a:cs typeface="Times New Roman" panose="02020603050405020304" pitchFamily="18" charset="0"/>
                <a:hlinkClick r:id="rId4" action="ppaction://hlinkfile"/>
              </a:rPr>
              <a:t>OPF.html</a:t>
            </a:r>
            <a:r>
              <a:rPr lang="en-GB" sz="1400" dirty="0">
                <a:latin typeface="Times New Roman" panose="02020603050405020304" pitchFamily="18" charset="0"/>
                <a:cs typeface="Times New Roman" panose="02020603050405020304" pitchFamily="18" charset="0"/>
              </a:rPr>
              <a:t> </a:t>
            </a:r>
            <a:endParaRPr lang="en-IN"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417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00E2A-0710-8966-8514-5CDB9F4FF208}"/>
              </a:ext>
            </a:extLst>
          </p:cNvPr>
          <p:cNvSpPr>
            <a:spLocks noGrp="1"/>
          </p:cNvSpPr>
          <p:nvPr>
            <p:ph type="title"/>
          </p:nvPr>
        </p:nvSpPr>
        <p:spPr>
          <a:xfrm>
            <a:off x="0" y="55169"/>
            <a:ext cx="7198302" cy="701188"/>
          </a:xfrm>
        </p:spPr>
        <p:txBody>
          <a:bodyPr>
            <a:normAutofit fontScale="90000"/>
          </a:bodyPr>
          <a:lstStyle/>
          <a:p>
            <a:pPr algn="ctr"/>
            <a:r>
              <a:rPr lang="en-GB" dirty="0">
                <a:latin typeface="Times New Roman" panose="02020603050405020304" pitchFamily="18" charset="0"/>
                <a:cs typeface="Times New Roman" panose="02020603050405020304" pitchFamily="18" charset="0"/>
              </a:rPr>
              <a:t>Open-source grid intelligence supports resilient, automated, and sustainable power systems</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F6DFA151-EE6C-8EE7-9016-D55B3E1F9133}"/>
              </a:ext>
            </a:extLst>
          </p:cNvPr>
          <p:cNvSpPr>
            <a:spLocks noGrp="1"/>
          </p:cNvSpPr>
          <p:nvPr>
            <p:ph idx="1"/>
          </p:nvPr>
        </p:nvSpPr>
        <p:spPr>
          <a:xfrm>
            <a:off x="184668" y="946933"/>
            <a:ext cx="8783486" cy="1303898"/>
          </a:xfrm>
        </p:spPr>
        <p:txBody>
          <a:bodyPr>
            <a:normAutofit lnSpcReduction="10000"/>
          </a:bodyPr>
          <a:lstStyle/>
          <a:p>
            <a:pPr algn="just">
              <a:lnSpc>
                <a:spcPct val="9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The presented framework demonstrates how open-source, modular grid intelligence can be deployed in a scalable and reproducible manner.</a:t>
            </a:r>
          </a:p>
          <a:p>
            <a:pPr marL="0" indent="0" algn="just">
              <a:lnSpc>
                <a:spcPct val="90000"/>
              </a:lnSpc>
              <a:buClr>
                <a:srgbClr val="008080"/>
              </a:buClr>
              <a:buNone/>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These approaches may support cost-effective modernization, particularly in systems with high DER penetration and limited infrastructure flexibility.</a:t>
            </a:r>
          </a:p>
          <a:p>
            <a:pPr algn="just">
              <a:lnSpc>
                <a:spcPct val="90000"/>
              </a:lnSpc>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lgn="just">
              <a:lnSpc>
                <a:spcPct val="90000"/>
              </a:lnSpc>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Future work includes validation across real utility datasets and extended deployment scenarios.</a:t>
            </a:r>
          </a:p>
          <a:p>
            <a:endParaRPr lang="en-IN" sz="1200" dirty="0">
              <a:latin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id="{5ACD717D-74C0-8AC4-C2EA-7476B2BC19D0}"/>
              </a:ext>
            </a:extLst>
          </p:cNvPr>
          <p:cNvGrpSpPr/>
          <p:nvPr/>
        </p:nvGrpSpPr>
        <p:grpSpPr>
          <a:xfrm>
            <a:off x="222350" y="3434045"/>
            <a:ext cx="5116683" cy="1303899"/>
            <a:chOff x="112541" y="2441407"/>
            <a:chExt cx="8918918" cy="2109491"/>
          </a:xfrm>
        </p:grpSpPr>
        <p:pic>
          <p:nvPicPr>
            <p:cNvPr id="1026" name="Picture 2" descr="Renewable Integration into Electricity Grids - Opus Kinetic">
              <a:extLst>
                <a:ext uri="{FF2B5EF4-FFF2-40B4-BE49-F238E27FC236}">
                  <a16:creationId xmlns:a16="http://schemas.microsoft.com/office/drawing/2014/main" id="{07CBC2CD-5481-17F2-6F0D-017CFCAC9D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9712" y="2441407"/>
              <a:ext cx="3004580" cy="210949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he extent of India’s energy poverty">
              <a:extLst>
                <a:ext uri="{FF2B5EF4-FFF2-40B4-BE49-F238E27FC236}">
                  <a16:creationId xmlns:a16="http://schemas.microsoft.com/office/drawing/2014/main" id="{47A48D8D-98D6-5DD1-CB20-8392AF84DC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541" y="2441407"/>
              <a:ext cx="2957170" cy="210949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The Bright Future Young Girl Gazing at a Solar Panel for Sustainable ...">
              <a:extLst>
                <a:ext uri="{FF2B5EF4-FFF2-40B4-BE49-F238E27FC236}">
                  <a16:creationId xmlns:a16="http://schemas.microsoft.com/office/drawing/2014/main" id="{DFE0239A-FFFB-B51B-7ED2-63D5ED95D9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4288" y="2441407"/>
              <a:ext cx="2957171" cy="2109491"/>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4">
            <a:extLst>
              <a:ext uri="{FF2B5EF4-FFF2-40B4-BE49-F238E27FC236}">
                <a16:creationId xmlns:a16="http://schemas.microsoft.com/office/drawing/2014/main" id="{F69FA86C-0ECE-BEDD-EE63-A880D5D5E6B3}"/>
              </a:ext>
            </a:extLst>
          </p:cNvPr>
          <p:cNvPicPr>
            <a:picLocks noChangeAspect="1"/>
          </p:cNvPicPr>
          <p:nvPr/>
        </p:nvPicPr>
        <p:blipFill>
          <a:blip r:embed="rId6"/>
          <a:stretch>
            <a:fillRect/>
          </a:stretch>
        </p:blipFill>
        <p:spPr>
          <a:xfrm>
            <a:off x="600420" y="2250831"/>
            <a:ext cx="4360545" cy="1219211"/>
          </a:xfrm>
          <a:prstGeom prst="rect">
            <a:avLst/>
          </a:prstGeom>
        </p:spPr>
      </p:pic>
      <p:sp>
        <p:nvSpPr>
          <p:cNvPr id="7" name="TextBox 6">
            <a:extLst>
              <a:ext uri="{FF2B5EF4-FFF2-40B4-BE49-F238E27FC236}">
                <a16:creationId xmlns:a16="http://schemas.microsoft.com/office/drawing/2014/main" id="{A0CF5E2B-CCBF-D2DC-7F7E-7DF911186871}"/>
              </a:ext>
            </a:extLst>
          </p:cNvPr>
          <p:cNvSpPr txBox="1"/>
          <p:nvPr/>
        </p:nvSpPr>
        <p:spPr>
          <a:xfrm>
            <a:off x="679138" y="4903372"/>
            <a:ext cx="3789646" cy="21544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Fig. A brighter, secure and sustainable energy future with open source grid intelligence</a:t>
            </a:r>
            <a:endParaRPr lang="en-IN" sz="8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765BFD48-3B4A-F763-717B-0B1095949511}"/>
              </a:ext>
            </a:extLst>
          </p:cNvPr>
          <p:cNvSpPr txBox="1"/>
          <p:nvPr/>
        </p:nvSpPr>
        <p:spPr bwMode="auto">
          <a:xfrm>
            <a:off x="7800975" y="4958834"/>
            <a:ext cx="1260956" cy="184666"/>
          </a:xfrm>
          <a:prstGeom prst="rect">
            <a:avLst/>
          </a:prstGeom>
          <a:noFill/>
          <a:ln w="9525" algn="ctr">
            <a:noFill/>
            <a:miter lim="800000"/>
            <a:headEnd/>
            <a:tailEnd/>
          </a:ln>
        </p:spPr>
        <p:txBody>
          <a:bodyPr wrap="square" lIns="91440" tIns="45720" rIns="91440" bIns="45720" anchor="t">
            <a:spAutoFit/>
          </a:bodyPr>
          <a:lstStyle/>
          <a:p>
            <a:r>
              <a:rPr lang="en-IN" sz="600" dirty="0">
                <a:solidFill>
                  <a:srgbClr val="0070C0"/>
                </a:solidFill>
              </a:rPr>
              <a:t>Figure courtesy: Google Images</a:t>
            </a:r>
          </a:p>
        </p:txBody>
      </p:sp>
      <p:pic>
        <p:nvPicPr>
          <p:cNvPr id="11" name="Picture 10">
            <a:extLst>
              <a:ext uri="{FF2B5EF4-FFF2-40B4-BE49-F238E27FC236}">
                <a16:creationId xmlns:a16="http://schemas.microsoft.com/office/drawing/2014/main" id="{CDC8EE3B-10EA-4C81-8F7E-76FE68D2B145}"/>
              </a:ext>
            </a:extLst>
          </p:cNvPr>
          <p:cNvPicPr>
            <a:picLocks noChangeAspect="1"/>
          </p:cNvPicPr>
          <p:nvPr/>
        </p:nvPicPr>
        <p:blipFill>
          <a:blip r:embed="rId7"/>
          <a:stretch>
            <a:fillRect/>
          </a:stretch>
        </p:blipFill>
        <p:spPr>
          <a:xfrm>
            <a:off x="6029377" y="2939838"/>
            <a:ext cx="1870364" cy="1870364"/>
          </a:xfrm>
          <a:prstGeom prst="rect">
            <a:avLst/>
          </a:prstGeom>
        </p:spPr>
      </p:pic>
      <p:sp>
        <p:nvSpPr>
          <p:cNvPr id="12" name="TextBox 11">
            <a:extLst>
              <a:ext uri="{FF2B5EF4-FFF2-40B4-BE49-F238E27FC236}">
                <a16:creationId xmlns:a16="http://schemas.microsoft.com/office/drawing/2014/main" id="{EFDB4F37-E27F-4A83-BC1C-6F3FF79F1ADF}"/>
              </a:ext>
            </a:extLst>
          </p:cNvPr>
          <p:cNvSpPr txBox="1"/>
          <p:nvPr/>
        </p:nvSpPr>
        <p:spPr>
          <a:xfrm>
            <a:off x="6257977" y="2708004"/>
            <a:ext cx="1413164" cy="369332"/>
          </a:xfrm>
          <a:prstGeom prst="rect">
            <a:avLst/>
          </a:prstGeom>
          <a:noFill/>
        </p:spPr>
        <p:txBody>
          <a:bodyPr wrap="square" rtlCol="0">
            <a:spAutoFit/>
          </a:bodyPr>
          <a:lstStyle/>
          <a:p>
            <a:r>
              <a:rPr lang="en-US" dirty="0" err="1"/>
              <a:t>Github</a:t>
            </a:r>
            <a:r>
              <a:rPr lang="en-US" dirty="0"/>
              <a:t> Repo</a:t>
            </a:r>
            <a:endParaRPr lang="en-GB" dirty="0"/>
          </a:p>
        </p:txBody>
      </p:sp>
    </p:spTree>
    <p:extLst>
      <p:ext uri="{BB962C8B-B14F-4D97-AF65-F5344CB8AC3E}">
        <p14:creationId xmlns:p14="http://schemas.microsoft.com/office/powerpoint/2010/main" val="4028923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A65CA5-10D9-4ACB-853A-9B4E78005C7C}"/>
              </a:ext>
            </a:extLst>
          </p:cNvPr>
          <p:cNvPicPr>
            <a:picLocks noChangeAspect="1"/>
          </p:cNvPicPr>
          <p:nvPr/>
        </p:nvPicPr>
        <p:blipFill>
          <a:blip r:embed="rId2"/>
          <a:stretch>
            <a:fillRect/>
          </a:stretch>
        </p:blipFill>
        <p:spPr>
          <a:xfrm>
            <a:off x="6920347" y="2571750"/>
            <a:ext cx="2146506" cy="2500427"/>
          </a:xfrm>
          <a:prstGeom prst="rect">
            <a:avLst/>
          </a:prstGeom>
        </p:spPr>
      </p:pic>
    </p:spTree>
    <p:extLst>
      <p:ext uri="{BB962C8B-B14F-4D97-AF65-F5344CB8AC3E}">
        <p14:creationId xmlns:p14="http://schemas.microsoft.com/office/powerpoint/2010/main" val="800259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F075A0D-1743-E53D-DCF7-F72910717007}"/>
              </a:ext>
            </a:extLst>
          </p:cNvPr>
          <p:cNvSpPr>
            <a:spLocks noGrp="1"/>
          </p:cNvSpPr>
          <p:nvPr>
            <p:ph type="title"/>
          </p:nvPr>
        </p:nvSpPr>
        <p:spPr>
          <a:xfrm>
            <a:off x="117759" y="0"/>
            <a:ext cx="7351048" cy="701188"/>
          </a:xfrm>
        </p:spPr>
        <p:txBody>
          <a:bodyPr/>
          <a:lstStyle/>
          <a:p>
            <a:r>
              <a:rPr lang="en-IN" dirty="0"/>
              <a:t>Cautionary Note</a:t>
            </a:r>
          </a:p>
        </p:txBody>
      </p:sp>
      <p:sp>
        <p:nvSpPr>
          <p:cNvPr id="2" name="Rectangle 1">
            <a:extLst>
              <a:ext uri="{FF2B5EF4-FFF2-40B4-BE49-F238E27FC236}">
                <a16:creationId xmlns:a16="http://schemas.microsoft.com/office/drawing/2014/main" id="{43FA6F78-DD74-0818-F40D-3607E290E2F5}"/>
              </a:ext>
            </a:extLst>
          </p:cNvPr>
          <p:cNvSpPr>
            <a:spLocks noChangeArrowheads="1"/>
          </p:cNvSpPr>
          <p:nvPr/>
        </p:nvSpPr>
        <p:spPr bwMode="auto">
          <a:xfrm>
            <a:off x="58879" y="711517"/>
            <a:ext cx="9026241" cy="4431983"/>
          </a:xfrm>
          <a:prstGeom prst="rect">
            <a:avLst/>
          </a:prstGeom>
          <a:solidFill>
            <a:schemeClr val="bg1"/>
          </a:solid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just"/>
            <a:r>
              <a:rPr lang="en-US" sz="600" dirty="0">
                <a:effectLst/>
                <a:latin typeface="+mn-lt"/>
                <a:ea typeface="Times New Roman" panose="02020603050405020304" pitchFamily="18" charset="0"/>
              </a:rPr>
              <a:t>The companies in which Shell plc directly and indirectly owns investments are separate legal entities. In this content “Shell”, “Shell Group” and “Group” are sometimes used for convenience to reference Shell plc and its subsidiaries in general. Likewise, the words “we”, “us” and “our” are also used to refer to Shell plc and its subsidiaries in general or to those who work for them. These terms are also used where no useful purpose is served by identifying the particular entity or entities. ‘‘Subsidiaries’’, “Shell subsidiaries” and “Shell companies” as used in this content refer to entities over which Shell plc either directly or indirectly has control. The terms “joint venture”, “joint operations”, “joint arrangements”, and “associates” may also be used to refer to a commercial arrangement in which Shell has a direct or indirect ownership interest with one or more parties. The term “Shell interest” is used for convenience to indicate the direct and/or indirect ownership interest held by Shell in an entity or unincorporated joint arrangement, after exclusion of all third-party interest.</a:t>
            </a:r>
          </a:p>
          <a:p>
            <a:pPr algn="just"/>
            <a:endParaRPr lang="en-US" sz="600" dirty="0">
              <a:effectLst/>
              <a:latin typeface="+mn-lt"/>
              <a:ea typeface="Times New Roman" panose="02020603050405020304" pitchFamily="18" charset="0"/>
            </a:endParaRPr>
          </a:p>
          <a:p>
            <a:pPr algn="just"/>
            <a:r>
              <a:rPr lang="en-US" sz="600" b="1" u="sng" dirty="0">
                <a:effectLst/>
                <a:latin typeface="+mn-lt"/>
                <a:ea typeface="Times New Roman" panose="02020603050405020304" pitchFamily="18" charset="0"/>
              </a:rPr>
              <a:t>Forward-Looking statements</a:t>
            </a: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This content contains forward-looking statements (within the meaning of the U.S. Private Securities Litigation Reform Act of 1995) concerning the financial condition, results of operations and businesses of Shell. All statements other than statements of historical fact are, or may be deemed to be, forward-looking statements. Forward-looking statements are statements of future expectations that are based on management’s current expectations and assumptions and involve known and unknown risks and uncertainties that could cause actual results, performance or events to differ materially from those expressed or implied in these statements. Forward-looking statements include, among other things, statements concerning the potential exposure of Shell to market risks and statements expressing management’s expectations, beliefs, estimates, forecasts, projections and assumptions. These forward-looking statements are identified by their use of terms and phrases such as “aim”; “ambition”; ‘‘anticipate’’; “aspire”, “aspiration”, ‘‘believe’’; “commit”; “commitment”; ‘‘could’’; “desire”; ‘‘estimate’’; ‘‘expect’’; ‘‘goals’’; ‘‘intend’’; ‘‘may’’; “milestones”; ‘‘objectives’’; ‘‘outlook’’; ‘‘plan’’; ‘‘probably’’; ‘‘project’’; ‘‘risks’’; “schedule”; ‘‘seek’’; ‘‘should’’; ‘‘target’’; “vision”; ‘‘will’’; “would” and similar terms and phrases. There are a number of factors that could affect the future operations of Shell and could cause those results to differ materially from those expressed in the forward-looking statements included in this content, including (without limitation): (a) price fluctuations in crude oil and natural gas; (b) changes in demand for Shell’s products; (c) currency fluctuations; (d) drilling and production results; (e) reserves estimates; (f) loss of market share and industry competition; (g) environmental and physical risks, including climate change; (h) risks associated with the identification of suitable potential acquisition properties and targets, and successful negotiation and completion of such transactions; (i) the risk of doing business in developing countries and countries subject to international sanctions; (j) legislative, judicial, fiscal and regulatory developments including tariffs and regulatory measures addressing climate change; (k) economic and financial market conditions in various countries and regions; (l) political risks, including the risks of expropriation and renegotiation of the terms of contracts with governmental entities, delays or advancements in the approval of projects and delays in the reimbursement for shared costs; (m) risks associated with the impact of pandemics, regional conflicts, such as the Russia-Ukraine war and the conflict in the Middle East, and a significant cyber security, data privacy or IT incident; (n) the pace of the energy transition; and (o) changes in trading conditions. No assurance is provided that future dividend payments will match or exceed previous dividend payments. All forward-looking statements contained in this content are expressly qualified in their entirety by the cautionary statements contained or referred to in this section. Readers should not place undue reliance on forward-looking statements. Additional risk factors that may affect future results are contained in Shell plc’s Form 20-F for the year ended December 31, 2025 (available at </a:t>
            </a:r>
            <a:r>
              <a:rPr lang="en-US" sz="600" dirty="0">
                <a:effectLst/>
                <a:latin typeface="+mn-lt"/>
                <a:ea typeface="Times New Roman" panose="02020603050405020304" pitchFamily="18" charset="0"/>
                <a:hlinkClick r:id="rId3">
                  <a:extLst>
                    <a:ext uri="{A12FA001-AC4F-418D-AE19-62706E023703}">
                      <ahyp:hlinkClr xmlns:ahyp="http://schemas.microsoft.com/office/drawing/2018/hyperlinkcolor" val="tx"/>
                    </a:ext>
                  </a:extLst>
                </a:hlinkClick>
              </a:rPr>
              <a:t>www.shell.com/investors/news-and-filings/sec-filings.html</a:t>
            </a:r>
            <a:r>
              <a:rPr lang="en-US" sz="600" dirty="0">
                <a:latin typeface="+mn-lt"/>
                <a:ea typeface="Times New Roman" panose="02020603050405020304" pitchFamily="18" charset="0"/>
              </a:rPr>
              <a:t> </a:t>
            </a:r>
            <a:r>
              <a:rPr lang="en-US" sz="600" dirty="0">
                <a:effectLst/>
                <a:latin typeface="+mn-lt"/>
                <a:ea typeface="Times New Roman" panose="02020603050405020304" pitchFamily="18" charset="0"/>
              </a:rPr>
              <a:t>and </a:t>
            </a:r>
            <a:r>
              <a:rPr lang="en-US" sz="600" dirty="0">
                <a:effectLst/>
                <a:latin typeface="+mn-lt"/>
                <a:ea typeface="Times New Roman" panose="02020603050405020304" pitchFamily="18" charset="0"/>
                <a:hlinkClick r:id="rId4">
                  <a:extLst>
                    <a:ext uri="{A12FA001-AC4F-418D-AE19-62706E023703}">
                      <ahyp:hlinkClr xmlns:ahyp="http://schemas.microsoft.com/office/drawing/2018/hyperlinkcolor" val="tx"/>
                    </a:ext>
                  </a:extLst>
                </a:hlinkClick>
              </a:rPr>
              <a:t>www.sec.gov</a:t>
            </a:r>
            <a:r>
              <a:rPr lang="en-US" sz="600" dirty="0">
                <a:effectLst/>
                <a:latin typeface="+mn-lt"/>
                <a:ea typeface="Times New Roman" panose="02020603050405020304" pitchFamily="18" charset="0"/>
              </a:rPr>
              <a:t>). These risk factors also expressly qualify all forward-looking statements contained in this content and should be considered by the reader. Each forward-looking statement speaks only as of the date of this content </a:t>
            </a:r>
            <a:r>
              <a:rPr lang="en-US" sz="600" i="1" dirty="0">
                <a:solidFill>
                  <a:srgbClr val="FF0000"/>
                </a:solidFill>
                <a:effectLst/>
                <a:latin typeface="+mn-lt"/>
                <a:ea typeface="Times New Roman" panose="02020603050405020304" pitchFamily="18" charset="0"/>
              </a:rPr>
              <a:t>[17/06/2026]</a:t>
            </a:r>
            <a:r>
              <a:rPr lang="en-US" sz="600" dirty="0">
                <a:solidFill>
                  <a:srgbClr val="FF0000"/>
                </a:solidFill>
                <a:effectLst/>
                <a:latin typeface="+mn-lt"/>
                <a:ea typeface="Times New Roman" panose="02020603050405020304" pitchFamily="18" charset="0"/>
              </a:rPr>
              <a:t>. </a:t>
            </a:r>
            <a:r>
              <a:rPr lang="en-US" sz="600" dirty="0">
                <a:effectLst/>
                <a:latin typeface="+mn-lt"/>
                <a:ea typeface="Times New Roman" panose="02020603050405020304" pitchFamily="18" charset="0"/>
              </a:rPr>
              <a:t>Neither Shell plc nor any of its subsidiaries undertake any obligation to publicly update or revise any forward-looking statement as a result of new information, future events or other information. In light of these risks, results could differ materially from those stated, implied or inferred from the forward-looking statements contained in this content.</a:t>
            </a:r>
          </a:p>
          <a:p>
            <a:pPr algn="just"/>
            <a:endParaRPr lang="en-US" sz="600" b="1" dirty="0">
              <a:effectLst/>
              <a:latin typeface="+mn-lt"/>
              <a:ea typeface="Times New Roman" panose="02020603050405020304" pitchFamily="18" charset="0"/>
            </a:endParaRPr>
          </a:p>
          <a:p>
            <a:pPr algn="just"/>
            <a:r>
              <a:rPr lang="en-US" sz="600" b="1" u="sng" dirty="0">
                <a:effectLst/>
                <a:latin typeface="+mn-lt"/>
                <a:ea typeface="Times New Roman" panose="02020603050405020304" pitchFamily="18" charset="0"/>
              </a:rPr>
              <a:t>Shell’s net carbon intensity</a:t>
            </a: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Also, in this content we may refer to Shell’s “net carbon intensity” (NCI), which includes Shell’s carbon emissions from the production of our energy products, our suppliers’ carbon emissions in supplying energy for that production and our customers’ carbon emissions associated with their use of the energy products we sell. Shell’s NCI also includes the emissions associated with the production and use of energy products produced by others which Shell purchases for resale. Shell only controls its own emissions. The use of the terms Shell’s “net carbon intensity” or NCI is for convenience only and not intended to suggest these emissions are those of Shell plc or its subsidiaries.</a:t>
            </a:r>
          </a:p>
          <a:p>
            <a:pPr algn="just"/>
            <a:endParaRPr lang="en-US" sz="600" dirty="0">
              <a:effectLst/>
              <a:latin typeface="+mn-lt"/>
              <a:ea typeface="Times New Roman" panose="02020603050405020304" pitchFamily="18" charset="0"/>
            </a:endParaRPr>
          </a:p>
          <a:p>
            <a:pPr algn="just"/>
            <a:r>
              <a:rPr lang="en-US" sz="600" b="1" u="sng" dirty="0">
                <a:effectLst/>
                <a:latin typeface="+mn-lt"/>
                <a:ea typeface="Times New Roman" panose="02020603050405020304" pitchFamily="18" charset="0"/>
              </a:rPr>
              <a:t>Shell’s net-zero emissions target</a:t>
            </a: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Shell’s operating plan and outlook are forecasted for a three-year period and ten-year period, respectively, and are updated every year. They reflect the current economic environment and what we can reasonably expect to see over the next three and ten years. Accordingly, the outlook reflects our combined Scope 1 and 2 target, NCI target and our oil products ambition over the next ten years. However, Shell’s operating plan and outlook cannot reflect our 2050 net-zero emissions target, as this target is outside our planning period. Such future operating plans and outlooks could include changes to our portfolio, efficiency improvements and the use of carbon capture and storage and carbon credits. In the future, as society moves towards net-zero emissions, we expect Shell’s operating plans and outlooks to reflect this movement. However, if society is not net zero in 2050, as of today, there would be significant risk that Shell may not meet this target.</a:t>
            </a:r>
          </a:p>
          <a:p>
            <a:pPr algn="just"/>
            <a:endParaRPr lang="en-US" sz="600" u="sng" dirty="0">
              <a:effectLst/>
              <a:latin typeface="+mn-lt"/>
              <a:ea typeface="Times New Roman" panose="02020603050405020304" pitchFamily="18" charset="0"/>
            </a:endParaRPr>
          </a:p>
          <a:p>
            <a:pPr algn="just"/>
            <a:r>
              <a:rPr lang="en-US" sz="600" b="1" u="sng" dirty="0">
                <a:effectLst/>
                <a:latin typeface="+mn-lt"/>
                <a:ea typeface="Times New Roman" panose="02020603050405020304" pitchFamily="18" charset="0"/>
              </a:rPr>
              <a:t>Forward-Looking non-GAAP measures</a:t>
            </a: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This content may contain certain forward-looking non-GAAP measures such as free cash flow and underlying operational expenses. We are unable to provide a reconciliation of these forward-looking non-GAAP measures to the most comparable GAAP financial measures because certain information needed to reconcile those non-GAAP measures to the most comparable GAAP financial measures is dependent on future events some of which are outside the control of Shell, such as oil and gas prices, interest rates and exchange rates. Moreover, estimating such GAAP measures with the required precision necessary to provide a meaningful reconciliation is extremely difficult and could not be accomplished without unreasonable effort. Non-GAAP measures in respect of future periods which cannot be reconciled to the most comparable GAAP financial measure are calculated in a manner which is consistent with the accounting policies applied in Shell plc’s consolidated financial statements.</a:t>
            </a: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The contents of websites referred to in this content do not form part of this content.</a:t>
            </a: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We may have used certain terms, such as resources, in this content that the United States Securities and Exchange Commission (SEC) strictly prohibits us from including in our filings with the SEC. Investors are urged to consider closely the disclosure in our Form 20-F</a:t>
            </a:r>
            <a:r>
              <a:rPr lang="en-US" sz="600" dirty="0">
                <a:latin typeface="ShellMedium"/>
                <a:ea typeface="Calibri"/>
                <a:cs typeface="Calibri"/>
              </a:rPr>
              <a:t>,</a:t>
            </a:r>
            <a:r>
              <a:rPr lang="en-US" sz="600" dirty="0">
                <a:effectLst/>
                <a:latin typeface="+mn-lt"/>
                <a:ea typeface="Times New Roman" panose="02020603050405020304" pitchFamily="18" charset="0"/>
              </a:rPr>
              <a:t> File No 1-32575, available on the SEC website </a:t>
            </a:r>
            <a:r>
              <a:rPr lang="en-US" sz="600" dirty="0">
                <a:effectLst/>
                <a:latin typeface="+mn-lt"/>
                <a:ea typeface="Times New Roman" panose="02020603050405020304" pitchFamily="18" charset="0"/>
                <a:hlinkClick r:id="rId4">
                  <a:extLst>
                    <a:ext uri="{A12FA001-AC4F-418D-AE19-62706E023703}">
                      <ahyp:hlinkClr xmlns:ahyp="http://schemas.microsoft.com/office/drawing/2018/hyperlinkcolor" val="tx"/>
                    </a:ext>
                  </a:extLst>
                </a:hlinkClick>
              </a:rPr>
              <a:t>www.sec.gov</a:t>
            </a:r>
            <a:endParaRPr lang="en-US" sz="600" dirty="0">
              <a:effectLst/>
              <a:latin typeface="+mn-lt"/>
              <a:ea typeface="Times New Roman" panose="02020603050405020304" pitchFamily="18" charset="0"/>
            </a:endParaRPr>
          </a:p>
          <a:p>
            <a:pPr algn="just"/>
            <a:endParaRPr lang="en-US" sz="600" dirty="0">
              <a:effectLst/>
              <a:latin typeface="+mn-lt"/>
              <a:ea typeface="Times New Roman" panose="02020603050405020304" pitchFamily="18" charset="0"/>
            </a:endParaRPr>
          </a:p>
          <a:p>
            <a:pPr algn="just"/>
            <a:r>
              <a:rPr lang="en-US" sz="600" dirty="0">
                <a:effectLst/>
                <a:latin typeface="+mn-lt"/>
                <a:ea typeface="Times New Roman" panose="02020603050405020304" pitchFamily="18" charset="0"/>
              </a:rPr>
              <a:t>.</a:t>
            </a:r>
            <a:endParaRPr lang="en-PH" sz="600" dirty="0">
              <a:effectLst/>
              <a:latin typeface="+mn-lt"/>
              <a:ea typeface="Times New Roman" panose="02020603050405020304" pitchFamily="18" charset="0"/>
            </a:endParaRPr>
          </a:p>
        </p:txBody>
      </p:sp>
    </p:spTree>
    <p:extLst>
      <p:ext uri="{BB962C8B-B14F-4D97-AF65-F5344CB8AC3E}">
        <p14:creationId xmlns:p14="http://schemas.microsoft.com/office/powerpoint/2010/main" val="16801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3B101-D048-80CA-B011-15E82D78D6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A21B58-1545-C46B-8D0D-852341118EF5}"/>
              </a:ext>
            </a:extLst>
          </p:cNvPr>
          <p:cNvSpPr>
            <a:spLocks noGrp="1"/>
          </p:cNvSpPr>
          <p:nvPr>
            <p:ph type="title"/>
          </p:nvPr>
        </p:nvSpPr>
        <p:spPr>
          <a:xfrm>
            <a:off x="0" y="73814"/>
            <a:ext cx="7447997" cy="701188"/>
          </a:xfrm>
        </p:spPr>
        <p:txBody>
          <a:bodyPr>
            <a:normAutofit fontScale="90000"/>
          </a:bodyPr>
          <a:lstStyle/>
          <a:p>
            <a:pPr algn="ctr"/>
            <a:r>
              <a:rPr lang="en-IN" dirty="0">
                <a:latin typeface="Times New Roman" panose="02020603050405020304" pitchFamily="18" charset="0"/>
                <a:cs typeface="Times New Roman" panose="02020603050405020304" pitchFamily="18" charset="0"/>
              </a:rPr>
              <a:t>Open Source Grid Intelligence for Modern Power Grids</a:t>
            </a:r>
          </a:p>
        </p:txBody>
      </p:sp>
      <p:sp>
        <p:nvSpPr>
          <p:cNvPr id="3" name="Content Placeholder 2">
            <a:extLst>
              <a:ext uri="{FF2B5EF4-FFF2-40B4-BE49-F238E27FC236}">
                <a16:creationId xmlns:a16="http://schemas.microsoft.com/office/drawing/2014/main" id="{F018B1FF-7C4D-9DD4-820A-66A9AAA392D0}"/>
              </a:ext>
            </a:extLst>
          </p:cNvPr>
          <p:cNvSpPr>
            <a:spLocks noGrp="1"/>
          </p:cNvSpPr>
          <p:nvPr>
            <p:ph idx="1"/>
          </p:nvPr>
        </p:nvSpPr>
        <p:spPr>
          <a:xfrm>
            <a:off x="0" y="844973"/>
            <a:ext cx="9143999" cy="4234362"/>
          </a:xfrm>
        </p:spPr>
        <p:txBody>
          <a:bodyPr>
            <a:normAutofit/>
          </a:bodyPr>
          <a:lstStyle/>
          <a:p>
            <a:pPr>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Modern power systems are undergoing rapid transformation due to large scale adoption of renewable energy integration, increasing electrification, energy demands, &amp; energy security. </a:t>
            </a: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IN" sz="1200" dirty="0">
                <a:solidFill>
                  <a:srgbClr val="008080"/>
                </a:solidFill>
                <a:latin typeface="Times New Roman" panose="02020603050405020304" pitchFamily="18" charset="0"/>
                <a:cs typeface="Times New Roman" panose="02020603050405020304" pitchFamily="18" charset="0"/>
              </a:rPr>
              <a:t>Challenges exist!   </a:t>
            </a:r>
            <a:r>
              <a:rPr lang="en-IN" sz="1200" dirty="0">
                <a:latin typeface="Times New Roman" panose="02020603050405020304" pitchFamily="18" charset="0"/>
                <a:cs typeface="Times New Roman" panose="02020603050405020304" pitchFamily="18" charset="0"/>
                <a:sym typeface="Wingdings" panose="05000000000000000000" pitchFamily="2" charset="2"/>
              </a:rPr>
              <a:t> Congestion, requirements for flexibility, Instability, poor observability</a:t>
            </a:r>
            <a:endParaRPr lang="en-IN" sz="1200" dirty="0">
              <a:latin typeface="Times New Roman" panose="02020603050405020304" pitchFamily="18" charset="0"/>
              <a:cs typeface="Times New Roman" panose="02020603050405020304" pitchFamily="18" charset="0"/>
            </a:endParaRPr>
          </a:p>
          <a:p>
            <a:pPr marL="0" indent="0">
              <a:buClr>
                <a:srgbClr val="008080"/>
              </a:buClr>
              <a:buNone/>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Need for </a:t>
            </a:r>
            <a:r>
              <a:rPr lang="en-GB" sz="1200" dirty="0">
                <a:latin typeface="Times New Roman" panose="02020603050405020304" pitchFamily="18" charset="0"/>
                <a:cs typeface="Times New Roman" panose="02020603050405020304" pitchFamily="18" charset="0"/>
              </a:rPr>
              <a:t>more dynamic, decentralized, and data-intensive operation</a:t>
            </a:r>
            <a:r>
              <a:rPr lang="en-IN" sz="1200" dirty="0">
                <a:latin typeface="Times New Roman" panose="02020603050405020304" pitchFamily="18" charset="0"/>
                <a:cs typeface="Times New Roman" panose="02020603050405020304" pitchFamily="18" charset="0"/>
                <a:sym typeface="Wingdings" panose="05000000000000000000" pitchFamily="2" charset="2"/>
              </a:rPr>
              <a:t> A ‘</a:t>
            </a:r>
            <a:r>
              <a:rPr lang="en-IN" sz="1200" dirty="0">
                <a:solidFill>
                  <a:srgbClr val="008080"/>
                </a:solidFill>
                <a:latin typeface="Times New Roman" panose="02020603050405020304" pitchFamily="18" charset="0"/>
                <a:cs typeface="Times New Roman" panose="02020603050405020304" pitchFamily="18" charset="0"/>
                <a:sym typeface="Wingdings" panose="05000000000000000000" pitchFamily="2" charset="2"/>
              </a:rPr>
              <a:t>smarter</a:t>
            </a:r>
            <a:r>
              <a:rPr lang="en-IN" sz="1200" dirty="0">
                <a:latin typeface="Times New Roman" panose="02020603050405020304" pitchFamily="18" charset="0"/>
                <a:cs typeface="Times New Roman" panose="02020603050405020304" pitchFamily="18" charset="0"/>
                <a:sym typeface="Wingdings" panose="05000000000000000000" pitchFamily="2" charset="2"/>
              </a:rPr>
              <a:t>’ grid</a:t>
            </a:r>
            <a:r>
              <a:rPr lang="en-IN" sz="1200" dirty="0">
                <a:latin typeface="Times New Roman" panose="02020603050405020304" pitchFamily="18" charset="0"/>
                <a:cs typeface="Times New Roman" panose="02020603050405020304" pitchFamily="18" charset="0"/>
              </a:rPr>
              <a:t>.</a:t>
            </a: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Requirement of open source  grid automation that can be adopted, validated, and scaled by utilities, industry partners, start-ups.</a:t>
            </a:r>
          </a:p>
          <a:p>
            <a:pPr marL="0" indent="0">
              <a:buClr>
                <a:srgbClr val="008080"/>
              </a:buClr>
              <a:buNone/>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Reduce dependency on proprietary energy management systems.</a:t>
            </a: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C4B7F4E8-CAA3-B4AD-B6E2-2EB5408958FD}"/>
              </a:ext>
            </a:extLst>
          </p:cNvPr>
          <p:cNvPicPr>
            <a:picLocks noChangeAspect="1"/>
          </p:cNvPicPr>
          <p:nvPr/>
        </p:nvPicPr>
        <p:blipFill>
          <a:blip r:embed="rId3"/>
          <a:stretch>
            <a:fillRect/>
          </a:stretch>
        </p:blipFill>
        <p:spPr>
          <a:xfrm>
            <a:off x="1971845" y="2220709"/>
            <a:ext cx="4479781" cy="1665335"/>
          </a:xfrm>
          <a:prstGeom prst="rect">
            <a:avLst/>
          </a:prstGeom>
        </p:spPr>
      </p:pic>
      <p:sp>
        <p:nvSpPr>
          <p:cNvPr id="4" name="TextBox 3">
            <a:extLst>
              <a:ext uri="{FF2B5EF4-FFF2-40B4-BE49-F238E27FC236}">
                <a16:creationId xmlns:a16="http://schemas.microsoft.com/office/drawing/2014/main" id="{89D65486-02CB-AC36-D302-295FCFEC23B3}"/>
              </a:ext>
            </a:extLst>
          </p:cNvPr>
          <p:cNvSpPr txBox="1"/>
          <p:nvPr/>
        </p:nvSpPr>
        <p:spPr>
          <a:xfrm>
            <a:off x="1451439" y="3585241"/>
            <a:ext cx="5720716" cy="230832"/>
          </a:xfrm>
          <a:prstGeom prst="rect">
            <a:avLst/>
          </a:prstGeom>
          <a:noFill/>
        </p:spPr>
        <p:txBody>
          <a:bodyPr wrap="square">
            <a:spAutoFit/>
          </a:bodyPr>
          <a:lstStyle/>
          <a:p>
            <a:pPr algn="ctr"/>
            <a:r>
              <a:rPr lang="en-IN" sz="900" dirty="0">
                <a:latin typeface="Times New Roman" panose="02020603050405020304" pitchFamily="18" charset="0"/>
                <a:cs typeface="Times New Roman" panose="02020603050405020304" pitchFamily="18" charset="0"/>
              </a:rPr>
              <a:t>Fig. Visualization of RES dominated power system networks, complex </a:t>
            </a:r>
            <a:r>
              <a:rPr lang="en-IN" sz="900" dirty="0" err="1">
                <a:latin typeface="Times New Roman" panose="02020603050405020304" pitchFamily="18" charset="0"/>
                <a:cs typeface="Times New Roman" panose="02020603050405020304" pitchFamily="18" charset="0"/>
              </a:rPr>
              <a:t>behavior</a:t>
            </a:r>
            <a:r>
              <a:rPr lang="en-IN" sz="900" dirty="0">
                <a:latin typeface="Times New Roman" panose="02020603050405020304" pitchFamily="18" charset="0"/>
                <a:cs typeface="Times New Roman" panose="02020603050405020304" pitchFamily="18" charset="0"/>
              </a:rPr>
              <a:t> of loads and evolving edge-intelligence</a:t>
            </a:r>
          </a:p>
        </p:txBody>
      </p:sp>
      <p:sp>
        <p:nvSpPr>
          <p:cNvPr id="5" name="TextBox 4">
            <a:extLst>
              <a:ext uri="{FF2B5EF4-FFF2-40B4-BE49-F238E27FC236}">
                <a16:creationId xmlns:a16="http://schemas.microsoft.com/office/drawing/2014/main" id="{3D1FC415-3D05-3E87-93C3-2916210BE4DC}"/>
              </a:ext>
            </a:extLst>
          </p:cNvPr>
          <p:cNvSpPr txBox="1"/>
          <p:nvPr/>
        </p:nvSpPr>
        <p:spPr bwMode="auto">
          <a:xfrm>
            <a:off x="148590" y="4885020"/>
            <a:ext cx="2606040" cy="184666"/>
          </a:xfrm>
          <a:prstGeom prst="rect">
            <a:avLst/>
          </a:prstGeom>
          <a:noFill/>
          <a:ln w="9525" algn="ctr">
            <a:noFill/>
            <a:miter lim="800000"/>
            <a:headEnd/>
            <a:tailEnd/>
          </a:ln>
        </p:spPr>
        <p:txBody>
          <a:bodyPr wrap="square" lIns="91440" tIns="45720" rIns="91440" bIns="45720" anchor="t">
            <a:spAutoFit/>
          </a:bodyPr>
          <a:lstStyle/>
          <a:p>
            <a:r>
              <a:rPr lang="en-IN" sz="600" dirty="0">
                <a:solidFill>
                  <a:srgbClr val="0070C0"/>
                </a:solidFill>
              </a:rPr>
              <a:t>Figure courtesy: Microsoft Copilot</a:t>
            </a:r>
          </a:p>
        </p:txBody>
      </p:sp>
    </p:spTree>
    <p:extLst>
      <p:ext uri="{BB962C8B-B14F-4D97-AF65-F5344CB8AC3E}">
        <p14:creationId xmlns:p14="http://schemas.microsoft.com/office/powerpoint/2010/main" val="2683243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BB30E-5BDF-679B-40F7-0E6F41506496}"/>
              </a:ext>
            </a:extLst>
          </p:cNvPr>
          <p:cNvSpPr>
            <a:spLocks noGrp="1"/>
          </p:cNvSpPr>
          <p:nvPr>
            <p:ph type="title"/>
          </p:nvPr>
        </p:nvSpPr>
        <p:spPr>
          <a:xfrm>
            <a:off x="0" y="55169"/>
            <a:ext cx="7580489" cy="701188"/>
          </a:xfrm>
        </p:spPr>
        <p:txBody>
          <a:bodyPr>
            <a:normAutofit/>
          </a:bodyPr>
          <a:lstStyle/>
          <a:p>
            <a:r>
              <a:rPr lang="en-GB" dirty="0">
                <a:latin typeface="Times New Roman" panose="02020603050405020304" pitchFamily="18" charset="0"/>
                <a:cs typeface="Times New Roman" panose="02020603050405020304" pitchFamily="18" charset="0"/>
              </a:rPr>
              <a:t>Transitioning from SOA to Modular Microservices</a:t>
            </a:r>
            <a:endParaRPr lang="en-IN"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340D0CE0-9F02-B97A-3E28-B4C3BDC1B26B}"/>
              </a:ext>
            </a:extLst>
          </p:cNvPr>
          <p:cNvSpPr>
            <a:spLocks noGrp="1"/>
          </p:cNvSpPr>
          <p:nvPr>
            <p:ph idx="1"/>
          </p:nvPr>
        </p:nvSpPr>
        <p:spPr>
          <a:xfrm>
            <a:off x="0" y="856405"/>
            <a:ext cx="9143999" cy="4156337"/>
          </a:xfrm>
        </p:spPr>
        <p:txBody>
          <a:bodyPr>
            <a:normAutofit/>
          </a:bodyPr>
          <a:lstStyle/>
          <a:p>
            <a:pPr>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Traditional SCADA </a:t>
            </a:r>
            <a:r>
              <a:rPr lang="en-IN" sz="1200" dirty="0">
                <a:latin typeface="Times New Roman" panose="02020603050405020304" pitchFamily="18" charset="0"/>
                <a:cs typeface="Times New Roman" panose="02020603050405020304" pitchFamily="18" charset="0"/>
                <a:sym typeface="Wingdings" panose="05000000000000000000" pitchFamily="2" charset="2"/>
              </a:rPr>
              <a:t> Service oriented architecture (SOA).</a:t>
            </a: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sym typeface="Wingdings" panose="05000000000000000000" pitchFamily="2" charset="2"/>
            </a:endParaRPr>
          </a:p>
          <a:p>
            <a:pPr>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sym typeface="Wingdings" panose="05000000000000000000" pitchFamily="2" charset="2"/>
              </a:rPr>
              <a:t>But, </a:t>
            </a:r>
            <a:r>
              <a:rPr lang="en-GB" sz="1200" dirty="0">
                <a:latin typeface="Times New Roman" panose="02020603050405020304" pitchFamily="18" charset="0"/>
                <a:cs typeface="Times New Roman" panose="02020603050405020304" pitchFamily="18" charset="0"/>
                <a:sym typeface="Wingdings" panose="05000000000000000000" pitchFamily="2" charset="2"/>
              </a:rPr>
              <a:t>Power-electronics–driven systems are changing how grids behave and are controlled.</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sym typeface="Wingdings" panose="05000000000000000000" pitchFamily="2" charset="2"/>
            </a:endParaRPr>
          </a:p>
          <a:p>
            <a:pPr>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sym typeface="Wingdings" panose="05000000000000000000" pitchFamily="2" charset="2"/>
              </a:rPr>
              <a:t>Faster fault detection, isolation and recovery capabilities. </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sym typeface="Wingdings" panose="05000000000000000000" pitchFamily="2" charset="2"/>
            </a:endParaRPr>
          </a:p>
          <a:p>
            <a:pPr>
              <a:buClr>
                <a:srgbClr val="008080"/>
              </a:buClr>
              <a:buFont typeface="Wingdings" panose="05000000000000000000" pitchFamily="2" charset="2"/>
              <a:buChar char="Ø"/>
            </a:pPr>
            <a:r>
              <a:rPr lang="en-GB" sz="1200" b="1" dirty="0">
                <a:solidFill>
                  <a:srgbClr val="008080"/>
                </a:solidFill>
                <a:latin typeface="Times New Roman" panose="02020603050405020304" pitchFamily="18" charset="0"/>
                <a:cs typeface="Times New Roman" panose="02020603050405020304" pitchFamily="18" charset="0"/>
              </a:rPr>
              <a:t>Future grid operation is expected to evolve toward more digital, interconnected, and intelligent architectures.</a:t>
            </a:r>
            <a:endParaRPr lang="en-GB" sz="1200" dirty="0">
              <a:solidFill>
                <a:srgbClr val="008080"/>
              </a:solidFill>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solidFill>
                <a:srgbClr val="008080"/>
              </a:solidFill>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7FE9E223-4996-18F1-A1B4-3E5070ECB579}"/>
              </a:ext>
            </a:extLst>
          </p:cNvPr>
          <p:cNvPicPr>
            <a:picLocks noChangeAspect="1"/>
          </p:cNvPicPr>
          <p:nvPr/>
        </p:nvPicPr>
        <p:blipFill>
          <a:blip r:embed="rId3"/>
          <a:stretch>
            <a:fillRect/>
          </a:stretch>
        </p:blipFill>
        <p:spPr>
          <a:xfrm>
            <a:off x="1672836" y="2440691"/>
            <a:ext cx="4234816" cy="2572051"/>
          </a:xfrm>
          <a:prstGeom prst="rect">
            <a:avLst/>
          </a:prstGeom>
        </p:spPr>
      </p:pic>
      <p:sp>
        <p:nvSpPr>
          <p:cNvPr id="3" name="TextBox 2">
            <a:extLst>
              <a:ext uri="{FF2B5EF4-FFF2-40B4-BE49-F238E27FC236}">
                <a16:creationId xmlns:a16="http://schemas.microsoft.com/office/drawing/2014/main" id="{CDE3710D-235A-D77C-B019-EDE499E92B45}"/>
              </a:ext>
            </a:extLst>
          </p:cNvPr>
          <p:cNvSpPr txBox="1"/>
          <p:nvPr/>
        </p:nvSpPr>
        <p:spPr>
          <a:xfrm>
            <a:off x="1451610" y="4698575"/>
            <a:ext cx="5017769" cy="215444"/>
          </a:xfrm>
          <a:prstGeom prst="rect">
            <a:avLst/>
          </a:prstGeom>
          <a:noFill/>
        </p:spPr>
        <p:txBody>
          <a:bodyPr wrap="square">
            <a:spAutoFit/>
          </a:bodyPr>
          <a:lstStyle/>
          <a:p>
            <a:pPr algn="ctr"/>
            <a:r>
              <a:rPr lang="en-GB" sz="800" dirty="0">
                <a:latin typeface="Times New Roman" panose="02020603050405020304" pitchFamily="18" charset="0"/>
                <a:cs typeface="Times New Roman" panose="02020603050405020304" pitchFamily="18" charset="0"/>
              </a:rPr>
              <a:t>Fig. Grids at every stage need to be interconnected, digitized and intelligent.</a:t>
            </a:r>
            <a:endParaRPr lang="en-IN" sz="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348CDC9-E192-E38F-0DFD-B8963CD42816}"/>
              </a:ext>
            </a:extLst>
          </p:cNvPr>
          <p:cNvSpPr txBox="1"/>
          <p:nvPr/>
        </p:nvSpPr>
        <p:spPr bwMode="auto">
          <a:xfrm>
            <a:off x="148590" y="4885020"/>
            <a:ext cx="2606040" cy="184666"/>
          </a:xfrm>
          <a:prstGeom prst="rect">
            <a:avLst/>
          </a:prstGeom>
          <a:noFill/>
          <a:ln w="9525" algn="ctr">
            <a:noFill/>
            <a:miter lim="800000"/>
            <a:headEnd/>
            <a:tailEnd/>
          </a:ln>
        </p:spPr>
        <p:txBody>
          <a:bodyPr wrap="square" lIns="91440" tIns="45720" rIns="91440" bIns="45720" anchor="t">
            <a:spAutoFit/>
          </a:bodyPr>
          <a:lstStyle/>
          <a:p>
            <a:r>
              <a:rPr lang="en-IN" sz="600" dirty="0">
                <a:solidFill>
                  <a:srgbClr val="0070C0"/>
                </a:solidFill>
              </a:rPr>
              <a:t>Figure courtesy: Microsoft Copilot</a:t>
            </a:r>
          </a:p>
        </p:txBody>
      </p:sp>
    </p:spTree>
    <p:extLst>
      <p:ext uri="{BB962C8B-B14F-4D97-AF65-F5344CB8AC3E}">
        <p14:creationId xmlns:p14="http://schemas.microsoft.com/office/powerpoint/2010/main" val="1848448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49B0-46CC-3ABA-8F97-AADF4F6B2E2D}"/>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E270763D-D297-F26C-8E8E-429A52C3BB98}"/>
              </a:ext>
            </a:extLst>
          </p:cNvPr>
          <p:cNvSpPr>
            <a:spLocks noGrp="1"/>
          </p:cNvSpPr>
          <p:nvPr>
            <p:ph idx="1"/>
          </p:nvPr>
        </p:nvSpPr>
        <p:spPr>
          <a:xfrm>
            <a:off x="0" y="853970"/>
            <a:ext cx="5148391" cy="4156337"/>
          </a:xfrm>
        </p:spPr>
        <p:txBody>
          <a:bodyPr>
            <a:normAutofit lnSpcReduction="10000"/>
          </a:bodyPr>
          <a:lstStyle/>
          <a:p>
            <a:pPr algn="just">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SOGNO:</a:t>
            </a:r>
            <a:r>
              <a:rPr lang="en-IN" sz="1200" b="1" dirty="0">
                <a:latin typeface="Times New Roman" panose="02020603050405020304" pitchFamily="18" charset="0"/>
                <a:cs typeface="Times New Roman" panose="02020603050405020304" pitchFamily="18" charset="0"/>
              </a:rPr>
              <a:t>Service-based open-source grid automation platform for network operation</a:t>
            </a:r>
          </a:p>
          <a:p>
            <a:pPr marL="0" indent="0" algn="just">
              <a:buClr>
                <a:srgbClr val="008080"/>
              </a:buClr>
              <a:buNone/>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An initiative under Linux Foundation Energy focused on: </a:t>
            </a:r>
            <a:r>
              <a:rPr lang="en-GB" sz="1200" b="1" dirty="0">
                <a:latin typeface="Times New Roman" panose="02020603050405020304" pitchFamily="18" charset="0"/>
                <a:cs typeface="Times New Roman" panose="02020603050405020304" pitchFamily="18" charset="0"/>
              </a:rPr>
              <a:t>Open-source grid automation, Cloud-native deployment,  Interoperability and Scalable microservices-based grid applications</a:t>
            </a:r>
            <a:r>
              <a:rPr lang="en-GB" sz="1200" dirty="0">
                <a:latin typeface="Times New Roman" panose="02020603050405020304" pitchFamily="18" charset="0"/>
                <a:cs typeface="Times New Roman" panose="02020603050405020304" pitchFamily="18" charset="0"/>
              </a:rPr>
              <a:t>. </a:t>
            </a: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r>
              <a:rPr lang="en-IN" sz="1200" dirty="0">
                <a:latin typeface="Times New Roman" panose="02020603050405020304" pitchFamily="18" charset="0"/>
                <a:cs typeface="Times New Roman" panose="02020603050405020304" pitchFamily="18" charset="0"/>
              </a:rPr>
              <a:t>SOGNO is based on international data standards such as CIM IEC61970 and IEC61850 to support interoperability in a broader sense.</a:t>
            </a: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marL="0" indent="0" algn="just">
              <a:buClr>
                <a:srgbClr val="008080"/>
              </a:buClr>
              <a:buNone/>
            </a:pPr>
            <a:endParaRPr lang="en-IN" sz="1200" dirty="0">
              <a:latin typeface="Times New Roman" panose="02020603050405020304" pitchFamily="18" charset="0"/>
              <a:cs typeface="Times New Roman" panose="02020603050405020304" pitchFamily="18" charset="0"/>
            </a:endParaRPr>
          </a:p>
          <a:p>
            <a:pPr marL="0" indent="0" algn="just">
              <a:buClr>
                <a:srgbClr val="008080"/>
              </a:buClr>
              <a:buNone/>
            </a:pPr>
            <a:endParaRPr lang="en-IN" sz="900" dirty="0">
              <a:latin typeface="Times New Roman" panose="02020603050405020304" pitchFamily="18" charset="0"/>
              <a:cs typeface="Times New Roman" panose="02020603050405020304" pitchFamily="18" charset="0"/>
            </a:endParaRPr>
          </a:p>
          <a:p>
            <a:pPr marL="0" indent="0" algn="just">
              <a:buClr>
                <a:srgbClr val="008080"/>
              </a:buClr>
              <a:buNone/>
            </a:pPr>
            <a:endParaRPr lang="en-IN" sz="900" dirty="0">
              <a:latin typeface="Times New Roman" panose="02020603050405020304" pitchFamily="18" charset="0"/>
              <a:cs typeface="Times New Roman" panose="02020603050405020304" pitchFamily="18" charset="0"/>
            </a:endParaRPr>
          </a:p>
          <a:p>
            <a:pPr marL="0" indent="0" algn="just">
              <a:buClr>
                <a:srgbClr val="008080"/>
              </a:buClr>
              <a:buNone/>
            </a:pPr>
            <a:r>
              <a:rPr lang="en-IN" sz="900" dirty="0">
                <a:latin typeface="Times New Roman" panose="02020603050405020304" pitchFamily="18" charset="0"/>
                <a:cs typeface="Times New Roman" panose="02020603050405020304" pitchFamily="18" charset="0"/>
              </a:rPr>
              <a:t>Links : </a:t>
            </a:r>
            <a:r>
              <a:rPr lang="en-IN" sz="900" dirty="0">
                <a:latin typeface="Times New Roman" panose="02020603050405020304" pitchFamily="18" charset="0"/>
                <a:cs typeface="Times New Roman" panose="02020603050405020304" pitchFamily="18" charset="0"/>
                <a:hlinkClick r:id="rId3"/>
              </a:rPr>
              <a:t>SOGNO - LF Energy</a:t>
            </a:r>
            <a:endParaRPr lang="en-IN" sz="900" dirty="0">
              <a:latin typeface="Times New Roman" panose="02020603050405020304" pitchFamily="18" charset="0"/>
              <a:cs typeface="Times New Roman" panose="02020603050405020304" pitchFamily="18" charset="0"/>
            </a:endParaRPr>
          </a:p>
          <a:p>
            <a:pPr marL="0" indent="0" algn="just">
              <a:buClr>
                <a:srgbClr val="008080"/>
              </a:buClr>
              <a:buNone/>
            </a:pPr>
            <a:r>
              <a:rPr lang="en-GB" sz="900" dirty="0">
                <a:latin typeface="Times New Roman" panose="02020603050405020304" pitchFamily="18" charset="0"/>
                <a:cs typeface="Times New Roman" panose="02020603050405020304" pitchFamily="18" charset="0"/>
                <a:hlinkClick r:id="rId4"/>
              </a:rPr>
              <a:t>Service Oriented Grid for the Network of the Future | SOGNO energy</a:t>
            </a:r>
            <a:endParaRPr lang="en-IN" sz="9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a:p>
            <a:pPr algn="just">
              <a:buClr>
                <a:srgbClr val="008080"/>
              </a:buClr>
              <a:buFont typeface="Wingdings" panose="05000000000000000000" pitchFamily="2" charset="2"/>
              <a:buChar char="Ø"/>
            </a:pPr>
            <a:endParaRPr lang="en-IN" sz="1200" dirty="0">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38DDF293-2C09-46E3-C3E0-F84915935418}"/>
              </a:ext>
            </a:extLst>
          </p:cNvPr>
          <p:cNvSpPr>
            <a:spLocks noGrp="1"/>
          </p:cNvSpPr>
          <p:nvPr>
            <p:ph type="title"/>
          </p:nvPr>
        </p:nvSpPr>
        <p:spPr>
          <a:xfrm>
            <a:off x="94234" y="77513"/>
            <a:ext cx="7351048" cy="701188"/>
          </a:xfrm>
        </p:spPr>
        <p:txBody>
          <a:bodyPr/>
          <a:lstStyle/>
          <a:p>
            <a:r>
              <a:rPr lang="en-IN" dirty="0">
                <a:latin typeface="Times New Roman" panose="02020603050405020304" pitchFamily="18" charset="0"/>
                <a:cs typeface="Times New Roman" panose="02020603050405020304" pitchFamily="18" charset="0"/>
              </a:rPr>
              <a:t>SOGNO &amp; Microservices Architecture</a:t>
            </a:r>
          </a:p>
        </p:txBody>
      </p:sp>
      <p:pic>
        <p:nvPicPr>
          <p:cNvPr id="9" name="Picture 8">
            <a:extLst>
              <a:ext uri="{FF2B5EF4-FFF2-40B4-BE49-F238E27FC236}">
                <a16:creationId xmlns:a16="http://schemas.microsoft.com/office/drawing/2014/main" id="{FBE255ED-5A3C-221F-7FE1-F7F73D88F2C9}"/>
              </a:ext>
            </a:extLst>
          </p:cNvPr>
          <p:cNvPicPr>
            <a:picLocks noChangeAspect="1"/>
          </p:cNvPicPr>
          <p:nvPr/>
        </p:nvPicPr>
        <p:blipFill>
          <a:blip r:embed="rId5"/>
          <a:stretch>
            <a:fillRect/>
          </a:stretch>
        </p:blipFill>
        <p:spPr>
          <a:xfrm>
            <a:off x="6287815" y="865032"/>
            <a:ext cx="1292674" cy="368869"/>
          </a:xfrm>
          <a:prstGeom prst="rect">
            <a:avLst/>
          </a:prstGeom>
        </p:spPr>
      </p:pic>
      <p:sp>
        <p:nvSpPr>
          <p:cNvPr id="18" name="Rectangle: Rounded Corners 17">
            <a:extLst>
              <a:ext uri="{FF2B5EF4-FFF2-40B4-BE49-F238E27FC236}">
                <a16:creationId xmlns:a16="http://schemas.microsoft.com/office/drawing/2014/main" id="{9CD299AC-1114-039D-2255-A4B7A011571B}"/>
              </a:ext>
            </a:extLst>
          </p:cNvPr>
          <p:cNvSpPr/>
          <p:nvPr/>
        </p:nvSpPr>
        <p:spPr>
          <a:xfrm>
            <a:off x="2476910" y="3082428"/>
            <a:ext cx="5791510" cy="1181217"/>
          </a:xfrm>
          <a:prstGeom prst="roundRect">
            <a:avLst/>
          </a:prstGeom>
          <a:solidFill>
            <a:srgbClr val="FBFBF7"/>
          </a:solidFill>
          <a:ln>
            <a:solidFill>
              <a:srgbClr val="155C15"/>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solidFill>
                <a:schemeClr val="accent2"/>
              </a:solidFill>
            </a:endParaRPr>
          </a:p>
        </p:txBody>
      </p:sp>
      <p:graphicFrame>
        <p:nvGraphicFramePr>
          <p:cNvPr id="19" name="Table 18">
            <a:extLst>
              <a:ext uri="{FF2B5EF4-FFF2-40B4-BE49-F238E27FC236}">
                <a16:creationId xmlns:a16="http://schemas.microsoft.com/office/drawing/2014/main" id="{AD84F08F-D87C-AFE7-FEF2-966D9F163285}"/>
              </a:ext>
            </a:extLst>
          </p:cNvPr>
          <p:cNvGraphicFramePr>
            <a:graphicFrameLocks noGrp="1"/>
          </p:cNvGraphicFramePr>
          <p:nvPr>
            <p:extLst>
              <p:ext uri="{D42A27DB-BD31-4B8C-83A1-F6EECF244321}">
                <p14:modId xmlns:p14="http://schemas.microsoft.com/office/powerpoint/2010/main" val="4015602453"/>
              </p:ext>
            </p:extLst>
          </p:nvPr>
        </p:nvGraphicFramePr>
        <p:xfrm>
          <a:off x="2492468" y="3304521"/>
          <a:ext cx="5568320" cy="900033"/>
        </p:xfrm>
        <a:graphic>
          <a:graphicData uri="http://schemas.openxmlformats.org/drawingml/2006/table">
            <a:tbl>
              <a:tblPr firstRow="1" bandRow="1">
                <a:tableStyleId>{5940675A-B579-460E-94D1-54222C63F5DA}</a:tableStyleId>
              </a:tblPr>
              <a:tblGrid>
                <a:gridCol w="1113664">
                  <a:extLst>
                    <a:ext uri="{9D8B030D-6E8A-4147-A177-3AD203B41FA5}">
                      <a16:colId xmlns:a16="http://schemas.microsoft.com/office/drawing/2014/main" val="2454041751"/>
                    </a:ext>
                  </a:extLst>
                </a:gridCol>
                <a:gridCol w="1113664">
                  <a:extLst>
                    <a:ext uri="{9D8B030D-6E8A-4147-A177-3AD203B41FA5}">
                      <a16:colId xmlns:a16="http://schemas.microsoft.com/office/drawing/2014/main" val="938168282"/>
                    </a:ext>
                  </a:extLst>
                </a:gridCol>
                <a:gridCol w="1113664">
                  <a:extLst>
                    <a:ext uri="{9D8B030D-6E8A-4147-A177-3AD203B41FA5}">
                      <a16:colId xmlns:a16="http://schemas.microsoft.com/office/drawing/2014/main" val="1669136220"/>
                    </a:ext>
                  </a:extLst>
                </a:gridCol>
                <a:gridCol w="1113664">
                  <a:extLst>
                    <a:ext uri="{9D8B030D-6E8A-4147-A177-3AD203B41FA5}">
                      <a16:colId xmlns:a16="http://schemas.microsoft.com/office/drawing/2014/main" val="4020062858"/>
                    </a:ext>
                  </a:extLst>
                </a:gridCol>
                <a:gridCol w="1113664">
                  <a:extLst>
                    <a:ext uri="{9D8B030D-6E8A-4147-A177-3AD203B41FA5}">
                      <a16:colId xmlns:a16="http://schemas.microsoft.com/office/drawing/2014/main" val="1134217911"/>
                    </a:ext>
                  </a:extLst>
                </a:gridCol>
              </a:tblGrid>
              <a:tr h="305673">
                <a:tc>
                  <a:txBody>
                    <a:bodyPr/>
                    <a:lstStyle/>
                    <a:p>
                      <a:endParaRPr lang="en-IN" sz="1100" dirty="0"/>
                    </a:p>
                  </a:txBody>
                  <a:tcPr anchor="b">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70952988"/>
                  </a:ext>
                </a:extLst>
              </a:tr>
              <a:tr h="53311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Independent deployment services</a:t>
                      </a: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API-driven communication</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Loose coupling</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Scalable architecture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Faster updates and maintenance</a:t>
                      </a: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7629550"/>
                  </a:ext>
                </a:extLst>
              </a:tr>
            </a:tbl>
          </a:graphicData>
        </a:graphic>
      </p:graphicFrame>
      <p:sp>
        <p:nvSpPr>
          <p:cNvPr id="20" name="TextBox 19">
            <a:extLst>
              <a:ext uri="{FF2B5EF4-FFF2-40B4-BE49-F238E27FC236}">
                <a16:creationId xmlns:a16="http://schemas.microsoft.com/office/drawing/2014/main" id="{3EE1B09D-74A4-D5B1-D736-4B84AD4E6629}"/>
              </a:ext>
            </a:extLst>
          </p:cNvPr>
          <p:cNvSpPr txBox="1"/>
          <p:nvPr/>
        </p:nvSpPr>
        <p:spPr>
          <a:xfrm>
            <a:off x="3081839" y="3071012"/>
            <a:ext cx="4632960" cy="261610"/>
          </a:xfrm>
          <a:prstGeom prst="rect">
            <a:avLst/>
          </a:prstGeom>
          <a:noFill/>
        </p:spPr>
        <p:txBody>
          <a:bodyPr wrap="square" rtlCol="0">
            <a:spAutoFit/>
          </a:bodyPr>
          <a:lstStyle/>
          <a:p>
            <a:pPr algn="ctr"/>
            <a:r>
              <a:rPr lang="en-IN" sz="1100" b="1" dirty="0">
                <a:solidFill>
                  <a:srgbClr val="156915"/>
                </a:solidFill>
                <a:latin typeface="Arial"/>
                <a:cs typeface="Arial"/>
              </a:rPr>
              <a:t>PROPOSED MICROSERVICES APPROACH</a:t>
            </a:r>
          </a:p>
        </p:txBody>
      </p:sp>
      <p:pic>
        <p:nvPicPr>
          <p:cNvPr id="21" name="Picture 20">
            <a:extLst>
              <a:ext uri="{FF2B5EF4-FFF2-40B4-BE49-F238E27FC236}">
                <a16:creationId xmlns:a16="http://schemas.microsoft.com/office/drawing/2014/main" id="{030B2417-8FCE-EC00-C9A2-3BF91DCD8568}"/>
              </a:ext>
            </a:extLst>
          </p:cNvPr>
          <p:cNvPicPr>
            <a:picLocks noChangeAspect="1"/>
          </p:cNvPicPr>
          <p:nvPr/>
        </p:nvPicPr>
        <p:blipFill>
          <a:blip r:embed="rId6"/>
          <a:stretch>
            <a:fillRect/>
          </a:stretch>
        </p:blipFill>
        <p:spPr>
          <a:xfrm>
            <a:off x="2901726" y="3358445"/>
            <a:ext cx="328724" cy="347508"/>
          </a:xfrm>
          <a:prstGeom prst="rect">
            <a:avLst/>
          </a:prstGeom>
        </p:spPr>
      </p:pic>
      <p:pic>
        <p:nvPicPr>
          <p:cNvPr id="22" name="Picture 21">
            <a:extLst>
              <a:ext uri="{FF2B5EF4-FFF2-40B4-BE49-F238E27FC236}">
                <a16:creationId xmlns:a16="http://schemas.microsoft.com/office/drawing/2014/main" id="{302A06F4-E08C-4461-B7E1-99626C4800F5}"/>
              </a:ext>
            </a:extLst>
          </p:cNvPr>
          <p:cNvPicPr>
            <a:picLocks noChangeAspect="1"/>
          </p:cNvPicPr>
          <p:nvPr/>
        </p:nvPicPr>
        <p:blipFill>
          <a:blip r:embed="rId7"/>
          <a:stretch>
            <a:fillRect/>
          </a:stretch>
        </p:blipFill>
        <p:spPr>
          <a:xfrm>
            <a:off x="3968431" y="3344038"/>
            <a:ext cx="454433" cy="347508"/>
          </a:xfrm>
          <a:prstGeom prst="rect">
            <a:avLst/>
          </a:prstGeom>
        </p:spPr>
      </p:pic>
      <p:pic>
        <p:nvPicPr>
          <p:cNvPr id="23" name="Picture 22">
            <a:extLst>
              <a:ext uri="{FF2B5EF4-FFF2-40B4-BE49-F238E27FC236}">
                <a16:creationId xmlns:a16="http://schemas.microsoft.com/office/drawing/2014/main" id="{C7E82696-F287-11AB-6088-A1ECBF699DCC}"/>
              </a:ext>
            </a:extLst>
          </p:cNvPr>
          <p:cNvPicPr>
            <a:picLocks noChangeAspect="1"/>
          </p:cNvPicPr>
          <p:nvPr/>
        </p:nvPicPr>
        <p:blipFill>
          <a:blip r:embed="rId8"/>
          <a:stretch>
            <a:fillRect/>
          </a:stretch>
        </p:blipFill>
        <p:spPr>
          <a:xfrm>
            <a:off x="5160201" y="3380083"/>
            <a:ext cx="328724" cy="304961"/>
          </a:xfrm>
          <a:prstGeom prst="rect">
            <a:avLst/>
          </a:prstGeom>
        </p:spPr>
      </p:pic>
      <p:pic>
        <p:nvPicPr>
          <p:cNvPr id="24" name="Picture 23">
            <a:extLst>
              <a:ext uri="{FF2B5EF4-FFF2-40B4-BE49-F238E27FC236}">
                <a16:creationId xmlns:a16="http://schemas.microsoft.com/office/drawing/2014/main" id="{29844A6D-E4E9-F9AC-5773-140EA6D2B2DF}"/>
              </a:ext>
            </a:extLst>
          </p:cNvPr>
          <p:cNvPicPr>
            <a:picLocks noChangeAspect="1"/>
          </p:cNvPicPr>
          <p:nvPr/>
        </p:nvPicPr>
        <p:blipFill rotWithShape="1">
          <a:blip r:embed="rId9"/>
          <a:srcRect b="12244"/>
          <a:stretch/>
        </p:blipFill>
        <p:spPr>
          <a:xfrm>
            <a:off x="6168633" y="3344038"/>
            <a:ext cx="362839" cy="304961"/>
          </a:xfrm>
          <a:prstGeom prst="rect">
            <a:avLst/>
          </a:prstGeom>
        </p:spPr>
      </p:pic>
      <p:pic>
        <p:nvPicPr>
          <p:cNvPr id="25" name="Picture 24">
            <a:extLst>
              <a:ext uri="{FF2B5EF4-FFF2-40B4-BE49-F238E27FC236}">
                <a16:creationId xmlns:a16="http://schemas.microsoft.com/office/drawing/2014/main" id="{0D20C2D0-C703-8A2D-CFAB-BF5CE58AFA5B}"/>
              </a:ext>
            </a:extLst>
          </p:cNvPr>
          <p:cNvPicPr>
            <a:picLocks noChangeAspect="1"/>
          </p:cNvPicPr>
          <p:nvPr/>
        </p:nvPicPr>
        <p:blipFill rotWithShape="1">
          <a:blip r:embed="rId10"/>
          <a:srcRect t="1" b="7480"/>
          <a:stretch/>
        </p:blipFill>
        <p:spPr>
          <a:xfrm>
            <a:off x="7375471" y="3262082"/>
            <a:ext cx="367920" cy="330940"/>
          </a:xfrm>
          <a:prstGeom prst="rect">
            <a:avLst/>
          </a:prstGeom>
        </p:spPr>
      </p:pic>
      <p:sp>
        <p:nvSpPr>
          <p:cNvPr id="27" name="Rectangle: Rounded Corners 26">
            <a:extLst>
              <a:ext uri="{FF2B5EF4-FFF2-40B4-BE49-F238E27FC236}">
                <a16:creationId xmlns:a16="http://schemas.microsoft.com/office/drawing/2014/main" id="{B4F85338-66D7-0F7A-1BAA-54E0781C6813}"/>
              </a:ext>
            </a:extLst>
          </p:cNvPr>
          <p:cNvSpPr/>
          <p:nvPr/>
        </p:nvSpPr>
        <p:spPr>
          <a:xfrm>
            <a:off x="5303186" y="1483276"/>
            <a:ext cx="3512708" cy="1162227"/>
          </a:xfrm>
          <a:prstGeom prst="roundRect">
            <a:avLst/>
          </a:prstGeom>
          <a:solidFill>
            <a:srgbClr val="F4F7FC"/>
          </a:solidFill>
          <a:ln>
            <a:solidFill>
              <a:srgbClr val="7D9DC7"/>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solidFill>
                <a:schemeClr val="accent2"/>
              </a:solidFill>
            </a:endParaRPr>
          </a:p>
        </p:txBody>
      </p:sp>
      <p:graphicFrame>
        <p:nvGraphicFramePr>
          <p:cNvPr id="28" name="Table 27">
            <a:extLst>
              <a:ext uri="{FF2B5EF4-FFF2-40B4-BE49-F238E27FC236}">
                <a16:creationId xmlns:a16="http://schemas.microsoft.com/office/drawing/2014/main" id="{393B47D1-F6FD-123F-6C19-4DF9503DDEC4}"/>
              </a:ext>
            </a:extLst>
          </p:cNvPr>
          <p:cNvGraphicFramePr>
            <a:graphicFrameLocks noGrp="1"/>
          </p:cNvGraphicFramePr>
          <p:nvPr>
            <p:extLst>
              <p:ext uri="{D42A27DB-BD31-4B8C-83A1-F6EECF244321}">
                <p14:modId xmlns:p14="http://schemas.microsoft.com/office/powerpoint/2010/main" val="2919595131"/>
              </p:ext>
            </p:extLst>
          </p:nvPr>
        </p:nvGraphicFramePr>
        <p:xfrm>
          <a:off x="5331809" y="1895468"/>
          <a:ext cx="3579693" cy="685800"/>
        </p:xfrm>
        <a:graphic>
          <a:graphicData uri="http://schemas.openxmlformats.org/drawingml/2006/table">
            <a:tbl>
              <a:tblPr firstRow="1" bandRow="1">
                <a:tableStyleId>{5940675A-B579-460E-94D1-54222C63F5DA}</a:tableStyleId>
              </a:tblPr>
              <a:tblGrid>
                <a:gridCol w="590550">
                  <a:extLst>
                    <a:ext uri="{9D8B030D-6E8A-4147-A177-3AD203B41FA5}">
                      <a16:colId xmlns:a16="http://schemas.microsoft.com/office/drawing/2014/main" val="2454041751"/>
                    </a:ext>
                  </a:extLst>
                </a:gridCol>
                <a:gridCol w="857250">
                  <a:extLst>
                    <a:ext uri="{9D8B030D-6E8A-4147-A177-3AD203B41FA5}">
                      <a16:colId xmlns:a16="http://schemas.microsoft.com/office/drawing/2014/main" val="938168282"/>
                    </a:ext>
                  </a:extLst>
                </a:gridCol>
                <a:gridCol w="596900">
                  <a:extLst>
                    <a:ext uri="{9D8B030D-6E8A-4147-A177-3AD203B41FA5}">
                      <a16:colId xmlns:a16="http://schemas.microsoft.com/office/drawing/2014/main" val="1669136220"/>
                    </a:ext>
                  </a:extLst>
                </a:gridCol>
                <a:gridCol w="590550">
                  <a:extLst>
                    <a:ext uri="{9D8B030D-6E8A-4147-A177-3AD203B41FA5}">
                      <a16:colId xmlns:a16="http://schemas.microsoft.com/office/drawing/2014/main" val="4020062858"/>
                    </a:ext>
                  </a:extLst>
                </a:gridCol>
                <a:gridCol w="944443">
                  <a:extLst>
                    <a:ext uri="{9D8B030D-6E8A-4147-A177-3AD203B41FA5}">
                      <a16:colId xmlns:a16="http://schemas.microsoft.com/office/drawing/2014/main" val="1134217911"/>
                    </a:ext>
                  </a:extLst>
                </a:gridCol>
              </a:tblGrid>
              <a:tr h="149517">
                <a:tc>
                  <a:txBody>
                    <a:bodyPr/>
                    <a:lstStyle/>
                    <a:p>
                      <a:endParaRPr lang="en-IN" sz="1100" dirty="0"/>
                    </a:p>
                  </a:txBody>
                  <a:tcPr anchor="b">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100" dirty="0"/>
                    </a:p>
                  </a:txBody>
                  <a:tcPr anchor="b">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70952988"/>
                  </a:ext>
                </a:extLst>
              </a:tr>
              <a:tr h="246263">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Docker</a:t>
                      </a: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Kubernetes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REST APIs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MQTT</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IN" sz="1100" b="1" dirty="0"/>
                        <a:t>Prometheus &amp; Grafana</a:t>
                      </a: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7629550"/>
                  </a:ext>
                </a:extLst>
              </a:tr>
            </a:tbl>
          </a:graphicData>
        </a:graphic>
      </p:graphicFrame>
      <p:sp>
        <p:nvSpPr>
          <p:cNvPr id="29" name="TextBox 28">
            <a:extLst>
              <a:ext uri="{FF2B5EF4-FFF2-40B4-BE49-F238E27FC236}">
                <a16:creationId xmlns:a16="http://schemas.microsoft.com/office/drawing/2014/main" id="{28C61C74-C57C-1FEE-731B-F6FCB1CE20B6}"/>
              </a:ext>
            </a:extLst>
          </p:cNvPr>
          <p:cNvSpPr txBox="1"/>
          <p:nvPr/>
        </p:nvSpPr>
        <p:spPr>
          <a:xfrm>
            <a:off x="5269336" y="1500557"/>
            <a:ext cx="3519315" cy="261610"/>
          </a:xfrm>
          <a:prstGeom prst="rect">
            <a:avLst/>
          </a:prstGeom>
          <a:noFill/>
        </p:spPr>
        <p:txBody>
          <a:bodyPr wrap="square" rtlCol="0">
            <a:spAutoFit/>
          </a:bodyPr>
          <a:lstStyle/>
          <a:p>
            <a:pPr algn="ctr"/>
            <a:r>
              <a:rPr lang="en-IN" sz="1100" b="1" dirty="0">
                <a:solidFill>
                  <a:srgbClr val="1F3597"/>
                </a:solidFill>
                <a:latin typeface="Arial"/>
                <a:cs typeface="Arial"/>
              </a:rPr>
              <a:t>CORE TECHNOLOGIES</a:t>
            </a:r>
          </a:p>
        </p:txBody>
      </p:sp>
      <p:pic>
        <p:nvPicPr>
          <p:cNvPr id="30" name="Picture 29">
            <a:extLst>
              <a:ext uri="{FF2B5EF4-FFF2-40B4-BE49-F238E27FC236}">
                <a16:creationId xmlns:a16="http://schemas.microsoft.com/office/drawing/2014/main" id="{B2C9A3C1-2A36-8406-5BE0-3B0C27077F25}"/>
              </a:ext>
            </a:extLst>
          </p:cNvPr>
          <p:cNvPicPr>
            <a:picLocks noChangeAspect="1"/>
          </p:cNvPicPr>
          <p:nvPr/>
        </p:nvPicPr>
        <p:blipFill>
          <a:blip r:embed="rId11"/>
          <a:stretch>
            <a:fillRect/>
          </a:stretch>
        </p:blipFill>
        <p:spPr>
          <a:xfrm>
            <a:off x="5494380" y="1944282"/>
            <a:ext cx="328841" cy="259204"/>
          </a:xfrm>
          <a:prstGeom prst="rect">
            <a:avLst/>
          </a:prstGeom>
        </p:spPr>
      </p:pic>
      <p:pic>
        <p:nvPicPr>
          <p:cNvPr id="31" name="Picture 30">
            <a:extLst>
              <a:ext uri="{FF2B5EF4-FFF2-40B4-BE49-F238E27FC236}">
                <a16:creationId xmlns:a16="http://schemas.microsoft.com/office/drawing/2014/main" id="{DE55D639-6F40-8A9B-A207-CC9E95034890}"/>
              </a:ext>
            </a:extLst>
          </p:cNvPr>
          <p:cNvPicPr>
            <a:picLocks noChangeAspect="1"/>
          </p:cNvPicPr>
          <p:nvPr/>
        </p:nvPicPr>
        <p:blipFill>
          <a:blip r:embed="rId12"/>
          <a:stretch>
            <a:fillRect/>
          </a:stretch>
        </p:blipFill>
        <p:spPr>
          <a:xfrm flipV="1">
            <a:off x="6087963" y="1917856"/>
            <a:ext cx="524181" cy="294853"/>
          </a:xfrm>
          <a:prstGeom prst="rect">
            <a:avLst/>
          </a:prstGeom>
        </p:spPr>
      </p:pic>
      <p:pic>
        <p:nvPicPr>
          <p:cNvPr id="32" name="Picture 31">
            <a:extLst>
              <a:ext uri="{FF2B5EF4-FFF2-40B4-BE49-F238E27FC236}">
                <a16:creationId xmlns:a16="http://schemas.microsoft.com/office/drawing/2014/main" id="{4CF14A0B-DE28-597B-B736-937E98D3DAC5}"/>
              </a:ext>
            </a:extLst>
          </p:cNvPr>
          <p:cNvPicPr>
            <a:picLocks noChangeAspect="1"/>
          </p:cNvPicPr>
          <p:nvPr/>
        </p:nvPicPr>
        <p:blipFill>
          <a:blip r:embed="rId13"/>
          <a:stretch>
            <a:fillRect/>
          </a:stretch>
        </p:blipFill>
        <p:spPr>
          <a:xfrm>
            <a:off x="6891444" y="1869063"/>
            <a:ext cx="328840" cy="328840"/>
          </a:xfrm>
          <a:prstGeom prst="rect">
            <a:avLst/>
          </a:prstGeom>
        </p:spPr>
      </p:pic>
      <p:pic>
        <p:nvPicPr>
          <p:cNvPr id="33" name="Picture 32">
            <a:extLst>
              <a:ext uri="{FF2B5EF4-FFF2-40B4-BE49-F238E27FC236}">
                <a16:creationId xmlns:a16="http://schemas.microsoft.com/office/drawing/2014/main" id="{359A504F-E220-2B1E-379B-EB28A934BAA8}"/>
              </a:ext>
            </a:extLst>
          </p:cNvPr>
          <p:cNvPicPr>
            <a:picLocks noChangeAspect="1"/>
          </p:cNvPicPr>
          <p:nvPr/>
        </p:nvPicPr>
        <p:blipFill>
          <a:blip r:embed="rId14"/>
          <a:stretch>
            <a:fillRect/>
          </a:stretch>
        </p:blipFill>
        <p:spPr>
          <a:xfrm>
            <a:off x="8268420" y="1895468"/>
            <a:ext cx="289102" cy="300633"/>
          </a:xfrm>
          <a:prstGeom prst="rect">
            <a:avLst/>
          </a:prstGeom>
        </p:spPr>
      </p:pic>
      <p:pic>
        <p:nvPicPr>
          <p:cNvPr id="34" name="Picture 33">
            <a:extLst>
              <a:ext uri="{FF2B5EF4-FFF2-40B4-BE49-F238E27FC236}">
                <a16:creationId xmlns:a16="http://schemas.microsoft.com/office/drawing/2014/main" id="{1FD4A255-C6D5-6A4A-FB3E-B20CAF5A5797}"/>
              </a:ext>
            </a:extLst>
          </p:cNvPr>
          <p:cNvPicPr>
            <a:picLocks noChangeAspect="1"/>
          </p:cNvPicPr>
          <p:nvPr/>
        </p:nvPicPr>
        <p:blipFill rotWithShape="1">
          <a:blip r:embed="rId15"/>
          <a:srcRect l="21776" r="20900" b="38836"/>
          <a:stretch/>
        </p:blipFill>
        <p:spPr>
          <a:xfrm>
            <a:off x="7485026" y="1899096"/>
            <a:ext cx="328840" cy="300634"/>
          </a:xfrm>
          <a:prstGeom prst="rect">
            <a:avLst/>
          </a:prstGeom>
        </p:spPr>
      </p:pic>
      <p:sp>
        <p:nvSpPr>
          <p:cNvPr id="3" name="TextBox 2">
            <a:extLst>
              <a:ext uri="{FF2B5EF4-FFF2-40B4-BE49-F238E27FC236}">
                <a16:creationId xmlns:a16="http://schemas.microsoft.com/office/drawing/2014/main" id="{52861125-4556-3EE3-8A76-D7F7410D1E42}"/>
              </a:ext>
            </a:extLst>
          </p:cNvPr>
          <p:cNvSpPr txBox="1"/>
          <p:nvPr/>
        </p:nvSpPr>
        <p:spPr>
          <a:xfrm>
            <a:off x="2536644" y="4282222"/>
            <a:ext cx="5479967" cy="261610"/>
          </a:xfrm>
          <a:prstGeom prst="rect">
            <a:avLst/>
          </a:prstGeom>
          <a:noFill/>
        </p:spPr>
        <p:txBody>
          <a:bodyPr wrap="square">
            <a:spAutoFit/>
          </a:bodyPr>
          <a:lstStyle/>
          <a:p>
            <a:pPr algn="ctr"/>
            <a:r>
              <a:rPr lang="en-GB" sz="1100" dirty="0"/>
              <a:t>Functionalities and structure of M</a:t>
            </a:r>
            <a:r>
              <a:rPr lang="en-IN" sz="1100" dirty="0" err="1"/>
              <a:t>icroservices</a:t>
            </a:r>
            <a:r>
              <a:rPr lang="en-IN" sz="1100" dirty="0"/>
              <a:t> , docker &amp; Kubernetes </a:t>
            </a:r>
          </a:p>
        </p:txBody>
      </p:sp>
      <p:sp>
        <p:nvSpPr>
          <p:cNvPr id="4" name="TextBox 3">
            <a:extLst>
              <a:ext uri="{FF2B5EF4-FFF2-40B4-BE49-F238E27FC236}">
                <a16:creationId xmlns:a16="http://schemas.microsoft.com/office/drawing/2014/main" id="{0E11744A-7FE8-CFBC-8461-4908A86F12ED}"/>
              </a:ext>
            </a:extLst>
          </p:cNvPr>
          <p:cNvSpPr txBox="1"/>
          <p:nvPr/>
        </p:nvSpPr>
        <p:spPr bwMode="auto">
          <a:xfrm>
            <a:off x="6087963" y="4917974"/>
            <a:ext cx="2973968" cy="184666"/>
          </a:xfrm>
          <a:prstGeom prst="rect">
            <a:avLst/>
          </a:prstGeom>
          <a:noFill/>
          <a:ln w="9525" algn="ctr">
            <a:noFill/>
            <a:miter lim="800000"/>
            <a:headEnd/>
            <a:tailEnd/>
          </a:ln>
        </p:spPr>
        <p:txBody>
          <a:bodyPr wrap="square" lIns="91440" tIns="45720" rIns="91440" bIns="45720" anchor="t">
            <a:spAutoFit/>
          </a:bodyPr>
          <a:lstStyle/>
          <a:p>
            <a:r>
              <a:rPr lang="en-IN" sz="600" dirty="0">
                <a:solidFill>
                  <a:srgbClr val="0070C0"/>
                </a:solidFill>
              </a:rPr>
              <a:t>Figure courtesy: Microsoft Copilot, SOGNO Website, Google Images</a:t>
            </a:r>
          </a:p>
        </p:txBody>
      </p:sp>
    </p:spTree>
    <p:extLst>
      <p:ext uri="{BB962C8B-B14F-4D97-AF65-F5344CB8AC3E}">
        <p14:creationId xmlns:p14="http://schemas.microsoft.com/office/powerpoint/2010/main" val="3521540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09E35-627C-4935-8FC2-316E52A4CE47}"/>
              </a:ext>
            </a:extLst>
          </p:cNvPr>
          <p:cNvSpPr>
            <a:spLocks noGrp="1"/>
          </p:cNvSpPr>
          <p:nvPr>
            <p:ph type="title"/>
          </p:nvPr>
        </p:nvSpPr>
        <p:spPr/>
        <p:txBody>
          <a:bodyPr>
            <a:normAutofit fontScale="90000"/>
          </a:bodyPr>
          <a:lstStyle/>
          <a:p>
            <a:r>
              <a:rPr lang="en-GB" b="1" dirty="0"/>
              <a:t>The SOGNO Services </a:t>
            </a:r>
            <a:br>
              <a:rPr lang="en-GB" b="1" dirty="0"/>
            </a:br>
            <a:r>
              <a:rPr lang="en-US" sz="2200" dirty="0"/>
              <a:t>SOGNO Baseline vs. Custom Developed Modules</a:t>
            </a:r>
            <a:endParaRPr lang="en-GB" dirty="0"/>
          </a:p>
        </p:txBody>
      </p:sp>
      <p:graphicFrame>
        <p:nvGraphicFramePr>
          <p:cNvPr id="5" name="Content Placeholder 4">
            <a:extLst>
              <a:ext uri="{FF2B5EF4-FFF2-40B4-BE49-F238E27FC236}">
                <a16:creationId xmlns:a16="http://schemas.microsoft.com/office/drawing/2014/main" id="{9DC9E0CB-A187-43B4-8126-08E03941215C}"/>
              </a:ext>
            </a:extLst>
          </p:cNvPr>
          <p:cNvGraphicFramePr>
            <a:graphicFrameLocks noGrp="1"/>
          </p:cNvGraphicFramePr>
          <p:nvPr>
            <p:ph idx="1"/>
            <p:extLst>
              <p:ext uri="{D42A27DB-BD31-4B8C-83A1-F6EECF244321}">
                <p14:modId xmlns:p14="http://schemas.microsoft.com/office/powerpoint/2010/main" val="3823482571"/>
              </p:ext>
            </p:extLst>
          </p:nvPr>
        </p:nvGraphicFramePr>
        <p:xfrm>
          <a:off x="229441" y="929569"/>
          <a:ext cx="8638747" cy="3986205"/>
        </p:xfrm>
        <a:graphic>
          <a:graphicData uri="http://schemas.openxmlformats.org/drawingml/2006/table">
            <a:tbl>
              <a:tblPr firstRow="1" bandRow="1">
                <a:tableStyleId>{5940675A-B579-460E-94D1-54222C63F5DA}</a:tableStyleId>
              </a:tblPr>
              <a:tblGrid>
                <a:gridCol w="2581136">
                  <a:extLst>
                    <a:ext uri="{9D8B030D-6E8A-4147-A177-3AD203B41FA5}">
                      <a16:colId xmlns:a16="http://schemas.microsoft.com/office/drawing/2014/main" val="2623504483"/>
                    </a:ext>
                  </a:extLst>
                </a:gridCol>
                <a:gridCol w="2945330">
                  <a:extLst>
                    <a:ext uri="{9D8B030D-6E8A-4147-A177-3AD203B41FA5}">
                      <a16:colId xmlns:a16="http://schemas.microsoft.com/office/drawing/2014/main" val="2740014385"/>
                    </a:ext>
                  </a:extLst>
                </a:gridCol>
                <a:gridCol w="3112281">
                  <a:extLst>
                    <a:ext uri="{9D8B030D-6E8A-4147-A177-3AD203B41FA5}">
                      <a16:colId xmlns:a16="http://schemas.microsoft.com/office/drawing/2014/main" val="62655189"/>
                    </a:ext>
                  </a:extLst>
                </a:gridCol>
              </a:tblGrid>
              <a:tr h="214291">
                <a:tc>
                  <a:txBody>
                    <a:bodyPr/>
                    <a:lstStyle/>
                    <a:p>
                      <a:r>
                        <a:rPr lang="en-GB" sz="1400" b="1" dirty="0">
                          <a:latin typeface="Times New Roman" panose="02020603050405020304" pitchFamily="18" charset="0"/>
                          <a:cs typeface="Times New Roman" panose="02020603050405020304" pitchFamily="18" charset="0"/>
                        </a:rPr>
                        <a:t>Architectural Layer</a:t>
                      </a:r>
                    </a:p>
                  </a:txBody>
                  <a:tcPr/>
                </a:tc>
                <a:tc>
                  <a:txBody>
                    <a:bodyPr/>
                    <a:lstStyle/>
                    <a:p>
                      <a:r>
                        <a:rPr lang="en-GB" sz="1400" b="1" dirty="0">
                          <a:latin typeface="Times New Roman" panose="02020603050405020304" pitchFamily="18" charset="0"/>
                          <a:cs typeface="Times New Roman" panose="02020603050405020304" pitchFamily="18" charset="0"/>
                        </a:rPr>
                        <a:t>Module Name</a:t>
                      </a:r>
                    </a:p>
                  </a:txBody>
                  <a:tcPr/>
                </a:tc>
                <a:tc>
                  <a:txBody>
                    <a:bodyPr/>
                    <a:lstStyle/>
                    <a:p>
                      <a:r>
                        <a:rPr lang="en-GB" sz="1400" b="1" dirty="0">
                          <a:latin typeface="Times New Roman" panose="02020603050405020304" pitchFamily="18" charset="0"/>
                          <a:cs typeface="Times New Roman" panose="02020603050405020304" pitchFamily="18" charset="0"/>
                        </a:rPr>
                        <a:t>Origin</a:t>
                      </a:r>
                    </a:p>
                  </a:txBody>
                  <a:tcPr/>
                </a:tc>
                <a:extLst>
                  <a:ext uri="{0D108BD9-81ED-4DB2-BD59-A6C34878D82A}">
                    <a16:rowId xmlns:a16="http://schemas.microsoft.com/office/drawing/2014/main" val="1071322290"/>
                  </a:ext>
                </a:extLst>
              </a:tr>
              <a:tr h="305673">
                <a:tc>
                  <a:txBody>
                    <a:bodyPr/>
                    <a:lstStyle/>
                    <a:p>
                      <a:r>
                        <a:rPr lang="en-GB" sz="1400" dirty="0">
                          <a:latin typeface="Times New Roman" panose="02020603050405020304" pitchFamily="18" charset="0"/>
                          <a:cs typeface="Times New Roman" panose="02020603050405020304" pitchFamily="18" charset="0"/>
                        </a:rPr>
                        <a:t>Layer 0: Data &amp; Foundation</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tc>
                  <a:txBody>
                    <a:bodyPr/>
                    <a:lstStyle/>
                    <a:p>
                      <a:r>
                        <a:rPr lang="en-GB" sz="1400" dirty="0">
                          <a:latin typeface="Times New Roman" panose="02020603050405020304" pitchFamily="18" charset="0"/>
                          <a:cs typeface="Times New Roman" panose="02020603050405020304" pitchFamily="18" charset="0"/>
                        </a:rPr>
                        <a:t>Network Topology Processor (NTP)</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tc>
                  <a:txBody>
                    <a:bodyPr/>
                    <a:lstStyle/>
                    <a:p>
                      <a:r>
                        <a:rPr lang="en-GB"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extLst>
                  <a:ext uri="{0D108BD9-81ED-4DB2-BD59-A6C34878D82A}">
                    <a16:rowId xmlns:a16="http://schemas.microsoft.com/office/drawing/2014/main" val="605885857"/>
                  </a:ext>
                </a:extLst>
              </a:tr>
              <a:tr h="327732">
                <a:tc rowSpan="4">
                  <a:txBody>
                    <a:bodyPr/>
                    <a:lstStyle/>
                    <a:p>
                      <a:r>
                        <a:rPr lang="en-US" sz="1400" dirty="0">
                          <a:latin typeface="Times New Roman" panose="02020603050405020304" pitchFamily="18" charset="0"/>
                          <a:cs typeface="Times New Roman" panose="02020603050405020304" pitchFamily="18" charset="0"/>
                        </a:rPr>
                        <a:t>Layer 1: Core Analytics &amp; Monitoring</a:t>
                      </a:r>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a:latin typeface="Times New Roman" panose="02020603050405020304" pitchFamily="18" charset="0"/>
                          <a:cs typeface="Times New Roman" panose="02020603050405020304" pitchFamily="18" charset="0"/>
                        </a:rPr>
                        <a:t>Load &amp; Generation Forecasting (LGF)</a:t>
                      </a:r>
                      <a:endParaRPr lang="en-GB" sz="1400" b="0">
                        <a:latin typeface="Times New Roman" panose="02020603050405020304" pitchFamily="18" charset="0"/>
                        <a:cs typeface="Times New Roman" panose="02020603050405020304" pitchFamily="18" charset="0"/>
                      </a:endParaRPr>
                    </a:p>
                  </a:txBody>
                  <a:tcPr anchor="ctr"/>
                </a:tc>
                <a:tc>
                  <a:txBody>
                    <a:bodyPr/>
                    <a:lstStyle/>
                    <a:p>
                      <a:r>
                        <a:rPr lang="en-GB" sz="1400" dirty="0">
                          <a:latin typeface="Times New Roman" panose="02020603050405020304" pitchFamily="18" charset="0"/>
                          <a:cs typeface="Times New Roman" panose="02020603050405020304" pitchFamily="18" charset="0"/>
                        </a:rPr>
                        <a:t>SOGNO Core</a:t>
                      </a:r>
                      <a:endParaRPr lang="en-GB" sz="14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793487334"/>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GB" sz="1400" dirty="0">
                          <a:latin typeface="Times New Roman" panose="02020603050405020304" pitchFamily="18" charset="0"/>
                          <a:cs typeface="Times New Roman" panose="02020603050405020304" pitchFamily="18" charset="0"/>
                        </a:rPr>
                        <a:t>Power Quality Evaluation (PQE)</a:t>
                      </a:r>
                      <a:endParaRPr lang="en-GB" sz="1400" b="0" dirty="0">
                        <a:latin typeface="Times New Roman" panose="02020603050405020304" pitchFamily="18" charset="0"/>
                        <a:cs typeface="Times New Roman" panose="02020603050405020304" pitchFamily="18" charset="0"/>
                      </a:endParaRPr>
                    </a:p>
                  </a:txBody>
                  <a:tcPr anchor="ctr"/>
                </a:tc>
                <a:tc>
                  <a:txBody>
                    <a:bodyPr/>
                    <a:lstStyle/>
                    <a:p>
                      <a:r>
                        <a:rPr lang="en-GB" sz="1400" dirty="0">
                          <a:latin typeface="Times New Roman" panose="02020603050405020304" pitchFamily="18" charset="0"/>
                          <a:cs typeface="Times New Roman" panose="02020603050405020304" pitchFamily="18" charset="0"/>
                        </a:rPr>
                        <a:t>SOGNO Core</a:t>
                      </a:r>
                      <a:endParaRPr lang="en-GB" sz="14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03742223"/>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State Estimation (SE)</a:t>
                      </a:r>
                      <a:endParaRPr lang="en-GB" sz="1400" b="0" dirty="0">
                        <a:latin typeface="Times New Roman" panose="02020603050405020304" pitchFamily="18" charset="0"/>
                        <a:cs typeface="Times New Roman" panose="02020603050405020304" pitchFamily="18" charset="0"/>
                      </a:endParaRPr>
                    </a:p>
                  </a:txBody>
                  <a:tcPr anchor="ctr"/>
                </a:tc>
                <a:tc>
                  <a:txBody>
                    <a:bodyPr/>
                    <a:lstStyle/>
                    <a:p>
                      <a:r>
                        <a:rPr lang="en-GB" sz="1400" dirty="0">
                          <a:latin typeface="Times New Roman" panose="02020603050405020304" pitchFamily="18" charset="0"/>
                          <a:cs typeface="Times New Roman" panose="02020603050405020304" pitchFamily="18" charset="0"/>
                        </a:rPr>
                        <a:t>SOGNO Core</a:t>
                      </a:r>
                      <a:endParaRPr lang="en-GB" sz="14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945432093"/>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Online Load Flow</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c>
                  <a:txBody>
                    <a:bodyPr/>
                    <a:lstStyle/>
                    <a:p>
                      <a:r>
                        <a:rPr lang="en-GB"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848978743"/>
                  </a:ext>
                </a:extLst>
              </a:tr>
              <a:tr h="300951">
                <a:tc rowSpan="3">
                  <a:txBody>
                    <a:bodyPr/>
                    <a:lstStyle/>
                    <a:p>
                      <a:r>
                        <a:rPr lang="en-US" sz="1400" dirty="0">
                          <a:latin typeface="Times New Roman" panose="02020603050405020304" pitchFamily="18" charset="0"/>
                          <a:cs typeface="Times New Roman" panose="02020603050405020304" pitchFamily="18" charset="0"/>
                        </a:rPr>
                        <a:t>Layer 2: Active Grid Control</a:t>
                      </a:r>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Power Control (PC)</a:t>
                      </a:r>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SOGNO Core</a:t>
                      </a:r>
                      <a:endParaRPr lang="en-GB" sz="14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61341050"/>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r>
                        <a:rPr lang="pt-BR" sz="1400" dirty="0">
                          <a:latin typeface="Times New Roman" panose="02020603050405020304" pitchFamily="18" charset="0"/>
                          <a:cs typeface="Times New Roman" panose="02020603050405020304" pitchFamily="18" charset="0"/>
                        </a:rPr>
                        <a:t>EnVVARCO</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tc>
                  <a:txBody>
                    <a:bodyPr/>
                    <a:lstStyle/>
                    <a:p>
                      <a:r>
                        <a:rPr lang="pt-BR"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extLst>
                  <a:ext uri="{0D108BD9-81ED-4DB2-BD59-A6C34878D82A}">
                    <a16:rowId xmlns:a16="http://schemas.microsoft.com/office/drawing/2014/main" val="3726997276"/>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r>
                        <a:rPr lang="en-IN" sz="1400" dirty="0">
                          <a:latin typeface="Times New Roman" panose="02020603050405020304" pitchFamily="18" charset="0"/>
                          <a:cs typeface="Times New Roman" panose="02020603050405020304" pitchFamily="18" charset="0"/>
                        </a:rPr>
                        <a:t>Network Reconfiguration</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pt-BR"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solidFill>
                      <a:schemeClr val="accent3">
                        <a:lumMod val="40000"/>
                        <a:lumOff val="60000"/>
                      </a:schemeClr>
                    </a:solidFill>
                  </a:tcPr>
                </a:tc>
                <a:extLst>
                  <a:ext uri="{0D108BD9-81ED-4DB2-BD59-A6C34878D82A}">
                    <a16:rowId xmlns:a16="http://schemas.microsoft.com/office/drawing/2014/main" val="336896729"/>
                  </a:ext>
                </a:extLst>
              </a:tr>
              <a:tr h="300951">
                <a:tc rowSpan="4">
                  <a:txBody>
                    <a:bodyPr/>
                    <a:lstStyle/>
                    <a:p>
                      <a:r>
                        <a:rPr lang="en-GB" sz="1400" dirty="0">
                          <a:latin typeface="Times New Roman" panose="02020603050405020304" pitchFamily="18" charset="0"/>
                          <a:cs typeface="Times New Roman" panose="02020603050405020304" pitchFamily="18" charset="0"/>
                        </a:rPr>
                        <a:t>Layer 3: Automation &amp; Self-Healing</a:t>
                      </a:r>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FLISR</a:t>
                      </a:r>
                      <a:endParaRPr lang="en-GB" sz="1400" b="0" dirty="0">
                        <a:latin typeface="Times New Roman" panose="02020603050405020304" pitchFamily="18" charset="0"/>
                        <a:cs typeface="Times New Roman" panose="02020603050405020304" pitchFamily="18" charset="0"/>
                      </a:endParaRPr>
                    </a:p>
                  </a:txBody>
                  <a:tcPr anchor="ctr"/>
                </a:tc>
                <a:tc>
                  <a:txBody>
                    <a:bodyPr/>
                    <a:lstStyle/>
                    <a:p>
                      <a:r>
                        <a:rPr lang="en-GB" sz="1400" dirty="0">
                          <a:latin typeface="Times New Roman" panose="02020603050405020304" pitchFamily="18" charset="0"/>
                          <a:cs typeface="Times New Roman" panose="02020603050405020304" pitchFamily="18" charset="0"/>
                        </a:rPr>
                        <a:t>SOGNO Core (Under Development)</a:t>
                      </a:r>
                      <a:endParaRPr lang="en-GB" sz="14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58824179"/>
                  </a:ext>
                </a:extLst>
              </a:tr>
              <a:tr h="300951">
                <a:tc vMerge="1">
                  <a:txBody>
                    <a:bodyPr/>
                    <a:lstStyle/>
                    <a:p>
                      <a:endParaRPr lang="en-GB"/>
                    </a:p>
                  </a:txBody>
                  <a:tcPr/>
                </a:tc>
                <a:tc>
                  <a:txBody>
                    <a:bodyPr/>
                    <a:lstStyle/>
                    <a:p>
                      <a:r>
                        <a:rPr lang="en-IN" sz="1400" b="0" dirty="0">
                          <a:latin typeface="Times New Roman" panose="02020603050405020304" pitchFamily="18" charset="0"/>
                          <a:cs typeface="Times New Roman" panose="02020603050405020304" pitchFamily="18" charset="0"/>
                        </a:rPr>
                        <a:t>Fault Location</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GB"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2734230855"/>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Service Restoration</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c>
                  <a:txBody>
                    <a:bodyPr/>
                    <a:lstStyle/>
                    <a:p>
                      <a:r>
                        <a:rPr lang="en-GB"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864725709"/>
                  </a:ext>
                </a:extLst>
              </a:tr>
              <a:tr h="300951">
                <a:tc vMerge="1">
                  <a:txBody>
                    <a:bodyPr/>
                    <a:lstStyle/>
                    <a:p>
                      <a:endParaRPr lang="en-GB" sz="1400" b="0" dirty="0">
                        <a:latin typeface="Times New Roman" panose="02020603050405020304" pitchFamily="18" charset="0"/>
                        <a:cs typeface="Times New Roman" panose="02020603050405020304" pitchFamily="18" charset="0"/>
                      </a:endParaRPr>
                    </a:p>
                  </a:txBody>
                  <a:tcPr/>
                </a:tc>
                <a:tc>
                  <a:txBody>
                    <a:bodyPr/>
                    <a:lstStyle/>
                    <a:p>
                      <a:r>
                        <a:rPr lang="en-GB" sz="1400" dirty="0">
                          <a:latin typeface="Times New Roman" panose="02020603050405020304" pitchFamily="18" charset="0"/>
                          <a:cs typeface="Times New Roman" panose="02020603050405020304" pitchFamily="18" charset="0"/>
                        </a:rPr>
                        <a:t>Auto Recloser</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tc>
                  <a:txBody>
                    <a:bodyPr/>
                    <a:lstStyle/>
                    <a:p>
                      <a:r>
                        <a:rPr lang="en-GB" sz="1400" dirty="0">
                          <a:latin typeface="Times New Roman" panose="02020603050405020304" pitchFamily="18" charset="0"/>
                          <a:cs typeface="Times New Roman" panose="02020603050405020304" pitchFamily="18" charset="0"/>
                        </a:rPr>
                        <a:t>Custom Developed</a:t>
                      </a:r>
                      <a:endParaRPr lang="en-GB" sz="1400" b="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551378890"/>
                  </a:ext>
                </a:extLst>
              </a:tr>
            </a:tbl>
          </a:graphicData>
        </a:graphic>
      </p:graphicFrame>
    </p:spTree>
    <p:extLst>
      <p:ext uri="{BB962C8B-B14F-4D97-AF65-F5344CB8AC3E}">
        <p14:creationId xmlns:p14="http://schemas.microsoft.com/office/powerpoint/2010/main" val="1186047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88BFD-DD28-41A0-B984-0BF30FC81857}"/>
              </a:ext>
            </a:extLst>
          </p:cNvPr>
          <p:cNvSpPr>
            <a:spLocks noGrp="1"/>
          </p:cNvSpPr>
          <p:nvPr>
            <p:ph type="title"/>
          </p:nvPr>
        </p:nvSpPr>
        <p:spPr/>
        <p:txBody>
          <a:bodyPr>
            <a:normAutofit fontScale="90000"/>
          </a:bodyPr>
          <a:lstStyle/>
          <a:p>
            <a:r>
              <a:rPr lang="en-IN" dirty="0">
                <a:latin typeface="Times New Roman" panose="02020603050405020304" pitchFamily="18" charset="0"/>
                <a:cs typeface="Times New Roman" panose="02020603050405020304" pitchFamily="18" charset="0"/>
              </a:rPr>
              <a:t>Grid Automation Functionalities(GAFs) &amp; their interconnectedness</a:t>
            </a:r>
          </a:p>
        </p:txBody>
      </p:sp>
      <p:sp>
        <p:nvSpPr>
          <p:cNvPr id="16" name="Rectangle 15">
            <a:extLst>
              <a:ext uri="{FF2B5EF4-FFF2-40B4-BE49-F238E27FC236}">
                <a16:creationId xmlns:a16="http://schemas.microsoft.com/office/drawing/2014/main" id="{9DB94DFD-3AA2-44C4-B908-3F95D4030F93}"/>
              </a:ext>
            </a:extLst>
          </p:cNvPr>
          <p:cNvSpPr/>
          <p:nvPr/>
        </p:nvSpPr>
        <p:spPr>
          <a:xfrm>
            <a:off x="3157538" y="1702592"/>
            <a:ext cx="73818" cy="571500"/>
          </a:xfrm>
          <a:prstGeom prst="rect">
            <a:avLst/>
          </a:prstGeom>
          <a:solidFill>
            <a:srgbClr val="FCFEFA"/>
          </a:solidFill>
          <a:ln>
            <a:solidFill>
              <a:srgbClr val="FCFEFA"/>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IN" dirty="0">
              <a:ln>
                <a:solidFill>
                  <a:srgbClr val="FAFCF9"/>
                </a:solidFill>
              </a:ln>
            </a:endParaRPr>
          </a:p>
        </p:txBody>
      </p:sp>
      <p:pic>
        <p:nvPicPr>
          <p:cNvPr id="3" name="Picture 2">
            <a:extLst>
              <a:ext uri="{FF2B5EF4-FFF2-40B4-BE49-F238E27FC236}">
                <a16:creationId xmlns:a16="http://schemas.microsoft.com/office/drawing/2014/main" id="{D737DDB3-3E57-A3C4-71E1-42686AA5B53B}"/>
              </a:ext>
            </a:extLst>
          </p:cNvPr>
          <p:cNvPicPr>
            <a:picLocks noChangeAspect="1"/>
          </p:cNvPicPr>
          <p:nvPr/>
        </p:nvPicPr>
        <p:blipFill>
          <a:blip r:embed="rId3"/>
          <a:stretch>
            <a:fillRect/>
          </a:stretch>
        </p:blipFill>
        <p:spPr>
          <a:xfrm>
            <a:off x="139607" y="994611"/>
            <a:ext cx="3311749" cy="3545766"/>
          </a:xfrm>
          <a:prstGeom prst="rect">
            <a:avLst/>
          </a:prstGeom>
        </p:spPr>
      </p:pic>
      <p:sp>
        <p:nvSpPr>
          <p:cNvPr id="5" name="Rectangle 4">
            <a:extLst>
              <a:ext uri="{FF2B5EF4-FFF2-40B4-BE49-F238E27FC236}">
                <a16:creationId xmlns:a16="http://schemas.microsoft.com/office/drawing/2014/main" id="{77D3562C-3936-4DD6-85DF-EEEDD8E0B9B4}"/>
              </a:ext>
            </a:extLst>
          </p:cNvPr>
          <p:cNvSpPr/>
          <p:nvPr/>
        </p:nvSpPr>
        <p:spPr>
          <a:xfrm>
            <a:off x="1527844" y="4540377"/>
            <a:ext cx="3407023" cy="215444"/>
          </a:xfrm>
          <a:prstGeom prst="rect">
            <a:avLst/>
          </a:prstGeom>
        </p:spPr>
        <p:txBody>
          <a:bodyPr wrap="square">
            <a:spAutoFit/>
          </a:bodyPr>
          <a:lstStyle/>
          <a:p>
            <a:r>
              <a:rPr lang="en-IN" sz="800" dirty="0">
                <a:latin typeface="Times New Roman" panose="02020603050405020304" pitchFamily="18" charset="0"/>
                <a:cs typeface="Times New Roman" panose="02020603050405020304" pitchFamily="18" charset="0"/>
              </a:rPr>
              <a:t>Fig. Major Grid Automation Services and their interconnected nature</a:t>
            </a:r>
          </a:p>
        </p:txBody>
      </p:sp>
      <p:pic>
        <p:nvPicPr>
          <p:cNvPr id="1026" name="Picture 2">
            <a:extLst>
              <a:ext uri="{FF2B5EF4-FFF2-40B4-BE49-F238E27FC236}">
                <a16:creationId xmlns:a16="http://schemas.microsoft.com/office/drawing/2014/main" id="{96A19DB7-0E43-7FB8-83DC-36866B9B53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3163" y="1095929"/>
            <a:ext cx="2636369" cy="3201752"/>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A7AD169E-51E8-53A0-11AC-E81C52485E9F}"/>
              </a:ext>
            </a:extLst>
          </p:cNvPr>
          <p:cNvSpPr/>
          <p:nvPr/>
        </p:nvSpPr>
        <p:spPr>
          <a:xfrm>
            <a:off x="3289550" y="2049466"/>
            <a:ext cx="373349" cy="21544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15" name="TextBox 14">
            <a:extLst>
              <a:ext uri="{FF2B5EF4-FFF2-40B4-BE49-F238E27FC236}">
                <a16:creationId xmlns:a16="http://schemas.microsoft.com/office/drawing/2014/main" id="{D83AD61F-A255-4E90-8CE0-EDF71D260B86}"/>
              </a:ext>
            </a:extLst>
          </p:cNvPr>
          <p:cNvSpPr txBox="1"/>
          <p:nvPr/>
        </p:nvSpPr>
        <p:spPr>
          <a:xfrm>
            <a:off x="6224124" y="3078356"/>
            <a:ext cx="2281747" cy="261610"/>
          </a:xfrm>
          <a:prstGeom prst="rect">
            <a:avLst/>
          </a:prstGeom>
          <a:noFill/>
        </p:spPr>
        <p:txBody>
          <a:bodyPr wrap="square" rtlCol="0">
            <a:spAutoFit/>
          </a:bodyPr>
          <a:lstStyle/>
          <a:p>
            <a:pPr algn="ctr"/>
            <a:r>
              <a:rPr lang="en-IN" sz="1100" b="1" dirty="0">
                <a:solidFill>
                  <a:schemeClr val="tx2"/>
                </a:solidFill>
                <a:latin typeface="Times New Roman" panose="02020603050405020304" pitchFamily="18" charset="0"/>
                <a:cs typeface="Times New Roman" panose="02020603050405020304" pitchFamily="18" charset="0"/>
              </a:rPr>
              <a:t>RESEARCH GAPS IDENTIFIED</a:t>
            </a:r>
          </a:p>
        </p:txBody>
      </p:sp>
      <p:graphicFrame>
        <p:nvGraphicFramePr>
          <p:cNvPr id="22" name="Table 21">
            <a:extLst>
              <a:ext uri="{FF2B5EF4-FFF2-40B4-BE49-F238E27FC236}">
                <a16:creationId xmlns:a16="http://schemas.microsoft.com/office/drawing/2014/main" id="{416D4E53-F899-4A78-8132-6A23766B6810}"/>
              </a:ext>
            </a:extLst>
          </p:cNvPr>
          <p:cNvGraphicFramePr>
            <a:graphicFrameLocks noGrp="1"/>
          </p:cNvGraphicFramePr>
          <p:nvPr>
            <p:extLst>
              <p:ext uri="{D42A27DB-BD31-4B8C-83A1-F6EECF244321}">
                <p14:modId xmlns:p14="http://schemas.microsoft.com/office/powerpoint/2010/main" val="2164716736"/>
              </p:ext>
            </p:extLst>
          </p:nvPr>
        </p:nvGraphicFramePr>
        <p:xfrm>
          <a:off x="6329925" y="3377136"/>
          <a:ext cx="2676961" cy="1066472"/>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986640266"/>
                    </a:ext>
                  </a:extLst>
                </a:gridCol>
                <a:gridCol w="2468681">
                  <a:extLst>
                    <a:ext uri="{9D8B030D-6E8A-4147-A177-3AD203B41FA5}">
                      <a16:colId xmlns:a16="http://schemas.microsoft.com/office/drawing/2014/main" val="3505904757"/>
                    </a:ext>
                  </a:extLst>
                </a:gridCol>
              </a:tblGrid>
              <a:tr h="266618">
                <a:tc>
                  <a:txBody>
                    <a:bodyPr/>
                    <a:lstStyle/>
                    <a:p>
                      <a:endParaRPr lang="en-IN" sz="1100" dirty="0">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F7FB"/>
                    </a:solidFill>
                  </a:tcPr>
                </a:tc>
                <a:tc>
                  <a:txBody>
                    <a:bodyPr/>
                    <a:lstStyle/>
                    <a:p>
                      <a:r>
                        <a:rPr lang="en-IN" sz="1100" dirty="0">
                          <a:latin typeface="Times New Roman" panose="02020603050405020304" pitchFamily="18" charset="0"/>
                          <a:cs typeface="Times New Roman" panose="02020603050405020304" pitchFamily="18" charset="0"/>
                        </a:rPr>
                        <a:t>Partial grid automation functionalities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F7FB"/>
                    </a:solidFill>
                  </a:tcPr>
                </a:tc>
                <a:extLst>
                  <a:ext uri="{0D108BD9-81ED-4DB2-BD59-A6C34878D82A}">
                    <a16:rowId xmlns:a16="http://schemas.microsoft.com/office/drawing/2014/main" val="3569878215"/>
                  </a:ext>
                </a:extLst>
              </a:tr>
              <a:tr h="266618">
                <a:tc>
                  <a:txBody>
                    <a:bodyPr/>
                    <a:lstStyle/>
                    <a:p>
                      <a:endParaRPr lang="en-IN" sz="1100" dirty="0">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1F6F0"/>
                    </a:solidFill>
                  </a:tcPr>
                </a:tc>
                <a:tc>
                  <a:txBody>
                    <a:bodyPr/>
                    <a:lstStyle/>
                    <a:p>
                      <a:r>
                        <a:rPr lang="en-IN" sz="1100" dirty="0">
                          <a:latin typeface="Times New Roman" panose="02020603050405020304" pitchFamily="18" charset="0"/>
                          <a:cs typeface="Times New Roman" panose="02020603050405020304" pitchFamily="18" charset="0"/>
                        </a:rPr>
                        <a:t>Limited inter-module integration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1F6F0"/>
                    </a:solidFill>
                  </a:tcPr>
                </a:tc>
                <a:extLst>
                  <a:ext uri="{0D108BD9-81ED-4DB2-BD59-A6C34878D82A}">
                    <a16:rowId xmlns:a16="http://schemas.microsoft.com/office/drawing/2014/main" val="219854797"/>
                  </a:ext>
                </a:extLst>
              </a:tr>
              <a:tr h="266618">
                <a:tc>
                  <a:txBody>
                    <a:bodyPr/>
                    <a:lstStyle/>
                    <a:p>
                      <a:endParaRPr lang="en-IN" sz="1100" dirty="0">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F8EA"/>
                    </a:solidFill>
                  </a:tcPr>
                </a:tc>
                <a:tc>
                  <a:txBody>
                    <a:bodyPr/>
                    <a:lstStyle/>
                    <a:p>
                      <a:r>
                        <a:rPr lang="en-IN" sz="1100" dirty="0">
                          <a:latin typeface="Times New Roman" panose="02020603050405020304" pitchFamily="18" charset="0"/>
                          <a:cs typeface="Times New Roman" panose="02020603050405020304" pitchFamily="18" charset="0"/>
                        </a:rPr>
                        <a:t>No unified benchmark validation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F8EA"/>
                    </a:solidFill>
                  </a:tcPr>
                </a:tc>
                <a:extLst>
                  <a:ext uri="{0D108BD9-81ED-4DB2-BD59-A6C34878D82A}">
                    <a16:rowId xmlns:a16="http://schemas.microsoft.com/office/drawing/2014/main" val="3314319569"/>
                  </a:ext>
                </a:extLst>
              </a:tr>
              <a:tr h="266618">
                <a:tc>
                  <a:txBody>
                    <a:bodyPr/>
                    <a:lstStyle/>
                    <a:p>
                      <a:endParaRPr lang="en-IN" sz="1100" dirty="0">
                        <a:latin typeface="Times New Roman" panose="02020603050405020304" pitchFamily="18"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1F1"/>
                    </a:solidFill>
                  </a:tcPr>
                </a:tc>
                <a:tc>
                  <a:txBody>
                    <a:bodyPr/>
                    <a:lstStyle/>
                    <a:p>
                      <a:r>
                        <a:rPr lang="en-IN" sz="1100" dirty="0">
                          <a:latin typeface="Times New Roman" panose="02020603050405020304" pitchFamily="18" charset="0"/>
                          <a:cs typeface="Times New Roman" panose="02020603050405020304" pitchFamily="18" charset="0"/>
                        </a:rPr>
                        <a:t>Autonomous fault module unavailable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1F1"/>
                    </a:solidFill>
                  </a:tcPr>
                </a:tc>
                <a:extLst>
                  <a:ext uri="{0D108BD9-81ED-4DB2-BD59-A6C34878D82A}">
                    <a16:rowId xmlns:a16="http://schemas.microsoft.com/office/drawing/2014/main" val="3558241272"/>
                  </a:ext>
                </a:extLst>
              </a:tr>
            </a:tbl>
          </a:graphicData>
        </a:graphic>
      </p:graphicFrame>
      <p:pic>
        <p:nvPicPr>
          <p:cNvPr id="23" name="Picture 22">
            <a:extLst>
              <a:ext uri="{FF2B5EF4-FFF2-40B4-BE49-F238E27FC236}">
                <a16:creationId xmlns:a16="http://schemas.microsoft.com/office/drawing/2014/main" id="{0C5F5A44-E990-4499-A703-54744EC21A9F}"/>
              </a:ext>
            </a:extLst>
          </p:cNvPr>
          <p:cNvPicPr>
            <a:picLocks noChangeAspect="1"/>
          </p:cNvPicPr>
          <p:nvPr/>
        </p:nvPicPr>
        <p:blipFill>
          <a:blip r:embed="rId5"/>
          <a:stretch>
            <a:fillRect/>
          </a:stretch>
        </p:blipFill>
        <p:spPr>
          <a:xfrm>
            <a:off x="6344930" y="3382547"/>
            <a:ext cx="239673" cy="246764"/>
          </a:xfrm>
          <a:prstGeom prst="rect">
            <a:avLst/>
          </a:prstGeom>
        </p:spPr>
      </p:pic>
      <p:pic>
        <p:nvPicPr>
          <p:cNvPr id="24" name="Picture 23">
            <a:extLst>
              <a:ext uri="{FF2B5EF4-FFF2-40B4-BE49-F238E27FC236}">
                <a16:creationId xmlns:a16="http://schemas.microsoft.com/office/drawing/2014/main" id="{DFE7F5A8-E945-4684-8885-E677EDCF971C}"/>
              </a:ext>
            </a:extLst>
          </p:cNvPr>
          <p:cNvPicPr>
            <a:picLocks noChangeAspect="1"/>
          </p:cNvPicPr>
          <p:nvPr/>
        </p:nvPicPr>
        <p:blipFill>
          <a:blip r:embed="rId6"/>
          <a:stretch>
            <a:fillRect/>
          </a:stretch>
        </p:blipFill>
        <p:spPr>
          <a:xfrm>
            <a:off x="6344930" y="3660262"/>
            <a:ext cx="244928" cy="243504"/>
          </a:xfrm>
          <a:prstGeom prst="rect">
            <a:avLst/>
          </a:prstGeom>
        </p:spPr>
      </p:pic>
      <p:pic>
        <p:nvPicPr>
          <p:cNvPr id="25" name="Picture 24">
            <a:extLst>
              <a:ext uri="{FF2B5EF4-FFF2-40B4-BE49-F238E27FC236}">
                <a16:creationId xmlns:a16="http://schemas.microsoft.com/office/drawing/2014/main" id="{D40C309C-1791-4B63-BF7E-85BFAF52AADB}"/>
              </a:ext>
            </a:extLst>
          </p:cNvPr>
          <p:cNvPicPr>
            <a:picLocks noChangeAspect="1"/>
          </p:cNvPicPr>
          <p:nvPr/>
        </p:nvPicPr>
        <p:blipFill>
          <a:blip r:embed="rId7"/>
          <a:stretch>
            <a:fillRect/>
          </a:stretch>
        </p:blipFill>
        <p:spPr>
          <a:xfrm>
            <a:off x="6344930" y="3925861"/>
            <a:ext cx="239673" cy="242509"/>
          </a:xfrm>
          <a:prstGeom prst="rect">
            <a:avLst/>
          </a:prstGeom>
        </p:spPr>
      </p:pic>
      <p:pic>
        <p:nvPicPr>
          <p:cNvPr id="26" name="Picture 25">
            <a:extLst>
              <a:ext uri="{FF2B5EF4-FFF2-40B4-BE49-F238E27FC236}">
                <a16:creationId xmlns:a16="http://schemas.microsoft.com/office/drawing/2014/main" id="{936FA6F8-66E0-4E4D-A328-C29189DDC164}"/>
              </a:ext>
            </a:extLst>
          </p:cNvPr>
          <p:cNvPicPr>
            <a:picLocks noChangeAspect="1"/>
          </p:cNvPicPr>
          <p:nvPr/>
        </p:nvPicPr>
        <p:blipFill>
          <a:blip r:embed="rId8"/>
          <a:stretch>
            <a:fillRect/>
          </a:stretch>
        </p:blipFill>
        <p:spPr>
          <a:xfrm>
            <a:off x="6350763" y="4181077"/>
            <a:ext cx="239096" cy="249824"/>
          </a:xfrm>
          <a:prstGeom prst="rect">
            <a:avLst/>
          </a:prstGeom>
        </p:spPr>
      </p:pic>
    </p:spTree>
    <p:extLst>
      <p:ext uri="{BB962C8B-B14F-4D97-AF65-F5344CB8AC3E}">
        <p14:creationId xmlns:p14="http://schemas.microsoft.com/office/powerpoint/2010/main" val="58877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1916F-08D2-3196-533F-48A555CDA6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0D7853-2B48-BA3F-A13C-CEFCCF4EDA2F}"/>
              </a:ext>
            </a:extLst>
          </p:cNvPr>
          <p:cNvSpPr>
            <a:spLocks noGrp="1"/>
          </p:cNvSpPr>
          <p:nvPr>
            <p:ph type="title"/>
          </p:nvPr>
        </p:nvSpPr>
        <p:spPr>
          <a:xfrm>
            <a:off x="164812" y="36706"/>
            <a:ext cx="7351048" cy="701188"/>
          </a:xfrm>
        </p:spPr>
        <p:txBody>
          <a:bodyPr/>
          <a:lstStyle/>
          <a:p>
            <a:r>
              <a:rPr lang="en-GB" dirty="0">
                <a:latin typeface="Times New Roman" panose="02020603050405020304" pitchFamily="18" charset="0"/>
                <a:cs typeface="Times New Roman" panose="02020603050405020304" pitchFamily="18" charset="0"/>
              </a:rPr>
              <a:t>The final picture: GAFs in SOGNO</a:t>
            </a:r>
            <a:endParaRPr lang="en-IN"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2A00016E-E5BF-E0FA-59B5-DC08B9B52517}"/>
              </a:ext>
            </a:extLst>
          </p:cNvPr>
          <p:cNvSpPr txBox="1"/>
          <p:nvPr/>
        </p:nvSpPr>
        <p:spPr bwMode="auto">
          <a:xfrm>
            <a:off x="6087963" y="4917974"/>
            <a:ext cx="2973968" cy="184666"/>
          </a:xfrm>
          <a:prstGeom prst="rect">
            <a:avLst/>
          </a:prstGeom>
          <a:noFill/>
          <a:ln w="9525" algn="ctr">
            <a:noFill/>
            <a:miter lim="800000"/>
            <a:headEnd/>
            <a:tailEnd/>
          </a:ln>
        </p:spPr>
        <p:txBody>
          <a:bodyPr wrap="square" lIns="91440" tIns="45720" rIns="91440" bIns="45720" anchor="t">
            <a:spAutoFit/>
          </a:bodyPr>
          <a:lstStyle/>
          <a:p>
            <a:r>
              <a:rPr lang="en-IN" sz="600" dirty="0">
                <a:solidFill>
                  <a:srgbClr val="0070C0"/>
                </a:solidFill>
              </a:rPr>
              <a:t>Figure courtesy: Microsoft Copilot, SOGNO Website, Google Images</a:t>
            </a:r>
          </a:p>
        </p:txBody>
      </p:sp>
      <p:grpSp>
        <p:nvGrpSpPr>
          <p:cNvPr id="13" name="Group 12">
            <a:extLst>
              <a:ext uri="{FF2B5EF4-FFF2-40B4-BE49-F238E27FC236}">
                <a16:creationId xmlns:a16="http://schemas.microsoft.com/office/drawing/2014/main" id="{973B08D3-25EA-4324-B5DB-3FB5C47ACB70}"/>
              </a:ext>
            </a:extLst>
          </p:cNvPr>
          <p:cNvGrpSpPr/>
          <p:nvPr/>
        </p:nvGrpSpPr>
        <p:grpSpPr>
          <a:xfrm>
            <a:off x="351578" y="835336"/>
            <a:ext cx="8434379" cy="4112385"/>
            <a:chOff x="643678" y="835336"/>
            <a:chExt cx="8434379" cy="4112385"/>
          </a:xfrm>
        </p:grpSpPr>
        <p:grpSp>
          <p:nvGrpSpPr>
            <p:cNvPr id="14" name="Group 13">
              <a:extLst>
                <a:ext uri="{FF2B5EF4-FFF2-40B4-BE49-F238E27FC236}">
                  <a16:creationId xmlns:a16="http://schemas.microsoft.com/office/drawing/2014/main" id="{CCBDB8B6-4636-4F63-BB44-AD0B4FEF484D}"/>
                </a:ext>
              </a:extLst>
            </p:cNvPr>
            <p:cNvGrpSpPr/>
            <p:nvPr/>
          </p:nvGrpSpPr>
          <p:grpSpPr>
            <a:xfrm>
              <a:off x="1887176" y="835336"/>
              <a:ext cx="7190881" cy="4112385"/>
              <a:chOff x="706076" y="835336"/>
              <a:chExt cx="7190881" cy="4112385"/>
            </a:xfrm>
          </p:grpSpPr>
          <p:grpSp>
            <p:nvGrpSpPr>
              <p:cNvPr id="21" name="Group 20">
                <a:extLst>
                  <a:ext uri="{FF2B5EF4-FFF2-40B4-BE49-F238E27FC236}">
                    <a16:creationId xmlns:a16="http://schemas.microsoft.com/office/drawing/2014/main" id="{5EB29550-4D56-4AE2-BE1F-95FA0BF42BBE}"/>
                  </a:ext>
                </a:extLst>
              </p:cNvPr>
              <p:cNvGrpSpPr/>
              <p:nvPr/>
            </p:nvGrpSpPr>
            <p:grpSpPr>
              <a:xfrm>
                <a:off x="706076" y="835336"/>
                <a:ext cx="7190881" cy="4112385"/>
                <a:chOff x="758684" y="994409"/>
                <a:chExt cx="7190881" cy="4112385"/>
              </a:xfrm>
            </p:grpSpPr>
            <p:sp>
              <p:nvSpPr>
                <p:cNvPr id="25" name="Rectangle 24">
                  <a:extLst>
                    <a:ext uri="{FF2B5EF4-FFF2-40B4-BE49-F238E27FC236}">
                      <a16:creationId xmlns:a16="http://schemas.microsoft.com/office/drawing/2014/main" id="{9719100F-51BA-428F-817E-5D690892351A}"/>
                    </a:ext>
                  </a:extLst>
                </p:cNvPr>
                <p:cNvSpPr/>
                <p:nvPr/>
              </p:nvSpPr>
              <p:spPr>
                <a:xfrm>
                  <a:off x="3157538" y="1702592"/>
                  <a:ext cx="73818" cy="571500"/>
                </a:xfrm>
                <a:prstGeom prst="rect">
                  <a:avLst/>
                </a:prstGeom>
                <a:solidFill>
                  <a:srgbClr val="FCFEFA"/>
                </a:solidFill>
                <a:ln>
                  <a:solidFill>
                    <a:srgbClr val="FCFEFA"/>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IN" dirty="0">
                    <a:ln>
                      <a:solidFill>
                        <a:srgbClr val="FAFCF9"/>
                      </a:solidFill>
                    </a:ln>
                  </a:endParaRPr>
                </a:p>
              </p:txBody>
            </p:sp>
            <p:pic>
              <p:nvPicPr>
                <p:cNvPr id="26" name="Picture 25">
                  <a:extLst>
                    <a:ext uri="{FF2B5EF4-FFF2-40B4-BE49-F238E27FC236}">
                      <a16:creationId xmlns:a16="http://schemas.microsoft.com/office/drawing/2014/main" id="{179B0F98-3905-4A9A-AFA9-35161B3FD6E0}"/>
                    </a:ext>
                  </a:extLst>
                </p:cNvPr>
                <p:cNvPicPr>
                  <a:picLocks noChangeAspect="1"/>
                </p:cNvPicPr>
                <p:nvPr/>
              </p:nvPicPr>
              <p:blipFill>
                <a:blip r:embed="rId3"/>
                <a:stretch>
                  <a:fillRect/>
                </a:stretch>
              </p:blipFill>
              <p:spPr>
                <a:xfrm>
                  <a:off x="758684" y="994409"/>
                  <a:ext cx="7190881" cy="4112385"/>
                </a:xfrm>
                <a:prstGeom prst="rect">
                  <a:avLst/>
                </a:prstGeom>
              </p:spPr>
            </p:pic>
            <p:pic>
              <p:nvPicPr>
                <p:cNvPr id="27" name="Picture 26">
                  <a:extLst>
                    <a:ext uri="{FF2B5EF4-FFF2-40B4-BE49-F238E27FC236}">
                      <a16:creationId xmlns:a16="http://schemas.microsoft.com/office/drawing/2014/main" id="{126448C4-47C1-41D5-A71C-103A0D1BC860}"/>
                    </a:ext>
                  </a:extLst>
                </p:cNvPr>
                <p:cNvPicPr>
                  <a:picLocks noChangeAspect="1"/>
                </p:cNvPicPr>
                <p:nvPr/>
              </p:nvPicPr>
              <p:blipFill rotWithShape="1">
                <a:blip r:embed="rId3"/>
                <a:srcRect l="94740" t="73224" r="1494" b="24823"/>
                <a:stretch/>
              </p:blipFill>
              <p:spPr>
                <a:xfrm>
                  <a:off x="7295197" y="3464635"/>
                  <a:ext cx="220663" cy="76200"/>
                </a:xfrm>
                <a:prstGeom prst="rect">
                  <a:avLst/>
                </a:prstGeom>
              </p:spPr>
            </p:pic>
          </p:grpSp>
          <p:sp>
            <p:nvSpPr>
              <p:cNvPr id="22" name="Rectangle 21">
                <a:extLst>
                  <a:ext uri="{FF2B5EF4-FFF2-40B4-BE49-F238E27FC236}">
                    <a16:creationId xmlns:a16="http://schemas.microsoft.com/office/drawing/2014/main" id="{E7559CC3-BCBD-493D-9E12-52E4E9EDCD1D}"/>
                  </a:ext>
                </a:extLst>
              </p:cNvPr>
              <p:cNvSpPr/>
              <p:nvPr/>
            </p:nvSpPr>
            <p:spPr>
              <a:xfrm>
                <a:off x="4109719" y="2043899"/>
                <a:ext cx="1262375" cy="1023151"/>
              </a:xfrm>
              <a:prstGeom prst="rect">
                <a:avLst/>
              </a:prstGeom>
              <a:solidFill>
                <a:srgbClr val="F6F5FD"/>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cxnSp>
            <p:nvCxnSpPr>
              <p:cNvPr id="23" name="Straight Arrow Connector 22">
                <a:extLst>
                  <a:ext uri="{FF2B5EF4-FFF2-40B4-BE49-F238E27FC236}">
                    <a16:creationId xmlns:a16="http://schemas.microsoft.com/office/drawing/2014/main" id="{02612719-6D37-49E9-B1DA-19368984454C}"/>
                  </a:ext>
                </a:extLst>
              </p:cNvPr>
              <p:cNvCxnSpPr>
                <a:cxnSpLocks/>
              </p:cNvCxnSpPr>
              <p:nvPr/>
            </p:nvCxnSpPr>
            <p:spPr>
              <a:xfrm>
                <a:off x="4505960" y="2043899"/>
                <a:ext cx="0" cy="1049821"/>
              </a:xfrm>
              <a:prstGeom prst="straightConnector1">
                <a:avLst/>
              </a:prstGeom>
              <a:ln w="9525">
                <a:tailEnd type="triangle"/>
              </a:ln>
            </p:spPr>
            <p:style>
              <a:lnRef idx="2">
                <a:schemeClr val="dk1"/>
              </a:lnRef>
              <a:fillRef idx="0">
                <a:schemeClr val="dk1"/>
              </a:fillRef>
              <a:effectRef idx="1">
                <a:schemeClr val="dk1"/>
              </a:effectRef>
              <a:fontRef idx="minor">
                <a:schemeClr val="tx1"/>
              </a:fontRef>
            </p:style>
          </p:cxnSp>
          <p:sp>
            <p:nvSpPr>
              <p:cNvPr id="24" name="Rectangle 23">
                <a:extLst>
                  <a:ext uri="{FF2B5EF4-FFF2-40B4-BE49-F238E27FC236}">
                    <a16:creationId xmlns:a16="http://schemas.microsoft.com/office/drawing/2014/main" id="{B014E66E-2EE3-46BC-9AE5-3AD0F7223946}"/>
                  </a:ext>
                </a:extLst>
              </p:cNvPr>
              <p:cNvSpPr/>
              <p:nvPr/>
            </p:nvSpPr>
            <p:spPr>
              <a:xfrm>
                <a:off x="4953000" y="2196299"/>
                <a:ext cx="342899" cy="968193"/>
              </a:xfrm>
              <a:prstGeom prst="rect">
                <a:avLst/>
              </a:prstGeom>
              <a:solidFill>
                <a:srgbClr val="F6F5FD"/>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grpSp>
        <p:sp>
          <p:nvSpPr>
            <p:cNvPr id="15" name="Rectangle 14">
              <a:extLst>
                <a:ext uri="{FF2B5EF4-FFF2-40B4-BE49-F238E27FC236}">
                  <a16:creationId xmlns:a16="http://schemas.microsoft.com/office/drawing/2014/main" id="{E9D81AAC-1AFF-46AB-BDDD-D517F211B5DD}"/>
                </a:ext>
              </a:extLst>
            </p:cNvPr>
            <p:cNvSpPr/>
            <p:nvPr/>
          </p:nvSpPr>
          <p:spPr>
            <a:xfrm>
              <a:off x="1887177" y="835336"/>
              <a:ext cx="974672" cy="3215964"/>
            </a:xfrm>
            <a:prstGeom prst="rect">
              <a:avLst/>
            </a:prstGeom>
            <a:solidFill>
              <a:srgbClr val="FFFFFF"/>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pic>
          <p:nvPicPr>
            <p:cNvPr id="17" name="Picture 16">
              <a:extLst>
                <a:ext uri="{FF2B5EF4-FFF2-40B4-BE49-F238E27FC236}">
                  <a16:creationId xmlns:a16="http://schemas.microsoft.com/office/drawing/2014/main" id="{46B521FB-4068-4501-B489-8053CF95F677}"/>
                </a:ext>
              </a:extLst>
            </p:cNvPr>
            <p:cNvPicPr>
              <a:picLocks noChangeAspect="1"/>
            </p:cNvPicPr>
            <p:nvPr/>
          </p:nvPicPr>
          <p:blipFill>
            <a:blip r:embed="rId4"/>
            <a:stretch>
              <a:fillRect/>
            </a:stretch>
          </p:blipFill>
          <p:spPr>
            <a:xfrm>
              <a:off x="1672150" y="1630922"/>
              <a:ext cx="1189699" cy="968193"/>
            </a:xfrm>
            <a:prstGeom prst="rect">
              <a:avLst/>
            </a:prstGeom>
          </p:spPr>
        </p:pic>
        <p:pic>
          <p:nvPicPr>
            <p:cNvPr id="19" name="Picture 18">
              <a:extLst>
                <a:ext uri="{FF2B5EF4-FFF2-40B4-BE49-F238E27FC236}">
                  <a16:creationId xmlns:a16="http://schemas.microsoft.com/office/drawing/2014/main" id="{04541CCF-814B-44F5-84AC-10D8A80F2632}"/>
                </a:ext>
              </a:extLst>
            </p:cNvPr>
            <p:cNvPicPr>
              <a:picLocks noChangeAspect="1"/>
            </p:cNvPicPr>
            <p:nvPr/>
          </p:nvPicPr>
          <p:blipFill rotWithShape="1">
            <a:blip r:embed="rId3"/>
            <a:srcRect r="85800" b="20871"/>
            <a:stretch/>
          </p:blipFill>
          <p:spPr>
            <a:xfrm>
              <a:off x="643678" y="928442"/>
              <a:ext cx="1021124" cy="3254064"/>
            </a:xfrm>
            <a:prstGeom prst="rect">
              <a:avLst/>
            </a:prstGeom>
          </p:spPr>
        </p:pic>
      </p:grpSp>
    </p:spTree>
    <p:extLst>
      <p:ext uri="{BB962C8B-B14F-4D97-AF65-F5344CB8AC3E}">
        <p14:creationId xmlns:p14="http://schemas.microsoft.com/office/powerpoint/2010/main" val="370478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1E0FC-1B37-E023-3BA4-AF34B9F7814B}"/>
              </a:ext>
            </a:extLst>
          </p:cNvPr>
          <p:cNvSpPr>
            <a:spLocks noGrp="1"/>
          </p:cNvSpPr>
          <p:nvPr>
            <p:ph type="title"/>
          </p:nvPr>
        </p:nvSpPr>
        <p:spPr>
          <a:xfrm>
            <a:off x="40846" y="57602"/>
            <a:ext cx="7351048" cy="701188"/>
          </a:xfrm>
        </p:spPr>
        <p:txBody>
          <a:bodyPr>
            <a:normAutofit/>
          </a:bodyPr>
          <a:lstStyle/>
          <a:p>
            <a:r>
              <a:rPr lang="en-GB" dirty="0">
                <a:latin typeface="Times New Roman" panose="02020603050405020304" pitchFamily="18" charset="0"/>
                <a:cs typeface="Times New Roman" panose="02020603050405020304" pitchFamily="18" charset="0"/>
              </a:rPr>
              <a:t> Probabilistic Load Forecasting in SOGNO</a:t>
            </a:r>
            <a:endParaRPr lang="en-IN"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191C604-FEA3-00C9-8A9B-243D617EDC0A}"/>
              </a:ext>
            </a:extLst>
          </p:cNvPr>
          <p:cNvSpPr>
            <a:spLocks noGrp="1"/>
          </p:cNvSpPr>
          <p:nvPr>
            <p:ph idx="1"/>
          </p:nvPr>
        </p:nvSpPr>
        <p:spPr>
          <a:xfrm>
            <a:off x="114720" y="874513"/>
            <a:ext cx="8914559" cy="4213818"/>
          </a:xfrm>
        </p:spPr>
        <p:txBody>
          <a:bodyPr>
            <a:normAutofit/>
          </a:bodyPr>
          <a:lstStyle/>
          <a:p>
            <a:pPr>
              <a:buClr>
                <a:srgbClr val="008080"/>
              </a:buClr>
              <a:buFont typeface="Wingdings" panose="05000000000000000000" pitchFamily="2" charset="2"/>
              <a:buChar char="Ø"/>
            </a:pPr>
            <a:r>
              <a:rPr lang="en-GB" sz="1200" dirty="0">
                <a:latin typeface="Times New Roman" panose="02020603050405020304" pitchFamily="18" charset="0"/>
                <a:cs typeface="Times New Roman" panose="02020603050405020304" pitchFamily="18" charset="0"/>
              </a:rPr>
              <a:t>Probabilistic load forecasting (PLF) is a method used to predict future electricity demand while accounting for the inherent uncertainties in the forecasting process.</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r>
              <a:rPr lang="en-GB" sz="1200" b="1" dirty="0" err="1">
                <a:solidFill>
                  <a:srgbClr val="008080"/>
                </a:solidFill>
                <a:latin typeface="Times New Roman" panose="02020603050405020304" pitchFamily="18" charset="0"/>
                <a:cs typeface="Times New Roman" panose="02020603050405020304" pitchFamily="18" charset="0"/>
              </a:rPr>
              <a:t>ProLoaf</a:t>
            </a:r>
            <a:r>
              <a:rPr lang="en-GB" sz="1200" b="1" dirty="0">
                <a:solidFill>
                  <a:srgbClr val="008080"/>
                </a:solidFill>
                <a:latin typeface="Times New Roman" panose="02020603050405020304" pitchFamily="18" charset="0"/>
                <a:cs typeface="Times New Roman" panose="02020603050405020304" pitchFamily="18" charset="0"/>
              </a:rPr>
              <a:t> module</a:t>
            </a:r>
            <a:r>
              <a:rPr lang="en-GB" sz="1200" dirty="0">
                <a:latin typeface="Times New Roman" panose="02020603050405020304" pitchFamily="18" charset="0"/>
                <a:cs typeface="Times New Roman" panose="02020603050405020304" pitchFamily="18" charset="0"/>
              </a:rPr>
              <a:t>: enabling DSOs to operate DER-heavy distribution grids with better risk awareness, open interfaces, and cloud/edge-native deployment.</a:t>
            </a: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a:p>
            <a:pPr>
              <a:buClr>
                <a:srgbClr val="008080"/>
              </a:buClr>
              <a:buFont typeface="Wingdings" panose="05000000000000000000" pitchFamily="2" charset="2"/>
              <a:buChar char="Ø"/>
            </a:pPr>
            <a:endParaRPr lang="en-GB" sz="12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02D0BE0A-906A-AC02-37C9-99D3B6158F04}"/>
              </a:ext>
            </a:extLst>
          </p:cNvPr>
          <p:cNvPicPr>
            <a:picLocks noChangeAspect="1"/>
          </p:cNvPicPr>
          <p:nvPr/>
        </p:nvPicPr>
        <p:blipFill>
          <a:blip r:embed="rId3"/>
          <a:stretch>
            <a:fillRect/>
          </a:stretch>
        </p:blipFill>
        <p:spPr>
          <a:xfrm>
            <a:off x="1577340" y="2233744"/>
            <a:ext cx="5583114" cy="1839826"/>
          </a:xfrm>
          <a:prstGeom prst="rect">
            <a:avLst/>
          </a:prstGeom>
        </p:spPr>
      </p:pic>
      <p:sp>
        <p:nvSpPr>
          <p:cNvPr id="4" name="TextBox 3">
            <a:extLst>
              <a:ext uri="{FF2B5EF4-FFF2-40B4-BE49-F238E27FC236}">
                <a16:creationId xmlns:a16="http://schemas.microsoft.com/office/drawing/2014/main" id="{8E687774-90E7-8357-93C6-485CC6E6B612}"/>
              </a:ext>
            </a:extLst>
          </p:cNvPr>
          <p:cNvSpPr txBox="1"/>
          <p:nvPr/>
        </p:nvSpPr>
        <p:spPr>
          <a:xfrm>
            <a:off x="2468118" y="4081571"/>
            <a:ext cx="3608362" cy="215444"/>
          </a:xfrm>
          <a:prstGeom prst="rect">
            <a:avLst/>
          </a:prstGeom>
          <a:noFill/>
        </p:spPr>
        <p:txBody>
          <a:bodyPr wrap="square">
            <a:spAutoFit/>
          </a:bodyPr>
          <a:lstStyle/>
          <a:p>
            <a:pPr algn="ctr"/>
            <a:r>
              <a:rPr lang="en-IN" sz="800" dirty="0">
                <a:latin typeface="Times New Roman" panose="02020603050405020304" pitchFamily="18" charset="0"/>
                <a:cs typeface="Times New Roman" panose="02020603050405020304" pitchFamily="18" charset="0"/>
              </a:rPr>
              <a:t>Fig. Fan chart examples for </a:t>
            </a:r>
            <a:r>
              <a:rPr lang="en-IN" sz="800" dirty="0" err="1">
                <a:latin typeface="Times New Roman" panose="02020603050405020304" pitchFamily="18" charset="0"/>
                <a:cs typeface="Times New Roman" panose="02020603050405020304" pitchFamily="18" charset="0"/>
              </a:rPr>
              <a:t>ProLoaf</a:t>
            </a:r>
            <a:r>
              <a:rPr lang="en-IN" sz="800" dirty="0">
                <a:latin typeface="Times New Roman" panose="02020603050405020304" pitchFamily="18" charset="0"/>
                <a:cs typeface="Times New Roman" panose="02020603050405020304" pitchFamily="18" charset="0"/>
              </a:rPr>
              <a:t> module functioning</a:t>
            </a:r>
          </a:p>
        </p:txBody>
      </p:sp>
      <p:sp>
        <p:nvSpPr>
          <p:cNvPr id="7" name="TextBox 6">
            <a:extLst>
              <a:ext uri="{FF2B5EF4-FFF2-40B4-BE49-F238E27FC236}">
                <a16:creationId xmlns:a16="http://schemas.microsoft.com/office/drawing/2014/main" id="{035D4A20-035E-44B2-2E93-DF37006D05F3}"/>
              </a:ext>
            </a:extLst>
          </p:cNvPr>
          <p:cNvSpPr txBox="1"/>
          <p:nvPr/>
        </p:nvSpPr>
        <p:spPr bwMode="auto">
          <a:xfrm>
            <a:off x="6087963" y="4917974"/>
            <a:ext cx="2973968" cy="184666"/>
          </a:xfrm>
          <a:prstGeom prst="rect">
            <a:avLst/>
          </a:prstGeom>
          <a:noFill/>
          <a:ln w="9525" algn="ctr">
            <a:noFill/>
            <a:miter lim="800000"/>
            <a:headEnd/>
            <a:tailEnd/>
          </a:ln>
        </p:spPr>
        <p:txBody>
          <a:bodyPr wrap="square" lIns="91440" tIns="45720" rIns="91440" bIns="45720" anchor="t">
            <a:spAutoFit/>
          </a:bodyPr>
          <a:lstStyle/>
          <a:p>
            <a:r>
              <a:rPr lang="en-IN" sz="600" dirty="0">
                <a:solidFill>
                  <a:srgbClr val="0070C0"/>
                </a:solidFill>
              </a:rPr>
              <a:t>Figure courtesy: Microsoft Copilot</a:t>
            </a:r>
          </a:p>
        </p:txBody>
      </p:sp>
    </p:spTree>
    <p:extLst>
      <p:ext uri="{BB962C8B-B14F-4D97-AF65-F5344CB8AC3E}">
        <p14:creationId xmlns:p14="http://schemas.microsoft.com/office/powerpoint/2010/main" val="10292322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d0cb1e24-a0e2-4a4c-9340-733297c9cd7c}" enabled="1" method="Privileged" siteId="{db1e96a8-a3da-442a-930b-235cac24cd5c}" removed="0"/>
</clbl:labelList>
</file>

<file path=docProps/app.xml><?xml version="1.0" encoding="utf-8"?>
<Properties xmlns="http://schemas.openxmlformats.org/officeDocument/2006/extended-properties" xmlns:vt="http://schemas.openxmlformats.org/officeDocument/2006/docPropsVTypes">
  <TotalTime>19818</TotalTime>
  <Words>5108</Words>
  <Application>Microsoft Office PowerPoint</Application>
  <PresentationFormat>On-screen Show (16:9)</PresentationFormat>
  <Paragraphs>367</Paragraphs>
  <Slides>19</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Helvetica Neue Light</vt:lpstr>
      <vt:lpstr>ShellMedium</vt:lpstr>
      <vt:lpstr>Times New Roman</vt:lpstr>
      <vt:lpstr>Wingdings</vt:lpstr>
      <vt:lpstr>Office Theme</vt:lpstr>
      <vt:lpstr>PowerPoint Presentation</vt:lpstr>
      <vt:lpstr>Cautionary Note</vt:lpstr>
      <vt:lpstr>Open Source Grid Intelligence for Modern Power Grids</vt:lpstr>
      <vt:lpstr>Transitioning from SOA to Modular Microservices</vt:lpstr>
      <vt:lpstr>SOGNO &amp; Microservices Architecture</vt:lpstr>
      <vt:lpstr>The SOGNO Services  SOGNO Baseline vs. Custom Developed Modules</vt:lpstr>
      <vt:lpstr>Grid Automation Functionalities(GAFs) &amp; their interconnectedness</vt:lpstr>
      <vt:lpstr>The final picture: GAFs in SOGNO</vt:lpstr>
      <vt:lpstr> Probabilistic Load Forecasting in SOGNO</vt:lpstr>
      <vt:lpstr>Power Flow &amp; State Estimation in SOGNO</vt:lpstr>
      <vt:lpstr>Designed NTP :Converting Grid Topology into Actionable Digital Intelligence  </vt:lpstr>
      <vt:lpstr>Designed ONLF module for Fast, Dockerized Steady-State Analysis</vt:lpstr>
      <vt:lpstr>Designed EnVVARCO Module Volt-Var Control is a necessity for renewable dominated distribution systems </vt:lpstr>
      <vt:lpstr>The power system also needs resilience against network faults: NR, AR &amp; SR.</vt:lpstr>
      <vt:lpstr>Designed NR module : combines EnVVARCO to stabilize system voltages to desired level in RES-rich networks</vt:lpstr>
      <vt:lpstr>Designed AR+SR modules to tackle power system faults hierarchically and protect the network</vt:lpstr>
      <vt:lpstr>Designed OPF module for smarter DER dispatch for efficient grid operation  </vt:lpstr>
      <vt:lpstr>Open-source grid intelligence supports resilient, automated, and sustainable power systems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Cohen</dc:creator>
  <cp:lastModifiedBy>ASUS</cp:lastModifiedBy>
  <cp:revision>160</cp:revision>
  <dcterms:created xsi:type="dcterms:W3CDTF">2015-04-06T18:30:18Z</dcterms:created>
  <dcterms:modified xsi:type="dcterms:W3CDTF">2026-06-17T05:58:30Z</dcterms:modified>
</cp:coreProperties>
</file>