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2" r:id="rId3"/>
    <p:sldId id="266" r:id="rId4"/>
    <p:sldId id="268" r:id="rId5"/>
    <p:sldId id="267" r:id="rId6"/>
    <p:sldId id="269" r:id="rId7"/>
    <p:sldId id="270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89D"/>
    <a:srgbClr val="1B1D2C"/>
    <a:srgbClr val="00AED8"/>
    <a:srgbClr val="0077A2"/>
    <a:srgbClr val="D94625"/>
    <a:srgbClr val="B1ED67"/>
    <a:srgbClr val="73973E"/>
    <a:srgbClr val="BDFC6E"/>
    <a:srgbClr val="013B74"/>
    <a:srgbClr val="1E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03" autoAdjust="0"/>
    <p:restoredTop sz="78131" autoAdjust="0"/>
  </p:normalViewPr>
  <p:slideViewPr>
    <p:cSldViewPr snapToGrid="0" snapToObjects="1">
      <p:cViewPr varScale="1">
        <p:scale>
          <a:sx n="74" d="100"/>
          <a:sy n="74" d="100"/>
        </p:scale>
        <p:origin x="163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1C98-3D75-41DB-A0DA-E0293E8F5159}" type="datetimeFigureOut">
              <a:rPr lang="en-AE" smtClean="0"/>
              <a:t>12/04/2026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B77B-F59D-4F9B-A73E-224D3A37D2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331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1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8918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3756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922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1912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B77B-F59D-4F9B-A73E-224D3A37D2DC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180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06" y="1793384"/>
            <a:ext cx="8528850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706" y="3362243"/>
            <a:ext cx="4504361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211062" y="4648446"/>
            <a:ext cx="1532617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400" b="1" i="0" kern="120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rPr>
              <a:t>#OSSUMMMIT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16" y="4612654"/>
            <a:ext cx="960972" cy="31594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38BA2E3-7DE5-4191-9824-A2ED1FCEB9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706" y="547464"/>
            <a:ext cx="5115982" cy="99841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EA59AF5E-0524-8139-32A0-28E01E6F9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83A829-28F7-8FAF-22BB-ED51F368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0151" y="1501376"/>
            <a:ext cx="6743698" cy="131607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228CC9D-BEC2-A07C-2843-E74FBE45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3A8202E-0DD2-DE55-4936-5FC32E0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03058" y="140992"/>
            <a:ext cx="1897988" cy="13512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826642"/>
            <a:ext cx="9144000" cy="4316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8285649" cy="3394472"/>
          </a:xfrm>
          <a:ln>
            <a:noFill/>
          </a:ln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34596" y="4731242"/>
            <a:ext cx="847078" cy="23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i="0" kern="1200" dirty="0">
                <a:solidFill>
                  <a:srgbClr val="07A89D"/>
                </a:solidFill>
                <a:effectLst/>
                <a:latin typeface="Arial"/>
                <a:ea typeface="+mj-ea"/>
                <a:cs typeface="Arial"/>
              </a:rPr>
              <a:t>#OSSUMMIT</a:t>
            </a:r>
            <a:endParaRPr lang="en-US" sz="1000" b="1" dirty="0">
              <a:solidFill>
                <a:srgbClr val="07A89D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A031E8-3DB8-E0BB-024A-BCC7C458E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2052" y="243940"/>
            <a:ext cx="1398088" cy="2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4FCA5665-90E6-E62F-BD80-D26FBA6F51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5A359-B185-ECAB-4713-335FD64140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-3" y="4724875"/>
            <a:ext cx="9143998" cy="4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ootc-dev/boot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ootc.dev/boot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1A569-3657-B343-FFC6-62F71326E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57" y="1888761"/>
            <a:ext cx="8784562" cy="1657350"/>
          </a:xfrm>
        </p:spPr>
        <p:txBody>
          <a:bodyPr/>
          <a:lstStyle/>
          <a:p>
            <a:r>
              <a:rPr lang="en-GB" sz="2800" dirty="0"/>
              <a:t>The Containerization of the Operating System: Exploring </a:t>
            </a:r>
            <a:r>
              <a:rPr lang="en-GB" sz="2800" dirty="0" err="1"/>
              <a:t>BootC</a:t>
            </a:r>
            <a:r>
              <a:rPr lang="en-GB" sz="2800" dirty="0"/>
              <a:t> and the Future of Linux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BE0C-A1D0-A085-8317-48EB3C3A5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203" y="3546110"/>
            <a:ext cx="5795915" cy="909979"/>
          </a:xfrm>
        </p:spPr>
        <p:txBody>
          <a:bodyPr/>
          <a:lstStyle/>
          <a:p>
            <a:r>
              <a:rPr lang="en-CA" dirty="0"/>
              <a:t>Presenter: </a:t>
            </a:r>
            <a:r>
              <a:rPr lang="en-CA" sz="1600" dirty="0"/>
              <a:t>Hema Arun, </a:t>
            </a:r>
          </a:p>
          <a:p>
            <a:r>
              <a:rPr lang="en-CA" sz="1600" dirty="0"/>
              <a:t>                     RHCA, Senior Linux Platform Engineer, </a:t>
            </a:r>
          </a:p>
          <a:p>
            <a:r>
              <a:rPr lang="en-CA" sz="1600" dirty="0"/>
              <a:t>                     Emirates National Bank of Dubai</a:t>
            </a:r>
          </a:p>
        </p:txBody>
      </p:sp>
    </p:spTree>
    <p:extLst>
      <p:ext uri="{BB962C8B-B14F-4D97-AF65-F5344CB8AC3E}">
        <p14:creationId xmlns:p14="http://schemas.microsoft.com/office/powerpoint/2010/main" val="127089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1" y="44412"/>
            <a:ext cx="7351048" cy="701188"/>
          </a:xfrm>
        </p:spPr>
        <p:txBody>
          <a:bodyPr>
            <a:normAutofit/>
          </a:bodyPr>
          <a:lstStyle/>
          <a:p>
            <a:r>
              <a:rPr lang="en-GB" b="1" dirty="0"/>
              <a:t>The Evolution of System Delivery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FC286-5DB2-4C66-8382-9F849D754E33}"/>
              </a:ext>
            </a:extLst>
          </p:cNvPr>
          <p:cNvSpPr/>
          <p:nvPr/>
        </p:nvSpPr>
        <p:spPr>
          <a:xfrm>
            <a:off x="229441" y="1140589"/>
            <a:ext cx="8796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1990s: Package Managers (yum, apt)</a:t>
            </a:r>
            <a:endParaRPr lang="en-GB" dirty="0">
              <a:solidFill>
                <a:srgbClr val="0A0A0A"/>
              </a:solidFill>
              <a:latin typeface="Google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Managed individual files.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A0A0A"/>
                </a:solidFill>
                <a:latin typeface="Google Sans"/>
              </a:rPr>
              <a:t>Problem: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Created "Snowflake" servers and configuration drift.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2000s: VM Templates (OVA, QCOW2)</a:t>
            </a:r>
            <a:endParaRPr lang="en-GB" dirty="0">
              <a:solidFill>
                <a:srgbClr val="0A0A0A"/>
              </a:solidFill>
              <a:latin typeface="Google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Cloned entire disks.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A0A0A"/>
                </a:solidFill>
                <a:latin typeface="Google Sans"/>
              </a:rPr>
              <a:t>Problem: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Heavy, opaque, and hard to version-control.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2013: Application Containers (OCI/Docker)</a:t>
            </a:r>
            <a:endParaRPr lang="en-GB" dirty="0">
              <a:solidFill>
                <a:srgbClr val="0A0A0A"/>
              </a:solidFill>
              <a:latin typeface="Google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Packaged apps with libraries. Light weight.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A0A0A"/>
                </a:solidFill>
                <a:latin typeface="Google Sans"/>
              </a:rPr>
              <a:t>Problem: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The app was modern, but the Host OS was still managed "the old way.“</a:t>
            </a:r>
          </a:p>
          <a:p>
            <a:r>
              <a:rPr lang="en-GB" b="1" dirty="0"/>
              <a:t>Today: </a:t>
            </a:r>
            <a:r>
              <a:rPr lang="en-GB" b="1" dirty="0" err="1"/>
              <a:t>bootc</a:t>
            </a:r>
            <a:r>
              <a:rPr lang="en-GB" b="1" dirty="0"/>
              <a:t> (Bootable Containers)</a:t>
            </a:r>
            <a:endParaRPr lang="en-GB" dirty="0"/>
          </a:p>
          <a:p>
            <a:pPr lvl="1"/>
            <a:r>
              <a:rPr lang="en-GB" dirty="0"/>
              <a:t>The entire OS is an OCI image.</a:t>
            </a:r>
          </a:p>
          <a:p>
            <a:pPr lvl="1"/>
            <a:r>
              <a:rPr lang="en-GB" i="1" dirty="0"/>
              <a:t>Result:</a:t>
            </a:r>
            <a:r>
              <a:rPr lang="en-GB" dirty="0"/>
              <a:t> The Host OS finally adopts application deployment semantics.</a:t>
            </a:r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1" y="44412"/>
            <a:ext cx="7351048" cy="701188"/>
          </a:xfrm>
        </p:spPr>
        <p:txBody>
          <a:bodyPr>
            <a:normAutofit/>
          </a:bodyPr>
          <a:lstStyle/>
          <a:p>
            <a:r>
              <a:rPr lang="en-GB" b="1" dirty="0"/>
              <a:t>The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GB" b="1" dirty="0"/>
              <a:t>Creators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2BA02-79F6-4AF5-BF60-BD44862CFFE5}"/>
              </a:ext>
            </a:extLst>
          </p:cNvPr>
          <p:cNvSpPr/>
          <p:nvPr/>
        </p:nvSpPr>
        <p:spPr>
          <a:xfrm>
            <a:off x="229441" y="1524000"/>
            <a:ext cx="5855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A0A0A"/>
                </a:solidFill>
                <a:latin typeface="Google Sans"/>
              </a:rPr>
              <a:t>The Lead: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Colin Walters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(Red Hat), maintainer of </a:t>
            </a:r>
            <a:r>
              <a:rPr lang="en-GB" b="1" dirty="0" err="1">
                <a:solidFill>
                  <a:srgbClr val="0A0A0A"/>
                </a:solidFill>
                <a:latin typeface="Google Sans"/>
              </a:rPr>
              <a:t>libostree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and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rpm-</a:t>
            </a:r>
            <a:r>
              <a:rPr lang="en-GB" b="1" dirty="0" err="1">
                <a:solidFill>
                  <a:srgbClr val="0A0A0A"/>
                </a:solidFill>
                <a:latin typeface="Google Sans"/>
              </a:rPr>
              <a:t>ostree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.</a:t>
            </a:r>
          </a:p>
          <a:p>
            <a:endParaRPr lang="en-GB" dirty="0">
              <a:solidFill>
                <a:srgbClr val="0A0A0A"/>
              </a:solidFill>
              <a:latin typeface="Google Sans"/>
            </a:endParaRPr>
          </a:p>
          <a:p>
            <a:r>
              <a:rPr lang="en-GB" b="1" dirty="0">
                <a:solidFill>
                  <a:srgbClr val="0A0A0A"/>
                </a:solidFill>
                <a:latin typeface="Google Sans"/>
              </a:rPr>
              <a:t>Core Team: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Developed by key engineers behind Fedora CoreOS and RHEL, including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Dan Walsh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and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Stef Walter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A0A0A"/>
              </a:solidFill>
              <a:latin typeface="Google Sans"/>
            </a:endParaRPr>
          </a:p>
          <a:p>
            <a:r>
              <a:rPr lang="en-GB" b="1" dirty="0">
                <a:solidFill>
                  <a:srgbClr val="0A0A0A"/>
                </a:solidFill>
                <a:latin typeface="Google Sans"/>
              </a:rPr>
              <a:t>Home: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A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CNCF Sandbox project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as of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January 21, 2025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, ensuring a vendor-neutral future for the technology.</a:t>
            </a:r>
            <a:endParaRPr lang="en-GB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2050" name="Picture 2" descr="GitHub - bootc-dev/bootc: Boot and ...">
            <a:extLst>
              <a:ext uri="{FF2B5EF4-FFF2-40B4-BE49-F238E27FC236}">
                <a16:creationId xmlns:a16="http://schemas.microsoft.com/office/drawing/2014/main" id="{A3230918-AEBD-414D-84CE-7D20D683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89" y="1274498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1" y="44412"/>
            <a:ext cx="7351048" cy="701188"/>
          </a:xfrm>
        </p:spPr>
        <p:txBody>
          <a:bodyPr>
            <a:normAutofit/>
          </a:bodyPr>
          <a:lstStyle/>
          <a:p>
            <a:r>
              <a:rPr lang="en-GB" b="1" dirty="0"/>
              <a:t>What is a </a:t>
            </a:r>
            <a:r>
              <a:rPr lang="en-GB" b="1" dirty="0" err="1"/>
              <a:t>BootC</a:t>
            </a:r>
            <a:r>
              <a:rPr lang="en-GB" b="1" dirty="0"/>
              <a:t> Image?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89292-C3FB-47E4-AB1B-69E0C9DFDC51}"/>
              </a:ext>
            </a:extLst>
          </p:cNvPr>
          <p:cNvSpPr/>
          <p:nvPr/>
        </p:nvSpPr>
        <p:spPr>
          <a:xfrm>
            <a:off x="484272" y="1306867"/>
            <a:ext cx="7490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A specialized OCI image that 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includes the Linux kernel, </a:t>
            </a:r>
            <a:r>
              <a:rPr lang="en-GB" b="1" dirty="0" err="1">
                <a:solidFill>
                  <a:srgbClr val="0A0A0A"/>
                </a:solidFill>
                <a:latin typeface="Google Sans"/>
              </a:rPr>
              <a:t>initramfs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, and bootloader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BootC</a:t>
            </a:r>
            <a:r>
              <a:rPr lang="en-GB" dirty="0"/>
              <a:t> is a service that runs on the host to bridge the gap between "container layers" and "disk partitions."</a:t>
            </a:r>
            <a:endParaRPr lang="en-GB" b="1" dirty="0">
              <a:solidFill>
                <a:srgbClr val="0A0A0A"/>
              </a:solidFill>
              <a:latin typeface="Google Sans"/>
            </a:endParaRPr>
          </a:p>
          <a:p>
            <a:endParaRPr lang="en-AE" dirty="0"/>
          </a:p>
        </p:txBody>
      </p:sp>
      <p:pic>
        <p:nvPicPr>
          <p:cNvPr id="4098" name="Picture 2" descr="https://developers.redhat.com/sites/default/files/image1_62.png">
            <a:extLst>
              <a:ext uri="{FF2B5EF4-FFF2-40B4-BE49-F238E27FC236}">
                <a16:creationId xmlns:a16="http://schemas.microsoft.com/office/drawing/2014/main" id="{FC532A7C-93FD-42CB-9FB7-6E68DB5E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18" y="2784195"/>
            <a:ext cx="5562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1" y="44412"/>
            <a:ext cx="7351048" cy="701188"/>
          </a:xfrm>
        </p:spPr>
        <p:txBody>
          <a:bodyPr>
            <a:normAutofit/>
          </a:bodyPr>
          <a:lstStyle/>
          <a:p>
            <a:r>
              <a:rPr lang="en-GB" b="1" dirty="0"/>
              <a:t>Why </a:t>
            </a:r>
            <a:r>
              <a:rPr lang="en-GB" b="1" dirty="0" err="1"/>
              <a:t>BootC</a:t>
            </a:r>
            <a:r>
              <a:rPr lang="en-GB" b="1" dirty="0"/>
              <a:t> and How?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89292-C3FB-47E4-AB1B-69E0C9DFDC51}"/>
              </a:ext>
            </a:extLst>
          </p:cNvPr>
          <p:cNvSpPr/>
          <p:nvPr/>
        </p:nvSpPr>
        <p:spPr>
          <a:xfrm>
            <a:off x="119921" y="749219"/>
            <a:ext cx="3023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A0A0A"/>
                </a:solidFill>
                <a:latin typeface="Google Sans"/>
              </a:rPr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Same tooling as Containers for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One source of truth – the container file and the image in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Immutable and low surface of attack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endParaRPr lang="en-GB" dirty="0">
              <a:solidFill>
                <a:srgbClr val="0A0A0A"/>
              </a:solidFill>
              <a:latin typeface="Google Sans"/>
            </a:endParaRPr>
          </a:p>
          <a:p>
            <a:r>
              <a:rPr lang="en-GB" dirty="0">
                <a:solidFill>
                  <a:srgbClr val="0A0A0A"/>
                </a:solidFill>
                <a:latin typeface="Google Sans"/>
              </a:rPr>
              <a:t>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Define in a </a:t>
            </a:r>
            <a:r>
              <a:rPr lang="en-GB" dirty="0" err="1">
                <a:solidFill>
                  <a:srgbClr val="0A0A0A"/>
                </a:solidFill>
                <a:latin typeface="Google Sans"/>
              </a:rPr>
              <a:t>Containerfile</a:t>
            </a:r>
            <a:endParaRPr lang="en-GB" dirty="0">
              <a:solidFill>
                <a:srgbClr val="0A0A0A"/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Build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Push Image to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Pull to Deploy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Boot to run</a:t>
            </a:r>
          </a:p>
          <a:p>
            <a:endParaRPr lang="en-AE" dirty="0"/>
          </a:p>
        </p:txBody>
      </p:sp>
      <p:pic>
        <p:nvPicPr>
          <p:cNvPr id="3078" name="Picture 6" descr="https://developers.redhat.com/sites/default/files/bootable-containers.png">
            <a:extLst>
              <a:ext uri="{FF2B5EF4-FFF2-40B4-BE49-F238E27FC236}">
                <a16:creationId xmlns:a16="http://schemas.microsoft.com/office/drawing/2014/main" id="{0C3470F5-855E-483B-B089-CC8596A7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46" y="956656"/>
            <a:ext cx="588073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4" y="83049"/>
            <a:ext cx="4644106" cy="701188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Demo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B7917-DEFE-41F1-931C-3FC529423219}"/>
              </a:ext>
            </a:extLst>
          </p:cNvPr>
          <p:cNvSpPr/>
          <p:nvPr/>
        </p:nvSpPr>
        <p:spPr>
          <a:xfrm>
            <a:off x="1004552" y="1971585"/>
            <a:ext cx="6381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 Build and Deploy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 Convert to a Disk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 Update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 Roll back</a:t>
            </a:r>
            <a:endParaRPr lang="en-GB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12555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1" y="44412"/>
            <a:ext cx="7351048" cy="701188"/>
          </a:xfrm>
        </p:spPr>
        <p:txBody>
          <a:bodyPr>
            <a:normAutofit/>
          </a:bodyPr>
          <a:lstStyle/>
          <a:p>
            <a:r>
              <a:rPr lang="en-GB" b="1" dirty="0"/>
              <a:t>Conclusion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F6A3E-E52B-45DB-881D-32C06739B21B}"/>
              </a:ext>
            </a:extLst>
          </p:cNvPr>
          <p:cNvSpPr/>
          <p:nvPr/>
        </p:nvSpPr>
        <p:spPr>
          <a:xfrm>
            <a:off x="476518" y="1140589"/>
            <a:ext cx="7946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 Simplified Infrastructure: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When consistency matters more than manual tweaking.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endParaRPr lang="en-GB" dirty="0">
              <a:solidFill>
                <a:srgbClr val="0A0A0A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 The Shift: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From managing "servers" to managing "image lifecycles“.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endParaRPr lang="en-GB" dirty="0">
              <a:solidFill>
                <a:srgbClr val="0A0A0A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A0A0A"/>
                </a:solidFill>
                <a:latin typeface="Google Sans"/>
              </a:rPr>
              <a:t> Final Thought: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GB" dirty="0" err="1">
                <a:solidFill>
                  <a:srgbClr val="0A0A0A"/>
                </a:solidFill>
                <a:latin typeface="Google Sans"/>
              </a:rPr>
              <a:t>bootc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 makes the operating system as portable and predictable as a hello-world container.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endParaRPr lang="en-GB" dirty="0">
              <a:solidFill>
                <a:srgbClr val="0A0A0A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Getting started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: Use </a:t>
            </a:r>
            <a:r>
              <a:rPr lang="en-GB" dirty="0" err="1">
                <a:solidFill>
                  <a:srgbClr val="0A0A0A"/>
                </a:solidFill>
                <a:latin typeface="Google Sans"/>
              </a:rPr>
              <a:t>Podman</a:t>
            </a:r>
            <a:r>
              <a:rPr lang="en-GB" dirty="0">
                <a:solidFill>
                  <a:srgbClr val="0A0A0A"/>
                </a:solidFill>
                <a:latin typeface="Google Sans"/>
              </a:rPr>
              <a:t> and test your Container images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endParaRPr lang="en-GB" dirty="0">
              <a:solidFill>
                <a:srgbClr val="0A0A0A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GB" b="1" dirty="0">
                <a:solidFill>
                  <a:srgbClr val="0A0A0A"/>
                </a:solidFill>
                <a:latin typeface="Google Sans"/>
              </a:rPr>
              <a:t>Refer: </a:t>
            </a:r>
            <a:r>
              <a:rPr lang="en-GB" dirty="0">
                <a:solidFill>
                  <a:srgbClr val="0A0A0A"/>
                </a:solidFill>
                <a:latin typeface="Google Sans"/>
                <a:hlinkClick r:id="rId3"/>
              </a:rPr>
              <a:t>https://github.com/bootc-dev/bootc</a:t>
            </a:r>
            <a:br>
              <a:rPr lang="en-GB" dirty="0">
                <a:solidFill>
                  <a:srgbClr val="0A0A0A"/>
                </a:solidFill>
                <a:latin typeface="Google Sans"/>
              </a:rPr>
            </a:br>
            <a:r>
              <a:rPr lang="en-GB" dirty="0">
                <a:solidFill>
                  <a:srgbClr val="0A0A0A"/>
                </a:solidFill>
                <a:latin typeface="Google Sans"/>
              </a:rPr>
              <a:t>               </a:t>
            </a:r>
            <a:r>
              <a:rPr lang="en-GB" dirty="0">
                <a:solidFill>
                  <a:srgbClr val="0A0A0A"/>
                </a:solidFill>
                <a:latin typeface="Google Sans"/>
                <a:hlinkClick r:id="rId4"/>
              </a:rPr>
              <a:t>https://bootc.dev/bootc</a:t>
            </a:r>
            <a:endParaRPr lang="en-GB" dirty="0">
              <a:solidFill>
                <a:srgbClr val="0A0A0A"/>
              </a:solidFill>
              <a:latin typeface="Google Sans"/>
            </a:endParaRPr>
          </a:p>
          <a:p>
            <a:endParaRPr lang="en-GB" dirty="0">
              <a:solidFill>
                <a:srgbClr val="0A0A0A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22724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955B23-D356-4809-BED0-A16FCEE98F85}"/>
              </a:ext>
            </a:extLst>
          </p:cNvPr>
          <p:cNvSpPr txBox="1">
            <a:spLocks/>
          </p:cNvSpPr>
          <p:nvPr/>
        </p:nvSpPr>
        <p:spPr>
          <a:xfrm>
            <a:off x="4572000" y="3206840"/>
            <a:ext cx="3773510" cy="826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433</Words>
  <Application>Microsoft Office PowerPoint</Application>
  <PresentationFormat>On-screen Show (16:9)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Google Sans</vt:lpstr>
      <vt:lpstr>Helvetica Neue Light</vt:lpstr>
      <vt:lpstr>Office Theme</vt:lpstr>
      <vt:lpstr>PowerPoint Presentation</vt:lpstr>
      <vt:lpstr>The Evolution of System Delivery</vt:lpstr>
      <vt:lpstr>The Creators</vt:lpstr>
      <vt:lpstr>What is a BootC Image?</vt:lpstr>
      <vt:lpstr>Why BootC and How?</vt:lpstr>
      <vt:lpstr>Demo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Devprayag Menon</cp:lastModifiedBy>
  <cp:revision>66</cp:revision>
  <dcterms:created xsi:type="dcterms:W3CDTF">2015-04-06T18:30:18Z</dcterms:created>
  <dcterms:modified xsi:type="dcterms:W3CDTF">2026-04-12T09:20:46Z</dcterms:modified>
</cp:coreProperties>
</file>