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obotoSlab-bold.fntdata"/><Relationship Id="rId36" Type="http://schemas.openxmlformats.org/officeDocument/2006/relationships/font" Target="fonts/RobotoSlab-regular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f00aeae7b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ef00aeae7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f00aeae7b_0_2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ef00aeae7b_0_2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f00aeae7b_0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ef00aeae7b_0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f00aeae7b_0_1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ef00aeae7b_0_1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ec2297780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3ec2297780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eef73bf38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g3eef73bf38f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f00aeae7b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ef00aeae7b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f00aeae7b_0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ef00aeae7b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f00aeae7b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ef00aeae7b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f00aeae7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ef00aea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 type="tx">
  <p:cSld name="TITLE_AND_BODY">
    <p:bg>
      <p:bgPr>
        <a:solidFill>
          <a:srgbClr val="07A89D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5;p9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;p9" id="14" name="Google Shape;14;p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10800000">
            <a:off x="-5" y="4724875"/>
            <a:ext cx="9144001" cy="43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" type="body"/>
          </p:nvPr>
        </p:nvSpPr>
        <p:spPr>
          <a:xfrm>
            <a:off x="304705" y="1793383"/>
            <a:ext cx="8529002" cy="1321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304706" y="3362242"/>
            <a:ext cx="4504500" cy="40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256786" y="4648446"/>
            <a:ext cx="1441252" cy="346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descr="Google Shape;53;p10"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215" y="4612654"/>
            <a:ext cx="960973" cy="31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;p10" id="19" name="Google Shape;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705" y="547464"/>
            <a:ext cx="5115985" cy="998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5;p10" id="20" name="Google Shape;20;p2"/>
          <p:cNvPicPr preferRelativeResize="0"/>
          <p:nvPr/>
        </p:nvPicPr>
        <p:blipFill rotWithShape="1">
          <a:blip r:embed="rId6">
            <a:alphaModFix amt="40000"/>
          </a:blip>
          <a:srcRect b="0" l="0" r="0" t="0"/>
          <a:stretch/>
        </p:blipFill>
        <p:spPr>
          <a:xfrm>
            <a:off x="7122480" y="202977"/>
            <a:ext cx="1897989" cy="13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 showMasterSp="0">
  <p:cSld name="3_Custom Layout">
    <p:bg>
      <p:bgPr>
        <a:solidFill>
          <a:srgbClr val="07A89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5;p9" id="69" name="Google Shape;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;p9"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5" y="4724875"/>
            <a:ext cx="9144001" cy="430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4;p12" id="71" name="Google Shape;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0" y="1501375"/>
            <a:ext cx="6743699" cy="1316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5;p12" id="72" name="Google Shape;72;p11"/>
          <p:cNvPicPr preferRelativeResize="0"/>
          <p:nvPr/>
        </p:nvPicPr>
        <p:blipFill rotWithShape="1">
          <a:blip r:embed="rId5">
            <a:alphaModFix amt="40000"/>
          </a:blip>
          <a:srcRect b="0" l="0" r="0" t="0"/>
          <a:stretch/>
        </p:blipFill>
        <p:spPr>
          <a:xfrm>
            <a:off x="7122480" y="202977"/>
            <a:ext cx="1897989" cy="13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5;p9"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;p9" id="76" name="Google Shape;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5" y="4724875"/>
            <a:ext cx="9144001" cy="430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7;p13" id="77" name="Google Shape;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41549"/>
            <a:ext cx="9144000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type="title"/>
          </p:nvPr>
        </p:nvSpPr>
        <p:spPr>
          <a:xfrm>
            <a:off x="311699" y="1387225"/>
            <a:ext cx="8520602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9;p13" id="79" name="Google Shape;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081" y="4668153"/>
            <a:ext cx="1677718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 showMasterSp="0">
  <p:cSld name="TITLE_AND_BODY_1 2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5;p9"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;p9"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5" y="4724875"/>
            <a:ext cx="9144001" cy="43089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311699" y="1152475"/>
            <a:ext cx="8520602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3"/>
          <p:cNvSpPr/>
          <p:nvPr/>
        </p:nvSpPr>
        <p:spPr>
          <a:xfrm>
            <a:off x="0" y="4477732"/>
            <a:ext cx="9144000" cy="665701"/>
          </a:xfrm>
          <a:prstGeom prst="rect">
            <a:avLst/>
          </a:prstGeom>
          <a:solidFill>
            <a:srgbClr val="ED716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4;p14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763" y="4639871"/>
            <a:ext cx="1677718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rgbClr val="07A89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04706" y="1793384"/>
            <a:ext cx="85290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304706" y="3362243"/>
            <a:ext cx="45045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/>
        </p:nvSpPr>
        <p:spPr>
          <a:xfrm>
            <a:off x="211062" y="4648446"/>
            <a:ext cx="15327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5216" y="4612654"/>
            <a:ext cx="960972" cy="31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06" y="547464"/>
            <a:ext cx="5115984" cy="998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black elephant with flowers&#10;&#10;AI-generated content may be incorrect." id="100" name="Google Shape;100;p15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>
            <a:off x="7122481" y="202977"/>
            <a:ext cx="1897988" cy="135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7A89D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and black elephant with flowers&#10;&#10;AI-generated content may be incorrect." id="102" name="Google Shape;102;p1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6703058" y="140992"/>
            <a:ext cx="1897988" cy="13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0" y="826642"/>
            <a:ext cx="9144000" cy="43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229441" y="55169"/>
            <a:ext cx="73509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1951" y="1200151"/>
            <a:ext cx="8285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6"/>
          <p:cNvSpPr txBox="1"/>
          <p:nvPr/>
        </p:nvSpPr>
        <p:spPr>
          <a:xfrm>
            <a:off x="8034596" y="4731242"/>
            <a:ext cx="8472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ct val="100000"/>
              <a:buFont typeface="Arial"/>
              <a:buNone/>
            </a:pPr>
            <a:r>
              <a:rPr b="1" i="0" lang="en-US" sz="1000" u="none" cap="none" strike="noStrike">
                <a:solidFill>
                  <a:srgbClr val="07A89D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07A8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052" y="243940"/>
            <a:ext cx="1398086" cy="27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solidFill>
          <a:srgbClr val="07A89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151" y="1501376"/>
            <a:ext cx="6743698" cy="1316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black elephant with flowers&#10;&#10;AI-generated content may be incorrect." id="110" name="Google Shape;110;p1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7122481" y="202977"/>
            <a:ext cx="1897988" cy="135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B5E5DC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of a castle&#10;&#10;AI-generated content may be incorrect."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41549"/>
            <a:ext cx="9143999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13872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b="1" sz="3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82" y="4668153"/>
            <a:ext cx="1677716" cy="32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lank)">
  <p:cSld name="TITLE_AND_BODY_1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8" name="Google Shape;118;p19"/>
          <p:cNvSpPr/>
          <p:nvPr/>
        </p:nvSpPr>
        <p:spPr>
          <a:xfrm>
            <a:off x="0" y="4477732"/>
            <a:ext cx="9144000" cy="665700"/>
          </a:xfrm>
          <a:prstGeom prst="rect">
            <a:avLst/>
          </a:prstGeom>
          <a:solidFill>
            <a:srgbClr val="ED71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4" y="4639872"/>
            <a:ext cx="1677716" cy="32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699" y="1152475"/>
            <a:ext cx="8520602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;p3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41549"/>
            <a:ext cx="9144000" cy="1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311699" y="1387225"/>
            <a:ext cx="8520602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8;p3"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81" y="4668153"/>
            <a:ext cx="1677719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11699" y="1152475"/>
            <a:ext cx="3999902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32399" y="1152474"/>
            <a:ext cx="3999902" cy="3317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0" y="4477732"/>
            <a:ext cx="9144000" cy="665769"/>
          </a:xfrm>
          <a:prstGeom prst="rect">
            <a:avLst/>
          </a:prstGeom>
          <a:solidFill>
            <a:srgbClr val="ED716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35;p6"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07771" y="2788935"/>
            <a:ext cx="2495063" cy="2354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6;p6"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3" y="4639871"/>
            <a:ext cx="1677719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 showMasterSp="0">
  <p:cSld name="TITLE_AND_BODY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311699" y="1152475"/>
            <a:ext cx="8520602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>
            <a:off x="0" y="4477732"/>
            <a:ext cx="9144000" cy="665769"/>
          </a:xfrm>
          <a:prstGeom prst="rect">
            <a:avLst/>
          </a:prstGeom>
          <a:solidFill>
            <a:srgbClr val="ED716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9;p5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3" y="4639871"/>
            <a:ext cx="1677719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bg>
      <p:bgPr>
        <a:gradFill>
          <a:gsLst>
            <a:gs pos="0">
              <a:srgbClr val="E6F6F3"/>
            </a:gs>
            <a:gs pos="100000">
              <a:srgbClr val="8ACFC2"/>
            </a:gs>
          </a:gsLst>
          <a:lin ang="540001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10895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40;p7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3" y="4639871"/>
            <a:ext cx="1677718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89566" y="4669980"/>
            <a:ext cx="379193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Roboto Slab"/>
              <a:buNone/>
              <a:defRPr>
                <a:solidFill>
                  <a:srgbClr val="2F4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11699" y="1622150"/>
            <a:ext cx="5045702" cy="164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11699" y="3268636"/>
            <a:ext cx="42663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Google Shape;13;p2"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39789" y="1038515"/>
            <a:ext cx="4349932" cy="410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;p2"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34" y="309253"/>
            <a:ext cx="5759912" cy="111998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  <a:defRPr b="0" sz="1000">
                <a:solidFill>
                  <a:srgbClr val="2F4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 sz="1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gradFill>
          <a:gsLst>
            <a:gs pos="0">
              <a:srgbClr val="ED716B"/>
            </a:gs>
            <a:gs pos="99000">
              <a:srgbClr val="EFB56F"/>
            </a:gs>
            <a:gs pos="100000">
              <a:srgbClr val="EFB56F"/>
            </a:gs>
          </a:gsLst>
          <a:lin ang="0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3;p8" id="56" name="Google Shape;5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3" y="4639871"/>
            <a:ext cx="1677719" cy="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89566" y="4669980"/>
            <a:ext cx="379193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bg>
      <p:bgPr>
        <a:solidFill>
          <a:srgbClr val="07A89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45;p9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;p9" id="60" name="Google Shape;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5" y="4724875"/>
            <a:ext cx="9144001" cy="430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7;p11" id="61" name="Google Shape;61;p10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6703058" y="140991"/>
            <a:ext cx="1897989" cy="13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/>
          <p:nvPr/>
        </p:nvSpPr>
        <p:spPr>
          <a:xfrm>
            <a:off x="0" y="826641"/>
            <a:ext cx="9144000" cy="4317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229441" y="55168"/>
            <a:ext cx="7350901" cy="70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1950" y="1200150"/>
            <a:ext cx="8285701" cy="3394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/>
        </p:nvSpPr>
        <p:spPr>
          <a:xfrm>
            <a:off x="8080320" y="4731241"/>
            <a:ext cx="755751" cy="23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7A89D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descr="Google Shape;62;p11" id="66" name="Google Shape;6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2052" y="243940"/>
            <a:ext cx="1398087" cy="27284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477732"/>
            <a:ext cx="9144000" cy="665769"/>
          </a:xfrm>
          <a:prstGeom prst="rect">
            <a:avLst/>
          </a:prstGeom>
          <a:solidFill>
            <a:srgbClr val="ED716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 i="0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699" y="1152475"/>
            <a:ext cx="8520602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descr="Google Shape;23;p4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0763" y="4639871"/>
            <a:ext cx="1677719" cy="326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;p4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07771" y="2788935"/>
            <a:ext cx="2495063" cy="2354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4196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Slab"/>
              <a:buNone/>
              <a:defRPr b="1" i="0" sz="1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A89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many circles&#10;&#10;AI-generated content may be incorrect." id="90" name="Google Shape;9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05979"/>
            <a:ext cx="822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200151"/>
            <a:ext cx="8229600" cy="3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 rot="10800000">
            <a:off x="-5" y="4724875"/>
            <a:ext cx="9144000" cy="43089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-eZrr3oSYkk" TargetMode="External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07501" y="1795224"/>
            <a:ext cx="7280400" cy="1321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56"/>
              <a:buFont typeface="Helvetica Neue"/>
              <a:buNone/>
            </a:pPr>
            <a:r>
              <a:rPr lang="en-US" sz="4356"/>
              <a:t>Oops, My AI Agent Just Deleted All My Email</a:t>
            </a:r>
            <a:endParaRPr/>
          </a:p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399075" y="3192224"/>
            <a:ext cx="6594300" cy="40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4"/>
              <a:buFont typeface="Helvetica Neue"/>
              <a:buNone/>
            </a:pPr>
            <a:r>
              <a:rPr b="1" lang="en-US" sz="225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Locking Down Agents with Signed Policies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3142750" y="3812799"/>
            <a:ext cx="2302801" cy="633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Rahul Vishwakarma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@rahulxf_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264499" y="171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Aflock Policy Schema (</a:t>
            </a:r>
            <a:r>
              <a:rPr lang="en-US"/>
              <a:t>Grants and Allowlists</a:t>
            </a:r>
            <a:r>
              <a:rPr lang="en-US"/>
              <a:t>)</a:t>
            </a:r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311699" y="784400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The allowlist model follows the principle of least privilege: all access is denied unless explicitly granted.</a:t>
            </a:r>
            <a:r>
              <a:rPr lang="en-US"/>
              <a:t> 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495433" y="1783935"/>
            <a:ext cx="44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2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0" name="Google Shape;220;p29" title="Screenshot 2026-06-15 at 2.45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5500"/>
            <a:ext cx="8208623" cy="3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Two ways in</a:t>
            </a:r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357424" y="1078991"/>
            <a:ext cx="7680951" cy="314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500"/>
              <a:buFont typeface="Helvetica Neue Light"/>
              <a:buNone/>
            </a:pPr>
            <a:r>
              <a:rPr b="0" i="0" lang="en-US" sz="15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Same signed policy. Same receipts. Two places to stand.</a:t>
            </a:r>
            <a:endParaRPr/>
          </a:p>
        </p:txBody>
      </p:sp>
      <p:grpSp>
        <p:nvGrpSpPr>
          <p:cNvPr id="227" name="Google Shape;227;p30"/>
          <p:cNvGrpSpPr/>
          <p:nvPr/>
        </p:nvGrpSpPr>
        <p:grpSpPr>
          <a:xfrm>
            <a:off x="311699" y="1554480"/>
            <a:ext cx="3749043" cy="1600201"/>
            <a:chOff x="0" y="0"/>
            <a:chExt cx="3749041" cy="1600200"/>
          </a:xfrm>
        </p:grpSpPr>
        <p:sp>
          <p:nvSpPr>
            <p:cNvPr id="228" name="Google Shape;228;p30"/>
            <p:cNvSpPr/>
            <p:nvPr/>
          </p:nvSpPr>
          <p:spPr>
            <a:xfrm>
              <a:off x="0" y="0"/>
              <a:ext cx="3749041" cy="1600200"/>
            </a:xfrm>
            <a:prstGeom prst="roundRect">
              <a:avLst>
                <a:gd fmla="val 4500" name="adj"/>
              </a:avLst>
            </a:prstGeom>
            <a:solidFill>
              <a:srgbClr val="FFFFFF"/>
            </a:solidFill>
            <a:ln cap="flat" cmpd="sng" w="19050">
              <a:solidFill>
                <a:srgbClr val="07A89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0"/>
            <p:cNvSpPr txBox="1"/>
            <p:nvPr/>
          </p:nvSpPr>
          <p:spPr>
            <a:xfrm>
              <a:off x="76350" y="303031"/>
              <a:ext cx="3596340" cy="994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796F"/>
                </a:buClr>
                <a:buSzPts val="1900"/>
                <a:buFont typeface="Roboto Slab"/>
                <a:buNone/>
              </a:pPr>
              <a:r>
                <a:rPr b="1" i="0" lang="en-US" sz="19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Hooks</a:t>
              </a:r>
              <a:endParaRPr/>
            </a:p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Helvetica Neue Light"/>
                <a:buNone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Wrap Claude Code’s native tools. Fires per step. Covers sub-agents.</a:t>
              </a:r>
              <a:endParaRPr/>
            </a:p>
          </p:txBody>
        </p:sp>
      </p:grpSp>
      <p:grpSp>
        <p:nvGrpSpPr>
          <p:cNvPr id="230" name="Google Shape;230;p30"/>
          <p:cNvGrpSpPr/>
          <p:nvPr/>
        </p:nvGrpSpPr>
        <p:grpSpPr>
          <a:xfrm>
            <a:off x="4315967" y="1554480"/>
            <a:ext cx="4206243" cy="1600201"/>
            <a:chOff x="0" y="0"/>
            <a:chExt cx="4206241" cy="1600200"/>
          </a:xfrm>
        </p:grpSpPr>
        <p:sp>
          <p:nvSpPr>
            <p:cNvPr id="231" name="Google Shape;231;p30"/>
            <p:cNvSpPr/>
            <p:nvPr/>
          </p:nvSpPr>
          <p:spPr>
            <a:xfrm>
              <a:off x="0" y="0"/>
              <a:ext cx="4206241" cy="1600200"/>
            </a:xfrm>
            <a:prstGeom prst="roundRect">
              <a:avLst>
                <a:gd fmla="val 4500" name="adj"/>
              </a:avLst>
            </a:prstGeom>
            <a:solidFill>
              <a:srgbClr val="FFFFFF"/>
            </a:solidFill>
            <a:ln cap="flat" cmpd="sng" w="19050">
              <a:solidFill>
                <a:srgbClr val="ED71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0"/>
            <p:cNvSpPr txBox="1"/>
            <p:nvPr/>
          </p:nvSpPr>
          <p:spPr>
            <a:xfrm>
              <a:off x="76350" y="303031"/>
              <a:ext cx="4053540" cy="994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534E"/>
                </a:buClr>
                <a:buSzPts val="1900"/>
                <a:buFont typeface="Roboto Slab"/>
                <a:buNone/>
              </a:pPr>
              <a:r>
                <a:rPr b="1" i="0" lang="en-US" sz="1900" u="none" cap="none" strike="noStrike">
                  <a:solidFill>
                    <a:srgbClr val="C9534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MCP</a:t>
              </a:r>
              <a:endParaRPr/>
            </a:p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Helvetica Neue Light"/>
                <a:buNone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Run aflock as a server over a Unix socket. Kernel-attested identity.</a:t>
              </a:r>
              <a:endParaRPr/>
            </a:p>
          </p:txBody>
        </p:sp>
      </p:grpSp>
      <p:sp>
        <p:nvSpPr>
          <p:cNvPr id="233" name="Google Shape;233;p30"/>
          <p:cNvSpPr/>
          <p:nvPr/>
        </p:nvSpPr>
        <p:spPr>
          <a:xfrm>
            <a:off x="2011679" y="3246120"/>
            <a:ext cx="310897" cy="457201"/>
          </a:xfrm>
          <a:custGeom>
            <a:rect b="b" l="l" r="r" t="t"/>
            <a:pathLst>
              <a:path extrusionOk="0" h="21600" w="21600">
                <a:moveTo>
                  <a:pt x="0" y="14256"/>
                </a:moveTo>
                <a:lnTo>
                  <a:pt x="5400" y="14256"/>
                </a:lnTo>
                <a:lnTo>
                  <a:pt x="5400" y="0"/>
                </a:lnTo>
                <a:lnTo>
                  <a:pt x="16200" y="0"/>
                </a:lnTo>
                <a:lnTo>
                  <a:pt x="16200" y="14256"/>
                </a:lnTo>
                <a:lnTo>
                  <a:pt x="21600" y="1425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6263640" y="3246120"/>
            <a:ext cx="310897" cy="457201"/>
          </a:xfrm>
          <a:custGeom>
            <a:rect b="b" l="l" r="r" t="t"/>
            <a:pathLst>
              <a:path extrusionOk="0" h="21600" w="21600">
                <a:moveTo>
                  <a:pt x="0" y="14256"/>
                </a:moveTo>
                <a:lnTo>
                  <a:pt x="5400" y="14256"/>
                </a:lnTo>
                <a:lnTo>
                  <a:pt x="5400" y="0"/>
                </a:lnTo>
                <a:lnTo>
                  <a:pt x="16200" y="0"/>
                </a:lnTo>
                <a:lnTo>
                  <a:pt x="16200" y="14256"/>
                </a:lnTo>
                <a:lnTo>
                  <a:pt x="21600" y="1425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30"/>
          <p:cNvGrpSpPr/>
          <p:nvPr/>
        </p:nvGrpSpPr>
        <p:grpSpPr>
          <a:xfrm>
            <a:off x="2606039" y="3675888"/>
            <a:ext cx="3337562" cy="566930"/>
            <a:chOff x="0" y="0"/>
            <a:chExt cx="3337560" cy="566928"/>
          </a:xfrm>
        </p:grpSpPr>
        <p:sp>
          <p:nvSpPr>
            <p:cNvPr id="236" name="Google Shape;236;p30"/>
            <p:cNvSpPr/>
            <p:nvPr/>
          </p:nvSpPr>
          <p:spPr>
            <a:xfrm>
              <a:off x="0" y="0"/>
              <a:ext cx="3337560" cy="566928"/>
            </a:xfrm>
            <a:prstGeom prst="roundRect">
              <a:avLst>
                <a:gd fmla="val 20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78944" y="71388"/>
              <a:ext cx="3179671" cy="424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Slab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one aflock gate</a:t>
              </a:r>
              <a:endParaRPr/>
            </a:p>
          </p:txBody>
        </p:sp>
      </p:grpSp>
      <p:sp>
        <p:nvSpPr>
          <p:cNvPr id="238" name="Google Shape;238;p30"/>
          <p:cNvSpPr txBox="1"/>
          <p:nvPr/>
        </p:nvSpPr>
        <p:spPr>
          <a:xfrm>
            <a:off x="6172204" y="3703320"/>
            <a:ext cx="237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100"/>
              <a:buFont typeface="Helvetica Neue Ligh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357425" y="305200"/>
            <a:ext cx="579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796F"/>
              </a:buClr>
              <a:buSzPts val="4400"/>
              <a:buFont typeface="Roboto Slab"/>
              <a:buNone/>
            </a:pPr>
            <a:r>
              <a:t/>
            </a:r>
            <a:endParaRPr sz="1200"/>
          </a:p>
        </p:txBody>
      </p:sp>
      <p:sp>
        <p:nvSpPr>
          <p:cNvPr id="244" name="Google Shape;244;p31"/>
          <p:cNvSpPr txBox="1"/>
          <p:nvPr/>
        </p:nvSpPr>
        <p:spPr>
          <a:xfrm>
            <a:off x="7223765" y="2285999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100"/>
              <a:buFont typeface="Helvetica Neue Light"/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74774" y="157300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aflock - hook lifecycle</a:t>
            </a:r>
            <a:endParaRPr/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217312" y="1973525"/>
            <a:ext cx="8520600" cy="3317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47" name="Google Shape;247;p31" title="hook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925" y="1173013"/>
            <a:ext cx="4642249" cy="29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 title="hook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730000"/>
            <a:ext cx="4526924" cy="32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4850275" y="3265050"/>
            <a:ext cx="271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enables post-hoc compliance auditing with cryptographic guarantees.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3171475" y="3972250"/>
            <a:ext cx="60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/>
        </p:nvSpPr>
        <p:spPr>
          <a:xfrm>
            <a:off x="0" y="40950"/>
            <a:ext cx="5796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796F"/>
              </a:buClr>
              <a:buSzPts val="4400"/>
              <a:buFont typeface="Roboto Slab"/>
              <a:buNone/>
            </a:pPr>
            <a:r>
              <a:rPr b="1" lang="en-US" sz="2200">
                <a:solidFill>
                  <a:srgbClr val="05796F"/>
                </a:solidFill>
                <a:latin typeface="Roboto Slab"/>
                <a:ea typeface="Roboto Slab"/>
                <a:cs typeface="Roboto Slab"/>
                <a:sym typeface="Roboto Slab"/>
              </a:rPr>
              <a:t>Architecture</a:t>
            </a:r>
            <a:endParaRPr sz="2200"/>
          </a:p>
        </p:txBody>
      </p:sp>
      <p:sp>
        <p:nvSpPr>
          <p:cNvPr id="256" name="Google Shape;256;p32"/>
          <p:cNvSpPr txBox="1"/>
          <p:nvPr/>
        </p:nvSpPr>
        <p:spPr>
          <a:xfrm>
            <a:off x="7223765" y="2285999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100"/>
              <a:buFont typeface="Helvetica Neue Light"/>
              <a:buNone/>
            </a:pPr>
            <a:r>
              <a:t/>
            </a:r>
            <a:endParaRPr/>
          </a:p>
        </p:txBody>
      </p:sp>
      <p:pic>
        <p:nvPicPr>
          <p:cNvPr id="257" name="Google Shape;257;p32" title="new-aflock-ar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75" y="420625"/>
            <a:ext cx="7928243" cy="47228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2278525" y="3794225"/>
            <a:ext cx="2348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agent presents this JWT when requesting actions, but all attestations are signed by a key the agent never sees.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How it all fits</a:t>
            </a:r>
            <a:endParaRPr/>
          </a:p>
        </p:txBody>
      </p:sp>
      <p:grpSp>
        <p:nvGrpSpPr>
          <p:cNvPr id="264" name="Google Shape;264;p33"/>
          <p:cNvGrpSpPr/>
          <p:nvPr/>
        </p:nvGrpSpPr>
        <p:grpSpPr>
          <a:xfrm>
            <a:off x="311699" y="1417319"/>
            <a:ext cx="1755651" cy="1234442"/>
            <a:chOff x="0" y="0"/>
            <a:chExt cx="1755649" cy="1234440"/>
          </a:xfrm>
        </p:grpSpPr>
        <p:sp>
          <p:nvSpPr>
            <p:cNvPr id="265" name="Google Shape;265;p33"/>
            <p:cNvSpPr/>
            <p:nvPr/>
          </p:nvSpPr>
          <p:spPr>
            <a:xfrm>
              <a:off x="0" y="0"/>
              <a:ext cx="1755649" cy="1234440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60197" y="307025"/>
              <a:ext cx="1635254" cy="620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Signed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policy</a:t>
              </a:r>
              <a:endParaRPr/>
            </a:p>
          </p:txBody>
        </p:sp>
      </p:grpSp>
      <p:grpSp>
        <p:nvGrpSpPr>
          <p:cNvPr id="267" name="Google Shape;267;p33"/>
          <p:cNvGrpSpPr/>
          <p:nvPr/>
        </p:nvGrpSpPr>
        <p:grpSpPr>
          <a:xfrm>
            <a:off x="2378243" y="1417319"/>
            <a:ext cx="1755651" cy="1234442"/>
            <a:chOff x="0" y="0"/>
            <a:chExt cx="1755649" cy="1234440"/>
          </a:xfrm>
        </p:grpSpPr>
        <p:sp>
          <p:nvSpPr>
            <p:cNvPr id="268" name="Google Shape;268;p33"/>
            <p:cNvSpPr/>
            <p:nvPr/>
          </p:nvSpPr>
          <p:spPr>
            <a:xfrm>
              <a:off x="0" y="0"/>
              <a:ext cx="1755649" cy="1234440"/>
            </a:xfrm>
            <a:prstGeom prst="roundRect">
              <a:avLst>
                <a:gd fmla="val 4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 txBox="1"/>
            <p:nvPr/>
          </p:nvSpPr>
          <p:spPr>
            <a:xfrm>
              <a:off x="60197" y="307025"/>
              <a:ext cx="1635254" cy="620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Gate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every tool call</a:t>
              </a:r>
              <a:endParaRPr/>
            </a:p>
          </p:txBody>
        </p:sp>
      </p:grpSp>
      <p:grpSp>
        <p:nvGrpSpPr>
          <p:cNvPr id="270" name="Google Shape;270;p33"/>
          <p:cNvGrpSpPr/>
          <p:nvPr/>
        </p:nvGrpSpPr>
        <p:grpSpPr>
          <a:xfrm>
            <a:off x="4444787" y="1417319"/>
            <a:ext cx="1755651" cy="1234442"/>
            <a:chOff x="0" y="0"/>
            <a:chExt cx="1755649" cy="1234440"/>
          </a:xfrm>
        </p:grpSpPr>
        <p:sp>
          <p:nvSpPr>
            <p:cNvPr id="271" name="Google Shape;271;p33"/>
            <p:cNvSpPr/>
            <p:nvPr/>
          </p:nvSpPr>
          <p:spPr>
            <a:xfrm>
              <a:off x="0" y="0"/>
              <a:ext cx="1755649" cy="1234440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 txBox="1"/>
            <p:nvPr/>
          </p:nvSpPr>
          <p:spPr>
            <a:xfrm>
              <a:off x="60197" y="307025"/>
              <a:ext cx="1635254" cy="620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Signed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receipt</a:t>
              </a:r>
              <a:endParaRPr/>
            </a:p>
          </p:txBody>
        </p:sp>
      </p:grpSp>
      <p:grpSp>
        <p:nvGrpSpPr>
          <p:cNvPr id="273" name="Google Shape;273;p33"/>
          <p:cNvGrpSpPr/>
          <p:nvPr/>
        </p:nvGrpSpPr>
        <p:grpSpPr>
          <a:xfrm>
            <a:off x="6511332" y="1417319"/>
            <a:ext cx="1755650" cy="1234442"/>
            <a:chOff x="0" y="0"/>
            <a:chExt cx="1755649" cy="1234440"/>
          </a:xfrm>
        </p:grpSpPr>
        <p:sp>
          <p:nvSpPr>
            <p:cNvPr id="274" name="Google Shape;274;p33"/>
            <p:cNvSpPr/>
            <p:nvPr/>
          </p:nvSpPr>
          <p:spPr>
            <a:xfrm>
              <a:off x="0" y="0"/>
              <a:ext cx="1755649" cy="1234440"/>
            </a:xfrm>
            <a:prstGeom prst="roundRect">
              <a:avLst>
                <a:gd fmla="val 4000" name="adj"/>
              </a:avLst>
            </a:prstGeom>
            <a:solidFill>
              <a:srgbClr val="FBAE40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3"/>
            <p:cNvSpPr txBox="1"/>
            <p:nvPr/>
          </p:nvSpPr>
          <p:spPr>
            <a:xfrm>
              <a:off x="60197" y="307025"/>
              <a:ext cx="1635254" cy="620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aflock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verify</a:t>
              </a:r>
              <a:endParaRPr/>
            </a:p>
          </p:txBody>
        </p:sp>
      </p:grpSp>
      <p:sp>
        <p:nvSpPr>
          <p:cNvPr id="276" name="Google Shape;276;p33"/>
          <p:cNvSpPr/>
          <p:nvPr/>
        </p:nvSpPr>
        <p:spPr>
          <a:xfrm>
            <a:off x="2103923" y="1915667"/>
            <a:ext cx="237745" cy="2377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4170467" y="1915667"/>
            <a:ext cx="237745" cy="2377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6237011" y="1915667"/>
            <a:ext cx="237745" cy="2377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33"/>
          <p:cNvGrpSpPr/>
          <p:nvPr/>
        </p:nvGrpSpPr>
        <p:grpSpPr>
          <a:xfrm>
            <a:off x="2332523" y="2761488"/>
            <a:ext cx="914401" cy="365762"/>
            <a:chOff x="0" y="0"/>
            <a:chExt cx="914400" cy="365760"/>
          </a:xfrm>
        </p:grpSpPr>
        <p:sp>
          <p:nvSpPr>
            <p:cNvPr id="280" name="Google Shape;280;p33"/>
            <p:cNvSpPr/>
            <p:nvPr/>
          </p:nvSpPr>
          <p:spPr>
            <a:xfrm>
              <a:off x="0" y="0"/>
              <a:ext cx="914400" cy="365760"/>
            </a:xfrm>
            <a:prstGeom prst="roundRect">
              <a:avLst>
                <a:gd fmla="val 10000" name="adj"/>
              </a:avLst>
            </a:prstGeom>
            <a:solidFill>
              <a:srgbClr val="07A89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10713" y="108521"/>
              <a:ext cx="892974" cy="148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Helvetica Neue Light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ALLOW</a:t>
              </a:r>
              <a:endParaRPr/>
            </a:p>
          </p:txBody>
        </p:sp>
      </p:grpSp>
      <p:grpSp>
        <p:nvGrpSpPr>
          <p:cNvPr id="282" name="Google Shape;282;p33"/>
          <p:cNvGrpSpPr/>
          <p:nvPr/>
        </p:nvGrpSpPr>
        <p:grpSpPr>
          <a:xfrm>
            <a:off x="3292643" y="2761488"/>
            <a:ext cx="868683" cy="365762"/>
            <a:chOff x="0" y="0"/>
            <a:chExt cx="868681" cy="365760"/>
          </a:xfrm>
        </p:grpSpPr>
        <p:sp>
          <p:nvSpPr>
            <p:cNvPr id="283" name="Google Shape;283;p33"/>
            <p:cNvSpPr/>
            <p:nvPr/>
          </p:nvSpPr>
          <p:spPr>
            <a:xfrm>
              <a:off x="0" y="0"/>
              <a:ext cx="868681" cy="365760"/>
            </a:xfrm>
            <a:prstGeom prst="roundRect">
              <a:avLst>
                <a:gd fmla="val 10000" name="adj"/>
              </a:avLst>
            </a:prstGeom>
            <a:solidFill>
              <a:srgbClr val="ED716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10712" y="108521"/>
              <a:ext cx="847256" cy="148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Helvetica Neue Light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DENY</a:t>
              </a:r>
              <a:endParaRPr/>
            </a:p>
          </p:txBody>
        </p:sp>
      </p:grpSp>
      <p:grpSp>
        <p:nvGrpSpPr>
          <p:cNvPr id="285" name="Google Shape;285;p33"/>
          <p:cNvGrpSpPr/>
          <p:nvPr/>
        </p:nvGrpSpPr>
        <p:grpSpPr>
          <a:xfrm>
            <a:off x="311699" y="3200400"/>
            <a:ext cx="8247891" cy="914400"/>
            <a:chOff x="0" y="0"/>
            <a:chExt cx="8247889" cy="914400"/>
          </a:xfrm>
        </p:grpSpPr>
        <p:sp>
          <p:nvSpPr>
            <p:cNvPr id="286" name="Google Shape;286;p33"/>
            <p:cNvSpPr/>
            <p:nvPr/>
          </p:nvSpPr>
          <p:spPr>
            <a:xfrm>
              <a:off x="0" y="0"/>
              <a:ext cx="8247889" cy="914400"/>
            </a:xfrm>
            <a:prstGeom prst="roundRect">
              <a:avLst>
                <a:gd fmla="val 3000" name="adj"/>
              </a:avLst>
            </a:prstGeom>
            <a:solidFill>
              <a:srgbClr val="FCEE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3"/>
            <p:cNvSpPr txBox="1"/>
            <p:nvPr/>
          </p:nvSpPr>
          <p:spPr>
            <a:xfrm>
              <a:off x="145209" y="145128"/>
              <a:ext cx="7957470" cy="624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534E"/>
                </a:buClr>
                <a:buSzPts val="1300"/>
                <a:buFont typeface="Helvetica Neue Light"/>
                <a:buNone/>
              </a:pPr>
              <a:r>
                <a:rPr b="0" i="0" lang="en-US" sz="1300" u="none" cap="none" strike="noStrike">
                  <a:solidFill>
                    <a:srgbClr val="C9534E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Honest seam:  </a:t>
              </a: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today a socat bridge sits between Claude and the socket, so the kernel-attested peer is the bridge — not Claude yet. The machinery is correct; it binds to Claude when native UDS ships.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/>
        </p:nvSpPr>
        <p:spPr>
          <a:xfrm>
            <a:off x="6374377" y="887962"/>
            <a:ext cx="2064601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796F"/>
              </a:buClr>
              <a:buSzPts val="1100"/>
              <a:buFont typeface="Courier New"/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207875" y="103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144C"/>
                </a:solidFill>
              </a:rPr>
              <a:t>What is an attestation (proof of what the agent did)?</a:t>
            </a:r>
            <a:endParaRPr b="1" sz="2200">
              <a:solidFill>
                <a:srgbClr val="00144C"/>
              </a:solidFill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151250" y="687372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A signed statement/receipt f</a:t>
            </a:r>
            <a:r>
              <a:rPr lang="en-US"/>
              <a:t>or one action 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Structure: subject (which artifact, by hash) + predicate (the data/claim)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Data inside an attestation is bound to that exact build, typed, and verifiable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Not a log file you have to trust, evidence anyone can check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100" y="321058"/>
            <a:ext cx="1028350" cy="10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1575" y="103775"/>
            <a:ext cx="1222425" cy="1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 title="3-attestati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950" y="2037300"/>
            <a:ext cx="7464100" cy="24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/>
          <p:nvPr/>
        </p:nvSpPr>
        <p:spPr>
          <a:xfrm>
            <a:off x="6638225" y="2933450"/>
            <a:ext cx="264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</a:rPr>
              <a:t> (what the receipt is about)</a:t>
            </a:r>
            <a:endParaRPr sz="1200"/>
          </a:p>
        </p:txBody>
      </p:sp>
      <p:sp>
        <p:nvSpPr>
          <p:cNvPr id="299" name="Google Shape;299;p34"/>
          <p:cNvSpPr txBox="1"/>
          <p:nvPr/>
        </p:nvSpPr>
        <p:spPr>
          <a:xfrm>
            <a:off x="4771650" y="3487100"/>
            <a:ext cx="38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</a:rPr>
              <a:t>what happened: which tool, what the decision was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038775" y="2767900"/>
            <a:ext cx="270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Agent action / one tool call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0" y="3121900"/>
            <a:ext cx="244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Anatomy of an attestation</a:t>
            </a:r>
            <a:endParaRPr/>
          </a:p>
        </p:txBody>
      </p:sp>
      <p:grpSp>
        <p:nvGrpSpPr>
          <p:cNvPr id="307" name="Google Shape;307;p35"/>
          <p:cNvGrpSpPr/>
          <p:nvPr/>
        </p:nvGrpSpPr>
        <p:grpSpPr>
          <a:xfrm>
            <a:off x="311699" y="1371600"/>
            <a:ext cx="4892043" cy="2331722"/>
            <a:chOff x="0" y="0"/>
            <a:chExt cx="4892041" cy="2331721"/>
          </a:xfrm>
        </p:grpSpPr>
        <p:sp>
          <p:nvSpPr>
            <p:cNvPr id="308" name="Google Shape;308;p35"/>
            <p:cNvSpPr/>
            <p:nvPr/>
          </p:nvSpPr>
          <p:spPr>
            <a:xfrm>
              <a:off x="0" y="0"/>
              <a:ext cx="4892041" cy="2331721"/>
            </a:xfrm>
            <a:prstGeom prst="roundRect">
              <a:avLst>
                <a:gd fmla="val 3500" name="adj"/>
              </a:avLst>
            </a:prstGeom>
            <a:solidFill>
              <a:srgbClr val="E6F6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 txBox="1"/>
            <p:nvPr/>
          </p:nvSpPr>
          <p:spPr>
            <a:xfrm>
              <a:off x="51334" y="23902"/>
              <a:ext cx="4789372" cy="1366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1150" lIns="201150" spcFirstLastPara="1" rIns="201150" wrap="square" tIns="20115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796F"/>
                </a:buClr>
                <a:buSzPts val="1300"/>
                <a:buFont typeface="Roboto Slab"/>
                <a:buNone/>
              </a:pPr>
              <a:r>
                <a:rPr b="1" i="0" lang="en-US" sz="13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WHO   </a:t>
              </a: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the agent identity that acted</a:t>
              </a:r>
              <a:endParaRPr b="0" i="0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5796F"/>
                </a:buClr>
                <a:buSzPts val="1300"/>
                <a:buFont typeface="Roboto Slab"/>
                <a:buNone/>
              </a:pPr>
              <a:r>
                <a:rPr b="1" i="0" lang="en-US" sz="13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WHAT   </a:t>
              </a: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the exact tool call it tried</a:t>
              </a:r>
              <a:endParaRPr b="0" i="0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5796F"/>
                </a:buClr>
                <a:buSzPts val="1300"/>
                <a:buFont typeface="Roboto Slab"/>
                <a:buNone/>
              </a:pPr>
              <a:r>
                <a:rPr b="1" i="0" lang="en-US" sz="13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WHEN   </a:t>
              </a: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 trusted timestamp</a:t>
              </a:r>
              <a:endParaRPr b="0" i="0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5796F"/>
                </a:buClr>
                <a:buSzPts val="1300"/>
                <a:buFont typeface="Roboto Slab"/>
                <a:buNone/>
              </a:pPr>
              <a:r>
                <a:rPr b="1" i="0" lang="en-US" sz="13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UNDER WHICH RULES   </a:t>
              </a: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the policy id in force</a:t>
              </a:r>
              <a:endParaRPr/>
            </a:p>
          </p:txBody>
        </p:sp>
      </p:grpSp>
      <p:grpSp>
        <p:nvGrpSpPr>
          <p:cNvPr id="310" name="Google Shape;310;p35"/>
          <p:cNvGrpSpPr/>
          <p:nvPr/>
        </p:nvGrpSpPr>
        <p:grpSpPr>
          <a:xfrm>
            <a:off x="311699" y="3822191"/>
            <a:ext cx="4892043" cy="457201"/>
            <a:chOff x="0" y="0"/>
            <a:chExt cx="4892041" cy="457200"/>
          </a:xfrm>
        </p:grpSpPr>
        <p:sp>
          <p:nvSpPr>
            <p:cNvPr id="311" name="Google Shape;311;p35"/>
            <p:cNvSpPr/>
            <p:nvPr/>
          </p:nvSpPr>
          <p:spPr>
            <a:xfrm>
              <a:off x="0" y="0"/>
              <a:ext cx="4892041" cy="457200"/>
            </a:xfrm>
            <a:prstGeom prst="roundRect">
              <a:avLst>
                <a:gd fmla="val 8000" name="adj"/>
              </a:avLst>
            </a:prstGeom>
            <a:solidFill>
              <a:srgbClr val="ED716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 txBox="1"/>
            <p:nvPr/>
          </p:nvSpPr>
          <p:spPr>
            <a:xfrm>
              <a:off x="120456" y="35575"/>
              <a:ext cx="4651128" cy="386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 Slab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decision = DENY</a:t>
              </a:r>
              <a:r>
                <a:rPr b="0" i="0" lang="en-US" sz="12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 — a deny is a signed fact too.</a:t>
              </a:r>
              <a:endParaRPr/>
            </a:p>
          </p:txBody>
        </p:sp>
      </p:grpSp>
      <p:grpSp>
        <p:nvGrpSpPr>
          <p:cNvPr id="313" name="Google Shape;313;p35"/>
          <p:cNvGrpSpPr/>
          <p:nvPr/>
        </p:nvGrpSpPr>
        <p:grpSpPr>
          <a:xfrm>
            <a:off x="5532120" y="1371600"/>
            <a:ext cx="2971801" cy="603506"/>
            <a:chOff x="0" y="0"/>
            <a:chExt cx="2971800" cy="603505"/>
          </a:xfrm>
        </p:grpSpPr>
        <p:sp>
          <p:nvSpPr>
            <p:cNvPr id="314" name="Google Shape;314;p35"/>
            <p:cNvSpPr/>
            <p:nvPr/>
          </p:nvSpPr>
          <p:spPr>
            <a:xfrm>
              <a:off x="0" y="0"/>
              <a:ext cx="2971800" cy="603505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 txBox="1"/>
            <p:nvPr/>
          </p:nvSpPr>
          <p:spPr>
            <a:xfrm>
              <a:off x="52805" y="115077"/>
              <a:ext cx="2866190" cy="373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Courier New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block n-1</a:t>
              </a:r>
              <a:endParaRPr/>
            </a:p>
          </p:txBody>
        </p:sp>
      </p:grpSp>
      <p:sp>
        <p:nvSpPr>
          <p:cNvPr id="316" name="Google Shape;316;p35"/>
          <p:cNvSpPr/>
          <p:nvPr/>
        </p:nvSpPr>
        <p:spPr>
          <a:xfrm>
            <a:off x="6899147" y="1975104"/>
            <a:ext cx="237744" cy="237744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2F4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35"/>
          <p:cNvGrpSpPr/>
          <p:nvPr/>
        </p:nvGrpSpPr>
        <p:grpSpPr>
          <a:xfrm>
            <a:off x="5532120" y="2212848"/>
            <a:ext cx="2971801" cy="603506"/>
            <a:chOff x="0" y="0"/>
            <a:chExt cx="2971800" cy="603505"/>
          </a:xfrm>
        </p:grpSpPr>
        <p:sp>
          <p:nvSpPr>
            <p:cNvPr id="318" name="Google Shape;318;p35"/>
            <p:cNvSpPr/>
            <p:nvPr/>
          </p:nvSpPr>
          <p:spPr>
            <a:xfrm>
              <a:off x="0" y="0"/>
              <a:ext cx="2971800" cy="603505"/>
            </a:xfrm>
            <a:prstGeom prst="roundRect">
              <a:avLst>
                <a:gd fmla="val 4000" name="adj"/>
              </a:avLst>
            </a:prstGeom>
            <a:solidFill>
              <a:srgbClr val="ED716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 txBox="1"/>
            <p:nvPr/>
          </p:nvSpPr>
          <p:spPr>
            <a:xfrm>
              <a:off x="52805" y="115077"/>
              <a:ext cx="2866190" cy="373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Courier New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block n</a:t>
              </a:r>
              <a:endParaRPr/>
            </a:p>
          </p:txBody>
        </p:sp>
      </p:grpSp>
      <p:sp>
        <p:nvSpPr>
          <p:cNvPr id="320" name="Google Shape;320;p35"/>
          <p:cNvSpPr/>
          <p:nvPr/>
        </p:nvSpPr>
        <p:spPr>
          <a:xfrm>
            <a:off x="6899147" y="2816351"/>
            <a:ext cx="237744" cy="237744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2F4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35"/>
          <p:cNvGrpSpPr/>
          <p:nvPr/>
        </p:nvGrpSpPr>
        <p:grpSpPr>
          <a:xfrm>
            <a:off x="5532120" y="3054095"/>
            <a:ext cx="2971801" cy="603506"/>
            <a:chOff x="0" y="0"/>
            <a:chExt cx="2971800" cy="603505"/>
          </a:xfrm>
        </p:grpSpPr>
        <p:sp>
          <p:nvSpPr>
            <p:cNvPr id="322" name="Google Shape;322;p35"/>
            <p:cNvSpPr/>
            <p:nvPr/>
          </p:nvSpPr>
          <p:spPr>
            <a:xfrm>
              <a:off x="0" y="0"/>
              <a:ext cx="2971800" cy="603505"/>
            </a:xfrm>
            <a:prstGeom prst="roundRect">
              <a:avLst>
                <a:gd fmla="val 4000" name="adj"/>
              </a:avLst>
            </a:prstGeom>
            <a:solidFill>
              <a:srgbClr val="FBAE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 txBox="1"/>
            <p:nvPr/>
          </p:nvSpPr>
          <p:spPr>
            <a:xfrm>
              <a:off x="52805" y="115077"/>
              <a:ext cx="2866190" cy="373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Courier New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block n+1</a:t>
              </a:r>
              <a:endParaRPr/>
            </a:p>
          </p:txBody>
        </p:sp>
      </p:grpSp>
      <p:sp>
        <p:nvSpPr>
          <p:cNvPr id="324" name="Google Shape;324;p35"/>
          <p:cNvSpPr txBox="1"/>
          <p:nvPr/>
        </p:nvSpPr>
        <p:spPr>
          <a:xfrm>
            <a:off x="5577845" y="3822191"/>
            <a:ext cx="2880351" cy="46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200"/>
              <a:buFont typeface="Helvetica Neue Light"/>
              <a:buNone/>
            </a:pPr>
            <a:r>
              <a:rPr b="0" i="1" lang="en-US" sz="12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Merkle-chained: nothing dropped or reordered.</a:t>
            </a:r>
            <a:endParaRPr/>
          </a:p>
        </p:txBody>
      </p:sp>
      <p:pic>
        <p:nvPicPr>
          <p:cNvPr id="325" name="Google Shape;325;p35" title="Screenshot 2026-06-15 at 4.13.42 PM.png"/>
          <p:cNvPicPr preferRelativeResize="0"/>
          <p:nvPr/>
        </p:nvPicPr>
        <p:blipFill rotWithShape="1">
          <a:blip r:embed="rId3">
            <a:alphaModFix/>
          </a:blip>
          <a:srcRect b="0" l="0" r="42568" t="0"/>
          <a:stretch/>
        </p:blipFill>
        <p:spPr>
          <a:xfrm>
            <a:off x="4671625" y="1294475"/>
            <a:ext cx="4336326" cy="3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/>
        </p:nvSpPr>
        <p:spPr>
          <a:xfrm>
            <a:off x="357425" y="155258"/>
            <a:ext cx="7498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900"/>
              <a:buFont typeface="Roboto Slab"/>
              <a:buNone/>
            </a:pPr>
            <a:r>
              <a:rPr b="1" i="0" lang="en-US" sz="29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SPIRE: a </a:t>
            </a:r>
            <a:r>
              <a:rPr b="1" i="0" lang="en-US" sz="2900" u="none" cap="none" strike="noStrike">
                <a:solidFill>
                  <a:srgbClr val="07A89D"/>
                </a:solidFill>
                <a:latin typeface="Roboto Slab"/>
                <a:ea typeface="Roboto Slab"/>
                <a:cs typeface="Roboto Slab"/>
                <a:sym typeface="Roboto Slab"/>
              </a:rPr>
              <a:t>passport</a:t>
            </a:r>
            <a:r>
              <a:rPr b="1" i="0" lang="en-US" sz="29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, not a </a:t>
            </a:r>
            <a:r>
              <a:rPr b="1" i="0" lang="en-US" sz="2900" u="none" cap="none" strike="noStrike">
                <a:solidFill>
                  <a:srgbClr val="ED716C"/>
                </a:solidFill>
                <a:latin typeface="Roboto Slab"/>
                <a:ea typeface="Roboto Slab"/>
                <a:cs typeface="Roboto Slab"/>
                <a:sym typeface="Roboto Slab"/>
              </a:rPr>
              <a:t>password.</a:t>
            </a:r>
            <a:endParaRPr/>
          </a:p>
        </p:txBody>
      </p:sp>
      <p:sp>
        <p:nvSpPr>
          <p:cNvPr id="331" name="Google Shape;331;p36"/>
          <p:cNvSpPr txBox="1"/>
          <p:nvPr/>
        </p:nvSpPr>
        <p:spPr>
          <a:xfrm>
            <a:off x="357425" y="848025"/>
            <a:ext cx="3417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Helvetica Neue Light"/>
              <a:buNone/>
            </a:pPr>
            <a:r>
              <a:rPr b="0" i="0" lang="en-US" sz="16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process </a:t>
            </a:r>
            <a:r>
              <a:rPr b="0" i="0" lang="en-US" sz="1600" u="none" cap="none" strike="noStrike">
                <a:solidFill>
                  <a:srgbClr val="05796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proves what it is</a:t>
            </a:r>
            <a:r>
              <a:rPr b="0" i="0" lang="en-US" sz="16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— its user, its binary, its hash — and only then earns a short-lived signed ID: an SVID.</a:t>
            </a:r>
            <a:endParaRPr/>
          </a:p>
        </p:txBody>
      </p:sp>
      <p:sp>
        <p:nvSpPr>
          <p:cNvPr id="332" name="Google Shape;332;p36"/>
          <p:cNvSpPr txBox="1"/>
          <p:nvPr/>
        </p:nvSpPr>
        <p:spPr>
          <a:xfrm>
            <a:off x="310225" y="2242200"/>
            <a:ext cx="4215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Helvetica Neue Light"/>
              <a:buNone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aflock signs its receipts with that SVID. The signer is a real, verifiable identity — not a key sitting in a file.</a:t>
            </a:r>
            <a:endParaRPr/>
          </a:p>
        </p:txBody>
      </p:sp>
      <p:pic>
        <p:nvPicPr>
          <p:cNvPr id="333" name="Google Shape;333;p36" title="Screenshot 2026-06-15 at 3.01.59 PM.png"/>
          <p:cNvPicPr preferRelativeResize="0"/>
          <p:nvPr/>
        </p:nvPicPr>
        <p:blipFill rotWithShape="1">
          <a:blip r:embed="rId3">
            <a:alphaModFix/>
          </a:blip>
          <a:srcRect b="0" l="0" r="12042" t="0"/>
          <a:stretch/>
        </p:blipFill>
        <p:spPr>
          <a:xfrm>
            <a:off x="4846425" y="1319700"/>
            <a:ext cx="4119326" cy="34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 title="Screenshot 2026-06-15 at 3.10.23 PM.png"/>
          <p:cNvPicPr preferRelativeResize="0"/>
          <p:nvPr/>
        </p:nvPicPr>
        <p:blipFill rotWithShape="1">
          <a:blip r:embed="rId4">
            <a:alphaModFix/>
          </a:blip>
          <a:srcRect b="0" l="0" r="62625" t="0"/>
          <a:stretch/>
        </p:blipFill>
        <p:spPr>
          <a:xfrm>
            <a:off x="76750" y="3229568"/>
            <a:ext cx="3745452" cy="191393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6"/>
          <p:cNvSpPr txBox="1"/>
          <p:nvPr/>
        </p:nvSpPr>
        <p:spPr>
          <a:xfrm>
            <a:off x="5086875" y="858825"/>
            <a:ext cx="3000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2F4858"/>
                </a:solidFill>
                <a:latin typeface="Roboto"/>
                <a:ea typeface="Roboto"/>
                <a:cs typeface="Roboto"/>
                <a:sym typeface="Roboto"/>
              </a:rPr>
              <a:t>SPIRE</a:t>
            </a:r>
            <a:r>
              <a:rPr lang="en-US" sz="1250">
                <a:solidFill>
                  <a:srgbClr val="2F4858"/>
                </a:solidFill>
                <a:latin typeface="Roboto"/>
                <a:ea typeface="Roboto"/>
                <a:cs typeface="Roboto"/>
                <a:sym typeface="Roboto"/>
              </a:rPr>
              <a:t> gives software an identity</a:t>
            </a:r>
            <a:endParaRPr>
              <a:solidFill>
                <a:srgbClr val="2F485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/>
          <p:nvPr/>
        </p:nvSpPr>
        <p:spPr>
          <a:xfrm>
            <a:off x="357424" y="384047"/>
            <a:ext cx="842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lang="en-US" sz="3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How it works</a:t>
            </a: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357424" y="1709894"/>
            <a:ext cx="1755600" cy="1234500"/>
            <a:chOff x="0" y="0"/>
            <a:chExt cx="1755600" cy="1234500"/>
          </a:xfrm>
        </p:grpSpPr>
        <p:sp>
          <p:nvSpPr>
            <p:cNvPr id="342" name="Google Shape;342;p37"/>
            <p:cNvSpPr/>
            <p:nvPr/>
          </p:nvSpPr>
          <p:spPr>
            <a:xfrm>
              <a:off x="0" y="0"/>
              <a:ext cx="1755600" cy="1234500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7"/>
            <p:cNvSpPr txBox="1"/>
            <p:nvPr/>
          </p:nvSpPr>
          <p:spPr>
            <a:xfrm>
              <a:off x="60147" y="155550"/>
              <a:ext cx="1635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Policy </a:t>
              </a:r>
              <a:endParaRPr b="1"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Load a signed .aflock file.</a:t>
              </a:r>
              <a:endParaRPr/>
            </a:p>
          </p:txBody>
        </p:sp>
      </p:grpSp>
      <p:grpSp>
        <p:nvGrpSpPr>
          <p:cNvPr id="344" name="Google Shape;344;p37"/>
          <p:cNvGrpSpPr/>
          <p:nvPr/>
        </p:nvGrpSpPr>
        <p:grpSpPr>
          <a:xfrm>
            <a:off x="2423975" y="1709900"/>
            <a:ext cx="1978561" cy="1256000"/>
            <a:chOff x="0" y="0"/>
            <a:chExt cx="1755600" cy="1256000"/>
          </a:xfrm>
        </p:grpSpPr>
        <p:sp>
          <p:nvSpPr>
            <p:cNvPr id="345" name="Google Shape;345;p37"/>
            <p:cNvSpPr/>
            <p:nvPr/>
          </p:nvSpPr>
          <p:spPr>
            <a:xfrm>
              <a:off x="0" y="0"/>
              <a:ext cx="1755600" cy="1234500"/>
            </a:xfrm>
            <a:prstGeom prst="roundRect">
              <a:avLst>
                <a:gd fmla="val 4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7"/>
            <p:cNvSpPr txBox="1"/>
            <p:nvPr/>
          </p:nvSpPr>
          <p:spPr>
            <a:xfrm>
              <a:off x="30141" y="78500"/>
              <a:ext cx="1695300" cy="11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Enforce </a:t>
              </a:r>
              <a:endParaRPr b="1"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Agent asks to read .env -&gt; denied before it runs.</a:t>
              </a:r>
              <a:endParaRPr/>
            </a:p>
          </p:txBody>
        </p:sp>
      </p:grpSp>
      <p:grpSp>
        <p:nvGrpSpPr>
          <p:cNvPr id="347" name="Google Shape;347;p37"/>
          <p:cNvGrpSpPr/>
          <p:nvPr/>
        </p:nvGrpSpPr>
        <p:grpSpPr>
          <a:xfrm>
            <a:off x="4674775" y="1720644"/>
            <a:ext cx="1755600" cy="1234500"/>
            <a:chOff x="0" y="0"/>
            <a:chExt cx="1755600" cy="1234500"/>
          </a:xfrm>
        </p:grpSpPr>
        <p:sp>
          <p:nvSpPr>
            <p:cNvPr id="348" name="Google Shape;348;p37"/>
            <p:cNvSpPr/>
            <p:nvPr/>
          </p:nvSpPr>
          <p:spPr>
            <a:xfrm>
              <a:off x="0" y="0"/>
              <a:ext cx="1755600" cy="1234500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7"/>
            <p:cNvSpPr txBox="1"/>
            <p:nvPr/>
          </p:nvSpPr>
          <p:spPr>
            <a:xfrm>
              <a:off x="71051" y="28406"/>
              <a:ext cx="1613400" cy="11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Attest </a:t>
              </a:r>
              <a:endParaRPr b="1"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Every call signed: allow AND deny</a:t>
              </a:r>
              <a:endParaRPr/>
            </a:p>
          </p:txBody>
        </p:sp>
      </p:grpSp>
      <p:grpSp>
        <p:nvGrpSpPr>
          <p:cNvPr id="350" name="Google Shape;350;p37"/>
          <p:cNvGrpSpPr/>
          <p:nvPr/>
        </p:nvGrpSpPr>
        <p:grpSpPr>
          <a:xfrm>
            <a:off x="6756700" y="1709894"/>
            <a:ext cx="1755707" cy="1256006"/>
            <a:chOff x="-107" y="0"/>
            <a:chExt cx="1755707" cy="1256006"/>
          </a:xfrm>
        </p:grpSpPr>
        <p:sp>
          <p:nvSpPr>
            <p:cNvPr id="351" name="Google Shape;351;p37"/>
            <p:cNvSpPr/>
            <p:nvPr/>
          </p:nvSpPr>
          <p:spPr>
            <a:xfrm>
              <a:off x="0" y="0"/>
              <a:ext cx="1755600" cy="1234500"/>
            </a:xfrm>
            <a:prstGeom prst="roundRect">
              <a:avLst>
                <a:gd fmla="val 4000" name="adj"/>
              </a:avLst>
            </a:prstGeom>
            <a:solidFill>
              <a:srgbClr val="FBAE40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7"/>
            <p:cNvSpPr txBox="1"/>
            <p:nvPr/>
          </p:nvSpPr>
          <p:spPr>
            <a:xfrm>
              <a:off x="-107" y="78506"/>
              <a:ext cx="1755600" cy="11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Verify </a:t>
              </a:r>
              <a:endParaRPr b="1"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Re-check the whole signed chain afterward.</a:t>
              </a:r>
              <a:endParaRPr/>
            </a:p>
          </p:txBody>
        </p:sp>
      </p:grpSp>
      <p:sp>
        <p:nvSpPr>
          <p:cNvPr id="353" name="Google Shape;353;p37"/>
          <p:cNvSpPr/>
          <p:nvPr/>
        </p:nvSpPr>
        <p:spPr>
          <a:xfrm>
            <a:off x="2149648" y="2208242"/>
            <a:ext cx="237600" cy="23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4453167" y="2208242"/>
            <a:ext cx="237600" cy="23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6430386" y="2208250"/>
            <a:ext cx="237600" cy="23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1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/>
          <p:nvPr/>
        </p:nvSpPr>
        <p:spPr>
          <a:xfrm>
            <a:off x="526699" y="512990"/>
            <a:ext cx="585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000"/>
              <a:buFont typeface="Roboto Slab"/>
              <a:buNone/>
            </a:pPr>
            <a:r>
              <a:rPr b="1" lang="en-US" sz="3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Demo</a:t>
            </a:r>
            <a:endParaRPr sz="1800"/>
          </a:p>
        </p:txBody>
      </p:sp>
      <p:sp>
        <p:nvSpPr>
          <p:cNvPr id="361" name="Google Shape;361;p38"/>
          <p:cNvSpPr txBox="1"/>
          <p:nvPr/>
        </p:nvSpPr>
        <p:spPr>
          <a:xfrm>
            <a:off x="357424" y="2743199"/>
            <a:ext cx="530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Helvetica Neue Ligh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357424" y="384047"/>
            <a:ext cx="842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Who am I</a:t>
            </a:r>
            <a:endParaRPr>
              <a:solidFill>
                <a:srgbClr val="2F4858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57424" y="1298447"/>
            <a:ext cx="4983600" cy="22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56031" lvl="0" marL="2560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Engineering intern @</a:t>
            </a:r>
            <a:r>
              <a:rPr lang="en-US" sz="15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HighLevel.</a:t>
            </a:r>
            <a:endParaRPr/>
          </a:p>
          <a:p>
            <a:pPr indent="-256031" lvl="0" marL="25603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Contributor &amp; member @ </a:t>
            </a:r>
            <a:r>
              <a:rPr b="0" i="0" lang="en-US" sz="1500" u="none" cap="none" strike="noStrike">
                <a:solidFill>
                  <a:srgbClr val="07A89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aflock.ai</a:t>
            </a: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 the open-source org from TestifySec, the team behind Witness &amp; Archivista, later donated to in-toto.</a:t>
            </a:r>
            <a:endParaRPr/>
          </a:p>
          <a:p>
            <a:pPr indent="-256031" lvl="0" marL="25603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Previously: </a:t>
            </a:r>
            <a:endParaRPr b="0" i="0" sz="1500" u="none" cap="none" strike="noStrike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GSoC @ Submitty  </a:t>
            </a:r>
            <a:endParaRPr sz="1500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LFX mentee @ CNCF KubeStellar.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/>
          <p:nvPr/>
        </p:nvSpPr>
        <p:spPr>
          <a:xfrm>
            <a:off x="-1" y="41115"/>
            <a:ext cx="585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000"/>
              <a:buFont typeface="Roboto Slab"/>
              <a:buNone/>
            </a:pPr>
            <a:r>
              <a:rPr b="1" lang="en-US" sz="3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Demo</a:t>
            </a:r>
            <a:endParaRPr sz="1800"/>
          </a:p>
        </p:txBody>
      </p:sp>
      <p:sp>
        <p:nvSpPr>
          <p:cNvPr id="367" name="Google Shape;367;p39"/>
          <p:cNvSpPr txBox="1"/>
          <p:nvPr/>
        </p:nvSpPr>
        <p:spPr>
          <a:xfrm>
            <a:off x="357424" y="2743199"/>
            <a:ext cx="530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Helvetica Neue Light"/>
              <a:buNone/>
            </a:pPr>
            <a:r>
              <a:t/>
            </a:r>
            <a:endParaRPr/>
          </a:p>
        </p:txBody>
      </p:sp>
      <p:pic>
        <p:nvPicPr>
          <p:cNvPr id="368" name="Google Shape;368;p39" title="aflock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75" y="537950"/>
            <a:ext cx="8187645" cy="4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/>
        </p:nvSpPr>
        <p:spPr>
          <a:xfrm>
            <a:off x="357424" y="502919"/>
            <a:ext cx="7772392" cy="52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</a:pPr>
            <a:r>
              <a:rPr b="1" i="0" lang="en-US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What good looks like</a:t>
            </a:r>
            <a:endParaRPr/>
          </a:p>
        </p:txBody>
      </p:sp>
      <p:sp>
        <p:nvSpPr>
          <p:cNvPr id="374" name="Google Shape;374;p40"/>
          <p:cNvSpPr txBox="1"/>
          <p:nvPr/>
        </p:nvSpPr>
        <p:spPr>
          <a:xfrm>
            <a:off x="357425" y="1463039"/>
            <a:ext cx="2285990" cy="48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2600"/>
              <a:buFont typeface="Roboto Slab"/>
              <a:buNone/>
            </a:pPr>
            <a:r>
              <a:rPr b="1" i="0" lang="en-US" sz="2600" u="none" cap="none" strike="noStrike">
                <a:solidFill>
                  <a:srgbClr val="07A89D"/>
                </a:solidFill>
                <a:latin typeface="Roboto Slab"/>
                <a:ea typeface="Roboto Slab"/>
                <a:cs typeface="Roboto Slab"/>
                <a:sym typeface="Roboto Slab"/>
              </a:rPr>
              <a:t>Define</a:t>
            </a:r>
            <a:endParaRPr/>
          </a:p>
        </p:txBody>
      </p:sp>
      <p:sp>
        <p:nvSpPr>
          <p:cNvPr id="375" name="Google Shape;375;p40"/>
          <p:cNvSpPr txBox="1"/>
          <p:nvPr/>
        </p:nvSpPr>
        <p:spPr>
          <a:xfrm>
            <a:off x="357425" y="2148839"/>
            <a:ext cx="2285990" cy="55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boundary — a signed policy, reviewed like code.</a:t>
            </a:r>
            <a:endParaRPr/>
          </a:p>
        </p:txBody>
      </p:sp>
      <p:sp>
        <p:nvSpPr>
          <p:cNvPr id="376" name="Google Shape;376;p40"/>
          <p:cNvSpPr txBox="1"/>
          <p:nvPr/>
        </p:nvSpPr>
        <p:spPr>
          <a:xfrm>
            <a:off x="2907797" y="1463039"/>
            <a:ext cx="2285990" cy="48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BAE40"/>
              </a:buClr>
              <a:buSzPts val="2600"/>
              <a:buFont typeface="Roboto Slab"/>
              <a:buNone/>
            </a:pPr>
            <a:r>
              <a:rPr b="1" i="0" lang="en-US" sz="2600" u="none" cap="none" strike="noStrike">
                <a:solidFill>
                  <a:srgbClr val="FBAE40"/>
                </a:solidFill>
                <a:latin typeface="Roboto Slab"/>
                <a:ea typeface="Roboto Slab"/>
                <a:cs typeface="Roboto Slab"/>
                <a:sym typeface="Roboto Slab"/>
              </a:rPr>
              <a:t>Enforce</a:t>
            </a:r>
            <a:endParaRPr/>
          </a:p>
        </p:txBody>
      </p:sp>
      <p:sp>
        <p:nvSpPr>
          <p:cNvPr id="377" name="Google Shape;377;p40"/>
          <p:cNvSpPr txBox="1"/>
          <p:nvPr/>
        </p:nvSpPr>
        <p:spPr>
          <a:xfrm>
            <a:off x="2907797" y="2148839"/>
            <a:ext cx="2285990" cy="55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it at the tool boundary, before anything runs.</a:t>
            </a:r>
            <a:endParaRPr/>
          </a:p>
        </p:txBody>
      </p:sp>
      <p:sp>
        <p:nvSpPr>
          <p:cNvPr id="378" name="Google Shape;378;p40"/>
          <p:cNvSpPr txBox="1"/>
          <p:nvPr/>
        </p:nvSpPr>
        <p:spPr>
          <a:xfrm>
            <a:off x="5458972" y="1463039"/>
            <a:ext cx="2285991" cy="48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2600"/>
              <a:buFont typeface="Roboto Slab"/>
              <a:buNone/>
            </a:pPr>
            <a:r>
              <a:rPr b="1" i="0" lang="en-US" sz="2600" u="none" cap="none" strike="noStrike">
                <a:solidFill>
                  <a:srgbClr val="ED716C"/>
                </a:solidFill>
                <a:latin typeface="Roboto Slab"/>
                <a:ea typeface="Roboto Slab"/>
                <a:cs typeface="Roboto Slab"/>
                <a:sym typeface="Roboto Slab"/>
              </a:rPr>
              <a:t>Prove</a:t>
            </a:r>
            <a:endParaRPr/>
          </a:p>
        </p:txBody>
      </p:sp>
      <p:sp>
        <p:nvSpPr>
          <p:cNvPr id="379" name="Google Shape;379;p40"/>
          <p:cNvSpPr txBox="1"/>
          <p:nvPr/>
        </p:nvSpPr>
        <p:spPr>
          <a:xfrm>
            <a:off x="5458972" y="2148839"/>
            <a:ext cx="2285991" cy="55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it held — a signed, verifiable receipt of every action.</a:t>
            </a:r>
            <a:endParaRPr/>
          </a:p>
        </p:txBody>
      </p:sp>
      <p:sp>
        <p:nvSpPr>
          <p:cNvPr id="380" name="Google Shape;380;p40"/>
          <p:cNvSpPr txBox="1"/>
          <p:nvPr/>
        </p:nvSpPr>
        <p:spPr>
          <a:xfrm>
            <a:off x="357424" y="3063239"/>
            <a:ext cx="5394951" cy="30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796F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05796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 trusted hardware. Just policy files and attestations.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/>
        </p:nvSpPr>
        <p:spPr>
          <a:xfrm>
            <a:off x="357425" y="305200"/>
            <a:ext cx="57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796F"/>
              </a:buClr>
              <a:buSzPts val="4400"/>
              <a:buFont typeface="Roboto Slab"/>
              <a:buNone/>
            </a:pPr>
            <a:r>
              <a:rPr b="1" lang="en-US" sz="4200">
                <a:solidFill>
                  <a:srgbClr val="05796F"/>
                </a:solidFill>
                <a:latin typeface="Roboto Slab"/>
                <a:ea typeface="Roboto Slab"/>
                <a:cs typeface="Roboto Slab"/>
                <a:sym typeface="Roboto Slab"/>
              </a:rPr>
              <a:t>Join Us!</a:t>
            </a:r>
            <a:endParaRPr sz="1200"/>
          </a:p>
        </p:txBody>
      </p:sp>
      <p:sp>
        <p:nvSpPr>
          <p:cNvPr id="386" name="Google Shape;386;p41"/>
          <p:cNvSpPr txBox="1"/>
          <p:nvPr/>
        </p:nvSpPr>
        <p:spPr>
          <a:xfrm>
            <a:off x="508425" y="1434500"/>
            <a:ext cx="386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700"/>
              <a:buFont typeface="Helvetica Neue Light"/>
              <a:buNone/>
            </a:pPr>
            <a:r>
              <a:rPr b="0" i="0" lang="en-US" sz="18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github.com/aflock-ai/aflock   </a:t>
            </a:r>
            <a:endParaRPr sz="1500"/>
          </a:p>
        </p:txBody>
      </p:sp>
      <p:pic>
        <p:nvPicPr>
          <p:cNvPr descr="qrrepo" id="387" name="Google Shape;3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2629" y="1103021"/>
            <a:ext cx="2183650" cy="21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 txBox="1"/>
          <p:nvPr/>
        </p:nvSpPr>
        <p:spPr>
          <a:xfrm>
            <a:off x="7223765" y="2285999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100"/>
              <a:buFont typeface="Helvetica Neue Light"/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 txBox="1"/>
          <p:nvPr/>
        </p:nvSpPr>
        <p:spPr>
          <a:xfrm>
            <a:off x="508425" y="1915850"/>
            <a:ext cx="378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github.com/aflock-ai/rookery  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/>
        </p:nvSpPr>
        <p:spPr>
          <a:xfrm>
            <a:off x="2755800" y="273700"/>
            <a:ext cx="3293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42"/>
          <p:cNvSpPr txBox="1"/>
          <p:nvPr/>
        </p:nvSpPr>
        <p:spPr>
          <a:xfrm>
            <a:off x="3161600" y="3624025"/>
            <a:ext cx="222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Rahul Vishwakarma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        @rahulxf_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An honest frame</a:t>
            </a:r>
            <a:endParaRPr/>
          </a:p>
        </p:txBody>
      </p:sp>
      <p:sp>
        <p:nvSpPr>
          <p:cNvPr id="401" name="Google Shape;401;p43"/>
          <p:cNvSpPr txBox="1"/>
          <p:nvPr/>
        </p:nvSpPr>
        <p:spPr>
          <a:xfrm>
            <a:off x="357425" y="1325880"/>
            <a:ext cx="5349230" cy="1804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2200"/>
              <a:buFont typeface="Roboto Slab"/>
              <a:buNone/>
            </a:pPr>
            <a:r>
              <a:rPr b="1" i="0" lang="en-US" sz="2200" u="none" cap="none" strike="noStrike">
                <a:solidFill>
                  <a:srgbClr val="ED716C"/>
                </a:solidFill>
                <a:latin typeface="Roboto Slab"/>
                <a:ea typeface="Roboto Slab"/>
                <a:cs typeface="Roboto Slab"/>
                <a:sym typeface="Roboto Slab"/>
              </a:rPr>
              <a:t>aflock is experimental.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Helvetica Neue Light"/>
              <a:buNone/>
            </a:pPr>
            <a:r>
              <a:rPr b="0" i="0" lang="en-US" sz="16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Our exploration of what attestation looks like for AI agents — younger and more experimental than </a:t>
            </a:r>
            <a:r>
              <a:rPr b="0" i="0" lang="en-US" sz="1600" u="none" cap="none" strike="noStrike">
                <a:solidFill>
                  <a:srgbClr val="05796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cilock</a:t>
            </a:r>
            <a:r>
              <a:rPr b="0" i="0" lang="en-US" sz="16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which delivers value in CI today.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400"/>
              <a:buFont typeface="Helvetica Neue Light"/>
              <a:buNone/>
            </a:pPr>
            <a:r>
              <a:rPr b="0" i="1" lang="en-US" sz="14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 this crowd, honesty up front buys the rest of the talk: we name what ships vs. what’s roadmap as we go.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/>
        </p:nvSpPr>
        <p:spPr>
          <a:xfrm>
            <a:off x="357424" y="566927"/>
            <a:ext cx="7772392" cy="72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4200"/>
              <a:buFont typeface="Roboto Slab"/>
              <a:buNone/>
            </a:pPr>
            <a:r>
              <a:rPr b="1" i="0" lang="en-US" sz="4200" u="none" cap="none" strike="noStrike">
                <a:solidFill>
                  <a:srgbClr val="07A89D"/>
                </a:solidFill>
                <a:latin typeface="Roboto Slab"/>
                <a:ea typeface="Roboto Slab"/>
                <a:cs typeface="Roboto Slab"/>
                <a:sym typeface="Roboto Slab"/>
              </a:rPr>
              <a:t>aflock</a:t>
            </a:r>
            <a:r>
              <a:rPr b="1" i="0" lang="en-US" sz="26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  — a lockfile for agent permissions</a:t>
            </a:r>
            <a:endParaRPr/>
          </a:p>
        </p:txBody>
      </p:sp>
      <p:grpSp>
        <p:nvGrpSpPr>
          <p:cNvPr id="407" name="Google Shape;407;p44"/>
          <p:cNvGrpSpPr/>
          <p:nvPr/>
        </p:nvGrpSpPr>
        <p:grpSpPr>
          <a:xfrm>
            <a:off x="311699" y="1783079"/>
            <a:ext cx="1874523" cy="658370"/>
            <a:chOff x="0" y="0"/>
            <a:chExt cx="1874521" cy="658369"/>
          </a:xfrm>
        </p:grpSpPr>
        <p:sp>
          <p:nvSpPr>
            <p:cNvPr id="408" name="Google Shape;408;p44"/>
            <p:cNvSpPr/>
            <p:nvPr/>
          </p:nvSpPr>
          <p:spPr>
            <a:xfrm>
              <a:off x="0" y="0"/>
              <a:ext cx="1874521" cy="658369"/>
            </a:xfrm>
            <a:prstGeom prst="roundRect">
              <a:avLst>
                <a:gd fmla="val 20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4"/>
            <p:cNvSpPr txBox="1"/>
            <p:nvPr/>
          </p:nvSpPr>
          <p:spPr>
            <a:xfrm>
              <a:off x="84301" y="110759"/>
              <a:ext cx="1705918" cy="436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Signed</a:t>
              </a: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2387387" y="1783079"/>
            <a:ext cx="1874523" cy="658370"/>
            <a:chOff x="0" y="0"/>
            <a:chExt cx="1874521" cy="658369"/>
          </a:xfrm>
        </p:grpSpPr>
        <p:sp>
          <p:nvSpPr>
            <p:cNvPr id="411" name="Google Shape;411;p44"/>
            <p:cNvSpPr/>
            <p:nvPr/>
          </p:nvSpPr>
          <p:spPr>
            <a:xfrm>
              <a:off x="0" y="0"/>
              <a:ext cx="1874521" cy="658369"/>
            </a:xfrm>
            <a:prstGeom prst="roundRect">
              <a:avLst>
                <a:gd fmla="val 20000" name="adj"/>
              </a:avLst>
            </a:prstGeom>
            <a:solidFill>
              <a:srgbClr val="ED716C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4"/>
            <p:cNvSpPr txBox="1"/>
            <p:nvPr/>
          </p:nvSpPr>
          <p:spPr>
            <a:xfrm>
              <a:off x="84301" y="110759"/>
              <a:ext cx="1705918" cy="436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Immutable</a:t>
              </a:r>
              <a:endParaRPr/>
            </a:p>
          </p:txBody>
        </p:sp>
      </p:grpSp>
      <p:grpSp>
        <p:nvGrpSpPr>
          <p:cNvPr id="413" name="Google Shape;413;p44"/>
          <p:cNvGrpSpPr/>
          <p:nvPr/>
        </p:nvGrpSpPr>
        <p:grpSpPr>
          <a:xfrm>
            <a:off x="4463076" y="1783079"/>
            <a:ext cx="1874522" cy="658370"/>
            <a:chOff x="0" y="0"/>
            <a:chExt cx="1874521" cy="658369"/>
          </a:xfrm>
        </p:grpSpPr>
        <p:sp>
          <p:nvSpPr>
            <p:cNvPr id="414" name="Google Shape;414;p44"/>
            <p:cNvSpPr/>
            <p:nvPr/>
          </p:nvSpPr>
          <p:spPr>
            <a:xfrm>
              <a:off x="0" y="0"/>
              <a:ext cx="1874521" cy="658369"/>
            </a:xfrm>
            <a:prstGeom prst="roundRect">
              <a:avLst>
                <a:gd fmla="val 20000" name="adj"/>
              </a:avLst>
            </a:prstGeom>
            <a:solidFill>
              <a:srgbClr val="FBAE40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4"/>
            <p:cNvSpPr txBox="1"/>
            <p:nvPr/>
          </p:nvSpPr>
          <p:spPr>
            <a:xfrm>
              <a:off x="84301" y="110759"/>
              <a:ext cx="1705918" cy="436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Verifiable</a:t>
              </a:r>
              <a:endParaRPr/>
            </a:p>
          </p:txBody>
        </p:sp>
      </p:grpSp>
      <p:sp>
        <p:nvSpPr>
          <p:cNvPr id="416" name="Google Shape;416;p44"/>
          <p:cNvSpPr txBox="1"/>
          <p:nvPr/>
        </p:nvSpPr>
        <p:spPr>
          <a:xfrm>
            <a:off x="357424" y="2697479"/>
            <a:ext cx="6857992" cy="597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Helvetica Neue Light"/>
              <a:buNone/>
            </a:pPr>
            <a:r>
              <a:rPr b="0" i="0" lang="en-US" sz="16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Pin your dependencies → pin what the agent may do.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Helvetica Neue Light"/>
              <a:buNone/>
            </a:pPr>
            <a:r>
              <a:rPr b="0" i="0" lang="en-US" sz="1500" u="none" cap="none" strike="noStrike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Built on Witness + in-toto. No trusted hardware — just policy files and attestations.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/>
          <p:nvPr/>
        </p:nvSpPr>
        <p:spPr>
          <a:xfrm>
            <a:off x="357424" y="640080"/>
            <a:ext cx="4480551" cy="100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DEMO</a:t>
            </a:r>
            <a:endParaRPr/>
          </a:p>
        </p:txBody>
      </p:sp>
      <p:sp>
        <p:nvSpPr>
          <p:cNvPr id="422" name="Google Shape;422;p45"/>
          <p:cNvSpPr txBox="1"/>
          <p:nvPr/>
        </p:nvSpPr>
        <p:spPr>
          <a:xfrm>
            <a:off x="357424" y="1920239"/>
            <a:ext cx="7863832" cy="1647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Slab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1. 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Show the signed policy.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Slab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2. 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Ask the agent to read .env — watch the live deny in the logs.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Slab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3. 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Open the signed attestation: who / what / decision + the SPIFFE keyid.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Slab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4. 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Run  aflock verify  →  PASS.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Slab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5.  </a:t>
            </a:r>
            <a:r>
              <a:rPr b="0" i="0" lang="en-US" sz="1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Tamper one byte → it fails closed.</a:t>
            </a:r>
            <a:endParaRPr/>
          </a:p>
        </p:txBody>
      </p:sp>
      <p:sp>
        <p:nvSpPr>
          <p:cNvPr id="423" name="Google Shape;423;p45"/>
          <p:cNvSpPr txBox="1"/>
          <p:nvPr/>
        </p:nvSpPr>
        <p:spPr>
          <a:xfrm>
            <a:off x="357424" y="3977640"/>
            <a:ext cx="7863832" cy="264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Never debug live — a recording is ready as backup.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 txBox="1"/>
          <p:nvPr/>
        </p:nvSpPr>
        <p:spPr>
          <a:xfrm>
            <a:off x="357424" y="384047"/>
            <a:ext cx="8429152" cy="52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</a:pPr>
            <a:r>
              <a:rPr b="1" i="0" lang="en-US" sz="28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How it constrains, behind the scenes</a:t>
            </a:r>
            <a:endParaRPr/>
          </a:p>
        </p:txBody>
      </p:sp>
      <p:sp>
        <p:nvSpPr>
          <p:cNvPr id="429" name="Google Shape;429;p46"/>
          <p:cNvSpPr txBox="1"/>
          <p:nvPr/>
        </p:nvSpPr>
        <p:spPr>
          <a:xfrm>
            <a:off x="357424" y="1060703"/>
            <a:ext cx="7772392" cy="30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 a sandbox. Not an LLM judge. A decision point on every tool call — plus a signer.</a:t>
            </a:r>
            <a:endParaRPr/>
          </a:p>
        </p:txBody>
      </p:sp>
      <p:grpSp>
        <p:nvGrpSpPr>
          <p:cNvPr id="430" name="Google Shape;430;p46"/>
          <p:cNvGrpSpPr/>
          <p:nvPr/>
        </p:nvGrpSpPr>
        <p:grpSpPr>
          <a:xfrm>
            <a:off x="311699" y="1783079"/>
            <a:ext cx="4434843" cy="566930"/>
            <a:chOff x="0" y="0"/>
            <a:chExt cx="4434841" cy="566928"/>
          </a:xfrm>
        </p:grpSpPr>
        <p:sp>
          <p:nvSpPr>
            <p:cNvPr id="431" name="Google Shape;431;p46"/>
            <p:cNvSpPr/>
            <p:nvPr/>
          </p:nvSpPr>
          <p:spPr>
            <a:xfrm>
              <a:off x="0" y="0"/>
              <a:ext cx="4434841" cy="566928"/>
            </a:xfrm>
            <a:prstGeom prst="roundRect">
              <a:avLst>
                <a:gd fmla="val 5000" name="adj"/>
              </a:avLst>
            </a:prstGeom>
            <a:solidFill>
              <a:srgbClr val="0579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6"/>
            <p:cNvSpPr txBox="1"/>
            <p:nvPr/>
          </p:nvSpPr>
          <p:spPr>
            <a:xfrm>
              <a:off x="54036" y="82396"/>
              <a:ext cx="4326768" cy="402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Slab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PreToolUse  →  check the signed policy</a:t>
              </a:r>
              <a:endParaRPr/>
            </a:p>
          </p:txBody>
        </p:sp>
      </p:grpSp>
      <p:grpSp>
        <p:nvGrpSpPr>
          <p:cNvPr id="433" name="Google Shape;433;p46"/>
          <p:cNvGrpSpPr/>
          <p:nvPr/>
        </p:nvGrpSpPr>
        <p:grpSpPr>
          <a:xfrm>
            <a:off x="311699" y="2542032"/>
            <a:ext cx="2121410" cy="713234"/>
            <a:chOff x="0" y="0"/>
            <a:chExt cx="2121408" cy="713232"/>
          </a:xfrm>
        </p:grpSpPr>
        <p:sp>
          <p:nvSpPr>
            <p:cNvPr id="434" name="Google Shape;434;p46"/>
            <p:cNvSpPr/>
            <p:nvPr/>
          </p:nvSpPr>
          <p:spPr>
            <a:xfrm>
              <a:off x="0" y="0"/>
              <a:ext cx="2121408" cy="713232"/>
            </a:xfrm>
            <a:prstGeom prst="roundRect">
              <a:avLst>
                <a:gd fmla="val 5000" name="adj"/>
              </a:avLst>
            </a:prstGeom>
            <a:solidFill>
              <a:srgbClr val="07A89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6"/>
            <p:cNvSpPr txBox="1"/>
            <p:nvPr/>
          </p:nvSpPr>
          <p:spPr>
            <a:xfrm>
              <a:off x="56180" y="40071"/>
              <a:ext cx="2009048" cy="63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ALLOW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tool runs</a:t>
              </a:r>
              <a:endParaRPr/>
            </a:p>
          </p:txBody>
        </p:sp>
      </p:grpSp>
      <p:grpSp>
        <p:nvGrpSpPr>
          <p:cNvPr id="436" name="Google Shape;436;p46"/>
          <p:cNvGrpSpPr/>
          <p:nvPr/>
        </p:nvGrpSpPr>
        <p:grpSpPr>
          <a:xfrm>
            <a:off x="2625132" y="2542032"/>
            <a:ext cx="2121409" cy="713234"/>
            <a:chOff x="0" y="0"/>
            <a:chExt cx="2121408" cy="713232"/>
          </a:xfrm>
        </p:grpSpPr>
        <p:sp>
          <p:nvSpPr>
            <p:cNvPr id="437" name="Google Shape;437;p46"/>
            <p:cNvSpPr/>
            <p:nvPr/>
          </p:nvSpPr>
          <p:spPr>
            <a:xfrm>
              <a:off x="0" y="0"/>
              <a:ext cx="2121408" cy="713232"/>
            </a:xfrm>
            <a:prstGeom prst="roundRect">
              <a:avLst>
                <a:gd fmla="val 5000" name="adj"/>
              </a:avLst>
            </a:prstGeom>
            <a:solidFill>
              <a:srgbClr val="ED716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6"/>
            <p:cNvSpPr txBox="1"/>
            <p:nvPr/>
          </p:nvSpPr>
          <p:spPr>
            <a:xfrm>
              <a:off x="56180" y="40071"/>
              <a:ext cx="2009048" cy="63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DENY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 Light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never executes</a:t>
              </a:r>
              <a:endParaRPr/>
            </a:p>
          </p:txBody>
        </p:sp>
      </p:grpSp>
      <p:grpSp>
        <p:nvGrpSpPr>
          <p:cNvPr id="439" name="Google Shape;439;p46"/>
          <p:cNvGrpSpPr/>
          <p:nvPr/>
        </p:nvGrpSpPr>
        <p:grpSpPr>
          <a:xfrm>
            <a:off x="311699" y="3456432"/>
            <a:ext cx="4434843" cy="548642"/>
            <a:chOff x="0" y="0"/>
            <a:chExt cx="4434841" cy="548641"/>
          </a:xfrm>
        </p:grpSpPr>
        <p:sp>
          <p:nvSpPr>
            <p:cNvPr id="440" name="Google Shape;440;p46"/>
            <p:cNvSpPr/>
            <p:nvPr/>
          </p:nvSpPr>
          <p:spPr>
            <a:xfrm>
              <a:off x="0" y="0"/>
              <a:ext cx="4434841" cy="548641"/>
            </a:xfrm>
            <a:prstGeom prst="roundRect">
              <a:avLst>
                <a:gd fmla="val 5000" name="adj"/>
              </a:avLst>
            </a:prstGeom>
            <a:solidFill>
              <a:srgbClr val="2F485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6"/>
            <p:cNvSpPr txBox="1"/>
            <p:nvPr/>
          </p:nvSpPr>
          <p:spPr>
            <a:xfrm>
              <a:off x="53769" y="73252"/>
              <a:ext cx="4327302" cy="402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Slab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PostToolUse  →  sign the receipt</a:t>
              </a:r>
              <a:endParaRPr/>
            </a:p>
          </p:txBody>
        </p:sp>
      </p:grpSp>
      <p:grpSp>
        <p:nvGrpSpPr>
          <p:cNvPr id="442" name="Google Shape;442;p46"/>
          <p:cNvGrpSpPr/>
          <p:nvPr/>
        </p:nvGrpSpPr>
        <p:grpSpPr>
          <a:xfrm>
            <a:off x="4956047" y="1783079"/>
            <a:ext cx="3566162" cy="2221995"/>
            <a:chOff x="0" y="0"/>
            <a:chExt cx="3566160" cy="2221993"/>
          </a:xfrm>
        </p:grpSpPr>
        <p:sp>
          <p:nvSpPr>
            <p:cNvPr id="443" name="Google Shape;443;p46"/>
            <p:cNvSpPr/>
            <p:nvPr/>
          </p:nvSpPr>
          <p:spPr>
            <a:xfrm>
              <a:off x="0" y="0"/>
              <a:ext cx="3566160" cy="2221993"/>
            </a:xfrm>
            <a:prstGeom prst="roundRect">
              <a:avLst>
                <a:gd fmla="val 45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6"/>
            <p:cNvSpPr txBox="1"/>
            <p:nvPr/>
          </p:nvSpPr>
          <p:spPr>
            <a:xfrm>
              <a:off x="29285" y="29285"/>
              <a:ext cx="3507589" cy="1543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sp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5B6B7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</a:t>
              </a:r>
              <a:endParaRPr/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“permissionDecision”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</a:t>
              </a:r>
              <a:r>
                <a:rPr b="1" i="0" lang="en-US" sz="1200" u="none" cap="none" strike="noStrike">
                  <a:solidFill>
                    <a:srgbClr val="ED716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“deny”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“reason”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“.env is protected”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5B6B7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/>
            </a:p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5B6B7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// fed back to the agent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7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The policy is a signed artifact</a:t>
            </a:r>
            <a:endParaRPr/>
          </a:p>
        </p:txBody>
      </p:sp>
      <p:sp>
        <p:nvSpPr>
          <p:cNvPr id="450" name="Google Shape;450;p47"/>
          <p:cNvSpPr txBox="1"/>
          <p:nvPr/>
        </p:nvSpPr>
        <p:spPr>
          <a:xfrm>
            <a:off x="357424" y="1060703"/>
            <a:ext cx="7772392" cy="30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Just JSON, reviewed in a PR. Then signed — and immutable.</a:t>
            </a:r>
            <a:endParaRPr/>
          </a:p>
        </p:txBody>
      </p:sp>
      <p:grpSp>
        <p:nvGrpSpPr>
          <p:cNvPr id="451" name="Google Shape;451;p47"/>
          <p:cNvGrpSpPr/>
          <p:nvPr/>
        </p:nvGrpSpPr>
        <p:grpSpPr>
          <a:xfrm>
            <a:off x="311699" y="1600200"/>
            <a:ext cx="4526282" cy="2377441"/>
            <a:chOff x="0" y="0"/>
            <a:chExt cx="4526280" cy="2377440"/>
          </a:xfrm>
        </p:grpSpPr>
        <p:sp>
          <p:nvSpPr>
            <p:cNvPr id="452" name="Google Shape;452;p47"/>
            <p:cNvSpPr/>
            <p:nvPr/>
          </p:nvSpPr>
          <p:spPr>
            <a:xfrm>
              <a:off x="0" y="0"/>
              <a:ext cx="4526280" cy="2377440"/>
            </a:xfrm>
            <a:prstGeom prst="roundRect">
              <a:avLst>
                <a:gd fmla="val 45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7"/>
            <p:cNvSpPr txBox="1"/>
            <p:nvPr/>
          </p:nvSpPr>
          <p:spPr>
            <a:xfrm>
              <a:off x="31334" y="31335"/>
              <a:ext cx="4463612" cy="1334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sp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5B6B7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</a:t>
              </a:r>
              <a:endParaRPr/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“deny”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[</a:t>
              </a:r>
              <a:r>
                <a:rPr b="0" i="0" lang="en-US" sz="12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“secrets/**”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b="0" i="0" lang="en-US" sz="12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“.env”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],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“require_approval”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[</a:t>
              </a:r>
              <a:r>
                <a:rPr b="0" i="0" lang="en-US" sz="12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“git push --force”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],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“budget”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{ </a:t>
              </a:r>
              <a:r>
                <a:rPr b="0" i="0" lang="en-US" sz="12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“tool_calls”</a:t>
              </a:r>
              <a:r>
                <a:rPr b="0" i="0" lang="en-US" sz="12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200 }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200"/>
                <a:buFont typeface="Courier New"/>
                <a:buNone/>
              </a:pPr>
              <a:r>
                <a:rPr b="0" i="0" lang="en-US" sz="1200" u="none" cap="none" strike="noStrike">
                  <a:solidFill>
                    <a:srgbClr val="5B6B7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/>
            </a:p>
          </p:txBody>
        </p:sp>
      </p:grpSp>
      <p:grpSp>
        <p:nvGrpSpPr>
          <p:cNvPr id="454" name="Google Shape;454;p47"/>
          <p:cNvGrpSpPr/>
          <p:nvPr/>
        </p:nvGrpSpPr>
        <p:grpSpPr>
          <a:xfrm>
            <a:off x="4983479" y="1600200"/>
            <a:ext cx="3538731" cy="1188721"/>
            <a:chOff x="0" y="0"/>
            <a:chExt cx="3538729" cy="1188720"/>
          </a:xfrm>
        </p:grpSpPr>
        <p:sp>
          <p:nvSpPr>
            <p:cNvPr id="455" name="Google Shape;455;p47"/>
            <p:cNvSpPr/>
            <p:nvPr/>
          </p:nvSpPr>
          <p:spPr>
            <a:xfrm>
              <a:off x="0" y="0"/>
              <a:ext cx="3538729" cy="1188720"/>
            </a:xfrm>
            <a:prstGeom prst="roundRect">
              <a:avLst>
                <a:gd fmla="val 45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7"/>
            <p:cNvSpPr txBox="1"/>
            <p:nvPr/>
          </p:nvSpPr>
          <p:spPr>
            <a:xfrm>
              <a:off x="15666" y="15666"/>
              <a:ext cx="3507396" cy="826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spAutoFit/>
            </a:bodyPr>
            <a:lstStyle/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A89D"/>
                </a:buClr>
                <a:buSzPts val="1100"/>
                <a:buFont typeface="Courier New"/>
                <a:buNone/>
              </a:pPr>
              <a:r>
                <a:rPr b="1" i="0" lang="en-US" sz="11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 </a:t>
              </a:r>
              <a:r>
                <a:rPr b="0" i="0" lang="en-US" sz="11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aflock sign policy.aflock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A89D"/>
                </a:buClr>
                <a:buSzPts val="1100"/>
                <a:buFont typeface="Courier New"/>
                <a:buNone/>
              </a:pPr>
              <a:r>
                <a:rPr b="1" i="0" lang="en-US" sz="1100" u="none" cap="none" strike="noStrike">
                  <a:solidFill>
                    <a:srgbClr val="07A89D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 </a:t>
              </a:r>
              <a:r>
                <a:rPr b="0" i="0" lang="en-US" sz="1100" u="none" cap="none" strike="noStrike">
                  <a:solidFill>
                    <a:srgbClr val="E6F6F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aflock policy verify</a:t>
              </a:r>
              <a:endParaRPr b="0" i="0" sz="1400" u="none" cap="none" strike="noStrike">
                <a:solidFill>
                  <a:srgbClr val="E6F6F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AE40"/>
                </a:buClr>
                <a:buSzPts val="1100"/>
                <a:buFont typeface="Courier New"/>
                <a:buNone/>
              </a:pPr>
              <a:r>
                <a:rPr b="0" i="0" lang="en-US" sz="1100" u="none" cap="none" strike="noStrike">
                  <a:solidFill>
                    <a:srgbClr val="FBAE4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issuer: spiffe://aflock/signer  ✓</a:t>
              </a:r>
              <a:endParaRPr/>
            </a:p>
          </p:txBody>
        </p:sp>
      </p:grpSp>
      <p:grpSp>
        <p:nvGrpSpPr>
          <p:cNvPr id="457" name="Google Shape;457;p47"/>
          <p:cNvGrpSpPr/>
          <p:nvPr/>
        </p:nvGrpSpPr>
        <p:grpSpPr>
          <a:xfrm>
            <a:off x="4983479" y="2926079"/>
            <a:ext cx="3538731" cy="1051562"/>
            <a:chOff x="0" y="0"/>
            <a:chExt cx="3538729" cy="1051561"/>
          </a:xfrm>
        </p:grpSpPr>
        <p:sp>
          <p:nvSpPr>
            <p:cNvPr id="458" name="Google Shape;458;p47"/>
            <p:cNvSpPr/>
            <p:nvPr/>
          </p:nvSpPr>
          <p:spPr>
            <a:xfrm>
              <a:off x="0" y="0"/>
              <a:ext cx="3538729" cy="1051561"/>
            </a:xfrm>
            <a:prstGeom prst="roundRect">
              <a:avLst>
                <a:gd fmla="val 4000" name="adj"/>
              </a:avLst>
            </a:prstGeom>
            <a:solidFill>
              <a:srgbClr val="E6F6F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7"/>
            <p:cNvSpPr txBox="1"/>
            <p:nvPr/>
          </p:nvSpPr>
          <p:spPr>
            <a:xfrm>
              <a:off x="58054" y="81467"/>
              <a:ext cx="3422620" cy="888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Helvetica Neue Light"/>
                <a:buNone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Change one byte → it fails to load.</a:t>
              </a:r>
              <a:endParaRPr/>
            </a:p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300"/>
                <a:buFont typeface="Helvetica Neue Light"/>
                <a:buNone/>
              </a:pP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 human signs the guardrails. The agent can’t edit its own.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We didn’t roll our own crypto</a:t>
            </a:r>
            <a:endParaRPr/>
          </a:p>
        </p:txBody>
      </p:sp>
      <p:sp>
        <p:nvSpPr>
          <p:cNvPr id="465" name="Google Shape;465;p48"/>
          <p:cNvSpPr txBox="1"/>
          <p:nvPr/>
        </p:nvSpPr>
        <p:spPr>
          <a:xfrm>
            <a:off x="357424" y="1060703"/>
            <a:ext cx="7772392" cy="314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500"/>
              <a:buFont typeface="Helvetica Neue Light"/>
              <a:buNone/>
            </a:pPr>
            <a:r>
              <a:rPr b="0" i="0" lang="en-US" sz="15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in-toto + DSSE, created &amp; verified with Witness — the same TestifySec stack.</a:t>
            </a:r>
            <a:endParaRPr/>
          </a:p>
        </p:txBody>
      </p:sp>
      <p:sp>
        <p:nvSpPr>
          <p:cNvPr id="466" name="Google Shape;466;p48"/>
          <p:cNvSpPr txBox="1"/>
          <p:nvPr/>
        </p:nvSpPr>
        <p:spPr>
          <a:xfrm>
            <a:off x="357424" y="1783079"/>
            <a:ext cx="2651751" cy="289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300"/>
              <a:buFont typeface="Helvetica Neue Light"/>
              <a:buNone/>
            </a:pPr>
            <a:r>
              <a:rPr b="0" i="0" lang="en-US" sz="13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format &amp; tooling</a:t>
            </a:r>
            <a:endParaRPr/>
          </a:p>
        </p:txBody>
      </p:sp>
      <p:grpSp>
        <p:nvGrpSpPr>
          <p:cNvPr id="467" name="Google Shape;467;p48"/>
          <p:cNvGrpSpPr/>
          <p:nvPr/>
        </p:nvGrpSpPr>
        <p:grpSpPr>
          <a:xfrm>
            <a:off x="311699" y="2194560"/>
            <a:ext cx="1554483" cy="603506"/>
            <a:chOff x="0" y="0"/>
            <a:chExt cx="1554481" cy="603505"/>
          </a:xfrm>
        </p:grpSpPr>
        <p:sp>
          <p:nvSpPr>
            <p:cNvPr id="468" name="Google Shape;468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in-toto</a:t>
              </a:r>
              <a:endParaRPr/>
            </a:p>
          </p:txBody>
        </p:sp>
      </p:grpSp>
      <p:grpSp>
        <p:nvGrpSpPr>
          <p:cNvPr id="470" name="Google Shape;470;p48"/>
          <p:cNvGrpSpPr/>
          <p:nvPr/>
        </p:nvGrpSpPr>
        <p:grpSpPr>
          <a:xfrm>
            <a:off x="2049060" y="2194560"/>
            <a:ext cx="1554482" cy="603506"/>
            <a:chOff x="0" y="0"/>
            <a:chExt cx="1554481" cy="603505"/>
          </a:xfrm>
        </p:grpSpPr>
        <p:sp>
          <p:nvSpPr>
            <p:cNvPr id="471" name="Google Shape;471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DSSE</a:t>
              </a:r>
              <a:endParaRPr/>
            </a:p>
          </p:txBody>
        </p:sp>
      </p:grpSp>
      <p:grpSp>
        <p:nvGrpSpPr>
          <p:cNvPr id="473" name="Google Shape;473;p48"/>
          <p:cNvGrpSpPr/>
          <p:nvPr/>
        </p:nvGrpSpPr>
        <p:grpSpPr>
          <a:xfrm>
            <a:off x="3786420" y="2194560"/>
            <a:ext cx="1554482" cy="603506"/>
            <a:chOff x="0" y="0"/>
            <a:chExt cx="1554481" cy="603505"/>
          </a:xfrm>
        </p:grpSpPr>
        <p:sp>
          <p:nvSpPr>
            <p:cNvPr id="474" name="Google Shape;474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05796F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Witness</a:t>
              </a:r>
              <a:endParaRPr/>
            </a:p>
          </p:txBody>
        </p:sp>
      </p:grpSp>
      <p:sp>
        <p:nvSpPr>
          <p:cNvPr id="476" name="Google Shape;476;p48"/>
          <p:cNvSpPr txBox="1"/>
          <p:nvPr/>
        </p:nvSpPr>
        <p:spPr>
          <a:xfrm>
            <a:off x="357424" y="3063239"/>
            <a:ext cx="3566151" cy="289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300"/>
              <a:buFont typeface="Helvetica Neue Light"/>
              <a:buNone/>
            </a:pPr>
            <a:r>
              <a:rPr b="0" i="0" lang="en-US" sz="13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Who points it at a pipeline</a:t>
            </a:r>
            <a:endParaRPr/>
          </a:p>
        </p:txBody>
      </p:sp>
      <p:grpSp>
        <p:nvGrpSpPr>
          <p:cNvPr id="477" name="Google Shape;477;p48"/>
          <p:cNvGrpSpPr/>
          <p:nvPr/>
        </p:nvGrpSpPr>
        <p:grpSpPr>
          <a:xfrm>
            <a:off x="311699" y="3474720"/>
            <a:ext cx="1554483" cy="603506"/>
            <a:chOff x="0" y="0"/>
            <a:chExt cx="1554481" cy="603505"/>
          </a:xfrm>
        </p:grpSpPr>
        <p:sp>
          <p:nvSpPr>
            <p:cNvPr id="478" name="Google Shape;478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rookery</a:t>
              </a:r>
              <a:endParaRPr/>
            </a:p>
          </p:txBody>
        </p:sp>
      </p:grpSp>
      <p:grpSp>
        <p:nvGrpSpPr>
          <p:cNvPr id="480" name="Google Shape;480;p48"/>
          <p:cNvGrpSpPr/>
          <p:nvPr/>
        </p:nvGrpSpPr>
        <p:grpSpPr>
          <a:xfrm>
            <a:off x="2049060" y="3474720"/>
            <a:ext cx="1554482" cy="603506"/>
            <a:chOff x="0" y="0"/>
            <a:chExt cx="1554481" cy="603505"/>
          </a:xfrm>
        </p:grpSpPr>
        <p:sp>
          <p:nvSpPr>
            <p:cNvPr id="481" name="Google Shape;481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cilock</a:t>
              </a:r>
              <a:endParaRPr/>
            </a:p>
          </p:txBody>
        </p:sp>
      </p:grpSp>
      <p:grpSp>
        <p:nvGrpSpPr>
          <p:cNvPr id="483" name="Google Shape;483;p48"/>
          <p:cNvGrpSpPr/>
          <p:nvPr/>
        </p:nvGrpSpPr>
        <p:grpSpPr>
          <a:xfrm>
            <a:off x="3786420" y="3474720"/>
            <a:ext cx="1554482" cy="603506"/>
            <a:chOff x="0" y="0"/>
            <a:chExt cx="1554481" cy="603505"/>
          </a:xfrm>
        </p:grpSpPr>
        <p:sp>
          <p:nvSpPr>
            <p:cNvPr id="484" name="Google Shape;484;p48"/>
            <p:cNvSpPr/>
            <p:nvPr/>
          </p:nvSpPr>
          <p:spPr>
            <a:xfrm>
              <a:off x="0" y="0"/>
              <a:ext cx="1554481" cy="603505"/>
            </a:xfrm>
            <a:prstGeom prst="roundRect">
              <a:avLst>
                <a:gd fmla="val 8000" name="adj"/>
              </a:avLst>
            </a:prstGeom>
            <a:solidFill>
              <a:srgbClr val="ED716C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8"/>
            <p:cNvSpPr txBox="1"/>
            <p:nvPr/>
          </p:nvSpPr>
          <p:spPr>
            <a:xfrm>
              <a:off x="59875" y="96026"/>
              <a:ext cx="1434730" cy="411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aflock</a:t>
              </a:r>
              <a:endParaRPr/>
            </a:p>
          </p:txBody>
        </p:sp>
      </p:grpSp>
      <p:grpSp>
        <p:nvGrpSpPr>
          <p:cNvPr id="486" name="Google Shape;486;p48"/>
          <p:cNvGrpSpPr/>
          <p:nvPr/>
        </p:nvGrpSpPr>
        <p:grpSpPr>
          <a:xfrm>
            <a:off x="5349240" y="1783079"/>
            <a:ext cx="3172970" cy="2286001"/>
            <a:chOff x="0" y="0"/>
            <a:chExt cx="3172968" cy="2286000"/>
          </a:xfrm>
        </p:grpSpPr>
        <p:sp>
          <p:nvSpPr>
            <p:cNvPr id="487" name="Google Shape;487;p48"/>
            <p:cNvSpPr/>
            <p:nvPr/>
          </p:nvSpPr>
          <p:spPr>
            <a:xfrm>
              <a:off x="0" y="0"/>
              <a:ext cx="3172968" cy="2286000"/>
            </a:xfrm>
            <a:prstGeom prst="roundRect">
              <a:avLst>
                <a:gd fmla="val 4000" name="adj"/>
              </a:avLst>
            </a:prstGeom>
            <a:solidFill>
              <a:srgbClr val="E6F6F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8"/>
            <p:cNvSpPr txBox="1"/>
            <p:nvPr/>
          </p:nvSpPr>
          <p:spPr>
            <a:xfrm>
              <a:off x="72517" y="575655"/>
              <a:ext cx="3027934" cy="1134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500"/>
                <a:buFont typeface="Helvetica Neue Light"/>
                <a:buNone/>
              </a:pPr>
              <a:r>
                <a:rPr b="0" i="0" lang="en-US" sz="15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 agent session is just a different kind of pipeline.</a:t>
              </a:r>
              <a:endParaRPr/>
            </a:p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2F4858"/>
                </a:buClr>
                <a:buSzPts val="1300"/>
                <a:buFont typeface="Helvetica Neue Light"/>
                <a:buNone/>
              </a:pPr>
              <a:r>
                <a:rPr b="0" i="0" lang="en-US" sz="13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We reuse the signing &amp; verification machinery — verification for free.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357424" y="384047"/>
            <a:ext cx="842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lang="en-US" sz="3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Why are we talking about agent security?</a:t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357425" y="1079000"/>
            <a:ext cx="800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500"/>
              <a:buFont typeface="Helvetica Neue Light"/>
              <a:buNone/>
            </a:pPr>
            <a:r>
              <a:rPr b="1" lang="en-US" sz="1800">
                <a:solidFill>
                  <a:srgbClr val="5B6B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agent runs with YOUR access. With no limits, it can:</a:t>
            </a:r>
            <a:endParaRPr b="1" sz="1800"/>
          </a:p>
        </p:txBody>
      </p:sp>
      <p:sp>
        <p:nvSpPr>
          <p:cNvPr id="139" name="Google Shape;139;p22"/>
          <p:cNvSpPr txBox="1"/>
          <p:nvPr/>
        </p:nvSpPr>
        <p:spPr>
          <a:xfrm>
            <a:off x="357425" y="1624600"/>
            <a:ext cx="70863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1200"/>
              <a:buFont typeface="Courier New"/>
              <a:buNone/>
            </a:pPr>
            <a:r>
              <a:rPr lang="en-US" sz="1800"/>
              <a:t>&gt; </a:t>
            </a:r>
            <a:r>
              <a:rPr lang="en-US" sz="1800"/>
              <a:t>Read your secrets - .env, credentials, tokens </a:t>
            </a:r>
            <a:br>
              <a:rPr lang="en-US" sz="1800"/>
            </a:br>
            <a:r>
              <a:rPr lang="en-US" sz="1800"/>
              <a:t>&gt; Run dangerous commands - force-push, rm -rf, drop a database </a:t>
            </a:r>
            <a:endParaRPr sz="1800"/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1200"/>
              <a:buFont typeface="Courier New"/>
              <a:buNone/>
            </a:pPr>
            <a:r>
              <a:rPr lang="en-US" sz="1800"/>
              <a:t>&gt; Exfiltrate data - leak private data out over the network </a:t>
            </a:r>
            <a:endParaRPr sz="1800"/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1200"/>
              <a:buFont typeface="Courier New"/>
              <a:buNone/>
            </a:pPr>
            <a:r>
              <a:rPr lang="en-US" sz="1800"/>
              <a:t>&gt; Act on your behalf - post your private data to social media </a:t>
            </a:r>
            <a:endParaRPr sz="1800"/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1200"/>
              <a:buFont typeface="Courier New"/>
              <a:buNone/>
            </a:pPr>
            <a:r>
              <a:rPr lang="en-US" sz="1800"/>
              <a:t>&gt; Spawn sub-agents - hand out authority you never granted </a:t>
            </a:r>
            <a:endParaRPr sz="1800"/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D716C"/>
              </a:buClr>
              <a:buSzPts val="1200"/>
              <a:buFont typeface="Courier New"/>
              <a:buNone/>
            </a:pPr>
            <a:r>
              <a:rPr lang="en-US" sz="1800"/>
              <a:t>&gt; Burn money - unbounded API calls and cost</a:t>
            </a:r>
            <a:endParaRPr sz="1800"/>
          </a:p>
        </p:txBody>
      </p:sp>
      <p:sp>
        <p:nvSpPr>
          <p:cNvPr id="140" name="Google Shape;140;p22"/>
          <p:cNvSpPr txBox="1"/>
          <p:nvPr/>
        </p:nvSpPr>
        <p:spPr>
          <a:xfrm>
            <a:off x="5610662" y="1946510"/>
            <a:ext cx="2823901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F6F3"/>
              </a:buClr>
              <a:buSzPts val="1300"/>
              <a:buFont typeface="Helvetica Neue Ligh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9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Honest status</a:t>
            </a:r>
            <a:endParaRPr/>
          </a:p>
        </p:txBody>
      </p:sp>
      <p:sp>
        <p:nvSpPr>
          <p:cNvPr id="494" name="Google Shape;494;p49"/>
          <p:cNvSpPr txBox="1"/>
          <p:nvPr/>
        </p:nvSpPr>
        <p:spPr>
          <a:xfrm>
            <a:off x="357424" y="1060703"/>
            <a:ext cx="7772392" cy="314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500"/>
              <a:buFont typeface="Helvetica Neue Light"/>
              <a:buNone/>
            </a:pPr>
            <a:r>
              <a:rPr b="0" i="0" lang="en-US" sz="1500" u="none" cap="none" strike="noStrike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publish where the teeth are — and where they aren’t.</a:t>
            </a:r>
            <a:endParaRPr/>
          </a:p>
        </p:txBody>
      </p:sp>
      <p:grpSp>
        <p:nvGrpSpPr>
          <p:cNvPr id="495" name="Google Shape;495;p49"/>
          <p:cNvGrpSpPr/>
          <p:nvPr/>
        </p:nvGrpSpPr>
        <p:grpSpPr>
          <a:xfrm>
            <a:off x="311699" y="1554480"/>
            <a:ext cx="3931923" cy="2468881"/>
            <a:chOff x="0" y="0"/>
            <a:chExt cx="3931921" cy="2468880"/>
          </a:xfrm>
        </p:grpSpPr>
        <p:sp>
          <p:nvSpPr>
            <p:cNvPr id="496" name="Google Shape;496;p49"/>
            <p:cNvSpPr/>
            <p:nvPr/>
          </p:nvSpPr>
          <p:spPr>
            <a:xfrm>
              <a:off x="0" y="0"/>
              <a:ext cx="3931921" cy="2468880"/>
            </a:xfrm>
            <a:prstGeom prst="roundRect">
              <a:avLst>
                <a:gd fmla="val 4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9"/>
            <p:cNvSpPr txBox="1"/>
            <p:nvPr/>
          </p:nvSpPr>
          <p:spPr>
            <a:xfrm>
              <a:off x="193530" y="138666"/>
              <a:ext cx="3572292" cy="144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Holds today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Signed policy + attestation chain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File &amp; secret denies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Dangerous-command denies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Turn / tool-call / wall-time budgets</a:t>
              </a:r>
              <a:endParaRPr/>
            </a:p>
          </p:txBody>
        </p:sp>
      </p:grpSp>
      <p:grpSp>
        <p:nvGrpSpPr>
          <p:cNvPr id="498" name="Google Shape;498;p49"/>
          <p:cNvGrpSpPr/>
          <p:nvPr/>
        </p:nvGrpSpPr>
        <p:grpSpPr>
          <a:xfrm>
            <a:off x="4498847" y="1554480"/>
            <a:ext cx="4023362" cy="2468881"/>
            <a:chOff x="0" y="0"/>
            <a:chExt cx="4023360" cy="2468880"/>
          </a:xfrm>
        </p:grpSpPr>
        <p:sp>
          <p:nvSpPr>
            <p:cNvPr id="499" name="Google Shape;499;p49"/>
            <p:cNvSpPr/>
            <p:nvPr/>
          </p:nvSpPr>
          <p:spPr>
            <a:xfrm>
              <a:off x="0" y="0"/>
              <a:ext cx="4023360" cy="2468880"/>
            </a:xfrm>
            <a:prstGeom prst="roundRect">
              <a:avLst>
                <a:gd fmla="val 4000" name="adj"/>
              </a:avLst>
            </a:prstGeom>
            <a:solidFill>
              <a:srgbClr val="ED716C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9"/>
            <p:cNvSpPr txBox="1"/>
            <p:nvPr/>
          </p:nvSpPr>
          <p:spPr>
            <a:xfrm>
              <a:off x="193530" y="138666"/>
              <a:ext cx="3663731" cy="119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 progress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Token / dollar enforcement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Native sub-agent coverage (#100)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Key-custody hardening (#62)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253624" y="317997"/>
            <a:ext cx="842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lang="en-US" sz="3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It isn’t broken. It’s behaving.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3200"/>
              <a:buFont typeface="Roboto Slab"/>
              <a:buNone/>
            </a:pPr>
            <a:r>
              <a:t/>
            </a:r>
            <a:endParaRPr sz="1500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357424" y="1298447"/>
            <a:ext cx="498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168675" y="1606250"/>
            <a:ext cx="4747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F4858"/>
                </a:solidFill>
              </a:rPr>
              <a:t>It didn't malfunction.</a:t>
            </a:r>
            <a:endParaRPr b="1" sz="2200">
              <a:solidFill>
                <a:srgbClr val="2F48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48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F4858"/>
                </a:solidFill>
              </a:rPr>
              <a:t>It did exactly what it was allowed to do.</a:t>
            </a:r>
            <a:endParaRPr sz="2200">
              <a:solidFill>
                <a:srgbClr val="2F4858"/>
              </a:solidFill>
            </a:endParaRPr>
          </a:p>
        </p:txBody>
      </p:sp>
      <p:pic>
        <p:nvPicPr>
          <p:cNvPr id="148" name="Google Shape;148;p23" title="photo_6145566754667697712_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650" y="993500"/>
            <a:ext cx="3702351" cy="37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/>
        </p:nvSpPr>
        <p:spPr>
          <a:xfrm>
            <a:off x="357424" y="384047"/>
            <a:ext cx="842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lang="en-US" sz="3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Authorised, but unreviewed</a:t>
            </a:r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357424" y="1078991"/>
            <a:ext cx="768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500"/>
              <a:buFont typeface="Helvetica Neue Light"/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311699" y="1691639"/>
            <a:ext cx="2377441" cy="2286001"/>
          </a:xfrm>
          <a:prstGeom prst="roundRect">
            <a:avLst>
              <a:gd fmla="val 4500" name="adj"/>
            </a:avLst>
          </a:prstGeom>
          <a:solidFill>
            <a:srgbClr val="FFFFFF"/>
          </a:solidFill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dir="5400000" dist="38100">
              <a:srgbClr val="2F4858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24"/>
          <p:cNvGrpSpPr/>
          <p:nvPr/>
        </p:nvGrpSpPr>
        <p:grpSpPr>
          <a:xfrm>
            <a:off x="567732" y="1965960"/>
            <a:ext cx="566930" cy="566930"/>
            <a:chOff x="0" y="0"/>
            <a:chExt cx="566928" cy="566928"/>
          </a:xfrm>
        </p:grpSpPr>
        <p:sp>
          <p:nvSpPr>
            <p:cNvPr id="157" name="Google Shape;157;p24"/>
            <p:cNvSpPr/>
            <p:nvPr/>
          </p:nvSpPr>
          <p:spPr>
            <a:xfrm>
              <a:off x="0" y="0"/>
              <a:ext cx="566928" cy="566928"/>
            </a:xfrm>
            <a:prstGeom prst="ellipse">
              <a:avLst/>
            </a:prstGeom>
            <a:solidFill>
              <a:srgbClr val="07A89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 txBox="1"/>
            <p:nvPr/>
          </p:nvSpPr>
          <p:spPr>
            <a:xfrm>
              <a:off x="83024" y="169163"/>
              <a:ext cx="400880" cy="228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01</a:t>
              </a:r>
              <a:endParaRPr/>
            </a:p>
          </p:txBody>
        </p:sp>
      </p:grpSp>
      <p:sp>
        <p:nvSpPr>
          <p:cNvPr id="159" name="Google Shape;159;p24"/>
          <p:cNvSpPr txBox="1"/>
          <p:nvPr/>
        </p:nvSpPr>
        <p:spPr>
          <a:xfrm>
            <a:off x="357425" y="2643925"/>
            <a:ext cx="23727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Roboto Slab"/>
              <a:buNone/>
            </a:pPr>
            <a:r>
              <a:rPr b="1" lang="en-US" sz="1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Human-scale control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300"/>
              <a:buFont typeface="Helvetica Neue Light"/>
              <a:buNone/>
            </a:pPr>
            <a:r>
              <a:rPr lang="en-US" sz="1800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Old security assumes a person reviews each sensitive action.</a:t>
            </a:r>
            <a:endParaRPr sz="1800"/>
          </a:p>
        </p:txBody>
      </p:sp>
      <p:sp>
        <p:nvSpPr>
          <p:cNvPr id="160" name="Google Shape;160;p24"/>
          <p:cNvSpPr/>
          <p:nvPr/>
        </p:nvSpPr>
        <p:spPr>
          <a:xfrm>
            <a:off x="2862072" y="1691639"/>
            <a:ext cx="2377440" cy="2286001"/>
          </a:xfrm>
          <a:prstGeom prst="roundRect">
            <a:avLst>
              <a:gd fmla="val 4500" name="adj"/>
            </a:avLst>
          </a:prstGeom>
          <a:solidFill>
            <a:srgbClr val="FFFFFF"/>
          </a:solidFill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dir="5400000" dist="38100">
              <a:srgbClr val="2F4858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24"/>
          <p:cNvGrpSpPr/>
          <p:nvPr/>
        </p:nvGrpSpPr>
        <p:grpSpPr>
          <a:xfrm>
            <a:off x="3118104" y="1965960"/>
            <a:ext cx="566930" cy="566930"/>
            <a:chOff x="0" y="0"/>
            <a:chExt cx="566928" cy="566928"/>
          </a:xfrm>
        </p:grpSpPr>
        <p:sp>
          <p:nvSpPr>
            <p:cNvPr id="162" name="Google Shape;162;p24"/>
            <p:cNvSpPr/>
            <p:nvPr/>
          </p:nvSpPr>
          <p:spPr>
            <a:xfrm>
              <a:off x="0" y="0"/>
              <a:ext cx="566928" cy="566928"/>
            </a:xfrm>
            <a:prstGeom prst="ellipse">
              <a:avLst/>
            </a:prstGeom>
            <a:solidFill>
              <a:srgbClr val="ED716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 txBox="1"/>
            <p:nvPr/>
          </p:nvSpPr>
          <p:spPr>
            <a:xfrm>
              <a:off x="83024" y="169163"/>
              <a:ext cx="400880" cy="228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02</a:t>
              </a:r>
              <a:endParaRPr/>
            </a:p>
          </p:txBody>
        </p:sp>
      </p:grpSp>
      <p:sp>
        <p:nvSpPr>
          <p:cNvPr id="164" name="Google Shape;164;p24"/>
          <p:cNvSpPr txBox="1"/>
          <p:nvPr/>
        </p:nvSpPr>
        <p:spPr>
          <a:xfrm>
            <a:off x="3013350" y="2461825"/>
            <a:ext cx="2372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Roboto Slab"/>
              <a:buNone/>
            </a:pPr>
            <a:r>
              <a:rPr b="1" lang="en-US" sz="1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Agentic velocity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300"/>
              <a:buFont typeface="Helvetica Neue Light"/>
              <a:buNone/>
            </a:pPr>
            <a:r>
              <a:rPr lang="en-US" sz="1800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 agent makes thousands of micro-decisions an hour.</a:t>
            </a:r>
            <a:endParaRPr sz="1800"/>
          </a:p>
        </p:txBody>
      </p:sp>
      <p:sp>
        <p:nvSpPr>
          <p:cNvPr id="165" name="Google Shape;165;p24"/>
          <p:cNvSpPr/>
          <p:nvPr/>
        </p:nvSpPr>
        <p:spPr>
          <a:xfrm>
            <a:off x="5413247" y="1691639"/>
            <a:ext cx="2377441" cy="2286001"/>
          </a:xfrm>
          <a:prstGeom prst="roundRect">
            <a:avLst>
              <a:gd fmla="val 4500" name="adj"/>
            </a:avLst>
          </a:prstGeom>
          <a:solidFill>
            <a:srgbClr val="FFFFFF"/>
          </a:solidFill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dir="5400000" dist="38100">
              <a:srgbClr val="2F4858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4"/>
          <p:cNvGrpSpPr/>
          <p:nvPr/>
        </p:nvGrpSpPr>
        <p:grpSpPr>
          <a:xfrm>
            <a:off x="5669279" y="1965960"/>
            <a:ext cx="566930" cy="566930"/>
            <a:chOff x="0" y="0"/>
            <a:chExt cx="566928" cy="566928"/>
          </a:xfrm>
        </p:grpSpPr>
        <p:sp>
          <p:nvSpPr>
            <p:cNvPr id="167" name="Google Shape;167;p24"/>
            <p:cNvSpPr/>
            <p:nvPr/>
          </p:nvSpPr>
          <p:spPr>
            <a:xfrm>
              <a:off x="0" y="0"/>
              <a:ext cx="566928" cy="566928"/>
            </a:xfrm>
            <a:prstGeom prst="ellipse">
              <a:avLst/>
            </a:prstGeom>
            <a:solidFill>
              <a:srgbClr val="FBAE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4"/>
            <p:cNvSpPr txBox="1"/>
            <p:nvPr/>
          </p:nvSpPr>
          <p:spPr>
            <a:xfrm>
              <a:off x="83024" y="169163"/>
              <a:ext cx="400880" cy="228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 Slab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03</a:t>
              </a:r>
              <a:endParaRPr/>
            </a:p>
          </p:txBody>
        </p:sp>
      </p:grpSp>
      <p:sp>
        <p:nvSpPr>
          <p:cNvPr id="169" name="Google Shape;169;p24"/>
          <p:cNvSpPr txBox="1"/>
          <p:nvPr/>
        </p:nvSpPr>
        <p:spPr>
          <a:xfrm>
            <a:off x="5660150" y="2614225"/>
            <a:ext cx="21306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Roboto Slab"/>
              <a:buNone/>
            </a:pPr>
            <a:r>
              <a:rPr b="1" lang="en-US" sz="16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The review gap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300"/>
              <a:buFont typeface="Helvetica Neue Light"/>
              <a:buNone/>
            </a:pPr>
            <a:r>
              <a:rPr lang="en-US" sz="1800">
                <a:solidFill>
                  <a:srgbClr val="5B6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Each one is authorised. None of them is reviewed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1727075" y="1205150"/>
            <a:ext cx="6418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3200"/>
              <a:buFont typeface="Roboto Slab"/>
              <a:buNone/>
            </a:pPr>
            <a:r>
              <a:rPr b="1" lang="en-US" sz="3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You don't need a hacker.</a:t>
            </a:r>
            <a:endParaRPr sz="1700">
              <a:solidFill>
                <a:srgbClr val="2F4858"/>
              </a:solidFill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357424" y="1298447"/>
            <a:ext cx="498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981875" y="1961738"/>
            <a:ext cx="534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Exfiltration without a sandbox escape. </a:t>
            </a:r>
            <a:endParaRPr sz="2100"/>
          </a:p>
        </p:txBody>
      </p:sp>
      <p:sp>
        <p:nvSpPr>
          <p:cNvPr id="177" name="Google Shape;177;p25"/>
          <p:cNvSpPr txBox="1"/>
          <p:nvPr/>
        </p:nvSpPr>
        <p:spPr>
          <a:xfrm>
            <a:off x="820425" y="2595350"/>
            <a:ext cx="805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breach is just: excessive permissions + an outbound network + a tool-use loop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357424" y="384047"/>
            <a:ext cx="8429152" cy="57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200"/>
              <a:buFont typeface="Roboto Slab"/>
              <a:buNone/>
            </a:pPr>
            <a:r>
              <a:rPr b="1" i="0" lang="en-US" sz="3200" u="none" cap="none" strike="noStrik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Today’s safety is just filters</a:t>
            </a:r>
            <a:endParaRPr/>
          </a:p>
        </p:txBody>
      </p:sp>
      <p:grpSp>
        <p:nvGrpSpPr>
          <p:cNvPr id="183" name="Google Shape;183;p26"/>
          <p:cNvGrpSpPr/>
          <p:nvPr/>
        </p:nvGrpSpPr>
        <p:grpSpPr>
          <a:xfrm>
            <a:off x="311699" y="1371600"/>
            <a:ext cx="3749043" cy="2606041"/>
            <a:chOff x="0" y="0"/>
            <a:chExt cx="3749041" cy="2606040"/>
          </a:xfrm>
        </p:grpSpPr>
        <p:sp>
          <p:nvSpPr>
            <p:cNvPr id="184" name="Google Shape;184;p26"/>
            <p:cNvSpPr/>
            <p:nvPr/>
          </p:nvSpPr>
          <p:spPr>
            <a:xfrm>
              <a:off x="0" y="0"/>
              <a:ext cx="3749041" cy="2606040"/>
            </a:xfrm>
            <a:prstGeom prst="roundRect">
              <a:avLst>
                <a:gd fmla="val 4000" name="adj"/>
              </a:avLst>
            </a:prstGeom>
            <a:solidFill>
              <a:srgbClr val="E6F6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76266" y="30531"/>
              <a:ext cx="3596508" cy="1510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796F"/>
                </a:buClr>
                <a:buSzPts val="1600"/>
                <a:buFont typeface="Roboto Slab"/>
                <a:buNone/>
              </a:pPr>
              <a:r>
                <a:rPr b="1" i="0" lang="en-US" sz="1600" u="none" cap="none" strike="noStrike">
                  <a:solidFill>
                    <a:srgbClr val="05796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What a filter does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Block a string.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Scrub a secret.</a:t>
              </a:r>
              <a:endParaRPr/>
            </a:p>
            <a:p>
              <a:pPr indent="-256031" lvl="0" marL="256031" marR="0" rtl="0" algn="l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F4858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2F485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Sandbox a process.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B75"/>
                </a:buClr>
                <a:buSzPts val="1300"/>
                <a:buFont typeface="Helvetica Neue Light"/>
                <a:buNone/>
              </a:pPr>
              <a:r>
                <a:rPr b="0" i="1" lang="en-US" sz="1300" u="none" cap="none" strike="noStrike">
                  <a:solidFill>
                    <a:srgbClr val="5B6B75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It constrains in the moment — then forgets.</a:t>
              </a:r>
              <a:endParaRPr/>
            </a:p>
          </p:txBody>
        </p:sp>
      </p:grpSp>
      <p:grpSp>
        <p:nvGrpSpPr>
          <p:cNvPr id="186" name="Google Shape;186;p26"/>
          <p:cNvGrpSpPr/>
          <p:nvPr/>
        </p:nvGrpSpPr>
        <p:grpSpPr>
          <a:xfrm>
            <a:off x="4315967" y="1371600"/>
            <a:ext cx="4206243" cy="2606041"/>
            <a:chOff x="0" y="0"/>
            <a:chExt cx="4206241" cy="2606040"/>
          </a:xfrm>
        </p:grpSpPr>
        <p:sp>
          <p:nvSpPr>
            <p:cNvPr id="187" name="Google Shape;187;p26"/>
            <p:cNvSpPr/>
            <p:nvPr/>
          </p:nvSpPr>
          <p:spPr>
            <a:xfrm>
              <a:off x="0" y="0"/>
              <a:ext cx="4206241" cy="2606040"/>
            </a:xfrm>
            <a:prstGeom prst="roundRect">
              <a:avLst>
                <a:gd fmla="val 4000" name="adj"/>
              </a:avLst>
            </a:prstGeom>
            <a:solidFill>
              <a:srgbClr val="2F4858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76266" y="624647"/>
              <a:ext cx="4053708" cy="135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Roboto Slab"/>
                <a:buNone/>
              </a:pPr>
              <a:r>
                <a:rPr b="1" i="0" lang="en-US" sz="19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None can prove, after the fact, that the agent stayed in bounds.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6F3"/>
                </a:buClr>
                <a:buSzPts val="1400"/>
                <a:buFont typeface="Helvetica Neue Light"/>
                <a:buNone/>
              </a:pPr>
              <a:r>
                <a:rPr b="0" i="0" lang="en-US" sz="14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After an incident, </a:t>
              </a:r>
              <a:r>
                <a:rPr b="0" i="0" lang="en-US" sz="1400" u="none" cap="none" strike="noStrike">
                  <a:solidFill>
                    <a:srgbClr val="FBAE4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“what exactly did it do?”</a:t>
              </a:r>
              <a:r>
                <a:rPr b="0" i="0" lang="en-US" sz="1400" u="none" cap="none" strike="noStrike">
                  <a:solidFill>
                    <a:srgbClr val="E6F6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has no signed answer.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/>
        </p:nvSpPr>
        <p:spPr>
          <a:xfrm>
            <a:off x="357450" y="299100"/>
            <a:ext cx="872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89D"/>
              </a:buClr>
              <a:buSzPts val="3200"/>
              <a:buFont typeface="Roboto Slab"/>
              <a:buNone/>
            </a:pPr>
            <a:r>
              <a:rPr b="1" lang="en-US" sz="27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So what is aflock (</a:t>
            </a:r>
            <a:r>
              <a:rPr b="1" lang="en-US" sz="21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a lockfile for agent permissions</a:t>
            </a:r>
            <a:r>
              <a:rPr b="1" lang="en-US" sz="27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r>
              <a:rPr b="1" lang="en-US" sz="27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900">
              <a:solidFill>
                <a:srgbClr val="2F4858"/>
              </a:solidFill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357426" y="1001000"/>
            <a:ext cx="79383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F4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aflock</a:t>
            </a:r>
            <a:r>
              <a:rPr lang="en-US" sz="20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= "</a:t>
            </a:r>
            <a:r>
              <a:rPr b="1" lang="en-US" sz="2000">
                <a:solidFill>
                  <a:srgbClr val="2F4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agent flow lock</a:t>
            </a:r>
            <a:r>
              <a:rPr lang="en-US" sz="20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" (like package-lock.json, but for what an agent may do) </a:t>
            </a:r>
            <a:endParaRPr sz="2000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&gt;  a policy framework that cryptographically constrains AI agent behavior through signed policy files</a:t>
            </a:r>
            <a:endParaRPr sz="2000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4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&gt; No TEE(Trusted Execution Environment)/HSM(Hardware Security Module). </a:t>
            </a:r>
            <a:endParaRPr sz="2000">
              <a:solidFill>
                <a:srgbClr val="2F4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2033250" y="2947975"/>
            <a:ext cx="537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grpSp>
        <p:nvGrpSpPr>
          <p:cNvPr id="196" name="Google Shape;196;p27"/>
          <p:cNvGrpSpPr/>
          <p:nvPr/>
        </p:nvGrpSpPr>
        <p:grpSpPr>
          <a:xfrm>
            <a:off x="547649" y="3765004"/>
            <a:ext cx="1874400" cy="658500"/>
            <a:chOff x="0" y="0"/>
            <a:chExt cx="1874400" cy="658500"/>
          </a:xfrm>
        </p:grpSpPr>
        <p:sp>
          <p:nvSpPr>
            <p:cNvPr id="197" name="Google Shape;197;p27"/>
            <p:cNvSpPr/>
            <p:nvPr/>
          </p:nvSpPr>
          <p:spPr>
            <a:xfrm>
              <a:off x="0" y="0"/>
              <a:ext cx="1874400" cy="658500"/>
            </a:xfrm>
            <a:prstGeom prst="roundRect">
              <a:avLst>
                <a:gd fmla="val 20000" name="adj"/>
              </a:avLst>
            </a:prstGeom>
            <a:solidFill>
              <a:srgbClr val="07A89D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84301" y="110759"/>
              <a:ext cx="170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Signed</a:t>
              </a:r>
              <a:endParaRPr/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2623337" y="3765004"/>
            <a:ext cx="1874400" cy="658500"/>
            <a:chOff x="0" y="0"/>
            <a:chExt cx="1874400" cy="658500"/>
          </a:xfrm>
        </p:grpSpPr>
        <p:sp>
          <p:nvSpPr>
            <p:cNvPr id="200" name="Google Shape;200;p27"/>
            <p:cNvSpPr/>
            <p:nvPr/>
          </p:nvSpPr>
          <p:spPr>
            <a:xfrm>
              <a:off x="0" y="0"/>
              <a:ext cx="1874400" cy="658500"/>
            </a:xfrm>
            <a:prstGeom prst="roundRect">
              <a:avLst>
                <a:gd fmla="val 20000" name="adj"/>
              </a:avLst>
            </a:prstGeom>
            <a:solidFill>
              <a:srgbClr val="ED716C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 txBox="1"/>
            <p:nvPr/>
          </p:nvSpPr>
          <p:spPr>
            <a:xfrm>
              <a:off x="84301" y="110759"/>
              <a:ext cx="170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Immutable</a:t>
              </a:r>
              <a:endParaRPr/>
            </a:p>
          </p:txBody>
        </p:sp>
      </p:grpSp>
      <p:grpSp>
        <p:nvGrpSpPr>
          <p:cNvPr id="202" name="Google Shape;202;p27"/>
          <p:cNvGrpSpPr/>
          <p:nvPr/>
        </p:nvGrpSpPr>
        <p:grpSpPr>
          <a:xfrm>
            <a:off x="4699026" y="3765004"/>
            <a:ext cx="1874400" cy="658500"/>
            <a:chOff x="0" y="0"/>
            <a:chExt cx="1874400" cy="658500"/>
          </a:xfrm>
        </p:grpSpPr>
        <p:sp>
          <p:nvSpPr>
            <p:cNvPr id="203" name="Google Shape;203;p27"/>
            <p:cNvSpPr/>
            <p:nvPr/>
          </p:nvSpPr>
          <p:spPr>
            <a:xfrm>
              <a:off x="0" y="0"/>
              <a:ext cx="1874400" cy="658500"/>
            </a:xfrm>
            <a:prstGeom prst="roundRect">
              <a:avLst>
                <a:gd fmla="val 20000" name="adj"/>
              </a:avLst>
            </a:prstGeom>
            <a:solidFill>
              <a:srgbClr val="FBAE40"/>
            </a:solidFill>
            <a:ln>
              <a:noFill/>
            </a:ln>
            <a:effectLst>
              <a:outerShdw blurRad="88900" rotWithShape="0" dir="5400000" dist="38100">
                <a:srgbClr val="2F4858">
                  <a:alpha val="2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7"/>
            <p:cNvSpPr txBox="1"/>
            <p:nvPr/>
          </p:nvSpPr>
          <p:spPr>
            <a:xfrm>
              <a:off x="84301" y="110759"/>
              <a:ext cx="170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 Slab"/>
                <a:buNone/>
              </a:pPr>
              <a:r>
                <a:rPr b="1" i="0" lang="en-US" sz="1700" u="none" cap="none" strike="noStrik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Verifiable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11699" y="180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Aflock Policy Schema (Identity Constraints)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699" y="753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The </a:t>
            </a:r>
            <a:r>
              <a:rPr b="1" lang="en-US"/>
              <a:t>.aflock</a:t>
            </a:r>
            <a:r>
              <a:rPr lang="en-US"/>
              <a:t> policy file is a signed JSON document specifying all constraints on agent behavior.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Identity constraints specify which agent configurations are authorized to operate under this policy.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495433" y="1783935"/>
            <a:ext cx="44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B6B75"/>
              </a:buClr>
              <a:buSzPts val="12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2" name="Google Shape;212;p28" title="Screenshot 2026-06-15 at 2.42.4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50" y="2383925"/>
            <a:ext cx="8955249" cy="2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5">
  <a:themeElements>
    <a:clrScheme name="OSSNA2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B4C41"/>
      </a:accent1>
      <a:accent2>
        <a:srgbClr val="F2A541"/>
      </a:accent2>
      <a:accent3>
        <a:srgbClr val="B5E5DC"/>
      </a:accent3>
      <a:accent4>
        <a:srgbClr val="707070"/>
      </a:accent4>
      <a:accent5>
        <a:srgbClr val="8F8F8F"/>
      </a:accent5>
      <a:accent6>
        <a:srgbClr val="99999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SNA25">
  <a:themeElements>
    <a:clrScheme name="OSSNA25">
      <a:dk1>
        <a:srgbClr val="000000"/>
      </a:dk1>
      <a:lt1>
        <a:srgbClr val="B5E5DC"/>
      </a:lt1>
      <a:dk2>
        <a:srgbClr val="A7A7A7"/>
      </a:dk2>
      <a:lt2>
        <a:srgbClr val="535353"/>
      </a:lt2>
      <a:accent1>
        <a:srgbClr val="DB4C41"/>
      </a:accent1>
      <a:accent2>
        <a:srgbClr val="F2A541"/>
      </a:accent2>
      <a:accent3>
        <a:srgbClr val="B5E5DC"/>
      </a:accent3>
      <a:accent4>
        <a:srgbClr val="707070"/>
      </a:accent4>
      <a:accent5>
        <a:srgbClr val="8F8F8F"/>
      </a:accent5>
      <a:accent6>
        <a:srgbClr val="99999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