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Helvetica Neue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jr0whbgN+DdufgcWhq52Mg6Fg5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Light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Light-italic.fntdata"/><Relationship Id="rId25" Type="http://schemas.openxmlformats.org/officeDocument/2006/relationships/font" Target="fonts/HelveticaNeueLight-bold.fntdata"/><Relationship Id="rId28" Type="http://customschemas.google.com/relationships/presentationmetadata" Target="metadata"/><Relationship Id="rId27" Type="http://schemas.openxmlformats.org/officeDocument/2006/relationships/font" Target="fonts/HelveticaNeue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ea7c74bb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3dea7c74bbc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eb6efcaf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deb6efcaf6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ea7c74bb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dea7c74bbc_0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ea7c74bb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3dea7c74bbc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ea7c74bb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3dea7c74bbc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dea7c74bb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dea7c74bbc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ea7c74bb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dea7c74bbc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ea7c74bb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dea7c74bbc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dea7c74bb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g3dea7c74bbc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dea7c74bb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g3dea7c74bbc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ea7c74bb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3dea7c74bbc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ea7c74bb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3dea7c74bbc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dea7c74bb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3dea7c74bbc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dea7c74bb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3dea7c74bbc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ea7c74bb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3dea7c74bbc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rgbClr val="07A89D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"/>
          <p:cNvSpPr txBox="1"/>
          <p:nvPr>
            <p:ph idx="1" type="body"/>
          </p:nvPr>
        </p:nvSpPr>
        <p:spPr>
          <a:xfrm>
            <a:off x="304706" y="1793384"/>
            <a:ext cx="8528850" cy="13213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0" spcFirstLastPara="1" rIns="91425" wrap="square" tIns="4570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5"/>
          <p:cNvSpPr txBox="1"/>
          <p:nvPr>
            <p:ph idx="2" type="body"/>
          </p:nvPr>
        </p:nvSpPr>
        <p:spPr>
          <a:xfrm>
            <a:off x="304706" y="3362243"/>
            <a:ext cx="4504361" cy="40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5"/>
          <p:cNvSpPr txBox="1"/>
          <p:nvPr/>
        </p:nvSpPr>
        <p:spPr>
          <a:xfrm>
            <a:off x="211062" y="4648446"/>
            <a:ext cx="1532617" cy="3468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#OSSUMMMIT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5216" y="4612654"/>
            <a:ext cx="960972" cy="31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06" y="547464"/>
            <a:ext cx="5115982" cy="998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nd black elephant with flowers&#10;&#10;AI-generated content may be incorrect." id="16" name="Google Shape;16;p5"/>
          <p:cNvPicPr preferRelativeResize="0"/>
          <p:nvPr/>
        </p:nvPicPr>
        <p:blipFill rotWithShape="1">
          <a:blip r:embed="rId4">
            <a:alphaModFix amt="40000"/>
          </a:blip>
          <a:srcRect b="0" l="0" r="0" t="0"/>
          <a:stretch/>
        </p:blipFill>
        <p:spPr>
          <a:xfrm>
            <a:off x="7122481" y="202977"/>
            <a:ext cx="1897988" cy="135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07A89D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hite and black elephant with flowers&#10;&#10;AI-generated content may be incorrect." id="18" name="Google Shape;18;p6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6703058" y="140992"/>
            <a:ext cx="1897988" cy="13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"/>
          <p:cNvSpPr/>
          <p:nvPr/>
        </p:nvSpPr>
        <p:spPr>
          <a:xfrm>
            <a:off x="0" y="826642"/>
            <a:ext cx="9144000" cy="43168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"/>
          <p:cNvSpPr txBox="1"/>
          <p:nvPr>
            <p:ph type="title"/>
          </p:nvPr>
        </p:nvSpPr>
        <p:spPr>
          <a:xfrm>
            <a:off x="229441" y="55169"/>
            <a:ext cx="7351048" cy="70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1951" y="1200151"/>
            <a:ext cx="8285649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6"/>
          <p:cNvSpPr txBox="1"/>
          <p:nvPr/>
        </p:nvSpPr>
        <p:spPr>
          <a:xfrm>
            <a:off x="8034596" y="4731242"/>
            <a:ext cx="847078" cy="236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7A89D"/>
              </a:buClr>
              <a:buSzPct val="100000"/>
              <a:buFont typeface="Arial"/>
              <a:buNone/>
            </a:pPr>
            <a:r>
              <a:rPr b="1" i="0" lang="en-CA" sz="1000" u="none" cap="none" strike="noStrike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rPr>
              <a:t>#OSSUMMIT</a:t>
            </a:r>
            <a:endParaRPr b="1" i="0" sz="1000" u="none" cap="none" strike="noStrike">
              <a:solidFill>
                <a:srgbClr val="07A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2052" y="243940"/>
            <a:ext cx="1398088" cy="27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solidFill>
          <a:srgbClr val="07A89D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151" y="1501376"/>
            <a:ext cx="6743698" cy="1316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nd black elephant with flowers&#10;&#10;AI-generated content may be incorrect." id="26" name="Google Shape;26;p7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7122481" y="202977"/>
            <a:ext cx="1897988" cy="135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A89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many circles&#10;&#10;AI-generated content may be incorrect." id="6" name="Google Shape;6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"/>
          <p:cNvSpPr txBox="1"/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4"/>
          <p:cNvSpPr txBox="1"/>
          <p:nvPr>
            <p:ph idx="1" type="body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p4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 rot="10800000">
            <a:off x="-3" y="4724875"/>
            <a:ext cx="9143998" cy="43089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/>
          <p:cNvSpPr txBox="1"/>
          <p:nvPr/>
        </p:nvSpPr>
        <p:spPr>
          <a:xfrm>
            <a:off x="-9837" y="2255494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000000"/>
                </a:solidFill>
              </a:rPr>
              <a:t>The Process of Exploration in AI Research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3000">
                <a:solidFill>
                  <a:srgbClr val="000000"/>
                </a:solidFill>
              </a:rPr>
              <a:t>A Researcher’s Perspective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2" name="Google Shape;32;p1"/>
          <p:cNvSpPr txBox="1"/>
          <p:nvPr/>
        </p:nvSpPr>
        <p:spPr>
          <a:xfrm>
            <a:off x="-9825" y="3500573"/>
            <a:ext cx="9144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rgbClr val="000000"/>
                </a:solidFill>
              </a:rPr>
              <a:t>Bibekananda Hati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1600"/>
              <a:t>ExperQuick.org</a:t>
            </a:r>
            <a:endParaRPr i="1"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ea7c74bbc_0_124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Why MLOps Tools Don’t Fully Solve It</a:t>
            </a:r>
            <a:endParaRPr/>
          </a:p>
        </p:txBody>
      </p:sp>
      <p:pic>
        <p:nvPicPr>
          <p:cNvPr id="89" name="Google Shape;89;g3dea7c74bbc_0_124" title="Gemini_Generated_Image_t2oa4et2oa4et2oa.png"/>
          <p:cNvPicPr preferRelativeResize="0"/>
          <p:nvPr/>
        </p:nvPicPr>
        <p:blipFill rotWithShape="1">
          <a:blip r:embed="rId3">
            <a:alphaModFix/>
          </a:blip>
          <a:srcRect b="6090" l="0" r="0" t="6787"/>
          <a:stretch/>
        </p:blipFill>
        <p:spPr>
          <a:xfrm>
            <a:off x="829463" y="1145925"/>
            <a:ext cx="7485076" cy="35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eb6efcaf6_0_4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Why MLOps Tools Don’t Fully Solve It</a:t>
            </a:r>
            <a:endParaRPr/>
          </a:p>
        </p:txBody>
      </p:sp>
      <p:pic>
        <p:nvPicPr>
          <p:cNvPr id="95" name="Google Shape;95;g3deb6efcaf6_0_4" title="Gemini_Generated_Image_1jiyhl1jiyhl1ji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8669"/>
            <a:ext cx="7485066" cy="408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ea7c74bbc_0_128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Researchers’ Responsibility</a:t>
            </a:r>
            <a:r>
              <a:rPr lang="en-CA"/>
              <a:t> </a:t>
            </a:r>
            <a:endParaRPr/>
          </a:p>
        </p:txBody>
      </p:sp>
      <p:pic>
        <p:nvPicPr>
          <p:cNvPr id="101" name="Google Shape;101;g3dea7c74bbc_0_128" title="Gemini_Generated_Image_1pfx2q1pfx2q1pfx.png"/>
          <p:cNvPicPr preferRelativeResize="0"/>
          <p:nvPr/>
        </p:nvPicPr>
        <p:blipFill rotWithShape="1">
          <a:blip r:embed="rId3">
            <a:alphaModFix/>
          </a:blip>
          <a:srcRect b="3182" l="17763" r="18547" t="15853"/>
          <a:stretch/>
        </p:blipFill>
        <p:spPr>
          <a:xfrm>
            <a:off x="229450" y="1093050"/>
            <a:ext cx="5050926" cy="350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ea7c74bbc_0_61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Tracking Decisions &amp; Accountability</a:t>
            </a:r>
            <a:endParaRPr/>
          </a:p>
        </p:txBody>
      </p:sp>
      <p:pic>
        <p:nvPicPr>
          <p:cNvPr id="107" name="Google Shape;107;g3dea7c74bbc_0_61" title="Gemini_Generated_Image_5tqx8d5tqx8d5tq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00" y="835619"/>
            <a:ext cx="7485066" cy="408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ea7c74bbc_0_132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Experiment vs Its Metadata</a:t>
            </a:r>
            <a:endParaRPr/>
          </a:p>
        </p:txBody>
      </p:sp>
      <p:pic>
        <p:nvPicPr>
          <p:cNvPr id="113" name="Google Shape;113;g3dea7c74bbc_0_132" title="Gemini_Generated_Image_260n6c260n6c260n.png"/>
          <p:cNvPicPr preferRelativeResize="0"/>
          <p:nvPr/>
        </p:nvPicPr>
        <p:blipFill rotWithShape="1">
          <a:blip r:embed="rId3">
            <a:alphaModFix/>
          </a:blip>
          <a:srcRect b="26171" l="5209" r="2600" t="21360"/>
          <a:stretch/>
        </p:blipFill>
        <p:spPr>
          <a:xfrm>
            <a:off x="1054875" y="1780600"/>
            <a:ext cx="6743398" cy="21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ea7c74bbc_0_13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What If Experiments Were Queryable?</a:t>
            </a:r>
            <a:endParaRPr/>
          </a:p>
        </p:txBody>
      </p:sp>
      <p:pic>
        <p:nvPicPr>
          <p:cNvPr id="119" name="Google Shape;119;g3dea7c74bbc_0_136" title="Gemini_Generated_Image_shy1ehshy1ehshy1.png"/>
          <p:cNvPicPr preferRelativeResize="0"/>
          <p:nvPr/>
        </p:nvPicPr>
        <p:blipFill rotWithShape="1">
          <a:blip r:embed="rId3">
            <a:alphaModFix/>
          </a:blip>
          <a:srcRect b="11917" l="0" r="0" t="6457"/>
          <a:stretch/>
        </p:blipFill>
        <p:spPr>
          <a:xfrm>
            <a:off x="914600" y="1185600"/>
            <a:ext cx="7314801" cy="333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ea7c74bbc_0_17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PyLabFlow: The Missing Structural Layer</a:t>
            </a:r>
            <a:endParaRPr/>
          </a:p>
        </p:txBody>
      </p:sp>
      <p:pic>
        <p:nvPicPr>
          <p:cNvPr id="125" name="Google Shape;125;g3dea7c74bbc_0_17" title="Screenshot from 2026-04-15 13-40-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7695"/>
            <a:ext cx="8839199" cy="338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ea7c74bbc_0_4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About </a:t>
            </a:r>
            <a:r>
              <a:rPr lang="en-CA"/>
              <a:t>PyLabFlow</a:t>
            </a:r>
            <a:endParaRPr/>
          </a:p>
        </p:txBody>
      </p:sp>
      <p:sp>
        <p:nvSpPr>
          <p:cNvPr id="131" name="Google Shape;131;g3dea7c74bbc_0_46"/>
          <p:cNvSpPr txBox="1"/>
          <p:nvPr>
            <p:ph type="title"/>
          </p:nvPr>
        </p:nvSpPr>
        <p:spPr>
          <a:xfrm>
            <a:off x="61150" y="899967"/>
            <a:ext cx="68370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</a:rPr>
              <a:t>Open-source, Local-first, Domain-independent Python framework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chemeClr val="dk1"/>
                </a:solidFill>
              </a:rPr>
              <a:t>For experiment management.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</a:rPr>
              <a:t>Developed by BBEK-Anand (ExperQuick)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2" name="Google Shape;132;g3dea7c74bbc_0_46"/>
          <p:cNvSpPr txBox="1"/>
          <p:nvPr>
            <p:ph type="title"/>
          </p:nvPr>
        </p:nvSpPr>
        <p:spPr>
          <a:xfrm>
            <a:off x="61150" y="3283200"/>
            <a:ext cx="89487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solidFill>
                  <a:schemeClr val="dk1"/>
                </a:solidFill>
              </a:rPr>
              <a:t>Published Work: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1500">
                <a:solidFill>
                  <a:schemeClr val="dk1"/>
                </a:solidFill>
              </a:rPr>
              <a:t>PyTorchLabFlow: A Local-First Framework for Reproducible Deep Learning</a:t>
            </a:r>
            <a:r>
              <a:rPr lang="en-CA" sz="1500">
                <a:solidFill>
                  <a:schemeClr val="dk1"/>
                </a:solidFill>
              </a:rPr>
              <a:t> (Journal of Applied Bioanalysis, 2025)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solidFill>
                  <a:schemeClr val="dk1"/>
                </a:solidFill>
              </a:rPr>
              <a:t>GitHub.com/ExperQuick/PyLabFlow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33" name="Google Shape;133;g3dea7c74bbc_0_46" title="EQ_LogoBaseMountColor.png"/>
          <p:cNvPicPr preferRelativeResize="0"/>
          <p:nvPr/>
        </p:nvPicPr>
        <p:blipFill rotWithShape="1">
          <a:blip r:embed="rId3">
            <a:alphaModFix/>
          </a:blip>
          <a:srcRect b="14899" l="0" r="0" t="11491"/>
          <a:stretch/>
        </p:blipFill>
        <p:spPr>
          <a:xfrm>
            <a:off x="6366200" y="1270000"/>
            <a:ext cx="2643651" cy="194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/>
          <p:nvPr>
            <p:ph idx="4294967295" type="title"/>
          </p:nvPr>
        </p:nvSpPr>
        <p:spPr>
          <a:xfrm>
            <a:off x="203000" y="81603"/>
            <a:ext cx="73509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7900"/>
              <a:t>THANK YOU</a:t>
            </a:r>
            <a:endParaRPr b="1" sz="7900"/>
          </a:p>
        </p:txBody>
      </p:sp>
      <p:sp>
        <p:nvSpPr>
          <p:cNvPr id="139" name="Google Shape;139;p3"/>
          <p:cNvSpPr txBox="1"/>
          <p:nvPr>
            <p:ph idx="4294967295" type="title"/>
          </p:nvPr>
        </p:nvSpPr>
        <p:spPr>
          <a:xfrm>
            <a:off x="-2" y="4442400"/>
            <a:ext cx="56901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github.com/ExperQuick/PyLabFlow</a:t>
            </a:r>
            <a:endParaRPr sz="2400"/>
          </a:p>
        </p:txBody>
      </p:sp>
      <p:sp>
        <p:nvSpPr>
          <p:cNvPr id="140" name="Google Shape;140;p3"/>
          <p:cNvSpPr txBox="1"/>
          <p:nvPr>
            <p:ph idx="4294967295" type="title"/>
          </p:nvPr>
        </p:nvSpPr>
        <p:spPr>
          <a:xfrm>
            <a:off x="5954470" y="4442400"/>
            <a:ext cx="31896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ExperQuick.org/learn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 txBox="1"/>
          <p:nvPr>
            <p:ph type="title"/>
          </p:nvPr>
        </p:nvSpPr>
        <p:spPr>
          <a:xfrm>
            <a:off x="229441" y="55169"/>
            <a:ext cx="7351048" cy="70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AI Research Process</a:t>
            </a:r>
            <a:endParaRPr/>
          </a:p>
        </p:txBody>
      </p:sp>
      <p:pic>
        <p:nvPicPr>
          <p:cNvPr id="38" name="Google Shape;38;p2" title="howatypicalresearchflowlooks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4575"/>
            <a:ext cx="9144000" cy="34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"/>
          <p:cNvSpPr txBox="1"/>
          <p:nvPr/>
        </p:nvSpPr>
        <p:spPr>
          <a:xfrm>
            <a:off x="-50625" y="4171500"/>
            <a:ext cx="739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AI research does not follow a fixed sequence of steps.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It is a continuous loop of exploration, failure, and refinement.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dea7c74bbc_0_17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Understanding an Experiment</a:t>
            </a:r>
            <a:endParaRPr/>
          </a:p>
        </p:txBody>
      </p:sp>
      <p:pic>
        <p:nvPicPr>
          <p:cNvPr id="45" name="Google Shape;45;g3dea7c74bbc_0_176" title="Gemini_Generated_Image_fcbmb3fcbmb3fcb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675" y="1006361"/>
            <a:ext cx="7042652" cy="384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dea7c74bbc_0_112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Zooming Into an Experiment</a:t>
            </a:r>
            <a:endParaRPr/>
          </a:p>
        </p:txBody>
      </p:sp>
      <p:pic>
        <p:nvPicPr>
          <p:cNvPr id="51" name="Google Shape;51;g3dea7c74bbc_0_112" title="Gemini_Generated_Image_fc68twfc68twfc68.png"/>
          <p:cNvPicPr preferRelativeResize="0"/>
          <p:nvPr/>
        </p:nvPicPr>
        <p:blipFill rotWithShape="1">
          <a:blip r:embed="rId3">
            <a:alphaModFix/>
          </a:blip>
          <a:srcRect b="6904" l="25100" r="25962" t="16807"/>
          <a:stretch/>
        </p:blipFill>
        <p:spPr>
          <a:xfrm>
            <a:off x="229450" y="959050"/>
            <a:ext cx="4602772" cy="39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3dea7c74bbc_0_112"/>
          <p:cNvSpPr/>
          <p:nvPr/>
        </p:nvSpPr>
        <p:spPr>
          <a:xfrm>
            <a:off x="648658" y="1974847"/>
            <a:ext cx="2706000" cy="1233600"/>
          </a:xfrm>
          <a:prstGeom prst="roundRect">
            <a:avLst>
              <a:gd fmla="val 16667" name="adj"/>
            </a:avLst>
          </a:prstGeom>
          <a:solidFill>
            <a:srgbClr val="D8E7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g3dea7c74bbc_0_112" title="Gemini_Generated_Image_fc68twfc68twfc68.png"/>
          <p:cNvPicPr preferRelativeResize="0"/>
          <p:nvPr/>
        </p:nvPicPr>
        <p:blipFill rotWithShape="1">
          <a:blip r:embed="rId3">
            <a:alphaModFix/>
          </a:blip>
          <a:srcRect b="59014" l="35975" r="47947" t="35079"/>
          <a:stretch/>
        </p:blipFill>
        <p:spPr>
          <a:xfrm>
            <a:off x="1215250" y="2373225"/>
            <a:ext cx="1512202" cy="3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ea7c74bbc_0_92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/>
              <a:t>C</a:t>
            </a:r>
            <a:r>
              <a:rPr lang="en-CA"/>
              <a:t>omponents</a:t>
            </a:r>
            <a:r>
              <a:rPr b="1" lang="en-CA" sz="1700">
                <a:solidFill>
                  <a:schemeClr val="dk1"/>
                </a:solidFill>
              </a:rPr>
              <a:t> </a:t>
            </a:r>
            <a:r>
              <a:rPr lang="en-CA"/>
              <a:t>in an</a:t>
            </a:r>
            <a:r>
              <a:rPr b="1" lang="en-CA" sz="1700">
                <a:solidFill>
                  <a:schemeClr val="dk1"/>
                </a:solidFill>
              </a:rPr>
              <a:t> </a:t>
            </a:r>
            <a:r>
              <a:rPr lang="en-CA"/>
              <a:t>Experiment</a:t>
            </a:r>
            <a:endParaRPr/>
          </a:p>
        </p:txBody>
      </p:sp>
      <p:pic>
        <p:nvPicPr>
          <p:cNvPr id="59" name="Google Shape;59;g3dea7c74bbc_0_92"/>
          <p:cNvPicPr preferRelativeResize="0"/>
          <p:nvPr/>
        </p:nvPicPr>
        <p:blipFill rotWithShape="1">
          <a:blip r:embed="rId3">
            <a:alphaModFix/>
          </a:blip>
          <a:srcRect b="0" l="0" r="0" t="10555"/>
          <a:stretch/>
        </p:blipFill>
        <p:spPr>
          <a:xfrm>
            <a:off x="883075" y="974250"/>
            <a:ext cx="7485076" cy="365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dea7c74bbc_0_120"/>
          <p:cNvSpPr txBox="1"/>
          <p:nvPr>
            <p:ph type="title"/>
          </p:nvPr>
        </p:nvSpPr>
        <p:spPr>
          <a:xfrm>
            <a:off x="151153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 </a:t>
            </a:r>
            <a:r>
              <a:rPr lang="en-CA"/>
              <a:t>How Decisions Are Made</a:t>
            </a:r>
            <a:endParaRPr/>
          </a:p>
        </p:txBody>
      </p:sp>
      <p:pic>
        <p:nvPicPr>
          <p:cNvPr id="65" name="Google Shape;65;g3dea7c74bbc_0_120" title="Gemini_Generated_Image_tdux2itdux2itdux.png"/>
          <p:cNvPicPr preferRelativeResize="0"/>
          <p:nvPr/>
        </p:nvPicPr>
        <p:blipFill rotWithShape="1">
          <a:blip r:embed="rId3">
            <a:alphaModFix/>
          </a:blip>
          <a:srcRect b="0" l="0" r="0" t="10873"/>
          <a:stretch/>
        </p:blipFill>
        <p:spPr>
          <a:xfrm>
            <a:off x="826113" y="961200"/>
            <a:ext cx="7491773" cy="36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ea7c74bbc_0_11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 Where Actually Time Goes</a:t>
            </a:r>
            <a:endParaRPr/>
          </a:p>
        </p:txBody>
      </p:sp>
      <p:pic>
        <p:nvPicPr>
          <p:cNvPr id="71" name="Google Shape;71;g3dea7c74bbc_0_116" title="Gemini_Generated_Image_b1vsejb1vsejb1vs.png"/>
          <p:cNvPicPr preferRelativeResize="0"/>
          <p:nvPr/>
        </p:nvPicPr>
        <p:blipFill rotWithShape="1">
          <a:blip r:embed="rId3">
            <a:alphaModFix/>
          </a:blip>
          <a:srcRect b="0" l="0" r="0" t="18441"/>
          <a:stretch/>
        </p:blipFill>
        <p:spPr>
          <a:xfrm>
            <a:off x="162375" y="1040150"/>
            <a:ext cx="7906898" cy="351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ea7c74bbc_0_9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The Mess of Experimentation</a:t>
            </a:r>
            <a:endParaRPr/>
          </a:p>
        </p:txBody>
      </p:sp>
      <p:pic>
        <p:nvPicPr>
          <p:cNvPr id="77" name="Google Shape;77;g3dea7c74bbc_0_96" title="Screenshot from 2026-04-15 13-19-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0" y="869500"/>
            <a:ext cx="5510424" cy="42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ea7c74bbc_0_100"/>
          <p:cNvSpPr txBox="1"/>
          <p:nvPr>
            <p:ph type="title"/>
          </p:nvPr>
        </p:nvSpPr>
        <p:spPr>
          <a:xfrm>
            <a:off x="229449" y="55175"/>
            <a:ext cx="63993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Why Git Fails To Solve The Mess</a:t>
            </a:r>
            <a:endParaRPr/>
          </a:p>
        </p:txBody>
      </p:sp>
      <p:pic>
        <p:nvPicPr>
          <p:cNvPr id="83" name="Google Shape;83;g3dea7c74bbc_0_100" title="Gemini_Generated_Image_n1m385n1m385n1m3.png"/>
          <p:cNvPicPr preferRelativeResize="0"/>
          <p:nvPr/>
        </p:nvPicPr>
        <p:blipFill rotWithShape="1">
          <a:blip r:embed="rId3">
            <a:alphaModFix/>
          </a:blip>
          <a:srcRect b="2364" l="0" r="0" t="16671"/>
          <a:stretch/>
        </p:blipFill>
        <p:spPr>
          <a:xfrm>
            <a:off x="403625" y="947611"/>
            <a:ext cx="8532951" cy="37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2015-04-06T18:30:18Z</dcterms:created>
  <dc:creator>Amanda Cohen</dc:creator>
</cp:coreProperties>
</file>