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5" r:id="rId2"/>
    <p:sldId id="262" r:id="rId3"/>
    <p:sldId id="272" r:id="rId4"/>
    <p:sldId id="273" r:id="rId5"/>
    <p:sldId id="269" r:id="rId6"/>
    <p:sldId id="274" r:id="rId7"/>
    <p:sldId id="275" r:id="rId8"/>
    <p:sldId id="268" r:id="rId9"/>
    <p:sldId id="276" r:id="rId10"/>
    <p:sldId id="277" r:id="rId11"/>
    <p:sldId id="278" r:id="rId12"/>
    <p:sldId id="279" r:id="rId13"/>
    <p:sldId id="280" r:id="rId14"/>
    <p:sldId id="264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A89D"/>
    <a:srgbClr val="1B1D2C"/>
    <a:srgbClr val="00AED8"/>
    <a:srgbClr val="0077A2"/>
    <a:srgbClr val="D94625"/>
    <a:srgbClr val="B1ED67"/>
    <a:srgbClr val="73973E"/>
    <a:srgbClr val="BDFC6E"/>
    <a:srgbClr val="013B74"/>
    <a:srgbClr val="1E9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–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34" autoAdjust="0"/>
    <p:restoredTop sz="94487"/>
  </p:normalViewPr>
  <p:slideViewPr>
    <p:cSldViewPr snapToGrid="0" snapToObjects="1">
      <p:cViewPr varScale="1">
        <p:scale>
          <a:sx n="201" d="100"/>
          <a:sy n="201" d="100"/>
        </p:scale>
        <p:origin x="1480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image" Target="../media/image7.sv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image" Target="../media/image7.sv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49CF8F-4419-4024-8F9C-216D63A6C03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2FCA568-BC9A-4981-961D-CA7670AB2F9C}">
      <dgm:prSet/>
      <dgm:spPr/>
      <dgm:t>
        <a:bodyPr/>
        <a:lstStyle/>
        <a:p>
          <a:r>
            <a:rPr lang="en-IN" b="1"/>
            <a:t>Interface:</a:t>
          </a:r>
          <a:r>
            <a:rPr lang="en-IN"/>
            <a:t> Shift from Chat UI to </a:t>
          </a:r>
          <a:r>
            <a:rPr lang="en-IN" b="1"/>
            <a:t>API &amp; Pipeline Triggers</a:t>
          </a:r>
          <a:r>
            <a:rPr lang="en-IN"/>
            <a:t>.</a:t>
          </a:r>
          <a:endParaRPr lang="en-US"/>
        </a:p>
      </dgm:t>
    </dgm:pt>
    <dgm:pt modelId="{3F66BBBE-DDEF-400E-8099-9A15331E7A3D}" type="parTrans" cxnId="{6971CC1D-5AE3-485E-B3FF-D45DE8A66CB9}">
      <dgm:prSet/>
      <dgm:spPr/>
      <dgm:t>
        <a:bodyPr/>
        <a:lstStyle/>
        <a:p>
          <a:endParaRPr lang="en-US"/>
        </a:p>
      </dgm:t>
    </dgm:pt>
    <dgm:pt modelId="{A520D154-8BB8-4A79-B972-0435EDA4498C}" type="sibTrans" cxnId="{6971CC1D-5AE3-485E-B3FF-D45DE8A66CB9}">
      <dgm:prSet/>
      <dgm:spPr/>
      <dgm:t>
        <a:bodyPr/>
        <a:lstStyle/>
        <a:p>
          <a:endParaRPr lang="en-US"/>
        </a:p>
      </dgm:t>
    </dgm:pt>
    <dgm:pt modelId="{4799A472-E8E6-4E78-88CA-DBBD5C54F511}">
      <dgm:prSet/>
      <dgm:spPr>
        <a:noFill/>
      </dgm:spPr>
      <dgm:t>
        <a:bodyPr/>
        <a:lstStyle/>
        <a:p>
          <a:r>
            <a:rPr lang="en-IN" b="1"/>
            <a:t>Output:</a:t>
          </a:r>
          <a:r>
            <a:rPr lang="en-IN"/>
            <a:t> Shift from unverified text to </a:t>
          </a:r>
          <a:r>
            <a:rPr lang="en-IN" b="1"/>
            <a:t>Pull Requests &amp; Executable Actions</a:t>
          </a:r>
          <a:r>
            <a:rPr lang="en-IN"/>
            <a:t>.</a:t>
          </a:r>
          <a:endParaRPr lang="en-US"/>
        </a:p>
      </dgm:t>
    </dgm:pt>
    <dgm:pt modelId="{28CFB855-3388-43CD-B3E3-14EE4436E019}" type="parTrans" cxnId="{6424C187-AAAD-489E-9A26-0608C09DE66A}">
      <dgm:prSet/>
      <dgm:spPr/>
      <dgm:t>
        <a:bodyPr/>
        <a:lstStyle/>
        <a:p>
          <a:endParaRPr lang="en-US"/>
        </a:p>
      </dgm:t>
    </dgm:pt>
    <dgm:pt modelId="{AECEC68F-A396-4F33-AA12-591BCBA12DB8}" type="sibTrans" cxnId="{6424C187-AAAD-489E-9A26-0608C09DE66A}">
      <dgm:prSet/>
      <dgm:spPr/>
      <dgm:t>
        <a:bodyPr/>
        <a:lstStyle/>
        <a:p>
          <a:endParaRPr lang="en-US"/>
        </a:p>
      </dgm:t>
    </dgm:pt>
    <dgm:pt modelId="{687113FF-5392-4CC0-9654-011F39D114B2}">
      <dgm:prSet/>
      <dgm:spPr>
        <a:noFill/>
      </dgm:spPr>
      <dgm:t>
        <a:bodyPr/>
        <a:lstStyle/>
        <a:p>
          <a:r>
            <a:rPr lang="en-IN" b="1"/>
            <a:t>State:</a:t>
          </a:r>
          <a:r>
            <a:rPr lang="en-IN"/>
            <a:t> Shift from stateless interactions to </a:t>
          </a:r>
          <a:r>
            <a:rPr lang="en-IN" b="1"/>
            <a:t>Context-Aware</a:t>
          </a:r>
          <a:r>
            <a:rPr lang="en-IN"/>
            <a:t> systems using </a:t>
          </a:r>
          <a:r>
            <a:rPr lang="en-IN" b="1"/>
            <a:t>OpenTelemetry</a:t>
          </a:r>
          <a:r>
            <a:rPr lang="en-IN"/>
            <a:t>.</a:t>
          </a:r>
          <a:endParaRPr lang="en-US"/>
        </a:p>
      </dgm:t>
    </dgm:pt>
    <dgm:pt modelId="{359E8ACB-A02A-4301-9389-20C4D588315C}" type="parTrans" cxnId="{0A81D404-139D-4346-8706-72396A189A02}">
      <dgm:prSet/>
      <dgm:spPr/>
      <dgm:t>
        <a:bodyPr/>
        <a:lstStyle/>
        <a:p>
          <a:endParaRPr lang="en-US"/>
        </a:p>
      </dgm:t>
    </dgm:pt>
    <dgm:pt modelId="{4D04408E-376B-4510-A9AB-932C71DC706E}" type="sibTrans" cxnId="{0A81D404-139D-4346-8706-72396A189A02}">
      <dgm:prSet/>
      <dgm:spPr/>
      <dgm:t>
        <a:bodyPr/>
        <a:lstStyle/>
        <a:p>
          <a:endParaRPr lang="en-US"/>
        </a:p>
      </dgm:t>
    </dgm:pt>
    <dgm:pt modelId="{3CB1987D-423A-444A-B005-3514A7B0A18D}">
      <dgm:prSet/>
      <dgm:spPr>
        <a:noFill/>
      </dgm:spPr>
      <dgm:t>
        <a:bodyPr/>
        <a:lstStyle/>
        <a:p>
          <a:r>
            <a:rPr lang="en-IN" b="1"/>
            <a:t>Trust:</a:t>
          </a:r>
          <a:r>
            <a:rPr lang="en-IN"/>
            <a:t> Shift from "Hope &amp; Inspect" to </a:t>
          </a:r>
          <a:r>
            <a:rPr lang="en-IN" b="1"/>
            <a:t>Policy-as-Code &amp; Evaluation</a:t>
          </a:r>
          <a:r>
            <a:rPr lang="en-IN"/>
            <a:t>.</a:t>
          </a:r>
          <a:endParaRPr lang="en-US"/>
        </a:p>
      </dgm:t>
    </dgm:pt>
    <dgm:pt modelId="{7CB9D4C2-212B-4BFD-9DEA-44DDD960B3E1}" type="parTrans" cxnId="{2C58766C-EE7B-4CB3-A3DB-5E92EACF60AF}">
      <dgm:prSet/>
      <dgm:spPr/>
      <dgm:t>
        <a:bodyPr/>
        <a:lstStyle/>
        <a:p>
          <a:endParaRPr lang="en-US"/>
        </a:p>
      </dgm:t>
    </dgm:pt>
    <dgm:pt modelId="{BCFC4447-039B-4B60-8A63-5548755E9920}" type="sibTrans" cxnId="{2C58766C-EE7B-4CB3-A3DB-5E92EACF60AF}">
      <dgm:prSet/>
      <dgm:spPr/>
      <dgm:t>
        <a:bodyPr/>
        <a:lstStyle/>
        <a:p>
          <a:endParaRPr lang="en-US"/>
        </a:p>
      </dgm:t>
    </dgm:pt>
    <dgm:pt modelId="{008511C6-7E5C-44BE-8BE3-90F9861BB5F5}" type="pres">
      <dgm:prSet presAssocID="{DC49CF8F-4419-4024-8F9C-216D63A6C03D}" presName="root" presStyleCnt="0">
        <dgm:presLayoutVars>
          <dgm:dir/>
          <dgm:resizeHandles val="exact"/>
        </dgm:presLayoutVars>
      </dgm:prSet>
      <dgm:spPr/>
    </dgm:pt>
    <dgm:pt modelId="{4CF8BFBF-650E-479E-BBB7-2EC05810FC35}" type="pres">
      <dgm:prSet presAssocID="{B2FCA568-BC9A-4981-961D-CA7670AB2F9C}" presName="compNode" presStyleCnt="0"/>
      <dgm:spPr/>
    </dgm:pt>
    <dgm:pt modelId="{E9027A71-3E4C-4F80-B171-DAF31185443F}" type="pres">
      <dgm:prSet presAssocID="{B2FCA568-BC9A-4981-961D-CA7670AB2F9C}" presName="bgRect" presStyleLbl="bgShp" presStyleIdx="0" presStyleCnt="4"/>
      <dgm:spPr>
        <a:noFill/>
      </dgm:spPr>
    </dgm:pt>
    <dgm:pt modelId="{1032670B-564F-44BB-BF04-1DF9F1ABAB82}" type="pres">
      <dgm:prSet presAssocID="{B2FCA568-BC9A-4981-961D-CA7670AB2F9C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4AE2C57E-967A-49D3-A793-41DB526B2E52}" type="pres">
      <dgm:prSet presAssocID="{B2FCA568-BC9A-4981-961D-CA7670AB2F9C}" presName="spaceRect" presStyleCnt="0"/>
      <dgm:spPr/>
    </dgm:pt>
    <dgm:pt modelId="{FA4D04B8-31FA-49F5-9608-E4A003C08509}" type="pres">
      <dgm:prSet presAssocID="{B2FCA568-BC9A-4981-961D-CA7670AB2F9C}" presName="parTx" presStyleLbl="revTx" presStyleIdx="0" presStyleCnt="4">
        <dgm:presLayoutVars>
          <dgm:chMax val="0"/>
          <dgm:chPref val="0"/>
        </dgm:presLayoutVars>
      </dgm:prSet>
      <dgm:spPr/>
    </dgm:pt>
    <dgm:pt modelId="{6391D074-F485-47FB-857F-BC671FE4C42A}" type="pres">
      <dgm:prSet presAssocID="{A520D154-8BB8-4A79-B972-0435EDA4498C}" presName="sibTrans" presStyleCnt="0"/>
      <dgm:spPr/>
    </dgm:pt>
    <dgm:pt modelId="{C58D4F5D-76D6-4EF1-B055-9C3BD87ECB03}" type="pres">
      <dgm:prSet presAssocID="{4799A472-E8E6-4E78-88CA-DBBD5C54F511}" presName="compNode" presStyleCnt="0"/>
      <dgm:spPr/>
    </dgm:pt>
    <dgm:pt modelId="{93C9A519-ADEB-445C-97C6-CF800C39DDF1}" type="pres">
      <dgm:prSet presAssocID="{4799A472-E8E6-4E78-88CA-DBBD5C54F511}" presName="bgRect" presStyleLbl="bgShp" presStyleIdx="1" presStyleCnt="4"/>
      <dgm:spPr>
        <a:noFill/>
      </dgm:spPr>
    </dgm:pt>
    <dgm:pt modelId="{55B1DB60-9673-4974-84F0-E9EC4B998C46}" type="pres">
      <dgm:prSet presAssocID="{4799A472-E8E6-4E78-88CA-DBBD5C54F511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FD1477B5-EF19-49B8-8116-2466DB448847}" type="pres">
      <dgm:prSet presAssocID="{4799A472-E8E6-4E78-88CA-DBBD5C54F511}" presName="spaceRect" presStyleCnt="0"/>
      <dgm:spPr/>
    </dgm:pt>
    <dgm:pt modelId="{C65BF51C-B52C-4172-80F8-0F1634E3B96A}" type="pres">
      <dgm:prSet presAssocID="{4799A472-E8E6-4E78-88CA-DBBD5C54F511}" presName="parTx" presStyleLbl="revTx" presStyleIdx="1" presStyleCnt="4">
        <dgm:presLayoutVars>
          <dgm:chMax val="0"/>
          <dgm:chPref val="0"/>
        </dgm:presLayoutVars>
      </dgm:prSet>
      <dgm:spPr/>
    </dgm:pt>
    <dgm:pt modelId="{DE2FE10F-813D-4FE1-8BF3-6E9CE4631E9C}" type="pres">
      <dgm:prSet presAssocID="{AECEC68F-A396-4F33-AA12-591BCBA12DB8}" presName="sibTrans" presStyleCnt="0"/>
      <dgm:spPr/>
    </dgm:pt>
    <dgm:pt modelId="{61030636-C0AA-40C7-B35A-523BBF5500CB}" type="pres">
      <dgm:prSet presAssocID="{687113FF-5392-4CC0-9654-011F39D114B2}" presName="compNode" presStyleCnt="0"/>
      <dgm:spPr/>
    </dgm:pt>
    <dgm:pt modelId="{2705AB1D-5ED9-423E-AAC2-8E1EA9CC7094}" type="pres">
      <dgm:prSet presAssocID="{687113FF-5392-4CC0-9654-011F39D114B2}" presName="bgRect" presStyleLbl="bgShp" presStyleIdx="2" presStyleCnt="4"/>
      <dgm:spPr>
        <a:noFill/>
      </dgm:spPr>
    </dgm:pt>
    <dgm:pt modelId="{C742881F-B5C8-4689-A993-9F333323EE5A}" type="pres">
      <dgm:prSet presAssocID="{687113FF-5392-4CC0-9654-011F39D114B2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nsfer"/>
        </a:ext>
      </dgm:extLst>
    </dgm:pt>
    <dgm:pt modelId="{22B19B91-A47F-4E4C-87E4-CCB04FDC87E6}" type="pres">
      <dgm:prSet presAssocID="{687113FF-5392-4CC0-9654-011F39D114B2}" presName="spaceRect" presStyleCnt="0"/>
      <dgm:spPr/>
    </dgm:pt>
    <dgm:pt modelId="{C9ABD713-E06B-40E2-82F9-7CAFCD9D0811}" type="pres">
      <dgm:prSet presAssocID="{687113FF-5392-4CC0-9654-011F39D114B2}" presName="parTx" presStyleLbl="revTx" presStyleIdx="2" presStyleCnt="4">
        <dgm:presLayoutVars>
          <dgm:chMax val="0"/>
          <dgm:chPref val="0"/>
        </dgm:presLayoutVars>
      </dgm:prSet>
      <dgm:spPr/>
    </dgm:pt>
    <dgm:pt modelId="{80997D14-B6B7-4EB0-B54E-45782D7A7A8A}" type="pres">
      <dgm:prSet presAssocID="{4D04408E-376B-4510-A9AB-932C71DC706E}" presName="sibTrans" presStyleCnt="0"/>
      <dgm:spPr/>
    </dgm:pt>
    <dgm:pt modelId="{47D595C5-B5EA-4468-8052-44D883BFFDA0}" type="pres">
      <dgm:prSet presAssocID="{3CB1987D-423A-444A-B005-3514A7B0A18D}" presName="compNode" presStyleCnt="0"/>
      <dgm:spPr/>
    </dgm:pt>
    <dgm:pt modelId="{B0A26A01-E145-4DEC-942C-5B346BB34064}" type="pres">
      <dgm:prSet presAssocID="{3CB1987D-423A-444A-B005-3514A7B0A18D}" presName="bgRect" presStyleLbl="bgShp" presStyleIdx="3" presStyleCnt="4"/>
      <dgm:spPr>
        <a:noFill/>
      </dgm:spPr>
    </dgm:pt>
    <dgm:pt modelId="{1AC9AE84-A43C-415D-8682-3A4E8281AC34}" type="pres">
      <dgm:prSet presAssocID="{3CB1987D-423A-444A-B005-3514A7B0A18D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22AD2D74-6339-41FD-BF63-B0208691BEB0}" type="pres">
      <dgm:prSet presAssocID="{3CB1987D-423A-444A-B005-3514A7B0A18D}" presName="spaceRect" presStyleCnt="0"/>
      <dgm:spPr/>
    </dgm:pt>
    <dgm:pt modelId="{91811699-028B-42D2-8CA7-203220FD31A7}" type="pres">
      <dgm:prSet presAssocID="{3CB1987D-423A-444A-B005-3514A7B0A18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A81D404-139D-4346-8706-72396A189A02}" srcId="{DC49CF8F-4419-4024-8F9C-216D63A6C03D}" destId="{687113FF-5392-4CC0-9654-011F39D114B2}" srcOrd="2" destOrd="0" parTransId="{359E8ACB-A02A-4301-9389-20C4D588315C}" sibTransId="{4D04408E-376B-4510-A9AB-932C71DC706E}"/>
    <dgm:cxn modelId="{6971CC1D-5AE3-485E-B3FF-D45DE8A66CB9}" srcId="{DC49CF8F-4419-4024-8F9C-216D63A6C03D}" destId="{B2FCA568-BC9A-4981-961D-CA7670AB2F9C}" srcOrd="0" destOrd="0" parTransId="{3F66BBBE-DDEF-400E-8099-9A15331E7A3D}" sibTransId="{A520D154-8BB8-4A79-B972-0435EDA4498C}"/>
    <dgm:cxn modelId="{A4775B67-5B63-4B85-ADF5-96DBBB1E39F0}" type="presOf" srcId="{687113FF-5392-4CC0-9654-011F39D114B2}" destId="{C9ABD713-E06B-40E2-82F9-7CAFCD9D0811}" srcOrd="0" destOrd="0" presId="urn:microsoft.com/office/officeart/2018/2/layout/IconVerticalSolidList"/>
    <dgm:cxn modelId="{2C58766C-EE7B-4CB3-A3DB-5E92EACF60AF}" srcId="{DC49CF8F-4419-4024-8F9C-216D63A6C03D}" destId="{3CB1987D-423A-444A-B005-3514A7B0A18D}" srcOrd="3" destOrd="0" parTransId="{7CB9D4C2-212B-4BFD-9DEA-44DDD960B3E1}" sibTransId="{BCFC4447-039B-4B60-8A63-5548755E9920}"/>
    <dgm:cxn modelId="{6424C187-AAAD-489E-9A26-0608C09DE66A}" srcId="{DC49CF8F-4419-4024-8F9C-216D63A6C03D}" destId="{4799A472-E8E6-4E78-88CA-DBBD5C54F511}" srcOrd="1" destOrd="0" parTransId="{28CFB855-3388-43CD-B3E3-14EE4436E019}" sibTransId="{AECEC68F-A396-4F33-AA12-591BCBA12DB8}"/>
    <dgm:cxn modelId="{3045FFBC-A0D3-4F8F-88C8-421A2113ADAA}" type="presOf" srcId="{4799A472-E8E6-4E78-88CA-DBBD5C54F511}" destId="{C65BF51C-B52C-4172-80F8-0F1634E3B96A}" srcOrd="0" destOrd="0" presId="urn:microsoft.com/office/officeart/2018/2/layout/IconVerticalSolidList"/>
    <dgm:cxn modelId="{B62063BD-B849-4098-8CE0-DD67319302C9}" type="presOf" srcId="{B2FCA568-BC9A-4981-961D-CA7670AB2F9C}" destId="{FA4D04B8-31FA-49F5-9608-E4A003C08509}" srcOrd="0" destOrd="0" presId="urn:microsoft.com/office/officeart/2018/2/layout/IconVerticalSolidList"/>
    <dgm:cxn modelId="{4F1727D0-8705-40EF-956D-2850FD5DBB51}" type="presOf" srcId="{3CB1987D-423A-444A-B005-3514A7B0A18D}" destId="{91811699-028B-42D2-8CA7-203220FD31A7}" srcOrd="0" destOrd="0" presId="urn:microsoft.com/office/officeart/2018/2/layout/IconVerticalSolidList"/>
    <dgm:cxn modelId="{764A12E1-64DE-4D0E-A45C-B0CD2ED45AFD}" type="presOf" srcId="{DC49CF8F-4419-4024-8F9C-216D63A6C03D}" destId="{008511C6-7E5C-44BE-8BE3-90F9861BB5F5}" srcOrd="0" destOrd="0" presId="urn:microsoft.com/office/officeart/2018/2/layout/IconVerticalSolidList"/>
    <dgm:cxn modelId="{C14DF3DA-E39C-4229-9FD2-9105FC5CDFA9}" type="presParOf" srcId="{008511C6-7E5C-44BE-8BE3-90F9861BB5F5}" destId="{4CF8BFBF-650E-479E-BBB7-2EC05810FC35}" srcOrd="0" destOrd="0" presId="urn:microsoft.com/office/officeart/2018/2/layout/IconVerticalSolidList"/>
    <dgm:cxn modelId="{81591138-304F-42C0-9F02-834A0FBFA32E}" type="presParOf" srcId="{4CF8BFBF-650E-479E-BBB7-2EC05810FC35}" destId="{E9027A71-3E4C-4F80-B171-DAF31185443F}" srcOrd="0" destOrd="0" presId="urn:microsoft.com/office/officeart/2018/2/layout/IconVerticalSolidList"/>
    <dgm:cxn modelId="{BBEBADEC-5DC9-43E1-9A01-2BFFEE649B50}" type="presParOf" srcId="{4CF8BFBF-650E-479E-BBB7-2EC05810FC35}" destId="{1032670B-564F-44BB-BF04-1DF9F1ABAB82}" srcOrd="1" destOrd="0" presId="urn:microsoft.com/office/officeart/2018/2/layout/IconVerticalSolidList"/>
    <dgm:cxn modelId="{9FAB4324-C43F-416B-90F3-07512757E580}" type="presParOf" srcId="{4CF8BFBF-650E-479E-BBB7-2EC05810FC35}" destId="{4AE2C57E-967A-49D3-A793-41DB526B2E52}" srcOrd="2" destOrd="0" presId="urn:microsoft.com/office/officeart/2018/2/layout/IconVerticalSolidList"/>
    <dgm:cxn modelId="{945A38E6-88AF-42CE-A094-3452E8637312}" type="presParOf" srcId="{4CF8BFBF-650E-479E-BBB7-2EC05810FC35}" destId="{FA4D04B8-31FA-49F5-9608-E4A003C08509}" srcOrd="3" destOrd="0" presId="urn:microsoft.com/office/officeart/2018/2/layout/IconVerticalSolidList"/>
    <dgm:cxn modelId="{35640E73-DF31-4999-B855-3704F4044F8A}" type="presParOf" srcId="{008511C6-7E5C-44BE-8BE3-90F9861BB5F5}" destId="{6391D074-F485-47FB-857F-BC671FE4C42A}" srcOrd="1" destOrd="0" presId="urn:microsoft.com/office/officeart/2018/2/layout/IconVerticalSolidList"/>
    <dgm:cxn modelId="{E16724FE-C670-4810-ADC9-33B57A733CA0}" type="presParOf" srcId="{008511C6-7E5C-44BE-8BE3-90F9861BB5F5}" destId="{C58D4F5D-76D6-4EF1-B055-9C3BD87ECB03}" srcOrd="2" destOrd="0" presId="urn:microsoft.com/office/officeart/2018/2/layout/IconVerticalSolidList"/>
    <dgm:cxn modelId="{2BD960E0-A764-4468-BABE-E3FECE216CA6}" type="presParOf" srcId="{C58D4F5D-76D6-4EF1-B055-9C3BD87ECB03}" destId="{93C9A519-ADEB-445C-97C6-CF800C39DDF1}" srcOrd="0" destOrd="0" presId="urn:microsoft.com/office/officeart/2018/2/layout/IconVerticalSolidList"/>
    <dgm:cxn modelId="{89B3631B-8234-44C6-B5E2-736B3725A332}" type="presParOf" srcId="{C58D4F5D-76D6-4EF1-B055-9C3BD87ECB03}" destId="{55B1DB60-9673-4974-84F0-E9EC4B998C46}" srcOrd="1" destOrd="0" presId="urn:microsoft.com/office/officeart/2018/2/layout/IconVerticalSolidList"/>
    <dgm:cxn modelId="{A105F416-52E4-4A6D-96D7-0808F53894AC}" type="presParOf" srcId="{C58D4F5D-76D6-4EF1-B055-9C3BD87ECB03}" destId="{FD1477B5-EF19-49B8-8116-2466DB448847}" srcOrd="2" destOrd="0" presId="urn:microsoft.com/office/officeart/2018/2/layout/IconVerticalSolidList"/>
    <dgm:cxn modelId="{EA35560D-31DC-464D-A621-4FD3D7115056}" type="presParOf" srcId="{C58D4F5D-76D6-4EF1-B055-9C3BD87ECB03}" destId="{C65BF51C-B52C-4172-80F8-0F1634E3B96A}" srcOrd="3" destOrd="0" presId="urn:microsoft.com/office/officeart/2018/2/layout/IconVerticalSolidList"/>
    <dgm:cxn modelId="{203974D6-6833-4F05-A1F1-3DBAE8E0C0D6}" type="presParOf" srcId="{008511C6-7E5C-44BE-8BE3-90F9861BB5F5}" destId="{DE2FE10F-813D-4FE1-8BF3-6E9CE4631E9C}" srcOrd="3" destOrd="0" presId="urn:microsoft.com/office/officeart/2018/2/layout/IconVerticalSolidList"/>
    <dgm:cxn modelId="{057667A3-41E2-42DC-BD0C-831E12768683}" type="presParOf" srcId="{008511C6-7E5C-44BE-8BE3-90F9861BB5F5}" destId="{61030636-C0AA-40C7-B35A-523BBF5500CB}" srcOrd="4" destOrd="0" presId="urn:microsoft.com/office/officeart/2018/2/layout/IconVerticalSolidList"/>
    <dgm:cxn modelId="{F9C0DD62-A296-4DD7-815D-093DBAF9948E}" type="presParOf" srcId="{61030636-C0AA-40C7-B35A-523BBF5500CB}" destId="{2705AB1D-5ED9-423E-AAC2-8E1EA9CC7094}" srcOrd="0" destOrd="0" presId="urn:microsoft.com/office/officeart/2018/2/layout/IconVerticalSolidList"/>
    <dgm:cxn modelId="{A9CE7108-0595-4AC2-9AA7-1C7BA122210C}" type="presParOf" srcId="{61030636-C0AA-40C7-B35A-523BBF5500CB}" destId="{C742881F-B5C8-4689-A993-9F333323EE5A}" srcOrd="1" destOrd="0" presId="urn:microsoft.com/office/officeart/2018/2/layout/IconVerticalSolidList"/>
    <dgm:cxn modelId="{702C6520-0CCA-432F-93B1-116901DE5C05}" type="presParOf" srcId="{61030636-C0AA-40C7-B35A-523BBF5500CB}" destId="{22B19B91-A47F-4E4C-87E4-CCB04FDC87E6}" srcOrd="2" destOrd="0" presId="urn:microsoft.com/office/officeart/2018/2/layout/IconVerticalSolidList"/>
    <dgm:cxn modelId="{255664D2-98B7-498E-BADD-9CFA8070FEBA}" type="presParOf" srcId="{61030636-C0AA-40C7-B35A-523BBF5500CB}" destId="{C9ABD713-E06B-40E2-82F9-7CAFCD9D0811}" srcOrd="3" destOrd="0" presId="urn:microsoft.com/office/officeart/2018/2/layout/IconVerticalSolidList"/>
    <dgm:cxn modelId="{038C9665-E1E7-4423-B393-C5EA14C340BF}" type="presParOf" srcId="{008511C6-7E5C-44BE-8BE3-90F9861BB5F5}" destId="{80997D14-B6B7-4EB0-B54E-45782D7A7A8A}" srcOrd="5" destOrd="0" presId="urn:microsoft.com/office/officeart/2018/2/layout/IconVerticalSolidList"/>
    <dgm:cxn modelId="{EFBC8012-ABFE-4BD2-81BD-8ACF6D77E2A5}" type="presParOf" srcId="{008511C6-7E5C-44BE-8BE3-90F9861BB5F5}" destId="{47D595C5-B5EA-4468-8052-44D883BFFDA0}" srcOrd="6" destOrd="0" presId="urn:microsoft.com/office/officeart/2018/2/layout/IconVerticalSolidList"/>
    <dgm:cxn modelId="{77C32D1F-659E-4FCA-AC53-84F57FA931A0}" type="presParOf" srcId="{47D595C5-B5EA-4468-8052-44D883BFFDA0}" destId="{B0A26A01-E145-4DEC-942C-5B346BB34064}" srcOrd="0" destOrd="0" presId="urn:microsoft.com/office/officeart/2018/2/layout/IconVerticalSolidList"/>
    <dgm:cxn modelId="{A1A91825-C0AF-4477-AF45-AA79F7ACB99A}" type="presParOf" srcId="{47D595C5-B5EA-4468-8052-44D883BFFDA0}" destId="{1AC9AE84-A43C-415D-8682-3A4E8281AC34}" srcOrd="1" destOrd="0" presId="urn:microsoft.com/office/officeart/2018/2/layout/IconVerticalSolidList"/>
    <dgm:cxn modelId="{D236DF1C-38FC-4E98-8FD8-90342FBA2E7D}" type="presParOf" srcId="{47D595C5-B5EA-4468-8052-44D883BFFDA0}" destId="{22AD2D74-6339-41FD-BF63-B0208691BEB0}" srcOrd="2" destOrd="0" presId="urn:microsoft.com/office/officeart/2018/2/layout/IconVerticalSolidList"/>
    <dgm:cxn modelId="{65F3D2A8-E5D3-4CC0-B5F0-CD2E3C52A61F}" type="presParOf" srcId="{47D595C5-B5EA-4468-8052-44D883BFFDA0}" destId="{91811699-028B-42D2-8CA7-203220FD31A7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67F7AF-E2C4-48FB-957B-687B4758C259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74BD9E-E94B-4CF7-8714-F73B8A00A5DE}">
      <dgm:prSet custT="1"/>
      <dgm:spPr/>
      <dgm:t>
        <a:bodyPr/>
        <a:lstStyle/>
        <a:p>
          <a:pPr>
            <a:defRPr b="1"/>
          </a:pPr>
          <a:r>
            <a:rPr lang="en-US" sz="2000" b="1" dirty="0"/>
            <a:t>Inputs</a:t>
          </a:r>
          <a:br>
            <a:rPr lang="en-US" sz="2000" b="1" dirty="0"/>
          </a:br>
          <a:r>
            <a:rPr lang="en-US" sz="2000" b="1" dirty="0"/>
            <a:t>(Build logs)</a:t>
          </a:r>
          <a:endParaRPr lang="en-US" sz="2000" dirty="0"/>
        </a:p>
      </dgm:t>
    </dgm:pt>
    <dgm:pt modelId="{660CC41D-AD69-4AD6-AA9A-4E3A21328F8A}" type="parTrans" cxnId="{54925106-5D8D-4A4B-A183-5FDE2A6DD902}">
      <dgm:prSet/>
      <dgm:spPr/>
      <dgm:t>
        <a:bodyPr/>
        <a:lstStyle/>
        <a:p>
          <a:endParaRPr lang="en-US" sz="1400"/>
        </a:p>
      </dgm:t>
    </dgm:pt>
    <dgm:pt modelId="{99BC521A-8ADE-45F4-8A88-86C88EEAD6E8}" type="sibTrans" cxnId="{54925106-5D8D-4A4B-A183-5FDE2A6DD902}">
      <dgm:prSet/>
      <dgm:spPr/>
      <dgm:t>
        <a:bodyPr/>
        <a:lstStyle/>
        <a:p>
          <a:endParaRPr lang="en-US" sz="1400"/>
        </a:p>
      </dgm:t>
    </dgm:pt>
    <dgm:pt modelId="{BA739165-53A0-4593-A685-630E03812A6E}">
      <dgm:prSet custT="1"/>
      <dgm:spPr/>
      <dgm:t>
        <a:bodyPr/>
        <a:lstStyle/>
        <a:p>
          <a:r>
            <a:rPr lang="en-US" sz="1400"/>
            <a:t>Failed step logs, exit codes, changed files, owning team, service catalog metadata, dependency versions, recent deploys, and the relevant runbook.</a:t>
          </a:r>
        </a:p>
      </dgm:t>
    </dgm:pt>
    <dgm:pt modelId="{6F256592-A81C-4625-A09B-9C3FCCC0B7E8}" type="parTrans" cxnId="{968603CD-ACE5-4ACA-B480-674DB8F8FFEA}">
      <dgm:prSet/>
      <dgm:spPr/>
      <dgm:t>
        <a:bodyPr/>
        <a:lstStyle/>
        <a:p>
          <a:endParaRPr lang="en-US" sz="1400"/>
        </a:p>
      </dgm:t>
    </dgm:pt>
    <dgm:pt modelId="{6043618D-45B1-47CB-9275-D47DCB4D98FA}" type="sibTrans" cxnId="{968603CD-ACE5-4ACA-B480-674DB8F8FFEA}">
      <dgm:prSet/>
      <dgm:spPr/>
      <dgm:t>
        <a:bodyPr/>
        <a:lstStyle/>
        <a:p>
          <a:endParaRPr lang="en-US" sz="1400"/>
        </a:p>
      </dgm:t>
    </dgm:pt>
    <dgm:pt modelId="{DD0C8A8B-9C59-4ECF-A054-85B609403FB9}">
      <dgm:prSet custT="1"/>
      <dgm:spPr/>
      <dgm:t>
        <a:bodyPr/>
        <a:lstStyle/>
        <a:p>
          <a:pPr>
            <a:defRPr b="1"/>
          </a:pPr>
          <a:r>
            <a:rPr lang="en-US" sz="2000" b="1" dirty="0"/>
            <a:t>Reasoning </a:t>
          </a:r>
          <a:br>
            <a:rPr lang="en-US" sz="2000" b="1" dirty="0"/>
          </a:br>
          <a:r>
            <a:rPr lang="en-US" sz="2000" b="1" dirty="0"/>
            <a:t>(Agentic Overlay)</a:t>
          </a:r>
          <a:endParaRPr lang="en-US" sz="2000" dirty="0"/>
        </a:p>
      </dgm:t>
    </dgm:pt>
    <dgm:pt modelId="{B5E64ECA-77C2-4170-B4B9-685DD116156B}" type="parTrans" cxnId="{82BBA76E-CD75-4664-BA75-4276BAE198BC}">
      <dgm:prSet/>
      <dgm:spPr/>
      <dgm:t>
        <a:bodyPr/>
        <a:lstStyle/>
        <a:p>
          <a:endParaRPr lang="en-US" sz="1400"/>
        </a:p>
      </dgm:t>
    </dgm:pt>
    <dgm:pt modelId="{DD9E9D5E-DC0B-45A0-BC13-ABF273538977}" type="sibTrans" cxnId="{82BBA76E-CD75-4664-BA75-4276BAE198BC}">
      <dgm:prSet/>
      <dgm:spPr/>
      <dgm:t>
        <a:bodyPr/>
        <a:lstStyle/>
        <a:p>
          <a:endParaRPr lang="en-US" sz="1400"/>
        </a:p>
      </dgm:t>
    </dgm:pt>
    <dgm:pt modelId="{BD53AC4C-6115-4D6C-9B32-8E6D3EA628D1}">
      <dgm:prSet custT="1"/>
      <dgm:spPr/>
      <dgm:t>
        <a:bodyPr/>
        <a:lstStyle/>
        <a:p>
          <a:r>
            <a:rPr lang="en-US" sz="1400" dirty="0"/>
            <a:t>Classify likely failure domain, cluster similar historical failures, pull evidence snippets, suggest the minimal next diagnostic step, and link the exact runbook section.</a:t>
          </a:r>
        </a:p>
      </dgm:t>
    </dgm:pt>
    <dgm:pt modelId="{128649C1-5120-44DC-998B-84F41FED519D}" type="parTrans" cxnId="{930A25B1-D561-487F-8280-2FBF9554F834}">
      <dgm:prSet/>
      <dgm:spPr/>
      <dgm:t>
        <a:bodyPr/>
        <a:lstStyle/>
        <a:p>
          <a:endParaRPr lang="en-US" sz="1400"/>
        </a:p>
      </dgm:t>
    </dgm:pt>
    <dgm:pt modelId="{233EC571-810B-4D64-979F-F6090E5AA79D}" type="sibTrans" cxnId="{930A25B1-D561-487F-8280-2FBF9554F834}">
      <dgm:prSet/>
      <dgm:spPr/>
      <dgm:t>
        <a:bodyPr/>
        <a:lstStyle/>
        <a:p>
          <a:endParaRPr lang="en-US" sz="1400"/>
        </a:p>
      </dgm:t>
    </dgm:pt>
    <dgm:pt modelId="{C0DE39E0-E006-4B08-AF36-3CDDA4330CB8}">
      <dgm:prSet custT="1"/>
      <dgm:spPr/>
      <dgm:t>
        <a:bodyPr/>
        <a:lstStyle/>
        <a:p>
          <a:pPr>
            <a:defRPr b="1"/>
          </a:pPr>
          <a:r>
            <a:rPr lang="en-US" sz="2000" b="1" dirty="0"/>
            <a:t>Output contract</a:t>
          </a:r>
          <a:br>
            <a:rPr lang="en-US" sz="2000" b="1" dirty="0"/>
          </a:br>
          <a:r>
            <a:rPr lang="en-US" sz="2000" b="1" dirty="0"/>
            <a:t>(Evidence linked)</a:t>
          </a:r>
          <a:endParaRPr lang="en-US" sz="2000" dirty="0"/>
        </a:p>
      </dgm:t>
    </dgm:pt>
    <dgm:pt modelId="{A5A9C25C-5D7B-4769-A3B0-249CFF74B0CD}" type="parTrans" cxnId="{67F4082A-EB46-428C-8A1B-9CB3C68CEE38}">
      <dgm:prSet/>
      <dgm:spPr/>
      <dgm:t>
        <a:bodyPr/>
        <a:lstStyle/>
        <a:p>
          <a:endParaRPr lang="en-US" sz="1400"/>
        </a:p>
      </dgm:t>
    </dgm:pt>
    <dgm:pt modelId="{68D7D6E2-29A8-49DD-BF12-1202F574C660}" type="sibTrans" cxnId="{67F4082A-EB46-428C-8A1B-9CB3C68CEE38}">
      <dgm:prSet/>
      <dgm:spPr/>
      <dgm:t>
        <a:bodyPr/>
        <a:lstStyle/>
        <a:p>
          <a:endParaRPr lang="en-US" sz="1400"/>
        </a:p>
      </dgm:t>
    </dgm:pt>
    <dgm:pt modelId="{FCEBE51A-BC12-4529-8198-3140EE6A7130}">
      <dgm:prSet custT="1"/>
      <dgm:spPr/>
      <dgm:t>
        <a:bodyPr/>
        <a:lstStyle/>
        <a:p>
          <a:r>
            <a:rPr lang="en-US" sz="1400"/>
            <a:t>No unsupported claims. Every statement must cite a log excerpt, test result, diff, or runbook link. If confidence is low, say so and escalate.</a:t>
          </a:r>
        </a:p>
      </dgm:t>
    </dgm:pt>
    <dgm:pt modelId="{2EF8CBB0-340D-4BFB-A77B-E71AB3EFE4A1}" type="parTrans" cxnId="{E3A09DF6-52BC-434E-A07E-0F6B3836952F}">
      <dgm:prSet/>
      <dgm:spPr/>
      <dgm:t>
        <a:bodyPr/>
        <a:lstStyle/>
        <a:p>
          <a:endParaRPr lang="en-US" sz="1400"/>
        </a:p>
      </dgm:t>
    </dgm:pt>
    <dgm:pt modelId="{FA21247E-BE08-49BA-8BA8-F4C62424FF4A}" type="sibTrans" cxnId="{E3A09DF6-52BC-434E-A07E-0F6B3836952F}">
      <dgm:prSet/>
      <dgm:spPr/>
      <dgm:t>
        <a:bodyPr/>
        <a:lstStyle/>
        <a:p>
          <a:endParaRPr lang="en-US" sz="1400"/>
        </a:p>
      </dgm:t>
    </dgm:pt>
    <dgm:pt modelId="{63E4632F-285F-4E02-888D-AFEE7FD84CED}" type="pres">
      <dgm:prSet presAssocID="{7D67F7AF-E2C4-48FB-957B-687B4758C259}" presName="root" presStyleCnt="0">
        <dgm:presLayoutVars>
          <dgm:dir/>
          <dgm:resizeHandles val="exact"/>
        </dgm:presLayoutVars>
      </dgm:prSet>
      <dgm:spPr/>
    </dgm:pt>
    <dgm:pt modelId="{E277D573-7C07-4E40-8EBB-AA2BE313163F}" type="pres">
      <dgm:prSet presAssocID="{2774BD9E-E94B-4CF7-8714-F73B8A00A5DE}" presName="compNode" presStyleCnt="0"/>
      <dgm:spPr/>
    </dgm:pt>
    <dgm:pt modelId="{7E93F7DD-5D0B-4EB5-8A19-5160F49A0F97}" type="pres">
      <dgm:prSet presAssocID="{2774BD9E-E94B-4CF7-8714-F73B8A00A5DE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61C0C36F-8CED-4FD0-BB26-8A674D2829A9}" type="pres">
      <dgm:prSet presAssocID="{2774BD9E-E94B-4CF7-8714-F73B8A00A5DE}" presName="iconSpace" presStyleCnt="0"/>
      <dgm:spPr/>
    </dgm:pt>
    <dgm:pt modelId="{8653A0CF-089B-4656-8A24-E919CC9369C1}" type="pres">
      <dgm:prSet presAssocID="{2774BD9E-E94B-4CF7-8714-F73B8A00A5DE}" presName="parTx" presStyleLbl="revTx" presStyleIdx="0" presStyleCnt="6">
        <dgm:presLayoutVars>
          <dgm:chMax val="0"/>
          <dgm:chPref val="0"/>
        </dgm:presLayoutVars>
      </dgm:prSet>
      <dgm:spPr/>
    </dgm:pt>
    <dgm:pt modelId="{8E0FC9E1-3DED-46E5-AF89-F1BE98729914}" type="pres">
      <dgm:prSet presAssocID="{2774BD9E-E94B-4CF7-8714-F73B8A00A5DE}" presName="txSpace" presStyleCnt="0"/>
      <dgm:spPr/>
    </dgm:pt>
    <dgm:pt modelId="{CB65185B-B1C1-4624-8C4B-EC6C94EEE747}" type="pres">
      <dgm:prSet presAssocID="{2774BD9E-E94B-4CF7-8714-F73B8A00A5DE}" presName="desTx" presStyleLbl="revTx" presStyleIdx="1" presStyleCnt="6">
        <dgm:presLayoutVars/>
      </dgm:prSet>
      <dgm:spPr/>
    </dgm:pt>
    <dgm:pt modelId="{AE51A585-B7FC-4E2F-9E15-4CE28C83CDAF}" type="pres">
      <dgm:prSet presAssocID="{99BC521A-8ADE-45F4-8A88-86C88EEAD6E8}" presName="sibTrans" presStyleCnt="0"/>
      <dgm:spPr/>
    </dgm:pt>
    <dgm:pt modelId="{35F3D8F7-A008-4E48-AABB-3F26D32263CC}" type="pres">
      <dgm:prSet presAssocID="{DD0C8A8B-9C59-4ECF-A054-85B609403FB9}" presName="compNode" presStyleCnt="0"/>
      <dgm:spPr/>
    </dgm:pt>
    <dgm:pt modelId="{8EFFF2D6-D4D6-40A4-9F36-4E457697A45C}" type="pres">
      <dgm:prSet presAssocID="{DD0C8A8B-9C59-4ECF-A054-85B609403FB9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04035E4B-9EB6-4793-8425-20D38BD2CF29}" type="pres">
      <dgm:prSet presAssocID="{DD0C8A8B-9C59-4ECF-A054-85B609403FB9}" presName="iconSpace" presStyleCnt="0"/>
      <dgm:spPr/>
    </dgm:pt>
    <dgm:pt modelId="{D1822B96-A0B9-4E17-85E7-B43237FBFC62}" type="pres">
      <dgm:prSet presAssocID="{DD0C8A8B-9C59-4ECF-A054-85B609403FB9}" presName="parTx" presStyleLbl="revTx" presStyleIdx="2" presStyleCnt="6">
        <dgm:presLayoutVars>
          <dgm:chMax val="0"/>
          <dgm:chPref val="0"/>
        </dgm:presLayoutVars>
      </dgm:prSet>
      <dgm:spPr/>
    </dgm:pt>
    <dgm:pt modelId="{D73B4E09-BC16-4CCD-9182-D0B27B01D6EA}" type="pres">
      <dgm:prSet presAssocID="{DD0C8A8B-9C59-4ECF-A054-85B609403FB9}" presName="txSpace" presStyleCnt="0"/>
      <dgm:spPr/>
    </dgm:pt>
    <dgm:pt modelId="{1F5511B3-3632-4661-AF7F-CB4F1D90A623}" type="pres">
      <dgm:prSet presAssocID="{DD0C8A8B-9C59-4ECF-A054-85B609403FB9}" presName="desTx" presStyleLbl="revTx" presStyleIdx="3" presStyleCnt="6">
        <dgm:presLayoutVars/>
      </dgm:prSet>
      <dgm:spPr/>
    </dgm:pt>
    <dgm:pt modelId="{0FE5E619-E537-414F-A820-59F5CA364D56}" type="pres">
      <dgm:prSet presAssocID="{DD9E9D5E-DC0B-45A0-BC13-ABF273538977}" presName="sibTrans" presStyleCnt="0"/>
      <dgm:spPr/>
    </dgm:pt>
    <dgm:pt modelId="{8B3AB085-8FCE-4525-85F4-D361BB0CC826}" type="pres">
      <dgm:prSet presAssocID="{C0DE39E0-E006-4B08-AF36-3CDDA4330CB8}" presName="compNode" presStyleCnt="0"/>
      <dgm:spPr/>
    </dgm:pt>
    <dgm:pt modelId="{6AF9CC14-1E22-4B1A-9AE8-4FDBB765B05E}" type="pres">
      <dgm:prSet presAssocID="{C0DE39E0-E006-4B08-AF36-3CDDA4330CB8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88AFBE13-E570-4E03-A067-AB1263C54D21}" type="pres">
      <dgm:prSet presAssocID="{C0DE39E0-E006-4B08-AF36-3CDDA4330CB8}" presName="iconSpace" presStyleCnt="0"/>
      <dgm:spPr/>
    </dgm:pt>
    <dgm:pt modelId="{7703BAD7-12CB-4D4D-9AED-68F5111086F3}" type="pres">
      <dgm:prSet presAssocID="{C0DE39E0-E006-4B08-AF36-3CDDA4330CB8}" presName="parTx" presStyleLbl="revTx" presStyleIdx="4" presStyleCnt="6">
        <dgm:presLayoutVars>
          <dgm:chMax val="0"/>
          <dgm:chPref val="0"/>
        </dgm:presLayoutVars>
      </dgm:prSet>
      <dgm:spPr/>
    </dgm:pt>
    <dgm:pt modelId="{BB6D6AA6-828F-479B-A12F-481E84E0728A}" type="pres">
      <dgm:prSet presAssocID="{C0DE39E0-E006-4B08-AF36-3CDDA4330CB8}" presName="txSpace" presStyleCnt="0"/>
      <dgm:spPr/>
    </dgm:pt>
    <dgm:pt modelId="{71962D96-F266-4B73-B9A3-3AE264F6F1D8}" type="pres">
      <dgm:prSet presAssocID="{C0DE39E0-E006-4B08-AF36-3CDDA4330CB8}" presName="desTx" presStyleLbl="revTx" presStyleIdx="5" presStyleCnt="6">
        <dgm:presLayoutVars/>
      </dgm:prSet>
      <dgm:spPr/>
    </dgm:pt>
  </dgm:ptLst>
  <dgm:cxnLst>
    <dgm:cxn modelId="{54925106-5D8D-4A4B-A183-5FDE2A6DD902}" srcId="{7D67F7AF-E2C4-48FB-957B-687B4758C259}" destId="{2774BD9E-E94B-4CF7-8714-F73B8A00A5DE}" srcOrd="0" destOrd="0" parTransId="{660CC41D-AD69-4AD6-AA9A-4E3A21328F8A}" sibTransId="{99BC521A-8ADE-45F4-8A88-86C88EEAD6E8}"/>
    <dgm:cxn modelId="{6F297A09-5BF3-4E53-8EC9-B841D7C9780A}" type="presOf" srcId="{C0DE39E0-E006-4B08-AF36-3CDDA4330CB8}" destId="{7703BAD7-12CB-4D4D-9AED-68F5111086F3}" srcOrd="0" destOrd="0" presId="urn:microsoft.com/office/officeart/2018/5/layout/CenteredIconLabelDescriptionList"/>
    <dgm:cxn modelId="{67F4082A-EB46-428C-8A1B-9CB3C68CEE38}" srcId="{7D67F7AF-E2C4-48FB-957B-687B4758C259}" destId="{C0DE39E0-E006-4B08-AF36-3CDDA4330CB8}" srcOrd="2" destOrd="0" parTransId="{A5A9C25C-5D7B-4769-A3B0-249CFF74B0CD}" sibTransId="{68D7D6E2-29A8-49DD-BF12-1202F574C660}"/>
    <dgm:cxn modelId="{A469BE55-8E5A-41EA-8E76-29F4354B0BFA}" type="presOf" srcId="{2774BD9E-E94B-4CF7-8714-F73B8A00A5DE}" destId="{8653A0CF-089B-4656-8A24-E919CC9369C1}" srcOrd="0" destOrd="0" presId="urn:microsoft.com/office/officeart/2018/5/layout/CenteredIconLabelDescriptionList"/>
    <dgm:cxn modelId="{82BBA76E-CD75-4664-BA75-4276BAE198BC}" srcId="{7D67F7AF-E2C4-48FB-957B-687B4758C259}" destId="{DD0C8A8B-9C59-4ECF-A054-85B609403FB9}" srcOrd="1" destOrd="0" parTransId="{B5E64ECA-77C2-4170-B4B9-685DD116156B}" sibTransId="{DD9E9D5E-DC0B-45A0-BC13-ABF273538977}"/>
    <dgm:cxn modelId="{10E32F76-3E2C-427F-8711-C80AC986A5BF}" type="presOf" srcId="{BA739165-53A0-4593-A685-630E03812A6E}" destId="{CB65185B-B1C1-4624-8C4B-EC6C94EEE747}" srcOrd="0" destOrd="0" presId="urn:microsoft.com/office/officeart/2018/5/layout/CenteredIconLabelDescriptionList"/>
    <dgm:cxn modelId="{D898C780-252F-47D4-9F60-1335D4D0B520}" type="presOf" srcId="{DD0C8A8B-9C59-4ECF-A054-85B609403FB9}" destId="{D1822B96-A0B9-4E17-85E7-B43237FBFC62}" srcOrd="0" destOrd="0" presId="urn:microsoft.com/office/officeart/2018/5/layout/CenteredIconLabelDescriptionList"/>
    <dgm:cxn modelId="{346E0E87-2429-4E23-A31C-230E874C6478}" type="presOf" srcId="{FCEBE51A-BC12-4529-8198-3140EE6A7130}" destId="{71962D96-F266-4B73-B9A3-3AE264F6F1D8}" srcOrd="0" destOrd="0" presId="urn:microsoft.com/office/officeart/2018/5/layout/CenteredIconLabelDescriptionList"/>
    <dgm:cxn modelId="{58388589-D523-491C-8928-410777271E0D}" type="presOf" srcId="{BD53AC4C-6115-4D6C-9B32-8E6D3EA628D1}" destId="{1F5511B3-3632-4661-AF7F-CB4F1D90A623}" srcOrd="0" destOrd="0" presId="urn:microsoft.com/office/officeart/2018/5/layout/CenteredIconLabelDescriptionList"/>
    <dgm:cxn modelId="{930A25B1-D561-487F-8280-2FBF9554F834}" srcId="{DD0C8A8B-9C59-4ECF-A054-85B609403FB9}" destId="{BD53AC4C-6115-4D6C-9B32-8E6D3EA628D1}" srcOrd="0" destOrd="0" parTransId="{128649C1-5120-44DC-998B-84F41FED519D}" sibTransId="{233EC571-810B-4D64-979F-F6090E5AA79D}"/>
    <dgm:cxn modelId="{340056C8-BECA-4856-863C-03C0E6E07FFF}" type="presOf" srcId="{7D67F7AF-E2C4-48FB-957B-687B4758C259}" destId="{63E4632F-285F-4E02-888D-AFEE7FD84CED}" srcOrd="0" destOrd="0" presId="urn:microsoft.com/office/officeart/2018/5/layout/CenteredIconLabelDescriptionList"/>
    <dgm:cxn modelId="{968603CD-ACE5-4ACA-B480-674DB8F8FFEA}" srcId="{2774BD9E-E94B-4CF7-8714-F73B8A00A5DE}" destId="{BA739165-53A0-4593-A685-630E03812A6E}" srcOrd="0" destOrd="0" parTransId="{6F256592-A81C-4625-A09B-9C3FCCC0B7E8}" sibTransId="{6043618D-45B1-47CB-9275-D47DCB4D98FA}"/>
    <dgm:cxn modelId="{E3A09DF6-52BC-434E-A07E-0F6B3836952F}" srcId="{C0DE39E0-E006-4B08-AF36-3CDDA4330CB8}" destId="{FCEBE51A-BC12-4529-8198-3140EE6A7130}" srcOrd="0" destOrd="0" parTransId="{2EF8CBB0-340D-4BFB-A77B-E71AB3EFE4A1}" sibTransId="{FA21247E-BE08-49BA-8BA8-F4C62424FF4A}"/>
    <dgm:cxn modelId="{25536DB2-6111-4F96-9270-D068527AD5A2}" type="presParOf" srcId="{63E4632F-285F-4E02-888D-AFEE7FD84CED}" destId="{E277D573-7C07-4E40-8EBB-AA2BE313163F}" srcOrd="0" destOrd="0" presId="urn:microsoft.com/office/officeart/2018/5/layout/CenteredIconLabelDescriptionList"/>
    <dgm:cxn modelId="{8F084813-F37E-46C4-A9CF-59E6BA4CDB37}" type="presParOf" srcId="{E277D573-7C07-4E40-8EBB-AA2BE313163F}" destId="{7E93F7DD-5D0B-4EB5-8A19-5160F49A0F97}" srcOrd="0" destOrd="0" presId="urn:microsoft.com/office/officeart/2018/5/layout/CenteredIconLabelDescriptionList"/>
    <dgm:cxn modelId="{0CFCD785-C714-42BD-9643-00C9F1933592}" type="presParOf" srcId="{E277D573-7C07-4E40-8EBB-AA2BE313163F}" destId="{61C0C36F-8CED-4FD0-BB26-8A674D2829A9}" srcOrd="1" destOrd="0" presId="urn:microsoft.com/office/officeart/2018/5/layout/CenteredIconLabelDescriptionList"/>
    <dgm:cxn modelId="{A7C0FD55-A00E-4175-A5E5-5F67F8945E8B}" type="presParOf" srcId="{E277D573-7C07-4E40-8EBB-AA2BE313163F}" destId="{8653A0CF-089B-4656-8A24-E919CC9369C1}" srcOrd="2" destOrd="0" presId="urn:microsoft.com/office/officeart/2018/5/layout/CenteredIconLabelDescriptionList"/>
    <dgm:cxn modelId="{58C5635A-EE43-4525-91D1-F8EC895BEACF}" type="presParOf" srcId="{E277D573-7C07-4E40-8EBB-AA2BE313163F}" destId="{8E0FC9E1-3DED-46E5-AF89-F1BE98729914}" srcOrd="3" destOrd="0" presId="urn:microsoft.com/office/officeart/2018/5/layout/CenteredIconLabelDescriptionList"/>
    <dgm:cxn modelId="{A5508569-BF43-47C5-ACE5-F8AE0D5C4DB7}" type="presParOf" srcId="{E277D573-7C07-4E40-8EBB-AA2BE313163F}" destId="{CB65185B-B1C1-4624-8C4B-EC6C94EEE747}" srcOrd="4" destOrd="0" presId="urn:microsoft.com/office/officeart/2018/5/layout/CenteredIconLabelDescriptionList"/>
    <dgm:cxn modelId="{06B6F9A6-29D5-472F-B829-777605617B1A}" type="presParOf" srcId="{63E4632F-285F-4E02-888D-AFEE7FD84CED}" destId="{AE51A585-B7FC-4E2F-9E15-4CE28C83CDAF}" srcOrd="1" destOrd="0" presId="urn:microsoft.com/office/officeart/2018/5/layout/CenteredIconLabelDescriptionList"/>
    <dgm:cxn modelId="{F03D7AA7-1B1D-4711-AA57-F2429C541FFE}" type="presParOf" srcId="{63E4632F-285F-4E02-888D-AFEE7FD84CED}" destId="{35F3D8F7-A008-4E48-AABB-3F26D32263CC}" srcOrd="2" destOrd="0" presId="urn:microsoft.com/office/officeart/2018/5/layout/CenteredIconLabelDescriptionList"/>
    <dgm:cxn modelId="{C87BB84F-D662-4D93-B47A-0F5192E7B9F6}" type="presParOf" srcId="{35F3D8F7-A008-4E48-AABB-3F26D32263CC}" destId="{8EFFF2D6-D4D6-40A4-9F36-4E457697A45C}" srcOrd="0" destOrd="0" presId="urn:microsoft.com/office/officeart/2018/5/layout/CenteredIconLabelDescriptionList"/>
    <dgm:cxn modelId="{B1AA8057-DBDE-4611-9EA3-1C2523E8815A}" type="presParOf" srcId="{35F3D8F7-A008-4E48-AABB-3F26D32263CC}" destId="{04035E4B-9EB6-4793-8425-20D38BD2CF29}" srcOrd="1" destOrd="0" presId="urn:microsoft.com/office/officeart/2018/5/layout/CenteredIconLabelDescriptionList"/>
    <dgm:cxn modelId="{1D96033B-534C-4707-8279-E28BA75428E4}" type="presParOf" srcId="{35F3D8F7-A008-4E48-AABB-3F26D32263CC}" destId="{D1822B96-A0B9-4E17-85E7-B43237FBFC62}" srcOrd="2" destOrd="0" presId="urn:microsoft.com/office/officeart/2018/5/layout/CenteredIconLabelDescriptionList"/>
    <dgm:cxn modelId="{EA373D4A-0D7D-4216-AE1C-4071067F961B}" type="presParOf" srcId="{35F3D8F7-A008-4E48-AABB-3F26D32263CC}" destId="{D73B4E09-BC16-4CCD-9182-D0B27B01D6EA}" srcOrd="3" destOrd="0" presId="urn:microsoft.com/office/officeart/2018/5/layout/CenteredIconLabelDescriptionList"/>
    <dgm:cxn modelId="{0B821CC8-0F37-49B3-B5F5-1A0C01B6AABA}" type="presParOf" srcId="{35F3D8F7-A008-4E48-AABB-3F26D32263CC}" destId="{1F5511B3-3632-4661-AF7F-CB4F1D90A623}" srcOrd="4" destOrd="0" presId="urn:microsoft.com/office/officeart/2018/5/layout/CenteredIconLabelDescriptionList"/>
    <dgm:cxn modelId="{64241EEB-AEA4-4FEB-BFE1-D6B5D3EBE651}" type="presParOf" srcId="{63E4632F-285F-4E02-888D-AFEE7FD84CED}" destId="{0FE5E619-E537-414F-A820-59F5CA364D56}" srcOrd="3" destOrd="0" presId="urn:microsoft.com/office/officeart/2018/5/layout/CenteredIconLabelDescriptionList"/>
    <dgm:cxn modelId="{50268158-7FBA-479A-9E8F-ECB9785D010D}" type="presParOf" srcId="{63E4632F-285F-4E02-888D-AFEE7FD84CED}" destId="{8B3AB085-8FCE-4525-85F4-D361BB0CC826}" srcOrd="4" destOrd="0" presId="urn:microsoft.com/office/officeart/2018/5/layout/CenteredIconLabelDescriptionList"/>
    <dgm:cxn modelId="{F5F4B3B8-DB7E-4498-A498-DD3DE021F1EE}" type="presParOf" srcId="{8B3AB085-8FCE-4525-85F4-D361BB0CC826}" destId="{6AF9CC14-1E22-4B1A-9AE8-4FDBB765B05E}" srcOrd="0" destOrd="0" presId="urn:microsoft.com/office/officeart/2018/5/layout/CenteredIconLabelDescriptionList"/>
    <dgm:cxn modelId="{24EFA86F-4CC1-4AA0-8CA0-EDA6F25B384A}" type="presParOf" srcId="{8B3AB085-8FCE-4525-85F4-D361BB0CC826}" destId="{88AFBE13-E570-4E03-A067-AB1263C54D21}" srcOrd="1" destOrd="0" presId="urn:microsoft.com/office/officeart/2018/5/layout/CenteredIconLabelDescriptionList"/>
    <dgm:cxn modelId="{422B9831-2BDE-45E5-9CDB-FE5F39D0594D}" type="presParOf" srcId="{8B3AB085-8FCE-4525-85F4-D361BB0CC826}" destId="{7703BAD7-12CB-4D4D-9AED-68F5111086F3}" srcOrd="2" destOrd="0" presId="urn:microsoft.com/office/officeart/2018/5/layout/CenteredIconLabelDescriptionList"/>
    <dgm:cxn modelId="{6E193243-267F-42D1-AD89-5233C70B232F}" type="presParOf" srcId="{8B3AB085-8FCE-4525-85F4-D361BB0CC826}" destId="{BB6D6AA6-828F-479B-A12F-481E84E0728A}" srcOrd="3" destOrd="0" presId="urn:microsoft.com/office/officeart/2018/5/layout/CenteredIconLabelDescriptionList"/>
    <dgm:cxn modelId="{01144C94-2522-421F-9EB1-773C19E22ED6}" type="presParOf" srcId="{8B3AB085-8FCE-4525-85F4-D361BB0CC826}" destId="{71962D96-F266-4B73-B9A3-3AE264F6F1D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27A71-3E4C-4F80-B171-DAF31185443F}">
      <dsp:nvSpPr>
        <dsp:cNvPr id="0" name=""/>
        <dsp:cNvSpPr/>
      </dsp:nvSpPr>
      <dsp:spPr>
        <a:xfrm>
          <a:off x="0" y="1408"/>
          <a:ext cx="8285649" cy="714032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2670B-564F-44BB-BF04-1DF9F1ABAB82}">
      <dsp:nvSpPr>
        <dsp:cNvPr id="0" name=""/>
        <dsp:cNvSpPr/>
      </dsp:nvSpPr>
      <dsp:spPr>
        <a:xfrm>
          <a:off x="215994" y="162066"/>
          <a:ext cx="392717" cy="39271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D04B8-31FA-49F5-9608-E4A003C08509}">
      <dsp:nvSpPr>
        <dsp:cNvPr id="0" name=""/>
        <dsp:cNvSpPr/>
      </dsp:nvSpPr>
      <dsp:spPr>
        <a:xfrm>
          <a:off x="824707" y="1408"/>
          <a:ext cx="7460941" cy="714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568" tIns="75568" rIns="75568" bIns="7556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/>
            <a:t>Interface:</a:t>
          </a:r>
          <a:r>
            <a:rPr lang="en-IN" sz="2000" kern="1200"/>
            <a:t> Shift from Chat UI to </a:t>
          </a:r>
          <a:r>
            <a:rPr lang="en-IN" sz="2000" b="1" kern="1200"/>
            <a:t>API &amp; Pipeline Triggers</a:t>
          </a:r>
          <a:r>
            <a:rPr lang="en-IN" sz="2000" kern="1200"/>
            <a:t>.</a:t>
          </a:r>
          <a:endParaRPr lang="en-US" sz="2000" kern="1200"/>
        </a:p>
      </dsp:txBody>
      <dsp:txXfrm>
        <a:off x="824707" y="1408"/>
        <a:ext cx="7460941" cy="714032"/>
      </dsp:txXfrm>
    </dsp:sp>
    <dsp:sp modelId="{93C9A519-ADEB-445C-97C6-CF800C39DDF1}">
      <dsp:nvSpPr>
        <dsp:cNvPr id="0" name=""/>
        <dsp:cNvSpPr/>
      </dsp:nvSpPr>
      <dsp:spPr>
        <a:xfrm>
          <a:off x="0" y="893949"/>
          <a:ext cx="8285649" cy="714032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1DB60-9673-4974-84F0-E9EC4B998C46}">
      <dsp:nvSpPr>
        <dsp:cNvPr id="0" name=""/>
        <dsp:cNvSpPr/>
      </dsp:nvSpPr>
      <dsp:spPr>
        <a:xfrm>
          <a:off x="215994" y="1054606"/>
          <a:ext cx="392717" cy="39271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5BF51C-B52C-4172-80F8-0F1634E3B96A}">
      <dsp:nvSpPr>
        <dsp:cNvPr id="0" name=""/>
        <dsp:cNvSpPr/>
      </dsp:nvSpPr>
      <dsp:spPr>
        <a:xfrm>
          <a:off x="824707" y="893949"/>
          <a:ext cx="7460941" cy="714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568" tIns="75568" rIns="75568" bIns="7556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/>
            <a:t>Output:</a:t>
          </a:r>
          <a:r>
            <a:rPr lang="en-IN" sz="2000" kern="1200"/>
            <a:t> Shift from unverified text to </a:t>
          </a:r>
          <a:r>
            <a:rPr lang="en-IN" sz="2000" b="1" kern="1200"/>
            <a:t>Pull Requests &amp; Executable Actions</a:t>
          </a:r>
          <a:r>
            <a:rPr lang="en-IN" sz="2000" kern="1200"/>
            <a:t>.</a:t>
          </a:r>
          <a:endParaRPr lang="en-US" sz="2000" kern="1200"/>
        </a:p>
      </dsp:txBody>
      <dsp:txXfrm>
        <a:off x="824707" y="893949"/>
        <a:ext cx="7460941" cy="714032"/>
      </dsp:txXfrm>
    </dsp:sp>
    <dsp:sp modelId="{2705AB1D-5ED9-423E-AAC2-8E1EA9CC7094}">
      <dsp:nvSpPr>
        <dsp:cNvPr id="0" name=""/>
        <dsp:cNvSpPr/>
      </dsp:nvSpPr>
      <dsp:spPr>
        <a:xfrm>
          <a:off x="0" y="1786490"/>
          <a:ext cx="8285649" cy="714032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42881F-B5C8-4689-A993-9F333323EE5A}">
      <dsp:nvSpPr>
        <dsp:cNvPr id="0" name=""/>
        <dsp:cNvSpPr/>
      </dsp:nvSpPr>
      <dsp:spPr>
        <a:xfrm>
          <a:off x="215994" y="1947147"/>
          <a:ext cx="392717" cy="39271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BD713-E06B-40E2-82F9-7CAFCD9D0811}">
      <dsp:nvSpPr>
        <dsp:cNvPr id="0" name=""/>
        <dsp:cNvSpPr/>
      </dsp:nvSpPr>
      <dsp:spPr>
        <a:xfrm>
          <a:off x="824707" y="1786490"/>
          <a:ext cx="7460941" cy="714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568" tIns="75568" rIns="75568" bIns="7556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/>
            <a:t>State:</a:t>
          </a:r>
          <a:r>
            <a:rPr lang="en-IN" sz="2000" kern="1200"/>
            <a:t> Shift from stateless interactions to </a:t>
          </a:r>
          <a:r>
            <a:rPr lang="en-IN" sz="2000" b="1" kern="1200"/>
            <a:t>Context-Aware</a:t>
          </a:r>
          <a:r>
            <a:rPr lang="en-IN" sz="2000" kern="1200"/>
            <a:t> systems using </a:t>
          </a:r>
          <a:r>
            <a:rPr lang="en-IN" sz="2000" b="1" kern="1200"/>
            <a:t>OpenTelemetry</a:t>
          </a:r>
          <a:r>
            <a:rPr lang="en-IN" sz="2000" kern="1200"/>
            <a:t>.</a:t>
          </a:r>
          <a:endParaRPr lang="en-US" sz="2000" kern="1200"/>
        </a:p>
      </dsp:txBody>
      <dsp:txXfrm>
        <a:off x="824707" y="1786490"/>
        <a:ext cx="7460941" cy="714032"/>
      </dsp:txXfrm>
    </dsp:sp>
    <dsp:sp modelId="{B0A26A01-E145-4DEC-942C-5B346BB34064}">
      <dsp:nvSpPr>
        <dsp:cNvPr id="0" name=""/>
        <dsp:cNvSpPr/>
      </dsp:nvSpPr>
      <dsp:spPr>
        <a:xfrm>
          <a:off x="0" y="2679030"/>
          <a:ext cx="8285649" cy="714032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C9AE84-A43C-415D-8682-3A4E8281AC34}">
      <dsp:nvSpPr>
        <dsp:cNvPr id="0" name=""/>
        <dsp:cNvSpPr/>
      </dsp:nvSpPr>
      <dsp:spPr>
        <a:xfrm>
          <a:off x="215994" y="2839687"/>
          <a:ext cx="392717" cy="39271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11699-028B-42D2-8CA7-203220FD31A7}">
      <dsp:nvSpPr>
        <dsp:cNvPr id="0" name=""/>
        <dsp:cNvSpPr/>
      </dsp:nvSpPr>
      <dsp:spPr>
        <a:xfrm>
          <a:off x="824707" y="2679030"/>
          <a:ext cx="7460941" cy="714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568" tIns="75568" rIns="75568" bIns="7556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/>
            <a:t>Trust:</a:t>
          </a:r>
          <a:r>
            <a:rPr lang="en-IN" sz="2000" kern="1200"/>
            <a:t> Shift from "Hope &amp; Inspect" to </a:t>
          </a:r>
          <a:r>
            <a:rPr lang="en-IN" sz="2000" b="1" kern="1200"/>
            <a:t>Policy-as-Code &amp; Evaluation</a:t>
          </a:r>
          <a:r>
            <a:rPr lang="en-IN" sz="2000" kern="1200"/>
            <a:t>.</a:t>
          </a:r>
          <a:endParaRPr lang="en-US" sz="2000" kern="1200"/>
        </a:p>
      </dsp:txBody>
      <dsp:txXfrm>
        <a:off x="824707" y="2679030"/>
        <a:ext cx="7460941" cy="7140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3F7DD-5D0B-4EB5-8A19-5160F49A0F97}">
      <dsp:nvSpPr>
        <dsp:cNvPr id="0" name=""/>
        <dsp:cNvSpPr/>
      </dsp:nvSpPr>
      <dsp:spPr>
        <a:xfrm>
          <a:off x="811886" y="0"/>
          <a:ext cx="863576" cy="85332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3A0CF-089B-4656-8A24-E919CC9369C1}">
      <dsp:nvSpPr>
        <dsp:cNvPr id="0" name=""/>
        <dsp:cNvSpPr/>
      </dsp:nvSpPr>
      <dsp:spPr>
        <a:xfrm>
          <a:off x="9994" y="970037"/>
          <a:ext cx="2467361" cy="560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 dirty="0"/>
            <a:t>Inputs</a:t>
          </a:r>
          <a:br>
            <a:rPr lang="en-US" sz="2000" b="1" kern="1200" dirty="0"/>
          </a:br>
          <a:r>
            <a:rPr lang="en-US" sz="2000" b="1" kern="1200" dirty="0"/>
            <a:t>(Build logs)</a:t>
          </a:r>
          <a:endParaRPr lang="en-US" sz="2000" kern="1200" dirty="0"/>
        </a:p>
      </dsp:txBody>
      <dsp:txXfrm>
        <a:off x="9994" y="970037"/>
        <a:ext cx="2467361" cy="560541"/>
      </dsp:txXfrm>
    </dsp:sp>
    <dsp:sp modelId="{CB65185B-B1C1-4624-8C4B-EC6C94EEE747}">
      <dsp:nvSpPr>
        <dsp:cNvPr id="0" name=""/>
        <dsp:cNvSpPr/>
      </dsp:nvSpPr>
      <dsp:spPr>
        <a:xfrm>
          <a:off x="9994" y="1584864"/>
          <a:ext cx="2467361" cy="1164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Failed step logs, exit codes, changed files, owning team, service catalog metadata, dependency versions, recent deploys, and the relevant runbook.</a:t>
          </a:r>
        </a:p>
      </dsp:txBody>
      <dsp:txXfrm>
        <a:off x="9994" y="1584864"/>
        <a:ext cx="2467361" cy="1164685"/>
      </dsp:txXfrm>
    </dsp:sp>
    <dsp:sp modelId="{8EFFF2D6-D4D6-40A4-9F36-4E457697A45C}">
      <dsp:nvSpPr>
        <dsp:cNvPr id="0" name=""/>
        <dsp:cNvSpPr/>
      </dsp:nvSpPr>
      <dsp:spPr>
        <a:xfrm>
          <a:off x="3711036" y="0"/>
          <a:ext cx="863576" cy="85332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822B96-A0B9-4E17-85E7-B43237FBFC62}">
      <dsp:nvSpPr>
        <dsp:cNvPr id="0" name=""/>
        <dsp:cNvSpPr/>
      </dsp:nvSpPr>
      <dsp:spPr>
        <a:xfrm>
          <a:off x="2909143" y="970037"/>
          <a:ext cx="2467361" cy="560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 dirty="0"/>
            <a:t>Reasoning </a:t>
          </a:r>
          <a:br>
            <a:rPr lang="en-US" sz="2000" b="1" kern="1200" dirty="0"/>
          </a:br>
          <a:r>
            <a:rPr lang="en-US" sz="2000" b="1" kern="1200" dirty="0"/>
            <a:t>(Agentic Overlay)</a:t>
          </a:r>
          <a:endParaRPr lang="en-US" sz="2000" kern="1200" dirty="0"/>
        </a:p>
      </dsp:txBody>
      <dsp:txXfrm>
        <a:off x="2909143" y="970037"/>
        <a:ext cx="2467361" cy="560541"/>
      </dsp:txXfrm>
    </dsp:sp>
    <dsp:sp modelId="{1F5511B3-3632-4661-AF7F-CB4F1D90A623}">
      <dsp:nvSpPr>
        <dsp:cNvPr id="0" name=""/>
        <dsp:cNvSpPr/>
      </dsp:nvSpPr>
      <dsp:spPr>
        <a:xfrm>
          <a:off x="2909143" y="1584864"/>
          <a:ext cx="2467361" cy="1164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Classify likely failure domain, cluster similar historical failures, pull evidence snippets, suggest the minimal next diagnostic step, and link the exact runbook section.</a:t>
          </a:r>
        </a:p>
      </dsp:txBody>
      <dsp:txXfrm>
        <a:off x="2909143" y="1584864"/>
        <a:ext cx="2467361" cy="1164685"/>
      </dsp:txXfrm>
    </dsp:sp>
    <dsp:sp modelId="{6AF9CC14-1E22-4B1A-9AE8-4FDBB765B05E}">
      <dsp:nvSpPr>
        <dsp:cNvPr id="0" name=""/>
        <dsp:cNvSpPr/>
      </dsp:nvSpPr>
      <dsp:spPr>
        <a:xfrm>
          <a:off x="6610185" y="0"/>
          <a:ext cx="863576" cy="85332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3BAD7-12CB-4D4D-9AED-68F5111086F3}">
      <dsp:nvSpPr>
        <dsp:cNvPr id="0" name=""/>
        <dsp:cNvSpPr/>
      </dsp:nvSpPr>
      <dsp:spPr>
        <a:xfrm>
          <a:off x="5808293" y="970037"/>
          <a:ext cx="2467361" cy="560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 dirty="0"/>
            <a:t>Output contract</a:t>
          </a:r>
          <a:br>
            <a:rPr lang="en-US" sz="2000" b="1" kern="1200" dirty="0"/>
          </a:br>
          <a:r>
            <a:rPr lang="en-US" sz="2000" b="1" kern="1200" dirty="0"/>
            <a:t>(Evidence linked)</a:t>
          </a:r>
          <a:endParaRPr lang="en-US" sz="2000" kern="1200" dirty="0"/>
        </a:p>
      </dsp:txBody>
      <dsp:txXfrm>
        <a:off x="5808293" y="970037"/>
        <a:ext cx="2467361" cy="560541"/>
      </dsp:txXfrm>
    </dsp:sp>
    <dsp:sp modelId="{71962D96-F266-4B73-B9A3-3AE264F6F1D8}">
      <dsp:nvSpPr>
        <dsp:cNvPr id="0" name=""/>
        <dsp:cNvSpPr/>
      </dsp:nvSpPr>
      <dsp:spPr>
        <a:xfrm>
          <a:off x="5808293" y="1584864"/>
          <a:ext cx="2467361" cy="1164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No unsupported claims. Every statement must cite a log excerpt, test result, diff, or runbook link. If confidence is low, say so and escalate.</a:t>
          </a:r>
        </a:p>
      </dsp:txBody>
      <dsp:txXfrm>
        <a:off x="5808293" y="1584864"/>
        <a:ext cx="2467361" cy="1164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55C16-7B00-1C45-93DA-DF9B7FCF581C}" type="datetimeFigureOut">
              <a:rPr lang="en-US" smtClean="0"/>
              <a:t>4/15/26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9D3D2-2CA9-A944-9E55-BA5C57C6D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98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9D3D2-2CA9-A944-9E55-BA5C57C6D6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01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7A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4706" y="1793384"/>
            <a:ext cx="8528850" cy="1321357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04706" y="3362243"/>
            <a:ext cx="4504361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211062" y="4648446"/>
            <a:ext cx="1532617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1400" b="1" i="0" kern="1200" dirty="0">
                <a:solidFill>
                  <a:schemeClr val="bg1"/>
                </a:solidFill>
                <a:effectLst/>
                <a:latin typeface="Arial"/>
                <a:ea typeface="+mj-ea"/>
                <a:cs typeface="Arial"/>
              </a:rPr>
              <a:t>#OSSUMMMIT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216" y="4612654"/>
            <a:ext cx="960972" cy="31594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738BA2E3-7DE5-4191-9824-A2ED1FCEB9C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706" y="547464"/>
            <a:ext cx="5115982" cy="998418"/>
          </a:xfrm>
          <a:prstGeom prst="rect">
            <a:avLst/>
          </a:prstGeom>
        </p:spPr>
      </p:pic>
      <p:pic>
        <p:nvPicPr>
          <p:cNvPr id="4" name="Picture 3" descr="A white and black elephant with flowers&#10;&#10;AI-generated content may be incorrect.">
            <a:extLst>
              <a:ext uri="{FF2B5EF4-FFF2-40B4-BE49-F238E27FC236}">
                <a16:creationId xmlns:a16="http://schemas.microsoft.com/office/drawing/2014/main" id="{EA59AF5E-0524-8139-32A0-28E01E6F99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40000"/>
          </a:blip>
          <a:stretch>
            <a:fillRect/>
          </a:stretch>
        </p:blipFill>
        <p:spPr>
          <a:xfrm>
            <a:off x="7122481" y="202977"/>
            <a:ext cx="1897988" cy="135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5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7A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7683A829-28F7-8FAF-22BB-ED51F3689D3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00151" y="1501376"/>
            <a:ext cx="6743698" cy="1316078"/>
          </a:xfrm>
          <a:prstGeom prst="rect">
            <a:avLst/>
          </a:prstGeom>
        </p:spPr>
      </p:pic>
      <p:pic>
        <p:nvPicPr>
          <p:cNvPr id="4" name="Picture 3" descr="A white and black elephant with flowers&#10;&#10;AI-generated content may be incorrect.">
            <a:extLst>
              <a:ext uri="{FF2B5EF4-FFF2-40B4-BE49-F238E27FC236}">
                <a16:creationId xmlns:a16="http://schemas.microsoft.com/office/drawing/2014/main" id="{7228CC9D-BEC2-A07C-2843-E74FBE457F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7122481" y="202977"/>
            <a:ext cx="1897988" cy="135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7A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and black elephant with flowers&#10;&#10;AI-generated content may be incorrect.">
            <a:extLst>
              <a:ext uri="{FF2B5EF4-FFF2-40B4-BE49-F238E27FC236}">
                <a16:creationId xmlns:a16="http://schemas.microsoft.com/office/drawing/2014/main" id="{73A8202E-0DD2-DE55-4936-5FC32E0BF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6703058" y="140992"/>
            <a:ext cx="1897988" cy="135127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 userDrawn="1"/>
        </p:nvSpPr>
        <p:spPr>
          <a:xfrm>
            <a:off x="0" y="826642"/>
            <a:ext cx="9144000" cy="43168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9441" y="55169"/>
            <a:ext cx="7351048" cy="701188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1951" y="1200151"/>
            <a:ext cx="8285649" cy="3394472"/>
          </a:xfrm>
          <a:ln>
            <a:noFill/>
          </a:ln>
        </p:spPr>
        <p:txBody>
          <a:bodyPr/>
          <a:lstStyle>
            <a:lvl1pPr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034596" y="4731242"/>
            <a:ext cx="847078" cy="236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b="1" i="0" kern="1200" dirty="0">
                <a:solidFill>
                  <a:srgbClr val="07A89D"/>
                </a:solidFill>
                <a:effectLst/>
                <a:latin typeface="Arial"/>
                <a:ea typeface="+mj-ea"/>
                <a:cs typeface="Arial"/>
              </a:rPr>
              <a:t>#OSSUMMIT</a:t>
            </a:r>
            <a:endParaRPr lang="en-US" sz="1000" b="1" dirty="0">
              <a:solidFill>
                <a:srgbClr val="07A89D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7A031E8-3DB8-E0BB-024A-BCC7C458E62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2052" y="243940"/>
            <a:ext cx="1398088" cy="27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9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A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many circles&#10;&#10;AI-generated content may be incorrect.">
            <a:extLst>
              <a:ext uri="{FF2B5EF4-FFF2-40B4-BE49-F238E27FC236}">
                <a16:creationId xmlns:a16="http://schemas.microsoft.com/office/drawing/2014/main" id="{4FCA5665-90E6-E62F-BD80-D26FBA6F51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B5A359-B185-ECAB-4713-335FD641402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5000"/>
          </a:blip>
          <a:stretch>
            <a:fillRect/>
          </a:stretch>
        </p:blipFill>
        <p:spPr>
          <a:xfrm rot="10800000">
            <a:off x="-3" y="4724875"/>
            <a:ext cx="9143998" cy="43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56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C1A569-3657-B343-FFC6-62F71326EF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706" y="1793385"/>
            <a:ext cx="8637958" cy="1318932"/>
          </a:xfrm>
        </p:spPr>
        <p:txBody>
          <a:bodyPr/>
          <a:lstStyle/>
          <a:p>
            <a:r>
              <a:rPr lang="en-CA" sz="3600" dirty="0"/>
              <a:t>Agentic Delivery, Guard railed</a:t>
            </a:r>
            <a:endParaRPr lang="en-CA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4BE0C-A1D0-A085-8317-48EB3C3A5A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706" y="3362242"/>
            <a:ext cx="8070944" cy="504908"/>
          </a:xfrm>
        </p:spPr>
        <p:txBody>
          <a:bodyPr/>
          <a:lstStyle/>
          <a:p>
            <a:r>
              <a:rPr lang="en-CA" dirty="0"/>
              <a:t>AI in CI/CD &amp; Platform Engineering for Production-Safe Delivery Intelligence </a:t>
            </a:r>
          </a:p>
        </p:txBody>
      </p:sp>
    </p:spTree>
    <p:extLst>
      <p:ext uri="{BB962C8B-B14F-4D97-AF65-F5344CB8AC3E}">
        <p14:creationId xmlns:p14="http://schemas.microsoft.com/office/powerpoint/2010/main" val="1270891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0DBDD-1593-FA2D-1C9B-5F9190219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DE17F-65FC-A024-1726-4C7ECCA34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/>
              <a:t>Production Safety Requires a strict </a:t>
            </a:r>
            <a:r>
              <a:rPr lang="en-US" sz="2000" b="1" dirty="0" err="1"/>
              <a:t>Gaurdrail</a:t>
            </a:r>
            <a:r>
              <a:rPr lang="en-US" sz="2000" b="1" dirty="0"/>
              <a:t> Membrane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D3408-BBDC-4B3B-6B36-BA00BB075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Agentic automation cannot exist in vacuum. It must be constrained by an impermeable layer of operational and security </a:t>
            </a:r>
            <a:r>
              <a:rPr lang="en-US" dirty="0" err="1"/>
              <a:t>boundries</a:t>
            </a:r>
            <a:endParaRPr lang="en-US" dirty="0"/>
          </a:p>
          <a:p>
            <a:pPr lvl="1"/>
            <a:r>
              <a:rPr lang="en-US" dirty="0"/>
              <a:t>Evidence-First Outputs (No claim without links)</a:t>
            </a:r>
          </a:p>
          <a:p>
            <a:pPr lvl="1"/>
            <a:r>
              <a:rPr lang="en-US" dirty="0"/>
              <a:t>Policy-as-Code Boundaries</a:t>
            </a:r>
          </a:p>
          <a:p>
            <a:pPr lvl="1"/>
            <a:r>
              <a:rPr lang="en-US" dirty="0"/>
              <a:t>Secrets redaction</a:t>
            </a:r>
          </a:p>
          <a:p>
            <a:pPr lvl="1"/>
            <a:r>
              <a:rPr lang="en-US" dirty="0"/>
              <a:t>Prompt injection </a:t>
            </a:r>
            <a:r>
              <a:rPr lang="en-US" dirty="0" err="1"/>
              <a:t>defences</a:t>
            </a:r>
            <a:endParaRPr lang="en-US" dirty="0"/>
          </a:p>
          <a:p>
            <a:pPr lvl="1"/>
            <a:r>
              <a:rPr lang="en-US" dirty="0"/>
              <a:t>Evaluation Harness</a:t>
            </a:r>
          </a:p>
        </p:txBody>
      </p:sp>
    </p:spTree>
    <p:extLst>
      <p:ext uri="{BB962C8B-B14F-4D97-AF65-F5344CB8AC3E}">
        <p14:creationId xmlns:p14="http://schemas.microsoft.com/office/powerpoint/2010/main" val="3652265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77646-44B6-D1EE-C061-25907372E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9EECE-624F-34F3-BD29-A17CEA250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/>
              <a:t>Enforcing the boundaries: Security Mechanics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E0378-954A-0E93-FFB9-1A7FE35F7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Trust is manufactured through rigorous, automated policy enforcement on both the inputs (prompts) and outputs (actions)</a:t>
            </a:r>
          </a:p>
          <a:p>
            <a:pPr lvl="1"/>
            <a:r>
              <a:rPr lang="en-US" dirty="0"/>
              <a:t>Input flow</a:t>
            </a:r>
          </a:p>
          <a:p>
            <a:pPr lvl="2"/>
            <a:r>
              <a:rPr lang="en-US" dirty="0"/>
              <a:t>Developer/System prompt</a:t>
            </a:r>
          </a:p>
          <a:p>
            <a:pPr lvl="2"/>
            <a:r>
              <a:rPr lang="en-US" dirty="0"/>
              <a:t>Secrets Redaction filter</a:t>
            </a:r>
          </a:p>
          <a:p>
            <a:pPr lvl="2"/>
            <a:r>
              <a:rPr lang="en-US" dirty="0"/>
              <a:t>Prompt injection </a:t>
            </a:r>
            <a:r>
              <a:rPr lang="en-US" dirty="0" err="1"/>
              <a:t>Defence</a:t>
            </a:r>
            <a:r>
              <a:rPr lang="en-US" dirty="0"/>
              <a:t> Node</a:t>
            </a:r>
          </a:p>
          <a:p>
            <a:pPr lvl="1"/>
            <a:r>
              <a:rPr lang="en-US" dirty="0"/>
              <a:t>Output Flow</a:t>
            </a:r>
          </a:p>
          <a:p>
            <a:pPr lvl="2"/>
            <a:r>
              <a:rPr lang="en-US" dirty="0"/>
              <a:t>Policy-as-code engine (OPA/</a:t>
            </a:r>
            <a:r>
              <a:rPr lang="en-US" dirty="0" err="1"/>
              <a:t>Kyverno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Block vs Verified</a:t>
            </a:r>
          </a:p>
          <a:p>
            <a:pPr lvl="2"/>
            <a:r>
              <a:rPr lang="en-US" dirty="0"/>
              <a:t>Platform execution</a:t>
            </a:r>
          </a:p>
        </p:txBody>
      </p:sp>
    </p:spTree>
    <p:extLst>
      <p:ext uri="{BB962C8B-B14F-4D97-AF65-F5344CB8AC3E}">
        <p14:creationId xmlns:p14="http://schemas.microsoft.com/office/powerpoint/2010/main" val="2517259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D5A1F-C669-DA46-3F87-0A6B38D01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D9723-63C8-7DD4-3F89-0246827EC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/>
              <a:t>AI as a Testable Dependency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B052C-AF3D-5462-9856-9740124D3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AI </a:t>
            </a:r>
            <a:r>
              <a:rPr lang="en-US" dirty="0" err="1"/>
              <a:t>behaviour</a:t>
            </a:r>
            <a:r>
              <a:rPr lang="en-US" dirty="0"/>
              <a:t> must be version-controlled, continuously tested, and evaluated exactly like traditional code</a:t>
            </a:r>
          </a:p>
          <a:p>
            <a:pPr lvl="1"/>
            <a:r>
              <a:rPr lang="en-US" dirty="0"/>
              <a:t>Step1: Versioned prompts and Agent Logic</a:t>
            </a:r>
          </a:p>
          <a:p>
            <a:pPr lvl="1"/>
            <a:r>
              <a:rPr lang="en-US" dirty="0"/>
              <a:t>Step2: CI triggers Evaluation harness</a:t>
            </a:r>
          </a:p>
          <a:p>
            <a:pPr lvl="1"/>
            <a:r>
              <a:rPr lang="en-US" dirty="0"/>
              <a:t>Step3: Agent runs against Golden Datasets (Historical failures)</a:t>
            </a:r>
          </a:p>
          <a:p>
            <a:pPr lvl="1"/>
            <a:r>
              <a:rPr lang="en-US" dirty="0"/>
              <a:t>Step4: Pass/Fail assertions on accuracy and hallucination rates</a:t>
            </a:r>
          </a:p>
          <a:p>
            <a:pPr lvl="1"/>
            <a:r>
              <a:rPr lang="en-US" dirty="0"/>
              <a:t>Deployment to Production</a:t>
            </a:r>
          </a:p>
        </p:txBody>
      </p:sp>
    </p:spTree>
    <p:extLst>
      <p:ext uri="{BB962C8B-B14F-4D97-AF65-F5344CB8AC3E}">
        <p14:creationId xmlns:p14="http://schemas.microsoft.com/office/powerpoint/2010/main" val="786423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F70CA-1F1C-FF35-DD2B-AF58E8548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0D852-0FE4-1B7C-3A72-8E2A3F6FD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/>
              <a:t>Measuring impact of delivery Intelligence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48D1C-78BC-095A-8C20-1A4A1996E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Success is not measured by the number of AI interactions, but by tangible improvements to delivery speed and platform reliability</a:t>
            </a:r>
          </a:p>
          <a:p>
            <a:pPr lvl="1"/>
            <a:r>
              <a:rPr lang="en-US" dirty="0"/>
              <a:t>Cycle time: Faster commit to deploy</a:t>
            </a:r>
          </a:p>
          <a:p>
            <a:pPr lvl="1"/>
            <a:r>
              <a:rPr lang="en-US" dirty="0"/>
              <a:t>False-Red Rate: Reduces noisy, flaky pipeline failures</a:t>
            </a:r>
          </a:p>
          <a:p>
            <a:pPr lvl="1"/>
            <a:r>
              <a:rPr lang="en-US" dirty="0"/>
              <a:t>Mean Time to Recovery: Instant triage via evidence linked RCAs</a:t>
            </a:r>
          </a:p>
          <a:p>
            <a:pPr lvl="1"/>
            <a:r>
              <a:rPr lang="en-US" dirty="0"/>
              <a:t>Change Failure Rate: Errors preempted by dynamic change-risk scoring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411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About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2801" y="1352551"/>
            <a:ext cx="3561249" cy="3394472"/>
          </a:xfrm>
        </p:spPr>
        <p:txBody>
          <a:bodyPr/>
          <a:lstStyle/>
          <a:p>
            <a:pPr lvl="0"/>
            <a:r>
              <a:rPr lang="en-CA" dirty="0"/>
              <a:t>Manas Ray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7D7F11-C99E-A31D-368F-4BDF99B4CECF}"/>
              </a:ext>
            </a:extLst>
          </p:cNvPr>
          <p:cNvSpPr txBox="1">
            <a:spLocks/>
          </p:cNvSpPr>
          <p:nvPr/>
        </p:nvSpPr>
        <p:spPr>
          <a:xfrm>
            <a:off x="604351" y="1352551"/>
            <a:ext cx="3561249" cy="33944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Kalyan </a:t>
            </a:r>
            <a:r>
              <a:rPr lang="en-IN" dirty="0" err="1"/>
              <a:t>Kolachala</a:t>
            </a:r>
            <a:endParaRPr lang="en-IN" dirty="0"/>
          </a:p>
          <a:p>
            <a:pPr lvl="1"/>
            <a:r>
              <a:rPr lang="en-IN" dirty="0"/>
              <a:t>Managing Director, Symphony AI Group India</a:t>
            </a:r>
          </a:p>
          <a:p>
            <a:pPr lvl="1"/>
            <a:r>
              <a:rPr lang="en-IN" dirty="0"/>
              <a:t>Kalyan is a senior engineering leader with experience in delivering world class, enterprise products and platforms involving SaaS, AI/ML, GenAI, Cloud, big data and observability. He is currently India MD at SAI Group, a global enterprise AI leader. Worked previously at Intuit and Hitachi Vantara as India site head for AI/ML, platform, SaaS and Hybrid Cloud products. He is a graduate in Computer Science from Indian Institute of technology (IIT) Kharagpur and a speaker on tech talks globally.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76C0A-ABF5-26A0-EEB9-4EFF975DE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E5622-E892-BB92-D306-3D55157C9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441" y="55169"/>
            <a:ext cx="7351048" cy="701188"/>
          </a:xfrm>
        </p:spPr>
        <p:txBody>
          <a:bodyPr anchor="ctr">
            <a:normAutofit/>
          </a:bodyPr>
          <a:lstStyle/>
          <a:p>
            <a:r>
              <a:rPr lang="en-CA" dirty="0"/>
              <a:t>Core Vision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38D04E4-8342-E44E-F5C3-2E1D867C8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b="1"/>
            </a:pPr>
            <a:r>
              <a:rPr lang="en-IN" b="1" dirty="0"/>
              <a:t>The Problem</a:t>
            </a:r>
            <a:endParaRPr lang="en-US" dirty="0"/>
          </a:p>
          <a:p>
            <a:pPr lvl="1"/>
            <a:r>
              <a:rPr lang="en-IN" dirty="0"/>
              <a:t>Current AI in DevOps often treats LLMs as simple search bars for logs, which developers find insufficient</a:t>
            </a:r>
            <a:endParaRPr lang="en-US" dirty="0"/>
          </a:p>
          <a:p>
            <a:pPr lvl="0">
              <a:defRPr b="1"/>
            </a:pPr>
            <a:r>
              <a:rPr lang="en-IN" b="1" dirty="0"/>
              <a:t>The Solution</a:t>
            </a:r>
            <a:r>
              <a:rPr lang="en-IN" dirty="0"/>
              <a:t> </a:t>
            </a:r>
            <a:endParaRPr lang="en-US" dirty="0"/>
          </a:p>
          <a:p>
            <a:pPr lvl="1"/>
            <a:r>
              <a:rPr lang="en-IN" dirty="0"/>
              <a:t>Platforms should transform fragmented delivery signals into </a:t>
            </a:r>
            <a:r>
              <a:rPr lang="en-IN" b="1" dirty="0"/>
              <a:t>auditable outcomes</a:t>
            </a:r>
            <a:r>
              <a:rPr lang="en-IN" dirty="0"/>
              <a:t> and proactive </a:t>
            </a:r>
            <a:r>
              <a:rPr lang="en-IN" dirty="0" err="1"/>
              <a:t>automatio</a:t>
            </a:r>
            <a:r>
              <a:rPr lang="en-US" dirty="0"/>
              <a:t>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687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D468A-40A0-D758-963A-2F31D1727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6F373-07DC-75A3-CE50-3C111BA39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441" y="55169"/>
            <a:ext cx="7351048" cy="701188"/>
          </a:xfrm>
        </p:spPr>
        <p:txBody>
          <a:bodyPr anchor="ctr">
            <a:normAutofit/>
          </a:bodyPr>
          <a:lstStyle/>
          <a:p>
            <a:r>
              <a:rPr lang="en-IN" b="1" dirty="0"/>
              <a:t>Paradigm Shift</a:t>
            </a:r>
            <a:endParaRPr lang="en-US" dirty="0"/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63DE9EB6-95F5-150C-B1DC-6DAEB8ABE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016690"/>
              </p:ext>
            </p:extLst>
          </p:nvPr>
        </p:nvGraphicFramePr>
        <p:xfrm>
          <a:off x="451951" y="1200151"/>
          <a:ext cx="8285649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5550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9736F-D80C-249C-2146-C81C42F87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7F5F5-A6A6-F468-7C92-C640D43C8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441" y="55169"/>
            <a:ext cx="7351048" cy="701188"/>
          </a:xfrm>
        </p:spPr>
        <p:txBody>
          <a:bodyPr anchor="ctr">
            <a:normAutofit/>
          </a:bodyPr>
          <a:lstStyle/>
          <a:p>
            <a:r>
              <a:rPr lang="en-US" dirty="0"/>
              <a:t>Pattern 1: Pipeline failure triage copilot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DF56863-9ACB-07BB-59DD-0FE5F37833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04405"/>
              </p:ext>
            </p:extLst>
          </p:nvPr>
        </p:nvGraphicFramePr>
        <p:xfrm>
          <a:off x="370809" y="1455096"/>
          <a:ext cx="8285649" cy="274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 1">
            <a:extLst>
              <a:ext uri="{FF2B5EF4-FFF2-40B4-BE49-F238E27FC236}">
                <a16:creationId xmlns:a16="http://schemas.microsoft.com/office/drawing/2014/main" id="{81DCA20A-8BFD-E0F4-ED17-8DB6C674E062}"/>
              </a:ext>
            </a:extLst>
          </p:cNvPr>
          <p:cNvSpPr/>
          <p:nvPr/>
        </p:nvSpPr>
        <p:spPr>
          <a:xfrm>
            <a:off x="429175" y="875030"/>
            <a:ext cx="8058912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64748B"/>
                </a:solidFill>
              </a:rPr>
              <a:t>Moving from manual log-hunting to instantaneous root cause analysis grounded in existing operational context</a:t>
            </a:r>
            <a:endParaRPr lang="en-US" sz="1150" dirty="0"/>
          </a:p>
        </p:txBody>
      </p:sp>
    </p:spTree>
    <p:extLst>
      <p:ext uri="{BB962C8B-B14F-4D97-AF65-F5344CB8AC3E}">
        <p14:creationId xmlns:p14="http://schemas.microsoft.com/office/powerpoint/2010/main" val="1212987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DF6BF-21C6-0B56-3905-58D0A9B7A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Pattern 2: Flaky Test Detection &amp; Intelligence Prioritization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FC410-5736-155D-6BED-8266C1976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The agent </a:t>
            </a:r>
            <a:r>
              <a:rPr lang="en-IN" dirty="0" err="1"/>
              <a:t>analyzes</a:t>
            </a:r>
            <a:r>
              <a:rPr lang="en-IN" dirty="0"/>
              <a:t> "execution noise" (failure rate vs. execution time) to identify unreliable tests.</a:t>
            </a:r>
          </a:p>
          <a:p>
            <a:r>
              <a:rPr lang="en-IN" dirty="0"/>
              <a:t>It then dynamically reorganizes the pipeline</a:t>
            </a:r>
          </a:p>
          <a:p>
            <a:pPr lvl="1"/>
            <a:r>
              <a:rPr lang="en-IN" dirty="0"/>
              <a:t>Stable Path</a:t>
            </a:r>
          </a:p>
          <a:p>
            <a:pPr lvl="2"/>
            <a:r>
              <a:rPr lang="en-IN" dirty="0"/>
              <a:t>Optimized, parallel tests with a feedback loop of less than 2 minutes</a:t>
            </a:r>
          </a:p>
          <a:p>
            <a:pPr lvl="1"/>
            <a:r>
              <a:rPr lang="en-IN" dirty="0"/>
              <a:t>Quarantine Path</a:t>
            </a:r>
          </a:p>
          <a:p>
            <a:pPr lvl="2"/>
            <a:r>
              <a:rPr lang="en-IN" dirty="0"/>
              <a:t>Flaky tests are moved to an asynchronous path (&gt;20m) for extended analysis or AI-driven retries, preventing them from blocking the main deployment flow</a:t>
            </a:r>
          </a:p>
        </p:txBody>
      </p:sp>
    </p:spTree>
    <p:extLst>
      <p:ext uri="{BB962C8B-B14F-4D97-AF65-F5344CB8AC3E}">
        <p14:creationId xmlns:p14="http://schemas.microsoft.com/office/powerpoint/2010/main" val="530268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48F9B-68B8-1F49-459C-49C02195B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AC3DA-8EC4-8ACE-6C13-CD38E0C0A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/>
              <a:t>Pattern 3: </a:t>
            </a:r>
            <a:r>
              <a:rPr lang="en-IN" sz="2000" b="1" dirty="0"/>
              <a:t>Change-Risk Scoring &amp; Progressive delivery</a:t>
            </a:r>
            <a:endParaRPr lang="en-US" sz="2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77590-3A85-B793-3E87-A6D8092E5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dirty="0"/>
              <a:t>Pull Requests are evaluated against a Risk Dashboard. The agent calculates a score based on:</a:t>
            </a:r>
          </a:p>
          <a:p>
            <a:pPr lvl="1"/>
            <a:r>
              <a:rPr lang="en-IN" dirty="0"/>
              <a:t>Code Complexity: (e.g., Cyclomatic Complexity &gt; Threshold).</a:t>
            </a:r>
          </a:p>
          <a:p>
            <a:pPr lvl="1"/>
            <a:r>
              <a:rPr lang="en-IN" dirty="0"/>
              <a:t>Historical Failure Rate: (e.g., 12.4% recent failures in that code area).</a:t>
            </a:r>
          </a:p>
          <a:p>
            <a:pPr lvl="1"/>
            <a:r>
              <a:rPr lang="en-IN" dirty="0"/>
              <a:t>Dependency Impact: (e.g., 5 direct and 18 indirect services impacted)</a:t>
            </a:r>
          </a:p>
          <a:p>
            <a:pPr lvl="1"/>
            <a:r>
              <a:rPr lang="en-IN" dirty="0"/>
              <a:t>Outcome: High-risk scores automatically trigger Deployment Gates, requiring manual sign-off and routing the change through a Canary Deployment starting at 5% traffic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56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2EDAD-46EB-D6C3-549C-D698A2C69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548A8-0D01-76E2-BA73-D31887FC0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Reference Architecture: The Delivery Intelligence Layer</a:t>
            </a: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8F283065-434D-D8AA-81C3-4443DDF46555}"/>
              </a:ext>
            </a:extLst>
          </p:cNvPr>
          <p:cNvSpPr/>
          <p:nvPr/>
        </p:nvSpPr>
        <p:spPr>
          <a:xfrm>
            <a:off x="475488" y="868680"/>
            <a:ext cx="7105001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64748B"/>
                </a:solidFill>
              </a:rPr>
              <a:t>Treating the platform as a product requires a centralized, open-source-friendly AI engine that securely mediates between your tooling and your actions</a:t>
            </a:r>
            <a:endParaRPr lang="en-US" sz="1150" dirty="0"/>
          </a:p>
        </p:txBody>
      </p:sp>
      <p:sp>
        <p:nvSpPr>
          <p:cNvPr id="5" name="Shape 2">
            <a:extLst>
              <a:ext uri="{FF2B5EF4-FFF2-40B4-BE49-F238E27FC236}">
                <a16:creationId xmlns:a16="http://schemas.microsoft.com/office/drawing/2014/main" id="{E37D832B-3174-ED60-31BA-76D8753AFDA7}"/>
              </a:ext>
            </a:extLst>
          </p:cNvPr>
          <p:cNvSpPr/>
          <p:nvPr/>
        </p:nvSpPr>
        <p:spPr>
          <a:xfrm>
            <a:off x="417830" y="1282780"/>
            <a:ext cx="1442720" cy="658368"/>
          </a:xfrm>
          <a:prstGeom prst="roundRect">
            <a:avLst>
              <a:gd name="adj" fmla="val 6944"/>
            </a:avLst>
          </a:prstGeom>
          <a:solidFill>
            <a:srgbClr val="E0F2FE"/>
          </a:solidFill>
          <a:ln w="12700">
            <a:solidFill>
              <a:srgbClr val="7DD3F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05CD7283-BEC1-7C68-FBB6-894970791B67}"/>
              </a:ext>
            </a:extLst>
          </p:cNvPr>
          <p:cNvSpPr/>
          <p:nvPr/>
        </p:nvSpPr>
        <p:spPr>
          <a:xfrm>
            <a:off x="490982" y="1511380"/>
            <a:ext cx="1306068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F172A"/>
                </a:solidFill>
              </a:rPr>
              <a:t>Git / PRs</a:t>
            </a:r>
            <a:endParaRPr lang="en-US" sz="1300" dirty="0"/>
          </a:p>
        </p:txBody>
      </p:sp>
      <p:sp>
        <p:nvSpPr>
          <p:cNvPr id="7" name="Shape 4">
            <a:extLst>
              <a:ext uri="{FF2B5EF4-FFF2-40B4-BE49-F238E27FC236}">
                <a16:creationId xmlns:a16="http://schemas.microsoft.com/office/drawing/2014/main" id="{FA63E58A-E2D7-38F6-5CB5-C3820FB6D76B}"/>
              </a:ext>
            </a:extLst>
          </p:cNvPr>
          <p:cNvSpPr/>
          <p:nvPr/>
        </p:nvSpPr>
        <p:spPr>
          <a:xfrm>
            <a:off x="2085340" y="1282780"/>
            <a:ext cx="1413256" cy="667512"/>
          </a:xfrm>
          <a:prstGeom prst="roundRect">
            <a:avLst>
              <a:gd name="adj" fmla="val 6944"/>
            </a:avLst>
          </a:prstGeom>
          <a:solidFill>
            <a:srgbClr val="E0F2FE"/>
          </a:solidFill>
          <a:ln w="12700">
            <a:solidFill>
              <a:srgbClr val="7DD3F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EA84DE03-77B8-3CB8-16CD-ED5FC7A30D53}"/>
              </a:ext>
            </a:extLst>
          </p:cNvPr>
          <p:cNvSpPr/>
          <p:nvPr/>
        </p:nvSpPr>
        <p:spPr>
          <a:xfrm>
            <a:off x="1860550" y="1511380"/>
            <a:ext cx="17373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F172A"/>
                </a:solidFill>
              </a:rPr>
              <a:t>CI pipelines</a:t>
            </a:r>
            <a:endParaRPr lang="en-US" sz="1300" dirty="0"/>
          </a:p>
        </p:txBody>
      </p:sp>
      <p:sp>
        <p:nvSpPr>
          <p:cNvPr id="9" name="Shape 6">
            <a:extLst>
              <a:ext uri="{FF2B5EF4-FFF2-40B4-BE49-F238E27FC236}">
                <a16:creationId xmlns:a16="http://schemas.microsoft.com/office/drawing/2014/main" id="{E347A632-EFE6-96CA-E87A-1D545A55270C}"/>
              </a:ext>
            </a:extLst>
          </p:cNvPr>
          <p:cNvSpPr/>
          <p:nvPr/>
        </p:nvSpPr>
        <p:spPr>
          <a:xfrm>
            <a:off x="3723005" y="1282780"/>
            <a:ext cx="1453007" cy="658368"/>
          </a:xfrm>
          <a:prstGeom prst="roundRect">
            <a:avLst>
              <a:gd name="adj" fmla="val 6944"/>
            </a:avLst>
          </a:prstGeom>
          <a:solidFill>
            <a:srgbClr val="E0F2FE"/>
          </a:solidFill>
          <a:ln w="12700">
            <a:solidFill>
              <a:srgbClr val="7DD3F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BCA4FEB7-D0AE-F451-099D-C983C5E9230D}"/>
              </a:ext>
            </a:extLst>
          </p:cNvPr>
          <p:cNvSpPr/>
          <p:nvPr/>
        </p:nvSpPr>
        <p:spPr>
          <a:xfrm>
            <a:off x="3530346" y="1522811"/>
            <a:ext cx="17373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F172A"/>
                </a:solidFill>
              </a:rPr>
              <a:t>CD events</a:t>
            </a:r>
            <a:endParaRPr lang="en-US" sz="1300" dirty="0"/>
          </a:p>
        </p:txBody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DA195052-846E-C692-7054-D5906FA28C3D}"/>
              </a:ext>
            </a:extLst>
          </p:cNvPr>
          <p:cNvSpPr/>
          <p:nvPr/>
        </p:nvSpPr>
        <p:spPr>
          <a:xfrm>
            <a:off x="5368671" y="1282780"/>
            <a:ext cx="1389253" cy="658368"/>
          </a:xfrm>
          <a:prstGeom prst="roundRect">
            <a:avLst>
              <a:gd name="adj" fmla="val 6944"/>
            </a:avLst>
          </a:prstGeom>
          <a:solidFill>
            <a:srgbClr val="E0F2FE"/>
          </a:solidFill>
          <a:ln w="12700">
            <a:solidFill>
              <a:srgbClr val="7DD3F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29921F47-9BB0-7A29-5412-5DB49068AF55}"/>
              </a:ext>
            </a:extLst>
          </p:cNvPr>
          <p:cNvSpPr/>
          <p:nvPr/>
        </p:nvSpPr>
        <p:spPr>
          <a:xfrm>
            <a:off x="5441823" y="1511380"/>
            <a:ext cx="1174877" cy="15087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F172A"/>
                </a:solidFill>
              </a:rPr>
              <a:t>Observability</a:t>
            </a:r>
            <a:endParaRPr lang="en-US" sz="1300" dirty="0"/>
          </a:p>
        </p:txBody>
      </p:sp>
      <p:sp>
        <p:nvSpPr>
          <p:cNvPr id="13" name="Shape 10">
            <a:extLst>
              <a:ext uri="{FF2B5EF4-FFF2-40B4-BE49-F238E27FC236}">
                <a16:creationId xmlns:a16="http://schemas.microsoft.com/office/drawing/2014/main" id="{DF0181E5-3DD7-F6E0-73DE-CB0B1DA9A70E}"/>
              </a:ext>
            </a:extLst>
          </p:cNvPr>
          <p:cNvSpPr/>
          <p:nvPr/>
        </p:nvSpPr>
        <p:spPr>
          <a:xfrm>
            <a:off x="6950583" y="1292806"/>
            <a:ext cx="1670770" cy="648342"/>
          </a:xfrm>
          <a:prstGeom prst="roundRect">
            <a:avLst>
              <a:gd name="adj" fmla="val 6944"/>
            </a:avLst>
          </a:prstGeom>
          <a:solidFill>
            <a:srgbClr val="E0F2FE"/>
          </a:solidFill>
          <a:ln w="12700">
            <a:solidFill>
              <a:srgbClr val="7DD3F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>
            <a:extLst>
              <a:ext uri="{FF2B5EF4-FFF2-40B4-BE49-F238E27FC236}">
                <a16:creationId xmlns:a16="http://schemas.microsoft.com/office/drawing/2014/main" id="{3B64EF3A-9BAD-33FA-1CCF-877D27CD1DFA}"/>
              </a:ext>
            </a:extLst>
          </p:cNvPr>
          <p:cNvSpPr/>
          <p:nvPr/>
        </p:nvSpPr>
        <p:spPr>
          <a:xfrm>
            <a:off x="6883993" y="1516460"/>
            <a:ext cx="17373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F172A"/>
                </a:solidFill>
              </a:rPr>
              <a:t>Runbooks / KB</a:t>
            </a:r>
            <a:endParaRPr lang="en-US" sz="1300" dirty="0"/>
          </a:p>
        </p:txBody>
      </p:sp>
      <p:sp>
        <p:nvSpPr>
          <p:cNvPr id="15" name="Text 12">
            <a:extLst>
              <a:ext uri="{FF2B5EF4-FFF2-40B4-BE49-F238E27FC236}">
                <a16:creationId xmlns:a16="http://schemas.microsoft.com/office/drawing/2014/main" id="{B7A5A14B-2BAF-CB47-CA17-93259B9F93B0}"/>
              </a:ext>
            </a:extLst>
          </p:cNvPr>
          <p:cNvSpPr/>
          <p:nvPr/>
        </p:nvSpPr>
        <p:spPr>
          <a:xfrm>
            <a:off x="2792730" y="2288620"/>
            <a:ext cx="36576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0F172A"/>
                </a:solidFill>
              </a:rPr>
              <a:t>Delivery intelligence layer</a:t>
            </a:r>
            <a:endParaRPr lang="en-US" sz="1800" dirty="0"/>
          </a:p>
        </p:txBody>
      </p:sp>
      <p:sp>
        <p:nvSpPr>
          <p:cNvPr id="16" name="Shape 13">
            <a:extLst>
              <a:ext uri="{FF2B5EF4-FFF2-40B4-BE49-F238E27FC236}">
                <a16:creationId xmlns:a16="http://schemas.microsoft.com/office/drawing/2014/main" id="{5E58C0A2-0FE6-5450-2001-0ECFC6311176}"/>
              </a:ext>
            </a:extLst>
          </p:cNvPr>
          <p:cNvSpPr/>
          <p:nvPr/>
        </p:nvSpPr>
        <p:spPr>
          <a:xfrm>
            <a:off x="323850" y="2562940"/>
            <a:ext cx="8412480" cy="1051560"/>
          </a:xfrm>
          <a:prstGeom prst="roundRect">
            <a:avLst>
              <a:gd name="adj" fmla="val 6957"/>
            </a:avLst>
          </a:prstGeom>
          <a:solidFill>
            <a:srgbClr val="FFFFFF"/>
          </a:solidFill>
          <a:ln w="12700">
            <a:solidFill>
              <a:srgbClr val="94A3B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4">
            <a:extLst>
              <a:ext uri="{FF2B5EF4-FFF2-40B4-BE49-F238E27FC236}">
                <a16:creationId xmlns:a16="http://schemas.microsoft.com/office/drawing/2014/main" id="{E2D3293B-94ED-1958-B430-854A0E11A142}"/>
              </a:ext>
            </a:extLst>
          </p:cNvPr>
          <p:cNvSpPr/>
          <p:nvPr/>
        </p:nvSpPr>
        <p:spPr>
          <a:xfrm>
            <a:off x="506730" y="2837260"/>
            <a:ext cx="1371600" cy="384048"/>
          </a:xfrm>
          <a:prstGeom prst="roundRect">
            <a:avLst>
              <a:gd name="adj" fmla="val 9524"/>
            </a:avLst>
          </a:prstGeom>
          <a:solidFill>
            <a:srgbClr val="DBEAFE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5">
            <a:extLst>
              <a:ext uri="{FF2B5EF4-FFF2-40B4-BE49-F238E27FC236}">
                <a16:creationId xmlns:a16="http://schemas.microsoft.com/office/drawing/2014/main" id="{D75874B2-6EA6-3B15-1721-6D9F69507ED3}"/>
              </a:ext>
            </a:extLst>
          </p:cNvPr>
          <p:cNvSpPr/>
          <p:nvPr/>
        </p:nvSpPr>
        <p:spPr>
          <a:xfrm>
            <a:off x="552450" y="2946988"/>
            <a:ext cx="128016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80" dirty="0">
                <a:solidFill>
                  <a:srgbClr val="334155"/>
                </a:solidFill>
              </a:rPr>
              <a:t>Normalized event model</a:t>
            </a:r>
            <a:endParaRPr lang="en-US" sz="880" dirty="0"/>
          </a:p>
        </p:txBody>
      </p:sp>
      <p:sp>
        <p:nvSpPr>
          <p:cNvPr id="19" name="Shape 16">
            <a:extLst>
              <a:ext uri="{FF2B5EF4-FFF2-40B4-BE49-F238E27FC236}">
                <a16:creationId xmlns:a16="http://schemas.microsoft.com/office/drawing/2014/main" id="{7B2CD69A-EA2B-A5E5-983D-9B91500729A5}"/>
              </a:ext>
            </a:extLst>
          </p:cNvPr>
          <p:cNvSpPr/>
          <p:nvPr/>
        </p:nvSpPr>
        <p:spPr>
          <a:xfrm>
            <a:off x="2134362" y="2837260"/>
            <a:ext cx="1371600" cy="384048"/>
          </a:xfrm>
          <a:prstGeom prst="roundRect">
            <a:avLst>
              <a:gd name="adj" fmla="val 9524"/>
            </a:avLst>
          </a:prstGeom>
          <a:solidFill>
            <a:srgbClr val="DCFCE7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7">
            <a:extLst>
              <a:ext uri="{FF2B5EF4-FFF2-40B4-BE49-F238E27FC236}">
                <a16:creationId xmlns:a16="http://schemas.microsoft.com/office/drawing/2014/main" id="{66DEF020-0CE3-528F-D611-1D4C13AEF338}"/>
              </a:ext>
            </a:extLst>
          </p:cNvPr>
          <p:cNvSpPr/>
          <p:nvPr/>
        </p:nvSpPr>
        <p:spPr>
          <a:xfrm>
            <a:off x="2180082" y="2946988"/>
            <a:ext cx="128016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80" dirty="0">
                <a:solidFill>
                  <a:srgbClr val="334155"/>
                </a:solidFill>
              </a:rPr>
              <a:t>Feature store / history</a:t>
            </a:r>
            <a:endParaRPr lang="en-US" sz="880" dirty="0"/>
          </a:p>
        </p:txBody>
      </p:sp>
      <p:sp>
        <p:nvSpPr>
          <p:cNvPr id="21" name="Shape 18">
            <a:extLst>
              <a:ext uri="{FF2B5EF4-FFF2-40B4-BE49-F238E27FC236}">
                <a16:creationId xmlns:a16="http://schemas.microsoft.com/office/drawing/2014/main" id="{A466AC3C-5A40-F0C0-8D08-6ED274658A1E}"/>
              </a:ext>
            </a:extLst>
          </p:cNvPr>
          <p:cNvSpPr/>
          <p:nvPr/>
        </p:nvSpPr>
        <p:spPr>
          <a:xfrm>
            <a:off x="3761994" y="2837260"/>
            <a:ext cx="1371600" cy="384048"/>
          </a:xfrm>
          <a:prstGeom prst="roundRect">
            <a:avLst>
              <a:gd name="adj" fmla="val 9524"/>
            </a:avLst>
          </a:prstGeom>
          <a:solidFill>
            <a:srgbClr val="F3E8FF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19">
            <a:extLst>
              <a:ext uri="{FF2B5EF4-FFF2-40B4-BE49-F238E27FC236}">
                <a16:creationId xmlns:a16="http://schemas.microsoft.com/office/drawing/2014/main" id="{2191FFE2-F1DC-0B21-B879-0D5BF2BCD6BF}"/>
              </a:ext>
            </a:extLst>
          </p:cNvPr>
          <p:cNvSpPr/>
          <p:nvPr/>
        </p:nvSpPr>
        <p:spPr>
          <a:xfrm>
            <a:off x="3807714" y="2946988"/>
            <a:ext cx="128016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80" dirty="0">
                <a:solidFill>
                  <a:srgbClr val="334155"/>
                </a:solidFill>
              </a:rPr>
              <a:t>Retriever over logs + runbooks</a:t>
            </a:r>
            <a:endParaRPr lang="en-US" sz="880" dirty="0"/>
          </a:p>
        </p:txBody>
      </p:sp>
      <p:sp>
        <p:nvSpPr>
          <p:cNvPr id="23" name="Shape 20">
            <a:extLst>
              <a:ext uri="{FF2B5EF4-FFF2-40B4-BE49-F238E27FC236}">
                <a16:creationId xmlns:a16="http://schemas.microsoft.com/office/drawing/2014/main" id="{2B5455EC-B790-2EBC-8F72-3D07C13562FC}"/>
              </a:ext>
            </a:extLst>
          </p:cNvPr>
          <p:cNvSpPr/>
          <p:nvPr/>
        </p:nvSpPr>
        <p:spPr>
          <a:xfrm>
            <a:off x="5389626" y="2837260"/>
            <a:ext cx="1371600" cy="384048"/>
          </a:xfrm>
          <a:prstGeom prst="roundRect">
            <a:avLst>
              <a:gd name="adj" fmla="val 9524"/>
            </a:avLst>
          </a:prstGeom>
          <a:solidFill>
            <a:srgbClr val="FEF3C7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1">
            <a:extLst>
              <a:ext uri="{FF2B5EF4-FFF2-40B4-BE49-F238E27FC236}">
                <a16:creationId xmlns:a16="http://schemas.microsoft.com/office/drawing/2014/main" id="{CFC736AA-BF62-F34D-0A0E-00370A938D8B}"/>
              </a:ext>
            </a:extLst>
          </p:cNvPr>
          <p:cNvSpPr/>
          <p:nvPr/>
        </p:nvSpPr>
        <p:spPr>
          <a:xfrm>
            <a:off x="5435346" y="2946988"/>
            <a:ext cx="128016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80" dirty="0">
                <a:solidFill>
                  <a:srgbClr val="334155"/>
                </a:solidFill>
              </a:rPr>
              <a:t>Policy context</a:t>
            </a:r>
            <a:endParaRPr lang="en-US" sz="880" dirty="0"/>
          </a:p>
        </p:txBody>
      </p:sp>
      <p:sp>
        <p:nvSpPr>
          <p:cNvPr id="25" name="Shape 22">
            <a:extLst>
              <a:ext uri="{FF2B5EF4-FFF2-40B4-BE49-F238E27FC236}">
                <a16:creationId xmlns:a16="http://schemas.microsoft.com/office/drawing/2014/main" id="{418A17C0-C33E-C67F-26DC-18EAD251B22D}"/>
              </a:ext>
            </a:extLst>
          </p:cNvPr>
          <p:cNvSpPr/>
          <p:nvPr/>
        </p:nvSpPr>
        <p:spPr>
          <a:xfrm>
            <a:off x="7017258" y="2837260"/>
            <a:ext cx="1371600" cy="384048"/>
          </a:xfrm>
          <a:prstGeom prst="roundRect">
            <a:avLst>
              <a:gd name="adj" fmla="val 9524"/>
            </a:avLst>
          </a:prstGeom>
          <a:solidFill>
            <a:srgbClr val="FEE2E2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3">
            <a:extLst>
              <a:ext uri="{FF2B5EF4-FFF2-40B4-BE49-F238E27FC236}">
                <a16:creationId xmlns:a16="http://schemas.microsoft.com/office/drawing/2014/main" id="{FEEDC728-5508-FE32-6F6F-2C0ACBB00F64}"/>
              </a:ext>
            </a:extLst>
          </p:cNvPr>
          <p:cNvSpPr/>
          <p:nvPr/>
        </p:nvSpPr>
        <p:spPr>
          <a:xfrm>
            <a:off x="7062978" y="2946988"/>
            <a:ext cx="128016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80" dirty="0">
                <a:solidFill>
                  <a:srgbClr val="334155"/>
                </a:solidFill>
              </a:rPr>
              <a:t>Evaluation + telemetry</a:t>
            </a:r>
            <a:endParaRPr lang="en-US" sz="880" dirty="0"/>
          </a:p>
        </p:txBody>
      </p:sp>
      <p:sp>
        <p:nvSpPr>
          <p:cNvPr id="27" name="Shape 24">
            <a:extLst>
              <a:ext uri="{FF2B5EF4-FFF2-40B4-BE49-F238E27FC236}">
                <a16:creationId xmlns:a16="http://schemas.microsoft.com/office/drawing/2014/main" id="{2306904B-DB31-88E0-1CBD-A50F516208A1}"/>
              </a:ext>
            </a:extLst>
          </p:cNvPr>
          <p:cNvSpPr/>
          <p:nvPr/>
        </p:nvSpPr>
        <p:spPr>
          <a:xfrm>
            <a:off x="292693" y="3779092"/>
            <a:ext cx="2196507" cy="597408"/>
          </a:xfrm>
          <a:prstGeom prst="chevron">
            <a:avLst/>
          </a:prstGeom>
          <a:solidFill>
            <a:srgbClr val="DBEAFE"/>
          </a:solidFill>
          <a:ln w="12700">
            <a:solidFill>
              <a:srgbClr val="93C5F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5">
            <a:extLst>
              <a:ext uri="{FF2B5EF4-FFF2-40B4-BE49-F238E27FC236}">
                <a16:creationId xmlns:a16="http://schemas.microsoft.com/office/drawing/2014/main" id="{09797B8E-83ED-3943-BCC4-C810CB747E05}"/>
              </a:ext>
            </a:extLst>
          </p:cNvPr>
          <p:cNvSpPr/>
          <p:nvPr/>
        </p:nvSpPr>
        <p:spPr>
          <a:xfrm>
            <a:off x="439420" y="3995382"/>
            <a:ext cx="16459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F172A"/>
                </a:solidFill>
              </a:rPr>
              <a:t>Recommend</a:t>
            </a:r>
            <a:endParaRPr lang="en-US" sz="1600" dirty="0"/>
          </a:p>
        </p:txBody>
      </p:sp>
      <p:sp>
        <p:nvSpPr>
          <p:cNvPr id="29" name="Shape 26">
            <a:extLst>
              <a:ext uri="{FF2B5EF4-FFF2-40B4-BE49-F238E27FC236}">
                <a16:creationId xmlns:a16="http://schemas.microsoft.com/office/drawing/2014/main" id="{5B3495D5-60A8-0711-3074-FD3C91322A26}"/>
              </a:ext>
            </a:extLst>
          </p:cNvPr>
          <p:cNvSpPr/>
          <p:nvPr/>
        </p:nvSpPr>
        <p:spPr>
          <a:xfrm>
            <a:off x="3312985" y="3766646"/>
            <a:ext cx="2269617" cy="609854"/>
          </a:xfrm>
          <a:prstGeom prst="chevron">
            <a:avLst/>
          </a:prstGeom>
          <a:solidFill>
            <a:srgbClr val="CCFBF1"/>
          </a:solidFill>
          <a:ln w="12700">
            <a:solidFill>
              <a:srgbClr val="67E8F9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27">
            <a:extLst>
              <a:ext uri="{FF2B5EF4-FFF2-40B4-BE49-F238E27FC236}">
                <a16:creationId xmlns:a16="http://schemas.microsoft.com/office/drawing/2014/main" id="{81C50813-E2A5-8357-4BBD-583FE9B32B4C}"/>
              </a:ext>
            </a:extLst>
          </p:cNvPr>
          <p:cNvSpPr/>
          <p:nvPr/>
        </p:nvSpPr>
        <p:spPr>
          <a:xfrm>
            <a:off x="3603710" y="3998548"/>
            <a:ext cx="16459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F172A"/>
                </a:solidFill>
              </a:rPr>
              <a:t>Assist</a:t>
            </a:r>
            <a:endParaRPr lang="en-US" sz="1600" dirty="0"/>
          </a:p>
        </p:txBody>
      </p:sp>
      <p:sp>
        <p:nvSpPr>
          <p:cNvPr id="31" name="Shape 28">
            <a:extLst>
              <a:ext uri="{FF2B5EF4-FFF2-40B4-BE49-F238E27FC236}">
                <a16:creationId xmlns:a16="http://schemas.microsoft.com/office/drawing/2014/main" id="{0BB2F575-5C00-0D47-BF07-CD1F065EFCA0}"/>
              </a:ext>
            </a:extLst>
          </p:cNvPr>
          <p:cNvSpPr/>
          <p:nvPr/>
        </p:nvSpPr>
        <p:spPr>
          <a:xfrm>
            <a:off x="6553200" y="3760804"/>
            <a:ext cx="2157109" cy="658368"/>
          </a:xfrm>
          <a:prstGeom prst="chevron">
            <a:avLst/>
          </a:prstGeom>
          <a:solidFill>
            <a:srgbClr val="EDE9FE"/>
          </a:solidFill>
          <a:ln w="12700">
            <a:solidFill>
              <a:srgbClr val="C4B5F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29">
            <a:extLst>
              <a:ext uri="{FF2B5EF4-FFF2-40B4-BE49-F238E27FC236}">
                <a16:creationId xmlns:a16="http://schemas.microsoft.com/office/drawing/2014/main" id="{181D6111-D761-ADFE-7E75-AFE61486F406}"/>
              </a:ext>
            </a:extLst>
          </p:cNvPr>
          <p:cNvSpPr/>
          <p:nvPr/>
        </p:nvSpPr>
        <p:spPr>
          <a:xfrm>
            <a:off x="6808794" y="3989277"/>
            <a:ext cx="164592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F172A"/>
                </a:solidFill>
              </a:rPr>
              <a:t>Automate</a:t>
            </a:r>
            <a:endParaRPr lang="en-US" sz="1600" dirty="0"/>
          </a:p>
        </p:txBody>
      </p:sp>
      <p:sp>
        <p:nvSpPr>
          <p:cNvPr id="34" name="Text 31">
            <a:extLst>
              <a:ext uri="{FF2B5EF4-FFF2-40B4-BE49-F238E27FC236}">
                <a16:creationId xmlns:a16="http://schemas.microsoft.com/office/drawing/2014/main" id="{11BBEB25-B17A-C0AB-0ADA-F4D0B8C4FB0A}"/>
              </a:ext>
            </a:extLst>
          </p:cNvPr>
          <p:cNvSpPr/>
          <p:nvPr/>
        </p:nvSpPr>
        <p:spPr>
          <a:xfrm>
            <a:off x="63500" y="4592789"/>
            <a:ext cx="8832850" cy="41774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80" dirty="0">
                <a:solidFill>
                  <a:srgbClr val="9A3412"/>
                </a:solidFill>
              </a:rPr>
              <a:t>Guardrails applied end to end: evidence links • secrets redaction • policy checks • human approval boundaries • rollback / halt paths • prompt-injection defenses • audit logs</a:t>
            </a:r>
            <a:endParaRPr lang="en-US" sz="1280" dirty="0"/>
          </a:p>
        </p:txBody>
      </p:sp>
      <p:sp>
        <p:nvSpPr>
          <p:cNvPr id="35" name="Shape 32">
            <a:extLst>
              <a:ext uri="{FF2B5EF4-FFF2-40B4-BE49-F238E27FC236}">
                <a16:creationId xmlns:a16="http://schemas.microsoft.com/office/drawing/2014/main" id="{BADA2BB0-E612-BEF1-63DA-B2727B444F8C}"/>
              </a:ext>
            </a:extLst>
          </p:cNvPr>
          <p:cNvSpPr/>
          <p:nvPr/>
        </p:nvSpPr>
        <p:spPr>
          <a:xfrm>
            <a:off x="1093470" y="1943552"/>
            <a:ext cx="91440" cy="219456"/>
          </a:xfrm>
          <a:prstGeom prst="downArrow">
            <a:avLst/>
          </a:prstGeom>
          <a:solidFill>
            <a:srgbClr val="94A3B8"/>
          </a:solidFill>
          <a:ln w="12700">
            <a:solidFill>
              <a:srgbClr val="94A3B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Shape 33">
            <a:extLst>
              <a:ext uri="{FF2B5EF4-FFF2-40B4-BE49-F238E27FC236}">
                <a16:creationId xmlns:a16="http://schemas.microsoft.com/office/drawing/2014/main" id="{F485B553-94D3-D927-FA1C-A8B104C31866}"/>
              </a:ext>
            </a:extLst>
          </p:cNvPr>
          <p:cNvSpPr/>
          <p:nvPr/>
        </p:nvSpPr>
        <p:spPr>
          <a:xfrm>
            <a:off x="2735072" y="1959436"/>
            <a:ext cx="91440" cy="219456"/>
          </a:xfrm>
          <a:prstGeom prst="downArrow">
            <a:avLst/>
          </a:prstGeom>
          <a:solidFill>
            <a:srgbClr val="94A3B8"/>
          </a:solidFill>
          <a:ln w="12700">
            <a:solidFill>
              <a:srgbClr val="94A3B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7" name="Shape 34">
            <a:extLst>
              <a:ext uri="{FF2B5EF4-FFF2-40B4-BE49-F238E27FC236}">
                <a16:creationId xmlns:a16="http://schemas.microsoft.com/office/drawing/2014/main" id="{3F9A62F3-0731-D960-D9F0-633143AB012D}"/>
              </a:ext>
            </a:extLst>
          </p:cNvPr>
          <p:cNvSpPr/>
          <p:nvPr/>
        </p:nvSpPr>
        <p:spPr>
          <a:xfrm>
            <a:off x="4376674" y="1941148"/>
            <a:ext cx="91440" cy="219456"/>
          </a:xfrm>
          <a:prstGeom prst="downArrow">
            <a:avLst/>
          </a:prstGeom>
          <a:solidFill>
            <a:srgbClr val="94A3B8"/>
          </a:solidFill>
          <a:ln w="12700">
            <a:solidFill>
              <a:srgbClr val="94A3B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Shape 35">
            <a:extLst>
              <a:ext uri="{FF2B5EF4-FFF2-40B4-BE49-F238E27FC236}">
                <a16:creationId xmlns:a16="http://schemas.microsoft.com/office/drawing/2014/main" id="{25803A02-5FD4-4AA0-8EFD-D297A19494D1}"/>
              </a:ext>
            </a:extLst>
          </p:cNvPr>
          <p:cNvSpPr/>
          <p:nvPr/>
        </p:nvSpPr>
        <p:spPr>
          <a:xfrm>
            <a:off x="7754620" y="1950292"/>
            <a:ext cx="91440" cy="219456"/>
          </a:xfrm>
          <a:prstGeom prst="downArrow">
            <a:avLst/>
          </a:prstGeom>
          <a:solidFill>
            <a:srgbClr val="94A3B8"/>
          </a:solidFill>
          <a:ln w="12700">
            <a:solidFill>
              <a:srgbClr val="94A3B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9" name="Shape 36">
            <a:extLst>
              <a:ext uri="{FF2B5EF4-FFF2-40B4-BE49-F238E27FC236}">
                <a16:creationId xmlns:a16="http://schemas.microsoft.com/office/drawing/2014/main" id="{63E85A6B-B768-3BDD-BD98-908E768FB293}"/>
              </a:ext>
            </a:extLst>
          </p:cNvPr>
          <p:cNvSpPr/>
          <p:nvPr/>
        </p:nvSpPr>
        <p:spPr>
          <a:xfrm>
            <a:off x="6017577" y="1950292"/>
            <a:ext cx="91440" cy="219456"/>
          </a:xfrm>
          <a:prstGeom prst="downArrow">
            <a:avLst/>
          </a:prstGeom>
          <a:solidFill>
            <a:srgbClr val="94A3B8"/>
          </a:solidFill>
          <a:ln w="12700">
            <a:solidFill>
              <a:srgbClr val="94A3B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29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15B6A-BFEA-BBE3-BDDD-C6FB8C349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7607A-99E8-6F87-F901-264EBB6F8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/>
              <a:t>Closed Loop: Earning Autonomy via Confidence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75B1B-8A64-3085-A10F-7E28599F3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Automation is a spectrum. The intelligence layer operates on continuous feedback loop that scales autonomy based on system confidence and guardrail maturity</a:t>
            </a:r>
          </a:p>
          <a:p>
            <a:pPr lvl="1"/>
            <a:r>
              <a:rPr lang="en-IN" dirty="0"/>
              <a:t>Recommend (Low Autonomy)</a:t>
            </a:r>
          </a:p>
          <a:p>
            <a:pPr lvl="1"/>
            <a:r>
              <a:rPr lang="en-IN" dirty="0"/>
              <a:t>Assist (Medium Autonomy)</a:t>
            </a:r>
          </a:p>
          <a:p>
            <a:pPr lvl="1"/>
            <a:r>
              <a:rPr lang="en-IN" dirty="0"/>
              <a:t>Automate (High Autonomy)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832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4664</TotalTime>
  <Words>883</Words>
  <Application>Microsoft Macintosh PowerPoint</Application>
  <PresentationFormat>On-screen Show (16:9)</PresentationFormat>
  <Paragraphs>95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Arial</vt:lpstr>
      <vt:lpstr>Helvetica Neue Light</vt:lpstr>
      <vt:lpstr>Office Theme</vt:lpstr>
      <vt:lpstr>PowerPoint Presentation</vt:lpstr>
      <vt:lpstr>About Us</vt:lpstr>
      <vt:lpstr>Core Vision</vt:lpstr>
      <vt:lpstr>Paradigm Shift</vt:lpstr>
      <vt:lpstr>Pattern 1: Pipeline failure triage copilot</vt:lpstr>
      <vt:lpstr>Pattern 2: Flaky Test Detection &amp; Intelligence Prioritization</vt:lpstr>
      <vt:lpstr>Pattern 3: Change-Risk Scoring &amp; Progressive delivery</vt:lpstr>
      <vt:lpstr>Reference Architecture: The Delivery Intelligence Layer</vt:lpstr>
      <vt:lpstr>Closed Loop: Earning Autonomy via Confidence</vt:lpstr>
      <vt:lpstr>Production Safety Requires a strict Gaurdrail Membrane</vt:lpstr>
      <vt:lpstr>Enforcing the boundaries: Security Mechanics</vt:lpstr>
      <vt:lpstr>AI as a Testable Dependency</vt:lpstr>
      <vt:lpstr>Measuring impact of delivery Intelligence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Manas Ray</cp:lastModifiedBy>
  <cp:revision>53</cp:revision>
  <dcterms:created xsi:type="dcterms:W3CDTF">2015-04-06T18:30:18Z</dcterms:created>
  <dcterms:modified xsi:type="dcterms:W3CDTF">2026-04-15T18:23:47Z</dcterms:modified>
</cp:coreProperties>
</file>