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79" r:id="rId2"/>
    <p:sldId id="257" r:id="rId3"/>
    <p:sldId id="264" r:id="rId4"/>
    <p:sldId id="265" r:id="rId5"/>
    <p:sldId id="280" r:id="rId6"/>
    <p:sldId id="258" r:id="rId7"/>
    <p:sldId id="259" r:id="rId8"/>
    <p:sldId id="260" r:id="rId9"/>
    <p:sldId id="268" r:id="rId10"/>
    <p:sldId id="266" r:id="rId11"/>
    <p:sldId id="269" r:id="rId12"/>
    <p:sldId id="270" r:id="rId13"/>
    <p:sldId id="271" r:id="rId14"/>
    <p:sldId id="272" r:id="rId15"/>
    <p:sldId id="273" r:id="rId16"/>
    <p:sldId id="283" r:id="rId17"/>
    <p:sldId id="274" r:id="rId18"/>
    <p:sldId id="275" r:id="rId19"/>
    <p:sldId id="281" r:id="rId20"/>
    <p:sldId id="278" r:id="rId21"/>
    <p:sldId id="276" r:id="rId22"/>
    <p:sldId id="277" r:id="rId23"/>
    <p:sldId id="267" r:id="rId24"/>
    <p:sldId id="282" r:id="rId25"/>
    <p:sldId id="262" r:id="rId26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8"/>
    </p:embeddedFont>
    <p:embeddedFont>
      <p:font typeface="Noto Serif KR Black" panose="02020200000000000000" pitchFamily="18" charset="-127"/>
      <p:bold r:id="rId29"/>
    </p:embeddedFont>
    <p:embeddedFont>
      <p:font typeface="JetBrains Mono NL ExtraBold" panose="02000009000000000000" pitchFamily="49" charset="0"/>
      <p:bold r:id="rId30"/>
      <p:bold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Consolas" panose="020B0609020204030204" pitchFamily="49" charset="0"/>
      <p:regular r:id="rId36"/>
      <p:bold r:id="rId37"/>
      <p:italic r:id="rId38"/>
      <p:boldItalic r:id="rId39"/>
    </p:embeddedFont>
    <p:embeddedFont>
      <p:font typeface="Noto Sans KR Black" panose="020B0200000000000000" pitchFamily="50" charset="-127"/>
      <p:bold r:id="rId40"/>
    </p:embeddedFont>
    <p:embeddedFont>
      <p:font typeface="Noto Sans KR" panose="020B0200000000000000" pitchFamily="50" charset="-127"/>
      <p:regular r:id="rId41"/>
      <p:bold r:id="rId42"/>
    </p:embeddedFont>
    <p:embeddedFont>
      <p:font typeface="Roboto Slab" panose="020B0604020202020204" charset="0"/>
      <p:regular r:id="rId43"/>
      <p:bold r:id="rId44"/>
    </p:embeddedFont>
    <p:embeddedFont>
      <p:font typeface="한컴 말랑말랑 Bold" panose="020F0803000000000000" pitchFamily="50" charset="-127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gq/v7JQcH8pjVEFIX2xhjl1O3M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43"/>
    <a:srgbClr val="548E66"/>
    <a:srgbClr val="197882"/>
    <a:srgbClr val="0F5560"/>
    <a:srgbClr val="B5E5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4" d="100"/>
          <a:sy n="124" d="100"/>
        </p:scale>
        <p:origin x="38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39281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1652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200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6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98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b75ad4c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g31b75ad4c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8134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708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881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4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7.svg"/><Relationship Id="rId4" Type="http://schemas.openxmlformats.org/officeDocument/2006/relationships/image" Target="../media/image7.png"/><Relationship Id="rId14" Type="http://schemas.openxmlformats.org/officeDocument/2006/relationships/image" Target="../media/image1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B5E5D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08A0B07-890E-E1C4-B9F5-03C938EE0A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0287000" cy="51435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8F0B8866-1A7F-29E6-295F-F58DD504A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41197" y="3834931"/>
            <a:ext cx="2418715" cy="2050172"/>
          </a:xfrm>
          <a:prstGeom prst="rect">
            <a:avLst/>
          </a:prstGeom>
        </p:spPr>
      </p:pic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258017" y="1136640"/>
            <a:ext cx="50457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258017" y="2783040"/>
            <a:ext cx="4266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C4E2672-EAC2-1A9E-596D-80813390F1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16429" y="4229781"/>
            <a:ext cx="2080706" cy="94352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1AFAAB12-4A00-91DA-001D-FFED3CE5466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29046" y="3638131"/>
            <a:ext cx="2003705" cy="205017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="" xmlns:a16="http://schemas.microsoft.com/office/drawing/2014/main" id="{D2DE3351-7845-47F5-BF91-5C85168442A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2806" y="4380709"/>
            <a:ext cx="272209" cy="393600"/>
          </a:xfrm>
          <a:prstGeom prst="rect">
            <a:avLst/>
          </a:prstGeom>
        </p:spPr>
      </p:pic>
      <p:pic>
        <p:nvPicPr>
          <p:cNvPr id="20" name="Google Shape;16;p9">
            <a:extLst>
              <a:ext uri="{FF2B5EF4-FFF2-40B4-BE49-F238E27FC236}">
                <a16:creationId xmlns="" xmlns:a16="http://schemas.microsoft.com/office/drawing/2014/main" id="{61D528C8-27C0-42A6-57C5-7DAF010DEF05}"/>
              </a:ext>
            </a:extLst>
          </p:cNvPr>
          <p:cNvPicPr preferRelativeResize="0"/>
          <p:nvPr userDrawn="1"/>
        </p:nvPicPr>
        <p:blipFill>
          <a:blip r:embed="rId14"/>
          <a:srcRect/>
          <a:stretch/>
        </p:blipFill>
        <p:spPr>
          <a:xfrm>
            <a:off x="285524" y="329408"/>
            <a:ext cx="3311611" cy="715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B5E5DC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754AC9A-ABBA-CC50-194A-38B1DDEEE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0287000" cy="5143500"/>
          </a:xfrm>
          <a:prstGeom prst="rect">
            <a:avLst/>
          </a:prstGeom>
        </p:spPr>
      </p:pic>
      <p:sp>
        <p:nvSpPr>
          <p:cNvPr id="15" name="Google Shape;15;p9"/>
          <p:cNvSpPr txBox="1">
            <a:spLocks noGrp="1"/>
          </p:cNvSpPr>
          <p:nvPr>
            <p:ph type="title"/>
          </p:nvPr>
        </p:nvSpPr>
        <p:spPr>
          <a:xfrm>
            <a:off x="311700" y="1693991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pic>
        <p:nvPicPr>
          <p:cNvPr id="16" name="Google Shape;16;p9"/>
          <p:cNvPicPr preferRelativeResize="0"/>
          <p:nvPr/>
        </p:nvPicPr>
        <p:blipFill>
          <a:blip r:embed="rId4"/>
          <a:srcRect/>
          <a:stretch/>
        </p:blipFill>
        <p:spPr>
          <a:xfrm>
            <a:off x="151082" y="4650071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8B445B2A-3920-D931-0D60-C34CF7AB73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7277" y="3657258"/>
            <a:ext cx="2775333" cy="235245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BDA31DC9-8BA6-0A73-4044-02E271A9F2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67383" y="4216635"/>
            <a:ext cx="2080706" cy="94352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E4C13261-0809-743D-7028-7C37C52B278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21908" y="3624985"/>
            <a:ext cx="2003705" cy="205017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28AC0947-3AAE-6D2F-4103-DC355D4C2A0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23760" y="4367563"/>
            <a:ext cx="272209" cy="39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B5E5DC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AC1047FF-7F39-ACD6-9F31-28BD55E1B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20E4414-B6D5-91D6-FE66-81C101A6C506}"/>
              </a:ext>
            </a:extLst>
          </p:cNvPr>
          <p:cNvSpPr/>
          <p:nvPr userDrawn="1"/>
        </p:nvSpPr>
        <p:spPr>
          <a:xfrm>
            <a:off x="0" y="4477732"/>
            <a:ext cx="9144000" cy="665768"/>
          </a:xfrm>
          <a:prstGeom prst="rect">
            <a:avLst/>
          </a:prstGeom>
          <a:solidFill>
            <a:srgbClr val="003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800"/>
              <a:buFont typeface="Roboto Slab"/>
              <a:buChar char="●"/>
              <a:defRPr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pic>
        <p:nvPicPr>
          <p:cNvPr id="2" name="Google Shape;16;p9">
            <a:extLst>
              <a:ext uri="{FF2B5EF4-FFF2-40B4-BE49-F238E27FC236}">
                <a16:creationId xmlns="" xmlns:a16="http://schemas.microsoft.com/office/drawing/2014/main" id="{416C7EF1-F321-6C28-CA02-79178BFF9164}"/>
              </a:ext>
            </a:extLst>
          </p:cNvPr>
          <p:cNvPicPr preferRelativeResize="0"/>
          <p:nvPr userDrawn="1"/>
        </p:nvPicPr>
        <p:blipFill>
          <a:blip r:embed="rId4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(Blank)">
  <p:cSld name="TITLE_AND_BODY_1">
    <p:bg>
      <p:bgPr>
        <a:solidFill>
          <a:schemeClr val="bg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AB53B20-4948-B67B-B76E-B2B61DD9E367}"/>
              </a:ext>
            </a:extLst>
          </p:cNvPr>
          <p:cNvSpPr/>
          <p:nvPr userDrawn="1"/>
        </p:nvSpPr>
        <p:spPr>
          <a:xfrm>
            <a:off x="0" y="4477732"/>
            <a:ext cx="9144000" cy="665768"/>
          </a:xfrm>
          <a:prstGeom prst="rect">
            <a:avLst/>
          </a:prstGeom>
          <a:solidFill>
            <a:srgbClr val="003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6;p9">
            <a:extLst>
              <a:ext uri="{FF2B5EF4-FFF2-40B4-BE49-F238E27FC236}">
                <a16:creationId xmlns="" xmlns:a16="http://schemas.microsoft.com/office/drawing/2014/main" id="{609D6FAB-DFD0-D6C2-BF82-77DF3914520F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5179B815-47BA-4C1C-9C7F-3A770CDF29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  <p:sp>
        <p:nvSpPr>
          <p:cNvPr id="22" name="Google Shape;22;g31b75ad4c98_0_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3" name="Google Shape;23;g31b75ad4c98_0_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8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14A1CBC-BB17-9B7F-7C45-A2FFFEB50D3C}"/>
              </a:ext>
            </a:extLst>
          </p:cNvPr>
          <p:cNvSpPr/>
          <p:nvPr userDrawn="1"/>
        </p:nvSpPr>
        <p:spPr>
          <a:xfrm>
            <a:off x="0" y="4477732"/>
            <a:ext cx="9144000" cy="665768"/>
          </a:xfrm>
          <a:prstGeom prst="rect">
            <a:avLst/>
          </a:prstGeom>
          <a:solidFill>
            <a:srgbClr val="003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6;p9">
            <a:extLst>
              <a:ext uri="{FF2B5EF4-FFF2-40B4-BE49-F238E27FC236}">
                <a16:creationId xmlns="" xmlns:a16="http://schemas.microsoft.com/office/drawing/2014/main" id="{25457FC7-8D60-5811-88E8-8E755BB51674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F2C32196-2F6E-DDFA-E285-2060BD0810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197882"/>
            </a:gs>
            <a:gs pos="100000">
              <a:srgbClr val="548E66"/>
            </a:gs>
          </a:gsLst>
          <a:lin ang="0" scaled="0"/>
        </a:gra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320058" y="466620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16;p9">
            <a:extLst>
              <a:ext uri="{FF2B5EF4-FFF2-40B4-BE49-F238E27FC236}">
                <a16:creationId xmlns="" xmlns:a16="http://schemas.microsoft.com/office/drawing/2014/main" id="{349299DF-AEF8-94DF-2FB7-DD326FF0DC2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A2DD7DB1-33AF-B765-BAC0-3B0504E93C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oogle Shape;16;p9">
            <a:extLst>
              <a:ext uri="{FF2B5EF4-FFF2-40B4-BE49-F238E27FC236}">
                <a16:creationId xmlns="" xmlns:a16="http://schemas.microsoft.com/office/drawing/2014/main" id="{F8F94838-FEA2-0F20-75A9-319EAA0AD7F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038683" y="887144"/>
            <a:ext cx="7294537" cy="157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EA7B8621-E747-5A34-3EF6-525501875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C3E96483-D1D5-E163-A5EC-FF6A975C849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2156" y="3804999"/>
            <a:ext cx="2600371" cy="117917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4957EDA1-2578-29B6-C3E0-03841A9188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1855" y="2816554"/>
            <a:ext cx="2504139" cy="256221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22EDE860-027A-F224-1479-A3D50352C9C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3707" y="3972868"/>
            <a:ext cx="340194" cy="4919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800"/>
              <a:buFont typeface="Roboto Slab"/>
              <a:buChar char="●"/>
              <a:defRPr sz="18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320058" y="466620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311699" y="1166642"/>
            <a:ext cx="5912993" cy="1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3200" dirty="0">
                <a:latin typeface="Noto Sans KR Black"/>
                <a:ea typeface="Noto Sans KR Black"/>
                <a:cs typeface="Noto Sans KR Black"/>
              </a:rPr>
              <a:t>The Era of Vibe Coding: Why High-Skill Engineers Are More Critical Than Ever</a:t>
            </a:r>
          </a:p>
        </p:txBody>
      </p:sp>
      <p:sp>
        <p:nvSpPr>
          <p:cNvPr id="42" name="Google Shape;42;p1"/>
          <p:cNvSpPr txBox="1">
            <a:spLocks noGrp="1"/>
          </p:cNvSpPr>
          <p:nvPr>
            <p:ph type="subTitle" idx="1"/>
          </p:nvPr>
        </p:nvSpPr>
        <p:spPr>
          <a:xfrm>
            <a:off x="311699" y="2854830"/>
            <a:ext cx="5526914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SzPts val="2800"/>
            </a:pPr>
            <a:r>
              <a:rPr lang="en-US" altLang="ko-KR" b="1" dirty="0" err="1">
                <a:latin typeface="Cambria" panose="02040503050406030204" pitchFamily="18" charset="0"/>
                <a:ea typeface="Cambria" panose="02040503050406030204" pitchFamily="18" charset="0"/>
              </a:rPr>
              <a:t>Yongjin</a:t>
            </a:r>
            <a:r>
              <a:rPr lang="en-US" altLang="ko-KR" b="1" dirty="0">
                <a:latin typeface="Cambria" panose="02040503050406030204" pitchFamily="18" charset="0"/>
                <a:ea typeface="Cambria" panose="02040503050406030204" pitchFamily="18" charset="0"/>
              </a:rPr>
              <a:t> Lee, </a:t>
            </a:r>
            <a:r>
              <a:rPr lang="en-US" altLang="ko-KR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Songnae</a:t>
            </a:r>
            <a:r>
              <a:rPr lang="en-US" altLang="ko-K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ko-KR" b="1" dirty="0">
                <a:latin typeface="Cambria" panose="02040503050406030204" pitchFamily="18" charset="0"/>
                <a:ea typeface="Cambria" panose="02040503050406030204" pitchFamily="18" charset="0"/>
              </a:rPr>
              <a:t>High-school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418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2326031" y="1756990"/>
            <a:ext cx="4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Records of </a:t>
            </a:r>
            <a:r>
              <a:rPr lang="en-US" dirty="0" smtClean="0">
                <a:latin typeface="Noto Sans KR Black"/>
                <a:ea typeface="Noto Sans KR Black"/>
                <a:cs typeface="Noto Sans KR Black"/>
              </a:rPr>
              <a:t>Hallucination</a:t>
            </a:r>
            <a:br>
              <a:rPr lang="en-US" dirty="0" smtClean="0">
                <a:latin typeface="Noto Sans KR Black"/>
                <a:ea typeface="Noto Sans KR Black"/>
                <a:cs typeface="Noto Sans KR Black"/>
              </a:rPr>
            </a:br>
            <a:r>
              <a:rPr lang="en-US" dirty="0">
                <a:latin typeface="Noto Sans KR Black"/>
                <a:ea typeface="Noto Sans KR Black"/>
                <a:cs typeface="Noto Sans KR Black"/>
              </a:rPr>
              <a:t/>
            </a:r>
            <a:br>
              <a:rPr lang="en-US" dirty="0">
                <a:latin typeface="Noto Sans KR Black"/>
                <a:ea typeface="Noto Sans KR Black"/>
                <a:cs typeface="Noto Sans KR Black"/>
              </a:rPr>
            </a:br>
            <a:r>
              <a:rPr lang="en-US" dirty="0" smtClean="0">
                <a:latin typeface="Noto Sans KR Black"/>
                <a:ea typeface="Noto Sans KR Black"/>
                <a:cs typeface="Noto Sans KR Black"/>
              </a:rPr>
              <a:t>1. The </a:t>
            </a:r>
            <a:r>
              <a:rPr lang="en-US" dirty="0" err="1" smtClean="0">
                <a:latin typeface="Noto Sans KR Black"/>
                <a:ea typeface="Noto Sans KR Black"/>
                <a:cs typeface="Noto Sans KR Black"/>
              </a:rPr>
              <a:t>glibc</a:t>
            </a:r>
            <a:r>
              <a:rPr lang="en-US" dirty="0" smtClean="0">
                <a:latin typeface="Noto Sans KR Black"/>
                <a:ea typeface="Noto Sans KR Black"/>
                <a:cs typeface="Noto Sans KR Black"/>
              </a:rPr>
              <a:t> Incident</a:t>
            </a:r>
            <a:br>
              <a:rPr lang="en-US" dirty="0" smtClean="0">
                <a:latin typeface="Noto Sans KR Black"/>
                <a:ea typeface="Noto Sans KR Black"/>
                <a:cs typeface="Noto Sans KR Black"/>
              </a:rPr>
            </a:br>
            <a:r>
              <a:rPr lang="en-US" dirty="0" smtClean="0">
                <a:latin typeface="Noto Sans KR Black"/>
                <a:ea typeface="Noto Sans KR Black"/>
                <a:cs typeface="Noto Sans KR Black"/>
              </a:rPr>
              <a:t>2. The Raspberry Pi Incident</a:t>
            </a:r>
            <a:endParaRPr lang="en-US" dirty="0">
              <a:latin typeface="Noto Sans KR Black"/>
              <a:ea typeface="Noto Sans KR Black"/>
              <a:cs typeface="Noto Sans K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The </a:t>
            </a:r>
            <a:r>
              <a:rPr lang="en-US" dirty="0" err="1">
                <a:latin typeface="Noto Sans KR Black"/>
                <a:ea typeface="Noto Sans KR Black"/>
                <a:cs typeface="Noto Sans KR Black"/>
              </a:rPr>
              <a:t>glibc</a:t>
            </a:r>
            <a:r>
              <a:rPr lang="en-US" dirty="0">
                <a:latin typeface="Noto Sans KR Black"/>
                <a:ea typeface="Noto Sans KR Black"/>
                <a:cs typeface="Noto Sans KR Black"/>
              </a:rPr>
              <a:t> Incident</a:t>
            </a:r>
          </a:p>
        </p:txBody>
      </p:sp>
      <p:sp>
        <p:nvSpPr>
          <p:cNvPr id="101" name="card101"/>
          <p:cNvSpPr/>
          <p:nvPr/>
        </p:nvSpPr>
        <p:spPr>
          <a:xfrm>
            <a:off x="311700" y="1200000"/>
            <a:ext cx="2950000" cy="185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DEC 20, 2025</a:t>
            </a: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15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MaruxOS — prototype ISO #4</a:t>
            </a: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12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Goal: add a file manager (PCManFM) and finish the GUI</a:t>
            </a:r>
          </a:p>
        </p:txBody>
      </p:sp>
      <p:sp>
        <p:nvSpPr>
          <p:cNvPr id="102" name="card102"/>
          <p:cNvSpPr/>
          <p:nvPr/>
        </p:nvSpPr>
        <p:spPr>
          <a:xfrm>
            <a:off x="311700" y="3300000"/>
            <a:ext cx="2950000" cy="100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8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Consolas"/>
                <a:ea typeface="Consolas"/>
                <a:cs typeface="Consolas"/>
              </a:rPr>
              <a:t>&gt; "Add a file manager"</a:t>
            </a:r>
          </a:p>
          <a:p>
            <a:pPr marL="0" indent="0" algn="l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050" dirty="0">
                <a:solidFill>
                  <a:srgbClr val="7FDED3"/>
                </a:solidFill>
                <a:latin typeface="Noto Sans KR"/>
                <a:ea typeface="Noto Sans KR"/>
                <a:cs typeface="Noto Sans KR"/>
              </a:rPr>
              <a:t>my entire instruction — one line</a:t>
            </a:r>
          </a:p>
        </p:txBody>
      </p:sp>
      <p:sp>
        <p:nvSpPr>
          <p:cNvPr id="103" name="arrow103"/>
          <p:cNvSpPr/>
          <p:nvPr/>
        </p:nvSpPr>
        <p:spPr>
          <a:xfrm>
            <a:off x="3370000" y="2450000"/>
            <a:ext cx="480000" cy="330000"/>
          </a:xfrm>
          <a:prstGeom prst="rightArrow">
            <a:avLst/>
          </a:prstGeom>
          <a:solidFill>
            <a:srgbClr val="F17E6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300" y="1408159"/>
            <a:ext cx="3942017" cy="2413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23299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How It All Began</a:t>
            </a:r>
          </a:p>
        </p:txBody>
      </p:sp>
      <p:sp>
        <p:nvSpPr>
          <p:cNvPr id="111" name="card111"/>
          <p:cNvSpPr/>
          <p:nvPr/>
        </p:nvSpPr>
        <p:spPr>
          <a:xfrm>
            <a:off x="311700" y="758939"/>
            <a:ext cx="8520600" cy="5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ERROR   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</a:t>
            </a:r>
            <a:r>
              <a:rPr lang="en-US" sz="1300" dirty="0" err="1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Debian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-built </a:t>
            </a:r>
            <a:r>
              <a:rPr lang="en-US" sz="1300" dirty="0" err="1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PCManFM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 won't run — my system's </a:t>
            </a:r>
            <a:r>
              <a:rPr lang="en-US" sz="1300" dirty="0" err="1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libc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 is too old.</a:t>
            </a:r>
          </a:p>
        </p:txBody>
      </p:sp>
      <p:sp>
        <p:nvSpPr>
          <p:cNvPr id="112" name="card112"/>
          <p:cNvSpPr/>
          <p:nvPr/>
        </p:nvSpPr>
        <p:spPr>
          <a:xfrm>
            <a:off x="311700" y="1388939"/>
            <a:ext cx="8520600" cy="55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CLAUDE   </a:t>
            </a:r>
            <a:r>
              <a:rPr lang="en-US" sz="130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“Then let’s just swap in the newer library.”   — plausible ✓</a:t>
            </a:r>
          </a:p>
        </p:txBody>
      </p:sp>
      <p:sp>
        <p:nvSpPr>
          <p:cNvPr id="113" name="card113"/>
          <p:cNvSpPr/>
          <p:nvPr/>
        </p:nvSpPr>
        <p:spPr>
          <a:xfrm>
            <a:off x="311700" y="2018939"/>
            <a:ext cx="8520600" cy="5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ERROR   </a:t>
            </a:r>
            <a:r>
              <a:rPr lang="en-US" sz="130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new lib needs another lib… which needs another… and another…</a:t>
            </a:r>
          </a:p>
        </p:txBody>
      </p:sp>
      <p:sp>
        <p:nvSpPr>
          <p:cNvPr id="114" name="card114"/>
          <p:cNvSpPr/>
          <p:nvPr/>
        </p:nvSpPr>
        <p:spPr>
          <a:xfrm>
            <a:off x="311700" y="2648939"/>
            <a:ext cx="8520600" cy="55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CLAUDE   </a:t>
            </a:r>
            <a:r>
              <a:rPr lang="en-US" sz="130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“Chasing them one by one is endless — copy everything it needs.”   — plausible ✓</a:t>
            </a:r>
          </a:p>
        </p:txBody>
      </p:sp>
      <p:sp>
        <p:nvSpPr>
          <p:cNvPr id="115" name="card115"/>
          <p:cNvSpPr/>
          <p:nvPr/>
        </p:nvSpPr>
        <p:spPr>
          <a:xfrm>
            <a:off x="311700" y="3278939"/>
            <a:ext cx="8520600" cy="55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FATAL   </a:t>
            </a:r>
            <a:r>
              <a:rPr lang="en-US" sz="130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“Everything” = 70 libraries, glibc included. Overwritten. init never started.</a:t>
            </a:r>
          </a:p>
        </p:txBody>
      </p:sp>
      <p:sp>
        <p:nvSpPr>
          <p:cNvPr id="118" name="card118"/>
          <p:cNvSpPr/>
          <p:nvPr/>
        </p:nvSpPr>
        <p:spPr>
          <a:xfrm>
            <a:off x="311700" y="3958939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Plausible reasoning, chained without oversight, kills a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Recovery: </a:t>
            </a:r>
            <a:r>
              <a:rPr lang="en-US" dirty="0" smtClean="0">
                <a:latin typeface="Noto Sans KR Black"/>
                <a:ea typeface="Noto Sans KR Black"/>
                <a:cs typeface="Noto Sans KR Black"/>
              </a:rPr>
              <a:t>Rollback and the value of documentation</a:t>
            </a:r>
            <a:endParaRPr lang="en-US" dirty="0">
              <a:latin typeface="Noto Sans KR Black"/>
              <a:ea typeface="Noto Sans KR Black"/>
              <a:cs typeface="Noto Sans KR Black"/>
            </a:endParaRPr>
          </a:p>
        </p:txBody>
      </p:sp>
      <p:sp>
        <p:nvSpPr>
          <p:cNvPr id="122" name="card122"/>
          <p:cNvSpPr/>
          <p:nvPr/>
        </p:nvSpPr>
        <p:spPr>
          <a:xfrm>
            <a:off x="311700" y="4030000"/>
            <a:ext cx="4150000" cy="42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the actual log from that night</a:t>
            </a:r>
          </a:p>
        </p:txBody>
      </p:sp>
      <p:sp>
        <p:nvSpPr>
          <p:cNvPr id="123" name="card123"/>
          <p:cNvSpPr/>
          <p:nvPr/>
        </p:nvSpPr>
        <p:spPr>
          <a:xfrm>
            <a:off x="4650000" y="1200000"/>
            <a:ext cx="4180000" cy="123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 dirty="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LESSON 1 — PREVENT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AI's plausible intermediate decisions must be verified by a human.</a:t>
            </a:r>
          </a:p>
        </p:txBody>
      </p:sp>
      <p:sp>
        <p:nvSpPr>
          <p:cNvPr id="124" name="card124"/>
          <p:cNvSpPr/>
          <p:nvPr/>
        </p:nvSpPr>
        <p:spPr>
          <a:xfrm>
            <a:off x="4650000" y="2620000"/>
            <a:ext cx="4180000" cy="123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 dirty="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LESSON 2 — SURVIVE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Accidents still happen. Records are what bring you back alive.</a:t>
            </a:r>
          </a:p>
        </p:txBody>
      </p:sp>
      <p:sp>
        <p:nvSpPr>
          <p:cNvPr id="125" name="card125"/>
          <p:cNvSpPr/>
          <p:nvPr/>
        </p:nvSpPr>
        <p:spPr>
          <a:xfrm>
            <a:off x="4650000" y="3900000"/>
            <a:ext cx="3450000" cy="60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 lnSpcReduction="10000"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 dirty="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No records → no recovery — and no talk today.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78" y="1433556"/>
            <a:ext cx="2397100" cy="2596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The Raspberry Pi Incident</a:t>
            </a:r>
          </a:p>
        </p:txBody>
      </p:sp>
      <p:sp>
        <p:nvSpPr>
          <p:cNvPr id="131" name="card131"/>
          <p:cNvSpPr/>
          <p:nvPr/>
        </p:nvSpPr>
        <p:spPr>
          <a:xfrm>
            <a:off x="311700" y="1150000"/>
            <a:ext cx="1900000" cy="430000"/>
          </a:xfrm>
          <a:prstGeom prst="roundRect">
            <a:avLst>
              <a:gd name="adj" fmla="val 50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 fontScale="85000" lnSpcReduction="200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AI hallucination</a:t>
            </a:r>
          </a:p>
        </p:txBody>
      </p:sp>
      <p:sp>
        <p:nvSpPr>
          <p:cNvPr id="132" name="card132"/>
          <p:cNvSpPr/>
          <p:nvPr/>
        </p:nvSpPr>
        <p:spPr>
          <a:xfrm>
            <a:off x="2610000" y="1150000"/>
            <a:ext cx="1900000" cy="430000"/>
          </a:xfrm>
          <a:prstGeom prst="roundRect">
            <a:avLst>
              <a:gd name="adj" fmla="val 50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 fontScale="85000" lnSpcReduction="200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dead hardware</a:t>
            </a:r>
          </a:p>
        </p:txBody>
      </p:sp>
      <p:sp>
        <p:nvSpPr>
          <p:cNvPr id="133" name="card133"/>
          <p:cNvSpPr/>
          <p:nvPr/>
        </p:nvSpPr>
        <p:spPr>
          <a:xfrm>
            <a:off x="4910000" y="1150000"/>
            <a:ext cx="1900000" cy="430000"/>
          </a:xfrm>
          <a:prstGeom prst="roundRect">
            <a:avLst>
              <a:gd name="adj" fmla="val 50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 fontScale="85000" lnSpcReduction="200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human error</a:t>
            </a:r>
          </a:p>
        </p:txBody>
      </p:sp>
      <p:sp>
        <p:nvSpPr>
          <p:cNvPr id="134" name="card134"/>
          <p:cNvSpPr/>
          <p:nvPr/>
        </p:nvSpPr>
        <p:spPr>
          <a:xfrm>
            <a:off x="2260000" y="1150000"/>
            <a:ext cx="300000" cy="43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+</a:t>
            </a:r>
          </a:p>
        </p:txBody>
      </p:sp>
      <p:sp>
        <p:nvSpPr>
          <p:cNvPr id="135" name="card135"/>
          <p:cNvSpPr/>
          <p:nvPr/>
        </p:nvSpPr>
        <p:spPr>
          <a:xfrm>
            <a:off x="4560000" y="1150000"/>
            <a:ext cx="300000" cy="43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+</a:t>
            </a:r>
          </a:p>
        </p:txBody>
      </p:sp>
      <p:sp>
        <p:nvSpPr>
          <p:cNvPr id="136" name="card136"/>
          <p:cNvSpPr/>
          <p:nvPr/>
        </p:nvSpPr>
        <p:spPr>
          <a:xfrm>
            <a:off x="6860000" y="1150000"/>
            <a:ext cx="1970000" cy="43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= a perfect storm</a:t>
            </a:r>
          </a:p>
        </p:txBody>
      </p:sp>
      <p:sp>
        <p:nvSpPr>
          <p:cNvPr id="141" name="card141"/>
          <p:cNvSpPr/>
          <p:nvPr/>
        </p:nvSpPr>
        <p:spPr>
          <a:xfrm>
            <a:off x="311700" y="1800000"/>
            <a:ext cx="1850000" cy="80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Build the aarch64 image on my PC</a:t>
            </a:r>
          </a:p>
        </p:txBody>
      </p:sp>
      <p:sp>
        <p:nvSpPr>
          <p:cNvPr id="142" name="card142"/>
          <p:cNvSpPr/>
          <p:nvPr/>
        </p:nvSpPr>
        <p:spPr>
          <a:xfrm>
            <a:off x="2491700" y="1800000"/>
            <a:ext cx="1850000" cy="80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Flash it to the SD card</a:t>
            </a:r>
          </a:p>
        </p:txBody>
      </p:sp>
      <p:sp>
        <p:nvSpPr>
          <p:cNvPr id="143" name="card143"/>
          <p:cNvSpPr/>
          <p:nvPr/>
        </p:nvSpPr>
        <p:spPr>
          <a:xfrm>
            <a:off x="4671700" y="1800000"/>
            <a:ext cx="1850000" cy="80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Boot the Raspberry Pi 4B</a:t>
            </a:r>
          </a:p>
        </p:txBody>
      </p:sp>
      <p:sp>
        <p:nvSpPr>
          <p:cNvPr id="144" name="card144"/>
          <p:cNvSpPr/>
          <p:nvPr/>
        </p:nvSpPr>
        <p:spPr>
          <a:xfrm>
            <a:off x="6851700" y="1800000"/>
            <a:ext cx="1850000" cy="80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BLACK SCREEN</a:t>
            </a:r>
          </a:p>
        </p:txBody>
      </p:sp>
      <p:sp>
        <p:nvSpPr>
          <p:cNvPr id="145" name="arrow145"/>
          <p:cNvSpPr/>
          <p:nvPr/>
        </p:nvSpPr>
        <p:spPr>
          <a:xfrm>
            <a:off x="2161700" y="2050000"/>
            <a:ext cx="330000" cy="300000"/>
          </a:xfrm>
          <a:prstGeom prst="rightArrow">
            <a:avLst/>
          </a:prstGeom>
          <a:solidFill>
            <a:srgbClr val="F17E6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6" name="arrow146"/>
          <p:cNvSpPr/>
          <p:nvPr/>
        </p:nvSpPr>
        <p:spPr>
          <a:xfrm>
            <a:off x="4341700" y="2050000"/>
            <a:ext cx="330000" cy="300000"/>
          </a:xfrm>
          <a:prstGeom prst="rightArrow">
            <a:avLst/>
          </a:prstGeom>
          <a:solidFill>
            <a:srgbClr val="F17E6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7" name="arrow147"/>
          <p:cNvSpPr/>
          <p:nvPr/>
        </p:nvSpPr>
        <p:spPr>
          <a:xfrm>
            <a:off x="6521700" y="2050000"/>
            <a:ext cx="330000" cy="300000"/>
          </a:xfrm>
          <a:prstGeom prst="rightArrow">
            <a:avLst/>
          </a:prstGeom>
          <a:solidFill>
            <a:srgbClr val="F17E6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8" name="card148"/>
          <p:cNvSpPr/>
          <p:nvPr/>
        </p:nvSpPr>
        <p:spPr>
          <a:xfrm>
            <a:off x="311700" y="2900000"/>
            <a:ext cx="4150000" cy="135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00">
                <a:solidFill>
                  <a:srgbClr val="5BE0A0"/>
                </a:solidFill>
                <a:latin typeface="Noto Sans KR Black"/>
                <a:ea typeface="Noto Sans KR Black"/>
                <a:cs typeface="Noto Sans KR Black"/>
              </a:rPr>
              <a:t>● </a:t>
            </a:r>
            <a:r>
              <a:rPr lang="en-US" sz="135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green LED: two short blinks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2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official docs: “unable to read the boot partition”</a:t>
            </a:r>
          </a:p>
        </p:txBody>
      </p:sp>
      <p:sp>
        <p:nvSpPr>
          <p:cNvPr id="149" name="card149"/>
          <p:cNvSpPr/>
          <p:nvPr/>
        </p:nvSpPr>
        <p:spPr>
          <a:xfrm>
            <a:off x="4681700" y="2900000"/>
            <a:ext cx="4150000" cy="135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serial console: SILENT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2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zero output — our only ‘eye’ was gone. Debugging blind.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195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A Sophisticated Wrong Answer</a:t>
            </a:r>
          </a:p>
        </p:txBody>
      </p:sp>
      <p:sp>
        <p:nvSpPr>
          <p:cNvPr id="151" name="card151"/>
          <p:cNvSpPr/>
          <p:nvPr/>
        </p:nvSpPr>
        <p:spPr>
          <a:xfrm>
            <a:off x="311700" y="705930"/>
            <a:ext cx="8520600" cy="80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50" dirty="0">
                <a:solidFill>
                  <a:srgbClr val="7FDED3"/>
                </a:solidFill>
                <a:latin typeface="Noto Sans KR Black"/>
                <a:ea typeface="Noto Sans KR Black"/>
                <a:cs typeface="Noto Sans KR Black"/>
              </a:rPr>
              <a:t>THE THEORY   </a:t>
            </a:r>
            <a:r>
              <a:rPr lang="en-US" sz="15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“The firmware can’t read our image’s partition structure.”</a:t>
            </a:r>
          </a:p>
        </p:txBody>
      </p:sp>
      <p:sp>
        <p:nvSpPr>
          <p:cNvPr id="152" name="card152"/>
          <p:cNvSpPr/>
          <p:nvPr/>
        </p:nvSpPr>
        <p:spPr>
          <a:xfrm>
            <a:off x="311700" y="1655930"/>
            <a:ext cx="2730000" cy="11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5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✓  </a:t>
            </a: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LED code officially means “boot read failure”</a:t>
            </a:r>
          </a:p>
        </p:txBody>
      </p:sp>
      <p:sp>
        <p:nvSpPr>
          <p:cNvPr id="153" name="card153"/>
          <p:cNvSpPr/>
          <p:nvPr/>
        </p:nvSpPr>
        <p:spPr>
          <a:xfrm>
            <a:off x="3206700" y="1655930"/>
            <a:ext cx="2730000" cy="11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5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✓  </a:t>
            </a: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official RPi OS boots fine on the very same SD card</a:t>
            </a:r>
          </a:p>
        </p:txBody>
      </p:sp>
      <p:sp>
        <p:nvSpPr>
          <p:cNvPr id="154" name="card154"/>
          <p:cNvSpPr/>
          <p:nvPr/>
        </p:nvSpPr>
        <p:spPr>
          <a:xfrm>
            <a:off x="6101700" y="1655930"/>
            <a:ext cx="2730000" cy="11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5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✓  </a:t>
            </a: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Every single file checks out perfectly on the PC</a:t>
            </a:r>
          </a:p>
        </p:txBody>
      </p:sp>
      <p:sp>
        <p:nvSpPr>
          <p:cNvPr id="155" name="card155"/>
          <p:cNvSpPr/>
          <p:nvPr/>
        </p:nvSpPr>
        <p:spPr>
          <a:xfrm>
            <a:off x="311700" y="2955930"/>
            <a:ext cx="8520600" cy="40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 lnSpcReduction="100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Airtight. Logical. Wrong.</a:t>
            </a:r>
          </a:p>
        </p:txBody>
      </p:sp>
      <p:sp>
        <p:nvSpPr>
          <p:cNvPr id="156" name="card156"/>
          <p:cNvSpPr/>
          <p:nvPr/>
        </p:nvSpPr>
        <p:spPr>
          <a:xfrm>
            <a:off x="311700" y="3415930"/>
            <a:ext cx="8520600" cy="40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5 days believed   ·   4 full rebuilds   ·   each failure only refined the theory</a:t>
            </a:r>
          </a:p>
        </p:txBody>
      </p:sp>
      <p:sp>
        <p:nvSpPr>
          <p:cNvPr id="157" name="card157"/>
          <p:cNvSpPr/>
          <p:nvPr/>
        </p:nvSpPr>
        <p:spPr>
          <a:xfrm>
            <a:off x="311700" y="3905930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 fontScale="925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Without observation, a theory is never falsified — it just keeps growing.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196439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Guess the Fruit — Blindfolded</a:t>
            </a:r>
          </a:p>
        </p:txBody>
      </p:sp>
      <p:sp>
        <p:nvSpPr>
          <p:cNvPr id="401" name="b401"/>
          <p:cNvSpPr/>
          <p:nvPr/>
        </p:nvSpPr>
        <p:spPr>
          <a:xfrm>
            <a:off x="196439" y="704975"/>
            <a:ext cx="3900000" cy="290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7FDED3"/>
                </a:solidFill>
                <a:latin typeface="Noto Sans KR Black"/>
                <a:ea typeface="Noto Sans KR Black"/>
                <a:cs typeface="Noto Sans KR Black"/>
              </a:rPr>
              <a:t>THE GAME</a:t>
            </a:r>
          </a:p>
          <a:p>
            <a:pPr marL="0" indent="0" algn="ctr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60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?</a:t>
            </a:r>
          </a:p>
          <a:p>
            <a:pPr marL="0" indent="0" algn="ctr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1200" dirty="0">
                <a:solidFill>
                  <a:srgbClr val="7FDED3"/>
                </a:solidFill>
                <a:latin typeface="Noto Sans KR"/>
                <a:ea typeface="Noto Sans KR"/>
                <a:cs typeface="Noto Sans KR"/>
              </a:rPr>
              <a:t>blindfolded · hands tied · nose blocked</a:t>
            </a:r>
          </a:p>
          <a:p>
            <a:pPr marL="0" indent="0" algn="ctr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what’s the fruit in front of you?</a:t>
            </a:r>
          </a:p>
        </p:txBody>
      </p:sp>
      <p:sp>
        <p:nvSpPr>
          <p:cNvPr id="402" name="b402"/>
          <p:cNvSpPr/>
          <p:nvPr/>
        </p:nvSpPr>
        <p:spPr>
          <a:xfrm>
            <a:off x="4334739" y="704975"/>
            <a:ext cx="4380000" cy="7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“it feels… round?”</a:t>
            </a:r>
          </a:p>
        </p:txBody>
      </p:sp>
      <p:sp>
        <p:nvSpPr>
          <p:cNvPr id="403" name="b403"/>
          <p:cNvSpPr/>
          <p:nvPr/>
        </p:nvSpPr>
        <p:spPr>
          <a:xfrm>
            <a:off x="4334739" y="1604975"/>
            <a:ext cx="4380000" cy="7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“probably… an apple?”</a:t>
            </a:r>
          </a:p>
        </p:txBody>
      </p:sp>
      <p:sp>
        <p:nvSpPr>
          <p:cNvPr id="404" name="b404"/>
          <p:cNvSpPr/>
          <p:nvPr/>
        </p:nvSpPr>
        <p:spPr>
          <a:xfrm>
            <a:off x="4334739" y="2504975"/>
            <a:ext cx="4380000" cy="110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THE TRAP</a:t>
            </a:r>
          </a:p>
          <a:p>
            <a:pPr marL="0" indent="0" algn="l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30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no way to check the answer → a wrong guess is never disproven. It just survives.</a:t>
            </a:r>
          </a:p>
        </p:txBody>
      </p:sp>
      <p:sp>
        <p:nvSpPr>
          <p:cNvPr id="405" name="b405"/>
          <p:cNvSpPr/>
          <p:nvPr/>
        </p:nvSpPr>
        <p:spPr>
          <a:xfrm>
            <a:off x="196439" y="3884975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Our 5 days were exactly this — our eye, the serial console, was dead.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167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Look at the Forest, Not the Trees</a:t>
            </a:r>
          </a:p>
        </p:txBody>
      </p:sp>
      <p:sp>
        <p:nvSpPr>
          <p:cNvPr id="161" name="card161"/>
          <p:cNvSpPr/>
          <p:nvPr/>
        </p:nvSpPr>
        <p:spPr>
          <a:xfrm>
            <a:off x="311700" y="850000"/>
            <a:ext cx="5150000" cy="80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50" dirty="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THE TWIST   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serial adapter itself was dead. New adapter → serial came alive.</a:t>
            </a:r>
          </a:p>
        </p:txBody>
      </p:sp>
      <p:sp>
        <p:nvSpPr>
          <p:cNvPr id="162" name="card162"/>
          <p:cNvSpPr/>
          <p:nvPr/>
        </p:nvSpPr>
        <p:spPr>
          <a:xfrm>
            <a:off x="311700" y="1760000"/>
            <a:ext cx="5150000" cy="145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t">
            <a:normAutofit fontScale="92500"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rgbClr val="7FDED3"/>
                </a:solidFill>
                <a:latin typeface="Noto Sans KR Black"/>
                <a:ea typeface="Noto Sans KR Black"/>
                <a:cs typeface="Noto Sans KR Black"/>
              </a:rPr>
              <a:t>what the log showed</a:t>
            </a:r>
          </a:p>
          <a:p>
            <a:pPr marL="0" indent="0" algn="l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25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firmware: read </a:t>
            </a:r>
            <a:r>
              <a:rPr lang="en-US" sz="125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EVERYTHING</a:t>
            </a:r>
            <a:r>
              <a:rPr lang="en-US" sz="125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 — config, DTB, our 50MB kernel. Handoff complete.</a:t>
            </a:r>
          </a:p>
          <a:p>
            <a:pPr marL="0" indent="0" algn="l">
              <a:lnSpc>
                <a:spcPct val="112000"/>
              </a:lnSpc>
              <a:spcBef>
                <a:spcPts val="300"/>
              </a:spcBef>
              <a:buNone/>
            </a:pPr>
            <a:r>
              <a:rPr lang="en-US" sz="1250" strike="sngStrike">
                <a:solidFill>
                  <a:srgbClr val="9FB4B8"/>
                </a:solidFill>
                <a:latin typeface="Noto Sans KR"/>
                <a:ea typeface="Noto Sans KR"/>
                <a:cs typeface="Noto Sans KR"/>
              </a:rPr>
              <a:t>“firmware can’t read it”   “partition is the culprit” </a:t>
            </a:r>
          </a:p>
          <a:p>
            <a:pPr marL="0" indent="0" algn="l">
              <a:lnSpc>
                <a:spcPct val="112000"/>
              </a:lnSpc>
              <a:spcBef>
                <a:spcPts val="300"/>
              </a:spcBef>
              <a:buNone/>
            </a:pPr>
            <a:r>
              <a:rPr lang="en-US" sz="1250">
                <a:solidFill>
                  <a:srgbClr val="F17E6C"/>
                </a:solidFill>
                <a:latin typeface="Noto Sans KR"/>
                <a:ea typeface="Noto Sans KR"/>
                <a:cs typeface="Noto Sans KR"/>
              </a:rPr>
              <a:t>the real suspect: our kernel — died without printing one character.</a:t>
            </a:r>
          </a:p>
        </p:txBody>
      </p:sp>
      <p:sp>
        <p:nvSpPr>
          <p:cNvPr id="163" name="card163"/>
          <p:cNvSpPr/>
          <p:nvPr/>
        </p:nvSpPr>
        <p:spPr>
          <a:xfrm>
            <a:off x="311700" y="3320000"/>
            <a:ext cx="5150000" cy="56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 fontScale="92500" lnSpcReduction="10000"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 dirty="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Claude dropped the 5-day theory on the spot → boot fixed the same day.</a:t>
            </a:r>
          </a:p>
        </p:txBody>
      </p:sp>
      <p:sp>
        <p:nvSpPr>
          <p:cNvPr id="164" name="card164"/>
          <p:cNvSpPr/>
          <p:nvPr/>
        </p:nvSpPr>
        <p:spPr>
          <a:xfrm>
            <a:off x="311700" y="3972160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“Five days of theory without observation builds a sophisticated wrong answer.”</a:t>
            </a:r>
          </a:p>
        </p:txBody>
      </p:sp>
      <p:pic>
        <p:nvPicPr>
          <p:cNvPr id="165" name="worklogSho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813" y="817840"/>
            <a:ext cx="1857000" cy="2870000"/>
          </a:xfrm>
          <a:prstGeom prst="roundRect">
            <a:avLst>
              <a:gd name="adj" fmla="val 3000"/>
            </a:avLst>
          </a:prstGeom>
          <a:ln w="12700">
            <a:solidFill>
              <a:srgbClr val="F2F4F4"/>
            </a:solidFill>
          </a:ln>
        </p:spPr>
      </p:pic>
      <p:sp>
        <p:nvSpPr>
          <p:cNvPr id="166" name="card166"/>
          <p:cNvSpPr/>
          <p:nvPr/>
        </p:nvSpPr>
        <p:spPr>
          <a:xfrm>
            <a:off x="6432300" y="3687840"/>
            <a:ext cx="2400000" cy="27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 fontScale="77500" lnSpcReduction="20000"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the actual </a:t>
            </a:r>
            <a:r>
              <a:rPr lang="en-US" sz="1050" dirty="0" err="1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worklog</a:t>
            </a:r>
            <a:r>
              <a:rPr lang="en-US" sz="105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 entry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How I Handle AI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80" y="2645523"/>
            <a:ext cx="7540487" cy="158471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0" y="1077999"/>
            <a:ext cx="3568770" cy="121027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539" y="1075994"/>
            <a:ext cx="4161183" cy="1212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Two Students, One Exam</a:t>
            </a:r>
          </a:p>
        </p:txBody>
      </p:sp>
      <p:sp>
        <p:nvSpPr>
          <p:cNvPr id="171" name="card171"/>
          <p:cNvSpPr/>
          <p:nvPr/>
        </p:nvSpPr>
        <p:spPr>
          <a:xfrm>
            <a:off x="311700" y="1300000"/>
            <a:ext cx="3950000" cy="170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5A6E74"/>
                </a:solidFill>
                <a:latin typeface="Noto Sans KR Black"/>
                <a:ea typeface="Noto Sans KR Black"/>
                <a:cs typeface="Noto Sans KR Black"/>
              </a:rPr>
              <a:t>STUDENT A</a:t>
            </a: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13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no review — only crams whatever is due right now, then moves on</a:t>
            </a:r>
          </a:p>
        </p:txBody>
      </p:sp>
      <p:sp>
        <p:nvSpPr>
          <p:cNvPr id="172" name="card172"/>
          <p:cNvSpPr/>
          <p:nvPr/>
        </p:nvSpPr>
        <p:spPr>
          <a:xfrm>
            <a:off x="4291700" y="1850000"/>
            <a:ext cx="600000" cy="50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VS</a:t>
            </a:r>
          </a:p>
        </p:txBody>
      </p:sp>
      <p:sp>
        <p:nvSpPr>
          <p:cNvPr id="173" name="card173"/>
          <p:cNvSpPr/>
          <p:nvPr/>
        </p:nvSpPr>
        <p:spPr>
          <a:xfrm>
            <a:off x="4881700" y="1300000"/>
            <a:ext cx="3950000" cy="170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STUDENT B</a:t>
            </a: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buNone/>
            </a:pPr>
            <a:r>
              <a:rPr lang="en-US" sz="13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reviews every day — knows exactly what was studied before taking the next step</a:t>
            </a:r>
          </a:p>
        </p:txBody>
      </p:sp>
      <p:sp>
        <p:nvSpPr>
          <p:cNvPr id="174" name="card174"/>
          <p:cNvSpPr/>
          <p:nvPr/>
        </p:nvSpPr>
        <p:spPr>
          <a:xfrm>
            <a:off x="311700" y="3150000"/>
            <a:ext cx="3950000" cy="52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= a default LLM session</a:t>
            </a:r>
          </a:p>
        </p:txBody>
      </p:sp>
      <p:sp>
        <p:nvSpPr>
          <p:cNvPr id="175" name="card175"/>
          <p:cNvSpPr/>
          <p:nvPr/>
        </p:nvSpPr>
        <p:spPr>
          <a:xfrm>
            <a:off x="4881700" y="3150000"/>
            <a:ext cx="3950000" cy="520000"/>
          </a:xfrm>
          <a:prstGeom prst="roundRect">
            <a:avLst>
              <a:gd name="adj" fmla="val 8000"/>
            </a:avLst>
          </a:prstGeom>
          <a:solidFill>
            <a:srgbClr val="00AA9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= an LLM that reads its context first</a:t>
            </a:r>
          </a:p>
        </p:txBody>
      </p:sp>
      <p:sp>
        <p:nvSpPr>
          <p:cNvPr id="176" name="card176"/>
          <p:cNvSpPr/>
          <p:nvPr/>
        </p:nvSpPr>
        <p:spPr>
          <a:xfrm>
            <a:off x="311700" y="3950000"/>
            <a:ext cx="8520600" cy="60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Who gets the better grade?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311700" y="138722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Question 1</a:t>
            </a:r>
          </a:p>
        </p:txBody>
      </p:sp>
      <p:sp>
        <p:nvSpPr>
          <p:cNvPr id="900" name="QuestionText"/>
          <p:cNvSpPr txBox="1"/>
          <p:nvPr/>
        </p:nvSpPr>
        <p:spPr>
          <a:xfrm>
            <a:off x="311700" y="2400000"/>
            <a:ext cx="85206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Have you ever used AI at least once while coding?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311100" y="202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The Gatekeepers of My Project</a:t>
            </a:r>
          </a:p>
        </p:txBody>
      </p:sp>
      <p:sp>
        <p:nvSpPr>
          <p:cNvPr id="201" name="g201"/>
          <p:cNvSpPr/>
          <p:nvPr/>
        </p:nvSpPr>
        <p:spPr>
          <a:xfrm>
            <a:off x="3697000" y="2075000"/>
            <a:ext cx="1750000" cy="65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00000" tIns="50000" rIns="100000" bIns="50000" anchor="ctr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CLAUDE.md</a:t>
            </a:r>
          </a:p>
        </p:txBody>
      </p:sp>
      <p:sp>
        <p:nvSpPr>
          <p:cNvPr id="210" name="g210"/>
          <p:cNvSpPr/>
          <p:nvPr/>
        </p:nvSpPr>
        <p:spPr>
          <a:xfrm>
            <a:off x="3497000" y="2755000"/>
            <a:ext cx="2150000" cy="36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00000" tIns="50000" rIns="100000" bIns="50000" anchor="ctr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00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auto-read on every prompt</a:t>
            </a:r>
          </a:p>
        </p:txBody>
      </p:sp>
      <p:sp>
        <p:nvSpPr>
          <p:cNvPr id="202" name="g202"/>
          <p:cNvSpPr/>
          <p:nvPr/>
        </p:nvSpPr>
        <p:spPr>
          <a:xfrm>
            <a:off x="311700" y="775000"/>
            <a:ext cx="2600000" cy="115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00000" tIns="50000" rIns="100000" bIns="50000" anchor="t"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STATUS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1200" dirty="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BUILD-STATUS.md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100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the version record that saved me on </a:t>
            </a:r>
            <a:r>
              <a:rPr lang="en-US" sz="1000" dirty="0" err="1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glibc</a:t>
            </a:r>
            <a:r>
              <a:rPr lang="en-US" sz="1000" dirty="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 day</a:t>
            </a:r>
          </a:p>
        </p:txBody>
      </p:sp>
      <p:sp>
        <p:nvSpPr>
          <p:cNvPr id="203" name="g203"/>
          <p:cNvSpPr/>
          <p:nvPr/>
        </p:nvSpPr>
        <p:spPr>
          <a:xfrm>
            <a:off x="311700" y="2975000"/>
            <a:ext cx="2600000" cy="125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00000" tIns="50000" rIns="100000" bIns="50000" anchor="t"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LOGS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CHANGELOG.md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ISO-BUILD-HISTORY-EN.md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Kernel-Update-Log.md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100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the full 5-day RPi investigation</a:t>
            </a:r>
          </a:p>
        </p:txBody>
      </p:sp>
      <p:sp>
        <p:nvSpPr>
          <p:cNvPr id="204" name="g204"/>
          <p:cNvSpPr/>
          <p:nvPr/>
        </p:nvSpPr>
        <p:spPr>
          <a:xfrm>
            <a:off x="6231700" y="775000"/>
            <a:ext cx="2600000" cy="12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00000" tIns="50000" rIns="100000" bIns="50000" anchor="t"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KNOWLEDGE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9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00-BUILD-REPRODUCIBILITY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9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01-BOOT-DEBUGGING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9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02-TRAPS-CATALOG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9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03-ASSET-REFERENCE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9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04-TALK-NARRATIVE</a:t>
            </a:r>
          </a:p>
        </p:txBody>
      </p:sp>
      <p:sp>
        <p:nvSpPr>
          <p:cNvPr id="205" name="g205"/>
          <p:cNvSpPr/>
          <p:nvPr/>
        </p:nvSpPr>
        <p:spPr>
          <a:xfrm>
            <a:off x="6231700" y="2975000"/>
            <a:ext cx="2600000" cy="115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00000" tIns="50000" rIns="100000" bIns="50000" anchor="t"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GUIDES</a:t>
            </a:r>
          </a:p>
          <a:p>
            <a:pPr marL="0" indent="0" algn="l">
              <a:lnSpc>
                <a:spcPct val="110000"/>
              </a:lnSpc>
              <a:spcBef>
                <a:spcPts val="3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DEVELOPMENT · FAQ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LFS-BUILD-GUIDE</a:t>
            </a:r>
          </a:p>
          <a:p>
            <a:pPr marL="0" indent="0" algn="l">
              <a:lnSpc>
                <a:spcPct val="110000"/>
              </a:lnSpc>
              <a:spcBef>
                <a:spcPts val="100"/>
              </a:spcBef>
              <a:buNone/>
            </a:pPr>
            <a:r>
              <a:rPr lang="en-US" sz="1050">
                <a:solidFill>
                  <a:srgbClr val="003A43"/>
                </a:solidFill>
                <a:latin typeface="Consolas"/>
                <a:ea typeface="Consolas"/>
                <a:cs typeface="Consolas"/>
              </a:rPr>
              <a:t>ROLLBACK.md</a:t>
            </a:r>
          </a:p>
        </p:txBody>
      </p:sp>
      <p:cxnSp>
        <p:nvCxnSpPr>
          <p:cNvPr id="206" name="ln206"/>
          <p:cNvCxnSpPr/>
          <p:nvPr/>
        </p:nvCxnSpPr>
        <p:spPr>
          <a:xfrm>
            <a:off x="2911700" y="1575000"/>
            <a:ext cx="785300" cy="650000"/>
          </a:xfrm>
          <a:prstGeom prst="line">
            <a:avLst/>
          </a:prstGeom>
          <a:ln w="22225">
            <a:solidFill>
              <a:srgbClr val="003A43"/>
            </a:solidFill>
          </a:ln>
        </p:spPr>
      </p:cxnSp>
      <p:cxnSp>
        <p:nvCxnSpPr>
          <p:cNvPr id="207" name="ln207"/>
          <p:cNvCxnSpPr/>
          <p:nvPr/>
        </p:nvCxnSpPr>
        <p:spPr>
          <a:xfrm flipV="1">
            <a:off x="2911700" y="2725000"/>
            <a:ext cx="785300" cy="350000"/>
          </a:xfrm>
          <a:prstGeom prst="line">
            <a:avLst/>
          </a:prstGeom>
          <a:ln w="22225">
            <a:solidFill>
              <a:srgbClr val="003A43"/>
            </a:solidFill>
          </a:ln>
        </p:spPr>
      </p:cxnSp>
      <p:cxnSp>
        <p:nvCxnSpPr>
          <p:cNvPr id="208" name="ln208"/>
          <p:cNvCxnSpPr/>
          <p:nvPr/>
        </p:nvCxnSpPr>
        <p:spPr>
          <a:xfrm flipV="1">
            <a:off x="5447000" y="1625000"/>
            <a:ext cx="784700" cy="600000"/>
          </a:xfrm>
          <a:prstGeom prst="line">
            <a:avLst/>
          </a:prstGeom>
          <a:ln w="22225">
            <a:solidFill>
              <a:srgbClr val="003A43"/>
            </a:solidFill>
          </a:ln>
        </p:spPr>
      </p:cxnSp>
      <p:cxnSp>
        <p:nvCxnSpPr>
          <p:cNvPr id="209" name="ln209"/>
          <p:cNvCxnSpPr/>
          <p:nvPr/>
        </p:nvCxnSpPr>
        <p:spPr>
          <a:xfrm>
            <a:off x="5447000" y="2725000"/>
            <a:ext cx="784700" cy="350000"/>
          </a:xfrm>
          <a:prstGeom prst="line">
            <a:avLst/>
          </a:prstGeom>
          <a:ln w="22225">
            <a:solidFill>
              <a:srgbClr val="003A43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10709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Principle: Design the Environment, Not the Task</a:t>
            </a:r>
          </a:p>
        </p:txBody>
      </p:sp>
      <p:sp>
        <p:nvSpPr>
          <p:cNvPr id="301" name="c301"/>
          <p:cNvSpPr/>
          <p:nvPr/>
        </p:nvSpPr>
        <p:spPr>
          <a:xfrm>
            <a:off x="311700" y="679794"/>
            <a:ext cx="8520600" cy="75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rgbClr val="7FDED3"/>
                </a:solidFill>
                <a:latin typeface="Noto Sans KR Black"/>
                <a:ea typeface="Noto Sans KR Black"/>
                <a:cs typeface="Noto Sans KR Black"/>
              </a:rPr>
              <a:t>I don’t assign AI work. </a:t>
            </a:r>
            <a:r>
              <a:rPr lang="en-US" sz="16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I design the environment it works in.</a:t>
            </a:r>
          </a:p>
        </p:txBody>
      </p:sp>
      <p:sp>
        <p:nvSpPr>
          <p:cNvPr id="302" name="c302"/>
          <p:cNvSpPr/>
          <p:nvPr/>
        </p:nvSpPr>
        <p:spPr>
          <a:xfrm>
            <a:off x="311700" y="1629794"/>
            <a:ext cx="2730000" cy="150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MEMORY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docs the AI reads before it starts — context that survives every session</a:t>
            </a:r>
          </a:p>
        </p:txBody>
      </p:sp>
      <p:sp>
        <p:nvSpPr>
          <p:cNvPr id="303" name="c303"/>
          <p:cNvSpPr/>
          <p:nvPr/>
        </p:nvSpPr>
        <p:spPr>
          <a:xfrm>
            <a:off x="3206700" y="1629794"/>
            <a:ext cx="2730000" cy="150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 Black"/>
                <a:ea typeface="Noto Sans KR Black"/>
                <a:cs typeface="Noto Sans KR Black"/>
              </a:rPr>
              <a:t>GUARDRAILS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lines the AI cannot cross — no touching the system’s heart</a:t>
            </a:r>
          </a:p>
        </p:txBody>
      </p:sp>
      <p:sp>
        <p:nvSpPr>
          <p:cNvPr id="304" name="c304"/>
          <p:cNvSpPr/>
          <p:nvPr/>
        </p:nvSpPr>
        <p:spPr>
          <a:xfrm>
            <a:off x="6101700" y="1629794"/>
            <a:ext cx="2730000" cy="150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ROLLBACK</a:t>
            </a:r>
          </a:p>
          <a:p>
            <a:pPr marL="0" indent="0" algn="l">
              <a:lnSpc>
                <a:spcPct val="112000"/>
              </a:lnSpc>
              <a:spcBef>
                <a:spcPts val="500"/>
              </a:spcBef>
              <a:buNone/>
            </a:pPr>
            <a:r>
              <a:rPr lang="en-US" sz="125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version records — when it’s wrong, revert in minutes, not days</a:t>
            </a:r>
          </a:p>
        </p:txBody>
      </p:sp>
      <p:sp>
        <p:nvSpPr>
          <p:cNvPr id="305" name="c305"/>
          <p:cNvSpPr/>
          <p:nvPr/>
        </p:nvSpPr>
        <p:spPr>
          <a:xfrm>
            <a:off x="311700" y="3329794"/>
            <a:ext cx="8520600" cy="42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Inside this environment the AI can’t run wild — and even if it does, one rollback away.</a:t>
            </a:r>
          </a:p>
        </p:txBody>
      </p:sp>
      <p:sp>
        <p:nvSpPr>
          <p:cNvPr id="306" name="c306"/>
          <p:cNvSpPr/>
          <p:nvPr/>
        </p:nvSpPr>
        <p:spPr>
          <a:xfrm>
            <a:off x="311700" y="3879794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 dirty="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That’s when delegation becomes safe.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1636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Conclusion: Catching Hallucinations = Senior Skill</a:t>
            </a:r>
          </a:p>
        </p:txBody>
      </p:sp>
      <p:sp>
        <p:nvSpPr>
          <p:cNvPr id="311" name="c311"/>
          <p:cNvSpPr/>
          <p:nvPr/>
        </p:nvSpPr>
        <p:spPr>
          <a:xfrm>
            <a:off x="311700" y="766350"/>
            <a:ext cx="8520600" cy="65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The question from the start — </a:t>
            </a:r>
            <a:r>
              <a:rPr lang="en-US" sz="1450">
                <a:solidFill>
                  <a:srgbClr val="7FDED3"/>
                </a:solidFill>
                <a:latin typeface="Noto Sans KR Black"/>
                <a:ea typeface="Noto Sans KR Black"/>
                <a:cs typeface="Noto Sans KR Black"/>
              </a:rPr>
              <a:t>who catches the hallucination?</a:t>
            </a:r>
          </a:p>
        </p:txBody>
      </p:sp>
      <p:sp>
        <p:nvSpPr>
          <p:cNvPr id="312" name="c312"/>
          <p:cNvSpPr/>
          <p:nvPr/>
        </p:nvSpPr>
        <p:spPr>
          <a:xfrm>
            <a:off x="311700" y="1545687"/>
            <a:ext cx="4150000" cy="1150000"/>
          </a:xfrm>
          <a:prstGeom prst="roundRect">
            <a:avLst>
              <a:gd name="adj" fmla="val 8000"/>
            </a:avLst>
          </a:prstGeom>
          <a:solidFill>
            <a:srgbClr val="EFF7F6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FROM THE </a:t>
            </a:r>
            <a:r>
              <a:rPr lang="en-US" sz="1050" dirty="0" err="1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glibc</a:t>
            </a:r>
            <a:r>
              <a:rPr lang="en-US" sz="1050" dirty="0">
                <a:solidFill>
                  <a:srgbClr val="00AA9C"/>
                </a:solidFill>
                <a:latin typeface="Noto Sans KR Black"/>
                <a:ea typeface="Noto Sans KR Black"/>
                <a:cs typeface="Noto Sans KR Black"/>
              </a:rPr>
              <a:t> INCIDENT</a:t>
            </a:r>
          </a:p>
          <a:p>
            <a:pPr marL="0" indent="0" algn="l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eye that spots </a:t>
            </a:r>
            <a:r>
              <a:rPr lang="en-US" sz="1300" dirty="0" err="1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glibc</a:t>
            </a:r>
            <a:r>
              <a:rPr lang="en-US" sz="1300" dirty="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 hiding in a 70-library list</a:t>
            </a:r>
          </a:p>
        </p:txBody>
      </p:sp>
      <p:sp>
        <p:nvSpPr>
          <p:cNvPr id="313" name="c313"/>
          <p:cNvSpPr/>
          <p:nvPr/>
        </p:nvSpPr>
        <p:spPr>
          <a:xfrm>
            <a:off x="4681700" y="1545687"/>
            <a:ext cx="4150000" cy="1150000"/>
          </a:xfrm>
          <a:prstGeom prst="roundRect">
            <a:avLst>
              <a:gd name="adj" fmla="val 8000"/>
            </a:avLst>
          </a:prstGeom>
          <a:solidFill>
            <a:srgbClr val="FDEEEA"/>
          </a:solidFill>
          <a:ln>
            <a:noFill/>
          </a:ln>
        </p:spPr>
        <p:txBody>
          <a:bodyPr wrap="square" lIns="137160" tIns="68580" rIns="137160" bIns="68580" anchor="t">
            <a:normAutofit/>
          </a:bodyPr>
          <a:lstStyle/>
          <a:p>
            <a:pPr marL="0" indent="0" algn="l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050">
                <a:solidFill>
                  <a:srgbClr val="F17E6C"/>
                </a:solidFill>
                <a:latin typeface="Noto Sans KR Black"/>
                <a:ea typeface="Noto Sans KR Black"/>
                <a:cs typeface="Noto Sans KR Black"/>
              </a:rPr>
              <a:t>FROM THE RASPBERRY PI</a:t>
            </a:r>
          </a:p>
          <a:p>
            <a:pPr marL="0" indent="0" algn="l">
              <a:lnSpc>
                <a:spcPct val="112000"/>
              </a:lnSpc>
              <a:spcBef>
                <a:spcPts val="400"/>
              </a:spcBef>
              <a:buNone/>
            </a:pPr>
            <a:r>
              <a:rPr lang="en-US" sz="1300">
                <a:solidFill>
                  <a:srgbClr val="003A43"/>
                </a:solidFill>
                <a:latin typeface="Noto Sans KR"/>
                <a:ea typeface="Noto Sans KR"/>
                <a:cs typeface="Noto Sans KR"/>
              </a:rPr>
              <a:t>the instinct to doubt the measuring tool before the theory</a:t>
            </a:r>
          </a:p>
        </p:txBody>
      </p:sp>
      <p:sp>
        <p:nvSpPr>
          <p:cNvPr id="314" name="c314"/>
          <p:cNvSpPr/>
          <p:nvPr/>
        </p:nvSpPr>
        <p:spPr>
          <a:xfrm>
            <a:off x="311700" y="2845687"/>
            <a:ext cx="8520600" cy="42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250">
                <a:solidFill>
                  <a:srgbClr val="5A6E74"/>
                </a:solidFill>
                <a:latin typeface="Noto Sans KR"/>
                <a:ea typeface="Noto Sans KR"/>
                <a:cs typeface="Noto Sans KR"/>
              </a:rPr>
              <a:t>Not prompt technique — the judgment of someone who understands systems and has been fooled before.</a:t>
            </a:r>
          </a:p>
        </p:txBody>
      </p:sp>
      <p:sp>
        <p:nvSpPr>
          <p:cNvPr id="315" name="c315"/>
          <p:cNvSpPr/>
          <p:nvPr/>
        </p:nvSpPr>
        <p:spPr>
          <a:xfrm>
            <a:off x="1511700" y="3345687"/>
            <a:ext cx="2300000" cy="520000"/>
          </a:xfrm>
          <a:prstGeom prst="roundRect">
            <a:avLst>
              <a:gd name="adj" fmla="val 8000"/>
            </a:avLst>
          </a:prstGeom>
          <a:solidFill>
            <a:srgbClr val="F2F4F4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5A6E74"/>
                </a:solidFill>
                <a:latin typeface="Noto Sans KR Black"/>
                <a:ea typeface="Noto Sans KR Black"/>
                <a:cs typeface="Noto Sans KR Black"/>
              </a:rPr>
              <a:t>writing code</a:t>
            </a:r>
          </a:p>
        </p:txBody>
      </p:sp>
      <p:sp>
        <p:nvSpPr>
          <p:cNvPr id="316" name="ar316"/>
          <p:cNvSpPr/>
          <p:nvPr/>
        </p:nvSpPr>
        <p:spPr>
          <a:xfrm>
            <a:off x="3911700" y="3455687"/>
            <a:ext cx="450000" cy="300000"/>
          </a:xfrm>
          <a:prstGeom prst="rightArrow">
            <a:avLst/>
          </a:prstGeom>
          <a:solidFill>
            <a:srgbClr val="F17E6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7" name="c317"/>
          <p:cNvSpPr/>
          <p:nvPr/>
        </p:nvSpPr>
        <p:spPr>
          <a:xfrm>
            <a:off x="4461700" y="3345687"/>
            <a:ext cx="3200000" cy="520000"/>
          </a:xfrm>
          <a:prstGeom prst="roundRect">
            <a:avLst>
              <a:gd name="adj" fmla="val 8000"/>
            </a:avLst>
          </a:prstGeom>
          <a:solidFill>
            <a:srgbClr val="003A43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3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verification &amp; judgment</a:t>
            </a:r>
          </a:p>
        </p:txBody>
      </p:sp>
      <p:sp>
        <p:nvSpPr>
          <p:cNvPr id="318" name="c318"/>
          <p:cNvSpPr/>
          <p:nvPr/>
        </p:nvSpPr>
        <p:spPr>
          <a:xfrm>
            <a:off x="311700" y="3945687"/>
            <a:ext cx="6650000" cy="470000"/>
          </a:xfrm>
          <a:prstGeom prst="roundRect">
            <a:avLst>
              <a:gd name="adj" fmla="val 8000"/>
            </a:avLst>
          </a:prstGeom>
          <a:solidFill>
            <a:srgbClr val="F17E6C"/>
          </a:solidFill>
          <a:ln>
            <a:noFill/>
          </a:ln>
        </p:spPr>
        <p:txBody>
          <a:bodyPr wrap="square" lIns="137160" tIns="68580" rIns="137160" bIns="68580" anchor="ctr">
            <a:normAutofit/>
          </a:bodyPr>
          <a:lstStyle/>
          <a:p>
            <a:pPr marL="0" indent="0" algn="ctr">
              <a:lnSpc>
                <a:spcPct val="112000"/>
              </a:lnSpc>
              <a:spcBef>
                <a:spcPts val="0"/>
              </a:spcBef>
              <a:buNone/>
            </a:pPr>
            <a:r>
              <a:rPr lang="en-US" sz="145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That’s why skilled developers matter more than ever.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Closing</a:t>
            </a:r>
          </a:p>
        </p:txBody>
      </p:sp>
      <p:sp>
        <p:nvSpPr>
          <p:cNvPr id="53" name="Google Shape;53;p3"/>
          <p:cNvSpPr txBox="1">
            <a:spLocks noGrp="1"/>
          </p:cNvSpPr>
          <p:nvPr>
            <p:ph type="body" idx="1"/>
          </p:nvPr>
        </p:nvSpPr>
        <p:spPr>
          <a:xfrm>
            <a:off x="745503" y="2219275"/>
            <a:ext cx="7652994" cy="861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200"/>
              </a:spcAft>
              <a:buNone/>
            </a:pPr>
            <a:r>
              <a:rPr lang="en-US" altLang="ko-KR" sz="2000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AI writes code. But it cannot write responsibility.</a:t>
            </a:r>
            <a:br>
              <a:rPr lang="en-US" altLang="ko-KR" sz="2000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</a:br>
            <a:r>
              <a:rPr lang="en-US" altLang="ko-KR" sz="2000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That empty seat is ours — and that is where we must go.</a:t>
            </a:r>
            <a:endParaRPr sz="2000" dirty="0"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4402" y="1949191"/>
            <a:ext cx="6910464" cy="850000"/>
          </a:xfrm>
        </p:spPr>
        <p:txBody>
          <a:bodyPr>
            <a:noAutofit/>
          </a:bodyPr>
          <a:lstStyle/>
          <a:p>
            <a:pPr algn="ctr"/>
            <a:r>
              <a:rPr lang="en-US" altLang="ko-KR" dirty="0" smtClean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Q&amp;A</a:t>
            </a:r>
            <a:br>
              <a:rPr lang="en-US" altLang="ko-KR" dirty="0" smtClean="0">
                <a:latin typeface="Noto Sans KR Black" panose="020B0200000000000000" pitchFamily="50" charset="-127"/>
                <a:ea typeface="Noto Sans KR Black" panose="020B0200000000000000" pitchFamily="50" charset="-127"/>
              </a:rPr>
            </a:br>
            <a:r>
              <a:rPr lang="en-US" altLang="ko-KR" dirty="0" smtClean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Feel free to Question me </a:t>
            </a:r>
            <a:br>
              <a:rPr lang="en-US" altLang="ko-KR" dirty="0" smtClean="0">
                <a:latin typeface="Noto Sans KR Black" panose="020B0200000000000000" pitchFamily="50" charset="-127"/>
                <a:ea typeface="Noto Sans KR Black" panose="020B0200000000000000" pitchFamily="50" charset="-127"/>
              </a:rPr>
            </a:br>
            <a:r>
              <a:rPr lang="en-US" altLang="ko-KR" dirty="0" smtClean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with English!</a:t>
            </a:r>
            <a:endParaRPr lang="ko-KR" altLang="en-US" dirty="0"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pic>
        <p:nvPicPr>
          <p:cNvPr id="1028" name="Picture 4" descr="https://upload.wikimedia.org/wikipedia/commons/thumb/9/95/Instagram_logo_2022.svg/250px-Instagram_logo_202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3" y="437438"/>
            <a:ext cx="884721" cy="88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67457" y="525855"/>
            <a:ext cx="3531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latin typeface="JetBrains Mono NL ExtraBold" panose="02000009000000000000" pitchFamily="49" charset="0"/>
                <a:ea typeface="JetBrains Mono NL ExtraBold" panose="02000009000000000000" pitchFamily="49" charset="0"/>
                <a:cs typeface="JetBrains Mono NL ExtraBold" panose="02000009000000000000" pitchFamily="49" charset="0"/>
              </a:rPr>
              <a:t>@</a:t>
            </a:r>
            <a:r>
              <a:rPr lang="en-US" altLang="ko-KR" sz="4000" dirty="0" err="1" smtClean="0">
                <a:latin typeface="JetBrains Mono NL ExtraBold" panose="02000009000000000000" pitchFamily="49" charset="0"/>
                <a:ea typeface="JetBrains Mono NL ExtraBold" panose="02000009000000000000" pitchFamily="49" charset="0"/>
                <a:cs typeface="JetBrains Mono NL ExtraBold" panose="02000009000000000000" pitchFamily="49" charset="0"/>
              </a:rPr>
              <a:t>lxxyong</a:t>
            </a:r>
            <a:r>
              <a:rPr lang="en-US" altLang="ko-KR" sz="4000" dirty="0" smtClean="0">
                <a:latin typeface="JetBrains Mono NL ExtraBold" panose="02000009000000000000" pitchFamily="49" charset="0"/>
                <a:ea typeface="JetBrains Mono NL ExtraBold" panose="02000009000000000000" pitchFamily="49" charset="0"/>
                <a:cs typeface="JetBrains Mono NL ExtraBold" panose="02000009000000000000" pitchFamily="49" charset="0"/>
              </a:rPr>
              <a:t>_</a:t>
            </a:r>
            <a:endParaRPr lang="ko-KR" altLang="en-US" sz="4000" dirty="0">
              <a:latin typeface="JetBrains Mono NL ExtraBold" panose="02000009000000000000" pitchFamily="49" charset="0"/>
              <a:cs typeface="JetBrains Mono NL ExtraBold" panose="02000009000000000000" pitchFamily="49" charset="0"/>
            </a:endParaRPr>
          </a:p>
        </p:txBody>
      </p:sp>
      <p:pic>
        <p:nvPicPr>
          <p:cNvPr id="1030" name="Picture 6" descr="https://upload.wikimedia.org/wikipedia/commons/thumb/a/aa/LinkedIn_2021.svg/250px-LinkedIn_2021.svg.png?utm_source=ko.wikipedia.org&amp;utm_campaign=parser&amp;utm_content=thumb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3" y="1465676"/>
            <a:ext cx="2381250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3" y="2209269"/>
            <a:ext cx="1450000" cy="14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80" y="255358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24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311700" y="138722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Question 2</a:t>
            </a:r>
          </a:p>
        </p:txBody>
      </p:sp>
      <p:sp>
        <p:nvSpPr>
          <p:cNvPr id="901" name="QuestionText"/>
          <p:cNvSpPr txBox="1"/>
          <p:nvPr/>
        </p:nvSpPr>
        <p:spPr>
          <a:xfrm>
            <a:off x="311700" y="2400000"/>
            <a:ext cx="85206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Do you often use LLMs like Claude Code in your work?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311700" y="138722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Question 3</a:t>
            </a:r>
          </a:p>
        </p:txBody>
      </p:sp>
      <p:sp>
        <p:nvSpPr>
          <p:cNvPr id="902" name="QuestionText"/>
          <p:cNvSpPr txBox="1"/>
          <p:nvPr/>
        </p:nvSpPr>
        <p:spPr>
          <a:xfrm>
            <a:off x="311700" y="2400000"/>
            <a:ext cx="85206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>
                <a:solidFill>
                  <a:srgbClr val="FFFFFF"/>
                </a:solidFill>
                <a:latin typeface="Noto Sans KR Black"/>
                <a:ea typeface="Noto Sans KR Black"/>
                <a:cs typeface="Noto Sans KR Black"/>
              </a:rPr>
              <a:t>While vibe coding, do you ever wonder — am I using AI as my assistant, or have I become the AI's assistant?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311699" y="1166642"/>
            <a:ext cx="5912993" cy="1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3200" dirty="0">
                <a:latin typeface="Noto Sans KR Black"/>
                <a:ea typeface="Noto Sans KR Black"/>
                <a:cs typeface="Noto Sans KR Black"/>
              </a:rPr>
              <a:t>The Era of Vibe Coding: Why High-Skill Engineers Are More Critical Than Ever</a:t>
            </a:r>
          </a:p>
        </p:txBody>
      </p:sp>
      <p:sp>
        <p:nvSpPr>
          <p:cNvPr id="42" name="Google Shape;42;p1"/>
          <p:cNvSpPr txBox="1">
            <a:spLocks noGrp="1"/>
          </p:cNvSpPr>
          <p:nvPr>
            <p:ph type="subTitle" idx="1"/>
          </p:nvPr>
        </p:nvSpPr>
        <p:spPr>
          <a:xfrm>
            <a:off x="311699" y="2854830"/>
            <a:ext cx="5526914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SzPts val="2800"/>
            </a:pPr>
            <a:r>
              <a:rPr lang="en-US" altLang="ko-KR" b="1" dirty="0" err="1">
                <a:latin typeface="Cambria" panose="02040503050406030204" pitchFamily="18" charset="0"/>
                <a:ea typeface="Cambria" panose="02040503050406030204" pitchFamily="18" charset="0"/>
              </a:rPr>
              <a:t>Yongjin</a:t>
            </a:r>
            <a:r>
              <a:rPr lang="en-US" altLang="ko-KR" b="1" dirty="0">
                <a:latin typeface="Cambria" panose="02040503050406030204" pitchFamily="18" charset="0"/>
                <a:ea typeface="Cambria" panose="02040503050406030204" pitchFamily="18" charset="0"/>
              </a:rPr>
              <a:t> Lee, </a:t>
            </a:r>
            <a:r>
              <a:rPr lang="en-US" altLang="ko-KR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Songnae</a:t>
            </a:r>
            <a:r>
              <a:rPr lang="en-US" altLang="ko-K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ko-KR" b="1" dirty="0">
                <a:latin typeface="Cambria" panose="02040503050406030204" pitchFamily="18" charset="0"/>
                <a:ea typeface="Cambria" panose="02040503050406030204" pitchFamily="18" charset="0"/>
              </a:rPr>
              <a:t>High-school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769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Who Am I?</a:t>
            </a:r>
          </a:p>
        </p:txBody>
      </p:sp>
      <p:sp>
        <p:nvSpPr>
          <p:cNvPr id="53" name="Google Shape;53;p3"/>
          <p:cNvSpPr txBox="1">
            <a:spLocks noGrp="1"/>
          </p:cNvSpPr>
          <p:nvPr>
            <p:ph type="body" idx="1"/>
          </p:nvPr>
        </p:nvSpPr>
        <p:spPr>
          <a:xfrm>
            <a:off x="4646506" y="1152475"/>
            <a:ext cx="4185793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>
              <a:spcAft>
                <a:spcPts val="1200"/>
              </a:spcAft>
              <a:buFontTx/>
              <a:buChar char="-"/>
            </a:pPr>
            <a:r>
              <a:rPr lang="en-US" altLang="ko-KR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a 10th-grade </a:t>
            </a:r>
            <a:r>
              <a:rPr lang="en-US" altLang="ko-KR" dirty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student at </a:t>
            </a:r>
            <a:r>
              <a:rPr lang="en-US" altLang="ko-KR" dirty="0" err="1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Songnae</a:t>
            </a:r>
            <a:r>
              <a:rPr lang="en-US" altLang="ko-KR" dirty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 High </a:t>
            </a:r>
            <a:r>
              <a:rPr lang="en-US" altLang="ko-KR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School</a:t>
            </a:r>
          </a:p>
          <a:p>
            <a:pPr marL="285750" lvl="0" indent="-285750">
              <a:spcAft>
                <a:spcPts val="1200"/>
              </a:spcAft>
              <a:buFontTx/>
              <a:buChar char="-"/>
            </a:pPr>
            <a:r>
              <a:rPr lang="en-US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Developer of </a:t>
            </a:r>
            <a:r>
              <a:rPr lang="en-US" dirty="0" err="1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MaruxOS</a:t>
            </a:r>
            <a:r>
              <a:rPr lang="en-US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 Project</a:t>
            </a:r>
          </a:p>
          <a:p>
            <a:pPr marL="285750" lvl="0" indent="-285750">
              <a:spcAft>
                <a:spcPts val="1200"/>
              </a:spcAft>
              <a:buFontTx/>
              <a:buChar char="-"/>
            </a:pPr>
            <a:r>
              <a:rPr lang="en-US" altLang="ko-KR" dirty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Building apps and a custom OS with vibe </a:t>
            </a:r>
            <a:r>
              <a:rPr lang="en-US" altLang="ko-KR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coding</a:t>
            </a:r>
          </a:p>
          <a:p>
            <a:pPr marL="285750" lvl="0" indent="-285750">
              <a:spcAft>
                <a:spcPts val="1200"/>
              </a:spcAft>
              <a:buFontTx/>
              <a:buChar char="-"/>
            </a:pPr>
            <a:r>
              <a:rPr lang="en-US" dirty="0" smtClean="0">
                <a:latin typeface="Noto Serif KR Black" panose="02020200000000000000" pitchFamily="18" charset="-127"/>
                <a:ea typeface="Noto Serif KR Black" panose="02020200000000000000" pitchFamily="18" charset="-127"/>
              </a:rPr>
              <a:t>CTF Player</a:t>
            </a:r>
            <a:endParaRPr dirty="0">
              <a:latin typeface="Noto Serif KR Black" panose="02020200000000000000" pitchFamily="18" charset="-127"/>
              <a:ea typeface="Noto Serif KR Black" panose="02020200000000000000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14815" r="25111"/>
          <a:stretch/>
        </p:blipFill>
        <p:spPr>
          <a:xfrm>
            <a:off x="311700" y="1293707"/>
            <a:ext cx="3950447" cy="30380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4 Years: What Has Changed?</a:t>
            </a:r>
          </a:p>
        </p:txBody>
      </p:sp>
      <p:cxnSp>
        <p:nvCxnSpPr>
          <p:cNvPr id="59" name="Connector 58"/>
          <p:cNvCxnSpPr/>
          <p:nvPr/>
        </p:nvCxnSpPr>
        <p:spPr>
          <a:xfrm flipH="1" flipV="1">
            <a:off x="3131819" y="1713738"/>
            <a:ext cx="1440181" cy="1029462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 flipV="1">
            <a:off x="4572000" y="1713738"/>
            <a:ext cx="1440180" cy="1029462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4572000" y="2743200"/>
            <a:ext cx="2880360" cy="0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72000" y="2743200"/>
            <a:ext cx="1440180" cy="1029461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 flipH="1">
            <a:off x="3131820" y="2743200"/>
            <a:ext cx="1440180" cy="1029461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 flipH="1">
            <a:off x="1691640" y="2743200"/>
            <a:ext cx="2880360" cy="0"/>
          </a:xfrm>
          <a:prstGeom prst="line">
            <a:avLst/>
          </a:prstGeom>
          <a:ln w="22225">
            <a:solidFill>
              <a:srgbClr val="99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3840480" y="2011680"/>
            <a:ext cx="1463040" cy="146304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2F485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/>
          <p:cNvSpPr/>
          <p:nvPr/>
        </p:nvSpPr>
        <p:spPr>
          <a:xfrm>
            <a:off x="2564891" y="1146810"/>
            <a:ext cx="1133856" cy="1133856"/>
          </a:xfrm>
          <a:prstGeom prst="ellipse">
            <a:avLst/>
          </a:prstGeom>
          <a:solidFill>
            <a:srgbClr val="0097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7" name="Picture 66" descr="h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939" y="1293114"/>
            <a:ext cx="365760" cy="36576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2564891" y="1732026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Life</a:t>
            </a:r>
          </a:p>
        </p:txBody>
      </p:sp>
      <p:sp>
        <p:nvSpPr>
          <p:cNvPr id="69" name="Oval 68"/>
          <p:cNvSpPr/>
          <p:nvPr/>
        </p:nvSpPr>
        <p:spPr>
          <a:xfrm>
            <a:off x="5445252" y="1146810"/>
            <a:ext cx="1133856" cy="1133856"/>
          </a:xfrm>
          <a:prstGeom prst="ellipse">
            <a:avLst/>
          </a:prstGeom>
          <a:solidFill>
            <a:srgbClr val="DB4C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0" name="Picture 69" descr="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0" y="1293114"/>
            <a:ext cx="365760" cy="36576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5445252" y="1732026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Work</a:t>
            </a:r>
          </a:p>
        </p:txBody>
      </p:sp>
      <p:sp>
        <p:nvSpPr>
          <p:cNvPr id="72" name="Oval 71"/>
          <p:cNvSpPr/>
          <p:nvPr/>
        </p:nvSpPr>
        <p:spPr>
          <a:xfrm>
            <a:off x="6885432" y="2176272"/>
            <a:ext cx="1133856" cy="1133856"/>
          </a:xfrm>
          <a:prstGeom prst="ellipse">
            <a:avLst/>
          </a:prstGeom>
          <a:solidFill>
            <a:srgbClr val="F2A5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3" name="Picture 72" descr="br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9480" y="2322576"/>
            <a:ext cx="365760" cy="365760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6885432" y="2761488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Thinking</a:t>
            </a:r>
          </a:p>
        </p:txBody>
      </p:sp>
      <p:sp>
        <p:nvSpPr>
          <p:cNvPr id="75" name="Oval 74"/>
          <p:cNvSpPr/>
          <p:nvPr/>
        </p:nvSpPr>
        <p:spPr>
          <a:xfrm>
            <a:off x="5445252" y="3205733"/>
            <a:ext cx="1133856" cy="1133856"/>
          </a:xfrm>
          <a:prstGeom prst="ellipse">
            <a:avLst/>
          </a:prstGeom>
          <a:solidFill>
            <a:srgbClr val="2F48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6" name="Picture 75" descr="cod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9300" y="3352037"/>
            <a:ext cx="365760" cy="365760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5445252" y="3790949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Coding</a:t>
            </a:r>
          </a:p>
        </p:txBody>
      </p:sp>
      <p:sp>
        <p:nvSpPr>
          <p:cNvPr id="78" name="Oval 77"/>
          <p:cNvSpPr/>
          <p:nvPr/>
        </p:nvSpPr>
        <p:spPr>
          <a:xfrm>
            <a:off x="2564892" y="3205733"/>
            <a:ext cx="1133856" cy="1133856"/>
          </a:xfrm>
          <a:prstGeom prst="ellipse">
            <a:avLst/>
          </a:prstGeom>
          <a:solidFill>
            <a:srgbClr val="77B2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9" name="Picture 78" descr="lear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8940" y="3352037"/>
            <a:ext cx="365760" cy="365760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2564892" y="3790949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Learning</a:t>
            </a:r>
          </a:p>
        </p:txBody>
      </p:sp>
      <p:sp>
        <p:nvSpPr>
          <p:cNvPr id="81" name="Oval 80"/>
          <p:cNvSpPr/>
          <p:nvPr/>
        </p:nvSpPr>
        <p:spPr>
          <a:xfrm>
            <a:off x="1124712" y="2176272"/>
            <a:ext cx="1133856" cy="1133856"/>
          </a:xfrm>
          <a:prstGeom prst="ellipse">
            <a:avLst/>
          </a:prstGeom>
          <a:solidFill>
            <a:srgbClr val="DB4C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2" name="Picture 81" descr="pe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8760" y="2322576"/>
            <a:ext cx="365760" cy="365760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1124712" y="2761488"/>
            <a:ext cx="1133856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 Black"/>
              </a:rPr>
              <a:t>Writing</a:t>
            </a:r>
          </a:p>
        </p:txBody>
      </p:sp>
      <p:sp>
        <p:nvSpPr>
          <p:cNvPr id="4" name="AutoShape 6" descr="챗GPT - 위키백과, 우리 모두의 백과사전"/>
          <p:cNvSpPr>
            <a:spLocks noChangeAspect="1" noChangeArrowheads="1"/>
          </p:cNvSpPr>
          <p:nvPr/>
        </p:nvSpPr>
        <p:spPr bwMode="auto">
          <a:xfrm>
            <a:off x="4450080" y="260908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AutoShape 4" descr="챗GPT - 위키백과, 우리 모두의 백과사전"/>
          <p:cNvSpPr>
            <a:spLocks noChangeAspect="1" noChangeArrowheads="1"/>
          </p:cNvSpPr>
          <p:nvPr/>
        </p:nvSpPr>
        <p:spPr bwMode="auto">
          <a:xfrm>
            <a:off x="972312" y="17533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032" name="Picture 8" descr="https://upload.wikimedia.org/wikipedia/commons/thumb/e/ef/ChatGPT-Logo.svg/250px-ChatGPT-Logo.svg.png?utm_source=ko.wikipedia.org&amp;utm_campaign=parser&amp;utm_content=thumbnai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268" y="2191374"/>
            <a:ext cx="533538" cy="5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Claude - 나무위키"/>
          <p:cNvSpPr>
            <a:spLocks noChangeAspect="1" noChangeArrowheads="1"/>
          </p:cNvSpPr>
          <p:nvPr/>
        </p:nvSpPr>
        <p:spPr bwMode="auto">
          <a:xfrm>
            <a:off x="4398264" y="28826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AutoShape 12" descr="Claude 로고 화이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14" descr="Claude 로고 화이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838" y="2266294"/>
            <a:ext cx="833231" cy="792475"/>
          </a:xfrm>
          <a:prstGeom prst="rect">
            <a:avLst/>
          </a:prstGeom>
        </p:spPr>
      </p:pic>
      <p:pic>
        <p:nvPicPr>
          <p:cNvPr id="1040" name="Picture 16" descr="파일:Google Gemini icon 2025.sv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09" y="2716477"/>
            <a:ext cx="698832" cy="69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Noto Sans KR Black"/>
                <a:ea typeface="Noto Sans KR Black"/>
                <a:cs typeface="Noto Sans KR Black"/>
              </a:rPr>
              <a:t>The LLM Timeline</a:t>
            </a:r>
          </a:p>
        </p:txBody>
      </p:sp>
      <p:pic>
        <p:nvPicPr>
          <p:cNvPr id="5" name="Picture 8" descr="https://upload.wikimedia.org/wikipedia/commons/thumb/e/ef/ChatGPT-Logo.svg/250px-ChatGPT-Logo.svg.png?utm_source=ko.wikipedia.org&amp;utm_campaign=parser&amp;utm_content=thumb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016" y="1316256"/>
            <a:ext cx="1419573" cy="14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3462" y="2834934"/>
            <a:ext cx="1086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2022.11.30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141" y="1017725"/>
            <a:ext cx="2120347" cy="20166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80910" y="2834935"/>
            <a:ext cx="114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2023.03.13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pic>
        <p:nvPicPr>
          <p:cNvPr id="9" name="Picture 16" descr="파일:Google Gemini icon 2025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50" y="1123920"/>
            <a:ext cx="1496465" cy="149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061179" y="2834933"/>
            <a:ext cx="114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2023.12.06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Noto Sans KR Black"/>
                <a:ea typeface="Noto Sans KR Black"/>
                <a:cs typeface="Noto Sans KR Black"/>
              </a:rPr>
              <a:t>What Hasn't Changed</a:t>
            </a:r>
          </a:p>
        </p:txBody>
      </p:sp>
      <p:sp>
        <p:nvSpPr>
          <p:cNvPr id="59" name="Google Shape;59;g31b75ad4c98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Hallucination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50" name="Picture 2" descr="https://newsimg.hankookilbo.com/cms/articlerelease/2023/02/22/ffe53e88-d71f-48e7-a2f4-11782c6bc74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122" y="1576544"/>
            <a:ext cx="3755756" cy="234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2048" y="3983337"/>
            <a:ext cx="3179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ChatGPT’s</a:t>
            </a:r>
            <a:r>
              <a:rPr lang="en-US" altLang="ko-KR" dirty="0" smtClean="0"/>
              <a:t> Hallucination Meme(2023)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SSNA25">
  <a:themeElements>
    <a:clrScheme name="Simple Light">
      <a:dk1>
        <a:srgbClr val="000000"/>
      </a:dk1>
      <a:lt1>
        <a:srgbClr val="FFFFFF"/>
      </a:lt1>
      <a:dk2>
        <a:srgbClr val="2F4858"/>
      </a:dk2>
      <a:lt2>
        <a:srgbClr val="77B295"/>
      </a:lt2>
      <a:accent1>
        <a:srgbClr val="DB4C41"/>
      </a:accent1>
      <a:accent2>
        <a:srgbClr val="F2A541"/>
      </a:accent2>
      <a:accent3>
        <a:srgbClr val="B5E5DC"/>
      </a:accent3>
      <a:accent4>
        <a:srgbClr val="000000"/>
      </a:accent4>
      <a:accent5>
        <a:srgbClr val="FFFFFF"/>
      </a:accent5>
      <a:accent6>
        <a:srgbClr val="999999"/>
      </a:accent6>
      <a:hlink>
        <a:srgbClr val="DB4C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948</Words>
  <Application>Microsoft Office PowerPoint</Application>
  <PresentationFormat>화면 슬라이드 쇼(16:9)</PresentationFormat>
  <Paragraphs>147</Paragraphs>
  <Slides>25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6" baseType="lpstr">
      <vt:lpstr>Arial</vt:lpstr>
      <vt:lpstr>Cambria Math</vt:lpstr>
      <vt:lpstr>Noto Serif KR Black</vt:lpstr>
      <vt:lpstr>JetBrains Mono NL ExtraBold</vt:lpstr>
      <vt:lpstr>Cambria</vt:lpstr>
      <vt:lpstr>Consolas</vt:lpstr>
      <vt:lpstr>Noto Sans KR Black</vt:lpstr>
      <vt:lpstr>Noto Sans KR</vt:lpstr>
      <vt:lpstr>Roboto Slab</vt:lpstr>
      <vt:lpstr>한컴 말랑말랑 Bold</vt:lpstr>
      <vt:lpstr>OSSNA25</vt:lpstr>
      <vt:lpstr>The Era of Vibe Coding: Why High-Skill Engineers Are More Critical Than Ever</vt:lpstr>
      <vt:lpstr>Question 1</vt:lpstr>
      <vt:lpstr>Question 2</vt:lpstr>
      <vt:lpstr>Question 3</vt:lpstr>
      <vt:lpstr>The Era of Vibe Coding: Why High-Skill Engineers Are More Critical Than Ever</vt:lpstr>
      <vt:lpstr>Who Am I?</vt:lpstr>
      <vt:lpstr>4 Years: What Has Changed?</vt:lpstr>
      <vt:lpstr>The LLM Timeline</vt:lpstr>
      <vt:lpstr>What Hasn't Changed</vt:lpstr>
      <vt:lpstr>Records of Hallucination  1. The glibc Incident 2. The Raspberry Pi Incident</vt:lpstr>
      <vt:lpstr>The glibc Incident</vt:lpstr>
      <vt:lpstr>How It All Began</vt:lpstr>
      <vt:lpstr>Recovery: Rollback and the value of documentation</vt:lpstr>
      <vt:lpstr>The Raspberry Pi Incident</vt:lpstr>
      <vt:lpstr>A Sophisticated Wrong Answer</vt:lpstr>
      <vt:lpstr>Guess the Fruit — Blindfolded</vt:lpstr>
      <vt:lpstr>Look at the Forest, Not the Trees</vt:lpstr>
      <vt:lpstr>How I Handle AI</vt:lpstr>
      <vt:lpstr>Two Students, One Exam</vt:lpstr>
      <vt:lpstr>The Gatekeepers of My Project</vt:lpstr>
      <vt:lpstr>Principle: Design the Environment, Not the Task</vt:lpstr>
      <vt:lpstr>Conclusion: Catching Hallucinations = Senior Skill</vt:lpstr>
      <vt:lpstr>Closing</vt:lpstr>
      <vt:lpstr>Q&amp;A Feel free to Question me  with English!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Era of Vibe Coding: Why High-Skill Engineers Are More Critical Than Ever</dc:title>
  <cp:lastModifiedBy>Microsoft 계정</cp:lastModifiedBy>
  <cp:revision>26</cp:revision>
  <dcterms:modified xsi:type="dcterms:W3CDTF">2026-08-10T16:16:43Z</dcterms:modified>
</cp:coreProperties>
</file>