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61" r:id="rId3"/>
    <p:sldId id="574" r:id="rId4"/>
    <p:sldId id="550" r:id="rId5"/>
    <p:sldId id="553" r:id="rId6"/>
    <p:sldId id="575" r:id="rId7"/>
    <p:sldId id="576" r:id="rId8"/>
    <p:sldId id="481" r:id="rId9"/>
    <p:sldId id="478" r:id="rId10"/>
    <p:sldId id="585" r:id="rId11"/>
    <p:sldId id="549" r:id="rId12"/>
    <p:sldId id="577" r:id="rId13"/>
    <p:sldId id="551" r:id="rId14"/>
    <p:sldId id="552" r:id="rId15"/>
    <p:sldId id="579" r:id="rId16"/>
    <p:sldId id="578" r:id="rId17"/>
    <p:sldId id="581" r:id="rId18"/>
    <p:sldId id="582" r:id="rId19"/>
    <p:sldId id="583" r:id="rId20"/>
    <p:sldId id="584" r:id="rId21"/>
    <p:sldId id="5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093140-BC5A-E143-B9B9-BC9DC80198D5}" v="23" dt="2026-08-06T11:03:48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/>
    <p:restoredTop sz="94691"/>
  </p:normalViewPr>
  <p:slideViewPr>
    <p:cSldViewPr snapToGrid="0">
      <p:cViewPr varScale="1">
        <p:scale>
          <a:sx n="213" d="100"/>
          <a:sy n="213" d="100"/>
        </p:scale>
        <p:origin x="10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5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Sheet2!$C$2</c:f>
              <c:strCache>
                <c:ptCount val="1"/>
                <c:pt idx="0">
                  <c:v>v6.18-64k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Sheet2!$B$3:$B$8</c:f>
              <c:strCache>
                <c:ptCount val="6"/>
                <c:pt idx="0">
                  <c:v>mmtests/hackbench    </c:v>
                </c:pt>
                <c:pt idx="1">
                  <c:v>mmtests/kernbench    </c:v>
                </c:pt>
                <c:pt idx="2">
                  <c:v>pts/memtier-benchmark</c:v>
                </c:pt>
                <c:pt idx="3">
                  <c:v>pts/perl-benchmark   </c:v>
                </c:pt>
                <c:pt idx="4">
                  <c:v>pts/pgbench          </c:v>
                </c:pt>
                <c:pt idx="5">
                  <c:v>speedometer/v2.0     </c:v>
                </c:pt>
              </c:strCache>
            </c:strRef>
          </c:cat>
          <c:val>
            <c:numRef>
              <c:f>Sheet2!$C$3:$C$8</c:f>
              <c:numCache>
                <c:formatCode>0.00%</c:formatCode>
                <c:ptCount val="6"/>
                <c:pt idx="0">
                  <c:v>0.15040000000000001</c:v>
                </c:pt>
                <c:pt idx="1">
                  <c:v>0.16389999999999999</c:v>
                </c:pt>
                <c:pt idx="2">
                  <c:v>8.4400000000000003E-2</c:v>
                </c:pt>
                <c:pt idx="3">
                  <c:v>0.17080000000000001</c:v>
                </c:pt>
                <c:pt idx="4">
                  <c:v>2.2200000000000001E-2</c:v>
                </c:pt>
                <c:pt idx="5">
                  <c:v>5.4199999999999998E-2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BA-4441-8EAC-9E6F5C8C40B4}"/>
            </c:ext>
          </c:extLst>
        </c:ser>
        <c:ser>
          <c:idx val="1"/>
          <c:order val="1"/>
          <c:tx>
            <c:strRef>
              <c:f>Sheet2!$D$2</c:f>
              <c:strCache>
                <c:ptCount val="1"/>
                <c:pt idx="0">
                  <c:v>v6.18-4k+cont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Sheet2!$B$3:$B$8</c:f>
              <c:strCache>
                <c:ptCount val="6"/>
                <c:pt idx="0">
                  <c:v>mmtests/hackbench    </c:v>
                </c:pt>
                <c:pt idx="1">
                  <c:v>mmtests/kernbench    </c:v>
                </c:pt>
                <c:pt idx="2">
                  <c:v>pts/memtier-benchmark</c:v>
                </c:pt>
                <c:pt idx="3">
                  <c:v>pts/perl-benchmark   </c:v>
                </c:pt>
                <c:pt idx="4">
                  <c:v>pts/pgbench          </c:v>
                </c:pt>
                <c:pt idx="5">
                  <c:v>speedometer/v2.0     </c:v>
                </c:pt>
              </c:strCache>
            </c:strRef>
          </c:cat>
          <c:val>
            <c:numRef>
              <c:f>Sheet2!$D$3:$D$8</c:f>
              <c:numCache>
                <c:formatCode>0.00%</c:formatCode>
                <c:ptCount val="6"/>
                <c:pt idx="0">
                  <c:v>5.9999999999999995E-4</c:v>
                </c:pt>
                <c:pt idx="1">
                  <c:v>4.7199999999999999E-2</c:v>
                </c:pt>
                <c:pt idx="2">
                  <c:v>2.3800000000000002E-2</c:v>
                </c:pt>
                <c:pt idx="3">
                  <c:v>3.4099999999999998E-2</c:v>
                </c:pt>
                <c:pt idx="4">
                  <c:v>-1.1000000000000001E-3</c:v>
                </c:pt>
                <c:pt idx="5">
                  <c:v>2.3400000000000001E-2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BA-4441-8EAC-9E6F5C8C40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3579312"/>
        <c:axId val="1953874592"/>
      </c:barChart>
      <c:catAx>
        <c:axId val="195357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3874592"/>
        <c:crosses val="autoZero"/>
        <c:auto val="1"/>
        <c:lblAlgn val="ctr"/>
        <c:lblOffset val="100"/>
        <c:noMultiLvlLbl val="0"/>
      </c:catAx>
      <c:valAx>
        <c:axId val="195387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357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88D4C-FCDA-B740-AD3B-3C434451F07E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FB8D0-6E1A-C541-B6F2-45AB230EC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05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221E5-7225-48EB-A4EE-420E7BFCF7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07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D8CAB-A466-9FDF-875D-65E954158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CA70BD-C077-6200-BC83-BEAAD8A642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CA182-FD21-B1FE-1DF3-147EEBA39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7D96A-8391-118B-C0F6-FE6A6BB3C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3350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FCB57-A47F-26D0-2AB9-F020EE81E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ABFE6D-6D92-33C7-5EF7-0938FA49B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899F4-72F4-17F8-1764-647A8A12F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ＭＳ Ｐゴシック"/>
                <a:cs typeface="Calibri"/>
              </a:rPr>
              <a:t>TLB: 1-3 CPU cycles</a:t>
            </a:r>
          </a:p>
          <a:p>
            <a:r>
              <a:rPr lang="en-US" dirty="0" err="1">
                <a:ea typeface="ＭＳ Ｐゴシック"/>
                <a:cs typeface="Calibri"/>
              </a:rPr>
              <a:t>Pagetable</a:t>
            </a:r>
            <a:r>
              <a:rPr lang="en-US" dirty="0">
                <a:ea typeface="ＭＳ Ｐゴシック"/>
                <a:cs typeface="Calibri"/>
              </a:rPr>
              <a:t> walk – 200 – 300 cycles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6590F-9344-A93E-4964-A552FFE3F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9117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A5638-9D18-2752-B8E1-80E0E45A5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F1763-6491-2609-5B3C-BFC46E451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1A23B4-DABA-3AC8-A9A9-D08E6A1BD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Explain here: 48 bit VA, 4K page. Then explain here only, this will collapse to 3 levels on 64K. On next slide you say 64K page size, so come back here.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0817B-C5C7-92B8-86CE-A1472D5D4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127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AACB1-DD6E-193F-5500-691ABCDC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4BDCE-F5B2-F7A0-E4DE-F3B03A06B0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79DEC-A4A5-238A-E15F-D2D7936FBE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7BF2B-A4AA-57F8-1737-2B6112B65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879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CF3E-1EB0-5C8E-7132-22D16FB09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D2415-EECE-4B95-C957-0EF565CF4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4DEBE-7373-471F-5931-932401386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0F516-1D80-FF16-D76B-0CECE97663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620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A0E-4B73-5E21-34C3-92EAE1126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7ABB1-CB52-2093-B9CD-7936BADC1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302837-0416-D73B-1CE4-8FFCAE6C8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F995D-A254-F4EE-B311-975604F0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16354E-6974-4833-AB87-3220A0835E8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6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8E9BD-751F-E717-62A4-D16434F88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DA324C-E4E1-D8B4-667E-D2EC61119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34274-9612-8D61-C6B3-2411D3D70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A3680-2B96-6951-9980-A1D8A6A35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B5043-49A8-E14C-0304-8007BA63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6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46DC9-92FA-8D2F-389F-3B009E367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D685E7-63D9-8367-20FB-835718DA6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43D76-C39A-D919-3A15-60175A70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AE4CA-5D3B-7DDC-9411-05988E834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876E8-E073-D20E-2CA4-512AB07CC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6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5B411E-88F8-F9AC-BC77-D84FC3A431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B0D1E-1CC8-A3FD-F1B8-E89CAE49D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935D7-A72C-4971-01AD-D004A9AC7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C44C9-5A9C-A1A4-8AE7-FE012EB9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92BEB-855B-986F-3265-E1ECF089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962" y="333375"/>
            <a:ext cx="11522073" cy="527685"/>
          </a:xfrm>
        </p:spPr>
        <p:txBody>
          <a:bodyPr anchor="t"/>
          <a:lstStyle>
            <a:lvl1pPr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334963" y="952036"/>
            <a:ext cx="11522074" cy="521254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7278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94710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293178" indent="-17303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1518603" indent="-168275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edit text styles with Top Level Bullet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826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slide w/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11233150" cy="451869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785244"/>
            <a:ext cx="11233150" cy="344488"/>
          </a:xfrm>
        </p:spPr>
        <p:txBody>
          <a:bodyPr/>
          <a:lstStyle>
            <a:lvl1pPr marL="0" indent="0">
              <a:buNone/>
              <a:defRPr lang="en-US" sz="2200">
                <a:solidFill>
                  <a:srgbClr val="6E2FF1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334962" y="1333362"/>
            <a:ext cx="11522075" cy="4937898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58134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85566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201738" indent="-17303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 marL="1427163" indent="-168275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6682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342900" y="1259574"/>
            <a:ext cx="11514138" cy="50650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BA6B87B-D63E-427C-CAB5-FF49FA0D88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11233150" cy="451869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5643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5" hasCustomPrompt="1"/>
          </p:nvPr>
        </p:nvSpPr>
        <p:spPr>
          <a:xfrm>
            <a:off x="9182101" y="1629597"/>
            <a:ext cx="2674937" cy="4443488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58134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21" hasCustomPrompt="1"/>
          </p:nvPr>
        </p:nvSpPr>
        <p:spPr>
          <a:xfrm>
            <a:off x="341681" y="1629287"/>
            <a:ext cx="8348664" cy="4443267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58134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947103" indent="-16668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293178" indent="-173038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1518603" indent="-168275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1289BE-C460-FC38-A472-549CAFF7B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2" y="333375"/>
            <a:ext cx="11233150" cy="451869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Text Placeholder 43">
            <a:extLst>
              <a:ext uri="{FF2B5EF4-FFF2-40B4-BE49-F238E27FC236}">
                <a16:creationId xmlns:a16="http://schemas.microsoft.com/office/drawing/2014/main" id="{5B38FCCA-9B45-403D-9285-E8A5659B3A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2" y="785244"/>
            <a:ext cx="11233150" cy="344488"/>
          </a:xfrm>
        </p:spPr>
        <p:txBody>
          <a:bodyPr/>
          <a:lstStyle>
            <a:lvl1pPr marL="0" indent="0">
              <a:buNone/>
              <a:defRPr lang="en-US" sz="2200">
                <a:solidFill>
                  <a:srgbClr val="7233F7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DD410EB-22A8-56FC-8D90-A32912AB5A8D}"/>
              </a:ext>
            </a:extLst>
          </p:cNvPr>
          <p:cNvCxnSpPr>
            <a:cxnSpLocks/>
          </p:cNvCxnSpPr>
          <p:nvPr userDrawn="1"/>
        </p:nvCxnSpPr>
        <p:spPr>
          <a:xfrm>
            <a:off x="8978583" y="1631950"/>
            <a:ext cx="0" cy="4440604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304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with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341681" y="1629079"/>
            <a:ext cx="5625569" cy="4455197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581343" indent="-1666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855663" indent="-1666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0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6250924" y="1629080"/>
            <a:ext cx="5606113" cy="4455198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0152492-71D9-150B-2A89-D0FCD1FD29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5"/>
            <a:ext cx="11233150" cy="451869"/>
          </a:xfrm>
        </p:spPr>
        <p:txBody>
          <a:bodyPr anchor="t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4" name="Text Placeholder 43">
            <a:extLst>
              <a:ext uri="{FF2B5EF4-FFF2-40B4-BE49-F238E27FC236}">
                <a16:creationId xmlns:a16="http://schemas.microsoft.com/office/drawing/2014/main" id="{405D1B2E-CB2E-3E45-B317-55D6F5C2D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785244"/>
            <a:ext cx="11233150" cy="344488"/>
          </a:xfrm>
        </p:spPr>
        <p:txBody>
          <a:bodyPr/>
          <a:lstStyle>
            <a:lvl1pPr marL="0" indent="0">
              <a:buNone/>
              <a:defRPr lang="en-US" sz="2200">
                <a:solidFill>
                  <a:srgbClr val="7233F7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6732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302" y="1600201"/>
            <a:ext cx="8331201" cy="2680127"/>
          </a:xfrm>
          <a:noFill/>
          <a:effectLst>
            <a:softEdge rad="31750"/>
          </a:effectLst>
        </p:spPr>
        <p:txBody>
          <a:bodyPr anchor="b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302" y="4344916"/>
            <a:ext cx="7518400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00249" y="6356352"/>
            <a:ext cx="121920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253C03-C60F-4FF5-BBBF-078D44B72E7D}" type="datetime1">
              <a:rPr lang="en-US" smtClean="0"/>
              <a:t>8/3/26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6301" y="6356352"/>
            <a:ext cx="39751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88251" y="6356352"/>
            <a:ext cx="609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0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40BF0-453F-47A9-9012-5AED3B22E7A1}" type="datetime1">
              <a:rPr lang="en-US" smtClean="0"/>
              <a:t>8/3/26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29" y="1600201"/>
            <a:ext cx="8285430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30" y="4259997"/>
            <a:ext cx="7266515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6906E3-B742-4986-90B6-990F07048832}" type="datetime1">
              <a:rPr lang="en-US" smtClean="0"/>
              <a:t>8/3/26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1B9E-FFE8-C011-21D5-E3C40074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E362B-3CC2-D99D-503F-A49279D57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18D03-9D87-9956-2965-146492A8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12681-2F11-4DBA-B2BE-B839AE87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09558-56ED-3FB7-A8DC-D6C39F77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42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851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360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372C-B131-4034-B61F-BCF761990A4F}" type="datetime1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1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851" y="2514707"/>
            <a:ext cx="4815840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1246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11246" y="2514600"/>
            <a:ext cx="4820143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70B50-D705-4567-8892-606DA8DDC082}" type="datetime1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8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3B8A-AC5E-448D-90F1-5F90DC8C0860}" type="datetime1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04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D0D57-1DF2-4CE0-A88F-4398D994BF4C}" type="datetime1">
              <a:rPr lang="en-US" smtClean="0"/>
              <a:t>8/3/26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algn="r">
              <a:defRPr lang="en-US" smtClean="0"/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82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98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599028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599028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789" y="482600"/>
            <a:ext cx="6197600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1A79-789F-42C6-A798-E2703A37BA23}" type="datetime1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1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5105142" y="0"/>
            <a:ext cx="6326248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7139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233789" y="482600"/>
            <a:ext cx="6045160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7139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74BA6-2CAA-43FD-B6CB-325C80A91D3E}" type="datetime1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6D9D-9483-42E7-8CD7-15EDE1A4DDC4}" type="datetime1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2112" y="685800"/>
            <a:ext cx="178799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9030" y="685800"/>
            <a:ext cx="785064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D5F10-92B8-46C7-A107-1CF6EB1C2F18}" type="datetime1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B160-FEDC-A38C-6C07-1DDCC662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63071-C258-2207-32A9-87C8CF83E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5CC93-4225-5868-2B0C-2C9718740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B6C8E-B69D-3B03-697E-0547C2A1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25746-B2F7-855B-599E-930061DF3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F5359-2F49-1CA9-3671-E02C4EFA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F12D8-65BB-58DD-FD8D-50B6D75D2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06376-B116-4EB2-5CB9-70306BC83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E5DE6-E875-7E35-D8C7-43F36377C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DF5EE-9A98-3EAE-5628-F30A298B9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1CCBD-A6F7-4EC8-37A4-3E94094F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80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038CF-3025-A978-6143-0954E01F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D4736-B62D-5B67-4354-B02A1395D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E7F18-8690-28CB-4A99-74585CE53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79DB01-0654-9D5D-8517-0CA75D7EF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B92E90-6192-1EA6-1852-20C9EE860F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ACAAB-78A4-625E-4EA7-7D8E153C5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B3854-DE1F-1C81-849B-AB72C882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E9E35D-DF66-39A4-E466-851DEC49F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56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3D8D2-5408-9FDE-09BB-F1542423A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72CFB0-88EB-3EBF-F535-A963AD6E9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C7D7-45B4-B11D-A524-9DF81D079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F4FFA-E7E5-1BD0-7040-B769CA19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9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C22B25-4C2D-FE41-E9E5-921D1CC42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7488B4-6A02-AACC-4E24-BE47760B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ED53C-B5B2-5586-7089-47CCFEBB4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8F166-B5AB-9CA2-4B81-9D5AC7390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E5F00-DE79-E16C-9F33-E11E203EF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01F16B-97B6-F9EA-A61B-F3D1A2F14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7EC5C-D83A-3EA6-2AC6-3F4A627D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FC156-8F31-D8E4-8856-B81CBD1D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8D6DB-9C62-85B5-EDAC-515C4601F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6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B2D8C-E947-E2DF-A130-50193ABD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FEB0EF-1541-CB3A-3152-EB8858E9AE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A6111-6D4F-1881-01C2-571ECD2B1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1534C6-EF89-C708-55B9-680EF6D67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CB5A1-9BD1-7343-F92B-C0C28998E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5F84B-C2FB-72AF-92A3-109F9E380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1C5520-DFA4-EE10-E1D9-961D2B7A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5D5DD-D2DE-E2AD-F589-2B6FB434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F4C77-2CE7-E947-891B-D2065D4A5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9C36BB-DD21-DA4B-8719-783FE7E7D6E7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D6F43-93BA-70DE-5FBB-0073A4C61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345A8-5E6E-652D-536B-49994BFDD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949A59-58F9-194A-B677-712166688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06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2" y="1600200"/>
            <a:ext cx="978534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1600" y="6316092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0D141A01-0FF1-467E-B344-8F7D0706474A}" type="datetime1">
              <a:rPr lang="en-US" smtClean="0"/>
              <a:pPr/>
              <a:t>8/3/26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7652" y="6316092"/>
            <a:ext cx="397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9601" y="631609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5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>
          <p15:clr>
            <a:srgbClr val="F26B43"/>
          </p15:clr>
        </p15:guide>
        <p15:guide id="1" pos="3839">
          <p15:clr>
            <a:srgbClr val="F26B43"/>
          </p15:clr>
        </p15:guide>
        <p15:guide id="2" pos="1007">
          <p15:clr>
            <a:srgbClr val="F26B43"/>
          </p15:clr>
        </p15:guide>
        <p15:guide id="3" pos="71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arm.com/linux-arm/linux-rr/-/tree/features/per-process-page-size-v0.1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691" y="1249083"/>
            <a:ext cx="4975545" cy="2725270"/>
          </a:xfrm>
        </p:spPr>
        <p:txBody>
          <a:bodyPr/>
          <a:lstStyle/>
          <a:p>
            <a:r>
              <a:rPr lang="en-US" sz="2800" dirty="0"/>
              <a:t>Flexible paging in Linux: Per Process Page Size</a:t>
            </a:r>
            <a:r>
              <a:rPr lang="en-US" sz="3600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2691" y="4811080"/>
            <a:ext cx="7518400" cy="1116085"/>
          </a:xfrm>
        </p:spPr>
        <p:txBody>
          <a:bodyPr>
            <a:normAutofit/>
          </a:bodyPr>
          <a:lstStyle/>
          <a:p>
            <a:r>
              <a:rPr lang="en-US" sz="2400" dirty="0"/>
              <a:t>Dev Jain</a:t>
            </a:r>
          </a:p>
          <a:p>
            <a:endParaRPr lang="en-US" sz="2400" dirty="0"/>
          </a:p>
          <a:p>
            <a:r>
              <a:rPr lang="en-US" sz="2400" dirty="0"/>
              <a:t>11/08/2026</a:t>
            </a:r>
          </a:p>
        </p:txBody>
      </p:sp>
    </p:spTree>
    <p:extLst>
      <p:ext uri="{BB962C8B-B14F-4D97-AF65-F5344CB8AC3E}">
        <p14:creationId xmlns:p14="http://schemas.microsoft.com/office/powerpoint/2010/main" val="178026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92574-CF7D-C19E-E09D-0BD8D995C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042BD0CA-9888-9E4E-4040-2EB0618CD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Overall Design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E9860B3-486D-0378-5617-1870E6F464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Char char="•"/>
            </a:pPr>
            <a:endParaRPr lang="en-US" sz="200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Char char="•"/>
            </a:pPr>
            <a:endParaRPr lang="en-US" sz="1800" err="1">
              <a:solidFill>
                <a:schemeClr val="tx1"/>
              </a:solidFill>
            </a:endParaRPr>
          </a:p>
          <a:p>
            <a:pPr marL="342900" indent="-342900">
              <a:buChar char="•"/>
            </a:pPr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47FA2A8C-633D-7824-5ACD-4A09451A3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1333362"/>
            <a:ext cx="11522075" cy="493789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>
              <a:latin typeface="Arial"/>
              <a:ea typeface="ＭＳ Ｐゴシック"/>
              <a:cs typeface="Arial"/>
            </a:endParaRPr>
          </a:p>
          <a:p>
            <a:pPr lvl="1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73C86-1999-F0E9-52AF-217E4A81253A}"/>
              </a:ext>
            </a:extLst>
          </p:cNvPr>
          <p:cNvSpPr txBox="1"/>
          <p:nvPr/>
        </p:nvSpPr>
        <p:spPr>
          <a:xfrm>
            <a:off x="740418" y="1443609"/>
            <a:ext cx="3149699" cy="42980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ABI adapter – ABI conforms to what a 16K/64K process would see on a 16K/64K kernel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Linux MM enablement - ensures physical memory is handed out in contiguous kernel pages of process granularity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Linux MM operates on the Linux </a:t>
            </a:r>
            <a:r>
              <a:rPr lang="en-US" sz="1600" dirty="0" err="1">
                <a:solidFill>
                  <a:schemeClr val="tx2"/>
                </a:solidFill>
                <a:latin typeface="+mn-lt"/>
                <a:ea typeface="+mn-ea"/>
                <a:cs typeface="Arial"/>
              </a:rPr>
              <a:t>pagetable</a:t>
            </a: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 – translate each operation onto arm64 native </a:t>
            </a:r>
            <a:r>
              <a:rPr lang="en-US" sz="1600" dirty="0" err="1">
                <a:solidFill>
                  <a:schemeClr val="tx2"/>
                </a:solidFill>
                <a:latin typeface="+mn-lt"/>
                <a:ea typeface="+mn-ea"/>
                <a:cs typeface="Arial"/>
              </a:rPr>
              <a:t>pagetable</a:t>
            </a: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, with a native geometry. MM enablement ensures such a translation exists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The native </a:t>
            </a:r>
            <a:r>
              <a:rPr lang="en-US" sz="1600" dirty="0" err="1">
                <a:solidFill>
                  <a:schemeClr val="tx2"/>
                </a:solidFill>
                <a:latin typeface="+mn-lt"/>
                <a:ea typeface="+mn-ea"/>
                <a:cs typeface="Arial"/>
              </a:rPr>
              <a:t>pagetable</a:t>
            </a: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 is used by HW for </a:t>
            </a:r>
            <a:r>
              <a:rPr lang="en-US" sz="1600" dirty="0" err="1">
                <a:solidFill>
                  <a:schemeClr val="tx2"/>
                </a:solidFill>
                <a:latin typeface="+mn-lt"/>
                <a:ea typeface="+mn-ea"/>
                <a:cs typeface="Arial"/>
              </a:rPr>
              <a:t>userspace</a:t>
            </a: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 memory</a:t>
            </a:r>
            <a:br>
              <a:rPr lang="en-US" sz="1600" dirty="0">
                <a:latin typeface="+mn-lt"/>
                <a:ea typeface="+mn-ea"/>
                <a:cs typeface="Arial"/>
              </a:rPr>
            </a:b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accesses (TTBR0_EL1)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+mn-lt"/>
                <a:ea typeface="+mn-ea"/>
                <a:cs typeface="Arial"/>
              </a:rPr>
              <a:t>In case MM fails, arm64 falls back to Linux </a:t>
            </a:r>
            <a:r>
              <a:rPr lang="en-US" sz="1600" dirty="0" err="1">
                <a:solidFill>
                  <a:schemeClr val="tx2"/>
                </a:solidFill>
                <a:latin typeface="+mn-lt"/>
                <a:ea typeface="+mn-ea"/>
                <a:cs typeface="Arial"/>
              </a:rPr>
              <a:t>pagetable</a:t>
            </a:r>
            <a:endParaRPr lang="en-US" sz="1600" dirty="0">
              <a:solidFill>
                <a:schemeClr val="tx2"/>
              </a:solidFill>
              <a:latin typeface="+mn-lt"/>
              <a:ea typeface="+mn-ea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05D401-AA12-DCF2-A305-D7F75010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265" y="1439027"/>
            <a:ext cx="4902366" cy="42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FAB46-C799-76E3-C3BB-0C9925B56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4F597903-020D-525E-3EDB-261F6495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ABI adapter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07D82F26-CC04-59E5-9135-C1A3CE7DC5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Char char="•"/>
            </a:pPr>
            <a:r>
              <a:rPr lang="en-US" sz="20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Process page size stored in </a:t>
            </a:r>
            <a:r>
              <a:rPr lang="en-US" sz="20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mm_struct</a:t>
            </a: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923925" lvl="1" indent="-342900"/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Sysconf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(_SC_PAGESIZE) = 16K/64K</a:t>
            </a:r>
          </a:p>
          <a:p>
            <a:pPr marL="923925" lvl="1" indent="-342900"/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Syscall</a:t>
            </a:r>
            <a:r>
              <a:rPr lang="en-US" sz="20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layer – validate/align size and address to process page size</a:t>
            </a:r>
            <a:endParaRPr lang="en-US" sz="2000" dirty="0">
              <a:solidFill>
                <a:schemeClr val="tx1"/>
              </a:solidFill>
            </a:endParaRPr>
          </a:p>
          <a:p>
            <a:pPr marL="923925" lvl="1" indent="-342900"/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mremap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munmap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etc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 align length to process page size</a:t>
            </a:r>
          </a:p>
          <a:p>
            <a:pPr marL="923925" lvl="1" indent="-342900"/>
            <a:r>
              <a:rPr lang="en-US" sz="1600" dirty="0" err="1">
                <a:latin typeface="Arial"/>
                <a:ea typeface="ＭＳ Ｐゴシック"/>
                <a:cs typeface="Arial"/>
              </a:rPr>
              <a:t>m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() will always return process-page aligned address</a:t>
            </a:r>
            <a:endParaRPr lang="en-US" sz="20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endParaRPr lang="en-US" sz="20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Char char="•"/>
            </a:pPr>
            <a:r>
              <a:rPr lang="en-US" sz="20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If 64K process opens a </a:t>
            </a:r>
            <a:r>
              <a:rPr lang="en-US" sz="20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procfs</a:t>
            </a:r>
            <a:r>
              <a:rPr lang="en-US" sz="20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file on 4K kernel, view should be consistent with 64K ABI</a:t>
            </a:r>
          </a:p>
          <a:p>
            <a:pPr marL="924243" lvl="1" indent="-342900"/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Many tricky corner cases</a:t>
            </a:r>
          </a:p>
          <a:p>
            <a:pPr marL="581025" lvl="1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 </a:t>
            </a:r>
          </a:p>
        </p:txBody>
      </p:sp>
    </p:spTree>
    <p:extLst>
      <p:ext uri="{BB962C8B-B14F-4D97-AF65-F5344CB8AC3E}">
        <p14:creationId xmlns:p14="http://schemas.microsoft.com/office/powerpoint/2010/main" val="590955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E41F0-0CAC-5AE3-0765-745728A07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9519FFD-ED4F-C84E-6487-3DE3FA67D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681" y="1629079"/>
            <a:ext cx="5625569" cy="4455197"/>
          </a:xfrm>
        </p:spPr>
        <p:txBody>
          <a:bodyPr vert="horz" lIns="0" tIns="0" rIns="0" bIns="0" rtlCol="0">
            <a:normAutofit/>
          </a:bodyPr>
          <a:lstStyle/>
          <a:p>
            <a:pPr marL="342900" indent="-342900">
              <a:buChar char="•"/>
            </a:pPr>
            <a:r>
              <a:rPr lang="en-US" sz="2000" dirty="0"/>
              <a:t>Thankfully a lot of </a:t>
            </a:r>
            <a:r>
              <a:rPr lang="en-US" sz="2000" dirty="0" err="1"/>
              <a:t>mTHP</a:t>
            </a:r>
            <a:r>
              <a:rPr lang="en-US" sz="2000" dirty="0"/>
              <a:t> paths can be reused</a:t>
            </a:r>
          </a:p>
          <a:p>
            <a:pPr marL="0" indent="0">
              <a:buNone/>
            </a:pPr>
            <a:endParaRPr lang="en-US" sz="2000" dirty="0"/>
          </a:p>
          <a:p>
            <a:pPr marL="342900" indent="-342900">
              <a:buChar char="•"/>
            </a:pPr>
            <a:r>
              <a:rPr lang="en-US" sz="2000" dirty="0"/>
              <a:t>Anonymous private memory: Must allocate a set of page constituting 64K granularity</a:t>
            </a:r>
          </a:p>
          <a:p>
            <a:pPr marL="923925" lvl="1" indent="-342900"/>
            <a:r>
              <a:rPr lang="en-US" sz="1800" dirty="0"/>
              <a:t>Allocate </a:t>
            </a:r>
            <a:r>
              <a:rPr lang="en-US" sz="1800" dirty="0" err="1"/>
              <a:t>mTHP</a:t>
            </a:r>
            <a:r>
              <a:rPr lang="en-US" sz="1800" dirty="0"/>
              <a:t> with hard minimum as process page size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A460E2-BB56-3121-A7ED-2213B8A7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924" y="1964616"/>
            <a:ext cx="5606113" cy="3784126"/>
          </a:xfrm>
          <a:prstGeom prst="rect">
            <a:avLst/>
          </a:prstGeom>
          <a:noFill/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B63E8BD9-C560-862A-9B43-24051BDED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 anchor="t">
            <a:normAutofit fontScale="90000"/>
          </a:bodyPr>
          <a:lstStyle/>
          <a:p>
            <a:r>
              <a:rPr lang="en-US" sz="2800" dirty="0"/>
              <a:t>Linux MM enablement for process page size (64K process, 4K kernel)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D9A5B6-AF17-5681-5F60-4EEC636959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85244"/>
            <a:ext cx="11233150" cy="344488"/>
          </a:xfrm>
        </p:spPr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77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2608-0A0F-A7D4-B401-8717AAD4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1D454F45-18A4-AABE-2848-708F49E2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ea typeface="ＭＳ Ｐゴシック"/>
                <a:cs typeface="Arial"/>
              </a:rPr>
              <a:t>Linux MM enablement for process page size (64K process, 4K kernel)</a:t>
            </a:r>
            <a:endParaRPr lang="en-US" sz="2800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481E0EB-B023-0808-EB61-EC7916B04B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If process writes to a file, Linux fills the ”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pagecache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” with pages backing that section of the 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Writes go into the pages; the pages are then read back to the disk in intervals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On a 64K kernel, small files waste memory</a:t>
            </a:r>
          </a:p>
          <a:p>
            <a:pPr marL="1028700" lvl="1" indent="-342900"/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Linux will install a 64K page backing the file even if we are writing 1 byte of the file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Hence for the PPPS design, we want to keep 4K pages in the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pagecache</a:t>
            </a:r>
            <a:endParaRPr lang="en-US" dirty="0"/>
          </a:p>
          <a:p>
            <a:pPr marL="342900" indent="-342900"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File memory (Pagecache): Suppose 4K process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()’s a 128K file, and writes [0-8192) bytes</a:t>
            </a:r>
          </a:p>
          <a:p>
            <a:pPr marL="1028700" lvl="1" indent="-342900"/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Linux maps it with two 4K pages, not necessarily contiguous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Now a 64K process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mmap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()’s the same file</a:t>
            </a:r>
          </a:p>
          <a:p>
            <a:pPr marL="1028700" lvl="1" indent="-342900"/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When it writes the same section of the file, the faul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t handler will find the 4K pages in the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pagecache</a:t>
            </a:r>
            <a:endParaRPr lang="en-US" sz="1400" dirty="0">
              <a:latin typeface="Arial"/>
              <a:ea typeface="ＭＳ Ｐゴシック"/>
              <a:cs typeface="Arial"/>
            </a:endParaRPr>
          </a:p>
          <a:p>
            <a:pPr lvl="1" indent="0">
              <a:buNone/>
            </a:pPr>
            <a:endParaRPr lang="en-US" sz="1400" dirty="0">
              <a:latin typeface="Arial"/>
              <a:ea typeface="ＭＳ Ｐゴシック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The problem: when a 64K process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mmap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()’s a file, it should get at least a 64K contiguous block, but a 4K process</a:t>
            </a:r>
            <a:b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</a:b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may have already filled in the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pagecache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with 4K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Solution: Most files are not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mmapped</a:t>
            </a: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971550" lvl="1" indent="-285750"/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Bump up the </a:t>
            </a:r>
            <a:r>
              <a:rPr lang="en-US" sz="14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min_order</a:t>
            </a:r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field for the filesystem to use 64K folios always, when the file is </a:t>
            </a:r>
            <a:r>
              <a:rPr lang="en-US" sz="14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mmapped</a:t>
            </a:r>
            <a:br>
              <a:rPr lang="en-US" sz="1400" dirty="0">
                <a:latin typeface="Arial"/>
                <a:ea typeface="ＭＳ Ｐゴシック"/>
                <a:cs typeface="Arial"/>
              </a:rPr>
            </a:br>
            <a:r>
              <a:rPr lang="en-US" sz="1400" dirty="0">
                <a:latin typeface="Arial"/>
                <a:ea typeface="ＭＳ Ｐゴシック"/>
                <a:cs typeface="Arial"/>
              </a:rPr>
              <a:t>for the first time</a:t>
            </a:r>
          </a:p>
          <a:p>
            <a:pPr marL="971550" lvl="1" indent="-285750"/>
            <a:r>
              <a:rPr lang="en-US" sz="14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Drop the existing 4K pages from the </a:t>
            </a:r>
            <a:r>
              <a:rPr lang="en-US" sz="1400" dirty="0" err="1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pagecache</a:t>
            </a:r>
            <a:r>
              <a:rPr lang="en-US" sz="14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 (and trigger readahead): any new pages will be at least 64K</a:t>
            </a:r>
            <a:endParaRPr lang="en-US" sz="1200" dirty="0">
              <a:solidFill>
                <a:schemeClr val="tx1"/>
              </a:solidFill>
              <a:highlight>
                <a:srgbClr val="FFFFFF"/>
              </a:highlight>
              <a:latin typeface="Arial"/>
              <a:ea typeface="ＭＳ Ｐゴシック"/>
              <a:cs typeface="Arial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2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E7842-E727-91F0-7E20-B2713E834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72E21417-08C8-8739-5D25-E116971A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64K </a:t>
            </a:r>
            <a:r>
              <a:rPr lang="en-US" sz="2800" dirty="0" err="1"/>
              <a:t>pgtable</a:t>
            </a:r>
            <a:r>
              <a:rPr lang="en-US" sz="2800" dirty="0"/>
              <a:t> mappings on 4K kernel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5F67C23-7398-3BE6-17AC-61E5106F22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Now that all allocations are multiples of 64K, we need to set up mappings on the 64K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pgtable</a:t>
            </a: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Either teach all </a:t>
            </a:r>
            <a:r>
              <a:rPr lang="en-US" sz="160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pgtable</a:t>
            </a: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walkers in Linux about the process page size: huge code churn expected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Let Linux MM code still operate on the 4K table. arm64 code will then translate the mappings onto the 64K 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342900">
              <a:buChar char="•"/>
            </a:pPr>
            <a:endParaRPr lang="en-US" dirty="0">
              <a:solidFill>
                <a:schemeClr val="tx1"/>
              </a:solidFill>
              <a:highlight>
                <a:srgbClr val="FFFFFF"/>
              </a:highlight>
              <a:latin typeface="Arial"/>
              <a:ea typeface="ＭＳ Ｐゴシック"/>
              <a:cs typeface="Arial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AE8F375-AD94-6B36-7187-348D72C08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7588" y="2760009"/>
            <a:ext cx="73279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02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A53D7-29D3-1F45-8D2D-249636EC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6B16152-8177-8D85-A8F5-7B59C35EC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Linux </a:t>
            </a:r>
            <a:r>
              <a:rPr lang="en-US" sz="2800" dirty="0" err="1"/>
              <a:t>pgtable</a:t>
            </a:r>
            <a:r>
              <a:rPr lang="en-US" sz="2800" dirty="0"/>
              <a:t> to native </a:t>
            </a:r>
            <a:r>
              <a:rPr lang="en-US" sz="2800" dirty="0" err="1"/>
              <a:t>pgtable</a:t>
            </a:r>
            <a:endParaRPr lang="en-US" sz="2800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E3D0AEC-12A4-598D-A74E-EA80FEB9B5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Scenario: 64K process faults, Linux needs to map memory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Double fault mechanism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MMU sees empty entry in the 64K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pgtable</a:t>
            </a:r>
            <a:endParaRPr lang="en-US" sz="1400" dirty="0">
              <a:latin typeface="Arial"/>
              <a:ea typeface="ＭＳ Ｐゴシック"/>
              <a:cs typeface="Arial"/>
            </a:endParaRP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Linux kernel handles the fault. Since Linux MM is operating on 4K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pgtable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, it maps 16 contiguous pages into this table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Linux fault handler returns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MMU faults again since the fault hasn’t actually been resolved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Linux handles the fault, finds that the 4K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pgtable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 is already filled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Transfer control to arm64 native fault handler</a:t>
            </a:r>
          </a:p>
          <a:p>
            <a:pPr marL="1028700" lvl="1" indent="-342900"/>
            <a:r>
              <a:rPr lang="en-US" sz="1400" dirty="0">
                <a:latin typeface="Arial"/>
                <a:ea typeface="ＭＳ Ｐゴシック"/>
                <a:cs typeface="Arial"/>
              </a:rPr>
              <a:t>arm64 code builds the 64K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pgtable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 hierarchy, then extracts the PA mapped into the 4K </a:t>
            </a:r>
            <a:r>
              <a:rPr lang="en-US" sz="1400" dirty="0" err="1">
                <a:latin typeface="Arial"/>
                <a:ea typeface="ＭＳ Ｐゴシック"/>
                <a:cs typeface="Arial"/>
              </a:rPr>
              <a:t>pgtable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, maps that here</a:t>
            </a:r>
          </a:p>
          <a:p>
            <a:pPr marL="1485900" lvl="2" indent="-342900"/>
            <a:r>
              <a:rPr lang="en-US" sz="1050" dirty="0">
                <a:latin typeface="Arial"/>
                <a:ea typeface="ＭＳ Ｐゴシック"/>
                <a:cs typeface="Arial"/>
              </a:rPr>
              <a:t>Need a quick way to lookup the PA mapped in the 4K </a:t>
            </a:r>
            <a:r>
              <a:rPr lang="en-US" sz="1050" dirty="0" err="1">
                <a:latin typeface="Arial"/>
                <a:ea typeface="ＭＳ Ｐゴシック"/>
                <a:cs typeface="Arial"/>
              </a:rPr>
              <a:t>pgtable</a:t>
            </a:r>
            <a:endParaRPr lang="en-US" sz="1050" dirty="0">
              <a:latin typeface="Arial"/>
              <a:ea typeface="ＭＳ Ｐゴシック"/>
              <a:cs typeface="Arial"/>
            </a:endParaRPr>
          </a:p>
          <a:p>
            <a:pPr marL="1485900" lvl="2" indent="-342900"/>
            <a:r>
              <a:rPr lang="en-US" sz="105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Native </a:t>
            </a:r>
            <a:r>
              <a:rPr lang="en-US" sz="105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pgtable</a:t>
            </a:r>
            <a:r>
              <a:rPr lang="en-US" sz="105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allocation cannot be under </a:t>
            </a:r>
            <a:r>
              <a:rPr lang="en-US" sz="1050" dirty="0" err="1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sleepable</a:t>
            </a:r>
            <a:r>
              <a:rPr lang="en-US" sz="1050" dirty="0">
                <a:solidFill>
                  <a:schemeClr val="tx1"/>
                </a:solidFill>
                <a:latin typeface="Arial"/>
                <a:ea typeface="ＭＳ Ｐゴシック"/>
                <a:cs typeface="Arial"/>
              </a:rPr>
              <a:t> context</a:t>
            </a:r>
          </a:p>
          <a:p>
            <a:pPr marL="1485900" lvl="2" indent="-342900"/>
            <a:r>
              <a:rPr lang="en-US" sz="1050" dirty="0">
                <a:latin typeface="Arial"/>
                <a:ea typeface="ＭＳ Ｐゴシック"/>
                <a:cs typeface="Arial"/>
              </a:rPr>
              <a:t>If </a:t>
            </a:r>
            <a:r>
              <a:rPr lang="en-US" sz="1050" dirty="0" err="1">
                <a:latin typeface="Arial"/>
                <a:ea typeface="ＭＳ Ｐゴシック"/>
                <a:cs typeface="Arial"/>
              </a:rPr>
              <a:t>mprotect</a:t>
            </a:r>
            <a:r>
              <a:rPr lang="en-US" sz="1050" dirty="0">
                <a:latin typeface="Arial"/>
                <a:ea typeface="ＭＳ Ｐゴシック"/>
                <a:cs typeface="Arial"/>
              </a:rPr>
              <a:t>(), need quick way to lookup from 4K entry to corresponding 64K entry</a:t>
            </a:r>
            <a:endParaRPr lang="en-US" sz="14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marL="342900" indent="-342900">
              <a:buChar char="•"/>
            </a:pPr>
            <a:endParaRPr lang="en-US" dirty="0">
              <a:solidFill>
                <a:schemeClr val="tx1"/>
              </a:solidFill>
              <a:highlight>
                <a:srgbClr val="FFFFFF"/>
              </a:highlight>
              <a:latin typeface="Arial"/>
              <a:ea typeface="ＭＳ Ｐゴシック"/>
              <a:cs typeface="Arial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39585D-EE45-9CB8-BD07-0919326FB7DF}"/>
              </a:ext>
            </a:extLst>
          </p:cNvPr>
          <p:cNvSpPr/>
          <p:nvPr/>
        </p:nvSpPr>
        <p:spPr>
          <a:xfrm>
            <a:off x="843620" y="5233506"/>
            <a:ext cx="10215836" cy="71692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Key complexity: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pagetable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geometry differs, and </a:t>
            </a:r>
            <a:r>
              <a:rPr lang="en-US" b="0" i="0" u="none" strike="noStrike" baseline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pagetable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creation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needs to be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</a:t>
            </a:r>
            <a:r>
              <a:rPr lang="en-US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26845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168C3-7623-8751-7F94-6D48B5341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E4C9193E-4479-968E-AC0F-4EFAAA374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Challenges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F721BF7-082B-1539-1D5B-100DF7DD01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Upstream community concerned on code churn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Large change to core Linux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Difficult to implement the native translation layer elegantly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Not all code paths can understand groups of contiguous pages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4K allocations mixed with 64K allocations causes fragmentation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Putting PPPS on the back burner for now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But – worth looking at the last two points for the longer direction of the kernel</a:t>
            </a:r>
          </a:p>
          <a:p>
            <a:pPr marL="1028700" lvl="1" indent="-342900"/>
            <a:r>
              <a:rPr lang="en-US" sz="2000" dirty="0"/>
              <a:t>Additionally: </a:t>
            </a:r>
            <a:r>
              <a:rPr lang="en-US" sz="2000" dirty="0" err="1"/>
              <a:t>mTHP</a:t>
            </a:r>
            <a:r>
              <a:rPr lang="en-US" sz="2000" dirty="0"/>
              <a:t> is not fully supported yet!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975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A615F-45DA-5E8E-023E-D4E034F2A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FDCB3DDF-82CD-1497-2C25-6C02155D1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Folios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14FCDBC-3522-7B93-3D89-64B933AA92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Each page is represented by a struct page {}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Struct folio {} introduced to consolidate single page and multiple page allocations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into a single data structure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page -&gt; folio conversion is not complete yet</a:t>
            </a:r>
          </a:p>
        </p:txBody>
      </p:sp>
    </p:spTree>
    <p:extLst>
      <p:ext uri="{BB962C8B-B14F-4D97-AF65-F5344CB8AC3E}">
        <p14:creationId xmlns:p14="http://schemas.microsoft.com/office/powerpoint/2010/main" val="1940601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EE54E-9526-9546-0859-C1509F0AC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F3B34D8-B2CA-7BB2-268A-AE3ACB36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mTHP</a:t>
            </a:r>
            <a:r>
              <a:rPr lang="en-US" sz="2800" dirty="0"/>
              <a:t> support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7C2D202-89D1-2B7B-4C89-D625F50CD7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mTHP</a:t>
            </a:r>
            <a:r>
              <a:rPr lang="en-US" dirty="0">
                <a:solidFill>
                  <a:schemeClr val="tx1"/>
                </a:solidFill>
              </a:rPr>
              <a:t> supported for anon-private and anon-shared allocations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File pages can get </a:t>
            </a:r>
            <a:r>
              <a:rPr lang="en-US" dirty="0" err="1">
                <a:solidFill>
                  <a:schemeClr val="tx1"/>
                </a:solidFill>
              </a:rPr>
              <a:t>mTHP</a:t>
            </a:r>
            <a:r>
              <a:rPr lang="en-US" dirty="0">
                <a:solidFill>
                  <a:schemeClr val="tx1"/>
                </a:solidFill>
              </a:rPr>
              <a:t> via readahead, but that is not deterministic</a:t>
            </a:r>
          </a:p>
          <a:p>
            <a:pPr marL="1028700" lvl="1" indent="-342900"/>
            <a:r>
              <a:rPr lang="en-US" sz="2000" dirty="0"/>
              <a:t>Concerns of memory waste, fragmentation, regressing workloads dependent</a:t>
            </a:r>
            <a:br>
              <a:rPr lang="en-US" sz="2000" dirty="0"/>
            </a:br>
            <a:r>
              <a:rPr lang="en-US" sz="2000" dirty="0"/>
              <a:t>on readahead </a:t>
            </a:r>
            <a:r>
              <a:rPr lang="en-US" sz="2000" dirty="0" err="1"/>
              <a:t>behaviour</a:t>
            </a:r>
            <a:endParaRPr lang="en-US" sz="2000" dirty="0"/>
          </a:p>
          <a:p>
            <a:pPr lvl="1" indent="0">
              <a:buNone/>
            </a:pPr>
            <a:endParaRPr lang="en-US" sz="2000" dirty="0"/>
          </a:p>
          <a:p>
            <a:pPr marL="1028700" lvl="1" indent="-342900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Copy on Write copies into 4K pages always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mTHP</a:t>
            </a:r>
            <a:r>
              <a:rPr lang="en-US" sz="2400" dirty="0">
                <a:solidFill>
                  <a:schemeClr val="tx1"/>
                </a:solidFill>
              </a:rPr>
              <a:t> size determined by sysadmin, not kernel</a:t>
            </a:r>
          </a:p>
          <a:p>
            <a:pPr marL="971550" lvl="1" indent="-285750"/>
            <a:r>
              <a:rPr lang="en-US" sz="2000" dirty="0"/>
              <a:t>Can kernel smartly figure out the best size for a process?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45529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88A36-25AC-10E2-3259-84E1F02D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28C65C82-DEAE-1CB4-1FEA-4EC4E83E8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Compaction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CBF4392-7E97-8EC4-AE54-EAAB9F9942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Defragmenting memory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Costly – increased power consumption on Android for instance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Two pointers running from left and right of physical memory – migrate </a:t>
            </a:r>
            <a:r>
              <a:rPr lang="en-US" sz="1800" dirty="0" err="1">
                <a:solidFill>
                  <a:schemeClr val="tx1"/>
                </a:solidFill>
              </a:rPr>
              <a:t>alloced</a:t>
            </a:r>
            <a:r>
              <a:rPr lang="en-US" sz="1800" dirty="0">
                <a:solidFill>
                  <a:schemeClr val="tx1"/>
                </a:solidFill>
              </a:rPr>
              <a:t> pages to the free slots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Perhaps we can have a more targeted compaction to freeing a particular size?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466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8C84B-7CC9-58F3-9BA5-034C6FAE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B4042-A5CE-CFC9-0D49-0B2F993F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3" cy="527685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Arial"/>
                <a:ea typeface="ＭＳ Ｐゴシック"/>
                <a:cs typeface="Arial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1A149-1730-0972-22CF-E3582AC2F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52036"/>
            <a:ext cx="11522074" cy="5212544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2500" dirty="0">
                <a:latin typeface="Arial"/>
                <a:ea typeface="ＭＳ Ｐゴシック"/>
                <a:cs typeface="Arial"/>
              </a:rPr>
              <a:t>A primer on memory, </a:t>
            </a:r>
            <a:r>
              <a:rPr lang="en-GB" sz="2500" dirty="0" err="1">
                <a:latin typeface="Arial"/>
                <a:ea typeface="ＭＳ Ｐゴシック"/>
                <a:cs typeface="Arial"/>
              </a:rPr>
              <a:t>pagetables</a:t>
            </a:r>
            <a:r>
              <a:rPr lang="en-GB" sz="2500" dirty="0">
                <a:latin typeface="Arial"/>
                <a:ea typeface="ＭＳ Ｐゴシック"/>
                <a:cs typeface="Arial"/>
              </a:rPr>
              <a:t>, TLB</a:t>
            </a:r>
            <a:endParaRPr lang="en-GB" dirty="0"/>
          </a:p>
          <a:p>
            <a:pPr marL="0" indent="0">
              <a:buNone/>
            </a:pPr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2500" dirty="0">
                <a:latin typeface="Arial"/>
                <a:ea typeface="ＭＳ Ｐゴシック"/>
                <a:cs typeface="Arial"/>
              </a:rPr>
              <a:t>Performance vs fragmentation </a:t>
            </a:r>
            <a:r>
              <a:rPr lang="en-GB" sz="2500" dirty="0" err="1">
                <a:latin typeface="Arial"/>
                <a:ea typeface="ＭＳ Ｐゴシック"/>
                <a:cs typeface="Arial"/>
              </a:rPr>
              <a:t>tradeoff</a:t>
            </a:r>
            <a:endParaRPr lang="en-GB" sz="2500" dirty="0">
              <a:latin typeface="Arial"/>
              <a:ea typeface="ＭＳ Ｐゴシック"/>
              <a:cs typeface="Arial"/>
            </a:endParaRPr>
          </a:p>
          <a:p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2500" dirty="0">
                <a:latin typeface="Arial"/>
                <a:ea typeface="ＭＳ Ｐゴシック"/>
                <a:cs typeface="Arial"/>
              </a:rPr>
              <a:t>Existing </a:t>
            </a:r>
            <a:r>
              <a:rPr lang="en-GB" sz="2500" dirty="0" err="1">
                <a:latin typeface="Arial"/>
                <a:ea typeface="ＭＳ Ｐゴシック"/>
                <a:cs typeface="Arial"/>
              </a:rPr>
              <a:t>mTHP</a:t>
            </a:r>
            <a:r>
              <a:rPr lang="en-GB" sz="2500" dirty="0">
                <a:latin typeface="Arial"/>
                <a:ea typeface="ＭＳ Ｐゴシック"/>
                <a:cs typeface="Arial"/>
              </a:rPr>
              <a:t> mechanism</a:t>
            </a:r>
          </a:p>
          <a:p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2500" dirty="0">
                <a:latin typeface="Arial"/>
                <a:ea typeface="ＭＳ Ｐゴシック"/>
                <a:cs typeface="Arial"/>
              </a:rPr>
              <a:t>​Per Process Page Size (Running 4K, 16K, 64K processes on the same kernel)</a:t>
            </a:r>
          </a:p>
          <a:p>
            <a:pPr marL="0" indent="0">
              <a:buNone/>
            </a:pPr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2500" dirty="0">
                <a:latin typeface="Arial"/>
                <a:ea typeface="ＭＳ Ｐゴシック"/>
                <a:cs typeface="Arial"/>
              </a:rPr>
              <a:t>Towards better </a:t>
            </a:r>
            <a:r>
              <a:rPr lang="en-GB" sz="2500" dirty="0" err="1">
                <a:latin typeface="Arial"/>
                <a:ea typeface="ＭＳ Ｐゴシック"/>
                <a:cs typeface="Arial"/>
              </a:rPr>
              <a:t>mTHP</a:t>
            </a:r>
            <a:r>
              <a:rPr lang="en-GB" sz="2500" dirty="0">
                <a:latin typeface="Arial"/>
                <a:ea typeface="ＭＳ Ｐゴシック"/>
                <a:cs typeface="Arial"/>
              </a:rPr>
              <a:t> support</a:t>
            </a:r>
          </a:p>
        </p:txBody>
      </p:sp>
    </p:spTree>
    <p:extLst>
      <p:ext uri="{BB962C8B-B14F-4D97-AF65-F5344CB8AC3E}">
        <p14:creationId xmlns:p14="http://schemas.microsoft.com/office/powerpoint/2010/main" val="612619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3D891-3972-7999-2822-9DB43CAA2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2533C235-806A-A635-44AE-1D9B500B1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ea typeface="ＭＳ Ｐゴシック"/>
                <a:cs typeface="Arial"/>
              </a:rPr>
              <a:t>Resources</a:t>
            </a:r>
            <a:endParaRPr lang="en-US" sz="2800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13C9993-5A75-B607-5932-4198B7446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78380"/>
            <a:ext cx="11233150" cy="5605468"/>
          </a:xfr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  <a:p>
            <a:pPr marL="342900" indent="-342900">
              <a:buChar char="•"/>
            </a:pPr>
            <a:r>
              <a:rPr lang="en-US" sz="1800" dirty="0">
                <a:solidFill>
                  <a:schemeClr val="tx1"/>
                </a:solidFill>
                <a:latin typeface="Arial"/>
                <a:ea typeface="ＭＳ Ｐゴシック"/>
                <a:cs typeface="Arial"/>
                <a:hlinkClick r:id="rId2"/>
              </a:rPr>
              <a:t>https://gitlab.arm.com/linux-arm/linux-rr/-/tree/features/per-process-page-size-v0.1</a:t>
            </a:r>
            <a:endParaRPr lang="en-US" sz="1800" dirty="0">
              <a:solidFill>
                <a:schemeClr val="tx1"/>
              </a:solidFill>
              <a:latin typeface="Arial"/>
              <a:ea typeface="ＭＳ Ｐゴシック"/>
              <a:cs typeface="Arial"/>
            </a:endParaRPr>
          </a:p>
          <a:p>
            <a:pPr marL="342900" indent="-342900">
              <a:buChar char="•"/>
            </a:pP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https://</a:t>
            </a:r>
            <a:r>
              <a:rPr lang="en-US" sz="1800" dirty="0" err="1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lwn.net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Arial"/>
                <a:ea typeface="ＭＳ Ｐゴシック"/>
                <a:cs typeface="Arial"/>
              </a:rPr>
              <a:t>/Articles/1071484/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6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C8FAD-91ED-8577-EBE5-225E115FB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8EE81DC-1D69-0996-9EE9-2F89F785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 dirty="0"/>
              <a:t>VA-&gt;PA translation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EE3FC0B-6E0B-6204-D1B5-6436734879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85244"/>
            <a:ext cx="11233150" cy="34448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latin typeface="Arial"/>
                <a:ea typeface="ＭＳ Ｐゴシック"/>
                <a:cs typeface="Arial"/>
              </a:rPr>
              <a:t>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B88B9F-F492-0CDA-D915-30A89F06B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5755" y="1333362"/>
            <a:ext cx="7771374" cy="4937898"/>
          </a:xfrm>
        </p:spPr>
      </p:pic>
    </p:spTree>
    <p:extLst>
      <p:ext uri="{BB962C8B-B14F-4D97-AF65-F5344CB8AC3E}">
        <p14:creationId xmlns:p14="http://schemas.microsoft.com/office/powerpoint/2010/main" val="425027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3680B-6ACF-D5BB-8BCF-54475FB91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177F95B-47FA-6DCF-D223-986E2BDFD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3" cy="527685"/>
          </a:xfrm>
        </p:spPr>
        <p:txBody>
          <a:bodyPr/>
          <a:lstStyle/>
          <a:p>
            <a:r>
              <a:rPr lang="en-US" dirty="0">
                <a:latin typeface="Arial"/>
                <a:ea typeface="ＭＳ Ｐゴシック"/>
                <a:cs typeface="Arial"/>
              </a:rPr>
              <a:t>The </a:t>
            </a:r>
            <a:r>
              <a:rPr lang="en-US" dirty="0" err="1">
                <a:latin typeface="Arial"/>
                <a:ea typeface="ＭＳ Ｐゴシック"/>
                <a:cs typeface="Arial"/>
              </a:rPr>
              <a:t>pagetable</a:t>
            </a:r>
            <a:r>
              <a:rPr lang="en-US" dirty="0">
                <a:latin typeface="Arial"/>
                <a:ea typeface="ＭＳ Ｐゴシック"/>
                <a:cs typeface="Arial"/>
              </a:rPr>
              <a:t> tree (48 bit VA space, 4K pages)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67FF66-8A4D-34E4-8413-92532132F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2277" y="952036"/>
            <a:ext cx="6827445" cy="5212544"/>
          </a:xfrm>
        </p:spPr>
      </p:pic>
    </p:spTree>
    <p:extLst>
      <p:ext uri="{BB962C8B-B14F-4D97-AF65-F5344CB8AC3E}">
        <p14:creationId xmlns:p14="http://schemas.microsoft.com/office/powerpoint/2010/main" val="53999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557AE-94B3-7A38-D916-29F07FB17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213DF-2822-C011-290F-BFF42A626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3" cy="527685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Arial"/>
                <a:ea typeface="ＭＳ Ｐゴシック"/>
                <a:cs typeface="Arial"/>
              </a:rPr>
              <a:t>Performance vs fragmentation </a:t>
            </a:r>
            <a:r>
              <a:rPr lang="en-GB" sz="4000" dirty="0" err="1">
                <a:latin typeface="Arial"/>
                <a:ea typeface="ＭＳ Ｐゴシック"/>
                <a:cs typeface="Arial"/>
              </a:rPr>
              <a:t>tradeoff</a:t>
            </a:r>
            <a:endParaRPr lang="en-GB" sz="4000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CC307-8C31-A0F9-44DA-7F752475C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52036"/>
            <a:ext cx="11522074" cy="5212544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sz="2500" dirty="0">
              <a:latin typeface="Arial"/>
              <a:ea typeface="ＭＳ Ｐゴシック"/>
              <a:cs typeface="Arial"/>
            </a:endParaRPr>
          </a:p>
          <a:p>
            <a:r>
              <a:rPr lang="en-GB" sz="1800" dirty="0">
                <a:latin typeface="Arial"/>
                <a:ea typeface="ＭＳ Ｐゴシック"/>
                <a:cs typeface="Arial"/>
              </a:rPr>
              <a:t>arm64 has 3 page sizes – 4K, 16K, 64K</a:t>
            </a:r>
          </a:p>
          <a:p>
            <a:r>
              <a:rPr lang="en-GB" sz="1800" dirty="0">
                <a:latin typeface="Arial"/>
                <a:ea typeface="ＭＳ Ｐゴシック"/>
                <a:cs typeface="Arial"/>
              </a:rPr>
              <a:t>If page size 64K - The number of pages reduce by 16x =&gt; the kernel needs to</a:t>
            </a:r>
            <a:br>
              <a:rPr lang="en-GB" sz="1800" dirty="0">
                <a:latin typeface="Arial"/>
                <a:ea typeface="ＭＳ Ｐゴシック"/>
                <a:cs typeface="Arial"/>
              </a:rPr>
            </a:br>
            <a:r>
              <a:rPr lang="en-GB" sz="1800" dirty="0">
                <a:latin typeface="Arial"/>
                <a:ea typeface="ＭＳ Ｐゴシック"/>
                <a:cs typeface="Arial"/>
              </a:rPr>
              <a:t>keep track of less pages, kernel overhead reduces (LRU list, Page Cache, etc)</a:t>
            </a:r>
          </a:p>
          <a:p>
            <a:r>
              <a:rPr lang="en-GB" sz="1800" dirty="0">
                <a:latin typeface="Arial"/>
                <a:ea typeface="ＭＳ Ｐゴシック"/>
                <a:cs typeface="Arial"/>
              </a:rPr>
              <a:t>VA = {x, x + 1, x + 2, …. x + 64K - 1}, where x is divisible by 64K, is translated by the same</a:t>
            </a:r>
            <a:br>
              <a:rPr lang="en-GB" sz="1800" dirty="0">
                <a:latin typeface="Arial"/>
                <a:ea typeface="ＭＳ Ｐゴシック"/>
                <a:cs typeface="Arial"/>
              </a:rPr>
            </a:br>
            <a:r>
              <a:rPr lang="en-GB" sz="1800" dirty="0">
                <a:latin typeface="Arial"/>
                <a:ea typeface="ＭＳ Ｐゴシック"/>
                <a:cs typeface="Arial"/>
              </a:rPr>
              <a:t>   </a:t>
            </a:r>
            <a:r>
              <a:rPr lang="en-GB" sz="1800" dirty="0" err="1">
                <a:latin typeface="Arial"/>
                <a:ea typeface="ＭＳ Ｐゴシック"/>
                <a:cs typeface="Arial"/>
              </a:rPr>
              <a:t>pagetable</a:t>
            </a:r>
            <a:r>
              <a:rPr lang="en-GB" sz="1800" dirty="0">
                <a:latin typeface="Arial"/>
                <a:ea typeface="ＭＳ Ｐゴシック"/>
                <a:cs typeface="Arial"/>
              </a:rPr>
              <a:t> entry =&gt; higher probability of getting a TLB hit</a:t>
            </a:r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r>
              <a:rPr lang="en-GB" sz="1800" dirty="0">
                <a:latin typeface="Arial"/>
                <a:ea typeface="ＭＳ Ｐゴシック"/>
                <a:cs typeface="Arial"/>
              </a:rPr>
              <a:t>But – memory waste (internal fragmentation)</a:t>
            </a:r>
          </a:p>
          <a:p>
            <a:pPr marL="0" indent="0">
              <a:buNone/>
            </a:pPr>
            <a:endParaRPr lang="en-GB" sz="1800" dirty="0">
              <a:latin typeface="Arial"/>
              <a:ea typeface="ＭＳ Ｐゴシック"/>
              <a:cs typeface="Arial"/>
            </a:endParaRPr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r>
              <a:rPr lang="en-GB" sz="1800" dirty="0">
                <a:latin typeface="Arial"/>
                <a:ea typeface="ＭＳ Ｐゴシック"/>
                <a:cs typeface="Arial"/>
              </a:rPr>
              <a:t>Our objective: how close can we bring 64K kernel performance to 4K?</a:t>
            </a:r>
            <a:endParaRPr lang="en-GB" sz="1800" dirty="0"/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endParaRPr lang="en-GB" sz="1800" dirty="0"/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endParaRPr lang="en-GB" sz="1600" dirty="0">
              <a:latin typeface="Arial"/>
              <a:ea typeface="ＭＳ Ｐゴシック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059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26EFC-DAA5-7209-DD34-CD6987865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D1BA5B-78DC-75FD-29B4-71459793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Multi-sized Transparent Hugepages (mTHP)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2FA97-966F-E568-C1D5-C77E9102B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321476"/>
            <a:ext cx="4864875" cy="38507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r>
              <a:rPr lang="en-US" sz="1700" dirty="0"/>
              <a:t>Write policy into /sys/kernel/mm/</a:t>
            </a:r>
            <a:r>
              <a:rPr lang="en-US" sz="1700" dirty="0" err="1"/>
              <a:t>hugepages-xxkB</a:t>
            </a:r>
            <a:r>
              <a:rPr lang="en-US" sz="1700" dirty="0"/>
              <a:t>/enabled</a:t>
            </a:r>
          </a:p>
          <a:p>
            <a:pPr indent="-228600">
              <a:lnSpc>
                <a:spcPct val="90000"/>
              </a:lnSpc>
            </a:pPr>
            <a:r>
              <a:rPr lang="en-US" sz="1700" dirty="0"/>
              <a:t> hugepages-2048kB: kernel will allocate 512 contiguous 4K pages</a:t>
            </a:r>
          </a:p>
          <a:p>
            <a:pPr indent="-228600">
              <a:lnSpc>
                <a:spcPct val="90000"/>
              </a:lnSpc>
            </a:pPr>
            <a:r>
              <a:rPr lang="en-US" sz="1700" dirty="0"/>
              <a:t>Get a PMD leaf mapping: a single TLB entry translates 2M worth physical memory, TLB reach increases</a:t>
            </a:r>
          </a:p>
          <a:p>
            <a:pPr indent="-228600">
              <a:lnSpc>
                <a:spcPct val="90000"/>
              </a:lnSpc>
            </a:pPr>
            <a:r>
              <a:rPr lang="en-US" sz="1700" dirty="0"/>
              <a:t>hugepages-64kB: kernel will allocate 16 contiguous 4K pages</a:t>
            </a:r>
          </a:p>
          <a:p>
            <a:pPr indent="-228600">
              <a:lnSpc>
                <a:spcPct val="90000"/>
              </a:lnSpc>
            </a:pPr>
            <a:r>
              <a:rPr lang="en-US" sz="1700" dirty="0"/>
              <a:t>16 PTE entries point to consecutive pages of the same large page</a:t>
            </a:r>
          </a:p>
          <a:p>
            <a:pPr indent="-228600">
              <a:lnSpc>
                <a:spcPct val="90000"/>
              </a:lnSpc>
            </a:pPr>
            <a:r>
              <a:rPr lang="en-US" sz="1700" dirty="0"/>
              <a:t>arm64 contiguous bit can collapse this into a single TLB entry</a:t>
            </a:r>
          </a:p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  <a:p>
            <a:pPr indent="-228600">
              <a:lnSpc>
                <a:spcPct val="90000"/>
              </a:lnSpc>
            </a:pPr>
            <a:endParaRPr lang="en-US" sz="170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049E1C4-244B-8BDD-5D36-5C1ABE4AC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73379" y="2910541"/>
            <a:ext cx="6048477" cy="273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22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3C51F9E8-4BFE-2A25-6B75-473E20BD156A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40647F-9584-D6BA-20F4-D8683951C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Performance gap</a:t>
            </a: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C8B00351-C8EB-3196-7406-CD9893420812}"/>
              </a:ext>
            </a:extLst>
          </p:cNvPr>
          <p:cNvSpPr txBox="1">
            <a:spLocks/>
          </p:cNvSpPr>
          <p:nvPr/>
        </p:nvSpPr>
        <p:spPr>
          <a:xfrm>
            <a:off x="334963" y="333375"/>
            <a:ext cx="11233150" cy="45186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0" i="0" kern="1200" spc="-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</a:defRPr>
            </a:lvl6pPr>
            <a:lvl7pPr marL="9144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</a:defRPr>
            </a:lvl7pPr>
            <a:lvl8pPr marL="13716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</a:defRPr>
            </a:lvl8pPr>
            <a:lvl9pPr marL="18288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accent1"/>
                </a:solidFill>
                <a:latin typeface="Calibri" charset="0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A5A45F-D23F-4FEB-F1C0-A4ACC775EAA1}"/>
              </a:ext>
            </a:extLst>
          </p:cNvPr>
          <p:cNvSpPr txBox="1"/>
          <p:nvPr/>
        </p:nvSpPr>
        <p:spPr>
          <a:xfrm rot="16200000">
            <a:off x="-454572" y="3352827"/>
            <a:ext cx="2056653" cy="15234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1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Performance Improvement vs 4K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12DFA3-3A0D-366D-0C77-5E2E88EC05DB}"/>
              </a:ext>
            </a:extLst>
          </p:cNvPr>
          <p:cNvSpPr txBox="1">
            <a:spLocks/>
          </p:cNvSpPr>
          <p:nvPr/>
        </p:nvSpPr>
        <p:spPr>
          <a:xfrm>
            <a:off x="334963" y="785244"/>
            <a:ext cx="11233150" cy="3444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None/>
              <a:defRPr lang="en-US" sz="2200" b="0" i="0" kern="1200">
                <a:solidFill>
                  <a:srgbClr val="7233F7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58134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5566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201738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427163" indent="-1682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16550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6pPr>
            <a:lvl7pPr marL="18836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7pPr>
            <a:lvl8pPr marL="21122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8pPr>
            <a:lvl9pPr marL="23408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</a:pPr>
            <a:r>
              <a:rPr lang="en-GB" sz="2000"/>
              <a:t>Moving from 4K to 64K Base Page Size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53B8D83-E3FF-B027-B38E-EC369372D5A2}"/>
              </a:ext>
            </a:extLst>
          </p:cNvPr>
          <p:cNvGraphicFramePr>
            <a:graphicFrameLocks/>
          </p:cNvGraphicFramePr>
          <p:nvPr/>
        </p:nvGraphicFramePr>
        <p:xfrm>
          <a:off x="748537" y="1237112"/>
          <a:ext cx="10819576" cy="4835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15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E7B4D8C5-1F66-75AF-4A1B-EA520474BE52}"/>
              </a:ext>
            </a:extLst>
          </p:cNvPr>
          <p:cNvSpPr txBox="1">
            <a:spLocks/>
          </p:cNvSpPr>
          <p:nvPr/>
        </p:nvSpPr>
        <p:spPr>
          <a:xfrm>
            <a:off x="341681" y="2202443"/>
            <a:ext cx="5515504" cy="393324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20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58134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5566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201738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427163" indent="-1682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16550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6pPr>
            <a:lvl7pPr marL="18836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7pPr>
            <a:lvl8pPr marL="21122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8pPr>
            <a:lvl9pPr marL="23408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16x Fewer Page Faults</a:t>
            </a:r>
          </a:p>
          <a:p>
            <a:r>
              <a:rPr lang="en-US"/>
              <a:t>16x Less contention on LRU</a:t>
            </a:r>
          </a:p>
          <a:p>
            <a:r>
              <a:rPr lang="en-US"/>
              <a:t>…</a:t>
            </a:r>
          </a:p>
        </p:txBody>
      </p:sp>
      <p:sp>
        <p:nvSpPr>
          <p:cNvPr id="31" name="Content Placeholder 6">
            <a:extLst>
              <a:ext uri="{FF2B5EF4-FFF2-40B4-BE49-F238E27FC236}">
                <a16:creationId xmlns:a16="http://schemas.microsoft.com/office/drawing/2014/main" id="{7A50D57B-93E9-12D3-5DB9-8282C102584A}"/>
              </a:ext>
            </a:extLst>
          </p:cNvPr>
          <p:cNvSpPr txBox="1">
            <a:spLocks/>
          </p:cNvSpPr>
          <p:nvPr/>
        </p:nvSpPr>
        <p:spPr>
          <a:xfrm>
            <a:off x="6339946" y="2202442"/>
            <a:ext cx="5517085" cy="39332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58134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94710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293178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518603" indent="-1682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16550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6pPr>
            <a:lvl7pPr marL="18836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7pPr>
            <a:lvl8pPr marL="21122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8pPr>
            <a:lvl9pPr marL="23408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TLB Reach</a:t>
            </a:r>
          </a:p>
          <a:p>
            <a:pPr lvl="1"/>
            <a:r>
              <a:rPr lang="en-US" dirty="0"/>
              <a:t>Caches VA -&gt; PA</a:t>
            </a:r>
          </a:p>
          <a:p>
            <a:pPr lvl="1"/>
            <a:r>
              <a:rPr lang="en-US" dirty="0"/>
              <a:t>16x more fits in TLB: 4K -&gt; 64K</a:t>
            </a:r>
          </a:p>
          <a:p>
            <a:pPr lvl="1"/>
            <a:endParaRPr lang="en-US" sz="700" dirty="0"/>
          </a:p>
          <a:p>
            <a:r>
              <a:rPr lang="en-US" dirty="0"/>
              <a:t>Walk Cache Reach</a:t>
            </a:r>
          </a:p>
          <a:p>
            <a:pPr lvl="1"/>
            <a:r>
              <a:rPr lang="en-US" dirty="0"/>
              <a:t>Caches VA -&gt; last level table PA</a:t>
            </a:r>
          </a:p>
          <a:p>
            <a:pPr lvl="1"/>
            <a:r>
              <a:rPr lang="en-US" dirty="0"/>
              <a:t>256x more fits in walk cache: 2M -&gt; 512M</a:t>
            </a:r>
          </a:p>
          <a:p>
            <a:pPr lvl="1"/>
            <a:endParaRPr lang="en-US" sz="700" dirty="0"/>
          </a:p>
          <a:p>
            <a:r>
              <a:rPr lang="en-US" dirty="0"/>
              <a:t>Page Table Levels</a:t>
            </a:r>
          </a:p>
          <a:p>
            <a:pPr lvl="1"/>
            <a:r>
              <a:rPr lang="en-US" dirty="0"/>
              <a:t>4K/48bit: 4 levels</a:t>
            </a:r>
          </a:p>
          <a:p>
            <a:pPr lvl="1"/>
            <a:r>
              <a:rPr lang="en-US" dirty="0"/>
              <a:t>64K/48bit: 3 levels</a:t>
            </a:r>
          </a:p>
          <a:p>
            <a:pPr lvl="1"/>
            <a:endParaRPr lang="en-US" sz="700" dirty="0"/>
          </a:p>
          <a:p>
            <a:r>
              <a:rPr lang="en-US" dirty="0"/>
              <a:t>Data Cache Efficiency</a:t>
            </a:r>
          </a:p>
          <a:p>
            <a:pPr lvl="1"/>
            <a:r>
              <a:rPr lang="en-US" dirty="0"/>
              <a:t>Page tables are 16x more compact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41F133E2-0835-AA7D-8F4F-A442F339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5"/>
            <a:ext cx="11233150" cy="451869"/>
          </a:xfrm>
        </p:spPr>
        <p:txBody>
          <a:bodyPr>
            <a:normAutofit fontScale="90000"/>
          </a:bodyPr>
          <a:lstStyle/>
          <a:p>
            <a:r>
              <a:rPr lang="en-US"/>
              <a:t>Reasons for Performance Gap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83060132-9FD7-337E-03FB-E2125DB23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63" y="785244"/>
            <a:ext cx="11233150" cy="344488"/>
          </a:xfrm>
        </p:spPr>
        <p:txBody>
          <a:bodyPr>
            <a:normAutofit fontScale="92500" lnSpcReduction="10000"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</a:pPr>
            <a:r>
              <a:rPr lang="en-US" sz="2000">
                <a:solidFill>
                  <a:srgbClr val="7233F7"/>
                </a:solidFill>
              </a:rPr>
              <a:t>Moving from 4K to 64K Base Page Size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CFC6E3C2-7424-6B91-8C26-B44960F47802}"/>
              </a:ext>
            </a:extLst>
          </p:cNvPr>
          <p:cNvSpPr txBox="1">
            <a:spLocks/>
          </p:cNvSpPr>
          <p:nvPr/>
        </p:nvSpPr>
        <p:spPr>
          <a:xfrm>
            <a:off x="6339946" y="1629286"/>
            <a:ext cx="5517092" cy="54245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20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58134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5566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201738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427163" indent="-1682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16550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6pPr>
            <a:lvl7pPr marL="18836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7pPr>
            <a:lvl8pPr marL="21122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8pPr>
            <a:lvl9pPr marL="23408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HW Effects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336777F9-6EBE-765A-5AA9-17EF82EB25BA}"/>
              </a:ext>
            </a:extLst>
          </p:cNvPr>
          <p:cNvSpPr txBox="1">
            <a:spLocks/>
          </p:cNvSpPr>
          <p:nvPr/>
        </p:nvSpPr>
        <p:spPr>
          <a:xfrm>
            <a:off x="341681" y="1629286"/>
            <a:ext cx="5517088" cy="54245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20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58134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8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55663" indent="-16668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201738" indent="-17303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427163" indent="-16827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2FF1"/>
              </a:buClr>
              <a:buSzPct val="80000"/>
              <a:buFont typeface="Arial" panose="020B0604020202020204" pitchFamily="34" charset="0"/>
              <a:buChar char="•"/>
              <a:defRPr sz="1600" b="0" i="0" kern="1200">
                <a:solidFill>
                  <a:srgbClr val="333E48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16550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6pPr>
            <a:lvl7pPr marL="18836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7pPr>
            <a:lvl8pPr marL="21122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8pPr>
            <a:lvl9pPr marL="2340864" indent="-16459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Calibri" panose="020F0502020204030204" pitchFamily="34" charset="0"/>
              <a:buChar char="–"/>
              <a:defRPr lang="en-US" sz="1600" kern="1200" dirty="0" smtClean="0">
                <a:solidFill>
                  <a:srgbClr val="383838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SW Effects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69D790-68A3-9F37-751E-4C0D42943AD7}"/>
              </a:ext>
            </a:extLst>
          </p:cNvPr>
          <p:cNvGrpSpPr/>
          <p:nvPr/>
        </p:nvGrpSpPr>
        <p:grpSpPr>
          <a:xfrm>
            <a:off x="6260306" y="2202442"/>
            <a:ext cx="369575" cy="369575"/>
            <a:chOff x="5190122" y="3240612"/>
            <a:chExt cx="1935425" cy="1935425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7D8C542-589D-DE61-D55E-ADA85627507C}"/>
                </a:ext>
              </a:extLst>
            </p:cNvPr>
            <p:cNvSpPr/>
            <p:nvPr/>
          </p:nvSpPr>
          <p:spPr>
            <a:xfrm>
              <a:off x="5543766" y="3594256"/>
              <a:ext cx="1228136" cy="1228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 descr="Badge Tick with solid fill">
              <a:extLst>
                <a:ext uri="{FF2B5EF4-FFF2-40B4-BE49-F238E27FC236}">
                  <a16:creationId xmlns:a16="http://schemas.microsoft.com/office/drawing/2014/main" id="{4338E1C4-FAFD-73B5-54D1-EF3D039E5F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90122" y="3240612"/>
              <a:ext cx="1935425" cy="1935425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D10B909-C3DB-1D76-7B4D-62F953F09DC2}"/>
              </a:ext>
            </a:extLst>
          </p:cNvPr>
          <p:cNvGrpSpPr/>
          <p:nvPr/>
        </p:nvGrpSpPr>
        <p:grpSpPr>
          <a:xfrm>
            <a:off x="244942" y="2196989"/>
            <a:ext cx="369575" cy="369575"/>
            <a:chOff x="5190122" y="3240612"/>
            <a:chExt cx="1935425" cy="193542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208DC-B7A6-B49B-9DE9-F66974480F9F}"/>
                </a:ext>
              </a:extLst>
            </p:cNvPr>
            <p:cNvSpPr/>
            <p:nvPr/>
          </p:nvSpPr>
          <p:spPr>
            <a:xfrm>
              <a:off x="5543766" y="3594256"/>
              <a:ext cx="1228136" cy="1228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Graphic 40" descr="Badge Tick with solid fill">
              <a:extLst>
                <a:ext uri="{FF2B5EF4-FFF2-40B4-BE49-F238E27FC236}">
                  <a16:creationId xmlns:a16="http://schemas.microsoft.com/office/drawing/2014/main" id="{5BDF904E-E405-0DED-6BBB-E8D6835979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90122" y="3240612"/>
              <a:ext cx="1935425" cy="1935425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DF4A28-E60F-0A46-122B-E058A2C782F5}"/>
              </a:ext>
            </a:extLst>
          </p:cNvPr>
          <p:cNvGrpSpPr/>
          <p:nvPr/>
        </p:nvGrpSpPr>
        <p:grpSpPr>
          <a:xfrm>
            <a:off x="241180" y="2591808"/>
            <a:ext cx="369575" cy="369575"/>
            <a:chOff x="5190122" y="3240612"/>
            <a:chExt cx="1935425" cy="193542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495053-10E6-B4D5-6CFD-388C3293F323}"/>
                </a:ext>
              </a:extLst>
            </p:cNvPr>
            <p:cNvSpPr/>
            <p:nvPr/>
          </p:nvSpPr>
          <p:spPr>
            <a:xfrm>
              <a:off x="5543766" y="3594256"/>
              <a:ext cx="1228136" cy="1228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Graphic 43" descr="Badge Tick with solid fill">
              <a:extLst>
                <a:ext uri="{FF2B5EF4-FFF2-40B4-BE49-F238E27FC236}">
                  <a16:creationId xmlns:a16="http://schemas.microsoft.com/office/drawing/2014/main" id="{B7385732-7A26-FDA7-FF29-D5D4DF47B8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90122" y="3240612"/>
              <a:ext cx="1935425" cy="1935425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0EFD10-7D5A-0E19-BD38-482891F84BA9}"/>
              </a:ext>
            </a:extLst>
          </p:cNvPr>
          <p:cNvGrpSpPr/>
          <p:nvPr/>
        </p:nvGrpSpPr>
        <p:grpSpPr>
          <a:xfrm>
            <a:off x="241179" y="2974401"/>
            <a:ext cx="369575" cy="369575"/>
            <a:chOff x="5190122" y="3240612"/>
            <a:chExt cx="1935425" cy="193542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A7A511E-2190-CE79-24A0-0ABC6F114619}"/>
                </a:ext>
              </a:extLst>
            </p:cNvPr>
            <p:cNvSpPr/>
            <p:nvPr/>
          </p:nvSpPr>
          <p:spPr>
            <a:xfrm>
              <a:off x="5543766" y="3594256"/>
              <a:ext cx="1228136" cy="1228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Graphic 46" descr="Badge Tick with solid fill">
              <a:extLst>
                <a:ext uri="{FF2B5EF4-FFF2-40B4-BE49-F238E27FC236}">
                  <a16:creationId xmlns:a16="http://schemas.microsoft.com/office/drawing/2014/main" id="{6D4F0447-36FF-D748-AADB-12DCB66676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90122" y="3240612"/>
              <a:ext cx="1935425" cy="193542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68322D-8DE2-9B0D-FC91-C43A816FC3AE}"/>
              </a:ext>
            </a:extLst>
          </p:cNvPr>
          <p:cNvGrpSpPr/>
          <p:nvPr/>
        </p:nvGrpSpPr>
        <p:grpSpPr>
          <a:xfrm>
            <a:off x="11232403" y="357591"/>
            <a:ext cx="369575" cy="369575"/>
            <a:chOff x="5190122" y="3240612"/>
            <a:chExt cx="1935425" cy="1935425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90AA759-E278-0C75-14AC-5F3FA4344075}"/>
                </a:ext>
              </a:extLst>
            </p:cNvPr>
            <p:cNvSpPr/>
            <p:nvPr/>
          </p:nvSpPr>
          <p:spPr>
            <a:xfrm>
              <a:off x="5543766" y="3594256"/>
              <a:ext cx="1228136" cy="1228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Graphic 49" descr="Badge Tick with solid fill">
              <a:extLst>
                <a:ext uri="{FF2B5EF4-FFF2-40B4-BE49-F238E27FC236}">
                  <a16:creationId xmlns:a16="http://schemas.microsoft.com/office/drawing/2014/main" id="{E6EDA10D-8D96-3E22-BD8B-4D5EFCDC88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190122" y="3240612"/>
              <a:ext cx="1935425" cy="1935425"/>
            </a:xfrm>
            <a:prstGeom prst="rect">
              <a:avLst/>
            </a:pr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92A401E-4F44-8590-03AA-1E08DD28D859}"/>
              </a:ext>
            </a:extLst>
          </p:cNvPr>
          <p:cNvSpPr txBox="1"/>
          <p:nvPr/>
        </p:nvSpPr>
        <p:spPr>
          <a:xfrm>
            <a:off x="7936503" y="447288"/>
            <a:ext cx="3286092" cy="1938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Solved by 4K-cont (64K </a:t>
            </a:r>
            <a:r>
              <a:rPr lang="en-US" sz="1400" kern="12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mTHP</a:t>
            </a:r>
            <a:r>
              <a: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+ </a:t>
            </a:r>
            <a:r>
              <a:rPr lang="en-US" sz="1400" kern="12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contpte</a:t>
            </a:r>
            <a:r>
              <a:rPr lang="en-US" sz="14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0C9125B-7385-4F74-6511-5C06DD4ED2A1}"/>
              </a:ext>
            </a:extLst>
          </p:cNvPr>
          <p:cNvSpPr/>
          <p:nvPr/>
        </p:nvSpPr>
        <p:spPr>
          <a:xfrm>
            <a:off x="622864" y="2171745"/>
            <a:ext cx="3575163" cy="1104701"/>
          </a:xfrm>
          <a:prstGeom prst="rect">
            <a:avLst/>
          </a:prstGeom>
          <a:solidFill>
            <a:srgbClr val="FFFFFF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1DE4A57-22FE-D9A3-BD08-F25C83934058}"/>
              </a:ext>
            </a:extLst>
          </p:cNvPr>
          <p:cNvSpPr/>
          <p:nvPr/>
        </p:nvSpPr>
        <p:spPr>
          <a:xfrm>
            <a:off x="6641991" y="2070011"/>
            <a:ext cx="3748098" cy="1043593"/>
          </a:xfrm>
          <a:prstGeom prst="rect">
            <a:avLst/>
          </a:prstGeom>
          <a:solidFill>
            <a:srgbClr val="FFFFFF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4EFF6D-B587-BA76-87F9-586AD81021FE}"/>
              </a:ext>
            </a:extLst>
          </p:cNvPr>
          <p:cNvSpPr/>
          <p:nvPr/>
        </p:nvSpPr>
        <p:spPr>
          <a:xfrm>
            <a:off x="840090" y="4344894"/>
            <a:ext cx="3941086" cy="18147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TLB hit chance improved with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mTHP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Upon TLB miss,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pgtable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walk is faster on 64K kernel</a:t>
            </a:r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4309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02937-B5CD-3081-222F-E91CBBAAA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9C42-576C-8A82-4840-3D612CBE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33375"/>
            <a:ext cx="11522073" cy="527685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Arial"/>
                <a:ea typeface="ＭＳ Ｐゴシック"/>
                <a:cs typeface="Arial"/>
              </a:rPr>
              <a:t>Per Process Page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5972C-3FDA-3579-8F43-E3F367E62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52036"/>
            <a:ext cx="11522074" cy="5212544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On a 4K kernel, can we run processes with 4K, 16K and 64K ABIs?</a:t>
            </a:r>
          </a:p>
          <a:p>
            <a:r>
              <a:rPr lang="en-GB" sz="1800" dirty="0"/>
              <a:t>Small processes like shell scripts etc can use 4K page size to avoid memory wastage</a:t>
            </a:r>
          </a:p>
          <a:p>
            <a:r>
              <a:rPr lang="en-GB" sz="1800" dirty="0"/>
              <a:t>Compute-hungry processes can use 64K mode to allocate 64K chunks, and use a 64K </a:t>
            </a:r>
            <a:r>
              <a:rPr lang="en-GB" sz="1800" dirty="0" err="1"/>
              <a:t>pgtable</a:t>
            </a:r>
            <a:r>
              <a:rPr lang="en-GB" sz="1800" dirty="0"/>
              <a:t> for</a:t>
            </a:r>
            <a:br>
              <a:rPr lang="en-GB" sz="1800" dirty="0"/>
            </a:br>
            <a:r>
              <a:rPr lang="en-GB" sz="1800" dirty="0"/>
              <a:t>memory accesses</a:t>
            </a:r>
          </a:p>
          <a:p>
            <a:endParaRPr lang="en-GB" sz="1800" dirty="0"/>
          </a:p>
          <a:p>
            <a:r>
              <a:rPr lang="en-GB" sz="1800" dirty="0"/>
              <a:t>Android has been working to transition to 16K pages</a:t>
            </a:r>
          </a:p>
          <a:p>
            <a:pPr lvl="1"/>
            <a:r>
              <a:rPr lang="en-GB" sz="1600" dirty="0"/>
              <a:t>Some apps may not work well on 16K for various reasons; still need 4K</a:t>
            </a:r>
          </a:p>
          <a:p>
            <a:pPr lvl="1"/>
            <a:r>
              <a:rPr lang="en-GB" sz="1600" dirty="0"/>
              <a:t>Need to run 4K and 16K processes on the same kernel</a:t>
            </a:r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endParaRPr lang="en-GB" sz="1800" dirty="0"/>
          </a:p>
          <a:p>
            <a:endParaRPr lang="en-GB" sz="1800" dirty="0">
              <a:latin typeface="Arial"/>
              <a:ea typeface="ＭＳ Ｐゴシック"/>
              <a:cs typeface="Arial"/>
            </a:endParaRPr>
          </a:p>
          <a:p>
            <a:endParaRPr lang="en-GB" sz="1600" dirty="0">
              <a:latin typeface="Arial"/>
              <a:ea typeface="ＭＳ Ｐゴシック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6154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nowflakes design templat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nowflakes design slides.potx" id="{DEE1F0AD-706A-4F4C-823D-ADFE5851E3EA}" vid="{52425298-8660-4232-B133-1A88C14B38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7875</TotalTime>
  <Words>1468</Words>
  <Application>Microsoft Macintosh PowerPoint</Application>
  <PresentationFormat>Widescreen</PresentationFormat>
  <Paragraphs>193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ＭＳ Ｐゴシック</vt:lpstr>
      <vt:lpstr>Aptos</vt:lpstr>
      <vt:lpstr>Aptos Display</vt:lpstr>
      <vt:lpstr>Arial</vt:lpstr>
      <vt:lpstr>Calibri</vt:lpstr>
      <vt:lpstr>Century Gothic</vt:lpstr>
      <vt:lpstr>Euphemia</vt:lpstr>
      <vt:lpstr>Office Theme</vt:lpstr>
      <vt:lpstr>Snowflakes design template</vt:lpstr>
      <vt:lpstr>Flexible paging in Linux: Per Process Page Size </vt:lpstr>
      <vt:lpstr>Agenda</vt:lpstr>
      <vt:lpstr>VA-&gt;PA translation</vt:lpstr>
      <vt:lpstr>The pagetable tree (48 bit VA space, 4K pages)</vt:lpstr>
      <vt:lpstr>Performance vs fragmentation tradeoff</vt:lpstr>
      <vt:lpstr>Multi-sized Transparent Hugepages (mTHP)</vt:lpstr>
      <vt:lpstr>Performance gap</vt:lpstr>
      <vt:lpstr>Reasons for Performance Gap</vt:lpstr>
      <vt:lpstr>Per Process Page Size</vt:lpstr>
      <vt:lpstr>Overall Design</vt:lpstr>
      <vt:lpstr>ABI adapter</vt:lpstr>
      <vt:lpstr>Linux MM enablement for process page size (64K process, 4K kernel)</vt:lpstr>
      <vt:lpstr>Linux MM enablement for process page size (64K process, 4K kernel)</vt:lpstr>
      <vt:lpstr>64K pgtable mappings on 4K kernel</vt:lpstr>
      <vt:lpstr>Linux pgtable to native pgtable</vt:lpstr>
      <vt:lpstr>Challenges</vt:lpstr>
      <vt:lpstr>Folios</vt:lpstr>
      <vt:lpstr> mTHP support</vt:lpstr>
      <vt:lpstr>Compaction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Dev Jain</dc:creator>
  <cp:lastModifiedBy>Dev Jain</cp:lastModifiedBy>
  <cp:revision>4</cp:revision>
  <dcterms:created xsi:type="dcterms:W3CDTF">2026-08-03T07:23:29Z</dcterms:created>
  <dcterms:modified xsi:type="dcterms:W3CDTF">2026-08-08T18:39:07Z</dcterms:modified>
</cp:coreProperties>
</file>