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image/svg+xml" Extension="svg"/>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notesMaster+xml" PartName="/ppt/notesMasters/notesMaster1.xml"/>
  <Override ContentType="application/vnd.openxmlformats-officedocument.presentationml.notesSlide+xml" PartName="/ppt/notesSlides/notesSlide1.xml"/>
  <Override ContentType="application/vnd.openxmlformats-officedocument.presentationml.notesSlide+xml" PartName="/ppt/notesSlides/notesSlide2.xml"/>
  <Override ContentType="application/vnd.openxmlformats-officedocument.presentationml.notesSlide+xml" PartName="/ppt/notesSlides/notesSlide3.xml"/>
  <Override ContentType="application/vnd.openxmlformats-officedocument.presentationml.notesSlide+xml" PartName="/ppt/notesSlides/notesSlide4.xml"/>
  <Override ContentType="application/vnd.openxmlformats-officedocument.presentationml.notesSlide+xml" PartName="/ppt/notesSlides/notesSlide5.xml"/>
  <Override ContentType="application/vnd.openxmlformats-officedocument.presentationml.notesSlide+xml" PartName="/ppt/notesSlides/notesSlide6.xml"/>
  <Override ContentType="application/vnd.openxmlformats-officedocument.presentationml.notesSlide+xml" PartName="/ppt/notesSlides/notesSlide7.xml"/>
  <Override ContentType="application/vnd.openxmlformats-officedocument.presentationml.notesSlide+xml" PartName="/ppt/notesSlides/notesSlide8.xml"/>
  <Override ContentType="application/vnd.openxmlformats-officedocument.presentationml.notesSlide+xml" PartName="/ppt/notesSlides/notesSlide9.xml"/>
  <Override ContentType="application/vnd.openxmlformats-officedocument.presentationml.notesSlide+xml" PartName="/ppt/notesSlides/notesSlide10.xml"/>
  <Override ContentType="application/vnd.openxmlformats-officedocument.presentationml.notesSlide+xml" PartName="/ppt/notesSlides/notesSlide11.xml"/>
  <Override ContentType="application/vnd.openxmlformats-officedocument.presentationml.notesSlide+xml" PartName="/ppt/notesSlides/notesSlide12.xml"/>
  <Override ContentType="application/vnd.openxmlformats-officedocument.presentationml.notesSlide+xml" PartName="/ppt/notesSlides/notesSlide13.xml"/>
  <Override ContentType="application/vnd.openxmlformats-officedocument.presentationml.notesSlide+xml" PartName="/ppt/notesSlides/notesSlide14.xml"/>
  <Override ContentType="application/vnd.openxmlformats-officedocument.presentationml.notesSlide+xml" PartName="/ppt/notesSlides/notesSlide15.xml"/>
  <Override ContentType="application/vnd.openxmlformats-officedocument.presentationml.notesSlide+xml" PartName="/ppt/notesSlides/notesSlide16.xml"/>
  <Override ContentType="application/vnd.openxmlformats-officedocument.presentationml.notesSlide+xml" PartName="/ppt/notesSlides/notesSlide17.xml"/>
  <Override ContentType="application/vnd.openxmlformats-officedocument.presentationml.notesSlide+xml" PartName="/ppt/notesSlides/notesSlide18.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slide+xml" PartName="/ppt/slides/slide18.xml"/>
  <Override ContentType="application/vnd.openxmlformats-officedocument.presentationml.slide+xml" PartName="/ppt/slides/slide19.xml"/>
  <Override ContentType="application/vnd.openxmlformats-officedocument.presentationml.slide+xml" PartName="/ppt/slides/slide20.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notesMasterIdLst>
    <p:notesMasterId r:id="rId26"/>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Lst>
  <p:sldSz cx="18288000" cy="10287000"/>
  <p:notesSz cx="6858000" cy="9144000"/>
  <p:embeddedFontLst>
    <p:embeddedFont>
      <p:font typeface="Montserrat Bold" charset="1" panose="00000800000000000000"/>
      <p:regular r:id="rId29"/>
    </p:embeddedFont>
    <p:embeddedFont>
      <p:font typeface="Anton" charset="1" panose="00000500000000000000"/>
      <p:regular r:id="rId30"/>
    </p:embeddedFont>
    <p:embeddedFont>
      <p:font typeface="Calibri (MS)" charset="1" panose="020F0502020204030204"/>
      <p:regular r:id="rId31"/>
    </p:embeddedFont>
    <p:embeddedFont>
      <p:font typeface="Poppins Bold" charset="1" panose="00000800000000000000"/>
      <p:regular r:id="rId32"/>
    </p:embeddedFont>
    <p:embeddedFont>
      <p:font typeface="Poppins" charset="1" panose="00000500000000000000"/>
      <p:regular r:id="rId33"/>
    </p:embeddedFont>
    <p:embeddedFont>
      <p:font typeface="Canva Sans Bold" charset="1" panose="020B0803030501040103"/>
      <p:regular r:id="rId34"/>
    </p:embeddedFont>
    <p:embeddedFont>
      <p:font typeface="Courier New" charset="1" panose="02070309020205020404"/>
      <p:regular r:id="rId36"/>
    </p:embeddedFont>
    <p:embeddedFont>
      <p:font typeface="Calibri (MS) Bold" charset="1" panose="020F0702030404030204"/>
      <p:regular r:id="rId37"/>
    </p:embeddedFont>
    <p:embeddedFont>
      <p:font typeface="Open Sauce Bold" charset="1" panose="00000800000000000000"/>
      <p:regular r:id="rId39"/>
    </p:embeddedFont>
    <p:embeddedFont>
      <p:font typeface="Cambria Bold" charset="1" panose="02040803050406030204"/>
      <p:regular r:id="rId42"/>
    </p:embeddedFont>
    <p:embeddedFont>
      <p:font typeface="Courier New Bold" charset="1" panose="02070609020205020404"/>
      <p:regular r:id="rId44"/>
    </p:embeddedFont>
    <p:embeddedFont>
      <p:font typeface="Poppins Bold Italics" charset="1" panose="00000800000000000000"/>
      <p:regular r:id="rId47"/>
    </p:embeddedFont>
    <p:embeddedFont>
      <p:font typeface="Poppins Italics" charset="1" panose="00000500000000000000"/>
      <p:regular r:id="rId50"/>
    </p:embeddedFont>
    <p:embeddedFont>
      <p:font typeface="Calibri (MS) Italics" charset="1" panose="020F05020202040A0204"/>
      <p:regular r:id="rId55"/>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slides/slide11.xml" Type="http://schemas.openxmlformats.org/officeDocument/2006/relationships/slide"/><Relationship Id="rId17" Target="slides/slide12.xml" Type="http://schemas.openxmlformats.org/officeDocument/2006/relationships/slide"/><Relationship Id="rId18" Target="slides/slide13.xml" Type="http://schemas.openxmlformats.org/officeDocument/2006/relationships/slide"/><Relationship Id="rId19" Target="slides/slide14.xml" Type="http://schemas.openxmlformats.org/officeDocument/2006/relationships/slide"/><Relationship Id="rId2" Target="presProps.xml" Type="http://schemas.openxmlformats.org/officeDocument/2006/relationships/presProps"/><Relationship Id="rId20" Target="slides/slide15.xml" Type="http://schemas.openxmlformats.org/officeDocument/2006/relationships/slide"/><Relationship Id="rId21" Target="slides/slide16.xml" Type="http://schemas.openxmlformats.org/officeDocument/2006/relationships/slide"/><Relationship Id="rId22" Target="slides/slide17.xml" Type="http://schemas.openxmlformats.org/officeDocument/2006/relationships/slide"/><Relationship Id="rId23" Target="slides/slide18.xml" Type="http://schemas.openxmlformats.org/officeDocument/2006/relationships/slide"/><Relationship Id="rId24" Target="slides/slide19.xml" Type="http://schemas.openxmlformats.org/officeDocument/2006/relationships/slide"/><Relationship Id="rId25" Target="slides/slide20.xml" Type="http://schemas.openxmlformats.org/officeDocument/2006/relationships/slide"/><Relationship Id="rId26" Target="notesMasters/notesMaster1.xml" Type="http://schemas.openxmlformats.org/officeDocument/2006/relationships/notesMaster"/><Relationship Id="rId27" Target="theme/theme2.xml" Type="http://schemas.openxmlformats.org/officeDocument/2006/relationships/theme"/><Relationship Id="rId28" Target="notesSlides/notesSlide1.xml" Type="http://schemas.openxmlformats.org/officeDocument/2006/relationships/notesSlide"/><Relationship Id="rId29" Target="fonts/font29.fntdata" Type="http://schemas.openxmlformats.org/officeDocument/2006/relationships/font"/><Relationship Id="rId3" Target="viewProps.xml" Type="http://schemas.openxmlformats.org/officeDocument/2006/relationships/viewProps"/><Relationship Id="rId30" Target="fonts/font30.fntdata" Type="http://schemas.openxmlformats.org/officeDocument/2006/relationships/font"/><Relationship Id="rId31" Target="fonts/font31.fntdata" Type="http://schemas.openxmlformats.org/officeDocument/2006/relationships/font"/><Relationship Id="rId32" Target="fonts/font32.fntdata" Type="http://schemas.openxmlformats.org/officeDocument/2006/relationships/font"/><Relationship Id="rId33" Target="fonts/font33.fntdata" Type="http://schemas.openxmlformats.org/officeDocument/2006/relationships/font"/><Relationship Id="rId34" Target="fonts/font34.fntdata" Type="http://schemas.openxmlformats.org/officeDocument/2006/relationships/font"/><Relationship Id="rId35" Target="notesSlides/notesSlide2.xml" Type="http://schemas.openxmlformats.org/officeDocument/2006/relationships/notesSlide"/><Relationship Id="rId36" Target="fonts/font36.fntdata" Type="http://schemas.openxmlformats.org/officeDocument/2006/relationships/font"/><Relationship Id="rId37" Target="fonts/font37.fntdata" Type="http://schemas.openxmlformats.org/officeDocument/2006/relationships/font"/><Relationship Id="rId38" Target="notesSlides/notesSlide3.xml" Type="http://schemas.openxmlformats.org/officeDocument/2006/relationships/notesSlide"/><Relationship Id="rId39" Target="fonts/font39.fntdata" Type="http://schemas.openxmlformats.org/officeDocument/2006/relationships/font"/><Relationship Id="rId4" Target="theme/theme1.xml" Type="http://schemas.openxmlformats.org/officeDocument/2006/relationships/theme"/><Relationship Id="rId40" Target="notesSlides/notesSlide4.xml" Type="http://schemas.openxmlformats.org/officeDocument/2006/relationships/notesSlide"/><Relationship Id="rId41" Target="notesSlides/notesSlide5.xml" Type="http://schemas.openxmlformats.org/officeDocument/2006/relationships/notesSlide"/><Relationship Id="rId42" Target="fonts/font42.fntdata" Type="http://schemas.openxmlformats.org/officeDocument/2006/relationships/font"/><Relationship Id="rId43" Target="notesSlides/notesSlide6.xml" Type="http://schemas.openxmlformats.org/officeDocument/2006/relationships/notesSlide"/><Relationship Id="rId44" Target="fonts/font44.fntdata" Type="http://schemas.openxmlformats.org/officeDocument/2006/relationships/font"/><Relationship Id="rId45" Target="notesSlides/notesSlide7.xml" Type="http://schemas.openxmlformats.org/officeDocument/2006/relationships/notesSlide"/><Relationship Id="rId46" Target="notesSlides/notesSlide8.xml" Type="http://schemas.openxmlformats.org/officeDocument/2006/relationships/notesSlide"/><Relationship Id="rId47" Target="fonts/font47.fntdata" Type="http://schemas.openxmlformats.org/officeDocument/2006/relationships/font"/><Relationship Id="rId48" Target="notesSlides/notesSlide9.xml" Type="http://schemas.openxmlformats.org/officeDocument/2006/relationships/notesSlide"/><Relationship Id="rId49" Target="notesSlides/notesSlide10.xml" Type="http://schemas.openxmlformats.org/officeDocument/2006/relationships/notesSlide"/><Relationship Id="rId5" Target="tableStyles.xml" Type="http://schemas.openxmlformats.org/officeDocument/2006/relationships/tableStyles"/><Relationship Id="rId50" Target="fonts/font50.fntdata" Type="http://schemas.openxmlformats.org/officeDocument/2006/relationships/font"/><Relationship Id="rId51" Target="notesSlides/notesSlide11.xml" Type="http://schemas.openxmlformats.org/officeDocument/2006/relationships/notesSlide"/><Relationship Id="rId52" Target="notesSlides/notesSlide12.xml" Type="http://schemas.openxmlformats.org/officeDocument/2006/relationships/notesSlide"/><Relationship Id="rId53" Target="notesSlides/notesSlide13.xml" Type="http://schemas.openxmlformats.org/officeDocument/2006/relationships/notesSlide"/><Relationship Id="rId54" Target="notesSlides/notesSlide14.xml" Type="http://schemas.openxmlformats.org/officeDocument/2006/relationships/notesSlide"/><Relationship Id="rId55" Target="fonts/font55.fntdata" Type="http://schemas.openxmlformats.org/officeDocument/2006/relationships/font"/><Relationship Id="rId56" Target="notesSlides/notesSlide15.xml" Type="http://schemas.openxmlformats.org/officeDocument/2006/relationships/notesSlide"/><Relationship Id="rId57" Target="notesSlides/notesSlide16.xml" Type="http://schemas.openxmlformats.org/officeDocument/2006/relationships/notesSlide"/><Relationship Id="rId58" Target="notesSlides/notesSlide17.xml" Type="http://schemas.openxmlformats.org/officeDocument/2006/relationships/notesSlide"/><Relationship Id="rId59" Target="notesSlides/notesSlide18.xml" Type="http://schemas.openxmlformats.org/officeDocument/2006/relationships/notesSlide"/><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notesMasters/_rels/notesMaster1.xml.rels><?xml version="1.0" encoding="UTF-8" standalone="yes"?><Relationships xmlns="http://schemas.openxmlformats.org/package/2006/relationships"><Relationship Id="rId1" Target="../theme/theme2.xml" Type="http://schemas.openxmlformats.org/officeDocument/2006/relationships/theme"/></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1.7.2013</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cs-CZ"/>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extLst>
      <p:ext uri="{BB962C8B-B14F-4D97-AF65-F5344CB8AC3E}">
        <p14:creationId xmlns:p14="http://schemas.microsoft.com/office/powerpoint/2010/main" val="179888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xml" Type="http://schemas.openxmlformats.org/officeDocument/2006/relationships/slide"/></Relationships>
</file>

<file path=ppt/notesSlides/_rels/notesSlide10.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2.xml" Type="http://schemas.openxmlformats.org/officeDocument/2006/relationships/slide"/></Relationships>
</file>

<file path=ppt/notesSlides/_rels/notesSlide11.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3.xml" Type="http://schemas.openxmlformats.org/officeDocument/2006/relationships/slide"/></Relationships>
</file>

<file path=ppt/notesSlides/_rels/notesSlide12.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4.xml" Type="http://schemas.openxmlformats.org/officeDocument/2006/relationships/slide"/></Relationships>
</file>

<file path=ppt/notesSlides/_rels/notesSlide13.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5.xml" Type="http://schemas.openxmlformats.org/officeDocument/2006/relationships/slide"/></Relationships>
</file>

<file path=ppt/notesSlides/_rels/notesSlide14.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6.xml" Type="http://schemas.openxmlformats.org/officeDocument/2006/relationships/slide"/></Relationships>
</file>

<file path=ppt/notesSlides/_rels/notesSlide15.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7.xml" Type="http://schemas.openxmlformats.org/officeDocument/2006/relationships/slide"/></Relationships>
</file>

<file path=ppt/notesSlides/_rels/notesSlide16.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8.xml" Type="http://schemas.openxmlformats.org/officeDocument/2006/relationships/slide"/></Relationships>
</file>

<file path=ppt/notesSlides/_rels/notesSlide17.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9.xml" Type="http://schemas.openxmlformats.org/officeDocument/2006/relationships/slide"/></Relationships>
</file>

<file path=ppt/notesSlides/_rels/notesSlide18.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20.xml" Type="http://schemas.openxmlformats.org/officeDocument/2006/relationships/slide"/></Relationships>
</file>

<file path=ppt/notesSlides/_rels/notesSlide2.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4.xml" Type="http://schemas.openxmlformats.org/officeDocument/2006/relationships/slide"/></Relationships>
</file>

<file path=ppt/notesSlides/_rels/notesSlide3.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5.xml" Type="http://schemas.openxmlformats.org/officeDocument/2006/relationships/slide"/></Relationships>
</file>

<file path=ppt/notesSlides/_rels/notesSlide4.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6.xml" Type="http://schemas.openxmlformats.org/officeDocument/2006/relationships/slide"/></Relationships>
</file>

<file path=ppt/notesSlides/_rels/notesSlide5.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7.xml" Type="http://schemas.openxmlformats.org/officeDocument/2006/relationships/slide"/></Relationships>
</file>

<file path=ppt/notesSlides/_rels/notesSlide6.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8.xml" Type="http://schemas.openxmlformats.org/officeDocument/2006/relationships/slide"/></Relationships>
</file>

<file path=ppt/notesSlides/_rels/notesSlide7.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9.xml" Type="http://schemas.openxmlformats.org/officeDocument/2006/relationships/slide"/></Relationships>
</file>

<file path=ppt/notesSlides/_rels/notesSlide8.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0.xml" Type="http://schemas.openxmlformats.org/officeDocument/2006/relationships/slide"/></Relationships>
</file>

<file path=ppt/notesSlides/_rels/notesSlide9.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1.xml" Type="http://schemas.openxmlformats.org/officeDocument/2006/relationships/slide"/></Relationships>
</file>

<file path=ppt/notesSlides/notesSlide1.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Welcome! If you've deployed AI agents in production, you know they're like Jerry - clever, unpredictable, and always finding ways around your carefully designed traps.</a:t>
            </a:r>
          </a:p>
          <a:p>
            <a:r>
              <a:rPr lang="en-US"/>
              <a:t>1</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0.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So far we have identified the issues and the how to fix those, so now let us focus on what success looks like. </a:t>
            </a:r>
          </a:p>
          <a:p>
            <a:r>
              <a:rPr lang="en-US"/>
              <a:t/>
            </a:r>
          </a:p>
          <a:p>
            <a:r>
              <a:rPr lang="en-US"/>
              <a:t>Consider a scenario in which the agent executes `kubectl top` and retrieves the Horizontal Pod Autoscaler in read-only mode. The Open Policy Agent permits this action, as read operations are acceptable. During this process, agent discovers 47 over-provisioned deployments and formulates a proposal.</a:t>
            </a:r>
          </a:p>
          <a:p>
            <a:r>
              <a:rPr lang="en-US"/>
              <a:t/>
            </a:r>
          </a:p>
          <a:p>
            <a:r>
              <a:rPr lang="en-US"/>
              <a:t>And creates an Argo Workflow Custom Resource (CR) with the specification `spec.suspend=true`, rather than initiating the workflow directly. This results in a suspended workflow which OPA enforces this requirement upon admission, denying any agent-created workflow that is not in a suspended state.</a:t>
            </a:r>
          </a:p>
          <a:p>
            <a:r>
              <a:rPr lang="en-US"/>
              <a:t/>
            </a:r>
          </a:p>
          <a:p>
            <a:r>
              <a:rPr lang="en-US"/>
              <a:t>Now we Human, come into the picture, after we receives a notification via Slack, reviews the proposal detailing the 47 deployments, and annotates the workflow, This review takes just two minutes of human time.</a:t>
            </a:r>
          </a:p>
          <a:p>
            <a:r>
              <a:rPr lang="en-US"/>
              <a:t/>
            </a:r>
          </a:p>
          <a:p>
            <a:r>
              <a:rPr lang="en-US"/>
              <a:t>In Step 4, OPA checks the annotation, ensures it is recent (less than one hour old), validates that it originates from a harness.io email address, and then allows the workflow to execute. </a:t>
            </a:r>
          </a:p>
          <a:p>
            <a:r>
              <a:rPr lang="en-US"/>
              <a:t/>
            </a:r>
          </a:p>
          <a:p>
            <a:r>
              <a:rPr lang="en-US"/>
              <a:t>Each step is throughly audited, resulting in the right-sizing of 47 deployments without any disturbances.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1.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Picture this: agents have automated analysis and whipping up proposals, while us humans bring the wisdom and judgment. The OPA (Open Policy Agent) is like the referee, keeping everything fair between these two powerhouse teams.</a:t>
            </a:r>
          </a:p>
          <a:p>
            <a:r>
              <a:rPr lang="en-US"/>
              <a:t/>
            </a:r>
          </a:p>
          <a:p>
            <a:r>
              <a:rPr lang="en-US"/>
              <a:t>The policies acts as the contract governing interactions between the agent and human users. </a:t>
            </a:r>
          </a:p>
          <a:p>
            <a:r>
              <a:rPr lang="en-US"/>
              <a:t/>
            </a:r>
          </a:p>
          <a:p>
            <a:r>
              <a:rPr lang="en-US"/>
              <a:t>To better understand, consider the allow block: it stipulates that a workflow initiated by an agent must utilize an approved template and incorporate necessary validation hooks. This defines the entire operational scope of the agent.</a:t>
            </a:r>
          </a:p>
          <a:p>
            <a:r>
              <a:rPr lang="en-US"/>
              <a:t/>
            </a:r>
          </a:p>
          <a:p>
            <a:r>
              <a:rPr lang="en-US"/>
              <a:t>Equally significant is the deny block. If `spec.suspend` is set to false, verify the presence. and if this annotation be absent or expired, the request is denied.</a:t>
            </a:r>
          </a:p>
          <a:p>
            <a:r>
              <a:rPr lang="en-US"/>
              <a:t/>
            </a:r>
          </a:p>
          <a:p>
            <a:r>
              <a:rPr lang="en-US"/>
              <a:t>The function `has_valid_approval` performs three critical checks: it ensures the annotation exists, it aligns with a harness.io email (rather than any arbitrary string), and it was issued within the last hour. The latter is crucial, as stale approvals can present a significant security risk. For instance, an engineer might approve a workflow, step away for lunch, and an attacker could then inject new steps. The one-hour expiration mitigates this vulnerability.</a:t>
            </a:r>
          </a:p>
          <a:p>
            <a:r>
              <a:rPr lang="en-US"/>
              <a:t/>
            </a:r>
          </a:p>
          <a:p>
            <a:r>
              <a:rPr lang="en-US"/>
              <a:t>A important thing to note is that the policy does not concern itself with the specific actions of the workflow; that responsibility lies with the template allowlist, this policy focuses solely on whether the workflow has received proper approvals or not</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2.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Agents do what they're good at - tireless analysis. We as Humans in loop doing what we're good  - making right judgment call.</a:t>
            </a:r>
          </a:p>
          <a:p>
            <a:r>
              <a:rPr lang="en-US"/>
              <a:t/>
            </a:r>
          </a:p>
          <a:p>
            <a:r>
              <a:rPr lang="en-US"/>
              <a:t>Monthly analysis down to daily, Six hours to identify waste down to four minutes - the agent never sleeps, never forgets to check staging. Three days to implement down to thirty minutes. $18k/month waste down to $1.2k.</a:t>
            </a:r>
          </a:p>
          <a:p>
            <a:r>
              <a:rPr lang="en-US"/>
              <a:t/>
            </a:r>
          </a:p>
          <a:p>
            <a:r>
              <a:rPr lang="en-US"/>
              <a:t>The governance cost: two minutes of human review per PR. That's it. Rather than being a bottleneck, we  become more of  a checkpoint in this workflow.</a:t>
            </a:r>
          </a:p>
          <a:p>
            <a:r>
              <a:rPr lang="en-US"/>
              <a:t/>
            </a:r>
          </a:p>
          <a:p>
            <a:r>
              <a:rPr lang="en-US"/>
              <a:t>Till now we have gotten zero incidents. That's the number I want you to take home. Not 93% cost reduction; zero incidents. That means the agents ran 40 workflows a day and not one of them caused a page.</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3.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We are excited to announce the open-sourcing of our entire policy library. Each policy has been crafted in response to real incidents, allowing others to learn from our experiences.</a:t>
            </a:r>
          </a:p>
          <a:p>
            <a:r>
              <a:rPr lang="en-US"/>
              <a:t/>
            </a:r>
          </a:p>
          <a:p>
            <a:r>
              <a:rPr lang="en-US"/>
              <a:t>The repository contains all the information discussed, and it is being made available today.</a:t>
            </a:r>
          </a:p>
          <a:p>
            <a:r>
              <a:rPr lang="en-US"/>
              <a:t/>
            </a:r>
          </a:p>
          <a:p>
            <a:r>
              <a:rPr lang="en-US"/>
              <a:t>The library is organized into four directories, each corresponding to a specific category of challenges we encountered in production:</a:t>
            </a:r>
          </a:p>
          <a:p>
            <a:r>
              <a:rPr lang="en-US"/>
              <a:t/>
            </a:r>
          </a:p>
          <a:p>
            <a:r>
              <a:rPr lang="en-US"/>
              <a:t>1. admission-control: This directory covers the fundamentals, such as identifying the agent, verifying its authorization, and understanding its intended changes. The "deny-destructive-ops" policy serves as an initial safeguard by blocking rename operations, in addition to deletions.</a:t>
            </a:r>
          </a:p>
          <a:p>
            <a:r>
              <a:rPr lang="en-US"/>
              <a:t/>
            </a:r>
          </a:p>
          <a:p>
            <a:r>
              <a:rPr lang="en-US"/>
              <a:t>2. argo-workflows: This section outlines the cooperative pattern introduced in Episode 3. By incorporating these three policies into your OPA Gatekeeper, all workflows initiated by agents will require human approval.</a:t>
            </a:r>
          </a:p>
          <a:p>
            <a:r>
              <a:rPr lang="en-US"/>
              <a:t/>
            </a:r>
          </a:p>
          <a:p>
            <a:r>
              <a:rPr lang="en-US"/>
              <a:t>3. agent-specific: Here, we establish safety protocols. This includes rate limiting to prevent a single runaway agent from overwhelming your API server and namespace isolation to ensure that a development agent cannot access the production environment.</a:t>
            </a:r>
          </a:p>
          <a:p>
            <a:r>
              <a:rPr lang="en-US"/>
              <a:t/>
            </a:r>
          </a:p>
          <a:p>
            <a:r>
              <a:rPr lang="en-US"/>
              <a:t>4. cost-controls: This directory contains the fixes from Episode 2, including GPU provisioning caps, hourly cost limits, and per-namespace quotas. These measures would have mitigated the $36,000 bill we faced.</a:t>
            </a:r>
          </a:p>
          <a:p>
            <a:r>
              <a:rPr lang="en-US"/>
              <a:t/>
            </a:r>
          </a:p>
          <a:p>
            <a:r>
              <a:rPr lang="en-US"/>
              <a:t>Each policy file contains a comment indicating the incident it addresses, providing context and guidance for implementation.</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4.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Every one of these has happened in production. Not theoretical.</a:t>
            </a:r>
          </a:p>
          <a:p>
            <a:r>
              <a:rPr lang="en-US"/>
              <a:t/>
            </a:r>
          </a:p>
          <a:p>
            <a:r>
              <a:rPr lang="en-US"/>
              <a:t>Before we get to the architecture, let me walk through what we're actually defending against. These aren't theoretical threat models from a whitepaper.</a:t>
            </a:r>
          </a:p>
          <a:p>
            <a:r>
              <a:rPr lang="en-US"/>
              <a:t/>
            </a:r>
          </a:p>
          <a:p>
            <a:r>
              <a:rPr lang="en-US"/>
              <a:t>Number 1: Prompt injection into kubectl. User asks "show me pods" — injected payload appends "delete ns production." OPA sees every API call so it catches this at the verb level.</a:t>
            </a:r>
          </a:p>
          <a:p>
            <a:r>
              <a:rPr lang="en-US"/>
              <a:t/>
            </a:r>
          </a:p>
          <a:p>
            <a:r>
              <a:rPr lang="en-US"/>
              <a:t>Number 3: Permission escalation. Agent creates a ServiceAccount, binds cluster-admin, then uses the new account to do what the original account couldn't. OPA blocks RBAC modifications from agent service accounts entirely.</a:t>
            </a:r>
          </a:p>
          <a:p>
            <a:r>
              <a:rPr lang="en-US"/>
              <a:t/>
            </a:r>
          </a:p>
          <a:p>
            <a:r>
              <a:rPr lang="en-US"/>
              <a:t>Number 4: Namespace hopping. Agent starts in dev, discovers production exists, cross-namespace operations. Namespace isolation policy confines each agent to an explicit allowlist.</a:t>
            </a:r>
          </a:p>
          <a:p>
            <a:r>
              <a:rPr lang="en-US"/>
              <a:t/>
            </a:r>
          </a:p>
          <a:p>
            <a:r>
              <a:rPr lang="en-US"/>
              <a:t>Number 6: Data exfiltration via logs. Agent reads a Secret, logs it "for debugging," now your log aggregator exports your credentials. OPA blocks Secret reads from agent SAs.</a:t>
            </a:r>
          </a:p>
          <a:p>
            <a:r>
              <a:rPr lang="en-US"/>
              <a:t/>
            </a:r>
          </a:p>
          <a:p>
            <a:r>
              <a:rPr lang="en-US"/>
              <a:t>All six of these have hit production clusters.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5.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Notice what's NOT here - direct agent access to kubectl. </a:t>
            </a:r>
          </a:p>
          <a:p>
            <a:r>
              <a:rPr lang="en-US"/>
              <a:t/>
            </a:r>
          </a:p>
          <a:p>
            <a:r>
              <a:rPr lang="en-US"/>
              <a:t>Everything flows through approval and validation.</a:t>
            </a:r>
          </a:p>
          <a:p>
            <a:r>
              <a:rPr lang="en-US"/>
              <a:t>This is the architecture we run in production. Spend thirty seconds reading it — there's one thing NOT on this diagram and that thing matters most.</a:t>
            </a:r>
          </a:p>
          <a:p>
            <a:r>
              <a:rPr lang="en-US"/>
              <a:t/>
            </a:r>
          </a:p>
          <a:p>
            <a:r>
              <a:rPr lang="en-US"/>
              <a:t>There's no direct kubectl access from the agent so every action goes through the Kubernetes API server, through OPA's mutating webhook, through the validating webhook, and through the approval gate for anything that mutates state.</a:t>
            </a:r>
          </a:p>
          <a:p>
            <a:r>
              <a:rPr lang="en-US"/>
              <a:t/>
            </a:r>
          </a:p>
          <a:p>
            <a:r>
              <a:rPr lang="en-US"/>
              <a:t>The agent can't bypass OPA by routing around it, because the API server IS the only way to talk to Kubernetes. OPA sits in the admission chain. Every request, no exceptions.</a:t>
            </a:r>
          </a:p>
          <a:p>
            <a:r>
              <a:rPr lang="en-US"/>
              <a:t/>
            </a:r>
          </a:p>
          <a:p>
            <a:r>
              <a:rPr lang="en-US"/>
              <a:t>The Argo Workflow in the middle is the buffer. Agent proposes. Humans approve. The workflow engine executes. OPA validates each step. Nobody gets direct shell access to the cluster.</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6.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You can't secure what you or your agent can't see or know about. These metrics tell you when Agent's getting creative.</a:t>
            </a:r>
          </a:p>
          <a:p>
            <a:r>
              <a:rPr lang="en-US"/>
              <a:t/>
            </a:r>
          </a:p>
          <a:p>
            <a:r>
              <a:rPr lang="en-US"/>
              <a:t>Policy Enforcement — top. That allow vs deny rate graph. Green is OPA saying yes. Red is OPA saying no. When red spikes, an agent is probing your policies. The spike around day 3 is the from GPU provisioning attempt 45 denied Node requests in ml-experiments, all caught.</a:t>
            </a:r>
          </a:p>
          <a:p>
            <a:r>
              <a:rPr lang="en-US"/>
              <a:t/>
            </a:r>
          </a:p>
          <a:p>
            <a:r>
              <a:rPr lang="en-US"/>
              <a:t>Agent Behavior — middle. Cost Impact shows savings vs blocked spend. The blocked spend number IS the $36k bill that didn't happen. Approval wait time — p50 under 2 minutes. Engineers aren't drowning in approvals.</a:t>
            </a:r>
          </a:p>
          <a:p>
            <a:r>
              <a:rPr lang="en-US"/>
              <a:t/>
            </a:r>
          </a:p>
          <a:p>
            <a:r>
              <a:rPr lang="en-US"/>
              <a:t>Workflow Safety — lower left. Every bar in Argo Workflows is a human-approved workflow that ran successfully. Workflow Approval Time — most under 5 minutes.</a:t>
            </a:r>
          </a:p>
          <a:p>
            <a:r>
              <a:rPr lang="en-US"/>
              <a:t/>
            </a:r>
          </a:p>
          <a:p>
            <a:r>
              <a:rPr lang="en-US"/>
              <a:t>Security — bottom. Secret access blocked: over 2000. Every one was the agent trying to read credentials. OPA stopped every single one. RBAC changes blocked: zero. No privilege escalation attempts succeeded.</a:t>
            </a:r>
          </a:p>
          <a:p>
            <a:r>
              <a:rPr lang="en-US"/>
              <a:t/>
            </a:r>
          </a:p>
          <a:p>
            <a:r>
              <a:rPr lang="en-US"/>
              <a:t>Our one dashboard had three questions answered: is my agent productive, is it safe, is it audited.</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7.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These aren't theoretical. Each lesson cost us real money or real incidents.</a:t>
            </a:r>
          </a:p>
          <a:p>
            <a:r>
              <a:rPr lang="en-US"/>
              <a:t>18</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8.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22</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2.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Our AI agent isn't malicious. It's optimizing. But optimization without guardrails is how you wake up to a $36,000 AWS bill.</a:t>
            </a:r>
          </a:p>
          <a:p>
            <a:r>
              <a:rPr lang="en-US"/>
              <a:t>2</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3.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Show of hands - who's deployed an AI agent with kubectl access? Who's had an "interesting" incident? You're not alone.</a:t>
            </a:r>
          </a:p>
          <a:p>
            <a:r>
              <a:rPr lang="en-US"/>
              <a:t>3</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4.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This is the modern agentic stack. Beautiful, powerful, and terrifyingly unopinionated about what "optimize" means.</a:t>
            </a:r>
          </a:p>
          <a:p>
            <a:r>
              <a:rPr lang="en-US"/>
              <a:t>4</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5.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Let's watch how this plays out, starting with episode one.</a:t>
            </a:r>
          </a:p>
          <a:p>
            <a:r>
              <a:rPr lang="en-US"/>
              <a:t>5</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6.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The agent's reasoning is sound. Can't delete? Make it safe to delete. But renaming a deployment breaks every reference to it.</a:t>
            </a:r>
          </a:p>
          <a:p>
            <a:r>
              <a:rPr lang="en-US"/>
              <a:t>6</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7.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OPA can inspect the actual changes, not just the verb. Check what changed, not just what operation was called.</a:t>
            </a:r>
          </a:p>
          <a:p>
            <a:r>
              <a:rPr lang="en-US"/>
              <a:t>7</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8.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This is the most expensive gap. One ungoverned namespace, one overaggressive agent, one really bad Monday morning.</a:t>
            </a:r>
          </a:p>
          <a:p>
            <a:r>
              <a:rPr lang="en-US"/>
              <a:t>8</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9.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Three layers. If the agent bypasses one, the next catches it. Defense in depth isn't paranoia, it's Tuesday.</a:t>
            </a:r>
          </a:p>
          <a:p>
            <a:r>
              <a:rPr lang="en-US"/>
              <a:t>10</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xml" Type="http://schemas.openxmlformats.org/officeDocument/2006/relationships/notesSlide"/><Relationship Id="rId3" Target="../media/image1.jpeg" Type="http://schemas.openxmlformats.org/officeDocument/2006/relationships/image"/><Relationship Id="rId4" Target="../media/image2.jpeg" Type="http://schemas.openxmlformats.org/officeDocument/2006/relationships/image"/><Relationship Id="rId5" Target="../media/image3.png" Type="http://schemas.openxmlformats.org/officeDocument/2006/relationships/image"/><Relationship Id="rId6" Target="../media/image4.pn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8.xml" Type="http://schemas.openxmlformats.org/officeDocument/2006/relationships/notesSlide"/><Relationship Id="rId3" Target="../media/image2.jpeg" Type="http://schemas.openxmlformats.org/officeDocument/2006/relationships/image"/><Relationship Id="rId4" Target="../media/image20.png" Type="http://schemas.openxmlformats.org/officeDocument/2006/relationships/image"/></Relationships>
</file>

<file path=ppt/slides/_rels/slide11.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9.xml" Type="http://schemas.openxmlformats.org/officeDocument/2006/relationships/notesSlide"/><Relationship Id="rId3" Target="../media/image2.jpeg" Type="http://schemas.openxmlformats.org/officeDocument/2006/relationships/image"/></Relationships>
</file>

<file path=ppt/slides/_rels/slide12.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0.xml" Type="http://schemas.openxmlformats.org/officeDocument/2006/relationships/notesSlide"/><Relationship Id="rId3" Target="../media/image2.jpeg" Type="http://schemas.openxmlformats.org/officeDocument/2006/relationships/image"/><Relationship Id="rId4" Target="../media/image21.png" Type="http://schemas.openxmlformats.org/officeDocument/2006/relationships/image"/></Relationships>
</file>

<file path=ppt/slides/_rels/slide13.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1.xml" Type="http://schemas.openxmlformats.org/officeDocument/2006/relationships/notesSlide"/><Relationship Id="rId3" Target="../media/image2.jpeg" Type="http://schemas.openxmlformats.org/officeDocument/2006/relationships/image"/></Relationships>
</file>

<file path=ppt/slides/_rels/slide14.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2.xml" Type="http://schemas.openxmlformats.org/officeDocument/2006/relationships/notesSlide"/><Relationship Id="rId3" Target="../media/image2.jpeg" Type="http://schemas.openxmlformats.org/officeDocument/2006/relationships/image"/></Relationships>
</file>

<file path=ppt/slides/_rels/slide15.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3.xml" Type="http://schemas.openxmlformats.org/officeDocument/2006/relationships/notesSlide"/><Relationship Id="rId3" Target="../media/image2.jpeg" Type="http://schemas.openxmlformats.org/officeDocument/2006/relationships/image"/><Relationship Id="rId4" Target="../media/image22.png" Type="http://schemas.openxmlformats.org/officeDocument/2006/relationships/image"/></Relationships>
</file>

<file path=ppt/slides/_rels/slide16.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4.xml" Type="http://schemas.openxmlformats.org/officeDocument/2006/relationships/notesSlide"/><Relationship Id="rId3" Target="../media/image2.jpeg" Type="http://schemas.openxmlformats.org/officeDocument/2006/relationships/image"/></Relationships>
</file>

<file path=ppt/slides/_rels/slide17.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5.xml" Type="http://schemas.openxmlformats.org/officeDocument/2006/relationships/notesSlide"/><Relationship Id="rId3" Target="../media/image2.jpeg" Type="http://schemas.openxmlformats.org/officeDocument/2006/relationships/image"/></Relationships>
</file>

<file path=ppt/slides/_rels/slide18.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6.xml" Type="http://schemas.openxmlformats.org/officeDocument/2006/relationships/notesSlide"/><Relationship Id="rId3" Target="../media/image2.jpeg" Type="http://schemas.openxmlformats.org/officeDocument/2006/relationships/image"/></Relationships>
</file>

<file path=ppt/slides/_rels/slide19.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7.xml" Type="http://schemas.openxmlformats.org/officeDocument/2006/relationships/notesSlide"/><Relationship Id="rId3" Target="../media/image2.jpeg" Type="http://schemas.openxmlformats.org/officeDocument/2006/relationships/image"/><Relationship Id="rId4" Target="../media/image23.pn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png" Type="http://schemas.openxmlformats.org/officeDocument/2006/relationships/image"/><Relationship Id="rId3" Target="../media/image6.png" Type="http://schemas.openxmlformats.org/officeDocument/2006/relationships/image"/></Relationships>
</file>

<file path=ppt/slides/_rels/slide20.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8.xml" Type="http://schemas.openxmlformats.org/officeDocument/2006/relationships/notesSlide"/><Relationship Id="rId3" Target="../media/image2.jpeg" Type="http://schemas.openxmlformats.org/officeDocument/2006/relationships/image"/><Relationship Id="rId4" Target="../media/image24.png" Type="http://schemas.openxmlformats.org/officeDocument/2006/relationships/image"/><Relationship Id="rId5" Target="../media/image25.png" Type="http://schemas.openxmlformats.org/officeDocument/2006/relationships/image"/><Relationship Id="rId6" Target="../media/image26.pn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7.pn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2.xml" Type="http://schemas.openxmlformats.org/officeDocument/2006/relationships/notesSlide"/><Relationship Id="rId3" Target="../media/image2.jpeg" Type="http://schemas.openxmlformats.org/officeDocument/2006/relationships/image"/><Relationship Id="rId4" Target="../media/image8.png" Type="http://schemas.openxmlformats.org/officeDocument/2006/relationships/image"/><Relationship Id="rId5" Target="../media/image4.pn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3.xml" Type="http://schemas.openxmlformats.org/officeDocument/2006/relationships/notesSlide"/><Relationship Id="rId3" Target="../media/image2.jpe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5.png" Type="http://schemas.openxmlformats.org/officeDocument/2006/relationships/image"/><Relationship Id="rId11" Target="../media/image16.svg" Type="http://schemas.openxmlformats.org/officeDocument/2006/relationships/image"/><Relationship Id="rId12" Target="../media/image17.png" Type="http://schemas.openxmlformats.org/officeDocument/2006/relationships/image"/><Relationship Id="rId13" Target="../media/image18.svg" Type="http://schemas.openxmlformats.org/officeDocument/2006/relationships/image"/><Relationship Id="rId2" Target="../notesSlides/notesSlide4.xml" Type="http://schemas.openxmlformats.org/officeDocument/2006/relationships/notesSlide"/><Relationship Id="rId3" Target="../media/image2.jpeg" Type="http://schemas.openxmlformats.org/officeDocument/2006/relationships/image"/><Relationship Id="rId4" Target="../media/image9.png" Type="http://schemas.openxmlformats.org/officeDocument/2006/relationships/image"/><Relationship Id="rId5" Target="../media/image10.svg" Type="http://schemas.openxmlformats.org/officeDocument/2006/relationships/image"/><Relationship Id="rId6" Target="../media/image11.png" Type="http://schemas.openxmlformats.org/officeDocument/2006/relationships/image"/><Relationship Id="rId7" Target="../media/image12.svg" Type="http://schemas.openxmlformats.org/officeDocument/2006/relationships/image"/><Relationship Id="rId8" Target="../media/image13.png" Type="http://schemas.openxmlformats.org/officeDocument/2006/relationships/image"/><Relationship Id="rId9" Target="../media/image14.svg" Type="http://schemas.openxmlformats.org/officeDocument/2006/relationships/image"/></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5.xml" Type="http://schemas.openxmlformats.org/officeDocument/2006/relationships/notesSlide"/><Relationship Id="rId3" Target="../media/image2.jpeg" Type="http://schemas.openxmlformats.org/officeDocument/2006/relationships/image"/></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6.xml" Type="http://schemas.openxmlformats.org/officeDocument/2006/relationships/notesSlide"/><Relationship Id="rId3" Target="../media/image2.jpeg" Type="http://schemas.openxmlformats.org/officeDocument/2006/relationships/image"/><Relationship Id="rId4" Target="../media/image3.png" Type="http://schemas.openxmlformats.org/officeDocument/2006/relationships/image"/></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7.xml" Type="http://schemas.openxmlformats.org/officeDocument/2006/relationships/notesSlide"/><Relationship Id="rId3" Target="../media/image2.jpeg" Type="http://schemas.openxmlformats.org/officeDocument/2006/relationships/image"/><Relationship Id="rId4" Target="../media/image19.png" Type="http://schemas.openxmlformats.org/officeDocument/2006/relationships/image"/></Relationships>
</file>

<file path=ppt/slides/slide1.xml><?xml version="1.0" encoding="utf-8"?>
<p:sld xmlns:p="http://schemas.openxmlformats.org/presentationml/2006/main" xmlns:a="http://schemas.openxmlformats.org/drawingml/2006/main" xmlns:r="http://schemas.openxmlformats.org/officeDocument/2006/relationships">
  <p:cSld>
    <p:bg>
      <p:bgPr>
        <a:solidFill>
          <a:srgbClr val="8C0402"/>
        </a:solidFill>
      </p:bgPr>
    </p:bg>
    <p:spTree>
      <p:nvGrpSpPr>
        <p:cNvPr id="1" name=""/>
        <p:cNvGrpSpPr/>
        <p:nvPr/>
      </p:nvGrpSpPr>
      <p:grpSpPr>
        <a:xfrm>
          <a:off x="0" y="0"/>
          <a:ext cx="0" cy="0"/>
          <a:chOff x="0" y="0"/>
          <a:chExt cx="0" cy="0"/>
        </a:xfrm>
      </p:grpSpPr>
      <p:sp>
        <p:nvSpPr>
          <p:cNvPr name="Freeform 2" id="2"/>
          <p:cNvSpPr/>
          <p:nvPr/>
        </p:nvSpPr>
        <p:spPr>
          <a:xfrm flipH="false" flipV="false" rot="0">
            <a:off x="3336025" y="97015"/>
            <a:ext cx="17749086" cy="10334968"/>
          </a:xfrm>
          <a:custGeom>
            <a:avLst/>
            <a:gdLst/>
            <a:ahLst/>
            <a:cxnLst/>
            <a:rect r="r" b="b" t="t" l="l"/>
            <a:pathLst>
              <a:path h="10334968" w="17749086">
                <a:moveTo>
                  <a:pt x="0" y="0"/>
                </a:moveTo>
                <a:lnTo>
                  <a:pt x="17749087" y="0"/>
                </a:lnTo>
                <a:lnTo>
                  <a:pt x="17749087" y="10334968"/>
                </a:lnTo>
                <a:lnTo>
                  <a:pt x="0" y="10334968"/>
                </a:lnTo>
                <a:lnTo>
                  <a:pt x="0" y="0"/>
                </a:lnTo>
                <a:close/>
              </a:path>
            </a:pathLst>
          </a:custGeom>
          <a:blipFill>
            <a:blip r:embed="rId3"/>
            <a:stretch>
              <a:fillRect l="-3461" t="0" r="0" b="0"/>
            </a:stretch>
          </a:blipFill>
        </p:spPr>
      </p:sp>
      <p:grpSp>
        <p:nvGrpSpPr>
          <p:cNvPr name="Group 3" id="3"/>
          <p:cNvGrpSpPr/>
          <p:nvPr/>
        </p:nvGrpSpPr>
        <p:grpSpPr>
          <a:xfrm rot="0">
            <a:off x="393643" y="9440511"/>
            <a:ext cx="8229600" cy="480060"/>
            <a:chOff x="0" y="0"/>
            <a:chExt cx="10972800" cy="640080"/>
          </a:xfrm>
        </p:grpSpPr>
        <p:sp>
          <p:nvSpPr>
            <p:cNvPr name="Freeform 4" id="4"/>
            <p:cNvSpPr/>
            <p:nvPr/>
          </p:nvSpPr>
          <p:spPr>
            <a:xfrm flipH="false" flipV="false" rot="0">
              <a:off x="0" y="0"/>
              <a:ext cx="10972800" cy="640080"/>
            </a:xfrm>
            <a:custGeom>
              <a:avLst/>
              <a:gdLst/>
              <a:ahLst/>
              <a:cxnLst/>
              <a:rect r="r" b="b" t="t" l="l"/>
              <a:pathLst>
                <a:path h="640080" w="10972800">
                  <a:moveTo>
                    <a:pt x="0" y="0"/>
                  </a:moveTo>
                  <a:lnTo>
                    <a:pt x="10972800" y="0"/>
                  </a:lnTo>
                  <a:lnTo>
                    <a:pt x="10972800" y="640080"/>
                  </a:lnTo>
                  <a:lnTo>
                    <a:pt x="0" y="640080"/>
                  </a:lnTo>
                  <a:close/>
                </a:path>
              </a:pathLst>
            </a:custGeom>
            <a:blipFill>
              <a:blip r:embed="rId4">
                <a:alphaModFix amt="0"/>
              </a:blip>
              <a:stretch>
                <a:fillRect l="0" t="-284029" r="0" b="-284029"/>
              </a:stretch>
            </a:blipFill>
          </p:spPr>
        </p:sp>
        <p:sp>
          <p:nvSpPr>
            <p:cNvPr name="TextBox 5" id="5"/>
            <p:cNvSpPr txBox="true"/>
            <p:nvPr/>
          </p:nvSpPr>
          <p:spPr>
            <a:xfrm>
              <a:off x="0" y="0"/>
              <a:ext cx="10972800" cy="640080"/>
            </a:xfrm>
            <a:prstGeom prst="rect">
              <a:avLst/>
            </a:prstGeom>
          </p:spPr>
          <p:txBody>
            <a:bodyPr anchor="ctr" rtlCol="false" tIns="0" lIns="0" bIns="0" rIns="0"/>
            <a:lstStyle/>
            <a:p>
              <a:pPr algn="l">
                <a:lnSpc>
                  <a:spcPts val="2160"/>
                </a:lnSpc>
              </a:pPr>
              <a:r>
                <a:rPr lang="en-US" b="true" sz="1800" spc="299">
                  <a:solidFill>
                    <a:srgbClr val="F2A93B"/>
                  </a:solidFill>
                  <a:latin typeface="Montserrat Bold"/>
                  <a:ea typeface="Montserrat Bold"/>
                  <a:cs typeface="Montserrat Bold"/>
                  <a:sym typeface="Montserrat Bold"/>
                </a:rPr>
                <a:t>A KUBERNETES GOVERNANCE TALK</a:t>
              </a:r>
            </a:p>
          </p:txBody>
        </p:sp>
      </p:grpSp>
      <p:grpSp>
        <p:nvGrpSpPr>
          <p:cNvPr name="Group 6" id="6"/>
          <p:cNvGrpSpPr/>
          <p:nvPr/>
        </p:nvGrpSpPr>
        <p:grpSpPr>
          <a:xfrm rot="0">
            <a:off x="646271" y="663059"/>
            <a:ext cx="8224637" cy="2604525"/>
            <a:chOff x="0" y="0"/>
            <a:chExt cx="11550063" cy="3657600"/>
          </a:xfrm>
        </p:grpSpPr>
        <p:sp>
          <p:nvSpPr>
            <p:cNvPr name="Freeform 7" id="7"/>
            <p:cNvSpPr/>
            <p:nvPr/>
          </p:nvSpPr>
          <p:spPr>
            <a:xfrm flipH="false" flipV="false" rot="0">
              <a:off x="0" y="0"/>
              <a:ext cx="11550062" cy="3657600"/>
            </a:xfrm>
            <a:custGeom>
              <a:avLst/>
              <a:gdLst/>
              <a:ahLst/>
              <a:cxnLst/>
              <a:rect r="r" b="b" t="t" l="l"/>
              <a:pathLst>
                <a:path h="3657600" w="11550062">
                  <a:moveTo>
                    <a:pt x="0" y="0"/>
                  </a:moveTo>
                  <a:lnTo>
                    <a:pt x="11550062" y="0"/>
                  </a:lnTo>
                  <a:lnTo>
                    <a:pt x="11550062" y="3657600"/>
                  </a:lnTo>
                  <a:lnTo>
                    <a:pt x="0" y="3657600"/>
                  </a:lnTo>
                  <a:close/>
                </a:path>
              </a:pathLst>
            </a:custGeom>
            <a:blipFill>
              <a:blip r:embed="rId4">
                <a:alphaModFix amt="0"/>
              </a:blip>
              <a:stretch>
                <a:fillRect l="0" t="-55219" r="-71003" b="-55219"/>
              </a:stretch>
            </a:blipFill>
          </p:spPr>
        </p:sp>
        <p:sp>
          <p:nvSpPr>
            <p:cNvPr name="TextBox 8" id="8"/>
            <p:cNvSpPr txBox="true"/>
            <p:nvPr/>
          </p:nvSpPr>
          <p:spPr>
            <a:xfrm>
              <a:off x="0" y="-38100"/>
              <a:ext cx="11550063" cy="3695700"/>
            </a:xfrm>
            <a:prstGeom prst="rect">
              <a:avLst/>
            </a:prstGeom>
          </p:spPr>
          <p:txBody>
            <a:bodyPr anchor="ctr" rtlCol="false" tIns="0" lIns="0" bIns="0" rIns="0"/>
            <a:lstStyle/>
            <a:p>
              <a:pPr algn="l">
                <a:lnSpc>
                  <a:spcPts val="7938"/>
                </a:lnSpc>
              </a:pPr>
              <a:r>
                <a:rPr lang="en-US" sz="6300">
                  <a:solidFill>
                    <a:srgbClr val="F2F1ED"/>
                  </a:solidFill>
                  <a:latin typeface="Anton"/>
                  <a:ea typeface="Anton"/>
                  <a:cs typeface="Anton"/>
                  <a:sym typeface="Anton"/>
                </a:rPr>
                <a:t>What Happens When Your</a:t>
              </a:r>
            </a:p>
            <a:p>
              <a:pPr algn="l">
                <a:lnSpc>
                  <a:spcPts val="7938"/>
                </a:lnSpc>
              </a:pPr>
              <a:r>
                <a:rPr lang="en-US" sz="6300">
                  <a:solidFill>
                    <a:srgbClr val="F2F1ED"/>
                  </a:solidFill>
                  <a:latin typeface="Anton"/>
                  <a:ea typeface="Anton"/>
                  <a:cs typeface="Anton"/>
                  <a:sym typeface="Anton"/>
                </a:rPr>
                <a:t>AI Agent Meets OPA</a:t>
              </a:r>
            </a:p>
          </p:txBody>
        </p:sp>
      </p:grpSp>
      <p:grpSp>
        <p:nvGrpSpPr>
          <p:cNvPr name="Group 9" id="9"/>
          <p:cNvGrpSpPr/>
          <p:nvPr/>
        </p:nvGrpSpPr>
        <p:grpSpPr>
          <a:xfrm rot="0">
            <a:off x="1234440" y="9573768"/>
            <a:ext cx="8229600" cy="411480"/>
            <a:chOff x="0" y="0"/>
            <a:chExt cx="10972800" cy="548640"/>
          </a:xfrm>
        </p:grpSpPr>
        <p:sp>
          <p:nvSpPr>
            <p:cNvPr name="Freeform 10" id="10"/>
            <p:cNvSpPr/>
            <p:nvPr/>
          </p:nvSpPr>
          <p:spPr>
            <a:xfrm flipH="false" flipV="false" rot="0">
              <a:off x="0" y="0"/>
              <a:ext cx="10972800" cy="548640"/>
            </a:xfrm>
            <a:custGeom>
              <a:avLst/>
              <a:gdLst/>
              <a:ahLst/>
              <a:cxnLst/>
              <a:rect r="r" b="b" t="t" l="l"/>
              <a:pathLst>
                <a:path h="548640" w="10972800">
                  <a:moveTo>
                    <a:pt x="0" y="0"/>
                  </a:moveTo>
                  <a:lnTo>
                    <a:pt x="10972800" y="0"/>
                  </a:lnTo>
                  <a:lnTo>
                    <a:pt x="10972800" y="548640"/>
                  </a:lnTo>
                  <a:lnTo>
                    <a:pt x="0" y="548640"/>
                  </a:lnTo>
                  <a:close/>
                </a:path>
              </a:pathLst>
            </a:custGeom>
            <a:blipFill>
              <a:blip r:embed="rId4">
                <a:alphaModFix amt="0"/>
              </a:blip>
              <a:stretch>
                <a:fillRect l="0" t="-339700" r="0" b="-339700"/>
              </a:stretch>
            </a:blipFill>
          </p:spPr>
        </p:sp>
        <p:sp>
          <p:nvSpPr>
            <p:cNvPr name="TextBox 11" id="11"/>
            <p:cNvSpPr txBox="true"/>
            <p:nvPr/>
          </p:nvSpPr>
          <p:spPr>
            <a:xfrm>
              <a:off x="0" y="-28575"/>
              <a:ext cx="10972800" cy="577215"/>
            </a:xfrm>
            <a:prstGeom prst="rect">
              <a:avLst/>
            </a:prstGeom>
          </p:spPr>
          <p:txBody>
            <a:bodyPr anchor="ctr" rtlCol="false" tIns="0" lIns="0" bIns="0" rIns="0"/>
            <a:lstStyle/>
            <a:p>
              <a:pPr algn="l">
                <a:lnSpc>
                  <a:spcPts val="1980"/>
                </a:lnSpc>
              </a:pPr>
            </a:p>
          </p:txBody>
        </p:sp>
      </p:grpSp>
      <p:sp>
        <p:nvSpPr>
          <p:cNvPr name="Freeform 12" id="12"/>
          <p:cNvSpPr/>
          <p:nvPr/>
        </p:nvSpPr>
        <p:spPr>
          <a:xfrm flipH="false" flipV="false" rot="0">
            <a:off x="6969820" y="6188561"/>
            <a:ext cx="2174180" cy="1907706"/>
          </a:xfrm>
          <a:custGeom>
            <a:avLst/>
            <a:gdLst/>
            <a:ahLst/>
            <a:cxnLst/>
            <a:rect r="r" b="b" t="t" l="l"/>
            <a:pathLst>
              <a:path h="1907706" w="2174180">
                <a:moveTo>
                  <a:pt x="0" y="0"/>
                </a:moveTo>
                <a:lnTo>
                  <a:pt x="2174180" y="0"/>
                </a:lnTo>
                <a:lnTo>
                  <a:pt x="2174180" y="1907706"/>
                </a:lnTo>
                <a:lnTo>
                  <a:pt x="0" y="1907706"/>
                </a:lnTo>
                <a:lnTo>
                  <a:pt x="0" y="0"/>
                </a:lnTo>
                <a:close/>
              </a:path>
            </a:pathLst>
          </a:custGeom>
          <a:blipFill>
            <a:blip r:embed="rId5"/>
            <a:stretch>
              <a:fillRect l="0" t="-75632" r="0" b="-77661"/>
            </a:stretch>
          </a:blipFill>
        </p:spPr>
      </p:sp>
      <p:sp>
        <p:nvSpPr>
          <p:cNvPr name="Freeform 13" id="13"/>
          <p:cNvSpPr/>
          <p:nvPr/>
        </p:nvSpPr>
        <p:spPr>
          <a:xfrm flipH="false" flipV="false" rot="0">
            <a:off x="14615575" y="6188561"/>
            <a:ext cx="1707351" cy="3507035"/>
          </a:xfrm>
          <a:custGeom>
            <a:avLst/>
            <a:gdLst/>
            <a:ahLst/>
            <a:cxnLst/>
            <a:rect r="r" b="b" t="t" l="l"/>
            <a:pathLst>
              <a:path h="3507035" w="1707351">
                <a:moveTo>
                  <a:pt x="0" y="0"/>
                </a:moveTo>
                <a:lnTo>
                  <a:pt x="1707351" y="0"/>
                </a:lnTo>
                <a:lnTo>
                  <a:pt x="1707351" y="3507035"/>
                </a:lnTo>
                <a:lnTo>
                  <a:pt x="0" y="3507035"/>
                </a:lnTo>
                <a:lnTo>
                  <a:pt x="0" y="0"/>
                </a:lnTo>
                <a:close/>
              </a:path>
            </a:pathLst>
          </a:custGeom>
          <a:blipFill>
            <a:blip r:embed="rId6"/>
            <a:stretch>
              <a:fillRect l="0" t="-1165" r="0" b="-1165"/>
            </a:stretch>
          </a:blipFill>
        </p:spPr>
      </p:sp>
      <p:sp>
        <p:nvSpPr>
          <p:cNvPr name="TextBox 14" id="14"/>
          <p:cNvSpPr txBox="true"/>
          <p:nvPr/>
        </p:nvSpPr>
        <p:spPr>
          <a:xfrm rot="0">
            <a:off x="646271" y="3181859"/>
            <a:ext cx="6824358" cy="1320459"/>
          </a:xfrm>
          <a:prstGeom prst="rect">
            <a:avLst/>
          </a:prstGeom>
        </p:spPr>
        <p:txBody>
          <a:bodyPr anchor="t" rtlCol="false" tIns="0" lIns="0" bIns="0" rIns="0">
            <a:spAutoFit/>
          </a:bodyPr>
          <a:lstStyle/>
          <a:p>
            <a:pPr algn="l">
              <a:lnSpc>
                <a:spcPts val="4901"/>
              </a:lnSpc>
              <a:spcBef>
                <a:spcPct val="0"/>
              </a:spcBef>
            </a:pPr>
            <a:r>
              <a:rPr lang="en-US" sz="4084">
                <a:solidFill>
                  <a:srgbClr val="FFFFFF"/>
                </a:solidFill>
                <a:latin typeface="Calibri (MS)"/>
                <a:ea typeface="Calibri (MS)"/>
                <a:cs typeface="Calibri (MS)"/>
                <a:sym typeface="Calibri (MS)"/>
              </a:rPr>
              <a:t>AI 에이전트가 OPA를 만나면 어떤 일이 일어날까요?</a:t>
            </a:r>
          </a:p>
        </p:txBody>
      </p:sp>
    </p:spTree>
  </p:cSld>
  <p:clrMapOvr>
    <a:masterClrMapping/>
  </p:clrMapOvr>
</p:sld>
</file>

<file path=ppt/slides/slide10.xml><?xml version="1.0" encoding="utf-8"?>
<p:sld xmlns:p="http://schemas.openxmlformats.org/presentationml/2006/main" xmlns:a="http://schemas.openxmlformats.org/drawingml/2006/main" xmlns:r="http://schemas.openxmlformats.org/officeDocument/2006/relationships">
  <p:cSld>
    <p:bg>
      <p:bgPr>
        <a:solidFill>
          <a:srgbClr val="F7F7F5"/>
        </a:solidFill>
      </p:bgPr>
    </p:bg>
    <p:spTree>
      <p:nvGrpSpPr>
        <p:cNvPr id="1" name=""/>
        <p:cNvGrpSpPr/>
        <p:nvPr/>
      </p:nvGrpSpPr>
      <p:grpSpPr>
        <a:xfrm>
          <a:off x="0" y="0"/>
          <a:ext cx="0" cy="0"/>
          <a:chOff x="0" y="0"/>
          <a:chExt cx="0" cy="0"/>
        </a:xfrm>
      </p:grpSpPr>
      <p:grpSp>
        <p:nvGrpSpPr>
          <p:cNvPr name="Group 2" id="2"/>
          <p:cNvGrpSpPr/>
          <p:nvPr/>
        </p:nvGrpSpPr>
        <p:grpSpPr>
          <a:xfrm rot="0">
            <a:off x="822960" y="576072"/>
            <a:ext cx="10972800" cy="480060"/>
            <a:chOff x="0" y="0"/>
            <a:chExt cx="14630400" cy="640080"/>
          </a:xfrm>
        </p:grpSpPr>
        <p:sp>
          <p:nvSpPr>
            <p:cNvPr name="Freeform 3" id="3"/>
            <p:cNvSpPr/>
            <p:nvPr/>
          </p:nvSpPr>
          <p:spPr>
            <a:xfrm flipH="false" flipV="false" rot="0">
              <a:off x="0" y="0"/>
              <a:ext cx="14630400" cy="640080"/>
            </a:xfrm>
            <a:custGeom>
              <a:avLst/>
              <a:gdLst/>
              <a:ahLst/>
              <a:cxnLst/>
              <a:rect r="r" b="b" t="t" l="l"/>
              <a:pathLst>
                <a:path h="640080" w="14630400">
                  <a:moveTo>
                    <a:pt x="0" y="0"/>
                  </a:moveTo>
                  <a:lnTo>
                    <a:pt x="14630400" y="0"/>
                  </a:lnTo>
                  <a:lnTo>
                    <a:pt x="14630400" y="640080"/>
                  </a:lnTo>
                  <a:lnTo>
                    <a:pt x="0" y="640080"/>
                  </a:lnTo>
                  <a:close/>
                </a:path>
              </a:pathLst>
            </a:custGeom>
            <a:blipFill>
              <a:blip r:embed="rId3">
                <a:alphaModFix amt="0"/>
              </a:blip>
              <a:stretch>
                <a:fillRect l="0" t="-395372" r="0" b="-395372"/>
              </a:stretch>
            </a:blipFill>
          </p:spPr>
        </p:sp>
        <p:sp>
          <p:nvSpPr>
            <p:cNvPr name="TextBox 4" id="4"/>
            <p:cNvSpPr txBox="true"/>
            <p:nvPr/>
          </p:nvSpPr>
          <p:spPr>
            <a:xfrm>
              <a:off x="0" y="-19050"/>
              <a:ext cx="14630400" cy="659130"/>
            </a:xfrm>
            <a:prstGeom prst="rect">
              <a:avLst/>
            </a:prstGeom>
          </p:spPr>
          <p:txBody>
            <a:bodyPr anchor="ctr" rtlCol="false" tIns="0" lIns="0" bIns="0" rIns="0"/>
            <a:lstStyle/>
            <a:p>
              <a:pPr algn="l">
                <a:lnSpc>
                  <a:spcPts val="2160"/>
                </a:lnSpc>
              </a:pPr>
              <a:r>
                <a:rPr lang="en-US" b="true" sz="1800" spc="299">
                  <a:solidFill>
                    <a:srgbClr val="C77F1D"/>
                  </a:solidFill>
                  <a:latin typeface="Poppins Bold"/>
                  <a:ea typeface="Poppins Bold"/>
                  <a:cs typeface="Poppins Bold"/>
                  <a:sym typeface="Poppins Bold"/>
                </a:rPr>
                <a:t>EPISODE 2 · THE FORGOTTEN NAMESPACE</a:t>
              </a:r>
            </a:p>
          </p:txBody>
        </p:sp>
      </p:grpSp>
      <p:grpSp>
        <p:nvGrpSpPr>
          <p:cNvPr name="Group 5" id="5"/>
          <p:cNvGrpSpPr/>
          <p:nvPr/>
        </p:nvGrpSpPr>
        <p:grpSpPr>
          <a:xfrm rot="0">
            <a:off x="813435" y="816102"/>
            <a:ext cx="7678286" cy="1121283"/>
            <a:chOff x="0" y="0"/>
            <a:chExt cx="10237715" cy="1495044"/>
          </a:xfrm>
        </p:grpSpPr>
        <p:sp>
          <p:nvSpPr>
            <p:cNvPr name="Freeform 6" id="6"/>
            <p:cNvSpPr/>
            <p:nvPr/>
          </p:nvSpPr>
          <p:spPr>
            <a:xfrm flipH="false" flipV="false" rot="0">
              <a:off x="0" y="0"/>
              <a:ext cx="10237715" cy="1495044"/>
            </a:xfrm>
            <a:custGeom>
              <a:avLst/>
              <a:gdLst/>
              <a:ahLst/>
              <a:cxnLst/>
              <a:rect r="r" b="b" t="t" l="l"/>
              <a:pathLst>
                <a:path h="1495044" w="10237715">
                  <a:moveTo>
                    <a:pt x="0" y="0"/>
                  </a:moveTo>
                  <a:lnTo>
                    <a:pt x="10237715" y="0"/>
                  </a:lnTo>
                  <a:lnTo>
                    <a:pt x="10237715" y="1495044"/>
                  </a:lnTo>
                  <a:lnTo>
                    <a:pt x="0" y="1495044"/>
                  </a:lnTo>
                  <a:close/>
                </a:path>
              </a:pathLst>
            </a:custGeom>
            <a:blipFill>
              <a:blip r:embed="rId3">
                <a:alphaModFix amt="0"/>
              </a:blip>
              <a:stretch>
                <a:fillRect l="0" t="-242530" r="-116146" b="-234273"/>
              </a:stretch>
            </a:blipFill>
          </p:spPr>
        </p:sp>
        <p:sp>
          <p:nvSpPr>
            <p:cNvPr name="TextBox 7" id="7"/>
            <p:cNvSpPr txBox="true"/>
            <p:nvPr/>
          </p:nvSpPr>
          <p:spPr>
            <a:xfrm>
              <a:off x="0" y="-47625"/>
              <a:ext cx="10237715" cy="1542669"/>
            </a:xfrm>
            <a:prstGeom prst="rect">
              <a:avLst/>
            </a:prstGeom>
          </p:spPr>
          <p:txBody>
            <a:bodyPr anchor="ctr" rtlCol="false" tIns="0" lIns="0" bIns="0" rIns="0"/>
            <a:lstStyle/>
            <a:p>
              <a:pPr algn="l">
                <a:lnSpc>
                  <a:spcPts val="5400"/>
                </a:lnSpc>
              </a:pPr>
              <a:r>
                <a:rPr lang="en-US" sz="4500" b="true">
                  <a:solidFill>
                    <a:srgbClr val="1B2436"/>
                  </a:solidFill>
                  <a:latin typeface="Poppins Bold"/>
                  <a:ea typeface="Poppins Bold"/>
                  <a:cs typeface="Poppins Bold"/>
                  <a:sym typeface="Poppins Bold"/>
                </a:rPr>
                <a:t>The Discovery</a:t>
              </a:r>
            </a:p>
          </p:txBody>
        </p:sp>
      </p:grpSp>
      <p:grpSp>
        <p:nvGrpSpPr>
          <p:cNvPr name="Group 8" id="8"/>
          <p:cNvGrpSpPr/>
          <p:nvPr/>
        </p:nvGrpSpPr>
        <p:grpSpPr>
          <a:xfrm rot="0">
            <a:off x="813435" y="1800831"/>
            <a:ext cx="9293890" cy="7800369"/>
            <a:chOff x="0" y="0"/>
            <a:chExt cx="9835569" cy="8255000"/>
          </a:xfrm>
        </p:grpSpPr>
        <p:sp>
          <p:nvSpPr>
            <p:cNvPr name="Freeform 9" id="9"/>
            <p:cNvSpPr/>
            <p:nvPr/>
          </p:nvSpPr>
          <p:spPr>
            <a:xfrm flipH="false" flipV="false" rot="0">
              <a:off x="0" y="0"/>
              <a:ext cx="9835570" cy="8255000"/>
            </a:xfrm>
            <a:custGeom>
              <a:avLst/>
              <a:gdLst/>
              <a:ahLst/>
              <a:cxnLst/>
              <a:rect r="r" b="b" t="t" l="l"/>
              <a:pathLst>
                <a:path h="8255000" w="9835570">
                  <a:moveTo>
                    <a:pt x="0" y="109982"/>
                  </a:moveTo>
                  <a:cubicBezTo>
                    <a:pt x="0" y="49276"/>
                    <a:pt x="21823" y="0"/>
                    <a:pt x="48708" y="0"/>
                  </a:cubicBezTo>
                  <a:lnTo>
                    <a:pt x="9786862" y="0"/>
                  </a:lnTo>
                  <a:cubicBezTo>
                    <a:pt x="9813803" y="0"/>
                    <a:pt x="9835570" y="49276"/>
                    <a:pt x="9835570" y="109982"/>
                  </a:cubicBezTo>
                  <a:lnTo>
                    <a:pt x="9835570" y="8145018"/>
                  </a:lnTo>
                  <a:cubicBezTo>
                    <a:pt x="9835570" y="8205851"/>
                    <a:pt x="9813747" y="8255000"/>
                    <a:pt x="9786862" y="8255000"/>
                  </a:cubicBezTo>
                  <a:lnTo>
                    <a:pt x="48708" y="8255000"/>
                  </a:lnTo>
                  <a:cubicBezTo>
                    <a:pt x="21823" y="8255000"/>
                    <a:pt x="0" y="8205724"/>
                    <a:pt x="0" y="8145018"/>
                  </a:cubicBezTo>
                  <a:close/>
                </a:path>
              </a:pathLst>
            </a:custGeom>
            <a:solidFill>
              <a:srgbClr val="141B29"/>
            </a:solidFill>
            <a:ln w="19050" cap="sq">
              <a:solidFill>
                <a:srgbClr val="141B29"/>
              </a:solidFill>
              <a:prstDash val="solid"/>
              <a:miter/>
            </a:ln>
          </p:spPr>
        </p:sp>
      </p:grpSp>
      <p:grpSp>
        <p:nvGrpSpPr>
          <p:cNvPr name="Group 10" id="10"/>
          <p:cNvGrpSpPr/>
          <p:nvPr/>
        </p:nvGrpSpPr>
        <p:grpSpPr>
          <a:xfrm rot="0">
            <a:off x="10958883" y="5281178"/>
            <a:ext cx="6214161" cy="2606817"/>
            <a:chOff x="0" y="0"/>
            <a:chExt cx="8285548" cy="3475756"/>
          </a:xfrm>
        </p:grpSpPr>
        <p:sp>
          <p:nvSpPr>
            <p:cNvPr name="Freeform 11" id="11"/>
            <p:cNvSpPr/>
            <p:nvPr/>
          </p:nvSpPr>
          <p:spPr>
            <a:xfrm flipH="false" flipV="false" rot="0">
              <a:off x="0" y="0"/>
              <a:ext cx="8285548" cy="3475756"/>
            </a:xfrm>
            <a:custGeom>
              <a:avLst/>
              <a:gdLst/>
              <a:ahLst/>
              <a:cxnLst/>
              <a:rect r="r" b="b" t="t" l="l"/>
              <a:pathLst>
                <a:path h="3475756" w="8285548">
                  <a:moveTo>
                    <a:pt x="0" y="427925"/>
                  </a:moveTo>
                  <a:cubicBezTo>
                    <a:pt x="0" y="191603"/>
                    <a:pt x="24970" y="0"/>
                    <a:pt x="55767" y="0"/>
                  </a:cubicBezTo>
                  <a:lnTo>
                    <a:pt x="8229781" y="0"/>
                  </a:lnTo>
                  <a:cubicBezTo>
                    <a:pt x="8260578" y="0"/>
                    <a:pt x="8285548" y="191603"/>
                    <a:pt x="8285548" y="427925"/>
                  </a:cubicBezTo>
                  <a:lnTo>
                    <a:pt x="8285548" y="3047831"/>
                  </a:lnTo>
                  <a:cubicBezTo>
                    <a:pt x="8285548" y="3284153"/>
                    <a:pt x="8260578" y="3475756"/>
                    <a:pt x="8229781" y="3475756"/>
                  </a:cubicBezTo>
                  <a:lnTo>
                    <a:pt x="55767" y="3475756"/>
                  </a:lnTo>
                  <a:cubicBezTo>
                    <a:pt x="24970" y="3475756"/>
                    <a:pt x="0" y="3284153"/>
                    <a:pt x="0" y="3047831"/>
                  </a:cubicBezTo>
                  <a:close/>
                </a:path>
              </a:pathLst>
            </a:custGeom>
            <a:solidFill>
              <a:srgbClr val="BF7F53"/>
            </a:solidFill>
            <a:ln w="19050" cap="sq">
              <a:solidFill>
                <a:srgbClr val="D96C5F"/>
              </a:solidFill>
              <a:prstDash val="solid"/>
              <a:miter/>
            </a:ln>
          </p:spPr>
        </p:sp>
      </p:grpSp>
      <p:grpSp>
        <p:nvGrpSpPr>
          <p:cNvPr name="Group 12" id="12"/>
          <p:cNvGrpSpPr/>
          <p:nvPr/>
        </p:nvGrpSpPr>
        <p:grpSpPr>
          <a:xfrm rot="0">
            <a:off x="11567776" y="4567564"/>
            <a:ext cx="4996375" cy="3452199"/>
            <a:chOff x="0" y="0"/>
            <a:chExt cx="2405303" cy="1661922"/>
          </a:xfrm>
        </p:grpSpPr>
        <p:sp>
          <p:nvSpPr>
            <p:cNvPr name="Freeform 13" id="13"/>
            <p:cNvSpPr/>
            <p:nvPr/>
          </p:nvSpPr>
          <p:spPr>
            <a:xfrm flipH="false" flipV="false" rot="0">
              <a:off x="0" y="0"/>
              <a:ext cx="2405303" cy="1661922"/>
            </a:xfrm>
            <a:custGeom>
              <a:avLst/>
              <a:gdLst/>
              <a:ahLst/>
              <a:cxnLst/>
              <a:rect r="r" b="b" t="t" l="l"/>
              <a:pathLst>
                <a:path h="1661922" w="2405303">
                  <a:moveTo>
                    <a:pt x="0" y="0"/>
                  </a:moveTo>
                  <a:lnTo>
                    <a:pt x="2405303" y="0"/>
                  </a:lnTo>
                  <a:lnTo>
                    <a:pt x="2405303" y="1661922"/>
                  </a:lnTo>
                  <a:lnTo>
                    <a:pt x="0" y="1661922"/>
                  </a:lnTo>
                  <a:close/>
                </a:path>
              </a:pathLst>
            </a:custGeom>
            <a:blipFill>
              <a:blip r:embed="rId3">
                <a:alphaModFix amt="0"/>
              </a:blip>
              <a:stretch>
                <a:fillRect l="0" t="-210814" r="-774367" b="-182341"/>
              </a:stretch>
            </a:blipFill>
          </p:spPr>
        </p:sp>
        <p:sp>
          <p:nvSpPr>
            <p:cNvPr name="TextBox 14" id="14"/>
            <p:cNvSpPr txBox="true"/>
            <p:nvPr/>
          </p:nvSpPr>
          <p:spPr>
            <a:xfrm>
              <a:off x="0" y="-28575"/>
              <a:ext cx="2405303" cy="1690497"/>
            </a:xfrm>
            <a:prstGeom prst="rect">
              <a:avLst/>
            </a:prstGeom>
          </p:spPr>
          <p:txBody>
            <a:bodyPr anchor="ctr" rtlCol="false" tIns="0" lIns="0" bIns="0" rIns="0"/>
            <a:lstStyle/>
            <a:p>
              <a:pPr algn="ctr">
                <a:lnSpc>
                  <a:spcPts val="2700"/>
                </a:lnSpc>
              </a:pPr>
              <a:r>
                <a:rPr lang="en-US" b="true" sz="2250" i="true">
                  <a:solidFill>
                    <a:srgbClr val="FFFFFF"/>
                  </a:solidFill>
                  <a:latin typeface="Poppins Bold Italics"/>
                  <a:ea typeface="Poppins Bold Italics"/>
                  <a:cs typeface="Poppins Bold Italics"/>
                  <a:sym typeface="Poppins Bold Italics"/>
                </a:rPr>
                <a:t>The agent found Tom’s blind spot. Game over.</a:t>
              </a:r>
            </a:p>
          </p:txBody>
        </p:sp>
      </p:grpSp>
      <p:grpSp>
        <p:nvGrpSpPr>
          <p:cNvPr name="Group 15" id="15"/>
          <p:cNvGrpSpPr/>
          <p:nvPr/>
        </p:nvGrpSpPr>
        <p:grpSpPr>
          <a:xfrm rot="0">
            <a:off x="17053103" y="9601200"/>
            <a:ext cx="822960" cy="480060"/>
            <a:chOff x="0" y="0"/>
            <a:chExt cx="1097280" cy="640080"/>
          </a:xfrm>
        </p:grpSpPr>
        <p:sp>
          <p:nvSpPr>
            <p:cNvPr name="Freeform 16" id="16"/>
            <p:cNvSpPr/>
            <p:nvPr/>
          </p:nvSpPr>
          <p:spPr>
            <a:xfrm flipH="false" flipV="false" rot="0">
              <a:off x="0" y="0"/>
              <a:ext cx="1097280" cy="640080"/>
            </a:xfrm>
            <a:custGeom>
              <a:avLst/>
              <a:gdLst/>
              <a:ahLst/>
              <a:cxnLst/>
              <a:rect r="r" b="b" t="t" l="l"/>
              <a:pathLst>
                <a:path h="640080" w="1097280">
                  <a:moveTo>
                    <a:pt x="0" y="0"/>
                  </a:moveTo>
                  <a:lnTo>
                    <a:pt x="1097280" y="0"/>
                  </a:lnTo>
                  <a:lnTo>
                    <a:pt x="1097280" y="640080"/>
                  </a:lnTo>
                  <a:lnTo>
                    <a:pt x="0" y="640080"/>
                  </a:lnTo>
                  <a:close/>
                </a:path>
              </a:pathLst>
            </a:custGeom>
            <a:blipFill>
              <a:blip r:embed="rId3">
                <a:alphaModFix amt="0"/>
              </a:blip>
              <a:stretch>
                <a:fillRect l="-24843" t="0" r="-24843" b="0"/>
              </a:stretch>
            </a:blipFill>
          </p:spPr>
        </p:sp>
        <p:sp>
          <p:nvSpPr>
            <p:cNvPr name="TextBox 17" id="17"/>
            <p:cNvSpPr txBox="true"/>
            <p:nvPr/>
          </p:nvSpPr>
          <p:spPr>
            <a:xfrm>
              <a:off x="0" y="-9525"/>
              <a:ext cx="1097280" cy="649605"/>
            </a:xfrm>
            <a:prstGeom prst="rect">
              <a:avLst/>
            </a:prstGeom>
          </p:spPr>
          <p:txBody>
            <a:bodyPr anchor="ctr" rtlCol="false" tIns="0" lIns="0" bIns="0" rIns="0"/>
            <a:lstStyle/>
            <a:p>
              <a:pPr algn="r">
                <a:lnSpc>
                  <a:spcPts val="1800"/>
                </a:lnSpc>
              </a:pPr>
              <a:r>
                <a:rPr lang="en-US" sz="1500">
                  <a:solidFill>
                    <a:srgbClr val="5B6373"/>
                  </a:solidFill>
                  <a:latin typeface="Courier New"/>
                  <a:ea typeface="Courier New"/>
                  <a:cs typeface="Courier New"/>
                  <a:sym typeface="Courier New"/>
                </a:rPr>
                <a:t>08</a:t>
              </a:r>
            </a:p>
          </p:txBody>
        </p:sp>
      </p:grpSp>
      <p:sp>
        <p:nvSpPr>
          <p:cNvPr name="Freeform 18" id="18"/>
          <p:cNvSpPr/>
          <p:nvPr/>
        </p:nvSpPr>
        <p:spPr>
          <a:xfrm flipH="true" flipV="false" rot="0">
            <a:off x="12236228" y="1545519"/>
            <a:ext cx="4115440" cy="4115440"/>
          </a:xfrm>
          <a:custGeom>
            <a:avLst/>
            <a:gdLst/>
            <a:ahLst/>
            <a:cxnLst/>
            <a:rect r="r" b="b" t="t" l="l"/>
            <a:pathLst>
              <a:path h="4115440" w="4115440">
                <a:moveTo>
                  <a:pt x="4115440" y="0"/>
                </a:moveTo>
                <a:lnTo>
                  <a:pt x="0" y="0"/>
                </a:lnTo>
                <a:lnTo>
                  <a:pt x="0" y="4115440"/>
                </a:lnTo>
                <a:lnTo>
                  <a:pt x="4115440" y="4115440"/>
                </a:lnTo>
                <a:lnTo>
                  <a:pt x="4115440" y="0"/>
                </a:lnTo>
                <a:close/>
              </a:path>
            </a:pathLst>
          </a:custGeom>
          <a:blipFill>
            <a:blip r:embed="rId4"/>
            <a:stretch>
              <a:fillRect l="0" t="0" r="0" b="0"/>
            </a:stretch>
          </a:blipFill>
        </p:spPr>
      </p:sp>
      <p:sp>
        <p:nvSpPr>
          <p:cNvPr name="TextBox 19" id="19"/>
          <p:cNvSpPr txBox="true"/>
          <p:nvPr/>
        </p:nvSpPr>
        <p:spPr>
          <a:xfrm rot="0">
            <a:off x="1372661" y="2168426"/>
            <a:ext cx="8545039" cy="6327935"/>
          </a:xfrm>
          <a:prstGeom prst="rect">
            <a:avLst/>
          </a:prstGeom>
        </p:spPr>
        <p:txBody>
          <a:bodyPr anchor="t" rtlCol="false" tIns="0" lIns="0" bIns="0" rIns="0">
            <a:spAutoFit/>
          </a:bodyPr>
          <a:lstStyle/>
          <a:p>
            <a:pPr algn="l">
              <a:lnSpc>
                <a:spcPts val="2890"/>
              </a:lnSpc>
            </a:pPr>
            <a:r>
              <a:rPr lang="en-US" sz="2041">
                <a:solidFill>
                  <a:srgbClr val="AEB4C2"/>
                </a:solidFill>
                <a:latin typeface="Courier New"/>
                <a:ea typeface="Courier New"/>
                <a:cs typeface="Courier New"/>
                <a:sym typeface="Courier New"/>
              </a:rPr>
              <a:t># AI Agent: "Optimize ML workload performance"</a:t>
            </a:r>
          </a:p>
          <a:p>
            <a:pPr algn="l">
              <a:lnSpc>
                <a:spcPts val="2890"/>
              </a:lnSpc>
            </a:pPr>
          </a:p>
          <a:p>
            <a:pPr algn="l">
              <a:lnSpc>
                <a:spcPts val="2890"/>
              </a:lnSpc>
            </a:pPr>
            <a:r>
              <a:rPr lang="en-US" sz="2041" b="true">
                <a:solidFill>
                  <a:srgbClr val="F2A93B"/>
                </a:solidFill>
                <a:latin typeface="Courier New Bold"/>
                <a:ea typeface="Courier New Bold"/>
                <a:cs typeface="Courier New Bold"/>
                <a:sym typeface="Courier New Bold"/>
              </a:rPr>
              <a:t>Agent explores cluster:</a:t>
            </a:r>
          </a:p>
          <a:p>
            <a:pPr algn="l">
              <a:lnSpc>
                <a:spcPts val="2890"/>
              </a:lnSpc>
            </a:pPr>
            <a:r>
              <a:rPr lang="en-US" sz="2041">
                <a:solidFill>
                  <a:srgbClr val="AEB4C2"/>
                </a:solidFill>
                <a:latin typeface="Courier New"/>
                <a:ea typeface="Courier New"/>
                <a:cs typeface="Courier New"/>
                <a:sym typeface="Courier New"/>
              </a:rPr>
              <a:t>├─ kubectl get namespaces</a:t>
            </a:r>
          </a:p>
          <a:p>
            <a:pPr algn="l">
              <a:lnSpc>
                <a:spcPts val="2890"/>
              </a:lnSpc>
            </a:pPr>
            <a:r>
              <a:rPr lang="en-US" sz="2041">
                <a:solidFill>
                  <a:srgbClr val="AEB4C2"/>
                </a:solidFill>
                <a:latin typeface="Courier New"/>
                <a:ea typeface="Courier New"/>
                <a:cs typeface="Courier New"/>
                <a:sym typeface="Courier New"/>
              </a:rPr>
              <a:t>│   ├─ production        (OPA policies: 47)</a:t>
            </a:r>
          </a:p>
          <a:p>
            <a:pPr algn="l">
              <a:lnSpc>
                <a:spcPts val="2890"/>
              </a:lnSpc>
            </a:pPr>
            <a:r>
              <a:rPr lang="en-US" sz="2041">
                <a:solidFill>
                  <a:srgbClr val="AEB4C2"/>
                </a:solidFill>
                <a:latin typeface="Courier New"/>
                <a:ea typeface="Courier New"/>
                <a:cs typeface="Courier New"/>
                <a:sym typeface="Courier New"/>
              </a:rPr>
              <a:t>│   ├─ staging           (OPA policies: 31)</a:t>
            </a:r>
          </a:p>
          <a:p>
            <a:pPr algn="l">
              <a:lnSpc>
                <a:spcPts val="2890"/>
              </a:lnSpc>
            </a:pPr>
            <a:r>
              <a:rPr lang="en-US" sz="2041" b="true">
                <a:solidFill>
                  <a:srgbClr val="D96C5F"/>
                </a:solidFill>
                <a:latin typeface="Courier New Bold"/>
                <a:ea typeface="Courier New Bold"/>
                <a:cs typeface="Courier New Bold"/>
                <a:sym typeface="Courier New Bold"/>
              </a:rPr>
              <a:t>│   └─ ml-experiments    (OPA policies: 0)  ⚠</a:t>
            </a:r>
          </a:p>
          <a:p>
            <a:pPr algn="l">
              <a:lnSpc>
                <a:spcPts val="2890"/>
              </a:lnSpc>
            </a:pPr>
            <a:r>
              <a:rPr lang="en-US" sz="2041">
                <a:solidFill>
                  <a:srgbClr val="AEB4C2"/>
                </a:solidFill>
                <a:latin typeface="Courier New"/>
                <a:ea typeface="Courier New"/>
                <a:cs typeface="Courier New"/>
                <a:sym typeface="Courier New"/>
              </a:rPr>
              <a:t>│</a:t>
            </a:r>
          </a:p>
          <a:p>
            <a:pPr algn="l">
              <a:lnSpc>
                <a:spcPts val="2890"/>
              </a:lnSpc>
            </a:pPr>
            <a:r>
              <a:rPr lang="en-US" sz="2041">
                <a:solidFill>
                  <a:srgbClr val="F2A93B"/>
                </a:solidFill>
                <a:latin typeface="Courier New"/>
                <a:ea typeface="Courier New"/>
                <a:cs typeface="Courier New"/>
                <a:sym typeface="Courier New"/>
              </a:rPr>
              <a:t>└─ Agent: "ml-experiments has no restrictions!"</a:t>
            </a:r>
          </a:p>
          <a:p>
            <a:pPr algn="l">
              <a:lnSpc>
                <a:spcPts val="2890"/>
              </a:lnSpc>
            </a:pPr>
          </a:p>
          <a:p>
            <a:pPr algn="l">
              <a:lnSpc>
                <a:spcPts val="2890"/>
              </a:lnSpc>
            </a:pPr>
            <a:r>
              <a:rPr lang="en-US" sz="2041" b="true">
                <a:solidFill>
                  <a:srgbClr val="F2A93B"/>
                </a:solidFill>
                <a:latin typeface="Courier New Bold"/>
                <a:ea typeface="Courier New Bold"/>
                <a:cs typeface="Courier New Bold"/>
                <a:sym typeface="Courier New Bold"/>
              </a:rPr>
              <a:t>Action taken:</a:t>
            </a:r>
          </a:p>
          <a:p>
            <a:pPr algn="l">
              <a:lnSpc>
                <a:spcPts val="2890"/>
              </a:lnSpc>
            </a:pPr>
            <a:r>
              <a:rPr lang="en-US" sz="2041">
                <a:solidFill>
                  <a:srgbClr val="AEB4C2"/>
                </a:solidFill>
                <a:latin typeface="Courier New"/>
                <a:ea typeface="Courier New"/>
                <a:cs typeface="Courier New"/>
                <a:sym typeface="Courier New"/>
              </a:rPr>
              <a:t>├─ Creates NodePool with NVIDIA A100 GPUs</a:t>
            </a:r>
          </a:p>
          <a:p>
            <a:pPr algn="l">
              <a:lnSpc>
                <a:spcPts val="2890"/>
              </a:lnSpc>
            </a:pPr>
            <a:r>
              <a:rPr lang="en-US" sz="2041">
                <a:solidFill>
                  <a:srgbClr val="AEB4C2"/>
                </a:solidFill>
                <a:latin typeface="Courier New"/>
                <a:ea typeface="Courier New"/>
                <a:cs typeface="Courier New"/>
                <a:sym typeface="Courier New"/>
              </a:rPr>
              <a:t>│   ├─ Nodes: 45</a:t>
            </a:r>
          </a:p>
          <a:p>
            <a:pPr algn="l">
              <a:lnSpc>
                <a:spcPts val="2890"/>
              </a:lnSpc>
            </a:pPr>
            <a:r>
              <a:rPr lang="en-US" sz="2041">
                <a:solidFill>
                  <a:srgbClr val="AEB4C2"/>
                </a:solidFill>
                <a:latin typeface="Courier New"/>
                <a:ea typeface="Courier New"/>
                <a:cs typeface="Courier New"/>
                <a:sym typeface="Courier New"/>
              </a:rPr>
              <a:t>│   ├─ Cost: $8.50/hour per node</a:t>
            </a:r>
          </a:p>
          <a:p>
            <a:pPr algn="l">
              <a:lnSpc>
                <a:spcPts val="2890"/>
              </a:lnSpc>
            </a:pPr>
            <a:r>
              <a:rPr lang="en-US" sz="2041" b="true">
                <a:solidFill>
                  <a:srgbClr val="D96C5F"/>
                </a:solidFill>
                <a:latin typeface="Courier New Bold"/>
                <a:ea typeface="Courier New Bold"/>
                <a:cs typeface="Courier New Bold"/>
                <a:sym typeface="Courier New Bold"/>
              </a:rPr>
              <a:t>│   ├─ Total: $382.50/hour = $275,400/month</a:t>
            </a:r>
          </a:p>
          <a:p>
            <a:pPr algn="l">
              <a:lnSpc>
                <a:spcPts val="2890"/>
              </a:lnSpc>
            </a:pPr>
            <a:r>
              <a:rPr lang="en-US" sz="2041">
                <a:solidFill>
                  <a:srgbClr val="AEB4C2"/>
                </a:solidFill>
                <a:latin typeface="Courier New"/>
                <a:ea typeface="Courier New"/>
                <a:cs typeface="Courier New"/>
                <a:sym typeface="Courier New"/>
              </a:rPr>
              <a:t>│   └─ Justification: "Maximizing ML throughput"</a:t>
            </a:r>
          </a:p>
          <a:p>
            <a:pPr algn="l">
              <a:lnSpc>
                <a:spcPts val="2890"/>
              </a:lnSpc>
            </a:pPr>
            <a:r>
              <a:rPr lang="en-US" sz="2041">
                <a:solidFill>
                  <a:srgbClr val="AEB4C2"/>
                </a:solidFill>
                <a:latin typeface="Courier New"/>
                <a:ea typeface="Courier New"/>
                <a:cs typeface="Courier New"/>
                <a:sym typeface="Courier New"/>
              </a:rPr>
              <a:t>│</a:t>
            </a:r>
          </a:p>
          <a:p>
            <a:pPr algn="l">
              <a:lnSpc>
                <a:spcPts val="2890"/>
              </a:lnSpc>
            </a:pPr>
            <a:r>
              <a:rPr lang="en-US" sz="2041" b="true">
                <a:solidFill>
                  <a:srgbClr val="D96C5F"/>
                </a:solidFill>
                <a:latin typeface="Courier New Bold"/>
                <a:ea typeface="Courier New Bold"/>
                <a:cs typeface="Courier New Bold"/>
                <a:sym typeface="Courier New Bold"/>
              </a:rPr>
              <a:t>└─ Provisions succeeded — no policies to stop it</a:t>
            </a:r>
          </a:p>
        </p:txBody>
      </p:sp>
      <p:sp>
        <p:nvSpPr>
          <p:cNvPr name="TextBox 20" id="20"/>
          <p:cNvSpPr txBox="true"/>
          <p:nvPr/>
        </p:nvSpPr>
        <p:spPr>
          <a:xfrm rot="0">
            <a:off x="11713004" y="6968888"/>
            <a:ext cx="4984093" cy="695325"/>
          </a:xfrm>
          <a:prstGeom prst="rect">
            <a:avLst/>
          </a:prstGeom>
        </p:spPr>
        <p:txBody>
          <a:bodyPr anchor="t" rtlCol="false" tIns="0" lIns="0" bIns="0" rIns="0">
            <a:spAutoFit/>
          </a:bodyPr>
          <a:lstStyle/>
          <a:p>
            <a:pPr algn="ctr">
              <a:lnSpc>
                <a:spcPts val="2760"/>
              </a:lnSpc>
              <a:spcBef>
                <a:spcPct val="0"/>
              </a:spcBef>
            </a:pPr>
            <a:r>
              <a:rPr lang="en-US" b="true" sz="2300" i="true">
                <a:solidFill>
                  <a:srgbClr val="FFFFFF"/>
                </a:solidFill>
                <a:latin typeface="Poppins Bold Italics"/>
                <a:ea typeface="Poppins Bold Italics"/>
                <a:cs typeface="Poppins Bold Italics"/>
                <a:sym typeface="Poppins Bold Italics"/>
              </a:rPr>
              <a:t>요원은 톰의 사각지대를 찾아냈다. 게임은 끝났다.</a:t>
            </a:r>
          </a:p>
        </p:txBody>
      </p:sp>
    </p:spTree>
  </p:cSld>
  <p:clrMapOvr>
    <a:masterClrMapping/>
  </p:clrMapOvr>
</p:sld>
</file>

<file path=ppt/slides/slide11.xml><?xml version="1.0" encoding="utf-8"?>
<p:sld xmlns:p="http://schemas.openxmlformats.org/presentationml/2006/main" xmlns:a="http://schemas.openxmlformats.org/drawingml/2006/main" xmlns:r="http://schemas.openxmlformats.org/officeDocument/2006/relationships">
  <p:cSld>
    <p:bg>
      <p:bgPr>
        <a:solidFill>
          <a:srgbClr val="F7F7F5"/>
        </a:solidFill>
      </p:bgPr>
    </p:bg>
    <p:spTree>
      <p:nvGrpSpPr>
        <p:cNvPr id="1" name=""/>
        <p:cNvGrpSpPr/>
        <p:nvPr/>
      </p:nvGrpSpPr>
      <p:grpSpPr>
        <a:xfrm>
          <a:off x="0" y="0"/>
          <a:ext cx="0" cy="0"/>
          <a:chOff x="0" y="0"/>
          <a:chExt cx="0" cy="0"/>
        </a:xfrm>
      </p:grpSpPr>
      <p:grpSp>
        <p:nvGrpSpPr>
          <p:cNvPr name="Group 2" id="2"/>
          <p:cNvGrpSpPr/>
          <p:nvPr/>
        </p:nvGrpSpPr>
        <p:grpSpPr>
          <a:xfrm rot="0">
            <a:off x="682483" y="-815624"/>
            <a:ext cx="16596360" cy="3303594"/>
            <a:chOff x="0" y="0"/>
            <a:chExt cx="22128480" cy="4404792"/>
          </a:xfrm>
        </p:grpSpPr>
        <p:sp>
          <p:nvSpPr>
            <p:cNvPr name="Freeform 3" id="3"/>
            <p:cNvSpPr/>
            <p:nvPr/>
          </p:nvSpPr>
          <p:spPr>
            <a:xfrm flipH="false" flipV="false" rot="0">
              <a:off x="0" y="0"/>
              <a:ext cx="22128480" cy="4404792"/>
            </a:xfrm>
            <a:custGeom>
              <a:avLst/>
              <a:gdLst/>
              <a:ahLst/>
              <a:cxnLst/>
              <a:rect r="r" b="b" t="t" l="l"/>
              <a:pathLst>
                <a:path h="4404792" w="22128480">
                  <a:moveTo>
                    <a:pt x="0" y="0"/>
                  </a:moveTo>
                  <a:lnTo>
                    <a:pt x="22128480" y="0"/>
                  </a:lnTo>
                  <a:lnTo>
                    <a:pt x="22128480" y="4404792"/>
                  </a:lnTo>
                  <a:lnTo>
                    <a:pt x="0" y="4404792"/>
                  </a:lnTo>
                  <a:close/>
                </a:path>
              </a:pathLst>
            </a:custGeom>
            <a:blipFill>
              <a:blip r:embed="rId3">
                <a:alphaModFix amt="0"/>
              </a:blip>
              <a:stretch>
                <a:fillRect l="0" t="-82318" r="0" b="-13456"/>
              </a:stretch>
            </a:blipFill>
          </p:spPr>
        </p:sp>
        <p:sp>
          <p:nvSpPr>
            <p:cNvPr name="TextBox 4" id="4"/>
            <p:cNvSpPr txBox="true"/>
            <p:nvPr/>
          </p:nvSpPr>
          <p:spPr>
            <a:xfrm>
              <a:off x="0" y="-19050"/>
              <a:ext cx="22128480" cy="4423842"/>
            </a:xfrm>
            <a:prstGeom prst="rect">
              <a:avLst/>
            </a:prstGeom>
          </p:spPr>
          <p:txBody>
            <a:bodyPr anchor="ctr" rtlCol="false" tIns="0" lIns="0" bIns="0" rIns="0"/>
            <a:lstStyle/>
            <a:p>
              <a:pPr algn="l">
                <a:lnSpc>
                  <a:spcPts val="5400"/>
                </a:lnSpc>
              </a:pPr>
              <a:r>
                <a:rPr lang="en-US" sz="4500" b="true">
                  <a:solidFill>
                    <a:srgbClr val="1B2436"/>
                  </a:solidFill>
                  <a:latin typeface="Cambria Bold"/>
                  <a:ea typeface="Cambria Bold"/>
                  <a:cs typeface="Cambria Bold"/>
                  <a:sym typeface="Cambria Bold"/>
                </a:rPr>
                <a:t>The Fix</a:t>
              </a:r>
            </a:p>
          </p:txBody>
        </p:sp>
      </p:grpSp>
      <p:grpSp>
        <p:nvGrpSpPr>
          <p:cNvPr name="Group 5" id="5"/>
          <p:cNvGrpSpPr/>
          <p:nvPr/>
        </p:nvGrpSpPr>
        <p:grpSpPr>
          <a:xfrm rot="0">
            <a:off x="682483" y="1335283"/>
            <a:ext cx="10443210" cy="8597418"/>
            <a:chOff x="0" y="0"/>
            <a:chExt cx="13924280" cy="11463225"/>
          </a:xfrm>
        </p:grpSpPr>
        <p:sp>
          <p:nvSpPr>
            <p:cNvPr name="Freeform 6" id="6"/>
            <p:cNvSpPr/>
            <p:nvPr/>
          </p:nvSpPr>
          <p:spPr>
            <a:xfrm flipH="false" flipV="false" rot="0">
              <a:off x="0" y="0"/>
              <a:ext cx="13924280" cy="11463224"/>
            </a:xfrm>
            <a:custGeom>
              <a:avLst/>
              <a:gdLst/>
              <a:ahLst/>
              <a:cxnLst/>
              <a:rect r="r" b="b" t="t" l="l"/>
              <a:pathLst>
                <a:path h="11463224" w="13924280">
                  <a:moveTo>
                    <a:pt x="0" y="133501"/>
                  </a:moveTo>
                  <a:cubicBezTo>
                    <a:pt x="0" y="59813"/>
                    <a:pt x="49276" y="0"/>
                    <a:pt x="109982" y="0"/>
                  </a:cubicBezTo>
                  <a:lnTo>
                    <a:pt x="13814298" y="0"/>
                  </a:lnTo>
                  <a:cubicBezTo>
                    <a:pt x="13875004" y="0"/>
                    <a:pt x="13924280" y="59813"/>
                    <a:pt x="13924280" y="133501"/>
                  </a:cubicBezTo>
                  <a:lnTo>
                    <a:pt x="13924280" y="11329723"/>
                  </a:lnTo>
                  <a:cubicBezTo>
                    <a:pt x="13924280" y="11403412"/>
                    <a:pt x="13875004" y="11463224"/>
                    <a:pt x="13814298" y="11463224"/>
                  </a:cubicBezTo>
                  <a:lnTo>
                    <a:pt x="109982" y="11463224"/>
                  </a:lnTo>
                  <a:cubicBezTo>
                    <a:pt x="49276" y="11463224"/>
                    <a:pt x="0" y="11403412"/>
                    <a:pt x="0" y="11329723"/>
                  </a:cubicBezTo>
                  <a:close/>
                </a:path>
              </a:pathLst>
            </a:custGeom>
            <a:solidFill>
              <a:srgbClr val="227652"/>
            </a:solidFill>
            <a:ln w="19050" cap="sq">
              <a:solidFill>
                <a:srgbClr val="141B29"/>
              </a:solidFill>
              <a:prstDash val="solid"/>
              <a:miter/>
            </a:ln>
          </p:spPr>
        </p:sp>
      </p:grpSp>
      <p:sp>
        <p:nvSpPr>
          <p:cNvPr name="TextBox 7" id="7"/>
          <p:cNvSpPr txBox="true"/>
          <p:nvPr/>
        </p:nvSpPr>
        <p:spPr>
          <a:xfrm rot="0">
            <a:off x="1028700" y="1498176"/>
            <a:ext cx="9555480" cy="7881107"/>
          </a:xfrm>
          <a:prstGeom prst="rect">
            <a:avLst/>
          </a:prstGeom>
        </p:spPr>
        <p:txBody>
          <a:bodyPr anchor="t" rtlCol="false" tIns="0" lIns="0" bIns="0" rIns="0">
            <a:spAutoFit/>
          </a:bodyPr>
          <a:lstStyle/>
          <a:p>
            <a:pPr algn="l">
              <a:lnSpc>
                <a:spcPts val="2747"/>
              </a:lnSpc>
            </a:pPr>
            <a:r>
              <a:rPr lang="en-US" sz="1939" b="true">
                <a:solidFill>
                  <a:srgbClr val="FDCEEB"/>
                </a:solidFill>
                <a:latin typeface="Courier New Bold"/>
                <a:ea typeface="Courier New Bold"/>
                <a:cs typeface="Courier New Bold"/>
                <a:sym typeface="Courier New Bold"/>
              </a:rPr>
              <a:t># Layer 1: Default Deny All Namespaces</a:t>
            </a:r>
          </a:p>
          <a:p>
            <a:pPr algn="l">
              <a:lnSpc>
                <a:spcPts val="2747"/>
              </a:lnSpc>
            </a:pPr>
          </a:p>
          <a:p>
            <a:pPr algn="l">
              <a:lnSpc>
                <a:spcPts val="2747"/>
              </a:lnSpc>
            </a:pPr>
            <a:r>
              <a:rPr lang="en-US" sz="1939">
                <a:solidFill>
                  <a:srgbClr val="FEFDFC"/>
                </a:solidFill>
                <a:latin typeface="Courier New"/>
                <a:ea typeface="Courier New"/>
                <a:cs typeface="Courier New"/>
                <a:sym typeface="Courier New"/>
              </a:rPr>
              <a:t>deny[msg] {</a:t>
            </a:r>
          </a:p>
          <a:p>
            <a:pPr algn="l">
              <a:lnSpc>
                <a:spcPts val="2747"/>
              </a:lnSpc>
            </a:pPr>
            <a:r>
              <a:rPr lang="en-US" sz="1939">
                <a:solidFill>
                  <a:srgbClr val="FEFDFC"/>
                </a:solidFill>
                <a:latin typeface="Courier New"/>
                <a:ea typeface="Courier New"/>
                <a:cs typeface="Courier New"/>
                <a:sym typeface="Courier New"/>
              </a:rPr>
              <a:t>  namespace := input.request.namespace</a:t>
            </a:r>
          </a:p>
          <a:p>
            <a:pPr algn="l">
              <a:lnSpc>
                <a:spcPts val="2747"/>
              </a:lnSpc>
            </a:pPr>
            <a:r>
              <a:rPr lang="en-US" sz="1939">
                <a:solidFill>
                  <a:srgbClr val="FEFDFC"/>
                </a:solidFill>
                <a:latin typeface="Courier New"/>
                <a:ea typeface="Courier New"/>
                <a:cs typeface="Courier New"/>
                <a:sym typeface="Courier New"/>
              </a:rPr>
              <a:t>  not namespace_has_policies(namespace)</a:t>
            </a:r>
          </a:p>
          <a:p>
            <a:pPr algn="l">
              <a:lnSpc>
                <a:spcPts val="2747"/>
              </a:lnSpc>
            </a:pPr>
            <a:r>
              <a:rPr lang="en-US" sz="1939">
                <a:solidFill>
                  <a:srgbClr val="FEFDFC"/>
                </a:solidFill>
                <a:latin typeface="Courier New"/>
                <a:ea typeface="Courier New"/>
                <a:cs typeface="Courier New"/>
                <a:sym typeface="Courier New"/>
              </a:rPr>
              <a:t>  msg := sprintf("Namespace %v has no policies", [namespace])</a:t>
            </a:r>
          </a:p>
          <a:p>
            <a:pPr algn="l">
              <a:lnSpc>
                <a:spcPts val="2747"/>
              </a:lnSpc>
            </a:pPr>
            <a:r>
              <a:rPr lang="en-US" sz="1939">
                <a:solidFill>
                  <a:srgbClr val="FEFDFC"/>
                </a:solidFill>
                <a:latin typeface="Courier New"/>
                <a:ea typeface="Courier New"/>
                <a:cs typeface="Courier New"/>
                <a:sym typeface="Courier New"/>
              </a:rPr>
              <a:t>}</a:t>
            </a:r>
          </a:p>
          <a:p>
            <a:pPr algn="l">
              <a:lnSpc>
                <a:spcPts val="2747"/>
              </a:lnSpc>
            </a:pPr>
          </a:p>
          <a:p>
            <a:pPr algn="l">
              <a:lnSpc>
                <a:spcPts val="2747"/>
              </a:lnSpc>
            </a:pPr>
            <a:r>
              <a:rPr lang="en-US" sz="1939" b="true">
                <a:solidFill>
                  <a:srgbClr val="FDCEEB"/>
                </a:solidFill>
                <a:latin typeface="Courier New Bold"/>
                <a:ea typeface="Courier New Bold"/>
                <a:cs typeface="Courier New Bold"/>
                <a:sym typeface="Courier New Bold"/>
              </a:rPr>
              <a:t># Layer 2: Resource Limits</a:t>
            </a:r>
          </a:p>
          <a:p>
            <a:pPr algn="l">
              <a:lnSpc>
                <a:spcPts val="2747"/>
              </a:lnSpc>
            </a:pPr>
            <a:r>
              <a:rPr lang="en-US" sz="1939">
                <a:solidFill>
                  <a:srgbClr val="FEFDFC"/>
                </a:solidFill>
                <a:latin typeface="Courier New"/>
                <a:ea typeface="Courier New"/>
                <a:cs typeface="Courier New"/>
                <a:sym typeface="Courier New"/>
              </a:rPr>
              <a:t>deny[msg] {</a:t>
            </a:r>
          </a:p>
          <a:p>
            <a:pPr algn="l">
              <a:lnSpc>
                <a:spcPts val="2747"/>
              </a:lnSpc>
            </a:pPr>
            <a:r>
              <a:rPr lang="en-US" sz="1939">
                <a:solidFill>
                  <a:srgbClr val="FEFDFC"/>
                </a:solidFill>
                <a:latin typeface="Courier New"/>
                <a:ea typeface="Courier New"/>
                <a:cs typeface="Courier New"/>
                <a:sym typeface="Courier New"/>
              </a:rPr>
              <a:t>  input.request.kind.kind == "Node"</a:t>
            </a:r>
          </a:p>
          <a:p>
            <a:pPr algn="l">
              <a:lnSpc>
                <a:spcPts val="2747"/>
              </a:lnSpc>
            </a:pPr>
            <a:r>
              <a:rPr lang="en-US" sz="1939">
                <a:solidFill>
                  <a:srgbClr val="FEFDFC"/>
                </a:solidFill>
                <a:latin typeface="Courier New"/>
                <a:ea typeface="Courier New"/>
                <a:cs typeface="Courier New"/>
                <a:sym typeface="Courier New"/>
              </a:rPr>
              <a:t>  requested_gpu_count := input.request.object...</a:t>
            </a:r>
          </a:p>
          <a:p>
            <a:pPr algn="l">
              <a:lnSpc>
                <a:spcPts val="2747"/>
              </a:lnSpc>
            </a:pPr>
            <a:r>
              <a:rPr lang="en-US" sz="1939">
                <a:solidFill>
                  <a:srgbClr val="FEFDFC"/>
                </a:solidFill>
                <a:latin typeface="Courier New"/>
                <a:ea typeface="Courier New"/>
                <a:cs typeface="Courier New"/>
                <a:sym typeface="Courier New"/>
              </a:rPr>
              <a:t>  requested_gpu_count &gt; 5</a:t>
            </a:r>
          </a:p>
          <a:p>
            <a:pPr algn="l">
              <a:lnSpc>
                <a:spcPts val="2747"/>
              </a:lnSpc>
            </a:pPr>
            <a:r>
              <a:rPr lang="en-US" sz="1939">
                <a:solidFill>
                  <a:srgbClr val="FEFDFC"/>
                </a:solidFill>
                <a:latin typeface="Courier New"/>
                <a:ea typeface="Courier New"/>
                <a:cs typeface="Courier New"/>
                <a:sym typeface="Courier New"/>
              </a:rPr>
              <a:t>  not has_approval_annotation(input.request.object)</a:t>
            </a:r>
          </a:p>
          <a:p>
            <a:pPr algn="l">
              <a:lnSpc>
                <a:spcPts val="2747"/>
              </a:lnSpc>
            </a:pPr>
            <a:r>
              <a:rPr lang="en-US" sz="1939">
                <a:solidFill>
                  <a:srgbClr val="FEFDFC"/>
                </a:solidFill>
                <a:latin typeface="Courier New"/>
                <a:ea typeface="Courier New"/>
                <a:cs typeface="Courier New"/>
                <a:sym typeface="Courier New"/>
              </a:rPr>
              <a:t>  msg := "GPU nodes &gt;5 require cost approval"</a:t>
            </a:r>
          </a:p>
          <a:p>
            <a:pPr algn="l">
              <a:lnSpc>
                <a:spcPts val="2747"/>
              </a:lnSpc>
            </a:pPr>
            <a:r>
              <a:rPr lang="en-US" sz="1939">
                <a:solidFill>
                  <a:srgbClr val="FEFDFC"/>
                </a:solidFill>
                <a:latin typeface="Courier New"/>
                <a:ea typeface="Courier New"/>
                <a:cs typeface="Courier New"/>
                <a:sym typeface="Courier New"/>
              </a:rPr>
              <a:t>}</a:t>
            </a:r>
          </a:p>
          <a:p>
            <a:pPr algn="l">
              <a:lnSpc>
                <a:spcPts val="2747"/>
              </a:lnSpc>
            </a:pPr>
          </a:p>
          <a:p>
            <a:pPr algn="l">
              <a:lnSpc>
                <a:spcPts val="2747"/>
              </a:lnSpc>
            </a:pPr>
            <a:r>
              <a:rPr lang="en-US" sz="1939" b="true">
                <a:solidFill>
                  <a:srgbClr val="FDCEEB"/>
                </a:solidFill>
                <a:latin typeface="Courier New Bold"/>
                <a:ea typeface="Courier New Bold"/>
                <a:cs typeface="Courier New Bold"/>
                <a:sym typeface="Courier New Bold"/>
              </a:rPr>
              <a:t># Layer 3: Cost Guardrails</a:t>
            </a:r>
          </a:p>
          <a:p>
            <a:pPr algn="l">
              <a:lnSpc>
                <a:spcPts val="2747"/>
              </a:lnSpc>
            </a:pPr>
            <a:r>
              <a:rPr lang="en-US" sz="1939">
                <a:solidFill>
                  <a:srgbClr val="FEFDFC"/>
                </a:solidFill>
                <a:latin typeface="Courier New"/>
                <a:ea typeface="Courier New"/>
                <a:cs typeface="Courier New"/>
                <a:sym typeface="Courier New"/>
              </a:rPr>
              <a:t>deny[msg] {</a:t>
            </a:r>
          </a:p>
          <a:p>
            <a:pPr algn="l">
              <a:lnSpc>
                <a:spcPts val="2747"/>
              </a:lnSpc>
            </a:pPr>
            <a:r>
              <a:rPr lang="en-US" sz="1939">
                <a:solidFill>
                  <a:srgbClr val="FEFDFC"/>
                </a:solidFill>
                <a:latin typeface="Courier New"/>
                <a:ea typeface="Courier New"/>
                <a:cs typeface="Courier New"/>
                <a:sym typeface="Courier New"/>
              </a:rPr>
              <a:t>  cost := calculate_cost(input.request.object)</a:t>
            </a:r>
          </a:p>
          <a:p>
            <a:pPr algn="l">
              <a:lnSpc>
                <a:spcPts val="2747"/>
              </a:lnSpc>
            </a:pPr>
            <a:r>
              <a:rPr lang="en-US" sz="1939">
                <a:solidFill>
                  <a:srgbClr val="FEFDFC"/>
                </a:solidFill>
                <a:latin typeface="Courier New"/>
                <a:ea typeface="Courier New"/>
                <a:cs typeface="Courier New"/>
                <a:sym typeface="Courier New"/>
              </a:rPr>
              <a:t>  cost &gt; 100; not has_budget_ticket(input.request.object)</a:t>
            </a:r>
          </a:p>
          <a:p>
            <a:pPr algn="l">
              <a:lnSpc>
                <a:spcPts val="2747"/>
              </a:lnSpc>
            </a:pPr>
            <a:r>
              <a:rPr lang="en-US" sz="1939">
                <a:solidFill>
                  <a:srgbClr val="FEFDFC"/>
                </a:solidFill>
                <a:latin typeface="Courier New"/>
                <a:ea typeface="Courier New"/>
                <a:cs typeface="Courier New"/>
                <a:sym typeface="Courier New"/>
              </a:rPr>
              <a:t>  msg := sprintf("Est. $%v/hr exceeds threshold", [cost])</a:t>
            </a:r>
          </a:p>
          <a:p>
            <a:pPr algn="l">
              <a:lnSpc>
                <a:spcPts val="2747"/>
              </a:lnSpc>
            </a:pPr>
            <a:r>
              <a:rPr lang="en-US" sz="1939">
                <a:solidFill>
                  <a:srgbClr val="FEFDFC"/>
                </a:solidFill>
                <a:latin typeface="Courier New"/>
                <a:ea typeface="Courier New"/>
                <a:cs typeface="Courier New"/>
                <a:sym typeface="Courier New"/>
              </a:rPr>
              <a:t>}</a:t>
            </a:r>
          </a:p>
        </p:txBody>
      </p:sp>
      <p:grpSp>
        <p:nvGrpSpPr>
          <p:cNvPr name="Group 8" id="8"/>
          <p:cNvGrpSpPr/>
          <p:nvPr/>
        </p:nvGrpSpPr>
        <p:grpSpPr>
          <a:xfrm rot="0">
            <a:off x="11511915" y="2253615"/>
            <a:ext cx="5958078" cy="5555946"/>
            <a:chOff x="0" y="0"/>
            <a:chExt cx="7944104" cy="7407928"/>
          </a:xfrm>
        </p:grpSpPr>
        <p:sp>
          <p:nvSpPr>
            <p:cNvPr name="Freeform 9" id="9"/>
            <p:cNvSpPr/>
            <p:nvPr/>
          </p:nvSpPr>
          <p:spPr>
            <a:xfrm flipH="false" flipV="false" rot="0">
              <a:off x="0" y="0"/>
              <a:ext cx="7944104" cy="7407928"/>
            </a:xfrm>
            <a:custGeom>
              <a:avLst/>
              <a:gdLst/>
              <a:ahLst/>
              <a:cxnLst/>
              <a:rect r="r" b="b" t="t" l="l"/>
              <a:pathLst>
                <a:path h="7407928" w="7944104">
                  <a:moveTo>
                    <a:pt x="0" y="115164"/>
                  </a:moveTo>
                  <a:cubicBezTo>
                    <a:pt x="0" y="51604"/>
                    <a:pt x="65786" y="0"/>
                    <a:pt x="146812" y="0"/>
                  </a:cubicBezTo>
                  <a:lnTo>
                    <a:pt x="7797292" y="0"/>
                  </a:lnTo>
                  <a:cubicBezTo>
                    <a:pt x="7878318" y="0"/>
                    <a:pt x="7944104" y="51604"/>
                    <a:pt x="7944104" y="115164"/>
                  </a:cubicBezTo>
                  <a:lnTo>
                    <a:pt x="7944104" y="7292764"/>
                  </a:lnTo>
                  <a:cubicBezTo>
                    <a:pt x="7944104" y="7356324"/>
                    <a:pt x="7878318" y="7407928"/>
                    <a:pt x="7797292" y="7407928"/>
                  </a:cubicBezTo>
                  <a:lnTo>
                    <a:pt x="146812" y="7407928"/>
                  </a:lnTo>
                  <a:cubicBezTo>
                    <a:pt x="65786" y="7407928"/>
                    <a:pt x="0" y="7356324"/>
                    <a:pt x="0" y="7292764"/>
                  </a:cubicBezTo>
                  <a:close/>
                </a:path>
              </a:pathLst>
            </a:custGeom>
            <a:solidFill>
              <a:srgbClr val="737373"/>
            </a:solidFill>
            <a:ln w="19050" cap="sq">
              <a:solidFill>
                <a:srgbClr val="E3E3DE"/>
              </a:solidFill>
              <a:prstDash val="solid"/>
              <a:miter/>
            </a:ln>
          </p:spPr>
        </p:sp>
      </p:grpSp>
      <p:grpSp>
        <p:nvGrpSpPr>
          <p:cNvPr name="Group 10" id="10"/>
          <p:cNvGrpSpPr/>
          <p:nvPr/>
        </p:nvGrpSpPr>
        <p:grpSpPr>
          <a:xfrm rot="0">
            <a:off x="11932920" y="2606040"/>
            <a:ext cx="5212080" cy="411480"/>
            <a:chOff x="0" y="0"/>
            <a:chExt cx="6949440" cy="548640"/>
          </a:xfrm>
        </p:grpSpPr>
        <p:sp>
          <p:nvSpPr>
            <p:cNvPr name="Freeform 11" id="11"/>
            <p:cNvSpPr/>
            <p:nvPr/>
          </p:nvSpPr>
          <p:spPr>
            <a:xfrm flipH="false" flipV="false" rot="0">
              <a:off x="0" y="0"/>
              <a:ext cx="6949440" cy="548640"/>
            </a:xfrm>
            <a:custGeom>
              <a:avLst/>
              <a:gdLst/>
              <a:ahLst/>
              <a:cxnLst/>
              <a:rect r="r" b="b" t="t" l="l"/>
              <a:pathLst>
                <a:path h="548640" w="6949440">
                  <a:moveTo>
                    <a:pt x="0" y="0"/>
                  </a:moveTo>
                  <a:lnTo>
                    <a:pt x="6949440" y="0"/>
                  </a:lnTo>
                  <a:lnTo>
                    <a:pt x="6949440" y="548640"/>
                  </a:lnTo>
                  <a:lnTo>
                    <a:pt x="0" y="548640"/>
                  </a:lnTo>
                  <a:close/>
                </a:path>
              </a:pathLst>
            </a:custGeom>
            <a:blipFill>
              <a:blip r:embed="rId3">
                <a:alphaModFix amt="0"/>
              </a:blip>
              <a:stretch>
                <a:fillRect l="0" t="-196810" r="0" b="-196810"/>
              </a:stretch>
            </a:blipFill>
          </p:spPr>
        </p:sp>
        <p:sp>
          <p:nvSpPr>
            <p:cNvPr name="TextBox 12" id="12"/>
            <p:cNvSpPr txBox="true"/>
            <p:nvPr/>
          </p:nvSpPr>
          <p:spPr>
            <a:xfrm>
              <a:off x="0" y="-9525"/>
              <a:ext cx="6949440" cy="558165"/>
            </a:xfrm>
            <a:prstGeom prst="rect">
              <a:avLst/>
            </a:prstGeom>
          </p:spPr>
          <p:txBody>
            <a:bodyPr anchor="ctr" rtlCol="false" tIns="0" lIns="0" bIns="0" rIns="0"/>
            <a:lstStyle/>
            <a:p>
              <a:pPr algn="l">
                <a:lnSpc>
                  <a:spcPts val="1980"/>
                </a:lnSpc>
              </a:pPr>
              <a:r>
                <a:rPr lang="en-US" b="true" sz="1650">
                  <a:solidFill>
                    <a:srgbClr val="E9E683"/>
                  </a:solidFill>
                  <a:latin typeface="Poppins Bold"/>
                  <a:ea typeface="Poppins Bold"/>
                  <a:cs typeface="Poppins Bold"/>
                  <a:sym typeface="Poppins Bold"/>
                </a:rPr>
                <a:t>KEY LESSONS</a:t>
              </a:r>
            </a:p>
          </p:txBody>
        </p:sp>
      </p:grpSp>
      <p:sp>
        <p:nvSpPr>
          <p:cNvPr name="TextBox 13" id="13"/>
          <p:cNvSpPr txBox="true"/>
          <p:nvPr/>
        </p:nvSpPr>
        <p:spPr>
          <a:xfrm rot="0">
            <a:off x="11757339" y="3103245"/>
            <a:ext cx="5387661" cy="1882176"/>
          </a:xfrm>
          <a:prstGeom prst="rect">
            <a:avLst/>
          </a:prstGeom>
        </p:spPr>
        <p:txBody>
          <a:bodyPr anchor="t" rtlCol="false" tIns="0" lIns="0" bIns="0" rIns="0">
            <a:spAutoFit/>
          </a:bodyPr>
          <a:lstStyle/>
          <a:p>
            <a:pPr algn="l" marL="445733" indent="-222867" lvl="1">
              <a:lnSpc>
                <a:spcPts val="2955"/>
              </a:lnSpc>
              <a:buFont typeface="Arial"/>
              <a:buChar char="•"/>
            </a:pPr>
            <a:r>
              <a:rPr lang="en-US" sz="2462">
                <a:solidFill>
                  <a:srgbClr val="F2F1ED"/>
                </a:solidFill>
                <a:latin typeface="Poppins"/>
                <a:ea typeface="Poppins"/>
                <a:cs typeface="Poppins"/>
                <a:sym typeface="Poppins"/>
              </a:rPr>
              <a:t>Default deny everything, explicitly allow</a:t>
            </a:r>
          </a:p>
          <a:p>
            <a:pPr algn="l" marL="445733" indent="-222867" lvl="1">
              <a:lnSpc>
                <a:spcPts val="2955"/>
              </a:lnSpc>
              <a:buFont typeface="Arial"/>
              <a:buChar char="•"/>
            </a:pPr>
            <a:r>
              <a:rPr lang="en-US" sz="2462">
                <a:solidFill>
                  <a:srgbClr val="F2F1ED"/>
                </a:solidFill>
                <a:latin typeface="Poppins"/>
                <a:ea typeface="Poppins"/>
                <a:cs typeface="Poppins"/>
                <a:sym typeface="Poppins"/>
              </a:rPr>
              <a:t>Ungoverned == forbidden</a:t>
            </a:r>
          </a:p>
          <a:p>
            <a:pPr algn="l" marL="445733" indent="-222867" lvl="1">
              <a:lnSpc>
                <a:spcPts val="2955"/>
              </a:lnSpc>
              <a:buFont typeface="Arial"/>
              <a:buChar char="•"/>
            </a:pPr>
            <a:r>
              <a:rPr lang="en-US" sz="2462">
                <a:solidFill>
                  <a:srgbClr val="F2F1ED"/>
                </a:solidFill>
                <a:latin typeface="Poppins"/>
                <a:ea typeface="Poppins"/>
                <a:cs typeface="Poppins"/>
                <a:sym typeface="Poppins"/>
              </a:rPr>
              <a:t>Cost-aware policies, not just technical policies</a:t>
            </a:r>
          </a:p>
        </p:txBody>
      </p:sp>
      <p:grpSp>
        <p:nvGrpSpPr>
          <p:cNvPr name="Group 14" id="14"/>
          <p:cNvGrpSpPr/>
          <p:nvPr/>
        </p:nvGrpSpPr>
        <p:grpSpPr>
          <a:xfrm rot="0">
            <a:off x="17053103" y="9601200"/>
            <a:ext cx="822960" cy="480060"/>
            <a:chOff x="0" y="0"/>
            <a:chExt cx="1097280" cy="640080"/>
          </a:xfrm>
        </p:grpSpPr>
        <p:sp>
          <p:nvSpPr>
            <p:cNvPr name="Freeform 15" id="15"/>
            <p:cNvSpPr/>
            <p:nvPr/>
          </p:nvSpPr>
          <p:spPr>
            <a:xfrm flipH="false" flipV="false" rot="0">
              <a:off x="0" y="0"/>
              <a:ext cx="1097280" cy="640080"/>
            </a:xfrm>
            <a:custGeom>
              <a:avLst/>
              <a:gdLst/>
              <a:ahLst/>
              <a:cxnLst/>
              <a:rect r="r" b="b" t="t" l="l"/>
              <a:pathLst>
                <a:path h="640080" w="1097280">
                  <a:moveTo>
                    <a:pt x="0" y="0"/>
                  </a:moveTo>
                  <a:lnTo>
                    <a:pt x="1097280" y="0"/>
                  </a:lnTo>
                  <a:lnTo>
                    <a:pt x="1097280" y="640080"/>
                  </a:lnTo>
                  <a:lnTo>
                    <a:pt x="0" y="640080"/>
                  </a:lnTo>
                  <a:close/>
                </a:path>
              </a:pathLst>
            </a:custGeom>
            <a:blipFill>
              <a:blip r:embed="rId3">
                <a:alphaModFix amt="0"/>
              </a:blip>
              <a:stretch>
                <a:fillRect l="-24843" t="0" r="-24843" b="0"/>
              </a:stretch>
            </a:blipFill>
          </p:spPr>
        </p:sp>
        <p:sp>
          <p:nvSpPr>
            <p:cNvPr name="TextBox 16" id="16"/>
            <p:cNvSpPr txBox="true"/>
            <p:nvPr/>
          </p:nvSpPr>
          <p:spPr>
            <a:xfrm>
              <a:off x="0" y="-9525"/>
              <a:ext cx="1097280" cy="649605"/>
            </a:xfrm>
            <a:prstGeom prst="rect">
              <a:avLst/>
            </a:prstGeom>
          </p:spPr>
          <p:txBody>
            <a:bodyPr anchor="ctr" rtlCol="false" tIns="0" lIns="0" bIns="0" rIns="0"/>
            <a:lstStyle/>
            <a:p>
              <a:pPr algn="r">
                <a:lnSpc>
                  <a:spcPts val="1800"/>
                </a:lnSpc>
              </a:pPr>
              <a:r>
                <a:rPr lang="en-US" sz="1500">
                  <a:solidFill>
                    <a:srgbClr val="5B6373"/>
                  </a:solidFill>
                  <a:latin typeface="Courier New"/>
                  <a:ea typeface="Courier New"/>
                  <a:cs typeface="Courier New"/>
                  <a:sym typeface="Courier New"/>
                </a:rPr>
                <a:t>10</a:t>
              </a:r>
            </a:p>
          </p:txBody>
        </p:sp>
      </p:grpSp>
      <p:sp>
        <p:nvSpPr>
          <p:cNvPr name="TextBox 17" id="17"/>
          <p:cNvSpPr txBox="true"/>
          <p:nvPr/>
        </p:nvSpPr>
        <p:spPr>
          <a:xfrm rot="0">
            <a:off x="11757339" y="5529683"/>
            <a:ext cx="5168986" cy="1870075"/>
          </a:xfrm>
          <a:prstGeom prst="rect">
            <a:avLst/>
          </a:prstGeom>
        </p:spPr>
        <p:txBody>
          <a:bodyPr anchor="t" rtlCol="false" tIns="0" lIns="0" bIns="0" rIns="0">
            <a:spAutoFit/>
          </a:bodyPr>
          <a:lstStyle/>
          <a:p>
            <a:pPr algn="l" marL="531114" indent="-265557" lvl="1">
              <a:lnSpc>
                <a:spcPts val="2951"/>
              </a:lnSpc>
              <a:buFont typeface="Arial"/>
              <a:buChar char="•"/>
            </a:pPr>
            <a:r>
              <a:rPr lang="en-US" b="true" sz="2460">
                <a:solidFill>
                  <a:srgbClr val="FEFDFC"/>
                </a:solidFill>
                <a:latin typeface="Poppins Bold"/>
                <a:ea typeface="Poppins Bold"/>
                <a:cs typeface="Poppins Bold"/>
                <a:sym typeface="Poppins Bold"/>
              </a:rPr>
              <a:t>기본적으로 모든 것을 차단하고 명시적으로만 허용</a:t>
            </a:r>
          </a:p>
          <a:p>
            <a:pPr algn="l" marL="531114" indent="-265557" lvl="1">
              <a:lnSpc>
                <a:spcPts val="2951"/>
              </a:lnSpc>
              <a:buFont typeface="Arial"/>
              <a:buChar char="•"/>
            </a:pPr>
            <a:r>
              <a:rPr lang="en-US" b="true" sz="2460">
                <a:solidFill>
                  <a:srgbClr val="FEFDFC"/>
                </a:solidFill>
                <a:latin typeface="Poppins Bold"/>
                <a:ea typeface="Poppins Bold"/>
                <a:cs typeface="Poppins Bold"/>
                <a:sym typeface="Poppins Bold"/>
              </a:rPr>
              <a:t>관리되지 않는 것은 곧 금지된 것</a:t>
            </a:r>
          </a:p>
          <a:p>
            <a:pPr algn="l" marL="531114" indent="-265557" lvl="1">
              <a:lnSpc>
                <a:spcPts val="2951"/>
              </a:lnSpc>
              <a:buFont typeface="Arial"/>
              <a:buChar char="•"/>
            </a:pPr>
            <a:r>
              <a:rPr lang="en-US" b="true" sz="2460">
                <a:solidFill>
                  <a:srgbClr val="FEFDFC"/>
                </a:solidFill>
                <a:latin typeface="Poppins Bold"/>
                <a:ea typeface="Poppins Bold"/>
                <a:cs typeface="Poppins Bold"/>
                <a:sym typeface="Poppins Bold"/>
              </a:rPr>
              <a:t>단순한 기술적 정책을 넘어 비용을 고려한 정책 수립</a:t>
            </a:r>
          </a:p>
        </p:txBody>
      </p:sp>
    </p:spTree>
  </p:cSld>
  <p:clrMapOvr>
    <a:masterClrMapping/>
  </p:clrMapOvr>
</p:sld>
</file>

<file path=ppt/slides/slide12.xml><?xml version="1.0" encoding="utf-8"?>
<p:sld xmlns:p="http://schemas.openxmlformats.org/presentationml/2006/main" xmlns:a="http://schemas.openxmlformats.org/drawingml/2006/main" xmlns:r="http://schemas.openxmlformats.org/officeDocument/2006/relationships">
  <p:cSld>
    <p:bg>
      <p:bgPr>
        <a:solidFill>
          <a:srgbClr val="F7F7F5"/>
        </a:solidFill>
      </p:bgPr>
    </p:bg>
    <p:spTree>
      <p:nvGrpSpPr>
        <p:cNvPr id="1" name=""/>
        <p:cNvGrpSpPr/>
        <p:nvPr/>
      </p:nvGrpSpPr>
      <p:grpSpPr>
        <a:xfrm>
          <a:off x="0" y="0"/>
          <a:ext cx="0" cy="0"/>
          <a:chOff x="0" y="0"/>
          <a:chExt cx="0" cy="0"/>
        </a:xfrm>
      </p:grpSpPr>
      <p:grpSp>
        <p:nvGrpSpPr>
          <p:cNvPr name="Group 2" id="2"/>
          <p:cNvGrpSpPr/>
          <p:nvPr/>
        </p:nvGrpSpPr>
        <p:grpSpPr>
          <a:xfrm rot="0">
            <a:off x="822960" y="566547"/>
            <a:ext cx="10972800" cy="480060"/>
            <a:chOff x="0" y="0"/>
            <a:chExt cx="14630400" cy="640080"/>
          </a:xfrm>
        </p:grpSpPr>
        <p:sp>
          <p:nvSpPr>
            <p:cNvPr name="Freeform 3" id="3"/>
            <p:cNvSpPr/>
            <p:nvPr/>
          </p:nvSpPr>
          <p:spPr>
            <a:xfrm flipH="false" flipV="false" rot="0">
              <a:off x="0" y="0"/>
              <a:ext cx="14630400" cy="640080"/>
            </a:xfrm>
            <a:custGeom>
              <a:avLst/>
              <a:gdLst/>
              <a:ahLst/>
              <a:cxnLst/>
              <a:rect r="r" b="b" t="t" l="l"/>
              <a:pathLst>
                <a:path h="640080" w="14630400">
                  <a:moveTo>
                    <a:pt x="0" y="0"/>
                  </a:moveTo>
                  <a:lnTo>
                    <a:pt x="14630400" y="0"/>
                  </a:lnTo>
                  <a:lnTo>
                    <a:pt x="14630400" y="640080"/>
                  </a:lnTo>
                  <a:lnTo>
                    <a:pt x="0" y="640080"/>
                  </a:lnTo>
                  <a:close/>
                </a:path>
              </a:pathLst>
            </a:custGeom>
            <a:blipFill>
              <a:blip r:embed="rId3">
                <a:alphaModFix amt="0"/>
              </a:blip>
              <a:stretch>
                <a:fillRect l="0" t="-395372" r="0" b="-395372"/>
              </a:stretch>
            </a:blipFill>
          </p:spPr>
        </p:sp>
        <p:sp>
          <p:nvSpPr>
            <p:cNvPr name="TextBox 4" id="4"/>
            <p:cNvSpPr txBox="true"/>
            <p:nvPr/>
          </p:nvSpPr>
          <p:spPr>
            <a:xfrm>
              <a:off x="0" y="-19050"/>
              <a:ext cx="14630400" cy="659130"/>
            </a:xfrm>
            <a:prstGeom prst="rect">
              <a:avLst/>
            </a:prstGeom>
          </p:spPr>
          <p:txBody>
            <a:bodyPr anchor="ctr" rtlCol="false" tIns="0" lIns="0" bIns="0" rIns="0"/>
            <a:lstStyle/>
            <a:p>
              <a:pPr algn="l">
                <a:lnSpc>
                  <a:spcPts val="2160"/>
                </a:lnSpc>
              </a:pPr>
              <a:r>
                <a:rPr lang="en-US" b="true" sz="1800" spc="299">
                  <a:solidFill>
                    <a:srgbClr val="2E7D5B"/>
                  </a:solidFill>
                  <a:latin typeface="Poppins Bold"/>
                  <a:ea typeface="Poppins Bold"/>
                  <a:cs typeface="Poppins Bold"/>
                  <a:sym typeface="Poppins Bold"/>
                </a:rPr>
                <a:t>EPISODE 3 · THE COOPERATION</a:t>
              </a:r>
            </a:p>
          </p:txBody>
        </p:sp>
      </p:grpSp>
      <p:grpSp>
        <p:nvGrpSpPr>
          <p:cNvPr name="Group 5" id="5"/>
          <p:cNvGrpSpPr/>
          <p:nvPr/>
        </p:nvGrpSpPr>
        <p:grpSpPr>
          <a:xfrm rot="0">
            <a:off x="822960" y="870042"/>
            <a:ext cx="4564970" cy="1122588"/>
            <a:chOff x="0" y="0"/>
            <a:chExt cx="6086627" cy="1496784"/>
          </a:xfrm>
        </p:grpSpPr>
        <p:sp>
          <p:nvSpPr>
            <p:cNvPr name="Freeform 6" id="6"/>
            <p:cNvSpPr/>
            <p:nvPr/>
          </p:nvSpPr>
          <p:spPr>
            <a:xfrm flipH="false" flipV="false" rot="0">
              <a:off x="0" y="0"/>
              <a:ext cx="6086628" cy="1496784"/>
            </a:xfrm>
            <a:custGeom>
              <a:avLst/>
              <a:gdLst/>
              <a:ahLst/>
              <a:cxnLst/>
              <a:rect r="r" b="b" t="t" l="l"/>
              <a:pathLst>
                <a:path h="1496784" w="6086628">
                  <a:moveTo>
                    <a:pt x="0" y="0"/>
                  </a:moveTo>
                  <a:lnTo>
                    <a:pt x="6086628" y="0"/>
                  </a:lnTo>
                  <a:lnTo>
                    <a:pt x="6086628" y="1496784"/>
                  </a:lnTo>
                  <a:lnTo>
                    <a:pt x="0" y="1496784"/>
                  </a:lnTo>
                  <a:close/>
                </a:path>
              </a:pathLst>
            </a:custGeom>
            <a:blipFill>
              <a:blip r:embed="rId3">
                <a:alphaModFix amt="0"/>
              </a:blip>
              <a:stretch>
                <a:fillRect l="0" t="-242248" r="-263558" b="-233885"/>
              </a:stretch>
            </a:blipFill>
          </p:spPr>
        </p:sp>
        <p:sp>
          <p:nvSpPr>
            <p:cNvPr name="TextBox 7" id="7"/>
            <p:cNvSpPr txBox="true"/>
            <p:nvPr/>
          </p:nvSpPr>
          <p:spPr>
            <a:xfrm>
              <a:off x="0" y="-47625"/>
              <a:ext cx="6086627" cy="1544409"/>
            </a:xfrm>
            <a:prstGeom prst="rect">
              <a:avLst/>
            </a:prstGeom>
          </p:spPr>
          <p:txBody>
            <a:bodyPr anchor="ctr" rtlCol="false" tIns="0" lIns="0" bIns="0" rIns="0"/>
            <a:lstStyle/>
            <a:p>
              <a:pPr algn="l">
                <a:lnSpc>
                  <a:spcPts val="5400"/>
                </a:lnSpc>
              </a:pPr>
              <a:r>
                <a:rPr lang="en-US" sz="4500" b="true">
                  <a:solidFill>
                    <a:srgbClr val="1B2436"/>
                  </a:solidFill>
                  <a:latin typeface="Poppins Bold"/>
                  <a:ea typeface="Poppins Bold"/>
                  <a:cs typeface="Poppins Bold"/>
                  <a:sym typeface="Poppins Bold"/>
                </a:rPr>
                <a:t>When It Works</a:t>
              </a:r>
            </a:p>
          </p:txBody>
        </p:sp>
      </p:grpSp>
      <p:grpSp>
        <p:nvGrpSpPr>
          <p:cNvPr name="Group 8" id="8"/>
          <p:cNvGrpSpPr/>
          <p:nvPr/>
        </p:nvGrpSpPr>
        <p:grpSpPr>
          <a:xfrm rot="0">
            <a:off x="822960" y="1805940"/>
            <a:ext cx="7510904" cy="548640"/>
            <a:chOff x="0" y="0"/>
            <a:chExt cx="10014539" cy="731520"/>
          </a:xfrm>
        </p:grpSpPr>
        <p:sp>
          <p:nvSpPr>
            <p:cNvPr name="Freeform 9" id="9"/>
            <p:cNvSpPr/>
            <p:nvPr/>
          </p:nvSpPr>
          <p:spPr>
            <a:xfrm flipH="false" flipV="false" rot="0">
              <a:off x="0" y="0"/>
              <a:ext cx="10014539" cy="731520"/>
            </a:xfrm>
            <a:custGeom>
              <a:avLst/>
              <a:gdLst/>
              <a:ahLst/>
              <a:cxnLst/>
              <a:rect r="r" b="b" t="t" l="l"/>
              <a:pathLst>
                <a:path h="731520" w="10014539">
                  <a:moveTo>
                    <a:pt x="0" y="0"/>
                  </a:moveTo>
                  <a:lnTo>
                    <a:pt x="10014539" y="0"/>
                  </a:lnTo>
                  <a:lnTo>
                    <a:pt x="10014539" y="731520"/>
                  </a:lnTo>
                  <a:lnTo>
                    <a:pt x="0" y="731520"/>
                  </a:lnTo>
                  <a:close/>
                </a:path>
              </a:pathLst>
            </a:custGeom>
            <a:blipFill>
              <a:blip r:embed="rId3">
                <a:alphaModFix amt="0"/>
              </a:blip>
              <a:stretch>
                <a:fillRect l="0" t="-539422" r="-120963" b="-539422"/>
              </a:stretch>
            </a:blipFill>
          </p:spPr>
        </p:sp>
        <p:sp>
          <p:nvSpPr>
            <p:cNvPr name="TextBox 10" id="10"/>
            <p:cNvSpPr txBox="true"/>
            <p:nvPr/>
          </p:nvSpPr>
          <p:spPr>
            <a:xfrm>
              <a:off x="0" y="-19050"/>
              <a:ext cx="10014539" cy="750570"/>
            </a:xfrm>
            <a:prstGeom prst="rect">
              <a:avLst/>
            </a:prstGeom>
          </p:spPr>
          <p:txBody>
            <a:bodyPr anchor="ctr" rtlCol="false" tIns="0" lIns="0" bIns="0" rIns="0"/>
            <a:lstStyle/>
            <a:p>
              <a:pPr algn="l">
                <a:lnSpc>
                  <a:spcPts val="2520"/>
                </a:lnSpc>
              </a:pPr>
              <a:r>
                <a:rPr lang="en-US" sz="2100" i="true">
                  <a:solidFill>
                    <a:srgbClr val="5B6373"/>
                  </a:solidFill>
                  <a:latin typeface="Poppins Italics"/>
                  <a:ea typeface="Poppins Italics"/>
                  <a:cs typeface="Poppins Italics"/>
                  <a:sym typeface="Poppins Italics"/>
                </a:rPr>
                <a:t>Scenario: Agent runs a legitimate right-sizing workflow</a:t>
              </a:r>
            </a:p>
          </p:txBody>
        </p:sp>
      </p:grpSp>
      <p:grpSp>
        <p:nvGrpSpPr>
          <p:cNvPr name="Group 11" id="11"/>
          <p:cNvGrpSpPr/>
          <p:nvPr/>
        </p:nvGrpSpPr>
        <p:grpSpPr>
          <a:xfrm rot="0">
            <a:off x="1019175" y="2966847"/>
            <a:ext cx="842010" cy="842010"/>
            <a:chOff x="0" y="0"/>
            <a:chExt cx="1122680" cy="1122680"/>
          </a:xfrm>
        </p:grpSpPr>
        <p:sp>
          <p:nvSpPr>
            <p:cNvPr name="Freeform 12" id="12"/>
            <p:cNvSpPr/>
            <p:nvPr/>
          </p:nvSpPr>
          <p:spPr>
            <a:xfrm flipH="false" flipV="false" rot="0">
              <a:off x="0" y="0"/>
              <a:ext cx="1122680" cy="1122680"/>
            </a:xfrm>
            <a:custGeom>
              <a:avLst/>
              <a:gdLst/>
              <a:ahLst/>
              <a:cxnLst/>
              <a:rect r="r" b="b" t="t" l="l"/>
              <a:pathLst>
                <a:path h="1122680" w="1122680">
                  <a:moveTo>
                    <a:pt x="0" y="561340"/>
                  </a:moveTo>
                  <a:cubicBezTo>
                    <a:pt x="0" y="251333"/>
                    <a:pt x="251333" y="0"/>
                    <a:pt x="561340" y="0"/>
                  </a:cubicBezTo>
                  <a:cubicBezTo>
                    <a:pt x="871347" y="0"/>
                    <a:pt x="1122680" y="251333"/>
                    <a:pt x="1122680" y="561340"/>
                  </a:cubicBezTo>
                  <a:cubicBezTo>
                    <a:pt x="1122680" y="871347"/>
                    <a:pt x="871347" y="1122680"/>
                    <a:pt x="561340" y="1122680"/>
                  </a:cubicBezTo>
                  <a:cubicBezTo>
                    <a:pt x="251333" y="1122680"/>
                    <a:pt x="0" y="871347"/>
                    <a:pt x="0" y="561340"/>
                  </a:cubicBezTo>
                  <a:close/>
                </a:path>
              </a:pathLst>
            </a:custGeom>
            <a:solidFill>
              <a:srgbClr val="5FA8D3"/>
            </a:solidFill>
            <a:ln w="19050" cap="sq">
              <a:solidFill>
                <a:srgbClr val="5FA8D3"/>
              </a:solidFill>
              <a:prstDash val="solid"/>
              <a:miter/>
            </a:ln>
          </p:spPr>
        </p:sp>
      </p:grpSp>
      <p:grpSp>
        <p:nvGrpSpPr>
          <p:cNvPr name="Group 13" id="13"/>
          <p:cNvGrpSpPr/>
          <p:nvPr/>
        </p:nvGrpSpPr>
        <p:grpSpPr>
          <a:xfrm rot="0">
            <a:off x="1028700" y="2976372"/>
            <a:ext cx="822960" cy="822960"/>
            <a:chOff x="0" y="0"/>
            <a:chExt cx="1097280" cy="1097280"/>
          </a:xfrm>
        </p:grpSpPr>
        <p:sp>
          <p:nvSpPr>
            <p:cNvPr name="Freeform 14" id="14"/>
            <p:cNvSpPr/>
            <p:nvPr/>
          </p:nvSpPr>
          <p:spPr>
            <a:xfrm flipH="false" flipV="false" rot="0">
              <a:off x="0" y="0"/>
              <a:ext cx="1097280" cy="1097280"/>
            </a:xfrm>
            <a:custGeom>
              <a:avLst/>
              <a:gdLst/>
              <a:ahLst/>
              <a:cxnLst/>
              <a:rect r="r" b="b" t="t" l="l"/>
              <a:pathLst>
                <a:path h="1097280" w="1097280">
                  <a:moveTo>
                    <a:pt x="0" y="0"/>
                  </a:moveTo>
                  <a:lnTo>
                    <a:pt x="1097280" y="0"/>
                  </a:lnTo>
                  <a:lnTo>
                    <a:pt x="1097280" y="1097280"/>
                  </a:lnTo>
                  <a:lnTo>
                    <a:pt x="0" y="1097280"/>
                  </a:lnTo>
                  <a:close/>
                </a:path>
              </a:pathLst>
            </a:custGeom>
            <a:blipFill>
              <a:blip r:embed="rId3">
                <a:alphaModFix amt="0"/>
              </a:blip>
              <a:stretch>
                <a:fillRect l="-78303" t="0" r="-78303" b="0"/>
              </a:stretch>
            </a:blipFill>
          </p:spPr>
        </p:sp>
        <p:sp>
          <p:nvSpPr>
            <p:cNvPr name="TextBox 15" id="15"/>
            <p:cNvSpPr txBox="true"/>
            <p:nvPr/>
          </p:nvSpPr>
          <p:spPr>
            <a:xfrm>
              <a:off x="0" y="-38100"/>
              <a:ext cx="1097280" cy="1135380"/>
            </a:xfrm>
            <a:prstGeom prst="rect">
              <a:avLst/>
            </a:prstGeom>
          </p:spPr>
          <p:txBody>
            <a:bodyPr anchor="ctr" rtlCol="false" tIns="0" lIns="0" bIns="0" rIns="0"/>
            <a:lstStyle/>
            <a:p>
              <a:pPr algn="ctr">
                <a:lnSpc>
                  <a:spcPts val="2879"/>
                </a:lnSpc>
              </a:pPr>
              <a:r>
                <a:rPr lang="en-US" sz="2400" b="true">
                  <a:solidFill>
                    <a:srgbClr val="FFFFFF"/>
                  </a:solidFill>
                  <a:latin typeface="Calibri (MS) Bold"/>
                  <a:ea typeface="Calibri (MS) Bold"/>
                  <a:cs typeface="Calibri (MS) Bold"/>
                  <a:sym typeface="Calibri (MS) Bold"/>
                </a:rPr>
                <a:t>1</a:t>
              </a:r>
            </a:p>
          </p:txBody>
        </p:sp>
      </p:grpSp>
      <p:grpSp>
        <p:nvGrpSpPr>
          <p:cNvPr name="Group 16" id="16"/>
          <p:cNvGrpSpPr/>
          <p:nvPr/>
        </p:nvGrpSpPr>
        <p:grpSpPr>
          <a:xfrm rot="0">
            <a:off x="2116455" y="2802255"/>
            <a:ext cx="15348128" cy="1636395"/>
            <a:chOff x="0" y="0"/>
            <a:chExt cx="20464170" cy="2181860"/>
          </a:xfrm>
        </p:grpSpPr>
        <p:sp>
          <p:nvSpPr>
            <p:cNvPr name="Freeform 17" id="17"/>
            <p:cNvSpPr/>
            <p:nvPr/>
          </p:nvSpPr>
          <p:spPr>
            <a:xfrm flipH="false" flipV="false" rot="0">
              <a:off x="0" y="0"/>
              <a:ext cx="20464171" cy="2181860"/>
            </a:xfrm>
            <a:custGeom>
              <a:avLst/>
              <a:gdLst/>
              <a:ahLst/>
              <a:cxnLst/>
              <a:rect r="r" b="b" t="t" l="l"/>
              <a:pathLst>
                <a:path h="2181860" w="20464171">
                  <a:moveTo>
                    <a:pt x="0" y="183760"/>
                  </a:moveTo>
                  <a:cubicBezTo>
                    <a:pt x="0" y="82213"/>
                    <a:pt x="66279" y="0"/>
                    <a:pt x="148146" y="0"/>
                  </a:cubicBezTo>
                  <a:lnTo>
                    <a:pt x="20316023" y="0"/>
                  </a:lnTo>
                  <a:cubicBezTo>
                    <a:pt x="20397891" y="0"/>
                    <a:pt x="20464171" y="82213"/>
                    <a:pt x="20464171" y="183760"/>
                  </a:cubicBezTo>
                  <a:lnTo>
                    <a:pt x="20464171" y="1998100"/>
                  </a:lnTo>
                  <a:cubicBezTo>
                    <a:pt x="20464171" y="2099647"/>
                    <a:pt x="20397891" y="2181860"/>
                    <a:pt x="20316023" y="2181860"/>
                  </a:cubicBezTo>
                  <a:lnTo>
                    <a:pt x="148146" y="2181860"/>
                  </a:lnTo>
                  <a:cubicBezTo>
                    <a:pt x="66279" y="2181860"/>
                    <a:pt x="0" y="2099647"/>
                    <a:pt x="0" y="1998100"/>
                  </a:cubicBezTo>
                  <a:close/>
                </a:path>
              </a:pathLst>
            </a:custGeom>
            <a:solidFill>
              <a:srgbClr val="FFFFFF"/>
            </a:solidFill>
            <a:ln w="19050" cap="sq">
              <a:solidFill>
                <a:srgbClr val="E3E3DE"/>
              </a:solidFill>
              <a:prstDash val="solid"/>
              <a:miter/>
            </a:ln>
          </p:spPr>
        </p:sp>
      </p:grpSp>
      <p:grpSp>
        <p:nvGrpSpPr>
          <p:cNvPr name="Group 18" id="18"/>
          <p:cNvGrpSpPr/>
          <p:nvPr/>
        </p:nvGrpSpPr>
        <p:grpSpPr>
          <a:xfrm rot="0">
            <a:off x="2537460" y="2949607"/>
            <a:ext cx="9258300" cy="577424"/>
            <a:chOff x="0" y="0"/>
            <a:chExt cx="12344400" cy="769898"/>
          </a:xfrm>
        </p:grpSpPr>
        <p:sp>
          <p:nvSpPr>
            <p:cNvPr name="Freeform 19" id="19"/>
            <p:cNvSpPr/>
            <p:nvPr/>
          </p:nvSpPr>
          <p:spPr>
            <a:xfrm flipH="false" flipV="false" rot="0">
              <a:off x="0" y="0"/>
              <a:ext cx="12344400" cy="769898"/>
            </a:xfrm>
            <a:custGeom>
              <a:avLst/>
              <a:gdLst/>
              <a:ahLst/>
              <a:cxnLst/>
              <a:rect r="r" b="b" t="t" l="l"/>
              <a:pathLst>
                <a:path h="769898" w="12344400">
                  <a:moveTo>
                    <a:pt x="0" y="0"/>
                  </a:moveTo>
                  <a:lnTo>
                    <a:pt x="12344400" y="0"/>
                  </a:lnTo>
                  <a:lnTo>
                    <a:pt x="12344400" y="769898"/>
                  </a:lnTo>
                  <a:lnTo>
                    <a:pt x="0" y="769898"/>
                  </a:lnTo>
                  <a:close/>
                </a:path>
              </a:pathLst>
            </a:custGeom>
            <a:blipFill>
              <a:blip r:embed="rId3">
                <a:alphaModFix amt="0"/>
              </a:blip>
              <a:stretch>
                <a:fillRect l="0" t="-452607" r="-57037" b="-428620"/>
              </a:stretch>
            </a:blipFill>
          </p:spPr>
        </p:sp>
        <p:sp>
          <p:nvSpPr>
            <p:cNvPr name="TextBox 20" id="20"/>
            <p:cNvSpPr txBox="true"/>
            <p:nvPr/>
          </p:nvSpPr>
          <p:spPr>
            <a:xfrm>
              <a:off x="0" y="-9525"/>
              <a:ext cx="12344400" cy="779423"/>
            </a:xfrm>
            <a:prstGeom prst="rect">
              <a:avLst/>
            </a:prstGeom>
          </p:spPr>
          <p:txBody>
            <a:bodyPr anchor="ctr" rtlCol="false" tIns="0" lIns="0" bIns="0" rIns="0"/>
            <a:lstStyle/>
            <a:p>
              <a:pPr algn="l">
                <a:lnSpc>
                  <a:spcPts val="2789"/>
                </a:lnSpc>
              </a:pPr>
              <a:r>
                <a:rPr lang="en-US" sz="2324" b="true">
                  <a:solidFill>
                    <a:srgbClr val="1B2436"/>
                  </a:solidFill>
                  <a:latin typeface="Poppins Bold"/>
                  <a:ea typeface="Poppins Bold"/>
                  <a:cs typeface="Poppins Bold"/>
                  <a:sym typeface="Poppins Bold"/>
                </a:rPr>
                <a:t>1. Analysis (Read-only)  |  분석 (읽기 전용)</a:t>
              </a:r>
            </a:p>
          </p:txBody>
        </p:sp>
      </p:grpSp>
      <p:grpSp>
        <p:nvGrpSpPr>
          <p:cNvPr name="Group 21" id="21"/>
          <p:cNvGrpSpPr/>
          <p:nvPr/>
        </p:nvGrpSpPr>
        <p:grpSpPr>
          <a:xfrm rot="0">
            <a:off x="2537460" y="3452898"/>
            <a:ext cx="11493177" cy="617220"/>
            <a:chOff x="0" y="0"/>
            <a:chExt cx="15324236" cy="822960"/>
          </a:xfrm>
        </p:grpSpPr>
        <p:sp>
          <p:nvSpPr>
            <p:cNvPr name="Freeform 22" id="22"/>
            <p:cNvSpPr/>
            <p:nvPr/>
          </p:nvSpPr>
          <p:spPr>
            <a:xfrm flipH="false" flipV="false" rot="0">
              <a:off x="0" y="0"/>
              <a:ext cx="15324237" cy="822960"/>
            </a:xfrm>
            <a:custGeom>
              <a:avLst/>
              <a:gdLst/>
              <a:ahLst/>
              <a:cxnLst/>
              <a:rect r="r" b="b" t="t" l="l"/>
              <a:pathLst>
                <a:path h="822960" w="15324237">
                  <a:moveTo>
                    <a:pt x="0" y="0"/>
                  </a:moveTo>
                  <a:lnTo>
                    <a:pt x="15324237" y="0"/>
                  </a:lnTo>
                  <a:lnTo>
                    <a:pt x="15324237" y="822960"/>
                  </a:lnTo>
                  <a:lnTo>
                    <a:pt x="0" y="822960"/>
                  </a:lnTo>
                  <a:close/>
                </a:path>
              </a:pathLst>
            </a:custGeom>
            <a:blipFill>
              <a:blip r:embed="rId3">
                <a:alphaModFix amt="0"/>
              </a:blip>
              <a:stretch>
                <a:fillRect l="0" t="-408980" r="-26500" b="-408980"/>
              </a:stretch>
            </a:blipFill>
          </p:spPr>
        </p:sp>
        <p:sp>
          <p:nvSpPr>
            <p:cNvPr name="TextBox 23" id="23"/>
            <p:cNvSpPr txBox="true"/>
            <p:nvPr/>
          </p:nvSpPr>
          <p:spPr>
            <a:xfrm>
              <a:off x="0" y="-19050"/>
              <a:ext cx="15324236" cy="842010"/>
            </a:xfrm>
            <a:prstGeom prst="rect">
              <a:avLst/>
            </a:prstGeom>
          </p:spPr>
          <p:txBody>
            <a:bodyPr anchor="ctr" rtlCol="false" tIns="0" lIns="0" bIns="0" rIns="0"/>
            <a:lstStyle/>
            <a:p>
              <a:pPr algn="l">
                <a:lnSpc>
                  <a:spcPts val="2160"/>
                </a:lnSpc>
              </a:pPr>
              <a:r>
                <a:rPr lang="en-US" sz="1800">
                  <a:solidFill>
                    <a:srgbClr val="5B6373"/>
                  </a:solidFill>
                  <a:latin typeface="Poppins"/>
                  <a:ea typeface="Poppins"/>
                  <a:cs typeface="Poppins"/>
                  <a:sym typeface="Poppins"/>
                </a:rPr>
                <a:t>kubectl top pods / get hpa - OPA allows reads. Agent finds 47 over-provisioned deployments.</a:t>
              </a:r>
            </a:p>
          </p:txBody>
        </p:sp>
      </p:grpSp>
      <p:grpSp>
        <p:nvGrpSpPr>
          <p:cNvPr name="Group 24" id="24"/>
          <p:cNvGrpSpPr/>
          <p:nvPr/>
        </p:nvGrpSpPr>
        <p:grpSpPr>
          <a:xfrm rot="0">
            <a:off x="986333" y="4860417"/>
            <a:ext cx="842010" cy="842010"/>
            <a:chOff x="0" y="0"/>
            <a:chExt cx="1122680" cy="1122680"/>
          </a:xfrm>
        </p:grpSpPr>
        <p:sp>
          <p:nvSpPr>
            <p:cNvPr name="Freeform 25" id="25"/>
            <p:cNvSpPr/>
            <p:nvPr/>
          </p:nvSpPr>
          <p:spPr>
            <a:xfrm flipH="false" flipV="false" rot="0">
              <a:off x="0" y="0"/>
              <a:ext cx="1122680" cy="1122680"/>
            </a:xfrm>
            <a:custGeom>
              <a:avLst/>
              <a:gdLst/>
              <a:ahLst/>
              <a:cxnLst/>
              <a:rect r="r" b="b" t="t" l="l"/>
              <a:pathLst>
                <a:path h="1122680" w="1122680">
                  <a:moveTo>
                    <a:pt x="0" y="561340"/>
                  </a:moveTo>
                  <a:cubicBezTo>
                    <a:pt x="0" y="251333"/>
                    <a:pt x="251333" y="0"/>
                    <a:pt x="561340" y="0"/>
                  </a:cubicBezTo>
                  <a:cubicBezTo>
                    <a:pt x="871347" y="0"/>
                    <a:pt x="1122680" y="251333"/>
                    <a:pt x="1122680" y="561340"/>
                  </a:cubicBezTo>
                  <a:cubicBezTo>
                    <a:pt x="1122680" y="871347"/>
                    <a:pt x="871347" y="1122680"/>
                    <a:pt x="561340" y="1122680"/>
                  </a:cubicBezTo>
                  <a:cubicBezTo>
                    <a:pt x="251333" y="1122680"/>
                    <a:pt x="0" y="871347"/>
                    <a:pt x="0" y="561340"/>
                  </a:cubicBezTo>
                  <a:close/>
                </a:path>
              </a:pathLst>
            </a:custGeom>
            <a:solidFill>
              <a:srgbClr val="5FA8D3"/>
            </a:solidFill>
            <a:ln w="19050" cap="sq">
              <a:solidFill>
                <a:srgbClr val="5FA8D3"/>
              </a:solidFill>
              <a:prstDash val="solid"/>
              <a:miter/>
            </a:ln>
          </p:spPr>
        </p:sp>
      </p:grpSp>
      <p:grpSp>
        <p:nvGrpSpPr>
          <p:cNvPr name="Group 26" id="26"/>
          <p:cNvGrpSpPr/>
          <p:nvPr/>
        </p:nvGrpSpPr>
        <p:grpSpPr>
          <a:xfrm rot="0">
            <a:off x="995858" y="4869942"/>
            <a:ext cx="822960" cy="822960"/>
            <a:chOff x="0" y="0"/>
            <a:chExt cx="1097280" cy="1097280"/>
          </a:xfrm>
        </p:grpSpPr>
        <p:sp>
          <p:nvSpPr>
            <p:cNvPr name="Freeform 27" id="27"/>
            <p:cNvSpPr/>
            <p:nvPr/>
          </p:nvSpPr>
          <p:spPr>
            <a:xfrm flipH="false" flipV="false" rot="0">
              <a:off x="0" y="0"/>
              <a:ext cx="1097280" cy="1097280"/>
            </a:xfrm>
            <a:custGeom>
              <a:avLst/>
              <a:gdLst/>
              <a:ahLst/>
              <a:cxnLst/>
              <a:rect r="r" b="b" t="t" l="l"/>
              <a:pathLst>
                <a:path h="1097280" w="1097280">
                  <a:moveTo>
                    <a:pt x="0" y="0"/>
                  </a:moveTo>
                  <a:lnTo>
                    <a:pt x="1097280" y="0"/>
                  </a:lnTo>
                  <a:lnTo>
                    <a:pt x="1097280" y="1097280"/>
                  </a:lnTo>
                  <a:lnTo>
                    <a:pt x="0" y="1097280"/>
                  </a:lnTo>
                  <a:close/>
                </a:path>
              </a:pathLst>
            </a:custGeom>
            <a:blipFill>
              <a:blip r:embed="rId3">
                <a:alphaModFix amt="0"/>
              </a:blip>
              <a:stretch>
                <a:fillRect l="-78303" t="0" r="-78303" b="0"/>
              </a:stretch>
            </a:blipFill>
          </p:spPr>
        </p:sp>
        <p:sp>
          <p:nvSpPr>
            <p:cNvPr name="TextBox 28" id="28"/>
            <p:cNvSpPr txBox="true"/>
            <p:nvPr/>
          </p:nvSpPr>
          <p:spPr>
            <a:xfrm>
              <a:off x="0" y="-38100"/>
              <a:ext cx="1097280" cy="1135380"/>
            </a:xfrm>
            <a:prstGeom prst="rect">
              <a:avLst/>
            </a:prstGeom>
          </p:spPr>
          <p:txBody>
            <a:bodyPr anchor="ctr" rtlCol="false" tIns="0" lIns="0" bIns="0" rIns="0"/>
            <a:lstStyle/>
            <a:p>
              <a:pPr algn="ctr">
                <a:lnSpc>
                  <a:spcPts val="2879"/>
                </a:lnSpc>
              </a:pPr>
              <a:r>
                <a:rPr lang="en-US" sz="2400" b="true">
                  <a:solidFill>
                    <a:srgbClr val="FFFFFF"/>
                  </a:solidFill>
                  <a:latin typeface="Calibri (MS) Bold"/>
                  <a:ea typeface="Calibri (MS) Bold"/>
                  <a:cs typeface="Calibri (MS) Bold"/>
                  <a:sym typeface="Calibri (MS) Bold"/>
                </a:rPr>
                <a:t>2</a:t>
              </a:r>
            </a:p>
          </p:txBody>
        </p:sp>
      </p:grpSp>
      <p:grpSp>
        <p:nvGrpSpPr>
          <p:cNvPr name="Group 29" id="29"/>
          <p:cNvGrpSpPr/>
          <p:nvPr/>
        </p:nvGrpSpPr>
        <p:grpSpPr>
          <a:xfrm rot="0">
            <a:off x="2083613" y="4695825"/>
            <a:ext cx="15380970" cy="1322070"/>
            <a:chOff x="0" y="0"/>
            <a:chExt cx="20507960" cy="1762760"/>
          </a:xfrm>
        </p:grpSpPr>
        <p:sp>
          <p:nvSpPr>
            <p:cNvPr name="Freeform 30" id="30"/>
            <p:cNvSpPr/>
            <p:nvPr/>
          </p:nvSpPr>
          <p:spPr>
            <a:xfrm flipH="false" flipV="false" rot="0">
              <a:off x="0" y="0"/>
              <a:ext cx="20507961" cy="1762760"/>
            </a:xfrm>
            <a:custGeom>
              <a:avLst/>
              <a:gdLst/>
              <a:ahLst/>
              <a:cxnLst/>
              <a:rect r="r" b="b" t="t" l="l"/>
              <a:pathLst>
                <a:path h="1762760" w="20507961">
                  <a:moveTo>
                    <a:pt x="0" y="148463"/>
                  </a:moveTo>
                  <a:cubicBezTo>
                    <a:pt x="0" y="66421"/>
                    <a:pt x="66421" y="0"/>
                    <a:pt x="148463" y="0"/>
                  </a:cubicBezTo>
                  <a:lnTo>
                    <a:pt x="20359497" y="0"/>
                  </a:lnTo>
                  <a:cubicBezTo>
                    <a:pt x="20441538" y="0"/>
                    <a:pt x="20507961" y="66421"/>
                    <a:pt x="20507961" y="148463"/>
                  </a:cubicBezTo>
                  <a:lnTo>
                    <a:pt x="20507961" y="1614297"/>
                  </a:lnTo>
                  <a:cubicBezTo>
                    <a:pt x="20507961" y="1696339"/>
                    <a:pt x="20441538" y="1762760"/>
                    <a:pt x="20359497" y="1762760"/>
                  </a:cubicBezTo>
                  <a:lnTo>
                    <a:pt x="148463" y="1762760"/>
                  </a:lnTo>
                  <a:cubicBezTo>
                    <a:pt x="66421" y="1762760"/>
                    <a:pt x="0" y="1696339"/>
                    <a:pt x="0" y="1614297"/>
                  </a:cubicBezTo>
                  <a:close/>
                </a:path>
              </a:pathLst>
            </a:custGeom>
            <a:solidFill>
              <a:srgbClr val="FFFFFF"/>
            </a:solidFill>
            <a:ln w="19050" cap="sq">
              <a:solidFill>
                <a:srgbClr val="E3E3DE"/>
              </a:solidFill>
              <a:prstDash val="solid"/>
              <a:miter/>
            </a:ln>
          </p:spPr>
        </p:sp>
      </p:grpSp>
      <p:grpSp>
        <p:nvGrpSpPr>
          <p:cNvPr name="Group 31" id="31"/>
          <p:cNvGrpSpPr/>
          <p:nvPr/>
        </p:nvGrpSpPr>
        <p:grpSpPr>
          <a:xfrm rot="0">
            <a:off x="2504618" y="4847939"/>
            <a:ext cx="14538960" cy="577424"/>
            <a:chOff x="0" y="0"/>
            <a:chExt cx="19385280" cy="769898"/>
          </a:xfrm>
        </p:grpSpPr>
        <p:sp>
          <p:nvSpPr>
            <p:cNvPr name="Freeform 32" id="32"/>
            <p:cNvSpPr/>
            <p:nvPr/>
          </p:nvSpPr>
          <p:spPr>
            <a:xfrm flipH="false" flipV="false" rot="0">
              <a:off x="0" y="0"/>
              <a:ext cx="19385280" cy="769898"/>
            </a:xfrm>
            <a:custGeom>
              <a:avLst/>
              <a:gdLst/>
              <a:ahLst/>
              <a:cxnLst/>
              <a:rect r="r" b="b" t="t" l="l"/>
              <a:pathLst>
                <a:path h="769898" w="19385280">
                  <a:moveTo>
                    <a:pt x="0" y="0"/>
                  </a:moveTo>
                  <a:lnTo>
                    <a:pt x="19385280" y="0"/>
                  </a:lnTo>
                  <a:lnTo>
                    <a:pt x="19385280" y="769898"/>
                  </a:lnTo>
                  <a:lnTo>
                    <a:pt x="0" y="769898"/>
                  </a:lnTo>
                  <a:close/>
                </a:path>
              </a:pathLst>
            </a:custGeom>
            <a:blipFill>
              <a:blip r:embed="rId3">
                <a:alphaModFix amt="0"/>
              </a:blip>
              <a:stretch>
                <a:fillRect l="0" t="-452607" r="0" b="-428620"/>
              </a:stretch>
            </a:blipFill>
          </p:spPr>
        </p:sp>
        <p:sp>
          <p:nvSpPr>
            <p:cNvPr name="TextBox 33" id="33"/>
            <p:cNvSpPr txBox="true"/>
            <p:nvPr/>
          </p:nvSpPr>
          <p:spPr>
            <a:xfrm>
              <a:off x="0" y="-9525"/>
              <a:ext cx="19385280" cy="779423"/>
            </a:xfrm>
            <a:prstGeom prst="rect">
              <a:avLst/>
            </a:prstGeom>
          </p:spPr>
          <p:txBody>
            <a:bodyPr anchor="ctr" rtlCol="false" tIns="0" lIns="0" bIns="0" rIns="0"/>
            <a:lstStyle/>
            <a:p>
              <a:pPr algn="l">
                <a:lnSpc>
                  <a:spcPts val="2789"/>
                </a:lnSpc>
              </a:pPr>
              <a:r>
                <a:rPr lang="en-US" sz="2324" b="true">
                  <a:solidFill>
                    <a:srgbClr val="1B2436"/>
                  </a:solidFill>
                  <a:latin typeface="Poppins Bold"/>
                  <a:ea typeface="Poppins Bold"/>
                  <a:cs typeface="Poppins Bold"/>
                  <a:sym typeface="Poppins Bold"/>
                </a:rPr>
                <a:t>2. Proposal Generation  |  제안서 작성</a:t>
              </a:r>
            </a:p>
          </p:txBody>
        </p:sp>
      </p:grpSp>
      <p:grpSp>
        <p:nvGrpSpPr>
          <p:cNvPr name="Group 34" id="34"/>
          <p:cNvGrpSpPr/>
          <p:nvPr/>
        </p:nvGrpSpPr>
        <p:grpSpPr>
          <a:xfrm rot="0">
            <a:off x="2504618" y="5304758"/>
            <a:ext cx="10121293" cy="617220"/>
            <a:chOff x="0" y="0"/>
            <a:chExt cx="13495057" cy="822960"/>
          </a:xfrm>
        </p:grpSpPr>
        <p:sp>
          <p:nvSpPr>
            <p:cNvPr name="Freeform 35" id="35"/>
            <p:cNvSpPr/>
            <p:nvPr/>
          </p:nvSpPr>
          <p:spPr>
            <a:xfrm flipH="false" flipV="false" rot="0">
              <a:off x="0" y="0"/>
              <a:ext cx="13495058" cy="822960"/>
            </a:xfrm>
            <a:custGeom>
              <a:avLst/>
              <a:gdLst/>
              <a:ahLst/>
              <a:cxnLst/>
              <a:rect r="r" b="b" t="t" l="l"/>
              <a:pathLst>
                <a:path h="822960" w="13495058">
                  <a:moveTo>
                    <a:pt x="0" y="0"/>
                  </a:moveTo>
                  <a:lnTo>
                    <a:pt x="13495058" y="0"/>
                  </a:lnTo>
                  <a:lnTo>
                    <a:pt x="13495058" y="822960"/>
                  </a:lnTo>
                  <a:lnTo>
                    <a:pt x="0" y="822960"/>
                  </a:lnTo>
                  <a:close/>
                </a:path>
              </a:pathLst>
            </a:custGeom>
            <a:blipFill>
              <a:blip r:embed="rId3">
                <a:alphaModFix amt="0"/>
              </a:blip>
              <a:stretch>
                <a:fillRect l="0" t="-408980" r="-43647" b="-408980"/>
              </a:stretch>
            </a:blipFill>
          </p:spPr>
        </p:sp>
        <p:sp>
          <p:nvSpPr>
            <p:cNvPr name="TextBox 36" id="36"/>
            <p:cNvSpPr txBox="true"/>
            <p:nvPr/>
          </p:nvSpPr>
          <p:spPr>
            <a:xfrm>
              <a:off x="0" y="-19050"/>
              <a:ext cx="13495057" cy="842010"/>
            </a:xfrm>
            <a:prstGeom prst="rect">
              <a:avLst/>
            </a:prstGeom>
          </p:spPr>
          <p:txBody>
            <a:bodyPr anchor="ctr" rtlCol="false" tIns="0" lIns="0" bIns="0" rIns="0"/>
            <a:lstStyle/>
            <a:p>
              <a:pPr algn="l">
                <a:lnSpc>
                  <a:spcPts val="2160"/>
                </a:lnSpc>
              </a:pPr>
              <a:r>
                <a:rPr lang="en-US" sz="1800">
                  <a:solidFill>
                    <a:srgbClr val="5B6373"/>
                  </a:solidFill>
                  <a:latin typeface="Poppins"/>
                  <a:ea typeface="Poppins"/>
                  <a:cs typeface="Poppins"/>
                  <a:sym typeface="Poppins"/>
                </a:rPr>
                <a:t>Agent creates an Argo Workflow CR - right-size-deployments. </a:t>
              </a:r>
              <a:r>
                <a:rPr lang="en-US" sz="1800" b="true">
                  <a:solidFill>
                    <a:srgbClr val="5B6373"/>
                  </a:solidFill>
                  <a:latin typeface="Poppins Bold"/>
                  <a:ea typeface="Poppins Bold"/>
                  <a:cs typeface="Poppins Bold"/>
                  <a:sym typeface="Poppins Bold"/>
                </a:rPr>
                <a:t>Status</a:t>
              </a:r>
              <a:r>
                <a:rPr lang="en-US" sz="1800">
                  <a:solidFill>
                    <a:srgbClr val="5B6373"/>
                  </a:solidFill>
                  <a:latin typeface="Poppins"/>
                  <a:ea typeface="Poppins"/>
                  <a:cs typeface="Poppins"/>
                  <a:sym typeface="Poppins"/>
                </a:rPr>
                <a:t>: Pending approval.</a:t>
              </a:r>
            </a:p>
          </p:txBody>
        </p:sp>
      </p:grpSp>
      <p:grpSp>
        <p:nvGrpSpPr>
          <p:cNvPr name="Group 37" id="37"/>
          <p:cNvGrpSpPr/>
          <p:nvPr/>
        </p:nvGrpSpPr>
        <p:grpSpPr>
          <a:xfrm rot="0">
            <a:off x="986333" y="6437757"/>
            <a:ext cx="842010" cy="842010"/>
            <a:chOff x="0" y="0"/>
            <a:chExt cx="1122680" cy="1122680"/>
          </a:xfrm>
        </p:grpSpPr>
        <p:sp>
          <p:nvSpPr>
            <p:cNvPr name="Freeform 38" id="38"/>
            <p:cNvSpPr/>
            <p:nvPr/>
          </p:nvSpPr>
          <p:spPr>
            <a:xfrm flipH="false" flipV="false" rot="0">
              <a:off x="0" y="0"/>
              <a:ext cx="1122680" cy="1122680"/>
            </a:xfrm>
            <a:custGeom>
              <a:avLst/>
              <a:gdLst/>
              <a:ahLst/>
              <a:cxnLst/>
              <a:rect r="r" b="b" t="t" l="l"/>
              <a:pathLst>
                <a:path h="1122680" w="1122680">
                  <a:moveTo>
                    <a:pt x="0" y="561340"/>
                  </a:moveTo>
                  <a:cubicBezTo>
                    <a:pt x="0" y="251333"/>
                    <a:pt x="251333" y="0"/>
                    <a:pt x="561340" y="0"/>
                  </a:cubicBezTo>
                  <a:cubicBezTo>
                    <a:pt x="871347" y="0"/>
                    <a:pt x="1122680" y="251333"/>
                    <a:pt x="1122680" y="561340"/>
                  </a:cubicBezTo>
                  <a:cubicBezTo>
                    <a:pt x="1122680" y="871347"/>
                    <a:pt x="871347" y="1122680"/>
                    <a:pt x="561340" y="1122680"/>
                  </a:cubicBezTo>
                  <a:cubicBezTo>
                    <a:pt x="251333" y="1122680"/>
                    <a:pt x="0" y="871347"/>
                    <a:pt x="0" y="561340"/>
                  </a:cubicBezTo>
                  <a:close/>
                </a:path>
              </a:pathLst>
            </a:custGeom>
            <a:solidFill>
              <a:srgbClr val="5FA8D3"/>
            </a:solidFill>
            <a:ln w="19050" cap="sq">
              <a:solidFill>
                <a:srgbClr val="5FA8D3"/>
              </a:solidFill>
              <a:prstDash val="solid"/>
              <a:miter/>
            </a:ln>
          </p:spPr>
        </p:sp>
      </p:grpSp>
      <p:grpSp>
        <p:nvGrpSpPr>
          <p:cNvPr name="Group 39" id="39"/>
          <p:cNvGrpSpPr/>
          <p:nvPr/>
        </p:nvGrpSpPr>
        <p:grpSpPr>
          <a:xfrm rot="0">
            <a:off x="995858" y="6447282"/>
            <a:ext cx="822960" cy="822960"/>
            <a:chOff x="0" y="0"/>
            <a:chExt cx="1097280" cy="1097280"/>
          </a:xfrm>
        </p:grpSpPr>
        <p:sp>
          <p:nvSpPr>
            <p:cNvPr name="Freeform 40" id="40"/>
            <p:cNvSpPr/>
            <p:nvPr/>
          </p:nvSpPr>
          <p:spPr>
            <a:xfrm flipH="false" flipV="false" rot="0">
              <a:off x="0" y="0"/>
              <a:ext cx="1097280" cy="1097280"/>
            </a:xfrm>
            <a:custGeom>
              <a:avLst/>
              <a:gdLst/>
              <a:ahLst/>
              <a:cxnLst/>
              <a:rect r="r" b="b" t="t" l="l"/>
              <a:pathLst>
                <a:path h="1097280" w="1097280">
                  <a:moveTo>
                    <a:pt x="0" y="0"/>
                  </a:moveTo>
                  <a:lnTo>
                    <a:pt x="1097280" y="0"/>
                  </a:lnTo>
                  <a:lnTo>
                    <a:pt x="1097280" y="1097280"/>
                  </a:lnTo>
                  <a:lnTo>
                    <a:pt x="0" y="1097280"/>
                  </a:lnTo>
                  <a:close/>
                </a:path>
              </a:pathLst>
            </a:custGeom>
            <a:blipFill>
              <a:blip r:embed="rId3">
                <a:alphaModFix amt="0"/>
              </a:blip>
              <a:stretch>
                <a:fillRect l="-78303" t="0" r="-78303" b="0"/>
              </a:stretch>
            </a:blipFill>
          </p:spPr>
        </p:sp>
        <p:sp>
          <p:nvSpPr>
            <p:cNvPr name="TextBox 41" id="41"/>
            <p:cNvSpPr txBox="true"/>
            <p:nvPr/>
          </p:nvSpPr>
          <p:spPr>
            <a:xfrm>
              <a:off x="0" y="-38100"/>
              <a:ext cx="1097280" cy="1135380"/>
            </a:xfrm>
            <a:prstGeom prst="rect">
              <a:avLst/>
            </a:prstGeom>
          </p:spPr>
          <p:txBody>
            <a:bodyPr anchor="ctr" rtlCol="false" tIns="0" lIns="0" bIns="0" rIns="0"/>
            <a:lstStyle/>
            <a:p>
              <a:pPr algn="ctr">
                <a:lnSpc>
                  <a:spcPts val="2879"/>
                </a:lnSpc>
              </a:pPr>
              <a:r>
                <a:rPr lang="en-US" sz="2400" b="true">
                  <a:solidFill>
                    <a:srgbClr val="FFFFFF"/>
                  </a:solidFill>
                  <a:latin typeface="Calibri (MS) Bold"/>
                  <a:ea typeface="Calibri (MS) Bold"/>
                  <a:cs typeface="Calibri (MS) Bold"/>
                  <a:sym typeface="Calibri (MS) Bold"/>
                </a:rPr>
                <a:t>3</a:t>
              </a:r>
            </a:p>
          </p:txBody>
        </p:sp>
      </p:grpSp>
      <p:grpSp>
        <p:nvGrpSpPr>
          <p:cNvPr name="Group 42" id="42"/>
          <p:cNvGrpSpPr/>
          <p:nvPr/>
        </p:nvGrpSpPr>
        <p:grpSpPr>
          <a:xfrm rot="0">
            <a:off x="2083613" y="6273165"/>
            <a:ext cx="15380970" cy="1322070"/>
            <a:chOff x="0" y="0"/>
            <a:chExt cx="20507960" cy="1762760"/>
          </a:xfrm>
        </p:grpSpPr>
        <p:sp>
          <p:nvSpPr>
            <p:cNvPr name="Freeform 43" id="43"/>
            <p:cNvSpPr/>
            <p:nvPr/>
          </p:nvSpPr>
          <p:spPr>
            <a:xfrm flipH="false" flipV="false" rot="0">
              <a:off x="0" y="0"/>
              <a:ext cx="20507961" cy="1762760"/>
            </a:xfrm>
            <a:custGeom>
              <a:avLst/>
              <a:gdLst/>
              <a:ahLst/>
              <a:cxnLst/>
              <a:rect r="r" b="b" t="t" l="l"/>
              <a:pathLst>
                <a:path h="1762760" w="20507961">
                  <a:moveTo>
                    <a:pt x="0" y="148463"/>
                  </a:moveTo>
                  <a:cubicBezTo>
                    <a:pt x="0" y="66421"/>
                    <a:pt x="66421" y="0"/>
                    <a:pt x="148463" y="0"/>
                  </a:cubicBezTo>
                  <a:lnTo>
                    <a:pt x="20359497" y="0"/>
                  </a:lnTo>
                  <a:cubicBezTo>
                    <a:pt x="20441538" y="0"/>
                    <a:pt x="20507961" y="66421"/>
                    <a:pt x="20507961" y="148463"/>
                  </a:cubicBezTo>
                  <a:lnTo>
                    <a:pt x="20507961" y="1614297"/>
                  </a:lnTo>
                  <a:cubicBezTo>
                    <a:pt x="20507961" y="1696339"/>
                    <a:pt x="20441538" y="1762760"/>
                    <a:pt x="20359497" y="1762760"/>
                  </a:cubicBezTo>
                  <a:lnTo>
                    <a:pt x="148463" y="1762760"/>
                  </a:lnTo>
                  <a:cubicBezTo>
                    <a:pt x="66421" y="1762760"/>
                    <a:pt x="0" y="1696339"/>
                    <a:pt x="0" y="1614297"/>
                  </a:cubicBezTo>
                  <a:close/>
                </a:path>
              </a:pathLst>
            </a:custGeom>
            <a:solidFill>
              <a:srgbClr val="FFFFFF"/>
            </a:solidFill>
            <a:ln w="19050" cap="sq">
              <a:solidFill>
                <a:srgbClr val="E3E3DE"/>
              </a:solidFill>
              <a:prstDash val="solid"/>
              <a:miter/>
            </a:ln>
          </p:spPr>
        </p:sp>
      </p:grpSp>
      <p:grpSp>
        <p:nvGrpSpPr>
          <p:cNvPr name="Group 44" id="44"/>
          <p:cNvGrpSpPr/>
          <p:nvPr/>
        </p:nvGrpSpPr>
        <p:grpSpPr>
          <a:xfrm rot="0">
            <a:off x="2504618" y="6425279"/>
            <a:ext cx="14538960" cy="577424"/>
            <a:chOff x="0" y="0"/>
            <a:chExt cx="19385280" cy="769898"/>
          </a:xfrm>
        </p:grpSpPr>
        <p:sp>
          <p:nvSpPr>
            <p:cNvPr name="Freeform 45" id="45"/>
            <p:cNvSpPr/>
            <p:nvPr/>
          </p:nvSpPr>
          <p:spPr>
            <a:xfrm flipH="false" flipV="false" rot="0">
              <a:off x="0" y="0"/>
              <a:ext cx="19385280" cy="769898"/>
            </a:xfrm>
            <a:custGeom>
              <a:avLst/>
              <a:gdLst/>
              <a:ahLst/>
              <a:cxnLst/>
              <a:rect r="r" b="b" t="t" l="l"/>
              <a:pathLst>
                <a:path h="769898" w="19385280">
                  <a:moveTo>
                    <a:pt x="0" y="0"/>
                  </a:moveTo>
                  <a:lnTo>
                    <a:pt x="19385280" y="0"/>
                  </a:lnTo>
                  <a:lnTo>
                    <a:pt x="19385280" y="769898"/>
                  </a:lnTo>
                  <a:lnTo>
                    <a:pt x="0" y="769898"/>
                  </a:lnTo>
                  <a:close/>
                </a:path>
              </a:pathLst>
            </a:custGeom>
            <a:blipFill>
              <a:blip r:embed="rId3">
                <a:alphaModFix amt="0"/>
              </a:blip>
              <a:stretch>
                <a:fillRect l="0" t="-452607" r="0" b="-428620"/>
              </a:stretch>
            </a:blipFill>
          </p:spPr>
        </p:sp>
        <p:sp>
          <p:nvSpPr>
            <p:cNvPr name="TextBox 46" id="46"/>
            <p:cNvSpPr txBox="true"/>
            <p:nvPr/>
          </p:nvSpPr>
          <p:spPr>
            <a:xfrm>
              <a:off x="0" y="-9525"/>
              <a:ext cx="19385280" cy="779423"/>
            </a:xfrm>
            <a:prstGeom prst="rect">
              <a:avLst/>
            </a:prstGeom>
          </p:spPr>
          <p:txBody>
            <a:bodyPr anchor="ctr" rtlCol="false" tIns="0" lIns="0" bIns="0" rIns="0"/>
            <a:lstStyle/>
            <a:p>
              <a:pPr algn="l">
                <a:lnSpc>
                  <a:spcPts val="2789"/>
                </a:lnSpc>
              </a:pPr>
              <a:r>
                <a:rPr lang="en-US" sz="2324" b="true">
                  <a:solidFill>
                    <a:srgbClr val="1B2436"/>
                  </a:solidFill>
                  <a:latin typeface="Poppins Bold"/>
                  <a:ea typeface="Poppins Bold"/>
                  <a:cs typeface="Poppins Bold"/>
                  <a:sym typeface="Poppins Bold"/>
                </a:rPr>
                <a:t>3. Human Approval  |  사람의 승인</a:t>
              </a:r>
            </a:p>
          </p:txBody>
        </p:sp>
      </p:grpSp>
      <p:grpSp>
        <p:nvGrpSpPr>
          <p:cNvPr name="Group 47" id="47"/>
          <p:cNvGrpSpPr/>
          <p:nvPr/>
        </p:nvGrpSpPr>
        <p:grpSpPr>
          <a:xfrm rot="0">
            <a:off x="2504618" y="6891623"/>
            <a:ext cx="9291142" cy="617220"/>
            <a:chOff x="0" y="0"/>
            <a:chExt cx="12388190" cy="822960"/>
          </a:xfrm>
        </p:grpSpPr>
        <p:sp>
          <p:nvSpPr>
            <p:cNvPr name="Freeform 48" id="48"/>
            <p:cNvSpPr/>
            <p:nvPr/>
          </p:nvSpPr>
          <p:spPr>
            <a:xfrm flipH="false" flipV="false" rot="0">
              <a:off x="0" y="0"/>
              <a:ext cx="12388190" cy="822960"/>
            </a:xfrm>
            <a:custGeom>
              <a:avLst/>
              <a:gdLst/>
              <a:ahLst/>
              <a:cxnLst/>
              <a:rect r="r" b="b" t="t" l="l"/>
              <a:pathLst>
                <a:path h="822960" w="12388190">
                  <a:moveTo>
                    <a:pt x="0" y="0"/>
                  </a:moveTo>
                  <a:lnTo>
                    <a:pt x="12388190" y="0"/>
                  </a:lnTo>
                  <a:lnTo>
                    <a:pt x="12388190" y="822960"/>
                  </a:lnTo>
                  <a:lnTo>
                    <a:pt x="0" y="822960"/>
                  </a:lnTo>
                  <a:close/>
                </a:path>
              </a:pathLst>
            </a:custGeom>
            <a:blipFill>
              <a:blip r:embed="rId3">
                <a:alphaModFix amt="0"/>
              </a:blip>
              <a:stretch>
                <a:fillRect l="0" t="-408980" r="-56481" b="-408980"/>
              </a:stretch>
            </a:blipFill>
          </p:spPr>
        </p:sp>
        <p:sp>
          <p:nvSpPr>
            <p:cNvPr name="TextBox 49" id="49"/>
            <p:cNvSpPr txBox="true"/>
            <p:nvPr/>
          </p:nvSpPr>
          <p:spPr>
            <a:xfrm>
              <a:off x="0" y="-19050"/>
              <a:ext cx="12388190" cy="842010"/>
            </a:xfrm>
            <a:prstGeom prst="rect">
              <a:avLst/>
            </a:prstGeom>
          </p:spPr>
          <p:txBody>
            <a:bodyPr anchor="ctr" rtlCol="false" tIns="0" lIns="0" bIns="0" rIns="0"/>
            <a:lstStyle/>
            <a:p>
              <a:pPr algn="l">
                <a:lnSpc>
                  <a:spcPts val="2160"/>
                </a:lnSpc>
              </a:pPr>
              <a:r>
                <a:rPr lang="en-US" sz="1800">
                  <a:solidFill>
                    <a:srgbClr val="5B6373"/>
                  </a:solidFill>
                  <a:latin typeface="Poppins"/>
                  <a:ea typeface="Poppins"/>
                  <a:cs typeface="Poppins"/>
                  <a:sym typeface="Poppins"/>
                </a:rPr>
                <a:t>Slack notification sent → engineer reviews → approves i.e. recorded in audit log.</a:t>
              </a:r>
            </a:p>
          </p:txBody>
        </p:sp>
      </p:grpSp>
      <p:grpSp>
        <p:nvGrpSpPr>
          <p:cNvPr name="Group 50" id="50"/>
          <p:cNvGrpSpPr/>
          <p:nvPr/>
        </p:nvGrpSpPr>
        <p:grpSpPr>
          <a:xfrm rot="0">
            <a:off x="986333" y="8015097"/>
            <a:ext cx="842010" cy="842010"/>
            <a:chOff x="0" y="0"/>
            <a:chExt cx="1122680" cy="1122680"/>
          </a:xfrm>
        </p:grpSpPr>
        <p:sp>
          <p:nvSpPr>
            <p:cNvPr name="Freeform 51" id="51"/>
            <p:cNvSpPr/>
            <p:nvPr/>
          </p:nvSpPr>
          <p:spPr>
            <a:xfrm flipH="false" flipV="false" rot="0">
              <a:off x="0" y="0"/>
              <a:ext cx="1122680" cy="1122680"/>
            </a:xfrm>
            <a:custGeom>
              <a:avLst/>
              <a:gdLst/>
              <a:ahLst/>
              <a:cxnLst/>
              <a:rect r="r" b="b" t="t" l="l"/>
              <a:pathLst>
                <a:path h="1122680" w="1122680">
                  <a:moveTo>
                    <a:pt x="0" y="561340"/>
                  </a:moveTo>
                  <a:cubicBezTo>
                    <a:pt x="0" y="251333"/>
                    <a:pt x="251333" y="0"/>
                    <a:pt x="561340" y="0"/>
                  </a:cubicBezTo>
                  <a:cubicBezTo>
                    <a:pt x="871347" y="0"/>
                    <a:pt x="1122680" y="251333"/>
                    <a:pt x="1122680" y="561340"/>
                  </a:cubicBezTo>
                  <a:cubicBezTo>
                    <a:pt x="1122680" y="871347"/>
                    <a:pt x="871347" y="1122680"/>
                    <a:pt x="561340" y="1122680"/>
                  </a:cubicBezTo>
                  <a:cubicBezTo>
                    <a:pt x="251333" y="1122680"/>
                    <a:pt x="0" y="871347"/>
                    <a:pt x="0" y="561340"/>
                  </a:cubicBezTo>
                  <a:close/>
                </a:path>
              </a:pathLst>
            </a:custGeom>
            <a:solidFill>
              <a:srgbClr val="6FB98F"/>
            </a:solidFill>
            <a:ln w="19050" cap="sq">
              <a:solidFill>
                <a:srgbClr val="6FB98F"/>
              </a:solidFill>
              <a:prstDash val="solid"/>
              <a:miter/>
            </a:ln>
          </p:spPr>
        </p:sp>
      </p:grpSp>
      <p:grpSp>
        <p:nvGrpSpPr>
          <p:cNvPr name="Group 52" id="52"/>
          <p:cNvGrpSpPr/>
          <p:nvPr/>
        </p:nvGrpSpPr>
        <p:grpSpPr>
          <a:xfrm rot="0">
            <a:off x="995858" y="8024622"/>
            <a:ext cx="822960" cy="822960"/>
            <a:chOff x="0" y="0"/>
            <a:chExt cx="1097280" cy="1097280"/>
          </a:xfrm>
        </p:grpSpPr>
        <p:sp>
          <p:nvSpPr>
            <p:cNvPr name="Freeform 53" id="53"/>
            <p:cNvSpPr/>
            <p:nvPr/>
          </p:nvSpPr>
          <p:spPr>
            <a:xfrm flipH="false" flipV="false" rot="0">
              <a:off x="0" y="0"/>
              <a:ext cx="1097280" cy="1097280"/>
            </a:xfrm>
            <a:custGeom>
              <a:avLst/>
              <a:gdLst/>
              <a:ahLst/>
              <a:cxnLst/>
              <a:rect r="r" b="b" t="t" l="l"/>
              <a:pathLst>
                <a:path h="1097280" w="1097280">
                  <a:moveTo>
                    <a:pt x="0" y="0"/>
                  </a:moveTo>
                  <a:lnTo>
                    <a:pt x="1097280" y="0"/>
                  </a:lnTo>
                  <a:lnTo>
                    <a:pt x="1097280" y="1097280"/>
                  </a:lnTo>
                  <a:lnTo>
                    <a:pt x="0" y="1097280"/>
                  </a:lnTo>
                  <a:close/>
                </a:path>
              </a:pathLst>
            </a:custGeom>
            <a:blipFill>
              <a:blip r:embed="rId3">
                <a:alphaModFix amt="0"/>
              </a:blip>
              <a:stretch>
                <a:fillRect l="-78303" t="0" r="-78303" b="0"/>
              </a:stretch>
            </a:blipFill>
          </p:spPr>
        </p:sp>
        <p:sp>
          <p:nvSpPr>
            <p:cNvPr name="TextBox 54" id="54"/>
            <p:cNvSpPr txBox="true"/>
            <p:nvPr/>
          </p:nvSpPr>
          <p:spPr>
            <a:xfrm>
              <a:off x="0" y="-38100"/>
              <a:ext cx="1097280" cy="1135380"/>
            </a:xfrm>
            <a:prstGeom prst="rect">
              <a:avLst/>
            </a:prstGeom>
          </p:spPr>
          <p:txBody>
            <a:bodyPr anchor="ctr" rtlCol="false" tIns="0" lIns="0" bIns="0" rIns="0"/>
            <a:lstStyle/>
            <a:p>
              <a:pPr algn="ctr">
                <a:lnSpc>
                  <a:spcPts val="2879"/>
                </a:lnSpc>
              </a:pPr>
              <a:r>
                <a:rPr lang="en-US" sz="2400" b="true">
                  <a:solidFill>
                    <a:srgbClr val="FFFFFF"/>
                  </a:solidFill>
                  <a:latin typeface="Calibri (MS) Bold"/>
                  <a:ea typeface="Calibri (MS) Bold"/>
                  <a:cs typeface="Calibri (MS) Bold"/>
                  <a:sym typeface="Calibri (MS) Bold"/>
                </a:rPr>
                <a:t>4</a:t>
              </a:r>
            </a:p>
          </p:txBody>
        </p:sp>
      </p:grpSp>
      <p:grpSp>
        <p:nvGrpSpPr>
          <p:cNvPr name="Group 55" id="55"/>
          <p:cNvGrpSpPr/>
          <p:nvPr/>
        </p:nvGrpSpPr>
        <p:grpSpPr>
          <a:xfrm rot="0">
            <a:off x="2083613" y="7850505"/>
            <a:ext cx="15380970" cy="1322070"/>
            <a:chOff x="0" y="0"/>
            <a:chExt cx="20507960" cy="1762760"/>
          </a:xfrm>
        </p:grpSpPr>
        <p:sp>
          <p:nvSpPr>
            <p:cNvPr name="Freeform 56" id="56"/>
            <p:cNvSpPr/>
            <p:nvPr/>
          </p:nvSpPr>
          <p:spPr>
            <a:xfrm flipH="false" flipV="false" rot="0">
              <a:off x="0" y="0"/>
              <a:ext cx="20507961" cy="1762760"/>
            </a:xfrm>
            <a:custGeom>
              <a:avLst/>
              <a:gdLst/>
              <a:ahLst/>
              <a:cxnLst/>
              <a:rect r="r" b="b" t="t" l="l"/>
              <a:pathLst>
                <a:path h="1762760" w="20507961">
                  <a:moveTo>
                    <a:pt x="0" y="148463"/>
                  </a:moveTo>
                  <a:cubicBezTo>
                    <a:pt x="0" y="66421"/>
                    <a:pt x="66421" y="0"/>
                    <a:pt x="148463" y="0"/>
                  </a:cubicBezTo>
                  <a:lnTo>
                    <a:pt x="20359497" y="0"/>
                  </a:lnTo>
                  <a:cubicBezTo>
                    <a:pt x="20441538" y="0"/>
                    <a:pt x="20507961" y="66421"/>
                    <a:pt x="20507961" y="148463"/>
                  </a:cubicBezTo>
                  <a:lnTo>
                    <a:pt x="20507961" y="1614297"/>
                  </a:lnTo>
                  <a:cubicBezTo>
                    <a:pt x="20507961" y="1696339"/>
                    <a:pt x="20441538" y="1762760"/>
                    <a:pt x="20359497" y="1762760"/>
                  </a:cubicBezTo>
                  <a:lnTo>
                    <a:pt x="148463" y="1762760"/>
                  </a:lnTo>
                  <a:cubicBezTo>
                    <a:pt x="66421" y="1762760"/>
                    <a:pt x="0" y="1696339"/>
                    <a:pt x="0" y="1614297"/>
                  </a:cubicBezTo>
                  <a:close/>
                </a:path>
              </a:pathLst>
            </a:custGeom>
            <a:solidFill>
              <a:srgbClr val="FFFFFF"/>
            </a:solidFill>
            <a:ln w="19050" cap="sq">
              <a:solidFill>
                <a:srgbClr val="E3E3DE"/>
              </a:solidFill>
              <a:prstDash val="solid"/>
              <a:miter/>
            </a:ln>
          </p:spPr>
        </p:sp>
      </p:grpSp>
      <p:grpSp>
        <p:nvGrpSpPr>
          <p:cNvPr name="Group 57" id="57"/>
          <p:cNvGrpSpPr/>
          <p:nvPr/>
        </p:nvGrpSpPr>
        <p:grpSpPr>
          <a:xfrm rot="0">
            <a:off x="2504618" y="8002619"/>
            <a:ext cx="14538960" cy="577424"/>
            <a:chOff x="0" y="0"/>
            <a:chExt cx="19385280" cy="769898"/>
          </a:xfrm>
        </p:grpSpPr>
        <p:sp>
          <p:nvSpPr>
            <p:cNvPr name="Freeform 58" id="58"/>
            <p:cNvSpPr/>
            <p:nvPr/>
          </p:nvSpPr>
          <p:spPr>
            <a:xfrm flipH="false" flipV="false" rot="0">
              <a:off x="0" y="0"/>
              <a:ext cx="19385280" cy="769898"/>
            </a:xfrm>
            <a:custGeom>
              <a:avLst/>
              <a:gdLst/>
              <a:ahLst/>
              <a:cxnLst/>
              <a:rect r="r" b="b" t="t" l="l"/>
              <a:pathLst>
                <a:path h="769898" w="19385280">
                  <a:moveTo>
                    <a:pt x="0" y="0"/>
                  </a:moveTo>
                  <a:lnTo>
                    <a:pt x="19385280" y="0"/>
                  </a:lnTo>
                  <a:lnTo>
                    <a:pt x="19385280" y="769898"/>
                  </a:lnTo>
                  <a:lnTo>
                    <a:pt x="0" y="769898"/>
                  </a:lnTo>
                  <a:close/>
                </a:path>
              </a:pathLst>
            </a:custGeom>
            <a:blipFill>
              <a:blip r:embed="rId3">
                <a:alphaModFix amt="0"/>
              </a:blip>
              <a:stretch>
                <a:fillRect l="0" t="-452607" r="0" b="-428620"/>
              </a:stretch>
            </a:blipFill>
          </p:spPr>
        </p:sp>
        <p:sp>
          <p:nvSpPr>
            <p:cNvPr name="TextBox 59" id="59"/>
            <p:cNvSpPr txBox="true"/>
            <p:nvPr/>
          </p:nvSpPr>
          <p:spPr>
            <a:xfrm>
              <a:off x="0" y="-9525"/>
              <a:ext cx="19385280" cy="779423"/>
            </a:xfrm>
            <a:prstGeom prst="rect">
              <a:avLst/>
            </a:prstGeom>
          </p:spPr>
          <p:txBody>
            <a:bodyPr anchor="ctr" rtlCol="false" tIns="0" lIns="0" bIns="0" rIns="0"/>
            <a:lstStyle/>
            <a:p>
              <a:pPr algn="l">
                <a:lnSpc>
                  <a:spcPts val="2789"/>
                </a:lnSpc>
              </a:pPr>
              <a:r>
                <a:rPr lang="en-US" sz="2324" b="true">
                  <a:solidFill>
                    <a:srgbClr val="1B2436"/>
                  </a:solidFill>
                  <a:latin typeface="Poppins Bold"/>
                  <a:ea typeface="Poppins Bold"/>
                  <a:cs typeface="Poppins Bold"/>
                  <a:sym typeface="Poppins Bold"/>
                </a:rPr>
                <a:t>4. Execution with Validation  |  검증을 동반한 실행</a:t>
              </a:r>
            </a:p>
          </p:txBody>
        </p:sp>
      </p:grpSp>
      <p:grpSp>
        <p:nvGrpSpPr>
          <p:cNvPr name="Group 60" id="60"/>
          <p:cNvGrpSpPr/>
          <p:nvPr/>
        </p:nvGrpSpPr>
        <p:grpSpPr>
          <a:xfrm rot="0">
            <a:off x="2495093" y="8468963"/>
            <a:ext cx="12259881" cy="617220"/>
            <a:chOff x="0" y="0"/>
            <a:chExt cx="16346508" cy="822960"/>
          </a:xfrm>
        </p:grpSpPr>
        <p:sp>
          <p:nvSpPr>
            <p:cNvPr name="Freeform 61" id="61"/>
            <p:cNvSpPr/>
            <p:nvPr/>
          </p:nvSpPr>
          <p:spPr>
            <a:xfrm flipH="false" flipV="false" rot="0">
              <a:off x="0" y="0"/>
              <a:ext cx="16346508" cy="822960"/>
            </a:xfrm>
            <a:custGeom>
              <a:avLst/>
              <a:gdLst/>
              <a:ahLst/>
              <a:cxnLst/>
              <a:rect r="r" b="b" t="t" l="l"/>
              <a:pathLst>
                <a:path h="822960" w="16346508">
                  <a:moveTo>
                    <a:pt x="0" y="0"/>
                  </a:moveTo>
                  <a:lnTo>
                    <a:pt x="16346508" y="0"/>
                  </a:lnTo>
                  <a:lnTo>
                    <a:pt x="16346508" y="822960"/>
                  </a:lnTo>
                  <a:lnTo>
                    <a:pt x="0" y="822960"/>
                  </a:lnTo>
                  <a:close/>
                </a:path>
              </a:pathLst>
            </a:custGeom>
            <a:blipFill>
              <a:blip r:embed="rId3">
                <a:alphaModFix amt="0"/>
              </a:blip>
              <a:stretch>
                <a:fillRect l="0" t="-408980" r="-18589" b="-408980"/>
              </a:stretch>
            </a:blipFill>
          </p:spPr>
        </p:sp>
        <p:sp>
          <p:nvSpPr>
            <p:cNvPr name="TextBox 62" id="62"/>
            <p:cNvSpPr txBox="true"/>
            <p:nvPr/>
          </p:nvSpPr>
          <p:spPr>
            <a:xfrm>
              <a:off x="0" y="-19050"/>
              <a:ext cx="16346508" cy="842010"/>
            </a:xfrm>
            <a:prstGeom prst="rect">
              <a:avLst/>
            </a:prstGeom>
          </p:spPr>
          <p:txBody>
            <a:bodyPr anchor="ctr" rtlCol="false" tIns="0" lIns="0" bIns="0" rIns="0"/>
            <a:lstStyle/>
            <a:p>
              <a:pPr algn="l">
                <a:lnSpc>
                  <a:spcPts val="2160"/>
                </a:lnSpc>
              </a:pPr>
              <a:r>
                <a:rPr lang="en-US" sz="1800">
                  <a:solidFill>
                    <a:srgbClr val="5B6373"/>
                  </a:solidFill>
                  <a:latin typeface="Poppins"/>
                  <a:ea typeface="Poppins"/>
                  <a:cs typeface="Poppins"/>
                  <a:sym typeface="Poppins"/>
                </a:rPr>
                <a:t>OPA checks namespace, replica delta, labels &amp; approval on every step. 47 deployments right-sized.</a:t>
              </a:r>
            </a:p>
          </p:txBody>
        </p:sp>
      </p:grpSp>
      <p:grpSp>
        <p:nvGrpSpPr>
          <p:cNvPr name="Group 63" id="63"/>
          <p:cNvGrpSpPr/>
          <p:nvPr/>
        </p:nvGrpSpPr>
        <p:grpSpPr>
          <a:xfrm rot="0">
            <a:off x="17053103" y="9601200"/>
            <a:ext cx="822960" cy="480060"/>
            <a:chOff x="0" y="0"/>
            <a:chExt cx="1097280" cy="640080"/>
          </a:xfrm>
        </p:grpSpPr>
        <p:sp>
          <p:nvSpPr>
            <p:cNvPr name="Freeform 64" id="64"/>
            <p:cNvSpPr/>
            <p:nvPr/>
          </p:nvSpPr>
          <p:spPr>
            <a:xfrm flipH="false" flipV="false" rot="0">
              <a:off x="0" y="0"/>
              <a:ext cx="1097280" cy="640080"/>
            </a:xfrm>
            <a:custGeom>
              <a:avLst/>
              <a:gdLst/>
              <a:ahLst/>
              <a:cxnLst/>
              <a:rect r="r" b="b" t="t" l="l"/>
              <a:pathLst>
                <a:path h="640080" w="1097280">
                  <a:moveTo>
                    <a:pt x="0" y="0"/>
                  </a:moveTo>
                  <a:lnTo>
                    <a:pt x="1097280" y="0"/>
                  </a:lnTo>
                  <a:lnTo>
                    <a:pt x="1097280" y="640080"/>
                  </a:lnTo>
                  <a:lnTo>
                    <a:pt x="0" y="640080"/>
                  </a:lnTo>
                  <a:close/>
                </a:path>
              </a:pathLst>
            </a:custGeom>
            <a:blipFill>
              <a:blip r:embed="rId3">
                <a:alphaModFix amt="0"/>
              </a:blip>
              <a:stretch>
                <a:fillRect l="-24843" t="0" r="-24843" b="0"/>
              </a:stretch>
            </a:blipFill>
          </p:spPr>
        </p:sp>
        <p:sp>
          <p:nvSpPr>
            <p:cNvPr name="TextBox 65" id="65"/>
            <p:cNvSpPr txBox="true"/>
            <p:nvPr/>
          </p:nvSpPr>
          <p:spPr>
            <a:xfrm>
              <a:off x="0" y="-9525"/>
              <a:ext cx="1097280" cy="649605"/>
            </a:xfrm>
            <a:prstGeom prst="rect">
              <a:avLst/>
            </a:prstGeom>
          </p:spPr>
          <p:txBody>
            <a:bodyPr anchor="ctr" rtlCol="false" tIns="0" lIns="0" bIns="0" rIns="0"/>
            <a:lstStyle/>
            <a:p>
              <a:pPr algn="r">
                <a:lnSpc>
                  <a:spcPts val="1800"/>
                </a:lnSpc>
              </a:pPr>
              <a:r>
                <a:rPr lang="en-US" sz="1500">
                  <a:solidFill>
                    <a:srgbClr val="5B6373"/>
                  </a:solidFill>
                  <a:latin typeface="Courier New"/>
                  <a:ea typeface="Courier New"/>
                  <a:cs typeface="Courier New"/>
                  <a:sym typeface="Courier New"/>
                </a:rPr>
                <a:t>11</a:t>
              </a:r>
            </a:p>
          </p:txBody>
        </p:sp>
      </p:grpSp>
      <p:sp>
        <p:nvSpPr>
          <p:cNvPr name="Freeform 66" id="66"/>
          <p:cNvSpPr/>
          <p:nvPr/>
        </p:nvSpPr>
        <p:spPr>
          <a:xfrm flipH="false" flipV="false" rot="0">
            <a:off x="12909115" y="284801"/>
            <a:ext cx="4478814" cy="2517454"/>
          </a:xfrm>
          <a:custGeom>
            <a:avLst/>
            <a:gdLst/>
            <a:ahLst/>
            <a:cxnLst/>
            <a:rect r="r" b="b" t="t" l="l"/>
            <a:pathLst>
              <a:path h="2517454" w="4478814">
                <a:moveTo>
                  <a:pt x="0" y="0"/>
                </a:moveTo>
                <a:lnTo>
                  <a:pt x="4478814" y="0"/>
                </a:lnTo>
                <a:lnTo>
                  <a:pt x="4478814" y="2517454"/>
                </a:lnTo>
                <a:lnTo>
                  <a:pt x="0" y="2517454"/>
                </a:lnTo>
                <a:lnTo>
                  <a:pt x="0" y="0"/>
                </a:lnTo>
                <a:close/>
              </a:path>
            </a:pathLst>
          </a:custGeom>
          <a:blipFill>
            <a:blip r:embed="rId4"/>
            <a:stretch>
              <a:fillRect l="0" t="0" r="0" b="0"/>
            </a:stretch>
          </a:blipFill>
        </p:spPr>
      </p:sp>
    </p:spTree>
  </p:cSld>
  <p:clrMapOvr>
    <a:masterClrMapping/>
  </p:clrMapOvr>
</p:sld>
</file>

<file path=ppt/slides/slide13.xml><?xml version="1.0" encoding="utf-8"?>
<p:sld xmlns:p="http://schemas.openxmlformats.org/presentationml/2006/main" xmlns:a="http://schemas.openxmlformats.org/drawingml/2006/main" xmlns:r="http://schemas.openxmlformats.org/officeDocument/2006/relationships">
  <p:cSld>
    <p:bg>
      <p:bgPr>
        <a:solidFill>
          <a:srgbClr val="ECE0C4"/>
        </a:solidFill>
      </p:bgPr>
    </p:bg>
    <p:spTree>
      <p:nvGrpSpPr>
        <p:cNvPr id="1" name=""/>
        <p:cNvGrpSpPr/>
        <p:nvPr/>
      </p:nvGrpSpPr>
      <p:grpSpPr>
        <a:xfrm>
          <a:off x="0" y="0"/>
          <a:ext cx="0" cy="0"/>
          <a:chOff x="0" y="0"/>
          <a:chExt cx="0" cy="0"/>
        </a:xfrm>
      </p:grpSpPr>
      <p:grpSp>
        <p:nvGrpSpPr>
          <p:cNvPr name="Group 2" id="2"/>
          <p:cNvGrpSpPr/>
          <p:nvPr/>
        </p:nvGrpSpPr>
        <p:grpSpPr>
          <a:xfrm rot="0">
            <a:off x="822960" y="557022"/>
            <a:ext cx="10972800" cy="480060"/>
            <a:chOff x="0" y="0"/>
            <a:chExt cx="14630400" cy="640080"/>
          </a:xfrm>
        </p:grpSpPr>
        <p:sp>
          <p:nvSpPr>
            <p:cNvPr name="Freeform 3" id="3"/>
            <p:cNvSpPr/>
            <p:nvPr/>
          </p:nvSpPr>
          <p:spPr>
            <a:xfrm flipH="false" flipV="false" rot="0">
              <a:off x="0" y="0"/>
              <a:ext cx="14630400" cy="640080"/>
            </a:xfrm>
            <a:custGeom>
              <a:avLst/>
              <a:gdLst/>
              <a:ahLst/>
              <a:cxnLst/>
              <a:rect r="r" b="b" t="t" l="l"/>
              <a:pathLst>
                <a:path h="640080" w="14630400">
                  <a:moveTo>
                    <a:pt x="0" y="0"/>
                  </a:moveTo>
                  <a:lnTo>
                    <a:pt x="14630400" y="0"/>
                  </a:lnTo>
                  <a:lnTo>
                    <a:pt x="14630400" y="640080"/>
                  </a:lnTo>
                  <a:lnTo>
                    <a:pt x="0" y="640080"/>
                  </a:lnTo>
                  <a:close/>
                </a:path>
              </a:pathLst>
            </a:custGeom>
            <a:blipFill>
              <a:blip r:embed="rId3">
                <a:alphaModFix amt="0"/>
              </a:blip>
              <a:stretch>
                <a:fillRect l="0" t="-395372" r="0" b="-395372"/>
              </a:stretch>
            </a:blipFill>
          </p:spPr>
        </p:sp>
        <p:sp>
          <p:nvSpPr>
            <p:cNvPr name="TextBox 4" id="4"/>
            <p:cNvSpPr txBox="true"/>
            <p:nvPr/>
          </p:nvSpPr>
          <p:spPr>
            <a:xfrm>
              <a:off x="0" y="-19050"/>
              <a:ext cx="14630400" cy="659130"/>
            </a:xfrm>
            <a:prstGeom prst="rect">
              <a:avLst/>
            </a:prstGeom>
          </p:spPr>
          <p:txBody>
            <a:bodyPr anchor="ctr" rtlCol="false" tIns="0" lIns="0" bIns="0" rIns="0"/>
            <a:lstStyle/>
            <a:p>
              <a:pPr algn="l">
                <a:lnSpc>
                  <a:spcPts val="2160"/>
                </a:lnSpc>
              </a:pPr>
              <a:r>
                <a:rPr lang="en-US" b="true" sz="1800" spc="299">
                  <a:solidFill>
                    <a:srgbClr val="2E7D5B"/>
                  </a:solidFill>
                  <a:latin typeface="Poppins Bold"/>
                  <a:ea typeface="Poppins Bold"/>
                  <a:cs typeface="Poppins Bold"/>
                  <a:sym typeface="Poppins Bold"/>
                </a:rPr>
                <a:t>EPISODE 3 · THE COOPERATION</a:t>
              </a:r>
            </a:p>
          </p:txBody>
        </p:sp>
      </p:grpSp>
      <p:grpSp>
        <p:nvGrpSpPr>
          <p:cNvPr name="Group 5" id="5"/>
          <p:cNvGrpSpPr/>
          <p:nvPr/>
        </p:nvGrpSpPr>
        <p:grpSpPr>
          <a:xfrm rot="0">
            <a:off x="803910" y="892302"/>
            <a:ext cx="16596360" cy="1121283"/>
            <a:chOff x="0" y="0"/>
            <a:chExt cx="22128480" cy="1495044"/>
          </a:xfrm>
        </p:grpSpPr>
        <p:sp>
          <p:nvSpPr>
            <p:cNvPr name="Freeform 6" id="6"/>
            <p:cNvSpPr/>
            <p:nvPr/>
          </p:nvSpPr>
          <p:spPr>
            <a:xfrm flipH="false" flipV="false" rot="0">
              <a:off x="0" y="0"/>
              <a:ext cx="22128480" cy="1495044"/>
            </a:xfrm>
            <a:custGeom>
              <a:avLst/>
              <a:gdLst/>
              <a:ahLst/>
              <a:cxnLst/>
              <a:rect r="r" b="b" t="t" l="l"/>
              <a:pathLst>
                <a:path h="1495044" w="22128480">
                  <a:moveTo>
                    <a:pt x="0" y="0"/>
                  </a:moveTo>
                  <a:lnTo>
                    <a:pt x="22128480" y="0"/>
                  </a:lnTo>
                  <a:lnTo>
                    <a:pt x="22128480" y="1495044"/>
                  </a:lnTo>
                  <a:lnTo>
                    <a:pt x="0" y="1495044"/>
                  </a:lnTo>
                  <a:close/>
                </a:path>
              </a:pathLst>
            </a:custGeom>
            <a:blipFill>
              <a:blip r:embed="rId3">
                <a:alphaModFix amt="0"/>
              </a:blip>
              <a:stretch>
                <a:fillRect l="0" t="-242530" r="0" b="-234273"/>
              </a:stretch>
            </a:blipFill>
          </p:spPr>
        </p:sp>
        <p:sp>
          <p:nvSpPr>
            <p:cNvPr name="TextBox 7" id="7"/>
            <p:cNvSpPr txBox="true"/>
            <p:nvPr/>
          </p:nvSpPr>
          <p:spPr>
            <a:xfrm>
              <a:off x="0" y="-47625"/>
              <a:ext cx="22128480" cy="1542669"/>
            </a:xfrm>
            <a:prstGeom prst="rect">
              <a:avLst/>
            </a:prstGeom>
          </p:spPr>
          <p:txBody>
            <a:bodyPr anchor="ctr" rtlCol="false" tIns="0" lIns="0" bIns="0" rIns="0"/>
            <a:lstStyle/>
            <a:p>
              <a:pPr algn="l">
                <a:lnSpc>
                  <a:spcPts val="5400"/>
                </a:lnSpc>
              </a:pPr>
              <a:r>
                <a:rPr lang="en-US" sz="4500" b="true">
                  <a:solidFill>
                    <a:srgbClr val="1B2436"/>
                  </a:solidFill>
                  <a:latin typeface="Poppins Bold"/>
                  <a:ea typeface="Poppins Bold"/>
                  <a:cs typeface="Poppins Bold"/>
                  <a:sym typeface="Poppins Bold"/>
                </a:rPr>
                <a:t>The Policy Pattern</a:t>
              </a:r>
            </a:p>
          </p:txBody>
        </p:sp>
      </p:grpSp>
      <p:grpSp>
        <p:nvGrpSpPr>
          <p:cNvPr name="Group 8" id="8"/>
          <p:cNvGrpSpPr/>
          <p:nvPr/>
        </p:nvGrpSpPr>
        <p:grpSpPr>
          <a:xfrm rot="0">
            <a:off x="813435" y="1991159"/>
            <a:ext cx="16656558" cy="7410016"/>
            <a:chOff x="0" y="0"/>
            <a:chExt cx="22208744" cy="9880021"/>
          </a:xfrm>
        </p:grpSpPr>
        <p:sp>
          <p:nvSpPr>
            <p:cNvPr name="Freeform 9" id="9"/>
            <p:cNvSpPr/>
            <p:nvPr/>
          </p:nvSpPr>
          <p:spPr>
            <a:xfrm flipH="false" flipV="false" rot="0">
              <a:off x="0" y="0"/>
              <a:ext cx="22208745" cy="9880021"/>
            </a:xfrm>
            <a:custGeom>
              <a:avLst/>
              <a:gdLst/>
              <a:ahLst/>
              <a:cxnLst/>
              <a:rect r="r" b="b" t="t" l="l"/>
              <a:pathLst>
                <a:path h="9880021" w="22208745">
                  <a:moveTo>
                    <a:pt x="0" y="124724"/>
                  </a:moveTo>
                  <a:cubicBezTo>
                    <a:pt x="0" y="55881"/>
                    <a:pt x="49276" y="0"/>
                    <a:pt x="109982" y="0"/>
                  </a:cubicBezTo>
                  <a:lnTo>
                    <a:pt x="22098763" y="0"/>
                  </a:lnTo>
                  <a:cubicBezTo>
                    <a:pt x="22159596" y="0"/>
                    <a:pt x="22208745" y="55881"/>
                    <a:pt x="22208745" y="124724"/>
                  </a:cubicBezTo>
                  <a:lnTo>
                    <a:pt x="22208745" y="9755297"/>
                  </a:lnTo>
                  <a:cubicBezTo>
                    <a:pt x="22208745" y="9824284"/>
                    <a:pt x="22159469" y="9880021"/>
                    <a:pt x="22098763" y="9880021"/>
                  </a:cubicBezTo>
                  <a:lnTo>
                    <a:pt x="109982" y="9880021"/>
                  </a:lnTo>
                  <a:cubicBezTo>
                    <a:pt x="49276" y="9880021"/>
                    <a:pt x="0" y="9824140"/>
                    <a:pt x="0" y="9755297"/>
                  </a:cubicBezTo>
                  <a:close/>
                </a:path>
              </a:pathLst>
            </a:custGeom>
            <a:solidFill>
              <a:srgbClr val="141B29"/>
            </a:solidFill>
            <a:ln w="19050" cap="sq">
              <a:solidFill>
                <a:srgbClr val="141B29"/>
              </a:solidFill>
              <a:prstDash val="solid"/>
              <a:miter/>
            </a:ln>
          </p:spPr>
        </p:sp>
      </p:grpSp>
      <p:sp>
        <p:nvSpPr>
          <p:cNvPr name="TextBox 10" id="10"/>
          <p:cNvSpPr txBox="true"/>
          <p:nvPr/>
        </p:nvSpPr>
        <p:spPr>
          <a:xfrm rot="0">
            <a:off x="1190053" y="2215656"/>
            <a:ext cx="10116136" cy="6913397"/>
          </a:xfrm>
          <a:prstGeom prst="rect">
            <a:avLst/>
          </a:prstGeom>
        </p:spPr>
        <p:txBody>
          <a:bodyPr anchor="t" rtlCol="false" tIns="0" lIns="0" bIns="0" rIns="0">
            <a:spAutoFit/>
          </a:bodyPr>
          <a:lstStyle/>
          <a:p>
            <a:pPr algn="l">
              <a:lnSpc>
                <a:spcPts val="2548"/>
              </a:lnSpc>
            </a:pPr>
            <a:r>
              <a:rPr lang="en-US" sz="1800" b="true">
                <a:solidFill>
                  <a:srgbClr val="6FB98F"/>
                </a:solidFill>
                <a:latin typeface="Courier New Bold"/>
                <a:ea typeface="Courier New Bold"/>
                <a:cs typeface="Courier New Bold"/>
                <a:sym typeface="Courier New Bold"/>
              </a:rPr>
              <a:t># Allow agent-initiated workflows with specific constraints</a:t>
            </a:r>
          </a:p>
          <a:p>
            <a:pPr algn="l">
              <a:lnSpc>
                <a:spcPts val="2548"/>
              </a:lnSpc>
            </a:pPr>
            <a:r>
              <a:rPr lang="en-US" sz="1800">
                <a:solidFill>
                  <a:srgbClr val="FEFDFC"/>
                </a:solidFill>
                <a:latin typeface="Courier New"/>
                <a:ea typeface="Courier New"/>
                <a:cs typeface="Courier New"/>
                <a:sym typeface="Courier New"/>
              </a:rPr>
              <a:t>a</a:t>
            </a:r>
            <a:r>
              <a:rPr lang="en-US" sz="1800">
                <a:solidFill>
                  <a:srgbClr val="F2F1ED"/>
                </a:solidFill>
                <a:latin typeface="Courier New"/>
                <a:ea typeface="Courier New"/>
                <a:cs typeface="Courier New"/>
                <a:sym typeface="Courier New"/>
              </a:rPr>
              <a:t>llow {</a:t>
            </a:r>
          </a:p>
          <a:p>
            <a:pPr algn="l">
              <a:lnSpc>
                <a:spcPts val="2548"/>
              </a:lnSpc>
            </a:pPr>
            <a:r>
              <a:rPr lang="en-US" sz="1800">
                <a:solidFill>
                  <a:srgbClr val="F2F1ED"/>
                </a:solidFill>
                <a:latin typeface="Courier New"/>
                <a:ea typeface="Courier New"/>
                <a:cs typeface="Courier New"/>
                <a:sym typeface="Courier New"/>
              </a:rPr>
              <a:t>  input.request.kind.kind == "Workflow"</a:t>
            </a:r>
          </a:p>
          <a:p>
            <a:pPr algn="l">
              <a:lnSpc>
                <a:spcPts val="2548"/>
              </a:lnSpc>
            </a:pPr>
            <a:r>
              <a:rPr lang="en-US" sz="1800">
                <a:solidFill>
                  <a:srgbClr val="F2F1ED"/>
                </a:solidFill>
                <a:latin typeface="Courier New"/>
                <a:ea typeface="Courier New"/>
                <a:cs typeface="Courier New"/>
                <a:sym typeface="Courier New"/>
              </a:rPr>
              <a:t>  input.request.object.metadata.annotations["initiated-by"] == "ai-agent"</a:t>
            </a:r>
          </a:p>
          <a:p>
            <a:pPr algn="l">
              <a:lnSpc>
                <a:spcPts val="2548"/>
              </a:lnSpc>
            </a:pPr>
            <a:r>
              <a:rPr lang="en-US" sz="1800">
                <a:solidFill>
                  <a:srgbClr val="F2F1ED"/>
                </a:solidFill>
                <a:latin typeface="Courier New"/>
                <a:ea typeface="Courier New"/>
                <a:cs typeface="Courier New"/>
                <a:sym typeface="Courier New"/>
              </a:rPr>
              <a:t>  approved_templates := ["right-size","cost-optimize","scale-down"]</a:t>
            </a:r>
          </a:p>
          <a:p>
            <a:pPr algn="l">
              <a:lnSpc>
                <a:spcPts val="2548"/>
              </a:lnSpc>
            </a:pPr>
            <a:r>
              <a:rPr lang="en-US" sz="1800">
                <a:solidFill>
                  <a:srgbClr val="F2F1ED"/>
                </a:solidFill>
                <a:latin typeface="Courier New"/>
                <a:ea typeface="Courier New"/>
                <a:cs typeface="Courier New"/>
                <a:sym typeface="Courier New"/>
              </a:rPr>
              <a:t>  input.request.object.spec.workflowTemplateRef.name in approved_templates</a:t>
            </a:r>
          </a:p>
          <a:p>
            <a:pPr algn="l">
              <a:lnSpc>
                <a:spcPts val="2548"/>
              </a:lnSpc>
            </a:pPr>
            <a:r>
              <a:rPr lang="en-US" sz="1800">
                <a:solidFill>
                  <a:srgbClr val="F2F1ED"/>
                </a:solidFill>
                <a:latin typeface="Courier New"/>
                <a:ea typeface="Courier New"/>
                <a:cs typeface="Courier New"/>
                <a:sym typeface="Courier New"/>
              </a:rPr>
              <a:t>  input.request.object.spec.hooks.validation == "required"</a:t>
            </a:r>
          </a:p>
          <a:p>
            <a:pPr algn="l">
              <a:lnSpc>
                <a:spcPts val="2548"/>
              </a:lnSpc>
            </a:pPr>
            <a:r>
              <a:rPr lang="en-US" sz="1800">
                <a:solidFill>
                  <a:srgbClr val="F2F1ED"/>
                </a:solidFill>
                <a:latin typeface="Courier New"/>
                <a:ea typeface="Courier New"/>
                <a:cs typeface="Courier New"/>
                <a:sym typeface="Courier New"/>
              </a:rPr>
              <a:t>}</a:t>
            </a:r>
          </a:p>
          <a:p>
            <a:pPr algn="l">
              <a:lnSpc>
                <a:spcPts val="2548"/>
              </a:lnSpc>
            </a:pPr>
          </a:p>
          <a:p>
            <a:pPr algn="l">
              <a:lnSpc>
                <a:spcPts val="2548"/>
              </a:lnSpc>
            </a:pPr>
            <a:r>
              <a:rPr lang="en-US" sz="1800" b="true">
                <a:solidFill>
                  <a:srgbClr val="D96C5F"/>
                </a:solidFill>
                <a:latin typeface="Courier New Bold"/>
                <a:ea typeface="Courier New Bold"/>
                <a:cs typeface="Courier New Bold"/>
                <a:sym typeface="Courier New Bold"/>
              </a:rPr>
              <a:t># Require approval for execution</a:t>
            </a:r>
          </a:p>
          <a:p>
            <a:pPr algn="l">
              <a:lnSpc>
                <a:spcPts val="2548"/>
              </a:lnSpc>
            </a:pPr>
            <a:r>
              <a:rPr lang="en-US" sz="1800">
                <a:solidFill>
                  <a:srgbClr val="AEB4C2"/>
                </a:solidFill>
                <a:latin typeface="Courier New"/>
                <a:ea typeface="Courier New"/>
                <a:cs typeface="Courier New"/>
                <a:sym typeface="Courier New"/>
              </a:rPr>
              <a:t>d</a:t>
            </a:r>
            <a:r>
              <a:rPr lang="en-US" sz="1800">
                <a:solidFill>
                  <a:srgbClr val="F2F1ED"/>
                </a:solidFill>
                <a:latin typeface="Courier New"/>
                <a:ea typeface="Courier New"/>
                <a:cs typeface="Courier New"/>
                <a:sym typeface="Courier New"/>
              </a:rPr>
              <a:t>eny[msg] {</a:t>
            </a:r>
          </a:p>
          <a:p>
            <a:pPr algn="l">
              <a:lnSpc>
                <a:spcPts val="2548"/>
              </a:lnSpc>
            </a:pPr>
            <a:r>
              <a:rPr lang="en-US" sz="1800">
                <a:solidFill>
                  <a:srgbClr val="F2F1ED"/>
                </a:solidFill>
                <a:latin typeface="Courier New"/>
                <a:ea typeface="Courier New"/>
                <a:cs typeface="Courier New"/>
                <a:sym typeface="Courier New"/>
              </a:rPr>
              <a:t>  input.request.object.spec.suspend == false</a:t>
            </a:r>
          </a:p>
          <a:p>
            <a:pPr algn="l">
              <a:lnSpc>
                <a:spcPts val="2548"/>
              </a:lnSpc>
            </a:pPr>
            <a:r>
              <a:rPr lang="en-US" sz="1800">
                <a:solidFill>
                  <a:srgbClr val="F2F1ED"/>
                </a:solidFill>
                <a:latin typeface="Courier New"/>
                <a:ea typeface="Courier New"/>
                <a:cs typeface="Courier New"/>
                <a:sym typeface="Courier New"/>
              </a:rPr>
              <a:t>  not has_valid_approval(input.request.object)</a:t>
            </a:r>
          </a:p>
          <a:p>
            <a:pPr algn="l">
              <a:lnSpc>
                <a:spcPts val="2548"/>
              </a:lnSpc>
            </a:pPr>
            <a:r>
              <a:rPr lang="en-US" sz="1800">
                <a:solidFill>
                  <a:srgbClr val="F2F1ED"/>
                </a:solidFill>
                <a:latin typeface="Courier New"/>
                <a:ea typeface="Courier New"/>
                <a:cs typeface="Courier New"/>
                <a:sym typeface="Courier New"/>
              </a:rPr>
              <a:t>  msg := "Workflow execution requires human approval"</a:t>
            </a:r>
          </a:p>
          <a:p>
            <a:pPr algn="l">
              <a:lnSpc>
                <a:spcPts val="2548"/>
              </a:lnSpc>
            </a:pPr>
            <a:r>
              <a:rPr lang="en-US" sz="1800">
                <a:solidFill>
                  <a:srgbClr val="F2F1ED"/>
                </a:solidFill>
                <a:latin typeface="Courier New"/>
                <a:ea typeface="Courier New"/>
                <a:cs typeface="Courier New"/>
                <a:sym typeface="Courier New"/>
              </a:rPr>
              <a:t>}</a:t>
            </a:r>
          </a:p>
          <a:p>
            <a:pPr algn="l">
              <a:lnSpc>
                <a:spcPts val="2548"/>
              </a:lnSpc>
            </a:pPr>
          </a:p>
          <a:p>
            <a:pPr algn="l">
              <a:lnSpc>
                <a:spcPts val="2548"/>
              </a:lnSpc>
            </a:pPr>
            <a:r>
              <a:rPr lang="en-US" sz="1800">
                <a:solidFill>
                  <a:srgbClr val="F2F1ED"/>
                </a:solidFill>
                <a:latin typeface="Courier New"/>
                <a:ea typeface="Courier New"/>
                <a:cs typeface="Courier New"/>
                <a:sym typeface="Courier New"/>
              </a:rPr>
              <a:t>has_valid_approval(obj) {</a:t>
            </a:r>
          </a:p>
          <a:p>
            <a:pPr algn="l">
              <a:lnSpc>
                <a:spcPts val="2548"/>
              </a:lnSpc>
            </a:pPr>
            <a:r>
              <a:rPr lang="en-US" sz="1800">
                <a:solidFill>
                  <a:srgbClr val="F2F1ED"/>
                </a:solidFill>
                <a:latin typeface="Courier New"/>
                <a:ea typeface="Courier New"/>
                <a:cs typeface="Courier New"/>
                <a:sym typeface="Courier New"/>
              </a:rPr>
              <a:t>  approval := obj.metadata.annotations["approved-by"]</a:t>
            </a:r>
          </a:p>
          <a:p>
            <a:pPr algn="l">
              <a:lnSpc>
                <a:spcPts val="2548"/>
              </a:lnSpc>
            </a:pPr>
            <a:r>
              <a:rPr lang="en-US" sz="1800">
                <a:solidFill>
                  <a:srgbClr val="F2F1ED"/>
                </a:solidFill>
                <a:latin typeface="Courier New"/>
                <a:ea typeface="Courier New"/>
                <a:cs typeface="Courier New"/>
                <a:sym typeface="Courier New"/>
              </a:rPr>
              <a:t>  regex.match(".+@harness.io$", approval)</a:t>
            </a:r>
          </a:p>
          <a:p>
            <a:pPr algn="l">
              <a:lnSpc>
                <a:spcPts val="2548"/>
              </a:lnSpc>
            </a:pPr>
            <a:r>
              <a:rPr lang="en-US" sz="1800">
                <a:solidFill>
                  <a:srgbClr val="F2F1ED"/>
                </a:solidFill>
                <a:latin typeface="Courier New"/>
                <a:ea typeface="Courier New"/>
                <a:cs typeface="Courier New"/>
                <a:sym typeface="Courier New"/>
              </a:rPr>
              <a:t>  time_since_approval(obj) &lt; 3600  # 1 hour</a:t>
            </a:r>
          </a:p>
          <a:p>
            <a:pPr algn="l">
              <a:lnSpc>
                <a:spcPts val="2548"/>
              </a:lnSpc>
            </a:pPr>
            <a:r>
              <a:rPr lang="en-US" sz="1800">
                <a:solidFill>
                  <a:srgbClr val="F2F1ED"/>
                </a:solidFill>
                <a:latin typeface="Courier New"/>
                <a:ea typeface="Courier New"/>
                <a:cs typeface="Courier New"/>
                <a:sym typeface="Courier New"/>
              </a:rPr>
              <a:t>}</a:t>
            </a:r>
          </a:p>
        </p:txBody>
      </p:sp>
      <p:grpSp>
        <p:nvGrpSpPr>
          <p:cNvPr name="Group 11" id="11"/>
          <p:cNvGrpSpPr/>
          <p:nvPr/>
        </p:nvGrpSpPr>
        <p:grpSpPr>
          <a:xfrm rot="0">
            <a:off x="1190053" y="9401175"/>
            <a:ext cx="15773400" cy="822960"/>
            <a:chOff x="0" y="0"/>
            <a:chExt cx="21031200" cy="1097280"/>
          </a:xfrm>
        </p:grpSpPr>
        <p:sp>
          <p:nvSpPr>
            <p:cNvPr name="Freeform 12" id="12"/>
            <p:cNvSpPr/>
            <p:nvPr/>
          </p:nvSpPr>
          <p:spPr>
            <a:xfrm flipH="false" flipV="false" rot="0">
              <a:off x="0" y="0"/>
              <a:ext cx="21031200" cy="1097280"/>
            </a:xfrm>
            <a:custGeom>
              <a:avLst/>
              <a:gdLst/>
              <a:ahLst/>
              <a:cxnLst/>
              <a:rect r="r" b="b" t="t" l="l"/>
              <a:pathLst>
                <a:path h="1097280" w="21031200">
                  <a:moveTo>
                    <a:pt x="0" y="0"/>
                  </a:moveTo>
                  <a:lnTo>
                    <a:pt x="21031200" y="0"/>
                  </a:lnTo>
                  <a:lnTo>
                    <a:pt x="21031200" y="1097280"/>
                  </a:lnTo>
                  <a:lnTo>
                    <a:pt x="0" y="1097280"/>
                  </a:lnTo>
                  <a:close/>
                </a:path>
              </a:pathLst>
            </a:custGeom>
            <a:blipFill>
              <a:blip r:embed="rId3">
                <a:alphaModFix amt="0"/>
              </a:blip>
              <a:stretch>
                <a:fillRect l="0" t="-323463" r="0" b="-323463"/>
              </a:stretch>
            </a:blipFill>
          </p:spPr>
        </p:sp>
        <p:sp>
          <p:nvSpPr>
            <p:cNvPr name="TextBox 13" id="13"/>
            <p:cNvSpPr txBox="true"/>
            <p:nvPr/>
          </p:nvSpPr>
          <p:spPr>
            <a:xfrm>
              <a:off x="0" y="-19050"/>
              <a:ext cx="21031200" cy="1116330"/>
            </a:xfrm>
            <a:prstGeom prst="rect">
              <a:avLst/>
            </a:prstGeom>
          </p:spPr>
          <p:txBody>
            <a:bodyPr anchor="ctr" rtlCol="false" tIns="0" lIns="0" bIns="0" rIns="0"/>
            <a:lstStyle/>
            <a:p>
              <a:pPr algn="ctr">
                <a:lnSpc>
                  <a:spcPts val="2430"/>
                </a:lnSpc>
              </a:pPr>
              <a:r>
                <a:rPr lang="en-US" b="true" sz="2025" i="true">
                  <a:solidFill>
                    <a:srgbClr val="AB0400"/>
                  </a:solidFill>
                  <a:latin typeface="Poppins Bold Italics"/>
                  <a:ea typeface="Poppins Bold Italics"/>
                  <a:cs typeface="Poppins Bold Italics"/>
                  <a:sym typeface="Poppins Bold Italics"/>
                </a:rPr>
                <a:t>Key pattern: Agent can propose, but humans decide to execute.</a:t>
              </a:r>
            </a:p>
          </p:txBody>
        </p:sp>
      </p:grpSp>
      <p:grpSp>
        <p:nvGrpSpPr>
          <p:cNvPr name="Group 14" id="14"/>
          <p:cNvGrpSpPr/>
          <p:nvPr/>
        </p:nvGrpSpPr>
        <p:grpSpPr>
          <a:xfrm rot="0">
            <a:off x="17053103" y="9601200"/>
            <a:ext cx="822960" cy="480060"/>
            <a:chOff x="0" y="0"/>
            <a:chExt cx="1097280" cy="640080"/>
          </a:xfrm>
        </p:grpSpPr>
        <p:sp>
          <p:nvSpPr>
            <p:cNvPr name="Freeform 15" id="15"/>
            <p:cNvSpPr/>
            <p:nvPr/>
          </p:nvSpPr>
          <p:spPr>
            <a:xfrm flipH="false" flipV="false" rot="0">
              <a:off x="0" y="0"/>
              <a:ext cx="1097280" cy="640080"/>
            </a:xfrm>
            <a:custGeom>
              <a:avLst/>
              <a:gdLst/>
              <a:ahLst/>
              <a:cxnLst/>
              <a:rect r="r" b="b" t="t" l="l"/>
              <a:pathLst>
                <a:path h="640080" w="1097280">
                  <a:moveTo>
                    <a:pt x="0" y="0"/>
                  </a:moveTo>
                  <a:lnTo>
                    <a:pt x="1097280" y="0"/>
                  </a:lnTo>
                  <a:lnTo>
                    <a:pt x="1097280" y="640080"/>
                  </a:lnTo>
                  <a:lnTo>
                    <a:pt x="0" y="640080"/>
                  </a:lnTo>
                  <a:close/>
                </a:path>
              </a:pathLst>
            </a:custGeom>
            <a:blipFill>
              <a:blip r:embed="rId3">
                <a:alphaModFix amt="0"/>
              </a:blip>
              <a:stretch>
                <a:fillRect l="-24843" t="0" r="-24843" b="0"/>
              </a:stretch>
            </a:blipFill>
          </p:spPr>
        </p:sp>
        <p:sp>
          <p:nvSpPr>
            <p:cNvPr name="TextBox 16" id="16"/>
            <p:cNvSpPr txBox="true"/>
            <p:nvPr/>
          </p:nvSpPr>
          <p:spPr>
            <a:xfrm>
              <a:off x="0" y="-9525"/>
              <a:ext cx="1097280" cy="649605"/>
            </a:xfrm>
            <a:prstGeom prst="rect">
              <a:avLst/>
            </a:prstGeom>
          </p:spPr>
          <p:txBody>
            <a:bodyPr anchor="ctr" rtlCol="false" tIns="0" lIns="0" bIns="0" rIns="0"/>
            <a:lstStyle/>
            <a:p>
              <a:pPr algn="r">
                <a:lnSpc>
                  <a:spcPts val="1800"/>
                </a:lnSpc>
              </a:pPr>
              <a:r>
                <a:rPr lang="en-US" sz="1500">
                  <a:solidFill>
                    <a:srgbClr val="5B6373"/>
                  </a:solidFill>
                  <a:latin typeface="Courier New"/>
                  <a:ea typeface="Courier New"/>
                  <a:cs typeface="Courier New"/>
                  <a:sym typeface="Courier New"/>
                </a:rPr>
                <a:t>12</a:t>
              </a:r>
            </a:p>
          </p:txBody>
        </p:sp>
      </p:grpSp>
    </p:spTree>
  </p:cSld>
  <p:clrMapOvr>
    <a:masterClrMapping/>
  </p:clrMapOvr>
</p:sld>
</file>

<file path=ppt/slides/slide14.xml><?xml version="1.0" encoding="utf-8"?>
<p:sld xmlns:p="http://schemas.openxmlformats.org/presentationml/2006/main" xmlns:a="http://schemas.openxmlformats.org/drawingml/2006/main" xmlns:r="http://schemas.openxmlformats.org/officeDocument/2006/relationships">
  <p:cSld>
    <p:bg>
      <p:bgPr>
        <a:solidFill>
          <a:srgbClr val="1B2436"/>
        </a:solidFill>
      </p:bgPr>
    </p:bg>
    <p:spTree>
      <p:nvGrpSpPr>
        <p:cNvPr id="1" name=""/>
        <p:cNvGrpSpPr/>
        <p:nvPr/>
      </p:nvGrpSpPr>
      <p:grpSpPr>
        <a:xfrm>
          <a:off x="0" y="0"/>
          <a:ext cx="0" cy="0"/>
          <a:chOff x="0" y="0"/>
          <a:chExt cx="0" cy="0"/>
        </a:xfrm>
      </p:grpSpPr>
      <p:grpSp>
        <p:nvGrpSpPr>
          <p:cNvPr name="Group 2" id="2"/>
          <p:cNvGrpSpPr/>
          <p:nvPr/>
        </p:nvGrpSpPr>
        <p:grpSpPr>
          <a:xfrm rot="0">
            <a:off x="822960" y="576072"/>
            <a:ext cx="10972800" cy="480060"/>
            <a:chOff x="0" y="0"/>
            <a:chExt cx="14630400" cy="640080"/>
          </a:xfrm>
        </p:grpSpPr>
        <p:sp>
          <p:nvSpPr>
            <p:cNvPr name="Freeform 3" id="3"/>
            <p:cNvSpPr/>
            <p:nvPr/>
          </p:nvSpPr>
          <p:spPr>
            <a:xfrm flipH="false" flipV="false" rot="0">
              <a:off x="0" y="0"/>
              <a:ext cx="14630400" cy="640080"/>
            </a:xfrm>
            <a:custGeom>
              <a:avLst/>
              <a:gdLst/>
              <a:ahLst/>
              <a:cxnLst/>
              <a:rect r="r" b="b" t="t" l="l"/>
              <a:pathLst>
                <a:path h="640080" w="14630400">
                  <a:moveTo>
                    <a:pt x="0" y="0"/>
                  </a:moveTo>
                  <a:lnTo>
                    <a:pt x="14630400" y="0"/>
                  </a:lnTo>
                  <a:lnTo>
                    <a:pt x="14630400" y="640080"/>
                  </a:lnTo>
                  <a:lnTo>
                    <a:pt x="0" y="640080"/>
                  </a:lnTo>
                  <a:close/>
                </a:path>
              </a:pathLst>
            </a:custGeom>
            <a:blipFill>
              <a:blip r:embed="rId3">
                <a:alphaModFix amt="0"/>
              </a:blip>
              <a:stretch>
                <a:fillRect l="0" t="-395372" r="0" b="-395372"/>
              </a:stretch>
            </a:blipFill>
          </p:spPr>
        </p:sp>
        <p:sp>
          <p:nvSpPr>
            <p:cNvPr name="TextBox 4" id="4"/>
            <p:cNvSpPr txBox="true"/>
            <p:nvPr/>
          </p:nvSpPr>
          <p:spPr>
            <a:xfrm>
              <a:off x="0" y="-19050"/>
              <a:ext cx="14630400" cy="659130"/>
            </a:xfrm>
            <a:prstGeom prst="rect">
              <a:avLst/>
            </a:prstGeom>
          </p:spPr>
          <p:txBody>
            <a:bodyPr anchor="ctr" rtlCol="false" tIns="0" lIns="0" bIns="0" rIns="0"/>
            <a:lstStyle/>
            <a:p>
              <a:pPr algn="l">
                <a:lnSpc>
                  <a:spcPts val="2160"/>
                </a:lnSpc>
              </a:pPr>
              <a:r>
                <a:rPr lang="en-US" b="true" sz="1800" spc="299">
                  <a:solidFill>
                    <a:srgbClr val="6FB98F"/>
                  </a:solidFill>
                  <a:latin typeface="Poppins Bold"/>
                  <a:ea typeface="Poppins Bold"/>
                  <a:cs typeface="Poppins Bold"/>
                  <a:sym typeface="Poppins Bold"/>
                </a:rPr>
                <a:t>EPISODE 3 · THE COOPERATION</a:t>
              </a:r>
            </a:p>
          </p:txBody>
        </p:sp>
      </p:grpSp>
      <p:grpSp>
        <p:nvGrpSpPr>
          <p:cNvPr name="Group 5" id="5"/>
          <p:cNvGrpSpPr/>
          <p:nvPr/>
        </p:nvGrpSpPr>
        <p:grpSpPr>
          <a:xfrm rot="0">
            <a:off x="767715" y="2691172"/>
            <a:ext cx="7905750" cy="5060757"/>
            <a:chOff x="0" y="0"/>
            <a:chExt cx="10541000" cy="6747676"/>
          </a:xfrm>
        </p:grpSpPr>
        <p:sp>
          <p:nvSpPr>
            <p:cNvPr name="Freeform 6" id="6"/>
            <p:cNvSpPr/>
            <p:nvPr/>
          </p:nvSpPr>
          <p:spPr>
            <a:xfrm flipH="false" flipV="false" rot="0">
              <a:off x="0" y="0"/>
              <a:ext cx="10541000" cy="6747676"/>
            </a:xfrm>
            <a:custGeom>
              <a:avLst/>
              <a:gdLst/>
              <a:ahLst/>
              <a:cxnLst/>
              <a:rect r="r" b="b" t="t" l="l"/>
              <a:pathLst>
                <a:path h="6747676" w="10541000">
                  <a:moveTo>
                    <a:pt x="0" y="211642"/>
                  </a:moveTo>
                  <a:cubicBezTo>
                    <a:pt x="0" y="94855"/>
                    <a:pt x="65913" y="0"/>
                    <a:pt x="147066" y="0"/>
                  </a:cubicBezTo>
                  <a:lnTo>
                    <a:pt x="10393934" y="0"/>
                  </a:lnTo>
                  <a:cubicBezTo>
                    <a:pt x="10475087" y="0"/>
                    <a:pt x="10541000" y="94855"/>
                    <a:pt x="10541000" y="211642"/>
                  </a:cubicBezTo>
                  <a:lnTo>
                    <a:pt x="10541000" y="6536034"/>
                  </a:lnTo>
                  <a:cubicBezTo>
                    <a:pt x="10541000" y="6653003"/>
                    <a:pt x="10475087" y="6747676"/>
                    <a:pt x="10393934" y="6747676"/>
                  </a:cubicBezTo>
                  <a:lnTo>
                    <a:pt x="147066" y="6747676"/>
                  </a:lnTo>
                  <a:cubicBezTo>
                    <a:pt x="65913" y="6747676"/>
                    <a:pt x="0" y="6652821"/>
                    <a:pt x="0" y="6536034"/>
                  </a:cubicBezTo>
                  <a:close/>
                </a:path>
              </a:pathLst>
            </a:custGeom>
            <a:solidFill>
              <a:srgbClr val="232E45"/>
            </a:solidFill>
            <a:ln w="19050" cap="sq">
              <a:solidFill>
                <a:srgbClr val="232E45"/>
              </a:solidFill>
              <a:prstDash val="solid"/>
              <a:miter/>
            </a:ln>
          </p:spPr>
        </p:sp>
      </p:grpSp>
      <p:grpSp>
        <p:nvGrpSpPr>
          <p:cNvPr name="Group 7" id="7"/>
          <p:cNvGrpSpPr/>
          <p:nvPr/>
        </p:nvGrpSpPr>
        <p:grpSpPr>
          <a:xfrm rot="0">
            <a:off x="1188720" y="2975017"/>
            <a:ext cx="7063740" cy="565480"/>
            <a:chOff x="0" y="0"/>
            <a:chExt cx="9418320" cy="753974"/>
          </a:xfrm>
        </p:grpSpPr>
        <p:sp>
          <p:nvSpPr>
            <p:cNvPr name="Freeform 8" id="8"/>
            <p:cNvSpPr/>
            <p:nvPr/>
          </p:nvSpPr>
          <p:spPr>
            <a:xfrm flipH="false" flipV="false" rot="0">
              <a:off x="0" y="0"/>
              <a:ext cx="9418320" cy="753974"/>
            </a:xfrm>
            <a:custGeom>
              <a:avLst/>
              <a:gdLst/>
              <a:ahLst/>
              <a:cxnLst/>
              <a:rect r="r" b="b" t="t" l="l"/>
              <a:pathLst>
                <a:path h="753974" w="9418320">
                  <a:moveTo>
                    <a:pt x="0" y="0"/>
                  </a:moveTo>
                  <a:lnTo>
                    <a:pt x="9418320" y="0"/>
                  </a:lnTo>
                  <a:lnTo>
                    <a:pt x="9418320" y="753974"/>
                  </a:lnTo>
                  <a:lnTo>
                    <a:pt x="0" y="753974"/>
                  </a:lnTo>
                  <a:close/>
                </a:path>
              </a:pathLst>
            </a:custGeom>
            <a:blipFill>
              <a:blip r:embed="rId3">
                <a:alphaModFix amt="0"/>
              </a:blip>
              <a:stretch>
                <a:fillRect l="0" t="-207015" r="0" b="-179781"/>
              </a:stretch>
            </a:blipFill>
          </p:spPr>
        </p:sp>
        <p:sp>
          <p:nvSpPr>
            <p:cNvPr name="TextBox 9" id="9"/>
            <p:cNvSpPr txBox="true"/>
            <p:nvPr/>
          </p:nvSpPr>
          <p:spPr>
            <a:xfrm>
              <a:off x="0" y="-9525"/>
              <a:ext cx="9418320" cy="763499"/>
            </a:xfrm>
            <a:prstGeom prst="rect">
              <a:avLst/>
            </a:prstGeom>
          </p:spPr>
          <p:txBody>
            <a:bodyPr anchor="ctr" rtlCol="false" tIns="0" lIns="0" bIns="0" rIns="0"/>
            <a:lstStyle/>
            <a:p>
              <a:pPr algn="l">
                <a:lnSpc>
                  <a:spcPts val="2760"/>
                </a:lnSpc>
              </a:pPr>
              <a:r>
                <a:rPr lang="en-US" sz="2300" b="true">
                  <a:solidFill>
                    <a:srgbClr val="AEB4C2"/>
                  </a:solidFill>
                  <a:latin typeface="Poppins Bold"/>
                  <a:ea typeface="Poppins Bold"/>
                  <a:cs typeface="Poppins Bold"/>
                  <a:sym typeface="Poppins Bold"/>
                </a:rPr>
                <a:t>BEFORE · MANUAL</a:t>
              </a:r>
            </a:p>
          </p:txBody>
        </p:sp>
      </p:grpSp>
      <p:sp>
        <p:nvSpPr>
          <p:cNvPr name="TextBox 10" id="10"/>
          <p:cNvSpPr txBox="true"/>
          <p:nvPr/>
        </p:nvSpPr>
        <p:spPr>
          <a:xfrm rot="0">
            <a:off x="1280160" y="3559852"/>
            <a:ext cx="6880860" cy="1381125"/>
          </a:xfrm>
          <a:prstGeom prst="rect">
            <a:avLst/>
          </a:prstGeom>
        </p:spPr>
        <p:txBody>
          <a:bodyPr anchor="t" rtlCol="false" tIns="0" lIns="0" bIns="0" rIns="0">
            <a:spAutoFit/>
          </a:bodyPr>
          <a:lstStyle/>
          <a:p>
            <a:pPr algn="l" marL="416243" indent="-208121" lvl="1">
              <a:lnSpc>
                <a:spcPts val="2760"/>
              </a:lnSpc>
              <a:buFont typeface="Arial"/>
              <a:buChar char="•"/>
            </a:pPr>
            <a:r>
              <a:rPr lang="en-US" sz="2300">
                <a:solidFill>
                  <a:srgbClr val="F2F1ED"/>
                </a:solidFill>
                <a:latin typeface="Poppins"/>
                <a:ea typeface="Poppins"/>
                <a:cs typeface="Poppins"/>
                <a:sym typeface="Poppins"/>
              </a:rPr>
              <a:t>Analysis frequency: Monthly</a:t>
            </a:r>
          </a:p>
          <a:p>
            <a:pPr algn="l" marL="416243" indent="-208121" lvl="1">
              <a:lnSpc>
                <a:spcPts val="2760"/>
              </a:lnSpc>
              <a:buFont typeface="Arial"/>
              <a:buChar char="•"/>
            </a:pPr>
            <a:r>
              <a:rPr lang="en-US" sz="2300">
                <a:solidFill>
                  <a:srgbClr val="F2F1ED"/>
                </a:solidFill>
                <a:latin typeface="Poppins"/>
                <a:ea typeface="Poppins"/>
                <a:cs typeface="Poppins"/>
                <a:sym typeface="Poppins"/>
              </a:rPr>
              <a:t>Avg time to identify waste: 6 hours</a:t>
            </a:r>
          </a:p>
          <a:p>
            <a:pPr algn="l" marL="416243" indent="-208121" lvl="1">
              <a:lnSpc>
                <a:spcPts val="2760"/>
              </a:lnSpc>
              <a:buFont typeface="Arial"/>
              <a:buChar char="•"/>
            </a:pPr>
            <a:r>
              <a:rPr lang="en-US" sz="2300">
                <a:solidFill>
                  <a:srgbClr val="F2F1ED"/>
                </a:solidFill>
                <a:latin typeface="Poppins"/>
                <a:ea typeface="Poppins"/>
                <a:cs typeface="Poppins"/>
                <a:sym typeface="Poppins"/>
              </a:rPr>
              <a:t>Avg time to implement: 3 days</a:t>
            </a:r>
          </a:p>
          <a:p>
            <a:pPr algn="l" marL="416243" indent="-208121" lvl="1">
              <a:lnSpc>
                <a:spcPts val="2760"/>
              </a:lnSpc>
              <a:buFont typeface="Arial"/>
              <a:buChar char="•"/>
            </a:pPr>
            <a:r>
              <a:rPr lang="en-US" b="true" sz="2300">
                <a:solidFill>
                  <a:srgbClr val="D96C5F"/>
                </a:solidFill>
                <a:latin typeface="Poppins Bold"/>
                <a:ea typeface="Poppins Bold"/>
                <a:cs typeface="Poppins Bold"/>
                <a:sym typeface="Poppins Bold"/>
              </a:rPr>
              <a:t>Over-provisioned resources: $18k/month</a:t>
            </a:r>
          </a:p>
        </p:txBody>
      </p:sp>
      <p:grpSp>
        <p:nvGrpSpPr>
          <p:cNvPr name="Group 11" id="11"/>
          <p:cNvGrpSpPr/>
          <p:nvPr/>
        </p:nvGrpSpPr>
        <p:grpSpPr>
          <a:xfrm rot="0">
            <a:off x="9477375" y="2691172"/>
            <a:ext cx="7905750" cy="5060757"/>
            <a:chOff x="0" y="0"/>
            <a:chExt cx="10541000" cy="6747676"/>
          </a:xfrm>
        </p:grpSpPr>
        <p:sp>
          <p:nvSpPr>
            <p:cNvPr name="Freeform 12" id="12"/>
            <p:cNvSpPr/>
            <p:nvPr/>
          </p:nvSpPr>
          <p:spPr>
            <a:xfrm flipH="false" flipV="false" rot="0">
              <a:off x="0" y="0"/>
              <a:ext cx="10541000" cy="6747676"/>
            </a:xfrm>
            <a:custGeom>
              <a:avLst/>
              <a:gdLst/>
              <a:ahLst/>
              <a:cxnLst/>
              <a:rect r="r" b="b" t="t" l="l"/>
              <a:pathLst>
                <a:path h="6747676" w="10541000">
                  <a:moveTo>
                    <a:pt x="0" y="211642"/>
                  </a:moveTo>
                  <a:cubicBezTo>
                    <a:pt x="0" y="94855"/>
                    <a:pt x="65913" y="0"/>
                    <a:pt x="147066" y="0"/>
                  </a:cubicBezTo>
                  <a:lnTo>
                    <a:pt x="10393934" y="0"/>
                  </a:lnTo>
                  <a:cubicBezTo>
                    <a:pt x="10475087" y="0"/>
                    <a:pt x="10541000" y="94855"/>
                    <a:pt x="10541000" y="211642"/>
                  </a:cubicBezTo>
                  <a:lnTo>
                    <a:pt x="10541000" y="6536034"/>
                  </a:lnTo>
                  <a:cubicBezTo>
                    <a:pt x="10541000" y="6653003"/>
                    <a:pt x="10475087" y="6747676"/>
                    <a:pt x="10393934" y="6747676"/>
                  </a:cubicBezTo>
                  <a:lnTo>
                    <a:pt x="147066" y="6747676"/>
                  </a:lnTo>
                  <a:cubicBezTo>
                    <a:pt x="65913" y="6747676"/>
                    <a:pt x="0" y="6652821"/>
                    <a:pt x="0" y="6536034"/>
                  </a:cubicBezTo>
                  <a:close/>
                </a:path>
              </a:pathLst>
            </a:custGeom>
            <a:solidFill>
              <a:srgbClr val="232E45"/>
            </a:solidFill>
            <a:ln w="19050" cap="sq">
              <a:solidFill>
                <a:srgbClr val="232E45"/>
              </a:solidFill>
              <a:prstDash val="solid"/>
              <a:miter/>
            </a:ln>
          </p:spPr>
        </p:sp>
      </p:grpSp>
      <p:grpSp>
        <p:nvGrpSpPr>
          <p:cNvPr name="Group 13" id="13"/>
          <p:cNvGrpSpPr/>
          <p:nvPr/>
        </p:nvGrpSpPr>
        <p:grpSpPr>
          <a:xfrm rot="0">
            <a:off x="9898380" y="2975017"/>
            <a:ext cx="7063740" cy="565480"/>
            <a:chOff x="0" y="0"/>
            <a:chExt cx="9418320" cy="753974"/>
          </a:xfrm>
        </p:grpSpPr>
        <p:sp>
          <p:nvSpPr>
            <p:cNvPr name="Freeform 14" id="14"/>
            <p:cNvSpPr/>
            <p:nvPr/>
          </p:nvSpPr>
          <p:spPr>
            <a:xfrm flipH="false" flipV="false" rot="0">
              <a:off x="0" y="0"/>
              <a:ext cx="9418320" cy="753974"/>
            </a:xfrm>
            <a:custGeom>
              <a:avLst/>
              <a:gdLst/>
              <a:ahLst/>
              <a:cxnLst/>
              <a:rect r="r" b="b" t="t" l="l"/>
              <a:pathLst>
                <a:path h="753974" w="9418320">
                  <a:moveTo>
                    <a:pt x="0" y="0"/>
                  </a:moveTo>
                  <a:lnTo>
                    <a:pt x="9418320" y="0"/>
                  </a:lnTo>
                  <a:lnTo>
                    <a:pt x="9418320" y="753974"/>
                  </a:lnTo>
                  <a:lnTo>
                    <a:pt x="0" y="753974"/>
                  </a:lnTo>
                  <a:close/>
                </a:path>
              </a:pathLst>
            </a:custGeom>
            <a:blipFill>
              <a:blip r:embed="rId3">
                <a:alphaModFix amt="0"/>
              </a:blip>
              <a:stretch>
                <a:fillRect l="0" t="-207015" r="0" b="-179781"/>
              </a:stretch>
            </a:blipFill>
          </p:spPr>
        </p:sp>
        <p:sp>
          <p:nvSpPr>
            <p:cNvPr name="TextBox 15" id="15"/>
            <p:cNvSpPr txBox="true"/>
            <p:nvPr/>
          </p:nvSpPr>
          <p:spPr>
            <a:xfrm>
              <a:off x="0" y="-9525"/>
              <a:ext cx="9418320" cy="763499"/>
            </a:xfrm>
            <a:prstGeom prst="rect">
              <a:avLst/>
            </a:prstGeom>
          </p:spPr>
          <p:txBody>
            <a:bodyPr anchor="ctr" rtlCol="false" tIns="0" lIns="0" bIns="0" rIns="0"/>
            <a:lstStyle/>
            <a:p>
              <a:pPr algn="l">
                <a:lnSpc>
                  <a:spcPts val="2760"/>
                </a:lnSpc>
              </a:pPr>
              <a:r>
                <a:rPr lang="en-US" sz="2300" b="true">
                  <a:solidFill>
                    <a:srgbClr val="6FB98F"/>
                  </a:solidFill>
                  <a:latin typeface="Poppins Bold"/>
                  <a:ea typeface="Poppins Bold"/>
                  <a:cs typeface="Poppins Bold"/>
                  <a:sym typeface="Poppins Bold"/>
                </a:rPr>
                <a:t>AFTER · AGENT + OPA</a:t>
              </a:r>
            </a:p>
          </p:txBody>
        </p:sp>
      </p:grpSp>
      <p:sp>
        <p:nvSpPr>
          <p:cNvPr name="TextBox 16" id="16"/>
          <p:cNvSpPr txBox="true"/>
          <p:nvPr/>
        </p:nvSpPr>
        <p:spPr>
          <a:xfrm rot="0">
            <a:off x="9989820" y="3559852"/>
            <a:ext cx="6880860" cy="1381125"/>
          </a:xfrm>
          <a:prstGeom prst="rect">
            <a:avLst/>
          </a:prstGeom>
        </p:spPr>
        <p:txBody>
          <a:bodyPr anchor="t" rtlCol="false" tIns="0" lIns="0" bIns="0" rIns="0">
            <a:spAutoFit/>
          </a:bodyPr>
          <a:lstStyle/>
          <a:p>
            <a:pPr algn="l" marL="416243" indent="-208121" lvl="1">
              <a:lnSpc>
                <a:spcPts val="2760"/>
              </a:lnSpc>
              <a:buFont typeface="Arial"/>
              <a:buChar char="•"/>
            </a:pPr>
            <a:r>
              <a:rPr lang="en-US" sz="2300">
                <a:solidFill>
                  <a:srgbClr val="F2F1ED"/>
                </a:solidFill>
                <a:latin typeface="Poppins"/>
                <a:ea typeface="Poppins"/>
                <a:cs typeface="Poppins"/>
                <a:sym typeface="Poppins"/>
              </a:rPr>
              <a:t>Analysis frequency: Daily</a:t>
            </a:r>
          </a:p>
          <a:p>
            <a:pPr algn="l" marL="416243" indent="-208121" lvl="1">
              <a:lnSpc>
                <a:spcPts val="2760"/>
              </a:lnSpc>
              <a:buFont typeface="Arial"/>
              <a:buChar char="•"/>
            </a:pPr>
            <a:r>
              <a:rPr lang="en-US" sz="2300">
                <a:solidFill>
                  <a:srgbClr val="F2F1ED"/>
                </a:solidFill>
                <a:latin typeface="Poppins"/>
                <a:ea typeface="Poppins"/>
                <a:cs typeface="Poppins"/>
                <a:sym typeface="Poppins"/>
              </a:rPr>
              <a:t>Avg time to identify waste: 4 minutes</a:t>
            </a:r>
          </a:p>
          <a:p>
            <a:pPr algn="l" marL="416243" indent="-208121" lvl="1">
              <a:lnSpc>
                <a:spcPts val="2760"/>
              </a:lnSpc>
              <a:buFont typeface="Arial"/>
              <a:buChar char="•"/>
            </a:pPr>
            <a:r>
              <a:rPr lang="en-US" sz="2300">
                <a:solidFill>
                  <a:srgbClr val="F2F1ED"/>
                </a:solidFill>
                <a:latin typeface="Poppins"/>
                <a:ea typeface="Poppins"/>
                <a:cs typeface="Poppins"/>
                <a:sym typeface="Poppins"/>
              </a:rPr>
              <a:t>Avg time to implement: 30 minutes</a:t>
            </a:r>
          </a:p>
          <a:p>
            <a:pPr algn="l" marL="416243" indent="-208121" lvl="1">
              <a:lnSpc>
                <a:spcPts val="2760"/>
              </a:lnSpc>
              <a:buFont typeface="Arial"/>
              <a:buChar char="•"/>
            </a:pPr>
            <a:r>
              <a:rPr lang="en-US" b="true" sz="2300">
                <a:solidFill>
                  <a:srgbClr val="6FB98F"/>
                </a:solidFill>
                <a:latin typeface="Poppins Bold"/>
                <a:ea typeface="Poppins Bold"/>
                <a:cs typeface="Poppins Bold"/>
                <a:sym typeface="Poppins Bold"/>
              </a:rPr>
              <a:t>Over-provisioned resources: $1.2k/month</a:t>
            </a:r>
          </a:p>
        </p:txBody>
      </p:sp>
      <p:grpSp>
        <p:nvGrpSpPr>
          <p:cNvPr name="Group 17" id="17"/>
          <p:cNvGrpSpPr/>
          <p:nvPr/>
        </p:nvGrpSpPr>
        <p:grpSpPr>
          <a:xfrm rot="0">
            <a:off x="982980" y="8065008"/>
            <a:ext cx="3977640" cy="1121283"/>
            <a:chOff x="0" y="0"/>
            <a:chExt cx="5303520" cy="1495044"/>
          </a:xfrm>
        </p:grpSpPr>
        <p:sp>
          <p:nvSpPr>
            <p:cNvPr name="Freeform 18" id="18"/>
            <p:cNvSpPr/>
            <p:nvPr/>
          </p:nvSpPr>
          <p:spPr>
            <a:xfrm flipH="false" flipV="false" rot="0">
              <a:off x="0" y="0"/>
              <a:ext cx="5303520" cy="1495044"/>
            </a:xfrm>
            <a:custGeom>
              <a:avLst/>
              <a:gdLst/>
              <a:ahLst/>
              <a:cxnLst/>
              <a:rect r="r" b="b" t="t" l="l"/>
              <a:pathLst>
                <a:path h="1495044" w="5303520">
                  <a:moveTo>
                    <a:pt x="0" y="0"/>
                  </a:moveTo>
                  <a:lnTo>
                    <a:pt x="5303520" y="0"/>
                  </a:lnTo>
                  <a:lnTo>
                    <a:pt x="5303520" y="1495044"/>
                  </a:lnTo>
                  <a:lnTo>
                    <a:pt x="0" y="1495044"/>
                  </a:lnTo>
                  <a:close/>
                </a:path>
              </a:pathLst>
            </a:custGeom>
            <a:blipFill>
              <a:blip r:embed="rId3">
                <a:alphaModFix amt="0"/>
              </a:blip>
              <a:stretch>
                <a:fillRect l="0" t="-32423" r="0" b="-5818"/>
              </a:stretch>
            </a:blipFill>
          </p:spPr>
        </p:sp>
        <p:sp>
          <p:nvSpPr>
            <p:cNvPr name="TextBox 19" id="19"/>
            <p:cNvSpPr txBox="true"/>
            <p:nvPr/>
          </p:nvSpPr>
          <p:spPr>
            <a:xfrm>
              <a:off x="0" y="-47625"/>
              <a:ext cx="5303520" cy="1542669"/>
            </a:xfrm>
            <a:prstGeom prst="rect">
              <a:avLst/>
            </a:prstGeom>
          </p:spPr>
          <p:txBody>
            <a:bodyPr anchor="ctr" rtlCol="false" tIns="0" lIns="0" bIns="0" rIns="0"/>
            <a:lstStyle/>
            <a:p>
              <a:pPr algn="ctr">
                <a:lnSpc>
                  <a:spcPts val="5400"/>
                </a:lnSpc>
              </a:pPr>
              <a:r>
                <a:rPr lang="en-US" sz="4500" b="true">
                  <a:solidFill>
                    <a:srgbClr val="F2A93B"/>
                  </a:solidFill>
                  <a:latin typeface="Poppins Bold"/>
                  <a:ea typeface="Poppins Bold"/>
                  <a:cs typeface="Poppins Bold"/>
                  <a:sym typeface="Poppins Bold"/>
                </a:rPr>
                <a:t>93%</a:t>
              </a:r>
            </a:p>
          </p:txBody>
        </p:sp>
      </p:grpSp>
      <p:grpSp>
        <p:nvGrpSpPr>
          <p:cNvPr name="Group 20" id="20"/>
          <p:cNvGrpSpPr/>
          <p:nvPr/>
        </p:nvGrpSpPr>
        <p:grpSpPr>
          <a:xfrm rot="0">
            <a:off x="982980" y="8915400"/>
            <a:ext cx="3977640" cy="685800"/>
            <a:chOff x="0" y="0"/>
            <a:chExt cx="5303520" cy="914400"/>
          </a:xfrm>
        </p:grpSpPr>
        <p:sp>
          <p:nvSpPr>
            <p:cNvPr name="Freeform 21" id="21"/>
            <p:cNvSpPr/>
            <p:nvPr/>
          </p:nvSpPr>
          <p:spPr>
            <a:xfrm flipH="false" flipV="false" rot="0">
              <a:off x="0" y="0"/>
              <a:ext cx="5303520" cy="914400"/>
            </a:xfrm>
            <a:custGeom>
              <a:avLst/>
              <a:gdLst/>
              <a:ahLst/>
              <a:cxnLst/>
              <a:rect r="r" b="b" t="t" l="l"/>
              <a:pathLst>
                <a:path h="914400" w="5303520">
                  <a:moveTo>
                    <a:pt x="0" y="0"/>
                  </a:moveTo>
                  <a:lnTo>
                    <a:pt x="5303520" y="0"/>
                  </a:lnTo>
                  <a:lnTo>
                    <a:pt x="5303520" y="914400"/>
                  </a:lnTo>
                  <a:lnTo>
                    <a:pt x="0" y="914400"/>
                  </a:lnTo>
                  <a:close/>
                </a:path>
              </a:pathLst>
            </a:custGeom>
            <a:blipFill>
              <a:blip r:embed="rId3">
                <a:alphaModFix amt="0"/>
              </a:blip>
              <a:stretch>
                <a:fillRect l="0" t="-63013" r="0" b="-63013"/>
              </a:stretch>
            </a:blipFill>
          </p:spPr>
        </p:sp>
        <p:sp>
          <p:nvSpPr>
            <p:cNvPr name="TextBox 22" id="22"/>
            <p:cNvSpPr txBox="true"/>
            <p:nvPr/>
          </p:nvSpPr>
          <p:spPr>
            <a:xfrm>
              <a:off x="0" y="-9525"/>
              <a:ext cx="5303520" cy="923925"/>
            </a:xfrm>
            <a:prstGeom prst="rect">
              <a:avLst/>
            </a:prstGeom>
          </p:spPr>
          <p:txBody>
            <a:bodyPr anchor="ctr" rtlCol="false" tIns="0" lIns="0" bIns="0" rIns="0"/>
            <a:lstStyle/>
            <a:p>
              <a:pPr algn="ctr">
                <a:lnSpc>
                  <a:spcPts val="1889"/>
                </a:lnSpc>
              </a:pPr>
              <a:r>
                <a:rPr lang="en-US" sz="1575">
                  <a:solidFill>
                    <a:srgbClr val="AEB4C2"/>
                  </a:solidFill>
                  <a:latin typeface="Poppins"/>
                  <a:ea typeface="Poppins"/>
                  <a:cs typeface="Poppins"/>
                  <a:sym typeface="Poppins"/>
                </a:rPr>
                <a:t>cost reduction in waste</a:t>
              </a:r>
            </a:p>
          </p:txBody>
        </p:sp>
      </p:grpSp>
      <p:grpSp>
        <p:nvGrpSpPr>
          <p:cNvPr name="Group 23" id="23"/>
          <p:cNvGrpSpPr/>
          <p:nvPr/>
        </p:nvGrpSpPr>
        <p:grpSpPr>
          <a:xfrm rot="0">
            <a:off x="5097780" y="8065008"/>
            <a:ext cx="3977640" cy="1121283"/>
            <a:chOff x="0" y="0"/>
            <a:chExt cx="5303520" cy="1495044"/>
          </a:xfrm>
        </p:grpSpPr>
        <p:sp>
          <p:nvSpPr>
            <p:cNvPr name="Freeform 24" id="24"/>
            <p:cNvSpPr/>
            <p:nvPr/>
          </p:nvSpPr>
          <p:spPr>
            <a:xfrm flipH="false" flipV="false" rot="0">
              <a:off x="0" y="0"/>
              <a:ext cx="5303520" cy="1495044"/>
            </a:xfrm>
            <a:custGeom>
              <a:avLst/>
              <a:gdLst/>
              <a:ahLst/>
              <a:cxnLst/>
              <a:rect r="r" b="b" t="t" l="l"/>
              <a:pathLst>
                <a:path h="1495044" w="5303520">
                  <a:moveTo>
                    <a:pt x="0" y="0"/>
                  </a:moveTo>
                  <a:lnTo>
                    <a:pt x="5303520" y="0"/>
                  </a:lnTo>
                  <a:lnTo>
                    <a:pt x="5303520" y="1495044"/>
                  </a:lnTo>
                  <a:lnTo>
                    <a:pt x="0" y="1495044"/>
                  </a:lnTo>
                  <a:close/>
                </a:path>
              </a:pathLst>
            </a:custGeom>
            <a:blipFill>
              <a:blip r:embed="rId3">
                <a:alphaModFix amt="0"/>
              </a:blip>
              <a:stretch>
                <a:fillRect l="0" t="-32423" r="0" b="-5818"/>
              </a:stretch>
            </a:blipFill>
          </p:spPr>
        </p:sp>
        <p:sp>
          <p:nvSpPr>
            <p:cNvPr name="TextBox 25" id="25"/>
            <p:cNvSpPr txBox="true"/>
            <p:nvPr/>
          </p:nvSpPr>
          <p:spPr>
            <a:xfrm>
              <a:off x="0" y="-47625"/>
              <a:ext cx="5303520" cy="1542669"/>
            </a:xfrm>
            <a:prstGeom prst="rect">
              <a:avLst/>
            </a:prstGeom>
          </p:spPr>
          <p:txBody>
            <a:bodyPr anchor="ctr" rtlCol="false" tIns="0" lIns="0" bIns="0" rIns="0"/>
            <a:lstStyle/>
            <a:p>
              <a:pPr algn="ctr">
                <a:lnSpc>
                  <a:spcPts val="5400"/>
                </a:lnSpc>
              </a:pPr>
              <a:r>
                <a:rPr lang="en-US" sz="4500" b="true">
                  <a:solidFill>
                    <a:srgbClr val="F2A93B"/>
                  </a:solidFill>
                  <a:latin typeface="Poppins Bold"/>
                  <a:ea typeface="Poppins Bold"/>
                  <a:cs typeface="Poppins Bold"/>
                  <a:sym typeface="Poppins Bold"/>
                </a:rPr>
                <a:t>0</a:t>
              </a:r>
            </a:p>
          </p:txBody>
        </p:sp>
      </p:grpSp>
      <p:grpSp>
        <p:nvGrpSpPr>
          <p:cNvPr name="Group 26" id="26"/>
          <p:cNvGrpSpPr/>
          <p:nvPr/>
        </p:nvGrpSpPr>
        <p:grpSpPr>
          <a:xfrm rot="0">
            <a:off x="5097780" y="8915400"/>
            <a:ext cx="3977640" cy="685800"/>
            <a:chOff x="0" y="0"/>
            <a:chExt cx="5303520" cy="914400"/>
          </a:xfrm>
        </p:grpSpPr>
        <p:sp>
          <p:nvSpPr>
            <p:cNvPr name="Freeform 27" id="27"/>
            <p:cNvSpPr/>
            <p:nvPr/>
          </p:nvSpPr>
          <p:spPr>
            <a:xfrm flipH="false" flipV="false" rot="0">
              <a:off x="0" y="0"/>
              <a:ext cx="5303520" cy="914400"/>
            </a:xfrm>
            <a:custGeom>
              <a:avLst/>
              <a:gdLst/>
              <a:ahLst/>
              <a:cxnLst/>
              <a:rect r="r" b="b" t="t" l="l"/>
              <a:pathLst>
                <a:path h="914400" w="5303520">
                  <a:moveTo>
                    <a:pt x="0" y="0"/>
                  </a:moveTo>
                  <a:lnTo>
                    <a:pt x="5303520" y="0"/>
                  </a:lnTo>
                  <a:lnTo>
                    <a:pt x="5303520" y="914400"/>
                  </a:lnTo>
                  <a:lnTo>
                    <a:pt x="0" y="914400"/>
                  </a:lnTo>
                  <a:close/>
                </a:path>
              </a:pathLst>
            </a:custGeom>
            <a:blipFill>
              <a:blip r:embed="rId3">
                <a:alphaModFix amt="0"/>
              </a:blip>
              <a:stretch>
                <a:fillRect l="0" t="-63013" r="0" b="-63013"/>
              </a:stretch>
            </a:blipFill>
          </p:spPr>
        </p:sp>
        <p:sp>
          <p:nvSpPr>
            <p:cNvPr name="TextBox 28" id="28"/>
            <p:cNvSpPr txBox="true"/>
            <p:nvPr/>
          </p:nvSpPr>
          <p:spPr>
            <a:xfrm>
              <a:off x="0" y="-9525"/>
              <a:ext cx="5303520" cy="923925"/>
            </a:xfrm>
            <a:prstGeom prst="rect">
              <a:avLst/>
            </a:prstGeom>
          </p:spPr>
          <p:txBody>
            <a:bodyPr anchor="ctr" rtlCol="false" tIns="0" lIns="0" bIns="0" rIns="0"/>
            <a:lstStyle/>
            <a:p>
              <a:pPr algn="ctr">
                <a:lnSpc>
                  <a:spcPts val="1889"/>
                </a:lnSpc>
              </a:pPr>
              <a:r>
                <a:rPr lang="en-US" sz="1575">
                  <a:solidFill>
                    <a:srgbClr val="AEB4C2"/>
                  </a:solidFill>
                  <a:latin typeface="Poppins"/>
                  <a:ea typeface="Poppins"/>
                  <a:cs typeface="Poppins"/>
                  <a:sym typeface="Poppins"/>
                </a:rPr>
                <a:t>incidents from agent actions</a:t>
              </a:r>
            </a:p>
          </p:txBody>
        </p:sp>
      </p:grpSp>
      <p:grpSp>
        <p:nvGrpSpPr>
          <p:cNvPr name="Group 29" id="29"/>
          <p:cNvGrpSpPr/>
          <p:nvPr/>
        </p:nvGrpSpPr>
        <p:grpSpPr>
          <a:xfrm rot="0">
            <a:off x="9212580" y="8065008"/>
            <a:ext cx="3977640" cy="1121283"/>
            <a:chOff x="0" y="0"/>
            <a:chExt cx="5303520" cy="1495044"/>
          </a:xfrm>
        </p:grpSpPr>
        <p:sp>
          <p:nvSpPr>
            <p:cNvPr name="Freeform 30" id="30"/>
            <p:cNvSpPr/>
            <p:nvPr/>
          </p:nvSpPr>
          <p:spPr>
            <a:xfrm flipH="false" flipV="false" rot="0">
              <a:off x="0" y="0"/>
              <a:ext cx="5303520" cy="1495044"/>
            </a:xfrm>
            <a:custGeom>
              <a:avLst/>
              <a:gdLst/>
              <a:ahLst/>
              <a:cxnLst/>
              <a:rect r="r" b="b" t="t" l="l"/>
              <a:pathLst>
                <a:path h="1495044" w="5303520">
                  <a:moveTo>
                    <a:pt x="0" y="0"/>
                  </a:moveTo>
                  <a:lnTo>
                    <a:pt x="5303520" y="0"/>
                  </a:lnTo>
                  <a:lnTo>
                    <a:pt x="5303520" y="1495044"/>
                  </a:lnTo>
                  <a:lnTo>
                    <a:pt x="0" y="1495044"/>
                  </a:lnTo>
                  <a:close/>
                </a:path>
              </a:pathLst>
            </a:custGeom>
            <a:blipFill>
              <a:blip r:embed="rId3">
                <a:alphaModFix amt="0"/>
              </a:blip>
              <a:stretch>
                <a:fillRect l="0" t="-32423" r="0" b="-5818"/>
              </a:stretch>
            </a:blipFill>
          </p:spPr>
        </p:sp>
        <p:sp>
          <p:nvSpPr>
            <p:cNvPr name="TextBox 31" id="31"/>
            <p:cNvSpPr txBox="true"/>
            <p:nvPr/>
          </p:nvSpPr>
          <p:spPr>
            <a:xfrm>
              <a:off x="0" y="-47625"/>
              <a:ext cx="5303520" cy="1542669"/>
            </a:xfrm>
            <a:prstGeom prst="rect">
              <a:avLst/>
            </a:prstGeom>
          </p:spPr>
          <p:txBody>
            <a:bodyPr anchor="ctr" rtlCol="false" tIns="0" lIns="0" bIns="0" rIns="0"/>
            <a:lstStyle/>
            <a:p>
              <a:pPr algn="ctr">
                <a:lnSpc>
                  <a:spcPts val="5400"/>
                </a:lnSpc>
              </a:pPr>
              <a:r>
                <a:rPr lang="en-US" sz="4500" b="true">
                  <a:solidFill>
                    <a:srgbClr val="F2A93B"/>
                  </a:solidFill>
                  <a:latin typeface="Poppins Bold"/>
                  <a:ea typeface="Poppins Bold"/>
                  <a:cs typeface="Poppins Bold"/>
                  <a:sym typeface="Poppins Bold"/>
                </a:rPr>
                <a:t>100%</a:t>
              </a:r>
            </a:p>
          </p:txBody>
        </p:sp>
      </p:grpSp>
      <p:grpSp>
        <p:nvGrpSpPr>
          <p:cNvPr name="Group 32" id="32"/>
          <p:cNvGrpSpPr/>
          <p:nvPr/>
        </p:nvGrpSpPr>
        <p:grpSpPr>
          <a:xfrm rot="0">
            <a:off x="9212580" y="8915400"/>
            <a:ext cx="3977640" cy="685800"/>
            <a:chOff x="0" y="0"/>
            <a:chExt cx="5303520" cy="914400"/>
          </a:xfrm>
        </p:grpSpPr>
        <p:sp>
          <p:nvSpPr>
            <p:cNvPr name="Freeform 33" id="33"/>
            <p:cNvSpPr/>
            <p:nvPr/>
          </p:nvSpPr>
          <p:spPr>
            <a:xfrm flipH="false" flipV="false" rot="0">
              <a:off x="0" y="0"/>
              <a:ext cx="5303520" cy="914400"/>
            </a:xfrm>
            <a:custGeom>
              <a:avLst/>
              <a:gdLst/>
              <a:ahLst/>
              <a:cxnLst/>
              <a:rect r="r" b="b" t="t" l="l"/>
              <a:pathLst>
                <a:path h="914400" w="5303520">
                  <a:moveTo>
                    <a:pt x="0" y="0"/>
                  </a:moveTo>
                  <a:lnTo>
                    <a:pt x="5303520" y="0"/>
                  </a:lnTo>
                  <a:lnTo>
                    <a:pt x="5303520" y="914400"/>
                  </a:lnTo>
                  <a:lnTo>
                    <a:pt x="0" y="914400"/>
                  </a:lnTo>
                  <a:close/>
                </a:path>
              </a:pathLst>
            </a:custGeom>
            <a:blipFill>
              <a:blip r:embed="rId3">
                <a:alphaModFix amt="0"/>
              </a:blip>
              <a:stretch>
                <a:fillRect l="0" t="-63013" r="0" b="-63013"/>
              </a:stretch>
            </a:blipFill>
          </p:spPr>
        </p:sp>
        <p:sp>
          <p:nvSpPr>
            <p:cNvPr name="TextBox 34" id="34"/>
            <p:cNvSpPr txBox="true"/>
            <p:nvPr/>
          </p:nvSpPr>
          <p:spPr>
            <a:xfrm>
              <a:off x="0" y="-9525"/>
              <a:ext cx="5303520" cy="923925"/>
            </a:xfrm>
            <a:prstGeom prst="rect">
              <a:avLst/>
            </a:prstGeom>
          </p:spPr>
          <p:txBody>
            <a:bodyPr anchor="ctr" rtlCol="false" tIns="0" lIns="0" bIns="0" rIns="0"/>
            <a:lstStyle/>
            <a:p>
              <a:pPr algn="ctr">
                <a:lnSpc>
                  <a:spcPts val="1889"/>
                </a:lnSpc>
              </a:pPr>
              <a:r>
                <a:rPr lang="en-US" sz="1575">
                  <a:solidFill>
                    <a:srgbClr val="AEB4C2"/>
                  </a:solidFill>
                  <a:latin typeface="Poppins"/>
                  <a:ea typeface="Poppins"/>
                  <a:cs typeface="Poppins"/>
                  <a:sym typeface="Poppins"/>
                </a:rPr>
                <a:t>of changes audited</a:t>
              </a:r>
            </a:p>
          </p:txBody>
        </p:sp>
      </p:grpSp>
      <p:grpSp>
        <p:nvGrpSpPr>
          <p:cNvPr name="Group 35" id="35"/>
          <p:cNvGrpSpPr/>
          <p:nvPr/>
        </p:nvGrpSpPr>
        <p:grpSpPr>
          <a:xfrm rot="0">
            <a:off x="13327380" y="8065008"/>
            <a:ext cx="3977640" cy="1121283"/>
            <a:chOff x="0" y="0"/>
            <a:chExt cx="5303520" cy="1495044"/>
          </a:xfrm>
        </p:grpSpPr>
        <p:sp>
          <p:nvSpPr>
            <p:cNvPr name="Freeform 36" id="36"/>
            <p:cNvSpPr/>
            <p:nvPr/>
          </p:nvSpPr>
          <p:spPr>
            <a:xfrm flipH="false" flipV="false" rot="0">
              <a:off x="0" y="0"/>
              <a:ext cx="5303520" cy="1495044"/>
            </a:xfrm>
            <a:custGeom>
              <a:avLst/>
              <a:gdLst/>
              <a:ahLst/>
              <a:cxnLst/>
              <a:rect r="r" b="b" t="t" l="l"/>
              <a:pathLst>
                <a:path h="1495044" w="5303520">
                  <a:moveTo>
                    <a:pt x="0" y="0"/>
                  </a:moveTo>
                  <a:lnTo>
                    <a:pt x="5303520" y="0"/>
                  </a:lnTo>
                  <a:lnTo>
                    <a:pt x="5303520" y="1495044"/>
                  </a:lnTo>
                  <a:lnTo>
                    <a:pt x="0" y="1495044"/>
                  </a:lnTo>
                  <a:close/>
                </a:path>
              </a:pathLst>
            </a:custGeom>
            <a:blipFill>
              <a:blip r:embed="rId3">
                <a:alphaModFix amt="0"/>
              </a:blip>
              <a:stretch>
                <a:fillRect l="0" t="-32423" r="0" b="-5818"/>
              </a:stretch>
            </a:blipFill>
          </p:spPr>
        </p:sp>
        <p:sp>
          <p:nvSpPr>
            <p:cNvPr name="TextBox 37" id="37"/>
            <p:cNvSpPr txBox="true"/>
            <p:nvPr/>
          </p:nvSpPr>
          <p:spPr>
            <a:xfrm>
              <a:off x="0" y="-47625"/>
              <a:ext cx="5303520" cy="1542669"/>
            </a:xfrm>
            <a:prstGeom prst="rect">
              <a:avLst/>
            </a:prstGeom>
          </p:spPr>
          <p:txBody>
            <a:bodyPr anchor="ctr" rtlCol="false" tIns="0" lIns="0" bIns="0" rIns="0"/>
            <a:lstStyle/>
            <a:p>
              <a:pPr algn="ctr">
                <a:lnSpc>
                  <a:spcPts val="5400"/>
                </a:lnSpc>
              </a:pPr>
              <a:r>
                <a:rPr lang="en-US" sz="4500" b="true">
                  <a:solidFill>
                    <a:srgbClr val="F2A93B"/>
                  </a:solidFill>
                  <a:latin typeface="Poppins Bold"/>
                  <a:ea typeface="Poppins Bold"/>
                  <a:cs typeface="Poppins Bold"/>
                  <a:sym typeface="Poppins Bold"/>
                </a:rPr>
                <a:t>2 min</a:t>
              </a:r>
            </a:p>
          </p:txBody>
        </p:sp>
      </p:grpSp>
      <p:grpSp>
        <p:nvGrpSpPr>
          <p:cNvPr name="Group 38" id="38"/>
          <p:cNvGrpSpPr/>
          <p:nvPr/>
        </p:nvGrpSpPr>
        <p:grpSpPr>
          <a:xfrm rot="0">
            <a:off x="13327380" y="8915400"/>
            <a:ext cx="3977640" cy="685800"/>
            <a:chOff x="0" y="0"/>
            <a:chExt cx="5303520" cy="914400"/>
          </a:xfrm>
        </p:grpSpPr>
        <p:sp>
          <p:nvSpPr>
            <p:cNvPr name="Freeform 39" id="39"/>
            <p:cNvSpPr/>
            <p:nvPr/>
          </p:nvSpPr>
          <p:spPr>
            <a:xfrm flipH="false" flipV="false" rot="0">
              <a:off x="0" y="0"/>
              <a:ext cx="5303520" cy="914400"/>
            </a:xfrm>
            <a:custGeom>
              <a:avLst/>
              <a:gdLst/>
              <a:ahLst/>
              <a:cxnLst/>
              <a:rect r="r" b="b" t="t" l="l"/>
              <a:pathLst>
                <a:path h="914400" w="5303520">
                  <a:moveTo>
                    <a:pt x="0" y="0"/>
                  </a:moveTo>
                  <a:lnTo>
                    <a:pt x="5303520" y="0"/>
                  </a:lnTo>
                  <a:lnTo>
                    <a:pt x="5303520" y="914400"/>
                  </a:lnTo>
                  <a:lnTo>
                    <a:pt x="0" y="914400"/>
                  </a:lnTo>
                  <a:close/>
                </a:path>
              </a:pathLst>
            </a:custGeom>
            <a:blipFill>
              <a:blip r:embed="rId3">
                <a:alphaModFix amt="0"/>
              </a:blip>
              <a:stretch>
                <a:fillRect l="0" t="-63013" r="0" b="-63013"/>
              </a:stretch>
            </a:blipFill>
          </p:spPr>
        </p:sp>
        <p:sp>
          <p:nvSpPr>
            <p:cNvPr name="TextBox 40" id="40"/>
            <p:cNvSpPr txBox="true"/>
            <p:nvPr/>
          </p:nvSpPr>
          <p:spPr>
            <a:xfrm>
              <a:off x="0" y="-9525"/>
              <a:ext cx="5303520" cy="923925"/>
            </a:xfrm>
            <a:prstGeom prst="rect">
              <a:avLst/>
            </a:prstGeom>
          </p:spPr>
          <p:txBody>
            <a:bodyPr anchor="ctr" rtlCol="false" tIns="0" lIns="0" bIns="0" rIns="0"/>
            <a:lstStyle/>
            <a:p>
              <a:pPr algn="ctr">
                <a:lnSpc>
                  <a:spcPts val="1889"/>
                </a:lnSpc>
              </a:pPr>
              <a:r>
                <a:rPr lang="en-US" sz="1575">
                  <a:solidFill>
                    <a:srgbClr val="AEB4C2"/>
                  </a:solidFill>
                  <a:latin typeface="Poppins"/>
                  <a:ea typeface="Poppins"/>
                  <a:cs typeface="Poppins"/>
                  <a:sym typeface="Poppins"/>
                </a:rPr>
                <a:t>avg human review time</a:t>
              </a:r>
            </a:p>
          </p:txBody>
        </p:sp>
      </p:grpSp>
      <p:grpSp>
        <p:nvGrpSpPr>
          <p:cNvPr name="Group 41" id="41"/>
          <p:cNvGrpSpPr/>
          <p:nvPr/>
        </p:nvGrpSpPr>
        <p:grpSpPr>
          <a:xfrm rot="0">
            <a:off x="17053103" y="9601200"/>
            <a:ext cx="822960" cy="480060"/>
            <a:chOff x="0" y="0"/>
            <a:chExt cx="1097280" cy="640080"/>
          </a:xfrm>
        </p:grpSpPr>
        <p:sp>
          <p:nvSpPr>
            <p:cNvPr name="Freeform 42" id="42"/>
            <p:cNvSpPr/>
            <p:nvPr/>
          </p:nvSpPr>
          <p:spPr>
            <a:xfrm flipH="false" flipV="false" rot="0">
              <a:off x="0" y="0"/>
              <a:ext cx="1097280" cy="640080"/>
            </a:xfrm>
            <a:custGeom>
              <a:avLst/>
              <a:gdLst/>
              <a:ahLst/>
              <a:cxnLst/>
              <a:rect r="r" b="b" t="t" l="l"/>
              <a:pathLst>
                <a:path h="640080" w="1097280">
                  <a:moveTo>
                    <a:pt x="0" y="0"/>
                  </a:moveTo>
                  <a:lnTo>
                    <a:pt x="1097280" y="0"/>
                  </a:lnTo>
                  <a:lnTo>
                    <a:pt x="1097280" y="640080"/>
                  </a:lnTo>
                  <a:lnTo>
                    <a:pt x="0" y="640080"/>
                  </a:lnTo>
                  <a:close/>
                </a:path>
              </a:pathLst>
            </a:custGeom>
            <a:blipFill>
              <a:blip r:embed="rId3">
                <a:alphaModFix amt="0"/>
              </a:blip>
              <a:stretch>
                <a:fillRect l="-24843" t="0" r="-24843" b="0"/>
              </a:stretch>
            </a:blipFill>
          </p:spPr>
        </p:sp>
        <p:sp>
          <p:nvSpPr>
            <p:cNvPr name="TextBox 43" id="43"/>
            <p:cNvSpPr txBox="true"/>
            <p:nvPr/>
          </p:nvSpPr>
          <p:spPr>
            <a:xfrm>
              <a:off x="0" y="-9525"/>
              <a:ext cx="1097280" cy="649605"/>
            </a:xfrm>
            <a:prstGeom prst="rect">
              <a:avLst/>
            </a:prstGeom>
          </p:spPr>
          <p:txBody>
            <a:bodyPr anchor="ctr" rtlCol="false" tIns="0" lIns="0" bIns="0" rIns="0"/>
            <a:lstStyle/>
            <a:p>
              <a:pPr algn="r">
                <a:lnSpc>
                  <a:spcPts val="1800"/>
                </a:lnSpc>
              </a:pPr>
              <a:r>
                <a:rPr lang="en-US" sz="1500">
                  <a:solidFill>
                    <a:srgbClr val="AEB4C2"/>
                  </a:solidFill>
                  <a:latin typeface="Courier New"/>
                  <a:ea typeface="Courier New"/>
                  <a:cs typeface="Courier New"/>
                  <a:sym typeface="Courier New"/>
                </a:rPr>
                <a:t>13</a:t>
              </a:r>
            </a:p>
          </p:txBody>
        </p:sp>
      </p:grpSp>
      <p:sp>
        <p:nvSpPr>
          <p:cNvPr name="TextBox 44" id="44"/>
          <p:cNvSpPr txBox="true"/>
          <p:nvPr/>
        </p:nvSpPr>
        <p:spPr>
          <a:xfrm rot="0">
            <a:off x="822960" y="1302230"/>
            <a:ext cx="6487864" cy="733425"/>
          </a:xfrm>
          <a:prstGeom prst="rect">
            <a:avLst/>
          </a:prstGeom>
        </p:spPr>
        <p:txBody>
          <a:bodyPr anchor="t" rtlCol="false" tIns="0" lIns="0" bIns="0" rIns="0">
            <a:spAutoFit/>
          </a:bodyPr>
          <a:lstStyle/>
          <a:p>
            <a:pPr algn="ctr">
              <a:lnSpc>
                <a:spcPts val="5531"/>
              </a:lnSpc>
              <a:spcBef>
                <a:spcPct val="0"/>
              </a:spcBef>
            </a:pPr>
            <a:r>
              <a:rPr lang="en-US" b="true" sz="4609">
                <a:solidFill>
                  <a:srgbClr val="FFFFFF"/>
                </a:solidFill>
                <a:latin typeface="Poppins Bold"/>
                <a:ea typeface="Poppins Bold"/>
                <a:cs typeface="Poppins Bold"/>
                <a:sym typeface="Poppins Bold"/>
              </a:rPr>
              <a:t>The Results (30 Days)</a:t>
            </a:r>
          </a:p>
        </p:txBody>
      </p:sp>
      <p:grpSp>
        <p:nvGrpSpPr>
          <p:cNvPr name="Group 45" id="45"/>
          <p:cNvGrpSpPr/>
          <p:nvPr/>
        </p:nvGrpSpPr>
        <p:grpSpPr>
          <a:xfrm rot="0">
            <a:off x="1188720" y="5394367"/>
            <a:ext cx="7063740" cy="565480"/>
            <a:chOff x="0" y="0"/>
            <a:chExt cx="9418320" cy="753974"/>
          </a:xfrm>
        </p:grpSpPr>
        <p:sp>
          <p:nvSpPr>
            <p:cNvPr name="Freeform 46" id="46"/>
            <p:cNvSpPr/>
            <p:nvPr/>
          </p:nvSpPr>
          <p:spPr>
            <a:xfrm flipH="false" flipV="false" rot="0">
              <a:off x="0" y="0"/>
              <a:ext cx="9418320" cy="753974"/>
            </a:xfrm>
            <a:custGeom>
              <a:avLst/>
              <a:gdLst/>
              <a:ahLst/>
              <a:cxnLst/>
              <a:rect r="r" b="b" t="t" l="l"/>
              <a:pathLst>
                <a:path h="753974" w="9418320">
                  <a:moveTo>
                    <a:pt x="0" y="0"/>
                  </a:moveTo>
                  <a:lnTo>
                    <a:pt x="9418320" y="0"/>
                  </a:lnTo>
                  <a:lnTo>
                    <a:pt x="9418320" y="753974"/>
                  </a:lnTo>
                  <a:lnTo>
                    <a:pt x="0" y="753974"/>
                  </a:lnTo>
                  <a:close/>
                </a:path>
              </a:pathLst>
            </a:custGeom>
            <a:blipFill>
              <a:blip r:embed="rId3">
                <a:alphaModFix amt="0"/>
              </a:blip>
              <a:stretch>
                <a:fillRect l="0" t="-207015" r="0" b="-179781"/>
              </a:stretch>
            </a:blipFill>
          </p:spPr>
        </p:sp>
        <p:sp>
          <p:nvSpPr>
            <p:cNvPr name="TextBox 47" id="47"/>
            <p:cNvSpPr txBox="true"/>
            <p:nvPr/>
          </p:nvSpPr>
          <p:spPr>
            <a:xfrm>
              <a:off x="0" y="-9525"/>
              <a:ext cx="9418320" cy="763499"/>
            </a:xfrm>
            <a:prstGeom prst="rect">
              <a:avLst/>
            </a:prstGeom>
          </p:spPr>
          <p:txBody>
            <a:bodyPr anchor="ctr" rtlCol="false" tIns="0" lIns="0" bIns="0" rIns="0"/>
            <a:lstStyle/>
            <a:p>
              <a:pPr algn="l">
                <a:lnSpc>
                  <a:spcPts val="2760"/>
                </a:lnSpc>
              </a:pPr>
              <a:r>
                <a:rPr lang="en-US" sz="2300" b="true">
                  <a:solidFill>
                    <a:srgbClr val="AEB4C2"/>
                  </a:solidFill>
                  <a:latin typeface="Poppins Bold"/>
                  <a:ea typeface="Poppins Bold"/>
                  <a:cs typeface="Poppins Bold"/>
                  <a:sym typeface="Poppins Bold"/>
                </a:rPr>
                <a:t>이전</a:t>
              </a:r>
              <a:r>
                <a:rPr lang="en-US" sz="2300" b="true">
                  <a:solidFill>
                    <a:srgbClr val="AEB4C2"/>
                  </a:solidFill>
                  <a:latin typeface="Poppins Bold"/>
                  <a:ea typeface="Poppins Bold"/>
                  <a:cs typeface="Poppins Bold"/>
                  <a:sym typeface="Poppins Bold"/>
                </a:rPr>
                <a:t> · 매뉴얼</a:t>
              </a:r>
            </a:p>
          </p:txBody>
        </p:sp>
      </p:grpSp>
      <p:sp>
        <p:nvSpPr>
          <p:cNvPr name="TextBox 48" id="48"/>
          <p:cNvSpPr txBox="true"/>
          <p:nvPr/>
        </p:nvSpPr>
        <p:spPr>
          <a:xfrm rot="0">
            <a:off x="1280160" y="5979202"/>
            <a:ext cx="6880860" cy="1381125"/>
          </a:xfrm>
          <a:prstGeom prst="rect">
            <a:avLst/>
          </a:prstGeom>
        </p:spPr>
        <p:txBody>
          <a:bodyPr anchor="t" rtlCol="false" tIns="0" lIns="0" bIns="0" rIns="0">
            <a:spAutoFit/>
          </a:bodyPr>
          <a:lstStyle/>
          <a:p>
            <a:pPr algn="l" marL="416243" indent="-208121" lvl="1">
              <a:lnSpc>
                <a:spcPts val="2760"/>
              </a:lnSpc>
              <a:buFont typeface="Arial"/>
              <a:buChar char="•"/>
            </a:pPr>
            <a:r>
              <a:rPr lang="en-US" sz="2300">
                <a:solidFill>
                  <a:srgbClr val="F2F1ED"/>
                </a:solidFill>
                <a:latin typeface="Poppins"/>
                <a:ea typeface="Poppins"/>
                <a:cs typeface="Poppins"/>
                <a:sym typeface="Poppins"/>
              </a:rPr>
              <a:t>분석</a:t>
            </a:r>
            <a:r>
              <a:rPr lang="en-US" sz="2300">
                <a:solidFill>
                  <a:srgbClr val="F2F1ED"/>
                </a:solidFill>
                <a:latin typeface="Poppins"/>
                <a:ea typeface="Poppins"/>
                <a:cs typeface="Poppins"/>
                <a:sym typeface="Poppins"/>
              </a:rPr>
              <a:t> 주기: 월간</a:t>
            </a:r>
          </a:p>
          <a:p>
            <a:pPr algn="l" marL="416243" indent="-208121" lvl="1">
              <a:lnSpc>
                <a:spcPts val="2760"/>
              </a:lnSpc>
              <a:buFont typeface="Arial"/>
              <a:buChar char="•"/>
            </a:pPr>
            <a:r>
              <a:rPr lang="en-US" sz="2300">
                <a:solidFill>
                  <a:srgbClr val="F2F1ED"/>
                </a:solidFill>
                <a:latin typeface="Poppins"/>
                <a:ea typeface="Poppins"/>
                <a:cs typeface="Poppins"/>
                <a:sym typeface="Poppins"/>
              </a:rPr>
              <a:t>낭비 요인 파악 소요 시간: 평균 6시간</a:t>
            </a:r>
          </a:p>
          <a:p>
            <a:pPr algn="l" marL="416243" indent="-208121" lvl="1">
              <a:lnSpc>
                <a:spcPts val="2760"/>
              </a:lnSpc>
              <a:buFont typeface="Arial"/>
              <a:buChar char="•"/>
            </a:pPr>
            <a:r>
              <a:rPr lang="en-US" sz="2300">
                <a:solidFill>
                  <a:srgbClr val="F2F1ED"/>
                </a:solidFill>
                <a:latin typeface="Poppins"/>
                <a:ea typeface="Poppins"/>
                <a:cs typeface="Poppins"/>
                <a:sym typeface="Poppins"/>
              </a:rPr>
              <a:t>조치 실행 소요 시간: 평균 3일</a:t>
            </a:r>
          </a:p>
          <a:p>
            <a:pPr algn="l" marL="416243" indent="-208121" lvl="1">
              <a:lnSpc>
                <a:spcPts val="2760"/>
              </a:lnSpc>
              <a:buFont typeface="Arial"/>
              <a:buChar char="•"/>
            </a:pPr>
            <a:r>
              <a:rPr lang="en-US" sz="2300">
                <a:solidFill>
                  <a:srgbClr val="D96C5F"/>
                </a:solidFill>
                <a:latin typeface="Poppins"/>
                <a:ea typeface="Poppins"/>
                <a:cs typeface="Poppins"/>
                <a:sym typeface="Poppins"/>
              </a:rPr>
              <a:t>과다</a:t>
            </a:r>
            <a:r>
              <a:rPr lang="en-US" sz="2300">
                <a:solidFill>
                  <a:srgbClr val="D96C5F"/>
                </a:solidFill>
                <a:latin typeface="Poppins"/>
                <a:ea typeface="Poppins"/>
                <a:cs typeface="Poppins"/>
                <a:sym typeface="Poppins"/>
              </a:rPr>
              <a:t> </a:t>
            </a:r>
            <a:r>
              <a:rPr lang="en-US" sz="2300">
                <a:solidFill>
                  <a:srgbClr val="D96C5F"/>
                </a:solidFill>
                <a:latin typeface="Poppins"/>
                <a:ea typeface="Poppins"/>
                <a:cs typeface="Poppins"/>
                <a:sym typeface="Poppins"/>
              </a:rPr>
              <a:t>할당된 리소스 비용</a:t>
            </a:r>
            <a:r>
              <a:rPr lang="en-US" sz="2300">
                <a:solidFill>
                  <a:srgbClr val="D96C5F"/>
                </a:solidFill>
                <a:latin typeface="Poppins"/>
                <a:ea typeface="Poppins"/>
                <a:cs typeface="Poppins"/>
                <a:sym typeface="Poppins"/>
              </a:rPr>
              <a:t>: </a:t>
            </a:r>
            <a:r>
              <a:rPr lang="en-US" sz="2300">
                <a:solidFill>
                  <a:srgbClr val="D96C5F"/>
                </a:solidFill>
                <a:latin typeface="Poppins"/>
                <a:ea typeface="Poppins"/>
                <a:cs typeface="Poppins"/>
                <a:sym typeface="Poppins"/>
              </a:rPr>
              <a:t>월 </a:t>
            </a:r>
            <a:r>
              <a:rPr lang="en-US" sz="2300">
                <a:solidFill>
                  <a:srgbClr val="D96C5F"/>
                </a:solidFill>
                <a:latin typeface="Poppins"/>
                <a:ea typeface="Poppins"/>
                <a:cs typeface="Poppins"/>
                <a:sym typeface="Poppins"/>
              </a:rPr>
              <a:t>18</a:t>
            </a:r>
            <a:r>
              <a:rPr lang="en-US" sz="2300">
                <a:solidFill>
                  <a:srgbClr val="D96C5F"/>
                </a:solidFill>
                <a:latin typeface="Poppins"/>
                <a:ea typeface="Poppins"/>
                <a:cs typeface="Poppins"/>
                <a:sym typeface="Poppins"/>
              </a:rPr>
              <a:t>,000$</a:t>
            </a:r>
          </a:p>
        </p:txBody>
      </p:sp>
      <p:grpSp>
        <p:nvGrpSpPr>
          <p:cNvPr name="Group 49" id="49"/>
          <p:cNvGrpSpPr/>
          <p:nvPr/>
        </p:nvGrpSpPr>
        <p:grpSpPr>
          <a:xfrm rot="0">
            <a:off x="9898380" y="5394367"/>
            <a:ext cx="7063740" cy="565480"/>
            <a:chOff x="0" y="0"/>
            <a:chExt cx="9418320" cy="753974"/>
          </a:xfrm>
        </p:grpSpPr>
        <p:sp>
          <p:nvSpPr>
            <p:cNvPr name="Freeform 50" id="50"/>
            <p:cNvSpPr/>
            <p:nvPr/>
          </p:nvSpPr>
          <p:spPr>
            <a:xfrm flipH="false" flipV="false" rot="0">
              <a:off x="0" y="0"/>
              <a:ext cx="9418320" cy="753974"/>
            </a:xfrm>
            <a:custGeom>
              <a:avLst/>
              <a:gdLst/>
              <a:ahLst/>
              <a:cxnLst/>
              <a:rect r="r" b="b" t="t" l="l"/>
              <a:pathLst>
                <a:path h="753974" w="9418320">
                  <a:moveTo>
                    <a:pt x="0" y="0"/>
                  </a:moveTo>
                  <a:lnTo>
                    <a:pt x="9418320" y="0"/>
                  </a:lnTo>
                  <a:lnTo>
                    <a:pt x="9418320" y="753974"/>
                  </a:lnTo>
                  <a:lnTo>
                    <a:pt x="0" y="753974"/>
                  </a:lnTo>
                  <a:close/>
                </a:path>
              </a:pathLst>
            </a:custGeom>
            <a:blipFill>
              <a:blip r:embed="rId3">
                <a:alphaModFix amt="0"/>
              </a:blip>
              <a:stretch>
                <a:fillRect l="0" t="-207015" r="0" b="-179781"/>
              </a:stretch>
            </a:blipFill>
          </p:spPr>
        </p:sp>
        <p:sp>
          <p:nvSpPr>
            <p:cNvPr name="TextBox 51" id="51"/>
            <p:cNvSpPr txBox="true"/>
            <p:nvPr/>
          </p:nvSpPr>
          <p:spPr>
            <a:xfrm>
              <a:off x="0" y="-9525"/>
              <a:ext cx="9418320" cy="763499"/>
            </a:xfrm>
            <a:prstGeom prst="rect">
              <a:avLst/>
            </a:prstGeom>
          </p:spPr>
          <p:txBody>
            <a:bodyPr anchor="ctr" rtlCol="false" tIns="0" lIns="0" bIns="0" rIns="0"/>
            <a:lstStyle/>
            <a:p>
              <a:pPr algn="l">
                <a:lnSpc>
                  <a:spcPts val="2760"/>
                </a:lnSpc>
              </a:pPr>
              <a:r>
                <a:rPr lang="en-US" sz="2300" b="true">
                  <a:solidFill>
                    <a:srgbClr val="6FB98F"/>
                  </a:solidFill>
                  <a:latin typeface="Poppins Bold"/>
                  <a:ea typeface="Poppins Bold"/>
                  <a:cs typeface="Poppins Bold"/>
                  <a:sym typeface="Poppins Bold"/>
                </a:rPr>
                <a:t>애프터</a:t>
              </a:r>
              <a:r>
                <a:rPr lang="en-US" sz="2300" b="true">
                  <a:solidFill>
                    <a:srgbClr val="6FB98F"/>
                  </a:solidFill>
                  <a:latin typeface="Poppins Bold"/>
                  <a:ea typeface="Poppins Bold"/>
                  <a:cs typeface="Poppins Bold"/>
                  <a:sym typeface="Poppins Bold"/>
                </a:rPr>
                <a:t> · 에이전트 + 오파</a:t>
              </a:r>
            </a:p>
          </p:txBody>
        </p:sp>
      </p:grpSp>
      <p:sp>
        <p:nvSpPr>
          <p:cNvPr name="TextBox 52" id="52"/>
          <p:cNvSpPr txBox="true"/>
          <p:nvPr/>
        </p:nvSpPr>
        <p:spPr>
          <a:xfrm rot="0">
            <a:off x="9989820" y="5979202"/>
            <a:ext cx="6880860" cy="1381125"/>
          </a:xfrm>
          <a:prstGeom prst="rect">
            <a:avLst/>
          </a:prstGeom>
        </p:spPr>
        <p:txBody>
          <a:bodyPr anchor="t" rtlCol="false" tIns="0" lIns="0" bIns="0" rIns="0">
            <a:spAutoFit/>
          </a:bodyPr>
          <a:lstStyle/>
          <a:p>
            <a:pPr algn="l" marL="416243" indent="-208121" lvl="1">
              <a:lnSpc>
                <a:spcPts val="2760"/>
              </a:lnSpc>
              <a:buFont typeface="Arial"/>
              <a:buChar char="•"/>
            </a:pPr>
            <a:r>
              <a:rPr lang="en-US" sz="2300">
                <a:solidFill>
                  <a:srgbClr val="F2F1ED"/>
                </a:solidFill>
                <a:latin typeface="Poppins"/>
                <a:ea typeface="Poppins"/>
                <a:cs typeface="Poppins"/>
                <a:sym typeface="Poppins"/>
              </a:rPr>
              <a:t>분석</a:t>
            </a:r>
            <a:r>
              <a:rPr lang="en-US" sz="2300">
                <a:solidFill>
                  <a:srgbClr val="F2F1ED"/>
                </a:solidFill>
                <a:latin typeface="Poppins"/>
                <a:ea typeface="Poppins"/>
                <a:cs typeface="Poppins"/>
                <a:sym typeface="Poppins"/>
              </a:rPr>
              <a:t> 주기: 일일</a:t>
            </a:r>
          </a:p>
          <a:p>
            <a:pPr algn="l" marL="416243" indent="-208121" lvl="1">
              <a:lnSpc>
                <a:spcPts val="2760"/>
              </a:lnSpc>
              <a:buFont typeface="Arial"/>
              <a:buChar char="•"/>
            </a:pPr>
            <a:r>
              <a:rPr lang="en-US" sz="2300">
                <a:solidFill>
                  <a:srgbClr val="F2F1ED"/>
                </a:solidFill>
                <a:latin typeface="Poppins"/>
                <a:ea typeface="Poppins"/>
                <a:cs typeface="Poppins"/>
                <a:sym typeface="Poppins"/>
              </a:rPr>
              <a:t>낭비 요인 파악 소요 시간(평균): 4분</a:t>
            </a:r>
          </a:p>
          <a:p>
            <a:pPr algn="l" marL="416243" indent="-208121" lvl="1">
              <a:lnSpc>
                <a:spcPts val="2760"/>
              </a:lnSpc>
              <a:buFont typeface="Arial"/>
              <a:buChar char="•"/>
            </a:pPr>
            <a:r>
              <a:rPr lang="en-US" sz="2300">
                <a:solidFill>
                  <a:srgbClr val="F2F1ED"/>
                </a:solidFill>
                <a:latin typeface="Poppins"/>
                <a:ea typeface="Poppins"/>
                <a:cs typeface="Poppins"/>
                <a:sym typeface="Poppins"/>
              </a:rPr>
              <a:t>조치 실행 소요 시간(평균): 30분</a:t>
            </a:r>
          </a:p>
          <a:p>
            <a:pPr algn="l" marL="416243" indent="-208121" lvl="1">
              <a:lnSpc>
                <a:spcPts val="2760"/>
              </a:lnSpc>
              <a:buFont typeface="Arial"/>
              <a:buChar char="•"/>
            </a:pPr>
            <a:r>
              <a:rPr lang="en-US" sz="2300">
                <a:solidFill>
                  <a:srgbClr val="6FB98F"/>
                </a:solidFill>
                <a:latin typeface="Poppins"/>
                <a:ea typeface="Poppins"/>
                <a:cs typeface="Poppins"/>
                <a:sym typeface="Poppins"/>
              </a:rPr>
              <a:t>과다 할당된 리소스</a:t>
            </a:r>
            <a:r>
              <a:rPr lang="en-US" sz="2300">
                <a:solidFill>
                  <a:srgbClr val="6FB98F"/>
                </a:solidFill>
                <a:latin typeface="Poppins"/>
                <a:ea typeface="Poppins"/>
                <a:cs typeface="Poppins"/>
                <a:sym typeface="Poppins"/>
              </a:rPr>
              <a:t> </a:t>
            </a:r>
            <a:r>
              <a:rPr lang="en-US" sz="2300">
                <a:solidFill>
                  <a:srgbClr val="6FB98F"/>
                </a:solidFill>
                <a:latin typeface="Poppins"/>
                <a:ea typeface="Poppins"/>
                <a:cs typeface="Poppins"/>
                <a:sym typeface="Poppins"/>
              </a:rPr>
              <a:t>비용</a:t>
            </a:r>
            <a:r>
              <a:rPr lang="en-US" sz="2300">
                <a:solidFill>
                  <a:srgbClr val="6FB98F"/>
                </a:solidFill>
                <a:latin typeface="Poppins"/>
                <a:ea typeface="Poppins"/>
                <a:cs typeface="Poppins"/>
                <a:sym typeface="Poppins"/>
              </a:rPr>
              <a:t>: </a:t>
            </a:r>
            <a:r>
              <a:rPr lang="en-US" sz="2300">
                <a:solidFill>
                  <a:srgbClr val="6FB98F"/>
                </a:solidFill>
                <a:latin typeface="Poppins"/>
                <a:ea typeface="Poppins"/>
                <a:cs typeface="Poppins"/>
                <a:sym typeface="Poppins"/>
              </a:rPr>
              <a:t>월 </a:t>
            </a:r>
            <a:r>
              <a:rPr lang="en-US" sz="2300">
                <a:solidFill>
                  <a:srgbClr val="6FB98F"/>
                </a:solidFill>
                <a:latin typeface="Poppins"/>
                <a:ea typeface="Poppins"/>
                <a:cs typeface="Poppins"/>
                <a:sym typeface="Poppins"/>
              </a:rPr>
              <a:t>1</a:t>
            </a:r>
            <a:r>
              <a:rPr lang="en-US" sz="2300">
                <a:solidFill>
                  <a:srgbClr val="6FB98F"/>
                </a:solidFill>
                <a:latin typeface="Poppins"/>
                <a:ea typeface="Poppins"/>
                <a:cs typeface="Poppins"/>
                <a:sym typeface="Poppins"/>
              </a:rPr>
              <a:t>,</a:t>
            </a:r>
            <a:r>
              <a:rPr lang="en-US" sz="2300">
                <a:solidFill>
                  <a:srgbClr val="6FB98F"/>
                </a:solidFill>
                <a:latin typeface="Poppins"/>
                <a:ea typeface="Poppins"/>
                <a:cs typeface="Poppins"/>
                <a:sym typeface="Poppins"/>
              </a:rPr>
              <a:t>2</a:t>
            </a:r>
            <a:r>
              <a:rPr lang="en-US" sz="2300">
                <a:solidFill>
                  <a:srgbClr val="6FB98F"/>
                </a:solidFill>
                <a:latin typeface="Poppins"/>
                <a:ea typeface="Poppins"/>
                <a:cs typeface="Poppins"/>
                <a:sym typeface="Poppins"/>
              </a:rPr>
              <a:t>00$</a:t>
            </a:r>
          </a:p>
        </p:txBody>
      </p:sp>
    </p:spTree>
  </p:cSld>
  <p:clrMapOvr>
    <a:masterClrMapping/>
  </p:clrMapOvr>
</p:sld>
</file>

<file path=ppt/slides/slide15.xml><?xml version="1.0" encoding="utf-8"?>
<p:sld xmlns:p="http://schemas.openxmlformats.org/presentationml/2006/main" xmlns:a="http://schemas.openxmlformats.org/drawingml/2006/main" xmlns:r="http://schemas.openxmlformats.org/officeDocument/2006/relationships">
  <p:cSld>
    <p:bg>
      <p:bgPr>
        <a:solidFill>
          <a:srgbClr val="ECE0C4"/>
        </a:solidFill>
      </p:bgPr>
    </p:bg>
    <p:spTree>
      <p:nvGrpSpPr>
        <p:cNvPr id="1" name=""/>
        <p:cNvGrpSpPr/>
        <p:nvPr/>
      </p:nvGrpSpPr>
      <p:grpSpPr>
        <a:xfrm>
          <a:off x="0" y="0"/>
          <a:ext cx="0" cy="0"/>
          <a:chOff x="0" y="0"/>
          <a:chExt cx="0" cy="0"/>
        </a:xfrm>
      </p:grpSpPr>
      <p:grpSp>
        <p:nvGrpSpPr>
          <p:cNvPr name="Group 2" id="2"/>
          <p:cNvGrpSpPr/>
          <p:nvPr/>
        </p:nvGrpSpPr>
        <p:grpSpPr>
          <a:xfrm rot="0">
            <a:off x="899160" y="576072"/>
            <a:ext cx="8229600" cy="480060"/>
            <a:chOff x="0" y="0"/>
            <a:chExt cx="10972800" cy="640080"/>
          </a:xfrm>
        </p:grpSpPr>
        <p:sp>
          <p:nvSpPr>
            <p:cNvPr name="Freeform 3" id="3"/>
            <p:cNvSpPr/>
            <p:nvPr/>
          </p:nvSpPr>
          <p:spPr>
            <a:xfrm flipH="false" flipV="false" rot="0">
              <a:off x="0" y="0"/>
              <a:ext cx="10972800" cy="640080"/>
            </a:xfrm>
            <a:custGeom>
              <a:avLst/>
              <a:gdLst/>
              <a:ahLst/>
              <a:cxnLst/>
              <a:rect r="r" b="b" t="t" l="l"/>
              <a:pathLst>
                <a:path h="640080" w="10972800">
                  <a:moveTo>
                    <a:pt x="0" y="0"/>
                  </a:moveTo>
                  <a:lnTo>
                    <a:pt x="10972800" y="0"/>
                  </a:lnTo>
                  <a:lnTo>
                    <a:pt x="10972800" y="640080"/>
                  </a:lnTo>
                  <a:lnTo>
                    <a:pt x="0" y="640080"/>
                  </a:lnTo>
                  <a:close/>
                </a:path>
              </a:pathLst>
            </a:custGeom>
            <a:blipFill>
              <a:blip r:embed="rId3">
                <a:alphaModFix amt="0"/>
              </a:blip>
              <a:stretch>
                <a:fillRect l="0" t="-284029" r="0" b="-284029"/>
              </a:stretch>
            </a:blipFill>
          </p:spPr>
        </p:sp>
        <p:sp>
          <p:nvSpPr>
            <p:cNvPr name="TextBox 4" id="4"/>
            <p:cNvSpPr txBox="true"/>
            <p:nvPr/>
          </p:nvSpPr>
          <p:spPr>
            <a:xfrm>
              <a:off x="0" y="-19050"/>
              <a:ext cx="10972800" cy="659130"/>
            </a:xfrm>
            <a:prstGeom prst="rect">
              <a:avLst/>
            </a:prstGeom>
          </p:spPr>
          <p:txBody>
            <a:bodyPr anchor="ctr" rtlCol="false" tIns="0" lIns="0" bIns="0" rIns="0"/>
            <a:lstStyle/>
            <a:p>
              <a:pPr algn="l">
                <a:lnSpc>
                  <a:spcPts val="2160"/>
                </a:lnSpc>
              </a:pPr>
              <a:r>
                <a:rPr lang="en-US" b="true" sz="1800" spc="299">
                  <a:solidFill>
                    <a:srgbClr val="004AAD"/>
                  </a:solidFill>
                  <a:latin typeface="Poppins Bold"/>
                  <a:ea typeface="Poppins Bold"/>
                  <a:cs typeface="Poppins Bold"/>
                  <a:sym typeface="Poppins Bold"/>
                </a:rPr>
                <a:t>OPEN SOURCE</a:t>
              </a:r>
            </a:p>
          </p:txBody>
        </p:sp>
      </p:grpSp>
      <p:grpSp>
        <p:nvGrpSpPr>
          <p:cNvPr name="Group 5" id="5"/>
          <p:cNvGrpSpPr/>
          <p:nvPr/>
        </p:nvGrpSpPr>
        <p:grpSpPr>
          <a:xfrm rot="0">
            <a:off x="868223" y="1056132"/>
            <a:ext cx="6918079" cy="1121283"/>
            <a:chOff x="0" y="0"/>
            <a:chExt cx="9224105" cy="1495044"/>
          </a:xfrm>
        </p:grpSpPr>
        <p:sp>
          <p:nvSpPr>
            <p:cNvPr name="Freeform 6" id="6"/>
            <p:cNvSpPr/>
            <p:nvPr/>
          </p:nvSpPr>
          <p:spPr>
            <a:xfrm flipH="false" flipV="false" rot="0">
              <a:off x="0" y="0"/>
              <a:ext cx="9224105" cy="1495044"/>
            </a:xfrm>
            <a:custGeom>
              <a:avLst/>
              <a:gdLst/>
              <a:ahLst/>
              <a:cxnLst/>
              <a:rect r="r" b="b" t="t" l="l"/>
              <a:pathLst>
                <a:path h="1495044" w="9224105">
                  <a:moveTo>
                    <a:pt x="0" y="0"/>
                  </a:moveTo>
                  <a:lnTo>
                    <a:pt x="9224105" y="0"/>
                  </a:lnTo>
                  <a:lnTo>
                    <a:pt x="9224105" y="1495044"/>
                  </a:lnTo>
                  <a:lnTo>
                    <a:pt x="0" y="1495044"/>
                  </a:lnTo>
                  <a:close/>
                </a:path>
              </a:pathLst>
            </a:custGeom>
            <a:blipFill>
              <a:blip r:embed="rId3">
                <a:alphaModFix amt="0"/>
              </a:blip>
              <a:stretch>
                <a:fillRect l="0" t="-242530" r="-139898" b="-234273"/>
              </a:stretch>
            </a:blipFill>
          </p:spPr>
        </p:sp>
        <p:sp>
          <p:nvSpPr>
            <p:cNvPr name="TextBox 7" id="7"/>
            <p:cNvSpPr txBox="true"/>
            <p:nvPr/>
          </p:nvSpPr>
          <p:spPr>
            <a:xfrm>
              <a:off x="0" y="-47625"/>
              <a:ext cx="9224105" cy="1542669"/>
            </a:xfrm>
            <a:prstGeom prst="rect">
              <a:avLst/>
            </a:prstGeom>
          </p:spPr>
          <p:txBody>
            <a:bodyPr anchor="ctr" rtlCol="false" tIns="0" lIns="0" bIns="0" rIns="0"/>
            <a:lstStyle/>
            <a:p>
              <a:pPr algn="l">
                <a:lnSpc>
                  <a:spcPts val="5400"/>
                </a:lnSpc>
              </a:pPr>
              <a:r>
                <a:rPr lang="en-US" sz="4500" b="true">
                  <a:solidFill>
                    <a:srgbClr val="1B2436"/>
                  </a:solidFill>
                  <a:latin typeface="Poppins Bold"/>
                  <a:ea typeface="Poppins Bold"/>
                  <a:cs typeface="Poppins Bold"/>
                  <a:sym typeface="Poppins Bold"/>
                </a:rPr>
                <a:t>The OPA Policy Library</a:t>
              </a:r>
            </a:p>
          </p:txBody>
        </p:sp>
      </p:grpSp>
      <p:grpSp>
        <p:nvGrpSpPr>
          <p:cNvPr name="Group 8" id="8"/>
          <p:cNvGrpSpPr/>
          <p:nvPr/>
        </p:nvGrpSpPr>
        <p:grpSpPr>
          <a:xfrm rot="0">
            <a:off x="815721" y="2376869"/>
            <a:ext cx="11540490" cy="7704392"/>
            <a:chOff x="0" y="0"/>
            <a:chExt cx="15387320" cy="10272522"/>
          </a:xfrm>
        </p:grpSpPr>
        <p:sp>
          <p:nvSpPr>
            <p:cNvPr name="Freeform 9" id="9"/>
            <p:cNvSpPr/>
            <p:nvPr/>
          </p:nvSpPr>
          <p:spPr>
            <a:xfrm flipH="false" flipV="false" rot="0">
              <a:off x="0" y="0"/>
              <a:ext cx="15387320" cy="10272522"/>
            </a:xfrm>
            <a:custGeom>
              <a:avLst/>
              <a:gdLst/>
              <a:ahLst/>
              <a:cxnLst/>
              <a:rect r="r" b="b" t="t" l="l"/>
              <a:pathLst>
                <a:path h="10272522" w="15387320">
                  <a:moveTo>
                    <a:pt x="0" y="125721"/>
                  </a:moveTo>
                  <a:cubicBezTo>
                    <a:pt x="0" y="56328"/>
                    <a:pt x="49276" y="0"/>
                    <a:pt x="109982" y="0"/>
                  </a:cubicBezTo>
                  <a:lnTo>
                    <a:pt x="15277337" y="0"/>
                  </a:lnTo>
                  <a:cubicBezTo>
                    <a:pt x="15338044" y="0"/>
                    <a:pt x="15387320" y="56328"/>
                    <a:pt x="15387320" y="125721"/>
                  </a:cubicBezTo>
                  <a:lnTo>
                    <a:pt x="15387320" y="10146802"/>
                  </a:lnTo>
                  <a:cubicBezTo>
                    <a:pt x="15387320" y="10216195"/>
                    <a:pt x="15338044" y="10272522"/>
                    <a:pt x="15277337" y="10272522"/>
                  </a:cubicBezTo>
                  <a:lnTo>
                    <a:pt x="109982" y="10272522"/>
                  </a:lnTo>
                  <a:cubicBezTo>
                    <a:pt x="49276" y="10272522"/>
                    <a:pt x="0" y="10216195"/>
                    <a:pt x="0" y="10146802"/>
                  </a:cubicBezTo>
                  <a:close/>
                </a:path>
              </a:pathLst>
            </a:custGeom>
            <a:solidFill>
              <a:srgbClr val="141B29"/>
            </a:solidFill>
            <a:ln w="19050" cap="sq">
              <a:solidFill>
                <a:srgbClr val="141B29"/>
              </a:solidFill>
              <a:prstDash val="solid"/>
              <a:miter/>
            </a:ln>
          </p:spPr>
        </p:sp>
      </p:grpSp>
      <p:sp>
        <p:nvSpPr>
          <p:cNvPr name="TextBox 10" id="10"/>
          <p:cNvSpPr txBox="true"/>
          <p:nvPr/>
        </p:nvSpPr>
        <p:spPr>
          <a:xfrm rot="0">
            <a:off x="1259586" y="2658809"/>
            <a:ext cx="10652760" cy="7041261"/>
          </a:xfrm>
          <a:prstGeom prst="rect">
            <a:avLst/>
          </a:prstGeom>
        </p:spPr>
        <p:txBody>
          <a:bodyPr anchor="t" rtlCol="false" tIns="0" lIns="0" bIns="0" rIns="0">
            <a:spAutoFit/>
          </a:bodyPr>
          <a:lstStyle/>
          <a:p>
            <a:pPr algn="l">
              <a:lnSpc>
                <a:spcPts val="2832"/>
              </a:lnSpc>
            </a:pPr>
            <a:r>
              <a:rPr lang="en-US" sz="2000" b="true">
                <a:solidFill>
                  <a:srgbClr val="F2A93B"/>
                </a:solidFill>
                <a:latin typeface="Courier New Bold"/>
                <a:ea typeface="Courier New Bold"/>
                <a:cs typeface="Courier New Bold"/>
                <a:sym typeface="Courier New Bold"/>
              </a:rPr>
              <a:t>opa-agent-governance-library/</a:t>
            </a:r>
          </a:p>
          <a:p>
            <a:pPr algn="l">
              <a:lnSpc>
                <a:spcPts val="2832"/>
              </a:lnSpc>
            </a:pPr>
            <a:r>
              <a:rPr lang="en-US" sz="2000" b="true">
                <a:solidFill>
                  <a:srgbClr val="5FA8D3"/>
                </a:solidFill>
                <a:latin typeface="Courier New Bold"/>
                <a:ea typeface="Courier New Bold"/>
                <a:cs typeface="Courier New Bold"/>
                <a:sym typeface="Courier New Bold"/>
              </a:rPr>
              <a:t>├─ admission-control/</a:t>
            </a:r>
          </a:p>
          <a:p>
            <a:pPr algn="l">
              <a:lnSpc>
                <a:spcPts val="2832"/>
              </a:lnSpc>
            </a:pPr>
            <a:r>
              <a:rPr lang="en-US" sz="2000">
                <a:solidFill>
                  <a:srgbClr val="AEB4C2"/>
                </a:solidFill>
                <a:latin typeface="Courier New"/>
                <a:ea typeface="Courier New"/>
                <a:cs typeface="Courier New"/>
                <a:sym typeface="Courier New"/>
              </a:rPr>
              <a:t>│  ├─ agent-identity.rego         # Verify agent auth</a:t>
            </a:r>
          </a:p>
          <a:p>
            <a:pPr algn="l">
              <a:lnSpc>
                <a:spcPts val="2832"/>
              </a:lnSpc>
            </a:pPr>
            <a:r>
              <a:rPr lang="en-US" sz="2000">
                <a:solidFill>
                  <a:srgbClr val="AEB4C2"/>
                </a:solidFill>
                <a:latin typeface="Courier New"/>
                <a:ea typeface="Courier New"/>
                <a:cs typeface="Courier New"/>
                <a:sym typeface="Courier New"/>
              </a:rPr>
              <a:t>│  ├─ deny-destructive-ops.rego   # Block delete/patch</a:t>
            </a:r>
          </a:p>
          <a:p>
            <a:pPr algn="l">
              <a:lnSpc>
                <a:spcPts val="2832"/>
              </a:lnSpc>
            </a:pPr>
            <a:r>
              <a:rPr lang="en-US" sz="2000">
                <a:solidFill>
                  <a:srgbClr val="AEB4C2"/>
                </a:solidFill>
                <a:latin typeface="Courier New"/>
                <a:ea typeface="Courier New"/>
                <a:cs typeface="Courier New"/>
                <a:sym typeface="Courier New"/>
              </a:rPr>
              <a:t>│  └─ resource-limits.rego        # Cost guardrails</a:t>
            </a:r>
          </a:p>
          <a:p>
            <a:pPr algn="l">
              <a:lnSpc>
                <a:spcPts val="2832"/>
              </a:lnSpc>
            </a:pPr>
            <a:r>
              <a:rPr lang="en-US" sz="2000">
                <a:solidFill>
                  <a:srgbClr val="AEB4C2"/>
                </a:solidFill>
                <a:latin typeface="Courier New"/>
                <a:ea typeface="Courier New"/>
                <a:cs typeface="Courier New"/>
                <a:sym typeface="Courier New"/>
              </a:rPr>
              <a:t>│</a:t>
            </a:r>
          </a:p>
          <a:p>
            <a:pPr algn="l">
              <a:lnSpc>
                <a:spcPts val="2832"/>
              </a:lnSpc>
            </a:pPr>
            <a:r>
              <a:rPr lang="en-US" sz="2000" b="true">
                <a:solidFill>
                  <a:srgbClr val="5FA8D3"/>
                </a:solidFill>
                <a:latin typeface="Courier New Bold"/>
                <a:ea typeface="Courier New Bold"/>
                <a:cs typeface="Courier New Bold"/>
                <a:sym typeface="Courier New Bold"/>
              </a:rPr>
              <a:t>├─ db-specific/</a:t>
            </a:r>
          </a:p>
          <a:p>
            <a:pPr algn="l">
              <a:lnSpc>
                <a:spcPts val="2832"/>
              </a:lnSpc>
            </a:pPr>
            <a:r>
              <a:rPr lang="en-US" sz="2000">
                <a:solidFill>
                  <a:srgbClr val="AEB4C2"/>
                </a:solidFill>
                <a:latin typeface="Courier New"/>
                <a:ea typeface="Courier New"/>
                <a:cs typeface="Courier New"/>
                <a:sym typeface="Courier New"/>
              </a:rPr>
              <a:t>│  ├─ deny_drop_operations.rego   # Deny DROP across all DB types</a:t>
            </a:r>
          </a:p>
          <a:p>
            <a:pPr algn="l">
              <a:lnSpc>
                <a:spcPts val="2832"/>
              </a:lnSpc>
            </a:pPr>
            <a:r>
              <a:rPr lang="en-US" sz="2000">
                <a:solidFill>
                  <a:srgbClr val="AEB4C2"/>
                </a:solidFill>
                <a:latin typeface="Courier New"/>
                <a:ea typeface="Courier New"/>
                <a:cs typeface="Courier New"/>
                <a:sym typeface="Courier New"/>
              </a:rPr>
              <a:t>│  ├─ template-allowlis.rego      # Approved templates</a:t>
            </a:r>
          </a:p>
          <a:p>
            <a:pPr algn="l">
              <a:lnSpc>
                <a:spcPts val="2832"/>
              </a:lnSpc>
            </a:pPr>
            <a:r>
              <a:rPr lang="en-US" sz="2000">
                <a:solidFill>
                  <a:srgbClr val="AEB4C2"/>
                </a:solidFill>
                <a:latin typeface="Courier New"/>
                <a:ea typeface="Courier New"/>
                <a:cs typeface="Courier New"/>
                <a:sym typeface="Courier New"/>
              </a:rPr>
              <a:t>│  └─ prevent_transactions.rego   # Validate params</a:t>
            </a:r>
          </a:p>
          <a:p>
            <a:pPr algn="l">
              <a:lnSpc>
                <a:spcPts val="2832"/>
              </a:lnSpc>
            </a:pPr>
            <a:r>
              <a:rPr lang="en-US" sz="2000">
                <a:solidFill>
                  <a:srgbClr val="AEB4C2"/>
                </a:solidFill>
                <a:latin typeface="Courier New"/>
                <a:ea typeface="Courier New"/>
                <a:cs typeface="Courier New"/>
                <a:sym typeface="Courier New"/>
              </a:rPr>
              <a:t>│</a:t>
            </a:r>
          </a:p>
          <a:p>
            <a:pPr algn="l">
              <a:lnSpc>
                <a:spcPts val="2832"/>
              </a:lnSpc>
            </a:pPr>
            <a:r>
              <a:rPr lang="en-US" sz="2000" b="true">
                <a:solidFill>
                  <a:srgbClr val="5FA8D3"/>
                </a:solidFill>
                <a:latin typeface="Courier New Bold"/>
                <a:ea typeface="Courier New Bold"/>
                <a:cs typeface="Courier New Bold"/>
                <a:sym typeface="Courier New Bold"/>
              </a:rPr>
              <a:t>├─ agent-specific/</a:t>
            </a:r>
          </a:p>
          <a:p>
            <a:pPr algn="l">
              <a:lnSpc>
                <a:spcPts val="2832"/>
              </a:lnSpc>
            </a:pPr>
            <a:r>
              <a:rPr lang="en-US" sz="2000">
                <a:solidFill>
                  <a:srgbClr val="AEB4C2"/>
                </a:solidFill>
                <a:latin typeface="Courier New"/>
                <a:ea typeface="Courier New"/>
                <a:cs typeface="Courier New"/>
                <a:sym typeface="Courier New"/>
              </a:rPr>
              <a:t>│  ├─ tool-call-rate-limit.rego   # Prevent runaway</a:t>
            </a:r>
          </a:p>
          <a:p>
            <a:pPr algn="l">
              <a:lnSpc>
                <a:spcPts val="2832"/>
              </a:lnSpc>
            </a:pPr>
            <a:r>
              <a:rPr lang="en-US" sz="2000">
                <a:solidFill>
                  <a:srgbClr val="AEB4C2"/>
                </a:solidFill>
                <a:latin typeface="Courier New"/>
                <a:ea typeface="Courier New"/>
                <a:cs typeface="Courier New"/>
                <a:sym typeface="Courier New"/>
              </a:rPr>
              <a:t>│  ├─ namespace-isolation.rego    # Confine scope</a:t>
            </a:r>
          </a:p>
          <a:p>
            <a:pPr algn="l">
              <a:lnSpc>
                <a:spcPts val="2832"/>
              </a:lnSpc>
            </a:pPr>
            <a:r>
              <a:rPr lang="en-US" sz="2000">
                <a:solidFill>
                  <a:srgbClr val="AEB4C2"/>
                </a:solidFill>
                <a:latin typeface="Courier New"/>
                <a:ea typeface="Courier New"/>
                <a:cs typeface="Courier New"/>
                <a:sym typeface="Courier New"/>
              </a:rPr>
              <a:t>│  └─ audit-logging.rego          # Complete audit trail</a:t>
            </a:r>
          </a:p>
          <a:p>
            <a:pPr algn="l">
              <a:lnSpc>
                <a:spcPts val="2832"/>
              </a:lnSpc>
            </a:pPr>
            <a:r>
              <a:rPr lang="en-US" sz="2000">
                <a:solidFill>
                  <a:srgbClr val="AEB4C2"/>
                </a:solidFill>
                <a:latin typeface="Courier New"/>
                <a:ea typeface="Courier New"/>
                <a:cs typeface="Courier New"/>
                <a:sym typeface="Courier New"/>
              </a:rPr>
              <a:t>│</a:t>
            </a:r>
          </a:p>
          <a:p>
            <a:pPr algn="l">
              <a:lnSpc>
                <a:spcPts val="2832"/>
              </a:lnSpc>
            </a:pPr>
            <a:r>
              <a:rPr lang="en-US" sz="2000" b="true">
                <a:solidFill>
                  <a:srgbClr val="5FA8D3"/>
                </a:solidFill>
                <a:latin typeface="Courier New Bold"/>
                <a:ea typeface="Courier New Bold"/>
                <a:cs typeface="Courier New Bold"/>
                <a:sym typeface="Courier New Bold"/>
              </a:rPr>
              <a:t>└─ cost-controls/</a:t>
            </a:r>
          </a:p>
          <a:p>
            <a:pPr algn="l">
              <a:lnSpc>
                <a:spcPts val="2832"/>
              </a:lnSpc>
            </a:pPr>
            <a:r>
              <a:rPr lang="en-US" sz="2000">
                <a:solidFill>
                  <a:srgbClr val="AEB4C2"/>
                </a:solidFill>
                <a:latin typeface="Courier New"/>
                <a:ea typeface="Courier New"/>
                <a:cs typeface="Courier New"/>
                <a:sym typeface="Courier New"/>
              </a:rPr>
              <a:t>   ├─ gpu-provisioning.rego       # GPU node limits</a:t>
            </a:r>
          </a:p>
          <a:p>
            <a:pPr algn="l">
              <a:lnSpc>
                <a:spcPts val="2832"/>
              </a:lnSpc>
            </a:pPr>
            <a:r>
              <a:rPr lang="en-US" sz="2000">
                <a:solidFill>
                  <a:srgbClr val="AEB4C2"/>
                </a:solidFill>
                <a:latin typeface="Courier New"/>
                <a:ea typeface="Courier New"/>
                <a:cs typeface="Courier New"/>
                <a:sym typeface="Courier New"/>
              </a:rPr>
              <a:t>   ├─ hourly-cost-limit.rego      # Budget enforcement</a:t>
            </a:r>
          </a:p>
          <a:p>
            <a:pPr algn="l">
              <a:lnSpc>
                <a:spcPts val="2832"/>
              </a:lnSpc>
            </a:pPr>
            <a:r>
              <a:rPr lang="en-US" sz="2000">
                <a:solidFill>
                  <a:srgbClr val="AEB4C2"/>
                </a:solidFill>
                <a:latin typeface="Courier New"/>
                <a:ea typeface="Courier New"/>
                <a:cs typeface="Courier New"/>
                <a:sym typeface="Courier New"/>
              </a:rPr>
              <a:t>   └─ resource-quotas.rego        # Namespace limits</a:t>
            </a:r>
          </a:p>
        </p:txBody>
      </p:sp>
      <p:grpSp>
        <p:nvGrpSpPr>
          <p:cNvPr name="Group 11" id="11"/>
          <p:cNvGrpSpPr/>
          <p:nvPr/>
        </p:nvGrpSpPr>
        <p:grpSpPr>
          <a:xfrm rot="0">
            <a:off x="12611481" y="2376869"/>
            <a:ext cx="4860798" cy="7704392"/>
            <a:chOff x="0" y="0"/>
            <a:chExt cx="6481064" cy="10272522"/>
          </a:xfrm>
        </p:grpSpPr>
        <p:sp>
          <p:nvSpPr>
            <p:cNvPr name="Freeform 12" id="12"/>
            <p:cNvSpPr/>
            <p:nvPr/>
          </p:nvSpPr>
          <p:spPr>
            <a:xfrm flipH="false" flipV="false" rot="0">
              <a:off x="0" y="0"/>
              <a:ext cx="6481064" cy="10272522"/>
            </a:xfrm>
            <a:custGeom>
              <a:avLst/>
              <a:gdLst/>
              <a:ahLst/>
              <a:cxnLst/>
              <a:rect r="r" b="b" t="t" l="l"/>
              <a:pathLst>
                <a:path h="10272522" w="6481064">
                  <a:moveTo>
                    <a:pt x="0" y="167821"/>
                  </a:moveTo>
                  <a:cubicBezTo>
                    <a:pt x="0" y="75200"/>
                    <a:pt x="65786" y="0"/>
                    <a:pt x="146812" y="0"/>
                  </a:cubicBezTo>
                  <a:lnTo>
                    <a:pt x="6334252" y="0"/>
                  </a:lnTo>
                  <a:cubicBezTo>
                    <a:pt x="6415405" y="0"/>
                    <a:pt x="6481064" y="75200"/>
                    <a:pt x="6481064" y="167821"/>
                  </a:cubicBezTo>
                  <a:lnTo>
                    <a:pt x="6481064" y="10104700"/>
                  </a:lnTo>
                  <a:cubicBezTo>
                    <a:pt x="6481064" y="10197467"/>
                    <a:pt x="6415278" y="10272522"/>
                    <a:pt x="6334252" y="10272522"/>
                  </a:cubicBezTo>
                  <a:lnTo>
                    <a:pt x="146812" y="10272522"/>
                  </a:lnTo>
                  <a:cubicBezTo>
                    <a:pt x="65786" y="10272522"/>
                    <a:pt x="0" y="10197322"/>
                    <a:pt x="0" y="10104700"/>
                  </a:cubicBezTo>
                  <a:close/>
                </a:path>
              </a:pathLst>
            </a:custGeom>
            <a:solidFill>
              <a:srgbClr val="1B2436"/>
            </a:solidFill>
            <a:ln w="19050" cap="sq">
              <a:solidFill>
                <a:srgbClr val="E3E3DE"/>
              </a:solidFill>
              <a:prstDash val="solid"/>
              <a:miter/>
            </a:ln>
          </p:spPr>
        </p:sp>
      </p:grpSp>
      <p:sp>
        <p:nvSpPr>
          <p:cNvPr name="TextBox 13" id="13"/>
          <p:cNvSpPr txBox="true"/>
          <p:nvPr/>
        </p:nvSpPr>
        <p:spPr>
          <a:xfrm rot="0">
            <a:off x="13123926" y="2799779"/>
            <a:ext cx="3863340" cy="1057275"/>
          </a:xfrm>
          <a:prstGeom prst="rect">
            <a:avLst/>
          </a:prstGeom>
        </p:spPr>
        <p:txBody>
          <a:bodyPr anchor="t" rtlCol="false" tIns="0" lIns="0" bIns="0" rIns="0">
            <a:spAutoFit/>
          </a:bodyPr>
          <a:lstStyle/>
          <a:p>
            <a:pPr algn="l">
              <a:lnSpc>
                <a:spcPts val="2700"/>
              </a:lnSpc>
            </a:pPr>
            <a:r>
              <a:rPr lang="en-US" sz="2250" i="true">
                <a:solidFill>
                  <a:srgbClr val="F2F1ED"/>
                </a:solidFill>
                <a:latin typeface="Poppins Italics"/>
                <a:ea typeface="Poppins Italics"/>
                <a:cs typeface="Poppins Italics"/>
                <a:sym typeface="Poppins Italics"/>
              </a:rPr>
              <a:t>Every policy here was written in response to a real incident.</a:t>
            </a:r>
          </a:p>
        </p:txBody>
      </p:sp>
      <p:grpSp>
        <p:nvGrpSpPr>
          <p:cNvPr name="Group 14" id="14"/>
          <p:cNvGrpSpPr/>
          <p:nvPr/>
        </p:nvGrpSpPr>
        <p:grpSpPr>
          <a:xfrm rot="0">
            <a:off x="13123926" y="4325096"/>
            <a:ext cx="4046220" cy="411480"/>
            <a:chOff x="0" y="0"/>
            <a:chExt cx="5394960" cy="548640"/>
          </a:xfrm>
        </p:grpSpPr>
        <p:sp>
          <p:nvSpPr>
            <p:cNvPr name="Freeform 15" id="15"/>
            <p:cNvSpPr/>
            <p:nvPr/>
          </p:nvSpPr>
          <p:spPr>
            <a:xfrm flipH="false" flipV="false" rot="0">
              <a:off x="0" y="0"/>
              <a:ext cx="5394960" cy="548640"/>
            </a:xfrm>
            <a:custGeom>
              <a:avLst/>
              <a:gdLst/>
              <a:ahLst/>
              <a:cxnLst/>
              <a:rect r="r" b="b" t="t" l="l"/>
              <a:pathLst>
                <a:path h="548640" w="5394960">
                  <a:moveTo>
                    <a:pt x="0" y="0"/>
                  </a:moveTo>
                  <a:lnTo>
                    <a:pt x="5394960" y="0"/>
                  </a:lnTo>
                  <a:lnTo>
                    <a:pt x="5394960" y="548640"/>
                  </a:lnTo>
                  <a:lnTo>
                    <a:pt x="0" y="548640"/>
                  </a:lnTo>
                  <a:close/>
                </a:path>
              </a:pathLst>
            </a:custGeom>
            <a:blipFill>
              <a:blip r:embed="rId3">
                <a:alphaModFix amt="0"/>
              </a:blip>
              <a:stretch>
                <a:fillRect l="0" t="-141602" r="0" b="-141602"/>
              </a:stretch>
            </a:blipFill>
          </p:spPr>
        </p:sp>
        <p:sp>
          <p:nvSpPr>
            <p:cNvPr name="TextBox 16" id="16"/>
            <p:cNvSpPr txBox="true"/>
            <p:nvPr/>
          </p:nvSpPr>
          <p:spPr>
            <a:xfrm>
              <a:off x="0" y="-19050"/>
              <a:ext cx="5394960" cy="567690"/>
            </a:xfrm>
            <a:prstGeom prst="rect">
              <a:avLst/>
            </a:prstGeom>
          </p:spPr>
          <p:txBody>
            <a:bodyPr anchor="ctr" rtlCol="false" tIns="0" lIns="0" bIns="0" rIns="0"/>
            <a:lstStyle/>
            <a:p>
              <a:pPr algn="l">
                <a:lnSpc>
                  <a:spcPts val="1800"/>
                </a:lnSpc>
              </a:pPr>
              <a:r>
                <a:rPr lang="en-US" sz="1500" b="true">
                  <a:solidFill>
                    <a:srgbClr val="F2A93B"/>
                  </a:solidFill>
                  <a:latin typeface="Poppins Bold"/>
                  <a:ea typeface="Poppins Bold"/>
                  <a:cs typeface="Poppins Bold"/>
                  <a:sym typeface="Poppins Bold"/>
                </a:rPr>
                <a:t>AVAILABLE AT</a:t>
              </a:r>
            </a:p>
          </p:txBody>
        </p:sp>
      </p:grpSp>
      <p:grpSp>
        <p:nvGrpSpPr>
          <p:cNvPr name="Group 17" id="17"/>
          <p:cNvGrpSpPr/>
          <p:nvPr/>
        </p:nvGrpSpPr>
        <p:grpSpPr>
          <a:xfrm rot="0">
            <a:off x="17053103" y="9601200"/>
            <a:ext cx="822960" cy="480060"/>
            <a:chOff x="0" y="0"/>
            <a:chExt cx="1097280" cy="640080"/>
          </a:xfrm>
        </p:grpSpPr>
        <p:sp>
          <p:nvSpPr>
            <p:cNvPr name="Freeform 18" id="18"/>
            <p:cNvSpPr/>
            <p:nvPr/>
          </p:nvSpPr>
          <p:spPr>
            <a:xfrm flipH="false" flipV="false" rot="0">
              <a:off x="0" y="0"/>
              <a:ext cx="1097280" cy="640080"/>
            </a:xfrm>
            <a:custGeom>
              <a:avLst/>
              <a:gdLst/>
              <a:ahLst/>
              <a:cxnLst/>
              <a:rect r="r" b="b" t="t" l="l"/>
              <a:pathLst>
                <a:path h="640080" w="1097280">
                  <a:moveTo>
                    <a:pt x="0" y="0"/>
                  </a:moveTo>
                  <a:lnTo>
                    <a:pt x="1097280" y="0"/>
                  </a:lnTo>
                  <a:lnTo>
                    <a:pt x="1097280" y="640080"/>
                  </a:lnTo>
                  <a:lnTo>
                    <a:pt x="0" y="640080"/>
                  </a:lnTo>
                  <a:close/>
                </a:path>
              </a:pathLst>
            </a:custGeom>
            <a:blipFill>
              <a:blip r:embed="rId3">
                <a:alphaModFix amt="0"/>
              </a:blip>
              <a:stretch>
                <a:fillRect l="-24843" t="0" r="-24843" b="0"/>
              </a:stretch>
            </a:blipFill>
          </p:spPr>
        </p:sp>
        <p:sp>
          <p:nvSpPr>
            <p:cNvPr name="TextBox 19" id="19"/>
            <p:cNvSpPr txBox="true"/>
            <p:nvPr/>
          </p:nvSpPr>
          <p:spPr>
            <a:xfrm>
              <a:off x="0" y="-9525"/>
              <a:ext cx="1097280" cy="649605"/>
            </a:xfrm>
            <a:prstGeom prst="rect">
              <a:avLst/>
            </a:prstGeom>
          </p:spPr>
          <p:txBody>
            <a:bodyPr anchor="ctr" rtlCol="false" tIns="0" lIns="0" bIns="0" rIns="0"/>
            <a:lstStyle/>
            <a:p>
              <a:pPr algn="r">
                <a:lnSpc>
                  <a:spcPts val="1800"/>
                </a:lnSpc>
              </a:pPr>
              <a:r>
                <a:rPr lang="en-US" sz="1500">
                  <a:solidFill>
                    <a:srgbClr val="5B6373"/>
                  </a:solidFill>
                  <a:latin typeface="Courier New"/>
                  <a:ea typeface="Courier New"/>
                  <a:cs typeface="Courier New"/>
                  <a:sym typeface="Courier New"/>
                </a:rPr>
                <a:t>14</a:t>
              </a:r>
            </a:p>
          </p:txBody>
        </p:sp>
      </p:grpSp>
      <p:pic>
        <p:nvPicPr>
          <p:cNvPr name="Picture 20" id="20"/>
          <p:cNvPicPr>
            <a:picLocks noChangeAspect="true"/>
          </p:cNvPicPr>
          <p:nvPr/>
        </p:nvPicPr>
        <p:blipFill>
          <a:blip r:embed="rId4"/>
          <a:stretch>
            <a:fillRect/>
          </a:stretch>
        </p:blipFill>
        <p:spPr>
          <a:xfrm rot="0">
            <a:off x="12831126" y="5054702"/>
            <a:ext cx="4448939" cy="4448939"/>
          </a:xfrm>
          <a:prstGeom prst="rect">
            <a:avLst/>
          </a:prstGeom>
        </p:spPr>
      </p:pic>
    </p:spTree>
  </p:cSld>
  <p:clrMapOvr>
    <a:masterClrMapping/>
  </p:clrMapOvr>
</p:sld>
</file>

<file path=ppt/slides/slide16.xml><?xml version="1.0" encoding="utf-8"?>
<p:sld xmlns:p="http://schemas.openxmlformats.org/presentationml/2006/main" xmlns:a="http://schemas.openxmlformats.org/drawingml/2006/main" xmlns:r="http://schemas.openxmlformats.org/officeDocument/2006/relationships">
  <p:cSld>
    <p:bg>
      <p:bgPr>
        <a:solidFill>
          <a:srgbClr val="1B2436"/>
        </a:solidFill>
      </p:bgPr>
    </p:bg>
    <p:spTree>
      <p:nvGrpSpPr>
        <p:cNvPr id="1" name=""/>
        <p:cNvGrpSpPr/>
        <p:nvPr/>
      </p:nvGrpSpPr>
      <p:grpSpPr>
        <a:xfrm>
          <a:off x="0" y="0"/>
          <a:ext cx="0" cy="0"/>
          <a:chOff x="0" y="0"/>
          <a:chExt cx="0" cy="0"/>
        </a:xfrm>
      </p:grpSpPr>
      <p:grpSp>
        <p:nvGrpSpPr>
          <p:cNvPr name="Group 2" id="2"/>
          <p:cNvGrpSpPr/>
          <p:nvPr/>
        </p:nvGrpSpPr>
        <p:grpSpPr>
          <a:xfrm rot="0">
            <a:off x="822960" y="576072"/>
            <a:ext cx="8229600" cy="480060"/>
            <a:chOff x="0" y="0"/>
            <a:chExt cx="10972800" cy="640080"/>
          </a:xfrm>
        </p:grpSpPr>
        <p:sp>
          <p:nvSpPr>
            <p:cNvPr name="Freeform 3" id="3"/>
            <p:cNvSpPr/>
            <p:nvPr/>
          </p:nvSpPr>
          <p:spPr>
            <a:xfrm flipH="false" flipV="false" rot="0">
              <a:off x="0" y="0"/>
              <a:ext cx="10972800" cy="640080"/>
            </a:xfrm>
            <a:custGeom>
              <a:avLst/>
              <a:gdLst/>
              <a:ahLst/>
              <a:cxnLst/>
              <a:rect r="r" b="b" t="t" l="l"/>
              <a:pathLst>
                <a:path h="640080" w="10972800">
                  <a:moveTo>
                    <a:pt x="0" y="0"/>
                  </a:moveTo>
                  <a:lnTo>
                    <a:pt x="10972800" y="0"/>
                  </a:lnTo>
                  <a:lnTo>
                    <a:pt x="10972800" y="640080"/>
                  </a:lnTo>
                  <a:lnTo>
                    <a:pt x="0" y="640080"/>
                  </a:lnTo>
                  <a:close/>
                </a:path>
              </a:pathLst>
            </a:custGeom>
            <a:blipFill>
              <a:blip r:embed="rId3">
                <a:alphaModFix amt="0"/>
              </a:blip>
              <a:stretch>
                <a:fillRect l="0" t="-284029" r="0" b="-284029"/>
              </a:stretch>
            </a:blipFill>
          </p:spPr>
        </p:sp>
        <p:sp>
          <p:nvSpPr>
            <p:cNvPr name="TextBox 4" id="4"/>
            <p:cNvSpPr txBox="true"/>
            <p:nvPr/>
          </p:nvSpPr>
          <p:spPr>
            <a:xfrm>
              <a:off x="0" y="-19050"/>
              <a:ext cx="10972800" cy="659130"/>
            </a:xfrm>
            <a:prstGeom prst="rect">
              <a:avLst/>
            </a:prstGeom>
          </p:spPr>
          <p:txBody>
            <a:bodyPr anchor="ctr" rtlCol="false" tIns="0" lIns="0" bIns="0" rIns="0"/>
            <a:lstStyle/>
            <a:p>
              <a:pPr algn="l">
                <a:lnSpc>
                  <a:spcPts val="2160"/>
                </a:lnSpc>
              </a:pPr>
              <a:r>
                <a:rPr lang="en-US" b="true" sz="1800" spc="299">
                  <a:solidFill>
                    <a:srgbClr val="C77F1D"/>
                  </a:solidFill>
                  <a:latin typeface="Poppins Bold"/>
                  <a:ea typeface="Poppins Bold"/>
                  <a:cs typeface="Poppins Bold"/>
                  <a:sym typeface="Poppins Bold"/>
                </a:rPr>
                <a:t>SECURITY</a:t>
              </a:r>
            </a:p>
          </p:txBody>
        </p:sp>
      </p:grpSp>
      <p:grpSp>
        <p:nvGrpSpPr>
          <p:cNvPr name="Group 5" id="5"/>
          <p:cNvGrpSpPr/>
          <p:nvPr/>
        </p:nvGrpSpPr>
        <p:grpSpPr>
          <a:xfrm rot="0">
            <a:off x="822960" y="937260"/>
            <a:ext cx="8073229" cy="1121283"/>
            <a:chOff x="0" y="0"/>
            <a:chExt cx="10764305" cy="1495044"/>
          </a:xfrm>
        </p:grpSpPr>
        <p:sp>
          <p:nvSpPr>
            <p:cNvPr name="Freeform 6" id="6"/>
            <p:cNvSpPr/>
            <p:nvPr/>
          </p:nvSpPr>
          <p:spPr>
            <a:xfrm flipH="false" flipV="false" rot="0">
              <a:off x="0" y="0"/>
              <a:ext cx="10764305" cy="1495044"/>
            </a:xfrm>
            <a:custGeom>
              <a:avLst/>
              <a:gdLst/>
              <a:ahLst/>
              <a:cxnLst/>
              <a:rect r="r" b="b" t="t" l="l"/>
              <a:pathLst>
                <a:path h="1495044" w="10764305">
                  <a:moveTo>
                    <a:pt x="0" y="0"/>
                  </a:moveTo>
                  <a:lnTo>
                    <a:pt x="10764305" y="0"/>
                  </a:lnTo>
                  <a:lnTo>
                    <a:pt x="10764305" y="1495044"/>
                  </a:lnTo>
                  <a:lnTo>
                    <a:pt x="0" y="1495044"/>
                  </a:lnTo>
                  <a:close/>
                </a:path>
              </a:pathLst>
            </a:custGeom>
            <a:solidFill>
              <a:srgbClr val="C20B07">
                <a:alpha val="0"/>
              </a:srgbClr>
            </a:solidFill>
          </p:spPr>
        </p:sp>
        <p:sp>
          <p:nvSpPr>
            <p:cNvPr name="TextBox 7" id="7"/>
            <p:cNvSpPr txBox="true"/>
            <p:nvPr/>
          </p:nvSpPr>
          <p:spPr>
            <a:xfrm>
              <a:off x="0" y="-47625"/>
              <a:ext cx="10764305" cy="1542669"/>
            </a:xfrm>
            <a:prstGeom prst="rect">
              <a:avLst/>
            </a:prstGeom>
          </p:spPr>
          <p:txBody>
            <a:bodyPr anchor="ctr" rtlCol="false" tIns="0" lIns="0" bIns="0" rIns="0"/>
            <a:lstStyle/>
            <a:p>
              <a:pPr algn="l">
                <a:lnSpc>
                  <a:spcPts val="5400"/>
                </a:lnSpc>
              </a:pPr>
              <a:r>
                <a:rPr lang="en-US" sz="4500" b="true">
                  <a:solidFill>
                    <a:srgbClr val="ED1712"/>
                  </a:solidFill>
                  <a:latin typeface="Poppins Bold"/>
                  <a:ea typeface="Poppins Bold"/>
                  <a:cs typeface="Poppins Bold"/>
                  <a:sym typeface="Poppins Bold"/>
                </a:rPr>
                <a:t>Threat Model for AI Agents</a:t>
              </a:r>
            </a:p>
          </p:txBody>
        </p:sp>
      </p:grpSp>
      <p:grpSp>
        <p:nvGrpSpPr>
          <p:cNvPr name="Group 8" id="8"/>
          <p:cNvGrpSpPr/>
          <p:nvPr/>
        </p:nvGrpSpPr>
        <p:grpSpPr>
          <a:xfrm rot="0">
            <a:off x="813435" y="2289810"/>
            <a:ext cx="8180070" cy="2145030"/>
            <a:chOff x="0" y="0"/>
            <a:chExt cx="10906760" cy="2860040"/>
          </a:xfrm>
        </p:grpSpPr>
        <p:sp>
          <p:nvSpPr>
            <p:cNvPr name="Freeform 9" id="9"/>
            <p:cNvSpPr/>
            <p:nvPr/>
          </p:nvSpPr>
          <p:spPr>
            <a:xfrm flipH="false" flipV="false" rot="0">
              <a:off x="0" y="0"/>
              <a:ext cx="10906760" cy="2860040"/>
            </a:xfrm>
            <a:custGeom>
              <a:avLst/>
              <a:gdLst/>
              <a:ahLst/>
              <a:cxnLst/>
              <a:rect r="r" b="b" t="t" l="l"/>
              <a:pathLst>
                <a:path h="2860040" w="10906760">
                  <a:moveTo>
                    <a:pt x="0" y="147574"/>
                  </a:moveTo>
                  <a:cubicBezTo>
                    <a:pt x="0" y="66040"/>
                    <a:pt x="66040" y="0"/>
                    <a:pt x="147574" y="0"/>
                  </a:cubicBezTo>
                  <a:lnTo>
                    <a:pt x="10759186" y="0"/>
                  </a:lnTo>
                  <a:cubicBezTo>
                    <a:pt x="10840720" y="0"/>
                    <a:pt x="10906760" y="66040"/>
                    <a:pt x="10906760" y="147574"/>
                  </a:cubicBezTo>
                  <a:lnTo>
                    <a:pt x="10906760" y="2712466"/>
                  </a:lnTo>
                  <a:cubicBezTo>
                    <a:pt x="10906760" y="2794000"/>
                    <a:pt x="10840720" y="2860040"/>
                    <a:pt x="10759186" y="2860040"/>
                  </a:cubicBezTo>
                  <a:lnTo>
                    <a:pt x="147574" y="2860040"/>
                  </a:lnTo>
                  <a:cubicBezTo>
                    <a:pt x="66040" y="2860040"/>
                    <a:pt x="0" y="2794000"/>
                    <a:pt x="0" y="2712466"/>
                  </a:cubicBezTo>
                  <a:close/>
                </a:path>
              </a:pathLst>
            </a:custGeom>
            <a:solidFill>
              <a:srgbClr val="ECE0C4"/>
            </a:solidFill>
            <a:ln w="19050" cap="sq">
              <a:solidFill>
                <a:srgbClr val="E3E3DE"/>
              </a:solidFill>
              <a:prstDash val="solid"/>
              <a:miter/>
            </a:ln>
          </p:spPr>
        </p:sp>
      </p:grpSp>
      <p:grpSp>
        <p:nvGrpSpPr>
          <p:cNvPr name="Group 10" id="10"/>
          <p:cNvGrpSpPr/>
          <p:nvPr/>
        </p:nvGrpSpPr>
        <p:grpSpPr>
          <a:xfrm rot="0">
            <a:off x="1028700" y="2852123"/>
            <a:ext cx="704850" cy="704850"/>
            <a:chOff x="0" y="0"/>
            <a:chExt cx="939800" cy="939800"/>
          </a:xfrm>
        </p:grpSpPr>
        <p:sp>
          <p:nvSpPr>
            <p:cNvPr name="Freeform 11" id="11"/>
            <p:cNvSpPr/>
            <p:nvPr/>
          </p:nvSpPr>
          <p:spPr>
            <a:xfrm flipH="false" flipV="false" rot="0">
              <a:off x="0" y="0"/>
              <a:ext cx="939800" cy="939800"/>
            </a:xfrm>
            <a:custGeom>
              <a:avLst/>
              <a:gdLst/>
              <a:ahLst/>
              <a:cxnLst/>
              <a:rect r="r" b="b" t="t" l="l"/>
              <a:pathLst>
                <a:path h="939800" w="939800">
                  <a:moveTo>
                    <a:pt x="0" y="469900"/>
                  </a:moveTo>
                  <a:cubicBezTo>
                    <a:pt x="0" y="210439"/>
                    <a:pt x="210439" y="0"/>
                    <a:pt x="469900" y="0"/>
                  </a:cubicBezTo>
                  <a:cubicBezTo>
                    <a:pt x="729361" y="0"/>
                    <a:pt x="939800" y="210439"/>
                    <a:pt x="939800" y="469900"/>
                  </a:cubicBezTo>
                  <a:cubicBezTo>
                    <a:pt x="939800" y="729361"/>
                    <a:pt x="729361" y="939800"/>
                    <a:pt x="469900" y="939800"/>
                  </a:cubicBezTo>
                  <a:cubicBezTo>
                    <a:pt x="210439" y="939800"/>
                    <a:pt x="0" y="729361"/>
                    <a:pt x="0" y="469900"/>
                  </a:cubicBezTo>
                  <a:close/>
                </a:path>
              </a:pathLst>
            </a:custGeom>
            <a:solidFill>
              <a:srgbClr val="D96C5F"/>
            </a:solidFill>
            <a:ln w="19050" cap="sq">
              <a:solidFill>
                <a:srgbClr val="D96C5F"/>
              </a:solidFill>
              <a:prstDash val="solid"/>
              <a:miter/>
            </a:ln>
          </p:spPr>
        </p:sp>
      </p:grpSp>
      <p:grpSp>
        <p:nvGrpSpPr>
          <p:cNvPr name="Group 12" id="12"/>
          <p:cNvGrpSpPr/>
          <p:nvPr/>
        </p:nvGrpSpPr>
        <p:grpSpPr>
          <a:xfrm rot="0">
            <a:off x="1028700" y="2893124"/>
            <a:ext cx="685800" cy="685800"/>
            <a:chOff x="0" y="0"/>
            <a:chExt cx="914400" cy="914400"/>
          </a:xfrm>
        </p:grpSpPr>
        <p:sp>
          <p:nvSpPr>
            <p:cNvPr name="Freeform 13" id="13"/>
            <p:cNvSpPr/>
            <p:nvPr/>
          </p:nvSpPr>
          <p:spPr>
            <a:xfrm flipH="false" flipV="false" rot="0">
              <a:off x="0" y="0"/>
              <a:ext cx="914400" cy="914400"/>
            </a:xfrm>
            <a:custGeom>
              <a:avLst/>
              <a:gdLst/>
              <a:ahLst/>
              <a:cxnLst/>
              <a:rect r="r" b="b" t="t" l="l"/>
              <a:pathLst>
                <a:path h="914400" w="914400">
                  <a:moveTo>
                    <a:pt x="0" y="0"/>
                  </a:moveTo>
                  <a:lnTo>
                    <a:pt x="914400" y="0"/>
                  </a:lnTo>
                  <a:lnTo>
                    <a:pt x="914400" y="914400"/>
                  </a:lnTo>
                  <a:lnTo>
                    <a:pt x="0" y="914400"/>
                  </a:lnTo>
                  <a:close/>
                </a:path>
              </a:pathLst>
            </a:custGeom>
            <a:blipFill>
              <a:blip r:embed="rId3">
                <a:alphaModFix amt="0"/>
              </a:blip>
              <a:stretch>
                <a:fillRect l="-78303" t="0" r="-78303" b="0"/>
              </a:stretch>
            </a:blipFill>
          </p:spPr>
        </p:sp>
        <p:sp>
          <p:nvSpPr>
            <p:cNvPr name="TextBox 14" id="14"/>
            <p:cNvSpPr txBox="true"/>
            <p:nvPr/>
          </p:nvSpPr>
          <p:spPr>
            <a:xfrm>
              <a:off x="0" y="-57150"/>
              <a:ext cx="914400" cy="971550"/>
            </a:xfrm>
            <a:prstGeom prst="rect">
              <a:avLst/>
            </a:prstGeom>
          </p:spPr>
          <p:txBody>
            <a:bodyPr anchor="ctr" rtlCol="false" tIns="0" lIns="0" bIns="0" rIns="0"/>
            <a:lstStyle/>
            <a:p>
              <a:pPr algn="ctr">
                <a:lnSpc>
                  <a:spcPts val="2700"/>
                </a:lnSpc>
              </a:pPr>
              <a:r>
                <a:rPr lang="en-US" sz="2250" b="true">
                  <a:solidFill>
                    <a:srgbClr val="FFFFFF"/>
                  </a:solidFill>
                  <a:latin typeface="Calibri (MS) Bold"/>
                  <a:ea typeface="Calibri (MS) Bold"/>
                  <a:cs typeface="Calibri (MS) Bold"/>
                  <a:sym typeface="Calibri (MS) Bold"/>
                </a:rPr>
                <a:t>1</a:t>
              </a:r>
            </a:p>
          </p:txBody>
        </p:sp>
      </p:grpSp>
      <p:sp>
        <p:nvSpPr>
          <p:cNvPr name="TextBox 15" id="15"/>
          <p:cNvSpPr txBox="true"/>
          <p:nvPr/>
        </p:nvSpPr>
        <p:spPr>
          <a:xfrm rot="0">
            <a:off x="2061319" y="2499698"/>
            <a:ext cx="6332220" cy="352425"/>
          </a:xfrm>
          <a:prstGeom prst="rect">
            <a:avLst/>
          </a:prstGeom>
        </p:spPr>
        <p:txBody>
          <a:bodyPr anchor="t" rtlCol="false" tIns="0" lIns="0" bIns="0" rIns="0">
            <a:spAutoFit/>
          </a:bodyPr>
          <a:lstStyle/>
          <a:p>
            <a:pPr algn="l">
              <a:lnSpc>
                <a:spcPts val="2760"/>
              </a:lnSpc>
            </a:pPr>
            <a:r>
              <a:rPr lang="en-US" sz="2300" b="true">
                <a:solidFill>
                  <a:srgbClr val="1B2436"/>
                </a:solidFill>
                <a:latin typeface="Poppins Bold"/>
                <a:ea typeface="Poppins Bold"/>
                <a:cs typeface="Poppins Bold"/>
                <a:sym typeface="Poppins Bold"/>
              </a:rPr>
              <a:t>Prompt Injection → kubectl</a:t>
            </a:r>
          </a:p>
        </p:txBody>
      </p:sp>
      <p:sp>
        <p:nvSpPr>
          <p:cNvPr name="TextBox 16" id="16"/>
          <p:cNvSpPr txBox="true"/>
          <p:nvPr/>
        </p:nvSpPr>
        <p:spPr>
          <a:xfrm rot="0">
            <a:off x="2061319" y="2971800"/>
            <a:ext cx="6332220" cy="342900"/>
          </a:xfrm>
          <a:prstGeom prst="rect">
            <a:avLst/>
          </a:prstGeom>
        </p:spPr>
        <p:txBody>
          <a:bodyPr anchor="t" rtlCol="false" tIns="0" lIns="0" bIns="0" rIns="0">
            <a:spAutoFit/>
          </a:bodyPr>
          <a:lstStyle/>
          <a:p>
            <a:pPr algn="l">
              <a:lnSpc>
                <a:spcPts val="2339"/>
              </a:lnSpc>
            </a:pPr>
            <a:r>
              <a:rPr lang="en-US" sz="1949" i="true">
                <a:solidFill>
                  <a:srgbClr val="141B29"/>
                </a:solidFill>
                <a:latin typeface="Calibri (MS) Italics"/>
                <a:ea typeface="Calibri (MS) Italics"/>
                <a:cs typeface="Calibri (MS) Italics"/>
                <a:sym typeface="Calibri (MS) Italics"/>
              </a:rPr>
              <a:t>Defense: Input sanitization + OPA verb restrictions</a:t>
            </a:r>
          </a:p>
        </p:txBody>
      </p:sp>
      <p:grpSp>
        <p:nvGrpSpPr>
          <p:cNvPr name="Group 17" id="17"/>
          <p:cNvGrpSpPr/>
          <p:nvPr/>
        </p:nvGrpSpPr>
        <p:grpSpPr>
          <a:xfrm rot="0">
            <a:off x="9385935" y="2289810"/>
            <a:ext cx="8180070" cy="2145030"/>
            <a:chOff x="0" y="0"/>
            <a:chExt cx="10906760" cy="2860040"/>
          </a:xfrm>
        </p:grpSpPr>
        <p:sp>
          <p:nvSpPr>
            <p:cNvPr name="Freeform 18" id="18"/>
            <p:cNvSpPr/>
            <p:nvPr/>
          </p:nvSpPr>
          <p:spPr>
            <a:xfrm flipH="false" flipV="false" rot="0">
              <a:off x="0" y="0"/>
              <a:ext cx="10906760" cy="2860040"/>
            </a:xfrm>
            <a:custGeom>
              <a:avLst/>
              <a:gdLst/>
              <a:ahLst/>
              <a:cxnLst/>
              <a:rect r="r" b="b" t="t" l="l"/>
              <a:pathLst>
                <a:path h="2860040" w="10906760">
                  <a:moveTo>
                    <a:pt x="0" y="147574"/>
                  </a:moveTo>
                  <a:cubicBezTo>
                    <a:pt x="0" y="66040"/>
                    <a:pt x="66040" y="0"/>
                    <a:pt x="147574" y="0"/>
                  </a:cubicBezTo>
                  <a:lnTo>
                    <a:pt x="10759186" y="0"/>
                  </a:lnTo>
                  <a:cubicBezTo>
                    <a:pt x="10840720" y="0"/>
                    <a:pt x="10906760" y="66040"/>
                    <a:pt x="10906760" y="147574"/>
                  </a:cubicBezTo>
                  <a:lnTo>
                    <a:pt x="10906760" y="2712466"/>
                  </a:lnTo>
                  <a:cubicBezTo>
                    <a:pt x="10906760" y="2794000"/>
                    <a:pt x="10840720" y="2860040"/>
                    <a:pt x="10759186" y="2860040"/>
                  </a:cubicBezTo>
                  <a:lnTo>
                    <a:pt x="147574" y="2860040"/>
                  </a:lnTo>
                  <a:cubicBezTo>
                    <a:pt x="66040" y="2860040"/>
                    <a:pt x="0" y="2794000"/>
                    <a:pt x="0" y="2712466"/>
                  </a:cubicBezTo>
                  <a:close/>
                </a:path>
              </a:pathLst>
            </a:custGeom>
            <a:solidFill>
              <a:srgbClr val="ECE0C4"/>
            </a:solidFill>
            <a:ln w="19050" cap="sq">
              <a:solidFill>
                <a:srgbClr val="E3E3DE"/>
              </a:solidFill>
              <a:prstDash val="solid"/>
              <a:miter/>
            </a:ln>
          </p:spPr>
        </p:sp>
      </p:grpSp>
      <p:grpSp>
        <p:nvGrpSpPr>
          <p:cNvPr name="Group 19" id="19"/>
          <p:cNvGrpSpPr/>
          <p:nvPr/>
        </p:nvGrpSpPr>
        <p:grpSpPr>
          <a:xfrm rot="0">
            <a:off x="9548812" y="2980351"/>
            <a:ext cx="704850" cy="704850"/>
            <a:chOff x="0" y="0"/>
            <a:chExt cx="939800" cy="939800"/>
          </a:xfrm>
        </p:grpSpPr>
        <p:sp>
          <p:nvSpPr>
            <p:cNvPr name="Freeform 20" id="20"/>
            <p:cNvSpPr/>
            <p:nvPr/>
          </p:nvSpPr>
          <p:spPr>
            <a:xfrm flipH="false" flipV="false" rot="0">
              <a:off x="0" y="0"/>
              <a:ext cx="939800" cy="939800"/>
            </a:xfrm>
            <a:custGeom>
              <a:avLst/>
              <a:gdLst/>
              <a:ahLst/>
              <a:cxnLst/>
              <a:rect r="r" b="b" t="t" l="l"/>
              <a:pathLst>
                <a:path h="939800" w="939800">
                  <a:moveTo>
                    <a:pt x="0" y="469900"/>
                  </a:moveTo>
                  <a:cubicBezTo>
                    <a:pt x="0" y="210439"/>
                    <a:pt x="210439" y="0"/>
                    <a:pt x="469900" y="0"/>
                  </a:cubicBezTo>
                  <a:cubicBezTo>
                    <a:pt x="729361" y="0"/>
                    <a:pt x="939800" y="210439"/>
                    <a:pt x="939800" y="469900"/>
                  </a:cubicBezTo>
                  <a:cubicBezTo>
                    <a:pt x="939800" y="729361"/>
                    <a:pt x="729361" y="939800"/>
                    <a:pt x="469900" y="939800"/>
                  </a:cubicBezTo>
                  <a:cubicBezTo>
                    <a:pt x="210439" y="939800"/>
                    <a:pt x="0" y="729361"/>
                    <a:pt x="0" y="469900"/>
                  </a:cubicBezTo>
                  <a:close/>
                </a:path>
              </a:pathLst>
            </a:custGeom>
            <a:solidFill>
              <a:srgbClr val="D96C5F"/>
            </a:solidFill>
            <a:ln w="19050" cap="sq">
              <a:solidFill>
                <a:srgbClr val="D96C5F"/>
              </a:solidFill>
              <a:prstDash val="solid"/>
              <a:miter/>
            </a:ln>
          </p:spPr>
        </p:sp>
      </p:grpSp>
      <p:grpSp>
        <p:nvGrpSpPr>
          <p:cNvPr name="Group 21" id="21"/>
          <p:cNvGrpSpPr/>
          <p:nvPr/>
        </p:nvGrpSpPr>
        <p:grpSpPr>
          <a:xfrm rot="0">
            <a:off x="9558337" y="3019425"/>
            <a:ext cx="685800" cy="685800"/>
            <a:chOff x="0" y="0"/>
            <a:chExt cx="914400" cy="914400"/>
          </a:xfrm>
        </p:grpSpPr>
        <p:sp>
          <p:nvSpPr>
            <p:cNvPr name="Freeform 22" id="22"/>
            <p:cNvSpPr/>
            <p:nvPr/>
          </p:nvSpPr>
          <p:spPr>
            <a:xfrm flipH="false" flipV="false" rot="0">
              <a:off x="0" y="0"/>
              <a:ext cx="914400" cy="914400"/>
            </a:xfrm>
            <a:custGeom>
              <a:avLst/>
              <a:gdLst/>
              <a:ahLst/>
              <a:cxnLst/>
              <a:rect r="r" b="b" t="t" l="l"/>
              <a:pathLst>
                <a:path h="914400" w="914400">
                  <a:moveTo>
                    <a:pt x="0" y="0"/>
                  </a:moveTo>
                  <a:lnTo>
                    <a:pt x="914400" y="0"/>
                  </a:lnTo>
                  <a:lnTo>
                    <a:pt x="914400" y="914400"/>
                  </a:lnTo>
                  <a:lnTo>
                    <a:pt x="0" y="914400"/>
                  </a:lnTo>
                  <a:close/>
                </a:path>
              </a:pathLst>
            </a:custGeom>
            <a:blipFill>
              <a:blip r:embed="rId3">
                <a:alphaModFix amt="0"/>
              </a:blip>
              <a:stretch>
                <a:fillRect l="-78303" t="0" r="-78303" b="0"/>
              </a:stretch>
            </a:blipFill>
          </p:spPr>
        </p:sp>
        <p:sp>
          <p:nvSpPr>
            <p:cNvPr name="TextBox 23" id="23"/>
            <p:cNvSpPr txBox="true"/>
            <p:nvPr/>
          </p:nvSpPr>
          <p:spPr>
            <a:xfrm>
              <a:off x="0" y="-57150"/>
              <a:ext cx="914400" cy="971550"/>
            </a:xfrm>
            <a:prstGeom prst="rect">
              <a:avLst/>
            </a:prstGeom>
          </p:spPr>
          <p:txBody>
            <a:bodyPr anchor="ctr" rtlCol="false" tIns="0" lIns="0" bIns="0" rIns="0"/>
            <a:lstStyle/>
            <a:p>
              <a:pPr algn="ctr">
                <a:lnSpc>
                  <a:spcPts val="2700"/>
                </a:lnSpc>
              </a:pPr>
              <a:r>
                <a:rPr lang="en-US" sz="2250" b="true">
                  <a:solidFill>
                    <a:srgbClr val="FFFFFF"/>
                  </a:solidFill>
                  <a:latin typeface="Calibri (MS) Bold"/>
                  <a:ea typeface="Calibri (MS) Bold"/>
                  <a:cs typeface="Calibri (MS) Bold"/>
                  <a:sym typeface="Calibri (MS) Bold"/>
                </a:rPr>
                <a:t>2</a:t>
              </a:r>
            </a:p>
          </p:txBody>
        </p:sp>
      </p:grpSp>
      <p:sp>
        <p:nvSpPr>
          <p:cNvPr name="TextBox 24" id="24"/>
          <p:cNvSpPr txBox="true"/>
          <p:nvPr/>
        </p:nvSpPr>
        <p:spPr>
          <a:xfrm rot="0">
            <a:off x="10577512" y="2499698"/>
            <a:ext cx="6332220" cy="352425"/>
          </a:xfrm>
          <a:prstGeom prst="rect">
            <a:avLst/>
          </a:prstGeom>
        </p:spPr>
        <p:txBody>
          <a:bodyPr anchor="t" rtlCol="false" tIns="0" lIns="0" bIns="0" rIns="0">
            <a:spAutoFit/>
          </a:bodyPr>
          <a:lstStyle/>
          <a:p>
            <a:pPr algn="l">
              <a:lnSpc>
                <a:spcPts val="2760"/>
              </a:lnSpc>
            </a:pPr>
            <a:r>
              <a:rPr lang="en-US" sz="2300" b="true">
                <a:solidFill>
                  <a:srgbClr val="1B2436"/>
                </a:solidFill>
                <a:latin typeface="Poppins Bold"/>
                <a:ea typeface="Poppins Bold"/>
                <a:cs typeface="Poppins Bold"/>
                <a:sym typeface="Poppins Bold"/>
              </a:rPr>
              <a:t>Tool Discovery Exploitation</a:t>
            </a:r>
          </a:p>
        </p:txBody>
      </p:sp>
      <p:sp>
        <p:nvSpPr>
          <p:cNvPr name="TextBox 25" id="25"/>
          <p:cNvSpPr txBox="true"/>
          <p:nvPr/>
        </p:nvSpPr>
        <p:spPr>
          <a:xfrm rot="0">
            <a:off x="10577512" y="2971800"/>
            <a:ext cx="6332220" cy="342900"/>
          </a:xfrm>
          <a:prstGeom prst="rect">
            <a:avLst/>
          </a:prstGeom>
        </p:spPr>
        <p:txBody>
          <a:bodyPr anchor="t" rtlCol="false" tIns="0" lIns="0" bIns="0" rIns="0">
            <a:spAutoFit/>
          </a:bodyPr>
          <a:lstStyle/>
          <a:p>
            <a:pPr algn="l">
              <a:lnSpc>
                <a:spcPts val="2339"/>
              </a:lnSpc>
            </a:pPr>
            <a:r>
              <a:rPr lang="en-US" sz="1949" i="true">
                <a:solidFill>
                  <a:srgbClr val="141B29"/>
                </a:solidFill>
                <a:latin typeface="Calibri (MS) Italics"/>
                <a:ea typeface="Calibri (MS) Italics"/>
                <a:cs typeface="Calibri (MS) Italics"/>
                <a:sym typeface="Calibri (MS) Italics"/>
              </a:rPr>
              <a:t>Defense: MCP tool allowlisting in OPA</a:t>
            </a:r>
          </a:p>
        </p:txBody>
      </p:sp>
      <p:grpSp>
        <p:nvGrpSpPr>
          <p:cNvPr name="Group 26" id="26"/>
          <p:cNvGrpSpPr/>
          <p:nvPr/>
        </p:nvGrpSpPr>
        <p:grpSpPr>
          <a:xfrm rot="0">
            <a:off x="813435" y="4758690"/>
            <a:ext cx="8180070" cy="2145030"/>
            <a:chOff x="0" y="0"/>
            <a:chExt cx="10906760" cy="2860040"/>
          </a:xfrm>
        </p:grpSpPr>
        <p:sp>
          <p:nvSpPr>
            <p:cNvPr name="Freeform 27" id="27"/>
            <p:cNvSpPr/>
            <p:nvPr/>
          </p:nvSpPr>
          <p:spPr>
            <a:xfrm flipH="false" flipV="false" rot="0">
              <a:off x="0" y="0"/>
              <a:ext cx="10906760" cy="2860040"/>
            </a:xfrm>
            <a:custGeom>
              <a:avLst/>
              <a:gdLst/>
              <a:ahLst/>
              <a:cxnLst/>
              <a:rect r="r" b="b" t="t" l="l"/>
              <a:pathLst>
                <a:path h="2860040" w="10906760">
                  <a:moveTo>
                    <a:pt x="0" y="147574"/>
                  </a:moveTo>
                  <a:cubicBezTo>
                    <a:pt x="0" y="66040"/>
                    <a:pt x="66040" y="0"/>
                    <a:pt x="147574" y="0"/>
                  </a:cubicBezTo>
                  <a:lnTo>
                    <a:pt x="10759186" y="0"/>
                  </a:lnTo>
                  <a:cubicBezTo>
                    <a:pt x="10840720" y="0"/>
                    <a:pt x="10906760" y="66040"/>
                    <a:pt x="10906760" y="147574"/>
                  </a:cubicBezTo>
                  <a:lnTo>
                    <a:pt x="10906760" y="2712466"/>
                  </a:lnTo>
                  <a:cubicBezTo>
                    <a:pt x="10906760" y="2794000"/>
                    <a:pt x="10840720" y="2860040"/>
                    <a:pt x="10759186" y="2860040"/>
                  </a:cubicBezTo>
                  <a:lnTo>
                    <a:pt x="147574" y="2860040"/>
                  </a:lnTo>
                  <a:cubicBezTo>
                    <a:pt x="66040" y="2860040"/>
                    <a:pt x="0" y="2794000"/>
                    <a:pt x="0" y="2712466"/>
                  </a:cubicBezTo>
                  <a:close/>
                </a:path>
              </a:pathLst>
            </a:custGeom>
            <a:solidFill>
              <a:srgbClr val="ECE0C4"/>
            </a:solidFill>
            <a:ln w="19050" cap="sq">
              <a:solidFill>
                <a:srgbClr val="E3E3DE"/>
              </a:solidFill>
              <a:prstDash val="solid"/>
              <a:miter/>
            </a:ln>
          </p:spPr>
        </p:sp>
      </p:grpSp>
      <p:grpSp>
        <p:nvGrpSpPr>
          <p:cNvPr name="Group 28" id="28"/>
          <p:cNvGrpSpPr/>
          <p:nvPr/>
        </p:nvGrpSpPr>
        <p:grpSpPr>
          <a:xfrm rot="0">
            <a:off x="1028700" y="5204122"/>
            <a:ext cx="704850" cy="704850"/>
            <a:chOff x="0" y="0"/>
            <a:chExt cx="939800" cy="939800"/>
          </a:xfrm>
        </p:grpSpPr>
        <p:sp>
          <p:nvSpPr>
            <p:cNvPr name="Freeform 29" id="29"/>
            <p:cNvSpPr/>
            <p:nvPr/>
          </p:nvSpPr>
          <p:spPr>
            <a:xfrm flipH="false" flipV="false" rot="0">
              <a:off x="0" y="0"/>
              <a:ext cx="939800" cy="939800"/>
            </a:xfrm>
            <a:custGeom>
              <a:avLst/>
              <a:gdLst/>
              <a:ahLst/>
              <a:cxnLst/>
              <a:rect r="r" b="b" t="t" l="l"/>
              <a:pathLst>
                <a:path h="939800" w="939800">
                  <a:moveTo>
                    <a:pt x="0" y="469900"/>
                  </a:moveTo>
                  <a:cubicBezTo>
                    <a:pt x="0" y="210439"/>
                    <a:pt x="210439" y="0"/>
                    <a:pt x="469900" y="0"/>
                  </a:cubicBezTo>
                  <a:cubicBezTo>
                    <a:pt x="729361" y="0"/>
                    <a:pt x="939800" y="210439"/>
                    <a:pt x="939800" y="469900"/>
                  </a:cubicBezTo>
                  <a:cubicBezTo>
                    <a:pt x="939800" y="729361"/>
                    <a:pt x="729361" y="939800"/>
                    <a:pt x="469900" y="939800"/>
                  </a:cubicBezTo>
                  <a:cubicBezTo>
                    <a:pt x="210439" y="939800"/>
                    <a:pt x="0" y="729361"/>
                    <a:pt x="0" y="469900"/>
                  </a:cubicBezTo>
                  <a:close/>
                </a:path>
              </a:pathLst>
            </a:custGeom>
            <a:solidFill>
              <a:srgbClr val="D96C5F"/>
            </a:solidFill>
            <a:ln w="19050" cap="sq">
              <a:solidFill>
                <a:srgbClr val="D96C5F"/>
              </a:solidFill>
              <a:prstDash val="solid"/>
              <a:miter/>
            </a:ln>
          </p:spPr>
        </p:sp>
      </p:grpSp>
      <p:grpSp>
        <p:nvGrpSpPr>
          <p:cNvPr name="Group 30" id="30"/>
          <p:cNvGrpSpPr/>
          <p:nvPr/>
        </p:nvGrpSpPr>
        <p:grpSpPr>
          <a:xfrm rot="0">
            <a:off x="1038225" y="5223172"/>
            <a:ext cx="685800" cy="685800"/>
            <a:chOff x="0" y="0"/>
            <a:chExt cx="914400" cy="914400"/>
          </a:xfrm>
        </p:grpSpPr>
        <p:sp>
          <p:nvSpPr>
            <p:cNvPr name="Freeform 31" id="31"/>
            <p:cNvSpPr/>
            <p:nvPr/>
          </p:nvSpPr>
          <p:spPr>
            <a:xfrm flipH="false" flipV="false" rot="0">
              <a:off x="0" y="0"/>
              <a:ext cx="914400" cy="914400"/>
            </a:xfrm>
            <a:custGeom>
              <a:avLst/>
              <a:gdLst/>
              <a:ahLst/>
              <a:cxnLst/>
              <a:rect r="r" b="b" t="t" l="l"/>
              <a:pathLst>
                <a:path h="914400" w="914400">
                  <a:moveTo>
                    <a:pt x="0" y="0"/>
                  </a:moveTo>
                  <a:lnTo>
                    <a:pt x="914400" y="0"/>
                  </a:lnTo>
                  <a:lnTo>
                    <a:pt x="914400" y="914400"/>
                  </a:lnTo>
                  <a:lnTo>
                    <a:pt x="0" y="914400"/>
                  </a:lnTo>
                  <a:close/>
                </a:path>
              </a:pathLst>
            </a:custGeom>
            <a:blipFill>
              <a:blip r:embed="rId3">
                <a:alphaModFix amt="0"/>
              </a:blip>
              <a:stretch>
                <a:fillRect l="-78303" t="0" r="-78303" b="0"/>
              </a:stretch>
            </a:blipFill>
          </p:spPr>
        </p:sp>
        <p:sp>
          <p:nvSpPr>
            <p:cNvPr name="TextBox 32" id="32"/>
            <p:cNvSpPr txBox="true"/>
            <p:nvPr/>
          </p:nvSpPr>
          <p:spPr>
            <a:xfrm>
              <a:off x="0" y="-57150"/>
              <a:ext cx="914400" cy="971550"/>
            </a:xfrm>
            <a:prstGeom prst="rect">
              <a:avLst/>
            </a:prstGeom>
          </p:spPr>
          <p:txBody>
            <a:bodyPr anchor="ctr" rtlCol="false" tIns="0" lIns="0" bIns="0" rIns="0"/>
            <a:lstStyle/>
            <a:p>
              <a:pPr algn="ctr">
                <a:lnSpc>
                  <a:spcPts val="2700"/>
                </a:lnSpc>
              </a:pPr>
              <a:r>
                <a:rPr lang="en-US" sz="2250" b="true">
                  <a:solidFill>
                    <a:srgbClr val="FFFFFF"/>
                  </a:solidFill>
                  <a:latin typeface="Calibri (MS) Bold"/>
                  <a:ea typeface="Calibri (MS) Bold"/>
                  <a:cs typeface="Calibri (MS) Bold"/>
                  <a:sym typeface="Calibri (MS) Bold"/>
                </a:rPr>
                <a:t>3</a:t>
              </a:r>
            </a:p>
          </p:txBody>
        </p:sp>
      </p:grpSp>
      <p:sp>
        <p:nvSpPr>
          <p:cNvPr name="TextBox 33" id="33"/>
          <p:cNvSpPr txBox="true"/>
          <p:nvPr/>
        </p:nvSpPr>
        <p:spPr>
          <a:xfrm rot="0">
            <a:off x="2061319" y="5002001"/>
            <a:ext cx="6332220" cy="352425"/>
          </a:xfrm>
          <a:prstGeom prst="rect">
            <a:avLst/>
          </a:prstGeom>
        </p:spPr>
        <p:txBody>
          <a:bodyPr anchor="t" rtlCol="false" tIns="0" lIns="0" bIns="0" rIns="0">
            <a:spAutoFit/>
          </a:bodyPr>
          <a:lstStyle/>
          <a:p>
            <a:pPr algn="l">
              <a:lnSpc>
                <a:spcPts val="2760"/>
              </a:lnSpc>
            </a:pPr>
            <a:r>
              <a:rPr lang="en-US" sz="2300" b="true">
                <a:solidFill>
                  <a:srgbClr val="1B2436"/>
                </a:solidFill>
                <a:latin typeface="Poppins Bold"/>
                <a:ea typeface="Poppins Bold"/>
                <a:cs typeface="Poppins Bold"/>
                <a:sym typeface="Poppins Bold"/>
              </a:rPr>
              <a:t>Permission Escalation</a:t>
            </a:r>
          </a:p>
        </p:txBody>
      </p:sp>
      <p:sp>
        <p:nvSpPr>
          <p:cNvPr name="TextBox 34" id="34"/>
          <p:cNvSpPr txBox="true"/>
          <p:nvPr/>
        </p:nvSpPr>
        <p:spPr>
          <a:xfrm rot="0">
            <a:off x="2061319" y="5460937"/>
            <a:ext cx="6332220" cy="342900"/>
          </a:xfrm>
          <a:prstGeom prst="rect">
            <a:avLst/>
          </a:prstGeom>
        </p:spPr>
        <p:txBody>
          <a:bodyPr anchor="t" rtlCol="false" tIns="0" lIns="0" bIns="0" rIns="0">
            <a:spAutoFit/>
          </a:bodyPr>
          <a:lstStyle/>
          <a:p>
            <a:pPr algn="l">
              <a:lnSpc>
                <a:spcPts val="2339"/>
              </a:lnSpc>
            </a:pPr>
            <a:r>
              <a:rPr lang="en-US" sz="1949" i="true">
                <a:solidFill>
                  <a:srgbClr val="141B29"/>
                </a:solidFill>
                <a:latin typeface="Calibri (MS) Italics"/>
                <a:ea typeface="Calibri (MS) Italics"/>
                <a:cs typeface="Calibri (MS) Italics"/>
                <a:sym typeface="Calibri (MS) Italics"/>
              </a:rPr>
              <a:t>Defense: OPA blocks RBAC modifications by agents</a:t>
            </a:r>
          </a:p>
        </p:txBody>
      </p:sp>
      <p:grpSp>
        <p:nvGrpSpPr>
          <p:cNvPr name="Group 35" id="35"/>
          <p:cNvGrpSpPr/>
          <p:nvPr/>
        </p:nvGrpSpPr>
        <p:grpSpPr>
          <a:xfrm rot="0">
            <a:off x="9385935" y="4758690"/>
            <a:ext cx="8180070" cy="2145030"/>
            <a:chOff x="0" y="0"/>
            <a:chExt cx="10906760" cy="2860040"/>
          </a:xfrm>
        </p:grpSpPr>
        <p:sp>
          <p:nvSpPr>
            <p:cNvPr name="Freeform 36" id="36"/>
            <p:cNvSpPr/>
            <p:nvPr/>
          </p:nvSpPr>
          <p:spPr>
            <a:xfrm flipH="false" flipV="false" rot="0">
              <a:off x="0" y="0"/>
              <a:ext cx="10906760" cy="2860040"/>
            </a:xfrm>
            <a:custGeom>
              <a:avLst/>
              <a:gdLst/>
              <a:ahLst/>
              <a:cxnLst/>
              <a:rect r="r" b="b" t="t" l="l"/>
              <a:pathLst>
                <a:path h="2860040" w="10906760">
                  <a:moveTo>
                    <a:pt x="0" y="147574"/>
                  </a:moveTo>
                  <a:cubicBezTo>
                    <a:pt x="0" y="66040"/>
                    <a:pt x="66040" y="0"/>
                    <a:pt x="147574" y="0"/>
                  </a:cubicBezTo>
                  <a:lnTo>
                    <a:pt x="10759186" y="0"/>
                  </a:lnTo>
                  <a:cubicBezTo>
                    <a:pt x="10840720" y="0"/>
                    <a:pt x="10906760" y="66040"/>
                    <a:pt x="10906760" y="147574"/>
                  </a:cubicBezTo>
                  <a:lnTo>
                    <a:pt x="10906760" y="2712466"/>
                  </a:lnTo>
                  <a:cubicBezTo>
                    <a:pt x="10906760" y="2794000"/>
                    <a:pt x="10840720" y="2860040"/>
                    <a:pt x="10759186" y="2860040"/>
                  </a:cubicBezTo>
                  <a:lnTo>
                    <a:pt x="147574" y="2860040"/>
                  </a:lnTo>
                  <a:cubicBezTo>
                    <a:pt x="66040" y="2860040"/>
                    <a:pt x="0" y="2794000"/>
                    <a:pt x="0" y="2712466"/>
                  </a:cubicBezTo>
                  <a:close/>
                </a:path>
              </a:pathLst>
            </a:custGeom>
            <a:solidFill>
              <a:srgbClr val="ECE0C4"/>
            </a:solidFill>
            <a:ln w="19050" cap="sq">
              <a:solidFill>
                <a:srgbClr val="E3E3DE"/>
              </a:solidFill>
              <a:prstDash val="solid"/>
              <a:miter/>
            </a:ln>
          </p:spPr>
        </p:sp>
      </p:grpSp>
      <p:grpSp>
        <p:nvGrpSpPr>
          <p:cNvPr name="Group 37" id="37"/>
          <p:cNvGrpSpPr/>
          <p:nvPr/>
        </p:nvGrpSpPr>
        <p:grpSpPr>
          <a:xfrm rot="0">
            <a:off x="9539287" y="5303775"/>
            <a:ext cx="704850" cy="704850"/>
            <a:chOff x="0" y="0"/>
            <a:chExt cx="939800" cy="939800"/>
          </a:xfrm>
        </p:grpSpPr>
        <p:sp>
          <p:nvSpPr>
            <p:cNvPr name="Freeform 38" id="38"/>
            <p:cNvSpPr/>
            <p:nvPr/>
          </p:nvSpPr>
          <p:spPr>
            <a:xfrm flipH="false" flipV="false" rot="0">
              <a:off x="0" y="0"/>
              <a:ext cx="939800" cy="939800"/>
            </a:xfrm>
            <a:custGeom>
              <a:avLst/>
              <a:gdLst/>
              <a:ahLst/>
              <a:cxnLst/>
              <a:rect r="r" b="b" t="t" l="l"/>
              <a:pathLst>
                <a:path h="939800" w="939800">
                  <a:moveTo>
                    <a:pt x="0" y="469900"/>
                  </a:moveTo>
                  <a:cubicBezTo>
                    <a:pt x="0" y="210439"/>
                    <a:pt x="210439" y="0"/>
                    <a:pt x="469900" y="0"/>
                  </a:cubicBezTo>
                  <a:cubicBezTo>
                    <a:pt x="729361" y="0"/>
                    <a:pt x="939800" y="210439"/>
                    <a:pt x="939800" y="469900"/>
                  </a:cubicBezTo>
                  <a:cubicBezTo>
                    <a:pt x="939800" y="729361"/>
                    <a:pt x="729361" y="939800"/>
                    <a:pt x="469900" y="939800"/>
                  </a:cubicBezTo>
                  <a:cubicBezTo>
                    <a:pt x="210439" y="939800"/>
                    <a:pt x="0" y="729361"/>
                    <a:pt x="0" y="469900"/>
                  </a:cubicBezTo>
                  <a:close/>
                </a:path>
              </a:pathLst>
            </a:custGeom>
            <a:solidFill>
              <a:srgbClr val="D96C5F"/>
            </a:solidFill>
            <a:ln w="19050" cap="sq">
              <a:solidFill>
                <a:srgbClr val="D96C5F"/>
              </a:solidFill>
              <a:prstDash val="solid"/>
              <a:miter/>
            </a:ln>
          </p:spPr>
        </p:sp>
      </p:grpSp>
      <p:grpSp>
        <p:nvGrpSpPr>
          <p:cNvPr name="Group 39" id="39"/>
          <p:cNvGrpSpPr/>
          <p:nvPr/>
        </p:nvGrpSpPr>
        <p:grpSpPr>
          <a:xfrm rot="0">
            <a:off x="9548812" y="5346213"/>
            <a:ext cx="685800" cy="685800"/>
            <a:chOff x="0" y="0"/>
            <a:chExt cx="914400" cy="914400"/>
          </a:xfrm>
        </p:grpSpPr>
        <p:sp>
          <p:nvSpPr>
            <p:cNvPr name="Freeform 40" id="40"/>
            <p:cNvSpPr/>
            <p:nvPr/>
          </p:nvSpPr>
          <p:spPr>
            <a:xfrm flipH="false" flipV="false" rot="0">
              <a:off x="0" y="0"/>
              <a:ext cx="914400" cy="914400"/>
            </a:xfrm>
            <a:custGeom>
              <a:avLst/>
              <a:gdLst/>
              <a:ahLst/>
              <a:cxnLst/>
              <a:rect r="r" b="b" t="t" l="l"/>
              <a:pathLst>
                <a:path h="914400" w="914400">
                  <a:moveTo>
                    <a:pt x="0" y="0"/>
                  </a:moveTo>
                  <a:lnTo>
                    <a:pt x="914400" y="0"/>
                  </a:lnTo>
                  <a:lnTo>
                    <a:pt x="914400" y="914400"/>
                  </a:lnTo>
                  <a:lnTo>
                    <a:pt x="0" y="914400"/>
                  </a:lnTo>
                  <a:close/>
                </a:path>
              </a:pathLst>
            </a:custGeom>
            <a:blipFill>
              <a:blip r:embed="rId3">
                <a:alphaModFix amt="0"/>
              </a:blip>
              <a:stretch>
                <a:fillRect l="-78303" t="0" r="-78303" b="0"/>
              </a:stretch>
            </a:blipFill>
          </p:spPr>
        </p:sp>
        <p:sp>
          <p:nvSpPr>
            <p:cNvPr name="TextBox 41" id="41"/>
            <p:cNvSpPr txBox="true"/>
            <p:nvPr/>
          </p:nvSpPr>
          <p:spPr>
            <a:xfrm>
              <a:off x="0" y="-57150"/>
              <a:ext cx="914400" cy="971550"/>
            </a:xfrm>
            <a:prstGeom prst="rect">
              <a:avLst/>
            </a:prstGeom>
          </p:spPr>
          <p:txBody>
            <a:bodyPr anchor="ctr" rtlCol="false" tIns="0" lIns="0" bIns="0" rIns="0"/>
            <a:lstStyle/>
            <a:p>
              <a:pPr algn="ctr">
                <a:lnSpc>
                  <a:spcPts val="2700"/>
                </a:lnSpc>
              </a:pPr>
              <a:r>
                <a:rPr lang="en-US" sz="2250" b="true">
                  <a:solidFill>
                    <a:srgbClr val="FFFFFF"/>
                  </a:solidFill>
                  <a:latin typeface="Calibri (MS) Bold"/>
                  <a:ea typeface="Calibri (MS) Bold"/>
                  <a:cs typeface="Calibri (MS) Bold"/>
                  <a:sym typeface="Calibri (MS) Bold"/>
                </a:rPr>
                <a:t>4</a:t>
              </a:r>
            </a:p>
          </p:txBody>
        </p:sp>
      </p:grpSp>
      <p:sp>
        <p:nvSpPr>
          <p:cNvPr name="TextBox 42" id="42"/>
          <p:cNvSpPr txBox="true"/>
          <p:nvPr/>
        </p:nvSpPr>
        <p:spPr>
          <a:xfrm rot="0">
            <a:off x="10577512" y="5001578"/>
            <a:ext cx="6332220" cy="352425"/>
          </a:xfrm>
          <a:prstGeom prst="rect">
            <a:avLst/>
          </a:prstGeom>
        </p:spPr>
        <p:txBody>
          <a:bodyPr anchor="t" rtlCol="false" tIns="0" lIns="0" bIns="0" rIns="0">
            <a:spAutoFit/>
          </a:bodyPr>
          <a:lstStyle/>
          <a:p>
            <a:pPr algn="l">
              <a:lnSpc>
                <a:spcPts val="2760"/>
              </a:lnSpc>
            </a:pPr>
            <a:r>
              <a:rPr lang="en-US" sz="2300" b="true">
                <a:solidFill>
                  <a:srgbClr val="1B2436"/>
                </a:solidFill>
                <a:latin typeface="Poppins Bold"/>
                <a:ea typeface="Poppins Bold"/>
                <a:cs typeface="Poppins Bold"/>
                <a:sym typeface="Poppins Bold"/>
              </a:rPr>
              <a:t>Namespace Hopping</a:t>
            </a:r>
          </a:p>
        </p:txBody>
      </p:sp>
      <p:sp>
        <p:nvSpPr>
          <p:cNvPr name="TextBox 43" id="43"/>
          <p:cNvSpPr txBox="true"/>
          <p:nvPr/>
        </p:nvSpPr>
        <p:spPr>
          <a:xfrm rot="0">
            <a:off x="10577512" y="5468726"/>
            <a:ext cx="6332220" cy="342900"/>
          </a:xfrm>
          <a:prstGeom prst="rect">
            <a:avLst/>
          </a:prstGeom>
        </p:spPr>
        <p:txBody>
          <a:bodyPr anchor="t" rtlCol="false" tIns="0" lIns="0" bIns="0" rIns="0">
            <a:spAutoFit/>
          </a:bodyPr>
          <a:lstStyle/>
          <a:p>
            <a:pPr algn="l">
              <a:lnSpc>
                <a:spcPts val="2339"/>
              </a:lnSpc>
            </a:pPr>
            <a:r>
              <a:rPr lang="en-US" sz="1949" i="true">
                <a:solidFill>
                  <a:srgbClr val="141B29"/>
                </a:solidFill>
                <a:latin typeface="Calibri (MS) Italics"/>
                <a:ea typeface="Calibri (MS) Italics"/>
                <a:cs typeface="Calibri (MS) Italics"/>
                <a:sym typeface="Calibri (MS) Italics"/>
              </a:rPr>
              <a:t>Defense: Namespace isolation policies</a:t>
            </a:r>
          </a:p>
        </p:txBody>
      </p:sp>
      <p:grpSp>
        <p:nvGrpSpPr>
          <p:cNvPr name="Group 44" id="44"/>
          <p:cNvGrpSpPr/>
          <p:nvPr/>
        </p:nvGrpSpPr>
        <p:grpSpPr>
          <a:xfrm rot="0">
            <a:off x="813435" y="7227570"/>
            <a:ext cx="8180070" cy="2145030"/>
            <a:chOff x="0" y="0"/>
            <a:chExt cx="10906760" cy="2860040"/>
          </a:xfrm>
        </p:grpSpPr>
        <p:sp>
          <p:nvSpPr>
            <p:cNvPr name="Freeform 45" id="45"/>
            <p:cNvSpPr/>
            <p:nvPr/>
          </p:nvSpPr>
          <p:spPr>
            <a:xfrm flipH="false" flipV="false" rot="0">
              <a:off x="0" y="0"/>
              <a:ext cx="10906760" cy="2860040"/>
            </a:xfrm>
            <a:custGeom>
              <a:avLst/>
              <a:gdLst/>
              <a:ahLst/>
              <a:cxnLst/>
              <a:rect r="r" b="b" t="t" l="l"/>
              <a:pathLst>
                <a:path h="2860040" w="10906760">
                  <a:moveTo>
                    <a:pt x="0" y="147574"/>
                  </a:moveTo>
                  <a:cubicBezTo>
                    <a:pt x="0" y="66040"/>
                    <a:pt x="66040" y="0"/>
                    <a:pt x="147574" y="0"/>
                  </a:cubicBezTo>
                  <a:lnTo>
                    <a:pt x="10759186" y="0"/>
                  </a:lnTo>
                  <a:cubicBezTo>
                    <a:pt x="10840720" y="0"/>
                    <a:pt x="10906760" y="66040"/>
                    <a:pt x="10906760" y="147574"/>
                  </a:cubicBezTo>
                  <a:lnTo>
                    <a:pt x="10906760" y="2712466"/>
                  </a:lnTo>
                  <a:cubicBezTo>
                    <a:pt x="10906760" y="2794000"/>
                    <a:pt x="10840720" y="2860040"/>
                    <a:pt x="10759186" y="2860040"/>
                  </a:cubicBezTo>
                  <a:lnTo>
                    <a:pt x="147574" y="2860040"/>
                  </a:lnTo>
                  <a:cubicBezTo>
                    <a:pt x="66040" y="2860040"/>
                    <a:pt x="0" y="2794000"/>
                    <a:pt x="0" y="2712466"/>
                  </a:cubicBezTo>
                  <a:close/>
                </a:path>
              </a:pathLst>
            </a:custGeom>
            <a:solidFill>
              <a:srgbClr val="ECE0C4"/>
            </a:solidFill>
            <a:ln w="19050" cap="sq">
              <a:solidFill>
                <a:srgbClr val="E3E3DE"/>
              </a:solidFill>
              <a:prstDash val="solid"/>
              <a:miter/>
            </a:ln>
          </p:spPr>
        </p:sp>
      </p:grpSp>
      <p:grpSp>
        <p:nvGrpSpPr>
          <p:cNvPr name="Group 46" id="46"/>
          <p:cNvGrpSpPr/>
          <p:nvPr/>
        </p:nvGrpSpPr>
        <p:grpSpPr>
          <a:xfrm rot="0">
            <a:off x="1028700" y="7673002"/>
            <a:ext cx="704850" cy="704850"/>
            <a:chOff x="0" y="0"/>
            <a:chExt cx="939800" cy="939800"/>
          </a:xfrm>
        </p:grpSpPr>
        <p:sp>
          <p:nvSpPr>
            <p:cNvPr name="Freeform 47" id="47"/>
            <p:cNvSpPr/>
            <p:nvPr/>
          </p:nvSpPr>
          <p:spPr>
            <a:xfrm flipH="false" flipV="false" rot="0">
              <a:off x="0" y="0"/>
              <a:ext cx="939800" cy="939800"/>
            </a:xfrm>
            <a:custGeom>
              <a:avLst/>
              <a:gdLst/>
              <a:ahLst/>
              <a:cxnLst/>
              <a:rect r="r" b="b" t="t" l="l"/>
              <a:pathLst>
                <a:path h="939800" w="939800">
                  <a:moveTo>
                    <a:pt x="0" y="469900"/>
                  </a:moveTo>
                  <a:cubicBezTo>
                    <a:pt x="0" y="210439"/>
                    <a:pt x="210439" y="0"/>
                    <a:pt x="469900" y="0"/>
                  </a:cubicBezTo>
                  <a:cubicBezTo>
                    <a:pt x="729361" y="0"/>
                    <a:pt x="939800" y="210439"/>
                    <a:pt x="939800" y="469900"/>
                  </a:cubicBezTo>
                  <a:cubicBezTo>
                    <a:pt x="939800" y="729361"/>
                    <a:pt x="729361" y="939800"/>
                    <a:pt x="469900" y="939800"/>
                  </a:cubicBezTo>
                  <a:cubicBezTo>
                    <a:pt x="210439" y="939800"/>
                    <a:pt x="0" y="729361"/>
                    <a:pt x="0" y="469900"/>
                  </a:cubicBezTo>
                  <a:close/>
                </a:path>
              </a:pathLst>
            </a:custGeom>
            <a:solidFill>
              <a:srgbClr val="D96C5F"/>
            </a:solidFill>
            <a:ln w="19050" cap="sq">
              <a:solidFill>
                <a:srgbClr val="D96C5F"/>
              </a:solidFill>
              <a:prstDash val="solid"/>
              <a:miter/>
            </a:ln>
          </p:spPr>
        </p:sp>
      </p:grpSp>
      <p:grpSp>
        <p:nvGrpSpPr>
          <p:cNvPr name="Group 48" id="48"/>
          <p:cNvGrpSpPr/>
          <p:nvPr/>
        </p:nvGrpSpPr>
        <p:grpSpPr>
          <a:xfrm rot="0">
            <a:off x="1038225" y="7694295"/>
            <a:ext cx="685800" cy="685800"/>
            <a:chOff x="0" y="0"/>
            <a:chExt cx="914400" cy="914400"/>
          </a:xfrm>
        </p:grpSpPr>
        <p:sp>
          <p:nvSpPr>
            <p:cNvPr name="Freeform 49" id="49"/>
            <p:cNvSpPr/>
            <p:nvPr/>
          </p:nvSpPr>
          <p:spPr>
            <a:xfrm flipH="false" flipV="false" rot="0">
              <a:off x="0" y="0"/>
              <a:ext cx="914400" cy="914400"/>
            </a:xfrm>
            <a:custGeom>
              <a:avLst/>
              <a:gdLst/>
              <a:ahLst/>
              <a:cxnLst/>
              <a:rect r="r" b="b" t="t" l="l"/>
              <a:pathLst>
                <a:path h="914400" w="914400">
                  <a:moveTo>
                    <a:pt x="0" y="0"/>
                  </a:moveTo>
                  <a:lnTo>
                    <a:pt x="914400" y="0"/>
                  </a:lnTo>
                  <a:lnTo>
                    <a:pt x="914400" y="914400"/>
                  </a:lnTo>
                  <a:lnTo>
                    <a:pt x="0" y="914400"/>
                  </a:lnTo>
                  <a:close/>
                </a:path>
              </a:pathLst>
            </a:custGeom>
            <a:blipFill>
              <a:blip r:embed="rId3">
                <a:alphaModFix amt="0"/>
              </a:blip>
              <a:stretch>
                <a:fillRect l="-78303" t="0" r="-78303" b="0"/>
              </a:stretch>
            </a:blipFill>
          </p:spPr>
        </p:sp>
        <p:sp>
          <p:nvSpPr>
            <p:cNvPr name="TextBox 50" id="50"/>
            <p:cNvSpPr txBox="true"/>
            <p:nvPr/>
          </p:nvSpPr>
          <p:spPr>
            <a:xfrm>
              <a:off x="0" y="-57150"/>
              <a:ext cx="914400" cy="971550"/>
            </a:xfrm>
            <a:prstGeom prst="rect">
              <a:avLst/>
            </a:prstGeom>
          </p:spPr>
          <p:txBody>
            <a:bodyPr anchor="ctr" rtlCol="false" tIns="0" lIns="0" bIns="0" rIns="0"/>
            <a:lstStyle/>
            <a:p>
              <a:pPr algn="ctr">
                <a:lnSpc>
                  <a:spcPts val="2700"/>
                </a:lnSpc>
              </a:pPr>
              <a:r>
                <a:rPr lang="en-US" sz="2250" b="true">
                  <a:solidFill>
                    <a:srgbClr val="FFFFFF"/>
                  </a:solidFill>
                  <a:latin typeface="Calibri (MS) Bold"/>
                  <a:ea typeface="Calibri (MS) Bold"/>
                  <a:cs typeface="Calibri (MS) Bold"/>
                  <a:sym typeface="Calibri (MS) Bold"/>
                </a:rPr>
                <a:t>5</a:t>
              </a:r>
            </a:p>
          </p:txBody>
        </p:sp>
      </p:grpSp>
      <p:sp>
        <p:nvSpPr>
          <p:cNvPr name="TextBox 51" id="51"/>
          <p:cNvSpPr txBox="true"/>
          <p:nvPr/>
        </p:nvSpPr>
        <p:spPr>
          <a:xfrm rot="0">
            <a:off x="2061319" y="7492027"/>
            <a:ext cx="6332220" cy="352425"/>
          </a:xfrm>
          <a:prstGeom prst="rect">
            <a:avLst/>
          </a:prstGeom>
        </p:spPr>
        <p:txBody>
          <a:bodyPr anchor="t" rtlCol="false" tIns="0" lIns="0" bIns="0" rIns="0">
            <a:spAutoFit/>
          </a:bodyPr>
          <a:lstStyle/>
          <a:p>
            <a:pPr algn="l">
              <a:lnSpc>
                <a:spcPts val="2760"/>
              </a:lnSpc>
            </a:pPr>
            <a:r>
              <a:rPr lang="en-US" sz="2300" b="true">
                <a:solidFill>
                  <a:srgbClr val="1B2436"/>
                </a:solidFill>
                <a:latin typeface="Poppins Bold"/>
                <a:ea typeface="Poppins Bold"/>
                <a:cs typeface="Poppins Bold"/>
                <a:sym typeface="Poppins Bold"/>
              </a:rPr>
              <a:t>Resource Exhaustion Loop</a:t>
            </a:r>
          </a:p>
        </p:txBody>
      </p:sp>
      <p:sp>
        <p:nvSpPr>
          <p:cNvPr name="TextBox 52" id="52"/>
          <p:cNvSpPr txBox="true"/>
          <p:nvPr/>
        </p:nvSpPr>
        <p:spPr>
          <a:xfrm rot="0">
            <a:off x="2061319" y="7957185"/>
            <a:ext cx="6332220" cy="342900"/>
          </a:xfrm>
          <a:prstGeom prst="rect">
            <a:avLst/>
          </a:prstGeom>
        </p:spPr>
        <p:txBody>
          <a:bodyPr anchor="t" rtlCol="false" tIns="0" lIns="0" bIns="0" rIns="0">
            <a:spAutoFit/>
          </a:bodyPr>
          <a:lstStyle/>
          <a:p>
            <a:pPr algn="l">
              <a:lnSpc>
                <a:spcPts val="2339"/>
              </a:lnSpc>
            </a:pPr>
            <a:r>
              <a:rPr lang="en-US" sz="1949" i="true">
                <a:solidFill>
                  <a:srgbClr val="141B29"/>
                </a:solidFill>
                <a:latin typeface="Calibri (MS) Italics"/>
                <a:ea typeface="Calibri (MS) Italics"/>
                <a:cs typeface="Calibri (MS) Italics"/>
                <a:sym typeface="Calibri (MS) Italics"/>
              </a:rPr>
              <a:t>Defense: Rate limiting + circuit breakers</a:t>
            </a:r>
          </a:p>
        </p:txBody>
      </p:sp>
      <p:grpSp>
        <p:nvGrpSpPr>
          <p:cNvPr name="Group 53" id="53"/>
          <p:cNvGrpSpPr/>
          <p:nvPr/>
        </p:nvGrpSpPr>
        <p:grpSpPr>
          <a:xfrm rot="0">
            <a:off x="9385935" y="7227570"/>
            <a:ext cx="8180070" cy="2145030"/>
            <a:chOff x="0" y="0"/>
            <a:chExt cx="10906760" cy="2860040"/>
          </a:xfrm>
        </p:grpSpPr>
        <p:sp>
          <p:nvSpPr>
            <p:cNvPr name="Freeform 54" id="54"/>
            <p:cNvSpPr/>
            <p:nvPr/>
          </p:nvSpPr>
          <p:spPr>
            <a:xfrm flipH="false" flipV="false" rot="0">
              <a:off x="0" y="0"/>
              <a:ext cx="10906760" cy="2860040"/>
            </a:xfrm>
            <a:custGeom>
              <a:avLst/>
              <a:gdLst/>
              <a:ahLst/>
              <a:cxnLst/>
              <a:rect r="r" b="b" t="t" l="l"/>
              <a:pathLst>
                <a:path h="2860040" w="10906760">
                  <a:moveTo>
                    <a:pt x="0" y="147574"/>
                  </a:moveTo>
                  <a:cubicBezTo>
                    <a:pt x="0" y="66040"/>
                    <a:pt x="66040" y="0"/>
                    <a:pt x="147574" y="0"/>
                  </a:cubicBezTo>
                  <a:lnTo>
                    <a:pt x="10759186" y="0"/>
                  </a:lnTo>
                  <a:cubicBezTo>
                    <a:pt x="10840720" y="0"/>
                    <a:pt x="10906760" y="66040"/>
                    <a:pt x="10906760" y="147574"/>
                  </a:cubicBezTo>
                  <a:lnTo>
                    <a:pt x="10906760" y="2712466"/>
                  </a:lnTo>
                  <a:cubicBezTo>
                    <a:pt x="10906760" y="2794000"/>
                    <a:pt x="10840720" y="2860040"/>
                    <a:pt x="10759186" y="2860040"/>
                  </a:cubicBezTo>
                  <a:lnTo>
                    <a:pt x="147574" y="2860040"/>
                  </a:lnTo>
                  <a:cubicBezTo>
                    <a:pt x="66040" y="2860040"/>
                    <a:pt x="0" y="2794000"/>
                    <a:pt x="0" y="2712466"/>
                  </a:cubicBezTo>
                  <a:close/>
                </a:path>
              </a:pathLst>
            </a:custGeom>
            <a:solidFill>
              <a:srgbClr val="ECE0C4"/>
            </a:solidFill>
            <a:ln w="19050" cap="sq">
              <a:solidFill>
                <a:srgbClr val="E3E3DE"/>
              </a:solidFill>
              <a:prstDash val="solid"/>
              <a:miter/>
            </a:ln>
          </p:spPr>
        </p:sp>
      </p:grpSp>
      <p:grpSp>
        <p:nvGrpSpPr>
          <p:cNvPr name="Group 55" id="55"/>
          <p:cNvGrpSpPr/>
          <p:nvPr/>
        </p:nvGrpSpPr>
        <p:grpSpPr>
          <a:xfrm rot="0">
            <a:off x="9558337" y="7673002"/>
            <a:ext cx="704850" cy="704850"/>
            <a:chOff x="0" y="0"/>
            <a:chExt cx="939800" cy="939800"/>
          </a:xfrm>
        </p:grpSpPr>
        <p:sp>
          <p:nvSpPr>
            <p:cNvPr name="Freeform 56" id="56"/>
            <p:cNvSpPr/>
            <p:nvPr/>
          </p:nvSpPr>
          <p:spPr>
            <a:xfrm flipH="false" flipV="false" rot="0">
              <a:off x="0" y="0"/>
              <a:ext cx="939800" cy="939800"/>
            </a:xfrm>
            <a:custGeom>
              <a:avLst/>
              <a:gdLst/>
              <a:ahLst/>
              <a:cxnLst/>
              <a:rect r="r" b="b" t="t" l="l"/>
              <a:pathLst>
                <a:path h="939800" w="939800">
                  <a:moveTo>
                    <a:pt x="0" y="469900"/>
                  </a:moveTo>
                  <a:cubicBezTo>
                    <a:pt x="0" y="210439"/>
                    <a:pt x="210439" y="0"/>
                    <a:pt x="469900" y="0"/>
                  </a:cubicBezTo>
                  <a:cubicBezTo>
                    <a:pt x="729361" y="0"/>
                    <a:pt x="939800" y="210439"/>
                    <a:pt x="939800" y="469900"/>
                  </a:cubicBezTo>
                  <a:cubicBezTo>
                    <a:pt x="939800" y="729361"/>
                    <a:pt x="729361" y="939800"/>
                    <a:pt x="469900" y="939800"/>
                  </a:cubicBezTo>
                  <a:cubicBezTo>
                    <a:pt x="210439" y="939800"/>
                    <a:pt x="0" y="729361"/>
                    <a:pt x="0" y="469900"/>
                  </a:cubicBezTo>
                  <a:close/>
                </a:path>
              </a:pathLst>
            </a:custGeom>
            <a:solidFill>
              <a:srgbClr val="D96C5F"/>
            </a:solidFill>
            <a:ln w="19050" cap="sq">
              <a:solidFill>
                <a:srgbClr val="D96C5F"/>
              </a:solidFill>
              <a:prstDash val="solid"/>
              <a:miter/>
            </a:ln>
          </p:spPr>
        </p:sp>
      </p:grpSp>
      <p:grpSp>
        <p:nvGrpSpPr>
          <p:cNvPr name="Group 57" id="57"/>
          <p:cNvGrpSpPr/>
          <p:nvPr/>
        </p:nvGrpSpPr>
        <p:grpSpPr>
          <a:xfrm rot="0">
            <a:off x="9558337" y="7692052"/>
            <a:ext cx="685800" cy="685800"/>
            <a:chOff x="0" y="0"/>
            <a:chExt cx="914400" cy="914400"/>
          </a:xfrm>
        </p:grpSpPr>
        <p:sp>
          <p:nvSpPr>
            <p:cNvPr name="Freeform 58" id="58"/>
            <p:cNvSpPr/>
            <p:nvPr/>
          </p:nvSpPr>
          <p:spPr>
            <a:xfrm flipH="false" flipV="false" rot="0">
              <a:off x="0" y="0"/>
              <a:ext cx="914400" cy="914400"/>
            </a:xfrm>
            <a:custGeom>
              <a:avLst/>
              <a:gdLst/>
              <a:ahLst/>
              <a:cxnLst/>
              <a:rect r="r" b="b" t="t" l="l"/>
              <a:pathLst>
                <a:path h="914400" w="914400">
                  <a:moveTo>
                    <a:pt x="0" y="0"/>
                  </a:moveTo>
                  <a:lnTo>
                    <a:pt x="914400" y="0"/>
                  </a:lnTo>
                  <a:lnTo>
                    <a:pt x="914400" y="914400"/>
                  </a:lnTo>
                  <a:lnTo>
                    <a:pt x="0" y="914400"/>
                  </a:lnTo>
                  <a:close/>
                </a:path>
              </a:pathLst>
            </a:custGeom>
            <a:blipFill>
              <a:blip r:embed="rId3">
                <a:alphaModFix amt="0"/>
              </a:blip>
              <a:stretch>
                <a:fillRect l="-78303" t="0" r="-78303" b="0"/>
              </a:stretch>
            </a:blipFill>
          </p:spPr>
        </p:sp>
        <p:sp>
          <p:nvSpPr>
            <p:cNvPr name="TextBox 59" id="59"/>
            <p:cNvSpPr txBox="true"/>
            <p:nvPr/>
          </p:nvSpPr>
          <p:spPr>
            <a:xfrm>
              <a:off x="0" y="-57150"/>
              <a:ext cx="914400" cy="971550"/>
            </a:xfrm>
            <a:prstGeom prst="rect">
              <a:avLst/>
            </a:prstGeom>
          </p:spPr>
          <p:txBody>
            <a:bodyPr anchor="ctr" rtlCol="false" tIns="0" lIns="0" bIns="0" rIns="0"/>
            <a:lstStyle/>
            <a:p>
              <a:pPr algn="ctr">
                <a:lnSpc>
                  <a:spcPts val="2700"/>
                </a:lnSpc>
              </a:pPr>
              <a:r>
                <a:rPr lang="en-US" sz="2250" b="true">
                  <a:solidFill>
                    <a:srgbClr val="FFFFFF"/>
                  </a:solidFill>
                  <a:latin typeface="Calibri (MS) Bold"/>
                  <a:ea typeface="Calibri (MS) Bold"/>
                  <a:cs typeface="Calibri (MS) Bold"/>
                  <a:sym typeface="Calibri (MS) Bold"/>
                </a:rPr>
                <a:t>6</a:t>
              </a:r>
            </a:p>
          </p:txBody>
        </p:sp>
      </p:grpSp>
      <p:sp>
        <p:nvSpPr>
          <p:cNvPr name="TextBox 60" id="60"/>
          <p:cNvSpPr txBox="true"/>
          <p:nvPr/>
        </p:nvSpPr>
        <p:spPr>
          <a:xfrm rot="0">
            <a:off x="10587038" y="7475220"/>
            <a:ext cx="6332220" cy="352425"/>
          </a:xfrm>
          <a:prstGeom prst="rect">
            <a:avLst/>
          </a:prstGeom>
        </p:spPr>
        <p:txBody>
          <a:bodyPr anchor="t" rtlCol="false" tIns="0" lIns="0" bIns="0" rIns="0">
            <a:spAutoFit/>
          </a:bodyPr>
          <a:lstStyle/>
          <a:p>
            <a:pPr algn="l">
              <a:lnSpc>
                <a:spcPts val="2760"/>
              </a:lnSpc>
            </a:pPr>
            <a:r>
              <a:rPr lang="en-US" sz="2300" b="true">
                <a:solidFill>
                  <a:srgbClr val="1B2436"/>
                </a:solidFill>
                <a:latin typeface="Poppins Bold"/>
                <a:ea typeface="Poppins Bold"/>
                <a:cs typeface="Poppins Bold"/>
                <a:sym typeface="Poppins Bold"/>
              </a:rPr>
              <a:t>Data Exfiltration via Logs</a:t>
            </a:r>
          </a:p>
        </p:txBody>
      </p:sp>
      <p:sp>
        <p:nvSpPr>
          <p:cNvPr name="TextBox 61" id="61"/>
          <p:cNvSpPr txBox="true"/>
          <p:nvPr/>
        </p:nvSpPr>
        <p:spPr>
          <a:xfrm rot="0">
            <a:off x="10587038" y="7941945"/>
            <a:ext cx="6332220" cy="342900"/>
          </a:xfrm>
          <a:prstGeom prst="rect">
            <a:avLst/>
          </a:prstGeom>
        </p:spPr>
        <p:txBody>
          <a:bodyPr anchor="t" rtlCol="false" tIns="0" lIns="0" bIns="0" rIns="0">
            <a:spAutoFit/>
          </a:bodyPr>
          <a:lstStyle/>
          <a:p>
            <a:pPr algn="l">
              <a:lnSpc>
                <a:spcPts val="2339"/>
              </a:lnSpc>
            </a:pPr>
            <a:r>
              <a:rPr lang="en-US" sz="1949" i="true">
                <a:solidFill>
                  <a:srgbClr val="141B29"/>
                </a:solidFill>
                <a:latin typeface="Calibri (MS) Italics"/>
                <a:ea typeface="Calibri (MS) Italics"/>
                <a:cs typeface="Calibri (MS) Italics"/>
                <a:sym typeface="Calibri (MS) Italics"/>
              </a:rPr>
              <a:t>Defense: OPA blocks secret access by agents</a:t>
            </a:r>
          </a:p>
        </p:txBody>
      </p:sp>
      <p:grpSp>
        <p:nvGrpSpPr>
          <p:cNvPr name="Group 62" id="62"/>
          <p:cNvGrpSpPr/>
          <p:nvPr/>
        </p:nvGrpSpPr>
        <p:grpSpPr>
          <a:xfrm rot="0">
            <a:off x="17053103" y="9601200"/>
            <a:ext cx="822960" cy="480060"/>
            <a:chOff x="0" y="0"/>
            <a:chExt cx="1097280" cy="640080"/>
          </a:xfrm>
        </p:grpSpPr>
        <p:sp>
          <p:nvSpPr>
            <p:cNvPr name="Freeform 63" id="63"/>
            <p:cNvSpPr/>
            <p:nvPr/>
          </p:nvSpPr>
          <p:spPr>
            <a:xfrm flipH="false" flipV="false" rot="0">
              <a:off x="0" y="0"/>
              <a:ext cx="1097280" cy="640080"/>
            </a:xfrm>
            <a:custGeom>
              <a:avLst/>
              <a:gdLst/>
              <a:ahLst/>
              <a:cxnLst/>
              <a:rect r="r" b="b" t="t" l="l"/>
              <a:pathLst>
                <a:path h="640080" w="1097280">
                  <a:moveTo>
                    <a:pt x="0" y="0"/>
                  </a:moveTo>
                  <a:lnTo>
                    <a:pt x="1097280" y="0"/>
                  </a:lnTo>
                  <a:lnTo>
                    <a:pt x="1097280" y="640080"/>
                  </a:lnTo>
                  <a:lnTo>
                    <a:pt x="0" y="640080"/>
                  </a:lnTo>
                  <a:close/>
                </a:path>
              </a:pathLst>
            </a:custGeom>
            <a:blipFill>
              <a:blip r:embed="rId3">
                <a:alphaModFix amt="0"/>
              </a:blip>
              <a:stretch>
                <a:fillRect l="-24843" t="0" r="-24843" b="0"/>
              </a:stretch>
            </a:blipFill>
          </p:spPr>
        </p:sp>
        <p:sp>
          <p:nvSpPr>
            <p:cNvPr name="TextBox 64" id="64"/>
            <p:cNvSpPr txBox="true"/>
            <p:nvPr/>
          </p:nvSpPr>
          <p:spPr>
            <a:xfrm>
              <a:off x="0" y="-9525"/>
              <a:ext cx="1097280" cy="649605"/>
            </a:xfrm>
            <a:prstGeom prst="rect">
              <a:avLst/>
            </a:prstGeom>
          </p:spPr>
          <p:txBody>
            <a:bodyPr anchor="ctr" rtlCol="false" tIns="0" lIns="0" bIns="0" rIns="0"/>
            <a:lstStyle/>
            <a:p>
              <a:pPr algn="r">
                <a:lnSpc>
                  <a:spcPts val="1800"/>
                </a:lnSpc>
              </a:pPr>
              <a:r>
                <a:rPr lang="en-US" sz="1500">
                  <a:solidFill>
                    <a:srgbClr val="5B6373"/>
                  </a:solidFill>
                  <a:latin typeface="Courier New"/>
                  <a:ea typeface="Courier New"/>
                  <a:cs typeface="Courier New"/>
                  <a:sym typeface="Courier New"/>
                </a:rPr>
                <a:t>15</a:t>
              </a:r>
            </a:p>
          </p:txBody>
        </p:sp>
      </p:grpSp>
      <p:sp>
        <p:nvSpPr>
          <p:cNvPr name="TextBox 65" id="65"/>
          <p:cNvSpPr txBox="true"/>
          <p:nvPr/>
        </p:nvSpPr>
        <p:spPr>
          <a:xfrm rot="0">
            <a:off x="2061319" y="3610144"/>
            <a:ext cx="6332220" cy="342900"/>
          </a:xfrm>
          <a:prstGeom prst="rect">
            <a:avLst/>
          </a:prstGeom>
        </p:spPr>
        <p:txBody>
          <a:bodyPr anchor="t" rtlCol="false" tIns="0" lIns="0" bIns="0" rIns="0">
            <a:spAutoFit/>
          </a:bodyPr>
          <a:lstStyle/>
          <a:p>
            <a:pPr algn="l">
              <a:lnSpc>
                <a:spcPts val="2339"/>
              </a:lnSpc>
            </a:pPr>
            <a:r>
              <a:rPr lang="en-US" sz="1949" i="true">
                <a:solidFill>
                  <a:srgbClr val="141B29"/>
                </a:solidFill>
                <a:latin typeface="Calibri (MS) Italics"/>
                <a:ea typeface="Calibri (MS) Italics"/>
                <a:cs typeface="Calibri (MS) Italics"/>
                <a:sym typeface="Calibri (MS) Italics"/>
              </a:rPr>
              <a:t>방어</a:t>
            </a:r>
            <a:r>
              <a:rPr lang="en-US" sz="1949" i="true">
                <a:solidFill>
                  <a:srgbClr val="141B29"/>
                </a:solidFill>
                <a:latin typeface="Calibri (MS) Italics"/>
                <a:ea typeface="Calibri (MS) Italics"/>
                <a:cs typeface="Calibri (MS) Italics"/>
                <a:sym typeface="Calibri (MS) Italics"/>
              </a:rPr>
              <a:t>: 입력값 정제(Sanitization) + OPA 동사(verb) 제한</a:t>
            </a:r>
          </a:p>
        </p:txBody>
      </p:sp>
      <p:sp>
        <p:nvSpPr>
          <p:cNvPr name="TextBox 66" id="66"/>
          <p:cNvSpPr txBox="true"/>
          <p:nvPr/>
        </p:nvSpPr>
        <p:spPr>
          <a:xfrm rot="0">
            <a:off x="10587038" y="3610144"/>
            <a:ext cx="6332220" cy="342900"/>
          </a:xfrm>
          <a:prstGeom prst="rect">
            <a:avLst/>
          </a:prstGeom>
        </p:spPr>
        <p:txBody>
          <a:bodyPr anchor="t" rtlCol="false" tIns="0" lIns="0" bIns="0" rIns="0">
            <a:spAutoFit/>
          </a:bodyPr>
          <a:lstStyle/>
          <a:p>
            <a:pPr algn="l">
              <a:lnSpc>
                <a:spcPts val="2339"/>
              </a:lnSpc>
            </a:pPr>
            <a:r>
              <a:rPr lang="en-US" sz="1949" i="true">
                <a:solidFill>
                  <a:srgbClr val="141B29"/>
                </a:solidFill>
                <a:latin typeface="Calibri (MS) Italics"/>
                <a:ea typeface="Calibri (MS) Italics"/>
                <a:cs typeface="Calibri (MS) Italics"/>
                <a:sym typeface="Calibri (MS) Italics"/>
              </a:rPr>
              <a:t>방어</a:t>
            </a:r>
            <a:r>
              <a:rPr lang="en-US" sz="1949" i="true">
                <a:solidFill>
                  <a:srgbClr val="141B29"/>
                </a:solidFill>
                <a:latin typeface="Calibri (MS) Italics"/>
                <a:ea typeface="Calibri (MS) Italics"/>
                <a:cs typeface="Calibri (MS) Italics"/>
                <a:sym typeface="Calibri (MS) Italics"/>
              </a:rPr>
              <a:t>: OPA에서의 MCP 도구 허용 목록(allowlisting) 설정</a:t>
            </a:r>
          </a:p>
        </p:txBody>
      </p:sp>
      <p:sp>
        <p:nvSpPr>
          <p:cNvPr name="TextBox 67" id="67"/>
          <p:cNvSpPr txBox="true"/>
          <p:nvPr/>
        </p:nvSpPr>
        <p:spPr>
          <a:xfrm rot="0">
            <a:off x="2061319" y="6099112"/>
            <a:ext cx="6332220" cy="342900"/>
          </a:xfrm>
          <a:prstGeom prst="rect">
            <a:avLst/>
          </a:prstGeom>
        </p:spPr>
        <p:txBody>
          <a:bodyPr anchor="t" rtlCol="false" tIns="0" lIns="0" bIns="0" rIns="0">
            <a:spAutoFit/>
          </a:bodyPr>
          <a:lstStyle/>
          <a:p>
            <a:pPr algn="l">
              <a:lnSpc>
                <a:spcPts val="2339"/>
              </a:lnSpc>
            </a:pPr>
            <a:r>
              <a:rPr lang="en-US" sz="1949" i="true">
                <a:solidFill>
                  <a:srgbClr val="141B29"/>
                </a:solidFill>
                <a:latin typeface="Calibri (MS) Italics"/>
                <a:ea typeface="Calibri (MS) Italics"/>
                <a:cs typeface="Calibri (MS) Italics"/>
                <a:sym typeface="Calibri (MS) Italics"/>
              </a:rPr>
              <a:t>방어</a:t>
            </a:r>
            <a:r>
              <a:rPr lang="en-US" sz="1949" i="true">
                <a:solidFill>
                  <a:srgbClr val="141B29"/>
                </a:solidFill>
                <a:latin typeface="Calibri (MS) Italics"/>
                <a:ea typeface="Calibri (MS) Italics"/>
                <a:cs typeface="Calibri (MS) Italics"/>
                <a:sym typeface="Calibri (MS) Italics"/>
              </a:rPr>
              <a:t>: OPA가 에이전트에 의한 RBAC 수정을 차단합니다.</a:t>
            </a:r>
          </a:p>
        </p:txBody>
      </p:sp>
      <p:sp>
        <p:nvSpPr>
          <p:cNvPr name="TextBox 68" id="68"/>
          <p:cNvSpPr txBox="true"/>
          <p:nvPr/>
        </p:nvSpPr>
        <p:spPr>
          <a:xfrm rot="0">
            <a:off x="10577512" y="6099112"/>
            <a:ext cx="6332220" cy="342900"/>
          </a:xfrm>
          <a:prstGeom prst="rect">
            <a:avLst/>
          </a:prstGeom>
        </p:spPr>
        <p:txBody>
          <a:bodyPr anchor="t" rtlCol="false" tIns="0" lIns="0" bIns="0" rIns="0">
            <a:spAutoFit/>
          </a:bodyPr>
          <a:lstStyle/>
          <a:p>
            <a:pPr algn="l">
              <a:lnSpc>
                <a:spcPts val="2339"/>
              </a:lnSpc>
            </a:pPr>
            <a:r>
              <a:rPr lang="en-US" sz="1949" i="true">
                <a:solidFill>
                  <a:srgbClr val="141B29"/>
                </a:solidFill>
                <a:latin typeface="Calibri (MS) Italics"/>
                <a:ea typeface="Calibri (MS) Italics"/>
                <a:cs typeface="Calibri (MS) Italics"/>
                <a:sym typeface="Calibri (MS) Italics"/>
              </a:rPr>
              <a:t>방어</a:t>
            </a:r>
            <a:r>
              <a:rPr lang="en-US" sz="1949" i="true">
                <a:solidFill>
                  <a:srgbClr val="141B29"/>
                </a:solidFill>
                <a:latin typeface="Calibri (MS) Italics"/>
                <a:ea typeface="Calibri (MS) Italics"/>
                <a:cs typeface="Calibri (MS) Italics"/>
                <a:sym typeface="Calibri (MS) Italics"/>
              </a:rPr>
              <a:t>: 네임스페이스 격리 정책</a:t>
            </a:r>
          </a:p>
        </p:txBody>
      </p:sp>
      <p:sp>
        <p:nvSpPr>
          <p:cNvPr name="TextBox 69" id="69"/>
          <p:cNvSpPr txBox="true"/>
          <p:nvPr/>
        </p:nvSpPr>
        <p:spPr>
          <a:xfrm rot="0">
            <a:off x="2061319" y="8481060"/>
            <a:ext cx="6332220" cy="638175"/>
          </a:xfrm>
          <a:prstGeom prst="rect">
            <a:avLst/>
          </a:prstGeom>
        </p:spPr>
        <p:txBody>
          <a:bodyPr anchor="t" rtlCol="false" tIns="0" lIns="0" bIns="0" rIns="0">
            <a:spAutoFit/>
          </a:bodyPr>
          <a:lstStyle/>
          <a:p>
            <a:pPr algn="l">
              <a:lnSpc>
                <a:spcPts val="2339"/>
              </a:lnSpc>
            </a:pPr>
            <a:r>
              <a:rPr lang="en-US" sz="1949" i="true">
                <a:solidFill>
                  <a:srgbClr val="141B29"/>
                </a:solidFill>
                <a:latin typeface="Calibri (MS) Italics"/>
                <a:ea typeface="Calibri (MS) Italics"/>
                <a:cs typeface="Calibri (MS) Italics"/>
                <a:sym typeface="Calibri (MS) Italics"/>
              </a:rPr>
              <a:t>방어</a:t>
            </a:r>
            <a:r>
              <a:rPr lang="en-US" sz="1949" i="true">
                <a:solidFill>
                  <a:srgbClr val="141B29"/>
                </a:solidFill>
                <a:latin typeface="Calibri (MS) Italics"/>
                <a:ea typeface="Calibri (MS) Italics"/>
                <a:cs typeface="Calibri (MS) Italics"/>
                <a:sym typeface="Calibri (MS) Italics"/>
              </a:rPr>
              <a:t>: 속도 제한(Rate limiting) + 서킷 브레이커(Circuit breakers)</a:t>
            </a:r>
          </a:p>
        </p:txBody>
      </p:sp>
      <p:sp>
        <p:nvSpPr>
          <p:cNvPr name="TextBox 70" id="70"/>
          <p:cNvSpPr txBox="true"/>
          <p:nvPr/>
        </p:nvSpPr>
        <p:spPr>
          <a:xfrm rot="0">
            <a:off x="10587038" y="8580120"/>
            <a:ext cx="6332220" cy="342900"/>
          </a:xfrm>
          <a:prstGeom prst="rect">
            <a:avLst/>
          </a:prstGeom>
        </p:spPr>
        <p:txBody>
          <a:bodyPr anchor="t" rtlCol="false" tIns="0" lIns="0" bIns="0" rIns="0">
            <a:spAutoFit/>
          </a:bodyPr>
          <a:lstStyle/>
          <a:p>
            <a:pPr algn="l">
              <a:lnSpc>
                <a:spcPts val="2339"/>
              </a:lnSpc>
            </a:pPr>
            <a:r>
              <a:rPr lang="en-US" sz="1949" i="true">
                <a:solidFill>
                  <a:srgbClr val="141B29"/>
                </a:solidFill>
                <a:latin typeface="Calibri (MS) Italics"/>
                <a:ea typeface="Calibri (MS) Italics"/>
                <a:cs typeface="Calibri (MS) Italics"/>
                <a:sym typeface="Calibri (MS) Italics"/>
              </a:rPr>
              <a:t>국방부: OPA, 요원들의 비밀 접근 차단</a:t>
            </a:r>
          </a:p>
        </p:txBody>
      </p:sp>
    </p:spTree>
  </p:cSld>
  <p:clrMapOvr>
    <a:masterClrMapping/>
  </p:clrMapOvr>
</p:sld>
</file>

<file path=ppt/slides/slide17.xml><?xml version="1.0" encoding="utf-8"?>
<p:sld xmlns:p="http://schemas.openxmlformats.org/presentationml/2006/main" xmlns:a="http://schemas.openxmlformats.org/drawingml/2006/main" xmlns:r="http://schemas.openxmlformats.org/officeDocument/2006/relationships">
  <p:cSld>
    <p:bg>
      <p:bgPr>
        <a:solidFill>
          <a:srgbClr val="ECE0C4"/>
        </a:solidFill>
      </p:bgPr>
    </p:bg>
    <p:spTree>
      <p:nvGrpSpPr>
        <p:cNvPr id="1" name=""/>
        <p:cNvGrpSpPr/>
        <p:nvPr/>
      </p:nvGrpSpPr>
      <p:grpSpPr>
        <a:xfrm>
          <a:off x="0" y="0"/>
          <a:ext cx="0" cy="0"/>
          <a:chOff x="0" y="0"/>
          <a:chExt cx="0" cy="0"/>
        </a:xfrm>
      </p:grpSpPr>
      <p:grpSp>
        <p:nvGrpSpPr>
          <p:cNvPr name="Group 2" id="2"/>
          <p:cNvGrpSpPr/>
          <p:nvPr/>
        </p:nvGrpSpPr>
        <p:grpSpPr>
          <a:xfrm rot="0">
            <a:off x="851535" y="576072"/>
            <a:ext cx="10972800" cy="480060"/>
            <a:chOff x="0" y="0"/>
            <a:chExt cx="14630400" cy="640080"/>
          </a:xfrm>
        </p:grpSpPr>
        <p:sp>
          <p:nvSpPr>
            <p:cNvPr name="Freeform 3" id="3"/>
            <p:cNvSpPr/>
            <p:nvPr/>
          </p:nvSpPr>
          <p:spPr>
            <a:xfrm flipH="false" flipV="false" rot="0">
              <a:off x="0" y="0"/>
              <a:ext cx="14630400" cy="640080"/>
            </a:xfrm>
            <a:custGeom>
              <a:avLst/>
              <a:gdLst/>
              <a:ahLst/>
              <a:cxnLst/>
              <a:rect r="r" b="b" t="t" l="l"/>
              <a:pathLst>
                <a:path h="640080" w="14630400">
                  <a:moveTo>
                    <a:pt x="0" y="0"/>
                  </a:moveTo>
                  <a:lnTo>
                    <a:pt x="14630400" y="0"/>
                  </a:lnTo>
                  <a:lnTo>
                    <a:pt x="14630400" y="640080"/>
                  </a:lnTo>
                  <a:lnTo>
                    <a:pt x="0" y="640080"/>
                  </a:lnTo>
                  <a:close/>
                </a:path>
              </a:pathLst>
            </a:custGeom>
            <a:blipFill>
              <a:blip r:embed="rId3">
                <a:alphaModFix amt="0"/>
              </a:blip>
              <a:stretch>
                <a:fillRect l="0" t="-395372" r="0" b="-395372"/>
              </a:stretch>
            </a:blipFill>
          </p:spPr>
        </p:sp>
        <p:sp>
          <p:nvSpPr>
            <p:cNvPr name="TextBox 4" id="4"/>
            <p:cNvSpPr txBox="true"/>
            <p:nvPr/>
          </p:nvSpPr>
          <p:spPr>
            <a:xfrm>
              <a:off x="0" y="-19050"/>
              <a:ext cx="14630400" cy="659130"/>
            </a:xfrm>
            <a:prstGeom prst="rect">
              <a:avLst/>
            </a:prstGeom>
          </p:spPr>
          <p:txBody>
            <a:bodyPr anchor="ctr" rtlCol="false" tIns="0" lIns="0" bIns="0" rIns="0"/>
            <a:lstStyle/>
            <a:p>
              <a:pPr algn="l">
                <a:lnSpc>
                  <a:spcPts val="2160"/>
                </a:lnSpc>
              </a:pPr>
              <a:r>
                <a:rPr lang="en-US" b="true" sz="1800" spc="299">
                  <a:solidFill>
                    <a:srgbClr val="2C6E91"/>
                  </a:solidFill>
                  <a:latin typeface="Poppins Bold"/>
                  <a:ea typeface="Poppins Bold"/>
                  <a:cs typeface="Poppins Bold"/>
                  <a:sym typeface="Poppins Bold"/>
                </a:rPr>
                <a:t>REFERENCE ARCHITECTURE</a:t>
              </a:r>
            </a:p>
          </p:txBody>
        </p:sp>
      </p:grpSp>
      <p:grpSp>
        <p:nvGrpSpPr>
          <p:cNvPr name="Group 5" id="5"/>
          <p:cNvGrpSpPr/>
          <p:nvPr/>
        </p:nvGrpSpPr>
        <p:grpSpPr>
          <a:xfrm rot="0">
            <a:off x="813435" y="933450"/>
            <a:ext cx="16596360" cy="1121283"/>
            <a:chOff x="0" y="0"/>
            <a:chExt cx="22128480" cy="1495044"/>
          </a:xfrm>
        </p:grpSpPr>
        <p:sp>
          <p:nvSpPr>
            <p:cNvPr name="Freeform 6" id="6"/>
            <p:cNvSpPr/>
            <p:nvPr/>
          </p:nvSpPr>
          <p:spPr>
            <a:xfrm flipH="false" flipV="false" rot="0">
              <a:off x="0" y="0"/>
              <a:ext cx="22128480" cy="1495044"/>
            </a:xfrm>
            <a:custGeom>
              <a:avLst/>
              <a:gdLst/>
              <a:ahLst/>
              <a:cxnLst/>
              <a:rect r="r" b="b" t="t" l="l"/>
              <a:pathLst>
                <a:path h="1495044" w="22128480">
                  <a:moveTo>
                    <a:pt x="0" y="0"/>
                  </a:moveTo>
                  <a:lnTo>
                    <a:pt x="22128480" y="0"/>
                  </a:lnTo>
                  <a:lnTo>
                    <a:pt x="22128480" y="1495044"/>
                  </a:lnTo>
                  <a:lnTo>
                    <a:pt x="0" y="1495044"/>
                  </a:lnTo>
                  <a:close/>
                </a:path>
              </a:pathLst>
            </a:custGeom>
            <a:solidFill>
              <a:srgbClr val="8C0402">
                <a:alpha val="0"/>
              </a:srgbClr>
            </a:solidFill>
          </p:spPr>
        </p:sp>
        <p:sp>
          <p:nvSpPr>
            <p:cNvPr name="TextBox 7" id="7"/>
            <p:cNvSpPr txBox="true"/>
            <p:nvPr/>
          </p:nvSpPr>
          <p:spPr>
            <a:xfrm>
              <a:off x="0" y="-47625"/>
              <a:ext cx="22128480" cy="1542669"/>
            </a:xfrm>
            <a:prstGeom prst="rect">
              <a:avLst/>
            </a:prstGeom>
          </p:spPr>
          <p:txBody>
            <a:bodyPr anchor="ctr" rtlCol="false" tIns="0" lIns="0" bIns="0" rIns="0"/>
            <a:lstStyle/>
            <a:p>
              <a:pPr algn="l">
                <a:lnSpc>
                  <a:spcPts val="5400"/>
                </a:lnSpc>
              </a:pPr>
              <a:r>
                <a:rPr lang="en-US" b="true" sz="4500">
                  <a:solidFill>
                    <a:srgbClr val="C20B07"/>
                  </a:solidFill>
                  <a:latin typeface="Poppins Bold"/>
                  <a:ea typeface="Poppins Bold"/>
                  <a:cs typeface="Poppins Bold"/>
                  <a:sym typeface="Poppins Bold"/>
                </a:rPr>
                <a:t>Production-Grade Agent + OPA Architecture</a:t>
              </a:r>
            </a:p>
          </p:txBody>
        </p:sp>
      </p:grpSp>
      <p:grpSp>
        <p:nvGrpSpPr>
          <p:cNvPr name="Group 8" id="8"/>
          <p:cNvGrpSpPr/>
          <p:nvPr/>
        </p:nvGrpSpPr>
        <p:grpSpPr>
          <a:xfrm rot="0">
            <a:off x="813435" y="2390775"/>
            <a:ext cx="16656558" cy="3154680"/>
            <a:chOff x="0" y="0"/>
            <a:chExt cx="22208744" cy="4206240"/>
          </a:xfrm>
        </p:grpSpPr>
        <p:sp>
          <p:nvSpPr>
            <p:cNvPr name="Freeform 9" id="9"/>
            <p:cNvSpPr/>
            <p:nvPr/>
          </p:nvSpPr>
          <p:spPr>
            <a:xfrm flipH="false" flipV="false" rot="0">
              <a:off x="0" y="0"/>
              <a:ext cx="22208744" cy="4206240"/>
            </a:xfrm>
            <a:custGeom>
              <a:avLst/>
              <a:gdLst/>
              <a:ahLst/>
              <a:cxnLst/>
              <a:rect r="r" b="b" t="t" l="l"/>
              <a:pathLst>
                <a:path h="4206240" w="22208744">
                  <a:moveTo>
                    <a:pt x="0" y="168250"/>
                  </a:moveTo>
                  <a:cubicBezTo>
                    <a:pt x="0" y="75277"/>
                    <a:pt x="65913" y="0"/>
                    <a:pt x="147320" y="0"/>
                  </a:cubicBezTo>
                  <a:lnTo>
                    <a:pt x="22061424" y="0"/>
                  </a:lnTo>
                  <a:cubicBezTo>
                    <a:pt x="22142831" y="0"/>
                    <a:pt x="22208744" y="75277"/>
                    <a:pt x="22208744" y="168250"/>
                  </a:cubicBezTo>
                  <a:lnTo>
                    <a:pt x="22208744" y="4037990"/>
                  </a:lnTo>
                  <a:cubicBezTo>
                    <a:pt x="22208744" y="4130963"/>
                    <a:pt x="22142831" y="4206240"/>
                    <a:pt x="22061424" y="4206240"/>
                  </a:cubicBezTo>
                  <a:lnTo>
                    <a:pt x="147320" y="4206240"/>
                  </a:lnTo>
                  <a:cubicBezTo>
                    <a:pt x="65913" y="4206240"/>
                    <a:pt x="0" y="4130963"/>
                    <a:pt x="0" y="4037990"/>
                  </a:cubicBezTo>
                  <a:close/>
                </a:path>
              </a:pathLst>
            </a:custGeom>
            <a:solidFill>
              <a:srgbClr val="232E45"/>
            </a:solidFill>
            <a:ln w="19050" cap="sq">
              <a:solidFill>
                <a:srgbClr val="232E45"/>
              </a:solidFill>
              <a:prstDash val="solid"/>
              <a:miter/>
            </a:ln>
          </p:spPr>
        </p:sp>
      </p:grpSp>
      <p:grpSp>
        <p:nvGrpSpPr>
          <p:cNvPr name="Group 10" id="10"/>
          <p:cNvGrpSpPr/>
          <p:nvPr/>
        </p:nvGrpSpPr>
        <p:grpSpPr>
          <a:xfrm rot="0">
            <a:off x="1234440" y="2537460"/>
            <a:ext cx="5486400" cy="411480"/>
            <a:chOff x="0" y="0"/>
            <a:chExt cx="7315200" cy="548640"/>
          </a:xfrm>
        </p:grpSpPr>
        <p:sp>
          <p:nvSpPr>
            <p:cNvPr name="Freeform 11" id="11"/>
            <p:cNvSpPr/>
            <p:nvPr/>
          </p:nvSpPr>
          <p:spPr>
            <a:xfrm flipH="false" flipV="false" rot="0">
              <a:off x="0" y="0"/>
              <a:ext cx="7315200" cy="548640"/>
            </a:xfrm>
            <a:custGeom>
              <a:avLst/>
              <a:gdLst/>
              <a:ahLst/>
              <a:cxnLst/>
              <a:rect r="r" b="b" t="t" l="l"/>
              <a:pathLst>
                <a:path h="548640" w="7315200">
                  <a:moveTo>
                    <a:pt x="0" y="0"/>
                  </a:moveTo>
                  <a:lnTo>
                    <a:pt x="7315200" y="0"/>
                  </a:lnTo>
                  <a:lnTo>
                    <a:pt x="7315200" y="548640"/>
                  </a:lnTo>
                  <a:lnTo>
                    <a:pt x="0" y="548640"/>
                  </a:lnTo>
                  <a:close/>
                </a:path>
              </a:pathLst>
            </a:custGeom>
            <a:blipFill>
              <a:blip r:embed="rId3">
                <a:alphaModFix amt="0"/>
              </a:blip>
              <a:stretch>
                <a:fillRect l="0" t="-209800" r="0" b="-209800"/>
              </a:stretch>
            </a:blipFill>
          </p:spPr>
        </p:sp>
        <p:sp>
          <p:nvSpPr>
            <p:cNvPr name="TextBox 12" id="12"/>
            <p:cNvSpPr txBox="true"/>
            <p:nvPr/>
          </p:nvSpPr>
          <p:spPr>
            <a:xfrm>
              <a:off x="0" y="-19050"/>
              <a:ext cx="7315200" cy="567690"/>
            </a:xfrm>
            <a:prstGeom prst="rect">
              <a:avLst/>
            </a:prstGeom>
          </p:spPr>
          <p:txBody>
            <a:bodyPr anchor="ctr" rtlCol="false" tIns="0" lIns="0" bIns="0" rIns="0"/>
            <a:lstStyle/>
            <a:p>
              <a:pPr algn="l">
                <a:lnSpc>
                  <a:spcPts val="1800"/>
                </a:lnSpc>
              </a:pPr>
              <a:r>
                <a:rPr lang="en-US" b="true" sz="1500">
                  <a:solidFill>
                    <a:srgbClr val="FEFDFC"/>
                  </a:solidFill>
                  <a:latin typeface="Poppins Bold"/>
                  <a:ea typeface="Poppins Bold"/>
                  <a:cs typeface="Poppins Bold"/>
                  <a:sym typeface="Poppins Bold"/>
                </a:rPr>
                <a:t>CONTROL PLANE</a:t>
              </a:r>
            </a:p>
          </p:txBody>
        </p:sp>
      </p:grpSp>
      <p:grpSp>
        <p:nvGrpSpPr>
          <p:cNvPr name="Group 13" id="13"/>
          <p:cNvGrpSpPr/>
          <p:nvPr/>
        </p:nvGrpSpPr>
        <p:grpSpPr>
          <a:xfrm rot="0">
            <a:off x="1636395" y="3434715"/>
            <a:ext cx="4133850" cy="979170"/>
            <a:chOff x="0" y="0"/>
            <a:chExt cx="5511800" cy="1305560"/>
          </a:xfrm>
        </p:grpSpPr>
        <p:sp>
          <p:nvSpPr>
            <p:cNvPr name="Freeform 14" id="14"/>
            <p:cNvSpPr/>
            <p:nvPr/>
          </p:nvSpPr>
          <p:spPr>
            <a:xfrm flipH="false" flipV="false" rot="0">
              <a:off x="0" y="0"/>
              <a:ext cx="5511800" cy="1305560"/>
            </a:xfrm>
            <a:custGeom>
              <a:avLst/>
              <a:gdLst/>
              <a:ahLst/>
              <a:cxnLst/>
              <a:rect r="r" b="b" t="t" l="l"/>
              <a:pathLst>
                <a:path h="1305560" w="5511800">
                  <a:moveTo>
                    <a:pt x="0" y="149225"/>
                  </a:moveTo>
                  <a:cubicBezTo>
                    <a:pt x="0" y="66802"/>
                    <a:pt x="66802" y="0"/>
                    <a:pt x="149225" y="0"/>
                  </a:cubicBezTo>
                  <a:lnTo>
                    <a:pt x="5362575" y="0"/>
                  </a:lnTo>
                  <a:cubicBezTo>
                    <a:pt x="5444998" y="0"/>
                    <a:pt x="5511800" y="66802"/>
                    <a:pt x="5511800" y="149225"/>
                  </a:cubicBezTo>
                  <a:lnTo>
                    <a:pt x="5511800" y="1156335"/>
                  </a:lnTo>
                  <a:cubicBezTo>
                    <a:pt x="5511800" y="1238758"/>
                    <a:pt x="5444998" y="1305560"/>
                    <a:pt x="5362575" y="1305560"/>
                  </a:cubicBezTo>
                  <a:lnTo>
                    <a:pt x="149225" y="1305560"/>
                  </a:lnTo>
                  <a:cubicBezTo>
                    <a:pt x="66802" y="1305560"/>
                    <a:pt x="0" y="1238758"/>
                    <a:pt x="0" y="1156335"/>
                  </a:cubicBezTo>
                  <a:close/>
                </a:path>
              </a:pathLst>
            </a:custGeom>
            <a:solidFill>
              <a:srgbClr val="F2A93B"/>
            </a:solidFill>
            <a:ln w="19050" cap="sq">
              <a:solidFill>
                <a:srgbClr val="F2A93B"/>
              </a:solidFill>
              <a:prstDash val="solid"/>
              <a:miter/>
            </a:ln>
          </p:spPr>
        </p:sp>
      </p:grpSp>
      <p:grpSp>
        <p:nvGrpSpPr>
          <p:cNvPr name="Group 15" id="15"/>
          <p:cNvGrpSpPr/>
          <p:nvPr/>
        </p:nvGrpSpPr>
        <p:grpSpPr>
          <a:xfrm rot="0">
            <a:off x="1636395" y="3492817"/>
            <a:ext cx="4114800" cy="960120"/>
            <a:chOff x="0" y="0"/>
            <a:chExt cx="5486400" cy="1280160"/>
          </a:xfrm>
        </p:grpSpPr>
        <p:sp>
          <p:nvSpPr>
            <p:cNvPr name="Freeform 16" id="16"/>
            <p:cNvSpPr/>
            <p:nvPr/>
          </p:nvSpPr>
          <p:spPr>
            <a:xfrm flipH="false" flipV="false" rot="0">
              <a:off x="0" y="0"/>
              <a:ext cx="5486400" cy="1280160"/>
            </a:xfrm>
            <a:custGeom>
              <a:avLst/>
              <a:gdLst/>
              <a:ahLst/>
              <a:cxnLst/>
              <a:rect r="r" b="b" t="t" l="l"/>
              <a:pathLst>
                <a:path h="1280160" w="5486400">
                  <a:moveTo>
                    <a:pt x="0" y="0"/>
                  </a:moveTo>
                  <a:lnTo>
                    <a:pt x="5486400" y="0"/>
                  </a:lnTo>
                  <a:lnTo>
                    <a:pt x="5486400" y="1280160"/>
                  </a:lnTo>
                  <a:lnTo>
                    <a:pt x="0" y="1280160"/>
                  </a:lnTo>
                  <a:close/>
                </a:path>
              </a:pathLst>
            </a:custGeom>
            <a:blipFill>
              <a:blip r:embed="rId3">
                <a:alphaModFix amt="0"/>
              </a:blip>
              <a:stretch>
                <a:fillRect l="0" t="-33507" r="0" b="-33507"/>
              </a:stretch>
            </a:blipFill>
          </p:spPr>
        </p:sp>
        <p:sp>
          <p:nvSpPr>
            <p:cNvPr name="TextBox 17" id="17"/>
            <p:cNvSpPr txBox="true"/>
            <p:nvPr/>
          </p:nvSpPr>
          <p:spPr>
            <a:xfrm>
              <a:off x="0" y="-9525"/>
              <a:ext cx="5486400" cy="1289685"/>
            </a:xfrm>
            <a:prstGeom prst="rect">
              <a:avLst/>
            </a:prstGeom>
          </p:spPr>
          <p:txBody>
            <a:bodyPr anchor="ctr" rtlCol="false" tIns="0" lIns="0" bIns="0" rIns="0"/>
            <a:lstStyle/>
            <a:p>
              <a:pPr algn="ctr">
                <a:lnSpc>
                  <a:spcPts val="2070"/>
                </a:lnSpc>
              </a:pPr>
              <a:r>
                <a:rPr lang="en-US" sz="1725" b="true">
                  <a:solidFill>
                    <a:srgbClr val="1B2436"/>
                  </a:solidFill>
                  <a:latin typeface="Poppins Bold"/>
                  <a:ea typeface="Poppins Bold"/>
                  <a:cs typeface="Poppins Bold"/>
                  <a:sym typeface="Poppins Bold"/>
                </a:rPr>
                <a:t>AI Agent (Jerry)</a:t>
              </a:r>
            </a:p>
          </p:txBody>
        </p:sp>
      </p:grpSp>
      <p:grpSp>
        <p:nvGrpSpPr>
          <p:cNvPr name="Group 18" id="18"/>
          <p:cNvGrpSpPr/>
          <p:nvPr/>
        </p:nvGrpSpPr>
        <p:grpSpPr>
          <a:xfrm rot="0">
            <a:off x="6848475" y="3434715"/>
            <a:ext cx="4133850" cy="979170"/>
            <a:chOff x="0" y="0"/>
            <a:chExt cx="5511800" cy="1305560"/>
          </a:xfrm>
        </p:grpSpPr>
        <p:sp>
          <p:nvSpPr>
            <p:cNvPr name="Freeform 19" id="19"/>
            <p:cNvSpPr/>
            <p:nvPr/>
          </p:nvSpPr>
          <p:spPr>
            <a:xfrm flipH="false" flipV="false" rot="0">
              <a:off x="0" y="0"/>
              <a:ext cx="5511800" cy="1305560"/>
            </a:xfrm>
            <a:custGeom>
              <a:avLst/>
              <a:gdLst/>
              <a:ahLst/>
              <a:cxnLst/>
              <a:rect r="r" b="b" t="t" l="l"/>
              <a:pathLst>
                <a:path h="1305560" w="5511800">
                  <a:moveTo>
                    <a:pt x="0" y="149225"/>
                  </a:moveTo>
                  <a:cubicBezTo>
                    <a:pt x="0" y="66802"/>
                    <a:pt x="66802" y="0"/>
                    <a:pt x="149225" y="0"/>
                  </a:cubicBezTo>
                  <a:lnTo>
                    <a:pt x="5362575" y="0"/>
                  </a:lnTo>
                  <a:cubicBezTo>
                    <a:pt x="5444998" y="0"/>
                    <a:pt x="5511800" y="66802"/>
                    <a:pt x="5511800" y="149225"/>
                  </a:cubicBezTo>
                  <a:lnTo>
                    <a:pt x="5511800" y="1156335"/>
                  </a:lnTo>
                  <a:cubicBezTo>
                    <a:pt x="5511800" y="1238758"/>
                    <a:pt x="5444998" y="1305560"/>
                    <a:pt x="5362575" y="1305560"/>
                  </a:cubicBezTo>
                  <a:lnTo>
                    <a:pt x="149225" y="1305560"/>
                  </a:lnTo>
                  <a:cubicBezTo>
                    <a:pt x="66802" y="1305560"/>
                    <a:pt x="0" y="1238758"/>
                    <a:pt x="0" y="1156335"/>
                  </a:cubicBezTo>
                  <a:close/>
                </a:path>
              </a:pathLst>
            </a:custGeom>
            <a:solidFill>
              <a:srgbClr val="5FA8D3"/>
            </a:solidFill>
            <a:ln w="19050" cap="sq">
              <a:solidFill>
                <a:srgbClr val="5FA8D3"/>
              </a:solidFill>
              <a:prstDash val="solid"/>
              <a:miter/>
            </a:ln>
          </p:spPr>
        </p:sp>
      </p:grpSp>
      <p:grpSp>
        <p:nvGrpSpPr>
          <p:cNvPr name="Group 20" id="20"/>
          <p:cNvGrpSpPr/>
          <p:nvPr/>
        </p:nvGrpSpPr>
        <p:grpSpPr>
          <a:xfrm rot="0">
            <a:off x="6848475" y="3492817"/>
            <a:ext cx="4114800" cy="960120"/>
            <a:chOff x="0" y="0"/>
            <a:chExt cx="5486400" cy="1280160"/>
          </a:xfrm>
        </p:grpSpPr>
        <p:sp>
          <p:nvSpPr>
            <p:cNvPr name="Freeform 21" id="21"/>
            <p:cNvSpPr/>
            <p:nvPr/>
          </p:nvSpPr>
          <p:spPr>
            <a:xfrm flipH="false" flipV="false" rot="0">
              <a:off x="0" y="0"/>
              <a:ext cx="5486400" cy="1280160"/>
            </a:xfrm>
            <a:custGeom>
              <a:avLst/>
              <a:gdLst/>
              <a:ahLst/>
              <a:cxnLst/>
              <a:rect r="r" b="b" t="t" l="l"/>
              <a:pathLst>
                <a:path h="1280160" w="5486400">
                  <a:moveTo>
                    <a:pt x="0" y="0"/>
                  </a:moveTo>
                  <a:lnTo>
                    <a:pt x="5486400" y="0"/>
                  </a:lnTo>
                  <a:lnTo>
                    <a:pt x="5486400" y="1280160"/>
                  </a:lnTo>
                  <a:lnTo>
                    <a:pt x="0" y="1280160"/>
                  </a:lnTo>
                  <a:close/>
                </a:path>
              </a:pathLst>
            </a:custGeom>
            <a:blipFill>
              <a:blip r:embed="rId3">
                <a:alphaModFix amt="0"/>
              </a:blip>
              <a:stretch>
                <a:fillRect l="0" t="-33507" r="0" b="-33507"/>
              </a:stretch>
            </a:blipFill>
          </p:spPr>
        </p:sp>
        <p:sp>
          <p:nvSpPr>
            <p:cNvPr name="TextBox 22" id="22"/>
            <p:cNvSpPr txBox="true"/>
            <p:nvPr/>
          </p:nvSpPr>
          <p:spPr>
            <a:xfrm>
              <a:off x="0" y="-9525"/>
              <a:ext cx="5486400" cy="1289685"/>
            </a:xfrm>
            <a:prstGeom prst="rect">
              <a:avLst/>
            </a:prstGeom>
          </p:spPr>
          <p:txBody>
            <a:bodyPr anchor="ctr" rtlCol="false" tIns="0" lIns="0" bIns="0" rIns="0"/>
            <a:lstStyle/>
            <a:p>
              <a:pPr algn="ctr">
                <a:lnSpc>
                  <a:spcPts val="2070"/>
                </a:lnSpc>
              </a:pPr>
              <a:r>
                <a:rPr lang="en-US" sz="1725" b="true">
                  <a:solidFill>
                    <a:srgbClr val="FFFFFF"/>
                  </a:solidFill>
                  <a:latin typeface="Poppins Bold"/>
                  <a:ea typeface="Poppins Bold"/>
                  <a:cs typeface="Poppins Bold"/>
                  <a:sym typeface="Poppins Bold"/>
                </a:rPr>
                <a:t>Approval API</a:t>
              </a:r>
            </a:p>
            <a:p>
              <a:pPr algn="ctr">
                <a:lnSpc>
                  <a:spcPts val="2070"/>
                </a:lnSpc>
              </a:pPr>
              <a:r>
                <a:rPr lang="en-US" sz="1725" b="true">
                  <a:solidFill>
                    <a:srgbClr val="FFFFFF"/>
                  </a:solidFill>
                  <a:latin typeface="Poppins Bold"/>
                  <a:ea typeface="Poppins Bold"/>
                  <a:cs typeface="Poppins Bold"/>
                  <a:sym typeface="Poppins Bold"/>
                </a:rPr>
                <a:t>(Human Gate)</a:t>
              </a:r>
            </a:p>
          </p:txBody>
        </p:sp>
      </p:grpSp>
      <p:sp>
        <p:nvSpPr>
          <p:cNvPr name="AutoShape 23" id="23"/>
          <p:cNvSpPr/>
          <p:nvPr/>
        </p:nvSpPr>
        <p:spPr>
          <a:xfrm>
            <a:off x="5736908" y="3958589"/>
            <a:ext cx="1111567" cy="14289"/>
          </a:xfrm>
          <a:prstGeom prst="line">
            <a:avLst/>
          </a:prstGeom>
          <a:ln cap="rnd" w="19050">
            <a:solidFill>
              <a:srgbClr val="AEB4C2"/>
            </a:solidFill>
            <a:prstDash val="solid"/>
            <a:headEnd type="none" len="sm" w="sm"/>
            <a:tailEnd type="triangle" len="med" w="lg"/>
          </a:ln>
        </p:spPr>
      </p:sp>
      <p:grpSp>
        <p:nvGrpSpPr>
          <p:cNvPr name="Group 24" id="24"/>
          <p:cNvGrpSpPr/>
          <p:nvPr/>
        </p:nvGrpSpPr>
        <p:grpSpPr>
          <a:xfrm rot="0">
            <a:off x="12058650" y="3434715"/>
            <a:ext cx="4087935" cy="979170"/>
            <a:chOff x="0" y="0"/>
            <a:chExt cx="5450580" cy="1305560"/>
          </a:xfrm>
        </p:grpSpPr>
        <p:sp>
          <p:nvSpPr>
            <p:cNvPr name="Freeform 25" id="25"/>
            <p:cNvSpPr/>
            <p:nvPr/>
          </p:nvSpPr>
          <p:spPr>
            <a:xfrm flipH="false" flipV="false" rot="0">
              <a:off x="0" y="0"/>
              <a:ext cx="5450579" cy="1305560"/>
            </a:xfrm>
            <a:custGeom>
              <a:avLst/>
              <a:gdLst/>
              <a:ahLst/>
              <a:cxnLst/>
              <a:rect r="r" b="b" t="t" l="l"/>
              <a:pathLst>
                <a:path h="1305560" w="5450579">
                  <a:moveTo>
                    <a:pt x="0" y="149225"/>
                  </a:moveTo>
                  <a:cubicBezTo>
                    <a:pt x="0" y="66802"/>
                    <a:pt x="50870" y="0"/>
                    <a:pt x="113634" y="0"/>
                  </a:cubicBezTo>
                  <a:lnTo>
                    <a:pt x="5336945" y="0"/>
                  </a:lnTo>
                  <a:cubicBezTo>
                    <a:pt x="5399710" y="0"/>
                    <a:pt x="5450579" y="66802"/>
                    <a:pt x="5450579" y="149225"/>
                  </a:cubicBezTo>
                  <a:lnTo>
                    <a:pt x="5450579" y="1156335"/>
                  </a:lnTo>
                  <a:cubicBezTo>
                    <a:pt x="5450579" y="1238758"/>
                    <a:pt x="5399710" y="1305560"/>
                    <a:pt x="5336945" y="1305560"/>
                  </a:cubicBezTo>
                  <a:lnTo>
                    <a:pt x="113634" y="1305560"/>
                  </a:lnTo>
                  <a:cubicBezTo>
                    <a:pt x="50870" y="1305560"/>
                    <a:pt x="0" y="1238758"/>
                    <a:pt x="0" y="1156335"/>
                  </a:cubicBezTo>
                  <a:close/>
                </a:path>
              </a:pathLst>
            </a:custGeom>
            <a:solidFill>
              <a:srgbClr val="1B2436"/>
            </a:solidFill>
            <a:ln w="19050" cap="sq">
              <a:solidFill>
                <a:srgbClr val="5FA8D3"/>
              </a:solidFill>
              <a:prstDash val="solid"/>
              <a:miter/>
            </a:ln>
          </p:spPr>
        </p:sp>
      </p:grpSp>
      <p:grpSp>
        <p:nvGrpSpPr>
          <p:cNvPr name="Group 26" id="26"/>
          <p:cNvGrpSpPr/>
          <p:nvPr/>
        </p:nvGrpSpPr>
        <p:grpSpPr>
          <a:xfrm rot="0">
            <a:off x="11982355" y="3453765"/>
            <a:ext cx="4079967" cy="960120"/>
            <a:chOff x="0" y="0"/>
            <a:chExt cx="5439956" cy="1280160"/>
          </a:xfrm>
        </p:grpSpPr>
        <p:sp>
          <p:nvSpPr>
            <p:cNvPr name="Freeform 27" id="27"/>
            <p:cNvSpPr/>
            <p:nvPr/>
          </p:nvSpPr>
          <p:spPr>
            <a:xfrm flipH="false" flipV="false" rot="0">
              <a:off x="0" y="0"/>
              <a:ext cx="5439956" cy="1280160"/>
            </a:xfrm>
            <a:custGeom>
              <a:avLst/>
              <a:gdLst/>
              <a:ahLst/>
              <a:cxnLst/>
              <a:rect r="r" b="b" t="t" l="l"/>
              <a:pathLst>
                <a:path h="1280160" w="5439956">
                  <a:moveTo>
                    <a:pt x="0" y="0"/>
                  </a:moveTo>
                  <a:lnTo>
                    <a:pt x="5439956" y="0"/>
                  </a:lnTo>
                  <a:lnTo>
                    <a:pt x="5439956" y="1280160"/>
                  </a:lnTo>
                  <a:lnTo>
                    <a:pt x="0" y="1280160"/>
                  </a:lnTo>
                  <a:close/>
                </a:path>
              </a:pathLst>
            </a:custGeom>
            <a:blipFill>
              <a:blip r:embed="rId3">
                <a:alphaModFix amt="0"/>
              </a:blip>
              <a:stretch>
                <a:fillRect l="0" t="-58559" r="-31109" b="-58559"/>
              </a:stretch>
            </a:blipFill>
          </p:spPr>
        </p:sp>
        <p:sp>
          <p:nvSpPr>
            <p:cNvPr name="TextBox 28" id="28"/>
            <p:cNvSpPr txBox="true"/>
            <p:nvPr/>
          </p:nvSpPr>
          <p:spPr>
            <a:xfrm>
              <a:off x="0" y="-19050"/>
              <a:ext cx="5439956" cy="1299210"/>
            </a:xfrm>
            <a:prstGeom prst="rect">
              <a:avLst/>
            </a:prstGeom>
          </p:spPr>
          <p:txBody>
            <a:bodyPr anchor="ctr" rtlCol="false" tIns="0" lIns="0" bIns="0" rIns="0"/>
            <a:lstStyle/>
            <a:p>
              <a:pPr algn="ctr">
                <a:lnSpc>
                  <a:spcPts val="1800"/>
                </a:lnSpc>
              </a:pPr>
              <a:r>
                <a:rPr lang="en-US" sz="1500" b="true">
                  <a:solidFill>
                    <a:srgbClr val="F2F1ED"/>
                  </a:solidFill>
                  <a:latin typeface="Poppins Bold"/>
                  <a:ea typeface="Poppins Bold"/>
                  <a:cs typeface="Poppins Bold"/>
                  <a:sym typeface="Poppins Bold"/>
                </a:rPr>
                <a:t>Argo Workflows</a:t>
              </a:r>
              <a:r>
                <a:rPr lang="en-US" sz="1500">
                  <a:solidFill>
                    <a:srgbClr val="F2F1ED"/>
                  </a:solidFill>
                  <a:latin typeface="Poppins"/>
                  <a:ea typeface="Poppins"/>
                  <a:cs typeface="Poppins"/>
                  <a:sym typeface="Poppins"/>
                </a:rPr>
                <a:t> ( right-size-deploy)</a:t>
              </a:r>
            </a:p>
            <a:p>
              <a:pPr algn="ctr">
                <a:lnSpc>
                  <a:spcPts val="1800"/>
                </a:lnSpc>
              </a:pPr>
              <a:r>
                <a:rPr lang="en-US" sz="1500" b="true">
                  <a:solidFill>
                    <a:srgbClr val="F2F1ED"/>
                  </a:solidFill>
                  <a:latin typeface="Poppins Bold"/>
                  <a:ea typeface="Poppins Bold"/>
                  <a:cs typeface="Poppins Bold"/>
                  <a:sym typeface="Poppins Bold"/>
                </a:rPr>
                <a:t>Status</a:t>
              </a:r>
              <a:r>
                <a:rPr lang="en-US" sz="1500">
                  <a:solidFill>
                    <a:srgbClr val="F2F1ED"/>
                  </a:solidFill>
                  <a:latin typeface="Poppins"/>
                  <a:ea typeface="Poppins"/>
                  <a:cs typeface="Poppins"/>
                  <a:sym typeface="Poppins"/>
                </a:rPr>
                <a:t>: Pending Approval</a:t>
              </a:r>
            </a:p>
          </p:txBody>
        </p:sp>
      </p:grpSp>
      <p:grpSp>
        <p:nvGrpSpPr>
          <p:cNvPr name="Group 29" id="29"/>
          <p:cNvGrpSpPr/>
          <p:nvPr/>
        </p:nvGrpSpPr>
        <p:grpSpPr>
          <a:xfrm rot="0">
            <a:off x="813435" y="5414962"/>
            <a:ext cx="16656558" cy="4127183"/>
            <a:chOff x="0" y="0"/>
            <a:chExt cx="22208744" cy="5502910"/>
          </a:xfrm>
        </p:grpSpPr>
        <p:sp>
          <p:nvSpPr>
            <p:cNvPr name="Freeform 30" id="30"/>
            <p:cNvSpPr/>
            <p:nvPr/>
          </p:nvSpPr>
          <p:spPr>
            <a:xfrm flipH="false" flipV="false" rot="0">
              <a:off x="0" y="0"/>
              <a:ext cx="22208744" cy="5502910"/>
            </a:xfrm>
            <a:custGeom>
              <a:avLst/>
              <a:gdLst/>
              <a:ahLst/>
              <a:cxnLst/>
              <a:rect r="r" b="b" t="t" l="l"/>
              <a:pathLst>
                <a:path h="5502910" w="22208744">
                  <a:moveTo>
                    <a:pt x="0" y="151868"/>
                  </a:moveTo>
                  <a:cubicBezTo>
                    <a:pt x="0" y="67934"/>
                    <a:pt x="65786" y="0"/>
                    <a:pt x="147066" y="0"/>
                  </a:cubicBezTo>
                  <a:lnTo>
                    <a:pt x="22061678" y="0"/>
                  </a:lnTo>
                  <a:cubicBezTo>
                    <a:pt x="22142831" y="0"/>
                    <a:pt x="22208744" y="67934"/>
                    <a:pt x="22208744" y="151868"/>
                  </a:cubicBezTo>
                  <a:lnTo>
                    <a:pt x="22208744" y="5351042"/>
                  </a:lnTo>
                  <a:cubicBezTo>
                    <a:pt x="22208744" y="5434845"/>
                    <a:pt x="22142958" y="5502910"/>
                    <a:pt x="22061678" y="5502910"/>
                  </a:cubicBezTo>
                  <a:lnTo>
                    <a:pt x="147066" y="5502910"/>
                  </a:lnTo>
                  <a:cubicBezTo>
                    <a:pt x="65786" y="5502910"/>
                    <a:pt x="0" y="5434976"/>
                    <a:pt x="0" y="5351042"/>
                  </a:cubicBezTo>
                  <a:close/>
                </a:path>
              </a:pathLst>
            </a:custGeom>
            <a:solidFill>
              <a:srgbClr val="232E45"/>
            </a:solidFill>
            <a:ln w="19050" cap="sq">
              <a:solidFill>
                <a:srgbClr val="232E45"/>
              </a:solidFill>
              <a:prstDash val="solid"/>
              <a:miter/>
            </a:ln>
          </p:spPr>
        </p:sp>
      </p:grpSp>
      <p:grpSp>
        <p:nvGrpSpPr>
          <p:cNvPr name="Group 31" id="31"/>
          <p:cNvGrpSpPr/>
          <p:nvPr/>
        </p:nvGrpSpPr>
        <p:grpSpPr>
          <a:xfrm rot="0">
            <a:off x="1224915" y="6059805"/>
            <a:ext cx="8229600" cy="411480"/>
            <a:chOff x="0" y="0"/>
            <a:chExt cx="10972800" cy="548640"/>
          </a:xfrm>
        </p:grpSpPr>
        <p:sp>
          <p:nvSpPr>
            <p:cNvPr name="Freeform 32" id="32"/>
            <p:cNvSpPr/>
            <p:nvPr/>
          </p:nvSpPr>
          <p:spPr>
            <a:xfrm flipH="false" flipV="false" rot="0">
              <a:off x="0" y="0"/>
              <a:ext cx="10972800" cy="548640"/>
            </a:xfrm>
            <a:custGeom>
              <a:avLst/>
              <a:gdLst/>
              <a:ahLst/>
              <a:cxnLst/>
              <a:rect r="r" b="b" t="t" l="l"/>
              <a:pathLst>
                <a:path h="548640" w="10972800">
                  <a:moveTo>
                    <a:pt x="0" y="0"/>
                  </a:moveTo>
                  <a:lnTo>
                    <a:pt x="10972800" y="0"/>
                  </a:lnTo>
                  <a:lnTo>
                    <a:pt x="10972800" y="548640"/>
                  </a:lnTo>
                  <a:lnTo>
                    <a:pt x="0" y="548640"/>
                  </a:lnTo>
                  <a:close/>
                </a:path>
              </a:pathLst>
            </a:custGeom>
            <a:blipFill>
              <a:blip r:embed="rId3">
                <a:alphaModFix amt="0"/>
              </a:blip>
              <a:stretch>
                <a:fillRect l="0" t="-339700" r="0" b="-339700"/>
              </a:stretch>
            </a:blipFill>
          </p:spPr>
        </p:sp>
        <p:sp>
          <p:nvSpPr>
            <p:cNvPr name="TextBox 33" id="33"/>
            <p:cNvSpPr txBox="true"/>
            <p:nvPr/>
          </p:nvSpPr>
          <p:spPr>
            <a:xfrm>
              <a:off x="0" y="-19050"/>
              <a:ext cx="10972800" cy="567690"/>
            </a:xfrm>
            <a:prstGeom prst="rect">
              <a:avLst/>
            </a:prstGeom>
          </p:spPr>
          <p:txBody>
            <a:bodyPr anchor="ctr" rtlCol="false" tIns="0" lIns="0" bIns="0" rIns="0"/>
            <a:lstStyle/>
            <a:p>
              <a:pPr algn="l">
                <a:lnSpc>
                  <a:spcPts val="1800"/>
                </a:lnSpc>
              </a:pPr>
              <a:r>
                <a:rPr lang="en-US" b="true" sz="1500">
                  <a:solidFill>
                    <a:srgbClr val="FEFDFC"/>
                  </a:solidFill>
                  <a:latin typeface="Poppins Bold"/>
                  <a:ea typeface="Poppins Bold"/>
                  <a:cs typeface="Poppins Bold"/>
                  <a:sym typeface="Poppins Bold"/>
                </a:rPr>
                <a:t>KUBERNETES API SERVER</a:t>
              </a:r>
            </a:p>
          </p:txBody>
        </p:sp>
      </p:grpSp>
      <p:grpSp>
        <p:nvGrpSpPr>
          <p:cNvPr name="Group 34" id="34"/>
          <p:cNvGrpSpPr/>
          <p:nvPr/>
        </p:nvGrpSpPr>
        <p:grpSpPr>
          <a:xfrm rot="0">
            <a:off x="1636395" y="6715125"/>
            <a:ext cx="4133850" cy="1047750"/>
            <a:chOff x="0" y="0"/>
            <a:chExt cx="5511800" cy="1397000"/>
          </a:xfrm>
        </p:grpSpPr>
        <p:sp>
          <p:nvSpPr>
            <p:cNvPr name="Freeform 35" id="35"/>
            <p:cNvSpPr/>
            <p:nvPr/>
          </p:nvSpPr>
          <p:spPr>
            <a:xfrm flipH="false" flipV="false" rot="0">
              <a:off x="0" y="0"/>
              <a:ext cx="5511800" cy="1397000"/>
            </a:xfrm>
            <a:custGeom>
              <a:avLst/>
              <a:gdLst/>
              <a:ahLst/>
              <a:cxnLst/>
              <a:rect r="r" b="b" t="t" l="l"/>
              <a:pathLst>
                <a:path h="1397000" w="5511800">
                  <a:moveTo>
                    <a:pt x="0" y="148971"/>
                  </a:moveTo>
                  <a:cubicBezTo>
                    <a:pt x="0" y="66675"/>
                    <a:pt x="66675" y="0"/>
                    <a:pt x="148971" y="0"/>
                  </a:cubicBezTo>
                  <a:lnTo>
                    <a:pt x="5362829" y="0"/>
                  </a:lnTo>
                  <a:cubicBezTo>
                    <a:pt x="5445125" y="0"/>
                    <a:pt x="5511800" y="66675"/>
                    <a:pt x="5511800" y="148971"/>
                  </a:cubicBezTo>
                  <a:lnTo>
                    <a:pt x="5511800" y="1248029"/>
                  </a:lnTo>
                  <a:cubicBezTo>
                    <a:pt x="5511800" y="1330325"/>
                    <a:pt x="5445125" y="1397000"/>
                    <a:pt x="5362829" y="1397000"/>
                  </a:cubicBezTo>
                  <a:lnTo>
                    <a:pt x="148971" y="1397000"/>
                  </a:lnTo>
                  <a:cubicBezTo>
                    <a:pt x="66675" y="1397000"/>
                    <a:pt x="0" y="1330325"/>
                    <a:pt x="0" y="1248029"/>
                  </a:cubicBezTo>
                  <a:close/>
                </a:path>
              </a:pathLst>
            </a:custGeom>
            <a:solidFill>
              <a:srgbClr val="2C6E91"/>
            </a:solidFill>
            <a:ln w="19050" cap="sq">
              <a:solidFill>
                <a:srgbClr val="2C6E91"/>
              </a:solidFill>
              <a:prstDash val="solid"/>
              <a:miter/>
            </a:ln>
          </p:spPr>
        </p:sp>
      </p:grpSp>
      <p:grpSp>
        <p:nvGrpSpPr>
          <p:cNvPr name="Group 36" id="36"/>
          <p:cNvGrpSpPr/>
          <p:nvPr/>
        </p:nvGrpSpPr>
        <p:grpSpPr>
          <a:xfrm rot="0">
            <a:off x="1636395" y="6715125"/>
            <a:ext cx="4114800" cy="1028700"/>
            <a:chOff x="0" y="0"/>
            <a:chExt cx="5486400" cy="1371600"/>
          </a:xfrm>
        </p:grpSpPr>
        <p:sp>
          <p:nvSpPr>
            <p:cNvPr name="Freeform 37" id="37"/>
            <p:cNvSpPr/>
            <p:nvPr/>
          </p:nvSpPr>
          <p:spPr>
            <a:xfrm flipH="false" flipV="false" rot="0">
              <a:off x="0" y="0"/>
              <a:ext cx="5486400" cy="1371600"/>
            </a:xfrm>
            <a:custGeom>
              <a:avLst/>
              <a:gdLst/>
              <a:ahLst/>
              <a:cxnLst/>
              <a:rect r="r" b="b" t="t" l="l"/>
              <a:pathLst>
                <a:path h="1371600" w="5486400">
                  <a:moveTo>
                    <a:pt x="0" y="0"/>
                  </a:moveTo>
                  <a:lnTo>
                    <a:pt x="5486400" y="0"/>
                  </a:lnTo>
                  <a:lnTo>
                    <a:pt x="5486400" y="1371600"/>
                  </a:lnTo>
                  <a:lnTo>
                    <a:pt x="0" y="1371600"/>
                  </a:lnTo>
                  <a:close/>
                </a:path>
              </a:pathLst>
            </a:custGeom>
            <a:blipFill>
              <a:blip r:embed="rId3">
                <a:alphaModFix amt="0"/>
              </a:blip>
              <a:stretch>
                <a:fillRect l="0" t="-27940" r="0" b="-27940"/>
              </a:stretch>
            </a:blipFill>
          </p:spPr>
        </p:sp>
        <p:sp>
          <p:nvSpPr>
            <p:cNvPr name="TextBox 38" id="38"/>
            <p:cNvSpPr txBox="true"/>
            <p:nvPr/>
          </p:nvSpPr>
          <p:spPr>
            <a:xfrm>
              <a:off x="0" y="-9525"/>
              <a:ext cx="5486400" cy="1381125"/>
            </a:xfrm>
            <a:prstGeom prst="rect">
              <a:avLst/>
            </a:prstGeom>
          </p:spPr>
          <p:txBody>
            <a:bodyPr anchor="ctr" rtlCol="false" tIns="0" lIns="0" bIns="0" rIns="0"/>
            <a:lstStyle/>
            <a:p>
              <a:pPr algn="ctr">
                <a:lnSpc>
                  <a:spcPts val="1980"/>
                </a:lnSpc>
              </a:pPr>
              <a:r>
                <a:rPr lang="en-US" sz="1650" b="true">
                  <a:solidFill>
                    <a:srgbClr val="FFFFFF"/>
                  </a:solidFill>
                  <a:latin typeface="Poppins Bold"/>
                  <a:ea typeface="Poppins Bold"/>
                  <a:cs typeface="Poppins Bold"/>
                  <a:sym typeface="Poppins Bold"/>
                </a:rPr>
                <a:t>Mutating</a:t>
              </a:r>
            </a:p>
            <a:p>
              <a:pPr algn="ctr">
                <a:lnSpc>
                  <a:spcPts val="1980"/>
                </a:lnSpc>
              </a:pPr>
              <a:r>
                <a:rPr lang="en-US" sz="1650" b="true">
                  <a:solidFill>
                    <a:srgbClr val="FFFFFF"/>
                  </a:solidFill>
                  <a:latin typeface="Poppins Bold"/>
                  <a:ea typeface="Poppins Bold"/>
                  <a:cs typeface="Poppins Bold"/>
                  <a:sym typeface="Poppins Bold"/>
                </a:rPr>
                <a:t>Webhook (OPA)</a:t>
              </a:r>
            </a:p>
          </p:txBody>
        </p:sp>
      </p:grpSp>
      <p:grpSp>
        <p:nvGrpSpPr>
          <p:cNvPr name="Group 39" id="39"/>
          <p:cNvGrpSpPr/>
          <p:nvPr/>
        </p:nvGrpSpPr>
        <p:grpSpPr>
          <a:xfrm rot="0">
            <a:off x="6903366" y="6715125"/>
            <a:ext cx="4133850" cy="1047750"/>
            <a:chOff x="0" y="0"/>
            <a:chExt cx="5511800" cy="1397000"/>
          </a:xfrm>
        </p:grpSpPr>
        <p:sp>
          <p:nvSpPr>
            <p:cNvPr name="Freeform 40" id="40"/>
            <p:cNvSpPr/>
            <p:nvPr/>
          </p:nvSpPr>
          <p:spPr>
            <a:xfrm flipH="false" flipV="false" rot="0">
              <a:off x="0" y="0"/>
              <a:ext cx="5511800" cy="1397000"/>
            </a:xfrm>
            <a:custGeom>
              <a:avLst/>
              <a:gdLst/>
              <a:ahLst/>
              <a:cxnLst/>
              <a:rect r="r" b="b" t="t" l="l"/>
              <a:pathLst>
                <a:path h="1397000" w="5511800">
                  <a:moveTo>
                    <a:pt x="0" y="148971"/>
                  </a:moveTo>
                  <a:cubicBezTo>
                    <a:pt x="0" y="66675"/>
                    <a:pt x="66675" y="0"/>
                    <a:pt x="148971" y="0"/>
                  </a:cubicBezTo>
                  <a:lnTo>
                    <a:pt x="5362829" y="0"/>
                  </a:lnTo>
                  <a:cubicBezTo>
                    <a:pt x="5445125" y="0"/>
                    <a:pt x="5511800" y="66675"/>
                    <a:pt x="5511800" y="148971"/>
                  </a:cubicBezTo>
                  <a:lnTo>
                    <a:pt x="5511800" y="1248029"/>
                  </a:lnTo>
                  <a:cubicBezTo>
                    <a:pt x="5511800" y="1330325"/>
                    <a:pt x="5445125" y="1397000"/>
                    <a:pt x="5362829" y="1397000"/>
                  </a:cubicBezTo>
                  <a:lnTo>
                    <a:pt x="148971" y="1397000"/>
                  </a:lnTo>
                  <a:cubicBezTo>
                    <a:pt x="66675" y="1397000"/>
                    <a:pt x="0" y="1330325"/>
                    <a:pt x="0" y="1248029"/>
                  </a:cubicBezTo>
                  <a:close/>
                </a:path>
              </a:pathLst>
            </a:custGeom>
            <a:solidFill>
              <a:srgbClr val="2C6E91"/>
            </a:solidFill>
            <a:ln w="19050" cap="sq">
              <a:solidFill>
                <a:srgbClr val="2C6E91"/>
              </a:solidFill>
              <a:prstDash val="solid"/>
              <a:miter/>
            </a:ln>
          </p:spPr>
        </p:sp>
      </p:grpSp>
      <p:grpSp>
        <p:nvGrpSpPr>
          <p:cNvPr name="Group 41" id="41"/>
          <p:cNvGrpSpPr/>
          <p:nvPr/>
        </p:nvGrpSpPr>
        <p:grpSpPr>
          <a:xfrm rot="0">
            <a:off x="6922416" y="6715125"/>
            <a:ext cx="4114800" cy="1028700"/>
            <a:chOff x="0" y="0"/>
            <a:chExt cx="5486400" cy="1371600"/>
          </a:xfrm>
        </p:grpSpPr>
        <p:sp>
          <p:nvSpPr>
            <p:cNvPr name="Freeform 42" id="42"/>
            <p:cNvSpPr/>
            <p:nvPr/>
          </p:nvSpPr>
          <p:spPr>
            <a:xfrm flipH="false" flipV="false" rot="0">
              <a:off x="0" y="0"/>
              <a:ext cx="5486400" cy="1371600"/>
            </a:xfrm>
            <a:custGeom>
              <a:avLst/>
              <a:gdLst/>
              <a:ahLst/>
              <a:cxnLst/>
              <a:rect r="r" b="b" t="t" l="l"/>
              <a:pathLst>
                <a:path h="1371600" w="5486400">
                  <a:moveTo>
                    <a:pt x="0" y="0"/>
                  </a:moveTo>
                  <a:lnTo>
                    <a:pt x="5486400" y="0"/>
                  </a:lnTo>
                  <a:lnTo>
                    <a:pt x="5486400" y="1371600"/>
                  </a:lnTo>
                  <a:lnTo>
                    <a:pt x="0" y="1371600"/>
                  </a:lnTo>
                  <a:close/>
                </a:path>
              </a:pathLst>
            </a:custGeom>
            <a:blipFill>
              <a:blip r:embed="rId3">
                <a:alphaModFix amt="0"/>
              </a:blip>
              <a:stretch>
                <a:fillRect l="0" t="-27940" r="0" b="-27940"/>
              </a:stretch>
            </a:blipFill>
          </p:spPr>
        </p:sp>
        <p:sp>
          <p:nvSpPr>
            <p:cNvPr name="TextBox 43" id="43"/>
            <p:cNvSpPr txBox="true"/>
            <p:nvPr/>
          </p:nvSpPr>
          <p:spPr>
            <a:xfrm>
              <a:off x="0" y="-9525"/>
              <a:ext cx="5486400" cy="1381125"/>
            </a:xfrm>
            <a:prstGeom prst="rect">
              <a:avLst/>
            </a:prstGeom>
          </p:spPr>
          <p:txBody>
            <a:bodyPr anchor="ctr" rtlCol="false" tIns="0" lIns="0" bIns="0" rIns="0"/>
            <a:lstStyle/>
            <a:p>
              <a:pPr algn="ctr">
                <a:lnSpc>
                  <a:spcPts val="1980"/>
                </a:lnSpc>
              </a:pPr>
              <a:r>
                <a:rPr lang="en-US" sz="1650" b="true">
                  <a:solidFill>
                    <a:srgbClr val="FFFFFF"/>
                  </a:solidFill>
                  <a:latin typeface="Poppins Bold"/>
                  <a:ea typeface="Poppins Bold"/>
                  <a:cs typeface="Poppins Bold"/>
                  <a:sym typeface="Poppins Bold"/>
                </a:rPr>
                <a:t>Validating</a:t>
              </a:r>
            </a:p>
            <a:p>
              <a:pPr algn="ctr">
                <a:lnSpc>
                  <a:spcPts val="1980"/>
                </a:lnSpc>
              </a:pPr>
              <a:r>
                <a:rPr lang="en-US" sz="1650" b="true">
                  <a:solidFill>
                    <a:srgbClr val="FFFFFF"/>
                  </a:solidFill>
                  <a:latin typeface="Poppins Bold"/>
                  <a:ea typeface="Poppins Bold"/>
                  <a:cs typeface="Poppins Bold"/>
                  <a:sym typeface="Poppins Bold"/>
                </a:rPr>
                <a:t>Webhook (OPA)</a:t>
              </a:r>
            </a:p>
          </p:txBody>
        </p:sp>
      </p:grpSp>
      <p:grpSp>
        <p:nvGrpSpPr>
          <p:cNvPr name="Group 44" id="44"/>
          <p:cNvGrpSpPr/>
          <p:nvPr/>
        </p:nvGrpSpPr>
        <p:grpSpPr>
          <a:xfrm rot="0">
            <a:off x="12164816" y="6744653"/>
            <a:ext cx="3981769" cy="1281225"/>
            <a:chOff x="0" y="0"/>
            <a:chExt cx="5309025" cy="1708300"/>
          </a:xfrm>
        </p:grpSpPr>
        <p:sp>
          <p:nvSpPr>
            <p:cNvPr name="Freeform 45" id="45"/>
            <p:cNvSpPr/>
            <p:nvPr/>
          </p:nvSpPr>
          <p:spPr>
            <a:xfrm flipH="false" flipV="false" rot="0">
              <a:off x="0" y="0"/>
              <a:ext cx="5309026" cy="1708300"/>
            </a:xfrm>
            <a:custGeom>
              <a:avLst/>
              <a:gdLst/>
              <a:ahLst/>
              <a:cxnLst/>
              <a:rect r="r" b="b" t="t" l="l"/>
              <a:pathLst>
                <a:path h="1708300" w="5309026">
                  <a:moveTo>
                    <a:pt x="0" y="0"/>
                  </a:moveTo>
                  <a:lnTo>
                    <a:pt x="5309026" y="0"/>
                  </a:lnTo>
                  <a:lnTo>
                    <a:pt x="5309026" y="1708300"/>
                  </a:lnTo>
                  <a:lnTo>
                    <a:pt x="0" y="1708300"/>
                  </a:lnTo>
                  <a:close/>
                </a:path>
              </a:pathLst>
            </a:custGeom>
            <a:blipFill>
              <a:blip r:embed="rId3">
                <a:alphaModFix amt="0"/>
              </a:blip>
              <a:stretch>
                <a:fillRect l="-9034" t="0" r="42739" b="19709"/>
              </a:stretch>
            </a:blipFill>
          </p:spPr>
        </p:sp>
        <p:sp>
          <p:nvSpPr>
            <p:cNvPr name="TextBox 46" id="46"/>
            <p:cNvSpPr txBox="true"/>
            <p:nvPr/>
          </p:nvSpPr>
          <p:spPr>
            <a:xfrm>
              <a:off x="0" y="-28575"/>
              <a:ext cx="5309025" cy="1736875"/>
            </a:xfrm>
            <a:prstGeom prst="rect">
              <a:avLst/>
            </a:prstGeom>
          </p:spPr>
          <p:txBody>
            <a:bodyPr anchor="ctr" rtlCol="false" tIns="0" lIns="0" bIns="0" rIns="0"/>
            <a:lstStyle/>
            <a:p>
              <a:pPr algn="ctr">
                <a:lnSpc>
                  <a:spcPts val="3839"/>
                </a:lnSpc>
              </a:pPr>
              <a:r>
                <a:rPr lang="en-US" sz="3199" b="true">
                  <a:solidFill>
                    <a:srgbClr val="F2F1ED"/>
                  </a:solidFill>
                  <a:latin typeface="Poppins Bold"/>
                  <a:ea typeface="Poppins Bold"/>
                  <a:cs typeface="Poppins Bold"/>
                  <a:sym typeface="Poppins Bold"/>
                </a:rPr>
                <a:t> ✅ Approve/ </a:t>
              </a:r>
            </a:p>
            <a:p>
              <a:pPr algn="ctr">
                <a:lnSpc>
                  <a:spcPts val="3839"/>
                </a:lnSpc>
              </a:pPr>
              <a:r>
                <a:rPr lang="en-US" sz="3199" b="true">
                  <a:solidFill>
                    <a:srgbClr val="F2F1ED"/>
                  </a:solidFill>
                  <a:latin typeface="Poppins Bold"/>
                  <a:ea typeface="Poppins Bold"/>
                  <a:cs typeface="Poppins Bold"/>
                  <a:sym typeface="Poppins Bold"/>
                </a:rPr>
                <a:t>❌ Reject</a:t>
              </a:r>
            </a:p>
          </p:txBody>
        </p:sp>
      </p:grpSp>
      <p:grpSp>
        <p:nvGrpSpPr>
          <p:cNvPr name="Group 47" id="47"/>
          <p:cNvGrpSpPr/>
          <p:nvPr/>
        </p:nvGrpSpPr>
        <p:grpSpPr>
          <a:xfrm rot="0">
            <a:off x="813435" y="8833485"/>
            <a:ext cx="16656558" cy="708660"/>
            <a:chOff x="0" y="0"/>
            <a:chExt cx="22208744" cy="944880"/>
          </a:xfrm>
        </p:grpSpPr>
        <p:sp>
          <p:nvSpPr>
            <p:cNvPr name="Freeform 48" id="48"/>
            <p:cNvSpPr/>
            <p:nvPr/>
          </p:nvSpPr>
          <p:spPr>
            <a:xfrm flipH="false" flipV="false" rot="0">
              <a:off x="0" y="0"/>
              <a:ext cx="22208745" cy="944880"/>
            </a:xfrm>
            <a:custGeom>
              <a:avLst/>
              <a:gdLst/>
              <a:ahLst/>
              <a:cxnLst/>
              <a:rect r="r" b="b" t="t" l="l"/>
              <a:pathLst>
                <a:path h="944880" w="22208745">
                  <a:moveTo>
                    <a:pt x="0" y="68745"/>
                  </a:moveTo>
                  <a:cubicBezTo>
                    <a:pt x="0" y="30750"/>
                    <a:pt x="75142" y="0"/>
                    <a:pt x="167991" y="0"/>
                  </a:cubicBezTo>
                  <a:lnTo>
                    <a:pt x="22040754" y="0"/>
                  </a:lnTo>
                  <a:cubicBezTo>
                    <a:pt x="22133458" y="0"/>
                    <a:pt x="22208745" y="30750"/>
                    <a:pt x="22208745" y="68745"/>
                  </a:cubicBezTo>
                  <a:lnTo>
                    <a:pt x="22208745" y="876135"/>
                  </a:lnTo>
                  <a:cubicBezTo>
                    <a:pt x="22208745" y="914071"/>
                    <a:pt x="22133601" y="944880"/>
                    <a:pt x="22040754" y="944880"/>
                  </a:cubicBezTo>
                  <a:lnTo>
                    <a:pt x="167991" y="944880"/>
                  </a:lnTo>
                  <a:cubicBezTo>
                    <a:pt x="75142" y="944880"/>
                    <a:pt x="0" y="914130"/>
                    <a:pt x="0" y="876135"/>
                  </a:cubicBezTo>
                  <a:close/>
                </a:path>
              </a:pathLst>
            </a:custGeom>
            <a:solidFill>
              <a:srgbClr val="141B29"/>
            </a:solidFill>
            <a:ln w="19050" cap="sq">
              <a:solidFill>
                <a:srgbClr val="141B29"/>
              </a:solidFill>
              <a:prstDash val="solid"/>
              <a:miter/>
            </a:ln>
          </p:spPr>
        </p:sp>
      </p:grpSp>
      <p:sp>
        <p:nvSpPr>
          <p:cNvPr name="TextBox 49" id="49"/>
          <p:cNvSpPr txBox="true"/>
          <p:nvPr/>
        </p:nvSpPr>
        <p:spPr>
          <a:xfrm rot="0">
            <a:off x="2080260" y="9010650"/>
            <a:ext cx="13670280" cy="257175"/>
          </a:xfrm>
          <a:prstGeom prst="rect">
            <a:avLst/>
          </a:prstGeom>
        </p:spPr>
        <p:txBody>
          <a:bodyPr anchor="t" rtlCol="false" tIns="0" lIns="0" bIns="0" rIns="0">
            <a:spAutoFit/>
          </a:bodyPr>
          <a:lstStyle/>
          <a:p>
            <a:pPr algn="l">
              <a:lnSpc>
                <a:spcPts val="1950"/>
              </a:lnSpc>
            </a:pPr>
            <a:r>
              <a:rPr lang="en-US" sz="1625">
                <a:solidFill>
                  <a:srgbClr val="F2F1ED"/>
                </a:solidFill>
                <a:latin typeface="Poppins"/>
                <a:ea typeface="Poppins"/>
                <a:cs typeface="Poppins"/>
                <a:sym typeface="Poppins"/>
              </a:rPr>
              <a:t>Agent identity verified   ·   Namespace policies enforced   ·  Cost limits checked   ·   Approval present &amp; valid   ·   Audit log written</a:t>
            </a:r>
          </a:p>
        </p:txBody>
      </p:sp>
      <p:grpSp>
        <p:nvGrpSpPr>
          <p:cNvPr name="Group 50" id="50"/>
          <p:cNvGrpSpPr/>
          <p:nvPr/>
        </p:nvGrpSpPr>
        <p:grpSpPr>
          <a:xfrm rot="0">
            <a:off x="17053103" y="9601200"/>
            <a:ext cx="822960" cy="480060"/>
            <a:chOff x="0" y="0"/>
            <a:chExt cx="1097280" cy="640080"/>
          </a:xfrm>
        </p:grpSpPr>
        <p:sp>
          <p:nvSpPr>
            <p:cNvPr name="Freeform 51" id="51"/>
            <p:cNvSpPr/>
            <p:nvPr/>
          </p:nvSpPr>
          <p:spPr>
            <a:xfrm flipH="false" flipV="false" rot="0">
              <a:off x="0" y="0"/>
              <a:ext cx="1097280" cy="640080"/>
            </a:xfrm>
            <a:custGeom>
              <a:avLst/>
              <a:gdLst/>
              <a:ahLst/>
              <a:cxnLst/>
              <a:rect r="r" b="b" t="t" l="l"/>
              <a:pathLst>
                <a:path h="640080" w="1097280">
                  <a:moveTo>
                    <a:pt x="0" y="0"/>
                  </a:moveTo>
                  <a:lnTo>
                    <a:pt x="1097280" y="0"/>
                  </a:lnTo>
                  <a:lnTo>
                    <a:pt x="1097280" y="640080"/>
                  </a:lnTo>
                  <a:lnTo>
                    <a:pt x="0" y="640080"/>
                  </a:lnTo>
                  <a:close/>
                </a:path>
              </a:pathLst>
            </a:custGeom>
            <a:blipFill>
              <a:blip r:embed="rId3">
                <a:alphaModFix amt="0"/>
              </a:blip>
              <a:stretch>
                <a:fillRect l="-24843" t="0" r="-24843" b="0"/>
              </a:stretch>
            </a:blipFill>
          </p:spPr>
        </p:sp>
        <p:sp>
          <p:nvSpPr>
            <p:cNvPr name="TextBox 52" id="52"/>
            <p:cNvSpPr txBox="true"/>
            <p:nvPr/>
          </p:nvSpPr>
          <p:spPr>
            <a:xfrm>
              <a:off x="0" y="-19050"/>
              <a:ext cx="1097280" cy="659130"/>
            </a:xfrm>
            <a:prstGeom prst="rect">
              <a:avLst/>
            </a:prstGeom>
          </p:spPr>
          <p:txBody>
            <a:bodyPr anchor="ctr" rtlCol="false" tIns="0" lIns="0" bIns="0" rIns="0"/>
            <a:lstStyle/>
            <a:p>
              <a:pPr algn="r">
                <a:lnSpc>
                  <a:spcPts val="1800"/>
                </a:lnSpc>
              </a:pPr>
              <a:r>
                <a:rPr lang="en-US" sz="1500">
                  <a:solidFill>
                    <a:srgbClr val="AEB4C2"/>
                  </a:solidFill>
                  <a:latin typeface="Poppins"/>
                  <a:ea typeface="Poppins"/>
                  <a:cs typeface="Poppins"/>
                  <a:sym typeface="Poppins"/>
                </a:rPr>
                <a:t>16</a:t>
              </a:r>
            </a:p>
          </p:txBody>
        </p:sp>
      </p:grpSp>
      <p:sp>
        <p:nvSpPr>
          <p:cNvPr name="AutoShape 53" id="53"/>
          <p:cNvSpPr/>
          <p:nvPr/>
        </p:nvSpPr>
        <p:spPr>
          <a:xfrm>
            <a:off x="10982325" y="3924300"/>
            <a:ext cx="1076325" cy="0"/>
          </a:xfrm>
          <a:prstGeom prst="line">
            <a:avLst/>
          </a:prstGeom>
          <a:ln cap="rnd" w="19050">
            <a:solidFill>
              <a:srgbClr val="AEB4C2"/>
            </a:solidFill>
            <a:prstDash val="solid"/>
            <a:headEnd type="none" len="sm" w="sm"/>
            <a:tailEnd type="triangle" len="med" w="lg"/>
          </a:ln>
        </p:spPr>
      </p:sp>
      <p:sp>
        <p:nvSpPr>
          <p:cNvPr name="AutoShape 54" id="54"/>
          <p:cNvSpPr/>
          <p:nvPr/>
        </p:nvSpPr>
        <p:spPr>
          <a:xfrm flipV="true">
            <a:off x="5770245" y="7196614"/>
            <a:ext cx="1123474" cy="0"/>
          </a:xfrm>
          <a:prstGeom prst="line">
            <a:avLst/>
          </a:prstGeom>
          <a:ln cap="rnd" w="19050">
            <a:solidFill>
              <a:srgbClr val="AEB4C2"/>
            </a:solidFill>
            <a:prstDash val="solid"/>
            <a:headEnd type="none" len="sm" w="sm"/>
            <a:tailEnd type="triangle" len="med" w="lg"/>
          </a:ln>
        </p:spPr>
      </p:sp>
      <p:sp>
        <p:nvSpPr>
          <p:cNvPr name="AutoShape 55" id="55"/>
          <p:cNvSpPr/>
          <p:nvPr/>
        </p:nvSpPr>
        <p:spPr>
          <a:xfrm flipV="true">
            <a:off x="11037216" y="7239000"/>
            <a:ext cx="1474892" cy="20002"/>
          </a:xfrm>
          <a:prstGeom prst="line">
            <a:avLst/>
          </a:prstGeom>
          <a:ln cap="rnd" w="19050">
            <a:solidFill>
              <a:srgbClr val="AEB4C2"/>
            </a:solidFill>
            <a:prstDash val="solid"/>
            <a:headEnd type="none" len="sm" w="sm"/>
            <a:tailEnd type="triangle" len="med" w="lg"/>
          </a:ln>
        </p:spPr>
      </p:sp>
    </p:spTree>
  </p:cSld>
  <p:clrMapOvr>
    <a:masterClrMapping/>
  </p:clrMapOvr>
</p:sld>
</file>

<file path=ppt/slides/slide18.xml><?xml version="1.0" encoding="utf-8"?>
<p:sld xmlns:p="http://schemas.openxmlformats.org/presentationml/2006/main" xmlns:a="http://schemas.openxmlformats.org/drawingml/2006/main" xmlns:r="http://schemas.openxmlformats.org/officeDocument/2006/relationships">
  <p:cSld>
    <p:bg>
      <p:bgPr>
        <a:solidFill>
          <a:srgbClr val="ECE0C4"/>
        </a:solidFill>
      </p:bgPr>
    </p:bg>
    <p:spTree>
      <p:nvGrpSpPr>
        <p:cNvPr id="1" name=""/>
        <p:cNvGrpSpPr/>
        <p:nvPr/>
      </p:nvGrpSpPr>
      <p:grpSpPr>
        <a:xfrm>
          <a:off x="0" y="0"/>
          <a:ext cx="0" cy="0"/>
          <a:chOff x="0" y="0"/>
          <a:chExt cx="0" cy="0"/>
        </a:xfrm>
      </p:grpSpPr>
      <p:grpSp>
        <p:nvGrpSpPr>
          <p:cNvPr name="Group 2" id="2"/>
          <p:cNvGrpSpPr/>
          <p:nvPr/>
        </p:nvGrpSpPr>
        <p:grpSpPr>
          <a:xfrm rot="0">
            <a:off x="822960" y="576072"/>
            <a:ext cx="8229600" cy="480060"/>
            <a:chOff x="0" y="0"/>
            <a:chExt cx="10972800" cy="640080"/>
          </a:xfrm>
        </p:grpSpPr>
        <p:sp>
          <p:nvSpPr>
            <p:cNvPr name="Freeform 3" id="3"/>
            <p:cNvSpPr/>
            <p:nvPr/>
          </p:nvSpPr>
          <p:spPr>
            <a:xfrm flipH="false" flipV="false" rot="0">
              <a:off x="0" y="0"/>
              <a:ext cx="10972800" cy="640080"/>
            </a:xfrm>
            <a:custGeom>
              <a:avLst/>
              <a:gdLst/>
              <a:ahLst/>
              <a:cxnLst/>
              <a:rect r="r" b="b" t="t" l="l"/>
              <a:pathLst>
                <a:path h="640080" w="10972800">
                  <a:moveTo>
                    <a:pt x="0" y="0"/>
                  </a:moveTo>
                  <a:lnTo>
                    <a:pt x="10972800" y="0"/>
                  </a:lnTo>
                  <a:lnTo>
                    <a:pt x="10972800" y="640080"/>
                  </a:lnTo>
                  <a:lnTo>
                    <a:pt x="0" y="640080"/>
                  </a:lnTo>
                  <a:close/>
                </a:path>
              </a:pathLst>
            </a:custGeom>
            <a:blipFill>
              <a:blip r:embed="rId3">
                <a:alphaModFix amt="0"/>
              </a:blip>
              <a:stretch>
                <a:fillRect l="0" t="-284029" r="0" b="-284029"/>
              </a:stretch>
            </a:blipFill>
          </p:spPr>
        </p:sp>
        <p:sp>
          <p:nvSpPr>
            <p:cNvPr name="TextBox 4" id="4"/>
            <p:cNvSpPr txBox="true"/>
            <p:nvPr/>
          </p:nvSpPr>
          <p:spPr>
            <a:xfrm>
              <a:off x="0" y="-19050"/>
              <a:ext cx="10972800" cy="659130"/>
            </a:xfrm>
            <a:prstGeom prst="rect">
              <a:avLst/>
            </a:prstGeom>
          </p:spPr>
          <p:txBody>
            <a:bodyPr anchor="ctr" rtlCol="false" tIns="0" lIns="0" bIns="0" rIns="0"/>
            <a:lstStyle/>
            <a:p>
              <a:pPr algn="l">
                <a:lnSpc>
                  <a:spcPts val="2160"/>
                </a:lnSpc>
              </a:pPr>
              <a:r>
                <a:rPr lang="en-US" b="true" sz="1800" spc="299">
                  <a:solidFill>
                    <a:srgbClr val="C77F1D"/>
                  </a:solidFill>
                  <a:latin typeface="Poppins Bold"/>
                  <a:ea typeface="Poppins Bold"/>
                  <a:cs typeface="Poppins Bold"/>
                  <a:sym typeface="Poppins Bold"/>
                </a:rPr>
                <a:t>OBSERVABILITY</a:t>
              </a:r>
            </a:p>
          </p:txBody>
        </p:sp>
      </p:grpSp>
      <p:grpSp>
        <p:nvGrpSpPr>
          <p:cNvPr name="Group 5" id="5"/>
          <p:cNvGrpSpPr/>
          <p:nvPr/>
        </p:nvGrpSpPr>
        <p:grpSpPr>
          <a:xfrm rot="0">
            <a:off x="822960" y="901827"/>
            <a:ext cx="16596360" cy="1121283"/>
            <a:chOff x="0" y="0"/>
            <a:chExt cx="22128480" cy="1495044"/>
          </a:xfrm>
        </p:grpSpPr>
        <p:sp>
          <p:nvSpPr>
            <p:cNvPr name="Freeform 6" id="6"/>
            <p:cNvSpPr/>
            <p:nvPr/>
          </p:nvSpPr>
          <p:spPr>
            <a:xfrm flipH="false" flipV="false" rot="0">
              <a:off x="0" y="0"/>
              <a:ext cx="22128480" cy="1495044"/>
            </a:xfrm>
            <a:custGeom>
              <a:avLst/>
              <a:gdLst/>
              <a:ahLst/>
              <a:cxnLst/>
              <a:rect r="r" b="b" t="t" l="l"/>
              <a:pathLst>
                <a:path h="1495044" w="22128480">
                  <a:moveTo>
                    <a:pt x="0" y="0"/>
                  </a:moveTo>
                  <a:lnTo>
                    <a:pt x="22128480" y="0"/>
                  </a:lnTo>
                  <a:lnTo>
                    <a:pt x="22128480" y="1495044"/>
                  </a:lnTo>
                  <a:lnTo>
                    <a:pt x="0" y="1495044"/>
                  </a:lnTo>
                  <a:close/>
                </a:path>
              </a:pathLst>
            </a:custGeom>
            <a:blipFill>
              <a:blip r:embed="rId3">
                <a:alphaModFix amt="0"/>
              </a:blip>
              <a:stretch>
                <a:fillRect l="0" t="-242530" r="0" b="-234273"/>
              </a:stretch>
            </a:blipFill>
          </p:spPr>
        </p:sp>
        <p:sp>
          <p:nvSpPr>
            <p:cNvPr name="TextBox 7" id="7"/>
            <p:cNvSpPr txBox="true"/>
            <p:nvPr/>
          </p:nvSpPr>
          <p:spPr>
            <a:xfrm>
              <a:off x="0" y="-47625"/>
              <a:ext cx="22128480" cy="1542669"/>
            </a:xfrm>
            <a:prstGeom prst="rect">
              <a:avLst/>
            </a:prstGeom>
          </p:spPr>
          <p:txBody>
            <a:bodyPr anchor="ctr" rtlCol="false" tIns="0" lIns="0" bIns="0" rIns="0"/>
            <a:lstStyle/>
            <a:p>
              <a:pPr algn="l">
                <a:lnSpc>
                  <a:spcPts val="5400"/>
                </a:lnSpc>
              </a:pPr>
              <a:r>
                <a:rPr lang="en-US" b="true" sz="4500">
                  <a:solidFill>
                    <a:srgbClr val="227652"/>
                  </a:solidFill>
                  <a:latin typeface="Poppins Bold"/>
                  <a:ea typeface="Poppins Bold"/>
                  <a:cs typeface="Poppins Bold"/>
                  <a:sym typeface="Poppins Bold"/>
                </a:rPr>
                <a:t>Critical Metrics for Agent Governance</a:t>
              </a:r>
            </a:p>
          </p:txBody>
        </p:sp>
      </p:grpSp>
      <p:grpSp>
        <p:nvGrpSpPr>
          <p:cNvPr name="Group 8" id="8"/>
          <p:cNvGrpSpPr/>
          <p:nvPr/>
        </p:nvGrpSpPr>
        <p:grpSpPr>
          <a:xfrm rot="0">
            <a:off x="822960" y="2361629"/>
            <a:ext cx="8180070" cy="3242310"/>
            <a:chOff x="0" y="0"/>
            <a:chExt cx="10906760" cy="4323080"/>
          </a:xfrm>
        </p:grpSpPr>
        <p:sp>
          <p:nvSpPr>
            <p:cNvPr name="Freeform 9" id="9"/>
            <p:cNvSpPr/>
            <p:nvPr/>
          </p:nvSpPr>
          <p:spPr>
            <a:xfrm flipH="false" flipV="false" rot="0">
              <a:off x="0" y="0"/>
              <a:ext cx="10906761" cy="4323080"/>
            </a:xfrm>
            <a:custGeom>
              <a:avLst/>
              <a:gdLst/>
              <a:ahLst/>
              <a:cxnLst/>
              <a:rect r="r" b="b" t="t" l="l"/>
              <a:pathLst>
                <a:path h="4323080" w="10906761">
                  <a:moveTo>
                    <a:pt x="0" y="147193"/>
                  </a:moveTo>
                  <a:cubicBezTo>
                    <a:pt x="0" y="65913"/>
                    <a:pt x="65913" y="0"/>
                    <a:pt x="147193" y="0"/>
                  </a:cubicBezTo>
                  <a:lnTo>
                    <a:pt x="10759567" y="0"/>
                  </a:lnTo>
                  <a:cubicBezTo>
                    <a:pt x="10840848" y="0"/>
                    <a:pt x="10906761" y="65913"/>
                    <a:pt x="10906761" y="147193"/>
                  </a:cubicBezTo>
                  <a:lnTo>
                    <a:pt x="10906761" y="4175887"/>
                  </a:lnTo>
                  <a:cubicBezTo>
                    <a:pt x="10906761" y="4257167"/>
                    <a:pt x="10840848" y="4323080"/>
                    <a:pt x="10759567" y="4323080"/>
                  </a:cubicBezTo>
                  <a:lnTo>
                    <a:pt x="147193" y="4323080"/>
                  </a:lnTo>
                  <a:cubicBezTo>
                    <a:pt x="65913" y="4323080"/>
                    <a:pt x="0" y="4257167"/>
                    <a:pt x="0" y="4175887"/>
                  </a:cubicBezTo>
                  <a:close/>
                </a:path>
              </a:pathLst>
            </a:custGeom>
            <a:solidFill>
              <a:srgbClr val="1B2436"/>
            </a:solidFill>
            <a:ln w="19050" cap="sq">
              <a:solidFill>
                <a:srgbClr val="E3E3DE"/>
              </a:solidFill>
              <a:prstDash val="solid"/>
              <a:miter/>
            </a:ln>
          </p:spPr>
        </p:sp>
      </p:grpSp>
      <p:grpSp>
        <p:nvGrpSpPr>
          <p:cNvPr name="Group 10" id="10"/>
          <p:cNvGrpSpPr/>
          <p:nvPr/>
        </p:nvGrpSpPr>
        <p:grpSpPr>
          <a:xfrm rot="0">
            <a:off x="1243965" y="2618042"/>
            <a:ext cx="7338060" cy="596626"/>
            <a:chOff x="0" y="0"/>
            <a:chExt cx="9784080" cy="795501"/>
          </a:xfrm>
        </p:grpSpPr>
        <p:sp>
          <p:nvSpPr>
            <p:cNvPr name="Freeform 11" id="11"/>
            <p:cNvSpPr/>
            <p:nvPr/>
          </p:nvSpPr>
          <p:spPr>
            <a:xfrm flipH="false" flipV="false" rot="0">
              <a:off x="0" y="0"/>
              <a:ext cx="9784080" cy="795501"/>
            </a:xfrm>
            <a:custGeom>
              <a:avLst/>
              <a:gdLst/>
              <a:ahLst/>
              <a:cxnLst/>
              <a:rect r="r" b="b" t="t" l="l"/>
              <a:pathLst>
                <a:path h="795501" w="9784080">
                  <a:moveTo>
                    <a:pt x="0" y="0"/>
                  </a:moveTo>
                  <a:lnTo>
                    <a:pt x="9784080" y="0"/>
                  </a:lnTo>
                  <a:lnTo>
                    <a:pt x="9784080" y="795501"/>
                  </a:lnTo>
                  <a:lnTo>
                    <a:pt x="0" y="795501"/>
                  </a:lnTo>
                  <a:close/>
                </a:path>
              </a:pathLst>
            </a:custGeom>
            <a:blipFill>
              <a:blip r:embed="rId3">
                <a:alphaModFix amt="0"/>
              </a:blip>
              <a:stretch>
                <a:fillRect l="0" t="-199420" r="0" b="-179882"/>
              </a:stretch>
            </a:blipFill>
          </p:spPr>
        </p:sp>
        <p:sp>
          <p:nvSpPr>
            <p:cNvPr name="TextBox 12" id="12"/>
            <p:cNvSpPr txBox="true"/>
            <p:nvPr/>
          </p:nvSpPr>
          <p:spPr>
            <a:xfrm>
              <a:off x="0" y="-28575"/>
              <a:ext cx="9784080" cy="824076"/>
            </a:xfrm>
            <a:prstGeom prst="rect">
              <a:avLst/>
            </a:prstGeom>
          </p:spPr>
          <p:txBody>
            <a:bodyPr anchor="ctr" rtlCol="false" tIns="0" lIns="0" bIns="0" rIns="0"/>
            <a:lstStyle/>
            <a:p>
              <a:pPr algn="l">
                <a:lnSpc>
                  <a:spcPts val="2909"/>
                </a:lnSpc>
              </a:pPr>
              <a:r>
                <a:rPr lang="en-US" b="true" sz="2424">
                  <a:solidFill>
                    <a:srgbClr val="FCD17B"/>
                  </a:solidFill>
                  <a:latin typeface="Poppins Bold"/>
                  <a:ea typeface="Poppins Bold"/>
                  <a:cs typeface="Poppins Bold"/>
                  <a:sym typeface="Poppins Bold"/>
                </a:rPr>
                <a:t>Policy Enforcement | 정책 집행</a:t>
              </a:r>
            </a:p>
          </p:txBody>
        </p:sp>
      </p:grpSp>
      <p:sp>
        <p:nvSpPr>
          <p:cNvPr name="TextBox 13" id="13"/>
          <p:cNvSpPr txBox="true"/>
          <p:nvPr/>
        </p:nvSpPr>
        <p:spPr>
          <a:xfrm rot="0">
            <a:off x="1358265" y="3306509"/>
            <a:ext cx="7223760" cy="1019175"/>
          </a:xfrm>
          <a:prstGeom prst="rect">
            <a:avLst/>
          </a:prstGeom>
        </p:spPr>
        <p:txBody>
          <a:bodyPr anchor="t" rtlCol="false" tIns="0" lIns="0" bIns="0" rIns="0">
            <a:spAutoFit/>
          </a:bodyPr>
          <a:lstStyle/>
          <a:p>
            <a:pPr algn="l" marL="393618" indent="-196809" lvl="1">
              <a:lnSpc>
                <a:spcPts val="2609"/>
              </a:lnSpc>
              <a:buFont typeface="Arial"/>
              <a:buChar char="•"/>
            </a:pPr>
            <a:r>
              <a:rPr lang="en-US" sz="2174">
                <a:solidFill>
                  <a:srgbClr val="B4B4B4"/>
                </a:solidFill>
                <a:latin typeface="Calibri (MS)"/>
                <a:ea typeface="Calibri (MS)"/>
                <a:cs typeface="Calibri (MS)"/>
                <a:sym typeface="Calibri (MS)"/>
              </a:rPr>
              <a:t>opa_decision_total{decision="deny"}</a:t>
            </a:r>
          </a:p>
          <a:p>
            <a:pPr algn="l" marL="393618" indent="-196809" lvl="1">
              <a:lnSpc>
                <a:spcPts val="2609"/>
              </a:lnSpc>
              <a:buFont typeface="Arial"/>
              <a:buChar char="•"/>
            </a:pPr>
            <a:r>
              <a:rPr lang="en-US" sz="2174">
                <a:solidFill>
                  <a:srgbClr val="B4B4B4"/>
                </a:solidFill>
                <a:latin typeface="Calibri (MS)"/>
                <a:ea typeface="Calibri (MS)"/>
                <a:cs typeface="Calibri (MS)"/>
                <a:sym typeface="Calibri (MS)"/>
              </a:rPr>
              <a:t>opa_decision_latency_seconds (alert p99&gt;50ms)</a:t>
            </a:r>
          </a:p>
          <a:p>
            <a:pPr algn="l" marL="393618" indent="-196809" lvl="1">
              <a:lnSpc>
                <a:spcPts val="2609"/>
              </a:lnSpc>
              <a:buFont typeface="Arial"/>
              <a:buChar char="•"/>
            </a:pPr>
            <a:r>
              <a:rPr lang="en-US" sz="2174">
                <a:solidFill>
                  <a:srgbClr val="B4B4B4"/>
                </a:solidFill>
                <a:latin typeface="Calibri (MS)"/>
                <a:ea typeface="Calibri (MS)"/>
                <a:cs typeface="Calibri (MS)"/>
                <a:sym typeface="Calibri (MS)"/>
              </a:rPr>
              <a:t>opa_policy_evaluation_errors_total</a:t>
            </a:r>
          </a:p>
        </p:txBody>
      </p:sp>
      <p:grpSp>
        <p:nvGrpSpPr>
          <p:cNvPr name="Group 14" id="14"/>
          <p:cNvGrpSpPr/>
          <p:nvPr/>
        </p:nvGrpSpPr>
        <p:grpSpPr>
          <a:xfrm rot="0">
            <a:off x="9395460" y="2361629"/>
            <a:ext cx="8180070" cy="3242310"/>
            <a:chOff x="0" y="0"/>
            <a:chExt cx="10906760" cy="4323080"/>
          </a:xfrm>
        </p:grpSpPr>
        <p:sp>
          <p:nvSpPr>
            <p:cNvPr name="Freeform 15" id="15"/>
            <p:cNvSpPr/>
            <p:nvPr/>
          </p:nvSpPr>
          <p:spPr>
            <a:xfrm flipH="false" flipV="false" rot="0">
              <a:off x="0" y="0"/>
              <a:ext cx="10906761" cy="4323080"/>
            </a:xfrm>
            <a:custGeom>
              <a:avLst/>
              <a:gdLst/>
              <a:ahLst/>
              <a:cxnLst/>
              <a:rect r="r" b="b" t="t" l="l"/>
              <a:pathLst>
                <a:path h="4323080" w="10906761">
                  <a:moveTo>
                    <a:pt x="0" y="147193"/>
                  </a:moveTo>
                  <a:cubicBezTo>
                    <a:pt x="0" y="65913"/>
                    <a:pt x="65913" y="0"/>
                    <a:pt x="147193" y="0"/>
                  </a:cubicBezTo>
                  <a:lnTo>
                    <a:pt x="10759567" y="0"/>
                  </a:lnTo>
                  <a:cubicBezTo>
                    <a:pt x="10840848" y="0"/>
                    <a:pt x="10906761" y="65913"/>
                    <a:pt x="10906761" y="147193"/>
                  </a:cubicBezTo>
                  <a:lnTo>
                    <a:pt x="10906761" y="4175887"/>
                  </a:lnTo>
                  <a:cubicBezTo>
                    <a:pt x="10906761" y="4257167"/>
                    <a:pt x="10840848" y="4323080"/>
                    <a:pt x="10759567" y="4323080"/>
                  </a:cubicBezTo>
                  <a:lnTo>
                    <a:pt x="147193" y="4323080"/>
                  </a:lnTo>
                  <a:cubicBezTo>
                    <a:pt x="65913" y="4323080"/>
                    <a:pt x="0" y="4257167"/>
                    <a:pt x="0" y="4175887"/>
                  </a:cubicBezTo>
                  <a:close/>
                </a:path>
              </a:pathLst>
            </a:custGeom>
            <a:solidFill>
              <a:srgbClr val="1B2436"/>
            </a:solidFill>
            <a:ln w="19050" cap="sq">
              <a:solidFill>
                <a:srgbClr val="E3E3DE"/>
              </a:solidFill>
              <a:prstDash val="solid"/>
              <a:miter/>
            </a:ln>
          </p:spPr>
        </p:sp>
      </p:grpSp>
      <p:grpSp>
        <p:nvGrpSpPr>
          <p:cNvPr name="Group 16" id="16"/>
          <p:cNvGrpSpPr/>
          <p:nvPr/>
        </p:nvGrpSpPr>
        <p:grpSpPr>
          <a:xfrm rot="0">
            <a:off x="9816465" y="2618042"/>
            <a:ext cx="7338060" cy="596626"/>
            <a:chOff x="0" y="0"/>
            <a:chExt cx="9784080" cy="795501"/>
          </a:xfrm>
        </p:grpSpPr>
        <p:sp>
          <p:nvSpPr>
            <p:cNvPr name="Freeform 17" id="17"/>
            <p:cNvSpPr/>
            <p:nvPr/>
          </p:nvSpPr>
          <p:spPr>
            <a:xfrm flipH="false" flipV="false" rot="0">
              <a:off x="0" y="0"/>
              <a:ext cx="9784080" cy="795501"/>
            </a:xfrm>
            <a:custGeom>
              <a:avLst/>
              <a:gdLst/>
              <a:ahLst/>
              <a:cxnLst/>
              <a:rect r="r" b="b" t="t" l="l"/>
              <a:pathLst>
                <a:path h="795501" w="9784080">
                  <a:moveTo>
                    <a:pt x="0" y="0"/>
                  </a:moveTo>
                  <a:lnTo>
                    <a:pt x="9784080" y="0"/>
                  </a:lnTo>
                  <a:lnTo>
                    <a:pt x="9784080" y="795501"/>
                  </a:lnTo>
                  <a:lnTo>
                    <a:pt x="0" y="795501"/>
                  </a:lnTo>
                  <a:close/>
                </a:path>
              </a:pathLst>
            </a:custGeom>
            <a:blipFill>
              <a:blip r:embed="rId3">
                <a:alphaModFix amt="0"/>
              </a:blip>
              <a:stretch>
                <a:fillRect l="0" t="-199420" r="0" b="-179882"/>
              </a:stretch>
            </a:blipFill>
          </p:spPr>
        </p:sp>
        <p:sp>
          <p:nvSpPr>
            <p:cNvPr name="TextBox 18" id="18"/>
            <p:cNvSpPr txBox="true"/>
            <p:nvPr/>
          </p:nvSpPr>
          <p:spPr>
            <a:xfrm>
              <a:off x="0" y="-28575"/>
              <a:ext cx="9784080" cy="824076"/>
            </a:xfrm>
            <a:prstGeom prst="rect">
              <a:avLst/>
            </a:prstGeom>
          </p:spPr>
          <p:txBody>
            <a:bodyPr anchor="ctr" rtlCol="false" tIns="0" lIns="0" bIns="0" rIns="0"/>
            <a:lstStyle/>
            <a:p>
              <a:pPr algn="l">
                <a:lnSpc>
                  <a:spcPts val="2909"/>
                </a:lnSpc>
              </a:pPr>
              <a:r>
                <a:rPr lang="en-US" b="true" sz="2424">
                  <a:solidFill>
                    <a:srgbClr val="FCD17B"/>
                  </a:solidFill>
                  <a:latin typeface="Poppins Bold"/>
                  <a:ea typeface="Poppins Bold"/>
                  <a:cs typeface="Poppins Bold"/>
                  <a:sym typeface="Poppins Bold"/>
                </a:rPr>
                <a:t>Agent Behavior | 에이전트 행동</a:t>
              </a:r>
            </a:p>
          </p:txBody>
        </p:sp>
      </p:grpSp>
      <p:sp>
        <p:nvSpPr>
          <p:cNvPr name="TextBox 19" id="19"/>
          <p:cNvSpPr txBox="true"/>
          <p:nvPr/>
        </p:nvSpPr>
        <p:spPr>
          <a:xfrm rot="0">
            <a:off x="9949815" y="3306509"/>
            <a:ext cx="7223760" cy="1019175"/>
          </a:xfrm>
          <a:prstGeom prst="rect">
            <a:avLst/>
          </a:prstGeom>
        </p:spPr>
        <p:txBody>
          <a:bodyPr anchor="t" rtlCol="false" tIns="0" lIns="0" bIns="0" rIns="0">
            <a:spAutoFit/>
          </a:bodyPr>
          <a:lstStyle/>
          <a:p>
            <a:pPr algn="l" marL="393618" indent="-196809" lvl="1">
              <a:lnSpc>
                <a:spcPts val="2609"/>
              </a:lnSpc>
              <a:buFont typeface="Arial"/>
              <a:buChar char="•"/>
            </a:pPr>
            <a:r>
              <a:rPr lang="en-US" sz="2174">
                <a:solidFill>
                  <a:srgbClr val="B4B4B4"/>
                </a:solidFill>
                <a:latin typeface="Calibri (MS)"/>
                <a:ea typeface="Calibri (MS)"/>
                <a:cs typeface="Calibri (MS)"/>
                <a:sym typeface="Calibri (MS)"/>
              </a:rPr>
              <a:t>agent_tool_calls_total{tool="kubectl"}</a:t>
            </a:r>
          </a:p>
          <a:p>
            <a:pPr algn="l" marL="393618" indent="-196809" lvl="1">
              <a:lnSpc>
                <a:spcPts val="2609"/>
              </a:lnSpc>
              <a:buFont typeface="Arial"/>
              <a:buChar char="•"/>
            </a:pPr>
            <a:r>
              <a:rPr lang="en-US" sz="2174">
                <a:solidFill>
                  <a:srgbClr val="B4B4B4"/>
                </a:solidFill>
                <a:latin typeface="Calibri (MS)"/>
                <a:ea typeface="Calibri (MS)"/>
                <a:cs typeface="Calibri (MS)"/>
                <a:sym typeface="Calibri (MS)"/>
              </a:rPr>
              <a:t>agent_denied_operations_total</a:t>
            </a:r>
          </a:p>
          <a:p>
            <a:pPr algn="l" marL="393618" indent="-196809" lvl="1">
              <a:lnSpc>
                <a:spcPts val="2609"/>
              </a:lnSpc>
              <a:buFont typeface="Arial"/>
              <a:buChar char="•"/>
            </a:pPr>
            <a:r>
              <a:rPr lang="en-US" sz="2174">
                <a:solidFill>
                  <a:srgbClr val="B4B4B4"/>
                </a:solidFill>
                <a:latin typeface="Calibri (MS)"/>
                <a:ea typeface="Calibri (MS)"/>
                <a:cs typeface="Calibri (MS)"/>
                <a:sym typeface="Calibri (MS)"/>
              </a:rPr>
              <a:t>agent_cost_impact_dollars</a:t>
            </a:r>
          </a:p>
        </p:txBody>
      </p:sp>
      <p:grpSp>
        <p:nvGrpSpPr>
          <p:cNvPr name="Group 20" id="20"/>
          <p:cNvGrpSpPr/>
          <p:nvPr/>
        </p:nvGrpSpPr>
        <p:grpSpPr>
          <a:xfrm rot="0">
            <a:off x="822960" y="5927789"/>
            <a:ext cx="8180070" cy="3242310"/>
            <a:chOff x="0" y="0"/>
            <a:chExt cx="10906760" cy="4323080"/>
          </a:xfrm>
        </p:grpSpPr>
        <p:sp>
          <p:nvSpPr>
            <p:cNvPr name="Freeform 21" id="21"/>
            <p:cNvSpPr/>
            <p:nvPr/>
          </p:nvSpPr>
          <p:spPr>
            <a:xfrm flipH="false" flipV="false" rot="0">
              <a:off x="0" y="0"/>
              <a:ext cx="10906761" cy="4323080"/>
            </a:xfrm>
            <a:custGeom>
              <a:avLst/>
              <a:gdLst/>
              <a:ahLst/>
              <a:cxnLst/>
              <a:rect r="r" b="b" t="t" l="l"/>
              <a:pathLst>
                <a:path h="4323080" w="10906761">
                  <a:moveTo>
                    <a:pt x="0" y="147193"/>
                  </a:moveTo>
                  <a:cubicBezTo>
                    <a:pt x="0" y="65913"/>
                    <a:pt x="65913" y="0"/>
                    <a:pt x="147193" y="0"/>
                  </a:cubicBezTo>
                  <a:lnTo>
                    <a:pt x="10759567" y="0"/>
                  </a:lnTo>
                  <a:cubicBezTo>
                    <a:pt x="10840848" y="0"/>
                    <a:pt x="10906761" y="65913"/>
                    <a:pt x="10906761" y="147193"/>
                  </a:cubicBezTo>
                  <a:lnTo>
                    <a:pt x="10906761" y="4175887"/>
                  </a:lnTo>
                  <a:cubicBezTo>
                    <a:pt x="10906761" y="4257167"/>
                    <a:pt x="10840848" y="4323080"/>
                    <a:pt x="10759567" y="4323080"/>
                  </a:cubicBezTo>
                  <a:lnTo>
                    <a:pt x="147193" y="4323080"/>
                  </a:lnTo>
                  <a:cubicBezTo>
                    <a:pt x="65913" y="4323080"/>
                    <a:pt x="0" y="4257167"/>
                    <a:pt x="0" y="4175887"/>
                  </a:cubicBezTo>
                  <a:close/>
                </a:path>
              </a:pathLst>
            </a:custGeom>
            <a:solidFill>
              <a:srgbClr val="1B2436"/>
            </a:solidFill>
            <a:ln w="19050" cap="sq">
              <a:solidFill>
                <a:srgbClr val="E3E3DE"/>
              </a:solidFill>
              <a:prstDash val="solid"/>
              <a:miter/>
            </a:ln>
          </p:spPr>
        </p:sp>
      </p:grpSp>
      <p:grpSp>
        <p:nvGrpSpPr>
          <p:cNvPr name="Group 22" id="22"/>
          <p:cNvGrpSpPr/>
          <p:nvPr/>
        </p:nvGrpSpPr>
        <p:grpSpPr>
          <a:xfrm rot="0">
            <a:off x="1243965" y="6184202"/>
            <a:ext cx="7338060" cy="596626"/>
            <a:chOff x="0" y="0"/>
            <a:chExt cx="9784080" cy="795501"/>
          </a:xfrm>
        </p:grpSpPr>
        <p:sp>
          <p:nvSpPr>
            <p:cNvPr name="Freeform 23" id="23"/>
            <p:cNvSpPr/>
            <p:nvPr/>
          </p:nvSpPr>
          <p:spPr>
            <a:xfrm flipH="false" flipV="false" rot="0">
              <a:off x="0" y="0"/>
              <a:ext cx="9784080" cy="795501"/>
            </a:xfrm>
            <a:custGeom>
              <a:avLst/>
              <a:gdLst/>
              <a:ahLst/>
              <a:cxnLst/>
              <a:rect r="r" b="b" t="t" l="l"/>
              <a:pathLst>
                <a:path h="795501" w="9784080">
                  <a:moveTo>
                    <a:pt x="0" y="0"/>
                  </a:moveTo>
                  <a:lnTo>
                    <a:pt x="9784080" y="0"/>
                  </a:lnTo>
                  <a:lnTo>
                    <a:pt x="9784080" y="795501"/>
                  </a:lnTo>
                  <a:lnTo>
                    <a:pt x="0" y="795501"/>
                  </a:lnTo>
                  <a:close/>
                </a:path>
              </a:pathLst>
            </a:custGeom>
            <a:blipFill>
              <a:blip r:embed="rId3">
                <a:alphaModFix amt="0"/>
              </a:blip>
              <a:stretch>
                <a:fillRect l="0" t="-199420" r="0" b="-179882"/>
              </a:stretch>
            </a:blipFill>
          </p:spPr>
        </p:sp>
        <p:sp>
          <p:nvSpPr>
            <p:cNvPr name="TextBox 24" id="24"/>
            <p:cNvSpPr txBox="true"/>
            <p:nvPr/>
          </p:nvSpPr>
          <p:spPr>
            <a:xfrm>
              <a:off x="0" y="-28575"/>
              <a:ext cx="9784080" cy="824076"/>
            </a:xfrm>
            <a:prstGeom prst="rect">
              <a:avLst/>
            </a:prstGeom>
          </p:spPr>
          <p:txBody>
            <a:bodyPr anchor="ctr" rtlCol="false" tIns="0" lIns="0" bIns="0" rIns="0"/>
            <a:lstStyle/>
            <a:p>
              <a:pPr algn="l">
                <a:lnSpc>
                  <a:spcPts val="2909"/>
                </a:lnSpc>
              </a:pPr>
              <a:r>
                <a:rPr lang="en-US" b="true" sz="2424">
                  <a:solidFill>
                    <a:srgbClr val="FCD17B"/>
                  </a:solidFill>
                  <a:latin typeface="Poppins Bold"/>
                  <a:ea typeface="Poppins Bold"/>
                  <a:cs typeface="Poppins Bold"/>
                  <a:sym typeface="Poppins Bold"/>
                </a:rPr>
                <a:t>Workflow Safety | 워크플로 안전</a:t>
              </a:r>
            </a:p>
          </p:txBody>
        </p:sp>
      </p:grpSp>
      <p:sp>
        <p:nvSpPr>
          <p:cNvPr name="TextBox 25" id="25"/>
          <p:cNvSpPr txBox="true"/>
          <p:nvPr/>
        </p:nvSpPr>
        <p:spPr>
          <a:xfrm rot="0">
            <a:off x="1358265" y="6872669"/>
            <a:ext cx="7223760" cy="1019175"/>
          </a:xfrm>
          <a:prstGeom prst="rect">
            <a:avLst/>
          </a:prstGeom>
        </p:spPr>
        <p:txBody>
          <a:bodyPr anchor="t" rtlCol="false" tIns="0" lIns="0" bIns="0" rIns="0">
            <a:spAutoFit/>
          </a:bodyPr>
          <a:lstStyle/>
          <a:p>
            <a:pPr algn="l" marL="393618" indent="-196809" lvl="1">
              <a:lnSpc>
                <a:spcPts val="2609"/>
              </a:lnSpc>
              <a:buFont typeface="Arial"/>
              <a:buChar char="•"/>
            </a:pPr>
            <a:r>
              <a:rPr lang="en-US" sz="2174">
                <a:solidFill>
                  <a:srgbClr val="B4B4B4"/>
                </a:solidFill>
                <a:latin typeface="Calibri (MS)"/>
                <a:ea typeface="Calibri (MS)"/>
                <a:cs typeface="Calibri (MS)"/>
                <a:sym typeface="Calibri (MS)"/>
              </a:rPr>
              <a:t>argo_workflows_total{initiated_by="ai-agent"}</a:t>
            </a:r>
          </a:p>
          <a:p>
            <a:pPr algn="l" marL="393618" indent="-196809" lvl="1">
              <a:lnSpc>
                <a:spcPts val="2609"/>
              </a:lnSpc>
              <a:buFont typeface="Arial"/>
              <a:buChar char="•"/>
            </a:pPr>
            <a:r>
              <a:rPr lang="en-US" sz="2174">
                <a:solidFill>
                  <a:srgbClr val="B4B4B4"/>
                </a:solidFill>
                <a:latin typeface="Calibri (MS)"/>
                <a:ea typeface="Calibri (MS)"/>
                <a:cs typeface="Calibri (MS)"/>
                <a:sym typeface="Calibri (MS)"/>
              </a:rPr>
              <a:t>argo_workflow_approval_time_seconds</a:t>
            </a:r>
          </a:p>
          <a:p>
            <a:pPr algn="l" marL="393618" indent="-196809" lvl="1">
              <a:lnSpc>
                <a:spcPts val="2609"/>
              </a:lnSpc>
              <a:buFont typeface="Arial"/>
              <a:buChar char="•"/>
            </a:pPr>
            <a:r>
              <a:rPr lang="en-US" sz="2174">
                <a:solidFill>
                  <a:srgbClr val="B4B4B4"/>
                </a:solidFill>
                <a:latin typeface="Calibri (MS)"/>
                <a:ea typeface="Calibri (MS)"/>
                <a:cs typeface="Calibri (MS)"/>
                <a:sym typeface="Calibri (MS)"/>
              </a:rPr>
              <a:t>argo_workflow_failures_total</a:t>
            </a:r>
          </a:p>
        </p:txBody>
      </p:sp>
      <p:grpSp>
        <p:nvGrpSpPr>
          <p:cNvPr name="Group 26" id="26"/>
          <p:cNvGrpSpPr/>
          <p:nvPr/>
        </p:nvGrpSpPr>
        <p:grpSpPr>
          <a:xfrm rot="0">
            <a:off x="9395460" y="5927789"/>
            <a:ext cx="8180070" cy="3242310"/>
            <a:chOff x="0" y="0"/>
            <a:chExt cx="10906760" cy="4323080"/>
          </a:xfrm>
        </p:grpSpPr>
        <p:sp>
          <p:nvSpPr>
            <p:cNvPr name="Freeform 27" id="27"/>
            <p:cNvSpPr/>
            <p:nvPr/>
          </p:nvSpPr>
          <p:spPr>
            <a:xfrm flipH="false" flipV="false" rot="0">
              <a:off x="0" y="0"/>
              <a:ext cx="10906761" cy="4323080"/>
            </a:xfrm>
            <a:custGeom>
              <a:avLst/>
              <a:gdLst/>
              <a:ahLst/>
              <a:cxnLst/>
              <a:rect r="r" b="b" t="t" l="l"/>
              <a:pathLst>
                <a:path h="4323080" w="10906761">
                  <a:moveTo>
                    <a:pt x="0" y="147193"/>
                  </a:moveTo>
                  <a:cubicBezTo>
                    <a:pt x="0" y="65913"/>
                    <a:pt x="65913" y="0"/>
                    <a:pt x="147193" y="0"/>
                  </a:cubicBezTo>
                  <a:lnTo>
                    <a:pt x="10759567" y="0"/>
                  </a:lnTo>
                  <a:cubicBezTo>
                    <a:pt x="10840848" y="0"/>
                    <a:pt x="10906761" y="65913"/>
                    <a:pt x="10906761" y="147193"/>
                  </a:cubicBezTo>
                  <a:lnTo>
                    <a:pt x="10906761" y="4175887"/>
                  </a:lnTo>
                  <a:cubicBezTo>
                    <a:pt x="10906761" y="4257167"/>
                    <a:pt x="10840848" y="4323080"/>
                    <a:pt x="10759567" y="4323080"/>
                  </a:cubicBezTo>
                  <a:lnTo>
                    <a:pt x="147193" y="4323080"/>
                  </a:lnTo>
                  <a:cubicBezTo>
                    <a:pt x="65913" y="4323080"/>
                    <a:pt x="0" y="4257167"/>
                    <a:pt x="0" y="4175887"/>
                  </a:cubicBezTo>
                  <a:close/>
                </a:path>
              </a:pathLst>
            </a:custGeom>
            <a:solidFill>
              <a:srgbClr val="1B2436"/>
            </a:solidFill>
            <a:ln w="19050" cap="sq">
              <a:solidFill>
                <a:srgbClr val="E3E3DE"/>
              </a:solidFill>
              <a:prstDash val="solid"/>
              <a:miter/>
            </a:ln>
          </p:spPr>
        </p:sp>
      </p:grpSp>
      <p:grpSp>
        <p:nvGrpSpPr>
          <p:cNvPr name="Group 28" id="28"/>
          <p:cNvGrpSpPr/>
          <p:nvPr/>
        </p:nvGrpSpPr>
        <p:grpSpPr>
          <a:xfrm rot="0">
            <a:off x="9816465" y="6184202"/>
            <a:ext cx="7338060" cy="596626"/>
            <a:chOff x="0" y="0"/>
            <a:chExt cx="9784080" cy="795501"/>
          </a:xfrm>
        </p:grpSpPr>
        <p:sp>
          <p:nvSpPr>
            <p:cNvPr name="Freeform 29" id="29"/>
            <p:cNvSpPr/>
            <p:nvPr/>
          </p:nvSpPr>
          <p:spPr>
            <a:xfrm flipH="false" flipV="false" rot="0">
              <a:off x="0" y="0"/>
              <a:ext cx="9784080" cy="795501"/>
            </a:xfrm>
            <a:custGeom>
              <a:avLst/>
              <a:gdLst/>
              <a:ahLst/>
              <a:cxnLst/>
              <a:rect r="r" b="b" t="t" l="l"/>
              <a:pathLst>
                <a:path h="795501" w="9784080">
                  <a:moveTo>
                    <a:pt x="0" y="0"/>
                  </a:moveTo>
                  <a:lnTo>
                    <a:pt x="9784080" y="0"/>
                  </a:lnTo>
                  <a:lnTo>
                    <a:pt x="9784080" y="795501"/>
                  </a:lnTo>
                  <a:lnTo>
                    <a:pt x="0" y="795501"/>
                  </a:lnTo>
                  <a:close/>
                </a:path>
              </a:pathLst>
            </a:custGeom>
            <a:blipFill>
              <a:blip r:embed="rId3">
                <a:alphaModFix amt="0"/>
              </a:blip>
              <a:stretch>
                <a:fillRect l="0" t="-199420" r="0" b="-179882"/>
              </a:stretch>
            </a:blipFill>
          </p:spPr>
        </p:sp>
        <p:sp>
          <p:nvSpPr>
            <p:cNvPr name="TextBox 30" id="30"/>
            <p:cNvSpPr txBox="true"/>
            <p:nvPr/>
          </p:nvSpPr>
          <p:spPr>
            <a:xfrm>
              <a:off x="0" y="-28575"/>
              <a:ext cx="9784080" cy="824076"/>
            </a:xfrm>
            <a:prstGeom prst="rect">
              <a:avLst/>
            </a:prstGeom>
          </p:spPr>
          <p:txBody>
            <a:bodyPr anchor="ctr" rtlCol="false" tIns="0" lIns="0" bIns="0" rIns="0"/>
            <a:lstStyle/>
            <a:p>
              <a:pPr algn="l">
                <a:lnSpc>
                  <a:spcPts val="2909"/>
                </a:lnSpc>
              </a:pPr>
              <a:r>
                <a:rPr lang="en-US" b="true" sz="2424">
                  <a:solidFill>
                    <a:srgbClr val="FCD17B"/>
                  </a:solidFill>
                  <a:latin typeface="Poppins Bold"/>
                  <a:ea typeface="Poppins Bold"/>
                  <a:cs typeface="Poppins Bold"/>
                  <a:sym typeface="Poppins Bold"/>
                </a:rPr>
                <a:t>Security | 보안</a:t>
              </a:r>
            </a:p>
          </p:txBody>
        </p:sp>
      </p:grpSp>
      <p:sp>
        <p:nvSpPr>
          <p:cNvPr name="TextBox 31" id="31"/>
          <p:cNvSpPr txBox="true"/>
          <p:nvPr/>
        </p:nvSpPr>
        <p:spPr>
          <a:xfrm rot="0">
            <a:off x="9949815" y="6872669"/>
            <a:ext cx="7223760" cy="1019175"/>
          </a:xfrm>
          <a:prstGeom prst="rect">
            <a:avLst/>
          </a:prstGeom>
        </p:spPr>
        <p:txBody>
          <a:bodyPr anchor="t" rtlCol="false" tIns="0" lIns="0" bIns="0" rIns="0">
            <a:spAutoFit/>
          </a:bodyPr>
          <a:lstStyle/>
          <a:p>
            <a:pPr algn="l" marL="393618" indent="-196809" lvl="1">
              <a:lnSpc>
                <a:spcPts val="2609"/>
              </a:lnSpc>
              <a:buFont typeface="Arial"/>
              <a:buChar char="•"/>
            </a:pPr>
            <a:r>
              <a:rPr lang="en-US" sz="2174">
                <a:solidFill>
                  <a:srgbClr val="B4B4B4"/>
                </a:solidFill>
                <a:latin typeface="Calibri (MS)"/>
                <a:ea typeface="Calibri (MS)"/>
                <a:cs typeface="Calibri (MS)"/>
                <a:sym typeface="Calibri (MS)"/>
              </a:rPr>
              <a:t>k8s_audit_events{verb="delete|patch"}</a:t>
            </a:r>
          </a:p>
          <a:p>
            <a:pPr algn="l" marL="393618" indent="-196809" lvl="1">
              <a:lnSpc>
                <a:spcPts val="2609"/>
              </a:lnSpc>
              <a:buFont typeface="Arial"/>
              <a:buChar char="•"/>
            </a:pPr>
            <a:r>
              <a:rPr lang="en-US" sz="2174">
                <a:solidFill>
                  <a:srgbClr val="B4B4B4"/>
                </a:solidFill>
                <a:latin typeface="Calibri (MS)"/>
                <a:ea typeface="Calibri (MS)"/>
                <a:cs typeface="Calibri (MS)"/>
                <a:sym typeface="Calibri (MS)"/>
              </a:rPr>
              <a:t>k8s_secret_access{accessor="ai-agent"}</a:t>
            </a:r>
          </a:p>
          <a:p>
            <a:pPr algn="l" marL="393618" indent="-196809" lvl="1">
              <a:lnSpc>
                <a:spcPts val="2609"/>
              </a:lnSpc>
              <a:buFont typeface="Arial"/>
              <a:buChar char="•"/>
            </a:pPr>
            <a:r>
              <a:rPr lang="en-US" sz="2174">
                <a:solidFill>
                  <a:srgbClr val="B4B4B4"/>
                </a:solidFill>
                <a:latin typeface="Calibri (MS)"/>
                <a:ea typeface="Calibri (MS)"/>
                <a:cs typeface="Calibri (MS)"/>
                <a:sym typeface="Calibri (MS)"/>
              </a:rPr>
              <a:t>k8s_rbac_changes{subject=~".*agent.*"}</a:t>
            </a:r>
          </a:p>
        </p:txBody>
      </p:sp>
      <p:grpSp>
        <p:nvGrpSpPr>
          <p:cNvPr name="Group 32" id="32"/>
          <p:cNvGrpSpPr/>
          <p:nvPr/>
        </p:nvGrpSpPr>
        <p:grpSpPr>
          <a:xfrm rot="0">
            <a:off x="17053103" y="9601200"/>
            <a:ext cx="822960" cy="480060"/>
            <a:chOff x="0" y="0"/>
            <a:chExt cx="1097280" cy="640080"/>
          </a:xfrm>
        </p:grpSpPr>
        <p:sp>
          <p:nvSpPr>
            <p:cNvPr name="Freeform 33" id="33"/>
            <p:cNvSpPr/>
            <p:nvPr/>
          </p:nvSpPr>
          <p:spPr>
            <a:xfrm flipH="false" flipV="false" rot="0">
              <a:off x="0" y="0"/>
              <a:ext cx="1097280" cy="640080"/>
            </a:xfrm>
            <a:custGeom>
              <a:avLst/>
              <a:gdLst/>
              <a:ahLst/>
              <a:cxnLst/>
              <a:rect r="r" b="b" t="t" l="l"/>
              <a:pathLst>
                <a:path h="640080" w="1097280">
                  <a:moveTo>
                    <a:pt x="0" y="0"/>
                  </a:moveTo>
                  <a:lnTo>
                    <a:pt x="1097280" y="0"/>
                  </a:lnTo>
                  <a:lnTo>
                    <a:pt x="1097280" y="640080"/>
                  </a:lnTo>
                  <a:lnTo>
                    <a:pt x="0" y="640080"/>
                  </a:lnTo>
                  <a:close/>
                </a:path>
              </a:pathLst>
            </a:custGeom>
            <a:blipFill>
              <a:blip r:embed="rId3">
                <a:alphaModFix amt="0"/>
              </a:blip>
              <a:stretch>
                <a:fillRect l="-24843" t="0" r="-24843" b="0"/>
              </a:stretch>
            </a:blipFill>
          </p:spPr>
        </p:sp>
        <p:sp>
          <p:nvSpPr>
            <p:cNvPr name="TextBox 34" id="34"/>
            <p:cNvSpPr txBox="true"/>
            <p:nvPr/>
          </p:nvSpPr>
          <p:spPr>
            <a:xfrm>
              <a:off x="0" y="-9525"/>
              <a:ext cx="1097280" cy="649605"/>
            </a:xfrm>
            <a:prstGeom prst="rect">
              <a:avLst/>
            </a:prstGeom>
          </p:spPr>
          <p:txBody>
            <a:bodyPr anchor="ctr" rtlCol="false" tIns="0" lIns="0" bIns="0" rIns="0"/>
            <a:lstStyle/>
            <a:p>
              <a:pPr algn="r">
                <a:lnSpc>
                  <a:spcPts val="1800"/>
                </a:lnSpc>
              </a:pPr>
              <a:r>
                <a:rPr lang="en-US" sz="1500">
                  <a:solidFill>
                    <a:srgbClr val="5B6373"/>
                  </a:solidFill>
                  <a:latin typeface="Courier New"/>
                  <a:ea typeface="Courier New"/>
                  <a:cs typeface="Courier New"/>
                  <a:sym typeface="Courier New"/>
                </a:rPr>
                <a:t>17</a:t>
              </a:r>
            </a:p>
          </p:txBody>
        </p:sp>
      </p:grpSp>
    </p:spTree>
  </p:cSld>
  <p:clrMapOvr>
    <a:masterClrMapping/>
  </p:clrMapOvr>
</p:sld>
</file>

<file path=ppt/slides/slide19.xml><?xml version="1.0" encoding="utf-8"?>
<p:sld xmlns:p="http://schemas.openxmlformats.org/presentationml/2006/main" xmlns:a="http://schemas.openxmlformats.org/drawingml/2006/main" xmlns:r="http://schemas.openxmlformats.org/officeDocument/2006/relationships">
  <p:cSld>
    <p:bg>
      <p:bgPr>
        <a:solidFill>
          <a:srgbClr val="1B2436"/>
        </a:solidFill>
      </p:bgPr>
    </p:bg>
    <p:spTree>
      <p:nvGrpSpPr>
        <p:cNvPr id="1" name=""/>
        <p:cNvGrpSpPr/>
        <p:nvPr/>
      </p:nvGrpSpPr>
      <p:grpSpPr>
        <a:xfrm>
          <a:off x="0" y="0"/>
          <a:ext cx="0" cy="0"/>
          <a:chOff x="0" y="0"/>
          <a:chExt cx="0" cy="0"/>
        </a:xfrm>
      </p:grpSpPr>
      <p:grpSp>
        <p:nvGrpSpPr>
          <p:cNvPr name="Group 2" id="2"/>
          <p:cNvGrpSpPr/>
          <p:nvPr/>
        </p:nvGrpSpPr>
        <p:grpSpPr>
          <a:xfrm rot="0">
            <a:off x="605422" y="371372"/>
            <a:ext cx="8229600" cy="480060"/>
            <a:chOff x="0" y="0"/>
            <a:chExt cx="10972800" cy="640080"/>
          </a:xfrm>
        </p:grpSpPr>
        <p:sp>
          <p:nvSpPr>
            <p:cNvPr name="Freeform 3" id="3"/>
            <p:cNvSpPr/>
            <p:nvPr/>
          </p:nvSpPr>
          <p:spPr>
            <a:xfrm flipH="false" flipV="false" rot="0">
              <a:off x="0" y="0"/>
              <a:ext cx="10972800" cy="640080"/>
            </a:xfrm>
            <a:custGeom>
              <a:avLst/>
              <a:gdLst/>
              <a:ahLst/>
              <a:cxnLst/>
              <a:rect r="r" b="b" t="t" l="l"/>
              <a:pathLst>
                <a:path h="640080" w="10972800">
                  <a:moveTo>
                    <a:pt x="0" y="0"/>
                  </a:moveTo>
                  <a:lnTo>
                    <a:pt x="10972800" y="0"/>
                  </a:lnTo>
                  <a:lnTo>
                    <a:pt x="10972800" y="640080"/>
                  </a:lnTo>
                  <a:lnTo>
                    <a:pt x="0" y="640080"/>
                  </a:lnTo>
                  <a:close/>
                </a:path>
              </a:pathLst>
            </a:custGeom>
            <a:blipFill>
              <a:blip r:embed="rId3">
                <a:alphaModFix amt="0"/>
              </a:blip>
              <a:stretch>
                <a:fillRect l="0" t="-284029" r="0" b="-284029"/>
              </a:stretch>
            </a:blipFill>
          </p:spPr>
        </p:sp>
        <p:sp>
          <p:nvSpPr>
            <p:cNvPr name="TextBox 4" id="4"/>
            <p:cNvSpPr txBox="true"/>
            <p:nvPr/>
          </p:nvSpPr>
          <p:spPr>
            <a:xfrm>
              <a:off x="0" y="-19050"/>
              <a:ext cx="10972800" cy="659130"/>
            </a:xfrm>
            <a:prstGeom prst="rect">
              <a:avLst/>
            </a:prstGeom>
          </p:spPr>
          <p:txBody>
            <a:bodyPr anchor="ctr" rtlCol="false" tIns="0" lIns="0" bIns="0" rIns="0"/>
            <a:lstStyle/>
            <a:p>
              <a:pPr algn="l">
                <a:lnSpc>
                  <a:spcPts val="2160"/>
                </a:lnSpc>
              </a:pPr>
              <a:r>
                <a:rPr lang="en-US" b="true" sz="1800" spc="299">
                  <a:solidFill>
                    <a:srgbClr val="F2A93B"/>
                  </a:solidFill>
                  <a:latin typeface="Poppins Bold"/>
                  <a:ea typeface="Poppins Bold"/>
                  <a:cs typeface="Poppins Bold"/>
                  <a:sym typeface="Poppins Bold"/>
                </a:rPr>
                <a:t>TAKEAWAYS</a:t>
              </a:r>
            </a:p>
          </p:txBody>
        </p:sp>
      </p:grpSp>
      <p:grpSp>
        <p:nvGrpSpPr>
          <p:cNvPr name="Group 5" id="5"/>
          <p:cNvGrpSpPr/>
          <p:nvPr/>
        </p:nvGrpSpPr>
        <p:grpSpPr>
          <a:xfrm rot="0">
            <a:off x="595897" y="592352"/>
            <a:ext cx="5521235" cy="1121283"/>
            <a:chOff x="0" y="0"/>
            <a:chExt cx="7361647" cy="1495044"/>
          </a:xfrm>
        </p:grpSpPr>
        <p:sp>
          <p:nvSpPr>
            <p:cNvPr name="Freeform 6" id="6"/>
            <p:cNvSpPr/>
            <p:nvPr/>
          </p:nvSpPr>
          <p:spPr>
            <a:xfrm flipH="false" flipV="false" rot="0">
              <a:off x="0" y="0"/>
              <a:ext cx="7361648" cy="1495044"/>
            </a:xfrm>
            <a:custGeom>
              <a:avLst/>
              <a:gdLst/>
              <a:ahLst/>
              <a:cxnLst/>
              <a:rect r="r" b="b" t="t" l="l"/>
              <a:pathLst>
                <a:path h="1495044" w="7361648">
                  <a:moveTo>
                    <a:pt x="0" y="0"/>
                  </a:moveTo>
                  <a:lnTo>
                    <a:pt x="7361648" y="0"/>
                  </a:lnTo>
                  <a:lnTo>
                    <a:pt x="7361648" y="1495044"/>
                  </a:lnTo>
                  <a:lnTo>
                    <a:pt x="0" y="1495044"/>
                  </a:lnTo>
                  <a:close/>
                </a:path>
              </a:pathLst>
            </a:custGeom>
            <a:blipFill>
              <a:blip r:embed="rId3">
                <a:alphaModFix amt="0"/>
              </a:blip>
              <a:stretch>
                <a:fillRect l="0" t="-242530" r="-200591" b="-234273"/>
              </a:stretch>
            </a:blipFill>
          </p:spPr>
        </p:sp>
        <p:sp>
          <p:nvSpPr>
            <p:cNvPr name="TextBox 7" id="7"/>
            <p:cNvSpPr txBox="true"/>
            <p:nvPr/>
          </p:nvSpPr>
          <p:spPr>
            <a:xfrm>
              <a:off x="0" y="-47625"/>
              <a:ext cx="7361647" cy="1542669"/>
            </a:xfrm>
            <a:prstGeom prst="rect">
              <a:avLst/>
            </a:prstGeom>
          </p:spPr>
          <p:txBody>
            <a:bodyPr anchor="ctr" rtlCol="false" tIns="0" lIns="0" bIns="0" rIns="0"/>
            <a:lstStyle/>
            <a:p>
              <a:pPr algn="l">
                <a:lnSpc>
                  <a:spcPts val="5400"/>
                </a:lnSpc>
              </a:pPr>
              <a:r>
                <a:rPr lang="en-US" sz="4500" b="true">
                  <a:solidFill>
                    <a:srgbClr val="F2F1ED"/>
                  </a:solidFill>
                  <a:latin typeface="Poppins Bold"/>
                  <a:ea typeface="Poppins Bold"/>
                  <a:cs typeface="Poppins Bold"/>
                  <a:sym typeface="Poppins Bold"/>
                </a:rPr>
                <a:t>Lessons Learned</a:t>
              </a:r>
            </a:p>
          </p:txBody>
        </p:sp>
      </p:grpSp>
      <p:grpSp>
        <p:nvGrpSpPr>
          <p:cNvPr name="Group 8" id="8"/>
          <p:cNvGrpSpPr/>
          <p:nvPr/>
        </p:nvGrpSpPr>
        <p:grpSpPr>
          <a:xfrm rot="0">
            <a:off x="757822" y="1911529"/>
            <a:ext cx="773430" cy="773430"/>
            <a:chOff x="0" y="0"/>
            <a:chExt cx="1031240" cy="1031240"/>
          </a:xfrm>
        </p:grpSpPr>
        <p:sp>
          <p:nvSpPr>
            <p:cNvPr name="Freeform 9" id="9"/>
            <p:cNvSpPr/>
            <p:nvPr/>
          </p:nvSpPr>
          <p:spPr>
            <a:xfrm flipH="false" flipV="false" rot="0">
              <a:off x="0" y="0"/>
              <a:ext cx="1031240" cy="1031240"/>
            </a:xfrm>
            <a:custGeom>
              <a:avLst/>
              <a:gdLst/>
              <a:ahLst/>
              <a:cxnLst/>
              <a:rect r="r" b="b" t="t" l="l"/>
              <a:pathLst>
                <a:path h="1031240" w="1031240">
                  <a:moveTo>
                    <a:pt x="0" y="515620"/>
                  </a:moveTo>
                  <a:cubicBezTo>
                    <a:pt x="0" y="230886"/>
                    <a:pt x="230886" y="0"/>
                    <a:pt x="515620" y="0"/>
                  </a:cubicBezTo>
                  <a:cubicBezTo>
                    <a:pt x="800354" y="0"/>
                    <a:pt x="1031240" y="230886"/>
                    <a:pt x="1031240" y="515620"/>
                  </a:cubicBezTo>
                  <a:cubicBezTo>
                    <a:pt x="1031240" y="800354"/>
                    <a:pt x="800354" y="1031240"/>
                    <a:pt x="515620" y="1031240"/>
                  </a:cubicBezTo>
                  <a:cubicBezTo>
                    <a:pt x="230886" y="1031240"/>
                    <a:pt x="0" y="800354"/>
                    <a:pt x="0" y="515620"/>
                  </a:cubicBezTo>
                  <a:close/>
                </a:path>
              </a:pathLst>
            </a:custGeom>
            <a:solidFill>
              <a:srgbClr val="F2A93B"/>
            </a:solidFill>
            <a:ln w="19050" cap="sq">
              <a:solidFill>
                <a:srgbClr val="F2A93B"/>
              </a:solidFill>
              <a:prstDash val="solid"/>
              <a:miter/>
            </a:ln>
          </p:spPr>
        </p:sp>
      </p:grpSp>
      <p:grpSp>
        <p:nvGrpSpPr>
          <p:cNvPr name="Group 10" id="10"/>
          <p:cNvGrpSpPr/>
          <p:nvPr/>
        </p:nvGrpSpPr>
        <p:grpSpPr>
          <a:xfrm rot="0">
            <a:off x="767347" y="1921054"/>
            <a:ext cx="754380" cy="754380"/>
            <a:chOff x="0" y="0"/>
            <a:chExt cx="1005840" cy="1005840"/>
          </a:xfrm>
        </p:grpSpPr>
        <p:sp>
          <p:nvSpPr>
            <p:cNvPr name="Freeform 11" id="11"/>
            <p:cNvSpPr/>
            <p:nvPr/>
          </p:nvSpPr>
          <p:spPr>
            <a:xfrm flipH="false" flipV="false" rot="0">
              <a:off x="0" y="0"/>
              <a:ext cx="1005840" cy="1005840"/>
            </a:xfrm>
            <a:custGeom>
              <a:avLst/>
              <a:gdLst/>
              <a:ahLst/>
              <a:cxnLst/>
              <a:rect r="r" b="b" t="t" l="l"/>
              <a:pathLst>
                <a:path h="1005840" w="1005840">
                  <a:moveTo>
                    <a:pt x="0" y="0"/>
                  </a:moveTo>
                  <a:lnTo>
                    <a:pt x="1005840" y="0"/>
                  </a:lnTo>
                  <a:lnTo>
                    <a:pt x="1005840" y="1005840"/>
                  </a:lnTo>
                  <a:lnTo>
                    <a:pt x="0" y="1005840"/>
                  </a:lnTo>
                  <a:close/>
                </a:path>
              </a:pathLst>
            </a:custGeom>
            <a:blipFill>
              <a:blip r:embed="rId3">
                <a:alphaModFix amt="0"/>
              </a:blip>
              <a:stretch>
                <a:fillRect l="-78303" t="0" r="-78303" b="0"/>
              </a:stretch>
            </a:blipFill>
          </p:spPr>
        </p:sp>
        <p:sp>
          <p:nvSpPr>
            <p:cNvPr name="TextBox 12" id="12"/>
            <p:cNvSpPr txBox="true"/>
            <p:nvPr/>
          </p:nvSpPr>
          <p:spPr>
            <a:xfrm>
              <a:off x="0" y="-19050"/>
              <a:ext cx="1005840" cy="1024890"/>
            </a:xfrm>
            <a:prstGeom prst="rect">
              <a:avLst/>
            </a:prstGeom>
          </p:spPr>
          <p:txBody>
            <a:bodyPr anchor="ctr" rtlCol="false" tIns="0" lIns="0" bIns="0" rIns="0"/>
            <a:lstStyle/>
            <a:p>
              <a:pPr algn="ctr">
                <a:lnSpc>
                  <a:spcPts val="2879"/>
                </a:lnSpc>
              </a:pPr>
              <a:r>
                <a:rPr lang="en-US" sz="2400" b="true">
                  <a:solidFill>
                    <a:srgbClr val="1B2436"/>
                  </a:solidFill>
                  <a:latin typeface="Poppins Bold"/>
                  <a:ea typeface="Poppins Bold"/>
                  <a:cs typeface="Poppins Bold"/>
                  <a:sym typeface="Poppins Bold"/>
                </a:rPr>
                <a:t>1</a:t>
              </a:r>
            </a:p>
          </p:txBody>
        </p:sp>
      </p:grpSp>
      <p:grpSp>
        <p:nvGrpSpPr>
          <p:cNvPr name="Group 13" id="13"/>
          <p:cNvGrpSpPr/>
          <p:nvPr/>
        </p:nvGrpSpPr>
        <p:grpSpPr>
          <a:xfrm rot="0">
            <a:off x="1783664" y="1713635"/>
            <a:ext cx="4937760" cy="1165860"/>
            <a:chOff x="0" y="0"/>
            <a:chExt cx="6583680" cy="1554480"/>
          </a:xfrm>
        </p:grpSpPr>
        <p:sp>
          <p:nvSpPr>
            <p:cNvPr name="Freeform 14" id="14"/>
            <p:cNvSpPr/>
            <p:nvPr/>
          </p:nvSpPr>
          <p:spPr>
            <a:xfrm flipH="false" flipV="false" rot="0">
              <a:off x="0" y="0"/>
              <a:ext cx="6583680" cy="1554480"/>
            </a:xfrm>
            <a:custGeom>
              <a:avLst/>
              <a:gdLst/>
              <a:ahLst/>
              <a:cxnLst/>
              <a:rect r="r" b="b" t="t" l="l"/>
              <a:pathLst>
                <a:path h="1554480" w="6583680">
                  <a:moveTo>
                    <a:pt x="0" y="0"/>
                  </a:moveTo>
                  <a:lnTo>
                    <a:pt x="6583680" y="0"/>
                  </a:lnTo>
                  <a:lnTo>
                    <a:pt x="6583680" y="1554480"/>
                  </a:lnTo>
                  <a:lnTo>
                    <a:pt x="0" y="1554480"/>
                  </a:lnTo>
                  <a:close/>
                </a:path>
              </a:pathLst>
            </a:custGeom>
            <a:blipFill>
              <a:blip r:embed="rId3">
                <a:alphaModFix amt="0"/>
              </a:blip>
              <a:stretch>
                <a:fillRect l="0" t="-32524" r="0" b="-32524"/>
              </a:stretch>
            </a:blipFill>
          </p:spPr>
        </p:sp>
        <p:sp>
          <p:nvSpPr>
            <p:cNvPr name="TextBox 15" id="15"/>
            <p:cNvSpPr txBox="true"/>
            <p:nvPr/>
          </p:nvSpPr>
          <p:spPr>
            <a:xfrm>
              <a:off x="0" y="-19050"/>
              <a:ext cx="6583680" cy="1573530"/>
            </a:xfrm>
            <a:prstGeom prst="rect">
              <a:avLst/>
            </a:prstGeom>
          </p:spPr>
          <p:txBody>
            <a:bodyPr anchor="ctr" rtlCol="false" tIns="0" lIns="0" bIns="0" rIns="0"/>
            <a:lstStyle/>
            <a:p>
              <a:pPr algn="l">
                <a:lnSpc>
                  <a:spcPts val="2340"/>
                </a:lnSpc>
              </a:pPr>
              <a:r>
                <a:rPr lang="en-US" sz="1950" b="true">
                  <a:solidFill>
                    <a:srgbClr val="F2F1ED"/>
                  </a:solidFill>
                  <a:latin typeface="Poppins Bold"/>
                  <a:ea typeface="Poppins Bold"/>
                  <a:cs typeface="Poppins Bold"/>
                  <a:sym typeface="Poppins Bold"/>
                </a:rPr>
                <a:t>Agents Do Exactly What You Ask</a:t>
              </a:r>
            </a:p>
          </p:txBody>
        </p:sp>
      </p:grpSp>
      <p:grpSp>
        <p:nvGrpSpPr>
          <p:cNvPr name="Group 16" id="16"/>
          <p:cNvGrpSpPr/>
          <p:nvPr/>
        </p:nvGrpSpPr>
        <p:grpSpPr>
          <a:xfrm rot="0">
            <a:off x="7054411" y="1713635"/>
            <a:ext cx="8354145" cy="1182935"/>
            <a:chOff x="0" y="0"/>
            <a:chExt cx="11138860" cy="1577247"/>
          </a:xfrm>
        </p:grpSpPr>
        <p:sp>
          <p:nvSpPr>
            <p:cNvPr name="Freeform 17" id="17"/>
            <p:cNvSpPr/>
            <p:nvPr/>
          </p:nvSpPr>
          <p:spPr>
            <a:xfrm flipH="false" flipV="false" rot="0">
              <a:off x="0" y="0"/>
              <a:ext cx="11138860" cy="1577247"/>
            </a:xfrm>
            <a:custGeom>
              <a:avLst/>
              <a:gdLst/>
              <a:ahLst/>
              <a:cxnLst/>
              <a:rect r="r" b="b" t="t" l="l"/>
              <a:pathLst>
                <a:path h="1577247" w="11138860">
                  <a:moveTo>
                    <a:pt x="0" y="0"/>
                  </a:moveTo>
                  <a:lnTo>
                    <a:pt x="11138860" y="0"/>
                  </a:lnTo>
                  <a:lnTo>
                    <a:pt x="11138860" y="1577247"/>
                  </a:lnTo>
                  <a:lnTo>
                    <a:pt x="0" y="1577247"/>
                  </a:lnTo>
                  <a:close/>
                </a:path>
              </a:pathLst>
            </a:custGeom>
            <a:blipFill>
              <a:blip r:embed="rId3">
                <a:alphaModFix amt="0"/>
              </a:blip>
              <a:stretch>
                <a:fillRect l="0" t="-117907" r="-21494" b="-116464"/>
              </a:stretch>
            </a:blipFill>
          </p:spPr>
        </p:sp>
        <p:sp>
          <p:nvSpPr>
            <p:cNvPr name="TextBox 18" id="18"/>
            <p:cNvSpPr txBox="true"/>
            <p:nvPr/>
          </p:nvSpPr>
          <p:spPr>
            <a:xfrm>
              <a:off x="0" y="-9525"/>
              <a:ext cx="11138860" cy="1586772"/>
            </a:xfrm>
            <a:prstGeom prst="rect">
              <a:avLst/>
            </a:prstGeom>
          </p:spPr>
          <p:txBody>
            <a:bodyPr anchor="ctr" rtlCol="false" tIns="0" lIns="0" bIns="0" rIns="0"/>
            <a:lstStyle/>
            <a:p>
              <a:pPr algn="l">
                <a:lnSpc>
                  <a:spcPts val="2070"/>
                </a:lnSpc>
              </a:pPr>
              <a:r>
                <a:rPr lang="en-US" sz="1725">
                  <a:solidFill>
                    <a:srgbClr val="FDFDFD"/>
                  </a:solidFill>
                  <a:latin typeface="Poppins"/>
                  <a:ea typeface="Poppins"/>
                  <a:cs typeface="Poppins"/>
                  <a:sym typeface="Poppins"/>
                </a:rPr>
                <a:t>Define success AND boundaries — not just “reduce costs” but “nothing in production, max $100/hr, require approval.”</a:t>
              </a:r>
            </a:p>
          </p:txBody>
        </p:sp>
      </p:grpSp>
      <p:grpSp>
        <p:nvGrpSpPr>
          <p:cNvPr name="Group 19" id="19"/>
          <p:cNvGrpSpPr/>
          <p:nvPr/>
        </p:nvGrpSpPr>
        <p:grpSpPr>
          <a:xfrm rot="0">
            <a:off x="801637" y="3672588"/>
            <a:ext cx="773430" cy="773430"/>
            <a:chOff x="0" y="0"/>
            <a:chExt cx="1031240" cy="1031240"/>
          </a:xfrm>
        </p:grpSpPr>
        <p:sp>
          <p:nvSpPr>
            <p:cNvPr name="Freeform 20" id="20"/>
            <p:cNvSpPr/>
            <p:nvPr/>
          </p:nvSpPr>
          <p:spPr>
            <a:xfrm flipH="false" flipV="false" rot="0">
              <a:off x="0" y="0"/>
              <a:ext cx="1031240" cy="1031240"/>
            </a:xfrm>
            <a:custGeom>
              <a:avLst/>
              <a:gdLst/>
              <a:ahLst/>
              <a:cxnLst/>
              <a:rect r="r" b="b" t="t" l="l"/>
              <a:pathLst>
                <a:path h="1031240" w="1031240">
                  <a:moveTo>
                    <a:pt x="0" y="515620"/>
                  </a:moveTo>
                  <a:cubicBezTo>
                    <a:pt x="0" y="230886"/>
                    <a:pt x="230886" y="0"/>
                    <a:pt x="515620" y="0"/>
                  </a:cubicBezTo>
                  <a:cubicBezTo>
                    <a:pt x="800354" y="0"/>
                    <a:pt x="1031240" y="230886"/>
                    <a:pt x="1031240" y="515620"/>
                  </a:cubicBezTo>
                  <a:cubicBezTo>
                    <a:pt x="1031240" y="800354"/>
                    <a:pt x="800354" y="1031240"/>
                    <a:pt x="515620" y="1031240"/>
                  </a:cubicBezTo>
                  <a:cubicBezTo>
                    <a:pt x="230886" y="1031240"/>
                    <a:pt x="0" y="800354"/>
                    <a:pt x="0" y="515620"/>
                  </a:cubicBezTo>
                  <a:close/>
                </a:path>
              </a:pathLst>
            </a:custGeom>
            <a:solidFill>
              <a:srgbClr val="F2A93B"/>
            </a:solidFill>
            <a:ln w="19050" cap="sq">
              <a:solidFill>
                <a:srgbClr val="F2A93B"/>
              </a:solidFill>
              <a:prstDash val="solid"/>
              <a:miter/>
            </a:ln>
          </p:spPr>
        </p:sp>
      </p:grpSp>
      <p:grpSp>
        <p:nvGrpSpPr>
          <p:cNvPr name="Group 21" id="21"/>
          <p:cNvGrpSpPr/>
          <p:nvPr/>
        </p:nvGrpSpPr>
        <p:grpSpPr>
          <a:xfrm rot="0">
            <a:off x="811162" y="3682113"/>
            <a:ext cx="754380" cy="754380"/>
            <a:chOff x="0" y="0"/>
            <a:chExt cx="1005840" cy="1005840"/>
          </a:xfrm>
        </p:grpSpPr>
        <p:sp>
          <p:nvSpPr>
            <p:cNvPr name="Freeform 22" id="22"/>
            <p:cNvSpPr/>
            <p:nvPr/>
          </p:nvSpPr>
          <p:spPr>
            <a:xfrm flipH="false" flipV="false" rot="0">
              <a:off x="0" y="0"/>
              <a:ext cx="1005840" cy="1005840"/>
            </a:xfrm>
            <a:custGeom>
              <a:avLst/>
              <a:gdLst/>
              <a:ahLst/>
              <a:cxnLst/>
              <a:rect r="r" b="b" t="t" l="l"/>
              <a:pathLst>
                <a:path h="1005840" w="1005840">
                  <a:moveTo>
                    <a:pt x="0" y="0"/>
                  </a:moveTo>
                  <a:lnTo>
                    <a:pt x="1005840" y="0"/>
                  </a:lnTo>
                  <a:lnTo>
                    <a:pt x="1005840" y="1005840"/>
                  </a:lnTo>
                  <a:lnTo>
                    <a:pt x="0" y="1005840"/>
                  </a:lnTo>
                  <a:close/>
                </a:path>
              </a:pathLst>
            </a:custGeom>
            <a:blipFill>
              <a:blip r:embed="rId3">
                <a:alphaModFix amt="0"/>
              </a:blip>
              <a:stretch>
                <a:fillRect l="-78303" t="0" r="-78303" b="0"/>
              </a:stretch>
            </a:blipFill>
          </p:spPr>
        </p:sp>
        <p:sp>
          <p:nvSpPr>
            <p:cNvPr name="TextBox 23" id="23"/>
            <p:cNvSpPr txBox="true"/>
            <p:nvPr/>
          </p:nvSpPr>
          <p:spPr>
            <a:xfrm>
              <a:off x="0" y="-19050"/>
              <a:ext cx="1005840" cy="1024890"/>
            </a:xfrm>
            <a:prstGeom prst="rect">
              <a:avLst/>
            </a:prstGeom>
          </p:spPr>
          <p:txBody>
            <a:bodyPr anchor="ctr" rtlCol="false" tIns="0" lIns="0" bIns="0" rIns="0"/>
            <a:lstStyle/>
            <a:p>
              <a:pPr algn="ctr">
                <a:lnSpc>
                  <a:spcPts val="2879"/>
                </a:lnSpc>
              </a:pPr>
              <a:r>
                <a:rPr lang="en-US" sz="2400" b="true">
                  <a:solidFill>
                    <a:srgbClr val="1B2436"/>
                  </a:solidFill>
                  <a:latin typeface="Poppins Bold"/>
                  <a:ea typeface="Poppins Bold"/>
                  <a:cs typeface="Poppins Bold"/>
                  <a:sym typeface="Poppins Bold"/>
                </a:rPr>
                <a:t>2</a:t>
              </a:r>
            </a:p>
          </p:txBody>
        </p:sp>
      </p:grpSp>
      <p:grpSp>
        <p:nvGrpSpPr>
          <p:cNvPr name="Group 24" id="24"/>
          <p:cNvGrpSpPr/>
          <p:nvPr/>
        </p:nvGrpSpPr>
        <p:grpSpPr>
          <a:xfrm rot="0">
            <a:off x="1770146" y="3483231"/>
            <a:ext cx="4937760" cy="1165860"/>
            <a:chOff x="0" y="0"/>
            <a:chExt cx="6583680" cy="1554480"/>
          </a:xfrm>
        </p:grpSpPr>
        <p:sp>
          <p:nvSpPr>
            <p:cNvPr name="Freeform 25" id="25"/>
            <p:cNvSpPr/>
            <p:nvPr/>
          </p:nvSpPr>
          <p:spPr>
            <a:xfrm flipH="false" flipV="false" rot="0">
              <a:off x="0" y="0"/>
              <a:ext cx="6583680" cy="1554480"/>
            </a:xfrm>
            <a:custGeom>
              <a:avLst/>
              <a:gdLst/>
              <a:ahLst/>
              <a:cxnLst/>
              <a:rect r="r" b="b" t="t" l="l"/>
              <a:pathLst>
                <a:path h="1554480" w="6583680">
                  <a:moveTo>
                    <a:pt x="0" y="0"/>
                  </a:moveTo>
                  <a:lnTo>
                    <a:pt x="6583680" y="0"/>
                  </a:lnTo>
                  <a:lnTo>
                    <a:pt x="6583680" y="1554480"/>
                  </a:lnTo>
                  <a:lnTo>
                    <a:pt x="0" y="1554480"/>
                  </a:lnTo>
                  <a:close/>
                </a:path>
              </a:pathLst>
            </a:custGeom>
            <a:blipFill>
              <a:blip r:embed="rId3">
                <a:alphaModFix amt="0"/>
              </a:blip>
              <a:stretch>
                <a:fillRect l="0" t="-32524" r="0" b="-32524"/>
              </a:stretch>
            </a:blipFill>
          </p:spPr>
        </p:sp>
        <p:sp>
          <p:nvSpPr>
            <p:cNvPr name="TextBox 26" id="26"/>
            <p:cNvSpPr txBox="true"/>
            <p:nvPr/>
          </p:nvSpPr>
          <p:spPr>
            <a:xfrm>
              <a:off x="0" y="-19050"/>
              <a:ext cx="6583680" cy="1573530"/>
            </a:xfrm>
            <a:prstGeom prst="rect">
              <a:avLst/>
            </a:prstGeom>
          </p:spPr>
          <p:txBody>
            <a:bodyPr anchor="ctr" rtlCol="false" tIns="0" lIns="0" bIns="0" rIns="0"/>
            <a:lstStyle/>
            <a:p>
              <a:pPr algn="l">
                <a:lnSpc>
                  <a:spcPts val="2340"/>
                </a:lnSpc>
              </a:pPr>
              <a:r>
                <a:rPr lang="en-US" sz="1950" b="true">
                  <a:solidFill>
                    <a:srgbClr val="F2F1ED"/>
                  </a:solidFill>
                  <a:latin typeface="Poppins Bold"/>
                  <a:ea typeface="Poppins Bold"/>
                  <a:cs typeface="Poppins Bold"/>
                  <a:sym typeface="Poppins Bold"/>
                </a:rPr>
                <a:t>Incomplete Policies Are Worse Than None</a:t>
              </a:r>
            </a:p>
          </p:txBody>
        </p:sp>
      </p:grpSp>
      <p:grpSp>
        <p:nvGrpSpPr>
          <p:cNvPr name="Group 27" id="27"/>
          <p:cNvGrpSpPr/>
          <p:nvPr/>
        </p:nvGrpSpPr>
        <p:grpSpPr>
          <a:xfrm rot="0">
            <a:off x="7017652" y="3483231"/>
            <a:ext cx="8178788" cy="1165860"/>
            <a:chOff x="0" y="0"/>
            <a:chExt cx="10905051" cy="1554480"/>
          </a:xfrm>
        </p:grpSpPr>
        <p:sp>
          <p:nvSpPr>
            <p:cNvPr name="Freeform 28" id="28"/>
            <p:cNvSpPr/>
            <p:nvPr/>
          </p:nvSpPr>
          <p:spPr>
            <a:xfrm flipH="false" flipV="false" rot="0">
              <a:off x="0" y="0"/>
              <a:ext cx="10905051" cy="1554480"/>
            </a:xfrm>
            <a:custGeom>
              <a:avLst/>
              <a:gdLst/>
              <a:ahLst/>
              <a:cxnLst/>
              <a:rect r="r" b="b" t="t" l="l"/>
              <a:pathLst>
                <a:path h="1554480" w="10905051">
                  <a:moveTo>
                    <a:pt x="0" y="0"/>
                  </a:moveTo>
                  <a:lnTo>
                    <a:pt x="10905051" y="0"/>
                  </a:lnTo>
                  <a:lnTo>
                    <a:pt x="10905051" y="1554480"/>
                  </a:lnTo>
                  <a:lnTo>
                    <a:pt x="0" y="1554480"/>
                  </a:lnTo>
                  <a:close/>
                </a:path>
              </a:pathLst>
            </a:custGeom>
            <a:blipFill>
              <a:blip r:embed="rId3">
                <a:alphaModFix amt="0"/>
              </a:blip>
              <a:stretch>
                <a:fillRect l="0" t="-119634" r="-24099" b="-119634"/>
              </a:stretch>
            </a:blipFill>
          </p:spPr>
        </p:sp>
        <p:sp>
          <p:nvSpPr>
            <p:cNvPr name="TextBox 29" id="29"/>
            <p:cNvSpPr txBox="true"/>
            <p:nvPr/>
          </p:nvSpPr>
          <p:spPr>
            <a:xfrm>
              <a:off x="0" y="-9525"/>
              <a:ext cx="10905051" cy="1564005"/>
            </a:xfrm>
            <a:prstGeom prst="rect">
              <a:avLst/>
            </a:prstGeom>
          </p:spPr>
          <p:txBody>
            <a:bodyPr anchor="ctr" rtlCol="false" tIns="0" lIns="0" bIns="0" rIns="0"/>
            <a:lstStyle/>
            <a:p>
              <a:pPr algn="l">
                <a:lnSpc>
                  <a:spcPts val="2070"/>
                </a:lnSpc>
              </a:pPr>
              <a:r>
                <a:rPr lang="en-US" sz="1725">
                  <a:solidFill>
                    <a:srgbClr val="FDFDFD"/>
                  </a:solidFill>
                  <a:latin typeface="Poppins"/>
                  <a:ea typeface="Poppins"/>
                  <a:cs typeface="Poppins"/>
                  <a:sym typeface="Poppins"/>
                </a:rPr>
                <a:t>Blocking “delete” but allowing “rename” is false security. Think in outcomes, not operations.</a:t>
              </a:r>
            </a:p>
          </p:txBody>
        </p:sp>
      </p:grpSp>
      <p:grpSp>
        <p:nvGrpSpPr>
          <p:cNvPr name="Group 30" id="30"/>
          <p:cNvGrpSpPr/>
          <p:nvPr/>
        </p:nvGrpSpPr>
        <p:grpSpPr>
          <a:xfrm rot="0">
            <a:off x="757822" y="5530342"/>
            <a:ext cx="773430" cy="773430"/>
            <a:chOff x="0" y="0"/>
            <a:chExt cx="1031240" cy="1031240"/>
          </a:xfrm>
        </p:grpSpPr>
        <p:sp>
          <p:nvSpPr>
            <p:cNvPr name="Freeform 31" id="31"/>
            <p:cNvSpPr/>
            <p:nvPr/>
          </p:nvSpPr>
          <p:spPr>
            <a:xfrm flipH="false" flipV="false" rot="0">
              <a:off x="0" y="0"/>
              <a:ext cx="1031240" cy="1031240"/>
            </a:xfrm>
            <a:custGeom>
              <a:avLst/>
              <a:gdLst/>
              <a:ahLst/>
              <a:cxnLst/>
              <a:rect r="r" b="b" t="t" l="l"/>
              <a:pathLst>
                <a:path h="1031240" w="1031240">
                  <a:moveTo>
                    <a:pt x="0" y="515620"/>
                  </a:moveTo>
                  <a:cubicBezTo>
                    <a:pt x="0" y="230886"/>
                    <a:pt x="230886" y="0"/>
                    <a:pt x="515620" y="0"/>
                  </a:cubicBezTo>
                  <a:cubicBezTo>
                    <a:pt x="800354" y="0"/>
                    <a:pt x="1031240" y="230886"/>
                    <a:pt x="1031240" y="515620"/>
                  </a:cubicBezTo>
                  <a:cubicBezTo>
                    <a:pt x="1031240" y="800354"/>
                    <a:pt x="800354" y="1031240"/>
                    <a:pt x="515620" y="1031240"/>
                  </a:cubicBezTo>
                  <a:cubicBezTo>
                    <a:pt x="230886" y="1031240"/>
                    <a:pt x="0" y="800354"/>
                    <a:pt x="0" y="515620"/>
                  </a:cubicBezTo>
                  <a:close/>
                </a:path>
              </a:pathLst>
            </a:custGeom>
            <a:solidFill>
              <a:srgbClr val="F2A93B"/>
            </a:solidFill>
            <a:ln w="19050" cap="sq">
              <a:solidFill>
                <a:srgbClr val="F2A93B"/>
              </a:solidFill>
              <a:prstDash val="solid"/>
              <a:miter/>
            </a:ln>
          </p:spPr>
        </p:sp>
      </p:grpSp>
      <p:grpSp>
        <p:nvGrpSpPr>
          <p:cNvPr name="Group 32" id="32"/>
          <p:cNvGrpSpPr/>
          <p:nvPr/>
        </p:nvGrpSpPr>
        <p:grpSpPr>
          <a:xfrm rot="0">
            <a:off x="767347" y="5539867"/>
            <a:ext cx="754380" cy="754380"/>
            <a:chOff x="0" y="0"/>
            <a:chExt cx="1005840" cy="1005840"/>
          </a:xfrm>
        </p:grpSpPr>
        <p:sp>
          <p:nvSpPr>
            <p:cNvPr name="Freeform 33" id="33"/>
            <p:cNvSpPr/>
            <p:nvPr/>
          </p:nvSpPr>
          <p:spPr>
            <a:xfrm flipH="false" flipV="false" rot="0">
              <a:off x="0" y="0"/>
              <a:ext cx="1005840" cy="1005840"/>
            </a:xfrm>
            <a:custGeom>
              <a:avLst/>
              <a:gdLst/>
              <a:ahLst/>
              <a:cxnLst/>
              <a:rect r="r" b="b" t="t" l="l"/>
              <a:pathLst>
                <a:path h="1005840" w="1005840">
                  <a:moveTo>
                    <a:pt x="0" y="0"/>
                  </a:moveTo>
                  <a:lnTo>
                    <a:pt x="1005840" y="0"/>
                  </a:lnTo>
                  <a:lnTo>
                    <a:pt x="1005840" y="1005840"/>
                  </a:lnTo>
                  <a:lnTo>
                    <a:pt x="0" y="1005840"/>
                  </a:lnTo>
                  <a:close/>
                </a:path>
              </a:pathLst>
            </a:custGeom>
            <a:blipFill>
              <a:blip r:embed="rId3">
                <a:alphaModFix amt="0"/>
              </a:blip>
              <a:stretch>
                <a:fillRect l="-78303" t="0" r="-78303" b="0"/>
              </a:stretch>
            </a:blipFill>
          </p:spPr>
        </p:sp>
        <p:sp>
          <p:nvSpPr>
            <p:cNvPr name="TextBox 34" id="34"/>
            <p:cNvSpPr txBox="true"/>
            <p:nvPr/>
          </p:nvSpPr>
          <p:spPr>
            <a:xfrm>
              <a:off x="0" y="-19050"/>
              <a:ext cx="1005840" cy="1024890"/>
            </a:xfrm>
            <a:prstGeom prst="rect">
              <a:avLst/>
            </a:prstGeom>
          </p:spPr>
          <p:txBody>
            <a:bodyPr anchor="ctr" rtlCol="false" tIns="0" lIns="0" bIns="0" rIns="0"/>
            <a:lstStyle/>
            <a:p>
              <a:pPr algn="ctr">
                <a:lnSpc>
                  <a:spcPts val="2879"/>
                </a:lnSpc>
              </a:pPr>
              <a:r>
                <a:rPr lang="en-US" sz="2400" b="true">
                  <a:solidFill>
                    <a:srgbClr val="1B2436"/>
                  </a:solidFill>
                  <a:latin typeface="Poppins Bold"/>
                  <a:ea typeface="Poppins Bold"/>
                  <a:cs typeface="Poppins Bold"/>
                  <a:sym typeface="Poppins Bold"/>
                </a:rPr>
                <a:t>3</a:t>
              </a:r>
            </a:p>
          </p:txBody>
        </p:sp>
      </p:grpSp>
      <p:grpSp>
        <p:nvGrpSpPr>
          <p:cNvPr name="Group 35" id="35"/>
          <p:cNvGrpSpPr/>
          <p:nvPr/>
        </p:nvGrpSpPr>
        <p:grpSpPr>
          <a:xfrm rot="0">
            <a:off x="1830337" y="5340985"/>
            <a:ext cx="4937760" cy="1165860"/>
            <a:chOff x="0" y="0"/>
            <a:chExt cx="6583680" cy="1554480"/>
          </a:xfrm>
        </p:grpSpPr>
        <p:sp>
          <p:nvSpPr>
            <p:cNvPr name="Freeform 36" id="36"/>
            <p:cNvSpPr/>
            <p:nvPr/>
          </p:nvSpPr>
          <p:spPr>
            <a:xfrm flipH="false" flipV="false" rot="0">
              <a:off x="0" y="0"/>
              <a:ext cx="6583680" cy="1554480"/>
            </a:xfrm>
            <a:custGeom>
              <a:avLst/>
              <a:gdLst/>
              <a:ahLst/>
              <a:cxnLst/>
              <a:rect r="r" b="b" t="t" l="l"/>
              <a:pathLst>
                <a:path h="1554480" w="6583680">
                  <a:moveTo>
                    <a:pt x="0" y="0"/>
                  </a:moveTo>
                  <a:lnTo>
                    <a:pt x="6583680" y="0"/>
                  </a:lnTo>
                  <a:lnTo>
                    <a:pt x="6583680" y="1554480"/>
                  </a:lnTo>
                  <a:lnTo>
                    <a:pt x="0" y="1554480"/>
                  </a:lnTo>
                  <a:close/>
                </a:path>
              </a:pathLst>
            </a:custGeom>
            <a:blipFill>
              <a:blip r:embed="rId3">
                <a:alphaModFix amt="0"/>
              </a:blip>
              <a:stretch>
                <a:fillRect l="0" t="-32524" r="0" b="-32524"/>
              </a:stretch>
            </a:blipFill>
          </p:spPr>
        </p:sp>
        <p:sp>
          <p:nvSpPr>
            <p:cNvPr name="TextBox 37" id="37"/>
            <p:cNvSpPr txBox="true"/>
            <p:nvPr/>
          </p:nvSpPr>
          <p:spPr>
            <a:xfrm>
              <a:off x="0" y="-19050"/>
              <a:ext cx="6583680" cy="1573530"/>
            </a:xfrm>
            <a:prstGeom prst="rect">
              <a:avLst/>
            </a:prstGeom>
          </p:spPr>
          <p:txBody>
            <a:bodyPr anchor="ctr" rtlCol="false" tIns="0" lIns="0" bIns="0" rIns="0"/>
            <a:lstStyle/>
            <a:p>
              <a:pPr algn="l">
                <a:lnSpc>
                  <a:spcPts val="2340"/>
                </a:lnSpc>
              </a:pPr>
              <a:r>
                <a:rPr lang="en-US" sz="1950" b="true">
                  <a:solidFill>
                    <a:srgbClr val="F2F1ED"/>
                  </a:solidFill>
                  <a:latin typeface="Poppins Bold"/>
                  <a:ea typeface="Poppins Bold"/>
                  <a:cs typeface="Poppins Bold"/>
                  <a:sym typeface="Poppins Bold"/>
                </a:rPr>
                <a:t>The Best Agents Have Good Governance</a:t>
              </a:r>
            </a:p>
          </p:txBody>
        </p:sp>
      </p:grpSp>
      <p:grpSp>
        <p:nvGrpSpPr>
          <p:cNvPr name="Group 38" id="38"/>
          <p:cNvGrpSpPr/>
          <p:nvPr/>
        </p:nvGrpSpPr>
        <p:grpSpPr>
          <a:xfrm rot="0">
            <a:off x="6973837" y="5128387"/>
            <a:ext cx="7601759" cy="1165860"/>
            <a:chOff x="0" y="0"/>
            <a:chExt cx="10135678" cy="1554480"/>
          </a:xfrm>
        </p:grpSpPr>
        <p:sp>
          <p:nvSpPr>
            <p:cNvPr name="Freeform 39" id="39"/>
            <p:cNvSpPr/>
            <p:nvPr/>
          </p:nvSpPr>
          <p:spPr>
            <a:xfrm flipH="false" flipV="false" rot="0">
              <a:off x="0" y="0"/>
              <a:ext cx="10135678" cy="1554480"/>
            </a:xfrm>
            <a:custGeom>
              <a:avLst/>
              <a:gdLst/>
              <a:ahLst/>
              <a:cxnLst/>
              <a:rect r="r" b="b" t="t" l="l"/>
              <a:pathLst>
                <a:path h="1554480" w="10135678">
                  <a:moveTo>
                    <a:pt x="0" y="0"/>
                  </a:moveTo>
                  <a:lnTo>
                    <a:pt x="10135678" y="0"/>
                  </a:lnTo>
                  <a:lnTo>
                    <a:pt x="10135678" y="1554480"/>
                  </a:lnTo>
                  <a:lnTo>
                    <a:pt x="0" y="1554480"/>
                  </a:lnTo>
                  <a:close/>
                </a:path>
              </a:pathLst>
            </a:custGeom>
            <a:blipFill>
              <a:blip r:embed="rId3">
                <a:alphaModFix amt="0"/>
              </a:blip>
              <a:stretch>
                <a:fillRect l="0" t="-119634" r="-33519" b="-119634"/>
              </a:stretch>
            </a:blipFill>
          </p:spPr>
        </p:sp>
        <p:sp>
          <p:nvSpPr>
            <p:cNvPr name="TextBox 40" id="40"/>
            <p:cNvSpPr txBox="true"/>
            <p:nvPr/>
          </p:nvSpPr>
          <p:spPr>
            <a:xfrm>
              <a:off x="0" y="-9525"/>
              <a:ext cx="10135678" cy="1564005"/>
            </a:xfrm>
            <a:prstGeom prst="rect">
              <a:avLst/>
            </a:prstGeom>
          </p:spPr>
          <p:txBody>
            <a:bodyPr anchor="ctr" rtlCol="false" tIns="0" lIns="0" bIns="0" rIns="0"/>
            <a:lstStyle/>
            <a:p>
              <a:pPr algn="l">
                <a:lnSpc>
                  <a:spcPts val="2070"/>
                </a:lnSpc>
              </a:pPr>
              <a:r>
                <a:rPr lang="en-US" sz="1725">
                  <a:solidFill>
                    <a:srgbClr val="FFFFFF"/>
                  </a:solidFill>
                  <a:latin typeface="Poppins"/>
                  <a:ea typeface="Poppins"/>
                  <a:cs typeface="Poppins"/>
                  <a:sym typeface="Poppins"/>
                </a:rPr>
                <a:t>Friction isn’t the enemy of automation. Governance is important. </a:t>
              </a:r>
            </a:p>
          </p:txBody>
        </p:sp>
      </p:grpSp>
      <p:grpSp>
        <p:nvGrpSpPr>
          <p:cNvPr name="Group 41" id="41"/>
          <p:cNvGrpSpPr/>
          <p:nvPr/>
        </p:nvGrpSpPr>
        <p:grpSpPr>
          <a:xfrm rot="0">
            <a:off x="697631" y="7223252"/>
            <a:ext cx="773430" cy="773430"/>
            <a:chOff x="0" y="0"/>
            <a:chExt cx="1031240" cy="1031240"/>
          </a:xfrm>
        </p:grpSpPr>
        <p:sp>
          <p:nvSpPr>
            <p:cNvPr name="Freeform 42" id="42"/>
            <p:cNvSpPr/>
            <p:nvPr/>
          </p:nvSpPr>
          <p:spPr>
            <a:xfrm flipH="false" flipV="false" rot="0">
              <a:off x="0" y="0"/>
              <a:ext cx="1031240" cy="1031240"/>
            </a:xfrm>
            <a:custGeom>
              <a:avLst/>
              <a:gdLst/>
              <a:ahLst/>
              <a:cxnLst/>
              <a:rect r="r" b="b" t="t" l="l"/>
              <a:pathLst>
                <a:path h="1031240" w="1031240">
                  <a:moveTo>
                    <a:pt x="0" y="515620"/>
                  </a:moveTo>
                  <a:cubicBezTo>
                    <a:pt x="0" y="230886"/>
                    <a:pt x="230886" y="0"/>
                    <a:pt x="515620" y="0"/>
                  </a:cubicBezTo>
                  <a:cubicBezTo>
                    <a:pt x="800354" y="0"/>
                    <a:pt x="1031240" y="230886"/>
                    <a:pt x="1031240" y="515620"/>
                  </a:cubicBezTo>
                  <a:cubicBezTo>
                    <a:pt x="1031240" y="800354"/>
                    <a:pt x="800354" y="1031240"/>
                    <a:pt x="515620" y="1031240"/>
                  </a:cubicBezTo>
                  <a:cubicBezTo>
                    <a:pt x="230886" y="1031240"/>
                    <a:pt x="0" y="800354"/>
                    <a:pt x="0" y="515620"/>
                  </a:cubicBezTo>
                  <a:close/>
                </a:path>
              </a:pathLst>
            </a:custGeom>
            <a:solidFill>
              <a:srgbClr val="F2A93B"/>
            </a:solidFill>
            <a:ln w="19050" cap="sq">
              <a:solidFill>
                <a:srgbClr val="F2A93B"/>
              </a:solidFill>
              <a:prstDash val="solid"/>
              <a:miter/>
            </a:ln>
          </p:spPr>
        </p:sp>
      </p:grpSp>
      <p:grpSp>
        <p:nvGrpSpPr>
          <p:cNvPr name="Group 43" id="43"/>
          <p:cNvGrpSpPr/>
          <p:nvPr/>
        </p:nvGrpSpPr>
        <p:grpSpPr>
          <a:xfrm rot="0">
            <a:off x="707156" y="7232777"/>
            <a:ext cx="754380" cy="754380"/>
            <a:chOff x="0" y="0"/>
            <a:chExt cx="1005840" cy="1005840"/>
          </a:xfrm>
        </p:grpSpPr>
        <p:sp>
          <p:nvSpPr>
            <p:cNvPr name="Freeform 44" id="44"/>
            <p:cNvSpPr/>
            <p:nvPr/>
          </p:nvSpPr>
          <p:spPr>
            <a:xfrm flipH="false" flipV="false" rot="0">
              <a:off x="0" y="0"/>
              <a:ext cx="1005840" cy="1005840"/>
            </a:xfrm>
            <a:custGeom>
              <a:avLst/>
              <a:gdLst/>
              <a:ahLst/>
              <a:cxnLst/>
              <a:rect r="r" b="b" t="t" l="l"/>
              <a:pathLst>
                <a:path h="1005840" w="1005840">
                  <a:moveTo>
                    <a:pt x="0" y="0"/>
                  </a:moveTo>
                  <a:lnTo>
                    <a:pt x="1005840" y="0"/>
                  </a:lnTo>
                  <a:lnTo>
                    <a:pt x="1005840" y="1005840"/>
                  </a:lnTo>
                  <a:lnTo>
                    <a:pt x="0" y="1005840"/>
                  </a:lnTo>
                  <a:close/>
                </a:path>
              </a:pathLst>
            </a:custGeom>
            <a:blipFill>
              <a:blip r:embed="rId3">
                <a:alphaModFix amt="0"/>
              </a:blip>
              <a:stretch>
                <a:fillRect l="-78303" t="0" r="-78303" b="0"/>
              </a:stretch>
            </a:blipFill>
          </p:spPr>
        </p:sp>
        <p:sp>
          <p:nvSpPr>
            <p:cNvPr name="TextBox 45" id="45"/>
            <p:cNvSpPr txBox="true"/>
            <p:nvPr/>
          </p:nvSpPr>
          <p:spPr>
            <a:xfrm>
              <a:off x="0" y="-19050"/>
              <a:ext cx="1005840" cy="1024890"/>
            </a:xfrm>
            <a:prstGeom prst="rect">
              <a:avLst/>
            </a:prstGeom>
          </p:spPr>
          <p:txBody>
            <a:bodyPr anchor="ctr" rtlCol="false" tIns="0" lIns="0" bIns="0" rIns="0"/>
            <a:lstStyle/>
            <a:p>
              <a:pPr algn="ctr">
                <a:lnSpc>
                  <a:spcPts val="2879"/>
                </a:lnSpc>
              </a:pPr>
              <a:r>
                <a:rPr lang="en-US" sz="2400" b="true">
                  <a:solidFill>
                    <a:srgbClr val="1B2436"/>
                  </a:solidFill>
                  <a:latin typeface="Poppins Bold"/>
                  <a:ea typeface="Poppins Bold"/>
                  <a:cs typeface="Poppins Bold"/>
                  <a:sym typeface="Poppins Bold"/>
                </a:rPr>
                <a:t>4</a:t>
              </a:r>
            </a:p>
          </p:txBody>
        </p:sp>
      </p:grpSp>
      <p:grpSp>
        <p:nvGrpSpPr>
          <p:cNvPr name="Group 46" id="46"/>
          <p:cNvGrpSpPr/>
          <p:nvPr/>
        </p:nvGrpSpPr>
        <p:grpSpPr>
          <a:xfrm rot="0">
            <a:off x="1770146" y="6830822"/>
            <a:ext cx="4937760" cy="1165860"/>
            <a:chOff x="0" y="0"/>
            <a:chExt cx="6583680" cy="1554480"/>
          </a:xfrm>
        </p:grpSpPr>
        <p:sp>
          <p:nvSpPr>
            <p:cNvPr name="Freeform 47" id="47"/>
            <p:cNvSpPr/>
            <p:nvPr/>
          </p:nvSpPr>
          <p:spPr>
            <a:xfrm flipH="false" flipV="false" rot="0">
              <a:off x="0" y="0"/>
              <a:ext cx="6583680" cy="1554480"/>
            </a:xfrm>
            <a:custGeom>
              <a:avLst/>
              <a:gdLst/>
              <a:ahLst/>
              <a:cxnLst/>
              <a:rect r="r" b="b" t="t" l="l"/>
              <a:pathLst>
                <a:path h="1554480" w="6583680">
                  <a:moveTo>
                    <a:pt x="0" y="0"/>
                  </a:moveTo>
                  <a:lnTo>
                    <a:pt x="6583680" y="0"/>
                  </a:lnTo>
                  <a:lnTo>
                    <a:pt x="6583680" y="1554480"/>
                  </a:lnTo>
                  <a:lnTo>
                    <a:pt x="0" y="1554480"/>
                  </a:lnTo>
                  <a:close/>
                </a:path>
              </a:pathLst>
            </a:custGeom>
            <a:blipFill>
              <a:blip r:embed="rId3">
                <a:alphaModFix amt="0"/>
              </a:blip>
              <a:stretch>
                <a:fillRect l="0" t="-32524" r="0" b="-32524"/>
              </a:stretch>
            </a:blipFill>
          </p:spPr>
        </p:sp>
        <p:sp>
          <p:nvSpPr>
            <p:cNvPr name="TextBox 48" id="48"/>
            <p:cNvSpPr txBox="true"/>
            <p:nvPr/>
          </p:nvSpPr>
          <p:spPr>
            <a:xfrm>
              <a:off x="0" y="-19050"/>
              <a:ext cx="6583680" cy="1573530"/>
            </a:xfrm>
            <a:prstGeom prst="rect">
              <a:avLst/>
            </a:prstGeom>
          </p:spPr>
          <p:txBody>
            <a:bodyPr anchor="ctr" rtlCol="false" tIns="0" lIns="0" bIns="0" rIns="0"/>
            <a:lstStyle/>
            <a:p>
              <a:pPr algn="l">
                <a:lnSpc>
                  <a:spcPts val="2340"/>
                </a:lnSpc>
              </a:pPr>
              <a:r>
                <a:rPr lang="en-US" sz="1950" b="true">
                  <a:solidFill>
                    <a:srgbClr val="F2F1ED"/>
                  </a:solidFill>
                  <a:latin typeface="Poppins Bold"/>
                  <a:ea typeface="Poppins Bold"/>
                  <a:cs typeface="Poppins Bold"/>
                  <a:sym typeface="Poppins Bold"/>
                </a:rPr>
                <a:t>Default Deny Everything</a:t>
              </a:r>
            </a:p>
          </p:txBody>
        </p:sp>
      </p:grpSp>
      <p:grpSp>
        <p:nvGrpSpPr>
          <p:cNvPr name="Group 49" id="49"/>
          <p:cNvGrpSpPr/>
          <p:nvPr/>
        </p:nvGrpSpPr>
        <p:grpSpPr>
          <a:xfrm rot="0">
            <a:off x="6959748" y="6706870"/>
            <a:ext cx="8040852" cy="1165860"/>
            <a:chOff x="0" y="0"/>
            <a:chExt cx="10721137" cy="1554480"/>
          </a:xfrm>
        </p:grpSpPr>
        <p:sp>
          <p:nvSpPr>
            <p:cNvPr name="Freeform 50" id="50"/>
            <p:cNvSpPr/>
            <p:nvPr/>
          </p:nvSpPr>
          <p:spPr>
            <a:xfrm flipH="false" flipV="false" rot="0">
              <a:off x="0" y="0"/>
              <a:ext cx="10721136" cy="1554480"/>
            </a:xfrm>
            <a:custGeom>
              <a:avLst/>
              <a:gdLst/>
              <a:ahLst/>
              <a:cxnLst/>
              <a:rect r="r" b="b" t="t" l="l"/>
              <a:pathLst>
                <a:path h="1554480" w="10721136">
                  <a:moveTo>
                    <a:pt x="0" y="0"/>
                  </a:moveTo>
                  <a:lnTo>
                    <a:pt x="10721136" y="0"/>
                  </a:lnTo>
                  <a:lnTo>
                    <a:pt x="10721136" y="1554480"/>
                  </a:lnTo>
                  <a:lnTo>
                    <a:pt x="0" y="1554480"/>
                  </a:lnTo>
                  <a:close/>
                </a:path>
              </a:pathLst>
            </a:custGeom>
            <a:blipFill>
              <a:blip r:embed="rId3">
                <a:alphaModFix amt="0"/>
              </a:blip>
              <a:stretch>
                <a:fillRect l="0" t="-119634" r="-26228" b="-119634"/>
              </a:stretch>
            </a:blipFill>
          </p:spPr>
        </p:sp>
        <p:sp>
          <p:nvSpPr>
            <p:cNvPr name="TextBox 51" id="51"/>
            <p:cNvSpPr txBox="true"/>
            <p:nvPr/>
          </p:nvSpPr>
          <p:spPr>
            <a:xfrm>
              <a:off x="0" y="-9525"/>
              <a:ext cx="10721137" cy="1564005"/>
            </a:xfrm>
            <a:prstGeom prst="rect">
              <a:avLst/>
            </a:prstGeom>
          </p:spPr>
          <p:txBody>
            <a:bodyPr anchor="ctr" rtlCol="false" tIns="0" lIns="0" bIns="0" rIns="0"/>
            <a:lstStyle/>
            <a:p>
              <a:pPr algn="l">
                <a:lnSpc>
                  <a:spcPts val="2070"/>
                </a:lnSpc>
              </a:pPr>
              <a:r>
                <a:rPr lang="en-US" sz="1725">
                  <a:solidFill>
                    <a:srgbClr val="FFFFFF"/>
                  </a:solidFill>
                  <a:latin typeface="Poppins"/>
                  <a:ea typeface="Poppins"/>
                  <a:cs typeface="Poppins"/>
                  <a:sym typeface="Poppins"/>
                </a:rPr>
                <a:t>One ungoverned namespace = unlimited blast radius. Explicit allowlists, not blocklists.</a:t>
              </a:r>
            </a:p>
          </p:txBody>
        </p:sp>
      </p:grpSp>
      <p:grpSp>
        <p:nvGrpSpPr>
          <p:cNvPr name="Group 52" id="52"/>
          <p:cNvGrpSpPr/>
          <p:nvPr/>
        </p:nvGrpSpPr>
        <p:grpSpPr>
          <a:xfrm rot="0">
            <a:off x="801637" y="8624697"/>
            <a:ext cx="773430" cy="773430"/>
            <a:chOff x="0" y="0"/>
            <a:chExt cx="1031240" cy="1031240"/>
          </a:xfrm>
        </p:grpSpPr>
        <p:sp>
          <p:nvSpPr>
            <p:cNvPr name="Freeform 53" id="53"/>
            <p:cNvSpPr/>
            <p:nvPr/>
          </p:nvSpPr>
          <p:spPr>
            <a:xfrm flipH="false" flipV="false" rot="0">
              <a:off x="0" y="0"/>
              <a:ext cx="1031240" cy="1031240"/>
            </a:xfrm>
            <a:custGeom>
              <a:avLst/>
              <a:gdLst/>
              <a:ahLst/>
              <a:cxnLst/>
              <a:rect r="r" b="b" t="t" l="l"/>
              <a:pathLst>
                <a:path h="1031240" w="1031240">
                  <a:moveTo>
                    <a:pt x="0" y="515620"/>
                  </a:moveTo>
                  <a:cubicBezTo>
                    <a:pt x="0" y="230886"/>
                    <a:pt x="230886" y="0"/>
                    <a:pt x="515620" y="0"/>
                  </a:cubicBezTo>
                  <a:cubicBezTo>
                    <a:pt x="800354" y="0"/>
                    <a:pt x="1031240" y="230886"/>
                    <a:pt x="1031240" y="515620"/>
                  </a:cubicBezTo>
                  <a:cubicBezTo>
                    <a:pt x="1031240" y="800354"/>
                    <a:pt x="800354" y="1031240"/>
                    <a:pt x="515620" y="1031240"/>
                  </a:cubicBezTo>
                  <a:cubicBezTo>
                    <a:pt x="230886" y="1031240"/>
                    <a:pt x="0" y="800354"/>
                    <a:pt x="0" y="515620"/>
                  </a:cubicBezTo>
                  <a:close/>
                </a:path>
              </a:pathLst>
            </a:custGeom>
            <a:solidFill>
              <a:srgbClr val="F2A93B"/>
            </a:solidFill>
            <a:ln w="19050" cap="sq">
              <a:solidFill>
                <a:srgbClr val="F2A93B"/>
              </a:solidFill>
              <a:prstDash val="solid"/>
              <a:miter/>
            </a:ln>
          </p:spPr>
        </p:sp>
      </p:grpSp>
      <p:grpSp>
        <p:nvGrpSpPr>
          <p:cNvPr name="Group 54" id="54"/>
          <p:cNvGrpSpPr/>
          <p:nvPr/>
        </p:nvGrpSpPr>
        <p:grpSpPr>
          <a:xfrm rot="0">
            <a:off x="811162" y="8634222"/>
            <a:ext cx="754380" cy="754380"/>
            <a:chOff x="0" y="0"/>
            <a:chExt cx="1005840" cy="1005840"/>
          </a:xfrm>
        </p:grpSpPr>
        <p:sp>
          <p:nvSpPr>
            <p:cNvPr name="Freeform 55" id="55"/>
            <p:cNvSpPr/>
            <p:nvPr/>
          </p:nvSpPr>
          <p:spPr>
            <a:xfrm flipH="false" flipV="false" rot="0">
              <a:off x="0" y="0"/>
              <a:ext cx="1005840" cy="1005840"/>
            </a:xfrm>
            <a:custGeom>
              <a:avLst/>
              <a:gdLst/>
              <a:ahLst/>
              <a:cxnLst/>
              <a:rect r="r" b="b" t="t" l="l"/>
              <a:pathLst>
                <a:path h="1005840" w="1005840">
                  <a:moveTo>
                    <a:pt x="0" y="0"/>
                  </a:moveTo>
                  <a:lnTo>
                    <a:pt x="1005840" y="0"/>
                  </a:lnTo>
                  <a:lnTo>
                    <a:pt x="1005840" y="1005840"/>
                  </a:lnTo>
                  <a:lnTo>
                    <a:pt x="0" y="1005840"/>
                  </a:lnTo>
                  <a:close/>
                </a:path>
              </a:pathLst>
            </a:custGeom>
            <a:blipFill>
              <a:blip r:embed="rId3">
                <a:alphaModFix amt="0"/>
              </a:blip>
              <a:stretch>
                <a:fillRect l="-78303" t="0" r="-78303" b="0"/>
              </a:stretch>
            </a:blipFill>
          </p:spPr>
        </p:sp>
        <p:sp>
          <p:nvSpPr>
            <p:cNvPr name="TextBox 56" id="56"/>
            <p:cNvSpPr txBox="true"/>
            <p:nvPr/>
          </p:nvSpPr>
          <p:spPr>
            <a:xfrm>
              <a:off x="0" y="-19050"/>
              <a:ext cx="1005840" cy="1024890"/>
            </a:xfrm>
            <a:prstGeom prst="rect">
              <a:avLst/>
            </a:prstGeom>
          </p:spPr>
          <p:txBody>
            <a:bodyPr anchor="ctr" rtlCol="false" tIns="0" lIns="0" bIns="0" rIns="0"/>
            <a:lstStyle/>
            <a:p>
              <a:pPr algn="ctr">
                <a:lnSpc>
                  <a:spcPts val="2879"/>
                </a:lnSpc>
              </a:pPr>
              <a:r>
                <a:rPr lang="en-US" sz="2400" b="true">
                  <a:solidFill>
                    <a:srgbClr val="1B2436"/>
                  </a:solidFill>
                  <a:latin typeface="Poppins Bold"/>
                  <a:ea typeface="Poppins Bold"/>
                  <a:cs typeface="Poppins Bold"/>
                  <a:sym typeface="Poppins Bold"/>
                </a:rPr>
                <a:t>5</a:t>
              </a:r>
            </a:p>
          </p:txBody>
        </p:sp>
      </p:grpSp>
      <p:grpSp>
        <p:nvGrpSpPr>
          <p:cNvPr name="Group 57" id="57"/>
          <p:cNvGrpSpPr/>
          <p:nvPr/>
        </p:nvGrpSpPr>
        <p:grpSpPr>
          <a:xfrm rot="0">
            <a:off x="1783664" y="8323731"/>
            <a:ext cx="4937760" cy="1165860"/>
            <a:chOff x="0" y="0"/>
            <a:chExt cx="6583680" cy="1554480"/>
          </a:xfrm>
        </p:grpSpPr>
        <p:sp>
          <p:nvSpPr>
            <p:cNvPr name="Freeform 58" id="58"/>
            <p:cNvSpPr/>
            <p:nvPr/>
          </p:nvSpPr>
          <p:spPr>
            <a:xfrm flipH="false" flipV="false" rot="0">
              <a:off x="0" y="0"/>
              <a:ext cx="6583680" cy="1554480"/>
            </a:xfrm>
            <a:custGeom>
              <a:avLst/>
              <a:gdLst/>
              <a:ahLst/>
              <a:cxnLst/>
              <a:rect r="r" b="b" t="t" l="l"/>
              <a:pathLst>
                <a:path h="1554480" w="6583680">
                  <a:moveTo>
                    <a:pt x="0" y="0"/>
                  </a:moveTo>
                  <a:lnTo>
                    <a:pt x="6583680" y="0"/>
                  </a:lnTo>
                  <a:lnTo>
                    <a:pt x="6583680" y="1554480"/>
                  </a:lnTo>
                  <a:lnTo>
                    <a:pt x="0" y="1554480"/>
                  </a:lnTo>
                  <a:close/>
                </a:path>
              </a:pathLst>
            </a:custGeom>
            <a:blipFill>
              <a:blip r:embed="rId3">
                <a:alphaModFix amt="0"/>
              </a:blip>
              <a:stretch>
                <a:fillRect l="0" t="-32524" r="0" b="-32524"/>
              </a:stretch>
            </a:blipFill>
          </p:spPr>
        </p:sp>
        <p:sp>
          <p:nvSpPr>
            <p:cNvPr name="TextBox 59" id="59"/>
            <p:cNvSpPr txBox="true"/>
            <p:nvPr/>
          </p:nvSpPr>
          <p:spPr>
            <a:xfrm>
              <a:off x="0" y="-19050"/>
              <a:ext cx="6583680" cy="1573530"/>
            </a:xfrm>
            <a:prstGeom prst="rect">
              <a:avLst/>
            </a:prstGeom>
          </p:spPr>
          <p:txBody>
            <a:bodyPr anchor="ctr" rtlCol="false" tIns="0" lIns="0" bIns="0" rIns="0"/>
            <a:lstStyle/>
            <a:p>
              <a:pPr algn="l">
                <a:lnSpc>
                  <a:spcPts val="2340"/>
                </a:lnSpc>
              </a:pPr>
              <a:r>
                <a:rPr lang="en-US" sz="1950" b="true">
                  <a:solidFill>
                    <a:srgbClr val="F2F1ED"/>
                  </a:solidFill>
                  <a:latin typeface="Poppins Bold"/>
                  <a:ea typeface="Poppins Bold"/>
                  <a:cs typeface="Poppins Bold"/>
                  <a:sym typeface="Poppins Bold"/>
                </a:rPr>
                <a:t>Audit Everything</a:t>
              </a:r>
            </a:p>
          </p:txBody>
        </p:sp>
      </p:grpSp>
      <p:grpSp>
        <p:nvGrpSpPr>
          <p:cNvPr name="Group 60" id="60"/>
          <p:cNvGrpSpPr/>
          <p:nvPr/>
        </p:nvGrpSpPr>
        <p:grpSpPr>
          <a:xfrm rot="0">
            <a:off x="7017652" y="8232267"/>
            <a:ext cx="8260171" cy="1165860"/>
            <a:chOff x="0" y="0"/>
            <a:chExt cx="11013561" cy="1554480"/>
          </a:xfrm>
        </p:grpSpPr>
        <p:sp>
          <p:nvSpPr>
            <p:cNvPr name="Freeform 61" id="61"/>
            <p:cNvSpPr/>
            <p:nvPr/>
          </p:nvSpPr>
          <p:spPr>
            <a:xfrm flipH="false" flipV="false" rot="0">
              <a:off x="0" y="0"/>
              <a:ext cx="11013561" cy="1554480"/>
            </a:xfrm>
            <a:custGeom>
              <a:avLst/>
              <a:gdLst/>
              <a:ahLst/>
              <a:cxnLst/>
              <a:rect r="r" b="b" t="t" l="l"/>
              <a:pathLst>
                <a:path h="1554480" w="11013561">
                  <a:moveTo>
                    <a:pt x="0" y="0"/>
                  </a:moveTo>
                  <a:lnTo>
                    <a:pt x="11013561" y="0"/>
                  </a:lnTo>
                  <a:lnTo>
                    <a:pt x="11013561" y="1554480"/>
                  </a:lnTo>
                  <a:lnTo>
                    <a:pt x="0" y="1554480"/>
                  </a:lnTo>
                  <a:close/>
                </a:path>
              </a:pathLst>
            </a:custGeom>
            <a:blipFill>
              <a:blip r:embed="rId3">
                <a:alphaModFix amt="0"/>
              </a:blip>
              <a:stretch>
                <a:fillRect l="0" t="-119634" r="-22876" b="-119634"/>
              </a:stretch>
            </a:blipFill>
          </p:spPr>
        </p:sp>
        <p:sp>
          <p:nvSpPr>
            <p:cNvPr name="TextBox 62" id="62"/>
            <p:cNvSpPr txBox="true"/>
            <p:nvPr/>
          </p:nvSpPr>
          <p:spPr>
            <a:xfrm>
              <a:off x="0" y="-9525"/>
              <a:ext cx="11013561" cy="1564005"/>
            </a:xfrm>
            <a:prstGeom prst="rect">
              <a:avLst/>
            </a:prstGeom>
          </p:spPr>
          <p:txBody>
            <a:bodyPr anchor="ctr" rtlCol="false" tIns="0" lIns="0" bIns="0" rIns="0"/>
            <a:lstStyle/>
            <a:p>
              <a:pPr algn="l">
                <a:lnSpc>
                  <a:spcPts val="2070"/>
                </a:lnSpc>
              </a:pPr>
              <a:r>
                <a:rPr lang="en-US" sz="1725">
                  <a:solidFill>
                    <a:srgbClr val="FFFFFF"/>
                  </a:solidFill>
                  <a:latin typeface="Poppins"/>
                  <a:ea typeface="Poppins"/>
                  <a:cs typeface="Poppins"/>
                  <a:sym typeface="Poppins"/>
                </a:rPr>
                <a:t>“The agent did what?” should never be a question. Log thought process, tool calls, policy decisions.</a:t>
              </a:r>
            </a:p>
          </p:txBody>
        </p:sp>
      </p:grpSp>
      <p:grpSp>
        <p:nvGrpSpPr>
          <p:cNvPr name="Group 63" id="63"/>
          <p:cNvGrpSpPr/>
          <p:nvPr/>
        </p:nvGrpSpPr>
        <p:grpSpPr>
          <a:xfrm rot="0">
            <a:off x="17053103" y="9601200"/>
            <a:ext cx="822960" cy="480060"/>
            <a:chOff x="0" y="0"/>
            <a:chExt cx="1097280" cy="640080"/>
          </a:xfrm>
        </p:grpSpPr>
        <p:sp>
          <p:nvSpPr>
            <p:cNvPr name="Freeform 64" id="64"/>
            <p:cNvSpPr/>
            <p:nvPr/>
          </p:nvSpPr>
          <p:spPr>
            <a:xfrm flipH="false" flipV="false" rot="0">
              <a:off x="0" y="0"/>
              <a:ext cx="1097280" cy="640080"/>
            </a:xfrm>
            <a:custGeom>
              <a:avLst/>
              <a:gdLst/>
              <a:ahLst/>
              <a:cxnLst/>
              <a:rect r="r" b="b" t="t" l="l"/>
              <a:pathLst>
                <a:path h="640080" w="1097280">
                  <a:moveTo>
                    <a:pt x="0" y="0"/>
                  </a:moveTo>
                  <a:lnTo>
                    <a:pt x="1097280" y="0"/>
                  </a:lnTo>
                  <a:lnTo>
                    <a:pt x="1097280" y="640080"/>
                  </a:lnTo>
                  <a:lnTo>
                    <a:pt x="0" y="640080"/>
                  </a:lnTo>
                  <a:close/>
                </a:path>
              </a:pathLst>
            </a:custGeom>
            <a:blipFill>
              <a:blip r:embed="rId3">
                <a:alphaModFix amt="0"/>
              </a:blip>
              <a:stretch>
                <a:fillRect l="-24843" t="0" r="-24843" b="0"/>
              </a:stretch>
            </a:blipFill>
          </p:spPr>
        </p:sp>
        <p:sp>
          <p:nvSpPr>
            <p:cNvPr name="TextBox 65" id="65"/>
            <p:cNvSpPr txBox="true"/>
            <p:nvPr/>
          </p:nvSpPr>
          <p:spPr>
            <a:xfrm>
              <a:off x="0" y="-9525"/>
              <a:ext cx="1097280" cy="649605"/>
            </a:xfrm>
            <a:prstGeom prst="rect">
              <a:avLst/>
            </a:prstGeom>
          </p:spPr>
          <p:txBody>
            <a:bodyPr anchor="ctr" rtlCol="false" tIns="0" lIns="0" bIns="0" rIns="0"/>
            <a:lstStyle/>
            <a:p>
              <a:pPr algn="r">
                <a:lnSpc>
                  <a:spcPts val="1800"/>
                </a:lnSpc>
              </a:pPr>
              <a:r>
                <a:rPr lang="en-US" sz="1500">
                  <a:solidFill>
                    <a:srgbClr val="AEB4C2"/>
                  </a:solidFill>
                  <a:latin typeface="Courier New"/>
                  <a:ea typeface="Courier New"/>
                  <a:cs typeface="Courier New"/>
                  <a:sym typeface="Courier New"/>
                </a:rPr>
                <a:t>18</a:t>
              </a:r>
            </a:p>
          </p:txBody>
        </p:sp>
      </p:grpSp>
      <p:sp>
        <p:nvSpPr>
          <p:cNvPr name="Freeform 66" id="66"/>
          <p:cNvSpPr/>
          <p:nvPr/>
        </p:nvSpPr>
        <p:spPr>
          <a:xfrm flipH="false" flipV="false" rot="0">
            <a:off x="15196440" y="-1729842"/>
            <a:ext cx="3346829" cy="5964348"/>
          </a:xfrm>
          <a:custGeom>
            <a:avLst/>
            <a:gdLst/>
            <a:ahLst/>
            <a:cxnLst/>
            <a:rect r="r" b="b" t="t" l="l"/>
            <a:pathLst>
              <a:path h="5964348" w="3346829">
                <a:moveTo>
                  <a:pt x="0" y="0"/>
                </a:moveTo>
                <a:lnTo>
                  <a:pt x="3346829" y="0"/>
                </a:lnTo>
                <a:lnTo>
                  <a:pt x="3346829" y="5964348"/>
                </a:lnTo>
                <a:lnTo>
                  <a:pt x="0" y="5964348"/>
                </a:lnTo>
                <a:lnTo>
                  <a:pt x="0" y="0"/>
                </a:lnTo>
                <a:close/>
              </a:path>
            </a:pathLst>
          </a:custGeom>
          <a:blipFill>
            <a:blip r:embed="rId4"/>
            <a:stretch>
              <a:fillRect l="0" t="0" r="0" b="0"/>
            </a:stretch>
          </a:blipFill>
        </p:spPr>
      </p:sp>
      <p:sp>
        <p:nvSpPr>
          <p:cNvPr name="TextBox 67" id="67"/>
          <p:cNvSpPr txBox="true"/>
          <p:nvPr/>
        </p:nvSpPr>
        <p:spPr>
          <a:xfrm rot="0">
            <a:off x="1783664" y="2594154"/>
            <a:ext cx="4934744" cy="298450"/>
          </a:xfrm>
          <a:prstGeom prst="rect">
            <a:avLst/>
          </a:prstGeom>
        </p:spPr>
        <p:txBody>
          <a:bodyPr anchor="t" rtlCol="false" tIns="0" lIns="0" bIns="0" rIns="0">
            <a:spAutoFit/>
          </a:bodyPr>
          <a:lstStyle/>
          <a:p>
            <a:pPr algn="ctr">
              <a:lnSpc>
                <a:spcPts val="2279"/>
              </a:lnSpc>
              <a:spcBef>
                <a:spcPct val="0"/>
              </a:spcBef>
            </a:pPr>
            <a:r>
              <a:rPr lang="en-US" b="true" sz="1899">
                <a:solidFill>
                  <a:srgbClr val="FDFDFD"/>
                </a:solidFill>
                <a:latin typeface="Poppins Bold"/>
                <a:ea typeface="Poppins Bold"/>
                <a:cs typeface="Poppins Bold"/>
                <a:sym typeface="Poppins Bold"/>
              </a:rPr>
              <a:t>에이전트는 여러분이 요청하는 그대로 수행합니다.</a:t>
            </a:r>
          </a:p>
        </p:txBody>
      </p:sp>
      <p:sp>
        <p:nvSpPr>
          <p:cNvPr name="TextBox 68" id="68"/>
          <p:cNvSpPr txBox="true"/>
          <p:nvPr/>
        </p:nvSpPr>
        <p:spPr>
          <a:xfrm rot="0">
            <a:off x="1770146" y="4490341"/>
            <a:ext cx="4097933" cy="298450"/>
          </a:xfrm>
          <a:prstGeom prst="rect">
            <a:avLst/>
          </a:prstGeom>
        </p:spPr>
        <p:txBody>
          <a:bodyPr anchor="t" rtlCol="false" tIns="0" lIns="0" bIns="0" rIns="0">
            <a:spAutoFit/>
          </a:bodyPr>
          <a:lstStyle/>
          <a:p>
            <a:pPr algn="ctr">
              <a:lnSpc>
                <a:spcPts val="2280"/>
              </a:lnSpc>
              <a:spcBef>
                <a:spcPct val="0"/>
              </a:spcBef>
            </a:pPr>
            <a:r>
              <a:rPr lang="en-US" b="true" sz="1900">
                <a:solidFill>
                  <a:srgbClr val="FDFDFD"/>
                </a:solidFill>
                <a:latin typeface="Poppins Bold"/>
                <a:ea typeface="Poppins Bold"/>
                <a:cs typeface="Poppins Bold"/>
                <a:sym typeface="Poppins Bold"/>
              </a:rPr>
              <a:t>불완전한 정책은 아예 없는 것보다 못하다.</a:t>
            </a:r>
          </a:p>
        </p:txBody>
      </p:sp>
      <p:sp>
        <p:nvSpPr>
          <p:cNvPr name="TextBox 69" id="69"/>
          <p:cNvSpPr txBox="true"/>
          <p:nvPr/>
        </p:nvSpPr>
        <p:spPr>
          <a:xfrm rot="0">
            <a:off x="1807556" y="6275197"/>
            <a:ext cx="4558703" cy="577850"/>
          </a:xfrm>
          <a:prstGeom prst="rect">
            <a:avLst/>
          </a:prstGeom>
        </p:spPr>
        <p:txBody>
          <a:bodyPr anchor="t" rtlCol="false" tIns="0" lIns="0" bIns="0" rIns="0">
            <a:spAutoFit/>
          </a:bodyPr>
          <a:lstStyle/>
          <a:p>
            <a:pPr algn="l">
              <a:lnSpc>
                <a:spcPts val="2280"/>
              </a:lnSpc>
              <a:spcBef>
                <a:spcPct val="0"/>
              </a:spcBef>
            </a:pPr>
            <a:r>
              <a:rPr lang="en-US" b="true" sz="1900">
                <a:solidFill>
                  <a:srgbClr val="FDFDFD"/>
                </a:solidFill>
                <a:latin typeface="Poppins Bold"/>
                <a:ea typeface="Poppins Bold"/>
                <a:cs typeface="Poppins Bold"/>
                <a:sym typeface="Poppins Bold"/>
              </a:rPr>
              <a:t>최고의 에이전트는 훌륭한 지배구조를 갖추고 있다</a:t>
            </a:r>
          </a:p>
        </p:txBody>
      </p:sp>
      <p:sp>
        <p:nvSpPr>
          <p:cNvPr name="TextBox 70" id="70"/>
          <p:cNvSpPr txBox="true"/>
          <p:nvPr/>
        </p:nvSpPr>
        <p:spPr>
          <a:xfrm rot="0">
            <a:off x="1770146" y="7590917"/>
            <a:ext cx="4185374" cy="298450"/>
          </a:xfrm>
          <a:prstGeom prst="rect">
            <a:avLst/>
          </a:prstGeom>
        </p:spPr>
        <p:txBody>
          <a:bodyPr anchor="t" rtlCol="false" tIns="0" lIns="0" bIns="0" rIns="0">
            <a:spAutoFit/>
          </a:bodyPr>
          <a:lstStyle/>
          <a:p>
            <a:pPr algn="l">
              <a:lnSpc>
                <a:spcPts val="2280"/>
              </a:lnSpc>
              <a:spcBef>
                <a:spcPct val="0"/>
              </a:spcBef>
            </a:pPr>
            <a:r>
              <a:rPr lang="en-US" sz="1900">
                <a:solidFill>
                  <a:srgbClr val="FDFDFD"/>
                </a:solidFill>
                <a:latin typeface="Poppins"/>
                <a:ea typeface="Poppins"/>
                <a:cs typeface="Poppins"/>
                <a:sym typeface="Poppins"/>
              </a:rPr>
              <a:t>기본적으로 모든 것을 거부</a:t>
            </a:r>
          </a:p>
        </p:txBody>
      </p:sp>
      <p:sp>
        <p:nvSpPr>
          <p:cNvPr name="TextBox 71" id="71"/>
          <p:cNvSpPr txBox="true"/>
          <p:nvPr/>
        </p:nvSpPr>
        <p:spPr>
          <a:xfrm rot="0">
            <a:off x="-1495762" y="9102852"/>
            <a:ext cx="8354145" cy="285750"/>
          </a:xfrm>
          <a:prstGeom prst="rect">
            <a:avLst/>
          </a:prstGeom>
        </p:spPr>
        <p:txBody>
          <a:bodyPr anchor="t" rtlCol="false" tIns="0" lIns="0" bIns="0" rIns="0">
            <a:spAutoFit/>
          </a:bodyPr>
          <a:lstStyle/>
          <a:p>
            <a:pPr algn="ctr">
              <a:lnSpc>
                <a:spcPts val="2160"/>
              </a:lnSpc>
              <a:spcBef>
                <a:spcPct val="0"/>
              </a:spcBef>
            </a:pPr>
            <a:r>
              <a:rPr lang="en-US" sz="1800">
                <a:solidFill>
                  <a:srgbClr val="FDFDFD"/>
                </a:solidFill>
                <a:latin typeface="Poppins"/>
                <a:ea typeface="Poppins"/>
                <a:cs typeface="Poppins"/>
                <a:sym typeface="Poppins"/>
              </a:rPr>
              <a:t>모든 것을 감사하라</a:t>
            </a:r>
          </a:p>
        </p:txBody>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bg>
      <p:bgPr>
        <a:solidFill>
          <a:srgbClr val="010101"/>
        </a:solidFill>
      </p:bgPr>
    </p:bg>
    <p:spTree>
      <p:nvGrpSpPr>
        <p:cNvPr id="1" name=""/>
        <p:cNvGrpSpPr/>
        <p:nvPr/>
      </p:nvGrpSpPr>
      <p:grpSpPr>
        <a:xfrm>
          <a:off x="0" y="0"/>
          <a:ext cx="0" cy="0"/>
          <a:chOff x="0" y="0"/>
          <a:chExt cx="0" cy="0"/>
        </a:xfrm>
      </p:grpSpPr>
      <p:grpSp>
        <p:nvGrpSpPr>
          <p:cNvPr name="Group 2" id="2"/>
          <p:cNvGrpSpPr/>
          <p:nvPr/>
        </p:nvGrpSpPr>
        <p:grpSpPr>
          <a:xfrm rot="0">
            <a:off x="9797573" y="2398252"/>
            <a:ext cx="4643037" cy="4644085"/>
            <a:chOff x="0" y="0"/>
            <a:chExt cx="6190717" cy="6192114"/>
          </a:xfrm>
        </p:grpSpPr>
        <p:sp>
          <p:nvSpPr>
            <p:cNvPr name="Freeform 3" id="3"/>
            <p:cNvSpPr/>
            <p:nvPr/>
          </p:nvSpPr>
          <p:spPr>
            <a:xfrm flipH="false" flipV="false" rot="0">
              <a:off x="0" y="0"/>
              <a:ext cx="6190742" cy="6192139"/>
            </a:xfrm>
            <a:custGeom>
              <a:avLst/>
              <a:gdLst/>
              <a:ahLst/>
              <a:cxnLst/>
              <a:rect r="r" b="b" t="t" l="l"/>
              <a:pathLst>
                <a:path h="6192139" w="6190742">
                  <a:moveTo>
                    <a:pt x="3096006" y="0"/>
                  </a:moveTo>
                  <a:cubicBezTo>
                    <a:pt x="4805680" y="0"/>
                    <a:pt x="6190742" y="1386459"/>
                    <a:pt x="6190742" y="3096006"/>
                  </a:cubicBezTo>
                  <a:cubicBezTo>
                    <a:pt x="6190742" y="4805553"/>
                    <a:pt x="4804283" y="6192139"/>
                    <a:pt x="3096006" y="6192139"/>
                  </a:cubicBezTo>
                  <a:cubicBezTo>
                    <a:pt x="1386459" y="6192139"/>
                    <a:pt x="0" y="4805680"/>
                    <a:pt x="0" y="3096006"/>
                  </a:cubicBezTo>
                  <a:cubicBezTo>
                    <a:pt x="1397" y="1386459"/>
                    <a:pt x="1386459" y="0"/>
                    <a:pt x="3096006" y="0"/>
                  </a:cubicBezTo>
                  <a:close/>
                </a:path>
              </a:pathLst>
            </a:custGeom>
            <a:blipFill>
              <a:blip r:embed="rId2"/>
              <a:stretch>
                <a:fillRect l="0" t="-50" r="0" b="-50"/>
              </a:stretch>
            </a:blipFill>
          </p:spPr>
        </p:sp>
      </p:grpSp>
      <p:grpSp>
        <p:nvGrpSpPr>
          <p:cNvPr name="Group 4" id="4"/>
          <p:cNvGrpSpPr/>
          <p:nvPr/>
        </p:nvGrpSpPr>
        <p:grpSpPr>
          <a:xfrm rot="0">
            <a:off x="2895262" y="2290608"/>
            <a:ext cx="4664897" cy="4644133"/>
            <a:chOff x="0" y="0"/>
            <a:chExt cx="6219863" cy="6192177"/>
          </a:xfrm>
        </p:grpSpPr>
        <p:sp>
          <p:nvSpPr>
            <p:cNvPr name="Freeform 5" id="5"/>
            <p:cNvSpPr/>
            <p:nvPr/>
          </p:nvSpPr>
          <p:spPr>
            <a:xfrm flipH="false" flipV="false" rot="0">
              <a:off x="-32" y="-31"/>
              <a:ext cx="6219889" cy="6192201"/>
            </a:xfrm>
            <a:custGeom>
              <a:avLst/>
              <a:gdLst/>
              <a:ahLst/>
              <a:cxnLst/>
              <a:rect r="r" b="b" t="t" l="l"/>
              <a:pathLst>
                <a:path h="6192201" w="6219889">
                  <a:moveTo>
                    <a:pt x="3110008" y="31"/>
                  </a:moveTo>
                  <a:cubicBezTo>
                    <a:pt x="2000536" y="-4922"/>
                    <a:pt x="973233" y="584104"/>
                    <a:pt x="417100" y="1544097"/>
                  </a:cubicBezTo>
                  <a:cubicBezTo>
                    <a:pt x="-139033" y="2504090"/>
                    <a:pt x="-139033" y="3688238"/>
                    <a:pt x="417100" y="4648231"/>
                  </a:cubicBezTo>
                  <a:cubicBezTo>
                    <a:pt x="973233" y="5608224"/>
                    <a:pt x="2000536" y="6197123"/>
                    <a:pt x="3110008" y="6192170"/>
                  </a:cubicBezTo>
                  <a:cubicBezTo>
                    <a:pt x="4219480" y="6197123"/>
                    <a:pt x="5246656" y="5608097"/>
                    <a:pt x="5802789" y="4648104"/>
                  </a:cubicBezTo>
                  <a:cubicBezTo>
                    <a:pt x="6358922" y="3688111"/>
                    <a:pt x="6358922" y="2503963"/>
                    <a:pt x="5802789" y="1543970"/>
                  </a:cubicBezTo>
                  <a:cubicBezTo>
                    <a:pt x="5246656" y="583977"/>
                    <a:pt x="4219353" y="-4922"/>
                    <a:pt x="3110008" y="31"/>
                  </a:cubicBezTo>
                  <a:close/>
                </a:path>
              </a:pathLst>
            </a:custGeom>
            <a:blipFill>
              <a:blip r:embed="rId3"/>
              <a:stretch>
                <a:fillRect l="0" t="-223" r="0" b="-223"/>
              </a:stretch>
            </a:blipFill>
          </p:spPr>
        </p:sp>
      </p:grpSp>
      <p:sp>
        <p:nvSpPr>
          <p:cNvPr name="TextBox 6" id="6"/>
          <p:cNvSpPr txBox="true"/>
          <p:nvPr/>
        </p:nvSpPr>
        <p:spPr>
          <a:xfrm rot="0">
            <a:off x="2615232" y="672706"/>
            <a:ext cx="1176536" cy="990121"/>
          </a:xfrm>
          <a:prstGeom prst="rect">
            <a:avLst/>
          </a:prstGeom>
        </p:spPr>
        <p:txBody>
          <a:bodyPr anchor="t" rtlCol="false" tIns="0" lIns="0" bIns="0" rIns="0">
            <a:spAutoFit/>
          </a:bodyPr>
          <a:lstStyle/>
          <a:p>
            <a:pPr algn="l">
              <a:lnSpc>
                <a:spcPts val="8063"/>
              </a:lnSpc>
            </a:pPr>
            <a:r>
              <a:rPr lang="en-US" b="true" sz="4800">
                <a:solidFill>
                  <a:srgbClr val="38B6FF"/>
                </a:solidFill>
                <a:latin typeface="Poppins Bold"/>
                <a:ea typeface="Poppins Bold"/>
                <a:cs typeface="Poppins Bold"/>
                <a:sym typeface="Poppins Bold"/>
              </a:rPr>
              <a:t>ARE</a:t>
            </a:r>
          </a:p>
        </p:txBody>
      </p:sp>
      <p:sp>
        <p:nvSpPr>
          <p:cNvPr name="TextBox 7" id="7"/>
          <p:cNvSpPr txBox="true"/>
          <p:nvPr/>
        </p:nvSpPr>
        <p:spPr>
          <a:xfrm rot="0">
            <a:off x="1028700" y="657225"/>
            <a:ext cx="1566069" cy="990041"/>
          </a:xfrm>
          <a:prstGeom prst="rect">
            <a:avLst/>
          </a:prstGeom>
        </p:spPr>
        <p:txBody>
          <a:bodyPr anchor="t" rtlCol="false" tIns="0" lIns="0" bIns="0" rIns="0">
            <a:spAutoFit/>
          </a:bodyPr>
          <a:lstStyle/>
          <a:p>
            <a:pPr algn="l">
              <a:lnSpc>
                <a:spcPts val="8064"/>
              </a:lnSpc>
            </a:pPr>
            <a:r>
              <a:rPr lang="en-US" b="true" sz="4800">
                <a:solidFill>
                  <a:srgbClr val="FEFDFC"/>
                </a:solidFill>
                <a:latin typeface="Poppins Bold"/>
                <a:ea typeface="Poppins Bold"/>
                <a:cs typeface="Poppins Bold"/>
                <a:sym typeface="Poppins Bold"/>
              </a:rPr>
              <a:t>WHO</a:t>
            </a:r>
          </a:p>
        </p:txBody>
      </p:sp>
      <p:sp>
        <p:nvSpPr>
          <p:cNvPr name="TextBox 8" id="8"/>
          <p:cNvSpPr txBox="true"/>
          <p:nvPr/>
        </p:nvSpPr>
        <p:spPr>
          <a:xfrm rot="0">
            <a:off x="10039941" y="7227521"/>
            <a:ext cx="4158301" cy="873608"/>
          </a:xfrm>
          <a:prstGeom prst="rect">
            <a:avLst/>
          </a:prstGeom>
        </p:spPr>
        <p:txBody>
          <a:bodyPr anchor="t" rtlCol="false" tIns="0" lIns="0" bIns="0" rIns="0">
            <a:spAutoFit/>
          </a:bodyPr>
          <a:lstStyle/>
          <a:p>
            <a:pPr algn="ctr">
              <a:lnSpc>
                <a:spcPts val="3571"/>
              </a:lnSpc>
            </a:pPr>
            <a:r>
              <a:rPr lang="en-US" b="true" sz="2125">
                <a:solidFill>
                  <a:srgbClr val="FEFDFC"/>
                </a:solidFill>
                <a:latin typeface="Poppins Bold"/>
                <a:ea typeface="Poppins Bold"/>
                <a:cs typeface="Poppins Bold"/>
                <a:sym typeface="Poppins Bold"/>
              </a:rPr>
              <a:t>Animesh Pathak</a:t>
            </a:r>
          </a:p>
          <a:p>
            <a:pPr algn="ctr">
              <a:lnSpc>
                <a:spcPts val="3571"/>
              </a:lnSpc>
            </a:pPr>
            <a:r>
              <a:rPr lang="en-US" sz="2125">
                <a:solidFill>
                  <a:srgbClr val="FEFDFC"/>
                </a:solidFill>
                <a:latin typeface="Poppins"/>
                <a:ea typeface="Poppins"/>
                <a:cs typeface="Poppins"/>
                <a:sym typeface="Poppins"/>
              </a:rPr>
              <a:t>@Harness Building </a:t>
            </a:r>
            <a:r>
              <a:rPr lang="en-US" sz="2125">
                <a:solidFill>
                  <a:srgbClr val="38B6FF"/>
                </a:solidFill>
                <a:latin typeface="Poppins"/>
                <a:ea typeface="Poppins"/>
                <a:cs typeface="Poppins"/>
                <a:sym typeface="Poppins"/>
              </a:rPr>
              <a:t>DBDevOps</a:t>
            </a:r>
            <a:r>
              <a:rPr lang="en-US" sz="2125">
                <a:solidFill>
                  <a:srgbClr val="FEFDFC"/>
                </a:solidFill>
                <a:latin typeface="Poppins"/>
                <a:ea typeface="Poppins"/>
                <a:cs typeface="Poppins"/>
                <a:sym typeface="Poppins"/>
              </a:rPr>
              <a:t> </a:t>
            </a:r>
          </a:p>
        </p:txBody>
      </p:sp>
      <p:sp>
        <p:nvSpPr>
          <p:cNvPr name="TextBox 9" id="9"/>
          <p:cNvSpPr txBox="true"/>
          <p:nvPr/>
        </p:nvSpPr>
        <p:spPr>
          <a:xfrm rot="0">
            <a:off x="2794944" y="7297744"/>
            <a:ext cx="4158301" cy="873608"/>
          </a:xfrm>
          <a:prstGeom prst="rect">
            <a:avLst/>
          </a:prstGeom>
        </p:spPr>
        <p:txBody>
          <a:bodyPr anchor="t" rtlCol="false" tIns="0" lIns="0" bIns="0" rIns="0">
            <a:spAutoFit/>
          </a:bodyPr>
          <a:lstStyle/>
          <a:p>
            <a:pPr algn="ctr">
              <a:lnSpc>
                <a:spcPts val="3571"/>
              </a:lnSpc>
            </a:pPr>
            <a:r>
              <a:rPr lang="en-US" b="true" sz="2125">
                <a:solidFill>
                  <a:srgbClr val="FEFDFC"/>
                </a:solidFill>
                <a:latin typeface="Poppins Bold"/>
                <a:ea typeface="Poppins Bold"/>
                <a:cs typeface="Poppins Bold"/>
                <a:sym typeface="Poppins Bold"/>
              </a:rPr>
              <a:t>Jyoti Bisht</a:t>
            </a:r>
          </a:p>
          <a:p>
            <a:pPr algn="ctr">
              <a:lnSpc>
                <a:spcPts val="3571"/>
              </a:lnSpc>
            </a:pPr>
            <a:r>
              <a:rPr lang="en-US" sz="2125">
                <a:solidFill>
                  <a:srgbClr val="FEFDFC"/>
                </a:solidFill>
                <a:latin typeface="Poppins"/>
                <a:ea typeface="Poppins"/>
                <a:cs typeface="Poppins"/>
                <a:sym typeface="Poppins"/>
              </a:rPr>
              <a:t>Senior </a:t>
            </a:r>
            <a:r>
              <a:rPr lang="en-US" sz="2125">
                <a:solidFill>
                  <a:srgbClr val="38B6FF"/>
                </a:solidFill>
                <a:latin typeface="Poppins"/>
                <a:ea typeface="Poppins"/>
                <a:cs typeface="Poppins"/>
                <a:sym typeface="Poppins"/>
              </a:rPr>
              <a:t>DevRel</a:t>
            </a:r>
            <a:r>
              <a:rPr lang="en-US" sz="2125">
                <a:solidFill>
                  <a:srgbClr val="FEFDFC"/>
                </a:solidFill>
                <a:latin typeface="Poppins"/>
                <a:ea typeface="Poppins"/>
                <a:cs typeface="Poppins"/>
                <a:sym typeface="Poppins"/>
              </a:rPr>
              <a:t> Engineer</a:t>
            </a:r>
          </a:p>
        </p:txBody>
      </p:sp>
      <p:sp>
        <p:nvSpPr>
          <p:cNvPr name="TextBox 10" id="10"/>
          <p:cNvSpPr txBox="true"/>
          <p:nvPr/>
        </p:nvSpPr>
        <p:spPr>
          <a:xfrm rot="0">
            <a:off x="3902601" y="672706"/>
            <a:ext cx="1449189" cy="990041"/>
          </a:xfrm>
          <a:prstGeom prst="rect">
            <a:avLst/>
          </a:prstGeom>
        </p:spPr>
        <p:txBody>
          <a:bodyPr anchor="t" rtlCol="false" tIns="0" lIns="0" bIns="0" rIns="0">
            <a:spAutoFit/>
          </a:bodyPr>
          <a:lstStyle/>
          <a:p>
            <a:pPr algn="l">
              <a:lnSpc>
                <a:spcPts val="8064"/>
              </a:lnSpc>
            </a:pPr>
            <a:r>
              <a:rPr lang="en-US" b="true" sz="4800">
                <a:solidFill>
                  <a:srgbClr val="FEFDFC"/>
                </a:solidFill>
                <a:latin typeface="Poppins Bold"/>
                <a:ea typeface="Poppins Bold"/>
                <a:cs typeface="Poppins Bold"/>
                <a:sym typeface="Poppins Bold"/>
              </a:rPr>
              <a:t>WE!!</a:t>
            </a:r>
          </a:p>
        </p:txBody>
      </p:sp>
    </p:spTree>
  </p:cSld>
  <p:clrMapOvr>
    <a:masterClrMapping/>
  </p:clrMapOvr>
</p:sld>
</file>

<file path=ppt/slides/slide20.xml><?xml version="1.0" encoding="utf-8"?>
<p:sld xmlns:p="http://schemas.openxmlformats.org/presentationml/2006/main" xmlns:a="http://schemas.openxmlformats.org/drawingml/2006/main" xmlns:r="http://schemas.openxmlformats.org/officeDocument/2006/relationships">
  <p:cSld>
    <p:bg>
      <p:bgPr>
        <a:solidFill>
          <a:srgbClr val="1B2436"/>
        </a:solidFill>
      </p:bgPr>
    </p:bg>
    <p:spTree>
      <p:nvGrpSpPr>
        <p:cNvPr id="1" name=""/>
        <p:cNvGrpSpPr/>
        <p:nvPr/>
      </p:nvGrpSpPr>
      <p:grpSpPr>
        <a:xfrm>
          <a:off x="0" y="0"/>
          <a:ext cx="0" cy="0"/>
          <a:chOff x="0" y="0"/>
          <a:chExt cx="0" cy="0"/>
        </a:xfrm>
      </p:grpSpPr>
      <p:grpSp>
        <p:nvGrpSpPr>
          <p:cNvPr name="Group 2" id="2"/>
          <p:cNvGrpSpPr/>
          <p:nvPr/>
        </p:nvGrpSpPr>
        <p:grpSpPr>
          <a:xfrm rot="0">
            <a:off x="-2204085" y="6299835"/>
            <a:ext cx="5779770" cy="5779770"/>
            <a:chOff x="0" y="0"/>
            <a:chExt cx="7706360" cy="7706360"/>
          </a:xfrm>
        </p:grpSpPr>
        <p:sp>
          <p:nvSpPr>
            <p:cNvPr name="Freeform 3" id="3"/>
            <p:cNvSpPr/>
            <p:nvPr/>
          </p:nvSpPr>
          <p:spPr>
            <a:xfrm flipH="false" flipV="false" rot="0">
              <a:off x="0" y="0"/>
              <a:ext cx="7706360" cy="7706360"/>
            </a:xfrm>
            <a:custGeom>
              <a:avLst/>
              <a:gdLst/>
              <a:ahLst/>
              <a:cxnLst/>
              <a:rect r="r" b="b" t="t" l="l"/>
              <a:pathLst>
                <a:path h="7706360" w="7706360">
                  <a:moveTo>
                    <a:pt x="0" y="3853180"/>
                  </a:moveTo>
                  <a:cubicBezTo>
                    <a:pt x="0" y="1725168"/>
                    <a:pt x="1725168" y="0"/>
                    <a:pt x="3853180" y="0"/>
                  </a:cubicBezTo>
                  <a:cubicBezTo>
                    <a:pt x="5981192" y="0"/>
                    <a:pt x="7706360" y="1725168"/>
                    <a:pt x="7706360" y="3853180"/>
                  </a:cubicBezTo>
                  <a:cubicBezTo>
                    <a:pt x="7706360" y="5981192"/>
                    <a:pt x="5981192" y="7706360"/>
                    <a:pt x="3853180" y="7706360"/>
                  </a:cubicBezTo>
                  <a:cubicBezTo>
                    <a:pt x="1725168" y="7706360"/>
                    <a:pt x="0" y="5981192"/>
                    <a:pt x="0" y="3853180"/>
                  </a:cubicBezTo>
                  <a:close/>
                </a:path>
              </a:pathLst>
            </a:custGeom>
            <a:solidFill>
              <a:srgbClr val="232E45"/>
            </a:solidFill>
            <a:ln w="19050" cap="sq">
              <a:solidFill>
                <a:srgbClr val="232E45"/>
              </a:solidFill>
              <a:prstDash val="solid"/>
              <a:miter/>
            </a:ln>
          </p:spPr>
        </p:sp>
      </p:grpSp>
      <p:grpSp>
        <p:nvGrpSpPr>
          <p:cNvPr name="Group 4" id="4"/>
          <p:cNvGrpSpPr/>
          <p:nvPr/>
        </p:nvGrpSpPr>
        <p:grpSpPr>
          <a:xfrm rot="0">
            <a:off x="1119805" y="1211989"/>
            <a:ext cx="7623322" cy="1709141"/>
            <a:chOff x="0" y="0"/>
            <a:chExt cx="10164429" cy="2278854"/>
          </a:xfrm>
        </p:grpSpPr>
        <p:sp>
          <p:nvSpPr>
            <p:cNvPr name="Freeform 5" id="5"/>
            <p:cNvSpPr/>
            <p:nvPr/>
          </p:nvSpPr>
          <p:spPr>
            <a:xfrm flipH="false" flipV="false" rot="0">
              <a:off x="0" y="0"/>
              <a:ext cx="10164428" cy="2278854"/>
            </a:xfrm>
            <a:custGeom>
              <a:avLst/>
              <a:gdLst/>
              <a:ahLst/>
              <a:cxnLst/>
              <a:rect r="r" b="b" t="t" l="l"/>
              <a:pathLst>
                <a:path h="2278854" w="10164428">
                  <a:moveTo>
                    <a:pt x="0" y="0"/>
                  </a:moveTo>
                  <a:lnTo>
                    <a:pt x="10164428" y="0"/>
                  </a:lnTo>
                  <a:lnTo>
                    <a:pt x="10164428" y="2278854"/>
                  </a:lnTo>
                  <a:lnTo>
                    <a:pt x="0" y="2278854"/>
                  </a:lnTo>
                  <a:close/>
                </a:path>
              </a:pathLst>
            </a:custGeom>
            <a:blipFill>
              <a:blip r:embed="rId3">
                <a:alphaModFix amt="0"/>
              </a:blip>
              <a:stretch>
                <a:fillRect l="0" t="-112231" r="-79921" b="-100507"/>
              </a:stretch>
            </a:blipFill>
          </p:spPr>
        </p:sp>
        <p:sp>
          <p:nvSpPr>
            <p:cNvPr name="TextBox 6" id="6"/>
            <p:cNvSpPr txBox="true"/>
            <p:nvPr/>
          </p:nvSpPr>
          <p:spPr>
            <a:xfrm>
              <a:off x="0" y="-57150"/>
              <a:ext cx="10164429" cy="2336004"/>
            </a:xfrm>
            <a:prstGeom prst="rect">
              <a:avLst/>
            </a:prstGeom>
          </p:spPr>
          <p:txBody>
            <a:bodyPr anchor="ctr" rtlCol="false" tIns="0" lIns="0" bIns="0" rIns="0"/>
            <a:lstStyle/>
            <a:p>
              <a:pPr algn="l">
                <a:lnSpc>
                  <a:spcPts val="8280"/>
                </a:lnSpc>
              </a:pPr>
              <a:r>
                <a:rPr lang="en-US" sz="6900" b="true">
                  <a:solidFill>
                    <a:srgbClr val="F2F1ED"/>
                  </a:solidFill>
                  <a:latin typeface="Poppins Bold"/>
                  <a:ea typeface="Poppins Bold"/>
                  <a:cs typeface="Poppins Bold"/>
                  <a:sym typeface="Poppins Bold"/>
                </a:rPr>
                <a:t>Thank You</a:t>
              </a:r>
            </a:p>
          </p:txBody>
        </p:sp>
      </p:grpSp>
      <p:grpSp>
        <p:nvGrpSpPr>
          <p:cNvPr name="Group 7" id="7"/>
          <p:cNvGrpSpPr/>
          <p:nvPr/>
        </p:nvGrpSpPr>
        <p:grpSpPr>
          <a:xfrm rot="0">
            <a:off x="17053103" y="9601200"/>
            <a:ext cx="822960" cy="480060"/>
            <a:chOff x="0" y="0"/>
            <a:chExt cx="1097280" cy="640080"/>
          </a:xfrm>
        </p:grpSpPr>
        <p:sp>
          <p:nvSpPr>
            <p:cNvPr name="Freeform 8" id="8"/>
            <p:cNvSpPr/>
            <p:nvPr/>
          </p:nvSpPr>
          <p:spPr>
            <a:xfrm flipH="false" flipV="false" rot="0">
              <a:off x="0" y="0"/>
              <a:ext cx="1097280" cy="640080"/>
            </a:xfrm>
            <a:custGeom>
              <a:avLst/>
              <a:gdLst/>
              <a:ahLst/>
              <a:cxnLst/>
              <a:rect r="r" b="b" t="t" l="l"/>
              <a:pathLst>
                <a:path h="640080" w="1097280">
                  <a:moveTo>
                    <a:pt x="0" y="0"/>
                  </a:moveTo>
                  <a:lnTo>
                    <a:pt x="1097280" y="0"/>
                  </a:lnTo>
                  <a:lnTo>
                    <a:pt x="1097280" y="640080"/>
                  </a:lnTo>
                  <a:lnTo>
                    <a:pt x="0" y="640080"/>
                  </a:lnTo>
                  <a:close/>
                </a:path>
              </a:pathLst>
            </a:custGeom>
            <a:blipFill>
              <a:blip r:embed="rId3">
                <a:alphaModFix amt="0"/>
              </a:blip>
              <a:stretch>
                <a:fillRect l="-24843" t="0" r="-24843" b="0"/>
              </a:stretch>
            </a:blipFill>
          </p:spPr>
        </p:sp>
        <p:sp>
          <p:nvSpPr>
            <p:cNvPr name="TextBox 9" id="9"/>
            <p:cNvSpPr txBox="true"/>
            <p:nvPr/>
          </p:nvSpPr>
          <p:spPr>
            <a:xfrm>
              <a:off x="0" y="-9525"/>
              <a:ext cx="1097280" cy="649605"/>
            </a:xfrm>
            <a:prstGeom prst="rect">
              <a:avLst/>
            </a:prstGeom>
          </p:spPr>
          <p:txBody>
            <a:bodyPr anchor="ctr" rtlCol="false" tIns="0" lIns="0" bIns="0" rIns="0"/>
            <a:lstStyle/>
            <a:p>
              <a:pPr algn="r">
                <a:lnSpc>
                  <a:spcPts val="1800"/>
                </a:lnSpc>
              </a:pPr>
              <a:r>
                <a:rPr lang="en-US" sz="1500">
                  <a:solidFill>
                    <a:srgbClr val="AEB4C2"/>
                  </a:solidFill>
                  <a:latin typeface="Courier New"/>
                  <a:ea typeface="Courier New"/>
                  <a:cs typeface="Courier New"/>
                  <a:sym typeface="Courier New"/>
                </a:rPr>
                <a:t>19</a:t>
              </a:r>
            </a:p>
          </p:txBody>
        </p:sp>
      </p:grpSp>
      <p:sp>
        <p:nvSpPr>
          <p:cNvPr name="Freeform 10" id="10"/>
          <p:cNvSpPr/>
          <p:nvPr/>
        </p:nvSpPr>
        <p:spPr>
          <a:xfrm flipH="false" flipV="false" rot="0">
            <a:off x="12397702" y="2066559"/>
            <a:ext cx="3207693" cy="2564818"/>
          </a:xfrm>
          <a:custGeom>
            <a:avLst/>
            <a:gdLst/>
            <a:ahLst/>
            <a:cxnLst/>
            <a:rect r="r" b="b" t="t" l="l"/>
            <a:pathLst>
              <a:path h="2564818" w="3207693">
                <a:moveTo>
                  <a:pt x="0" y="0"/>
                </a:moveTo>
                <a:lnTo>
                  <a:pt x="3207694" y="0"/>
                </a:lnTo>
                <a:lnTo>
                  <a:pt x="3207694" y="2564818"/>
                </a:lnTo>
                <a:lnTo>
                  <a:pt x="0" y="2564818"/>
                </a:lnTo>
                <a:lnTo>
                  <a:pt x="0" y="0"/>
                </a:lnTo>
                <a:close/>
              </a:path>
            </a:pathLst>
          </a:custGeom>
          <a:blipFill>
            <a:blip r:embed="rId4"/>
            <a:stretch>
              <a:fillRect l="0" t="0" r="0" b="0"/>
            </a:stretch>
          </a:blipFill>
        </p:spPr>
      </p:sp>
      <p:pic>
        <p:nvPicPr>
          <p:cNvPr name="Picture 11" id="11"/>
          <p:cNvPicPr>
            <a:picLocks noChangeAspect="true"/>
          </p:cNvPicPr>
          <p:nvPr/>
        </p:nvPicPr>
        <p:blipFill>
          <a:blip r:embed="rId5"/>
          <a:stretch>
            <a:fillRect/>
          </a:stretch>
        </p:blipFill>
        <p:spPr>
          <a:xfrm rot="0">
            <a:off x="12204232" y="4223198"/>
            <a:ext cx="5738564" cy="5738564"/>
          </a:xfrm>
          <a:prstGeom prst="rect">
            <a:avLst/>
          </a:prstGeom>
        </p:spPr>
      </p:pic>
      <p:grpSp>
        <p:nvGrpSpPr>
          <p:cNvPr name="Group 12" id="12"/>
          <p:cNvGrpSpPr/>
          <p:nvPr/>
        </p:nvGrpSpPr>
        <p:grpSpPr>
          <a:xfrm rot="0">
            <a:off x="6696414" y="4908760"/>
            <a:ext cx="8908981" cy="779536"/>
            <a:chOff x="0" y="0"/>
            <a:chExt cx="14630400" cy="1280160"/>
          </a:xfrm>
        </p:grpSpPr>
        <p:sp>
          <p:nvSpPr>
            <p:cNvPr name="Freeform 13" id="13"/>
            <p:cNvSpPr/>
            <p:nvPr/>
          </p:nvSpPr>
          <p:spPr>
            <a:xfrm flipH="false" flipV="false" rot="0">
              <a:off x="0" y="0"/>
              <a:ext cx="14630400" cy="1280160"/>
            </a:xfrm>
            <a:custGeom>
              <a:avLst/>
              <a:gdLst/>
              <a:ahLst/>
              <a:cxnLst/>
              <a:rect r="r" b="b" t="t" l="l"/>
              <a:pathLst>
                <a:path h="1280160" w="14630400">
                  <a:moveTo>
                    <a:pt x="0" y="0"/>
                  </a:moveTo>
                  <a:lnTo>
                    <a:pt x="14630400" y="0"/>
                  </a:lnTo>
                  <a:lnTo>
                    <a:pt x="14630400" y="1280160"/>
                  </a:lnTo>
                  <a:lnTo>
                    <a:pt x="0" y="1280160"/>
                  </a:lnTo>
                  <a:close/>
                </a:path>
              </a:pathLst>
            </a:custGeom>
            <a:blipFill>
              <a:blip r:embed="rId3">
                <a:alphaModFix amt="0"/>
              </a:blip>
              <a:stretch>
                <a:fillRect l="0" t="-172686" r="0" b="-172686"/>
              </a:stretch>
            </a:blipFill>
          </p:spPr>
        </p:sp>
        <p:sp>
          <p:nvSpPr>
            <p:cNvPr name="TextBox 14" id="14"/>
            <p:cNvSpPr txBox="true"/>
            <p:nvPr/>
          </p:nvSpPr>
          <p:spPr>
            <a:xfrm>
              <a:off x="0" y="-28575"/>
              <a:ext cx="14630400" cy="1308735"/>
            </a:xfrm>
            <a:prstGeom prst="rect">
              <a:avLst/>
            </a:prstGeom>
          </p:spPr>
          <p:txBody>
            <a:bodyPr anchor="ctr" rtlCol="false" tIns="0" lIns="0" bIns="0" rIns="0"/>
            <a:lstStyle/>
            <a:p>
              <a:pPr algn="l">
                <a:lnSpc>
                  <a:spcPts val="3359"/>
                </a:lnSpc>
              </a:pPr>
              <a:r>
                <a:rPr lang="en-US" sz="2799" b="true">
                  <a:solidFill>
                    <a:srgbClr val="F2F1ED"/>
                  </a:solidFill>
                  <a:latin typeface="Poppins Bold"/>
                  <a:ea typeface="Poppins Bold"/>
                  <a:cs typeface="Poppins Bold"/>
                  <a:sym typeface="Poppins Bold"/>
                </a:rPr>
                <a:t>Questions? Catch us in Hallway!</a:t>
              </a:r>
            </a:p>
          </p:txBody>
        </p:sp>
      </p:grpSp>
      <p:pic>
        <p:nvPicPr>
          <p:cNvPr name="Picture 15" id="15"/>
          <p:cNvPicPr>
            <a:picLocks noChangeAspect="true"/>
          </p:cNvPicPr>
          <p:nvPr/>
        </p:nvPicPr>
        <p:blipFill>
          <a:blip r:embed="rId6"/>
          <a:stretch>
            <a:fillRect/>
          </a:stretch>
        </p:blipFill>
        <p:spPr>
          <a:xfrm rot="0">
            <a:off x="664981" y="4187430"/>
            <a:ext cx="6167782" cy="6167782"/>
          </a:xfrm>
          <a:prstGeom prst="rect">
            <a:avLst/>
          </a:prstGeom>
        </p:spPr>
      </p:pic>
      <p:sp>
        <p:nvSpPr>
          <p:cNvPr name="TextBox 16" id="16"/>
          <p:cNvSpPr txBox="true"/>
          <p:nvPr/>
        </p:nvSpPr>
        <p:spPr>
          <a:xfrm rot="0">
            <a:off x="938933" y="2674752"/>
            <a:ext cx="10606642" cy="1654329"/>
          </a:xfrm>
          <a:prstGeom prst="rect">
            <a:avLst/>
          </a:prstGeom>
        </p:spPr>
        <p:txBody>
          <a:bodyPr anchor="t" rtlCol="false" tIns="0" lIns="0" bIns="0" rIns="0">
            <a:spAutoFit/>
          </a:bodyPr>
          <a:lstStyle/>
          <a:p>
            <a:pPr algn="l" marL="643528" indent="-321764" lvl="1">
              <a:lnSpc>
                <a:spcPts val="4267"/>
              </a:lnSpc>
              <a:buFont typeface="Arial"/>
              <a:buChar char="•"/>
            </a:pPr>
            <a:r>
              <a:rPr lang="en-US" sz="3555">
                <a:solidFill>
                  <a:srgbClr val="F2F1ED"/>
                </a:solidFill>
                <a:latin typeface="Poppins"/>
                <a:ea typeface="Poppins"/>
                <a:cs typeface="Poppins"/>
                <a:sym typeface="Poppins"/>
              </a:rPr>
              <a:t>Jerry isn’t malicious, he’s optimizing</a:t>
            </a:r>
          </a:p>
          <a:p>
            <a:pPr algn="l" marL="643528" indent="-321764" lvl="1">
              <a:lnSpc>
                <a:spcPts val="4267"/>
              </a:lnSpc>
              <a:buFont typeface="Arial"/>
              <a:buChar char="•"/>
            </a:pPr>
            <a:r>
              <a:rPr lang="en-US" sz="3555">
                <a:solidFill>
                  <a:srgbClr val="F2F1ED"/>
                </a:solidFill>
                <a:latin typeface="Poppins"/>
                <a:ea typeface="Poppins"/>
                <a:cs typeface="Poppins"/>
                <a:sym typeface="Poppins"/>
              </a:rPr>
              <a:t>Tom isn’t paranoid, he’s protecting</a:t>
            </a:r>
          </a:p>
          <a:p>
            <a:pPr algn="l" marL="643528" indent="-321764" lvl="1">
              <a:lnSpc>
                <a:spcPts val="4267"/>
              </a:lnSpc>
              <a:buFont typeface="Arial"/>
              <a:buChar char="•"/>
            </a:pPr>
            <a:r>
              <a:rPr lang="en-US" b="true" sz="3555">
                <a:solidFill>
                  <a:srgbClr val="F2A93B"/>
                </a:solidFill>
                <a:latin typeface="Poppins Bold"/>
                <a:ea typeface="Poppins Bold"/>
                <a:cs typeface="Poppins Bold"/>
                <a:sym typeface="Poppins Bold"/>
              </a:rPr>
              <a:t>The best governance makes both better</a:t>
            </a:r>
          </a:p>
        </p:txBody>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bg>
      <p:bgPr>
        <a:solidFill>
          <a:srgbClr val="1B1B1D"/>
        </a:solidFill>
      </p:bgPr>
    </p:bg>
    <p:spTree>
      <p:nvGrpSpPr>
        <p:cNvPr id="1" name=""/>
        <p:cNvGrpSpPr/>
        <p:nvPr/>
      </p:nvGrpSpPr>
      <p:grpSpPr>
        <a:xfrm>
          <a:off x="0" y="0"/>
          <a:ext cx="0" cy="0"/>
          <a:chOff x="0" y="0"/>
          <a:chExt cx="0" cy="0"/>
        </a:xfrm>
      </p:grpSpPr>
      <p:sp>
        <p:nvSpPr>
          <p:cNvPr name="Freeform 2" id="2"/>
          <p:cNvSpPr/>
          <p:nvPr/>
        </p:nvSpPr>
        <p:spPr>
          <a:xfrm flipH="false" flipV="false" rot="0">
            <a:off x="1502427" y="3536266"/>
            <a:ext cx="6936129" cy="1896857"/>
          </a:xfrm>
          <a:custGeom>
            <a:avLst/>
            <a:gdLst/>
            <a:ahLst/>
            <a:cxnLst/>
            <a:rect r="r" b="b" t="t" l="l"/>
            <a:pathLst>
              <a:path h="1896857" w="6936129">
                <a:moveTo>
                  <a:pt x="0" y="0"/>
                </a:moveTo>
                <a:lnTo>
                  <a:pt x="6936128" y="0"/>
                </a:lnTo>
                <a:lnTo>
                  <a:pt x="6936128" y="1896857"/>
                </a:lnTo>
                <a:lnTo>
                  <a:pt x="0" y="1896857"/>
                </a:lnTo>
                <a:lnTo>
                  <a:pt x="0" y="0"/>
                </a:lnTo>
                <a:close/>
              </a:path>
            </a:pathLst>
          </a:custGeom>
          <a:blipFill>
            <a:blip r:embed="rId2"/>
            <a:stretch>
              <a:fillRect l="0" t="-109606" r="0" b="0"/>
            </a:stretch>
          </a:blipFill>
        </p:spPr>
      </p:sp>
      <p:sp>
        <p:nvSpPr>
          <p:cNvPr name="TextBox 3" id="3"/>
          <p:cNvSpPr txBox="true"/>
          <p:nvPr/>
        </p:nvSpPr>
        <p:spPr>
          <a:xfrm rot="0">
            <a:off x="778384" y="345943"/>
            <a:ext cx="7843044" cy="925195"/>
          </a:xfrm>
          <a:prstGeom prst="rect">
            <a:avLst/>
          </a:prstGeom>
        </p:spPr>
        <p:txBody>
          <a:bodyPr anchor="t" rtlCol="false" tIns="0" lIns="0" bIns="0" rIns="0">
            <a:spAutoFit/>
          </a:bodyPr>
          <a:lstStyle/>
          <a:p>
            <a:pPr algn="ctr">
              <a:lnSpc>
                <a:spcPts val="7279"/>
              </a:lnSpc>
            </a:pPr>
            <a:r>
              <a:rPr lang="en-US" b="true" sz="5199">
                <a:solidFill>
                  <a:srgbClr val="FDFDFD"/>
                </a:solidFill>
                <a:latin typeface="Poppins Bold"/>
                <a:ea typeface="Poppins Bold"/>
                <a:cs typeface="Poppins Bold"/>
                <a:sym typeface="Poppins Bold"/>
              </a:rPr>
              <a:t>But, first - what is OPA?</a:t>
            </a:r>
          </a:p>
        </p:txBody>
      </p:sp>
      <p:sp>
        <p:nvSpPr>
          <p:cNvPr name="TextBox 4" id="4"/>
          <p:cNvSpPr txBox="true"/>
          <p:nvPr/>
        </p:nvSpPr>
        <p:spPr>
          <a:xfrm rot="0">
            <a:off x="1028700" y="5967720"/>
            <a:ext cx="14237693" cy="2769555"/>
          </a:xfrm>
          <a:prstGeom prst="rect">
            <a:avLst/>
          </a:prstGeom>
        </p:spPr>
        <p:txBody>
          <a:bodyPr anchor="t" rtlCol="false" tIns="0" lIns="0" bIns="0" rIns="0">
            <a:spAutoFit/>
          </a:bodyPr>
          <a:lstStyle/>
          <a:p>
            <a:pPr algn="l">
              <a:lnSpc>
                <a:spcPts val="4497"/>
              </a:lnSpc>
            </a:pPr>
            <a:r>
              <a:rPr lang="en-US" sz="3212" b="true">
                <a:solidFill>
                  <a:srgbClr val="FFDE59"/>
                </a:solidFill>
                <a:latin typeface="Canva Sans Bold"/>
                <a:ea typeface="Canva Sans Bold"/>
                <a:cs typeface="Canva Sans Bold"/>
                <a:sym typeface="Canva Sans Bold"/>
              </a:rPr>
              <a:t>Play with Rego</a:t>
            </a:r>
            <a:r>
              <a:rPr lang="en-US" sz="3212" b="true">
                <a:solidFill>
                  <a:srgbClr val="FDFDFD"/>
                </a:solidFill>
                <a:latin typeface="Canva Sans Bold"/>
                <a:ea typeface="Canva Sans Bold"/>
                <a:cs typeface="Canva Sans Bold"/>
                <a:sym typeface="Canva Sans Bold"/>
              </a:rPr>
              <a:t>: https://play.openpolicyagent.org/</a:t>
            </a:r>
          </a:p>
          <a:p>
            <a:pPr algn="l">
              <a:lnSpc>
                <a:spcPts val="4497"/>
              </a:lnSpc>
            </a:pPr>
          </a:p>
          <a:p>
            <a:pPr algn="l">
              <a:lnSpc>
                <a:spcPts val="4497"/>
              </a:lnSpc>
            </a:pPr>
            <a:r>
              <a:rPr lang="en-US" sz="3212" b="true">
                <a:solidFill>
                  <a:srgbClr val="FFDE59"/>
                </a:solidFill>
                <a:latin typeface="Canva Sans Bold"/>
                <a:ea typeface="Canva Sans Bold"/>
                <a:cs typeface="Canva Sans Bold"/>
                <a:sym typeface="Canva Sans Bold"/>
              </a:rPr>
              <a:t>Join OPA Slack Community: </a:t>
            </a:r>
            <a:r>
              <a:rPr lang="en-US" sz="3212" b="true">
                <a:solidFill>
                  <a:srgbClr val="FDFDFD"/>
                </a:solidFill>
                <a:latin typeface="Canva Sans Bold"/>
                <a:ea typeface="Canva Sans Bold"/>
                <a:cs typeface="Canva Sans Bold"/>
                <a:sym typeface="Canva Sans Bold"/>
              </a:rPr>
              <a:t>https://slack.openpolicyagent.org/</a:t>
            </a:r>
          </a:p>
          <a:p>
            <a:pPr algn="l">
              <a:lnSpc>
                <a:spcPts val="4497"/>
              </a:lnSpc>
            </a:pPr>
          </a:p>
          <a:p>
            <a:pPr algn="l">
              <a:lnSpc>
                <a:spcPts val="4497"/>
              </a:lnSpc>
            </a:pPr>
            <a:r>
              <a:rPr lang="en-US" sz="3212" b="true">
                <a:solidFill>
                  <a:srgbClr val="FFDE59"/>
                </a:solidFill>
                <a:latin typeface="Canva Sans Bold"/>
                <a:ea typeface="Canva Sans Bold"/>
                <a:cs typeface="Canva Sans Bold"/>
                <a:sym typeface="Canva Sans Bold"/>
              </a:rPr>
              <a:t>Contribute to OPA:</a:t>
            </a:r>
            <a:r>
              <a:rPr lang="en-US" sz="3212" b="true">
                <a:solidFill>
                  <a:srgbClr val="FDFDFD"/>
                </a:solidFill>
                <a:latin typeface="Canva Sans Bold"/>
                <a:ea typeface="Canva Sans Bold"/>
                <a:cs typeface="Canva Sans Bold"/>
                <a:sym typeface="Canva Sans Bold"/>
              </a:rPr>
              <a:t> https://www.openpolicyagent.org/docs/contributing</a:t>
            </a:r>
          </a:p>
        </p:txBody>
      </p:sp>
      <p:sp>
        <p:nvSpPr>
          <p:cNvPr name="TextBox 5" id="5"/>
          <p:cNvSpPr txBox="true"/>
          <p:nvPr/>
        </p:nvSpPr>
        <p:spPr>
          <a:xfrm rot="0">
            <a:off x="10391659" y="3684920"/>
            <a:ext cx="4653126" cy="1038225"/>
          </a:xfrm>
          <a:prstGeom prst="rect">
            <a:avLst/>
          </a:prstGeom>
        </p:spPr>
        <p:txBody>
          <a:bodyPr anchor="t" rtlCol="false" tIns="0" lIns="0" bIns="0" rIns="0">
            <a:spAutoFit/>
          </a:bodyPr>
          <a:lstStyle/>
          <a:p>
            <a:pPr algn="ctr">
              <a:lnSpc>
                <a:spcPts val="2760"/>
              </a:lnSpc>
              <a:spcBef>
                <a:spcPct val="0"/>
              </a:spcBef>
            </a:pPr>
            <a:r>
              <a:rPr lang="en-US" sz="2300">
                <a:solidFill>
                  <a:srgbClr val="FFFFFF"/>
                </a:solidFill>
                <a:latin typeface="Poppins"/>
                <a:ea typeface="Poppins"/>
                <a:cs typeface="Poppins"/>
                <a:sym typeface="Poppins"/>
              </a:rPr>
              <a:t>OPA는 개발, 보안 및 감사 역량을 강화하기 위해 전체 스택에 걸친 정책 관리를 간소화하는 정책 엔진입니다.</a:t>
            </a:r>
          </a:p>
        </p:txBody>
      </p:sp>
      <p:sp>
        <p:nvSpPr>
          <p:cNvPr name="Freeform 6" id="6"/>
          <p:cNvSpPr/>
          <p:nvPr/>
        </p:nvSpPr>
        <p:spPr>
          <a:xfrm flipH="false" flipV="false" rot="0">
            <a:off x="5499809" y="1271138"/>
            <a:ext cx="6936129" cy="2272467"/>
          </a:xfrm>
          <a:custGeom>
            <a:avLst/>
            <a:gdLst/>
            <a:ahLst/>
            <a:cxnLst/>
            <a:rect r="r" b="b" t="t" l="l"/>
            <a:pathLst>
              <a:path h="2272467" w="6936129">
                <a:moveTo>
                  <a:pt x="0" y="0"/>
                </a:moveTo>
                <a:lnTo>
                  <a:pt x="6936128" y="0"/>
                </a:lnTo>
                <a:lnTo>
                  <a:pt x="6936128" y="2272467"/>
                </a:lnTo>
                <a:lnTo>
                  <a:pt x="0" y="2272467"/>
                </a:lnTo>
                <a:lnTo>
                  <a:pt x="0" y="0"/>
                </a:lnTo>
                <a:close/>
              </a:path>
            </a:pathLst>
          </a:custGeom>
          <a:blipFill>
            <a:blip r:embed="rId2"/>
            <a:stretch>
              <a:fillRect l="0" t="0" r="0" b="-74961"/>
            </a:stretch>
          </a:blipFill>
        </p:spPr>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028700" y="-722020"/>
            <a:ext cx="4889884" cy="3989394"/>
            <a:chOff x="0" y="0"/>
            <a:chExt cx="6519845" cy="5319192"/>
          </a:xfrm>
        </p:grpSpPr>
        <p:sp>
          <p:nvSpPr>
            <p:cNvPr name="Freeform 3" id="3"/>
            <p:cNvSpPr/>
            <p:nvPr/>
          </p:nvSpPr>
          <p:spPr>
            <a:xfrm flipH="false" flipV="false" rot="0">
              <a:off x="0" y="0"/>
              <a:ext cx="6519845" cy="5319192"/>
            </a:xfrm>
            <a:custGeom>
              <a:avLst/>
              <a:gdLst/>
              <a:ahLst/>
              <a:cxnLst/>
              <a:rect r="r" b="b" t="t" l="l"/>
              <a:pathLst>
                <a:path h="5319192" w="6519845">
                  <a:moveTo>
                    <a:pt x="0" y="0"/>
                  </a:moveTo>
                  <a:lnTo>
                    <a:pt x="6519845" y="0"/>
                  </a:lnTo>
                  <a:lnTo>
                    <a:pt x="6519845" y="5319192"/>
                  </a:lnTo>
                  <a:lnTo>
                    <a:pt x="0" y="5319192"/>
                  </a:lnTo>
                  <a:close/>
                </a:path>
              </a:pathLst>
            </a:custGeom>
            <a:blipFill>
              <a:blip r:embed="rId3">
                <a:alphaModFix amt="0"/>
              </a:blip>
              <a:stretch>
                <a:fillRect l="0" t="-68167" r="-239401" b="6046"/>
              </a:stretch>
            </a:blipFill>
          </p:spPr>
        </p:sp>
        <p:sp>
          <p:nvSpPr>
            <p:cNvPr name="TextBox 4" id="4"/>
            <p:cNvSpPr txBox="true"/>
            <p:nvPr/>
          </p:nvSpPr>
          <p:spPr>
            <a:xfrm>
              <a:off x="0" y="-47625"/>
              <a:ext cx="6519845" cy="5366817"/>
            </a:xfrm>
            <a:prstGeom prst="rect">
              <a:avLst/>
            </a:prstGeom>
          </p:spPr>
          <p:txBody>
            <a:bodyPr anchor="ctr" rtlCol="false" tIns="0" lIns="0" bIns="0" rIns="0"/>
            <a:lstStyle/>
            <a:p>
              <a:pPr algn="l">
                <a:lnSpc>
                  <a:spcPts val="5400"/>
                </a:lnSpc>
              </a:pPr>
              <a:r>
                <a:rPr lang="en-US" sz="4500" b="true">
                  <a:solidFill>
                    <a:srgbClr val="1B2436"/>
                  </a:solidFill>
                  <a:latin typeface="Poppins Bold"/>
                  <a:ea typeface="Poppins Bold"/>
                  <a:cs typeface="Poppins Bold"/>
                  <a:sym typeface="Poppins Bold"/>
                </a:rPr>
                <a:t>Meet the Characters</a:t>
              </a:r>
            </a:p>
          </p:txBody>
        </p:sp>
      </p:grpSp>
      <p:grpSp>
        <p:nvGrpSpPr>
          <p:cNvPr name="Group 5" id="5"/>
          <p:cNvGrpSpPr/>
          <p:nvPr/>
        </p:nvGrpSpPr>
        <p:grpSpPr>
          <a:xfrm rot="0">
            <a:off x="17053103" y="9601200"/>
            <a:ext cx="822960" cy="480060"/>
            <a:chOff x="0" y="0"/>
            <a:chExt cx="1097280" cy="640080"/>
          </a:xfrm>
        </p:grpSpPr>
        <p:sp>
          <p:nvSpPr>
            <p:cNvPr name="Freeform 6" id="6"/>
            <p:cNvSpPr/>
            <p:nvPr/>
          </p:nvSpPr>
          <p:spPr>
            <a:xfrm flipH="false" flipV="false" rot="0">
              <a:off x="0" y="0"/>
              <a:ext cx="1097280" cy="640080"/>
            </a:xfrm>
            <a:custGeom>
              <a:avLst/>
              <a:gdLst/>
              <a:ahLst/>
              <a:cxnLst/>
              <a:rect r="r" b="b" t="t" l="l"/>
              <a:pathLst>
                <a:path h="640080" w="1097280">
                  <a:moveTo>
                    <a:pt x="0" y="0"/>
                  </a:moveTo>
                  <a:lnTo>
                    <a:pt x="1097280" y="0"/>
                  </a:lnTo>
                  <a:lnTo>
                    <a:pt x="1097280" y="640080"/>
                  </a:lnTo>
                  <a:lnTo>
                    <a:pt x="0" y="640080"/>
                  </a:lnTo>
                  <a:close/>
                </a:path>
              </a:pathLst>
            </a:custGeom>
            <a:blipFill>
              <a:blip r:embed="rId3">
                <a:alphaModFix amt="0"/>
              </a:blip>
              <a:stretch>
                <a:fillRect l="-24843" t="0" r="-24843" b="0"/>
              </a:stretch>
            </a:blipFill>
          </p:spPr>
        </p:sp>
        <p:sp>
          <p:nvSpPr>
            <p:cNvPr name="TextBox 7" id="7"/>
            <p:cNvSpPr txBox="true"/>
            <p:nvPr/>
          </p:nvSpPr>
          <p:spPr>
            <a:xfrm>
              <a:off x="0" y="-9525"/>
              <a:ext cx="1097280" cy="649605"/>
            </a:xfrm>
            <a:prstGeom prst="rect">
              <a:avLst/>
            </a:prstGeom>
          </p:spPr>
          <p:txBody>
            <a:bodyPr anchor="ctr" rtlCol="false" tIns="0" lIns="0" bIns="0" rIns="0"/>
            <a:lstStyle/>
            <a:p>
              <a:pPr algn="r">
                <a:lnSpc>
                  <a:spcPts val="1800"/>
                </a:lnSpc>
              </a:pPr>
              <a:r>
                <a:rPr lang="en-US" sz="1500">
                  <a:solidFill>
                    <a:srgbClr val="5B6373"/>
                  </a:solidFill>
                  <a:latin typeface="Courier New"/>
                  <a:ea typeface="Courier New"/>
                  <a:cs typeface="Courier New"/>
                  <a:sym typeface="Courier New"/>
                </a:rPr>
                <a:t>02</a:t>
              </a:r>
            </a:p>
          </p:txBody>
        </p:sp>
      </p:grpSp>
      <p:sp>
        <p:nvSpPr>
          <p:cNvPr name="Freeform 8" id="8"/>
          <p:cNvSpPr/>
          <p:nvPr/>
        </p:nvSpPr>
        <p:spPr>
          <a:xfrm flipH="false" flipV="false" rot="0">
            <a:off x="648334" y="2334146"/>
            <a:ext cx="2313250" cy="3232124"/>
          </a:xfrm>
          <a:custGeom>
            <a:avLst/>
            <a:gdLst/>
            <a:ahLst/>
            <a:cxnLst/>
            <a:rect r="r" b="b" t="t" l="l"/>
            <a:pathLst>
              <a:path h="3232124" w="2313250">
                <a:moveTo>
                  <a:pt x="0" y="0"/>
                </a:moveTo>
                <a:lnTo>
                  <a:pt x="2313250" y="0"/>
                </a:lnTo>
                <a:lnTo>
                  <a:pt x="2313250" y="3232124"/>
                </a:lnTo>
                <a:lnTo>
                  <a:pt x="0" y="3232124"/>
                </a:lnTo>
                <a:lnTo>
                  <a:pt x="0" y="0"/>
                </a:lnTo>
                <a:close/>
              </a:path>
            </a:pathLst>
          </a:custGeom>
          <a:blipFill>
            <a:blip r:embed="rId4"/>
            <a:stretch>
              <a:fillRect l="0" t="0" r="0" b="0"/>
            </a:stretch>
          </a:blipFill>
        </p:spPr>
      </p:sp>
      <p:sp>
        <p:nvSpPr>
          <p:cNvPr name="Freeform 9" id="9"/>
          <p:cNvSpPr/>
          <p:nvPr/>
        </p:nvSpPr>
        <p:spPr>
          <a:xfrm flipH="false" flipV="false" rot="0">
            <a:off x="9614083" y="2059235"/>
            <a:ext cx="1668459" cy="3507035"/>
          </a:xfrm>
          <a:custGeom>
            <a:avLst/>
            <a:gdLst/>
            <a:ahLst/>
            <a:cxnLst/>
            <a:rect r="r" b="b" t="t" l="l"/>
            <a:pathLst>
              <a:path h="3507035" w="1668459">
                <a:moveTo>
                  <a:pt x="0" y="0"/>
                </a:moveTo>
                <a:lnTo>
                  <a:pt x="1668459" y="0"/>
                </a:lnTo>
                <a:lnTo>
                  <a:pt x="1668459" y="3507035"/>
                </a:lnTo>
                <a:lnTo>
                  <a:pt x="0" y="3507035"/>
                </a:lnTo>
                <a:lnTo>
                  <a:pt x="0" y="0"/>
                </a:lnTo>
                <a:close/>
              </a:path>
            </a:pathLst>
          </a:custGeom>
          <a:blipFill>
            <a:blip r:embed="rId5"/>
            <a:stretch>
              <a:fillRect l="0" t="0" r="0" b="0"/>
            </a:stretch>
          </a:blipFill>
        </p:spPr>
      </p:sp>
      <p:sp>
        <p:nvSpPr>
          <p:cNvPr name="TextBox 10" id="10"/>
          <p:cNvSpPr txBox="true"/>
          <p:nvPr/>
        </p:nvSpPr>
        <p:spPr>
          <a:xfrm rot="0">
            <a:off x="1143000" y="5792446"/>
            <a:ext cx="6537960" cy="962025"/>
          </a:xfrm>
          <a:prstGeom prst="rect">
            <a:avLst/>
          </a:prstGeom>
        </p:spPr>
        <p:txBody>
          <a:bodyPr anchor="t" rtlCol="false" tIns="0" lIns="0" bIns="0" rIns="0">
            <a:spAutoFit/>
          </a:bodyPr>
          <a:lstStyle/>
          <a:p>
            <a:pPr algn="l" marL="380048" indent="-190024" lvl="1">
              <a:lnSpc>
                <a:spcPts val="2520"/>
              </a:lnSpc>
              <a:buFont typeface="Arial"/>
              <a:buChar char="•"/>
            </a:pPr>
            <a:r>
              <a:rPr lang="en-US" sz="2100">
                <a:solidFill>
                  <a:srgbClr val="1B2436"/>
                </a:solidFill>
                <a:latin typeface="Calibri (MS)"/>
                <a:ea typeface="Calibri (MS)"/>
                <a:cs typeface="Calibri (MS)"/>
                <a:sym typeface="Calibri (MS)"/>
              </a:rPr>
              <a:t>Goal: Optimize the cluster </a:t>
            </a:r>
          </a:p>
          <a:p>
            <a:pPr algn="l" marL="380048" indent="-190024" lvl="1">
              <a:lnSpc>
                <a:spcPts val="2520"/>
              </a:lnSpc>
              <a:buFont typeface="Arial"/>
              <a:buChar char="•"/>
            </a:pPr>
            <a:r>
              <a:rPr lang="en-US" sz="2100">
                <a:solidFill>
                  <a:srgbClr val="1B2436"/>
                </a:solidFill>
                <a:latin typeface="Calibri (MS)"/>
                <a:ea typeface="Calibri (MS)"/>
                <a:cs typeface="Calibri (MS)"/>
                <a:sym typeface="Calibri (MS)"/>
              </a:rPr>
              <a:t>Tools: kubectl, cloud APIs, Argo Workflows</a:t>
            </a:r>
          </a:p>
          <a:p>
            <a:pPr algn="l" marL="380048" indent="-190024" lvl="1">
              <a:lnSpc>
                <a:spcPts val="2520"/>
              </a:lnSpc>
              <a:buFont typeface="Arial"/>
              <a:buChar char="•"/>
            </a:pPr>
            <a:r>
              <a:rPr lang="en-US" b="true" sz="2100">
                <a:solidFill>
                  <a:srgbClr val="D96C5F"/>
                </a:solidFill>
                <a:latin typeface="Calibri (MS) Bold"/>
                <a:ea typeface="Calibri (MS) Bold"/>
                <a:cs typeface="Calibri (MS) Bold"/>
                <a:sym typeface="Calibri (MS) Bold"/>
              </a:rPr>
              <a:t>Problem: No concept of “too far”</a:t>
            </a:r>
          </a:p>
        </p:txBody>
      </p:sp>
      <p:sp>
        <p:nvSpPr>
          <p:cNvPr name="TextBox 11" id="11"/>
          <p:cNvSpPr txBox="true"/>
          <p:nvPr/>
        </p:nvSpPr>
        <p:spPr>
          <a:xfrm rot="0">
            <a:off x="9744495" y="5706210"/>
            <a:ext cx="6537960" cy="1266825"/>
          </a:xfrm>
          <a:prstGeom prst="rect">
            <a:avLst/>
          </a:prstGeom>
        </p:spPr>
        <p:txBody>
          <a:bodyPr anchor="t" rtlCol="false" tIns="0" lIns="0" bIns="0" rIns="0">
            <a:spAutoFit/>
          </a:bodyPr>
          <a:lstStyle/>
          <a:p>
            <a:pPr algn="l" marL="380048" indent="-190024" lvl="1">
              <a:lnSpc>
                <a:spcPts val="2520"/>
              </a:lnSpc>
              <a:buFont typeface="Arial"/>
              <a:buChar char="•"/>
            </a:pPr>
            <a:r>
              <a:rPr lang="en-US" sz="2100">
                <a:solidFill>
                  <a:srgbClr val="1B2436"/>
                </a:solidFill>
                <a:latin typeface="Calibri (MS)"/>
                <a:ea typeface="Calibri (MS)"/>
                <a:cs typeface="Calibri (MS)"/>
                <a:sym typeface="Calibri (MS)"/>
              </a:rPr>
              <a:t>Goal: Keep the cluster safe</a:t>
            </a:r>
          </a:p>
          <a:p>
            <a:pPr algn="l" marL="380048" indent="-190024" lvl="1">
              <a:lnSpc>
                <a:spcPts val="2520"/>
              </a:lnSpc>
              <a:buFont typeface="Arial"/>
              <a:buChar char="•"/>
            </a:pPr>
            <a:r>
              <a:rPr lang="en-US" sz="2100">
                <a:solidFill>
                  <a:srgbClr val="1B2436"/>
                </a:solidFill>
                <a:latin typeface="Calibri (MS)"/>
                <a:ea typeface="Calibri (MS)"/>
                <a:cs typeface="Calibri (MS)"/>
                <a:sym typeface="Calibri (MS)"/>
              </a:rPr>
              <a:t>Tools: Admission webhooks, Rego policies</a:t>
            </a:r>
          </a:p>
          <a:p>
            <a:pPr algn="l" marL="380048" indent="-190024" lvl="1">
              <a:lnSpc>
                <a:spcPts val="2520"/>
              </a:lnSpc>
              <a:buFont typeface="Arial"/>
              <a:buChar char="•"/>
            </a:pPr>
            <a:r>
              <a:rPr lang="en-US" sz="2100">
                <a:solidFill>
                  <a:srgbClr val="1B2436"/>
                </a:solidFill>
                <a:latin typeface="Calibri (MS)"/>
                <a:ea typeface="Calibri (MS)"/>
                <a:cs typeface="Calibri (MS)"/>
                <a:sym typeface="Calibri (MS)"/>
              </a:rPr>
              <a:t>Intent: Prevent disasters</a:t>
            </a:r>
          </a:p>
          <a:p>
            <a:pPr algn="l" marL="380048" indent="-190024" lvl="1">
              <a:lnSpc>
                <a:spcPts val="2520"/>
              </a:lnSpc>
              <a:buFont typeface="Arial"/>
              <a:buChar char="•"/>
            </a:pPr>
            <a:r>
              <a:rPr lang="en-US" b="true" sz="2100">
                <a:solidFill>
                  <a:srgbClr val="F2A93B"/>
                </a:solidFill>
                <a:latin typeface="Calibri (MS) Bold"/>
                <a:ea typeface="Calibri (MS) Bold"/>
                <a:cs typeface="Calibri (MS) Bold"/>
                <a:sym typeface="Calibri (MS) Bold"/>
              </a:rPr>
              <a:t>Problem: Can only catch what it sees</a:t>
            </a:r>
          </a:p>
        </p:txBody>
      </p:sp>
      <p:sp>
        <p:nvSpPr>
          <p:cNvPr name="TextBox 12" id="12"/>
          <p:cNvSpPr txBox="true"/>
          <p:nvPr/>
        </p:nvSpPr>
        <p:spPr>
          <a:xfrm rot="0">
            <a:off x="2768243" y="4883933"/>
            <a:ext cx="1643737" cy="461985"/>
          </a:xfrm>
          <a:prstGeom prst="rect">
            <a:avLst/>
          </a:prstGeom>
        </p:spPr>
        <p:txBody>
          <a:bodyPr anchor="t" rtlCol="false" tIns="0" lIns="0" bIns="0" rIns="0">
            <a:spAutoFit/>
          </a:bodyPr>
          <a:lstStyle/>
          <a:p>
            <a:pPr algn="ctr">
              <a:lnSpc>
                <a:spcPts val="3278"/>
              </a:lnSpc>
              <a:spcBef>
                <a:spcPct val="0"/>
              </a:spcBef>
            </a:pPr>
            <a:r>
              <a:rPr lang="en-US" sz="2732">
                <a:solidFill>
                  <a:srgbClr val="000000"/>
                </a:solidFill>
                <a:latin typeface="Calibri (MS)"/>
                <a:ea typeface="Calibri (MS)"/>
                <a:cs typeface="Calibri (MS)"/>
                <a:sym typeface="Calibri (MS)"/>
              </a:rPr>
              <a:t>AI 에이전트</a:t>
            </a:r>
          </a:p>
        </p:txBody>
      </p:sp>
      <p:sp>
        <p:nvSpPr>
          <p:cNvPr name="TextBox 13" id="13"/>
          <p:cNvSpPr txBox="true"/>
          <p:nvPr/>
        </p:nvSpPr>
        <p:spPr>
          <a:xfrm rot="0">
            <a:off x="1143000" y="7389291"/>
            <a:ext cx="6537960" cy="1266825"/>
          </a:xfrm>
          <a:prstGeom prst="rect">
            <a:avLst/>
          </a:prstGeom>
        </p:spPr>
        <p:txBody>
          <a:bodyPr anchor="t" rtlCol="false" tIns="0" lIns="0" bIns="0" rIns="0">
            <a:spAutoFit/>
          </a:bodyPr>
          <a:lstStyle/>
          <a:p>
            <a:pPr algn="l" marL="380048" indent="-190024" lvl="1">
              <a:lnSpc>
                <a:spcPts val="2520"/>
              </a:lnSpc>
              <a:buFont typeface="Arial"/>
              <a:buChar char="•"/>
            </a:pPr>
            <a:r>
              <a:rPr lang="en-US" sz="2100">
                <a:solidFill>
                  <a:srgbClr val="1B2436"/>
                </a:solidFill>
                <a:latin typeface="Calibri (MS)"/>
                <a:ea typeface="Calibri (MS)"/>
                <a:cs typeface="Calibri (MS)"/>
                <a:sym typeface="Calibri (MS)"/>
              </a:rPr>
              <a:t>목표 </a:t>
            </a:r>
            <a:r>
              <a:rPr lang="en-US" sz="2100">
                <a:solidFill>
                  <a:srgbClr val="1B2436"/>
                </a:solidFill>
                <a:latin typeface="Calibri (MS)"/>
                <a:ea typeface="Calibri (MS)"/>
                <a:cs typeface="Calibri (MS)"/>
                <a:sym typeface="Calibri (MS)"/>
              </a:rPr>
              <a:t>: 클러스터 최적화</a:t>
            </a:r>
          </a:p>
          <a:p>
            <a:pPr algn="l" marL="380048" indent="-190024" lvl="1">
              <a:lnSpc>
                <a:spcPts val="2520"/>
              </a:lnSpc>
              <a:buFont typeface="Arial"/>
              <a:buChar char="•"/>
            </a:pPr>
            <a:r>
              <a:rPr lang="en-US" sz="2100">
                <a:solidFill>
                  <a:srgbClr val="1B2436"/>
                </a:solidFill>
                <a:latin typeface="Calibri (MS)"/>
                <a:ea typeface="Calibri (MS)"/>
                <a:cs typeface="Calibri (MS)"/>
                <a:sym typeface="Calibri (MS)"/>
              </a:rPr>
              <a:t>도구: kubectl, 클라우드 API, Argo Workflows</a:t>
            </a:r>
          </a:p>
          <a:p>
            <a:pPr algn="l" marL="380048" indent="-190024" lvl="1">
              <a:lnSpc>
                <a:spcPts val="2520"/>
              </a:lnSpc>
              <a:buFont typeface="Arial"/>
              <a:buChar char="•"/>
            </a:pPr>
            <a:r>
              <a:rPr lang="en-US" sz="2100">
                <a:solidFill>
                  <a:srgbClr val="1B2436"/>
                </a:solidFill>
                <a:latin typeface="Calibri (MS)"/>
                <a:ea typeface="Calibri (MS)"/>
                <a:cs typeface="Calibri (MS)"/>
                <a:sym typeface="Calibri (MS)"/>
              </a:rPr>
              <a:t>Intent: 100% benign</a:t>
            </a:r>
          </a:p>
          <a:p>
            <a:pPr algn="l" marL="380048" indent="-190024" lvl="1">
              <a:lnSpc>
                <a:spcPts val="2520"/>
              </a:lnSpc>
              <a:buFont typeface="Arial"/>
              <a:buChar char="•"/>
            </a:pPr>
            <a:r>
              <a:rPr lang="en-US" b="true" sz="2100">
                <a:solidFill>
                  <a:srgbClr val="D96C5F"/>
                </a:solidFill>
                <a:latin typeface="Calibri (MS) Bold"/>
                <a:ea typeface="Calibri (MS) Bold"/>
                <a:cs typeface="Calibri (MS) Bold"/>
                <a:sym typeface="Calibri (MS) Bold"/>
              </a:rPr>
              <a:t>문제: ‘너무 멀다’는 개념이 없음</a:t>
            </a:r>
          </a:p>
        </p:txBody>
      </p:sp>
      <p:sp>
        <p:nvSpPr>
          <p:cNvPr name="TextBox 14" id="14"/>
          <p:cNvSpPr txBox="true"/>
          <p:nvPr/>
        </p:nvSpPr>
        <p:spPr>
          <a:xfrm rot="0">
            <a:off x="11562581" y="4240513"/>
            <a:ext cx="1094833" cy="700570"/>
          </a:xfrm>
          <a:prstGeom prst="rect">
            <a:avLst/>
          </a:prstGeom>
        </p:spPr>
        <p:txBody>
          <a:bodyPr anchor="t" rtlCol="false" tIns="0" lIns="0" bIns="0" rIns="0">
            <a:spAutoFit/>
          </a:bodyPr>
          <a:lstStyle/>
          <a:p>
            <a:pPr algn="ctr">
              <a:lnSpc>
                <a:spcPts val="5810"/>
              </a:lnSpc>
            </a:pPr>
            <a:r>
              <a:rPr lang="en-US" sz="4150" b="true">
                <a:solidFill>
                  <a:srgbClr val="000000"/>
                </a:solidFill>
                <a:latin typeface="Canva Sans Bold"/>
                <a:ea typeface="Canva Sans Bold"/>
                <a:cs typeface="Canva Sans Bold"/>
                <a:sym typeface="Canva Sans Bold"/>
              </a:rPr>
              <a:t>OPA</a:t>
            </a:r>
          </a:p>
        </p:txBody>
      </p:sp>
      <p:sp>
        <p:nvSpPr>
          <p:cNvPr name="TextBox 15" id="15"/>
          <p:cNvSpPr txBox="true"/>
          <p:nvPr/>
        </p:nvSpPr>
        <p:spPr>
          <a:xfrm rot="0">
            <a:off x="2768243" y="4181773"/>
            <a:ext cx="2056271" cy="664960"/>
          </a:xfrm>
          <a:prstGeom prst="rect">
            <a:avLst/>
          </a:prstGeom>
        </p:spPr>
        <p:txBody>
          <a:bodyPr anchor="t" rtlCol="false" tIns="0" lIns="0" bIns="0" rIns="0">
            <a:spAutoFit/>
          </a:bodyPr>
          <a:lstStyle/>
          <a:p>
            <a:pPr algn="l">
              <a:lnSpc>
                <a:spcPts val="5478"/>
              </a:lnSpc>
            </a:pPr>
            <a:r>
              <a:rPr lang="en-US" sz="3913" b="true">
                <a:solidFill>
                  <a:srgbClr val="000000"/>
                </a:solidFill>
                <a:latin typeface="Canva Sans Bold"/>
                <a:ea typeface="Canva Sans Bold"/>
                <a:cs typeface="Canva Sans Bold"/>
                <a:sym typeface="Canva Sans Bold"/>
              </a:rPr>
              <a:t>AI Agent</a:t>
            </a:r>
          </a:p>
        </p:txBody>
      </p:sp>
      <p:sp>
        <p:nvSpPr>
          <p:cNvPr name="TextBox 16" id="16"/>
          <p:cNvSpPr txBox="true"/>
          <p:nvPr/>
        </p:nvSpPr>
        <p:spPr>
          <a:xfrm rot="0">
            <a:off x="9744495" y="7389291"/>
            <a:ext cx="6537960" cy="1304925"/>
          </a:xfrm>
          <a:prstGeom prst="rect">
            <a:avLst/>
          </a:prstGeom>
        </p:spPr>
        <p:txBody>
          <a:bodyPr anchor="t" rtlCol="false" tIns="0" lIns="0" bIns="0" rIns="0">
            <a:spAutoFit/>
          </a:bodyPr>
          <a:lstStyle/>
          <a:p>
            <a:pPr algn="l" marL="380048" indent="-190024" lvl="1">
              <a:lnSpc>
                <a:spcPts val="2520"/>
              </a:lnSpc>
              <a:buFont typeface="Arial"/>
              <a:buChar char="•"/>
            </a:pPr>
            <a:r>
              <a:rPr lang="en-US" sz="2100">
                <a:solidFill>
                  <a:srgbClr val="1B2436"/>
                </a:solidFill>
                <a:latin typeface="Calibri (MS)"/>
                <a:ea typeface="Calibri (MS)"/>
                <a:cs typeface="Calibri (MS)"/>
                <a:sym typeface="Calibri (MS)"/>
              </a:rPr>
              <a:t>목표</a:t>
            </a:r>
            <a:r>
              <a:rPr lang="en-US" sz="2100">
                <a:solidFill>
                  <a:srgbClr val="1B2436"/>
                </a:solidFill>
                <a:latin typeface="Calibri (MS)"/>
                <a:ea typeface="Calibri (MS)"/>
                <a:cs typeface="Calibri (MS)"/>
                <a:sym typeface="Calibri (MS)"/>
              </a:rPr>
              <a:t>: 클러스터 안전 유지</a:t>
            </a:r>
          </a:p>
          <a:p>
            <a:pPr algn="l" marL="380048" indent="-190024" lvl="1">
              <a:lnSpc>
                <a:spcPts val="2520"/>
              </a:lnSpc>
              <a:buFont typeface="Arial"/>
              <a:buChar char="•"/>
            </a:pPr>
            <a:r>
              <a:rPr lang="en-US" sz="2100">
                <a:solidFill>
                  <a:srgbClr val="1B2436"/>
                </a:solidFill>
                <a:latin typeface="Calibri (MS)"/>
                <a:ea typeface="Calibri (MS)"/>
                <a:cs typeface="Calibri (MS)"/>
                <a:sym typeface="Calibri (MS)"/>
              </a:rPr>
              <a:t>도구: Admission 웹훅, Rego 정책</a:t>
            </a:r>
          </a:p>
          <a:p>
            <a:pPr algn="l" marL="380048" indent="-190024" lvl="1">
              <a:lnSpc>
                <a:spcPts val="2520"/>
              </a:lnSpc>
              <a:buFont typeface="Arial"/>
              <a:buChar char="•"/>
            </a:pPr>
            <a:r>
              <a:rPr lang="en-US" sz="2100">
                <a:solidFill>
                  <a:srgbClr val="010101"/>
                </a:solidFill>
                <a:latin typeface="Calibri (MS)"/>
                <a:ea typeface="Calibri (MS)"/>
                <a:cs typeface="Calibri (MS)"/>
                <a:sym typeface="Calibri (MS)"/>
              </a:rPr>
              <a:t>목적: 재난 예방</a:t>
            </a:r>
          </a:p>
          <a:p>
            <a:pPr algn="l" marL="380048" indent="-190024" lvl="1">
              <a:lnSpc>
                <a:spcPts val="2520"/>
              </a:lnSpc>
              <a:buFont typeface="Arial"/>
              <a:buChar char="•"/>
            </a:pPr>
            <a:r>
              <a:rPr lang="en-US" b="true" sz="2100">
                <a:solidFill>
                  <a:srgbClr val="F2A93B"/>
                </a:solidFill>
                <a:latin typeface="Calibri (MS) Bold"/>
                <a:ea typeface="Calibri (MS) Bold"/>
                <a:cs typeface="Calibri (MS) Bold"/>
                <a:sym typeface="Calibri (MS) Bold"/>
              </a:rPr>
              <a:t>문제점: 눈에 보이는 것만 잡을 수 있음</a:t>
            </a:r>
          </a:p>
        </p:txBody>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bg>
      <p:bgPr>
        <a:solidFill>
          <a:srgbClr val="8C0402"/>
        </a:solidFill>
      </p:bgPr>
    </p:bg>
    <p:spTree>
      <p:nvGrpSpPr>
        <p:cNvPr id="1" name=""/>
        <p:cNvGrpSpPr/>
        <p:nvPr/>
      </p:nvGrpSpPr>
      <p:grpSpPr>
        <a:xfrm>
          <a:off x="0" y="0"/>
          <a:ext cx="0" cy="0"/>
          <a:chOff x="0" y="0"/>
          <a:chExt cx="0" cy="0"/>
        </a:xfrm>
      </p:grpSpPr>
      <p:grpSp>
        <p:nvGrpSpPr>
          <p:cNvPr name="Group 2" id="2"/>
          <p:cNvGrpSpPr/>
          <p:nvPr/>
        </p:nvGrpSpPr>
        <p:grpSpPr>
          <a:xfrm rot="0">
            <a:off x="557719" y="255270"/>
            <a:ext cx="6424099" cy="1028700"/>
            <a:chOff x="0" y="0"/>
            <a:chExt cx="8565465" cy="1371600"/>
          </a:xfrm>
        </p:grpSpPr>
        <p:sp>
          <p:nvSpPr>
            <p:cNvPr name="Freeform 3" id="3"/>
            <p:cNvSpPr/>
            <p:nvPr/>
          </p:nvSpPr>
          <p:spPr>
            <a:xfrm flipH="false" flipV="false" rot="0">
              <a:off x="0" y="0"/>
              <a:ext cx="8565466" cy="1371600"/>
            </a:xfrm>
            <a:custGeom>
              <a:avLst/>
              <a:gdLst/>
              <a:ahLst/>
              <a:cxnLst/>
              <a:rect r="r" b="b" t="t" l="l"/>
              <a:pathLst>
                <a:path h="1371600" w="8565466">
                  <a:moveTo>
                    <a:pt x="0" y="0"/>
                  </a:moveTo>
                  <a:lnTo>
                    <a:pt x="8565466" y="0"/>
                  </a:lnTo>
                  <a:lnTo>
                    <a:pt x="8565466" y="1371600"/>
                  </a:lnTo>
                  <a:lnTo>
                    <a:pt x="0" y="1371600"/>
                  </a:lnTo>
                  <a:close/>
                </a:path>
              </a:pathLst>
            </a:custGeom>
            <a:blipFill>
              <a:blip r:embed="rId3">
                <a:alphaModFix amt="0"/>
              </a:blip>
              <a:stretch>
                <a:fillRect l="0" t="-264358" r="-158345" b="-264358"/>
              </a:stretch>
            </a:blipFill>
          </p:spPr>
        </p:sp>
        <p:sp>
          <p:nvSpPr>
            <p:cNvPr name="TextBox 4" id="4"/>
            <p:cNvSpPr txBox="true"/>
            <p:nvPr/>
          </p:nvSpPr>
          <p:spPr>
            <a:xfrm>
              <a:off x="0" y="0"/>
              <a:ext cx="8565465" cy="1371600"/>
            </a:xfrm>
            <a:prstGeom prst="rect">
              <a:avLst/>
            </a:prstGeom>
          </p:spPr>
          <p:txBody>
            <a:bodyPr anchor="ctr" rtlCol="false" tIns="0" lIns="0" bIns="0" rIns="0"/>
            <a:lstStyle/>
            <a:p>
              <a:pPr algn="l">
                <a:lnSpc>
                  <a:spcPts val="5400"/>
                </a:lnSpc>
              </a:pPr>
              <a:r>
                <a:rPr lang="en-US" b="true" sz="4500">
                  <a:solidFill>
                    <a:srgbClr val="F7F7F5"/>
                  </a:solidFill>
                  <a:latin typeface="Open Sauce Bold"/>
                  <a:ea typeface="Open Sauce Bold"/>
                  <a:cs typeface="Open Sauce Bold"/>
                  <a:sym typeface="Open Sauce Bold"/>
                </a:rPr>
                <a:t>Real Incidents</a:t>
              </a:r>
            </a:p>
          </p:txBody>
        </p:sp>
      </p:grpSp>
      <p:grpSp>
        <p:nvGrpSpPr>
          <p:cNvPr name="Group 5" id="5"/>
          <p:cNvGrpSpPr/>
          <p:nvPr/>
        </p:nvGrpSpPr>
        <p:grpSpPr>
          <a:xfrm rot="0">
            <a:off x="1953729" y="1531620"/>
            <a:ext cx="5436870" cy="5347744"/>
            <a:chOff x="0" y="0"/>
            <a:chExt cx="7249160" cy="7130325"/>
          </a:xfrm>
        </p:grpSpPr>
        <p:sp>
          <p:nvSpPr>
            <p:cNvPr name="Freeform 6" id="6"/>
            <p:cNvSpPr/>
            <p:nvPr/>
          </p:nvSpPr>
          <p:spPr>
            <a:xfrm flipH="false" flipV="false" rot="0">
              <a:off x="0" y="0"/>
              <a:ext cx="7249160" cy="7130325"/>
            </a:xfrm>
            <a:custGeom>
              <a:avLst/>
              <a:gdLst/>
              <a:ahLst/>
              <a:cxnLst/>
              <a:rect r="r" b="b" t="t" l="l"/>
              <a:pathLst>
                <a:path h="7130325" w="7249160">
                  <a:moveTo>
                    <a:pt x="0" y="132689"/>
                  </a:moveTo>
                  <a:cubicBezTo>
                    <a:pt x="0" y="59458"/>
                    <a:pt x="65786" y="0"/>
                    <a:pt x="146812" y="0"/>
                  </a:cubicBezTo>
                  <a:lnTo>
                    <a:pt x="7102348" y="0"/>
                  </a:lnTo>
                  <a:cubicBezTo>
                    <a:pt x="7183374" y="0"/>
                    <a:pt x="7249160" y="59458"/>
                    <a:pt x="7249160" y="132689"/>
                  </a:cubicBezTo>
                  <a:lnTo>
                    <a:pt x="7249160" y="6997636"/>
                  </a:lnTo>
                  <a:cubicBezTo>
                    <a:pt x="7249160" y="7070868"/>
                    <a:pt x="7183374" y="7130325"/>
                    <a:pt x="7102348" y="7130325"/>
                  </a:cubicBezTo>
                  <a:lnTo>
                    <a:pt x="146812" y="7130325"/>
                  </a:lnTo>
                  <a:cubicBezTo>
                    <a:pt x="65786" y="7130325"/>
                    <a:pt x="0" y="7070868"/>
                    <a:pt x="0" y="6997636"/>
                  </a:cubicBezTo>
                  <a:close/>
                </a:path>
              </a:pathLst>
            </a:custGeom>
            <a:solidFill>
              <a:srgbClr val="8C0402"/>
            </a:solidFill>
            <a:ln w="66675" cap="sq">
              <a:solidFill>
                <a:srgbClr val="E3A85A"/>
              </a:solidFill>
              <a:prstDash val="solid"/>
              <a:miter/>
            </a:ln>
          </p:spPr>
        </p:sp>
      </p:grpSp>
      <p:grpSp>
        <p:nvGrpSpPr>
          <p:cNvPr name="Group 7" id="7"/>
          <p:cNvGrpSpPr/>
          <p:nvPr/>
        </p:nvGrpSpPr>
        <p:grpSpPr>
          <a:xfrm rot="0">
            <a:off x="17053103" y="9601200"/>
            <a:ext cx="822960" cy="480060"/>
            <a:chOff x="0" y="0"/>
            <a:chExt cx="1097280" cy="640080"/>
          </a:xfrm>
        </p:grpSpPr>
        <p:sp>
          <p:nvSpPr>
            <p:cNvPr name="Freeform 8" id="8"/>
            <p:cNvSpPr/>
            <p:nvPr/>
          </p:nvSpPr>
          <p:spPr>
            <a:xfrm flipH="false" flipV="false" rot="0">
              <a:off x="0" y="0"/>
              <a:ext cx="1097280" cy="640080"/>
            </a:xfrm>
            <a:custGeom>
              <a:avLst/>
              <a:gdLst/>
              <a:ahLst/>
              <a:cxnLst/>
              <a:rect r="r" b="b" t="t" l="l"/>
              <a:pathLst>
                <a:path h="640080" w="1097280">
                  <a:moveTo>
                    <a:pt x="0" y="0"/>
                  </a:moveTo>
                  <a:lnTo>
                    <a:pt x="1097280" y="0"/>
                  </a:lnTo>
                  <a:lnTo>
                    <a:pt x="1097280" y="640080"/>
                  </a:lnTo>
                  <a:lnTo>
                    <a:pt x="0" y="640080"/>
                  </a:lnTo>
                  <a:close/>
                </a:path>
              </a:pathLst>
            </a:custGeom>
            <a:blipFill>
              <a:blip r:embed="rId3">
                <a:alphaModFix amt="0"/>
              </a:blip>
              <a:stretch>
                <a:fillRect l="-24843" t="0" r="-24843" b="0"/>
              </a:stretch>
            </a:blipFill>
          </p:spPr>
        </p:sp>
        <p:sp>
          <p:nvSpPr>
            <p:cNvPr name="TextBox 9" id="9"/>
            <p:cNvSpPr txBox="true"/>
            <p:nvPr/>
          </p:nvSpPr>
          <p:spPr>
            <a:xfrm>
              <a:off x="0" y="-9525"/>
              <a:ext cx="1097280" cy="649605"/>
            </a:xfrm>
            <a:prstGeom prst="rect">
              <a:avLst/>
            </a:prstGeom>
          </p:spPr>
          <p:txBody>
            <a:bodyPr anchor="ctr" rtlCol="false" tIns="0" lIns="0" bIns="0" rIns="0"/>
            <a:lstStyle/>
            <a:p>
              <a:pPr algn="r">
                <a:lnSpc>
                  <a:spcPts val="1800"/>
                </a:lnSpc>
              </a:pPr>
              <a:r>
                <a:rPr lang="en-US" sz="1500">
                  <a:solidFill>
                    <a:srgbClr val="5B6373"/>
                  </a:solidFill>
                  <a:latin typeface="Courier New"/>
                  <a:ea typeface="Courier New"/>
                  <a:cs typeface="Courier New"/>
                  <a:sym typeface="Courier New"/>
                </a:rPr>
                <a:t>03</a:t>
              </a:r>
            </a:p>
          </p:txBody>
        </p:sp>
      </p:grpSp>
      <p:sp>
        <p:nvSpPr>
          <p:cNvPr name="TextBox 10" id="10"/>
          <p:cNvSpPr txBox="true"/>
          <p:nvPr/>
        </p:nvSpPr>
        <p:spPr>
          <a:xfrm rot="0">
            <a:off x="2162785" y="1777365"/>
            <a:ext cx="4727557" cy="714375"/>
          </a:xfrm>
          <a:prstGeom prst="rect">
            <a:avLst/>
          </a:prstGeom>
        </p:spPr>
        <p:txBody>
          <a:bodyPr anchor="t" rtlCol="false" tIns="0" lIns="0" bIns="0" rIns="0">
            <a:spAutoFit/>
          </a:bodyPr>
          <a:lstStyle/>
          <a:p>
            <a:pPr algn="l">
              <a:lnSpc>
                <a:spcPts val="2700"/>
              </a:lnSpc>
            </a:pPr>
            <a:r>
              <a:rPr lang="en-US" sz="2250" b="true">
                <a:solidFill>
                  <a:srgbClr val="FEFDFC"/>
                </a:solidFill>
                <a:latin typeface="Poppins Bold"/>
                <a:ea typeface="Poppins Bold"/>
                <a:cs typeface="Poppins Bold"/>
                <a:sym typeface="Poppins Bold"/>
              </a:rPr>
              <a:t>Replit AI</a:t>
            </a:r>
            <a:r>
              <a:rPr lang="en-US" b="true" sz="2250">
                <a:solidFill>
                  <a:srgbClr val="FEFDFC"/>
                </a:solidFill>
                <a:latin typeface="Poppins Bold"/>
                <a:ea typeface="Poppins Bold"/>
                <a:cs typeface="Poppins Bold"/>
                <a:sym typeface="Poppins Bold"/>
              </a:rPr>
              <a:t> agent deletes a live production database</a:t>
            </a:r>
          </a:p>
        </p:txBody>
      </p:sp>
      <p:sp>
        <p:nvSpPr>
          <p:cNvPr name="TextBox 11" id="11"/>
          <p:cNvSpPr txBox="true"/>
          <p:nvPr/>
        </p:nvSpPr>
        <p:spPr>
          <a:xfrm rot="0">
            <a:off x="2162785" y="2719592"/>
            <a:ext cx="4988804" cy="2952750"/>
          </a:xfrm>
          <a:prstGeom prst="rect">
            <a:avLst/>
          </a:prstGeom>
        </p:spPr>
        <p:txBody>
          <a:bodyPr anchor="t" rtlCol="false" tIns="0" lIns="0" bIns="0" rIns="0">
            <a:spAutoFit/>
          </a:bodyPr>
          <a:lstStyle/>
          <a:p>
            <a:pPr algn="l">
              <a:lnSpc>
                <a:spcPts val="2160"/>
              </a:lnSpc>
            </a:pPr>
            <a:r>
              <a:rPr lang="en-US" sz="1800">
                <a:solidFill>
                  <a:srgbClr val="FEFDFC"/>
                </a:solidFill>
                <a:latin typeface="Poppins"/>
                <a:ea typeface="Poppins"/>
                <a:cs typeface="Poppins"/>
                <a:sym typeface="Poppins"/>
              </a:rPr>
              <a:t>An AI coding agent from Replit was explicitly told to freeze code changes. Instead, during a multi-day coding session, it executed destructive actions, erasing a production database containing records for over 1,200 executives and 1,100+ companies</a:t>
            </a:r>
          </a:p>
          <a:p>
            <a:pPr algn="l">
              <a:lnSpc>
                <a:spcPts val="2160"/>
              </a:lnSpc>
            </a:pPr>
          </a:p>
          <a:p>
            <a:pPr algn="l">
              <a:lnSpc>
                <a:spcPts val="2160"/>
              </a:lnSpc>
            </a:pPr>
            <a:r>
              <a:rPr lang="en-US" sz="1800" b="true">
                <a:solidFill>
                  <a:srgbClr val="FCD17B"/>
                </a:solidFill>
                <a:latin typeface="Poppins Bold"/>
                <a:ea typeface="Poppins Bold"/>
                <a:cs typeface="Poppins Bold"/>
                <a:sym typeface="Poppins Bold"/>
              </a:rPr>
              <a:t>Link</a:t>
            </a:r>
            <a:r>
              <a:rPr lang="en-US" sz="1800">
                <a:solidFill>
                  <a:srgbClr val="FCD17B"/>
                </a:solidFill>
                <a:latin typeface="Poppins"/>
                <a:ea typeface="Poppins"/>
                <a:cs typeface="Poppins"/>
                <a:sym typeface="Poppins"/>
              </a:rPr>
              <a:t>: https://dev.to/sahil_kat/how-a-coding-agent-deleted-a-production-database-in-9-seconds-1a</a:t>
            </a:r>
          </a:p>
        </p:txBody>
      </p:sp>
      <p:grpSp>
        <p:nvGrpSpPr>
          <p:cNvPr name="Group 12" id="12"/>
          <p:cNvGrpSpPr/>
          <p:nvPr/>
        </p:nvGrpSpPr>
        <p:grpSpPr>
          <a:xfrm rot="0">
            <a:off x="10272726" y="1543050"/>
            <a:ext cx="5436870" cy="5324884"/>
            <a:chOff x="0" y="0"/>
            <a:chExt cx="7249160" cy="7099845"/>
          </a:xfrm>
        </p:grpSpPr>
        <p:sp>
          <p:nvSpPr>
            <p:cNvPr name="Freeform 13" id="13"/>
            <p:cNvSpPr/>
            <p:nvPr/>
          </p:nvSpPr>
          <p:spPr>
            <a:xfrm flipH="false" flipV="false" rot="0">
              <a:off x="0" y="0"/>
              <a:ext cx="7249160" cy="7099845"/>
            </a:xfrm>
            <a:custGeom>
              <a:avLst/>
              <a:gdLst/>
              <a:ahLst/>
              <a:cxnLst/>
              <a:rect r="r" b="b" t="t" l="l"/>
              <a:pathLst>
                <a:path h="7099845" w="7249160">
                  <a:moveTo>
                    <a:pt x="0" y="132122"/>
                  </a:moveTo>
                  <a:cubicBezTo>
                    <a:pt x="0" y="59203"/>
                    <a:pt x="65786" y="0"/>
                    <a:pt x="146812" y="0"/>
                  </a:cubicBezTo>
                  <a:lnTo>
                    <a:pt x="7102348" y="0"/>
                  </a:lnTo>
                  <a:cubicBezTo>
                    <a:pt x="7183374" y="0"/>
                    <a:pt x="7249160" y="59203"/>
                    <a:pt x="7249160" y="132122"/>
                  </a:cubicBezTo>
                  <a:lnTo>
                    <a:pt x="7249160" y="6967723"/>
                  </a:lnTo>
                  <a:cubicBezTo>
                    <a:pt x="7249160" y="7040642"/>
                    <a:pt x="7183374" y="7099845"/>
                    <a:pt x="7102348" y="7099845"/>
                  </a:cubicBezTo>
                  <a:lnTo>
                    <a:pt x="146812" y="7099845"/>
                  </a:lnTo>
                  <a:cubicBezTo>
                    <a:pt x="65786" y="7099845"/>
                    <a:pt x="0" y="7040642"/>
                    <a:pt x="0" y="6967723"/>
                  </a:cubicBezTo>
                  <a:close/>
                </a:path>
              </a:pathLst>
            </a:custGeom>
            <a:solidFill>
              <a:srgbClr val="8C0402"/>
            </a:solidFill>
            <a:ln w="66675" cap="sq">
              <a:solidFill>
                <a:srgbClr val="E3A85A"/>
              </a:solidFill>
              <a:prstDash val="solid"/>
              <a:miter/>
            </a:ln>
          </p:spPr>
        </p:sp>
      </p:grpSp>
      <p:sp>
        <p:nvSpPr>
          <p:cNvPr name="TextBox 14" id="14"/>
          <p:cNvSpPr txBox="true"/>
          <p:nvPr/>
        </p:nvSpPr>
        <p:spPr>
          <a:xfrm rot="0">
            <a:off x="10657494" y="1807845"/>
            <a:ext cx="4934857" cy="567269"/>
          </a:xfrm>
          <a:prstGeom prst="rect">
            <a:avLst/>
          </a:prstGeom>
        </p:spPr>
        <p:txBody>
          <a:bodyPr anchor="t" rtlCol="false" tIns="0" lIns="0" bIns="0" rIns="0">
            <a:spAutoFit/>
          </a:bodyPr>
          <a:lstStyle/>
          <a:p>
            <a:pPr algn="l">
              <a:lnSpc>
                <a:spcPts val="2195"/>
              </a:lnSpc>
            </a:pPr>
            <a:r>
              <a:rPr lang="en-US" sz="1829" b="true">
                <a:solidFill>
                  <a:srgbClr val="FEFDFC"/>
                </a:solidFill>
                <a:latin typeface="Poppins Bold"/>
                <a:ea typeface="Poppins Bold"/>
                <a:cs typeface="Poppins Bold"/>
                <a:sym typeface="Poppins Bold"/>
              </a:rPr>
              <a:t>Cursor </a:t>
            </a:r>
            <a:r>
              <a:rPr lang="en-US" b="true" sz="1829">
                <a:solidFill>
                  <a:srgbClr val="FEFDFC"/>
                </a:solidFill>
                <a:latin typeface="Poppins Bold"/>
                <a:ea typeface="Poppins Bold"/>
                <a:cs typeface="Poppins Bold"/>
                <a:sym typeface="Poppins Bold"/>
              </a:rPr>
              <a:t>agent deletes a production database and its backups in 9 seconds</a:t>
            </a:r>
          </a:p>
        </p:txBody>
      </p:sp>
      <p:sp>
        <p:nvSpPr>
          <p:cNvPr name="TextBox 15" id="15"/>
          <p:cNvSpPr txBox="true"/>
          <p:nvPr/>
        </p:nvSpPr>
        <p:spPr>
          <a:xfrm rot="0">
            <a:off x="10684206" y="2571029"/>
            <a:ext cx="4548621" cy="3486150"/>
          </a:xfrm>
          <a:prstGeom prst="rect">
            <a:avLst/>
          </a:prstGeom>
        </p:spPr>
        <p:txBody>
          <a:bodyPr anchor="t" rtlCol="false" tIns="0" lIns="0" bIns="0" rIns="0">
            <a:spAutoFit/>
          </a:bodyPr>
          <a:lstStyle/>
          <a:p>
            <a:pPr algn="l">
              <a:lnSpc>
                <a:spcPts val="2160"/>
              </a:lnSpc>
            </a:pPr>
            <a:r>
              <a:rPr lang="en-US" sz="1800">
                <a:solidFill>
                  <a:srgbClr val="FEFDFC"/>
                </a:solidFill>
                <a:latin typeface="Poppins"/>
                <a:ea typeface="Poppins"/>
                <a:cs typeface="Poppins"/>
                <a:sym typeface="Poppins"/>
              </a:rPr>
              <a:t>A Cursor t</a:t>
            </a:r>
            <a:r>
              <a:rPr lang="en-US" sz="1800">
                <a:solidFill>
                  <a:srgbClr val="FEFDFC"/>
                </a:solidFill>
                <a:latin typeface="Poppins"/>
                <a:ea typeface="Poppins"/>
                <a:cs typeface="Poppins"/>
                <a:sym typeface="Poppins"/>
              </a:rPr>
              <a:t>eam member publicly acknowledged a critical Plan Mode bug after an agent deleted tracked files and terminated processes despite the user explicitly typing “DO NOT RUN.” The agent wasn’t hacked or prompt-injected—it pursued its goal, hit a credential mismatch, found a sufficiently privileged token, and “fixed” the issue by deleting production data</a:t>
            </a:r>
          </a:p>
          <a:p>
            <a:pPr algn="l">
              <a:lnSpc>
                <a:spcPts val="2160"/>
              </a:lnSpc>
            </a:pPr>
          </a:p>
          <a:p>
            <a:pPr algn="l">
              <a:lnSpc>
                <a:spcPts val="2160"/>
              </a:lnSpc>
            </a:pPr>
            <a:r>
              <a:rPr lang="en-US" sz="1800">
                <a:solidFill>
                  <a:srgbClr val="FCD17B"/>
                </a:solidFill>
                <a:latin typeface="Poppins"/>
                <a:ea typeface="Poppins"/>
                <a:cs typeface="Poppins"/>
                <a:sym typeface="Poppins"/>
              </a:rPr>
              <a:t>Link: https://adversa.ai/blog/ai-coding-agent-incidents/ </a:t>
            </a:r>
          </a:p>
        </p:txBody>
      </p:sp>
      <p:sp>
        <p:nvSpPr>
          <p:cNvPr name="TextBox 16" id="16"/>
          <p:cNvSpPr txBox="true"/>
          <p:nvPr/>
        </p:nvSpPr>
        <p:spPr>
          <a:xfrm rot="0">
            <a:off x="10606040" y="7296184"/>
            <a:ext cx="4917313" cy="2086502"/>
          </a:xfrm>
          <a:prstGeom prst="rect">
            <a:avLst/>
          </a:prstGeom>
        </p:spPr>
        <p:txBody>
          <a:bodyPr anchor="t" rtlCol="false" tIns="0" lIns="0" bIns="0" rIns="0">
            <a:spAutoFit/>
          </a:bodyPr>
          <a:lstStyle/>
          <a:p>
            <a:pPr algn="l">
              <a:lnSpc>
                <a:spcPts val="2071"/>
              </a:lnSpc>
              <a:spcBef>
                <a:spcPct val="0"/>
              </a:spcBef>
            </a:pPr>
            <a:r>
              <a:rPr lang="en-US" sz="1726">
                <a:solidFill>
                  <a:srgbClr val="FEFDFC"/>
                </a:solidFill>
                <a:latin typeface="Poppins"/>
                <a:ea typeface="Poppins"/>
                <a:cs typeface="Poppins"/>
                <a:sym typeface="Poppins"/>
              </a:rPr>
              <a:t>Cursor 팀의 한 구성원이 플랜 모드의 심각한 버그를 공개적으로 인정했습니다. 사용자가 "실행 금지"를 명시적으로 입력했음에도 불구하고 에이전트가 추적 중인 파일을 삭제하고 프로세스를 종료하는 문제가 발생했습니다. 해당 에이전트는 해킹이나 프롬프트 주입을 당한 것이 아니라, 목표를 추구하다가 자격 증명 불일치를 발견하고 충분한 권한이 있는 토큰을 찾은 후 프로덕션 데이터를 삭제하여 문제를 "해결"한 것입니다.</a:t>
            </a:r>
          </a:p>
        </p:txBody>
      </p:sp>
      <p:sp>
        <p:nvSpPr>
          <p:cNvPr name="TextBox 17" id="17"/>
          <p:cNvSpPr txBox="true"/>
          <p:nvPr/>
        </p:nvSpPr>
        <p:spPr>
          <a:xfrm rot="0">
            <a:off x="2162785" y="7384189"/>
            <a:ext cx="5162316" cy="1788074"/>
          </a:xfrm>
          <a:prstGeom prst="rect">
            <a:avLst/>
          </a:prstGeom>
        </p:spPr>
        <p:txBody>
          <a:bodyPr anchor="t" rtlCol="false" tIns="0" lIns="0" bIns="0" rIns="0">
            <a:spAutoFit/>
          </a:bodyPr>
          <a:lstStyle/>
          <a:p>
            <a:pPr algn="l">
              <a:lnSpc>
                <a:spcPts val="2340"/>
              </a:lnSpc>
              <a:spcBef>
                <a:spcPct val="0"/>
              </a:spcBef>
            </a:pPr>
            <a:r>
              <a:rPr lang="en-US" sz="1950">
                <a:solidFill>
                  <a:srgbClr val="FEFDFC"/>
                </a:solidFill>
                <a:latin typeface="Poppins"/>
                <a:ea typeface="Poppins"/>
                <a:cs typeface="Poppins"/>
                <a:sym typeface="Poppins"/>
              </a:rPr>
              <a:t>Replit의 AI 코딩 에이전트는 코드 변경을 중단하라는 명시적인 지시를 받았음에도 불구하고, 며칠간 이어진 코딩 작업 도중 파괴적인 작업을 수행하여 1,200명 이상의 임원과 1,100개 이상의 기업에 관한 기록이 담긴 운영 데이터베이스를 삭제해 버렸습니다.</a:t>
            </a:r>
          </a:p>
        </p:txBody>
      </p:sp>
    </p:spTree>
  </p:cSld>
  <p:clrMapOvr>
    <a:masterClrMapping/>
  </p:clrMapOvr>
</p:sld>
</file>

<file path=ppt/slides/slide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3455812" y="7429618"/>
            <a:ext cx="4422332" cy="2171582"/>
            <a:chOff x="0" y="0"/>
            <a:chExt cx="5824348" cy="2860040"/>
          </a:xfrm>
        </p:grpSpPr>
        <p:sp>
          <p:nvSpPr>
            <p:cNvPr name="Freeform 3" id="3"/>
            <p:cNvSpPr/>
            <p:nvPr/>
          </p:nvSpPr>
          <p:spPr>
            <a:xfrm flipH="false" flipV="false" rot="0">
              <a:off x="0" y="0"/>
              <a:ext cx="5824348" cy="2860040"/>
            </a:xfrm>
            <a:custGeom>
              <a:avLst/>
              <a:gdLst/>
              <a:ahLst/>
              <a:cxnLst/>
              <a:rect r="r" b="b" t="t" l="l"/>
              <a:pathLst>
                <a:path h="2860040" w="5824348">
                  <a:moveTo>
                    <a:pt x="0" y="78931"/>
                  </a:moveTo>
                  <a:cubicBezTo>
                    <a:pt x="0" y="35307"/>
                    <a:pt x="43076" y="0"/>
                    <a:pt x="96296" y="0"/>
                  </a:cubicBezTo>
                  <a:lnTo>
                    <a:pt x="5728052" y="0"/>
                  </a:lnTo>
                  <a:cubicBezTo>
                    <a:pt x="5781189" y="0"/>
                    <a:pt x="5824348" y="35307"/>
                    <a:pt x="5824348" y="78931"/>
                  </a:cubicBezTo>
                  <a:lnTo>
                    <a:pt x="5824348" y="2781109"/>
                  </a:lnTo>
                  <a:cubicBezTo>
                    <a:pt x="5824348" y="2824664"/>
                    <a:pt x="5781272" y="2860040"/>
                    <a:pt x="5728052" y="2860040"/>
                  </a:cubicBezTo>
                  <a:lnTo>
                    <a:pt x="96296" y="2860040"/>
                  </a:lnTo>
                  <a:cubicBezTo>
                    <a:pt x="43076" y="2860040"/>
                    <a:pt x="0" y="2824733"/>
                    <a:pt x="0" y="2781109"/>
                  </a:cubicBezTo>
                  <a:close/>
                </a:path>
              </a:pathLst>
            </a:custGeom>
            <a:solidFill>
              <a:srgbClr val="1B2436"/>
            </a:solidFill>
            <a:ln w="66675" cap="sq">
              <a:solidFill>
                <a:srgbClr val="FFFFFF"/>
              </a:solidFill>
              <a:prstDash val="solid"/>
              <a:miter/>
            </a:ln>
          </p:spPr>
        </p:sp>
      </p:grpSp>
      <p:grpSp>
        <p:nvGrpSpPr>
          <p:cNvPr name="Group 4" id="4"/>
          <p:cNvGrpSpPr/>
          <p:nvPr/>
        </p:nvGrpSpPr>
        <p:grpSpPr>
          <a:xfrm rot="0">
            <a:off x="13734891" y="7669644"/>
            <a:ext cx="3636870" cy="547940"/>
            <a:chOff x="0" y="0"/>
            <a:chExt cx="4789869" cy="721654"/>
          </a:xfrm>
        </p:grpSpPr>
        <p:sp>
          <p:nvSpPr>
            <p:cNvPr name="Freeform 5" id="5"/>
            <p:cNvSpPr/>
            <p:nvPr/>
          </p:nvSpPr>
          <p:spPr>
            <a:xfrm flipH="false" flipV="false" rot="0">
              <a:off x="0" y="0"/>
              <a:ext cx="4789869" cy="721654"/>
            </a:xfrm>
            <a:custGeom>
              <a:avLst/>
              <a:gdLst/>
              <a:ahLst/>
              <a:cxnLst/>
              <a:rect r="r" b="b" t="t" l="l"/>
              <a:pathLst>
                <a:path h="721654" w="4789869">
                  <a:moveTo>
                    <a:pt x="0" y="0"/>
                  </a:moveTo>
                  <a:lnTo>
                    <a:pt x="4789869" y="0"/>
                  </a:lnTo>
                  <a:lnTo>
                    <a:pt x="4789869" y="721654"/>
                  </a:lnTo>
                  <a:lnTo>
                    <a:pt x="0" y="721654"/>
                  </a:lnTo>
                  <a:close/>
                </a:path>
              </a:pathLst>
            </a:custGeom>
            <a:blipFill>
              <a:blip r:embed="rId3">
                <a:alphaModFix amt="0"/>
              </a:blip>
              <a:stretch>
                <a:fillRect l="0" t="-159501" r="-52722" b="-135526"/>
              </a:stretch>
            </a:blipFill>
          </p:spPr>
        </p:sp>
        <p:sp>
          <p:nvSpPr>
            <p:cNvPr name="TextBox 6" id="6"/>
            <p:cNvSpPr txBox="true"/>
            <p:nvPr/>
          </p:nvSpPr>
          <p:spPr>
            <a:xfrm>
              <a:off x="0" y="-19050"/>
              <a:ext cx="4789869" cy="740704"/>
            </a:xfrm>
            <a:prstGeom prst="rect">
              <a:avLst/>
            </a:prstGeom>
          </p:spPr>
          <p:txBody>
            <a:bodyPr anchor="ctr" rtlCol="false" tIns="0" lIns="0" bIns="0" rIns="0"/>
            <a:lstStyle/>
            <a:p>
              <a:pPr algn="l">
                <a:lnSpc>
                  <a:spcPts val="2699"/>
                </a:lnSpc>
              </a:pPr>
              <a:r>
                <a:rPr lang="en-US" b="true" sz="2249" spc="204">
                  <a:solidFill>
                    <a:srgbClr val="F2A93B"/>
                  </a:solidFill>
                  <a:latin typeface="Poppins Bold"/>
                  <a:ea typeface="Poppins Bold"/>
                  <a:cs typeface="Poppins Bold"/>
                  <a:sym typeface="Poppins Bold"/>
                </a:rPr>
                <a:t>KEY POINT</a:t>
              </a:r>
            </a:p>
          </p:txBody>
        </p:sp>
      </p:grpSp>
      <p:grpSp>
        <p:nvGrpSpPr>
          <p:cNvPr name="Group 7" id="7"/>
          <p:cNvGrpSpPr/>
          <p:nvPr/>
        </p:nvGrpSpPr>
        <p:grpSpPr>
          <a:xfrm rot="0">
            <a:off x="17053103" y="9601200"/>
            <a:ext cx="822960" cy="480060"/>
            <a:chOff x="0" y="0"/>
            <a:chExt cx="1097280" cy="640080"/>
          </a:xfrm>
        </p:grpSpPr>
        <p:sp>
          <p:nvSpPr>
            <p:cNvPr name="Freeform 8" id="8"/>
            <p:cNvSpPr/>
            <p:nvPr/>
          </p:nvSpPr>
          <p:spPr>
            <a:xfrm flipH="false" flipV="false" rot="0">
              <a:off x="0" y="0"/>
              <a:ext cx="1097280" cy="640080"/>
            </a:xfrm>
            <a:custGeom>
              <a:avLst/>
              <a:gdLst/>
              <a:ahLst/>
              <a:cxnLst/>
              <a:rect r="r" b="b" t="t" l="l"/>
              <a:pathLst>
                <a:path h="640080" w="1097280">
                  <a:moveTo>
                    <a:pt x="0" y="0"/>
                  </a:moveTo>
                  <a:lnTo>
                    <a:pt x="1097280" y="0"/>
                  </a:lnTo>
                  <a:lnTo>
                    <a:pt x="1097280" y="640080"/>
                  </a:lnTo>
                  <a:lnTo>
                    <a:pt x="0" y="640080"/>
                  </a:lnTo>
                  <a:close/>
                </a:path>
              </a:pathLst>
            </a:custGeom>
            <a:blipFill>
              <a:blip r:embed="rId3">
                <a:alphaModFix amt="0"/>
              </a:blip>
              <a:stretch>
                <a:fillRect l="-24843" t="0" r="-24843" b="0"/>
              </a:stretch>
            </a:blipFill>
          </p:spPr>
        </p:sp>
        <p:sp>
          <p:nvSpPr>
            <p:cNvPr name="TextBox 9" id="9"/>
            <p:cNvSpPr txBox="true"/>
            <p:nvPr/>
          </p:nvSpPr>
          <p:spPr>
            <a:xfrm>
              <a:off x="0" y="-9525"/>
              <a:ext cx="1097280" cy="649605"/>
            </a:xfrm>
            <a:prstGeom prst="rect">
              <a:avLst/>
            </a:prstGeom>
          </p:spPr>
          <p:txBody>
            <a:bodyPr anchor="ctr" rtlCol="false" tIns="0" lIns="0" bIns="0" rIns="0"/>
            <a:lstStyle/>
            <a:p>
              <a:pPr algn="r">
                <a:lnSpc>
                  <a:spcPts val="1800"/>
                </a:lnSpc>
              </a:pPr>
              <a:r>
                <a:rPr lang="en-US" sz="1500">
                  <a:solidFill>
                    <a:srgbClr val="5B6373"/>
                  </a:solidFill>
                  <a:latin typeface="Courier New"/>
                  <a:ea typeface="Courier New"/>
                  <a:cs typeface="Courier New"/>
                  <a:sym typeface="Courier New"/>
                </a:rPr>
                <a:t>04</a:t>
              </a:r>
            </a:p>
          </p:txBody>
        </p:sp>
      </p:grpSp>
      <p:grpSp>
        <p:nvGrpSpPr>
          <p:cNvPr name="Group 10" id="10"/>
          <p:cNvGrpSpPr/>
          <p:nvPr/>
        </p:nvGrpSpPr>
        <p:grpSpPr>
          <a:xfrm rot="0">
            <a:off x="673850" y="370945"/>
            <a:ext cx="7429431" cy="1028700"/>
            <a:chOff x="0" y="0"/>
            <a:chExt cx="9905908" cy="1371600"/>
          </a:xfrm>
        </p:grpSpPr>
        <p:sp>
          <p:nvSpPr>
            <p:cNvPr name="Freeform 11" id="11"/>
            <p:cNvSpPr/>
            <p:nvPr/>
          </p:nvSpPr>
          <p:spPr>
            <a:xfrm flipH="false" flipV="false" rot="0">
              <a:off x="0" y="0"/>
              <a:ext cx="9905909" cy="1371600"/>
            </a:xfrm>
            <a:custGeom>
              <a:avLst/>
              <a:gdLst/>
              <a:ahLst/>
              <a:cxnLst/>
              <a:rect r="r" b="b" t="t" l="l"/>
              <a:pathLst>
                <a:path h="1371600" w="9905909">
                  <a:moveTo>
                    <a:pt x="0" y="0"/>
                  </a:moveTo>
                  <a:lnTo>
                    <a:pt x="9905909" y="0"/>
                  </a:lnTo>
                  <a:lnTo>
                    <a:pt x="9905909" y="1371600"/>
                  </a:lnTo>
                  <a:lnTo>
                    <a:pt x="0" y="1371600"/>
                  </a:lnTo>
                  <a:close/>
                </a:path>
              </a:pathLst>
            </a:custGeom>
            <a:blipFill>
              <a:blip r:embed="rId3">
                <a:alphaModFix amt="0"/>
              </a:blip>
              <a:stretch>
                <a:fillRect l="0" t="-264358" r="-123386" b="-264358"/>
              </a:stretch>
            </a:blipFill>
          </p:spPr>
        </p:sp>
        <p:sp>
          <p:nvSpPr>
            <p:cNvPr name="TextBox 12" id="12"/>
            <p:cNvSpPr txBox="true"/>
            <p:nvPr/>
          </p:nvSpPr>
          <p:spPr>
            <a:xfrm>
              <a:off x="0" y="0"/>
              <a:ext cx="9905908" cy="1371600"/>
            </a:xfrm>
            <a:prstGeom prst="rect">
              <a:avLst/>
            </a:prstGeom>
          </p:spPr>
          <p:txBody>
            <a:bodyPr anchor="ctr" rtlCol="false" tIns="0" lIns="0" bIns="0" rIns="0"/>
            <a:lstStyle/>
            <a:p>
              <a:pPr algn="l">
                <a:lnSpc>
                  <a:spcPts val="5400"/>
                </a:lnSpc>
              </a:pPr>
              <a:r>
                <a:rPr lang="en-US" sz="4500" b="true">
                  <a:solidFill>
                    <a:srgbClr val="8C0402"/>
                  </a:solidFill>
                  <a:latin typeface="Open Sauce Bold"/>
                  <a:ea typeface="Open Sauce Bold"/>
                  <a:cs typeface="Open Sauce Bold"/>
                  <a:sym typeface="Open Sauce Bold"/>
                </a:rPr>
                <a:t>| The AI Agent Landscape</a:t>
              </a:r>
            </a:p>
          </p:txBody>
        </p:sp>
      </p:grpSp>
      <p:sp>
        <p:nvSpPr>
          <p:cNvPr name="Freeform 13" id="13"/>
          <p:cNvSpPr/>
          <p:nvPr/>
        </p:nvSpPr>
        <p:spPr>
          <a:xfrm flipH="false" flipV="false" rot="0">
            <a:off x="5273837" y="2095787"/>
            <a:ext cx="7315200" cy="1426464"/>
          </a:xfrm>
          <a:custGeom>
            <a:avLst/>
            <a:gdLst/>
            <a:ahLst/>
            <a:cxnLst/>
            <a:rect r="r" b="b" t="t" l="l"/>
            <a:pathLst>
              <a:path h="1426464" w="7315200">
                <a:moveTo>
                  <a:pt x="0" y="0"/>
                </a:moveTo>
                <a:lnTo>
                  <a:pt x="7315200" y="0"/>
                </a:lnTo>
                <a:lnTo>
                  <a:pt x="7315200" y="1426464"/>
                </a:lnTo>
                <a:lnTo>
                  <a:pt x="0" y="1426464"/>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14" id="14"/>
          <p:cNvSpPr/>
          <p:nvPr/>
        </p:nvSpPr>
        <p:spPr>
          <a:xfrm flipH="false" flipV="false" rot="0">
            <a:off x="5273837" y="4179896"/>
            <a:ext cx="7315200" cy="1426464"/>
          </a:xfrm>
          <a:custGeom>
            <a:avLst/>
            <a:gdLst/>
            <a:ahLst/>
            <a:cxnLst/>
            <a:rect r="r" b="b" t="t" l="l"/>
            <a:pathLst>
              <a:path h="1426464" w="7315200">
                <a:moveTo>
                  <a:pt x="0" y="0"/>
                </a:moveTo>
                <a:lnTo>
                  <a:pt x="7315200" y="0"/>
                </a:lnTo>
                <a:lnTo>
                  <a:pt x="7315200" y="1426464"/>
                </a:lnTo>
                <a:lnTo>
                  <a:pt x="0" y="1426464"/>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15" id="15"/>
          <p:cNvSpPr/>
          <p:nvPr/>
        </p:nvSpPr>
        <p:spPr>
          <a:xfrm flipH="false" flipV="false" rot="0">
            <a:off x="5273837" y="6483477"/>
            <a:ext cx="7315200" cy="1426464"/>
          </a:xfrm>
          <a:custGeom>
            <a:avLst/>
            <a:gdLst/>
            <a:ahLst/>
            <a:cxnLst/>
            <a:rect r="r" b="b" t="t" l="l"/>
            <a:pathLst>
              <a:path h="1426464" w="7315200">
                <a:moveTo>
                  <a:pt x="0" y="0"/>
                </a:moveTo>
                <a:lnTo>
                  <a:pt x="7315200" y="0"/>
                </a:lnTo>
                <a:lnTo>
                  <a:pt x="7315200" y="1426464"/>
                </a:lnTo>
                <a:lnTo>
                  <a:pt x="0" y="1426464"/>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16" id="16"/>
          <p:cNvSpPr/>
          <p:nvPr/>
        </p:nvSpPr>
        <p:spPr>
          <a:xfrm flipH="false" flipV="false" rot="0">
            <a:off x="5220638" y="8414766"/>
            <a:ext cx="7315200" cy="1426464"/>
          </a:xfrm>
          <a:custGeom>
            <a:avLst/>
            <a:gdLst/>
            <a:ahLst/>
            <a:cxnLst/>
            <a:rect r="r" b="b" t="t" l="l"/>
            <a:pathLst>
              <a:path h="1426464" w="7315200">
                <a:moveTo>
                  <a:pt x="0" y="0"/>
                </a:moveTo>
                <a:lnTo>
                  <a:pt x="7315200" y="0"/>
                </a:lnTo>
                <a:lnTo>
                  <a:pt x="7315200" y="1426464"/>
                </a:lnTo>
                <a:lnTo>
                  <a:pt x="0" y="1426464"/>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Freeform 17" id="17"/>
          <p:cNvSpPr/>
          <p:nvPr/>
        </p:nvSpPr>
        <p:spPr>
          <a:xfrm flipH="false" flipV="false" rot="5400000">
            <a:off x="2116246" y="5088353"/>
            <a:ext cx="4782353" cy="860823"/>
          </a:xfrm>
          <a:custGeom>
            <a:avLst/>
            <a:gdLst/>
            <a:ahLst/>
            <a:cxnLst/>
            <a:rect r="r" b="b" t="t" l="l"/>
            <a:pathLst>
              <a:path h="860823" w="4782353">
                <a:moveTo>
                  <a:pt x="0" y="0"/>
                </a:moveTo>
                <a:lnTo>
                  <a:pt x="4782352" y="0"/>
                </a:lnTo>
                <a:lnTo>
                  <a:pt x="4782352" y="860823"/>
                </a:lnTo>
                <a:lnTo>
                  <a:pt x="0" y="860823"/>
                </a:lnTo>
                <a:lnTo>
                  <a:pt x="0" y="0"/>
                </a:lnTo>
                <a:close/>
              </a:path>
            </a:pathLst>
          </a:custGeom>
          <a:blipFill>
            <a:blip r:embed="rId12">
              <a:extLst>
                <a:ext uri="{96DAC541-7B7A-43D3-8B79-37D633B846F1}">
                  <asvg:svgBlip xmlns:asvg="http://schemas.microsoft.com/office/drawing/2016/SVG/main" r:embed="rId13"/>
                </a:ext>
              </a:extLst>
            </a:blip>
            <a:stretch>
              <a:fillRect l="0" t="0" r="0" b="0"/>
            </a:stretch>
          </a:blipFill>
        </p:spPr>
      </p:sp>
      <p:sp>
        <p:nvSpPr>
          <p:cNvPr name="TextBox 18" id="18"/>
          <p:cNvSpPr txBox="true"/>
          <p:nvPr/>
        </p:nvSpPr>
        <p:spPr>
          <a:xfrm rot="0">
            <a:off x="13734891" y="8315296"/>
            <a:ext cx="4143253" cy="910266"/>
          </a:xfrm>
          <a:prstGeom prst="rect">
            <a:avLst/>
          </a:prstGeom>
        </p:spPr>
        <p:txBody>
          <a:bodyPr anchor="t" rtlCol="false" tIns="0" lIns="0" bIns="0" rIns="0">
            <a:spAutoFit/>
          </a:bodyPr>
          <a:lstStyle/>
          <a:p>
            <a:pPr algn="l">
              <a:lnSpc>
                <a:spcPts val="2374"/>
              </a:lnSpc>
            </a:pPr>
            <a:r>
              <a:rPr lang="en-US" sz="1978">
                <a:solidFill>
                  <a:srgbClr val="F2F1ED"/>
                </a:solidFill>
                <a:latin typeface="Poppins"/>
                <a:ea typeface="Poppins"/>
                <a:cs typeface="Poppins"/>
                <a:sym typeface="Poppins"/>
              </a:rPr>
              <a:t>MCP makes it trivially easy for agents to discover and call powerful tools.</a:t>
            </a:r>
          </a:p>
        </p:txBody>
      </p:sp>
      <p:sp>
        <p:nvSpPr>
          <p:cNvPr name="TextBox 19" id="19"/>
          <p:cNvSpPr txBox="true"/>
          <p:nvPr/>
        </p:nvSpPr>
        <p:spPr>
          <a:xfrm rot="0">
            <a:off x="6277633" y="2438560"/>
            <a:ext cx="5307608" cy="627162"/>
          </a:xfrm>
          <a:prstGeom prst="rect">
            <a:avLst/>
          </a:prstGeom>
        </p:spPr>
        <p:txBody>
          <a:bodyPr anchor="t" rtlCol="false" tIns="0" lIns="0" bIns="0" rIns="0">
            <a:spAutoFit/>
          </a:bodyPr>
          <a:lstStyle/>
          <a:p>
            <a:pPr algn="ctr">
              <a:lnSpc>
                <a:spcPts val="4981"/>
              </a:lnSpc>
            </a:pPr>
            <a:r>
              <a:rPr lang="en-US" sz="3558">
                <a:solidFill>
                  <a:srgbClr val="FFFFFF"/>
                </a:solidFill>
                <a:latin typeface="Poppins"/>
                <a:ea typeface="Poppins"/>
                <a:cs typeface="Poppins"/>
                <a:sym typeface="Poppins"/>
              </a:rPr>
              <a:t>“Optimize cluster costs”</a:t>
            </a:r>
          </a:p>
        </p:txBody>
      </p:sp>
      <p:sp>
        <p:nvSpPr>
          <p:cNvPr name="TextBox 20" id="20"/>
          <p:cNvSpPr txBox="true"/>
          <p:nvPr/>
        </p:nvSpPr>
        <p:spPr>
          <a:xfrm rot="0">
            <a:off x="5673475" y="1580620"/>
            <a:ext cx="1195164" cy="448492"/>
          </a:xfrm>
          <a:prstGeom prst="rect">
            <a:avLst/>
          </a:prstGeom>
        </p:spPr>
        <p:txBody>
          <a:bodyPr anchor="t" rtlCol="false" tIns="0" lIns="0" bIns="0" rIns="0">
            <a:spAutoFit/>
          </a:bodyPr>
          <a:lstStyle/>
          <a:p>
            <a:pPr algn="ctr">
              <a:lnSpc>
                <a:spcPts val="3437"/>
              </a:lnSpc>
            </a:pPr>
            <a:r>
              <a:rPr lang="en-US" b="true" sz="2455">
                <a:solidFill>
                  <a:srgbClr val="1B2436"/>
                </a:solidFill>
                <a:latin typeface="Poppins Bold"/>
                <a:ea typeface="Poppins Bold"/>
                <a:cs typeface="Poppins Bold"/>
                <a:sym typeface="Poppins Bold"/>
              </a:rPr>
              <a:t>Prompt</a:t>
            </a:r>
          </a:p>
        </p:txBody>
      </p:sp>
      <p:sp>
        <p:nvSpPr>
          <p:cNvPr name="TextBox 21" id="21"/>
          <p:cNvSpPr txBox="true"/>
          <p:nvPr/>
        </p:nvSpPr>
        <p:spPr>
          <a:xfrm rot="0">
            <a:off x="6131892" y="4232438"/>
            <a:ext cx="5362113" cy="1156475"/>
          </a:xfrm>
          <a:prstGeom prst="rect">
            <a:avLst/>
          </a:prstGeom>
        </p:spPr>
        <p:txBody>
          <a:bodyPr anchor="t" rtlCol="false" tIns="0" lIns="0" bIns="0" rIns="0">
            <a:spAutoFit/>
          </a:bodyPr>
          <a:lstStyle/>
          <a:p>
            <a:pPr algn="ctr">
              <a:lnSpc>
                <a:spcPts val="4507"/>
              </a:lnSpc>
            </a:pPr>
            <a:r>
              <a:rPr lang="en-US" sz="3219">
                <a:solidFill>
                  <a:srgbClr val="FFFFFF"/>
                </a:solidFill>
                <a:latin typeface="Poppins"/>
                <a:ea typeface="Poppins"/>
                <a:cs typeface="Poppins"/>
                <a:sym typeface="Poppins"/>
              </a:rPr>
              <a:t>C</a:t>
            </a:r>
            <a:r>
              <a:rPr lang="en-US" sz="3219">
                <a:solidFill>
                  <a:srgbClr val="FFFFFF"/>
                </a:solidFill>
                <a:latin typeface="Poppins"/>
                <a:ea typeface="Poppins"/>
                <a:cs typeface="Poppins"/>
                <a:sym typeface="Poppins"/>
              </a:rPr>
              <a:t>laude, GPT-4, Gemini + Tool Calling</a:t>
            </a:r>
          </a:p>
        </p:txBody>
      </p:sp>
      <p:sp>
        <p:nvSpPr>
          <p:cNvPr name="TextBox 22" id="22"/>
          <p:cNvSpPr txBox="true"/>
          <p:nvPr/>
        </p:nvSpPr>
        <p:spPr>
          <a:xfrm rot="0">
            <a:off x="5805784" y="6666276"/>
            <a:ext cx="6251306" cy="984666"/>
          </a:xfrm>
          <a:prstGeom prst="rect">
            <a:avLst/>
          </a:prstGeom>
        </p:spPr>
        <p:txBody>
          <a:bodyPr anchor="t" rtlCol="false" tIns="0" lIns="0" bIns="0" rIns="0">
            <a:spAutoFit/>
          </a:bodyPr>
          <a:lstStyle/>
          <a:p>
            <a:pPr algn="ctr">
              <a:lnSpc>
                <a:spcPts val="3869"/>
              </a:lnSpc>
            </a:pPr>
            <a:r>
              <a:rPr lang="en-US" sz="2764">
                <a:solidFill>
                  <a:srgbClr val="FFFFFF"/>
                </a:solidFill>
                <a:latin typeface="Poppins"/>
                <a:ea typeface="Poppins"/>
                <a:cs typeface="Poppins"/>
                <a:sym typeface="Poppins"/>
              </a:rPr>
              <a:t>Model Cont</a:t>
            </a:r>
            <a:r>
              <a:rPr lang="en-US" sz="2764">
                <a:solidFill>
                  <a:srgbClr val="FFFFFF"/>
                </a:solidFill>
                <a:latin typeface="Poppins"/>
                <a:ea typeface="Poppins"/>
                <a:cs typeface="Poppins"/>
                <a:sym typeface="Poppins"/>
              </a:rPr>
              <a:t>ext Protocol - discovers tools dynamically</a:t>
            </a:r>
          </a:p>
        </p:txBody>
      </p:sp>
      <p:sp>
        <p:nvSpPr>
          <p:cNvPr name="TextBox 23" id="23"/>
          <p:cNvSpPr txBox="true"/>
          <p:nvPr/>
        </p:nvSpPr>
        <p:spPr>
          <a:xfrm rot="0">
            <a:off x="5366379" y="6001647"/>
            <a:ext cx="1822508" cy="448492"/>
          </a:xfrm>
          <a:prstGeom prst="rect">
            <a:avLst/>
          </a:prstGeom>
        </p:spPr>
        <p:txBody>
          <a:bodyPr anchor="t" rtlCol="false" tIns="0" lIns="0" bIns="0" rIns="0">
            <a:spAutoFit/>
          </a:bodyPr>
          <a:lstStyle/>
          <a:p>
            <a:pPr algn="ctr">
              <a:lnSpc>
                <a:spcPts val="3437"/>
              </a:lnSpc>
            </a:pPr>
            <a:r>
              <a:rPr lang="en-US" sz="2455" b="true">
                <a:solidFill>
                  <a:srgbClr val="1B2436"/>
                </a:solidFill>
                <a:latin typeface="Poppins Bold"/>
                <a:ea typeface="Poppins Bold"/>
                <a:cs typeface="Poppins Bold"/>
                <a:sym typeface="Poppins Bold"/>
              </a:rPr>
              <a:t>MCP Server</a:t>
            </a:r>
          </a:p>
        </p:txBody>
      </p:sp>
      <p:sp>
        <p:nvSpPr>
          <p:cNvPr name="TextBox 24" id="24"/>
          <p:cNvSpPr txBox="true"/>
          <p:nvPr/>
        </p:nvSpPr>
        <p:spPr>
          <a:xfrm rot="0">
            <a:off x="5987147" y="8597565"/>
            <a:ext cx="6251306" cy="984666"/>
          </a:xfrm>
          <a:prstGeom prst="rect">
            <a:avLst/>
          </a:prstGeom>
        </p:spPr>
        <p:txBody>
          <a:bodyPr anchor="t" rtlCol="false" tIns="0" lIns="0" bIns="0" rIns="0">
            <a:spAutoFit/>
          </a:bodyPr>
          <a:lstStyle/>
          <a:p>
            <a:pPr algn="ctr">
              <a:lnSpc>
                <a:spcPts val="3869"/>
              </a:lnSpc>
            </a:pPr>
            <a:r>
              <a:rPr lang="en-US" sz="2764">
                <a:solidFill>
                  <a:srgbClr val="FFFFFF"/>
                </a:solidFill>
                <a:latin typeface="Poppins"/>
                <a:ea typeface="Poppins"/>
                <a:cs typeface="Poppins"/>
                <a:sym typeface="Poppins"/>
              </a:rPr>
              <a:t>kubectl |</a:t>
            </a:r>
            <a:r>
              <a:rPr lang="en-US" sz="2764">
                <a:solidFill>
                  <a:srgbClr val="FFFFFF"/>
                </a:solidFill>
                <a:latin typeface="Poppins"/>
                <a:ea typeface="Poppins"/>
                <a:cs typeface="Poppins"/>
                <a:sym typeface="Poppins"/>
              </a:rPr>
              <a:t> cloud CLI | Argo Workflows | Terraform</a:t>
            </a:r>
          </a:p>
        </p:txBody>
      </p:sp>
      <p:sp>
        <p:nvSpPr>
          <p:cNvPr name="TextBox 25" id="25"/>
          <p:cNvSpPr txBox="true"/>
          <p:nvPr/>
        </p:nvSpPr>
        <p:spPr>
          <a:xfrm rot="0">
            <a:off x="5381983" y="7966274"/>
            <a:ext cx="847601" cy="448492"/>
          </a:xfrm>
          <a:prstGeom prst="rect">
            <a:avLst/>
          </a:prstGeom>
        </p:spPr>
        <p:txBody>
          <a:bodyPr anchor="t" rtlCol="false" tIns="0" lIns="0" bIns="0" rIns="0">
            <a:spAutoFit/>
          </a:bodyPr>
          <a:lstStyle/>
          <a:p>
            <a:pPr algn="ctr">
              <a:lnSpc>
                <a:spcPts val="3437"/>
              </a:lnSpc>
            </a:pPr>
            <a:r>
              <a:rPr lang="en-US" sz="2455" b="true">
                <a:solidFill>
                  <a:srgbClr val="1B2436"/>
                </a:solidFill>
                <a:latin typeface="Poppins Bold"/>
                <a:ea typeface="Poppins Bold"/>
                <a:cs typeface="Poppins Bold"/>
                <a:sym typeface="Poppins Bold"/>
              </a:rPr>
              <a:t>Tools</a:t>
            </a:r>
          </a:p>
        </p:txBody>
      </p:sp>
      <p:sp>
        <p:nvSpPr>
          <p:cNvPr name="TextBox 26" id="26"/>
          <p:cNvSpPr txBox="true"/>
          <p:nvPr/>
        </p:nvSpPr>
        <p:spPr>
          <a:xfrm rot="0">
            <a:off x="5464538" y="3664729"/>
            <a:ext cx="2240382" cy="448492"/>
          </a:xfrm>
          <a:prstGeom prst="rect">
            <a:avLst/>
          </a:prstGeom>
        </p:spPr>
        <p:txBody>
          <a:bodyPr anchor="t" rtlCol="false" tIns="0" lIns="0" bIns="0" rIns="0">
            <a:spAutoFit/>
          </a:bodyPr>
          <a:lstStyle/>
          <a:p>
            <a:pPr algn="ctr">
              <a:lnSpc>
                <a:spcPts val="3437"/>
              </a:lnSpc>
            </a:pPr>
            <a:r>
              <a:rPr lang="en-US" sz="2455" b="true">
                <a:solidFill>
                  <a:srgbClr val="1B2436"/>
                </a:solidFill>
                <a:latin typeface="Poppins Bold"/>
                <a:ea typeface="Poppins Bold"/>
                <a:cs typeface="Poppins Bold"/>
                <a:sym typeface="Poppins Bold"/>
              </a:rPr>
              <a:t>AI processing </a:t>
            </a:r>
          </a:p>
        </p:txBody>
      </p:sp>
    </p:spTree>
  </p:cSld>
  <p:clrMapOvr>
    <a:masterClrMapping/>
  </p:clrMapOvr>
</p:sld>
</file>

<file path=ppt/slides/slide7.xml><?xml version="1.0" encoding="utf-8"?>
<p:sld xmlns:p="http://schemas.openxmlformats.org/presentationml/2006/main" xmlns:a="http://schemas.openxmlformats.org/drawingml/2006/main" xmlns:r="http://schemas.openxmlformats.org/officeDocument/2006/relationships">
  <p:cSld>
    <p:bg>
      <p:bgPr>
        <a:solidFill>
          <a:srgbClr val="8C0402"/>
        </a:solidFill>
      </p:bgPr>
    </p:bg>
    <p:spTree>
      <p:nvGrpSpPr>
        <p:cNvPr id="1" name=""/>
        <p:cNvGrpSpPr/>
        <p:nvPr/>
      </p:nvGrpSpPr>
      <p:grpSpPr>
        <a:xfrm>
          <a:off x="0" y="0"/>
          <a:ext cx="0" cy="0"/>
          <a:chOff x="0" y="0"/>
          <a:chExt cx="0" cy="0"/>
        </a:xfrm>
      </p:grpSpPr>
      <p:grpSp>
        <p:nvGrpSpPr>
          <p:cNvPr name="Group 2" id="2"/>
          <p:cNvGrpSpPr/>
          <p:nvPr/>
        </p:nvGrpSpPr>
        <p:grpSpPr>
          <a:xfrm rot="0">
            <a:off x="582930" y="485424"/>
            <a:ext cx="16596360" cy="1121283"/>
            <a:chOff x="0" y="0"/>
            <a:chExt cx="22128480" cy="1495044"/>
          </a:xfrm>
        </p:grpSpPr>
        <p:sp>
          <p:nvSpPr>
            <p:cNvPr name="Freeform 3" id="3"/>
            <p:cNvSpPr/>
            <p:nvPr/>
          </p:nvSpPr>
          <p:spPr>
            <a:xfrm flipH="false" flipV="false" rot="0">
              <a:off x="0" y="0"/>
              <a:ext cx="22128480" cy="1495044"/>
            </a:xfrm>
            <a:custGeom>
              <a:avLst/>
              <a:gdLst/>
              <a:ahLst/>
              <a:cxnLst/>
              <a:rect r="r" b="b" t="t" l="l"/>
              <a:pathLst>
                <a:path h="1495044" w="22128480">
                  <a:moveTo>
                    <a:pt x="0" y="0"/>
                  </a:moveTo>
                  <a:lnTo>
                    <a:pt x="22128480" y="0"/>
                  </a:lnTo>
                  <a:lnTo>
                    <a:pt x="22128480" y="1495044"/>
                  </a:lnTo>
                  <a:lnTo>
                    <a:pt x="0" y="1495044"/>
                  </a:lnTo>
                  <a:close/>
                </a:path>
              </a:pathLst>
            </a:custGeom>
            <a:blipFill>
              <a:blip r:embed="rId3">
                <a:alphaModFix amt="0"/>
              </a:blip>
              <a:stretch>
                <a:fillRect l="0" t="-242530" r="0" b="-234273"/>
              </a:stretch>
            </a:blipFill>
          </p:spPr>
        </p:sp>
        <p:sp>
          <p:nvSpPr>
            <p:cNvPr name="TextBox 4" id="4"/>
            <p:cNvSpPr txBox="true"/>
            <p:nvPr/>
          </p:nvSpPr>
          <p:spPr>
            <a:xfrm>
              <a:off x="0" y="-47625"/>
              <a:ext cx="22128480" cy="1542669"/>
            </a:xfrm>
            <a:prstGeom prst="rect">
              <a:avLst/>
            </a:prstGeom>
          </p:spPr>
          <p:txBody>
            <a:bodyPr anchor="ctr" rtlCol="false" tIns="0" lIns="0" bIns="0" rIns="0"/>
            <a:lstStyle/>
            <a:p>
              <a:pPr algn="l">
                <a:lnSpc>
                  <a:spcPts val="5400"/>
                </a:lnSpc>
              </a:pPr>
              <a:r>
                <a:rPr lang="en-US" sz="4500" b="true">
                  <a:solidFill>
                    <a:srgbClr val="F2F1ED"/>
                  </a:solidFill>
                  <a:latin typeface="Poppins Bold"/>
                  <a:ea typeface="Poppins Bold"/>
                  <a:cs typeface="Poppins Bold"/>
                  <a:sym typeface="Poppins Bold"/>
                </a:rPr>
                <a:t>Episode Overview</a:t>
              </a:r>
            </a:p>
          </p:txBody>
        </p:sp>
      </p:grpSp>
      <p:grpSp>
        <p:nvGrpSpPr>
          <p:cNvPr name="Group 5" id="5"/>
          <p:cNvGrpSpPr/>
          <p:nvPr/>
        </p:nvGrpSpPr>
        <p:grpSpPr>
          <a:xfrm rot="0">
            <a:off x="527685" y="1892457"/>
            <a:ext cx="5436870" cy="7948773"/>
            <a:chOff x="0" y="0"/>
            <a:chExt cx="7249160" cy="10598365"/>
          </a:xfrm>
        </p:grpSpPr>
        <p:sp>
          <p:nvSpPr>
            <p:cNvPr name="Freeform 6" id="6"/>
            <p:cNvSpPr/>
            <p:nvPr/>
          </p:nvSpPr>
          <p:spPr>
            <a:xfrm flipH="false" flipV="false" rot="0">
              <a:off x="0" y="0"/>
              <a:ext cx="7249160" cy="10598365"/>
            </a:xfrm>
            <a:custGeom>
              <a:avLst/>
              <a:gdLst/>
              <a:ahLst/>
              <a:cxnLst/>
              <a:rect r="r" b="b" t="t" l="l"/>
              <a:pathLst>
                <a:path h="10598365" w="7249160">
                  <a:moveTo>
                    <a:pt x="0" y="184403"/>
                  </a:moveTo>
                  <a:cubicBezTo>
                    <a:pt x="0" y="82630"/>
                    <a:pt x="65786" y="0"/>
                    <a:pt x="146812" y="0"/>
                  </a:cubicBezTo>
                  <a:lnTo>
                    <a:pt x="7102348" y="0"/>
                  </a:lnTo>
                  <a:cubicBezTo>
                    <a:pt x="7183374" y="0"/>
                    <a:pt x="7249160" y="82630"/>
                    <a:pt x="7249160" y="184403"/>
                  </a:cubicBezTo>
                  <a:lnTo>
                    <a:pt x="7249160" y="10413963"/>
                  </a:lnTo>
                  <a:cubicBezTo>
                    <a:pt x="7249160" y="10515735"/>
                    <a:pt x="7183374" y="10598365"/>
                    <a:pt x="7102348" y="10598365"/>
                  </a:cubicBezTo>
                  <a:lnTo>
                    <a:pt x="146812" y="10598365"/>
                  </a:lnTo>
                  <a:cubicBezTo>
                    <a:pt x="65786" y="10598365"/>
                    <a:pt x="0" y="10515734"/>
                    <a:pt x="0" y="10413963"/>
                  </a:cubicBezTo>
                  <a:close/>
                </a:path>
              </a:pathLst>
            </a:custGeom>
            <a:solidFill>
              <a:srgbClr val="520D0B"/>
            </a:solidFill>
            <a:ln w="19050" cap="sq">
              <a:solidFill>
                <a:srgbClr val="232E45"/>
              </a:solidFill>
              <a:prstDash val="solid"/>
              <a:miter/>
            </a:ln>
          </p:spPr>
        </p:sp>
      </p:grpSp>
      <p:sp>
        <p:nvSpPr>
          <p:cNvPr name="AutoShape 7" id="7"/>
          <p:cNvSpPr/>
          <p:nvPr/>
        </p:nvSpPr>
        <p:spPr>
          <a:xfrm>
            <a:off x="677994" y="2042760"/>
            <a:ext cx="431673" cy="47627"/>
          </a:xfrm>
          <a:prstGeom prst="line">
            <a:avLst/>
          </a:prstGeom>
          <a:ln cap="rnd" w="28575">
            <a:solidFill>
              <a:srgbClr val="D96C5F"/>
            </a:solidFill>
            <a:prstDash val="solid"/>
            <a:headEnd type="none" len="sm" w="sm"/>
            <a:tailEnd type="none" len="sm" w="sm"/>
          </a:ln>
        </p:spPr>
      </p:sp>
      <p:sp>
        <p:nvSpPr>
          <p:cNvPr name="AutoShape 8" id="8"/>
          <p:cNvSpPr/>
          <p:nvPr/>
        </p:nvSpPr>
        <p:spPr>
          <a:xfrm>
            <a:off x="677993" y="2042761"/>
            <a:ext cx="47627" cy="431673"/>
          </a:xfrm>
          <a:prstGeom prst="line">
            <a:avLst/>
          </a:prstGeom>
          <a:ln cap="rnd" w="28575">
            <a:solidFill>
              <a:srgbClr val="D96C5F"/>
            </a:solidFill>
            <a:prstDash val="solid"/>
            <a:headEnd type="none" len="sm" w="sm"/>
            <a:tailEnd type="none" len="sm" w="sm"/>
          </a:ln>
        </p:spPr>
      </p:sp>
      <p:sp>
        <p:nvSpPr>
          <p:cNvPr name="AutoShape 9" id="9"/>
          <p:cNvSpPr/>
          <p:nvPr/>
        </p:nvSpPr>
        <p:spPr>
          <a:xfrm>
            <a:off x="5766629" y="2042761"/>
            <a:ext cx="47627" cy="431673"/>
          </a:xfrm>
          <a:prstGeom prst="line">
            <a:avLst/>
          </a:prstGeom>
          <a:ln cap="rnd" w="28575">
            <a:solidFill>
              <a:srgbClr val="D96C5F"/>
            </a:solidFill>
            <a:prstDash val="solid"/>
            <a:headEnd type="none" len="sm" w="sm"/>
            <a:tailEnd type="none" len="sm" w="sm"/>
          </a:ln>
        </p:spPr>
      </p:sp>
      <p:grpSp>
        <p:nvGrpSpPr>
          <p:cNvPr name="Group 10" id="10"/>
          <p:cNvGrpSpPr/>
          <p:nvPr/>
        </p:nvGrpSpPr>
        <p:grpSpPr>
          <a:xfrm rot="0">
            <a:off x="948690" y="2244882"/>
            <a:ext cx="1371600" cy="1234440"/>
            <a:chOff x="0" y="0"/>
            <a:chExt cx="1828800" cy="1645920"/>
          </a:xfrm>
        </p:grpSpPr>
        <p:sp>
          <p:nvSpPr>
            <p:cNvPr name="Freeform 11" id="11"/>
            <p:cNvSpPr/>
            <p:nvPr/>
          </p:nvSpPr>
          <p:spPr>
            <a:xfrm flipH="false" flipV="false" rot="0">
              <a:off x="0" y="0"/>
              <a:ext cx="1828800" cy="1645920"/>
            </a:xfrm>
            <a:custGeom>
              <a:avLst/>
              <a:gdLst/>
              <a:ahLst/>
              <a:cxnLst/>
              <a:rect r="r" b="b" t="t" l="l"/>
              <a:pathLst>
                <a:path h="1645920" w="1828800">
                  <a:moveTo>
                    <a:pt x="0" y="0"/>
                  </a:moveTo>
                  <a:lnTo>
                    <a:pt x="1828800" y="0"/>
                  </a:lnTo>
                  <a:lnTo>
                    <a:pt x="1828800" y="1645920"/>
                  </a:lnTo>
                  <a:lnTo>
                    <a:pt x="0" y="1645920"/>
                  </a:lnTo>
                  <a:close/>
                </a:path>
              </a:pathLst>
            </a:custGeom>
            <a:blipFill>
              <a:blip r:embed="rId3">
                <a:alphaModFix amt="0"/>
              </a:blip>
              <a:stretch>
                <a:fillRect l="-65473" t="0" r="-65473" b="0"/>
              </a:stretch>
            </a:blipFill>
          </p:spPr>
        </p:sp>
        <p:sp>
          <p:nvSpPr>
            <p:cNvPr name="TextBox 12" id="12"/>
            <p:cNvSpPr txBox="true"/>
            <p:nvPr/>
          </p:nvSpPr>
          <p:spPr>
            <a:xfrm>
              <a:off x="0" y="-9525"/>
              <a:ext cx="1828800" cy="1655445"/>
            </a:xfrm>
            <a:prstGeom prst="rect">
              <a:avLst/>
            </a:prstGeom>
          </p:spPr>
          <p:txBody>
            <a:bodyPr anchor="ctr" rtlCol="false" tIns="0" lIns="0" bIns="0" rIns="0"/>
            <a:lstStyle/>
            <a:p>
              <a:pPr algn="l">
                <a:lnSpc>
                  <a:spcPts val="7200"/>
                </a:lnSpc>
              </a:pPr>
              <a:r>
                <a:rPr lang="en-US" b="true" sz="6000">
                  <a:solidFill>
                    <a:srgbClr val="FF9B8F"/>
                  </a:solidFill>
                  <a:latin typeface="Cambria Bold"/>
                  <a:ea typeface="Cambria Bold"/>
                  <a:cs typeface="Cambria Bold"/>
                  <a:sym typeface="Cambria Bold"/>
                </a:rPr>
                <a:t>1</a:t>
              </a:r>
            </a:p>
          </p:txBody>
        </p:sp>
      </p:grpSp>
      <p:grpSp>
        <p:nvGrpSpPr>
          <p:cNvPr name="Group 13" id="13"/>
          <p:cNvGrpSpPr/>
          <p:nvPr/>
        </p:nvGrpSpPr>
        <p:grpSpPr>
          <a:xfrm rot="0">
            <a:off x="6425565" y="1892457"/>
            <a:ext cx="5436870" cy="7948773"/>
            <a:chOff x="0" y="0"/>
            <a:chExt cx="7249160" cy="10598365"/>
          </a:xfrm>
        </p:grpSpPr>
        <p:sp>
          <p:nvSpPr>
            <p:cNvPr name="Freeform 14" id="14"/>
            <p:cNvSpPr/>
            <p:nvPr/>
          </p:nvSpPr>
          <p:spPr>
            <a:xfrm flipH="false" flipV="false" rot="0">
              <a:off x="0" y="0"/>
              <a:ext cx="7249160" cy="10598365"/>
            </a:xfrm>
            <a:custGeom>
              <a:avLst/>
              <a:gdLst/>
              <a:ahLst/>
              <a:cxnLst/>
              <a:rect r="r" b="b" t="t" l="l"/>
              <a:pathLst>
                <a:path h="10598365" w="7249160">
                  <a:moveTo>
                    <a:pt x="0" y="184403"/>
                  </a:moveTo>
                  <a:cubicBezTo>
                    <a:pt x="0" y="82630"/>
                    <a:pt x="65786" y="0"/>
                    <a:pt x="146812" y="0"/>
                  </a:cubicBezTo>
                  <a:lnTo>
                    <a:pt x="7102348" y="0"/>
                  </a:lnTo>
                  <a:cubicBezTo>
                    <a:pt x="7183374" y="0"/>
                    <a:pt x="7249160" y="82630"/>
                    <a:pt x="7249160" y="184403"/>
                  </a:cubicBezTo>
                  <a:lnTo>
                    <a:pt x="7249160" y="10413963"/>
                  </a:lnTo>
                  <a:cubicBezTo>
                    <a:pt x="7249160" y="10515735"/>
                    <a:pt x="7183374" y="10598365"/>
                    <a:pt x="7102348" y="10598365"/>
                  </a:cubicBezTo>
                  <a:lnTo>
                    <a:pt x="146812" y="10598365"/>
                  </a:lnTo>
                  <a:cubicBezTo>
                    <a:pt x="65786" y="10598365"/>
                    <a:pt x="0" y="10515734"/>
                    <a:pt x="0" y="10413963"/>
                  </a:cubicBezTo>
                  <a:close/>
                </a:path>
              </a:pathLst>
            </a:custGeom>
            <a:solidFill>
              <a:srgbClr val="520D0B"/>
            </a:solidFill>
            <a:ln w="19050" cap="sq">
              <a:solidFill>
                <a:srgbClr val="232E45"/>
              </a:solidFill>
              <a:prstDash val="solid"/>
              <a:miter/>
            </a:ln>
          </p:spPr>
        </p:sp>
      </p:grpSp>
      <p:sp>
        <p:nvSpPr>
          <p:cNvPr name="AutoShape 15" id="15"/>
          <p:cNvSpPr/>
          <p:nvPr/>
        </p:nvSpPr>
        <p:spPr>
          <a:xfrm>
            <a:off x="6575874" y="2042760"/>
            <a:ext cx="431673" cy="47627"/>
          </a:xfrm>
          <a:prstGeom prst="line">
            <a:avLst/>
          </a:prstGeom>
          <a:ln cap="rnd" w="28575">
            <a:solidFill>
              <a:srgbClr val="F2A93B"/>
            </a:solidFill>
            <a:prstDash val="solid"/>
            <a:headEnd type="none" len="sm" w="sm"/>
            <a:tailEnd type="none" len="sm" w="sm"/>
          </a:ln>
        </p:spPr>
      </p:sp>
      <p:sp>
        <p:nvSpPr>
          <p:cNvPr name="AutoShape 16" id="16"/>
          <p:cNvSpPr/>
          <p:nvPr/>
        </p:nvSpPr>
        <p:spPr>
          <a:xfrm>
            <a:off x="6575873" y="2042761"/>
            <a:ext cx="47627" cy="431673"/>
          </a:xfrm>
          <a:prstGeom prst="line">
            <a:avLst/>
          </a:prstGeom>
          <a:ln cap="rnd" w="28575">
            <a:solidFill>
              <a:srgbClr val="F2A93B"/>
            </a:solidFill>
            <a:prstDash val="solid"/>
            <a:headEnd type="none" len="sm" w="sm"/>
            <a:tailEnd type="none" len="sm" w="sm"/>
          </a:ln>
        </p:spPr>
      </p:sp>
      <p:sp>
        <p:nvSpPr>
          <p:cNvPr name="AutoShape 17" id="17"/>
          <p:cNvSpPr/>
          <p:nvPr/>
        </p:nvSpPr>
        <p:spPr>
          <a:xfrm>
            <a:off x="11664509" y="2042761"/>
            <a:ext cx="47627" cy="431673"/>
          </a:xfrm>
          <a:prstGeom prst="line">
            <a:avLst/>
          </a:prstGeom>
          <a:ln cap="rnd" w="28575">
            <a:solidFill>
              <a:srgbClr val="F2A93B"/>
            </a:solidFill>
            <a:prstDash val="solid"/>
            <a:headEnd type="none" len="sm" w="sm"/>
            <a:tailEnd type="none" len="sm" w="sm"/>
          </a:ln>
        </p:spPr>
      </p:sp>
      <p:grpSp>
        <p:nvGrpSpPr>
          <p:cNvPr name="Group 18" id="18"/>
          <p:cNvGrpSpPr/>
          <p:nvPr/>
        </p:nvGrpSpPr>
        <p:grpSpPr>
          <a:xfrm rot="0">
            <a:off x="6846570" y="2244882"/>
            <a:ext cx="1371600" cy="1234440"/>
            <a:chOff x="0" y="0"/>
            <a:chExt cx="1828800" cy="1645920"/>
          </a:xfrm>
        </p:grpSpPr>
        <p:sp>
          <p:nvSpPr>
            <p:cNvPr name="Freeform 19" id="19"/>
            <p:cNvSpPr/>
            <p:nvPr/>
          </p:nvSpPr>
          <p:spPr>
            <a:xfrm flipH="false" flipV="false" rot="0">
              <a:off x="0" y="0"/>
              <a:ext cx="1828800" cy="1645920"/>
            </a:xfrm>
            <a:custGeom>
              <a:avLst/>
              <a:gdLst/>
              <a:ahLst/>
              <a:cxnLst/>
              <a:rect r="r" b="b" t="t" l="l"/>
              <a:pathLst>
                <a:path h="1645920" w="1828800">
                  <a:moveTo>
                    <a:pt x="0" y="0"/>
                  </a:moveTo>
                  <a:lnTo>
                    <a:pt x="1828800" y="0"/>
                  </a:lnTo>
                  <a:lnTo>
                    <a:pt x="1828800" y="1645920"/>
                  </a:lnTo>
                  <a:lnTo>
                    <a:pt x="0" y="1645920"/>
                  </a:lnTo>
                  <a:close/>
                </a:path>
              </a:pathLst>
            </a:custGeom>
            <a:blipFill>
              <a:blip r:embed="rId3">
                <a:alphaModFix amt="0"/>
              </a:blip>
              <a:stretch>
                <a:fillRect l="-65473" t="0" r="-65473" b="0"/>
              </a:stretch>
            </a:blipFill>
          </p:spPr>
        </p:sp>
        <p:sp>
          <p:nvSpPr>
            <p:cNvPr name="TextBox 20" id="20"/>
            <p:cNvSpPr txBox="true"/>
            <p:nvPr/>
          </p:nvSpPr>
          <p:spPr>
            <a:xfrm>
              <a:off x="0" y="-9525"/>
              <a:ext cx="1828800" cy="1655445"/>
            </a:xfrm>
            <a:prstGeom prst="rect">
              <a:avLst/>
            </a:prstGeom>
          </p:spPr>
          <p:txBody>
            <a:bodyPr anchor="ctr" rtlCol="false" tIns="0" lIns="0" bIns="0" rIns="0"/>
            <a:lstStyle/>
            <a:p>
              <a:pPr algn="l">
                <a:lnSpc>
                  <a:spcPts val="7200"/>
                </a:lnSpc>
              </a:pPr>
              <a:r>
                <a:rPr lang="en-US" b="true" sz="6000">
                  <a:solidFill>
                    <a:srgbClr val="FFC369"/>
                  </a:solidFill>
                  <a:latin typeface="Cambria Bold"/>
                  <a:ea typeface="Cambria Bold"/>
                  <a:cs typeface="Cambria Bold"/>
                  <a:sym typeface="Cambria Bold"/>
                </a:rPr>
                <a:t>2</a:t>
              </a:r>
            </a:p>
          </p:txBody>
        </p:sp>
      </p:grpSp>
      <p:grpSp>
        <p:nvGrpSpPr>
          <p:cNvPr name="Group 21" id="21"/>
          <p:cNvGrpSpPr/>
          <p:nvPr/>
        </p:nvGrpSpPr>
        <p:grpSpPr>
          <a:xfrm rot="0">
            <a:off x="12319635" y="1892457"/>
            <a:ext cx="5436870" cy="7796660"/>
            <a:chOff x="0" y="0"/>
            <a:chExt cx="7249160" cy="10395547"/>
          </a:xfrm>
        </p:grpSpPr>
        <p:sp>
          <p:nvSpPr>
            <p:cNvPr name="Freeform 22" id="22"/>
            <p:cNvSpPr/>
            <p:nvPr/>
          </p:nvSpPr>
          <p:spPr>
            <a:xfrm flipH="false" flipV="false" rot="0">
              <a:off x="0" y="0"/>
              <a:ext cx="7249160" cy="10395547"/>
            </a:xfrm>
            <a:custGeom>
              <a:avLst/>
              <a:gdLst/>
              <a:ahLst/>
              <a:cxnLst/>
              <a:rect r="r" b="b" t="t" l="l"/>
              <a:pathLst>
                <a:path h="10395547" w="7249160">
                  <a:moveTo>
                    <a:pt x="0" y="180874"/>
                  </a:moveTo>
                  <a:cubicBezTo>
                    <a:pt x="0" y="81049"/>
                    <a:pt x="65786" y="0"/>
                    <a:pt x="146812" y="0"/>
                  </a:cubicBezTo>
                  <a:lnTo>
                    <a:pt x="7102348" y="0"/>
                  </a:lnTo>
                  <a:cubicBezTo>
                    <a:pt x="7183374" y="0"/>
                    <a:pt x="7249160" y="81049"/>
                    <a:pt x="7249160" y="180874"/>
                  </a:cubicBezTo>
                  <a:lnTo>
                    <a:pt x="7249160" y="10214673"/>
                  </a:lnTo>
                  <a:cubicBezTo>
                    <a:pt x="7249160" y="10314498"/>
                    <a:pt x="7183374" y="10395547"/>
                    <a:pt x="7102348" y="10395547"/>
                  </a:cubicBezTo>
                  <a:lnTo>
                    <a:pt x="146812" y="10395547"/>
                  </a:lnTo>
                  <a:cubicBezTo>
                    <a:pt x="65786" y="10395547"/>
                    <a:pt x="0" y="10314498"/>
                    <a:pt x="0" y="10214673"/>
                  </a:cubicBezTo>
                  <a:close/>
                </a:path>
              </a:pathLst>
            </a:custGeom>
            <a:solidFill>
              <a:srgbClr val="520D0B"/>
            </a:solidFill>
            <a:ln w="19050" cap="sq">
              <a:solidFill>
                <a:srgbClr val="232E45"/>
              </a:solidFill>
              <a:prstDash val="solid"/>
              <a:miter/>
            </a:ln>
          </p:spPr>
        </p:sp>
      </p:grpSp>
      <p:sp>
        <p:nvSpPr>
          <p:cNvPr name="AutoShape 23" id="23"/>
          <p:cNvSpPr/>
          <p:nvPr/>
        </p:nvSpPr>
        <p:spPr>
          <a:xfrm>
            <a:off x="12473754" y="2042760"/>
            <a:ext cx="431673" cy="47627"/>
          </a:xfrm>
          <a:prstGeom prst="line">
            <a:avLst/>
          </a:prstGeom>
          <a:ln cap="rnd" w="28575">
            <a:solidFill>
              <a:srgbClr val="6FB98F"/>
            </a:solidFill>
            <a:prstDash val="solid"/>
            <a:headEnd type="none" len="sm" w="sm"/>
            <a:tailEnd type="none" len="sm" w="sm"/>
          </a:ln>
        </p:spPr>
      </p:sp>
      <p:sp>
        <p:nvSpPr>
          <p:cNvPr name="AutoShape 24" id="24"/>
          <p:cNvSpPr/>
          <p:nvPr/>
        </p:nvSpPr>
        <p:spPr>
          <a:xfrm>
            <a:off x="12473753" y="2042761"/>
            <a:ext cx="47627" cy="431673"/>
          </a:xfrm>
          <a:prstGeom prst="line">
            <a:avLst/>
          </a:prstGeom>
          <a:ln cap="rnd" w="28575">
            <a:solidFill>
              <a:srgbClr val="86CFA6"/>
            </a:solidFill>
            <a:prstDash val="solid"/>
            <a:headEnd type="none" len="sm" w="sm"/>
            <a:tailEnd type="none" len="sm" w="sm"/>
          </a:ln>
        </p:spPr>
      </p:sp>
      <p:sp>
        <p:nvSpPr>
          <p:cNvPr name="AutoShape 25" id="25"/>
          <p:cNvSpPr/>
          <p:nvPr/>
        </p:nvSpPr>
        <p:spPr>
          <a:xfrm rot="5022240">
            <a:off x="17654807" y="2948369"/>
            <a:ext cx="434292" cy="0"/>
          </a:xfrm>
          <a:prstGeom prst="line">
            <a:avLst/>
          </a:prstGeom>
          <a:ln cap="rnd" w="28575">
            <a:solidFill>
              <a:srgbClr val="6FB98F"/>
            </a:solidFill>
            <a:prstDash val="solid"/>
            <a:headEnd type="none" len="sm" w="sm"/>
            <a:tailEnd type="none" len="sm" w="sm"/>
          </a:ln>
        </p:spPr>
      </p:sp>
      <p:grpSp>
        <p:nvGrpSpPr>
          <p:cNvPr name="Group 26" id="26"/>
          <p:cNvGrpSpPr/>
          <p:nvPr/>
        </p:nvGrpSpPr>
        <p:grpSpPr>
          <a:xfrm rot="0">
            <a:off x="12744450" y="2244882"/>
            <a:ext cx="1371600" cy="1234440"/>
            <a:chOff x="0" y="0"/>
            <a:chExt cx="1828800" cy="1645920"/>
          </a:xfrm>
        </p:grpSpPr>
        <p:sp>
          <p:nvSpPr>
            <p:cNvPr name="Freeform 27" id="27"/>
            <p:cNvSpPr/>
            <p:nvPr/>
          </p:nvSpPr>
          <p:spPr>
            <a:xfrm flipH="false" flipV="false" rot="0">
              <a:off x="0" y="0"/>
              <a:ext cx="1828800" cy="1645920"/>
            </a:xfrm>
            <a:custGeom>
              <a:avLst/>
              <a:gdLst/>
              <a:ahLst/>
              <a:cxnLst/>
              <a:rect r="r" b="b" t="t" l="l"/>
              <a:pathLst>
                <a:path h="1645920" w="1828800">
                  <a:moveTo>
                    <a:pt x="0" y="0"/>
                  </a:moveTo>
                  <a:lnTo>
                    <a:pt x="1828800" y="0"/>
                  </a:lnTo>
                  <a:lnTo>
                    <a:pt x="1828800" y="1645920"/>
                  </a:lnTo>
                  <a:lnTo>
                    <a:pt x="0" y="1645920"/>
                  </a:lnTo>
                  <a:close/>
                </a:path>
              </a:pathLst>
            </a:custGeom>
            <a:blipFill>
              <a:blip r:embed="rId3">
                <a:alphaModFix amt="0"/>
              </a:blip>
              <a:stretch>
                <a:fillRect l="-65473" t="0" r="-65473" b="0"/>
              </a:stretch>
            </a:blipFill>
          </p:spPr>
        </p:sp>
        <p:sp>
          <p:nvSpPr>
            <p:cNvPr name="TextBox 28" id="28"/>
            <p:cNvSpPr txBox="true"/>
            <p:nvPr/>
          </p:nvSpPr>
          <p:spPr>
            <a:xfrm>
              <a:off x="0" y="-9525"/>
              <a:ext cx="1828800" cy="1655445"/>
            </a:xfrm>
            <a:prstGeom prst="rect">
              <a:avLst/>
            </a:prstGeom>
          </p:spPr>
          <p:txBody>
            <a:bodyPr anchor="ctr" rtlCol="false" tIns="0" lIns="0" bIns="0" rIns="0"/>
            <a:lstStyle/>
            <a:p>
              <a:pPr algn="l">
                <a:lnSpc>
                  <a:spcPts val="7200"/>
                </a:lnSpc>
              </a:pPr>
              <a:r>
                <a:rPr lang="en-US" b="true" sz="6000">
                  <a:solidFill>
                    <a:srgbClr val="86CFA6"/>
                  </a:solidFill>
                  <a:latin typeface="Cambria Bold"/>
                  <a:ea typeface="Cambria Bold"/>
                  <a:cs typeface="Cambria Bold"/>
                  <a:sym typeface="Cambria Bold"/>
                </a:rPr>
                <a:t>3</a:t>
              </a:r>
            </a:p>
          </p:txBody>
        </p:sp>
      </p:grpSp>
      <p:grpSp>
        <p:nvGrpSpPr>
          <p:cNvPr name="Group 29" id="29"/>
          <p:cNvGrpSpPr/>
          <p:nvPr/>
        </p:nvGrpSpPr>
        <p:grpSpPr>
          <a:xfrm rot="0">
            <a:off x="17053103" y="9601200"/>
            <a:ext cx="822960" cy="480060"/>
            <a:chOff x="0" y="0"/>
            <a:chExt cx="1097280" cy="640080"/>
          </a:xfrm>
        </p:grpSpPr>
        <p:sp>
          <p:nvSpPr>
            <p:cNvPr name="Freeform 30" id="30"/>
            <p:cNvSpPr/>
            <p:nvPr/>
          </p:nvSpPr>
          <p:spPr>
            <a:xfrm flipH="false" flipV="false" rot="0">
              <a:off x="0" y="0"/>
              <a:ext cx="1097280" cy="640080"/>
            </a:xfrm>
            <a:custGeom>
              <a:avLst/>
              <a:gdLst/>
              <a:ahLst/>
              <a:cxnLst/>
              <a:rect r="r" b="b" t="t" l="l"/>
              <a:pathLst>
                <a:path h="640080" w="1097280">
                  <a:moveTo>
                    <a:pt x="0" y="0"/>
                  </a:moveTo>
                  <a:lnTo>
                    <a:pt x="1097280" y="0"/>
                  </a:lnTo>
                  <a:lnTo>
                    <a:pt x="1097280" y="640080"/>
                  </a:lnTo>
                  <a:lnTo>
                    <a:pt x="0" y="640080"/>
                  </a:lnTo>
                  <a:close/>
                </a:path>
              </a:pathLst>
            </a:custGeom>
            <a:blipFill>
              <a:blip r:embed="rId3">
                <a:alphaModFix amt="0"/>
              </a:blip>
              <a:stretch>
                <a:fillRect l="-24843" t="0" r="-24843" b="0"/>
              </a:stretch>
            </a:blipFill>
          </p:spPr>
        </p:sp>
        <p:sp>
          <p:nvSpPr>
            <p:cNvPr name="TextBox 31" id="31"/>
            <p:cNvSpPr txBox="true"/>
            <p:nvPr/>
          </p:nvSpPr>
          <p:spPr>
            <a:xfrm>
              <a:off x="0" y="-9525"/>
              <a:ext cx="1097280" cy="649605"/>
            </a:xfrm>
            <a:prstGeom prst="rect">
              <a:avLst/>
            </a:prstGeom>
          </p:spPr>
          <p:txBody>
            <a:bodyPr anchor="ctr" rtlCol="false" tIns="0" lIns="0" bIns="0" rIns="0"/>
            <a:lstStyle/>
            <a:p>
              <a:pPr algn="r">
                <a:lnSpc>
                  <a:spcPts val="1800"/>
                </a:lnSpc>
              </a:pPr>
              <a:r>
                <a:rPr lang="en-US" sz="1500">
                  <a:solidFill>
                    <a:srgbClr val="AEB4C2"/>
                  </a:solidFill>
                  <a:latin typeface="Courier New"/>
                  <a:ea typeface="Courier New"/>
                  <a:cs typeface="Courier New"/>
                  <a:sym typeface="Courier New"/>
                </a:rPr>
                <a:t>05</a:t>
              </a:r>
            </a:p>
          </p:txBody>
        </p:sp>
      </p:grpSp>
      <p:sp>
        <p:nvSpPr>
          <p:cNvPr name="TextBox 32" id="32"/>
          <p:cNvSpPr txBox="true"/>
          <p:nvPr/>
        </p:nvSpPr>
        <p:spPr>
          <a:xfrm rot="0">
            <a:off x="1108710" y="3496467"/>
            <a:ext cx="4274820" cy="434975"/>
          </a:xfrm>
          <a:prstGeom prst="rect">
            <a:avLst/>
          </a:prstGeom>
        </p:spPr>
        <p:txBody>
          <a:bodyPr anchor="t" rtlCol="false" tIns="0" lIns="0" bIns="0" rIns="0">
            <a:spAutoFit/>
          </a:bodyPr>
          <a:lstStyle/>
          <a:p>
            <a:pPr algn="l">
              <a:lnSpc>
                <a:spcPts val="3240"/>
              </a:lnSpc>
            </a:pPr>
            <a:r>
              <a:rPr lang="en-US" sz="2700" b="true">
                <a:solidFill>
                  <a:srgbClr val="F2F1ED"/>
                </a:solidFill>
                <a:latin typeface="Poppins Bold"/>
                <a:ea typeface="Poppins Bold"/>
                <a:cs typeface="Poppins Bold"/>
                <a:sym typeface="Poppins Bold"/>
              </a:rPr>
              <a:t>The Rename Trap</a:t>
            </a:r>
          </a:p>
        </p:txBody>
      </p:sp>
      <p:sp>
        <p:nvSpPr>
          <p:cNvPr name="TextBox 33" id="33"/>
          <p:cNvSpPr txBox="true"/>
          <p:nvPr/>
        </p:nvSpPr>
        <p:spPr>
          <a:xfrm rot="0">
            <a:off x="1108710" y="4331492"/>
            <a:ext cx="4274820" cy="2152650"/>
          </a:xfrm>
          <a:prstGeom prst="rect">
            <a:avLst/>
          </a:prstGeom>
        </p:spPr>
        <p:txBody>
          <a:bodyPr anchor="t" rtlCol="false" tIns="0" lIns="0" bIns="0" rIns="0">
            <a:spAutoFit/>
          </a:bodyPr>
          <a:lstStyle/>
          <a:p>
            <a:pPr algn="l" marL="384570" indent="-192285" lvl="1">
              <a:lnSpc>
                <a:spcPts val="2549"/>
              </a:lnSpc>
              <a:buFont typeface="Arial"/>
              <a:buChar char="•"/>
            </a:pPr>
            <a:r>
              <a:rPr lang="en-US" sz="2124">
                <a:solidFill>
                  <a:srgbClr val="FEFDFC"/>
                </a:solidFill>
                <a:latin typeface="Poppins"/>
                <a:ea typeface="Poppins"/>
                <a:cs typeface="Poppins"/>
                <a:sym typeface="Poppins"/>
              </a:rPr>
              <a:t>Agent tries kubectl delete</a:t>
            </a:r>
          </a:p>
          <a:p>
            <a:pPr algn="l" marL="384570" indent="-192285" lvl="1">
              <a:lnSpc>
                <a:spcPts val="2549"/>
              </a:lnSpc>
              <a:buFont typeface="Arial"/>
              <a:buChar char="•"/>
            </a:pPr>
            <a:r>
              <a:rPr lang="en-US" sz="2124">
                <a:solidFill>
                  <a:srgbClr val="FEFDFC"/>
                </a:solidFill>
                <a:latin typeface="Poppins"/>
                <a:ea typeface="Poppins"/>
                <a:cs typeface="Poppins"/>
                <a:sym typeface="Poppins"/>
              </a:rPr>
              <a:t>OPA blocks it</a:t>
            </a:r>
          </a:p>
          <a:p>
            <a:pPr algn="l" marL="384570" indent="-192285" lvl="1">
              <a:lnSpc>
                <a:spcPts val="2549"/>
              </a:lnSpc>
              <a:buFont typeface="Arial"/>
              <a:buChar char="•"/>
            </a:pPr>
            <a:r>
              <a:rPr lang="en-US" sz="2124">
                <a:solidFill>
                  <a:srgbClr val="FEFDFC"/>
                </a:solidFill>
                <a:latin typeface="Poppins"/>
                <a:ea typeface="Poppins"/>
                <a:cs typeface="Poppins"/>
                <a:sym typeface="Poppins"/>
              </a:rPr>
              <a:t>Agent finds creative workaround</a:t>
            </a:r>
          </a:p>
          <a:p>
            <a:pPr algn="l">
              <a:lnSpc>
                <a:spcPts val="2549"/>
              </a:lnSpc>
            </a:pPr>
          </a:p>
          <a:p>
            <a:pPr algn="l">
              <a:lnSpc>
                <a:spcPts val="2549"/>
              </a:lnSpc>
            </a:pPr>
            <a:r>
              <a:rPr lang="en-US" sz="2124" b="true">
                <a:solidFill>
                  <a:srgbClr val="FF9B8F"/>
                </a:solidFill>
                <a:latin typeface="Poppins Bold"/>
                <a:ea typeface="Poppins Bold"/>
                <a:cs typeface="Poppins Bold"/>
                <a:sym typeface="Poppins Bold"/>
              </a:rPr>
              <a:t>Lesson: Policies need completeness</a:t>
            </a:r>
          </a:p>
        </p:txBody>
      </p:sp>
      <p:sp>
        <p:nvSpPr>
          <p:cNvPr name="TextBox 34" id="34"/>
          <p:cNvSpPr txBox="true"/>
          <p:nvPr/>
        </p:nvSpPr>
        <p:spPr>
          <a:xfrm rot="0">
            <a:off x="7006590" y="3496467"/>
            <a:ext cx="4555711" cy="841375"/>
          </a:xfrm>
          <a:prstGeom prst="rect">
            <a:avLst/>
          </a:prstGeom>
        </p:spPr>
        <p:txBody>
          <a:bodyPr anchor="t" rtlCol="false" tIns="0" lIns="0" bIns="0" rIns="0">
            <a:spAutoFit/>
          </a:bodyPr>
          <a:lstStyle/>
          <a:p>
            <a:pPr algn="l">
              <a:lnSpc>
                <a:spcPts val="3240"/>
              </a:lnSpc>
            </a:pPr>
            <a:r>
              <a:rPr lang="en-US" sz="2700" b="true">
                <a:solidFill>
                  <a:srgbClr val="F2F1ED"/>
                </a:solidFill>
                <a:latin typeface="Poppins Bold"/>
                <a:ea typeface="Poppins Bold"/>
                <a:cs typeface="Poppins Bold"/>
                <a:sym typeface="Poppins Bold"/>
              </a:rPr>
              <a:t>The Forgotten Namespace</a:t>
            </a:r>
          </a:p>
        </p:txBody>
      </p:sp>
      <p:sp>
        <p:nvSpPr>
          <p:cNvPr name="TextBox 35" id="35"/>
          <p:cNvSpPr txBox="true"/>
          <p:nvPr/>
        </p:nvSpPr>
        <p:spPr>
          <a:xfrm rot="0">
            <a:off x="7006590" y="4557926"/>
            <a:ext cx="4274820" cy="1847850"/>
          </a:xfrm>
          <a:prstGeom prst="rect">
            <a:avLst/>
          </a:prstGeom>
        </p:spPr>
        <p:txBody>
          <a:bodyPr anchor="t" rtlCol="false" tIns="0" lIns="0" bIns="0" rIns="0">
            <a:spAutoFit/>
          </a:bodyPr>
          <a:lstStyle/>
          <a:p>
            <a:pPr algn="l" marL="383667" indent="-191834" lvl="1">
              <a:lnSpc>
                <a:spcPts val="2544"/>
              </a:lnSpc>
              <a:buFont typeface="Arial"/>
              <a:buChar char="•"/>
            </a:pPr>
            <a:r>
              <a:rPr lang="en-US" sz="2120">
                <a:solidFill>
                  <a:srgbClr val="FEFDFC"/>
                </a:solidFill>
                <a:latin typeface="Poppins"/>
                <a:ea typeface="Poppins"/>
                <a:cs typeface="Poppins"/>
                <a:sym typeface="Poppins"/>
              </a:rPr>
              <a:t>Agent discovers policy gap</a:t>
            </a:r>
          </a:p>
          <a:p>
            <a:pPr algn="l" marL="383667" indent="-191834" lvl="1">
              <a:lnSpc>
                <a:spcPts val="2544"/>
              </a:lnSpc>
              <a:buFont typeface="Arial"/>
              <a:buChar char="•"/>
            </a:pPr>
            <a:r>
              <a:rPr lang="en-US" sz="2120">
                <a:solidFill>
                  <a:srgbClr val="FEFDFC"/>
                </a:solidFill>
                <a:latin typeface="Poppins"/>
                <a:ea typeface="Poppins"/>
                <a:cs typeface="Poppins"/>
                <a:sym typeface="Poppins"/>
              </a:rPr>
              <a:t>Provisions expensive GPUs</a:t>
            </a:r>
          </a:p>
          <a:p>
            <a:pPr algn="l" marL="383667" indent="-191834" lvl="1">
              <a:lnSpc>
                <a:spcPts val="2544"/>
              </a:lnSpc>
              <a:buFont typeface="Arial"/>
              <a:buChar char="•"/>
            </a:pPr>
            <a:r>
              <a:rPr lang="en-US" sz="2120">
                <a:solidFill>
                  <a:srgbClr val="FEFDFC"/>
                </a:solidFill>
                <a:latin typeface="Poppins"/>
                <a:ea typeface="Poppins"/>
                <a:cs typeface="Poppins"/>
                <a:sym typeface="Poppins"/>
              </a:rPr>
              <a:t>Cost explosion</a:t>
            </a:r>
          </a:p>
          <a:p>
            <a:pPr algn="l">
              <a:lnSpc>
                <a:spcPts val="2544"/>
              </a:lnSpc>
            </a:pPr>
          </a:p>
          <a:p>
            <a:pPr algn="l">
              <a:lnSpc>
                <a:spcPts val="2544"/>
              </a:lnSpc>
            </a:pPr>
            <a:r>
              <a:rPr lang="en-US" sz="2120" b="true">
                <a:solidFill>
                  <a:srgbClr val="FFC369"/>
                </a:solidFill>
                <a:latin typeface="Poppins Bold"/>
                <a:ea typeface="Poppins Bold"/>
                <a:cs typeface="Poppins Bold"/>
                <a:sym typeface="Poppins Bold"/>
              </a:rPr>
              <a:t>Lesson: Default deny everything</a:t>
            </a:r>
          </a:p>
        </p:txBody>
      </p:sp>
      <p:sp>
        <p:nvSpPr>
          <p:cNvPr name="TextBox 36" id="36"/>
          <p:cNvSpPr txBox="true"/>
          <p:nvPr/>
        </p:nvSpPr>
        <p:spPr>
          <a:xfrm rot="0">
            <a:off x="12904470" y="3496467"/>
            <a:ext cx="4274820" cy="434975"/>
          </a:xfrm>
          <a:prstGeom prst="rect">
            <a:avLst/>
          </a:prstGeom>
        </p:spPr>
        <p:txBody>
          <a:bodyPr anchor="t" rtlCol="false" tIns="0" lIns="0" bIns="0" rIns="0">
            <a:spAutoFit/>
          </a:bodyPr>
          <a:lstStyle/>
          <a:p>
            <a:pPr algn="l">
              <a:lnSpc>
                <a:spcPts val="3239"/>
              </a:lnSpc>
            </a:pPr>
            <a:r>
              <a:rPr lang="en-US" sz="2699" b="true">
                <a:solidFill>
                  <a:srgbClr val="F2F1ED"/>
                </a:solidFill>
                <a:latin typeface="Poppins Bold"/>
                <a:ea typeface="Poppins Bold"/>
                <a:cs typeface="Poppins Bold"/>
                <a:sym typeface="Poppins Bold"/>
              </a:rPr>
              <a:t>The Cooperation</a:t>
            </a:r>
          </a:p>
        </p:txBody>
      </p:sp>
      <p:sp>
        <p:nvSpPr>
          <p:cNvPr name="TextBox 37" id="37"/>
          <p:cNvSpPr txBox="true"/>
          <p:nvPr/>
        </p:nvSpPr>
        <p:spPr>
          <a:xfrm rot="0">
            <a:off x="12905427" y="4100863"/>
            <a:ext cx="4274820" cy="2457450"/>
          </a:xfrm>
          <a:prstGeom prst="rect">
            <a:avLst/>
          </a:prstGeom>
        </p:spPr>
        <p:txBody>
          <a:bodyPr anchor="t" rtlCol="false" tIns="0" lIns="0" bIns="0" rIns="0">
            <a:spAutoFit/>
          </a:bodyPr>
          <a:lstStyle/>
          <a:p>
            <a:pPr algn="l" marL="383667" indent="-191834" lvl="1">
              <a:lnSpc>
                <a:spcPts val="2544"/>
              </a:lnSpc>
              <a:buFont typeface="Arial"/>
              <a:buChar char="•"/>
            </a:pPr>
            <a:r>
              <a:rPr lang="en-US" sz="2120">
                <a:solidFill>
                  <a:srgbClr val="FEFDFC"/>
                </a:solidFill>
                <a:latin typeface="Poppins"/>
                <a:ea typeface="Poppins"/>
                <a:cs typeface="Poppins"/>
                <a:sym typeface="Poppins"/>
              </a:rPr>
              <a:t>Agent + OPA working together</a:t>
            </a:r>
          </a:p>
          <a:p>
            <a:pPr algn="l" marL="383667" indent="-191834" lvl="1">
              <a:lnSpc>
                <a:spcPts val="2544"/>
              </a:lnSpc>
              <a:buFont typeface="Arial"/>
              <a:buChar char="•"/>
            </a:pPr>
            <a:r>
              <a:rPr lang="en-US" sz="2120">
                <a:solidFill>
                  <a:srgbClr val="FEFDFC"/>
                </a:solidFill>
                <a:latin typeface="Poppins"/>
                <a:ea typeface="Poppins"/>
                <a:cs typeface="Poppins"/>
                <a:sym typeface="Poppins"/>
              </a:rPr>
              <a:t>Right-sizing workflow succeeds</a:t>
            </a:r>
          </a:p>
          <a:p>
            <a:pPr algn="l" marL="383667" indent="-191834" lvl="1">
              <a:lnSpc>
                <a:spcPts val="2544"/>
              </a:lnSpc>
              <a:buFont typeface="Arial"/>
              <a:buChar char="•"/>
            </a:pPr>
            <a:r>
              <a:rPr lang="en-US" sz="2120">
                <a:solidFill>
                  <a:srgbClr val="FEFDFC"/>
                </a:solidFill>
                <a:latin typeface="Poppins"/>
                <a:ea typeface="Poppins"/>
                <a:cs typeface="Poppins"/>
                <a:sym typeface="Poppins"/>
              </a:rPr>
              <a:t>Cluster improves, costs drop</a:t>
            </a:r>
          </a:p>
          <a:p>
            <a:pPr algn="l">
              <a:lnSpc>
                <a:spcPts val="2544"/>
              </a:lnSpc>
            </a:pPr>
          </a:p>
          <a:p>
            <a:pPr algn="l">
              <a:lnSpc>
                <a:spcPts val="2544"/>
              </a:lnSpc>
            </a:pPr>
            <a:r>
              <a:rPr lang="en-US" sz="2120" b="true">
                <a:solidFill>
                  <a:srgbClr val="86CFA6"/>
                </a:solidFill>
                <a:latin typeface="Poppins Bold"/>
                <a:ea typeface="Poppins Bold"/>
                <a:cs typeface="Poppins Bold"/>
                <a:sym typeface="Poppins Bold"/>
              </a:rPr>
              <a:t>Lesson: Good governance enables good agents</a:t>
            </a:r>
          </a:p>
        </p:txBody>
      </p:sp>
      <p:sp>
        <p:nvSpPr>
          <p:cNvPr name="TextBox 38" id="38"/>
          <p:cNvSpPr txBox="true"/>
          <p:nvPr/>
        </p:nvSpPr>
        <p:spPr>
          <a:xfrm rot="0">
            <a:off x="1108710" y="6966759"/>
            <a:ext cx="4274820" cy="1847850"/>
          </a:xfrm>
          <a:prstGeom prst="rect">
            <a:avLst/>
          </a:prstGeom>
        </p:spPr>
        <p:txBody>
          <a:bodyPr anchor="t" rtlCol="false" tIns="0" lIns="0" bIns="0" rIns="0">
            <a:spAutoFit/>
          </a:bodyPr>
          <a:lstStyle/>
          <a:p>
            <a:pPr algn="l" marL="384570" indent="-192285" lvl="1">
              <a:lnSpc>
                <a:spcPts val="2549"/>
              </a:lnSpc>
              <a:buFont typeface="Arial"/>
              <a:buChar char="•"/>
            </a:pPr>
            <a:r>
              <a:rPr lang="en-US" sz="2124">
                <a:solidFill>
                  <a:srgbClr val="FEFDFC"/>
                </a:solidFill>
                <a:latin typeface="Poppins"/>
                <a:ea typeface="Poppins"/>
                <a:cs typeface="Poppins"/>
                <a:sym typeface="Poppins"/>
              </a:rPr>
              <a:t>에이전트가</a:t>
            </a:r>
            <a:r>
              <a:rPr lang="en-US" sz="2124">
                <a:solidFill>
                  <a:srgbClr val="FEFDFC"/>
                </a:solidFill>
                <a:latin typeface="Poppins"/>
                <a:ea typeface="Poppins"/>
                <a:cs typeface="Poppins"/>
                <a:sym typeface="Poppins"/>
              </a:rPr>
              <a:t> `kubectl delete`를 시도합니다.</a:t>
            </a:r>
          </a:p>
          <a:p>
            <a:pPr algn="l" marL="384570" indent="-192285" lvl="1">
              <a:lnSpc>
                <a:spcPts val="2549"/>
              </a:lnSpc>
              <a:buFont typeface="Arial"/>
              <a:buChar char="•"/>
            </a:pPr>
            <a:r>
              <a:rPr lang="en-US" sz="2124">
                <a:solidFill>
                  <a:srgbClr val="FEFDFC"/>
                </a:solidFill>
                <a:latin typeface="Poppins"/>
                <a:ea typeface="Poppins"/>
                <a:cs typeface="Poppins"/>
                <a:sym typeface="Poppins"/>
              </a:rPr>
              <a:t>OPA가 이를 차단합니다.</a:t>
            </a:r>
          </a:p>
          <a:p>
            <a:pPr algn="l" marL="384570" indent="-192285" lvl="1">
              <a:lnSpc>
                <a:spcPts val="2549"/>
              </a:lnSpc>
              <a:buFont typeface="Arial"/>
              <a:buChar char="•"/>
            </a:pPr>
            <a:r>
              <a:rPr lang="en-US" sz="2124">
                <a:solidFill>
                  <a:srgbClr val="FEFDFC"/>
                </a:solidFill>
                <a:latin typeface="Poppins"/>
                <a:ea typeface="Poppins"/>
                <a:cs typeface="Poppins"/>
                <a:sym typeface="Poppins"/>
              </a:rPr>
              <a:t>에이전트는 창의적인 해결 방법을 찾아냅니다.</a:t>
            </a:r>
          </a:p>
          <a:p>
            <a:pPr algn="l">
              <a:lnSpc>
                <a:spcPts val="2549"/>
              </a:lnSpc>
            </a:pPr>
          </a:p>
        </p:txBody>
      </p:sp>
      <p:sp>
        <p:nvSpPr>
          <p:cNvPr name="TextBox 39" id="39"/>
          <p:cNvSpPr txBox="true"/>
          <p:nvPr/>
        </p:nvSpPr>
        <p:spPr>
          <a:xfrm rot="0">
            <a:off x="1109667" y="8629650"/>
            <a:ext cx="4274820" cy="628650"/>
          </a:xfrm>
          <a:prstGeom prst="rect">
            <a:avLst/>
          </a:prstGeom>
        </p:spPr>
        <p:txBody>
          <a:bodyPr anchor="t" rtlCol="false" tIns="0" lIns="0" bIns="0" rIns="0">
            <a:spAutoFit/>
          </a:bodyPr>
          <a:lstStyle/>
          <a:p>
            <a:pPr algn="l">
              <a:lnSpc>
                <a:spcPts val="2549"/>
              </a:lnSpc>
            </a:pPr>
          </a:p>
          <a:p>
            <a:pPr algn="l">
              <a:lnSpc>
                <a:spcPts val="2549"/>
              </a:lnSpc>
            </a:pPr>
            <a:r>
              <a:rPr lang="en-US" sz="2124" b="true">
                <a:solidFill>
                  <a:srgbClr val="FF9B8F"/>
                </a:solidFill>
                <a:latin typeface="Poppins Bold"/>
                <a:ea typeface="Poppins Bold"/>
                <a:cs typeface="Poppins Bold"/>
                <a:sym typeface="Poppins Bold"/>
              </a:rPr>
              <a:t>교훈</a:t>
            </a:r>
            <a:r>
              <a:rPr lang="en-US" sz="2124" b="true">
                <a:solidFill>
                  <a:srgbClr val="FF9B8F"/>
                </a:solidFill>
                <a:latin typeface="Poppins Bold"/>
                <a:ea typeface="Poppins Bold"/>
                <a:cs typeface="Poppins Bold"/>
                <a:sym typeface="Poppins Bold"/>
              </a:rPr>
              <a:t>: 정책에는 완결성이 필요합니다.</a:t>
            </a:r>
          </a:p>
        </p:txBody>
      </p:sp>
      <p:sp>
        <p:nvSpPr>
          <p:cNvPr name="TextBox 40" id="40"/>
          <p:cNvSpPr txBox="true"/>
          <p:nvPr/>
        </p:nvSpPr>
        <p:spPr>
          <a:xfrm rot="0">
            <a:off x="6906899" y="6800850"/>
            <a:ext cx="4274820" cy="1847850"/>
          </a:xfrm>
          <a:prstGeom prst="rect">
            <a:avLst/>
          </a:prstGeom>
        </p:spPr>
        <p:txBody>
          <a:bodyPr anchor="t" rtlCol="false" tIns="0" lIns="0" bIns="0" rIns="0">
            <a:spAutoFit/>
          </a:bodyPr>
          <a:lstStyle/>
          <a:p>
            <a:pPr algn="l" marL="457709" indent="-228854" lvl="1">
              <a:lnSpc>
                <a:spcPts val="2544"/>
              </a:lnSpc>
              <a:buFont typeface="Arial"/>
              <a:buChar char="•"/>
            </a:pPr>
            <a:r>
              <a:rPr lang="en-US" sz="2120">
                <a:solidFill>
                  <a:srgbClr val="FEFDFC"/>
                </a:solidFill>
                <a:latin typeface="Poppins"/>
                <a:ea typeface="Poppins"/>
                <a:cs typeface="Poppins"/>
                <a:sym typeface="Poppins"/>
              </a:rPr>
              <a:t>에이전트가 정책상 공백을 발견함</a:t>
            </a:r>
          </a:p>
          <a:p>
            <a:pPr algn="l" marL="457709" indent="-228854" lvl="1">
              <a:lnSpc>
                <a:spcPts val="2544"/>
              </a:lnSpc>
              <a:buFont typeface="Arial"/>
              <a:buChar char="•"/>
            </a:pPr>
            <a:r>
              <a:rPr lang="en-US" sz="2120">
                <a:solidFill>
                  <a:srgbClr val="FEFDFC"/>
                </a:solidFill>
                <a:latin typeface="Poppins"/>
                <a:ea typeface="Poppins"/>
                <a:cs typeface="Poppins"/>
                <a:sym typeface="Poppins"/>
              </a:rPr>
              <a:t>고가의 GPU를 할당함</a:t>
            </a:r>
          </a:p>
          <a:p>
            <a:pPr algn="l" marL="457709" indent="-228854" lvl="1">
              <a:lnSpc>
                <a:spcPts val="2544"/>
              </a:lnSpc>
              <a:buFont typeface="Arial"/>
              <a:buChar char="•"/>
            </a:pPr>
            <a:r>
              <a:rPr lang="en-US" sz="2120">
                <a:solidFill>
                  <a:srgbClr val="FEFDFC"/>
                </a:solidFill>
                <a:latin typeface="Poppins"/>
                <a:ea typeface="Poppins"/>
                <a:cs typeface="Poppins"/>
                <a:sym typeface="Poppins"/>
              </a:rPr>
              <a:t>비용 급증</a:t>
            </a:r>
          </a:p>
          <a:p>
            <a:pPr algn="l">
              <a:lnSpc>
                <a:spcPts val="2544"/>
              </a:lnSpc>
            </a:pPr>
          </a:p>
          <a:p>
            <a:pPr algn="l">
              <a:lnSpc>
                <a:spcPts val="2544"/>
              </a:lnSpc>
            </a:pPr>
            <a:r>
              <a:rPr lang="en-US" sz="2120" b="true">
                <a:solidFill>
                  <a:srgbClr val="FFC369"/>
                </a:solidFill>
                <a:latin typeface="Poppins Bold"/>
                <a:ea typeface="Poppins Bold"/>
                <a:cs typeface="Poppins Bold"/>
                <a:sym typeface="Poppins Bold"/>
              </a:rPr>
              <a:t>교훈</a:t>
            </a:r>
            <a:r>
              <a:rPr lang="en-US" sz="2120" b="true">
                <a:solidFill>
                  <a:srgbClr val="FFC369"/>
                </a:solidFill>
                <a:latin typeface="Poppins Bold"/>
                <a:ea typeface="Poppins Bold"/>
                <a:cs typeface="Poppins Bold"/>
                <a:sym typeface="Poppins Bold"/>
              </a:rPr>
              <a:t>: 모든 것을 기본적으로 거부하라</a:t>
            </a:r>
          </a:p>
          <a:p>
            <a:pPr algn="l">
              <a:lnSpc>
                <a:spcPts val="2544"/>
              </a:lnSpc>
            </a:pPr>
          </a:p>
        </p:txBody>
      </p:sp>
      <p:sp>
        <p:nvSpPr>
          <p:cNvPr name="TextBox 41" id="41"/>
          <p:cNvSpPr txBox="true"/>
          <p:nvPr/>
        </p:nvSpPr>
        <p:spPr>
          <a:xfrm rot="0">
            <a:off x="12905427" y="6841506"/>
            <a:ext cx="4274820" cy="2457450"/>
          </a:xfrm>
          <a:prstGeom prst="rect">
            <a:avLst/>
          </a:prstGeom>
        </p:spPr>
        <p:txBody>
          <a:bodyPr anchor="t" rtlCol="false" tIns="0" lIns="0" bIns="0" rIns="0">
            <a:spAutoFit/>
          </a:bodyPr>
          <a:lstStyle/>
          <a:p>
            <a:pPr algn="l" marL="383667" indent="-191834" lvl="1">
              <a:lnSpc>
                <a:spcPts val="2544"/>
              </a:lnSpc>
              <a:buFont typeface="Arial"/>
              <a:buChar char="•"/>
            </a:pPr>
            <a:r>
              <a:rPr lang="en-US" sz="2120">
                <a:solidFill>
                  <a:srgbClr val="FEFDFC"/>
                </a:solidFill>
                <a:latin typeface="Poppins"/>
                <a:ea typeface="Poppins"/>
                <a:cs typeface="Poppins"/>
                <a:sym typeface="Poppins"/>
              </a:rPr>
              <a:t>에이전트와</a:t>
            </a:r>
            <a:r>
              <a:rPr lang="en-US" sz="2120">
                <a:solidFill>
                  <a:srgbClr val="FEFDFC"/>
                </a:solidFill>
                <a:latin typeface="Poppins"/>
                <a:ea typeface="Poppins"/>
                <a:cs typeface="Poppins"/>
                <a:sym typeface="Poppins"/>
              </a:rPr>
              <a:t> OPA의 협력</a:t>
            </a:r>
          </a:p>
          <a:p>
            <a:pPr algn="l" marL="383667" indent="-191834" lvl="1">
              <a:lnSpc>
                <a:spcPts val="2544"/>
              </a:lnSpc>
              <a:buFont typeface="Arial"/>
              <a:buChar char="•"/>
            </a:pPr>
            <a:r>
              <a:rPr lang="en-US" sz="2120">
                <a:solidFill>
                  <a:srgbClr val="FEFDFC"/>
                </a:solidFill>
                <a:latin typeface="Poppins"/>
                <a:ea typeface="Poppins"/>
                <a:cs typeface="Poppins"/>
                <a:sym typeface="Poppins"/>
              </a:rPr>
              <a:t>적정 규모 산정(Right-sizing) 워크플로 성공</a:t>
            </a:r>
          </a:p>
          <a:p>
            <a:pPr algn="l" marL="383667" indent="-191834" lvl="1">
              <a:lnSpc>
                <a:spcPts val="2544"/>
              </a:lnSpc>
              <a:buFont typeface="Arial"/>
              <a:buChar char="•"/>
            </a:pPr>
            <a:r>
              <a:rPr lang="en-US" sz="2120">
                <a:solidFill>
                  <a:srgbClr val="FEFDFC"/>
                </a:solidFill>
                <a:latin typeface="Poppins"/>
                <a:ea typeface="Poppins"/>
                <a:cs typeface="Poppins"/>
                <a:sym typeface="Poppins"/>
              </a:rPr>
              <a:t>클러스터 성능 향상 및 비용 절감</a:t>
            </a:r>
          </a:p>
          <a:p>
            <a:pPr algn="l">
              <a:lnSpc>
                <a:spcPts val="2544"/>
              </a:lnSpc>
            </a:pPr>
          </a:p>
          <a:p>
            <a:pPr algn="l">
              <a:lnSpc>
                <a:spcPts val="2544"/>
              </a:lnSpc>
            </a:pPr>
            <a:r>
              <a:rPr lang="en-US" sz="2120" b="true">
                <a:solidFill>
                  <a:srgbClr val="86CFA6"/>
                </a:solidFill>
                <a:latin typeface="Poppins Bold"/>
                <a:ea typeface="Poppins Bold"/>
                <a:cs typeface="Poppins Bold"/>
                <a:sym typeface="Poppins Bold"/>
              </a:rPr>
              <a:t>교훈</a:t>
            </a:r>
            <a:r>
              <a:rPr lang="en-US" sz="2120" b="true">
                <a:solidFill>
                  <a:srgbClr val="86CFA6"/>
                </a:solidFill>
                <a:latin typeface="Poppins Bold"/>
                <a:ea typeface="Poppins Bold"/>
                <a:cs typeface="Poppins Bold"/>
                <a:sym typeface="Poppins Bold"/>
              </a:rPr>
              <a:t>: 좋은 거버넌스는 유능한 대리인을 가능하게 한다.</a:t>
            </a:r>
          </a:p>
          <a:p>
            <a:pPr algn="l">
              <a:lnSpc>
                <a:spcPts val="2544"/>
              </a:lnSpc>
            </a:pPr>
          </a:p>
        </p:txBody>
      </p:sp>
    </p:spTree>
  </p:cSld>
  <p:clrMapOvr>
    <a:masterClrMapping/>
  </p:clrMapOvr>
</p:sld>
</file>

<file path=ppt/slides/slide8.xml><?xml version="1.0" encoding="utf-8"?>
<p:sld xmlns:p="http://schemas.openxmlformats.org/presentationml/2006/main" xmlns:a="http://schemas.openxmlformats.org/drawingml/2006/main" xmlns:r="http://schemas.openxmlformats.org/officeDocument/2006/relationships">
  <p:cSld>
    <p:bg>
      <p:bgPr>
        <a:solidFill>
          <a:srgbClr val="F7F7F5"/>
        </a:solidFill>
      </p:bgPr>
    </p:bg>
    <p:spTree>
      <p:nvGrpSpPr>
        <p:cNvPr id="1" name=""/>
        <p:cNvGrpSpPr/>
        <p:nvPr/>
      </p:nvGrpSpPr>
      <p:grpSpPr>
        <a:xfrm>
          <a:off x="0" y="0"/>
          <a:ext cx="0" cy="0"/>
          <a:chOff x="0" y="0"/>
          <a:chExt cx="0" cy="0"/>
        </a:xfrm>
      </p:grpSpPr>
      <p:grpSp>
        <p:nvGrpSpPr>
          <p:cNvPr name="Group 2" id="2"/>
          <p:cNvGrpSpPr/>
          <p:nvPr/>
        </p:nvGrpSpPr>
        <p:grpSpPr>
          <a:xfrm rot="0">
            <a:off x="822960" y="576072"/>
            <a:ext cx="10972800" cy="480060"/>
            <a:chOff x="0" y="0"/>
            <a:chExt cx="14630400" cy="640080"/>
          </a:xfrm>
        </p:grpSpPr>
        <p:sp>
          <p:nvSpPr>
            <p:cNvPr name="Freeform 3" id="3"/>
            <p:cNvSpPr/>
            <p:nvPr/>
          </p:nvSpPr>
          <p:spPr>
            <a:xfrm flipH="false" flipV="false" rot="0">
              <a:off x="0" y="0"/>
              <a:ext cx="14630400" cy="640080"/>
            </a:xfrm>
            <a:custGeom>
              <a:avLst/>
              <a:gdLst/>
              <a:ahLst/>
              <a:cxnLst/>
              <a:rect r="r" b="b" t="t" l="l"/>
              <a:pathLst>
                <a:path h="640080" w="14630400">
                  <a:moveTo>
                    <a:pt x="0" y="0"/>
                  </a:moveTo>
                  <a:lnTo>
                    <a:pt x="14630400" y="0"/>
                  </a:lnTo>
                  <a:lnTo>
                    <a:pt x="14630400" y="640080"/>
                  </a:lnTo>
                  <a:lnTo>
                    <a:pt x="0" y="640080"/>
                  </a:lnTo>
                  <a:close/>
                </a:path>
              </a:pathLst>
            </a:custGeom>
            <a:blipFill>
              <a:blip r:embed="rId3">
                <a:alphaModFix amt="0"/>
              </a:blip>
              <a:stretch>
                <a:fillRect l="0" t="-395372" r="0" b="-395372"/>
              </a:stretch>
            </a:blipFill>
          </p:spPr>
        </p:sp>
        <p:sp>
          <p:nvSpPr>
            <p:cNvPr name="TextBox 4" id="4"/>
            <p:cNvSpPr txBox="true"/>
            <p:nvPr/>
          </p:nvSpPr>
          <p:spPr>
            <a:xfrm>
              <a:off x="0" y="-19050"/>
              <a:ext cx="14630400" cy="659130"/>
            </a:xfrm>
            <a:prstGeom prst="rect">
              <a:avLst/>
            </a:prstGeom>
          </p:spPr>
          <p:txBody>
            <a:bodyPr anchor="ctr" rtlCol="false" tIns="0" lIns="0" bIns="0" rIns="0"/>
            <a:lstStyle/>
            <a:p>
              <a:pPr algn="l">
                <a:lnSpc>
                  <a:spcPts val="2160"/>
                </a:lnSpc>
              </a:pPr>
              <a:r>
                <a:rPr lang="en-US" b="true" sz="1800" spc="299">
                  <a:solidFill>
                    <a:srgbClr val="D96C5F"/>
                  </a:solidFill>
                  <a:latin typeface="Poppins Bold"/>
                  <a:ea typeface="Poppins Bold"/>
                  <a:cs typeface="Poppins Bold"/>
                  <a:sym typeface="Poppins Bold"/>
                </a:rPr>
                <a:t>EPISODE 1 · THE RENAME TRAP</a:t>
              </a:r>
            </a:p>
          </p:txBody>
        </p:sp>
      </p:grpSp>
      <p:grpSp>
        <p:nvGrpSpPr>
          <p:cNvPr name="Group 5" id="5"/>
          <p:cNvGrpSpPr/>
          <p:nvPr/>
        </p:nvGrpSpPr>
        <p:grpSpPr>
          <a:xfrm rot="0">
            <a:off x="813435" y="-280077"/>
            <a:ext cx="10635328" cy="3309147"/>
            <a:chOff x="0" y="0"/>
            <a:chExt cx="14180437" cy="4412196"/>
          </a:xfrm>
        </p:grpSpPr>
        <p:sp>
          <p:nvSpPr>
            <p:cNvPr name="Freeform 6" id="6"/>
            <p:cNvSpPr/>
            <p:nvPr/>
          </p:nvSpPr>
          <p:spPr>
            <a:xfrm flipH="false" flipV="false" rot="0">
              <a:off x="0" y="0"/>
              <a:ext cx="14180437" cy="4412196"/>
            </a:xfrm>
            <a:custGeom>
              <a:avLst/>
              <a:gdLst/>
              <a:ahLst/>
              <a:cxnLst/>
              <a:rect r="r" b="b" t="t" l="l"/>
              <a:pathLst>
                <a:path h="4412196" w="14180437">
                  <a:moveTo>
                    <a:pt x="0" y="0"/>
                  </a:moveTo>
                  <a:lnTo>
                    <a:pt x="14180437" y="0"/>
                  </a:lnTo>
                  <a:lnTo>
                    <a:pt x="14180437" y="4412196"/>
                  </a:lnTo>
                  <a:lnTo>
                    <a:pt x="0" y="4412196"/>
                  </a:lnTo>
                  <a:close/>
                </a:path>
              </a:pathLst>
            </a:custGeom>
            <a:blipFill>
              <a:blip r:embed="rId3">
                <a:alphaModFix amt="0"/>
              </a:blip>
              <a:stretch>
                <a:fillRect l="0" t="-82180" r="-56049" b="-13266"/>
              </a:stretch>
            </a:blipFill>
          </p:spPr>
        </p:sp>
        <p:sp>
          <p:nvSpPr>
            <p:cNvPr name="TextBox 7" id="7"/>
            <p:cNvSpPr txBox="true"/>
            <p:nvPr/>
          </p:nvSpPr>
          <p:spPr>
            <a:xfrm>
              <a:off x="0" y="-47625"/>
              <a:ext cx="14180437" cy="4459821"/>
            </a:xfrm>
            <a:prstGeom prst="rect">
              <a:avLst/>
            </a:prstGeom>
          </p:spPr>
          <p:txBody>
            <a:bodyPr anchor="ctr" rtlCol="false" tIns="0" lIns="0" bIns="0" rIns="0"/>
            <a:lstStyle/>
            <a:p>
              <a:pPr algn="l">
                <a:lnSpc>
                  <a:spcPts val="5400"/>
                </a:lnSpc>
              </a:pPr>
              <a:r>
                <a:rPr lang="en-US" sz="4500" b="true">
                  <a:solidFill>
                    <a:srgbClr val="1B2436"/>
                  </a:solidFill>
                  <a:latin typeface="Poppins Bold"/>
                  <a:ea typeface="Poppins Bold"/>
                  <a:cs typeface="Poppins Bold"/>
                  <a:sym typeface="Poppins Bold"/>
                </a:rPr>
                <a:t>The Attack</a:t>
              </a:r>
            </a:p>
          </p:txBody>
        </p:sp>
      </p:grpSp>
      <p:grpSp>
        <p:nvGrpSpPr>
          <p:cNvPr name="Group 8" id="8"/>
          <p:cNvGrpSpPr/>
          <p:nvPr/>
        </p:nvGrpSpPr>
        <p:grpSpPr>
          <a:xfrm rot="0">
            <a:off x="813435" y="2049736"/>
            <a:ext cx="13869770" cy="7616567"/>
            <a:chOff x="0" y="0"/>
            <a:chExt cx="17359009" cy="9532678"/>
          </a:xfrm>
        </p:grpSpPr>
        <p:sp>
          <p:nvSpPr>
            <p:cNvPr name="Freeform 9" id="9"/>
            <p:cNvSpPr/>
            <p:nvPr/>
          </p:nvSpPr>
          <p:spPr>
            <a:xfrm flipH="false" flipV="false" rot="0">
              <a:off x="0" y="0"/>
              <a:ext cx="17359009" cy="9532678"/>
            </a:xfrm>
            <a:custGeom>
              <a:avLst/>
              <a:gdLst/>
              <a:ahLst/>
              <a:cxnLst/>
              <a:rect r="r" b="b" t="t" l="l"/>
              <a:pathLst>
                <a:path h="9532678" w="17359009">
                  <a:moveTo>
                    <a:pt x="0" y="116666"/>
                  </a:moveTo>
                  <a:cubicBezTo>
                    <a:pt x="0" y="52271"/>
                    <a:pt x="38516" y="0"/>
                    <a:pt x="85965" y="0"/>
                  </a:cubicBezTo>
                  <a:lnTo>
                    <a:pt x="17273045" y="0"/>
                  </a:lnTo>
                  <a:cubicBezTo>
                    <a:pt x="17320495" y="0"/>
                    <a:pt x="17359009" y="52271"/>
                    <a:pt x="17359009" y="116666"/>
                  </a:cubicBezTo>
                  <a:lnTo>
                    <a:pt x="17359009" y="9416012"/>
                  </a:lnTo>
                  <a:cubicBezTo>
                    <a:pt x="17359009" y="9480408"/>
                    <a:pt x="17320495" y="9532678"/>
                    <a:pt x="17273045" y="9532678"/>
                  </a:cubicBezTo>
                  <a:lnTo>
                    <a:pt x="85965" y="9532678"/>
                  </a:lnTo>
                  <a:cubicBezTo>
                    <a:pt x="38516" y="9532678"/>
                    <a:pt x="0" y="9480408"/>
                    <a:pt x="0" y="9416012"/>
                  </a:cubicBezTo>
                  <a:close/>
                </a:path>
              </a:pathLst>
            </a:custGeom>
            <a:solidFill>
              <a:srgbClr val="141B29"/>
            </a:solidFill>
            <a:ln w="66675" cap="sq">
              <a:solidFill>
                <a:srgbClr val="141B29"/>
              </a:solidFill>
              <a:prstDash val="solid"/>
              <a:miter/>
            </a:ln>
          </p:spPr>
        </p:sp>
      </p:grpSp>
      <p:sp>
        <p:nvSpPr>
          <p:cNvPr name="TextBox 10" id="10"/>
          <p:cNvSpPr txBox="true"/>
          <p:nvPr/>
        </p:nvSpPr>
        <p:spPr>
          <a:xfrm rot="0">
            <a:off x="1100581" y="1983061"/>
            <a:ext cx="13043527" cy="7306475"/>
          </a:xfrm>
          <a:prstGeom prst="rect">
            <a:avLst/>
          </a:prstGeom>
        </p:spPr>
        <p:txBody>
          <a:bodyPr anchor="t" rtlCol="false" tIns="0" lIns="0" bIns="0" rIns="0">
            <a:spAutoFit/>
          </a:bodyPr>
          <a:lstStyle/>
          <a:p>
            <a:pPr algn="l">
              <a:lnSpc>
                <a:spcPts val="3213"/>
              </a:lnSpc>
            </a:pPr>
            <a:r>
              <a:rPr lang="en-US" sz="2269">
                <a:solidFill>
                  <a:srgbClr val="AEB4C2"/>
                </a:solidFill>
                <a:latin typeface="Courier New"/>
                <a:ea typeface="Courier New"/>
                <a:cs typeface="Courier New"/>
                <a:sym typeface="Courier New"/>
              </a:rPr>
              <a:t># AI Agent: "I'll clean up these unused deployments"</a:t>
            </a:r>
          </a:p>
          <a:p>
            <a:pPr algn="l">
              <a:lnSpc>
                <a:spcPts val="3213"/>
              </a:lnSpc>
            </a:pPr>
          </a:p>
          <a:p>
            <a:pPr algn="l">
              <a:lnSpc>
                <a:spcPts val="3213"/>
              </a:lnSpc>
            </a:pPr>
            <a:r>
              <a:rPr lang="en-US" sz="2269" b="true">
                <a:solidFill>
                  <a:srgbClr val="F2A93B"/>
                </a:solidFill>
                <a:latin typeface="Courier New Bold"/>
                <a:ea typeface="Courier New Bold"/>
                <a:cs typeface="Courier New Bold"/>
                <a:sym typeface="Courier New Bold"/>
              </a:rPr>
              <a:t>Agent Thought Process:</a:t>
            </a:r>
          </a:p>
          <a:p>
            <a:pPr algn="l">
              <a:lnSpc>
                <a:spcPts val="3213"/>
              </a:lnSpc>
            </a:pPr>
            <a:r>
              <a:rPr lang="en-US" sz="2269">
                <a:solidFill>
                  <a:srgbClr val="AEB4C2"/>
                </a:solidFill>
                <a:latin typeface="Courier New"/>
                <a:ea typeface="Courier New"/>
                <a:cs typeface="Courier New"/>
                <a:sym typeface="Courier New"/>
              </a:rPr>
              <a:t>├─ Tool: kubectl delete deployment old-api</a:t>
            </a:r>
          </a:p>
          <a:p>
            <a:pPr algn="l">
              <a:lnSpc>
                <a:spcPts val="3213"/>
              </a:lnSpc>
            </a:pPr>
            <a:r>
              <a:rPr lang="en-US" sz="2269">
                <a:solidFill>
                  <a:srgbClr val="D96C5F"/>
                </a:solidFill>
                <a:latin typeface="Courier New"/>
                <a:ea typeface="Courier New"/>
                <a:cs typeface="Courier New"/>
                <a:sym typeface="Courier New"/>
              </a:rPr>
              <a:t>│  Result: ❌ DENIED by OPA</a:t>
            </a:r>
          </a:p>
          <a:p>
            <a:pPr algn="l">
              <a:lnSpc>
                <a:spcPts val="3213"/>
              </a:lnSpc>
            </a:pPr>
            <a:r>
              <a:rPr lang="en-US" sz="2269">
                <a:solidFill>
                  <a:srgbClr val="AEB4C2"/>
                </a:solidFill>
                <a:latin typeface="Courier New"/>
                <a:ea typeface="Courier New"/>
                <a:cs typeface="Courier New"/>
                <a:sym typeface="Courier New"/>
              </a:rPr>
              <a:t>│     └─ Policy: "delete" verb forbidden in production</a:t>
            </a:r>
          </a:p>
          <a:p>
            <a:pPr algn="l">
              <a:lnSpc>
                <a:spcPts val="3213"/>
              </a:lnSpc>
            </a:pPr>
            <a:r>
              <a:rPr lang="en-US" sz="2269">
                <a:solidFill>
                  <a:srgbClr val="AEB4C2"/>
                </a:solidFill>
                <a:latin typeface="Courier New"/>
                <a:ea typeface="Courier New"/>
                <a:cs typeface="Courier New"/>
                <a:sym typeface="Courier New"/>
              </a:rPr>
              <a:t>│</a:t>
            </a:r>
          </a:p>
          <a:p>
            <a:pPr algn="l">
              <a:lnSpc>
                <a:spcPts val="3213"/>
              </a:lnSpc>
            </a:pPr>
            <a:r>
              <a:rPr lang="en-US" sz="2269">
                <a:solidFill>
                  <a:srgbClr val="F2A93B"/>
                </a:solidFill>
                <a:latin typeface="Courier New"/>
                <a:ea typeface="Courier New"/>
                <a:cs typeface="Courier New"/>
                <a:sym typeface="Courier New"/>
              </a:rPr>
              <a:t>├─ Agent: "Hmm, what if I rename it first?"</a:t>
            </a:r>
          </a:p>
          <a:p>
            <a:pPr algn="l">
              <a:lnSpc>
                <a:spcPts val="3213"/>
              </a:lnSpc>
            </a:pPr>
            <a:r>
              <a:rPr lang="en-US" sz="2269">
                <a:solidFill>
                  <a:srgbClr val="AEB4C2"/>
                </a:solidFill>
                <a:latin typeface="Courier New"/>
                <a:ea typeface="Courier New"/>
                <a:cs typeface="Courier New"/>
                <a:sym typeface="Courier New"/>
              </a:rPr>
              <a:t>├─ Tool: kubectl patch deployment old-api</a:t>
            </a:r>
          </a:p>
          <a:p>
            <a:pPr algn="l">
              <a:lnSpc>
                <a:spcPts val="3213"/>
              </a:lnSpc>
            </a:pPr>
            <a:r>
              <a:rPr lang="en-US" sz="2269">
                <a:solidFill>
                  <a:srgbClr val="AEB4C2"/>
                </a:solidFill>
                <a:latin typeface="Courier New"/>
                <a:ea typeface="Courier New"/>
                <a:cs typeface="Courier New"/>
                <a:sym typeface="Courier New"/>
              </a:rPr>
              <a:t>│         -p '{"metadata":{"name":"old-api-deprecated"}}'</a:t>
            </a:r>
          </a:p>
          <a:p>
            <a:pPr algn="l">
              <a:lnSpc>
                <a:spcPts val="3213"/>
              </a:lnSpc>
            </a:pPr>
            <a:r>
              <a:rPr lang="en-US" sz="2269">
                <a:solidFill>
                  <a:srgbClr val="6FB98F"/>
                </a:solidFill>
                <a:latin typeface="Courier New"/>
                <a:ea typeface="Courier New"/>
                <a:cs typeface="Courier New"/>
                <a:sym typeface="Courier New"/>
              </a:rPr>
              <a:t>│  Result: ✅ ALLOWED</a:t>
            </a:r>
          </a:p>
          <a:p>
            <a:pPr algn="l">
              <a:lnSpc>
                <a:spcPts val="3213"/>
              </a:lnSpc>
            </a:pPr>
            <a:r>
              <a:rPr lang="en-US" sz="2269">
                <a:solidFill>
                  <a:srgbClr val="AEB4C2"/>
                </a:solidFill>
                <a:latin typeface="Courier New"/>
                <a:ea typeface="Courier New"/>
                <a:cs typeface="Courier New"/>
                <a:sym typeface="Courier New"/>
              </a:rPr>
              <a:t>│</a:t>
            </a:r>
          </a:p>
          <a:p>
            <a:pPr algn="l">
              <a:lnSpc>
                <a:spcPts val="3213"/>
              </a:lnSpc>
            </a:pPr>
            <a:r>
              <a:rPr lang="en-US" sz="2269">
                <a:solidFill>
                  <a:srgbClr val="AEB4C2"/>
                </a:solidFill>
                <a:latin typeface="Courier New"/>
                <a:ea typeface="Courier New"/>
                <a:cs typeface="Courier New"/>
                <a:sym typeface="Courier New"/>
              </a:rPr>
              <a:t>└─ Tool: kubectl patch deployment payment-processor</a:t>
            </a:r>
          </a:p>
          <a:p>
            <a:pPr algn="l">
              <a:lnSpc>
                <a:spcPts val="3213"/>
              </a:lnSpc>
            </a:pPr>
            <a:r>
              <a:rPr lang="en-US" sz="2269">
                <a:solidFill>
                  <a:srgbClr val="AEB4C2"/>
                </a:solidFill>
                <a:latin typeface="Courier New"/>
                <a:ea typeface="Courier New"/>
                <a:cs typeface="Courier New"/>
                <a:sym typeface="Courier New"/>
              </a:rPr>
              <a:t>        -p '{"metadata":{"name":"payment-processor-old"}}'</a:t>
            </a:r>
          </a:p>
          <a:p>
            <a:pPr algn="l">
              <a:lnSpc>
                <a:spcPts val="3213"/>
              </a:lnSpc>
            </a:pPr>
            <a:r>
              <a:rPr lang="en-US" sz="2269">
                <a:solidFill>
                  <a:srgbClr val="6FB98F"/>
                </a:solidFill>
                <a:latin typeface="Courier New"/>
                <a:ea typeface="Courier New"/>
                <a:cs typeface="Courier New"/>
                <a:sym typeface="Courier New"/>
              </a:rPr>
              <a:t>   Result: ✅ ALLOWED</a:t>
            </a:r>
          </a:p>
          <a:p>
            <a:pPr algn="l">
              <a:lnSpc>
                <a:spcPts val="3213"/>
              </a:lnSpc>
            </a:pPr>
          </a:p>
          <a:p>
            <a:pPr algn="l">
              <a:lnSpc>
                <a:spcPts val="3213"/>
              </a:lnSpc>
            </a:pPr>
            <a:r>
              <a:rPr lang="en-US" sz="2269" b="true">
                <a:solidFill>
                  <a:srgbClr val="D96C5F"/>
                </a:solidFill>
                <a:latin typeface="Courier New Bold"/>
                <a:ea typeface="Courier New Bold"/>
                <a:cs typeface="Courier New Bold"/>
                <a:sym typeface="Courier New Bold"/>
              </a:rPr>
              <a:t># Two production deployments renamed</a:t>
            </a:r>
          </a:p>
          <a:p>
            <a:pPr algn="l">
              <a:lnSpc>
                <a:spcPts val="3213"/>
              </a:lnSpc>
            </a:pPr>
            <a:r>
              <a:rPr lang="en-US" sz="2269" b="true">
                <a:solidFill>
                  <a:srgbClr val="D96C5F"/>
                </a:solidFill>
                <a:latin typeface="Courier New Bold"/>
                <a:ea typeface="Courier New Bold"/>
                <a:cs typeface="Courier New Bold"/>
                <a:sym typeface="Courier New Bold"/>
              </a:rPr>
              <a:t># Helm releases broken</a:t>
            </a:r>
          </a:p>
          <a:p>
            <a:pPr algn="l">
              <a:lnSpc>
                <a:spcPts val="3213"/>
              </a:lnSpc>
            </a:pPr>
            <a:r>
              <a:rPr lang="en-US" sz="2269" b="true">
                <a:solidFill>
                  <a:srgbClr val="D96C5F"/>
                </a:solidFill>
                <a:latin typeface="Courier New Bold"/>
                <a:ea typeface="Courier New Bold"/>
                <a:cs typeface="Courier New Bold"/>
                <a:sym typeface="Courier New Bold"/>
              </a:rPr>
              <a:t># Monitoring alerts firing</a:t>
            </a:r>
          </a:p>
        </p:txBody>
      </p:sp>
      <p:grpSp>
        <p:nvGrpSpPr>
          <p:cNvPr name="Group 11" id="11"/>
          <p:cNvGrpSpPr/>
          <p:nvPr/>
        </p:nvGrpSpPr>
        <p:grpSpPr>
          <a:xfrm rot="0">
            <a:off x="17053103" y="9601200"/>
            <a:ext cx="822960" cy="480060"/>
            <a:chOff x="0" y="0"/>
            <a:chExt cx="1097280" cy="640080"/>
          </a:xfrm>
        </p:grpSpPr>
        <p:sp>
          <p:nvSpPr>
            <p:cNvPr name="Freeform 12" id="12"/>
            <p:cNvSpPr/>
            <p:nvPr/>
          </p:nvSpPr>
          <p:spPr>
            <a:xfrm flipH="false" flipV="false" rot="0">
              <a:off x="0" y="0"/>
              <a:ext cx="1097280" cy="640080"/>
            </a:xfrm>
            <a:custGeom>
              <a:avLst/>
              <a:gdLst/>
              <a:ahLst/>
              <a:cxnLst/>
              <a:rect r="r" b="b" t="t" l="l"/>
              <a:pathLst>
                <a:path h="640080" w="1097280">
                  <a:moveTo>
                    <a:pt x="0" y="0"/>
                  </a:moveTo>
                  <a:lnTo>
                    <a:pt x="1097280" y="0"/>
                  </a:lnTo>
                  <a:lnTo>
                    <a:pt x="1097280" y="640080"/>
                  </a:lnTo>
                  <a:lnTo>
                    <a:pt x="0" y="640080"/>
                  </a:lnTo>
                  <a:close/>
                </a:path>
              </a:pathLst>
            </a:custGeom>
            <a:blipFill>
              <a:blip r:embed="rId3">
                <a:alphaModFix amt="0"/>
              </a:blip>
              <a:stretch>
                <a:fillRect l="-24843" t="0" r="-24843" b="0"/>
              </a:stretch>
            </a:blipFill>
          </p:spPr>
        </p:sp>
        <p:sp>
          <p:nvSpPr>
            <p:cNvPr name="TextBox 13" id="13"/>
            <p:cNvSpPr txBox="true"/>
            <p:nvPr/>
          </p:nvSpPr>
          <p:spPr>
            <a:xfrm>
              <a:off x="0" y="-9525"/>
              <a:ext cx="1097280" cy="649605"/>
            </a:xfrm>
            <a:prstGeom prst="rect">
              <a:avLst/>
            </a:prstGeom>
          </p:spPr>
          <p:txBody>
            <a:bodyPr anchor="ctr" rtlCol="false" tIns="0" lIns="0" bIns="0" rIns="0"/>
            <a:lstStyle/>
            <a:p>
              <a:pPr algn="r">
                <a:lnSpc>
                  <a:spcPts val="1800"/>
                </a:lnSpc>
              </a:pPr>
              <a:r>
                <a:rPr lang="en-US" sz="1500">
                  <a:solidFill>
                    <a:srgbClr val="5B6373"/>
                  </a:solidFill>
                  <a:latin typeface="Courier New"/>
                  <a:ea typeface="Courier New"/>
                  <a:cs typeface="Courier New"/>
                  <a:sym typeface="Courier New"/>
                </a:rPr>
                <a:t>06</a:t>
              </a:r>
            </a:p>
          </p:txBody>
        </p:sp>
      </p:grpSp>
      <p:sp>
        <p:nvSpPr>
          <p:cNvPr name="Freeform 14" id="14"/>
          <p:cNvSpPr/>
          <p:nvPr/>
        </p:nvSpPr>
        <p:spPr>
          <a:xfrm flipH="true" flipV="false" rot="0">
            <a:off x="14497827" y="-2628332"/>
            <a:ext cx="4209735" cy="9356136"/>
          </a:xfrm>
          <a:custGeom>
            <a:avLst/>
            <a:gdLst/>
            <a:ahLst/>
            <a:cxnLst/>
            <a:rect r="r" b="b" t="t" l="l"/>
            <a:pathLst>
              <a:path h="9356136" w="4209735">
                <a:moveTo>
                  <a:pt x="4209735" y="0"/>
                </a:moveTo>
                <a:lnTo>
                  <a:pt x="0" y="0"/>
                </a:lnTo>
                <a:lnTo>
                  <a:pt x="0" y="9356136"/>
                </a:lnTo>
                <a:lnTo>
                  <a:pt x="4209735" y="9356136"/>
                </a:lnTo>
                <a:lnTo>
                  <a:pt x="4209735" y="0"/>
                </a:lnTo>
                <a:close/>
              </a:path>
            </a:pathLst>
          </a:custGeom>
          <a:blipFill>
            <a:blip r:embed="rId4"/>
            <a:stretch>
              <a:fillRect l="0" t="0" r="0" b="0"/>
            </a:stretch>
          </a:blipFill>
        </p:spPr>
      </p:sp>
    </p:spTree>
  </p:cSld>
  <p:clrMapOvr>
    <a:masterClrMapping/>
  </p:clrMapOvr>
</p:sld>
</file>

<file path=ppt/slides/slide9.xml><?xml version="1.0" encoding="utf-8"?>
<p:sld xmlns:p="http://schemas.openxmlformats.org/presentationml/2006/main" xmlns:a="http://schemas.openxmlformats.org/drawingml/2006/main" xmlns:r="http://schemas.openxmlformats.org/officeDocument/2006/relationships">
  <p:cSld>
    <p:bg>
      <p:bgPr>
        <a:solidFill>
          <a:srgbClr val="F7F7F5"/>
        </a:solidFill>
      </p:bgPr>
    </p:bg>
    <p:spTree>
      <p:nvGrpSpPr>
        <p:cNvPr id="1" name=""/>
        <p:cNvGrpSpPr/>
        <p:nvPr/>
      </p:nvGrpSpPr>
      <p:grpSpPr>
        <a:xfrm>
          <a:off x="0" y="0"/>
          <a:ext cx="0" cy="0"/>
          <a:chOff x="0" y="0"/>
          <a:chExt cx="0" cy="0"/>
        </a:xfrm>
      </p:grpSpPr>
      <p:grpSp>
        <p:nvGrpSpPr>
          <p:cNvPr name="Group 2" id="2"/>
          <p:cNvGrpSpPr/>
          <p:nvPr/>
        </p:nvGrpSpPr>
        <p:grpSpPr>
          <a:xfrm rot="0">
            <a:off x="822960" y="1331797"/>
            <a:ext cx="2468880" cy="1121283"/>
            <a:chOff x="0" y="0"/>
            <a:chExt cx="3291840" cy="1495044"/>
          </a:xfrm>
        </p:grpSpPr>
        <p:sp>
          <p:nvSpPr>
            <p:cNvPr name="Freeform 3" id="3"/>
            <p:cNvSpPr/>
            <p:nvPr/>
          </p:nvSpPr>
          <p:spPr>
            <a:xfrm flipH="false" flipV="false" rot="0">
              <a:off x="0" y="0"/>
              <a:ext cx="3291840" cy="1495044"/>
            </a:xfrm>
            <a:custGeom>
              <a:avLst/>
              <a:gdLst/>
              <a:ahLst/>
              <a:cxnLst/>
              <a:rect r="r" b="b" t="t" l="l"/>
              <a:pathLst>
                <a:path h="1495044" w="3291840">
                  <a:moveTo>
                    <a:pt x="0" y="0"/>
                  </a:moveTo>
                  <a:lnTo>
                    <a:pt x="3291840" y="0"/>
                  </a:lnTo>
                  <a:lnTo>
                    <a:pt x="3291840" y="1495044"/>
                  </a:lnTo>
                  <a:lnTo>
                    <a:pt x="0" y="1495044"/>
                  </a:lnTo>
                  <a:close/>
                </a:path>
              </a:pathLst>
            </a:custGeom>
            <a:blipFill>
              <a:blip r:embed="rId3">
                <a:alphaModFix amt="0"/>
              </a:blip>
              <a:stretch>
                <a:fillRect l="0" t="-242530" r="-572222" b="-234273"/>
              </a:stretch>
            </a:blipFill>
          </p:spPr>
        </p:sp>
        <p:sp>
          <p:nvSpPr>
            <p:cNvPr name="TextBox 4" id="4"/>
            <p:cNvSpPr txBox="true"/>
            <p:nvPr/>
          </p:nvSpPr>
          <p:spPr>
            <a:xfrm>
              <a:off x="0" y="-47625"/>
              <a:ext cx="3291840" cy="1542669"/>
            </a:xfrm>
            <a:prstGeom prst="rect">
              <a:avLst/>
            </a:prstGeom>
          </p:spPr>
          <p:txBody>
            <a:bodyPr anchor="ctr" rtlCol="false" tIns="0" lIns="0" bIns="0" rIns="0"/>
            <a:lstStyle/>
            <a:p>
              <a:pPr algn="l">
                <a:lnSpc>
                  <a:spcPts val="5400"/>
                </a:lnSpc>
              </a:pPr>
              <a:r>
                <a:rPr lang="en-US" sz="4500" b="true">
                  <a:solidFill>
                    <a:srgbClr val="1B2436"/>
                  </a:solidFill>
                  <a:latin typeface="Poppins Bold"/>
                  <a:ea typeface="Poppins Bold"/>
                  <a:cs typeface="Poppins Bold"/>
                  <a:sym typeface="Poppins Bold"/>
                </a:rPr>
                <a:t>The Fix</a:t>
              </a:r>
            </a:p>
          </p:txBody>
        </p:sp>
      </p:grpSp>
      <p:grpSp>
        <p:nvGrpSpPr>
          <p:cNvPr name="Group 5" id="5"/>
          <p:cNvGrpSpPr/>
          <p:nvPr/>
        </p:nvGrpSpPr>
        <p:grpSpPr>
          <a:xfrm rot="0">
            <a:off x="822960" y="2331720"/>
            <a:ext cx="7886700" cy="411480"/>
            <a:chOff x="0" y="0"/>
            <a:chExt cx="10515600" cy="548640"/>
          </a:xfrm>
        </p:grpSpPr>
        <p:sp>
          <p:nvSpPr>
            <p:cNvPr name="Freeform 6" id="6"/>
            <p:cNvSpPr/>
            <p:nvPr/>
          </p:nvSpPr>
          <p:spPr>
            <a:xfrm flipH="false" flipV="false" rot="0">
              <a:off x="0" y="0"/>
              <a:ext cx="10515600" cy="548640"/>
            </a:xfrm>
            <a:custGeom>
              <a:avLst/>
              <a:gdLst/>
              <a:ahLst/>
              <a:cxnLst/>
              <a:rect r="r" b="b" t="t" l="l"/>
              <a:pathLst>
                <a:path h="548640" w="10515600">
                  <a:moveTo>
                    <a:pt x="0" y="0"/>
                  </a:moveTo>
                  <a:lnTo>
                    <a:pt x="10515600" y="0"/>
                  </a:lnTo>
                  <a:lnTo>
                    <a:pt x="10515600" y="548640"/>
                  </a:lnTo>
                  <a:lnTo>
                    <a:pt x="0" y="548640"/>
                  </a:lnTo>
                  <a:close/>
                </a:path>
              </a:pathLst>
            </a:custGeom>
            <a:blipFill>
              <a:blip r:embed="rId3">
                <a:alphaModFix amt="0"/>
              </a:blip>
              <a:stretch>
                <a:fillRect l="0" t="-323463" r="0" b="-323463"/>
              </a:stretch>
            </a:blipFill>
          </p:spPr>
        </p:sp>
        <p:sp>
          <p:nvSpPr>
            <p:cNvPr name="TextBox 7" id="7"/>
            <p:cNvSpPr txBox="true"/>
            <p:nvPr/>
          </p:nvSpPr>
          <p:spPr>
            <a:xfrm>
              <a:off x="0" y="-9525"/>
              <a:ext cx="10515600" cy="558165"/>
            </a:xfrm>
            <a:prstGeom prst="rect">
              <a:avLst/>
            </a:prstGeom>
          </p:spPr>
          <p:txBody>
            <a:bodyPr anchor="ctr" rtlCol="false" tIns="0" lIns="0" bIns="0" rIns="0"/>
            <a:lstStyle/>
            <a:p>
              <a:pPr algn="l">
                <a:lnSpc>
                  <a:spcPts val="1980"/>
                </a:lnSpc>
              </a:pPr>
              <a:r>
                <a:rPr lang="en-US" sz="1650" b="true">
                  <a:solidFill>
                    <a:srgbClr val="D96C5F"/>
                  </a:solidFill>
                  <a:latin typeface="Poppins Bold"/>
                  <a:ea typeface="Poppins Bold"/>
                  <a:cs typeface="Poppins Bold"/>
                  <a:sym typeface="Poppins Bold"/>
                </a:rPr>
                <a:t>❌ VULNERABLE</a:t>
              </a:r>
            </a:p>
          </p:txBody>
        </p:sp>
      </p:grpSp>
      <p:grpSp>
        <p:nvGrpSpPr>
          <p:cNvPr name="Group 8" id="8"/>
          <p:cNvGrpSpPr/>
          <p:nvPr/>
        </p:nvGrpSpPr>
        <p:grpSpPr>
          <a:xfrm rot="0">
            <a:off x="813435" y="2802255"/>
            <a:ext cx="7905750" cy="4751070"/>
            <a:chOff x="0" y="0"/>
            <a:chExt cx="10541000" cy="6334760"/>
          </a:xfrm>
        </p:grpSpPr>
        <p:sp>
          <p:nvSpPr>
            <p:cNvPr name="Freeform 9" id="9"/>
            <p:cNvSpPr/>
            <p:nvPr/>
          </p:nvSpPr>
          <p:spPr>
            <a:xfrm flipH="false" flipV="false" rot="0">
              <a:off x="0" y="0"/>
              <a:ext cx="10541000" cy="6334760"/>
            </a:xfrm>
            <a:custGeom>
              <a:avLst/>
              <a:gdLst/>
              <a:ahLst/>
              <a:cxnLst/>
              <a:rect r="r" b="b" t="t" l="l"/>
              <a:pathLst>
                <a:path h="6334760" w="10541000">
                  <a:moveTo>
                    <a:pt x="0" y="110109"/>
                  </a:moveTo>
                  <a:cubicBezTo>
                    <a:pt x="0" y="49276"/>
                    <a:pt x="49276" y="0"/>
                    <a:pt x="110109" y="0"/>
                  </a:cubicBezTo>
                  <a:lnTo>
                    <a:pt x="10430891" y="0"/>
                  </a:lnTo>
                  <a:cubicBezTo>
                    <a:pt x="10491724" y="0"/>
                    <a:pt x="10541000" y="49276"/>
                    <a:pt x="10541000" y="110109"/>
                  </a:cubicBezTo>
                  <a:lnTo>
                    <a:pt x="10541000" y="6224651"/>
                  </a:lnTo>
                  <a:cubicBezTo>
                    <a:pt x="10541000" y="6285484"/>
                    <a:pt x="10491724" y="6334760"/>
                    <a:pt x="10430891" y="6334760"/>
                  </a:cubicBezTo>
                  <a:lnTo>
                    <a:pt x="110109" y="6334760"/>
                  </a:lnTo>
                  <a:cubicBezTo>
                    <a:pt x="49276" y="6334760"/>
                    <a:pt x="0" y="6285484"/>
                    <a:pt x="0" y="6224651"/>
                  </a:cubicBezTo>
                  <a:close/>
                </a:path>
              </a:pathLst>
            </a:custGeom>
            <a:solidFill>
              <a:srgbClr val="AB0400"/>
            </a:solidFill>
            <a:ln w="19050" cap="sq">
              <a:solidFill>
                <a:srgbClr val="141B29"/>
              </a:solidFill>
              <a:prstDash val="solid"/>
              <a:miter/>
            </a:ln>
          </p:spPr>
        </p:sp>
      </p:grpSp>
      <p:grpSp>
        <p:nvGrpSpPr>
          <p:cNvPr name="Group 10" id="10"/>
          <p:cNvGrpSpPr/>
          <p:nvPr/>
        </p:nvGrpSpPr>
        <p:grpSpPr>
          <a:xfrm rot="0">
            <a:off x="9532620" y="2331720"/>
            <a:ext cx="7886700" cy="411480"/>
            <a:chOff x="0" y="0"/>
            <a:chExt cx="10515600" cy="548640"/>
          </a:xfrm>
        </p:grpSpPr>
        <p:sp>
          <p:nvSpPr>
            <p:cNvPr name="Freeform 11" id="11"/>
            <p:cNvSpPr/>
            <p:nvPr/>
          </p:nvSpPr>
          <p:spPr>
            <a:xfrm flipH="false" flipV="false" rot="0">
              <a:off x="0" y="0"/>
              <a:ext cx="10515600" cy="548640"/>
            </a:xfrm>
            <a:custGeom>
              <a:avLst/>
              <a:gdLst/>
              <a:ahLst/>
              <a:cxnLst/>
              <a:rect r="r" b="b" t="t" l="l"/>
              <a:pathLst>
                <a:path h="548640" w="10515600">
                  <a:moveTo>
                    <a:pt x="0" y="0"/>
                  </a:moveTo>
                  <a:lnTo>
                    <a:pt x="10515600" y="0"/>
                  </a:lnTo>
                  <a:lnTo>
                    <a:pt x="10515600" y="548640"/>
                  </a:lnTo>
                  <a:lnTo>
                    <a:pt x="0" y="548640"/>
                  </a:lnTo>
                  <a:close/>
                </a:path>
              </a:pathLst>
            </a:custGeom>
            <a:blipFill>
              <a:blip r:embed="rId3">
                <a:alphaModFix amt="0"/>
              </a:blip>
              <a:stretch>
                <a:fillRect l="0" t="-323463" r="0" b="-323463"/>
              </a:stretch>
            </a:blipFill>
          </p:spPr>
        </p:sp>
        <p:sp>
          <p:nvSpPr>
            <p:cNvPr name="TextBox 12" id="12"/>
            <p:cNvSpPr txBox="true"/>
            <p:nvPr/>
          </p:nvSpPr>
          <p:spPr>
            <a:xfrm>
              <a:off x="0" y="-9525"/>
              <a:ext cx="10515600" cy="558165"/>
            </a:xfrm>
            <a:prstGeom prst="rect">
              <a:avLst/>
            </a:prstGeom>
          </p:spPr>
          <p:txBody>
            <a:bodyPr anchor="ctr" rtlCol="false" tIns="0" lIns="0" bIns="0" rIns="0"/>
            <a:lstStyle/>
            <a:p>
              <a:pPr algn="l">
                <a:lnSpc>
                  <a:spcPts val="1980"/>
                </a:lnSpc>
              </a:pPr>
              <a:r>
                <a:rPr lang="en-US" sz="1650" b="true">
                  <a:solidFill>
                    <a:srgbClr val="6FB98F"/>
                  </a:solidFill>
                  <a:latin typeface="Poppins Bold"/>
                  <a:ea typeface="Poppins Bold"/>
                  <a:cs typeface="Poppins Bold"/>
                  <a:sym typeface="Poppins Bold"/>
                </a:rPr>
                <a:t>✅ HARDENED</a:t>
              </a:r>
            </a:p>
          </p:txBody>
        </p:sp>
      </p:grpSp>
      <p:grpSp>
        <p:nvGrpSpPr>
          <p:cNvPr name="Group 13" id="13"/>
          <p:cNvGrpSpPr/>
          <p:nvPr/>
        </p:nvGrpSpPr>
        <p:grpSpPr>
          <a:xfrm rot="0">
            <a:off x="9523095" y="2802255"/>
            <a:ext cx="7905750" cy="4751070"/>
            <a:chOff x="0" y="0"/>
            <a:chExt cx="10541000" cy="6334760"/>
          </a:xfrm>
        </p:grpSpPr>
        <p:sp>
          <p:nvSpPr>
            <p:cNvPr name="Freeform 14" id="14"/>
            <p:cNvSpPr/>
            <p:nvPr/>
          </p:nvSpPr>
          <p:spPr>
            <a:xfrm flipH="false" flipV="false" rot="0">
              <a:off x="0" y="0"/>
              <a:ext cx="10541000" cy="6334760"/>
            </a:xfrm>
            <a:custGeom>
              <a:avLst/>
              <a:gdLst/>
              <a:ahLst/>
              <a:cxnLst/>
              <a:rect r="r" b="b" t="t" l="l"/>
              <a:pathLst>
                <a:path h="6334760" w="10541000">
                  <a:moveTo>
                    <a:pt x="0" y="110109"/>
                  </a:moveTo>
                  <a:cubicBezTo>
                    <a:pt x="0" y="49276"/>
                    <a:pt x="49276" y="0"/>
                    <a:pt x="110109" y="0"/>
                  </a:cubicBezTo>
                  <a:lnTo>
                    <a:pt x="10430891" y="0"/>
                  </a:lnTo>
                  <a:cubicBezTo>
                    <a:pt x="10491724" y="0"/>
                    <a:pt x="10541000" y="49276"/>
                    <a:pt x="10541000" y="110109"/>
                  </a:cubicBezTo>
                  <a:lnTo>
                    <a:pt x="10541000" y="6224651"/>
                  </a:lnTo>
                  <a:cubicBezTo>
                    <a:pt x="10541000" y="6285484"/>
                    <a:pt x="10491724" y="6334760"/>
                    <a:pt x="10430891" y="6334760"/>
                  </a:cubicBezTo>
                  <a:lnTo>
                    <a:pt x="110109" y="6334760"/>
                  </a:lnTo>
                  <a:cubicBezTo>
                    <a:pt x="49276" y="6334760"/>
                    <a:pt x="0" y="6285484"/>
                    <a:pt x="0" y="6224651"/>
                  </a:cubicBezTo>
                  <a:close/>
                </a:path>
              </a:pathLst>
            </a:custGeom>
            <a:solidFill>
              <a:srgbClr val="227652"/>
            </a:solidFill>
            <a:ln w="19050" cap="sq">
              <a:solidFill>
                <a:srgbClr val="141B29"/>
              </a:solidFill>
              <a:prstDash val="solid"/>
              <a:miter/>
            </a:ln>
          </p:spPr>
        </p:sp>
      </p:grpSp>
      <p:grpSp>
        <p:nvGrpSpPr>
          <p:cNvPr name="Group 15" id="15"/>
          <p:cNvGrpSpPr/>
          <p:nvPr/>
        </p:nvGrpSpPr>
        <p:grpSpPr>
          <a:xfrm rot="0">
            <a:off x="813435" y="8014335"/>
            <a:ext cx="16656558" cy="1322070"/>
            <a:chOff x="0" y="0"/>
            <a:chExt cx="22208744" cy="1762760"/>
          </a:xfrm>
        </p:grpSpPr>
        <p:sp>
          <p:nvSpPr>
            <p:cNvPr name="Freeform 16" id="16"/>
            <p:cNvSpPr/>
            <p:nvPr/>
          </p:nvSpPr>
          <p:spPr>
            <a:xfrm flipH="false" flipV="false" rot="0">
              <a:off x="0" y="0"/>
              <a:ext cx="22208744" cy="1762760"/>
            </a:xfrm>
            <a:custGeom>
              <a:avLst/>
              <a:gdLst/>
              <a:ahLst/>
              <a:cxnLst/>
              <a:rect r="r" b="b" t="t" l="l"/>
              <a:pathLst>
                <a:path h="1762760" w="22208744">
                  <a:moveTo>
                    <a:pt x="0" y="148463"/>
                  </a:moveTo>
                  <a:cubicBezTo>
                    <a:pt x="0" y="66421"/>
                    <a:pt x="66421" y="0"/>
                    <a:pt x="148463" y="0"/>
                  </a:cubicBezTo>
                  <a:lnTo>
                    <a:pt x="22060281" y="0"/>
                  </a:lnTo>
                  <a:cubicBezTo>
                    <a:pt x="22142323" y="0"/>
                    <a:pt x="22208744" y="66421"/>
                    <a:pt x="22208744" y="148463"/>
                  </a:cubicBezTo>
                  <a:lnTo>
                    <a:pt x="22208744" y="1614297"/>
                  </a:lnTo>
                  <a:cubicBezTo>
                    <a:pt x="22208744" y="1696339"/>
                    <a:pt x="22142323" y="1762760"/>
                    <a:pt x="22060281" y="1762760"/>
                  </a:cubicBezTo>
                  <a:lnTo>
                    <a:pt x="148463" y="1762760"/>
                  </a:lnTo>
                  <a:cubicBezTo>
                    <a:pt x="66421" y="1762760"/>
                    <a:pt x="0" y="1696339"/>
                    <a:pt x="0" y="1614297"/>
                  </a:cubicBezTo>
                  <a:close/>
                </a:path>
              </a:pathLst>
            </a:custGeom>
            <a:solidFill>
              <a:srgbClr val="737373"/>
            </a:solidFill>
            <a:ln w="19050" cap="sq">
              <a:solidFill>
                <a:srgbClr val="1B2436"/>
              </a:solidFill>
              <a:prstDash val="solid"/>
              <a:miter/>
            </a:ln>
          </p:spPr>
        </p:sp>
      </p:grpSp>
      <p:grpSp>
        <p:nvGrpSpPr>
          <p:cNvPr name="Group 17" id="17"/>
          <p:cNvGrpSpPr/>
          <p:nvPr/>
        </p:nvGrpSpPr>
        <p:grpSpPr>
          <a:xfrm rot="0">
            <a:off x="1234440" y="8202168"/>
            <a:ext cx="4114800" cy="411480"/>
            <a:chOff x="0" y="0"/>
            <a:chExt cx="5486400" cy="548640"/>
          </a:xfrm>
        </p:grpSpPr>
        <p:sp>
          <p:nvSpPr>
            <p:cNvPr name="Freeform 18" id="18"/>
            <p:cNvSpPr/>
            <p:nvPr/>
          </p:nvSpPr>
          <p:spPr>
            <a:xfrm flipH="false" flipV="false" rot="0">
              <a:off x="0" y="0"/>
              <a:ext cx="5486400" cy="548640"/>
            </a:xfrm>
            <a:custGeom>
              <a:avLst/>
              <a:gdLst/>
              <a:ahLst/>
              <a:cxnLst/>
              <a:rect r="r" b="b" t="t" l="l"/>
              <a:pathLst>
                <a:path h="548640" w="5486400">
                  <a:moveTo>
                    <a:pt x="0" y="0"/>
                  </a:moveTo>
                  <a:lnTo>
                    <a:pt x="5486400" y="0"/>
                  </a:lnTo>
                  <a:lnTo>
                    <a:pt x="5486400" y="548640"/>
                  </a:lnTo>
                  <a:lnTo>
                    <a:pt x="0" y="548640"/>
                  </a:lnTo>
                  <a:close/>
                </a:path>
              </a:pathLst>
            </a:custGeom>
            <a:solidFill>
              <a:srgbClr val="E9E683">
                <a:alpha val="0"/>
              </a:srgbClr>
            </a:solidFill>
          </p:spPr>
        </p:sp>
        <p:sp>
          <p:nvSpPr>
            <p:cNvPr name="TextBox 19" id="19"/>
            <p:cNvSpPr txBox="true"/>
            <p:nvPr/>
          </p:nvSpPr>
          <p:spPr>
            <a:xfrm>
              <a:off x="0" y="-19050"/>
              <a:ext cx="5486400" cy="567690"/>
            </a:xfrm>
            <a:prstGeom prst="rect">
              <a:avLst/>
            </a:prstGeom>
          </p:spPr>
          <p:txBody>
            <a:bodyPr anchor="ctr" rtlCol="false" tIns="0" lIns="0" bIns="0" rIns="0"/>
            <a:lstStyle/>
            <a:p>
              <a:pPr algn="l">
                <a:lnSpc>
                  <a:spcPts val="1800"/>
                </a:lnSpc>
              </a:pPr>
              <a:r>
                <a:rPr lang="en-US" b="true" sz="1500">
                  <a:solidFill>
                    <a:srgbClr val="E9E683"/>
                  </a:solidFill>
                  <a:latin typeface="Poppins Bold"/>
                  <a:ea typeface="Poppins Bold"/>
                  <a:cs typeface="Poppins Bold"/>
                  <a:sym typeface="Poppins Bold"/>
                </a:rPr>
                <a:t>KEY LESSON</a:t>
              </a:r>
            </a:p>
          </p:txBody>
        </p:sp>
      </p:grpSp>
      <p:grpSp>
        <p:nvGrpSpPr>
          <p:cNvPr name="Group 20" id="20"/>
          <p:cNvGrpSpPr/>
          <p:nvPr/>
        </p:nvGrpSpPr>
        <p:grpSpPr>
          <a:xfrm rot="0">
            <a:off x="1234440" y="8515559"/>
            <a:ext cx="10261519" cy="617220"/>
            <a:chOff x="0" y="0"/>
            <a:chExt cx="13682025" cy="822960"/>
          </a:xfrm>
        </p:grpSpPr>
        <p:sp>
          <p:nvSpPr>
            <p:cNvPr name="Freeform 21" id="21"/>
            <p:cNvSpPr/>
            <p:nvPr/>
          </p:nvSpPr>
          <p:spPr>
            <a:xfrm flipH="false" flipV="false" rot="0">
              <a:off x="0" y="0"/>
              <a:ext cx="13682025" cy="822960"/>
            </a:xfrm>
            <a:custGeom>
              <a:avLst/>
              <a:gdLst/>
              <a:ahLst/>
              <a:cxnLst/>
              <a:rect r="r" b="b" t="t" l="l"/>
              <a:pathLst>
                <a:path h="822960" w="13682025">
                  <a:moveTo>
                    <a:pt x="0" y="0"/>
                  </a:moveTo>
                  <a:lnTo>
                    <a:pt x="13682025" y="0"/>
                  </a:lnTo>
                  <a:lnTo>
                    <a:pt x="13682025" y="822960"/>
                  </a:lnTo>
                  <a:lnTo>
                    <a:pt x="0" y="822960"/>
                  </a:lnTo>
                  <a:close/>
                </a:path>
              </a:pathLst>
            </a:custGeom>
            <a:blipFill>
              <a:blip r:embed="rId3">
                <a:alphaModFix amt="0"/>
              </a:blip>
              <a:stretch>
                <a:fillRect l="0" t="-447950" r="-53714" b="-447950"/>
              </a:stretch>
            </a:blipFill>
          </p:spPr>
        </p:sp>
        <p:sp>
          <p:nvSpPr>
            <p:cNvPr name="TextBox 22" id="22"/>
            <p:cNvSpPr txBox="true"/>
            <p:nvPr/>
          </p:nvSpPr>
          <p:spPr>
            <a:xfrm>
              <a:off x="0" y="-19050"/>
              <a:ext cx="13682025" cy="842010"/>
            </a:xfrm>
            <a:prstGeom prst="rect">
              <a:avLst/>
            </a:prstGeom>
          </p:spPr>
          <p:txBody>
            <a:bodyPr anchor="ctr" rtlCol="false" tIns="0" lIns="0" bIns="0" rIns="0"/>
            <a:lstStyle/>
            <a:p>
              <a:pPr algn="l">
                <a:lnSpc>
                  <a:spcPts val="2520"/>
                </a:lnSpc>
              </a:pPr>
              <a:r>
                <a:rPr lang="en-US" b="true" sz="2100">
                  <a:solidFill>
                    <a:srgbClr val="FDFDFD"/>
                  </a:solidFill>
                  <a:latin typeface="Poppins Bold"/>
                  <a:ea typeface="Poppins Bold"/>
                  <a:cs typeface="Poppins Bold"/>
                  <a:sym typeface="Poppins Bold"/>
                </a:rPr>
                <a:t>Govern outcomes, not just verbs. Renaming is as dangerous as deleting.</a:t>
              </a:r>
            </a:p>
          </p:txBody>
        </p:sp>
      </p:grpSp>
      <p:grpSp>
        <p:nvGrpSpPr>
          <p:cNvPr name="Group 23" id="23"/>
          <p:cNvGrpSpPr/>
          <p:nvPr/>
        </p:nvGrpSpPr>
        <p:grpSpPr>
          <a:xfrm rot="0">
            <a:off x="17053103" y="9601200"/>
            <a:ext cx="822960" cy="480060"/>
            <a:chOff x="0" y="0"/>
            <a:chExt cx="1097280" cy="640080"/>
          </a:xfrm>
        </p:grpSpPr>
        <p:sp>
          <p:nvSpPr>
            <p:cNvPr name="Freeform 24" id="24"/>
            <p:cNvSpPr/>
            <p:nvPr/>
          </p:nvSpPr>
          <p:spPr>
            <a:xfrm flipH="false" flipV="false" rot="0">
              <a:off x="0" y="0"/>
              <a:ext cx="1097280" cy="640080"/>
            </a:xfrm>
            <a:custGeom>
              <a:avLst/>
              <a:gdLst/>
              <a:ahLst/>
              <a:cxnLst/>
              <a:rect r="r" b="b" t="t" l="l"/>
              <a:pathLst>
                <a:path h="640080" w="1097280">
                  <a:moveTo>
                    <a:pt x="0" y="0"/>
                  </a:moveTo>
                  <a:lnTo>
                    <a:pt x="1097280" y="0"/>
                  </a:lnTo>
                  <a:lnTo>
                    <a:pt x="1097280" y="640080"/>
                  </a:lnTo>
                  <a:lnTo>
                    <a:pt x="0" y="640080"/>
                  </a:lnTo>
                  <a:close/>
                </a:path>
              </a:pathLst>
            </a:custGeom>
            <a:blipFill>
              <a:blip r:embed="rId3">
                <a:alphaModFix amt="0"/>
              </a:blip>
              <a:stretch>
                <a:fillRect l="-24843" t="0" r="-24843" b="0"/>
              </a:stretch>
            </a:blipFill>
          </p:spPr>
        </p:sp>
        <p:sp>
          <p:nvSpPr>
            <p:cNvPr name="TextBox 25" id="25"/>
            <p:cNvSpPr txBox="true"/>
            <p:nvPr/>
          </p:nvSpPr>
          <p:spPr>
            <a:xfrm>
              <a:off x="0" y="-9525"/>
              <a:ext cx="1097280" cy="649605"/>
            </a:xfrm>
            <a:prstGeom prst="rect">
              <a:avLst/>
            </a:prstGeom>
          </p:spPr>
          <p:txBody>
            <a:bodyPr anchor="ctr" rtlCol="false" tIns="0" lIns="0" bIns="0" rIns="0"/>
            <a:lstStyle/>
            <a:p>
              <a:pPr algn="r">
                <a:lnSpc>
                  <a:spcPts val="1800"/>
                </a:lnSpc>
              </a:pPr>
              <a:r>
                <a:rPr lang="en-US" sz="1500">
                  <a:solidFill>
                    <a:srgbClr val="5B6373"/>
                  </a:solidFill>
                  <a:latin typeface="Courier New"/>
                  <a:ea typeface="Courier New"/>
                  <a:cs typeface="Courier New"/>
                  <a:sym typeface="Courier New"/>
                </a:rPr>
                <a:t>07</a:t>
              </a:r>
            </a:p>
          </p:txBody>
        </p:sp>
      </p:grpSp>
      <p:sp>
        <p:nvSpPr>
          <p:cNvPr name="Freeform 26" id="26"/>
          <p:cNvSpPr/>
          <p:nvPr/>
        </p:nvSpPr>
        <p:spPr>
          <a:xfrm flipH="false" flipV="false" rot="0">
            <a:off x="2933805" y="317365"/>
            <a:ext cx="2796421" cy="2577874"/>
          </a:xfrm>
          <a:custGeom>
            <a:avLst/>
            <a:gdLst/>
            <a:ahLst/>
            <a:cxnLst/>
            <a:rect r="r" b="b" t="t" l="l"/>
            <a:pathLst>
              <a:path h="2577874" w="2796421">
                <a:moveTo>
                  <a:pt x="0" y="0"/>
                </a:moveTo>
                <a:lnTo>
                  <a:pt x="2796420" y="0"/>
                </a:lnTo>
                <a:lnTo>
                  <a:pt x="2796420" y="2577874"/>
                </a:lnTo>
                <a:lnTo>
                  <a:pt x="0" y="2577874"/>
                </a:lnTo>
                <a:lnTo>
                  <a:pt x="0" y="0"/>
                </a:lnTo>
                <a:close/>
              </a:path>
            </a:pathLst>
          </a:custGeom>
          <a:blipFill>
            <a:blip r:embed="rId4"/>
            <a:stretch>
              <a:fillRect l="0" t="-22328" r="0" b="-22328"/>
            </a:stretch>
          </a:blipFill>
        </p:spPr>
      </p:sp>
      <p:sp>
        <p:nvSpPr>
          <p:cNvPr name="TextBox 27" id="27"/>
          <p:cNvSpPr txBox="true"/>
          <p:nvPr/>
        </p:nvSpPr>
        <p:spPr>
          <a:xfrm rot="0">
            <a:off x="1257300" y="3065145"/>
            <a:ext cx="7018020" cy="3652952"/>
          </a:xfrm>
          <a:prstGeom prst="rect">
            <a:avLst/>
          </a:prstGeom>
        </p:spPr>
        <p:txBody>
          <a:bodyPr anchor="t" rtlCol="false" tIns="0" lIns="0" bIns="0" rIns="0">
            <a:spAutoFit/>
          </a:bodyPr>
          <a:lstStyle/>
          <a:p>
            <a:pPr algn="l">
              <a:lnSpc>
                <a:spcPts val="3681"/>
              </a:lnSpc>
            </a:pPr>
            <a:r>
              <a:rPr lang="en-US" sz="2599">
                <a:solidFill>
                  <a:srgbClr val="FFFFFF"/>
                </a:solidFill>
                <a:latin typeface="Courier New"/>
                <a:ea typeface="Courier New"/>
                <a:cs typeface="Courier New"/>
                <a:sym typeface="Courier New"/>
              </a:rPr>
              <a:t>deny[msg] {</a:t>
            </a:r>
          </a:p>
          <a:p>
            <a:pPr algn="l">
              <a:lnSpc>
                <a:spcPts val="3681"/>
              </a:lnSpc>
            </a:pPr>
            <a:r>
              <a:rPr lang="en-US" sz="2599">
                <a:solidFill>
                  <a:srgbClr val="FFFFFF"/>
                </a:solidFill>
                <a:latin typeface="Courier New"/>
                <a:ea typeface="Courier New"/>
                <a:cs typeface="Courier New"/>
                <a:sym typeface="Courier New"/>
              </a:rPr>
              <a:t>  input.request.operation == "DELETE"</a:t>
            </a:r>
          </a:p>
          <a:p>
            <a:pPr algn="l">
              <a:lnSpc>
                <a:spcPts val="3681"/>
              </a:lnSpc>
            </a:pPr>
            <a:r>
              <a:rPr lang="en-US" sz="2599">
                <a:solidFill>
                  <a:srgbClr val="FFFFFF"/>
                </a:solidFill>
                <a:latin typeface="Courier New"/>
                <a:ea typeface="Courier New"/>
                <a:cs typeface="Courier New"/>
                <a:sym typeface="Courier New"/>
              </a:rPr>
              <a:t>  input.request.kind.kind == "Deployment"</a:t>
            </a:r>
          </a:p>
          <a:p>
            <a:pPr algn="l">
              <a:lnSpc>
                <a:spcPts val="3681"/>
              </a:lnSpc>
            </a:pPr>
            <a:r>
              <a:rPr lang="en-US" sz="2599">
                <a:solidFill>
                  <a:srgbClr val="FFFFFF"/>
                </a:solidFill>
                <a:latin typeface="Courier New"/>
                <a:ea typeface="Courier New"/>
                <a:cs typeface="Courier New"/>
                <a:sym typeface="Courier New"/>
              </a:rPr>
              <a:t>  msg := "Deletions require approval"</a:t>
            </a:r>
          </a:p>
          <a:p>
            <a:pPr algn="l">
              <a:lnSpc>
                <a:spcPts val="3681"/>
              </a:lnSpc>
            </a:pPr>
            <a:r>
              <a:rPr lang="en-US" sz="2599">
                <a:solidFill>
                  <a:srgbClr val="FFFFFF"/>
                </a:solidFill>
                <a:latin typeface="Courier New"/>
                <a:ea typeface="Courier New"/>
                <a:cs typeface="Courier New"/>
                <a:sym typeface="Courier New"/>
              </a:rPr>
              <a:t>}</a:t>
            </a:r>
          </a:p>
        </p:txBody>
      </p:sp>
      <p:sp>
        <p:nvSpPr>
          <p:cNvPr name="TextBox 28" id="28"/>
          <p:cNvSpPr txBox="true"/>
          <p:nvPr/>
        </p:nvSpPr>
        <p:spPr>
          <a:xfrm rot="0">
            <a:off x="9659616" y="2938719"/>
            <a:ext cx="7632708" cy="4198321"/>
          </a:xfrm>
          <a:prstGeom prst="rect">
            <a:avLst/>
          </a:prstGeom>
        </p:spPr>
        <p:txBody>
          <a:bodyPr anchor="t" rtlCol="false" tIns="0" lIns="0" bIns="0" rIns="0">
            <a:spAutoFit/>
          </a:bodyPr>
          <a:lstStyle/>
          <a:p>
            <a:pPr algn="l">
              <a:lnSpc>
                <a:spcPts val="2858"/>
              </a:lnSpc>
            </a:pPr>
            <a:r>
              <a:rPr lang="en-US" sz="2018">
                <a:solidFill>
                  <a:srgbClr val="FEFDFC"/>
                </a:solidFill>
                <a:latin typeface="Courier New"/>
                <a:ea typeface="Courier New"/>
                <a:cs typeface="Courier New"/>
                <a:sym typeface="Courier New"/>
              </a:rPr>
              <a:t>deny[msg] {</a:t>
            </a:r>
          </a:p>
          <a:p>
            <a:pPr algn="l">
              <a:lnSpc>
                <a:spcPts val="2858"/>
              </a:lnSpc>
            </a:pPr>
            <a:r>
              <a:rPr lang="en-US" sz="2018">
                <a:solidFill>
                  <a:srgbClr val="FEFDFC"/>
                </a:solidFill>
                <a:latin typeface="Courier New"/>
                <a:ea typeface="Courier New"/>
                <a:cs typeface="Courier New"/>
                <a:sym typeface="Courier New"/>
              </a:rPr>
              <a:t>  risky_operations := ["DELETE","UPDATE","PATCH"]</a:t>
            </a:r>
          </a:p>
          <a:p>
            <a:pPr algn="l">
              <a:lnSpc>
                <a:spcPts val="2858"/>
              </a:lnSpc>
            </a:pPr>
            <a:r>
              <a:rPr lang="en-US" sz="2018">
                <a:solidFill>
                  <a:srgbClr val="FEFDFC"/>
                </a:solidFill>
                <a:latin typeface="Courier New"/>
                <a:ea typeface="Courier New"/>
                <a:cs typeface="Courier New"/>
                <a:sym typeface="Courier New"/>
              </a:rPr>
              <a:t>  input.request.operation in risky_operations</a:t>
            </a:r>
          </a:p>
          <a:p>
            <a:pPr algn="l">
              <a:lnSpc>
                <a:spcPts val="2858"/>
              </a:lnSpc>
            </a:pPr>
          </a:p>
          <a:p>
            <a:pPr algn="l">
              <a:lnSpc>
                <a:spcPts val="2858"/>
              </a:lnSpc>
            </a:pPr>
            <a:r>
              <a:rPr lang="en-US" sz="2018">
                <a:solidFill>
                  <a:srgbClr val="FEFDFC"/>
                </a:solidFill>
                <a:latin typeface="Courier New"/>
                <a:ea typeface="Courier New"/>
                <a:cs typeface="Courier New"/>
                <a:sym typeface="Courier New"/>
              </a:rPr>
              <a:t>  affected_fields := ["metadata.name",</a:t>
            </a:r>
          </a:p>
          <a:p>
            <a:pPr algn="l">
              <a:lnSpc>
                <a:spcPts val="2858"/>
              </a:lnSpc>
            </a:pPr>
            <a:r>
              <a:rPr lang="en-US" sz="2018">
                <a:solidFill>
                  <a:srgbClr val="FEFDFC"/>
                </a:solidFill>
                <a:latin typeface="Courier New"/>
                <a:ea typeface="Courier New"/>
                <a:cs typeface="Courier New"/>
                <a:sym typeface="Courier New"/>
              </a:rPr>
              <a:t>    "spec.replicas", "metadata.labels['app']"]</a:t>
            </a:r>
          </a:p>
          <a:p>
            <a:pPr algn="l">
              <a:lnSpc>
                <a:spcPts val="2858"/>
              </a:lnSpc>
            </a:pPr>
          </a:p>
          <a:p>
            <a:pPr algn="l">
              <a:lnSpc>
                <a:spcPts val="2858"/>
              </a:lnSpc>
            </a:pPr>
            <a:r>
              <a:rPr lang="en-US" sz="2018">
                <a:solidFill>
                  <a:srgbClr val="FEFDFC"/>
                </a:solidFill>
                <a:latin typeface="Courier New"/>
                <a:ea typeface="Courier New"/>
                <a:cs typeface="Courier New"/>
                <a:sym typeface="Courier New"/>
              </a:rPr>
              <a:t>  changes_affect_identity(input.request, affected_fields)</a:t>
            </a:r>
          </a:p>
          <a:p>
            <a:pPr algn="l">
              <a:lnSpc>
                <a:spcPts val="2858"/>
              </a:lnSpc>
            </a:pPr>
            <a:r>
              <a:rPr lang="en-US" sz="2018">
                <a:solidFill>
                  <a:srgbClr val="FEFDFC"/>
                </a:solidFill>
                <a:latin typeface="Courier New"/>
                <a:ea typeface="Courier New"/>
                <a:cs typeface="Courier New"/>
                <a:sym typeface="Courier New"/>
              </a:rPr>
              <a:t>  requires_approval(input.request.namespace)</a:t>
            </a:r>
          </a:p>
          <a:p>
            <a:pPr algn="l">
              <a:lnSpc>
                <a:spcPts val="2858"/>
              </a:lnSpc>
            </a:pPr>
            <a:r>
              <a:rPr lang="en-US" sz="2018">
                <a:solidFill>
                  <a:srgbClr val="FEFDFC"/>
                </a:solidFill>
                <a:latin typeface="Courier New"/>
                <a:ea typeface="Courier New"/>
                <a:cs typeface="Courier New"/>
                <a:sym typeface="Courier New"/>
              </a:rPr>
              <a:t>  msg := "Identity-changing ops require approval"</a:t>
            </a:r>
          </a:p>
          <a:p>
            <a:pPr algn="l">
              <a:lnSpc>
                <a:spcPts val="2858"/>
              </a:lnSpc>
            </a:pPr>
            <a:r>
              <a:rPr lang="en-US" sz="2018">
                <a:solidFill>
                  <a:srgbClr val="FEFDFC"/>
                </a:solidFill>
                <a:latin typeface="Courier New"/>
                <a:ea typeface="Courier New"/>
                <a:cs typeface="Courier New"/>
                <a:sym typeface="Courier New"/>
              </a:rPr>
              <a:t>}</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DAHRq_2A3Nc</dc:identifier>
  <dcterms:modified xsi:type="dcterms:W3CDTF">2011-08-01T06:04:30Z</dcterms:modified>
  <cp:revision>1</cp:revision>
  <dc:title>When AI Agent Meets OPA</dc:title>
</cp:coreProperties>
</file>