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embeddedFontLst>
    <p:embeddedFont>
      <p:font typeface="Anton"/>
      <p:regular r:id="rId201314"/>
    </p:embeddedFont>
    <p:embeddedFont>
      <p:font typeface="Fira Sans Thin"/>
      <p:regular r:id="rId201315"/>
    </p:embeddedFont>
    <p:embeddedFont>
      <p:font typeface="Fira Sans ExtraLight"/>
      <p:regular r:id="rId201316"/>
    </p:embeddedFont>
    <p:embeddedFont>
      <p:font typeface="Fira Sans Light"/>
      <p:regular r:id="rId201317"/>
    </p:embeddedFont>
    <p:embeddedFont>
      <p:font typeface="Fira Sans"/>
      <p:regular r:id="rId201318"/>
    </p:embeddedFont>
    <p:embeddedFont>
      <p:font typeface="Fira Sans Medium"/>
      <p:regular r:id="rId201319"/>
    </p:embeddedFont>
    <p:embeddedFont>
      <p:font typeface="Fira Sans SemiBold"/>
      <p:regular r:id="rId201320"/>
    </p:embeddedFont>
    <p:embeddedFont>
      <p:font typeface="Fira Sans Bold"/>
      <p:regular r:id="rId201321"/>
    </p:embeddedFont>
    <p:embeddedFont>
      <p:font typeface="Fira Sans ExtraBold"/>
      <p:regular r:id="rId201322"/>
    </p:embeddedFont>
    <p:embeddedFont>
      <p:font typeface="Fira Sans Black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image" Target="../media/image-11-7.png"/><Relationship Id="rId8" Type="http://schemas.openxmlformats.org/officeDocument/2006/relationships/image" Target="../media/image-11-8.svg"/><Relationship Id="rId9" Type="http://schemas.openxmlformats.org/officeDocument/2006/relationships/image" Target="../media/image-11-9.png"/><Relationship Id="rId10" Type="http://schemas.openxmlformats.org/officeDocument/2006/relationships/image" Target="../media/image-11-10.sv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svg"/><Relationship Id="rId4" Type="http://schemas.openxmlformats.org/officeDocument/2006/relationships/image" Target="../media/image-13-2.png"/><Relationship Id="rId5" Type="http://schemas.openxmlformats.org/officeDocument/2006/relationships/image" Target="../media/image-13-3.svg"/><Relationship Id="rId6" Type="http://schemas.openxmlformats.org/officeDocument/2006/relationships/image" Target="../media/image-13-2.png"/><Relationship Id="rId7" Type="http://schemas.openxmlformats.org/officeDocument/2006/relationships/image" Target="../media/image-13-3.svg"/><Relationship Id="rId8" Type="http://schemas.openxmlformats.org/officeDocument/2006/relationships/image" Target="../media/image-13-2.png"/><Relationship Id="rId9" Type="http://schemas.openxmlformats.org/officeDocument/2006/relationships/image" Target="../media/image-13-3.svg"/><Relationship Id="rId10" Type="http://schemas.openxmlformats.org/officeDocument/2006/relationships/image" Target="../media/image-13-10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svg"/><Relationship Id="rId4" Type="http://schemas.openxmlformats.org/officeDocument/2006/relationships/image" Target="../media/image-17-4.png"/><Relationship Id="rId5" Type="http://schemas.openxmlformats.org/officeDocument/2006/relationships/image" Target="../media/image-17-5.svg"/><Relationship Id="rId6" Type="http://schemas.openxmlformats.org/officeDocument/2006/relationships/image" Target="../media/image-17-6.png"/><Relationship Id="rId7" Type="http://schemas.openxmlformats.org/officeDocument/2006/relationships/image" Target="../media/image-17-7.svg"/><Relationship Id="rId8" Type="http://schemas.openxmlformats.org/officeDocument/2006/relationships/image" Target="../media/image-2-7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2.png"/><Relationship Id="rId5" Type="http://schemas.openxmlformats.org/officeDocument/2006/relationships/image" Target="../media/image-19-3.png"/><Relationship Id="rId6" Type="http://schemas.openxmlformats.org/officeDocument/2006/relationships/image" Target="../media/image-19-2.png"/><Relationship Id="rId7" Type="http://schemas.openxmlformats.org/officeDocument/2006/relationships/image" Target="../media/image-19-3.png"/><Relationship Id="rId8" Type="http://schemas.openxmlformats.org/officeDocument/2006/relationships/image" Target="../media/image-19-8.png"/><Relationship Id="rId9" Type="http://schemas.openxmlformats.org/officeDocument/2006/relationships/image" Target="../media/image-19-9.svg"/><Relationship Id="rId10" Type="http://schemas.openxmlformats.org/officeDocument/2006/relationships/image" Target="../media/image-19-10.png"/><Relationship Id="rId11" Type="http://schemas.openxmlformats.org/officeDocument/2006/relationships/image" Target="../media/image-19-11.svg"/><Relationship Id="rId12" Type="http://schemas.openxmlformats.org/officeDocument/2006/relationships/image" Target="../media/image-19-12.png"/><Relationship Id="rId13" Type="http://schemas.openxmlformats.org/officeDocument/2006/relationships/image" Target="../media/image-19-13.svg"/><Relationship Id="rId14" Type="http://schemas.openxmlformats.org/officeDocument/2006/relationships/image" Target="../media/image-19-14.png"/><Relationship Id="rId15" Type="http://schemas.openxmlformats.org/officeDocument/2006/relationships/image" Target="../media/image-19-15.svg"/><Relationship Id="rId16" Type="http://schemas.openxmlformats.org/officeDocument/2006/relationships/slideLayout" Target="../slideLayouts/slideLayout2.xml"/><Relationship Id="rId17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1.png"/><Relationship Id="rId6" Type="http://schemas.openxmlformats.org/officeDocument/2006/relationships/image" Target="../media/image-8-2.svg"/><Relationship Id="rId7" Type="http://schemas.openxmlformats.org/officeDocument/2006/relationships/image" Target="../media/image-8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196429"/>
            <a:ext cx="3783955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Hack Your Own Dockerfiles</a:t>
            </a:r>
            <a:endParaRPr lang="en-US" sz="275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Before Someone Else Does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295004"/>
            <a:ext cx="4722763" cy="1226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Hands-On Container Security with OWASP DockSec</a:t>
            </a:r>
            <a:endParaRPr lang="en-US" sz="1100" dirty="0"/>
          </a:p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OWASP Global AppSec Vienna 2026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Advait Patel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Senior Cloud Security &amp; SRE | Docker Captain | Google Developer Expert | OWASP Founding Member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3680668"/>
            <a:ext cx="1210642" cy="266402"/>
          </a:xfrm>
          <a:prstGeom prst="roundRect">
            <a:avLst>
              <a:gd name="adj" fmla="val 6386"/>
            </a:avLst>
          </a:prstGeom>
          <a:solidFill>
            <a:srgbClr val="490315"/>
          </a:solidFill>
          <a:ln/>
        </p:spPr>
      </p:sp>
      <p:sp>
        <p:nvSpPr>
          <p:cNvPr id="6" name="Text 3"/>
          <p:cNvSpPr/>
          <p:nvPr/>
        </p:nvSpPr>
        <p:spPr>
          <a:xfrm>
            <a:off x="4010174" y="3723159"/>
            <a:ext cx="1497732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OWASP LAB PROJECT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206603" y="3680668"/>
            <a:ext cx="794147" cy="266402"/>
          </a:xfrm>
          <a:prstGeom prst="roundRect">
            <a:avLst>
              <a:gd name="adj" fmla="val 6386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fa95ae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291658" y="3723159"/>
            <a:ext cx="108123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FA95A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MIT LICENSE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6071592" y="3680668"/>
            <a:ext cx="1488504" cy="266402"/>
          </a:xfrm>
          <a:prstGeom prst="roundRect">
            <a:avLst>
              <a:gd name="adj" fmla="val 6386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fa95ae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156647" y="3723159"/>
            <a:ext cx="1775594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FA95A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22,000+ PYPI DOWNLOADS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3027"/>
            <a:ext cx="7475041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Security Score — A Single Number </a:t>
            </a:r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Your Team Can Track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96119" y="1095449"/>
            <a:ext cx="20631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Score Breakdown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96119" y="1412528"/>
            <a:ext cx="4376365" cy="803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50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22/100</a:t>
            </a:r>
            <a:endParaRPr lang="en-US" sz="5050" dirty="0"/>
          </a:p>
        </p:txBody>
      </p:sp>
      <p:sp>
        <p:nvSpPr>
          <p:cNvPr id="5" name="Shape 3"/>
          <p:cNvSpPr/>
          <p:nvPr/>
        </p:nvSpPr>
        <p:spPr>
          <a:xfrm>
            <a:off x="496119" y="2346499"/>
            <a:ext cx="418207" cy="233660"/>
          </a:xfrm>
          <a:prstGeom prst="roundRect">
            <a:avLst>
              <a:gd name="adj" fmla="val 6598"/>
            </a:avLst>
          </a:prstGeom>
          <a:solidFill>
            <a:srgbClr val="490315"/>
          </a:solidFill>
          <a:ln/>
        </p:spPr>
      </p:sp>
      <p:sp>
        <p:nvSpPr>
          <p:cNvPr id="6" name="Text 4"/>
          <p:cNvSpPr/>
          <p:nvPr/>
        </p:nvSpPr>
        <p:spPr>
          <a:xfrm>
            <a:off x="573137" y="2384971"/>
            <a:ext cx="721370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POOR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96119" y="2711128"/>
            <a:ext cx="3919165" cy="1257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50% weight</a:t>
            </a:r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Vulnerability Severity (CRITICAL / HIGH / MEDIUM / LOW)</a:t>
            </a:r>
            <a:endParaRPr lang="en-US" sz="1000" dirty="0"/>
          </a:p>
          <a:p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30% weight</a:t>
            </a:r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Dockerfile Quality (linting violations, bad patterns)</a:t>
            </a:r>
            <a:endParaRPr lang="en-US" sz="1000" dirty="0"/>
          </a:p>
          <a:p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20% weight</a:t>
            </a:r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Configuration Checks (root user, secrets in ENV, exposed ports)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733479" y="1095449"/>
            <a:ext cx="20631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Score Bands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733479" y="1427113"/>
            <a:ext cx="3919165" cy="1931640"/>
          </a:xfrm>
          <a:prstGeom prst="roundRect">
            <a:avLst>
              <a:gd name="adj" fmla="val 998"/>
            </a:avLst>
          </a:prstGeom>
          <a:solidFill>
            <a:srgbClr val="3E3E3E"/>
          </a:solidFill>
          <a:ln/>
        </p:spPr>
      </p:sp>
      <p:sp>
        <p:nvSpPr>
          <p:cNvPr id="10" name="Shape 8"/>
          <p:cNvSpPr/>
          <p:nvPr/>
        </p:nvSpPr>
        <p:spPr>
          <a:xfrm>
            <a:off x="4733479" y="1427113"/>
            <a:ext cx="1959546" cy="965820"/>
          </a:xfrm>
          <a:prstGeom prst="rect">
            <a:avLst/>
          </a:prstGeom>
          <a:solidFill>
            <a:srgbClr val="3E3E3E"/>
          </a:solidFill>
          <a:ln/>
        </p:spPr>
      </p:sp>
      <p:sp>
        <p:nvSpPr>
          <p:cNvPr id="11" name="Text 9"/>
          <p:cNvSpPr/>
          <p:nvPr/>
        </p:nvSpPr>
        <p:spPr>
          <a:xfrm>
            <a:off x="4861917" y="1555552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90–100 Excellent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861917" y="1872630"/>
            <a:ext cx="1702668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Strong posture. Minor monitoring needed.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693024" y="1427113"/>
            <a:ext cx="1959620" cy="965820"/>
          </a:xfrm>
          <a:prstGeom prst="rect">
            <a:avLst/>
          </a:prstGeom>
          <a:solidFill>
            <a:srgbClr val="3E3E3E"/>
          </a:solidFill>
          <a:ln/>
        </p:spPr>
      </p:sp>
      <p:sp>
        <p:nvSpPr>
          <p:cNvPr id="14" name="Shape 12"/>
          <p:cNvSpPr/>
          <p:nvPr/>
        </p:nvSpPr>
        <p:spPr>
          <a:xfrm>
            <a:off x="6693024" y="1427113"/>
            <a:ext cx="14288" cy="965820"/>
          </a:xfrm>
          <a:prstGeom prst="roundRect">
            <a:avLst>
              <a:gd name="adj" fmla="val 134879"/>
            </a:avLst>
          </a:prstGeom>
          <a:solidFill>
            <a:srgbClr val="575757"/>
          </a:solidFill>
          <a:ln/>
        </p:spPr>
      </p:sp>
      <p:sp>
        <p:nvSpPr>
          <p:cNvPr id="15" name="Text 13"/>
          <p:cNvSpPr/>
          <p:nvPr/>
        </p:nvSpPr>
        <p:spPr>
          <a:xfrm>
            <a:off x="6821463" y="1555552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70–89 Good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821463" y="1872630"/>
            <a:ext cx="1702743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Minor improvements. Not critical.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33479" y="2392933"/>
            <a:ext cx="1959546" cy="965820"/>
          </a:xfrm>
          <a:prstGeom prst="rect">
            <a:avLst/>
          </a:prstGeom>
          <a:solidFill>
            <a:srgbClr val="3E3E3E"/>
          </a:solidFill>
          <a:ln/>
        </p:spPr>
      </p:sp>
      <p:sp>
        <p:nvSpPr>
          <p:cNvPr id="18" name="Shape 16"/>
          <p:cNvSpPr/>
          <p:nvPr/>
        </p:nvSpPr>
        <p:spPr>
          <a:xfrm>
            <a:off x="4733479" y="2392933"/>
            <a:ext cx="1959546" cy="14288"/>
          </a:xfrm>
          <a:prstGeom prst="roundRect">
            <a:avLst>
              <a:gd name="adj" fmla="val 134879"/>
            </a:avLst>
          </a:prstGeom>
          <a:solidFill>
            <a:srgbClr val="575757"/>
          </a:solidFill>
          <a:ln/>
        </p:spPr>
      </p:sp>
      <p:sp>
        <p:nvSpPr>
          <p:cNvPr id="19" name="Text 17"/>
          <p:cNvSpPr/>
          <p:nvPr/>
        </p:nvSpPr>
        <p:spPr>
          <a:xfrm>
            <a:off x="4861917" y="2521372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50–69 Fair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861917" y="2838450"/>
            <a:ext cx="1702668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Structured remediation sprint needed.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693024" y="2392933"/>
            <a:ext cx="1959620" cy="965820"/>
          </a:xfrm>
          <a:prstGeom prst="rect">
            <a:avLst/>
          </a:prstGeom>
          <a:solidFill>
            <a:srgbClr val="3E3E3E"/>
          </a:solidFill>
          <a:ln/>
        </p:spPr>
      </p:sp>
      <p:sp>
        <p:nvSpPr>
          <p:cNvPr id="22" name="Shape 20"/>
          <p:cNvSpPr/>
          <p:nvPr/>
        </p:nvSpPr>
        <p:spPr>
          <a:xfrm>
            <a:off x="6693024" y="2392933"/>
            <a:ext cx="14288" cy="965820"/>
          </a:xfrm>
          <a:prstGeom prst="roundRect">
            <a:avLst>
              <a:gd name="adj" fmla="val 134879"/>
            </a:avLst>
          </a:prstGeom>
          <a:solidFill>
            <a:srgbClr val="575757"/>
          </a:solidFill>
          <a:ln/>
        </p:spPr>
      </p:sp>
      <p:sp>
        <p:nvSpPr>
          <p:cNvPr id="23" name="Shape 21"/>
          <p:cNvSpPr/>
          <p:nvPr/>
        </p:nvSpPr>
        <p:spPr>
          <a:xfrm>
            <a:off x="6693024" y="2392933"/>
            <a:ext cx="1959620" cy="14288"/>
          </a:xfrm>
          <a:prstGeom prst="roundRect">
            <a:avLst>
              <a:gd name="adj" fmla="val 134879"/>
            </a:avLst>
          </a:prstGeom>
          <a:solidFill>
            <a:srgbClr val="575757"/>
          </a:solidFill>
          <a:ln/>
        </p:spPr>
      </p:sp>
      <p:sp>
        <p:nvSpPr>
          <p:cNvPr id="24" name="Text 22"/>
          <p:cNvSpPr/>
          <p:nvPr/>
        </p:nvSpPr>
        <p:spPr>
          <a:xfrm>
            <a:off x="6821463" y="2521372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0–49 Poor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821463" y="2838450"/>
            <a:ext cx="1702743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Do not ship — immediate action required.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96119" y="4139803"/>
            <a:ext cx="8151763" cy="469627"/>
          </a:xfrm>
          <a:prstGeom prst="roundRect">
            <a:avLst>
              <a:gd name="adj" fmla="val 4104"/>
            </a:avLst>
          </a:prstGeom>
          <a:solidFill>
            <a:srgbClr val="7A0622"/>
          </a:solidFill>
          <a:ln/>
        </p:spPr>
      </p:sp>
      <p:pic>
        <p:nvPicPr>
          <p:cNvPr id="2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557" y="4321225"/>
            <a:ext cx="160586" cy="128439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913581" y="4276651"/>
            <a:ext cx="80630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Going from </a:t>
            </a:r>
            <a:pPr algn="l" indent="0" marL="0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22 to 89</a:t>
            </a:r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is a story leadership understands.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4458"/>
            <a:ext cx="5332288" cy="359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Six Dockerfile Checks That </a:t>
            </a:r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Cost You Points</a:t>
            </a:r>
            <a:endParaRPr lang="en-US" sz="2250" dirty="0"/>
          </a:p>
        </p:txBody>
      </p:sp>
      <p:sp>
        <p:nvSpPr>
          <p:cNvPr id="3" name="Shape 1"/>
          <p:cNvSpPr/>
          <p:nvPr/>
        </p:nvSpPr>
        <p:spPr>
          <a:xfrm>
            <a:off x="496119" y="971550"/>
            <a:ext cx="4029075" cy="1248817"/>
          </a:xfrm>
          <a:prstGeom prst="roundRect">
            <a:avLst>
              <a:gd name="adj" fmla="val 1384"/>
            </a:avLst>
          </a:prstGeom>
          <a:solidFill>
            <a:srgbClr val="3E3E3E"/>
          </a:solidFill>
          <a:ln/>
        </p:spPr>
      </p:sp>
      <p:sp>
        <p:nvSpPr>
          <p:cNvPr id="4" name="Shape 2"/>
          <p:cNvSpPr/>
          <p:nvPr/>
        </p:nvSpPr>
        <p:spPr>
          <a:xfrm>
            <a:off x="611237" y="1086669"/>
            <a:ext cx="345504" cy="345504"/>
          </a:xfrm>
          <a:prstGeom prst="roundRect">
            <a:avLst>
              <a:gd name="adj" fmla="val 16539399"/>
            </a:avLst>
          </a:prstGeom>
          <a:solidFill>
            <a:srgbClr val="FA95AE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6264" y="1181621"/>
            <a:ext cx="155451" cy="15545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11237" y="1525712"/>
            <a:ext cx="1439763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No USER Directive </a:t>
            </a:r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−25 pts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11237" y="1761753"/>
            <a:ext cx="3798838" cy="166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Container runs as root. Host compromise if breakout occurs.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4618732" y="971550"/>
            <a:ext cx="4029149" cy="1248817"/>
          </a:xfrm>
          <a:prstGeom prst="roundRect">
            <a:avLst>
              <a:gd name="adj" fmla="val 1384"/>
            </a:avLst>
          </a:prstGeom>
          <a:solidFill>
            <a:srgbClr val="3E3E3E"/>
          </a:solidFill>
          <a:ln/>
        </p:spPr>
      </p:sp>
      <p:sp>
        <p:nvSpPr>
          <p:cNvPr id="9" name="Shape 6"/>
          <p:cNvSpPr/>
          <p:nvPr/>
        </p:nvSpPr>
        <p:spPr>
          <a:xfrm>
            <a:off x="4733851" y="1086669"/>
            <a:ext cx="345504" cy="345504"/>
          </a:xfrm>
          <a:prstGeom prst="roundRect">
            <a:avLst>
              <a:gd name="adj" fmla="val 16539399"/>
            </a:avLst>
          </a:prstGeom>
          <a:solidFill>
            <a:srgbClr val="FA95AE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28877" y="1181621"/>
            <a:ext cx="155451" cy="15545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33851" y="1525712"/>
            <a:ext cx="1745977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Hardcoded Credentials </a:t>
            </a:r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−30 pts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4733851" y="1761753"/>
            <a:ext cx="3798912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ENV vars with </a:t>
            </a:r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PASSWORD</a:t>
            </a:r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, </a:t>
            </a:r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SECRET</a:t>
            </a:r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, </a:t>
            </a:r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API_KEY</a:t>
            </a:r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are visible in every </a:t>
            </a:r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docker inspect</a:t>
            </a:r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.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496119" y="2313905"/>
            <a:ext cx="4029075" cy="1239292"/>
          </a:xfrm>
          <a:prstGeom prst="roundRect">
            <a:avLst>
              <a:gd name="adj" fmla="val 1394"/>
            </a:avLst>
          </a:prstGeom>
          <a:solidFill>
            <a:srgbClr val="3E3E3E"/>
          </a:solidFill>
          <a:ln/>
        </p:spPr>
      </p:sp>
      <p:sp>
        <p:nvSpPr>
          <p:cNvPr id="14" name="Shape 10"/>
          <p:cNvSpPr/>
          <p:nvPr/>
        </p:nvSpPr>
        <p:spPr>
          <a:xfrm>
            <a:off x="611237" y="2429024"/>
            <a:ext cx="345504" cy="345504"/>
          </a:xfrm>
          <a:prstGeom prst="roundRect">
            <a:avLst>
              <a:gd name="adj" fmla="val 16539399"/>
            </a:avLst>
          </a:prstGeom>
          <a:solidFill>
            <a:srgbClr val="FA95AE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6264" y="2523976"/>
            <a:ext cx="155451" cy="155451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11237" y="2868067"/>
            <a:ext cx="1439763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Using :latest Tag </a:t>
            </a:r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−15 pts</a:t>
            </a:r>
            <a:endParaRPr lang="en-US" sz="1100" dirty="0"/>
          </a:p>
        </p:txBody>
      </p:sp>
      <p:sp>
        <p:nvSpPr>
          <p:cNvPr id="17" name="Text 12"/>
          <p:cNvSpPr/>
          <p:nvPr/>
        </p:nvSpPr>
        <p:spPr>
          <a:xfrm>
            <a:off x="611237" y="3104108"/>
            <a:ext cx="3798838" cy="166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Non-reproducible builds. Unpredictable CVE surface area.</a:t>
            </a:r>
            <a:endParaRPr lang="en-US" sz="900" dirty="0"/>
          </a:p>
        </p:txBody>
      </p:sp>
      <p:sp>
        <p:nvSpPr>
          <p:cNvPr id="18" name="Shape 13"/>
          <p:cNvSpPr/>
          <p:nvPr/>
        </p:nvSpPr>
        <p:spPr>
          <a:xfrm>
            <a:off x="4618732" y="2313905"/>
            <a:ext cx="4029149" cy="1239292"/>
          </a:xfrm>
          <a:prstGeom prst="roundRect">
            <a:avLst>
              <a:gd name="adj" fmla="val 1394"/>
            </a:avLst>
          </a:prstGeom>
          <a:solidFill>
            <a:srgbClr val="3E3E3E"/>
          </a:solidFill>
          <a:ln/>
        </p:spPr>
      </p:sp>
      <p:sp>
        <p:nvSpPr>
          <p:cNvPr id="19" name="Shape 14"/>
          <p:cNvSpPr/>
          <p:nvPr/>
        </p:nvSpPr>
        <p:spPr>
          <a:xfrm>
            <a:off x="4733851" y="2429024"/>
            <a:ext cx="345504" cy="345504"/>
          </a:xfrm>
          <a:prstGeom prst="roundRect">
            <a:avLst>
              <a:gd name="adj" fmla="val 16539399"/>
            </a:avLst>
          </a:prstGeom>
          <a:solidFill>
            <a:srgbClr val="FA95AE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28877" y="2523976"/>
            <a:ext cx="155451" cy="155451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4733851" y="2868067"/>
            <a:ext cx="1625129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Missing HEALTHCHECK </a:t>
            </a:r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−10 pts</a:t>
            </a:r>
            <a:endParaRPr lang="en-US" sz="1100" dirty="0"/>
          </a:p>
        </p:txBody>
      </p:sp>
      <p:sp>
        <p:nvSpPr>
          <p:cNvPr id="22" name="Text 16"/>
          <p:cNvSpPr/>
          <p:nvPr/>
        </p:nvSpPr>
        <p:spPr>
          <a:xfrm>
            <a:off x="4733851" y="3104108"/>
            <a:ext cx="3798912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Orchestrators cannot detect unhealthy containers. Silent failures in production.</a:t>
            </a:r>
            <a:endParaRPr lang="en-US" sz="900" dirty="0"/>
          </a:p>
        </p:txBody>
      </p:sp>
      <p:sp>
        <p:nvSpPr>
          <p:cNvPr id="23" name="Shape 17"/>
          <p:cNvSpPr/>
          <p:nvPr/>
        </p:nvSpPr>
        <p:spPr>
          <a:xfrm>
            <a:off x="496119" y="3646736"/>
            <a:ext cx="4029075" cy="1072307"/>
          </a:xfrm>
          <a:prstGeom prst="roundRect">
            <a:avLst>
              <a:gd name="adj" fmla="val 1611"/>
            </a:avLst>
          </a:prstGeom>
          <a:solidFill>
            <a:srgbClr val="3E3E3E"/>
          </a:solidFill>
          <a:ln/>
        </p:spPr>
      </p:sp>
      <p:sp>
        <p:nvSpPr>
          <p:cNvPr id="24" name="Shape 18"/>
          <p:cNvSpPr/>
          <p:nvPr/>
        </p:nvSpPr>
        <p:spPr>
          <a:xfrm>
            <a:off x="611237" y="3761854"/>
            <a:ext cx="345504" cy="345504"/>
          </a:xfrm>
          <a:prstGeom prst="roundRect">
            <a:avLst>
              <a:gd name="adj" fmla="val 16539399"/>
            </a:avLst>
          </a:prstGeom>
          <a:solidFill>
            <a:srgbClr val="FA95AE"/>
          </a:solidFill>
          <a:ln/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6264" y="3856806"/>
            <a:ext cx="155451" cy="155451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11237" y="4200897"/>
            <a:ext cx="1790774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Sensitive Ports Exposed </a:t>
            </a:r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−10 pts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611237" y="4436938"/>
            <a:ext cx="3798838" cy="166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Ports 22, 3306, 5432, 27017, 6379, 9200 have no place in app containers.</a:t>
            </a:r>
            <a:endParaRPr lang="en-US" sz="900" dirty="0"/>
          </a:p>
        </p:txBody>
      </p:sp>
      <p:sp>
        <p:nvSpPr>
          <p:cNvPr id="28" name="Shape 21"/>
          <p:cNvSpPr/>
          <p:nvPr/>
        </p:nvSpPr>
        <p:spPr>
          <a:xfrm>
            <a:off x="4618732" y="3646736"/>
            <a:ext cx="4029149" cy="1072307"/>
          </a:xfrm>
          <a:prstGeom prst="roundRect">
            <a:avLst>
              <a:gd name="adj" fmla="val 1611"/>
            </a:avLst>
          </a:prstGeom>
          <a:solidFill>
            <a:srgbClr val="3E3E3E"/>
          </a:solidFill>
          <a:ln/>
        </p:spPr>
      </p:sp>
      <p:sp>
        <p:nvSpPr>
          <p:cNvPr id="29" name="Shape 22"/>
          <p:cNvSpPr/>
          <p:nvPr/>
        </p:nvSpPr>
        <p:spPr>
          <a:xfrm>
            <a:off x="4733851" y="3761854"/>
            <a:ext cx="345504" cy="345504"/>
          </a:xfrm>
          <a:prstGeom prst="roundRect">
            <a:avLst>
              <a:gd name="adj" fmla="val 16539399"/>
            </a:avLst>
          </a:prstGeom>
          <a:solidFill>
            <a:srgbClr val="FA95AE"/>
          </a:solidFill>
          <a:ln/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28877" y="3856806"/>
            <a:ext cx="155451" cy="155451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4733851" y="4200897"/>
            <a:ext cx="1439763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--privileged Flag </a:t>
            </a:r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−20 pts</a:t>
            </a:r>
            <a:endParaRPr lang="en-US" sz="1100" dirty="0"/>
          </a:p>
        </p:txBody>
      </p:sp>
      <p:sp>
        <p:nvSpPr>
          <p:cNvPr id="32" name="Text 24"/>
          <p:cNvSpPr/>
          <p:nvPr/>
        </p:nvSpPr>
        <p:spPr>
          <a:xfrm>
            <a:off x="4733851" y="4436938"/>
            <a:ext cx="3798912" cy="166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Full host access. Disables all container isolation.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4246"/>
            <a:ext cx="6079554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Where DockSec Fits — </a:t>
            </a:r>
            <a:pPr algn="l" indent="0" marL="0">
              <a:lnSpc>
                <a:spcPct val="104000"/>
              </a:lnSpc>
              <a:buNone/>
            </a:pPr>
            <a:r>
              <a:rPr lang="en-US" sz="26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Honest Comparison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496119" y="1074093"/>
            <a:ext cx="8151763" cy="2875062"/>
          </a:xfrm>
          <a:prstGeom prst="roundRect">
            <a:avLst>
              <a:gd name="adj" fmla="val 705"/>
            </a:avLst>
          </a:prstGeom>
          <a:noFill/>
          <a:ln w="4763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36017" y="1160859"/>
            <a:ext cx="2466901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Capability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2780779" y="1078855"/>
            <a:ext cx="1465585" cy="377503"/>
          </a:xfrm>
          <a:prstGeom prst="rect">
            <a:avLst/>
          </a:prstGeom>
          <a:solidFill>
            <a:srgbClr val="FA95AE"/>
          </a:solidFill>
          <a:ln/>
        </p:spPr>
      </p:sp>
      <p:sp>
        <p:nvSpPr>
          <p:cNvPr id="6" name="Text 4"/>
          <p:cNvSpPr/>
          <p:nvPr/>
        </p:nvSpPr>
        <p:spPr>
          <a:xfrm>
            <a:off x="2915841" y="1160859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DockSec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381426" y="1160859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Trivy (standalone)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847011" y="1160859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Snyk Container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312596" y="1160859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Aikido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36017" y="1540743"/>
            <a:ext cx="2466901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License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915841" y="1540743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Free MIT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381426" y="1540743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Free Apache 2.0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847011" y="1540743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Commercial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312596" y="1540743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Commercial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36017" y="1920627"/>
            <a:ext cx="2466901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2915841" y="1920627"/>
            <a:ext cx="1195462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OWASP, vendor neutral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381426" y="1920627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Open source, Aqua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847011" y="1920627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Single vendor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7312596" y="1920627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Single vendor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36017" y="2511623"/>
            <a:ext cx="2466901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Line-level Dockerfile fix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2915841" y="2511623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✅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Yes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381426" y="2511623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❌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Detection only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847011" y="2511623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⚠️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Partial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312596" y="2511623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⚠️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Partial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36017" y="2891507"/>
            <a:ext cx="2466901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Fully offline / air-gapped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2915841" y="2891507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✅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Yes (Ollama)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381426" y="2891507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⚠️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Scan only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847011" y="2891507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❌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No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7312596" y="2891507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❌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No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36017" y="3271391"/>
            <a:ext cx="2466901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Your data stays local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2915841" y="3271391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✅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Yes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4381426" y="3271391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✅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Yes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5847011" y="3271391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❌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No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7312596" y="3271391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❌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No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636017" y="3651275"/>
            <a:ext cx="2466901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Bring your own LLM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2915841" y="3651275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✅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Yes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4381426" y="3651275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N/A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5847011" y="3651275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❌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No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7312596" y="3651275"/>
            <a:ext cx="165266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❌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No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496119" y="4094038"/>
            <a:ext cx="8151763" cy="510257"/>
          </a:xfrm>
          <a:prstGeom prst="roundRect">
            <a:avLst>
              <a:gd name="adj" fmla="val 3972"/>
            </a:avLst>
          </a:prstGeom>
          <a:solidFill>
            <a:srgbClr val="7A0622"/>
          </a:solidFill>
          <a:ln/>
        </p:spPr>
      </p:sp>
      <p:pic>
        <p:nvPicPr>
          <p:cNvPr id="4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80" y="4282678"/>
            <a:ext cx="168846" cy="135062"/>
          </a:xfrm>
          <a:prstGeom prst="rect">
            <a:avLst/>
          </a:prstGeom>
        </p:spPr>
      </p:pic>
      <p:sp>
        <p:nvSpPr>
          <p:cNvPr id="42" name="Text 39"/>
          <p:cNvSpPr/>
          <p:nvPr/>
        </p:nvSpPr>
        <p:spPr>
          <a:xfrm>
            <a:off x="935087" y="4243611"/>
            <a:ext cx="8034933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DockSec is the only open source, locally-runnable tool combining scanner precision with line-level AI remediation.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41424"/>
            <a:ext cx="32814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Live Demo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25119" y="929357"/>
            <a:ext cx="4722763" cy="9743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Let's Scan a Real Vulnerable Dockerfile</a:t>
            </a:r>
            <a:endParaRPr lang="en-US" sz="30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7460" y="2044266"/>
            <a:ext cx="169441" cy="16944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292203" y="2038722"/>
            <a:ext cx="435567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 Dockerfile with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6 intentional security problems</a:t>
            </a:r>
            <a:endParaRPr lang="en-US" sz="8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7460" y="2568736"/>
            <a:ext cx="169441" cy="16944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292203" y="2563192"/>
            <a:ext cx="435567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DockSec run from the terminal —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one command</a:t>
            </a:r>
            <a:endParaRPr lang="en-US" sz="8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7460" y="3093207"/>
            <a:ext cx="169441" cy="16944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292203" y="3087663"/>
            <a:ext cx="435567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Score climbs from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22 → 89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after applying the fixes</a:t>
            </a:r>
            <a:endParaRPr lang="en-US" sz="85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67460" y="3617677"/>
            <a:ext cx="169441" cy="169441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4292203" y="3612133"/>
            <a:ext cx="435567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Full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HTML report</a:t>
            </a:r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rendered live in the browser</a:t>
            </a:r>
            <a:endParaRPr lang="en-US" sz="850" dirty="0"/>
          </a:p>
        </p:txBody>
      </p:sp>
      <p:sp>
        <p:nvSpPr>
          <p:cNvPr id="13" name="Shape 6"/>
          <p:cNvSpPr/>
          <p:nvPr/>
        </p:nvSpPr>
        <p:spPr>
          <a:xfrm>
            <a:off x="3925119" y="4057799"/>
            <a:ext cx="4722763" cy="543074"/>
          </a:xfrm>
          <a:prstGeom prst="roundRect">
            <a:avLst>
              <a:gd name="adj" fmla="val 3120"/>
            </a:avLst>
          </a:prstGeom>
          <a:solidFill>
            <a:srgbClr val="7A0622"/>
          </a:solidFill>
          <a:ln/>
        </p:spPr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38079" y="4209604"/>
            <a:ext cx="141163" cy="11296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4292203" y="4166964"/>
            <a:ext cx="4242718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Follow along — the Dockerfile is on the workshop repo: </a:t>
            </a:r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github.com/OWASP/DockSec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13606"/>
            <a:ext cx="556222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The Dockerfile We Are About to Scan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310953"/>
            <a:ext cx="226285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The Vulnerable Dockerfile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496119" y="1691878"/>
            <a:ext cx="3902943" cy="2778472"/>
          </a:xfrm>
          <a:prstGeom prst="roundRect">
            <a:avLst>
              <a:gd name="adj" fmla="val 765"/>
            </a:avLst>
          </a:prstGeom>
          <a:solidFill>
            <a:srgbClr val="2C2C2C"/>
          </a:solidFill>
          <a:ln/>
        </p:spPr>
      </p:sp>
      <p:sp>
        <p:nvSpPr>
          <p:cNvPr id="5" name="Shape 3"/>
          <p:cNvSpPr/>
          <p:nvPr/>
        </p:nvSpPr>
        <p:spPr>
          <a:xfrm>
            <a:off x="489049" y="1691878"/>
            <a:ext cx="3917082" cy="2778472"/>
          </a:xfrm>
          <a:prstGeom prst="roundRect">
            <a:avLst>
              <a:gd name="adj" fmla="val 765"/>
            </a:avLst>
          </a:prstGeom>
          <a:solidFill>
            <a:srgbClr val="2C2C2C"/>
          </a:solidFill>
          <a:ln/>
        </p:spPr>
      </p:sp>
      <p:sp>
        <p:nvSpPr>
          <p:cNvPr id="6" name="Text 4"/>
          <p:cNvSpPr/>
          <p:nvPr/>
        </p:nvSpPr>
        <p:spPr>
          <a:xfrm>
            <a:off x="666229" y="1833637"/>
            <a:ext cx="3562722" cy="2494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FROM python:3.9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ENV API_KEY=sk-prod-abc123secret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ENV DB_PASSWORD=SuperSecret99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ADD ./app /app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WORKDIR /app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RUN apt-get update &amp;&amp; apt-get install -y \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openssh-server vim curl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EXPOSE 22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EXPOSE 8080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RUN pip install -r requirements.txt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CMD ["python", "app.py"]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749701" y="1310953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Annotated Problems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749701" y="1674168"/>
            <a:ext cx="3902943" cy="24148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1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python:3.9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1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untagged minor version, 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1"/>
            </a:pPr>
            <a:r>
              <a:rPr lang="en-US" sz="11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47 known CVEs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Lines 2–3 — hardcoded credentials, visible in 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docker inspect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ADD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instead of 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COPY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unnecessary remote URL risk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openssh-server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installed — SSH has no place in an app container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EXPOSE 22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SSH port publicly exposed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6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No 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6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USER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6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directive — container runs as root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7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No 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7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HEALTHCHECK</a:t>
            </a:r>
            <a:pPr algn="l" marL="223520" indent="-223520">
              <a:lnSpc>
                <a:spcPct val="133000"/>
              </a:lnSpc>
              <a:buSzPct val="100000"/>
              <a:buFont typeface="+mj-lt"/>
              <a:buAutoNum type="arabicPeriod" startAt="7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orchestrator cannot detect failures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4326"/>
            <a:ext cx="5434013" cy="373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After DockSec — Score Goes from </a:t>
            </a:r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22 to 89</a:t>
            </a:r>
            <a:endParaRPr lang="en-US" sz="2350" dirty="0"/>
          </a:p>
        </p:txBody>
      </p:sp>
      <p:sp>
        <p:nvSpPr>
          <p:cNvPr id="3" name="Shape 1"/>
          <p:cNvSpPr/>
          <p:nvPr/>
        </p:nvSpPr>
        <p:spPr>
          <a:xfrm>
            <a:off x="496119" y="1082948"/>
            <a:ext cx="2749674" cy="212824"/>
          </a:xfrm>
          <a:prstGeom prst="roundRect">
            <a:avLst>
              <a:gd name="adj" fmla="val 6745"/>
            </a:avLst>
          </a:prstGeom>
          <a:solidFill>
            <a:srgbClr val="490315"/>
          </a:solidFill>
          <a:ln/>
        </p:spPr>
      </p:sp>
      <p:sp>
        <p:nvSpPr>
          <p:cNvPr id="4" name="Text 2"/>
          <p:cNvSpPr/>
          <p:nvPr/>
        </p:nvSpPr>
        <p:spPr>
          <a:xfrm>
            <a:off x="567854" y="1118815"/>
            <a:ext cx="3063404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BEFORE: 75/100 (SCAN-ONLY) VS BEFORE: 2/100 (WITH IMAGE)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496119" y="1409254"/>
            <a:ext cx="3929955" cy="2179141"/>
          </a:xfrm>
          <a:prstGeom prst="roundRect">
            <a:avLst>
              <a:gd name="adj" fmla="val 823"/>
            </a:avLst>
          </a:prstGeom>
          <a:solidFill>
            <a:srgbClr val="2C2C2C"/>
          </a:solidFill>
          <a:ln/>
        </p:spPr>
      </p:sp>
      <p:sp>
        <p:nvSpPr>
          <p:cNvPr id="6" name="Shape 4"/>
          <p:cNvSpPr/>
          <p:nvPr/>
        </p:nvSpPr>
        <p:spPr>
          <a:xfrm>
            <a:off x="490165" y="1409254"/>
            <a:ext cx="3941862" cy="2179141"/>
          </a:xfrm>
          <a:prstGeom prst="roundRect">
            <a:avLst>
              <a:gd name="adj" fmla="val 823"/>
            </a:avLst>
          </a:prstGeom>
          <a:solidFill>
            <a:srgbClr val="2C2C2C"/>
          </a:solidFill>
          <a:ln/>
        </p:spPr>
      </p:sp>
      <p:sp>
        <p:nvSpPr>
          <p:cNvPr id="7" name="Text 5"/>
          <p:cNvSpPr/>
          <p:nvPr/>
        </p:nvSpPr>
        <p:spPr>
          <a:xfrm>
            <a:off x="639663" y="1528837"/>
            <a:ext cx="3642866" cy="19399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FROM python:3.9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ENV API_KEY=sk-prod-abc123secret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ENV DB_PASSWORD=SuperSecret99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ADD ./app /app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WORKDIR /app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RUN apt-get update &amp;&amp; apt-get install -y \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openssh-server vim curl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EXPOSE 22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EXPOSE 8080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RUN pip install -r requirements.txt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7B72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CMD ["python", "app.py"]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722688" y="1082948"/>
            <a:ext cx="1266081" cy="212824"/>
          </a:xfrm>
          <a:prstGeom prst="roundRect">
            <a:avLst>
              <a:gd name="adj" fmla="val 6745"/>
            </a:avLst>
          </a:prstGeom>
          <a:solidFill>
            <a:srgbClr val="490315"/>
          </a:solidFill>
          <a:ln/>
        </p:spPr>
      </p:sp>
      <p:sp>
        <p:nvSpPr>
          <p:cNvPr id="9" name="Text 7"/>
          <p:cNvSpPr/>
          <p:nvPr/>
        </p:nvSpPr>
        <p:spPr>
          <a:xfrm>
            <a:off x="4794424" y="1118815"/>
            <a:ext cx="157981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AFTER: CLEAN AI FINDINGS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4722688" y="1409254"/>
            <a:ext cx="3929955" cy="2531864"/>
          </a:xfrm>
          <a:prstGeom prst="roundRect">
            <a:avLst>
              <a:gd name="adj" fmla="val 709"/>
            </a:avLst>
          </a:prstGeom>
          <a:solidFill>
            <a:srgbClr val="2C2C2C"/>
          </a:solidFill>
          <a:ln/>
        </p:spPr>
      </p:sp>
      <p:sp>
        <p:nvSpPr>
          <p:cNvPr id="11" name="Shape 9"/>
          <p:cNvSpPr/>
          <p:nvPr/>
        </p:nvSpPr>
        <p:spPr>
          <a:xfrm>
            <a:off x="4716735" y="1409254"/>
            <a:ext cx="3941862" cy="2531864"/>
          </a:xfrm>
          <a:prstGeom prst="roundRect">
            <a:avLst>
              <a:gd name="adj" fmla="val 709"/>
            </a:avLst>
          </a:prstGeom>
          <a:solidFill>
            <a:srgbClr val="2C2C2C"/>
          </a:solidFill>
          <a:ln/>
        </p:spPr>
      </p:sp>
      <p:sp>
        <p:nvSpPr>
          <p:cNvPr id="12" name="Text 10"/>
          <p:cNvSpPr/>
          <p:nvPr/>
        </p:nvSpPr>
        <p:spPr>
          <a:xfrm>
            <a:off x="4866233" y="1528837"/>
            <a:ext cx="3642866" cy="2292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python:3.9.18-slim-bookworm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COPY ./app /app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WORKDIR /app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 apt-get update &amp;&amp; apt-get install -y --no-install-recommends curl \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&amp;&amp; rm -rf /var/lib/apt/lists/*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 pip install --no-cache-dir -r requirements.txt &amp;&amp; useradd -m appuser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EXPOSE 8080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HEALTHCHECK CMD curl -f \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http://localhost:8080/ || exit 1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USER appuser</a:t>
            </a:r>
            <a:endParaRPr lang="en-US" sz="9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CMD ["python", "app.py"]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96119" y="4168080"/>
            <a:ext cx="8151763" cy="417612"/>
          </a:xfrm>
          <a:prstGeom prst="roundRect">
            <a:avLst>
              <a:gd name="adj" fmla="val 4296"/>
            </a:avLst>
          </a:prstGeom>
          <a:solidFill>
            <a:srgbClr val="183A13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702" y="4331866"/>
            <a:ext cx="149498" cy="119583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884783" y="4288706"/>
            <a:ext cx="810071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Credentials moved to runtime secrets. Root eliminated. SSH gone. Image pinned. </a:t>
            </a:r>
            <a:pPr algn="l" indent="0" marL="0">
              <a:lnSpc>
                <a:spcPct val="123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47 CVEs reduced to 4.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6255"/>
            <a:ext cx="6257702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Gate Every Dockerfile Change in CI — </a:t>
            </a:r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One Step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96119" y="1088678"/>
            <a:ext cx="20631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GitHub Actions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96119" y="1420341"/>
            <a:ext cx="4342358" cy="3195861"/>
          </a:xfrm>
          <a:prstGeom prst="roundRect">
            <a:avLst>
              <a:gd name="adj" fmla="val 603"/>
            </a:avLst>
          </a:prstGeom>
          <a:solidFill>
            <a:srgbClr val="2C2C2C"/>
          </a:solidFill>
          <a:ln/>
        </p:spPr>
      </p:sp>
      <p:sp>
        <p:nvSpPr>
          <p:cNvPr id="5" name="Shape 3"/>
          <p:cNvSpPr/>
          <p:nvPr/>
        </p:nvSpPr>
        <p:spPr>
          <a:xfrm>
            <a:off x="489719" y="1420341"/>
            <a:ext cx="4355157" cy="3195861"/>
          </a:xfrm>
          <a:prstGeom prst="roundRect">
            <a:avLst>
              <a:gd name="adj" fmla="val 603"/>
            </a:avLst>
          </a:prstGeom>
          <a:solidFill>
            <a:srgbClr val="2C2C2C"/>
          </a:solidFill>
          <a:ln/>
        </p:spPr>
      </p:sp>
      <p:sp>
        <p:nvSpPr>
          <p:cNvPr id="6" name="Text 4"/>
          <p:cNvSpPr/>
          <p:nvPr/>
        </p:nvSpPr>
        <p:spPr>
          <a:xfrm>
            <a:off x="650304" y="1548780"/>
            <a:ext cx="4033986" cy="29389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name: Docker Security Scan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on: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pull_request: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paths: ['Dockerfile']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jobs: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security-scan: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runs-on: ubuntu-latest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steps: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  - uses: actions/checkout@v4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  - name: Install DockSec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run: pip install docksec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  - name: Run Security Scan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run: docksec Dockerfile --scan-only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env: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79C0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OPENAI_API_KEY: ${{ secrets.OPENAI_API_KEY }}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156671" y="1088678"/>
            <a:ext cx="2090589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Why Gate on Dockerfiles?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156671" y="1405756"/>
            <a:ext cx="3495898" cy="1266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Catches regressions </a:t>
            </a:r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before merge</a:t>
            </a:r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not after production deploy</a:t>
            </a:r>
            <a:endParaRPr lang="en-US" sz="1000" dirty="0"/>
          </a:p>
          <a:p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--scan-only</a:t>
            </a:r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means zero LLM cost and zero data egress in CI</a:t>
            </a:r>
            <a:endParaRPr lang="en-US" sz="1000" dirty="0"/>
          </a:p>
          <a:p>
            <a:pPr algn="l" marL="203200" indent="-203200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Works with Jenkins, CircleCI, GitLab CI — anywhere Python runs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156671" y="2803252"/>
            <a:ext cx="3495898" cy="665559"/>
          </a:xfrm>
          <a:prstGeom prst="roundRect">
            <a:avLst>
              <a:gd name="adj" fmla="val 2896"/>
            </a:avLst>
          </a:prstGeom>
          <a:solidFill>
            <a:srgbClr val="7A0622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5110" y="2989436"/>
            <a:ext cx="160586" cy="12843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574134" y="2940100"/>
            <a:ext cx="2949997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Security gates on Dockerfiles are as important as gates on application code.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04366"/>
            <a:ext cx="4722763" cy="650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Hands-On Workshop — </a:t>
            </a:r>
            <a:pPr algn="l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Scan Your Own Dockerfile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496119" y="1169715"/>
            <a:ext cx="5179963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Bring your Dockerfile. Let's go.</a:t>
            </a:r>
            <a:endParaRPr lang="en-US" sz="8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413049"/>
            <a:ext cx="104105" cy="1041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496119" y="1562621"/>
            <a:ext cx="2323133" cy="14288"/>
          </a:xfrm>
          <a:prstGeom prst="rect">
            <a:avLst/>
          </a:prstGeom>
          <a:solidFill>
            <a:srgbClr val="FA95AE"/>
          </a:solidFill>
          <a:ln/>
        </p:spPr>
      </p:sp>
      <p:sp>
        <p:nvSpPr>
          <p:cNvPr id="7" name="Text 3"/>
          <p:cNvSpPr/>
          <p:nvPr/>
        </p:nvSpPr>
        <p:spPr>
          <a:xfrm>
            <a:off x="496119" y="1643211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Install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496119" y="1891829"/>
            <a:ext cx="2323133" cy="352648"/>
          </a:xfrm>
          <a:prstGeom prst="roundRect">
            <a:avLst>
              <a:gd name="adj" fmla="val 4428"/>
            </a:avLst>
          </a:prstGeom>
          <a:solidFill>
            <a:srgbClr val="2C2C2C"/>
          </a:solidFill>
          <a:ln/>
        </p:spPr>
      </p:sp>
      <p:sp>
        <p:nvSpPr>
          <p:cNvPr id="9" name="Shape 5"/>
          <p:cNvSpPr/>
          <p:nvPr/>
        </p:nvSpPr>
        <p:spPr>
          <a:xfrm>
            <a:off x="490984" y="1891829"/>
            <a:ext cx="2333402" cy="352648"/>
          </a:xfrm>
          <a:prstGeom prst="roundRect">
            <a:avLst>
              <a:gd name="adj" fmla="val 4428"/>
            </a:avLst>
          </a:prstGeom>
          <a:solidFill>
            <a:srgbClr val="2C2C2C"/>
          </a:solidFill>
          <a:ln/>
        </p:spPr>
      </p:sp>
      <p:sp>
        <p:nvSpPr>
          <p:cNvPr id="10" name="Text 6"/>
          <p:cNvSpPr/>
          <p:nvPr/>
        </p:nvSpPr>
        <p:spPr>
          <a:xfrm>
            <a:off x="621060" y="1995934"/>
            <a:ext cx="2073250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pip install docksec</a:t>
            </a:r>
            <a:endParaRPr lang="en-US" sz="8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95674" y="1413049"/>
            <a:ext cx="104105" cy="104105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2895674" y="1562621"/>
            <a:ext cx="2323207" cy="14288"/>
          </a:xfrm>
          <a:prstGeom prst="rect">
            <a:avLst/>
          </a:prstGeom>
          <a:solidFill>
            <a:srgbClr val="FA95AE"/>
          </a:solidFill>
          <a:ln/>
        </p:spPr>
      </p:sp>
      <p:sp>
        <p:nvSpPr>
          <p:cNvPr id="13" name="Text 8"/>
          <p:cNvSpPr/>
          <p:nvPr/>
        </p:nvSpPr>
        <p:spPr>
          <a:xfrm>
            <a:off x="2895674" y="1643211"/>
            <a:ext cx="1328961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Scan (choose your mode)</a:t>
            </a:r>
            <a:endParaRPr lang="en-US" sz="1000" dirty="0"/>
          </a:p>
        </p:txBody>
      </p:sp>
      <p:sp>
        <p:nvSpPr>
          <p:cNvPr id="14" name="Shape 9"/>
          <p:cNvSpPr/>
          <p:nvPr/>
        </p:nvSpPr>
        <p:spPr>
          <a:xfrm>
            <a:off x="2895674" y="1891829"/>
            <a:ext cx="2323207" cy="1363712"/>
          </a:xfrm>
          <a:prstGeom prst="roundRect">
            <a:avLst>
              <a:gd name="adj" fmla="val 1145"/>
            </a:avLst>
          </a:prstGeom>
          <a:solidFill>
            <a:srgbClr val="2C2C2C"/>
          </a:solidFill>
          <a:ln/>
        </p:spPr>
      </p:sp>
      <p:sp>
        <p:nvSpPr>
          <p:cNvPr id="15" name="Shape 10"/>
          <p:cNvSpPr/>
          <p:nvPr/>
        </p:nvSpPr>
        <p:spPr>
          <a:xfrm>
            <a:off x="2890540" y="1891829"/>
            <a:ext cx="2333476" cy="1363712"/>
          </a:xfrm>
          <a:prstGeom prst="roundRect">
            <a:avLst>
              <a:gd name="adj" fmla="val 1145"/>
            </a:avLst>
          </a:prstGeom>
          <a:solidFill>
            <a:srgbClr val="2C2C2C"/>
          </a:solidFill>
          <a:ln/>
        </p:spPr>
      </p:sp>
      <p:sp>
        <p:nvSpPr>
          <p:cNvPr id="16" name="Text 11"/>
          <p:cNvSpPr/>
          <p:nvPr/>
        </p:nvSpPr>
        <p:spPr>
          <a:xfrm>
            <a:off x="3020616" y="1995934"/>
            <a:ext cx="2073325" cy="1155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8B949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# With AI</a:t>
            </a:r>
            <a:endParaRPr lang="en-US" sz="800" dirty="0"/>
          </a:p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8B949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docksec Dockerfile</a:t>
            </a:r>
            <a:endParaRPr lang="en-US" sz="800" dirty="0"/>
          </a:p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8B949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# Offline / no key needed</a:t>
            </a:r>
            <a:endParaRPr lang="en-US" sz="800" dirty="0"/>
          </a:p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8B949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docksec Dockerfile --scan-only</a:t>
            </a:r>
            <a:endParaRPr lang="en-US" sz="800" dirty="0"/>
          </a:p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8B949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# Scan image too</a:t>
            </a:r>
            <a:endParaRPr lang="en-US" sz="800" dirty="0"/>
          </a:p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8B949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docksec Dockerfile -i yourimage:tag</a:t>
            </a:r>
            <a:endParaRPr lang="en-US" sz="800" dirty="0"/>
          </a:p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8B949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# Docker Compose</a:t>
            </a:r>
            <a:endParaRPr lang="en-US" sz="800" dirty="0"/>
          </a:p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8B949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docksec --compose docker-compose.yml</a:t>
            </a:r>
            <a:endParaRPr lang="en-US" sz="80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422972"/>
            <a:ext cx="104105" cy="104105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496119" y="3572545"/>
            <a:ext cx="4722763" cy="14288"/>
          </a:xfrm>
          <a:prstGeom prst="rect">
            <a:avLst/>
          </a:prstGeom>
          <a:solidFill>
            <a:srgbClr val="FA95AE"/>
          </a:solidFill>
          <a:ln/>
        </p:spPr>
      </p:sp>
      <p:sp>
        <p:nvSpPr>
          <p:cNvPr id="19" name="Text 13"/>
          <p:cNvSpPr/>
          <p:nvPr/>
        </p:nvSpPr>
        <p:spPr>
          <a:xfrm>
            <a:off x="496119" y="3653135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Review &amp; Fix</a:t>
            </a:r>
            <a:endParaRPr lang="en-US" sz="1000" dirty="0"/>
          </a:p>
        </p:txBody>
      </p:sp>
      <p:sp>
        <p:nvSpPr>
          <p:cNvPr id="20" name="Text 14"/>
          <p:cNvSpPr/>
          <p:nvPr/>
        </p:nvSpPr>
        <p:spPr>
          <a:xfrm>
            <a:off x="496119" y="3861643"/>
            <a:ext cx="4722763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Open the HTML report. Find your top 3 issues. Apply the suggested fixes. Re-scan and watch your score improve.</a:t>
            </a:r>
            <a:endParaRPr lang="en-US" sz="800" dirty="0"/>
          </a:p>
        </p:txBody>
      </p:sp>
      <p:sp>
        <p:nvSpPr>
          <p:cNvPr id="21" name="Shape 15"/>
          <p:cNvSpPr/>
          <p:nvPr/>
        </p:nvSpPr>
        <p:spPr>
          <a:xfrm>
            <a:off x="496119" y="4314527"/>
            <a:ext cx="4722763" cy="338658"/>
          </a:xfrm>
          <a:prstGeom prst="roundRect">
            <a:avLst>
              <a:gd name="adj" fmla="val 4611"/>
            </a:avLst>
          </a:prstGeom>
          <a:solidFill>
            <a:srgbClr val="7A0622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224" y="4453458"/>
            <a:ext cx="130076" cy="10410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34405" y="4409256"/>
            <a:ext cx="4737571" cy="149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Workshop repo: </a:t>
            </a:r>
            <a:pPr algn="l" indent="0" marL="0">
              <a:lnSpc>
                <a:spcPct val="116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github.com/OWASP/DockSec</a:t>
            </a:r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| No API key required for </a:t>
            </a:r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FFFFFF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--scan-only</a:t>
            </a:r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mode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39466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DockSec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in the Media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165970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Featured and published by leading cybersecurity and cloud-native publications worldwide.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552254"/>
            <a:ext cx="1931566" cy="504974"/>
          </a:xfrm>
          <a:prstGeom prst="roundRect">
            <a:avLst>
              <a:gd name="adj" fmla="val 4211"/>
            </a:avLst>
          </a:prstGeom>
          <a:solidFill>
            <a:srgbClr val="3E3E3E"/>
          </a:solidFill>
          <a:ln/>
        </p:spPr>
      </p:sp>
      <p:sp>
        <p:nvSpPr>
          <p:cNvPr id="5" name="Text 3"/>
          <p:cNvSpPr/>
          <p:nvPr/>
        </p:nvSpPr>
        <p:spPr>
          <a:xfrm>
            <a:off x="637877" y="2694012"/>
            <a:ext cx="164804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Help Net Security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2569443" y="2552254"/>
            <a:ext cx="1931640" cy="504974"/>
          </a:xfrm>
          <a:prstGeom prst="roundRect">
            <a:avLst>
              <a:gd name="adj" fmla="val 4211"/>
            </a:avLst>
          </a:prstGeom>
          <a:solidFill>
            <a:srgbClr val="3E3E3E"/>
          </a:solidFill>
          <a:ln/>
        </p:spPr>
      </p:sp>
      <p:sp>
        <p:nvSpPr>
          <p:cNvPr id="7" name="Text 5"/>
          <p:cNvSpPr/>
          <p:nvPr/>
        </p:nvSpPr>
        <p:spPr>
          <a:xfrm>
            <a:off x="2711202" y="2694012"/>
            <a:ext cx="16481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Reversing Labs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642842" y="2552254"/>
            <a:ext cx="1931640" cy="504974"/>
          </a:xfrm>
          <a:prstGeom prst="roundRect">
            <a:avLst>
              <a:gd name="adj" fmla="val 4211"/>
            </a:avLst>
          </a:prstGeom>
          <a:solidFill>
            <a:srgbClr val="3E3E3E"/>
          </a:solidFill>
          <a:ln/>
        </p:spPr>
      </p:sp>
      <p:sp>
        <p:nvSpPr>
          <p:cNvPr id="9" name="Text 7"/>
          <p:cNvSpPr/>
          <p:nvPr/>
        </p:nvSpPr>
        <p:spPr>
          <a:xfrm>
            <a:off x="4784601" y="2694012"/>
            <a:ext cx="16481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Cloud Native Now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716241" y="2552254"/>
            <a:ext cx="1931640" cy="504974"/>
          </a:xfrm>
          <a:prstGeom prst="roundRect">
            <a:avLst>
              <a:gd name="adj" fmla="val 4211"/>
            </a:avLst>
          </a:prstGeom>
          <a:solidFill>
            <a:srgbClr val="3E3E3E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0" y="2694012"/>
            <a:ext cx="16481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Security Week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496119" y="3198986"/>
            <a:ext cx="1931566" cy="504974"/>
          </a:xfrm>
          <a:prstGeom prst="roundRect">
            <a:avLst>
              <a:gd name="adj" fmla="val 4211"/>
            </a:avLst>
          </a:prstGeom>
          <a:solidFill>
            <a:srgbClr val="3E3E3E"/>
          </a:solidFill>
          <a:ln/>
        </p:spPr>
      </p:sp>
      <p:sp>
        <p:nvSpPr>
          <p:cNvPr id="13" name="Text 11"/>
          <p:cNvSpPr/>
          <p:nvPr/>
        </p:nvSpPr>
        <p:spPr>
          <a:xfrm>
            <a:off x="637877" y="3340745"/>
            <a:ext cx="164804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CyberSecurity News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2569443" y="3198986"/>
            <a:ext cx="1931640" cy="504974"/>
          </a:xfrm>
          <a:prstGeom prst="roundRect">
            <a:avLst>
              <a:gd name="adj" fmla="val 4211"/>
            </a:avLst>
          </a:prstGeom>
          <a:solidFill>
            <a:srgbClr val="3E3E3E"/>
          </a:solidFill>
          <a:ln/>
        </p:spPr>
      </p:sp>
      <p:sp>
        <p:nvSpPr>
          <p:cNvPr id="15" name="Text 13"/>
          <p:cNvSpPr/>
          <p:nvPr/>
        </p:nvSpPr>
        <p:spPr>
          <a:xfrm>
            <a:off x="2711202" y="3340745"/>
            <a:ext cx="16481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SC World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642842" y="3198986"/>
            <a:ext cx="1931640" cy="504974"/>
          </a:xfrm>
          <a:prstGeom prst="roundRect">
            <a:avLst>
              <a:gd name="adj" fmla="val 4211"/>
            </a:avLst>
          </a:prstGeom>
          <a:solidFill>
            <a:srgbClr val="3E3E3E"/>
          </a:solidFill>
          <a:ln/>
        </p:spPr>
      </p:sp>
      <p:sp>
        <p:nvSpPr>
          <p:cNvPr id="17" name="Text 15"/>
          <p:cNvSpPr/>
          <p:nvPr/>
        </p:nvSpPr>
        <p:spPr>
          <a:xfrm>
            <a:off x="4784601" y="3340745"/>
            <a:ext cx="16481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The Cyber Express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716241" y="3198986"/>
            <a:ext cx="1931640" cy="504974"/>
          </a:xfrm>
          <a:prstGeom prst="roundRect">
            <a:avLst>
              <a:gd name="adj" fmla="val 4211"/>
            </a:avLst>
          </a:prstGeom>
          <a:solidFill>
            <a:srgbClr val="3E3E3E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0" y="3340745"/>
            <a:ext cx="16481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Under Code News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04217"/>
            <a:ext cx="3392165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Questions? </a:t>
            </a:r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Let's Dig In</a:t>
            </a:r>
            <a:endParaRPr lang="en-US" sz="2300" dirty="0"/>
          </a:p>
        </p:txBody>
      </p:sp>
      <p:sp>
        <p:nvSpPr>
          <p:cNvPr id="4" name="Shape 1"/>
          <p:cNvSpPr/>
          <p:nvPr/>
        </p:nvSpPr>
        <p:spPr>
          <a:xfrm>
            <a:off x="3925119" y="916856"/>
            <a:ext cx="2312789" cy="724049"/>
          </a:xfrm>
          <a:prstGeom prst="roundRect">
            <a:avLst>
              <a:gd name="adj" fmla="val 2432"/>
            </a:avLst>
          </a:prstGeom>
          <a:solidFill>
            <a:srgbClr val="1F1F1F"/>
          </a:solidFill>
          <a:ln w="14288">
            <a:solidFill>
              <a:srgbClr val="575757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010" y="860747"/>
            <a:ext cx="140866" cy="140866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150" y="1556147"/>
            <a:ext cx="140866" cy="14086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115470" y="1107207"/>
            <a:ext cx="1932087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"What vulnerabilities did you find in your Dockerfile just now?"</a:t>
            </a:r>
            <a:endParaRPr lang="en-US" sz="900" dirty="0"/>
          </a:p>
        </p:txBody>
      </p:sp>
      <p:sp>
        <p:nvSpPr>
          <p:cNvPr id="8" name="Shape 3"/>
          <p:cNvSpPr/>
          <p:nvPr/>
        </p:nvSpPr>
        <p:spPr>
          <a:xfrm>
            <a:off x="6335092" y="916856"/>
            <a:ext cx="2312789" cy="724049"/>
          </a:xfrm>
          <a:prstGeom prst="roundRect">
            <a:avLst>
              <a:gd name="adj" fmla="val 2432"/>
            </a:avLst>
          </a:prstGeom>
          <a:solidFill>
            <a:srgbClr val="1F1F1F"/>
          </a:solidFill>
          <a:ln w="14288">
            <a:solidFill>
              <a:srgbClr val="575757"/>
            </a:solidFill>
            <a:prstDash val="solid"/>
          </a:ln>
        </p:spPr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984" y="860747"/>
            <a:ext cx="140866" cy="140866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3124" y="1556147"/>
            <a:ext cx="140866" cy="140866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525444" y="1107207"/>
            <a:ext cx="1932087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"What would it take to add DockSec to your pipeline this week?"</a:t>
            </a:r>
            <a:endParaRPr lang="en-US" sz="900" dirty="0"/>
          </a:p>
        </p:txBody>
      </p:sp>
      <p:sp>
        <p:nvSpPr>
          <p:cNvPr id="12" name="Shape 5"/>
          <p:cNvSpPr/>
          <p:nvPr/>
        </p:nvSpPr>
        <p:spPr>
          <a:xfrm>
            <a:off x="3925119" y="1738089"/>
            <a:ext cx="4722763" cy="552376"/>
          </a:xfrm>
          <a:prstGeom prst="roundRect">
            <a:avLst>
              <a:gd name="adj" fmla="val 3188"/>
            </a:avLst>
          </a:prstGeom>
          <a:solidFill>
            <a:srgbClr val="1F1F1F"/>
          </a:solidFill>
          <a:ln w="14288">
            <a:solidFill>
              <a:srgbClr val="575757"/>
            </a:solidFill>
            <a:prstDash val="solid"/>
          </a:ln>
        </p:spPr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9010" y="1681981"/>
            <a:ext cx="140866" cy="140866"/>
          </a:xfrm>
          <a:prstGeom prst="rect">
            <a:avLst/>
          </a:prstGeom>
        </p:spPr>
      </p:pic>
      <p:pic>
        <p:nvPicPr>
          <p:cNvPr id="1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3124" y="2205707"/>
            <a:ext cx="140866" cy="140866"/>
          </a:xfrm>
          <a:prstGeom prst="rect">
            <a:avLst/>
          </a:prstGeom>
        </p:spPr>
      </p:pic>
      <p:sp>
        <p:nvSpPr>
          <p:cNvPr id="15" name="Text 6"/>
          <p:cNvSpPr/>
          <p:nvPr/>
        </p:nvSpPr>
        <p:spPr>
          <a:xfrm>
            <a:off x="4115470" y="1928440"/>
            <a:ext cx="4342061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"What scanner or integration is missing that you need?"</a:t>
            </a:r>
            <a:endParaRPr lang="en-US" sz="900" dirty="0"/>
          </a:p>
        </p:txBody>
      </p:sp>
      <p:pic>
        <p:nvPicPr>
          <p:cNvPr id="16" name="Image 7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25119" y="2420317"/>
            <a:ext cx="176064" cy="176064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4198367" y="2425452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GitHub</a:t>
            </a:r>
            <a:endParaRPr lang="en-US" sz="1150" dirty="0"/>
          </a:p>
        </p:txBody>
      </p:sp>
      <p:sp>
        <p:nvSpPr>
          <p:cNvPr id="18" name="Text 8"/>
          <p:cNvSpPr/>
          <p:nvPr/>
        </p:nvSpPr>
        <p:spPr>
          <a:xfrm>
            <a:off x="4198367" y="2667149"/>
            <a:ext cx="4449514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github.com/OWASP/DockSec</a:t>
            </a:r>
            <a:endParaRPr lang="en-US" sz="900" dirty="0"/>
          </a:p>
        </p:txBody>
      </p:sp>
      <p:pic>
        <p:nvPicPr>
          <p:cNvPr id="19" name="Image 8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25119" y="3053804"/>
            <a:ext cx="176064" cy="176064"/>
          </a:xfrm>
          <a:prstGeom prst="rect">
            <a:avLst/>
          </a:prstGeom>
        </p:spPr>
      </p:pic>
      <p:sp>
        <p:nvSpPr>
          <p:cNvPr id="20" name="Text 9"/>
          <p:cNvSpPr/>
          <p:nvPr/>
        </p:nvSpPr>
        <p:spPr>
          <a:xfrm>
            <a:off x="4198367" y="3058939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PyPI</a:t>
            </a:r>
            <a:endParaRPr lang="en-US" sz="1150" dirty="0"/>
          </a:p>
        </p:txBody>
      </p:sp>
      <p:sp>
        <p:nvSpPr>
          <p:cNvPr id="21" name="Text 10"/>
          <p:cNvSpPr/>
          <p:nvPr/>
        </p:nvSpPr>
        <p:spPr>
          <a:xfrm>
            <a:off x="4198367" y="3300636"/>
            <a:ext cx="4449514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pypi.org/project/docksec</a:t>
            </a:r>
            <a:endParaRPr lang="en-US" sz="900" dirty="0"/>
          </a:p>
        </p:txBody>
      </p:sp>
      <p:pic>
        <p:nvPicPr>
          <p:cNvPr id="22" name="Image 9" descr="preencoded.png">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25119" y="3687291"/>
            <a:ext cx="176064" cy="176064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4198367" y="3692426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OWASP Slack</a:t>
            </a:r>
            <a:endParaRPr lang="en-US" sz="1150" dirty="0"/>
          </a:p>
        </p:txBody>
      </p:sp>
      <p:sp>
        <p:nvSpPr>
          <p:cNvPr id="24" name="Text 12"/>
          <p:cNvSpPr/>
          <p:nvPr/>
        </p:nvSpPr>
        <p:spPr>
          <a:xfrm>
            <a:off x="4198367" y="3934123"/>
            <a:ext cx="4449514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#project-docksec</a:t>
            </a:r>
            <a:endParaRPr lang="en-US" sz="900" dirty="0"/>
          </a:p>
        </p:txBody>
      </p:sp>
      <p:pic>
        <p:nvPicPr>
          <p:cNvPr id="25" name="Image 10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925119" y="4320778"/>
            <a:ext cx="176064" cy="176064"/>
          </a:xfrm>
          <a:prstGeom prst="rect">
            <a:avLst/>
          </a:prstGeom>
        </p:spPr>
      </p:pic>
      <p:sp>
        <p:nvSpPr>
          <p:cNvPr id="26" name="Text 13"/>
          <p:cNvSpPr/>
          <p:nvPr/>
        </p:nvSpPr>
        <p:spPr>
          <a:xfrm>
            <a:off x="4198367" y="4325913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OWASP Page</a:t>
            </a:r>
            <a:endParaRPr lang="en-US" sz="1150" dirty="0"/>
          </a:p>
        </p:txBody>
      </p:sp>
      <p:sp>
        <p:nvSpPr>
          <p:cNvPr id="27" name="Text 14"/>
          <p:cNvSpPr/>
          <p:nvPr/>
        </p:nvSpPr>
        <p:spPr>
          <a:xfrm>
            <a:off x="4198367" y="4567610"/>
            <a:ext cx="4449514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owasp.org/DockSec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0794"/>
            <a:ext cx="3059906" cy="325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Who Is This Guy?</a:t>
            </a:r>
            <a:endParaRPr lang="en-US" sz="2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878979"/>
            <a:ext cx="865138" cy="8651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839664"/>
            <a:ext cx="1411784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Senior Cloud Security &amp; SRE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496119" y="2048173"/>
            <a:ext cx="1966243" cy="433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Experienced in securing container infrastructure at scale across enterprise environments.</a:t>
            </a:r>
            <a:endParaRPr lang="en-US" sz="8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909" y="878979"/>
            <a:ext cx="865138" cy="86513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57909" y="1839664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Docker Captain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2557909" y="2048173"/>
            <a:ext cx="1966317" cy="433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Recognized by Docker Inc. for deep container expertise and community leadership.</a:t>
            </a:r>
            <a:endParaRPr lang="en-US" sz="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774" y="878979"/>
            <a:ext cx="865138" cy="86513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19774" y="1839664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Google Developer Expert</a:t>
            </a:r>
            <a:endParaRPr lang="en-US" sz="1000" dirty="0"/>
          </a:p>
        </p:txBody>
      </p:sp>
      <p:sp>
        <p:nvSpPr>
          <p:cNvPr id="11" name="Text 6"/>
          <p:cNvSpPr/>
          <p:nvPr/>
        </p:nvSpPr>
        <p:spPr>
          <a:xfrm>
            <a:off x="4619774" y="2048173"/>
            <a:ext cx="1966243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GDE in Google Cloud — specializing in architecture and security.</a:t>
            </a:r>
            <a:endParaRPr lang="en-US" sz="8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1564" y="878979"/>
            <a:ext cx="865138" cy="86513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681564" y="1839664"/>
            <a:ext cx="1305744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OWASP Founding Member</a:t>
            </a:r>
            <a:endParaRPr lang="en-US" sz="1000" dirty="0"/>
          </a:p>
        </p:txBody>
      </p:sp>
      <p:sp>
        <p:nvSpPr>
          <p:cNvPr id="14" name="Text 8"/>
          <p:cNvSpPr/>
          <p:nvPr/>
        </p:nvSpPr>
        <p:spPr>
          <a:xfrm>
            <a:off x="6681564" y="2048173"/>
            <a:ext cx="1966317" cy="433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Author of OWASP AIVSS Framework; active contributor to global security standards.</a:t>
            </a:r>
            <a:endParaRPr lang="en-US" sz="8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2634332"/>
            <a:ext cx="865138" cy="86513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496119" y="3595018"/>
            <a:ext cx="1610469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Published Author &amp; Researcher</a:t>
            </a:r>
            <a:endParaRPr lang="en-US" sz="1000" dirty="0"/>
          </a:p>
        </p:txBody>
      </p:sp>
      <p:sp>
        <p:nvSpPr>
          <p:cNvPr id="17" name="Text 10"/>
          <p:cNvSpPr/>
          <p:nvPr/>
        </p:nvSpPr>
        <p:spPr>
          <a:xfrm>
            <a:off x="496119" y="3803526"/>
            <a:ext cx="1966243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6 books (Springer, Apress, Wiley). Best Paper Award — IEEE ICAIC 2025.</a:t>
            </a:r>
            <a:endParaRPr lang="en-US" sz="8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7909" y="2634332"/>
            <a:ext cx="865138" cy="865138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2557909" y="3595018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Conference Speaker</a:t>
            </a:r>
            <a:endParaRPr lang="en-US" sz="1000" dirty="0"/>
          </a:p>
        </p:txBody>
      </p:sp>
      <p:sp>
        <p:nvSpPr>
          <p:cNvPr id="20" name="Text 12"/>
          <p:cNvSpPr/>
          <p:nvPr/>
        </p:nvSpPr>
        <p:spPr>
          <a:xfrm>
            <a:off x="2557909" y="3803526"/>
            <a:ext cx="1966317" cy="433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OWASP AppSec · QCon AI Boston · SANS CloudSecNext · Linux Security Summit NA · PlatformCon</a:t>
            </a:r>
            <a:endParaRPr lang="en-US" sz="800" dirty="0"/>
          </a:p>
        </p:txBody>
      </p:sp>
      <p:sp>
        <p:nvSpPr>
          <p:cNvPr id="21" name="Shape 13"/>
          <p:cNvSpPr/>
          <p:nvPr/>
        </p:nvSpPr>
        <p:spPr>
          <a:xfrm>
            <a:off x="496119" y="4322787"/>
            <a:ext cx="8151763" cy="333896"/>
          </a:xfrm>
          <a:prstGeom prst="roundRect">
            <a:avLst>
              <a:gd name="adj" fmla="val 4677"/>
            </a:avLst>
          </a:prstGeom>
          <a:solidFill>
            <a:srgbClr val="7A0622"/>
          </a:solidFill>
          <a:ln/>
        </p:spPr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224" y="4461718"/>
            <a:ext cx="130076" cy="104105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834405" y="4417516"/>
            <a:ext cx="8166571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Creator of DockSec</a:t>
            </a:r>
            <a:pPr algn="l" indent="0" marL="0">
              <a:lnSpc>
                <a:spcPct val="116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OWASP Lab Project | 22,000+ PyPI Downloads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3565"/>
            <a:ext cx="4973166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Stay Connected — 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This Project Belongs to the Community</a:t>
            </a:r>
            <a:endParaRPr lang="en-US" sz="1550" dirty="0"/>
          </a:p>
        </p:txBody>
      </p:sp>
      <p:sp>
        <p:nvSpPr>
          <p:cNvPr id="3" name="Shape 1"/>
          <p:cNvSpPr/>
          <p:nvPr/>
        </p:nvSpPr>
        <p:spPr>
          <a:xfrm>
            <a:off x="438671" y="739973"/>
            <a:ext cx="4093518" cy="3658939"/>
          </a:xfrm>
          <a:prstGeom prst="roundRect">
            <a:avLst>
              <a:gd name="adj" fmla="val 327"/>
            </a:avLst>
          </a:prstGeom>
          <a:solidFill>
            <a:srgbClr val="FA95AE"/>
          </a:solidFill>
          <a:ln/>
        </p:spPr>
      </p:sp>
      <p:sp>
        <p:nvSpPr>
          <p:cNvPr id="4" name="Text 2"/>
          <p:cNvSpPr/>
          <p:nvPr/>
        </p:nvSpPr>
        <p:spPr>
          <a:xfrm>
            <a:off x="518368" y="784771"/>
            <a:ext cx="1453976" cy="124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Connect with Advait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18368" y="954212"/>
            <a:ext cx="3934123" cy="4457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b="1" dirty="0">
                <a:solidFill>
                  <a:srgbClr val="000000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LinkedIn:</a:t>
            </a:r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linkedin.com/in/advaitpatel</a:t>
            </a:r>
            <a:endParaRPr lang="en-US" sz="600" dirty="0"/>
          </a:p>
          <a:p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b="1" dirty="0">
                <a:solidFill>
                  <a:srgbClr val="000000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GitHub:</a:t>
            </a:r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github.com/advaitpatel</a:t>
            </a:r>
            <a:endParaRPr lang="en-US" sz="600" dirty="0"/>
          </a:p>
          <a:p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b="1" dirty="0">
                <a:solidFill>
                  <a:srgbClr val="000000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OWASP Slack:</a:t>
            </a:r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@advaitpatel in #project-docksec</a:t>
            </a:r>
            <a:endParaRPr lang="en-US" sz="600" dirty="0"/>
          </a:p>
          <a:p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b="1" dirty="0">
                <a:solidFill>
                  <a:srgbClr val="000000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Email:</a:t>
            </a:r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advait.patel@owasp.org</a:t>
            </a:r>
            <a:endParaRPr lang="en-US" sz="6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368" y="1450404"/>
            <a:ext cx="2778026" cy="277802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89768" y="4278883"/>
            <a:ext cx="4391323" cy="79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50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LinkedIn Profile</a:t>
            </a:r>
            <a:endParaRPr lang="en-US" sz="500" dirty="0"/>
          </a:p>
        </p:txBody>
      </p:sp>
      <p:sp>
        <p:nvSpPr>
          <p:cNvPr id="8" name="Text 5"/>
          <p:cNvSpPr/>
          <p:nvPr/>
        </p:nvSpPr>
        <p:spPr>
          <a:xfrm>
            <a:off x="4674022" y="784771"/>
            <a:ext cx="1453976" cy="124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DockSec Resources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4674022" y="954212"/>
            <a:ext cx="3978622" cy="4457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GitHub:</a:t>
            </a:r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github.com/OWASP/DockSec</a:t>
            </a:r>
            <a:endParaRPr lang="en-US" sz="600" dirty="0"/>
          </a:p>
          <a:p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PyPI:</a:t>
            </a:r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pypi.org/project/docksec</a:t>
            </a:r>
            <a:endParaRPr lang="en-US" sz="600" dirty="0"/>
          </a:p>
          <a:p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OWASP Page:</a:t>
            </a:r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owasp.org/DockSec</a:t>
            </a:r>
            <a:endParaRPr lang="en-US" sz="600" dirty="0"/>
          </a:p>
          <a:p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Slack:</a:t>
            </a:r>
            <a:pPr algn="l" marL="121920" indent="-121920">
              <a:lnSpc>
                <a:spcPct val="104000"/>
              </a:lnSpc>
              <a:buSzPct val="100000"/>
              <a:buChar char="•"/>
            </a:pPr>
            <a:r>
              <a:rPr lang="en-US" sz="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#project-docksec</a:t>
            </a:r>
            <a:endParaRPr lang="en-US" sz="6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022" y="1450404"/>
            <a:ext cx="2778026" cy="277802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445422" y="4278883"/>
            <a:ext cx="4435822" cy="79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5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GitHub Repo</a:t>
            </a:r>
            <a:endParaRPr lang="en-US" sz="500" dirty="0"/>
          </a:p>
        </p:txBody>
      </p:sp>
      <p:sp>
        <p:nvSpPr>
          <p:cNvPr id="12" name="Shape 8"/>
          <p:cNvSpPr/>
          <p:nvPr/>
        </p:nvSpPr>
        <p:spPr>
          <a:xfrm>
            <a:off x="496119" y="4449366"/>
            <a:ext cx="8151763" cy="220117"/>
          </a:xfrm>
          <a:prstGeom prst="roundRect">
            <a:avLst>
              <a:gd name="adj" fmla="val 5434"/>
            </a:avLst>
          </a:prstGeom>
          <a:solidFill>
            <a:srgbClr val="7A0622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16" y="4550569"/>
            <a:ext cx="99640" cy="7969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55154" y="4509567"/>
            <a:ext cx="8270230" cy="997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⭐</a:t>
            </a:r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If DockSec helped you today, </a:t>
            </a:r>
            <a:pPr algn="l" indent="0" marL="0">
              <a:lnSpc>
                <a:spcPct val="104000"/>
              </a:lnSpc>
              <a:buNone/>
            </a:pPr>
            <a:r>
              <a:rPr lang="en-US" sz="600" b="1" dirty="0">
                <a:solidFill>
                  <a:srgbClr val="FFFFFF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give it a star on GitHub</a:t>
            </a:r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it helps others in the community discover it.</a:t>
            </a:r>
            <a:endParaRPr lang="en-US" sz="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1659"/>
            <a:ext cx="4019773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What We Are Covering Today</a:t>
            </a:r>
            <a:endParaRPr lang="en-US" sz="2450" dirty="0"/>
          </a:p>
        </p:txBody>
      </p:sp>
      <p:sp>
        <p:nvSpPr>
          <p:cNvPr id="3" name="Shape 1"/>
          <p:cNvSpPr/>
          <p:nvPr/>
        </p:nvSpPr>
        <p:spPr>
          <a:xfrm>
            <a:off x="4564856" y="1031081"/>
            <a:ext cx="14288" cy="3700686"/>
          </a:xfrm>
          <a:prstGeom prst="roundRect">
            <a:avLst>
              <a:gd name="adj" fmla="val 132553"/>
            </a:avLst>
          </a:prstGeom>
          <a:solidFill>
            <a:srgbClr val="575757"/>
          </a:solidFill>
          <a:ln/>
        </p:spPr>
      </p:sp>
      <p:sp>
        <p:nvSpPr>
          <p:cNvPr id="4" name="Shape 2"/>
          <p:cNvSpPr/>
          <p:nvPr/>
        </p:nvSpPr>
        <p:spPr>
          <a:xfrm>
            <a:off x="4065501" y="1165920"/>
            <a:ext cx="378768" cy="14288"/>
          </a:xfrm>
          <a:prstGeom prst="roundRect">
            <a:avLst>
              <a:gd name="adj" fmla="val 132553"/>
            </a:avLst>
          </a:prstGeom>
          <a:solidFill>
            <a:srgbClr val="575757"/>
          </a:solidFill>
          <a:ln/>
        </p:spPr>
      </p:sp>
      <p:sp>
        <p:nvSpPr>
          <p:cNvPr id="5" name="Shape 3"/>
          <p:cNvSpPr/>
          <p:nvPr/>
        </p:nvSpPr>
        <p:spPr>
          <a:xfrm>
            <a:off x="4429981" y="1031081"/>
            <a:ext cx="284038" cy="284038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6" name="Text 4"/>
          <p:cNvSpPr/>
          <p:nvPr/>
        </p:nvSpPr>
        <p:spPr>
          <a:xfrm>
            <a:off x="4477271" y="1054708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1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2129805" y="1074465"/>
            <a:ext cx="1810941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The Container Security Crisis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96119" y="1339155"/>
            <a:ext cx="3444627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Why scanners alone are failing your teams.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699732" y="1895773"/>
            <a:ext cx="378768" cy="14288"/>
          </a:xfrm>
          <a:prstGeom prst="roundRect">
            <a:avLst>
              <a:gd name="adj" fmla="val 132553"/>
            </a:avLst>
          </a:prstGeom>
          <a:solidFill>
            <a:srgbClr val="575757"/>
          </a:solidFill>
          <a:ln/>
        </p:spPr>
      </p:sp>
      <p:sp>
        <p:nvSpPr>
          <p:cNvPr id="10" name="Shape 8"/>
          <p:cNvSpPr/>
          <p:nvPr/>
        </p:nvSpPr>
        <p:spPr>
          <a:xfrm>
            <a:off x="4429981" y="1760934"/>
            <a:ext cx="284038" cy="284038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11" name="Text 9"/>
          <p:cNvSpPr/>
          <p:nvPr/>
        </p:nvSpPr>
        <p:spPr>
          <a:xfrm>
            <a:off x="4477271" y="1784561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2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5203254" y="1804318"/>
            <a:ext cx="2169170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What DockSec Is and How It Works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203254" y="2069009"/>
            <a:ext cx="3444627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Architecture, pipeline, and design philosophy.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065501" y="2534915"/>
            <a:ext cx="378768" cy="14288"/>
          </a:xfrm>
          <a:prstGeom prst="roundRect">
            <a:avLst>
              <a:gd name="adj" fmla="val 132553"/>
            </a:avLst>
          </a:prstGeom>
          <a:solidFill>
            <a:srgbClr val="575757"/>
          </a:solidFill>
          <a:ln/>
        </p:spPr>
      </p:sp>
      <p:sp>
        <p:nvSpPr>
          <p:cNvPr id="15" name="Shape 13"/>
          <p:cNvSpPr/>
          <p:nvPr/>
        </p:nvSpPr>
        <p:spPr>
          <a:xfrm>
            <a:off x="4429981" y="2400077"/>
            <a:ext cx="284038" cy="284038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16" name="Text 14"/>
          <p:cNvSpPr/>
          <p:nvPr/>
        </p:nvSpPr>
        <p:spPr>
          <a:xfrm>
            <a:off x="4477271" y="2423703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3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1025128" y="2443460"/>
            <a:ext cx="291561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Live Demo — Scan a Real Vulnerable Dockerfile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96119" y="2708151"/>
            <a:ext cx="3444627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Score drops from 75 to 2 when we include the base image.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99732" y="3174057"/>
            <a:ext cx="378768" cy="14288"/>
          </a:xfrm>
          <a:prstGeom prst="roundRect">
            <a:avLst>
              <a:gd name="adj" fmla="val 132553"/>
            </a:avLst>
          </a:prstGeom>
          <a:solidFill>
            <a:srgbClr val="575757"/>
          </a:solidFill>
          <a:ln/>
        </p:spPr>
      </p:sp>
      <p:sp>
        <p:nvSpPr>
          <p:cNvPr id="20" name="Shape 18"/>
          <p:cNvSpPr/>
          <p:nvPr/>
        </p:nvSpPr>
        <p:spPr>
          <a:xfrm>
            <a:off x="4429981" y="3039219"/>
            <a:ext cx="284038" cy="284038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21" name="Text 19"/>
          <p:cNvSpPr/>
          <p:nvPr/>
        </p:nvSpPr>
        <p:spPr>
          <a:xfrm>
            <a:off x="4477271" y="3062846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4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5203254" y="3082603"/>
            <a:ext cx="3068092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Hands-On Workshop — Scan Your Own Dockerfile 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203254" y="3347293"/>
            <a:ext cx="3444627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Bring your Dockerfile. We scan it live today.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065501" y="3813200"/>
            <a:ext cx="378768" cy="14288"/>
          </a:xfrm>
          <a:prstGeom prst="roundRect">
            <a:avLst>
              <a:gd name="adj" fmla="val 132553"/>
            </a:avLst>
          </a:prstGeom>
          <a:solidFill>
            <a:srgbClr val="575757"/>
          </a:solidFill>
          <a:ln/>
        </p:spPr>
      </p:sp>
      <p:sp>
        <p:nvSpPr>
          <p:cNvPr id="25" name="Shape 23"/>
          <p:cNvSpPr/>
          <p:nvPr/>
        </p:nvSpPr>
        <p:spPr>
          <a:xfrm>
            <a:off x="4429981" y="3678362"/>
            <a:ext cx="284038" cy="284038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26" name="Text 24"/>
          <p:cNvSpPr/>
          <p:nvPr/>
        </p:nvSpPr>
        <p:spPr>
          <a:xfrm>
            <a:off x="4477271" y="3701988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5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2362498" y="3721745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Q&amp;A and Next Steps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96119" y="3986436"/>
            <a:ext cx="3444627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Open floor, integrations, and community resources.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45220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84% of Production Container Images Have a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HIGH or CRITICAL CVE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214711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Source: Sysdig 2026 State of Cloud Native Security Report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600995"/>
            <a:ext cx="2622724" cy="1497285"/>
          </a:xfrm>
          <a:prstGeom prst="roundRect">
            <a:avLst>
              <a:gd name="adj" fmla="val 1420"/>
            </a:avLst>
          </a:prstGeom>
          <a:solidFill>
            <a:srgbClr val="3E3E3E"/>
          </a:solidFill>
          <a:ln/>
        </p:spPr>
      </p:sp>
      <p:sp>
        <p:nvSpPr>
          <p:cNvPr id="5" name="Text 3"/>
          <p:cNvSpPr/>
          <p:nvPr/>
        </p:nvSpPr>
        <p:spPr>
          <a:xfrm>
            <a:off x="637877" y="2742754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The Volume Problem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37877" y="3049265"/>
            <a:ext cx="233920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 single scan returns 200+ CVEs. Teams get desensitized. Alert fatigue sets in. Nothing gets fixed.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60601" y="2600995"/>
            <a:ext cx="2622724" cy="1497285"/>
          </a:xfrm>
          <a:prstGeom prst="roundRect">
            <a:avLst>
              <a:gd name="adj" fmla="val 1420"/>
            </a:avLst>
          </a:prstGeom>
          <a:solidFill>
            <a:srgbClr val="3E3E3E"/>
          </a:solidFill>
          <a:ln/>
        </p:spPr>
      </p:sp>
      <p:sp>
        <p:nvSpPr>
          <p:cNvPr id="8" name="Text 6"/>
          <p:cNvSpPr/>
          <p:nvPr/>
        </p:nvSpPr>
        <p:spPr>
          <a:xfrm>
            <a:off x="3402360" y="2742754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The Context Gap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3402360" y="3049265"/>
            <a:ext cx="233920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Scanners tell you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what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is vulnerable — never what it means for your specific Dockerfile or pipeline.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025083" y="2600995"/>
            <a:ext cx="2622724" cy="1497285"/>
          </a:xfrm>
          <a:prstGeom prst="roundRect">
            <a:avLst>
              <a:gd name="adj" fmla="val 1420"/>
            </a:avLst>
          </a:prstGeom>
          <a:solidFill>
            <a:srgbClr val="3E3E3E"/>
          </a:solidFill>
          <a:ln/>
        </p:spPr>
      </p:sp>
      <p:sp>
        <p:nvSpPr>
          <p:cNvPr id="11" name="Text 9"/>
          <p:cNvSpPr/>
          <p:nvPr/>
        </p:nvSpPr>
        <p:spPr>
          <a:xfrm>
            <a:off x="6166842" y="2742754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The Remediation Gap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166842" y="3049265"/>
            <a:ext cx="233920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Which of the 200 CVEs actually matter? What exact line do you change? No scanner answers that — so fixes never ship.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7234"/>
            <a:ext cx="618812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What You Get vs. What You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Actually Need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764581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Raw Trivy Output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496119" y="2145506"/>
            <a:ext cx="3902943" cy="1871216"/>
          </a:xfrm>
          <a:prstGeom prst="roundRect">
            <a:avLst>
              <a:gd name="adj" fmla="val 1136"/>
            </a:avLst>
          </a:prstGeom>
          <a:solidFill>
            <a:srgbClr val="2C2C2C"/>
          </a:solidFill>
          <a:ln/>
        </p:spPr>
      </p:sp>
      <p:sp>
        <p:nvSpPr>
          <p:cNvPr id="5" name="Shape 3"/>
          <p:cNvSpPr/>
          <p:nvPr/>
        </p:nvSpPr>
        <p:spPr>
          <a:xfrm>
            <a:off x="489049" y="2145506"/>
            <a:ext cx="3917082" cy="1871216"/>
          </a:xfrm>
          <a:prstGeom prst="roundRect">
            <a:avLst>
              <a:gd name="adj" fmla="val 1136"/>
            </a:avLst>
          </a:prstGeom>
          <a:solidFill>
            <a:srgbClr val="2C2C2C"/>
          </a:solidFill>
          <a:ln/>
        </p:spPr>
      </p:sp>
      <p:sp>
        <p:nvSpPr>
          <p:cNvPr id="6" name="Text 4"/>
          <p:cNvSpPr/>
          <p:nvPr/>
        </p:nvSpPr>
        <p:spPr>
          <a:xfrm>
            <a:off x="666229" y="2287265"/>
            <a:ext cx="3562722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CVE-2023-0464   HIGH    openssl 3.0.2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CVE-2023-2650   HIGH    openssl 3.0.2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CVE-2022-4899   MEDIUM  libzstd1 1.4.8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CVE-2023-1667   MEDIUM  libssh-4 0.9.6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CVE-2022-3715   MEDIUM  bash 5.1-6ubuntu1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CVE-2023-0361   HIGH    libgnutls30 3.7.3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E0D6D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... 197 more vulnerabilities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749701" y="1764581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What You Actually Need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749701" y="2127796"/>
            <a:ext cx="3902943" cy="15095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Plain English explanation per critical issue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The 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E0D6DE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3 issues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needing immediate action, ranked by real risk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The exact Dockerfile line to change — with the corrected version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 security score to measure improvement over time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1148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10919" y="429890"/>
            <a:ext cx="4036963" cy="678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DockSec — </a:t>
            </a:r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AI-Powered</a:t>
            </a:r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 Docker Security Analysis</a:t>
            </a:r>
            <a:endParaRPr lang="en-US" sz="2100" dirty="0"/>
          </a:p>
        </p:txBody>
      </p:sp>
      <p:sp>
        <p:nvSpPr>
          <p:cNvPr id="4" name="Shape 1"/>
          <p:cNvSpPr/>
          <p:nvPr/>
        </p:nvSpPr>
        <p:spPr>
          <a:xfrm>
            <a:off x="4610919" y="1232892"/>
            <a:ext cx="4036963" cy="589657"/>
          </a:xfrm>
          <a:prstGeom prst="roundRect">
            <a:avLst>
              <a:gd name="adj" fmla="val 2761"/>
            </a:avLst>
          </a:prstGeom>
          <a:solidFill>
            <a:srgbClr val="3E3E3E"/>
          </a:solidFill>
          <a:ln/>
        </p:spPr>
      </p:sp>
      <p:sp>
        <p:nvSpPr>
          <p:cNvPr id="5" name="Text 2"/>
          <p:cNvSpPr/>
          <p:nvPr/>
        </p:nvSpPr>
        <p:spPr>
          <a:xfrm>
            <a:off x="4719414" y="1341388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22,000+ PyPI Downloads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4719414" y="1560761"/>
            <a:ext cx="3819971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Organic growth since February 2025. No paid promotion.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4610919" y="1905595"/>
            <a:ext cx="4036963" cy="594420"/>
          </a:xfrm>
          <a:prstGeom prst="roundRect">
            <a:avLst>
              <a:gd name="adj" fmla="val 2739"/>
            </a:avLst>
          </a:prstGeom>
          <a:solidFill>
            <a:srgbClr val="3E3E3E"/>
          </a:solidFill>
          <a:ln/>
        </p:spPr>
      </p:sp>
      <p:sp>
        <p:nvSpPr>
          <p:cNvPr id="8" name="Text 5"/>
          <p:cNvSpPr/>
          <p:nvPr/>
        </p:nvSpPr>
        <p:spPr>
          <a:xfrm>
            <a:off x="4719414" y="2014091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One Command to Start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4719414" y="2233464"/>
            <a:ext cx="3819971" cy="158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pip install docksec</a:t>
            </a:r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— zero complex setup required.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4610919" y="2583061"/>
            <a:ext cx="4036963" cy="589657"/>
          </a:xfrm>
          <a:prstGeom prst="roundRect">
            <a:avLst>
              <a:gd name="adj" fmla="val 2761"/>
            </a:avLst>
          </a:prstGeom>
          <a:solidFill>
            <a:srgbClr val="3E3E3E"/>
          </a:solidFill>
          <a:ln/>
        </p:spPr>
      </p:sp>
      <p:sp>
        <p:nvSpPr>
          <p:cNvPr id="11" name="Text 8"/>
          <p:cNvSpPr/>
          <p:nvPr/>
        </p:nvSpPr>
        <p:spPr>
          <a:xfrm>
            <a:off x="4719414" y="2691557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Fully Open Source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4719414" y="2910929"/>
            <a:ext cx="3819971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MIT License, OWASP-governed. No black boxes.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4610919" y="3255764"/>
            <a:ext cx="4036963" cy="589657"/>
          </a:xfrm>
          <a:prstGeom prst="roundRect">
            <a:avLst>
              <a:gd name="adj" fmla="val 2761"/>
            </a:avLst>
          </a:prstGeom>
          <a:solidFill>
            <a:srgbClr val="3E3E3E"/>
          </a:solidFill>
          <a:ln/>
        </p:spPr>
      </p:sp>
      <p:sp>
        <p:nvSpPr>
          <p:cNvPr id="14" name="Text 11"/>
          <p:cNvSpPr/>
          <p:nvPr/>
        </p:nvSpPr>
        <p:spPr>
          <a:xfrm>
            <a:off x="4719414" y="3364260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No API Key Required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4719414" y="3583632"/>
            <a:ext cx="3819971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Scan-only mode works fully offline — no data leaves your machine.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4610919" y="3938885"/>
            <a:ext cx="14288" cy="493514"/>
          </a:xfrm>
          <a:prstGeom prst="roundRect">
            <a:avLst>
              <a:gd name="adj" fmla="val 59998"/>
            </a:avLst>
          </a:prstGeom>
          <a:solidFill>
            <a:srgbClr val="FA95AE"/>
          </a:solidFill>
          <a:ln/>
        </p:spPr>
      </p:sp>
      <p:sp>
        <p:nvSpPr>
          <p:cNvPr id="17" name="Text 14"/>
          <p:cNvSpPr/>
          <p:nvPr/>
        </p:nvSpPr>
        <p:spPr>
          <a:xfrm>
            <a:off x="4773662" y="4032349"/>
            <a:ext cx="3874219" cy="3065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"Think of it as having a security expert review your Dockerfile — one who reads the whole context before giving advice."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4610919" y="4525863"/>
            <a:ext cx="926902" cy="187672"/>
          </a:xfrm>
          <a:prstGeom prst="roundRect">
            <a:avLst>
              <a:gd name="adj" fmla="val 6940"/>
            </a:avLst>
          </a:prstGeom>
          <a:solidFill>
            <a:srgbClr val="490315"/>
          </a:solidFill>
          <a:ln/>
        </p:spPr>
      </p:sp>
      <p:sp>
        <p:nvSpPr>
          <p:cNvPr id="19" name="Text 16"/>
          <p:cNvSpPr/>
          <p:nvPr/>
        </p:nvSpPr>
        <p:spPr>
          <a:xfrm>
            <a:off x="4676031" y="4558382"/>
            <a:ext cx="1253877" cy="12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6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OWASP LAB PROJECT</a:t>
            </a:r>
            <a:endParaRPr lang="en-US" sz="650" dirty="0"/>
          </a:p>
        </p:txBody>
      </p:sp>
      <p:sp>
        <p:nvSpPr>
          <p:cNvPr id="20" name="Shape 17"/>
          <p:cNvSpPr/>
          <p:nvPr/>
        </p:nvSpPr>
        <p:spPr>
          <a:xfrm>
            <a:off x="5592068" y="4525863"/>
            <a:ext cx="607963" cy="187672"/>
          </a:xfrm>
          <a:prstGeom prst="roundRect">
            <a:avLst>
              <a:gd name="adj" fmla="val 6940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fa95ae">
                <a:alpha val="100000"/>
              </a:srgbClr>
            </a:outerShdw>
          </a:effectLst>
        </p:spPr>
      </p:sp>
      <p:sp>
        <p:nvSpPr>
          <p:cNvPr id="21" name="Text 18"/>
          <p:cNvSpPr/>
          <p:nvPr/>
        </p:nvSpPr>
        <p:spPr>
          <a:xfrm>
            <a:off x="5657180" y="4558382"/>
            <a:ext cx="934938" cy="12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650" dirty="0">
                <a:solidFill>
                  <a:srgbClr val="FA95A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MIT LICENSE</a:t>
            </a:r>
            <a:endParaRPr lang="en-US" sz="650" dirty="0"/>
          </a:p>
        </p:txBody>
      </p:sp>
      <p:sp>
        <p:nvSpPr>
          <p:cNvPr id="22" name="Shape 19"/>
          <p:cNvSpPr/>
          <p:nvPr/>
        </p:nvSpPr>
        <p:spPr>
          <a:xfrm>
            <a:off x="6254279" y="4525863"/>
            <a:ext cx="650602" cy="187672"/>
          </a:xfrm>
          <a:prstGeom prst="roundRect">
            <a:avLst>
              <a:gd name="adj" fmla="val 6940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fa95ae">
                <a:alpha val="100000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6319391" y="4558382"/>
            <a:ext cx="977578" cy="12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650" dirty="0">
                <a:solidFill>
                  <a:srgbClr val="FA95A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PYTHON 3.12+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8058"/>
            <a:ext cx="6182395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Four-Stage Pipeline — </a:t>
            </a:r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Scan to Actionable Fix</a:t>
            </a:r>
            <a:endParaRPr lang="en-US" sz="2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067395"/>
            <a:ext cx="4075881" cy="5227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6790" y="1710630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SCAN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26790" y="1987004"/>
            <a:ext cx="3814539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Runs Trivy, Hadolint, and Docker Scout locally on your machine.</a:t>
            </a:r>
            <a:endParaRPr lang="en-US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067395"/>
            <a:ext cx="4075881" cy="5227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02671" y="1710630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ANALYZE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4702671" y="1987004"/>
            <a:ext cx="3814539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AI correlates findings, removes duplicate noise, assesses real-world impact.</a:t>
            </a:r>
            <a:endParaRPr lang="en-US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519363"/>
            <a:ext cx="4075881" cy="52275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6790" y="3162598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RECOMMEND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626790" y="3438971"/>
            <a:ext cx="3814539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Generates plain English explanations and specific line-level Dockerfile fixes.</a:t>
            </a:r>
            <a:endParaRPr lang="en-US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519363"/>
            <a:ext cx="4075881" cy="52275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02671" y="3162598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REPORT</a:t>
            </a:r>
            <a:endParaRPr lang="en-US" sz="1250" dirty="0"/>
          </a:p>
        </p:txBody>
      </p:sp>
      <p:sp>
        <p:nvSpPr>
          <p:cNvPr id="14" name="Text 8"/>
          <p:cNvSpPr/>
          <p:nvPr/>
        </p:nvSpPr>
        <p:spPr>
          <a:xfrm>
            <a:off x="4702671" y="3438971"/>
            <a:ext cx="3814539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Exports as HTML, PDF, JSON, CSV, or Markdown.</a:t>
            </a:r>
            <a:endParaRPr lang="en-US" sz="1000" dirty="0"/>
          </a:p>
        </p:txBody>
      </p:sp>
      <p:sp>
        <p:nvSpPr>
          <p:cNvPr id="15" name="Shape 9"/>
          <p:cNvSpPr/>
          <p:nvPr/>
        </p:nvSpPr>
        <p:spPr>
          <a:xfrm>
            <a:off x="496119" y="4106838"/>
            <a:ext cx="8151763" cy="483022"/>
          </a:xfrm>
          <a:prstGeom prst="roundRect">
            <a:avLst>
              <a:gd name="adj" fmla="val 4059"/>
            </a:avLst>
          </a:prstGeom>
          <a:solidFill>
            <a:srgbClr val="022349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790" y="4293915"/>
            <a:ext cx="163339" cy="13067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20800" y="4247927"/>
            <a:ext cx="8053611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All scanning runs locally. Only structured scan results go to the AI provider. </a:t>
            </a:r>
            <a:pPr algn="l" indent="0" marL="0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Your source code never leaves your machine.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6329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Three Scanners Unified —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DockSec Combines and Deduplicates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565821"/>
            <a:ext cx="2622724" cy="23095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3127" y="172662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Trivy — Aqua Security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33127" y="2033141"/>
            <a:ext cx="2224906" cy="1460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CVE scanning for OS packages and language dependencies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Finds vulnerabilities across all severity levels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Detects hardcoded secrets and misconfigurations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0601" y="1565821"/>
            <a:ext cx="2622724" cy="23095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97610" y="1726629"/>
            <a:ext cx="200032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Hadolint — Dockerfile Linting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497610" y="2033141"/>
            <a:ext cx="2224906" cy="14790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Lints against Docker best practices and CIS guidelines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Catches: 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ADD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instead of 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COPY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, missing 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USER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, untagged base images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Maps to DL3XXX rule codes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5083" y="1565821"/>
            <a:ext cx="2622724" cy="230958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62092" y="1726629"/>
            <a:ext cx="2224906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Docker Scout — Image Intelligence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262092" y="2254597"/>
            <a:ext cx="2224906" cy="1460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Vulnerability tracking across image layers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Policy evaluation against defined security baselines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Tracks CVE exposure across image history</a:t>
            </a:r>
            <a:endParaRPr lang="en-US" sz="1100" dirty="0"/>
          </a:p>
        </p:txBody>
      </p:sp>
      <p:sp>
        <p:nvSpPr>
          <p:cNvPr id="12" name="Shape 7"/>
          <p:cNvSpPr/>
          <p:nvPr/>
        </p:nvSpPr>
        <p:spPr>
          <a:xfrm>
            <a:off x="496119" y="4034879"/>
            <a:ext cx="8151763" cy="552748"/>
          </a:xfrm>
          <a:prstGeom prst="roundRect">
            <a:avLst>
              <a:gd name="adj" fmla="val 3847"/>
            </a:avLst>
          </a:prstGeom>
          <a:solidFill>
            <a:srgbClr val="7A0622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877" y="4235648"/>
            <a:ext cx="177180" cy="14175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56816" y="4197846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DockSec deduplicates findings across all three and passes one clean structured summary to the AI layer.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9741"/>
            <a:ext cx="6079554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Bring Your Own Model — </a:t>
            </a:r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No Vendor Lock-In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96119" y="1094184"/>
            <a:ext cx="4013597" cy="1572071"/>
          </a:xfrm>
          <a:prstGeom prst="roundRect">
            <a:avLst>
              <a:gd name="adj" fmla="val 1268"/>
            </a:avLst>
          </a:prstGeom>
          <a:solidFill>
            <a:srgbClr val="3E3E3E"/>
          </a:solidFill>
          <a:ln/>
        </p:spPr>
      </p:sp>
      <p:sp>
        <p:nvSpPr>
          <p:cNvPr id="4" name="Text 2"/>
          <p:cNvSpPr/>
          <p:nvPr/>
        </p:nvSpPr>
        <p:spPr>
          <a:xfrm>
            <a:off x="629022" y="1227088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OpenAI (Default)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29022" y="1509489"/>
            <a:ext cx="374779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GPT-4o, GPT-4 Turbo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29022" y="1855589"/>
            <a:ext cx="3747790" cy="471785"/>
          </a:xfrm>
          <a:prstGeom prst="roundRect">
            <a:avLst>
              <a:gd name="adj" fmla="val 4226"/>
            </a:avLst>
          </a:prstGeom>
          <a:solidFill>
            <a:srgbClr val="2C2C2C"/>
          </a:solidFill>
          <a:ln/>
        </p:spPr>
      </p:sp>
      <p:sp>
        <p:nvSpPr>
          <p:cNvPr id="7" name="Shape 5"/>
          <p:cNvSpPr/>
          <p:nvPr/>
        </p:nvSpPr>
        <p:spPr>
          <a:xfrm>
            <a:off x="622399" y="1855589"/>
            <a:ext cx="3761036" cy="471785"/>
          </a:xfrm>
          <a:prstGeom prst="roundRect">
            <a:avLst>
              <a:gd name="adj" fmla="val 4226"/>
            </a:avLst>
          </a:prstGeom>
          <a:solidFill>
            <a:srgbClr val="2C2C2C"/>
          </a:solidFill>
          <a:ln/>
        </p:spPr>
      </p:sp>
      <p:sp>
        <p:nvSpPr>
          <p:cNvPr id="8" name="Text 6"/>
          <p:cNvSpPr/>
          <p:nvPr/>
        </p:nvSpPr>
        <p:spPr>
          <a:xfrm>
            <a:off x="788491" y="1988493"/>
            <a:ext cx="3428851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FFA657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export OPENAI_API_KEY="your-key"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634285" y="1094184"/>
            <a:ext cx="4013597" cy="1572071"/>
          </a:xfrm>
          <a:prstGeom prst="roundRect">
            <a:avLst>
              <a:gd name="adj" fmla="val 1268"/>
            </a:avLst>
          </a:prstGeom>
          <a:solidFill>
            <a:srgbClr val="3E3E3E"/>
          </a:solidFill>
          <a:ln/>
        </p:spPr>
      </p:sp>
      <p:sp>
        <p:nvSpPr>
          <p:cNvPr id="10" name="Text 8"/>
          <p:cNvSpPr/>
          <p:nvPr/>
        </p:nvSpPr>
        <p:spPr>
          <a:xfrm>
            <a:off x="4767188" y="1227088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Anthropic Claude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67188" y="1509489"/>
            <a:ext cx="374779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Claude 4.x, Claude 3.5 Sonnet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67188" y="1855589"/>
            <a:ext cx="3747790" cy="677763"/>
          </a:xfrm>
          <a:prstGeom prst="roundRect">
            <a:avLst>
              <a:gd name="adj" fmla="val 2941"/>
            </a:avLst>
          </a:prstGeom>
          <a:solidFill>
            <a:srgbClr val="2C2C2C"/>
          </a:solidFill>
          <a:ln/>
        </p:spPr>
      </p:sp>
      <p:sp>
        <p:nvSpPr>
          <p:cNvPr id="13" name="Shape 11"/>
          <p:cNvSpPr/>
          <p:nvPr/>
        </p:nvSpPr>
        <p:spPr>
          <a:xfrm>
            <a:off x="4760565" y="1855589"/>
            <a:ext cx="3761036" cy="677763"/>
          </a:xfrm>
          <a:prstGeom prst="roundRect">
            <a:avLst>
              <a:gd name="adj" fmla="val 2941"/>
            </a:avLst>
          </a:prstGeom>
          <a:solidFill>
            <a:srgbClr val="2C2C2C"/>
          </a:solidFill>
          <a:ln/>
        </p:spPr>
      </p:sp>
      <p:sp>
        <p:nvSpPr>
          <p:cNvPr id="14" name="Text 12"/>
          <p:cNvSpPr/>
          <p:nvPr/>
        </p:nvSpPr>
        <p:spPr>
          <a:xfrm>
            <a:off x="4926657" y="1988493"/>
            <a:ext cx="3428851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FFA657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export ANTHROPIC_API_KEY="your-key"</a:t>
            </a:r>
            <a:endParaRPr lang="en-US" sz="10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FFA657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export LLM_PROVIDER="anthropic"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96119" y="2790825"/>
            <a:ext cx="4013597" cy="1572071"/>
          </a:xfrm>
          <a:prstGeom prst="roundRect">
            <a:avLst>
              <a:gd name="adj" fmla="val 1268"/>
            </a:avLst>
          </a:prstGeom>
          <a:solidFill>
            <a:srgbClr val="3E3E3E"/>
          </a:solidFill>
          <a:ln/>
        </p:spPr>
      </p:sp>
      <p:sp>
        <p:nvSpPr>
          <p:cNvPr id="16" name="Text 14"/>
          <p:cNvSpPr/>
          <p:nvPr/>
        </p:nvSpPr>
        <p:spPr>
          <a:xfrm>
            <a:off x="629022" y="2923729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Google Gemini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9022" y="3206130"/>
            <a:ext cx="374779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Gemini 1.5 Pro, Gemini 1.5 Flash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29022" y="3552230"/>
            <a:ext cx="3747790" cy="677763"/>
          </a:xfrm>
          <a:prstGeom prst="roundRect">
            <a:avLst>
              <a:gd name="adj" fmla="val 2941"/>
            </a:avLst>
          </a:prstGeom>
          <a:solidFill>
            <a:srgbClr val="2C2C2C"/>
          </a:solidFill>
          <a:ln/>
        </p:spPr>
      </p:sp>
      <p:sp>
        <p:nvSpPr>
          <p:cNvPr id="19" name="Shape 17"/>
          <p:cNvSpPr/>
          <p:nvPr/>
        </p:nvSpPr>
        <p:spPr>
          <a:xfrm>
            <a:off x="622399" y="3552230"/>
            <a:ext cx="3761036" cy="677763"/>
          </a:xfrm>
          <a:prstGeom prst="roundRect">
            <a:avLst>
              <a:gd name="adj" fmla="val 2941"/>
            </a:avLst>
          </a:prstGeom>
          <a:solidFill>
            <a:srgbClr val="2C2C2C"/>
          </a:solidFill>
          <a:ln/>
        </p:spPr>
      </p:sp>
      <p:sp>
        <p:nvSpPr>
          <p:cNvPr id="20" name="Text 18"/>
          <p:cNvSpPr/>
          <p:nvPr/>
        </p:nvSpPr>
        <p:spPr>
          <a:xfrm>
            <a:off x="788491" y="3685133"/>
            <a:ext cx="3428851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FFA657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export GOOGLE_API_KEY="your-key"</a:t>
            </a:r>
            <a:endParaRPr lang="en-US" sz="10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FFA657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export LLM_PROVIDER="google"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634285" y="2790825"/>
            <a:ext cx="4013597" cy="1572071"/>
          </a:xfrm>
          <a:prstGeom prst="roundRect">
            <a:avLst>
              <a:gd name="adj" fmla="val 1268"/>
            </a:avLst>
          </a:prstGeom>
          <a:solidFill>
            <a:srgbClr val="3E3E3E"/>
          </a:solidFill>
          <a:ln/>
        </p:spPr>
      </p:sp>
      <p:sp>
        <p:nvSpPr>
          <p:cNvPr id="22" name="Text 20"/>
          <p:cNvSpPr/>
          <p:nvPr/>
        </p:nvSpPr>
        <p:spPr>
          <a:xfrm>
            <a:off x="4767188" y="2923729"/>
            <a:ext cx="1839292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Ollama — Local / Air-Gapped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767188" y="3206130"/>
            <a:ext cx="374779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Llama 3.1, Mistral, Phi-3 — runs entirely on your machine.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767188" y="3552230"/>
            <a:ext cx="3747790" cy="677763"/>
          </a:xfrm>
          <a:prstGeom prst="roundRect">
            <a:avLst>
              <a:gd name="adj" fmla="val 2941"/>
            </a:avLst>
          </a:prstGeom>
          <a:solidFill>
            <a:srgbClr val="2C2C2C"/>
          </a:solidFill>
          <a:ln/>
        </p:spPr>
      </p:sp>
      <p:sp>
        <p:nvSpPr>
          <p:cNvPr id="25" name="Shape 23"/>
          <p:cNvSpPr/>
          <p:nvPr/>
        </p:nvSpPr>
        <p:spPr>
          <a:xfrm>
            <a:off x="4760565" y="3552230"/>
            <a:ext cx="3761036" cy="677763"/>
          </a:xfrm>
          <a:prstGeom prst="roundRect">
            <a:avLst>
              <a:gd name="adj" fmla="val 2941"/>
            </a:avLst>
          </a:prstGeom>
          <a:solidFill>
            <a:srgbClr val="2C2C2C"/>
          </a:solidFill>
          <a:ln/>
        </p:spPr>
      </p:sp>
      <p:sp>
        <p:nvSpPr>
          <p:cNvPr id="26" name="Text 24"/>
          <p:cNvSpPr/>
          <p:nvPr/>
        </p:nvSpPr>
        <p:spPr>
          <a:xfrm>
            <a:off x="4926657" y="3685133"/>
            <a:ext cx="3428851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FFA657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export LLM_PROVIDER="ollama"</a:t>
            </a:r>
            <a:endParaRPr lang="en-US" sz="10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FFA657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export LLM_MODEL="llama3.1"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96119" y="4503018"/>
            <a:ext cx="8608963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Switch providers at runtime with </a:t>
            </a:r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--provider</a:t>
            </a:r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and </a:t>
            </a:r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E0D6DE"/>
                </a:solidFill>
                <a:highlight>
                  <a:srgbClr val="2C2C2C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--model</a:t>
            </a:r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 flags. No code changes needed.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2026-06-25T08:35:29Z</dcterms:created>
  <dcterms:modified xsi:type="dcterms:W3CDTF">2026-06-25T08:35:29Z</dcterms:modified>
</cp:coreProperties>
</file>