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6858000" cx="12192000"/>
  <p:notesSz cx="6807200" cy="9939325"/>
  <p:embeddedFontLst>
    <p:embeddedFont>
      <p:font typeface="IBM Plex Sans"/>
      <p:regular r:id="rId32"/>
      <p:bold r:id="rId33"/>
      <p:italic r:id="rId34"/>
      <p:boldItalic r:id="rId35"/>
    </p:embeddedFont>
    <p:embeddedFont>
      <p:font typeface="Roboto Mono"/>
      <p:regular r:id="rId36"/>
      <p:bold r:id="rId37"/>
      <p:italic r:id="rId38"/>
      <p:boldItalic r:id="rId39"/>
    </p:embeddedFont>
    <p:embeddedFont>
      <p:font typeface="IBM Plex Mono"/>
      <p:regular r:id="rId40"/>
      <p:bold r:id="rId41"/>
      <p:italic r:id="rId42"/>
      <p:boldItalic r:id="rId43"/>
    </p:embeddedFont>
    <p:embeddedFont>
      <p:font typeface="IBM Plex Sans SemiBold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  <p:ext uri="GoogleSlidesCustomDataVersion2">
      <go:slidesCustomData xmlns:go="http://customooxmlschemas.google.com/" r:id="rId48" roundtripDataSignature="AMtx7mjFP+A9AcfQPnWqCyHr4Lep84EQ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4EC0833-215F-4FE6-B5F6-8744A1FF8722}">
  <a:tblStyle styleId="{64EC0833-215F-4FE6-B5F6-8744A1FF872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31" orient="horz"/>
        <p:guide pos="2144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BMPlexMono-regular.fntdata"/><Relationship Id="rId20" Type="http://schemas.openxmlformats.org/officeDocument/2006/relationships/slide" Target="slides/slide14.xml"/><Relationship Id="rId42" Type="http://schemas.openxmlformats.org/officeDocument/2006/relationships/font" Target="fonts/IBMPlexMono-italic.fntdata"/><Relationship Id="rId41" Type="http://schemas.openxmlformats.org/officeDocument/2006/relationships/font" Target="fonts/IBMPlexMono-bold.fntdata"/><Relationship Id="rId22" Type="http://schemas.openxmlformats.org/officeDocument/2006/relationships/slide" Target="slides/slide16.xml"/><Relationship Id="rId44" Type="http://schemas.openxmlformats.org/officeDocument/2006/relationships/font" Target="fonts/IBMPlexSansSemiBold-regular.fntdata"/><Relationship Id="rId21" Type="http://schemas.openxmlformats.org/officeDocument/2006/relationships/slide" Target="slides/slide15.xml"/><Relationship Id="rId43" Type="http://schemas.openxmlformats.org/officeDocument/2006/relationships/font" Target="fonts/IBMPlexMono-boldItalic.fntdata"/><Relationship Id="rId24" Type="http://schemas.openxmlformats.org/officeDocument/2006/relationships/slide" Target="slides/slide18.xml"/><Relationship Id="rId46" Type="http://schemas.openxmlformats.org/officeDocument/2006/relationships/font" Target="fonts/IBMPlexSansSemiBold-italic.fntdata"/><Relationship Id="rId23" Type="http://schemas.openxmlformats.org/officeDocument/2006/relationships/slide" Target="slides/slide17.xml"/><Relationship Id="rId45" Type="http://schemas.openxmlformats.org/officeDocument/2006/relationships/font" Target="fonts/IBMPlexSansSemiBo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customschemas.google.com/relationships/presentationmetadata" Target="metadata"/><Relationship Id="rId25" Type="http://schemas.openxmlformats.org/officeDocument/2006/relationships/slide" Target="slides/slide19.xml"/><Relationship Id="rId47" Type="http://schemas.openxmlformats.org/officeDocument/2006/relationships/font" Target="fonts/IBMPlexSansSemiBold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IBMPlexSans-bold.fntdata"/><Relationship Id="rId10" Type="http://schemas.openxmlformats.org/officeDocument/2006/relationships/slide" Target="slides/slide4.xml"/><Relationship Id="rId32" Type="http://schemas.openxmlformats.org/officeDocument/2006/relationships/font" Target="fonts/IBMPlexSans-regular.fntdata"/><Relationship Id="rId13" Type="http://schemas.openxmlformats.org/officeDocument/2006/relationships/slide" Target="slides/slide7.xml"/><Relationship Id="rId35" Type="http://schemas.openxmlformats.org/officeDocument/2006/relationships/font" Target="fonts/IBMPlexSans-boldItalic.fntdata"/><Relationship Id="rId12" Type="http://schemas.openxmlformats.org/officeDocument/2006/relationships/slide" Target="slides/slide6.xml"/><Relationship Id="rId34" Type="http://schemas.openxmlformats.org/officeDocument/2006/relationships/font" Target="fonts/IBMPlexSans-italic.fntdata"/><Relationship Id="rId15" Type="http://schemas.openxmlformats.org/officeDocument/2006/relationships/slide" Target="slides/slide9.xml"/><Relationship Id="rId37" Type="http://schemas.openxmlformats.org/officeDocument/2006/relationships/font" Target="fonts/RobotoMono-bold.fntdata"/><Relationship Id="rId14" Type="http://schemas.openxmlformats.org/officeDocument/2006/relationships/slide" Target="slides/slide8.xml"/><Relationship Id="rId36" Type="http://schemas.openxmlformats.org/officeDocument/2006/relationships/font" Target="fonts/RobotoMono-regular.fntdata"/><Relationship Id="rId17" Type="http://schemas.openxmlformats.org/officeDocument/2006/relationships/slide" Target="slides/slide11.xml"/><Relationship Id="rId39" Type="http://schemas.openxmlformats.org/officeDocument/2006/relationships/font" Target="fonts/RobotoMono-boldItalic.fntdata"/><Relationship Id="rId16" Type="http://schemas.openxmlformats.org/officeDocument/2006/relationships/slide" Target="slides/slide10.xml"/><Relationship Id="rId38" Type="http://schemas.openxmlformats.org/officeDocument/2006/relationships/font" Target="fonts/RobotoMono-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5838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3013"/>
            <a:ext cx="5962650" cy="3354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:notes"/>
          <p:cNvSpPr/>
          <p:nvPr>
            <p:ph idx="2" type="sldImg"/>
          </p:nvPr>
        </p:nvSpPr>
        <p:spPr>
          <a:xfrm>
            <a:off x="422275" y="1243013"/>
            <a:ext cx="5962650" cy="33543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e76ee7ebc9_1_285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e76ee7ebc9_1_285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e76ee7ebc9_1_288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e76ee7ebc9_1_288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e76ee7ebc9_1_2903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g3e76ee7ebc9_1_2903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e76ee7ebc9_1_294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11D48"/>
              </a:buClr>
              <a:buSzPts val="1800"/>
              <a:buFont typeface="IBM Plex Sans SemiBold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g3e76ee7ebc9_1_294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e76ee7ebc9_1_297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3e76ee7ebc9_1_297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e76ee7ebc9_1_3007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g3e76ee7ebc9_1_3007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edf5312df5_0_4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g3edf5312df5_0_4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edf5312df5_0_120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g3edf5312df5_0_120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e76ee7ebc9_1_311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3e76ee7ebc9_1_311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ee1cc59eb7_0_53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g3ee1cc59eb7_0_53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ebefe6bb13_0_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g3ebefe6bb13_0_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edf5312df5_0_62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g3edf5312df5_0_62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edf5312df5_0_69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g3edf5312df5_0_69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3edf5312df5_0_8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g3edf5312df5_0_8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edf5312df5_0_16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g3edf5312df5_0_16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ee1cc59eb7_0_149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g3ee1cc59eb7_0_149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e76ee7ebc9_1_3308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g3e76ee7ebc9_1_3308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ec0d9b00d0_0_44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3ec0d9b00d0_0_44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7357fc8cb_0_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3e7357fc8cb_0_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76ee7ebc9_1_1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3e76ee7ebc9_1_1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e76ee7ebc9_1_2695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e76ee7ebc9_1_2695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76ee7ebc9_1_2762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e76ee7ebc9_1_2762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e76ee7ebc9_1_2806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g3e76ee7ebc9_1_2806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76ee7ebc9_1_2819:notes"/>
          <p:cNvSpPr txBox="1"/>
          <p:nvPr>
            <p:ph idx="1" type="body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i="1"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3e76ee7ebc9_1_2819:notes"/>
          <p:cNvSpPr/>
          <p:nvPr>
            <p:ph idx="2" type="sldImg"/>
          </p:nvPr>
        </p:nvSpPr>
        <p:spPr>
          <a:xfrm>
            <a:off x="422275" y="1243013"/>
            <a:ext cx="5962800" cy="3354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lk Detail">
  <p:cSld name="Talk Detail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76760" cy="684942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hank you">
  <p:cSld name="3_thank you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hank you 1">
  <p:cSld name="3_thank you (g3e80b67c1d6_6_0)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g3ee1cc59eb7_0_15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">
  <p:cSld name="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thank you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hank you">
  <p:cSld name="1_thank you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hank you">
  <p:cSld name="2_thank you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hank you">
  <p:cSld name="4_thank you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1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1" y="635637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1" y="635637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23.png"/><Relationship Id="rId10" Type="http://schemas.openxmlformats.org/officeDocument/2006/relationships/image" Target="../media/image22.png"/><Relationship Id="rId9" Type="http://schemas.openxmlformats.org/officeDocument/2006/relationships/image" Target="../media/image42.png"/><Relationship Id="rId5" Type="http://schemas.openxmlformats.org/officeDocument/2006/relationships/image" Target="../media/image21.png"/><Relationship Id="rId6" Type="http://schemas.openxmlformats.org/officeDocument/2006/relationships/image" Target="../media/image20.png"/><Relationship Id="rId7" Type="http://schemas.openxmlformats.org/officeDocument/2006/relationships/image" Target="../media/image4.png"/><Relationship Id="rId8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19.png"/><Relationship Id="rId5" Type="http://schemas.openxmlformats.org/officeDocument/2006/relationships/image" Target="../media/image18.png"/><Relationship Id="rId6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25.png"/><Relationship Id="rId11" Type="http://schemas.openxmlformats.org/officeDocument/2006/relationships/image" Target="../media/image35.png"/><Relationship Id="rId10" Type="http://schemas.openxmlformats.org/officeDocument/2006/relationships/image" Target="../media/image37.png"/><Relationship Id="rId9" Type="http://schemas.openxmlformats.org/officeDocument/2006/relationships/image" Target="../media/image43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32.png"/><Relationship Id="rId8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39.png"/><Relationship Id="rId5" Type="http://schemas.openxmlformats.org/officeDocument/2006/relationships/image" Target="../media/image2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6.gif"/><Relationship Id="rId4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5" Type="http://schemas.openxmlformats.org/officeDocument/2006/relationships/image" Target="../media/image10.png"/><Relationship Id="rId6" Type="http://schemas.openxmlformats.org/officeDocument/2006/relationships/image" Target="../media/image4.png"/><Relationship Id="rId7" Type="http://schemas.openxmlformats.org/officeDocument/2006/relationships/image" Target="../media/image9.png"/><Relationship Id="rId8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"/>
          <p:cNvSpPr txBox="1"/>
          <p:nvPr/>
        </p:nvSpPr>
        <p:spPr>
          <a:xfrm>
            <a:off x="4517199" y="4625752"/>
            <a:ext cx="361554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Igor Stepansky</a:t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 txBox="1"/>
          <p:nvPr/>
        </p:nvSpPr>
        <p:spPr>
          <a:xfrm>
            <a:off x="4517200" y="2836750"/>
            <a:ext cx="5538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-GB" sz="3400" u="none" cap="none" strike="noStrike">
                <a:solidFill>
                  <a:srgbClr val="00F3FF"/>
                </a:solidFill>
                <a:latin typeface="Arial"/>
                <a:ea typeface="Arial"/>
                <a:cs typeface="Arial"/>
                <a:sym typeface="Arial"/>
              </a:rPr>
              <a:t>Insecurity as Code:</a:t>
            </a:r>
            <a:br>
              <a:rPr b="0" i="0" lang="en-GB" sz="3400" u="none" cap="none" strike="noStrike">
                <a:solidFill>
                  <a:srgbClr val="00F3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3400" u="none" cap="none" strike="noStrike">
                <a:solidFill>
                  <a:srgbClr val="00F3FF"/>
                </a:solidFill>
                <a:latin typeface="Arial"/>
                <a:ea typeface="Arial"/>
                <a:cs typeface="Arial"/>
                <a:sym typeface="Arial"/>
              </a:rPr>
              <a:t>How Modern Software Scaled the Attack Surface</a:t>
            </a:r>
            <a:endParaRPr b="0" i="0" sz="3400" u="none" cap="none" strike="noStrike">
              <a:solidFill>
                <a:srgbClr val="00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76ee7ebc9_1_2858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ECONOMICS OF TRUST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84" name="Google Shape;284;g3e76ee7ebc9_1_2858"/>
          <p:cNvSpPr/>
          <p:nvPr/>
        </p:nvSpPr>
        <p:spPr>
          <a:xfrm>
            <a:off x="563840" y="1021830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Attackers don’t breach you. </a:t>
            </a:r>
            <a:b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                                               They breach who you trust.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85" name="Google Shape;285;g3e76ee7ebc9_1_2858"/>
          <p:cNvSpPr/>
          <p:nvPr/>
        </p:nvSpPr>
        <p:spPr>
          <a:xfrm>
            <a:off x="531900" y="2531668"/>
            <a:ext cx="109728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00"/>
              <a:buFont typeface="IBM Plex Sans"/>
              <a:buNone/>
            </a:pPr>
            <a:r>
              <a:rPr b="1" i="0" lang="en-GB" sz="22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Shai-Hulud 2.0</a:t>
            </a:r>
            <a:endParaRPr b="0" i="0" sz="22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86" name="Google Shape;286;g3e76ee7ebc9_1_2858"/>
          <p:cNvSpPr/>
          <p:nvPr/>
        </p:nvSpPr>
        <p:spPr>
          <a:xfrm>
            <a:off x="422175" y="3428995"/>
            <a:ext cx="2651700" cy="1508700"/>
          </a:xfrm>
          <a:prstGeom prst="roundRect">
            <a:avLst>
              <a:gd fmla="val 4242" name="adj"/>
            </a:avLst>
          </a:prstGeom>
          <a:solidFill>
            <a:srgbClr val="172033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e76ee7ebc9_1_2858"/>
          <p:cNvSpPr/>
          <p:nvPr/>
        </p:nvSpPr>
        <p:spPr>
          <a:xfrm>
            <a:off x="513615" y="3538723"/>
            <a:ext cx="24690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3800"/>
              <a:buFont typeface="IBM Plex Sans SemiBold"/>
              <a:buNone/>
            </a:pPr>
            <a:r>
              <a:rPr b="0" i="0" lang="en-GB" sz="38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796</a:t>
            </a:r>
            <a:endParaRPr b="0" i="0" sz="3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88" name="Google Shape;288;g3e76ee7ebc9_1_2858"/>
          <p:cNvSpPr/>
          <p:nvPr/>
        </p:nvSpPr>
        <p:spPr>
          <a:xfrm>
            <a:off x="531903" y="4213550"/>
            <a:ext cx="24324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npm packages backdoored</a:t>
            </a:r>
            <a:endParaRPr b="0" i="0" sz="14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89" name="Google Shape;289;g3e76ee7ebc9_1_2858"/>
          <p:cNvSpPr/>
          <p:nvPr/>
        </p:nvSpPr>
        <p:spPr>
          <a:xfrm>
            <a:off x="3320823" y="3428995"/>
            <a:ext cx="2651700" cy="1508700"/>
          </a:xfrm>
          <a:prstGeom prst="roundRect">
            <a:avLst>
              <a:gd fmla="val 4242" name="adj"/>
            </a:avLst>
          </a:prstGeom>
          <a:solidFill>
            <a:srgbClr val="172033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3e76ee7ebc9_1_2858"/>
          <p:cNvSpPr/>
          <p:nvPr/>
        </p:nvSpPr>
        <p:spPr>
          <a:xfrm>
            <a:off x="3412263" y="3538723"/>
            <a:ext cx="24690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3800"/>
              <a:buFont typeface="IBM Plex Sans SemiBold"/>
              <a:buNone/>
            </a:pPr>
            <a:r>
              <a:rPr b="0" i="0" lang="en-GB" sz="38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14,000</a:t>
            </a:r>
            <a:endParaRPr b="0" i="0" sz="3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91" name="Google Shape;291;g3e76ee7ebc9_1_2858"/>
          <p:cNvSpPr/>
          <p:nvPr/>
        </p:nvSpPr>
        <p:spPr>
          <a:xfrm>
            <a:off x="3430551" y="4213550"/>
            <a:ext cx="24324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secrets exposed</a:t>
            </a:r>
            <a:endParaRPr b="0" i="0" sz="14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92" name="Google Shape;292;g3e76ee7ebc9_1_2858"/>
          <p:cNvSpPr/>
          <p:nvPr/>
        </p:nvSpPr>
        <p:spPr>
          <a:xfrm>
            <a:off x="6219471" y="3428995"/>
            <a:ext cx="2651700" cy="1508700"/>
          </a:xfrm>
          <a:prstGeom prst="roundRect">
            <a:avLst>
              <a:gd fmla="val 4242" name="adj"/>
            </a:avLst>
          </a:prstGeom>
          <a:solidFill>
            <a:srgbClr val="172033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3e76ee7ebc9_1_2858"/>
          <p:cNvSpPr/>
          <p:nvPr/>
        </p:nvSpPr>
        <p:spPr>
          <a:xfrm>
            <a:off x="6310911" y="3538723"/>
            <a:ext cx="24690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3800"/>
              <a:buFont typeface="IBM Plex Sans SemiBold"/>
              <a:buNone/>
            </a:pPr>
            <a:r>
              <a:rPr b="0" i="0" lang="en-GB" sz="3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487</a:t>
            </a:r>
            <a:endParaRPr b="0" i="0" sz="3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94" name="Google Shape;294;g3e76ee7ebc9_1_2858"/>
          <p:cNvSpPr/>
          <p:nvPr/>
        </p:nvSpPr>
        <p:spPr>
          <a:xfrm>
            <a:off x="6329199" y="4213550"/>
            <a:ext cx="24324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organizations hit</a:t>
            </a:r>
            <a:endParaRPr b="0" i="0" sz="14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95" name="Google Shape;295;g3e76ee7ebc9_1_2858"/>
          <p:cNvSpPr/>
          <p:nvPr/>
        </p:nvSpPr>
        <p:spPr>
          <a:xfrm>
            <a:off x="9118119" y="3428995"/>
            <a:ext cx="2651700" cy="1508700"/>
          </a:xfrm>
          <a:prstGeom prst="roundRect">
            <a:avLst>
              <a:gd fmla="val 4242" name="adj"/>
            </a:avLst>
          </a:prstGeom>
          <a:solidFill>
            <a:srgbClr val="172033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e76ee7ebc9_1_2858"/>
          <p:cNvSpPr/>
          <p:nvPr/>
        </p:nvSpPr>
        <p:spPr>
          <a:xfrm>
            <a:off x="9209559" y="3538723"/>
            <a:ext cx="24690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3800"/>
              <a:buFont typeface="IBM Plex Sans SemiBold"/>
              <a:buNone/>
            </a:pPr>
            <a:r>
              <a:rPr b="0" i="0" lang="en-GB" sz="3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25,000+</a:t>
            </a:r>
            <a:endParaRPr b="0" i="0" sz="3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97" name="Google Shape;297;g3e76ee7ebc9_1_2858"/>
          <p:cNvSpPr/>
          <p:nvPr/>
        </p:nvSpPr>
        <p:spPr>
          <a:xfrm>
            <a:off x="9227847" y="4213550"/>
            <a:ext cx="2432400" cy="51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40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malicious GitHub repos</a:t>
            </a:r>
            <a:endParaRPr b="0" i="0" sz="14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98" name="Google Shape;298;g3e76ee7ebc9_1_285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99" name="Google Shape;299;g3e76ee7ebc9_1_2858"/>
          <p:cNvSpPr txBox="1"/>
          <p:nvPr/>
        </p:nvSpPr>
        <p:spPr>
          <a:xfrm>
            <a:off x="3157800" y="5274100"/>
            <a:ext cx="5876400" cy="1228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GB" sz="6000" u="none" cap="none" strike="noStrike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npm install</a:t>
            </a:r>
            <a:endParaRPr b="1" i="0" sz="60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00" name="Google Shape;300;g3e76ee7ebc9_1_2858"/>
          <p:cNvSpPr txBox="1"/>
          <p:nvPr/>
        </p:nvSpPr>
        <p:spPr>
          <a:xfrm>
            <a:off x="571500" y="5602600"/>
            <a:ext cx="11357400" cy="693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40"/>
              <a:buFont typeface="Arial"/>
              <a:buNone/>
            </a:pPr>
            <a:r>
              <a:rPr b="1" i="0" lang="en-GB" sz="48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Steals npm tokens and cloud credentials</a:t>
            </a:r>
            <a:endParaRPr b="1" i="0" sz="48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e76ee7ebc9_1_2888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REMOVED YEARS AGO. STILL RUNNING.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306" name="Google Shape;306;g3e76ee7ebc9_1_2888"/>
          <p:cNvSpPr/>
          <p:nvPr/>
        </p:nvSpPr>
        <p:spPr>
          <a:xfrm>
            <a:off x="548653" y="1051280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The threat is already inside the house.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aphicFrame>
        <p:nvGraphicFramePr>
          <p:cNvPr id="307" name="Google Shape;307;g3e76ee7ebc9_1_2888"/>
          <p:cNvGraphicFramePr/>
          <p:nvPr/>
        </p:nvGraphicFramePr>
        <p:xfrm>
          <a:off x="640903" y="1842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{64EC0833-215F-4FE6-B5F6-8744A1FF8722}</a:tableStyleId>
              </a:tblPr>
              <a:tblGrid>
                <a:gridCol w="3334775"/>
                <a:gridCol w="1986850"/>
                <a:gridCol w="4020775"/>
                <a:gridCol w="1537375"/>
              </a:tblGrid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IBM Plex Sans SemiBold"/>
                        <a:buNone/>
                      </a:pPr>
                      <a:r>
                        <a:rPr b="1" lang="en-GB" sz="2000" u="none" cap="none" strike="noStrike">
                          <a:solidFill>
                            <a:srgbClr val="FFFF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Package</a:t>
                      </a:r>
                      <a:endParaRPr sz="20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IBM Plex Sans SemiBold"/>
                        <a:buNone/>
                      </a:pPr>
                      <a:r>
                        <a:rPr b="1" lang="en-GB" sz="2000" u="none" cap="none" strike="noStrike">
                          <a:solidFill>
                            <a:srgbClr val="FFFF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Ecosystem</a:t>
                      </a:r>
                      <a:endParaRPr sz="20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IBM Plex Sans SemiBold"/>
                        <a:buNone/>
                      </a:pPr>
                      <a:r>
                        <a:rPr b="1" lang="en-GB" sz="2000" u="none" cap="none" strike="noStrike">
                          <a:solidFill>
                            <a:srgbClr val="FFFF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Attack type</a:t>
                      </a:r>
                      <a:endParaRPr sz="20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300"/>
                        <a:buFont typeface="IBM Plex Sans SemiBold"/>
                        <a:buNone/>
                      </a:pPr>
                      <a:r>
                        <a:rPr b="1" lang="en-GB" sz="2000" u="none" cap="none" strike="noStrike">
                          <a:solidFill>
                            <a:srgbClr val="FFFF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% orgs</a:t>
                      </a:r>
                      <a:endParaRPr sz="20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F172A"/>
                    </a:solidFill>
                  </a:tcPr>
                </a:tc>
              </a:tr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Mono"/>
                        <a:buNone/>
                      </a:pPr>
                      <a:r>
                        <a:rPr b="1" lang="en-GB" sz="1950" u="none" cap="none" strike="noStrike">
                          <a:solidFill>
                            <a:srgbClr val="1E293B"/>
                          </a:solidFill>
                          <a:latin typeface="IBM Plex Mono"/>
                          <a:ea typeface="IBM Plex Mono"/>
                          <a:cs typeface="IBM Plex Mono"/>
                          <a:sym typeface="IBM Plex Mono"/>
                        </a:rPr>
                        <a:t>faker  6.6.6</a:t>
                      </a:r>
                      <a:endParaRPr sz="1950" u="none" cap="none" strike="noStrike">
                        <a:latin typeface="IBM Plex Mono"/>
                        <a:ea typeface="IBM Plex Mono"/>
                        <a:cs typeface="IBM Plex Mono"/>
                        <a:sym typeface="IBM Plex Mono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4748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64748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npm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1E293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Maintainer sabotage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11D48"/>
                        </a:buClr>
                        <a:buSzPts val="1400"/>
                        <a:buFont typeface="IBM Plex Sans SemiBold"/>
                        <a:buNone/>
                      </a:pPr>
                      <a:r>
                        <a:rPr b="1" lang="en-GB" sz="2100" u="none" cap="none" strike="noStrike">
                          <a:solidFill>
                            <a:srgbClr val="E11D48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7%</a:t>
                      </a:r>
                      <a:endParaRPr sz="21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Mono"/>
                        <a:buNone/>
                      </a:pPr>
                      <a:r>
                        <a:rPr b="1" lang="en-GB" sz="1950" u="none" cap="none" strike="noStrike">
                          <a:solidFill>
                            <a:srgbClr val="1E293B"/>
                          </a:solidFill>
                          <a:latin typeface="IBM Plex Mono"/>
                          <a:ea typeface="IBM Plex Mono"/>
                          <a:cs typeface="IBM Plex Mono"/>
                          <a:sym typeface="IBM Plex Mono"/>
                        </a:rPr>
                        <a:t>event-stream  3.3.6</a:t>
                      </a:r>
                      <a:endParaRPr sz="1950" u="none" cap="none" strike="noStrike">
                        <a:latin typeface="IBM Plex Mono"/>
                        <a:ea typeface="IBM Plex Mono"/>
                        <a:cs typeface="IBM Plex Mono"/>
                        <a:sym typeface="IBM Plex Mono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4748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64748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npm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1E293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Account takeover / crypto stealer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3FF"/>
                        </a:buClr>
                        <a:buSzPts val="1400"/>
                        <a:buFont typeface="IBM Plex Sans SemiBold"/>
                        <a:buNone/>
                      </a:pPr>
                      <a:r>
                        <a:rPr b="1" lang="en-GB" sz="2100" u="none" cap="none" strike="noStrike">
                          <a:solidFill>
                            <a:srgbClr val="00F3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4%</a:t>
                      </a:r>
                      <a:endParaRPr sz="21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Mono"/>
                        <a:buNone/>
                      </a:pPr>
                      <a:r>
                        <a:rPr b="1" lang="en-GB" sz="1950" u="none" cap="none" strike="noStrike">
                          <a:solidFill>
                            <a:srgbClr val="1E293B"/>
                          </a:solidFill>
                          <a:latin typeface="IBM Plex Mono"/>
                          <a:ea typeface="IBM Plex Mono"/>
                          <a:cs typeface="IBM Plex Mono"/>
                          <a:sym typeface="IBM Plex Mono"/>
                        </a:rPr>
                        <a:t>flatmap-stream  0.1.1</a:t>
                      </a:r>
                      <a:endParaRPr sz="1950" u="none" cap="none" strike="noStrike">
                        <a:latin typeface="IBM Plex Mono"/>
                        <a:ea typeface="IBM Plex Mono"/>
                        <a:cs typeface="IBM Plex Mono"/>
                        <a:sym typeface="IBM Plex Mono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4748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64748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npm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1E293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Malicious dependency injection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3FF"/>
                        </a:buClr>
                        <a:buSzPts val="1400"/>
                        <a:buFont typeface="IBM Plex Sans SemiBold"/>
                        <a:buNone/>
                      </a:pPr>
                      <a:r>
                        <a:rPr b="1" lang="en-GB" sz="2100" u="none" cap="none" strike="noStrike">
                          <a:solidFill>
                            <a:srgbClr val="00F3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3%</a:t>
                      </a:r>
                      <a:endParaRPr sz="21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Mono"/>
                        <a:buNone/>
                      </a:pPr>
                      <a:r>
                        <a:rPr b="1" lang="en-GB" sz="1950" u="none" cap="none" strike="noStrike">
                          <a:solidFill>
                            <a:srgbClr val="1E293B"/>
                          </a:solidFill>
                          <a:latin typeface="IBM Plex Mono"/>
                          <a:ea typeface="IBM Plex Mono"/>
                          <a:cs typeface="IBM Plex Mono"/>
                          <a:sym typeface="IBM Plex Mono"/>
                        </a:rPr>
                        <a:t>colors  1.4.x</a:t>
                      </a:r>
                      <a:endParaRPr sz="1950" u="none" cap="none" strike="noStrike">
                        <a:latin typeface="IBM Plex Mono"/>
                        <a:ea typeface="IBM Plex Mono"/>
                        <a:cs typeface="IBM Plex Mono"/>
                        <a:sym typeface="IBM Plex Mono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4748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64748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npm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1E293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Maintainer sabotage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11D48"/>
                        </a:buClr>
                        <a:buSzPts val="1400"/>
                        <a:buFont typeface="IBM Plex Sans SemiBold"/>
                        <a:buNone/>
                      </a:pPr>
                      <a:r>
                        <a:rPr b="1" lang="en-GB" sz="2100" u="none" cap="none" strike="noStrike">
                          <a:solidFill>
                            <a:srgbClr val="E11D48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2%</a:t>
                      </a:r>
                      <a:endParaRPr sz="21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Mono"/>
                        <a:buNone/>
                      </a:pPr>
                      <a:r>
                        <a:rPr b="1" lang="en-GB" sz="1950" u="none" cap="none" strike="noStrike">
                          <a:solidFill>
                            <a:srgbClr val="1E293B"/>
                          </a:solidFill>
                          <a:latin typeface="IBM Plex Mono"/>
                          <a:ea typeface="IBM Plex Mono"/>
                          <a:cs typeface="IBM Plex Mono"/>
                          <a:sym typeface="IBM Plex Mono"/>
                        </a:rPr>
                        <a:t>ctx  0.2.x</a:t>
                      </a:r>
                      <a:endParaRPr sz="1950" u="none" cap="none" strike="noStrike">
                        <a:latin typeface="IBM Plex Mono"/>
                        <a:ea typeface="IBM Plex Mono"/>
                        <a:cs typeface="IBM Plex Mono"/>
                        <a:sym typeface="IBM Plex Mono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4748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64748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PyPI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1E293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AWS credential stealer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3FF"/>
                        </a:buClr>
                        <a:buSzPts val="1400"/>
                        <a:buFont typeface="IBM Plex Sans SemiBold"/>
                        <a:buNone/>
                      </a:pPr>
                      <a:r>
                        <a:rPr b="1" lang="en-GB" sz="2100" u="none" cap="none" strike="noStrike">
                          <a:solidFill>
                            <a:srgbClr val="00F3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1%</a:t>
                      </a:r>
                      <a:endParaRPr sz="21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46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Mono"/>
                        <a:buNone/>
                      </a:pPr>
                      <a:r>
                        <a:rPr b="1" lang="en-GB" sz="1950" u="none" cap="none" strike="noStrike">
                          <a:solidFill>
                            <a:srgbClr val="1E293B"/>
                          </a:solidFill>
                          <a:latin typeface="IBM Plex Mono"/>
                          <a:ea typeface="IBM Plex Mono"/>
                          <a:cs typeface="IBM Plex Mono"/>
                          <a:sym typeface="IBM Plex Mono"/>
                        </a:rPr>
                        <a:t>larpexodus  0.1</a:t>
                      </a:r>
                      <a:endParaRPr sz="1950" u="none" cap="none" strike="noStrike">
                        <a:latin typeface="IBM Plex Mono"/>
                        <a:ea typeface="IBM Plex Mono"/>
                        <a:cs typeface="IBM Plex Mono"/>
                        <a:sym typeface="IBM Plex Mono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4748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64748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PyPI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E293B"/>
                        </a:buClr>
                        <a:buSzPts val="1250"/>
                        <a:buFont typeface="IBM Plex Sans"/>
                        <a:buNone/>
                      </a:pPr>
                      <a:r>
                        <a:rPr lang="en-GB" sz="1950" u="none" cap="none" strike="noStrike">
                          <a:solidFill>
                            <a:srgbClr val="1E293B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Typosquatting / infostealer</a:t>
                      </a:r>
                      <a:endParaRPr sz="1950" u="none" cap="none" strike="noStrike"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3FF"/>
                        </a:buClr>
                        <a:buSzPts val="1400"/>
                        <a:buFont typeface="IBM Plex Sans SemiBold"/>
                        <a:buNone/>
                      </a:pPr>
                      <a:r>
                        <a:rPr b="1" lang="en-GB" sz="2100" u="none" cap="none" strike="noStrike">
                          <a:solidFill>
                            <a:srgbClr val="00F3FF"/>
                          </a:solidFill>
                          <a:latin typeface="IBM Plex Sans SemiBold"/>
                          <a:ea typeface="IBM Plex Sans SemiBold"/>
                          <a:cs typeface="IBM Plex Sans SemiBold"/>
                          <a:sym typeface="IBM Plex Sans SemiBold"/>
                        </a:rPr>
                        <a:t>&lt;1%</a:t>
                      </a:r>
                      <a:endParaRPr sz="2100" u="none" cap="none" strike="noStrike">
                        <a:latin typeface="IBM Plex Sans SemiBold"/>
                        <a:ea typeface="IBM Plex Sans SemiBold"/>
                        <a:cs typeface="IBM Plex Sans SemiBold"/>
                        <a:sym typeface="IBM Plex Sans SemiBold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2E8F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308" name="Google Shape;308;g3e76ee7ebc9_1_2888"/>
          <p:cNvSpPr/>
          <p:nvPr/>
        </p:nvSpPr>
        <p:spPr>
          <a:xfrm>
            <a:off x="3436812" y="2538362"/>
            <a:ext cx="5318400" cy="3134100"/>
          </a:xfrm>
          <a:prstGeom prst="roundRect">
            <a:avLst>
              <a:gd fmla="val 5161" name="adj"/>
            </a:avLst>
          </a:prstGeom>
          <a:solidFill>
            <a:srgbClr val="F1F5F9"/>
          </a:solidFill>
          <a:ln cap="flat" cmpd="sng" w="2807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02200" lIns="202200" spcFirstLastPara="1" rIns="202200" wrap="square" tIns="2022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6"/>
              <a:buFont typeface="Arial"/>
              <a:buNone/>
            </a:pPr>
            <a:r>
              <a:t/>
            </a:r>
            <a:endParaRPr b="0" i="0" sz="309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e76ee7ebc9_1_2888"/>
          <p:cNvSpPr/>
          <p:nvPr/>
        </p:nvSpPr>
        <p:spPr>
          <a:xfrm>
            <a:off x="3740147" y="2801253"/>
            <a:ext cx="4711800" cy="26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2654"/>
              <a:buFont typeface="IBM Plex Mono"/>
              <a:buNone/>
            </a:pPr>
            <a:r>
              <a:rPr b="1" i="0" lang="en-GB" sz="2654" u="none" cap="none" strike="noStrike">
                <a:solidFill>
                  <a:srgbClr val="E11D48"/>
                </a:solidFill>
                <a:latin typeface="IBM Plex Mono"/>
                <a:ea typeface="IBM Plex Mono"/>
                <a:cs typeface="IBM Plex Mono"/>
                <a:sym typeface="IBM Plex Mono"/>
              </a:rPr>
              <a:t>faker</a:t>
            </a:r>
            <a:r>
              <a:rPr b="0" i="0" lang="en-GB" sz="2654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 and </a:t>
            </a:r>
            <a:r>
              <a:rPr b="1" i="0" lang="en-GB" sz="2654" u="none" cap="none" strike="noStrike">
                <a:solidFill>
                  <a:srgbClr val="E11D48"/>
                </a:solidFill>
                <a:latin typeface="IBM Plex Mono"/>
                <a:ea typeface="IBM Plex Mono"/>
                <a:cs typeface="IBM Plex Mono"/>
                <a:sym typeface="IBM Plex Mono"/>
              </a:rPr>
              <a:t>colors</a:t>
            </a:r>
            <a:r>
              <a:rPr b="0" i="0" lang="en-GB" sz="2654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 came from the </a:t>
            </a:r>
            <a:r>
              <a:rPr b="1" i="0" lang="en-GB" sz="2654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same maintainer.</a:t>
            </a:r>
            <a:r>
              <a:rPr b="0" i="0" lang="en-GB" sz="2654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 Sometimes the attacker is someone you already trusted.</a:t>
            </a:r>
            <a:endParaRPr b="0" i="0" sz="2654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10" name="Google Shape;310;g3e76ee7ebc9_1_2888"/>
          <p:cNvSpPr/>
          <p:nvPr/>
        </p:nvSpPr>
        <p:spPr>
          <a:xfrm>
            <a:off x="2935241" y="1965675"/>
            <a:ext cx="6321600" cy="4086600"/>
          </a:xfrm>
          <a:prstGeom prst="roundRect">
            <a:avLst>
              <a:gd fmla="val 4706" name="adj"/>
            </a:avLst>
          </a:prstGeom>
          <a:solidFill>
            <a:srgbClr val="E11D48"/>
          </a:solidFill>
          <a:ln>
            <a:noFill/>
          </a:ln>
        </p:spPr>
        <p:txBody>
          <a:bodyPr anchorCtr="0" anchor="ctr" bIns="240325" lIns="240325" spcFirstLastPara="1" rIns="240325" wrap="square" tIns="240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80"/>
              <a:buFont typeface="Arial"/>
              <a:buNone/>
            </a:pPr>
            <a:r>
              <a:t/>
            </a:r>
            <a:endParaRPr b="0" i="0" sz="36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3e76ee7ebc9_1_2888"/>
          <p:cNvSpPr/>
          <p:nvPr/>
        </p:nvSpPr>
        <p:spPr>
          <a:xfrm>
            <a:off x="2935241" y="2326227"/>
            <a:ext cx="6321600" cy="216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43"/>
              <a:buFont typeface="IBM Plex Sans SemiBold"/>
              <a:buNone/>
            </a:pPr>
            <a:r>
              <a:rPr b="0" i="0" lang="en-GB" sz="13143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11%</a:t>
            </a:r>
            <a:endParaRPr b="0" i="0" sz="13143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12" name="Google Shape;312;g3e76ee7ebc9_1_2888"/>
          <p:cNvSpPr/>
          <p:nvPr/>
        </p:nvSpPr>
        <p:spPr>
          <a:xfrm>
            <a:off x="3295792" y="4369357"/>
            <a:ext cx="56007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54"/>
              <a:buFont typeface="IBM Plex Sans"/>
              <a:buNone/>
            </a:pPr>
            <a:r>
              <a:rPr b="1" i="0" lang="en-GB" sz="3154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of orgs run a known-malicious package in production</a:t>
            </a:r>
            <a:endParaRPr b="0" i="0" sz="3154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13" name="Google Shape;313;g3e76ee7ebc9_1_288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e76ee7ebc9_1_2903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VULNERABILITIES THAT NEVER DIE</a:t>
            </a:r>
            <a:endParaRPr b="0" i="0" sz="1600" u="none" cap="none" strike="noStrike">
              <a:solidFill>
                <a:srgbClr val="A78BFA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19" name="Google Shape;319;g3e76ee7ebc9_1_2903"/>
          <p:cNvSpPr/>
          <p:nvPr/>
        </p:nvSpPr>
        <p:spPr>
          <a:xfrm>
            <a:off x="548640" y="977345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They don’t get fixed. They get tolerated.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20" name="Google Shape;320;g3e76ee7ebc9_1_2903"/>
          <p:cNvSpPr/>
          <p:nvPr/>
        </p:nvSpPr>
        <p:spPr>
          <a:xfrm>
            <a:off x="1269910" y="1610497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Apache Tomcat · CVE-2025-24813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21" name="Google Shape;321;g3e76ee7ebc9_1_2903"/>
          <p:cNvSpPr/>
          <p:nvPr/>
        </p:nvSpPr>
        <p:spPr>
          <a:xfrm>
            <a:off x="5560850" y="1683401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g3e76ee7ebc9_1_2903"/>
          <p:cNvSpPr/>
          <p:nvPr/>
        </p:nvSpPr>
        <p:spPr>
          <a:xfrm>
            <a:off x="5560850" y="1683401"/>
            <a:ext cx="41970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3e76ee7ebc9_1_2903"/>
          <p:cNvSpPr/>
          <p:nvPr/>
        </p:nvSpPr>
        <p:spPr>
          <a:xfrm>
            <a:off x="9810130" y="1610497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50%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24" name="Google Shape;324;g3e76ee7ebc9_1_2903"/>
          <p:cNvSpPr/>
          <p:nvPr/>
        </p:nvSpPr>
        <p:spPr>
          <a:xfrm>
            <a:off x="1269910" y="2162486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Log4j (additional) · CVE-2021-45046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25" name="Google Shape;325;g3e76ee7ebc9_1_2903"/>
          <p:cNvSpPr/>
          <p:nvPr/>
        </p:nvSpPr>
        <p:spPr>
          <a:xfrm>
            <a:off x="5560850" y="2235390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3e76ee7ebc9_1_2903"/>
          <p:cNvSpPr/>
          <p:nvPr/>
        </p:nvSpPr>
        <p:spPr>
          <a:xfrm>
            <a:off x="5560850" y="2235390"/>
            <a:ext cx="39453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e76ee7ebc9_1_2903"/>
          <p:cNvSpPr/>
          <p:nvPr/>
        </p:nvSpPr>
        <p:spPr>
          <a:xfrm>
            <a:off x="9810130" y="2162486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47%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28" name="Google Shape;328;g3e76ee7ebc9_1_2903"/>
          <p:cNvSpPr/>
          <p:nvPr/>
        </p:nvSpPr>
        <p:spPr>
          <a:xfrm>
            <a:off x="1269910" y="2714475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Log4Shell · CVE-2021-44228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29" name="Google Shape;329;g3e76ee7ebc9_1_2903"/>
          <p:cNvSpPr/>
          <p:nvPr/>
        </p:nvSpPr>
        <p:spPr>
          <a:xfrm>
            <a:off x="5560850" y="2787379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g3e76ee7ebc9_1_2903"/>
          <p:cNvSpPr/>
          <p:nvPr/>
        </p:nvSpPr>
        <p:spPr>
          <a:xfrm>
            <a:off x="5560850" y="2787379"/>
            <a:ext cx="3861600" cy="3123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e76ee7ebc9_1_2903"/>
          <p:cNvSpPr/>
          <p:nvPr/>
        </p:nvSpPr>
        <p:spPr>
          <a:xfrm>
            <a:off x="9810130" y="2714475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46%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32" name="Google Shape;332;g3e76ee7ebc9_1_2903"/>
          <p:cNvSpPr/>
          <p:nvPr/>
        </p:nvSpPr>
        <p:spPr>
          <a:xfrm>
            <a:off x="1269910" y="3266463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Apache Commons Text · CVE-2022-42889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33" name="Google Shape;333;g3e76ee7ebc9_1_2903"/>
          <p:cNvSpPr/>
          <p:nvPr/>
        </p:nvSpPr>
        <p:spPr>
          <a:xfrm>
            <a:off x="5560850" y="3339367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e76ee7ebc9_1_2903"/>
          <p:cNvSpPr/>
          <p:nvPr/>
        </p:nvSpPr>
        <p:spPr>
          <a:xfrm>
            <a:off x="5560850" y="3339367"/>
            <a:ext cx="36933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e76ee7ebc9_1_2903"/>
          <p:cNvSpPr/>
          <p:nvPr/>
        </p:nvSpPr>
        <p:spPr>
          <a:xfrm>
            <a:off x="9810130" y="3266463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44%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36" name="Google Shape;336;g3e76ee7ebc9_1_2903"/>
          <p:cNvSpPr/>
          <p:nvPr/>
        </p:nvSpPr>
        <p:spPr>
          <a:xfrm>
            <a:off x="1269910" y="3818452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Spring4Shell · CVE-2022-22965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37" name="Google Shape;337;g3e76ee7ebc9_1_2903"/>
          <p:cNvSpPr/>
          <p:nvPr/>
        </p:nvSpPr>
        <p:spPr>
          <a:xfrm>
            <a:off x="5560850" y="3891356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e76ee7ebc9_1_2903"/>
          <p:cNvSpPr/>
          <p:nvPr/>
        </p:nvSpPr>
        <p:spPr>
          <a:xfrm>
            <a:off x="5560850" y="3891356"/>
            <a:ext cx="36933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3e76ee7ebc9_1_2903"/>
          <p:cNvSpPr/>
          <p:nvPr/>
        </p:nvSpPr>
        <p:spPr>
          <a:xfrm>
            <a:off x="9810130" y="3818452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44%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0" name="Google Shape;340;g3e76ee7ebc9_1_2903"/>
          <p:cNvSpPr/>
          <p:nvPr/>
        </p:nvSpPr>
        <p:spPr>
          <a:xfrm>
            <a:off x="1269910" y="4370441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React2Shell · CVE-2025-55182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1" name="Google Shape;341;g3e76ee7ebc9_1_2903"/>
          <p:cNvSpPr/>
          <p:nvPr/>
        </p:nvSpPr>
        <p:spPr>
          <a:xfrm>
            <a:off x="5560850" y="4443345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e76ee7ebc9_1_2903"/>
          <p:cNvSpPr/>
          <p:nvPr/>
        </p:nvSpPr>
        <p:spPr>
          <a:xfrm>
            <a:off x="5560850" y="4443345"/>
            <a:ext cx="2434200" cy="3123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3e76ee7ebc9_1_2903"/>
          <p:cNvSpPr/>
          <p:nvPr/>
        </p:nvSpPr>
        <p:spPr>
          <a:xfrm>
            <a:off x="9810130" y="4370441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29%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4" name="Google Shape;344;g3e76ee7ebc9_1_2903"/>
          <p:cNvSpPr/>
          <p:nvPr/>
        </p:nvSpPr>
        <p:spPr>
          <a:xfrm>
            <a:off x="1269910" y="4922430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Apache Struts · CVE-2024-53677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5" name="Google Shape;345;g3e76ee7ebc9_1_2903"/>
          <p:cNvSpPr/>
          <p:nvPr/>
        </p:nvSpPr>
        <p:spPr>
          <a:xfrm>
            <a:off x="5560850" y="4995334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3e76ee7ebc9_1_2903"/>
          <p:cNvSpPr/>
          <p:nvPr/>
        </p:nvSpPr>
        <p:spPr>
          <a:xfrm>
            <a:off x="5560850" y="4995334"/>
            <a:ext cx="14268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3e76ee7ebc9_1_2903"/>
          <p:cNvSpPr/>
          <p:nvPr/>
        </p:nvSpPr>
        <p:spPr>
          <a:xfrm>
            <a:off x="9810130" y="4922430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17%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8" name="Google Shape;348;g3e76ee7ebc9_1_2903"/>
          <p:cNvSpPr/>
          <p:nvPr/>
        </p:nvSpPr>
        <p:spPr>
          <a:xfrm>
            <a:off x="1269910" y="5474418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n8n Workflow · CVE-2025-68613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9" name="Google Shape;349;g3e76ee7ebc9_1_2903"/>
          <p:cNvSpPr/>
          <p:nvPr/>
        </p:nvSpPr>
        <p:spPr>
          <a:xfrm>
            <a:off x="5560850" y="5547323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3e76ee7ebc9_1_2903"/>
          <p:cNvSpPr/>
          <p:nvPr/>
        </p:nvSpPr>
        <p:spPr>
          <a:xfrm>
            <a:off x="5560850" y="5547323"/>
            <a:ext cx="7557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3e76ee7ebc9_1_2903"/>
          <p:cNvSpPr/>
          <p:nvPr/>
        </p:nvSpPr>
        <p:spPr>
          <a:xfrm>
            <a:off x="9810130" y="5474418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9%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52" name="Google Shape;352;g3e76ee7ebc9_1_2903"/>
          <p:cNvSpPr/>
          <p:nvPr/>
        </p:nvSpPr>
        <p:spPr>
          <a:xfrm>
            <a:off x="1269910" y="6026407"/>
            <a:ext cx="41661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10"/>
              <a:buFont typeface="IBM Plex Sans"/>
              <a:buNone/>
            </a:pPr>
            <a:r>
              <a:rPr b="1" i="0" lang="en-GB" sz="131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Erlang/OTP · CVE-2025-32433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53" name="Google Shape;353;g3e76ee7ebc9_1_2903"/>
          <p:cNvSpPr/>
          <p:nvPr/>
        </p:nvSpPr>
        <p:spPr>
          <a:xfrm>
            <a:off x="5560850" y="6099311"/>
            <a:ext cx="4197000" cy="3123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3e76ee7ebc9_1_2903"/>
          <p:cNvSpPr/>
          <p:nvPr/>
        </p:nvSpPr>
        <p:spPr>
          <a:xfrm>
            <a:off x="5560850" y="6099311"/>
            <a:ext cx="503400" cy="3123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104150" lIns="104150" spcFirstLastPara="1" rIns="104150" wrap="square" tIns="104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95"/>
              <a:buFont typeface="Arial"/>
              <a:buNone/>
            </a:pPr>
            <a:r>
              <a:t/>
            </a:r>
            <a:endParaRPr b="1" i="0" sz="159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3e76ee7ebc9_1_2903"/>
          <p:cNvSpPr/>
          <p:nvPr/>
        </p:nvSpPr>
        <p:spPr>
          <a:xfrm>
            <a:off x="9810130" y="6026407"/>
            <a:ext cx="885300" cy="45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10"/>
              <a:buFont typeface="IBM Plex Sans SemiBold"/>
              <a:buNone/>
            </a:pPr>
            <a:r>
              <a:rPr b="1" i="0" lang="en-GB" sz="131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6%</a:t>
            </a:r>
            <a:endParaRPr b="1" i="0" sz="131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56" name="Google Shape;356;g3e76ee7ebc9_1_290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e76ee7ebc9_1_2948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A NEW CLASS: EXPLOITABLE BY DEFAULT</a:t>
            </a:r>
            <a:endParaRPr b="0" i="0" sz="1600" u="none" cap="none" strike="noStrike">
              <a:solidFill>
                <a:srgbClr val="A78BFA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2" name="Google Shape;362;g3e76ee7ebc9_1_2948"/>
          <p:cNvSpPr/>
          <p:nvPr/>
        </p:nvSpPr>
        <p:spPr>
          <a:xfrm>
            <a:off x="563840" y="946355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You’re vulnerable before you write a line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descr="preencoded.png" id="363" name="Google Shape;363;g3e76ee7ebc9_1_29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640" y="2011680"/>
            <a:ext cx="1188720" cy="118872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3e76ee7ebc9_1_2948"/>
          <p:cNvSpPr/>
          <p:nvPr/>
        </p:nvSpPr>
        <p:spPr>
          <a:xfrm>
            <a:off x="1862250" y="1828738"/>
            <a:ext cx="97659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650"/>
              <a:buFont typeface="IBM Plex Mono"/>
              <a:buNone/>
            </a:pPr>
            <a:r>
              <a:rPr b="1" i="0" lang="en-GB" sz="1850" u="none" cap="none" strike="noStrike">
                <a:solidFill>
                  <a:srgbClr val="E11D48"/>
                </a:solidFill>
                <a:latin typeface="IBM Plex Mono"/>
                <a:ea typeface="IBM Plex Mono"/>
                <a:cs typeface="IBM Plex Mono"/>
                <a:sym typeface="IBM Plex Mono"/>
              </a:rPr>
              <a:t>React2Shell - CVE-2025-55182</a:t>
            </a:r>
            <a:r>
              <a:rPr b="1" i="0" lang="en-GB" sz="185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 ·  disclosed by Meta/Vercel, Dec 3, 25</a:t>
            </a:r>
            <a:endParaRPr b="0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650"/>
              <a:buFont typeface="IBM Plex Sans"/>
              <a:buNone/>
            </a:pPr>
            <a:r>
              <a:rPr b="0" i="0" lang="en-GB" sz="1850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b="0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46075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850"/>
              <a:buFont typeface="IBM Plex Sans"/>
              <a:buChar char="●"/>
            </a:pPr>
            <a:r>
              <a:rPr b="0" i="0" lang="en-GB" sz="185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Unauthenticated RCE in React Server Components </a:t>
            </a:r>
            <a:endParaRPr b="0" i="0" sz="185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46075" lvl="0" marL="4572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850"/>
              <a:buFont typeface="IBM Plex Sans"/>
              <a:buChar char="●"/>
            </a:pPr>
            <a:r>
              <a:rPr b="1" i="0" lang="en-GB" sz="185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Affects default React 19 / Next.js server-action deployments</a:t>
            </a:r>
            <a:endParaRPr b="0" i="0" sz="185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indent="-346075" lvl="1" marL="9144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2E8F0"/>
              </a:buClr>
              <a:buSzPts val="1850"/>
              <a:buFont typeface="IBM Plex Sans"/>
              <a:buChar char="○"/>
            </a:pPr>
            <a:r>
              <a:rPr b="0" i="0" lang="en-GB" sz="185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 freshly generated app is exposed</a:t>
            </a:r>
            <a:endParaRPr b="0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5" name="Google Shape;365;g3e76ee7ebc9_1_2948"/>
          <p:cNvSpPr/>
          <p:nvPr/>
        </p:nvSpPr>
        <p:spPr>
          <a:xfrm>
            <a:off x="566928" y="3886200"/>
            <a:ext cx="2651700" cy="1371600"/>
          </a:xfrm>
          <a:prstGeom prst="roundRect">
            <a:avLst>
              <a:gd fmla="val 4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3e76ee7ebc9_1_2948"/>
          <p:cNvSpPr/>
          <p:nvPr/>
        </p:nvSpPr>
        <p:spPr>
          <a:xfrm>
            <a:off x="658368" y="3995928"/>
            <a:ext cx="24690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3800"/>
              <a:buFont typeface="IBM Plex Sans SemiBold"/>
              <a:buNone/>
            </a:pPr>
            <a:r>
              <a:rPr b="0" i="0" lang="en-GB" sz="46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10.0</a:t>
            </a:r>
            <a:endParaRPr b="0" i="0" sz="4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7" name="Google Shape;367;g3e76ee7ebc9_1_2948"/>
          <p:cNvSpPr/>
          <p:nvPr/>
        </p:nvSpPr>
        <p:spPr>
          <a:xfrm>
            <a:off x="676656" y="4599432"/>
            <a:ext cx="24324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950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CVSS score</a:t>
            </a:r>
            <a:endParaRPr b="0" i="0" sz="19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8" name="Google Shape;368;g3e76ee7ebc9_1_2948"/>
          <p:cNvSpPr/>
          <p:nvPr/>
        </p:nvSpPr>
        <p:spPr>
          <a:xfrm>
            <a:off x="3465576" y="3886200"/>
            <a:ext cx="2651700" cy="1371600"/>
          </a:xfrm>
          <a:prstGeom prst="roundRect">
            <a:avLst>
              <a:gd fmla="val 4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g3e76ee7ebc9_1_2948"/>
          <p:cNvSpPr/>
          <p:nvPr/>
        </p:nvSpPr>
        <p:spPr>
          <a:xfrm>
            <a:off x="3557016" y="3995928"/>
            <a:ext cx="24690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3800"/>
              <a:buFont typeface="IBM Plex Sans SemiBold"/>
              <a:buNone/>
            </a:pPr>
            <a:r>
              <a:rPr b="0" i="0" lang="en-GB" sz="46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29%</a:t>
            </a:r>
            <a:endParaRPr b="0" i="0" sz="4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0" name="Google Shape;370;g3e76ee7ebc9_1_2948"/>
          <p:cNvSpPr/>
          <p:nvPr/>
        </p:nvSpPr>
        <p:spPr>
          <a:xfrm>
            <a:off x="3575304" y="4599432"/>
            <a:ext cx="24324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950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of orgs</a:t>
            </a:r>
            <a:endParaRPr b="1" i="0" sz="1950" u="none" cap="none" strike="noStrike">
              <a:solidFill>
                <a:srgbClr val="1E293B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1" name="Google Shape;371;g3e76ee7ebc9_1_2948"/>
          <p:cNvSpPr/>
          <p:nvPr/>
        </p:nvSpPr>
        <p:spPr>
          <a:xfrm>
            <a:off x="6364224" y="3886200"/>
            <a:ext cx="2651700" cy="1371600"/>
          </a:xfrm>
          <a:prstGeom prst="roundRect">
            <a:avLst>
              <a:gd fmla="val 4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3e76ee7ebc9_1_2948"/>
          <p:cNvSpPr/>
          <p:nvPr/>
        </p:nvSpPr>
        <p:spPr>
          <a:xfrm>
            <a:off x="6455664" y="3995928"/>
            <a:ext cx="24690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3800"/>
              <a:buFont typeface="IBM Plex Sans SemiBold"/>
              <a:buNone/>
            </a:pPr>
            <a:r>
              <a:rPr b="0" i="0" lang="en-GB" sz="45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Hours</a:t>
            </a:r>
            <a:endParaRPr b="0" i="0" sz="45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3" name="Google Shape;373;g3e76ee7ebc9_1_2948"/>
          <p:cNvSpPr/>
          <p:nvPr/>
        </p:nvSpPr>
        <p:spPr>
          <a:xfrm>
            <a:off x="6473952" y="4599432"/>
            <a:ext cx="24324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950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to in-the-wild exploits</a:t>
            </a:r>
            <a:endParaRPr b="0" i="0" sz="19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4" name="Google Shape;374;g3e76ee7ebc9_1_2948"/>
          <p:cNvSpPr/>
          <p:nvPr/>
        </p:nvSpPr>
        <p:spPr>
          <a:xfrm>
            <a:off x="9262872" y="3886200"/>
            <a:ext cx="2651700" cy="1371600"/>
          </a:xfrm>
          <a:prstGeom prst="roundRect">
            <a:avLst>
              <a:gd fmla="val 4667" name="adj"/>
            </a:avLst>
          </a:prstGeom>
          <a:solidFill>
            <a:srgbClr val="FFFFFF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3e76ee7ebc9_1_2948"/>
          <p:cNvSpPr/>
          <p:nvPr/>
        </p:nvSpPr>
        <p:spPr>
          <a:xfrm>
            <a:off x="9354312" y="3995928"/>
            <a:ext cx="2469000" cy="63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3800"/>
              <a:buFont typeface="IBM Plex Sans SemiBold"/>
              <a:buNone/>
            </a:pPr>
            <a:r>
              <a:rPr b="0" i="0" lang="en-GB" sz="46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0</a:t>
            </a:r>
            <a:endParaRPr b="0" i="0" sz="4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6" name="Google Shape;376;g3e76ee7ebc9_1_2948"/>
          <p:cNvSpPr/>
          <p:nvPr/>
        </p:nvSpPr>
        <p:spPr>
          <a:xfrm>
            <a:off x="9372600" y="4599432"/>
            <a:ext cx="24324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950" u="none" cap="none" strike="noStrike">
                <a:solidFill>
                  <a:srgbClr val="1E293B"/>
                </a:solidFill>
                <a:latin typeface="IBM Plex Sans"/>
                <a:ea typeface="IBM Plex Sans"/>
                <a:cs typeface="IBM Plex Sans"/>
                <a:sym typeface="IBM Plex Sans"/>
              </a:rPr>
              <a:t>auth required</a:t>
            </a:r>
            <a:endParaRPr b="0" i="0" sz="19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7" name="Google Shape;377;g3e76ee7ebc9_1_2948"/>
          <p:cNvSpPr/>
          <p:nvPr/>
        </p:nvSpPr>
        <p:spPr>
          <a:xfrm>
            <a:off x="548640" y="5623560"/>
            <a:ext cx="63900" cy="7314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3e76ee7ebc9_1_2948"/>
          <p:cNvSpPr/>
          <p:nvPr/>
        </p:nvSpPr>
        <p:spPr>
          <a:xfrm>
            <a:off x="777240" y="5577840"/>
            <a:ext cx="10789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800"/>
              <a:buFont typeface="IBM Plex Sans SemiBold"/>
              <a:buNone/>
            </a:pPr>
            <a:r>
              <a:rPr b="0" i="1" lang="en-GB" sz="23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Patch velocity stops being hygiene and becomes survival</a:t>
            </a:r>
            <a:endParaRPr b="0" i="0" sz="23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79" name="Google Shape;379;g3e76ee7ebc9_1_294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e76ee7ebc9_1_2971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SILENT BREACH VECTOR</a:t>
            </a:r>
            <a:endParaRPr b="0" i="0" sz="1600" u="none" cap="none" strike="noStrike">
              <a:solidFill>
                <a:srgbClr val="A78BFA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85" name="Google Shape;385;g3e76ee7ebc9_1_2971"/>
          <p:cNvSpPr/>
          <p:nvPr/>
        </p:nvSpPr>
        <p:spPr>
          <a:xfrm>
            <a:off x="548640" y="1106380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Deleting a secret is not rotating a secret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86" name="Google Shape;386;g3e76ee7ebc9_1_2971"/>
          <p:cNvSpPr/>
          <p:nvPr/>
        </p:nvSpPr>
        <p:spPr>
          <a:xfrm>
            <a:off x="472440" y="2987115"/>
            <a:ext cx="2743200" cy="2103000"/>
          </a:xfrm>
          <a:prstGeom prst="roundRect">
            <a:avLst>
              <a:gd fmla="val 3478" name="adj"/>
            </a:avLst>
          </a:prstGeom>
          <a:solidFill>
            <a:srgbClr val="E11D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3e76ee7ebc9_1_2971"/>
          <p:cNvSpPr/>
          <p:nvPr/>
        </p:nvSpPr>
        <p:spPr>
          <a:xfrm>
            <a:off x="472440" y="3169995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IBM Plex Sans SemiBold"/>
              <a:buNone/>
            </a:pPr>
            <a:r>
              <a:rPr b="0" i="0" lang="en-GB" sz="58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31%</a:t>
            </a:r>
            <a:endParaRPr b="0" i="0" sz="5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88" name="Google Shape;388;g3e76ee7ebc9_1_2971"/>
          <p:cNvSpPr/>
          <p:nvPr/>
        </p:nvSpPr>
        <p:spPr>
          <a:xfrm>
            <a:off x="609600" y="4084395"/>
            <a:ext cx="2469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IBM Plex Sans"/>
              <a:buNone/>
            </a:pPr>
            <a:r>
              <a:rPr b="1" i="0" lang="en-GB" sz="175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of orgs expose VALID, active secrets in source code</a:t>
            </a:r>
            <a:endParaRPr b="0" i="0" sz="17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89" name="Google Shape;389;g3e76ee7ebc9_1_2971"/>
          <p:cNvSpPr/>
          <p:nvPr/>
        </p:nvSpPr>
        <p:spPr>
          <a:xfrm>
            <a:off x="3352800" y="2987115"/>
            <a:ext cx="2743200" cy="2103000"/>
          </a:xfrm>
          <a:prstGeom prst="roundRect">
            <a:avLst>
              <a:gd fmla="val 3478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3e76ee7ebc9_1_2971"/>
          <p:cNvSpPr/>
          <p:nvPr/>
        </p:nvSpPr>
        <p:spPr>
          <a:xfrm>
            <a:off x="3352800" y="3169995"/>
            <a:ext cx="2743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5400"/>
              <a:buFont typeface="IBM Plex Sans SemiBold"/>
              <a:buNone/>
            </a:pPr>
            <a:r>
              <a:rPr b="0" i="0" lang="en-GB" sz="5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30%</a:t>
            </a:r>
            <a:endParaRPr b="0" i="0" sz="5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1" name="Google Shape;391;g3e76ee7ebc9_1_2971"/>
          <p:cNvSpPr/>
          <p:nvPr/>
        </p:nvSpPr>
        <p:spPr>
          <a:xfrm>
            <a:off x="3489960" y="4084395"/>
            <a:ext cx="2469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IBM Plex Sans"/>
              <a:buNone/>
            </a:pPr>
            <a:r>
              <a:rPr b="1" i="0" lang="en-GB" sz="175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secrets in git history only - “deleted” but trivially recoverable</a:t>
            </a:r>
            <a:endParaRPr b="0" i="0" sz="17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2" name="Google Shape;392;g3e76ee7ebc9_1_2971"/>
          <p:cNvSpPr/>
          <p:nvPr/>
        </p:nvSpPr>
        <p:spPr>
          <a:xfrm>
            <a:off x="6390071" y="2182150"/>
            <a:ext cx="5445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624"/>
              <a:buFont typeface="IBM Plex Sans SemiBold"/>
              <a:buNone/>
            </a:pPr>
            <a:r>
              <a:rPr b="1" i="0" lang="en-GB" sz="2707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Most-leaked credential types:</a:t>
            </a:r>
            <a:endParaRPr b="1" i="0" sz="2707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3" name="Google Shape;393;g3e76ee7ebc9_1_2971"/>
          <p:cNvSpPr/>
          <p:nvPr/>
        </p:nvSpPr>
        <p:spPr>
          <a:xfrm>
            <a:off x="6390071" y="2726674"/>
            <a:ext cx="33660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45"/>
              <a:buFont typeface="IBM Plex Sans"/>
              <a:buNone/>
            </a:pPr>
            <a:r>
              <a:rPr b="0" i="0" lang="en-GB" sz="1895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AWS secret access keys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4" name="Google Shape;394;g3e76ee7ebc9_1_2971"/>
          <p:cNvSpPr/>
          <p:nvPr/>
        </p:nvSpPr>
        <p:spPr>
          <a:xfrm>
            <a:off x="9875037" y="2800927"/>
            <a:ext cx="1217700" cy="296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g3e76ee7ebc9_1_2971"/>
          <p:cNvSpPr/>
          <p:nvPr/>
        </p:nvSpPr>
        <p:spPr>
          <a:xfrm>
            <a:off x="9875037" y="2800927"/>
            <a:ext cx="1136700" cy="2967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3e76ee7ebc9_1_2971"/>
          <p:cNvSpPr/>
          <p:nvPr/>
        </p:nvSpPr>
        <p:spPr>
          <a:xfrm>
            <a:off x="11142298" y="2726674"/>
            <a:ext cx="841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45"/>
              <a:buFont typeface="IBM Plex Sans SemiBold"/>
              <a:buNone/>
            </a:pPr>
            <a:r>
              <a:rPr b="0" i="0" lang="en-GB" sz="1895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14%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7" name="Google Shape;397;g3e76ee7ebc9_1_2971"/>
          <p:cNvSpPr/>
          <p:nvPr/>
        </p:nvSpPr>
        <p:spPr>
          <a:xfrm>
            <a:off x="6390071" y="3271197"/>
            <a:ext cx="33660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45"/>
              <a:buFont typeface="IBM Plex Sans"/>
              <a:buNone/>
            </a:pPr>
            <a:r>
              <a:rPr b="0" i="0" lang="en-GB" sz="1895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Slack webhooks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8" name="Google Shape;398;g3e76ee7ebc9_1_2971"/>
          <p:cNvSpPr/>
          <p:nvPr/>
        </p:nvSpPr>
        <p:spPr>
          <a:xfrm>
            <a:off x="9875037" y="3345451"/>
            <a:ext cx="1217700" cy="296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g3e76ee7ebc9_1_2971"/>
          <p:cNvSpPr/>
          <p:nvPr/>
        </p:nvSpPr>
        <p:spPr>
          <a:xfrm>
            <a:off x="9875037" y="3345451"/>
            <a:ext cx="892800" cy="2967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g3e76ee7ebc9_1_2971"/>
          <p:cNvSpPr/>
          <p:nvPr/>
        </p:nvSpPr>
        <p:spPr>
          <a:xfrm>
            <a:off x="11142298" y="3271197"/>
            <a:ext cx="841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45"/>
              <a:buFont typeface="IBM Plex Sans SemiBold"/>
              <a:buNone/>
            </a:pPr>
            <a:r>
              <a:rPr b="0" i="0" lang="en-GB" sz="1895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11%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01" name="Google Shape;401;g3e76ee7ebc9_1_2971"/>
          <p:cNvSpPr/>
          <p:nvPr/>
        </p:nvSpPr>
        <p:spPr>
          <a:xfrm>
            <a:off x="6390071" y="3815721"/>
            <a:ext cx="33660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45"/>
              <a:buFont typeface="IBM Plex Sans"/>
              <a:buNone/>
            </a:pPr>
            <a:r>
              <a:rPr b="0" i="0" lang="en-GB" sz="1895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GitHub personal access tokens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02" name="Google Shape;402;g3e76ee7ebc9_1_2971"/>
          <p:cNvSpPr/>
          <p:nvPr/>
        </p:nvSpPr>
        <p:spPr>
          <a:xfrm>
            <a:off x="9875037" y="3889974"/>
            <a:ext cx="1217700" cy="296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g3e76ee7ebc9_1_2971"/>
          <p:cNvSpPr/>
          <p:nvPr/>
        </p:nvSpPr>
        <p:spPr>
          <a:xfrm>
            <a:off x="9875037" y="3889974"/>
            <a:ext cx="730500" cy="2967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3e76ee7ebc9_1_2971"/>
          <p:cNvSpPr/>
          <p:nvPr/>
        </p:nvSpPr>
        <p:spPr>
          <a:xfrm>
            <a:off x="11142298" y="3815721"/>
            <a:ext cx="841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45"/>
              <a:buFont typeface="IBM Plex Sans SemiBold"/>
              <a:buNone/>
            </a:pPr>
            <a:r>
              <a:rPr b="0" i="0" lang="en-GB" sz="1895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9%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05" name="Google Shape;405;g3e76ee7ebc9_1_2971"/>
          <p:cNvSpPr/>
          <p:nvPr/>
        </p:nvSpPr>
        <p:spPr>
          <a:xfrm>
            <a:off x="6390071" y="4360245"/>
            <a:ext cx="33660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45"/>
              <a:buFont typeface="IBM Plex Sans"/>
              <a:buNone/>
            </a:pPr>
            <a:r>
              <a:rPr b="0" i="0" lang="en-GB" sz="1895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Secrets in CI/CD workflow files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06" name="Google Shape;406;g3e76ee7ebc9_1_2971"/>
          <p:cNvSpPr/>
          <p:nvPr/>
        </p:nvSpPr>
        <p:spPr>
          <a:xfrm>
            <a:off x="9875037" y="4434498"/>
            <a:ext cx="1217700" cy="296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g3e76ee7ebc9_1_2971"/>
          <p:cNvSpPr/>
          <p:nvPr/>
        </p:nvSpPr>
        <p:spPr>
          <a:xfrm>
            <a:off x="9875037" y="4434498"/>
            <a:ext cx="730500" cy="2967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g3e76ee7ebc9_1_2971"/>
          <p:cNvSpPr/>
          <p:nvPr/>
        </p:nvSpPr>
        <p:spPr>
          <a:xfrm>
            <a:off x="11142298" y="4360245"/>
            <a:ext cx="841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45"/>
              <a:buFont typeface="IBM Plex Sans SemiBold"/>
              <a:buNone/>
            </a:pPr>
            <a:r>
              <a:rPr b="0" i="0" lang="en-GB" sz="1895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9%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09" name="Google Shape;409;g3e76ee7ebc9_1_2971"/>
          <p:cNvSpPr/>
          <p:nvPr/>
        </p:nvSpPr>
        <p:spPr>
          <a:xfrm>
            <a:off x="6390071" y="4904768"/>
            <a:ext cx="33660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245"/>
              <a:buFont typeface="IBM Plex Sans"/>
              <a:buNone/>
            </a:pPr>
            <a:r>
              <a:rPr b="0" i="0" lang="en-GB" sz="1895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Secrets echoed to logs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10" name="Google Shape;410;g3e76ee7ebc9_1_2971"/>
          <p:cNvSpPr/>
          <p:nvPr/>
        </p:nvSpPr>
        <p:spPr>
          <a:xfrm>
            <a:off x="9875037" y="4979022"/>
            <a:ext cx="1217700" cy="2967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g3e76ee7ebc9_1_2971"/>
          <p:cNvSpPr/>
          <p:nvPr/>
        </p:nvSpPr>
        <p:spPr>
          <a:xfrm>
            <a:off x="9875037" y="4979022"/>
            <a:ext cx="324600" cy="2967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8975" lIns="98975" spcFirstLastPara="1" rIns="98975" wrap="square" tIns="989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6"/>
              <a:buFont typeface="Arial"/>
              <a:buNone/>
            </a:pPr>
            <a:r>
              <a:t/>
            </a:r>
            <a:endParaRPr b="0" i="0" sz="2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3e76ee7ebc9_1_2971"/>
          <p:cNvSpPr/>
          <p:nvPr/>
        </p:nvSpPr>
        <p:spPr>
          <a:xfrm>
            <a:off x="11142298" y="4904768"/>
            <a:ext cx="841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45"/>
              <a:buFont typeface="IBM Plex Sans SemiBold"/>
              <a:buNone/>
            </a:pPr>
            <a:r>
              <a:rPr b="0" i="0" lang="en-GB" sz="1895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4%</a:t>
            </a:r>
            <a:endParaRPr b="0" i="0" sz="1895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13" name="Google Shape;413;g3e76ee7ebc9_1_297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e76ee7ebc9_1_3007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AI/ML SECRETS CRISIS</a:t>
            </a:r>
            <a:endParaRPr b="0" i="0" sz="1600" u="none" cap="none" strike="noStrike">
              <a:solidFill>
                <a:srgbClr val="A78BFA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19" name="Google Shape;419;g3e76ee7ebc9_1_3007"/>
          <p:cNvSpPr/>
          <p:nvPr/>
        </p:nvSpPr>
        <p:spPr>
          <a:xfrm>
            <a:off x="563840" y="1056101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The newest keys are the most expensive to lose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0" name="Google Shape;420;g3e76ee7ebc9_1_3007"/>
          <p:cNvSpPr/>
          <p:nvPr/>
        </p:nvSpPr>
        <p:spPr>
          <a:xfrm>
            <a:off x="548640" y="2711299"/>
            <a:ext cx="2743200" cy="2743200"/>
          </a:xfrm>
          <a:prstGeom prst="roundRect">
            <a:avLst>
              <a:gd fmla="val 2667" name="adj"/>
            </a:avLst>
          </a:prstGeom>
          <a:solidFill>
            <a:srgbClr val="E11D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g3e76ee7ebc9_1_3007"/>
          <p:cNvSpPr/>
          <p:nvPr/>
        </p:nvSpPr>
        <p:spPr>
          <a:xfrm>
            <a:off x="548640" y="3077059"/>
            <a:ext cx="27432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600"/>
              <a:buFont typeface="IBM Plex Sans SemiBold"/>
              <a:buNone/>
            </a:pPr>
            <a:r>
              <a:rPr b="0" i="0" lang="en-GB" sz="63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43%</a:t>
            </a:r>
            <a:endParaRPr b="0" i="0" sz="63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2" name="Google Shape;422;g3e76ee7ebc9_1_3007"/>
          <p:cNvSpPr/>
          <p:nvPr/>
        </p:nvSpPr>
        <p:spPr>
          <a:xfrm>
            <a:off x="713232" y="4082899"/>
            <a:ext cx="2414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IBM Plex Sans"/>
              <a:buNone/>
            </a:pPr>
            <a:r>
              <a:rPr b="1" i="0" lang="en-GB" sz="22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of production orgs have leaked AI / ML credentials</a:t>
            </a:r>
            <a:endParaRPr b="0" i="0" sz="22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3" name="Google Shape;423;g3e76ee7ebc9_1_3007"/>
          <p:cNvSpPr/>
          <p:nvPr/>
        </p:nvSpPr>
        <p:spPr>
          <a:xfrm>
            <a:off x="3581380" y="223121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Hugging Face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4" name="Google Shape;424;g3e76ee7ebc9_1_3007"/>
          <p:cNvSpPr/>
          <p:nvPr/>
        </p:nvSpPr>
        <p:spPr>
          <a:xfrm>
            <a:off x="6068548" y="230436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3e76ee7ebc9_1_3007"/>
          <p:cNvSpPr/>
          <p:nvPr/>
        </p:nvSpPr>
        <p:spPr>
          <a:xfrm>
            <a:off x="6068548" y="2304363"/>
            <a:ext cx="4736700" cy="2376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g3e76ee7ebc9_1_3007"/>
          <p:cNvSpPr/>
          <p:nvPr/>
        </p:nvSpPr>
        <p:spPr>
          <a:xfrm>
            <a:off x="10850860" y="223121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29%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7" name="Google Shape;427;g3e76ee7ebc9_1_3007"/>
          <p:cNvSpPr/>
          <p:nvPr/>
        </p:nvSpPr>
        <p:spPr>
          <a:xfrm>
            <a:off x="3581380" y="264269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OpenAI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8" name="Google Shape;428;g3e76ee7ebc9_1_3007"/>
          <p:cNvSpPr/>
          <p:nvPr/>
        </p:nvSpPr>
        <p:spPr>
          <a:xfrm>
            <a:off x="6068548" y="271584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g3e76ee7ebc9_1_3007"/>
          <p:cNvSpPr/>
          <p:nvPr/>
        </p:nvSpPr>
        <p:spPr>
          <a:xfrm>
            <a:off x="6068548" y="2715843"/>
            <a:ext cx="2940000" cy="2376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g3e76ee7ebc9_1_3007"/>
          <p:cNvSpPr/>
          <p:nvPr/>
        </p:nvSpPr>
        <p:spPr>
          <a:xfrm>
            <a:off x="10850860" y="264269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18%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31" name="Google Shape;431;g3e76ee7ebc9_1_3007"/>
          <p:cNvSpPr/>
          <p:nvPr/>
        </p:nvSpPr>
        <p:spPr>
          <a:xfrm>
            <a:off x="3581380" y="305417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Databricks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32" name="Google Shape;432;g3e76ee7ebc9_1_3007"/>
          <p:cNvSpPr/>
          <p:nvPr/>
        </p:nvSpPr>
        <p:spPr>
          <a:xfrm>
            <a:off x="6068548" y="312732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g3e76ee7ebc9_1_3007"/>
          <p:cNvSpPr/>
          <p:nvPr/>
        </p:nvSpPr>
        <p:spPr>
          <a:xfrm>
            <a:off x="6068548" y="3127323"/>
            <a:ext cx="1959900" cy="237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g3e76ee7ebc9_1_3007"/>
          <p:cNvSpPr/>
          <p:nvPr/>
        </p:nvSpPr>
        <p:spPr>
          <a:xfrm>
            <a:off x="10850860" y="305417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12%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35" name="Google Shape;435;g3e76ee7ebc9_1_3007"/>
          <p:cNvSpPr/>
          <p:nvPr/>
        </p:nvSpPr>
        <p:spPr>
          <a:xfrm>
            <a:off x="3581380" y="3465650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Anthropic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36" name="Google Shape;436;g3e76ee7ebc9_1_3007"/>
          <p:cNvSpPr/>
          <p:nvPr/>
        </p:nvSpPr>
        <p:spPr>
          <a:xfrm>
            <a:off x="6068548" y="353880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g3e76ee7ebc9_1_3007"/>
          <p:cNvSpPr/>
          <p:nvPr/>
        </p:nvSpPr>
        <p:spPr>
          <a:xfrm>
            <a:off x="6068548" y="3538803"/>
            <a:ext cx="1633200" cy="237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g3e76ee7ebc9_1_3007"/>
          <p:cNvSpPr/>
          <p:nvPr/>
        </p:nvSpPr>
        <p:spPr>
          <a:xfrm>
            <a:off x="10850860" y="3465650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10%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39" name="Google Shape;439;g3e76ee7ebc9_1_3007"/>
          <p:cNvSpPr/>
          <p:nvPr/>
        </p:nvSpPr>
        <p:spPr>
          <a:xfrm>
            <a:off x="3581380" y="387713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Replicate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40" name="Google Shape;440;g3e76ee7ebc9_1_3007"/>
          <p:cNvSpPr/>
          <p:nvPr/>
        </p:nvSpPr>
        <p:spPr>
          <a:xfrm>
            <a:off x="6068548" y="395028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g3e76ee7ebc9_1_3007"/>
          <p:cNvSpPr/>
          <p:nvPr/>
        </p:nvSpPr>
        <p:spPr>
          <a:xfrm>
            <a:off x="6068548" y="3950283"/>
            <a:ext cx="980100" cy="237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g3e76ee7ebc9_1_3007"/>
          <p:cNvSpPr/>
          <p:nvPr/>
        </p:nvSpPr>
        <p:spPr>
          <a:xfrm>
            <a:off x="10850860" y="387713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6%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43" name="Google Shape;443;g3e76ee7ebc9_1_3007"/>
          <p:cNvSpPr/>
          <p:nvPr/>
        </p:nvSpPr>
        <p:spPr>
          <a:xfrm>
            <a:off x="3581380" y="428861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Modal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44" name="Google Shape;444;g3e76ee7ebc9_1_3007"/>
          <p:cNvSpPr/>
          <p:nvPr/>
        </p:nvSpPr>
        <p:spPr>
          <a:xfrm>
            <a:off x="6068548" y="436176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g3e76ee7ebc9_1_3007"/>
          <p:cNvSpPr/>
          <p:nvPr/>
        </p:nvSpPr>
        <p:spPr>
          <a:xfrm>
            <a:off x="6068548" y="4361763"/>
            <a:ext cx="980100" cy="237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g3e76ee7ebc9_1_3007"/>
          <p:cNvSpPr/>
          <p:nvPr/>
        </p:nvSpPr>
        <p:spPr>
          <a:xfrm>
            <a:off x="10850860" y="428861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6%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47" name="Google Shape;447;g3e76ee7ebc9_1_3007"/>
          <p:cNvSpPr/>
          <p:nvPr/>
        </p:nvSpPr>
        <p:spPr>
          <a:xfrm>
            <a:off x="3581380" y="470009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AWS Bedrock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48" name="Google Shape;448;g3e76ee7ebc9_1_3007"/>
          <p:cNvSpPr/>
          <p:nvPr/>
        </p:nvSpPr>
        <p:spPr>
          <a:xfrm>
            <a:off x="6068548" y="477324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g3e76ee7ebc9_1_3007"/>
          <p:cNvSpPr/>
          <p:nvPr/>
        </p:nvSpPr>
        <p:spPr>
          <a:xfrm>
            <a:off x="6068548" y="4773243"/>
            <a:ext cx="653400" cy="237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g3e76ee7ebc9_1_3007"/>
          <p:cNvSpPr/>
          <p:nvPr/>
        </p:nvSpPr>
        <p:spPr>
          <a:xfrm>
            <a:off x="10850860" y="470009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4%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51" name="Google Shape;451;g3e76ee7ebc9_1_3007"/>
          <p:cNvSpPr/>
          <p:nvPr/>
        </p:nvSpPr>
        <p:spPr>
          <a:xfrm>
            <a:off x="3581380" y="5111571"/>
            <a:ext cx="2377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150"/>
              <a:buFont typeface="IBM Plex Sans"/>
              <a:buNone/>
            </a:pPr>
            <a:r>
              <a:rPr b="1" i="0" lang="en-GB" sz="185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Google Vertex AI</a:t>
            </a:r>
            <a:endParaRPr b="1" i="0" sz="185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52" name="Google Shape;452;g3e76ee7ebc9_1_3007"/>
          <p:cNvSpPr/>
          <p:nvPr/>
        </p:nvSpPr>
        <p:spPr>
          <a:xfrm>
            <a:off x="6068548" y="5184723"/>
            <a:ext cx="4736700" cy="2376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g3e76ee7ebc9_1_3007"/>
          <p:cNvSpPr/>
          <p:nvPr/>
        </p:nvSpPr>
        <p:spPr>
          <a:xfrm>
            <a:off x="6068548" y="5184723"/>
            <a:ext cx="653400" cy="237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g3e76ee7ebc9_1_3007"/>
          <p:cNvSpPr/>
          <p:nvPr/>
        </p:nvSpPr>
        <p:spPr>
          <a:xfrm>
            <a:off x="10850860" y="5111571"/>
            <a:ext cx="7773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150"/>
              <a:buFont typeface="IBM Plex Sans SemiBold"/>
              <a:buNone/>
            </a:pPr>
            <a:r>
              <a:rPr b="1" i="0" lang="en-GB" sz="185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4%</a:t>
            </a:r>
            <a:endParaRPr b="1" i="0" sz="185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55" name="Google Shape;455;g3e76ee7ebc9_1_3007"/>
          <p:cNvSpPr/>
          <p:nvPr/>
        </p:nvSpPr>
        <p:spPr>
          <a:xfrm>
            <a:off x="5501620" y="5614491"/>
            <a:ext cx="60807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100"/>
              <a:buFont typeface="IBM Plex Mono"/>
              <a:buNone/>
            </a:pPr>
            <a:r>
              <a:rPr b="0" i="0" lang="en-GB" sz="15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+ MLflow 3% · SageMaker 2% · Mistral 2% · Cohere 1%</a:t>
            </a:r>
            <a:endParaRPr b="0" i="0" sz="15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56" name="Google Shape;456;g3e76ee7ebc9_1_3007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edf5312df5_0_4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CI/CD: WHERE TRUST GOES TO DIE</a:t>
            </a:r>
            <a:endParaRPr b="0" i="0" sz="1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62" name="Google Shape;462;g3edf5312df5_0_4"/>
          <p:cNvSpPr/>
          <p:nvPr/>
        </p:nvSpPr>
        <p:spPr>
          <a:xfrm>
            <a:off x="548640" y="868680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The pipeline has prod access - </a:t>
            </a:r>
            <a:b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r>
              <a:rPr b="0" i="0" lang="en-GB" sz="36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                                                   and the weakest controls</a:t>
            </a:r>
            <a:endParaRPr b="0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63" name="Google Shape;463;g3edf5312df5_0_4"/>
          <p:cNvSpPr/>
          <p:nvPr/>
        </p:nvSpPr>
        <p:spPr>
          <a:xfrm>
            <a:off x="548640" y="2011680"/>
            <a:ext cx="4206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Overly permissive default GITHUB_TOKEN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64" name="Google Shape;464;g3edf5312df5_0_4"/>
          <p:cNvSpPr/>
          <p:nvPr/>
        </p:nvSpPr>
        <p:spPr>
          <a:xfrm>
            <a:off x="4864608" y="2103120"/>
            <a:ext cx="1673400" cy="3291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g3edf5312df5_0_4"/>
          <p:cNvSpPr/>
          <p:nvPr/>
        </p:nvSpPr>
        <p:spPr>
          <a:xfrm>
            <a:off x="4864608" y="2103120"/>
            <a:ext cx="1227000" cy="3291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g3edf5312df5_0_4"/>
          <p:cNvSpPr/>
          <p:nvPr/>
        </p:nvSpPr>
        <p:spPr>
          <a:xfrm>
            <a:off x="6583680" y="2011680"/>
            <a:ext cx="777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Sans SemiBold"/>
              <a:buNone/>
            </a:pPr>
            <a:r>
              <a:rPr b="0" i="0" lang="en-GB" sz="1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22%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67" name="Google Shape;467;g3edf5312df5_0_4"/>
          <p:cNvSpPr/>
          <p:nvPr/>
        </p:nvSpPr>
        <p:spPr>
          <a:xfrm>
            <a:off x="548640" y="2670048"/>
            <a:ext cx="4206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Actions not pinned to verified / trusted sources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68" name="Google Shape;468;g3edf5312df5_0_4"/>
          <p:cNvSpPr/>
          <p:nvPr/>
        </p:nvSpPr>
        <p:spPr>
          <a:xfrm>
            <a:off x="4864608" y="2761488"/>
            <a:ext cx="1673400" cy="3291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3edf5312df5_0_4"/>
          <p:cNvSpPr/>
          <p:nvPr/>
        </p:nvSpPr>
        <p:spPr>
          <a:xfrm>
            <a:off x="4864608" y="2761488"/>
            <a:ext cx="1004100" cy="3291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g3edf5312df5_0_4"/>
          <p:cNvSpPr/>
          <p:nvPr/>
        </p:nvSpPr>
        <p:spPr>
          <a:xfrm>
            <a:off x="6583680" y="2670048"/>
            <a:ext cx="777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Sans SemiBold"/>
              <a:buNone/>
            </a:pPr>
            <a:r>
              <a:rPr b="0" i="0" lang="en-GB" sz="1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18%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71" name="Google Shape;471;g3edf5312df5_0_4"/>
          <p:cNvSpPr/>
          <p:nvPr/>
        </p:nvSpPr>
        <p:spPr>
          <a:xfrm>
            <a:off x="548640" y="3328416"/>
            <a:ext cx="4206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GitHub Actions can auto-approve PRs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72" name="Google Shape;472;g3edf5312df5_0_4"/>
          <p:cNvSpPr/>
          <p:nvPr/>
        </p:nvSpPr>
        <p:spPr>
          <a:xfrm>
            <a:off x="4864608" y="3419856"/>
            <a:ext cx="1673400" cy="3291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g3edf5312df5_0_4"/>
          <p:cNvSpPr/>
          <p:nvPr/>
        </p:nvSpPr>
        <p:spPr>
          <a:xfrm>
            <a:off x="4864608" y="3419856"/>
            <a:ext cx="725100" cy="3291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g3edf5312df5_0_4"/>
          <p:cNvSpPr/>
          <p:nvPr/>
        </p:nvSpPr>
        <p:spPr>
          <a:xfrm>
            <a:off x="6583680" y="3328416"/>
            <a:ext cx="777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Sans SemiBold"/>
              <a:buNone/>
            </a:pPr>
            <a:r>
              <a:rPr b="0" i="0" lang="en-GB" sz="1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13%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75" name="Google Shape;475;g3edf5312df5_0_4"/>
          <p:cNvSpPr/>
          <p:nvPr/>
        </p:nvSpPr>
        <p:spPr>
          <a:xfrm>
            <a:off x="7589645" y="3118055"/>
            <a:ext cx="4023300" cy="1828800"/>
          </a:xfrm>
          <a:prstGeom prst="roundRect">
            <a:avLst>
              <a:gd fmla="val 4000" name="adj"/>
            </a:avLst>
          </a:prstGeom>
          <a:solidFill>
            <a:srgbClr val="0F172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g3edf5312df5_0_4"/>
          <p:cNvSpPr/>
          <p:nvPr/>
        </p:nvSpPr>
        <p:spPr>
          <a:xfrm>
            <a:off x="7772525" y="3255215"/>
            <a:ext cx="3657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Mono"/>
              <a:buNone/>
            </a:pPr>
            <a:r>
              <a:rPr b="1" i="0" lang="en-GB" sz="18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tj-actions/changed-files, 2025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77" name="Google Shape;477;g3edf5312df5_0_4"/>
          <p:cNvSpPr/>
          <p:nvPr/>
        </p:nvSpPr>
        <p:spPr>
          <a:xfrm>
            <a:off x="7772525" y="3666695"/>
            <a:ext cx="37032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CBD5E1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CBD5E1"/>
                </a:solidFill>
                <a:latin typeface="IBM Plex Sans"/>
                <a:ea typeface="IBM Plex Sans"/>
                <a:cs typeface="IBM Plex Sans"/>
                <a:sym typeface="IBM Plex Sans"/>
              </a:rPr>
              <a:t>A </a:t>
            </a:r>
            <a:r>
              <a:rPr b="1" i="0" lang="en-GB" sz="18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mutable version tag</a:t>
            </a:r>
            <a:r>
              <a:rPr b="0" i="0" lang="en-GB" sz="1800" u="none" cap="none" strike="noStrike">
                <a:solidFill>
                  <a:srgbClr val="CBD5E1"/>
                </a:solidFill>
                <a:latin typeface="IBM Plex Sans"/>
                <a:ea typeface="IBM Plex Sans"/>
                <a:cs typeface="IBM Plex Sans"/>
                <a:sym typeface="IBM Plex Sans"/>
              </a:rPr>
              <a:t> was swapped for malicious code - </a:t>
            </a:r>
            <a:r>
              <a:rPr b="1" i="0" lang="en-GB" sz="18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23,000+ repos</a:t>
            </a:r>
            <a:r>
              <a:rPr b="0" i="0" lang="en-GB" sz="1800" u="none" cap="none" strike="noStrike">
                <a:solidFill>
                  <a:srgbClr val="CBD5E1"/>
                </a:solidFill>
                <a:latin typeface="IBM Plex Sans"/>
                <a:ea typeface="IBM Plex Sans"/>
                <a:cs typeface="IBM Plex Sans"/>
                <a:sym typeface="IBM Plex Sans"/>
              </a:rPr>
              <a:t> exposed overnight.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78" name="Google Shape;478;g3edf5312df5_0_4"/>
          <p:cNvSpPr/>
          <p:nvPr/>
        </p:nvSpPr>
        <p:spPr>
          <a:xfrm>
            <a:off x="1947300" y="3332028"/>
            <a:ext cx="82974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1" i="0" lang="en-GB" sz="37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And the merge gates are just as open</a:t>
            </a:r>
            <a:endParaRPr b="1" i="0" sz="37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79" name="Google Shape;479;g3edf5312df5_0_4"/>
          <p:cNvSpPr/>
          <p:nvPr/>
        </p:nvSpPr>
        <p:spPr>
          <a:xfrm>
            <a:off x="548640" y="4206240"/>
            <a:ext cx="4206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No code review required at all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80" name="Google Shape;480;g3edf5312df5_0_4"/>
          <p:cNvSpPr/>
          <p:nvPr/>
        </p:nvSpPr>
        <p:spPr>
          <a:xfrm>
            <a:off x="4864608" y="4297680"/>
            <a:ext cx="1673400" cy="3291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g3edf5312df5_0_4"/>
          <p:cNvSpPr/>
          <p:nvPr/>
        </p:nvSpPr>
        <p:spPr>
          <a:xfrm>
            <a:off x="4864608" y="4297680"/>
            <a:ext cx="1450200" cy="3291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g3edf5312df5_0_4"/>
          <p:cNvSpPr/>
          <p:nvPr/>
        </p:nvSpPr>
        <p:spPr>
          <a:xfrm>
            <a:off x="6583680" y="4206240"/>
            <a:ext cx="777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Sans SemiBold"/>
              <a:buNone/>
            </a:pPr>
            <a:r>
              <a:rPr b="0" i="0" lang="en-GB" sz="1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26%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83" name="Google Shape;483;g3edf5312df5_0_4"/>
          <p:cNvSpPr/>
          <p:nvPr/>
        </p:nvSpPr>
        <p:spPr>
          <a:xfrm>
            <a:off x="548640" y="4718304"/>
            <a:ext cx="4206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Branch protection not enabled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84" name="Google Shape;484;g3edf5312df5_0_4"/>
          <p:cNvSpPr/>
          <p:nvPr/>
        </p:nvSpPr>
        <p:spPr>
          <a:xfrm>
            <a:off x="4864608" y="4809744"/>
            <a:ext cx="1673400" cy="3291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g3edf5312df5_0_4"/>
          <p:cNvSpPr/>
          <p:nvPr/>
        </p:nvSpPr>
        <p:spPr>
          <a:xfrm>
            <a:off x="4864608" y="4809744"/>
            <a:ext cx="1394400" cy="3291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g3edf5312df5_0_4"/>
          <p:cNvSpPr/>
          <p:nvPr/>
        </p:nvSpPr>
        <p:spPr>
          <a:xfrm>
            <a:off x="6583680" y="4718304"/>
            <a:ext cx="777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Sans SemiBold"/>
              <a:buNone/>
            </a:pPr>
            <a:r>
              <a:rPr b="0" i="0" lang="en-GB" sz="1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25%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87" name="Google Shape;487;g3edf5312df5_0_4"/>
          <p:cNvSpPr/>
          <p:nvPr/>
        </p:nvSpPr>
        <p:spPr>
          <a:xfrm>
            <a:off x="548640" y="5230368"/>
            <a:ext cx="4206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300"/>
              <a:buFont typeface="IBM Plex Sans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Unrestricted push to main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88" name="Google Shape;488;g3edf5312df5_0_4"/>
          <p:cNvSpPr/>
          <p:nvPr/>
        </p:nvSpPr>
        <p:spPr>
          <a:xfrm>
            <a:off x="4864608" y="5321808"/>
            <a:ext cx="1673400" cy="3291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g3edf5312df5_0_4"/>
          <p:cNvSpPr/>
          <p:nvPr/>
        </p:nvSpPr>
        <p:spPr>
          <a:xfrm>
            <a:off x="4864608" y="5321808"/>
            <a:ext cx="1338600" cy="3291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g3edf5312df5_0_4"/>
          <p:cNvSpPr/>
          <p:nvPr/>
        </p:nvSpPr>
        <p:spPr>
          <a:xfrm>
            <a:off x="6583680" y="5230368"/>
            <a:ext cx="7773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300"/>
              <a:buFont typeface="IBM Plex Sans SemiBold"/>
              <a:buNone/>
            </a:pPr>
            <a:r>
              <a:rPr b="0" i="0" lang="en-GB" sz="18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24%</a:t>
            </a:r>
            <a:endParaRPr b="0" i="0" sz="18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91" name="Google Shape;491;g3edf5312df5_0_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edf5312df5_0_120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2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IAC: CODIFYING INSECURITY AT SCALE</a:t>
            </a:r>
            <a:endParaRPr b="0" i="0" sz="12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97" name="Google Shape;497;g3edf5312df5_0_120"/>
          <p:cNvSpPr/>
          <p:nvPr/>
        </p:nvSpPr>
        <p:spPr>
          <a:xfrm>
            <a:off x="548640" y="1042405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2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When a misconfiguration becomes the infrastructure.</a:t>
            </a:r>
            <a:endParaRPr b="0" i="0" sz="32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98" name="Google Shape;498;g3edf5312df5_0_120"/>
          <p:cNvSpPr/>
          <p:nvPr/>
        </p:nvSpPr>
        <p:spPr>
          <a:xfrm>
            <a:off x="548640" y="1938528"/>
            <a:ext cx="110643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75%</a:t>
            </a:r>
            <a:r>
              <a:rPr b="0" i="0" lang="en-GB" sz="20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 manage their infrastructure as code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g3edf5312df5_0_120"/>
          <p:cNvSpPr/>
          <p:nvPr/>
        </p:nvSpPr>
        <p:spPr>
          <a:xfrm>
            <a:off x="365760" y="2907792"/>
            <a:ext cx="3520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Storage</a:t>
            </a:r>
            <a:r>
              <a:rPr b="0" i="0" lang="en-GB" sz="16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  -  unencrypted at rest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g3edf5312df5_0_120"/>
          <p:cNvSpPr/>
          <p:nvPr/>
        </p:nvSpPr>
        <p:spPr>
          <a:xfrm>
            <a:off x="4069080" y="2962656"/>
            <a:ext cx="5943600" cy="31080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3edf5312df5_0_120"/>
          <p:cNvSpPr/>
          <p:nvPr/>
        </p:nvSpPr>
        <p:spPr>
          <a:xfrm>
            <a:off x="4069080" y="2962656"/>
            <a:ext cx="4992600" cy="310800"/>
          </a:xfrm>
          <a:prstGeom prst="roundRect">
            <a:avLst>
              <a:gd fmla="val 16667" name="adj"/>
            </a:avLst>
          </a:prstGeom>
          <a:solidFill>
            <a:srgbClr val="E11D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g3edf5312df5_0_120"/>
          <p:cNvSpPr/>
          <p:nvPr/>
        </p:nvSpPr>
        <p:spPr>
          <a:xfrm>
            <a:off x="10195560" y="2907792"/>
            <a:ext cx="1234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84%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g3edf5312df5_0_120"/>
          <p:cNvSpPr/>
          <p:nvPr/>
        </p:nvSpPr>
        <p:spPr>
          <a:xfrm>
            <a:off x="365760" y="3593592"/>
            <a:ext cx="3520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Network</a:t>
            </a:r>
            <a:r>
              <a:rPr b="0" i="0" lang="en-GB" sz="16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  -  no logging / monitoring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g3edf5312df5_0_120"/>
          <p:cNvSpPr/>
          <p:nvPr/>
        </p:nvSpPr>
        <p:spPr>
          <a:xfrm>
            <a:off x="4069080" y="3648456"/>
            <a:ext cx="5943600" cy="31080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g3edf5312df5_0_120"/>
          <p:cNvSpPr/>
          <p:nvPr/>
        </p:nvSpPr>
        <p:spPr>
          <a:xfrm>
            <a:off x="4069080" y="3648456"/>
            <a:ext cx="4755000" cy="310800"/>
          </a:xfrm>
          <a:prstGeom prst="roundRect">
            <a:avLst>
              <a:gd fmla="val 16667" name="adj"/>
            </a:avLst>
          </a:prstGeom>
          <a:solidFill>
            <a:srgbClr val="00F3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g3edf5312df5_0_120"/>
          <p:cNvSpPr/>
          <p:nvPr/>
        </p:nvSpPr>
        <p:spPr>
          <a:xfrm>
            <a:off x="10195560" y="3593592"/>
            <a:ext cx="1234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80%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g3edf5312df5_0_120"/>
          <p:cNvSpPr/>
          <p:nvPr/>
        </p:nvSpPr>
        <p:spPr>
          <a:xfrm>
            <a:off x="365760" y="4279392"/>
            <a:ext cx="3520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Identity</a:t>
            </a:r>
            <a:r>
              <a:rPr b="0" i="0" lang="en-GB" sz="16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  -  IAM allows *:* admin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g3edf5312df5_0_120"/>
          <p:cNvSpPr/>
          <p:nvPr/>
        </p:nvSpPr>
        <p:spPr>
          <a:xfrm>
            <a:off x="4069080" y="4334256"/>
            <a:ext cx="5943600" cy="31080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g3edf5312df5_0_120"/>
          <p:cNvSpPr/>
          <p:nvPr/>
        </p:nvSpPr>
        <p:spPr>
          <a:xfrm>
            <a:off x="4069080" y="4334256"/>
            <a:ext cx="3566100" cy="310800"/>
          </a:xfrm>
          <a:prstGeom prst="roundRect">
            <a:avLst>
              <a:gd fmla="val 16667" name="adj"/>
            </a:avLst>
          </a:prstGeom>
          <a:solidFill>
            <a:srgbClr val="6366F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g3edf5312df5_0_120"/>
          <p:cNvSpPr/>
          <p:nvPr/>
        </p:nvSpPr>
        <p:spPr>
          <a:xfrm>
            <a:off x="10195560" y="4279392"/>
            <a:ext cx="1234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6366F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60%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g3edf5312df5_0_120"/>
          <p:cNvSpPr/>
          <p:nvPr/>
        </p:nvSpPr>
        <p:spPr>
          <a:xfrm>
            <a:off x="365760" y="4965192"/>
            <a:ext cx="3520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Containers</a:t>
            </a:r>
            <a:r>
              <a:rPr b="0" i="0" lang="en-GB" sz="16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  -  running as root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g3edf5312df5_0_120"/>
          <p:cNvSpPr/>
          <p:nvPr/>
        </p:nvSpPr>
        <p:spPr>
          <a:xfrm>
            <a:off x="4069080" y="5020056"/>
            <a:ext cx="5943600" cy="310800"/>
          </a:xfrm>
          <a:prstGeom prst="roundRect">
            <a:avLst>
              <a:gd fmla="val 16667" name="adj"/>
            </a:avLst>
          </a:prstGeom>
          <a:solidFill>
            <a:srgbClr val="EEF2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g3edf5312df5_0_120"/>
          <p:cNvSpPr/>
          <p:nvPr/>
        </p:nvSpPr>
        <p:spPr>
          <a:xfrm>
            <a:off x="4069080" y="5020056"/>
            <a:ext cx="2734200" cy="310800"/>
          </a:xfrm>
          <a:prstGeom prst="roundRect">
            <a:avLst>
              <a:gd fmla="val 16667" name="adj"/>
            </a:avLst>
          </a:prstGeom>
          <a:solidFill>
            <a:srgbClr val="0D948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g3edf5312df5_0_120"/>
          <p:cNvSpPr/>
          <p:nvPr/>
        </p:nvSpPr>
        <p:spPr>
          <a:xfrm>
            <a:off x="10195560" y="4965192"/>
            <a:ext cx="12345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0D948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46%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g3edf5312df5_0_120"/>
          <p:cNvSpPr/>
          <p:nvPr/>
        </p:nvSpPr>
        <p:spPr>
          <a:xfrm>
            <a:off x="548640" y="5742432"/>
            <a:ext cx="63900" cy="4572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g3edf5312df5_0_120"/>
          <p:cNvSpPr/>
          <p:nvPr/>
        </p:nvSpPr>
        <p:spPr>
          <a:xfrm>
            <a:off x="777240" y="5696712"/>
            <a:ext cx="107898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Every apply ships these defects to every environment - at once.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g3edf5312df5_0_120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e76ee7ebc9_1_3111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REFRAME</a:t>
            </a:r>
            <a:endParaRPr b="0" i="0" sz="1600" u="none" cap="none" strike="noStrike">
              <a:solidFill>
                <a:srgbClr val="A78BFA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23" name="Google Shape;523;g3e76ee7ebc9_1_3111"/>
          <p:cNvSpPr/>
          <p:nvPr/>
        </p:nvSpPr>
        <p:spPr>
          <a:xfrm>
            <a:off x="548640" y="868680"/>
            <a:ext cx="10972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You’re not behind. You’re buried.</a:t>
            </a:r>
            <a:endParaRPr b="0" i="0" sz="3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24" name="Google Shape;524;g3e76ee7ebc9_1_3111"/>
          <p:cNvSpPr/>
          <p:nvPr/>
        </p:nvSpPr>
        <p:spPr>
          <a:xfrm>
            <a:off x="822960" y="2194560"/>
            <a:ext cx="10607100" cy="960000"/>
          </a:xfrm>
          <a:prstGeom prst="roundRect">
            <a:avLst>
              <a:gd fmla="val 5714" name="adj"/>
            </a:avLst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g3e76ee7ebc9_1_3111"/>
          <p:cNvSpPr/>
          <p:nvPr/>
        </p:nvSpPr>
        <p:spPr>
          <a:xfrm>
            <a:off x="1097280" y="2194560"/>
            <a:ext cx="63642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IBM Plex Sans SemiBold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865,398</a:t>
            </a:r>
            <a:endParaRPr b="0" i="0" sz="3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26" name="Google Shape;526;g3e76ee7ebc9_1_3111"/>
          <p:cNvSpPr/>
          <p:nvPr/>
        </p:nvSpPr>
        <p:spPr>
          <a:xfrm>
            <a:off x="1097280" y="2194560"/>
            <a:ext cx="10058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IBM Plex Sans"/>
              <a:buNone/>
            </a:pPr>
            <a:r>
              <a:rPr b="1" i="0" lang="en-GB" sz="15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raw alerts / org</a:t>
            </a:r>
            <a:endParaRPr b="0" i="0" sz="15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27" name="Google Shape;527;g3e76ee7ebc9_1_3111"/>
          <p:cNvSpPr/>
          <p:nvPr/>
        </p:nvSpPr>
        <p:spPr>
          <a:xfrm>
            <a:off x="2194560" y="3108960"/>
            <a:ext cx="457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600"/>
              <a:buFont typeface="IBM Plex Sans SemiBold"/>
              <a:buNone/>
            </a:pPr>
            <a:r>
              <a:rPr b="0" i="0" lang="en-GB" sz="1600" u="none" cap="none" strike="noStrike">
                <a:solidFill>
                  <a:srgbClr val="94A3B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▼</a:t>
            </a:r>
            <a:endParaRPr b="0" i="0" sz="1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28" name="Google Shape;528;g3e76ee7ebc9_1_3111"/>
          <p:cNvSpPr/>
          <p:nvPr/>
        </p:nvSpPr>
        <p:spPr>
          <a:xfrm>
            <a:off x="822960" y="3465576"/>
            <a:ext cx="6217800" cy="960000"/>
          </a:xfrm>
          <a:prstGeom prst="roundRect">
            <a:avLst>
              <a:gd fmla="val 5714" name="adj"/>
            </a:avLst>
          </a:prstGeom>
          <a:solidFill>
            <a:srgbClr val="6366F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g3e76ee7ebc9_1_3111"/>
          <p:cNvSpPr/>
          <p:nvPr/>
        </p:nvSpPr>
        <p:spPr>
          <a:xfrm>
            <a:off x="1097280" y="3465576"/>
            <a:ext cx="37308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IBM Plex Sans SemiBold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8,081</a:t>
            </a:r>
            <a:endParaRPr b="0" i="0" sz="3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30" name="Google Shape;530;g3e76ee7ebc9_1_3111"/>
          <p:cNvSpPr/>
          <p:nvPr/>
        </p:nvSpPr>
        <p:spPr>
          <a:xfrm>
            <a:off x="1097280" y="3465576"/>
            <a:ext cx="5669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IBM Plex Sans"/>
              <a:buNone/>
            </a:pPr>
            <a:r>
              <a:rPr b="1" i="0" lang="en-GB" sz="15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actionable after prioritization</a:t>
            </a:r>
            <a:endParaRPr b="0" i="0" sz="15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31" name="Google Shape;531;g3e76ee7ebc9_1_3111"/>
          <p:cNvSpPr/>
          <p:nvPr/>
        </p:nvSpPr>
        <p:spPr>
          <a:xfrm>
            <a:off x="2194560" y="4379976"/>
            <a:ext cx="457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600"/>
              <a:buFont typeface="IBM Plex Sans SemiBold"/>
              <a:buNone/>
            </a:pPr>
            <a:r>
              <a:rPr b="0" i="0" lang="en-GB" sz="1600" u="none" cap="none" strike="noStrike">
                <a:solidFill>
                  <a:srgbClr val="94A3B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▼</a:t>
            </a:r>
            <a:endParaRPr b="0" i="0" sz="1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32" name="Google Shape;532;g3e76ee7ebc9_1_3111"/>
          <p:cNvSpPr/>
          <p:nvPr/>
        </p:nvSpPr>
        <p:spPr>
          <a:xfrm>
            <a:off x="822960" y="4736592"/>
            <a:ext cx="3108900" cy="960000"/>
          </a:xfrm>
          <a:prstGeom prst="roundRect">
            <a:avLst>
              <a:gd fmla="val 5714" name="adj"/>
            </a:avLst>
          </a:prstGeom>
          <a:solidFill>
            <a:srgbClr val="E11D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g3e76ee7ebc9_1_3111"/>
          <p:cNvSpPr/>
          <p:nvPr/>
        </p:nvSpPr>
        <p:spPr>
          <a:xfrm>
            <a:off x="1097280" y="4736592"/>
            <a:ext cx="18654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IBM Plex Sans SemiBold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795</a:t>
            </a:r>
            <a:endParaRPr b="0" i="0" sz="3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34" name="Google Shape;534;g3e76ee7ebc9_1_3111"/>
          <p:cNvSpPr/>
          <p:nvPr/>
        </p:nvSpPr>
        <p:spPr>
          <a:xfrm>
            <a:off x="1097280" y="4736592"/>
            <a:ext cx="25602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IBM Plex Sans"/>
              <a:buNone/>
            </a:pPr>
            <a:r>
              <a:rPr b="1" i="0" lang="en-GB" sz="15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truly critical</a:t>
            </a:r>
            <a:endParaRPr b="0" i="0" sz="15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35" name="Google Shape;535;g3e76ee7ebc9_1_3111"/>
          <p:cNvSpPr/>
          <p:nvPr/>
        </p:nvSpPr>
        <p:spPr>
          <a:xfrm>
            <a:off x="822960" y="5806440"/>
            <a:ext cx="107898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BM Plex Sans SemiBold"/>
              <a:buNone/>
            </a:pPr>
            <a:r>
              <a:rPr b="0" i="1" lang="en-GB" sz="17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≈ 99% is noise that can be safely deprioritized.  The hard part isn’t the 865,000 - it’s reliably finding the 795.</a:t>
            </a:r>
            <a:endParaRPr b="0" i="0" sz="17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id="536" name="Google Shape;536;g3e76ee7ebc9_1_3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75575" y="2194541"/>
            <a:ext cx="7501847" cy="3651525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g3e76ee7ebc9_1_311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ee1cc59eb7_0_53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9488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WHAT ACTUALLY MAKES A FINDING MATTER</a:t>
            </a:r>
            <a:endParaRPr b="0" i="0" sz="1600" u="none" cap="none" strike="noStrike">
              <a:solidFill>
                <a:srgbClr val="A78BFA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43" name="Google Shape;543;g3ee1cc59eb7_0_53"/>
          <p:cNvSpPr/>
          <p:nvPr/>
        </p:nvSpPr>
        <p:spPr>
          <a:xfrm>
            <a:off x="563840" y="1046943"/>
            <a:ext cx="110643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It’s not what it scores. It’s what it touches.</a:t>
            </a:r>
            <a:endParaRPr b="0" i="0" sz="3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44" name="Google Shape;544;g3ee1cc59eb7_0_53"/>
          <p:cNvSpPr/>
          <p:nvPr/>
        </p:nvSpPr>
        <p:spPr>
          <a:xfrm>
            <a:off x="502920" y="2082081"/>
            <a:ext cx="420600" cy="4206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g3ee1cc59eb7_0_53"/>
          <p:cNvSpPr/>
          <p:nvPr/>
        </p:nvSpPr>
        <p:spPr>
          <a:xfrm>
            <a:off x="502920" y="2082081"/>
            <a:ext cx="420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23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g3ee1cc59eb7_0_53"/>
          <p:cNvSpPr/>
          <p:nvPr/>
        </p:nvSpPr>
        <p:spPr>
          <a:xfrm>
            <a:off x="1188720" y="2082081"/>
            <a:ext cx="10241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30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Can it be exploited?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3ee1cc59eb7_0_53"/>
          <p:cNvSpPr/>
          <p:nvPr/>
        </p:nvSpPr>
        <p:spPr>
          <a:xfrm>
            <a:off x="1188720" y="2575857"/>
            <a:ext cx="10515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22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Low EPSS or no public exploit drops it.</a:t>
            </a:r>
            <a:r>
              <a:rPr b="0" i="0" lang="en-GB" sz="22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  </a:t>
            </a:r>
            <a:r>
              <a:rPr b="0" i="0" lang="en-GB" sz="220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Active exploits raise it</a:t>
            </a:r>
            <a:r>
              <a:rPr b="0" i="0" lang="en-GB" sz="22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g3ee1cc59eb7_0_53"/>
          <p:cNvSpPr/>
          <p:nvPr/>
        </p:nvSpPr>
        <p:spPr>
          <a:xfrm>
            <a:off x="502920" y="3179361"/>
            <a:ext cx="420600" cy="4206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3ee1cc59eb7_0_53"/>
          <p:cNvSpPr/>
          <p:nvPr/>
        </p:nvSpPr>
        <p:spPr>
          <a:xfrm>
            <a:off x="502920" y="3179361"/>
            <a:ext cx="420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23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3ee1cc59eb7_0_53"/>
          <p:cNvSpPr/>
          <p:nvPr/>
        </p:nvSpPr>
        <p:spPr>
          <a:xfrm>
            <a:off x="1188720" y="3179361"/>
            <a:ext cx="10241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30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Can it be reached?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g3ee1cc59eb7_0_53"/>
          <p:cNvSpPr/>
          <p:nvPr/>
        </p:nvSpPr>
        <p:spPr>
          <a:xfrm>
            <a:off x="1188720" y="3673137"/>
            <a:ext cx="10515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22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Code that never ships to production is filtered out</a:t>
            </a:r>
            <a:endParaRPr b="0" i="0" sz="2200" u="none" cap="none" strike="noStrike">
              <a:solidFill>
                <a:srgbClr val="00F3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g3ee1cc59eb7_0_53"/>
          <p:cNvSpPr/>
          <p:nvPr/>
        </p:nvSpPr>
        <p:spPr>
          <a:xfrm>
            <a:off x="502920" y="4276641"/>
            <a:ext cx="420600" cy="4206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g3ee1cc59eb7_0_53"/>
          <p:cNvSpPr/>
          <p:nvPr/>
        </p:nvSpPr>
        <p:spPr>
          <a:xfrm>
            <a:off x="502920" y="4276641"/>
            <a:ext cx="4206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23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3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3ee1cc59eb7_0_53"/>
          <p:cNvSpPr/>
          <p:nvPr/>
        </p:nvSpPr>
        <p:spPr>
          <a:xfrm>
            <a:off x="1188720" y="4276641"/>
            <a:ext cx="10241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30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What does it touch?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g3ee1cc59eb7_0_53"/>
          <p:cNvSpPr/>
          <p:nvPr/>
        </p:nvSpPr>
        <p:spPr>
          <a:xfrm>
            <a:off x="1188720" y="4770417"/>
            <a:ext cx="105156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GB" sz="2200" u="none" cap="none" strike="noStrike">
                <a:solidFill>
                  <a:srgbClr val="E11D48"/>
                </a:solidFill>
                <a:latin typeface="IBM Plex Sans"/>
                <a:ea typeface="IBM Plex Sans"/>
                <a:cs typeface="IBM Plex Sans"/>
                <a:sym typeface="IBM Plex Sans"/>
              </a:rPr>
              <a:t>Business-critical systems and PII go to the top of the stack</a:t>
            </a:r>
            <a:endParaRPr b="0" i="0" sz="2200" u="none" cap="none" strike="noStrike">
              <a:solidFill>
                <a:srgbClr val="E11D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3ee1cc59eb7_0_53"/>
          <p:cNvSpPr/>
          <p:nvPr/>
        </p:nvSpPr>
        <p:spPr>
          <a:xfrm>
            <a:off x="502920" y="5742432"/>
            <a:ext cx="63900" cy="4938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3ee1cc59eb7_0_53"/>
          <p:cNvSpPr/>
          <p:nvPr/>
        </p:nvSpPr>
        <p:spPr>
          <a:xfrm>
            <a:off x="749808" y="5724144"/>
            <a:ext cx="10698600" cy="5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GB" sz="2200" u="none" cap="none" strike="noStrike">
                <a:solidFill>
                  <a:srgbClr val="E11D48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CVSS severity</a:t>
            </a:r>
            <a:r>
              <a:rPr b="0" i="0" lang="en-GB" sz="22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answers none of them.  </a:t>
            </a:r>
            <a:r>
              <a:rPr b="0" i="0" lang="en-GB" sz="22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A 9.8 you can’t reach or exploit is just noise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3ee1cc59eb7_0_5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g3ebefe6bb13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5450" y="-27400"/>
            <a:ext cx="12282901" cy="69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g3ebefe6bb13_0_6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DETECTION ≠ REMEDIATION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53" name="Google Shape;53;g3ebefe6bb13_0_6"/>
          <p:cNvSpPr/>
          <p:nvPr/>
        </p:nvSpPr>
        <p:spPr>
          <a:xfrm>
            <a:off x="580625" y="1222698"/>
            <a:ext cx="9792000" cy="822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GB" sz="36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Finding the bug was never the hard part</a:t>
            </a:r>
            <a:endParaRPr b="1" i="0" sz="3600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4" name="Google Shape;54;g3ebefe6bb13_0_6"/>
          <p:cNvSpPr/>
          <p:nvPr/>
        </p:nvSpPr>
        <p:spPr>
          <a:xfrm>
            <a:off x="1357855" y="2275833"/>
            <a:ext cx="10058400" cy="640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GB" sz="21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Share of orgs still carrying </a:t>
            </a:r>
            <a:r>
              <a:rPr b="1" i="0" lang="en-GB" sz="21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HIGH / CRITICAL container vulnerabilities</a:t>
            </a:r>
            <a:r>
              <a:rPr b="0" i="0" lang="en-GB" sz="21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, by age:</a:t>
            </a:r>
            <a:endParaRPr b="0" i="0" sz="2100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5" name="Google Shape;55;g3ebefe6bb13_0_6"/>
          <p:cNvSpPr/>
          <p:nvPr/>
        </p:nvSpPr>
        <p:spPr>
          <a:xfrm>
            <a:off x="385499" y="3429027"/>
            <a:ext cx="3498300" cy="638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r>
              <a:rPr b="0" i="0" lang="en-GB" sz="2701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Unpatched 30+ days</a:t>
            </a:r>
            <a:endParaRPr b="0" i="0" sz="2701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6" name="Google Shape;56;g3ebefe6bb13_0_6"/>
          <p:cNvSpPr/>
          <p:nvPr/>
        </p:nvSpPr>
        <p:spPr>
          <a:xfrm>
            <a:off x="4007449" y="3542213"/>
            <a:ext cx="6410400" cy="411600"/>
          </a:xfrm>
          <a:prstGeom prst="rect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3ebefe6bb13_0_6"/>
          <p:cNvSpPr/>
          <p:nvPr/>
        </p:nvSpPr>
        <p:spPr>
          <a:xfrm>
            <a:off x="4007449" y="3542213"/>
            <a:ext cx="5513100" cy="411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t/>
            </a:r>
            <a:endParaRPr b="0" i="0" sz="15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ebefe6bb13_0_6"/>
          <p:cNvSpPr/>
          <p:nvPr/>
        </p:nvSpPr>
        <p:spPr>
          <a:xfrm>
            <a:off x="10541438" y="3428999"/>
            <a:ext cx="874800" cy="638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r>
              <a:rPr b="0" i="0" lang="en-GB" sz="2701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86%</a:t>
            </a:r>
            <a:endParaRPr b="0" i="0" sz="2701" u="none" cap="none" strike="noStrike">
              <a:solidFill>
                <a:srgbClr val="00F3FF"/>
              </a:solidFill>
              <a:latin typeface="IBM Plex Sans SemiBold"/>
              <a:ea typeface="IBM Plex Sans SemiBold"/>
              <a:cs typeface="IBM Plex Sans SemiBold"/>
              <a:sym typeface="IBM Plex Sans SemiBold"/>
            </a:endParaRPr>
          </a:p>
        </p:txBody>
      </p:sp>
      <p:sp>
        <p:nvSpPr>
          <p:cNvPr id="59" name="Google Shape;59;g3ebefe6bb13_0_6"/>
          <p:cNvSpPr/>
          <p:nvPr/>
        </p:nvSpPr>
        <p:spPr>
          <a:xfrm>
            <a:off x="385499" y="4231617"/>
            <a:ext cx="3498300" cy="638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r>
              <a:rPr b="0" i="0" lang="en-GB" sz="2701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Unpatched 60+ days</a:t>
            </a:r>
            <a:endParaRPr b="0" i="0" sz="2701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0" name="Google Shape;60;g3ebefe6bb13_0_6"/>
          <p:cNvSpPr/>
          <p:nvPr/>
        </p:nvSpPr>
        <p:spPr>
          <a:xfrm>
            <a:off x="4007449" y="4344803"/>
            <a:ext cx="6410400" cy="411600"/>
          </a:xfrm>
          <a:prstGeom prst="rect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g3ebefe6bb13_0_6"/>
          <p:cNvSpPr/>
          <p:nvPr/>
        </p:nvSpPr>
        <p:spPr>
          <a:xfrm>
            <a:off x="4007449" y="4344803"/>
            <a:ext cx="5192400" cy="4116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g3ebefe6bb13_0_6"/>
          <p:cNvSpPr/>
          <p:nvPr/>
        </p:nvSpPr>
        <p:spPr>
          <a:xfrm>
            <a:off x="10541438" y="4231603"/>
            <a:ext cx="874800" cy="638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r>
              <a:rPr b="0" i="0" lang="en-GB" sz="2701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81%</a:t>
            </a:r>
            <a:endParaRPr b="0" i="0" sz="2701" u="none" cap="none" strike="noStrike">
              <a:solidFill>
                <a:srgbClr val="00F3FF"/>
              </a:solidFill>
              <a:latin typeface="IBM Plex Sans SemiBold"/>
              <a:ea typeface="IBM Plex Sans SemiBold"/>
              <a:cs typeface="IBM Plex Sans SemiBold"/>
              <a:sym typeface="IBM Plex Sans SemiBold"/>
            </a:endParaRPr>
          </a:p>
        </p:txBody>
      </p:sp>
      <p:sp>
        <p:nvSpPr>
          <p:cNvPr id="63" name="Google Shape;63;g3ebefe6bb13_0_6"/>
          <p:cNvSpPr/>
          <p:nvPr/>
        </p:nvSpPr>
        <p:spPr>
          <a:xfrm>
            <a:off x="385499" y="5034207"/>
            <a:ext cx="3498300" cy="638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r>
              <a:rPr b="0" i="0" lang="en-GB" sz="2701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Unpatched 90+ days</a:t>
            </a:r>
            <a:endParaRPr b="0" i="0" sz="2701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4" name="Google Shape;64;g3ebefe6bb13_0_6"/>
          <p:cNvSpPr/>
          <p:nvPr/>
        </p:nvSpPr>
        <p:spPr>
          <a:xfrm>
            <a:off x="4007449" y="5147393"/>
            <a:ext cx="6410400" cy="411600"/>
          </a:xfrm>
          <a:prstGeom prst="rect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ebefe6bb13_0_6"/>
          <p:cNvSpPr/>
          <p:nvPr/>
        </p:nvSpPr>
        <p:spPr>
          <a:xfrm>
            <a:off x="4007449" y="5147393"/>
            <a:ext cx="4936200" cy="4116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g3ebefe6bb13_0_6"/>
          <p:cNvSpPr/>
          <p:nvPr/>
        </p:nvSpPr>
        <p:spPr>
          <a:xfrm>
            <a:off x="10541437" y="5034221"/>
            <a:ext cx="874800" cy="638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r>
              <a:rPr b="1" i="0" lang="en-GB" sz="2701" u="none" cap="none" strike="noStrike">
                <a:solidFill>
                  <a:srgbClr val="FF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77%</a:t>
            </a:r>
            <a:endParaRPr b="1" i="0" sz="2701" u="none" cap="none" strike="noStrike">
              <a:solidFill>
                <a:srgbClr val="FF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pic>
        <p:nvPicPr>
          <p:cNvPr descr="can you make it with #00f3ff color on transparent background " id="67" name="Google Shape;67;g3ebefe6bb13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0624" y="2312440"/>
            <a:ext cx="567000" cy="5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3ebefe6bb13_0_6"/>
          <p:cNvSpPr txBox="1"/>
          <p:nvPr/>
        </p:nvSpPr>
        <p:spPr>
          <a:xfrm>
            <a:off x="1357850" y="2630875"/>
            <a:ext cx="2775900" cy="20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en-GB" sz="9600" u="none" cap="none" strike="noStrike">
                <a:solidFill>
                  <a:srgbClr val="A78BFA"/>
                </a:solidFill>
                <a:latin typeface="Calibri"/>
                <a:ea typeface="Calibri"/>
                <a:cs typeface="Calibri"/>
                <a:sym typeface="Calibri"/>
              </a:rPr>
              <a:t>30%</a:t>
            </a:r>
            <a:endParaRPr b="1" i="0" sz="9600" u="none" cap="none" strike="noStrike">
              <a:solidFill>
                <a:srgbClr val="A78B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g3ebefe6bb13_0_6"/>
          <p:cNvSpPr txBox="1"/>
          <p:nvPr/>
        </p:nvSpPr>
        <p:spPr>
          <a:xfrm>
            <a:off x="4999100" y="2630875"/>
            <a:ext cx="2775900" cy="20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en-GB" sz="9600" u="none" cap="none" strike="noStrike">
                <a:solidFill>
                  <a:srgbClr val="A78BFA"/>
                </a:solidFill>
                <a:latin typeface="Calibri"/>
                <a:ea typeface="Calibri"/>
                <a:cs typeface="Calibri"/>
                <a:sym typeface="Calibri"/>
              </a:rPr>
              <a:t>60%</a:t>
            </a:r>
            <a:endParaRPr b="1" i="0" sz="9600" u="none" cap="none" strike="noStrike">
              <a:solidFill>
                <a:srgbClr val="A78B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g3ebefe6bb13_0_6"/>
          <p:cNvSpPr txBox="1"/>
          <p:nvPr/>
        </p:nvSpPr>
        <p:spPr>
          <a:xfrm>
            <a:off x="8640350" y="2630875"/>
            <a:ext cx="2775900" cy="20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rPr b="1" i="0" lang="en-GB" sz="9600" u="none" cap="none" strike="noStrike">
                <a:solidFill>
                  <a:srgbClr val="A78BFA"/>
                </a:solidFill>
                <a:latin typeface="Calibri"/>
                <a:ea typeface="Calibri"/>
                <a:cs typeface="Calibri"/>
                <a:sym typeface="Calibri"/>
              </a:rPr>
              <a:t>90%</a:t>
            </a:r>
            <a:endParaRPr b="1" i="0" sz="9600" u="none" cap="none" strike="noStrike">
              <a:solidFill>
                <a:srgbClr val="A78BF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g3ebefe6bb13_0_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00761" y="1401160"/>
            <a:ext cx="6590475" cy="405566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g3ebefe6bb13_0_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edf5312df5_0_62"/>
          <p:cNvSpPr/>
          <p:nvPr/>
        </p:nvSpPr>
        <p:spPr>
          <a:xfrm>
            <a:off x="548640" y="502920"/>
            <a:ext cx="100584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WHAT ACTUALLY WORKS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g3edf5312df5_0_62"/>
          <p:cNvSpPr/>
          <p:nvPr/>
        </p:nvSpPr>
        <p:spPr>
          <a:xfrm>
            <a:off x="548640" y="2148840"/>
            <a:ext cx="107898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Don't fix more findings.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GB" sz="40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Remove the attacker's leverage.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g3edf5312df5_0_62"/>
          <p:cNvSpPr/>
          <p:nvPr/>
        </p:nvSpPr>
        <p:spPr>
          <a:xfrm>
            <a:off x="548640" y="4526280"/>
            <a:ext cx="98754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 hundred controls exist. </a:t>
            </a:r>
            <a:b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r>
              <a:rPr b="0" i="0" lang="en-GB" sz="18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A handful actually move risk - and each one breaks an attack you just saw.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g3edf5312df5_0_6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edf5312df5_0_69"/>
          <p:cNvSpPr/>
          <p:nvPr/>
        </p:nvSpPr>
        <p:spPr>
          <a:xfrm>
            <a:off x="548640" y="502920"/>
            <a:ext cx="100584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BREAK THE LEVERAGE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3edf5312df5_0_69"/>
          <p:cNvSpPr/>
          <p:nvPr/>
        </p:nvSpPr>
        <p:spPr>
          <a:xfrm>
            <a:off x="548640" y="868680"/>
            <a:ext cx="106071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Four controls. Four attacks they stop.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" id="573" name="Google Shape;573;g3edf5312df5_0_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080" y="2240280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g3edf5312df5_0_69"/>
          <p:cNvSpPr/>
          <p:nvPr/>
        </p:nvSpPr>
        <p:spPr>
          <a:xfrm>
            <a:off x="1353312" y="2185416"/>
            <a:ext cx="46635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Rotate secrets, </a:t>
            </a:r>
            <a:b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don't just delete</a:t>
            </a:r>
            <a:endParaRPr b="0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3edf5312df5_0_69"/>
          <p:cNvSpPr/>
          <p:nvPr/>
        </p:nvSpPr>
        <p:spPr>
          <a:xfrm>
            <a:off x="1353299" y="3392380"/>
            <a:ext cx="51468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en-GB" sz="16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stops  </a:t>
            </a:r>
            <a:r>
              <a:rPr b="0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→ keys stay live in git history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" id="576" name="Google Shape;576;g3edf5312df5_0_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3640" y="2240280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g3edf5312df5_0_69"/>
          <p:cNvSpPr/>
          <p:nvPr/>
        </p:nvSpPr>
        <p:spPr>
          <a:xfrm>
            <a:off x="6976872" y="2185416"/>
            <a:ext cx="46635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Pin Actions to a commit SHA</a:t>
            </a:r>
            <a:endParaRPr b="0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g3edf5312df5_0_69"/>
          <p:cNvSpPr/>
          <p:nvPr/>
        </p:nvSpPr>
        <p:spPr>
          <a:xfrm>
            <a:off x="6976872" y="3392364"/>
            <a:ext cx="4663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en-GB" sz="16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stops  </a:t>
            </a:r>
            <a:r>
              <a:rPr b="0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→ tj-actions · 23,000 repos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" id="579" name="Google Shape;579;g3edf5312df5_0_6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0080" y="4251960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g3edf5312df5_0_69"/>
          <p:cNvSpPr/>
          <p:nvPr/>
        </p:nvSpPr>
        <p:spPr>
          <a:xfrm>
            <a:off x="1353312" y="4197096"/>
            <a:ext cx="46635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Signed commits + review + MFA</a:t>
            </a:r>
            <a:endParaRPr b="0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g3edf5312df5_0_69"/>
          <p:cNvSpPr/>
          <p:nvPr/>
        </p:nvSpPr>
        <p:spPr>
          <a:xfrm>
            <a:off x="1353300" y="5393325"/>
            <a:ext cx="5385900" cy="5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en-GB" sz="16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stops  </a:t>
            </a:r>
            <a:r>
              <a:rPr b="0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→ XZ Utils · </a:t>
            </a:r>
            <a:br>
              <a:rPr b="0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</a:br>
            <a:r>
              <a:rPr b="0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     the patient maintainer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" id="582" name="Google Shape;582;g3edf5312df5_0_6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63640" y="4251960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g3edf5312df5_0_69"/>
          <p:cNvSpPr/>
          <p:nvPr/>
        </p:nvSpPr>
        <p:spPr>
          <a:xfrm>
            <a:off x="6976872" y="4197096"/>
            <a:ext cx="46635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-GB" sz="34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Lockfiles + block bad packages</a:t>
            </a:r>
            <a:endParaRPr b="0" i="0" sz="3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g3edf5312df5_0_69"/>
          <p:cNvSpPr/>
          <p:nvPr/>
        </p:nvSpPr>
        <p:spPr>
          <a:xfrm>
            <a:off x="6976872" y="5393319"/>
            <a:ext cx="4663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en-GB" sz="16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stops  </a:t>
            </a:r>
            <a:r>
              <a:rPr b="0" i="0" lang="en-GB" sz="1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→ Shai-Hulud worm · the 11%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g3edf5312df5_0_6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586" name="Google Shape;586;g3edf5312df5_0_6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2325" y="1158606"/>
            <a:ext cx="10547348" cy="4990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g3edf5312df5_0_6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2734733"/>
            <a:ext cx="12192001" cy="1388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g3edf5312df5_0_69" title="carbon (1).png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0" y="61125"/>
            <a:ext cx="12191999" cy="6735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edf5312df5_0_86"/>
          <p:cNvSpPr/>
          <p:nvPr/>
        </p:nvSpPr>
        <p:spPr>
          <a:xfrm>
            <a:off x="548640" y="502920"/>
            <a:ext cx="100584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SPEND TIME WHERE IT MATTERS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g3edf5312df5_0_86"/>
          <p:cNvSpPr/>
          <p:nvPr/>
        </p:nvSpPr>
        <p:spPr>
          <a:xfrm>
            <a:off x="548640" y="1113618"/>
            <a:ext cx="10789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Then fix what's reachable, triage what it touches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" id="595" name="Google Shape;595;g3edf5312df5_0_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080" y="224028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g3edf5312df5_0_86"/>
          <p:cNvSpPr/>
          <p:nvPr/>
        </p:nvSpPr>
        <p:spPr>
          <a:xfrm>
            <a:off x="1508760" y="2203704"/>
            <a:ext cx="9875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30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Patch by reachability - fast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g3edf5312df5_0_86"/>
          <p:cNvSpPr/>
          <p:nvPr/>
        </p:nvSpPr>
        <p:spPr>
          <a:xfrm>
            <a:off x="1508760" y="2807208"/>
            <a:ext cx="98754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en-GB" sz="2300" u="none" cap="none" strike="noStrike">
                <a:solidFill>
                  <a:srgbClr val="CBD5E1"/>
                </a:solidFill>
                <a:latin typeface="IBM Plex Sans"/>
                <a:ea typeface="IBM Plex Sans"/>
                <a:cs typeface="IBM Plex Sans"/>
                <a:sym typeface="IBM Plex Sans"/>
              </a:rPr>
              <a:t>The internet-facing React2Shell beats the CVSS-10 buried in a dev container.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con" id="598" name="Google Shape;598;g3edf5312df5_0_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0080" y="379476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g3edf5312df5_0_86"/>
          <p:cNvSpPr/>
          <p:nvPr/>
        </p:nvSpPr>
        <p:spPr>
          <a:xfrm>
            <a:off x="1508760" y="3758184"/>
            <a:ext cx="98754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30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Triage on reachability + business impact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g3edf5312df5_0_86"/>
          <p:cNvSpPr/>
          <p:nvPr/>
        </p:nvSpPr>
        <p:spPr>
          <a:xfrm>
            <a:off x="1508760" y="4361688"/>
            <a:ext cx="9875400" cy="5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1" lang="en-GB" sz="2300" u="none" cap="none" strike="noStrike">
                <a:solidFill>
                  <a:srgbClr val="CBD5E1"/>
                </a:solidFill>
                <a:latin typeface="IBM Plex Sans"/>
                <a:ea typeface="IBM Plex Sans"/>
                <a:cs typeface="IBM Plex Sans"/>
                <a:sym typeface="IBM Plex Sans"/>
              </a:rPr>
              <a:t>So the 795 that matter stop drowning in the other 99%.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g3edf5312df5_0_86"/>
          <p:cNvSpPr/>
          <p:nvPr/>
        </p:nvSpPr>
        <p:spPr>
          <a:xfrm>
            <a:off x="548640" y="5486400"/>
            <a:ext cx="11091600" cy="777300"/>
          </a:xfrm>
          <a:prstGeom prst="roundRect">
            <a:avLst>
              <a:gd fmla="val 18000" name="adj"/>
            </a:avLst>
          </a:prstGeom>
          <a:solidFill>
            <a:srgbClr val="00F3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3000" u="none" cap="none" strike="noStrike">
                <a:solidFill>
                  <a:srgbClr val="0F172A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Not more scanners. Not more bugs.  </a:t>
            </a:r>
            <a:br>
              <a:rPr b="0" i="0" lang="en-GB" sz="3000" u="none" cap="none" strike="noStrike">
                <a:solidFill>
                  <a:srgbClr val="0F172A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r>
              <a:rPr b="0" i="0" lang="en-GB" sz="3000" u="none" cap="none" strike="noStrike">
                <a:solidFill>
                  <a:srgbClr val="0F172A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FOCUS ON WHAT MATTERS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g3edf5312df5_0_8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603" name="Google Shape;603;g3edf5312df5_0_8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8930"/>
            <a:ext cx="12192000" cy="6840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edf5312df5_0_166"/>
          <p:cNvSpPr/>
          <p:nvPr/>
        </p:nvSpPr>
        <p:spPr>
          <a:xfrm>
            <a:off x="0" y="0"/>
            <a:ext cx="164700" cy="6858000"/>
          </a:xfrm>
          <a:prstGeom prst="rect">
            <a:avLst/>
          </a:prstGeom>
          <a:solidFill>
            <a:srgbClr val="00F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g3edf5312df5_0_166"/>
          <p:cNvSpPr/>
          <p:nvPr/>
        </p:nvSpPr>
        <p:spPr>
          <a:xfrm>
            <a:off x="868680" y="914555"/>
            <a:ext cx="106071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IBM Plex Sans SemiBold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START EARLY, STAY CONSISTENT</a:t>
            </a:r>
            <a:endParaRPr b="0" i="0" sz="3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0" name="Google Shape;610;g3edf5312df5_0_166"/>
          <p:cNvSpPr/>
          <p:nvPr/>
        </p:nvSpPr>
        <p:spPr>
          <a:xfrm>
            <a:off x="868680" y="1646075"/>
            <a:ext cx="106071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3400"/>
              <a:buFont typeface="IBM Plex Sans SemiBold"/>
              <a:buNone/>
            </a:pPr>
            <a:r>
              <a:rPr b="0" i="0" lang="en-GB" sz="3600" u="none" cap="none" strike="noStrike">
                <a:solidFill>
                  <a:srgbClr val="00F3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And the results will naturally follow</a:t>
            </a:r>
            <a:endParaRPr b="0" i="0" sz="3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1" name="Google Shape;611;g3edf5312df5_0_166"/>
          <p:cNvSpPr/>
          <p:nvPr/>
        </p:nvSpPr>
        <p:spPr>
          <a:xfrm>
            <a:off x="868680" y="2917576"/>
            <a:ext cx="310800" cy="310800"/>
          </a:xfrm>
          <a:prstGeom prst="ellipse">
            <a:avLst/>
          </a:prstGeom>
          <a:solidFill>
            <a:srgbClr val="0E74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g3edf5312df5_0_166"/>
          <p:cNvSpPr/>
          <p:nvPr/>
        </p:nvSpPr>
        <p:spPr>
          <a:xfrm>
            <a:off x="868680" y="2917576"/>
            <a:ext cx="3108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 SemiBold"/>
              <a:buNone/>
            </a:pPr>
            <a:r>
              <a:rPr b="0" i="0" lang="en-GB" sz="19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1</a:t>
            </a:r>
            <a:endParaRPr b="0" i="0" sz="19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3" name="Google Shape;613;g3edf5312df5_0_166"/>
          <p:cNvSpPr/>
          <p:nvPr/>
        </p:nvSpPr>
        <p:spPr>
          <a:xfrm>
            <a:off x="1325880" y="2853568"/>
            <a:ext cx="102414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IBM Plex Sans"/>
              <a:buNone/>
            </a:pPr>
            <a:r>
              <a:rPr b="1" i="0" lang="en-GB" sz="21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This week  </a:t>
            </a:r>
            <a:r>
              <a:rPr b="0" i="0" lang="en-GB" sz="21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- rotate exposed secrets + turn on push protection · set GITHUB_TOKEN read-only · patch internet-reachable critical severities</a:t>
            </a:r>
            <a:endParaRPr b="0" i="0" sz="21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4" name="Google Shape;614;g3edf5312df5_0_166"/>
          <p:cNvSpPr/>
          <p:nvPr/>
        </p:nvSpPr>
        <p:spPr>
          <a:xfrm>
            <a:off x="868680" y="3786256"/>
            <a:ext cx="310800" cy="310800"/>
          </a:xfrm>
          <a:prstGeom prst="ellipse">
            <a:avLst/>
          </a:prstGeom>
          <a:solidFill>
            <a:srgbClr val="0E74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g3edf5312df5_0_166"/>
          <p:cNvSpPr/>
          <p:nvPr/>
        </p:nvSpPr>
        <p:spPr>
          <a:xfrm>
            <a:off x="868680" y="3786256"/>
            <a:ext cx="3108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 SemiBold"/>
              <a:buNone/>
            </a:pPr>
            <a:r>
              <a:rPr b="0" i="0" lang="en-GB" sz="19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2</a:t>
            </a:r>
            <a:endParaRPr b="0" i="0" sz="19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6" name="Google Shape;616;g3edf5312df5_0_166"/>
          <p:cNvSpPr/>
          <p:nvPr/>
        </p:nvSpPr>
        <p:spPr>
          <a:xfrm>
            <a:off x="1325880" y="3722248"/>
            <a:ext cx="102414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IBM Plex Sans"/>
              <a:buNone/>
            </a:pPr>
            <a:r>
              <a:rPr b="1" i="0" lang="en-GB" sz="21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This quarter  </a:t>
            </a:r>
            <a:r>
              <a:rPr b="0" i="0" lang="en-GB" sz="21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- pin Actions to a commit SHA · require review + branch protection + signed commits + MFA - lockfiles + block install scripts · gate IaC in CI</a:t>
            </a:r>
            <a:endParaRPr b="0" i="0" sz="21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7" name="Google Shape;617;g3edf5312df5_0_166"/>
          <p:cNvSpPr/>
          <p:nvPr/>
        </p:nvSpPr>
        <p:spPr>
          <a:xfrm>
            <a:off x="868680" y="4654936"/>
            <a:ext cx="310800" cy="310800"/>
          </a:xfrm>
          <a:prstGeom prst="ellipse">
            <a:avLst/>
          </a:prstGeom>
          <a:solidFill>
            <a:srgbClr val="0E749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g3edf5312df5_0_166"/>
          <p:cNvSpPr/>
          <p:nvPr/>
        </p:nvSpPr>
        <p:spPr>
          <a:xfrm>
            <a:off x="868680" y="4654936"/>
            <a:ext cx="3108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 SemiBold"/>
              <a:buNone/>
            </a:pPr>
            <a:r>
              <a:rPr b="0" i="0" lang="en-GB" sz="19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3</a:t>
            </a:r>
            <a:endParaRPr b="0" i="0" sz="19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19" name="Google Shape;619;g3edf5312df5_0_166"/>
          <p:cNvSpPr/>
          <p:nvPr/>
        </p:nvSpPr>
        <p:spPr>
          <a:xfrm>
            <a:off x="1325880" y="4590928"/>
            <a:ext cx="10241400" cy="7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IBM Plex Sans"/>
              <a:buNone/>
            </a:pPr>
            <a:r>
              <a:rPr b="1" i="0" lang="en-GB" sz="21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Always  </a:t>
            </a:r>
            <a:r>
              <a:rPr b="0" i="0" lang="en-GB" sz="21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rPr>
              <a:t>- triage by reachability + business impact, not CVSS · rotate, don’t delete - measure time-to-patch + signal-to-noise</a:t>
            </a:r>
            <a:endParaRPr b="0" i="0" sz="21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20" name="Google Shape;620;g3edf5312df5_0_16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ee1cc59eb7_0_149"/>
          <p:cNvSpPr/>
          <p:nvPr/>
        </p:nvSpPr>
        <p:spPr>
          <a:xfrm>
            <a:off x="548640" y="502920"/>
            <a:ext cx="100584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HOMEWORK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g3ee1cc59eb7_0_149"/>
          <p:cNvSpPr txBox="1"/>
          <p:nvPr>
            <p:ph idx="12" type="sldNum"/>
          </p:nvPr>
        </p:nvSpPr>
        <p:spPr>
          <a:xfrm>
            <a:off x="11445680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627" name="Google Shape;627;g3ee1cc59eb7_0_149" title="979.png"/>
          <p:cNvPicPr preferRelativeResize="0"/>
          <p:nvPr/>
        </p:nvPicPr>
        <p:blipFill rotWithShape="1">
          <a:blip r:embed="rId4">
            <a:alphaModFix/>
          </a:blip>
          <a:srcRect b="13554" l="319" r="0" t="25990"/>
          <a:stretch/>
        </p:blipFill>
        <p:spPr>
          <a:xfrm>
            <a:off x="8110" y="2012550"/>
            <a:ext cx="12217477" cy="392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g3ee1cc59eb7_0_149" title="Group 010101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66701" y="3507405"/>
            <a:ext cx="7388850" cy="37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g3ee1cc59eb7_0_149" title="pdf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7600" y="2290917"/>
            <a:ext cx="506673" cy="560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g3ee1cc59eb7_0_149" title="interface-essential-alert-triangle-1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115336" y="4911970"/>
            <a:ext cx="506673" cy="5067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1" name="Google Shape;631;g3ee1cc59eb7_0_149"/>
          <p:cNvGrpSpPr/>
          <p:nvPr/>
        </p:nvGrpSpPr>
        <p:grpSpPr>
          <a:xfrm>
            <a:off x="7245251" y="2402002"/>
            <a:ext cx="3251661" cy="3233768"/>
            <a:chOff x="466563" y="2305139"/>
            <a:chExt cx="2382344" cy="2567094"/>
          </a:xfrm>
        </p:grpSpPr>
        <p:sp>
          <p:nvSpPr>
            <p:cNvPr id="632" name="Google Shape;632;g3ee1cc59eb7_0_149"/>
            <p:cNvSpPr txBox="1"/>
            <p:nvPr/>
          </p:nvSpPr>
          <p:spPr>
            <a:xfrm>
              <a:off x="551207" y="2439233"/>
              <a:ext cx="2297700" cy="2433000"/>
            </a:xfrm>
            <a:prstGeom prst="rect">
              <a:avLst/>
            </a:prstGeom>
            <a:solidFill>
              <a:srgbClr val="3F11F7"/>
            </a:solidFill>
            <a:ln>
              <a:noFill/>
            </a:ln>
          </p:spPr>
          <p:txBody>
            <a:bodyPr anchorCtr="0" anchor="t" bIns="115150" lIns="115150" spcFirstLastPara="1" rIns="115150" wrap="square" tIns="1151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9"/>
                <a:buFont typeface="Arial"/>
                <a:buNone/>
              </a:pPr>
              <a:r>
                <a:t/>
              </a:r>
              <a:endParaRPr b="0" i="0" sz="12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g3ee1cc59eb7_0_149"/>
            <p:cNvSpPr txBox="1"/>
            <p:nvPr/>
          </p:nvSpPr>
          <p:spPr>
            <a:xfrm>
              <a:off x="466563" y="2305139"/>
              <a:ext cx="2297700" cy="2479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8787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115150" lIns="115150" spcFirstLastPara="1" rIns="115150" wrap="square" tIns="11515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9"/>
                <a:buFont typeface="Arial"/>
                <a:buNone/>
              </a:pPr>
              <a:r>
                <a:t/>
              </a:r>
              <a:endParaRPr b="1" i="0" sz="12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9"/>
                <a:buFont typeface="Arial"/>
                <a:buNone/>
              </a:pPr>
              <a:r>
                <a:t/>
              </a:r>
              <a:endParaRPr b="0" i="0" sz="12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9"/>
                <a:buFont typeface="Arial"/>
                <a:buNone/>
              </a:pPr>
              <a:r>
                <a:t/>
              </a:r>
              <a:endParaRPr b="0" i="0" sz="12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59"/>
                <a:buFont typeface="Arial"/>
                <a:buNone/>
              </a:pPr>
              <a:r>
                <a:t/>
              </a:r>
              <a:endParaRPr b="0" i="0" sz="125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4" name="Google Shape;634;g3ee1cc59eb7_0_149" title="ICON_CLOSE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523087" y="3791700"/>
            <a:ext cx="248371" cy="248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g3ee1cc59eb7_0_149" title="Mockup 1.png"/>
          <p:cNvPicPr preferRelativeResize="0"/>
          <p:nvPr/>
        </p:nvPicPr>
        <p:blipFill rotWithShape="1">
          <a:blip r:embed="rId9">
            <a:alphaModFix/>
          </a:blip>
          <a:srcRect b="15782" l="0" r="0" t="0"/>
          <a:stretch/>
        </p:blipFill>
        <p:spPr>
          <a:xfrm>
            <a:off x="1488186" y="1871831"/>
            <a:ext cx="4482886" cy="49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g3ee1cc59eb7_0_1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11021" y="2461492"/>
            <a:ext cx="3004456" cy="30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g3ee1cc59eb7_0_149" title="qr-code (2).png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226933" y="2383683"/>
            <a:ext cx="3233774" cy="323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e76ee7ebc9_1_3308"/>
          <p:cNvSpPr/>
          <p:nvPr/>
        </p:nvSpPr>
        <p:spPr>
          <a:xfrm>
            <a:off x="548640" y="515628"/>
            <a:ext cx="109728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5600"/>
              <a:buFont typeface="IBM Plex Sans SemiBold"/>
              <a:buNone/>
            </a:pPr>
            <a:r>
              <a:rPr b="0" i="0" lang="en-GB" sz="5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Questions?</a:t>
            </a:r>
            <a:endParaRPr b="0" i="0" sz="5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643" name="Google Shape;643;g3e76ee7ebc9_1_3308"/>
          <p:cNvSpPr/>
          <p:nvPr/>
        </p:nvSpPr>
        <p:spPr>
          <a:xfrm>
            <a:off x="710905" y="1842058"/>
            <a:ext cx="5742900" cy="154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Font typeface="IBM Plex Mono"/>
              <a:buNone/>
            </a:pPr>
            <a:r>
              <a:rPr b="1" i="0" lang="en-GB" sz="24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Igor Stepansky</a:t>
            </a:r>
            <a:endParaRPr b="1" i="0" sz="2400" u="none" cap="none" strike="noStrike">
              <a:solidFill>
                <a:srgbClr val="00F3FF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Font typeface="IBM Plex Mono"/>
              <a:buNone/>
            </a:pPr>
            <a:r>
              <a:t/>
            </a:r>
            <a:endParaRPr b="1" i="0" sz="2400" u="none" cap="none" strike="noStrike">
              <a:solidFill>
                <a:srgbClr val="E2E8F0"/>
              </a:solidFill>
              <a:latin typeface="IBM Plex Mono"/>
              <a:ea typeface="IBM Plex Mono"/>
              <a:cs typeface="IBM Plex Mono"/>
              <a:sym typeface="IBM Plex Mon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Font typeface="IBM Plex Mono"/>
              <a:buNone/>
            </a:pPr>
            <a:r>
              <a:rPr b="1" i="0" lang="en-GB" sz="24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Security Researcher </a:t>
            </a:r>
            <a:br>
              <a:rPr b="1" i="0" lang="en-GB" sz="24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</a:br>
            <a:r>
              <a:rPr b="1" i="0" lang="en-GB" sz="24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      @ OX Security</a:t>
            </a:r>
            <a:endParaRPr b="1" i="0" sz="2400" u="none" cap="none" strike="noStrike">
              <a:solidFill>
                <a:srgbClr val="00F3FF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pic>
        <p:nvPicPr>
          <p:cNvPr id="644" name="Google Shape;644;g3e76ee7ebc9_1_3308" title="qr-cod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68942" y="3429000"/>
            <a:ext cx="2505349" cy="250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g3e76ee7ebc9_1_3308" title="Linkedin-Log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088972" y="2024926"/>
            <a:ext cx="2465295" cy="154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g3e76ee7ebc9_1_3308" title="qr-code (1)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87523" y="3449025"/>
            <a:ext cx="2505351" cy="2505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g3e76ee7ebc9_1_33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39199" y="2135976"/>
            <a:ext cx="1202002" cy="120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g3e76ee7ebc9_1_330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10900" y="3611874"/>
            <a:ext cx="3387300" cy="33873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g3e76ee7ebc9_1_3308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g3ec0d9b00d0_0_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5450" y="-27400"/>
            <a:ext cx="12282901" cy="69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high-quality, conceptual 3D render of a digital &quot;security finding&quot; or &quot;ticket&quot; being dropped into a dark, endless abyss or a dusty filing cabinet, symbolizing neglect. The lighting should be dramatic, with a single cyan spotlight hitting the document as it falls. Professional tech aesthetic, dark background." id="78" name="Google Shape;78;g3ec0d9b00d0_0_44"/>
          <p:cNvPicPr preferRelativeResize="0"/>
          <p:nvPr/>
        </p:nvPicPr>
        <p:blipFill rotWithShape="1">
          <a:blip r:embed="rId4">
            <a:alphaModFix/>
          </a:blip>
          <a:srcRect b="10000" l="0" r="0" t="10000"/>
          <a:stretch/>
        </p:blipFill>
        <p:spPr>
          <a:xfrm>
            <a:off x="7716946" y="3064706"/>
            <a:ext cx="4762500" cy="3810000"/>
          </a:xfrm>
          <a:prstGeom prst="roundRect">
            <a:avLst>
              <a:gd fmla="val 6000" name="adj"/>
            </a:avLst>
          </a:prstGeom>
          <a:noFill/>
          <a:ln>
            <a:noFill/>
          </a:ln>
        </p:spPr>
      </p:pic>
      <p:sp>
        <p:nvSpPr>
          <p:cNvPr id="79" name="Google Shape;79;g3ec0d9b00d0_0_44"/>
          <p:cNvSpPr txBox="1"/>
          <p:nvPr/>
        </p:nvSpPr>
        <p:spPr>
          <a:xfrm>
            <a:off x="491019" y="1170711"/>
            <a:ext cx="9826800" cy="49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rPr b="0" i="0" lang="en-GB" sz="55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" It's scanned, it's triaged, </a:t>
            </a:r>
            <a:br>
              <a:rPr b="0" i="0" lang="en-GB" sz="55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r>
              <a:rPr b="0" i="0" lang="en-GB" sz="55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  it's in the backlog </a:t>
            </a:r>
            <a:br>
              <a:rPr b="0" i="0" lang="en-GB" sz="55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r>
              <a:rPr b="0" i="0" lang="en-GB" sz="55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  Job done "</a:t>
            </a:r>
            <a:br>
              <a:rPr b="0" i="0" lang="en-GB" sz="5500" u="none" cap="none" strike="noStrike">
                <a:solidFill>
                  <a:schemeClr val="lt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</a:br>
            <a:endParaRPr b="0" i="0" sz="5500" u="none" cap="none" strike="noStrike">
              <a:solidFill>
                <a:schemeClr val="lt1"/>
              </a:solidFill>
              <a:latin typeface="IBM Plex Sans SemiBold"/>
              <a:ea typeface="IBM Plex Sans SemiBold"/>
              <a:cs typeface="IBM Plex Sans SemiBold"/>
              <a:sym typeface="IBM Plex Sans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The moment a finding stops </a:t>
            </a:r>
            <a:br>
              <a:rPr b="0" i="0" lang="en-GB" sz="32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r>
              <a:rPr b="0" i="0" lang="en-GB" sz="32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						  being treated as a risk</a:t>
            </a:r>
            <a:endParaRPr b="0" i="0" sz="32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80" name="Google Shape;80;g3ec0d9b00d0_0_44"/>
          <p:cNvSpPr txBox="1"/>
          <p:nvPr/>
        </p:nvSpPr>
        <p:spPr>
          <a:xfrm>
            <a:off x="652350" y="624525"/>
            <a:ext cx="5538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assumption everyone makes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81" name="Google Shape;81;g3ec0d9b00d0_0_4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g3e7357fc8cb_0_1" title="iggy_whoami_slide_4k.gif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0925" y="152400"/>
            <a:ext cx="11650138" cy="6553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3e7357fc8cb_0_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12750" y="5255425"/>
            <a:ext cx="3901325" cy="12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3e7357fc8cb_0_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3e76ee7ebc9_1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3150" y="0"/>
            <a:ext cx="12251927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g3e76ee7ebc9_1_1"/>
          <p:cNvGrpSpPr/>
          <p:nvPr/>
        </p:nvGrpSpPr>
        <p:grpSpPr>
          <a:xfrm>
            <a:off x="762000" y="1576624"/>
            <a:ext cx="4762500" cy="4572000"/>
            <a:chOff x="762000" y="1905000"/>
            <a:chExt cx="4762500" cy="4572000"/>
          </a:xfrm>
        </p:grpSpPr>
        <p:grpSp>
          <p:nvGrpSpPr>
            <p:cNvPr id="95" name="Google Shape;95;g3e76ee7ebc9_1_1"/>
            <p:cNvGrpSpPr/>
            <p:nvPr/>
          </p:nvGrpSpPr>
          <p:grpSpPr>
            <a:xfrm>
              <a:off x="762000" y="1905000"/>
              <a:ext cx="4762500" cy="762000"/>
              <a:chOff x="762000" y="1905000"/>
              <a:chExt cx="4762500" cy="762000"/>
            </a:xfrm>
          </p:grpSpPr>
          <p:sp>
            <p:nvSpPr>
              <p:cNvPr id="96" name="Google Shape;96;g3e76ee7ebc9_1_1"/>
              <p:cNvSpPr/>
              <p:nvPr/>
            </p:nvSpPr>
            <p:spPr>
              <a:xfrm>
                <a:off x="762000" y="19050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g3e76ee7ebc9_1_1"/>
              <p:cNvSpPr txBox="1"/>
              <p:nvPr/>
            </p:nvSpPr>
            <p:spPr>
              <a:xfrm>
                <a:off x="762000" y="19050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01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The assumption everyone makes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98" name="Google Shape;98;g3e76ee7ebc9_1_1"/>
            <p:cNvGrpSpPr/>
            <p:nvPr/>
          </p:nvGrpSpPr>
          <p:grpSpPr>
            <a:xfrm>
              <a:off x="762000" y="2857500"/>
              <a:ext cx="4762500" cy="762000"/>
              <a:chOff x="762000" y="2857500"/>
              <a:chExt cx="4762500" cy="762000"/>
            </a:xfrm>
          </p:grpSpPr>
          <p:sp>
            <p:nvSpPr>
              <p:cNvPr id="99" name="Google Shape;99;g3e76ee7ebc9_1_1"/>
              <p:cNvSpPr/>
              <p:nvPr/>
            </p:nvSpPr>
            <p:spPr>
              <a:xfrm>
                <a:off x="762000" y="28575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g3e76ee7ebc9_1_1"/>
              <p:cNvSpPr txBox="1"/>
              <p:nvPr/>
            </p:nvSpPr>
            <p:spPr>
              <a:xfrm>
                <a:off x="762000" y="28575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02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Security at modern velocity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101" name="Google Shape;101;g3e76ee7ebc9_1_1"/>
            <p:cNvGrpSpPr/>
            <p:nvPr/>
          </p:nvGrpSpPr>
          <p:grpSpPr>
            <a:xfrm>
              <a:off x="762000" y="3810000"/>
              <a:ext cx="4762500" cy="762000"/>
              <a:chOff x="762000" y="3810000"/>
              <a:chExt cx="4762500" cy="762000"/>
            </a:xfrm>
          </p:grpSpPr>
          <p:sp>
            <p:nvSpPr>
              <p:cNvPr id="102" name="Google Shape;102;g3e76ee7ebc9_1_1"/>
              <p:cNvSpPr/>
              <p:nvPr/>
            </p:nvSpPr>
            <p:spPr>
              <a:xfrm>
                <a:off x="762000" y="38100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g3e76ee7ebc9_1_1"/>
              <p:cNvSpPr txBox="1"/>
              <p:nvPr/>
            </p:nvSpPr>
            <p:spPr>
              <a:xfrm>
                <a:off x="762000" y="38100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03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Supply chain is the new perimeter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104" name="Google Shape;104;g3e76ee7ebc9_1_1"/>
            <p:cNvGrpSpPr/>
            <p:nvPr/>
          </p:nvGrpSpPr>
          <p:grpSpPr>
            <a:xfrm>
              <a:off x="762000" y="4762500"/>
              <a:ext cx="4762500" cy="762000"/>
              <a:chOff x="762000" y="4762500"/>
              <a:chExt cx="4762500" cy="762000"/>
            </a:xfrm>
          </p:grpSpPr>
          <p:sp>
            <p:nvSpPr>
              <p:cNvPr id="105" name="Google Shape;105;g3e76ee7ebc9_1_1"/>
              <p:cNvSpPr/>
              <p:nvPr/>
            </p:nvSpPr>
            <p:spPr>
              <a:xfrm>
                <a:off x="762000" y="47625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g3e76ee7ebc9_1_1"/>
              <p:cNvSpPr txBox="1"/>
              <p:nvPr/>
            </p:nvSpPr>
            <p:spPr>
              <a:xfrm>
                <a:off x="762000" y="47625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04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Vulnerabilities that never die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107" name="Google Shape;107;g3e76ee7ebc9_1_1"/>
            <p:cNvGrpSpPr/>
            <p:nvPr/>
          </p:nvGrpSpPr>
          <p:grpSpPr>
            <a:xfrm>
              <a:off x="762000" y="5715000"/>
              <a:ext cx="4762500" cy="762000"/>
              <a:chOff x="762000" y="5715000"/>
              <a:chExt cx="4762500" cy="762000"/>
            </a:xfrm>
          </p:grpSpPr>
          <p:sp>
            <p:nvSpPr>
              <p:cNvPr id="108" name="Google Shape;108;g3e76ee7ebc9_1_1"/>
              <p:cNvSpPr/>
              <p:nvPr/>
            </p:nvSpPr>
            <p:spPr>
              <a:xfrm>
                <a:off x="762000" y="57150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g3e76ee7ebc9_1_1"/>
              <p:cNvSpPr txBox="1"/>
              <p:nvPr/>
            </p:nvSpPr>
            <p:spPr>
              <a:xfrm>
                <a:off x="762000" y="57150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05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Secrets: the silent breach vector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</p:grpSp>
      <p:grpSp>
        <p:nvGrpSpPr>
          <p:cNvPr id="110" name="Google Shape;110;g3e76ee7ebc9_1_1"/>
          <p:cNvGrpSpPr/>
          <p:nvPr/>
        </p:nvGrpSpPr>
        <p:grpSpPr>
          <a:xfrm>
            <a:off x="6191250" y="1576624"/>
            <a:ext cx="4762500" cy="3619500"/>
            <a:chOff x="6191250" y="1905000"/>
            <a:chExt cx="4762500" cy="3619500"/>
          </a:xfrm>
        </p:grpSpPr>
        <p:grpSp>
          <p:nvGrpSpPr>
            <p:cNvPr id="111" name="Google Shape;111;g3e76ee7ebc9_1_1"/>
            <p:cNvGrpSpPr/>
            <p:nvPr/>
          </p:nvGrpSpPr>
          <p:grpSpPr>
            <a:xfrm>
              <a:off x="6191250" y="1905000"/>
              <a:ext cx="4762500" cy="762000"/>
              <a:chOff x="6191250" y="1905000"/>
              <a:chExt cx="4762500" cy="762000"/>
            </a:xfrm>
          </p:grpSpPr>
          <p:sp>
            <p:nvSpPr>
              <p:cNvPr id="112" name="Google Shape;112;g3e76ee7ebc9_1_1"/>
              <p:cNvSpPr/>
              <p:nvPr/>
            </p:nvSpPr>
            <p:spPr>
              <a:xfrm>
                <a:off x="6191250" y="19050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g3e76ee7ebc9_1_1"/>
              <p:cNvSpPr txBox="1"/>
              <p:nvPr/>
            </p:nvSpPr>
            <p:spPr>
              <a:xfrm>
                <a:off x="6191250" y="19050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06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CI/CD: where trust goes to die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114" name="Google Shape;114;g3e76ee7ebc9_1_1"/>
            <p:cNvGrpSpPr/>
            <p:nvPr/>
          </p:nvGrpSpPr>
          <p:grpSpPr>
            <a:xfrm>
              <a:off x="6191250" y="2857500"/>
              <a:ext cx="4762500" cy="762000"/>
              <a:chOff x="6191250" y="2857500"/>
              <a:chExt cx="4762500" cy="762000"/>
            </a:xfrm>
          </p:grpSpPr>
          <p:sp>
            <p:nvSpPr>
              <p:cNvPr id="115" name="Google Shape;115;g3e76ee7ebc9_1_1"/>
              <p:cNvSpPr/>
              <p:nvPr/>
            </p:nvSpPr>
            <p:spPr>
              <a:xfrm>
                <a:off x="6191250" y="28575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g3e76ee7ebc9_1_1"/>
              <p:cNvSpPr txBox="1"/>
              <p:nvPr/>
            </p:nvSpPr>
            <p:spPr>
              <a:xfrm>
                <a:off x="6191250" y="28575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07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IaC: codifying insecurity at scale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117" name="Google Shape;117;g3e76ee7ebc9_1_1"/>
            <p:cNvGrpSpPr/>
            <p:nvPr/>
          </p:nvGrpSpPr>
          <p:grpSpPr>
            <a:xfrm>
              <a:off x="6191250" y="3810000"/>
              <a:ext cx="4762500" cy="762000"/>
              <a:chOff x="6191250" y="3810000"/>
              <a:chExt cx="4762500" cy="762000"/>
            </a:xfrm>
          </p:grpSpPr>
          <p:sp>
            <p:nvSpPr>
              <p:cNvPr id="118" name="Google Shape;118;g3e76ee7ebc9_1_1"/>
              <p:cNvSpPr/>
              <p:nvPr/>
            </p:nvSpPr>
            <p:spPr>
              <a:xfrm>
                <a:off x="6191250" y="38100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g3e76ee7ebc9_1_1"/>
              <p:cNvSpPr txBox="1"/>
              <p:nvPr/>
            </p:nvSpPr>
            <p:spPr>
              <a:xfrm>
                <a:off x="6191250" y="38100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08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What actually works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  <p:grpSp>
          <p:nvGrpSpPr>
            <p:cNvPr id="120" name="Google Shape;120;g3e76ee7ebc9_1_1"/>
            <p:cNvGrpSpPr/>
            <p:nvPr/>
          </p:nvGrpSpPr>
          <p:grpSpPr>
            <a:xfrm>
              <a:off x="6191250" y="4762500"/>
              <a:ext cx="4762500" cy="762000"/>
              <a:chOff x="6191250" y="4762500"/>
              <a:chExt cx="4762500" cy="762000"/>
            </a:xfrm>
          </p:grpSpPr>
          <p:sp>
            <p:nvSpPr>
              <p:cNvPr id="121" name="Google Shape;121;g3e76ee7ebc9_1_1"/>
              <p:cNvSpPr/>
              <p:nvPr/>
            </p:nvSpPr>
            <p:spPr>
              <a:xfrm>
                <a:off x="6191250" y="4762500"/>
                <a:ext cx="4762500" cy="762000"/>
              </a:xfrm>
              <a:prstGeom prst="rect">
                <a:avLst/>
              </a:prstGeom>
              <a:solidFill>
                <a:srgbClr val="000000">
                  <a:alpha val="0"/>
                </a:srgbClr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t/>
                </a:r>
                <a:endParaRPr b="0" i="0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g3e76ee7ebc9_1_1"/>
              <p:cNvSpPr txBox="1"/>
              <p:nvPr/>
            </p:nvSpPr>
            <p:spPr>
              <a:xfrm>
                <a:off x="6191250" y="4762500"/>
                <a:ext cx="4762500" cy="76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b="0" i="0" lang="en-GB" sz="1600" u="none" cap="none" strike="noStrike">
                    <a:solidFill>
                      <a:srgbClr val="00F3FF"/>
                    </a:solidFill>
                    <a:latin typeface="IBM Plex Sans SemiBold"/>
                    <a:ea typeface="IBM Plex Sans SemiBold"/>
                    <a:cs typeface="IBM Plex Sans SemiBold"/>
                    <a:sym typeface="IBM Plex Sans SemiBold"/>
                  </a:rPr>
                  <a:t>09</a:t>
                </a:r>
                <a:endParaRPr b="0" i="0" sz="1600" u="none" cap="none" strike="noStrike">
                  <a:solidFill>
                    <a:srgbClr val="00F3FF"/>
                  </a:solidFill>
                  <a:latin typeface="IBM Plex Sans SemiBold"/>
                  <a:ea typeface="IBM Plex Sans SemiBold"/>
                  <a:cs typeface="IBM Plex Sans SemiBold"/>
                  <a:sym typeface="IBM Plex Sans SemiBold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30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Arial"/>
                  <a:buNone/>
                </a:pPr>
                <a:r>
                  <a:rPr b="0" i="0" lang="en-GB" sz="2200" u="none" cap="none" strike="noStrike">
                    <a:solidFill>
                      <a:srgbClr val="FFFFFF"/>
                    </a:solidFill>
                    <a:latin typeface="IBM Plex Sans"/>
                    <a:ea typeface="IBM Plex Sans"/>
                    <a:cs typeface="IBM Plex Sans"/>
                    <a:sym typeface="IBM Plex Sans"/>
                  </a:rPr>
                  <a:t>Security as a property of software</a:t>
                </a:r>
                <a:endParaRPr b="0" i="0" sz="2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endParaRPr>
              </a:p>
            </p:txBody>
          </p:sp>
        </p:grpSp>
      </p:grpSp>
      <p:sp>
        <p:nvSpPr>
          <p:cNvPr id="123" name="Google Shape;123;g3e76ee7ebc9_1_1"/>
          <p:cNvSpPr txBox="1"/>
          <p:nvPr/>
        </p:nvSpPr>
        <p:spPr>
          <a:xfrm>
            <a:off x="846200" y="2096575"/>
            <a:ext cx="3700500" cy="11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GB" sz="5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IBM Plex Sans"/>
                <a:ea typeface="IBM Plex Sans"/>
                <a:cs typeface="IBM Plex Sans"/>
                <a:sym typeface="IBM Plex Sans"/>
              </a:rPr>
              <a:t>THE GAP</a:t>
            </a:r>
            <a:endParaRPr b="1" i="0" sz="5000" u="none" cap="none" strike="noStrike">
              <a:solidFill>
                <a:schemeClr val="lt1"/>
              </a:solidFill>
              <a:highlight>
                <a:schemeClr val="dk1"/>
              </a:highlight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24" name="Google Shape;124;g3e76ee7ebc9_1_1"/>
          <p:cNvSpPr txBox="1"/>
          <p:nvPr/>
        </p:nvSpPr>
        <p:spPr>
          <a:xfrm rot="-1626587">
            <a:off x="1439822" y="2918380"/>
            <a:ext cx="7578064" cy="256278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GB" sz="5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IBM Plex Sans"/>
                <a:ea typeface="IBM Plex Sans"/>
                <a:cs typeface="IBM Plex Sans"/>
                <a:sym typeface="IBM Plex Sans"/>
              </a:rPr>
              <a:t>Where attackers win</a:t>
            </a:r>
            <a:endParaRPr b="1" i="0" sz="5000" u="none" cap="none" strike="noStrike">
              <a:solidFill>
                <a:schemeClr val="lt1"/>
              </a:solidFill>
              <a:highlight>
                <a:schemeClr val="dk1"/>
              </a:highlight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25" name="Google Shape;125;g3e76ee7ebc9_1_1"/>
          <p:cNvSpPr txBox="1"/>
          <p:nvPr/>
        </p:nvSpPr>
        <p:spPr>
          <a:xfrm>
            <a:off x="6297750" y="4055075"/>
            <a:ext cx="4549500" cy="12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GB" sz="50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IBM Plex Sans"/>
                <a:ea typeface="IBM Plex Sans"/>
                <a:cs typeface="IBM Plex Sans"/>
                <a:sym typeface="IBM Plex Sans"/>
              </a:rPr>
              <a:t>What works</a:t>
            </a:r>
            <a:endParaRPr b="1" i="0" sz="5000" u="none" cap="none" strike="noStrike">
              <a:solidFill>
                <a:schemeClr val="lt1"/>
              </a:solidFill>
              <a:highlight>
                <a:schemeClr val="dk1"/>
              </a:highlight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26" name="Google Shape;126;g3e76ee7ebc9_1_1"/>
          <p:cNvSpPr txBox="1"/>
          <p:nvPr/>
        </p:nvSpPr>
        <p:spPr>
          <a:xfrm>
            <a:off x="652350" y="624525"/>
            <a:ext cx="5538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4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Agenda</a:t>
            </a:r>
            <a:endParaRPr b="1" i="0" sz="34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27" name="Google Shape;127;g3e76ee7ebc9_1_1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76ee7ebc9_1_2695"/>
          <p:cNvSpPr txBox="1"/>
          <p:nvPr/>
        </p:nvSpPr>
        <p:spPr>
          <a:xfrm>
            <a:off x="571500" y="1020536"/>
            <a:ext cx="11049000" cy="762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36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The attack surface isn’t “the app” anymore</a:t>
            </a:r>
            <a:endParaRPr b="1" i="0" sz="3600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133" name="Google Shape;133;g3e76ee7ebc9_1_2695"/>
          <p:cNvGrpSpPr/>
          <p:nvPr/>
        </p:nvGrpSpPr>
        <p:grpSpPr>
          <a:xfrm>
            <a:off x="491087" y="2320675"/>
            <a:ext cx="2095500" cy="1714500"/>
            <a:chOff x="571500" y="1809750"/>
            <a:chExt cx="2095500" cy="1714500"/>
          </a:xfrm>
        </p:grpSpPr>
        <p:sp>
          <p:nvSpPr>
            <p:cNvPr id="134" name="Google Shape;134;g3e76ee7ebc9_1_2695"/>
            <p:cNvSpPr/>
            <p:nvPr/>
          </p:nvSpPr>
          <p:spPr>
            <a:xfrm>
              <a:off x="571500" y="1809750"/>
              <a:ext cx="2095500" cy="1714500"/>
            </a:xfrm>
            <a:prstGeom prst="roundRect">
              <a:avLst>
                <a:gd fmla="val 6666" name="adj"/>
              </a:avLst>
            </a:prstGeom>
            <a:solidFill>
              <a:srgbClr val="1E293B"/>
            </a:solidFill>
            <a:ln cap="flat" cmpd="sng" w="14300">
              <a:solidFill>
                <a:srgbClr val="33415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5" name="Google Shape;135;g3e76ee7ebc9_1_269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19150" y="200025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g3e76ee7ebc9_1_2695"/>
            <p:cNvSpPr txBox="1"/>
            <p:nvPr/>
          </p:nvSpPr>
          <p:spPr>
            <a:xfrm>
              <a:off x="819150" y="2476500"/>
              <a:ext cx="16002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GB" sz="2400" u="none" cap="none" strike="noStrike">
                  <a:solidFill>
                    <a:srgbClr val="00F3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Code</a:t>
              </a:r>
              <a:endParaRPr b="1" i="0" sz="24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137" name="Google Shape;137;g3e76ee7ebc9_1_2695"/>
            <p:cNvSpPr txBox="1"/>
            <p:nvPr/>
          </p:nvSpPr>
          <p:spPr>
            <a:xfrm>
              <a:off x="819150" y="2905125"/>
              <a:ext cx="16002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6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AI-generated,</a:t>
              </a:r>
              <a:br>
                <a:rPr b="0" i="0" lang="en-GB" sz="16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</a:br>
              <a:r>
                <a:rPr b="0" i="0" lang="en-GB" sz="16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fast, unreviewed</a:t>
              </a:r>
              <a:endParaRPr b="0" i="0" sz="16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138" name="Google Shape;138;g3e76ee7ebc9_1_2695"/>
          <p:cNvSpPr txBox="1"/>
          <p:nvPr/>
        </p:nvSpPr>
        <p:spPr>
          <a:xfrm>
            <a:off x="2584368" y="2320675"/>
            <a:ext cx="190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›</a:t>
            </a:r>
            <a:endParaRPr b="0" i="0" sz="2400" u="none" cap="none" strike="noStrike">
              <a:solidFill>
                <a:srgbClr val="475569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139" name="Google Shape;139;g3e76ee7ebc9_1_2695"/>
          <p:cNvGrpSpPr/>
          <p:nvPr/>
        </p:nvGrpSpPr>
        <p:grpSpPr>
          <a:xfrm>
            <a:off x="2777087" y="2320675"/>
            <a:ext cx="2095500" cy="1714500"/>
            <a:chOff x="2857500" y="1809750"/>
            <a:chExt cx="2095500" cy="1714500"/>
          </a:xfrm>
        </p:grpSpPr>
        <p:sp>
          <p:nvSpPr>
            <p:cNvPr id="140" name="Google Shape;140;g3e76ee7ebc9_1_2695"/>
            <p:cNvSpPr/>
            <p:nvPr/>
          </p:nvSpPr>
          <p:spPr>
            <a:xfrm>
              <a:off x="2857500" y="1809750"/>
              <a:ext cx="2095500" cy="1714500"/>
            </a:xfrm>
            <a:prstGeom prst="roundRect">
              <a:avLst>
                <a:gd fmla="val 6666" name="adj"/>
              </a:avLst>
            </a:prstGeom>
            <a:solidFill>
              <a:srgbClr val="1E293B"/>
            </a:solidFill>
            <a:ln cap="flat" cmpd="sng" w="14300">
              <a:solidFill>
                <a:srgbClr val="33415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1" name="Google Shape;141;g3e76ee7ebc9_1_269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105150" y="200025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g3e76ee7ebc9_1_2695"/>
            <p:cNvSpPr txBox="1"/>
            <p:nvPr/>
          </p:nvSpPr>
          <p:spPr>
            <a:xfrm>
              <a:off x="3105150" y="2476500"/>
              <a:ext cx="16002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GB" sz="2400" u="none" cap="none" strike="noStrike">
                  <a:solidFill>
                    <a:srgbClr val="00F3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CI/CD</a:t>
              </a:r>
              <a:endParaRPr b="1" i="0" sz="24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143" name="Google Shape;143;g3e76ee7ebc9_1_2695"/>
            <p:cNvSpPr txBox="1"/>
            <p:nvPr/>
          </p:nvSpPr>
          <p:spPr>
            <a:xfrm>
              <a:off x="3105150" y="2905125"/>
              <a:ext cx="16002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Tokens, unpinned</a:t>
              </a:r>
              <a:b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</a:br>
              <a: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third-party actions</a:t>
              </a:r>
              <a:endParaRPr b="0" i="0" sz="14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144" name="Google Shape;144;g3e76ee7ebc9_1_2695"/>
          <p:cNvSpPr txBox="1"/>
          <p:nvPr/>
        </p:nvSpPr>
        <p:spPr>
          <a:xfrm>
            <a:off x="4876800" y="2320675"/>
            <a:ext cx="190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›</a:t>
            </a:r>
            <a:endParaRPr b="0" i="0" sz="2400" u="none" cap="none" strike="noStrike">
              <a:solidFill>
                <a:srgbClr val="475569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145" name="Google Shape;145;g3e76ee7ebc9_1_2695"/>
          <p:cNvGrpSpPr/>
          <p:nvPr/>
        </p:nvGrpSpPr>
        <p:grpSpPr>
          <a:xfrm>
            <a:off x="5048243" y="2320675"/>
            <a:ext cx="2095500" cy="1714500"/>
            <a:chOff x="5143500" y="1809750"/>
            <a:chExt cx="2095500" cy="1714500"/>
          </a:xfrm>
        </p:grpSpPr>
        <p:sp>
          <p:nvSpPr>
            <p:cNvPr id="146" name="Google Shape;146;g3e76ee7ebc9_1_2695"/>
            <p:cNvSpPr/>
            <p:nvPr/>
          </p:nvSpPr>
          <p:spPr>
            <a:xfrm>
              <a:off x="5143500" y="1809750"/>
              <a:ext cx="2095500" cy="1714500"/>
            </a:xfrm>
            <a:prstGeom prst="roundRect">
              <a:avLst>
                <a:gd fmla="val 6666" name="adj"/>
              </a:avLst>
            </a:prstGeom>
            <a:solidFill>
              <a:srgbClr val="1E293B"/>
            </a:solidFill>
            <a:ln cap="flat" cmpd="sng" w="14300">
              <a:solidFill>
                <a:srgbClr val="33415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7" name="Google Shape;147;g3e76ee7ebc9_1_269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391150" y="200025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g3e76ee7ebc9_1_2695"/>
            <p:cNvSpPr txBox="1"/>
            <p:nvPr/>
          </p:nvSpPr>
          <p:spPr>
            <a:xfrm>
              <a:off x="5391150" y="2476500"/>
              <a:ext cx="16002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GB" sz="2400" u="none" cap="none" strike="noStrike">
                  <a:solidFill>
                    <a:srgbClr val="00F3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Packages</a:t>
              </a:r>
              <a:endParaRPr b="1" i="0" sz="24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149" name="Google Shape;149;g3e76ee7ebc9_1_2695"/>
            <p:cNvSpPr txBox="1"/>
            <p:nvPr/>
          </p:nvSpPr>
          <p:spPr>
            <a:xfrm>
              <a:off x="5391150" y="2905125"/>
              <a:ext cx="16002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95"/>
                <a:buFont typeface="Arial"/>
                <a:buNone/>
              </a:pPr>
              <a:r>
                <a:rPr b="0" i="0" lang="en-GB" sz="1295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Thousands of pkgs,</a:t>
              </a:r>
              <a:br>
                <a:rPr b="0" i="0" lang="en-GB" sz="1295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</a:br>
              <a:r>
                <a:rPr b="0" i="0" lang="en-GB" sz="1295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deep transitive trees</a:t>
              </a:r>
              <a:endParaRPr b="0" i="0" sz="1295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150" name="Google Shape;150;g3e76ee7ebc9_1_2695"/>
          <p:cNvSpPr txBox="1"/>
          <p:nvPr/>
        </p:nvSpPr>
        <p:spPr>
          <a:xfrm>
            <a:off x="7139544" y="2320675"/>
            <a:ext cx="190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›</a:t>
            </a:r>
            <a:endParaRPr b="0" i="0" sz="2400" u="none" cap="none" strike="noStrike">
              <a:solidFill>
                <a:srgbClr val="475569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151" name="Google Shape;151;g3e76ee7ebc9_1_2695"/>
          <p:cNvGrpSpPr/>
          <p:nvPr/>
        </p:nvGrpSpPr>
        <p:grpSpPr>
          <a:xfrm>
            <a:off x="7319398" y="2320675"/>
            <a:ext cx="2095500" cy="1714500"/>
            <a:chOff x="7429500" y="1809750"/>
            <a:chExt cx="2095500" cy="1714500"/>
          </a:xfrm>
        </p:grpSpPr>
        <p:sp>
          <p:nvSpPr>
            <p:cNvPr id="152" name="Google Shape;152;g3e76ee7ebc9_1_2695"/>
            <p:cNvSpPr/>
            <p:nvPr/>
          </p:nvSpPr>
          <p:spPr>
            <a:xfrm>
              <a:off x="7429500" y="1809750"/>
              <a:ext cx="2095500" cy="1714500"/>
            </a:xfrm>
            <a:prstGeom prst="roundRect">
              <a:avLst>
                <a:gd fmla="val 6666" name="adj"/>
              </a:avLst>
            </a:prstGeom>
            <a:solidFill>
              <a:srgbClr val="1E293B"/>
            </a:solidFill>
            <a:ln cap="flat" cmpd="sng" w="14300">
              <a:solidFill>
                <a:srgbClr val="33415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3" name="Google Shape;153;g3e76ee7ebc9_1_269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677150" y="200025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g3e76ee7ebc9_1_2695"/>
            <p:cNvSpPr txBox="1"/>
            <p:nvPr/>
          </p:nvSpPr>
          <p:spPr>
            <a:xfrm>
              <a:off x="7677150" y="2476500"/>
              <a:ext cx="16002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GB" sz="2400" u="none" cap="none" strike="noStrike">
                  <a:solidFill>
                    <a:srgbClr val="00F3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IaC</a:t>
              </a:r>
              <a:endParaRPr b="1" i="0" sz="24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155" name="Google Shape;155;g3e76ee7ebc9_1_2695"/>
            <p:cNvSpPr txBox="1"/>
            <p:nvPr/>
          </p:nvSpPr>
          <p:spPr>
            <a:xfrm>
              <a:off x="7677150" y="2905125"/>
              <a:ext cx="16002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Misconfig copied</a:t>
              </a:r>
              <a:b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</a:br>
              <a: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across every env</a:t>
              </a:r>
              <a:endParaRPr b="0" i="0" sz="14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156" name="Google Shape;156;g3e76ee7ebc9_1_2695"/>
          <p:cNvSpPr txBox="1"/>
          <p:nvPr/>
        </p:nvSpPr>
        <p:spPr>
          <a:xfrm>
            <a:off x="9417132" y="2320675"/>
            <a:ext cx="1905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rPr>
              <a:t>›</a:t>
            </a:r>
            <a:endParaRPr b="0" i="0" sz="2400" u="none" cap="none" strike="noStrike">
              <a:solidFill>
                <a:srgbClr val="475569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157" name="Google Shape;157;g3e76ee7ebc9_1_2695"/>
          <p:cNvGrpSpPr/>
          <p:nvPr/>
        </p:nvGrpSpPr>
        <p:grpSpPr>
          <a:xfrm>
            <a:off x="9605413" y="2320675"/>
            <a:ext cx="2095500" cy="1714500"/>
            <a:chOff x="9525000" y="1809750"/>
            <a:chExt cx="2095500" cy="1714500"/>
          </a:xfrm>
        </p:grpSpPr>
        <p:sp>
          <p:nvSpPr>
            <p:cNvPr id="158" name="Google Shape;158;g3e76ee7ebc9_1_2695"/>
            <p:cNvSpPr/>
            <p:nvPr/>
          </p:nvSpPr>
          <p:spPr>
            <a:xfrm>
              <a:off x="9525000" y="1809750"/>
              <a:ext cx="2095500" cy="1714500"/>
            </a:xfrm>
            <a:prstGeom prst="roundRect">
              <a:avLst>
                <a:gd fmla="val 6666" name="adj"/>
              </a:avLst>
            </a:prstGeom>
            <a:solidFill>
              <a:srgbClr val="1E293B"/>
            </a:solidFill>
            <a:ln cap="flat" cmpd="sng" w="14300">
              <a:solidFill>
                <a:srgbClr val="33415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9" name="Google Shape;159;g3e76ee7ebc9_1_269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772650" y="2000250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g3e76ee7ebc9_1_2695"/>
            <p:cNvSpPr txBox="1"/>
            <p:nvPr/>
          </p:nvSpPr>
          <p:spPr>
            <a:xfrm>
              <a:off x="9772650" y="2476500"/>
              <a:ext cx="16002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n-GB" sz="2400" u="none" cap="none" strike="noStrike">
                  <a:solidFill>
                    <a:srgbClr val="00F3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Runtime</a:t>
              </a:r>
              <a:endParaRPr b="1" i="0" sz="24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161" name="Google Shape;161;g3e76ee7ebc9_1_2695"/>
            <p:cNvSpPr txBox="1"/>
            <p:nvPr/>
          </p:nvSpPr>
          <p:spPr>
            <a:xfrm>
              <a:off x="9772650" y="2905125"/>
              <a:ext cx="1600200" cy="571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Secrets, public</a:t>
              </a:r>
              <a:b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</a:br>
              <a:r>
                <a:rPr b="0" i="0" lang="en-GB" sz="1400" u="none" cap="none" strike="noStrike">
                  <a:solidFill>
                    <a:srgbClr val="94A3B8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buckets, open ports</a:t>
              </a:r>
              <a:endParaRPr b="0" i="0" sz="1400" u="none" cap="none" strike="noStrike">
                <a:solidFill>
                  <a:srgbClr val="94A3B8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sp>
        <p:nvSpPr>
          <p:cNvPr id="162" name="Google Shape;162;g3e76ee7ebc9_1_2695"/>
          <p:cNvSpPr txBox="1"/>
          <p:nvPr/>
        </p:nvSpPr>
        <p:spPr>
          <a:xfrm>
            <a:off x="571500" y="4225675"/>
            <a:ext cx="11049000" cy="571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40"/>
              <a:buFont typeface="Arial"/>
              <a:buNone/>
            </a:pPr>
            <a:r>
              <a:rPr b="1" i="0" lang="en-GB" sz="334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75% </a:t>
            </a:r>
            <a:r>
              <a:rPr b="0" i="0" lang="en-GB" sz="3000" u="none" cap="none" strike="noStrike">
                <a:solidFill>
                  <a:srgbClr val="CBD5E1"/>
                </a:solidFill>
                <a:latin typeface="IBM Plex Sans"/>
                <a:ea typeface="IBM Plex Sans"/>
                <a:cs typeface="IBM Plex Sans"/>
                <a:sym typeface="IBM Plex Sans"/>
              </a:rPr>
              <a:t>of organizations now ship infrastructure as code</a:t>
            </a:r>
            <a:endParaRPr b="1" i="0" sz="334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63" name="Google Shape;163;g3e76ee7ebc9_1_2695"/>
          <p:cNvSpPr txBox="1"/>
          <p:nvPr/>
        </p:nvSpPr>
        <p:spPr>
          <a:xfrm>
            <a:off x="467584" y="389894"/>
            <a:ext cx="3688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SECURITY AT MODERN VELOCITY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64" name="Google Shape;164;g3e76ee7ebc9_1_2695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3e76ee7ebc9_1_27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5450" y="-27400"/>
            <a:ext cx="12282901" cy="69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e76ee7ebc9_1_2762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VOLUME PROBLEM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71" name="Google Shape;171;g3e76ee7ebc9_1_2762"/>
          <p:cNvSpPr/>
          <p:nvPr/>
        </p:nvSpPr>
        <p:spPr>
          <a:xfrm>
            <a:off x="548650" y="987425"/>
            <a:ext cx="7015800" cy="62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GB" sz="36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Everyone is already drowning</a:t>
            </a:r>
            <a:endParaRPr b="1" i="0" sz="3600" u="none" cap="none" strike="noStrik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172" name="Google Shape;172;g3e76ee7ebc9_1_2762"/>
          <p:cNvGrpSpPr/>
          <p:nvPr/>
        </p:nvGrpSpPr>
        <p:grpSpPr>
          <a:xfrm>
            <a:off x="4458010" y="2712985"/>
            <a:ext cx="3300653" cy="2121000"/>
            <a:chOff x="4413635" y="2329201"/>
            <a:chExt cx="3300653" cy="2121000"/>
          </a:xfrm>
        </p:grpSpPr>
        <p:sp>
          <p:nvSpPr>
            <p:cNvPr id="173" name="Google Shape;173;g3e76ee7ebc9_1_2762"/>
            <p:cNvSpPr/>
            <p:nvPr/>
          </p:nvSpPr>
          <p:spPr>
            <a:xfrm>
              <a:off x="4438288" y="2329201"/>
              <a:ext cx="3276000" cy="2121000"/>
            </a:xfrm>
            <a:prstGeom prst="roundRect">
              <a:avLst>
                <a:gd fmla="val 6666" name="adj"/>
              </a:avLst>
            </a:prstGeom>
            <a:solidFill>
              <a:srgbClr val="450A0A">
                <a:alpha val="60000"/>
              </a:srgbClr>
            </a:solidFill>
            <a:ln cap="flat" cmpd="sng" w="11775">
              <a:solidFill>
                <a:srgbClr val="99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32"/>
                <a:buFont typeface="Arial"/>
                <a:buNone/>
              </a:pPr>
              <a:r>
                <a:t/>
              </a:r>
              <a:endParaRPr b="0" i="0" sz="1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3e76ee7ebc9_1_2762"/>
            <p:cNvSpPr/>
            <p:nvPr/>
          </p:nvSpPr>
          <p:spPr>
            <a:xfrm>
              <a:off x="5451038" y="3654975"/>
              <a:ext cx="1201200" cy="384900"/>
            </a:xfrm>
            <a:prstGeom prst="roundRect">
              <a:avLst>
                <a:gd fmla="val 50000" name="adj"/>
              </a:avLst>
            </a:prstGeom>
            <a:solidFill>
              <a:srgbClr val="6E1B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3e76ee7ebc9_1_2762"/>
            <p:cNvSpPr txBox="1"/>
            <p:nvPr/>
          </p:nvSpPr>
          <p:spPr>
            <a:xfrm>
              <a:off x="4413635" y="2329201"/>
              <a:ext cx="3276000" cy="21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2800" lIns="282800" spcFirstLastPara="1" rIns="282800" wrap="square" tIns="282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959"/>
                <a:buFont typeface="Arial"/>
                <a:buNone/>
              </a:pPr>
              <a:r>
                <a:rPr b="1" i="0" lang="en-GB" sz="3600" u="none" cap="none" strike="noStrike">
                  <a:solidFill>
                    <a:srgbClr val="EF4444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11,651</a:t>
              </a:r>
              <a:endParaRPr b="1" i="0" sz="3600" u="none" cap="none" strike="noStrike">
                <a:solidFill>
                  <a:srgbClr val="EF4444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742"/>
                </a:spcBef>
                <a:spcAft>
                  <a:spcPts val="0"/>
                </a:spcAft>
                <a:buClr>
                  <a:srgbClr val="000000"/>
                </a:buClr>
                <a:buSzPts val="1732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94A3B8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Raw critical / org</a:t>
              </a:r>
              <a:endParaRPr b="0" i="0" sz="1400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371"/>
                </a:spcBef>
                <a:spcAft>
                  <a:spcPts val="0"/>
                </a:spcAft>
                <a:buClr>
                  <a:srgbClr val="000000"/>
                </a:buClr>
                <a:buSzPts val="1237"/>
                <a:buFont typeface="Arial"/>
                <a:buNone/>
              </a:pPr>
              <a:r>
                <a:rPr b="1" i="0" lang="en-GB" sz="1800" u="none" cap="none" strike="noStrike">
                  <a:solidFill>
                    <a:schemeClr val="lt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+93% YoY</a:t>
              </a:r>
              <a:endParaRPr b="1" i="0" sz="18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</p:grpSp>
      <p:grpSp>
        <p:nvGrpSpPr>
          <p:cNvPr id="176" name="Google Shape;176;g3e76ee7ebc9_1_2762"/>
          <p:cNvGrpSpPr/>
          <p:nvPr/>
        </p:nvGrpSpPr>
        <p:grpSpPr>
          <a:xfrm>
            <a:off x="7954965" y="2712972"/>
            <a:ext cx="3276000" cy="2121000"/>
            <a:chOff x="8759190" y="4026413"/>
            <a:chExt cx="3276000" cy="2121000"/>
          </a:xfrm>
        </p:grpSpPr>
        <p:sp>
          <p:nvSpPr>
            <p:cNvPr id="177" name="Google Shape;177;g3e76ee7ebc9_1_2762"/>
            <p:cNvSpPr/>
            <p:nvPr/>
          </p:nvSpPr>
          <p:spPr>
            <a:xfrm>
              <a:off x="9796650" y="5358500"/>
              <a:ext cx="1201200" cy="384900"/>
            </a:xfrm>
            <a:prstGeom prst="roundRect">
              <a:avLst>
                <a:gd fmla="val 50000" name="adj"/>
              </a:avLst>
            </a:prstGeom>
            <a:solidFill>
              <a:srgbClr val="153E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3e76ee7ebc9_1_2762"/>
            <p:cNvSpPr/>
            <p:nvPr/>
          </p:nvSpPr>
          <p:spPr>
            <a:xfrm>
              <a:off x="8759190" y="4026413"/>
              <a:ext cx="3276000" cy="2121000"/>
            </a:xfrm>
            <a:prstGeom prst="roundRect">
              <a:avLst>
                <a:gd fmla="val 6666" name="adj"/>
              </a:avLst>
            </a:prstGeom>
            <a:solidFill>
              <a:srgbClr val="1E1B4B">
                <a:alpha val="60000"/>
              </a:srgbClr>
            </a:solidFill>
            <a:ln cap="flat" cmpd="sng" w="11775">
              <a:solidFill>
                <a:srgbClr val="4338C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32"/>
                <a:buFont typeface="Arial"/>
                <a:buNone/>
              </a:pPr>
              <a:r>
                <a:t/>
              </a:r>
              <a:endParaRPr b="0" i="0" sz="1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3e76ee7ebc9_1_2762"/>
            <p:cNvSpPr txBox="1"/>
            <p:nvPr/>
          </p:nvSpPr>
          <p:spPr>
            <a:xfrm>
              <a:off x="8759190" y="4026413"/>
              <a:ext cx="3276000" cy="21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2800" lIns="282800" spcFirstLastPara="1" rIns="282800" wrap="square" tIns="282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959"/>
                <a:buFont typeface="Arial"/>
                <a:buNone/>
              </a:pPr>
              <a:r>
                <a:rPr b="1" i="0" lang="en-GB" sz="3600" u="none" cap="none" strike="noStrike">
                  <a:solidFill>
                    <a:srgbClr val="00F3FF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48,185</a:t>
              </a:r>
              <a:endParaRPr b="1" i="0" sz="3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742"/>
                </a:spcBef>
                <a:spcAft>
                  <a:spcPts val="0"/>
                </a:spcAft>
                <a:buClr>
                  <a:srgbClr val="000000"/>
                </a:buClr>
                <a:buSzPts val="1732"/>
                <a:buFont typeface="Arial"/>
                <a:buNone/>
              </a:pPr>
              <a:r>
                <a:rPr b="0" i="0" lang="en-GB" sz="1432" u="none" cap="none" strike="noStrike">
                  <a:solidFill>
                    <a:srgbClr val="94A3B8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CVEs disclosed in 2025</a:t>
              </a:r>
              <a:endParaRPr b="0" i="0" sz="1432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371"/>
                </a:spcBef>
                <a:spcAft>
                  <a:spcPts val="0"/>
                </a:spcAft>
                <a:buClr>
                  <a:srgbClr val="000000"/>
                </a:buClr>
                <a:buSzPts val="1237"/>
                <a:buFont typeface="Arial"/>
                <a:buNone/>
              </a:pPr>
              <a:r>
                <a:rPr b="1" i="0" lang="en-GB" sz="1800" u="none" cap="none" strike="noStrike">
                  <a:solidFill>
                    <a:schemeClr val="lt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+20% YoY</a:t>
              </a:r>
              <a:endParaRPr b="1" i="0" sz="18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</p:grpSp>
      <p:sp>
        <p:nvSpPr>
          <p:cNvPr id="180" name="Google Shape;180;g3e76ee7ebc9_1_2762"/>
          <p:cNvSpPr txBox="1"/>
          <p:nvPr/>
        </p:nvSpPr>
        <p:spPr>
          <a:xfrm>
            <a:off x="487744" y="1615350"/>
            <a:ext cx="10426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rgbClr val="C2BCE4"/>
                </a:solidFill>
                <a:latin typeface="IBM Plex Mono"/>
                <a:ea typeface="IBM Plex Mono"/>
                <a:cs typeface="IBM Plex Mono"/>
                <a:sym typeface="IBM Plex Mono"/>
              </a:rPr>
              <a:t>OX Security 2026 Benchmark</a:t>
            </a:r>
            <a:r>
              <a:rPr b="0" i="0" lang="en-GB" sz="1300" u="none" cap="none" strike="noStrike">
                <a:solidFill>
                  <a:srgbClr val="6E66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·   </a:t>
            </a:r>
            <a:r>
              <a:rPr b="0" i="0" lang="en-GB" sz="13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216M</a:t>
            </a:r>
            <a:r>
              <a:rPr b="0" i="0" lang="en-GB" sz="1300" u="none" cap="none" strike="noStrike">
                <a:solidFill>
                  <a:srgbClr val="C2BCE4"/>
                </a:solidFill>
                <a:latin typeface="IBM Plex Mono"/>
                <a:ea typeface="IBM Plex Mono"/>
                <a:cs typeface="IBM Plex Mono"/>
                <a:sym typeface="IBM Plex Mono"/>
              </a:rPr>
              <a:t> findings</a:t>
            </a:r>
            <a:r>
              <a:rPr b="0" i="0" lang="en-GB" sz="1300" u="none" cap="none" strike="noStrike">
                <a:solidFill>
                  <a:srgbClr val="6E66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·   </a:t>
            </a:r>
            <a:r>
              <a:rPr b="0" i="0" lang="en-GB" sz="13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250</a:t>
            </a:r>
            <a:r>
              <a:rPr b="0" i="0" lang="en-GB" sz="1300" u="none" cap="none" strike="noStrike">
                <a:solidFill>
                  <a:srgbClr val="C2BCE4"/>
                </a:solidFill>
                <a:latin typeface="IBM Plex Mono"/>
                <a:ea typeface="IBM Plex Mono"/>
                <a:cs typeface="IBM Plex Mono"/>
                <a:sym typeface="IBM Plex Mono"/>
              </a:rPr>
              <a:t> organizations</a:t>
            </a:r>
            <a:r>
              <a:rPr b="0" i="0" lang="en-GB" sz="1300" u="none" cap="none" strike="noStrike">
                <a:solidFill>
                  <a:srgbClr val="6E66A0"/>
                </a:solidFill>
                <a:latin typeface="IBM Plex Mono"/>
                <a:ea typeface="IBM Plex Mono"/>
                <a:cs typeface="IBM Plex Mono"/>
                <a:sym typeface="IBM Plex Mono"/>
              </a:rPr>
              <a:t>   ·   </a:t>
            </a:r>
            <a:r>
              <a:rPr b="0" i="0" lang="en-GB" sz="1300" u="none" cap="none" strike="noStrike">
                <a:solidFill>
                  <a:srgbClr val="C2BCE4"/>
                </a:solidFill>
                <a:latin typeface="IBM Plex Mono"/>
                <a:ea typeface="IBM Plex Mono"/>
                <a:cs typeface="IBM Plex Mono"/>
                <a:sym typeface="IBM Plex Mono"/>
              </a:rPr>
              <a:t>90 days (Q4 2025)</a:t>
            </a:r>
            <a:endParaRPr b="0" i="0" sz="1300" u="none" cap="none" strike="noStrike">
              <a:solidFill>
                <a:schemeClr val="dk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grpSp>
        <p:nvGrpSpPr>
          <p:cNvPr id="181" name="Google Shape;181;g3e76ee7ebc9_1_2762"/>
          <p:cNvGrpSpPr/>
          <p:nvPr/>
        </p:nvGrpSpPr>
        <p:grpSpPr>
          <a:xfrm>
            <a:off x="961043" y="2752285"/>
            <a:ext cx="3276013" cy="2121000"/>
            <a:chOff x="916668" y="2368501"/>
            <a:chExt cx="3276013" cy="2121000"/>
          </a:xfrm>
        </p:grpSpPr>
        <p:sp>
          <p:nvSpPr>
            <p:cNvPr id="182" name="Google Shape;182;g3e76ee7ebc9_1_2762"/>
            <p:cNvSpPr/>
            <p:nvPr/>
          </p:nvSpPr>
          <p:spPr>
            <a:xfrm>
              <a:off x="916681" y="2368501"/>
              <a:ext cx="3276000" cy="2121000"/>
            </a:xfrm>
            <a:prstGeom prst="roundRect">
              <a:avLst>
                <a:gd fmla="val 6666" name="adj"/>
              </a:avLst>
            </a:prstGeom>
            <a:solidFill>
              <a:srgbClr val="1E1B4B">
                <a:alpha val="60000"/>
              </a:srgbClr>
            </a:solidFill>
            <a:ln cap="flat" cmpd="sng" w="11775">
              <a:solidFill>
                <a:srgbClr val="4338C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32"/>
                <a:buFont typeface="Arial"/>
                <a:buNone/>
              </a:pPr>
              <a:r>
                <a:t/>
              </a:r>
              <a:endParaRPr b="0" i="0" sz="1732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3e76ee7ebc9_1_2762"/>
            <p:cNvSpPr/>
            <p:nvPr/>
          </p:nvSpPr>
          <p:spPr>
            <a:xfrm>
              <a:off x="1954075" y="3691638"/>
              <a:ext cx="1201200" cy="384900"/>
            </a:xfrm>
            <a:prstGeom prst="roundRect">
              <a:avLst>
                <a:gd fmla="val 50000" name="adj"/>
              </a:avLst>
            </a:prstGeom>
            <a:solidFill>
              <a:srgbClr val="5C3A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3e76ee7ebc9_1_2762"/>
            <p:cNvSpPr txBox="1"/>
            <p:nvPr/>
          </p:nvSpPr>
          <p:spPr>
            <a:xfrm>
              <a:off x="916668" y="2368501"/>
              <a:ext cx="3276000" cy="21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82800" lIns="282800" spcFirstLastPara="1" rIns="282800" wrap="square" tIns="2828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959"/>
                <a:buFont typeface="Arial"/>
                <a:buNone/>
              </a:pPr>
              <a:r>
                <a:rPr b="1" i="0" lang="en-GB" sz="3600" u="none" cap="none" strike="noStrike">
                  <a:solidFill>
                    <a:srgbClr val="00F3FF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865,398</a:t>
              </a:r>
              <a:endParaRPr b="1" i="0" sz="36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742"/>
                </a:spcBef>
                <a:spcAft>
                  <a:spcPts val="0"/>
                </a:spcAft>
                <a:buClr>
                  <a:srgbClr val="000000"/>
                </a:buClr>
                <a:buSzPts val="1732"/>
                <a:buFont typeface="Arial"/>
                <a:buNone/>
              </a:pPr>
              <a:r>
                <a:rPr b="0" i="0" lang="en-GB" sz="1432" u="none" cap="none" strike="noStrike">
                  <a:solidFill>
                    <a:srgbClr val="94A3B8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Raw alerts / org</a:t>
              </a:r>
              <a:endParaRPr b="0" i="0" sz="1432" u="none" cap="none" strike="noStrike">
                <a:solidFill>
                  <a:srgbClr val="94A3B8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371"/>
                </a:spcBef>
                <a:spcAft>
                  <a:spcPts val="0"/>
                </a:spcAft>
                <a:buClr>
                  <a:srgbClr val="000000"/>
                </a:buClr>
                <a:buSzPts val="1237"/>
                <a:buFont typeface="Arial"/>
                <a:buNone/>
              </a:pPr>
              <a:r>
                <a:rPr b="1" i="0" lang="en-GB" sz="1800" u="none" cap="none" strike="noStrike">
                  <a:solidFill>
                    <a:schemeClr val="lt1"/>
                  </a:solidFill>
                  <a:latin typeface="IBM Plex Mono"/>
                  <a:ea typeface="IBM Plex Mono"/>
                  <a:cs typeface="IBM Plex Mono"/>
                  <a:sym typeface="IBM Plex Mono"/>
                </a:rPr>
                <a:t>+52% YoY</a:t>
              </a:r>
              <a:endParaRPr b="1" i="0" sz="18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endParaRPr>
            </a:p>
          </p:txBody>
        </p:sp>
      </p:grpSp>
      <p:sp>
        <p:nvSpPr>
          <p:cNvPr id="185" name="Google Shape;185;g3e76ee7ebc9_1_276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e76ee7ebc9_1_2806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366F1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THE ACCELERANT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91" name="Google Shape;191;g3e76ee7ebc9_1_2806"/>
          <p:cNvSpPr/>
          <p:nvPr/>
        </p:nvSpPr>
        <p:spPr>
          <a:xfrm>
            <a:off x="468600" y="976298"/>
            <a:ext cx="10957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3200"/>
              <a:buFont typeface="IBM Plex Sans SemiBold"/>
              <a:buNone/>
            </a:pPr>
            <a:r>
              <a:rPr b="1" i="0" lang="en-GB" sz="3600" u="none" cap="none" strike="noStrik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AI didn’t make code worse. It made far more of it</a:t>
            </a:r>
            <a:endParaRPr b="1" i="0" sz="3600" u="none" cap="none" strike="noStrike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92" name="Google Shape;192;g3e76ee7ebc9_1_2806"/>
          <p:cNvSpPr/>
          <p:nvPr/>
        </p:nvSpPr>
        <p:spPr>
          <a:xfrm>
            <a:off x="1386895" y="5578643"/>
            <a:ext cx="9418200" cy="914400"/>
          </a:xfrm>
          <a:prstGeom prst="roundRect">
            <a:avLst>
              <a:gd fmla="val 8000" name="adj"/>
            </a:avLst>
          </a:prstGeom>
          <a:solidFill>
            <a:srgbClr val="F1F5F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e76ee7ebc9_1_2806"/>
          <p:cNvSpPr/>
          <p:nvPr/>
        </p:nvSpPr>
        <p:spPr>
          <a:xfrm>
            <a:off x="1333495" y="5594445"/>
            <a:ext cx="9418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2100"/>
              <a:buFont typeface="IBM Plex Sans SemiBold"/>
              <a:buNone/>
            </a:pPr>
            <a:r>
              <a:rPr b="0" i="0" lang="en-GB" sz="2100" u="none" cap="none" strike="noStrike">
                <a:solidFill>
                  <a:srgbClr val="1E293B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vulns per KLOC</a:t>
            </a:r>
            <a:r>
              <a:rPr b="0" i="0" lang="en-GB" sz="2100" u="none" cap="none" strike="noStrike">
                <a:solidFill>
                  <a:srgbClr val="64748B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  ×   </a:t>
            </a:r>
            <a:r>
              <a:rPr b="0" i="0" lang="en-GB" sz="2100" u="none" cap="none" strike="noStrike">
                <a:solidFill>
                  <a:srgbClr val="6366F1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far more KLOC shipped</a:t>
            </a:r>
            <a:r>
              <a:rPr b="0" i="0" lang="en-GB" sz="2100" u="none" cap="none" strike="noStrike">
                <a:solidFill>
                  <a:srgbClr val="64748B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   =   </a:t>
            </a:r>
            <a:r>
              <a:rPr b="1" i="0" lang="en-GB" sz="2100" u="none" cap="none" strike="noStrike">
                <a:solidFill>
                  <a:srgbClr val="991B1B"/>
                </a:solidFill>
                <a:latin typeface="IBM Plex Sans"/>
                <a:ea typeface="IBM Plex Sans"/>
                <a:cs typeface="IBM Plex Sans"/>
                <a:sym typeface="IBM Plex Sans"/>
              </a:rPr>
              <a:t>52% alert explosion</a:t>
            </a:r>
            <a:endParaRPr b="1" i="0" sz="2100" u="none" cap="none" strike="noStrike">
              <a:solidFill>
                <a:srgbClr val="991B1B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94" name="Google Shape;194;g3e76ee7ebc9_1_2806"/>
          <p:cNvSpPr/>
          <p:nvPr/>
        </p:nvSpPr>
        <p:spPr>
          <a:xfrm>
            <a:off x="914400" y="1894494"/>
            <a:ext cx="3657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00"/>
              <a:buFont typeface="Trebuchet MS"/>
              <a:buNone/>
            </a:pPr>
            <a:r>
              <a:rPr b="1" i="0" lang="en-GB" sz="20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HUMAN PACE</a:t>
            </a:r>
            <a:endParaRPr b="1" i="0" sz="20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95" name="Google Shape;195;g3e76ee7ebc9_1_2806"/>
          <p:cNvSpPr/>
          <p:nvPr/>
        </p:nvSpPr>
        <p:spPr>
          <a:xfrm>
            <a:off x="914400" y="2150526"/>
            <a:ext cx="3657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100"/>
              <a:buFont typeface="Calibri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200 lines / day</a:t>
            </a:r>
            <a:endParaRPr b="0" i="0" sz="1400" u="none" cap="none" strike="noStrike">
              <a:solidFill>
                <a:schemeClr val="lt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96" name="Google Shape;196;g3e76ee7ebc9_1_2806"/>
          <p:cNvSpPr/>
          <p:nvPr/>
        </p:nvSpPr>
        <p:spPr>
          <a:xfrm>
            <a:off x="6858000" y="1736475"/>
            <a:ext cx="457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172A"/>
              </a:buClr>
              <a:buSzPts val="1400"/>
              <a:buFont typeface="Trebuchet MS"/>
              <a:buNone/>
            </a:pPr>
            <a:r>
              <a:rPr b="1" i="0" lang="en-GB" sz="2000" u="none" cap="none" strike="noStrike">
                <a:solidFill>
                  <a:srgbClr val="00F3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SAME DEVELOPER + AI</a:t>
            </a:r>
            <a:endParaRPr b="1" i="0" sz="2000" u="none" cap="none" strike="noStrike">
              <a:solidFill>
                <a:srgbClr val="00F3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197" name="Google Shape;197;g3e76ee7ebc9_1_2806"/>
          <p:cNvSpPr/>
          <p:nvPr/>
        </p:nvSpPr>
        <p:spPr>
          <a:xfrm>
            <a:off x="6858000" y="1992507"/>
            <a:ext cx="4572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100"/>
              <a:buFont typeface="Calibri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1,000 lines / day</a:t>
            </a:r>
            <a:endParaRPr b="0" i="0" sz="1400" u="none" cap="none" strike="noStrike">
              <a:solidFill>
                <a:schemeClr val="lt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198" name="Google Shape;198;g3e76ee7ebc9_1_2806"/>
          <p:cNvSpPr/>
          <p:nvPr/>
        </p:nvSpPr>
        <p:spPr>
          <a:xfrm>
            <a:off x="1371600" y="2589438"/>
            <a:ext cx="2743200" cy="768000"/>
          </a:xfrm>
          <a:prstGeom prst="roundRect">
            <a:avLst>
              <a:gd fmla="val 8333" name="adj"/>
            </a:avLst>
          </a:prstGeom>
          <a:solidFill>
            <a:srgbClr val="0F172A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e76ee7ebc9_1_2806"/>
          <p:cNvSpPr/>
          <p:nvPr/>
        </p:nvSpPr>
        <p:spPr>
          <a:xfrm>
            <a:off x="1627632" y="2790606"/>
            <a:ext cx="20526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e76ee7ebc9_1_2806"/>
          <p:cNvSpPr/>
          <p:nvPr/>
        </p:nvSpPr>
        <p:spPr>
          <a:xfrm>
            <a:off x="1792224" y="2886618"/>
            <a:ext cx="13638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3e76ee7ebc9_1_2806"/>
          <p:cNvSpPr/>
          <p:nvPr/>
        </p:nvSpPr>
        <p:spPr>
          <a:xfrm>
            <a:off x="1792224" y="2982630"/>
            <a:ext cx="17358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3e76ee7ebc9_1_2806"/>
          <p:cNvSpPr/>
          <p:nvPr/>
        </p:nvSpPr>
        <p:spPr>
          <a:xfrm>
            <a:off x="1627632" y="3078642"/>
            <a:ext cx="12942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3e76ee7ebc9_1_2806"/>
          <p:cNvSpPr/>
          <p:nvPr/>
        </p:nvSpPr>
        <p:spPr>
          <a:xfrm>
            <a:off x="1627632" y="3174654"/>
            <a:ext cx="16956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e76ee7ebc9_1_2806"/>
          <p:cNvSpPr/>
          <p:nvPr/>
        </p:nvSpPr>
        <p:spPr>
          <a:xfrm>
            <a:off x="2514417" y="2945140"/>
            <a:ext cx="100500" cy="100500"/>
          </a:xfrm>
          <a:prstGeom prst="ellipse">
            <a:avLst/>
          </a:prstGeom>
          <a:solidFill>
            <a:srgbClr val="E11D48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3e76ee7ebc9_1_2806"/>
          <p:cNvSpPr/>
          <p:nvPr/>
        </p:nvSpPr>
        <p:spPr>
          <a:xfrm>
            <a:off x="7315200" y="2285115"/>
            <a:ext cx="3657600" cy="2688300"/>
          </a:xfrm>
          <a:prstGeom prst="roundRect">
            <a:avLst>
              <a:gd fmla="val 2381" name="adj"/>
            </a:avLst>
          </a:prstGeom>
          <a:solidFill>
            <a:srgbClr val="0F172A"/>
          </a:solidFill>
          <a:ln cap="flat" cmpd="sng" w="12700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  <a:effectLst>
            <a:outerShdw blurRad="101600" rotWithShape="0" algn="bl" dir="8100000" dist="38100">
              <a:srgbClr val="0F172A">
                <a:alpha val="1215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3e76ee7ebc9_1_2806"/>
          <p:cNvSpPr/>
          <p:nvPr/>
        </p:nvSpPr>
        <p:spPr>
          <a:xfrm>
            <a:off x="7571232" y="2486283"/>
            <a:ext cx="28938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e76ee7ebc9_1_2806"/>
          <p:cNvSpPr/>
          <p:nvPr/>
        </p:nvSpPr>
        <p:spPr>
          <a:xfrm>
            <a:off x="7735824" y="2582295"/>
            <a:ext cx="19674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3e76ee7ebc9_1_2806"/>
          <p:cNvSpPr/>
          <p:nvPr/>
        </p:nvSpPr>
        <p:spPr>
          <a:xfrm>
            <a:off x="7735824" y="2678307"/>
            <a:ext cx="25041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3e76ee7ebc9_1_2806"/>
          <p:cNvSpPr/>
          <p:nvPr/>
        </p:nvSpPr>
        <p:spPr>
          <a:xfrm>
            <a:off x="7571232" y="2774319"/>
            <a:ext cx="18243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3e76ee7ebc9_1_2806"/>
          <p:cNvSpPr/>
          <p:nvPr/>
        </p:nvSpPr>
        <p:spPr>
          <a:xfrm>
            <a:off x="7571232" y="2870331"/>
            <a:ext cx="23907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e76ee7ebc9_1_2806"/>
          <p:cNvSpPr/>
          <p:nvPr/>
        </p:nvSpPr>
        <p:spPr>
          <a:xfrm>
            <a:off x="7735824" y="2966343"/>
            <a:ext cx="26232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3e76ee7ebc9_1_2806"/>
          <p:cNvSpPr/>
          <p:nvPr/>
        </p:nvSpPr>
        <p:spPr>
          <a:xfrm>
            <a:off x="7735824" y="3062355"/>
            <a:ext cx="15501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g3e76ee7ebc9_1_2806"/>
          <p:cNvSpPr/>
          <p:nvPr/>
        </p:nvSpPr>
        <p:spPr>
          <a:xfrm>
            <a:off x="7571232" y="3158367"/>
            <a:ext cx="25164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g3e76ee7ebc9_1_2806"/>
          <p:cNvSpPr/>
          <p:nvPr/>
        </p:nvSpPr>
        <p:spPr>
          <a:xfrm>
            <a:off x="7571232" y="3254379"/>
            <a:ext cx="22020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e76ee7ebc9_1_2806"/>
          <p:cNvSpPr/>
          <p:nvPr/>
        </p:nvSpPr>
        <p:spPr>
          <a:xfrm>
            <a:off x="7735824" y="3350391"/>
            <a:ext cx="26829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3e76ee7ebc9_1_2806"/>
          <p:cNvSpPr/>
          <p:nvPr/>
        </p:nvSpPr>
        <p:spPr>
          <a:xfrm>
            <a:off x="7735824" y="3446403"/>
            <a:ext cx="27426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e76ee7ebc9_1_2806"/>
          <p:cNvSpPr/>
          <p:nvPr/>
        </p:nvSpPr>
        <p:spPr>
          <a:xfrm>
            <a:off x="7571232" y="3542415"/>
            <a:ext cx="20760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e76ee7ebc9_1_2806"/>
          <p:cNvSpPr/>
          <p:nvPr/>
        </p:nvSpPr>
        <p:spPr>
          <a:xfrm>
            <a:off x="7571232" y="3638427"/>
            <a:ext cx="26424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e76ee7ebc9_1_2806"/>
          <p:cNvSpPr/>
          <p:nvPr/>
        </p:nvSpPr>
        <p:spPr>
          <a:xfrm>
            <a:off x="7735824" y="3734439"/>
            <a:ext cx="17289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3e76ee7ebc9_1_2806"/>
          <p:cNvSpPr/>
          <p:nvPr/>
        </p:nvSpPr>
        <p:spPr>
          <a:xfrm>
            <a:off x="7735824" y="3830451"/>
            <a:ext cx="22656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e76ee7ebc9_1_2806"/>
          <p:cNvSpPr/>
          <p:nvPr/>
        </p:nvSpPr>
        <p:spPr>
          <a:xfrm>
            <a:off x="7571232" y="3926463"/>
            <a:ext cx="27681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g3e76ee7ebc9_1_2806"/>
          <p:cNvSpPr/>
          <p:nvPr/>
        </p:nvSpPr>
        <p:spPr>
          <a:xfrm>
            <a:off x="7571232" y="4022475"/>
            <a:ext cx="16356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3e76ee7ebc9_1_2806"/>
          <p:cNvSpPr/>
          <p:nvPr/>
        </p:nvSpPr>
        <p:spPr>
          <a:xfrm>
            <a:off x="7735824" y="4118487"/>
            <a:ext cx="23847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3e76ee7ebc9_1_2806"/>
          <p:cNvSpPr/>
          <p:nvPr/>
        </p:nvSpPr>
        <p:spPr>
          <a:xfrm>
            <a:off x="7735824" y="4214499"/>
            <a:ext cx="20868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3e76ee7ebc9_1_2806"/>
          <p:cNvSpPr/>
          <p:nvPr/>
        </p:nvSpPr>
        <p:spPr>
          <a:xfrm>
            <a:off x="7571232" y="4310511"/>
            <a:ext cx="28311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e76ee7ebc9_1_2806"/>
          <p:cNvSpPr/>
          <p:nvPr/>
        </p:nvSpPr>
        <p:spPr>
          <a:xfrm>
            <a:off x="7571232" y="4406523"/>
            <a:ext cx="28938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3e76ee7ebc9_1_2806"/>
          <p:cNvSpPr/>
          <p:nvPr/>
        </p:nvSpPr>
        <p:spPr>
          <a:xfrm>
            <a:off x="7735824" y="4502535"/>
            <a:ext cx="19674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g3e76ee7ebc9_1_2806"/>
          <p:cNvSpPr/>
          <p:nvPr/>
        </p:nvSpPr>
        <p:spPr>
          <a:xfrm>
            <a:off x="7735824" y="4598547"/>
            <a:ext cx="25041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g3e76ee7ebc9_1_2806"/>
          <p:cNvSpPr/>
          <p:nvPr/>
        </p:nvSpPr>
        <p:spPr>
          <a:xfrm>
            <a:off x="7571232" y="4694559"/>
            <a:ext cx="18243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3e76ee7ebc9_1_2806"/>
          <p:cNvSpPr/>
          <p:nvPr/>
        </p:nvSpPr>
        <p:spPr>
          <a:xfrm>
            <a:off x="7571232" y="4790571"/>
            <a:ext cx="2390700" cy="25500"/>
          </a:xfrm>
          <a:prstGeom prst="rect">
            <a:avLst/>
          </a:prstGeom>
          <a:solidFill>
            <a:srgbClr val="3E4C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3e76ee7ebc9_1_2806"/>
          <p:cNvSpPr/>
          <p:nvPr/>
        </p:nvSpPr>
        <p:spPr>
          <a:xfrm>
            <a:off x="8842065" y="2640817"/>
            <a:ext cx="100500" cy="100500"/>
          </a:xfrm>
          <a:prstGeom prst="ellipse">
            <a:avLst/>
          </a:prstGeom>
          <a:solidFill>
            <a:srgbClr val="E11D48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e76ee7ebc9_1_2806"/>
          <p:cNvSpPr/>
          <p:nvPr/>
        </p:nvSpPr>
        <p:spPr>
          <a:xfrm>
            <a:off x="9659904" y="3120877"/>
            <a:ext cx="100500" cy="100500"/>
          </a:xfrm>
          <a:prstGeom prst="ellipse">
            <a:avLst/>
          </a:prstGeom>
          <a:solidFill>
            <a:srgbClr val="E11D48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e76ee7ebc9_1_2806"/>
          <p:cNvSpPr/>
          <p:nvPr/>
        </p:nvSpPr>
        <p:spPr>
          <a:xfrm>
            <a:off x="8464601" y="3600937"/>
            <a:ext cx="100500" cy="100500"/>
          </a:xfrm>
          <a:prstGeom prst="ellipse">
            <a:avLst/>
          </a:prstGeom>
          <a:solidFill>
            <a:srgbClr val="E11D48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e76ee7ebc9_1_2806"/>
          <p:cNvSpPr/>
          <p:nvPr/>
        </p:nvSpPr>
        <p:spPr>
          <a:xfrm>
            <a:off x="9408262" y="4080997"/>
            <a:ext cx="100500" cy="100500"/>
          </a:xfrm>
          <a:prstGeom prst="ellipse">
            <a:avLst/>
          </a:prstGeom>
          <a:solidFill>
            <a:srgbClr val="E11D48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e76ee7ebc9_1_2806"/>
          <p:cNvSpPr/>
          <p:nvPr/>
        </p:nvSpPr>
        <p:spPr>
          <a:xfrm>
            <a:off x="9030797" y="4561057"/>
            <a:ext cx="100500" cy="100500"/>
          </a:xfrm>
          <a:prstGeom prst="ellipse">
            <a:avLst/>
          </a:prstGeom>
          <a:solidFill>
            <a:srgbClr val="E11D48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g3e76ee7ebc9_1_2806"/>
          <p:cNvSpPr/>
          <p:nvPr/>
        </p:nvSpPr>
        <p:spPr>
          <a:xfrm>
            <a:off x="914400" y="3540414"/>
            <a:ext cx="3657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350"/>
              <a:buFont typeface="Calibri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●  1 finding / day</a:t>
            </a:r>
            <a:endParaRPr b="0" i="0" sz="1200" u="none" cap="none" strike="noStrike">
              <a:solidFill>
                <a:schemeClr val="lt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37" name="Google Shape;237;g3e76ee7ebc9_1_2806"/>
          <p:cNvSpPr/>
          <p:nvPr/>
        </p:nvSpPr>
        <p:spPr>
          <a:xfrm>
            <a:off x="6858000" y="5028315"/>
            <a:ext cx="457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350"/>
              <a:buFont typeface="Calibri"/>
              <a:buNone/>
            </a:pPr>
            <a:r>
              <a:rPr b="0" i="0" lang="en-GB" sz="12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●  5 findings / day</a:t>
            </a:r>
            <a:endParaRPr b="0" i="0" sz="1200" u="none" cap="none" strike="noStrike">
              <a:solidFill>
                <a:schemeClr val="lt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38" name="Google Shape;238;g3e76ee7ebc9_1_2806"/>
          <p:cNvSpPr/>
          <p:nvPr/>
        </p:nvSpPr>
        <p:spPr>
          <a:xfrm>
            <a:off x="731526" y="4162200"/>
            <a:ext cx="50736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748B"/>
              </a:buClr>
              <a:buSzPts val="1000"/>
              <a:buFont typeface="Calibri"/>
              <a:buNone/>
            </a:pPr>
            <a:r>
              <a:rPr b="0" i="1" lang="en-GB" sz="1000" u="none" cap="none" strike="noStrike">
                <a:solidFill>
                  <a:schemeClr val="lt1"/>
                </a:solidFill>
                <a:latin typeface="IBM Plex Mono"/>
                <a:ea typeface="IBM Plex Mono"/>
                <a:cs typeface="IBM Plex Mono"/>
                <a:sym typeface="IBM Plex Mono"/>
              </a:rPr>
              <a:t>● = one vulnerability · same vertical spacing in both files</a:t>
            </a:r>
            <a:endParaRPr b="0" i="0" sz="1000" u="none" cap="none" strike="noStrike">
              <a:solidFill>
                <a:schemeClr val="lt1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39" name="Google Shape;239;g3e76ee7ebc9_1_280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240" name="Google Shape;240;g3e76ee7ebc9_1_28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1161" y="190500"/>
            <a:ext cx="47625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e76ee7ebc9_1_2819"/>
          <p:cNvSpPr/>
          <p:nvPr/>
        </p:nvSpPr>
        <p:spPr>
          <a:xfrm>
            <a:off x="548640" y="502920"/>
            <a:ext cx="8229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200"/>
              <a:buFont typeface="IBM Plex Mono"/>
              <a:buNone/>
            </a:pPr>
            <a:r>
              <a:rPr b="1" i="0" lang="en-GB" sz="1600" u="none" cap="none" strike="noStrike">
                <a:solidFill>
                  <a:srgbClr val="A78BFA"/>
                </a:solidFill>
                <a:latin typeface="IBM Plex Mono"/>
                <a:ea typeface="IBM Plex Mono"/>
                <a:cs typeface="IBM Plex Mono"/>
                <a:sym typeface="IBM Plex Mono"/>
              </a:rPr>
              <a:t>SUPPLY CHAIN IS THE NEW PERIMETER</a:t>
            </a:r>
            <a:endParaRPr b="1" i="0" sz="1600" u="none" cap="none" strike="noStrike">
              <a:solidFill>
                <a:srgbClr val="A78BFA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46" name="Google Shape;246;g3e76ee7ebc9_1_2819"/>
          <p:cNvSpPr/>
          <p:nvPr/>
        </p:nvSpPr>
        <p:spPr>
          <a:xfrm>
            <a:off x="548640" y="913798"/>
            <a:ext cx="10972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IBM Plex Sans SemiBold"/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IBM Plex Sans SemiBold"/>
                <a:ea typeface="IBM Plex Sans SemiBold"/>
                <a:cs typeface="IBM Plex Sans SemiBold"/>
                <a:sym typeface="IBM Plex Sans SemiBold"/>
              </a:rPr>
              <a:t>One compromise. Thousands of victims.</a:t>
            </a:r>
            <a:endParaRPr b="0" i="0" sz="36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47" name="Google Shape;247;g3e76ee7ebc9_1_2819"/>
          <p:cNvSpPr/>
          <p:nvPr/>
        </p:nvSpPr>
        <p:spPr>
          <a:xfrm>
            <a:off x="1316106" y="3707374"/>
            <a:ext cx="9560100" cy="426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e76ee7ebc9_1_2819"/>
          <p:cNvSpPr/>
          <p:nvPr/>
        </p:nvSpPr>
        <p:spPr>
          <a:xfrm>
            <a:off x="1211989" y="3631653"/>
            <a:ext cx="208200" cy="208200"/>
          </a:xfrm>
          <a:prstGeom prst="ellipse">
            <a:avLst/>
          </a:prstGeom>
          <a:solidFill>
            <a:srgbClr val="00F3FF"/>
          </a:solidFill>
          <a:ln cap="flat" cmpd="sng" w="26300">
            <a:solidFill>
              <a:srgbClr val="0F1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3e76ee7ebc9_1_2819"/>
          <p:cNvSpPr/>
          <p:nvPr/>
        </p:nvSpPr>
        <p:spPr>
          <a:xfrm>
            <a:off x="369601" y="2066888"/>
            <a:ext cx="2170500" cy="1356300"/>
          </a:xfrm>
          <a:prstGeom prst="roundRect">
            <a:avLst>
              <a:gd fmla="val 4800" name="adj"/>
            </a:avLst>
          </a:prstGeom>
          <a:solidFill>
            <a:srgbClr val="172033"/>
          </a:solidFill>
          <a:ln cap="flat" cmpd="sng" w="1507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25" lIns="108525" spcFirstLastPara="1" rIns="108525" wrap="square" tIns="108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8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3e76ee7ebc9_1_2819"/>
          <p:cNvSpPr/>
          <p:nvPr/>
        </p:nvSpPr>
        <p:spPr>
          <a:xfrm>
            <a:off x="369601" y="2175413"/>
            <a:ext cx="217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424"/>
              <a:buFont typeface="IBM Plex Mono"/>
              <a:buNone/>
            </a:pPr>
            <a:r>
              <a:rPr b="0" i="0" lang="en-GB" sz="20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2020</a:t>
            </a:r>
            <a:endParaRPr b="0" i="0" sz="20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51" name="Google Shape;251;g3e76ee7ebc9_1_2819"/>
          <p:cNvSpPr/>
          <p:nvPr/>
        </p:nvSpPr>
        <p:spPr>
          <a:xfrm>
            <a:off x="423864" y="2500989"/>
            <a:ext cx="20619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2"/>
              <a:buFont typeface="IBM Plex Sans SemiBold"/>
              <a:buNone/>
            </a:pPr>
            <a:r>
              <a:rPr b="1" i="0" lang="en-GB" sz="24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SolarWinds</a:t>
            </a:r>
            <a:endParaRPr b="1" i="0" sz="2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52" name="Google Shape;252;g3e76ee7ebc9_1_2819"/>
          <p:cNvSpPr/>
          <p:nvPr/>
        </p:nvSpPr>
        <p:spPr>
          <a:xfrm>
            <a:off x="423864" y="2869976"/>
            <a:ext cx="2061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28"/>
              <a:buFont typeface="IBM Plex Sans"/>
              <a:buNone/>
            </a:pP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18,000+ downstream orgs</a:t>
            </a:r>
            <a:endParaRPr b="0" i="0" sz="130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53" name="Google Shape;253;g3e76ee7ebc9_1_2819"/>
          <p:cNvSpPr/>
          <p:nvPr/>
        </p:nvSpPr>
        <p:spPr>
          <a:xfrm>
            <a:off x="3123956" y="3631653"/>
            <a:ext cx="208200" cy="208200"/>
          </a:xfrm>
          <a:prstGeom prst="ellipse">
            <a:avLst/>
          </a:prstGeom>
          <a:solidFill>
            <a:srgbClr val="00F3FF"/>
          </a:solidFill>
          <a:ln cap="flat" cmpd="sng" w="26300">
            <a:solidFill>
              <a:srgbClr val="0F1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e76ee7ebc9_1_2819"/>
          <p:cNvSpPr/>
          <p:nvPr/>
        </p:nvSpPr>
        <p:spPr>
          <a:xfrm>
            <a:off x="2142800" y="4034150"/>
            <a:ext cx="2170500" cy="1356300"/>
          </a:xfrm>
          <a:prstGeom prst="roundRect">
            <a:avLst>
              <a:gd fmla="val 4800" name="adj"/>
            </a:avLst>
          </a:prstGeom>
          <a:solidFill>
            <a:srgbClr val="172033"/>
          </a:solidFill>
          <a:ln cap="flat" cmpd="sng" w="1507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25" lIns="108525" spcFirstLastPara="1" rIns="108525" wrap="square" tIns="108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8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3e76ee7ebc9_1_2819"/>
          <p:cNvSpPr/>
          <p:nvPr/>
        </p:nvSpPr>
        <p:spPr>
          <a:xfrm>
            <a:off x="2142800" y="4142677"/>
            <a:ext cx="2170500" cy="3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424"/>
              <a:buFont typeface="IBM Plex Mono"/>
              <a:buNone/>
            </a:pPr>
            <a:r>
              <a:rPr b="0" i="0" lang="en-GB" sz="20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2021</a:t>
            </a:r>
            <a:endParaRPr b="0" i="0" sz="20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56" name="Google Shape;256;g3e76ee7ebc9_1_2819"/>
          <p:cNvSpPr/>
          <p:nvPr/>
        </p:nvSpPr>
        <p:spPr>
          <a:xfrm>
            <a:off x="2197064" y="4468257"/>
            <a:ext cx="20619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2"/>
              <a:buFont typeface="IBM Plex Sans SemiBold"/>
              <a:buNone/>
            </a:pPr>
            <a:r>
              <a:rPr b="1" i="0" lang="en-GB" sz="24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Log4Shell</a:t>
            </a:r>
            <a:endParaRPr b="1" i="0" sz="2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57" name="Google Shape;257;g3e76ee7ebc9_1_2819"/>
          <p:cNvSpPr/>
          <p:nvPr/>
        </p:nvSpPr>
        <p:spPr>
          <a:xfrm>
            <a:off x="2197064" y="4837248"/>
            <a:ext cx="2061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28"/>
              <a:buFont typeface="IBM Plex Sans"/>
              <a:buNone/>
            </a:pP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CVSS 10 · </a:t>
            </a:r>
            <a:b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billions of devices</a:t>
            </a:r>
            <a:endParaRPr b="0" i="0" sz="130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58" name="Google Shape;258;g3e76ee7ebc9_1_2819"/>
          <p:cNvSpPr/>
          <p:nvPr/>
        </p:nvSpPr>
        <p:spPr>
          <a:xfrm>
            <a:off x="5035922" y="3631653"/>
            <a:ext cx="208200" cy="208200"/>
          </a:xfrm>
          <a:prstGeom prst="ellipse">
            <a:avLst/>
          </a:prstGeom>
          <a:solidFill>
            <a:srgbClr val="00F3FF"/>
          </a:solidFill>
          <a:ln cap="flat" cmpd="sng" w="26300">
            <a:solidFill>
              <a:srgbClr val="0F1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3e76ee7ebc9_1_2819"/>
          <p:cNvSpPr/>
          <p:nvPr/>
        </p:nvSpPr>
        <p:spPr>
          <a:xfrm>
            <a:off x="4158235" y="2066875"/>
            <a:ext cx="2170500" cy="1356300"/>
          </a:xfrm>
          <a:prstGeom prst="roundRect">
            <a:avLst>
              <a:gd fmla="val 4800" name="adj"/>
            </a:avLst>
          </a:prstGeom>
          <a:solidFill>
            <a:srgbClr val="172033"/>
          </a:solidFill>
          <a:ln cap="flat" cmpd="sng" w="1507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25" lIns="108525" spcFirstLastPara="1" rIns="108525" wrap="square" tIns="108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8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e76ee7ebc9_1_2819"/>
          <p:cNvSpPr/>
          <p:nvPr/>
        </p:nvSpPr>
        <p:spPr>
          <a:xfrm>
            <a:off x="4158235" y="2175402"/>
            <a:ext cx="217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424"/>
              <a:buFont typeface="IBM Plex Mono"/>
              <a:buNone/>
            </a:pPr>
            <a:r>
              <a:rPr b="0" i="0" lang="en-GB" sz="20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2023</a:t>
            </a:r>
            <a:endParaRPr b="0" i="0" sz="20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61" name="Google Shape;261;g3e76ee7ebc9_1_2819"/>
          <p:cNvSpPr/>
          <p:nvPr/>
        </p:nvSpPr>
        <p:spPr>
          <a:xfrm>
            <a:off x="4212499" y="2500982"/>
            <a:ext cx="20619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2"/>
              <a:buFont typeface="IBM Plex Sans SemiBold"/>
              <a:buNone/>
            </a:pPr>
            <a:r>
              <a:rPr b="1" i="0" lang="en-GB" sz="24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MOVEit</a:t>
            </a:r>
            <a:endParaRPr b="1" i="0" sz="2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62" name="Google Shape;262;g3e76ee7ebc9_1_2819"/>
          <p:cNvSpPr/>
          <p:nvPr/>
        </p:nvSpPr>
        <p:spPr>
          <a:xfrm>
            <a:off x="4212499" y="2869973"/>
            <a:ext cx="2061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28"/>
              <a:buFont typeface="IBM Plex Sans"/>
              <a:buNone/>
            </a:pP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600+ organizations</a:t>
            </a:r>
            <a:endParaRPr b="0" i="0" sz="130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63" name="Google Shape;263;g3e76ee7ebc9_1_2819"/>
          <p:cNvSpPr/>
          <p:nvPr/>
        </p:nvSpPr>
        <p:spPr>
          <a:xfrm>
            <a:off x="6947889" y="3631653"/>
            <a:ext cx="208200" cy="208200"/>
          </a:xfrm>
          <a:prstGeom prst="ellipse">
            <a:avLst/>
          </a:prstGeom>
          <a:solidFill>
            <a:srgbClr val="00F3FF"/>
          </a:solidFill>
          <a:ln cap="flat" cmpd="sng" w="26300">
            <a:solidFill>
              <a:srgbClr val="0F1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3e76ee7ebc9_1_2819"/>
          <p:cNvSpPr/>
          <p:nvPr/>
        </p:nvSpPr>
        <p:spPr>
          <a:xfrm>
            <a:off x="5936600" y="4085975"/>
            <a:ext cx="2170500" cy="1356300"/>
          </a:xfrm>
          <a:prstGeom prst="roundRect">
            <a:avLst>
              <a:gd fmla="val 4800" name="adj"/>
            </a:avLst>
          </a:prstGeom>
          <a:solidFill>
            <a:srgbClr val="172033"/>
          </a:solidFill>
          <a:ln cap="flat" cmpd="sng" w="1507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25" lIns="108525" spcFirstLastPara="1" rIns="108525" wrap="square" tIns="108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8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3e76ee7ebc9_1_2819"/>
          <p:cNvSpPr/>
          <p:nvPr/>
        </p:nvSpPr>
        <p:spPr>
          <a:xfrm>
            <a:off x="5936600" y="4194502"/>
            <a:ext cx="2170500" cy="32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424"/>
              <a:buFont typeface="IBM Plex Mono"/>
              <a:buNone/>
            </a:pPr>
            <a:r>
              <a:rPr b="0" i="0" lang="en-GB" sz="20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2024</a:t>
            </a:r>
            <a:endParaRPr b="0" i="0" sz="20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66" name="Google Shape;266;g3e76ee7ebc9_1_2819"/>
          <p:cNvSpPr/>
          <p:nvPr/>
        </p:nvSpPr>
        <p:spPr>
          <a:xfrm>
            <a:off x="5990863" y="4520082"/>
            <a:ext cx="20619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2"/>
              <a:buFont typeface="IBM Plex Sans SemiBold"/>
              <a:buNone/>
            </a:pPr>
            <a:r>
              <a:rPr b="1" i="0" lang="en-GB" sz="24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XZ Utils</a:t>
            </a:r>
            <a:endParaRPr b="1" i="0" sz="2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67" name="Google Shape;267;g3e76ee7ebc9_1_2819"/>
          <p:cNvSpPr/>
          <p:nvPr/>
        </p:nvSpPr>
        <p:spPr>
          <a:xfrm>
            <a:off x="5990863" y="4889073"/>
            <a:ext cx="2061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28"/>
              <a:buFont typeface="IBM Plex Sans"/>
              <a:buNone/>
            </a:pP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2-yr maintainer con · </a:t>
            </a:r>
            <a:b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CVSS 10</a:t>
            </a:r>
            <a:endParaRPr b="0" i="0" sz="130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68" name="Google Shape;268;g3e76ee7ebc9_1_2819"/>
          <p:cNvSpPr/>
          <p:nvPr/>
        </p:nvSpPr>
        <p:spPr>
          <a:xfrm>
            <a:off x="8859856" y="3631653"/>
            <a:ext cx="208200" cy="208200"/>
          </a:xfrm>
          <a:prstGeom prst="ellipse">
            <a:avLst/>
          </a:prstGeom>
          <a:solidFill>
            <a:srgbClr val="00F3FF"/>
          </a:solidFill>
          <a:ln cap="flat" cmpd="sng" w="26300">
            <a:solidFill>
              <a:srgbClr val="0F1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3e76ee7ebc9_1_2819"/>
          <p:cNvSpPr/>
          <p:nvPr/>
        </p:nvSpPr>
        <p:spPr>
          <a:xfrm>
            <a:off x="7899816" y="2066875"/>
            <a:ext cx="2170500" cy="1356300"/>
          </a:xfrm>
          <a:prstGeom prst="roundRect">
            <a:avLst>
              <a:gd fmla="val 4800" name="adj"/>
            </a:avLst>
          </a:prstGeom>
          <a:solidFill>
            <a:srgbClr val="172033"/>
          </a:solidFill>
          <a:ln cap="flat" cmpd="sng" w="1507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25" lIns="108525" spcFirstLastPara="1" rIns="108525" wrap="square" tIns="108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8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3e76ee7ebc9_1_2819"/>
          <p:cNvSpPr/>
          <p:nvPr/>
        </p:nvSpPr>
        <p:spPr>
          <a:xfrm>
            <a:off x="7899816" y="2175401"/>
            <a:ext cx="217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3FF"/>
              </a:buClr>
              <a:buSzPts val="1424"/>
              <a:buFont typeface="IBM Plex Mono"/>
              <a:buNone/>
            </a:pPr>
            <a:r>
              <a:rPr b="0" i="0" lang="en-GB" sz="2000" u="none" cap="none" strike="noStrike">
                <a:solidFill>
                  <a:srgbClr val="00F3FF"/>
                </a:solidFill>
                <a:latin typeface="IBM Plex Mono"/>
                <a:ea typeface="IBM Plex Mono"/>
                <a:cs typeface="IBM Plex Mono"/>
                <a:sym typeface="IBM Plex Mono"/>
              </a:rPr>
              <a:t>2025</a:t>
            </a:r>
            <a:endParaRPr b="0" i="0" sz="20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71" name="Google Shape;271;g3e76ee7ebc9_1_2819"/>
          <p:cNvSpPr/>
          <p:nvPr/>
        </p:nvSpPr>
        <p:spPr>
          <a:xfrm>
            <a:off x="7954080" y="2500981"/>
            <a:ext cx="20619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2"/>
              <a:buFont typeface="IBM Plex Sans SemiBold"/>
              <a:buNone/>
            </a:pPr>
            <a:r>
              <a:rPr b="1" i="0" lang="en-GB" sz="24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tj-actions</a:t>
            </a:r>
            <a:endParaRPr b="1" i="0" sz="240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72" name="Google Shape;272;g3e76ee7ebc9_1_2819"/>
          <p:cNvSpPr/>
          <p:nvPr/>
        </p:nvSpPr>
        <p:spPr>
          <a:xfrm>
            <a:off x="7954080" y="2869970"/>
            <a:ext cx="2061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28"/>
              <a:buFont typeface="IBM Plex Sans"/>
              <a:buNone/>
            </a:pP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23,000+ repos</a:t>
            </a:r>
            <a:endParaRPr b="0" i="0" sz="130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73" name="Google Shape;273;g3e76ee7ebc9_1_2819"/>
          <p:cNvSpPr/>
          <p:nvPr/>
        </p:nvSpPr>
        <p:spPr>
          <a:xfrm>
            <a:off x="10771823" y="3631653"/>
            <a:ext cx="208200" cy="208200"/>
          </a:xfrm>
          <a:prstGeom prst="ellipse">
            <a:avLst/>
          </a:prstGeom>
          <a:solidFill>
            <a:srgbClr val="E11D48"/>
          </a:solidFill>
          <a:ln cap="flat" cmpd="sng" w="26300">
            <a:solidFill>
              <a:srgbClr val="0F17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4650" lIns="94650" spcFirstLastPara="1" rIns="94650" wrap="square" tIns="946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9"/>
              <a:buFont typeface="Arial"/>
              <a:buNone/>
            </a:pPr>
            <a:r>
              <a:t/>
            </a:r>
            <a:endParaRPr b="0" i="0" sz="165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3e76ee7ebc9_1_2819"/>
          <p:cNvSpPr/>
          <p:nvPr/>
        </p:nvSpPr>
        <p:spPr>
          <a:xfrm>
            <a:off x="9651925" y="4085974"/>
            <a:ext cx="2170500" cy="1356300"/>
          </a:xfrm>
          <a:prstGeom prst="roundRect">
            <a:avLst>
              <a:gd fmla="val 4800" name="adj"/>
            </a:avLst>
          </a:prstGeom>
          <a:solidFill>
            <a:srgbClr val="172033"/>
          </a:solidFill>
          <a:ln cap="flat" cmpd="sng" w="15075">
            <a:solidFill>
              <a:srgbClr val="3341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08525" lIns="108525" spcFirstLastPara="1" rIns="108525" wrap="square" tIns="1085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2"/>
              <a:buFont typeface="Arial"/>
              <a:buNone/>
            </a:pPr>
            <a:r>
              <a:t/>
            </a:r>
            <a:endParaRPr b="0" i="0" sz="18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3e76ee7ebc9_1_2819"/>
          <p:cNvSpPr/>
          <p:nvPr/>
        </p:nvSpPr>
        <p:spPr>
          <a:xfrm>
            <a:off x="9651925" y="4194501"/>
            <a:ext cx="2170500" cy="3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1D48"/>
              </a:buClr>
              <a:buSzPts val="1424"/>
              <a:buFont typeface="IBM Plex Mono"/>
              <a:buNone/>
            </a:pPr>
            <a:r>
              <a:rPr b="0" i="0" lang="en-GB" sz="2000" u="none" cap="none" strike="noStrike">
                <a:solidFill>
                  <a:srgbClr val="E11D48"/>
                </a:solidFill>
                <a:latin typeface="IBM Plex Mono"/>
                <a:ea typeface="IBM Plex Mono"/>
                <a:cs typeface="IBM Plex Mono"/>
                <a:sym typeface="IBM Plex Mono"/>
              </a:rPr>
              <a:t>2025</a:t>
            </a:r>
            <a:endParaRPr b="0" i="0" sz="2000" u="none" cap="none" strike="noStrike">
              <a:solidFill>
                <a:srgbClr val="000000"/>
              </a:solidFill>
              <a:latin typeface="IBM Plex Mono"/>
              <a:ea typeface="IBM Plex Mono"/>
              <a:cs typeface="IBM Plex Mono"/>
              <a:sym typeface="IBM Plex Mono"/>
            </a:endParaRPr>
          </a:p>
        </p:txBody>
      </p:sp>
      <p:sp>
        <p:nvSpPr>
          <p:cNvPr id="276" name="Google Shape;276;g3e76ee7ebc9_1_2819"/>
          <p:cNvSpPr/>
          <p:nvPr/>
        </p:nvSpPr>
        <p:spPr>
          <a:xfrm>
            <a:off x="9706189" y="4520081"/>
            <a:ext cx="20619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2"/>
              <a:buFont typeface="IBM Plex Sans SemiBold"/>
              <a:buNone/>
            </a:pPr>
            <a:r>
              <a:rPr b="1" i="0" lang="en-GB" sz="224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Shai-Hulud 2.0</a:t>
            </a:r>
            <a:endParaRPr b="1" i="0" sz="2240" u="none" cap="none" strike="noStrike">
              <a:solidFill>
                <a:srgbClr val="00000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77" name="Google Shape;277;g3e76ee7ebc9_1_2819"/>
          <p:cNvSpPr/>
          <p:nvPr/>
        </p:nvSpPr>
        <p:spPr>
          <a:xfrm>
            <a:off x="9706189" y="4889072"/>
            <a:ext cx="20619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28"/>
              <a:buFont typeface="IBM Plex Sans"/>
              <a:buNone/>
            </a:pPr>
            <a:r>
              <a:rPr b="0" i="0" lang="en-GB" sz="1300" u="none" cap="none" strike="noStrike">
                <a:solidFill>
                  <a:srgbClr val="E2E8F0"/>
                </a:solidFill>
                <a:latin typeface="IBM Plex Sans"/>
                <a:ea typeface="IBM Plex Sans"/>
                <a:cs typeface="IBM Plex Sans"/>
                <a:sym typeface="IBM Plex Sans"/>
              </a:rPr>
              <a:t>796 pkgs · self-replicating</a:t>
            </a:r>
            <a:endParaRPr b="0" i="0" sz="1300" u="none" cap="none" strike="noStrike">
              <a:solidFill>
                <a:srgbClr val="E2E8F0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78" name="Google Shape;278;g3e76ee7ebc9_1_2819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GB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2018-10-29T16:42:16Z</dcterms:created>
  <dc:creator>Microsoft Office User</dc:creator>
</cp:coreProperties>
</file>