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57"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Lst>
  <p:sldSz cy="6858000" cx="12192000"/>
  <p:notesSz cx="6807200" cy="9939325"/>
  <p:embeddedFontLst>
    <p:embeddedFont>
      <p:font typeface="Roboto"/>
      <p:regular r:id="rId61"/>
      <p:bold r:id="rId62"/>
      <p:italic r:id="rId63"/>
      <p:boldItalic r:id="rId64"/>
    </p:embeddedFont>
    <p:embeddedFont>
      <p:font typeface="Open Sans"/>
      <p:regular r:id="rId65"/>
      <p:bold r:id="rId66"/>
      <p:italic r:id="rId67"/>
      <p:boldItalic r:id="rId6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2D200454-40CA-4A62-9FC3-DE9A4176ACB9}">
      <p15:notesGuideLst>
        <p15:guide id="1" orient="horz" pos="3131">
          <p15:clr>
            <a:srgbClr val="A4A3A4"/>
          </p15:clr>
        </p15:guide>
        <p15:guide id="2" pos="2144">
          <p15:clr>
            <a:srgbClr val="A4A3A4"/>
          </p15:clr>
        </p15:guide>
      </p15:notesGuideLst>
    </p:ext>
    <p:ext uri="GoogleSlidesCustomDataVersion2">
      <go:slidesCustomData xmlns:go="http://customooxmlschemas.google.com/" r:id="rId69" roundtripDataSignature="AMtx7mi24nY1GAXhydOm5AkPOnT8UxvKQ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3DCE965B-9742-4BBD-BBF7-9E84C44639B5}">
  <a:tblStyle styleId="{3DCE965B-9742-4BBD-BBF7-9E84C44639B5}"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CF4"/>
          </a:solidFill>
        </a:fill>
      </a:tcStyle>
    </a:wholeTbl>
    <a:band1H>
      <a:tcTxStyle/>
      <a:tcStyle>
        <a:fill>
          <a:solidFill>
            <a:srgbClr val="CFD7E7"/>
          </a:solidFill>
        </a:fill>
      </a:tcStyle>
    </a:band1H>
    <a:band2H>
      <a:tcTxStyle/>
    </a:band2H>
    <a:band1V>
      <a:tcTxStyle/>
      <a:tcStyle>
        <a:fill>
          <a:solidFill>
            <a:srgbClr val="CFD7E7"/>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notesViewPr>
    <p:cSldViewPr snapToGrid="0">
      <p:cViewPr varScale="1">
        <p:scale>
          <a:sx n="100" d="100"/>
          <a:sy n="100" d="100"/>
        </p:scale>
        <p:origin x="0" y="0"/>
      </p:cViewPr>
      <p:guideLst>
        <p:guide pos="3131" orient="horz"/>
        <p:guide pos="2144"/>
      </p:guideLst>
    </p:cSldViewPr>
  </p:notes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62" Type="http://schemas.openxmlformats.org/officeDocument/2006/relationships/font" Target="fonts/Roboto-bold.fntdata"/><Relationship Id="rId61" Type="http://schemas.openxmlformats.org/officeDocument/2006/relationships/font" Target="fonts/Roboto-regular.fntdata"/><Relationship Id="rId20" Type="http://schemas.openxmlformats.org/officeDocument/2006/relationships/slide" Target="slides/slide13.xml"/><Relationship Id="rId64" Type="http://schemas.openxmlformats.org/officeDocument/2006/relationships/font" Target="fonts/Roboto-boldItalic.fntdata"/><Relationship Id="rId63" Type="http://schemas.openxmlformats.org/officeDocument/2006/relationships/font" Target="fonts/Roboto-italic.fntdata"/><Relationship Id="rId22" Type="http://schemas.openxmlformats.org/officeDocument/2006/relationships/slide" Target="slides/slide15.xml"/><Relationship Id="rId66" Type="http://schemas.openxmlformats.org/officeDocument/2006/relationships/font" Target="fonts/OpenSans-bold.fntdata"/><Relationship Id="rId21" Type="http://schemas.openxmlformats.org/officeDocument/2006/relationships/slide" Target="slides/slide14.xml"/><Relationship Id="rId65" Type="http://schemas.openxmlformats.org/officeDocument/2006/relationships/font" Target="fonts/OpenSans-regular.fntdata"/><Relationship Id="rId24" Type="http://schemas.openxmlformats.org/officeDocument/2006/relationships/slide" Target="slides/slide17.xml"/><Relationship Id="rId68" Type="http://schemas.openxmlformats.org/officeDocument/2006/relationships/font" Target="fonts/OpenSans-boldItalic.fntdata"/><Relationship Id="rId23" Type="http://schemas.openxmlformats.org/officeDocument/2006/relationships/slide" Target="slides/slide16.xml"/><Relationship Id="rId67" Type="http://schemas.openxmlformats.org/officeDocument/2006/relationships/font" Target="fonts/OpenSans-italic.fntdata"/><Relationship Id="rId60" Type="http://schemas.openxmlformats.org/officeDocument/2006/relationships/slide" Target="slides/slide53.xml"/><Relationship Id="rId26" Type="http://schemas.openxmlformats.org/officeDocument/2006/relationships/slide" Target="slides/slide19.xml"/><Relationship Id="rId25" Type="http://schemas.openxmlformats.org/officeDocument/2006/relationships/slide" Target="slides/slide18.xml"/><Relationship Id="rId69" Type="http://customschemas.google.com/relationships/presentationmetadata" Target="metadata"/><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11" Type="http://schemas.openxmlformats.org/officeDocument/2006/relationships/slide" Target="slides/slide4.xml"/><Relationship Id="rId55" Type="http://schemas.openxmlformats.org/officeDocument/2006/relationships/slide" Target="slides/slide48.xml"/><Relationship Id="rId10" Type="http://schemas.openxmlformats.org/officeDocument/2006/relationships/slide" Target="slides/slide3.xml"/><Relationship Id="rId54" Type="http://schemas.openxmlformats.org/officeDocument/2006/relationships/slide" Target="slides/slide47.xml"/><Relationship Id="rId13" Type="http://schemas.openxmlformats.org/officeDocument/2006/relationships/slide" Target="slides/slide6.xml"/><Relationship Id="rId57" Type="http://schemas.openxmlformats.org/officeDocument/2006/relationships/slide" Target="slides/slide50.xml"/><Relationship Id="rId12" Type="http://schemas.openxmlformats.org/officeDocument/2006/relationships/slide" Target="slides/slide5.xml"/><Relationship Id="rId56" Type="http://schemas.openxmlformats.org/officeDocument/2006/relationships/slide" Target="slides/slide49.xml"/><Relationship Id="rId15" Type="http://schemas.openxmlformats.org/officeDocument/2006/relationships/slide" Target="slides/slide8.xml"/><Relationship Id="rId59" Type="http://schemas.openxmlformats.org/officeDocument/2006/relationships/slide" Target="slides/slide52.xml"/><Relationship Id="rId14" Type="http://schemas.openxmlformats.org/officeDocument/2006/relationships/slide" Target="slides/slide7.xml"/><Relationship Id="rId58" Type="http://schemas.openxmlformats.org/officeDocument/2006/relationships/slide" Target="slides/slide51.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49787" cy="498693"/>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55838" y="0"/>
            <a:ext cx="2949787" cy="498693"/>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422275" y="1243013"/>
            <a:ext cx="5962650" cy="33543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0720" y="4783307"/>
            <a:ext cx="5445760" cy="3913614"/>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440647"/>
            <a:ext cx="2949787" cy="498692"/>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55838" y="9440647"/>
            <a:ext cx="2949787" cy="498692"/>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1:notes"/>
          <p:cNvSpPr txBox="1"/>
          <p:nvPr>
            <p:ph idx="1" type="body"/>
          </p:nvPr>
        </p:nvSpPr>
        <p:spPr>
          <a:xfrm>
            <a:off x="680720" y="4783307"/>
            <a:ext cx="5445760" cy="3913614"/>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6" name="Google Shape;96;p1:notes"/>
          <p:cNvSpPr/>
          <p:nvPr>
            <p:ph idx="2" type="sldImg"/>
          </p:nvPr>
        </p:nvSpPr>
        <p:spPr>
          <a:xfrm>
            <a:off x="422275" y="1243013"/>
            <a:ext cx="5962650" cy="33543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3ee706d1dc8_0_51:notes"/>
          <p:cNvSpPr/>
          <p:nvPr>
            <p:ph idx="2" type="sldImg"/>
          </p:nvPr>
        </p:nvSpPr>
        <p:spPr>
          <a:xfrm>
            <a:off x="378476" y="745449"/>
            <a:ext cx="6050700" cy="37272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3ee706d1dc8_0_51:notes"/>
          <p:cNvSpPr txBox="1"/>
          <p:nvPr>
            <p:ph idx="1" type="body"/>
          </p:nvPr>
        </p:nvSpPr>
        <p:spPr>
          <a:xfrm>
            <a:off x="680720" y="4721179"/>
            <a:ext cx="5445900" cy="4472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But in the real word as we saw during our research</a:t>
            </a:r>
            <a:br>
              <a:rPr lang="en-GB"/>
            </a:br>
            <a:r>
              <a:rPr lang="en-GB"/>
              <a:t>There are challenges tha create the delay</a:t>
            </a:r>
            <a:endParaRPr/>
          </a:p>
          <a:p>
            <a:pPr indent="0" lvl="0" marL="0" rtl="0" algn="l">
              <a:spcBef>
                <a:spcPts val="0"/>
              </a:spcBef>
              <a:spcAft>
                <a:spcPts val="0"/>
              </a:spcAft>
              <a:buNone/>
            </a:pPr>
            <a:r>
              <a:rPr lang="en-GB"/>
              <a:t>There are some cases where the fix is not available</a:t>
            </a:r>
            <a:br>
              <a:rPr lang="en-GB"/>
            </a:br>
            <a:r>
              <a:rPr lang="en-GB"/>
              <a:t>Even if there is fix, there are cases where an official upstream release that contains it is not available</a:t>
            </a:r>
            <a:endParaRPr/>
          </a:p>
          <a:p>
            <a:pPr indent="0" lvl="0" marL="0" rtl="0" algn="l">
              <a:spcBef>
                <a:spcPts val="0"/>
              </a:spcBef>
              <a:spcAft>
                <a:spcPts val="0"/>
              </a:spcAft>
              <a:buNone/>
            </a:pPr>
            <a:r>
              <a:rPr lang="en-GB"/>
              <a:t>But still we need the upstream container project to rebuild the image</a:t>
            </a:r>
            <a:endParaRPr/>
          </a:p>
          <a:p>
            <a:pPr indent="0" lvl="0" marL="0" rtl="0" algn="l">
              <a:spcBef>
                <a:spcPts val="0"/>
              </a:spcBef>
              <a:spcAft>
                <a:spcPts val="0"/>
              </a:spcAft>
              <a:buNone/>
            </a:pPr>
            <a:r>
              <a:rPr lang="en-GB"/>
              <a:t>And the end user to be aware of the new fixed tag</a:t>
            </a:r>
            <a:br>
              <a:rPr lang="en-GB"/>
            </a:br>
            <a:r>
              <a:rPr lang="en-GB"/>
              <a:t>Those are places where the lag can introduce in</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3ee706d1dc8_0_55:notes"/>
          <p:cNvSpPr/>
          <p:nvPr>
            <p:ph idx="2" type="sldImg"/>
          </p:nvPr>
        </p:nvSpPr>
        <p:spPr>
          <a:xfrm>
            <a:off x="378476" y="745449"/>
            <a:ext cx="6050700" cy="37272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3ee706d1dc8_0_55:notes"/>
          <p:cNvSpPr txBox="1"/>
          <p:nvPr>
            <p:ph idx="1" type="body"/>
          </p:nvPr>
        </p:nvSpPr>
        <p:spPr>
          <a:xfrm>
            <a:off x="680720" y="4721179"/>
            <a:ext cx="5445900" cy="4472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At that point we understand we need to separate the cve journey into 2 parts</a:t>
            </a:r>
            <a:endParaRPr/>
          </a:p>
          <a:p>
            <a:pPr indent="0" lvl="0" marL="0" rtl="0" algn="l">
              <a:spcBef>
                <a:spcPts val="0"/>
              </a:spcBef>
              <a:spcAft>
                <a:spcPts val="0"/>
              </a:spcAft>
              <a:buNone/>
            </a:pPr>
            <a:r>
              <a:rPr lang="en-GB"/>
              <a:t>The first part of the journey is from vulnerability discovered and up to fix develop </a:t>
            </a:r>
            <a:endParaRPr/>
          </a:p>
          <a:p>
            <a:pPr indent="0" lvl="0" marL="0" rtl="0" algn="l">
              <a:spcBef>
                <a:spcPts val="0"/>
              </a:spcBef>
              <a:spcAft>
                <a:spcPts val="0"/>
              </a:spcAft>
              <a:buNone/>
            </a:pPr>
            <a:r>
              <a:rPr lang="en-GB"/>
              <a:t>And the second part the from where the fix version available and up the use pull and deploy the image</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3ee706d1dc8_0_151:notes"/>
          <p:cNvSpPr txBox="1"/>
          <p:nvPr>
            <p:ph idx="1" type="body"/>
          </p:nvPr>
        </p:nvSpPr>
        <p:spPr>
          <a:xfrm>
            <a:off x="680720" y="4783307"/>
            <a:ext cx="5445900" cy="3913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3" name="Google Shape;173;g3ee706d1dc8_0_151:notes"/>
          <p:cNvSpPr/>
          <p:nvPr>
            <p:ph idx="2" type="sldImg"/>
          </p:nvPr>
        </p:nvSpPr>
        <p:spPr>
          <a:xfrm>
            <a:off x="422275" y="1243013"/>
            <a:ext cx="5962800" cy="3354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3ee706d1dc8_0_108:notes"/>
          <p:cNvSpPr txBox="1"/>
          <p:nvPr>
            <p:ph idx="1" type="body"/>
          </p:nvPr>
        </p:nvSpPr>
        <p:spPr>
          <a:xfrm>
            <a:off x="680720" y="4783307"/>
            <a:ext cx="5445900" cy="3913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1" name="Google Shape;191;g3ee706d1dc8_0_108:notes"/>
          <p:cNvSpPr/>
          <p:nvPr>
            <p:ph idx="2" type="sldImg"/>
          </p:nvPr>
        </p:nvSpPr>
        <p:spPr>
          <a:xfrm>
            <a:off x="422275" y="1243013"/>
            <a:ext cx="5962800" cy="3354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3ee706d1dc8_0_168:notes"/>
          <p:cNvSpPr txBox="1"/>
          <p:nvPr>
            <p:ph idx="1" type="body"/>
          </p:nvPr>
        </p:nvSpPr>
        <p:spPr>
          <a:xfrm>
            <a:off x="680720" y="4783307"/>
            <a:ext cx="5445900" cy="3913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Back in February, Anthropic announced their model found over 500 previously-unknown high-severity flaws across major open-source libraries. Five hundred. From one model. Hands up if you saw this.</a:t>
            </a:r>
            <a:endParaRPr/>
          </a:p>
        </p:txBody>
      </p:sp>
      <p:sp>
        <p:nvSpPr>
          <p:cNvPr id="209" name="Google Shape;209;g3ee706d1dc8_0_168:notes"/>
          <p:cNvSpPr/>
          <p:nvPr>
            <p:ph idx="2" type="sldImg"/>
          </p:nvPr>
        </p:nvSpPr>
        <p:spPr>
          <a:xfrm>
            <a:off x="422275" y="1243013"/>
            <a:ext cx="5962800" cy="3354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3ee706d1dc8_0_193:notes"/>
          <p:cNvSpPr txBox="1"/>
          <p:nvPr>
            <p:ph idx="1" type="body"/>
          </p:nvPr>
        </p:nvSpPr>
        <p:spPr>
          <a:xfrm>
            <a:off x="680720" y="4783307"/>
            <a:ext cx="5445900" cy="3913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sz="1000">
                <a:latin typeface="Arial"/>
                <a:ea typeface="Arial"/>
                <a:cs typeface="Arial"/>
                <a:sym typeface="Arial"/>
              </a:rPr>
              <a:t>Here's what that looks like in practice. This is Firefox's vulnerabilities by month. See that last bar? In a single month, Opus found 22 CVEs in Firefox — more than were reported from all sources combined in any month the entire previous year. One tool, one month.</a:t>
            </a:r>
            <a:endParaRPr/>
          </a:p>
        </p:txBody>
      </p:sp>
      <p:sp>
        <p:nvSpPr>
          <p:cNvPr id="216" name="Google Shape;216;g3ee706d1dc8_0_193:notes"/>
          <p:cNvSpPr/>
          <p:nvPr>
            <p:ph idx="2" type="sldImg"/>
          </p:nvPr>
        </p:nvSpPr>
        <p:spPr>
          <a:xfrm>
            <a:off x="422275" y="1243013"/>
            <a:ext cx="5962800" cy="3354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3ee706d1dc8_0_200:notes"/>
          <p:cNvSpPr txBox="1"/>
          <p:nvPr>
            <p:ph idx="1" type="body"/>
          </p:nvPr>
        </p:nvSpPr>
        <p:spPr>
          <a:xfrm>
            <a:off x="680720" y="4783307"/>
            <a:ext cx="5445900" cy="3913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solidFill>
                  <a:srgbClr val="333333"/>
                </a:solidFill>
                <a:highlight>
                  <a:schemeClr val="lt1"/>
                </a:highlight>
                <a:latin typeface="Open Sans"/>
                <a:ea typeface="Open Sans"/>
                <a:cs typeface="Open Sans"/>
                <a:sym typeface="Open Sans"/>
              </a:rPr>
              <a:t>And Mozilla leaned right into it. They shared that they identified and fixed 271 CVEs using these AI models — and shipped those fixes across several releases. This is the dream, right? Bugs found and fixed at a scale humans never could.</a:t>
            </a:r>
            <a:endParaRPr/>
          </a:p>
        </p:txBody>
      </p:sp>
      <p:sp>
        <p:nvSpPr>
          <p:cNvPr id="223" name="Google Shape;223;g3ee706d1dc8_0_200:notes"/>
          <p:cNvSpPr/>
          <p:nvPr>
            <p:ph idx="2" type="sldImg"/>
          </p:nvPr>
        </p:nvSpPr>
        <p:spPr>
          <a:xfrm>
            <a:off x="422275" y="1243013"/>
            <a:ext cx="5962800" cy="3354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3ee706d1dc8_0_186:notes"/>
          <p:cNvSpPr txBox="1"/>
          <p:nvPr>
            <p:ph idx="1" type="body"/>
          </p:nvPr>
        </p:nvSpPr>
        <p:spPr>
          <a:xfrm>
            <a:off x="680720" y="4783307"/>
            <a:ext cx="5445900" cy="3913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sz="1000">
                <a:latin typeface="Arial"/>
                <a:ea typeface="Arial"/>
                <a:cs typeface="Arial"/>
                <a:sym typeface="Arial"/>
              </a:rPr>
              <a:t>It's not just one vendor. OpenAI's Codex scanned 1.2 million commits and surfaced 10,561 high-severity issues. So the discovery side? AI is doing really good, right?</a:t>
            </a:r>
            <a:endParaRPr/>
          </a:p>
        </p:txBody>
      </p:sp>
      <p:sp>
        <p:nvSpPr>
          <p:cNvPr id="230" name="Google Shape;230;g3ee706d1dc8_0_186:notes"/>
          <p:cNvSpPr/>
          <p:nvPr>
            <p:ph idx="2" type="sldImg"/>
          </p:nvPr>
        </p:nvSpPr>
        <p:spPr>
          <a:xfrm>
            <a:off x="422275" y="1243013"/>
            <a:ext cx="5962800" cy="3354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3ee706d1dc8_0_207:notes"/>
          <p:cNvSpPr txBox="1"/>
          <p:nvPr>
            <p:ph idx="1" type="body"/>
          </p:nvPr>
        </p:nvSpPr>
        <p:spPr>
          <a:xfrm>
            <a:off x="680720" y="4783307"/>
            <a:ext cx="5445900" cy="3913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sz="1000">
                <a:latin typeface="Arial"/>
                <a:ea typeface="Arial"/>
                <a:cs typeface="Arial"/>
                <a:sym typeface="Arial"/>
              </a:rPr>
              <a:t>We point AI at our code, it finds everything, we fix everything, everybody goes home happy. (beat) Well — not so fast.</a:t>
            </a:r>
            <a:endParaRPr sz="1000">
              <a:latin typeface="Arial"/>
              <a:ea typeface="Arial"/>
              <a:cs typeface="Arial"/>
              <a:sym typeface="Arial"/>
            </a:endParaRPr>
          </a:p>
        </p:txBody>
      </p:sp>
      <p:sp>
        <p:nvSpPr>
          <p:cNvPr id="237" name="Google Shape;237;g3ee706d1dc8_0_207:notes"/>
          <p:cNvSpPr/>
          <p:nvPr>
            <p:ph idx="2" type="sldImg"/>
          </p:nvPr>
        </p:nvSpPr>
        <p:spPr>
          <a:xfrm>
            <a:off x="422275" y="1243013"/>
            <a:ext cx="5962800" cy="3354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3ee706d1dc8_0_215:notes"/>
          <p:cNvSpPr txBox="1"/>
          <p:nvPr>
            <p:ph idx="1" type="body"/>
          </p:nvPr>
        </p:nvSpPr>
        <p:spPr>
          <a:xfrm>
            <a:off x="680720" y="4783307"/>
            <a:ext cx="5445900" cy="3913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Because every one of those findings doesn't just vanish into a fix. It lands on someone's desk. And that someone is usually a maintainer. So let's flip the camera around and look at their side of this."</a:t>
            </a:r>
            <a:endParaRPr sz="1000">
              <a:latin typeface="Arial"/>
              <a:ea typeface="Arial"/>
              <a:cs typeface="Arial"/>
              <a:sym typeface="Arial"/>
            </a:endParaRPr>
          </a:p>
        </p:txBody>
      </p:sp>
      <p:sp>
        <p:nvSpPr>
          <p:cNvPr id="243" name="Google Shape;243;g3ee706d1dc8_0_215:notes"/>
          <p:cNvSpPr/>
          <p:nvPr>
            <p:ph idx="2" type="sldImg"/>
          </p:nvPr>
        </p:nvSpPr>
        <p:spPr>
          <a:xfrm>
            <a:off x="422275" y="1243013"/>
            <a:ext cx="5962800" cy="3354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2:notes"/>
          <p:cNvSpPr txBox="1"/>
          <p:nvPr>
            <p:ph idx="1" type="body"/>
          </p:nvPr>
        </p:nvSpPr>
        <p:spPr>
          <a:xfrm>
            <a:off x="680720" y="4783307"/>
            <a:ext cx="5445760" cy="3913614"/>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GB"/>
              <a:t>Hi everyone, </a:t>
            </a:r>
            <a:br>
              <a:rPr lang="en-GB"/>
            </a:br>
            <a:r>
              <a:rPr lang="en-GB"/>
              <a:t>So happy to be here in Owasp global appsec Vienna</a:t>
            </a:r>
            <a:endParaRPr/>
          </a:p>
          <a:p>
            <a:pPr indent="0" lvl="0" marL="0" rtl="0" algn="l">
              <a:spcBef>
                <a:spcPts val="0"/>
              </a:spcBef>
              <a:spcAft>
                <a:spcPts val="0"/>
              </a:spcAft>
              <a:buClr>
                <a:schemeClr val="dk1"/>
              </a:buClr>
              <a:buSzPts val="1100"/>
              <a:buFont typeface="Arial"/>
              <a:buNone/>
            </a:pPr>
            <a:r>
              <a:rPr lang="en-GB"/>
              <a:t>Today we are going to discuss around question that every security team out there has been asked: why isn’t the fix in my container?</a:t>
            </a:r>
            <a:br>
              <a:rPr lang="en-GB"/>
            </a:br>
            <a:r>
              <a:rPr lang="en-GB"/>
              <a:t>So here is the thing, for the last decade, the whole time, our industry has obsessed over one thing: finding problems faster. More scanners, more feeds, more context, more findings. But here's what bugs me - we're better at discovery than ever, and yet that backlog never seems to shrink. </a:t>
            </a:r>
            <a:br>
              <a:rPr lang="en-GB"/>
            </a:br>
            <a:r>
              <a:rPr lang="en-GB"/>
              <a:t>So Today we are going to talk about why - and what you can do about it.</a:t>
            </a:r>
            <a:endParaRPr/>
          </a:p>
        </p:txBody>
      </p:sp>
      <p:sp>
        <p:nvSpPr>
          <p:cNvPr id="100" name="Google Shape;100;p2:notes"/>
          <p:cNvSpPr/>
          <p:nvPr>
            <p:ph idx="2" type="sldImg"/>
          </p:nvPr>
        </p:nvSpPr>
        <p:spPr>
          <a:xfrm>
            <a:off x="422275" y="1243013"/>
            <a:ext cx="5962650" cy="33543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3ee706d1dc8_0_225:notes"/>
          <p:cNvSpPr txBox="1"/>
          <p:nvPr>
            <p:ph idx="1" type="body"/>
          </p:nvPr>
        </p:nvSpPr>
        <p:spPr>
          <a:xfrm>
            <a:off x="680720" y="4783307"/>
            <a:ext cx="5445900" cy="3913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GB" sz="1100">
                <a:latin typeface="Arial"/>
                <a:ea typeface="Arial"/>
                <a:cs typeface="Arial"/>
                <a:sym typeface="Arial"/>
              </a:rPr>
              <a:t>This is curl - one of the most important pieces of software on the planet.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GB" sz="1100">
                <a:latin typeface="Arial"/>
                <a:ea typeface="Arial"/>
                <a:cs typeface="Arial"/>
                <a:sym typeface="Arial"/>
              </a:rPr>
              <a:t>And their maintainer just shut down their bug bounty program.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GB" sz="1100">
                <a:latin typeface="Arial"/>
                <a:ea typeface="Arial"/>
                <a:cs typeface="Arial"/>
                <a:sym typeface="Arial"/>
              </a:rPr>
              <a:t>Think about what that means: a bounty is how a project attracts skilled researchers. </a:t>
            </a:r>
            <a:endParaRPr sz="1100">
              <a:latin typeface="Arial"/>
              <a:ea typeface="Arial"/>
              <a:cs typeface="Arial"/>
              <a:sym typeface="Arial"/>
            </a:endParaRPr>
          </a:p>
          <a:p>
            <a:pPr indent="0" lvl="0" marL="0" rtl="0" algn="l">
              <a:spcBef>
                <a:spcPts val="0"/>
              </a:spcBef>
              <a:spcAft>
                <a:spcPts val="0"/>
              </a:spcAft>
              <a:buNone/>
            </a:pPr>
            <a:r>
              <a:rPr lang="en-GB" sz="1100">
                <a:latin typeface="Arial"/>
                <a:ea typeface="Arial"/>
                <a:cs typeface="Arial"/>
                <a:sym typeface="Arial"/>
              </a:rPr>
              <a:t>Closing it means less money, fewer good researchers. Why would he ever do that?</a:t>
            </a:r>
            <a:endParaRPr/>
          </a:p>
        </p:txBody>
      </p:sp>
      <p:sp>
        <p:nvSpPr>
          <p:cNvPr id="249" name="Google Shape;249;g3ee706d1dc8_0_225:notes"/>
          <p:cNvSpPr/>
          <p:nvPr>
            <p:ph idx="2" type="sldImg"/>
          </p:nvPr>
        </p:nvSpPr>
        <p:spPr>
          <a:xfrm>
            <a:off x="422275" y="1243013"/>
            <a:ext cx="5962800" cy="3354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3ee706d1dc8_0_234:notes"/>
          <p:cNvSpPr txBox="1"/>
          <p:nvPr>
            <p:ph idx="1" type="body"/>
          </p:nvPr>
        </p:nvSpPr>
        <p:spPr>
          <a:xfrm>
            <a:off x="680720" y="4783307"/>
            <a:ext cx="5445900" cy="3913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GB"/>
              <a:t>Because of this. Daniel Stenberg calls it 'death by a thousand slops' -  a flood of AI-generated vulnerability reports, most of them garbage, each one needing a human to read, reproduce, and dismiss.</a:t>
            </a:r>
            <a:endParaRPr/>
          </a:p>
          <a:p>
            <a:pPr indent="0" lvl="0" marL="0" rtl="0" algn="l">
              <a:spcBef>
                <a:spcPts val="0"/>
              </a:spcBef>
              <a:spcAft>
                <a:spcPts val="0"/>
              </a:spcAft>
              <a:buNone/>
            </a:pPr>
            <a:r>
              <a:rPr lang="en-GB"/>
              <a:t>The bounty wasn't attracting researchers anymore; it was attracting bots.</a:t>
            </a:r>
            <a:endParaRPr sz="1100">
              <a:latin typeface="Arial"/>
              <a:ea typeface="Arial"/>
              <a:cs typeface="Arial"/>
              <a:sym typeface="Arial"/>
            </a:endParaRPr>
          </a:p>
        </p:txBody>
      </p:sp>
      <p:sp>
        <p:nvSpPr>
          <p:cNvPr id="257" name="Google Shape;257;g3ee706d1dc8_0_234:notes"/>
          <p:cNvSpPr/>
          <p:nvPr>
            <p:ph idx="2" type="sldImg"/>
          </p:nvPr>
        </p:nvSpPr>
        <p:spPr>
          <a:xfrm>
            <a:off x="422275" y="1243013"/>
            <a:ext cx="5962800" cy="3354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3ee706d1dc8_0_242:notes"/>
          <p:cNvSpPr txBox="1"/>
          <p:nvPr>
            <p:ph idx="1" type="body"/>
          </p:nvPr>
        </p:nvSpPr>
        <p:spPr>
          <a:xfrm>
            <a:off x="680720" y="4783307"/>
            <a:ext cx="5445900" cy="3913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GB">
                <a:solidFill>
                  <a:srgbClr val="2B2B2B"/>
                </a:solidFill>
                <a:highlight>
                  <a:schemeClr val="lt1"/>
                </a:highlight>
                <a:latin typeface="Arial"/>
                <a:ea typeface="Arial"/>
                <a:cs typeface="Arial"/>
                <a:sym typeface="Arial"/>
              </a:rPr>
              <a:t>And it worked, sort of - he writes that once they dropped the bounty, the 'tsunami dried out significantly.' </a:t>
            </a:r>
            <a:endParaRPr>
              <a:solidFill>
                <a:srgbClr val="2B2B2B"/>
              </a:solidFill>
              <a:highlight>
                <a:schemeClr val="lt1"/>
              </a:highlight>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GB">
                <a:solidFill>
                  <a:srgbClr val="2B2B2B"/>
                </a:solidFill>
                <a:highlight>
                  <a:schemeClr val="lt1"/>
                </a:highlight>
                <a:latin typeface="Arial"/>
                <a:ea typeface="Arial"/>
                <a:cs typeface="Arial"/>
                <a:sym typeface="Arial"/>
              </a:rPr>
              <a:t>But notice the trade-off: he had to dismantle a security program just to get his time back. That's not a win, that's a compromise.</a:t>
            </a:r>
            <a:endParaRPr/>
          </a:p>
          <a:p>
            <a:pPr indent="0" lvl="0" marL="0" rtl="0" algn="l">
              <a:spcBef>
                <a:spcPts val="0"/>
              </a:spcBef>
              <a:spcAft>
                <a:spcPts val="0"/>
              </a:spcAft>
              <a:buNone/>
            </a:pPr>
            <a:r>
              <a:t/>
            </a:r>
            <a:endParaRPr/>
          </a:p>
        </p:txBody>
      </p:sp>
      <p:sp>
        <p:nvSpPr>
          <p:cNvPr id="265" name="Google Shape;265;g3ee706d1dc8_0_242:notes"/>
          <p:cNvSpPr/>
          <p:nvPr>
            <p:ph idx="2" type="sldImg"/>
          </p:nvPr>
        </p:nvSpPr>
        <p:spPr>
          <a:xfrm>
            <a:off x="422275" y="1243013"/>
            <a:ext cx="5962800" cy="3354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3ee706d1dc8_0_254:notes"/>
          <p:cNvSpPr txBox="1"/>
          <p:nvPr>
            <p:ph idx="1" type="body"/>
          </p:nvPr>
        </p:nvSpPr>
        <p:spPr>
          <a:xfrm>
            <a:off x="680720" y="4783307"/>
            <a:ext cx="5445900" cy="3913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GB" sz="1800">
                <a:solidFill>
                  <a:srgbClr val="2B2B2B"/>
                </a:solidFill>
                <a:latin typeface="Arial"/>
                <a:ea typeface="Arial"/>
                <a:cs typeface="Arial"/>
                <a:sym typeface="Arial"/>
              </a:rPr>
              <a:t>"And his outlook? Sobering. The tools keep improving, the volume keeps growing, and mostly - maintainer overload gets worse. </a:t>
            </a:r>
            <a:br>
              <a:rPr b="1" lang="en-GB" sz="1800">
                <a:solidFill>
                  <a:srgbClr val="2B2B2B"/>
                </a:solidFill>
                <a:latin typeface="Arial"/>
                <a:ea typeface="Arial"/>
                <a:cs typeface="Arial"/>
                <a:sym typeface="Arial"/>
              </a:rPr>
            </a:br>
            <a:br>
              <a:rPr b="1" lang="en-GB" sz="1800">
                <a:solidFill>
                  <a:srgbClr val="2B2B2B"/>
                </a:solidFill>
                <a:latin typeface="Arial"/>
                <a:ea typeface="Arial"/>
                <a:cs typeface="Arial"/>
                <a:sym typeface="Arial"/>
              </a:rPr>
            </a:br>
            <a:r>
              <a:rPr b="1" lang="en-GB" sz="1800">
                <a:solidFill>
                  <a:srgbClr val="2B2B2B"/>
                </a:solidFill>
                <a:latin typeface="Arial"/>
                <a:ea typeface="Arial"/>
                <a:cs typeface="Arial"/>
                <a:sym typeface="Arial"/>
              </a:rPr>
              <a:t>In His words: this is a good time for the bad guys, who can find these same bugs with the same tools - faster than under-staffed projects can fix and everyone can update. </a:t>
            </a:r>
            <a:br>
              <a:rPr b="1" lang="en-GB" sz="1800">
                <a:solidFill>
                  <a:srgbClr val="2B2B2B"/>
                </a:solidFill>
                <a:latin typeface="Arial"/>
                <a:ea typeface="Arial"/>
                <a:cs typeface="Arial"/>
                <a:sym typeface="Arial"/>
              </a:rPr>
            </a:br>
            <a:r>
              <a:rPr b="1" lang="en-GB" sz="1800">
                <a:solidFill>
                  <a:srgbClr val="2B2B2B"/>
                </a:solidFill>
                <a:latin typeface="Arial"/>
                <a:ea typeface="Arial"/>
                <a:cs typeface="Arial"/>
                <a:sym typeface="Arial"/>
              </a:rPr>
              <a:t>'We're up for a bumpy ride.'"</a:t>
            </a:r>
            <a:endParaRPr>
              <a:solidFill>
                <a:srgbClr val="2B2B2B"/>
              </a:solidFill>
              <a:highlight>
                <a:schemeClr val="lt1"/>
              </a:highlight>
              <a:latin typeface="Arial"/>
              <a:ea typeface="Arial"/>
              <a:cs typeface="Arial"/>
              <a:sym typeface="Arial"/>
            </a:endParaRPr>
          </a:p>
        </p:txBody>
      </p:sp>
      <p:sp>
        <p:nvSpPr>
          <p:cNvPr id="273" name="Google Shape;273;g3ee706d1dc8_0_254:notes"/>
          <p:cNvSpPr/>
          <p:nvPr>
            <p:ph idx="2" type="sldImg"/>
          </p:nvPr>
        </p:nvSpPr>
        <p:spPr>
          <a:xfrm>
            <a:off x="422275" y="1243013"/>
            <a:ext cx="5962800" cy="3354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3ee706d1dc8_0_263:notes"/>
          <p:cNvSpPr txBox="1"/>
          <p:nvPr>
            <p:ph idx="1" type="body"/>
          </p:nvPr>
        </p:nvSpPr>
        <p:spPr>
          <a:xfrm>
            <a:off x="680720" y="4783307"/>
            <a:ext cx="5445900" cy="39135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GB" sz="1600">
                <a:highlight>
                  <a:schemeClr val="lt1"/>
                </a:highlight>
                <a:latin typeface="Roboto"/>
                <a:ea typeface="Roboto"/>
                <a:cs typeface="Roboto"/>
                <a:sym typeface="Roboto"/>
              </a:rPr>
              <a:t>And it's already happening. libxml2 - the XML library that's quietly inside thousands of packages, basically every desktop and document pipeline you touch.</a:t>
            </a:r>
            <a:br>
              <a:rPr lang="en-GB" sz="1600">
                <a:highlight>
                  <a:schemeClr val="lt1"/>
                </a:highlight>
                <a:latin typeface="Roboto"/>
                <a:ea typeface="Roboto"/>
                <a:cs typeface="Roboto"/>
                <a:sym typeface="Roboto"/>
              </a:rPr>
            </a:br>
            <a:br>
              <a:rPr lang="en-GB" sz="1600">
                <a:highlight>
                  <a:schemeClr val="lt1"/>
                </a:highlight>
                <a:latin typeface="Roboto"/>
                <a:ea typeface="Roboto"/>
                <a:cs typeface="Roboto"/>
                <a:sym typeface="Roboto"/>
              </a:rPr>
            </a:br>
            <a:r>
              <a:rPr lang="en-GB" sz="1600">
                <a:highlight>
                  <a:schemeClr val="lt1"/>
                </a:highlight>
                <a:latin typeface="Roboto"/>
                <a:ea typeface="Roboto"/>
                <a:cs typeface="Roboto"/>
                <a:sym typeface="Roboto"/>
              </a:rPr>
              <a:t> Its maintainer, an unpaid volunteer, says he spends hours every week just triaging third-party security reports. </a:t>
            </a:r>
            <a:br>
              <a:rPr lang="en-GB" sz="1600">
                <a:highlight>
                  <a:schemeClr val="lt1"/>
                </a:highlight>
                <a:latin typeface="Roboto"/>
                <a:ea typeface="Roboto"/>
                <a:cs typeface="Roboto"/>
                <a:sym typeface="Roboto"/>
              </a:rPr>
            </a:br>
            <a:br>
              <a:rPr lang="en-GB" sz="1600">
                <a:highlight>
                  <a:schemeClr val="lt1"/>
                </a:highlight>
                <a:latin typeface="Roboto"/>
                <a:ea typeface="Roboto"/>
                <a:cs typeface="Roboto"/>
                <a:sym typeface="Roboto"/>
              </a:rPr>
            </a:br>
            <a:r>
              <a:rPr lang="en-GB" sz="1600">
                <a:highlight>
                  <a:schemeClr val="lt1"/>
                </a:highlight>
                <a:latin typeface="Roboto"/>
                <a:ea typeface="Roboto"/>
                <a:cs typeface="Roboto"/>
                <a:sym typeface="Roboto"/>
              </a:rPr>
              <a:t>It's unsustainable — and he stepped down as libxslt maintainer. </a:t>
            </a:r>
            <a:br>
              <a:rPr lang="en-GB" sz="1600">
                <a:highlight>
                  <a:schemeClr val="lt1"/>
                </a:highlight>
                <a:latin typeface="Roboto"/>
                <a:ea typeface="Roboto"/>
                <a:cs typeface="Roboto"/>
                <a:sym typeface="Roboto"/>
              </a:rPr>
            </a:br>
            <a:r>
              <a:rPr lang="en-GB" sz="1600">
                <a:highlight>
                  <a:schemeClr val="lt1"/>
                </a:highlight>
                <a:latin typeface="Roboto"/>
                <a:ea typeface="Roboto"/>
                <a:cs typeface="Roboto"/>
                <a:sym typeface="Roboto"/>
              </a:rPr>
              <a:t>The library half the world depends on, held up by one exhausted person.</a:t>
            </a:r>
            <a:endParaRPr/>
          </a:p>
          <a:p>
            <a:pPr indent="0" lvl="0" marL="0" rtl="0" algn="l">
              <a:spcBef>
                <a:spcPts val="2400"/>
              </a:spcBef>
              <a:spcAft>
                <a:spcPts val="0"/>
              </a:spcAft>
              <a:buNone/>
            </a:pPr>
            <a:r>
              <a:t/>
            </a:r>
            <a:endParaRPr b="1" sz="1800">
              <a:solidFill>
                <a:srgbClr val="2B2B2B"/>
              </a:solidFill>
              <a:latin typeface="Arial"/>
              <a:ea typeface="Arial"/>
              <a:cs typeface="Arial"/>
              <a:sym typeface="Arial"/>
            </a:endParaRPr>
          </a:p>
        </p:txBody>
      </p:sp>
      <p:sp>
        <p:nvSpPr>
          <p:cNvPr id="281" name="Google Shape;281;g3ee706d1dc8_0_263:notes"/>
          <p:cNvSpPr/>
          <p:nvPr>
            <p:ph idx="2" type="sldImg"/>
          </p:nvPr>
        </p:nvSpPr>
        <p:spPr>
          <a:xfrm>
            <a:off x="422275" y="1243013"/>
            <a:ext cx="5962800" cy="3354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3ee706d1dc8_0_278:notes"/>
          <p:cNvSpPr txBox="1"/>
          <p:nvPr>
            <p:ph idx="1" type="body"/>
          </p:nvPr>
        </p:nvSpPr>
        <p:spPr>
          <a:xfrm>
            <a:off x="680720" y="4783307"/>
            <a:ext cx="5445900" cy="3913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GB"/>
              <a:t>Now - you might be thinking this is a security problem. Too many low quality vuln reports.</a:t>
            </a:r>
            <a:endParaRPr/>
          </a:p>
          <a:p>
            <a:pPr indent="0" lvl="0" marL="0" rtl="0" algn="l">
              <a:spcBef>
                <a:spcPts val="0"/>
              </a:spcBef>
              <a:spcAft>
                <a:spcPts val="0"/>
              </a:spcAft>
              <a:buClr>
                <a:schemeClr val="dk1"/>
              </a:buClr>
              <a:buSzPts val="1100"/>
              <a:buFont typeface="Arial"/>
              <a:buNone/>
            </a:pPr>
            <a:r>
              <a:rPr lang="en-GB"/>
              <a:t>But is it?</a:t>
            </a:r>
            <a:br>
              <a:rPr lang="en-GB"/>
            </a:br>
            <a:r>
              <a:rPr lang="en-GB"/>
              <a:t>Because if AI can flood you with reports… it can flood you with everything</a:t>
            </a:r>
            <a:endParaRPr/>
          </a:p>
          <a:p>
            <a:pPr indent="0" lvl="0" marL="0" rtl="0" algn="l">
              <a:spcBef>
                <a:spcPts val="0"/>
              </a:spcBef>
              <a:spcAft>
                <a:spcPts val="0"/>
              </a:spcAft>
              <a:buNone/>
            </a:pPr>
            <a:r>
              <a:t/>
            </a:r>
            <a:endParaRPr/>
          </a:p>
        </p:txBody>
      </p:sp>
      <p:sp>
        <p:nvSpPr>
          <p:cNvPr id="294" name="Google Shape;294;g3ee706d1dc8_0_278:notes"/>
          <p:cNvSpPr/>
          <p:nvPr>
            <p:ph idx="2" type="sldImg"/>
          </p:nvPr>
        </p:nvSpPr>
        <p:spPr>
          <a:xfrm>
            <a:off x="422275" y="1243013"/>
            <a:ext cx="5962800" cy="3354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3ee706d1dc8_0_283:notes"/>
          <p:cNvSpPr txBox="1"/>
          <p:nvPr>
            <p:ph idx="1" type="body"/>
          </p:nvPr>
        </p:nvSpPr>
        <p:spPr>
          <a:xfrm>
            <a:off x="680720" y="4783307"/>
            <a:ext cx="5445900" cy="3913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sz="1100">
                <a:latin typeface="Arial"/>
                <a:ea typeface="Arial"/>
                <a:cs typeface="Arial"/>
                <a:sym typeface="Arial"/>
              </a:rPr>
              <a:t>Here's the CEO of Hugging Face: </a:t>
            </a:r>
            <a:br>
              <a:rPr lang="en-GB" sz="1100">
                <a:latin typeface="Arial"/>
                <a:ea typeface="Arial"/>
                <a:cs typeface="Arial"/>
                <a:sym typeface="Arial"/>
              </a:rPr>
            </a:br>
            <a:br>
              <a:rPr lang="en-GB" sz="1100">
                <a:latin typeface="Arial"/>
                <a:ea typeface="Arial"/>
                <a:cs typeface="Arial"/>
                <a:sym typeface="Arial"/>
              </a:rPr>
            </a:br>
            <a:r>
              <a:rPr lang="en-GB" sz="1100">
                <a:latin typeface="Arial"/>
                <a:ea typeface="Arial"/>
                <a:cs typeface="Arial"/>
                <a:sym typeface="Arial"/>
              </a:rPr>
              <a:t>Hugging face is the place to upload, share and contribute machine learning models, dataset,etc</a:t>
            </a:r>
            <a:br>
              <a:rPr lang="en-GB" sz="1100">
                <a:latin typeface="Arial"/>
                <a:ea typeface="Arial"/>
                <a:cs typeface="Arial"/>
                <a:sym typeface="Arial"/>
              </a:rPr>
            </a:br>
            <a:br>
              <a:rPr lang="en-GB" sz="1100">
                <a:latin typeface="Arial"/>
                <a:ea typeface="Arial"/>
                <a:cs typeface="Arial"/>
                <a:sym typeface="Arial"/>
              </a:rPr>
            </a:br>
            <a:r>
              <a:rPr lang="en-GB" sz="1100">
                <a:latin typeface="Arial"/>
                <a:ea typeface="Arial"/>
                <a:cs typeface="Arial"/>
                <a:sym typeface="Arial"/>
              </a:rPr>
              <a:t>their biggest repos are getting overwhelmed by AI slop - a new pull request every three minutes - to the point it 'literally makes GitHub unusable.' </a:t>
            </a:r>
            <a:br>
              <a:rPr lang="en-GB" sz="1100">
                <a:latin typeface="Arial"/>
                <a:ea typeface="Arial"/>
                <a:cs typeface="Arial"/>
                <a:sym typeface="Arial"/>
              </a:rPr>
            </a:br>
            <a:br>
              <a:rPr lang="en-GB" sz="1100">
                <a:latin typeface="Arial"/>
                <a:ea typeface="Arial"/>
                <a:cs typeface="Arial"/>
                <a:sym typeface="Arial"/>
              </a:rPr>
            </a:br>
            <a:r>
              <a:rPr lang="en-GB" sz="1100">
                <a:latin typeface="Arial"/>
                <a:ea typeface="Arial"/>
                <a:cs typeface="Arial"/>
                <a:sym typeface="Arial"/>
              </a:rPr>
              <a:t>These aren't security reports. These are 'contributions.'</a:t>
            </a:r>
            <a:endParaRPr sz="1600">
              <a:highlight>
                <a:schemeClr val="lt1"/>
              </a:highlight>
              <a:latin typeface="Roboto"/>
              <a:ea typeface="Roboto"/>
              <a:cs typeface="Roboto"/>
              <a:sym typeface="Roboto"/>
            </a:endParaRPr>
          </a:p>
        </p:txBody>
      </p:sp>
      <p:sp>
        <p:nvSpPr>
          <p:cNvPr id="300" name="Google Shape;300;g3ee706d1dc8_0_283:notes"/>
          <p:cNvSpPr/>
          <p:nvPr>
            <p:ph idx="2" type="sldImg"/>
          </p:nvPr>
        </p:nvSpPr>
        <p:spPr>
          <a:xfrm>
            <a:off x="422275" y="1243013"/>
            <a:ext cx="5962800" cy="3354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3ee706d1dc8_0_296:notes"/>
          <p:cNvSpPr txBox="1"/>
          <p:nvPr>
            <p:ph idx="1" type="body"/>
          </p:nvPr>
        </p:nvSpPr>
        <p:spPr>
          <a:xfrm>
            <a:off x="680720" y="4783307"/>
            <a:ext cx="5445900" cy="3913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GB" sz="1300"/>
              <a:t>And it's gotten bad enough that GitHub itself - the platform that basically hosts open source- is now considering a kill switch for pull requests just to help maintainers manage the flood. </a:t>
            </a:r>
            <a:endParaRPr sz="1300"/>
          </a:p>
          <a:p>
            <a:pPr indent="0" lvl="0" marL="0" rtl="0" algn="l">
              <a:spcBef>
                <a:spcPts val="0"/>
              </a:spcBef>
              <a:spcAft>
                <a:spcPts val="0"/>
              </a:spcAft>
              <a:buClr>
                <a:schemeClr val="dk1"/>
              </a:buClr>
              <a:buSzPts val="1100"/>
              <a:buFont typeface="Arial"/>
              <a:buNone/>
            </a:pPr>
            <a:r>
              <a:t/>
            </a:r>
            <a:endParaRPr sz="1300"/>
          </a:p>
          <a:p>
            <a:pPr indent="0" lvl="0" marL="0" rtl="0" algn="l">
              <a:spcBef>
                <a:spcPts val="0"/>
              </a:spcBef>
              <a:spcAft>
                <a:spcPts val="0"/>
              </a:spcAft>
              <a:buNone/>
            </a:pPr>
            <a:r>
              <a:rPr lang="en-GB" sz="1300"/>
              <a:t>When the home of open source has to think about an off-switch, you know the quality-over-quantity problem is real</a:t>
            </a:r>
            <a:endParaRPr sz="1100">
              <a:latin typeface="Arial"/>
              <a:ea typeface="Arial"/>
              <a:cs typeface="Arial"/>
              <a:sym typeface="Arial"/>
            </a:endParaRPr>
          </a:p>
        </p:txBody>
      </p:sp>
      <p:sp>
        <p:nvSpPr>
          <p:cNvPr id="309" name="Google Shape;309;g3ee706d1dc8_0_296:notes"/>
          <p:cNvSpPr/>
          <p:nvPr>
            <p:ph idx="2" type="sldImg"/>
          </p:nvPr>
        </p:nvSpPr>
        <p:spPr>
          <a:xfrm>
            <a:off x="422275" y="1243013"/>
            <a:ext cx="5962800" cy="3354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3ee706d1dc8_0_305:notes"/>
          <p:cNvSpPr txBox="1"/>
          <p:nvPr>
            <p:ph idx="1" type="body"/>
          </p:nvPr>
        </p:nvSpPr>
        <p:spPr>
          <a:xfrm>
            <a:off x="680720" y="4783307"/>
            <a:ext cx="5445900" cy="3913500"/>
          </a:xfrm>
          <a:prstGeom prst="rect">
            <a:avLst/>
          </a:prstGeom>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lang="en-GB">
                <a:solidFill>
                  <a:srgbClr val="40404A"/>
                </a:solidFill>
                <a:highlight>
                  <a:schemeClr val="lt1"/>
                </a:highlight>
                <a:latin typeface="Roboto"/>
                <a:ea typeface="Roboto"/>
                <a:cs typeface="Roboto"/>
                <a:sym typeface="Roboto"/>
              </a:rPr>
              <a:t>So back to our question: can AI replace Journey 1? And my honest answer is - partly, and that's fine. </a:t>
            </a:r>
            <a:endParaRPr>
              <a:solidFill>
                <a:srgbClr val="40404A"/>
              </a:solidFill>
              <a:highlight>
                <a:schemeClr val="lt1"/>
              </a:highlight>
              <a:latin typeface="Roboto"/>
              <a:ea typeface="Roboto"/>
              <a:cs typeface="Roboto"/>
              <a:sym typeface="Roboto"/>
            </a:endParaRPr>
          </a:p>
          <a:p>
            <a:pPr indent="0" lvl="0" marL="0" rtl="0" algn="l">
              <a:lnSpc>
                <a:spcPct val="115000"/>
              </a:lnSpc>
              <a:spcBef>
                <a:spcPts val="1800"/>
              </a:spcBef>
              <a:spcAft>
                <a:spcPts val="0"/>
              </a:spcAft>
              <a:buClr>
                <a:schemeClr val="dk1"/>
              </a:buClr>
              <a:buSzPts val="1100"/>
              <a:buFont typeface="Arial"/>
              <a:buNone/>
            </a:pPr>
            <a:r>
              <a:rPr lang="en-GB">
                <a:solidFill>
                  <a:srgbClr val="40404A"/>
                </a:solidFill>
                <a:highlight>
                  <a:schemeClr val="lt1"/>
                </a:highlight>
                <a:latin typeface="Roboto"/>
                <a:ea typeface="Roboto"/>
                <a:cs typeface="Roboto"/>
                <a:sym typeface="Roboto"/>
              </a:rPr>
              <a:t>AI is really powerful and it can make open source better. But here's the thing that doesn't change: </a:t>
            </a:r>
            <a:br>
              <a:rPr lang="en-GB">
                <a:solidFill>
                  <a:srgbClr val="40404A"/>
                </a:solidFill>
                <a:highlight>
                  <a:schemeClr val="lt1"/>
                </a:highlight>
                <a:latin typeface="Roboto"/>
                <a:ea typeface="Roboto"/>
                <a:cs typeface="Roboto"/>
                <a:sym typeface="Roboto"/>
              </a:rPr>
            </a:br>
            <a:r>
              <a:rPr lang="en-GB">
                <a:solidFill>
                  <a:srgbClr val="40404A"/>
                </a:solidFill>
                <a:highlight>
                  <a:schemeClr val="lt1"/>
                </a:highlight>
                <a:latin typeface="Roboto"/>
                <a:ea typeface="Roboto"/>
                <a:cs typeface="Roboto"/>
                <a:sym typeface="Roboto"/>
              </a:rPr>
              <a:t>finding bugs has gotten cheap. Triaging the report, shipping the fix, getting it installed - that has not.</a:t>
            </a:r>
            <a:endParaRPr>
              <a:solidFill>
                <a:srgbClr val="40404A"/>
              </a:solidFill>
              <a:highlight>
                <a:schemeClr val="lt1"/>
              </a:highlight>
              <a:latin typeface="Roboto"/>
              <a:ea typeface="Roboto"/>
              <a:cs typeface="Roboto"/>
              <a:sym typeface="Roboto"/>
            </a:endParaRPr>
          </a:p>
          <a:p>
            <a:pPr indent="0" lvl="0" marL="0" rtl="0" algn="l">
              <a:lnSpc>
                <a:spcPct val="115000"/>
              </a:lnSpc>
              <a:spcBef>
                <a:spcPts val="1800"/>
              </a:spcBef>
              <a:spcAft>
                <a:spcPts val="1800"/>
              </a:spcAft>
              <a:buNone/>
            </a:pPr>
            <a:r>
              <a:rPr lang="en-GB">
                <a:solidFill>
                  <a:srgbClr val="40404A"/>
                </a:solidFill>
                <a:highlight>
                  <a:schemeClr val="lt1"/>
                </a:highlight>
                <a:latin typeface="Roboto"/>
                <a:ea typeface="Roboto"/>
                <a:cs typeface="Roboto"/>
                <a:sym typeface="Roboto"/>
              </a:rPr>
              <a:t> And that work still lands on volunteers and a thin layer of human triagers now expected to keep pace with machines. </a:t>
            </a:r>
            <a:br>
              <a:rPr lang="en-GB">
                <a:solidFill>
                  <a:srgbClr val="40404A"/>
                </a:solidFill>
                <a:highlight>
                  <a:schemeClr val="lt1"/>
                </a:highlight>
                <a:latin typeface="Roboto"/>
                <a:ea typeface="Roboto"/>
                <a:cs typeface="Roboto"/>
                <a:sym typeface="Roboto"/>
              </a:rPr>
            </a:br>
            <a:r>
              <a:rPr lang="en-GB">
                <a:solidFill>
                  <a:srgbClr val="40404A"/>
                </a:solidFill>
                <a:highlight>
                  <a:schemeClr val="lt1"/>
                </a:highlight>
                <a:latin typeface="Roboto"/>
                <a:ea typeface="Roboto"/>
                <a:cs typeface="Roboto"/>
                <a:sym typeface="Roboto"/>
              </a:rPr>
              <a:t>So the goal isn't 'use AI instead of people.' It's use AI to help - to raise quality, fix faster, and take load off maintainers</a:t>
            </a:r>
            <a:endParaRPr/>
          </a:p>
        </p:txBody>
      </p:sp>
      <p:sp>
        <p:nvSpPr>
          <p:cNvPr id="318" name="Google Shape;318;g3ee706d1dc8_0_305:notes"/>
          <p:cNvSpPr/>
          <p:nvPr>
            <p:ph idx="2" type="sldImg"/>
          </p:nvPr>
        </p:nvSpPr>
        <p:spPr>
          <a:xfrm>
            <a:off x="422275" y="1243013"/>
            <a:ext cx="5962800" cy="3354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3ee706d1dc8_0_323:notes"/>
          <p:cNvSpPr txBox="1"/>
          <p:nvPr>
            <p:ph idx="1" type="body"/>
          </p:nvPr>
        </p:nvSpPr>
        <p:spPr>
          <a:xfrm>
            <a:off x="680720" y="4783307"/>
            <a:ext cx="5445900" cy="3913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Four steps. One: responsible disclosure — privately, to the maintainer, first. Two: discuss CVE assignment with them, not around them. Three: help with the fix and the verification — don't just throw a problem over the wall. And four, the thread through all of it: work with maintainers and reduce their fatigue, not add to it.</a:t>
            </a:r>
            <a:endParaRPr>
              <a:solidFill>
                <a:srgbClr val="40404A"/>
              </a:solidFill>
              <a:highlight>
                <a:schemeClr val="lt1"/>
              </a:highlight>
              <a:latin typeface="Roboto"/>
              <a:ea typeface="Roboto"/>
              <a:cs typeface="Roboto"/>
              <a:sym typeface="Roboto"/>
            </a:endParaRPr>
          </a:p>
        </p:txBody>
      </p:sp>
      <p:sp>
        <p:nvSpPr>
          <p:cNvPr id="336" name="Google Shape;336;g3ee706d1dc8_0_323:notes"/>
          <p:cNvSpPr/>
          <p:nvPr>
            <p:ph idx="2" type="sldImg"/>
          </p:nvPr>
        </p:nvSpPr>
        <p:spPr>
          <a:xfrm>
            <a:off x="422275" y="1243013"/>
            <a:ext cx="5962800" cy="3354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3ee706d1dc8_0_1:notes"/>
          <p:cNvSpPr txBox="1"/>
          <p:nvPr>
            <p:ph idx="1" type="body"/>
          </p:nvPr>
        </p:nvSpPr>
        <p:spPr>
          <a:xfrm>
            <a:off x="680720" y="4783307"/>
            <a:ext cx="5445900" cy="3913500"/>
          </a:xfrm>
          <a:prstGeom prst="rect">
            <a:avLst/>
          </a:prstGeom>
        </p:spPr>
        <p:txBody>
          <a:bodyPr anchorCtr="0" anchor="t" bIns="45700" lIns="91425" spcFirstLastPara="1" rIns="91425" wrap="square" tIns="45700">
            <a:noAutofit/>
          </a:bodyPr>
          <a:lstStyle/>
          <a:p>
            <a:pPr indent="0" lvl="0" marL="0" rtl="0" algn="l">
              <a:lnSpc>
                <a:spcPct val="115000"/>
              </a:lnSpc>
              <a:spcBef>
                <a:spcPts val="500"/>
              </a:spcBef>
              <a:spcAft>
                <a:spcPts val="500"/>
              </a:spcAft>
              <a:buNone/>
            </a:pPr>
            <a:r>
              <a:rPr lang="en-GB" sz="1000">
                <a:solidFill>
                  <a:srgbClr val="D4D4D4"/>
                </a:solidFill>
                <a:highlight>
                  <a:srgbClr val="1E1E1E"/>
                </a:highlight>
                <a:latin typeface="Arial"/>
                <a:ea typeface="Arial"/>
                <a:cs typeface="Arial"/>
                <a:sym typeface="Arial"/>
              </a:rPr>
              <a:t>Quick intro — or as I like to think of it, why should you listen to me?</a:t>
            </a:r>
            <a:br>
              <a:rPr lang="en-GB" sz="1100">
                <a:latin typeface="Arial"/>
                <a:ea typeface="Arial"/>
                <a:cs typeface="Arial"/>
                <a:sym typeface="Arial"/>
              </a:rPr>
            </a:br>
            <a:r>
              <a:rPr lang="en-GB" sz="1100">
                <a:latin typeface="Arial"/>
                <a:ea typeface="Arial"/>
                <a:cs typeface="Arial"/>
                <a:sym typeface="Arial"/>
              </a:rPr>
              <a:t>Im Mor Weinberger A software Architect at Echo, where we building vulnerability free container images</a:t>
            </a:r>
            <a:br>
              <a:rPr lang="en-GB" sz="1100">
                <a:latin typeface="Arial"/>
                <a:ea typeface="Arial"/>
                <a:cs typeface="Arial"/>
                <a:sym typeface="Arial"/>
              </a:rPr>
            </a:br>
            <a:r>
              <a:rPr lang="en-GB" sz="1100">
                <a:latin typeface="Arial"/>
                <a:ea typeface="Arial"/>
                <a:cs typeface="Arial"/>
                <a:sym typeface="Arial"/>
              </a:rPr>
              <a:t>I have been around vulnerability management and container security for the last 10 years and this work was done together with Lior Kaplan, a long-time open-source maintainer and expert - which matters, because today you'll hear both sides: the people consuming fixes, and the people making them</a:t>
            </a:r>
            <a:endParaRPr/>
          </a:p>
        </p:txBody>
      </p:sp>
      <p:sp>
        <p:nvSpPr>
          <p:cNvPr id="107" name="Google Shape;107;g3ee706d1dc8_0_1:notes"/>
          <p:cNvSpPr/>
          <p:nvPr>
            <p:ph idx="2" type="sldImg"/>
          </p:nvPr>
        </p:nvSpPr>
        <p:spPr>
          <a:xfrm>
            <a:off x="422275" y="1243013"/>
            <a:ext cx="5962800" cy="3354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3ee706d1dc8_0_340:notes"/>
          <p:cNvSpPr txBox="1"/>
          <p:nvPr>
            <p:ph idx="1" type="body"/>
          </p:nvPr>
        </p:nvSpPr>
        <p:spPr>
          <a:xfrm>
            <a:off x="680720" y="4783307"/>
            <a:ext cx="5445900" cy="3913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and here's the mirror image - the wrong way, which unfortunately is what a lot of the AI-driven flood looks like. Asking for a CVE just to pad your résumé. Posting the issue publicly before anyone's had a chance to fix it. Letting the maintainer figure out the CVE themselves. And then — my favorite — complaining loudly that the issue isn't fixed yet. Every one of these makes you part of the problem </a:t>
            </a:r>
            <a:endParaRPr/>
          </a:p>
        </p:txBody>
      </p:sp>
      <p:sp>
        <p:nvSpPr>
          <p:cNvPr id="354" name="Google Shape;354;g3ee706d1dc8_0_340:notes"/>
          <p:cNvSpPr/>
          <p:nvPr>
            <p:ph idx="2" type="sldImg"/>
          </p:nvPr>
        </p:nvSpPr>
        <p:spPr>
          <a:xfrm>
            <a:off x="422275" y="1243013"/>
            <a:ext cx="5962800" cy="3354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g3ee706d1dc8_0_357:notes"/>
          <p:cNvSpPr txBox="1"/>
          <p:nvPr>
            <p:ph idx="1" type="body"/>
          </p:nvPr>
        </p:nvSpPr>
        <p:spPr>
          <a:xfrm>
            <a:off x="680720" y="4783307"/>
            <a:ext cx="5445900" cy="3913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sz="1000">
                <a:latin typeface="Arial"/>
                <a:ea typeface="Arial"/>
                <a:cs typeface="Arial"/>
                <a:sym typeface="Arial"/>
              </a:rPr>
              <a:t>Let me show you what 'the wrong way' does in practice. libxml2 again. A third-party database, VulDB, assigned a CVE to this bug  - without the maintainer.</a:t>
            </a:r>
            <a:br>
              <a:rPr lang="en-GB" sz="1000">
                <a:latin typeface="Arial"/>
                <a:ea typeface="Arial"/>
                <a:cs typeface="Arial"/>
                <a:sym typeface="Arial"/>
              </a:rPr>
            </a:br>
            <a:r>
              <a:rPr lang="en-GB" sz="1000">
                <a:latin typeface="Arial"/>
                <a:ea typeface="Arial"/>
                <a:cs typeface="Arial"/>
                <a:sym typeface="Arial"/>
              </a:rPr>
              <a:t> And look at the maintainer's reaction: he can't even reproduce it, the proof-of-concept looks corrupted, and he's now on the hook for a CVE with his project's name on it that he had no part in. </a:t>
            </a:r>
            <a:br>
              <a:rPr lang="en-GB" sz="1000">
                <a:latin typeface="Arial"/>
                <a:ea typeface="Arial"/>
                <a:cs typeface="Arial"/>
                <a:sym typeface="Arial"/>
              </a:rPr>
            </a:br>
            <a:r>
              <a:rPr lang="en-GB" sz="1000">
                <a:latin typeface="Arial"/>
                <a:ea typeface="Arial"/>
                <a:cs typeface="Arial"/>
                <a:sym typeface="Arial"/>
              </a:rPr>
              <a:t>That's a CVE assigned at a maintainer instead of with one.</a:t>
            </a:r>
            <a:endParaRPr sz="1300"/>
          </a:p>
        </p:txBody>
      </p:sp>
      <p:sp>
        <p:nvSpPr>
          <p:cNvPr id="372" name="Google Shape;372;g3ee706d1dc8_0_357:notes"/>
          <p:cNvSpPr/>
          <p:nvPr>
            <p:ph idx="2" type="sldImg"/>
          </p:nvPr>
        </p:nvSpPr>
        <p:spPr>
          <a:xfrm>
            <a:off x="422275" y="1243013"/>
            <a:ext cx="5962800" cy="3354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3ee706d1dc8_0_366:notes"/>
          <p:cNvSpPr txBox="1"/>
          <p:nvPr>
            <p:ph idx="1" type="body"/>
          </p:nvPr>
        </p:nvSpPr>
        <p:spPr>
          <a:xfrm>
            <a:off x="680720" y="4783307"/>
            <a:ext cx="5445900" cy="3913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GB" sz="1100">
                <a:latin typeface="Arial"/>
                <a:ea typeface="Arial"/>
                <a:cs typeface="Arial"/>
                <a:sym typeface="Arial"/>
              </a:rPr>
              <a:t>CNAs are authorized orgs that can assign CVE IDs and publish CVE records. </a:t>
            </a:r>
            <a:br>
              <a:rPr lang="en-GB" sz="1100">
                <a:latin typeface="Arial"/>
                <a:ea typeface="Arial"/>
                <a:cs typeface="Arial"/>
                <a:sym typeface="Arial"/>
              </a:rPr>
            </a:br>
            <a:r>
              <a:rPr lang="en-GB" sz="1100">
                <a:latin typeface="Arial"/>
                <a:ea typeface="Arial"/>
                <a:cs typeface="Arial"/>
                <a:sym typeface="Arial"/>
              </a:rPr>
              <a:t>"So who should assign CVEs? This is where CNAs come in - CVE Numbering Authorities, the organizations actually authorized to assign IDs and publish records. </a:t>
            </a:r>
            <a:br>
              <a:rPr lang="en-GB" sz="1100">
                <a:latin typeface="Arial"/>
                <a:ea typeface="Arial"/>
                <a:cs typeface="Arial"/>
                <a:sym typeface="Arial"/>
              </a:rPr>
            </a:br>
            <a:r>
              <a:rPr lang="en-GB" sz="1100">
                <a:latin typeface="Arial"/>
                <a:ea typeface="Arial"/>
                <a:cs typeface="Arial"/>
                <a:sym typeface="Arial"/>
              </a:rPr>
              <a:t>And the healthy move is bringing that authority close to the projects. </a:t>
            </a:r>
            <a:br>
              <a:rPr lang="en-GB" sz="1100">
                <a:latin typeface="Arial"/>
                <a:ea typeface="Arial"/>
                <a:cs typeface="Arial"/>
                <a:sym typeface="Arial"/>
              </a:rPr>
            </a:br>
            <a:r>
              <a:rPr lang="en-GB" sz="1100">
                <a:latin typeface="Arial"/>
                <a:ea typeface="Arial"/>
                <a:cs typeface="Arial"/>
                <a:sym typeface="Arial"/>
              </a:rPr>
              <a:t>Here, the OpenJS Foundation became a CNA for 40-plus JavaScript projects — ESLint, Fastify, Electron — </a:t>
            </a:r>
            <a:br>
              <a:rPr lang="en-GB" sz="1100">
                <a:latin typeface="Arial"/>
                <a:ea typeface="Arial"/>
                <a:cs typeface="Arial"/>
                <a:sym typeface="Arial"/>
              </a:rPr>
            </a:br>
            <a:r>
              <a:rPr lang="en-GB" sz="1100">
                <a:latin typeface="Arial"/>
                <a:ea typeface="Arial"/>
                <a:cs typeface="Arial"/>
                <a:sym typeface="Arial"/>
              </a:rPr>
              <a:t>so CVEs get assigned responsibly, while disclosure stays with the maintainers. </a:t>
            </a:r>
            <a:br>
              <a:rPr lang="en-GB" sz="1100">
                <a:latin typeface="Arial"/>
                <a:ea typeface="Arial"/>
                <a:cs typeface="Arial"/>
                <a:sym typeface="Arial"/>
              </a:rPr>
            </a:br>
            <a:r>
              <a:rPr lang="en-GB" sz="1100">
                <a:latin typeface="Arial"/>
                <a:ea typeface="Arial"/>
                <a:cs typeface="Arial"/>
                <a:sym typeface="Arial"/>
              </a:rPr>
              <a:t>That's the structure working for the ecosystem.</a:t>
            </a:r>
            <a:endParaRPr/>
          </a:p>
          <a:p>
            <a:pPr indent="0" lvl="0" marL="0" rtl="0" algn="l">
              <a:spcBef>
                <a:spcPts val="0"/>
              </a:spcBef>
              <a:spcAft>
                <a:spcPts val="0"/>
              </a:spcAft>
              <a:buNone/>
            </a:pPr>
            <a:r>
              <a:t/>
            </a:r>
            <a:endParaRPr sz="1000">
              <a:latin typeface="Arial"/>
              <a:ea typeface="Arial"/>
              <a:cs typeface="Arial"/>
              <a:sym typeface="Arial"/>
            </a:endParaRPr>
          </a:p>
        </p:txBody>
      </p:sp>
      <p:sp>
        <p:nvSpPr>
          <p:cNvPr id="381" name="Google Shape;381;g3ee706d1dc8_0_366:notes"/>
          <p:cNvSpPr/>
          <p:nvPr>
            <p:ph idx="2" type="sldImg"/>
          </p:nvPr>
        </p:nvSpPr>
        <p:spPr>
          <a:xfrm>
            <a:off x="422275" y="1243013"/>
            <a:ext cx="5962800" cy="3354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g3ee706d1dc8_0_375:notes"/>
          <p:cNvSpPr txBox="1"/>
          <p:nvPr>
            <p:ph idx="1" type="body"/>
          </p:nvPr>
        </p:nvSpPr>
        <p:spPr>
          <a:xfrm>
            <a:off x="680720" y="4783307"/>
            <a:ext cx="5445900" cy="3913500"/>
          </a:xfrm>
          <a:prstGeom prst="rect">
            <a:avLst/>
          </a:prstGeom>
        </p:spPr>
        <p:txBody>
          <a:bodyPr anchorCtr="0" anchor="t" bIns="45700" lIns="91425" spcFirstLastPara="1" rIns="91425" wrap="square" tIns="45700">
            <a:noAutofit/>
          </a:bodyPr>
          <a:lstStyle/>
          <a:p>
            <a:pPr indent="0" lvl="0" marL="457200" rtl="0" algn="l">
              <a:spcBef>
                <a:spcPts val="0"/>
              </a:spcBef>
              <a:spcAft>
                <a:spcPts val="0"/>
              </a:spcAft>
              <a:buNone/>
            </a:pPr>
            <a:r>
              <a:rPr lang="en-GB" sz="1350">
                <a:solidFill>
                  <a:srgbClr val="160923"/>
                </a:solidFill>
                <a:highlight>
                  <a:srgbClr val="F6F5F1"/>
                </a:highlight>
                <a:latin typeface="Arial"/>
                <a:ea typeface="Arial"/>
                <a:cs typeface="Arial"/>
                <a:sym typeface="Arial"/>
              </a:rPr>
              <a:t>And here's one we lived ourselves. A researcher at Cyera reported a vulnerability to Ollama. Ollama acknowledged it, shipped a fix, great. But when asked about a CVE, they said CVE assignment isn't something they handle — figure it out yourself. So the researcher filed with MITRE… and waited. And waited. Thirty days of silence. That's when they came to us at Echo — we're a CNA. We validated the submission, told MITRE we had it, gave the Ollama team time to review the draft, and within days the CVE was assigned.</a:t>
            </a:r>
            <a:br>
              <a:rPr lang="en-GB" sz="1350">
                <a:solidFill>
                  <a:srgbClr val="160923"/>
                </a:solidFill>
                <a:highlight>
                  <a:srgbClr val="F6F5F1"/>
                </a:highlight>
                <a:latin typeface="Arial"/>
                <a:ea typeface="Arial"/>
                <a:cs typeface="Arial"/>
                <a:sym typeface="Arial"/>
              </a:rPr>
            </a:br>
            <a:br>
              <a:rPr lang="en-GB" sz="1350">
                <a:solidFill>
                  <a:srgbClr val="160923"/>
                </a:solidFill>
                <a:highlight>
                  <a:srgbClr val="F6F5F1"/>
                </a:highlight>
                <a:latin typeface="Arial"/>
                <a:ea typeface="Arial"/>
                <a:cs typeface="Arial"/>
                <a:sym typeface="Arial"/>
              </a:rPr>
            </a:br>
            <a:br>
              <a:rPr lang="en-GB" sz="1350">
                <a:solidFill>
                  <a:srgbClr val="160923"/>
                </a:solidFill>
                <a:highlight>
                  <a:srgbClr val="F6F5F1"/>
                </a:highlight>
                <a:latin typeface="Arial"/>
                <a:ea typeface="Arial"/>
                <a:cs typeface="Arial"/>
                <a:sym typeface="Arial"/>
              </a:rPr>
            </a:br>
            <a:r>
              <a:rPr lang="en-GB" sz="1350">
                <a:solidFill>
                  <a:srgbClr val="160923"/>
                </a:solidFill>
                <a:highlight>
                  <a:srgbClr val="F6F5F1"/>
                </a:highlight>
                <a:latin typeface="Arial"/>
                <a:ea typeface="Arial"/>
                <a:cs typeface="Arial"/>
                <a:sym typeface="Arial"/>
              </a:rPr>
              <a:t>And you might ask - why does the CVE even matter if the fix shipped months earlier? Because a fix that isn't flagged as a security patch is invisible. Users don't know it's urgent, they don't prioritize the update - and they stay exposed to something that's already being exploited. The CVE is what turns a quiet fix into a signal."</a:t>
            </a:r>
            <a:endParaRPr sz="1000">
              <a:latin typeface="Arial"/>
              <a:ea typeface="Arial"/>
              <a:cs typeface="Arial"/>
              <a:sym typeface="Arial"/>
            </a:endParaRPr>
          </a:p>
        </p:txBody>
      </p:sp>
      <p:sp>
        <p:nvSpPr>
          <p:cNvPr id="388" name="Google Shape;388;g3ee706d1dc8_0_375:notes"/>
          <p:cNvSpPr/>
          <p:nvPr>
            <p:ph idx="2" type="sldImg"/>
          </p:nvPr>
        </p:nvSpPr>
        <p:spPr>
          <a:xfrm>
            <a:off x="422275" y="1243013"/>
            <a:ext cx="5962800" cy="3354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g3ee706d1dc8_0_384:notes"/>
          <p:cNvSpPr txBox="1"/>
          <p:nvPr>
            <p:ph idx="1" type="body"/>
          </p:nvPr>
        </p:nvSpPr>
        <p:spPr>
          <a:xfrm>
            <a:off x="680720" y="4783307"/>
            <a:ext cx="5445900" cy="3913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sz="1000">
                <a:latin typeface="Arial"/>
                <a:ea typeface="Arial"/>
                <a:cs typeface="Arial"/>
                <a:sym typeface="Arial"/>
              </a:rPr>
              <a:t>And if you take one human thing away from this half of the talk, it's this: maintainers are volunteers. </a:t>
            </a:r>
            <a:br>
              <a:rPr lang="en-GB" sz="1000">
                <a:latin typeface="Arial"/>
                <a:ea typeface="Arial"/>
                <a:cs typeface="Arial"/>
                <a:sym typeface="Arial"/>
              </a:rPr>
            </a:br>
            <a:r>
              <a:rPr lang="en-GB" sz="1000">
                <a:latin typeface="Arial"/>
                <a:ea typeface="Arial"/>
                <a:cs typeface="Arial"/>
                <a:sym typeface="Arial"/>
              </a:rPr>
              <a:t>There's no SLA. </a:t>
            </a:r>
            <a:br>
              <a:rPr lang="en-GB" sz="1000">
                <a:latin typeface="Arial"/>
                <a:ea typeface="Arial"/>
                <a:cs typeface="Arial"/>
                <a:sym typeface="Arial"/>
              </a:rPr>
            </a:br>
            <a:r>
              <a:rPr lang="en-GB" sz="1000">
                <a:latin typeface="Arial"/>
                <a:ea typeface="Arial"/>
                <a:cs typeface="Arial"/>
                <a:sym typeface="Arial"/>
              </a:rPr>
              <a:t>They don't owe you a turnaround. So offer to help. </a:t>
            </a:r>
            <a:br>
              <a:rPr lang="en-GB" sz="1000">
                <a:latin typeface="Arial"/>
                <a:ea typeface="Arial"/>
                <a:cs typeface="Arial"/>
                <a:sym typeface="Arial"/>
              </a:rPr>
            </a:br>
            <a:r>
              <a:rPr lang="en-GB" sz="1000">
                <a:latin typeface="Arial"/>
                <a:ea typeface="Arial"/>
                <a:cs typeface="Arial"/>
                <a:sym typeface="Arial"/>
              </a:rPr>
              <a:t>Contribute, or sponsor the projects you depend on. And above all - be respectful. Because, as we'll see, this whole ecosystem only works because they keep showing up.</a:t>
            </a:r>
            <a:endParaRPr/>
          </a:p>
        </p:txBody>
      </p:sp>
      <p:sp>
        <p:nvSpPr>
          <p:cNvPr id="397" name="Google Shape;397;g3ee706d1dc8_0_384:notes"/>
          <p:cNvSpPr/>
          <p:nvPr>
            <p:ph idx="2" type="sldImg"/>
          </p:nvPr>
        </p:nvSpPr>
        <p:spPr>
          <a:xfrm>
            <a:off x="422275" y="1243013"/>
            <a:ext cx="5962800" cy="3354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3ee706d1dc8_0_651:notes"/>
          <p:cNvSpPr/>
          <p:nvPr>
            <p:ph idx="2" type="sldImg"/>
          </p:nvPr>
        </p:nvSpPr>
        <p:spPr>
          <a:xfrm>
            <a:off x="378476" y="745449"/>
            <a:ext cx="6050700" cy="3727200"/>
          </a:xfrm>
          <a:custGeom>
            <a:rect b="b" l="l" r="r" t="t"/>
            <a:pathLst>
              <a:path extrusionOk="0" h="120000" w="120000">
                <a:moveTo>
                  <a:pt x="0" y="0"/>
                </a:moveTo>
                <a:lnTo>
                  <a:pt x="120000" y="0"/>
                </a:lnTo>
                <a:lnTo>
                  <a:pt x="120000" y="120000"/>
                </a:lnTo>
                <a:lnTo>
                  <a:pt x="0" y="120000"/>
                </a:lnTo>
                <a:close/>
              </a:path>
            </a:pathLst>
          </a:custGeom>
        </p:spPr>
      </p:sp>
      <p:sp>
        <p:nvSpPr>
          <p:cNvPr id="416" name="Google Shape;416;g3ee706d1dc8_0_651:notes"/>
          <p:cNvSpPr txBox="1"/>
          <p:nvPr>
            <p:ph idx="1" type="body"/>
          </p:nvPr>
        </p:nvSpPr>
        <p:spPr>
          <a:xfrm>
            <a:off x="680720" y="4721179"/>
            <a:ext cx="5445900" cy="4472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So now we can move on the the Second part of the journey</a:t>
            </a:r>
            <a:br>
              <a:rPr lang="en-GB"/>
            </a:br>
            <a:r>
              <a:rPr lang="en-GB"/>
              <a:t>From fix to the user</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g3ee706d1dc8_0_657:notes"/>
          <p:cNvSpPr txBox="1"/>
          <p:nvPr>
            <p:ph idx="1" type="body"/>
          </p:nvPr>
        </p:nvSpPr>
        <p:spPr>
          <a:xfrm>
            <a:off x="680720" y="4721179"/>
            <a:ext cx="5445900" cy="4472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So why just we can’t use the new fixed version?</a:t>
            </a:r>
            <a:br>
              <a:rPr lang="en-GB"/>
            </a:br>
            <a:r>
              <a:rPr lang="en-GB"/>
              <a:t>Sometime the fixed version is too new</a:t>
            </a:r>
            <a:br>
              <a:rPr lang="en-GB"/>
            </a:br>
            <a:r>
              <a:rPr lang="en-GB"/>
              <a:t>You can experience api changes that will break your code</a:t>
            </a:r>
            <a:endParaRPr/>
          </a:p>
          <a:p>
            <a:pPr indent="0" lvl="0" marL="0" rtl="0" algn="l">
              <a:spcBef>
                <a:spcPts val="0"/>
              </a:spcBef>
              <a:spcAft>
                <a:spcPts val="0"/>
              </a:spcAft>
              <a:buNone/>
            </a:pPr>
            <a:r>
              <a:rPr lang="en-GB"/>
              <a:t>Deps conflicts</a:t>
            </a:r>
            <a:br>
              <a:rPr lang="en-GB"/>
            </a:br>
            <a:br>
              <a:rPr lang="en-GB"/>
            </a:br>
            <a:r>
              <a:rPr lang="en-GB"/>
              <a:t>So if u can’t upgrade, you might want to wait for backport</a:t>
            </a:r>
            <a:br>
              <a:rPr lang="en-GB"/>
            </a:br>
            <a:r>
              <a:rPr lang="en-GB"/>
              <a:t>Backport means a process of taking the fix from newer version and adjust it in away to will resolve the weakness in older version</a:t>
            </a:r>
            <a:br>
              <a:rPr lang="en-GB"/>
            </a:br>
            <a:r>
              <a:rPr lang="en-GB"/>
              <a:t>As u guss this is a longer process</a:t>
            </a:r>
            <a:endParaRPr/>
          </a:p>
        </p:txBody>
      </p:sp>
      <p:sp>
        <p:nvSpPr>
          <p:cNvPr id="423" name="Google Shape;423;g3ee706d1dc8_0_657:notes"/>
          <p:cNvSpPr/>
          <p:nvPr>
            <p:ph idx="2" type="sldImg"/>
          </p:nvPr>
        </p:nvSpPr>
        <p:spPr>
          <a:xfrm>
            <a:off x="1134696" y="745449"/>
            <a:ext cx="4538400" cy="37272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3ee706d1dc8_0_677:notes"/>
          <p:cNvSpPr/>
          <p:nvPr>
            <p:ph idx="2" type="sldImg"/>
          </p:nvPr>
        </p:nvSpPr>
        <p:spPr>
          <a:xfrm>
            <a:off x="378476" y="745449"/>
            <a:ext cx="6050700" cy="3727200"/>
          </a:xfrm>
          <a:custGeom>
            <a:rect b="b" l="l" r="r" t="t"/>
            <a:pathLst>
              <a:path extrusionOk="0" h="120000" w="120000">
                <a:moveTo>
                  <a:pt x="0" y="0"/>
                </a:moveTo>
                <a:lnTo>
                  <a:pt x="120000" y="0"/>
                </a:lnTo>
                <a:lnTo>
                  <a:pt x="120000" y="120000"/>
                </a:lnTo>
                <a:lnTo>
                  <a:pt x="0" y="120000"/>
                </a:lnTo>
                <a:close/>
              </a:path>
            </a:pathLst>
          </a:custGeom>
        </p:spPr>
      </p:sp>
      <p:sp>
        <p:nvSpPr>
          <p:cNvPr id="444" name="Google Shape;444;g3ee706d1dc8_0_677:notes"/>
          <p:cNvSpPr txBox="1"/>
          <p:nvPr>
            <p:ph idx="1" type="body"/>
          </p:nvPr>
        </p:nvSpPr>
        <p:spPr>
          <a:xfrm>
            <a:off x="680720" y="4721179"/>
            <a:ext cx="5445900" cy="4472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g3ee706d1dc8_0_681:notes"/>
          <p:cNvSpPr txBox="1"/>
          <p:nvPr>
            <p:ph idx="1" type="body"/>
          </p:nvPr>
        </p:nvSpPr>
        <p:spPr>
          <a:xfrm>
            <a:off x="680720" y="4721179"/>
            <a:ext cx="5445900" cy="4472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GB"/>
              <a:t>So let's ground all of this in data. For a full year, we continuously scanned the most popular open-source container images out there — 250 of them. Across that, we discovered 7,852 unique CVEs, and we tracked 40,000 CVE journeys — every one of them followed from the moment it appeared to the moment it was fixed. That's 10 million individual findings.</a:t>
            </a:r>
            <a:br>
              <a:rPr lang="en-GB"/>
            </a:br>
            <a:br>
              <a:rPr lang="en-GB"/>
            </a:br>
            <a:r>
              <a:rPr lang="en-GB"/>
              <a:t>so when we talk around numbers this is where it comes from</a:t>
            </a:r>
            <a:endParaRPr/>
          </a:p>
          <a:p>
            <a:pPr indent="0" lvl="0" marL="0" rtl="0" algn="l">
              <a:spcBef>
                <a:spcPts val="0"/>
              </a:spcBef>
              <a:spcAft>
                <a:spcPts val="0"/>
              </a:spcAft>
              <a:buNone/>
            </a:pPr>
            <a:r>
              <a:t/>
            </a:r>
            <a:endParaRPr/>
          </a:p>
        </p:txBody>
      </p:sp>
      <p:sp>
        <p:nvSpPr>
          <p:cNvPr id="449" name="Google Shape;449;g3ee706d1dc8_0_681:notes"/>
          <p:cNvSpPr/>
          <p:nvPr>
            <p:ph idx="2" type="sldImg"/>
          </p:nvPr>
        </p:nvSpPr>
        <p:spPr>
          <a:xfrm>
            <a:off x="1134696" y="745449"/>
            <a:ext cx="4538400" cy="37272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3ee706d1dc8_0_690:notes"/>
          <p:cNvSpPr txBox="1"/>
          <p:nvPr>
            <p:ph idx="1" type="body"/>
          </p:nvPr>
        </p:nvSpPr>
        <p:spPr>
          <a:xfrm>
            <a:off x="680720" y="4721179"/>
            <a:ext cx="5445900" cy="4472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And the first thing the data screamed at us: most containers are bloated. People treat them like tiny VMs</a:t>
            </a:r>
            <a:br>
              <a:rPr lang="en-GB"/>
            </a:br>
            <a:r>
              <a:rPr lang="en-GB"/>
              <a:t>where they have a lot of extra packages just in case</a:t>
            </a:r>
            <a:endParaRPr/>
          </a:p>
          <a:p>
            <a:pPr indent="0" lvl="0" marL="0" rtl="0" algn="l">
              <a:spcBef>
                <a:spcPts val="0"/>
              </a:spcBef>
              <a:spcAft>
                <a:spcPts val="0"/>
              </a:spcAft>
              <a:buNone/>
            </a:pPr>
            <a:r>
              <a:rPr lang="en-GB"/>
              <a:t>We saw we can remove a lot of packages without loosing the core functionality</a:t>
            </a:r>
            <a:br>
              <a:rPr lang="en-GB"/>
            </a:br>
            <a:r>
              <a:rPr lang="en-GB"/>
              <a:t>We can do that By comparing to multi flavors or against echo produced container</a:t>
            </a:r>
            <a:br>
              <a:rPr lang="en-GB"/>
            </a:br>
            <a:r>
              <a:rPr lang="en-GB"/>
              <a:t>Where the core functionality is preserved</a:t>
            </a:r>
            <a:endParaRPr/>
          </a:p>
          <a:p>
            <a:pPr indent="0" lvl="0" marL="0" rtl="0" algn="l">
              <a:spcBef>
                <a:spcPts val="0"/>
              </a:spcBef>
              <a:spcAft>
                <a:spcPts val="0"/>
              </a:spcAft>
              <a:buNone/>
            </a:pPr>
            <a:r>
              <a:t/>
            </a:r>
            <a:endParaRPr/>
          </a:p>
        </p:txBody>
      </p:sp>
      <p:sp>
        <p:nvSpPr>
          <p:cNvPr id="459" name="Google Shape;459;g3ee706d1dc8_0_690:notes"/>
          <p:cNvSpPr/>
          <p:nvPr>
            <p:ph idx="2" type="sldImg"/>
          </p:nvPr>
        </p:nvSpPr>
        <p:spPr>
          <a:xfrm>
            <a:off x="1134696" y="745449"/>
            <a:ext cx="4538400" cy="37272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3ee706d1dc8_0_21:notes"/>
          <p:cNvSpPr/>
          <p:nvPr>
            <p:ph idx="2" type="sldImg"/>
          </p:nvPr>
        </p:nvSpPr>
        <p:spPr>
          <a:xfrm>
            <a:off x="378476" y="745449"/>
            <a:ext cx="6050700" cy="37272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3ee706d1dc8_0_21:notes"/>
          <p:cNvSpPr txBox="1"/>
          <p:nvPr>
            <p:ph idx="1" type="body"/>
          </p:nvPr>
        </p:nvSpPr>
        <p:spPr>
          <a:xfrm>
            <a:off x="680720" y="4721179"/>
            <a:ext cx="5445900" cy="4472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sz="1000">
                <a:solidFill>
                  <a:schemeClr val="dk1"/>
                </a:solidFill>
              </a:rPr>
              <a:t>Today we want to share what we learned from scanning hundreds of open-source containers projects every day for an entire year.</a:t>
            </a:r>
            <a:br>
              <a:rPr lang="en-GB" sz="1000">
                <a:solidFill>
                  <a:schemeClr val="dk1"/>
                </a:solidFill>
              </a:rPr>
            </a:br>
            <a:r>
              <a:rPr lang="en-GB"/>
              <a:t>So how it all started…we choose the most popular container image project across the board, different workloads, different communities</a:t>
            </a:r>
            <a:endParaRPr/>
          </a:p>
          <a:p>
            <a:pPr indent="0" lvl="0" marL="0" rtl="0" algn="l">
              <a:spcBef>
                <a:spcPts val="0"/>
              </a:spcBef>
              <a:spcAft>
                <a:spcPts val="0"/>
              </a:spcAft>
              <a:buNone/>
            </a:pPr>
            <a:r>
              <a:rPr lang="en-GB"/>
              <a:t>We scan those every day in a span of a year, which means we process 10M findings</a:t>
            </a:r>
            <a:br>
              <a:rPr lang="en-GB"/>
            </a:br>
            <a:r>
              <a:rPr lang="en-GB"/>
              <a:t>We build what we define as cve journey - which is basically the story of each cve from the point it published, discovered on the image and until it got fix and pulled</a:t>
            </a:r>
            <a:br>
              <a:rPr lang="en-GB"/>
            </a:br>
            <a:r>
              <a:rPr lang="en-GB"/>
              <a:t>We crafted 40K journeys and run some analysis that will help us understand:</a:t>
            </a:r>
            <a:br>
              <a:rPr lang="en-GB"/>
            </a:br>
            <a:r>
              <a:rPr lang="en-GB"/>
              <a:t>What is the MTTR, what is the percentage of fix availability</a:t>
            </a:r>
            <a:br>
              <a:rPr lang="en-GB"/>
            </a:br>
            <a:r>
              <a:rPr lang="en-GB"/>
              <a:t>Where is the propagation lag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g3ee706d1dc8_0_697:notes"/>
          <p:cNvSpPr txBox="1"/>
          <p:nvPr>
            <p:ph idx="1" type="body"/>
          </p:nvPr>
        </p:nvSpPr>
        <p:spPr>
          <a:xfrm>
            <a:off x="680720" y="4721179"/>
            <a:ext cx="5445900" cy="4472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sz="1000">
                <a:latin typeface="Arial"/>
                <a:ea typeface="Arial"/>
                <a:cs typeface="Arial"/>
                <a:sym typeface="Arial"/>
              </a:rPr>
              <a:t>Okay, so we delete the bloat. What about the CVEs that are actually real? Here's the headline of the whole talk: 89% of them already have a fix available. And it gets better the more it matters — for critical severity, fix availability is 96.5%. The open-source community is delivering. Only 11% have no fix, and about an eighth of those are disputed — vendors who don't even agree it's a real vulnerability. So let that sink in: the patches exist. The problem was never availability. The problem is propagation — getting that fix into what you actually run.</a:t>
            </a:r>
            <a:endParaRPr/>
          </a:p>
        </p:txBody>
      </p:sp>
      <p:sp>
        <p:nvSpPr>
          <p:cNvPr id="467" name="Google Shape;467;g3ee706d1dc8_0_697:notes"/>
          <p:cNvSpPr/>
          <p:nvPr>
            <p:ph idx="2" type="sldImg"/>
          </p:nvPr>
        </p:nvSpPr>
        <p:spPr>
          <a:xfrm>
            <a:off x="1134696" y="745449"/>
            <a:ext cx="4538400" cy="37272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g3ee706d1dc8_0_728:notes"/>
          <p:cNvSpPr txBox="1"/>
          <p:nvPr>
            <p:ph idx="1" type="body"/>
          </p:nvPr>
        </p:nvSpPr>
        <p:spPr>
          <a:xfrm>
            <a:off x="680720" y="4721179"/>
            <a:ext cx="5445900" cy="4472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And this is the gap, the thing that should bother you. Even when a fix exists — sitting right there on the shelf — about 40% of fixable CVEs take more than 180 days to remediate. Half a year. And 36% of the non-bloat CVEs in these containers are already 180-plus days old.</a:t>
            </a:r>
            <a:endParaRPr/>
          </a:p>
        </p:txBody>
      </p:sp>
      <p:sp>
        <p:nvSpPr>
          <p:cNvPr id="499" name="Google Shape;499;g3ee706d1dc8_0_728:notes"/>
          <p:cNvSpPr/>
          <p:nvPr>
            <p:ph idx="2" type="sldImg"/>
          </p:nvPr>
        </p:nvSpPr>
        <p:spPr>
          <a:xfrm>
            <a:off x="1134696" y="745449"/>
            <a:ext cx="4538400" cy="37272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g3ee706d1dc8_0_735:notes"/>
          <p:cNvSpPr txBox="1"/>
          <p:nvPr>
            <p:ph idx="1" type="body"/>
          </p:nvPr>
        </p:nvSpPr>
        <p:spPr>
          <a:xfrm>
            <a:off x="680720" y="4721179"/>
            <a:ext cx="5445900" cy="4472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The good news is this part is really actionable. So let's talk about what you can do about it</a:t>
            </a:r>
            <a:endParaRPr/>
          </a:p>
        </p:txBody>
      </p:sp>
      <p:sp>
        <p:nvSpPr>
          <p:cNvPr id="507" name="Google Shape;507;g3ee706d1dc8_0_735:notes"/>
          <p:cNvSpPr/>
          <p:nvPr>
            <p:ph idx="2" type="sldImg"/>
          </p:nvPr>
        </p:nvSpPr>
        <p:spPr>
          <a:xfrm>
            <a:off x="1134696" y="745449"/>
            <a:ext cx="4538400" cy="37272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g3ee706d1dc8_0_739:notes"/>
          <p:cNvSpPr txBox="1"/>
          <p:nvPr>
            <p:ph idx="1" type="body"/>
          </p:nvPr>
        </p:nvSpPr>
        <p:spPr>
          <a:xfrm>
            <a:off x="680720" y="4721179"/>
            <a:ext cx="5445900" cy="4472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the simplest action - almost embarrassingly simple: just pull the latest tag. In our data, 78% of images have fewer CVEs in their latest version, with an average reduction of 41% — nearly half your vulnerabilities gone, for basically no effort.</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but around 22%</a:t>
            </a:r>
            <a:endParaRPr/>
          </a:p>
        </p:txBody>
      </p:sp>
      <p:sp>
        <p:nvSpPr>
          <p:cNvPr id="512" name="Google Shape;512;g3ee706d1dc8_0_739:notes"/>
          <p:cNvSpPr/>
          <p:nvPr>
            <p:ph idx="2" type="sldImg"/>
          </p:nvPr>
        </p:nvSpPr>
        <p:spPr>
          <a:xfrm>
            <a:off x="1134696" y="745449"/>
            <a:ext cx="4538400" cy="37272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g3ee706d1dc8_0_752:notes"/>
          <p:cNvSpPr txBox="1"/>
          <p:nvPr>
            <p:ph idx="1" type="body"/>
          </p:nvPr>
        </p:nvSpPr>
        <p:spPr>
          <a:xfrm>
            <a:off x="680720" y="4721179"/>
            <a:ext cx="5445900" cy="4472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6" name="Google Shape;526;g3ee706d1dc8_0_752:notes"/>
          <p:cNvSpPr/>
          <p:nvPr>
            <p:ph idx="2" type="sldImg"/>
          </p:nvPr>
        </p:nvSpPr>
        <p:spPr>
          <a:xfrm>
            <a:off x="1134696" y="745449"/>
            <a:ext cx="4538400" cy="37272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g3ee706d1dc8_0_756:notes"/>
          <p:cNvSpPr txBox="1"/>
          <p:nvPr>
            <p:ph idx="1" type="body"/>
          </p:nvPr>
        </p:nvSpPr>
        <p:spPr>
          <a:xfrm>
            <a:off x="680720" y="4721179"/>
            <a:ext cx="5445900" cy="4472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sz="1100">
                <a:latin typeface="Arial"/>
                <a:ea typeface="Arial"/>
                <a:cs typeface="Arial"/>
                <a:sym typeface="Arial"/>
              </a:rPr>
              <a:t>The full default image is the kitchen sink. It has everything - build tools, system libraries, utilities, documentation. That's 922 to almost 1,900 CVEs in a Python image. Great for building, terrible for production. Do not run this in production.</a:t>
            </a:r>
            <a:endParaRPr sz="1100">
              <a:latin typeface="Arial"/>
              <a:ea typeface="Arial"/>
              <a:cs typeface="Arial"/>
              <a:sym typeface="Arial"/>
            </a:endParaRPr>
          </a:p>
          <a:p>
            <a:pPr indent="0" lvl="0" marL="0" rtl="0" algn="l">
              <a:spcBef>
                <a:spcPts val="0"/>
              </a:spcBef>
              <a:spcAft>
                <a:spcPts val="0"/>
              </a:spcAft>
              <a:buNone/>
            </a:pPr>
            <a:r>
              <a:t/>
            </a:r>
            <a:endParaRPr/>
          </a:p>
        </p:txBody>
      </p:sp>
      <p:sp>
        <p:nvSpPr>
          <p:cNvPr id="531" name="Google Shape;531;g3ee706d1dc8_0_756:notes"/>
          <p:cNvSpPr/>
          <p:nvPr>
            <p:ph idx="2" type="sldImg"/>
          </p:nvPr>
        </p:nvSpPr>
        <p:spPr>
          <a:xfrm>
            <a:off x="1134696" y="745449"/>
            <a:ext cx="4538400" cy="37272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g3ee706d1dc8_0_768:notes"/>
          <p:cNvSpPr txBox="1"/>
          <p:nvPr>
            <p:ph idx="1" type="body"/>
          </p:nvPr>
        </p:nvSpPr>
        <p:spPr>
          <a:xfrm>
            <a:off x="680720" y="4721179"/>
            <a:ext cx="5445900" cy="4472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sz="1100">
                <a:latin typeface="Arial"/>
                <a:ea typeface="Arial"/>
                <a:cs typeface="Arial"/>
                <a:sym typeface="Arial"/>
              </a:rPr>
              <a:t>The minimal or slim image strips out build tools, dev headers, and optional dependencies. You keep the runtime, bash, and package manager. Python slim has 25 CVEs versus almost 1,900 in the full image - that's a 95 percent reduction just by changing the tag. Use multi-stage builds: compile in the full image, run in slim. This should be your default for production.</a:t>
            </a:r>
            <a:endParaRPr/>
          </a:p>
        </p:txBody>
      </p:sp>
      <p:sp>
        <p:nvSpPr>
          <p:cNvPr id="544" name="Google Shape;544;g3ee706d1dc8_0_768:notes"/>
          <p:cNvSpPr/>
          <p:nvPr>
            <p:ph idx="2" type="sldImg"/>
          </p:nvPr>
        </p:nvSpPr>
        <p:spPr>
          <a:xfrm>
            <a:off x="1134696" y="745449"/>
            <a:ext cx="4538400" cy="37272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7" name="Shape 557"/>
        <p:cNvGrpSpPr/>
        <p:nvPr/>
      </p:nvGrpSpPr>
      <p:grpSpPr>
        <a:xfrm>
          <a:off x="0" y="0"/>
          <a:ext cx="0" cy="0"/>
          <a:chOff x="0" y="0"/>
          <a:chExt cx="0" cy="0"/>
        </a:xfrm>
      </p:grpSpPr>
      <p:sp>
        <p:nvSpPr>
          <p:cNvPr id="558" name="Google Shape;558;g3ee706d1dc8_0_782:notes"/>
          <p:cNvSpPr txBox="1"/>
          <p:nvPr>
            <p:ph idx="1" type="body"/>
          </p:nvPr>
        </p:nvSpPr>
        <p:spPr>
          <a:xfrm>
            <a:off x="680720" y="4721179"/>
            <a:ext cx="5445900" cy="4472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9" name="Google Shape;559;g3ee706d1dc8_0_782:notes"/>
          <p:cNvSpPr/>
          <p:nvPr>
            <p:ph idx="2" type="sldImg"/>
          </p:nvPr>
        </p:nvSpPr>
        <p:spPr>
          <a:xfrm>
            <a:off x="1134696" y="745449"/>
            <a:ext cx="4538400" cy="37272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2" name="Shape 572"/>
        <p:cNvGrpSpPr/>
        <p:nvPr/>
      </p:nvGrpSpPr>
      <p:grpSpPr>
        <a:xfrm>
          <a:off x="0" y="0"/>
          <a:ext cx="0" cy="0"/>
          <a:chOff x="0" y="0"/>
          <a:chExt cx="0" cy="0"/>
        </a:xfrm>
      </p:grpSpPr>
      <p:sp>
        <p:nvSpPr>
          <p:cNvPr id="573" name="Google Shape;573;g3ee706d1dc8_0_796:notes"/>
          <p:cNvSpPr txBox="1"/>
          <p:nvPr>
            <p:ph idx="1" type="body"/>
          </p:nvPr>
        </p:nvSpPr>
        <p:spPr>
          <a:xfrm>
            <a:off x="680720" y="4721179"/>
            <a:ext cx="5445900" cy="4472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Copa is a CNCF sandbox project that allows to patch directly the vulnerable package.</a:t>
            </a:r>
            <a:endParaRPr/>
          </a:p>
          <a:p>
            <a:pPr indent="0" lvl="0" marL="0" rtl="0" algn="l">
              <a:spcBef>
                <a:spcPts val="0"/>
              </a:spcBef>
              <a:spcAft>
                <a:spcPts val="0"/>
              </a:spcAft>
              <a:buNone/>
            </a:pPr>
            <a:r>
              <a:rPr lang="en-GB"/>
              <a:t>It is based buildkit which is the docker default builder</a:t>
            </a:r>
            <a:br>
              <a:rPr lang="en-GB"/>
            </a:br>
            <a:r>
              <a:rPr lang="en-GB"/>
              <a:t>that is able to add lightweigh layer with the patch inside your existing container</a:t>
            </a:r>
            <a:endParaRPr/>
          </a:p>
          <a:p>
            <a:pPr indent="0" lvl="0" marL="0" rtl="0" algn="l">
              <a:spcBef>
                <a:spcPts val="0"/>
              </a:spcBef>
              <a:spcAft>
                <a:spcPts val="0"/>
              </a:spcAft>
              <a:buNone/>
            </a:pPr>
            <a:r>
              <a:t/>
            </a:r>
            <a:endParaRPr/>
          </a:p>
        </p:txBody>
      </p:sp>
      <p:sp>
        <p:nvSpPr>
          <p:cNvPr id="574" name="Google Shape;574;g3ee706d1dc8_0_796:notes"/>
          <p:cNvSpPr/>
          <p:nvPr>
            <p:ph idx="2" type="sldImg"/>
          </p:nvPr>
        </p:nvSpPr>
        <p:spPr>
          <a:xfrm>
            <a:off x="1134696" y="745449"/>
            <a:ext cx="4538400" cy="37272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8" name="Shape 588"/>
        <p:cNvGrpSpPr/>
        <p:nvPr/>
      </p:nvGrpSpPr>
      <p:grpSpPr>
        <a:xfrm>
          <a:off x="0" y="0"/>
          <a:ext cx="0" cy="0"/>
          <a:chOff x="0" y="0"/>
          <a:chExt cx="0" cy="0"/>
        </a:xfrm>
      </p:grpSpPr>
      <p:sp>
        <p:nvSpPr>
          <p:cNvPr id="589" name="Google Shape;589;g3ee706d1dc8_0_811:notes"/>
          <p:cNvSpPr txBox="1"/>
          <p:nvPr>
            <p:ph idx="1" type="body"/>
          </p:nvPr>
        </p:nvSpPr>
        <p:spPr>
          <a:xfrm>
            <a:off x="680720" y="4721179"/>
            <a:ext cx="5445900" cy="4472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Let’s summarize with the key take away</a:t>
            </a:r>
            <a:br>
              <a:rPr lang="en-GB"/>
            </a:br>
            <a:br>
              <a:rPr lang="en-GB"/>
            </a:br>
            <a:r>
              <a:rPr lang="en-GB"/>
              <a:t>Thanks for joining</a:t>
            </a:r>
            <a:br>
              <a:rPr lang="en-GB"/>
            </a:br>
            <a:r>
              <a:rPr lang="en-GB"/>
              <a:t>And lets make our containers clean again!</a:t>
            </a:r>
            <a:endParaRPr/>
          </a:p>
        </p:txBody>
      </p:sp>
      <p:sp>
        <p:nvSpPr>
          <p:cNvPr id="590" name="Google Shape;590;g3ee706d1dc8_0_811:notes"/>
          <p:cNvSpPr/>
          <p:nvPr>
            <p:ph idx="2" type="sldImg"/>
          </p:nvPr>
        </p:nvSpPr>
        <p:spPr>
          <a:xfrm>
            <a:off x="1134696" y="745449"/>
            <a:ext cx="4538400" cy="37272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3ee706d1dc8_0_25:notes"/>
          <p:cNvSpPr/>
          <p:nvPr>
            <p:ph idx="2" type="sldImg"/>
          </p:nvPr>
        </p:nvSpPr>
        <p:spPr>
          <a:xfrm>
            <a:off x="378476" y="745449"/>
            <a:ext cx="6050700" cy="37272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3ee706d1dc8_0_25:notes"/>
          <p:cNvSpPr txBox="1"/>
          <p:nvPr>
            <p:ph idx="1" type="body"/>
          </p:nvPr>
        </p:nvSpPr>
        <p:spPr>
          <a:xfrm>
            <a:off x="680720" y="4721179"/>
            <a:ext cx="5445900" cy="4472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The first think we realize was shocking,</a:t>
            </a:r>
            <a:endParaRPr/>
          </a:p>
          <a:p>
            <a:pPr indent="0" lvl="0" marL="0" rtl="0" algn="l">
              <a:spcBef>
                <a:spcPts val="0"/>
              </a:spcBef>
              <a:spcAft>
                <a:spcPts val="0"/>
              </a:spcAft>
              <a:buNone/>
            </a:pPr>
            <a:r>
              <a:rPr lang="en-GB"/>
              <a:t>Most cves, actually around 90% of the cves we analyze has a fix available</a:t>
            </a:r>
            <a:br>
              <a:rPr lang="en-GB"/>
            </a:b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4" name="Shape 604"/>
        <p:cNvGrpSpPr/>
        <p:nvPr/>
      </p:nvGrpSpPr>
      <p:grpSpPr>
        <a:xfrm>
          <a:off x="0" y="0"/>
          <a:ext cx="0" cy="0"/>
          <a:chOff x="0" y="0"/>
          <a:chExt cx="0" cy="0"/>
        </a:xfrm>
      </p:grpSpPr>
      <p:sp>
        <p:nvSpPr>
          <p:cNvPr id="605" name="Google Shape;605;g3ee706d1dc8_0_826:notes"/>
          <p:cNvSpPr txBox="1"/>
          <p:nvPr>
            <p:ph idx="1" type="body"/>
          </p:nvPr>
        </p:nvSpPr>
        <p:spPr>
          <a:xfrm>
            <a:off x="680720" y="4721179"/>
            <a:ext cx="5445900" cy="4472700"/>
          </a:xfrm>
          <a:prstGeom prst="rect">
            <a:avLst/>
          </a:prstGeom>
        </p:spPr>
        <p:txBody>
          <a:bodyPr anchorCtr="0" anchor="t" bIns="45700" lIns="91425" spcFirstLastPara="1" rIns="91425" wrap="square" tIns="45700">
            <a:noAutofit/>
          </a:bodyPr>
          <a:lstStyle/>
          <a:p>
            <a:pPr indent="-317500" lvl="0" marL="457200" rtl="0" algn="l">
              <a:spcBef>
                <a:spcPts val="0"/>
              </a:spcBef>
              <a:spcAft>
                <a:spcPts val="0"/>
              </a:spcAft>
              <a:buSzPts val="1400"/>
              <a:buAutoNum type="arabicPeriod"/>
            </a:pPr>
            <a:r>
              <a:rPr lang="en-GB"/>
              <a:t>When you look at a scan with a thousand findings, it feels hopeless. But 56% of those CVEs come from packages your application never even runs - build tools, dev headers, random utilities sitting in the image. You don't have to patch those. You just have to stop shipping them. Move to a minimal or distroless base with multi-stage builds. Bloat reduction is the highest-leverage security action you're probably not treating as one."</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2. Here's the surprising part: 89% of the CVEs that are left already have a published fix. The maintainers did their job. The vulnerability is still in your container's. Pull the latest tag, that alone averages 41% fewer CVEs. Wire up upgrading of dependencies  automations and schedule regular rebuilds. Stop thinking of rebuilds as maintenance and start thinking of them as patching.</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3. AI is really useful here — use it to write a high-signal report, to reproduce an issue, to draft a candidate fix that actually helps the maintainer. The problem is never AI doing the work; it's AI being used to generate volume instead of value.</a:t>
            </a:r>
            <a:br>
              <a:rPr lang="en-GB"/>
            </a:br>
            <a:br>
              <a:rPr lang="en-GB"/>
            </a:br>
            <a:br>
              <a:rPr lang="en-GB"/>
            </a:br>
            <a:r>
              <a:rPr lang="en-GB"/>
              <a:t>Thank you for joining the session</a:t>
            </a:r>
            <a:br>
              <a:rPr lang="en-GB"/>
            </a:br>
            <a:r>
              <a:rPr lang="en-GB"/>
              <a:t>feel free to reach out for any question</a:t>
            </a:r>
            <a:endParaRPr/>
          </a:p>
        </p:txBody>
      </p:sp>
      <p:sp>
        <p:nvSpPr>
          <p:cNvPr id="606" name="Google Shape;606;g3ee706d1dc8_0_826:notes"/>
          <p:cNvSpPr/>
          <p:nvPr>
            <p:ph idx="2" type="sldImg"/>
          </p:nvPr>
        </p:nvSpPr>
        <p:spPr>
          <a:xfrm>
            <a:off x="1134696" y="745449"/>
            <a:ext cx="4538400" cy="37272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0" name="Shape 620"/>
        <p:cNvGrpSpPr/>
        <p:nvPr/>
      </p:nvGrpSpPr>
      <p:grpSpPr>
        <a:xfrm>
          <a:off x="0" y="0"/>
          <a:ext cx="0" cy="0"/>
          <a:chOff x="0" y="0"/>
          <a:chExt cx="0" cy="0"/>
        </a:xfrm>
      </p:grpSpPr>
      <p:sp>
        <p:nvSpPr>
          <p:cNvPr id="621" name="Google Shape;621;p3:notes"/>
          <p:cNvSpPr txBox="1"/>
          <p:nvPr>
            <p:ph idx="1" type="body"/>
          </p:nvPr>
        </p:nvSpPr>
        <p:spPr>
          <a:xfrm>
            <a:off x="680720" y="4783307"/>
            <a:ext cx="5445760" cy="3913614"/>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2" name="Google Shape;622;p3:notes"/>
          <p:cNvSpPr/>
          <p:nvPr>
            <p:ph idx="2" type="sldImg"/>
          </p:nvPr>
        </p:nvSpPr>
        <p:spPr>
          <a:xfrm>
            <a:off x="422275" y="1243013"/>
            <a:ext cx="5962650" cy="33543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8" name="Shape 628"/>
        <p:cNvGrpSpPr/>
        <p:nvPr/>
      </p:nvGrpSpPr>
      <p:grpSpPr>
        <a:xfrm>
          <a:off x="0" y="0"/>
          <a:ext cx="0" cy="0"/>
          <a:chOff x="0" y="0"/>
          <a:chExt cx="0" cy="0"/>
        </a:xfrm>
      </p:grpSpPr>
      <p:sp>
        <p:nvSpPr>
          <p:cNvPr id="629" name="Google Shape;629;p4:notes"/>
          <p:cNvSpPr txBox="1"/>
          <p:nvPr>
            <p:ph idx="1" type="body"/>
          </p:nvPr>
        </p:nvSpPr>
        <p:spPr>
          <a:xfrm>
            <a:off x="680720" y="4783307"/>
            <a:ext cx="5445760" cy="3913614"/>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0" name="Google Shape;630;p4:notes"/>
          <p:cNvSpPr/>
          <p:nvPr>
            <p:ph idx="2" type="sldImg"/>
          </p:nvPr>
        </p:nvSpPr>
        <p:spPr>
          <a:xfrm>
            <a:off x="422275" y="1243013"/>
            <a:ext cx="5962650" cy="33543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2" name="Shape 642"/>
        <p:cNvGrpSpPr/>
        <p:nvPr/>
      </p:nvGrpSpPr>
      <p:grpSpPr>
        <a:xfrm>
          <a:off x="0" y="0"/>
          <a:ext cx="0" cy="0"/>
          <a:chOff x="0" y="0"/>
          <a:chExt cx="0" cy="0"/>
        </a:xfrm>
      </p:grpSpPr>
      <p:sp>
        <p:nvSpPr>
          <p:cNvPr id="643" name="Google Shape;643;p5:notes"/>
          <p:cNvSpPr txBox="1"/>
          <p:nvPr>
            <p:ph idx="1" type="body"/>
          </p:nvPr>
        </p:nvSpPr>
        <p:spPr>
          <a:xfrm>
            <a:off x="680720" y="4783307"/>
            <a:ext cx="5445760" cy="3913614"/>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4" name="Google Shape;644;p5:notes"/>
          <p:cNvSpPr/>
          <p:nvPr>
            <p:ph idx="2" type="sldImg"/>
          </p:nvPr>
        </p:nvSpPr>
        <p:spPr>
          <a:xfrm>
            <a:off x="422275" y="1243013"/>
            <a:ext cx="5962650" cy="33543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3ee706d1dc8_0_30:notes"/>
          <p:cNvSpPr/>
          <p:nvPr>
            <p:ph idx="2" type="sldImg"/>
          </p:nvPr>
        </p:nvSpPr>
        <p:spPr>
          <a:xfrm>
            <a:off x="378476" y="745449"/>
            <a:ext cx="6050700" cy="37272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3ee706d1dc8_0_30:notes"/>
          <p:cNvSpPr txBox="1"/>
          <p:nvPr>
            <p:ph idx="1" type="body"/>
          </p:nvPr>
        </p:nvSpPr>
        <p:spPr>
          <a:xfrm>
            <a:off x="680720" y="4721179"/>
            <a:ext cx="5445900" cy="4472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Means its actionable, the fix is ready u just need to point it</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3ee706d1dc8_0_35:notes"/>
          <p:cNvSpPr/>
          <p:nvPr>
            <p:ph idx="2" type="sldImg"/>
          </p:nvPr>
        </p:nvSpPr>
        <p:spPr>
          <a:xfrm>
            <a:off x="378476" y="745449"/>
            <a:ext cx="6050700" cy="37272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3ee706d1dc8_0_35:notes"/>
          <p:cNvSpPr txBox="1"/>
          <p:nvPr>
            <p:ph idx="1" type="body"/>
          </p:nvPr>
        </p:nvSpPr>
        <p:spPr>
          <a:xfrm>
            <a:off x="680720" y="4721179"/>
            <a:ext cx="5445900" cy="4472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But when we checked how many days it takes from that point until the image got patch</a:t>
            </a:r>
            <a:br>
              <a:rPr lang="en-GB"/>
            </a:br>
            <a:r>
              <a:rPr lang="en-GB"/>
              <a:t>We saw that around 40% of those cves took more than 6 month</a:t>
            </a:r>
            <a:br>
              <a:rPr lang="en-GB"/>
            </a:br>
            <a:r>
              <a:rPr lang="en-GB"/>
              <a:t>Which is crazy, right?</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3ee706d1dc8_0_39:notes"/>
          <p:cNvSpPr txBox="1"/>
          <p:nvPr>
            <p:ph idx="1" type="body"/>
          </p:nvPr>
        </p:nvSpPr>
        <p:spPr>
          <a:xfrm>
            <a:off x="680720" y="4783300"/>
            <a:ext cx="5445900" cy="3913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7" name="Google Shape;147;g3ee706d1dc8_0_39:notes"/>
          <p:cNvSpPr/>
          <p:nvPr>
            <p:ph idx="2" type="sldImg"/>
          </p:nvPr>
        </p:nvSpPr>
        <p:spPr>
          <a:xfrm>
            <a:off x="680720" y="1242416"/>
            <a:ext cx="5445900" cy="3354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3ee706d1dc8_0_45:notes"/>
          <p:cNvSpPr/>
          <p:nvPr>
            <p:ph idx="2" type="sldImg"/>
          </p:nvPr>
        </p:nvSpPr>
        <p:spPr>
          <a:xfrm>
            <a:off x="378476" y="745449"/>
            <a:ext cx="6050700" cy="37272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3ee706d1dc8_0_45:notes"/>
          <p:cNvSpPr txBox="1"/>
          <p:nvPr>
            <p:ph idx="1" type="body"/>
          </p:nvPr>
        </p:nvSpPr>
        <p:spPr>
          <a:xfrm>
            <a:off x="680720" y="4721179"/>
            <a:ext cx="5445900" cy="4472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So lets start by understanding the cve lifecycle</a:t>
            </a:r>
            <a:br>
              <a:rPr lang="en-GB"/>
            </a:br>
            <a:r>
              <a:rPr lang="en-GB"/>
              <a:t>First we report the security Issue and a cve is been created</a:t>
            </a:r>
            <a:endParaRPr/>
          </a:p>
          <a:p>
            <a:pPr indent="0" lvl="0" marL="0" rtl="0" algn="l">
              <a:spcBef>
                <a:spcPts val="0"/>
              </a:spcBef>
              <a:spcAft>
                <a:spcPts val="0"/>
              </a:spcAft>
              <a:buNone/>
            </a:pPr>
            <a:r>
              <a:rPr lang="en-GB"/>
              <a:t>Than the maintainer work on a fix</a:t>
            </a:r>
            <a:endParaRPr/>
          </a:p>
          <a:p>
            <a:pPr indent="0" lvl="0" marL="0" rtl="0" algn="l">
              <a:spcBef>
                <a:spcPts val="0"/>
              </a:spcBef>
              <a:spcAft>
                <a:spcPts val="0"/>
              </a:spcAft>
              <a:buNone/>
            </a:pPr>
            <a:r>
              <a:rPr lang="en-GB"/>
              <a:t>He create a new release with the fix</a:t>
            </a:r>
            <a:endParaRPr/>
          </a:p>
          <a:p>
            <a:pPr indent="0" lvl="0" marL="0" rtl="0" algn="l">
              <a:spcBef>
                <a:spcPts val="0"/>
              </a:spcBef>
              <a:spcAft>
                <a:spcPts val="0"/>
              </a:spcAft>
              <a:buNone/>
            </a:pPr>
            <a:r>
              <a:rPr lang="en-GB"/>
              <a:t>Container is rebuilt with the fixed version</a:t>
            </a:r>
            <a:endParaRPr/>
          </a:p>
          <a:p>
            <a:pPr indent="0" lvl="0" marL="0" rtl="0" algn="l">
              <a:spcBef>
                <a:spcPts val="0"/>
              </a:spcBef>
              <a:spcAft>
                <a:spcPts val="0"/>
              </a:spcAft>
              <a:buNone/>
            </a:pPr>
            <a:r>
              <a:rPr lang="en-GB"/>
              <a:t>And user are rushing to pull the new safe tag</a:t>
            </a:r>
            <a:br>
              <a:rPr lang="en-GB"/>
            </a:br>
            <a:r>
              <a:rPr lang="en-GB"/>
              <a:t>Easy right?</a:t>
            </a:r>
            <a:br>
              <a:rPr lang="en-GB"/>
            </a:br>
            <a:r>
              <a:rPr lang="en-GB"/>
              <a:t>In ideal work as happen with CURL it really takes few days</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 Id="rId3" Type="http://schemas.openxmlformats.org/officeDocument/2006/relationships/image" Target="../media/image5.png"/><Relationship Id="rId4" Type="http://schemas.openxmlformats.org/officeDocument/2006/relationships/image" Target="../media/image8.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 Id="rId3" Type="http://schemas.openxmlformats.org/officeDocument/2006/relationships/image" Target="../media/image5.png"/><Relationship Id="rId4" Type="http://schemas.openxmlformats.org/officeDocument/2006/relationships/image" Target="../media/image1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p:cSld name="Cover">
    <p:spTree>
      <p:nvGrpSpPr>
        <p:cNvPr id="15" name="Shape 15"/>
        <p:cNvGrpSpPr/>
        <p:nvPr/>
      </p:nvGrpSpPr>
      <p:grpSpPr>
        <a:xfrm>
          <a:off x="0" y="0"/>
          <a:ext cx="0" cy="0"/>
          <a:chOff x="0" y="0"/>
          <a:chExt cx="0" cy="0"/>
        </a:xfrm>
      </p:grpSpPr>
      <p:pic>
        <p:nvPicPr>
          <p:cNvPr id="16" name="Google Shape;16;p7"/>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4" name="Shape 44"/>
        <p:cNvGrpSpPr/>
        <p:nvPr/>
      </p:nvGrpSpPr>
      <p:grpSpPr>
        <a:xfrm>
          <a:off x="0" y="0"/>
          <a:ext cx="0" cy="0"/>
          <a:chOff x="0" y="0"/>
          <a:chExt cx="0" cy="0"/>
        </a:xfrm>
      </p:grpSpPr>
      <p:sp>
        <p:nvSpPr>
          <p:cNvPr id="45" name="Google Shape;45;g3ee706d1dc8_0_849"/>
          <p:cNvSpPr txBox="1"/>
          <p:nvPr>
            <p:ph type="title"/>
          </p:nvPr>
        </p:nvSpPr>
        <p:spPr>
          <a:xfrm>
            <a:off x="415600" y="2867800"/>
            <a:ext cx="11360700" cy="1122300"/>
          </a:xfrm>
          <a:prstGeom prst="rect">
            <a:avLst/>
          </a:prstGeom>
        </p:spPr>
        <p:txBody>
          <a:bodyPr anchorCtr="0" anchor="ctr" bIns="121900" lIns="121900" spcFirstLastPara="1" rIns="121900" wrap="square" tIns="121900">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46" name="Google Shape;46;g3ee706d1dc8_0_849"/>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47" name="Shape 47"/>
        <p:cNvGrpSpPr/>
        <p:nvPr/>
      </p:nvGrpSpPr>
      <p:grpSpPr>
        <a:xfrm>
          <a:off x="0" y="0"/>
          <a:ext cx="0" cy="0"/>
          <a:chOff x="0" y="0"/>
          <a:chExt cx="0" cy="0"/>
        </a:xfrm>
      </p:grpSpPr>
      <p:sp>
        <p:nvSpPr>
          <p:cNvPr id="48" name="Google Shape;48;g3ee706d1dc8_0_852"/>
          <p:cNvSpPr txBox="1"/>
          <p:nvPr>
            <p:ph type="title"/>
          </p:nvPr>
        </p:nvSpPr>
        <p:spPr>
          <a:xfrm>
            <a:off x="415600" y="593367"/>
            <a:ext cx="11360700" cy="763500"/>
          </a:xfrm>
          <a:prstGeom prst="rect">
            <a:avLst/>
          </a:prstGeom>
        </p:spPr>
        <p:txBody>
          <a:bodyPr anchorCtr="0" anchor="t" bIns="121900" lIns="121900" spcFirstLastPara="1" rIns="121900" wrap="square" tIns="12190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p:txBody>
      </p:sp>
      <p:sp>
        <p:nvSpPr>
          <p:cNvPr id="49" name="Google Shape;49;g3ee706d1dc8_0_852"/>
          <p:cNvSpPr txBox="1"/>
          <p:nvPr>
            <p:ph idx="1" type="body"/>
          </p:nvPr>
        </p:nvSpPr>
        <p:spPr>
          <a:xfrm>
            <a:off x="415600" y="1536633"/>
            <a:ext cx="11360700" cy="4555200"/>
          </a:xfrm>
          <a:prstGeom prst="rect">
            <a:avLst/>
          </a:prstGeom>
        </p:spPr>
        <p:txBody>
          <a:bodyPr anchorCtr="0" anchor="t" bIns="121900" lIns="121900" spcFirstLastPara="1" rIns="121900" wrap="square" tIns="121900">
            <a:normAutofit/>
          </a:bodyPr>
          <a:lstStyle>
            <a:lvl1pPr indent="-381000" lvl="0" marL="457200">
              <a:spcBef>
                <a:spcPts val="0"/>
              </a:spcBef>
              <a:spcAft>
                <a:spcPts val="0"/>
              </a:spcAft>
              <a:buSzPts val="2400"/>
              <a:buChar char="●"/>
              <a:defRPr/>
            </a:lvl1pPr>
            <a:lvl2pPr indent="-349250" lvl="1" marL="914400">
              <a:spcBef>
                <a:spcPts val="0"/>
              </a:spcBef>
              <a:spcAft>
                <a:spcPts val="0"/>
              </a:spcAft>
              <a:buSzPts val="1900"/>
              <a:buChar char="○"/>
              <a:defRPr/>
            </a:lvl2pPr>
            <a:lvl3pPr indent="-349250" lvl="2" marL="1371600">
              <a:spcBef>
                <a:spcPts val="0"/>
              </a:spcBef>
              <a:spcAft>
                <a:spcPts val="0"/>
              </a:spcAft>
              <a:buSzPts val="1900"/>
              <a:buChar char="■"/>
              <a:defRPr/>
            </a:lvl3pPr>
            <a:lvl4pPr indent="-349250" lvl="3" marL="1828800">
              <a:spcBef>
                <a:spcPts val="0"/>
              </a:spcBef>
              <a:spcAft>
                <a:spcPts val="0"/>
              </a:spcAft>
              <a:buSzPts val="1900"/>
              <a:buChar char="●"/>
              <a:defRPr/>
            </a:lvl4pPr>
            <a:lvl5pPr indent="-349250" lvl="4" marL="2286000">
              <a:spcBef>
                <a:spcPts val="0"/>
              </a:spcBef>
              <a:spcAft>
                <a:spcPts val="0"/>
              </a:spcAft>
              <a:buSzPts val="1900"/>
              <a:buChar char="○"/>
              <a:defRPr/>
            </a:lvl5pPr>
            <a:lvl6pPr indent="-349250" lvl="5" marL="2743200">
              <a:spcBef>
                <a:spcPts val="0"/>
              </a:spcBef>
              <a:spcAft>
                <a:spcPts val="0"/>
              </a:spcAft>
              <a:buSzPts val="1900"/>
              <a:buChar char="■"/>
              <a:defRPr/>
            </a:lvl6pPr>
            <a:lvl7pPr indent="-349250" lvl="6" marL="3200400">
              <a:spcBef>
                <a:spcPts val="0"/>
              </a:spcBef>
              <a:spcAft>
                <a:spcPts val="0"/>
              </a:spcAft>
              <a:buSzPts val="1900"/>
              <a:buChar char="●"/>
              <a:defRPr/>
            </a:lvl7pPr>
            <a:lvl8pPr indent="-349250" lvl="7" marL="3657600">
              <a:spcBef>
                <a:spcPts val="0"/>
              </a:spcBef>
              <a:spcAft>
                <a:spcPts val="0"/>
              </a:spcAft>
              <a:buSzPts val="1900"/>
              <a:buChar char="○"/>
              <a:defRPr/>
            </a:lvl8pPr>
            <a:lvl9pPr indent="-349250" lvl="8" marL="4114800">
              <a:spcBef>
                <a:spcPts val="0"/>
              </a:spcBef>
              <a:spcAft>
                <a:spcPts val="0"/>
              </a:spcAft>
              <a:buSzPts val="1900"/>
              <a:buChar char="■"/>
              <a:defRPr/>
            </a:lvl9pPr>
          </a:lstStyle>
          <a:p/>
        </p:txBody>
      </p:sp>
      <p:sp>
        <p:nvSpPr>
          <p:cNvPr id="50" name="Google Shape;50;g3ee706d1dc8_0_852"/>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51" name="Shape 51"/>
        <p:cNvGrpSpPr/>
        <p:nvPr/>
      </p:nvGrpSpPr>
      <p:grpSpPr>
        <a:xfrm>
          <a:off x="0" y="0"/>
          <a:ext cx="0" cy="0"/>
          <a:chOff x="0" y="0"/>
          <a:chExt cx="0" cy="0"/>
        </a:xfrm>
      </p:grpSpPr>
      <p:sp>
        <p:nvSpPr>
          <p:cNvPr id="52" name="Google Shape;52;g3ee706d1dc8_0_856"/>
          <p:cNvSpPr txBox="1"/>
          <p:nvPr>
            <p:ph type="title"/>
          </p:nvPr>
        </p:nvSpPr>
        <p:spPr>
          <a:xfrm>
            <a:off x="415600" y="593367"/>
            <a:ext cx="11360700" cy="763500"/>
          </a:xfrm>
          <a:prstGeom prst="rect">
            <a:avLst/>
          </a:prstGeom>
        </p:spPr>
        <p:txBody>
          <a:bodyPr anchorCtr="0" anchor="t" bIns="121900" lIns="121900" spcFirstLastPara="1" rIns="121900" wrap="square" tIns="12190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p:txBody>
      </p:sp>
      <p:sp>
        <p:nvSpPr>
          <p:cNvPr id="53" name="Google Shape;53;g3ee706d1dc8_0_856"/>
          <p:cNvSpPr txBox="1"/>
          <p:nvPr>
            <p:ph idx="1" type="body"/>
          </p:nvPr>
        </p:nvSpPr>
        <p:spPr>
          <a:xfrm>
            <a:off x="415600" y="1536633"/>
            <a:ext cx="5333100" cy="4555200"/>
          </a:xfrm>
          <a:prstGeom prst="rect">
            <a:avLst/>
          </a:prstGeom>
        </p:spPr>
        <p:txBody>
          <a:bodyPr anchorCtr="0" anchor="t" bIns="121900" lIns="121900" spcFirstLastPara="1" rIns="121900" wrap="square" tIns="121900">
            <a:normAutofit/>
          </a:bodyPr>
          <a:lstStyle>
            <a:lvl1pPr indent="-349250" lvl="0" marL="457200">
              <a:spcBef>
                <a:spcPts val="0"/>
              </a:spcBef>
              <a:spcAft>
                <a:spcPts val="0"/>
              </a:spcAft>
              <a:buSzPts val="1900"/>
              <a:buChar char="●"/>
              <a:defRPr sz="1900"/>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54" name="Google Shape;54;g3ee706d1dc8_0_856"/>
          <p:cNvSpPr txBox="1"/>
          <p:nvPr>
            <p:ph idx="2" type="body"/>
          </p:nvPr>
        </p:nvSpPr>
        <p:spPr>
          <a:xfrm>
            <a:off x="6443200" y="1536633"/>
            <a:ext cx="5333100" cy="4555200"/>
          </a:xfrm>
          <a:prstGeom prst="rect">
            <a:avLst/>
          </a:prstGeom>
        </p:spPr>
        <p:txBody>
          <a:bodyPr anchorCtr="0" anchor="t" bIns="121900" lIns="121900" spcFirstLastPara="1" rIns="121900" wrap="square" tIns="121900">
            <a:normAutofit/>
          </a:bodyPr>
          <a:lstStyle>
            <a:lvl1pPr indent="-349250" lvl="0" marL="457200">
              <a:spcBef>
                <a:spcPts val="0"/>
              </a:spcBef>
              <a:spcAft>
                <a:spcPts val="0"/>
              </a:spcAft>
              <a:buSzPts val="1900"/>
              <a:buChar char="●"/>
              <a:defRPr sz="1900"/>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55" name="Google Shape;55;g3ee706d1dc8_0_856"/>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6" name="Shape 56"/>
        <p:cNvGrpSpPr/>
        <p:nvPr/>
      </p:nvGrpSpPr>
      <p:grpSpPr>
        <a:xfrm>
          <a:off x="0" y="0"/>
          <a:ext cx="0" cy="0"/>
          <a:chOff x="0" y="0"/>
          <a:chExt cx="0" cy="0"/>
        </a:xfrm>
      </p:grpSpPr>
      <p:sp>
        <p:nvSpPr>
          <p:cNvPr id="57" name="Google Shape;57;g3ee706d1dc8_0_861"/>
          <p:cNvSpPr txBox="1"/>
          <p:nvPr>
            <p:ph type="title"/>
          </p:nvPr>
        </p:nvSpPr>
        <p:spPr>
          <a:xfrm>
            <a:off x="415600" y="593367"/>
            <a:ext cx="11360700" cy="763500"/>
          </a:xfrm>
          <a:prstGeom prst="rect">
            <a:avLst/>
          </a:prstGeom>
        </p:spPr>
        <p:txBody>
          <a:bodyPr anchorCtr="0" anchor="t" bIns="121900" lIns="121900" spcFirstLastPara="1" rIns="121900" wrap="square" tIns="12190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p:txBody>
      </p:sp>
      <p:sp>
        <p:nvSpPr>
          <p:cNvPr id="58" name="Google Shape;58;g3ee706d1dc8_0_861"/>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59" name="Shape 59"/>
        <p:cNvGrpSpPr/>
        <p:nvPr/>
      </p:nvGrpSpPr>
      <p:grpSpPr>
        <a:xfrm>
          <a:off x="0" y="0"/>
          <a:ext cx="0" cy="0"/>
          <a:chOff x="0" y="0"/>
          <a:chExt cx="0" cy="0"/>
        </a:xfrm>
      </p:grpSpPr>
      <p:sp>
        <p:nvSpPr>
          <p:cNvPr id="60" name="Google Shape;60;g3ee706d1dc8_0_864"/>
          <p:cNvSpPr txBox="1"/>
          <p:nvPr>
            <p:ph type="title"/>
          </p:nvPr>
        </p:nvSpPr>
        <p:spPr>
          <a:xfrm>
            <a:off x="415600" y="740800"/>
            <a:ext cx="3744000" cy="1007700"/>
          </a:xfrm>
          <a:prstGeom prst="rect">
            <a:avLst/>
          </a:prstGeom>
        </p:spPr>
        <p:txBody>
          <a:bodyPr anchorCtr="0" anchor="b" bIns="121900" lIns="121900" spcFirstLastPara="1" rIns="121900" wrap="square" tIns="121900">
            <a:normAutofit/>
          </a:bodyPr>
          <a:lstStyle>
            <a:lvl1pPr lvl="0">
              <a:spcBef>
                <a:spcPts val="0"/>
              </a:spcBef>
              <a:spcAft>
                <a:spcPts val="0"/>
              </a:spcAft>
              <a:buSzPts val="3200"/>
              <a:buNone/>
              <a:defRPr sz="3200"/>
            </a:lvl1pPr>
            <a:lvl2pPr lvl="1">
              <a:spcBef>
                <a:spcPts val="0"/>
              </a:spcBef>
              <a:spcAft>
                <a:spcPts val="0"/>
              </a:spcAft>
              <a:buSzPts val="3200"/>
              <a:buNone/>
              <a:defRPr sz="3200"/>
            </a:lvl2pPr>
            <a:lvl3pPr lvl="2">
              <a:spcBef>
                <a:spcPts val="0"/>
              </a:spcBef>
              <a:spcAft>
                <a:spcPts val="0"/>
              </a:spcAft>
              <a:buSzPts val="3200"/>
              <a:buNone/>
              <a:defRPr sz="3200"/>
            </a:lvl3pPr>
            <a:lvl4pPr lvl="3">
              <a:spcBef>
                <a:spcPts val="0"/>
              </a:spcBef>
              <a:spcAft>
                <a:spcPts val="0"/>
              </a:spcAft>
              <a:buSzPts val="3200"/>
              <a:buNone/>
              <a:defRPr sz="3200"/>
            </a:lvl4pPr>
            <a:lvl5pPr lvl="4">
              <a:spcBef>
                <a:spcPts val="0"/>
              </a:spcBef>
              <a:spcAft>
                <a:spcPts val="0"/>
              </a:spcAft>
              <a:buSzPts val="3200"/>
              <a:buNone/>
              <a:defRPr sz="3200"/>
            </a:lvl5pPr>
            <a:lvl6pPr lvl="5">
              <a:spcBef>
                <a:spcPts val="0"/>
              </a:spcBef>
              <a:spcAft>
                <a:spcPts val="0"/>
              </a:spcAft>
              <a:buSzPts val="3200"/>
              <a:buNone/>
              <a:defRPr sz="3200"/>
            </a:lvl6pPr>
            <a:lvl7pPr lvl="6">
              <a:spcBef>
                <a:spcPts val="0"/>
              </a:spcBef>
              <a:spcAft>
                <a:spcPts val="0"/>
              </a:spcAft>
              <a:buSzPts val="3200"/>
              <a:buNone/>
              <a:defRPr sz="3200"/>
            </a:lvl7pPr>
            <a:lvl8pPr lvl="7">
              <a:spcBef>
                <a:spcPts val="0"/>
              </a:spcBef>
              <a:spcAft>
                <a:spcPts val="0"/>
              </a:spcAft>
              <a:buSzPts val="3200"/>
              <a:buNone/>
              <a:defRPr sz="3200"/>
            </a:lvl8pPr>
            <a:lvl9pPr lvl="8">
              <a:spcBef>
                <a:spcPts val="0"/>
              </a:spcBef>
              <a:spcAft>
                <a:spcPts val="0"/>
              </a:spcAft>
              <a:buSzPts val="3200"/>
              <a:buNone/>
              <a:defRPr sz="3200"/>
            </a:lvl9pPr>
          </a:lstStyle>
          <a:p/>
        </p:txBody>
      </p:sp>
      <p:sp>
        <p:nvSpPr>
          <p:cNvPr id="61" name="Google Shape;61;g3ee706d1dc8_0_864"/>
          <p:cNvSpPr txBox="1"/>
          <p:nvPr>
            <p:ph idx="1" type="body"/>
          </p:nvPr>
        </p:nvSpPr>
        <p:spPr>
          <a:xfrm>
            <a:off x="415600" y="1852800"/>
            <a:ext cx="3744000" cy="4239300"/>
          </a:xfrm>
          <a:prstGeom prst="rect">
            <a:avLst/>
          </a:prstGeom>
        </p:spPr>
        <p:txBody>
          <a:bodyPr anchorCtr="0" anchor="t" bIns="121900" lIns="121900" spcFirstLastPara="1" rIns="121900" wrap="square" tIns="121900">
            <a:normAutofit/>
          </a:bodyPr>
          <a:lstStyle>
            <a:lvl1pPr indent="-330200" lvl="0" marL="457200">
              <a:spcBef>
                <a:spcPts val="0"/>
              </a:spcBef>
              <a:spcAft>
                <a:spcPts val="0"/>
              </a:spcAft>
              <a:buSzPts val="1600"/>
              <a:buChar char="●"/>
              <a:defRPr sz="1600"/>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62" name="Google Shape;62;g3ee706d1dc8_0_864"/>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63" name="Shape 63"/>
        <p:cNvGrpSpPr/>
        <p:nvPr/>
      </p:nvGrpSpPr>
      <p:grpSpPr>
        <a:xfrm>
          <a:off x="0" y="0"/>
          <a:ext cx="0" cy="0"/>
          <a:chOff x="0" y="0"/>
          <a:chExt cx="0" cy="0"/>
        </a:xfrm>
      </p:grpSpPr>
      <p:sp>
        <p:nvSpPr>
          <p:cNvPr id="64" name="Google Shape;64;g3ee706d1dc8_0_868"/>
          <p:cNvSpPr txBox="1"/>
          <p:nvPr>
            <p:ph type="title"/>
          </p:nvPr>
        </p:nvSpPr>
        <p:spPr>
          <a:xfrm>
            <a:off x="653667" y="600200"/>
            <a:ext cx="8490300" cy="5454300"/>
          </a:xfrm>
          <a:prstGeom prst="rect">
            <a:avLst/>
          </a:prstGeom>
        </p:spPr>
        <p:txBody>
          <a:bodyPr anchorCtr="0" anchor="ctr" bIns="121900" lIns="121900" spcFirstLastPara="1" rIns="121900" wrap="square" tIns="121900">
            <a:normAutofit/>
          </a:bodyPr>
          <a:lstStyle>
            <a:lvl1pPr lvl="0">
              <a:spcBef>
                <a:spcPts val="0"/>
              </a:spcBef>
              <a:spcAft>
                <a:spcPts val="0"/>
              </a:spcAft>
              <a:buSzPts val="6400"/>
              <a:buNone/>
              <a:defRPr sz="6400"/>
            </a:lvl1pPr>
            <a:lvl2pPr lvl="1">
              <a:spcBef>
                <a:spcPts val="0"/>
              </a:spcBef>
              <a:spcAft>
                <a:spcPts val="0"/>
              </a:spcAft>
              <a:buSzPts val="6400"/>
              <a:buNone/>
              <a:defRPr sz="6400"/>
            </a:lvl2pPr>
            <a:lvl3pPr lvl="2">
              <a:spcBef>
                <a:spcPts val="0"/>
              </a:spcBef>
              <a:spcAft>
                <a:spcPts val="0"/>
              </a:spcAft>
              <a:buSzPts val="6400"/>
              <a:buNone/>
              <a:defRPr sz="6400"/>
            </a:lvl3pPr>
            <a:lvl4pPr lvl="3">
              <a:spcBef>
                <a:spcPts val="0"/>
              </a:spcBef>
              <a:spcAft>
                <a:spcPts val="0"/>
              </a:spcAft>
              <a:buSzPts val="6400"/>
              <a:buNone/>
              <a:defRPr sz="6400"/>
            </a:lvl4pPr>
            <a:lvl5pPr lvl="4">
              <a:spcBef>
                <a:spcPts val="0"/>
              </a:spcBef>
              <a:spcAft>
                <a:spcPts val="0"/>
              </a:spcAft>
              <a:buSzPts val="6400"/>
              <a:buNone/>
              <a:defRPr sz="6400"/>
            </a:lvl5pPr>
            <a:lvl6pPr lvl="5">
              <a:spcBef>
                <a:spcPts val="0"/>
              </a:spcBef>
              <a:spcAft>
                <a:spcPts val="0"/>
              </a:spcAft>
              <a:buSzPts val="6400"/>
              <a:buNone/>
              <a:defRPr sz="6400"/>
            </a:lvl6pPr>
            <a:lvl7pPr lvl="6">
              <a:spcBef>
                <a:spcPts val="0"/>
              </a:spcBef>
              <a:spcAft>
                <a:spcPts val="0"/>
              </a:spcAft>
              <a:buSzPts val="6400"/>
              <a:buNone/>
              <a:defRPr sz="6400"/>
            </a:lvl7pPr>
            <a:lvl8pPr lvl="7">
              <a:spcBef>
                <a:spcPts val="0"/>
              </a:spcBef>
              <a:spcAft>
                <a:spcPts val="0"/>
              </a:spcAft>
              <a:buSzPts val="6400"/>
              <a:buNone/>
              <a:defRPr sz="6400"/>
            </a:lvl8pPr>
            <a:lvl9pPr lvl="8">
              <a:spcBef>
                <a:spcPts val="0"/>
              </a:spcBef>
              <a:spcAft>
                <a:spcPts val="0"/>
              </a:spcAft>
              <a:buSzPts val="6400"/>
              <a:buNone/>
              <a:defRPr sz="6400"/>
            </a:lvl9pPr>
          </a:lstStyle>
          <a:p/>
        </p:txBody>
      </p:sp>
      <p:sp>
        <p:nvSpPr>
          <p:cNvPr id="65" name="Google Shape;65;g3ee706d1dc8_0_868"/>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6" name="Shape 66"/>
        <p:cNvGrpSpPr/>
        <p:nvPr/>
      </p:nvGrpSpPr>
      <p:grpSpPr>
        <a:xfrm>
          <a:off x="0" y="0"/>
          <a:ext cx="0" cy="0"/>
          <a:chOff x="0" y="0"/>
          <a:chExt cx="0" cy="0"/>
        </a:xfrm>
      </p:grpSpPr>
      <p:sp>
        <p:nvSpPr>
          <p:cNvPr id="67" name="Google Shape;67;g3ee706d1dc8_0_871"/>
          <p:cNvSpPr/>
          <p:nvPr/>
        </p:nvSpPr>
        <p:spPr>
          <a:xfrm>
            <a:off x="6096000" y="-167"/>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8" name="Google Shape;68;g3ee706d1dc8_0_871"/>
          <p:cNvSpPr txBox="1"/>
          <p:nvPr>
            <p:ph type="title"/>
          </p:nvPr>
        </p:nvSpPr>
        <p:spPr>
          <a:xfrm>
            <a:off x="354000" y="1644233"/>
            <a:ext cx="5393700" cy="1976400"/>
          </a:xfrm>
          <a:prstGeom prst="rect">
            <a:avLst/>
          </a:prstGeom>
        </p:spPr>
        <p:txBody>
          <a:bodyPr anchorCtr="0" anchor="b" bIns="121900" lIns="121900" spcFirstLastPara="1" rIns="121900" wrap="square" tIns="121900">
            <a:normAutofit/>
          </a:bodyPr>
          <a:lstStyle>
            <a:lvl1pPr lvl="0" algn="ctr">
              <a:spcBef>
                <a:spcPts val="0"/>
              </a:spcBef>
              <a:spcAft>
                <a:spcPts val="0"/>
              </a:spcAft>
              <a:buSzPts val="5600"/>
              <a:buNone/>
              <a:defRPr sz="5600"/>
            </a:lvl1pPr>
            <a:lvl2pPr lvl="1" algn="ctr">
              <a:spcBef>
                <a:spcPts val="0"/>
              </a:spcBef>
              <a:spcAft>
                <a:spcPts val="0"/>
              </a:spcAft>
              <a:buSzPts val="5600"/>
              <a:buNone/>
              <a:defRPr sz="5600"/>
            </a:lvl2pPr>
            <a:lvl3pPr lvl="2" algn="ctr">
              <a:spcBef>
                <a:spcPts val="0"/>
              </a:spcBef>
              <a:spcAft>
                <a:spcPts val="0"/>
              </a:spcAft>
              <a:buSzPts val="5600"/>
              <a:buNone/>
              <a:defRPr sz="5600"/>
            </a:lvl3pPr>
            <a:lvl4pPr lvl="3" algn="ctr">
              <a:spcBef>
                <a:spcPts val="0"/>
              </a:spcBef>
              <a:spcAft>
                <a:spcPts val="0"/>
              </a:spcAft>
              <a:buSzPts val="5600"/>
              <a:buNone/>
              <a:defRPr sz="5600"/>
            </a:lvl4pPr>
            <a:lvl5pPr lvl="4" algn="ctr">
              <a:spcBef>
                <a:spcPts val="0"/>
              </a:spcBef>
              <a:spcAft>
                <a:spcPts val="0"/>
              </a:spcAft>
              <a:buSzPts val="5600"/>
              <a:buNone/>
              <a:defRPr sz="5600"/>
            </a:lvl5pPr>
            <a:lvl6pPr lvl="5" algn="ctr">
              <a:spcBef>
                <a:spcPts val="0"/>
              </a:spcBef>
              <a:spcAft>
                <a:spcPts val="0"/>
              </a:spcAft>
              <a:buSzPts val="5600"/>
              <a:buNone/>
              <a:defRPr sz="5600"/>
            </a:lvl6pPr>
            <a:lvl7pPr lvl="6" algn="ctr">
              <a:spcBef>
                <a:spcPts val="0"/>
              </a:spcBef>
              <a:spcAft>
                <a:spcPts val="0"/>
              </a:spcAft>
              <a:buSzPts val="5600"/>
              <a:buNone/>
              <a:defRPr sz="5600"/>
            </a:lvl7pPr>
            <a:lvl8pPr lvl="7" algn="ctr">
              <a:spcBef>
                <a:spcPts val="0"/>
              </a:spcBef>
              <a:spcAft>
                <a:spcPts val="0"/>
              </a:spcAft>
              <a:buSzPts val="5600"/>
              <a:buNone/>
              <a:defRPr sz="5600"/>
            </a:lvl8pPr>
            <a:lvl9pPr lvl="8" algn="ctr">
              <a:spcBef>
                <a:spcPts val="0"/>
              </a:spcBef>
              <a:spcAft>
                <a:spcPts val="0"/>
              </a:spcAft>
              <a:buSzPts val="5600"/>
              <a:buNone/>
              <a:defRPr sz="5600"/>
            </a:lvl9pPr>
          </a:lstStyle>
          <a:p/>
        </p:txBody>
      </p:sp>
      <p:sp>
        <p:nvSpPr>
          <p:cNvPr id="69" name="Google Shape;69;g3ee706d1dc8_0_871"/>
          <p:cNvSpPr txBox="1"/>
          <p:nvPr>
            <p:ph idx="1" type="subTitle"/>
          </p:nvPr>
        </p:nvSpPr>
        <p:spPr>
          <a:xfrm>
            <a:off x="354000" y="3737433"/>
            <a:ext cx="5393700" cy="1646700"/>
          </a:xfrm>
          <a:prstGeom prst="rect">
            <a:avLst/>
          </a:prstGeom>
        </p:spPr>
        <p:txBody>
          <a:bodyPr anchorCtr="0" anchor="t" bIns="121900" lIns="121900" spcFirstLastPara="1" rIns="121900" wrap="square" tIns="12190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70" name="Google Shape;70;g3ee706d1dc8_0_871"/>
          <p:cNvSpPr txBox="1"/>
          <p:nvPr>
            <p:ph idx="2" type="body"/>
          </p:nvPr>
        </p:nvSpPr>
        <p:spPr>
          <a:xfrm>
            <a:off x="6586000" y="965433"/>
            <a:ext cx="5115900" cy="4926900"/>
          </a:xfrm>
          <a:prstGeom prst="rect">
            <a:avLst/>
          </a:prstGeom>
        </p:spPr>
        <p:txBody>
          <a:bodyPr anchorCtr="0" anchor="ctr" bIns="121900" lIns="121900" spcFirstLastPara="1" rIns="121900" wrap="square" tIns="121900">
            <a:normAutofit/>
          </a:bodyPr>
          <a:lstStyle>
            <a:lvl1pPr indent="-381000" lvl="0" marL="457200">
              <a:spcBef>
                <a:spcPts val="0"/>
              </a:spcBef>
              <a:spcAft>
                <a:spcPts val="0"/>
              </a:spcAft>
              <a:buSzPts val="2400"/>
              <a:buChar char="●"/>
              <a:defRPr/>
            </a:lvl1pPr>
            <a:lvl2pPr indent="-349250" lvl="1" marL="914400">
              <a:spcBef>
                <a:spcPts val="0"/>
              </a:spcBef>
              <a:spcAft>
                <a:spcPts val="0"/>
              </a:spcAft>
              <a:buSzPts val="1900"/>
              <a:buChar char="○"/>
              <a:defRPr/>
            </a:lvl2pPr>
            <a:lvl3pPr indent="-349250" lvl="2" marL="1371600">
              <a:spcBef>
                <a:spcPts val="0"/>
              </a:spcBef>
              <a:spcAft>
                <a:spcPts val="0"/>
              </a:spcAft>
              <a:buSzPts val="1900"/>
              <a:buChar char="■"/>
              <a:defRPr/>
            </a:lvl3pPr>
            <a:lvl4pPr indent="-349250" lvl="3" marL="1828800">
              <a:spcBef>
                <a:spcPts val="0"/>
              </a:spcBef>
              <a:spcAft>
                <a:spcPts val="0"/>
              </a:spcAft>
              <a:buSzPts val="1900"/>
              <a:buChar char="●"/>
              <a:defRPr/>
            </a:lvl4pPr>
            <a:lvl5pPr indent="-349250" lvl="4" marL="2286000">
              <a:spcBef>
                <a:spcPts val="0"/>
              </a:spcBef>
              <a:spcAft>
                <a:spcPts val="0"/>
              </a:spcAft>
              <a:buSzPts val="1900"/>
              <a:buChar char="○"/>
              <a:defRPr/>
            </a:lvl5pPr>
            <a:lvl6pPr indent="-349250" lvl="5" marL="2743200">
              <a:spcBef>
                <a:spcPts val="0"/>
              </a:spcBef>
              <a:spcAft>
                <a:spcPts val="0"/>
              </a:spcAft>
              <a:buSzPts val="1900"/>
              <a:buChar char="■"/>
              <a:defRPr/>
            </a:lvl6pPr>
            <a:lvl7pPr indent="-349250" lvl="6" marL="3200400">
              <a:spcBef>
                <a:spcPts val="0"/>
              </a:spcBef>
              <a:spcAft>
                <a:spcPts val="0"/>
              </a:spcAft>
              <a:buSzPts val="1900"/>
              <a:buChar char="●"/>
              <a:defRPr/>
            </a:lvl7pPr>
            <a:lvl8pPr indent="-349250" lvl="7" marL="3657600">
              <a:spcBef>
                <a:spcPts val="0"/>
              </a:spcBef>
              <a:spcAft>
                <a:spcPts val="0"/>
              </a:spcAft>
              <a:buSzPts val="1900"/>
              <a:buChar char="○"/>
              <a:defRPr/>
            </a:lvl8pPr>
            <a:lvl9pPr indent="-349250" lvl="8" marL="4114800">
              <a:spcBef>
                <a:spcPts val="0"/>
              </a:spcBef>
              <a:spcAft>
                <a:spcPts val="0"/>
              </a:spcAft>
              <a:buSzPts val="1900"/>
              <a:buChar char="■"/>
              <a:defRPr/>
            </a:lvl9pPr>
          </a:lstStyle>
          <a:p/>
        </p:txBody>
      </p:sp>
      <p:sp>
        <p:nvSpPr>
          <p:cNvPr id="71" name="Google Shape;71;g3ee706d1dc8_0_871"/>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2" name="Shape 72"/>
        <p:cNvGrpSpPr/>
        <p:nvPr/>
      </p:nvGrpSpPr>
      <p:grpSpPr>
        <a:xfrm>
          <a:off x="0" y="0"/>
          <a:ext cx="0" cy="0"/>
          <a:chOff x="0" y="0"/>
          <a:chExt cx="0" cy="0"/>
        </a:xfrm>
      </p:grpSpPr>
      <p:sp>
        <p:nvSpPr>
          <p:cNvPr id="73" name="Google Shape;73;g3ee706d1dc8_0_877"/>
          <p:cNvSpPr txBox="1"/>
          <p:nvPr>
            <p:ph idx="1" type="body"/>
          </p:nvPr>
        </p:nvSpPr>
        <p:spPr>
          <a:xfrm>
            <a:off x="415600" y="5640767"/>
            <a:ext cx="7998300" cy="806700"/>
          </a:xfrm>
          <a:prstGeom prst="rect">
            <a:avLst/>
          </a:prstGeom>
        </p:spPr>
        <p:txBody>
          <a:bodyPr anchorCtr="0" anchor="ctr" bIns="121900" lIns="121900" spcFirstLastPara="1" rIns="121900" wrap="square" tIns="121900">
            <a:normAutofit/>
          </a:bodyPr>
          <a:lstStyle>
            <a:lvl1pPr indent="-228600" lvl="0" marL="457200">
              <a:lnSpc>
                <a:spcPct val="100000"/>
              </a:lnSpc>
              <a:spcBef>
                <a:spcPts val="0"/>
              </a:spcBef>
              <a:spcAft>
                <a:spcPts val="0"/>
              </a:spcAft>
              <a:buSzPts val="2400"/>
              <a:buNone/>
              <a:defRPr/>
            </a:lvl1pPr>
          </a:lstStyle>
          <a:p/>
        </p:txBody>
      </p:sp>
      <p:sp>
        <p:nvSpPr>
          <p:cNvPr id="74" name="Google Shape;74;g3ee706d1dc8_0_877"/>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75" name="Shape 75"/>
        <p:cNvGrpSpPr/>
        <p:nvPr/>
      </p:nvGrpSpPr>
      <p:grpSpPr>
        <a:xfrm>
          <a:off x="0" y="0"/>
          <a:ext cx="0" cy="0"/>
          <a:chOff x="0" y="0"/>
          <a:chExt cx="0" cy="0"/>
        </a:xfrm>
      </p:grpSpPr>
      <p:sp>
        <p:nvSpPr>
          <p:cNvPr id="76" name="Google Shape;76;g3ee706d1dc8_0_880"/>
          <p:cNvSpPr txBox="1"/>
          <p:nvPr>
            <p:ph hasCustomPrompt="1" type="title"/>
          </p:nvPr>
        </p:nvSpPr>
        <p:spPr>
          <a:xfrm>
            <a:off x="415600" y="1474833"/>
            <a:ext cx="11360700" cy="2618100"/>
          </a:xfrm>
          <a:prstGeom prst="rect">
            <a:avLst/>
          </a:prstGeom>
        </p:spPr>
        <p:txBody>
          <a:bodyPr anchorCtr="0" anchor="b" bIns="121900" lIns="121900" spcFirstLastPara="1" rIns="121900" wrap="square" tIns="121900">
            <a:normAutofit/>
          </a:bodyPr>
          <a:lstStyle>
            <a:lvl1pPr lvl="0" algn="ctr">
              <a:spcBef>
                <a:spcPts val="0"/>
              </a:spcBef>
              <a:spcAft>
                <a:spcPts val="0"/>
              </a:spcAft>
              <a:buSzPts val="16000"/>
              <a:buNone/>
              <a:defRPr sz="16000"/>
            </a:lvl1pPr>
            <a:lvl2pPr lvl="1" algn="ctr">
              <a:spcBef>
                <a:spcPts val="0"/>
              </a:spcBef>
              <a:spcAft>
                <a:spcPts val="0"/>
              </a:spcAft>
              <a:buSzPts val="16000"/>
              <a:buNone/>
              <a:defRPr sz="16000"/>
            </a:lvl2pPr>
            <a:lvl3pPr lvl="2" algn="ctr">
              <a:spcBef>
                <a:spcPts val="0"/>
              </a:spcBef>
              <a:spcAft>
                <a:spcPts val="0"/>
              </a:spcAft>
              <a:buSzPts val="16000"/>
              <a:buNone/>
              <a:defRPr sz="16000"/>
            </a:lvl3pPr>
            <a:lvl4pPr lvl="3" algn="ctr">
              <a:spcBef>
                <a:spcPts val="0"/>
              </a:spcBef>
              <a:spcAft>
                <a:spcPts val="0"/>
              </a:spcAft>
              <a:buSzPts val="16000"/>
              <a:buNone/>
              <a:defRPr sz="16000"/>
            </a:lvl4pPr>
            <a:lvl5pPr lvl="4" algn="ctr">
              <a:spcBef>
                <a:spcPts val="0"/>
              </a:spcBef>
              <a:spcAft>
                <a:spcPts val="0"/>
              </a:spcAft>
              <a:buSzPts val="16000"/>
              <a:buNone/>
              <a:defRPr sz="16000"/>
            </a:lvl5pPr>
            <a:lvl6pPr lvl="5" algn="ctr">
              <a:spcBef>
                <a:spcPts val="0"/>
              </a:spcBef>
              <a:spcAft>
                <a:spcPts val="0"/>
              </a:spcAft>
              <a:buSzPts val="16000"/>
              <a:buNone/>
              <a:defRPr sz="16000"/>
            </a:lvl6pPr>
            <a:lvl7pPr lvl="6" algn="ctr">
              <a:spcBef>
                <a:spcPts val="0"/>
              </a:spcBef>
              <a:spcAft>
                <a:spcPts val="0"/>
              </a:spcAft>
              <a:buSzPts val="16000"/>
              <a:buNone/>
              <a:defRPr sz="16000"/>
            </a:lvl7pPr>
            <a:lvl8pPr lvl="7" algn="ctr">
              <a:spcBef>
                <a:spcPts val="0"/>
              </a:spcBef>
              <a:spcAft>
                <a:spcPts val="0"/>
              </a:spcAft>
              <a:buSzPts val="16000"/>
              <a:buNone/>
              <a:defRPr sz="16000"/>
            </a:lvl8pPr>
            <a:lvl9pPr lvl="8" algn="ctr">
              <a:spcBef>
                <a:spcPts val="0"/>
              </a:spcBef>
              <a:spcAft>
                <a:spcPts val="0"/>
              </a:spcAft>
              <a:buSzPts val="16000"/>
              <a:buNone/>
              <a:defRPr sz="16000"/>
            </a:lvl9pPr>
          </a:lstStyle>
          <a:p>
            <a:r>
              <a:t>xx%</a:t>
            </a:r>
          </a:p>
        </p:txBody>
      </p:sp>
      <p:sp>
        <p:nvSpPr>
          <p:cNvPr id="77" name="Google Shape;77;g3ee706d1dc8_0_880"/>
          <p:cNvSpPr txBox="1"/>
          <p:nvPr>
            <p:ph idx="1" type="body"/>
          </p:nvPr>
        </p:nvSpPr>
        <p:spPr>
          <a:xfrm>
            <a:off x="415600" y="4202967"/>
            <a:ext cx="11360700" cy="1734300"/>
          </a:xfrm>
          <a:prstGeom prst="rect">
            <a:avLst/>
          </a:prstGeom>
        </p:spPr>
        <p:txBody>
          <a:bodyPr anchorCtr="0" anchor="t" bIns="121900" lIns="121900" spcFirstLastPara="1" rIns="121900" wrap="square" tIns="121900">
            <a:normAutofit/>
          </a:bodyPr>
          <a:lstStyle>
            <a:lvl1pPr indent="-381000" lvl="0" marL="457200" algn="ctr">
              <a:spcBef>
                <a:spcPts val="0"/>
              </a:spcBef>
              <a:spcAft>
                <a:spcPts val="0"/>
              </a:spcAft>
              <a:buSzPts val="2400"/>
              <a:buChar char="●"/>
              <a:defRPr/>
            </a:lvl1pPr>
            <a:lvl2pPr indent="-349250" lvl="1" marL="914400" algn="ctr">
              <a:spcBef>
                <a:spcPts val="0"/>
              </a:spcBef>
              <a:spcAft>
                <a:spcPts val="0"/>
              </a:spcAft>
              <a:buSzPts val="1900"/>
              <a:buChar char="○"/>
              <a:defRPr/>
            </a:lvl2pPr>
            <a:lvl3pPr indent="-349250" lvl="2" marL="1371600" algn="ctr">
              <a:spcBef>
                <a:spcPts val="0"/>
              </a:spcBef>
              <a:spcAft>
                <a:spcPts val="0"/>
              </a:spcAft>
              <a:buSzPts val="1900"/>
              <a:buChar char="■"/>
              <a:defRPr/>
            </a:lvl3pPr>
            <a:lvl4pPr indent="-349250" lvl="3" marL="1828800" algn="ctr">
              <a:spcBef>
                <a:spcPts val="0"/>
              </a:spcBef>
              <a:spcAft>
                <a:spcPts val="0"/>
              </a:spcAft>
              <a:buSzPts val="1900"/>
              <a:buChar char="●"/>
              <a:defRPr/>
            </a:lvl4pPr>
            <a:lvl5pPr indent="-349250" lvl="4" marL="2286000" algn="ctr">
              <a:spcBef>
                <a:spcPts val="0"/>
              </a:spcBef>
              <a:spcAft>
                <a:spcPts val="0"/>
              </a:spcAft>
              <a:buSzPts val="1900"/>
              <a:buChar char="○"/>
              <a:defRPr/>
            </a:lvl5pPr>
            <a:lvl6pPr indent="-349250" lvl="5" marL="2743200" algn="ctr">
              <a:spcBef>
                <a:spcPts val="0"/>
              </a:spcBef>
              <a:spcAft>
                <a:spcPts val="0"/>
              </a:spcAft>
              <a:buSzPts val="1900"/>
              <a:buChar char="■"/>
              <a:defRPr/>
            </a:lvl6pPr>
            <a:lvl7pPr indent="-349250" lvl="6" marL="3200400" algn="ctr">
              <a:spcBef>
                <a:spcPts val="0"/>
              </a:spcBef>
              <a:spcAft>
                <a:spcPts val="0"/>
              </a:spcAft>
              <a:buSzPts val="1900"/>
              <a:buChar char="●"/>
              <a:defRPr/>
            </a:lvl7pPr>
            <a:lvl8pPr indent="-349250" lvl="7" marL="3657600" algn="ctr">
              <a:spcBef>
                <a:spcPts val="0"/>
              </a:spcBef>
              <a:spcAft>
                <a:spcPts val="0"/>
              </a:spcAft>
              <a:buSzPts val="1900"/>
              <a:buChar char="○"/>
              <a:defRPr/>
            </a:lvl8pPr>
            <a:lvl9pPr indent="-349250" lvl="8" marL="4114800" algn="ctr">
              <a:spcBef>
                <a:spcPts val="0"/>
              </a:spcBef>
              <a:spcAft>
                <a:spcPts val="0"/>
              </a:spcAft>
              <a:buSzPts val="1900"/>
              <a:buChar char="■"/>
              <a:defRPr/>
            </a:lvl9pPr>
          </a:lstStyle>
          <a:p/>
        </p:txBody>
      </p:sp>
      <p:sp>
        <p:nvSpPr>
          <p:cNvPr id="78" name="Google Shape;78;g3ee706d1dc8_0_880"/>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9" name="Shape 79"/>
        <p:cNvGrpSpPr/>
        <p:nvPr/>
      </p:nvGrpSpPr>
      <p:grpSpPr>
        <a:xfrm>
          <a:off x="0" y="0"/>
          <a:ext cx="0" cy="0"/>
          <a:chOff x="0" y="0"/>
          <a:chExt cx="0" cy="0"/>
        </a:xfrm>
      </p:grpSpPr>
      <p:sp>
        <p:nvSpPr>
          <p:cNvPr id="80" name="Google Shape;80;g3ee706d1dc8_0_884"/>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lk Detail">
  <p:cSld name="Talk Detail">
    <p:spTree>
      <p:nvGrpSpPr>
        <p:cNvPr id="17" name="Shape 17"/>
        <p:cNvGrpSpPr/>
        <p:nvPr/>
      </p:nvGrpSpPr>
      <p:grpSpPr>
        <a:xfrm>
          <a:off x="0" y="0"/>
          <a:ext cx="0" cy="0"/>
          <a:chOff x="0" y="0"/>
          <a:chExt cx="0" cy="0"/>
        </a:xfrm>
      </p:grpSpPr>
      <p:pic>
        <p:nvPicPr>
          <p:cNvPr id="18" name="Google Shape;18;p8"/>
          <p:cNvPicPr preferRelativeResize="0"/>
          <p:nvPr/>
        </p:nvPicPr>
        <p:blipFill rotWithShape="1">
          <a:blip r:embed="rId2">
            <a:alphaModFix/>
          </a:blip>
          <a:srcRect b="0" l="0" r="0" t="0"/>
          <a:stretch/>
        </p:blipFill>
        <p:spPr>
          <a:xfrm>
            <a:off x="15240" y="0"/>
            <a:ext cx="12176760" cy="6849427"/>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81" name="Shape 81"/>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1_Section header">
    <p:bg>
      <p:bgPr>
        <a:solidFill>
          <a:schemeClr val="accent1"/>
        </a:solidFill>
      </p:bgPr>
    </p:bg>
    <p:spTree>
      <p:nvGrpSpPr>
        <p:cNvPr id="82" name="Shape 82"/>
        <p:cNvGrpSpPr/>
        <p:nvPr/>
      </p:nvGrpSpPr>
      <p:grpSpPr>
        <a:xfrm>
          <a:off x="0" y="0"/>
          <a:ext cx="0" cy="0"/>
          <a:chOff x="0" y="0"/>
          <a:chExt cx="0" cy="0"/>
        </a:xfrm>
      </p:grpSpPr>
      <p:pic>
        <p:nvPicPr>
          <p:cNvPr id="83" name="Google Shape;83;g3ee706d1dc8_0_887"/>
          <p:cNvPicPr preferRelativeResize="0"/>
          <p:nvPr/>
        </p:nvPicPr>
        <p:blipFill rotWithShape="1">
          <a:blip r:embed="rId2">
            <a:alphaModFix/>
          </a:blip>
          <a:srcRect b="0" l="0" r="35166" t="4325"/>
          <a:stretch/>
        </p:blipFill>
        <p:spPr>
          <a:xfrm>
            <a:off x="8807104" y="0"/>
            <a:ext cx="3384897" cy="6857999"/>
          </a:xfrm>
          <a:prstGeom prst="rect">
            <a:avLst/>
          </a:prstGeom>
          <a:noFill/>
          <a:ln>
            <a:noFill/>
          </a:ln>
        </p:spPr>
      </p:pic>
      <p:sp>
        <p:nvSpPr>
          <p:cNvPr id="84" name="Google Shape;84;g3ee706d1dc8_0_887"/>
          <p:cNvSpPr txBox="1"/>
          <p:nvPr>
            <p:ph type="title"/>
          </p:nvPr>
        </p:nvSpPr>
        <p:spPr>
          <a:xfrm>
            <a:off x="415600" y="2587384"/>
            <a:ext cx="11360700" cy="11223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Clr>
                <a:schemeClr val="lt1"/>
              </a:buClr>
              <a:buSzPts val="4800"/>
              <a:buNone/>
              <a:defRPr sz="4800">
                <a:solidFill>
                  <a:schemeClr val="lt1"/>
                </a:solidFill>
              </a:defRPr>
            </a:lvl1pPr>
            <a:lvl2pPr lvl="1" algn="ctr">
              <a:lnSpc>
                <a:spcPct val="100000"/>
              </a:lnSpc>
              <a:spcBef>
                <a:spcPts val="0"/>
              </a:spcBef>
              <a:spcAft>
                <a:spcPts val="0"/>
              </a:spcAft>
              <a:buClr>
                <a:schemeClr val="lt1"/>
              </a:buClr>
              <a:buSzPts val="4800"/>
              <a:buNone/>
              <a:defRPr sz="4800">
                <a:solidFill>
                  <a:schemeClr val="lt1"/>
                </a:solidFill>
              </a:defRPr>
            </a:lvl2pPr>
            <a:lvl3pPr lvl="2" algn="ctr">
              <a:lnSpc>
                <a:spcPct val="100000"/>
              </a:lnSpc>
              <a:spcBef>
                <a:spcPts val="0"/>
              </a:spcBef>
              <a:spcAft>
                <a:spcPts val="0"/>
              </a:spcAft>
              <a:buClr>
                <a:schemeClr val="lt1"/>
              </a:buClr>
              <a:buSzPts val="4800"/>
              <a:buNone/>
              <a:defRPr sz="4800">
                <a:solidFill>
                  <a:schemeClr val="lt1"/>
                </a:solidFill>
              </a:defRPr>
            </a:lvl3pPr>
            <a:lvl4pPr lvl="3" algn="ctr">
              <a:lnSpc>
                <a:spcPct val="100000"/>
              </a:lnSpc>
              <a:spcBef>
                <a:spcPts val="0"/>
              </a:spcBef>
              <a:spcAft>
                <a:spcPts val="0"/>
              </a:spcAft>
              <a:buClr>
                <a:schemeClr val="lt1"/>
              </a:buClr>
              <a:buSzPts val="4800"/>
              <a:buNone/>
              <a:defRPr sz="4800">
                <a:solidFill>
                  <a:schemeClr val="lt1"/>
                </a:solidFill>
              </a:defRPr>
            </a:lvl4pPr>
            <a:lvl5pPr lvl="4" algn="ctr">
              <a:lnSpc>
                <a:spcPct val="100000"/>
              </a:lnSpc>
              <a:spcBef>
                <a:spcPts val="0"/>
              </a:spcBef>
              <a:spcAft>
                <a:spcPts val="0"/>
              </a:spcAft>
              <a:buClr>
                <a:schemeClr val="lt1"/>
              </a:buClr>
              <a:buSzPts val="4800"/>
              <a:buNone/>
              <a:defRPr sz="4800">
                <a:solidFill>
                  <a:schemeClr val="lt1"/>
                </a:solidFill>
              </a:defRPr>
            </a:lvl5pPr>
            <a:lvl6pPr lvl="5" algn="ctr">
              <a:lnSpc>
                <a:spcPct val="100000"/>
              </a:lnSpc>
              <a:spcBef>
                <a:spcPts val="0"/>
              </a:spcBef>
              <a:spcAft>
                <a:spcPts val="0"/>
              </a:spcAft>
              <a:buClr>
                <a:schemeClr val="lt1"/>
              </a:buClr>
              <a:buSzPts val="4800"/>
              <a:buNone/>
              <a:defRPr sz="4800">
                <a:solidFill>
                  <a:schemeClr val="lt1"/>
                </a:solidFill>
              </a:defRPr>
            </a:lvl6pPr>
            <a:lvl7pPr lvl="6" algn="ctr">
              <a:lnSpc>
                <a:spcPct val="100000"/>
              </a:lnSpc>
              <a:spcBef>
                <a:spcPts val="0"/>
              </a:spcBef>
              <a:spcAft>
                <a:spcPts val="0"/>
              </a:spcAft>
              <a:buClr>
                <a:schemeClr val="lt1"/>
              </a:buClr>
              <a:buSzPts val="4800"/>
              <a:buNone/>
              <a:defRPr sz="4800">
                <a:solidFill>
                  <a:schemeClr val="lt1"/>
                </a:solidFill>
              </a:defRPr>
            </a:lvl7pPr>
            <a:lvl8pPr lvl="7" algn="ctr">
              <a:lnSpc>
                <a:spcPct val="100000"/>
              </a:lnSpc>
              <a:spcBef>
                <a:spcPts val="0"/>
              </a:spcBef>
              <a:spcAft>
                <a:spcPts val="0"/>
              </a:spcAft>
              <a:buClr>
                <a:schemeClr val="lt1"/>
              </a:buClr>
              <a:buSzPts val="4800"/>
              <a:buNone/>
              <a:defRPr sz="4800">
                <a:solidFill>
                  <a:schemeClr val="lt1"/>
                </a:solidFill>
              </a:defRPr>
            </a:lvl8pPr>
            <a:lvl9pPr lvl="8" algn="ctr">
              <a:lnSpc>
                <a:spcPct val="100000"/>
              </a:lnSpc>
              <a:spcBef>
                <a:spcPts val="0"/>
              </a:spcBef>
              <a:spcAft>
                <a:spcPts val="0"/>
              </a:spcAft>
              <a:buClr>
                <a:schemeClr val="lt1"/>
              </a:buClr>
              <a:buSzPts val="4800"/>
              <a:buNone/>
              <a:defRPr sz="4800">
                <a:solidFill>
                  <a:schemeClr val="lt1"/>
                </a:solidFill>
              </a:defRPr>
            </a:lvl9pPr>
          </a:lstStyle>
          <a:p/>
        </p:txBody>
      </p:sp>
      <p:pic>
        <p:nvPicPr>
          <p:cNvPr id="85" name="Google Shape;85;g3ee706d1dc8_0_887"/>
          <p:cNvPicPr preferRelativeResize="0"/>
          <p:nvPr/>
        </p:nvPicPr>
        <p:blipFill rotWithShape="1">
          <a:blip r:embed="rId3">
            <a:alphaModFix/>
          </a:blip>
          <a:srcRect b="0" l="0" r="0" t="0"/>
          <a:stretch/>
        </p:blipFill>
        <p:spPr>
          <a:xfrm>
            <a:off x="414952" y="238043"/>
            <a:ext cx="2677286" cy="1164037"/>
          </a:xfrm>
          <a:prstGeom prst="rect">
            <a:avLst/>
          </a:prstGeom>
          <a:noFill/>
          <a:ln>
            <a:noFill/>
          </a:ln>
        </p:spPr>
      </p:pic>
      <p:pic>
        <p:nvPicPr>
          <p:cNvPr id="86" name="Google Shape;86;g3ee706d1dc8_0_887"/>
          <p:cNvPicPr preferRelativeResize="0"/>
          <p:nvPr/>
        </p:nvPicPr>
        <p:blipFill rotWithShape="1">
          <a:blip r:embed="rId4">
            <a:alphaModFix/>
          </a:blip>
          <a:srcRect b="26308" l="1400" r="1400" t="0"/>
          <a:stretch/>
        </p:blipFill>
        <p:spPr>
          <a:xfrm>
            <a:off x="0" y="5197820"/>
            <a:ext cx="12192002" cy="1660181"/>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2">
  <p:cSld name="1_Section header 2">
    <p:bg>
      <p:bgPr>
        <a:solidFill>
          <a:schemeClr val="accent1"/>
        </a:solidFill>
      </p:bgPr>
    </p:bg>
    <p:spTree>
      <p:nvGrpSpPr>
        <p:cNvPr id="87" name="Shape 87"/>
        <p:cNvGrpSpPr/>
        <p:nvPr/>
      </p:nvGrpSpPr>
      <p:grpSpPr>
        <a:xfrm>
          <a:off x="0" y="0"/>
          <a:ext cx="0" cy="0"/>
          <a:chOff x="0" y="0"/>
          <a:chExt cx="0" cy="0"/>
        </a:xfrm>
      </p:grpSpPr>
      <p:pic>
        <p:nvPicPr>
          <p:cNvPr id="88" name="Google Shape;88;g3ee706d1dc8_0_892"/>
          <p:cNvPicPr preferRelativeResize="0"/>
          <p:nvPr/>
        </p:nvPicPr>
        <p:blipFill rotWithShape="1">
          <a:blip r:embed="rId2">
            <a:alphaModFix/>
          </a:blip>
          <a:srcRect b="46797" l="0" r="50000" t="0"/>
          <a:stretch/>
        </p:blipFill>
        <p:spPr>
          <a:xfrm>
            <a:off x="6721097" y="1166017"/>
            <a:ext cx="5470904" cy="5691982"/>
          </a:xfrm>
          <a:prstGeom prst="rect">
            <a:avLst/>
          </a:prstGeom>
          <a:noFill/>
          <a:ln>
            <a:noFill/>
          </a:ln>
        </p:spPr>
      </p:pic>
      <p:sp>
        <p:nvSpPr>
          <p:cNvPr id="89" name="Google Shape;89;g3ee706d1dc8_0_892"/>
          <p:cNvSpPr txBox="1"/>
          <p:nvPr>
            <p:ph type="ctrTitle"/>
          </p:nvPr>
        </p:nvSpPr>
        <p:spPr>
          <a:xfrm>
            <a:off x="531069" y="1831156"/>
            <a:ext cx="10680300" cy="26991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Clr>
                <a:schemeClr val="lt1"/>
              </a:buClr>
              <a:buSzPts val="6400"/>
              <a:buNone/>
              <a:defRPr sz="6400">
                <a:solidFill>
                  <a:schemeClr val="lt1"/>
                </a:solidFill>
              </a:defRPr>
            </a:lvl1pPr>
            <a:lvl2pPr lvl="1" algn="ctr">
              <a:lnSpc>
                <a:spcPct val="100000"/>
              </a:lnSpc>
              <a:spcBef>
                <a:spcPts val="0"/>
              </a:spcBef>
              <a:spcAft>
                <a:spcPts val="0"/>
              </a:spcAft>
              <a:buClr>
                <a:schemeClr val="lt1"/>
              </a:buClr>
              <a:buSzPts val="6400"/>
              <a:buNone/>
              <a:defRPr sz="6400">
                <a:solidFill>
                  <a:schemeClr val="lt1"/>
                </a:solidFill>
              </a:defRPr>
            </a:lvl2pPr>
            <a:lvl3pPr lvl="2" algn="ctr">
              <a:lnSpc>
                <a:spcPct val="100000"/>
              </a:lnSpc>
              <a:spcBef>
                <a:spcPts val="0"/>
              </a:spcBef>
              <a:spcAft>
                <a:spcPts val="0"/>
              </a:spcAft>
              <a:buClr>
                <a:schemeClr val="lt1"/>
              </a:buClr>
              <a:buSzPts val="6400"/>
              <a:buNone/>
              <a:defRPr sz="6400">
                <a:solidFill>
                  <a:schemeClr val="lt1"/>
                </a:solidFill>
              </a:defRPr>
            </a:lvl3pPr>
            <a:lvl4pPr lvl="3" algn="ctr">
              <a:lnSpc>
                <a:spcPct val="100000"/>
              </a:lnSpc>
              <a:spcBef>
                <a:spcPts val="0"/>
              </a:spcBef>
              <a:spcAft>
                <a:spcPts val="0"/>
              </a:spcAft>
              <a:buClr>
                <a:schemeClr val="lt1"/>
              </a:buClr>
              <a:buSzPts val="6400"/>
              <a:buNone/>
              <a:defRPr sz="6400">
                <a:solidFill>
                  <a:schemeClr val="lt1"/>
                </a:solidFill>
              </a:defRPr>
            </a:lvl4pPr>
            <a:lvl5pPr lvl="4" algn="ctr">
              <a:lnSpc>
                <a:spcPct val="100000"/>
              </a:lnSpc>
              <a:spcBef>
                <a:spcPts val="0"/>
              </a:spcBef>
              <a:spcAft>
                <a:spcPts val="0"/>
              </a:spcAft>
              <a:buClr>
                <a:schemeClr val="lt1"/>
              </a:buClr>
              <a:buSzPts val="6400"/>
              <a:buNone/>
              <a:defRPr sz="6400">
                <a:solidFill>
                  <a:schemeClr val="lt1"/>
                </a:solidFill>
              </a:defRPr>
            </a:lvl5pPr>
            <a:lvl6pPr lvl="5" algn="ctr">
              <a:lnSpc>
                <a:spcPct val="100000"/>
              </a:lnSpc>
              <a:spcBef>
                <a:spcPts val="0"/>
              </a:spcBef>
              <a:spcAft>
                <a:spcPts val="0"/>
              </a:spcAft>
              <a:buClr>
                <a:schemeClr val="lt1"/>
              </a:buClr>
              <a:buSzPts val="6400"/>
              <a:buNone/>
              <a:defRPr sz="6400">
                <a:solidFill>
                  <a:schemeClr val="lt1"/>
                </a:solidFill>
              </a:defRPr>
            </a:lvl6pPr>
            <a:lvl7pPr lvl="6" algn="ctr">
              <a:lnSpc>
                <a:spcPct val="100000"/>
              </a:lnSpc>
              <a:spcBef>
                <a:spcPts val="0"/>
              </a:spcBef>
              <a:spcAft>
                <a:spcPts val="0"/>
              </a:spcAft>
              <a:buClr>
                <a:schemeClr val="lt1"/>
              </a:buClr>
              <a:buSzPts val="6400"/>
              <a:buNone/>
              <a:defRPr sz="6400">
                <a:solidFill>
                  <a:schemeClr val="lt1"/>
                </a:solidFill>
              </a:defRPr>
            </a:lvl7pPr>
            <a:lvl8pPr lvl="7" algn="ctr">
              <a:lnSpc>
                <a:spcPct val="100000"/>
              </a:lnSpc>
              <a:spcBef>
                <a:spcPts val="0"/>
              </a:spcBef>
              <a:spcAft>
                <a:spcPts val="0"/>
              </a:spcAft>
              <a:buClr>
                <a:schemeClr val="lt1"/>
              </a:buClr>
              <a:buSzPts val="6400"/>
              <a:buNone/>
              <a:defRPr sz="6400">
                <a:solidFill>
                  <a:schemeClr val="lt1"/>
                </a:solidFill>
              </a:defRPr>
            </a:lvl8pPr>
            <a:lvl9pPr lvl="8" algn="ctr">
              <a:lnSpc>
                <a:spcPct val="100000"/>
              </a:lnSpc>
              <a:spcBef>
                <a:spcPts val="0"/>
              </a:spcBef>
              <a:spcAft>
                <a:spcPts val="0"/>
              </a:spcAft>
              <a:buClr>
                <a:schemeClr val="lt1"/>
              </a:buClr>
              <a:buSzPts val="6400"/>
              <a:buNone/>
              <a:defRPr sz="6400">
                <a:solidFill>
                  <a:schemeClr val="lt1"/>
                </a:solidFill>
              </a:defRPr>
            </a:lvl9pPr>
          </a:lstStyle>
          <a:p/>
        </p:txBody>
      </p:sp>
      <p:sp>
        <p:nvSpPr>
          <p:cNvPr id="90" name="Google Shape;90;g3ee706d1dc8_0_892"/>
          <p:cNvSpPr txBox="1"/>
          <p:nvPr>
            <p:ph idx="1" type="subTitle"/>
          </p:nvPr>
        </p:nvSpPr>
        <p:spPr>
          <a:xfrm>
            <a:off x="531068" y="4530407"/>
            <a:ext cx="10680300" cy="8937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Clr>
                <a:schemeClr val="lt1"/>
              </a:buClr>
              <a:buSzPts val="3700"/>
              <a:buNone/>
              <a:defRPr b="1" sz="3700">
                <a:solidFill>
                  <a:schemeClr val="accent2"/>
                </a:solidFill>
              </a:defRPr>
            </a:lvl1pPr>
            <a:lvl2pPr lvl="1" algn="ctr">
              <a:lnSpc>
                <a:spcPct val="100000"/>
              </a:lnSpc>
              <a:spcBef>
                <a:spcPts val="0"/>
              </a:spcBef>
              <a:spcAft>
                <a:spcPts val="0"/>
              </a:spcAft>
              <a:buClr>
                <a:schemeClr val="lt1"/>
              </a:buClr>
              <a:buSzPts val="3700"/>
              <a:buNone/>
              <a:defRPr sz="3700">
                <a:solidFill>
                  <a:schemeClr val="lt1"/>
                </a:solidFill>
              </a:defRPr>
            </a:lvl2pPr>
            <a:lvl3pPr lvl="2" algn="ctr">
              <a:lnSpc>
                <a:spcPct val="100000"/>
              </a:lnSpc>
              <a:spcBef>
                <a:spcPts val="0"/>
              </a:spcBef>
              <a:spcAft>
                <a:spcPts val="0"/>
              </a:spcAft>
              <a:buClr>
                <a:schemeClr val="lt1"/>
              </a:buClr>
              <a:buSzPts val="3700"/>
              <a:buNone/>
              <a:defRPr sz="3700">
                <a:solidFill>
                  <a:schemeClr val="lt1"/>
                </a:solidFill>
              </a:defRPr>
            </a:lvl3pPr>
            <a:lvl4pPr lvl="3" algn="ctr">
              <a:lnSpc>
                <a:spcPct val="100000"/>
              </a:lnSpc>
              <a:spcBef>
                <a:spcPts val="0"/>
              </a:spcBef>
              <a:spcAft>
                <a:spcPts val="0"/>
              </a:spcAft>
              <a:buClr>
                <a:schemeClr val="lt1"/>
              </a:buClr>
              <a:buSzPts val="3700"/>
              <a:buNone/>
              <a:defRPr sz="3700">
                <a:solidFill>
                  <a:schemeClr val="lt1"/>
                </a:solidFill>
              </a:defRPr>
            </a:lvl4pPr>
            <a:lvl5pPr lvl="4" algn="ctr">
              <a:lnSpc>
                <a:spcPct val="100000"/>
              </a:lnSpc>
              <a:spcBef>
                <a:spcPts val="0"/>
              </a:spcBef>
              <a:spcAft>
                <a:spcPts val="0"/>
              </a:spcAft>
              <a:buClr>
                <a:schemeClr val="lt1"/>
              </a:buClr>
              <a:buSzPts val="3700"/>
              <a:buNone/>
              <a:defRPr sz="3700">
                <a:solidFill>
                  <a:schemeClr val="lt1"/>
                </a:solidFill>
              </a:defRPr>
            </a:lvl5pPr>
            <a:lvl6pPr lvl="5" algn="ctr">
              <a:lnSpc>
                <a:spcPct val="100000"/>
              </a:lnSpc>
              <a:spcBef>
                <a:spcPts val="0"/>
              </a:spcBef>
              <a:spcAft>
                <a:spcPts val="0"/>
              </a:spcAft>
              <a:buClr>
                <a:schemeClr val="lt1"/>
              </a:buClr>
              <a:buSzPts val="3700"/>
              <a:buNone/>
              <a:defRPr sz="3700">
                <a:solidFill>
                  <a:schemeClr val="lt1"/>
                </a:solidFill>
              </a:defRPr>
            </a:lvl6pPr>
            <a:lvl7pPr lvl="6" algn="ctr">
              <a:lnSpc>
                <a:spcPct val="100000"/>
              </a:lnSpc>
              <a:spcBef>
                <a:spcPts val="0"/>
              </a:spcBef>
              <a:spcAft>
                <a:spcPts val="0"/>
              </a:spcAft>
              <a:buClr>
                <a:schemeClr val="lt1"/>
              </a:buClr>
              <a:buSzPts val="3700"/>
              <a:buNone/>
              <a:defRPr sz="3700">
                <a:solidFill>
                  <a:schemeClr val="lt1"/>
                </a:solidFill>
              </a:defRPr>
            </a:lvl7pPr>
            <a:lvl8pPr lvl="7" algn="ctr">
              <a:lnSpc>
                <a:spcPct val="100000"/>
              </a:lnSpc>
              <a:spcBef>
                <a:spcPts val="0"/>
              </a:spcBef>
              <a:spcAft>
                <a:spcPts val="0"/>
              </a:spcAft>
              <a:buClr>
                <a:schemeClr val="lt1"/>
              </a:buClr>
              <a:buSzPts val="3700"/>
              <a:buNone/>
              <a:defRPr sz="3700">
                <a:solidFill>
                  <a:schemeClr val="lt1"/>
                </a:solidFill>
              </a:defRPr>
            </a:lvl8pPr>
            <a:lvl9pPr lvl="8" algn="ctr">
              <a:lnSpc>
                <a:spcPct val="100000"/>
              </a:lnSpc>
              <a:spcBef>
                <a:spcPts val="0"/>
              </a:spcBef>
              <a:spcAft>
                <a:spcPts val="0"/>
              </a:spcAft>
              <a:buClr>
                <a:schemeClr val="lt1"/>
              </a:buClr>
              <a:buSzPts val="3700"/>
              <a:buNone/>
              <a:defRPr sz="3700">
                <a:solidFill>
                  <a:schemeClr val="lt1"/>
                </a:solidFill>
              </a:defRPr>
            </a:lvl9pPr>
          </a:lstStyle>
          <a:p/>
        </p:txBody>
      </p:sp>
      <p:pic>
        <p:nvPicPr>
          <p:cNvPr id="91" name="Google Shape;91;g3ee706d1dc8_0_892"/>
          <p:cNvPicPr preferRelativeResize="0"/>
          <p:nvPr/>
        </p:nvPicPr>
        <p:blipFill rotWithShape="1">
          <a:blip r:embed="rId3">
            <a:alphaModFix/>
          </a:blip>
          <a:srcRect b="0" l="0" r="0" t="0"/>
          <a:stretch/>
        </p:blipFill>
        <p:spPr>
          <a:xfrm>
            <a:off x="414952" y="238043"/>
            <a:ext cx="2677286" cy="1164037"/>
          </a:xfrm>
          <a:prstGeom prst="rect">
            <a:avLst/>
          </a:prstGeom>
          <a:noFill/>
          <a:ln>
            <a:noFill/>
          </a:ln>
        </p:spPr>
      </p:pic>
      <p:pic>
        <p:nvPicPr>
          <p:cNvPr id="92" name="Google Shape;92;g3ee706d1dc8_0_892"/>
          <p:cNvPicPr preferRelativeResize="0"/>
          <p:nvPr/>
        </p:nvPicPr>
        <p:blipFill rotWithShape="1">
          <a:blip r:embed="rId4">
            <a:alphaModFix/>
          </a:blip>
          <a:srcRect b="0" l="0" r="0" t="0"/>
          <a:stretch/>
        </p:blipFill>
        <p:spPr>
          <a:xfrm>
            <a:off x="6721097" y="604044"/>
            <a:ext cx="3454400" cy="1574800"/>
          </a:xfrm>
          <a:prstGeom prst="rect">
            <a:avLst/>
          </a:prstGeom>
          <a:noFill/>
          <a:ln>
            <a:noFill/>
          </a:ln>
        </p:spPr>
      </p:pic>
      <p:pic>
        <p:nvPicPr>
          <p:cNvPr id="93" name="Google Shape;93;g3ee706d1dc8_0_892"/>
          <p:cNvPicPr preferRelativeResize="0"/>
          <p:nvPr/>
        </p:nvPicPr>
        <p:blipFill rotWithShape="1">
          <a:blip r:embed="rId4">
            <a:alphaModFix/>
          </a:blip>
          <a:srcRect b="9975" l="41003" r="0" t="0"/>
          <a:stretch/>
        </p:blipFill>
        <p:spPr>
          <a:xfrm>
            <a:off x="-1" y="5440279"/>
            <a:ext cx="2038047" cy="141772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p:cSld name="Header">
    <p:spTree>
      <p:nvGrpSpPr>
        <p:cNvPr id="19" name="Shape 19"/>
        <p:cNvGrpSpPr/>
        <p:nvPr/>
      </p:nvGrpSpPr>
      <p:grpSpPr>
        <a:xfrm>
          <a:off x="0" y="0"/>
          <a:ext cx="0" cy="0"/>
          <a:chOff x="0" y="0"/>
          <a:chExt cx="0" cy="0"/>
        </a:xfrm>
      </p:grpSpPr>
      <p:pic>
        <p:nvPicPr>
          <p:cNvPr id="20" name="Google Shape;20;p9"/>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p:cSld name="thank you">
    <p:spTree>
      <p:nvGrpSpPr>
        <p:cNvPr id="21" name="Shape 21"/>
        <p:cNvGrpSpPr/>
        <p:nvPr/>
      </p:nvGrpSpPr>
      <p:grpSpPr>
        <a:xfrm>
          <a:off x="0" y="0"/>
          <a:ext cx="0" cy="0"/>
          <a:chOff x="0" y="0"/>
          <a:chExt cx="0" cy="0"/>
        </a:xfrm>
      </p:grpSpPr>
      <p:pic>
        <p:nvPicPr>
          <p:cNvPr id="22" name="Google Shape;22;p10"/>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hank you">
  <p:cSld name="1_thank you">
    <p:spTree>
      <p:nvGrpSpPr>
        <p:cNvPr id="23" name="Shape 23"/>
        <p:cNvGrpSpPr/>
        <p:nvPr/>
      </p:nvGrpSpPr>
      <p:grpSpPr>
        <a:xfrm>
          <a:off x="0" y="0"/>
          <a:ext cx="0" cy="0"/>
          <a:chOff x="0" y="0"/>
          <a:chExt cx="0" cy="0"/>
        </a:xfrm>
      </p:grpSpPr>
      <p:pic>
        <p:nvPicPr>
          <p:cNvPr id="24" name="Google Shape;24;p11"/>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5" name="Shape 25"/>
        <p:cNvGrpSpPr/>
        <p:nvPr/>
      </p:nvGrpSpPr>
      <p:grpSpPr>
        <a:xfrm>
          <a:off x="0" y="0"/>
          <a:ext cx="0" cy="0"/>
          <a:chOff x="0" y="0"/>
          <a:chExt cx="0" cy="0"/>
        </a:xfrm>
      </p:grpSpPr>
      <p:sp>
        <p:nvSpPr>
          <p:cNvPr id="26" name="Google Shape;26;g3ee706d1dc8_0_80"/>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a:buNone/>
              <a:defRPr sz="1900"/>
            </a:lvl1pPr>
            <a:lvl2pPr lvl="1">
              <a:buNone/>
              <a:defRPr sz="1900"/>
            </a:lvl2pPr>
            <a:lvl3pPr lvl="2">
              <a:buNone/>
              <a:defRPr sz="1900"/>
            </a:lvl3pPr>
            <a:lvl4pPr lvl="3">
              <a:buNone/>
              <a:defRPr sz="1900"/>
            </a:lvl4pPr>
            <a:lvl5pPr lvl="4">
              <a:buNone/>
              <a:defRPr sz="1900"/>
            </a:lvl5pPr>
            <a:lvl6pPr lvl="5">
              <a:buNone/>
              <a:defRPr sz="1900"/>
            </a:lvl6pPr>
            <a:lvl7pPr lvl="6">
              <a:buNone/>
              <a:defRPr sz="1900"/>
            </a:lvl7pPr>
            <a:lvl8pPr lvl="7">
              <a:buNone/>
              <a:defRPr sz="1900"/>
            </a:lvl8pPr>
            <a:lvl9pPr lvl="8">
              <a:buNone/>
              <a:defRPr sz="1900"/>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Layout Personalizado">
  <p:cSld name="1_Layout Personalizado">
    <p:spTree>
      <p:nvGrpSpPr>
        <p:cNvPr id="27" name="Shape 27"/>
        <p:cNvGrpSpPr/>
        <p:nvPr/>
      </p:nvGrpSpPr>
      <p:grpSpPr>
        <a:xfrm>
          <a:off x="0" y="0"/>
          <a:ext cx="0" cy="0"/>
          <a:chOff x="0" y="0"/>
          <a:chExt cx="0" cy="0"/>
        </a:xfrm>
      </p:grpSpPr>
      <p:pic>
        <p:nvPicPr>
          <p:cNvPr id="28" name="Google Shape;28;g3ee706d1dc8_0_82"/>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9" name="Google Shape;29;g3ee706d1dc8_0_82"/>
          <p:cNvSpPr txBox="1"/>
          <p:nvPr>
            <p:ph type="title"/>
          </p:nvPr>
        </p:nvSpPr>
        <p:spPr>
          <a:xfrm>
            <a:off x="3719421" y="6498763"/>
            <a:ext cx="6571800" cy="238500"/>
          </a:xfrm>
          <a:prstGeom prst="rect">
            <a:avLst/>
          </a:prstGeom>
          <a:noFill/>
          <a:ln>
            <a:noFill/>
          </a:ln>
        </p:spPr>
        <p:txBody>
          <a:bodyPr anchorCtr="0" anchor="t" bIns="45700" lIns="91425" spcFirstLastPara="1" rIns="91425" wrap="square" tIns="45700">
            <a:normAutofit/>
          </a:bodyPr>
          <a:lstStyle>
            <a:lvl1pPr lvl="0" marR="0" algn="l">
              <a:lnSpc>
                <a:spcPct val="100000"/>
              </a:lnSpc>
              <a:spcBef>
                <a:spcPts val="0"/>
              </a:spcBef>
              <a:spcAft>
                <a:spcPts val="0"/>
              </a:spcAft>
              <a:buClr>
                <a:schemeClr val="lt1"/>
              </a:buClr>
              <a:buSzPts val="1100"/>
              <a:buFont typeface="Open Sans"/>
              <a:buNone/>
              <a:defRPr b="0" i="0" sz="1100" u="none" cap="none" strike="noStrike">
                <a:solidFill>
                  <a:schemeClr val="lt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0" name="Google Shape;30;g3ee706d1dc8_0_82"/>
          <p:cNvSpPr txBox="1"/>
          <p:nvPr>
            <p:ph idx="1" type="body"/>
          </p:nvPr>
        </p:nvSpPr>
        <p:spPr>
          <a:xfrm>
            <a:off x="596537" y="1570008"/>
            <a:ext cx="10998900" cy="4412700"/>
          </a:xfrm>
          <a:prstGeom prst="rect">
            <a:avLst/>
          </a:prstGeom>
          <a:noFill/>
          <a:ln>
            <a:noFill/>
          </a:ln>
        </p:spPr>
        <p:txBody>
          <a:bodyPr anchorCtr="0" anchor="t" bIns="45700" lIns="91425" spcFirstLastPara="1" rIns="91425" wrap="square" tIns="45700">
            <a:normAutofit/>
          </a:bodyPr>
          <a:lstStyle>
            <a:lvl1pPr indent="-228600" lvl="0" marL="457200" marR="0" algn="l">
              <a:lnSpc>
                <a:spcPct val="100000"/>
              </a:lnSpc>
              <a:spcBef>
                <a:spcPts val="600"/>
              </a:spcBef>
              <a:spcAft>
                <a:spcPts val="0"/>
              </a:spcAft>
              <a:buClr>
                <a:srgbClr val="A01813"/>
              </a:buClr>
              <a:buSzPts val="1600"/>
              <a:buFont typeface="Noto Sans Symbols"/>
              <a:buNone/>
              <a:defRPr b="0" i="0" sz="1600" u="none" cap="none" strike="noStrike">
                <a:solidFill>
                  <a:srgbClr val="7F7F7F"/>
                </a:solidFill>
                <a:latin typeface="Open Sans"/>
                <a:ea typeface="Open Sans"/>
                <a:cs typeface="Open Sans"/>
                <a:sym typeface="Open Sans"/>
              </a:defRPr>
            </a:lvl1pPr>
            <a:lvl2pPr indent="-228600" lvl="1" marL="914400" marR="0" algn="l">
              <a:lnSpc>
                <a:spcPct val="90000"/>
              </a:lnSpc>
              <a:spcBef>
                <a:spcPts val="600"/>
              </a:spcBef>
              <a:spcAft>
                <a:spcPts val="0"/>
              </a:spcAft>
              <a:buClr>
                <a:schemeClr val="lt1"/>
              </a:buClr>
              <a:buSzPts val="1800"/>
              <a:buFont typeface="Arial"/>
              <a:buNone/>
              <a:defRPr b="0" i="0" sz="1800" u="none" cap="none" strike="noStrike">
                <a:solidFill>
                  <a:schemeClr val="lt1"/>
                </a:solidFill>
                <a:latin typeface="Open Sans"/>
                <a:ea typeface="Open Sans"/>
                <a:cs typeface="Open Sans"/>
                <a:sym typeface="Open Sans"/>
              </a:defRPr>
            </a:lvl2pPr>
            <a:lvl3pPr indent="-393700" lvl="2" marL="1371600" marR="0" algn="l">
              <a:lnSpc>
                <a:spcPct val="100000"/>
              </a:lnSpc>
              <a:spcBef>
                <a:spcPts val="600"/>
              </a:spcBef>
              <a:spcAft>
                <a:spcPts val="0"/>
              </a:spcAft>
              <a:buClr>
                <a:srgbClr val="E40520"/>
              </a:buClr>
              <a:buSzPts val="2600"/>
              <a:buFont typeface="Noto Sans Symbols"/>
              <a:buChar char="▪"/>
              <a:defRPr b="0" i="0" sz="2600" u="none" cap="none" strike="noStrike">
                <a:solidFill>
                  <a:srgbClr val="7F7F7F"/>
                </a:solidFill>
                <a:latin typeface="Open Sans"/>
                <a:ea typeface="Open Sans"/>
                <a:cs typeface="Open Sans"/>
                <a:sym typeface="Open Sans"/>
              </a:defRPr>
            </a:lvl3pPr>
            <a:lvl4pPr indent="-381000" lvl="3" marL="1828800" marR="0" algn="l">
              <a:lnSpc>
                <a:spcPct val="100000"/>
              </a:lnSpc>
              <a:spcBef>
                <a:spcPts val="600"/>
              </a:spcBef>
              <a:spcAft>
                <a:spcPts val="0"/>
              </a:spcAft>
              <a:buClr>
                <a:srgbClr val="FFD966"/>
              </a:buClr>
              <a:buSzPts val="2400"/>
              <a:buFont typeface="Noto Sans Symbols"/>
              <a:buChar char="▪"/>
              <a:defRPr b="0" i="0" sz="2400" u="none" cap="none" strike="noStrike">
                <a:solidFill>
                  <a:srgbClr val="7F7F7F"/>
                </a:solidFill>
                <a:latin typeface="Open Sans"/>
                <a:ea typeface="Open Sans"/>
                <a:cs typeface="Open Sans"/>
                <a:sym typeface="Open Sans"/>
              </a:defRPr>
            </a:lvl4pPr>
            <a:lvl5pPr indent="-228600" lvl="4" marL="2286000" marR="0" algn="l">
              <a:lnSpc>
                <a:spcPct val="90000"/>
              </a:lnSpc>
              <a:spcBef>
                <a:spcPts val="6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 name="Google Shape;31;g3ee706d1dc8_0_82"/>
          <p:cNvSpPr txBox="1"/>
          <p:nvPr>
            <p:ph idx="2" type="body"/>
          </p:nvPr>
        </p:nvSpPr>
        <p:spPr>
          <a:xfrm>
            <a:off x="596537" y="570497"/>
            <a:ext cx="10998900" cy="602700"/>
          </a:xfrm>
          <a:prstGeom prst="rect">
            <a:avLst/>
          </a:prstGeom>
          <a:noFill/>
          <a:ln>
            <a:noFill/>
          </a:ln>
        </p:spPr>
        <p:txBody>
          <a:bodyPr anchorCtr="0" anchor="t" bIns="45700" lIns="91425" spcFirstLastPara="1" rIns="91425" wrap="square" tIns="45700">
            <a:normAutofit/>
          </a:bodyPr>
          <a:lstStyle>
            <a:lvl1pPr indent="-228600" lvl="0" marL="457200" marR="0" algn="l">
              <a:lnSpc>
                <a:spcPct val="100000"/>
              </a:lnSpc>
              <a:spcBef>
                <a:spcPts val="600"/>
              </a:spcBef>
              <a:spcAft>
                <a:spcPts val="0"/>
              </a:spcAft>
              <a:buClr>
                <a:srgbClr val="A01813"/>
              </a:buClr>
              <a:buSzPts val="2800"/>
              <a:buFont typeface="Arial"/>
              <a:buNone/>
              <a:defRPr b="0" i="0" sz="2800" u="none" cap="none" strike="noStrike">
                <a:solidFill>
                  <a:srgbClr val="147382"/>
                </a:solidFill>
                <a:latin typeface="Open Sans"/>
                <a:ea typeface="Open Sans"/>
                <a:cs typeface="Open Sans"/>
                <a:sym typeface="Open Sans"/>
              </a:defRPr>
            </a:lvl1pPr>
            <a:lvl2pPr indent="-228600" lvl="1" marL="914400" marR="0" algn="l">
              <a:lnSpc>
                <a:spcPct val="90000"/>
              </a:lnSpc>
              <a:spcBef>
                <a:spcPts val="600"/>
              </a:spcBef>
              <a:spcAft>
                <a:spcPts val="0"/>
              </a:spcAft>
              <a:buClr>
                <a:schemeClr val="lt1"/>
              </a:buClr>
              <a:buSzPts val="1800"/>
              <a:buFont typeface="Arial"/>
              <a:buNone/>
              <a:defRPr b="0" i="0" sz="1800" u="none" cap="none" strike="noStrike">
                <a:solidFill>
                  <a:schemeClr val="lt1"/>
                </a:solidFill>
                <a:latin typeface="Open Sans"/>
                <a:ea typeface="Open Sans"/>
                <a:cs typeface="Open Sans"/>
                <a:sym typeface="Open Sans"/>
              </a:defRPr>
            </a:lvl2pPr>
            <a:lvl3pPr indent="-393700" lvl="2" marL="1371600" marR="0" algn="l">
              <a:lnSpc>
                <a:spcPct val="100000"/>
              </a:lnSpc>
              <a:spcBef>
                <a:spcPts val="600"/>
              </a:spcBef>
              <a:spcAft>
                <a:spcPts val="0"/>
              </a:spcAft>
              <a:buClr>
                <a:srgbClr val="E40520"/>
              </a:buClr>
              <a:buSzPts val="2600"/>
              <a:buFont typeface="Noto Sans Symbols"/>
              <a:buChar char="▪"/>
              <a:defRPr b="0" i="0" sz="2600" u="none" cap="none" strike="noStrike">
                <a:solidFill>
                  <a:srgbClr val="7F7F7F"/>
                </a:solidFill>
                <a:latin typeface="Open Sans"/>
                <a:ea typeface="Open Sans"/>
                <a:cs typeface="Open Sans"/>
                <a:sym typeface="Open Sans"/>
              </a:defRPr>
            </a:lvl3pPr>
            <a:lvl4pPr indent="-381000" lvl="3" marL="1828800" marR="0" algn="l">
              <a:lnSpc>
                <a:spcPct val="100000"/>
              </a:lnSpc>
              <a:spcBef>
                <a:spcPts val="600"/>
              </a:spcBef>
              <a:spcAft>
                <a:spcPts val="0"/>
              </a:spcAft>
              <a:buClr>
                <a:srgbClr val="FFD966"/>
              </a:buClr>
              <a:buSzPts val="2400"/>
              <a:buFont typeface="Noto Sans Symbols"/>
              <a:buChar char="▪"/>
              <a:defRPr b="0" i="0" sz="2400" u="none" cap="none" strike="noStrike">
                <a:solidFill>
                  <a:srgbClr val="7F7F7F"/>
                </a:solidFill>
                <a:latin typeface="Open Sans"/>
                <a:ea typeface="Open Sans"/>
                <a:cs typeface="Open Sans"/>
                <a:sym typeface="Open Sans"/>
              </a:defRPr>
            </a:lvl4pPr>
            <a:lvl5pPr indent="-228600" lvl="4" marL="2286000" marR="0" algn="l">
              <a:lnSpc>
                <a:spcPct val="90000"/>
              </a:lnSpc>
              <a:spcBef>
                <a:spcPts val="6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2" name="Shape 32"/>
        <p:cNvGrpSpPr/>
        <p:nvPr/>
      </p:nvGrpSpPr>
      <p:grpSpPr>
        <a:xfrm>
          <a:off x="0" y="0"/>
          <a:ext cx="0" cy="0"/>
          <a:chOff x="0" y="0"/>
          <a:chExt cx="0" cy="0"/>
        </a:xfrm>
      </p:grpSpPr>
      <p:sp>
        <p:nvSpPr>
          <p:cNvPr id="33" name="Google Shape;33;g3ee706d1dc8_0_87"/>
          <p:cNvSpPr txBox="1"/>
          <p:nvPr>
            <p:ph type="title"/>
          </p:nvPr>
        </p:nvSpPr>
        <p:spPr>
          <a:xfrm>
            <a:off x="415600" y="593367"/>
            <a:ext cx="11360700" cy="763500"/>
          </a:xfrm>
          <a:prstGeom prst="rect">
            <a:avLst/>
          </a:prstGeom>
        </p:spPr>
        <p:txBody>
          <a:bodyPr anchorCtr="0" anchor="ctr" bIns="121900" lIns="121900" spcFirstLastPara="1" rIns="121900" wrap="square" tIns="121900">
            <a:normAutofit/>
          </a:bodyPr>
          <a:lstStyle>
            <a:lvl1pPr lvl="0">
              <a:spcBef>
                <a:spcPts val="0"/>
              </a:spcBef>
              <a:spcAft>
                <a:spcPts val="0"/>
              </a:spcAft>
              <a:buSzPts val="1900"/>
              <a:buNone/>
              <a:defRPr sz="1900"/>
            </a:lvl1pPr>
            <a:lvl2pPr lvl="1">
              <a:spcBef>
                <a:spcPts val="0"/>
              </a:spcBef>
              <a:spcAft>
                <a:spcPts val="0"/>
              </a:spcAft>
              <a:buSzPts val="1900"/>
              <a:buNone/>
              <a:defRPr sz="1900"/>
            </a:lvl2pPr>
            <a:lvl3pPr lvl="2">
              <a:spcBef>
                <a:spcPts val="0"/>
              </a:spcBef>
              <a:spcAft>
                <a:spcPts val="0"/>
              </a:spcAft>
              <a:buSzPts val="1900"/>
              <a:buNone/>
              <a:defRPr sz="1900"/>
            </a:lvl3pPr>
            <a:lvl4pPr lvl="3">
              <a:spcBef>
                <a:spcPts val="0"/>
              </a:spcBef>
              <a:spcAft>
                <a:spcPts val="0"/>
              </a:spcAft>
              <a:buSzPts val="1900"/>
              <a:buNone/>
              <a:defRPr sz="1900"/>
            </a:lvl4pPr>
            <a:lvl5pPr lvl="4">
              <a:spcBef>
                <a:spcPts val="0"/>
              </a:spcBef>
              <a:spcAft>
                <a:spcPts val="0"/>
              </a:spcAft>
              <a:buSzPts val="1900"/>
              <a:buNone/>
              <a:defRPr sz="1900"/>
            </a:lvl5pPr>
            <a:lvl6pPr lvl="5">
              <a:spcBef>
                <a:spcPts val="0"/>
              </a:spcBef>
              <a:spcAft>
                <a:spcPts val="0"/>
              </a:spcAft>
              <a:buSzPts val="1900"/>
              <a:buNone/>
              <a:defRPr sz="1900"/>
            </a:lvl6pPr>
            <a:lvl7pPr lvl="6">
              <a:spcBef>
                <a:spcPts val="0"/>
              </a:spcBef>
              <a:spcAft>
                <a:spcPts val="0"/>
              </a:spcAft>
              <a:buSzPts val="1900"/>
              <a:buNone/>
              <a:defRPr sz="1900"/>
            </a:lvl7pPr>
            <a:lvl8pPr lvl="7">
              <a:spcBef>
                <a:spcPts val="0"/>
              </a:spcBef>
              <a:spcAft>
                <a:spcPts val="0"/>
              </a:spcAft>
              <a:buSzPts val="1900"/>
              <a:buNone/>
              <a:defRPr sz="1900"/>
            </a:lvl8pPr>
            <a:lvl9pPr lvl="8">
              <a:spcBef>
                <a:spcPts val="0"/>
              </a:spcBef>
              <a:spcAft>
                <a:spcPts val="0"/>
              </a:spcAft>
              <a:buSzPts val="1900"/>
              <a:buNone/>
              <a:defRPr sz="1900"/>
            </a:lvl9pPr>
          </a:lstStyle>
          <a:p/>
        </p:txBody>
      </p:sp>
      <p:sp>
        <p:nvSpPr>
          <p:cNvPr id="34" name="Google Shape;34;g3ee706d1dc8_0_87"/>
          <p:cNvSpPr txBox="1"/>
          <p:nvPr>
            <p:ph idx="1" type="body"/>
          </p:nvPr>
        </p:nvSpPr>
        <p:spPr>
          <a:xfrm>
            <a:off x="415600" y="1536633"/>
            <a:ext cx="11360700" cy="4555200"/>
          </a:xfrm>
          <a:prstGeom prst="rect">
            <a:avLst/>
          </a:prstGeom>
        </p:spPr>
        <p:txBody>
          <a:bodyPr anchorCtr="0" anchor="t" bIns="121900" lIns="121900" spcFirstLastPara="1" rIns="121900" wrap="square" tIns="121900">
            <a:normAutofit/>
          </a:bodyPr>
          <a:lstStyle>
            <a:lvl1pPr indent="-349250" lvl="0" marL="457200">
              <a:spcBef>
                <a:spcPts val="1000"/>
              </a:spcBef>
              <a:spcAft>
                <a:spcPts val="0"/>
              </a:spcAft>
              <a:buSzPts val="1900"/>
              <a:buChar char="•"/>
              <a:defRPr sz="1900"/>
            </a:lvl1pPr>
            <a:lvl2pPr indent="-349250" lvl="1" marL="914400">
              <a:spcBef>
                <a:spcPts val="500"/>
              </a:spcBef>
              <a:spcAft>
                <a:spcPts val="0"/>
              </a:spcAft>
              <a:buSzPts val="1900"/>
              <a:buChar char="•"/>
              <a:defRPr sz="1900"/>
            </a:lvl2pPr>
            <a:lvl3pPr indent="-349250" lvl="2" marL="1371600">
              <a:spcBef>
                <a:spcPts val="500"/>
              </a:spcBef>
              <a:spcAft>
                <a:spcPts val="0"/>
              </a:spcAft>
              <a:buSzPts val="1900"/>
              <a:buChar char="•"/>
              <a:defRPr sz="1900"/>
            </a:lvl3pPr>
            <a:lvl4pPr indent="-349250" lvl="3" marL="1828800">
              <a:spcBef>
                <a:spcPts val="500"/>
              </a:spcBef>
              <a:spcAft>
                <a:spcPts val="0"/>
              </a:spcAft>
              <a:buSzPts val="1900"/>
              <a:buChar char="•"/>
              <a:defRPr sz="1900"/>
            </a:lvl4pPr>
            <a:lvl5pPr indent="-349250" lvl="4" marL="2286000">
              <a:spcBef>
                <a:spcPts val="500"/>
              </a:spcBef>
              <a:spcAft>
                <a:spcPts val="0"/>
              </a:spcAft>
              <a:buSzPts val="1900"/>
              <a:buChar char="•"/>
              <a:defRPr sz="1900"/>
            </a:lvl5pPr>
            <a:lvl6pPr indent="-349250" lvl="5" marL="2743200">
              <a:spcBef>
                <a:spcPts val="500"/>
              </a:spcBef>
              <a:spcAft>
                <a:spcPts val="0"/>
              </a:spcAft>
              <a:buSzPts val="1900"/>
              <a:buChar char="•"/>
              <a:defRPr sz="1900"/>
            </a:lvl6pPr>
            <a:lvl7pPr indent="-349250" lvl="6" marL="3200400">
              <a:spcBef>
                <a:spcPts val="500"/>
              </a:spcBef>
              <a:spcAft>
                <a:spcPts val="0"/>
              </a:spcAft>
              <a:buSzPts val="1900"/>
              <a:buChar char="•"/>
              <a:defRPr sz="1900"/>
            </a:lvl7pPr>
            <a:lvl8pPr indent="-349250" lvl="7" marL="3657600">
              <a:spcBef>
                <a:spcPts val="500"/>
              </a:spcBef>
              <a:spcAft>
                <a:spcPts val="0"/>
              </a:spcAft>
              <a:buSzPts val="1900"/>
              <a:buChar char="•"/>
              <a:defRPr sz="1900"/>
            </a:lvl8pPr>
            <a:lvl9pPr indent="-349250" lvl="8" marL="4114800">
              <a:spcBef>
                <a:spcPts val="500"/>
              </a:spcBef>
              <a:spcAft>
                <a:spcPts val="0"/>
              </a:spcAft>
              <a:buSzPts val="1900"/>
              <a:buChar char="•"/>
              <a:defRPr sz="1900"/>
            </a:lvl9pPr>
          </a:lstStyle>
          <a:p/>
        </p:txBody>
      </p:sp>
      <p:sp>
        <p:nvSpPr>
          <p:cNvPr id="35" name="Google Shape;35;g3ee706d1dc8_0_87"/>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a:buNone/>
              <a:defRPr sz="1900"/>
            </a:lvl1pPr>
            <a:lvl2pPr lvl="1">
              <a:buNone/>
              <a:defRPr sz="1900"/>
            </a:lvl2pPr>
            <a:lvl3pPr lvl="2">
              <a:buNone/>
              <a:defRPr sz="1900"/>
            </a:lvl3pPr>
            <a:lvl4pPr lvl="3">
              <a:buNone/>
              <a:defRPr sz="1900"/>
            </a:lvl4pPr>
            <a:lvl5pPr lvl="4">
              <a:buNone/>
              <a:defRPr sz="1900"/>
            </a:lvl5pPr>
            <a:lvl6pPr lvl="5">
              <a:buNone/>
              <a:defRPr sz="1900"/>
            </a:lvl6pPr>
            <a:lvl7pPr lvl="6">
              <a:buNone/>
              <a:defRPr sz="1900"/>
            </a:lvl7pPr>
            <a:lvl8pPr lvl="7">
              <a:buNone/>
              <a:defRPr sz="1900"/>
            </a:lvl8pPr>
            <a:lvl9pPr lvl="8">
              <a:buNone/>
              <a:defRPr sz="1900"/>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40" name="Shape 40"/>
        <p:cNvGrpSpPr/>
        <p:nvPr/>
      </p:nvGrpSpPr>
      <p:grpSpPr>
        <a:xfrm>
          <a:off x="0" y="0"/>
          <a:ext cx="0" cy="0"/>
          <a:chOff x="0" y="0"/>
          <a:chExt cx="0" cy="0"/>
        </a:xfrm>
      </p:grpSpPr>
      <p:sp>
        <p:nvSpPr>
          <p:cNvPr id="41" name="Google Shape;41;g3ee706d1dc8_0_845"/>
          <p:cNvSpPr txBox="1"/>
          <p:nvPr>
            <p:ph type="ctrTitle"/>
          </p:nvPr>
        </p:nvSpPr>
        <p:spPr>
          <a:xfrm>
            <a:off x="415611" y="992767"/>
            <a:ext cx="11360700" cy="2736900"/>
          </a:xfrm>
          <a:prstGeom prst="rect">
            <a:avLst/>
          </a:prstGeom>
        </p:spPr>
        <p:txBody>
          <a:bodyPr anchorCtr="0" anchor="b" bIns="121900" lIns="121900" spcFirstLastPara="1" rIns="121900" wrap="square" tIns="121900">
            <a:normAutofit/>
          </a:bodyPr>
          <a:lstStyle>
            <a:lvl1pPr lvl="0" algn="ctr">
              <a:spcBef>
                <a:spcPts val="0"/>
              </a:spcBef>
              <a:spcAft>
                <a:spcPts val="0"/>
              </a:spcAft>
              <a:buSzPts val="6900"/>
              <a:buNone/>
              <a:defRPr sz="6900"/>
            </a:lvl1pPr>
            <a:lvl2pPr lvl="1" algn="ctr">
              <a:spcBef>
                <a:spcPts val="0"/>
              </a:spcBef>
              <a:spcAft>
                <a:spcPts val="0"/>
              </a:spcAft>
              <a:buSzPts val="6900"/>
              <a:buNone/>
              <a:defRPr sz="6900"/>
            </a:lvl2pPr>
            <a:lvl3pPr lvl="2" algn="ctr">
              <a:spcBef>
                <a:spcPts val="0"/>
              </a:spcBef>
              <a:spcAft>
                <a:spcPts val="0"/>
              </a:spcAft>
              <a:buSzPts val="6900"/>
              <a:buNone/>
              <a:defRPr sz="6900"/>
            </a:lvl3pPr>
            <a:lvl4pPr lvl="3" algn="ctr">
              <a:spcBef>
                <a:spcPts val="0"/>
              </a:spcBef>
              <a:spcAft>
                <a:spcPts val="0"/>
              </a:spcAft>
              <a:buSzPts val="6900"/>
              <a:buNone/>
              <a:defRPr sz="6900"/>
            </a:lvl4pPr>
            <a:lvl5pPr lvl="4" algn="ctr">
              <a:spcBef>
                <a:spcPts val="0"/>
              </a:spcBef>
              <a:spcAft>
                <a:spcPts val="0"/>
              </a:spcAft>
              <a:buSzPts val="6900"/>
              <a:buNone/>
              <a:defRPr sz="6900"/>
            </a:lvl5pPr>
            <a:lvl6pPr lvl="5" algn="ctr">
              <a:spcBef>
                <a:spcPts val="0"/>
              </a:spcBef>
              <a:spcAft>
                <a:spcPts val="0"/>
              </a:spcAft>
              <a:buSzPts val="6900"/>
              <a:buNone/>
              <a:defRPr sz="6900"/>
            </a:lvl6pPr>
            <a:lvl7pPr lvl="6" algn="ctr">
              <a:spcBef>
                <a:spcPts val="0"/>
              </a:spcBef>
              <a:spcAft>
                <a:spcPts val="0"/>
              </a:spcAft>
              <a:buSzPts val="6900"/>
              <a:buNone/>
              <a:defRPr sz="6900"/>
            </a:lvl7pPr>
            <a:lvl8pPr lvl="7" algn="ctr">
              <a:spcBef>
                <a:spcPts val="0"/>
              </a:spcBef>
              <a:spcAft>
                <a:spcPts val="0"/>
              </a:spcAft>
              <a:buSzPts val="6900"/>
              <a:buNone/>
              <a:defRPr sz="6900"/>
            </a:lvl8pPr>
            <a:lvl9pPr lvl="8" algn="ctr">
              <a:spcBef>
                <a:spcPts val="0"/>
              </a:spcBef>
              <a:spcAft>
                <a:spcPts val="0"/>
              </a:spcAft>
              <a:buSzPts val="6900"/>
              <a:buNone/>
              <a:defRPr sz="6900"/>
            </a:lvl9pPr>
          </a:lstStyle>
          <a:p/>
        </p:txBody>
      </p:sp>
      <p:sp>
        <p:nvSpPr>
          <p:cNvPr id="42" name="Google Shape;42;g3ee706d1dc8_0_845"/>
          <p:cNvSpPr txBox="1"/>
          <p:nvPr>
            <p:ph idx="1" type="subTitle"/>
          </p:nvPr>
        </p:nvSpPr>
        <p:spPr>
          <a:xfrm>
            <a:off x="415600" y="3778833"/>
            <a:ext cx="11360700" cy="1056900"/>
          </a:xfrm>
          <a:prstGeom prst="rect">
            <a:avLst/>
          </a:prstGeom>
        </p:spPr>
        <p:txBody>
          <a:bodyPr anchorCtr="0" anchor="t" bIns="121900" lIns="121900" spcFirstLastPara="1" rIns="121900" wrap="square" tIns="121900">
            <a:normAutofit/>
          </a:bodyPr>
          <a:lstStyle>
            <a:lvl1pPr lvl="0" algn="ctr">
              <a:lnSpc>
                <a:spcPct val="100000"/>
              </a:lnSpc>
              <a:spcBef>
                <a:spcPts val="0"/>
              </a:spcBef>
              <a:spcAft>
                <a:spcPts val="0"/>
              </a:spcAft>
              <a:buSzPts val="3700"/>
              <a:buNone/>
              <a:defRPr sz="37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p:txBody>
      </p:sp>
      <p:sp>
        <p:nvSpPr>
          <p:cNvPr id="43" name="Google Shape;43;g3ee706d1dc8_0_845"/>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theme" Target="../theme/theme3.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19.xml"/><Relationship Id="rId10" Type="http://schemas.openxmlformats.org/officeDocument/2006/relationships/slideLayout" Target="../slideLayouts/slideLayout18.xml"/><Relationship Id="rId13" Type="http://schemas.openxmlformats.org/officeDocument/2006/relationships/slideLayout" Target="../slideLayouts/slideLayout21.xml"/><Relationship Id="rId12" Type="http://schemas.openxmlformats.org/officeDocument/2006/relationships/slideLayout" Target="../slideLayouts/slideLayout20.xml"/><Relationship Id="rId1" Type="http://schemas.openxmlformats.org/officeDocument/2006/relationships/slideLayout" Target="../slideLayouts/slideLayout9.xml"/><Relationship Id="rId2" Type="http://schemas.openxmlformats.org/officeDocument/2006/relationships/slideLayout" Target="../slideLayouts/slideLayout10.xml"/><Relationship Id="rId3" Type="http://schemas.openxmlformats.org/officeDocument/2006/relationships/slideLayout" Target="../slideLayouts/slideLayout11.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5" Type="http://schemas.openxmlformats.org/officeDocument/2006/relationships/theme" Target="../theme/theme2.xml"/><Relationship Id="rId14" Type="http://schemas.openxmlformats.org/officeDocument/2006/relationships/slideLayout" Target="../slideLayouts/slideLayout22.xml"/><Relationship Id="rId5" Type="http://schemas.openxmlformats.org/officeDocument/2006/relationships/slideLayout" Target="../slideLayouts/slideLayout13.xml"/><Relationship Id="rId6" Type="http://schemas.openxmlformats.org/officeDocument/2006/relationships/slideLayout" Target="../slideLayouts/slideLayout14.xml"/><Relationship Id="rId7" Type="http://schemas.openxmlformats.org/officeDocument/2006/relationships/slideLayout" Target="../slideLayouts/slideLayout15.xml"/><Relationship Id="rId8"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6"/>
          <p:cNvSpPr txBox="1"/>
          <p:nvPr>
            <p:ph type="title"/>
          </p:nvPr>
        </p:nvSpPr>
        <p:spPr>
          <a:xfrm>
            <a:off x="838201" y="365129"/>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6"/>
          <p:cNvSpPr txBox="1"/>
          <p:nvPr>
            <p:ph idx="1" type="body"/>
          </p:nvPr>
        </p:nvSpPr>
        <p:spPr>
          <a:xfrm>
            <a:off x="838201"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6"/>
          <p:cNvSpPr txBox="1"/>
          <p:nvPr>
            <p:ph idx="10" type="dt"/>
          </p:nvPr>
        </p:nvSpPr>
        <p:spPr>
          <a:xfrm>
            <a:off x="838201" y="6356376"/>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6"/>
          <p:cNvSpPr txBox="1"/>
          <p:nvPr>
            <p:ph idx="11" type="ftr"/>
          </p:nvPr>
        </p:nvSpPr>
        <p:spPr>
          <a:xfrm>
            <a:off x="4038601" y="6356376"/>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6"/>
          <p:cNvSpPr txBox="1"/>
          <p:nvPr>
            <p:ph idx="12" type="sldNum"/>
          </p:nvPr>
        </p:nvSpPr>
        <p:spPr>
          <a:xfrm>
            <a:off x="8610601" y="6356376"/>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36" name="Shape 36"/>
        <p:cNvGrpSpPr/>
        <p:nvPr/>
      </p:nvGrpSpPr>
      <p:grpSpPr>
        <a:xfrm>
          <a:off x="0" y="0"/>
          <a:ext cx="0" cy="0"/>
          <a:chOff x="0" y="0"/>
          <a:chExt cx="0" cy="0"/>
        </a:xfrm>
      </p:grpSpPr>
      <p:sp>
        <p:nvSpPr>
          <p:cNvPr id="37" name="Google Shape;37;g3ee706d1dc8_0_841"/>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rmAutofit/>
          </a:bodyPr>
          <a:lstStyle>
            <a:lvl1pPr lvl="0">
              <a:spcBef>
                <a:spcPts val="0"/>
              </a:spcBef>
              <a:spcAft>
                <a:spcPts val="0"/>
              </a:spcAft>
              <a:buClr>
                <a:schemeClr val="dk1"/>
              </a:buClr>
              <a:buSzPts val="3700"/>
              <a:buNone/>
              <a:defRPr sz="3700">
                <a:solidFill>
                  <a:schemeClr val="dk1"/>
                </a:solidFill>
              </a:defRPr>
            </a:lvl1pPr>
            <a:lvl2pPr lvl="1">
              <a:spcBef>
                <a:spcPts val="0"/>
              </a:spcBef>
              <a:spcAft>
                <a:spcPts val="0"/>
              </a:spcAft>
              <a:buClr>
                <a:schemeClr val="dk1"/>
              </a:buClr>
              <a:buSzPts val="3700"/>
              <a:buNone/>
              <a:defRPr sz="3700">
                <a:solidFill>
                  <a:schemeClr val="dk1"/>
                </a:solidFill>
              </a:defRPr>
            </a:lvl2pPr>
            <a:lvl3pPr lvl="2">
              <a:spcBef>
                <a:spcPts val="0"/>
              </a:spcBef>
              <a:spcAft>
                <a:spcPts val="0"/>
              </a:spcAft>
              <a:buClr>
                <a:schemeClr val="dk1"/>
              </a:buClr>
              <a:buSzPts val="3700"/>
              <a:buNone/>
              <a:defRPr sz="3700">
                <a:solidFill>
                  <a:schemeClr val="dk1"/>
                </a:solidFill>
              </a:defRPr>
            </a:lvl3pPr>
            <a:lvl4pPr lvl="3">
              <a:spcBef>
                <a:spcPts val="0"/>
              </a:spcBef>
              <a:spcAft>
                <a:spcPts val="0"/>
              </a:spcAft>
              <a:buClr>
                <a:schemeClr val="dk1"/>
              </a:buClr>
              <a:buSzPts val="3700"/>
              <a:buNone/>
              <a:defRPr sz="3700">
                <a:solidFill>
                  <a:schemeClr val="dk1"/>
                </a:solidFill>
              </a:defRPr>
            </a:lvl4pPr>
            <a:lvl5pPr lvl="4">
              <a:spcBef>
                <a:spcPts val="0"/>
              </a:spcBef>
              <a:spcAft>
                <a:spcPts val="0"/>
              </a:spcAft>
              <a:buClr>
                <a:schemeClr val="dk1"/>
              </a:buClr>
              <a:buSzPts val="3700"/>
              <a:buNone/>
              <a:defRPr sz="3700">
                <a:solidFill>
                  <a:schemeClr val="dk1"/>
                </a:solidFill>
              </a:defRPr>
            </a:lvl5pPr>
            <a:lvl6pPr lvl="5">
              <a:spcBef>
                <a:spcPts val="0"/>
              </a:spcBef>
              <a:spcAft>
                <a:spcPts val="0"/>
              </a:spcAft>
              <a:buClr>
                <a:schemeClr val="dk1"/>
              </a:buClr>
              <a:buSzPts val="3700"/>
              <a:buNone/>
              <a:defRPr sz="3700">
                <a:solidFill>
                  <a:schemeClr val="dk1"/>
                </a:solidFill>
              </a:defRPr>
            </a:lvl6pPr>
            <a:lvl7pPr lvl="6">
              <a:spcBef>
                <a:spcPts val="0"/>
              </a:spcBef>
              <a:spcAft>
                <a:spcPts val="0"/>
              </a:spcAft>
              <a:buClr>
                <a:schemeClr val="dk1"/>
              </a:buClr>
              <a:buSzPts val="3700"/>
              <a:buNone/>
              <a:defRPr sz="3700">
                <a:solidFill>
                  <a:schemeClr val="dk1"/>
                </a:solidFill>
              </a:defRPr>
            </a:lvl7pPr>
            <a:lvl8pPr lvl="7">
              <a:spcBef>
                <a:spcPts val="0"/>
              </a:spcBef>
              <a:spcAft>
                <a:spcPts val="0"/>
              </a:spcAft>
              <a:buClr>
                <a:schemeClr val="dk1"/>
              </a:buClr>
              <a:buSzPts val="3700"/>
              <a:buNone/>
              <a:defRPr sz="3700">
                <a:solidFill>
                  <a:schemeClr val="dk1"/>
                </a:solidFill>
              </a:defRPr>
            </a:lvl8pPr>
            <a:lvl9pPr lvl="8">
              <a:spcBef>
                <a:spcPts val="0"/>
              </a:spcBef>
              <a:spcAft>
                <a:spcPts val="0"/>
              </a:spcAft>
              <a:buClr>
                <a:schemeClr val="dk1"/>
              </a:buClr>
              <a:buSzPts val="3700"/>
              <a:buNone/>
              <a:defRPr sz="3700">
                <a:solidFill>
                  <a:schemeClr val="dk1"/>
                </a:solidFill>
              </a:defRPr>
            </a:lvl9pPr>
          </a:lstStyle>
          <a:p/>
        </p:txBody>
      </p:sp>
      <p:sp>
        <p:nvSpPr>
          <p:cNvPr id="38" name="Google Shape;38;g3ee706d1dc8_0_841"/>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rmAutofit/>
          </a:bodyPr>
          <a:lstStyle>
            <a:lvl1pPr indent="-381000" lvl="0" marL="457200">
              <a:lnSpc>
                <a:spcPct val="115000"/>
              </a:lnSpc>
              <a:spcBef>
                <a:spcPts val="0"/>
              </a:spcBef>
              <a:spcAft>
                <a:spcPts val="0"/>
              </a:spcAft>
              <a:buClr>
                <a:schemeClr val="dk2"/>
              </a:buClr>
              <a:buSzPts val="2400"/>
              <a:buChar char="●"/>
              <a:defRPr sz="2400">
                <a:solidFill>
                  <a:schemeClr val="dk2"/>
                </a:solidFill>
              </a:defRPr>
            </a:lvl1pPr>
            <a:lvl2pPr indent="-349250" lvl="1" marL="914400">
              <a:lnSpc>
                <a:spcPct val="115000"/>
              </a:lnSpc>
              <a:spcBef>
                <a:spcPts val="0"/>
              </a:spcBef>
              <a:spcAft>
                <a:spcPts val="0"/>
              </a:spcAft>
              <a:buClr>
                <a:schemeClr val="dk2"/>
              </a:buClr>
              <a:buSzPts val="1900"/>
              <a:buChar char="○"/>
              <a:defRPr sz="1900">
                <a:solidFill>
                  <a:schemeClr val="dk2"/>
                </a:solidFill>
              </a:defRPr>
            </a:lvl2pPr>
            <a:lvl3pPr indent="-349250" lvl="2" marL="1371600">
              <a:lnSpc>
                <a:spcPct val="115000"/>
              </a:lnSpc>
              <a:spcBef>
                <a:spcPts val="0"/>
              </a:spcBef>
              <a:spcAft>
                <a:spcPts val="0"/>
              </a:spcAft>
              <a:buClr>
                <a:schemeClr val="dk2"/>
              </a:buClr>
              <a:buSzPts val="1900"/>
              <a:buChar char="■"/>
              <a:defRPr sz="1900">
                <a:solidFill>
                  <a:schemeClr val="dk2"/>
                </a:solidFill>
              </a:defRPr>
            </a:lvl3pPr>
            <a:lvl4pPr indent="-349250" lvl="3" marL="1828800">
              <a:lnSpc>
                <a:spcPct val="115000"/>
              </a:lnSpc>
              <a:spcBef>
                <a:spcPts val="0"/>
              </a:spcBef>
              <a:spcAft>
                <a:spcPts val="0"/>
              </a:spcAft>
              <a:buClr>
                <a:schemeClr val="dk2"/>
              </a:buClr>
              <a:buSzPts val="1900"/>
              <a:buChar char="●"/>
              <a:defRPr sz="1900">
                <a:solidFill>
                  <a:schemeClr val="dk2"/>
                </a:solidFill>
              </a:defRPr>
            </a:lvl4pPr>
            <a:lvl5pPr indent="-349250" lvl="4" marL="2286000">
              <a:lnSpc>
                <a:spcPct val="115000"/>
              </a:lnSpc>
              <a:spcBef>
                <a:spcPts val="0"/>
              </a:spcBef>
              <a:spcAft>
                <a:spcPts val="0"/>
              </a:spcAft>
              <a:buClr>
                <a:schemeClr val="dk2"/>
              </a:buClr>
              <a:buSzPts val="1900"/>
              <a:buChar char="○"/>
              <a:defRPr sz="1900">
                <a:solidFill>
                  <a:schemeClr val="dk2"/>
                </a:solidFill>
              </a:defRPr>
            </a:lvl5pPr>
            <a:lvl6pPr indent="-349250" lvl="5" marL="2743200">
              <a:lnSpc>
                <a:spcPct val="115000"/>
              </a:lnSpc>
              <a:spcBef>
                <a:spcPts val="0"/>
              </a:spcBef>
              <a:spcAft>
                <a:spcPts val="0"/>
              </a:spcAft>
              <a:buClr>
                <a:schemeClr val="dk2"/>
              </a:buClr>
              <a:buSzPts val="1900"/>
              <a:buChar char="■"/>
              <a:defRPr sz="1900">
                <a:solidFill>
                  <a:schemeClr val="dk2"/>
                </a:solidFill>
              </a:defRPr>
            </a:lvl6pPr>
            <a:lvl7pPr indent="-349250" lvl="6" marL="3200400">
              <a:lnSpc>
                <a:spcPct val="115000"/>
              </a:lnSpc>
              <a:spcBef>
                <a:spcPts val="0"/>
              </a:spcBef>
              <a:spcAft>
                <a:spcPts val="0"/>
              </a:spcAft>
              <a:buClr>
                <a:schemeClr val="dk2"/>
              </a:buClr>
              <a:buSzPts val="1900"/>
              <a:buChar char="●"/>
              <a:defRPr sz="1900">
                <a:solidFill>
                  <a:schemeClr val="dk2"/>
                </a:solidFill>
              </a:defRPr>
            </a:lvl7pPr>
            <a:lvl8pPr indent="-349250" lvl="7" marL="3657600">
              <a:lnSpc>
                <a:spcPct val="115000"/>
              </a:lnSpc>
              <a:spcBef>
                <a:spcPts val="0"/>
              </a:spcBef>
              <a:spcAft>
                <a:spcPts val="0"/>
              </a:spcAft>
              <a:buClr>
                <a:schemeClr val="dk2"/>
              </a:buClr>
              <a:buSzPts val="1900"/>
              <a:buChar char="○"/>
              <a:defRPr sz="1900">
                <a:solidFill>
                  <a:schemeClr val="dk2"/>
                </a:solidFill>
              </a:defRPr>
            </a:lvl8pPr>
            <a:lvl9pPr indent="-349250" lvl="8" marL="4114800">
              <a:lnSpc>
                <a:spcPct val="115000"/>
              </a:lnSpc>
              <a:spcBef>
                <a:spcPts val="0"/>
              </a:spcBef>
              <a:spcAft>
                <a:spcPts val="0"/>
              </a:spcAft>
              <a:buClr>
                <a:schemeClr val="dk2"/>
              </a:buClr>
              <a:buSzPts val="1900"/>
              <a:buChar char="■"/>
              <a:defRPr sz="1900">
                <a:solidFill>
                  <a:schemeClr val="dk2"/>
                </a:solidFill>
              </a:defRPr>
            </a:lvl9pPr>
          </a:lstStyle>
          <a:p/>
        </p:txBody>
      </p:sp>
      <p:sp>
        <p:nvSpPr>
          <p:cNvPr id="39" name="Google Shape;39;g3ee706d1dc8_0_84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0" r:id="rId13"/>
    <p:sldLayoutId id="2147483671"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2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 Id="rId3" Type="http://schemas.openxmlformats.org/officeDocument/2006/relationships/image" Target="../media/image3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1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2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3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2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4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2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image" Target="../media/image3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 Id="rId3" Type="http://schemas.openxmlformats.org/officeDocument/2006/relationships/image" Target="../media/image4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 Id="rId3" Type="http://schemas.openxmlformats.org/officeDocument/2006/relationships/image" Target="../media/image4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image" Target="../media/image3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 Id="rId3" Type="http://schemas.openxmlformats.org/officeDocument/2006/relationships/image" Target="../media/image4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 Id="rId3" Type="http://schemas.openxmlformats.org/officeDocument/2006/relationships/image" Target="../media/image3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8.xml"/><Relationship Id="rId3" Type="http://schemas.openxmlformats.org/officeDocument/2006/relationships/image" Target="../media/image1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 Id="rId3" Type="http://schemas.openxmlformats.org/officeDocument/2006/relationships/image" Target="../media/image1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9.png"/><Relationship Id="rId4" Type="http://schemas.openxmlformats.org/officeDocument/2006/relationships/image" Target="../media/image17.png"/><Relationship Id="rId5" Type="http://schemas.openxmlformats.org/officeDocument/2006/relationships/image" Target="../media/image18.png"/><Relationship Id="rId6" Type="http://schemas.openxmlformats.org/officeDocument/2006/relationships/image" Target="../media/image12.png"/><Relationship Id="rId7" Type="http://schemas.openxmlformats.org/officeDocument/2006/relationships/image" Target="../media/image11.jpg"/><Relationship Id="rId8" Type="http://schemas.openxmlformats.org/officeDocument/2006/relationships/image" Target="../media/image2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 Id="rId3" Type="http://schemas.openxmlformats.org/officeDocument/2006/relationships/image" Target="../media/image1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1.xml"/><Relationship Id="rId3" Type="http://schemas.openxmlformats.org/officeDocument/2006/relationships/image" Target="../media/image3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2.xml"/><Relationship Id="rId3" Type="http://schemas.openxmlformats.org/officeDocument/2006/relationships/image" Target="../media/image2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3.xml"/><Relationship Id="rId3" Type="http://schemas.openxmlformats.org/officeDocument/2006/relationships/image" Target="../media/image4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4.xml"/><Relationship Id="rId3" Type="http://schemas.openxmlformats.org/officeDocument/2006/relationships/image" Target="../media/image15.png"/><Relationship Id="rId4" Type="http://schemas.openxmlformats.org/officeDocument/2006/relationships/image" Target="../media/image29.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5.xml"/><Relationship Id="rId3" Type="http://schemas.openxmlformats.org/officeDocument/2006/relationships/image" Target="../media/image3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37.xml"/><Relationship Id="rId3" Type="http://schemas.openxmlformats.org/officeDocument/2006/relationships/image" Target="../media/image3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3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48.xml"/><Relationship Id="rId3" Type="http://schemas.openxmlformats.org/officeDocument/2006/relationships/image" Target="../media/image30.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49.xml"/><Relationship Id="rId3" Type="http://schemas.openxmlformats.org/officeDocument/2006/relationships/hyperlink" Target="mailto:mor.weinberger@echo.ai" TargetMode="External"/><Relationship Id="rId4" Type="http://schemas.openxmlformats.org/officeDocument/2006/relationships/hyperlink" Target="mailto:lior@kaplanopensource.co.il"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31.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50.xml"/><Relationship Id="rId3" Type="http://schemas.openxmlformats.org/officeDocument/2006/relationships/hyperlink" Target="mailto:mor.weinberger@echo.ai" TargetMode="External"/><Relationship Id="rId4" Type="http://schemas.openxmlformats.org/officeDocument/2006/relationships/hyperlink" Target="mailto:lior@kaplanopensource.co.il" TargetMode="Externa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2.xml"/><Relationship Id="rId3" Type="http://schemas.openxmlformats.org/officeDocument/2006/relationships/image" Target="../media/image9.png"/><Relationship Id="rId4" Type="http://schemas.openxmlformats.org/officeDocument/2006/relationships/image" Target="../media/image17.png"/><Relationship Id="rId5" Type="http://schemas.openxmlformats.org/officeDocument/2006/relationships/image" Target="../media/image18.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3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3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19.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 Id="rId3"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97" name="Shape 97"/>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pic>
        <p:nvPicPr>
          <p:cNvPr id="163" name="Google Shape;163;g3ee706d1dc8_0_51"/>
          <p:cNvPicPr preferRelativeResize="0"/>
          <p:nvPr/>
        </p:nvPicPr>
        <p:blipFill>
          <a:blip r:embed="rId3">
            <a:alphaModFix/>
          </a:blip>
          <a:stretch>
            <a:fillRect/>
          </a:stretch>
        </p:blipFill>
        <p:spPr>
          <a:xfrm>
            <a:off x="-178567" y="-46100"/>
            <a:ext cx="12370570" cy="69041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g3ee706d1dc8_0_55"/>
          <p:cNvSpPr txBox="1"/>
          <p:nvPr>
            <p:ph type="title"/>
          </p:nvPr>
        </p:nvSpPr>
        <p:spPr>
          <a:xfrm>
            <a:off x="415600" y="593367"/>
            <a:ext cx="11360700" cy="763500"/>
          </a:xfrm>
          <a:prstGeom prst="rect">
            <a:avLst/>
          </a:prstGeom>
        </p:spPr>
        <p:txBody>
          <a:bodyPr anchorCtr="0" anchor="ctr" bIns="121900" lIns="121900" spcFirstLastPara="1" rIns="121900" wrap="square" tIns="121900">
            <a:normAutofit/>
          </a:bodyPr>
          <a:lstStyle/>
          <a:p>
            <a:pPr indent="0" lvl="0" marL="0" rtl="0" algn="l">
              <a:spcBef>
                <a:spcPts val="0"/>
              </a:spcBef>
              <a:spcAft>
                <a:spcPts val="0"/>
              </a:spcAft>
              <a:buNone/>
            </a:pPr>
            <a:r>
              <a:t/>
            </a:r>
            <a:endParaRPr/>
          </a:p>
        </p:txBody>
      </p:sp>
      <p:sp>
        <p:nvSpPr>
          <p:cNvPr id="169" name="Google Shape;169;g3ee706d1dc8_0_55"/>
          <p:cNvSpPr txBox="1"/>
          <p:nvPr>
            <p:ph idx="1" type="body"/>
          </p:nvPr>
        </p:nvSpPr>
        <p:spPr>
          <a:xfrm>
            <a:off x="415600" y="1536633"/>
            <a:ext cx="11360700" cy="4555200"/>
          </a:xfrm>
          <a:prstGeom prst="rect">
            <a:avLst/>
          </a:prstGeom>
        </p:spPr>
        <p:txBody>
          <a:bodyPr anchorCtr="0" anchor="t" bIns="121900" lIns="121900" spcFirstLastPara="1" rIns="121900" wrap="square" tIns="121900">
            <a:normAutofit/>
          </a:bodyPr>
          <a:lstStyle/>
          <a:p>
            <a:pPr indent="0" lvl="0" marL="0" rtl="0" algn="l">
              <a:spcBef>
                <a:spcPts val="1000"/>
              </a:spcBef>
              <a:spcAft>
                <a:spcPts val="0"/>
              </a:spcAft>
              <a:buNone/>
            </a:pPr>
            <a:r>
              <a:t/>
            </a:r>
            <a:endParaRPr/>
          </a:p>
        </p:txBody>
      </p:sp>
      <p:pic>
        <p:nvPicPr>
          <p:cNvPr id="170" name="Google Shape;170;g3ee706d1dc8_0_55"/>
          <p:cNvPicPr preferRelativeResize="0"/>
          <p:nvPr/>
        </p:nvPicPr>
        <p:blipFill>
          <a:blip r:embed="rId3">
            <a:alphaModFix/>
          </a:blip>
          <a:stretch>
            <a:fillRect/>
          </a:stretch>
        </p:blipFill>
        <p:spPr>
          <a:xfrm>
            <a:off x="-208922" y="0"/>
            <a:ext cx="12604124" cy="703439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g3ee706d1dc8_0_151"/>
          <p:cNvSpPr txBox="1"/>
          <p:nvPr/>
        </p:nvSpPr>
        <p:spPr>
          <a:xfrm>
            <a:off x="9171698" y="580600"/>
            <a:ext cx="2463300" cy="245700"/>
          </a:xfrm>
          <a:prstGeom prst="rect">
            <a:avLst/>
          </a:prstGeom>
          <a:noFill/>
          <a:ln>
            <a:noFill/>
          </a:ln>
        </p:spPr>
        <p:txBody>
          <a:bodyPr anchorCtr="0" anchor="t" bIns="42750" lIns="85525" spcFirstLastPara="1" rIns="85525" wrap="square" tIns="42750">
            <a:spAutoFit/>
          </a:bodyPr>
          <a:lstStyle/>
          <a:p>
            <a:pPr indent="0" lvl="0" marL="0" marR="0" rtl="0" algn="l">
              <a:spcBef>
                <a:spcPts val="0"/>
              </a:spcBef>
              <a:spcAft>
                <a:spcPts val="0"/>
              </a:spcAft>
              <a:buNone/>
            </a:pPr>
            <a:r>
              <a:rPr lang="en-GB" sz="1035">
                <a:solidFill>
                  <a:schemeClr val="lt1"/>
                </a:solidFill>
              </a:rPr>
              <a:t>Why Isn’t the Fix in My Container?</a:t>
            </a:r>
            <a:endParaRPr sz="1035">
              <a:solidFill>
                <a:schemeClr val="lt1"/>
              </a:solidFill>
            </a:endParaRPr>
          </a:p>
        </p:txBody>
      </p:sp>
      <p:sp>
        <p:nvSpPr>
          <p:cNvPr id="176" name="Google Shape;176;g3ee706d1dc8_0_151"/>
          <p:cNvSpPr txBox="1"/>
          <p:nvPr/>
        </p:nvSpPr>
        <p:spPr>
          <a:xfrm>
            <a:off x="1697112" y="1709910"/>
            <a:ext cx="10998900" cy="602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2800">
                <a:solidFill>
                  <a:srgbClr val="147382"/>
                </a:solidFill>
                <a:latin typeface="Open Sans"/>
                <a:ea typeface="Open Sans"/>
                <a:cs typeface="Open Sans"/>
                <a:sym typeface="Open Sans"/>
              </a:rPr>
              <a:t>Journey 1: Discovery to Fix</a:t>
            </a:r>
            <a:endParaRPr sz="2800">
              <a:solidFill>
                <a:srgbClr val="147382"/>
              </a:solidFill>
              <a:latin typeface="Open Sans"/>
              <a:ea typeface="Open Sans"/>
              <a:cs typeface="Open Sans"/>
              <a:sym typeface="Open Sans"/>
            </a:endParaRPr>
          </a:p>
          <a:p>
            <a:pPr indent="0" lvl="0" marL="0" rtl="0" algn="l">
              <a:spcBef>
                <a:spcPts val="0"/>
              </a:spcBef>
              <a:spcAft>
                <a:spcPts val="0"/>
              </a:spcAft>
              <a:buNone/>
            </a:pPr>
            <a:r>
              <a:t/>
            </a:r>
            <a:endParaRPr sz="2800">
              <a:solidFill>
                <a:srgbClr val="147382"/>
              </a:solidFill>
              <a:latin typeface="Open Sans"/>
              <a:ea typeface="Open Sans"/>
              <a:cs typeface="Open Sans"/>
              <a:sym typeface="Open Sans"/>
            </a:endParaRPr>
          </a:p>
        </p:txBody>
      </p:sp>
      <p:sp>
        <p:nvSpPr>
          <p:cNvPr id="177" name="Google Shape;177;g3ee706d1dc8_0_151"/>
          <p:cNvSpPr/>
          <p:nvPr/>
        </p:nvSpPr>
        <p:spPr>
          <a:xfrm>
            <a:off x="1697106" y="2492939"/>
            <a:ext cx="7293900" cy="772200"/>
          </a:xfrm>
          <a:prstGeom prst="rect">
            <a:avLst/>
          </a:prstGeom>
          <a:solidFill>
            <a:srgbClr val="2A3580"/>
          </a:solidFill>
          <a:ln>
            <a:noFill/>
          </a:ln>
          <a:effectLst>
            <a:outerShdw blurRad="71509" rotWithShape="0" algn="bl" dir="8100000" dist="23836">
              <a:srgbClr val="000000">
                <a:alpha val="30199"/>
              </a:srgbClr>
            </a:outerShdw>
          </a:effectLst>
        </p:spPr>
        <p:txBody>
          <a:bodyPr anchorCtr="0" anchor="ctr" bIns="85800" lIns="85800" spcFirstLastPara="1" rIns="85800" wrap="square" tIns="85800">
            <a:noAutofit/>
          </a:bodyPr>
          <a:lstStyle/>
          <a:p>
            <a:pPr indent="0" lvl="0" marL="0" rtl="0" algn="l">
              <a:spcBef>
                <a:spcPts val="0"/>
              </a:spcBef>
              <a:spcAft>
                <a:spcPts val="0"/>
              </a:spcAft>
              <a:buNone/>
            </a:pPr>
            <a:r>
              <a:t/>
            </a:r>
            <a:endParaRPr/>
          </a:p>
        </p:txBody>
      </p:sp>
      <p:pic>
        <p:nvPicPr>
          <p:cNvPr descr="preencoded.png" id="178" name="Google Shape;178;g3ee706d1dc8_0_151"/>
          <p:cNvPicPr preferRelativeResize="0"/>
          <p:nvPr/>
        </p:nvPicPr>
        <p:blipFill rotWithShape="1">
          <a:blip r:embed="rId3">
            <a:alphaModFix/>
          </a:blip>
          <a:srcRect b="0" l="0" r="0" t="0"/>
          <a:stretch/>
        </p:blipFill>
        <p:spPr>
          <a:xfrm>
            <a:off x="1911634" y="2664561"/>
            <a:ext cx="429055" cy="429055"/>
          </a:xfrm>
          <a:prstGeom prst="rect">
            <a:avLst/>
          </a:prstGeom>
          <a:noFill/>
          <a:ln>
            <a:noFill/>
          </a:ln>
        </p:spPr>
      </p:pic>
      <p:sp>
        <p:nvSpPr>
          <p:cNvPr id="179" name="Google Shape;179;g3ee706d1dc8_0_151"/>
          <p:cNvSpPr/>
          <p:nvPr/>
        </p:nvSpPr>
        <p:spPr>
          <a:xfrm>
            <a:off x="2469405" y="2621655"/>
            <a:ext cx="6006900" cy="514800"/>
          </a:xfrm>
          <a:prstGeom prst="rect">
            <a:avLst/>
          </a:prstGeom>
          <a:noFill/>
          <a:ln>
            <a:noFill/>
          </a:ln>
        </p:spPr>
        <p:txBody>
          <a:bodyPr anchorCtr="0" anchor="ctr" bIns="42875" lIns="85800" spcFirstLastPara="1" rIns="85800" wrap="square" tIns="42875">
            <a:noAutofit/>
          </a:bodyPr>
          <a:lstStyle/>
          <a:p>
            <a:pPr indent="0" lvl="0" marL="0" marR="0" rtl="0" algn="l">
              <a:spcBef>
                <a:spcPts val="0"/>
              </a:spcBef>
              <a:spcAft>
                <a:spcPts val="0"/>
              </a:spcAft>
              <a:buClr>
                <a:srgbClr val="FFFFFF"/>
              </a:buClr>
              <a:buSzPts val="2252"/>
              <a:buFont typeface="Arial"/>
              <a:buNone/>
            </a:pPr>
            <a:r>
              <a:rPr b="1" i="0" lang="en-GB" sz="2252" u="none" cap="none" strike="noStrike">
                <a:solidFill>
                  <a:srgbClr val="FFFFFF"/>
                </a:solidFill>
                <a:latin typeface="Arial"/>
                <a:ea typeface="Arial"/>
                <a:cs typeface="Arial"/>
                <a:sym typeface="Arial"/>
              </a:rPr>
              <a:t>Issue Found</a:t>
            </a:r>
            <a:endParaRPr b="0" i="0" sz="2252" u="none" cap="none" strike="noStrike">
              <a:solidFill>
                <a:srgbClr val="FFFFFF"/>
              </a:solidFill>
              <a:latin typeface="Calibri"/>
              <a:ea typeface="Calibri"/>
              <a:cs typeface="Calibri"/>
              <a:sym typeface="Calibri"/>
            </a:endParaRPr>
          </a:p>
        </p:txBody>
      </p:sp>
      <p:sp>
        <p:nvSpPr>
          <p:cNvPr id="180" name="Google Shape;180;g3ee706d1dc8_0_151"/>
          <p:cNvSpPr/>
          <p:nvPr/>
        </p:nvSpPr>
        <p:spPr>
          <a:xfrm>
            <a:off x="1697106" y="3393954"/>
            <a:ext cx="7293900" cy="772200"/>
          </a:xfrm>
          <a:prstGeom prst="rect">
            <a:avLst/>
          </a:prstGeom>
          <a:solidFill>
            <a:srgbClr val="2A3580"/>
          </a:solidFill>
          <a:ln>
            <a:noFill/>
          </a:ln>
          <a:effectLst>
            <a:outerShdw blurRad="71509" rotWithShape="0" algn="bl" dir="8100000" dist="23836">
              <a:srgbClr val="000000">
                <a:alpha val="30199"/>
              </a:srgbClr>
            </a:outerShdw>
          </a:effectLst>
        </p:spPr>
        <p:txBody>
          <a:bodyPr anchorCtr="0" anchor="ctr" bIns="85800" lIns="85800" spcFirstLastPara="1" rIns="85800" wrap="square" tIns="85800">
            <a:noAutofit/>
          </a:bodyPr>
          <a:lstStyle/>
          <a:p>
            <a:pPr indent="0" lvl="0" marL="0" rtl="0" algn="l">
              <a:spcBef>
                <a:spcPts val="0"/>
              </a:spcBef>
              <a:spcAft>
                <a:spcPts val="0"/>
              </a:spcAft>
              <a:buNone/>
            </a:pPr>
            <a:r>
              <a:t/>
            </a:r>
            <a:endParaRPr/>
          </a:p>
        </p:txBody>
      </p:sp>
      <p:pic>
        <p:nvPicPr>
          <p:cNvPr descr="preencoded.png" id="181" name="Google Shape;181;g3ee706d1dc8_0_151"/>
          <p:cNvPicPr preferRelativeResize="0"/>
          <p:nvPr/>
        </p:nvPicPr>
        <p:blipFill rotWithShape="1">
          <a:blip r:embed="rId4">
            <a:alphaModFix/>
          </a:blip>
          <a:srcRect b="0" l="0" r="0" t="0"/>
          <a:stretch/>
        </p:blipFill>
        <p:spPr>
          <a:xfrm>
            <a:off x="1911634" y="3565576"/>
            <a:ext cx="429055" cy="429055"/>
          </a:xfrm>
          <a:prstGeom prst="rect">
            <a:avLst/>
          </a:prstGeom>
          <a:noFill/>
          <a:ln>
            <a:noFill/>
          </a:ln>
        </p:spPr>
      </p:pic>
      <p:sp>
        <p:nvSpPr>
          <p:cNvPr id="182" name="Google Shape;182;g3ee706d1dc8_0_151"/>
          <p:cNvSpPr/>
          <p:nvPr/>
        </p:nvSpPr>
        <p:spPr>
          <a:xfrm>
            <a:off x="2469405" y="3522670"/>
            <a:ext cx="6006900" cy="514800"/>
          </a:xfrm>
          <a:prstGeom prst="rect">
            <a:avLst/>
          </a:prstGeom>
          <a:noFill/>
          <a:ln>
            <a:noFill/>
          </a:ln>
        </p:spPr>
        <p:txBody>
          <a:bodyPr anchorCtr="0" anchor="ctr" bIns="42875" lIns="85800" spcFirstLastPara="1" rIns="85800" wrap="square" tIns="42875">
            <a:noAutofit/>
          </a:bodyPr>
          <a:lstStyle/>
          <a:p>
            <a:pPr indent="0" lvl="0" marL="0" marR="0" rtl="0" algn="l">
              <a:spcBef>
                <a:spcPts val="0"/>
              </a:spcBef>
              <a:spcAft>
                <a:spcPts val="0"/>
              </a:spcAft>
              <a:buClr>
                <a:srgbClr val="FFFFFF"/>
              </a:buClr>
              <a:buSzPts val="2252"/>
              <a:buFont typeface="Arial"/>
              <a:buNone/>
            </a:pPr>
            <a:r>
              <a:rPr b="1" i="0" lang="en-GB" sz="2252" u="none" cap="none" strike="noStrike">
                <a:solidFill>
                  <a:srgbClr val="FFFFFF"/>
                </a:solidFill>
                <a:latin typeface="Arial"/>
                <a:ea typeface="Arial"/>
                <a:cs typeface="Arial"/>
                <a:sym typeface="Arial"/>
              </a:rPr>
              <a:t>CVE Being Reported</a:t>
            </a:r>
            <a:endParaRPr b="0" i="0" sz="2252" u="none" cap="none" strike="noStrike">
              <a:solidFill>
                <a:srgbClr val="000000"/>
              </a:solidFill>
              <a:latin typeface="Calibri"/>
              <a:ea typeface="Calibri"/>
              <a:cs typeface="Calibri"/>
              <a:sym typeface="Calibri"/>
            </a:endParaRPr>
          </a:p>
        </p:txBody>
      </p:sp>
      <p:sp>
        <p:nvSpPr>
          <p:cNvPr id="183" name="Google Shape;183;g3ee706d1dc8_0_151"/>
          <p:cNvSpPr/>
          <p:nvPr/>
        </p:nvSpPr>
        <p:spPr>
          <a:xfrm>
            <a:off x="1697106" y="4294969"/>
            <a:ext cx="7293900" cy="772200"/>
          </a:xfrm>
          <a:prstGeom prst="rect">
            <a:avLst/>
          </a:prstGeom>
          <a:solidFill>
            <a:srgbClr val="2A3580"/>
          </a:solidFill>
          <a:ln>
            <a:noFill/>
          </a:ln>
          <a:effectLst>
            <a:outerShdw blurRad="71509" rotWithShape="0" algn="bl" dir="8100000" dist="23836">
              <a:srgbClr val="000000">
                <a:alpha val="30199"/>
              </a:srgbClr>
            </a:outerShdw>
          </a:effectLst>
        </p:spPr>
        <p:txBody>
          <a:bodyPr anchorCtr="0" anchor="ctr" bIns="85800" lIns="85800" spcFirstLastPara="1" rIns="85800" wrap="square" tIns="85800">
            <a:noAutofit/>
          </a:bodyPr>
          <a:lstStyle/>
          <a:p>
            <a:pPr indent="0" lvl="0" marL="0" rtl="0" algn="l">
              <a:spcBef>
                <a:spcPts val="0"/>
              </a:spcBef>
              <a:spcAft>
                <a:spcPts val="0"/>
              </a:spcAft>
              <a:buNone/>
            </a:pPr>
            <a:r>
              <a:t/>
            </a:r>
            <a:endParaRPr/>
          </a:p>
        </p:txBody>
      </p:sp>
      <p:pic>
        <p:nvPicPr>
          <p:cNvPr descr="preencoded.png" id="184" name="Google Shape;184;g3ee706d1dc8_0_151"/>
          <p:cNvPicPr preferRelativeResize="0"/>
          <p:nvPr/>
        </p:nvPicPr>
        <p:blipFill rotWithShape="1">
          <a:blip r:embed="rId4">
            <a:alphaModFix/>
          </a:blip>
          <a:srcRect b="0" l="0" r="0" t="0"/>
          <a:stretch/>
        </p:blipFill>
        <p:spPr>
          <a:xfrm>
            <a:off x="1911634" y="4466590"/>
            <a:ext cx="429055" cy="429055"/>
          </a:xfrm>
          <a:prstGeom prst="rect">
            <a:avLst/>
          </a:prstGeom>
          <a:noFill/>
          <a:ln>
            <a:noFill/>
          </a:ln>
        </p:spPr>
      </p:pic>
      <p:sp>
        <p:nvSpPr>
          <p:cNvPr id="185" name="Google Shape;185;g3ee706d1dc8_0_151"/>
          <p:cNvSpPr/>
          <p:nvPr/>
        </p:nvSpPr>
        <p:spPr>
          <a:xfrm>
            <a:off x="2469405" y="4423685"/>
            <a:ext cx="6006900" cy="514800"/>
          </a:xfrm>
          <a:prstGeom prst="rect">
            <a:avLst/>
          </a:prstGeom>
          <a:noFill/>
          <a:ln>
            <a:noFill/>
          </a:ln>
        </p:spPr>
        <p:txBody>
          <a:bodyPr anchorCtr="0" anchor="ctr" bIns="42875" lIns="85800" spcFirstLastPara="1" rIns="85800" wrap="square" tIns="42875">
            <a:noAutofit/>
          </a:bodyPr>
          <a:lstStyle/>
          <a:p>
            <a:pPr indent="0" lvl="0" marL="0" marR="0" rtl="0" algn="l">
              <a:spcBef>
                <a:spcPts val="0"/>
              </a:spcBef>
              <a:spcAft>
                <a:spcPts val="0"/>
              </a:spcAft>
              <a:buClr>
                <a:srgbClr val="FFFFFF"/>
              </a:buClr>
              <a:buSzPts val="2252"/>
              <a:buFont typeface="Arial"/>
              <a:buNone/>
            </a:pPr>
            <a:r>
              <a:rPr b="1" i="0" lang="en-GB" sz="2252" u="none" cap="none" strike="noStrike">
                <a:solidFill>
                  <a:srgbClr val="FFFFFF"/>
                </a:solidFill>
                <a:latin typeface="Arial"/>
                <a:ea typeface="Arial"/>
                <a:cs typeface="Arial"/>
                <a:sym typeface="Arial"/>
              </a:rPr>
              <a:t>Maintainer Fixes the Issue</a:t>
            </a:r>
            <a:endParaRPr b="0" i="0" sz="2252" u="none" cap="none" strike="noStrike">
              <a:solidFill>
                <a:srgbClr val="000000"/>
              </a:solidFill>
              <a:latin typeface="Calibri"/>
              <a:ea typeface="Calibri"/>
              <a:cs typeface="Calibri"/>
              <a:sym typeface="Calibri"/>
            </a:endParaRPr>
          </a:p>
        </p:txBody>
      </p:sp>
      <p:sp>
        <p:nvSpPr>
          <p:cNvPr id="186" name="Google Shape;186;g3ee706d1dc8_0_151"/>
          <p:cNvSpPr/>
          <p:nvPr/>
        </p:nvSpPr>
        <p:spPr>
          <a:xfrm>
            <a:off x="1697106" y="5195983"/>
            <a:ext cx="7293900" cy="772200"/>
          </a:xfrm>
          <a:prstGeom prst="rect">
            <a:avLst/>
          </a:prstGeom>
          <a:solidFill>
            <a:srgbClr val="2A3580"/>
          </a:solidFill>
          <a:ln>
            <a:noFill/>
          </a:ln>
          <a:effectLst>
            <a:outerShdw blurRad="71509" rotWithShape="0" algn="bl" dir="8100000" dist="23836">
              <a:srgbClr val="000000">
                <a:alpha val="30199"/>
              </a:srgbClr>
            </a:outerShdw>
          </a:effectLst>
        </p:spPr>
        <p:txBody>
          <a:bodyPr anchorCtr="0" anchor="ctr" bIns="85800" lIns="85800" spcFirstLastPara="1" rIns="85800" wrap="square" tIns="85800">
            <a:noAutofit/>
          </a:bodyPr>
          <a:lstStyle/>
          <a:p>
            <a:pPr indent="0" lvl="0" marL="0" rtl="0" algn="l">
              <a:spcBef>
                <a:spcPts val="0"/>
              </a:spcBef>
              <a:spcAft>
                <a:spcPts val="0"/>
              </a:spcAft>
              <a:buNone/>
            </a:pPr>
            <a:r>
              <a:t/>
            </a:r>
            <a:endParaRPr/>
          </a:p>
        </p:txBody>
      </p:sp>
      <p:pic>
        <p:nvPicPr>
          <p:cNvPr descr="preencoded.png" id="187" name="Google Shape;187;g3ee706d1dc8_0_151"/>
          <p:cNvPicPr preferRelativeResize="0"/>
          <p:nvPr/>
        </p:nvPicPr>
        <p:blipFill rotWithShape="1">
          <a:blip r:embed="rId4">
            <a:alphaModFix/>
          </a:blip>
          <a:srcRect b="0" l="0" r="0" t="0"/>
          <a:stretch/>
        </p:blipFill>
        <p:spPr>
          <a:xfrm>
            <a:off x="1911634" y="5367605"/>
            <a:ext cx="429055" cy="429055"/>
          </a:xfrm>
          <a:prstGeom prst="rect">
            <a:avLst/>
          </a:prstGeom>
          <a:noFill/>
          <a:ln>
            <a:noFill/>
          </a:ln>
        </p:spPr>
      </p:pic>
      <p:sp>
        <p:nvSpPr>
          <p:cNvPr id="188" name="Google Shape;188;g3ee706d1dc8_0_151"/>
          <p:cNvSpPr/>
          <p:nvPr/>
        </p:nvSpPr>
        <p:spPr>
          <a:xfrm>
            <a:off x="2469405" y="5324700"/>
            <a:ext cx="6006900" cy="514800"/>
          </a:xfrm>
          <a:prstGeom prst="rect">
            <a:avLst/>
          </a:prstGeom>
          <a:noFill/>
          <a:ln>
            <a:noFill/>
          </a:ln>
        </p:spPr>
        <p:txBody>
          <a:bodyPr anchorCtr="0" anchor="ctr" bIns="42875" lIns="85800" spcFirstLastPara="1" rIns="85800" wrap="square" tIns="42875">
            <a:noAutofit/>
          </a:bodyPr>
          <a:lstStyle/>
          <a:p>
            <a:pPr indent="0" lvl="0" marL="0" marR="0" rtl="0" algn="l">
              <a:spcBef>
                <a:spcPts val="0"/>
              </a:spcBef>
              <a:spcAft>
                <a:spcPts val="0"/>
              </a:spcAft>
              <a:buClr>
                <a:srgbClr val="FFFFFF"/>
              </a:buClr>
              <a:buSzPts val="2252"/>
              <a:buFont typeface="Arial"/>
              <a:buNone/>
            </a:pPr>
            <a:r>
              <a:rPr b="1" i="0" lang="en-GB" sz="2252" u="none" cap="none" strike="noStrike">
                <a:solidFill>
                  <a:srgbClr val="FFFFFF"/>
                </a:solidFill>
                <a:latin typeface="Arial"/>
                <a:ea typeface="Arial"/>
                <a:cs typeface="Arial"/>
                <a:sym typeface="Arial"/>
              </a:rPr>
              <a:t>Everyone Wins</a:t>
            </a:r>
            <a:endParaRPr b="0" i="0" sz="2252" u="none" cap="none" strike="noStrike">
              <a:solidFill>
                <a:srgbClr val="000000"/>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g3ee706d1dc8_0_108"/>
          <p:cNvSpPr txBox="1"/>
          <p:nvPr/>
        </p:nvSpPr>
        <p:spPr>
          <a:xfrm>
            <a:off x="9171698" y="580600"/>
            <a:ext cx="2463300" cy="245700"/>
          </a:xfrm>
          <a:prstGeom prst="rect">
            <a:avLst/>
          </a:prstGeom>
          <a:noFill/>
          <a:ln>
            <a:noFill/>
          </a:ln>
        </p:spPr>
        <p:txBody>
          <a:bodyPr anchorCtr="0" anchor="t" bIns="42750" lIns="85525" spcFirstLastPara="1" rIns="85525" wrap="square" tIns="42750">
            <a:spAutoFit/>
          </a:bodyPr>
          <a:lstStyle/>
          <a:p>
            <a:pPr indent="0" lvl="0" marL="0" marR="0" rtl="0" algn="l">
              <a:spcBef>
                <a:spcPts val="0"/>
              </a:spcBef>
              <a:spcAft>
                <a:spcPts val="0"/>
              </a:spcAft>
              <a:buNone/>
            </a:pPr>
            <a:r>
              <a:rPr lang="en-GB" sz="1035">
                <a:solidFill>
                  <a:schemeClr val="lt1"/>
                </a:solidFill>
              </a:rPr>
              <a:t>Why Isn’t the Fix in My Container?</a:t>
            </a:r>
            <a:endParaRPr sz="1035">
              <a:solidFill>
                <a:schemeClr val="lt1"/>
              </a:solidFill>
            </a:endParaRPr>
          </a:p>
        </p:txBody>
      </p:sp>
      <p:sp>
        <p:nvSpPr>
          <p:cNvPr id="194" name="Google Shape;194;g3ee706d1dc8_0_108"/>
          <p:cNvSpPr txBox="1"/>
          <p:nvPr/>
        </p:nvSpPr>
        <p:spPr>
          <a:xfrm>
            <a:off x="1697112" y="1709910"/>
            <a:ext cx="10998900" cy="602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2800">
                <a:solidFill>
                  <a:srgbClr val="147382"/>
                </a:solidFill>
                <a:latin typeface="Open Sans"/>
                <a:ea typeface="Open Sans"/>
                <a:cs typeface="Open Sans"/>
                <a:sym typeface="Open Sans"/>
              </a:rPr>
              <a:t>Journey 1: Discovery to Fix</a:t>
            </a:r>
            <a:endParaRPr sz="2800">
              <a:solidFill>
                <a:srgbClr val="147382"/>
              </a:solidFill>
              <a:latin typeface="Open Sans"/>
              <a:ea typeface="Open Sans"/>
              <a:cs typeface="Open Sans"/>
              <a:sym typeface="Open Sans"/>
            </a:endParaRPr>
          </a:p>
          <a:p>
            <a:pPr indent="0" lvl="0" marL="0" rtl="0" algn="l">
              <a:spcBef>
                <a:spcPts val="0"/>
              </a:spcBef>
              <a:spcAft>
                <a:spcPts val="0"/>
              </a:spcAft>
              <a:buNone/>
            </a:pPr>
            <a:r>
              <a:t/>
            </a:r>
            <a:endParaRPr sz="2800">
              <a:solidFill>
                <a:srgbClr val="147382"/>
              </a:solidFill>
              <a:latin typeface="Open Sans"/>
              <a:ea typeface="Open Sans"/>
              <a:cs typeface="Open Sans"/>
              <a:sym typeface="Open Sans"/>
            </a:endParaRPr>
          </a:p>
        </p:txBody>
      </p:sp>
      <p:sp>
        <p:nvSpPr>
          <p:cNvPr id="195" name="Google Shape;195;g3ee706d1dc8_0_108"/>
          <p:cNvSpPr/>
          <p:nvPr/>
        </p:nvSpPr>
        <p:spPr>
          <a:xfrm>
            <a:off x="1697106" y="2492939"/>
            <a:ext cx="7293900" cy="772200"/>
          </a:xfrm>
          <a:prstGeom prst="rect">
            <a:avLst/>
          </a:prstGeom>
          <a:solidFill>
            <a:srgbClr val="2A3580"/>
          </a:solidFill>
          <a:ln>
            <a:noFill/>
          </a:ln>
          <a:effectLst>
            <a:outerShdw blurRad="71509" rotWithShape="0" algn="bl" dir="8100000" dist="23836">
              <a:srgbClr val="000000">
                <a:alpha val="30199"/>
              </a:srgbClr>
            </a:outerShdw>
          </a:effectLst>
        </p:spPr>
        <p:txBody>
          <a:bodyPr anchorCtr="0" anchor="ctr" bIns="85800" lIns="85800" spcFirstLastPara="1" rIns="85800" wrap="square" tIns="85800">
            <a:noAutofit/>
          </a:bodyPr>
          <a:lstStyle/>
          <a:p>
            <a:pPr indent="0" lvl="0" marL="0" rtl="0" algn="l">
              <a:spcBef>
                <a:spcPts val="0"/>
              </a:spcBef>
              <a:spcAft>
                <a:spcPts val="0"/>
              </a:spcAft>
              <a:buNone/>
            </a:pPr>
            <a:r>
              <a:t/>
            </a:r>
            <a:endParaRPr/>
          </a:p>
        </p:txBody>
      </p:sp>
      <p:pic>
        <p:nvPicPr>
          <p:cNvPr descr="preencoded.png" id="196" name="Google Shape;196;g3ee706d1dc8_0_108"/>
          <p:cNvPicPr preferRelativeResize="0"/>
          <p:nvPr/>
        </p:nvPicPr>
        <p:blipFill rotWithShape="1">
          <a:blip r:embed="rId3">
            <a:alphaModFix/>
          </a:blip>
          <a:srcRect b="0" l="0" r="0" t="0"/>
          <a:stretch/>
        </p:blipFill>
        <p:spPr>
          <a:xfrm>
            <a:off x="1911634" y="2664561"/>
            <a:ext cx="429055" cy="429055"/>
          </a:xfrm>
          <a:prstGeom prst="rect">
            <a:avLst/>
          </a:prstGeom>
          <a:noFill/>
          <a:ln>
            <a:noFill/>
          </a:ln>
        </p:spPr>
      </p:pic>
      <p:sp>
        <p:nvSpPr>
          <p:cNvPr id="197" name="Google Shape;197;g3ee706d1dc8_0_108"/>
          <p:cNvSpPr/>
          <p:nvPr/>
        </p:nvSpPr>
        <p:spPr>
          <a:xfrm>
            <a:off x="2469405" y="2621655"/>
            <a:ext cx="6006900" cy="514800"/>
          </a:xfrm>
          <a:prstGeom prst="rect">
            <a:avLst/>
          </a:prstGeom>
          <a:noFill/>
          <a:ln>
            <a:noFill/>
          </a:ln>
        </p:spPr>
        <p:txBody>
          <a:bodyPr anchorCtr="0" anchor="ctr" bIns="42875" lIns="85800" spcFirstLastPara="1" rIns="85800" wrap="square" tIns="42875">
            <a:noAutofit/>
          </a:bodyPr>
          <a:lstStyle/>
          <a:p>
            <a:pPr indent="0" lvl="0" marL="0" rtl="0" algn="l">
              <a:spcBef>
                <a:spcPts val="0"/>
              </a:spcBef>
              <a:spcAft>
                <a:spcPts val="0"/>
              </a:spcAft>
              <a:buClr>
                <a:schemeClr val="lt1"/>
              </a:buClr>
              <a:buSzPts val="2252"/>
              <a:buFont typeface="Arial"/>
              <a:buNone/>
            </a:pPr>
            <a:r>
              <a:rPr b="1" lang="en-GB" sz="2252" strike="sngStrike">
                <a:solidFill>
                  <a:schemeClr val="lt1"/>
                </a:solidFill>
              </a:rPr>
              <a:t>Issue Found</a:t>
            </a:r>
            <a:r>
              <a:rPr b="1" lang="en-GB" sz="2252">
                <a:solidFill>
                  <a:schemeClr val="lt1"/>
                </a:solidFill>
              </a:rPr>
              <a:t> - Use AI</a:t>
            </a:r>
            <a:endParaRPr b="1" sz="2252">
              <a:solidFill>
                <a:srgbClr val="FFFFFF"/>
              </a:solidFill>
            </a:endParaRPr>
          </a:p>
        </p:txBody>
      </p:sp>
      <p:sp>
        <p:nvSpPr>
          <p:cNvPr id="198" name="Google Shape;198;g3ee706d1dc8_0_108"/>
          <p:cNvSpPr/>
          <p:nvPr/>
        </p:nvSpPr>
        <p:spPr>
          <a:xfrm>
            <a:off x="1697106" y="3393954"/>
            <a:ext cx="7293900" cy="772200"/>
          </a:xfrm>
          <a:prstGeom prst="rect">
            <a:avLst/>
          </a:prstGeom>
          <a:solidFill>
            <a:srgbClr val="2A3580"/>
          </a:solidFill>
          <a:ln>
            <a:noFill/>
          </a:ln>
          <a:effectLst>
            <a:outerShdw blurRad="71509" rotWithShape="0" algn="bl" dir="8100000" dist="23836">
              <a:srgbClr val="000000">
                <a:alpha val="30199"/>
              </a:srgbClr>
            </a:outerShdw>
          </a:effectLst>
        </p:spPr>
        <p:txBody>
          <a:bodyPr anchorCtr="0" anchor="ctr" bIns="85800" lIns="85800" spcFirstLastPara="1" rIns="85800" wrap="square" tIns="85800">
            <a:noAutofit/>
          </a:bodyPr>
          <a:lstStyle/>
          <a:p>
            <a:pPr indent="0" lvl="0" marL="0" rtl="0" algn="l">
              <a:spcBef>
                <a:spcPts val="0"/>
              </a:spcBef>
              <a:spcAft>
                <a:spcPts val="0"/>
              </a:spcAft>
              <a:buNone/>
            </a:pPr>
            <a:r>
              <a:t/>
            </a:r>
            <a:endParaRPr/>
          </a:p>
        </p:txBody>
      </p:sp>
      <p:pic>
        <p:nvPicPr>
          <p:cNvPr descr="preencoded.png" id="199" name="Google Shape;199;g3ee706d1dc8_0_108"/>
          <p:cNvPicPr preferRelativeResize="0"/>
          <p:nvPr/>
        </p:nvPicPr>
        <p:blipFill rotWithShape="1">
          <a:blip r:embed="rId4">
            <a:alphaModFix/>
          </a:blip>
          <a:srcRect b="0" l="0" r="0" t="0"/>
          <a:stretch/>
        </p:blipFill>
        <p:spPr>
          <a:xfrm>
            <a:off x="1911634" y="3565576"/>
            <a:ext cx="429055" cy="429055"/>
          </a:xfrm>
          <a:prstGeom prst="rect">
            <a:avLst/>
          </a:prstGeom>
          <a:noFill/>
          <a:ln>
            <a:noFill/>
          </a:ln>
        </p:spPr>
      </p:pic>
      <p:sp>
        <p:nvSpPr>
          <p:cNvPr id="200" name="Google Shape;200;g3ee706d1dc8_0_108"/>
          <p:cNvSpPr/>
          <p:nvPr/>
        </p:nvSpPr>
        <p:spPr>
          <a:xfrm>
            <a:off x="2469405" y="3522670"/>
            <a:ext cx="6006900" cy="514800"/>
          </a:xfrm>
          <a:prstGeom prst="rect">
            <a:avLst/>
          </a:prstGeom>
          <a:noFill/>
          <a:ln>
            <a:noFill/>
          </a:ln>
        </p:spPr>
        <p:txBody>
          <a:bodyPr anchorCtr="0" anchor="ctr" bIns="42875" lIns="85800" spcFirstLastPara="1" rIns="85800" wrap="square" tIns="42875">
            <a:noAutofit/>
          </a:bodyPr>
          <a:lstStyle/>
          <a:p>
            <a:pPr indent="0" lvl="0" marL="0" rtl="0" algn="l">
              <a:spcBef>
                <a:spcPts val="0"/>
              </a:spcBef>
              <a:spcAft>
                <a:spcPts val="0"/>
              </a:spcAft>
              <a:buClr>
                <a:schemeClr val="lt1"/>
              </a:buClr>
              <a:buSzPts val="2252"/>
              <a:buFont typeface="Arial"/>
              <a:buNone/>
            </a:pPr>
            <a:r>
              <a:rPr b="1" lang="en-GB" sz="2252" strike="sngStrike">
                <a:solidFill>
                  <a:schemeClr val="lt1"/>
                </a:solidFill>
              </a:rPr>
              <a:t>CVE Being Reported</a:t>
            </a:r>
            <a:r>
              <a:rPr b="1" lang="en-GB" sz="2252">
                <a:solidFill>
                  <a:schemeClr val="lt1"/>
                </a:solidFill>
              </a:rPr>
              <a:t> - Use AI</a:t>
            </a:r>
            <a:endParaRPr b="1" sz="2252">
              <a:solidFill>
                <a:srgbClr val="FFFFFF"/>
              </a:solidFill>
            </a:endParaRPr>
          </a:p>
        </p:txBody>
      </p:sp>
      <p:sp>
        <p:nvSpPr>
          <p:cNvPr id="201" name="Google Shape;201;g3ee706d1dc8_0_108"/>
          <p:cNvSpPr/>
          <p:nvPr/>
        </p:nvSpPr>
        <p:spPr>
          <a:xfrm>
            <a:off x="1697106" y="4294969"/>
            <a:ext cx="7293900" cy="772200"/>
          </a:xfrm>
          <a:prstGeom prst="rect">
            <a:avLst/>
          </a:prstGeom>
          <a:solidFill>
            <a:srgbClr val="2A3580"/>
          </a:solidFill>
          <a:ln>
            <a:noFill/>
          </a:ln>
          <a:effectLst>
            <a:outerShdw blurRad="71509" rotWithShape="0" algn="bl" dir="8100000" dist="23836">
              <a:srgbClr val="000000">
                <a:alpha val="30199"/>
              </a:srgbClr>
            </a:outerShdw>
          </a:effectLst>
        </p:spPr>
        <p:txBody>
          <a:bodyPr anchorCtr="0" anchor="ctr" bIns="85800" lIns="85800" spcFirstLastPara="1" rIns="85800" wrap="square" tIns="85800">
            <a:noAutofit/>
          </a:bodyPr>
          <a:lstStyle/>
          <a:p>
            <a:pPr indent="0" lvl="0" marL="0" rtl="0" algn="l">
              <a:spcBef>
                <a:spcPts val="0"/>
              </a:spcBef>
              <a:spcAft>
                <a:spcPts val="0"/>
              </a:spcAft>
              <a:buNone/>
            </a:pPr>
            <a:r>
              <a:t/>
            </a:r>
            <a:endParaRPr/>
          </a:p>
        </p:txBody>
      </p:sp>
      <p:pic>
        <p:nvPicPr>
          <p:cNvPr descr="preencoded.png" id="202" name="Google Shape;202;g3ee706d1dc8_0_108"/>
          <p:cNvPicPr preferRelativeResize="0"/>
          <p:nvPr/>
        </p:nvPicPr>
        <p:blipFill rotWithShape="1">
          <a:blip r:embed="rId4">
            <a:alphaModFix/>
          </a:blip>
          <a:srcRect b="0" l="0" r="0" t="0"/>
          <a:stretch/>
        </p:blipFill>
        <p:spPr>
          <a:xfrm>
            <a:off x="1911634" y="4466590"/>
            <a:ext cx="429055" cy="429055"/>
          </a:xfrm>
          <a:prstGeom prst="rect">
            <a:avLst/>
          </a:prstGeom>
          <a:noFill/>
          <a:ln>
            <a:noFill/>
          </a:ln>
        </p:spPr>
      </p:pic>
      <p:sp>
        <p:nvSpPr>
          <p:cNvPr id="203" name="Google Shape;203;g3ee706d1dc8_0_108"/>
          <p:cNvSpPr/>
          <p:nvPr/>
        </p:nvSpPr>
        <p:spPr>
          <a:xfrm>
            <a:off x="2469405" y="4423685"/>
            <a:ext cx="6006900" cy="514800"/>
          </a:xfrm>
          <a:prstGeom prst="rect">
            <a:avLst/>
          </a:prstGeom>
          <a:noFill/>
          <a:ln>
            <a:noFill/>
          </a:ln>
        </p:spPr>
        <p:txBody>
          <a:bodyPr anchorCtr="0" anchor="ctr" bIns="42875" lIns="85800" spcFirstLastPara="1" rIns="85800" wrap="square" tIns="42875">
            <a:noAutofit/>
          </a:bodyPr>
          <a:lstStyle/>
          <a:p>
            <a:pPr indent="0" lvl="0" marL="0" rtl="0" algn="l">
              <a:spcBef>
                <a:spcPts val="0"/>
              </a:spcBef>
              <a:spcAft>
                <a:spcPts val="0"/>
              </a:spcAft>
              <a:buClr>
                <a:schemeClr val="lt1"/>
              </a:buClr>
              <a:buSzPts val="2252"/>
              <a:buFont typeface="Arial"/>
              <a:buNone/>
            </a:pPr>
            <a:r>
              <a:rPr b="1" lang="en-GB" sz="2252" strike="sngStrike">
                <a:solidFill>
                  <a:schemeClr val="lt1"/>
                </a:solidFill>
              </a:rPr>
              <a:t>Maintainer Fixes the Issue</a:t>
            </a:r>
            <a:r>
              <a:rPr b="1" lang="en-GB" sz="2252">
                <a:solidFill>
                  <a:schemeClr val="lt1"/>
                </a:solidFill>
              </a:rPr>
              <a:t> - Use AI</a:t>
            </a:r>
            <a:endParaRPr b="1" sz="2252">
              <a:solidFill>
                <a:srgbClr val="FFFFFF"/>
              </a:solidFill>
            </a:endParaRPr>
          </a:p>
        </p:txBody>
      </p:sp>
      <p:sp>
        <p:nvSpPr>
          <p:cNvPr id="204" name="Google Shape;204;g3ee706d1dc8_0_108"/>
          <p:cNvSpPr/>
          <p:nvPr/>
        </p:nvSpPr>
        <p:spPr>
          <a:xfrm>
            <a:off x="1697106" y="5195983"/>
            <a:ext cx="7293900" cy="772200"/>
          </a:xfrm>
          <a:prstGeom prst="rect">
            <a:avLst/>
          </a:prstGeom>
          <a:solidFill>
            <a:srgbClr val="2A3580"/>
          </a:solidFill>
          <a:ln>
            <a:noFill/>
          </a:ln>
          <a:effectLst>
            <a:outerShdw blurRad="71509" rotWithShape="0" algn="bl" dir="8100000" dist="23836">
              <a:srgbClr val="000000">
                <a:alpha val="30199"/>
              </a:srgbClr>
            </a:outerShdw>
          </a:effectLst>
        </p:spPr>
        <p:txBody>
          <a:bodyPr anchorCtr="0" anchor="ctr" bIns="85800" lIns="85800" spcFirstLastPara="1" rIns="85800" wrap="square" tIns="85800">
            <a:noAutofit/>
          </a:bodyPr>
          <a:lstStyle/>
          <a:p>
            <a:pPr indent="0" lvl="0" marL="0" rtl="0" algn="l">
              <a:spcBef>
                <a:spcPts val="0"/>
              </a:spcBef>
              <a:spcAft>
                <a:spcPts val="0"/>
              </a:spcAft>
              <a:buNone/>
            </a:pPr>
            <a:r>
              <a:t/>
            </a:r>
            <a:endParaRPr/>
          </a:p>
        </p:txBody>
      </p:sp>
      <p:pic>
        <p:nvPicPr>
          <p:cNvPr descr="preencoded.png" id="205" name="Google Shape;205;g3ee706d1dc8_0_108"/>
          <p:cNvPicPr preferRelativeResize="0"/>
          <p:nvPr/>
        </p:nvPicPr>
        <p:blipFill rotWithShape="1">
          <a:blip r:embed="rId4">
            <a:alphaModFix/>
          </a:blip>
          <a:srcRect b="0" l="0" r="0" t="0"/>
          <a:stretch/>
        </p:blipFill>
        <p:spPr>
          <a:xfrm>
            <a:off x="1911634" y="5367605"/>
            <a:ext cx="429055" cy="429055"/>
          </a:xfrm>
          <a:prstGeom prst="rect">
            <a:avLst/>
          </a:prstGeom>
          <a:noFill/>
          <a:ln>
            <a:noFill/>
          </a:ln>
        </p:spPr>
      </p:pic>
      <p:sp>
        <p:nvSpPr>
          <p:cNvPr id="206" name="Google Shape;206;g3ee706d1dc8_0_108"/>
          <p:cNvSpPr/>
          <p:nvPr/>
        </p:nvSpPr>
        <p:spPr>
          <a:xfrm>
            <a:off x="2469405" y="5324700"/>
            <a:ext cx="6006900" cy="514800"/>
          </a:xfrm>
          <a:prstGeom prst="rect">
            <a:avLst/>
          </a:prstGeom>
          <a:noFill/>
          <a:ln>
            <a:noFill/>
          </a:ln>
        </p:spPr>
        <p:txBody>
          <a:bodyPr anchorCtr="0" anchor="ctr" bIns="42875" lIns="85800" spcFirstLastPara="1" rIns="85800" wrap="square" tIns="42875">
            <a:noAutofit/>
          </a:bodyPr>
          <a:lstStyle/>
          <a:p>
            <a:pPr indent="0" lvl="0" marL="0" rtl="0" algn="l">
              <a:spcBef>
                <a:spcPts val="0"/>
              </a:spcBef>
              <a:spcAft>
                <a:spcPts val="0"/>
              </a:spcAft>
              <a:buClr>
                <a:schemeClr val="lt1"/>
              </a:buClr>
              <a:buSzPts val="2252"/>
              <a:buFont typeface="Arial"/>
              <a:buNone/>
            </a:pPr>
            <a:r>
              <a:rPr b="1" lang="en-GB" sz="2252">
                <a:solidFill>
                  <a:schemeClr val="lt1"/>
                </a:solidFill>
              </a:rPr>
              <a:t>Everyone </a:t>
            </a:r>
            <a:r>
              <a:rPr b="1" lang="en-GB" sz="2252" strike="sngStrike">
                <a:solidFill>
                  <a:schemeClr val="lt1"/>
                </a:solidFill>
              </a:rPr>
              <a:t>Wins</a:t>
            </a:r>
            <a:r>
              <a:rPr b="1" lang="en-GB" sz="2252">
                <a:solidFill>
                  <a:schemeClr val="lt1"/>
                </a:solidFill>
              </a:rPr>
              <a:t> - Use AI</a:t>
            </a:r>
            <a:endParaRPr b="1" sz="2252">
              <a:solidFill>
                <a:srgbClr val="FFFFFF"/>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g3ee706d1dc8_0_168"/>
          <p:cNvSpPr txBox="1"/>
          <p:nvPr/>
        </p:nvSpPr>
        <p:spPr>
          <a:xfrm>
            <a:off x="9171698" y="580600"/>
            <a:ext cx="2463300" cy="245700"/>
          </a:xfrm>
          <a:prstGeom prst="rect">
            <a:avLst/>
          </a:prstGeom>
          <a:noFill/>
          <a:ln>
            <a:noFill/>
          </a:ln>
        </p:spPr>
        <p:txBody>
          <a:bodyPr anchorCtr="0" anchor="t" bIns="42750" lIns="85525" spcFirstLastPara="1" rIns="85525" wrap="square" tIns="42750">
            <a:spAutoFit/>
          </a:bodyPr>
          <a:lstStyle/>
          <a:p>
            <a:pPr indent="0" lvl="0" marL="0" marR="0" rtl="0" algn="l">
              <a:spcBef>
                <a:spcPts val="0"/>
              </a:spcBef>
              <a:spcAft>
                <a:spcPts val="0"/>
              </a:spcAft>
              <a:buNone/>
            </a:pPr>
            <a:r>
              <a:rPr lang="en-GB" sz="1035">
                <a:solidFill>
                  <a:schemeClr val="lt1"/>
                </a:solidFill>
              </a:rPr>
              <a:t>Why Isn’t the Fix in My Container?</a:t>
            </a:r>
            <a:endParaRPr sz="1035">
              <a:solidFill>
                <a:schemeClr val="lt1"/>
              </a:solidFill>
            </a:endParaRPr>
          </a:p>
        </p:txBody>
      </p:sp>
      <p:sp>
        <p:nvSpPr>
          <p:cNvPr id="212" name="Google Shape;212;g3ee706d1dc8_0_168"/>
          <p:cNvSpPr txBox="1"/>
          <p:nvPr/>
        </p:nvSpPr>
        <p:spPr>
          <a:xfrm>
            <a:off x="1697112" y="1709910"/>
            <a:ext cx="10998900" cy="602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A01813"/>
              </a:buClr>
              <a:buSzPts val="2800"/>
              <a:buFont typeface="Open Sans"/>
              <a:buNone/>
            </a:pPr>
            <a:r>
              <a:rPr lang="en-GB" sz="2800">
                <a:solidFill>
                  <a:srgbClr val="147382"/>
                </a:solidFill>
                <a:latin typeface="Open Sans"/>
                <a:ea typeface="Open Sans"/>
                <a:cs typeface="Open Sans"/>
                <a:sym typeface="Open Sans"/>
              </a:rPr>
              <a:t>🤚Raise Your Hand if You Heard About🤚</a:t>
            </a:r>
            <a:endParaRPr sz="2800">
              <a:solidFill>
                <a:srgbClr val="147382"/>
              </a:solidFill>
              <a:latin typeface="Open Sans"/>
              <a:ea typeface="Open Sans"/>
              <a:cs typeface="Open Sans"/>
              <a:sym typeface="Open Sans"/>
            </a:endParaRPr>
          </a:p>
          <a:p>
            <a:pPr indent="0" lvl="0" marL="0" rtl="0" algn="l">
              <a:spcBef>
                <a:spcPts val="0"/>
              </a:spcBef>
              <a:spcAft>
                <a:spcPts val="0"/>
              </a:spcAft>
              <a:buNone/>
            </a:pPr>
            <a:r>
              <a:t/>
            </a:r>
            <a:endParaRPr sz="2800">
              <a:solidFill>
                <a:srgbClr val="147382"/>
              </a:solidFill>
              <a:latin typeface="Open Sans"/>
              <a:ea typeface="Open Sans"/>
              <a:cs typeface="Open Sans"/>
              <a:sym typeface="Open Sans"/>
            </a:endParaRPr>
          </a:p>
        </p:txBody>
      </p:sp>
      <p:pic>
        <p:nvPicPr>
          <p:cNvPr id="213" name="Google Shape;213;g3ee706d1dc8_0_168"/>
          <p:cNvPicPr preferRelativeResize="0"/>
          <p:nvPr/>
        </p:nvPicPr>
        <p:blipFill>
          <a:blip r:embed="rId3">
            <a:alphaModFix/>
          </a:blip>
          <a:stretch>
            <a:fillRect/>
          </a:stretch>
        </p:blipFill>
        <p:spPr>
          <a:xfrm>
            <a:off x="1658075" y="2864212"/>
            <a:ext cx="8520600" cy="170833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g3ee706d1dc8_0_193"/>
          <p:cNvSpPr txBox="1"/>
          <p:nvPr/>
        </p:nvSpPr>
        <p:spPr>
          <a:xfrm>
            <a:off x="9171698" y="580600"/>
            <a:ext cx="2463300" cy="245700"/>
          </a:xfrm>
          <a:prstGeom prst="rect">
            <a:avLst/>
          </a:prstGeom>
          <a:noFill/>
          <a:ln>
            <a:noFill/>
          </a:ln>
        </p:spPr>
        <p:txBody>
          <a:bodyPr anchorCtr="0" anchor="t" bIns="42750" lIns="85525" spcFirstLastPara="1" rIns="85525" wrap="square" tIns="42750">
            <a:spAutoFit/>
          </a:bodyPr>
          <a:lstStyle/>
          <a:p>
            <a:pPr indent="0" lvl="0" marL="0" marR="0" rtl="0" algn="l">
              <a:spcBef>
                <a:spcPts val="0"/>
              </a:spcBef>
              <a:spcAft>
                <a:spcPts val="0"/>
              </a:spcAft>
              <a:buNone/>
            </a:pPr>
            <a:r>
              <a:rPr lang="en-GB" sz="1035">
                <a:solidFill>
                  <a:schemeClr val="lt1"/>
                </a:solidFill>
              </a:rPr>
              <a:t>Why Isn’t the Fix in My Container?</a:t>
            </a:r>
            <a:endParaRPr sz="1035">
              <a:solidFill>
                <a:schemeClr val="lt1"/>
              </a:solidFill>
            </a:endParaRPr>
          </a:p>
        </p:txBody>
      </p:sp>
      <p:sp>
        <p:nvSpPr>
          <p:cNvPr id="219" name="Google Shape;219;g3ee706d1dc8_0_193"/>
          <p:cNvSpPr txBox="1"/>
          <p:nvPr/>
        </p:nvSpPr>
        <p:spPr>
          <a:xfrm>
            <a:off x="1697112" y="1709910"/>
            <a:ext cx="10998900" cy="602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2800">
                <a:solidFill>
                  <a:srgbClr val="147382"/>
                </a:solidFill>
                <a:latin typeface="Open Sans"/>
                <a:ea typeface="Open Sans"/>
                <a:cs typeface="Open Sans"/>
                <a:sym typeface="Open Sans"/>
              </a:rPr>
              <a:t>🤚Raise Your Hand if You Heard About🤚</a:t>
            </a:r>
            <a:endParaRPr sz="2800">
              <a:solidFill>
                <a:srgbClr val="147382"/>
              </a:solidFill>
              <a:latin typeface="Open Sans"/>
              <a:ea typeface="Open Sans"/>
              <a:cs typeface="Open Sans"/>
              <a:sym typeface="Open Sans"/>
            </a:endParaRPr>
          </a:p>
          <a:p>
            <a:pPr indent="0" lvl="0" marL="0" rtl="0" algn="l">
              <a:spcBef>
                <a:spcPts val="0"/>
              </a:spcBef>
              <a:spcAft>
                <a:spcPts val="0"/>
              </a:spcAft>
              <a:buNone/>
            </a:pPr>
            <a:r>
              <a:t/>
            </a:r>
            <a:endParaRPr sz="2800">
              <a:solidFill>
                <a:srgbClr val="147382"/>
              </a:solidFill>
              <a:latin typeface="Open Sans"/>
              <a:ea typeface="Open Sans"/>
              <a:cs typeface="Open Sans"/>
              <a:sym typeface="Open Sans"/>
            </a:endParaRPr>
          </a:p>
        </p:txBody>
      </p:sp>
      <p:pic>
        <p:nvPicPr>
          <p:cNvPr id="220" name="Google Shape;220;g3ee706d1dc8_0_193"/>
          <p:cNvPicPr preferRelativeResize="0"/>
          <p:nvPr/>
        </p:nvPicPr>
        <p:blipFill>
          <a:blip r:embed="rId3">
            <a:alphaModFix/>
          </a:blip>
          <a:stretch>
            <a:fillRect/>
          </a:stretch>
        </p:blipFill>
        <p:spPr>
          <a:xfrm>
            <a:off x="2134523" y="2369550"/>
            <a:ext cx="6456874" cy="40675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g3ee706d1dc8_0_200"/>
          <p:cNvSpPr txBox="1"/>
          <p:nvPr/>
        </p:nvSpPr>
        <p:spPr>
          <a:xfrm>
            <a:off x="9171698" y="580600"/>
            <a:ext cx="2463300" cy="245700"/>
          </a:xfrm>
          <a:prstGeom prst="rect">
            <a:avLst/>
          </a:prstGeom>
          <a:noFill/>
          <a:ln>
            <a:noFill/>
          </a:ln>
        </p:spPr>
        <p:txBody>
          <a:bodyPr anchorCtr="0" anchor="t" bIns="42750" lIns="85525" spcFirstLastPara="1" rIns="85525" wrap="square" tIns="42750">
            <a:spAutoFit/>
          </a:bodyPr>
          <a:lstStyle/>
          <a:p>
            <a:pPr indent="0" lvl="0" marL="0" marR="0" rtl="0" algn="l">
              <a:spcBef>
                <a:spcPts val="0"/>
              </a:spcBef>
              <a:spcAft>
                <a:spcPts val="0"/>
              </a:spcAft>
              <a:buNone/>
            </a:pPr>
            <a:r>
              <a:rPr lang="en-GB" sz="1035">
                <a:solidFill>
                  <a:schemeClr val="lt1"/>
                </a:solidFill>
              </a:rPr>
              <a:t>Why Isn’t the Fix in My Container?</a:t>
            </a:r>
            <a:endParaRPr sz="1035">
              <a:solidFill>
                <a:schemeClr val="lt1"/>
              </a:solidFill>
            </a:endParaRPr>
          </a:p>
        </p:txBody>
      </p:sp>
      <p:sp>
        <p:nvSpPr>
          <p:cNvPr id="226" name="Google Shape;226;g3ee706d1dc8_0_200"/>
          <p:cNvSpPr txBox="1"/>
          <p:nvPr/>
        </p:nvSpPr>
        <p:spPr>
          <a:xfrm>
            <a:off x="1697112" y="1709910"/>
            <a:ext cx="10998900" cy="602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2800">
                <a:solidFill>
                  <a:srgbClr val="147382"/>
                </a:solidFill>
                <a:latin typeface="Open Sans"/>
                <a:ea typeface="Open Sans"/>
                <a:cs typeface="Open Sans"/>
                <a:sym typeface="Open Sans"/>
              </a:rPr>
              <a:t>🤚Raise Your Hand if You Heard About🤚</a:t>
            </a:r>
            <a:endParaRPr sz="2800">
              <a:solidFill>
                <a:srgbClr val="147382"/>
              </a:solidFill>
              <a:latin typeface="Open Sans"/>
              <a:ea typeface="Open Sans"/>
              <a:cs typeface="Open Sans"/>
              <a:sym typeface="Open Sans"/>
            </a:endParaRPr>
          </a:p>
          <a:p>
            <a:pPr indent="0" lvl="0" marL="0" rtl="0" algn="l">
              <a:spcBef>
                <a:spcPts val="0"/>
              </a:spcBef>
              <a:spcAft>
                <a:spcPts val="0"/>
              </a:spcAft>
              <a:buNone/>
            </a:pPr>
            <a:r>
              <a:t/>
            </a:r>
            <a:endParaRPr sz="2800">
              <a:solidFill>
                <a:srgbClr val="147382"/>
              </a:solidFill>
              <a:latin typeface="Open Sans"/>
              <a:ea typeface="Open Sans"/>
              <a:cs typeface="Open Sans"/>
              <a:sym typeface="Open Sans"/>
            </a:endParaRPr>
          </a:p>
        </p:txBody>
      </p:sp>
      <p:pic>
        <p:nvPicPr>
          <p:cNvPr id="227" name="Google Shape;227;g3ee706d1dc8_0_200"/>
          <p:cNvPicPr preferRelativeResize="0"/>
          <p:nvPr/>
        </p:nvPicPr>
        <p:blipFill>
          <a:blip r:embed="rId3">
            <a:alphaModFix/>
          </a:blip>
          <a:stretch>
            <a:fillRect/>
          </a:stretch>
        </p:blipFill>
        <p:spPr>
          <a:xfrm>
            <a:off x="1979200" y="2459975"/>
            <a:ext cx="6711450" cy="377517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g3ee706d1dc8_0_186"/>
          <p:cNvSpPr txBox="1"/>
          <p:nvPr/>
        </p:nvSpPr>
        <p:spPr>
          <a:xfrm>
            <a:off x="9171698" y="580600"/>
            <a:ext cx="2463300" cy="245700"/>
          </a:xfrm>
          <a:prstGeom prst="rect">
            <a:avLst/>
          </a:prstGeom>
          <a:noFill/>
          <a:ln>
            <a:noFill/>
          </a:ln>
        </p:spPr>
        <p:txBody>
          <a:bodyPr anchorCtr="0" anchor="t" bIns="42750" lIns="85525" spcFirstLastPara="1" rIns="85525" wrap="square" tIns="42750">
            <a:spAutoFit/>
          </a:bodyPr>
          <a:lstStyle/>
          <a:p>
            <a:pPr indent="0" lvl="0" marL="0" marR="0" rtl="0" algn="l">
              <a:spcBef>
                <a:spcPts val="0"/>
              </a:spcBef>
              <a:spcAft>
                <a:spcPts val="0"/>
              </a:spcAft>
              <a:buNone/>
            </a:pPr>
            <a:r>
              <a:rPr lang="en-GB" sz="1035">
                <a:solidFill>
                  <a:schemeClr val="lt1"/>
                </a:solidFill>
              </a:rPr>
              <a:t>Why Isn’t the Fix in My Container?</a:t>
            </a:r>
            <a:endParaRPr sz="1035">
              <a:solidFill>
                <a:schemeClr val="lt1"/>
              </a:solidFill>
            </a:endParaRPr>
          </a:p>
        </p:txBody>
      </p:sp>
      <p:sp>
        <p:nvSpPr>
          <p:cNvPr id="233" name="Google Shape;233;g3ee706d1dc8_0_186"/>
          <p:cNvSpPr txBox="1"/>
          <p:nvPr/>
        </p:nvSpPr>
        <p:spPr>
          <a:xfrm>
            <a:off x="1697112" y="1709910"/>
            <a:ext cx="10998900" cy="602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2800">
                <a:solidFill>
                  <a:srgbClr val="147382"/>
                </a:solidFill>
                <a:latin typeface="Open Sans"/>
                <a:ea typeface="Open Sans"/>
                <a:cs typeface="Open Sans"/>
                <a:sym typeface="Open Sans"/>
              </a:rPr>
              <a:t>🤚Raise Your Hand if You Heard About🤚</a:t>
            </a:r>
            <a:endParaRPr sz="2800">
              <a:solidFill>
                <a:srgbClr val="147382"/>
              </a:solidFill>
              <a:latin typeface="Open Sans"/>
              <a:ea typeface="Open Sans"/>
              <a:cs typeface="Open Sans"/>
              <a:sym typeface="Open Sans"/>
            </a:endParaRPr>
          </a:p>
          <a:p>
            <a:pPr indent="0" lvl="0" marL="0" rtl="0" algn="l">
              <a:spcBef>
                <a:spcPts val="0"/>
              </a:spcBef>
              <a:spcAft>
                <a:spcPts val="0"/>
              </a:spcAft>
              <a:buNone/>
            </a:pPr>
            <a:r>
              <a:t/>
            </a:r>
            <a:endParaRPr sz="2800">
              <a:solidFill>
                <a:srgbClr val="147382"/>
              </a:solidFill>
              <a:latin typeface="Open Sans"/>
              <a:ea typeface="Open Sans"/>
              <a:cs typeface="Open Sans"/>
              <a:sym typeface="Open Sans"/>
            </a:endParaRPr>
          </a:p>
        </p:txBody>
      </p:sp>
      <p:pic>
        <p:nvPicPr>
          <p:cNvPr id="234" name="Google Shape;234;g3ee706d1dc8_0_186"/>
          <p:cNvPicPr preferRelativeResize="0"/>
          <p:nvPr/>
        </p:nvPicPr>
        <p:blipFill>
          <a:blip r:embed="rId3">
            <a:alphaModFix/>
          </a:blip>
          <a:stretch>
            <a:fillRect/>
          </a:stretch>
        </p:blipFill>
        <p:spPr>
          <a:xfrm>
            <a:off x="2829238" y="2312612"/>
            <a:ext cx="5491826" cy="393192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g3ee706d1dc8_0_207"/>
          <p:cNvSpPr txBox="1"/>
          <p:nvPr/>
        </p:nvSpPr>
        <p:spPr>
          <a:xfrm>
            <a:off x="9171698" y="580600"/>
            <a:ext cx="2463300" cy="245700"/>
          </a:xfrm>
          <a:prstGeom prst="rect">
            <a:avLst/>
          </a:prstGeom>
          <a:noFill/>
          <a:ln>
            <a:noFill/>
          </a:ln>
        </p:spPr>
        <p:txBody>
          <a:bodyPr anchorCtr="0" anchor="t" bIns="42750" lIns="85525" spcFirstLastPara="1" rIns="85525" wrap="square" tIns="42750">
            <a:spAutoFit/>
          </a:bodyPr>
          <a:lstStyle/>
          <a:p>
            <a:pPr indent="0" lvl="0" marL="0" marR="0" rtl="0" algn="l">
              <a:spcBef>
                <a:spcPts val="0"/>
              </a:spcBef>
              <a:spcAft>
                <a:spcPts val="0"/>
              </a:spcAft>
              <a:buNone/>
            </a:pPr>
            <a:r>
              <a:rPr lang="en-GB" sz="1035">
                <a:solidFill>
                  <a:schemeClr val="lt1"/>
                </a:solidFill>
              </a:rPr>
              <a:t>Why Isn’t the Fix in My Container?</a:t>
            </a:r>
            <a:endParaRPr sz="1035">
              <a:solidFill>
                <a:schemeClr val="lt1"/>
              </a:solidFill>
            </a:endParaRPr>
          </a:p>
        </p:txBody>
      </p:sp>
      <p:sp>
        <p:nvSpPr>
          <p:cNvPr id="240" name="Google Shape;240;g3ee706d1dc8_0_207"/>
          <p:cNvSpPr txBox="1"/>
          <p:nvPr/>
        </p:nvSpPr>
        <p:spPr>
          <a:xfrm>
            <a:off x="3577957" y="3508475"/>
            <a:ext cx="5036100" cy="602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GB" sz="3200">
                <a:solidFill>
                  <a:srgbClr val="147382"/>
                </a:solidFill>
                <a:latin typeface="Open Sans"/>
                <a:ea typeface="Open Sans"/>
                <a:cs typeface="Open Sans"/>
                <a:sym typeface="Open Sans"/>
              </a:rPr>
              <a:t>Solved Problem, Right?</a:t>
            </a:r>
            <a:endParaRPr sz="2800">
              <a:solidFill>
                <a:srgbClr val="147382"/>
              </a:solidFill>
              <a:latin typeface="Open Sans"/>
              <a:ea typeface="Open Sans"/>
              <a:cs typeface="Open Sans"/>
              <a:sym typeface="Open Sans"/>
            </a:endParaRPr>
          </a:p>
          <a:p>
            <a:pPr indent="0" lvl="0" marL="0" rtl="0" algn="l">
              <a:spcBef>
                <a:spcPts val="0"/>
              </a:spcBef>
              <a:spcAft>
                <a:spcPts val="0"/>
              </a:spcAft>
              <a:buNone/>
            </a:pPr>
            <a:r>
              <a:t/>
            </a:r>
            <a:endParaRPr sz="2800">
              <a:solidFill>
                <a:srgbClr val="147382"/>
              </a:solidFill>
              <a:latin typeface="Open Sans"/>
              <a:ea typeface="Open Sans"/>
              <a:cs typeface="Open Sans"/>
              <a:sym typeface="Open Sans"/>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g3ee706d1dc8_0_215"/>
          <p:cNvSpPr txBox="1"/>
          <p:nvPr/>
        </p:nvSpPr>
        <p:spPr>
          <a:xfrm>
            <a:off x="9171698" y="580600"/>
            <a:ext cx="2463300" cy="245700"/>
          </a:xfrm>
          <a:prstGeom prst="rect">
            <a:avLst/>
          </a:prstGeom>
          <a:noFill/>
          <a:ln>
            <a:noFill/>
          </a:ln>
        </p:spPr>
        <p:txBody>
          <a:bodyPr anchorCtr="0" anchor="t" bIns="42750" lIns="85525" spcFirstLastPara="1" rIns="85525" wrap="square" tIns="42750">
            <a:spAutoFit/>
          </a:bodyPr>
          <a:lstStyle/>
          <a:p>
            <a:pPr indent="0" lvl="0" marL="0" marR="0" rtl="0" algn="l">
              <a:spcBef>
                <a:spcPts val="0"/>
              </a:spcBef>
              <a:spcAft>
                <a:spcPts val="0"/>
              </a:spcAft>
              <a:buNone/>
            </a:pPr>
            <a:r>
              <a:rPr lang="en-GB" sz="1035">
                <a:solidFill>
                  <a:schemeClr val="lt1"/>
                </a:solidFill>
              </a:rPr>
              <a:t>Why Isn’t the Fix in My Container?</a:t>
            </a:r>
            <a:endParaRPr sz="1035">
              <a:solidFill>
                <a:schemeClr val="lt1"/>
              </a:solidFill>
            </a:endParaRPr>
          </a:p>
        </p:txBody>
      </p:sp>
      <p:sp>
        <p:nvSpPr>
          <p:cNvPr id="246" name="Google Shape;246;g3ee706d1dc8_0_215"/>
          <p:cNvSpPr txBox="1"/>
          <p:nvPr/>
        </p:nvSpPr>
        <p:spPr>
          <a:xfrm>
            <a:off x="2298600" y="3519825"/>
            <a:ext cx="7594800" cy="602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GB" sz="3200">
                <a:solidFill>
                  <a:srgbClr val="147382"/>
                </a:solidFill>
                <a:latin typeface="Open Sans"/>
                <a:ea typeface="Open Sans"/>
                <a:cs typeface="Open Sans"/>
                <a:sym typeface="Open Sans"/>
              </a:rPr>
              <a:t>What About the Maintainers Side?</a:t>
            </a:r>
            <a:endParaRPr b="1" sz="3200">
              <a:solidFill>
                <a:srgbClr val="147382"/>
              </a:solidFill>
              <a:latin typeface="Open Sans"/>
              <a:ea typeface="Open Sans"/>
              <a:cs typeface="Open Sans"/>
              <a:sym typeface="Open Sans"/>
            </a:endParaRPr>
          </a:p>
          <a:p>
            <a:pPr indent="0" lvl="0" marL="0" rtl="0" algn="l">
              <a:spcBef>
                <a:spcPts val="0"/>
              </a:spcBef>
              <a:spcAft>
                <a:spcPts val="0"/>
              </a:spcAft>
              <a:buNone/>
            </a:pPr>
            <a:r>
              <a:t/>
            </a:r>
            <a:endParaRPr sz="2800">
              <a:solidFill>
                <a:srgbClr val="147382"/>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2"/>
          <p:cNvSpPr txBox="1"/>
          <p:nvPr/>
        </p:nvSpPr>
        <p:spPr>
          <a:xfrm>
            <a:off x="4517199" y="2836759"/>
            <a:ext cx="6150900" cy="1416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3400">
                <a:solidFill>
                  <a:srgbClr val="00F3FF"/>
                </a:solidFill>
              </a:rPr>
              <a:t>Why Isn’t the Fix in My Container?</a:t>
            </a:r>
            <a:endParaRPr sz="3400">
              <a:solidFill>
                <a:srgbClr val="00F3FF"/>
              </a:solidFill>
            </a:endParaRPr>
          </a:p>
          <a:p>
            <a:pPr indent="0" lvl="0" marL="0" marR="0" rtl="0" algn="l">
              <a:spcBef>
                <a:spcPts val="0"/>
              </a:spcBef>
              <a:spcAft>
                <a:spcPts val="0"/>
              </a:spcAft>
              <a:buNone/>
            </a:pPr>
            <a:r>
              <a:rPr lang="en-GB" sz="1800">
                <a:solidFill>
                  <a:srgbClr val="00F3FF"/>
                </a:solidFill>
              </a:rPr>
              <a:t>Tracking CVE Propagation Across 10,000 Projects</a:t>
            </a:r>
            <a:endParaRPr sz="1800">
              <a:solidFill>
                <a:srgbClr val="00F3FF"/>
              </a:solidFill>
            </a:endParaRPr>
          </a:p>
        </p:txBody>
      </p:sp>
      <p:sp>
        <p:nvSpPr>
          <p:cNvPr id="103" name="Google Shape;103;p2"/>
          <p:cNvSpPr txBox="1"/>
          <p:nvPr/>
        </p:nvSpPr>
        <p:spPr>
          <a:xfrm>
            <a:off x="4517199" y="4625752"/>
            <a:ext cx="3615600" cy="646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lt1"/>
                </a:solidFill>
              </a:rPr>
              <a:t>Mor Weinberger</a:t>
            </a:r>
            <a:endParaRPr sz="1800">
              <a:solidFill>
                <a:schemeClr val="lt1"/>
              </a:solidFill>
            </a:endParaRPr>
          </a:p>
          <a:p>
            <a:pPr indent="0" lvl="0" marL="0" marR="0" rtl="0" algn="l">
              <a:spcBef>
                <a:spcPts val="0"/>
              </a:spcBef>
              <a:spcAft>
                <a:spcPts val="0"/>
              </a:spcAft>
              <a:buNone/>
            </a:pPr>
            <a:r>
              <a:rPr lang="en-GB" sz="1800">
                <a:solidFill>
                  <a:schemeClr val="lt1"/>
                </a:solidFill>
              </a:rPr>
              <a:t>Lior Kaplan</a:t>
            </a:r>
            <a:endParaRPr sz="1800">
              <a:solidFill>
                <a:schemeClr val="lt1"/>
              </a:solidFill>
            </a:endParaRPr>
          </a:p>
        </p:txBody>
      </p:sp>
      <p:sp>
        <p:nvSpPr>
          <p:cNvPr id="104" name="Google Shape;104;p2"/>
          <p:cNvSpPr txBox="1"/>
          <p:nvPr/>
        </p:nvSpPr>
        <p:spPr>
          <a:xfrm>
            <a:off x="9481600" y="675200"/>
            <a:ext cx="27297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800">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g3ee706d1dc8_0_225"/>
          <p:cNvSpPr txBox="1"/>
          <p:nvPr/>
        </p:nvSpPr>
        <p:spPr>
          <a:xfrm>
            <a:off x="9171698" y="580600"/>
            <a:ext cx="2463300" cy="245700"/>
          </a:xfrm>
          <a:prstGeom prst="rect">
            <a:avLst/>
          </a:prstGeom>
          <a:noFill/>
          <a:ln>
            <a:noFill/>
          </a:ln>
        </p:spPr>
        <p:txBody>
          <a:bodyPr anchorCtr="0" anchor="t" bIns="42750" lIns="85525" spcFirstLastPara="1" rIns="85525" wrap="square" tIns="42750">
            <a:spAutoFit/>
          </a:bodyPr>
          <a:lstStyle/>
          <a:p>
            <a:pPr indent="0" lvl="0" marL="0" marR="0" rtl="0" algn="l">
              <a:spcBef>
                <a:spcPts val="0"/>
              </a:spcBef>
              <a:spcAft>
                <a:spcPts val="0"/>
              </a:spcAft>
              <a:buNone/>
            </a:pPr>
            <a:r>
              <a:rPr lang="en-GB" sz="1035">
                <a:solidFill>
                  <a:schemeClr val="lt1"/>
                </a:solidFill>
              </a:rPr>
              <a:t>Why Isn’t the Fix in My Container?</a:t>
            </a:r>
            <a:endParaRPr sz="1035">
              <a:solidFill>
                <a:schemeClr val="lt1"/>
              </a:solidFill>
            </a:endParaRPr>
          </a:p>
        </p:txBody>
      </p:sp>
      <p:sp>
        <p:nvSpPr>
          <p:cNvPr id="252" name="Google Shape;252;g3ee706d1dc8_0_225"/>
          <p:cNvSpPr txBox="1"/>
          <p:nvPr/>
        </p:nvSpPr>
        <p:spPr>
          <a:xfrm>
            <a:off x="1697106" y="1709900"/>
            <a:ext cx="5149500" cy="602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2800">
                <a:solidFill>
                  <a:srgbClr val="147382"/>
                </a:solidFill>
                <a:latin typeface="Open Sans"/>
                <a:ea typeface="Open Sans"/>
                <a:cs typeface="Open Sans"/>
                <a:sym typeface="Open Sans"/>
              </a:rPr>
              <a:t>Reports Quality over Quantity</a:t>
            </a:r>
            <a:endParaRPr sz="2800">
              <a:solidFill>
                <a:srgbClr val="147382"/>
              </a:solidFill>
              <a:latin typeface="Open Sans"/>
              <a:ea typeface="Open Sans"/>
              <a:cs typeface="Open Sans"/>
              <a:sym typeface="Open Sans"/>
            </a:endParaRPr>
          </a:p>
          <a:p>
            <a:pPr indent="0" lvl="0" marL="0" rtl="0" algn="l">
              <a:spcBef>
                <a:spcPts val="0"/>
              </a:spcBef>
              <a:spcAft>
                <a:spcPts val="0"/>
              </a:spcAft>
              <a:buNone/>
            </a:pPr>
            <a:r>
              <a:t/>
            </a:r>
            <a:endParaRPr sz="2800">
              <a:solidFill>
                <a:srgbClr val="147382"/>
              </a:solidFill>
              <a:latin typeface="Open Sans"/>
              <a:ea typeface="Open Sans"/>
              <a:cs typeface="Open Sans"/>
              <a:sym typeface="Open Sans"/>
            </a:endParaRPr>
          </a:p>
        </p:txBody>
      </p:sp>
      <p:pic>
        <p:nvPicPr>
          <p:cNvPr id="253" name="Google Shape;253;g3ee706d1dc8_0_225" title="Screenshot 2026-01-25 135344.png"/>
          <p:cNvPicPr preferRelativeResize="0"/>
          <p:nvPr/>
        </p:nvPicPr>
        <p:blipFill>
          <a:blip r:embed="rId3">
            <a:alphaModFix/>
          </a:blip>
          <a:stretch>
            <a:fillRect/>
          </a:stretch>
        </p:blipFill>
        <p:spPr>
          <a:xfrm>
            <a:off x="1866284" y="2647427"/>
            <a:ext cx="8164247" cy="3039185"/>
          </a:xfrm>
          <a:prstGeom prst="rect">
            <a:avLst/>
          </a:prstGeom>
          <a:noFill/>
          <a:ln>
            <a:noFill/>
          </a:ln>
        </p:spPr>
      </p:pic>
      <p:sp>
        <p:nvSpPr>
          <p:cNvPr id="254" name="Google Shape;254;g3ee706d1dc8_0_225"/>
          <p:cNvSpPr txBox="1"/>
          <p:nvPr/>
        </p:nvSpPr>
        <p:spPr>
          <a:xfrm>
            <a:off x="705225" y="6021462"/>
            <a:ext cx="10668000" cy="446400"/>
          </a:xfrm>
          <a:prstGeom prst="rect">
            <a:avLst/>
          </a:prstGeom>
          <a:noFill/>
          <a:ln>
            <a:noFill/>
          </a:ln>
        </p:spPr>
        <p:txBody>
          <a:bodyPr anchorCtr="0" anchor="t" bIns="106675" lIns="106675" spcFirstLastPara="1" rIns="106675" wrap="square" tIns="106675">
            <a:spAutoFit/>
          </a:bodyPr>
          <a:lstStyle/>
          <a:p>
            <a:pPr indent="0" lvl="0" marL="0" rtl="0" algn="ctr">
              <a:spcBef>
                <a:spcPts val="0"/>
              </a:spcBef>
              <a:spcAft>
                <a:spcPts val="0"/>
              </a:spcAft>
              <a:buNone/>
            </a:pPr>
            <a:r>
              <a:rPr lang="en-GB" sz="1500">
                <a:solidFill>
                  <a:srgbClr val="AAAAAA"/>
                </a:solidFill>
              </a:rPr>
              <a:t>https://github.com/curl/curl/pull/20312</a:t>
            </a:r>
            <a:endParaRPr sz="1500">
              <a:solidFill>
                <a:srgbClr val="AAAAAA"/>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g3ee706d1dc8_0_234"/>
          <p:cNvSpPr txBox="1"/>
          <p:nvPr/>
        </p:nvSpPr>
        <p:spPr>
          <a:xfrm>
            <a:off x="9171698" y="580600"/>
            <a:ext cx="2463300" cy="245700"/>
          </a:xfrm>
          <a:prstGeom prst="rect">
            <a:avLst/>
          </a:prstGeom>
          <a:noFill/>
          <a:ln>
            <a:noFill/>
          </a:ln>
        </p:spPr>
        <p:txBody>
          <a:bodyPr anchorCtr="0" anchor="t" bIns="42750" lIns="85525" spcFirstLastPara="1" rIns="85525" wrap="square" tIns="42750">
            <a:spAutoFit/>
          </a:bodyPr>
          <a:lstStyle/>
          <a:p>
            <a:pPr indent="0" lvl="0" marL="0" marR="0" rtl="0" algn="l">
              <a:spcBef>
                <a:spcPts val="0"/>
              </a:spcBef>
              <a:spcAft>
                <a:spcPts val="0"/>
              </a:spcAft>
              <a:buNone/>
            </a:pPr>
            <a:r>
              <a:rPr lang="en-GB" sz="1035">
                <a:solidFill>
                  <a:schemeClr val="lt1"/>
                </a:solidFill>
              </a:rPr>
              <a:t>Why Isn’t the Fix in My Container?</a:t>
            </a:r>
            <a:endParaRPr sz="1035">
              <a:solidFill>
                <a:schemeClr val="lt1"/>
              </a:solidFill>
            </a:endParaRPr>
          </a:p>
        </p:txBody>
      </p:sp>
      <p:sp>
        <p:nvSpPr>
          <p:cNvPr id="260" name="Google Shape;260;g3ee706d1dc8_0_234"/>
          <p:cNvSpPr txBox="1"/>
          <p:nvPr/>
        </p:nvSpPr>
        <p:spPr>
          <a:xfrm>
            <a:off x="1697112" y="1709910"/>
            <a:ext cx="10998900" cy="602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2800">
                <a:solidFill>
                  <a:srgbClr val="147382"/>
                </a:solidFill>
                <a:latin typeface="Open Sans"/>
                <a:ea typeface="Open Sans"/>
                <a:cs typeface="Open Sans"/>
                <a:sym typeface="Open Sans"/>
              </a:rPr>
              <a:t>Reports Quality over Quantity</a:t>
            </a:r>
            <a:endParaRPr sz="2800">
              <a:solidFill>
                <a:srgbClr val="147382"/>
              </a:solidFill>
              <a:latin typeface="Open Sans"/>
              <a:ea typeface="Open Sans"/>
              <a:cs typeface="Open Sans"/>
              <a:sym typeface="Open Sans"/>
            </a:endParaRPr>
          </a:p>
          <a:p>
            <a:pPr indent="0" lvl="0" marL="0" rtl="0" algn="l">
              <a:spcBef>
                <a:spcPts val="0"/>
              </a:spcBef>
              <a:spcAft>
                <a:spcPts val="0"/>
              </a:spcAft>
              <a:buNone/>
            </a:pPr>
            <a:r>
              <a:t/>
            </a:r>
            <a:endParaRPr sz="2800">
              <a:solidFill>
                <a:srgbClr val="147382"/>
              </a:solidFill>
              <a:latin typeface="Open Sans"/>
              <a:ea typeface="Open Sans"/>
              <a:cs typeface="Open Sans"/>
              <a:sym typeface="Open Sans"/>
            </a:endParaRPr>
          </a:p>
        </p:txBody>
      </p:sp>
      <p:sp>
        <p:nvSpPr>
          <p:cNvPr id="261" name="Google Shape;261;g3ee706d1dc8_0_234"/>
          <p:cNvSpPr txBox="1"/>
          <p:nvPr/>
        </p:nvSpPr>
        <p:spPr>
          <a:xfrm>
            <a:off x="705225" y="6021462"/>
            <a:ext cx="10668000" cy="446400"/>
          </a:xfrm>
          <a:prstGeom prst="rect">
            <a:avLst/>
          </a:prstGeom>
          <a:noFill/>
          <a:ln>
            <a:noFill/>
          </a:ln>
        </p:spPr>
        <p:txBody>
          <a:bodyPr anchorCtr="0" anchor="t" bIns="106675" lIns="106675" spcFirstLastPara="1" rIns="106675" wrap="square" tIns="106675">
            <a:spAutoFit/>
          </a:bodyPr>
          <a:lstStyle/>
          <a:p>
            <a:pPr indent="0" lvl="0" marL="0" rtl="0" algn="ctr">
              <a:spcBef>
                <a:spcPts val="0"/>
              </a:spcBef>
              <a:spcAft>
                <a:spcPts val="0"/>
              </a:spcAft>
              <a:buNone/>
            </a:pPr>
            <a:r>
              <a:rPr lang="en-GB" sz="1500">
                <a:solidFill>
                  <a:srgbClr val="AAAAAA"/>
                </a:solidFill>
              </a:rPr>
              <a:t>https://daniel.haxx.se/blog/2025/07/14/death-by-a-thousand-slops/</a:t>
            </a:r>
            <a:endParaRPr sz="1500">
              <a:solidFill>
                <a:srgbClr val="AAAAAA"/>
              </a:solidFill>
            </a:endParaRPr>
          </a:p>
        </p:txBody>
      </p:sp>
      <p:pic>
        <p:nvPicPr>
          <p:cNvPr id="262" name="Google Shape;262;g3ee706d1dc8_0_234"/>
          <p:cNvPicPr preferRelativeResize="0"/>
          <p:nvPr/>
        </p:nvPicPr>
        <p:blipFill>
          <a:blip r:embed="rId3">
            <a:alphaModFix/>
          </a:blip>
          <a:stretch>
            <a:fillRect/>
          </a:stretch>
        </p:blipFill>
        <p:spPr>
          <a:xfrm>
            <a:off x="3900200" y="2600238"/>
            <a:ext cx="3673125" cy="313357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g3ee706d1dc8_0_242"/>
          <p:cNvSpPr txBox="1"/>
          <p:nvPr/>
        </p:nvSpPr>
        <p:spPr>
          <a:xfrm>
            <a:off x="9171698" y="580600"/>
            <a:ext cx="2463300" cy="245700"/>
          </a:xfrm>
          <a:prstGeom prst="rect">
            <a:avLst/>
          </a:prstGeom>
          <a:noFill/>
          <a:ln>
            <a:noFill/>
          </a:ln>
        </p:spPr>
        <p:txBody>
          <a:bodyPr anchorCtr="0" anchor="t" bIns="42750" lIns="85525" spcFirstLastPara="1" rIns="85525" wrap="square" tIns="42750">
            <a:spAutoFit/>
          </a:bodyPr>
          <a:lstStyle/>
          <a:p>
            <a:pPr indent="0" lvl="0" marL="0" marR="0" rtl="0" algn="l">
              <a:spcBef>
                <a:spcPts val="0"/>
              </a:spcBef>
              <a:spcAft>
                <a:spcPts val="0"/>
              </a:spcAft>
              <a:buNone/>
            </a:pPr>
            <a:r>
              <a:rPr lang="en-GB" sz="1035">
                <a:solidFill>
                  <a:schemeClr val="lt1"/>
                </a:solidFill>
              </a:rPr>
              <a:t>Why Isn’t the Fix in My Container?</a:t>
            </a:r>
            <a:endParaRPr sz="1035">
              <a:solidFill>
                <a:schemeClr val="lt1"/>
              </a:solidFill>
            </a:endParaRPr>
          </a:p>
        </p:txBody>
      </p:sp>
      <p:sp>
        <p:nvSpPr>
          <p:cNvPr id="268" name="Google Shape;268;g3ee706d1dc8_0_242"/>
          <p:cNvSpPr txBox="1"/>
          <p:nvPr/>
        </p:nvSpPr>
        <p:spPr>
          <a:xfrm>
            <a:off x="1697112" y="1709910"/>
            <a:ext cx="10998900" cy="602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2800">
                <a:solidFill>
                  <a:srgbClr val="147382"/>
                </a:solidFill>
                <a:latin typeface="Open Sans"/>
                <a:ea typeface="Open Sans"/>
                <a:cs typeface="Open Sans"/>
                <a:sym typeface="Open Sans"/>
              </a:rPr>
              <a:t>Reports Quality over Quantity</a:t>
            </a:r>
            <a:endParaRPr sz="2800">
              <a:solidFill>
                <a:srgbClr val="147382"/>
              </a:solidFill>
              <a:latin typeface="Open Sans"/>
              <a:ea typeface="Open Sans"/>
              <a:cs typeface="Open Sans"/>
              <a:sym typeface="Open Sans"/>
            </a:endParaRPr>
          </a:p>
          <a:p>
            <a:pPr indent="0" lvl="0" marL="0" rtl="0" algn="l">
              <a:spcBef>
                <a:spcPts val="0"/>
              </a:spcBef>
              <a:spcAft>
                <a:spcPts val="0"/>
              </a:spcAft>
              <a:buNone/>
            </a:pPr>
            <a:r>
              <a:t/>
            </a:r>
            <a:endParaRPr sz="2800">
              <a:solidFill>
                <a:srgbClr val="147382"/>
              </a:solidFill>
              <a:latin typeface="Open Sans"/>
              <a:ea typeface="Open Sans"/>
              <a:cs typeface="Open Sans"/>
              <a:sym typeface="Open Sans"/>
            </a:endParaRPr>
          </a:p>
        </p:txBody>
      </p:sp>
      <p:sp>
        <p:nvSpPr>
          <p:cNvPr id="269" name="Google Shape;269;g3ee706d1dc8_0_242"/>
          <p:cNvSpPr txBox="1"/>
          <p:nvPr/>
        </p:nvSpPr>
        <p:spPr>
          <a:xfrm>
            <a:off x="705225" y="6021462"/>
            <a:ext cx="10668000" cy="446400"/>
          </a:xfrm>
          <a:prstGeom prst="rect">
            <a:avLst/>
          </a:prstGeom>
          <a:noFill/>
          <a:ln>
            <a:noFill/>
          </a:ln>
        </p:spPr>
        <p:txBody>
          <a:bodyPr anchorCtr="0" anchor="t" bIns="106675" lIns="106675" spcFirstLastPara="1" rIns="106675" wrap="square" tIns="106675">
            <a:spAutoFit/>
          </a:bodyPr>
          <a:lstStyle/>
          <a:p>
            <a:pPr indent="0" lvl="0" marL="0" rtl="0" algn="ctr">
              <a:spcBef>
                <a:spcPts val="0"/>
              </a:spcBef>
              <a:spcAft>
                <a:spcPts val="0"/>
              </a:spcAft>
              <a:buNone/>
            </a:pPr>
            <a:r>
              <a:rPr lang="en-GB" sz="1500">
                <a:solidFill>
                  <a:srgbClr val="AAAAAA"/>
                </a:solidFill>
              </a:rPr>
              <a:t>https://daniel.haxx.se/blog/2026/02/25/curl-security-moves-again/</a:t>
            </a:r>
            <a:endParaRPr sz="1500">
              <a:solidFill>
                <a:srgbClr val="AAAAAA"/>
              </a:solidFill>
            </a:endParaRPr>
          </a:p>
        </p:txBody>
      </p:sp>
      <p:pic>
        <p:nvPicPr>
          <p:cNvPr id="270" name="Google Shape;270;g3ee706d1dc8_0_242"/>
          <p:cNvPicPr preferRelativeResize="0"/>
          <p:nvPr/>
        </p:nvPicPr>
        <p:blipFill>
          <a:blip r:embed="rId3">
            <a:alphaModFix/>
          </a:blip>
          <a:stretch>
            <a:fillRect/>
          </a:stretch>
        </p:blipFill>
        <p:spPr>
          <a:xfrm>
            <a:off x="3921925" y="2429825"/>
            <a:ext cx="4138924" cy="33793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g3ee706d1dc8_0_254"/>
          <p:cNvSpPr txBox="1"/>
          <p:nvPr/>
        </p:nvSpPr>
        <p:spPr>
          <a:xfrm>
            <a:off x="9171698" y="580600"/>
            <a:ext cx="2463300" cy="245700"/>
          </a:xfrm>
          <a:prstGeom prst="rect">
            <a:avLst/>
          </a:prstGeom>
          <a:noFill/>
          <a:ln>
            <a:noFill/>
          </a:ln>
        </p:spPr>
        <p:txBody>
          <a:bodyPr anchorCtr="0" anchor="t" bIns="42750" lIns="85525" spcFirstLastPara="1" rIns="85525" wrap="square" tIns="42750">
            <a:spAutoFit/>
          </a:bodyPr>
          <a:lstStyle/>
          <a:p>
            <a:pPr indent="0" lvl="0" marL="0" marR="0" rtl="0" algn="l">
              <a:spcBef>
                <a:spcPts val="0"/>
              </a:spcBef>
              <a:spcAft>
                <a:spcPts val="0"/>
              </a:spcAft>
              <a:buNone/>
            </a:pPr>
            <a:r>
              <a:rPr lang="en-GB" sz="1035">
                <a:solidFill>
                  <a:schemeClr val="lt1"/>
                </a:solidFill>
              </a:rPr>
              <a:t>Why Isn’t the Fix in My Container?</a:t>
            </a:r>
            <a:endParaRPr sz="1035">
              <a:solidFill>
                <a:schemeClr val="lt1"/>
              </a:solidFill>
            </a:endParaRPr>
          </a:p>
        </p:txBody>
      </p:sp>
      <p:sp>
        <p:nvSpPr>
          <p:cNvPr id="276" name="Google Shape;276;g3ee706d1dc8_0_254"/>
          <p:cNvSpPr txBox="1"/>
          <p:nvPr/>
        </p:nvSpPr>
        <p:spPr>
          <a:xfrm>
            <a:off x="1697112" y="1709910"/>
            <a:ext cx="10998900" cy="602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2800">
                <a:solidFill>
                  <a:srgbClr val="147382"/>
                </a:solidFill>
                <a:latin typeface="Open Sans"/>
                <a:ea typeface="Open Sans"/>
                <a:cs typeface="Open Sans"/>
                <a:sym typeface="Open Sans"/>
              </a:rPr>
              <a:t>Reports Quality over Quantity</a:t>
            </a:r>
            <a:endParaRPr sz="2800">
              <a:solidFill>
                <a:srgbClr val="147382"/>
              </a:solidFill>
              <a:latin typeface="Open Sans"/>
              <a:ea typeface="Open Sans"/>
              <a:cs typeface="Open Sans"/>
              <a:sym typeface="Open Sans"/>
            </a:endParaRPr>
          </a:p>
          <a:p>
            <a:pPr indent="0" lvl="0" marL="0" rtl="0" algn="l">
              <a:spcBef>
                <a:spcPts val="0"/>
              </a:spcBef>
              <a:spcAft>
                <a:spcPts val="0"/>
              </a:spcAft>
              <a:buNone/>
            </a:pPr>
            <a:r>
              <a:t/>
            </a:r>
            <a:endParaRPr sz="2800">
              <a:solidFill>
                <a:srgbClr val="147382"/>
              </a:solidFill>
              <a:latin typeface="Open Sans"/>
              <a:ea typeface="Open Sans"/>
              <a:cs typeface="Open Sans"/>
              <a:sym typeface="Open Sans"/>
            </a:endParaRPr>
          </a:p>
        </p:txBody>
      </p:sp>
      <p:sp>
        <p:nvSpPr>
          <p:cNvPr id="277" name="Google Shape;277;g3ee706d1dc8_0_254"/>
          <p:cNvSpPr txBox="1"/>
          <p:nvPr/>
        </p:nvSpPr>
        <p:spPr>
          <a:xfrm>
            <a:off x="705225" y="6021462"/>
            <a:ext cx="10668000" cy="446400"/>
          </a:xfrm>
          <a:prstGeom prst="rect">
            <a:avLst/>
          </a:prstGeom>
          <a:noFill/>
          <a:ln>
            <a:noFill/>
          </a:ln>
        </p:spPr>
        <p:txBody>
          <a:bodyPr anchorCtr="0" anchor="t" bIns="106675" lIns="106675" spcFirstLastPara="1" rIns="106675" wrap="square" tIns="106675">
            <a:spAutoFit/>
          </a:bodyPr>
          <a:lstStyle/>
          <a:p>
            <a:pPr indent="0" lvl="0" marL="0" rtl="0" algn="ctr">
              <a:spcBef>
                <a:spcPts val="0"/>
              </a:spcBef>
              <a:spcAft>
                <a:spcPts val="0"/>
              </a:spcAft>
              <a:buNone/>
            </a:pPr>
            <a:r>
              <a:rPr lang="en-GB" sz="1500">
                <a:solidFill>
                  <a:srgbClr val="AAAAAA"/>
                </a:solidFill>
              </a:rPr>
              <a:t>https://daniel.haxx.se/blog/2026/04/22/high-quality-chaos/</a:t>
            </a:r>
            <a:endParaRPr sz="1500">
              <a:solidFill>
                <a:srgbClr val="AAAAAA"/>
              </a:solidFill>
            </a:endParaRPr>
          </a:p>
        </p:txBody>
      </p:sp>
      <p:pic>
        <p:nvPicPr>
          <p:cNvPr id="278" name="Google Shape;278;g3ee706d1dc8_0_254"/>
          <p:cNvPicPr preferRelativeResize="0"/>
          <p:nvPr/>
        </p:nvPicPr>
        <p:blipFill rotWithShape="1">
          <a:blip r:embed="rId3">
            <a:alphaModFix/>
          </a:blip>
          <a:srcRect b="49862" l="0" r="0" t="0"/>
          <a:stretch/>
        </p:blipFill>
        <p:spPr>
          <a:xfrm>
            <a:off x="3241775" y="2588775"/>
            <a:ext cx="5809176" cy="327739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g3ee706d1dc8_0_263"/>
          <p:cNvSpPr txBox="1"/>
          <p:nvPr/>
        </p:nvSpPr>
        <p:spPr>
          <a:xfrm>
            <a:off x="9171698" y="580600"/>
            <a:ext cx="2463300" cy="245700"/>
          </a:xfrm>
          <a:prstGeom prst="rect">
            <a:avLst/>
          </a:prstGeom>
          <a:noFill/>
          <a:ln>
            <a:noFill/>
          </a:ln>
        </p:spPr>
        <p:txBody>
          <a:bodyPr anchorCtr="0" anchor="t" bIns="42750" lIns="85525" spcFirstLastPara="1" rIns="85525" wrap="square" tIns="42750">
            <a:spAutoFit/>
          </a:bodyPr>
          <a:lstStyle/>
          <a:p>
            <a:pPr indent="0" lvl="0" marL="0" marR="0" rtl="0" algn="l">
              <a:spcBef>
                <a:spcPts val="0"/>
              </a:spcBef>
              <a:spcAft>
                <a:spcPts val="0"/>
              </a:spcAft>
              <a:buNone/>
            </a:pPr>
            <a:r>
              <a:rPr lang="en-GB" sz="1035">
                <a:solidFill>
                  <a:schemeClr val="lt1"/>
                </a:solidFill>
              </a:rPr>
              <a:t>Why Isn’t the Fix in My Container?</a:t>
            </a:r>
            <a:endParaRPr sz="1035">
              <a:solidFill>
                <a:schemeClr val="lt1"/>
              </a:solidFill>
            </a:endParaRPr>
          </a:p>
        </p:txBody>
      </p:sp>
      <p:sp>
        <p:nvSpPr>
          <p:cNvPr id="284" name="Google Shape;284;g3ee706d1dc8_0_263"/>
          <p:cNvSpPr txBox="1"/>
          <p:nvPr/>
        </p:nvSpPr>
        <p:spPr>
          <a:xfrm>
            <a:off x="1697112" y="1709910"/>
            <a:ext cx="10998900" cy="602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2800">
                <a:solidFill>
                  <a:srgbClr val="147382"/>
                </a:solidFill>
                <a:latin typeface="Open Sans"/>
                <a:ea typeface="Open Sans"/>
                <a:cs typeface="Open Sans"/>
                <a:sym typeface="Open Sans"/>
              </a:rPr>
              <a:t>Reports Quality over Quantity</a:t>
            </a:r>
            <a:endParaRPr sz="2800">
              <a:solidFill>
                <a:srgbClr val="147382"/>
              </a:solidFill>
              <a:latin typeface="Open Sans"/>
              <a:ea typeface="Open Sans"/>
              <a:cs typeface="Open Sans"/>
              <a:sym typeface="Open Sans"/>
            </a:endParaRPr>
          </a:p>
          <a:p>
            <a:pPr indent="0" lvl="0" marL="0" rtl="0" algn="l">
              <a:spcBef>
                <a:spcPts val="0"/>
              </a:spcBef>
              <a:spcAft>
                <a:spcPts val="0"/>
              </a:spcAft>
              <a:buNone/>
            </a:pPr>
            <a:r>
              <a:t/>
            </a:r>
            <a:endParaRPr sz="2800">
              <a:solidFill>
                <a:srgbClr val="147382"/>
              </a:solidFill>
              <a:latin typeface="Open Sans"/>
              <a:ea typeface="Open Sans"/>
              <a:cs typeface="Open Sans"/>
              <a:sym typeface="Open Sans"/>
            </a:endParaRPr>
          </a:p>
        </p:txBody>
      </p:sp>
      <p:sp>
        <p:nvSpPr>
          <p:cNvPr id="285" name="Google Shape;285;g3ee706d1dc8_0_263"/>
          <p:cNvSpPr txBox="1"/>
          <p:nvPr/>
        </p:nvSpPr>
        <p:spPr>
          <a:xfrm>
            <a:off x="1137050" y="2012600"/>
            <a:ext cx="9059100" cy="3527100"/>
          </a:xfrm>
          <a:prstGeom prst="rect">
            <a:avLst/>
          </a:prstGeom>
          <a:noFill/>
          <a:ln>
            <a:noFill/>
          </a:ln>
        </p:spPr>
        <p:txBody>
          <a:bodyPr anchorCtr="0" anchor="t" bIns="0" lIns="0" spcFirstLastPara="1" rIns="0" wrap="square" tIns="0">
            <a:noAutofit/>
          </a:bodyPr>
          <a:lstStyle/>
          <a:p>
            <a:pPr indent="-243045" lvl="0" marL="486093" rtl="0" algn="l">
              <a:lnSpc>
                <a:spcPct val="115000"/>
              </a:lnSpc>
              <a:spcBef>
                <a:spcPts val="0"/>
              </a:spcBef>
              <a:spcAft>
                <a:spcPts val="0"/>
              </a:spcAft>
              <a:buNone/>
            </a:pPr>
            <a:r>
              <a:t/>
            </a:r>
            <a:endParaRPr sz="1276">
              <a:solidFill>
                <a:srgbClr val="000000"/>
              </a:solidFill>
            </a:endParaRPr>
          </a:p>
        </p:txBody>
      </p:sp>
      <p:sp>
        <p:nvSpPr>
          <p:cNvPr id="286" name="Google Shape;286;g3ee706d1dc8_0_263"/>
          <p:cNvSpPr txBox="1"/>
          <p:nvPr/>
        </p:nvSpPr>
        <p:spPr>
          <a:xfrm>
            <a:off x="2181000" y="2412499"/>
            <a:ext cx="6971100" cy="468600"/>
          </a:xfrm>
          <a:prstGeom prst="rect">
            <a:avLst/>
          </a:prstGeom>
          <a:noFill/>
          <a:ln>
            <a:noFill/>
          </a:ln>
        </p:spPr>
        <p:txBody>
          <a:bodyPr anchorCtr="0" anchor="ctr" bIns="74825" lIns="74825" spcFirstLastPara="1" rIns="74825" wrap="square" tIns="74825">
            <a:normAutofit lnSpcReduction="10000"/>
          </a:bodyPr>
          <a:lstStyle/>
          <a:p>
            <a:pPr indent="0" lvl="0" marL="0" rtl="0" algn="l">
              <a:spcBef>
                <a:spcPts val="0"/>
              </a:spcBef>
              <a:spcAft>
                <a:spcPts val="0"/>
              </a:spcAft>
              <a:buNone/>
            </a:pPr>
            <a:r>
              <a:t/>
            </a:r>
            <a:endParaRPr b="1" sz="2291">
              <a:solidFill>
                <a:srgbClr val="FFFFFF"/>
              </a:solidFill>
            </a:endParaRPr>
          </a:p>
        </p:txBody>
      </p:sp>
      <p:sp>
        <p:nvSpPr>
          <p:cNvPr id="287" name="Google Shape;287;g3ee706d1dc8_0_263"/>
          <p:cNvSpPr txBox="1"/>
          <p:nvPr/>
        </p:nvSpPr>
        <p:spPr>
          <a:xfrm>
            <a:off x="2181000" y="2991296"/>
            <a:ext cx="6971100" cy="2794800"/>
          </a:xfrm>
          <a:prstGeom prst="rect">
            <a:avLst/>
          </a:prstGeom>
          <a:noFill/>
          <a:ln>
            <a:noFill/>
          </a:ln>
        </p:spPr>
        <p:txBody>
          <a:bodyPr anchorCtr="0" anchor="t" bIns="74825" lIns="74825" spcFirstLastPara="1" rIns="74825" wrap="square" tIns="74825">
            <a:noAutofit/>
          </a:bodyPr>
          <a:lstStyle/>
          <a:p>
            <a:pPr indent="0" lvl="0" marL="0" rtl="0" algn="l">
              <a:lnSpc>
                <a:spcPct val="115000"/>
              </a:lnSpc>
              <a:spcBef>
                <a:spcPts val="0"/>
              </a:spcBef>
              <a:spcAft>
                <a:spcPts val="0"/>
              </a:spcAft>
              <a:buNone/>
            </a:pPr>
            <a:r>
              <a:t/>
            </a:r>
            <a:endParaRPr sz="982">
              <a:solidFill>
                <a:srgbClr val="000000"/>
              </a:solidFill>
            </a:endParaRPr>
          </a:p>
        </p:txBody>
      </p:sp>
      <p:pic>
        <p:nvPicPr>
          <p:cNvPr id="288" name="Google Shape;288;g3ee706d1dc8_0_263"/>
          <p:cNvPicPr preferRelativeResize="0"/>
          <p:nvPr/>
        </p:nvPicPr>
        <p:blipFill>
          <a:blip r:embed="rId3">
            <a:alphaModFix/>
          </a:blip>
          <a:stretch>
            <a:fillRect/>
          </a:stretch>
        </p:blipFill>
        <p:spPr>
          <a:xfrm>
            <a:off x="1958468" y="2412492"/>
            <a:ext cx="7416165" cy="3737982"/>
          </a:xfrm>
          <a:prstGeom prst="rect">
            <a:avLst/>
          </a:prstGeom>
          <a:noFill/>
          <a:ln>
            <a:noFill/>
          </a:ln>
        </p:spPr>
      </p:pic>
      <p:cxnSp>
        <p:nvCxnSpPr>
          <p:cNvPr id="289" name="Google Shape;289;g3ee706d1dc8_0_263"/>
          <p:cNvCxnSpPr/>
          <p:nvPr/>
        </p:nvCxnSpPr>
        <p:spPr>
          <a:xfrm flipH="1" rot="10800000">
            <a:off x="7456439" y="5142813"/>
            <a:ext cx="680700" cy="300"/>
          </a:xfrm>
          <a:prstGeom prst="straightConnector1">
            <a:avLst/>
          </a:prstGeom>
          <a:noFill/>
          <a:ln cap="flat" cmpd="sng" w="23375">
            <a:solidFill>
              <a:srgbClr val="FF0000"/>
            </a:solidFill>
            <a:prstDash val="solid"/>
            <a:round/>
            <a:headEnd len="med" w="med" type="none"/>
            <a:tailEnd len="med" w="med" type="none"/>
          </a:ln>
        </p:spPr>
      </p:cxnSp>
      <p:cxnSp>
        <p:nvCxnSpPr>
          <p:cNvPr id="290" name="Google Shape;290;g3ee706d1dc8_0_263"/>
          <p:cNvCxnSpPr/>
          <p:nvPr/>
        </p:nvCxnSpPr>
        <p:spPr>
          <a:xfrm flipH="1" rot="10800000">
            <a:off x="2607350" y="3328975"/>
            <a:ext cx="2953800" cy="19200"/>
          </a:xfrm>
          <a:prstGeom prst="straightConnector1">
            <a:avLst/>
          </a:prstGeom>
          <a:noFill/>
          <a:ln cap="flat" cmpd="sng" w="23375">
            <a:solidFill>
              <a:srgbClr val="FF0000"/>
            </a:solidFill>
            <a:prstDash val="solid"/>
            <a:round/>
            <a:headEnd len="med" w="med" type="none"/>
            <a:tailEnd len="med" w="med" type="none"/>
          </a:ln>
        </p:spPr>
      </p:cxnSp>
      <p:cxnSp>
        <p:nvCxnSpPr>
          <p:cNvPr id="291" name="Google Shape;291;g3ee706d1dc8_0_263"/>
          <p:cNvCxnSpPr/>
          <p:nvPr/>
        </p:nvCxnSpPr>
        <p:spPr>
          <a:xfrm flipH="1" rot="10800000">
            <a:off x="6908268" y="3337521"/>
            <a:ext cx="1596000" cy="4800"/>
          </a:xfrm>
          <a:prstGeom prst="straightConnector1">
            <a:avLst/>
          </a:prstGeom>
          <a:noFill/>
          <a:ln cap="flat" cmpd="sng" w="23375">
            <a:solidFill>
              <a:srgbClr val="FF0000"/>
            </a:solidFill>
            <a:prstDash val="solid"/>
            <a:round/>
            <a:headEnd len="med" w="med" type="none"/>
            <a:tailEnd len="med" w="med" type="none"/>
          </a:ln>
        </p:spPr>
      </p:cxn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g3ee706d1dc8_0_278"/>
          <p:cNvSpPr txBox="1"/>
          <p:nvPr/>
        </p:nvSpPr>
        <p:spPr>
          <a:xfrm>
            <a:off x="9171698" y="580600"/>
            <a:ext cx="2463300" cy="245700"/>
          </a:xfrm>
          <a:prstGeom prst="rect">
            <a:avLst/>
          </a:prstGeom>
          <a:noFill/>
          <a:ln>
            <a:noFill/>
          </a:ln>
        </p:spPr>
        <p:txBody>
          <a:bodyPr anchorCtr="0" anchor="t" bIns="42750" lIns="85525" spcFirstLastPara="1" rIns="85525" wrap="square" tIns="42750">
            <a:spAutoFit/>
          </a:bodyPr>
          <a:lstStyle/>
          <a:p>
            <a:pPr indent="0" lvl="0" marL="0" marR="0" rtl="0" algn="l">
              <a:spcBef>
                <a:spcPts val="0"/>
              </a:spcBef>
              <a:spcAft>
                <a:spcPts val="0"/>
              </a:spcAft>
              <a:buNone/>
            </a:pPr>
            <a:r>
              <a:rPr lang="en-GB" sz="1035">
                <a:solidFill>
                  <a:schemeClr val="lt1"/>
                </a:solidFill>
              </a:rPr>
              <a:t>Why Isn’t the Fix in My Container?</a:t>
            </a:r>
            <a:endParaRPr sz="1035">
              <a:solidFill>
                <a:schemeClr val="lt1"/>
              </a:solidFill>
            </a:endParaRPr>
          </a:p>
        </p:txBody>
      </p:sp>
      <p:sp>
        <p:nvSpPr>
          <p:cNvPr id="297" name="Google Shape;297;g3ee706d1dc8_0_278"/>
          <p:cNvSpPr txBox="1"/>
          <p:nvPr/>
        </p:nvSpPr>
        <p:spPr>
          <a:xfrm>
            <a:off x="1946625" y="3201900"/>
            <a:ext cx="9021600" cy="602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GB" sz="3200">
                <a:solidFill>
                  <a:srgbClr val="147382"/>
                </a:solidFill>
                <a:latin typeface="Open Sans"/>
                <a:ea typeface="Open Sans"/>
                <a:cs typeface="Open Sans"/>
                <a:sym typeface="Open Sans"/>
              </a:rPr>
              <a:t>But wait.. Is this just a security issue? </a:t>
            </a:r>
            <a:r>
              <a:rPr b="1" lang="en-GB" sz="4200">
                <a:solidFill>
                  <a:schemeClr val="lt1"/>
                </a:solidFill>
              </a:rPr>
              <a:t>🤔</a:t>
            </a:r>
            <a:endParaRPr sz="2800">
              <a:solidFill>
                <a:srgbClr val="147382"/>
              </a:solidFill>
              <a:latin typeface="Open Sans"/>
              <a:ea typeface="Open Sans"/>
              <a:cs typeface="Open Sans"/>
              <a:sym typeface="Open Sans"/>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g3ee706d1dc8_0_283"/>
          <p:cNvSpPr txBox="1"/>
          <p:nvPr/>
        </p:nvSpPr>
        <p:spPr>
          <a:xfrm>
            <a:off x="9171698" y="580600"/>
            <a:ext cx="2463300" cy="245700"/>
          </a:xfrm>
          <a:prstGeom prst="rect">
            <a:avLst/>
          </a:prstGeom>
          <a:noFill/>
          <a:ln>
            <a:noFill/>
          </a:ln>
        </p:spPr>
        <p:txBody>
          <a:bodyPr anchorCtr="0" anchor="t" bIns="42750" lIns="85525" spcFirstLastPara="1" rIns="85525" wrap="square" tIns="42750">
            <a:spAutoFit/>
          </a:bodyPr>
          <a:lstStyle/>
          <a:p>
            <a:pPr indent="0" lvl="0" marL="0" marR="0" rtl="0" algn="l">
              <a:spcBef>
                <a:spcPts val="0"/>
              </a:spcBef>
              <a:spcAft>
                <a:spcPts val="0"/>
              </a:spcAft>
              <a:buNone/>
            </a:pPr>
            <a:r>
              <a:rPr lang="en-GB" sz="1035">
                <a:solidFill>
                  <a:schemeClr val="lt1"/>
                </a:solidFill>
              </a:rPr>
              <a:t>Why Isn’t the Fix in My Container?</a:t>
            </a:r>
            <a:endParaRPr sz="1035">
              <a:solidFill>
                <a:schemeClr val="lt1"/>
              </a:solidFill>
            </a:endParaRPr>
          </a:p>
        </p:txBody>
      </p:sp>
      <p:sp>
        <p:nvSpPr>
          <p:cNvPr id="303" name="Google Shape;303;g3ee706d1dc8_0_283"/>
          <p:cNvSpPr txBox="1"/>
          <p:nvPr/>
        </p:nvSpPr>
        <p:spPr>
          <a:xfrm>
            <a:off x="1697112" y="1709910"/>
            <a:ext cx="10998900" cy="602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2800">
                <a:solidFill>
                  <a:srgbClr val="147382"/>
                </a:solidFill>
                <a:latin typeface="Open Sans"/>
                <a:ea typeface="Open Sans"/>
                <a:cs typeface="Open Sans"/>
                <a:sym typeface="Open Sans"/>
              </a:rPr>
              <a:t>Contributions Quality over Quantity</a:t>
            </a:r>
            <a:endParaRPr sz="2800">
              <a:solidFill>
                <a:srgbClr val="147382"/>
              </a:solidFill>
              <a:latin typeface="Open Sans"/>
              <a:ea typeface="Open Sans"/>
              <a:cs typeface="Open Sans"/>
              <a:sym typeface="Open Sans"/>
            </a:endParaRPr>
          </a:p>
        </p:txBody>
      </p:sp>
      <p:sp>
        <p:nvSpPr>
          <p:cNvPr id="304" name="Google Shape;304;g3ee706d1dc8_0_283"/>
          <p:cNvSpPr txBox="1"/>
          <p:nvPr/>
        </p:nvSpPr>
        <p:spPr>
          <a:xfrm>
            <a:off x="1137050" y="2012600"/>
            <a:ext cx="9059100" cy="3527100"/>
          </a:xfrm>
          <a:prstGeom prst="rect">
            <a:avLst/>
          </a:prstGeom>
          <a:noFill/>
          <a:ln>
            <a:noFill/>
          </a:ln>
        </p:spPr>
        <p:txBody>
          <a:bodyPr anchorCtr="0" anchor="t" bIns="0" lIns="0" spcFirstLastPara="1" rIns="0" wrap="square" tIns="0">
            <a:noAutofit/>
          </a:bodyPr>
          <a:lstStyle/>
          <a:p>
            <a:pPr indent="-243045" lvl="0" marL="486093" rtl="0" algn="l">
              <a:lnSpc>
                <a:spcPct val="115000"/>
              </a:lnSpc>
              <a:spcBef>
                <a:spcPts val="0"/>
              </a:spcBef>
              <a:spcAft>
                <a:spcPts val="0"/>
              </a:spcAft>
              <a:buNone/>
            </a:pPr>
            <a:r>
              <a:t/>
            </a:r>
            <a:endParaRPr sz="1276">
              <a:solidFill>
                <a:srgbClr val="000000"/>
              </a:solidFill>
            </a:endParaRPr>
          </a:p>
        </p:txBody>
      </p:sp>
      <p:sp>
        <p:nvSpPr>
          <p:cNvPr id="305" name="Google Shape;305;g3ee706d1dc8_0_283"/>
          <p:cNvSpPr txBox="1"/>
          <p:nvPr/>
        </p:nvSpPr>
        <p:spPr>
          <a:xfrm>
            <a:off x="2181000" y="2412499"/>
            <a:ext cx="6971100" cy="468600"/>
          </a:xfrm>
          <a:prstGeom prst="rect">
            <a:avLst/>
          </a:prstGeom>
          <a:noFill/>
          <a:ln>
            <a:noFill/>
          </a:ln>
        </p:spPr>
        <p:txBody>
          <a:bodyPr anchorCtr="0" anchor="ctr" bIns="74825" lIns="74825" spcFirstLastPara="1" rIns="74825" wrap="square" tIns="74825">
            <a:normAutofit lnSpcReduction="10000"/>
          </a:bodyPr>
          <a:lstStyle/>
          <a:p>
            <a:pPr indent="0" lvl="0" marL="0" rtl="0" algn="l">
              <a:spcBef>
                <a:spcPts val="0"/>
              </a:spcBef>
              <a:spcAft>
                <a:spcPts val="0"/>
              </a:spcAft>
              <a:buNone/>
            </a:pPr>
            <a:r>
              <a:t/>
            </a:r>
            <a:endParaRPr b="1" sz="2291">
              <a:solidFill>
                <a:srgbClr val="FFFFFF"/>
              </a:solidFill>
            </a:endParaRPr>
          </a:p>
        </p:txBody>
      </p:sp>
      <p:pic>
        <p:nvPicPr>
          <p:cNvPr id="306" name="Google Shape;306;g3ee706d1dc8_0_283"/>
          <p:cNvPicPr preferRelativeResize="0"/>
          <p:nvPr/>
        </p:nvPicPr>
        <p:blipFill>
          <a:blip r:embed="rId3">
            <a:alphaModFix/>
          </a:blip>
          <a:stretch>
            <a:fillRect/>
          </a:stretch>
        </p:blipFill>
        <p:spPr>
          <a:xfrm>
            <a:off x="4117275" y="2312600"/>
            <a:ext cx="3098650" cy="4219901"/>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g3ee706d1dc8_0_296"/>
          <p:cNvSpPr txBox="1"/>
          <p:nvPr/>
        </p:nvSpPr>
        <p:spPr>
          <a:xfrm>
            <a:off x="9171698" y="580600"/>
            <a:ext cx="2463300" cy="245700"/>
          </a:xfrm>
          <a:prstGeom prst="rect">
            <a:avLst/>
          </a:prstGeom>
          <a:noFill/>
          <a:ln>
            <a:noFill/>
          </a:ln>
        </p:spPr>
        <p:txBody>
          <a:bodyPr anchorCtr="0" anchor="t" bIns="42750" lIns="85525" spcFirstLastPara="1" rIns="85525" wrap="square" tIns="42750">
            <a:spAutoFit/>
          </a:bodyPr>
          <a:lstStyle/>
          <a:p>
            <a:pPr indent="0" lvl="0" marL="0" marR="0" rtl="0" algn="l">
              <a:spcBef>
                <a:spcPts val="0"/>
              </a:spcBef>
              <a:spcAft>
                <a:spcPts val="0"/>
              </a:spcAft>
              <a:buNone/>
            </a:pPr>
            <a:r>
              <a:rPr lang="en-GB" sz="1035">
                <a:solidFill>
                  <a:schemeClr val="lt1"/>
                </a:solidFill>
              </a:rPr>
              <a:t>Why Isn’t the Fix in My Container?</a:t>
            </a:r>
            <a:endParaRPr sz="1035">
              <a:solidFill>
                <a:schemeClr val="lt1"/>
              </a:solidFill>
            </a:endParaRPr>
          </a:p>
        </p:txBody>
      </p:sp>
      <p:sp>
        <p:nvSpPr>
          <p:cNvPr id="312" name="Google Shape;312;g3ee706d1dc8_0_296"/>
          <p:cNvSpPr txBox="1"/>
          <p:nvPr/>
        </p:nvSpPr>
        <p:spPr>
          <a:xfrm>
            <a:off x="1697112" y="1709910"/>
            <a:ext cx="10998900" cy="602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2800">
                <a:solidFill>
                  <a:srgbClr val="147382"/>
                </a:solidFill>
                <a:latin typeface="Open Sans"/>
                <a:ea typeface="Open Sans"/>
                <a:cs typeface="Open Sans"/>
                <a:sym typeface="Open Sans"/>
              </a:rPr>
              <a:t>Contributions Quality over Quantity</a:t>
            </a:r>
            <a:endParaRPr sz="2800">
              <a:solidFill>
                <a:srgbClr val="147382"/>
              </a:solidFill>
              <a:latin typeface="Open Sans"/>
              <a:ea typeface="Open Sans"/>
              <a:cs typeface="Open Sans"/>
              <a:sym typeface="Open Sans"/>
            </a:endParaRPr>
          </a:p>
        </p:txBody>
      </p:sp>
      <p:sp>
        <p:nvSpPr>
          <p:cNvPr id="313" name="Google Shape;313;g3ee706d1dc8_0_296"/>
          <p:cNvSpPr txBox="1"/>
          <p:nvPr/>
        </p:nvSpPr>
        <p:spPr>
          <a:xfrm>
            <a:off x="1137050" y="2012600"/>
            <a:ext cx="9059100" cy="3527100"/>
          </a:xfrm>
          <a:prstGeom prst="rect">
            <a:avLst/>
          </a:prstGeom>
          <a:noFill/>
          <a:ln>
            <a:noFill/>
          </a:ln>
        </p:spPr>
        <p:txBody>
          <a:bodyPr anchorCtr="0" anchor="t" bIns="0" lIns="0" spcFirstLastPara="1" rIns="0" wrap="square" tIns="0">
            <a:noAutofit/>
          </a:bodyPr>
          <a:lstStyle/>
          <a:p>
            <a:pPr indent="-243045" lvl="0" marL="486093" rtl="0" algn="l">
              <a:lnSpc>
                <a:spcPct val="115000"/>
              </a:lnSpc>
              <a:spcBef>
                <a:spcPts val="0"/>
              </a:spcBef>
              <a:spcAft>
                <a:spcPts val="0"/>
              </a:spcAft>
              <a:buNone/>
            </a:pPr>
            <a:r>
              <a:t/>
            </a:r>
            <a:endParaRPr sz="1276">
              <a:solidFill>
                <a:srgbClr val="000000"/>
              </a:solidFill>
            </a:endParaRPr>
          </a:p>
        </p:txBody>
      </p:sp>
      <p:sp>
        <p:nvSpPr>
          <p:cNvPr id="314" name="Google Shape;314;g3ee706d1dc8_0_296"/>
          <p:cNvSpPr txBox="1"/>
          <p:nvPr/>
        </p:nvSpPr>
        <p:spPr>
          <a:xfrm>
            <a:off x="2181000" y="2412499"/>
            <a:ext cx="6971100" cy="468600"/>
          </a:xfrm>
          <a:prstGeom prst="rect">
            <a:avLst/>
          </a:prstGeom>
          <a:noFill/>
          <a:ln>
            <a:noFill/>
          </a:ln>
        </p:spPr>
        <p:txBody>
          <a:bodyPr anchorCtr="0" anchor="ctr" bIns="74825" lIns="74825" spcFirstLastPara="1" rIns="74825" wrap="square" tIns="74825">
            <a:normAutofit lnSpcReduction="10000"/>
          </a:bodyPr>
          <a:lstStyle/>
          <a:p>
            <a:pPr indent="0" lvl="0" marL="0" rtl="0" algn="l">
              <a:spcBef>
                <a:spcPts val="0"/>
              </a:spcBef>
              <a:spcAft>
                <a:spcPts val="0"/>
              </a:spcAft>
              <a:buNone/>
            </a:pPr>
            <a:r>
              <a:t/>
            </a:r>
            <a:endParaRPr b="1" sz="2291">
              <a:solidFill>
                <a:srgbClr val="FFFFFF"/>
              </a:solidFill>
            </a:endParaRPr>
          </a:p>
        </p:txBody>
      </p:sp>
      <p:pic>
        <p:nvPicPr>
          <p:cNvPr id="315" name="Google Shape;315;g3ee706d1dc8_0_296"/>
          <p:cNvPicPr preferRelativeResize="0"/>
          <p:nvPr/>
        </p:nvPicPr>
        <p:blipFill>
          <a:blip r:embed="rId3">
            <a:alphaModFix/>
          </a:blip>
          <a:stretch>
            <a:fillRect/>
          </a:stretch>
        </p:blipFill>
        <p:spPr>
          <a:xfrm>
            <a:off x="2710138" y="2412512"/>
            <a:ext cx="6045224" cy="382517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g3ee706d1dc8_0_305"/>
          <p:cNvSpPr txBox="1"/>
          <p:nvPr/>
        </p:nvSpPr>
        <p:spPr>
          <a:xfrm>
            <a:off x="9171698" y="580600"/>
            <a:ext cx="2463300" cy="245700"/>
          </a:xfrm>
          <a:prstGeom prst="rect">
            <a:avLst/>
          </a:prstGeom>
          <a:noFill/>
          <a:ln>
            <a:noFill/>
          </a:ln>
        </p:spPr>
        <p:txBody>
          <a:bodyPr anchorCtr="0" anchor="t" bIns="42750" lIns="85525" spcFirstLastPara="1" rIns="85525" wrap="square" tIns="42750">
            <a:spAutoFit/>
          </a:bodyPr>
          <a:lstStyle/>
          <a:p>
            <a:pPr indent="0" lvl="0" marL="0" marR="0" rtl="0" algn="l">
              <a:spcBef>
                <a:spcPts val="0"/>
              </a:spcBef>
              <a:spcAft>
                <a:spcPts val="0"/>
              </a:spcAft>
              <a:buNone/>
            </a:pPr>
            <a:r>
              <a:rPr lang="en-GB" sz="1035">
                <a:solidFill>
                  <a:schemeClr val="lt1"/>
                </a:solidFill>
              </a:rPr>
              <a:t>Why Isn’t the Fix in My Container?</a:t>
            </a:r>
            <a:endParaRPr sz="1035">
              <a:solidFill>
                <a:schemeClr val="lt1"/>
              </a:solidFill>
            </a:endParaRPr>
          </a:p>
        </p:txBody>
      </p:sp>
      <p:sp>
        <p:nvSpPr>
          <p:cNvPr id="321" name="Google Shape;321;g3ee706d1dc8_0_305"/>
          <p:cNvSpPr txBox="1"/>
          <p:nvPr/>
        </p:nvSpPr>
        <p:spPr>
          <a:xfrm>
            <a:off x="1697112" y="1709910"/>
            <a:ext cx="10998900" cy="602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2800">
                <a:solidFill>
                  <a:srgbClr val="147382"/>
                </a:solidFill>
                <a:latin typeface="Open Sans"/>
                <a:ea typeface="Open Sans"/>
                <a:cs typeface="Open Sans"/>
                <a:sym typeface="Open Sans"/>
              </a:rPr>
              <a:t>Can this be replaced with AI?</a:t>
            </a:r>
            <a:endParaRPr sz="2800">
              <a:solidFill>
                <a:srgbClr val="147382"/>
              </a:solidFill>
              <a:latin typeface="Open Sans"/>
              <a:ea typeface="Open Sans"/>
              <a:cs typeface="Open Sans"/>
              <a:sym typeface="Open Sans"/>
            </a:endParaRPr>
          </a:p>
        </p:txBody>
      </p:sp>
      <p:sp>
        <p:nvSpPr>
          <p:cNvPr id="322" name="Google Shape;322;g3ee706d1dc8_0_305"/>
          <p:cNvSpPr/>
          <p:nvPr/>
        </p:nvSpPr>
        <p:spPr>
          <a:xfrm>
            <a:off x="1697106" y="2492939"/>
            <a:ext cx="7293900" cy="772200"/>
          </a:xfrm>
          <a:prstGeom prst="rect">
            <a:avLst/>
          </a:prstGeom>
          <a:solidFill>
            <a:srgbClr val="2A3580"/>
          </a:solidFill>
          <a:ln>
            <a:noFill/>
          </a:ln>
          <a:effectLst>
            <a:outerShdw blurRad="71509" rotWithShape="0" algn="bl" dir="8100000" dist="23836">
              <a:srgbClr val="000000">
                <a:alpha val="30199"/>
              </a:srgbClr>
            </a:outerShdw>
          </a:effectLst>
        </p:spPr>
        <p:txBody>
          <a:bodyPr anchorCtr="0" anchor="ctr" bIns="85800" lIns="85800" spcFirstLastPara="1" rIns="85800" wrap="square" tIns="85800">
            <a:noAutofit/>
          </a:bodyPr>
          <a:lstStyle/>
          <a:p>
            <a:pPr indent="0" lvl="0" marL="0" rtl="0" algn="l">
              <a:spcBef>
                <a:spcPts val="0"/>
              </a:spcBef>
              <a:spcAft>
                <a:spcPts val="0"/>
              </a:spcAft>
              <a:buNone/>
            </a:pPr>
            <a:r>
              <a:t/>
            </a:r>
            <a:endParaRPr/>
          </a:p>
        </p:txBody>
      </p:sp>
      <p:sp>
        <p:nvSpPr>
          <p:cNvPr id="323" name="Google Shape;323;g3ee706d1dc8_0_305"/>
          <p:cNvSpPr/>
          <p:nvPr/>
        </p:nvSpPr>
        <p:spPr>
          <a:xfrm>
            <a:off x="2469405" y="2621655"/>
            <a:ext cx="6006900" cy="514800"/>
          </a:xfrm>
          <a:prstGeom prst="rect">
            <a:avLst/>
          </a:prstGeom>
          <a:noFill/>
          <a:ln>
            <a:noFill/>
          </a:ln>
        </p:spPr>
        <p:txBody>
          <a:bodyPr anchorCtr="0" anchor="ctr" bIns="42875" lIns="85800" spcFirstLastPara="1" rIns="85800" wrap="square" tIns="42875">
            <a:noAutofit/>
          </a:bodyPr>
          <a:lstStyle/>
          <a:p>
            <a:pPr indent="0" lvl="0" marL="0" rtl="0" algn="l">
              <a:spcBef>
                <a:spcPts val="0"/>
              </a:spcBef>
              <a:spcAft>
                <a:spcPts val="0"/>
              </a:spcAft>
              <a:buClr>
                <a:schemeClr val="dk1"/>
              </a:buClr>
              <a:buSzPts val="1120"/>
              <a:buFont typeface="Arial"/>
              <a:buNone/>
            </a:pPr>
            <a:r>
              <a:rPr b="1" lang="en-GB" sz="2443">
                <a:solidFill>
                  <a:schemeClr val="lt1"/>
                </a:solidFill>
              </a:rPr>
              <a:t>AI is powerful and can improve OSS</a:t>
            </a:r>
            <a:endParaRPr b="1" sz="2252">
              <a:solidFill>
                <a:srgbClr val="FFFFFF"/>
              </a:solidFill>
            </a:endParaRPr>
          </a:p>
        </p:txBody>
      </p:sp>
      <p:sp>
        <p:nvSpPr>
          <p:cNvPr id="324" name="Google Shape;324;g3ee706d1dc8_0_305"/>
          <p:cNvSpPr/>
          <p:nvPr/>
        </p:nvSpPr>
        <p:spPr>
          <a:xfrm>
            <a:off x="1697106" y="3393954"/>
            <a:ext cx="7293900" cy="772200"/>
          </a:xfrm>
          <a:prstGeom prst="rect">
            <a:avLst/>
          </a:prstGeom>
          <a:solidFill>
            <a:srgbClr val="2A3580"/>
          </a:solidFill>
          <a:ln>
            <a:noFill/>
          </a:ln>
          <a:effectLst>
            <a:outerShdw blurRad="71509" rotWithShape="0" algn="bl" dir="8100000" dist="23836">
              <a:srgbClr val="000000">
                <a:alpha val="30199"/>
              </a:srgbClr>
            </a:outerShdw>
          </a:effectLst>
        </p:spPr>
        <p:txBody>
          <a:bodyPr anchorCtr="0" anchor="ctr" bIns="85800" lIns="85800" spcFirstLastPara="1" rIns="85800" wrap="square" tIns="85800">
            <a:noAutofit/>
          </a:bodyPr>
          <a:lstStyle/>
          <a:p>
            <a:pPr indent="0" lvl="0" marL="0" rtl="0" algn="l">
              <a:spcBef>
                <a:spcPts val="0"/>
              </a:spcBef>
              <a:spcAft>
                <a:spcPts val="0"/>
              </a:spcAft>
              <a:buNone/>
            </a:pPr>
            <a:r>
              <a:t/>
            </a:r>
            <a:endParaRPr/>
          </a:p>
        </p:txBody>
      </p:sp>
      <p:pic>
        <p:nvPicPr>
          <p:cNvPr descr="preencoded.png" id="325" name="Google Shape;325;g3ee706d1dc8_0_305"/>
          <p:cNvPicPr preferRelativeResize="0"/>
          <p:nvPr/>
        </p:nvPicPr>
        <p:blipFill rotWithShape="1">
          <a:blip r:embed="rId3">
            <a:alphaModFix/>
          </a:blip>
          <a:srcRect b="0" l="0" r="0" t="0"/>
          <a:stretch/>
        </p:blipFill>
        <p:spPr>
          <a:xfrm>
            <a:off x="1911634" y="3565576"/>
            <a:ext cx="429055" cy="429055"/>
          </a:xfrm>
          <a:prstGeom prst="rect">
            <a:avLst/>
          </a:prstGeom>
          <a:noFill/>
          <a:ln>
            <a:noFill/>
          </a:ln>
        </p:spPr>
      </p:pic>
      <p:sp>
        <p:nvSpPr>
          <p:cNvPr id="326" name="Google Shape;326;g3ee706d1dc8_0_305"/>
          <p:cNvSpPr/>
          <p:nvPr/>
        </p:nvSpPr>
        <p:spPr>
          <a:xfrm>
            <a:off x="2469405" y="3522670"/>
            <a:ext cx="6006900" cy="514800"/>
          </a:xfrm>
          <a:prstGeom prst="rect">
            <a:avLst/>
          </a:prstGeom>
          <a:noFill/>
          <a:ln>
            <a:noFill/>
          </a:ln>
        </p:spPr>
        <p:txBody>
          <a:bodyPr anchorCtr="0" anchor="ctr" bIns="42875" lIns="85800" spcFirstLastPara="1" rIns="85800" wrap="square" tIns="42875">
            <a:noAutofit/>
          </a:bodyPr>
          <a:lstStyle/>
          <a:p>
            <a:pPr indent="0" lvl="0" marL="0" rtl="0" algn="l">
              <a:spcBef>
                <a:spcPts val="0"/>
              </a:spcBef>
              <a:spcAft>
                <a:spcPts val="0"/>
              </a:spcAft>
              <a:buClr>
                <a:schemeClr val="dk1"/>
              </a:buClr>
              <a:buSzPts val="1120"/>
              <a:buFont typeface="Arial"/>
              <a:buNone/>
            </a:pPr>
            <a:r>
              <a:rPr b="1" lang="en-GB" sz="2443">
                <a:solidFill>
                  <a:schemeClr val="lt1"/>
                </a:solidFill>
              </a:rPr>
              <a:t>Importance of Quality (over quantity)</a:t>
            </a:r>
            <a:endParaRPr b="1" sz="2252">
              <a:solidFill>
                <a:srgbClr val="FFFFFF"/>
              </a:solidFill>
            </a:endParaRPr>
          </a:p>
        </p:txBody>
      </p:sp>
      <p:sp>
        <p:nvSpPr>
          <p:cNvPr id="327" name="Google Shape;327;g3ee706d1dc8_0_305"/>
          <p:cNvSpPr/>
          <p:nvPr/>
        </p:nvSpPr>
        <p:spPr>
          <a:xfrm>
            <a:off x="1697106" y="4294969"/>
            <a:ext cx="7293900" cy="772200"/>
          </a:xfrm>
          <a:prstGeom prst="rect">
            <a:avLst/>
          </a:prstGeom>
          <a:solidFill>
            <a:srgbClr val="2A3580"/>
          </a:solidFill>
          <a:ln>
            <a:noFill/>
          </a:ln>
          <a:effectLst>
            <a:outerShdw blurRad="71509" rotWithShape="0" algn="bl" dir="8100000" dist="23836">
              <a:srgbClr val="000000">
                <a:alpha val="30199"/>
              </a:srgbClr>
            </a:outerShdw>
          </a:effectLst>
        </p:spPr>
        <p:txBody>
          <a:bodyPr anchorCtr="0" anchor="ctr" bIns="85800" lIns="85800" spcFirstLastPara="1" rIns="85800" wrap="square" tIns="85800">
            <a:noAutofit/>
          </a:bodyPr>
          <a:lstStyle/>
          <a:p>
            <a:pPr indent="0" lvl="0" marL="0" rtl="0" algn="l">
              <a:spcBef>
                <a:spcPts val="0"/>
              </a:spcBef>
              <a:spcAft>
                <a:spcPts val="0"/>
              </a:spcAft>
              <a:buNone/>
            </a:pPr>
            <a:r>
              <a:t/>
            </a:r>
            <a:endParaRPr/>
          </a:p>
        </p:txBody>
      </p:sp>
      <p:pic>
        <p:nvPicPr>
          <p:cNvPr descr="preencoded.png" id="328" name="Google Shape;328;g3ee706d1dc8_0_305"/>
          <p:cNvPicPr preferRelativeResize="0"/>
          <p:nvPr/>
        </p:nvPicPr>
        <p:blipFill rotWithShape="1">
          <a:blip r:embed="rId3">
            <a:alphaModFix/>
          </a:blip>
          <a:srcRect b="0" l="0" r="0" t="0"/>
          <a:stretch/>
        </p:blipFill>
        <p:spPr>
          <a:xfrm>
            <a:off x="1911634" y="4466590"/>
            <a:ext cx="429055" cy="429055"/>
          </a:xfrm>
          <a:prstGeom prst="rect">
            <a:avLst/>
          </a:prstGeom>
          <a:noFill/>
          <a:ln>
            <a:noFill/>
          </a:ln>
        </p:spPr>
      </p:pic>
      <p:sp>
        <p:nvSpPr>
          <p:cNvPr id="329" name="Google Shape;329;g3ee706d1dc8_0_305"/>
          <p:cNvSpPr/>
          <p:nvPr/>
        </p:nvSpPr>
        <p:spPr>
          <a:xfrm>
            <a:off x="2469405" y="4423685"/>
            <a:ext cx="6006900" cy="514800"/>
          </a:xfrm>
          <a:prstGeom prst="rect">
            <a:avLst/>
          </a:prstGeom>
          <a:noFill/>
          <a:ln>
            <a:noFill/>
          </a:ln>
        </p:spPr>
        <p:txBody>
          <a:bodyPr anchorCtr="0" anchor="ctr" bIns="42875" lIns="85800" spcFirstLastPara="1" rIns="85800" wrap="square" tIns="42875">
            <a:noAutofit/>
          </a:bodyPr>
          <a:lstStyle/>
          <a:p>
            <a:pPr indent="0" lvl="0" marL="0" rtl="0" algn="l">
              <a:spcBef>
                <a:spcPts val="0"/>
              </a:spcBef>
              <a:spcAft>
                <a:spcPts val="0"/>
              </a:spcAft>
              <a:buClr>
                <a:schemeClr val="lt1"/>
              </a:buClr>
              <a:buSzPts val="2443"/>
              <a:buFont typeface="Arial"/>
              <a:buNone/>
            </a:pPr>
            <a:r>
              <a:rPr b="1" lang="en-GB" sz="2443">
                <a:solidFill>
                  <a:schemeClr val="lt1"/>
                </a:solidFill>
              </a:rPr>
              <a:t>Have AI to help fix security reports</a:t>
            </a:r>
            <a:endParaRPr b="1" sz="2252">
              <a:solidFill>
                <a:srgbClr val="FFFFFF"/>
              </a:solidFill>
            </a:endParaRPr>
          </a:p>
        </p:txBody>
      </p:sp>
      <p:sp>
        <p:nvSpPr>
          <p:cNvPr id="330" name="Google Shape;330;g3ee706d1dc8_0_305"/>
          <p:cNvSpPr/>
          <p:nvPr/>
        </p:nvSpPr>
        <p:spPr>
          <a:xfrm>
            <a:off x="1697106" y="5195983"/>
            <a:ext cx="7293900" cy="772200"/>
          </a:xfrm>
          <a:prstGeom prst="rect">
            <a:avLst/>
          </a:prstGeom>
          <a:solidFill>
            <a:srgbClr val="2A3580"/>
          </a:solidFill>
          <a:ln>
            <a:noFill/>
          </a:ln>
          <a:effectLst>
            <a:outerShdw blurRad="71509" rotWithShape="0" algn="bl" dir="8100000" dist="23836">
              <a:srgbClr val="000000">
                <a:alpha val="30199"/>
              </a:srgbClr>
            </a:outerShdw>
          </a:effectLst>
        </p:spPr>
        <p:txBody>
          <a:bodyPr anchorCtr="0" anchor="ctr" bIns="85800" lIns="85800" spcFirstLastPara="1" rIns="85800" wrap="square" tIns="85800">
            <a:noAutofit/>
          </a:bodyPr>
          <a:lstStyle/>
          <a:p>
            <a:pPr indent="0" lvl="0" marL="0" rtl="0" algn="l">
              <a:spcBef>
                <a:spcPts val="0"/>
              </a:spcBef>
              <a:spcAft>
                <a:spcPts val="0"/>
              </a:spcAft>
              <a:buNone/>
            </a:pPr>
            <a:r>
              <a:t/>
            </a:r>
            <a:endParaRPr/>
          </a:p>
        </p:txBody>
      </p:sp>
      <p:pic>
        <p:nvPicPr>
          <p:cNvPr descr="preencoded.png" id="331" name="Google Shape;331;g3ee706d1dc8_0_305"/>
          <p:cNvPicPr preferRelativeResize="0"/>
          <p:nvPr/>
        </p:nvPicPr>
        <p:blipFill rotWithShape="1">
          <a:blip r:embed="rId3">
            <a:alphaModFix/>
          </a:blip>
          <a:srcRect b="0" l="0" r="0" t="0"/>
          <a:stretch/>
        </p:blipFill>
        <p:spPr>
          <a:xfrm>
            <a:off x="1911634" y="5367605"/>
            <a:ext cx="429055" cy="429055"/>
          </a:xfrm>
          <a:prstGeom prst="rect">
            <a:avLst/>
          </a:prstGeom>
          <a:noFill/>
          <a:ln>
            <a:noFill/>
          </a:ln>
        </p:spPr>
      </p:pic>
      <p:sp>
        <p:nvSpPr>
          <p:cNvPr id="332" name="Google Shape;332;g3ee706d1dc8_0_305"/>
          <p:cNvSpPr/>
          <p:nvPr/>
        </p:nvSpPr>
        <p:spPr>
          <a:xfrm>
            <a:off x="2469405" y="5324700"/>
            <a:ext cx="6006900" cy="514800"/>
          </a:xfrm>
          <a:prstGeom prst="rect">
            <a:avLst/>
          </a:prstGeom>
          <a:noFill/>
          <a:ln>
            <a:noFill/>
          </a:ln>
        </p:spPr>
        <p:txBody>
          <a:bodyPr anchorCtr="0" anchor="ctr" bIns="42875" lIns="85800" spcFirstLastPara="1" rIns="85800" wrap="square" tIns="42875">
            <a:noAutofit/>
          </a:bodyPr>
          <a:lstStyle/>
          <a:p>
            <a:pPr indent="0" lvl="0" marL="0" rtl="0" algn="l">
              <a:spcBef>
                <a:spcPts val="0"/>
              </a:spcBef>
              <a:spcAft>
                <a:spcPts val="0"/>
              </a:spcAft>
              <a:buClr>
                <a:schemeClr val="lt1"/>
              </a:buClr>
              <a:buSzPts val="2443"/>
              <a:buFont typeface="Arial"/>
              <a:buNone/>
            </a:pPr>
            <a:r>
              <a:rPr b="1" lang="en-GB" sz="2443">
                <a:solidFill>
                  <a:schemeClr val="lt1"/>
                </a:solidFill>
              </a:rPr>
              <a:t>Work with maintainers, reduce fatigue</a:t>
            </a:r>
            <a:endParaRPr b="1" sz="2252">
              <a:solidFill>
                <a:srgbClr val="FFFFFF"/>
              </a:solidFill>
            </a:endParaRPr>
          </a:p>
        </p:txBody>
      </p:sp>
      <p:pic>
        <p:nvPicPr>
          <p:cNvPr descr="preencoded.png" id="333" name="Google Shape;333;g3ee706d1dc8_0_305"/>
          <p:cNvPicPr preferRelativeResize="0"/>
          <p:nvPr/>
        </p:nvPicPr>
        <p:blipFill rotWithShape="1">
          <a:blip r:embed="rId3">
            <a:alphaModFix/>
          </a:blip>
          <a:srcRect b="0" l="0" r="0" t="0"/>
          <a:stretch/>
        </p:blipFill>
        <p:spPr>
          <a:xfrm>
            <a:off x="1911634" y="2638751"/>
            <a:ext cx="429055" cy="42905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g3ee706d1dc8_0_323"/>
          <p:cNvSpPr txBox="1"/>
          <p:nvPr/>
        </p:nvSpPr>
        <p:spPr>
          <a:xfrm>
            <a:off x="9171698" y="580600"/>
            <a:ext cx="2463300" cy="245700"/>
          </a:xfrm>
          <a:prstGeom prst="rect">
            <a:avLst/>
          </a:prstGeom>
          <a:noFill/>
          <a:ln>
            <a:noFill/>
          </a:ln>
        </p:spPr>
        <p:txBody>
          <a:bodyPr anchorCtr="0" anchor="t" bIns="42750" lIns="85525" spcFirstLastPara="1" rIns="85525" wrap="square" tIns="42750">
            <a:spAutoFit/>
          </a:bodyPr>
          <a:lstStyle/>
          <a:p>
            <a:pPr indent="0" lvl="0" marL="0" marR="0" rtl="0" algn="l">
              <a:spcBef>
                <a:spcPts val="0"/>
              </a:spcBef>
              <a:spcAft>
                <a:spcPts val="0"/>
              </a:spcAft>
              <a:buNone/>
            </a:pPr>
            <a:r>
              <a:rPr lang="en-GB" sz="1035">
                <a:solidFill>
                  <a:schemeClr val="lt1"/>
                </a:solidFill>
              </a:rPr>
              <a:t>Why Isn’t the Fix in My Container?</a:t>
            </a:r>
            <a:endParaRPr sz="1035">
              <a:solidFill>
                <a:schemeClr val="lt1"/>
              </a:solidFill>
            </a:endParaRPr>
          </a:p>
        </p:txBody>
      </p:sp>
      <p:sp>
        <p:nvSpPr>
          <p:cNvPr id="339" name="Google Shape;339;g3ee706d1dc8_0_323"/>
          <p:cNvSpPr txBox="1"/>
          <p:nvPr/>
        </p:nvSpPr>
        <p:spPr>
          <a:xfrm>
            <a:off x="1697112" y="1709910"/>
            <a:ext cx="10998900" cy="602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2800">
                <a:solidFill>
                  <a:srgbClr val="147382"/>
                </a:solidFill>
                <a:latin typeface="Open Sans"/>
                <a:ea typeface="Open Sans"/>
                <a:cs typeface="Open Sans"/>
                <a:sym typeface="Open Sans"/>
              </a:rPr>
              <a:t>Steps of Security Reports</a:t>
            </a:r>
            <a:endParaRPr sz="2800">
              <a:solidFill>
                <a:srgbClr val="147382"/>
              </a:solidFill>
              <a:latin typeface="Open Sans"/>
              <a:ea typeface="Open Sans"/>
              <a:cs typeface="Open Sans"/>
              <a:sym typeface="Open Sans"/>
            </a:endParaRPr>
          </a:p>
        </p:txBody>
      </p:sp>
      <p:sp>
        <p:nvSpPr>
          <p:cNvPr id="340" name="Google Shape;340;g3ee706d1dc8_0_323"/>
          <p:cNvSpPr/>
          <p:nvPr/>
        </p:nvSpPr>
        <p:spPr>
          <a:xfrm>
            <a:off x="1697106" y="2492939"/>
            <a:ext cx="7293900" cy="772200"/>
          </a:xfrm>
          <a:prstGeom prst="rect">
            <a:avLst/>
          </a:prstGeom>
          <a:solidFill>
            <a:srgbClr val="2A3580"/>
          </a:solidFill>
          <a:ln>
            <a:noFill/>
          </a:ln>
          <a:effectLst>
            <a:outerShdw blurRad="71509" rotWithShape="0" algn="bl" dir="8100000" dist="23836">
              <a:srgbClr val="000000">
                <a:alpha val="30199"/>
              </a:srgbClr>
            </a:outerShdw>
          </a:effectLst>
        </p:spPr>
        <p:txBody>
          <a:bodyPr anchorCtr="0" anchor="ctr" bIns="85800" lIns="85800" spcFirstLastPara="1" rIns="85800" wrap="square" tIns="85800">
            <a:noAutofit/>
          </a:bodyPr>
          <a:lstStyle/>
          <a:p>
            <a:pPr indent="0" lvl="0" marL="0" rtl="0" algn="l">
              <a:spcBef>
                <a:spcPts val="0"/>
              </a:spcBef>
              <a:spcAft>
                <a:spcPts val="0"/>
              </a:spcAft>
              <a:buNone/>
            </a:pPr>
            <a:r>
              <a:t/>
            </a:r>
            <a:endParaRPr/>
          </a:p>
        </p:txBody>
      </p:sp>
      <p:sp>
        <p:nvSpPr>
          <p:cNvPr id="341" name="Google Shape;341;g3ee706d1dc8_0_323"/>
          <p:cNvSpPr/>
          <p:nvPr/>
        </p:nvSpPr>
        <p:spPr>
          <a:xfrm>
            <a:off x="2469405" y="2621655"/>
            <a:ext cx="6006900" cy="514800"/>
          </a:xfrm>
          <a:prstGeom prst="rect">
            <a:avLst/>
          </a:prstGeom>
          <a:noFill/>
          <a:ln>
            <a:noFill/>
          </a:ln>
        </p:spPr>
        <p:txBody>
          <a:bodyPr anchorCtr="0" anchor="ctr" bIns="42875" lIns="85800" spcFirstLastPara="1" rIns="85800" wrap="square" tIns="42875">
            <a:noAutofit/>
          </a:bodyPr>
          <a:lstStyle/>
          <a:p>
            <a:pPr indent="0" lvl="0" marL="0" rtl="0" algn="l">
              <a:spcBef>
                <a:spcPts val="0"/>
              </a:spcBef>
              <a:spcAft>
                <a:spcPts val="0"/>
              </a:spcAft>
              <a:buClr>
                <a:schemeClr val="dk1"/>
              </a:buClr>
              <a:buSzPts val="1032"/>
              <a:buFont typeface="Arial"/>
              <a:buNone/>
            </a:pPr>
            <a:r>
              <a:rPr b="1" lang="en-GB" sz="2251">
                <a:solidFill>
                  <a:schemeClr val="lt1"/>
                </a:solidFill>
              </a:rPr>
              <a:t>Responsible Disclosure</a:t>
            </a:r>
            <a:endParaRPr b="1" sz="2443">
              <a:solidFill>
                <a:schemeClr val="lt1"/>
              </a:solidFill>
            </a:endParaRPr>
          </a:p>
        </p:txBody>
      </p:sp>
      <p:sp>
        <p:nvSpPr>
          <p:cNvPr id="342" name="Google Shape;342;g3ee706d1dc8_0_323"/>
          <p:cNvSpPr/>
          <p:nvPr/>
        </p:nvSpPr>
        <p:spPr>
          <a:xfrm>
            <a:off x="1697106" y="3393954"/>
            <a:ext cx="7293900" cy="772200"/>
          </a:xfrm>
          <a:prstGeom prst="rect">
            <a:avLst/>
          </a:prstGeom>
          <a:solidFill>
            <a:srgbClr val="2A3580"/>
          </a:solidFill>
          <a:ln>
            <a:noFill/>
          </a:ln>
          <a:effectLst>
            <a:outerShdw blurRad="71509" rotWithShape="0" algn="bl" dir="8100000" dist="23836">
              <a:srgbClr val="000000">
                <a:alpha val="30199"/>
              </a:srgbClr>
            </a:outerShdw>
          </a:effectLst>
        </p:spPr>
        <p:txBody>
          <a:bodyPr anchorCtr="0" anchor="ctr" bIns="85800" lIns="85800" spcFirstLastPara="1" rIns="85800" wrap="square" tIns="85800">
            <a:noAutofit/>
          </a:bodyPr>
          <a:lstStyle/>
          <a:p>
            <a:pPr indent="0" lvl="0" marL="0" rtl="0" algn="l">
              <a:spcBef>
                <a:spcPts val="0"/>
              </a:spcBef>
              <a:spcAft>
                <a:spcPts val="0"/>
              </a:spcAft>
              <a:buNone/>
            </a:pPr>
            <a:r>
              <a:t/>
            </a:r>
            <a:endParaRPr/>
          </a:p>
        </p:txBody>
      </p:sp>
      <p:pic>
        <p:nvPicPr>
          <p:cNvPr descr="preencoded.png" id="343" name="Google Shape;343;g3ee706d1dc8_0_323"/>
          <p:cNvPicPr preferRelativeResize="0"/>
          <p:nvPr/>
        </p:nvPicPr>
        <p:blipFill rotWithShape="1">
          <a:blip r:embed="rId3">
            <a:alphaModFix/>
          </a:blip>
          <a:srcRect b="0" l="0" r="0" t="0"/>
          <a:stretch/>
        </p:blipFill>
        <p:spPr>
          <a:xfrm>
            <a:off x="1911634" y="3565576"/>
            <a:ext cx="429055" cy="429055"/>
          </a:xfrm>
          <a:prstGeom prst="rect">
            <a:avLst/>
          </a:prstGeom>
          <a:noFill/>
          <a:ln>
            <a:noFill/>
          </a:ln>
        </p:spPr>
      </p:pic>
      <p:sp>
        <p:nvSpPr>
          <p:cNvPr id="344" name="Google Shape;344;g3ee706d1dc8_0_323"/>
          <p:cNvSpPr/>
          <p:nvPr/>
        </p:nvSpPr>
        <p:spPr>
          <a:xfrm>
            <a:off x="2469405" y="3522670"/>
            <a:ext cx="6006900" cy="514800"/>
          </a:xfrm>
          <a:prstGeom prst="rect">
            <a:avLst/>
          </a:prstGeom>
          <a:noFill/>
          <a:ln>
            <a:noFill/>
          </a:ln>
        </p:spPr>
        <p:txBody>
          <a:bodyPr anchorCtr="0" anchor="ctr" bIns="42875" lIns="85800" spcFirstLastPara="1" rIns="85800" wrap="square" tIns="42875">
            <a:noAutofit/>
          </a:bodyPr>
          <a:lstStyle/>
          <a:p>
            <a:pPr indent="0" lvl="0" marL="0" rtl="0" algn="l">
              <a:spcBef>
                <a:spcPts val="0"/>
              </a:spcBef>
              <a:spcAft>
                <a:spcPts val="0"/>
              </a:spcAft>
              <a:buClr>
                <a:schemeClr val="dk1"/>
              </a:buClr>
              <a:buSzPts val="1032"/>
              <a:buFont typeface="Arial"/>
              <a:buNone/>
            </a:pPr>
            <a:r>
              <a:rPr b="1" lang="en-GB" sz="2251">
                <a:solidFill>
                  <a:schemeClr val="lt1"/>
                </a:solidFill>
              </a:rPr>
              <a:t>Discuss CVE assignment</a:t>
            </a:r>
            <a:endParaRPr b="1" sz="2443">
              <a:solidFill>
                <a:schemeClr val="lt1"/>
              </a:solidFill>
            </a:endParaRPr>
          </a:p>
        </p:txBody>
      </p:sp>
      <p:sp>
        <p:nvSpPr>
          <p:cNvPr id="345" name="Google Shape;345;g3ee706d1dc8_0_323"/>
          <p:cNvSpPr/>
          <p:nvPr/>
        </p:nvSpPr>
        <p:spPr>
          <a:xfrm>
            <a:off x="1697106" y="4294969"/>
            <a:ext cx="7293900" cy="772200"/>
          </a:xfrm>
          <a:prstGeom prst="rect">
            <a:avLst/>
          </a:prstGeom>
          <a:solidFill>
            <a:srgbClr val="2A3580"/>
          </a:solidFill>
          <a:ln>
            <a:noFill/>
          </a:ln>
          <a:effectLst>
            <a:outerShdw blurRad="71509" rotWithShape="0" algn="bl" dir="8100000" dist="23836">
              <a:srgbClr val="000000">
                <a:alpha val="30199"/>
              </a:srgbClr>
            </a:outerShdw>
          </a:effectLst>
        </p:spPr>
        <p:txBody>
          <a:bodyPr anchorCtr="0" anchor="ctr" bIns="85800" lIns="85800" spcFirstLastPara="1" rIns="85800" wrap="square" tIns="85800">
            <a:noAutofit/>
          </a:bodyPr>
          <a:lstStyle/>
          <a:p>
            <a:pPr indent="0" lvl="0" marL="0" rtl="0" algn="l">
              <a:spcBef>
                <a:spcPts val="0"/>
              </a:spcBef>
              <a:spcAft>
                <a:spcPts val="0"/>
              </a:spcAft>
              <a:buNone/>
            </a:pPr>
            <a:r>
              <a:t/>
            </a:r>
            <a:endParaRPr/>
          </a:p>
        </p:txBody>
      </p:sp>
      <p:pic>
        <p:nvPicPr>
          <p:cNvPr descr="preencoded.png" id="346" name="Google Shape;346;g3ee706d1dc8_0_323"/>
          <p:cNvPicPr preferRelativeResize="0"/>
          <p:nvPr/>
        </p:nvPicPr>
        <p:blipFill rotWithShape="1">
          <a:blip r:embed="rId3">
            <a:alphaModFix/>
          </a:blip>
          <a:srcRect b="0" l="0" r="0" t="0"/>
          <a:stretch/>
        </p:blipFill>
        <p:spPr>
          <a:xfrm>
            <a:off x="1911634" y="4466590"/>
            <a:ext cx="429055" cy="429055"/>
          </a:xfrm>
          <a:prstGeom prst="rect">
            <a:avLst/>
          </a:prstGeom>
          <a:noFill/>
          <a:ln>
            <a:noFill/>
          </a:ln>
        </p:spPr>
      </p:pic>
      <p:sp>
        <p:nvSpPr>
          <p:cNvPr id="347" name="Google Shape;347;g3ee706d1dc8_0_323"/>
          <p:cNvSpPr/>
          <p:nvPr/>
        </p:nvSpPr>
        <p:spPr>
          <a:xfrm>
            <a:off x="2469405" y="4423685"/>
            <a:ext cx="6006900" cy="514800"/>
          </a:xfrm>
          <a:prstGeom prst="rect">
            <a:avLst/>
          </a:prstGeom>
          <a:noFill/>
          <a:ln>
            <a:noFill/>
          </a:ln>
        </p:spPr>
        <p:txBody>
          <a:bodyPr anchorCtr="0" anchor="ctr" bIns="42875" lIns="85800" spcFirstLastPara="1" rIns="85800" wrap="square" tIns="42875">
            <a:noAutofit/>
          </a:bodyPr>
          <a:lstStyle/>
          <a:p>
            <a:pPr indent="0" lvl="0" marL="0" rtl="0" algn="l">
              <a:spcBef>
                <a:spcPts val="0"/>
              </a:spcBef>
              <a:spcAft>
                <a:spcPts val="0"/>
              </a:spcAft>
              <a:buClr>
                <a:schemeClr val="lt1"/>
              </a:buClr>
              <a:buSzPts val="2251"/>
              <a:buFont typeface="Arial"/>
              <a:buNone/>
            </a:pPr>
            <a:r>
              <a:rPr b="1" lang="en-GB" sz="2251">
                <a:solidFill>
                  <a:schemeClr val="lt1"/>
                </a:solidFill>
              </a:rPr>
              <a:t>Help with fix / verification</a:t>
            </a:r>
            <a:endParaRPr b="1" sz="2443">
              <a:solidFill>
                <a:schemeClr val="lt1"/>
              </a:solidFill>
            </a:endParaRPr>
          </a:p>
        </p:txBody>
      </p:sp>
      <p:sp>
        <p:nvSpPr>
          <p:cNvPr id="348" name="Google Shape;348;g3ee706d1dc8_0_323"/>
          <p:cNvSpPr/>
          <p:nvPr/>
        </p:nvSpPr>
        <p:spPr>
          <a:xfrm>
            <a:off x="1697106" y="5195983"/>
            <a:ext cx="7293900" cy="772200"/>
          </a:xfrm>
          <a:prstGeom prst="rect">
            <a:avLst/>
          </a:prstGeom>
          <a:solidFill>
            <a:srgbClr val="2A3580"/>
          </a:solidFill>
          <a:ln>
            <a:noFill/>
          </a:ln>
          <a:effectLst>
            <a:outerShdw blurRad="71509" rotWithShape="0" algn="bl" dir="8100000" dist="23836">
              <a:srgbClr val="000000">
                <a:alpha val="30199"/>
              </a:srgbClr>
            </a:outerShdw>
          </a:effectLst>
        </p:spPr>
        <p:txBody>
          <a:bodyPr anchorCtr="0" anchor="ctr" bIns="85800" lIns="85800" spcFirstLastPara="1" rIns="85800" wrap="square" tIns="85800">
            <a:noAutofit/>
          </a:bodyPr>
          <a:lstStyle/>
          <a:p>
            <a:pPr indent="0" lvl="0" marL="0" rtl="0" algn="l">
              <a:spcBef>
                <a:spcPts val="0"/>
              </a:spcBef>
              <a:spcAft>
                <a:spcPts val="0"/>
              </a:spcAft>
              <a:buNone/>
            </a:pPr>
            <a:r>
              <a:t/>
            </a:r>
            <a:endParaRPr/>
          </a:p>
        </p:txBody>
      </p:sp>
      <p:pic>
        <p:nvPicPr>
          <p:cNvPr descr="preencoded.png" id="349" name="Google Shape;349;g3ee706d1dc8_0_323"/>
          <p:cNvPicPr preferRelativeResize="0"/>
          <p:nvPr/>
        </p:nvPicPr>
        <p:blipFill rotWithShape="1">
          <a:blip r:embed="rId3">
            <a:alphaModFix/>
          </a:blip>
          <a:srcRect b="0" l="0" r="0" t="0"/>
          <a:stretch/>
        </p:blipFill>
        <p:spPr>
          <a:xfrm>
            <a:off x="1911634" y="5367605"/>
            <a:ext cx="429055" cy="429055"/>
          </a:xfrm>
          <a:prstGeom prst="rect">
            <a:avLst/>
          </a:prstGeom>
          <a:noFill/>
          <a:ln>
            <a:noFill/>
          </a:ln>
        </p:spPr>
      </p:pic>
      <p:sp>
        <p:nvSpPr>
          <p:cNvPr id="350" name="Google Shape;350;g3ee706d1dc8_0_323"/>
          <p:cNvSpPr/>
          <p:nvPr/>
        </p:nvSpPr>
        <p:spPr>
          <a:xfrm>
            <a:off x="2469405" y="5324700"/>
            <a:ext cx="6006900" cy="514800"/>
          </a:xfrm>
          <a:prstGeom prst="rect">
            <a:avLst/>
          </a:prstGeom>
          <a:noFill/>
          <a:ln>
            <a:noFill/>
          </a:ln>
        </p:spPr>
        <p:txBody>
          <a:bodyPr anchorCtr="0" anchor="ctr" bIns="42875" lIns="85800" spcFirstLastPara="1" rIns="85800" wrap="square" tIns="42875">
            <a:noAutofit/>
          </a:bodyPr>
          <a:lstStyle/>
          <a:p>
            <a:pPr indent="0" lvl="0" marL="0" rtl="0" algn="l">
              <a:spcBef>
                <a:spcPts val="0"/>
              </a:spcBef>
              <a:spcAft>
                <a:spcPts val="0"/>
              </a:spcAft>
              <a:buClr>
                <a:schemeClr val="lt1"/>
              </a:buClr>
              <a:buSzPts val="2251"/>
              <a:buFont typeface="Arial"/>
              <a:buNone/>
            </a:pPr>
            <a:r>
              <a:rPr b="1" lang="en-GB" sz="2251">
                <a:solidFill>
                  <a:schemeClr val="lt1"/>
                </a:solidFill>
              </a:rPr>
              <a:t>Work with maintainers, reduce fatigue</a:t>
            </a:r>
            <a:endParaRPr b="1" sz="2443">
              <a:solidFill>
                <a:schemeClr val="lt1"/>
              </a:solidFill>
            </a:endParaRPr>
          </a:p>
        </p:txBody>
      </p:sp>
      <p:pic>
        <p:nvPicPr>
          <p:cNvPr descr="preencoded.png" id="351" name="Google Shape;351;g3ee706d1dc8_0_323"/>
          <p:cNvPicPr preferRelativeResize="0"/>
          <p:nvPr/>
        </p:nvPicPr>
        <p:blipFill rotWithShape="1">
          <a:blip r:embed="rId3">
            <a:alphaModFix/>
          </a:blip>
          <a:srcRect b="0" l="0" r="0" t="0"/>
          <a:stretch/>
        </p:blipFill>
        <p:spPr>
          <a:xfrm>
            <a:off x="1911634" y="2638751"/>
            <a:ext cx="429055" cy="42905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g3ee706d1dc8_0_1"/>
          <p:cNvSpPr txBox="1"/>
          <p:nvPr/>
        </p:nvSpPr>
        <p:spPr>
          <a:xfrm>
            <a:off x="9171698" y="580600"/>
            <a:ext cx="2463300" cy="245700"/>
          </a:xfrm>
          <a:prstGeom prst="rect">
            <a:avLst/>
          </a:prstGeom>
          <a:noFill/>
          <a:ln>
            <a:noFill/>
          </a:ln>
        </p:spPr>
        <p:txBody>
          <a:bodyPr anchorCtr="0" anchor="t" bIns="42750" lIns="85525" spcFirstLastPara="1" rIns="85525" wrap="square" tIns="42750">
            <a:spAutoFit/>
          </a:bodyPr>
          <a:lstStyle/>
          <a:p>
            <a:pPr indent="0" lvl="0" marL="0" marR="0" rtl="0" algn="l">
              <a:spcBef>
                <a:spcPts val="0"/>
              </a:spcBef>
              <a:spcAft>
                <a:spcPts val="0"/>
              </a:spcAft>
              <a:buNone/>
            </a:pPr>
            <a:r>
              <a:rPr lang="en-GB" sz="1035">
                <a:solidFill>
                  <a:schemeClr val="lt1"/>
                </a:solidFill>
              </a:rPr>
              <a:t>Why Isn’t the Fix in My Container?</a:t>
            </a:r>
            <a:endParaRPr sz="1035">
              <a:solidFill>
                <a:schemeClr val="lt1"/>
              </a:solidFill>
            </a:endParaRPr>
          </a:p>
        </p:txBody>
      </p:sp>
      <p:pic>
        <p:nvPicPr>
          <p:cNvPr id="110" name="Google Shape;110;g3ee706d1dc8_0_1"/>
          <p:cNvPicPr preferRelativeResize="0"/>
          <p:nvPr/>
        </p:nvPicPr>
        <p:blipFill rotWithShape="1">
          <a:blip r:embed="rId3">
            <a:alphaModFix/>
          </a:blip>
          <a:srcRect b="0" l="0" r="0" t="0"/>
          <a:stretch/>
        </p:blipFill>
        <p:spPr>
          <a:xfrm>
            <a:off x="785549" y="2679738"/>
            <a:ext cx="2162250" cy="1354376"/>
          </a:xfrm>
          <a:prstGeom prst="rect">
            <a:avLst/>
          </a:prstGeom>
          <a:noFill/>
          <a:ln>
            <a:noFill/>
          </a:ln>
        </p:spPr>
      </p:pic>
      <p:sp>
        <p:nvSpPr>
          <p:cNvPr id="111" name="Google Shape;111;g3ee706d1dc8_0_1"/>
          <p:cNvSpPr txBox="1"/>
          <p:nvPr/>
        </p:nvSpPr>
        <p:spPr>
          <a:xfrm>
            <a:off x="1403334" y="3025822"/>
            <a:ext cx="926700" cy="662400"/>
          </a:xfrm>
          <a:prstGeom prst="rect">
            <a:avLst/>
          </a:prstGeom>
          <a:noFill/>
          <a:ln>
            <a:noFill/>
          </a:ln>
        </p:spPr>
        <p:txBody>
          <a:bodyPr anchorCtr="0" anchor="t" bIns="42750" lIns="85525" spcFirstLastPara="1" rIns="85525" wrap="square" tIns="42750">
            <a:spAutoFit/>
          </a:bodyPr>
          <a:lstStyle/>
          <a:p>
            <a:pPr indent="0" lvl="0" marL="0" marR="0" rtl="0" algn="l">
              <a:spcBef>
                <a:spcPts val="0"/>
              </a:spcBef>
              <a:spcAft>
                <a:spcPts val="0"/>
              </a:spcAft>
              <a:buNone/>
            </a:pPr>
            <a:r>
              <a:rPr lang="en-GB" sz="3742">
                <a:solidFill>
                  <a:schemeClr val="lt1"/>
                </a:solidFill>
                <a:latin typeface="Arial"/>
                <a:ea typeface="Arial"/>
                <a:cs typeface="Arial"/>
                <a:sym typeface="Arial"/>
              </a:rPr>
              <a:t>A)</a:t>
            </a:r>
            <a:endParaRPr sz="3742">
              <a:solidFill>
                <a:schemeClr val="lt1"/>
              </a:solidFill>
              <a:latin typeface="Arial"/>
              <a:ea typeface="Arial"/>
              <a:cs typeface="Arial"/>
              <a:sym typeface="Arial"/>
            </a:endParaRPr>
          </a:p>
        </p:txBody>
      </p:sp>
      <p:pic>
        <p:nvPicPr>
          <p:cNvPr id="112" name="Google Shape;112;g3ee706d1dc8_0_1"/>
          <p:cNvPicPr preferRelativeResize="0"/>
          <p:nvPr/>
        </p:nvPicPr>
        <p:blipFill rotWithShape="1">
          <a:blip r:embed="rId4">
            <a:alphaModFix/>
          </a:blip>
          <a:srcRect b="0" l="0" r="0" t="0"/>
          <a:stretch/>
        </p:blipFill>
        <p:spPr>
          <a:xfrm rot="-437157">
            <a:off x="4390388" y="2642714"/>
            <a:ext cx="1628787" cy="1317195"/>
          </a:xfrm>
          <a:prstGeom prst="rect">
            <a:avLst/>
          </a:prstGeom>
          <a:noFill/>
          <a:ln>
            <a:noFill/>
          </a:ln>
        </p:spPr>
      </p:pic>
      <p:sp>
        <p:nvSpPr>
          <p:cNvPr id="113" name="Google Shape;113;g3ee706d1dc8_0_1"/>
          <p:cNvSpPr txBox="1"/>
          <p:nvPr/>
        </p:nvSpPr>
        <p:spPr>
          <a:xfrm>
            <a:off x="4777392" y="3073344"/>
            <a:ext cx="926700" cy="662400"/>
          </a:xfrm>
          <a:prstGeom prst="rect">
            <a:avLst/>
          </a:prstGeom>
          <a:noFill/>
          <a:ln>
            <a:noFill/>
          </a:ln>
        </p:spPr>
        <p:txBody>
          <a:bodyPr anchorCtr="0" anchor="t" bIns="42750" lIns="85525" spcFirstLastPara="1" rIns="85525" wrap="square" tIns="42750">
            <a:spAutoFit/>
          </a:bodyPr>
          <a:lstStyle/>
          <a:p>
            <a:pPr indent="0" lvl="0" marL="0" marR="0" rtl="0" algn="l">
              <a:spcBef>
                <a:spcPts val="0"/>
              </a:spcBef>
              <a:spcAft>
                <a:spcPts val="0"/>
              </a:spcAft>
              <a:buNone/>
            </a:pPr>
            <a:r>
              <a:rPr lang="en-GB" sz="3742">
                <a:solidFill>
                  <a:schemeClr val="lt1"/>
                </a:solidFill>
                <a:latin typeface="Arial"/>
                <a:ea typeface="Arial"/>
                <a:cs typeface="Arial"/>
                <a:sym typeface="Arial"/>
              </a:rPr>
              <a:t>B)</a:t>
            </a:r>
            <a:endParaRPr sz="3742">
              <a:solidFill>
                <a:schemeClr val="lt1"/>
              </a:solidFill>
              <a:latin typeface="Arial"/>
              <a:ea typeface="Arial"/>
              <a:cs typeface="Arial"/>
              <a:sym typeface="Arial"/>
            </a:endParaRPr>
          </a:p>
        </p:txBody>
      </p:sp>
      <p:pic>
        <p:nvPicPr>
          <p:cNvPr id="114" name="Google Shape;114;g3ee706d1dc8_0_1"/>
          <p:cNvPicPr preferRelativeResize="0"/>
          <p:nvPr/>
        </p:nvPicPr>
        <p:blipFill rotWithShape="1">
          <a:blip r:embed="rId5">
            <a:alphaModFix/>
          </a:blip>
          <a:srcRect b="0" l="0" r="0" t="0"/>
          <a:stretch/>
        </p:blipFill>
        <p:spPr>
          <a:xfrm>
            <a:off x="7849433" y="2739009"/>
            <a:ext cx="1863366" cy="1295104"/>
          </a:xfrm>
          <a:prstGeom prst="rect">
            <a:avLst/>
          </a:prstGeom>
          <a:noFill/>
          <a:ln>
            <a:noFill/>
          </a:ln>
        </p:spPr>
      </p:pic>
      <p:sp>
        <p:nvSpPr>
          <p:cNvPr id="115" name="Google Shape;115;g3ee706d1dc8_0_1"/>
          <p:cNvSpPr txBox="1"/>
          <p:nvPr/>
        </p:nvSpPr>
        <p:spPr>
          <a:xfrm>
            <a:off x="8317777" y="3025822"/>
            <a:ext cx="926700" cy="662400"/>
          </a:xfrm>
          <a:prstGeom prst="rect">
            <a:avLst/>
          </a:prstGeom>
          <a:noFill/>
          <a:ln>
            <a:noFill/>
          </a:ln>
        </p:spPr>
        <p:txBody>
          <a:bodyPr anchorCtr="0" anchor="t" bIns="42750" lIns="85525" spcFirstLastPara="1" rIns="85525" wrap="square" tIns="42750">
            <a:spAutoFit/>
          </a:bodyPr>
          <a:lstStyle/>
          <a:p>
            <a:pPr indent="0" lvl="0" marL="0" marR="0" rtl="0" algn="l">
              <a:spcBef>
                <a:spcPts val="0"/>
              </a:spcBef>
              <a:spcAft>
                <a:spcPts val="0"/>
              </a:spcAft>
              <a:buNone/>
            </a:pPr>
            <a:r>
              <a:rPr lang="en-GB" sz="3742">
                <a:solidFill>
                  <a:schemeClr val="lt1"/>
                </a:solidFill>
                <a:latin typeface="Arial"/>
                <a:ea typeface="Arial"/>
                <a:cs typeface="Arial"/>
                <a:sym typeface="Arial"/>
              </a:rPr>
              <a:t>C)</a:t>
            </a:r>
            <a:endParaRPr sz="3742">
              <a:solidFill>
                <a:schemeClr val="lt1"/>
              </a:solidFill>
              <a:latin typeface="Arial"/>
              <a:ea typeface="Arial"/>
              <a:cs typeface="Arial"/>
              <a:sym typeface="Arial"/>
            </a:endParaRPr>
          </a:p>
        </p:txBody>
      </p:sp>
      <p:sp>
        <p:nvSpPr>
          <p:cNvPr id="116" name="Google Shape;116;g3ee706d1dc8_0_1"/>
          <p:cNvSpPr txBox="1"/>
          <p:nvPr/>
        </p:nvSpPr>
        <p:spPr>
          <a:xfrm>
            <a:off x="393536" y="1316922"/>
            <a:ext cx="10289100" cy="564000"/>
          </a:xfrm>
          <a:prstGeom prst="rect">
            <a:avLst/>
          </a:prstGeom>
          <a:noFill/>
          <a:ln>
            <a:noFill/>
          </a:ln>
        </p:spPr>
        <p:txBody>
          <a:bodyPr anchorCtr="0" anchor="t" bIns="42750" lIns="85525" spcFirstLastPara="1" rIns="85525" wrap="square" tIns="42750">
            <a:noAutofit/>
          </a:bodyPr>
          <a:lstStyle/>
          <a:p>
            <a:pPr indent="0" lvl="0" marL="0" rtl="0" algn="l">
              <a:spcBef>
                <a:spcPts val="0"/>
              </a:spcBef>
              <a:spcAft>
                <a:spcPts val="0"/>
              </a:spcAft>
              <a:buNone/>
            </a:pPr>
            <a:r>
              <a:rPr lang="en-GB" sz="2619">
                <a:solidFill>
                  <a:srgbClr val="147382"/>
                </a:solidFill>
                <a:latin typeface="Open Sans"/>
                <a:ea typeface="Open Sans"/>
                <a:cs typeface="Open Sans"/>
                <a:sym typeface="Open Sans"/>
              </a:rPr>
              <a:t>~$ whoami</a:t>
            </a:r>
            <a:endParaRPr sz="2619">
              <a:solidFill>
                <a:srgbClr val="147382"/>
              </a:solidFill>
              <a:latin typeface="Open Sans"/>
              <a:ea typeface="Open Sans"/>
              <a:cs typeface="Open Sans"/>
              <a:sym typeface="Open Sans"/>
            </a:endParaRPr>
          </a:p>
        </p:txBody>
      </p:sp>
      <p:pic>
        <p:nvPicPr>
          <p:cNvPr id="117" name="Google Shape;117;g3ee706d1dc8_0_1"/>
          <p:cNvPicPr preferRelativeResize="0"/>
          <p:nvPr/>
        </p:nvPicPr>
        <p:blipFill>
          <a:blip r:embed="rId6">
            <a:alphaModFix/>
          </a:blip>
          <a:stretch>
            <a:fillRect/>
          </a:stretch>
        </p:blipFill>
        <p:spPr>
          <a:xfrm>
            <a:off x="2216296" y="2449534"/>
            <a:ext cx="2183475" cy="2208717"/>
          </a:xfrm>
          <a:prstGeom prst="rect">
            <a:avLst/>
          </a:prstGeom>
          <a:noFill/>
          <a:ln>
            <a:noFill/>
          </a:ln>
        </p:spPr>
      </p:pic>
      <p:sp>
        <p:nvSpPr>
          <p:cNvPr id="118" name="Google Shape;118;g3ee706d1dc8_0_1"/>
          <p:cNvSpPr txBox="1"/>
          <p:nvPr/>
        </p:nvSpPr>
        <p:spPr>
          <a:xfrm>
            <a:off x="393516" y="4721688"/>
            <a:ext cx="5824200" cy="2136300"/>
          </a:xfrm>
          <a:prstGeom prst="rect">
            <a:avLst/>
          </a:prstGeom>
          <a:noFill/>
          <a:ln>
            <a:noFill/>
          </a:ln>
        </p:spPr>
        <p:txBody>
          <a:bodyPr anchorCtr="0" anchor="t" bIns="121150" lIns="121150" spcFirstLastPara="1" rIns="121150" wrap="square" tIns="121150">
            <a:spAutoFit/>
          </a:bodyPr>
          <a:lstStyle/>
          <a:p>
            <a:pPr indent="0" lvl="0" marL="0" rtl="0" algn="ctr">
              <a:lnSpc>
                <a:spcPct val="115000"/>
              </a:lnSpc>
              <a:spcBef>
                <a:spcPts val="0"/>
              </a:spcBef>
              <a:spcAft>
                <a:spcPts val="0"/>
              </a:spcAft>
              <a:buClr>
                <a:srgbClr val="000000"/>
              </a:buClr>
              <a:buSzPts val="1458"/>
              <a:buFont typeface="Arial"/>
              <a:buNone/>
            </a:pPr>
            <a:r>
              <a:rPr b="1" lang="en-GB" sz="2650">
                <a:solidFill>
                  <a:srgbClr val="000000"/>
                </a:solidFill>
              </a:rPr>
              <a:t>Mor Weinberger</a:t>
            </a:r>
            <a:r>
              <a:rPr lang="en-GB" sz="2650">
                <a:solidFill>
                  <a:srgbClr val="000000"/>
                </a:solidFill>
              </a:rPr>
              <a:t>​</a:t>
            </a:r>
            <a:endParaRPr sz="2650">
              <a:solidFill>
                <a:srgbClr val="000000"/>
              </a:solidFill>
            </a:endParaRPr>
          </a:p>
          <a:p>
            <a:pPr indent="0" lvl="0" marL="0" rtl="0" algn="ctr">
              <a:lnSpc>
                <a:spcPct val="115000"/>
              </a:lnSpc>
              <a:spcBef>
                <a:spcPts val="0"/>
              </a:spcBef>
              <a:spcAft>
                <a:spcPts val="0"/>
              </a:spcAft>
              <a:buClr>
                <a:srgbClr val="000000"/>
              </a:buClr>
              <a:buSzPts val="1458"/>
              <a:buFont typeface="Arial"/>
              <a:buNone/>
            </a:pPr>
            <a:r>
              <a:rPr lang="en-GB" sz="1988">
                <a:solidFill>
                  <a:srgbClr val="000000"/>
                </a:solidFill>
              </a:rPr>
              <a:t>Software Architect</a:t>
            </a:r>
            <a:endParaRPr sz="1988">
              <a:solidFill>
                <a:srgbClr val="000000"/>
              </a:solidFill>
            </a:endParaRPr>
          </a:p>
          <a:p>
            <a:pPr indent="0" lvl="0" marL="0" rtl="0" algn="ctr">
              <a:lnSpc>
                <a:spcPct val="115000"/>
              </a:lnSpc>
              <a:spcBef>
                <a:spcPts val="0"/>
              </a:spcBef>
              <a:spcAft>
                <a:spcPts val="0"/>
              </a:spcAft>
              <a:buNone/>
            </a:pPr>
            <a:r>
              <a:rPr lang="en-GB" sz="1988">
                <a:solidFill>
                  <a:srgbClr val="000000"/>
                </a:solidFill>
              </a:rPr>
              <a:t>Echo</a:t>
            </a:r>
            <a:endParaRPr sz="1988">
              <a:solidFill>
                <a:srgbClr val="000000"/>
              </a:solidFill>
            </a:endParaRPr>
          </a:p>
          <a:p>
            <a:pPr indent="0" lvl="0" marL="0" rtl="0" algn="ctr">
              <a:lnSpc>
                <a:spcPct val="115000"/>
              </a:lnSpc>
              <a:spcBef>
                <a:spcPts val="0"/>
              </a:spcBef>
              <a:spcAft>
                <a:spcPts val="0"/>
              </a:spcAft>
              <a:buClr>
                <a:srgbClr val="000000"/>
              </a:buClr>
              <a:buSzPts val="1458"/>
              <a:buFont typeface="Arial"/>
              <a:buNone/>
            </a:pPr>
            <a:r>
              <a:rPr lang="en-GB" sz="1988">
                <a:solidFill>
                  <a:srgbClr val="000000"/>
                </a:solidFill>
              </a:rPr>
              <a:t>  morwn</a:t>
            </a:r>
            <a:endParaRPr sz="1988">
              <a:solidFill>
                <a:srgbClr val="000000"/>
              </a:solidFill>
            </a:endParaRPr>
          </a:p>
          <a:p>
            <a:pPr indent="0" lvl="0" marL="0" rtl="0" algn="l">
              <a:spcBef>
                <a:spcPts val="0"/>
              </a:spcBef>
              <a:spcAft>
                <a:spcPts val="0"/>
              </a:spcAft>
              <a:buNone/>
            </a:pPr>
            <a:r>
              <a:t/>
            </a:r>
            <a:endParaRPr sz="2385">
              <a:solidFill>
                <a:srgbClr val="000000"/>
              </a:solidFill>
            </a:endParaRPr>
          </a:p>
        </p:txBody>
      </p:sp>
      <p:pic>
        <p:nvPicPr>
          <p:cNvPr id="119" name="Google Shape;119;g3ee706d1dc8_0_1"/>
          <p:cNvPicPr preferRelativeResize="0"/>
          <p:nvPr/>
        </p:nvPicPr>
        <p:blipFill>
          <a:blip r:embed="rId7">
            <a:alphaModFix/>
          </a:blip>
          <a:stretch>
            <a:fillRect/>
          </a:stretch>
        </p:blipFill>
        <p:spPr>
          <a:xfrm>
            <a:off x="2696273" y="6054526"/>
            <a:ext cx="245269" cy="245269"/>
          </a:xfrm>
          <a:prstGeom prst="rect">
            <a:avLst/>
          </a:prstGeom>
          <a:noFill/>
          <a:ln>
            <a:noFill/>
          </a:ln>
        </p:spPr>
      </p:pic>
      <p:sp>
        <p:nvSpPr>
          <p:cNvPr id="120" name="Google Shape;120;g3ee706d1dc8_0_1"/>
          <p:cNvSpPr txBox="1"/>
          <p:nvPr/>
        </p:nvSpPr>
        <p:spPr>
          <a:xfrm>
            <a:off x="5974287" y="4721688"/>
            <a:ext cx="5824200" cy="2136300"/>
          </a:xfrm>
          <a:prstGeom prst="rect">
            <a:avLst/>
          </a:prstGeom>
          <a:noFill/>
          <a:ln>
            <a:noFill/>
          </a:ln>
        </p:spPr>
        <p:txBody>
          <a:bodyPr anchorCtr="0" anchor="t" bIns="121150" lIns="121150" spcFirstLastPara="1" rIns="121150" wrap="square" tIns="121150">
            <a:spAutoFit/>
          </a:bodyPr>
          <a:lstStyle/>
          <a:p>
            <a:pPr indent="0" lvl="0" marL="0" rtl="0" algn="ctr">
              <a:lnSpc>
                <a:spcPct val="115000"/>
              </a:lnSpc>
              <a:spcBef>
                <a:spcPts val="0"/>
              </a:spcBef>
              <a:spcAft>
                <a:spcPts val="0"/>
              </a:spcAft>
              <a:buNone/>
            </a:pPr>
            <a:r>
              <a:rPr b="1" lang="en-GB" sz="2650">
                <a:solidFill>
                  <a:srgbClr val="000000"/>
                </a:solidFill>
              </a:rPr>
              <a:t>Lior Kaplan</a:t>
            </a:r>
            <a:endParaRPr sz="2650">
              <a:solidFill>
                <a:srgbClr val="000000"/>
              </a:solidFill>
            </a:endParaRPr>
          </a:p>
          <a:p>
            <a:pPr indent="0" lvl="0" marL="0" rtl="0" algn="ctr">
              <a:lnSpc>
                <a:spcPct val="115000"/>
              </a:lnSpc>
              <a:spcBef>
                <a:spcPts val="0"/>
              </a:spcBef>
              <a:spcAft>
                <a:spcPts val="0"/>
              </a:spcAft>
              <a:buNone/>
            </a:pPr>
            <a:r>
              <a:rPr lang="en-GB" sz="1988">
                <a:solidFill>
                  <a:srgbClr val="000000"/>
                </a:solidFill>
              </a:rPr>
              <a:t>Open Source Expert</a:t>
            </a:r>
            <a:br>
              <a:rPr lang="en-GB" sz="1988">
                <a:solidFill>
                  <a:srgbClr val="000000"/>
                </a:solidFill>
              </a:rPr>
            </a:br>
            <a:r>
              <a:rPr lang="en-GB" sz="1988">
                <a:solidFill>
                  <a:srgbClr val="000000"/>
                </a:solidFill>
              </a:rPr>
              <a:t>Kaplan Open Source</a:t>
            </a:r>
            <a:endParaRPr sz="1988">
              <a:solidFill>
                <a:srgbClr val="000000"/>
              </a:solidFill>
            </a:endParaRPr>
          </a:p>
          <a:p>
            <a:pPr indent="0" lvl="0" marL="0" rtl="0" algn="ctr">
              <a:lnSpc>
                <a:spcPct val="115000"/>
              </a:lnSpc>
              <a:spcBef>
                <a:spcPts val="0"/>
              </a:spcBef>
              <a:spcAft>
                <a:spcPts val="0"/>
              </a:spcAft>
              <a:buNone/>
            </a:pPr>
            <a:r>
              <a:rPr lang="en-GB" sz="1988">
                <a:solidFill>
                  <a:srgbClr val="000000"/>
                </a:solidFill>
              </a:rPr>
              <a:t>liorkaplan</a:t>
            </a:r>
            <a:endParaRPr sz="1988">
              <a:solidFill>
                <a:srgbClr val="000000"/>
              </a:solidFill>
            </a:endParaRPr>
          </a:p>
          <a:p>
            <a:pPr indent="0" lvl="0" marL="0" rtl="0" algn="l">
              <a:spcBef>
                <a:spcPts val="0"/>
              </a:spcBef>
              <a:spcAft>
                <a:spcPts val="0"/>
              </a:spcAft>
              <a:buNone/>
            </a:pPr>
            <a:r>
              <a:t/>
            </a:r>
            <a:endParaRPr sz="2385">
              <a:solidFill>
                <a:srgbClr val="000000"/>
              </a:solidFill>
            </a:endParaRPr>
          </a:p>
        </p:txBody>
      </p:sp>
      <p:pic>
        <p:nvPicPr>
          <p:cNvPr id="121" name="Google Shape;121;g3ee706d1dc8_0_1"/>
          <p:cNvPicPr preferRelativeResize="0"/>
          <p:nvPr/>
        </p:nvPicPr>
        <p:blipFill>
          <a:blip r:embed="rId7">
            <a:alphaModFix/>
          </a:blip>
          <a:stretch>
            <a:fillRect/>
          </a:stretch>
        </p:blipFill>
        <p:spPr>
          <a:xfrm>
            <a:off x="8014921" y="6054534"/>
            <a:ext cx="245269" cy="245269"/>
          </a:xfrm>
          <a:prstGeom prst="rect">
            <a:avLst/>
          </a:prstGeom>
          <a:noFill/>
          <a:ln>
            <a:noFill/>
          </a:ln>
        </p:spPr>
      </p:pic>
      <p:pic>
        <p:nvPicPr>
          <p:cNvPr id="122" name="Google Shape;122;g3ee706d1dc8_0_1" title="Lior Kaplan.png"/>
          <p:cNvPicPr preferRelativeResize="0"/>
          <p:nvPr/>
        </p:nvPicPr>
        <p:blipFill>
          <a:blip r:embed="rId8">
            <a:alphaModFix/>
          </a:blip>
          <a:stretch>
            <a:fillRect/>
          </a:stretch>
        </p:blipFill>
        <p:spPr>
          <a:xfrm>
            <a:off x="7772950" y="2440308"/>
            <a:ext cx="2227167" cy="2227167"/>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g3ee706d1dc8_0_340"/>
          <p:cNvSpPr txBox="1"/>
          <p:nvPr/>
        </p:nvSpPr>
        <p:spPr>
          <a:xfrm>
            <a:off x="9171698" y="580600"/>
            <a:ext cx="2463300" cy="245700"/>
          </a:xfrm>
          <a:prstGeom prst="rect">
            <a:avLst/>
          </a:prstGeom>
          <a:noFill/>
          <a:ln>
            <a:noFill/>
          </a:ln>
        </p:spPr>
        <p:txBody>
          <a:bodyPr anchorCtr="0" anchor="t" bIns="42750" lIns="85525" spcFirstLastPara="1" rIns="85525" wrap="square" tIns="42750">
            <a:spAutoFit/>
          </a:bodyPr>
          <a:lstStyle/>
          <a:p>
            <a:pPr indent="0" lvl="0" marL="0" marR="0" rtl="0" algn="l">
              <a:spcBef>
                <a:spcPts val="0"/>
              </a:spcBef>
              <a:spcAft>
                <a:spcPts val="0"/>
              </a:spcAft>
              <a:buNone/>
            </a:pPr>
            <a:r>
              <a:rPr lang="en-GB" sz="1035">
                <a:solidFill>
                  <a:schemeClr val="lt1"/>
                </a:solidFill>
              </a:rPr>
              <a:t>Why Isn’t the Fix in My Container?</a:t>
            </a:r>
            <a:endParaRPr sz="1035">
              <a:solidFill>
                <a:schemeClr val="lt1"/>
              </a:solidFill>
            </a:endParaRPr>
          </a:p>
        </p:txBody>
      </p:sp>
      <p:sp>
        <p:nvSpPr>
          <p:cNvPr id="357" name="Google Shape;357;g3ee706d1dc8_0_340"/>
          <p:cNvSpPr txBox="1"/>
          <p:nvPr/>
        </p:nvSpPr>
        <p:spPr>
          <a:xfrm>
            <a:off x="1697112" y="1709910"/>
            <a:ext cx="10998900" cy="602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2800">
                <a:solidFill>
                  <a:srgbClr val="147382"/>
                </a:solidFill>
                <a:latin typeface="Open Sans"/>
                <a:ea typeface="Open Sans"/>
                <a:cs typeface="Open Sans"/>
                <a:sym typeface="Open Sans"/>
              </a:rPr>
              <a:t>The Wrong Way</a:t>
            </a:r>
            <a:endParaRPr sz="2800">
              <a:solidFill>
                <a:srgbClr val="147382"/>
              </a:solidFill>
              <a:latin typeface="Open Sans"/>
              <a:ea typeface="Open Sans"/>
              <a:cs typeface="Open Sans"/>
              <a:sym typeface="Open Sans"/>
            </a:endParaRPr>
          </a:p>
        </p:txBody>
      </p:sp>
      <p:sp>
        <p:nvSpPr>
          <p:cNvPr id="358" name="Google Shape;358;g3ee706d1dc8_0_340"/>
          <p:cNvSpPr/>
          <p:nvPr/>
        </p:nvSpPr>
        <p:spPr>
          <a:xfrm>
            <a:off x="1697106" y="2492939"/>
            <a:ext cx="7293900" cy="772200"/>
          </a:xfrm>
          <a:prstGeom prst="rect">
            <a:avLst/>
          </a:prstGeom>
          <a:solidFill>
            <a:srgbClr val="2A3580"/>
          </a:solidFill>
          <a:ln>
            <a:noFill/>
          </a:ln>
          <a:effectLst>
            <a:outerShdw blurRad="71509" rotWithShape="0" algn="bl" dir="8100000" dist="23836">
              <a:srgbClr val="000000">
                <a:alpha val="30199"/>
              </a:srgbClr>
            </a:outerShdw>
          </a:effectLst>
        </p:spPr>
        <p:txBody>
          <a:bodyPr anchorCtr="0" anchor="ctr" bIns="85800" lIns="85800" spcFirstLastPara="1" rIns="85800" wrap="square" tIns="85800">
            <a:noAutofit/>
          </a:bodyPr>
          <a:lstStyle/>
          <a:p>
            <a:pPr indent="0" lvl="0" marL="0" rtl="0" algn="l">
              <a:spcBef>
                <a:spcPts val="0"/>
              </a:spcBef>
              <a:spcAft>
                <a:spcPts val="0"/>
              </a:spcAft>
              <a:buNone/>
            </a:pPr>
            <a:r>
              <a:t/>
            </a:r>
            <a:endParaRPr/>
          </a:p>
        </p:txBody>
      </p:sp>
      <p:sp>
        <p:nvSpPr>
          <p:cNvPr id="359" name="Google Shape;359;g3ee706d1dc8_0_340"/>
          <p:cNvSpPr/>
          <p:nvPr/>
        </p:nvSpPr>
        <p:spPr>
          <a:xfrm>
            <a:off x="2469405" y="2621655"/>
            <a:ext cx="6006900" cy="514800"/>
          </a:xfrm>
          <a:prstGeom prst="rect">
            <a:avLst/>
          </a:prstGeom>
          <a:noFill/>
          <a:ln>
            <a:noFill/>
          </a:ln>
        </p:spPr>
        <p:txBody>
          <a:bodyPr anchorCtr="0" anchor="ctr" bIns="42875" lIns="85800" spcFirstLastPara="1" rIns="85800" wrap="square" tIns="42875">
            <a:noAutofit/>
          </a:bodyPr>
          <a:lstStyle/>
          <a:p>
            <a:pPr indent="0" lvl="0" marL="0" rtl="0" algn="l">
              <a:spcBef>
                <a:spcPts val="0"/>
              </a:spcBef>
              <a:spcAft>
                <a:spcPts val="0"/>
              </a:spcAft>
              <a:buClr>
                <a:schemeClr val="dk1"/>
              </a:buClr>
              <a:buSzPts val="1014"/>
              <a:buFont typeface="Arial"/>
              <a:buNone/>
            </a:pPr>
            <a:r>
              <a:rPr b="1" lang="en-GB" sz="2213">
                <a:solidFill>
                  <a:schemeClr val="lt1"/>
                </a:solidFill>
              </a:rPr>
              <a:t>Ask for CVE (for your resume)</a:t>
            </a:r>
            <a:endParaRPr b="1" sz="2251">
              <a:solidFill>
                <a:schemeClr val="lt1"/>
              </a:solidFill>
            </a:endParaRPr>
          </a:p>
        </p:txBody>
      </p:sp>
      <p:sp>
        <p:nvSpPr>
          <p:cNvPr id="360" name="Google Shape;360;g3ee706d1dc8_0_340"/>
          <p:cNvSpPr/>
          <p:nvPr/>
        </p:nvSpPr>
        <p:spPr>
          <a:xfrm>
            <a:off x="1697106" y="3393954"/>
            <a:ext cx="7293900" cy="772200"/>
          </a:xfrm>
          <a:prstGeom prst="rect">
            <a:avLst/>
          </a:prstGeom>
          <a:solidFill>
            <a:srgbClr val="2A3580"/>
          </a:solidFill>
          <a:ln>
            <a:noFill/>
          </a:ln>
          <a:effectLst>
            <a:outerShdw blurRad="71509" rotWithShape="0" algn="bl" dir="8100000" dist="23836">
              <a:srgbClr val="000000">
                <a:alpha val="30199"/>
              </a:srgbClr>
            </a:outerShdw>
          </a:effectLst>
        </p:spPr>
        <p:txBody>
          <a:bodyPr anchorCtr="0" anchor="ctr" bIns="85800" lIns="85800" spcFirstLastPara="1" rIns="85800" wrap="square" tIns="85800">
            <a:noAutofit/>
          </a:bodyPr>
          <a:lstStyle/>
          <a:p>
            <a:pPr indent="0" lvl="0" marL="0" rtl="0" algn="l">
              <a:spcBef>
                <a:spcPts val="0"/>
              </a:spcBef>
              <a:spcAft>
                <a:spcPts val="0"/>
              </a:spcAft>
              <a:buNone/>
            </a:pPr>
            <a:r>
              <a:t/>
            </a:r>
            <a:endParaRPr/>
          </a:p>
        </p:txBody>
      </p:sp>
      <p:pic>
        <p:nvPicPr>
          <p:cNvPr descr="preencoded.png" id="361" name="Google Shape;361;g3ee706d1dc8_0_340"/>
          <p:cNvPicPr preferRelativeResize="0"/>
          <p:nvPr/>
        </p:nvPicPr>
        <p:blipFill rotWithShape="1">
          <a:blip r:embed="rId3">
            <a:alphaModFix/>
          </a:blip>
          <a:srcRect b="0" l="0" r="0" t="0"/>
          <a:stretch/>
        </p:blipFill>
        <p:spPr>
          <a:xfrm>
            <a:off x="1911634" y="3565576"/>
            <a:ext cx="429055" cy="429055"/>
          </a:xfrm>
          <a:prstGeom prst="rect">
            <a:avLst/>
          </a:prstGeom>
          <a:noFill/>
          <a:ln>
            <a:noFill/>
          </a:ln>
        </p:spPr>
      </p:pic>
      <p:sp>
        <p:nvSpPr>
          <p:cNvPr id="362" name="Google Shape;362;g3ee706d1dc8_0_340"/>
          <p:cNvSpPr/>
          <p:nvPr/>
        </p:nvSpPr>
        <p:spPr>
          <a:xfrm>
            <a:off x="2469405" y="3522670"/>
            <a:ext cx="6006900" cy="514800"/>
          </a:xfrm>
          <a:prstGeom prst="rect">
            <a:avLst/>
          </a:prstGeom>
          <a:noFill/>
          <a:ln>
            <a:noFill/>
          </a:ln>
        </p:spPr>
        <p:txBody>
          <a:bodyPr anchorCtr="0" anchor="ctr" bIns="42875" lIns="85800" spcFirstLastPara="1" rIns="85800" wrap="square" tIns="42875">
            <a:noAutofit/>
          </a:bodyPr>
          <a:lstStyle/>
          <a:p>
            <a:pPr indent="0" lvl="0" marL="0" rtl="0" algn="l">
              <a:spcBef>
                <a:spcPts val="0"/>
              </a:spcBef>
              <a:spcAft>
                <a:spcPts val="0"/>
              </a:spcAft>
              <a:buClr>
                <a:schemeClr val="dk1"/>
              </a:buClr>
              <a:buSzPts val="1014"/>
              <a:buFont typeface="Arial"/>
              <a:buNone/>
            </a:pPr>
            <a:r>
              <a:rPr b="1" lang="en-GB" sz="2213">
                <a:solidFill>
                  <a:schemeClr val="lt1"/>
                </a:solidFill>
              </a:rPr>
              <a:t>Post issue online</a:t>
            </a:r>
            <a:endParaRPr b="1" sz="2251">
              <a:solidFill>
                <a:schemeClr val="lt1"/>
              </a:solidFill>
            </a:endParaRPr>
          </a:p>
        </p:txBody>
      </p:sp>
      <p:sp>
        <p:nvSpPr>
          <p:cNvPr id="363" name="Google Shape;363;g3ee706d1dc8_0_340"/>
          <p:cNvSpPr/>
          <p:nvPr/>
        </p:nvSpPr>
        <p:spPr>
          <a:xfrm>
            <a:off x="1697106" y="4294969"/>
            <a:ext cx="7293900" cy="772200"/>
          </a:xfrm>
          <a:prstGeom prst="rect">
            <a:avLst/>
          </a:prstGeom>
          <a:solidFill>
            <a:srgbClr val="2A3580"/>
          </a:solidFill>
          <a:ln>
            <a:noFill/>
          </a:ln>
          <a:effectLst>
            <a:outerShdw blurRad="71509" rotWithShape="0" algn="bl" dir="8100000" dist="23836">
              <a:srgbClr val="000000">
                <a:alpha val="30199"/>
              </a:srgbClr>
            </a:outerShdw>
          </a:effectLst>
        </p:spPr>
        <p:txBody>
          <a:bodyPr anchorCtr="0" anchor="ctr" bIns="85800" lIns="85800" spcFirstLastPara="1" rIns="85800" wrap="square" tIns="85800">
            <a:noAutofit/>
          </a:bodyPr>
          <a:lstStyle/>
          <a:p>
            <a:pPr indent="0" lvl="0" marL="0" rtl="0" algn="l">
              <a:spcBef>
                <a:spcPts val="0"/>
              </a:spcBef>
              <a:spcAft>
                <a:spcPts val="0"/>
              </a:spcAft>
              <a:buNone/>
            </a:pPr>
            <a:r>
              <a:t/>
            </a:r>
            <a:endParaRPr/>
          </a:p>
        </p:txBody>
      </p:sp>
      <p:pic>
        <p:nvPicPr>
          <p:cNvPr descr="preencoded.png" id="364" name="Google Shape;364;g3ee706d1dc8_0_340"/>
          <p:cNvPicPr preferRelativeResize="0"/>
          <p:nvPr/>
        </p:nvPicPr>
        <p:blipFill rotWithShape="1">
          <a:blip r:embed="rId3">
            <a:alphaModFix/>
          </a:blip>
          <a:srcRect b="0" l="0" r="0" t="0"/>
          <a:stretch/>
        </p:blipFill>
        <p:spPr>
          <a:xfrm>
            <a:off x="1911634" y="4466590"/>
            <a:ext cx="429055" cy="429055"/>
          </a:xfrm>
          <a:prstGeom prst="rect">
            <a:avLst/>
          </a:prstGeom>
          <a:noFill/>
          <a:ln>
            <a:noFill/>
          </a:ln>
        </p:spPr>
      </p:pic>
      <p:sp>
        <p:nvSpPr>
          <p:cNvPr id="365" name="Google Shape;365;g3ee706d1dc8_0_340"/>
          <p:cNvSpPr/>
          <p:nvPr/>
        </p:nvSpPr>
        <p:spPr>
          <a:xfrm>
            <a:off x="2469405" y="4423685"/>
            <a:ext cx="6006900" cy="514800"/>
          </a:xfrm>
          <a:prstGeom prst="rect">
            <a:avLst/>
          </a:prstGeom>
          <a:noFill/>
          <a:ln>
            <a:noFill/>
          </a:ln>
        </p:spPr>
        <p:txBody>
          <a:bodyPr anchorCtr="0" anchor="ctr" bIns="42875" lIns="85800" spcFirstLastPara="1" rIns="85800" wrap="square" tIns="42875">
            <a:noAutofit/>
          </a:bodyPr>
          <a:lstStyle/>
          <a:p>
            <a:pPr indent="0" lvl="0" marL="0" rtl="0" algn="l">
              <a:spcBef>
                <a:spcPts val="0"/>
              </a:spcBef>
              <a:spcAft>
                <a:spcPts val="0"/>
              </a:spcAft>
              <a:buClr>
                <a:schemeClr val="lt1"/>
              </a:buClr>
              <a:buSzPts val="2213"/>
              <a:buFont typeface="Arial"/>
              <a:buNone/>
            </a:pPr>
            <a:r>
              <a:rPr b="1" lang="en-GB" sz="2213">
                <a:solidFill>
                  <a:schemeClr val="lt1"/>
                </a:solidFill>
              </a:rPr>
              <a:t>Let maintainers find the CVE themselves</a:t>
            </a:r>
            <a:endParaRPr b="1" sz="2251">
              <a:solidFill>
                <a:schemeClr val="lt1"/>
              </a:solidFill>
            </a:endParaRPr>
          </a:p>
        </p:txBody>
      </p:sp>
      <p:sp>
        <p:nvSpPr>
          <p:cNvPr id="366" name="Google Shape;366;g3ee706d1dc8_0_340"/>
          <p:cNvSpPr/>
          <p:nvPr/>
        </p:nvSpPr>
        <p:spPr>
          <a:xfrm>
            <a:off x="1697106" y="5195983"/>
            <a:ext cx="7293900" cy="772200"/>
          </a:xfrm>
          <a:prstGeom prst="rect">
            <a:avLst/>
          </a:prstGeom>
          <a:solidFill>
            <a:srgbClr val="2A3580"/>
          </a:solidFill>
          <a:ln>
            <a:noFill/>
          </a:ln>
          <a:effectLst>
            <a:outerShdw blurRad="71509" rotWithShape="0" algn="bl" dir="8100000" dist="23836">
              <a:srgbClr val="000000">
                <a:alpha val="30199"/>
              </a:srgbClr>
            </a:outerShdw>
          </a:effectLst>
        </p:spPr>
        <p:txBody>
          <a:bodyPr anchorCtr="0" anchor="ctr" bIns="85800" lIns="85800" spcFirstLastPara="1" rIns="85800" wrap="square" tIns="85800">
            <a:noAutofit/>
          </a:bodyPr>
          <a:lstStyle/>
          <a:p>
            <a:pPr indent="0" lvl="0" marL="0" rtl="0" algn="l">
              <a:spcBef>
                <a:spcPts val="0"/>
              </a:spcBef>
              <a:spcAft>
                <a:spcPts val="0"/>
              </a:spcAft>
              <a:buNone/>
            </a:pPr>
            <a:r>
              <a:t/>
            </a:r>
            <a:endParaRPr/>
          </a:p>
        </p:txBody>
      </p:sp>
      <p:pic>
        <p:nvPicPr>
          <p:cNvPr descr="preencoded.png" id="367" name="Google Shape;367;g3ee706d1dc8_0_340"/>
          <p:cNvPicPr preferRelativeResize="0"/>
          <p:nvPr/>
        </p:nvPicPr>
        <p:blipFill rotWithShape="1">
          <a:blip r:embed="rId3">
            <a:alphaModFix/>
          </a:blip>
          <a:srcRect b="0" l="0" r="0" t="0"/>
          <a:stretch/>
        </p:blipFill>
        <p:spPr>
          <a:xfrm>
            <a:off x="1911634" y="5367605"/>
            <a:ext cx="429055" cy="429055"/>
          </a:xfrm>
          <a:prstGeom prst="rect">
            <a:avLst/>
          </a:prstGeom>
          <a:noFill/>
          <a:ln>
            <a:noFill/>
          </a:ln>
        </p:spPr>
      </p:pic>
      <p:sp>
        <p:nvSpPr>
          <p:cNvPr id="368" name="Google Shape;368;g3ee706d1dc8_0_340"/>
          <p:cNvSpPr/>
          <p:nvPr/>
        </p:nvSpPr>
        <p:spPr>
          <a:xfrm>
            <a:off x="2469405" y="5324700"/>
            <a:ext cx="6006900" cy="514800"/>
          </a:xfrm>
          <a:prstGeom prst="rect">
            <a:avLst/>
          </a:prstGeom>
          <a:noFill/>
          <a:ln>
            <a:noFill/>
          </a:ln>
        </p:spPr>
        <p:txBody>
          <a:bodyPr anchorCtr="0" anchor="ctr" bIns="42875" lIns="85800" spcFirstLastPara="1" rIns="85800" wrap="square" tIns="42875">
            <a:noAutofit/>
          </a:bodyPr>
          <a:lstStyle/>
          <a:p>
            <a:pPr indent="0" lvl="0" marL="0" rtl="0" algn="l">
              <a:spcBef>
                <a:spcPts val="0"/>
              </a:spcBef>
              <a:spcAft>
                <a:spcPts val="0"/>
              </a:spcAft>
              <a:buClr>
                <a:schemeClr val="lt1"/>
              </a:buClr>
              <a:buSzPts val="2213"/>
              <a:buFont typeface="Arial"/>
              <a:buNone/>
            </a:pPr>
            <a:r>
              <a:rPr b="1" lang="en-GB" sz="2213">
                <a:solidFill>
                  <a:schemeClr val="lt1"/>
                </a:solidFill>
              </a:rPr>
              <a:t>Complain issues are not fixed</a:t>
            </a:r>
            <a:endParaRPr b="1" sz="2251">
              <a:solidFill>
                <a:schemeClr val="lt1"/>
              </a:solidFill>
            </a:endParaRPr>
          </a:p>
        </p:txBody>
      </p:sp>
      <p:pic>
        <p:nvPicPr>
          <p:cNvPr descr="preencoded.png" id="369" name="Google Shape;369;g3ee706d1dc8_0_340"/>
          <p:cNvPicPr preferRelativeResize="0"/>
          <p:nvPr/>
        </p:nvPicPr>
        <p:blipFill rotWithShape="1">
          <a:blip r:embed="rId3">
            <a:alphaModFix/>
          </a:blip>
          <a:srcRect b="0" l="0" r="0" t="0"/>
          <a:stretch/>
        </p:blipFill>
        <p:spPr>
          <a:xfrm>
            <a:off x="1911634" y="2638751"/>
            <a:ext cx="429055" cy="42905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sp>
        <p:nvSpPr>
          <p:cNvPr id="374" name="Google Shape;374;g3ee706d1dc8_0_357"/>
          <p:cNvSpPr txBox="1"/>
          <p:nvPr/>
        </p:nvSpPr>
        <p:spPr>
          <a:xfrm>
            <a:off x="9171698" y="580600"/>
            <a:ext cx="2463300" cy="245700"/>
          </a:xfrm>
          <a:prstGeom prst="rect">
            <a:avLst/>
          </a:prstGeom>
          <a:noFill/>
          <a:ln>
            <a:noFill/>
          </a:ln>
        </p:spPr>
        <p:txBody>
          <a:bodyPr anchorCtr="0" anchor="t" bIns="42750" lIns="85525" spcFirstLastPara="1" rIns="85525" wrap="square" tIns="42750">
            <a:spAutoFit/>
          </a:bodyPr>
          <a:lstStyle/>
          <a:p>
            <a:pPr indent="0" lvl="0" marL="0" marR="0" rtl="0" algn="l">
              <a:spcBef>
                <a:spcPts val="0"/>
              </a:spcBef>
              <a:spcAft>
                <a:spcPts val="0"/>
              </a:spcAft>
              <a:buNone/>
            </a:pPr>
            <a:r>
              <a:rPr lang="en-GB" sz="1035">
                <a:solidFill>
                  <a:schemeClr val="lt1"/>
                </a:solidFill>
              </a:rPr>
              <a:t>Why Isn’t the Fix in My Container?</a:t>
            </a:r>
            <a:endParaRPr sz="1035">
              <a:solidFill>
                <a:schemeClr val="lt1"/>
              </a:solidFill>
            </a:endParaRPr>
          </a:p>
        </p:txBody>
      </p:sp>
      <p:sp>
        <p:nvSpPr>
          <p:cNvPr id="375" name="Google Shape;375;g3ee706d1dc8_0_357"/>
          <p:cNvSpPr txBox="1"/>
          <p:nvPr/>
        </p:nvSpPr>
        <p:spPr>
          <a:xfrm>
            <a:off x="1697112" y="1709910"/>
            <a:ext cx="10998900" cy="602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A01813"/>
              </a:buClr>
              <a:buSzPts val="2800"/>
              <a:buFont typeface="Open Sans"/>
              <a:buNone/>
            </a:pPr>
            <a:r>
              <a:rPr lang="en-GB" sz="2800">
                <a:solidFill>
                  <a:srgbClr val="147382"/>
                </a:solidFill>
                <a:latin typeface="Open Sans"/>
                <a:ea typeface="Open Sans"/>
                <a:cs typeface="Open Sans"/>
                <a:sym typeface="Open Sans"/>
              </a:rPr>
              <a:t>libxml2</a:t>
            </a:r>
            <a:endParaRPr sz="2800">
              <a:solidFill>
                <a:srgbClr val="147382"/>
              </a:solidFill>
              <a:latin typeface="Open Sans"/>
              <a:ea typeface="Open Sans"/>
              <a:cs typeface="Open Sans"/>
              <a:sym typeface="Open Sans"/>
            </a:endParaRPr>
          </a:p>
        </p:txBody>
      </p:sp>
      <p:sp>
        <p:nvSpPr>
          <p:cNvPr id="376" name="Google Shape;376;g3ee706d1dc8_0_357"/>
          <p:cNvSpPr txBox="1"/>
          <p:nvPr/>
        </p:nvSpPr>
        <p:spPr>
          <a:xfrm>
            <a:off x="1137050" y="2012600"/>
            <a:ext cx="9059100" cy="3527100"/>
          </a:xfrm>
          <a:prstGeom prst="rect">
            <a:avLst/>
          </a:prstGeom>
          <a:noFill/>
          <a:ln>
            <a:noFill/>
          </a:ln>
        </p:spPr>
        <p:txBody>
          <a:bodyPr anchorCtr="0" anchor="t" bIns="0" lIns="0" spcFirstLastPara="1" rIns="0" wrap="square" tIns="0">
            <a:noAutofit/>
          </a:bodyPr>
          <a:lstStyle/>
          <a:p>
            <a:pPr indent="-243045" lvl="0" marL="486093" rtl="0" algn="l">
              <a:lnSpc>
                <a:spcPct val="115000"/>
              </a:lnSpc>
              <a:spcBef>
                <a:spcPts val="0"/>
              </a:spcBef>
              <a:spcAft>
                <a:spcPts val="0"/>
              </a:spcAft>
              <a:buNone/>
            </a:pPr>
            <a:r>
              <a:t/>
            </a:r>
            <a:endParaRPr sz="1276">
              <a:solidFill>
                <a:srgbClr val="000000"/>
              </a:solidFill>
            </a:endParaRPr>
          </a:p>
        </p:txBody>
      </p:sp>
      <p:sp>
        <p:nvSpPr>
          <p:cNvPr id="377" name="Google Shape;377;g3ee706d1dc8_0_357"/>
          <p:cNvSpPr txBox="1"/>
          <p:nvPr/>
        </p:nvSpPr>
        <p:spPr>
          <a:xfrm>
            <a:off x="2181000" y="2412499"/>
            <a:ext cx="6971100" cy="468600"/>
          </a:xfrm>
          <a:prstGeom prst="rect">
            <a:avLst/>
          </a:prstGeom>
          <a:noFill/>
          <a:ln>
            <a:noFill/>
          </a:ln>
        </p:spPr>
        <p:txBody>
          <a:bodyPr anchorCtr="0" anchor="ctr" bIns="74825" lIns="74825" spcFirstLastPara="1" rIns="74825" wrap="square" tIns="74825">
            <a:normAutofit lnSpcReduction="10000"/>
          </a:bodyPr>
          <a:lstStyle/>
          <a:p>
            <a:pPr indent="0" lvl="0" marL="0" rtl="0" algn="l">
              <a:spcBef>
                <a:spcPts val="0"/>
              </a:spcBef>
              <a:spcAft>
                <a:spcPts val="0"/>
              </a:spcAft>
              <a:buNone/>
            </a:pPr>
            <a:r>
              <a:t/>
            </a:r>
            <a:endParaRPr b="1" sz="2291">
              <a:solidFill>
                <a:srgbClr val="FFFFFF"/>
              </a:solidFill>
            </a:endParaRPr>
          </a:p>
        </p:txBody>
      </p:sp>
      <p:pic>
        <p:nvPicPr>
          <p:cNvPr id="378" name="Google Shape;378;g3ee706d1dc8_0_357"/>
          <p:cNvPicPr preferRelativeResize="0"/>
          <p:nvPr/>
        </p:nvPicPr>
        <p:blipFill>
          <a:blip r:embed="rId3">
            <a:alphaModFix/>
          </a:blip>
          <a:stretch>
            <a:fillRect/>
          </a:stretch>
        </p:blipFill>
        <p:spPr>
          <a:xfrm>
            <a:off x="2050963" y="2692462"/>
            <a:ext cx="8090074" cy="317622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g3ee706d1dc8_0_366"/>
          <p:cNvSpPr txBox="1"/>
          <p:nvPr/>
        </p:nvSpPr>
        <p:spPr>
          <a:xfrm>
            <a:off x="9171698" y="580600"/>
            <a:ext cx="2463300" cy="245700"/>
          </a:xfrm>
          <a:prstGeom prst="rect">
            <a:avLst/>
          </a:prstGeom>
          <a:noFill/>
          <a:ln>
            <a:noFill/>
          </a:ln>
        </p:spPr>
        <p:txBody>
          <a:bodyPr anchorCtr="0" anchor="t" bIns="42750" lIns="85525" spcFirstLastPara="1" rIns="85525" wrap="square" tIns="42750">
            <a:spAutoFit/>
          </a:bodyPr>
          <a:lstStyle/>
          <a:p>
            <a:pPr indent="0" lvl="0" marL="0" marR="0" rtl="0" algn="l">
              <a:spcBef>
                <a:spcPts val="0"/>
              </a:spcBef>
              <a:spcAft>
                <a:spcPts val="0"/>
              </a:spcAft>
              <a:buNone/>
            </a:pPr>
            <a:r>
              <a:rPr lang="en-GB" sz="1035">
                <a:solidFill>
                  <a:schemeClr val="lt1"/>
                </a:solidFill>
              </a:rPr>
              <a:t>Why Isn’t the Fix in My Container?</a:t>
            </a:r>
            <a:endParaRPr sz="1035">
              <a:solidFill>
                <a:schemeClr val="lt1"/>
              </a:solidFill>
            </a:endParaRPr>
          </a:p>
        </p:txBody>
      </p:sp>
      <p:sp>
        <p:nvSpPr>
          <p:cNvPr id="384" name="Google Shape;384;g3ee706d1dc8_0_366"/>
          <p:cNvSpPr txBox="1"/>
          <p:nvPr/>
        </p:nvSpPr>
        <p:spPr>
          <a:xfrm>
            <a:off x="2181000" y="2412499"/>
            <a:ext cx="6971100" cy="468600"/>
          </a:xfrm>
          <a:prstGeom prst="rect">
            <a:avLst/>
          </a:prstGeom>
          <a:noFill/>
          <a:ln>
            <a:noFill/>
          </a:ln>
        </p:spPr>
        <p:txBody>
          <a:bodyPr anchorCtr="0" anchor="ctr" bIns="74825" lIns="74825" spcFirstLastPara="1" rIns="74825" wrap="square" tIns="74825">
            <a:normAutofit lnSpcReduction="10000"/>
          </a:bodyPr>
          <a:lstStyle/>
          <a:p>
            <a:pPr indent="0" lvl="0" marL="0" rtl="0" algn="l">
              <a:spcBef>
                <a:spcPts val="0"/>
              </a:spcBef>
              <a:spcAft>
                <a:spcPts val="0"/>
              </a:spcAft>
              <a:buNone/>
            </a:pPr>
            <a:r>
              <a:t/>
            </a:r>
            <a:endParaRPr b="1" sz="2291">
              <a:solidFill>
                <a:srgbClr val="FFFFFF"/>
              </a:solidFill>
            </a:endParaRPr>
          </a:p>
        </p:txBody>
      </p:sp>
      <p:pic>
        <p:nvPicPr>
          <p:cNvPr id="385" name="Google Shape;385;g3ee706d1dc8_0_366" title="cna.png"/>
          <p:cNvPicPr preferRelativeResize="0"/>
          <p:nvPr/>
        </p:nvPicPr>
        <p:blipFill>
          <a:blip r:embed="rId3">
            <a:alphaModFix/>
          </a:blip>
          <a:stretch>
            <a:fillRect/>
          </a:stretch>
        </p:blipFill>
        <p:spPr>
          <a:xfrm>
            <a:off x="2029575" y="2412500"/>
            <a:ext cx="7496698" cy="381697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sp>
        <p:nvSpPr>
          <p:cNvPr id="390" name="Google Shape;390;g3ee706d1dc8_0_375"/>
          <p:cNvSpPr txBox="1"/>
          <p:nvPr/>
        </p:nvSpPr>
        <p:spPr>
          <a:xfrm>
            <a:off x="9171698" y="580600"/>
            <a:ext cx="2463300" cy="245700"/>
          </a:xfrm>
          <a:prstGeom prst="rect">
            <a:avLst/>
          </a:prstGeom>
          <a:noFill/>
          <a:ln>
            <a:noFill/>
          </a:ln>
        </p:spPr>
        <p:txBody>
          <a:bodyPr anchorCtr="0" anchor="t" bIns="42750" lIns="85525" spcFirstLastPara="1" rIns="85525" wrap="square" tIns="42750">
            <a:spAutoFit/>
          </a:bodyPr>
          <a:lstStyle/>
          <a:p>
            <a:pPr indent="0" lvl="0" marL="0" marR="0" rtl="0" algn="l">
              <a:spcBef>
                <a:spcPts val="0"/>
              </a:spcBef>
              <a:spcAft>
                <a:spcPts val="0"/>
              </a:spcAft>
              <a:buNone/>
            </a:pPr>
            <a:r>
              <a:rPr lang="en-GB" sz="1035">
                <a:solidFill>
                  <a:schemeClr val="lt1"/>
                </a:solidFill>
              </a:rPr>
              <a:t>Why Isn’t the Fix in My Container?</a:t>
            </a:r>
            <a:endParaRPr sz="1035">
              <a:solidFill>
                <a:schemeClr val="lt1"/>
              </a:solidFill>
            </a:endParaRPr>
          </a:p>
        </p:txBody>
      </p:sp>
      <p:sp>
        <p:nvSpPr>
          <p:cNvPr id="391" name="Google Shape;391;g3ee706d1dc8_0_375"/>
          <p:cNvSpPr txBox="1"/>
          <p:nvPr/>
        </p:nvSpPr>
        <p:spPr>
          <a:xfrm>
            <a:off x="1697112" y="1709910"/>
            <a:ext cx="10998900" cy="602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2800">
                <a:solidFill>
                  <a:srgbClr val="147382"/>
                </a:solidFill>
                <a:latin typeface="Open Sans"/>
                <a:ea typeface="Open Sans"/>
                <a:cs typeface="Open Sans"/>
                <a:sym typeface="Open Sans"/>
              </a:rPr>
              <a:t>CVE-2026-7482</a:t>
            </a:r>
            <a:endParaRPr sz="2800">
              <a:solidFill>
                <a:srgbClr val="147382"/>
              </a:solidFill>
              <a:latin typeface="Open Sans"/>
              <a:ea typeface="Open Sans"/>
              <a:cs typeface="Open Sans"/>
              <a:sym typeface="Open Sans"/>
            </a:endParaRPr>
          </a:p>
        </p:txBody>
      </p:sp>
      <p:sp>
        <p:nvSpPr>
          <p:cNvPr id="392" name="Google Shape;392;g3ee706d1dc8_0_375"/>
          <p:cNvSpPr txBox="1"/>
          <p:nvPr/>
        </p:nvSpPr>
        <p:spPr>
          <a:xfrm>
            <a:off x="1137050" y="2012600"/>
            <a:ext cx="9059100" cy="3527100"/>
          </a:xfrm>
          <a:prstGeom prst="rect">
            <a:avLst/>
          </a:prstGeom>
          <a:noFill/>
          <a:ln>
            <a:noFill/>
          </a:ln>
        </p:spPr>
        <p:txBody>
          <a:bodyPr anchorCtr="0" anchor="t" bIns="0" lIns="0" spcFirstLastPara="1" rIns="0" wrap="square" tIns="0">
            <a:noAutofit/>
          </a:bodyPr>
          <a:lstStyle/>
          <a:p>
            <a:pPr indent="-243045" lvl="0" marL="486093" rtl="0" algn="l">
              <a:lnSpc>
                <a:spcPct val="115000"/>
              </a:lnSpc>
              <a:spcBef>
                <a:spcPts val="0"/>
              </a:spcBef>
              <a:spcAft>
                <a:spcPts val="0"/>
              </a:spcAft>
              <a:buNone/>
            </a:pPr>
            <a:r>
              <a:t/>
            </a:r>
            <a:endParaRPr sz="1276">
              <a:solidFill>
                <a:srgbClr val="000000"/>
              </a:solidFill>
            </a:endParaRPr>
          </a:p>
        </p:txBody>
      </p:sp>
      <p:sp>
        <p:nvSpPr>
          <p:cNvPr id="393" name="Google Shape;393;g3ee706d1dc8_0_375"/>
          <p:cNvSpPr txBox="1"/>
          <p:nvPr/>
        </p:nvSpPr>
        <p:spPr>
          <a:xfrm>
            <a:off x="2181000" y="2412499"/>
            <a:ext cx="6971100" cy="468600"/>
          </a:xfrm>
          <a:prstGeom prst="rect">
            <a:avLst/>
          </a:prstGeom>
          <a:noFill/>
          <a:ln>
            <a:noFill/>
          </a:ln>
        </p:spPr>
        <p:txBody>
          <a:bodyPr anchorCtr="0" anchor="ctr" bIns="74825" lIns="74825" spcFirstLastPara="1" rIns="74825" wrap="square" tIns="74825">
            <a:normAutofit lnSpcReduction="10000"/>
          </a:bodyPr>
          <a:lstStyle/>
          <a:p>
            <a:pPr indent="0" lvl="0" marL="0" rtl="0" algn="l">
              <a:spcBef>
                <a:spcPts val="0"/>
              </a:spcBef>
              <a:spcAft>
                <a:spcPts val="0"/>
              </a:spcAft>
              <a:buNone/>
            </a:pPr>
            <a:r>
              <a:t/>
            </a:r>
            <a:endParaRPr b="1" sz="2291">
              <a:solidFill>
                <a:srgbClr val="FFFFFF"/>
              </a:solidFill>
            </a:endParaRPr>
          </a:p>
        </p:txBody>
      </p:sp>
      <p:pic>
        <p:nvPicPr>
          <p:cNvPr id="394" name="Google Shape;394;g3ee706d1dc8_0_375"/>
          <p:cNvPicPr preferRelativeResize="0"/>
          <p:nvPr/>
        </p:nvPicPr>
        <p:blipFill>
          <a:blip r:embed="rId3">
            <a:alphaModFix/>
          </a:blip>
          <a:stretch>
            <a:fillRect/>
          </a:stretch>
        </p:blipFill>
        <p:spPr>
          <a:xfrm>
            <a:off x="3806825" y="2412500"/>
            <a:ext cx="4446654" cy="4028074"/>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g3ee706d1dc8_0_384"/>
          <p:cNvSpPr txBox="1"/>
          <p:nvPr/>
        </p:nvSpPr>
        <p:spPr>
          <a:xfrm>
            <a:off x="9171698" y="580600"/>
            <a:ext cx="2463300" cy="245700"/>
          </a:xfrm>
          <a:prstGeom prst="rect">
            <a:avLst/>
          </a:prstGeom>
          <a:noFill/>
          <a:ln>
            <a:noFill/>
          </a:ln>
        </p:spPr>
        <p:txBody>
          <a:bodyPr anchorCtr="0" anchor="t" bIns="42750" lIns="85525" spcFirstLastPara="1" rIns="85525" wrap="square" tIns="42750">
            <a:spAutoFit/>
          </a:bodyPr>
          <a:lstStyle/>
          <a:p>
            <a:pPr indent="0" lvl="0" marL="0" marR="0" rtl="0" algn="l">
              <a:spcBef>
                <a:spcPts val="0"/>
              </a:spcBef>
              <a:spcAft>
                <a:spcPts val="0"/>
              </a:spcAft>
              <a:buNone/>
            </a:pPr>
            <a:r>
              <a:rPr lang="en-GB" sz="1035">
                <a:solidFill>
                  <a:schemeClr val="lt1"/>
                </a:solidFill>
              </a:rPr>
              <a:t>Why Isn’t the Fix in My Container?</a:t>
            </a:r>
            <a:endParaRPr sz="1035">
              <a:solidFill>
                <a:schemeClr val="lt1"/>
              </a:solidFill>
            </a:endParaRPr>
          </a:p>
        </p:txBody>
      </p:sp>
      <p:sp>
        <p:nvSpPr>
          <p:cNvPr id="400" name="Google Shape;400;g3ee706d1dc8_0_384"/>
          <p:cNvSpPr txBox="1"/>
          <p:nvPr/>
        </p:nvSpPr>
        <p:spPr>
          <a:xfrm>
            <a:off x="1697112" y="1709910"/>
            <a:ext cx="10998900" cy="602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2800">
                <a:solidFill>
                  <a:srgbClr val="147382"/>
                </a:solidFill>
                <a:latin typeface="Open Sans"/>
                <a:ea typeface="Open Sans"/>
                <a:cs typeface="Open Sans"/>
                <a:sym typeface="Open Sans"/>
              </a:rPr>
              <a:t>Maintainers are Volunteers</a:t>
            </a:r>
            <a:endParaRPr sz="2800">
              <a:solidFill>
                <a:srgbClr val="147382"/>
              </a:solidFill>
              <a:latin typeface="Open Sans"/>
              <a:ea typeface="Open Sans"/>
              <a:cs typeface="Open Sans"/>
              <a:sym typeface="Open Sans"/>
            </a:endParaRPr>
          </a:p>
        </p:txBody>
      </p:sp>
      <p:sp>
        <p:nvSpPr>
          <p:cNvPr id="401" name="Google Shape;401;g3ee706d1dc8_0_384"/>
          <p:cNvSpPr/>
          <p:nvPr/>
        </p:nvSpPr>
        <p:spPr>
          <a:xfrm>
            <a:off x="1697102" y="2492950"/>
            <a:ext cx="5512800" cy="772200"/>
          </a:xfrm>
          <a:prstGeom prst="rect">
            <a:avLst/>
          </a:prstGeom>
          <a:solidFill>
            <a:srgbClr val="2A3580"/>
          </a:solidFill>
          <a:ln>
            <a:noFill/>
          </a:ln>
          <a:effectLst>
            <a:outerShdw blurRad="71509" rotWithShape="0" algn="bl" dir="8100000" dist="23836">
              <a:srgbClr val="000000">
                <a:alpha val="30199"/>
              </a:srgbClr>
            </a:outerShdw>
          </a:effectLst>
        </p:spPr>
        <p:txBody>
          <a:bodyPr anchorCtr="0" anchor="ctr" bIns="85800" lIns="85800" spcFirstLastPara="1" rIns="85800" wrap="square" tIns="85800">
            <a:noAutofit/>
          </a:bodyPr>
          <a:lstStyle/>
          <a:p>
            <a:pPr indent="0" lvl="0" marL="0" rtl="0" algn="l">
              <a:spcBef>
                <a:spcPts val="0"/>
              </a:spcBef>
              <a:spcAft>
                <a:spcPts val="0"/>
              </a:spcAft>
              <a:buNone/>
            </a:pPr>
            <a:r>
              <a:t/>
            </a:r>
            <a:endParaRPr/>
          </a:p>
        </p:txBody>
      </p:sp>
      <p:sp>
        <p:nvSpPr>
          <p:cNvPr id="402" name="Google Shape;402;g3ee706d1dc8_0_384"/>
          <p:cNvSpPr/>
          <p:nvPr/>
        </p:nvSpPr>
        <p:spPr>
          <a:xfrm>
            <a:off x="2280820" y="2621666"/>
            <a:ext cx="4540200" cy="514800"/>
          </a:xfrm>
          <a:prstGeom prst="rect">
            <a:avLst/>
          </a:prstGeom>
          <a:noFill/>
          <a:ln>
            <a:noFill/>
          </a:ln>
        </p:spPr>
        <p:txBody>
          <a:bodyPr anchorCtr="0" anchor="ctr" bIns="42875" lIns="85800" spcFirstLastPara="1" rIns="85800" wrap="square" tIns="42875">
            <a:noAutofit/>
          </a:bodyPr>
          <a:lstStyle/>
          <a:p>
            <a:pPr indent="0" lvl="0" marL="0" rtl="0" algn="l">
              <a:spcBef>
                <a:spcPts val="0"/>
              </a:spcBef>
              <a:spcAft>
                <a:spcPts val="0"/>
              </a:spcAft>
              <a:buClr>
                <a:schemeClr val="lt1"/>
              </a:buClr>
              <a:buSzPts val="2400"/>
              <a:buFont typeface="Arial"/>
              <a:buNone/>
            </a:pPr>
            <a:r>
              <a:rPr b="1" lang="en-GB" sz="2400">
                <a:solidFill>
                  <a:schemeClr val="lt1"/>
                </a:solidFill>
              </a:rPr>
              <a:t>No SLA</a:t>
            </a:r>
            <a:endParaRPr b="1" sz="2213">
              <a:solidFill>
                <a:schemeClr val="lt1"/>
              </a:solidFill>
            </a:endParaRPr>
          </a:p>
        </p:txBody>
      </p:sp>
      <p:sp>
        <p:nvSpPr>
          <p:cNvPr id="403" name="Google Shape;403;g3ee706d1dc8_0_384"/>
          <p:cNvSpPr/>
          <p:nvPr/>
        </p:nvSpPr>
        <p:spPr>
          <a:xfrm>
            <a:off x="1697102" y="3393960"/>
            <a:ext cx="5512800" cy="772200"/>
          </a:xfrm>
          <a:prstGeom prst="rect">
            <a:avLst/>
          </a:prstGeom>
          <a:solidFill>
            <a:srgbClr val="2A3580"/>
          </a:solidFill>
          <a:ln>
            <a:noFill/>
          </a:ln>
          <a:effectLst>
            <a:outerShdw blurRad="71509" rotWithShape="0" algn="bl" dir="8100000" dist="23836">
              <a:srgbClr val="000000">
                <a:alpha val="30199"/>
              </a:srgbClr>
            </a:outerShdw>
          </a:effectLst>
        </p:spPr>
        <p:txBody>
          <a:bodyPr anchorCtr="0" anchor="ctr" bIns="85800" lIns="85800" spcFirstLastPara="1" rIns="85800" wrap="square" tIns="85800">
            <a:noAutofit/>
          </a:bodyPr>
          <a:lstStyle/>
          <a:p>
            <a:pPr indent="0" lvl="0" marL="0" rtl="0" algn="l">
              <a:spcBef>
                <a:spcPts val="0"/>
              </a:spcBef>
              <a:spcAft>
                <a:spcPts val="0"/>
              </a:spcAft>
              <a:buNone/>
            </a:pPr>
            <a:r>
              <a:t/>
            </a:r>
            <a:endParaRPr/>
          </a:p>
        </p:txBody>
      </p:sp>
      <p:pic>
        <p:nvPicPr>
          <p:cNvPr descr="preencoded.png" id="404" name="Google Shape;404;g3ee706d1dc8_0_384"/>
          <p:cNvPicPr preferRelativeResize="0"/>
          <p:nvPr/>
        </p:nvPicPr>
        <p:blipFill rotWithShape="1">
          <a:blip r:embed="rId3">
            <a:alphaModFix/>
          </a:blip>
          <a:srcRect b="0" l="0" r="0" t="0"/>
          <a:stretch/>
        </p:blipFill>
        <p:spPr>
          <a:xfrm>
            <a:off x="1859246" y="3565581"/>
            <a:ext cx="324288" cy="429052"/>
          </a:xfrm>
          <a:prstGeom prst="rect">
            <a:avLst/>
          </a:prstGeom>
          <a:noFill/>
          <a:ln>
            <a:noFill/>
          </a:ln>
        </p:spPr>
      </p:pic>
      <p:sp>
        <p:nvSpPr>
          <p:cNvPr id="405" name="Google Shape;405;g3ee706d1dc8_0_384"/>
          <p:cNvSpPr/>
          <p:nvPr/>
        </p:nvSpPr>
        <p:spPr>
          <a:xfrm>
            <a:off x="2280820" y="3522675"/>
            <a:ext cx="4540200" cy="514800"/>
          </a:xfrm>
          <a:prstGeom prst="rect">
            <a:avLst/>
          </a:prstGeom>
          <a:noFill/>
          <a:ln>
            <a:noFill/>
          </a:ln>
        </p:spPr>
        <p:txBody>
          <a:bodyPr anchorCtr="0" anchor="ctr" bIns="42875" lIns="85800" spcFirstLastPara="1" rIns="85800" wrap="square" tIns="42875">
            <a:noAutofit/>
          </a:bodyPr>
          <a:lstStyle/>
          <a:p>
            <a:pPr indent="0" lvl="0" marL="0" rtl="0" algn="l">
              <a:spcBef>
                <a:spcPts val="0"/>
              </a:spcBef>
              <a:spcAft>
                <a:spcPts val="0"/>
              </a:spcAft>
              <a:buClr>
                <a:schemeClr val="lt1"/>
              </a:buClr>
              <a:buSzPts val="2400"/>
              <a:buFont typeface="Arial"/>
              <a:buNone/>
            </a:pPr>
            <a:r>
              <a:rPr b="1" lang="en-GB" sz="2400">
                <a:solidFill>
                  <a:schemeClr val="lt1"/>
                </a:solidFill>
              </a:rPr>
              <a:t>Be respectful</a:t>
            </a:r>
            <a:endParaRPr b="1" sz="2213">
              <a:solidFill>
                <a:schemeClr val="lt1"/>
              </a:solidFill>
            </a:endParaRPr>
          </a:p>
        </p:txBody>
      </p:sp>
      <p:sp>
        <p:nvSpPr>
          <p:cNvPr id="406" name="Google Shape;406;g3ee706d1dc8_0_384"/>
          <p:cNvSpPr/>
          <p:nvPr/>
        </p:nvSpPr>
        <p:spPr>
          <a:xfrm>
            <a:off x="1697102" y="4294970"/>
            <a:ext cx="5512800" cy="772200"/>
          </a:xfrm>
          <a:prstGeom prst="rect">
            <a:avLst/>
          </a:prstGeom>
          <a:solidFill>
            <a:srgbClr val="2A3580"/>
          </a:solidFill>
          <a:ln>
            <a:noFill/>
          </a:ln>
          <a:effectLst>
            <a:outerShdw blurRad="71509" rotWithShape="0" algn="bl" dir="8100000" dist="23836">
              <a:srgbClr val="000000">
                <a:alpha val="30199"/>
              </a:srgbClr>
            </a:outerShdw>
          </a:effectLst>
        </p:spPr>
        <p:txBody>
          <a:bodyPr anchorCtr="0" anchor="ctr" bIns="85800" lIns="85800" spcFirstLastPara="1" rIns="85800" wrap="square" tIns="85800">
            <a:noAutofit/>
          </a:bodyPr>
          <a:lstStyle/>
          <a:p>
            <a:pPr indent="0" lvl="0" marL="0" rtl="0" algn="l">
              <a:spcBef>
                <a:spcPts val="0"/>
              </a:spcBef>
              <a:spcAft>
                <a:spcPts val="0"/>
              </a:spcAft>
              <a:buNone/>
            </a:pPr>
            <a:r>
              <a:t/>
            </a:r>
            <a:endParaRPr/>
          </a:p>
        </p:txBody>
      </p:sp>
      <p:pic>
        <p:nvPicPr>
          <p:cNvPr descr="preencoded.png" id="407" name="Google Shape;407;g3ee706d1dc8_0_384"/>
          <p:cNvPicPr preferRelativeResize="0"/>
          <p:nvPr/>
        </p:nvPicPr>
        <p:blipFill rotWithShape="1">
          <a:blip r:embed="rId3">
            <a:alphaModFix/>
          </a:blip>
          <a:srcRect b="0" l="0" r="0" t="0"/>
          <a:stretch/>
        </p:blipFill>
        <p:spPr>
          <a:xfrm>
            <a:off x="1859246" y="4466590"/>
            <a:ext cx="324288" cy="429052"/>
          </a:xfrm>
          <a:prstGeom prst="rect">
            <a:avLst/>
          </a:prstGeom>
          <a:noFill/>
          <a:ln>
            <a:noFill/>
          </a:ln>
        </p:spPr>
      </p:pic>
      <p:sp>
        <p:nvSpPr>
          <p:cNvPr id="408" name="Google Shape;408;g3ee706d1dc8_0_384"/>
          <p:cNvSpPr/>
          <p:nvPr/>
        </p:nvSpPr>
        <p:spPr>
          <a:xfrm>
            <a:off x="2280820" y="4423685"/>
            <a:ext cx="4540200" cy="514800"/>
          </a:xfrm>
          <a:prstGeom prst="rect">
            <a:avLst/>
          </a:prstGeom>
          <a:noFill/>
          <a:ln>
            <a:noFill/>
          </a:ln>
        </p:spPr>
        <p:txBody>
          <a:bodyPr anchorCtr="0" anchor="ctr" bIns="42875" lIns="85800" spcFirstLastPara="1" rIns="85800" wrap="square" tIns="42875">
            <a:noAutofit/>
          </a:bodyPr>
          <a:lstStyle/>
          <a:p>
            <a:pPr indent="0" lvl="0" marL="0" rtl="0" algn="l">
              <a:spcBef>
                <a:spcPts val="0"/>
              </a:spcBef>
              <a:spcAft>
                <a:spcPts val="0"/>
              </a:spcAft>
              <a:buClr>
                <a:schemeClr val="lt1"/>
              </a:buClr>
              <a:buSzPts val="2400"/>
              <a:buFont typeface="Arial"/>
              <a:buNone/>
            </a:pPr>
            <a:r>
              <a:rPr b="1" lang="en-GB" sz="2400">
                <a:solidFill>
                  <a:schemeClr val="lt1"/>
                </a:solidFill>
              </a:rPr>
              <a:t>Offer to help</a:t>
            </a:r>
            <a:endParaRPr b="1" sz="2213">
              <a:solidFill>
                <a:schemeClr val="lt1"/>
              </a:solidFill>
            </a:endParaRPr>
          </a:p>
        </p:txBody>
      </p:sp>
      <p:sp>
        <p:nvSpPr>
          <p:cNvPr id="409" name="Google Shape;409;g3ee706d1dc8_0_384"/>
          <p:cNvSpPr/>
          <p:nvPr/>
        </p:nvSpPr>
        <p:spPr>
          <a:xfrm>
            <a:off x="1697102" y="5195979"/>
            <a:ext cx="5512800" cy="772200"/>
          </a:xfrm>
          <a:prstGeom prst="rect">
            <a:avLst/>
          </a:prstGeom>
          <a:solidFill>
            <a:srgbClr val="2A3580"/>
          </a:solidFill>
          <a:ln>
            <a:noFill/>
          </a:ln>
          <a:effectLst>
            <a:outerShdw blurRad="71509" rotWithShape="0" algn="bl" dir="8100000" dist="23836">
              <a:srgbClr val="000000">
                <a:alpha val="30199"/>
              </a:srgbClr>
            </a:outerShdw>
          </a:effectLst>
        </p:spPr>
        <p:txBody>
          <a:bodyPr anchorCtr="0" anchor="ctr" bIns="85800" lIns="85800" spcFirstLastPara="1" rIns="85800" wrap="square" tIns="85800">
            <a:noAutofit/>
          </a:bodyPr>
          <a:lstStyle/>
          <a:p>
            <a:pPr indent="0" lvl="0" marL="0" rtl="0" algn="l">
              <a:spcBef>
                <a:spcPts val="0"/>
              </a:spcBef>
              <a:spcAft>
                <a:spcPts val="0"/>
              </a:spcAft>
              <a:buNone/>
            </a:pPr>
            <a:r>
              <a:t/>
            </a:r>
            <a:endParaRPr/>
          </a:p>
        </p:txBody>
      </p:sp>
      <p:pic>
        <p:nvPicPr>
          <p:cNvPr descr="preencoded.png" id="410" name="Google Shape;410;g3ee706d1dc8_0_384"/>
          <p:cNvPicPr preferRelativeResize="0"/>
          <p:nvPr/>
        </p:nvPicPr>
        <p:blipFill rotWithShape="1">
          <a:blip r:embed="rId3">
            <a:alphaModFix/>
          </a:blip>
          <a:srcRect b="0" l="0" r="0" t="0"/>
          <a:stretch/>
        </p:blipFill>
        <p:spPr>
          <a:xfrm>
            <a:off x="1859246" y="5367600"/>
            <a:ext cx="324288" cy="429052"/>
          </a:xfrm>
          <a:prstGeom prst="rect">
            <a:avLst/>
          </a:prstGeom>
          <a:noFill/>
          <a:ln>
            <a:noFill/>
          </a:ln>
        </p:spPr>
      </p:pic>
      <p:sp>
        <p:nvSpPr>
          <p:cNvPr id="411" name="Google Shape;411;g3ee706d1dc8_0_384"/>
          <p:cNvSpPr/>
          <p:nvPr/>
        </p:nvSpPr>
        <p:spPr>
          <a:xfrm>
            <a:off x="2280820" y="5324695"/>
            <a:ext cx="4540200" cy="514800"/>
          </a:xfrm>
          <a:prstGeom prst="rect">
            <a:avLst/>
          </a:prstGeom>
          <a:noFill/>
          <a:ln>
            <a:noFill/>
          </a:ln>
        </p:spPr>
        <p:txBody>
          <a:bodyPr anchorCtr="0" anchor="ctr" bIns="42875" lIns="85800" spcFirstLastPara="1" rIns="85800" wrap="square" tIns="42875">
            <a:noAutofit/>
          </a:bodyPr>
          <a:lstStyle/>
          <a:p>
            <a:pPr indent="0" lvl="0" marL="0" rtl="0" algn="l">
              <a:spcBef>
                <a:spcPts val="0"/>
              </a:spcBef>
              <a:spcAft>
                <a:spcPts val="0"/>
              </a:spcAft>
              <a:buClr>
                <a:schemeClr val="lt1"/>
              </a:buClr>
              <a:buSzPts val="2400"/>
              <a:buFont typeface="Arial"/>
              <a:buNone/>
            </a:pPr>
            <a:r>
              <a:rPr b="1" lang="en-GB" sz="2400">
                <a:solidFill>
                  <a:schemeClr val="lt1"/>
                </a:solidFill>
              </a:rPr>
              <a:t>Contribute / Sponsor</a:t>
            </a:r>
            <a:endParaRPr b="1" sz="2213">
              <a:solidFill>
                <a:schemeClr val="lt1"/>
              </a:solidFill>
            </a:endParaRPr>
          </a:p>
        </p:txBody>
      </p:sp>
      <p:pic>
        <p:nvPicPr>
          <p:cNvPr descr="preencoded.png" id="412" name="Google Shape;412;g3ee706d1dc8_0_384"/>
          <p:cNvPicPr preferRelativeResize="0"/>
          <p:nvPr/>
        </p:nvPicPr>
        <p:blipFill rotWithShape="1">
          <a:blip r:embed="rId3">
            <a:alphaModFix/>
          </a:blip>
          <a:srcRect b="0" l="0" r="0" t="0"/>
          <a:stretch/>
        </p:blipFill>
        <p:spPr>
          <a:xfrm>
            <a:off x="1859246" y="2638761"/>
            <a:ext cx="324288" cy="429052"/>
          </a:xfrm>
          <a:prstGeom prst="rect">
            <a:avLst/>
          </a:prstGeom>
          <a:noFill/>
          <a:ln>
            <a:noFill/>
          </a:ln>
        </p:spPr>
      </p:pic>
      <p:pic>
        <p:nvPicPr>
          <p:cNvPr id="413" name="Google Shape;413;g3ee706d1dc8_0_384" title="dependency_2x.png"/>
          <p:cNvPicPr preferRelativeResize="0"/>
          <p:nvPr/>
        </p:nvPicPr>
        <p:blipFill>
          <a:blip r:embed="rId4">
            <a:alphaModFix/>
          </a:blip>
          <a:stretch>
            <a:fillRect/>
          </a:stretch>
        </p:blipFill>
        <p:spPr>
          <a:xfrm>
            <a:off x="8468575" y="2109725"/>
            <a:ext cx="3224550" cy="3987949"/>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sp>
        <p:nvSpPr>
          <p:cNvPr id="418" name="Google Shape;418;g3ee706d1dc8_0_651"/>
          <p:cNvSpPr txBox="1"/>
          <p:nvPr>
            <p:ph type="title"/>
          </p:nvPr>
        </p:nvSpPr>
        <p:spPr>
          <a:xfrm>
            <a:off x="415600" y="593367"/>
            <a:ext cx="11360700" cy="7635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None/>
            </a:pPr>
            <a:r>
              <a:t/>
            </a:r>
            <a:endParaRPr/>
          </a:p>
        </p:txBody>
      </p:sp>
      <p:sp>
        <p:nvSpPr>
          <p:cNvPr id="419" name="Google Shape;419;g3ee706d1dc8_0_651"/>
          <p:cNvSpPr txBox="1"/>
          <p:nvPr>
            <p:ph idx="1" type="body"/>
          </p:nvPr>
        </p:nvSpPr>
        <p:spPr>
          <a:xfrm>
            <a:off x="415600" y="1536633"/>
            <a:ext cx="11360700" cy="45552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t/>
            </a:r>
            <a:endParaRPr/>
          </a:p>
        </p:txBody>
      </p:sp>
      <p:pic>
        <p:nvPicPr>
          <p:cNvPr id="420" name="Google Shape;420;g3ee706d1dc8_0_651"/>
          <p:cNvPicPr preferRelativeResize="0"/>
          <p:nvPr/>
        </p:nvPicPr>
        <p:blipFill>
          <a:blip r:embed="rId3">
            <a:alphaModFix/>
          </a:blip>
          <a:stretch>
            <a:fillRect/>
          </a:stretch>
        </p:blipFill>
        <p:spPr>
          <a:xfrm>
            <a:off x="0" y="0"/>
            <a:ext cx="12425528" cy="6934732"/>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0F23"/>
        </a:solidFill>
      </p:bgPr>
    </p:bg>
    <p:spTree>
      <p:nvGrpSpPr>
        <p:cNvPr id="424" name="Shape 424"/>
        <p:cNvGrpSpPr/>
        <p:nvPr/>
      </p:nvGrpSpPr>
      <p:grpSpPr>
        <a:xfrm>
          <a:off x="0" y="0"/>
          <a:ext cx="0" cy="0"/>
          <a:chOff x="0" y="0"/>
          <a:chExt cx="0" cy="0"/>
        </a:xfrm>
      </p:grpSpPr>
      <p:sp>
        <p:nvSpPr>
          <p:cNvPr id="425" name="Google Shape;425;g3ee706d1dc8_0_657"/>
          <p:cNvSpPr txBox="1"/>
          <p:nvPr/>
        </p:nvSpPr>
        <p:spPr>
          <a:xfrm>
            <a:off x="731540" y="274320"/>
            <a:ext cx="10973100" cy="769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4400">
                <a:solidFill>
                  <a:srgbClr val="FFFFFF"/>
                </a:solidFill>
                <a:latin typeface="Calibri"/>
                <a:ea typeface="Calibri"/>
                <a:cs typeface="Calibri"/>
                <a:sym typeface="Calibri"/>
              </a:rPr>
              <a:t>Why Can’t we just use the new version?</a:t>
            </a:r>
            <a:endParaRPr sz="1500"/>
          </a:p>
        </p:txBody>
      </p:sp>
      <p:sp>
        <p:nvSpPr>
          <p:cNvPr id="426" name="Google Shape;426;g3ee706d1dc8_0_657"/>
          <p:cNvSpPr txBox="1"/>
          <p:nvPr/>
        </p:nvSpPr>
        <p:spPr>
          <a:xfrm>
            <a:off x="731540" y="1188720"/>
            <a:ext cx="10973100" cy="4464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300">
                <a:solidFill>
                  <a:srgbClr val="AAAAAA"/>
                </a:solidFill>
                <a:latin typeface="Calibri"/>
                <a:ea typeface="Calibri"/>
                <a:cs typeface="Calibri"/>
                <a:sym typeface="Calibri"/>
              </a:rPr>
              <a:t>The fix exists, but upgrading isn't always straightforward</a:t>
            </a:r>
            <a:endParaRPr sz="1500"/>
          </a:p>
        </p:txBody>
      </p:sp>
      <p:sp>
        <p:nvSpPr>
          <p:cNvPr id="427" name="Google Shape;427;g3ee706d1dc8_0_657"/>
          <p:cNvSpPr/>
          <p:nvPr/>
        </p:nvSpPr>
        <p:spPr>
          <a:xfrm>
            <a:off x="731533" y="2011667"/>
            <a:ext cx="10973100" cy="1634700"/>
          </a:xfrm>
          <a:prstGeom prst="roundRect">
            <a:avLst>
              <a:gd fmla="val 16667" name="adj"/>
            </a:avLst>
          </a:prstGeom>
          <a:solidFill>
            <a:srgbClr val="1E1E40"/>
          </a:solidFill>
          <a:ln>
            <a:noFill/>
          </a:ln>
          <a:effectLst>
            <a:outerShdw blurRad="40001"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dk1"/>
              </a:solidFill>
              <a:latin typeface="Calibri"/>
              <a:ea typeface="Calibri"/>
              <a:cs typeface="Calibri"/>
              <a:sym typeface="Calibri"/>
            </a:endParaRPr>
          </a:p>
        </p:txBody>
      </p:sp>
      <p:sp>
        <p:nvSpPr>
          <p:cNvPr id="428" name="Google Shape;428;g3ee706d1dc8_0_657"/>
          <p:cNvSpPr txBox="1"/>
          <p:nvPr/>
        </p:nvSpPr>
        <p:spPr>
          <a:xfrm>
            <a:off x="1005867" y="2103120"/>
            <a:ext cx="4755300" cy="4464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300">
                <a:solidFill>
                  <a:srgbClr val="EF4444"/>
                </a:solidFill>
                <a:latin typeface="Calibri"/>
                <a:ea typeface="Calibri"/>
                <a:cs typeface="Calibri"/>
                <a:sym typeface="Calibri"/>
              </a:rPr>
              <a:t>The Problem</a:t>
            </a:r>
            <a:endParaRPr sz="1500"/>
          </a:p>
        </p:txBody>
      </p:sp>
      <p:sp>
        <p:nvSpPr>
          <p:cNvPr id="429" name="Google Shape;429;g3ee706d1dc8_0_657"/>
          <p:cNvSpPr txBox="1"/>
          <p:nvPr/>
        </p:nvSpPr>
        <p:spPr>
          <a:xfrm>
            <a:off x="1005867" y="2560333"/>
            <a:ext cx="9238800" cy="774600"/>
          </a:xfrm>
          <a:prstGeom prst="rect">
            <a:avLst/>
          </a:prstGeom>
          <a:noFill/>
          <a:ln>
            <a:noFill/>
          </a:ln>
        </p:spPr>
        <p:txBody>
          <a:bodyPr anchorCtr="0" anchor="t" bIns="45700" lIns="91425" spcFirstLastPara="1" rIns="91425" wrap="square" tIns="45700">
            <a:spAutoFit/>
          </a:bodyPr>
          <a:lstStyle/>
          <a:p>
            <a:pPr indent="0" lvl="0" marL="0" marR="0" rtl="0" algn="l">
              <a:lnSpc>
                <a:spcPct val="141176"/>
              </a:lnSpc>
              <a:spcBef>
                <a:spcPts val="0"/>
              </a:spcBef>
              <a:spcAft>
                <a:spcPts val="0"/>
              </a:spcAft>
              <a:buNone/>
            </a:pPr>
            <a:r>
              <a:rPr b="1" lang="en-GB" sz="1700">
                <a:solidFill>
                  <a:srgbClr val="EF4444"/>
                </a:solidFill>
                <a:latin typeface="Calibri"/>
                <a:ea typeface="Calibri"/>
                <a:cs typeface="Calibri"/>
                <a:sym typeface="Calibri"/>
              </a:rPr>
              <a:t>⚠  </a:t>
            </a:r>
            <a:r>
              <a:rPr lang="en-GB" sz="1700">
                <a:solidFill>
                  <a:srgbClr val="FFFFFF"/>
                </a:solidFill>
                <a:latin typeface="Calibri"/>
                <a:ea typeface="Calibri"/>
                <a:cs typeface="Calibri"/>
                <a:sym typeface="Calibri"/>
              </a:rPr>
              <a:t>Fixed version might be "too new" - contains breaking changes</a:t>
            </a:r>
            <a:endParaRPr sz="1500"/>
          </a:p>
          <a:p>
            <a:pPr indent="0" lvl="0" marL="0" marR="0" rtl="0" algn="l">
              <a:lnSpc>
                <a:spcPct val="141176"/>
              </a:lnSpc>
              <a:spcBef>
                <a:spcPts val="400"/>
              </a:spcBef>
              <a:spcAft>
                <a:spcPts val="0"/>
              </a:spcAft>
              <a:buNone/>
            </a:pPr>
            <a:r>
              <a:rPr b="1" lang="en-GB" sz="1700">
                <a:solidFill>
                  <a:srgbClr val="EF4444"/>
                </a:solidFill>
                <a:latin typeface="Calibri"/>
                <a:ea typeface="Calibri"/>
                <a:cs typeface="Calibri"/>
                <a:sym typeface="Calibri"/>
              </a:rPr>
              <a:t>⚠  </a:t>
            </a:r>
            <a:r>
              <a:rPr lang="en-GB" sz="1700">
                <a:solidFill>
                  <a:srgbClr val="FFFFFF"/>
                </a:solidFill>
                <a:latin typeface="Calibri"/>
                <a:ea typeface="Calibri"/>
                <a:cs typeface="Calibri"/>
                <a:sym typeface="Calibri"/>
              </a:rPr>
              <a:t>API changes, dependency conflicts, behavior differences</a:t>
            </a:r>
            <a:endParaRPr sz="1500"/>
          </a:p>
        </p:txBody>
      </p:sp>
      <p:sp>
        <p:nvSpPr>
          <p:cNvPr id="430" name="Google Shape;430;g3ee706d1dc8_0_657"/>
          <p:cNvSpPr/>
          <p:nvPr/>
        </p:nvSpPr>
        <p:spPr>
          <a:xfrm>
            <a:off x="731533" y="4229165"/>
            <a:ext cx="10973100" cy="2263200"/>
          </a:xfrm>
          <a:prstGeom prst="roundRect">
            <a:avLst>
              <a:gd fmla="val 16667" name="adj"/>
            </a:avLst>
          </a:prstGeom>
          <a:solidFill>
            <a:srgbClr val="1E1E40"/>
          </a:solidFill>
          <a:ln>
            <a:noFill/>
          </a:ln>
          <a:effectLst>
            <a:outerShdw blurRad="40001"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dk1"/>
              </a:solidFill>
              <a:latin typeface="Calibri"/>
              <a:ea typeface="Calibri"/>
              <a:cs typeface="Calibri"/>
              <a:sym typeface="Calibri"/>
            </a:endParaRPr>
          </a:p>
        </p:txBody>
      </p:sp>
      <p:sp>
        <p:nvSpPr>
          <p:cNvPr id="431" name="Google Shape;431;g3ee706d1dc8_0_657"/>
          <p:cNvSpPr txBox="1"/>
          <p:nvPr/>
        </p:nvSpPr>
        <p:spPr>
          <a:xfrm>
            <a:off x="1005867" y="4196214"/>
            <a:ext cx="10058700" cy="4464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300">
                <a:solidFill>
                  <a:srgbClr val="F59E0B"/>
                </a:solidFill>
                <a:latin typeface="Calibri"/>
                <a:ea typeface="Calibri"/>
                <a:cs typeface="Calibri"/>
                <a:sym typeface="Calibri"/>
              </a:rPr>
              <a:t>Can't Upgrade → Wait for Backport</a:t>
            </a:r>
            <a:endParaRPr sz="1500"/>
          </a:p>
        </p:txBody>
      </p:sp>
      <p:sp>
        <p:nvSpPr>
          <p:cNvPr id="432" name="Google Shape;432;g3ee706d1dc8_0_657"/>
          <p:cNvSpPr txBox="1"/>
          <p:nvPr/>
        </p:nvSpPr>
        <p:spPr>
          <a:xfrm>
            <a:off x="1005867" y="4653421"/>
            <a:ext cx="6714900" cy="384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900">
                <a:solidFill>
                  <a:srgbClr val="FFFFFF"/>
                </a:solidFill>
                <a:latin typeface="Calibri"/>
                <a:ea typeface="Calibri"/>
                <a:cs typeface="Calibri"/>
                <a:sym typeface="Calibri"/>
              </a:rPr>
              <a:t>Patches might get backported to your version, but...</a:t>
            </a:r>
            <a:endParaRPr sz="1500"/>
          </a:p>
        </p:txBody>
      </p:sp>
      <p:sp>
        <p:nvSpPr>
          <p:cNvPr id="433" name="Google Shape;433;g3ee706d1dc8_0_657"/>
          <p:cNvSpPr/>
          <p:nvPr/>
        </p:nvSpPr>
        <p:spPr>
          <a:xfrm>
            <a:off x="1188752" y="5029200"/>
            <a:ext cx="3108900" cy="1280100"/>
          </a:xfrm>
          <a:prstGeom prst="roundRect">
            <a:avLst>
              <a:gd fmla="val 16667" name="adj"/>
            </a:avLst>
          </a:prstGeom>
          <a:solidFill>
            <a:srgbClr val="151530"/>
          </a:solidFill>
          <a:ln>
            <a:noFill/>
          </a:ln>
          <a:effectLst>
            <a:outerShdw blurRad="40001"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dk1"/>
              </a:solidFill>
              <a:latin typeface="Calibri"/>
              <a:ea typeface="Calibri"/>
              <a:cs typeface="Calibri"/>
              <a:sym typeface="Calibri"/>
            </a:endParaRPr>
          </a:p>
        </p:txBody>
      </p:sp>
      <p:sp>
        <p:nvSpPr>
          <p:cNvPr id="434" name="Google Shape;434;g3ee706d1dc8_0_657"/>
          <p:cNvSpPr txBox="1"/>
          <p:nvPr/>
        </p:nvSpPr>
        <p:spPr>
          <a:xfrm>
            <a:off x="1371637" y="5120640"/>
            <a:ext cx="2743200" cy="384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900">
                <a:solidFill>
                  <a:srgbClr val="F59E0B"/>
                </a:solidFill>
                <a:latin typeface="Calibri"/>
                <a:ea typeface="Calibri"/>
                <a:cs typeface="Calibri"/>
                <a:sym typeface="Calibri"/>
              </a:rPr>
              <a:t>Longer Process</a:t>
            </a:r>
            <a:endParaRPr sz="1500"/>
          </a:p>
        </p:txBody>
      </p:sp>
      <p:sp>
        <p:nvSpPr>
          <p:cNvPr id="435" name="Google Shape;435;g3ee706d1dc8_0_657"/>
          <p:cNvSpPr txBox="1"/>
          <p:nvPr/>
        </p:nvSpPr>
        <p:spPr>
          <a:xfrm>
            <a:off x="1371637" y="5486400"/>
            <a:ext cx="2743200" cy="785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500">
                <a:solidFill>
                  <a:srgbClr val="AAAAAA"/>
                </a:solidFill>
                <a:latin typeface="Calibri"/>
                <a:ea typeface="Calibri"/>
                <a:cs typeface="Calibri"/>
                <a:sym typeface="Calibri"/>
              </a:rPr>
              <a:t>Backports take weeks/months.</a:t>
            </a:r>
            <a:br>
              <a:rPr lang="en-GB" sz="1500">
                <a:solidFill>
                  <a:srgbClr val="AAAAAA"/>
                </a:solidFill>
                <a:latin typeface="Calibri"/>
                <a:ea typeface="Calibri"/>
                <a:cs typeface="Calibri"/>
                <a:sym typeface="Calibri"/>
              </a:rPr>
            </a:br>
            <a:r>
              <a:rPr lang="en-GB" sz="1500">
                <a:solidFill>
                  <a:srgbClr val="AAAAAA"/>
                </a:solidFill>
                <a:latin typeface="Calibri"/>
                <a:ea typeface="Calibri"/>
                <a:cs typeface="Calibri"/>
                <a:sym typeface="Calibri"/>
              </a:rPr>
              <a:t>Patch must be adapted to</a:t>
            </a:r>
            <a:br>
              <a:rPr lang="en-GB" sz="1500">
                <a:solidFill>
                  <a:srgbClr val="AAAAAA"/>
                </a:solidFill>
                <a:latin typeface="Calibri"/>
                <a:ea typeface="Calibri"/>
                <a:cs typeface="Calibri"/>
                <a:sym typeface="Calibri"/>
              </a:rPr>
            </a:br>
            <a:r>
              <a:rPr lang="en-GB" sz="1500">
                <a:solidFill>
                  <a:srgbClr val="AAAAAA"/>
                </a:solidFill>
                <a:latin typeface="Calibri"/>
                <a:ea typeface="Calibri"/>
                <a:cs typeface="Calibri"/>
                <a:sym typeface="Calibri"/>
              </a:rPr>
              <a:t>older codebase.</a:t>
            </a:r>
            <a:endParaRPr sz="1500"/>
          </a:p>
        </p:txBody>
      </p:sp>
      <p:sp>
        <p:nvSpPr>
          <p:cNvPr id="436" name="Google Shape;436;g3ee706d1dc8_0_657"/>
          <p:cNvSpPr/>
          <p:nvPr/>
        </p:nvSpPr>
        <p:spPr>
          <a:xfrm>
            <a:off x="4663564" y="5029200"/>
            <a:ext cx="3108900" cy="1280100"/>
          </a:xfrm>
          <a:prstGeom prst="roundRect">
            <a:avLst>
              <a:gd fmla="val 16667" name="adj"/>
            </a:avLst>
          </a:prstGeom>
          <a:solidFill>
            <a:srgbClr val="151530"/>
          </a:solidFill>
          <a:ln>
            <a:noFill/>
          </a:ln>
          <a:effectLst>
            <a:outerShdw blurRad="40001"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dk1"/>
              </a:solidFill>
              <a:latin typeface="Calibri"/>
              <a:ea typeface="Calibri"/>
              <a:cs typeface="Calibri"/>
              <a:sym typeface="Calibri"/>
            </a:endParaRPr>
          </a:p>
        </p:txBody>
      </p:sp>
      <p:sp>
        <p:nvSpPr>
          <p:cNvPr id="437" name="Google Shape;437;g3ee706d1dc8_0_657"/>
          <p:cNvSpPr txBox="1"/>
          <p:nvPr/>
        </p:nvSpPr>
        <p:spPr>
          <a:xfrm>
            <a:off x="4846449" y="5120640"/>
            <a:ext cx="2743200" cy="384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900">
                <a:solidFill>
                  <a:srgbClr val="F59E0B"/>
                </a:solidFill>
                <a:latin typeface="Calibri"/>
                <a:ea typeface="Calibri"/>
                <a:cs typeface="Calibri"/>
                <a:sym typeface="Calibri"/>
              </a:rPr>
              <a:t>Less Interest</a:t>
            </a:r>
            <a:endParaRPr sz="1500"/>
          </a:p>
        </p:txBody>
      </p:sp>
      <p:sp>
        <p:nvSpPr>
          <p:cNvPr id="438" name="Google Shape;438;g3ee706d1dc8_0_657"/>
          <p:cNvSpPr txBox="1"/>
          <p:nvPr/>
        </p:nvSpPr>
        <p:spPr>
          <a:xfrm>
            <a:off x="4846449" y="5486400"/>
            <a:ext cx="2743200" cy="785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500">
                <a:solidFill>
                  <a:srgbClr val="AAAAAA"/>
                </a:solidFill>
                <a:latin typeface="Calibri"/>
                <a:ea typeface="Calibri"/>
                <a:cs typeface="Calibri"/>
                <a:sym typeface="Calibri"/>
              </a:rPr>
              <a:t>Maintainers focus on latest.</a:t>
            </a:r>
            <a:br>
              <a:rPr lang="en-GB" sz="1500">
                <a:solidFill>
                  <a:srgbClr val="AAAAAA"/>
                </a:solidFill>
                <a:latin typeface="Calibri"/>
                <a:ea typeface="Calibri"/>
                <a:cs typeface="Calibri"/>
                <a:sym typeface="Calibri"/>
              </a:rPr>
            </a:br>
            <a:r>
              <a:rPr lang="en-GB" sz="1500">
                <a:solidFill>
                  <a:srgbClr val="AAAAAA"/>
                </a:solidFill>
                <a:latin typeface="Calibri"/>
                <a:ea typeface="Calibri"/>
                <a:cs typeface="Calibri"/>
                <a:sym typeface="Calibri"/>
              </a:rPr>
              <a:t>Older branches get lower</a:t>
            </a:r>
            <a:br>
              <a:rPr lang="en-GB" sz="1500">
                <a:solidFill>
                  <a:srgbClr val="AAAAAA"/>
                </a:solidFill>
                <a:latin typeface="Calibri"/>
                <a:ea typeface="Calibri"/>
                <a:cs typeface="Calibri"/>
                <a:sym typeface="Calibri"/>
              </a:rPr>
            </a:br>
            <a:r>
              <a:rPr lang="en-GB" sz="1500">
                <a:solidFill>
                  <a:srgbClr val="AAAAAA"/>
                </a:solidFill>
                <a:latin typeface="Calibri"/>
                <a:ea typeface="Calibri"/>
                <a:cs typeface="Calibri"/>
                <a:sym typeface="Calibri"/>
              </a:rPr>
              <a:t>priority (if any).</a:t>
            </a:r>
            <a:endParaRPr sz="1500"/>
          </a:p>
        </p:txBody>
      </p:sp>
      <p:sp>
        <p:nvSpPr>
          <p:cNvPr id="439" name="Google Shape;439;g3ee706d1dc8_0_657"/>
          <p:cNvSpPr/>
          <p:nvPr/>
        </p:nvSpPr>
        <p:spPr>
          <a:xfrm>
            <a:off x="8138377" y="5029200"/>
            <a:ext cx="3108900" cy="1280100"/>
          </a:xfrm>
          <a:prstGeom prst="roundRect">
            <a:avLst>
              <a:gd fmla="val 16667" name="adj"/>
            </a:avLst>
          </a:prstGeom>
          <a:solidFill>
            <a:srgbClr val="151530"/>
          </a:solidFill>
          <a:ln>
            <a:noFill/>
          </a:ln>
          <a:effectLst>
            <a:outerShdw blurRad="40001"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dk1"/>
              </a:solidFill>
              <a:latin typeface="Calibri"/>
              <a:ea typeface="Calibri"/>
              <a:cs typeface="Calibri"/>
              <a:sym typeface="Calibri"/>
            </a:endParaRPr>
          </a:p>
        </p:txBody>
      </p:sp>
      <p:sp>
        <p:nvSpPr>
          <p:cNvPr id="440" name="Google Shape;440;g3ee706d1dc8_0_657"/>
          <p:cNvSpPr txBox="1"/>
          <p:nvPr/>
        </p:nvSpPr>
        <p:spPr>
          <a:xfrm>
            <a:off x="8321262" y="5120640"/>
            <a:ext cx="2743200" cy="384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900">
                <a:solidFill>
                  <a:srgbClr val="F59E0B"/>
                </a:solidFill>
                <a:latin typeface="Calibri"/>
                <a:ea typeface="Calibri"/>
                <a:cs typeface="Calibri"/>
                <a:sym typeface="Calibri"/>
              </a:rPr>
              <a:t>Third-party Dependency</a:t>
            </a:r>
            <a:endParaRPr sz="1500"/>
          </a:p>
        </p:txBody>
      </p:sp>
      <p:sp>
        <p:nvSpPr>
          <p:cNvPr id="441" name="Google Shape;441;g3ee706d1dc8_0_657"/>
          <p:cNvSpPr txBox="1"/>
          <p:nvPr/>
        </p:nvSpPr>
        <p:spPr>
          <a:xfrm>
            <a:off x="8321262" y="5486400"/>
            <a:ext cx="2743200" cy="785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500">
                <a:solidFill>
                  <a:srgbClr val="AAAAAA"/>
                </a:solidFill>
                <a:latin typeface="Calibri"/>
                <a:ea typeface="Calibri"/>
                <a:cs typeface="Calibri"/>
                <a:sym typeface="Calibri"/>
              </a:rPr>
              <a:t>Upstream may not support</a:t>
            </a:r>
            <a:br>
              <a:rPr lang="en-GB" sz="1500">
                <a:solidFill>
                  <a:srgbClr val="AAAAAA"/>
                </a:solidFill>
                <a:latin typeface="Calibri"/>
                <a:ea typeface="Calibri"/>
                <a:cs typeface="Calibri"/>
                <a:sym typeface="Calibri"/>
              </a:rPr>
            </a:br>
            <a:r>
              <a:rPr lang="en-GB" sz="1500">
                <a:solidFill>
                  <a:srgbClr val="AAAAAA"/>
                </a:solidFill>
                <a:latin typeface="Calibri"/>
                <a:ea typeface="Calibri"/>
                <a:cs typeface="Calibri"/>
                <a:sym typeface="Calibri"/>
              </a:rPr>
              <a:t>your version. Distro maintainers</a:t>
            </a:r>
            <a:br>
              <a:rPr lang="en-GB" sz="1500">
                <a:solidFill>
                  <a:srgbClr val="AAAAAA"/>
                </a:solidFill>
                <a:latin typeface="Calibri"/>
                <a:ea typeface="Calibri"/>
                <a:cs typeface="Calibri"/>
                <a:sym typeface="Calibri"/>
              </a:rPr>
            </a:br>
            <a:r>
              <a:rPr lang="en-GB" sz="1500">
                <a:solidFill>
                  <a:srgbClr val="AAAAAA"/>
                </a:solidFill>
                <a:latin typeface="Calibri"/>
                <a:ea typeface="Calibri"/>
                <a:cs typeface="Calibri"/>
                <a:sym typeface="Calibri"/>
              </a:rPr>
              <a:t>(Debian, Red Hat) must step in.</a:t>
            </a:r>
            <a:endParaRPr sz="1500"/>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5" name="Shape 445"/>
        <p:cNvGrpSpPr/>
        <p:nvPr/>
      </p:nvGrpSpPr>
      <p:grpSpPr>
        <a:xfrm>
          <a:off x="0" y="0"/>
          <a:ext cx="0" cy="0"/>
          <a:chOff x="0" y="0"/>
          <a:chExt cx="0" cy="0"/>
        </a:xfrm>
      </p:grpSpPr>
      <p:pic>
        <p:nvPicPr>
          <p:cNvPr id="446" name="Google Shape;446;g3ee706d1dc8_0_677"/>
          <p:cNvPicPr preferRelativeResize="0"/>
          <p:nvPr/>
        </p:nvPicPr>
        <p:blipFill>
          <a:blip r:embed="rId3">
            <a:alphaModFix/>
          </a:blip>
          <a:stretch>
            <a:fillRect/>
          </a:stretch>
        </p:blipFill>
        <p:spPr>
          <a:xfrm>
            <a:off x="-48033" y="0"/>
            <a:ext cx="12288102" cy="685800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72A"/>
        </a:solidFill>
      </p:bgPr>
    </p:bg>
    <p:spTree>
      <p:nvGrpSpPr>
        <p:cNvPr id="450" name="Shape 450"/>
        <p:cNvGrpSpPr/>
        <p:nvPr/>
      </p:nvGrpSpPr>
      <p:grpSpPr>
        <a:xfrm>
          <a:off x="0" y="0"/>
          <a:ext cx="0" cy="0"/>
          <a:chOff x="0" y="0"/>
          <a:chExt cx="0" cy="0"/>
        </a:xfrm>
      </p:grpSpPr>
      <p:sp>
        <p:nvSpPr>
          <p:cNvPr id="451" name="Google Shape;451;g3ee706d1dc8_0_681"/>
          <p:cNvSpPr txBox="1"/>
          <p:nvPr/>
        </p:nvSpPr>
        <p:spPr>
          <a:xfrm>
            <a:off x="731540" y="457200"/>
            <a:ext cx="10058700" cy="646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3600" u="none" cap="none" strike="noStrike">
                <a:solidFill>
                  <a:srgbClr val="FFFFFF"/>
                </a:solidFill>
                <a:latin typeface="Calibri"/>
                <a:ea typeface="Calibri"/>
                <a:cs typeface="Calibri"/>
                <a:sym typeface="Calibri"/>
              </a:rPr>
              <a:t>Research Scope</a:t>
            </a:r>
            <a:endParaRPr sz="1500"/>
          </a:p>
        </p:txBody>
      </p:sp>
      <p:sp>
        <p:nvSpPr>
          <p:cNvPr id="452" name="Google Shape;452;g3ee706d1dc8_0_681"/>
          <p:cNvSpPr txBox="1"/>
          <p:nvPr/>
        </p:nvSpPr>
        <p:spPr>
          <a:xfrm>
            <a:off x="731533" y="1097267"/>
            <a:ext cx="106992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400">
                <a:solidFill>
                  <a:srgbClr val="94A3B8"/>
                </a:solidFill>
                <a:latin typeface="Calibri"/>
                <a:ea typeface="Calibri"/>
                <a:cs typeface="Calibri"/>
                <a:sym typeface="Calibri"/>
              </a:rPr>
              <a:t>A year of </a:t>
            </a:r>
            <a:r>
              <a:rPr b="0" i="0" lang="en-GB" sz="2400" u="none" cap="none" strike="noStrike">
                <a:solidFill>
                  <a:srgbClr val="94A3B8"/>
                </a:solidFill>
                <a:latin typeface="Calibri"/>
                <a:ea typeface="Calibri"/>
                <a:cs typeface="Calibri"/>
                <a:sym typeface="Calibri"/>
              </a:rPr>
              <a:t>Continuous scanning of the most popular open source container images</a:t>
            </a:r>
            <a:endParaRPr sz="2300"/>
          </a:p>
        </p:txBody>
      </p:sp>
      <p:sp>
        <p:nvSpPr>
          <p:cNvPr id="453" name="Google Shape;453;g3ee706d1dc8_0_681"/>
          <p:cNvSpPr/>
          <p:nvPr/>
        </p:nvSpPr>
        <p:spPr>
          <a:xfrm>
            <a:off x="731540" y="2011680"/>
            <a:ext cx="2469300" cy="1828800"/>
          </a:xfrm>
          <a:prstGeom prst="roundRect">
            <a:avLst>
              <a:gd fmla="val 16667" name="adj"/>
            </a:avLst>
          </a:prstGeom>
          <a:solidFill>
            <a:srgbClr val="1E29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GB" sz="4400" u="none" cap="none" strike="noStrike">
                <a:solidFill>
                  <a:srgbClr val="38BDF8"/>
                </a:solidFill>
                <a:latin typeface="Calibri"/>
                <a:ea typeface="Calibri"/>
                <a:cs typeface="Calibri"/>
                <a:sym typeface="Calibri"/>
              </a:rPr>
              <a:t>2</a:t>
            </a:r>
            <a:r>
              <a:rPr b="1" lang="en-GB" sz="4400">
                <a:solidFill>
                  <a:srgbClr val="38BDF8"/>
                </a:solidFill>
                <a:latin typeface="Calibri"/>
                <a:ea typeface="Calibri"/>
                <a:cs typeface="Calibri"/>
                <a:sym typeface="Calibri"/>
              </a:rPr>
              <a:t>5</a:t>
            </a:r>
            <a:r>
              <a:rPr b="1" i="0" lang="en-GB" sz="4400" u="none" cap="none" strike="noStrike">
                <a:solidFill>
                  <a:srgbClr val="38BDF8"/>
                </a:solidFill>
                <a:latin typeface="Calibri"/>
                <a:ea typeface="Calibri"/>
                <a:cs typeface="Calibri"/>
                <a:sym typeface="Calibri"/>
              </a:rPr>
              <a:t>0</a:t>
            </a:r>
            <a:endParaRPr sz="1500"/>
          </a:p>
          <a:p>
            <a:pPr indent="0" lvl="0" marL="0" marR="0" rtl="0" algn="ctr">
              <a:spcBef>
                <a:spcPts val="0"/>
              </a:spcBef>
              <a:spcAft>
                <a:spcPts val="0"/>
              </a:spcAft>
              <a:buNone/>
            </a:pPr>
            <a:r>
              <a:rPr b="0" i="0" lang="en-GB" sz="1500" u="none" cap="none" strike="noStrike">
                <a:solidFill>
                  <a:srgbClr val="94A3B8"/>
                </a:solidFill>
                <a:latin typeface="Calibri"/>
                <a:ea typeface="Calibri"/>
                <a:cs typeface="Calibri"/>
                <a:sym typeface="Calibri"/>
              </a:rPr>
              <a:t>OSS Container Images</a:t>
            </a:r>
            <a:br>
              <a:rPr b="0" i="0" lang="en-GB" sz="1500" u="none" cap="none" strike="noStrike">
                <a:solidFill>
                  <a:srgbClr val="94A3B8"/>
                </a:solidFill>
                <a:latin typeface="Calibri"/>
                <a:ea typeface="Calibri"/>
                <a:cs typeface="Calibri"/>
                <a:sym typeface="Calibri"/>
              </a:rPr>
            </a:br>
            <a:r>
              <a:rPr b="0" i="0" lang="en-GB" sz="1500" u="none" cap="none" strike="noStrike">
                <a:solidFill>
                  <a:srgbClr val="94A3B8"/>
                </a:solidFill>
                <a:latin typeface="Calibri"/>
                <a:ea typeface="Calibri"/>
                <a:cs typeface="Calibri"/>
                <a:sym typeface="Calibri"/>
              </a:rPr>
              <a:t>Monitored</a:t>
            </a:r>
            <a:endParaRPr sz="1500"/>
          </a:p>
        </p:txBody>
      </p:sp>
      <p:sp>
        <p:nvSpPr>
          <p:cNvPr id="454" name="Google Shape;454;g3ee706d1dc8_0_681"/>
          <p:cNvSpPr/>
          <p:nvPr/>
        </p:nvSpPr>
        <p:spPr>
          <a:xfrm>
            <a:off x="3474813" y="2011680"/>
            <a:ext cx="2469300" cy="1828800"/>
          </a:xfrm>
          <a:prstGeom prst="roundRect">
            <a:avLst>
              <a:gd fmla="val 16667" name="adj"/>
            </a:avLst>
          </a:prstGeom>
          <a:solidFill>
            <a:srgbClr val="1E29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GB" sz="4400" u="none" cap="none" strike="noStrike">
                <a:solidFill>
                  <a:srgbClr val="FB923C"/>
                </a:solidFill>
                <a:latin typeface="Calibri"/>
                <a:ea typeface="Calibri"/>
                <a:cs typeface="Calibri"/>
                <a:sym typeface="Calibri"/>
              </a:rPr>
              <a:t>7,</a:t>
            </a:r>
            <a:r>
              <a:rPr b="1" lang="en-GB" sz="4400">
                <a:solidFill>
                  <a:srgbClr val="FB923C"/>
                </a:solidFill>
                <a:latin typeface="Calibri"/>
                <a:ea typeface="Calibri"/>
                <a:cs typeface="Calibri"/>
                <a:sym typeface="Calibri"/>
              </a:rPr>
              <a:t>852</a:t>
            </a:r>
            <a:endParaRPr sz="1500"/>
          </a:p>
          <a:p>
            <a:pPr indent="0" lvl="0" marL="0" marR="0" rtl="0" algn="ctr">
              <a:spcBef>
                <a:spcPts val="0"/>
              </a:spcBef>
              <a:spcAft>
                <a:spcPts val="0"/>
              </a:spcAft>
              <a:buNone/>
            </a:pPr>
            <a:r>
              <a:rPr b="0" i="0" lang="en-GB" sz="1500" u="none" cap="none" strike="noStrike">
                <a:solidFill>
                  <a:srgbClr val="94A3B8"/>
                </a:solidFill>
                <a:latin typeface="Calibri"/>
                <a:ea typeface="Calibri"/>
                <a:cs typeface="Calibri"/>
                <a:sym typeface="Calibri"/>
              </a:rPr>
              <a:t>Unique CVEs</a:t>
            </a:r>
            <a:br>
              <a:rPr b="0" i="0" lang="en-GB" sz="1500" u="none" cap="none" strike="noStrike">
                <a:solidFill>
                  <a:srgbClr val="94A3B8"/>
                </a:solidFill>
                <a:latin typeface="Calibri"/>
                <a:ea typeface="Calibri"/>
                <a:cs typeface="Calibri"/>
                <a:sym typeface="Calibri"/>
              </a:rPr>
            </a:br>
            <a:r>
              <a:rPr b="0" i="0" lang="en-GB" sz="1500" u="none" cap="none" strike="noStrike">
                <a:solidFill>
                  <a:srgbClr val="94A3B8"/>
                </a:solidFill>
                <a:latin typeface="Calibri"/>
                <a:ea typeface="Calibri"/>
                <a:cs typeface="Calibri"/>
                <a:sym typeface="Calibri"/>
              </a:rPr>
              <a:t>Discovered</a:t>
            </a:r>
            <a:endParaRPr sz="1500"/>
          </a:p>
        </p:txBody>
      </p:sp>
      <p:sp>
        <p:nvSpPr>
          <p:cNvPr id="455" name="Google Shape;455;g3ee706d1dc8_0_681"/>
          <p:cNvSpPr/>
          <p:nvPr/>
        </p:nvSpPr>
        <p:spPr>
          <a:xfrm>
            <a:off x="6218086" y="2011680"/>
            <a:ext cx="2469300" cy="1828800"/>
          </a:xfrm>
          <a:prstGeom prst="roundRect">
            <a:avLst>
              <a:gd fmla="val 16667" name="adj"/>
            </a:avLst>
          </a:prstGeom>
          <a:solidFill>
            <a:srgbClr val="1E29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4400">
                <a:solidFill>
                  <a:srgbClr val="22C55E"/>
                </a:solidFill>
                <a:latin typeface="Calibri"/>
                <a:ea typeface="Calibri"/>
                <a:cs typeface="Calibri"/>
                <a:sym typeface="Calibri"/>
              </a:rPr>
              <a:t>40K</a:t>
            </a:r>
            <a:endParaRPr sz="1500"/>
          </a:p>
          <a:p>
            <a:pPr indent="0" lvl="0" marL="0" marR="0" rtl="0" algn="ctr">
              <a:spcBef>
                <a:spcPts val="0"/>
              </a:spcBef>
              <a:spcAft>
                <a:spcPts val="0"/>
              </a:spcAft>
              <a:buNone/>
            </a:pPr>
            <a:r>
              <a:rPr lang="en-GB" sz="1500">
                <a:solidFill>
                  <a:srgbClr val="94A3B8"/>
                </a:solidFill>
                <a:latin typeface="Calibri"/>
                <a:ea typeface="Calibri"/>
                <a:cs typeface="Calibri"/>
                <a:sym typeface="Calibri"/>
              </a:rPr>
              <a:t>CVEs Journey</a:t>
            </a:r>
            <a:endParaRPr sz="1500"/>
          </a:p>
        </p:txBody>
      </p:sp>
      <p:sp>
        <p:nvSpPr>
          <p:cNvPr id="456" name="Google Shape;456;g3ee706d1dc8_0_681"/>
          <p:cNvSpPr/>
          <p:nvPr/>
        </p:nvSpPr>
        <p:spPr>
          <a:xfrm>
            <a:off x="8961359" y="2011680"/>
            <a:ext cx="2469300" cy="1828800"/>
          </a:xfrm>
          <a:prstGeom prst="roundRect">
            <a:avLst>
              <a:gd fmla="val 16667" name="adj"/>
            </a:avLst>
          </a:prstGeom>
          <a:solidFill>
            <a:srgbClr val="1E29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4400">
                <a:solidFill>
                  <a:srgbClr val="A78BFA"/>
                </a:solidFill>
                <a:latin typeface="Calibri"/>
                <a:ea typeface="Calibri"/>
                <a:cs typeface="Calibri"/>
                <a:sym typeface="Calibri"/>
              </a:rPr>
              <a:t>10M</a:t>
            </a:r>
            <a:endParaRPr sz="1500"/>
          </a:p>
          <a:p>
            <a:pPr indent="0" lvl="0" marL="0" marR="0" rtl="0" algn="ctr">
              <a:spcBef>
                <a:spcPts val="0"/>
              </a:spcBef>
              <a:spcAft>
                <a:spcPts val="0"/>
              </a:spcAft>
              <a:buNone/>
            </a:pPr>
            <a:r>
              <a:rPr lang="en-GB" sz="1500">
                <a:solidFill>
                  <a:srgbClr val="94A3B8"/>
                </a:solidFill>
                <a:latin typeface="Calibri"/>
                <a:ea typeface="Calibri"/>
                <a:cs typeface="Calibri"/>
                <a:sym typeface="Calibri"/>
              </a:rPr>
              <a:t>CVEs FIndings</a:t>
            </a:r>
            <a:endParaRPr sz="1500"/>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72A"/>
        </a:solidFill>
      </p:bgPr>
    </p:bg>
    <p:spTree>
      <p:nvGrpSpPr>
        <p:cNvPr id="460" name="Shape 460"/>
        <p:cNvGrpSpPr/>
        <p:nvPr/>
      </p:nvGrpSpPr>
      <p:grpSpPr>
        <a:xfrm>
          <a:off x="0" y="0"/>
          <a:ext cx="0" cy="0"/>
          <a:chOff x="0" y="0"/>
          <a:chExt cx="0" cy="0"/>
        </a:xfrm>
      </p:grpSpPr>
      <p:sp>
        <p:nvSpPr>
          <p:cNvPr id="461" name="Google Shape;461;g3ee706d1dc8_0_690"/>
          <p:cNvSpPr txBox="1"/>
          <p:nvPr/>
        </p:nvSpPr>
        <p:spPr>
          <a:xfrm>
            <a:off x="731540" y="457200"/>
            <a:ext cx="10058700" cy="646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3600">
                <a:solidFill>
                  <a:srgbClr val="FFFFFF"/>
                </a:solidFill>
                <a:latin typeface="Calibri"/>
                <a:ea typeface="Calibri"/>
                <a:cs typeface="Calibri"/>
                <a:sym typeface="Calibri"/>
              </a:rPr>
              <a:t>Many containers are bloated</a:t>
            </a:r>
            <a:endParaRPr sz="1500"/>
          </a:p>
        </p:txBody>
      </p:sp>
      <p:sp>
        <p:nvSpPr>
          <p:cNvPr id="462" name="Google Shape;462;g3ee706d1dc8_0_690"/>
          <p:cNvSpPr txBox="1"/>
          <p:nvPr/>
        </p:nvSpPr>
        <p:spPr>
          <a:xfrm>
            <a:off x="731540" y="1097280"/>
            <a:ext cx="10058700" cy="415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100">
                <a:solidFill>
                  <a:srgbClr val="94A3B8"/>
                </a:solidFill>
                <a:latin typeface="Calibri"/>
                <a:ea typeface="Calibri"/>
                <a:cs typeface="Calibri"/>
                <a:sym typeface="Calibri"/>
              </a:rPr>
              <a:t>The default container of many projects is a largest container they have</a:t>
            </a:r>
            <a:endParaRPr sz="2000"/>
          </a:p>
        </p:txBody>
      </p:sp>
      <p:sp>
        <p:nvSpPr>
          <p:cNvPr id="463" name="Google Shape;463;g3ee706d1dc8_0_690"/>
          <p:cNvSpPr/>
          <p:nvPr/>
        </p:nvSpPr>
        <p:spPr>
          <a:xfrm>
            <a:off x="731539" y="2103120"/>
            <a:ext cx="3200400" cy="2286000"/>
          </a:xfrm>
          <a:prstGeom prst="roundRect">
            <a:avLst>
              <a:gd fmla="val 16667" name="adj"/>
            </a:avLst>
          </a:prstGeom>
          <a:solidFill>
            <a:srgbClr val="1E29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GB" sz="4400" u="none" cap="none" strike="noStrike">
                <a:solidFill>
                  <a:srgbClr val="EF4444"/>
                </a:solidFill>
                <a:latin typeface="Calibri"/>
                <a:ea typeface="Calibri"/>
                <a:cs typeface="Calibri"/>
                <a:sym typeface="Calibri"/>
              </a:rPr>
              <a:t>56%</a:t>
            </a:r>
            <a:endParaRPr sz="1500"/>
          </a:p>
          <a:p>
            <a:pPr indent="0" lvl="0" marL="0" marR="0" rtl="0" algn="ctr">
              <a:spcBef>
                <a:spcPts val="0"/>
              </a:spcBef>
              <a:spcAft>
                <a:spcPts val="0"/>
              </a:spcAft>
              <a:buNone/>
            </a:pPr>
            <a:r>
              <a:rPr b="0" i="0" lang="en-GB" sz="1500" u="none" cap="none" strike="noStrike">
                <a:solidFill>
                  <a:srgbClr val="94A3B8"/>
                </a:solidFill>
                <a:latin typeface="Calibri"/>
                <a:ea typeface="Calibri"/>
                <a:cs typeface="Calibri"/>
                <a:sym typeface="Calibri"/>
              </a:rPr>
              <a:t>of CVEs can be removed</a:t>
            </a:r>
            <a:br>
              <a:rPr b="0" i="0" lang="en-GB" sz="1500" u="none" cap="none" strike="noStrike">
                <a:solidFill>
                  <a:srgbClr val="94A3B8"/>
                </a:solidFill>
                <a:latin typeface="Calibri"/>
                <a:ea typeface="Calibri"/>
                <a:cs typeface="Calibri"/>
                <a:sym typeface="Calibri"/>
              </a:rPr>
            </a:br>
            <a:r>
              <a:rPr b="0" i="0" lang="en-GB" sz="1500" u="none" cap="none" strike="noStrike">
                <a:solidFill>
                  <a:srgbClr val="94A3B8"/>
                </a:solidFill>
                <a:latin typeface="Calibri"/>
                <a:ea typeface="Calibri"/>
                <a:cs typeface="Calibri"/>
                <a:sym typeface="Calibri"/>
              </a:rPr>
              <a:t>by eliminating bloated packages</a:t>
            </a:r>
            <a:endParaRPr sz="1500"/>
          </a:p>
        </p:txBody>
      </p:sp>
      <p:sp>
        <p:nvSpPr>
          <p:cNvPr id="464" name="Google Shape;464;g3ee706d1dc8_0_690"/>
          <p:cNvSpPr txBox="1"/>
          <p:nvPr/>
        </p:nvSpPr>
        <p:spPr>
          <a:xfrm>
            <a:off x="4657394" y="2357375"/>
            <a:ext cx="10515900" cy="19026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None/>
            </a:pPr>
            <a:r>
              <a:rPr b="0" i="0" lang="en-GB" sz="2100" u="none" cap="none" strike="noStrike">
                <a:solidFill>
                  <a:srgbClr val="94A3B8"/>
                </a:solidFill>
                <a:latin typeface="Calibri"/>
                <a:ea typeface="Calibri"/>
                <a:cs typeface="Calibri"/>
                <a:sym typeface="Calibri"/>
              </a:rPr>
              <a:t>Most CVEs come from packages the application never uses:</a:t>
            </a:r>
            <a:endParaRPr b="0" i="0" sz="2100" u="none" cap="none" strike="noStrike">
              <a:solidFill>
                <a:srgbClr val="94A3B8"/>
              </a:solidFill>
              <a:latin typeface="Calibri"/>
              <a:ea typeface="Calibri"/>
              <a:cs typeface="Calibri"/>
              <a:sym typeface="Calibri"/>
            </a:endParaRPr>
          </a:p>
          <a:p>
            <a:pPr indent="-349250" lvl="0" marL="457200" marR="0" rtl="0" algn="l">
              <a:lnSpc>
                <a:spcPct val="115000"/>
              </a:lnSpc>
              <a:spcBef>
                <a:spcPts val="0"/>
              </a:spcBef>
              <a:spcAft>
                <a:spcPts val="0"/>
              </a:spcAft>
              <a:buClr>
                <a:srgbClr val="94A3B8"/>
              </a:buClr>
              <a:buSzPts val="2100"/>
              <a:buFont typeface="Calibri"/>
              <a:buChar char="●"/>
            </a:pPr>
            <a:r>
              <a:rPr lang="en-GB" sz="2100">
                <a:solidFill>
                  <a:srgbClr val="94A3B8"/>
                </a:solidFill>
                <a:latin typeface="Calibri"/>
                <a:ea typeface="Calibri"/>
                <a:cs typeface="Calibri"/>
                <a:sym typeface="Calibri"/>
              </a:rPr>
              <a:t>Optional dependencies</a:t>
            </a:r>
            <a:endParaRPr b="0" i="0" sz="2100" u="none" cap="none" strike="noStrike">
              <a:solidFill>
                <a:srgbClr val="94A3B8"/>
              </a:solidFill>
              <a:latin typeface="Calibri"/>
              <a:ea typeface="Calibri"/>
              <a:cs typeface="Calibri"/>
              <a:sym typeface="Calibri"/>
            </a:endParaRPr>
          </a:p>
          <a:p>
            <a:pPr indent="-349250" lvl="0" marL="457200" rtl="0" algn="l">
              <a:lnSpc>
                <a:spcPct val="115000"/>
              </a:lnSpc>
              <a:spcBef>
                <a:spcPts val="0"/>
              </a:spcBef>
              <a:spcAft>
                <a:spcPts val="0"/>
              </a:spcAft>
              <a:buClr>
                <a:srgbClr val="94A3B8"/>
              </a:buClr>
              <a:buSzPts val="2100"/>
              <a:buFont typeface="Calibri"/>
              <a:buChar char="●"/>
            </a:pPr>
            <a:r>
              <a:rPr lang="en-GB" sz="2100">
                <a:solidFill>
                  <a:srgbClr val="94A3B8"/>
                </a:solidFill>
                <a:latin typeface="Calibri"/>
                <a:ea typeface="Calibri"/>
                <a:cs typeface="Calibri"/>
                <a:sym typeface="Calibri"/>
              </a:rPr>
              <a:t>Unused OS utilities</a:t>
            </a:r>
            <a:endParaRPr sz="2100">
              <a:solidFill>
                <a:srgbClr val="94A3B8"/>
              </a:solidFill>
              <a:latin typeface="Calibri"/>
              <a:ea typeface="Calibri"/>
              <a:cs typeface="Calibri"/>
              <a:sym typeface="Calibri"/>
            </a:endParaRPr>
          </a:p>
          <a:p>
            <a:pPr indent="-349250" lvl="0" marL="457200" marR="0" rtl="0" algn="l">
              <a:lnSpc>
                <a:spcPct val="115000"/>
              </a:lnSpc>
              <a:spcBef>
                <a:spcPts val="0"/>
              </a:spcBef>
              <a:spcAft>
                <a:spcPts val="0"/>
              </a:spcAft>
              <a:buClr>
                <a:srgbClr val="94A3B8"/>
              </a:buClr>
              <a:buSzPts val="2100"/>
              <a:buFont typeface="Calibri"/>
              <a:buChar char="●"/>
            </a:pPr>
            <a:r>
              <a:rPr lang="en-GB" sz="2100">
                <a:solidFill>
                  <a:srgbClr val="94A3B8"/>
                </a:solidFill>
                <a:latin typeface="Calibri"/>
                <a:ea typeface="Calibri"/>
                <a:cs typeface="Calibri"/>
                <a:sym typeface="Calibri"/>
              </a:rPr>
              <a:t>Kernel headers</a:t>
            </a:r>
            <a:endParaRPr sz="2100">
              <a:solidFill>
                <a:srgbClr val="94A3B8"/>
              </a:solidFill>
              <a:latin typeface="Calibri"/>
              <a:ea typeface="Calibri"/>
              <a:cs typeface="Calibri"/>
              <a:sym typeface="Calibri"/>
            </a:endParaRPr>
          </a:p>
          <a:p>
            <a:pPr indent="-349250" lvl="0" marL="457200" marR="0" rtl="0" algn="l">
              <a:lnSpc>
                <a:spcPct val="115000"/>
              </a:lnSpc>
              <a:spcBef>
                <a:spcPts val="0"/>
              </a:spcBef>
              <a:spcAft>
                <a:spcPts val="0"/>
              </a:spcAft>
              <a:buClr>
                <a:srgbClr val="94A3B8"/>
              </a:buClr>
              <a:buSzPts val="2100"/>
              <a:buFont typeface="Calibri"/>
              <a:buChar char="●"/>
            </a:pPr>
            <a:r>
              <a:rPr lang="en-GB" sz="2100">
                <a:solidFill>
                  <a:srgbClr val="94A3B8"/>
                </a:solidFill>
                <a:latin typeface="Calibri"/>
                <a:ea typeface="Calibri"/>
                <a:cs typeface="Calibri"/>
                <a:sym typeface="Calibri"/>
              </a:rPr>
              <a:t>D</a:t>
            </a:r>
            <a:r>
              <a:rPr b="0" i="0" lang="en-GB" sz="2100" u="none" cap="none" strike="noStrike">
                <a:solidFill>
                  <a:srgbClr val="94A3B8"/>
                </a:solidFill>
                <a:latin typeface="Calibri"/>
                <a:ea typeface="Calibri"/>
                <a:cs typeface="Calibri"/>
                <a:sym typeface="Calibri"/>
              </a:rPr>
              <a:t>ev tools left in production images.</a:t>
            </a:r>
            <a:endParaRPr sz="21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pic>
        <p:nvPicPr>
          <p:cNvPr id="127" name="Google Shape;127;g3ee706d1dc8_0_21"/>
          <p:cNvPicPr preferRelativeResize="0"/>
          <p:nvPr/>
        </p:nvPicPr>
        <p:blipFill>
          <a:blip r:embed="rId3">
            <a:alphaModFix/>
          </a:blip>
          <a:stretch>
            <a:fillRect/>
          </a:stretch>
        </p:blipFill>
        <p:spPr>
          <a:xfrm>
            <a:off x="-48033" y="0"/>
            <a:ext cx="12288102" cy="685800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72A"/>
        </a:solidFill>
      </p:bgPr>
    </p:bg>
    <p:spTree>
      <p:nvGrpSpPr>
        <p:cNvPr id="468" name="Shape 468"/>
        <p:cNvGrpSpPr/>
        <p:nvPr/>
      </p:nvGrpSpPr>
      <p:grpSpPr>
        <a:xfrm>
          <a:off x="0" y="0"/>
          <a:ext cx="0" cy="0"/>
          <a:chOff x="0" y="0"/>
          <a:chExt cx="0" cy="0"/>
        </a:xfrm>
      </p:grpSpPr>
      <p:sp>
        <p:nvSpPr>
          <p:cNvPr id="469" name="Google Shape;469;g3ee706d1dc8_0_697"/>
          <p:cNvSpPr txBox="1"/>
          <p:nvPr/>
        </p:nvSpPr>
        <p:spPr>
          <a:xfrm>
            <a:off x="731540" y="457200"/>
            <a:ext cx="10058700" cy="12006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1"/>
              </a:buClr>
              <a:buFont typeface="Arial"/>
              <a:buNone/>
            </a:pPr>
            <a:r>
              <a:rPr b="1" lang="en-GB" sz="3600">
                <a:solidFill>
                  <a:schemeClr val="lt1"/>
                </a:solidFill>
                <a:latin typeface="Calibri"/>
                <a:ea typeface="Calibri"/>
                <a:cs typeface="Calibri"/>
                <a:sym typeface="Calibri"/>
              </a:rPr>
              <a:t>89% of Remaining CVEs Have a Fix Available</a:t>
            </a:r>
            <a:endParaRPr sz="1500">
              <a:solidFill>
                <a:schemeClr val="dk1"/>
              </a:solidFill>
            </a:endParaRPr>
          </a:p>
          <a:p>
            <a:pPr indent="0" lvl="0" marL="0" marR="0" rtl="0" algn="l">
              <a:spcBef>
                <a:spcPts val="0"/>
              </a:spcBef>
              <a:spcAft>
                <a:spcPts val="0"/>
              </a:spcAft>
              <a:buNone/>
            </a:pPr>
            <a:r>
              <a:t/>
            </a:r>
            <a:endParaRPr b="1" sz="3600">
              <a:solidFill>
                <a:srgbClr val="FFFFFF"/>
              </a:solidFill>
              <a:latin typeface="Calibri"/>
              <a:ea typeface="Calibri"/>
              <a:cs typeface="Calibri"/>
              <a:sym typeface="Calibri"/>
            </a:endParaRPr>
          </a:p>
        </p:txBody>
      </p:sp>
      <p:sp>
        <p:nvSpPr>
          <p:cNvPr id="470" name="Google Shape;470;g3ee706d1dc8_0_697"/>
          <p:cNvSpPr txBox="1"/>
          <p:nvPr/>
        </p:nvSpPr>
        <p:spPr>
          <a:xfrm>
            <a:off x="731540" y="1097280"/>
            <a:ext cx="10058700" cy="384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1900" u="none" cap="none" strike="noStrike">
                <a:solidFill>
                  <a:srgbClr val="94A3B8"/>
                </a:solidFill>
                <a:latin typeface="Calibri"/>
                <a:ea typeface="Calibri"/>
                <a:cs typeface="Calibri"/>
                <a:sym typeface="Calibri"/>
              </a:rPr>
              <a:t>The open source community delivers patches — the problem is propagation, not availability</a:t>
            </a:r>
            <a:endParaRPr sz="1700"/>
          </a:p>
        </p:txBody>
      </p:sp>
      <p:sp>
        <p:nvSpPr>
          <p:cNvPr id="471" name="Google Shape;471;g3ee706d1dc8_0_697"/>
          <p:cNvSpPr/>
          <p:nvPr/>
        </p:nvSpPr>
        <p:spPr>
          <a:xfrm>
            <a:off x="731540" y="2103120"/>
            <a:ext cx="4114800" cy="2012100"/>
          </a:xfrm>
          <a:prstGeom prst="roundRect">
            <a:avLst>
              <a:gd fmla="val 16667" name="adj"/>
            </a:avLst>
          </a:prstGeom>
          <a:solidFill>
            <a:srgbClr val="1E29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GB" sz="4400" u="none" cap="none" strike="noStrike">
                <a:solidFill>
                  <a:srgbClr val="22C55E"/>
                </a:solidFill>
                <a:latin typeface="Calibri"/>
                <a:ea typeface="Calibri"/>
                <a:cs typeface="Calibri"/>
                <a:sym typeface="Calibri"/>
              </a:rPr>
              <a:t>89%</a:t>
            </a:r>
            <a:endParaRPr sz="1500"/>
          </a:p>
          <a:p>
            <a:pPr indent="0" lvl="0" marL="0" marR="0" rtl="0" algn="ctr">
              <a:spcBef>
                <a:spcPts val="0"/>
              </a:spcBef>
              <a:spcAft>
                <a:spcPts val="0"/>
              </a:spcAft>
              <a:buNone/>
            </a:pPr>
            <a:r>
              <a:rPr b="0" i="0" lang="en-GB" sz="1500" u="none" cap="none" strike="noStrike">
                <a:solidFill>
                  <a:srgbClr val="94A3B8"/>
                </a:solidFill>
                <a:latin typeface="Calibri"/>
                <a:ea typeface="Calibri"/>
                <a:cs typeface="Calibri"/>
                <a:sym typeface="Calibri"/>
              </a:rPr>
              <a:t>Have a known fix version</a:t>
            </a:r>
            <a:endParaRPr sz="1500"/>
          </a:p>
        </p:txBody>
      </p:sp>
      <p:sp>
        <p:nvSpPr>
          <p:cNvPr id="472" name="Google Shape;472;g3ee706d1dc8_0_697"/>
          <p:cNvSpPr/>
          <p:nvPr/>
        </p:nvSpPr>
        <p:spPr>
          <a:xfrm>
            <a:off x="5303661" y="2103120"/>
            <a:ext cx="5943600" cy="2012100"/>
          </a:xfrm>
          <a:prstGeom prst="roundRect">
            <a:avLst>
              <a:gd fmla="val 16667" name="adj"/>
            </a:avLst>
          </a:prstGeom>
          <a:solidFill>
            <a:srgbClr val="1E293B"/>
          </a:solidFill>
          <a:ln>
            <a:noFill/>
          </a:ln>
          <a:effectLst>
            <a:outerShdw blurRad="40001"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dk1"/>
              </a:solidFill>
              <a:latin typeface="Calibri"/>
              <a:ea typeface="Calibri"/>
              <a:cs typeface="Calibri"/>
              <a:sym typeface="Calibri"/>
            </a:endParaRPr>
          </a:p>
        </p:txBody>
      </p:sp>
      <p:sp>
        <p:nvSpPr>
          <p:cNvPr id="473" name="Google Shape;473;g3ee706d1dc8_0_697"/>
          <p:cNvSpPr txBox="1"/>
          <p:nvPr/>
        </p:nvSpPr>
        <p:spPr>
          <a:xfrm>
            <a:off x="5419046" y="2573333"/>
            <a:ext cx="2286000" cy="7695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GB" sz="4400" u="none" cap="none" strike="noStrike">
                <a:solidFill>
                  <a:srgbClr val="FB923C"/>
                </a:solidFill>
                <a:latin typeface="Calibri"/>
                <a:ea typeface="Calibri"/>
                <a:cs typeface="Calibri"/>
                <a:sym typeface="Calibri"/>
              </a:rPr>
              <a:t>11%</a:t>
            </a:r>
            <a:endParaRPr sz="1500"/>
          </a:p>
        </p:txBody>
      </p:sp>
      <p:sp>
        <p:nvSpPr>
          <p:cNvPr id="474" name="Google Shape;474;g3ee706d1dc8_0_697"/>
          <p:cNvSpPr txBox="1"/>
          <p:nvPr/>
        </p:nvSpPr>
        <p:spPr>
          <a:xfrm>
            <a:off x="5419046" y="3334040"/>
            <a:ext cx="22860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1500" u="none" cap="none" strike="noStrike">
                <a:solidFill>
                  <a:srgbClr val="94A3B8"/>
                </a:solidFill>
                <a:latin typeface="Calibri"/>
                <a:ea typeface="Calibri"/>
                <a:cs typeface="Calibri"/>
                <a:sym typeface="Calibri"/>
              </a:rPr>
              <a:t>No fix available</a:t>
            </a:r>
            <a:endParaRPr sz="1500"/>
          </a:p>
        </p:txBody>
      </p:sp>
      <p:sp>
        <p:nvSpPr>
          <p:cNvPr id="475" name="Google Shape;475;g3ee706d1dc8_0_697"/>
          <p:cNvSpPr/>
          <p:nvPr/>
        </p:nvSpPr>
        <p:spPr>
          <a:xfrm>
            <a:off x="7772607" y="2377440"/>
            <a:ext cx="18300" cy="1463100"/>
          </a:xfrm>
          <a:prstGeom prst="rect">
            <a:avLst/>
          </a:prstGeom>
          <a:solidFill>
            <a:srgbClr val="475569"/>
          </a:solidFill>
          <a:ln>
            <a:noFill/>
          </a:ln>
          <a:effectLst>
            <a:outerShdw blurRad="40001"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dk1"/>
              </a:solidFill>
              <a:latin typeface="Calibri"/>
              <a:ea typeface="Calibri"/>
              <a:cs typeface="Calibri"/>
              <a:sym typeface="Calibri"/>
            </a:endParaRPr>
          </a:p>
        </p:txBody>
      </p:sp>
      <p:sp>
        <p:nvSpPr>
          <p:cNvPr id="476" name="Google Shape;476;g3ee706d1dc8_0_697"/>
          <p:cNvSpPr txBox="1"/>
          <p:nvPr/>
        </p:nvSpPr>
        <p:spPr>
          <a:xfrm>
            <a:off x="8046935" y="2286000"/>
            <a:ext cx="2926500" cy="323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1500" u="none" cap="none" strike="noStrike">
                <a:solidFill>
                  <a:srgbClr val="94A3B8"/>
                </a:solidFill>
                <a:latin typeface="Calibri"/>
                <a:ea typeface="Calibri"/>
                <a:cs typeface="Calibri"/>
                <a:sym typeface="Calibri"/>
              </a:rPr>
              <a:t>of that 11%:</a:t>
            </a:r>
            <a:endParaRPr sz="1500"/>
          </a:p>
        </p:txBody>
      </p:sp>
      <p:sp>
        <p:nvSpPr>
          <p:cNvPr id="477" name="Google Shape;477;g3ee706d1dc8_0_697"/>
          <p:cNvSpPr txBox="1"/>
          <p:nvPr/>
        </p:nvSpPr>
        <p:spPr>
          <a:xfrm>
            <a:off x="8046935" y="2651760"/>
            <a:ext cx="2926500" cy="646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3600" u="none" cap="none" strike="noStrike">
                <a:solidFill>
                  <a:srgbClr val="A78BFA"/>
                </a:solidFill>
                <a:latin typeface="Calibri"/>
                <a:ea typeface="Calibri"/>
                <a:cs typeface="Calibri"/>
                <a:sym typeface="Calibri"/>
              </a:rPr>
              <a:t>~12%</a:t>
            </a:r>
            <a:endParaRPr sz="1500"/>
          </a:p>
        </p:txBody>
      </p:sp>
      <p:sp>
        <p:nvSpPr>
          <p:cNvPr id="478" name="Google Shape;478;g3ee706d1dc8_0_697"/>
          <p:cNvSpPr txBox="1"/>
          <p:nvPr/>
        </p:nvSpPr>
        <p:spPr>
          <a:xfrm>
            <a:off x="9153877" y="2834620"/>
            <a:ext cx="2012100" cy="338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1600" u="none" cap="none" strike="noStrike">
                <a:solidFill>
                  <a:srgbClr val="94A3B8"/>
                </a:solidFill>
                <a:latin typeface="Calibri"/>
                <a:ea typeface="Calibri"/>
                <a:cs typeface="Calibri"/>
                <a:sym typeface="Calibri"/>
              </a:rPr>
              <a:t>are disputed</a:t>
            </a:r>
            <a:endParaRPr sz="1500"/>
          </a:p>
        </p:txBody>
      </p:sp>
      <p:sp>
        <p:nvSpPr>
          <p:cNvPr id="479" name="Google Shape;479;g3ee706d1dc8_0_697"/>
          <p:cNvSpPr txBox="1"/>
          <p:nvPr/>
        </p:nvSpPr>
        <p:spPr>
          <a:xfrm>
            <a:off x="8462868" y="3262240"/>
            <a:ext cx="29265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1200" u="none" cap="none" strike="noStrike">
                <a:solidFill>
                  <a:srgbClr val="64748B"/>
                </a:solidFill>
                <a:latin typeface="Calibri"/>
                <a:ea typeface="Calibri"/>
                <a:cs typeface="Calibri"/>
                <a:sym typeface="Calibri"/>
              </a:rPr>
              <a:t>Vendors disagree it’s</a:t>
            </a:r>
            <a:br>
              <a:rPr b="0" i="0" lang="en-GB" sz="1200" u="none" cap="none" strike="noStrike">
                <a:solidFill>
                  <a:srgbClr val="64748B"/>
                </a:solidFill>
                <a:latin typeface="Calibri"/>
                <a:ea typeface="Calibri"/>
                <a:cs typeface="Calibri"/>
                <a:sym typeface="Calibri"/>
              </a:rPr>
            </a:br>
            <a:r>
              <a:rPr b="0" i="0" lang="en-GB" sz="1200" u="none" cap="none" strike="noStrike">
                <a:solidFill>
                  <a:srgbClr val="64748B"/>
                </a:solidFill>
                <a:latin typeface="Calibri"/>
                <a:ea typeface="Calibri"/>
                <a:cs typeface="Calibri"/>
                <a:sym typeface="Calibri"/>
              </a:rPr>
              <a:t>a real vulnerability</a:t>
            </a:r>
            <a:endParaRPr sz="1500"/>
          </a:p>
        </p:txBody>
      </p:sp>
      <p:sp>
        <p:nvSpPr>
          <p:cNvPr id="480" name="Google Shape;480;g3ee706d1dc8_0_697"/>
          <p:cNvSpPr txBox="1"/>
          <p:nvPr/>
        </p:nvSpPr>
        <p:spPr>
          <a:xfrm>
            <a:off x="731540" y="4572000"/>
            <a:ext cx="10058700" cy="384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1900" u="none" cap="none" strike="noStrike">
                <a:solidFill>
                  <a:srgbClr val="FFFFFF"/>
                </a:solidFill>
                <a:latin typeface="Calibri"/>
                <a:ea typeface="Calibri"/>
                <a:cs typeface="Calibri"/>
                <a:sym typeface="Calibri"/>
              </a:rPr>
              <a:t>Fix availability by severity:</a:t>
            </a:r>
            <a:endParaRPr sz="1500"/>
          </a:p>
        </p:txBody>
      </p:sp>
      <p:sp>
        <p:nvSpPr>
          <p:cNvPr id="481" name="Google Shape;481;g3ee706d1dc8_0_697"/>
          <p:cNvSpPr txBox="1"/>
          <p:nvPr/>
        </p:nvSpPr>
        <p:spPr>
          <a:xfrm>
            <a:off x="731540" y="5120640"/>
            <a:ext cx="1371600" cy="323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1500" u="none" cap="none" strike="noStrike">
                <a:solidFill>
                  <a:srgbClr val="EF4444"/>
                </a:solidFill>
                <a:latin typeface="Calibri"/>
                <a:ea typeface="Calibri"/>
                <a:cs typeface="Calibri"/>
                <a:sym typeface="Calibri"/>
              </a:rPr>
              <a:t>CRITICAL</a:t>
            </a:r>
            <a:endParaRPr sz="1500"/>
          </a:p>
        </p:txBody>
      </p:sp>
      <p:sp>
        <p:nvSpPr>
          <p:cNvPr id="482" name="Google Shape;482;g3ee706d1dc8_0_697"/>
          <p:cNvSpPr/>
          <p:nvPr/>
        </p:nvSpPr>
        <p:spPr>
          <a:xfrm>
            <a:off x="2286061" y="5166359"/>
            <a:ext cx="6400800" cy="228900"/>
          </a:xfrm>
          <a:prstGeom prst="roundRect">
            <a:avLst>
              <a:gd fmla="val 16667" name="adj"/>
            </a:avLst>
          </a:prstGeom>
          <a:solidFill>
            <a:srgbClr val="1E293B"/>
          </a:solidFill>
          <a:ln>
            <a:noFill/>
          </a:ln>
          <a:effectLst>
            <a:outerShdw blurRad="40001"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dk1"/>
              </a:solidFill>
              <a:latin typeface="Calibri"/>
              <a:ea typeface="Calibri"/>
              <a:cs typeface="Calibri"/>
              <a:sym typeface="Calibri"/>
            </a:endParaRPr>
          </a:p>
        </p:txBody>
      </p:sp>
      <p:sp>
        <p:nvSpPr>
          <p:cNvPr id="483" name="Google Shape;483;g3ee706d1dc8_0_697"/>
          <p:cNvSpPr/>
          <p:nvPr/>
        </p:nvSpPr>
        <p:spPr>
          <a:xfrm>
            <a:off x="2286061" y="5166359"/>
            <a:ext cx="6176700" cy="228900"/>
          </a:xfrm>
          <a:prstGeom prst="roundRect">
            <a:avLst>
              <a:gd fmla="val 16667" name="adj"/>
            </a:avLst>
          </a:prstGeom>
          <a:solidFill>
            <a:srgbClr val="EF4444"/>
          </a:solidFill>
          <a:ln>
            <a:noFill/>
          </a:ln>
          <a:effectLst>
            <a:outerShdw blurRad="40001"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dk1"/>
              </a:solidFill>
              <a:latin typeface="Calibri"/>
              <a:ea typeface="Calibri"/>
              <a:cs typeface="Calibri"/>
              <a:sym typeface="Calibri"/>
            </a:endParaRPr>
          </a:p>
        </p:txBody>
      </p:sp>
      <p:sp>
        <p:nvSpPr>
          <p:cNvPr id="484" name="Google Shape;484;g3ee706d1dc8_0_697"/>
          <p:cNvSpPr txBox="1"/>
          <p:nvPr/>
        </p:nvSpPr>
        <p:spPr>
          <a:xfrm>
            <a:off x="8961359" y="5120640"/>
            <a:ext cx="1371600" cy="323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1500" u="none" cap="none" strike="noStrike">
                <a:solidFill>
                  <a:srgbClr val="FFFFFF"/>
                </a:solidFill>
                <a:latin typeface="Calibri"/>
                <a:ea typeface="Calibri"/>
                <a:cs typeface="Calibri"/>
                <a:sym typeface="Calibri"/>
              </a:rPr>
              <a:t>96.5%</a:t>
            </a:r>
            <a:endParaRPr sz="1500"/>
          </a:p>
        </p:txBody>
      </p:sp>
      <p:sp>
        <p:nvSpPr>
          <p:cNvPr id="485" name="Google Shape;485;g3ee706d1dc8_0_697"/>
          <p:cNvSpPr txBox="1"/>
          <p:nvPr/>
        </p:nvSpPr>
        <p:spPr>
          <a:xfrm>
            <a:off x="731540" y="5504688"/>
            <a:ext cx="1371600" cy="323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1500" u="none" cap="none" strike="noStrike">
                <a:solidFill>
                  <a:srgbClr val="FB923C"/>
                </a:solidFill>
                <a:latin typeface="Calibri"/>
                <a:ea typeface="Calibri"/>
                <a:cs typeface="Calibri"/>
                <a:sym typeface="Calibri"/>
              </a:rPr>
              <a:t>HIGH</a:t>
            </a:r>
            <a:endParaRPr sz="1500"/>
          </a:p>
        </p:txBody>
      </p:sp>
      <p:sp>
        <p:nvSpPr>
          <p:cNvPr id="486" name="Google Shape;486;g3ee706d1dc8_0_697"/>
          <p:cNvSpPr/>
          <p:nvPr/>
        </p:nvSpPr>
        <p:spPr>
          <a:xfrm>
            <a:off x="2286061" y="5550407"/>
            <a:ext cx="6400800" cy="228900"/>
          </a:xfrm>
          <a:prstGeom prst="roundRect">
            <a:avLst>
              <a:gd fmla="val 16667" name="adj"/>
            </a:avLst>
          </a:prstGeom>
          <a:solidFill>
            <a:srgbClr val="1E293B"/>
          </a:solidFill>
          <a:ln>
            <a:noFill/>
          </a:ln>
          <a:effectLst>
            <a:outerShdw blurRad="40001"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dk1"/>
              </a:solidFill>
              <a:latin typeface="Calibri"/>
              <a:ea typeface="Calibri"/>
              <a:cs typeface="Calibri"/>
              <a:sym typeface="Calibri"/>
            </a:endParaRPr>
          </a:p>
        </p:txBody>
      </p:sp>
      <p:sp>
        <p:nvSpPr>
          <p:cNvPr id="487" name="Google Shape;487;g3ee706d1dc8_0_697"/>
          <p:cNvSpPr/>
          <p:nvPr/>
        </p:nvSpPr>
        <p:spPr>
          <a:xfrm>
            <a:off x="2286061" y="5550407"/>
            <a:ext cx="6126000" cy="228900"/>
          </a:xfrm>
          <a:prstGeom prst="roundRect">
            <a:avLst>
              <a:gd fmla="val 16667" name="adj"/>
            </a:avLst>
          </a:prstGeom>
          <a:solidFill>
            <a:srgbClr val="FB923C"/>
          </a:solidFill>
          <a:ln>
            <a:noFill/>
          </a:ln>
          <a:effectLst>
            <a:outerShdw blurRad="40001"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dk1"/>
              </a:solidFill>
              <a:latin typeface="Calibri"/>
              <a:ea typeface="Calibri"/>
              <a:cs typeface="Calibri"/>
              <a:sym typeface="Calibri"/>
            </a:endParaRPr>
          </a:p>
        </p:txBody>
      </p:sp>
      <p:sp>
        <p:nvSpPr>
          <p:cNvPr id="488" name="Google Shape;488;g3ee706d1dc8_0_697"/>
          <p:cNvSpPr txBox="1"/>
          <p:nvPr/>
        </p:nvSpPr>
        <p:spPr>
          <a:xfrm>
            <a:off x="8961359" y="5504688"/>
            <a:ext cx="1371600" cy="323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1500" u="none" cap="none" strike="noStrike">
                <a:solidFill>
                  <a:srgbClr val="FFFFFF"/>
                </a:solidFill>
                <a:latin typeface="Calibri"/>
                <a:ea typeface="Calibri"/>
                <a:cs typeface="Calibri"/>
                <a:sym typeface="Calibri"/>
              </a:rPr>
              <a:t>95.7%</a:t>
            </a:r>
            <a:endParaRPr sz="1500"/>
          </a:p>
        </p:txBody>
      </p:sp>
      <p:sp>
        <p:nvSpPr>
          <p:cNvPr id="489" name="Google Shape;489;g3ee706d1dc8_0_697"/>
          <p:cNvSpPr txBox="1"/>
          <p:nvPr/>
        </p:nvSpPr>
        <p:spPr>
          <a:xfrm>
            <a:off x="731540" y="5888736"/>
            <a:ext cx="1371600" cy="323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1500" u="none" cap="none" strike="noStrike">
                <a:solidFill>
                  <a:srgbClr val="38BDF8"/>
                </a:solidFill>
                <a:latin typeface="Calibri"/>
                <a:ea typeface="Calibri"/>
                <a:cs typeface="Calibri"/>
                <a:sym typeface="Calibri"/>
              </a:rPr>
              <a:t>MEDIUM</a:t>
            </a:r>
            <a:endParaRPr sz="1500"/>
          </a:p>
        </p:txBody>
      </p:sp>
      <p:sp>
        <p:nvSpPr>
          <p:cNvPr id="490" name="Google Shape;490;g3ee706d1dc8_0_697"/>
          <p:cNvSpPr/>
          <p:nvPr/>
        </p:nvSpPr>
        <p:spPr>
          <a:xfrm>
            <a:off x="2286061" y="5934455"/>
            <a:ext cx="6400800" cy="228900"/>
          </a:xfrm>
          <a:prstGeom prst="roundRect">
            <a:avLst>
              <a:gd fmla="val 16667" name="adj"/>
            </a:avLst>
          </a:prstGeom>
          <a:solidFill>
            <a:srgbClr val="1E293B"/>
          </a:solidFill>
          <a:ln>
            <a:noFill/>
          </a:ln>
          <a:effectLst>
            <a:outerShdw blurRad="40001"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dk1"/>
              </a:solidFill>
              <a:latin typeface="Calibri"/>
              <a:ea typeface="Calibri"/>
              <a:cs typeface="Calibri"/>
              <a:sym typeface="Calibri"/>
            </a:endParaRPr>
          </a:p>
        </p:txBody>
      </p:sp>
      <p:sp>
        <p:nvSpPr>
          <p:cNvPr id="491" name="Google Shape;491;g3ee706d1dc8_0_697"/>
          <p:cNvSpPr/>
          <p:nvPr/>
        </p:nvSpPr>
        <p:spPr>
          <a:xfrm>
            <a:off x="2286061" y="5934455"/>
            <a:ext cx="6049200" cy="228900"/>
          </a:xfrm>
          <a:prstGeom prst="roundRect">
            <a:avLst>
              <a:gd fmla="val 16667" name="adj"/>
            </a:avLst>
          </a:prstGeom>
          <a:solidFill>
            <a:srgbClr val="38BDF8"/>
          </a:solidFill>
          <a:ln>
            <a:noFill/>
          </a:ln>
          <a:effectLst>
            <a:outerShdw blurRad="40001"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dk1"/>
              </a:solidFill>
              <a:latin typeface="Calibri"/>
              <a:ea typeface="Calibri"/>
              <a:cs typeface="Calibri"/>
              <a:sym typeface="Calibri"/>
            </a:endParaRPr>
          </a:p>
        </p:txBody>
      </p:sp>
      <p:sp>
        <p:nvSpPr>
          <p:cNvPr id="492" name="Google Shape;492;g3ee706d1dc8_0_697"/>
          <p:cNvSpPr txBox="1"/>
          <p:nvPr/>
        </p:nvSpPr>
        <p:spPr>
          <a:xfrm>
            <a:off x="8961359" y="5888736"/>
            <a:ext cx="1371600" cy="323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1500" u="none" cap="none" strike="noStrike">
                <a:solidFill>
                  <a:srgbClr val="FFFFFF"/>
                </a:solidFill>
                <a:latin typeface="Calibri"/>
                <a:ea typeface="Calibri"/>
                <a:cs typeface="Calibri"/>
                <a:sym typeface="Calibri"/>
              </a:rPr>
              <a:t>94.5%</a:t>
            </a:r>
            <a:endParaRPr sz="1500"/>
          </a:p>
        </p:txBody>
      </p:sp>
      <p:sp>
        <p:nvSpPr>
          <p:cNvPr id="493" name="Google Shape;493;g3ee706d1dc8_0_697"/>
          <p:cNvSpPr txBox="1"/>
          <p:nvPr/>
        </p:nvSpPr>
        <p:spPr>
          <a:xfrm>
            <a:off x="731540" y="6272783"/>
            <a:ext cx="1371600" cy="323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1500" u="none" cap="none" strike="noStrike">
                <a:solidFill>
                  <a:srgbClr val="22C55E"/>
                </a:solidFill>
                <a:latin typeface="Calibri"/>
                <a:ea typeface="Calibri"/>
                <a:cs typeface="Calibri"/>
                <a:sym typeface="Calibri"/>
              </a:rPr>
              <a:t>LOW</a:t>
            </a:r>
            <a:endParaRPr sz="1500"/>
          </a:p>
        </p:txBody>
      </p:sp>
      <p:sp>
        <p:nvSpPr>
          <p:cNvPr id="494" name="Google Shape;494;g3ee706d1dc8_0_697"/>
          <p:cNvSpPr/>
          <p:nvPr/>
        </p:nvSpPr>
        <p:spPr>
          <a:xfrm>
            <a:off x="2286061" y="6318503"/>
            <a:ext cx="6400800" cy="228900"/>
          </a:xfrm>
          <a:prstGeom prst="roundRect">
            <a:avLst>
              <a:gd fmla="val 16667" name="adj"/>
            </a:avLst>
          </a:prstGeom>
          <a:solidFill>
            <a:srgbClr val="1E293B"/>
          </a:solidFill>
          <a:ln>
            <a:noFill/>
          </a:ln>
          <a:effectLst>
            <a:outerShdw blurRad="40001"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dk1"/>
              </a:solidFill>
              <a:latin typeface="Calibri"/>
              <a:ea typeface="Calibri"/>
              <a:cs typeface="Calibri"/>
              <a:sym typeface="Calibri"/>
            </a:endParaRPr>
          </a:p>
        </p:txBody>
      </p:sp>
      <p:sp>
        <p:nvSpPr>
          <p:cNvPr id="495" name="Google Shape;495;g3ee706d1dc8_0_697"/>
          <p:cNvSpPr/>
          <p:nvPr/>
        </p:nvSpPr>
        <p:spPr>
          <a:xfrm>
            <a:off x="2286061" y="6318503"/>
            <a:ext cx="5504700" cy="228900"/>
          </a:xfrm>
          <a:prstGeom prst="roundRect">
            <a:avLst>
              <a:gd fmla="val 16667" name="adj"/>
            </a:avLst>
          </a:prstGeom>
          <a:solidFill>
            <a:srgbClr val="22C55E"/>
          </a:solidFill>
          <a:ln>
            <a:noFill/>
          </a:ln>
          <a:effectLst>
            <a:outerShdw blurRad="40001"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dk1"/>
              </a:solidFill>
              <a:latin typeface="Calibri"/>
              <a:ea typeface="Calibri"/>
              <a:cs typeface="Calibri"/>
              <a:sym typeface="Calibri"/>
            </a:endParaRPr>
          </a:p>
        </p:txBody>
      </p:sp>
      <p:sp>
        <p:nvSpPr>
          <p:cNvPr id="496" name="Google Shape;496;g3ee706d1dc8_0_697"/>
          <p:cNvSpPr txBox="1"/>
          <p:nvPr/>
        </p:nvSpPr>
        <p:spPr>
          <a:xfrm>
            <a:off x="8961359" y="6272783"/>
            <a:ext cx="1371600" cy="323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1500" u="none" cap="none" strike="noStrike">
                <a:solidFill>
                  <a:srgbClr val="FFFFFF"/>
                </a:solidFill>
                <a:latin typeface="Calibri"/>
                <a:ea typeface="Calibri"/>
                <a:cs typeface="Calibri"/>
                <a:sym typeface="Calibri"/>
              </a:rPr>
              <a:t>86.0%</a:t>
            </a:r>
            <a:endParaRPr sz="1500"/>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72A"/>
        </a:solidFill>
      </p:bgPr>
    </p:bg>
    <p:spTree>
      <p:nvGrpSpPr>
        <p:cNvPr id="500" name="Shape 500"/>
        <p:cNvGrpSpPr/>
        <p:nvPr/>
      </p:nvGrpSpPr>
      <p:grpSpPr>
        <a:xfrm>
          <a:off x="0" y="0"/>
          <a:ext cx="0" cy="0"/>
          <a:chOff x="0" y="0"/>
          <a:chExt cx="0" cy="0"/>
        </a:xfrm>
      </p:grpSpPr>
      <p:sp>
        <p:nvSpPr>
          <p:cNvPr id="501" name="Google Shape;501;g3ee706d1dc8_0_728"/>
          <p:cNvSpPr txBox="1"/>
          <p:nvPr/>
        </p:nvSpPr>
        <p:spPr>
          <a:xfrm>
            <a:off x="731540" y="457200"/>
            <a:ext cx="10058700" cy="646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3600" u="none" cap="none" strike="noStrike">
                <a:solidFill>
                  <a:srgbClr val="FFFFFF"/>
                </a:solidFill>
                <a:latin typeface="Calibri"/>
                <a:ea typeface="Calibri"/>
                <a:cs typeface="Calibri"/>
                <a:sym typeface="Calibri"/>
              </a:rPr>
              <a:t>The Patching Gap</a:t>
            </a:r>
            <a:endParaRPr sz="1500"/>
          </a:p>
        </p:txBody>
      </p:sp>
      <p:sp>
        <p:nvSpPr>
          <p:cNvPr id="502" name="Google Shape;502;g3ee706d1dc8_0_728"/>
          <p:cNvSpPr txBox="1"/>
          <p:nvPr/>
        </p:nvSpPr>
        <p:spPr>
          <a:xfrm>
            <a:off x="731540" y="1097280"/>
            <a:ext cx="100587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2400" u="none" cap="none" strike="noStrike">
                <a:solidFill>
                  <a:srgbClr val="94A3B8"/>
                </a:solidFill>
                <a:latin typeface="Calibri"/>
                <a:ea typeface="Calibri"/>
                <a:cs typeface="Calibri"/>
                <a:sym typeface="Calibri"/>
              </a:rPr>
              <a:t>CVEs with known fixes persist in containers far longer than they should</a:t>
            </a:r>
            <a:endParaRPr sz="2300"/>
          </a:p>
        </p:txBody>
      </p:sp>
      <p:sp>
        <p:nvSpPr>
          <p:cNvPr id="503" name="Google Shape;503;g3ee706d1dc8_0_728"/>
          <p:cNvSpPr/>
          <p:nvPr/>
        </p:nvSpPr>
        <p:spPr>
          <a:xfrm>
            <a:off x="1898673" y="2285987"/>
            <a:ext cx="3474900" cy="2286000"/>
          </a:xfrm>
          <a:prstGeom prst="roundRect">
            <a:avLst>
              <a:gd fmla="val 16667" name="adj"/>
            </a:avLst>
          </a:prstGeom>
          <a:solidFill>
            <a:srgbClr val="1E29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GB" sz="4400" u="none" cap="none" strike="noStrike">
                <a:solidFill>
                  <a:srgbClr val="EF4444"/>
                </a:solidFill>
                <a:latin typeface="Calibri"/>
                <a:ea typeface="Calibri"/>
                <a:cs typeface="Calibri"/>
                <a:sym typeface="Calibri"/>
              </a:rPr>
              <a:t>36%</a:t>
            </a:r>
            <a:endParaRPr sz="1500"/>
          </a:p>
          <a:p>
            <a:pPr indent="0" lvl="0" marL="0" marR="0" rtl="0" algn="ctr">
              <a:spcBef>
                <a:spcPts val="0"/>
              </a:spcBef>
              <a:spcAft>
                <a:spcPts val="0"/>
              </a:spcAft>
              <a:buNone/>
            </a:pPr>
            <a:r>
              <a:rPr b="0" i="0" lang="en-GB" sz="1500" u="none" cap="none" strike="noStrike">
                <a:solidFill>
                  <a:srgbClr val="94A3B8"/>
                </a:solidFill>
                <a:latin typeface="Calibri"/>
                <a:ea typeface="Calibri"/>
                <a:cs typeface="Calibri"/>
                <a:sym typeface="Calibri"/>
              </a:rPr>
              <a:t>of non-bloat</a:t>
            </a:r>
            <a:r>
              <a:rPr lang="en-GB" sz="1500">
                <a:solidFill>
                  <a:srgbClr val="94A3B8"/>
                </a:solidFill>
                <a:latin typeface="Calibri"/>
                <a:ea typeface="Calibri"/>
                <a:cs typeface="Calibri"/>
                <a:sym typeface="Calibri"/>
              </a:rPr>
              <a:t> </a:t>
            </a:r>
            <a:r>
              <a:rPr b="0" i="0" lang="en-GB" sz="1500" u="none" cap="none" strike="noStrike">
                <a:solidFill>
                  <a:srgbClr val="94A3B8"/>
                </a:solidFill>
                <a:latin typeface="Calibri"/>
                <a:ea typeface="Calibri"/>
                <a:cs typeface="Calibri"/>
                <a:sym typeface="Calibri"/>
              </a:rPr>
              <a:t>CVEs are 180+ days old</a:t>
            </a:r>
            <a:endParaRPr sz="1500"/>
          </a:p>
        </p:txBody>
      </p:sp>
      <p:sp>
        <p:nvSpPr>
          <p:cNvPr id="504" name="Google Shape;504;g3ee706d1dc8_0_728"/>
          <p:cNvSpPr/>
          <p:nvPr/>
        </p:nvSpPr>
        <p:spPr>
          <a:xfrm>
            <a:off x="5922140" y="2285987"/>
            <a:ext cx="3474900" cy="2286000"/>
          </a:xfrm>
          <a:prstGeom prst="roundRect">
            <a:avLst>
              <a:gd fmla="val 16667" name="adj"/>
            </a:avLst>
          </a:prstGeom>
          <a:solidFill>
            <a:srgbClr val="1E29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GB" sz="4400" u="none" cap="none" strike="noStrike">
                <a:solidFill>
                  <a:srgbClr val="FB923C"/>
                </a:solidFill>
                <a:latin typeface="Calibri"/>
                <a:ea typeface="Calibri"/>
                <a:cs typeface="Calibri"/>
                <a:sym typeface="Calibri"/>
              </a:rPr>
              <a:t>~40%</a:t>
            </a:r>
            <a:endParaRPr sz="1500"/>
          </a:p>
          <a:p>
            <a:pPr indent="0" lvl="0" marL="0" marR="0" rtl="0" algn="ctr">
              <a:spcBef>
                <a:spcPts val="0"/>
              </a:spcBef>
              <a:spcAft>
                <a:spcPts val="0"/>
              </a:spcAft>
              <a:buNone/>
            </a:pPr>
            <a:r>
              <a:rPr b="0" i="0" lang="en-GB" sz="1500" u="none" cap="none" strike="noStrike">
                <a:solidFill>
                  <a:srgbClr val="94A3B8"/>
                </a:solidFill>
                <a:latin typeface="Calibri"/>
                <a:ea typeface="Calibri"/>
                <a:cs typeface="Calibri"/>
                <a:sym typeface="Calibri"/>
              </a:rPr>
              <a:t>overall take</a:t>
            </a:r>
            <a:br>
              <a:rPr b="0" i="0" lang="en-GB" sz="1500" u="none" cap="none" strike="noStrike">
                <a:solidFill>
                  <a:srgbClr val="94A3B8"/>
                </a:solidFill>
                <a:latin typeface="Calibri"/>
                <a:ea typeface="Calibri"/>
                <a:cs typeface="Calibri"/>
                <a:sym typeface="Calibri"/>
              </a:rPr>
            </a:br>
            <a:r>
              <a:rPr b="0" i="0" lang="en-GB" sz="1500" u="none" cap="none" strike="noStrike">
                <a:solidFill>
                  <a:srgbClr val="94A3B8"/>
                </a:solidFill>
                <a:latin typeface="Calibri"/>
                <a:ea typeface="Calibri"/>
                <a:cs typeface="Calibri"/>
                <a:sym typeface="Calibri"/>
              </a:rPr>
              <a:t>180+ days to remediate</a:t>
            </a:r>
            <a:endParaRPr sz="1500"/>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0F23"/>
        </a:solidFill>
      </p:bgPr>
    </p:bg>
    <p:spTree>
      <p:nvGrpSpPr>
        <p:cNvPr id="508" name="Shape 508"/>
        <p:cNvGrpSpPr/>
        <p:nvPr/>
      </p:nvGrpSpPr>
      <p:grpSpPr>
        <a:xfrm>
          <a:off x="0" y="0"/>
          <a:ext cx="0" cy="0"/>
          <a:chOff x="0" y="0"/>
          <a:chExt cx="0" cy="0"/>
        </a:xfrm>
      </p:grpSpPr>
      <p:sp>
        <p:nvSpPr>
          <p:cNvPr id="509" name="Google Shape;509;g3ee706d1dc8_0_735"/>
          <p:cNvSpPr txBox="1"/>
          <p:nvPr/>
        </p:nvSpPr>
        <p:spPr>
          <a:xfrm>
            <a:off x="3093203" y="3095600"/>
            <a:ext cx="6005700" cy="6618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SzPts val="1500"/>
              <a:buNone/>
            </a:pPr>
            <a:r>
              <a:rPr lang="en-GB" sz="3700">
                <a:solidFill>
                  <a:schemeClr val="lt1"/>
                </a:solidFill>
              </a:rPr>
              <a:t>What You Can Do About it?</a:t>
            </a:r>
            <a:endParaRPr b="1" sz="4400">
              <a:solidFill>
                <a:schemeClr val="lt1"/>
              </a:solidFill>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0F23"/>
        </a:solidFill>
      </p:bgPr>
    </p:bg>
    <p:spTree>
      <p:nvGrpSpPr>
        <p:cNvPr id="513" name="Shape 513"/>
        <p:cNvGrpSpPr/>
        <p:nvPr/>
      </p:nvGrpSpPr>
      <p:grpSpPr>
        <a:xfrm>
          <a:off x="0" y="0"/>
          <a:ext cx="0" cy="0"/>
          <a:chOff x="0" y="0"/>
          <a:chExt cx="0" cy="0"/>
        </a:xfrm>
      </p:grpSpPr>
      <p:sp>
        <p:nvSpPr>
          <p:cNvPr id="514" name="Google Shape;514;g3ee706d1dc8_0_739"/>
          <p:cNvSpPr txBox="1"/>
          <p:nvPr/>
        </p:nvSpPr>
        <p:spPr>
          <a:xfrm>
            <a:off x="0" y="365760"/>
            <a:ext cx="12192000" cy="7695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GB" sz="4400" u="none" cap="none" strike="noStrike">
                <a:solidFill>
                  <a:srgbClr val="FFFFFF"/>
                </a:solidFill>
                <a:latin typeface="Calibri"/>
                <a:ea typeface="Calibri"/>
                <a:cs typeface="Calibri"/>
                <a:sym typeface="Calibri"/>
              </a:rPr>
              <a:t>Pull Latest Container</a:t>
            </a:r>
            <a:endParaRPr sz="1500"/>
          </a:p>
        </p:txBody>
      </p:sp>
      <p:sp>
        <p:nvSpPr>
          <p:cNvPr id="515" name="Google Shape;515;g3ee706d1dc8_0_739"/>
          <p:cNvSpPr/>
          <p:nvPr/>
        </p:nvSpPr>
        <p:spPr>
          <a:xfrm>
            <a:off x="1371637" y="1645920"/>
            <a:ext cx="4114800" cy="2286000"/>
          </a:xfrm>
          <a:prstGeom prst="roundRect">
            <a:avLst>
              <a:gd fmla="val 16667" name="adj"/>
            </a:avLst>
          </a:prstGeom>
          <a:solidFill>
            <a:srgbClr val="1E1E40"/>
          </a:solidFill>
          <a:ln>
            <a:noFill/>
          </a:ln>
          <a:effectLst>
            <a:outerShdw blurRad="40001"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dk1"/>
              </a:solidFill>
              <a:latin typeface="Calibri"/>
              <a:ea typeface="Calibri"/>
              <a:cs typeface="Calibri"/>
              <a:sym typeface="Calibri"/>
            </a:endParaRPr>
          </a:p>
        </p:txBody>
      </p:sp>
      <p:sp>
        <p:nvSpPr>
          <p:cNvPr id="516" name="Google Shape;516;g3ee706d1dc8_0_739"/>
          <p:cNvSpPr txBox="1"/>
          <p:nvPr/>
        </p:nvSpPr>
        <p:spPr>
          <a:xfrm>
            <a:off x="1371637" y="1828800"/>
            <a:ext cx="4114800" cy="13236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GB" sz="8000" u="none" cap="none" strike="noStrike">
                <a:solidFill>
                  <a:srgbClr val="22C55E"/>
                </a:solidFill>
                <a:latin typeface="Calibri"/>
                <a:ea typeface="Calibri"/>
                <a:cs typeface="Calibri"/>
                <a:sym typeface="Calibri"/>
              </a:rPr>
              <a:t>78%</a:t>
            </a:r>
            <a:endParaRPr sz="1500"/>
          </a:p>
        </p:txBody>
      </p:sp>
      <p:sp>
        <p:nvSpPr>
          <p:cNvPr id="517" name="Google Shape;517;g3ee706d1dc8_0_739"/>
          <p:cNvSpPr txBox="1"/>
          <p:nvPr/>
        </p:nvSpPr>
        <p:spPr>
          <a:xfrm>
            <a:off x="1371637" y="2926080"/>
            <a:ext cx="4114800" cy="7080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2000" u="none" cap="none" strike="noStrike">
                <a:solidFill>
                  <a:srgbClr val="FFFFFF"/>
                </a:solidFill>
                <a:latin typeface="Calibri"/>
                <a:ea typeface="Calibri"/>
                <a:cs typeface="Calibri"/>
                <a:sym typeface="Calibri"/>
              </a:rPr>
              <a:t>of images have fewer CVEs</a:t>
            </a:r>
            <a:endParaRPr sz="1500"/>
          </a:p>
          <a:p>
            <a:pPr indent="0" lvl="0" marL="0" marR="0" rtl="0" algn="ctr">
              <a:spcBef>
                <a:spcPts val="0"/>
              </a:spcBef>
              <a:spcAft>
                <a:spcPts val="0"/>
              </a:spcAft>
              <a:buNone/>
            </a:pPr>
            <a:r>
              <a:rPr b="0" i="0" lang="en-GB" sz="2000" u="none" cap="none" strike="noStrike">
                <a:solidFill>
                  <a:srgbClr val="FFFFFF"/>
                </a:solidFill>
                <a:latin typeface="Calibri"/>
                <a:ea typeface="Calibri"/>
                <a:cs typeface="Calibri"/>
                <a:sym typeface="Calibri"/>
              </a:rPr>
              <a:t>in their latest tag</a:t>
            </a:r>
            <a:endParaRPr sz="1500"/>
          </a:p>
        </p:txBody>
      </p:sp>
      <p:sp>
        <p:nvSpPr>
          <p:cNvPr id="518" name="Google Shape;518;g3ee706d1dc8_0_739"/>
          <p:cNvSpPr/>
          <p:nvPr/>
        </p:nvSpPr>
        <p:spPr>
          <a:xfrm>
            <a:off x="6675298" y="1645920"/>
            <a:ext cx="4114800" cy="2286000"/>
          </a:xfrm>
          <a:prstGeom prst="roundRect">
            <a:avLst>
              <a:gd fmla="val 16667" name="adj"/>
            </a:avLst>
          </a:prstGeom>
          <a:solidFill>
            <a:srgbClr val="1E1E40"/>
          </a:solidFill>
          <a:ln>
            <a:noFill/>
          </a:ln>
          <a:effectLst>
            <a:outerShdw blurRad="40001"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dk1"/>
              </a:solidFill>
              <a:latin typeface="Calibri"/>
              <a:ea typeface="Calibri"/>
              <a:cs typeface="Calibri"/>
              <a:sym typeface="Calibri"/>
            </a:endParaRPr>
          </a:p>
        </p:txBody>
      </p:sp>
      <p:sp>
        <p:nvSpPr>
          <p:cNvPr id="519" name="Google Shape;519;g3ee706d1dc8_0_739"/>
          <p:cNvSpPr txBox="1"/>
          <p:nvPr/>
        </p:nvSpPr>
        <p:spPr>
          <a:xfrm>
            <a:off x="6675298" y="1828800"/>
            <a:ext cx="4114800" cy="13236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GB" sz="3600" u="none" cap="none" strike="noStrike">
                <a:solidFill>
                  <a:srgbClr val="FFFFFF"/>
                </a:solidFill>
                <a:latin typeface="Calibri"/>
                <a:ea typeface="Calibri"/>
                <a:cs typeface="Calibri"/>
                <a:sym typeface="Calibri"/>
              </a:rPr>
              <a:t>The other </a:t>
            </a:r>
            <a:r>
              <a:rPr b="1" i="0" lang="en-GB" sz="8000" u="none" cap="none" strike="noStrike">
                <a:solidFill>
                  <a:srgbClr val="F59E0B"/>
                </a:solidFill>
                <a:latin typeface="Calibri"/>
                <a:ea typeface="Calibri"/>
                <a:cs typeface="Calibri"/>
                <a:sym typeface="Calibri"/>
              </a:rPr>
              <a:t>22%</a:t>
            </a:r>
            <a:endParaRPr sz="1500"/>
          </a:p>
        </p:txBody>
      </p:sp>
      <p:sp>
        <p:nvSpPr>
          <p:cNvPr id="520" name="Google Shape;520;g3ee706d1dc8_0_739"/>
          <p:cNvSpPr txBox="1"/>
          <p:nvPr/>
        </p:nvSpPr>
        <p:spPr>
          <a:xfrm>
            <a:off x="6675298" y="2926080"/>
            <a:ext cx="4114800" cy="7080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2000" u="none" cap="none" strike="noStrike">
                <a:solidFill>
                  <a:srgbClr val="FFFFFF"/>
                </a:solidFill>
                <a:latin typeface="Calibri"/>
                <a:ea typeface="Calibri"/>
                <a:cs typeface="Calibri"/>
                <a:sym typeface="Calibri"/>
              </a:rPr>
              <a:t>introduce new packages</a:t>
            </a:r>
            <a:endParaRPr sz="1500"/>
          </a:p>
          <a:p>
            <a:pPr indent="0" lvl="0" marL="0" marR="0" rtl="0" algn="ctr">
              <a:spcBef>
                <a:spcPts val="0"/>
              </a:spcBef>
              <a:spcAft>
                <a:spcPts val="0"/>
              </a:spcAft>
              <a:buNone/>
            </a:pPr>
            <a:r>
              <a:rPr b="0" i="0" lang="en-GB" sz="2000" u="none" cap="none" strike="noStrike">
                <a:solidFill>
                  <a:srgbClr val="FFFFFF"/>
                </a:solidFill>
                <a:latin typeface="Calibri"/>
                <a:ea typeface="Calibri"/>
                <a:cs typeface="Calibri"/>
                <a:sym typeface="Calibri"/>
              </a:rPr>
              <a:t>→ new CVEs</a:t>
            </a:r>
            <a:endParaRPr sz="1500"/>
          </a:p>
        </p:txBody>
      </p:sp>
      <p:sp>
        <p:nvSpPr>
          <p:cNvPr id="521" name="Google Shape;521;g3ee706d1dc8_0_739"/>
          <p:cNvSpPr txBox="1"/>
          <p:nvPr/>
        </p:nvSpPr>
        <p:spPr>
          <a:xfrm>
            <a:off x="0" y="4297680"/>
            <a:ext cx="12192000" cy="12006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GB" sz="7200" u="none" cap="none" strike="noStrike">
                <a:solidFill>
                  <a:srgbClr val="06B6D4"/>
                </a:solidFill>
                <a:latin typeface="Calibri"/>
                <a:ea typeface="Calibri"/>
                <a:cs typeface="Calibri"/>
                <a:sym typeface="Calibri"/>
              </a:rPr>
              <a:t>41%</a:t>
            </a:r>
            <a:endParaRPr sz="1500"/>
          </a:p>
        </p:txBody>
      </p:sp>
      <p:sp>
        <p:nvSpPr>
          <p:cNvPr id="522" name="Google Shape;522;g3ee706d1dc8_0_739"/>
          <p:cNvSpPr txBox="1"/>
          <p:nvPr/>
        </p:nvSpPr>
        <p:spPr>
          <a:xfrm>
            <a:off x="0" y="5303520"/>
            <a:ext cx="12192000" cy="446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2300" u="none" cap="none" strike="noStrike">
                <a:solidFill>
                  <a:srgbClr val="FFFFFF"/>
                </a:solidFill>
                <a:latin typeface="Calibri"/>
                <a:ea typeface="Calibri"/>
                <a:cs typeface="Calibri"/>
                <a:sym typeface="Calibri"/>
              </a:rPr>
              <a:t>average reduction just by being on the latest</a:t>
            </a:r>
            <a:endParaRPr sz="1500"/>
          </a:p>
        </p:txBody>
      </p:sp>
      <p:sp>
        <p:nvSpPr>
          <p:cNvPr id="523" name="Google Shape;523;g3ee706d1dc8_0_739"/>
          <p:cNvSpPr txBox="1"/>
          <p:nvPr/>
        </p:nvSpPr>
        <p:spPr>
          <a:xfrm>
            <a:off x="0" y="6035040"/>
            <a:ext cx="12192000" cy="384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1" lang="en-GB" sz="1900" u="none" cap="none" strike="noStrike">
                <a:solidFill>
                  <a:srgbClr val="AAAAAA"/>
                </a:solidFill>
                <a:latin typeface="Calibri"/>
                <a:ea typeface="Calibri"/>
                <a:cs typeface="Calibri"/>
                <a:sym typeface="Calibri"/>
              </a:rPr>
              <a:t>The simplest action: start by trying upgrade to the latest tag*</a:t>
            </a:r>
            <a:endParaRPr sz="1500"/>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0F23"/>
        </a:solidFill>
      </p:bgPr>
    </p:bg>
    <p:spTree>
      <p:nvGrpSpPr>
        <p:cNvPr id="527" name="Shape 527"/>
        <p:cNvGrpSpPr/>
        <p:nvPr/>
      </p:nvGrpSpPr>
      <p:grpSpPr>
        <a:xfrm>
          <a:off x="0" y="0"/>
          <a:ext cx="0" cy="0"/>
          <a:chOff x="0" y="0"/>
          <a:chExt cx="0" cy="0"/>
        </a:xfrm>
      </p:grpSpPr>
      <p:sp>
        <p:nvSpPr>
          <p:cNvPr id="528" name="Google Shape;528;g3ee706d1dc8_0_752"/>
          <p:cNvSpPr txBox="1"/>
          <p:nvPr/>
        </p:nvSpPr>
        <p:spPr>
          <a:xfrm>
            <a:off x="1509200" y="2972400"/>
            <a:ext cx="9173700" cy="908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5300">
                <a:solidFill>
                  <a:srgbClr val="FFFFFF"/>
                </a:solidFill>
                <a:latin typeface="Calibri"/>
                <a:ea typeface="Calibri"/>
                <a:cs typeface="Calibri"/>
                <a:sym typeface="Calibri"/>
              </a:rPr>
              <a:t>Choose Your Container Flavor</a:t>
            </a:r>
            <a:endParaRPr sz="2400"/>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0F23"/>
        </a:solidFill>
      </p:bgPr>
    </p:bg>
    <p:spTree>
      <p:nvGrpSpPr>
        <p:cNvPr id="532" name="Shape 532"/>
        <p:cNvGrpSpPr/>
        <p:nvPr/>
      </p:nvGrpSpPr>
      <p:grpSpPr>
        <a:xfrm>
          <a:off x="0" y="0"/>
          <a:ext cx="0" cy="0"/>
          <a:chOff x="0" y="0"/>
          <a:chExt cx="0" cy="0"/>
        </a:xfrm>
      </p:grpSpPr>
      <p:sp>
        <p:nvSpPr>
          <p:cNvPr id="533" name="Google Shape;533;g3ee706d1dc8_0_756"/>
          <p:cNvSpPr txBox="1"/>
          <p:nvPr/>
        </p:nvSpPr>
        <p:spPr>
          <a:xfrm>
            <a:off x="731540" y="274320"/>
            <a:ext cx="10973100" cy="769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4400" u="none" cap="none" strike="noStrike">
                <a:solidFill>
                  <a:srgbClr val="FFFFFF"/>
                </a:solidFill>
                <a:latin typeface="Calibri"/>
                <a:ea typeface="Calibri"/>
                <a:cs typeface="Calibri"/>
                <a:sym typeface="Calibri"/>
              </a:rPr>
              <a:t>Full Image (Default Tag)</a:t>
            </a:r>
            <a:endParaRPr sz="1500"/>
          </a:p>
        </p:txBody>
      </p:sp>
      <p:sp>
        <p:nvSpPr>
          <p:cNvPr id="534" name="Google Shape;534;g3ee706d1dc8_0_756"/>
          <p:cNvSpPr txBox="1"/>
          <p:nvPr/>
        </p:nvSpPr>
        <p:spPr>
          <a:xfrm>
            <a:off x="731540" y="914400"/>
            <a:ext cx="10973100" cy="4464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2300" u="none" cap="none" strike="noStrike">
                <a:solidFill>
                  <a:srgbClr val="AAAAAA"/>
                </a:solidFill>
                <a:latin typeface="Calibri"/>
                <a:ea typeface="Calibri"/>
                <a:cs typeface="Calibri"/>
                <a:sym typeface="Calibri"/>
              </a:rPr>
              <a:t>The kitchen sink </a:t>
            </a:r>
            <a:r>
              <a:rPr lang="en-GB" sz="2300">
                <a:solidFill>
                  <a:srgbClr val="AAAAAA"/>
                </a:solidFill>
                <a:latin typeface="Calibri"/>
                <a:ea typeface="Calibri"/>
                <a:cs typeface="Calibri"/>
                <a:sym typeface="Calibri"/>
              </a:rPr>
              <a:t>-</a:t>
            </a:r>
            <a:r>
              <a:rPr b="0" i="0" lang="en-GB" sz="2300" u="none" cap="none" strike="noStrike">
                <a:solidFill>
                  <a:srgbClr val="AAAAAA"/>
                </a:solidFill>
                <a:latin typeface="Calibri"/>
                <a:ea typeface="Calibri"/>
                <a:cs typeface="Calibri"/>
                <a:sym typeface="Calibri"/>
              </a:rPr>
              <a:t> everything included</a:t>
            </a:r>
            <a:endParaRPr sz="1500"/>
          </a:p>
        </p:txBody>
      </p:sp>
      <p:sp>
        <p:nvSpPr>
          <p:cNvPr id="535" name="Google Shape;535;g3ee706d1dc8_0_756"/>
          <p:cNvSpPr txBox="1"/>
          <p:nvPr/>
        </p:nvSpPr>
        <p:spPr>
          <a:xfrm>
            <a:off x="731540" y="1554480"/>
            <a:ext cx="4572000" cy="507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2700" u="none" cap="none" strike="noStrike">
                <a:solidFill>
                  <a:srgbClr val="FFFFFF"/>
                </a:solidFill>
                <a:latin typeface="Calibri"/>
                <a:ea typeface="Calibri"/>
                <a:cs typeface="Calibri"/>
                <a:sym typeface="Calibri"/>
              </a:rPr>
              <a:t>What's Inside</a:t>
            </a:r>
            <a:endParaRPr sz="1500"/>
          </a:p>
        </p:txBody>
      </p:sp>
      <p:sp>
        <p:nvSpPr>
          <p:cNvPr id="536" name="Google Shape;536;g3ee706d1dc8_0_756"/>
          <p:cNvSpPr txBox="1"/>
          <p:nvPr/>
        </p:nvSpPr>
        <p:spPr>
          <a:xfrm>
            <a:off x="731540" y="2011680"/>
            <a:ext cx="6400800" cy="2129100"/>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1" i="0" lang="en-GB" sz="1700" u="none" cap="none" strike="noStrike">
                <a:solidFill>
                  <a:srgbClr val="22C55E"/>
                </a:solidFill>
                <a:latin typeface="Calibri"/>
                <a:ea typeface="Calibri"/>
                <a:cs typeface="Calibri"/>
                <a:sym typeface="Calibri"/>
              </a:rPr>
              <a:t>✓  </a:t>
            </a:r>
            <a:r>
              <a:rPr b="0" i="0" lang="en-GB" sz="1700" u="none" cap="none" strike="noStrike">
                <a:solidFill>
                  <a:srgbClr val="FFFFFF"/>
                </a:solidFill>
                <a:latin typeface="Calibri"/>
                <a:ea typeface="Calibri"/>
                <a:cs typeface="Calibri"/>
                <a:sym typeface="Calibri"/>
              </a:rPr>
              <a:t>Full </a:t>
            </a:r>
            <a:r>
              <a:rPr lang="en-GB" sz="1700">
                <a:solidFill>
                  <a:srgbClr val="FFFFFF"/>
                </a:solidFill>
                <a:latin typeface="Calibri"/>
                <a:ea typeface="Calibri"/>
                <a:cs typeface="Calibri"/>
                <a:sym typeface="Calibri"/>
              </a:rPr>
              <a:t>Operating System</a:t>
            </a:r>
            <a:endParaRPr sz="1100"/>
          </a:p>
          <a:p>
            <a:pPr indent="0" lvl="0" marL="0" marR="0" rtl="0" algn="l">
              <a:lnSpc>
                <a:spcPct val="150000"/>
              </a:lnSpc>
              <a:spcBef>
                <a:spcPts val="400"/>
              </a:spcBef>
              <a:spcAft>
                <a:spcPts val="0"/>
              </a:spcAft>
              <a:buNone/>
            </a:pPr>
            <a:r>
              <a:rPr b="1" i="0" lang="en-GB" sz="1700" u="none" cap="none" strike="noStrike">
                <a:solidFill>
                  <a:srgbClr val="22C55E"/>
                </a:solidFill>
                <a:latin typeface="Calibri"/>
                <a:ea typeface="Calibri"/>
                <a:cs typeface="Calibri"/>
                <a:sym typeface="Calibri"/>
              </a:rPr>
              <a:t>✓  </a:t>
            </a:r>
            <a:r>
              <a:rPr b="0" i="0" lang="en-GB" sz="1700" u="none" cap="none" strike="noStrike">
                <a:solidFill>
                  <a:srgbClr val="FFFFFF"/>
                </a:solidFill>
                <a:latin typeface="Calibri"/>
                <a:ea typeface="Calibri"/>
                <a:cs typeface="Calibri"/>
                <a:sym typeface="Calibri"/>
              </a:rPr>
              <a:t>Build tools (gcc, make, autoconf)</a:t>
            </a:r>
            <a:endParaRPr sz="1100"/>
          </a:p>
          <a:p>
            <a:pPr indent="0" lvl="0" marL="0" marR="0" rtl="0" algn="l">
              <a:lnSpc>
                <a:spcPct val="150000"/>
              </a:lnSpc>
              <a:spcBef>
                <a:spcPts val="400"/>
              </a:spcBef>
              <a:spcAft>
                <a:spcPts val="0"/>
              </a:spcAft>
              <a:buNone/>
            </a:pPr>
            <a:r>
              <a:rPr b="1" i="0" lang="en-GB" sz="1700" u="none" cap="none" strike="noStrike">
                <a:solidFill>
                  <a:srgbClr val="22C55E"/>
                </a:solidFill>
                <a:latin typeface="Calibri"/>
                <a:ea typeface="Calibri"/>
                <a:cs typeface="Calibri"/>
                <a:sym typeface="Calibri"/>
              </a:rPr>
              <a:t>✓  </a:t>
            </a:r>
            <a:r>
              <a:rPr b="0" i="0" lang="en-GB" sz="1700" u="none" cap="none" strike="noStrike">
                <a:solidFill>
                  <a:srgbClr val="FFFFFF"/>
                </a:solidFill>
                <a:latin typeface="Calibri"/>
                <a:ea typeface="Calibri"/>
                <a:cs typeface="Calibri"/>
                <a:sym typeface="Calibri"/>
              </a:rPr>
              <a:t>System libraries (libssl, imagemagick, libxml2)</a:t>
            </a:r>
            <a:endParaRPr sz="1100"/>
          </a:p>
          <a:p>
            <a:pPr indent="0" lvl="0" marL="0" marR="0" rtl="0" algn="l">
              <a:lnSpc>
                <a:spcPct val="150000"/>
              </a:lnSpc>
              <a:spcBef>
                <a:spcPts val="400"/>
              </a:spcBef>
              <a:spcAft>
                <a:spcPts val="0"/>
              </a:spcAft>
              <a:buNone/>
            </a:pPr>
            <a:r>
              <a:rPr b="1" i="0" lang="en-GB" sz="1700" u="none" cap="none" strike="noStrike">
                <a:solidFill>
                  <a:srgbClr val="22C55E"/>
                </a:solidFill>
                <a:latin typeface="Calibri"/>
                <a:ea typeface="Calibri"/>
                <a:cs typeface="Calibri"/>
                <a:sym typeface="Calibri"/>
              </a:rPr>
              <a:t>✓  </a:t>
            </a:r>
            <a:r>
              <a:rPr b="0" i="0" lang="en-GB" sz="1700" u="none" cap="none" strike="noStrike">
                <a:solidFill>
                  <a:srgbClr val="FFFFFF"/>
                </a:solidFill>
                <a:latin typeface="Calibri"/>
                <a:ea typeface="Calibri"/>
                <a:cs typeface="Calibri"/>
                <a:sym typeface="Calibri"/>
              </a:rPr>
              <a:t>Utilities (git, curl, wget, ssh)</a:t>
            </a:r>
            <a:endParaRPr sz="1100"/>
          </a:p>
          <a:p>
            <a:pPr indent="0" lvl="0" marL="0" marR="0" rtl="0" algn="l">
              <a:lnSpc>
                <a:spcPct val="150000"/>
              </a:lnSpc>
              <a:spcBef>
                <a:spcPts val="400"/>
              </a:spcBef>
              <a:spcAft>
                <a:spcPts val="0"/>
              </a:spcAft>
              <a:buNone/>
            </a:pPr>
            <a:r>
              <a:rPr b="1" i="0" lang="en-GB" sz="1700" u="none" cap="none" strike="noStrike">
                <a:solidFill>
                  <a:srgbClr val="22C55E"/>
                </a:solidFill>
                <a:latin typeface="Calibri"/>
                <a:ea typeface="Calibri"/>
                <a:cs typeface="Calibri"/>
                <a:sym typeface="Calibri"/>
              </a:rPr>
              <a:t>✓  </a:t>
            </a:r>
            <a:r>
              <a:rPr b="0" i="0" lang="en-GB" sz="1700" u="none" cap="none" strike="noStrike">
                <a:solidFill>
                  <a:srgbClr val="FFFFFF"/>
                </a:solidFill>
                <a:latin typeface="Calibri"/>
                <a:ea typeface="Calibri"/>
                <a:cs typeface="Calibri"/>
                <a:sym typeface="Calibri"/>
              </a:rPr>
              <a:t>Package manager (apt)</a:t>
            </a:r>
            <a:endParaRPr sz="1100"/>
          </a:p>
        </p:txBody>
      </p:sp>
      <p:graphicFrame>
        <p:nvGraphicFramePr>
          <p:cNvPr id="537" name="Google Shape;537;g3ee706d1dc8_0_756"/>
          <p:cNvGraphicFramePr/>
          <p:nvPr/>
        </p:nvGraphicFramePr>
        <p:xfrm>
          <a:off x="8046935" y="1554480"/>
          <a:ext cx="3000000" cy="3000000"/>
        </p:xfrm>
        <a:graphic>
          <a:graphicData uri="http://schemas.openxmlformats.org/drawingml/2006/table">
            <a:tbl>
              <a:tblPr>
                <a:noFill/>
                <a:tableStyleId>{3DCE965B-9742-4BBD-BBF7-9E84C44639B5}</a:tableStyleId>
              </a:tblPr>
              <a:tblGrid>
                <a:gridCol w="1645975"/>
                <a:gridCol w="2011725"/>
              </a:tblGrid>
              <a:tr h="411475">
                <a:tc>
                  <a:txBody>
                    <a:bodyPr/>
                    <a:lstStyle/>
                    <a:p>
                      <a:pPr indent="0" lvl="0" marL="0" marR="0" rtl="0" algn="r">
                        <a:spcBef>
                          <a:spcPts val="0"/>
                        </a:spcBef>
                        <a:spcAft>
                          <a:spcPts val="0"/>
                        </a:spcAft>
                        <a:buNone/>
                      </a:pPr>
                      <a:r>
                        <a:rPr b="0" lang="en-GB" sz="1900" u="none" cap="none" strike="noStrike">
                          <a:solidFill>
                            <a:srgbClr val="AAAAAA"/>
                          </a:solidFill>
                        </a:rPr>
                        <a:t>Size</a:t>
                      </a:r>
                      <a:endParaRPr sz="1500"/>
                    </a:p>
                  </a:txBody>
                  <a:tcPr marT="76200" marB="76200" marR="152400" marL="1016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1E1E40"/>
                    </a:solidFill>
                  </a:tcPr>
                </a:tc>
                <a:tc>
                  <a:txBody>
                    <a:bodyPr/>
                    <a:lstStyle/>
                    <a:p>
                      <a:pPr indent="0" lvl="0" marL="0" marR="0" rtl="0" algn="l">
                        <a:spcBef>
                          <a:spcPts val="0"/>
                        </a:spcBef>
                        <a:spcAft>
                          <a:spcPts val="0"/>
                        </a:spcAft>
                        <a:buNone/>
                      </a:pPr>
                      <a:r>
                        <a:rPr b="1" lang="en-GB" sz="2000" u="none" cap="none" strike="noStrike">
                          <a:solidFill>
                            <a:srgbClr val="FFFFFF"/>
                          </a:solidFill>
                        </a:rPr>
                        <a:t>~1 GB</a:t>
                      </a:r>
                      <a:endParaRPr sz="1500"/>
                    </a:p>
                  </a:txBody>
                  <a:tcPr marT="76200" marB="76200" marR="91475" marL="1016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1E1E40"/>
                    </a:solidFill>
                  </a:tcPr>
                </a:tc>
              </a:tr>
              <a:tr h="411475">
                <a:tc>
                  <a:txBody>
                    <a:bodyPr/>
                    <a:lstStyle/>
                    <a:p>
                      <a:pPr indent="0" lvl="0" marL="0" marR="0" rtl="0" algn="r">
                        <a:spcBef>
                          <a:spcPts val="0"/>
                        </a:spcBef>
                        <a:spcAft>
                          <a:spcPts val="0"/>
                        </a:spcAft>
                        <a:buNone/>
                      </a:pPr>
                      <a:r>
                        <a:rPr b="0" lang="en-GB" sz="1900" u="none" cap="none" strike="noStrike">
                          <a:solidFill>
                            <a:srgbClr val="AAAAAA"/>
                          </a:solidFill>
                        </a:rPr>
                        <a:t>Shell</a:t>
                      </a:r>
                      <a:endParaRPr sz="1500"/>
                    </a:p>
                  </a:txBody>
                  <a:tcPr marT="76200" marB="76200" marR="152400" marL="1016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1E1E40"/>
                    </a:solidFill>
                  </a:tcPr>
                </a:tc>
                <a:tc>
                  <a:txBody>
                    <a:bodyPr/>
                    <a:lstStyle/>
                    <a:p>
                      <a:pPr indent="0" lvl="0" marL="0" marR="0" rtl="0" algn="l">
                        <a:spcBef>
                          <a:spcPts val="0"/>
                        </a:spcBef>
                        <a:spcAft>
                          <a:spcPts val="0"/>
                        </a:spcAft>
                        <a:buNone/>
                      </a:pPr>
                      <a:r>
                        <a:rPr b="1" lang="en-GB" sz="2000" u="none" cap="none" strike="noStrike">
                          <a:solidFill>
                            <a:srgbClr val="FFFFFF"/>
                          </a:solidFill>
                        </a:rPr>
                        <a:t>bash</a:t>
                      </a:r>
                      <a:endParaRPr sz="1500"/>
                    </a:p>
                  </a:txBody>
                  <a:tcPr marT="76200" marB="76200" marR="91475" marL="1016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1E1E40"/>
                    </a:solidFill>
                  </a:tcPr>
                </a:tc>
              </a:tr>
              <a:tr h="411475">
                <a:tc>
                  <a:txBody>
                    <a:bodyPr/>
                    <a:lstStyle/>
                    <a:p>
                      <a:pPr indent="0" lvl="0" marL="0" marR="0" rtl="0" algn="r">
                        <a:spcBef>
                          <a:spcPts val="0"/>
                        </a:spcBef>
                        <a:spcAft>
                          <a:spcPts val="0"/>
                        </a:spcAft>
                        <a:buNone/>
                      </a:pPr>
                      <a:r>
                        <a:rPr b="0" lang="en-GB" sz="1900" u="none" cap="none" strike="noStrike">
                          <a:solidFill>
                            <a:srgbClr val="AAAAAA"/>
                          </a:solidFill>
                        </a:rPr>
                        <a:t>CVEs</a:t>
                      </a:r>
                      <a:endParaRPr sz="1500"/>
                    </a:p>
                  </a:txBody>
                  <a:tcPr marT="76200" marB="76200" marR="152400" marL="1016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1E1E40"/>
                    </a:solidFill>
                  </a:tcPr>
                </a:tc>
                <a:tc>
                  <a:txBody>
                    <a:bodyPr/>
                    <a:lstStyle/>
                    <a:p>
                      <a:pPr indent="0" lvl="0" marL="0" marR="0" rtl="0" algn="l">
                        <a:spcBef>
                          <a:spcPts val="0"/>
                        </a:spcBef>
                        <a:spcAft>
                          <a:spcPts val="0"/>
                        </a:spcAft>
                        <a:buNone/>
                      </a:pPr>
                      <a:r>
                        <a:rPr b="1" lang="en-GB" sz="2000" u="none" cap="none" strike="noStrike">
                          <a:solidFill>
                            <a:srgbClr val="FFFFFF"/>
                          </a:solidFill>
                        </a:rPr>
                        <a:t>1,000 – 2,000</a:t>
                      </a:r>
                      <a:endParaRPr sz="1500"/>
                    </a:p>
                  </a:txBody>
                  <a:tcPr marT="76200" marB="76200" marR="91475" marL="1016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1E1E40"/>
                    </a:solidFill>
                  </a:tcPr>
                </a:tc>
              </a:tr>
              <a:tr h="411475">
                <a:tc>
                  <a:txBody>
                    <a:bodyPr/>
                    <a:lstStyle/>
                    <a:p>
                      <a:pPr indent="0" lvl="0" marL="0" marR="0" rtl="0" algn="r">
                        <a:spcBef>
                          <a:spcPts val="0"/>
                        </a:spcBef>
                        <a:spcAft>
                          <a:spcPts val="0"/>
                        </a:spcAft>
                        <a:buNone/>
                      </a:pPr>
                      <a:r>
                        <a:rPr b="0" lang="en-GB" sz="1900" u="none" cap="none" strike="noStrike">
                          <a:solidFill>
                            <a:srgbClr val="AAAAAA"/>
                          </a:solidFill>
                        </a:rPr>
                        <a:t>Migration</a:t>
                      </a:r>
                      <a:endParaRPr sz="1500"/>
                    </a:p>
                  </a:txBody>
                  <a:tcPr marT="76200" marB="76200" marR="152400" marL="1016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1E1E40"/>
                    </a:solidFill>
                  </a:tcPr>
                </a:tc>
                <a:tc>
                  <a:txBody>
                    <a:bodyPr/>
                    <a:lstStyle/>
                    <a:p>
                      <a:pPr indent="0" lvl="0" marL="0" marR="0" rtl="0" algn="l">
                        <a:spcBef>
                          <a:spcPts val="0"/>
                        </a:spcBef>
                        <a:spcAft>
                          <a:spcPts val="0"/>
                        </a:spcAft>
                        <a:buNone/>
                      </a:pPr>
                      <a:r>
                        <a:rPr b="1" lang="en-GB" sz="2000" u="none" cap="none" strike="noStrike">
                          <a:solidFill>
                            <a:srgbClr val="FFFFFF"/>
                          </a:solidFill>
                        </a:rPr>
                        <a:t>None</a:t>
                      </a:r>
                      <a:endParaRPr sz="1500"/>
                    </a:p>
                  </a:txBody>
                  <a:tcPr marT="76200" marB="76200" marR="91475" marL="1016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1E1E40"/>
                    </a:solidFill>
                  </a:tcPr>
                </a:tc>
              </a:tr>
            </a:tbl>
          </a:graphicData>
        </a:graphic>
      </p:graphicFrame>
      <p:sp>
        <p:nvSpPr>
          <p:cNvPr id="538" name="Google Shape;538;g3ee706d1dc8_0_756"/>
          <p:cNvSpPr/>
          <p:nvPr/>
        </p:nvSpPr>
        <p:spPr>
          <a:xfrm>
            <a:off x="8046935" y="3383280"/>
            <a:ext cx="3657600" cy="731100"/>
          </a:xfrm>
          <a:prstGeom prst="roundRect">
            <a:avLst>
              <a:gd fmla="val 16667" name="adj"/>
            </a:avLst>
          </a:prstGeom>
          <a:solidFill>
            <a:srgbClr val="5C1A1A"/>
          </a:solidFill>
          <a:ln>
            <a:noFill/>
          </a:ln>
          <a:effectLst>
            <a:outerShdw blurRad="40001" rotWithShape="0" dir="5400000" dist="23000">
              <a:srgbClr val="000000">
                <a:alpha val="34900"/>
              </a:srgbClr>
            </a:outerShdw>
          </a:effectLst>
        </p:spPr>
        <p:txBody>
          <a:bodyPr anchorCtr="0" anchor="ctr" bIns="45700" lIns="152400" spcFirstLastPara="1" rIns="91425" wrap="square" tIns="101600">
            <a:noAutofit/>
          </a:bodyPr>
          <a:lstStyle/>
          <a:p>
            <a:pPr indent="0" lvl="0" marL="0" marR="0" rtl="0" algn="ctr">
              <a:spcBef>
                <a:spcPts val="0"/>
              </a:spcBef>
              <a:spcAft>
                <a:spcPts val="0"/>
              </a:spcAft>
              <a:buNone/>
            </a:pPr>
            <a:r>
              <a:rPr b="1" lang="en-GB" sz="1500">
                <a:solidFill>
                  <a:schemeClr val="lt1"/>
                </a:solidFill>
                <a:latin typeface="Calibri"/>
                <a:ea typeface="Calibri"/>
                <a:cs typeface="Calibri"/>
                <a:sym typeface="Calibri"/>
              </a:rPr>
              <a:t>922 - </a:t>
            </a:r>
            <a:r>
              <a:rPr b="1" i="0" lang="en-GB" sz="1500" u="none" cap="none" strike="noStrike">
                <a:solidFill>
                  <a:srgbClr val="FFFFFF"/>
                </a:solidFill>
                <a:latin typeface="Calibri"/>
                <a:ea typeface="Calibri"/>
                <a:cs typeface="Calibri"/>
                <a:sym typeface="Calibri"/>
              </a:rPr>
              <a:t>1,890 CVEs in Python</a:t>
            </a:r>
            <a:endParaRPr sz="1500"/>
          </a:p>
        </p:txBody>
      </p:sp>
      <p:sp>
        <p:nvSpPr>
          <p:cNvPr id="539" name="Google Shape;539;g3ee706d1dc8_0_756"/>
          <p:cNvSpPr txBox="1"/>
          <p:nvPr/>
        </p:nvSpPr>
        <p:spPr>
          <a:xfrm>
            <a:off x="731540" y="4389120"/>
            <a:ext cx="45720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2400" u="none" cap="none" strike="noStrike">
                <a:solidFill>
                  <a:srgbClr val="FFFFFF"/>
                </a:solidFill>
                <a:latin typeface="Calibri"/>
                <a:ea typeface="Calibri"/>
                <a:cs typeface="Calibri"/>
                <a:sym typeface="Calibri"/>
              </a:rPr>
              <a:t>When to Use</a:t>
            </a:r>
            <a:endParaRPr sz="1500"/>
          </a:p>
        </p:txBody>
      </p:sp>
      <p:sp>
        <p:nvSpPr>
          <p:cNvPr id="540" name="Google Shape;540;g3ee706d1dc8_0_756"/>
          <p:cNvSpPr txBox="1"/>
          <p:nvPr/>
        </p:nvSpPr>
        <p:spPr>
          <a:xfrm>
            <a:off x="731540" y="4846320"/>
            <a:ext cx="6858000" cy="1270800"/>
          </a:xfrm>
          <a:prstGeom prst="rect">
            <a:avLst/>
          </a:prstGeom>
          <a:noFill/>
          <a:ln>
            <a:noFill/>
          </a:ln>
        </p:spPr>
        <p:txBody>
          <a:bodyPr anchorCtr="0" anchor="t" bIns="45700" lIns="91425" spcFirstLastPara="1" rIns="91425" wrap="square" tIns="45700">
            <a:spAutoFit/>
          </a:bodyPr>
          <a:lstStyle/>
          <a:p>
            <a:pPr indent="0" lvl="0" marL="0" marR="0" rtl="0" algn="l">
              <a:lnSpc>
                <a:spcPct val="155555"/>
              </a:lnSpc>
              <a:spcBef>
                <a:spcPts val="0"/>
              </a:spcBef>
              <a:spcAft>
                <a:spcPts val="0"/>
              </a:spcAft>
              <a:buNone/>
            </a:pPr>
            <a:r>
              <a:rPr b="1" i="0" lang="en-GB" sz="1700" u="none" cap="none" strike="noStrike">
                <a:solidFill>
                  <a:srgbClr val="F59E0B"/>
                </a:solidFill>
                <a:latin typeface="Calibri"/>
                <a:ea typeface="Calibri"/>
                <a:cs typeface="Calibri"/>
                <a:sym typeface="Calibri"/>
              </a:rPr>
              <a:t>▸  </a:t>
            </a:r>
            <a:r>
              <a:rPr b="0" i="0" lang="en-GB" sz="1700" u="none" cap="none" strike="noStrike">
                <a:solidFill>
                  <a:srgbClr val="FFFFFF"/>
                </a:solidFill>
                <a:latin typeface="Calibri"/>
                <a:ea typeface="Calibri"/>
                <a:cs typeface="Calibri"/>
                <a:sym typeface="Calibri"/>
              </a:rPr>
              <a:t>Build stages in multi-stage Dockerfiles</a:t>
            </a:r>
            <a:endParaRPr sz="1700"/>
          </a:p>
          <a:p>
            <a:pPr indent="0" lvl="0" marL="0" marR="0" rtl="0" algn="l">
              <a:lnSpc>
                <a:spcPct val="155555"/>
              </a:lnSpc>
              <a:spcBef>
                <a:spcPts val="400"/>
              </a:spcBef>
              <a:spcAft>
                <a:spcPts val="0"/>
              </a:spcAft>
              <a:buNone/>
            </a:pPr>
            <a:r>
              <a:rPr b="1" i="0" lang="en-GB" sz="1700" u="none" cap="none" strike="noStrike">
                <a:solidFill>
                  <a:srgbClr val="F59E0B"/>
                </a:solidFill>
                <a:latin typeface="Calibri"/>
                <a:ea typeface="Calibri"/>
                <a:cs typeface="Calibri"/>
                <a:sym typeface="Calibri"/>
              </a:rPr>
              <a:t>▸  </a:t>
            </a:r>
            <a:r>
              <a:rPr b="0" i="0" lang="en-GB" sz="1700" u="none" cap="none" strike="noStrike">
                <a:solidFill>
                  <a:srgbClr val="FFFFFF"/>
                </a:solidFill>
                <a:latin typeface="Calibri"/>
                <a:ea typeface="Calibri"/>
                <a:cs typeface="Calibri"/>
                <a:sym typeface="Calibri"/>
              </a:rPr>
              <a:t>Compiling native extensions at runtime</a:t>
            </a:r>
            <a:endParaRPr sz="1700"/>
          </a:p>
          <a:p>
            <a:pPr indent="0" lvl="0" marL="0" marR="0" rtl="0" algn="l">
              <a:lnSpc>
                <a:spcPct val="155555"/>
              </a:lnSpc>
              <a:spcBef>
                <a:spcPts val="400"/>
              </a:spcBef>
              <a:spcAft>
                <a:spcPts val="0"/>
              </a:spcAft>
              <a:buNone/>
            </a:pPr>
            <a:r>
              <a:rPr b="1" i="0" lang="en-GB" sz="1700" u="none" cap="none" strike="noStrike">
                <a:solidFill>
                  <a:srgbClr val="F59E0B"/>
                </a:solidFill>
                <a:latin typeface="Calibri"/>
                <a:ea typeface="Calibri"/>
                <a:cs typeface="Calibri"/>
                <a:sym typeface="Calibri"/>
              </a:rPr>
              <a:t>▸  </a:t>
            </a:r>
            <a:r>
              <a:rPr b="0" i="0" lang="en-GB" sz="1700" u="none" cap="none" strike="noStrike">
                <a:solidFill>
                  <a:srgbClr val="FFFFFF"/>
                </a:solidFill>
                <a:latin typeface="Calibri"/>
                <a:ea typeface="Calibri"/>
                <a:cs typeface="Calibri"/>
                <a:sym typeface="Calibri"/>
              </a:rPr>
              <a:t>Quick prototyping &amp; development</a:t>
            </a:r>
            <a:endParaRPr sz="1700"/>
          </a:p>
        </p:txBody>
      </p:sp>
      <p:sp>
        <p:nvSpPr>
          <p:cNvPr id="541" name="Google Shape;541;g3ee706d1dc8_0_756"/>
          <p:cNvSpPr txBox="1"/>
          <p:nvPr/>
        </p:nvSpPr>
        <p:spPr>
          <a:xfrm>
            <a:off x="8046935" y="4846320"/>
            <a:ext cx="3657600" cy="80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GB" sz="2300" u="none" cap="none" strike="noStrike">
                <a:solidFill>
                  <a:srgbClr val="EF4444"/>
                </a:solidFill>
                <a:latin typeface="Calibri"/>
                <a:ea typeface="Calibri"/>
                <a:cs typeface="Calibri"/>
                <a:sym typeface="Calibri"/>
              </a:rPr>
              <a:t>NOT recommended</a:t>
            </a:r>
            <a:br>
              <a:rPr b="1" i="0" lang="en-GB" sz="2300" u="none" cap="none" strike="noStrike">
                <a:solidFill>
                  <a:srgbClr val="EF4444"/>
                </a:solidFill>
                <a:latin typeface="Calibri"/>
                <a:ea typeface="Calibri"/>
                <a:cs typeface="Calibri"/>
                <a:sym typeface="Calibri"/>
              </a:rPr>
            </a:br>
            <a:r>
              <a:rPr b="1" i="0" lang="en-GB" sz="2300" u="none" cap="none" strike="noStrike">
                <a:solidFill>
                  <a:srgbClr val="EF4444"/>
                </a:solidFill>
                <a:latin typeface="Calibri"/>
                <a:ea typeface="Calibri"/>
                <a:cs typeface="Calibri"/>
                <a:sym typeface="Calibri"/>
              </a:rPr>
              <a:t>for production</a:t>
            </a:r>
            <a:endParaRPr sz="1500"/>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0F23"/>
        </a:solidFill>
      </p:bgPr>
    </p:bg>
    <p:spTree>
      <p:nvGrpSpPr>
        <p:cNvPr id="545" name="Shape 545"/>
        <p:cNvGrpSpPr/>
        <p:nvPr/>
      </p:nvGrpSpPr>
      <p:grpSpPr>
        <a:xfrm>
          <a:off x="0" y="0"/>
          <a:ext cx="0" cy="0"/>
          <a:chOff x="0" y="0"/>
          <a:chExt cx="0" cy="0"/>
        </a:xfrm>
      </p:grpSpPr>
      <p:sp>
        <p:nvSpPr>
          <p:cNvPr id="546" name="Google Shape;546;g3ee706d1dc8_0_768"/>
          <p:cNvSpPr txBox="1"/>
          <p:nvPr/>
        </p:nvSpPr>
        <p:spPr>
          <a:xfrm>
            <a:off x="731540" y="274320"/>
            <a:ext cx="10973100" cy="769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4400">
                <a:solidFill>
                  <a:srgbClr val="FFFFFF"/>
                </a:solidFill>
                <a:latin typeface="Calibri"/>
                <a:ea typeface="Calibri"/>
                <a:cs typeface="Calibri"/>
                <a:sym typeface="Calibri"/>
              </a:rPr>
              <a:t>Minimal</a:t>
            </a:r>
            <a:r>
              <a:rPr b="1" i="0" lang="en-GB" sz="4400" u="none" cap="none" strike="noStrike">
                <a:solidFill>
                  <a:srgbClr val="FFFFFF"/>
                </a:solidFill>
                <a:latin typeface="Calibri"/>
                <a:ea typeface="Calibri"/>
                <a:cs typeface="Calibri"/>
                <a:sym typeface="Calibri"/>
              </a:rPr>
              <a:t> Image</a:t>
            </a:r>
            <a:endParaRPr sz="1500"/>
          </a:p>
        </p:txBody>
      </p:sp>
      <p:sp>
        <p:nvSpPr>
          <p:cNvPr id="547" name="Google Shape;547;g3ee706d1dc8_0_768"/>
          <p:cNvSpPr txBox="1"/>
          <p:nvPr/>
        </p:nvSpPr>
        <p:spPr>
          <a:xfrm>
            <a:off x="731540" y="914400"/>
            <a:ext cx="10973100" cy="4464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2300" u="none" cap="none" strike="noStrike">
                <a:solidFill>
                  <a:srgbClr val="22C55E"/>
                </a:solidFill>
                <a:latin typeface="Calibri"/>
                <a:ea typeface="Calibri"/>
                <a:cs typeface="Calibri"/>
                <a:sym typeface="Calibri"/>
              </a:rPr>
              <a:t>The production default </a:t>
            </a:r>
            <a:r>
              <a:rPr lang="en-GB" sz="2300">
                <a:solidFill>
                  <a:srgbClr val="22C55E"/>
                </a:solidFill>
                <a:latin typeface="Calibri"/>
                <a:ea typeface="Calibri"/>
                <a:cs typeface="Calibri"/>
                <a:sym typeface="Calibri"/>
              </a:rPr>
              <a:t>-</a:t>
            </a:r>
            <a:r>
              <a:rPr b="0" i="0" lang="en-GB" sz="2300" u="none" cap="none" strike="noStrike">
                <a:solidFill>
                  <a:srgbClr val="22C55E"/>
                </a:solidFill>
                <a:latin typeface="Calibri"/>
                <a:ea typeface="Calibri"/>
                <a:cs typeface="Calibri"/>
                <a:sym typeface="Calibri"/>
              </a:rPr>
              <a:t> 95% fewer CVEs</a:t>
            </a:r>
            <a:endParaRPr sz="1500"/>
          </a:p>
        </p:txBody>
      </p:sp>
      <p:sp>
        <p:nvSpPr>
          <p:cNvPr id="548" name="Google Shape;548;g3ee706d1dc8_0_768"/>
          <p:cNvSpPr txBox="1"/>
          <p:nvPr/>
        </p:nvSpPr>
        <p:spPr>
          <a:xfrm>
            <a:off x="731540" y="1554480"/>
            <a:ext cx="4572000" cy="477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2500" u="none" cap="none" strike="noStrike">
                <a:solidFill>
                  <a:srgbClr val="FFFFFF"/>
                </a:solidFill>
                <a:latin typeface="Calibri"/>
                <a:ea typeface="Calibri"/>
                <a:cs typeface="Calibri"/>
                <a:sym typeface="Calibri"/>
              </a:rPr>
              <a:t>What's Inside</a:t>
            </a:r>
            <a:endParaRPr sz="1600"/>
          </a:p>
        </p:txBody>
      </p:sp>
      <p:sp>
        <p:nvSpPr>
          <p:cNvPr id="549" name="Google Shape;549;g3ee706d1dc8_0_768"/>
          <p:cNvSpPr txBox="1"/>
          <p:nvPr/>
        </p:nvSpPr>
        <p:spPr>
          <a:xfrm>
            <a:off x="731540" y="2011680"/>
            <a:ext cx="4572000" cy="2344800"/>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1" i="0" lang="en-GB" sz="1900" u="none" cap="none" strike="noStrike">
                <a:solidFill>
                  <a:srgbClr val="22C55E"/>
                </a:solidFill>
                <a:latin typeface="Calibri"/>
                <a:ea typeface="Calibri"/>
                <a:cs typeface="Calibri"/>
                <a:sym typeface="Calibri"/>
              </a:rPr>
              <a:t>✓  </a:t>
            </a:r>
            <a:r>
              <a:rPr b="0" i="0" lang="en-GB" sz="1900" u="none" cap="none" strike="noStrike">
                <a:solidFill>
                  <a:srgbClr val="FFFFFF"/>
                </a:solidFill>
                <a:latin typeface="Calibri"/>
                <a:ea typeface="Calibri"/>
                <a:cs typeface="Calibri"/>
                <a:sym typeface="Calibri"/>
              </a:rPr>
              <a:t>Minimal </a:t>
            </a:r>
            <a:r>
              <a:rPr lang="en-GB" sz="1900">
                <a:solidFill>
                  <a:srgbClr val="FFFFFF"/>
                </a:solidFill>
                <a:latin typeface="Calibri"/>
                <a:ea typeface="Calibri"/>
                <a:cs typeface="Calibri"/>
                <a:sym typeface="Calibri"/>
              </a:rPr>
              <a:t>base image </a:t>
            </a:r>
            <a:r>
              <a:rPr b="0" i="0" lang="en-GB" sz="1900" u="none" cap="none" strike="noStrike">
                <a:solidFill>
                  <a:srgbClr val="FFFFFF"/>
                </a:solidFill>
                <a:latin typeface="Calibri"/>
                <a:ea typeface="Calibri"/>
                <a:cs typeface="Calibri"/>
                <a:sym typeface="Calibri"/>
              </a:rPr>
              <a:t>(essential only)</a:t>
            </a:r>
            <a:endParaRPr sz="1900"/>
          </a:p>
          <a:p>
            <a:pPr indent="0" lvl="0" marL="0" marR="0" rtl="0" algn="l">
              <a:lnSpc>
                <a:spcPct val="150000"/>
              </a:lnSpc>
              <a:spcBef>
                <a:spcPts val="400"/>
              </a:spcBef>
              <a:spcAft>
                <a:spcPts val="0"/>
              </a:spcAft>
              <a:buNone/>
            </a:pPr>
            <a:r>
              <a:rPr b="1" i="0" lang="en-GB" sz="1900" u="none" cap="none" strike="noStrike">
                <a:solidFill>
                  <a:srgbClr val="22C55E"/>
                </a:solidFill>
                <a:latin typeface="Calibri"/>
                <a:ea typeface="Calibri"/>
                <a:cs typeface="Calibri"/>
                <a:sym typeface="Calibri"/>
              </a:rPr>
              <a:t>✓  </a:t>
            </a:r>
            <a:r>
              <a:rPr b="0" i="0" lang="en-GB" sz="1900" u="none" cap="none" strike="noStrike">
                <a:solidFill>
                  <a:srgbClr val="FFFFFF"/>
                </a:solidFill>
                <a:latin typeface="Calibri"/>
                <a:ea typeface="Calibri"/>
                <a:cs typeface="Calibri"/>
                <a:sym typeface="Calibri"/>
              </a:rPr>
              <a:t>Language runtime</a:t>
            </a:r>
            <a:endParaRPr sz="1900"/>
          </a:p>
          <a:p>
            <a:pPr indent="0" lvl="0" marL="0" marR="0" rtl="0" algn="l">
              <a:lnSpc>
                <a:spcPct val="150000"/>
              </a:lnSpc>
              <a:spcBef>
                <a:spcPts val="400"/>
              </a:spcBef>
              <a:spcAft>
                <a:spcPts val="0"/>
              </a:spcAft>
              <a:buNone/>
            </a:pPr>
            <a:r>
              <a:rPr b="1" i="0" lang="en-GB" sz="1900" u="none" cap="none" strike="noStrike">
                <a:solidFill>
                  <a:srgbClr val="22C55E"/>
                </a:solidFill>
                <a:latin typeface="Calibri"/>
                <a:ea typeface="Calibri"/>
                <a:cs typeface="Calibri"/>
                <a:sym typeface="Calibri"/>
              </a:rPr>
              <a:t>✓  </a:t>
            </a:r>
            <a:r>
              <a:rPr b="0" i="0" lang="en-GB" sz="1900" u="none" cap="none" strike="noStrike">
                <a:solidFill>
                  <a:srgbClr val="FFFFFF"/>
                </a:solidFill>
                <a:latin typeface="Calibri"/>
                <a:ea typeface="Calibri"/>
                <a:cs typeface="Calibri"/>
                <a:sym typeface="Calibri"/>
              </a:rPr>
              <a:t>bash, basic coreutils</a:t>
            </a:r>
            <a:endParaRPr sz="1900"/>
          </a:p>
          <a:p>
            <a:pPr indent="0" lvl="0" marL="0" marR="0" rtl="0" algn="l">
              <a:lnSpc>
                <a:spcPct val="150000"/>
              </a:lnSpc>
              <a:spcBef>
                <a:spcPts val="400"/>
              </a:spcBef>
              <a:spcAft>
                <a:spcPts val="0"/>
              </a:spcAft>
              <a:buNone/>
            </a:pPr>
            <a:r>
              <a:rPr b="1" i="0" lang="en-GB" sz="1900" u="none" cap="none" strike="noStrike">
                <a:solidFill>
                  <a:srgbClr val="22C55E"/>
                </a:solidFill>
                <a:latin typeface="Calibri"/>
                <a:ea typeface="Calibri"/>
                <a:cs typeface="Calibri"/>
                <a:sym typeface="Calibri"/>
              </a:rPr>
              <a:t>✓  </a:t>
            </a:r>
            <a:r>
              <a:rPr lang="en-GB" sz="1900">
                <a:solidFill>
                  <a:srgbClr val="FFFFFF"/>
                </a:solidFill>
                <a:latin typeface="Calibri"/>
                <a:ea typeface="Calibri"/>
                <a:cs typeface="Calibri"/>
                <a:sym typeface="Calibri"/>
              </a:rPr>
              <a:t>package manager</a:t>
            </a:r>
            <a:endParaRPr sz="1900"/>
          </a:p>
          <a:p>
            <a:pPr indent="0" lvl="0" marL="0" marR="0" rtl="0" algn="l">
              <a:lnSpc>
                <a:spcPct val="150000"/>
              </a:lnSpc>
              <a:spcBef>
                <a:spcPts val="400"/>
              </a:spcBef>
              <a:spcAft>
                <a:spcPts val="0"/>
              </a:spcAft>
              <a:buNone/>
            </a:pPr>
            <a:r>
              <a:rPr b="1" i="0" lang="en-GB" sz="1900" u="none" cap="none" strike="noStrike">
                <a:solidFill>
                  <a:srgbClr val="22C55E"/>
                </a:solidFill>
                <a:latin typeface="Calibri"/>
                <a:ea typeface="Calibri"/>
                <a:cs typeface="Calibri"/>
                <a:sym typeface="Calibri"/>
              </a:rPr>
              <a:t>✓  </a:t>
            </a:r>
            <a:r>
              <a:rPr b="0" i="0" lang="en-GB" sz="1900" u="none" cap="none" strike="noStrike">
                <a:solidFill>
                  <a:srgbClr val="FFFFFF"/>
                </a:solidFill>
                <a:latin typeface="Calibri"/>
                <a:ea typeface="Calibri"/>
                <a:cs typeface="Calibri"/>
                <a:sym typeface="Calibri"/>
              </a:rPr>
              <a:t>SSL certificates, tzdata</a:t>
            </a:r>
            <a:endParaRPr sz="1900"/>
          </a:p>
        </p:txBody>
      </p:sp>
      <p:sp>
        <p:nvSpPr>
          <p:cNvPr id="550" name="Google Shape;550;g3ee706d1dc8_0_768"/>
          <p:cNvSpPr txBox="1"/>
          <p:nvPr/>
        </p:nvSpPr>
        <p:spPr>
          <a:xfrm>
            <a:off x="5303661" y="1554480"/>
            <a:ext cx="45720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2400" u="none" cap="none" strike="noStrike">
                <a:solidFill>
                  <a:srgbClr val="FFFFFF"/>
                </a:solidFill>
                <a:latin typeface="Calibri"/>
                <a:ea typeface="Calibri"/>
                <a:cs typeface="Calibri"/>
                <a:sym typeface="Calibri"/>
              </a:rPr>
              <a:t>What's Removed</a:t>
            </a:r>
            <a:endParaRPr sz="1500"/>
          </a:p>
        </p:txBody>
      </p:sp>
      <p:sp>
        <p:nvSpPr>
          <p:cNvPr id="551" name="Google Shape;551;g3ee706d1dc8_0_768"/>
          <p:cNvSpPr txBox="1"/>
          <p:nvPr/>
        </p:nvSpPr>
        <p:spPr>
          <a:xfrm>
            <a:off x="5303661" y="2011680"/>
            <a:ext cx="4114800" cy="1854600"/>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1" i="0" lang="en-GB" sz="1900" u="none" cap="none" strike="noStrike">
                <a:solidFill>
                  <a:srgbClr val="EF4444"/>
                </a:solidFill>
                <a:latin typeface="Calibri"/>
                <a:ea typeface="Calibri"/>
                <a:cs typeface="Calibri"/>
                <a:sym typeface="Calibri"/>
              </a:rPr>
              <a:t>✗  </a:t>
            </a:r>
            <a:r>
              <a:rPr b="0" i="0" lang="en-GB" sz="1900" u="none" cap="none" strike="noStrike">
                <a:solidFill>
                  <a:srgbClr val="FFFFFF"/>
                </a:solidFill>
                <a:latin typeface="Calibri"/>
                <a:ea typeface="Calibri"/>
                <a:cs typeface="Calibri"/>
                <a:sym typeface="Calibri"/>
              </a:rPr>
              <a:t>Build tools (gcc, make)</a:t>
            </a:r>
            <a:endParaRPr sz="1900"/>
          </a:p>
          <a:p>
            <a:pPr indent="0" lvl="0" marL="0" marR="0" rtl="0" algn="l">
              <a:lnSpc>
                <a:spcPct val="150000"/>
              </a:lnSpc>
              <a:spcBef>
                <a:spcPts val="400"/>
              </a:spcBef>
              <a:spcAft>
                <a:spcPts val="0"/>
              </a:spcAft>
              <a:buNone/>
            </a:pPr>
            <a:r>
              <a:rPr b="1" i="0" lang="en-GB" sz="1900" u="none" cap="none" strike="noStrike">
                <a:solidFill>
                  <a:srgbClr val="EF4444"/>
                </a:solidFill>
                <a:latin typeface="Calibri"/>
                <a:ea typeface="Calibri"/>
                <a:cs typeface="Calibri"/>
                <a:sym typeface="Calibri"/>
              </a:rPr>
              <a:t>✗  </a:t>
            </a:r>
            <a:r>
              <a:rPr b="0" i="0" lang="en-GB" sz="1900" u="none" cap="none" strike="noStrike">
                <a:solidFill>
                  <a:srgbClr val="FFFFFF"/>
                </a:solidFill>
                <a:latin typeface="Calibri"/>
                <a:ea typeface="Calibri"/>
                <a:cs typeface="Calibri"/>
                <a:sym typeface="Calibri"/>
              </a:rPr>
              <a:t>Development headers (-dev)</a:t>
            </a:r>
            <a:endParaRPr sz="1900"/>
          </a:p>
          <a:p>
            <a:pPr indent="0" lvl="0" marL="0" marR="0" rtl="0" algn="l">
              <a:lnSpc>
                <a:spcPct val="150000"/>
              </a:lnSpc>
              <a:spcBef>
                <a:spcPts val="400"/>
              </a:spcBef>
              <a:spcAft>
                <a:spcPts val="0"/>
              </a:spcAft>
              <a:buNone/>
            </a:pPr>
            <a:r>
              <a:rPr b="1" i="0" lang="en-GB" sz="1900" u="none" cap="none" strike="noStrike">
                <a:solidFill>
                  <a:srgbClr val="EF4444"/>
                </a:solidFill>
                <a:latin typeface="Calibri"/>
                <a:ea typeface="Calibri"/>
                <a:cs typeface="Calibri"/>
                <a:sym typeface="Calibri"/>
              </a:rPr>
              <a:t>✗  </a:t>
            </a:r>
            <a:r>
              <a:rPr lang="en-GB" sz="1900">
                <a:solidFill>
                  <a:srgbClr val="FFFFFF"/>
                </a:solidFill>
                <a:latin typeface="Calibri"/>
                <a:ea typeface="Calibri"/>
                <a:cs typeface="Calibri"/>
                <a:sym typeface="Calibri"/>
              </a:rPr>
              <a:t>Optional dependencies</a:t>
            </a:r>
            <a:endParaRPr sz="1900"/>
          </a:p>
          <a:p>
            <a:pPr indent="0" lvl="0" marL="0" marR="0" rtl="0" algn="l">
              <a:lnSpc>
                <a:spcPct val="150000"/>
              </a:lnSpc>
              <a:spcBef>
                <a:spcPts val="400"/>
              </a:spcBef>
              <a:spcAft>
                <a:spcPts val="0"/>
              </a:spcAft>
              <a:buNone/>
            </a:pPr>
            <a:r>
              <a:rPr b="1" i="0" lang="en-GB" sz="1900" u="none" cap="none" strike="noStrike">
                <a:solidFill>
                  <a:srgbClr val="EF4444"/>
                </a:solidFill>
                <a:latin typeface="Calibri"/>
                <a:ea typeface="Calibri"/>
                <a:cs typeface="Calibri"/>
                <a:sym typeface="Calibri"/>
              </a:rPr>
              <a:t>✗  </a:t>
            </a:r>
            <a:r>
              <a:rPr lang="en-GB" sz="1900">
                <a:solidFill>
                  <a:srgbClr val="FFFFFF"/>
                </a:solidFill>
                <a:latin typeface="Calibri"/>
                <a:ea typeface="Calibri"/>
                <a:cs typeface="Calibri"/>
                <a:sym typeface="Calibri"/>
              </a:rPr>
              <a:t>Common </a:t>
            </a:r>
            <a:r>
              <a:rPr b="0" i="0" lang="en-GB" sz="1900" u="none" cap="none" strike="noStrike">
                <a:solidFill>
                  <a:srgbClr val="FFFFFF"/>
                </a:solidFill>
                <a:latin typeface="Calibri"/>
                <a:ea typeface="Calibri"/>
                <a:cs typeface="Calibri"/>
                <a:sym typeface="Calibri"/>
              </a:rPr>
              <a:t>utilities (vim, git</a:t>
            </a:r>
            <a:r>
              <a:rPr lang="en-GB" sz="1900">
                <a:solidFill>
                  <a:srgbClr val="FFFFFF"/>
                </a:solidFill>
                <a:latin typeface="Calibri"/>
                <a:ea typeface="Calibri"/>
                <a:cs typeface="Calibri"/>
                <a:sym typeface="Calibri"/>
              </a:rPr>
              <a:t>, etc.)</a:t>
            </a:r>
            <a:endParaRPr sz="1900"/>
          </a:p>
        </p:txBody>
      </p:sp>
      <p:graphicFrame>
        <p:nvGraphicFramePr>
          <p:cNvPr id="552" name="Google Shape;552;g3ee706d1dc8_0_768"/>
          <p:cNvGraphicFramePr/>
          <p:nvPr/>
        </p:nvGraphicFramePr>
        <p:xfrm>
          <a:off x="9601456" y="1554480"/>
          <a:ext cx="3000000" cy="3000000"/>
        </p:xfrm>
        <a:graphic>
          <a:graphicData uri="http://schemas.openxmlformats.org/drawingml/2006/table">
            <a:tbl>
              <a:tblPr>
                <a:noFill/>
                <a:tableStyleId>{3DCE965B-9742-4BBD-BBF7-9E84C44639B5}</a:tableStyleId>
              </a:tblPr>
              <a:tblGrid>
                <a:gridCol w="1028725"/>
                <a:gridCol w="1257325"/>
              </a:tblGrid>
              <a:tr h="411475">
                <a:tc>
                  <a:txBody>
                    <a:bodyPr/>
                    <a:lstStyle/>
                    <a:p>
                      <a:pPr indent="0" lvl="0" marL="0" marR="0" rtl="0" algn="r">
                        <a:spcBef>
                          <a:spcPts val="0"/>
                        </a:spcBef>
                        <a:spcAft>
                          <a:spcPts val="0"/>
                        </a:spcAft>
                        <a:buNone/>
                      </a:pPr>
                      <a:r>
                        <a:rPr b="0" lang="en-GB" sz="1900" u="none" cap="none" strike="noStrike">
                          <a:solidFill>
                            <a:srgbClr val="AAAAAA"/>
                          </a:solidFill>
                        </a:rPr>
                        <a:t>Size</a:t>
                      </a:r>
                      <a:endParaRPr sz="1500"/>
                    </a:p>
                  </a:txBody>
                  <a:tcPr marT="76200" marB="76200" marR="152400" marL="1016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1E1E40"/>
                    </a:solidFill>
                  </a:tcPr>
                </a:tc>
                <a:tc>
                  <a:txBody>
                    <a:bodyPr/>
                    <a:lstStyle/>
                    <a:p>
                      <a:pPr indent="0" lvl="0" marL="0" marR="0" rtl="0" algn="l">
                        <a:spcBef>
                          <a:spcPts val="0"/>
                        </a:spcBef>
                        <a:spcAft>
                          <a:spcPts val="0"/>
                        </a:spcAft>
                        <a:buNone/>
                      </a:pPr>
                      <a:r>
                        <a:rPr b="1" lang="en-GB" sz="2000" u="none" cap="none" strike="noStrike">
                          <a:solidFill>
                            <a:srgbClr val="FFFFFF"/>
                          </a:solidFill>
                        </a:rPr>
                        <a:t>~150 MB</a:t>
                      </a:r>
                      <a:endParaRPr sz="1500"/>
                    </a:p>
                  </a:txBody>
                  <a:tcPr marT="76200" marB="76200" marR="91475" marL="1016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1E1E40"/>
                    </a:solidFill>
                  </a:tcPr>
                </a:tc>
              </a:tr>
              <a:tr h="411475">
                <a:tc>
                  <a:txBody>
                    <a:bodyPr/>
                    <a:lstStyle/>
                    <a:p>
                      <a:pPr indent="0" lvl="0" marL="0" marR="0" rtl="0" algn="r">
                        <a:spcBef>
                          <a:spcPts val="0"/>
                        </a:spcBef>
                        <a:spcAft>
                          <a:spcPts val="0"/>
                        </a:spcAft>
                        <a:buNone/>
                      </a:pPr>
                      <a:r>
                        <a:rPr b="0" lang="en-GB" sz="1900" u="none" cap="none" strike="noStrike">
                          <a:solidFill>
                            <a:srgbClr val="AAAAAA"/>
                          </a:solidFill>
                        </a:rPr>
                        <a:t>Shell</a:t>
                      </a:r>
                      <a:endParaRPr sz="1500"/>
                    </a:p>
                  </a:txBody>
                  <a:tcPr marT="76200" marB="76200" marR="152400" marL="1016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1E1E40"/>
                    </a:solidFill>
                  </a:tcPr>
                </a:tc>
                <a:tc>
                  <a:txBody>
                    <a:bodyPr/>
                    <a:lstStyle/>
                    <a:p>
                      <a:pPr indent="0" lvl="0" marL="0" marR="0" rtl="0" algn="l">
                        <a:spcBef>
                          <a:spcPts val="0"/>
                        </a:spcBef>
                        <a:spcAft>
                          <a:spcPts val="0"/>
                        </a:spcAft>
                        <a:buNone/>
                      </a:pPr>
                      <a:r>
                        <a:rPr b="1" lang="en-GB" sz="2000" u="none" cap="none" strike="noStrike">
                          <a:solidFill>
                            <a:srgbClr val="FFFFFF"/>
                          </a:solidFill>
                        </a:rPr>
                        <a:t>bash</a:t>
                      </a:r>
                      <a:endParaRPr sz="1500"/>
                    </a:p>
                  </a:txBody>
                  <a:tcPr marT="76200" marB="76200" marR="91475" marL="1016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1E1E40"/>
                    </a:solidFill>
                  </a:tcPr>
                </a:tc>
              </a:tr>
              <a:tr h="411475">
                <a:tc>
                  <a:txBody>
                    <a:bodyPr/>
                    <a:lstStyle/>
                    <a:p>
                      <a:pPr indent="0" lvl="0" marL="0" marR="0" rtl="0" algn="r">
                        <a:spcBef>
                          <a:spcPts val="0"/>
                        </a:spcBef>
                        <a:spcAft>
                          <a:spcPts val="0"/>
                        </a:spcAft>
                        <a:buNone/>
                      </a:pPr>
                      <a:r>
                        <a:rPr b="0" lang="en-GB" sz="1900" u="none" cap="none" strike="noStrike">
                          <a:solidFill>
                            <a:srgbClr val="AAAAAA"/>
                          </a:solidFill>
                        </a:rPr>
                        <a:t>CVEs</a:t>
                      </a:r>
                      <a:endParaRPr sz="1500"/>
                    </a:p>
                  </a:txBody>
                  <a:tcPr marT="76200" marB="76200" marR="152400" marL="1016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1E1E40"/>
                    </a:solidFill>
                  </a:tcPr>
                </a:tc>
                <a:tc>
                  <a:txBody>
                    <a:bodyPr/>
                    <a:lstStyle/>
                    <a:p>
                      <a:pPr indent="0" lvl="0" marL="0" marR="0" rtl="0" algn="l">
                        <a:spcBef>
                          <a:spcPts val="0"/>
                        </a:spcBef>
                        <a:spcAft>
                          <a:spcPts val="0"/>
                        </a:spcAft>
                        <a:buNone/>
                      </a:pPr>
                      <a:r>
                        <a:rPr b="1" lang="en-GB" sz="2000" u="none" cap="none" strike="noStrike">
                          <a:solidFill>
                            <a:srgbClr val="FFFFFF"/>
                          </a:solidFill>
                        </a:rPr>
                        <a:t>25 – 70</a:t>
                      </a:r>
                      <a:endParaRPr sz="1500"/>
                    </a:p>
                  </a:txBody>
                  <a:tcPr marT="76200" marB="76200" marR="91475" marL="1016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1E1E40"/>
                    </a:solidFill>
                  </a:tcPr>
                </a:tc>
              </a:tr>
              <a:tr h="411475">
                <a:tc>
                  <a:txBody>
                    <a:bodyPr/>
                    <a:lstStyle/>
                    <a:p>
                      <a:pPr indent="0" lvl="0" marL="0" marR="0" rtl="0" algn="r">
                        <a:spcBef>
                          <a:spcPts val="0"/>
                        </a:spcBef>
                        <a:spcAft>
                          <a:spcPts val="0"/>
                        </a:spcAft>
                        <a:buNone/>
                      </a:pPr>
                      <a:r>
                        <a:rPr b="0" lang="en-GB" sz="1900" u="none" cap="none" strike="noStrike">
                          <a:solidFill>
                            <a:srgbClr val="AAAAAA"/>
                          </a:solidFill>
                        </a:rPr>
                        <a:t>Effort</a:t>
                      </a:r>
                      <a:endParaRPr sz="1500"/>
                    </a:p>
                  </a:txBody>
                  <a:tcPr marT="76200" marB="76200" marR="152400" marL="1016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1E1E40"/>
                    </a:solidFill>
                  </a:tcPr>
                </a:tc>
                <a:tc>
                  <a:txBody>
                    <a:bodyPr/>
                    <a:lstStyle/>
                    <a:p>
                      <a:pPr indent="0" lvl="0" marL="0" marR="0" rtl="0" algn="l">
                        <a:spcBef>
                          <a:spcPts val="0"/>
                        </a:spcBef>
                        <a:spcAft>
                          <a:spcPts val="0"/>
                        </a:spcAft>
                        <a:buNone/>
                      </a:pPr>
                      <a:r>
                        <a:rPr b="1" lang="en-GB" sz="2000" u="none" cap="none" strike="noStrike">
                          <a:solidFill>
                            <a:srgbClr val="FFFFFF"/>
                          </a:solidFill>
                        </a:rPr>
                        <a:t>Low</a:t>
                      </a:r>
                      <a:endParaRPr sz="1500"/>
                    </a:p>
                  </a:txBody>
                  <a:tcPr marT="76200" marB="76200" marR="91475" marL="1016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1E1E40"/>
                    </a:solidFill>
                  </a:tcPr>
                </a:tc>
              </a:tr>
            </a:tbl>
          </a:graphicData>
        </a:graphic>
      </p:graphicFrame>
      <p:sp>
        <p:nvSpPr>
          <p:cNvPr id="553" name="Google Shape;553;g3ee706d1dc8_0_768"/>
          <p:cNvSpPr/>
          <p:nvPr/>
        </p:nvSpPr>
        <p:spPr>
          <a:xfrm>
            <a:off x="9601467" y="3383267"/>
            <a:ext cx="2286000" cy="548700"/>
          </a:xfrm>
          <a:prstGeom prst="roundRect">
            <a:avLst>
              <a:gd fmla="val 16667" name="adj"/>
            </a:avLst>
          </a:prstGeom>
          <a:solidFill>
            <a:srgbClr val="14532D"/>
          </a:solidFill>
          <a:ln>
            <a:noFill/>
          </a:ln>
          <a:effectLst>
            <a:outerShdw blurRad="40001" rotWithShape="0" dir="5400000" dist="23000">
              <a:srgbClr val="000000">
                <a:alpha val="34900"/>
              </a:srgbClr>
            </a:outerShdw>
          </a:effectLst>
        </p:spPr>
        <p:txBody>
          <a:bodyPr anchorCtr="0" anchor="ctr" bIns="45700" lIns="152400" spcFirstLastPara="1" rIns="91425" wrap="square" tIns="101600">
            <a:noAutofit/>
          </a:bodyPr>
          <a:lstStyle/>
          <a:p>
            <a:pPr indent="0" lvl="0" marL="0" marR="0" rtl="0" algn="ctr">
              <a:spcBef>
                <a:spcPts val="0"/>
              </a:spcBef>
              <a:spcAft>
                <a:spcPts val="0"/>
              </a:spcAft>
              <a:buNone/>
            </a:pPr>
            <a:r>
              <a:rPr b="1" i="0" lang="en-GB" sz="1500" u="none" cap="none" strike="noStrike">
                <a:solidFill>
                  <a:srgbClr val="22C55E"/>
                </a:solidFill>
                <a:latin typeface="Calibri"/>
                <a:ea typeface="Calibri"/>
                <a:cs typeface="Calibri"/>
                <a:sym typeface="Calibri"/>
              </a:rPr>
              <a:t>python:slim  25</a:t>
            </a:r>
            <a:br>
              <a:rPr b="1" i="0" lang="en-GB" sz="1500" u="none" cap="none" strike="noStrike">
                <a:solidFill>
                  <a:srgbClr val="22C55E"/>
                </a:solidFill>
                <a:latin typeface="Calibri"/>
                <a:ea typeface="Calibri"/>
                <a:cs typeface="Calibri"/>
                <a:sym typeface="Calibri"/>
              </a:rPr>
            </a:br>
            <a:r>
              <a:rPr b="1" i="0" lang="en-GB" sz="1500" u="none" cap="none" strike="noStrike">
                <a:solidFill>
                  <a:srgbClr val="22C55E"/>
                </a:solidFill>
                <a:latin typeface="Calibri"/>
                <a:ea typeface="Calibri"/>
                <a:cs typeface="Calibri"/>
                <a:sym typeface="Calibri"/>
              </a:rPr>
              <a:t>node:slim  42</a:t>
            </a:r>
            <a:endParaRPr sz="1500"/>
          </a:p>
        </p:txBody>
      </p:sp>
      <p:sp>
        <p:nvSpPr>
          <p:cNvPr id="554" name="Google Shape;554;g3ee706d1dc8_0_768"/>
          <p:cNvSpPr txBox="1"/>
          <p:nvPr/>
        </p:nvSpPr>
        <p:spPr>
          <a:xfrm>
            <a:off x="731540" y="4793196"/>
            <a:ext cx="73152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rgbClr val="FFFFFF"/>
                </a:solidFill>
                <a:latin typeface="Calibri"/>
                <a:ea typeface="Calibri"/>
                <a:cs typeface="Calibri"/>
                <a:sym typeface="Calibri"/>
              </a:rPr>
              <a:t>Tip</a:t>
            </a:r>
            <a:endParaRPr sz="1500"/>
          </a:p>
        </p:txBody>
      </p:sp>
      <p:sp>
        <p:nvSpPr>
          <p:cNvPr id="555" name="Google Shape;555;g3ee706d1dc8_0_768"/>
          <p:cNvSpPr txBox="1"/>
          <p:nvPr/>
        </p:nvSpPr>
        <p:spPr>
          <a:xfrm>
            <a:off x="731540" y="5250396"/>
            <a:ext cx="8229900" cy="354000"/>
          </a:xfrm>
          <a:prstGeom prst="rect">
            <a:avLst/>
          </a:prstGeom>
          <a:noFill/>
          <a:ln>
            <a:noFill/>
          </a:ln>
        </p:spPr>
        <p:txBody>
          <a:bodyPr anchorCtr="0" anchor="t" bIns="45700" lIns="91425" spcFirstLastPara="1" rIns="91425" wrap="square" tIns="45700">
            <a:spAutoFit/>
          </a:bodyPr>
          <a:lstStyle/>
          <a:p>
            <a:pPr indent="0" lvl="0" marL="0" marR="0" rtl="0" algn="l">
              <a:lnSpc>
                <a:spcPct val="155555"/>
              </a:lnSpc>
              <a:spcBef>
                <a:spcPts val="0"/>
              </a:spcBef>
              <a:spcAft>
                <a:spcPts val="0"/>
              </a:spcAft>
              <a:buNone/>
            </a:pPr>
            <a:r>
              <a:rPr b="1" lang="en-GB" sz="1700">
                <a:solidFill>
                  <a:srgbClr val="06B6D4"/>
                </a:solidFill>
                <a:latin typeface="Calibri"/>
                <a:ea typeface="Calibri"/>
                <a:cs typeface="Calibri"/>
                <a:sym typeface="Calibri"/>
              </a:rPr>
              <a:t>#</a:t>
            </a:r>
            <a:r>
              <a:rPr b="1" i="0" lang="en-GB" sz="1700" u="none" cap="none" strike="noStrike">
                <a:solidFill>
                  <a:srgbClr val="06B6D4"/>
                </a:solidFill>
                <a:latin typeface="Calibri"/>
                <a:ea typeface="Calibri"/>
                <a:cs typeface="Calibri"/>
                <a:sym typeface="Calibri"/>
              </a:rPr>
              <a:t>  </a:t>
            </a:r>
            <a:r>
              <a:rPr lang="en-GB" sz="1700">
                <a:solidFill>
                  <a:srgbClr val="FFFFFF"/>
                </a:solidFill>
                <a:latin typeface="Calibri"/>
                <a:ea typeface="Calibri"/>
                <a:cs typeface="Calibri"/>
                <a:sym typeface="Calibri"/>
              </a:rPr>
              <a:t>Use </a:t>
            </a:r>
            <a:r>
              <a:rPr b="0" i="0" lang="en-GB" sz="1700" u="none" cap="none" strike="noStrike">
                <a:solidFill>
                  <a:srgbClr val="FFFFFF"/>
                </a:solidFill>
                <a:latin typeface="Calibri"/>
                <a:ea typeface="Calibri"/>
                <a:cs typeface="Calibri"/>
                <a:sym typeface="Calibri"/>
              </a:rPr>
              <a:t>Multi-stage </a:t>
            </a:r>
            <a:r>
              <a:rPr lang="en-GB" sz="1700">
                <a:solidFill>
                  <a:srgbClr val="FFFFFF"/>
                </a:solidFill>
                <a:latin typeface="Calibri"/>
                <a:ea typeface="Calibri"/>
                <a:cs typeface="Calibri"/>
                <a:sym typeface="Calibri"/>
              </a:rPr>
              <a:t>to keep the production container miminal</a:t>
            </a:r>
            <a:endParaRPr sz="1700"/>
          </a:p>
        </p:txBody>
      </p:sp>
      <p:sp>
        <p:nvSpPr>
          <p:cNvPr id="556" name="Google Shape;556;g3ee706d1dc8_0_768"/>
          <p:cNvSpPr/>
          <p:nvPr/>
        </p:nvSpPr>
        <p:spPr>
          <a:xfrm>
            <a:off x="8827100" y="4937767"/>
            <a:ext cx="3175500" cy="772500"/>
          </a:xfrm>
          <a:prstGeom prst="roundRect">
            <a:avLst>
              <a:gd fmla="val 16667" name="adj"/>
            </a:avLst>
          </a:prstGeom>
          <a:noFill/>
          <a:ln>
            <a:noFill/>
          </a:ln>
          <a:effectLst>
            <a:outerShdw blurRad="40001" rotWithShape="0" dir="5400000" dist="23000">
              <a:srgbClr val="000000">
                <a:alpha val="34900"/>
              </a:srgbClr>
            </a:outerShdw>
          </a:effectLst>
        </p:spPr>
        <p:txBody>
          <a:bodyPr anchorCtr="0" anchor="ctr" bIns="45700" lIns="152400" spcFirstLastPara="1" rIns="91425" wrap="square" tIns="101600">
            <a:noAutofit/>
          </a:bodyPr>
          <a:lstStyle/>
          <a:p>
            <a:pPr indent="0" lvl="0" marL="0" marR="0" rtl="0" algn="ctr">
              <a:spcBef>
                <a:spcPts val="0"/>
              </a:spcBef>
              <a:spcAft>
                <a:spcPts val="0"/>
              </a:spcAft>
              <a:buNone/>
            </a:pPr>
            <a:r>
              <a:rPr b="1" i="0" lang="en-GB" sz="2000" u="none" cap="none" strike="noStrike">
                <a:solidFill>
                  <a:srgbClr val="22C55E"/>
                </a:solidFill>
                <a:latin typeface="Calibri"/>
                <a:ea typeface="Calibri"/>
                <a:cs typeface="Calibri"/>
                <a:sym typeface="Calibri"/>
              </a:rPr>
              <a:t>RECOMMENDED</a:t>
            </a:r>
            <a:r>
              <a:rPr b="1" lang="en-GB" sz="2000">
                <a:solidFill>
                  <a:srgbClr val="22C55E"/>
                </a:solidFill>
                <a:latin typeface="Calibri"/>
                <a:ea typeface="Calibri"/>
                <a:cs typeface="Calibri"/>
                <a:sym typeface="Calibri"/>
              </a:rPr>
              <a:t> for</a:t>
            </a:r>
            <a:endParaRPr b="1" sz="2000">
              <a:solidFill>
                <a:srgbClr val="22C55E"/>
              </a:solidFill>
              <a:latin typeface="Calibri"/>
              <a:ea typeface="Calibri"/>
              <a:cs typeface="Calibri"/>
              <a:sym typeface="Calibri"/>
            </a:endParaRPr>
          </a:p>
          <a:p>
            <a:pPr indent="0" lvl="0" marL="0" marR="0" rtl="0" algn="ctr">
              <a:spcBef>
                <a:spcPts val="0"/>
              </a:spcBef>
              <a:spcAft>
                <a:spcPts val="0"/>
              </a:spcAft>
              <a:buNone/>
            </a:pPr>
            <a:r>
              <a:rPr b="1" lang="en-GB" sz="2000">
                <a:solidFill>
                  <a:srgbClr val="22C55E"/>
                </a:solidFill>
                <a:latin typeface="Calibri"/>
                <a:ea typeface="Calibri"/>
                <a:cs typeface="Calibri"/>
                <a:sym typeface="Calibri"/>
              </a:rPr>
              <a:t>production</a:t>
            </a:r>
            <a:endParaRPr b="1" sz="2000">
              <a:solidFill>
                <a:srgbClr val="22C55E"/>
              </a:solidFill>
              <a:latin typeface="Calibri"/>
              <a:ea typeface="Calibri"/>
              <a:cs typeface="Calibri"/>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0F23"/>
        </a:solidFill>
      </p:bgPr>
    </p:bg>
    <p:spTree>
      <p:nvGrpSpPr>
        <p:cNvPr id="560" name="Shape 560"/>
        <p:cNvGrpSpPr/>
        <p:nvPr/>
      </p:nvGrpSpPr>
      <p:grpSpPr>
        <a:xfrm>
          <a:off x="0" y="0"/>
          <a:ext cx="0" cy="0"/>
          <a:chOff x="0" y="0"/>
          <a:chExt cx="0" cy="0"/>
        </a:xfrm>
      </p:grpSpPr>
      <p:sp>
        <p:nvSpPr>
          <p:cNvPr id="561" name="Google Shape;561;g3ee706d1dc8_0_782"/>
          <p:cNvSpPr txBox="1"/>
          <p:nvPr/>
        </p:nvSpPr>
        <p:spPr>
          <a:xfrm>
            <a:off x="731540" y="274320"/>
            <a:ext cx="10973100" cy="769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4400" u="none" cap="none" strike="noStrike">
                <a:solidFill>
                  <a:srgbClr val="FFFFFF"/>
                </a:solidFill>
                <a:latin typeface="Calibri"/>
                <a:ea typeface="Calibri"/>
                <a:cs typeface="Calibri"/>
                <a:sym typeface="Calibri"/>
              </a:rPr>
              <a:t>Automate the Tedium</a:t>
            </a:r>
            <a:endParaRPr sz="1500"/>
          </a:p>
        </p:txBody>
      </p:sp>
      <p:sp>
        <p:nvSpPr>
          <p:cNvPr id="562" name="Google Shape;562;g3ee706d1dc8_0_782"/>
          <p:cNvSpPr/>
          <p:nvPr/>
        </p:nvSpPr>
        <p:spPr>
          <a:xfrm>
            <a:off x="731540" y="1371600"/>
            <a:ext cx="5303700" cy="2743200"/>
          </a:xfrm>
          <a:prstGeom prst="roundRect">
            <a:avLst>
              <a:gd fmla="val 16667" name="adj"/>
            </a:avLst>
          </a:prstGeom>
          <a:solidFill>
            <a:srgbClr val="1E1E40"/>
          </a:solidFill>
          <a:ln>
            <a:noFill/>
          </a:ln>
          <a:effectLst>
            <a:outerShdw blurRad="40001"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dk1"/>
              </a:solidFill>
              <a:latin typeface="Calibri"/>
              <a:ea typeface="Calibri"/>
              <a:cs typeface="Calibri"/>
              <a:sym typeface="Calibri"/>
            </a:endParaRPr>
          </a:p>
        </p:txBody>
      </p:sp>
      <p:sp>
        <p:nvSpPr>
          <p:cNvPr id="563" name="Google Shape;563;g3ee706d1dc8_0_782"/>
          <p:cNvSpPr txBox="1"/>
          <p:nvPr/>
        </p:nvSpPr>
        <p:spPr>
          <a:xfrm>
            <a:off x="1005867" y="1463040"/>
            <a:ext cx="4572000" cy="400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2000" u="none" cap="none" strike="noStrike">
                <a:solidFill>
                  <a:srgbClr val="06B6D4"/>
                </a:solidFill>
                <a:latin typeface="Calibri"/>
                <a:ea typeface="Calibri"/>
                <a:cs typeface="Calibri"/>
                <a:sym typeface="Calibri"/>
              </a:rPr>
              <a:t>When to use</a:t>
            </a:r>
            <a:endParaRPr sz="1500"/>
          </a:p>
        </p:txBody>
      </p:sp>
      <p:sp>
        <p:nvSpPr>
          <p:cNvPr id="564" name="Google Shape;564;g3ee706d1dc8_0_782"/>
          <p:cNvSpPr txBox="1"/>
          <p:nvPr/>
        </p:nvSpPr>
        <p:spPr>
          <a:xfrm>
            <a:off x="1005867" y="1920240"/>
            <a:ext cx="4755300" cy="2422200"/>
          </a:xfrm>
          <a:prstGeom prst="rect">
            <a:avLst/>
          </a:prstGeom>
          <a:noFill/>
          <a:ln>
            <a:noFill/>
          </a:ln>
        </p:spPr>
        <p:txBody>
          <a:bodyPr anchorCtr="0" anchor="t" bIns="45700" lIns="91425" spcFirstLastPara="1" rIns="91425" wrap="square" tIns="45700">
            <a:spAutoFit/>
          </a:bodyPr>
          <a:lstStyle/>
          <a:p>
            <a:pPr indent="0" lvl="0" marL="0" marR="0" rtl="0" algn="l">
              <a:lnSpc>
                <a:spcPct val="162500"/>
              </a:lnSpc>
              <a:spcBef>
                <a:spcPts val="0"/>
              </a:spcBef>
              <a:spcAft>
                <a:spcPts val="0"/>
              </a:spcAft>
              <a:buNone/>
            </a:pPr>
            <a:r>
              <a:rPr b="1" i="0" lang="en-GB" sz="1600" u="none" cap="none" strike="noStrike">
                <a:solidFill>
                  <a:srgbClr val="06B6D4"/>
                </a:solidFill>
                <a:latin typeface="Calibri"/>
                <a:ea typeface="Calibri"/>
                <a:cs typeface="Calibri"/>
                <a:sym typeface="Calibri"/>
              </a:rPr>
              <a:t>•  </a:t>
            </a:r>
            <a:r>
              <a:rPr b="0" i="0" lang="en-GB" sz="1600" u="none" cap="none" strike="noStrike">
                <a:solidFill>
                  <a:srgbClr val="FFFFFF"/>
                </a:solidFill>
                <a:latin typeface="Calibri"/>
                <a:ea typeface="Calibri"/>
                <a:cs typeface="Calibri"/>
                <a:sym typeface="Calibri"/>
              </a:rPr>
              <a:t>Ongoing maintenance of application dependencies </a:t>
            </a:r>
            <a:r>
              <a:rPr b="0" i="0" lang="en-GB" sz="1500" u="none" cap="none" strike="noStrike">
                <a:solidFill>
                  <a:srgbClr val="FFFFFF"/>
                </a:solidFill>
                <a:latin typeface="Calibri"/>
                <a:ea typeface="Calibri"/>
                <a:cs typeface="Calibri"/>
                <a:sym typeface="Calibri"/>
              </a:rPr>
              <a:t>(npm, pip, go modules)</a:t>
            </a:r>
            <a:endParaRPr sz="1200"/>
          </a:p>
          <a:p>
            <a:pPr indent="0" lvl="0" marL="0" marR="0" rtl="0" algn="l">
              <a:lnSpc>
                <a:spcPct val="162500"/>
              </a:lnSpc>
              <a:spcBef>
                <a:spcPts val="400"/>
              </a:spcBef>
              <a:spcAft>
                <a:spcPts val="0"/>
              </a:spcAft>
              <a:buNone/>
            </a:pPr>
            <a:r>
              <a:rPr b="1" i="0" lang="en-GB" sz="1600" u="none" cap="none" strike="noStrike">
                <a:solidFill>
                  <a:srgbClr val="06B6D4"/>
                </a:solidFill>
                <a:latin typeface="Calibri"/>
                <a:ea typeface="Calibri"/>
                <a:cs typeface="Calibri"/>
                <a:sym typeface="Calibri"/>
              </a:rPr>
              <a:t>•  </a:t>
            </a:r>
            <a:r>
              <a:rPr b="0" i="0" lang="en-GB" sz="1600" u="none" cap="none" strike="noStrike">
                <a:solidFill>
                  <a:srgbClr val="FFFFFF"/>
                </a:solidFill>
                <a:latin typeface="Calibri"/>
                <a:ea typeface="Calibri"/>
                <a:cs typeface="Calibri"/>
                <a:sym typeface="Calibri"/>
              </a:rPr>
              <a:t>Base image version updates </a:t>
            </a:r>
            <a:r>
              <a:rPr b="0" i="0" lang="en-GB" sz="1300" u="none" cap="none" strike="noStrike">
                <a:solidFill>
                  <a:srgbClr val="FFFFFF"/>
                </a:solidFill>
                <a:latin typeface="Calibri"/>
                <a:ea typeface="Calibri"/>
                <a:cs typeface="Calibri"/>
                <a:sym typeface="Calibri"/>
              </a:rPr>
              <a:t>(FROM node:20 → node:22)</a:t>
            </a:r>
            <a:endParaRPr b="0" i="0" sz="1300" u="none" cap="none" strike="noStrike">
              <a:solidFill>
                <a:srgbClr val="FFFFFF"/>
              </a:solidFill>
              <a:latin typeface="Calibri"/>
              <a:ea typeface="Calibri"/>
              <a:cs typeface="Calibri"/>
              <a:sym typeface="Calibri"/>
            </a:endParaRPr>
          </a:p>
          <a:p>
            <a:pPr indent="0" lvl="0" marL="0" rtl="0" algn="l">
              <a:lnSpc>
                <a:spcPct val="162500"/>
              </a:lnSpc>
              <a:spcBef>
                <a:spcPts val="400"/>
              </a:spcBef>
              <a:spcAft>
                <a:spcPts val="0"/>
              </a:spcAft>
              <a:buNone/>
            </a:pPr>
            <a:r>
              <a:rPr b="1" lang="en-GB" sz="1600">
                <a:solidFill>
                  <a:srgbClr val="06B6D4"/>
                </a:solidFill>
                <a:latin typeface="Calibri"/>
                <a:ea typeface="Calibri"/>
                <a:cs typeface="Calibri"/>
                <a:sym typeface="Calibri"/>
              </a:rPr>
              <a:t>•  </a:t>
            </a:r>
            <a:r>
              <a:rPr lang="en-GB" sz="1600">
                <a:solidFill>
                  <a:srgbClr val="FFFFFF"/>
                </a:solidFill>
                <a:latin typeface="Calibri"/>
                <a:ea typeface="Calibri"/>
                <a:cs typeface="Calibri"/>
                <a:sym typeface="Calibri"/>
              </a:rPr>
              <a:t>Keeping up with the ecosystem without manual tracking</a:t>
            </a:r>
            <a:endParaRPr b="1" sz="1600">
              <a:solidFill>
                <a:srgbClr val="06B6D4"/>
              </a:solidFill>
              <a:latin typeface="Calibri"/>
              <a:ea typeface="Calibri"/>
              <a:cs typeface="Calibri"/>
              <a:sym typeface="Calibri"/>
            </a:endParaRPr>
          </a:p>
          <a:p>
            <a:pPr indent="0" lvl="0" marL="0" marR="0" rtl="0" algn="l">
              <a:lnSpc>
                <a:spcPct val="162500"/>
              </a:lnSpc>
              <a:spcBef>
                <a:spcPts val="400"/>
              </a:spcBef>
              <a:spcAft>
                <a:spcPts val="0"/>
              </a:spcAft>
              <a:buNone/>
            </a:pPr>
            <a:r>
              <a:t/>
            </a:r>
            <a:endParaRPr sz="1300">
              <a:solidFill>
                <a:srgbClr val="FFFFFF"/>
              </a:solidFill>
              <a:latin typeface="Calibri"/>
              <a:ea typeface="Calibri"/>
              <a:cs typeface="Calibri"/>
              <a:sym typeface="Calibri"/>
            </a:endParaRPr>
          </a:p>
        </p:txBody>
      </p:sp>
      <p:sp>
        <p:nvSpPr>
          <p:cNvPr id="565" name="Google Shape;565;g3ee706d1dc8_0_782"/>
          <p:cNvSpPr/>
          <p:nvPr/>
        </p:nvSpPr>
        <p:spPr>
          <a:xfrm>
            <a:off x="6400971" y="1371600"/>
            <a:ext cx="5303700" cy="2743200"/>
          </a:xfrm>
          <a:prstGeom prst="roundRect">
            <a:avLst>
              <a:gd fmla="val 16667" name="adj"/>
            </a:avLst>
          </a:prstGeom>
          <a:solidFill>
            <a:srgbClr val="1E1E40"/>
          </a:solidFill>
          <a:ln>
            <a:noFill/>
          </a:ln>
          <a:effectLst>
            <a:outerShdw blurRad="40001"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dk1"/>
              </a:solidFill>
              <a:latin typeface="Calibri"/>
              <a:ea typeface="Calibri"/>
              <a:cs typeface="Calibri"/>
              <a:sym typeface="Calibri"/>
            </a:endParaRPr>
          </a:p>
        </p:txBody>
      </p:sp>
      <p:sp>
        <p:nvSpPr>
          <p:cNvPr id="566" name="Google Shape;566;g3ee706d1dc8_0_782"/>
          <p:cNvSpPr txBox="1"/>
          <p:nvPr/>
        </p:nvSpPr>
        <p:spPr>
          <a:xfrm>
            <a:off x="6675298" y="1463040"/>
            <a:ext cx="4572000" cy="400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2000" u="none" cap="none" strike="noStrike">
                <a:solidFill>
                  <a:srgbClr val="22C55E"/>
                </a:solidFill>
                <a:latin typeface="Calibri"/>
                <a:ea typeface="Calibri"/>
                <a:cs typeface="Calibri"/>
                <a:sym typeface="Calibri"/>
              </a:rPr>
              <a:t>How it works</a:t>
            </a:r>
            <a:endParaRPr sz="1500"/>
          </a:p>
        </p:txBody>
      </p:sp>
      <p:sp>
        <p:nvSpPr>
          <p:cNvPr id="567" name="Google Shape;567;g3ee706d1dc8_0_782"/>
          <p:cNvSpPr txBox="1"/>
          <p:nvPr/>
        </p:nvSpPr>
        <p:spPr>
          <a:xfrm>
            <a:off x="6675298" y="1920240"/>
            <a:ext cx="4755300" cy="1693200"/>
          </a:xfrm>
          <a:prstGeom prst="rect">
            <a:avLst/>
          </a:prstGeom>
          <a:noFill/>
          <a:ln>
            <a:noFill/>
          </a:ln>
        </p:spPr>
        <p:txBody>
          <a:bodyPr anchorCtr="0" anchor="t" bIns="45700" lIns="91425" spcFirstLastPara="1" rIns="91425" wrap="square" tIns="45700">
            <a:spAutoFit/>
          </a:bodyPr>
          <a:lstStyle/>
          <a:p>
            <a:pPr indent="0" lvl="0" marL="0" marR="0" rtl="0" algn="l">
              <a:lnSpc>
                <a:spcPct val="162500"/>
              </a:lnSpc>
              <a:spcBef>
                <a:spcPts val="0"/>
              </a:spcBef>
              <a:spcAft>
                <a:spcPts val="0"/>
              </a:spcAft>
              <a:buNone/>
            </a:pPr>
            <a:r>
              <a:rPr b="1" i="0" lang="en-GB" sz="1600" u="none" cap="none" strike="noStrike">
                <a:solidFill>
                  <a:srgbClr val="22C55E"/>
                </a:solidFill>
                <a:latin typeface="Calibri"/>
                <a:ea typeface="Calibri"/>
                <a:cs typeface="Calibri"/>
                <a:sym typeface="Calibri"/>
              </a:rPr>
              <a:t>•  </a:t>
            </a:r>
            <a:r>
              <a:rPr b="0" i="0" lang="en-GB" sz="1600" u="none" cap="none" strike="noStrike">
                <a:solidFill>
                  <a:srgbClr val="FFFFFF"/>
                </a:solidFill>
                <a:latin typeface="Calibri"/>
                <a:ea typeface="Calibri"/>
                <a:cs typeface="Calibri"/>
                <a:sym typeface="Calibri"/>
              </a:rPr>
              <a:t>Bot scans your repo for dependency files</a:t>
            </a:r>
            <a:endParaRPr sz="1500"/>
          </a:p>
          <a:p>
            <a:pPr indent="0" lvl="0" marL="0" marR="0" rtl="0" algn="l">
              <a:lnSpc>
                <a:spcPct val="162500"/>
              </a:lnSpc>
              <a:spcBef>
                <a:spcPts val="400"/>
              </a:spcBef>
              <a:spcAft>
                <a:spcPts val="0"/>
              </a:spcAft>
              <a:buNone/>
            </a:pPr>
            <a:r>
              <a:rPr b="1" i="0" lang="en-GB" sz="1600" u="none" cap="none" strike="noStrike">
                <a:solidFill>
                  <a:srgbClr val="22C55E"/>
                </a:solidFill>
                <a:latin typeface="Calibri"/>
                <a:ea typeface="Calibri"/>
                <a:cs typeface="Calibri"/>
                <a:sym typeface="Calibri"/>
              </a:rPr>
              <a:t>•  </a:t>
            </a:r>
            <a:r>
              <a:rPr b="0" i="0" lang="en-GB" sz="1600" u="none" cap="none" strike="noStrike">
                <a:solidFill>
                  <a:srgbClr val="FFFFFF"/>
                </a:solidFill>
                <a:latin typeface="Calibri"/>
                <a:ea typeface="Calibri"/>
                <a:cs typeface="Calibri"/>
                <a:sym typeface="Calibri"/>
              </a:rPr>
              <a:t>Checks registries for newer versions</a:t>
            </a:r>
            <a:endParaRPr sz="1500"/>
          </a:p>
          <a:p>
            <a:pPr indent="0" lvl="0" marL="0" marR="0" rtl="0" algn="l">
              <a:lnSpc>
                <a:spcPct val="162500"/>
              </a:lnSpc>
              <a:spcBef>
                <a:spcPts val="400"/>
              </a:spcBef>
              <a:spcAft>
                <a:spcPts val="0"/>
              </a:spcAft>
              <a:buNone/>
            </a:pPr>
            <a:r>
              <a:rPr b="1" i="0" lang="en-GB" sz="1600" u="none" cap="none" strike="noStrike">
                <a:solidFill>
                  <a:srgbClr val="22C55E"/>
                </a:solidFill>
                <a:latin typeface="Calibri"/>
                <a:ea typeface="Calibri"/>
                <a:cs typeface="Calibri"/>
                <a:sym typeface="Calibri"/>
              </a:rPr>
              <a:t>•  </a:t>
            </a:r>
            <a:r>
              <a:rPr b="0" i="0" lang="en-GB" sz="1600" u="none" cap="none" strike="noStrike">
                <a:solidFill>
                  <a:srgbClr val="FFFFFF"/>
                </a:solidFill>
                <a:latin typeface="Calibri"/>
                <a:ea typeface="Calibri"/>
                <a:cs typeface="Calibri"/>
                <a:sym typeface="Calibri"/>
              </a:rPr>
              <a:t>Opens PRs automatically with the update</a:t>
            </a:r>
            <a:endParaRPr sz="1500"/>
          </a:p>
          <a:p>
            <a:pPr indent="0" lvl="0" marL="0" marR="0" rtl="0" algn="l">
              <a:lnSpc>
                <a:spcPct val="162500"/>
              </a:lnSpc>
              <a:spcBef>
                <a:spcPts val="400"/>
              </a:spcBef>
              <a:spcAft>
                <a:spcPts val="0"/>
              </a:spcAft>
              <a:buNone/>
            </a:pPr>
            <a:r>
              <a:rPr b="1" i="0" lang="en-GB" sz="1600" u="none" cap="none" strike="noStrike">
                <a:solidFill>
                  <a:srgbClr val="22C55E"/>
                </a:solidFill>
                <a:latin typeface="Calibri"/>
                <a:ea typeface="Calibri"/>
                <a:cs typeface="Calibri"/>
                <a:sym typeface="Calibri"/>
              </a:rPr>
              <a:t>•  </a:t>
            </a:r>
            <a:r>
              <a:rPr b="0" i="0" lang="en-GB" sz="1600" u="none" cap="none" strike="noStrike">
                <a:solidFill>
                  <a:srgbClr val="FFFFFF"/>
                </a:solidFill>
                <a:latin typeface="Calibri"/>
                <a:ea typeface="Calibri"/>
                <a:cs typeface="Calibri"/>
                <a:sym typeface="Calibri"/>
              </a:rPr>
              <a:t>Runs your CI tests on the PR</a:t>
            </a:r>
            <a:endParaRPr sz="1500"/>
          </a:p>
        </p:txBody>
      </p:sp>
      <p:sp>
        <p:nvSpPr>
          <p:cNvPr id="568" name="Google Shape;568;g3ee706d1dc8_0_782"/>
          <p:cNvSpPr/>
          <p:nvPr/>
        </p:nvSpPr>
        <p:spPr>
          <a:xfrm>
            <a:off x="731533" y="4389132"/>
            <a:ext cx="7772700" cy="1888800"/>
          </a:xfrm>
          <a:prstGeom prst="roundRect">
            <a:avLst>
              <a:gd fmla="val 16667" name="adj"/>
            </a:avLst>
          </a:prstGeom>
          <a:solidFill>
            <a:srgbClr val="1E1E40"/>
          </a:solidFill>
          <a:ln>
            <a:noFill/>
          </a:ln>
          <a:effectLst>
            <a:outerShdw blurRad="40001"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dk1"/>
              </a:solidFill>
              <a:latin typeface="Calibri"/>
              <a:ea typeface="Calibri"/>
              <a:cs typeface="Calibri"/>
              <a:sym typeface="Calibri"/>
            </a:endParaRPr>
          </a:p>
        </p:txBody>
      </p:sp>
      <p:sp>
        <p:nvSpPr>
          <p:cNvPr id="569" name="Google Shape;569;g3ee706d1dc8_0_782"/>
          <p:cNvSpPr txBox="1"/>
          <p:nvPr/>
        </p:nvSpPr>
        <p:spPr>
          <a:xfrm>
            <a:off x="1005867" y="4480560"/>
            <a:ext cx="4572000" cy="400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2000" u="none" cap="none" strike="noStrike">
                <a:solidFill>
                  <a:srgbClr val="F59E0B"/>
                </a:solidFill>
                <a:latin typeface="Calibri"/>
                <a:ea typeface="Calibri"/>
                <a:cs typeface="Calibri"/>
                <a:sym typeface="Calibri"/>
              </a:rPr>
              <a:t>Limitations</a:t>
            </a:r>
            <a:endParaRPr sz="1500"/>
          </a:p>
        </p:txBody>
      </p:sp>
      <p:sp>
        <p:nvSpPr>
          <p:cNvPr id="570" name="Google Shape;570;g3ee706d1dc8_0_782"/>
          <p:cNvSpPr txBox="1"/>
          <p:nvPr/>
        </p:nvSpPr>
        <p:spPr>
          <a:xfrm>
            <a:off x="1005867" y="4846320"/>
            <a:ext cx="7315200" cy="1169700"/>
          </a:xfrm>
          <a:prstGeom prst="rect">
            <a:avLst/>
          </a:prstGeom>
          <a:noFill/>
          <a:ln>
            <a:noFill/>
          </a:ln>
        </p:spPr>
        <p:txBody>
          <a:bodyPr anchorCtr="0" anchor="t" bIns="45700" lIns="91425" spcFirstLastPara="1" rIns="91425" wrap="square" tIns="45700">
            <a:spAutoFit/>
          </a:bodyPr>
          <a:lstStyle/>
          <a:p>
            <a:pPr indent="0" lvl="0" marL="0" marR="0" rtl="0" algn="l">
              <a:lnSpc>
                <a:spcPct val="166666"/>
              </a:lnSpc>
              <a:spcBef>
                <a:spcPts val="0"/>
              </a:spcBef>
              <a:spcAft>
                <a:spcPts val="0"/>
              </a:spcAft>
              <a:buNone/>
            </a:pPr>
            <a:r>
              <a:rPr b="1" i="0" lang="en-GB" sz="1500" u="none" cap="none" strike="noStrike">
                <a:solidFill>
                  <a:srgbClr val="F59E0B"/>
                </a:solidFill>
                <a:latin typeface="Calibri"/>
                <a:ea typeface="Calibri"/>
                <a:cs typeface="Calibri"/>
                <a:sym typeface="Calibri"/>
              </a:rPr>
              <a:t>⚠  </a:t>
            </a:r>
            <a:r>
              <a:rPr b="0" i="0" lang="en-GB" sz="1500" u="none" cap="none" strike="noStrike">
                <a:solidFill>
                  <a:srgbClr val="FFFFFF"/>
                </a:solidFill>
                <a:latin typeface="Calibri"/>
                <a:ea typeface="Calibri"/>
                <a:cs typeface="Calibri"/>
                <a:sym typeface="Calibri"/>
              </a:rPr>
              <a:t>PRs still need CI time and (sometimes) human review</a:t>
            </a:r>
            <a:endParaRPr sz="1500"/>
          </a:p>
          <a:p>
            <a:pPr indent="0" lvl="0" marL="0" marR="0" rtl="0" algn="l">
              <a:lnSpc>
                <a:spcPct val="166666"/>
              </a:lnSpc>
              <a:spcBef>
                <a:spcPts val="300"/>
              </a:spcBef>
              <a:spcAft>
                <a:spcPts val="0"/>
              </a:spcAft>
              <a:buNone/>
            </a:pPr>
            <a:r>
              <a:rPr b="1" i="0" lang="en-GB" sz="1500" u="none" cap="none" strike="noStrike">
                <a:solidFill>
                  <a:srgbClr val="F59E0B"/>
                </a:solidFill>
                <a:latin typeface="Calibri"/>
                <a:ea typeface="Calibri"/>
                <a:cs typeface="Calibri"/>
                <a:sym typeface="Calibri"/>
              </a:rPr>
              <a:t>⚠  </a:t>
            </a:r>
            <a:r>
              <a:rPr b="0" i="0" lang="en-GB" sz="1500" u="none" cap="none" strike="noStrike">
                <a:solidFill>
                  <a:srgbClr val="FFFFFF"/>
                </a:solidFill>
                <a:latin typeface="Calibri"/>
                <a:ea typeface="Calibri"/>
                <a:cs typeface="Calibri"/>
                <a:sym typeface="Calibri"/>
              </a:rPr>
              <a:t>Major version updates often need manual intervention</a:t>
            </a:r>
            <a:endParaRPr sz="1500"/>
          </a:p>
          <a:p>
            <a:pPr indent="0" lvl="0" marL="0" marR="0" rtl="0" algn="l">
              <a:lnSpc>
                <a:spcPct val="166666"/>
              </a:lnSpc>
              <a:spcBef>
                <a:spcPts val="300"/>
              </a:spcBef>
              <a:spcAft>
                <a:spcPts val="0"/>
              </a:spcAft>
              <a:buNone/>
            </a:pPr>
            <a:r>
              <a:rPr b="1" i="0" lang="en-GB" sz="1500" u="none" cap="none" strike="noStrike">
                <a:solidFill>
                  <a:srgbClr val="F59E0B"/>
                </a:solidFill>
                <a:latin typeface="Calibri"/>
                <a:ea typeface="Calibri"/>
                <a:cs typeface="Calibri"/>
                <a:sym typeface="Calibri"/>
              </a:rPr>
              <a:t>⚠  </a:t>
            </a:r>
            <a:r>
              <a:rPr b="0" i="0" lang="en-GB" sz="1500" u="none" cap="none" strike="noStrike">
                <a:solidFill>
                  <a:srgbClr val="FFFFFF"/>
                </a:solidFill>
                <a:latin typeface="Calibri"/>
                <a:ea typeface="Calibri"/>
                <a:cs typeface="Calibri"/>
                <a:sym typeface="Calibri"/>
              </a:rPr>
              <a:t>Doesn't fix CVEs in packages you don't directly depend on (transitive deps)</a:t>
            </a:r>
            <a:endParaRPr sz="1500"/>
          </a:p>
        </p:txBody>
      </p:sp>
      <p:sp>
        <p:nvSpPr>
          <p:cNvPr id="571" name="Google Shape;571;g3ee706d1dc8_0_782"/>
          <p:cNvSpPr txBox="1"/>
          <p:nvPr/>
        </p:nvSpPr>
        <p:spPr>
          <a:xfrm>
            <a:off x="9144244" y="4572000"/>
            <a:ext cx="2743200" cy="8310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GB" sz="2400" u="none" cap="none" strike="noStrike">
                <a:solidFill>
                  <a:srgbClr val="AAAAAA"/>
                </a:solidFill>
                <a:latin typeface="Calibri"/>
                <a:ea typeface="Calibri"/>
                <a:cs typeface="Calibri"/>
                <a:sym typeface="Calibri"/>
              </a:rPr>
              <a:t>Dependabot</a:t>
            </a:r>
            <a:br>
              <a:rPr b="1" i="0" lang="en-GB" sz="2400" u="none" cap="none" strike="noStrike">
                <a:solidFill>
                  <a:srgbClr val="AAAAAA"/>
                </a:solidFill>
                <a:latin typeface="Calibri"/>
                <a:ea typeface="Calibri"/>
                <a:cs typeface="Calibri"/>
                <a:sym typeface="Calibri"/>
              </a:rPr>
            </a:br>
            <a:r>
              <a:rPr b="1" i="0" lang="en-GB" sz="2400" u="none" cap="none" strike="noStrike">
                <a:solidFill>
                  <a:srgbClr val="AAAAAA"/>
                </a:solidFill>
                <a:latin typeface="Calibri"/>
                <a:ea typeface="Calibri"/>
                <a:cs typeface="Calibri"/>
                <a:sym typeface="Calibri"/>
              </a:rPr>
              <a:t>Renovate</a:t>
            </a:r>
            <a:endParaRPr sz="1500"/>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0F23"/>
        </a:solidFill>
      </p:bgPr>
    </p:bg>
    <p:spTree>
      <p:nvGrpSpPr>
        <p:cNvPr id="575" name="Shape 575"/>
        <p:cNvGrpSpPr/>
        <p:nvPr/>
      </p:nvGrpSpPr>
      <p:grpSpPr>
        <a:xfrm>
          <a:off x="0" y="0"/>
          <a:ext cx="0" cy="0"/>
          <a:chOff x="0" y="0"/>
          <a:chExt cx="0" cy="0"/>
        </a:xfrm>
      </p:grpSpPr>
      <p:sp>
        <p:nvSpPr>
          <p:cNvPr id="576" name="Google Shape;576;g3ee706d1dc8_0_796"/>
          <p:cNvSpPr txBox="1"/>
          <p:nvPr/>
        </p:nvSpPr>
        <p:spPr>
          <a:xfrm>
            <a:off x="731540" y="274320"/>
            <a:ext cx="10973100" cy="769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4400" u="none" cap="none" strike="noStrike">
                <a:solidFill>
                  <a:srgbClr val="FFFFFF"/>
                </a:solidFill>
                <a:latin typeface="Calibri"/>
                <a:ea typeface="Calibri"/>
                <a:cs typeface="Calibri"/>
                <a:sym typeface="Calibri"/>
              </a:rPr>
              <a:t>Patch Without Rebuilding</a:t>
            </a:r>
            <a:endParaRPr sz="1500"/>
          </a:p>
        </p:txBody>
      </p:sp>
      <p:sp>
        <p:nvSpPr>
          <p:cNvPr id="577" name="Google Shape;577;g3ee706d1dc8_0_796"/>
          <p:cNvSpPr/>
          <p:nvPr/>
        </p:nvSpPr>
        <p:spPr>
          <a:xfrm>
            <a:off x="731540" y="1371600"/>
            <a:ext cx="5303700" cy="2012100"/>
          </a:xfrm>
          <a:prstGeom prst="roundRect">
            <a:avLst>
              <a:gd fmla="val 16667" name="adj"/>
            </a:avLst>
          </a:prstGeom>
          <a:solidFill>
            <a:srgbClr val="1E1E40"/>
          </a:solidFill>
          <a:ln>
            <a:noFill/>
          </a:ln>
          <a:effectLst>
            <a:outerShdw blurRad="40001"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dk1"/>
              </a:solidFill>
              <a:latin typeface="Calibri"/>
              <a:ea typeface="Calibri"/>
              <a:cs typeface="Calibri"/>
              <a:sym typeface="Calibri"/>
            </a:endParaRPr>
          </a:p>
        </p:txBody>
      </p:sp>
      <p:sp>
        <p:nvSpPr>
          <p:cNvPr id="578" name="Google Shape;578;g3ee706d1dc8_0_796"/>
          <p:cNvSpPr txBox="1"/>
          <p:nvPr/>
        </p:nvSpPr>
        <p:spPr>
          <a:xfrm>
            <a:off x="1005867" y="1463040"/>
            <a:ext cx="4572000" cy="400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2000" u="none" cap="none" strike="noStrike">
                <a:solidFill>
                  <a:srgbClr val="06B6D4"/>
                </a:solidFill>
                <a:latin typeface="Calibri"/>
                <a:ea typeface="Calibri"/>
                <a:cs typeface="Calibri"/>
                <a:sym typeface="Calibri"/>
              </a:rPr>
              <a:t>When to use</a:t>
            </a:r>
            <a:endParaRPr sz="1500"/>
          </a:p>
        </p:txBody>
      </p:sp>
      <p:sp>
        <p:nvSpPr>
          <p:cNvPr id="579" name="Google Shape;579;g3ee706d1dc8_0_796"/>
          <p:cNvSpPr txBox="1"/>
          <p:nvPr/>
        </p:nvSpPr>
        <p:spPr>
          <a:xfrm>
            <a:off x="1005867" y="1920240"/>
            <a:ext cx="4755300" cy="1313400"/>
          </a:xfrm>
          <a:prstGeom prst="rect">
            <a:avLst/>
          </a:prstGeom>
          <a:noFill/>
          <a:ln>
            <a:noFill/>
          </a:ln>
        </p:spPr>
        <p:txBody>
          <a:bodyPr anchorCtr="0" anchor="t" bIns="45700" lIns="91425" spcFirstLastPara="1" rIns="91425" wrap="square" tIns="45700">
            <a:spAutoFit/>
          </a:bodyPr>
          <a:lstStyle/>
          <a:p>
            <a:pPr indent="0" lvl="0" marL="0" marR="0" rtl="0" algn="l">
              <a:lnSpc>
                <a:spcPct val="158823"/>
              </a:lnSpc>
              <a:spcBef>
                <a:spcPts val="0"/>
              </a:spcBef>
              <a:spcAft>
                <a:spcPts val="0"/>
              </a:spcAft>
              <a:buNone/>
            </a:pPr>
            <a:r>
              <a:rPr b="1" i="0" lang="en-GB" sz="1700" u="none" cap="none" strike="noStrike">
                <a:solidFill>
                  <a:srgbClr val="06B6D4"/>
                </a:solidFill>
                <a:latin typeface="Calibri"/>
                <a:ea typeface="Calibri"/>
                <a:cs typeface="Calibri"/>
                <a:sym typeface="Calibri"/>
              </a:rPr>
              <a:t>•  </a:t>
            </a:r>
            <a:r>
              <a:rPr b="0" i="0" lang="en-GB" sz="1700" u="none" cap="none" strike="noStrike">
                <a:solidFill>
                  <a:srgbClr val="FFFFFF"/>
                </a:solidFill>
                <a:latin typeface="Calibri"/>
                <a:ea typeface="Calibri"/>
                <a:cs typeface="Calibri"/>
                <a:sym typeface="Calibri"/>
              </a:rPr>
              <a:t>Emergency patches (</a:t>
            </a:r>
            <a:r>
              <a:rPr lang="en-GB" sz="1700">
                <a:solidFill>
                  <a:srgbClr val="FFFFFF"/>
                </a:solidFill>
                <a:latin typeface="Calibri"/>
                <a:ea typeface="Calibri"/>
                <a:cs typeface="Calibri"/>
                <a:sym typeface="Calibri"/>
              </a:rPr>
              <a:t>1</a:t>
            </a:r>
            <a:r>
              <a:rPr b="0" i="0" lang="en-GB" sz="1700" u="none" cap="none" strike="noStrike">
                <a:solidFill>
                  <a:srgbClr val="FFFFFF"/>
                </a:solidFill>
                <a:latin typeface="Calibri"/>
                <a:ea typeface="Calibri"/>
                <a:cs typeface="Calibri"/>
                <a:sym typeface="Calibri"/>
              </a:rPr>
              <a:t>-day drops on Friday)</a:t>
            </a:r>
            <a:endParaRPr sz="1500"/>
          </a:p>
          <a:p>
            <a:pPr indent="0" lvl="0" marL="0" marR="0" rtl="0" algn="l">
              <a:lnSpc>
                <a:spcPct val="158823"/>
              </a:lnSpc>
              <a:spcBef>
                <a:spcPts val="500"/>
              </a:spcBef>
              <a:spcAft>
                <a:spcPts val="0"/>
              </a:spcAft>
              <a:buNone/>
            </a:pPr>
            <a:r>
              <a:rPr b="1" i="0" lang="en-GB" sz="1700" u="none" cap="none" strike="noStrike">
                <a:solidFill>
                  <a:srgbClr val="06B6D4"/>
                </a:solidFill>
                <a:latin typeface="Calibri"/>
                <a:ea typeface="Calibri"/>
                <a:cs typeface="Calibri"/>
                <a:sym typeface="Calibri"/>
              </a:rPr>
              <a:t>•  </a:t>
            </a:r>
            <a:r>
              <a:rPr b="0" i="0" lang="en-GB" sz="1700" u="none" cap="none" strike="noStrike">
                <a:solidFill>
                  <a:srgbClr val="FFFFFF"/>
                </a:solidFill>
                <a:latin typeface="Calibri"/>
                <a:ea typeface="Calibri"/>
                <a:cs typeface="Calibri"/>
                <a:sym typeface="Calibri"/>
              </a:rPr>
              <a:t>Base image CVEs you don't control</a:t>
            </a:r>
            <a:endParaRPr sz="1500"/>
          </a:p>
          <a:p>
            <a:pPr indent="0" lvl="0" marL="0" marR="0" rtl="0" algn="l">
              <a:lnSpc>
                <a:spcPct val="158823"/>
              </a:lnSpc>
              <a:spcBef>
                <a:spcPts val="500"/>
              </a:spcBef>
              <a:spcAft>
                <a:spcPts val="0"/>
              </a:spcAft>
              <a:buNone/>
            </a:pPr>
            <a:r>
              <a:rPr b="1" i="0" lang="en-GB" sz="1700" u="none" cap="none" strike="noStrike">
                <a:solidFill>
                  <a:srgbClr val="06B6D4"/>
                </a:solidFill>
                <a:latin typeface="Calibri"/>
                <a:ea typeface="Calibri"/>
                <a:cs typeface="Calibri"/>
                <a:sym typeface="Calibri"/>
              </a:rPr>
              <a:t>•  </a:t>
            </a:r>
            <a:r>
              <a:rPr b="0" i="0" lang="en-GB" sz="1700" u="none" cap="none" strike="noStrike">
                <a:solidFill>
                  <a:srgbClr val="FFFFFF"/>
                </a:solidFill>
                <a:latin typeface="Calibri"/>
                <a:ea typeface="Calibri"/>
                <a:cs typeface="Calibri"/>
                <a:sym typeface="Calibri"/>
              </a:rPr>
              <a:t>Bridging the gap until upstream rebuilds</a:t>
            </a:r>
            <a:endParaRPr sz="1500"/>
          </a:p>
        </p:txBody>
      </p:sp>
      <p:sp>
        <p:nvSpPr>
          <p:cNvPr id="580" name="Google Shape;580;g3ee706d1dc8_0_796"/>
          <p:cNvSpPr/>
          <p:nvPr/>
        </p:nvSpPr>
        <p:spPr>
          <a:xfrm>
            <a:off x="731533" y="3657600"/>
            <a:ext cx="5303700" cy="2541600"/>
          </a:xfrm>
          <a:prstGeom prst="roundRect">
            <a:avLst>
              <a:gd fmla="val 16667" name="adj"/>
            </a:avLst>
          </a:prstGeom>
          <a:solidFill>
            <a:srgbClr val="1E1E40"/>
          </a:solidFill>
          <a:ln>
            <a:noFill/>
          </a:ln>
          <a:effectLst>
            <a:outerShdw blurRad="40001"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dk1"/>
              </a:solidFill>
              <a:latin typeface="Calibri"/>
              <a:ea typeface="Calibri"/>
              <a:cs typeface="Calibri"/>
              <a:sym typeface="Calibri"/>
            </a:endParaRPr>
          </a:p>
        </p:txBody>
      </p:sp>
      <p:sp>
        <p:nvSpPr>
          <p:cNvPr id="581" name="Google Shape;581;g3ee706d1dc8_0_796"/>
          <p:cNvSpPr txBox="1"/>
          <p:nvPr/>
        </p:nvSpPr>
        <p:spPr>
          <a:xfrm>
            <a:off x="1005867" y="3749039"/>
            <a:ext cx="4572000" cy="400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2000" u="none" cap="none" strike="noStrike">
                <a:solidFill>
                  <a:srgbClr val="22C55E"/>
                </a:solidFill>
                <a:latin typeface="Calibri"/>
                <a:ea typeface="Calibri"/>
                <a:cs typeface="Calibri"/>
                <a:sym typeface="Calibri"/>
              </a:rPr>
              <a:t>How it works</a:t>
            </a:r>
            <a:endParaRPr sz="1500"/>
          </a:p>
        </p:txBody>
      </p:sp>
      <p:sp>
        <p:nvSpPr>
          <p:cNvPr id="582" name="Google Shape;582;g3ee706d1dc8_0_796"/>
          <p:cNvSpPr txBox="1"/>
          <p:nvPr/>
        </p:nvSpPr>
        <p:spPr>
          <a:xfrm>
            <a:off x="1005867" y="4206240"/>
            <a:ext cx="4755300" cy="1793100"/>
          </a:xfrm>
          <a:prstGeom prst="rect">
            <a:avLst/>
          </a:prstGeom>
          <a:noFill/>
          <a:ln>
            <a:noFill/>
          </a:ln>
        </p:spPr>
        <p:txBody>
          <a:bodyPr anchorCtr="0" anchor="t" bIns="45700" lIns="91425" spcFirstLastPara="1" rIns="91425" wrap="square" tIns="45700">
            <a:spAutoFit/>
          </a:bodyPr>
          <a:lstStyle/>
          <a:p>
            <a:pPr indent="0" lvl="0" marL="0" marR="0" rtl="0" algn="l">
              <a:lnSpc>
                <a:spcPct val="158823"/>
              </a:lnSpc>
              <a:spcBef>
                <a:spcPts val="0"/>
              </a:spcBef>
              <a:spcAft>
                <a:spcPts val="0"/>
              </a:spcAft>
              <a:buNone/>
            </a:pPr>
            <a:r>
              <a:rPr b="1" i="0" lang="en-GB" sz="1700" u="none" cap="none" strike="noStrike">
                <a:solidFill>
                  <a:srgbClr val="22C55E"/>
                </a:solidFill>
                <a:latin typeface="Calibri"/>
                <a:ea typeface="Calibri"/>
                <a:cs typeface="Calibri"/>
                <a:sym typeface="Calibri"/>
              </a:rPr>
              <a:t>•  </a:t>
            </a:r>
            <a:r>
              <a:rPr b="0" i="0" lang="en-GB" sz="1700" u="none" cap="none" strike="noStrike">
                <a:solidFill>
                  <a:srgbClr val="FFFFFF"/>
                </a:solidFill>
                <a:latin typeface="Calibri"/>
                <a:ea typeface="Calibri"/>
                <a:cs typeface="Calibri"/>
                <a:sym typeface="Calibri"/>
              </a:rPr>
              <a:t>Reads vulnerability report from Trivy / Grype</a:t>
            </a:r>
            <a:endParaRPr sz="1500"/>
          </a:p>
          <a:p>
            <a:pPr indent="0" lvl="0" marL="0" marR="0" rtl="0" algn="l">
              <a:lnSpc>
                <a:spcPct val="158823"/>
              </a:lnSpc>
              <a:spcBef>
                <a:spcPts val="500"/>
              </a:spcBef>
              <a:spcAft>
                <a:spcPts val="0"/>
              </a:spcAft>
              <a:buNone/>
            </a:pPr>
            <a:r>
              <a:rPr b="1" i="0" lang="en-GB" sz="1700" u="none" cap="none" strike="noStrike">
                <a:solidFill>
                  <a:srgbClr val="22C55E"/>
                </a:solidFill>
                <a:latin typeface="Calibri"/>
                <a:ea typeface="Calibri"/>
                <a:cs typeface="Calibri"/>
                <a:sym typeface="Calibri"/>
              </a:rPr>
              <a:t>•  </a:t>
            </a:r>
            <a:r>
              <a:rPr b="0" i="0" lang="en-GB" sz="1700" u="none" cap="none" strike="noStrike">
                <a:solidFill>
                  <a:srgbClr val="FFFFFF"/>
                </a:solidFill>
                <a:latin typeface="Calibri"/>
                <a:ea typeface="Calibri"/>
                <a:cs typeface="Calibri"/>
                <a:sym typeface="Calibri"/>
              </a:rPr>
              <a:t>Fetches updated packages</a:t>
            </a:r>
            <a:endParaRPr sz="1700">
              <a:solidFill>
                <a:srgbClr val="FFFFFF"/>
              </a:solidFill>
              <a:latin typeface="Calibri"/>
              <a:ea typeface="Calibri"/>
              <a:cs typeface="Calibri"/>
              <a:sym typeface="Calibri"/>
            </a:endParaRPr>
          </a:p>
          <a:p>
            <a:pPr indent="0" lvl="0" marL="0" marR="0" rtl="0" algn="l">
              <a:lnSpc>
                <a:spcPct val="158823"/>
              </a:lnSpc>
              <a:spcBef>
                <a:spcPts val="500"/>
              </a:spcBef>
              <a:spcAft>
                <a:spcPts val="0"/>
              </a:spcAft>
              <a:buNone/>
            </a:pPr>
            <a:r>
              <a:rPr b="1" i="0" lang="en-GB" sz="1700" u="none" cap="none" strike="noStrike">
                <a:solidFill>
                  <a:srgbClr val="22C55E"/>
                </a:solidFill>
                <a:latin typeface="Calibri"/>
                <a:ea typeface="Calibri"/>
                <a:cs typeface="Calibri"/>
                <a:sym typeface="Calibri"/>
              </a:rPr>
              <a:t>•  </a:t>
            </a:r>
            <a:r>
              <a:rPr b="0" i="0" lang="en-GB" sz="1700" u="none" cap="none" strike="noStrike">
                <a:solidFill>
                  <a:srgbClr val="FFFFFF"/>
                </a:solidFill>
                <a:latin typeface="Calibri"/>
                <a:ea typeface="Calibri"/>
                <a:cs typeface="Calibri"/>
                <a:sym typeface="Calibri"/>
              </a:rPr>
              <a:t>Patches the image layer</a:t>
            </a:r>
            <a:endParaRPr sz="1500"/>
          </a:p>
          <a:p>
            <a:pPr indent="0" lvl="0" marL="0" marR="0" rtl="0" algn="l">
              <a:lnSpc>
                <a:spcPct val="158823"/>
              </a:lnSpc>
              <a:spcBef>
                <a:spcPts val="500"/>
              </a:spcBef>
              <a:spcAft>
                <a:spcPts val="0"/>
              </a:spcAft>
              <a:buNone/>
            </a:pPr>
            <a:r>
              <a:rPr b="1" i="0" lang="en-GB" sz="1700" u="none" cap="none" strike="noStrike">
                <a:solidFill>
                  <a:srgbClr val="22C55E"/>
                </a:solidFill>
                <a:latin typeface="Calibri"/>
                <a:ea typeface="Calibri"/>
                <a:cs typeface="Calibri"/>
                <a:sym typeface="Calibri"/>
              </a:rPr>
              <a:t>•  </a:t>
            </a:r>
            <a:r>
              <a:rPr b="0" i="0" lang="en-GB" sz="1700" u="none" cap="none" strike="noStrike">
                <a:solidFill>
                  <a:srgbClr val="FFFFFF"/>
                </a:solidFill>
                <a:latin typeface="Calibri"/>
                <a:ea typeface="Calibri"/>
                <a:cs typeface="Calibri"/>
                <a:sym typeface="Calibri"/>
              </a:rPr>
              <a:t>Preserves your application code untouched</a:t>
            </a:r>
            <a:endParaRPr sz="1500"/>
          </a:p>
        </p:txBody>
      </p:sp>
      <p:sp>
        <p:nvSpPr>
          <p:cNvPr id="583" name="Google Shape;583;g3ee706d1dc8_0_796"/>
          <p:cNvSpPr/>
          <p:nvPr/>
        </p:nvSpPr>
        <p:spPr>
          <a:xfrm>
            <a:off x="6400967" y="1371600"/>
            <a:ext cx="5303700" cy="1835700"/>
          </a:xfrm>
          <a:prstGeom prst="roundRect">
            <a:avLst>
              <a:gd fmla="val 16667" name="adj"/>
            </a:avLst>
          </a:prstGeom>
          <a:solidFill>
            <a:srgbClr val="1E1E40"/>
          </a:solidFill>
          <a:ln>
            <a:noFill/>
          </a:ln>
          <a:effectLst>
            <a:outerShdw blurRad="40001"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dk1"/>
              </a:solidFill>
              <a:latin typeface="Calibri"/>
              <a:ea typeface="Calibri"/>
              <a:cs typeface="Calibri"/>
              <a:sym typeface="Calibri"/>
            </a:endParaRPr>
          </a:p>
        </p:txBody>
      </p:sp>
      <p:sp>
        <p:nvSpPr>
          <p:cNvPr id="584" name="Google Shape;584;g3ee706d1dc8_0_796"/>
          <p:cNvSpPr txBox="1"/>
          <p:nvPr/>
        </p:nvSpPr>
        <p:spPr>
          <a:xfrm>
            <a:off x="6675298" y="1463040"/>
            <a:ext cx="4572000" cy="400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2000" u="none" cap="none" strike="noStrike">
                <a:solidFill>
                  <a:srgbClr val="F59E0B"/>
                </a:solidFill>
                <a:latin typeface="Calibri"/>
                <a:ea typeface="Calibri"/>
                <a:cs typeface="Calibri"/>
                <a:sym typeface="Calibri"/>
              </a:rPr>
              <a:t>Limitations</a:t>
            </a:r>
            <a:endParaRPr sz="1500"/>
          </a:p>
        </p:txBody>
      </p:sp>
      <p:sp>
        <p:nvSpPr>
          <p:cNvPr id="585" name="Google Shape;585;g3ee706d1dc8_0_796"/>
          <p:cNvSpPr txBox="1"/>
          <p:nvPr/>
        </p:nvSpPr>
        <p:spPr>
          <a:xfrm>
            <a:off x="6675298" y="1920240"/>
            <a:ext cx="4755300" cy="859500"/>
          </a:xfrm>
          <a:prstGeom prst="rect">
            <a:avLst/>
          </a:prstGeom>
          <a:noFill/>
          <a:ln>
            <a:noFill/>
          </a:ln>
        </p:spPr>
        <p:txBody>
          <a:bodyPr anchorCtr="0" anchor="t" bIns="45700" lIns="91425" spcFirstLastPara="1" rIns="91425" wrap="square" tIns="45700">
            <a:spAutoFit/>
          </a:bodyPr>
          <a:lstStyle/>
          <a:p>
            <a:pPr indent="0" lvl="0" marL="0" marR="0" rtl="0" algn="l">
              <a:lnSpc>
                <a:spcPct val="158823"/>
              </a:lnSpc>
              <a:spcBef>
                <a:spcPts val="0"/>
              </a:spcBef>
              <a:spcAft>
                <a:spcPts val="0"/>
              </a:spcAft>
              <a:buNone/>
            </a:pPr>
            <a:r>
              <a:rPr b="1" i="0" lang="en-GB" sz="1700" u="none" cap="none" strike="noStrike">
                <a:solidFill>
                  <a:srgbClr val="F59E0B"/>
                </a:solidFill>
                <a:latin typeface="Calibri"/>
                <a:ea typeface="Calibri"/>
                <a:cs typeface="Calibri"/>
                <a:sym typeface="Calibri"/>
              </a:rPr>
              <a:t>⚠  </a:t>
            </a:r>
            <a:r>
              <a:rPr lang="en-GB" sz="1700">
                <a:solidFill>
                  <a:srgbClr val="FFFFFF"/>
                </a:solidFill>
                <a:latin typeface="Calibri"/>
                <a:ea typeface="Calibri"/>
                <a:cs typeface="Calibri"/>
                <a:sym typeface="Calibri"/>
              </a:rPr>
              <a:t>App-level patching is experimental</a:t>
            </a:r>
            <a:endParaRPr sz="1500"/>
          </a:p>
          <a:p>
            <a:pPr indent="0" lvl="0" marL="0" marR="0" rtl="0" algn="l">
              <a:lnSpc>
                <a:spcPct val="158823"/>
              </a:lnSpc>
              <a:spcBef>
                <a:spcPts val="700"/>
              </a:spcBef>
              <a:spcAft>
                <a:spcPts val="0"/>
              </a:spcAft>
              <a:buNone/>
            </a:pPr>
            <a:r>
              <a:rPr b="1" i="0" lang="en-GB" sz="1700" u="none" cap="none" strike="noStrike">
                <a:solidFill>
                  <a:srgbClr val="F59E0B"/>
                </a:solidFill>
                <a:latin typeface="Calibri"/>
                <a:ea typeface="Calibri"/>
                <a:cs typeface="Calibri"/>
                <a:sym typeface="Calibri"/>
              </a:rPr>
              <a:t>⚠  </a:t>
            </a:r>
            <a:r>
              <a:rPr lang="en-GB" sz="1700">
                <a:solidFill>
                  <a:srgbClr val="FFFFFF"/>
                </a:solidFill>
                <a:latin typeface="Calibri"/>
                <a:ea typeface="Calibri"/>
                <a:cs typeface="Calibri"/>
                <a:sym typeface="Calibri"/>
              </a:rPr>
              <a:t>Scanner might scan layer by layer</a:t>
            </a:r>
            <a:endParaRPr sz="1500"/>
          </a:p>
        </p:txBody>
      </p:sp>
      <p:sp>
        <p:nvSpPr>
          <p:cNvPr id="586" name="Google Shape;586;g3ee706d1dc8_0_796"/>
          <p:cNvSpPr txBox="1"/>
          <p:nvPr/>
        </p:nvSpPr>
        <p:spPr>
          <a:xfrm>
            <a:off x="7060949" y="5881140"/>
            <a:ext cx="45720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1500" u="none" cap="none" strike="noStrike">
                <a:solidFill>
                  <a:srgbClr val="AAAAAA"/>
                </a:solidFill>
                <a:latin typeface="Calibri"/>
                <a:ea typeface="Calibri"/>
                <a:cs typeface="Calibri"/>
                <a:sym typeface="Calibri"/>
              </a:rPr>
              <a:t>github.com/project-copacetic/copacetic</a:t>
            </a:r>
            <a:endParaRPr sz="1500"/>
          </a:p>
        </p:txBody>
      </p:sp>
      <p:pic>
        <p:nvPicPr>
          <p:cNvPr id="587" name="Google Shape;587;g3ee706d1dc8_0_796"/>
          <p:cNvPicPr preferRelativeResize="0"/>
          <p:nvPr/>
        </p:nvPicPr>
        <p:blipFill>
          <a:blip r:embed="rId3">
            <a:alphaModFix/>
          </a:blip>
          <a:stretch>
            <a:fillRect/>
          </a:stretch>
        </p:blipFill>
        <p:spPr>
          <a:xfrm>
            <a:off x="8769967" y="5111533"/>
            <a:ext cx="1266832" cy="769600"/>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rgbClr val="0F172A"/>
        </a:solidFill>
      </p:bgPr>
    </p:bg>
    <p:spTree>
      <p:nvGrpSpPr>
        <p:cNvPr id="591" name="Shape 591"/>
        <p:cNvGrpSpPr/>
        <p:nvPr/>
      </p:nvGrpSpPr>
      <p:grpSpPr>
        <a:xfrm>
          <a:off x="0" y="0"/>
          <a:ext cx="0" cy="0"/>
          <a:chOff x="0" y="0"/>
          <a:chExt cx="0" cy="0"/>
        </a:xfrm>
      </p:grpSpPr>
      <p:sp>
        <p:nvSpPr>
          <p:cNvPr id="592" name="Google Shape;592;g3ee706d1dc8_0_811"/>
          <p:cNvSpPr txBox="1"/>
          <p:nvPr/>
        </p:nvSpPr>
        <p:spPr>
          <a:xfrm>
            <a:off x="731540" y="457200"/>
            <a:ext cx="10058700" cy="646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3600" u="none" cap="none" strike="noStrike">
                <a:solidFill>
                  <a:srgbClr val="FFFFFF"/>
                </a:solidFill>
                <a:latin typeface="Calibri"/>
                <a:ea typeface="Calibri"/>
                <a:cs typeface="Calibri"/>
                <a:sym typeface="Calibri"/>
              </a:rPr>
              <a:t>Key Takeaways</a:t>
            </a:r>
            <a:endParaRPr sz="1500"/>
          </a:p>
        </p:txBody>
      </p:sp>
      <p:sp>
        <p:nvSpPr>
          <p:cNvPr id="593" name="Google Shape;593;g3ee706d1dc8_0_811"/>
          <p:cNvSpPr/>
          <p:nvPr/>
        </p:nvSpPr>
        <p:spPr>
          <a:xfrm>
            <a:off x="731540" y="1463040"/>
            <a:ext cx="502800" cy="502800"/>
          </a:xfrm>
          <a:prstGeom prst="ellipse">
            <a:avLst/>
          </a:prstGeom>
          <a:solidFill>
            <a:srgbClr val="38BDF8"/>
          </a:solidFill>
          <a:ln>
            <a:noFill/>
          </a:ln>
          <a:effectLst>
            <a:outerShdw blurRad="40001"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b="1" i="0" lang="en-GB" sz="2000" u="none" cap="none" strike="noStrike">
                <a:solidFill>
                  <a:srgbClr val="FFFFFF"/>
                </a:solidFill>
                <a:latin typeface="Calibri"/>
                <a:ea typeface="Calibri"/>
                <a:cs typeface="Calibri"/>
                <a:sym typeface="Calibri"/>
              </a:rPr>
              <a:t>1</a:t>
            </a:r>
            <a:endParaRPr sz="1500"/>
          </a:p>
        </p:txBody>
      </p:sp>
      <p:sp>
        <p:nvSpPr>
          <p:cNvPr id="594" name="Google Shape;594;g3ee706d1dc8_0_811"/>
          <p:cNvSpPr txBox="1"/>
          <p:nvPr/>
        </p:nvSpPr>
        <p:spPr>
          <a:xfrm>
            <a:off x="1463079" y="1417320"/>
            <a:ext cx="9144300" cy="400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2000" u="none" cap="none" strike="noStrike">
                <a:solidFill>
                  <a:srgbClr val="FFFFFF"/>
                </a:solidFill>
                <a:latin typeface="Calibri"/>
                <a:ea typeface="Calibri"/>
                <a:cs typeface="Calibri"/>
                <a:sym typeface="Calibri"/>
              </a:rPr>
              <a:t>56% of CVEs are bloat</a:t>
            </a:r>
            <a:endParaRPr sz="1500"/>
          </a:p>
        </p:txBody>
      </p:sp>
      <p:sp>
        <p:nvSpPr>
          <p:cNvPr id="595" name="Google Shape;595;g3ee706d1dc8_0_811"/>
          <p:cNvSpPr txBox="1"/>
          <p:nvPr/>
        </p:nvSpPr>
        <p:spPr>
          <a:xfrm>
            <a:off x="1463079" y="1783080"/>
            <a:ext cx="9144300" cy="323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500">
                <a:solidFill>
                  <a:srgbClr val="94A3B8"/>
                </a:solidFill>
                <a:latin typeface="Calibri"/>
                <a:ea typeface="Calibri"/>
                <a:cs typeface="Calibri"/>
                <a:sym typeface="Calibri"/>
              </a:rPr>
              <a:t>Minimal </a:t>
            </a:r>
            <a:r>
              <a:rPr b="0" i="0" lang="en-GB" sz="1500" u="none" cap="none" strike="noStrike">
                <a:solidFill>
                  <a:srgbClr val="94A3B8"/>
                </a:solidFill>
                <a:latin typeface="Calibri"/>
                <a:ea typeface="Calibri"/>
                <a:cs typeface="Calibri"/>
                <a:sym typeface="Calibri"/>
              </a:rPr>
              <a:t>base images eliminate the majority of vulnerabilities before they appear</a:t>
            </a:r>
            <a:endParaRPr sz="1500"/>
          </a:p>
        </p:txBody>
      </p:sp>
      <p:sp>
        <p:nvSpPr>
          <p:cNvPr id="596" name="Google Shape;596;g3ee706d1dc8_0_811"/>
          <p:cNvSpPr/>
          <p:nvPr/>
        </p:nvSpPr>
        <p:spPr>
          <a:xfrm>
            <a:off x="731540" y="2468880"/>
            <a:ext cx="502800" cy="502800"/>
          </a:xfrm>
          <a:prstGeom prst="ellipse">
            <a:avLst/>
          </a:prstGeom>
          <a:solidFill>
            <a:srgbClr val="22C55E"/>
          </a:solidFill>
          <a:ln>
            <a:noFill/>
          </a:ln>
          <a:effectLst>
            <a:outerShdw blurRad="40001"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b="1" i="0" lang="en-GB" sz="2000" u="none" cap="none" strike="noStrike">
                <a:solidFill>
                  <a:srgbClr val="FFFFFF"/>
                </a:solidFill>
                <a:latin typeface="Calibri"/>
                <a:ea typeface="Calibri"/>
                <a:cs typeface="Calibri"/>
                <a:sym typeface="Calibri"/>
              </a:rPr>
              <a:t>2</a:t>
            </a:r>
            <a:endParaRPr sz="1500"/>
          </a:p>
        </p:txBody>
      </p:sp>
      <p:sp>
        <p:nvSpPr>
          <p:cNvPr id="597" name="Google Shape;597;g3ee706d1dc8_0_811"/>
          <p:cNvSpPr txBox="1"/>
          <p:nvPr/>
        </p:nvSpPr>
        <p:spPr>
          <a:xfrm>
            <a:off x="1463079" y="2423160"/>
            <a:ext cx="9144300" cy="400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2000" u="none" cap="none" strike="noStrike">
                <a:solidFill>
                  <a:srgbClr val="FFFFFF"/>
                </a:solidFill>
                <a:latin typeface="Calibri"/>
                <a:ea typeface="Calibri"/>
                <a:cs typeface="Calibri"/>
                <a:sym typeface="Calibri"/>
              </a:rPr>
              <a:t>89% of remaining CVEs have fixes</a:t>
            </a:r>
            <a:endParaRPr sz="1500"/>
          </a:p>
        </p:txBody>
      </p:sp>
      <p:sp>
        <p:nvSpPr>
          <p:cNvPr id="598" name="Google Shape;598;g3ee706d1dc8_0_811"/>
          <p:cNvSpPr txBox="1"/>
          <p:nvPr/>
        </p:nvSpPr>
        <p:spPr>
          <a:xfrm>
            <a:off x="1463079" y="2788920"/>
            <a:ext cx="9144300" cy="323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1500" u="none" cap="none" strike="noStrike">
                <a:solidFill>
                  <a:srgbClr val="94A3B8"/>
                </a:solidFill>
                <a:latin typeface="Calibri"/>
                <a:ea typeface="Calibri"/>
                <a:cs typeface="Calibri"/>
                <a:sym typeface="Calibri"/>
              </a:rPr>
              <a:t>The open source </a:t>
            </a:r>
            <a:r>
              <a:rPr lang="en-GB" sz="1500">
                <a:solidFill>
                  <a:srgbClr val="94A3B8"/>
                </a:solidFill>
                <a:latin typeface="Calibri"/>
                <a:ea typeface="Calibri"/>
                <a:cs typeface="Calibri"/>
                <a:sym typeface="Calibri"/>
              </a:rPr>
              <a:t>maintainers </a:t>
            </a:r>
            <a:r>
              <a:rPr b="0" i="0" lang="en-GB" sz="1500" u="none" cap="none" strike="noStrike">
                <a:solidFill>
                  <a:srgbClr val="94A3B8"/>
                </a:solidFill>
                <a:latin typeface="Calibri"/>
                <a:ea typeface="Calibri"/>
                <a:cs typeface="Calibri"/>
                <a:sym typeface="Calibri"/>
              </a:rPr>
              <a:t>delivers — the gap is in propagation process, not patches</a:t>
            </a:r>
            <a:endParaRPr sz="1500"/>
          </a:p>
        </p:txBody>
      </p:sp>
      <p:sp>
        <p:nvSpPr>
          <p:cNvPr id="599" name="Google Shape;599;g3ee706d1dc8_0_811"/>
          <p:cNvSpPr/>
          <p:nvPr/>
        </p:nvSpPr>
        <p:spPr>
          <a:xfrm>
            <a:off x="731540" y="3474720"/>
            <a:ext cx="502800" cy="502800"/>
          </a:xfrm>
          <a:prstGeom prst="ellipse">
            <a:avLst/>
          </a:prstGeom>
          <a:solidFill>
            <a:srgbClr val="FB923C"/>
          </a:solidFill>
          <a:ln>
            <a:noFill/>
          </a:ln>
          <a:effectLst>
            <a:outerShdw blurRad="40001"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b="1" i="0" lang="en-GB" sz="2000" u="none" cap="none" strike="noStrike">
                <a:solidFill>
                  <a:srgbClr val="FFFFFF"/>
                </a:solidFill>
                <a:latin typeface="Calibri"/>
                <a:ea typeface="Calibri"/>
                <a:cs typeface="Calibri"/>
                <a:sym typeface="Calibri"/>
              </a:rPr>
              <a:t>3</a:t>
            </a:r>
            <a:endParaRPr sz="1500"/>
          </a:p>
        </p:txBody>
      </p:sp>
      <p:sp>
        <p:nvSpPr>
          <p:cNvPr id="600" name="Google Shape;600;g3ee706d1dc8_0_811"/>
          <p:cNvSpPr txBox="1"/>
          <p:nvPr/>
        </p:nvSpPr>
        <p:spPr>
          <a:xfrm>
            <a:off x="1463079" y="3429000"/>
            <a:ext cx="9144300" cy="400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2000" u="none" cap="none" strike="noStrike">
                <a:solidFill>
                  <a:srgbClr val="FFFFFF"/>
                </a:solidFill>
                <a:latin typeface="Calibri"/>
                <a:ea typeface="Calibri"/>
                <a:cs typeface="Calibri"/>
                <a:sym typeface="Calibri"/>
              </a:rPr>
              <a:t>~40% of fixable CVEs persist 180+ days</a:t>
            </a:r>
            <a:endParaRPr sz="1500"/>
          </a:p>
        </p:txBody>
      </p:sp>
      <p:sp>
        <p:nvSpPr>
          <p:cNvPr id="601" name="Google Shape;601;g3ee706d1dc8_0_811"/>
          <p:cNvSpPr txBox="1"/>
          <p:nvPr/>
        </p:nvSpPr>
        <p:spPr>
          <a:xfrm>
            <a:off x="1463079" y="3794760"/>
            <a:ext cx="9144300" cy="323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1500" u="none" cap="none" strike="noStrike">
                <a:solidFill>
                  <a:srgbClr val="94A3B8"/>
                </a:solidFill>
                <a:latin typeface="Calibri"/>
                <a:ea typeface="Calibri"/>
                <a:cs typeface="Calibri"/>
                <a:sym typeface="Calibri"/>
              </a:rPr>
              <a:t>Containers aren’t being rebuilt frequently enough to pick up available patches</a:t>
            </a:r>
            <a:endParaRPr sz="1500"/>
          </a:p>
        </p:txBody>
      </p:sp>
      <p:sp>
        <p:nvSpPr>
          <p:cNvPr id="602" name="Google Shape;602;g3ee706d1dc8_0_811"/>
          <p:cNvSpPr txBox="1"/>
          <p:nvPr/>
        </p:nvSpPr>
        <p:spPr>
          <a:xfrm>
            <a:off x="793701" y="4660883"/>
            <a:ext cx="10058700" cy="646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3600">
                <a:solidFill>
                  <a:srgbClr val="FFFFFF"/>
                </a:solidFill>
                <a:latin typeface="Calibri"/>
                <a:ea typeface="Calibri"/>
                <a:cs typeface="Calibri"/>
                <a:sym typeface="Calibri"/>
              </a:rPr>
              <a:t>Q &amp; A</a:t>
            </a:r>
            <a:endParaRPr sz="1500"/>
          </a:p>
        </p:txBody>
      </p:sp>
      <p:sp>
        <p:nvSpPr>
          <p:cNvPr id="603" name="Google Shape;603;g3ee706d1dc8_0_811"/>
          <p:cNvSpPr txBox="1"/>
          <p:nvPr/>
        </p:nvSpPr>
        <p:spPr>
          <a:xfrm>
            <a:off x="731541" y="5326278"/>
            <a:ext cx="3290100" cy="1015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FFFFFF"/>
                </a:solidFill>
                <a:latin typeface="Calibri"/>
                <a:ea typeface="Calibri"/>
                <a:cs typeface="Calibri"/>
                <a:sym typeface="Calibri"/>
              </a:rPr>
              <a:t>Feel free to reach out: </a:t>
            </a:r>
            <a:endParaRPr b="1" sz="2000">
              <a:solidFill>
                <a:srgbClr val="FFFFFF"/>
              </a:solidFill>
              <a:latin typeface="Calibri"/>
              <a:ea typeface="Calibri"/>
              <a:cs typeface="Calibri"/>
              <a:sym typeface="Calibri"/>
            </a:endParaRPr>
          </a:p>
          <a:p>
            <a:pPr indent="0" lvl="0" marL="0" marR="0" rtl="0" algn="l">
              <a:spcBef>
                <a:spcPts val="0"/>
              </a:spcBef>
              <a:spcAft>
                <a:spcPts val="0"/>
              </a:spcAft>
              <a:buNone/>
            </a:pPr>
            <a:r>
              <a:rPr b="1" lang="en-GB" sz="2000" u="sng">
                <a:solidFill>
                  <a:schemeClr val="hlink"/>
                </a:solidFill>
                <a:latin typeface="Calibri"/>
                <a:ea typeface="Calibri"/>
                <a:cs typeface="Calibri"/>
                <a:sym typeface="Calibri"/>
                <a:hlinkClick r:id="rId3"/>
              </a:rPr>
              <a:t>mor.weinberger@echo.ai</a:t>
            </a:r>
            <a:endParaRPr b="1" sz="2000">
              <a:solidFill>
                <a:srgbClr val="FFFFFF"/>
              </a:solidFill>
              <a:latin typeface="Calibri"/>
              <a:ea typeface="Calibri"/>
              <a:cs typeface="Calibri"/>
              <a:sym typeface="Calibri"/>
            </a:endParaRPr>
          </a:p>
          <a:p>
            <a:pPr indent="0" lvl="0" marL="0" rtl="0" algn="l">
              <a:spcBef>
                <a:spcPts val="0"/>
              </a:spcBef>
              <a:spcAft>
                <a:spcPts val="0"/>
              </a:spcAft>
              <a:buClr>
                <a:schemeClr val="dk1"/>
              </a:buClr>
              <a:buFont typeface="Arial"/>
              <a:buNone/>
            </a:pPr>
            <a:r>
              <a:rPr b="1" lang="en-GB" sz="2000" u="sng">
                <a:solidFill>
                  <a:schemeClr val="accent5"/>
                </a:solidFill>
                <a:latin typeface="Calibri"/>
                <a:ea typeface="Calibri"/>
                <a:cs typeface="Calibri"/>
                <a:sym typeface="Calibri"/>
                <a:hlinkClick r:id="rId4">
                  <a:extLst>
                    <a:ext uri="{A12FA001-AC4F-418D-AE19-62706E023703}">
                      <ahyp:hlinkClr val="tx"/>
                    </a:ext>
                  </a:extLst>
                </a:hlinkClick>
              </a:rPr>
              <a:t>lior@kaplanopensource.co.il</a:t>
            </a:r>
            <a:r>
              <a:rPr b="1" lang="en-GB" sz="2000">
                <a:solidFill>
                  <a:schemeClr val="lt1"/>
                </a:solidFill>
                <a:latin typeface="Calibri"/>
                <a:ea typeface="Calibri"/>
                <a:cs typeface="Calibri"/>
                <a:sym typeface="Calibri"/>
              </a:rPr>
              <a:t> </a:t>
            </a:r>
            <a:endParaRPr b="1" sz="2000">
              <a:solidFill>
                <a:srgbClr val="FFFFFF"/>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pic>
        <p:nvPicPr>
          <p:cNvPr id="132" name="Google Shape;132;g3ee706d1dc8_0_25"/>
          <p:cNvPicPr preferRelativeResize="0"/>
          <p:nvPr/>
        </p:nvPicPr>
        <p:blipFill>
          <a:blip r:embed="rId3">
            <a:alphaModFix/>
          </a:blip>
          <a:stretch>
            <a:fillRect/>
          </a:stretch>
        </p:blipFill>
        <p:spPr>
          <a:xfrm>
            <a:off x="-160900" y="0"/>
            <a:ext cx="12352901" cy="6858000"/>
          </a:xfrm>
          <a:prstGeom prst="rect">
            <a:avLst/>
          </a:prstGeom>
          <a:noFill/>
          <a:ln>
            <a:noFill/>
          </a:ln>
        </p:spPr>
      </p:pic>
      <p:sp>
        <p:nvSpPr>
          <p:cNvPr id="133" name="Google Shape;133;g3ee706d1dc8_0_25"/>
          <p:cNvSpPr/>
          <p:nvPr/>
        </p:nvSpPr>
        <p:spPr>
          <a:xfrm>
            <a:off x="4261567" y="1270000"/>
            <a:ext cx="7657500" cy="4430700"/>
          </a:xfrm>
          <a:prstGeom prst="rect">
            <a:avLst/>
          </a:prstGeom>
          <a:solidFill>
            <a:srgbClr val="0B112B"/>
          </a:solid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t/>
            </a:r>
            <a:endParaRPr sz="1900"/>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72A"/>
        </a:solidFill>
      </p:bgPr>
    </p:bg>
    <p:spTree>
      <p:nvGrpSpPr>
        <p:cNvPr id="607" name="Shape 607"/>
        <p:cNvGrpSpPr/>
        <p:nvPr/>
      </p:nvGrpSpPr>
      <p:grpSpPr>
        <a:xfrm>
          <a:off x="0" y="0"/>
          <a:ext cx="0" cy="0"/>
          <a:chOff x="0" y="0"/>
          <a:chExt cx="0" cy="0"/>
        </a:xfrm>
      </p:grpSpPr>
      <p:sp>
        <p:nvSpPr>
          <p:cNvPr id="608" name="Google Shape;608;g3ee706d1dc8_0_826"/>
          <p:cNvSpPr txBox="1"/>
          <p:nvPr/>
        </p:nvSpPr>
        <p:spPr>
          <a:xfrm>
            <a:off x="731540" y="457200"/>
            <a:ext cx="10058700" cy="646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3600" u="none" cap="none" strike="noStrike">
                <a:solidFill>
                  <a:srgbClr val="FFFFFF"/>
                </a:solidFill>
                <a:latin typeface="Calibri"/>
                <a:ea typeface="Calibri"/>
                <a:cs typeface="Calibri"/>
                <a:sym typeface="Calibri"/>
              </a:rPr>
              <a:t>Key Takeaways</a:t>
            </a:r>
            <a:endParaRPr sz="1500"/>
          </a:p>
        </p:txBody>
      </p:sp>
      <p:sp>
        <p:nvSpPr>
          <p:cNvPr id="609" name="Google Shape;609;g3ee706d1dc8_0_826"/>
          <p:cNvSpPr/>
          <p:nvPr/>
        </p:nvSpPr>
        <p:spPr>
          <a:xfrm>
            <a:off x="731540" y="1463040"/>
            <a:ext cx="502800" cy="502800"/>
          </a:xfrm>
          <a:prstGeom prst="ellipse">
            <a:avLst/>
          </a:prstGeom>
          <a:solidFill>
            <a:srgbClr val="38BDF8"/>
          </a:solidFill>
          <a:ln>
            <a:noFill/>
          </a:ln>
          <a:effectLst>
            <a:outerShdw blurRad="40001"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b="1" i="0" lang="en-GB" sz="2000" u="none" cap="none" strike="noStrike">
                <a:solidFill>
                  <a:srgbClr val="FFFFFF"/>
                </a:solidFill>
                <a:latin typeface="Calibri"/>
                <a:ea typeface="Calibri"/>
                <a:cs typeface="Calibri"/>
                <a:sym typeface="Calibri"/>
              </a:rPr>
              <a:t>1</a:t>
            </a:r>
            <a:endParaRPr sz="1500"/>
          </a:p>
        </p:txBody>
      </p:sp>
      <p:sp>
        <p:nvSpPr>
          <p:cNvPr id="610" name="Google Shape;610;g3ee706d1dc8_0_826"/>
          <p:cNvSpPr txBox="1"/>
          <p:nvPr/>
        </p:nvSpPr>
        <p:spPr>
          <a:xfrm>
            <a:off x="1463079" y="1417320"/>
            <a:ext cx="9144300" cy="400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FFFFFF"/>
                </a:solidFill>
                <a:latin typeface="Calibri"/>
                <a:ea typeface="Calibri"/>
                <a:cs typeface="Calibri"/>
                <a:sym typeface="Calibri"/>
              </a:rPr>
              <a:t>Most CVEs aren't a fix problem - they're a delete problem</a:t>
            </a:r>
            <a:endParaRPr sz="1500"/>
          </a:p>
        </p:txBody>
      </p:sp>
      <p:sp>
        <p:nvSpPr>
          <p:cNvPr id="611" name="Google Shape;611;g3ee706d1dc8_0_826"/>
          <p:cNvSpPr txBox="1"/>
          <p:nvPr/>
        </p:nvSpPr>
        <p:spPr>
          <a:xfrm>
            <a:off x="1463079" y="1783080"/>
            <a:ext cx="9144300" cy="323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500">
                <a:solidFill>
                  <a:srgbClr val="94A3B8"/>
                </a:solidFill>
                <a:latin typeface="Calibri"/>
                <a:ea typeface="Calibri"/>
                <a:cs typeface="Calibri"/>
                <a:sym typeface="Calibri"/>
              </a:rPr>
              <a:t>Minimal </a:t>
            </a:r>
            <a:r>
              <a:rPr b="0" i="0" lang="en-GB" sz="1500" u="none" cap="none" strike="noStrike">
                <a:solidFill>
                  <a:srgbClr val="94A3B8"/>
                </a:solidFill>
                <a:latin typeface="Calibri"/>
                <a:ea typeface="Calibri"/>
                <a:cs typeface="Calibri"/>
                <a:sym typeface="Calibri"/>
              </a:rPr>
              <a:t>base images eliminate the majority of vulnerabilities before they appear</a:t>
            </a:r>
            <a:endParaRPr sz="1500"/>
          </a:p>
        </p:txBody>
      </p:sp>
      <p:sp>
        <p:nvSpPr>
          <p:cNvPr id="612" name="Google Shape;612;g3ee706d1dc8_0_826"/>
          <p:cNvSpPr/>
          <p:nvPr/>
        </p:nvSpPr>
        <p:spPr>
          <a:xfrm>
            <a:off x="731540" y="2468880"/>
            <a:ext cx="502800" cy="502800"/>
          </a:xfrm>
          <a:prstGeom prst="ellipse">
            <a:avLst/>
          </a:prstGeom>
          <a:solidFill>
            <a:srgbClr val="22C55E"/>
          </a:solidFill>
          <a:ln>
            <a:noFill/>
          </a:ln>
          <a:effectLst>
            <a:outerShdw blurRad="40001"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b="1" i="0" lang="en-GB" sz="2000" u="none" cap="none" strike="noStrike">
                <a:solidFill>
                  <a:srgbClr val="FFFFFF"/>
                </a:solidFill>
                <a:latin typeface="Calibri"/>
                <a:ea typeface="Calibri"/>
                <a:cs typeface="Calibri"/>
                <a:sym typeface="Calibri"/>
              </a:rPr>
              <a:t>2</a:t>
            </a:r>
            <a:endParaRPr sz="1500"/>
          </a:p>
        </p:txBody>
      </p:sp>
      <p:sp>
        <p:nvSpPr>
          <p:cNvPr id="613" name="Google Shape;613;g3ee706d1dc8_0_826"/>
          <p:cNvSpPr txBox="1"/>
          <p:nvPr/>
        </p:nvSpPr>
        <p:spPr>
          <a:xfrm>
            <a:off x="1463079" y="2423160"/>
            <a:ext cx="9144300" cy="400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FFFFFF"/>
                </a:solidFill>
                <a:latin typeface="Calibri"/>
                <a:ea typeface="Calibri"/>
                <a:cs typeface="Calibri"/>
                <a:sym typeface="Calibri"/>
              </a:rPr>
              <a:t>The fix almost always already exists</a:t>
            </a:r>
            <a:endParaRPr sz="1500"/>
          </a:p>
        </p:txBody>
      </p:sp>
      <p:sp>
        <p:nvSpPr>
          <p:cNvPr id="614" name="Google Shape;614;g3ee706d1dc8_0_826"/>
          <p:cNvSpPr txBox="1"/>
          <p:nvPr/>
        </p:nvSpPr>
        <p:spPr>
          <a:xfrm>
            <a:off x="1463079" y="2788920"/>
            <a:ext cx="9144300" cy="323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1500" u="none" cap="none" strike="noStrike">
                <a:solidFill>
                  <a:srgbClr val="94A3B8"/>
                </a:solidFill>
                <a:latin typeface="Calibri"/>
                <a:ea typeface="Calibri"/>
                <a:cs typeface="Calibri"/>
                <a:sym typeface="Calibri"/>
              </a:rPr>
              <a:t>The open source </a:t>
            </a:r>
            <a:r>
              <a:rPr lang="en-GB" sz="1500">
                <a:solidFill>
                  <a:srgbClr val="94A3B8"/>
                </a:solidFill>
                <a:latin typeface="Calibri"/>
                <a:ea typeface="Calibri"/>
                <a:cs typeface="Calibri"/>
                <a:sym typeface="Calibri"/>
              </a:rPr>
              <a:t>maintainers </a:t>
            </a:r>
            <a:r>
              <a:rPr b="0" i="0" lang="en-GB" sz="1500" u="none" cap="none" strike="noStrike">
                <a:solidFill>
                  <a:srgbClr val="94A3B8"/>
                </a:solidFill>
                <a:latin typeface="Calibri"/>
                <a:ea typeface="Calibri"/>
                <a:cs typeface="Calibri"/>
                <a:sym typeface="Calibri"/>
              </a:rPr>
              <a:t>delivers — the gap is in propagation process, not patches</a:t>
            </a:r>
            <a:endParaRPr sz="1500"/>
          </a:p>
        </p:txBody>
      </p:sp>
      <p:sp>
        <p:nvSpPr>
          <p:cNvPr id="615" name="Google Shape;615;g3ee706d1dc8_0_826"/>
          <p:cNvSpPr/>
          <p:nvPr/>
        </p:nvSpPr>
        <p:spPr>
          <a:xfrm>
            <a:off x="731540" y="3474720"/>
            <a:ext cx="502800" cy="502800"/>
          </a:xfrm>
          <a:prstGeom prst="ellipse">
            <a:avLst/>
          </a:prstGeom>
          <a:solidFill>
            <a:srgbClr val="FB923C"/>
          </a:solidFill>
          <a:ln>
            <a:noFill/>
          </a:ln>
          <a:effectLst>
            <a:outerShdw blurRad="40001"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b="1" i="0" lang="en-GB" sz="2000" u="none" cap="none" strike="noStrike">
                <a:solidFill>
                  <a:srgbClr val="FFFFFF"/>
                </a:solidFill>
                <a:latin typeface="Calibri"/>
                <a:ea typeface="Calibri"/>
                <a:cs typeface="Calibri"/>
                <a:sym typeface="Calibri"/>
              </a:rPr>
              <a:t>3</a:t>
            </a:r>
            <a:endParaRPr sz="1500"/>
          </a:p>
        </p:txBody>
      </p:sp>
      <p:sp>
        <p:nvSpPr>
          <p:cNvPr id="616" name="Google Shape;616;g3ee706d1dc8_0_826"/>
          <p:cNvSpPr txBox="1"/>
          <p:nvPr/>
        </p:nvSpPr>
        <p:spPr>
          <a:xfrm>
            <a:off x="1463079" y="3429000"/>
            <a:ext cx="9144300" cy="400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FFFFFF"/>
                </a:solidFill>
                <a:latin typeface="Calibri"/>
                <a:ea typeface="Calibri"/>
                <a:cs typeface="Calibri"/>
                <a:sym typeface="Calibri"/>
              </a:rPr>
              <a:t>AI is a force multiplier  - not a replacement</a:t>
            </a:r>
            <a:endParaRPr sz="1500"/>
          </a:p>
        </p:txBody>
      </p:sp>
      <p:sp>
        <p:nvSpPr>
          <p:cNvPr id="617" name="Google Shape;617;g3ee706d1dc8_0_826"/>
          <p:cNvSpPr txBox="1"/>
          <p:nvPr/>
        </p:nvSpPr>
        <p:spPr>
          <a:xfrm>
            <a:off x="1463079" y="3794760"/>
            <a:ext cx="9144300" cy="323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500">
                <a:solidFill>
                  <a:srgbClr val="94A3B8"/>
                </a:solidFill>
                <a:latin typeface="Calibri"/>
                <a:ea typeface="Calibri"/>
                <a:cs typeface="Calibri"/>
                <a:sym typeface="Calibri"/>
              </a:rPr>
              <a:t>Quality over quantity</a:t>
            </a:r>
            <a:endParaRPr sz="1500"/>
          </a:p>
        </p:txBody>
      </p:sp>
      <p:sp>
        <p:nvSpPr>
          <p:cNvPr id="618" name="Google Shape;618;g3ee706d1dc8_0_826"/>
          <p:cNvSpPr txBox="1"/>
          <p:nvPr/>
        </p:nvSpPr>
        <p:spPr>
          <a:xfrm>
            <a:off x="793701" y="4660883"/>
            <a:ext cx="10058700" cy="646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3600">
                <a:solidFill>
                  <a:srgbClr val="FFFFFF"/>
                </a:solidFill>
                <a:latin typeface="Calibri"/>
                <a:ea typeface="Calibri"/>
                <a:cs typeface="Calibri"/>
                <a:sym typeface="Calibri"/>
              </a:rPr>
              <a:t>Q &amp; A</a:t>
            </a:r>
            <a:endParaRPr sz="1500"/>
          </a:p>
        </p:txBody>
      </p:sp>
      <p:sp>
        <p:nvSpPr>
          <p:cNvPr id="619" name="Google Shape;619;g3ee706d1dc8_0_826"/>
          <p:cNvSpPr txBox="1"/>
          <p:nvPr/>
        </p:nvSpPr>
        <p:spPr>
          <a:xfrm>
            <a:off x="731541" y="5326278"/>
            <a:ext cx="3290100" cy="1015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FFFFFF"/>
                </a:solidFill>
                <a:latin typeface="Calibri"/>
                <a:ea typeface="Calibri"/>
                <a:cs typeface="Calibri"/>
                <a:sym typeface="Calibri"/>
              </a:rPr>
              <a:t>Feel free to reach out: </a:t>
            </a:r>
            <a:endParaRPr b="1" sz="2000">
              <a:solidFill>
                <a:srgbClr val="FFFFFF"/>
              </a:solidFill>
              <a:latin typeface="Calibri"/>
              <a:ea typeface="Calibri"/>
              <a:cs typeface="Calibri"/>
              <a:sym typeface="Calibri"/>
            </a:endParaRPr>
          </a:p>
          <a:p>
            <a:pPr indent="0" lvl="0" marL="0" marR="0" rtl="0" algn="l">
              <a:spcBef>
                <a:spcPts val="0"/>
              </a:spcBef>
              <a:spcAft>
                <a:spcPts val="0"/>
              </a:spcAft>
              <a:buNone/>
            </a:pPr>
            <a:r>
              <a:rPr b="1" lang="en-GB" sz="2000" u="sng">
                <a:solidFill>
                  <a:schemeClr val="hlink"/>
                </a:solidFill>
                <a:latin typeface="Calibri"/>
                <a:ea typeface="Calibri"/>
                <a:cs typeface="Calibri"/>
                <a:sym typeface="Calibri"/>
                <a:hlinkClick r:id="rId3"/>
              </a:rPr>
              <a:t>mor.weinberger@echo.ai</a:t>
            </a:r>
            <a:endParaRPr b="1" sz="2000">
              <a:solidFill>
                <a:srgbClr val="FFFFFF"/>
              </a:solidFill>
              <a:latin typeface="Calibri"/>
              <a:ea typeface="Calibri"/>
              <a:cs typeface="Calibri"/>
              <a:sym typeface="Calibri"/>
            </a:endParaRPr>
          </a:p>
          <a:p>
            <a:pPr indent="0" lvl="0" marL="0" rtl="0" algn="l">
              <a:spcBef>
                <a:spcPts val="0"/>
              </a:spcBef>
              <a:spcAft>
                <a:spcPts val="0"/>
              </a:spcAft>
              <a:buNone/>
            </a:pPr>
            <a:r>
              <a:rPr b="1" lang="en-GB" sz="2000" u="sng">
                <a:solidFill>
                  <a:schemeClr val="accent5"/>
                </a:solidFill>
                <a:latin typeface="Calibri"/>
                <a:ea typeface="Calibri"/>
                <a:cs typeface="Calibri"/>
                <a:sym typeface="Calibri"/>
                <a:hlinkClick r:id="rId4">
                  <a:extLst>
                    <a:ext uri="{A12FA001-AC4F-418D-AE19-62706E023703}">
                      <ahyp:hlinkClr val="tx"/>
                    </a:ext>
                  </a:extLst>
                </a:hlinkClick>
              </a:rPr>
              <a:t>lior@kaplanopensource.co.il</a:t>
            </a:r>
            <a:r>
              <a:rPr b="1" lang="en-GB" sz="2000">
                <a:solidFill>
                  <a:schemeClr val="lt1"/>
                </a:solidFill>
                <a:latin typeface="Calibri"/>
                <a:ea typeface="Calibri"/>
                <a:cs typeface="Calibri"/>
                <a:sym typeface="Calibri"/>
              </a:rPr>
              <a:t> </a:t>
            </a:r>
            <a:endParaRPr b="1" sz="2000">
              <a:solidFill>
                <a:srgbClr val="FFFFFF"/>
              </a:solidFill>
              <a:latin typeface="Calibri"/>
              <a:ea typeface="Calibri"/>
              <a:cs typeface="Calibri"/>
              <a:sym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23" name="Shape 623"/>
        <p:cNvGrpSpPr/>
        <p:nvPr/>
      </p:nvGrpSpPr>
      <p:grpSpPr>
        <a:xfrm>
          <a:off x="0" y="0"/>
          <a:ext cx="0" cy="0"/>
          <a:chOff x="0" y="0"/>
          <a:chExt cx="0" cy="0"/>
        </a:xfrm>
      </p:grpSpPr>
      <p:sp>
        <p:nvSpPr>
          <p:cNvPr id="624" name="Google Shape;624;p3"/>
          <p:cNvSpPr txBox="1"/>
          <p:nvPr/>
        </p:nvSpPr>
        <p:spPr>
          <a:xfrm>
            <a:off x="8847551" y="489952"/>
            <a:ext cx="2633249"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lt1"/>
                </a:solidFill>
                <a:latin typeface="Arial"/>
                <a:ea typeface="Arial"/>
                <a:cs typeface="Arial"/>
                <a:sym typeface="Arial"/>
              </a:rPr>
              <a:t>PRESENTATION TITLE ON EVERYTHING ABOUT APPLICATION SECURITY</a:t>
            </a:r>
            <a:endParaRPr sz="1000">
              <a:solidFill>
                <a:schemeClr val="lt1"/>
              </a:solidFill>
              <a:latin typeface="Arial"/>
              <a:ea typeface="Arial"/>
              <a:cs typeface="Arial"/>
              <a:sym typeface="Arial"/>
            </a:endParaRPr>
          </a:p>
        </p:txBody>
      </p:sp>
      <p:sp>
        <p:nvSpPr>
          <p:cNvPr id="625" name="Google Shape;625;p3"/>
          <p:cNvSpPr txBox="1"/>
          <p:nvPr/>
        </p:nvSpPr>
        <p:spPr>
          <a:xfrm>
            <a:off x="533400" y="5377934"/>
            <a:ext cx="1524000" cy="132343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8000">
                <a:solidFill>
                  <a:schemeClr val="lt1"/>
                </a:solidFill>
                <a:latin typeface="Arial"/>
                <a:ea typeface="Arial"/>
                <a:cs typeface="Arial"/>
                <a:sym typeface="Arial"/>
              </a:rPr>
              <a:t>01</a:t>
            </a:r>
            <a:endParaRPr b="1" sz="8000">
              <a:solidFill>
                <a:schemeClr val="lt1"/>
              </a:solidFill>
              <a:latin typeface="Arial"/>
              <a:ea typeface="Arial"/>
              <a:cs typeface="Arial"/>
              <a:sym typeface="Arial"/>
            </a:endParaRPr>
          </a:p>
        </p:txBody>
      </p:sp>
      <p:sp>
        <p:nvSpPr>
          <p:cNvPr id="626" name="Google Shape;626;p3"/>
          <p:cNvSpPr txBox="1"/>
          <p:nvPr/>
        </p:nvSpPr>
        <p:spPr>
          <a:xfrm>
            <a:off x="3378200" y="3122642"/>
            <a:ext cx="7505700" cy="273921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chemeClr val="lt1"/>
                </a:solidFill>
                <a:latin typeface="Arial"/>
                <a:ea typeface="Arial"/>
                <a:cs typeface="Arial"/>
                <a:sym typeface="Arial"/>
              </a:rPr>
              <a:t>Sed ut perspiciatis unde omnis iste natus error sit voluptatem accusantium doloremque laudantium, totam rem aperiam, eaque ipsa quae ab illo inventore veritatis et quasi architecto beatae vitae dicta sunt explicabo.</a:t>
            </a:r>
            <a:endParaRPr/>
          </a:p>
          <a:p>
            <a:pPr indent="0" lvl="0" marL="0" marR="0" rtl="0" algn="l">
              <a:spcBef>
                <a:spcPts val="0"/>
              </a:spcBef>
              <a:spcAft>
                <a:spcPts val="0"/>
              </a:spcAft>
              <a:buNone/>
            </a:pPr>
            <a:r>
              <a:t/>
            </a:r>
            <a:endParaRPr sz="1600">
              <a:solidFill>
                <a:schemeClr val="lt1"/>
              </a:solidFill>
              <a:latin typeface="Arial"/>
              <a:ea typeface="Arial"/>
              <a:cs typeface="Arial"/>
              <a:sym typeface="Arial"/>
            </a:endParaRPr>
          </a:p>
          <a:p>
            <a:pPr indent="0" lvl="0" marL="0" marR="0" rtl="0" algn="l">
              <a:spcBef>
                <a:spcPts val="0"/>
              </a:spcBef>
              <a:spcAft>
                <a:spcPts val="0"/>
              </a:spcAft>
              <a:buNone/>
            </a:pPr>
            <a:r>
              <a:rPr lang="en-GB" sz="1800">
                <a:solidFill>
                  <a:schemeClr val="lt1"/>
                </a:solidFill>
                <a:latin typeface="Arial"/>
                <a:ea typeface="Arial"/>
                <a:cs typeface="Arial"/>
                <a:sym typeface="Arial"/>
              </a:rPr>
              <a:t>Nemo enim ipsam voluptatem quia voluptas sit aspernatur aut odit aut fugit, sed quia consequuntur magni dolores eos qui ratione voluptatem sequi nesciunt. Neque porro quisquam est, qui dolorem ipsum quia dolor sit amet, consectetur, adipisci velit, sed quia non numquam eius modi tempora incidunt ut labore et dolore magnam aliquam quaerat voluptatem. </a:t>
            </a:r>
            <a:r>
              <a:rPr lang="en-GB" sz="1600">
                <a:solidFill>
                  <a:schemeClr val="lt1"/>
                </a:solidFill>
                <a:latin typeface="Arial"/>
                <a:ea typeface="Arial"/>
                <a:cs typeface="Arial"/>
                <a:sym typeface="Arial"/>
              </a:rPr>
              <a:t> </a:t>
            </a:r>
            <a:endParaRPr sz="1600">
              <a:solidFill>
                <a:schemeClr val="lt1"/>
              </a:solidFill>
              <a:latin typeface="Arial"/>
              <a:ea typeface="Arial"/>
              <a:cs typeface="Arial"/>
              <a:sym typeface="Arial"/>
            </a:endParaRPr>
          </a:p>
        </p:txBody>
      </p:sp>
      <p:sp>
        <p:nvSpPr>
          <p:cNvPr id="627" name="Google Shape;627;p3"/>
          <p:cNvSpPr txBox="1"/>
          <p:nvPr/>
        </p:nvSpPr>
        <p:spPr>
          <a:xfrm>
            <a:off x="3378200" y="2418834"/>
            <a:ext cx="6096000"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800">
                <a:solidFill>
                  <a:srgbClr val="00F3FF"/>
                </a:solidFill>
                <a:latin typeface="Arial"/>
                <a:ea typeface="Arial"/>
                <a:cs typeface="Arial"/>
                <a:sym typeface="Arial"/>
              </a:rPr>
              <a:t>TITLE</a:t>
            </a:r>
            <a:endParaRPr sz="2800">
              <a:solidFill>
                <a:schemeClr val="dk1"/>
              </a:solidFill>
              <a:latin typeface="Arial"/>
              <a:ea typeface="Arial"/>
              <a:cs typeface="Arial"/>
              <a:sym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31" name="Shape 631"/>
        <p:cNvGrpSpPr/>
        <p:nvPr/>
      </p:nvGrpSpPr>
      <p:grpSpPr>
        <a:xfrm>
          <a:off x="0" y="0"/>
          <a:ext cx="0" cy="0"/>
          <a:chOff x="0" y="0"/>
          <a:chExt cx="0" cy="0"/>
        </a:xfrm>
      </p:grpSpPr>
      <p:sp>
        <p:nvSpPr>
          <p:cNvPr id="632" name="Google Shape;632;p4"/>
          <p:cNvSpPr txBox="1"/>
          <p:nvPr/>
        </p:nvSpPr>
        <p:spPr>
          <a:xfrm>
            <a:off x="8847551" y="489952"/>
            <a:ext cx="2633100" cy="400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lt1"/>
                </a:solidFill>
                <a:latin typeface="Arial"/>
                <a:ea typeface="Arial"/>
                <a:cs typeface="Arial"/>
                <a:sym typeface="Arial"/>
              </a:rPr>
              <a:t>PRESENTATION TITLE ON EVERYTHING ABOUT APPLICATION SECURITY</a:t>
            </a:r>
            <a:endParaRPr sz="1000">
              <a:solidFill>
                <a:schemeClr val="lt1"/>
              </a:solidFill>
              <a:latin typeface="Arial"/>
              <a:ea typeface="Arial"/>
              <a:cs typeface="Arial"/>
              <a:sym typeface="Arial"/>
            </a:endParaRPr>
          </a:p>
        </p:txBody>
      </p:sp>
      <p:sp>
        <p:nvSpPr>
          <p:cNvPr id="633" name="Google Shape;633;p4"/>
          <p:cNvSpPr txBox="1"/>
          <p:nvPr/>
        </p:nvSpPr>
        <p:spPr>
          <a:xfrm>
            <a:off x="635000" y="3850501"/>
            <a:ext cx="3149600" cy="206210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chemeClr val="dk1"/>
                </a:solidFill>
                <a:latin typeface="Arial"/>
                <a:ea typeface="Arial"/>
                <a:cs typeface="Arial"/>
                <a:sym typeface="Arial"/>
              </a:rPr>
              <a:t>Sed ut perspiciatis unde omnis iste natus error sit voluptatem accusantium doloremque laudantium, totam rem aperiam, eaque ipsa quae ab illo inventore veritatis et quasi architecto beatae vitae dicta sunt explicabo.</a:t>
            </a:r>
            <a:endParaRPr/>
          </a:p>
        </p:txBody>
      </p:sp>
      <p:pic>
        <p:nvPicPr>
          <p:cNvPr id="634" name="Google Shape;634;p4"/>
          <p:cNvPicPr preferRelativeResize="0"/>
          <p:nvPr/>
        </p:nvPicPr>
        <p:blipFill rotWithShape="1">
          <a:blip r:embed="rId3">
            <a:alphaModFix/>
          </a:blip>
          <a:srcRect b="0" l="0" r="0" t="0"/>
          <a:stretch/>
        </p:blipFill>
        <p:spPr>
          <a:xfrm>
            <a:off x="419100" y="2032744"/>
            <a:ext cx="2311400" cy="1447800"/>
          </a:xfrm>
          <a:prstGeom prst="rect">
            <a:avLst/>
          </a:prstGeom>
          <a:noFill/>
          <a:ln>
            <a:noFill/>
          </a:ln>
        </p:spPr>
      </p:pic>
      <p:sp>
        <p:nvSpPr>
          <p:cNvPr id="635" name="Google Shape;635;p4"/>
          <p:cNvSpPr txBox="1"/>
          <p:nvPr/>
        </p:nvSpPr>
        <p:spPr>
          <a:xfrm>
            <a:off x="1079500" y="2402701"/>
            <a:ext cx="990600"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4000">
                <a:solidFill>
                  <a:schemeClr val="lt1"/>
                </a:solidFill>
                <a:latin typeface="Arial"/>
                <a:ea typeface="Arial"/>
                <a:cs typeface="Arial"/>
                <a:sym typeface="Arial"/>
              </a:rPr>
              <a:t>A)</a:t>
            </a:r>
            <a:endParaRPr sz="4000">
              <a:solidFill>
                <a:schemeClr val="lt1"/>
              </a:solidFill>
              <a:latin typeface="Arial"/>
              <a:ea typeface="Arial"/>
              <a:cs typeface="Arial"/>
              <a:sym typeface="Arial"/>
            </a:endParaRPr>
          </a:p>
        </p:txBody>
      </p:sp>
      <p:sp>
        <p:nvSpPr>
          <p:cNvPr id="636" name="Google Shape;636;p4"/>
          <p:cNvSpPr txBox="1"/>
          <p:nvPr/>
        </p:nvSpPr>
        <p:spPr>
          <a:xfrm>
            <a:off x="4368800" y="3850501"/>
            <a:ext cx="3149600" cy="206210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chemeClr val="dk1"/>
                </a:solidFill>
                <a:latin typeface="Arial"/>
                <a:ea typeface="Arial"/>
                <a:cs typeface="Arial"/>
                <a:sym typeface="Arial"/>
              </a:rPr>
              <a:t>Sed ut perspiciatis unde omnis iste natus error sit voluptatem accusantium doloremque laudantium, totam rem aperiam, eaque ipsa quae ab illo inventore veritatis et quasi architecto beatae vitae dicta sunt explicabo.</a:t>
            </a:r>
            <a:endParaRPr/>
          </a:p>
        </p:txBody>
      </p:sp>
      <p:sp>
        <p:nvSpPr>
          <p:cNvPr id="637" name="Google Shape;637;p4"/>
          <p:cNvSpPr txBox="1"/>
          <p:nvPr/>
        </p:nvSpPr>
        <p:spPr>
          <a:xfrm>
            <a:off x="8026400" y="3850501"/>
            <a:ext cx="3149600" cy="206210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chemeClr val="dk1"/>
                </a:solidFill>
                <a:latin typeface="Arial"/>
                <a:ea typeface="Arial"/>
                <a:cs typeface="Arial"/>
                <a:sym typeface="Arial"/>
              </a:rPr>
              <a:t>Sed ut perspiciatis unde omnis iste natus error sit voluptatem accusantium doloremque laudantium, totam rem aperiam, eaque ipsa quae ab illo inventore veritatis et quasi architecto beatae vitae dicta sunt explicabo.</a:t>
            </a:r>
            <a:endParaRPr/>
          </a:p>
        </p:txBody>
      </p:sp>
      <p:pic>
        <p:nvPicPr>
          <p:cNvPr id="638" name="Google Shape;638;p4"/>
          <p:cNvPicPr preferRelativeResize="0"/>
          <p:nvPr/>
        </p:nvPicPr>
        <p:blipFill rotWithShape="1">
          <a:blip r:embed="rId4">
            <a:alphaModFix/>
          </a:blip>
          <a:srcRect b="0" l="0" r="0" t="0"/>
          <a:stretch/>
        </p:blipFill>
        <p:spPr>
          <a:xfrm rot="-437159">
            <a:off x="4272600" y="1993166"/>
            <a:ext cx="1741143" cy="1408055"/>
          </a:xfrm>
          <a:prstGeom prst="rect">
            <a:avLst/>
          </a:prstGeom>
          <a:noFill/>
          <a:ln>
            <a:noFill/>
          </a:ln>
        </p:spPr>
      </p:pic>
      <p:sp>
        <p:nvSpPr>
          <p:cNvPr id="639" name="Google Shape;639;p4"/>
          <p:cNvSpPr txBox="1"/>
          <p:nvPr/>
        </p:nvSpPr>
        <p:spPr>
          <a:xfrm>
            <a:off x="4686300" y="2453501"/>
            <a:ext cx="990600"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4000">
                <a:solidFill>
                  <a:schemeClr val="lt1"/>
                </a:solidFill>
                <a:latin typeface="Arial"/>
                <a:ea typeface="Arial"/>
                <a:cs typeface="Arial"/>
                <a:sym typeface="Arial"/>
              </a:rPr>
              <a:t>B)</a:t>
            </a:r>
            <a:endParaRPr sz="4000">
              <a:solidFill>
                <a:schemeClr val="lt1"/>
              </a:solidFill>
              <a:latin typeface="Arial"/>
              <a:ea typeface="Arial"/>
              <a:cs typeface="Arial"/>
              <a:sym typeface="Arial"/>
            </a:endParaRPr>
          </a:p>
        </p:txBody>
      </p:sp>
      <p:pic>
        <p:nvPicPr>
          <p:cNvPr id="640" name="Google Shape;640;p4"/>
          <p:cNvPicPr preferRelativeResize="0"/>
          <p:nvPr/>
        </p:nvPicPr>
        <p:blipFill rotWithShape="1">
          <a:blip r:embed="rId5">
            <a:alphaModFix/>
          </a:blip>
          <a:srcRect b="0" l="0" r="0" t="0"/>
          <a:stretch/>
        </p:blipFill>
        <p:spPr>
          <a:xfrm>
            <a:off x="7970250" y="2096104"/>
            <a:ext cx="1991899" cy="1384440"/>
          </a:xfrm>
          <a:prstGeom prst="rect">
            <a:avLst/>
          </a:prstGeom>
          <a:noFill/>
          <a:ln>
            <a:noFill/>
          </a:ln>
        </p:spPr>
      </p:pic>
      <p:sp>
        <p:nvSpPr>
          <p:cNvPr id="641" name="Google Shape;641;p4"/>
          <p:cNvSpPr txBox="1"/>
          <p:nvPr/>
        </p:nvSpPr>
        <p:spPr>
          <a:xfrm>
            <a:off x="8470900" y="2402701"/>
            <a:ext cx="990600"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4000">
                <a:solidFill>
                  <a:schemeClr val="lt1"/>
                </a:solidFill>
                <a:latin typeface="Arial"/>
                <a:ea typeface="Arial"/>
                <a:cs typeface="Arial"/>
                <a:sym typeface="Arial"/>
              </a:rPr>
              <a:t>C)</a:t>
            </a:r>
            <a:endParaRPr sz="4000">
              <a:solidFill>
                <a:schemeClr val="lt1"/>
              </a:solidFill>
              <a:latin typeface="Arial"/>
              <a:ea typeface="Arial"/>
              <a:cs typeface="Arial"/>
              <a:sym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45" name="Shape 645"/>
        <p:cNvGrpSpPr/>
        <p:nvPr/>
      </p:nvGrpSpPr>
      <p:grpSpPr>
        <a:xfrm>
          <a:off x="0" y="0"/>
          <a:ext cx="0" cy="0"/>
          <a:chOff x="0" y="0"/>
          <a:chExt cx="0" cy="0"/>
        </a:xfrm>
      </p:grpSpPr>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pic>
        <p:nvPicPr>
          <p:cNvPr id="138" name="Google Shape;138;g3ee706d1dc8_0_30"/>
          <p:cNvPicPr preferRelativeResize="0"/>
          <p:nvPr/>
        </p:nvPicPr>
        <p:blipFill>
          <a:blip r:embed="rId3">
            <a:alphaModFix/>
          </a:blip>
          <a:stretch>
            <a:fillRect/>
          </a:stretch>
        </p:blipFill>
        <p:spPr>
          <a:xfrm>
            <a:off x="-160900" y="0"/>
            <a:ext cx="12352901" cy="6858000"/>
          </a:xfrm>
          <a:prstGeom prst="rect">
            <a:avLst/>
          </a:prstGeom>
          <a:noFill/>
          <a:ln>
            <a:noFill/>
          </a:ln>
        </p:spPr>
      </p:pic>
      <p:sp>
        <p:nvSpPr>
          <p:cNvPr id="139" name="Google Shape;139;g3ee706d1dc8_0_30"/>
          <p:cNvSpPr/>
          <p:nvPr/>
        </p:nvSpPr>
        <p:spPr>
          <a:xfrm>
            <a:off x="8222233" y="1270000"/>
            <a:ext cx="3696900" cy="4430700"/>
          </a:xfrm>
          <a:prstGeom prst="rect">
            <a:avLst/>
          </a:prstGeom>
          <a:solidFill>
            <a:srgbClr val="0B112B"/>
          </a:solid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t/>
            </a:r>
            <a:endParaRPr sz="19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pic>
        <p:nvPicPr>
          <p:cNvPr id="144" name="Google Shape;144;g3ee706d1dc8_0_35"/>
          <p:cNvPicPr preferRelativeResize="0"/>
          <p:nvPr/>
        </p:nvPicPr>
        <p:blipFill>
          <a:blip r:embed="rId3">
            <a:alphaModFix/>
          </a:blip>
          <a:stretch>
            <a:fillRect/>
          </a:stretch>
        </p:blipFill>
        <p:spPr>
          <a:xfrm>
            <a:off x="-160900" y="0"/>
            <a:ext cx="12352901" cy="6858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g3ee706d1dc8_0_39"/>
          <p:cNvSpPr txBox="1"/>
          <p:nvPr>
            <p:ph type="title"/>
          </p:nvPr>
        </p:nvSpPr>
        <p:spPr>
          <a:xfrm>
            <a:off x="3719421" y="6498763"/>
            <a:ext cx="6571800" cy="238500"/>
          </a:xfrm>
          <a:prstGeom prst="rect">
            <a:avLst/>
          </a:prstGeom>
          <a:noFill/>
          <a:ln>
            <a:noFill/>
          </a:ln>
        </p:spPr>
        <p:txBody>
          <a:bodyPr anchorCtr="0" anchor="t" bIns="45700" lIns="91425" spcFirstLastPara="1" rIns="91425" wrap="square" tIns="45700">
            <a:normAutofit fontScale="90000"/>
          </a:bodyPr>
          <a:lstStyle/>
          <a:p>
            <a:pPr indent="0" lvl="0" marL="0" rtl="0" algn="l">
              <a:lnSpc>
                <a:spcPct val="100000"/>
              </a:lnSpc>
              <a:spcBef>
                <a:spcPts val="0"/>
              </a:spcBef>
              <a:spcAft>
                <a:spcPts val="0"/>
              </a:spcAft>
              <a:buClr>
                <a:schemeClr val="lt1"/>
              </a:buClr>
              <a:buSzPct val="100000"/>
              <a:buFont typeface="Open Sans"/>
              <a:buNone/>
            </a:pPr>
            <a:r>
              <a:t/>
            </a:r>
            <a:endParaRPr/>
          </a:p>
        </p:txBody>
      </p:sp>
      <p:sp>
        <p:nvSpPr>
          <p:cNvPr id="150" name="Google Shape;150;g3ee706d1dc8_0_39"/>
          <p:cNvSpPr txBox="1"/>
          <p:nvPr>
            <p:ph idx="2" type="body"/>
          </p:nvPr>
        </p:nvSpPr>
        <p:spPr>
          <a:xfrm>
            <a:off x="596537" y="570497"/>
            <a:ext cx="10998900" cy="6027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A01813"/>
              </a:buClr>
              <a:buSzPts val="2800"/>
              <a:buFont typeface="Open Sans"/>
              <a:buNone/>
            </a:pPr>
            <a:r>
              <a:t/>
            </a:r>
            <a:endParaRPr/>
          </a:p>
        </p:txBody>
      </p:sp>
      <p:pic>
        <p:nvPicPr>
          <p:cNvPr id="151" name="Google Shape;151;g3ee706d1dc8_0_39" title="mind-the-gap-feature-1024x768.jpg"/>
          <p:cNvPicPr preferRelativeResize="0"/>
          <p:nvPr/>
        </p:nvPicPr>
        <p:blipFill>
          <a:blip r:embed="rId3">
            <a:alphaModFix/>
          </a:blip>
          <a:stretch>
            <a:fillRect/>
          </a:stretch>
        </p:blipFill>
        <p:spPr>
          <a:xfrm>
            <a:off x="2430360" y="679766"/>
            <a:ext cx="7331279" cy="549846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g3ee706d1dc8_0_45"/>
          <p:cNvSpPr txBox="1"/>
          <p:nvPr>
            <p:ph type="title"/>
          </p:nvPr>
        </p:nvSpPr>
        <p:spPr>
          <a:xfrm>
            <a:off x="415600" y="593367"/>
            <a:ext cx="11360700" cy="763500"/>
          </a:xfrm>
          <a:prstGeom prst="rect">
            <a:avLst/>
          </a:prstGeom>
        </p:spPr>
        <p:txBody>
          <a:bodyPr anchorCtr="0" anchor="ctr" bIns="121900" lIns="121900" spcFirstLastPara="1" rIns="121900" wrap="square" tIns="121900">
            <a:normAutofit/>
          </a:bodyPr>
          <a:lstStyle/>
          <a:p>
            <a:pPr indent="0" lvl="0" marL="0" rtl="0" algn="l">
              <a:spcBef>
                <a:spcPts val="0"/>
              </a:spcBef>
              <a:spcAft>
                <a:spcPts val="0"/>
              </a:spcAft>
              <a:buNone/>
            </a:pPr>
            <a:r>
              <a:t/>
            </a:r>
            <a:endParaRPr/>
          </a:p>
        </p:txBody>
      </p:sp>
      <p:sp>
        <p:nvSpPr>
          <p:cNvPr id="157" name="Google Shape;157;g3ee706d1dc8_0_45"/>
          <p:cNvSpPr txBox="1"/>
          <p:nvPr>
            <p:ph idx="1" type="body"/>
          </p:nvPr>
        </p:nvSpPr>
        <p:spPr>
          <a:xfrm>
            <a:off x="415600" y="1536633"/>
            <a:ext cx="11360700" cy="4555200"/>
          </a:xfrm>
          <a:prstGeom prst="rect">
            <a:avLst/>
          </a:prstGeom>
        </p:spPr>
        <p:txBody>
          <a:bodyPr anchorCtr="0" anchor="t" bIns="121900" lIns="121900" spcFirstLastPara="1" rIns="121900" wrap="square" tIns="121900">
            <a:normAutofit/>
          </a:bodyPr>
          <a:lstStyle/>
          <a:p>
            <a:pPr indent="0" lvl="0" marL="0" rtl="0" algn="l">
              <a:spcBef>
                <a:spcPts val="1000"/>
              </a:spcBef>
              <a:spcAft>
                <a:spcPts val="0"/>
              </a:spcAft>
              <a:buNone/>
            </a:pPr>
            <a:r>
              <a:t/>
            </a:r>
            <a:endParaRPr/>
          </a:p>
        </p:txBody>
      </p:sp>
      <p:pic>
        <p:nvPicPr>
          <p:cNvPr id="158" name="Google Shape;158;g3ee706d1dc8_0_45"/>
          <p:cNvPicPr preferRelativeResize="0"/>
          <p:nvPr/>
        </p:nvPicPr>
        <p:blipFill>
          <a:blip r:embed="rId3">
            <a:alphaModFix/>
          </a:blip>
          <a:stretch>
            <a:fillRect/>
          </a:stretch>
        </p:blipFill>
        <p:spPr>
          <a:xfrm>
            <a:off x="0" y="0"/>
            <a:ext cx="12288041" cy="68580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2018-10-29T16:42:16Z</dcterms:created>
  <dc:creator>Microsoft Office User</dc:creator>
</cp:coreProperties>
</file>