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Bebas Neue"/>
      <p:regular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B080E34-4317-46CC-9BD6-964091B9C169}">
  <a:tblStyle styleId="{6B080E34-4317-46CC-9BD6-964091B9C1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4.xml"/><Relationship Id="rId33" Type="http://schemas.openxmlformats.org/officeDocument/2006/relationships/font" Target="fonts/BebasNeue-regular.fntdata"/><Relationship Id="rId10" Type="http://schemas.openxmlformats.org/officeDocument/2006/relationships/slide" Target="slides/slide3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6.xml"/><Relationship Id="rId35" Type="http://schemas.openxmlformats.org/officeDocument/2006/relationships/font" Target="fonts/OpenSans-bold.fntdata"/><Relationship Id="rId12" Type="http://schemas.openxmlformats.org/officeDocument/2006/relationships/slide" Target="slides/slide5.xml"/><Relationship Id="rId34" Type="http://schemas.openxmlformats.org/officeDocument/2006/relationships/font" Target="fonts/OpenSans-regular.fntdata"/><Relationship Id="rId15" Type="http://schemas.openxmlformats.org/officeDocument/2006/relationships/slide" Target="slides/slide8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7.xml"/><Relationship Id="rId36" Type="http://schemas.openxmlformats.org/officeDocument/2006/relationships/font" Target="fonts/OpenSans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e8b9282984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e8b928298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861dca68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e861dca68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e861dca68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e861dca68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e8b928298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e8b928298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e861dca68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e861dca68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e861dca68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e861dca68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e861dca68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e861dca68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e861dca68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e861dca68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e861dca68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e861dca68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e8b928298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e8b928298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861dca68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e861dca68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e861dca687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e861dca687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e8b029368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e8b029368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861dca687_0_91:notes"/>
          <p:cNvSpPr/>
          <p:nvPr>
            <p:ph idx="2" type="sldImg"/>
          </p:nvPr>
        </p:nvSpPr>
        <p:spPr>
          <a:xfrm>
            <a:off x="702232" y="1143000"/>
            <a:ext cx="5453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3e861dca687_0_91:notes"/>
          <p:cNvSpPr txBox="1"/>
          <p:nvPr>
            <p:ph idx="1" type="body"/>
          </p:nvPr>
        </p:nvSpPr>
        <p:spPr>
          <a:xfrm>
            <a:off x="685180" y="4400472"/>
            <a:ext cx="54879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725" lIns="89450" spcFirstLastPara="1" rIns="89450" wrap="square" tIns="44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e861dca687_0_91:notes"/>
          <p:cNvSpPr txBox="1"/>
          <p:nvPr>
            <p:ph idx="12" type="sldNum"/>
          </p:nvPr>
        </p:nvSpPr>
        <p:spPr>
          <a:xfrm>
            <a:off x="3884753" y="8685553"/>
            <a:ext cx="2971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4725" lIns="89450" spcFirstLastPara="1" rIns="89450" wrap="square" tIns="44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861dca687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e861dca687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e861dca68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e861dca68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861dca687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861dca687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861dca687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e861dca687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e861dca687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e861dca687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After-school sessions offer extended learning opportunities where children can delve deeper into specific career interests. These programs may include skill-building activities, mentorship opportunities, and career exploration exercises tailored to the children’s interests and abilities.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e861dca687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e861dca687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D3B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Safety Town Pop-Ups is an exciting and interactive field trip program designed to educate children about important safety topics in a fun and engaging way. Our pop-up events bring the concepts of Safety Town directly to schools and community centers, making learning accessible and enjoyable for children of all ages.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644304" y="1307052"/>
            <a:ext cx="2213400" cy="28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644304" y="1307052"/>
            <a:ext cx="2213400" cy="28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5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mparison">
  <p:cSld name="3_Comparis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0" y="0"/>
            <a:ext cx="9144000" cy="1214400"/>
          </a:xfrm>
          <a:prstGeom prst="rect">
            <a:avLst/>
          </a:prstGeom>
          <a:solidFill>
            <a:srgbClr val="163D5C"/>
          </a:solidFill>
          <a:ln>
            <a:noFill/>
          </a:ln>
          <a:effectLst>
            <a:outerShdw blurRad="50800" rotWithShape="0" algn="t" dir="5400000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457200" y="1311070"/>
            <a:ext cx="7142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16"/>
          <p:cNvSpPr txBox="1"/>
          <p:nvPr>
            <p:ph type="title"/>
          </p:nvPr>
        </p:nvSpPr>
        <p:spPr>
          <a:xfrm>
            <a:off x="457200" y="48935"/>
            <a:ext cx="7142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2" type="body"/>
          </p:nvPr>
        </p:nvSpPr>
        <p:spPr>
          <a:xfrm>
            <a:off x="457199" y="1830032"/>
            <a:ext cx="71421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6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813" y="155848"/>
            <a:ext cx="8155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0"/>
            <a:ext cx="3278400" cy="5163300"/>
          </a:xfrm>
          <a:prstGeom prst="rect">
            <a:avLst/>
          </a:prstGeom>
          <a:solidFill>
            <a:srgbClr val="163D5C"/>
          </a:solidFill>
          <a:ln>
            <a:noFill/>
          </a:ln>
          <a:effectLst>
            <a:outerShdw blurRad="50800" rotWithShape="0" algn="tl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7"/>
          <p:cNvSpPr txBox="1"/>
          <p:nvPr>
            <p:ph type="title"/>
          </p:nvPr>
        </p:nvSpPr>
        <p:spPr>
          <a:xfrm>
            <a:off x="193675" y="1596670"/>
            <a:ext cx="2885700" cy="19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3888973" y="1439452"/>
            <a:ext cx="4354500" cy="29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3891534" y="878198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675" y="122643"/>
            <a:ext cx="670274" cy="8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/>
          <p:nvPr/>
        </p:nvSpPr>
        <p:spPr>
          <a:xfrm>
            <a:off x="7903509" y="130508"/>
            <a:ext cx="1015200" cy="110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solidFill>
          <a:srgbClr val="F5A460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0" y="9172"/>
            <a:ext cx="9144000" cy="5163300"/>
          </a:xfrm>
          <a:prstGeom prst="rect">
            <a:avLst/>
          </a:prstGeom>
          <a:solidFill>
            <a:srgbClr val="163D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193675" y="2126463"/>
            <a:ext cx="5691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8"/>
          <p:cNvSpPr txBox="1"/>
          <p:nvPr/>
        </p:nvSpPr>
        <p:spPr>
          <a:xfrm>
            <a:off x="50800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6807220" y="3332270"/>
            <a:ext cx="2075700" cy="125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8949" y="171012"/>
            <a:ext cx="852783" cy="110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-58487" y="-34987"/>
            <a:ext cx="6467121" cy="5213473"/>
          </a:xfrm>
          <a:custGeom>
            <a:rect b="b" l="l" r="r" t="t"/>
            <a:pathLst>
              <a:path extrusionOk="0" h="5213473" w="6467121">
                <a:moveTo>
                  <a:pt x="6467121" y="2606737"/>
                </a:moveTo>
                <a:lnTo>
                  <a:pt x="4996561" y="25065"/>
                </a:lnTo>
                <a:lnTo>
                  <a:pt x="8355" y="0"/>
                </a:lnTo>
                <a:lnTo>
                  <a:pt x="0" y="5213473"/>
                </a:lnTo>
                <a:lnTo>
                  <a:pt x="5021628" y="5213473"/>
                </a:lnTo>
                <a:lnTo>
                  <a:pt x="6467121" y="2606737"/>
                </a:lnTo>
                <a:close/>
              </a:path>
            </a:pathLst>
          </a:custGeom>
          <a:solidFill>
            <a:srgbClr val="163D5C"/>
          </a:solidFill>
          <a:ln>
            <a:noFill/>
          </a:ln>
          <a:effectLst>
            <a:outerShdw blurRad="50800" rotWithShape="0" algn="l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9"/>
          <p:cNvSpPr txBox="1"/>
          <p:nvPr>
            <p:ph type="title"/>
          </p:nvPr>
        </p:nvSpPr>
        <p:spPr>
          <a:xfrm>
            <a:off x="193675" y="2126463"/>
            <a:ext cx="5691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9"/>
          <p:cNvSpPr txBox="1"/>
          <p:nvPr/>
        </p:nvSpPr>
        <p:spPr>
          <a:xfrm>
            <a:off x="50800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6807220" y="3332270"/>
            <a:ext cx="2075700" cy="125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7988411" y="130305"/>
            <a:ext cx="1017300" cy="48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0"/>
          <p:cNvSpPr txBox="1"/>
          <p:nvPr>
            <p:ph type="title"/>
          </p:nvPr>
        </p:nvSpPr>
        <p:spPr>
          <a:xfrm>
            <a:off x="418990" y="1068059"/>
            <a:ext cx="3158700" cy="1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0"/>
          <p:cNvSpPr/>
          <p:nvPr>
            <p:ph idx="2" type="pic"/>
          </p:nvPr>
        </p:nvSpPr>
        <p:spPr>
          <a:xfrm>
            <a:off x="4237038" y="1036002"/>
            <a:ext cx="3169500" cy="2886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0"/>
          <p:cNvSpPr/>
          <p:nvPr>
            <p:ph idx="3" type="pic"/>
          </p:nvPr>
        </p:nvSpPr>
        <p:spPr>
          <a:xfrm>
            <a:off x="4237038" y="0"/>
            <a:ext cx="1646100" cy="103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0"/>
          <p:cNvSpPr/>
          <p:nvPr>
            <p:ph idx="4" type="pic"/>
          </p:nvPr>
        </p:nvSpPr>
        <p:spPr>
          <a:xfrm>
            <a:off x="7407275" y="2092325"/>
            <a:ext cx="1736700" cy="30513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0"/>
          <p:cNvSpPr/>
          <p:nvPr>
            <p:ph idx="5" type="pic"/>
          </p:nvPr>
        </p:nvSpPr>
        <p:spPr>
          <a:xfrm>
            <a:off x="7407275" y="1036638"/>
            <a:ext cx="1736700" cy="10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0"/>
          <p:cNvSpPr/>
          <p:nvPr>
            <p:ph idx="6" type="pic"/>
          </p:nvPr>
        </p:nvSpPr>
        <p:spPr>
          <a:xfrm>
            <a:off x="4237038" y="3922713"/>
            <a:ext cx="1646100" cy="12207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0"/>
          <p:cNvSpPr/>
          <p:nvPr>
            <p:ph idx="7" type="pic"/>
          </p:nvPr>
        </p:nvSpPr>
        <p:spPr>
          <a:xfrm>
            <a:off x="5883275" y="3922713"/>
            <a:ext cx="1524000" cy="12207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418991" y="2628938"/>
            <a:ext cx="3472800" cy="22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891" y="130305"/>
            <a:ext cx="965792" cy="113759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/>
          <p:nvPr/>
        </p:nvSpPr>
        <p:spPr>
          <a:xfrm>
            <a:off x="7693572" y="130305"/>
            <a:ext cx="1116300" cy="113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418990" y="1068059"/>
            <a:ext cx="31587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419100" y="409575"/>
            <a:ext cx="31590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2" type="body"/>
          </p:nvPr>
        </p:nvSpPr>
        <p:spPr>
          <a:xfrm>
            <a:off x="1504950" y="3038475"/>
            <a:ext cx="2073300" cy="1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193676" y="98425"/>
            <a:ext cx="7671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193675" y="1311275"/>
            <a:ext cx="8229600" cy="28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2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2" type="body"/>
          </p:nvPr>
        </p:nvSpPr>
        <p:spPr>
          <a:xfrm>
            <a:off x="457200" y="1658468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4" name="Google Shape;124;p23"/>
          <p:cNvSpPr txBox="1"/>
          <p:nvPr>
            <p:ph idx="3" type="body"/>
          </p:nvPr>
        </p:nvSpPr>
        <p:spPr>
          <a:xfrm>
            <a:off x="4648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p23"/>
          <p:cNvSpPr txBox="1"/>
          <p:nvPr>
            <p:ph idx="4" type="body"/>
          </p:nvPr>
        </p:nvSpPr>
        <p:spPr>
          <a:xfrm>
            <a:off x="4648200" y="1658468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3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193675" y="984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454639" y="1712588"/>
            <a:ext cx="4354500" cy="29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2" type="body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4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623839" y="984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623839" y="1556878"/>
            <a:ext cx="8229600" cy="26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0" y="0"/>
            <a:ext cx="371100" cy="5163300"/>
          </a:xfrm>
          <a:prstGeom prst="rect">
            <a:avLst/>
          </a:prstGeom>
          <a:solidFill>
            <a:srgbClr val="F5A460"/>
          </a:solidFill>
          <a:ln>
            <a:noFill/>
          </a:ln>
          <a:effectLst>
            <a:outerShdw blurRad="50800" rotWithShape="0" algn="tl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5"/>
          <p:cNvSpPr txBox="1"/>
          <p:nvPr>
            <p:ph idx="2" type="body"/>
          </p:nvPr>
        </p:nvSpPr>
        <p:spPr>
          <a:xfrm>
            <a:off x="623839" y="1077056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0" name="Google Shape;140;p25"/>
          <p:cNvSpPr txBox="1"/>
          <p:nvPr/>
        </p:nvSpPr>
        <p:spPr>
          <a:xfrm>
            <a:off x="425810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0" y="0"/>
            <a:ext cx="9144000" cy="5163300"/>
          </a:xfrm>
          <a:prstGeom prst="rect">
            <a:avLst/>
          </a:prstGeom>
          <a:solidFill>
            <a:srgbClr val="163D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 txBox="1"/>
          <p:nvPr>
            <p:ph type="title"/>
          </p:nvPr>
        </p:nvSpPr>
        <p:spPr>
          <a:xfrm>
            <a:off x="623839" y="984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623839" y="1556878"/>
            <a:ext cx="8229600" cy="26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D3FF"/>
              </a:buClr>
              <a:buSzPts val="1800"/>
              <a:buChar char="o"/>
              <a:defRPr>
                <a:solidFill>
                  <a:srgbClr val="FFFFF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–"/>
              <a:defRPr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6"/>
          <p:cNvSpPr txBox="1"/>
          <p:nvPr>
            <p:ph idx="2" type="body"/>
          </p:nvPr>
        </p:nvSpPr>
        <p:spPr>
          <a:xfrm>
            <a:off x="623839" y="1077056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7" name="Google Shape;147;p26"/>
          <p:cNvSpPr txBox="1"/>
          <p:nvPr/>
        </p:nvSpPr>
        <p:spPr>
          <a:xfrm>
            <a:off x="425810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0" y="0"/>
            <a:ext cx="371100" cy="5163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0203" y="171012"/>
            <a:ext cx="1050276" cy="1103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0"/>
            <a:ext cx="9144000" cy="1654200"/>
          </a:xfrm>
          <a:prstGeom prst="rect">
            <a:avLst/>
          </a:prstGeom>
          <a:solidFill>
            <a:srgbClr val="163D5C"/>
          </a:solidFill>
          <a:ln>
            <a:noFill/>
          </a:ln>
          <a:effectLst>
            <a:outerShdw blurRad="50800" rotWithShape="0" algn="t" dir="5400000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7"/>
          <p:cNvSpPr txBox="1"/>
          <p:nvPr>
            <p:ph idx="1" type="body"/>
          </p:nvPr>
        </p:nvSpPr>
        <p:spPr>
          <a:xfrm>
            <a:off x="3264930" y="1745408"/>
            <a:ext cx="2608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3" name="Google Shape;153;p27"/>
          <p:cNvSpPr txBox="1"/>
          <p:nvPr>
            <p:ph type="title"/>
          </p:nvPr>
        </p:nvSpPr>
        <p:spPr>
          <a:xfrm>
            <a:off x="457200" y="205979"/>
            <a:ext cx="7142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7"/>
          <p:cNvSpPr txBox="1"/>
          <p:nvPr>
            <p:ph idx="2" type="body"/>
          </p:nvPr>
        </p:nvSpPr>
        <p:spPr>
          <a:xfrm>
            <a:off x="457200" y="2553828"/>
            <a:ext cx="2608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55" name="Google Shape;155;p27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 txBox="1"/>
          <p:nvPr>
            <p:ph idx="3" type="body"/>
          </p:nvPr>
        </p:nvSpPr>
        <p:spPr>
          <a:xfrm>
            <a:off x="3276600" y="2553828"/>
            <a:ext cx="2608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58" name="Google Shape;158;p27"/>
          <p:cNvSpPr txBox="1"/>
          <p:nvPr>
            <p:ph idx="4" type="body"/>
          </p:nvPr>
        </p:nvSpPr>
        <p:spPr>
          <a:xfrm>
            <a:off x="6096000" y="2553828"/>
            <a:ext cx="2608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cxnSp>
        <p:nvCxnSpPr>
          <p:cNvPr id="159" name="Google Shape;159;p27"/>
          <p:cNvCxnSpPr/>
          <p:nvPr/>
        </p:nvCxnSpPr>
        <p:spPr>
          <a:xfrm>
            <a:off x="3168054" y="1745408"/>
            <a:ext cx="0" cy="30531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27"/>
          <p:cNvCxnSpPr/>
          <p:nvPr/>
        </p:nvCxnSpPr>
        <p:spPr>
          <a:xfrm>
            <a:off x="5998224" y="1745408"/>
            <a:ext cx="0" cy="30531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" name="Google Shape;161;p27"/>
          <p:cNvSpPr txBox="1"/>
          <p:nvPr>
            <p:ph idx="5" type="body"/>
          </p:nvPr>
        </p:nvSpPr>
        <p:spPr>
          <a:xfrm>
            <a:off x="457200" y="1745408"/>
            <a:ext cx="2608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2" name="Google Shape;162;p27"/>
          <p:cNvSpPr txBox="1"/>
          <p:nvPr>
            <p:ph idx="6" type="body"/>
          </p:nvPr>
        </p:nvSpPr>
        <p:spPr>
          <a:xfrm>
            <a:off x="6096000" y="1745408"/>
            <a:ext cx="2608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3A8E7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0203" y="171012"/>
            <a:ext cx="1050276" cy="1103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mparison">
  <p:cSld name="2_Comparison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/>
          <p:nvPr/>
        </p:nvSpPr>
        <p:spPr>
          <a:xfrm>
            <a:off x="0" y="0"/>
            <a:ext cx="9144000" cy="5163300"/>
          </a:xfrm>
          <a:prstGeom prst="rect">
            <a:avLst/>
          </a:prstGeom>
          <a:solidFill>
            <a:srgbClr val="163D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8"/>
          <p:cNvSpPr/>
          <p:nvPr/>
        </p:nvSpPr>
        <p:spPr>
          <a:xfrm>
            <a:off x="0" y="-1"/>
            <a:ext cx="9144000" cy="165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" dir="5400000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457200" y="1745408"/>
            <a:ext cx="2608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8" name="Google Shape;168;p28"/>
          <p:cNvSpPr txBox="1"/>
          <p:nvPr>
            <p:ph type="title"/>
          </p:nvPr>
        </p:nvSpPr>
        <p:spPr>
          <a:xfrm>
            <a:off x="457200" y="205979"/>
            <a:ext cx="7142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8"/>
          <p:cNvSpPr txBox="1"/>
          <p:nvPr>
            <p:ph idx="2" type="body"/>
          </p:nvPr>
        </p:nvSpPr>
        <p:spPr>
          <a:xfrm>
            <a:off x="457200" y="2553828"/>
            <a:ext cx="2608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D3FF"/>
              </a:buClr>
              <a:buSzPts val="1800"/>
              <a:buChar char="o"/>
              <a:defRPr sz="1800">
                <a:solidFill>
                  <a:srgbClr val="FFFFF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–"/>
              <a:defRPr sz="1600"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0" name="Google Shape;170;p28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8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28"/>
          <p:cNvCxnSpPr/>
          <p:nvPr/>
        </p:nvCxnSpPr>
        <p:spPr>
          <a:xfrm>
            <a:off x="3168054" y="1745408"/>
            <a:ext cx="0" cy="30531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8"/>
          <p:cNvCxnSpPr/>
          <p:nvPr/>
        </p:nvCxnSpPr>
        <p:spPr>
          <a:xfrm>
            <a:off x="5998224" y="1745408"/>
            <a:ext cx="0" cy="30531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8"/>
          <p:cNvSpPr txBox="1"/>
          <p:nvPr>
            <p:ph idx="3" type="body"/>
          </p:nvPr>
        </p:nvSpPr>
        <p:spPr>
          <a:xfrm>
            <a:off x="3276600" y="1745408"/>
            <a:ext cx="2608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5" name="Google Shape;175;p28"/>
          <p:cNvSpPr txBox="1"/>
          <p:nvPr>
            <p:ph idx="4" type="body"/>
          </p:nvPr>
        </p:nvSpPr>
        <p:spPr>
          <a:xfrm>
            <a:off x="6096000" y="1745408"/>
            <a:ext cx="2608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6" name="Google Shape;176;p28"/>
          <p:cNvSpPr txBox="1"/>
          <p:nvPr>
            <p:ph idx="5" type="body"/>
          </p:nvPr>
        </p:nvSpPr>
        <p:spPr>
          <a:xfrm>
            <a:off x="3276600" y="2553828"/>
            <a:ext cx="2608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D3FF"/>
              </a:buClr>
              <a:buSzPts val="1800"/>
              <a:buChar char="o"/>
              <a:defRPr sz="1800">
                <a:solidFill>
                  <a:srgbClr val="FFFFF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–"/>
              <a:defRPr sz="1600"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7" name="Google Shape;177;p28"/>
          <p:cNvSpPr txBox="1"/>
          <p:nvPr>
            <p:ph idx="6" type="body"/>
          </p:nvPr>
        </p:nvSpPr>
        <p:spPr>
          <a:xfrm>
            <a:off x="6096000" y="2553828"/>
            <a:ext cx="2608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D3FF"/>
              </a:buClr>
              <a:buSzPts val="1800"/>
              <a:buChar char="o"/>
              <a:defRPr sz="1800">
                <a:solidFill>
                  <a:srgbClr val="FFFFF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–"/>
              <a:defRPr sz="1600"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63363" y="153729"/>
            <a:ext cx="816506" cy="96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mparison">
  <p:cSld name="4_Compariso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0" y="0"/>
            <a:ext cx="9144000" cy="5163300"/>
          </a:xfrm>
          <a:prstGeom prst="rect">
            <a:avLst/>
          </a:prstGeom>
          <a:solidFill>
            <a:srgbClr val="163D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0" y="1"/>
            <a:ext cx="9144000" cy="969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rgbClr val="000000">
                <a:alpha val="2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9"/>
          <p:cNvSpPr txBox="1"/>
          <p:nvPr>
            <p:ph idx="1" type="body"/>
          </p:nvPr>
        </p:nvSpPr>
        <p:spPr>
          <a:xfrm>
            <a:off x="457200" y="1311070"/>
            <a:ext cx="7142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3" name="Google Shape;183;p29"/>
          <p:cNvSpPr txBox="1"/>
          <p:nvPr>
            <p:ph type="title"/>
          </p:nvPr>
        </p:nvSpPr>
        <p:spPr>
          <a:xfrm>
            <a:off x="457200" y="48935"/>
            <a:ext cx="7142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2" type="body"/>
          </p:nvPr>
        </p:nvSpPr>
        <p:spPr>
          <a:xfrm>
            <a:off x="457199" y="1830032"/>
            <a:ext cx="71421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D3FF"/>
              </a:buClr>
              <a:buSzPts val="1800"/>
              <a:buChar char="o"/>
              <a:defRPr sz="18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5" name="Google Shape;185;p29"/>
          <p:cNvSpPr txBox="1"/>
          <p:nvPr>
            <p:ph idx="12" type="sldNum"/>
          </p:nvPr>
        </p:nvSpPr>
        <p:spPr>
          <a:xfrm>
            <a:off x="6958013" y="4852988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9"/>
          <p:cNvSpPr txBox="1"/>
          <p:nvPr/>
        </p:nvSpPr>
        <p:spPr>
          <a:xfrm>
            <a:off x="84427" y="4884738"/>
            <a:ext cx="2322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 Career Kids is a 501(c)(3) nonprofit organization.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63363" y="-3315"/>
            <a:ext cx="816506" cy="96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1pPr>
            <a:lvl2pPr indent="-330200" lvl="1" marL="914400"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193675" y="984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193675" y="1311275"/>
            <a:ext cx="8229600" cy="28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94D7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6950075" y="4887913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20516" y="98425"/>
            <a:ext cx="965792" cy="113759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Relationship Id="rId6" Type="http://schemas.openxmlformats.org/officeDocument/2006/relationships/hyperlink" Target="http://kidsquest.37gears.com/" TargetMode="External"/><Relationship Id="rId7" Type="http://schemas.openxmlformats.org/officeDocument/2006/relationships/image" Target="../media/image23.png"/><Relationship Id="rId8" Type="http://schemas.openxmlformats.org/officeDocument/2006/relationships/hyperlink" Target="https://sccareerkidsquest.com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hyperlink" Target="http://drive.google.com/file/d/1Yj4epPuRhVAtgxzDMDJKGxlWoq1I_DTn/view" TargetMode="External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22" Type="http://schemas.openxmlformats.org/officeDocument/2006/relationships/image" Target="../media/image47.png"/><Relationship Id="rId21" Type="http://schemas.openxmlformats.org/officeDocument/2006/relationships/image" Target="../media/image44.png"/><Relationship Id="rId24" Type="http://schemas.openxmlformats.org/officeDocument/2006/relationships/image" Target="../media/image46.png"/><Relationship Id="rId23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Relationship Id="rId26" Type="http://schemas.openxmlformats.org/officeDocument/2006/relationships/image" Target="../media/image50.png"/><Relationship Id="rId25" Type="http://schemas.openxmlformats.org/officeDocument/2006/relationships/image" Target="../media/image52.png"/><Relationship Id="rId28" Type="http://schemas.openxmlformats.org/officeDocument/2006/relationships/image" Target="../media/image55.png"/><Relationship Id="rId27" Type="http://schemas.openxmlformats.org/officeDocument/2006/relationships/image" Target="../media/image53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29" Type="http://schemas.openxmlformats.org/officeDocument/2006/relationships/image" Target="../media/image57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Relationship Id="rId31" Type="http://schemas.openxmlformats.org/officeDocument/2006/relationships/image" Target="../media/image59.png"/><Relationship Id="rId30" Type="http://schemas.openxmlformats.org/officeDocument/2006/relationships/image" Target="../media/image56.png"/><Relationship Id="rId11" Type="http://schemas.openxmlformats.org/officeDocument/2006/relationships/image" Target="../media/image32.png"/><Relationship Id="rId33" Type="http://schemas.openxmlformats.org/officeDocument/2006/relationships/image" Target="../media/image61.png"/><Relationship Id="rId10" Type="http://schemas.openxmlformats.org/officeDocument/2006/relationships/image" Target="../media/image33.png"/><Relationship Id="rId32" Type="http://schemas.openxmlformats.org/officeDocument/2006/relationships/image" Target="../media/image58.png"/><Relationship Id="rId13" Type="http://schemas.openxmlformats.org/officeDocument/2006/relationships/image" Target="../media/image37.png"/><Relationship Id="rId35" Type="http://schemas.openxmlformats.org/officeDocument/2006/relationships/image" Target="../media/image63.png"/><Relationship Id="rId12" Type="http://schemas.openxmlformats.org/officeDocument/2006/relationships/image" Target="../media/image35.png"/><Relationship Id="rId34" Type="http://schemas.openxmlformats.org/officeDocument/2006/relationships/image" Target="../media/image62.png"/><Relationship Id="rId15" Type="http://schemas.openxmlformats.org/officeDocument/2006/relationships/image" Target="../media/image39.png"/><Relationship Id="rId37" Type="http://schemas.openxmlformats.org/officeDocument/2006/relationships/image" Target="../media/image65.png"/><Relationship Id="rId14" Type="http://schemas.openxmlformats.org/officeDocument/2006/relationships/image" Target="../media/image38.png"/><Relationship Id="rId36" Type="http://schemas.openxmlformats.org/officeDocument/2006/relationships/image" Target="../media/image64.png"/><Relationship Id="rId17" Type="http://schemas.openxmlformats.org/officeDocument/2006/relationships/image" Target="../media/image41.png"/><Relationship Id="rId16" Type="http://schemas.openxmlformats.org/officeDocument/2006/relationships/image" Target="../media/image40.png"/><Relationship Id="rId19" Type="http://schemas.openxmlformats.org/officeDocument/2006/relationships/image" Target="../media/image42.png"/><Relationship Id="rId18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hyperlink" Target="https://drive.google.com/file/d/1_I4nwwxORToKy1RpCqG0vs4blE9QctPH/view?usp=sharing" TargetMode="External"/><Relationship Id="rId5" Type="http://schemas.openxmlformats.org/officeDocument/2006/relationships/image" Target="../media/image8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9.png"/><Relationship Id="rId4" Type="http://schemas.openxmlformats.org/officeDocument/2006/relationships/hyperlink" Target="https://docs.google.com/presentation/d/1rfhbN8AL3dmDJoNkWWLn17_WKO2RRoUL/edit?usp=sharing&amp;ouid=100245685165549158108&amp;rtpof=true&amp;sd=true" TargetMode="External"/><Relationship Id="rId5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Relationship Id="rId4" Type="http://schemas.openxmlformats.org/officeDocument/2006/relationships/hyperlink" Target="https://drive.google.com/file/d/1x7Vh5zIVNhgHRGXoGBi-KqdFC1Fqn9c_/view?usp=sharing" TargetMode="External"/><Relationship Id="rId5" Type="http://schemas.openxmlformats.org/officeDocument/2006/relationships/image" Target="../media/image71.png"/><Relationship Id="rId6" Type="http://schemas.openxmlformats.org/officeDocument/2006/relationships/hyperlink" Target="https://drive.google.com/file/d/1JdbdMuZdXRNrHyloWppxPjEltR-ZLv0w/view?usp=sharing" TargetMode="External"/><Relationship Id="rId7" Type="http://schemas.openxmlformats.org/officeDocument/2006/relationships/image" Target="../media/image7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7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png"/><Relationship Id="rId4" Type="http://schemas.openxmlformats.org/officeDocument/2006/relationships/image" Target="../media/image76.png"/><Relationship Id="rId5" Type="http://schemas.openxmlformats.org/officeDocument/2006/relationships/hyperlink" Target="mailto:info@sccareerkids.com" TargetMode="External"/><Relationship Id="rId6" Type="http://schemas.openxmlformats.org/officeDocument/2006/relationships/hyperlink" Target="mailto:careerkidsdirector@sccareerkids.com" TargetMode="External"/><Relationship Id="rId7" Type="http://schemas.openxmlformats.org/officeDocument/2006/relationships/hyperlink" Target="mailto:programdirector@sccareerkids.co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jpg"/><Relationship Id="rId10" Type="http://schemas.openxmlformats.org/officeDocument/2006/relationships/image" Target="../media/image60.jp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3.jpg"/><Relationship Id="rId9" Type="http://schemas.openxmlformats.org/officeDocument/2006/relationships/image" Target="../media/image7.jpg"/><Relationship Id="rId5" Type="http://schemas.openxmlformats.org/officeDocument/2006/relationships/image" Target="../media/image51.jpg"/><Relationship Id="rId6" Type="http://schemas.openxmlformats.org/officeDocument/2006/relationships/image" Target="../media/image10.jpg"/><Relationship Id="rId7" Type="http://schemas.openxmlformats.org/officeDocument/2006/relationships/image" Target="../media/image9.jpg"/><Relationship Id="rId8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0.jpg"/><Relationship Id="rId5" Type="http://schemas.openxmlformats.org/officeDocument/2006/relationships/image" Target="../media/image17.png"/><Relationship Id="rId6" Type="http://schemas.openxmlformats.org/officeDocument/2006/relationships/image" Target="../media/image69.jpg"/><Relationship Id="rId7" Type="http://schemas.openxmlformats.org/officeDocument/2006/relationships/image" Target="../media/image45.jpg"/><Relationship Id="rId8" Type="http://schemas.openxmlformats.org/officeDocument/2006/relationships/image" Target="../media/image6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hyperlink" Target="https://sccareerkids.com/wp-content/uploads/2024/05/Standard-Connections-to-Safety-Town.pdf" TargetMode="External"/><Relationship Id="rId6" Type="http://schemas.openxmlformats.org/officeDocument/2006/relationships/hyperlink" Target="http://www.youtube.com/watch?v=ab5UWcbO4Mg" TargetMode="External"/><Relationship Id="rId7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 title="SCCK Presentation Deck Templa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/>
          <p:nvPr/>
        </p:nvSpPr>
        <p:spPr>
          <a:xfrm>
            <a:off x="58950" y="3817225"/>
            <a:ext cx="2976900" cy="1293000"/>
          </a:xfrm>
          <a:prstGeom prst="rect">
            <a:avLst/>
          </a:prstGeom>
          <a:solidFill>
            <a:srgbClr val="33A7B9"/>
          </a:solidFill>
          <a:ln cap="flat" cmpd="sng" w="9525">
            <a:solidFill>
              <a:srgbClr val="33A7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0"/>
          <p:cNvSpPr txBox="1"/>
          <p:nvPr/>
        </p:nvSpPr>
        <p:spPr>
          <a:xfrm>
            <a:off x="-17250" y="2571750"/>
            <a:ext cx="32205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Sc career Kids quest:</a:t>
            </a:r>
            <a:endParaRPr sz="43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Virtual career exploration</a:t>
            </a:r>
            <a:endParaRPr sz="30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6" name="Google Shape;296;p40"/>
          <p:cNvSpPr txBox="1"/>
          <p:nvPr/>
        </p:nvSpPr>
        <p:spPr>
          <a:xfrm>
            <a:off x="3917700" y="2187200"/>
            <a:ext cx="4914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Interactive platform guiding students through SC Career Pathways.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Explore careers through 360 virtual tours &amp; expert videos.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Aligns with SC Career Clusters &amp; provides educators with tailored lesson plans.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Supporting Future-Ready Students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</p:txBody>
      </p:sp>
      <p:pic>
        <p:nvPicPr>
          <p:cNvPr id="297" name="Google Shape;297;p4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4025" y="536250"/>
            <a:ext cx="3341949" cy="11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0"/>
          <p:cNvSpPr txBox="1"/>
          <p:nvPr/>
        </p:nvSpPr>
        <p:spPr>
          <a:xfrm>
            <a:off x="4875000" y="1790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https://sccareerkidsquest.com/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EFC236"/>
                </a:solidFill>
                <a:latin typeface="Verdana"/>
                <a:ea typeface="Verdana"/>
                <a:cs typeface="Verdana"/>
                <a:sym typeface="Verdana"/>
              </a:rPr>
              <a:t>Community Partnership in Action</a:t>
            </a:r>
            <a:endParaRPr b="1" sz="3020">
              <a:solidFill>
                <a:srgbClr val="EFC23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41"/>
          <p:cNvSpPr txBox="1"/>
          <p:nvPr>
            <p:ph idx="1" type="body"/>
          </p:nvPr>
        </p:nvSpPr>
        <p:spPr>
          <a:xfrm>
            <a:off x="4092100" y="1154125"/>
            <a:ext cx="4740300" cy="29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Partnerships with Richland School District 2 in NE Columbia and Daniel Morgan Technology Center in Spartanburg have brought </a:t>
            </a:r>
            <a:r>
              <a:rPr b="1" lang="en">
                <a:solidFill>
                  <a:schemeClr val="lt1"/>
                </a:solidFill>
              </a:rPr>
              <a:t>SC Career Kids Town</a:t>
            </a:r>
            <a:r>
              <a:rPr lang="en">
                <a:solidFill>
                  <a:schemeClr val="lt1"/>
                </a:solidFill>
              </a:rPr>
              <a:t> to life. Elementary students of all ages have had the opportunity to explore careers within their community through games, career ready activities, and conversations with career professionals. 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305" name="Google Shape;3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698" y="1283400"/>
            <a:ext cx="2674628" cy="3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>
            <p:ph type="title"/>
          </p:nvPr>
        </p:nvSpPr>
        <p:spPr>
          <a:xfrm>
            <a:off x="153050" y="1525650"/>
            <a:ext cx="2788500" cy="10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163D5C"/>
                </a:solidFill>
                <a:latin typeface="Verdana"/>
                <a:ea typeface="Verdana"/>
                <a:cs typeface="Verdana"/>
                <a:sym typeface="Verdana"/>
              </a:rPr>
              <a:t>Community Partnership in Action</a:t>
            </a:r>
            <a:endParaRPr b="1" sz="3020">
              <a:solidFill>
                <a:srgbClr val="163D5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1" name="Google Shape;311;p42" title="SC Career Kids - 202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0725" y="231275"/>
            <a:ext cx="3681724" cy="4680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3"/>
          <p:cNvSpPr/>
          <p:nvPr/>
        </p:nvSpPr>
        <p:spPr>
          <a:xfrm>
            <a:off x="1432900" y="135750"/>
            <a:ext cx="7627200" cy="882000"/>
          </a:xfrm>
          <a:prstGeom prst="roundRect">
            <a:avLst>
              <a:gd fmla="val 16667" name="adj"/>
            </a:avLst>
          </a:prstGeom>
          <a:solidFill>
            <a:srgbClr val="33A7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3"/>
          <p:cNvSpPr txBox="1"/>
          <p:nvPr/>
        </p:nvSpPr>
        <p:spPr>
          <a:xfrm>
            <a:off x="1432900" y="153450"/>
            <a:ext cx="753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Partners and collaborators</a:t>
            </a:r>
            <a:endParaRPr sz="40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00" y="1152475"/>
            <a:ext cx="862800" cy="868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637" y="1938741"/>
            <a:ext cx="1151900" cy="11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848" y="1204475"/>
            <a:ext cx="862801" cy="11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8825" y="1939525"/>
            <a:ext cx="1269900" cy="59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7301" y="4244777"/>
            <a:ext cx="1322800" cy="6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9763" y="3787068"/>
            <a:ext cx="1322800" cy="69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/>
          <p:cNvPicPr preferRelativeResize="0"/>
          <p:nvPr/>
        </p:nvPicPr>
        <p:blipFill rotWithShape="1">
          <a:blip r:embed="rId11">
            <a:alphaModFix/>
          </a:blip>
          <a:srcRect b="22180" l="0" r="0" t="27558"/>
          <a:stretch/>
        </p:blipFill>
        <p:spPr>
          <a:xfrm>
            <a:off x="1920947" y="3309005"/>
            <a:ext cx="1714500" cy="86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8300" y="4517325"/>
            <a:ext cx="2054125" cy="5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50600" y="4244767"/>
            <a:ext cx="2190750" cy="59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300" y="2424488"/>
            <a:ext cx="1645725" cy="57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69546" y="3002162"/>
            <a:ext cx="1474454" cy="12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17675" y="3787073"/>
            <a:ext cx="862800" cy="124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684575" y="2655915"/>
            <a:ext cx="1322800" cy="76079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3"/>
          <p:cNvSpPr/>
          <p:nvPr/>
        </p:nvSpPr>
        <p:spPr>
          <a:xfrm>
            <a:off x="5554300" y="1108275"/>
            <a:ext cx="1269900" cy="6570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4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13300" y="1152474"/>
            <a:ext cx="1151899" cy="56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93788" y="1139775"/>
            <a:ext cx="800400" cy="62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635450" y="1141723"/>
            <a:ext cx="862800" cy="62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035226" y="1090150"/>
            <a:ext cx="1645724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3974" y="1751925"/>
            <a:ext cx="1070025" cy="12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889776" y="1818123"/>
            <a:ext cx="800400" cy="113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59373" y="3090650"/>
            <a:ext cx="800400" cy="8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328073" y="1887527"/>
            <a:ext cx="1430350" cy="66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883611" y="3523718"/>
            <a:ext cx="1151900" cy="64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124163" y="3504637"/>
            <a:ext cx="1070025" cy="61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549525" y="4138955"/>
            <a:ext cx="862800" cy="81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554306" y="4215889"/>
            <a:ext cx="1070025" cy="65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709299" y="1504324"/>
            <a:ext cx="800400" cy="8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04580" y="3064276"/>
            <a:ext cx="1213174" cy="7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864650" y="2495641"/>
            <a:ext cx="862800" cy="8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693281" y="2578194"/>
            <a:ext cx="1151900" cy="70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3935649" y="2967375"/>
            <a:ext cx="1714500" cy="50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709300" y="2178149"/>
            <a:ext cx="760800" cy="7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693274" y="3158076"/>
            <a:ext cx="1430350" cy="43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839576" y="1269271"/>
            <a:ext cx="912949" cy="5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EFC236"/>
                </a:solidFill>
                <a:latin typeface="Verdana"/>
                <a:ea typeface="Verdana"/>
                <a:cs typeface="Verdana"/>
                <a:sym typeface="Verdana"/>
              </a:rPr>
              <a:t>Safety Town Workbook</a:t>
            </a:r>
            <a:endParaRPr b="1" sz="3020">
              <a:solidFill>
                <a:srgbClr val="EFC23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1" name="Google Shape;361;p4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7000" y="1113400"/>
            <a:ext cx="2935737" cy="372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5" title="Blank Template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5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  <a:t>Before you arrive at Safety Town</a:t>
            </a:r>
            <a:endParaRPr b="1" sz="3020">
              <a:solidFill>
                <a:srgbClr val="33A7B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8" name="Google Shape;368;p4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2275" y="1252500"/>
            <a:ext cx="5696102" cy="320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6" title="Blank Template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4" name="Google Shape;374;p46"/>
          <p:cNvGraphicFramePr/>
          <p:nvPr/>
        </p:nvGraphicFramePr>
        <p:xfrm>
          <a:off x="1090275" y="155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{6B080E34-4317-46CC-9BD6-964091B9C169}</a:tableStyleId>
              </a:tblPr>
              <a:tblGrid>
                <a:gridCol w="952500"/>
                <a:gridCol w="5876925"/>
              </a:tblGrid>
              <a:tr h="2667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Safety Town - Full Day Pop Up</a:t>
                      </a:r>
                      <a:endParaRPr b="1" sz="1600"/>
                    </a:p>
                  </a:txBody>
                  <a:tcPr marT="63500" marB="63500" marR="63500" marL="63500"/>
                </a:tc>
                <a:tc hMerge="1"/>
              </a:tr>
              <a:tr h="2667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Each group can accommodate three classes or the equivalent of 60 students. </a:t>
                      </a:r>
                      <a:endParaRPr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During our Full Day - In School Field Trip, we can accommodate 15 classes or the equivalent of 300 students. </a:t>
                      </a:r>
                      <a:endParaRPr sz="1100"/>
                    </a:p>
                  </a:txBody>
                  <a:tcPr marT="63500" marB="63500" marR="63500" marL="63500"/>
                </a:tc>
                <a:tc hMerge="1"/>
              </a:tr>
              <a:tr h="289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8:00-9:00 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Group One</a:t>
                      </a:r>
                      <a:endParaRPr b="1" sz="11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9:15-10:15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Group Two 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10:30-11:30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Group Three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667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11:30-12:00 - Lunch and Reset for Safety Team Members</a:t>
                      </a:r>
                      <a:endParaRPr sz="1100"/>
                    </a:p>
                  </a:txBody>
                  <a:tcPr marT="63500" marB="63500" marR="63500" marL="63500"/>
                </a:tc>
                <a:tc hMerge="1"/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12:00-1:00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Group Four 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1:15-2:15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Group Five</a:t>
                      </a:r>
                      <a:endParaRPr b="1" sz="1100"/>
                    </a:p>
                  </a:txBody>
                  <a:tcPr marT="63500" marB="63500" marR="63500" marL="63500"/>
                </a:tc>
              </a:tr>
              <a:tr h="2667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 hMerge="1"/>
              </a:tr>
            </a:tbl>
          </a:graphicData>
        </a:graphic>
      </p:graphicFrame>
      <p:sp>
        <p:nvSpPr>
          <p:cNvPr id="375" name="Google Shape;375;p46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  <a:t>Typical Safety Town Schedule</a:t>
            </a:r>
            <a:endParaRPr b="1" sz="3020">
              <a:solidFill>
                <a:srgbClr val="33A7B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7"/>
          <p:cNvSpPr txBox="1"/>
          <p:nvPr>
            <p:ph type="title"/>
          </p:nvPr>
        </p:nvSpPr>
        <p:spPr>
          <a:xfrm>
            <a:off x="3357200" y="397175"/>
            <a:ext cx="5598000" cy="10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163D5C"/>
                </a:solidFill>
                <a:latin typeface="Verdana"/>
                <a:ea typeface="Verdana"/>
                <a:cs typeface="Verdana"/>
                <a:sym typeface="Verdana"/>
              </a:rPr>
              <a:t>How To Manuals</a:t>
            </a:r>
            <a:endParaRPr b="1" sz="3020">
              <a:solidFill>
                <a:srgbClr val="163D5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1" name="Google Shape;381;p4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1675" y="1071201"/>
            <a:ext cx="2563125" cy="32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94238" y="1023025"/>
            <a:ext cx="2629982" cy="33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8" title="Blank Template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8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EFC236"/>
                </a:solidFill>
                <a:latin typeface="Verdana"/>
                <a:ea typeface="Verdana"/>
                <a:cs typeface="Verdana"/>
                <a:sym typeface="Verdana"/>
              </a:rPr>
              <a:t>Let’s Collaborate!</a:t>
            </a:r>
            <a:endParaRPr b="1" sz="3020">
              <a:solidFill>
                <a:srgbClr val="EFC23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9" name="Google Shape;389;p48"/>
          <p:cNvSpPr txBox="1"/>
          <p:nvPr/>
        </p:nvSpPr>
        <p:spPr>
          <a:xfrm>
            <a:off x="323250" y="1279625"/>
            <a:ext cx="8135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Char char="●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Serve as a Career Expert</a:t>
            </a:r>
            <a:r>
              <a:rPr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– Share your knowledge and experience by visiting a club, camp, or SC Career Kids Town to introduce students to your profession.</a:t>
            </a: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Char char="●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Sponsor a Town Building</a:t>
            </a:r>
            <a:r>
              <a:rPr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– Showcase your business through a branded, hands-on learning space where children can explore how your organization serves the community.</a:t>
            </a: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Char char="●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Support Career Exploration</a:t>
            </a:r>
            <a:r>
              <a:rPr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– Sponsor an SC Career Kids Town event in your school or community and help provide meaningful career awareness experiences for local students.</a:t>
            </a: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Char char="●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Inspire Future Talent</a:t>
            </a:r>
            <a:r>
              <a:rPr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– Connect with young learners early and help spark curiosity about careers in your industry.</a:t>
            </a: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Char char="●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Strengthen Community Connections</a:t>
            </a:r>
            <a:r>
              <a:rPr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– Partner with educators, families, and local organizations to build career awareness and workforce readiness from an early age.</a:t>
            </a: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9" title="Blank Template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9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  <a:t>Impacts in our communities</a:t>
            </a:r>
            <a:endParaRPr b="1" sz="3020">
              <a:solidFill>
                <a:srgbClr val="33A7B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6" name="Google Shape;396;p49"/>
          <p:cNvSpPr txBox="1"/>
          <p:nvPr/>
        </p:nvSpPr>
        <p:spPr>
          <a:xfrm>
            <a:off x="241650" y="2329900"/>
            <a:ext cx="8660700" cy="20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Boosts academic performance</a:t>
            </a:r>
            <a:endParaRPr sz="2000">
              <a:solidFill>
                <a:srgbClr val="1D3B56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Develops workforce skills</a:t>
            </a:r>
            <a:endParaRPr sz="2000">
              <a:solidFill>
                <a:srgbClr val="1D3B56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Supports at risk youth - low achieving students</a:t>
            </a:r>
            <a:endParaRPr sz="2000">
              <a:solidFill>
                <a:srgbClr val="1D3B56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Expands career exploration</a:t>
            </a:r>
            <a:endParaRPr sz="2000">
              <a:solidFill>
                <a:srgbClr val="1D3B56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Supports diverse learning styles - engaging, hands-on experiences </a:t>
            </a:r>
            <a:endParaRPr sz="2000">
              <a:solidFill>
                <a:srgbClr val="1D3B56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Prepares students for the future</a:t>
            </a:r>
            <a:endParaRPr sz="2000">
              <a:solidFill>
                <a:srgbClr val="1D3B56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chemeClr val="lt1"/>
                </a:highlight>
              </a:rPr>
              <a:t>Empowers students with life saving skills and community involvement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97" name="Google Shape;397;p49"/>
          <p:cNvSpPr txBox="1"/>
          <p:nvPr/>
        </p:nvSpPr>
        <p:spPr>
          <a:xfrm>
            <a:off x="120750" y="1221700"/>
            <a:ext cx="8902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63D5C"/>
                </a:solidFill>
              </a:rPr>
              <a:t>We have met with over 5,000 4K - 5th grade students since May 2024!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as image"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900" y="2655450"/>
            <a:ext cx="3941325" cy="22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 title="2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326950" y="1142975"/>
            <a:ext cx="48642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Just as youth sports build teamwork, discipline, and perseverance, play, imagination, mentoring, and hands-on learning help children develop skills for future success.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4" name="Google Shape;204;p32"/>
          <p:cNvSpPr txBox="1"/>
          <p:nvPr>
            <p:ph idx="4294967295" type="title"/>
          </p:nvPr>
        </p:nvSpPr>
        <p:spPr>
          <a:xfrm>
            <a:off x="271550" y="106175"/>
            <a:ext cx="4864200" cy="10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  <a:t>Building Foundations for Future Success</a:t>
            </a:r>
            <a:endParaRPr b="1" sz="3020">
              <a:solidFill>
                <a:srgbClr val="33A7B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>
            <p:ph type="title"/>
          </p:nvPr>
        </p:nvSpPr>
        <p:spPr>
          <a:xfrm>
            <a:off x="1379700" y="5407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  <a:t>Let’s Stay in Touch</a:t>
            </a:r>
            <a:endParaRPr b="1" sz="3020">
              <a:solidFill>
                <a:srgbClr val="33A7B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3" name="Google Shape;40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5725" y="442100"/>
            <a:ext cx="3266651" cy="43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0"/>
          <p:cNvSpPr txBox="1"/>
          <p:nvPr/>
        </p:nvSpPr>
        <p:spPr>
          <a:xfrm>
            <a:off x="416575" y="1530300"/>
            <a:ext cx="4743900" cy="27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5" name="Google Shape;405;p50"/>
          <p:cNvSpPr txBox="1"/>
          <p:nvPr/>
        </p:nvSpPr>
        <p:spPr>
          <a:xfrm>
            <a:off x="230850" y="1228150"/>
            <a:ext cx="54549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Katy Wiggs Founder and Executive Director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5A4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803-331-9956</a:t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  <a:hlinkClick r:id="rId5"/>
              </a:rPr>
              <a:t>info@sccareerkids.com</a:t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Beth Lecher- Career Club/Career Camp Program Director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5A4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803-237-6439</a:t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  <a:hlinkClick r:id="rId6"/>
              </a:rPr>
              <a:t>careerkidsdirector@sccareerkids.com</a:t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Pollyanna Buff- Safety Town Program Director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5A4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803-603-1740</a:t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  <a:hlinkClick r:id="rId7"/>
              </a:rPr>
              <a:t>programdirector@sccareerkids.com</a:t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5A460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54290" l="0" r="0" t="3378"/>
          <a:stretch/>
        </p:blipFill>
        <p:spPr>
          <a:xfrm>
            <a:off x="0" y="-1"/>
            <a:ext cx="9144000" cy="516108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/>
          <p:nvPr/>
        </p:nvSpPr>
        <p:spPr>
          <a:xfrm>
            <a:off x="1" y="0"/>
            <a:ext cx="4013100" cy="5161200"/>
          </a:xfrm>
          <a:prstGeom prst="rect">
            <a:avLst/>
          </a:prstGeom>
          <a:solidFill>
            <a:schemeClr val="dk1">
              <a:alpha val="4392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3"/>
          <p:cNvSpPr txBox="1"/>
          <p:nvPr>
            <p:ph type="title"/>
          </p:nvPr>
        </p:nvSpPr>
        <p:spPr>
          <a:xfrm>
            <a:off x="213205" y="1329891"/>
            <a:ext cx="3081600" cy="10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lt1"/>
                </a:solidFill>
              </a:rPr>
              <a:t>SCCK</a:t>
            </a:r>
            <a:endParaRPr sz="5500">
              <a:solidFill>
                <a:schemeClr val="accent1"/>
              </a:solidFill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50153" y="4884500"/>
            <a:ext cx="3279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 Career Kids is a 501(c)(3) nonprofit organization.</a:t>
            </a:r>
            <a:endParaRPr/>
          </a:p>
        </p:txBody>
      </p:sp>
      <p:sp>
        <p:nvSpPr>
          <p:cNvPr id="214" name="Google Shape;214;p33"/>
          <p:cNvSpPr txBox="1"/>
          <p:nvPr/>
        </p:nvSpPr>
        <p:spPr>
          <a:xfrm>
            <a:off x="213198" y="2173530"/>
            <a:ext cx="3081600" cy="20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“Born out the pandemic, providing students with career exploration during uncertain times.”</a:t>
            </a:r>
            <a:endParaRPr b="0" sz="1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109" y="113433"/>
            <a:ext cx="828932" cy="82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1432900" y="2571750"/>
            <a:ext cx="65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2" name="Google Shape;222;p34" title="IMG_6201.HEIC"/>
          <p:cNvPicPr preferRelativeResize="0"/>
          <p:nvPr/>
        </p:nvPicPr>
        <p:blipFill rotWithShape="1">
          <a:blip r:embed="rId4">
            <a:alphaModFix/>
          </a:blip>
          <a:srcRect b="22357" l="0" r="5339" t="5195"/>
          <a:stretch/>
        </p:blipFill>
        <p:spPr>
          <a:xfrm>
            <a:off x="3749211" y="1055513"/>
            <a:ext cx="1645574" cy="167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 rotWithShape="1">
          <a:blip r:embed="rId5">
            <a:alphaModFix/>
          </a:blip>
          <a:srcRect b="8616" l="8283" r="13132" t="20533"/>
          <a:stretch/>
        </p:blipFill>
        <p:spPr>
          <a:xfrm>
            <a:off x="2653762" y="2772575"/>
            <a:ext cx="3947745" cy="23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 title="IMG_5552.HEIC"/>
          <p:cNvPicPr preferRelativeResize="0"/>
          <p:nvPr/>
        </p:nvPicPr>
        <p:blipFill rotWithShape="1">
          <a:blip r:embed="rId6">
            <a:alphaModFix/>
          </a:blip>
          <a:srcRect b="23436" l="10865" r="0" t="0"/>
          <a:stretch/>
        </p:blipFill>
        <p:spPr>
          <a:xfrm>
            <a:off x="2208567" y="1055537"/>
            <a:ext cx="1466108" cy="167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 title="IMG_5800.HEIC"/>
          <p:cNvPicPr preferRelativeResize="0"/>
          <p:nvPr/>
        </p:nvPicPr>
        <p:blipFill rotWithShape="1">
          <a:blip r:embed="rId7">
            <a:alphaModFix/>
          </a:blip>
          <a:srcRect b="9218" l="0" r="0" t="14979"/>
          <a:stretch/>
        </p:blipFill>
        <p:spPr>
          <a:xfrm>
            <a:off x="6800367" y="2782250"/>
            <a:ext cx="2343633" cy="23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 title="IMG_5533.HEIC"/>
          <p:cNvPicPr preferRelativeResize="0"/>
          <p:nvPr/>
        </p:nvPicPr>
        <p:blipFill rotWithShape="1">
          <a:blip r:embed="rId8">
            <a:alphaModFix/>
          </a:blip>
          <a:srcRect b="24196" l="0" r="0" t="0"/>
          <a:stretch/>
        </p:blipFill>
        <p:spPr>
          <a:xfrm>
            <a:off x="7398600" y="1060375"/>
            <a:ext cx="1745399" cy="167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 title="IMG_8959.HEIC"/>
          <p:cNvPicPr preferRelativeResize="0"/>
          <p:nvPr/>
        </p:nvPicPr>
        <p:blipFill rotWithShape="1">
          <a:blip r:embed="rId9">
            <a:alphaModFix/>
          </a:blip>
          <a:srcRect b="0" l="0" r="9747" t="0"/>
          <a:stretch/>
        </p:blipFill>
        <p:spPr>
          <a:xfrm>
            <a:off x="0" y="1055525"/>
            <a:ext cx="2134052" cy="167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 rotWithShape="1">
          <a:blip r:embed="rId10">
            <a:alphaModFix/>
          </a:blip>
          <a:srcRect b="26369" l="0" r="10905" t="10472"/>
          <a:stretch/>
        </p:blipFill>
        <p:spPr>
          <a:xfrm>
            <a:off x="5469299" y="1064363"/>
            <a:ext cx="1757948" cy="166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 title="IMG_6146.HEIC"/>
          <p:cNvPicPr preferRelativeResize="0"/>
          <p:nvPr/>
        </p:nvPicPr>
        <p:blipFill rotWithShape="1">
          <a:blip r:embed="rId11">
            <a:alphaModFix/>
          </a:blip>
          <a:srcRect b="29429" l="0" r="0" t="2636"/>
          <a:stretch/>
        </p:blipFill>
        <p:spPr>
          <a:xfrm>
            <a:off x="0" y="2772575"/>
            <a:ext cx="2581701" cy="236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>
            <p:ph type="title"/>
          </p:nvPr>
        </p:nvSpPr>
        <p:spPr>
          <a:xfrm>
            <a:off x="1355675" y="116550"/>
            <a:ext cx="7400400" cy="90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>
                <a:solidFill>
                  <a:srgbClr val="83D3FF"/>
                </a:solidFill>
                <a:latin typeface="Verdana"/>
                <a:ea typeface="Verdana"/>
                <a:cs typeface="Verdana"/>
                <a:sym typeface="Verdana"/>
              </a:rPr>
              <a:t>HOW WE BEGAN: </a:t>
            </a:r>
            <a:br>
              <a:rPr b="1" lang="en" sz="29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" sz="2920">
                <a:solidFill>
                  <a:srgbClr val="EFC236"/>
                </a:solidFill>
                <a:latin typeface="Verdana"/>
                <a:ea typeface="Verdana"/>
                <a:cs typeface="Verdana"/>
                <a:sym typeface="Verdana"/>
              </a:rPr>
              <a:t>A SOLUTION TO THE PANDEMIC </a:t>
            </a:r>
            <a:endParaRPr b="1" sz="2920">
              <a:solidFill>
                <a:srgbClr val="EFC23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 title="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101575" y="978825"/>
            <a:ext cx="4266300" cy="38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333333"/>
                </a:solidFill>
                <a:highlight>
                  <a:srgbClr val="FFFFFF"/>
                </a:highlight>
              </a:rPr>
              <a:t>The SC Career Kids team is made up of experienced, certified early childhood and elementary educators who understand how young children learn best.</a:t>
            </a:r>
            <a:endParaRPr b="1" sz="3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62">
                <a:solidFill>
                  <a:srgbClr val="163D5C"/>
                </a:solidFill>
                <a:highlight>
                  <a:srgbClr val="FFFFFF"/>
                </a:highlight>
              </a:rPr>
              <a:t>Katy Wiggs- Founder and Executive Director</a:t>
            </a:r>
            <a:endParaRPr b="1" sz="2762">
              <a:solidFill>
                <a:srgbClr val="163D5C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62">
              <a:solidFill>
                <a:srgbClr val="163D5C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62">
                <a:solidFill>
                  <a:srgbClr val="163D5C"/>
                </a:solidFill>
                <a:highlight>
                  <a:srgbClr val="FFFFFF"/>
                </a:highlight>
              </a:rPr>
              <a:t>Beth Lechner- Career Club/Career Camp Program Director</a:t>
            </a:r>
            <a:endParaRPr b="1" sz="2762">
              <a:solidFill>
                <a:srgbClr val="163D5C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62">
              <a:solidFill>
                <a:srgbClr val="163D5C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62">
                <a:solidFill>
                  <a:srgbClr val="163D5C"/>
                </a:solidFill>
                <a:highlight>
                  <a:srgbClr val="FFFFFF"/>
                </a:highlight>
              </a:rPr>
              <a:t>Pollyanna Buff- Safety Town Program Director</a:t>
            </a:r>
            <a:endParaRPr b="1" sz="2762">
              <a:solidFill>
                <a:srgbClr val="163D5C"/>
              </a:solidFill>
              <a:highlight>
                <a:srgbClr val="FFFFFF"/>
              </a:highlight>
            </a:endParaRPr>
          </a:p>
        </p:txBody>
      </p:sp>
      <p:sp>
        <p:nvSpPr>
          <p:cNvPr id="237" name="Google Shape;237;p35"/>
          <p:cNvSpPr txBox="1"/>
          <p:nvPr>
            <p:ph type="title"/>
          </p:nvPr>
        </p:nvSpPr>
        <p:spPr>
          <a:xfrm>
            <a:off x="184000" y="382775"/>
            <a:ext cx="35001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3A7B9"/>
                </a:solidFill>
                <a:latin typeface="Verdana"/>
                <a:ea typeface="Verdana"/>
                <a:cs typeface="Verdana"/>
                <a:sym typeface="Verdana"/>
              </a:rPr>
              <a:t>SC Career Kids</a:t>
            </a:r>
            <a:endParaRPr b="1" sz="3020">
              <a:solidFill>
                <a:srgbClr val="33A7B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idx="4294967295" type="title"/>
          </p:nvPr>
        </p:nvSpPr>
        <p:spPr>
          <a:xfrm>
            <a:off x="3197750" y="606050"/>
            <a:ext cx="28071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EFC236"/>
                </a:solidFill>
                <a:latin typeface="Verdana"/>
                <a:ea typeface="Verdana"/>
                <a:cs typeface="Verdana"/>
                <a:sym typeface="Verdana"/>
              </a:rPr>
              <a:t>Core Values</a:t>
            </a:r>
            <a:endParaRPr b="1" sz="3020">
              <a:solidFill>
                <a:srgbClr val="EFC23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25" y="1203900"/>
            <a:ext cx="4801668" cy="377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 rotWithShape="1">
          <a:blip r:embed="rId6">
            <a:alphaModFix/>
          </a:blip>
          <a:srcRect b="15406" l="0" r="0" t="546"/>
          <a:stretch/>
        </p:blipFill>
        <p:spPr>
          <a:xfrm>
            <a:off x="7036731" y="1152476"/>
            <a:ext cx="1923095" cy="2155126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p37"/>
          <p:cNvPicPr preferRelativeResize="0"/>
          <p:nvPr/>
        </p:nvPicPr>
        <p:blipFill rotWithShape="1">
          <a:blip r:embed="rId7">
            <a:alphaModFix/>
          </a:blip>
          <a:srcRect b="16672" l="-3094" r="20586" t="1722"/>
          <a:stretch/>
        </p:blipFill>
        <p:spPr>
          <a:xfrm>
            <a:off x="5471300" y="1264337"/>
            <a:ext cx="1335176" cy="1760937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8">
            <a:alphaModFix/>
          </a:blip>
          <a:srcRect b="35244" l="0" r="20710" t="431"/>
          <a:stretch/>
        </p:blipFill>
        <p:spPr>
          <a:xfrm>
            <a:off x="5356125" y="3180650"/>
            <a:ext cx="1565526" cy="1693348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9">
            <a:alphaModFix/>
          </a:blip>
          <a:srcRect b="544" l="5800" r="-5800" t="544"/>
          <a:stretch/>
        </p:blipFill>
        <p:spPr>
          <a:xfrm>
            <a:off x="7484002" y="3361476"/>
            <a:ext cx="1146824" cy="151252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8"/>
          <p:cNvSpPr/>
          <p:nvPr/>
        </p:nvSpPr>
        <p:spPr>
          <a:xfrm>
            <a:off x="1432900" y="135750"/>
            <a:ext cx="7627200" cy="882000"/>
          </a:xfrm>
          <a:prstGeom prst="roundRect">
            <a:avLst>
              <a:gd fmla="val 16667" name="adj"/>
            </a:avLst>
          </a:prstGeom>
          <a:solidFill>
            <a:srgbClr val="33A7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8"/>
          <p:cNvSpPr txBox="1"/>
          <p:nvPr/>
        </p:nvSpPr>
        <p:spPr>
          <a:xfrm>
            <a:off x="1697125" y="153450"/>
            <a:ext cx="7028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After school career club &amp; camps</a:t>
            </a:r>
            <a:endParaRPr sz="43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6" name="Google Shape;266;p38"/>
          <p:cNvSpPr txBox="1"/>
          <p:nvPr/>
        </p:nvSpPr>
        <p:spPr>
          <a:xfrm>
            <a:off x="1432900" y="2571750"/>
            <a:ext cx="65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7" name="Google Shape;267;p38"/>
          <p:cNvSpPr txBox="1"/>
          <p:nvPr/>
        </p:nvSpPr>
        <p:spPr>
          <a:xfrm>
            <a:off x="51000" y="959963"/>
            <a:ext cx="5380800" cy="18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3A7B9"/>
              </a:buClr>
              <a:buSzPts val="1900"/>
              <a:buChar char="★"/>
            </a:pPr>
            <a:r>
              <a:rPr lang="en" sz="1900">
                <a:solidFill>
                  <a:srgbClr val="1D3B56"/>
                </a:solidFill>
                <a:highlight>
                  <a:srgbClr val="FFFFFF"/>
                </a:highlight>
              </a:rPr>
              <a:t>Hands on exploration of careers and career ready practices</a:t>
            </a:r>
            <a:endParaRPr sz="19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1900"/>
              <a:buChar char="★"/>
            </a:pPr>
            <a:r>
              <a:rPr lang="en" sz="1900">
                <a:solidFill>
                  <a:srgbClr val="1D3B56"/>
                </a:solidFill>
                <a:highlight>
                  <a:srgbClr val="FFFFFF"/>
                </a:highlight>
              </a:rPr>
              <a:t>Aligned with State Standards</a:t>
            </a:r>
            <a:endParaRPr sz="19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1900"/>
              <a:buChar char="★"/>
            </a:pPr>
            <a:r>
              <a:rPr lang="en" sz="1900">
                <a:solidFill>
                  <a:srgbClr val="1D3B56"/>
                </a:solidFill>
                <a:highlight>
                  <a:srgbClr val="FFFFFF"/>
                </a:highlight>
              </a:rPr>
              <a:t>Building the Talent Pipeline</a:t>
            </a:r>
            <a:endParaRPr sz="19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1900"/>
              <a:buChar char="★"/>
            </a:pPr>
            <a:r>
              <a:rPr lang="en" sz="1900">
                <a:solidFill>
                  <a:srgbClr val="1D3B56"/>
                </a:solidFill>
                <a:highlight>
                  <a:srgbClr val="FFFFFF"/>
                </a:highlight>
              </a:rPr>
              <a:t>Bridging Education &amp; Workforce Needs</a:t>
            </a:r>
            <a:endParaRPr sz="1900">
              <a:solidFill>
                <a:srgbClr val="1D3B56"/>
              </a:solidFill>
              <a:highlight>
                <a:srgbClr val="FFFFFF"/>
              </a:highlight>
            </a:endParaRPr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3844425"/>
            <a:ext cx="2391675" cy="19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8"/>
          <p:cNvSpPr txBox="1"/>
          <p:nvPr/>
        </p:nvSpPr>
        <p:spPr>
          <a:xfrm>
            <a:off x="114475" y="2782475"/>
            <a:ext cx="6223800" cy="16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Full day camps on teacher workdays focused on different career clusters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-Build It Camp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-Taste of Careers Culinary Arts Camp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-Career Camp-Healthcare Edition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After School</a:t>
            </a:r>
            <a:r>
              <a:rPr lang="en" sz="1800">
                <a:solidFill>
                  <a:schemeClr val="dk2"/>
                </a:solidFill>
              </a:rPr>
              <a:t> Clubs around the Midlands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8275" y="1152475"/>
            <a:ext cx="2721825" cy="36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5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9"/>
          <p:cNvSpPr/>
          <p:nvPr/>
        </p:nvSpPr>
        <p:spPr>
          <a:xfrm>
            <a:off x="1432900" y="135750"/>
            <a:ext cx="7627200" cy="882000"/>
          </a:xfrm>
          <a:prstGeom prst="roundRect">
            <a:avLst>
              <a:gd fmla="val 16667" name="adj"/>
            </a:avLst>
          </a:prstGeom>
          <a:solidFill>
            <a:srgbClr val="33A7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9"/>
          <p:cNvSpPr txBox="1"/>
          <p:nvPr/>
        </p:nvSpPr>
        <p:spPr>
          <a:xfrm>
            <a:off x="1697125" y="153450"/>
            <a:ext cx="7028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Safety town: in-school field trips</a:t>
            </a:r>
            <a:endParaRPr sz="43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4099300" y="1480200"/>
            <a:ext cx="4914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Hands on safety &amp; career awareness to schools through immersive field trips.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Students interact with local police, firefighters, EMTs &amp; community professionals.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PK - 2nd grade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3A7B9"/>
              </a:buClr>
              <a:buSzPts val="2000"/>
              <a:buChar char="★"/>
            </a:pPr>
            <a:r>
              <a:rPr lang="en" sz="2000">
                <a:solidFill>
                  <a:srgbClr val="1D3B56"/>
                </a:solidFill>
                <a:highlight>
                  <a:srgbClr val="FFFFFF"/>
                </a:highlight>
              </a:rPr>
              <a:t>Standards - SC College &amp; Career Ready standards</a:t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D3B56"/>
              </a:solidFill>
              <a:highlight>
                <a:srgbClr val="FFFFFF"/>
              </a:highlight>
            </a:endParaRPr>
          </a:p>
        </p:txBody>
      </p:sp>
      <p:sp>
        <p:nvSpPr>
          <p:cNvPr id="282" name="Google Shape;282;p39">
            <a:hlinkClick r:id="rId5"/>
          </p:cNvPr>
          <p:cNvSpPr txBox="1"/>
          <p:nvPr/>
        </p:nvSpPr>
        <p:spPr>
          <a:xfrm>
            <a:off x="2578475" y="4605900"/>
            <a:ext cx="4804800" cy="461700"/>
          </a:xfrm>
          <a:prstGeom prst="rect">
            <a:avLst/>
          </a:prstGeom>
          <a:solidFill>
            <a:srgbClr val="EFC23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Standard Connections to Safety Town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5904925" y="4743300"/>
            <a:ext cx="2253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284" name="Google Shape;284;p39" title="SC Career Kids (2024)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850" y="1635038"/>
            <a:ext cx="3832450" cy="215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CBSNC Presentation Template LIGHT">
  <a:themeElements>
    <a:clrScheme name="BlueCrossNC Colors">
      <a:dk1>
        <a:srgbClr val="000000"/>
      </a:dk1>
      <a:lt1>
        <a:srgbClr val="FFFFFF"/>
      </a:lt1>
      <a:dk2>
        <a:srgbClr val="004C6C"/>
      </a:dk2>
      <a:lt2>
        <a:srgbClr val="E7DDB4"/>
      </a:lt2>
      <a:accent1>
        <a:srgbClr val="F89C4D"/>
      </a:accent1>
      <a:accent2>
        <a:srgbClr val="163D5C"/>
      </a:accent2>
      <a:accent3>
        <a:srgbClr val="0082CA"/>
      </a:accent3>
      <a:accent4>
        <a:srgbClr val="00AAE9"/>
      </a:accent4>
      <a:accent5>
        <a:srgbClr val="A67815"/>
      </a:accent5>
      <a:accent6>
        <a:srgbClr val="B8222F"/>
      </a:accent6>
      <a:hlink>
        <a:srgbClr val="00AEEF"/>
      </a:hlink>
      <a:folHlink>
        <a:srgbClr val="004C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