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70" r:id="rId10"/>
    <p:sldId id="263" r:id="rId11"/>
    <p:sldId id="271" r:id="rId12"/>
    <p:sldId id="265" r:id="rId13"/>
    <p:sldId id="264" r:id="rId14"/>
    <p:sldId id="273" r:id="rId15"/>
    <p:sldId id="272" r:id="rId16"/>
    <p:sldId id="266" r:id="rId17"/>
    <p:sldId id="267" r:id="rId18"/>
    <p:sldId id="274" r:id="rId19"/>
    <p:sldId id="268" r:id="rId20"/>
    <p:sldId id="269" r:id="rId21"/>
    <p:sldId id="275" r:id="rId22"/>
  </p:sldIdLst>
  <p:sldSz cx="18288000" cy="10287000"/>
  <p:notesSz cx="6858000" cy="9144000"/>
  <p:embeddedFontLst>
    <p:embeddedFont>
      <p:font typeface="HK Grotesk" panose="020B0604020202020204" charset="0"/>
      <p:regular r:id="rId24"/>
    </p:embeddedFont>
    <p:embeddedFont>
      <p:font typeface="HK Grotesk Bold" panose="020B0604020202020204" charset="0"/>
      <p:regular r:id="rId25"/>
    </p:embeddedFont>
    <p:embeddedFont>
      <p:font typeface="HK Grotesk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6" d="100"/>
          <a:sy n="66" d="100"/>
        </p:scale>
        <p:origin x="11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830459" y="2232208"/>
            <a:ext cx="6521282" cy="65212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7367" y="975739"/>
            <a:ext cx="378471" cy="424057"/>
          </a:xfrm>
          <a:custGeom>
            <a:avLst/>
            <a:gdLst/>
            <a:ahLst/>
            <a:cxnLst/>
            <a:rect l="l" t="t" r="r" b="b"/>
            <a:pathLst>
              <a:path w="378471" h="424057">
                <a:moveTo>
                  <a:pt x="0" y="0"/>
                </a:moveTo>
                <a:lnTo>
                  <a:pt x="378471" y="0"/>
                </a:lnTo>
                <a:lnTo>
                  <a:pt x="378471" y="424057"/>
                </a:lnTo>
                <a:lnTo>
                  <a:pt x="0" y="4240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3628183" y="6423615"/>
            <a:ext cx="3314495" cy="331449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8753490"/>
            <a:ext cx="65128" cy="504810"/>
            <a:chOff x="0" y="0"/>
            <a:chExt cx="17153" cy="1329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153" cy="132954"/>
            </a:xfrm>
            <a:custGeom>
              <a:avLst/>
              <a:gdLst/>
              <a:ahLst/>
              <a:cxnLst/>
              <a:rect l="l" t="t" r="r" b="b"/>
              <a:pathLst>
                <a:path w="17153" h="132954">
                  <a:moveTo>
                    <a:pt x="0" y="0"/>
                  </a:moveTo>
                  <a:lnTo>
                    <a:pt x="17153" y="0"/>
                  </a:lnTo>
                  <a:lnTo>
                    <a:pt x="17153" y="132954"/>
                  </a:lnTo>
                  <a:lnTo>
                    <a:pt x="0" y="132954"/>
                  </a:lnTo>
                  <a:close/>
                </a:path>
              </a:pathLst>
            </a:custGeom>
            <a:solidFill>
              <a:srgbClr val="1E7D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7153" cy="180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67367" y="7208879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6" y="0"/>
                </a:lnTo>
                <a:lnTo>
                  <a:pt x="1162556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47700" y="3019178"/>
            <a:ext cx="9763125" cy="392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 spc="-175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Innovative. Relevant. Rigorous.</a:t>
            </a:r>
          </a:p>
          <a:p>
            <a:pPr marL="0" lvl="0" indent="0" algn="l">
              <a:lnSpc>
                <a:spcPts val="6600"/>
              </a:lnSpc>
            </a:pPr>
            <a:r>
              <a:rPr lang="en-US" sz="6600" spc="-132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How to Redefine the South Carolina Career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8496" y="7910737"/>
            <a:ext cx="5116462" cy="134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5"/>
              </a:lnSpc>
            </a:pPr>
            <a:r>
              <a:rPr lang="en-US" sz="2553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Presented by </a:t>
            </a:r>
          </a:p>
          <a:p>
            <a:pPr algn="l">
              <a:lnSpc>
                <a:spcPts val="3575"/>
              </a:lnSpc>
            </a:pPr>
            <a:r>
              <a:rPr lang="en-US" sz="2553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Dr. Nikki Honeycutt</a:t>
            </a:r>
          </a:p>
          <a:p>
            <a:pPr marL="0" lvl="0" indent="0" algn="l">
              <a:lnSpc>
                <a:spcPts val="3575"/>
              </a:lnSpc>
              <a:spcBef>
                <a:spcPct val="0"/>
              </a:spcBef>
            </a:pPr>
            <a:r>
              <a:rPr lang="en-US" sz="2553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Daniel Morgan Technology Center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748982"/>
            <a:ext cx="8115300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Beyond OSHA...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If an employer would not pay extra for a credential, why are we offering it?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Dual Enrollment Credit (College AND (not OR) Ready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WBL Experiences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PROFESSIONALISM SKILLS!!!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SC’s technical and workforce development system contributes aproximately $6.4 billion annually to the state’s economy.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3592" y="8596957"/>
            <a:ext cx="8115300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Support economic development recruitment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Market your progress in reducing workforce shortages</a:t>
            </a:r>
          </a:p>
        </p:txBody>
      </p:sp>
      <p:sp>
        <p:nvSpPr>
          <p:cNvPr id="4" name="Freeform 4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29367" y="3363061"/>
            <a:ext cx="8936452" cy="6335248"/>
          </a:xfrm>
          <a:custGeom>
            <a:avLst/>
            <a:gdLst/>
            <a:ahLst/>
            <a:cxnLst/>
            <a:rect l="l" t="t" r="r" b="b"/>
            <a:pathLst>
              <a:path w="8936452" h="6335248">
                <a:moveTo>
                  <a:pt x="0" y="0"/>
                </a:moveTo>
                <a:lnTo>
                  <a:pt x="8936452" y="0"/>
                </a:lnTo>
                <a:lnTo>
                  <a:pt x="8936452" y="6335248"/>
                </a:lnTo>
                <a:lnTo>
                  <a:pt x="0" y="6335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02" r="-32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52525"/>
            <a:ext cx="6497633" cy="1825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7000" spc="-14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Relevant Career Centers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4067" y="2930525"/>
            <a:ext cx="7843084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ARE WE TEACHING WHAT EMPLOYERS NEED TODAY AND WHAT THEY WILL NEED TOMORROW?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4067" y="3913710"/>
            <a:ext cx="811530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Triangulated data + Current World Events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SC tech sector alone supports more than $143,000 jobs, generates $51.7 billion in economic output, and has grown employment by 56.7% since 2020.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300755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CREDENTIALS +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4067" y="8248342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MAKE AN ECONOMIC IMPACT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70BF5-871A-3CE7-E182-88CEF0161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AE5431FD-5740-131F-92B5-15CA291BE59B}"/>
              </a:ext>
            </a:extLst>
          </p:cNvPr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9B5F17C-C3ED-0A54-4807-738F8E980DE3}"/>
              </a:ext>
            </a:extLst>
          </p:cNvPr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0ABB332-E075-6462-DE0A-C77FC0DFB825}"/>
              </a:ext>
            </a:extLst>
          </p:cNvPr>
          <p:cNvSpPr txBox="1"/>
          <p:nvPr/>
        </p:nvSpPr>
        <p:spPr>
          <a:xfrm>
            <a:off x="1028700" y="1152525"/>
            <a:ext cx="6497633" cy="1840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7000" spc="-140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Equipment Modernization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6C21E49-58D7-E342-022E-0D6F67DE8BCE}"/>
              </a:ext>
            </a:extLst>
          </p:cNvPr>
          <p:cNvSpPr txBox="1"/>
          <p:nvPr/>
        </p:nvSpPr>
        <p:spPr>
          <a:xfrm>
            <a:off x="1014067" y="2930525"/>
            <a:ext cx="7843084" cy="129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ARE WE TEACHING ON THE SAME EQUIPMENT THAT EMPLOYERS USE IN ORDER TO HAVE WORKFORCE READY GRADUATES?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F610105-58C2-45C9-85F2-565B7A6D3369}"/>
              </a:ext>
            </a:extLst>
          </p:cNvPr>
          <p:cNvSpPr txBox="1"/>
          <p:nvPr/>
        </p:nvSpPr>
        <p:spPr>
          <a:xfrm>
            <a:off x="877959" y="4263589"/>
            <a:ext cx="8115300" cy="3206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Audit equipment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Use advisory boards to guide purchase/grant writing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Look for modern equivalents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Train students on the manual and electronic equipment as this helps them in competitions and in entry-level positions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Take advantage of programs like SME PRIME-free to high schools, equipment upgrades with industry credentials, professional development for staff including educator ‘train the trainer’ certifications.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endParaRPr lang="en-US" sz="2100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80A944-4D50-0B9E-2351-E9CFD7539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375" y="2528592"/>
            <a:ext cx="9495201" cy="633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571500"/>
            <a:ext cx="15430500" cy="9715500"/>
          </a:xfrm>
          <a:custGeom>
            <a:avLst/>
            <a:gdLst/>
            <a:ahLst/>
            <a:cxnLst/>
            <a:rect l="l" t="t" r="r" b="b"/>
            <a:pathLst>
              <a:path w="11939475" h="7954675">
                <a:moveTo>
                  <a:pt x="0" y="0"/>
                </a:moveTo>
                <a:lnTo>
                  <a:pt x="11939475" y="0"/>
                </a:lnTo>
                <a:lnTo>
                  <a:pt x="11939475" y="7954676"/>
                </a:lnTo>
                <a:lnTo>
                  <a:pt x="0" y="795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9040794" y="2955811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162050"/>
            <a:ext cx="11849100" cy="942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Rigorous Career Centers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00300"/>
            <a:ext cx="7888269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STUDENTS DO THE WORK OF PROFESSIONALS, NOT THE WORK OF STUDENTS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952875"/>
            <a:ext cx="8115300" cy="173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Honors frameworks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Bloom’s Taxonomy &amp; Webb’s Depth of Knowledge</a:t>
            </a:r>
          </a:p>
          <a:p>
            <a:pPr marL="906780" lvl="2" indent="-302260" algn="just">
              <a:lnSpc>
                <a:spcPts val="231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programming, fabricating, threat analyses, designing</a:t>
            </a:r>
          </a:p>
          <a:p>
            <a:pPr marL="906780" lvl="2" indent="-302260" algn="l">
              <a:lnSpc>
                <a:spcPts val="231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From activity-based learning to performance-based learning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Capstone demonstrations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Professionalism rubrics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028700" y="5956935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DATA TRANSPARENCY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6517005"/>
            <a:ext cx="7520353" cy="144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Enrollment growth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Completer data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Credential attainment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Placement outcomes</a:t>
            </a:r>
          </a:p>
          <a:p>
            <a:pPr marL="453390" lvl="1" indent="-226695" algn="l">
              <a:lnSpc>
                <a:spcPts val="231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Wage data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65B8180E-BE32-5B5A-74AA-982FC3E6F02C}"/>
              </a:ext>
            </a:extLst>
          </p:cNvPr>
          <p:cNvSpPr txBox="1"/>
          <p:nvPr/>
        </p:nvSpPr>
        <p:spPr>
          <a:xfrm>
            <a:off x="1028700" y="8074237"/>
            <a:ext cx="6648576" cy="855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WHAT GETS MEASURED GETS IMPROVED!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METRICS MATTER!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A494D-4781-7733-EE7F-0A85A7313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82D384-6E3C-CE59-A82A-5C9147DC869C}"/>
              </a:ext>
            </a:extLst>
          </p:cNvPr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86C18B6-D49B-1607-60A3-7D77813AC056}"/>
              </a:ext>
            </a:extLst>
          </p:cNvPr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2182541-EF60-55DB-0888-CA2C22B7CAEA}"/>
              </a:ext>
            </a:extLst>
          </p:cNvPr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5924EB9-FBA6-D047-8410-367F9A18DECD}"/>
              </a:ext>
            </a:extLst>
          </p:cNvPr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0B9115D-C278-D120-026C-2133C111F2DD}"/>
              </a:ext>
            </a:extLst>
          </p:cNvPr>
          <p:cNvSpPr txBox="1"/>
          <p:nvPr/>
        </p:nvSpPr>
        <p:spPr>
          <a:xfrm>
            <a:off x="1028700" y="1162050"/>
            <a:ext cx="13373100" cy="1839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FIVE METRICS THAT MATTER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F4C2FD0-B397-6CDE-962F-FA29992C7549}"/>
              </a:ext>
            </a:extLst>
          </p:cNvPr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7B145-11A7-F5D5-1F30-4C1C27FA3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704" y="2721078"/>
            <a:ext cx="10972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0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5883-8ED4-439B-9D21-8F70C96DC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8A9400E-FD05-78C7-6122-6A3DB157AAC0}"/>
              </a:ext>
            </a:extLst>
          </p:cNvPr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23EFB1-80D2-BA83-8A43-9A23E6B17FEE}"/>
              </a:ext>
            </a:extLst>
          </p:cNvPr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E2F8B5-2552-DA55-EABD-84543C3F8B49}"/>
              </a:ext>
            </a:extLst>
          </p:cNvPr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2CE264-1094-D24C-A09B-BA8E118BB4D1}"/>
              </a:ext>
            </a:extLst>
          </p:cNvPr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173AC2E-C9A8-FB97-DB0B-0BDAA7C4A087}"/>
              </a:ext>
            </a:extLst>
          </p:cNvPr>
          <p:cNvSpPr txBox="1"/>
          <p:nvPr/>
        </p:nvSpPr>
        <p:spPr>
          <a:xfrm>
            <a:off x="1028700" y="1162050"/>
            <a:ext cx="13373100" cy="1839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INDUSTRY ALIGNMENT STRUCTURE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62FCC2-D867-5BA4-D6C8-2BCC6597424D}"/>
              </a:ext>
            </a:extLst>
          </p:cNvPr>
          <p:cNvSpPr txBox="1"/>
          <p:nvPr/>
        </p:nvSpPr>
        <p:spPr>
          <a:xfrm>
            <a:off x="1028700" y="3016783"/>
            <a:ext cx="7888269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Turn industry into co-designers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A20781D-3935-1F33-E221-1ADFAE86AB1D}"/>
              </a:ext>
            </a:extLst>
          </p:cNvPr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627BEF-AFD2-92AF-AA05-157DE42EB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373" y="2517754"/>
            <a:ext cx="11353800" cy="75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29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53914" y="1535415"/>
            <a:ext cx="11134086" cy="7418085"/>
          </a:xfrm>
          <a:custGeom>
            <a:avLst/>
            <a:gdLst/>
            <a:ahLst/>
            <a:cxnLst/>
            <a:rect l="l" t="t" r="r" b="b"/>
            <a:pathLst>
              <a:path w="11134086" h="7418085">
                <a:moveTo>
                  <a:pt x="0" y="0"/>
                </a:moveTo>
                <a:lnTo>
                  <a:pt x="11134086" y="0"/>
                </a:lnTo>
                <a:lnTo>
                  <a:pt x="11134086" y="7418085"/>
                </a:lnTo>
                <a:lnTo>
                  <a:pt x="0" y="7418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4041421"/>
            <a:ext cx="8115300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““We’ve always done it this way”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Traditional vs Technical Divide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Fear of Change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980675"/>
            <a:ext cx="8115300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Courageous Resistance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Alignment Over Comfort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programs should we stop offering?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programs should we start offering?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equipment should we retire?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credentials no longer matter?</a:t>
            </a:r>
          </a:p>
          <a:p>
            <a:pPr marL="906780" lvl="2" indent="-302260" algn="l">
              <a:lnSpc>
                <a:spcPts val="2520"/>
              </a:lnSpc>
              <a:buFont typeface="Arial"/>
              <a:buChar char="⚬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workforce need are we ignoring?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Workforce-focused leadership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162050"/>
            <a:ext cx="7950368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Leadership and Culture Shift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384550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INTERNAL RESISTANCE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323804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LEADERSHIP RESISTANCE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626226" y="2092325"/>
            <a:ext cx="9903444" cy="6598169"/>
          </a:xfrm>
          <a:custGeom>
            <a:avLst/>
            <a:gdLst/>
            <a:ahLst/>
            <a:cxnLst/>
            <a:rect l="l" t="t" r="r" b="b"/>
            <a:pathLst>
              <a:path w="9903444" h="6598169">
                <a:moveTo>
                  <a:pt x="0" y="0"/>
                </a:moveTo>
                <a:lnTo>
                  <a:pt x="9903444" y="0"/>
                </a:lnTo>
                <a:lnTo>
                  <a:pt x="9903444" y="6598169"/>
                </a:lnTo>
                <a:lnTo>
                  <a:pt x="0" y="6598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162050"/>
            <a:ext cx="7950368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Rate Your Center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114934"/>
            <a:ext cx="659752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TAKE 5 MINS TO ANSWER THE FOLLOWING: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7180320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TALK WITH SOMEONE NEXT TO YOU: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1100" y="7368915"/>
            <a:ext cx="81153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endParaRPr/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What’s your score?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is your area of weakness?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is your area of strength?</a:t>
            </a: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What is your first action step?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B3035-C75D-5CC1-9200-3B0715101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" b="20858"/>
          <a:stretch>
            <a:fillRect/>
          </a:stretch>
        </p:blipFill>
        <p:spPr>
          <a:xfrm>
            <a:off x="685800" y="685800"/>
            <a:ext cx="169164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93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028700"/>
            <a:ext cx="871639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 spc="-139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90-Day Reset Plan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2593" y="2440169"/>
            <a:ext cx="4347953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MONTH ONE: Diagnose Reality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8200" y="2990873"/>
            <a:ext cx="7810500" cy="2244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Which pathways need development or need to be sunset?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Create innovation audit/roadmap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Which credentials will give students the most acceleration?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Which equipment is obsolete?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Which workforce needs are underserved?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endParaRPr lang="en-US" sz="2100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endParaRPr lang="en-US" sz="2100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648018"/>
            <a:ext cx="5829300" cy="41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MONTH TWO: Establish Relevance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143500"/>
            <a:ext cx="6724615" cy="12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Regional labor market data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Economic development priorities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Postsecondary alignment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Employer involvement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5850" y="6667500"/>
            <a:ext cx="4347953" cy="41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MONTH THREE: Build Rigor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5850" y="7124700"/>
            <a:ext cx="7810500" cy="2244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Honors Frameworks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Performance-based assessments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Measure Everything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Industry credential value/attainment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Enrollment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Industry engagement &amp; postsecondary continuation</a:t>
            </a:r>
          </a:p>
          <a:p>
            <a:pPr marL="910590" lvl="2" indent="-226695">
              <a:lnSpc>
                <a:spcPts val="2520"/>
              </a:lnSpc>
              <a:buFont typeface="Arial"/>
              <a:buChar char="•"/>
            </a:pPr>
            <a:endParaRPr lang="en-US" sz="2100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2E01C43D-CD63-9B15-B546-E1A24ADB0501}"/>
              </a:ext>
            </a:extLst>
          </p:cNvPr>
          <p:cNvSpPr txBox="1"/>
          <p:nvPr/>
        </p:nvSpPr>
        <p:spPr>
          <a:xfrm>
            <a:off x="1085850" y="9197759"/>
            <a:ext cx="7677150" cy="855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MAKE THE TOUGH DECISIONS! TALK WITH YOUR FACULTY AND LISTEN TO THEM.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6DB99B-6A9F-2140-3AF1-EE70E059D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15" y="2474710"/>
            <a:ext cx="10191785" cy="67945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127119"/>
            <a:ext cx="7678964" cy="283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It was for students who didn’t value education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It was limited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It was only for students who wanted to work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Students loved it and were engaged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It made learning ALIVE!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The workforce is aging...WHO IS GOING TO DO THE WORK?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The world has evolved rapidly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Students need OPTIONS, SELF-EFFICACY, and AN UNDENIABLE FUTURE that is resilient!</a:t>
            </a:r>
          </a:p>
        </p:txBody>
      </p:sp>
      <p:sp>
        <p:nvSpPr>
          <p:cNvPr id="3" name="Freeform 3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913901" y="3422129"/>
            <a:ext cx="5429030" cy="542903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88190" y="2981192"/>
            <a:ext cx="3314495" cy="331449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9355" t="-5741" r="-29355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095375"/>
            <a:ext cx="8324850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Brief Background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282924"/>
            <a:ext cx="7453041" cy="346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 have been in the following roles: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Student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Business Owner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High School and College English teacher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Middle and High School Administrator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CTE Director at Daniel Morgan Technology Center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I’m also a: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Parent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Grandparent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771503"/>
            <a:ext cx="5448300" cy="409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PERCEPTIONS ABOUT CTE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75688" y="2287949"/>
            <a:ext cx="10195340" cy="6778002"/>
          </a:xfrm>
          <a:custGeom>
            <a:avLst/>
            <a:gdLst/>
            <a:ahLst/>
            <a:cxnLst/>
            <a:rect l="l" t="t" r="r" b="b"/>
            <a:pathLst>
              <a:path w="10317713" h="6874177">
                <a:moveTo>
                  <a:pt x="0" y="0"/>
                </a:moveTo>
                <a:lnTo>
                  <a:pt x="10317713" y="0"/>
                </a:lnTo>
                <a:lnTo>
                  <a:pt x="10317713" y="6874177"/>
                </a:lnTo>
                <a:lnTo>
                  <a:pt x="0" y="6874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028700"/>
            <a:ext cx="998249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Cost of Standing Still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404110"/>
            <a:ext cx="7172324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WHAT HAPPENS IF WE DON’T CHANGE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90850"/>
            <a:ext cx="6724615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Students choose other options.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Industry builds training elsewhere.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Economic developers stop calling.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Credentials lose value.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Enrollment stagnates.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Funding follows relevance.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4678" y="5638800"/>
            <a:ext cx="7086346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"THE BIGGEST THREAT TO SOUTH CAROLINA CAREER CENTERS ISN'T FUNDING. IT'S BECOMING IRRELEVANT."</a:t>
            </a:r>
          </a:p>
          <a:p>
            <a:pPr algn="l">
              <a:lnSpc>
                <a:spcPts val="3359"/>
              </a:lnSpc>
            </a:pPr>
            <a:endParaRPr lang="en-US" sz="2400" b="1">
              <a:solidFill>
                <a:srgbClr val="1E7D9B"/>
              </a:solidFill>
              <a:latin typeface="HK Grotesk Medium"/>
              <a:ea typeface="HK Grotesk Medium"/>
              <a:cs typeface="HK Grotesk Medium"/>
              <a:sym typeface="HK Grotesk Medium"/>
            </a:endParaRP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91414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COMFORT BUILDS TRADITION.</a:t>
            </a:r>
          </a:p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91414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COURAGE BUILDS AND SUSTAINS ECONOMIES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91414"/>
              </a:solidFill>
              <a:latin typeface="HK Grotesk Medium"/>
              <a:ea typeface="HK Grotesk Medium"/>
              <a:cs typeface="HK Grotesk Medium"/>
              <a:sym typeface="HK Grotesk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D401-AFB8-87F3-7363-B34F28797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300B5B-05A6-C4D9-B2C1-88A9875E025D}"/>
              </a:ext>
            </a:extLst>
          </p:cNvPr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A4DA80E-A846-EE88-9F80-9D2B75290C12}"/>
              </a:ext>
            </a:extLst>
          </p:cNvPr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04F4FE-3725-6909-9E72-00BA603E5CD0}"/>
              </a:ext>
            </a:extLst>
          </p:cNvPr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F5591-992A-2767-0366-015340B00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5300"/>
            <a:ext cx="18440400" cy="116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467850" y="1281762"/>
            <a:ext cx="7723476" cy="772347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162050"/>
            <a:ext cx="8512843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Story of Robert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229100"/>
            <a:ext cx="8115300" cy="2219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Misidentified and placed in non-diploma track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Interested in Electricity and Welding programs through inclusive strategies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Became a double completer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Attained industry credentials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Is now employed making $20/hr as a welder and working on his diploma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30896" y="-837284"/>
            <a:ext cx="8202074" cy="6330134"/>
          </a:xfrm>
          <a:custGeom>
            <a:avLst/>
            <a:gdLst/>
            <a:ahLst/>
            <a:cxnLst/>
            <a:rect l="l" t="t" r="r" b="b"/>
            <a:pathLst>
              <a:path w="8202074" h="6330134">
                <a:moveTo>
                  <a:pt x="0" y="0"/>
                </a:moveTo>
                <a:lnTo>
                  <a:pt x="8202074" y="0"/>
                </a:lnTo>
                <a:lnTo>
                  <a:pt x="8202074" y="6330133"/>
                </a:lnTo>
                <a:lnTo>
                  <a:pt x="0" y="6330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006" r="-474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913901" y="3422129"/>
            <a:ext cx="5429030" cy="542903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388190" y="2981192"/>
            <a:ext cx="3314495" cy="331449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9355" t="-5741" r="-29355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95375"/>
            <a:ext cx="8324850" cy="1009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9"/>
              </a:lnSpc>
            </a:pPr>
            <a:r>
              <a:rPr lang="en-US" sz="6999" spc="-139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Value of CTE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5940" y="2250300"/>
            <a:ext cx="6960231" cy="7540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By 2031, nearly 72% of jobs will require education or training beyond high school, but less than 40% will require a bachelor's degree.</a:t>
            </a:r>
          </a:p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South Carolina has more than 250,000 manufacturing employees, making manufacturing one of the state’s largest industries.</a:t>
            </a:r>
          </a:p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Manufacturing contributes over $38 billion annually to South Carolina’s economy.</a:t>
            </a:r>
          </a:p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South Carolina consistently ranks among the nation’s top states for advanced manufacturing and automotive production.</a:t>
            </a:r>
          </a:p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By 2030, as many as 30% of current work activities could be automated.</a:t>
            </a:r>
          </a:p>
          <a:p>
            <a:pPr marL="504058" lvl="1" indent="-252029" algn="l">
              <a:lnSpc>
                <a:spcPts val="2801"/>
              </a:lnSpc>
              <a:buFont typeface="Arial"/>
              <a:buChar char="•"/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Nearly every industry pathway will be impacted by AI, automation, robotics, and digital systems.</a:t>
            </a:r>
          </a:p>
          <a:p>
            <a:pPr algn="l">
              <a:lnSpc>
                <a:spcPts val="2801"/>
              </a:lnSpc>
            </a:pPr>
            <a:endParaRPr lang="en-US" sz="2334" b="1" dirty="0">
              <a:solidFill>
                <a:srgbClr val="191414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  <a:p>
            <a:pPr algn="l">
              <a:lnSpc>
                <a:spcPts val="2801"/>
              </a:lnSpc>
            </a:pPr>
            <a:r>
              <a:rPr lang="en-US" sz="2334" b="1" dirty="0">
                <a:solidFill>
                  <a:srgbClr val="191414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These are jobs in which the current workforce are not trained, BUT THEY ARE JOBS CAREER CENTERS CAN TRAIN STUDENTS FOR!</a:t>
            </a:r>
          </a:p>
          <a:p>
            <a:pPr algn="l">
              <a:lnSpc>
                <a:spcPts val="2801"/>
              </a:lnSpc>
            </a:pPr>
            <a:endParaRPr lang="en-US" sz="2334" b="1" dirty="0">
              <a:solidFill>
                <a:srgbClr val="191414"/>
              </a:solidFill>
              <a:latin typeface="HK Grotesk Bold"/>
              <a:ea typeface="HK Grotesk Bold"/>
              <a:cs typeface="HK Grotesk Bold"/>
              <a:sym typeface="HK Grotesk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696656" y="969322"/>
            <a:ext cx="7005404" cy="172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0000"/>
                </a:solidFill>
                <a:latin typeface="HK Grotesk Bold"/>
                <a:ea typeface="HK Grotesk Bold"/>
                <a:cs typeface="HK Grotesk Bold"/>
                <a:sym typeface="HK Grotesk Bold"/>
              </a:rPr>
              <a:t>“SOUTH CAROLINA’S ECONOMY IS NO LONGER ASKING WHETHER CAREER CENTERS MATTER. IT IS ASKING WHETHER CAREER CENTERS CAN MOVE FAST ENOUGH.”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713444" y="5396072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9065950"/>
            <a:ext cx="1162555" cy="192350"/>
          </a:xfrm>
          <a:custGeom>
            <a:avLst/>
            <a:gdLst/>
            <a:ahLst/>
            <a:cxnLst/>
            <a:rect l="l" t="t" r="r" b="b"/>
            <a:pathLst>
              <a:path w="1162555" h="192350">
                <a:moveTo>
                  <a:pt x="0" y="0"/>
                </a:moveTo>
                <a:lnTo>
                  <a:pt x="1162555" y="0"/>
                </a:lnTo>
                <a:lnTo>
                  <a:pt x="1162555" y="192350"/>
                </a:lnTo>
                <a:lnTo>
                  <a:pt x="0" y="1923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840518" y="2003425"/>
            <a:ext cx="10291877" cy="7559675"/>
          </a:xfrm>
          <a:custGeom>
            <a:avLst/>
            <a:gdLst/>
            <a:ahLst/>
            <a:cxnLst/>
            <a:rect l="l" t="t" r="r" b="b"/>
            <a:pathLst>
              <a:path w="9799473" h="6528899">
                <a:moveTo>
                  <a:pt x="0" y="0"/>
                </a:moveTo>
                <a:lnTo>
                  <a:pt x="9799473" y="0"/>
                </a:lnTo>
                <a:lnTo>
                  <a:pt x="9799473" y="6528899"/>
                </a:lnTo>
                <a:lnTo>
                  <a:pt x="0" y="6528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162050"/>
            <a:ext cx="8512843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The South Carolina Career Center Reality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600" y="4229100"/>
            <a:ext cx="8115300" cy="253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There are approximately 40+ career centers statewide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Tens of thousands of students served annually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Hundreds of pathways offered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Millions in state investment</a:t>
            </a:r>
          </a:p>
          <a:p>
            <a:pPr algn="l">
              <a:lnSpc>
                <a:spcPts val="2529"/>
              </a:lnSpc>
            </a:pPr>
            <a:endParaRPr lang="en-US" sz="2299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  <a:p>
            <a:pPr algn="l">
              <a:lnSpc>
                <a:spcPts val="2529"/>
              </a:lnSpc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We are present with long-standing reputations of training students...BUT...</a:t>
            </a:r>
          </a:p>
          <a:p>
            <a:pPr algn="l">
              <a:lnSpc>
                <a:spcPts val="2529"/>
              </a:lnSpc>
            </a:pPr>
            <a:endParaRPr lang="en-US" sz="2299" dirty="0">
              <a:solidFill>
                <a:srgbClr val="191414"/>
              </a:solidFill>
              <a:latin typeface="HK Grotesk"/>
              <a:ea typeface="HK Grotesk"/>
              <a:cs typeface="HK Grotesk"/>
              <a:sym typeface="HK Grotes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028700" y="6744335"/>
            <a:ext cx="5448300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E7D9B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"ARE WE PREPARING STUDENTS FOR THE WORKFORCE WE HAVE—OR THE WORKFORCE WE'RE BUILDING?"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4034" y="5210269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7673323" y="0"/>
                </a:moveTo>
                <a:lnTo>
                  <a:pt x="0" y="0"/>
                </a:lnTo>
                <a:lnTo>
                  <a:pt x="0" y="5441112"/>
                </a:lnTo>
                <a:lnTo>
                  <a:pt x="7673323" y="5441112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144000" y="2580148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162050"/>
            <a:ext cx="8512843" cy="270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</a:pPr>
            <a:r>
              <a:rPr lang="en-US" sz="6999" spc="-139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Daniel Morgan Technology Center: Case Study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6066" y="4218554"/>
            <a:ext cx="8115300" cy="545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9"/>
              </a:lnSpc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 two years: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DMTC went from 1279 students to 1976 students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They started 9 new pathways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Increased credentials from 119 to 500+ and earned a 99.1% Perkins Indicator Rating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Maintained a 97% post-program placement rating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Selected as one of the most innovative businesses by INNOVATE SC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First Career Center to bring SME PRIME to SC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Using the Academy Model, DMTC is the first career center to have a fully inclusive Transportation, Distribution, and Logistics center.</a:t>
            </a:r>
          </a:p>
          <a:p>
            <a:pPr marL="496569" lvl="1" indent="-248284" algn="l">
              <a:lnSpc>
                <a:spcPts val="2529"/>
              </a:lnSpc>
              <a:buFont typeface="Arial"/>
              <a:buChar char="•"/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Developed Honors Frameworks for EVERY LEVEL in EVERY Pathway</a:t>
            </a:r>
          </a:p>
          <a:p>
            <a:pPr algn="l">
              <a:lnSpc>
                <a:spcPts val="2529"/>
              </a:lnSpc>
            </a:pPr>
            <a:r>
              <a:rPr lang="en-US" sz="2299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Today’s presentation isn’t about theory, it’s about a transformation that took the need to be innovative, relevant, and rigorous to the next level.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386547"/>
            <a:ext cx="544830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704B3-CD3C-27C4-7094-3BA16B3A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98" y="685800"/>
            <a:ext cx="13356404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23397" y="5492849"/>
            <a:ext cx="10609573" cy="5176027"/>
          </a:xfrm>
          <a:custGeom>
            <a:avLst/>
            <a:gdLst/>
            <a:ahLst/>
            <a:cxnLst/>
            <a:rect l="l" t="t" r="r" b="b"/>
            <a:pathLst>
              <a:path w="10609573" h="5176027">
                <a:moveTo>
                  <a:pt x="0" y="0"/>
                </a:moveTo>
                <a:lnTo>
                  <a:pt x="10609573" y="0"/>
                </a:lnTo>
                <a:lnTo>
                  <a:pt x="10609573" y="5176027"/>
                </a:lnTo>
                <a:lnTo>
                  <a:pt x="0" y="5176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011" b="-589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2038781" y="-1532788"/>
            <a:ext cx="7673323" cy="5441111"/>
          </a:xfrm>
          <a:custGeom>
            <a:avLst/>
            <a:gdLst/>
            <a:ahLst/>
            <a:cxnLst/>
            <a:rect l="l" t="t" r="r" b="b"/>
            <a:pathLst>
              <a:path w="7673323" h="5441111">
                <a:moveTo>
                  <a:pt x="0" y="5441111"/>
                </a:moveTo>
                <a:lnTo>
                  <a:pt x="7673323" y="5441111"/>
                </a:lnTo>
                <a:lnTo>
                  <a:pt x="7673323" y="0"/>
                </a:lnTo>
                <a:lnTo>
                  <a:pt x="0" y="0"/>
                </a:lnTo>
                <a:lnTo>
                  <a:pt x="0" y="5441111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r="-7833" b="-512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1068030" y="-630203"/>
            <a:ext cx="10609573" cy="3468912"/>
          </a:xfrm>
          <a:custGeom>
            <a:avLst/>
            <a:gdLst/>
            <a:ahLst/>
            <a:cxnLst/>
            <a:rect l="l" t="t" r="r" b="b"/>
            <a:pathLst>
              <a:path w="10609573" h="3468912">
                <a:moveTo>
                  <a:pt x="10609573" y="3468912"/>
                </a:moveTo>
                <a:lnTo>
                  <a:pt x="0" y="3468912"/>
                </a:lnTo>
                <a:lnTo>
                  <a:pt x="0" y="0"/>
                </a:lnTo>
                <a:lnTo>
                  <a:pt x="10609573" y="0"/>
                </a:lnTo>
                <a:lnTo>
                  <a:pt x="10609573" y="3468912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r="-12011" b="-137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482848" y="6367492"/>
            <a:ext cx="7673323" cy="4301385"/>
          </a:xfrm>
          <a:custGeom>
            <a:avLst/>
            <a:gdLst/>
            <a:ahLst/>
            <a:cxnLst/>
            <a:rect l="l" t="t" r="r" b="b"/>
            <a:pathLst>
              <a:path w="7673323" h="4301385">
                <a:moveTo>
                  <a:pt x="7673323" y="0"/>
                </a:moveTo>
                <a:lnTo>
                  <a:pt x="0" y="0"/>
                </a:lnTo>
                <a:lnTo>
                  <a:pt x="0" y="4301384"/>
                </a:lnTo>
                <a:lnTo>
                  <a:pt x="7673323" y="4301384"/>
                </a:lnTo>
                <a:lnTo>
                  <a:pt x="7673323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r="-7833" b="-913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144000" y="1281762"/>
            <a:ext cx="7723476" cy="772347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  <a:ln w="1714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5896004"/>
            <a:ext cx="3655998" cy="365599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085850"/>
            <a:ext cx="7683266" cy="197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00"/>
              </a:lnSpc>
            </a:pPr>
            <a:r>
              <a:rPr lang="en-US" sz="7000" spc="-140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INNOVATIVE CAREER CENTERS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486229"/>
            <a:ext cx="39576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91414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DISRUPT THE NORM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989070"/>
            <a:ext cx="736524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Build Academies that Cluster Pathways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Solve Regional Problems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Solve Community Problems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 dirty="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Act Like a Start-Up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274945"/>
            <a:ext cx="588472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414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OFFER INDUSTRY-DRIVEN PATHWAYS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781704"/>
            <a:ext cx="7365242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Turn Industry into Co-Designers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Engage in Pilots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Stack RELEVANT Credentials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Build Experiences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7067579"/>
            <a:ext cx="6277136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414"/>
                </a:solidFill>
                <a:latin typeface="HK Grotesk Medium"/>
                <a:ea typeface="HK Grotesk Medium"/>
                <a:cs typeface="HK Grotesk Medium"/>
                <a:sym typeface="HK Grotesk Medium"/>
              </a:rPr>
              <a:t>ALIGN THEMSELVES TO THE REGION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7679114"/>
            <a:ext cx="7683266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Triangulate Data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Blur the lines between High School, College, and Workforce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191414"/>
                </a:solidFill>
                <a:latin typeface="HK Grotesk"/>
                <a:ea typeface="HK Grotesk"/>
                <a:cs typeface="HK Grotesk"/>
                <a:sym typeface="HK Grotesk"/>
              </a:rPr>
              <a:t>Become the most relevant center in your region and market what you have to offer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0F7EF-6A78-EE73-EC84-4AE76B54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0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7998B-BD98-BBA5-4ED0-62A28CDCFED7}"/>
              </a:ext>
            </a:extLst>
          </p:cNvPr>
          <p:cNvSpPr txBox="1"/>
          <p:nvPr/>
        </p:nvSpPr>
        <p:spPr>
          <a:xfrm>
            <a:off x="381000" y="571500"/>
            <a:ext cx="9245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b="1" spc="-140" dirty="0">
                <a:solidFill>
                  <a:srgbClr val="1E7D9B"/>
                </a:solidFill>
                <a:latin typeface="HK Grotesk"/>
                <a:ea typeface="HK Grotesk"/>
                <a:cs typeface="HK Grotesk"/>
                <a:sym typeface="HK Grotesk"/>
              </a:rPr>
              <a:t>Academy Models</a:t>
            </a:r>
            <a:endParaRPr lang="en-US" sz="7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E9D93-91B7-C186-A705-EF5F150426EB}"/>
              </a:ext>
            </a:extLst>
          </p:cNvPr>
          <p:cNvSpPr txBox="1"/>
          <p:nvPr/>
        </p:nvSpPr>
        <p:spPr>
          <a:xfrm>
            <a:off x="508000" y="203341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K Grotesk Medium" panose="020B0604020202020204" charset="0"/>
              </a:rPr>
              <a:t>The Academy Advantage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BBFACF-13A6-12BC-EEDA-5A09D291DB81}"/>
              </a:ext>
            </a:extLst>
          </p:cNvPr>
          <p:cNvSpPr txBox="1"/>
          <p:nvPr/>
        </p:nvSpPr>
        <p:spPr>
          <a:xfrm>
            <a:off x="508000" y="2593970"/>
            <a:ext cx="6705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Transportation, Distribution &amp; Logistics Academy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CDL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Diesel Engine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Drone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Global Logistics and Supply Chain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AC103-4592-31C9-99B0-CBA9DFFA1E41}"/>
              </a:ext>
            </a:extLst>
          </p:cNvPr>
          <p:cNvSpPr txBox="1"/>
          <p:nvPr/>
        </p:nvSpPr>
        <p:spPr>
          <a:xfrm>
            <a:off x="519373" y="4451002"/>
            <a:ext cx="670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Advanced Manufacturing Academy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Welding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Mechatronics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Machine Tool Technology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C061F-07D6-8E71-125E-8AD07110C6AD}"/>
              </a:ext>
            </a:extLst>
          </p:cNvPr>
          <p:cNvSpPr txBox="1"/>
          <p:nvPr/>
        </p:nvSpPr>
        <p:spPr>
          <a:xfrm>
            <a:off x="519373" y="6057211"/>
            <a:ext cx="92455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Digital Technology Academy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Artificial Intelligence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Computer and Information Systems Security/Information</a:t>
            </a:r>
          </a:p>
          <a:p>
            <a:pPr lvl="1"/>
            <a:r>
              <a:rPr lang="en-US" sz="2100" b="1" dirty="0"/>
              <a:t>      Assurance (AKA Cybersecurity)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b="1" dirty="0"/>
              <a:t>Programming and Software Development</a:t>
            </a:r>
          </a:p>
          <a:p>
            <a:pPr lvl="1"/>
            <a:r>
              <a:rPr lang="en-US" sz="2100" b="1" dirty="0"/>
              <a:t>	(Computer Programming 1 &amp; 2 with Java, Game Design 7 Development)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20FB9E-17A0-0842-A925-57CB972B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657" y="364072"/>
            <a:ext cx="9912343" cy="66082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E7B36B-7B2C-5160-2544-75C9C029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591300"/>
            <a:ext cx="9753600" cy="5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57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1201</Words>
  <Application>Microsoft Office PowerPoint</Application>
  <PresentationFormat>Custom</PresentationFormat>
  <Paragraphs>195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HK Grotesk</vt:lpstr>
      <vt:lpstr>HK Grotesk Medium</vt:lpstr>
      <vt:lpstr>Calibri</vt:lpstr>
      <vt:lpstr>Arial</vt:lpstr>
      <vt:lpstr>HK Grotesk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Innovative. Relevant. Rigorous. How to Redefine the South Carolina Career Center</dc:title>
  <dc:creator>Nikki Honeycutt</dc:creator>
  <cp:lastModifiedBy>Nikki Honeycutt</cp:lastModifiedBy>
  <cp:revision>3</cp:revision>
  <dcterms:created xsi:type="dcterms:W3CDTF">2006-08-16T00:00:00Z</dcterms:created>
  <dcterms:modified xsi:type="dcterms:W3CDTF">2026-06-13T20:19:37Z</dcterms:modified>
  <dc:identifier>DAHLDS5AoCU</dc:identifier>
</cp:coreProperties>
</file>