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02" r:id="rId2"/>
    <p:sldId id="299" r:id="rId3"/>
    <p:sldId id="313" r:id="rId4"/>
    <p:sldId id="315" r:id="rId5"/>
    <p:sldId id="317" r:id="rId6"/>
    <p:sldId id="303" r:id="rId7"/>
    <p:sldId id="314" r:id="rId8"/>
    <p:sldId id="318" r:id="rId9"/>
    <p:sldId id="319" r:id="rId10"/>
    <p:sldId id="322" r:id="rId11"/>
    <p:sldId id="321" r:id="rId12"/>
    <p:sldId id="327" r:id="rId13"/>
    <p:sldId id="323" r:id="rId14"/>
    <p:sldId id="324" r:id="rId15"/>
    <p:sldId id="325" r:id="rId16"/>
    <p:sldId id="326" r:id="rId17"/>
    <p:sldId id="331" r:id="rId18"/>
    <p:sldId id="328" r:id="rId19"/>
    <p:sldId id="330" r:id="rId20"/>
    <p:sldId id="329" r:id="rId21"/>
    <p:sldId id="332" r:id="rId22"/>
    <p:sldId id="333" r:id="rId23"/>
    <p:sldId id="335" r:id="rId24"/>
    <p:sldId id="320" r:id="rId25"/>
    <p:sldId id="334" r:id="rId26"/>
    <p:sldId id="289" r:id="rId2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CF1E00-CDBD-B989-5A62-C9F1FB4E6521}" name="Bocchino, Herbert S" initials="HB" userId="S::hsbocchino@ed.sc.gov::813e1efc-8c78-4891-bfee-72b1bdd0b346" providerId="AD"/>
  <p188:author id="{9C1F1D5B-668D-787D-90C5-CADB24638654}" name="Harmon, Heather A" initials="HH" userId="S::haharmon@ed.sc.gov::3afac0f2-a4fb-4c88-8829-49973cb068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04B"/>
    <a:srgbClr val="2F3D4C"/>
    <a:srgbClr val="F5D9B5"/>
    <a:srgbClr val="F0C14C"/>
    <a:srgbClr val="E7E7E7"/>
    <a:srgbClr val="469FB7"/>
    <a:srgbClr val="FFE493"/>
    <a:srgbClr val="2F3DFC"/>
    <a:srgbClr val="3A6C97"/>
    <a:srgbClr val="23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F9228-9F34-4BD9-9EF7-BE603832C775}" v="1" dt="2026-06-14T20:10:57.877"/>
    <p1510:client id="{CA11D32C-0947-25CD-5797-0A76765A90AA}" v="34" dt="2026-06-14T11:46:37.525"/>
    <p1510:client id="{F3660E4B-9F18-6EDE-AEB6-C3EDEC705217}" v="124" dt="2026-06-14T11:39:02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5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27AE3-691E-E2BF-2C4F-E1ED1E19C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B8064-CEEB-6470-796A-6D2B6FA56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C2B4A-534F-4F1F-A904-825A11F8CCB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EC9A8-773A-4BA7-2109-AF376D67F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38C87-913A-421A-FF8C-5538C7733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80F00-9F8C-45DE-9A1D-68A2F23A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3A10E-90C6-4978-89DC-ACC6D9E041AA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EC91-7A65-4868-9634-A5288F99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Slide title should be Aptos Bold font, left-aligned, not smaller than 44pt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Audience – To whom/group you are presenting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Speaker – Who is giving the presentation (may be by name or by department)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Date – Date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Agenda is 88 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Line item is 66 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Left aligned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Title font is 88pt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Numbered line item 66 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Detail/slide item 36 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Emphasize – 	D.2 – Critical Thinking and Problem Solving</a:t>
            </a:r>
          </a:p>
          <a:p>
            <a:r>
              <a:rPr lang="en-US"/>
              <a:t>	E.11 – Reading and Writing Skills</a:t>
            </a:r>
          </a:p>
          <a:p>
            <a:r>
              <a:rPr lang="en-US"/>
              <a:t>	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E.3 – Demonstrate continuous learning and adaptability skills to changing job requirements.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purposefully included example activities that address the top areas that industry has identified as major areas for growth as reported by DEW: 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Adaptability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 solving and decision making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and writing</a:t>
            </a:r>
          </a:p>
          <a:p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our responsibility to WEAVE employability skills into every day instruction.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6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Emphasize the three areas: routine, task,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Students can also advocate for themselves in job interviews by highlighting their scores on the WIN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change(s) can you make to more purposefully integrate employability skills into your daily instruction?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4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title is hidden from display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06E5E-2FCB-B270-CD3F-6CFEC4E39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1513" y="-838908"/>
            <a:ext cx="11521440" cy="11521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BFEE4-62A2-7EAB-AEBF-7E3944603D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9264" y="956930"/>
            <a:ext cx="10354410" cy="3675792"/>
          </a:xfrm>
        </p:spPr>
        <p:txBody>
          <a:bodyPr anchor="ctr">
            <a:normAutofit/>
          </a:bodyPr>
          <a:lstStyle>
            <a:lvl1pPr algn="l">
              <a:lnSpc>
                <a:spcPct val="110000"/>
              </a:lnSpc>
              <a:defRPr sz="6600" b="1">
                <a:solidFill>
                  <a:schemeClr val="bg1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Title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Slide</a:t>
            </a:r>
            <a:r>
              <a:rPr lang="en-US"/>
              <a:t> -</a:t>
            </a:r>
            <a:r>
              <a:rPr lang="en-US">
                <a:solidFill>
                  <a:schemeClr val="bg1"/>
                </a:solidFill>
              </a:rPr>
              <a:t>Font is no less than 44 size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D4C45-7EC9-A96B-2BD7-023E611D49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3262" y="5276460"/>
            <a:ext cx="10370412" cy="2483643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&lt;Audience&gt;</a:t>
            </a:r>
          </a:p>
          <a:p>
            <a:r>
              <a:rPr lang="en-US"/>
              <a:t>&lt;Presenter Name&gt; </a:t>
            </a:r>
          </a:p>
          <a:p>
            <a:r>
              <a:rPr lang="en-US"/>
              <a:t>&lt;Date&gt;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8F3DA-CB78-FE37-88DE-2565E63C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479" y="7910464"/>
            <a:ext cx="8641080" cy="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5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Footer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B318CF-2B45-C43B-CD55-06615050B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2" name="SCDE logo" descr="South Carolina Department of Education logo ">
            <a:extLst>
              <a:ext uri="{FF2B5EF4-FFF2-40B4-BE49-F238E27FC236}">
                <a16:creationId xmlns:a16="http://schemas.microsoft.com/office/drawing/2014/main" id="{C5CC20D6-CB1A-AC19-3B64-8C546270A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3C630-315D-CFC6-1077-4EA130C6B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9788" y="2437728"/>
            <a:ext cx="5303520" cy="63258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525F5-194F-62C4-CDC3-1B712D067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0433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Three Content with Footer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AD13B-C6F1-0FFF-1CFE-F9506448B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972" y="2437728"/>
            <a:ext cx="5303520" cy="632585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EA1A-AFD3-FE33-791E-2576D341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9CDF-4B22-2AEC-D3B4-2114FED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E363-0518-8836-E86B-81440D4A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D8EE9B-5A2D-A2FD-AB31-0B7F5AF0C2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2240" y="2456488"/>
            <a:ext cx="5303520" cy="63070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A7768E-ADFA-A429-D505-997BA11329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1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2 boxes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7660AF-9DC3-B9D2-2069-4B8428057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3" name="SCDE logo" descr="South Carolina Department of Education logo ">
            <a:extLst>
              <a:ext uri="{FF2B5EF4-FFF2-40B4-BE49-F238E27FC236}">
                <a16:creationId xmlns:a16="http://schemas.microsoft.com/office/drawing/2014/main" id="{AE1892C7-250F-529E-EF3D-9D54585E9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AEB75-2960-EF56-B9C2-F330873E2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110" y="547688"/>
            <a:ext cx="16445345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Comparison with 2 boxes and footer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98553-E0A0-8B74-8785-F5DC412A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793" y="2371986"/>
            <a:ext cx="7736681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0C08-9824-F1CD-E5C5-34DC0B80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110" y="3314700"/>
            <a:ext cx="7736681" cy="54400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C1085-122A-9CFF-0F7A-EE5876675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77760" y="2371986"/>
            <a:ext cx="7774782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A0948-D44B-B0FA-FF24-9E0379973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9213" y="3314700"/>
            <a:ext cx="7774782" cy="54400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DF6F0-6C8C-CF39-2D0F-DC5E18E9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26D22-60B6-DC3A-E908-0B886893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1734A-479A-D485-4919-57CEAA38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765DB-741E-0449-2A66-482A1AA78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3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tro slide - do not use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EB75-2960-EF56-B9C2-F330873E2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110" y="547688"/>
            <a:ext cx="16445345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Introduction slide – do not use!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98553-E0A0-8B74-8785-F5DC412A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110" y="2354580"/>
            <a:ext cx="7736681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0C08-9824-F1CD-E5C5-34DC0B80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110" y="3314700"/>
            <a:ext cx="7736681" cy="5440076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C1085-122A-9CFF-0F7A-EE5876675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09213" y="2354580"/>
            <a:ext cx="7774782" cy="64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A0948-D44B-B0FA-FF24-9E0379973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9213" y="3314700"/>
            <a:ext cx="7774782" cy="5440076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DF6F0-6C8C-CF39-2D0F-DC5E18E9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26D22-60B6-DC3A-E908-0B886893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1734A-479A-D485-4919-57CEAA38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7B5441-957E-764A-2A5B-31D36BB58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72286C-A10D-2147-4B2F-D04B51C7A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2" name="SCDE logo" descr="South Carolina Department of Education logo ">
            <a:extLst>
              <a:ext uri="{FF2B5EF4-FFF2-40B4-BE49-F238E27FC236}">
                <a16:creationId xmlns:a16="http://schemas.microsoft.com/office/drawing/2014/main" id="{0F42C22C-EB47-219D-24BC-66F0E03E49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B8B3B-F32B-E702-A833-508A69607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251" y="685800"/>
            <a:ext cx="6272788" cy="174312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D1BA-DC7D-F075-0930-F9EA69D931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29600" y="685802"/>
            <a:ext cx="8803482" cy="810577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err="1"/>
              <a:t>adipisicing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</a:t>
            </a:r>
            <a:r>
              <a:rPr lang="en-US" err="1"/>
              <a:t>aliqua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cupidatat labore </a:t>
            </a:r>
            <a:r>
              <a:rPr lang="en-US" err="1"/>
              <a:t>laborum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cupidatat dolore do </a:t>
            </a:r>
            <a:r>
              <a:rPr lang="en-US" err="1"/>
              <a:t>aliqua</a:t>
            </a:r>
            <a:r>
              <a:rPr lang="en-US"/>
              <a:t> magna ipsum non Lorem do </a:t>
            </a:r>
            <a:r>
              <a:rPr lang="en-US" err="1"/>
              <a:t>laborum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labore cupidatat </a:t>
            </a:r>
            <a:r>
              <a:rPr lang="en-US" err="1"/>
              <a:t>pariatur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officia</a:t>
            </a:r>
            <a:r>
              <a:rPr lang="en-US"/>
              <a:t> ad sit </a:t>
            </a:r>
            <a:r>
              <a:rPr lang="en-US" err="1"/>
              <a:t>eu</a:t>
            </a:r>
            <a:r>
              <a:rPr lang="en-US"/>
              <a:t> do </a:t>
            </a:r>
            <a:r>
              <a:rPr lang="en-US" err="1"/>
              <a:t>enim</a:t>
            </a:r>
            <a:r>
              <a:rPr lang="en-US"/>
              <a:t> adipisicing magna </a:t>
            </a:r>
            <a:r>
              <a:rPr lang="en-US" err="1"/>
              <a:t>aute</a:t>
            </a:r>
            <a:r>
              <a:rPr lang="en-US"/>
              <a:t> Lorem dolor </a:t>
            </a:r>
            <a:r>
              <a:rPr lang="en-US" err="1"/>
              <a:t>irure</a:t>
            </a:r>
            <a:r>
              <a:rPr lang="en-US"/>
              <a:t>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aliqua</a:t>
            </a:r>
            <a:r>
              <a:rPr lang="en-US"/>
              <a:t> non labore </a:t>
            </a:r>
            <a:r>
              <a:rPr lang="en-US" err="1"/>
              <a:t>cillum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excepteur</a:t>
            </a:r>
            <a:r>
              <a:rPr lang="en-US"/>
              <a:t> 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excepteur</a:t>
            </a:r>
            <a:r>
              <a:rPr lang="en-US"/>
              <a:t> 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t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CB316-9DAA-CE46-6CA5-583FBD3A4F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5839" y="3314700"/>
            <a:ext cx="6272788" cy="575308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</a:t>
            </a:r>
            <a:r>
              <a:rPr lang="en-US" err="1"/>
              <a:t>aliqua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cupidatat labore </a:t>
            </a:r>
            <a:r>
              <a:rPr lang="en-US" err="1"/>
              <a:t>laborum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cupidatat dolore do </a:t>
            </a:r>
            <a:r>
              <a:rPr lang="en-US" err="1"/>
              <a:t>aliqua</a:t>
            </a:r>
            <a:r>
              <a:rPr lang="en-US"/>
              <a:t> magna ipsum non Lorem do </a:t>
            </a:r>
            <a:r>
              <a:rPr lang="en-US" err="1"/>
              <a:t>laborum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labore cupidatat </a:t>
            </a:r>
            <a:r>
              <a:rPr lang="en-US" err="1"/>
              <a:t>pariatur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officia</a:t>
            </a:r>
            <a:r>
              <a:rPr lang="en-US"/>
              <a:t> ad sit </a:t>
            </a:r>
            <a:r>
              <a:rPr lang="en-US" err="1"/>
              <a:t>eu</a:t>
            </a:r>
            <a:r>
              <a:rPr lang="en-US"/>
              <a:t> do </a:t>
            </a:r>
            <a:r>
              <a:rPr lang="en-US" err="1"/>
              <a:t>enim</a:t>
            </a:r>
            <a:r>
              <a:rPr lang="en-US"/>
              <a:t> adipisicing magna </a:t>
            </a:r>
            <a:r>
              <a:rPr lang="en-US" err="1"/>
              <a:t>aute</a:t>
            </a:r>
            <a:r>
              <a:rPr lang="en-US"/>
              <a:t> Lorem dolor </a:t>
            </a:r>
            <a:r>
              <a:rPr lang="en-US" err="1"/>
              <a:t>irure</a:t>
            </a:r>
            <a:r>
              <a:rPr lang="en-US"/>
              <a:t>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aliqua</a:t>
            </a:r>
            <a:r>
              <a:rPr lang="en-US"/>
              <a:t> non labore </a:t>
            </a:r>
            <a:r>
              <a:rPr lang="en-US" err="1"/>
              <a:t>cillum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excepteur</a:t>
            </a:r>
            <a:r>
              <a:rPr lang="en-US"/>
              <a:t> 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commodo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22E1-068C-3637-72EE-8BC632AF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E39D-C426-0C02-ADD0-C1A4A9D4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AC733-6D88-4D21-6CB9-87808044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B8352C-6B08-2F67-F9E0-D46B6820F2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5016956" y="6040472"/>
            <a:ext cx="5486400" cy="1581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1B112-0BDC-440C-A7A6-0AD3400F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4225" y="2807443"/>
            <a:ext cx="6346486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icture with Caption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0D4F7C-2098-8AE2-3D3C-F550939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1" name="SCDE logo" descr="South Carolina Department of Education logo ">
            <a:extLst>
              <a:ext uri="{FF2B5EF4-FFF2-40B4-BE49-F238E27FC236}">
                <a16:creationId xmlns:a16="http://schemas.microsoft.com/office/drawing/2014/main" id="{86ADCA97-48F9-D4E8-35C7-58B976785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B8B3B-F32B-E702-A833-508A69607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251" y="685800"/>
            <a:ext cx="6272788" cy="166925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Picture with Caption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CB316-9DAA-CE46-6CA5-583FBD3A4F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5838" y="3314700"/>
            <a:ext cx="6346485" cy="548878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</a:t>
            </a:r>
            <a:r>
              <a:rPr lang="en-US" err="1"/>
              <a:t>eadipisicing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</a:t>
            </a:r>
            <a:r>
              <a:rPr lang="en-US" err="1"/>
              <a:t>aliqua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cupidatat labore </a:t>
            </a:r>
            <a:r>
              <a:rPr lang="en-US" err="1"/>
              <a:t>laborum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cupidatat dolore do </a:t>
            </a:r>
            <a:r>
              <a:rPr lang="en-US" err="1"/>
              <a:t>aliqua</a:t>
            </a:r>
            <a:r>
              <a:rPr lang="en-US"/>
              <a:t> magna ipsum non Lorem do </a:t>
            </a:r>
            <a:r>
              <a:rPr lang="en-US" err="1"/>
              <a:t>laborum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labore cupidatat </a:t>
            </a:r>
            <a:r>
              <a:rPr lang="en-US" err="1"/>
              <a:t>pariatur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officia</a:t>
            </a:r>
            <a:r>
              <a:rPr lang="en-US"/>
              <a:t> ad sit </a:t>
            </a:r>
            <a:r>
              <a:rPr lang="en-US" err="1"/>
              <a:t>eu</a:t>
            </a:r>
            <a:r>
              <a:rPr lang="en-US"/>
              <a:t> do </a:t>
            </a:r>
            <a:r>
              <a:rPr lang="en-US" err="1"/>
              <a:t>enim</a:t>
            </a:r>
            <a:r>
              <a:rPr lang="en-US"/>
              <a:t> adipisicing magna </a:t>
            </a:r>
            <a:r>
              <a:rPr lang="en-US" err="1"/>
              <a:t>aute</a:t>
            </a:r>
            <a:r>
              <a:rPr lang="en-US"/>
              <a:t> Lorem dolor </a:t>
            </a:r>
            <a:r>
              <a:rPr lang="en-US" err="1"/>
              <a:t>irure</a:t>
            </a:r>
            <a:r>
              <a:rPr lang="en-US"/>
              <a:t>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aliqua</a:t>
            </a:r>
            <a:r>
              <a:rPr lang="en-US"/>
              <a:t> non labore </a:t>
            </a:r>
            <a:r>
              <a:rPr lang="en-US" err="1"/>
              <a:t>cillum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excepteur</a:t>
            </a:r>
            <a:r>
              <a:rPr lang="en-US"/>
              <a:t> 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excepteur</a:t>
            </a:r>
            <a:r>
              <a:rPr lang="en-US"/>
              <a:t> 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commodo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D1BA-DC7D-F075-0930-F9EA69D931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29600" y="685802"/>
            <a:ext cx="8803482" cy="8105775"/>
          </a:xfrm>
          <a:ln w="28575">
            <a:solidFill>
              <a:srgbClr val="F0C14C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Insert and format picture </a:t>
            </a:r>
          </a:p>
          <a:p>
            <a:pPr lvl="0"/>
            <a:r>
              <a:rPr lang="en-US"/>
              <a:t>to fit allotted box frame</a:t>
            </a:r>
          </a:p>
          <a:p>
            <a:pPr lvl="0"/>
            <a:r>
              <a:rPr lang="en-US"/>
              <a:t>(you may adjust the height of the yellow box, not the width)</a:t>
            </a:r>
          </a:p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10209-27A1-C6F6-9969-757851441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4225" y="2807443"/>
            <a:ext cx="6346486" cy="1829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22E1-068C-3637-72EE-8BC632AF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E39D-C426-0C02-ADD0-C1A4A9D4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AC733-6D88-4D21-6CB9-87808044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name slide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B3F3E5-B314-C00D-47FE-B8BAA579D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8" name="SCDE logo" descr="South Carolina Department of Education logo ">
            <a:extLst>
              <a:ext uri="{FF2B5EF4-FFF2-40B4-BE49-F238E27FC236}">
                <a16:creationId xmlns:a16="http://schemas.microsoft.com/office/drawing/2014/main" id="{BC6C8FC2-1503-FB3A-3F76-0A4FA4F8D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C1767-145D-AEB1-4B9F-15572B7E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0904" y="2233652"/>
            <a:ext cx="7296150" cy="281333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8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E24D0A-B619-0CDD-0665-C4B9269E9311}"/>
              </a:ext>
            </a:extLst>
          </p:cNvPr>
          <p:cNvCxnSpPr/>
          <p:nvPr userDrawn="1"/>
        </p:nvCxnSpPr>
        <p:spPr>
          <a:xfrm>
            <a:off x="8839200" y="5295900"/>
            <a:ext cx="7296150" cy="0"/>
          </a:xfrm>
          <a:prstGeom prst="line">
            <a:avLst/>
          </a:prstGeom>
          <a:ln>
            <a:solidFill>
              <a:srgbClr val="F0C1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F0437-50D7-BCCD-28BB-D03E2BC5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825D9-F1DB-B607-A9E0-1F88C039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894F5-9FE4-D6B7-994B-12B17709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8F96D2-A9CF-5427-4503-D15057B18DF5}"/>
              </a:ext>
            </a:extLst>
          </p:cNvPr>
          <p:cNvSpPr/>
          <p:nvPr userDrawn="1"/>
        </p:nvSpPr>
        <p:spPr>
          <a:xfrm>
            <a:off x="2152650" y="1983736"/>
            <a:ext cx="5486400" cy="5486400"/>
          </a:xfrm>
          <a:prstGeom prst="ellipse">
            <a:avLst/>
          </a:prstGeom>
          <a:noFill/>
          <a:ln w="76200">
            <a:solidFill>
              <a:srgbClr val="F0C1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22806A6B-C583-2987-7774-09C08CD97C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790904" y="5511790"/>
            <a:ext cx="7344446" cy="1003310"/>
          </a:xfrm>
        </p:spPr>
        <p:txBody>
          <a:bodyPr>
            <a:noAutofit/>
          </a:bodyPr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en-US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01752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SCDE logo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54356-DE3D-3B34-CC3A-08F472B83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139" y="8267700"/>
            <a:ext cx="4572000" cy="9144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ed.sc.gov</a:t>
            </a:r>
          </a:p>
        </p:txBody>
      </p:sp>
      <p:pic>
        <p:nvPicPr>
          <p:cNvPr id="7" name="Picture 6" descr="2024 South Carolina Department of Education">
            <a:extLst>
              <a:ext uri="{FF2B5EF4-FFF2-40B4-BE49-F238E27FC236}">
                <a16:creationId xmlns:a16="http://schemas.microsoft.com/office/drawing/2014/main" id="{4D988EAD-12EE-78F5-0E0F-0E4B0EC55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80" y="1028700"/>
            <a:ext cx="6862119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F0437-50D7-BCCD-28BB-D03E2BC5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825D9-F1DB-B607-A9E0-1F88C039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894F5-9FE4-D6B7-994B-12B17709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8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ED160C-729E-DC01-91C1-E45A5EB4DE4B}"/>
              </a:ext>
            </a:extLst>
          </p:cNvPr>
          <p:cNvGrpSpPr/>
          <p:nvPr userDrawn="1"/>
        </p:nvGrpSpPr>
        <p:grpSpPr>
          <a:xfrm>
            <a:off x="-1023066" y="8828011"/>
            <a:ext cx="18821128" cy="1254203"/>
            <a:chOff x="-1023066" y="8828011"/>
            <a:chExt cx="18821128" cy="12542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9D1160-64CA-436C-B670-2D23DD0AA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7650426" y="846324"/>
              <a:ext cx="26615" cy="17373600"/>
            </a:xfrm>
            <a:prstGeom prst="rect">
              <a:avLst/>
            </a:prstGeom>
          </p:spPr>
        </p:pic>
        <p:pic>
          <p:nvPicPr>
            <p:cNvPr id="5" name="SCDE logo" descr="South Carolina Department of Education logo ">
              <a:extLst>
                <a:ext uri="{FF2B5EF4-FFF2-40B4-BE49-F238E27FC236}">
                  <a16:creationId xmlns:a16="http://schemas.microsoft.com/office/drawing/2014/main" id="{F641CD80-4F1B-DE0E-97B9-9E7823DD7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535400" y="8828011"/>
              <a:ext cx="1262662" cy="12542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1265995"/>
            <a:ext cx="4647438" cy="71323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96615-EFF9-DD25-AEFB-EADCE296E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400" y="1265995"/>
            <a:ext cx="10935" cy="71323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B0171C-C651-92CB-2B09-20CB26A7EE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7473" y="1265996"/>
            <a:ext cx="10658720" cy="7132320"/>
          </a:xfrm>
        </p:spPr>
        <p:txBody>
          <a:bodyPr anchor="ctr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Second level</a:t>
            </a:r>
          </a:p>
          <a:p>
            <a:pPr marL="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Third level</a:t>
            </a:r>
          </a:p>
          <a:p>
            <a:pPr marL="0" marR="0" lvl="3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Fourth level</a:t>
            </a:r>
          </a:p>
          <a:p>
            <a:pPr marL="0" marR="0" lvl="4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1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ine Item section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A24F8-E0C0-F79E-2D18-9ED0C519D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4" name="SCDE logo" descr="South Carolina Department of Education logo ">
            <a:extLst>
              <a:ext uri="{FF2B5EF4-FFF2-40B4-BE49-F238E27FC236}">
                <a16:creationId xmlns:a16="http://schemas.microsoft.com/office/drawing/2014/main" id="{31730557-317E-7F61-E7D8-F3F39A889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525F5-194F-62C4-CDC3-1B712D067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91679"/>
            <a:ext cx="16459200" cy="13716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Agenda Item #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EA1A-AFD3-FE33-791E-2576D341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9CDF-4B22-2AEC-D3B4-2114FED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E363-0518-8836-E86B-81440D4A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30407-92DB-6D23-E28D-5CA457DC00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175315"/>
            <a:ext cx="16459200" cy="18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0965D2-0741-DF84-33EC-57B9545B74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9982" y="732042"/>
            <a:ext cx="2288036" cy="2286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FC849E3-7EAC-09E6-DF91-24BB92C42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3200" y="5678334"/>
            <a:ext cx="12801600" cy="2038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9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footer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AF36B-71EF-8668-0205-E9B7A2C79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839810B2-5569-3CA0-F47E-B2FBA8600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and Content slide with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2175347"/>
            <a:ext cx="16450056" cy="597566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3099C-6661-43B6-EBF5-B36CAE526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AF36B-71EF-8668-0205-E9B7A2C79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839810B2-5569-3CA0-F47E-B2FBA8600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and Content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1817316"/>
            <a:ext cx="16450056" cy="63336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1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l footer only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839810B2-5569-3CA0-F47E-B2FBA8600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Title and Content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1817316"/>
            <a:ext cx="16450056" cy="63336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option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Custom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8972" y="1817316"/>
            <a:ext cx="16450056" cy="744098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Please contact Nicole Arndt, nmarndt@ed.sc.gov, to design a custom slide to fit your needs.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5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57C5B0-A9C0-09CB-BD24-64EFCD4E5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A016A209-B477-FFDA-7AE8-5C42ACA538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Data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AFE474-6905-6CBF-B4C2-AF926B17C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37" y="2166068"/>
            <a:ext cx="16450056" cy="62322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217999-8758-BD0D-F188-1776473D73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9A8B40-4FA4-AB72-CF27-F710AC3A8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1" name="SCDE logo" descr="South Carolina Department of Education logo ">
            <a:extLst>
              <a:ext uri="{FF2B5EF4-FFF2-40B4-BE49-F238E27FC236}">
                <a16:creationId xmlns:a16="http://schemas.microsoft.com/office/drawing/2014/main" id="{FF320282-5BD6-3617-EDC1-095179441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525F5-194F-62C4-CDC3-1B712D067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0433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Two Content with Footer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AD13B-C6F1-0FFF-1CFE-F9506448B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972" y="2247900"/>
            <a:ext cx="7772400" cy="636122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3C630-315D-CFC6-1077-4EA130C6B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9311" y="2247900"/>
            <a:ext cx="7772400" cy="636122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EA1A-AFD3-FE33-791E-2576D341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9CDF-4B22-2AEC-D3B4-2114FED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E363-0518-8836-E86B-81440D4A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30407-92DB-6D23-E28D-5CA457DC00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0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7CB8A-616D-DB88-E626-AD88405E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2" y="547687"/>
            <a:ext cx="16404336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D1AE-8C70-E17F-4B72-A99C29DE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972" y="1866901"/>
            <a:ext cx="16404336" cy="6891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739AE-F4E9-DBEA-157C-A988F04C3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972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6/14/2026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2BDF-56C2-0213-CE6C-82243BE91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35040" y="9556342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486B0-175D-859B-47C3-0AF39FCE8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08508" y="955634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9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5" r:id="rId3"/>
    <p:sldLayoutId id="2147483662" r:id="rId4"/>
    <p:sldLayoutId id="2147483677" r:id="rId5"/>
    <p:sldLayoutId id="2147483678" r:id="rId6"/>
    <p:sldLayoutId id="2147483679" r:id="rId7"/>
    <p:sldLayoutId id="2147483674" r:id="rId8"/>
    <p:sldLayoutId id="2147483663" r:id="rId9"/>
    <p:sldLayoutId id="2147483673" r:id="rId10"/>
    <p:sldLayoutId id="2147483664" r:id="rId11"/>
    <p:sldLayoutId id="2147483672" r:id="rId12"/>
    <p:sldLayoutId id="2147483666" r:id="rId13"/>
    <p:sldLayoutId id="2147483668" r:id="rId14"/>
    <p:sldLayoutId id="2147483670" r:id="rId15"/>
    <p:sldLayoutId id="2147483669" r:id="rId1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.sc.gov/about/profile-of-sc-graduat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document/d/1TVg-0RmsaRcaQa7Q3dKMG2oDowVrw4U6/edit?usp=sharing&amp;ouid=100510109500105069025&amp;rtpof=true&amp;sd=tru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fxF1SE" TargetMode="External"/><Relationship Id="rId2" Type="http://schemas.openxmlformats.org/officeDocument/2006/relationships/hyperlink" Target="https://drive.google.com/drive/folders/1WnJ-6Zsmftu5h6CwEKWYRduUaeXEIHUc?usp=drive_link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sc_ocr_pd_feedbac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forms.gle/H7f15FTqfS91eZC4A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F5y0hSqO48U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25B5-F436-FCCB-568C-BFA2D8619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Skills for Hire – Embedding Employability in Every CTE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9F854-9284-7C19-F74C-100A35BAA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Palmetto Education Summit</a:t>
            </a:r>
          </a:p>
          <a:p>
            <a:r>
              <a:rPr lang="en-US"/>
              <a:t>Dr. Herb Bocchino &amp; Heather Harmon</a:t>
            </a:r>
          </a:p>
          <a:p>
            <a:r>
              <a:rPr lang="en-US"/>
              <a:t>6/15/2026</a:t>
            </a:r>
          </a:p>
        </p:txBody>
      </p:sp>
      <p:pic>
        <p:nvPicPr>
          <p:cNvPr id="5" name="Content PlacehCDE banner logo" descr="2024 South Carolina Department of Education banner logo.">
            <a:extLst>
              <a:ext uri="{FF2B5EF4-FFF2-40B4-BE49-F238E27FC236}">
                <a16:creationId xmlns:a16="http://schemas.microsoft.com/office/drawing/2014/main" id="{F8433567-76C1-EC93-B632-9F43651458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8191501"/>
            <a:ext cx="96012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07E7-1060-9FC5-5315-F2426C2C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of the South Carolina Graduate</a:t>
            </a:r>
          </a:p>
        </p:txBody>
      </p:sp>
      <p:pic>
        <p:nvPicPr>
          <p:cNvPr id="5" name="Content Placeholder 4" descr="Image of the Profile of the South Carolina Graduate">
            <a:extLst>
              <a:ext uri="{FF2B5EF4-FFF2-40B4-BE49-F238E27FC236}">
                <a16:creationId xmlns:a16="http://schemas.microsoft.com/office/drawing/2014/main" id="{575573DB-8868-890B-8A4A-AFD112620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123" y="1866900"/>
            <a:ext cx="10201753" cy="76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9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AF4894-8FD3-C38B-7997-B4D10CC5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 Ready Standards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C94B24-0BF6-E32F-D9E1-69FE4F5A4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2175347"/>
            <a:ext cx="16450056" cy="66730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485900" lvl="1" indent="-457200"/>
            <a:r>
              <a:rPr lang="en-US" sz="5000" dirty="0">
                <a:solidFill>
                  <a:schemeClr val="bg1"/>
                </a:solidFill>
              </a:rPr>
              <a:t>80% of SC CTE courses already </a:t>
            </a:r>
            <a:r>
              <a:rPr lang="en-US" sz="5000">
                <a:solidFill>
                  <a:schemeClr val="bg1"/>
                </a:solidFill>
              </a:rPr>
              <a:t>list the</a:t>
            </a:r>
            <a:r>
              <a:rPr lang="en-US" sz="5000" dirty="0">
                <a:solidFill>
                  <a:schemeClr val="bg1"/>
                </a:solidFill>
              </a:rPr>
              <a:t> Career Ready standards.</a:t>
            </a:r>
          </a:p>
          <a:p>
            <a:pPr marL="2171700" lvl="2" indent="-457200"/>
            <a:r>
              <a:rPr lang="en-US" sz="3000" dirty="0">
                <a:solidFill>
                  <a:schemeClr val="bg1"/>
                </a:solidFill>
              </a:rPr>
              <a:t>The latest version of the standards are aligned to </a:t>
            </a:r>
            <a:r>
              <a:rPr lang="en-US" sz="3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Profile of the SC Graduate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marL="1485900" lvl="1" indent="-457200"/>
            <a:r>
              <a:rPr lang="en-US" sz="5000" dirty="0">
                <a:solidFill>
                  <a:schemeClr val="bg1"/>
                </a:solidFill>
              </a:rPr>
              <a:t>The goal is for 100% of SC CTE courses to </a:t>
            </a:r>
            <a:r>
              <a:rPr lang="en-US" sz="5000">
                <a:solidFill>
                  <a:schemeClr val="bg1"/>
                </a:solidFill>
              </a:rPr>
              <a:t>list the</a:t>
            </a:r>
            <a:r>
              <a:rPr lang="en-US" sz="5000" dirty="0">
                <a:solidFill>
                  <a:schemeClr val="bg1"/>
                </a:solidFill>
              </a:rPr>
              <a:t> Career Ready standards.</a:t>
            </a:r>
          </a:p>
          <a:p>
            <a:pPr marL="1485900" lvl="1" indent="-457200"/>
            <a:r>
              <a:rPr lang="en-US" sz="5000" dirty="0">
                <a:solidFill>
                  <a:schemeClr val="bg1"/>
                </a:solidFill>
              </a:rPr>
              <a:t>Usually </a:t>
            </a:r>
            <a:r>
              <a:rPr lang="en-US" sz="5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Standards</a:t>
            </a:r>
            <a:r>
              <a:rPr lang="en-US" sz="50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– E</a:t>
            </a:r>
            <a:endParaRPr lang="en-US" sz="5000" dirty="0"/>
          </a:p>
          <a:p>
            <a:pPr marL="2171700" lvl="2" indent="-457200"/>
            <a:r>
              <a:rPr lang="en-US" sz="3000" dirty="0">
                <a:solidFill>
                  <a:schemeClr val="bg1"/>
                </a:solidFill>
              </a:rPr>
              <a:t>A – Safety</a:t>
            </a:r>
          </a:p>
          <a:p>
            <a:pPr marL="2171700" lvl="2" indent="-457200"/>
            <a:r>
              <a:rPr lang="en-US" sz="3000" dirty="0">
                <a:solidFill>
                  <a:schemeClr val="bg1"/>
                </a:solidFill>
              </a:rPr>
              <a:t>B – Student Organizations</a:t>
            </a:r>
          </a:p>
          <a:p>
            <a:pPr marL="2171700" lvl="2" indent="-457200"/>
            <a:r>
              <a:rPr lang="en-US" sz="3000" dirty="0">
                <a:solidFill>
                  <a:schemeClr val="bg1"/>
                </a:solidFill>
              </a:rPr>
              <a:t>C – Technology Knowledge</a:t>
            </a:r>
          </a:p>
          <a:p>
            <a:pPr marL="2171700" lvl="2" indent="-457200"/>
            <a:r>
              <a:rPr lang="en-US" sz="3000" dirty="0">
                <a:solidFill>
                  <a:schemeClr val="bg1"/>
                </a:solidFill>
              </a:rPr>
              <a:t>D – Personal Qualities and Employability Skills</a:t>
            </a:r>
          </a:p>
          <a:p>
            <a:pPr marL="2171700" lvl="2" indent="-457200"/>
            <a:r>
              <a:rPr lang="en-US" sz="3000" dirty="0">
                <a:solidFill>
                  <a:schemeClr val="bg1"/>
                </a:solidFill>
              </a:rPr>
              <a:t>E – Professional Knowledge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00F4E-29CA-34E1-E462-4161DA1E8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7546" y="7363660"/>
            <a:ext cx="10268918" cy="1096705"/>
          </a:xfrm>
          <a:prstGeom prst="rect">
            <a:avLst/>
          </a:prstGeom>
          <a:noFill/>
          <a:ln w="76200">
            <a:solidFill>
              <a:srgbClr val="EFC0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84C2-DC62-FE34-0E90-E0B99BEA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Employability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22B3-8656-4FBF-AC79-579058237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1485900" lvl="1" indent="-457200"/>
            <a:r>
              <a:rPr lang="en-US" sz="5000" dirty="0">
                <a:solidFill>
                  <a:schemeClr val="bg1"/>
                </a:solidFill>
              </a:rPr>
              <a:t>A common practice is that teachers cannot grade “professional behaviors” such as:</a:t>
            </a:r>
          </a:p>
          <a:p>
            <a:pPr marL="2171700" lvl="2" indent="-457200"/>
            <a:r>
              <a:rPr lang="en-US" dirty="0">
                <a:solidFill>
                  <a:schemeClr val="bg1"/>
                </a:solidFill>
              </a:rPr>
              <a:t>Turning in work on time</a:t>
            </a:r>
          </a:p>
          <a:p>
            <a:pPr marL="2171700" lvl="2" indent="-457200"/>
            <a:r>
              <a:rPr lang="en-US" dirty="0">
                <a:solidFill>
                  <a:schemeClr val="bg1"/>
                </a:solidFill>
              </a:rPr>
              <a:t>Showing up to class</a:t>
            </a:r>
          </a:p>
          <a:p>
            <a:pPr marL="2171700" lvl="2" indent="-457200"/>
            <a:r>
              <a:rPr lang="en-US" dirty="0">
                <a:solidFill>
                  <a:schemeClr val="bg1"/>
                </a:solidFill>
              </a:rPr>
              <a:t>Communicating absences</a:t>
            </a:r>
          </a:p>
          <a:p>
            <a:pPr marL="2171700" lvl="2" indent="-457200"/>
            <a:r>
              <a:rPr lang="en-US">
                <a:solidFill>
                  <a:schemeClr val="bg1"/>
                </a:solidFill>
              </a:rPr>
              <a:t>Dress code</a:t>
            </a:r>
          </a:p>
          <a:p>
            <a:pPr lvl="2" indent="0"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pPr marL="1485900" lvl="1" indent="-457200"/>
            <a:r>
              <a:rPr lang="en-US" sz="5000" dirty="0">
                <a:solidFill>
                  <a:schemeClr val="bg1"/>
                </a:solidFill>
              </a:rPr>
              <a:t>CTE course teachers have a </a:t>
            </a:r>
            <a:r>
              <a:rPr lang="en-US" sz="5000" b="1" dirty="0">
                <a:solidFill>
                  <a:schemeClr val="accent1"/>
                </a:solidFill>
              </a:rPr>
              <a:t>responsibility</a:t>
            </a:r>
            <a:r>
              <a:rPr lang="en-US" sz="5000" dirty="0">
                <a:solidFill>
                  <a:schemeClr val="bg1"/>
                </a:solidFill>
              </a:rPr>
              <a:t> to teach evaluate and provide feedback on these durable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1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1589-8D29-8543-489A-01732A68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Career Ready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6FED4-5280-6721-34BD-137F4789B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485900" lvl="1" indent="-457200">
              <a:lnSpc>
                <a:spcPct val="170000"/>
              </a:lnSpc>
            </a:pPr>
            <a:r>
              <a:rPr lang="en-US" sz="3600" dirty="0">
                <a:solidFill>
                  <a:schemeClr val="bg1"/>
                </a:solidFill>
              </a:rPr>
              <a:t>Career Ready standards are not intended to be taught in isolation.</a:t>
            </a:r>
            <a:endParaRPr lang="en-US" sz="3600">
              <a:solidFill>
                <a:schemeClr val="bg1"/>
              </a:solidFill>
            </a:endParaRPr>
          </a:p>
          <a:p>
            <a:pPr marL="2171700" lvl="2" indent="-457200"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</a:rPr>
              <a:t>E.g., one lesson on goal setting on the first day of class</a:t>
            </a:r>
          </a:p>
          <a:p>
            <a:pPr marL="1485900" lvl="1" indent="-457200">
              <a:lnSpc>
                <a:spcPct val="170000"/>
              </a:lnSpc>
            </a:pPr>
            <a:r>
              <a:rPr lang="en-US" sz="3600" dirty="0">
                <a:solidFill>
                  <a:schemeClr val="bg1"/>
                </a:solidFill>
              </a:rPr>
              <a:t>These standards are intended to be </a:t>
            </a:r>
            <a:r>
              <a:rPr lang="en-US" sz="3600" b="1" dirty="0">
                <a:solidFill>
                  <a:schemeClr val="accent1"/>
                </a:solidFill>
              </a:rPr>
              <a:t>embedded</a:t>
            </a:r>
            <a:r>
              <a:rPr lang="en-US" sz="3600" dirty="0">
                <a:solidFill>
                  <a:schemeClr val="bg1"/>
                </a:solidFill>
              </a:rPr>
              <a:t> in instruction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throughout</a:t>
            </a:r>
            <a:r>
              <a:rPr lang="en-US" sz="3600" dirty="0">
                <a:solidFill>
                  <a:schemeClr val="bg1"/>
                </a:solidFill>
              </a:rPr>
              <a:t> the course in your </a:t>
            </a:r>
            <a:r>
              <a:rPr lang="en-US" sz="3600" b="1" dirty="0">
                <a:solidFill>
                  <a:schemeClr val="accent1"/>
                </a:solidFill>
              </a:rPr>
              <a:t>working classroom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pPr marL="2171700" lvl="2" indent="-457200"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</a:rPr>
              <a:t>Routine-based</a:t>
            </a:r>
          </a:p>
          <a:p>
            <a:pPr marL="2171700" lvl="2" indent="-457200"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</a:rPr>
              <a:t>Task-based</a:t>
            </a:r>
          </a:p>
          <a:p>
            <a:pPr marL="2171700" lvl="2" indent="-457200"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</a:rPr>
              <a:t>Reflection-based</a:t>
            </a:r>
          </a:p>
        </p:txBody>
      </p:sp>
    </p:spTree>
    <p:extLst>
      <p:ext uri="{BB962C8B-B14F-4D97-AF65-F5344CB8AC3E}">
        <p14:creationId xmlns:p14="http://schemas.microsoft.com/office/powerpoint/2010/main" val="78958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255D-C76C-8765-14A3-5A6BBFF2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Embedding Career Ready Instruction – Routine-Based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F0AF0-76E2-FB9F-8CE8-801DD216B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600200" lvl="1" indent="-57150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SLANT</a:t>
            </a:r>
          </a:p>
          <a:p>
            <a:pPr marL="1600200" lvl="1" indent="-57150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Essential Team Roles</a:t>
            </a:r>
          </a:p>
          <a:p>
            <a:pPr marL="1600200" lvl="1" indent="-57150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“Shift Briefing”</a:t>
            </a:r>
          </a:p>
          <a:p>
            <a:pPr marL="1600200" lvl="1" indent="-57150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Daily “Curveball” Question</a:t>
            </a:r>
          </a:p>
          <a:p>
            <a:pPr marL="1600200" lvl="1" indent="-57150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Think-Pair-Switch</a:t>
            </a:r>
          </a:p>
          <a:p>
            <a:pPr marL="1600200" lvl="1" indent="-571500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Soft Start / Choice Warm-Ups</a:t>
            </a:r>
          </a:p>
        </p:txBody>
      </p:sp>
    </p:spTree>
    <p:extLst>
      <p:ext uri="{BB962C8B-B14F-4D97-AF65-F5344CB8AC3E}">
        <p14:creationId xmlns:p14="http://schemas.microsoft.com/office/powerpoint/2010/main" val="301552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D913F-DC05-0545-B527-90F7C4DEE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A6A7-F135-9958-5208-E1CF57A7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Embedding Career Ready Instruction – Task-Based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05432-B3ED-5C8F-8E14-7F986A6DF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2175347"/>
            <a:ext cx="16450056" cy="678932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/>
              <a:t>Missing Assignment / Request for Extension Form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/>
              <a:t>Identify the Problem Quick Task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/>
              <a:t>“What If?” Scenarios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/>
              <a:t>Professional Communication Task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/>
              <a:t>Peer Instruction Sheets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/>
              <a:t>“Say It Like a Professional” Practice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/>
              <a:t>“Explain it to Client” Add-In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/>
              <a:t>Consensus Challenge</a:t>
            </a:r>
          </a:p>
        </p:txBody>
      </p:sp>
    </p:spTree>
    <p:extLst>
      <p:ext uri="{BB962C8B-B14F-4D97-AF65-F5344CB8AC3E}">
        <p14:creationId xmlns:p14="http://schemas.microsoft.com/office/powerpoint/2010/main" val="280437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1D5A2-F571-EE4A-4EFF-659B95C98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509F-056F-B524-552E-6EC0175F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Embedding Career Ready Instruction – Reflection-Based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F5DC6-FA27-F9D2-72D5-56A74BFE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“Workplace Reflection Logs”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bg1"/>
                </a:solidFill>
              </a:rPr>
              <a:t>Mistake Analysis Discussion Add</a:t>
            </a:r>
            <a:r>
              <a:rPr lang="en-US" sz="3600"/>
              <a:t>-In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bg1"/>
                </a:solidFill>
              </a:rPr>
              <a:t>Quality Control Peer </a:t>
            </a:r>
            <a:r>
              <a:rPr lang="en-US" sz="3600"/>
              <a:t>Check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5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250E-9CFA-BEA8-ED1A-78F71C1D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2" y="547687"/>
            <a:ext cx="16404336" cy="1097280"/>
          </a:xfrm>
        </p:spPr>
        <p:txBody>
          <a:bodyPr anchor="t">
            <a:normAutofit/>
          </a:bodyPr>
          <a:lstStyle/>
          <a:p>
            <a:r>
              <a:rPr lang="en-US"/>
              <a:t>Resources in Google Drive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50DA3-2330-50F6-B69C-E0F682301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972" y="2247900"/>
            <a:ext cx="7772400" cy="6361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Please see this shared Google Drive folder for </a:t>
            </a:r>
            <a:r>
              <a:rPr lang="en-US" sz="3600"/>
              <a:t>more</a:t>
            </a:r>
            <a:r>
              <a:rPr lang="en-US" sz="3600" dirty="0"/>
              <a:t> resources:</a:t>
            </a:r>
          </a:p>
          <a:p>
            <a:pPr lvl="1">
              <a:spcAft>
                <a:spcPts val="600"/>
              </a:spcAft>
            </a:pPr>
            <a:r>
              <a:rPr lang="en-US" sz="3600" dirty="0">
                <a:hlinkClick r:id="rId2"/>
              </a:rPr>
              <a:t>PES 2026 – Skills for Hire Resources</a:t>
            </a:r>
            <a:endParaRPr lang="en-US" sz="3600" dirty="0"/>
          </a:p>
          <a:p>
            <a:pPr lvl="1">
              <a:spcAft>
                <a:spcPts val="600"/>
              </a:spcAft>
            </a:pPr>
            <a:r>
              <a:rPr lang="en-US" sz="3600" dirty="0">
                <a:hlinkClick r:id="rId3"/>
              </a:rPr>
              <a:t>https://bit.ly/4fxF1SE</a:t>
            </a:r>
            <a:r>
              <a:rPr lang="en-US" sz="3600" dirty="0"/>
              <a:t> </a:t>
            </a:r>
          </a:p>
        </p:txBody>
      </p:sp>
      <p:pic>
        <p:nvPicPr>
          <p:cNvPr id="1026" name="Picture 2" descr="QR Code to Google Drive Folder">
            <a:extLst>
              <a:ext uri="{FF2B5EF4-FFF2-40B4-BE49-F238E27FC236}">
                <a16:creationId xmlns:a16="http://schemas.microsoft.com/office/drawing/2014/main" id="{69A857D8-7FC9-4D5F-F755-A283EBC8E0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4896" y="2247900"/>
            <a:ext cx="6361229" cy="636122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9807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1692-EF66-8DF6-E17C-644DCE25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 Courseware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6340-CAA1-4AE3-2F2A-E7875DDF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485900" lvl="1" indent="-4572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FFFFFF"/>
                </a:solidFill>
              </a:rPr>
              <a:t>The Office of Career Readiness has purchased WIN courseware for every high school student in South Carolina.</a:t>
            </a:r>
          </a:p>
          <a:p>
            <a:pPr marL="1485900" lvl="1" indent="-457200">
              <a:buFont typeface="Arial" panose="020B0604020202020204" pitchFamily="34" charset="0"/>
              <a:buChar char="•"/>
            </a:pPr>
            <a:r>
              <a:rPr lang="en-US" sz="5000">
                <a:solidFill>
                  <a:srgbClr val="FFFFFF"/>
                </a:solidFill>
              </a:rPr>
              <a:t>WIN courseware includes preparation for the WIN Reading, Math, Data, and Soft Skills subtests.</a:t>
            </a:r>
          </a:p>
          <a:p>
            <a:pPr marL="2171700" lvl="2" indent="-457200">
              <a:buFont typeface="Wingdings" panose="020B0604020202020204" pitchFamily="34" charset="0"/>
              <a:buChar char="§"/>
            </a:pPr>
            <a:r>
              <a:rPr lang="en-US">
                <a:solidFill>
                  <a:schemeClr val="bg1"/>
                </a:solidFill>
              </a:rPr>
              <a:t>Durable skills = Employability skills</a:t>
            </a:r>
          </a:p>
          <a:p>
            <a:pPr marL="1485900" lvl="1" indent="-457200">
              <a:buFont typeface="Arial" panose="020B0604020202020204" pitchFamily="34" charset="0"/>
              <a:buChar char="•"/>
            </a:pPr>
            <a:r>
              <a:rPr lang="en-US" sz="5000">
                <a:solidFill>
                  <a:srgbClr val="FFFFFF"/>
                </a:solidFill>
              </a:rPr>
              <a:t>See your School Counseling Department or Career Development Facilitator for access to WIN courseware. </a:t>
            </a:r>
          </a:p>
        </p:txBody>
      </p:sp>
    </p:spTree>
    <p:extLst>
      <p:ext uri="{BB962C8B-B14F-4D97-AF65-F5344CB8AC3E}">
        <p14:creationId xmlns:p14="http://schemas.microsoft.com/office/powerpoint/2010/main" val="256268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17D5-35EF-B059-2C2B-701F442D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E97F8-FDA8-98FF-DA7A-35FF641DE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Interactive Ideas</a:t>
            </a:r>
          </a:p>
        </p:txBody>
      </p:sp>
    </p:spTree>
    <p:extLst>
      <p:ext uri="{BB962C8B-B14F-4D97-AF65-F5344CB8AC3E}">
        <p14:creationId xmlns:p14="http://schemas.microsoft.com/office/powerpoint/2010/main" val="182667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EE35A8C7-19C7-844D-B85C-DD8CB3DD16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2E410D-DD3A-76FC-67C7-7A22E0005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387257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8E09-3E4D-569B-3DDC-97F632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B13D8-D87B-864C-91DF-606B584D8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210190"/>
            <a:ext cx="16450056" cy="597566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6600" dirty="0"/>
          </a:p>
          <a:p>
            <a:endParaRPr lang="en-US"/>
          </a:p>
          <a:p>
            <a:pPr marL="1600200" lvl="1" indent="-571500">
              <a:lnSpc>
                <a:spcPct val="210000"/>
              </a:lnSpc>
              <a:buFont typeface="Courier New" panose="020B0604020202020204" pitchFamily="34" charset="0"/>
              <a:buChar char="o"/>
            </a:pPr>
            <a:r>
              <a:rPr lang="en-US" sz="4800">
                <a:solidFill>
                  <a:srgbClr val="FFFFFF"/>
                </a:solidFill>
              </a:rPr>
              <a:t>What are you already doing?</a:t>
            </a:r>
            <a:endParaRPr lang="en-US" sz="4800" dirty="0">
              <a:solidFill>
                <a:srgbClr val="FFFFFF"/>
              </a:solidFill>
            </a:endParaRPr>
          </a:p>
          <a:p>
            <a:pPr marL="1600200" lvl="1" indent="-571500">
              <a:lnSpc>
                <a:spcPct val="210000"/>
              </a:lnSpc>
              <a:buFont typeface="Courier New" panose="020B0604020202020204" pitchFamily="34" charset="0"/>
              <a:buChar char="o"/>
            </a:pPr>
            <a:r>
              <a:rPr lang="en-US" sz="4800">
                <a:solidFill>
                  <a:srgbClr val="FFFFFF"/>
                </a:solidFill>
              </a:rPr>
              <a:t>What suggestions from this presentation can you incorporate?</a:t>
            </a:r>
            <a:endParaRPr lang="en-US" sz="4800" dirty="0">
              <a:solidFill>
                <a:srgbClr val="FFFFFF"/>
              </a:solidFill>
            </a:endParaRPr>
          </a:p>
          <a:p>
            <a:pPr marL="1600200" lvl="1" indent="-571500">
              <a:lnSpc>
                <a:spcPct val="210000"/>
              </a:lnSpc>
              <a:buFont typeface="Courier New" panose="020B0604020202020204" pitchFamily="34" charset="0"/>
              <a:buChar char="o"/>
            </a:pPr>
            <a:r>
              <a:rPr lang="en-US" sz="4800" dirty="0">
                <a:solidFill>
                  <a:srgbClr val="FFFFFF"/>
                </a:solidFill>
              </a:rPr>
              <a:t>What new ideas do you have?</a:t>
            </a:r>
          </a:p>
        </p:txBody>
      </p:sp>
    </p:spTree>
    <p:extLst>
      <p:ext uri="{BB962C8B-B14F-4D97-AF65-F5344CB8AC3E}">
        <p14:creationId xmlns:p14="http://schemas.microsoft.com/office/powerpoint/2010/main" val="276527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6D64-9C20-2FAB-EE78-1883596F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Instructional Idea “Speed Dating”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971C2-3C70-4A68-FD9D-FBC53CEFC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972" y="2247900"/>
            <a:ext cx="7772400" cy="7047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lvl="1" indent="0">
              <a:buNone/>
            </a:pPr>
            <a:r>
              <a:rPr lang="en-US" sz="3600"/>
              <a:t>Partner up with someone and form two single-file lines.</a:t>
            </a:r>
            <a:endParaRPr lang="en-US"/>
          </a:p>
          <a:p>
            <a:pPr marL="1200150" lvl="1" indent="-514350">
              <a:buAutoNum type="alphaLcParenR"/>
            </a:pPr>
            <a:r>
              <a:rPr lang="en-US" sz="3600"/>
              <a:t>Introduce yourself 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3600"/>
              <a:t>Share your talking points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3600"/>
              <a:t>Switch roles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3600"/>
              <a:t>After time is called:</a:t>
            </a:r>
          </a:p>
          <a:p>
            <a:pPr marL="1885950" lvl="2" indent="-514350">
              <a:buFont typeface="+mj-lt"/>
              <a:buAutoNum type="alphaLcParenR"/>
            </a:pPr>
            <a:r>
              <a:rPr lang="en-US" sz="3600"/>
              <a:t>The OUTER line stays in place</a:t>
            </a:r>
          </a:p>
          <a:p>
            <a:pPr marL="1885950" lvl="2" indent="-514350">
              <a:buFont typeface="+mj-lt"/>
              <a:buAutoNum type="alphaLcParenR"/>
            </a:pPr>
            <a:r>
              <a:rPr lang="en-US" sz="3600"/>
              <a:t>The INNER line rotates one person to the left.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3600"/>
              <a:t>Repeat the process.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4FBF60-F0AD-7FAB-E7CD-73A649737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76163" y="3706898"/>
            <a:ext cx="6731446" cy="3443232"/>
            <a:chOff x="10219591" y="1990725"/>
            <a:chExt cx="6773009" cy="34432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02E5F1-327F-62AA-538C-1BEE4CFC2C5E}"/>
                </a:ext>
              </a:extLst>
            </p:cNvPr>
            <p:cNvGrpSpPr/>
            <p:nvPr/>
          </p:nvGrpSpPr>
          <p:grpSpPr>
            <a:xfrm>
              <a:off x="10219591" y="1990725"/>
              <a:ext cx="2153385" cy="3437789"/>
              <a:chOff x="10219591" y="1990725"/>
              <a:chExt cx="2153385" cy="3437789"/>
            </a:xfrm>
          </p:grpSpPr>
          <p:pic>
            <p:nvPicPr>
              <p:cNvPr id="8" name="Picture 7" descr="Pose Cat">
                <a:extLst>
                  <a:ext uri="{FF2B5EF4-FFF2-40B4-BE49-F238E27FC236}">
                    <a16:creationId xmlns:a16="http://schemas.microsoft.com/office/drawing/2014/main" id="{657CA8F4-7067-D8BD-5453-735256EFE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9591" y="1990725"/>
                <a:ext cx="1933575" cy="1933575"/>
              </a:xfrm>
              <a:prstGeom prst="rect">
                <a:avLst/>
              </a:prstGeom>
            </p:spPr>
          </p:pic>
          <p:pic>
            <p:nvPicPr>
              <p:cNvPr id="6" name="Picture 5" descr="Blush Cat">
                <a:extLst>
                  <a:ext uri="{FF2B5EF4-FFF2-40B4-BE49-F238E27FC236}">
                    <a16:creationId xmlns:a16="http://schemas.microsoft.com/office/drawing/2014/main" id="{DED35014-1F85-5F2F-1EAD-69CCD7B06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400" y="3494938"/>
                <a:ext cx="1933576" cy="1933576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8F1BD5A-0841-EB6B-8489-D816DA221B32}"/>
                </a:ext>
              </a:extLst>
            </p:cNvPr>
            <p:cNvGrpSpPr/>
            <p:nvPr/>
          </p:nvGrpSpPr>
          <p:grpSpPr>
            <a:xfrm>
              <a:off x="11731480" y="1996168"/>
              <a:ext cx="2153385" cy="3437789"/>
              <a:chOff x="10219591" y="1990725"/>
              <a:chExt cx="2153385" cy="3437789"/>
            </a:xfrm>
          </p:grpSpPr>
          <p:pic>
            <p:nvPicPr>
              <p:cNvPr id="11" name="Picture 10" descr="Pose Cat">
                <a:extLst>
                  <a:ext uri="{FF2B5EF4-FFF2-40B4-BE49-F238E27FC236}">
                    <a16:creationId xmlns:a16="http://schemas.microsoft.com/office/drawing/2014/main" id="{57DB5731-C53B-5E6B-8C32-2F74BAC6C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9591" y="1990725"/>
                <a:ext cx="1933575" cy="1933575"/>
              </a:xfrm>
              <a:prstGeom prst="rect">
                <a:avLst/>
              </a:prstGeom>
            </p:spPr>
          </p:pic>
          <p:pic>
            <p:nvPicPr>
              <p:cNvPr id="12" name="Picture 11" descr="Blush Cat">
                <a:extLst>
                  <a:ext uri="{FF2B5EF4-FFF2-40B4-BE49-F238E27FC236}">
                    <a16:creationId xmlns:a16="http://schemas.microsoft.com/office/drawing/2014/main" id="{CBB8A0F4-7E76-331A-BCAE-8CF28CCEF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400" y="3494938"/>
                <a:ext cx="1933576" cy="1933576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0DB5AA-8E80-5B19-B257-14BEBA5C0B7C}"/>
                </a:ext>
              </a:extLst>
            </p:cNvPr>
            <p:cNvGrpSpPr/>
            <p:nvPr/>
          </p:nvGrpSpPr>
          <p:grpSpPr>
            <a:xfrm>
              <a:off x="13243369" y="1996168"/>
              <a:ext cx="2153385" cy="3437789"/>
              <a:chOff x="10219591" y="1990725"/>
              <a:chExt cx="2153385" cy="3437789"/>
            </a:xfrm>
          </p:grpSpPr>
          <p:pic>
            <p:nvPicPr>
              <p:cNvPr id="14" name="Picture 13" descr="Pose Cat">
                <a:extLst>
                  <a:ext uri="{FF2B5EF4-FFF2-40B4-BE49-F238E27FC236}">
                    <a16:creationId xmlns:a16="http://schemas.microsoft.com/office/drawing/2014/main" id="{8678747E-6B91-691B-5840-83787DFBE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9591" y="1990725"/>
                <a:ext cx="1933575" cy="1933575"/>
              </a:xfrm>
              <a:prstGeom prst="rect">
                <a:avLst/>
              </a:prstGeom>
            </p:spPr>
          </p:pic>
          <p:pic>
            <p:nvPicPr>
              <p:cNvPr id="15" name="Picture 14" descr="Blush Cat">
                <a:extLst>
                  <a:ext uri="{FF2B5EF4-FFF2-40B4-BE49-F238E27FC236}">
                    <a16:creationId xmlns:a16="http://schemas.microsoft.com/office/drawing/2014/main" id="{0AF2E725-050A-F01D-D568-077FEACE7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400" y="3494938"/>
                <a:ext cx="1933576" cy="1933576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0F81523-09FA-3B09-0471-E21F21DB22EE}"/>
                </a:ext>
              </a:extLst>
            </p:cNvPr>
            <p:cNvGrpSpPr/>
            <p:nvPr/>
          </p:nvGrpSpPr>
          <p:grpSpPr>
            <a:xfrm>
              <a:off x="14755257" y="1990725"/>
              <a:ext cx="2153385" cy="3437789"/>
              <a:chOff x="10219591" y="1990725"/>
              <a:chExt cx="2153385" cy="3437789"/>
            </a:xfrm>
          </p:grpSpPr>
          <p:pic>
            <p:nvPicPr>
              <p:cNvPr id="17" name="Picture 16" descr="Pose Cat">
                <a:extLst>
                  <a:ext uri="{FF2B5EF4-FFF2-40B4-BE49-F238E27FC236}">
                    <a16:creationId xmlns:a16="http://schemas.microsoft.com/office/drawing/2014/main" id="{5687CA4C-969D-E921-BA0F-9885D4E20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9591" y="1990725"/>
                <a:ext cx="1933575" cy="1933575"/>
              </a:xfrm>
              <a:prstGeom prst="rect">
                <a:avLst/>
              </a:prstGeom>
            </p:spPr>
          </p:pic>
          <p:pic>
            <p:nvPicPr>
              <p:cNvPr id="18" name="Picture 17" descr="Blush Cat">
                <a:extLst>
                  <a:ext uri="{FF2B5EF4-FFF2-40B4-BE49-F238E27FC236}">
                    <a16:creationId xmlns:a16="http://schemas.microsoft.com/office/drawing/2014/main" id="{01D17E30-68B4-E304-124E-105DB53F7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400" y="3494938"/>
                <a:ext cx="1933576" cy="1933576"/>
              </a:xfrm>
              <a:prstGeom prst="rect">
                <a:avLst/>
              </a:prstGeom>
            </p:spPr>
          </p:pic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BFE10F3-C298-E5AD-4C70-DF023067C0B3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 flipH="1">
              <a:off x="14975066" y="4461726"/>
              <a:ext cx="42168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1471CE-5735-9AF9-5983-05F16D0472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54211" y="4461726"/>
              <a:ext cx="42168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3D3061-4B9F-077E-261B-B0F948E4CB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42322" y="4461726"/>
              <a:ext cx="42168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563A981F-7462-2007-268C-C29BBB53BF0D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rot="10800000" flipH="1">
              <a:off x="10439400" y="4461726"/>
              <a:ext cx="6553200" cy="12700"/>
            </a:xfrm>
            <a:prstGeom prst="curvedConnector5">
              <a:avLst>
                <a:gd name="adj1" fmla="val -15697"/>
                <a:gd name="adj2" fmla="val -9412504"/>
                <a:gd name="adj3" fmla="val 117328"/>
              </a:avLst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318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01F13A-C329-0EEF-4D3E-835FAAF9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Out!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C6D8B5-FB74-428D-2B7D-CF5C962D45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What new ideas are you excited to try out?</a:t>
            </a:r>
          </a:p>
          <a:p>
            <a:r>
              <a:rPr lang="en-US" sz="4400"/>
              <a:t>What key takeaways have you learned?</a:t>
            </a:r>
          </a:p>
          <a:p>
            <a:r>
              <a:rPr lang="en-US" sz="4400"/>
              <a:t>How will today impact your instruction in the future?</a:t>
            </a:r>
          </a:p>
        </p:txBody>
      </p:sp>
      <p:pic>
        <p:nvPicPr>
          <p:cNvPr id="10" name="Content Placeholder 9" descr="Lick Paw Cat">
            <a:extLst>
              <a:ext uri="{FF2B5EF4-FFF2-40B4-BE49-F238E27FC236}">
                <a16:creationId xmlns:a16="http://schemas.microsoft.com/office/drawing/2014/main" id="{631C8394-9BFD-AB25-6A59-3DFA6449F2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3218" y="1419009"/>
            <a:ext cx="6269181" cy="6331527"/>
          </a:xfrm>
        </p:spPr>
      </p:pic>
    </p:spTree>
    <p:extLst>
      <p:ext uri="{BB962C8B-B14F-4D97-AF65-F5344CB8AC3E}">
        <p14:creationId xmlns:p14="http://schemas.microsoft.com/office/powerpoint/2010/main" val="4263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0551B-51F5-D424-D055-D8E5149F6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6D71-38FF-8A7C-3300-EA6F960D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Revisit Today’s Purpose</a:t>
            </a:r>
          </a:p>
        </p:txBody>
      </p:sp>
      <p:pic>
        <p:nvPicPr>
          <p:cNvPr id="6" name="Content Placeholder 5" descr="Office Chair Cat">
            <a:extLst>
              <a:ext uri="{FF2B5EF4-FFF2-40B4-BE49-F238E27FC236}">
                <a16:creationId xmlns:a16="http://schemas.microsoft.com/office/drawing/2014/main" id="{5D08584B-6461-C4EF-0B93-E4820EF640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093" y="1982574"/>
            <a:ext cx="6206080" cy="633077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7251A-75C6-132A-A3FB-1076C9CDC5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Your learning today was successful if you leave:</a:t>
            </a:r>
          </a:p>
          <a:p>
            <a:pPr marL="1143000" lvl="1" indent="-457200"/>
            <a:r>
              <a:rPr lang="en-US" sz="3600"/>
              <a:t>more familiar with the Career Ready standards included in CTE courses;</a:t>
            </a:r>
          </a:p>
          <a:p>
            <a:pPr marL="1143000" lvl="1" indent="-457200"/>
            <a:r>
              <a:rPr lang="en-US" sz="3600"/>
              <a:t>confident in your ability to embed durable skills into your instruction;</a:t>
            </a:r>
          </a:p>
          <a:p>
            <a:pPr marL="1143000" lvl="1" indent="-457200"/>
            <a:r>
              <a:rPr lang="en-US" sz="3600"/>
              <a:t>feeling inspired and connected to your peers.</a:t>
            </a:r>
          </a:p>
        </p:txBody>
      </p:sp>
    </p:spTree>
    <p:extLst>
      <p:ext uri="{BB962C8B-B14F-4D97-AF65-F5344CB8AC3E}">
        <p14:creationId xmlns:p14="http://schemas.microsoft.com/office/powerpoint/2010/main" val="23081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8855-7E66-71DF-DEEF-2E3546F1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51" y="685800"/>
            <a:ext cx="6272788" cy="1669256"/>
          </a:xfrm>
        </p:spPr>
        <p:txBody>
          <a:bodyPr anchor="t">
            <a:normAutofit/>
          </a:bodyPr>
          <a:lstStyle/>
          <a:p>
            <a:r>
              <a:rPr lang="en-US"/>
              <a:t>OCR PD Feedback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93D85-40FD-AF1D-DD7F-7B0A487FD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838" y="3314700"/>
            <a:ext cx="7572539" cy="548878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400"/>
              <a:t>Presenters: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/>
              <a:t>Dr. Herb Bocchino</a:t>
            </a:r>
            <a:br>
              <a:rPr lang="en-US" sz="4400"/>
            </a:br>
            <a:r>
              <a:rPr lang="en-US" sz="4400"/>
              <a:t>hsbocchino@ed.sc.gov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/>
              <a:t>Heather Harmon</a:t>
            </a:r>
            <a:br>
              <a:rPr lang="en-US" sz="4400"/>
            </a:br>
            <a:r>
              <a:rPr lang="en-US" sz="4400" err="1"/>
              <a:t>haharmon@ed</a:t>
            </a:r>
            <a:r>
              <a:rPr lang="en-US" sz="4400"/>
              <a:t>.sc.gov</a:t>
            </a:r>
          </a:p>
        </p:txBody>
      </p:sp>
      <p:pic>
        <p:nvPicPr>
          <p:cNvPr id="6" name="Picture 5" descr="QR Code to PD Survey ">
            <a:extLst>
              <a:ext uri="{FF2B5EF4-FFF2-40B4-BE49-F238E27FC236}">
                <a16:creationId xmlns:a16="http://schemas.microsoft.com/office/drawing/2014/main" id="{7F92A7D0-545F-36D1-AF6D-C370F3D4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445" y="685800"/>
            <a:ext cx="6685669" cy="6685669"/>
          </a:xfrm>
          <a:prstGeom prst="rect">
            <a:avLst/>
          </a:prstGeom>
          <a:noFill/>
          <a:ln w="28575">
            <a:solidFill>
              <a:srgbClr val="F0C14C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AF4A4-71FC-2229-7FD6-DC7AD1E5BE98}"/>
              </a:ext>
            </a:extLst>
          </p:cNvPr>
          <p:cNvSpPr txBox="1"/>
          <p:nvPr/>
        </p:nvSpPr>
        <p:spPr>
          <a:xfrm>
            <a:off x="8558377" y="7652824"/>
            <a:ext cx="8271803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4400">
                <a:solidFill>
                  <a:schemeClr val="bg1"/>
                </a:solidFill>
                <a:hlinkClick r:id="rId3"/>
              </a:rPr>
              <a:t>https://bit.ly/sc_ocr_pd_feedback</a:t>
            </a:r>
            <a:r>
              <a:rPr lang="en-US" sz="44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620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A72A-17A6-1A1D-7233-99ADC4D8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Want Your Input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82E75-00B6-8CC3-D65A-31D57DA12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lvl="1"/>
            <a:r>
              <a:rPr lang="en-US" sz="4000" dirty="0">
                <a:solidFill>
                  <a:srgbClr val="FFFFFF"/>
                </a:solidFill>
              </a:rPr>
              <a:t>We’d love your suggestions on the Career Readiness standards!</a:t>
            </a:r>
          </a:p>
          <a:p>
            <a:pPr marL="914400" indent="-571500">
              <a:buFont typeface="Wingdings" panose="020B0604020202020204" pitchFamily="34" charset="0"/>
              <a:buChar char="§"/>
            </a:pPr>
            <a:r>
              <a:rPr lang="en-US" sz="4000" dirty="0">
                <a:solidFill>
                  <a:schemeClr val="bg1"/>
                </a:solidFill>
              </a:rPr>
              <a:t>Access the following </a:t>
            </a:r>
            <a:r>
              <a:rPr lang="en-US" sz="4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 to give your feedback</a:t>
            </a:r>
            <a:r>
              <a:rPr lang="en-US" sz="4000" dirty="0">
                <a:solidFill>
                  <a:schemeClr val="bg1"/>
                </a:solidFill>
              </a:rPr>
              <a:t> and ideas about the current version of the Career Ready standards.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E521E-7E17-BEE0-CF5C-EF0BF913E96D}"/>
              </a:ext>
            </a:extLst>
          </p:cNvPr>
          <p:cNvSpPr txBox="1"/>
          <p:nvPr/>
        </p:nvSpPr>
        <p:spPr>
          <a:xfrm>
            <a:off x="8229598" y="8154753"/>
            <a:ext cx="880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/>
            <a:r>
              <a:rPr lang="en-US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https://forms.gle/H7f15FTqfS91eZC4A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" name="Content Placeholder 15" descr="QR code for Career Ready Standards Feedback Form">
            <a:extLst>
              <a:ext uri="{FF2B5EF4-FFF2-40B4-BE49-F238E27FC236}">
                <a16:creationId xmlns:a16="http://schemas.microsoft.com/office/drawing/2014/main" id="{C88B99F0-8A19-B293-E87B-BCEA70791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37156" y="1544106"/>
            <a:ext cx="6389162" cy="63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92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D376D9-A94D-5CA8-D27B-EF5E49AA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ed.sc.gov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BD1C-418A-E29C-7323-B1E77700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Musical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FFA5C-3002-9E83-7BFB-1FCF78F67D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/>
              <a:t>The idea is like Musical Chairs, but to introduce yourself!</a:t>
            </a:r>
          </a:p>
          <a:p>
            <a:endParaRPr lang="en-US" sz="3200"/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Walk around the room as the music plays.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When the music stops, STOP!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Grab a partner close to you.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Introduce yourself: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3200"/>
              <a:t>Name (with a handshake)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3200"/>
              <a:t>Work location and what you do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US" sz="3200"/>
              <a:t>Why are you attending Palmetto Education Summit?</a:t>
            </a:r>
          </a:p>
        </p:txBody>
      </p:sp>
      <p:pic>
        <p:nvPicPr>
          <p:cNvPr id="5" name="Online Media 4" title="Green Hill Instrumental - The Charleston">
            <a:hlinkClick r:id="" action="ppaction://media"/>
            <a:extLst>
              <a:ext uri="{FF2B5EF4-FFF2-40B4-BE49-F238E27FC236}">
                <a16:creationId xmlns:a16="http://schemas.microsoft.com/office/drawing/2014/main" id="{AFD4B9F5-D0D8-AD02-3397-E460A8A2722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78975" y="2513013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54EE-8F63-4886-81D5-3F948C1D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C7223-E620-5F46-DA46-47AE36FE6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00200" lvl="1" indent="-571500"/>
            <a:r>
              <a:rPr lang="en-US" sz="5400" dirty="0">
                <a:solidFill>
                  <a:schemeClr val="bg1"/>
                </a:solidFill>
              </a:rPr>
              <a:t>How did the Musical Introduction activity make you feel?</a:t>
            </a:r>
          </a:p>
          <a:p>
            <a:pPr marL="1600200" lvl="1" indent="-571500"/>
            <a:r>
              <a:rPr lang="en-US" sz="5400" dirty="0">
                <a:solidFill>
                  <a:schemeClr val="bg1"/>
                </a:solidFill>
              </a:rPr>
              <a:t>How might this be related to skills employers want for our students to have?</a:t>
            </a:r>
          </a:p>
          <a:p>
            <a:pPr marL="1600200" lvl="1" indent="-571500"/>
            <a:r>
              <a:rPr lang="en-US" sz="5400" dirty="0">
                <a:solidFill>
                  <a:schemeClr val="bg1"/>
                </a:solidFill>
              </a:rPr>
              <a:t>Is this an activity you could incorporate in your classroom?</a:t>
            </a:r>
          </a:p>
        </p:txBody>
      </p:sp>
    </p:spTree>
    <p:extLst>
      <p:ext uri="{BB962C8B-B14F-4D97-AF65-F5344CB8AC3E}">
        <p14:creationId xmlns:p14="http://schemas.microsoft.com/office/powerpoint/2010/main" val="13759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6B6D-AA14-C971-52BF-1CD78E86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3CF8-8DD7-A342-A64F-C6FD9C608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Dr. Herb Bocchino</a:t>
            </a:r>
          </a:p>
        </p:txBody>
      </p:sp>
      <p:pic>
        <p:nvPicPr>
          <p:cNvPr id="8" name="Content Placeholder 7" descr="Photo of Dr. Herb Bocchino">
            <a:extLst>
              <a:ext uri="{FF2B5EF4-FFF2-40B4-BE49-F238E27FC236}">
                <a16:creationId xmlns:a16="http://schemas.microsoft.com/office/drawing/2014/main" id="{DC1F6864-1EE5-3E38-AD1C-4832D3E577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r="9363"/>
          <a:stretch>
            <a:fillRect/>
          </a:stretch>
        </p:blipFill>
        <p:spPr>
          <a:xfrm>
            <a:off x="2619966" y="3107739"/>
            <a:ext cx="4405768" cy="54102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14369-9D80-5C83-CE2E-64986EB05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/>
              <a:t>Heather Harmon</a:t>
            </a:r>
          </a:p>
        </p:txBody>
      </p:sp>
      <p:pic>
        <p:nvPicPr>
          <p:cNvPr id="10" name="Content Placeholder 9" descr="Photo of Heather Harmon">
            <a:extLst>
              <a:ext uri="{FF2B5EF4-FFF2-40B4-BE49-F238E27FC236}">
                <a16:creationId xmlns:a16="http://schemas.microsoft.com/office/drawing/2014/main" id="{31A420CA-C73B-CBAA-FD91-91A59F06DCA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267" y="3103506"/>
            <a:ext cx="4405767" cy="5400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7B7FE2-3402-7B7B-F3F5-6EA082510B9D}"/>
              </a:ext>
            </a:extLst>
          </p:cNvPr>
          <p:cNvSpPr txBox="1"/>
          <p:nvPr/>
        </p:nvSpPr>
        <p:spPr>
          <a:xfrm>
            <a:off x="2438400" y="8539710"/>
            <a:ext cx="4847634" cy="73152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r>
              <a:rPr lang="en-US" sz="3600" b="0">
                <a:solidFill>
                  <a:schemeClr val="bg1"/>
                </a:solidFill>
              </a:rPr>
              <a:t>hsbocchino@ed.sc.gov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398CD-9DBF-5CAD-9BA6-2596D1510514}"/>
              </a:ext>
            </a:extLst>
          </p:cNvPr>
          <p:cNvSpPr txBox="1"/>
          <p:nvPr/>
        </p:nvSpPr>
        <p:spPr>
          <a:xfrm>
            <a:off x="11041333" y="8517939"/>
            <a:ext cx="4847634" cy="73152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h</a:t>
            </a:r>
            <a:r>
              <a:rPr lang="en-US" sz="3600" b="0">
                <a:solidFill>
                  <a:schemeClr val="bg1"/>
                </a:solidFill>
              </a:rPr>
              <a:t>aharmon@ed.sc.gov</a:t>
            </a:r>
          </a:p>
        </p:txBody>
      </p:sp>
    </p:spTree>
    <p:extLst>
      <p:ext uri="{BB962C8B-B14F-4D97-AF65-F5344CB8AC3E}">
        <p14:creationId xmlns:p14="http://schemas.microsoft.com/office/powerpoint/2010/main" val="125045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5F20-C0C6-EFC7-29B7-09E9CCA1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Agenda</a:t>
            </a:r>
            <a:endParaRPr lang="en-US" sz="6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C43E-2C31-98E4-C95D-A11511A694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46520" y="1500160"/>
            <a:ext cx="10922508" cy="6891052"/>
          </a:xfrm>
        </p:spPr>
        <p:txBody>
          <a:bodyPr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01 Welcome</a:t>
            </a:r>
          </a:p>
          <a:p>
            <a:pPr marL="571500" indent="-57150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Today’s Purpose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571500" indent="-57150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Quick Card Sort</a:t>
            </a:r>
          </a:p>
          <a:p>
            <a:pPr marL="465138" indent="-465138" defTabSz="914400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02 Shifting Employability Instruction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Walkthrough of Career Ready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standards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How to shift Employability Instruction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03 Interactive Ideas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Share ideas for how to shift YOUR instruction</a:t>
            </a: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Closure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5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663E-E8A5-AC77-BCE2-449A5412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Purpose</a:t>
            </a:r>
          </a:p>
        </p:txBody>
      </p:sp>
      <p:pic>
        <p:nvPicPr>
          <p:cNvPr id="6" name="Content Placeholder 5" descr="Office Chair Cat">
            <a:extLst>
              <a:ext uri="{FF2B5EF4-FFF2-40B4-BE49-F238E27FC236}">
                <a16:creationId xmlns:a16="http://schemas.microsoft.com/office/drawing/2014/main" id="{0CE14BB0-F3F1-EB4C-EF48-E12FD5AECA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248" y="2507083"/>
            <a:ext cx="5981825" cy="59818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267AA-9609-F235-7544-92489C2A3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7027" y="2247900"/>
            <a:ext cx="11114684" cy="6361229"/>
          </a:xfrm>
        </p:spPr>
        <p:txBody>
          <a:bodyPr>
            <a:normAutofit lnSpcReduction="10000"/>
          </a:bodyPr>
          <a:lstStyle/>
          <a:p>
            <a:pPr lvl="3"/>
            <a:r>
              <a:rPr lang="en-US" sz="3600"/>
              <a:t>Your learning today will be successful if you leave:</a:t>
            </a:r>
            <a:endParaRPr lang="en-US" sz="3600" dirty="0"/>
          </a:p>
          <a:p>
            <a:pPr marL="3200400" lvl="4" indent="-457200">
              <a:lnSpc>
                <a:spcPct val="150000"/>
              </a:lnSpc>
            </a:pPr>
            <a:r>
              <a:rPr lang="en-US" sz="3700" dirty="0">
                <a:solidFill>
                  <a:schemeClr val="bg1"/>
                </a:solidFill>
              </a:rPr>
              <a:t>more familiar with the Career Ready standards included in CTE courses;</a:t>
            </a:r>
          </a:p>
          <a:p>
            <a:pPr marL="3200400" lvl="4" indent="-457200">
              <a:lnSpc>
                <a:spcPct val="150000"/>
              </a:lnSpc>
            </a:pPr>
            <a:r>
              <a:rPr lang="en-US" sz="3700" dirty="0">
                <a:solidFill>
                  <a:schemeClr val="bg1"/>
                </a:solidFill>
              </a:rPr>
              <a:t>confident in your ability to embed employability skills into your instruction;</a:t>
            </a:r>
          </a:p>
          <a:p>
            <a:pPr marL="3200400" lvl="4" indent="-457200">
              <a:lnSpc>
                <a:spcPct val="150000"/>
              </a:lnSpc>
            </a:pPr>
            <a:r>
              <a:rPr lang="en-US" sz="3700" dirty="0">
                <a:solidFill>
                  <a:schemeClr val="bg1"/>
                </a:solidFill>
              </a:rPr>
              <a:t>inspired and connected to your peers.</a:t>
            </a:r>
          </a:p>
        </p:txBody>
      </p:sp>
    </p:spTree>
    <p:extLst>
      <p:ext uri="{BB962C8B-B14F-4D97-AF65-F5344CB8AC3E}">
        <p14:creationId xmlns:p14="http://schemas.microsoft.com/office/powerpoint/2010/main" val="350814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D946-0E9C-56CD-05C2-3C4ED414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2" y="547687"/>
            <a:ext cx="16404336" cy="1097280"/>
          </a:xfrm>
        </p:spPr>
        <p:txBody>
          <a:bodyPr anchor="t">
            <a:normAutofit/>
          </a:bodyPr>
          <a:lstStyle/>
          <a:p>
            <a:r>
              <a:rPr lang="en-US"/>
              <a:t>Quick Card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F98B-9393-2FCA-8042-A717CA9F2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971" y="2247900"/>
            <a:ext cx="11009171" cy="6950691"/>
          </a:xfrm>
        </p:spPr>
        <p:txBody>
          <a:bodyPr>
            <a:normAutofit/>
          </a:bodyPr>
          <a:lstStyle/>
          <a:p>
            <a:pPr marL="1143000" lvl="1" indent="-457200">
              <a:spcAft>
                <a:spcPts val="600"/>
              </a:spcAft>
            </a:pPr>
            <a:r>
              <a:rPr lang="en-US" sz="3600"/>
              <a:t>Review your 4 skill cards.</a:t>
            </a:r>
            <a:endParaRPr lang="en-US" sz="3600" dirty="0"/>
          </a:p>
          <a:p>
            <a:pPr marL="1143000" lvl="1" indent="-457200">
              <a:spcAft>
                <a:spcPts val="600"/>
              </a:spcAft>
            </a:pPr>
            <a:r>
              <a:rPr lang="en-US" sz="3600"/>
              <a:t>Reflect: </a:t>
            </a:r>
            <a:r>
              <a:rPr lang="en-US" sz="3600" b="1" i="1"/>
              <a:t>How intentionally do you teach each skill?</a:t>
            </a:r>
            <a:endParaRPr lang="en-US" sz="3600" b="1" i="1" dirty="0"/>
          </a:p>
          <a:p>
            <a:pPr marL="1143000" lvl="1" indent="-457200">
              <a:spcAft>
                <a:spcPts val="600"/>
              </a:spcAft>
            </a:pPr>
            <a:r>
              <a:rPr lang="en-US" sz="3600"/>
              <a:t>Tape each card where it best fits your current practice:</a:t>
            </a:r>
            <a:endParaRPr lang="en-US" sz="3600" dirty="0"/>
          </a:p>
          <a:p>
            <a:pPr marL="2171700" lvl="2" indent="-457200">
              <a:spcAft>
                <a:spcPts val="600"/>
              </a:spcAft>
            </a:pPr>
            <a:r>
              <a:rPr lang="en-US" sz="3600"/>
              <a:t>✅ Already Doing</a:t>
            </a:r>
            <a:endParaRPr lang="en-US" sz="3600" dirty="0"/>
          </a:p>
          <a:p>
            <a:pPr marL="2171700" lvl="2" indent="-457200">
              <a:spcAft>
                <a:spcPts val="600"/>
              </a:spcAft>
            </a:pPr>
            <a:r>
              <a:rPr lang="en-US" sz="3600"/>
              <a:t>⚠️ Could Do More Intentionally</a:t>
            </a:r>
            <a:endParaRPr lang="en-US" sz="3600" dirty="0"/>
          </a:p>
          <a:p>
            <a:pPr marL="2171700" lvl="2" indent="-457200">
              <a:spcAft>
                <a:spcPts val="600"/>
              </a:spcAft>
            </a:pPr>
            <a:r>
              <a:rPr lang="en-US" sz="3600"/>
              <a:t>❌ Not Doing</a:t>
            </a:r>
            <a:endParaRPr lang="en-US" sz="3600" dirty="0"/>
          </a:p>
        </p:txBody>
      </p:sp>
      <p:pic>
        <p:nvPicPr>
          <p:cNvPr id="5" name="Picture 4" descr="Question Cat">
            <a:extLst>
              <a:ext uri="{FF2B5EF4-FFF2-40B4-BE49-F238E27FC236}">
                <a16:creationId xmlns:a16="http://schemas.microsoft.com/office/drawing/2014/main" id="{59270FCB-2A4C-E67C-0539-323E2EA5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63" y="3074342"/>
            <a:ext cx="5517676" cy="5517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47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5C39-54F6-D0E2-56DC-4EB7F9C7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5A782-C7D4-3C4B-9520-56F325EAAF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Shifting Employability Instruction</a:t>
            </a:r>
          </a:p>
        </p:txBody>
      </p:sp>
    </p:spTree>
    <p:extLst>
      <p:ext uri="{BB962C8B-B14F-4D97-AF65-F5344CB8AC3E}">
        <p14:creationId xmlns:p14="http://schemas.microsoft.com/office/powerpoint/2010/main" val="3273251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FCEFD8"/>
      </a:lt2>
      <a:accent1>
        <a:srgbClr val="F1BA55"/>
      </a:accent1>
      <a:accent2>
        <a:srgbClr val="43718B"/>
      </a:accent2>
      <a:accent3>
        <a:srgbClr val="D8D8D8"/>
      </a:accent3>
      <a:accent4>
        <a:srgbClr val="2F3D4C"/>
      </a:accent4>
      <a:accent5>
        <a:srgbClr val="A2B3C6"/>
      </a:accent5>
      <a:accent6>
        <a:srgbClr val="7F7F7F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 algn="l">
          <a:defRPr sz="4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ills for Hire - Embedding Employability in Every CTE Classroom" id="{9DB2A1C1-9BD0-4D1A-8C2F-09D5D588A74A}" vid="{1D2F7871-7B8A-4889-8611-DA41AD68CF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704e2c5-29f5-4f7e-b91c-bd56f0685995}" enabled="0" method="" siteId="{2704e2c5-29f5-4f7e-b91c-bd56f06859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Skills for Hire - Embedding Employability in Every CTE Classroom</Template>
  <TotalTime>1</TotalTime>
  <Words>1076</Words>
  <Application>Microsoft Office PowerPoint</Application>
  <PresentationFormat>Custom</PresentationFormat>
  <Paragraphs>174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Wingdings</vt:lpstr>
      <vt:lpstr>Courier New</vt:lpstr>
      <vt:lpstr>Aptos</vt:lpstr>
      <vt:lpstr>Arial</vt:lpstr>
      <vt:lpstr>1_Office Theme</vt:lpstr>
      <vt:lpstr>Skills for Hire – Embedding Employability in Every CTE Classroom</vt:lpstr>
      <vt:lpstr>01</vt:lpstr>
      <vt:lpstr>Musical Introductions</vt:lpstr>
      <vt:lpstr>Reflection</vt:lpstr>
      <vt:lpstr>Today’s Presenters</vt:lpstr>
      <vt:lpstr>Agenda</vt:lpstr>
      <vt:lpstr>Today’s Purpose</vt:lpstr>
      <vt:lpstr>Quick Card Sort</vt:lpstr>
      <vt:lpstr>02</vt:lpstr>
      <vt:lpstr>Profile of the South Carolina Graduate</vt:lpstr>
      <vt:lpstr>Career Ready Standards</vt:lpstr>
      <vt:lpstr>Evaluating Employability Skills</vt:lpstr>
      <vt:lpstr>Teaching Career Ready Standards</vt:lpstr>
      <vt:lpstr>Embedding Career Ready Instruction – Routine-Based</vt:lpstr>
      <vt:lpstr>Embedding Career Ready Instruction – Task-Based</vt:lpstr>
      <vt:lpstr>Embedding Career Ready Instruction – Reflection-Based</vt:lpstr>
      <vt:lpstr>Resources in Google Drive</vt:lpstr>
      <vt:lpstr>WIN Courseware Option</vt:lpstr>
      <vt:lpstr>03</vt:lpstr>
      <vt:lpstr>Planning Stage</vt:lpstr>
      <vt:lpstr>Instructional Idea “Speed Dating”</vt:lpstr>
      <vt:lpstr>Share Out!</vt:lpstr>
      <vt:lpstr>Revisit Today’s Purpose</vt:lpstr>
      <vt:lpstr>OCR PD Feedback Survey</vt:lpstr>
      <vt:lpstr>We Want Your Input</vt:lpstr>
      <vt:lpstr>ed.sc.gov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Bocchino, Herbert S</dc:creator>
  <cp:lastModifiedBy>Bocchino, Herbert S</cp:lastModifiedBy>
  <cp:revision>113</cp:revision>
  <dcterms:created xsi:type="dcterms:W3CDTF">2026-06-08T12:56:10Z</dcterms:created>
  <dcterms:modified xsi:type="dcterms:W3CDTF">2026-06-14T20:16:38Z</dcterms:modified>
  <dc:identifier>DAGJFJTh0zc</dc:identifier>
</cp:coreProperties>
</file>