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5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Roboto Slab"/>
      <p:regular r:id="rId22"/>
      <p:bold r:id="rId23"/>
    </p:embeddedFont>
    <p:embeddedFont>
      <p:font typeface="Lora Medium"/>
      <p:regular r:id="rId24"/>
      <p:bold r:id="rId25"/>
      <p:italic r:id="rId26"/>
      <p:boldItalic r:id="rId27"/>
    </p:embeddedFont>
    <p:embeddedFont>
      <p:font typeface="Lora SemiBold"/>
      <p:regular r:id="rId28"/>
      <p:bold r:id="rId29"/>
      <p:italic r:id="rId30"/>
      <p:boldItalic r:id="rId31"/>
    </p:embeddedFont>
    <p:embeddedFont>
      <p:font typeface="Lora"/>
      <p:regular r:id="rId32"/>
      <p:bold r:id="rId33"/>
      <p:italic r:id="rId34"/>
      <p:boldItalic r:id="rId3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RobotoSlab-regular.fntdata"/><Relationship Id="rId21" Type="http://schemas.openxmlformats.org/officeDocument/2006/relationships/slide" Target="slides/slide17.xml"/><Relationship Id="rId24" Type="http://schemas.openxmlformats.org/officeDocument/2006/relationships/font" Target="fonts/LoraMedium-regular.fntdata"/><Relationship Id="rId23" Type="http://schemas.openxmlformats.org/officeDocument/2006/relationships/font" Target="fonts/RobotoSlab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oraMedium-italic.fntdata"/><Relationship Id="rId25" Type="http://schemas.openxmlformats.org/officeDocument/2006/relationships/font" Target="fonts/LoraMedium-bold.fntdata"/><Relationship Id="rId28" Type="http://schemas.openxmlformats.org/officeDocument/2006/relationships/font" Target="fonts/LoraSemiBold-regular.fntdata"/><Relationship Id="rId27" Type="http://schemas.openxmlformats.org/officeDocument/2006/relationships/font" Target="fonts/LoraMedium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LoraSemiBold-bold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LoraSemiBold-boldItalic.fntdata"/><Relationship Id="rId30" Type="http://schemas.openxmlformats.org/officeDocument/2006/relationships/font" Target="fonts/LoraSemiBold-italic.fntdata"/><Relationship Id="rId11" Type="http://schemas.openxmlformats.org/officeDocument/2006/relationships/slide" Target="slides/slide7.xml"/><Relationship Id="rId33" Type="http://schemas.openxmlformats.org/officeDocument/2006/relationships/font" Target="fonts/Lora-bold.fntdata"/><Relationship Id="rId10" Type="http://schemas.openxmlformats.org/officeDocument/2006/relationships/slide" Target="slides/slide6.xml"/><Relationship Id="rId32" Type="http://schemas.openxmlformats.org/officeDocument/2006/relationships/font" Target="fonts/Lora-regular.fntdata"/><Relationship Id="rId13" Type="http://schemas.openxmlformats.org/officeDocument/2006/relationships/slide" Target="slides/slide9.xml"/><Relationship Id="rId35" Type="http://schemas.openxmlformats.org/officeDocument/2006/relationships/font" Target="fonts/Lora-boldItalic.fntdata"/><Relationship Id="rId12" Type="http://schemas.openxmlformats.org/officeDocument/2006/relationships/slide" Target="slides/slide8.xml"/><Relationship Id="rId34" Type="http://schemas.openxmlformats.org/officeDocument/2006/relationships/font" Target="fonts/Lora-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5f391192_0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5f391192_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336607cc5a6_3_8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336607cc5a6_3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36607cc5a6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36607cc5a6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36607cc5a6_2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36607cc5a6_2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36607cc5a6_2_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36607cc5a6_2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3e70a6417c7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3e70a6417c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3e70a6417c7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3e70a6417c7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27e54e84544_0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8" name="Google Shape;228;g27e54e8454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5fe9bb9447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5fe9bb9447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336607cc5a6_0_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336607cc5a6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5fa56d107d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Google Shape;86;g35fa56d107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7a26a155f4_0_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27a26a155f4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8868cd19c5_0_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8868cd19c5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36607cc5a6_3_3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336607cc5a6_3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36607cc5a6_3_6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36607cc5a6_3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36607cc5a6_3_7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336607cc5a6_3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336607cc5a6_3_8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336607cc5a6_3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1700185" y="1991850"/>
            <a:ext cx="58074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800"/>
              <a:buNone/>
              <a:defRPr b="1" sz="5800"/>
            </a:lvl1pPr>
            <a:lvl2pPr lvl="1">
              <a:spcBef>
                <a:spcPts val="0"/>
              </a:spcBef>
              <a:spcAft>
                <a:spcPts val="0"/>
              </a:spcAft>
              <a:buSzPts val="5800"/>
              <a:buNone/>
              <a:defRPr b="1" sz="5800"/>
            </a:lvl2pPr>
            <a:lvl3pPr lvl="2">
              <a:spcBef>
                <a:spcPts val="0"/>
              </a:spcBef>
              <a:spcAft>
                <a:spcPts val="0"/>
              </a:spcAft>
              <a:buSzPts val="5800"/>
              <a:buNone/>
              <a:defRPr b="1" sz="5800"/>
            </a:lvl3pPr>
            <a:lvl4pPr lvl="3">
              <a:spcBef>
                <a:spcPts val="0"/>
              </a:spcBef>
              <a:spcAft>
                <a:spcPts val="0"/>
              </a:spcAft>
              <a:buSzPts val="5800"/>
              <a:buNone/>
              <a:defRPr b="1" sz="5800"/>
            </a:lvl4pPr>
            <a:lvl5pPr lvl="4">
              <a:spcBef>
                <a:spcPts val="0"/>
              </a:spcBef>
              <a:spcAft>
                <a:spcPts val="0"/>
              </a:spcAft>
              <a:buSzPts val="5800"/>
              <a:buNone/>
              <a:defRPr b="1" sz="5800"/>
            </a:lvl5pPr>
            <a:lvl6pPr lvl="5">
              <a:spcBef>
                <a:spcPts val="0"/>
              </a:spcBef>
              <a:spcAft>
                <a:spcPts val="0"/>
              </a:spcAft>
              <a:buSzPts val="5800"/>
              <a:buNone/>
              <a:defRPr b="1" sz="5800"/>
            </a:lvl6pPr>
            <a:lvl7pPr lvl="6">
              <a:spcBef>
                <a:spcPts val="0"/>
              </a:spcBef>
              <a:spcAft>
                <a:spcPts val="0"/>
              </a:spcAft>
              <a:buSzPts val="5800"/>
              <a:buNone/>
              <a:defRPr b="1" sz="5800"/>
            </a:lvl7pPr>
            <a:lvl8pPr lvl="7">
              <a:spcBef>
                <a:spcPts val="0"/>
              </a:spcBef>
              <a:spcAft>
                <a:spcPts val="0"/>
              </a:spcAft>
              <a:buSzPts val="5800"/>
              <a:buNone/>
              <a:defRPr b="1" sz="5800"/>
            </a:lvl8pPr>
            <a:lvl9pPr lvl="8">
              <a:spcBef>
                <a:spcPts val="0"/>
              </a:spcBef>
              <a:spcAft>
                <a:spcPts val="0"/>
              </a:spcAft>
              <a:buSzPts val="5800"/>
              <a:buNone/>
              <a:defRPr b="1" sz="5800"/>
            </a:lvl9pPr>
          </a:lstStyle>
          <a:p/>
        </p:txBody>
      </p:sp>
      <p:sp>
        <p:nvSpPr>
          <p:cNvPr id="11" name="Google Shape;11;p2"/>
          <p:cNvSpPr/>
          <p:nvPr/>
        </p:nvSpPr>
        <p:spPr>
          <a:xfrm>
            <a:off x="7337531" y="4630074"/>
            <a:ext cx="96300" cy="96000"/>
          </a:xfrm>
          <a:prstGeom prst="ellipse">
            <a:avLst/>
          </a:prstGeom>
          <a:solidFill>
            <a:schemeClr val="accen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7790243" y="4182401"/>
            <a:ext cx="96300" cy="96000"/>
          </a:xfrm>
          <a:prstGeom prst="ellipse">
            <a:avLst/>
          </a:prstGeom>
          <a:solidFill>
            <a:schemeClr val="accen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893253" y="3333348"/>
            <a:ext cx="57600" cy="57600"/>
          </a:xfrm>
          <a:prstGeom prst="ellipse">
            <a:avLst/>
          </a:prstGeom>
          <a:solidFill>
            <a:schemeClr val="accen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8771302" y="4923775"/>
            <a:ext cx="96300" cy="96000"/>
          </a:xfrm>
          <a:prstGeom prst="ellipse">
            <a:avLst/>
          </a:prstGeom>
          <a:solidFill>
            <a:schemeClr val="accen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386266" y="508134"/>
            <a:ext cx="96300" cy="96000"/>
          </a:xfrm>
          <a:prstGeom prst="ellipse">
            <a:avLst/>
          </a:prstGeom>
          <a:solidFill>
            <a:schemeClr val="accen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479460" y="2703980"/>
            <a:ext cx="96300" cy="96000"/>
          </a:xfrm>
          <a:prstGeom prst="ellipse">
            <a:avLst/>
          </a:prstGeom>
          <a:solidFill>
            <a:schemeClr val="accen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261540" y="643097"/>
            <a:ext cx="96300" cy="96000"/>
          </a:xfrm>
          <a:prstGeom prst="ellipse">
            <a:avLst/>
          </a:prstGeom>
          <a:solidFill>
            <a:schemeClr val="accen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507235" y="1080863"/>
            <a:ext cx="192600" cy="1923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314019" y="3625322"/>
            <a:ext cx="144300" cy="1440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/>
          <p:nvPr/>
        </p:nvSpPr>
        <p:spPr>
          <a:xfrm>
            <a:off x="8882858" y="4186761"/>
            <a:ext cx="144300" cy="1440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2"/>
          <p:cNvSpPr/>
          <p:nvPr/>
        </p:nvSpPr>
        <p:spPr>
          <a:xfrm>
            <a:off x="158313" y="1596559"/>
            <a:ext cx="57600" cy="57600"/>
          </a:xfrm>
          <a:prstGeom prst="ellipse">
            <a:avLst/>
          </a:prstGeom>
          <a:solidFill>
            <a:schemeClr val="accen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" name="Google Shape;22;p2"/>
          <p:cNvSpPr/>
          <p:nvPr/>
        </p:nvSpPr>
        <p:spPr>
          <a:xfrm>
            <a:off x="1396483" y="226428"/>
            <a:ext cx="192600" cy="1923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617492" y="2000594"/>
            <a:ext cx="57600" cy="57600"/>
          </a:xfrm>
          <a:prstGeom prst="ellipse">
            <a:avLst/>
          </a:prstGeom>
          <a:solidFill>
            <a:schemeClr val="accen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3425273" y="387880"/>
            <a:ext cx="57600" cy="57600"/>
          </a:xfrm>
          <a:prstGeom prst="ellipse">
            <a:avLst/>
          </a:prstGeom>
          <a:solidFill>
            <a:schemeClr val="accent1"/>
          </a:solidFill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8014029" y="4567546"/>
            <a:ext cx="192600" cy="192300"/>
          </a:xfrm>
          <a:prstGeom prst="ellipse">
            <a:avLst/>
          </a:prstGeom>
          <a:noFill/>
          <a:ln cap="flat" cmpd="sng" w="1905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complete pattern">
  <p:cSld name="BLANK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1"/>
          <p:cNvSpPr/>
          <p:nvPr/>
        </p:nvSpPr>
        <p:spPr>
          <a:xfrm>
            <a:off x="-26550" y="-14850"/>
            <a:ext cx="9197100" cy="5173200"/>
          </a:xfrm>
          <a:prstGeom prst="rect">
            <a:avLst/>
          </a:prstGeom>
          <a:solidFill>
            <a:srgbClr val="CFD8DC">
              <a:alpha val="492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1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/>
          <p:nvPr>
            <p:ph type="ctrTitle"/>
          </p:nvPr>
        </p:nvSpPr>
        <p:spPr>
          <a:xfrm>
            <a:off x="1546025" y="1754794"/>
            <a:ext cx="58326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b="1" sz="4400"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 b="1" sz="4400"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 b="1" sz="4400"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 b="1" sz="4400"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 b="1" sz="4400"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 b="1" sz="4400"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 b="1" sz="4400"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 b="1" sz="4400"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 b="1" sz="4400"/>
            </a:lvl9pPr>
          </a:lstStyle>
          <a:p/>
        </p:txBody>
      </p:sp>
      <p:sp>
        <p:nvSpPr>
          <p:cNvPr id="28" name="Google Shape;28;p3"/>
          <p:cNvSpPr txBox="1"/>
          <p:nvPr>
            <p:ph idx="1" type="subTitle"/>
          </p:nvPr>
        </p:nvSpPr>
        <p:spPr>
          <a:xfrm>
            <a:off x="1546025" y="3011511"/>
            <a:ext cx="5832600" cy="7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None/>
              <a:defRPr sz="3000">
                <a:solidFill>
                  <a:schemeClr val="accent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TITLE_1_1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4"/>
          <p:cNvPicPr preferRelativeResize="0"/>
          <p:nvPr/>
        </p:nvPicPr>
        <p:blipFill rotWithShape="1">
          <a:blip r:embed="rId2">
            <a:alphaModFix/>
          </a:blip>
          <a:srcRect b="0" l="20" r="20" t="0"/>
          <a:stretch/>
        </p:blipFill>
        <p:spPr>
          <a:xfrm flipH="1" rot="10800000">
            <a:off x="5952" y="0"/>
            <a:ext cx="914060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4"/>
          <p:cNvSpPr txBox="1"/>
          <p:nvPr>
            <p:ph idx="1" type="body"/>
          </p:nvPr>
        </p:nvSpPr>
        <p:spPr>
          <a:xfrm>
            <a:off x="1215300" y="1723650"/>
            <a:ext cx="6713400" cy="81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57200" lvl="0" marL="457200" rtl="0" algn="ctr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600"/>
              <a:buChar char="◎"/>
              <a:defRPr i="1" sz="3600"/>
            </a:lvl1pPr>
            <a:lvl2pPr indent="-457200" lvl="1" marL="9144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○"/>
              <a:defRPr i="1" sz="3600"/>
            </a:lvl2pPr>
            <a:lvl3pPr indent="-457200" lvl="2" marL="13716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Char char="◉"/>
              <a:defRPr i="1" sz="3600"/>
            </a:lvl3pPr>
            <a:lvl4pPr indent="-457200" lvl="3" marL="1828800" rt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i="1" sz="3600"/>
            </a:lvl4pPr>
            <a:lvl5pPr indent="-457200" lvl="4" marL="2286000" rtl="0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i="1" sz="3600"/>
            </a:lvl5pPr>
            <a:lvl6pPr indent="-457200" lvl="5" marL="2743200" rtl="0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i="1" sz="3600"/>
            </a:lvl6pPr>
            <a:lvl7pPr indent="-457200" lvl="6" marL="3200400" rt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i="1" sz="3600"/>
            </a:lvl7pPr>
            <a:lvl8pPr indent="-457200" lvl="7" marL="3657600" rtl="0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i="1" sz="3600"/>
            </a:lvl8pPr>
            <a:lvl9pPr indent="-457200" lvl="8" marL="4114800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i="1" sz="3600"/>
            </a:lvl9pPr>
          </a:lstStyle>
          <a:p/>
        </p:txBody>
      </p:sp>
      <p:grpSp>
        <p:nvGrpSpPr>
          <p:cNvPr id="32" name="Google Shape;32;p4"/>
          <p:cNvGrpSpPr/>
          <p:nvPr/>
        </p:nvGrpSpPr>
        <p:grpSpPr>
          <a:xfrm>
            <a:off x="3839646" y="782918"/>
            <a:ext cx="1464573" cy="842707"/>
            <a:chOff x="3593400" y="1729675"/>
            <a:chExt cx="1957200" cy="1123610"/>
          </a:xfrm>
        </p:grpSpPr>
        <p:sp>
          <p:nvSpPr>
            <p:cNvPr id="33" name="Google Shape;33;p4"/>
            <p:cNvSpPr txBox="1"/>
            <p:nvPr/>
          </p:nvSpPr>
          <p:spPr>
            <a:xfrm>
              <a:off x="3593400" y="1729675"/>
              <a:ext cx="1957200" cy="87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6000">
                  <a:solidFill>
                    <a:schemeClr val="accent1"/>
                  </a:solidFill>
                  <a:latin typeface="Source Sans Pro"/>
                  <a:ea typeface="Source Sans Pro"/>
                  <a:cs typeface="Source Sans Pro"/>
                  <a:sym typeface="Source Sans Pro"/>
                </a:rPr>
                <a:t>“</a:t>
              </a:r>
              <a:endParaRPr b="1" sz="60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endParaRPr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4025400" y="1760085"/>
              <a:ext cx="1093200" cy="1093200"/>
            </a:xfrm>
            <a:prstGeom prst="ellipse">
              <a:avLst/>
            </a:prstGeom>
            <a:noFill/>
            <a:ln cap="flat" cmpd="sng" w="9525">
              <a:solidFill>
                <a:srgbClr val="CFD8DC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90700" y="1925385"/>
              <a:ext cx="762600" cy="762600"/>
            </a:xfrm>
            <a:prstGeom prst="ellipse">
              <a:avLst/>
            </a:prstGeom>
            <a:noFill/>
            <a:ln cap="flat" cmpd="sng" w="19050">
              <a:solidFill>
                <a:srgbClr val="CFD8D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36" name="Google Shape;36;p4"/>
          <p:cNvCxnSpPr>
            <a:endCxn id="34" idx="1"/>
          </p:cNvCxnSpPr>
          <p:nvPr/>
        </p:nvCxnSpPr>
        <p:spPr>
          <a:xfrm>
            <a:off x="3750511" y="390297"/>
            <a:ext cx="532200" cy="5355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" name="Google Shape;37;p4"/>
          <p:cNvCxnSpPr/>
          <p:nvPr/>
        </p:nvCxnSpPr>
        <p:spPr>
          <a:xfrm rot="10800000">
            <a:off x="4362902" y="436125"/>
            <a:ext cx="209100" cy="3696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" name="Google Shape;38;p4"/>
          <p:cNvCxnSpPr/>
          <p:nvPr/>
        </p:nvCxnSpPr>
        <p:spPr>
          <a:xfrm flipH="1" rot="10800000">
            <a:off x="4704510" y="351930"/>
            <a:ext cx="347100" cy="474600"/>
          </a:xfrm>
          <a:prstGeom prst="straightConnector1">
            <a:avLst/>
          </a:prstGeom>
          <a:noFill/>
          <a:ln cap="flat" cmpd="sng" w="9525">
            <a:solidFill>
              <a:srgbClr val="CFD8D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9" name="Google Shape;39;p4"/>
          <p:cNvSpPr txBox="1"/>
          <p:nvPr>
            <p:ph idx="12" type="sldNum"/>
          </p:nvPr>
        </p:nvSpPr>
        <p:spPr>
          <a:xfrm>
            <a:off x="-87" y="4749844"/>
            <a:ext cx="9144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1 column" type="tx">
  <p:cSld name="TITLE_AND_BODY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5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2" name="Google Shape;42;p5"/>
          <p:cNvSpPr txBox="1"/>
          <p:nvPr>
            <p:ph idx="1" type="body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81000" lvl="0" marL="457200">
              <a:spcBef>
                <a:spcPts val="600"/>
              </a:spcBef>
              <a:spcAft>
                <a:spcPts val="0"/>
              </a:spcAft>
              <a:buSzPts val="2400"/>
              <a:buChar char="◎"/>
              <a:defRPr sz="2400"/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SzPts val="2400"/>
              <a:buChar char="◉"/>
              <a:defRPr/>
            </a:lvl3pPr>
            <a:lvl4pPr indent="-381000" lvl="3" marL="18288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indent="-381000" lvl="4" marL="22860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indent="-381000" lvl="5" marL="27432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indent="-381000" lvl="6" marL="320040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indent="-381000" lvl="7" marL="365760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indent="-381000" lvl="8" marL="411480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/>
        </p:txBody>
      </p:sp>
      <p:sp>
        <p:nvSpPr>
          <p:cNvPr id="43" name="Google Shape;43;p5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2 columns" type="twoColTx">
  <p:cSld name="TITLE_AND_TWO_COLUMNS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46" name="Google Shape;46;p6"/>
          <p:cNvSpPr txBox="1"/>
          <p:nvPr>
            <p:ph idx="1" type="body"/>
          </p:nvPr>
        </p:nvSpPr>
        <p:spPr>
          <a:xfrm>
            <a:off x="786137" y="1200150"/>
            <a:ext cx="36753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7" name="Google Shape;47;p6"/>
          <p:cNvSpPr txBox="1"/>
          <p:nvPr>
            <p:ph idx="2" type="body"/>
          </p:nvPr>
        </p:nvSpPr>
        <p:spPr>
          <a:xfrm>
            <a:off x="4682659" y="1200150"/>
            <a:ext cx="36753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55600" lvl="0" marL="457200">
              <a:spcBef>
                <a:spcPts val="600"/>
              </a:spcBef>
              <a:spcAft>
                <a:spcPts val="0"/>
              </a:spcAft>
              <a:buSzPts val="2000"/>
              <a:buChar char="◎"/>
              <a:defRPr sz="2000"/>
            </a:lvl1pPr>
            <a:lvl2pPr indent="-355600" lvl="1" marL="9144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2pPr>
            <a:lvl3pPr indent="-355600" lvl="2" marL="1371600">
              <a:spcBef>
                <a:spcPts val="0"/>
              </a:spcBef>
              <a:spcAft>
                <a:spcPts val="0"/>
              </a:spcAft>
              <a:buSzPts val="2000"/>
              <a:buChar char="◉"/>
              <a:defRPr sz="2000"/>
            </a:lvl3pPr>
            <a:lvl4pPr indent="-355600" lvl="3" marL="18288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indent="-355600" lvl="4" marL="22860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indent="-355600" lvl="5" marL="27432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indent="-355600" lvl="6" marL="32004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indent="-355600" lvl="7" marL="3657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indent="-355600" lvl="8" marL="41148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/>
        </p:txBody>
      </p:sp>
      <p:sp>
        <p:nvSpPr>
          <p:cNvPr id="48" name="Google Shape;48;p6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3 columns">
  <p:cSld name="TITLE_AND_TWO_COLUMNS_1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1" name="Google Shape;51;p7"/>
          <p:cNvSpPr txBox="1"/>
          <p:nvPr>
            <p:ph idx="1" type="body"/>
          </p:nvPr>
        </p:nvSpPr>
        <p:spPr>
          <a:xfrm>
            <a:off x="786150" y="1200150"/>
            <a:ext cx="24198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2" name="Google Shape;52;p7"/>
          <p:cNvSpPr txBox="1"/>
          <p:nvPr>
            <p:ph idx="2" type="body"/>
          </p:nvPr>
        </p:nvSpPr>
        <p:spPr>
          <a:xfrm>
            <a:off x="3329992" y="1200150"/>
            <a:ext cx="24198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3" name="Google Shape;53;p7"/>
          <p:cNvSpPr txBox="1"/>
          <p:nvPr>
            <p:ph idx="3" type="body"/>
          </p:nvPr>
        </p:nvSpPr>
        <p:spPr>
          <a:xfrm>
            <a:off x="5873834" y="1200150"/>
            <a:ext cx="24198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◎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◉"/>
              <a:defRPr sz="1800"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54" name="Google Shape;54;p7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8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/>
        </p:txBody>
      </p:sp>
      <p:sp>
        <p:nvSpPr>
          <p:cNvPr id="57" name="Google Shape;57;p8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/>
          <p:nvPr>
            <p:ph idx="1" type="body"/>
          </p:nvPr>
        </p:nvSpPr>
        <p:spPr>
          <a:xfrm>
            <a:off x="457200" y="4055343"/>
            <a:ext cx="8229600" cy="3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1800"/>
              <a:buNone/>
              <a:defRPr sz="1800"/>
            </a:lvl1pPr>
          </a:lstStyle>
          <a:p/>
        </p:txBody>
      </p:sp>
      <p:sp>
        <p:nvSpPr>
          <p:cNvPr id="60" name="Google Shape;60;p9"/>
          <p:cNvSpPr txBox="1"/>
          <p:nvPr>
            <p:ph idx="12" type="sldNum"/>
          </p:nvPr>
        </p:nvSpPr>
        <p:spPr>
          <a:xfrm>
            <a:off x="-92" y="4749844"/>
            <a:ext cx="91440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buNone/>
              <a:defRPr/>
            </a:lvl1pPr>
            <a:lvl2pPr lvl="1" algn="ctr">
              <a:buNone/>
              <a:defRPr/>
            </a:lvl2pPr>
            <a:lvl3pPr lvl="2" algn="ctr">
              <a:buNone/>
              <a:defRPr/>
            </a:lvl3pPr>
            <a:lvl4pPr lvl="3" algn="ctr">
              <a:buNone/>
              <a:defRPr/>
            </a:lvl4pPr>
            <a:lvl5pPr lvl="4" algn="ctr">
              <a:buNone/>
              <a:defRPr/>
            </a:lvl5pPr>
            <a:lvl6pPr lvl="5" algn="ctr">
              <a:buNone/>
              <a:defRPr/>
            </a:lvl6pPr>
            <a:lvl7pPr lvl="6" algn="ctr">
              <a:buNone/>
              <a:defRPr/>
            </a:lvl7pPr>
            <a:lvl8pPr lvl="7" algn="ctr">
              <a:buNone/>
              <a:defRPr/>
            </a:lvl8pPr>
            <a:lvl9pPr lvl="8" algn="ctr">
              <a:buNone/>
              <a:defRPr/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Roboto Slab"/>
              <a:buNone/>
              <a:defRPr sz="2000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3000"/>
              <a:buFont typeface="Source Sans Pro"/>
              <a:buChar char="◎"/>
              <a:defRPr sz="30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indent="-381000" lvl="1" marL="9144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○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indent="-381000" lvl="2" marL="137160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Source Sans Pro"/>
              <a:buChar char="◉"/>
              <a:defRPr sz="24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●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○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ource Sans Pro"/>
              <a:buChar char="■"/>
              <a:defRPr sz="1800">
                <a:solidFill>
                  <a:schemeClr val="dk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buNone/>
              <a:defRPr b="1" sz="13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1pPr>
            <a:lvl2pPr lvl="1" algn="r">
              <a:buNone/>
              <a:defRPr b="1" sz="13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2pPr>
            <a:lvl3pPr lvl="2" algn="r">
              <a:buNone/>
              <a:defRPr b="1" sz="13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3pPr>
            <a:lvl4pPr lvl="3" algn="r">
              <a:buNone/>
              <a:defRPr b="1" sz="13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4pPr>
            <a:lvl5pPr lvl="4" algn="r">
              <a:buNone/>
              <a:defRPr b="1" sz="13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5pPr>
            <a:lvl6pPr lvl="5" algn="r">
              <a:buNone/>
              <a:defRPr b="1" sz="13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6pPr>
            <a:lvl7pPr lvl="6" algn="r">
              <a:buNone/>
              <a:defRPr b="1" sz="13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7pPr>
            <a:lvl8pPr lvl="7" algn="r">
              <a:buNone/>
              <a:defRPr b="1" sz="13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8pPr>
            <a:lvl9pPr lvl="8" algn="r">
              <a:buNone/>
              <a:defRPr b="1" sz="1300">
                <a:solidFill>
                  <a:schemeClr val="accent1"/>
                </a:solidFill>
                <a:latin typeface="Source Sans Pro"/>
                <a:ea typeface="Source Sans Pro"/>
                <a:cs typeface="Source Sans Pro"/>
                <a:sym typeface="Source Sans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>
              <a:latin typeface="Roboto Slab"/>
              <a:ea typeface="Roboto Slab"/>
              <a:cs typeface="Roboto Slab"/>
              <a:sym typeface="Roboto Slab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</p:sldLayoutIdLst>
  <p:transition>
    <p:fade thruBlk="1"/>
  </p:transition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png"/><Relationship Id="rId4" Type="http://schemas.openxmlformats.org/officeDocument/2006/relationships/image" Target="../media/image40.jpg"/><Relationship Id="rId5" Type="http://schemas.openxmlformats.org/officeDocument/2006/relationships/image" Target="../media/image36.jpg"/><Relationship Id="rId6" Type="http://schemas.openxmlformats.org/officeDocument/2006/relationships/image" Target="../media/image43.jpg"/><Relationship Id="rId7" Type="http://schemas.openxmlformats.org/officeDocument/2006/relationships/image" Target="../media/image4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ed.sc.gov/districts-schools/special-education-services/post-secondary-outcomes/employability-credential-south-carolina-high-school-credential/memo-guidance-on-career-ready-qualifier/" TargetMode="External"/><Relationship Id="rId4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.png"/><Relationship Id="rId4" Type="http://schemas.openxmlformats.org/officeDocument/2006/relationships/image" Target="../media/image30.jpg"/><Relationship Id="rId5" Type="http://schemas.openxmlformats.org/officeDocument/2006/relationships/image" Target="../media/image39.jpg"/><Relationship Id="rId6" Type="http://schemas.openxmlformats.org/officeDocument/2006/relationships/image" Target="../media/image44.jpg"/><Relationship Id="rId7" Type="http://schemas.openxmlformats.org/officeDocument/2006/relationships/image" Target="../media/image31.jpg"/><Relationship Id="rId8" Type="http://schemas.openxmlformats.org/officeDocument/2006/relationships/image" Target="../media/image2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.png"/><Relationship Id="rId4" Type="http://schemas.openxmlformats.org/officeDocument/2006/relationships/image" Target="../media/image27.jpg"/><Relationship Id="rId5" Type="http://schemas.openxmlformats.org/officeDocument/2006/relationships/image" Target="../media/image28.png"/><Relationship Id="rId6" Type="http://schemas.openxmlformats.org/officeDocument/2006/relationships/image" Target="../media/image34.png"/><Relationship Id="rId7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.png"/><Relationship Id="rId4" Type="http://schemas.openxmlformats.org/officeDocument/2006/relationships/hyperlink" Target="mailto:TiffanyEstes@anderson5.net" TargetMode="External"/><Relationship Id="rId5" Type="http://schemas.openxmlformats.org/officeDocument/2006/relationships/hyperlink" Target="mailto:HaleyStollar@anderson5.net" TargetMode="External"/><Relationship Id="rId6" Type="http://schemas.openxmlformats.org/officeDocument/2006/relationships/hyperlink" Target="https://www.andersoninstituteoftech.com/" TargetMode="External"/><Relationship Id="rId7" Type="http://schemas.openxmlformats.org/officeDocument/2006/relationships/hyperlink" Target="https://drive.google.com/drive/folders/1mGL7bDOnuGQ1J9n8c2hq7bw369_rvrOp?usp=sharing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38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youtu.be/dP0kCSGWt0s" TargetMode="External"/><Relationship Id="rId4" Type="http://schemas.openxmlformats.org/officeDocument/2006/relationships/image" Target="../media/image3.png"/><Relationship Id="rId5" Type="http://schemas.openxmlformats.org/officeDocument/2006/relationships/image" Target="../media/image8.jpg"/><Relationship Id="rId6" Type="http://schemas.openxmlformats.org/officeDocument/2006/relationships/image" Target="../media/image11.jpg"/><Relationship Id="rId7" Type="http://schemas.openxmlformats.org/officeDocument/2006/relationships/image" Target="../media/image1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12.jpg"/><Relationship Id="rId5" Type="http://schemas.openxmlformats.org/officeDocument/2006/relationships/image" Target="../media/image16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Relationship Id="rId4" Type="http://schemas.openxmlformats.org/officeDocument/2006/relationships/image" Target="../media/image10.png"/><Relationship Id="rId11" Type="http://schemas.openxmlformats.org/officeDocument/2006/relationships/image" Target="../media/image42.jpg"/><Relationship Id="rId10" Type="http://schemas.openxmlformats.org/officeDocument/2006/relationships/image" Target="../media/image46.jpg"/><Relationship Id="rId12" Type="http://schemas.openxmlformats.org/officeDocument/2006/relationships/image" Target="../media/image35.jpg"/><Relationship Id="rId9" Type="http://schemas.openxmlformats.org/officeDocument/2006/relationships/image" Target="../media/image45.jpg"/><Relationship Id="rId5" Type="http://schemas.openxmlformats.org/officeDocument/2006/relationships/image" Target="../media/image17.png"/><Relationship Id="rId6" Type="http://schemas.openxmlformats.org/officeDocument/2006/relationships/image" Target="../media/image15.png"/><Relationship Id="rId7" Type="http://schemas.openxmlformats.org/officeDocument/2006/relationships/image" Target="../media/image37.jpg"/><Relationship Id="rId8" Type="http://schemas.openxmlformats.org/officeDocument/2006/relationships/image" Target="../media/image3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png"/><Relationship Id="rId4" Type="http://schemas.openxmlformats.org/officeDocument/2006/relationships/image" Target="../media/image22.jpg"/><Relationship Id="rId5" Type="http://schemas.openxmlformats.org/officeDocument/2006/relationships/image" Target="../media/image19.jpg"/><Relationship Id="rId6" Type="http://schemas.openxmlformats.org/officeDocument/2006/relationships/image" Target="../media/image20.jpg"/><Relationship Id="rId7" Type="http://schemas.openxmlformats.org/officeDocument/2006/relationships/image" Target="../media/image21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png"/><Relationship Id="rId4" Type="http://schemas.openxmlformats.org/officeDocument/2006/relationships/image" Target="../media/image26.jpg"/><Relationship Id="rId5" Type="http://schemas.openxmlformats.org/officeDocument/2006/relationships/image" Target="../media/image25.jpg"/><Relationship Id="rId6" Type="http://schemas.openxmlformats.org/officeDocument/2006/relationships/image" Target="../media/image23.jpg"/><Relationship Id="rId7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2"/>
          <p:cNvSpPr txBox="1"/>
          <p:nvPr>
            <p:ph type="ctrTitle"/>
          </p:nvPr>
        </p:nvSpPr>
        <p:spPr>
          <a:xfrm>
            <a:off x="393725" y="842775"/>
            <a:ext cx="75957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1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1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1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1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1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1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1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900">
                <a:solidFill>
                  <a:srgbClr val="6AA84F"/>
                </a:solidFill>
                <a:latin typeface="Lora SemiBold"/>
                <a:ea typeface="Lora SemiBold"/>
                <a:cs typeface="Lora SemiBold"/>
                <a:sym typeface="Lora SemiBold"/>
              </a:rPr>
              <a:t>All Really Means ALL! </a:t>
            </a:r>
            <a:endParaRPr b="0" sz="39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44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>
                <a:solidFill>
                  <a:srgbClr val="6AA84F"/>
                </a:solidFill>
                <a:latin typeface="Lora SemiBold"/>
                <a:ea typeface="Lora SemiBold"/>
                <a:cs typeface="Lora SemiBold"/>
                <a:sym typeface="Lora SemiBold"/>
              </a:rPr>
              <a:t>How a Multi-District Career Center Supports Feeder High Schools with Getting All Students Career Ready</a:t>
            </a:r>
            <a:endParaRPr b="0" sz="22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>
                <a:solidFill>
                  <a:srgbClr val="6AA84F"/>
                </a:solidFill>
                <a:latin typeface="Lora SemiBold"/>
                <a:ea typeface="Lora SemiBold"/>
                <a:cs typeface="Lora SemiBold"/>
                <a:sym typeface="Lora SemiBold"/>
              </a:rPr>
              <a:t>   Dr. Tiffany LaFerrara-Estes        </a:t>
            </a:r>
            <a:r>
              <a:rPr b="0" lang="en" sz="2200">
                <a:solidFill>
                  <a:srgbClr val="6AA84F"/>
                </a:solidFill>
                <a:latin typeface="Lora SemiBold"/>
                <a:ea typeface="Lora SemiBold"/>
                <a:cs typeface="Lora SemiBold"/>
                <a:sym typeface="Lora SemiBold"/>
              </a:rPr>
              <a:t>Mrs. Haley Stollar</a:t>
            </a:r>
            <a:r>
              <a:rPr b="0" lang="en" sz="2200">
                <a:solidFill>
                  <a:srgbClr val="6AA84F"/>
                </a:solidFill>
                <a:latin typeface="Lora SemiBold"/>
                <a:ea typeface="Lora SemiBold"/>
                <a:cs typeface="Lora SemiBold"/>
                <a:sym typeface="Lora SemiBold"/>
              </a:rPr>
              <a:t>        </a:t>
            </a:r>
            <a:endParaRPr b="0" sz="22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>
                <a:solidFill>
                  <a:srgbClr val="6AA84F"/>
                </a:solidFill>
                <a:latin typeface="Lora SemiBold"/>
                <a:ea typeface="Lora SemiBold"/>
                <a:cs typeface="Lora SemiBold"/>
                <a:sym typeface="Lora SemiBold"/>
              </a:rPr>
              <a:t>       Executive Director                   </a:t>
            </a:r>
            <a:r>
              <a:rPr b="0" lang="en" sz="2200">
                <a:solidFill>
                  <a:srgbClr val="6AA84F"/>
                </a:solidFill>
                <a:latin typeface="Lora SemiBold"/>
                <a:ea typeface="Lora SemiBold"/>
                <a:cs typeface="Lora SemiBold"/>
                <a:sym typeface="Lora SemiBold"/>
              </a:rPr>
              <a:t>Transition Instructor</a:t>
            </a:r>
            <a:endParaRPr b="0" sz="22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>
                <a:solidFill>
                  <a:srgbClr val="6AA84F"/>
                </a:solidFill>
                <a:latin typeface="Lora SemiBold"/>
                <a:ea typeface="Lora SemiBold"/>
                <a:cs typeface="Lora SemiBold"/>
                <a:sym typeface="Lora SemiBold"/>
              </a:rPr>
              <a:t>                      </a:t>
            </a:r>
            <a:endParaRPr b="0" sz="22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200">
                <a:solidFill>
                  <a:srgbClr val="6AA84F"/>
                </a:solidFill>
                <a:latin typeface="Lora SemiBold"/>
                <a:ea typeface="Lora SemiBold"/>
                <a:cs typeface="Lora SemiBold"/>
                <a:sym typeface="Lora SemiBold"/>
              </a:rPr>
              <a:t>Anderson Institute of Technology</a:t>
            </a:r>
            <a:endParaRPr b="0" sz="22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22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71" name="Google Shape;71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02575" y="87563"/>
            <a:ext cx="1564800" cy="201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ora SemiBold"/>
                <a:ea typeface="Lora SemiBold"/>
                <a:cs typeface="Lora SemiBold"/>
                <a:sym typeface="Lora SemiBold"/>
              </a:rPr>
              <a:t>How</a:t>
            </a:r>
            <a:r>
              <a:rPr lang="en" sz="3600">
                <a:latin typeface="Lora SemiBold"/>
                <a:ea typeface="Lora SemiBold"/>
                <a:cs typeface="Lora SemiBold"/>
                <a:sym typeface="Lora SemiBold"/>
              </a:rPr>
              <a:t>? </a:t>
            </a:r>
            <a:endParaRPr sz="3600"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68" name="Google Shape;168;p21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69" name="Google Shape;169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875" y="63525"/>
            <a:ext cx="1272675" cy="12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21"/>
          <p:cNvSpPr txBox="1"/>
          <p:nvPr>
            <p:ph idx="2" type="body"/>
          </p:nvPr>
        </p:nvSpPr>
        <p:spPr>
          <a:xfrm>
            <a:off x="4682659" y="1200150"/>
            <a:ext cx="36753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Lora Medium"/>
              <a:buChar char="◎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Become </a:t>
            </a: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knowledgeable</a:t>
            </a: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 of the CCR requirements 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Char char="◎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Transportation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Char char="◎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Financial 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Char char="◎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Students are NOT enrolled in a course at AIT, they are employed to work in in the Parliament. 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Char char="◎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Day to Day </a:t>
            </a: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operations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Char char="◎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Communication </a:t>
            </a: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 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 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171" name="Google Shape;171;p21" title="IMG_1781.HEIC"/>
          <p:cNvPicPr preferRelativeResize="0"/>
          <p:nvPr/>
        </p:nvPicPr>
        <p:blipFill rotWithShape="1">
          <a:blip r:embed="rId4">
            <a:alphaModFix/>
          </a:blip>
          <a:srcRect b="47104" l="0" r="0" t="12953"/>
          <a:stretch/>
        </p:blipFill>
        <p:spPr>
          <a:xfrm>
            <a:off x="547925" y="308125"/>
            <a:ext cx="2870999" cy="15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1" title="IMG_2072.HEIC"/>
          <p:cNvPicPr preferRelativeResize="0"/>
          <p:nvPr/>
        </p:nvPicPr>
        <p:blipFill rotWithShape="1">
          <a:blip r:embed="rId5">
            <a:alphaModFix/>
          </a:blip>
          <a:srcRect b="30833" l="0" r="11340" t="24174"/>
          <a:stretch/>
        </p:blipFill>
        <p:spPr>
          <a:xfrm>
            <a:off x="155225" y="1958700"/>
            <a:ext cx="2259740" cy="1529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1" title="IMG_2058.HEIC"/>
          <p:cNvPicPr preferRelativeResize="0"/>
          <p:nvPr/>
        </p:nvPicPr>
        <p:blipFill rotWithShape="1">
          <a:blip r:embed="rId6">
            <a:alphaModFix/>
          </a:blip>
          <a:srcRect b="0" l="0" r="0" t="32042"/>
          <a:stretch/>
        </p:blipFill>
        <p:spPr>
          <a:xfrm>
            <a:off x="2687300" y="2011174"/>
            <a:ext cx="1571624" cy="1424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1" title="IMG_1728.HEIC"/>
          <p:cNvPicPr preferRelativeResize="0"/>
          <p:nvPr/>
        </p:nvPicPr>
        <p:blipFill rotWithShape="1">
          <a:blip r:embed="rId7">
            <a:alphaModFix/>
          </a:blip>
          <a:srcRect b="47054" l="0" r="0" t="8065"/>
          <a:stretch/>
        </p:blipFill>
        <p:spPr>
          <a:xfrm>
            <a:off x="1039250" y="3609275"/>
            <a:ext cx="2379671" cy="1424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ora SemiBold"/>
                <a:ea typeface="Lora SemiBold"/>
                <a:cs typeface="Lora SemiBold"/>
                <a:sym typeface="Lora SemiBold"/>
              </a:rPr>
              <a:t>Career Readiness </a:t>
            </a:r>
            <a:endParaRPr sz="3600"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80" name="Google Shape;180;p22"/>
          <p:cNvSpPr txBox="1"/>
          <p:nvPr>
            <p:ph idx="1" type="body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1500" u="sng">
                <a:solidFill>
                  <a:schemeClr val="hlink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  <a:hlinkClick r:id="rId3"/>
              </a:rPr>
              <a:t>https://ed.sc.gov/districts-schools/special-education-services/post-secondary-outcomes/employability-credential-south-carolina-high-school-credential/memo-guidance-on-career-ready-qualifier/</a:t>
            </a:r>
            <a:r>
              <a:rPr lang="en" sz="15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 </a:t>
            </a:r>
            <a:endParaRPr sz="15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  <a:p>
            <a:pPr indent="-323850" lvl="0" marL="457200" rtl="0" algn="l">
              <a:spcBef>
                <a:spcPts val="600"/>
              </a:spcBef>
              <a:spcAft>
                <a:spcPts val="0"/>
              </a:spcAft>
              <a:buClr>
                <a:srgbClr val="2D3748"/>
              </a:buClr>
              <a:buSzPts val="1500"/>
              <a:buFont typeface="Lora Medium"/>
              <a:buChar char="●"/>
            </a:pPr>
            <a:r>
              <a:rPr lang="en" sz="15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Training agreement </a:t>
            </a:r>
            <a:r>
              <a:rPr lang="en" sz="15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with</a:t>
            </a:r>
            <a:r>
              <a:rPr lang="en" sz="15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 objectives and minimum of 40 practical experience hours.</a:t>
            </a:r>
            <a:endParaRPr sz="15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1500"/>
              <a:buFont typeface="Lora Medium"/>
              <a:buChar char="●"/>
            </a:pPr>
            <a:r>
              <a:rPr lang="en" sz="15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Successful  WBL exit evaluation form from employer. </a:t>
            </a:r>
            <a:endParaRPr sz="15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1500"/>
              <a:buFont typeface="Lora Medium"/>
              <a:buChar char="●"/>
            </a:pPr>
            <a:r>
              <a:rPr lang="en" sz="15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Be </a:t>
            </a:r>
            <a:r>
              <a:rPr lang="en" sz="15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aligned</a:t>
            </a:r>
            <a:r>
              <a:rPr lang="en" sz="15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 with IEP and IGP career clusters. </a:t>
            </a:r>
            <a:endParaRPr sz="15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1500"/>
              <a:buFont typeface="Lora Medium"/>
              <a:buChar char="●"/>
            </a:pPr>
            <a:r>
              <a:rPr lang="en" sz="15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Industry evaluation created from </a:t>
            </a:r>
            <a:r>
              <a:rPr lang="en" sz="15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training</a:t>
            </a:r>
            <a:r>
              <a:rPr lang="en" sz="15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 agreement and includes world class skills from the profile of the SC graduate. </a:t>
            </a:r>
            <a:endParaRPr sz="15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1500"/>
              <a:buFont typeface="Lora Medium"/>
              <a:buChar char="●"/>
            </a:pPr>
            <a:r>
              <a:rPr lang="en" sz="15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Minimum of one unit in the pathway related WBL placement or completed a personal pathway of study. </a:t>
            </a:r>
            <a:endParaRPr sz="15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914400" rtl="0" algn="r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D3748"/>
              </a:solidFill>
              <a:highlight>
                <a:srgbClr val="FFFFFF"/>
              </a:highlight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81" name="Google Shape;181;p22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82" name="Google Shape;18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2875" y="63525"/>
            <a:ext cx="1272675" cy="126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3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Lora SemiBold"/>
                <a:ea typeface="Lora SemiBold"/>
                <a:cs typeface="Lora SemiBold"/>
                <a:sym typeface="Lora SemiBold"/>
              </a:rPr>
              <a:t>Year 1 Successes </a:t>
            </a:r>
            <a:r>
              <a:rPr lang="en" sz="1800">
                <a:latin typeface="Lora SemiBold"/>
                <a:ea typeface="Lora SemiBold"/>
                <a:cs typeface="Lora SemiBold"/>
                <a:sym typeface="Lora SemiBold"/>
              </a:rPr>
              <a:t>(2024-2025)</a:t>
            </a:r>
            <a:r>
              <a:rPr lang="en" sz="3600">
                <a:latin typeface="Lora SemiBold"/>
                <a:ea typeface="Lora SemiBold"/>
                <a:cs typeface="Lora SemiBold"/>
                <a:sym typeface="Lora SemiBold"/>
              </a:rPr>
              <a:t>  </a:t>
            </a:r>
            <a:endParaRPr sz="3600"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88" name="Google Shape;188;p23"/>
          <p:cNvSpPr txBox="1"/>
          <p:nvPr>
            <p:ph idx="1" type="body"/>
          </p:nvPr>
        </p:nvSpPr>
        <p:spPr>
          <a:xfrm>
            <a:off x="786150" y="1010725"/>
            <a:ext cx="4448100" cy="42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 Medium"/>
              <a:buChar char="◎"/>
            </a:pPr>
            <a:r>
              <a:rPr lang="en" sz="17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27 Students completed the 40 hour internship which makes them a Career Ready Qualifier. </a:t>
            </a:r>
            <a:endParaRPr sz="17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 Medium"/>
              <a:buChar char="◎"/>
            </a:pPr>
            <a:r>
              <a:rPr lang="en" sz="17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23 Students earned their ServSafe Food Handler Certificate</a:t>
            </a:r>
            <a:endParaRPr sz="17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 Medium"/>
              <a:buChar char="◎"/>
            </a:pPr>
            <a:r>
              <a:rPr lang="en" sz="17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13 Students earned their Employer’s Choice Certificate through the Microburst platform. </a:t>
            </a:r>
            <a:endParaRPr sz="17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 Medium"/>
              <a:buChar char="◎"/>
            </a:pPr>
            <a:r>
              <a:rPr lang="en" sz="17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6 Students passed their Drivers Permit test</a:t>
            </a:r>
            <a:endParaRPr sz="17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Lora Medium"/>
              <a:buChar char="◎"/>
            </a:pPr>
            <a:r>
              <a:rPr lang="en" sz="17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4 Parliament Work Based Learning Participants will be returning to AIT in 2025-2026 to take a course</a:t>
            </a:r>
            <a:endParaRPr sz="17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2D3748"/>
              </a:solidFill>
              <a:highlight>
                <a:srgbClr val="FFFFFF"/>
              </a:highlight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89" name="Google Shape;189;p23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875" y="63525"/>
            <a:ext cx="1272675" cy="126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 title="All Students "/>
          <p:cNvPicPr preferRelativeResize="0"/>
          <p:nvPr/>
        </p:nvPicPr>
        <p:blipFill rotWithShape="1">
          <a:blip r:embed="rId4">
            <a:alphaModFix/>
          </a:blip>
          <a:srcRect b="10723" l="4806" r="8291" t="35499"/>
          <a:stretch/>
        </p:blipFill>
        <p:spPr>
          <a:xfrm>
            <a:off x="5326500" y="1441562"/>
            <a:ext cx="3504384" cy="16264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3" title="IMG_2410.HEIC"/>
          <p:cNvPicPr preferRelativeResize="0"/>
          <p:nvPr/>
        </p:nvPicPr>
        <p:blipFill rotWithShape="1">
          <a:blip r:embed="rId5">
            <a:alphaModFix/>
          </a:blip>
          <a:srcRect b="36995" l="19398" r="24000" t="15103"/>
          <a:stretch/>
        </p:blipFill>
        <p:spPr>
          <a:xfrm>
            <a:off x="5101650" y="3194800"/>
            <a:ext cx="1272676" cy="1484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3" title="IMG_3045.HEIC"/>
          <p:cNvPicPr preferRelativeResize="0"/>
          <p:nvPr/>
        </p:nvPicPr>
        <p:blipFill rotWithShape="1">
          <a:blip r:embed="rId6">
            <a:alphaModFix/>
          </a:blip>
          <a:srcRect b="44143" l="26036" r="25390" t="12724"/>
          <a:stretch/>
        </p:blipFill>
        <p:spPr>
          <a:xfrm>
            <a:off x="6442350" y="3183400"/>
            <a:ext cx="1272676" cy="1506836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23"/>
          <p:cNvSpPr txBox="1"/>
          <p:nvPr/>
        </p:nvSpPr>
        <p:spPr>
          <a:xfrm>
            <a:off x="7783050" y="3519750"/>
            <a:ext cx="12726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id="195" name="Google Shape;195;p23" title="Serv Safe.jpg"/>
          <p:cNvPicPr preferRelativeResize="0"/>
          <p:nvPr/>
        </p:nvPicPr>
        <p:blipFill rotWithShape="1">
          <a:blip r:embed="rId7">
            <a:alphaModFix/>
          </a:blip>
          <a:srcRect b="9033" l="10516" r="7003" t="4365"/>
          <a:stretch/>
        </p:blipFill>
        <p:spPr>
          <a:xfrm>
            <a:off x="7783050" y="3183400"/>
            <a:ext cx="1211074" cy="148402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tar in speech bubble vector, Social media flat style icon (Provided by Getty Images)" id="196" name="Google Shape;196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35450" y="1839825"/>
            <a:ext cx="156600" cy="213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Lora SemiBold"/>
                <a:ea typeface="Lora SemiBold"/>
                <a:cs typeface="Lora SemiBold"/>
                <a:sym typeface="Lora SemiBold"/>
              </a:rPr>
              <a:t>Key Takeaways from Year 1</a:t>
            </a:r>
            <a:r>
              <a:rPr lang="en" sz="3600">
                <a:latin typeface="Lora SemiBold"/>
                <a:ea typeface="Lora SemiBold"/>
                <a:cs typeface="Lora SemiBold"/>
                <a:sym typeface="Lora SemiBold"/>
              </a:rPr>
              <a:t>  </a:t>
            </a:r>
            <a:endParaRPr sz="3600"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202" name="Google Shape;202;p24"/>
          <p:cNvSpPr txBox="1"/>
          <p:nvPr>
            <p:ph idx="1" type="body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600"/>
              </a:spcBef>
              <a:spcAft>
                <a:spcPts val="0"/>
              </a:spcAft>
              <a:buClr>
                <a:srgbClr val="2D3748"/>
              </a:buClr>
              <a:buSzPts val="2600"/>
              <a:buFont typeface="Lora Medium"/>
              <a:buChar char="◎"/>
            </a:pPr>
            <a:r>
              <a:rPr lang="en" sz="26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Communication is key!</a:t>
            </a:r>
            <a:endParaRPr sz="26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2600"/>
              <a:buFont typeface="Lora Medium"/>
              <a:buChar char="◎"/>
            </a:pPr>
            <a:r>
              <a:rPr lang="en" sz="26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Build relationships with home schools. </a:t>
            </a:r>
            <a:endParaRPr sz="26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2600"/>
              <a:buFont typeface="Lora Medium"/>
              <a:buChar char="◎"/>
            </a:pPr>
            <a:r>
              <a:rPr lang="en" sz="26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9GR cohort placement for CCR awareness</a:t>
            </a:r>
            <a:endParaRPr sz="26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2600"/>
              <a:buFont typeface="Lora Medium"/>
              <a:buChar char="◎"/>
            </a:pPr>
            <a:r>
              <a:rPr lang="en" sz="26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Students must </a:t>
            </a:r>
            <a:r>
              <a:rPr lang="en" sz="26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have</a:t>
            </a:r>
            <a:r>
              <a:rPr lang="en" sz="26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 taken a CTE course that aligns with their IGP and IEP.</a:t>
            </a:r>
            <a:endParaRPr sz="26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2600"/>
              <a:buFont typeface="Lora Medium"/>
              <a:buChar char="◎"/>
            </a:pPr>
            <a:r>
              <a:rPr lang="en" sz="2600">
                <a:latin typeface="Lora Medium"/>
                <a:ea typeface="Lora Medium"/>
                <a:cs typeface="Lora Medium"/>
                <a:sym typeface="Lora Medium"/>
              </a:rPr>
              <a:t>Seat-time for Diploma Track Students</a:t>
            </a:r>
            <a:r>
              <a:rPr lang="en" sz="26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 </a:t>
            </a:r>
            <a:endParaRPr sz="26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203" name="Google Shape;203;p24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4" name="Google Shape;20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875" y="63525"/>
            <a:ext cx="1272675" cy="126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100">
                <a:latin typeface="Lora SemiBold"/>
                <a:ea typeface="Lora SemiBold"/>
                <a:cs typeface="Lora SemiBold"/>
                <a:sym typeface="Lora SemiBold"/>
              </a:rPr>
              <a:t>Year 2 Successes </a:t>
            </a:r>
            <a:r>
              <a:rPr lang="en" sz="2100">
                <a:latin typeface="Lora SemiBold"/>
                <a:ea typeface="Lora SemiBold"/>
                <a:cs typeface="Lora SemiBold"/>
                <a:sym typeface="Lora SemiBold"/>
              </a:rPr>
              <a:t>(2025-2026)</a:t>
            </a:r>
            <a:r>
              <a:rPr lang="en" sz="3100">
                <a:latin typeface="Lora SemiBold"/>
                <a:ea typeface="Lora SemiBold"/>
                <a:cs typeface="Lora SemiBold"/>
                <a:sym typeface="Lora SemiBold"/>
              </a:rPr>
              <a:t> </a:t>
            </a:r>
            <a:r>
              <a:rPr lang="en" sz="3600">
                <a:latin typeface="Lora SemiBold"/>
                <a:ea typeface="Lora SemiBold"/>
                <a:cs typeface="Lora SemiBold"/>
                <a:sym typeface="Lora SemiBold"/>
              </a:rPr>
              <a:t>  </a:t>
            </a:r>
            <a:endParaRPr sz="3600"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210" name="Google Shape;210;p25"/>
          <p:cNvSpPr txBox="1"/>
          <p:nvPr>
            <p:ph idx="1" type="body"/>
          </p:nvPr>
        </p:nvSpPr>
        <p:spPr>
          <a:xfrm>
            <a:off x="751025" y="958050"/>
            <a:ext cx="4761000" cy="42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◎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39</a:t>
            </a: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 Students completed the 40 hour internship.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○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CHS- 12 students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○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PHS- 10 students 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○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WHS- 7 students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○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TLH- 10 students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◎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31 Students earned their ServSafe Food Handler Certificate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◎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8 Students passed their Drivers Permit test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◎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1 student earned her Stop the Bleed and CPR Certification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◎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4 prior Parliament </a:t>
            </a: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employees were</a:t>
            </a: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 successful in their AIT courses and plan to </a:t>
            </a: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return next school year to become a completer. 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700">
              <a:solidFill>
                <a:srgbClr val="2D3748"/>
              </a:solidFill>
              <a:highlight>
                <a:srgbClr val="FFFFFF"/>
              </a:highlight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211" name="Google Shape;211;p25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2" name="Google Shape;21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875" y="63525"/>
            <a:ext cx="1272675" cy="12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213" name="Google Shape;213;p25"/>
          <p:cNvSpPr txBox="1"/>
          <p:nvPr/>
        </p:nvSpPr>
        <p:spPr>
          <a:xfrm>
            <a:off x="7783050" y="3519750"/>
            <a:ext cx="1272600" cy="8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dk1"/>
              </a:solidFill>
              <a:latin typeface="Source Sans Pro"/>
              <a:ea typeface="Source Sans Pro"/>
              <a:cs typeface="Source Sans Pro"/>
              <a:sym typeface="Source Sans Pro"/>
            </a:endParaRPr>
          </a:p>
        </p:txBody>
      </p:sp>
      <p:pic>
        <p:nvPicPr>
          <p:cNvPr descr="Star in speech bubble vector, Social media flat style icon (Provided by Getty Images)" id="214" name="Google Shape;21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35450" y="1839825"/>
            <a:ext cx="156600" cy="213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39776" y="3308272"/>
            <a:ext cx="1919125" cy="13212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84642" y="3133827"/>
            <a:ext cx="1272676" cy="169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7" name="Google Shape;217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39767" y="1422467"/>
            <a:ext cx="3317550" cy="1474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6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Lora SemiBold"/>
                <a:ea typeface="Lora SemiBold"/>
                <a:cs typeface="Lora SemiBold"/>
                <a:sym typeface="Lora SemiBold"/>
              </a:rPr>
              <a:t>Key Takeaways from Year 2</a:t>
            </a:r>
            <a:r>
              <a:rPr lang="en" sz="3600">
                <a:latin typeface="Lora SemiBold"/>
                <a:ea typeface="Lora SemiBold"/>
                <a:cs typeface="Lora SemiBold"/>
                <a:sym typeface="Lora SemiBold"/>
              </a:rPr>
              <a:t>  </a:t>
            </a:r>
            <a:endParaRPr sz="3600"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223" name="Google Shape;223;p26"/>
          <p:cNvSpPr txBox="1"/>
          <p:nvPr>
            <p:ph idx="1" type="body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93700" lvl="0" marL="457200" rtl="0" algn="l">
              <a:spcBef>
                <a:spcPts val="600"/>
              </a:spcBef>
              <a:spcAft>
                <a:spcPts val="0"/>
              </a:spcAft>
              <a:buClr>
                <a:srgbClr val="2D3748"/>
              </a:buClr>
              <a:buSzPts val="2600"/>
              <a:buFont typeface="Lora Medium"/>
              <a:buChar char="◎"/>
            </a:pPr>
            <a:r>
              <a:rPr lang="en" sz="26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Development of WBL Internship Handbook </a:t>
            </a:r>
            <a:endParaRPr sz="26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2600"/>
              <a:buFont typeface="Lora Medium"/>
              <a:buChar char="◎"/>
            </a:pPr>
            <a:r>
              <a:rPr lang="en" sz="26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Continuous review of IEP &amp; IGP goals, objectives and post-secondary considerations</a:t>
            </a:r>
            <a:endParaRPr sz="26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2600"/>
              <a:buFont typeface="Lora Medium"/>
              <a:buChar char="◎"/>
            </a:pPr>
            <a:r>
              <a:rPr lang="en" sz="26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Upgraded equipment and procedures</a:t>
            </a:r>
            <a:r>
              <a:rPr lang="en" sz="26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 </a:t>
            </a:r>
            <a:endParaRPr sz="26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2600"/>
              <a:buFont typeface="Lora Medium"/>
              <a:buChar char="◎"/>
            </a:pPr>
            <a:r>
              <a:rPr lang="en" sz="26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Prioritize program goals</a:t>
            </a:r>
            <a:endParaRPr sz="26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  <a:p>
            <a:pPr indent="-393700" lvl="0" marL="457200" rtl="0" algn="l">
              <a:spcBef>
                <a:spcPts val="0"/>
              </a:spcBef>
              <a:spcAft>
                <a:spcPts val="0"/>
              </a:spcAft>
              <a:buClr>
                <a:srgbClr val="2D3748"/>
              </a:buClr>
              <a:buSzPts val="2600"/>
              <a:buFont typeface="Lora Medium"/>
              <a:buChar char="◎"/>
            </a:pPr>
            <a:r>
              <a:rPr lang="en" sz="2600">
                <a:solidFill>
                  <a:srgbClr val="2D3748"/>
                </a:solidFill>
                <a:highlight>
                  <a:srgbClr val="FFFFFF"/>
                </a:highlight>
                <a:latin typeface="Lora Medium"/>
                <a:ea typeface="Lora Medium"/>
                <a:cs typeface="Lora Medium"/>
                <a:sym typeface="Lora Medium"/>
              </a:rPr>
              <a:t>Multi-district Student Leadership Council (2026-2027)</a:t>
            </a:r>
            <a:endParaRPr sz="2600">
              <a:solidFill>
                <a:srgbClr val="2D3748"/>
              </a:solidFill>
              <a:highlight>
                <a:srgbClr val="FFFFFF"/>
              </a:highlight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224" name="Google Shape;224;p26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5" name="Google Shape;22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875" y="63525"/>
            <a:ext cx="1272675" cy="126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7"/>
          <p:cNvSpPr txBox="1"/>
          <p:nvPr>
            <p:ph type="ctrTitle"/>
          </p:nvPr>
        </p:nvSpPr>
        <p:spPr>
          <a:xfrm>
            <a:off x="1700185" y="1991850"/>
            <a:ext cx="58074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ora SemiBold"/>
                <a:ea typeface="Lora SemiBold"/>
                <a:cs typeface="Lora SemiBold"/>
                <a:sym typeface="Lora SemiBold"/>
              </a:rPr>
              <a:t>                </a:t>
            </a:r>
            <a:endParaRPr b="1"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231" name="Google Shape;231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2100" y="131325"/>
            <a:ext cx="1289600" cy="166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7"/>
          <p:cNvSpPr txBox="1"/>
          <p:nvPr/>
        </p:nvSpPr>
        <p:spPr>
          <a:xfrm>
            <a:off x="1564050" y="943350"/>
            <a:ext cx="5853600" cy="334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233" name="Google Shape;233;p27"/>
          <p:cNvSpPr txBox="1"/>
          <p:nvPr/>
        </p:nvSpPr>
        <p:spPr>
          <a:xfrm>
            <a:off x="1160900" y="482900"/>
            <a:ext cx="5853600" cy="341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ora SemiBold"/>
                <a:ea typeface="Lora SemiBold"/>
                <a:cs typeface="Lora SemiBold"/>
                <a:sym typeface="Lora SemiBold"/>
              </a:rPr>
              <a:t>Questions/Comments?</a:t>
            </a:r>
            <a:endParaRPr sz="3000">
              <a:solidFill>
                <a:schemeClr val="dk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ora SemiBold"/>
                <a:ea typeface="Lora SemiBold"/>
                <a:cs typeface="Lora SemiBold"/>
                <a:sym typeface="Lora SemiBold"/>
              </a:rPr>
              <a:t>Thank you for attending our presentation. We hope you have a fabulous 2026-2027 school year!! </a:t>
            </a:r>
            <a:endParaRPr sz="3000">
              <a:solidFill>
                <a:schemeClr val="dk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234" name="Google Shape;234;p27"/>
          <p:cNvSpPr txBox="1"/>
          <p:nvPr/>
        </p:nvSpPr>
        <p:spPr>
          <a:xfrm>
            <a:off x="416750" y="4052975"/>
            <a:ext cx="8652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28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40" name="Google Shape;24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2100" y="63925"/>
            <a:ext cx="1289600" cy="166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41" name="Google Shape;241;p28"/>
          <p:cNvSpPr txBox="1"/>
          <p:nvPr/>
        </p:nvSpPr>
        <p:spPr>
          <a:xfrm>
            <a:off x="203350" y="1268375"/>
            <a:ext cx="4305600" cy="18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Tiffany LaFerrara-Estes</a:t>
            </a:r>
            <a:endParaRPr sz="240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Lora Medium"/>
                <a:ea typeface="Lora Medium"/>
                <a:cs typeface="Lora Medium"/>
                <a:sym typeface="Lora Medium"/>
              </a:rPr>
              <a:t>Executive Director</a:t>
            </a:r>
            <a:endParaRPr sz="240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accent1"/>
                </a:solidFill>
                <a:latin typeface="Lora Medium"/>
                <a:ea typeface="Lora Medium"/>
                <a:cs typeface="Lora Medium"/>
                <a:sym typeface="Lora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TiffanyEstes@anderson5.net</a:t>
            </a:r>
            <a:endParaRPr sz="240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chemeClr val="dk1"/>
              </a:solidFill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242" name="Google Shape;242;p28"/>
          <p:cNvSpPr txBox="1"/>
          <p:nvPr>
            <p:ph idx="2" type="body"/>
          </p:nvPr>
        </p:nvSpPr>
        <p:spPr>
          <a:xfrm>
            <a:off x="4763150" y="-131375"/>
            <a:ext cx="4305600" cy="228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400"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Lora Medium"/>
                <a:ea typeface="Lora Medium"/>
                <a:cs typeface="Lora Medium"/>
                <a:sym typeface="Lora Medium"/>
              </a:rPr>
              <a:t>Haley Stollar</a:t>
            </a:r>
            <a:endParaRPr sz="2400"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>
                <a:latin typeface="Lora Medium"/>
                <a:ea typeface="Lora Medium"/>
                <a:cs typeface="Lora Medium"/>
                <a:sym typeface="Lora Medium"/>
              </a:rPr>
              <a:t>Transition Instructor</a:t>
            </a:r>
            <a:endParaRPr sz="2400"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accent1"/>
                </a:solidFill>
                <a:latin typeface="Lora Medium"/>
                <a:ea typeface="Lora Medium"/>
                <a:cs typeface="Lora Medium"/>
                <a:sym typeface="Lora Medium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HaleyStollar@anderson5.net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243" name="Google Shape;243;p28"/>
          <p:cNvSpPr txBox="1"/>
          <p:nvPr/>
        </p:nvSpPr>
        <p:spPr>
          <a:xfrm>
            <a:off x="1262000" y="199175"/>
            <a:ext cx="5853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dk1"/>
                </a:solidFill>
                <a:latin typeface="Lora SemiBold"/>
                <a:ea typeface="Lora SemiBold"/>
                <a:cs typeface="Lora SemiBold"/>
                <a:sym typeface="Lora SemiBold"/>
              </a:rPr>
              <a:t>Contact Information</a:t>
            </a:r>
            <a:endParaRPr sz="3000">
              <a:solidFill>
                <a:schemeClr val="dk1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244" name="Google Shape;244;p28"/>
          <p:cNvSpPr txBox="1"/>
          <p:nvPr/>
        </p:nvSpPr>
        <p:spPr>
          <a:xfrm>
            <a:off x="1490075" y="3551375"/>
            <a:ext cx="8652000" cy="93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D85C6"/>
                </a:solidFill>
              </a:rPr>
              <a:t>      </a:t>
            </a:r>
            <a:r>
              <a:rPr lang="en" sz="1900" u="sng">
                <a:solidFill>
                  <a:srgbClr val="3D85C6"/>
                </a:solidFill>
                <a:latin typeface="Lora Medium"/>
                <a:ea typeface="Lora Medium"/>
                <a:cs typeface="Lora Medium"/>
                <a:sym typeface="Lora Medium"/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Anderson Institute of Technology Website</a:t>
            </a:r>
            <a:endParaRPr sz="1900">
              <a:solidFill>
                <a:srgbClr val="3D85C6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/>
          </a:p>
        </p:txBody>
      </p:sp>
      <p:sp>
        <p:nvSpPr>
          <p:cNvPr id="245" name="Google Shape;245;p28"/>
          <p:cNvSpPr txBox="1"/>
          <p:nvPr/>
        </p:nvSpPr>
        <p:spPr>
          <a:xfrm>
            <a:off x="442975" y="3074375"/>
            <a:ext cx="7853400" cy="4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00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7"/>
              </a:rPr>
              <a:t>Palmetto Education Summit Participant Folder 6.16.26</a:t>
            </a:r>
            <a:endParaRPr b="1" sz="1100">
              <a:solidFill>
                <a:srgbClr val="6AA84F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3"/>
          <p:cNvSpPr txBox="1"/>
          <p:nvPr>
            <p:ph type="title"/>
          </p:nvPr>
        </p:nvSpPr>
        <p:spPr>
          <a:xfrm>
            <a:off x="786150" y="308122"/>
            <a:ext cx="7571700" cy="333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8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77" name="Google Shape;77;p13"/>
          <p:cNvSpPr txBox="1"/>
          <p:nvPr>
            <p:ph idx="1" type="body"/>
          </p:nvPr>
        </p:nvSpPr>
        <p:spPr>
          <a:xfrm>
            <a:off x="841212" y="1200150"/>
            <a:ext cx="36753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3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" name="Google Shape;79;p13"/>
          <p:cNvSpPr txBox="1"/>
          <p:nvPr>
            <p:ph idx="2" type="body"/>
          </p:nvPr>
        </p:nvSpPr>
        <p:spPr>
          <a:xfrm>
            <a:off x="4129249" y="1200150"/>
            <a:ext cx="42288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0" name="Google Shape;80;p13" title="IMG_2821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7350" y="204475"/>
            <a:ext cx="7833201" cy="447725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9475" y="3948425"/>
            <a:ext cx="1211350" cy="116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73725" y="3913725"/>
            <a:ext cx="1211350" cy="1098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26450" y="3913725"/>
            <a:ext cx="1153925" cy="1098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4"/>
          <p:cNvSpPr txBox="1"/>
          <p:nvPr>
            <p:ph type="title"/>
          </p:nvPr>
        </p:nvSpPr>
        <p:spPr>
          <a:xfrm>
            <a:off x="786150" y="1777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3800">
                <a:solidFill>
                  <a:srgbClr val="6AA84F"/>
                </a:solidFill>
                <a:latin typeface="Lora SemiBold"/>
                <a:ea typeface="Lora SemiBold"/>
                <a:cs typeface="Lora SemiBold"/>
                <a:sym typeface="Lora SemiBold"/>
              </a:rPr>
              <a:t>Vision</a:t>
            </a:r>
            <a:endParaRPr b="0" sz="3800">
              <a:solidFill>
                <a:srgbClr val="6AA84F"/>
              </a:solidFill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pic>
        <p:nvPicPr>
          <p:cNvPr id="89" name="Google Shape;8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721925" y="177725"/>
            <a:ext cx="1231150" cy="121245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4"/>
          <p:cNvSpPr txBox="1"/>
          <p:nvPr>
            <p:ph idx="1" type="body"/>
          </p:nvPr>
        </p:nvSpPr>
        <p:spPr>
          <a:xfrm>
            <a:off x="786137" y="1200150"/>
            <a:ext cx="36753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4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14" title="IMG_2718.HEIC"/>
          <p:cNvPicPr preferRelativeResize="0"/>
          <p:nvPr/>
        </p:nvPicPr>
        <p:blipFill rotWithShape="1">
          <a:blip r:embed="rId4">
            <a:alphaModFix/>
          </a:blip>
          <a:srcRect b="0" l="-13080" r="13080" t="0"/>
          <a:stretch/>
        </p:blipFill>
        <p:spPr>
          <a:xfrm>
            <a:off x="204325" y="978900"/>
            <a:ext cx="7495603" cy="3725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5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50B4C8"/>
                </a:solidFill>
                <a:latin typeface="Lora SemiBold"/>
                <a:ea typeface="Lora SemiBold"/>
                <a:cs typeface="Lora SemiBold"/>
                <a:sym typeface="Lora SemiBold"/>
              </a:rPr>
              <a:t>Transition Instructor </a:t>
            </a:r>
            <a:endParaRPr sz="3600"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98" name="Google Shape;98;p15"/>
          <p:cNvSpPr txBox="1"/>
          <p:nvPr>
            <p:ph idx="1" type="body"/>
          </p:nvPr>
        </p:nvSpPr>
        <p:spPr>
          <a:xfrm>
            <a:off x="786150" y="1261700"/>
            <a:ext cx="7571700" cy="3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◎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Proposed position in budget meeting for 2024-2025 school year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◎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Rationale: 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○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Direct/Indirect support for students with IEPs, 504s and ILAPs (</a:t>
            </a: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Prerequisite</a:t>
            </a: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 review for courses)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○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Supervise/develop Parliament Internship Program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○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Provide training/support for instructors 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○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Primary contact for accommodations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○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Communicate with feeder high schools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○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Attend IEP/504 meetings as needed/requested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○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Explore opportunities for internship participants (certifications, inclusive opportunities in various CTE courses etc.)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Lora Medium"/>
              <a:buChar char="○"/>
            </a:pPr>
            <a:r>
              <a:rPr lang="en" sz="1600">
                <a:solidFill>
                  <a:srgbClr val="000000"/>
                </a:solidFill>
                <a:latin typeface="Lora Medium"/>
                <a:ea typeface="Lora Medium"/>
                <a:cs typeface="Lora Medium"/>
                <a:sym typeface="Lora Medium"/>
              </a:rPr>
              <a:t>Address barriers for students (3rd Party Permit Testing site)</a:t>
            </a:r>
            <a:endParaRPr sz="1600">
              <a:solidFill>
                <a:srgbClr val="000000"/>
              </a:solidFill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</p:txBody>
      </p:sp>
      <p:sp>
        <p:nvSpPr>
          <p:cNvPr id="99" name="Google Shape;99;p15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96875" y="308125"/>
            <a:ext cx="1344900" cy="1334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6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ora SemiBold"/>
                <a:ea typeface="Lora SemiBold"/>
                <a:cs typeface="Lora SemiBold"/>
                <a:sym typeface="Lora SemiBold"/>
              </a:rPr>
              <a:t>Our Why </a:t>
            </a:r>
            <a:endParaRPr sz="3600"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06" name="Google Shape;106;p16"/>
          <p:cNvSpPr txBox="1"/>
          <p:nvPr>
            <p:ph idx="1" type="body"/>
          </p:nvPr>
        </p:nvSpPr>
        <p:spPr>
          <a:xfrm>
            <a:off x="786150" y="659400"/>
            <a:ext cx="7571700" cy="382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rgbClr val="50B4C8"/>
              </a:solidFill>
              <a:uFill>
                <a:noFill/>
              </a:uFill>
              <a:latin typeface="Lora SemiBold"/>
              <a:ea typeface="Lora SemiBold"/>
              <a:cs typeface="Lora SemiBold"/>
              <a:sym typeface="Lora SemiBold"/>
              <a:hlinkClick r:id="rId3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D3748"/>
              </a:solidFill>
              <a:highlight>
                <a:srgbClr val="FFFFFF"/>
              </a:highlight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4572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D3748"/>
              </a:solidFill>
              <a:highlight>
                <a:srgbClr val="FFFFFF"/>
              </a:highlight>
              <a:latin typeface="Lora SemiBold"/>
              <a:ea typeface="Lora SemiBold"/>
              <a:cs typeface="Lora SemiBold"/>
              <a:sym typeface="Lora SemiBold"/>
            </a:endParaRPr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2D3748"/>
              </a:solidFill>
              <a:highlight>
                <a:srgbClr val="FFFFFF"/>
              </a:highlight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07" name="Google Shape;107;p16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8" name="Google Shape;108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62875" y="63525"/>
            <a:ext cx="1272675" cy="126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 title="IMG_1123.HEIC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417800" y="1580800"/>
            <a:ext cx="1993751" cy="24615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6" title="IMG_0158.HEIC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6125" y="1580800"/>
            <a:ext cx="2954327" cy="2461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6" title="IMG_8912.HEIC"/>
          <p:cNvPicPr preferRelativeResize="0"/>
          <p:nvPr/>
        </p:nvPicPr>
        <p:blipFill rotWithShape="1">
          <a:blip r:embed="rId7">
            <a:alphaModFix/>
          </a:blip>
          <a:srcRect b="21117" l="27777" r="24975" t="37990"/>
          <a:stretch/>
        </p:blipFill>
        <p:spPr>
          <a:xfrm>
            <a:off x="5558925" y="1580800"/>
            <a:ext cx="3240274" cy="24615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7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ora SemiBold"/>
                <a:ea typeface="Lora SemiBold"/>
                <a:cs typeface="Lora SemiBold"/>
                <a:sym typeface="Lora SemiBold"/>
              </a:rPr>
              <a:t>Who?</a:t>
            </a:r>
            <a:r>
              <a:rPr lang="en" sz="3600">
                <a:latin typeface="Lora SemiBold"/>
                <a:ea typeface="Lora SemiBold"/>
                <a:cs typeface="Lora SemiBold"/>
                <a:sym typeface="Lora SemiBold"/>
              </a:rPr>
              <a:t> </a:t>
            </a:r>
            <a:endParaRPr sz="3600"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17" name="Google Shape;117;p17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875" y="63525"/>
            <a:ext cx="1272675" cy="12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17"/>
          <p:cNvSpPr txBox="1"/>
          <p:nvPr>
            <p:ph idx="2" type="body"/>
          </p:nvPr>
        </p:nvSpPr>
        <p:spPr>
          <a:xfrm>
            <a:off x="4682659" y="1200150"/>
            <a:ext cx="36753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Lora Medium"/>
              <a:buChar char="◎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Who was involved in the Planning Process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Char char="○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District Level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Char char="○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Outside Agencies: VR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1" marL="914400" rtl="0" algn="l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Char char="○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School Level- Identifying the individual needs for each school. 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Char char="◎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Student Participants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Char char="◎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Job Coach from Each school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0" name="Google Shape;120;p17" title="IMG_0162.HEIC"/>
          <p:cNvPicPr preferRelativeResize="0"/>
          <p:nvPr/>
        </p:nvPicPr>
        <p:blipFill rotWithShape="1">
          <a:blip r:embed="rId4">
            <a:alphaModFix/>
          </a:blip>
          <a:srcRect b="0" l="0" r="0" t="20198"/>
          <a:stretch/>
        </p:blipFill>
        <p:spPr>
          <a:xfrm>
            <a:off x="1820250" y="3103426"/>
            <a:ext cx="2750848" cy="16464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 title="IMG_0515.HEIC"/>
          <p:cNvPicPr preferRelativeResize="0"/>
          <p:nvPr/>
        </p:nvPicPr>
        <p:blipFill rotWithShape="1">
          <a:blip r:embed="rId5">
            <a:alphaModFix/>
          </a:blip>
          <a:srcRect b="17327" l="8981" r="10762" t="22613"/>
          <a:stretch/>
        </p:blipFill>
        <p:spPr>
          <a:xfrm>
            <a:off x="186350" y="1139251"/>
            <a:ext cx="3254052" cy="1826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8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ora SemiBold"/>
                <a:ea typeface="Lora SemiBold"/>
                <a:cs typeface="Lora SemiBold"/>
                <a:sym typeface="Lora SemiBold"/>
              </a:rPr>
              <a:t>What? </a:t>
            </a:r>
            <a:endParaRPr sz="3600"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27" name="Google Shape;127;p18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8" name="Google Shape;12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875" y="63525"/>
            <a:ext cx="1272675" cy="12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18"/>
          <p:cNvSpPr txBox="1"/>
          <p:nvPr>
            <p:ph idx="2" type="body"/>
          </p:nvPr>
        </p:nvSpPr>
        <p:spPr>
          <a:xfrm>
            <a:off x="4116700" y="932350"/>
            <a:ext cx="4836300" cy="381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600"/>
              </a:spcBef>
              <a:spcAft>
                <a:spcPts val="0"/>
              </a:spcAft>
              <a:buSzPts val="1600"/>
              <a:buFont typeface="Lora Medium"/>
              <a:buChar char="◎"/>
            </a:pP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CTE 40 Hour Internship</a:t>
            </a:r>
            <a:endParaRPr sz="16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Lora Medium"/>
              <a:buChar char="○"/>
            </a:pP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Not a School Based Enterprise. </a:t>
            </a:r>
            <a:endParaRPr sz="16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Lora Medium"/>
              <a:buChar char="○"/>
            </a:pP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Not a requirement for the SC High School Credential </a:t>
            </a:r>
            <a:endParaRPr sz="16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ora Medium"/>
              <a:buChar char="◎"/>
            </a:pP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Inclusion Opportunities</a:t>
            </a:r>
            <a:endParaRPr sz="16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Lora Medium"/>
              <a:buChar char="○"/>
            </a:pP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Welding, Horticulture, Aerospace E</a:t>
            </a: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ngineering</a:t>
            </a: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, Health Science (Cadaver Lab). </a:t>
            </a:r>
            <a:endParaRPr sz="16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Font typeface="Lora Medium"/>
              <a:buChar char="◎"/>
            </a:pP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Training Opportunities </a:t>
            </a:r>
            <a:endParaRPr sz="16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Lora Medium"/>
              <a:buChar char="○"/>
            </a:pP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Fire &amp; Safety- Student Led</a:t>
            </a:r>
            <a:endParaRPr sz="16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Lora Medium"/>
              <a:buChar char="○"/>
            </a:pP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Hand washing and wound care- Student Led</a:t>
            </a:r>
            <a:endParaRPr sz="16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Lora Medium"/>
              <a:buChar char="○"/>
            </a:pP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Microburst </a:t>
            </a: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Employability</a:t>
            </a: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 soft skills</a:t>
            </a:r>
            <a:endParaRPr sz="16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Lora Medium"/>
              <a:buChar char="○"/>
            </a:pP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DMV 3rd Party testing for Permit test</a:t>
            </a:r>
            <a:endParaRPr sz="16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0200" lvl="1" marL="914400" rtl="0" algn="l">
              <a:spcBef>
                <a:spcPts val="0"/>
              </a:spcBef>
              <a:spcAft>
                <a:spcPts val="0"/>
              </a:spcAft>
              <a:buSzPts val="1600"/>
              <a:buFont typeface="Lora Medium"/>
              <a:buChar char="○"/>
            </a:pP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Servsafe</a:t>
            </a:r>
            <a:r>
              <a:rPr lang="en" sz="1600">
                <a:latin typeface="Lora Medium"/>
                <a:ea typeface="Lora Medium"/>
                <a:cs typeface="Lora Medium"/>
                <a:sym typeface="Lora Medium"/>
              </a:rPr>
              <a:t> Food handler- 3 year certificate</a:t>
            </a:r>
            <a:endParaRPr sz="1600"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130" name="Google Shape;130;p18"/>
          <p:cNvPicPr preferRelativeResize="0"/>
          <p:nvPr/>
        </p:nvPicPr>
        <p:blipFill rotWithShape="1">
          <a:blip r:embed="rId4">
            <a:alphaModFix/>
          </a:blip>
          <a:srcRect b="27967" l="0" r="0" t="26763"/>
          <a:stretch/>
        </p:blipFill>
        <p:spPr>
          <a:xfrm>
            <a:off x="-74950" y="4363825"/>
            <a:ext cx="1552125" cy="70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81150" y="4142250"/>
            <a:ext cx="1001200" cy="100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02275" y="4295975"/>
            <a:ext cx="1654100" cy="8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 title="IMG_9902.HEIC"/>
          <p:cNvPicPr preferRelativeResize="0"/>
          <p:nvPr/>
        </p:nvPicPr>
        <p:blipFill rotWithShape="1">
          <a:blip r:embed="rId7">
            <a:alphaModFix/>
          </a:blip>
          <a:srcRect b="51541" l="27895" r="22178" t="0"/>
          <a:stretch/>
        </p:blipFill>
        <p:spPr>
          <a:xfrm>
            <a:off x="2271750" y="219850"/>
            <a:ext cx="1079954" cy="1397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 title="IMG_9893.HEIC"/>
          <p:cNvPicPr preferRelativeResize="0"/>
          <p:nvPr/>
        </p:nvPicPr>
        <p:blipFill rotWithShape="1">
          <a:blip r:embed="rId8">
            <a:alphaModFix/>
          </a:blip>
          <a:srcRect b="45308" l="12887" r="16536" t="8643"/>
          <a:stretch/>
        </p:blipFill>
        <p:spPr>
          <a:xfrm>
            <a:off x="352705" y="1617475"/>
            <a:ext cx="1784218" cy="1552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 title="IMG_9672.HEIC"/>
          <p:cNvPicPr preferRelativeResize="0"/>
          <p:nvPr/>
        </p:nvPicPr>
        <p:blipFill rotWithShape="1">
          <a:blip r:embed="rId9">
            <a:alphaModFix/>
          </a:blip>
          <a:srcRect b="42978" l="24481" r="20728" t="16222"/>
          <a:stretch/>
        </p:blipFill>
        <p:spPr>
          <a:xfrm>
            <a:off x="608475" y="219850"/>
            <a:ext cx="1272676" cy="126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 title="IMG_0636.HEIC"/>
          <p:cNvPicPr preferRelativeResize="0"/>
          <p:nvPr/>
        </p:nvPicPr>
        <p:blipFill rotWithShape="1">
          <a:blip r:embed="rId10">
            <a:alphaModFix/>
          </a:blip>
          <a:srcRect b="34525" l="18365" r="24226" t="19650"/>
          <a:stretch/>
        </p:blipFill>
        <p:spPr>
          <a:xfrm>
            <a:off x="2428000" y="1735850"/>
            <a:ext cx="1397626" cy="14875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 title="IMG_1665.HEIC"/>
          <p:cNvPicPr preferRelativeResize="0"/>
          <p:nvPr/>
        </p:nvPicPr>
        <p:blipFill rotWithShape="1">
          <a:blip r:embed="rId11">
            <a:alphaModFix/>
          </a:blip>
          <a:srcRect b="37332" l="0" r="0" t="25778"/>
          <a:stretch/>
        </p:blipFill>
        <p:spPr>
          <a:xfrm>
            <a:off x="369250" y="3395426"/>
            <a:ext cx="2633037" cy="7284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 title="IMG_8907.HEIC"/>
          <p:cNvPicPr preferRelativeResize="0"/>
          <p:nvPr/>
        </p:nvPicPr>
        <p:blipFill rotWithShape="1">
          <a:blip r:embed="rId12">
            <a:alphaModFix/>
          </a:blip>
          <a:srcRect b="19820" l="-1554" r="22671" t="15933"/>
          <a:stretch/>
        </p:blipFill>
        <p:spPr>
          <a:xfrm>
            <a:off x="3137525" y="3301463"/>
            <a:ext cx="843913" cy="916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9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ora SemiBold"/>
                <a:ea typeface="Lora SemiBold"/>
                <a:cs typeface="Lora SemiBold"/>
                <a:sym typeface="Lora SemiBold"/>
              </a:rPr>
              <a:t>Where? </a:t>
            </a:r>
            <a:endParaRPr sz="3600"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44" name="Google Shape;144;p19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5" name="Google Shape;145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875" y="63525"/>
            <a:ext cx="1272675" cy="12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19"/>
          <p:cNvSpPr txBox="1"/>
          <p:nvPr>
            <p:ph idx="2" type="body"/>
          </p:nvPr>
        </p:nvSpPr>
        <p:spPr>
          <a:xfrm>
            <a:off x="4259849" y="1010725"/>
            <a:ext cx="4098000" cy="37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600"/>
              </a:spcBef>
              <a:spcAft>
                <a:spcPts val="0"/>
              </a:spcAft>
              <a:buSzPts val="1700"/>
              <a:buFont typeface="Lora Medium"/>
              <a:buChar char="◎"/>
            </a:pPr>
            <a:r>
              <a:rPr lang="en" sz="1700">
                <a:latin typeface="Lora Medium"/>
                <a:ea typeface="Lora Medium"/>
                <a:cs typeface="Lora Medium"/>
                <a:sym typeface="Lora Medium"/>
              </a:rPr>
              <a:t>Set up process</a:t>
            </a:r>
            <a:endParaRPr sz="17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Lora Medium"/>
              <a:buChar char="○"/>
            </a:pPr>
            <a:r>
              <a:rPr lang="en" sz="1700">
                <a:latin typeface="Lora Medium"/>
                <a:ea typeface="Lora Medium"/>
                <a:cs typeface="Lora Medium"/>
                <a:sym typeface="Lora Medium"/>
              </a:rPr>
              <a:t>Student Presentation of program</a:t>
            </a:r>
            <a:endParaRPr sz="17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Lora Medium"/>
              <a:buChar char="○"/>
            </a:pPr>
            <a:r>
              <a:rPr lang="en" sz="1700">
                <a:latin typeface="Lora Medium"/>
                <a:ea typeface="Lora Medium"/>
                <a:cs typeface="Lora Medium"/>
                <a:sym typeface="Lora Medium"/>
              </a:rPr>
              <a:t>Interview Process</a:t>
            </a:r>
            <a:endParaRPr sz="17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Lora Medium"/>
              <a:buChar char="○"/>
            </a:pPr>
            <a:r>
              <a:rPr lang="en" sz="1700">
                <a:latin typeface="Lora Medium"/>
                <a:ea typeface="Lora Medium"/>
                <a:cs typeface="Lora Medium"/>
                <a:sym typeface="Lora Medium"/>
              </a:rPr>
              <a:t>Parent meetings</a:t>
            </a:r>
            <a:endParaRPr sz="17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Lora Medium"/>
              <a:buChar char="○"/>
            </a:pPr>
            <a:r>
              <a:rPr lang="en" sz="1700">
                <a:latin typeface="Lora Medium"/>
                <a:ea typeface="Lora Medium"/>
                <a:cs typeface="Lora Medium"/>
                <a:sym typeface="Lora Medium"/>
              </a:rPr>
              <a:t>Paperwork</a:t>
            </a:r>
            <a:endParaRPr sz="17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Lora Medium"/>
              <a:buChar char="○"/>
            </a:pPr>
            <a:r>
              <a:rPr lang="en" sz="1700">
                <a:latin typeface="Lora Medium"/>
                <a:ea typeface="Lora Medium"/>
                <a:cs typeface="Lora Medium"/>
                <a:sym typeface="Lora Medium"/>
              </a:rPr>
              <a:t>Tours</a:t>
            </a:r>
            <a:endParaRPr sz="17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Lora Medium"/>
              <a:buChar char="○"/>
            </a:pPr>
            <a:r>
              <a:rPr lang="en" sz="1700">
                <a:latin typeface="Lora Medium"/>
                <a:ea typeface="Lora Medium"/>
                <a:cs typeface="Lora Medium"/>
                <a:sym typeface="Lora Medium"/>
              </a:rPr>
              <a:t>Orientation to Worksite</a:t>
            </a:r>
            <a:endParaRPr sz="17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Lora Medium"/>
              <a:buChar char="○"/>
            </a:pPr>
            <a:r>
              <a:rPr lang="en" sz="1700">
                <a:latin typeface="Lora Medium"/>
                <a:ea typeface="Lora Medium"/>
                <a:cs typeface="Lora Medium"/>
                <a:sym typeface="Lora Medium"/>
              </a:rPr>
              <a:t>Evaluations </a:t>
            </a:r>
            <a:endParaRPr sz="17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Lora Medium"/>
              <a:buChar char="●"/>
            </a:pPr>
            <a:r>
              <a:rPr lang="en" sz="1700">
                <a:latin typeface="Lora Medium"/>
                <a:ea typeface="Lora Medium"/>
                <a:cs typeface="Lora Medium"/>
                <a:sym typeface="Lora Medium"/>
              </a:rPr>
              <a:t>Giving back </a:t>
            </a:r>
            <a:endParaRPr sz="17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Lora Medium"/>
              <a:buChar char="○"/>
            </a:pPr>
            <a:r>
              <a:rPr lang="en" sz="1700">
                <a:latin typeface="Lora Medium"/>
                <a:ea typeface="Lora Medium"/>
                <a:cs typeface="Lora Medium"/>
                <a:sym typeface="Lora Medium"/>
              </a:rPr>
              <a:t>AIT Students</a:t>
            </a:r>
            <a:endParaRPr sz="17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Lora Medium"/>
              <a:buChar char="○"/>
            </a:pPr>
            <a:r>
              <a:rPr lang="en" sz="1700">
                <a:latin typeface="Lora Medium"/>
                <a:ea typeface="Lora Medium"/>
                <a:cs typeface="Lora Medium"/>
                <a:sym typeface="Lora Medium"/>
              </a:rPr>
              <a:t>AIT Staff Members</a:t>
            </a:r>
            <a:endParaRPr sz="17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Lora Medium"/>
              <a:buChar char="○"/>
            </a:pPr>
            <a:r>
              <a:rPr lang="en" sz="1700">
                <a:latin typeface="Lora Medium"/>
                <a:ea typeface="Lora Medium"/>
                <a:cs typeface="Lora Medium"/>
                <a:sym typeface="Lora Medium"/>
              </a:rPr>
              <a:t>Parliament Staff Members</a:t>
            </a:r>
            <a:endParaRPr sz="1700">
              <a:latin typeface="Lora Medium"/>
              <a:ea typeface="Lora Medium"/>
              <a:cs typeface="Lora Medium"/>
              <a:sym typeface="Lora Medium"/>
            </a:endParaRPr>
          </a:p>
          <a:p>
            <a:pPr indent="-336550" lvl="1" marL="914400" rtl="0" algn="l">
              <a:spcBef>
                <a:spcPts val="0"/>
              </a:spcBef>
              <a:spcAft>
                <a:spcPts val="0"/>
              </a:spcAft>
              <a:buSzPts val="1700"/>
              <a:buFont typeface="Lora Medium"/>
              <a:buChar char="○"/>
            </a:pPr>
            <a:r>
              <a:rPr lang="en" sz="1700">
                <a:latin typeface="Lora Medium"/>
                <a:ea typeface="Lora Medium"/>
                <a:cs typeface="Lora Medium"/>
                <a:sym typeface="Lora Medium"/>
              </a:rPr>
              <a:t>Business/ Industry Partners</a:t>
            </a:r>
            <a:endParaRPr sz="1700">
              <a:latin typeface="Lora Medium"/>
              <a:ea typeface="Lora Medium"/>
              <a:cs typeface="Lora Medium"/>
              <a:sym typeface="Lora Medium"/>
            </a:endParaRPr>
          </a:p>
        </p:txBody>
      </p:sp>
      <p:pic>
        <p:nvPicPr>
          <p:cNvPr id="147" name="Google Shape;147;p19" title="IMG_0043.HEIC"/>
          <p:cNvPicPr preferRelativeResize="0"/>
          <p:nvPr/>
        </p:nvPicPr>
        <p:blipFill rotWithShape="1">
          <a:blip r:embed="rId4">
            <a:alphaModFix/>
          </a:blip>
          <a:srcRect b="0" l="19927" r="9586" t="20395"/>
          <a:stretch/>
        </p:blipFill>
        <p:spPr>
          <a:xfrm>
            <a:off x="184875" y="789475"/>
            <a:ext cx="1603949" cy="241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19" title="IMG_0040.HEIC"/>
          <p:cNvPicPr preferRelativeResize="0"/>
          <p:nvPr/>
        </p:nvPicPr>
        <p:blipFill rotWithShape="1">
          <a:blip r:embed="rId5">
            <a:alphaModFix/>
          </a:blip>
          <a:srcRect b="0" l="0" r="0" t="25783"/>
          <a:stretch/>
        </p:blipFill>
        <p:spPr>
          <a:xfrm>
            <a:off x="1907500" y="3319800"/>
            <a:ext cx="2725299" cy="15169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19" title="IMG_9901.HEIC"/>
          <p:cNvPicPr preferRelativeResize="0"/>
          <p:nvPr/>
        </p:nvPicPr>
        <p:blipFill rotWithShape="1">
          <a:blip r:embed="rId6">
            <a:alphaModFix/>
          </a:blip>
          <a:srcRect b="46474" l="7772" r="24228" t="15348"/>
          <a:stretch/>
        </p:blipFill>
        <p:spPr>
          <a:xfrm>
            <a:off x="2118600" y="1238650"/>
            <a:ext cx="2429672" cy="1818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 title="IMG_9685.HEIC"/>
          <p:cNvPicPr preferRelativeResize="0"/>
          <p:nvPr/>
        </p:nvPicPr>
        <p:blipFill rotWithShape="1">
          <a:blip r:embed="rId7">
            <a:alphaModFix/>
          </a:blip>
          <a:srcRect b="36234" l="16786" r="12568" t="16807"/>
          <a:stretch/>
        </p:blipFill>
        <p:spPr>
          <a:xfrm>
            <a:off x="184875" y="3446975"/>
            <a:ext cx="1424671" cy="12626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0"/>
          <p:cNvSpPr txBox="1"/>
          <p:nvPr>
            <p:ph type="title"/>
          </p:nvPr>
        </p:nvSpPr>
        <p:spPr>
          <a:xfrm>
            <a:off x="786150" y="308120"/>
            <a:ext cx="7571700" cy="70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Lora SemiBold"/>
                <a:ea typeface="Lora SemiBold"/>
                <a:cs typeface="Lora SemiBold"/>
                <a:sym typeface="Lora SemiBold"/>
              </a:rPr>
              <a:t>When? </a:t>
            </a:r>
            <a:endParaRPr sz="3600">
              <a:latin typeface="Lora SemiBold"/>
              <a:ea typeface="Lora SemiBold"/>
              <a:cs typeface="Lora SemiBold"/>
              <a:sym typeface="Lora SemiBold"/>
            </a:endParaRPr>
          </a:p>
        </p:txBody>
      </p:sp>
      <p:sp>
        <p:nvSpPr>
          <p:cNvPr id="156" name="Google Shape;156;p20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57" name="Google Shape;15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62875" y="63525"/>
            <a:ext cx="1272675" cy="1262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0"/>
          <p:cNvSpPr txBox="1"/>
          <p:nvPr>
            <p:ph idx="2" type="body"/>
          </p:nvPr>
        </p:nvSpPr>
        <p:spPr>
          <a:xfrm>
            <a:off x="4202675" y="897850"/>
            <a:ext cx="4155300" cy="418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600"/>
              </a:spcBef>
              <a:spcAft>
                <a:spcPts val="0"/>
              </a:spcAft>
              <a:buSzPts val="2000"/>
              <a:buFont typeface="Lora Medium"/>
              <a:buChar char="◎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1 Day a week 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1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Char char="○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8:45-11:30 (Transportation Provided) 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1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Char char="○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12:15-3:00 (Transportation Provided)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1" marL="1371600" rtl="0" algn="l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Char char="○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CHS- 8:30-1:30 (Provided their own transportation)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SzPts val="2000"/>
              <a:buFont typeface="Lora Medium"/>
              <a:buChar char="-"/>
            </a:pPr>
            <a:r>
              <a:rPr lang="en">
                <a:latin typeface="Lora Medium"/>
                <a:ea typeface="Lora Medium"/>
                <a:cs typeface="Lora Medium"/>
                <a:sym typeface="Lora Medium"/>
              </a:rPr>
              <a:t>Staggered Start based on school needs/ buy in </a:t>
            </a:r>
            <a:endParaRPr>
              <a:latin typeface="Lora Medium"/>
              <a:ea typeface="Lora Medium"/>
              <a:cs typeface="Lora Medium"/>
              <a:sym typeface="Lora Medium"/>
            </a:endParaRPr>
          </a:p>
          <a:p>
            <a:pPr indent="0" lvl="0" marL="914400" rtl="0" algn="l">
              <a:spcBef>
                <a:spcPts val="6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" name="Google Shape;159;p20" title="IMG_9650.HEIC"/>
          <p:cNvPicPr preferRelativeResize="0"/>
          <p:nvPr/>
        </p:nvPicPr>
        <p:blipFill rotWithShape="1">
          <a:blip r:embed="rId4">
            <a:alphaModFix/>
          </a:blip>
          <a:srcRect b="38102" l="10008" r="10627" t="15692"/>
          <a:stretch/>
        </p:blipFill>
        <p:spPr>
          <a:xfrm>
            <a:off x="169875" y="1104275"/>
            <a:ext cx="2278525" cy="1768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20" title="IMG_9644.HEIC"/>
          <p:cNvPicPr preferRelativeResize="0"/>
          <p:nvPr/>
        </p:nvPicPr>
        <p:blipFill rotWithShape="1">
          <a:blip r:embed="rId5">
            <a:alphaModFix/>
          </a:blip>
          <a:srcRect b="32486" l="0" r="31605" t="21467"/>
          <a:stretch/>
        </p:blipFill>
        <p:spPr>
          <a:xfrm>
            <a:off x="169875" y="3068000"/>
            <a:ext cx="1753924" cy="15745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20" title="IMG_9497.HEIC"/>
          <p:cNvPicPr preferRelativeResize="0"/>
          <p:nvPr/>
        </p:nvPicPr>
        <p:blipFill rotWithShape="1">
          <a:blip r:embed="rId6">
            <a:alphaModFix/>
          </a:blip>
          <a:srcRect b="19656" l="26815" r="0" t="18669"/>
          <a:stretch/>
        </p:blipFill>
        <p:spPr>
          <a:xfrm>
            <a:off x="2583300" y="1437500"/>
            <a:ext cx="1858798" cy="2088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20" title="IMG_8889.HEIC"/>
          <p:cNvPicPr preferRelativeResize="0"/>
          <p:nvPr/>
        </p:nvPicPr>
        <p:blipFill rotWithShape="1">
          <a:blip r:embed="rId7">
            <a:alphaModFix/>
          </a:blip>
          <a:srcRect b="14418" l="9851" r="13426" t="15930"/>
          <a:stretch/>
        </p:blipFill>
        <p:spPr>
          <a:xfrm>
            <a:off x="2163575" y="3611525"/>
            <a:ext cx="2158602" cy="1469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ordelia template">
  <a:themeElements>
    <a:clrScheme name="Custom 347">
      <a:dk1>
        <a:srgbClr val="263238"/>
      </a:dk1>
      <a:lt1>
        <a:srgbClr val="FFFFFF"/>
      </a:lt1>
      <a:dk2>
        <a:srgbClr val="607D8B"/>
      </a:dk2>
      <a:lt2>
        <a:srgbClr val="ECEFF1"/>
      </a:lt2>
      <a:accent1>
        <a:srgbClr val="0091EA"/>
      </a:accent1>
      <a:accent2>
        <a:srgbClr val="0053A3"/>
      </a:accent2>
      <a:accent3>
        <a:srgbClr val="607D8B"/>
      </a:accent3>
      <a:accent4>
        <a:srgbClr val="CFD8DC"/>
      </a:accent4>
      <a:accent5>
        <a:srgbClr val="ECEFF1"/>
      </a:accent5>
      <a:accent6>
        <a:srgbClr val="ACDBF8"/>
      </a:accent6>
      <a:hlink>
        <a:srgbClr val="0091EA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