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97" r:id="rId3"/>
    <p:sldId id="275" r:id="rId4"/>
    <p:sldId id="298" r:id="rId5"/>
    <p:sldId id="299" r:id="rId6"/>
    <p:sldId id="310" r:id="rId7"/>
    <p:sldId id="294" r:id="rId8"/>
    <p:sldId id="301" r:id="rId9"/>
    <p:sldId id="311" r:id="rId10"/>
    <p:sldId id="300" r:id="rId11"/>
    <p:sldId id="312" r:id="rId12"/>
    <p:sldId id="313" r:id="rId13"/>
    <p:sldId id="337" r:id="rId14"/>
    <p:sldId id="338" r:id="rId15"/>
    <p:sldId id="339" r:id="rId16"/>
    <p:sldId id="340" r:id="rId17"/>
    <p:sldId id="302" r:id="rId18"/>
    <p:sldId id="305" r:id="rId19"/>
    <p:sldId id="306" r:id="rId20"/>
    <p:sldId id="304" r:id="rId21"/>
    <p:sldId id="328" r:id="rId22"/>
    <p:sldId id="307" r:id="rId23"/>
    <p:sldId id="329" r:id="rId24"/>
    <p:sldId id="308" r:id="rId25"/>
    <p:sldId id="330" r:id="rId26"/>
    <p:sldId id="314" r:id="rId27"/>
    <p:sldId id="331" r:id="rId28"/>
    <p:sldId id="315" r:id="rId29"/>
    <p:sldId id="332" r:id="rId30"/>
    <p:sldId id="316" r:id="rId31"/>
    <p:sldId id="333" r:id="rId32"/>
    <p:sldId id="317" r:id="rId33"/>
    <p:sldId id="334" r:id="rId34"/>
    <p:sldId id="318" r:id="rId35"/>
    <p:sldId id="335" r:id="rId36"/>
    <p:sldId id="327" r:id="rId37"/>
    <p:sldId id="341" r:id="rId38"/>
    <p:sldId id="319" r:id="rId39"/>
    <p:sldId id="342" r:id="rId40"/>
    <p:sldId id="320" r:id="rId41"/>
    <p:sldId id="343" r:id="rId42"/>
    <p:sldId id="346" r:id="rId43"/>
    <p:sldId id="321" r:id="rId44"/>
    <p:sldId id="322" r:id="rId45"/>
    <p:sldId id="344" r:id="rId46"/>
    <p:sldId id="323" r:id="rId47"/>
    <p:sldId id="345" r:id="rId48"/>
    <p:sldId id="347" r:id="rId49"/>
    <p:sldId id="324" r:id="rId50"/>
    <p:sldId id="303" r:id="rId51"/>
    <p:sldId id="309" r:id="rId52"/>
    <p:sldId id="326" r:id="rId53"/>
    <p:sldId id="33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2F23EF-AE2F-42B8-A90B-1DD7283DA772}"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B5AF23B1-D3D3-435C-BE56-6B4A22C6898F}">
      <dgm:prSet phldrT="[Text]" phldr="0"/>
      <dgm:spPr/>
      <dgm:t>
        <a:bodyPr/>
        <a:lstStyle/>
        <a:p>
          <a:r>
            <a:rPr lang="en-US" sz="2800"/>
            <a:t>Persistence</a:t>
          </a:r>
        </a:p>
      </dgm:t>
    </dgm:pt>
    <dgm:pt modelId="{54E333BD-8633-45F7-A07C-E49D2F40E46B}" type="parTrans" cxnId="{9A04660C-6B04-48C0-B908-4B1376A1A64C}">
      <dgm:prSet/>
      <dgm:spPr/>
      <dgm:t>
        <a:bodyPr/>
        <a:lstStyle/>
        <a:p>
          <a:endParaRPr lang="en-US"/>
        </a:p>
      </dgm:t>
    </dgm:pt>
    <dgm:pt modelId="{C3A48860-634A-48BE-B125-76C511B0D85D}" type="sibTrans" cxnId="{9A04660C-6B04-48C0-B908-4B1376A1A64C}">
      <dgm:prSet/>
      <dgm:spPr/>
      <dgm:t>
        <a:bodyPr/>
        <a:lstStyle/>
        <a:p>
          <a:endParaRPr lang="en-US"/>
        </a:p>
      </dgm:t>
    </dgm:pt>
    <dgm:pt modelId="{3566A616-AB0A-4D9A-B82D-1A981778A1B6}">
      <dgm:prSet phldrT="[Text]" phldr="0" custT="1"/>
      <dgm:spPr/>
      <dgm:t>
        <a:bodyPr/>
        <a:lstStyle/>
        <a:p>
          <a:pPr rtl="0"/>
          <a:r>
            <a:rPr lang="en-US" sz="2800"/>
            <a:t>Early Math </a:t>
          </a:r>
        </a:p>
      </dgm:t>
    </dgm:pt>
    <dgm:pt modelId="{52587919-8626-4DD5-AFED-525E2D208D80}" type="parTrans" cxnId="{89D3026E-56E9-4351-8476-AF331311DED9}">
      <dgm:prSet/>
      <dgm:spPr/>
      <dgm:t>
        <a:bodyPr/>
        <a:lstStyle/>
        <a:p>
          <a:endParaRPr lang="en-US"/>
        </a:p>
      </dgm:t>
    </dgm:pt>
    <dgm:pt modelId="{D85D22CD-C9C0-4883-ABB9-72A488238574}" type="sibTrans" cxnId="{89D3026E-56E9-4351-8476-AF331311DED9}">
      <dgm:prSet/>
      <dgm:spPr/>
      <dgm:t>
        <a:bodyPr/>
        <a:lstStyle/>
        <a:p>
          <a:endParaRPr lang="en-US"/>
        </a:p>
      </dgm:t>
    </dgm:pt>
    <dgm:pt modelId="{90A52BED-1DE2-4817-8857-A5485D9090B2}">
      <dgm:prSet phldrT="[Text]" phldr="0"/>
      <dgm:spPr/>
      <dgm:t>
        <a:bodyPr/>
        <a:lstStyle/>
        <a:p>
          <a:r>
            <a:rPr lang="en-US" sz="2800"/>
            <a:t>STEM</a:t>
          </a:r>
        </a:p>
      </dgm:t>
    </dgm:pt>
    <dgm:pt modelId="{D355659A-EDB8-448E-8730-AB752AE80557}" type="parTrans" cxnId="{9BD4A6BE-B845-4CE8-9241-65948CFE5586}">
      <dgm:prSet/>
      <dgm:spPr/>
      <dgm:t>
        <a:bodyPr/>
        <a:lstStyle/>
        <a:p>
          <a:endParaRPr lang="en-US"/>
        </a:p>
      </dgm:t>
    </dgm:pt>
    <dgm:pt modelId="{2DB87874-8E5E-4EA6-ACC1-D86A9FB0C3AD}" type="sibTrans" cxnId="{9BD4A6BE-B845-4CE8-9241-65948CFE5586}">
      <dgm:prSet/>
      <dgm:spPr/>
      <dgm:t>
        <a:bodyPr/>
        <a:lstStyle/>
        <a:p>
          <a:endParaRPr lang="en-US"/>
        </a:p>
      </dgm:t>
    </dgm:pt>
    <dgm:pt modelId="{79A539B2-029E-42DC-9200-CDA39DBB55F6}">
      <dgm:prSet phldrT="[Text]" phldr="0"/>
      <dgm:spPr/>
      <dgm:t>
        <a:bodyPr/>
        <a:lstStyle/>
        <a:p>
          <a:r>
            <a:rPr lang="en-US" sz="2800"/>
            <a:t>Advanced Manufacturing</a:t>
          </a:r>
        </a:p>
      </dgm:t>
    </dgm:pt>
    <dgm:pt modelId="{8FC53E98-4088-4E7A-AE19-A5225ECA53E6}" type="parTrans" cxnId="{0537CA5B-0A3E-4B9D-8F35-64F28B63578A}">
      <dgm:prSet/>
      <dgm:spPr/>
      <dgm:t>
        <a:bodyPr/>
        <a:lstStyle/>
        <a:p>
          <a:endParaRPr lang="en-US"/>
        </a:p>
      </dgm:t>
    </dgm:pt>
    <dgm:pt modelId="{8A08BB48-6EA0-4F25-A93A-050FEEA064B9}" type="sibTrans" cxnId="{0537CA5B-0A3E-4B9D-8F35-64F28B63578A}">
      <dgm:prSet/>
      <dgm:spPr/>
      <dgm:t>
        <a:bodyPr/>
        <a:lstStyle/>
        <a:p>
          <a:endParaRPr lang="en-US"/>
        </a:p>
      </dgm:t>
    </dgm:pt>
    <dgm:pt modelId="{E0423BC5-DDD9-42C7-AEB0-9ACF7C6AD32E}">
      <dgm:prSet phldrT="[Text]" phldr="0"/>
      <dgm:spPr/>
      <dgm:t>
        <a:bodyPr/>
        <a:lstStyle/>
        <a:p>
          <a:r>
            <a:rPr lang="en-US" sz="2800"/>
            <a:t>Early Literacy</a:t>
          </a:r>
        </a:p>
      </dgm:t>
    </dgm:pt>
    <dgm:pt modelId="{6A28B173-741A-451D-884E-FA7C4F87BD8C}" type="parTrans" cxnId="{943F7009-7ABF-496E-A811-B54ED33E2FD6}">
      <dgm:prSet/>
      <dgm:spPr/>
      <dgm:t>
        <a:bodyPr/>
        <a:lstStyle/>
        <a:p>
          <a:endParaRPr lang="en-US"/>
        </a:p>
      </dgm:t>
    </dgm:pt>
    <dgm:pt modelId="{E09A6618-DB8F-491F-8D61-36EF290149A0}" type="sibTrans" cxnId="{943F7009-7ABF-496E-A811-B54ED33E2FD6}">
      <dgm:prSet/>
      <dgm:spPr/>
      <dgm:t>
        <a:bodyPr/>
        <a:lstStyle/>
        <a:p>
          <a:endParaRPr lang="en-US"/>
        </a:p>
      </dgm:t>
    </dgm:pt>
    <dgm:pt modelId="{791040BB-A7F3-4FB2-8EC3-DD3A8CE820A1}">
      <dgm:prSet phldrT="[Text]" phldr="0"/>
      <dgm:spPr/>
      <dgm:t>
        <a:bodyPr/>
        <a:lstStyle/>
        <a:p>
          <a:r>
            <a:rPr lang="en-US" sz="2800"/>
            <a:t>Communication</a:t>
          </a:r>
        </a:p>
      </dgm:t>
    </dgm:pt>
    <dgm:pt modelId="{5DA9E7C0-ED6A-45B6-A7CE-31CDEE41B870}" type="parTrans" cxnId="{6CEB16A3-2A50-4A47-86FF-91B7F7560AD8}">
      <dgm:prSet/>
      <dgm:spPr/>
      <dgm:t>
        <a:bodyPr/>
        <a:lstStyle/>
        <a:p>
          <a:endParaRPr lang="en-US"/>
        </a:p>
      </dgm:t>
    </dgm:pt>
    <dgm:pt modelId="{3B3927E9-FB9C-448C-8444-F8C58C8B3AE5}" type="sibTrans" cxnId="{6CEB16A3-2A50-4A47-86FF-91B7F7560AD8}">
      <dgm:prSet/>
      <dgm:spPr/>
      <dgm:t>
        <a:bodyPr/>
        <a:lstStyle/>
        <a:p>
          <a:endParaRPr lang="en-US"/>
        </a:p>
      </dgm:t>
    </dgm:pt>
    <dgm:pt modelId="{46F5A2FA-C043-4C54-8683-184A652860A9}">
      <dgm:prSet phldrT="[Text]" phldr="0"/>
      <dgm:spPr/>
      <dgm:t>
        <a:bodyPr/>
        <a:lstStyle/>
        <a:p>
          <a:r>
            <a:rPr lang="en-US" sz="2800"/>
            <a:t>Documentation &amp; Technical Reading</a:t>
          </a:r>
        </a:p>
      </dgm:t>
    </dgm:pt>
    <dgm:pt modelId="{D6D1F77A-D280-4095-8185-B932EC333835}" type="parTrans" cxnId="{0BE987B0-754D-4EA3-8128-32DD51E8E505}">
      <dgm:prSet/>
      <dgm:spPr/>
      <dgm:t>
        <a:bodyPr/>
        <a:lstStyle/>
        <a:p>
          <a:endParaRPr lang="en-US"/>
        </a:p>
      </dgm:t>
    </dgm:pt>
    <dgm:pt modelId="{25F17765-116A-4F0E-B17D-F38B36F90337}" type="sibTrans" cxnId="{0BE987B0-754D-4EA3-8128-32DD51E8E505}">
      <dgm:prSet/>
      <dgm:spPr/>
      <dgm:t>
        <a:bodyPr/>
        <a:lstStyle/>
        <a:p>
          <a:endParaRPr lang="en-US"/>
        </a:p>
      </dgm:t>
    </dgm:pt>
    <dgm:pt modelId="{242ACDD2-E19A-4CF4-B43C-22B081148A18}">
      <dgm:prSet phldrT="[Text]" phldr="0"/>
      <dgm:spPr/>
      <dgm:t>
        <a:bodyPr/>
        <a:lstStyle/>
        <a:p>
          <a:r>
            <a:rPr lang="en-US" sz="2800"/>
            <a:t>Emotional and Social Development</a:t>
          </a:r>
        </a:p>
      </dgm:t>
    </dgm:pt>
    <dgm:pt modelId="{8231A98E-0839-4BAA-B409-2107002CF844}" type="parTrans" cxnId="{7D0E8A2A-FF1C-4716-8B7E-BE122B24440D}">
      <dgm:prSet/>
      <dgm:spPr/>
      <dgm:t>
        <a:bodyPr/>
        <a:lstStyle/>
        <a:p>
          <a:endParaRPr lang="en-US"/>
        </a:p>
      </dgm:t>
    </dgm:pt>
    <dgm:pt modelId="{199457C4-26E1-4BE4-BE62-99F9C33D70FC}" type="sibTrans" cxnId="{7D0E8A2A-FF1C-4716-8B7E-BE122B24440D}">
      <dgm:prSet/>
      <dgm:spPr/>
      <dgm:t>
        <a:bodyPr/>
        <a:lstStyle/>
        <a:p>
          <a:endParaRPr lang="en-US"/>
        </a:p>
      </dgm:t>
    </dgm:pt>
    <dgm:pt modelId="{76939C2F-E79A-48CA-B0CC-821C4820914D}">
      <dgm:prSet phldrT="[Text]" phldr="0"/>
      <dgm:spPr/>
      <dgm:t>
        <a:bodyPr/>
        <a:lstStyle/>
        <a:p>
          <a:r>
            <a:rPr lang="en-US" sz="2800"/>
            <a:t>Workplace Collaboration</a:t>
          </a:r>
        </a:p>
      </dgm:t>
    </dgm:pt>
    <dgm:pt modelId="{94E721D9-30AA-4059-8304-F7000D9262A8}" type="parTrans" cxnId="{02BC7F9A-038A-4880-95FF-7183003B6936}">
      <dgm:prSet/>
      <dgm:spPr/>
      <dgm:t>
        <a:bodyPr/>
        <a:lstStyle/>
        <a:p>
          <a:endParaRPr lang="en-US"/>
        </a:p>
      </dgm:t>
    </dgm:pt>
    <dgm:pt modelId="{A3E34E7A-C4C0-4402-8AD9-02EE4ABA0876}" type="sibTrans" cxnId="{02BC7F9A-038A-4880-95FF-7183003B6936}">
      <dgm:prSet/>
      <dgm:spPr/>
      <dgm:t>
        <a:bodyPr/>
        <a:lstStyle/>
        <a:p>
          <a:endParaRPr lang="en-US"/>
        </a:p>
      </dgm:t>
    </dgm:pt>
    <dgm:pt modelId="{5ABFCA27-2A0E-4DB1-991E-D46AC3840505}">
      <dgm:prSet phldrT="[Text]" phldr="0"/>
      <dgm:spPr/>
      <dgm:t>
        <a:bodyPr/>
        <a:lstStyle/>
        <a:p>
          <a:r>
            <a:rPr lang="en-US" sz="2800"/>
            <a:t>Leadership</a:t>
          </a:r>
        </a:p>
      </dgm:t>
    </dgm:pt>
    <dgm:pt modelId="{545C542B-D725-448A-BF18-5AB0E32933B3}" type="parTrans" cxnId="{74D5DB7C-D7B5-4AA5-982C-AAC53A3E06F7}">
      <dgm:prSet/>
      <dgm:spPr/>
      <dgm:t>
        <a:bodyPr/>
        <a:lstStyle/>
        <a:p>
          <a:endParaRPr lang="en-US"/>
        </a:p>
      </dgm:t>
    </dgm:pt>
    <dgm:pt modelId="{780DD922-4FDF-4A3A-8699-B189578031D7}" type="sibTrans" cxnId="{74D5DB7C-D7B5-4AA5-982C-AAC53A3E06F7}">
      <dgm:prSet/>
      <dgm:spPr/>
      <dgm:t>
        <a:bodyPr/>
        <a:lstStyle/>
        <a:p>
          <a:endParaRPr lang="en-US"/>
        </a:p>
      </dgm:t>
    </dgm:pt>
    <dgm:pt modelId="{BD45E55B-C189-4DEC-A509-A5D905D8705B}">
      <dgm:prSet phldrT="[Text]" phldr="0"/>
      <dgm:spPr/>
      <dgm:t>
        <a:bodyPr/>
        <a:lstStyle/>
        <a:p>
          <a:r>
            <a:rPr lang="en-US" sz="2800"/>
            <a:t>Executive Function</a:t>
          </a:r>
        </a:p>
      </dgm:t>
    </dgm:pt>
    <dgm:pt modelId="{E1BD51A1-BFF4-4168-8A95-CA8B164370AB}" type="parTrans" cxnId="{676BE55D-67F3-4FB8-9EDB-C0041670A9C1}">
      <dgm:prSet/>
      <dgm:spPr/>
      <dgm:t>
        <a:bodyPr/>
        <a:lstStyle/>
        <a:p>
          <a:endParaRPr lang="en-US"/>
        </a:p>
      </dgm:t>
    </dgm:pt>
    <dgm:pt modelId="{537444E6-53A8-4F04-B6E8-82B5CA3D2B69}" type="sibTrans" cxnId="{676BE55D-67F3-4FB8-9EDB-C0041670A9C1}">
      <dgm:prSet/>
      <dgm:spPr/>
      <dgm:t>
        <a:bodyPr/>
        <a:lstStyle/>
        <a:p>
          <a:endParaRPr lang="en-US"/>
        </a:p>
      </dgm:t>
    </dgm:pt>
    <dgm:pt modelId="{169B3359-7850-4C8C-BBA3-31F1625DD857}">
      <dgm:prSet phldrT="[Text]" phldr="0"/>
      <dgm:spPr/>
      <dgm:t>
        <a:bodyPr/>
        <a:lstStyle/>
        <a:p>
          <a:r>
            <a:rPr lang="en-US" sz="2800"/>
            <a:t>Career Adaptability</a:t>
          </a:r>
        </a:p>
      </dgm:t>
    </dgm:pt>
    <dgm:pt modelId="{5F708DE2-4E81-42F9-94A2-9AD2882245FA}" type="parTrans" cxnId="{DFCB8542-7A4E-4C36-A0DB-50ED61A83AE3}">
      <dgm:prSet/>
      <dgm:spPr/>
      <dgm:t>
        <a:bodyPr/>
        <a:lstStyle/>
        <a:p>
          <a:endParaRPr lang="en-US"/>
        </a:p>
      </dgm:t>
    </dgm:pt>
    <dgm:pt modelId="{71364E5A-A8F8-4DCD-BE6F-792447B3561D}" type="sibTrans" cxnId="{DFCB8542-7A4E-4C36-A0DB-50ED61A83AE3}">
      <dgm:prSet/>
      <dgm:spPr/>
      <dgm:t>
        <a:bodyPr/>
        <a:lstStyle/>
        <a:p>
          <a:endParaRPr lang="en-US"/>
        </a:p>
      </dgm:t>
    </dgm:pt>
    <dgm:pt modelId="{9D757BCE-907A-44F8-9DEE-E7C76478E391}" type="pres">
      <dgm:prSet presAssocID="{CE2F23EF-AE2F-42B8-A90B-1DD7283DA772}" presName="Name0" presStyleCnt="0">
        <dgm:presLayoutVars>
          <dgm:dir/>
          <dgm:animLvl val="lvl"/>
          <dgm:resizeHandles/>
        </dgm:presLayoutVars>
      </dgm:prSet>
      <dgm:spPr/>
    </dgm:pt>
    <dgm:pt modelId="{1438AD79-81AC-4AC9-BE66-BE0F5F180A6E}" type="pres">
      <dgm:prSet presAssocID="{3566A616-AB0A-4D9A-B82D-1A981778A1B6}" presName="linNode" presStyleCnt="0"/>
      <dgm:spPr/>
    </dgm:pt>
    <dgm:pt modelId="{E3BFFEA3-AA09-4D68-ABD2-B4757A584E92}" type="pres">
      <dgm:prSet presAssocID="{3566A616-AB0A-4D9A-B82D-1A981778A1B6}" presName="parentShp" presStyleLbl="node1" presStyleIdx="0" presStyleCnt="4">
        <dgm:presLayoutVars>
          <dgm:bulletEnabled val="1"/>
        </dgm:presLayoutVars>
      </dgm:prSet>
      <dgm:spPr/>
    </dgm:pt>
    <dgm:pt modelId="{30B3322C-0907-4BFC-A003-C9D0A360827A}" type="pres">
      <dgm:prSet presAssocID="{3566A616-AB0A-4D9A-B82D-1A981778A1B6}" presName="childShp" presStyleLbl="bgAccFollowNode1" presStyleIdx="0" presStyleCnt="4">
        <dgm:presLayoutVars>
          <dgm:bulletEnabled val="1"/>
        </dgm:presLayoutVars>
      </dgm:prSet>
      <dgm:spPr/>
    </dgm:pt>
    <dgm:pt modelId="{A5435182-7F2B-4C3F-907A-D90EBE67F4CD}" type="pres">
      <dgm:prSet presAssocID="{D85D22CD-C9C0-4883-ABB9-72A488238574}" presName="spacing" presStyleCnt="0"/>
      <dgm:spPr/>
    </dgm:pt>
    <dgm:pt modelId="{454DEED2-3DE5-4743-86C8-E3DACE16E61E}" type="pres">
      <dgm:prSet presAssocID="{E0423BC5-DDD9-42C7-AEB0-9ACF7C6AD32E}" presName="linNode" presStyleCnt="0"/>
      <dgm:spPr/>
    </dgm:pt>
    <dgm:pt modelId="{0CD1B4C0-D69A-479C-8E2E-4AA567E5F359}" type="pres">
      <dgm:prSet presAssocID="{E0423BC5-DDD9-42C7-AEB0-9ACF7C6AD32E}" presName="parentShp" presStyleLbl="node1" presStyleIdx="1" presStyleCnt="4">
        <dgm:presLayoutVars>
          <dgm:bulletEnabled val="1"/>
        </dgm:presLayoutVars>
      </dgm:prSet>
      <dgm:spPr/>
    </dgm:pt>
    <dgm:pt modelId="{CF44F7D1-3BF9-40A2-921D-F7BBEAD973B9}" type="pres">
      <dgm:prSet presAssocID="{E0423BC5-DDD9-42C7-AEB0-9ACF7C6AD32E}" presName="childShp" presStyleLbl="bgAccFollowNode1" presStyleIdx="1" presStyleCnt="4">
        <dgm:presLayoutVars>
          <dgm:bulletEnabled val="1"/>
        </dgm:presLayoutVars>
      </dgm:prSet>
      <dgm:spPr/>
    </dgm:pt>
    <dgm:pt modelId="{5B255E08-A022-4640-98D4-3258F17EADE4}" type="pres">
      <dgm:prSet presAssocID="{E09A6618-DB8F-491F-8D61-36EF290149A0}" presName="spacing" presStyleCnt="0"/>
      <dgm:spPr/>
    </dgm:pt>
    <dgm:pt modelId="{3A7DC8E3-A905-451C-BDF6-7A91A0734ED7}" type="pres">
      <dgm:prSet presAssocID="{242ACDD2-E19A-4CF4-B43C-22B081148A18}" presName="linNode" presStyleCnt="0"/>
      <dgm:spPr/>
    </dgm:pt>
    <dgm:pt modelId="{4ABB12B1-617C-4DC2-9823-ECE32BD63BA1}" type="pres">
      <dgm:prSet presAssocID="{242ACDD2-E19A-4CF4-B43C-22B081148A18}" presName="parentShp" presStyleLbl="node1" presStyleIdx="2" presStyleCnt="4">
        <dgm:presLayoutVars>
          <dgm:bulletEnabled val="1"/>
        </dgm:presLayoutVars>
      </dgm:prSet>
      <dgm:spPr/>
    </dgm:pt>
    <dgm:pt modelId="{4F6D252C-23DA-4826-9136-33E219B5EC08}" type="pres">
      <dgm:prSet presAssocID="{242ACDD2-E19A-4CF4-B43C-22B081148A18}" presName="childShp" presStyleLbl="bgAccFollowNode1" presStyleIdx="2" presStyleCnt="4">
        <dgm:presLayoutVars>
          <dgm:bulletEnabled val="1"/>
        </dgm:presLayoutVars>
      </dgm:prSet>
      <dgm:spPr/>
    </dgm:pt>
    <dgm:pt modelId="{BA4D95EC-D482-442E-9319-BE1408D6E782}" type="pres">
      <dgm:prSet presAssocID="{199457C4-26E1-4BE4-BE62-99F9C33D70FC}" presName="spacing" presStyleCnt="0"/>
      <dgm:spPr/>
    </dgm:pt>
    <dgm:pt modelId="{018E8EAA-77A7-4235-86FF-1BB66D0DCED5}" type="pres">
      <dgm:prSet presAssocID="{BD45E55B-C189-4DEC-A509-A5D905D8705B}" presName="linNode" presStyleCnt="0"/>
      <dgm:spPr/>
    </dgm:pt>
    <dgm:pt modelId="{ACAED048-EBE3-40A5-BAEF-30A940D2FA93}" type="pres">
      <dgm:prSet presAssocID="{BD45E55B-C189-4DEC-A509-A5D905D8705B}" presName="parentShp" presStyleLbl="node1" presStyleIdx="3" presStyleCnt="4">
        <dgm:presLayoutVars>
          <dgm:bulletEnabled val="1"/>
        </dgm:presLayoutVars>
      </dgm:prSet>
      <dgm:spPr/>
    </dgm:pt>
    <dgm:pt modelId="{FE4DBCD4-A88C-4CE7-A965-7D02B65CA0F0}" type="pres">
      <dgm:prSet presAssocID="{BD45E55B-C189-4DEC-A509-A5D905D8705B}" presName="childShp" presStyleLbl="bgAccFollowNode1" presStyleIdx="3" presStyleCnt="4">
        <dgm:presLayoutVars>
          <dgm:bulletEnabled val="1"/>
        </dgm:presLayoutVars>
      </dgm:prSet>
      <dgm:spPr/>
    </dgm:pt>
  </dgm:ptLst>
  <dgm:cxnLst>
    <dgm:cxn modelId="{943F7009-7ABF-496E-A811-B54ED33E2FD6}" srcId="{CE2F23EF-AE2F-42B8-A90B-1DD7283DA772}" destId="{E0423BC5-DDD9-42C7-AEB0-9ACF7C6AD32E}" srcOrd="1" destOrd="0" parTransId="{6A28B173-741A-451D-884E-FA7C4F87BD8C}" sibTransId="{E09A6618-DB8F-491F-8D61-36EF290149A0}"/>
    <dgm:cxn modelId="{9A04660C-6B04-48C0-B908-4B1376A1A64C}" srcId="{BD45E55B-C189-4DEC-A509-A5D905D8705B}" destId="{B5AF23B1-D3D3-435C-BE56-6B4A22C6898F}" srcOrd="1" destOrd="0" parTransId="{54E333BD-8633-45F7-A07C-E49D2F40E46B}" sibTransId="{C3A48860-634A-48BE-B125-76C511B0D85D}"/>
    <dgm:cxn modelId="{5D48890C-2AD0-4902-B1A2-2DB3D817509D}" type="presOf" srcId="{79A539B2-029E-42DC-9200-CDA39DBB55F6}" destId="{30B3322C-0907-4BFC-A003-C9D0A360827A}" srcOrd="0" destOrd="1" presId="urn:microsoft.com/office/officeart/2005/8/layout/vList6"/>
    <dgm:cxn modelId="{79ACD010-583F-4436-8015-4906D9AE154E}" type="presOf" srcId="{46F5A2FA-C043-4C54-8683-184A652860A9}" destId="{CF44F7D1-3BF9-40A2-921D-F7BBEAD973B9}" srcOrd="0" destOrd="1" presId="urn:microsoft.com/office/officeart/2005/8/layout/vList6"/>
    <dgm:cxn modelId="{2E17C214-7EBE-4E56-A494-2CEEFC1378F5}" type="presOf" srcId="{CE2F23EF-AE2F-42B8-A90B-1DD7283DA772}" destId="{9D757BCE-907A-44F8-9DEE-E7C76478E391}" srcOrd="0" destOrd="0" presId="urn:microsoft.com/office/officeart/2005/8/layout/vList6"/>
    <dgm:cxn modelId="{B6D02E25-90DB-4E52-985A-789DBAB63A35}" type="presOf" srcId="{169B3359-7850-4C8C-BBA3-31F1625DD857}" destId="{FE4DBCD4-A88C-4CE7-A965-7D02B65CA0F0}" srcOrd="0" destOrd="0" presId="urn:microsoft.com/office/officeart/2005/8/layout/vList6"/>
    <dgm:cxn modelId="{7D0E8A2A-FF1C-4716-8B7E-BE122B24440D}" srcId="{CE2F23EF-AE2F-42B8-A90B-1DD7283DA772}" destId="{242ACDD2-E19A-4CF4-B43C-22B081148A18}" srcOrd="2" destOrd="0" parTransId="{8231A98E-0839-4BAA-B409-2107002CF844}" sibTransId="{199457C4-26E1-4BE4-BE62-99F9C33D70FC}"/>
    <dgm:cxn modelId="{0537CA5B-0A3E-4B9D-8F35-64F28B63578A}" srcId="{3566A616-AB0A-4D9A-B82D-1A981778A1B6}" destId="{79A539B2-029E-42DC-9200-CDA39DBB55F6}" srcOrd="1" destOrd="0" parTransId="{8FC53E98-4088-4E7A-AE19-A5225ECA53E6}" sibTransId="{8A08BB48-6EA0-4F25-A93A-050FEEA064B9}"/>
    <dgm:cxn modelId="{676BE55D-67F3-4FB8-9EDB-C0041670A9C1}" srcId="{CE2F23EF-AE2F-42B8-A90B-1DD7283DA772}" destId="{BD45E55B-C189-4DEC-A509-A5D905D8705B}" srcOrd="3" destOrd="0" parTransId="{E1BD51A1-BFF4-4168-8A95-CA8B164370AB}" sibTransId="{537444E6-53A8-4F04-B6E8-82B5CA3D2B69}"/>
    <dgm:cxn modelId="{DFCB8542-7A4E-4C36-A0DB-50ED61A83AE3}" srcId="{BD45E55B-C189-4DEC-A509-A5D905D8705B}" destId="{169B3359-7850-4C8C-BBA3-31F1625DD857}" srcOrd="0" destOrd="0" parTransId="{5F708DE2-4E81-42F9-94A2-9AD2882245FA}" sibTransId="{71364E5A-A8F8-4DCD-BE6F-792447B3561D}"/>
    <dgm:cxn modelId="{A7A4D548-CFFF-4290-9FF9-110DBDB019D7}" type="presOf" srcId="{90A52BED-1DE2-4817-8857-A5485D9090B2}" destId="{30B3322C-0907-4BFC-A003-C9D0A360827A}" srcOrd="0" destOrd="0" presId="urn:microsoft.com/office/officeart/2005/8/layout/vList6"/>
    <dgm:cxn modelId="{89D3026E-56E9-4351-8476-AF331311DED9}" srcId="{CE2F23EF-AE2F-42B8-A90B-1DD7283DA772}" destId="{3566A616-AB0A-4D9A-B82D-1A981778A1B6}" srcOrd="0" destOrd="0" parTransId="{52587919-8626-4DD5-AFED-525E2D208D80}" sibTransId="{D85D22CD-C9C0-4883-ABB9-72A488238574}"/>
    <dgm:cxn modelId="{B6590657-747A-4FFE-AE74-091939E768CC}" type="presOf" srcId="{791040BB-A7F3-4FB2-8EC3-DD3A8CE820A1}" destId="{CF44F7D1-3BF9-40A2-921D-F7BBEAD973B9}" srcOrd="0" destOrd="0" presId="urn:microsoft.com/office/officeart/2005/8/layout/vList6"/>
    <dgm:cxn modelId="{74D5DB7C-D7B5-4AA5-982C-AAC53A3E06F7}" srcId="{242ACDD2-E19A-4CF4-B43C-22B081148A18}" destId="{5ABFCA27-2A0E-4DB1-991E-D46AC3840505}" srcOrd="1" destOrd="0" parTransId="{545C542B-D725-448A-BF18-5AB0E32933B3}" sibTransId="{780DD922-4FDF-4A3A-8699-B189578031D7}"/>
    <dgm:cxn modelId="{02905498-42CB-4587-B519-1B64E5699A65}" type="presOf" srcId="{76939C2F-E79A-48CA-B0CC-821C4820914D}" destId="{4F6D252C-23DA-4826-9136-33E219B5EC08}" srcOrd="0" destOrd="0" presId="urn:microsoft.com/office/officeart/2005/8/layout/vList6"/>
    <dgm:cxn modelId="{02BC7F9A-038A-4880-95FF-7183003B6936}" srcId="{242ACDD2-E19A-4CF4-B43C-22B081148A18}" destId="{76939C2F-E79A-48CA-B0CC-821C4820914D}" srcOrd="0" destOrd="0" parTransId="{94E721D9-30AA-4059-8304-F7000D9262A8}" sibTransId="{A3E34E7A-C4C0-4402-8AD9-02EE4ABA0876}"/>
    <dgm:cxn modelId="{1E1B47A0-6286-4953-84EC-680C2907DDAE}" type="presOf" srcId="{BD45E55B-C189-4DEC-A509-A5D905D8705B}" destId="{ACAED048-EBE3-40A5-BAEF-30A940D2FA93}" srcOrd="0" destOrd="0" presId="urn:microsoft.com/office/officeart/2005/8/layout/vList6"/>
    <dgm:cxn modelId="{22F2A1A1-144A-401A-A111-8E8C9A7562B5}" type="presOf" srcId="{3566A616-AB0A-4D9A-B82D-1A981778A1B6}" destId="{E3BFFEA3-AA09-4D68-ABD2-B4757A584E92}" srcOrd="0" destOrd="0" presId="urn:microsoft.com/office/officeart/2005/8/layout/vList6"/>
    <dgm:cxn modelId="{6CEB16A3-2A50-4A47-86FF-91B7F7560AD8}" srcId="{E0423BC5-DDD9-42C7-AEB0-9ACF7C6AD32E}" destId="{791040BB-A7F3-4FB2-8EC3-DD3A8CE820A1}" srcOrd="0" destOrd="0" parTransId="{5DA9E7C0-ED6A-45B6-A7CE-31CDEE41B870}" sibTransId="{3B3927E9-FB9C-448C-8444-F8C58C8B3AE5}"/>
    <dgm:cxn modelId="{0BE987B0-754D-4EA3-8128-32DD51E8E505}" srcId="{E0423BC5-DDD9-42C7-AEB0-9ACF7C6AD32E}" destId="{46F5A2FA-C043-4C54-8683-184A652860A9}" srcOrd="1" destOrd="0" parTransId="{D6D1F77A-D280-4095-8185-B932EC333835}" sibTransId="{25F17765-116A-4F0E-B17D-F38B36F90337}"/>
    <dgm:cxn modelId="{9BD4A6BE-B845-4CE8-9241-65948CFE5586}" srcId="{3566A616-AB0A-4D9A-B82D-1A981778A1B6}" destId="{90A52BED-1DE2-4817-8857-A5485D9090B2}" srcOrd="0" destOrd="0" parTransId="{D355659A-EDB8-448E-8730-AB752AE80557}" sibTransId="{2DB87874-8E5E-4EA6-ACC1-D86A9FB0C3AD}"/>
    <dgm:cxn modelId="{3B2501D8-1873-4025-A5AB-5BE19A7CBA94}" type="presOf" srcId="{E0423BC5-DDD9-42C7-AEB0-9ACF7C6AD32E}" destId="{0CD1B4C0-D69A-479C-8E2E-4AA567E5F359}" srcOrd="0" destOrd="0" presId="urn:microsoft.com/office/officeart/2005/8/layout/vList6"/>
    <dgm:cxn modelId="{EC0429E8-8ACB-4083-9D66-42730330EBCB}" type="presOf" srcId="{242ACDD2-E19A-4CF4-B43C-22B081148A18}" destId="{4ABB12B1-617C-4DC2-9823-ECE32BD63BA1}" srcOrd="0" destOrd="0" presId="urn:microsoft.com/office/officeart/2005/8/layout/vList6"/>
    <dgm:cxn modelId="{F2873AF3-A902-4B9D-B786-CD16AADF876F}" type="presOf" srcId="{5ABFCA27-2A0E-4DB1-991E-D46AC3840505}" destId="{4F6D252C-23DA-4826-9136-33E219B5EC08}" srcOrd="0" destOrd="1" presId="urn:microsoft.com/office/officeart/2005/8/layout/vList6"/>
    <dgm:cxn modelId="{C6ACF6FA-E273-4464-89BC-E8E7040133AC}" type="presOf" srcId="{B5AF23B1-D3D3-435C-BE56-6B4A22C6898F}" destId="{FE4DBCD4-A88C-4CE7-A965-7D02B65CA0F0}" srcOrd="0" destOrd="1" presId="urn:microsoft.com/office/officeart/2005/8/layout/vList6"/>
    <dgm:cxn modelId="{7DA886EA-0E35-4742-9E8F-D3ACD869441B}" type="presParOf" srcId="{9D757BCE-907A-44F8-9DEE-E7C76478E391}" destId="{1438AD79-81AC-4AC9-BE66-BE0F5F180A6E}" srcOrd="0" destOrd="0" presId="urn:microsoft.com/office/officeart/2005/8/layout/vList6"/>
    <dgm:cxn modelId="{B2F24F86-F74D-4612-A2F4-A8CC853FE63A}" type="presParOf" srcId="{1438AD79-81AC-4AC9-BE66-BE0F5F180A6E}" destId="{E3BFFEA3-AA09-4D68-ABD2-B4757A584E92}" srcOrd="0" destOrd="0" presId="urn:microsoft.com/office/officeart/2005/8/layout/vList6"/>
    <dgm:cxn modelId="{40EEDC23-B637-4359-9CD6-820C74B74B62}" type="presParOf" srcId="{1438AD79-81AC-4AC9-BE66-BE0F5F180A6E}" destId="{30B3322C-0907-4BFC-A003-C9D0A360827A}" srcOrd="1" destOrd="0" presId="urn:microsoft.com/office/officeart/2005/8/layout/vList6"/>
    <dgm:cxn modelId="{AFC5F077-214B-41D1-A46C-F109DA0F0EF5}" type="presParOf" srcId="{9D757BCE-907A-44F8-9DEE-E7C76478E391}" destId="{A5435182-7F2B-4C3F-907A-D90EBE67F4CD}" srcOrd="1" destOrd="0" presId="urn:microsoft.com/office/officeart/2005/8/layout/vList6"/>
    <dgm:cxn modelId="{643A57F2-C762-403A-ACB6-7A52B8DC927A}" type="presParOf" srcId="{9D757BCE-907A-44F8-9DEE-E7C76478E391}" destId="{454DEED2-3DE5-4743-86C8-E3DACE16E61E}" srcOrd="2" destOrd="0" presId="urn:microsoft.com/office/officeart/2005/8/layout/vList6"/>
    <dgm:cxn modelId="{FE57D5B6-8E7A-423A-81F3-4BC42457582C}" type="presParOf" srcId="{454DEED2-3DE5-4743-86C8-E3DACE16E61E}" destId="{0CD1B4C0-D69A-479C-8E2E-4AA567E5F359}" srcOrd="0" destOrd="0" presId="urn:microsoft.com/office/officeart/2005/8/layout/vList6"/>
    <dgm:cxn modelId="{E7B62B0D-E7FF-4FA6-A9AA-2AE75978BC91}" type="presParOf" srcId="{454DEED2-3DE5-4743-86C8-E3DACE16E61E}" destId="{CF44F7D1-3BF9-40A2-921D-F7BBEAD973B9}" srcOrd="1" destOrd="0" presId="urn:microsoft.com/office/officeart/2005/8/layout/vList6"/>
    <dgm:cxn modelId="{BB8D8B76-DF51-491D-AE24-C2DB69FA2BBF}" type="presParOf" srcId="{9D757BCE-907A-44F8-9DEE-E7C76478E391}" destId="{5B255E08-A022-4640-98D4-3258F17EADE4}" srcOrd="3" destOrd="0" presId="urn:microsoft.com/office/officeart/2005/8/layout/vList6"/>
    <dgm:cxn modelId="{300C434A-3E87-479E-92F4-830256FBDA2E}" type="presParOf" srcId="{9D757BCE-907A-44F8-9DEE-E7C76478E391}" destId="{3A7DC8E3-A905-451C-BDF6-7A91A0734ED7}" srcOrd="4" destOrd="0" presId="urn:microsoft.com/office/officeart/2005/8/layout/vList6"/>
    <dgm:cxn modelId="{F64F3C1F-72B5-4E12-BA3E-6FC2B8E5DB9E}" type="presParOf" srcId="{3A7DC8E3-A905-451C-BDF6-7A91A0734ED7}" destId="{4ABB12B1-617C-4DC2-9823-ECE32BD63BA1}" srcOrd="0" destOrd="0" presId="urn:microsoft.com/office/officeart/2005/8/layout/vList6"/>
    <dgm:cxn modelId="{5F046043-AE72-41F1-92E7-09874F68BFE0}" type="presParOf" srcId="{3A7DC8E3-A905-451C-BDF6-7A91A0734ED7}" destId="{4F6D252C-23DA-4826-9136-33E219B5EC08}" srcOrd="1" destOrd="0" presId="urn:microsoft.com/office/officeart/2005/8/layout/vList6"/>
    <dgm:cxn modelId="{E6235931-32D3-4229-95EF-D37C2BD01C28}" type="presParOf" srcId="{9D757BCE-907A-44F8-9DEE-E7C76478E391}" destId="{BA4D95EC-D482-442E-9319-BE1408D6E782}" srcOrd="5" destOrd="0" presId="urn:microsoft.com/office/officeart/2005/8/layout/vList6"/>
    <dgm:cxn modelId="{5C467308-B7D4-4708-9DE5-1519FEDCC981}" type="presParOf" srcId="{9D757BCE-907A-44F8-9DEE-E7C76478E391}" destId="{018E8EAA-77A7-4235-86FF-1BB66D0DCED5}" srcOrd="6" destOrd="0" presId="urn:microsoft.com/office/officeart/2005/8/layout/vList6"/>
    <dgm:cxn modelId="{B7D142A4-B7F6-4DCE-9BB7-AA9E4F00D1A6}" type="presParOf" srcId="{018E8EAA-77A7-4235-86FF-1BB66D0DCED5}" destId="{ACAED048-EBE3-40A5-BAEF-30A940D2FA93}" srcOrd="0" destOrd="0" presId="urn:microsoft.com/office/officeart/2005/8/layout/vList6"/>
    <dgm:cxn modelId="{6B99C744-2CF1-4108-971A-E8776760F031}" type="presParOf" srcId="{018E8EAA-77A7-4235-86FF-1BB66D0DCED5}" destId="{FE4DBCD4-A88C-4CE7-A965-7D02B65CA0F0}"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3322C-0907-4BFC-A003-C9D0A360827A}">
      <dsp:nvSpPr>
        <dsp:cNvPr id="0" name=""/>
        <dsp:cNvSpPr/>
      </dsp:nvSpPr>
      <dsp:spPr>
        <a:xfrm>
          <a:off x="3943880" y="1277"/>
          <a:ext cx="5915820" cy="101358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STEM</a:t>
          </a:r>
        </a:p>
        <a:p>
          <a:pPr marL="228600" lvl="1" indent="-228600" algn="l" defTabSz="1066800">
            <a:lnSpc>
              <a:spcPct val="90000"/>
            </a:lnSpc>
            <a:spcBef>
              <a:spcPct val="0"/>
            </a:spcBef>
            <a:spcAft>
              <a:spcPct val="15000"/>
            </a:spcAft>
            <a:buChar char="•"/>
          </a:pPr>
          <a:r>
            <a:rPr lang="en-US" sz="2400" kern="1200"/>
            <a:t>Advanced Manufacturing</a:t>
          </a:r>
        </a:p>
      </dsp:txBody>
      <dsp:txXfrm>
        <a:off x="3943880" y="127975"/>
        <a:ext cx="5535725" cy="760191"/>
      </dsp:txXfrm>
    </dsp:sp>
    <dsp:sp modelId="{E3BFFEA3-AA09-4D68-ABD2-B4757A584E92}">
      <dsp:nvSpPr>
        <dsp:cNvPr id="0" name=""/>
        <dsp:cNvSpPr/>
      </dsp:nvSpPr>
      <dsp:spPr>
        <a:xfrm>
          <a:off x="0" y="1277"/>
          <a:ext cx="3943880" cy="10135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0">
            <a:lnSpc>
              <a:spcPct val="90000"/>
            </a:lnSpc>
            <a:spcBef>
              <a:spcPct val="0"/>
            </a:spcBef>
            <a:spcAft>
              <a:spcPct val="35000"/>
            </a:spcAft>
            <a:buNone/>
          </a:pPr>
          <a:r>
            <a:rPr lang="en-US" sz="2800" kern="1200"/>
            <a:t>Early Math </a:t>
          </a:r>
        </a:p>
      </dsp:txBody>
      <dsp:txXfrm>
        <a:off x="49479" y="50756"/>
        <a:ext cx="3844922" cy="914629"/>
      </dsp:txXfrm>
    </dsp:sp>
    <dsp:sp modelId="{CF44F7D1-3BF9-40A2-921D-F7BBEAD973B9}">
      <dsp:nvSpPr>
        <dsp:cNvPr id="0" name=""/>
        <dsp:cNvSpPr/>
      </dsp:nvSpPr>
      <dsp:spPr>
        <a:xfrm>
          <a:off x="3943880" y="1116224"/>
          <a:ext cx="5915820" cy="101358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Communication</a:t>
          </a:r>
        </a:p>
        <a:p>
          <a:pPr marL="228600" lvl="1" indent="-228600" algn="l" defTabSz="1066800">
            <a:lnSpc>
              <a:spcPct val="90000"/>
            </a:lnSpc>
            <a:spcBef>
              <a:spcPct val="0"/>
            </a:spcBef>
            <a:spcAft>
              <a:spcPct val="15000"/>
            </a:spcAft>
            <a:buChar char="•"/>
          </a:pPr>
          <a:r>
            <a:rPr lang="en-US" sz="2400" kern="1200"/>
            <a:t>Documentation &amp; Technical Reading</a:t>
          </a:r>
        </a:p>
      </dsp:txBody>
      <dsp:txXfrm>
        <a:off x="3943880" y="1242922"/>
        <a:ext cx="5535725" cy="760191"/>
      </dsp:txXfrm>
    </dsp:sp>
    <dsp:sp modelId="{0CD1B4C0-D69A-479C-8E2E-4AA567E5F359}">
      <dsp:nvSpPr>
        <dsp:cNvPr id="0" name=""/>
        <dsp:cNvSpPr/>
      </dsp:nvSpPr>
      <dsp:spPr>
        <a:xfrm>
          <a:off x="0" y="1116224"/>
          <a:ext cx="3943880" cy="10135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Early Literacy</a:t>
          </a:r>
        </a:p>
      </dsp:txBody>
      <dsp:txXfrm>
        <a:off x="49479" y="1165703"/>
        <a:ext cx="3844922" cy="914629"/>
      </dsp:txXfrm>
    </dsp:sp>
    <dsp:sp modelId="{4F6D252C-23DA-4826-9136-33E219B5EC08}">
      <dsp:nvSpPr>
        <dsp:cNvPr id="0" name=""/>
        <dsp:cNvSpPr/>
      </dsp:nvSpPr>
      <dsp:spPr>
        <a:xfrm>
          <a:off x="3943880" y="2231170"/>
          <a:ext cx="5915820" cy="101358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Workplace Collaboration</a:t>
          </a:r>
        </a:p>
        <a:p>
          <a:pPr marL="228600" lvl="1" indent="-228600" algn="l" defTabSz="1066800">
            <a:lnSpc>
              <a:spcPct val="90000"/>
            </a:lnSpc>
            <a:spcBef>
              <a:spcPct val="0"/>
            </a:spcBef>
            <a:spcAft>
              <a:spcPct val="15000"/>
            </a:spcAft>
            <a:buChar char="•"/>
          </a:pPr>
          <a:r>
            <a:rPr lang="en-US" sz="2400" kern="1200"/>
            <a:t>Leadership</a:t>
          </a:r>
        </a:p>
      </dsp:txBody>
      <dsp:txXfrm>
        <a:off x="3943880" y="2357868"/>
        <a:ext cx="5535725" cy="760191"/>
      </dsp:txXfrm>
    </dsp:sp>
    <dsp:sp modelId="{4ABB12B1-617C-4DC2-9823-ECE32BD63BA1}">
      <dsp:nvSpPr>
        <dsp:cNvPr id="0" name=""/>
        <dsp:cNvSpPr/>
      </dsp:nvSpPr>
      <dsp:spPr>
        <a:xfrm>
          <a:off x="0" y="2231170"/>
          <a:ext cx="3943880" cy="10135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Emotional and Social Development</a:t>
          </a:r>
        </a:p>
      </dsp:txBody>
      <dsp:txXfrm>
        <a:off x="49479" y="2280649"/>
        <a:ext cx="3844922" cy="914629"/>
      </dsp:txXfrm>
    </dsp:sp>
    <dsp:sp modelId="{FE4DBCD4-A88C-4CE7-A965-7D02B65CA0F0}">
      <dsp:nvSpPr>
        <dsp:cNvPr id="0" name=""/>
        <dsp:cNvSpPr/>
      </dsp:nvSpPr>
      <dsp:spPr>
        <a:xfrm>
          <a:off x="3943880" y="3346117"/>
          <a:ext cx="5915820" cy="1013587"/>
        </a:xfrm>
        <a:prstGeom prst="rightArrow">
          <a:avLst>
            <a:gd name="adj1" fmla="val 75000"/>
            <a:gd name="adj2" fmla="val 5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en-US" sz="2400" kern="1200"/>
            <a:t>Career Adaptability</a:t>
          </a:r>
        </a:p>
        <a:p>
          <a:pPr marL="228600" lvl="1" indent="-228600" algn="l" defTabSz="1066800">
            <a:lnSpc>
              <a:spcPct val="90000"/>
            </a:lnSpc>
            <a:spcBef>
              <a:spcPct val="0"/>
            </a:spcBef>
            <a:spcAft>
              <a:spcPct val="15000"/>
            </a:spcAft>
            <a:buChar char="•"/>
          </a:pPr>
          <a:r>
            <a:rPr lang="en-US" sz="2400" kern="1200"/>
            <a:t>Persistence</a:t>
          </a:r>
        </a:p>
      </dsp:txBody>
      <dsp:txXfrm>
        <a:off x="3943880" y="3472815"/>
        <a:ext cx="5535725" cy="760191"/>
      </dsp:txXfrm>
    </dsp:sp>
    <dsp:sp modelId="{ACAED048-EBE3-40A5-BAEF-30A940D2FA93}">
      <dsp:nvSpPr>
        <dsp:cNvPr id="0" name=""/>
        <dsp:cNvSpPr/>
      </dsp:nvSpPr>
      <dsp:spPr>
        <a:xfrm>
          <a:off x="0" y="3346117"/>
          <a:ext cx="3943880" cy="101358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a:t>Executive Function</a:t>
          </a:r>
        </a:p>
      </dsp:txBody>
      <dsp:txXfrm>
        <a:off x="49479" y="3395596"/>
        <a:ext cx="3844922" cy="914629"/>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705B9-CE62-4B17-9416-AE87F651733B}" type="datetimeFigureOut">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401B13-70D3-4EB7-A366-AC0AA2874FAC}" type="slidenum">
              <a:t>‹#›</a:t>
            </a:fld>
            <a:endParaRPr lang="en-US"/>
          </a:p>
        </p:txBody>
      </p:sp>
    </p:spTree>
    <p:extLst>
      <p:ext uri="{BB962C8B-B14F-4D97-AF65-F5344CB8AC3E}">
        <p14:creationId xmlns:p14="http://schemas.microsoft.com/office/powerpoint/2010/main" val="716043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cfirststeps.org/news-resources/early-advantage-briefing-highlights-connections-between-early-childhood-education-and-workforce/" TargetMode="External"/><Relationship Id="rId7" Type="http://schemas.openxmlformats.org/officeDocument/2006/relationships/hyperlink" Target="https://nieer.org/yearbook/2024/state-profiles/south-carolina"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issuewire.com/south-carolina-childcare-crisis-meets-proven-solution-local-nonprofit-leads-workforce-development-1841693816118155" TargetMode="External"/><Relationship Id="rId5" Type="http://schemas.openxmlformats.org/officeDocument/2006/relationships/hyperlink" Target="https://cscce.berkeley.edu/workforce-index-2024/states/south-carolina/" TargetMode="External"/><Relationship Id="rId4" Type="http://schemas.openxmlformats.org/officeDocument/2006/relationships/hyperlink" Target="https://www.earlychildhoodsc.org/resources-report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scce.berkeley.edu/workforce-index-2024/states/south-carolina/"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unicef.org/early-childhood-development" TargetMode="External"/><Relationship Id="rId5" Type="http://schemas.openxmlformats.org/officeDocument/2006/relationships/hyperlink" Target="https://www.earlychildhoodsc.org/resources-reports/" TargetMode="External"/><Relationship Id="rId4" Type="http://schemas.openxmlformats.org/officeDocument/2006/relationships/hyperlink" Target="https://developingchild.harvard.edu/"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eyc.org/resources/position-statements/dap/principles" TargetMode="External"/><Relationship Id="rId7" Type="http://schemas.openxmlformats.org/officeDocument/2006/relationships/hyperlink" Target="https://developingchild.harvard.edu/"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linkedin.com/pulse/nurturing-foundations-key-skills-development-early-childhood-nairn-pqg3e" TargetMode="External"/><Relationship Id="rId5" Type="http://schemas.openxmlformats.org/officeDocument/2006/relationships/hyperlink" Target="https://www.nfer.ac.uk/press-releases/providing-sustained-skill-development-starting-from-early-childhood-is-key-to-meeting-future-workforce-needs/" TargetMode="External"/><Relationship Id="rId4" Type="http://schemas.openxmlformats.org/officeDocument/2006/relationships/hyperlink" Target="https://www.unicef.org/early-childhood-development"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scce.berkeley.edu/workforce-index-2024/states/south-carolina/" TargetMode="External"/><Relationship Id="rId7" Type="http://schemas.openxmlformats.org/officeDocument/2006/relationships/hyperlink" Target="https://earlysuccess.org/south-carolin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ducation.ced.org/documents/clearinghouse/statemaps/ECE_WORKFORCE_2024_SC.pdf" TargetMode="External"/><Relationship Id="rId5" Type="http://schemas.openxmlformats.org/officeDocument/2006/relationships/hyperlink" Target="https://dss.sc.gov/news/nearly-955-million-invested-in-affordable-accessible-and-quality-child-care-in-south-carolina/" TargetMode="External"/><Relationship Id="rId4" Type="http://schemas.openxmlformats.org/officeDocument/2006/relationships/hyperlink" Target="https://www.ffyf.org/wp-content/uploads/2025/09/2025-South-Carolina-State-Fact-Sheet.pdf"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d.sc.gov/instruction/early-learning-and-literacy/cerdep/south-carolina-early-learning-standards1/"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scfirststeps.org/news-resources/early-advantage-briefing-highlights-connections-between-early-childhood-education-and-workforce/" TargetMode="External"/><Relationship Id="rId4" Type="http://schemas.openxmlformats.org/officeDocument/2006/relationships/hyperlink" Target="https://ed.sc.gov/instruction/early-learning-and-literacy/early-learning/standards/"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scce.berkeley.edu/workforce-index-2024/states/south-carolin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unicef.org/early-childhood-development" TargetMode="External"/><Relationship Id="rId5" Type="http://schemas.openxmlformats.org/officeDocument/2006/relationships/hyperlink" Target="https://www.earlychildhoodsc.org/resources-reports/" TargetMode="External"/><Relationship Id="rId4" Type="http://schemas.openxmlformats.org/officeDocument/2006/relationships/hyperlink" Target="https://developingchild.harvard.edu/"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scce.berkeley.edu/workforce-index-2024/states/south-carolina/"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unicef.org/early-childhood-development" TargetMode="External"/><Relationship Id="rId5" Type="http://schemas.openxmlformats.org/officeDocument/2006/relationships/hyperlink" Target="https://www.earlychildhoodsc.org/resources-reports/" TargetMode="External"/><Relationship Id="rId4" Type="http://schemas.openxmlformats.org/officeDocument/2006/relationships/hyperlink" Target="https://developingchild.harvard.edu/"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scce.berkeley.edu/workforce-index-2024/states/south-carolina/"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unicef.org/early-childhood-development" TargetMode="External"/><Relationship Id="rId5" Type="http://schemas.openxmlformats.org/officeDocument/2006/relationships/hyperlink" Target="https://www.earlychildhoodsc.org/resources-reports/" TargetMode="External"/><Relationship Id="rId4" Type="http://schemas.openxmlformats.org/officeDocument/2006/relationships/hyperlink" Target="https://developingchild.harvard.ed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 Early Childhood Builds the Foundational Skills Employers Rely On</a:t>
            </a:r>
            <a:endParaRPr lang="en-US"/>
          </a:p>
          <a:p>
            <a:r>
              <a:rPr lang="en-US"/>
              <a:t>Economists and workforce leaders consistently emphasize that the competencies needed in South Carolina’s future workforce—problem-solving, communication, collaboration, self-regulation, and early literacy/numeracy—originate well before kindergarten. Federal Reserve Bank of Richmond President Tom Barkin recently highlighted that both </a:t>
            </a:r>
            <a:r>
              <a:rPr lang="en-US" b="1"/>
              <a:t>hard and soft skills essential to later workforce success are formed in the earliest years</a:t>
            </a:r>
            <a:r>
              <a:rPr lang="en-US"/>
              <a:t>, long before formal K–12 instruction begins. </a:t>
            </a:r>
            <a:br>
              <a:rPr lang="en-US" dirty="0"/>
            </a:br>
            <a:r>
              <a:rPr lang="en-US"/>
              <a:t>These foundational skills directly influence students’ long-term learning trajectories, employability, and capacity to meet evolving skill demands in a changing labor market. </a:t>
            </a:r>
            <a:r>
              <a:rPr lang="en-US" dirty="0">
                <a:hlinkClick r:id="rId3"/>
              </a:rPr>
              <a:t>[scfirststeps.org]</a:t>
            </a:r>
            <a:endParaRPr lang="en-US"/>
          </a:p>
          <a:p>
            <a:r>
              <a:rPr lang="en-US" b="1"/>
              <a:t>2. Kindergarten Readiness Is a Workforce Indicator</a:t>
            </a:r>
            <a:endParaRPr lang="en-US"/>
          </a:p>
          <a:p>
            <a:r>
              <a:rPr lang="en-US"/>
              <a:t>Each year, approximately </a:t>
            </a:r>
            <a:r>
              <a:rPr lang="en-US" b="1"/>
              <a:t>56,000 children enter kindergarten in South Carolina</a:t>
            </a:r>
            <a:r>
              <a:rPr lang="en-US"/>
              <a:t>, yet only </a:t>
            </a:r>
            <a:r>
              <a:rPr lang="en-US" b="1"/>
              <a:t>39% demonstrated readiness</a:t>
            </a:r>
            <a:r>
              <a:rPr lang="en-US"/>
              <a:t> when assessed in fall 2024. </a:t>
            </a:r>
            <a:br>
              <a:rPr lang="en-US" dirty="0"/>
            </a:br>
            <a:r>
              <a:rPr lang="en-US"/>
              <a:t>Readiness at school entry is highly predictive of third-grade reading proficiency, high school graduation, and long-term workforce participation. Increasing readiness rates is therefore not just an educational goal—it is a workforce development imperative. </a:t>
            </a:r>
            <a:r>
              <a:rPr lang="en-US" dirty="0">
                <a:hlinkClick r:id="rId3"/>
              </a:rPr>
              <a:t>[scfirststeps.org]</a:t>
            </a:r>
            <a:endParaRPr lang="en-US"/>
          </a:p>
          <a:p>
            <a:r>
              <a:rPr lang="en-US"/>
              <a:t>South Carolina First Steps has set a bold target: </a:t>
            </a:r>
            <a:r>
              <a:rPr lang="en-US" b="1"/>
              <a:t>75% readiness by 2030</a:t>
            </a:r>
            <a:r>
              <a:rPr lang="en-US"/>
              <a:t>, linking early learning directly with the state’s long-term economic health. </a:t>
            </a:r>
            <a:r>
              <a:rPr lang="en-US" dirty="0">
                <a:hlinkClick r:id="rId3"/>
              </a:rPr>
              <a:t>[scfirststeps.org]</a:t>
            </a:r>
            <a:endParaRPr lang="en-US"/>
          </a:p>
          <a:p>
            <a:r>
              <a:rPr lang="en-US" b="1"/>
              <a:t>3. Early Learning Programs Support Families and Strengthen Labor Force Participation</a:t>
            </a:r>
            <a:endParaRPr lang="en-US"/>
          </a:p>
          <a:p>
            <a:r>
              <a:rPr lang="en-US"/>
              <a:t>High-quality early childhood programs do more than nurture child development—they also enable parents to participate reliably in the workforce. Access to early care and education reduces absenteeism, increases job retention, and stabilizes household income. South Carolina’s Birth–5 system and statewide data initiatives are structured to support families in navigating childcare and early learning options so they can remain engaged in the workforce. </a:t>
            </a:r>
            <a:r>
              <a:rPr lang="en-US" dirty="0">
                <a:hlinkClick r:id="rId4"/>
              </a:rPr>
              <a:t>[earlychildhoodsc.org]</a:t>
            </a:r>
            <a:endParaRPr lang="en-US"/>
          </a:p>
          <a:p>
            <a:r>
              <a:rPr lang="en-US" b="1"/>
              <a:t>4. The Early Childhood Workforce Itself Is Part of the Talent Pipeline</a:t>
            </a:r>
            <a:endParaRPr lang="en-US"/>
          </a:p>
          <a:p>
            <a:r>
              <a:rPr lang="en-US"/>
              <a:t>South Carolina’s early education sector employs more than </a:t>
            </a:r>
            <a:r>
              <a:rPr lang="en-US" b="1"/>
              <a:t>23,000 early childhood educators</a:t>
            </a:r>
            <a:r>
              <a:rPr lang="en-US"/>
              <a:t>, forming a critical segment of the state’s workforce infrastructure. </a:t>
            </a:r>
            <a:br>
              <a:rPr lang="en-US" dirty="0"/>
            </a:br>
            <a:r>
              <a:rPr lang="en-US"/>
              <a:t>However, this workforce faces significant wage and retention challenges, with median pay far below a living wage. Investment in this workforce strengthens the quality and stability of early learning environments, directly influencing child outcomes and long-term workforce readiness. </a:t>
            </a:r>
            <a:r>
              <a:rPr lang="en-US" dirty="0">
                <a:hlinkClick r:id="rId5"/>
              </a:rPr>
              <a:t>[cscce.berkeley.edu]</a:t>
            </a:r>
            <a:endParaRPr lang="en-US"/>
          </a:p>
          <a:p>
            <a:r>
              <a:rPr lang="en-US"/>
              <a:t>Local initiatives like the </a:t>
            </a:r>
            <a:r>
              <a:rPr lang="en-US" b="1"/>
              <a:t>Early Education Career Institute (EECI)</a:t>
            </a:r>
            <a:r>
              <a:rPr lang="en-US"/>
              <a:t> are addressing shortages through registered apprenticeships, achieving </a:t>
            </a:r>
            <a:r>
              <a:rPr lang="en-US" b="1"/>
              <a:t>88% completion and 100% job placement</a:t>
            </a:r>
            <a:r>
              <a:rPr lang="en-US"/>
              <a:t>—clear evidence that developing the early childhood workforce is also developing the state’s broader economic base. </a:t>
            </a:r>
            <a:r>
              <a:rPr lang="en-US" dirty="0">
                <a:hlinkClick r:id="rId6"/>
              </a:rPr>
              <a:t>[issuewire.com]</a:t>
            </a:r>
            <a:endParaRPr lang="en-US"/>
          </a:p>
          <a:p>
            <a:r>
              <a:rPr lang="en-US" b="1"/>
              <a:t>5. Expanding High-Quality Pre-K Strengthens Long-Term Workforce Outcomes</a:t>
            </a:r>
            <a:endParaRPr lang="en-US"/>
          </a:p>
          <a:p>
            <a:r>
              <a:rPr lang="en-US"/>
              <a:t>South Carolina continues to expand access and quality in programs such as CERDEP and EIA 4K. In 2023–2024, the state enrolled </a:t>
            </a:r>
            <a:r>
              <a:rPr lang="en-US" b="1"/>
              <a:t>27,171 preschoolers</a:t>
            </a:r>
            <a:r>
              <a:rPr lang="en-US"/>
              <a:t>, increased per-child spending, and met 7 of 10 national quality benchmarks—evidence of a system increasingly aligned with long-term workforce goals. </a:t>
            </a:r>
            <a:br>
              <a:rPr lang="en-US" dirty="0"/>
            </a:br>
            <a:r>
              <a:rPr lang="en-US"/>
              <a:t>New initiatives like statewide LETRS-EC training for early childhood teachers strengthen instructional quality, particularly in early literacy, a critical workforce competency. </a:t>
            </a:r>
            <a:r>
              <a:rPr lang="en-US" dirty="0">
                <a:hlinkClick r:id="rId7"/>
              </a:rPr>
              <a:t>[nieer.org]</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401B13-70D3-4EB7-A366-AC0AA2874FAC}" type="slidenum">
              <a:t>3</a:t>
            </a:fld>
            <a:endParaRPr lang="en-US"/>
          </a:p>
        </p:txBody>
      </p:sp>
    </p:spTree>
    <p:extLst>
      <p:ext uri="{BB962C8B-B14F-4D97-AF65-F5344CB8AC3E}">
        <p14:creationId xmlns:p14="http://schemas.microsoft.com/office/powerpoint/2010/main" val="2261393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A2D41-82AD-8A50-2CD3-F170A033B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70B6C-0705-27DC-CA0A-12CD9C2E1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AE428-BEB7-3207-69BD-34A896EF8E0E}"/>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4D005909-BD9C-FB15-9447-C1296DC60CDD}"/>
              </a:ext>
            </a:extLst>
          </p:cNvPr>
          <p:cNvSpPr>
            <a:spLocks noGrp="1"/>
          </p:cNvSpPr>
          <p:nvPr>
            <p:ph type="sldNum" sz="quarter" idx="5"/>
          </p:nvPr>
        </p:nvSpPr>
        <p:spPr/>
        <p:txBody>
          <a:bodyPr/>
          <a:lstStyle/>
          <a:p>
            <a:fld id="{87401B13-70D3-4EB7-A366-AC0AA2874FAC}" type="slidenum">
              <a:t>12</a:t>
            </a:fld>
            <a:endParaRPr lang="en-US"/>
          </a:p>
        </p:txBody>
      </p:sp>
    </p:spTree>
    <p:extLst>
      <p:ext uri="{BB962C8B-B14F-4D97-AF65-F5344CB8AC3E}">
        <p14:creationId xmlns:p14="http://schemas.microsoft.com/office/powerpoint/2010/main" val="3729821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89C46-7AC9-6AA1-D234-0A5FA44EF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31B97-6E08-7C88-B5BA-FEC608E64D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1D2841-29AA-4AB9-B334-C0F3FA5863B7}"/>
              </a:ext>
            </a:extLst>
          </p:cNvPr>
          <p:cNvSpPr>
            <a:spLocks noGrp="1"/>
          </p:cNvSpPr>
          <p:nvPr>
            <p:ph type="body" idx="1"/>
          </p:nvPr>
        </p:nvSpPr>
        <p:spPr/>
        <p:txBody>
          <a:bodyPr/>
          <a:lstStyle/>
          <a:p>
            <a:pPr>
              <a:lnSpc>
                <a:spcPct val="90000"/>
              </a:lnSpc>
              <a:spcBef>
                <a:spcPts val="1000"/>
              </a:spcBef>
            </a:pPr>
            <a:r>
              <a:rPr lang="en-US" dirty="0">
                <a:ea typeface="Calibri"/>
                <a:cs typeface="Calibri"/>
              </a:rPr>
              <a:t>Writing Center=Transportation/</a:t>
            </a:r>
            <a:r>
              <a:rPr lang="en-US" dirty="0" err="1">
                <a:ea typeface="Calibri"/>
                <a:cs typeface="Calibri"/>
              </a:rPr>
              <a:t>Logisitics</a:t>
            </a:r>
            <a:r>
              <a:rPr lang="en-US" dirty="0">
                <a:ea typeface="Calibri"/>
                <a:cs typeface="Calibri"/>
              </a:rPr>
              <a:t> </a:t>
            </a: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EF4ADC76-E8A2-291A-EF47-A5F6C58B4B40}"/>
              </a:ext>
            </a:extLst>
          </p:cNvPr>
          <p:cNvSpPr>
            <a:spLocks noGrp="1"/>
          </p:cNvSpPr>
          <p:nvPr>
            <p:ph type="sldNum" sz="quarter" idx="5"/>
          </p:nvPr>
        </p:nvSpPr>
        <p:spPr/>
        <p:txBody>
          <a:bodyPr/>
          <a:lstStyle/>
          <a:p>
            <a:fld id="{87401B13-70D3-4EB7-A366-AC0AA2874FAC}" type="slidenum">
              <a:t>13</a:t>
            </a:fld>
            <a:endParaRPr lang="en-US"/>
          </a:p>
        </p:txBody>
      </p:sp>
    </p:spTree>
    <p:extLst>
      <p:ext uri="{BB962C8B-B14F-4D97-AF65-F5344CB8AC3E}">
        <p14:creationId xmlns:p14="http://schemas.microsoft.com/office/powerpoint/2010/main" val="3518478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CCB7B-97F3-E249-FC42-121D576DE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4937C8-432B-E551-2394-A519046A62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14DDE-61E3-5E51-D30C-313DC1B450D6}"/>
              </a:ext>
            </a:extLst>
          </p:cNvPr>
          <p:cNvSpPr>
            <a:spLocks noGrp="1"/>
          </p:cNvSpPr>
          <p:nvPr>
            <p:ph type="body" idx="1"/>
          </p:nvPr>
        </p:nvSpPr>
        <p:spPr/>
        <p:txBody>
          <a:bodyPr/>
          <a:lstStyle/>
          <a:p>
            <a:pPr>
              <a:lnSpc>
                <a:spcPct val="90000"/>
              </a:lnSpc>
              <a:spcBef>
                <a:spcPts val="1000"/>
              </a:spcBef>
            </a:pPr>
            <a:r>
              <a:rPr lang="en-US">
                <a:ea typeface="Calibri"/>
                <a:cs typeface="Calibri"/>
              </a:rPr>
              <a:t>Dramatic Play Taco Stand=Hospitality &amp; Tourism, Marketing, </a:t>
            </a:r>
            <a:r>
              <a:rPr lang="en-US"/>
              <a:t>Agriculture, Food &amp; Natural Resources, Business Management</a:t>
            </a: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014963A7-C5BD-2B89-F8A4-5CAA8E98C22E}"/>
              </a:ext>
            </a:extLst>
          </p:cNvPr>
          <p:cNvSpPr>
            <a:spLocks noGrp="1"/>
          </p:cNvSpPr>
          <p:nvPr>
            <p:ph type="sldNum" sz="quarter" idx="5"/>
          </p:nvPr>
        </p:nvSpPr>
        <p:spPr/>
        <p:txBody>
          <a:bodyPr/>
          <a:lstStyle/>
          <a:p>
            <a:fld id="{87401B13-70D3-4EB7-A366-AC0AA2874FAC}" type="slidenum">
              <a:t>14</a:t>
            </a:fld>
            <a:endParaRPr lang="en-US"/>
          </a:p>
        </p:txBody>
      </p:sp>
    </p:spTree>
    <p:extLst>
      <p:ext uri="{BB962C8B-B14F-4D97-AF65-F5344CB8AC3E}">
        <p14:creationId xmlns:p14="http://schemas.microsoft.com/office/powerpoint/2010/main" val="1734990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3ED80-52B8-0AF0-18EA-0816EB782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5811E2-CFBA-A930-FC59-800B474038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42306-1274-A5BA-E0E2-7BAEFC9DBF3E}"/>
              </a:ext>
            </a:extLst>
          </p:cNvPr>
          <p:cNvSpPr>
            <a:spLocks noGrp="1"/>
          </p:cNvSpPr>
          <p:nvPr>
            <p:ph type="body" idx="1"/>
          </p:nvPr>
        </p:nvSpPr>
        <p:spPr/>
        <p:txBody>
          <a:bodyPr/>
          <a:lstStyle/>
          <a:p>
            <a:pPr>
              <a:lnSpc>
                <a:spcPct val="90000"/>
              </a:lnSpc>
              <a:spcBef>
                <a:spcPts val="1000"/>
              </a:spcBef>
            </a:pPr>
            <a:r>
              <a:rPr lang="en-US">
                <a:ea typeface="Calibri"/>
                <a:cs typeface="Calibri"/>
              </a:rPr>
              <a:t>Dramatic Play Vet Clinic=</a:t>
            </a:r>
            <a:r>
              <a:rPr lang="en-US">
                <a:highlight>
                  <a:srgbClr val="FFFFFF"/>
                </a:highlight>
              </a:rPr>
              <a:t>Agriculture, Food &amp; Natural Resources, Business Management, Health Science, Marketing</a:t>
            </a: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E56A08B1-20CB-03CB-ED6D-31F944B07943}"/>
              </a:ext>
            </a:extLst>
          </p:cNvPr>
          <p:cNvSpPr>
            <a:spLocks noGrp="1"/>
          </p:cNvSpPr>
          <p:nvPr>
            <p:ph type="sldNum" sz="quarter" idx="5"/>
          </p:nvPr>
        </p:nvSpPr>
        <p:spPr/>
        <p:txBody>
          <a:bodyPr/>
          <a:lstStyle/>
          <a:p>
            <a:fld id="{87401B13-70D3-4EB7-A366-AC0AA2874FAC}" type="slidenum">
              <a:t>15</a:t>
            </a:fld>
            <a:endParaRPr lang="en-US"/>
          </a:p>
        </p:txBody>
      </p:sp>
    </p:spTree>
    <p:extLst>
      <p:ext uri="{BB962C8B-B14F-4D97-AF65-F5344CB8AC3E}">
        <p14:creationId xmlns:p14="http://schemas.microsoft.com/office/powerpoint/2010/main" val="412939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61814-9DA6-F694-5CCF-98181C6D4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7CDF5-8A1D-E2B2-F2F3-A1915AFA1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6BA6D-98E3-DDDB-00B1-FCD3EEC6F2DB}"/>
              </a:ext>
            </a:extLst>
          </p:cNvPr>
          <p:cNvSpPr>
            <a:spLocks noGrp="1"/>
          </p:cNvSpPr>
          <p:nvPr>
            <p:ph type="body" idx="1"/>
          </p:nvPr>
        </p:nvSpPr>
        <p:spPr/>
        <p:txBody>
          <a:bodyPr/>
          <a:lstStyle/>
          <a:p>
            <a:r>
              <a:rPr lang="en-US">
                <a:ea typeface="Calibri"/>
                <a:cs typeface="Calibri"/>
              </a:rPr>
              <a:t>Block Center=</a:t>
            </a:r>
            <a:r>
              <a:rPr lang="en-US"/>
              <a:t>STEM, Transportation &amp; Logistics, </a:t>
            </a:r>
            <a:r>
              <a:rPr lang="en-US">
                <a:highlight>
                  <a:srgbClr val="FFFFFF"/>
                </a:highlight>
              </a:rPr>
              <a:t>Architecture &amp; Construction</a:t>
            </a:r>
          </a:p>
          <a:p>
            <a:pPr>
              <a:lnSpc>
                <a:spcPct val="90000"/>
              </a:lnSpc>
              <a:spcBef>
                <a:spcPts val="1000"/>
              </a:spcBef>
            </a:pP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CF1FAD95-31B7-F6AA-7B70-89AABE6A5695}"/>
              </a:ext>
            </a:extLst>
          </p:cNvPr>
          <p:cNvSpPr>
            <a:spLocks noGrp="1"/>
          </p:cNvSpPr>
          <p:nvPr>
            <p:ph type="sldNum" sz="quarter" idx="5"/>
          </p:nvPr>
        </p:nvSpPr>
        <p:spPr/>
        <p:txBody>
          <a:bodyPr/>
          <a:lstStyle/>
          <a:p>
            <a:fld id="{87401B13-70D3-4EB7-A366-AC0AA2874FAC}" type="slidenum">
              <a:t>16</a:t>
            </a:fld>
            <a:endParaRPr lang="en-US"/>
          </a:p>
        </p:txBody>
      </p:sp>
    </p:spTree>
    <p:extLst>
      <p:ext uri="{BB962C8B-B14F-4D97-AF65-F5344CB8AC3E}">
        <p14:creationId xmlns:p14="http://schemas.microsoft.com/office/powerpoint/2010/main" val="194296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43839-D366-F0BE-E8E9-0594FE113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7BFDE-21C0-8BB2-5484-0D2D3D4E1A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6F835-4474-AF5D-AE5E-0B10D5A8E6F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r>
              <a:rPr lang="en-US" b="1" dirty="0"/>
              <a:t>Key Message:</a:t>
            </a:r>
            <a:br>
              <a:rPr lang="en-US" b="1" dirty="0">
                <a:cs typeface="+mn-lt"/>
              </a:rPr>
            </a:br>
            <a:r>
              <a:rPr lang="en-US" b="1" dirty="0"/>
              <a:t> Play‑based learning isn’t just developmentally appropriate—it is directly aligned with the skills today’s and tomorrow’s workforce demands.</a:t>
            </a:r>
            <a:endParaRPr lang="en-US" dirty="0"/>
          </a:p>
          <a:p>
            <a:r>
              <a:rPr lang="en-US" b="1"/>
              <a:t>Why Play = Workforce Preparation</a:t>
            </a:r>
            <a:endParaRPr lang="en-US"/>
          </a:p>
          <a:p>
            <a:pPr marL="171450" indent="-171450">
              <a:buFont typeface="Arial"/>
              <a:buChar char="•"/>
            </a:pPr>
            <a:r>
              <a:rPr lang="en-US"/>
              <a:t>Play naturally strengthens </a:t>
            </a:r>
            <a:r>
              <a:rPr lang="en-US" b="1"/>
              <a:t>communication</a:t>
            </a:r>
            <a:r>
              <a:rPr lang="en-US"/>
              <a:t>, </a:t>
            </a:r>
            <a:r>
              <a:rPr lang="en-US" b="1"/>
              <a:t>collaboration</a:t>
            </a:r>
            <a:r>
              <a:rPr lang="en-US"/>
              <a:t>, </a:t>
            </a:r>
            <a:r>
              <a:rPr lang="en-US" b="1"/>
              <a:t>problem‑solving</a:t>
            </a:r>
            <a:r>
              <a:rPr lang="en-US"/>
              <a:t>, </a:t>
            </a:r>
            <a:r>
              <a:rPr lang="en-US" b="1"/>
              <a:t>creativity</a:t>
            </a:r>
            <a:r>
              <a:rPr lang="en-US"/>
              <a:t>, and </a:t>
            </a:r>
            <a:r>
              <a:rPr lang="en-US" b="1"/>
              <a:t>flexible thinking</a:t>
            </a:r>
            <a:r>
              <a:rPr lang="en-US"/>
              <a:t>—the same Essential Employment Skills (EES) workforce researchers identify as critical for jobs by 2035. </a:t>
            </a:r>
            <a:r>
              <a:rPr lang="en-US" dirty="0">
                <a:hlinkClick r:id="rId3"/>
              </a:rPr>
              <a:t>[cscce.berkeley.edu]</a:t>
            </a:r>
            <a:endParaRPr lang="en-US"/>
          </a:p>
          <a:p>
            <a:pPr marL="171450" indent="-171450">
              <a:buFont typeface="Arial"/>
              <a:buChar char="•"/>
            </a:pPr>
            <a:r>
              <a:rPr lang="en-US"/>
              <a:t>Through hands‑on, exploratory activities, children practice </a:t>
            </a:r>
            <a:r>
              <a:rPr lang="en-US" b="1"/>
              <a:t>planning</a:t>
            </a:r>
            <a:r>
              <a:rPr lang="en-US"/>
              <a:t>, </a:t>
            </a:r>
            <a:r>
              <a:rPr lang="en-US" b="1"/>
              <a:t>organization</a:t>
            </a:r>
            <a:r>
              <a:rPr lang="en-US"/>
              <a:t>, </a:t>
            </a:r>
            <a:r>
              <a:rPr lang="en-US" b="1"/>
              <a:t>information processing</a:t>
            </a:r>
            <a:r>
              <a:rPr lang="en-US"/>
              <a:t>, and </a:t>
            </a:r>
            <a:r>
              <a:rPr lang="en-US" b="1"/>
              <a:t>independent decision‑making</a:t>
            </a:r>
            <a:r>
              <a:rPr lang="en-US"/>
              <a:t>, all foundational to technical learning later in CTE and STEM pathways. </a:t>
            </a:r>
            <a:r>
              <a:rPr lang="en-US" dirty="0">
                <a:hlinkClick r:id="rId4"/>
              </a:rPr>
              <a:t>[developing...arvard.edu]</a:t>
            </a:r>
            <a:endParaRPr lang="en-US"/>
          </a:p>
          <a:p>
            <a:r>
              <a:rPr lang="en-US" b="1"/>
              <a:t>How Play-Based Learning Connects to Career Readiness</a:t>
            </a:r>
            <a:endParaRPr lang="en-US"/>
          </a:p>
          <a:p>
            <a:pPr marL="171450" indent="-171450">
              <a:buFont typeface="Arial"/>
              <a:buChar char="•"/>
            </a:pPr>
            <a:r>
              <a:rPr lang="en-US" b="1"/>
              <a:t>Approaches to Play &amp; Learning</a:t>
            </a:r>
            <a:r>
              <a:rPr lang="en-US"/>
              <a:t> in SC‑ELS directly support curiosity, persistence, and initiative—early versions of innovation and problem‑solving skills that employers consistently rank as essential. </a:t>
            </a:r>
            <a:r>
              <a:rPr lang="en-US" dirty="0">
                <a:hlinkClick r:id="rId5"/>
              </a:rPr>
              <a:t>[earlychildhoodsc.org]</a:t>
            </a:r>
            <a:endParaRPr lang="en-US"/>
          </a:p>
          <a:p>
            <a:pPr marL="171450" indent="-171450">
              <a:buFont typeface="Arial"/>
              <a:buChar char="•"/>
            </a:pPr>
            <a:r>
              <a:rPr lang="en-US"/>
              <a:t>Social and emotional competencies developed through collaborative play (negotiation, empathy, teamwork) map to the interpersonal skills today’s workforce requires. </a:t>
            </a:r>
            <a:r>
              <a:rPr lang="en-US" dirty="0">
                <a:hlinkClick r:id="rId6"/>
              </a:rPr>
              <a:t>[unicef.org]</a:t>
            </a:r>
            <a:endParaRPr lang="en-US"/>
          </a:p>
          <a:p>
            <a:r>
              <a:rPr lang="en-US" b="1"/>
              <a:t>Why This Matters for South Carolina</a:t>
            </a:r>
            <a:endParaRPr lang="en-US"/>
          </a:p>
          <a:p>
            <a:pPr marL="171450" indent="-171450">
              <a:buFont typeface="Arial"/>
              <a:buChar char="•"/>
            </a:pPr>
            <a:r>
              <a:rPr lang="en-US" dirty="0"/>
              <a:t>A workforce-ready pipeline begins long before kindergarten; play builds the cognitive and behavioral architecture that remains stable over time and predicts later employment success. </a:t>
            </a:r>
            <a:r>
              <a:rPr lang="en-US" dirty="0">
                <a:hlinkClick r:id="rId6"/>
              </a:rPr>
              <a:t>[unicef.org]</a:t>
            </a:r>
            <a:endParaRPr lang="en-US"/>
          </a:p>
          <a:p>
            <a:pPr marL="171450" indent="-171450">
              <a:buFont typeface="Arial"/>
              <a:buChar char="•"/>
            </a:pPr>
            <a:r>
              <a:rPr lang="en-US"/>
              <a:t>NFER research shows that </a:t>
            </a:r>
            <a:r>
              <a:rPr lang="en-US" b="1"/>
              <a:t>early cognitive and behavioral skills are direct precursors to employability skills</a:t>
            </a:r>
            <a:r>
              <a:rPr lang="en-US"/>
              <a:t>, and addressing skill gaps early prevents long-term workforce shortages. </a:t>
            </a:r>
            <a:r>
              <a:rPr lang="en-US" dirty="0">
                <a:hlinkClick r:id="rId3"/>
              </a:rPr>
              <a:t>[cscce.berkeley.edu]</a:t>
            </a:r>
            <a:endParaRPr lang="en-US"/>
          </a:p>
          <a:p>
            <a:r>
              <a:rPr lang="en-US" b="1"/>
              <a:t>Bottom Line for the Audience</a:t>
            </a:r>
            <a:endParaRPr lang="en-US"/>
          </a:p>
          <a:p>
            <a:r>
              <a:rPr lang="en-US" dirty="0"/>
              <a:t>Play-based learning isn’t “extra” — it is the </a:t>
            </a:r>
            <a:r>
              <a:rPr lang="en-US" b="1" dirty="0"/>
              <a:t>instructional method that best prepares young children for the complex, adaptive, team‑based work environments</a:t>
            </a:r>
            <a:r>
              <a:rPr lang="en-US" dirty="0"/>
              <a:t> they will enter in South Carolina’s future economy.</a:t>
            </a: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CD76C58B-FC6B-7DA4-80DC-7400019CCC92}"/>
              </a:ext>
            </a:extLst>
          </p:cNvPr>
          <p:cNvSpPr>
            <a:spLocks noGrp="1"/>
          </p:cNvSpPr>
          <p:nvPr>
            <p:ph type="sldNum" sz="quarter" idx="5"/>
          </p:nvPr>
        </p:nvSpPr>
        <p:spPr/>
        <p:txBody>
          <a:bodyPr/>
          <a:lstStyle/>
          <a:p>
            <a:fld id="{87401B13-70D3-4EB7-A366-AC0AA2874FAC}" type="slidenum">
              <a:t>17</a:t>
            </a:fld>
            <a:endParaRPr lang="en-US"/>
          </a:p>
        </p:txBody>
      </p:sp>
    </p:spTree>
    <p:extLst>
      <p:ext uri="{BB962C8B-B14F-4D97-AF65-F5344CB8AC3E}">
        <p14:creationId xmlns:p14="http://schemas.microsoft.com/office/powerpoint/2010/main" val="1145974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4E43B-6137-0130-B0C5-08DBAF833A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E0EA1-0E96-4EF7-7782-F1D98A3F0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AA84C-F5E3-53B4-A3E3-FFE69C53521D}"/>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AA984119-8868-3D8B-1C00-6355BE5B6922}"/>
              </a:ext>
            </a:extLst>
          </p:cNvPr>
          <p:cNvSpPr>
            <a:spLocks noGrp="1"/>
          </p:cNvSpPr>
          <p:nvPr>
            <p:ph type="sldNum" sz="quarter" idx="5"/>
          </p:nvPr>
        </p:nvSpPr>
        <p:spPr/>
        <p:txBody>
          <a:bodyPr/>
          <a:lstStyle/>
          <a:p>
            <a:fld id="{87401B13-70D3-4EB7-A366-AC0AA2874FAC}" type="slidenum">
              <a:t>18</a:t>
            </a:fld>
            <a:endParaRPr lang="en-US"/>
          </a:p>
        </p:txBody>
      </p:sp>
    </p:spTree>
    <p:extLst>
      <p:ext uri="{BB962C8B-B14F-4D97-AF65-F5344CB8AC3E}">
        <p14:creationId xmlns:p14="http://schemas.microsoft.com/office/powerpoint/2010/main" val="126425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8E0C9-AAD6-CF6C-3C9C-5AA3E4B46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1D848E-8B92-2954-8466-EE6890A2E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23E72-0D59-36D6-6861-7C669A0CF38B}"/>
              </a:ext>
            </a:extLst>
          </p:cNvPr>
          <p:cNvSpPr>
            <a:spLocks noGrp="1"/>
          </p:cNvSpPr>
          <p:nvPr>
            <p:ph type="body" idx="1"/>
          </p:nvPr>
        </p:nvSpPr>
        <p:spPr/>
        <p:txBody>
          <a:bodyPr/>
          <a:lstStyle/>
          <a:p>
            <a:pPr>
              <a:lnSpc>
                <a:spcPct val="90000"/>
              </a:lnSpc>
              <a:spcBef>
                <a:spcPts val="1000"/>
              </a:spcBef>
            </a:pPr>
            <a:r>
              <a:rPr lang="en-US"/>
              <a:t>“This is a strong example of how </a:t>
            </a:r>
            <a:r>
              <a:rPr lang="en-US" b="1"/>
              <a:t>multiple SC ELS domains are addressed at the same time</a:t>
            </a:r>
            <a:r>
              <a:rPr lang="en-US"/>
              <a:t> through purposeful play.”</a:t>
            </a: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C4F1A53B-6050-C246-C284-DC715C8E1D6C}"/>
              </a:ext>
            </a:extLst>
          </p:cNvPr>
          <p:cNvSpPr>
            <a:spLocks noGrp="1"/>
          </p:cNvSpPr>
          <p:nvPr>
            <p:ph type="sldNum" sz="quarter" idx="5"/>
          </p:nvPr>
        </p:nvSpPr>
        <p:spPr/>
        <p:txBody>
          <a:bodyPr/>
          <a:lstStyle/>
          <a:p>
            <a:fld id="{87401B13-70D3-4EB7-A366-AC0AA2874FAC}" type="slidenum">
              <a:t>19</a:t>
            </a:fld>
            <a:endParaRPr lang="en-US"/>
          </a:p>
        </p:txBody>
      </p:sp>
    </p:spTree>
    <p:extLst>
      <p:ext uri="{BB962C8B-B14F-4D97-AF65-F5344CB8AC3E}">
        <p14:creationId xmlns:p14="http://schemas.microsoft.com/office/powerpoint/2010/main" val="1198308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E9F39-847D-D86A-4449-3C1E8C31B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7D09D9-3F6A-6FC7-DF9A-0B24B0F29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35C85-1D69-779F-E58C-79ACDD322711}"/>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A1673111-7FDF-047A-AE63-FF361C78A1B6}"/>
              </a:ext>
            </a:extLst>
          </p:cNvPr>
          <p:cNvSpPr>
            <a:spLocks noGrp="1"/>
          </p:cNvSpPr>
          <p:nvPr>
            <p:ph type="sldNum" sz="quarter" idx="5"/>
          </p:nvPr>
        </p:nvSpPr>
        <p:spPr/>
        <p:txBody>
          <a:bodyPr/>
          <a:lstStyle/>
          <a:p>
            <a:fld id="{87401B13-70D3-4EB7-A366-AC0AA2874FAC}" type="slidenum">
              <a:t>20</a:t>
            </a:fld>
            <a:endParaRPr lang="en-US"/>
          </a:p>
        </p:txBody>
      </p:sp>
    </p:spTree>
    <p:extLst>
      <p:ext uri="{BB962C8B-B14F-4D97-AF65-F5344CB8AC3E}">
        <p14:creationId xmlns:p14="http://schemas.microsoft.com/office/powerpoint/2010/main" val="205883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4AE9-2298-6FD2-5394-D44926217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9F8DA-7281-9040-822B-7BB204A591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DCA51D-4C30-114B-87FF-D38F60E8B1BC}"/>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33078B65-5B0E-C481-B2C0-65F06B684427}"/>
              </a:ext>
            </a:extLst>
          </p:cNvPr>
          <p:cNvSpPr>
            <a:spLocks noGrp="1"/>
          </p:cNvSpPr>
          <p:nvPr>
            <p:ph type="sldNum" sz="quarter" idx="5"/>
          </p:nvPr>
        </p:nvSpPr>
        <p:spPr/>
        <p:txBody>
          <a:bodyPr/>
          <a:lstStyle/>
          <a:p>
            <a:fld id="{87401B13-70D3-4EB7-A366-AC0AA2874FAC}" type="slidenum">
              <a:t>21</a:t>
            </a:fld>
            <a:endParaRPr lang="en-US"/>
          </a:p>
        </p:txBody>
      </p:sp>
    </p:spTree>
    <p:extLst>
      <p:ext uri="{BB962C8B-B14F-4D97-AF65-F5344CB8AC3E}">
        <p14:creationId xmlns:p14="http://schemas.microsoft.com/office/powerpoint/2010/main" val="2425880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 Early Brain Development Creates the Foundation for All Later Learning</a:t>
            </a:r>
            <a:endParaRPr lang="en-US"/>
          </a:p>
          <a:p>
            <a:pPr marL="285750" indent="-285750">
              <a:buFont typeface="Arial"/>
              <a:buChar char="•"/>
            </a:pPr>
            <a:r>
              <a:rPr lang="en-US"/>
              <a:t>Neuroscience shows that </a:t>
            </a:r>
            <a:r>
              <a:rPr lang="en-US" b="1"/>
              <a:t>neural connections—the basis of all thought, communication, and learning—form most rapidly in early childhood</a:t>
            </a:r>
            <a:r>
              <a:rPr lang="en-US"/>
              <a:t>, especially in the first three years. These early neural pathways shape later cognitive abilities, language development, reasoning, memory, and social-emotional skills. </a:t>
            </a:r>
            <a:r>
              <a:rPr lang="en-US" dirty="0">
                <a:hlinkClick r:id="rId3"/>
              </a:rPr>
              <a:t>[naeyc.org]</a:t>
            </a:r>
            <a:endParaRPr lang="en-US"/>
          </a:p>
          <a:p>
            <a:pPr marL="285750" indent="-285750">
              <a:buFont typeface="Arial"/>
              <a:buChar char="•"/>
            </a:pPr>
            <a:r>
              <a:rPr lang="en-US" dirty="0"/>
              <a:t>More than </a:t>
            </a:r>
            <a:r>
              <a:rPr lang="en-US" b="1" dirty="0"/>
              <a:t>one million neural connections form every second</a:t>
            </a:r>
            <a:r>
              <a:rPr lang="en-US" dirty="0"/>
              <a:t> in the early years, establishing the architecture upon which academic and workforce skills are later built. </a:t>
            </a:r>
            <a:r>
              <a:rPr lang="en-US" dirty="0">
                <a:hlinkClick r:id="rId4"/>
              </a:rPr>
              <a:t>[unicef.org]</a:t>
            </a:r>
            <a:endParaRPr lang="en-US"/>
          </a:p>
          <a:p>
            <a:br>
              <a:rPr lang="en-US" dirty="0"/>
            </a:br>
            <a:endParaRPr lang="en-US" dirty="0"/>
          </a:p>
          <a:p>
            <a:r>
              <a:rPr lang="en-US" b="1"/>
              <a:t>2. High-Quality Early Experiences Directly Shape Cognitive, Behavioral &amp; Social Skills</a:t>
            </a:r>
            <a:endParaRPr lang="en-US"/>
          </a:p>
          <a:p>
            <a:pPr marL="285750" indent="-285750">
              <a:buFont typeface="Arial"/>
              <a:buChar char="•"/>
            </a:pPr>
            <a:r>
              <a:rPr lang="en-US"/>
              <a:t>Responsive “</a:t>
            </a:r>
            <a:r>
              <a:rPr lang="en-US" b="1"/>
              <a:t>serve and return</a:t>
            </a:r>
            <a:r>
              <a:rPr lang="en-US"/>
              <a:t>” interactions (e.g., talking, babbling, playing, turn-taking) strengthen brain architecture and develop communication and social-emotional skills essential for academic and workforce success. </a:t>
            </a:r>
            <a:r>
              <a:rPr lang="en-US" dirty="0">
                <a:hlinkClick r:id="rId3"/>
              </a:rPr>
              <a:t>[naeyc.org]</a:t>
            </a:r>
            <a:endParaRPr lang="en-US"/>
          </a:p>
          <a:p>
            <a:pPr marL="285750" indent="-285750">
              <a:buFont typeface="Arial"/>
              <a:buChar char="•"/>
            </a:pPr>
            <a:r>
              <a:rPr lang="en-US" dirty="0"/>
              <a:t>When children experience chronic stress, poverty, or lack of responsive caregiving, development of cognitive and self-regulatory functions can be delayed—impacting future learning and problem-solving. </a:t>
            </a:r>
            <a:r>
              <a:rPr lang="en-US" dirty="0">
                <a:hlinkClick r:id="rId3"/>
              </a:rPr>
              <a:t>[naeyc.org]</a:t>
            </a:r>
            <a:endParaRPr lang="en-US"/>
          </a:p>
          <a:p>
            <a:br>
              <a:rPr lang="en-US" dirty="0"/>
            </a:br>
            <a:endParaRPr lang="en-US" dirty="0"/>
          </a:p>
          <a:p>
            <a:r>
              <a:rPr lang="en-US" b="1"/>
              <a:t>3. Foundational Early Skills Become the Precursors to Essential Employment Skills (EES)</a:t>
            </a:r>
            <a:endParaRPr lang="en-US"/>
          </a:p>
          <a:p>
            <a:r>
              <a:rPr lang="en-US" dirty="0"/>
              <a:t>Independent research identifies early cognitive and behavioral skills as </a:t>
            </a:r>
            <a:r>
              <a:rPr lang="en-US" b="1" dirty="0"/>
              <a:t>precursors to later employability skills</a:t>
            </a:r>
            <a:r>
              <a:rPr lang="en-US" dirty="0"/>
              <a:t> such as:</a:t>
            </a:r>
          </a:p>
          <a:p>
            <a:pPr marL="285750" indent="-285750">
              <a:buFont typeface="Arial"/>
              <a:buChar char="•"/>
            </a:pPr>
            <a:r>
              <a:rPr lang="en-US"/>
              <a:t>Communication</a:t>
            </a:r>
          </a:p>
          <a:p>
            <a:pPr marL="285750" indent="-285750">
              <a:buFont typeface="Arial"/>
              <a:buChar char="•"/>
            </a:pPr>
            <a:r>
              <a:rPr lang="en-US"/>
              <a:t>Collaboration</a:t>
            </a:r>
          </a:p>
          <a:p>
            <a:pPr marL="285750" indent="-285750">
              <a:buFont typeface="Arial"/>
              <a:buChar char="•"/>
            </a:pPr>
            <a:r>
              <a:rPr lang="en-US"/>
              <a:t>Problem-solving</a:t>
            </a:r>
          </a:p>
          <a:p>
            <a:pPr marL="285750" indent="-285750">
              <a:buFont typeface="Arial"/>
              <a:buChar char="•"/>
            </a:pPr>
            <a:r>
              <a:rPr lang="en-US"/>
              <a:t>Planning &amp; organization</a:t>
            </a:r>
          </a:p>
          <a:p>
            <a:pPr marL="285750" indent="-285750">
              <a:buFont typeface="Arial"/>
              <a:buChar char="•"/>
            </a:pPr>
            <a:r>
              <a:rPr lang="en-US"/>
              <a:t>Information literacy</a:t>
            </a:r>
          </a:p>
          <a:p>
            <a:pPr marL="285750" indent="-285750">
              <a:buFont typeface="Arial"/>
              <a:buChar char="•"/>
            </a:pPr>
            <a:r>
              <a:rPr lang="en-US"/>
              <a:t>Creative thinking</a:t>
            </a:r>
            <a:br>
              <a:rPr lang="en-US" dirty="0"/>
            </a:br>
            <a:r>
              <a:rPr lang="en-US"/>
              <a:t> These foundational skills begin forming before age 8 and later translate directly into the competencies needed for the future workforce. </a:t>
            </a:r>
            <a:r>
              <a:rPr lang="en-US" dirty="0">
                <a:hlinkClick r:id="rId5"/>
              </a:rPr>
              <a:t>[nfer.ac.uk]</a:t>
            </a:r>
            <a:endParaRPr lang="en-US"/>
          </a:p>
          <a:p>
            <a:br>
              <a:rPr lang="en-US" dirty="0"/>
            </a:br>
            <a:endParaRPr lang="en-US" dirty="0"/>
          </a:p>
          <a:p>
            <a:r>
              <a:rPr lang="en-US" b="1"/>
              <a:t>4. Gaps in Early Foundational Skills Become Harder to Close Over Time</a:t>
            </a:r>
            <a:endParaRPr lang="en-US"/>
          </a:p>
          <a:p>
            <a:pPr marL="285750" indent="-285750">
              <a:buFont typeface="Arial"/>
              <a:buChar char="•"/>
            </a:pPr>
            <a:r>
              <a:rPr lang="en-US" dirty="0"/>
              <a:t>Studies show that </a:t>
            </a:r>
            <a:r>
              <a:rPr lang="en-US" b="1" dirty="0"/>
              <a:t>cognitive and behavioral skill gaps emerging in early childhood become more entrenched with age</a:t>
            </a:r>
            <a:r>
              <a:rPr lang="en-US" dirty="0"/>
              <a:t> if not addressed early. Children who start behind often stay behind unless early interventions occur. </a:t>
            </a:r>
            <a:r>
              <a:rPr lang="en-US" dirty="0">
                <a:hlinkClick r:id="rId5"/>
              </a:rPr>
              <a:t>[nfer.ac.uk]</a:t>
            </a:r>
            <a:endParaRPr lang="en-US"/>
          </a:p>
          <a:p>
            <a:pPr marL="285750" indent="-285750">
              <a:buFont typeface="Arial"/>
              <a:buChar char="•"/>
            </a:pPr>
            <a:r>
              <a:rPr lang="en-US"/>
              <a:t>Inequities in children’s material, emotional, or educational environments significantly influence their early skill development and academic progress, which later affects employability and long-term economic stability. </a:t>
            </a:r>
            <a:r>
              <a:rPr lang="en-US" dirty="0">
                <a:hlinkClick r:id="rId5"/>
              </a:rPr>
              <a:t>[nfer.ac.uk]</a:t>
            </a:r>
            <a:endParaRPr lang="en-US"/>
          </a:p>
          <a:p>
            <a:br>
              <a:rPr lang="en-US" dirty="0"/>
            </a:br>
            <a:endParaRPr lang="en-US" dirty="0"/>
          </a:p>
          <a:p>
            <a:r>
              <a:rPr lang="en-US" b="1"/>
              <a:t>5. Early Childhood Education Strengthens Academic Skills Essential for Later Technical Training</a:t>
            </a:r>
            <a:endParaRPr lang="en-US"/>
          </a:p>
          <a:p>
            <a:r>
              <a:rPr lang="en-US"/>
              <a:t>Research shows early learning fosters:</a:t>
            </a:r>
          </a:p>
          <a:p>
            <a:pPr marL="285750" indent="-285750">
              <a:buFont typeface="Arial"/>
              <a:buChar char="•"/>
            </a:pPr>
            <a:r>
              <a:rPr lang="en-US" b="1"/>
              <a:t>Language and literacy foundations</a:t>
            </a:r>
            <a:r>
              <a:rPr lang="en-US"/>
              <a:t> that build reading comprehension and communication skills.</a:t>
            </a:r>
          </a:p>
          <a:p>
            <a:pPr marL="285750" indent="-285750">
              <a:buFont typeface="Arial"/>
              <a:buChar char="•"/>
            </a:pPr>
            <a:r>
              <a:rPr lang="en-US" b="1"/>
              <a:t>Numeracy and early problem-solving</a:t>
            </a:r>
            <a:r>
              <a:rPr lang="en-US"/>
              <a:t> that evolve into technical and analytic skills used in STEM and CTE pathways.</a:t>
            </a:r>
          </a:p>
          <a:p>
            <a:pPr marL="285750" indent="-285750">
              <a:buFont typeface="Arial"/>
              <a:buChar char="•"/>
            </a:pPr>
            <a:r>
              <a:rPr lang="en-US" b="1"/>
              <a:t>Social and emotional skills</a:t>
            </a:r>
            <a:r>
              <a:rPr lang="en-US"/>
              <a:t> (self-regulation, empathy, cooperation) that support teamwork and workplace readiness.</a:t>
            </a:r>
            <a:br>
              <a:rPr lang="en-US" dirty="0"/>
            </a:br>
            <a:r>
              <a:rPr lang="en-US"/>
              <a:t> These early skills increase a child’s ability to succeed in school and complete higher-level training. </a:t>
            </a:r>
            <a:r>
              <a:rPr lang="en-US" dirty="0">
                <a:hlinkClick r:id="rId6"/>
              </a:rPr>
              <a:t>[linkedin.com]</a:t>
            </a:r>
            <a:endParaRPr lang="en-US"/>
          </a:p>
          <a:p>
            <a:br>
              <a:rPr lang="en-US" dirty="0"/>
            </a:br>
            <a:endParaRPr lang="en-US" dirty="0"/>
          </a:p>
          <a:p>
            <a:r>
              <a:rPr lang="en-US" b="1"/>
              <a:t>6. Early Skill Development Supports Lifelong Health, Behavior, and Decision-Making</a:t>
            </a:r>
            <a:endParaRPr lang="en-US"/>
          </a:p>
          <a:p>
            <a:pPr marL="285750" indent="-285750">
              <a:buFont typeface="Arial"/>
              <a:buChar char="•"/>
            </a:pPr>
            <a:r>
              <a:rPr lang="en-US" dirty="0"/>
              <a:t>The quality of early experiences influences lifelong learning, behavior, mental health, and resilience—all of which impact employability and workplace success. </a:t>
            </a:r>
            <a:r>
              <a:rPr lang="en-US" dirty="0">
                <a:hlinkClick r:id="rId4"/>
              </a:rPr>
              <a:t>[unicef.org]</a:t>
            </a:r>
            <a:endParaRPr lang="en-US"/>
          </a:p>
          <a:p>
            <a:pPr marL="285750" indent="-285750">
              <a:buFont typeface="Arial"/>
              <a:buChar char="•"/>
            </a:pPr>
            <a:r>
              <a:rPr lang="en-US" dirty="0"/>
              <a:t>Brains are built “</a:t>
            </a:r>
            <a:r>
              <a:rPr lang="en-US" b="1" dirty="0"/>
              <a:t>from the bottom up</a:t>
            </a:r>
            <a:r>
              <a:rPr lang="en-US" dirty="0"/>
              <a:t>,” meaning early developmental disruptions can impact all later learning systems. Conversely, strong early foundations boost long-term academic and workforce outcomes. </a:t>
            </a:r>
            <a:r>
              <a:rPr lang="en-US" dirty="0">
                <a:hlinkClick r:id="rId7"/>
              </a:rPr>
              <a:t>[developing...arvard.edu]</a:t>
            </a:r>
            <a:endParaRPr lang="en-US"/>
          </a:p>
          <a:p>
            <a:br>
              <a:rPr lang="en-US" dirty="0"/>
            </a:br>
            <a:endParaRPr lang="en-US" dirty="0"/>
          </a:p>
          <a:p>
            <a:r>
              <a:rPr lang="en-US" b="1"/>
              <a:t>7. Early Childhood Development Is Directly Linked to National Workforce Preparedness</a:t>
            </a:r>
            <a:endParaRPr lang="en-US"/>
          </a:p>
          <a:p>
            <a:pPr marL="285750" indent="-285750">
              <a:buFont typeface="Arial"/>
              <a:buChar char="•"/>
            </a:pPr>
            <a:r>
              <a:rPr lang="en-US"/>
              <a:t>Workforce research shows that </a:t>
            </a:r>
            <a:r>
              <a:rPr lang="en-US" b="1"/>
              <a:t>without early skill development, millions of future workers may lack essential skills needed for jobs by 2035</a:t>
            </a:r>
            <a:r>
              <a:rPr lang="en-US"/>
              <a:t>, worsening skills shortages. Early childhood skill-building is considered a core strategy for preparing the future labor force. </a:t>
            </a:r>
            <a:r>
              <a:rPr lang="en-US" dirty="0">
                <a:hlinkClick r:id="rId5"/>
              </a:rPr>
              <a:t>[nfer.ac.uk]</a:t>
            </a:r>
            <a:endParaRPr lang="en-US"/>
          </a:p>
          <a:p>
            <a:pPr marL="285750" indent="-285750">
              <a:buFont typeface="Arial"/>
              <a:buChar char="•"/>
            </a:pPr>
            <a:r>
              <a:rPr lang="en-US"/>
              <a:t>Governments and education systems are encouraged to adopt “</a:t>
            </a:r>
            <a:r>
              <a:rPr lang="en-US" b="1"/>
              <a:t>cradle-to-career</a:t>
            </a:r>
            <a:r>
              <a:rPr lang="en-US"/>
              <a:t>” approaches, acknowledging that employability begins with early cognitive and behavioral skill development. </a:t>
            </a:r>
            <a:r>
              <a:rPr lang="en-US" dirty="0">
                <a:hlinkClick r:id="rId5"/>
              </a:rPr>
              <a:t>[nfer.ac.uk]</a:t>
            </a:r>
            <a:endParaRPr lang="en-US"/>
          </a:p>
          <a:p>
            <a:br>
              <a:rPr lang="en-US" dirty="0"/>
            </a:br>
            <a:endParaRPr lang="en-US" dirty="0"/>
          </a:p>
          <a:p>
            <a:r>
              <a:rPr lang="en-US" b="1"/>
              <a:t>8. Missing This Early Window Leads to Long-Term Economic Losses</a:t>
            </a:r>
            <a:endParaRPr lang="en-US"/>
          </a:p>
          <a:p>
            <a:pPr marL="285750" indent="-285750">
              <a:buFont typeface="Arial"/>
              <a:buChar char="•"/>
            </a:pPr>
            <a:r>
              <a:rPr lang="en-US"/>
              <a:t>When children lack foundational early skills, they are more likely to struggle academically, experience reduced earning potential, and face employment challenges—leading to reduced economic productivity and persistent cycles of poverty. </a:t>
            </a:r>
            <a:r>
              <a:rPr lang="en-US" dirty="0">
                <a:hlinkClick r:id="rId4"/>
              </a:rPr>
              <a:t>[unicef.org]</a:t>
            </a:r>
            <a:endParaRPr lang="en-US"/>
          </a:p>
          <a:p>
            <a:pPr marL="285750" indent="-285750">
              <a:buFont typeface="Arial"/>
              <a:buChar char="•"/>
            </a:pPr>
            <a:r>
              <a:rPr lang="en-US"/>
              <a:t>Delayed intervention requires more extensive remediation later, which is less effective and more costly than early investment. </a:t>
            </a:r>
            <a:r>
              <a:rPr lang="en-US" dirty="0">
                <a:hlinkClick r:id="rId3"/>
              </a:rPr>
              <a:t>[naeyc.org]</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401B13-70D3-4EB7-A366-AC0AA2874FAC}" type="slidenum">
              <a:t>4</a:t>
            </a:fld>
            <a:endParaRPr lang="en-US"/>
          </a:p>
        </p:txBody>
      </p:sp>
    </p:spTree>
    <p:extLst>
      <p:ext uri="{BB962C8B-B14F-4D97-AF65-F5344CB8AC3E}">
        <p14:creationId xmlns:p14="http://schemas.microsoft.com/office/powerpoint/2010/main" val="3299968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86B91-2673-3A2C-5BEE-D512B26E1F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FA7CF-88ED-3C42-5F49-385E83334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165A72-A7BD-1279-7915-6FFF450FBA40}"/>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9564EB0D-4A87-59B6-CAE9-8BCC579CC213}"/>
              </a:ext>
            </a:extLst>
          </p:cNvPr>
          <p:cNvSpPr>
            <a:spLocks noGrp="1"/>
          </p:cNvSpPr>
          <p:nvPr>
            <p:ph type="sldNum" sz="quarter" idx="5"/>
          </p:nvPr>
        </p:nvSpPr>
        <p:spPr/>
        <p:txBody>
          <a:bodyPr/>
          <a:lstStyle/>
          <a:p>
            <a:fld id="{87401B13-70D3-4EB7-A366-AC0AA2874FAC}" type="slidenum">
              <a:t>22</a:t>
            </a:fld>
            <a:endParaRPr lang="en-US"/>
          </a:p>
        </p:txBody>
      </p:sp>
    </p:spTree>
    <p:extLst>
      <p:ext uri="{BB962C8B-B14F-4D97-AF65-F5344CB8AC3E}">
        <p14:creationId xmlns:p14="http://schemas.microsoft.com/office/powerpoint/2010/main" val="2765335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1CD38-6C37-855A-AB5F-F047995FC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C9075-9671-37AE-8C2A-733B37342D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44357-A509-B5E1-ED84-E3CB9501E386}"/>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21B854ED-BA4C-3C35-9309-F11D97B23AA7}"/>
              </a:ext>
            </a:extLst>
          </p:cNvPr>
          <p:cNvSpPr>
            <a:spLocks noGrp="1"/>
          </p:cNvSpPr>
          <p:nvPr>
            <p:ph type="sldNum" sz="quarter" idx="5"/>
          </p:nvPr>
        </p:nvSpPr>
        <p:spPr/>
        <p:txBody>
          <a:bodyPr/>
          <a:lstStyle/>
          <a:p>
            <a:fld id="{87401B13-70D3-4EB7-A366-AC0AA2874FAC}" type="slidenum">
              <a:t>23</a:t>
            </a:fld>
            <a:endParaRPr lang="en-US"/>
          </a:p>
        </p:txBody>
      </p:sp>
    </p:spTree>
    <p:extLst>
      <p:ext uri="{BB962C8B-B14F-4D97-AF65-F5344CB8AC3E}">
        <p14:creationId xmlns:p14="http://schemas.microsoft.com/office/powerpoint/2010/main" val="1758666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2D60D-7F44-3A55-BF55-FE55900A4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8A2BA-E81D-5511-B601-C7C2EC3CD9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60BCB-31C0-BC96-1EA4-3EA53B72A563}"/>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4902D4A4-D81F-3E1A-CBEC-B458BB486EE7}"/>
              </a:ext>
            </a:extLst>
          </p:cNvPr>
          <p:cNvSpPr>
            <a:spLocks noGrp="1"/>
          </p:cNvSpPr>
          <p:nvPr>
            <p:ph type="sldNum" sz="quarter" idx="5"/>
          </p:nvPr>
        </p:nvSpPr>
        <p:spPr/>
        <p:txBody>
          <a:bodyPr/>
          <a:lstStyle/>
          <a:p>
            <a:fld id="{87401B13-70D3-4EB7-A366-AC0AA2874FAC}" type="slidenum">
              <a:t>24</a:t>
            </a:fld>
            <a:endParaRPr lang="en-US"/>
          </a:p>
        </p:txBody>
      </p:sp>
    </p:spTree>
    <p:extLst>
      <p:ext uri="{BB962C8B-B14F-4D97-AF65-F5344CB8AC3E}">
        <p14:creationId xmlns:p14="http://schemas.microsoft.com/office/powerpoint/2010/main" val="1581845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D3DE-E9D0-780E-8353-61A13A57B6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D21B3-A972-836F-23EA-74A33982DC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EEF16-B09D-6006-AF8C-19DA29DBDD3C}"/>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42354F98-C315-C7BE-AD79-ED65F06EE828}"/>
              </a:ext>
            </a:extLst>
          </p:cNvPr>
          <p:cNvSpPr>
            <a:spLocks noGrp="1"/>
          </p:cNvSpPr>
          <p:nvPr>
            <p:ph type="sldNum" sz="quarter" idx="5"/>
          </p:nvPr>
        </p:nvSpPr>
        <p:spPr/>
        <p:txBody>
          <a:bodyPr/>
          <a:lstStyle/>
          <a:p>
            <a:fld id="{87401B13-70D3-4EB7-A366-AC0AA2874FAC}" type="slidenum">
              <a:t>25</a:t>
            </a:fld>
            <a:endParaRPr lang="en-US"/>
          </a:p>
        </p:txBody>
      </p:sp>
    </p:spTree>
    <p:extLst>
      <p:ext uri="{BB962C8B-B14F-4D97-AF65-F5344CB8AC3E}">
        <p14:creationId xmlns:p14="http://schemas.microsoft.com/office/powerpoint/2010/main" val="3622486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01316-1E81-BB92-D0AD-ADB113F1D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14AEA5-106A-21C6-15FC-13FCCFEF7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6EF69-9F79-954E-E780-5F1623B48FFE}"/>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BE4F4C60-304E-F558-231C-B1B086E882F7}"/>
              </a:ext>
            </a:extLst>
          </p:cNvPr>
          <p:cNvSpPr>
            <a:spLocks noGrp="1"/>
          </p:cNvSpPr>
          <p:nvPr>
            <p:ph type="sldNum" sz="quarter" idx="5"/>
          </p:nvPr>
        </p:nvSpPr>
        <p:spPr/>
        <p:txBody>
          <a:bodyPr/>
          <a:lstStyle/>
          <a:p>
            <a:fld id="{87401B13-70D3-4EB7-A366-AC0AA2874FAC}" type="slidenum">
              <a:t>26</a:t>
            </a:fld>
            <a:endParaRPr lang="en-US"/>
          </a:p>
        </p:txBody>
      </p:sp>
    </p:spTree>
    <p:extLst>
      <p:ext uri="{BB962C8B-B14F-4D97-AF65-F5344CB8AC3E}">
        <p14:creationId xmlns:p14="http://schemas.microsoft.com/office/powerpoint/2010/main" val="2691939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D4B7D-C7ED-C56F-23DE-53EEC23054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04E82-6DAB-94AB-A69A-C4F5F7886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EBFAC0-B572-779A-0059-D77000D276C4}"/>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49134289-7AA2-6D01-3473-ED506BC286B8}"/>
              </a:ext>
            </a:extLst>
          </p:cNvPr>
          <p:cNvSpPr>
            <a:spLocks noGrp="1"/>
          </p:cNvSpPr>
          <p:nvPr>
            <p:ph type="sldNum" sz="quarter" idx="5"/>
          </p:nvPr>
        </p:nvSpPr>
        <p:spPr/>
        <p:txBody>
          <a:bodyPr/>
          <a:lstStyle/>
          <a:p>
            <a:fld id="{87401B13-70D3-4EB7-A366-AC0AA2874FAC}" type="slidenum">
              <a:t>27</a:t>
            </a:fld>
            <a:endParaRPr lang="en-US"/>
          </a:p>
        </p:txBody>
      </p:sp>
    </p:spTree>
    <p:extLst>
      <p:ext uri="{BB962C8B-B14F-4D97-AF65-F5344CB8AC3E}">
        <p14:creationId xmlns:p14="http://schemas.microsoft.com/office/powerpoint/2010/main" val="2716370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31B8-60DB-ECB5-60D4-0382737E3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887D91-E1FB-6D6D-85EE-3BEF1032A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F46E9-FB26-88D7-797D-64D24D6A3B06}"/>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4A2E50B3-3F21-282E-5542-267EB978CCAF}"/>
              </a:ext>
            </a:extLst>
          </p:cNvPr>
          <p:cNvSpPr>
            <a:spLocks noGrp="1"/>
          </p:cNvSpPr>
          <p:nvPr>
            <p:ph type="sldNum" sz="quarter" idx="5"/>
          </p:nvPr>
        </p:nvSpPr>
        <p:spPr/>
        <p:txBody>
          <a:bodyPr/>
          <a:lstStyle/>
          <a:p>
            <a:fld id="{87401B13-70D3-4EB7-A366-AC0AA2874FAC}" type="slidenum">
              <a:t>28</a:t>
            </a:fld>
            <a:endParaRPr lang="en-US"/>
          </a:p>
        </p:txBody>
      </p:sp>
    </p:spTree>
    <p:extLst>
      <p:ext uri="{BB962C8B-B14F-4D97-AF65-F5344CB8AC3E}">
        <p14:creationId xmlns:p14="http://schemas.microsoft.com/office/powerpoint/2010/main" val="3784606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F0819-FA5F-472E-0777-12E1CBCAD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9FD52-6625-45F3-B976-90627F9A96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13C16E-6909-D4B2-D8CB-B362159853CC}"/>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E980D231-E5B7-7FF3-A8D8-4ED020EEA2C6}"/>
              </a:ext>
            </a:extLst>
          </p:cNvPr>
          <p:cNvSpPr>
            <a:spLocks noGrp="1"/>
          </p:cNvSpPr>
          <p:nvPr>
            <p:ph type="sldNum" sz="quarter" idx="5"/>
          </p:nvPr>
        </p:nvSpPr>
        <p:spPr/>
        <p:txBody>
          <a:bodyPr/>
          <a:lstStyle/>
          <a:p>
            <a:fld id="{87401B13-70D3-4EB7-A366-AC0AA2874FAC}" type="slidenum">
              <a:t>29</a:t>
            </a:fld>
            <a:endParaRPr lang="en-US"/>
          </a:p>
        </p:txBody>
      </p:sp>
    </p:spTree>
    <p:extLst>
      <p:ext uri="{BB962C8B-B14F-4D97-AF65-F5344CB8AC3E}">
        <p14:creationId xmlns:p14="http://schemas.microsoft.com/office/powerpoint/2010/main" val="2817332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2BEEB-1586-80A7-DEB5-C52D0F51FA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3719A1-91E0-3B8E-9D27-7EC32728C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96D8C-2D14-2CF8-1619-03995C16E36C}"/>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63BB5B32-6A8B-4C85-7299-2398A6108D03}"/>
              </a:ext>
            </a:extLst>
          </p:cNvPr>
          <p:cNvSpPr>
            <a:spLocks noGrp="1"/>
          </p:cNvSpPr>
          <p:nvPr>
            <p:ph type="sldNum" sz="quarter" idx="5"/>
          </p:nvPr>
        </p:nvSpPr>
        <p:spPr/>
        <p:txBody>
          <a:bodyPr/>
          <a:lstStyle/>
          <a:p>
            <a:fld id="{87401B13-70D3-4EB7-A366-AC0AA2874FAC}" type="slidenum">
              <a:t>30</a:t>
            </a:fld>
            <a:endParaRPr lang="en-US"/>
          </a:p>
        </p:txBody>
      </p:sp>
    </p:spTree>
    <p:extLst>
      <p:ext uri="{BB962C8B-B14F-4D97-AF65-F5344CB8AC3E}">
        <p14:creationId xmlns:p14="http://schemas.microsoft.com/office/powerpoint/2010/main" val="818389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F4C80-5210-8EAC-A6B6-6605A22DB0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89B10-6A58-88E9-DDB3-2BB75F50E6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240B3-BF31-6597-FF33-A78607DE6128}"/>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9254BC2E-8DFB-7C34-2370-B568A4731542}"/>
              </a:ext>
            </a:extLst>
          </p:cNvPr>
          <p:cNvSpPr>
            <a:spLocks noGrp="1"/>
          </p:cNvSpPr>
          <p:nvPr>
            <p:ph type="sldNum" sz="quarter" idx="5"/>
          </p:nvPr>
        </p:nvSpPr>
        <p:spPr/>
        <p:txBody>
          <a:bodyPr/>
          <a:lstStyle/>
          <a:p>
            <a:fld id="{87401B13-70D3-4EB7-A366-AC0AA2874FAC}" type="slidenum">
              <a:t>31</a:t>
            </a:fld>
            <a:endParaRPr lang="en-US"/>
          </a:p>
        </p:txBody>
      </p:sp>
    </p:spTree>
    <p:extLst>
      <p:ext uri="{BB962C8B-B14F-4D97-AF65-F5344CB8AC3E}">
        <p14:creationId xmlns:p14="http://schemas.microsoft.com/office/powerpoint/2010/main" val="410077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1. Early Childhood Investments Strengthen the Future Talent Pipeline</a:t>
            </a:r>
            <a:endParaRPr lang="en-US"/>
          </a:p>
          <a:p>
            <a:r>
              <a:rPr lang="en-US"/>
              <a:t>High‑quality early learning environments build the foundational cognitive, social‑emotional, and language skills that drive long‑term academic achievement and workforce preparedness. These foundational skills are widely recognized as essential not only for learning but also for future economic productivity and employability. </a:t>
            </a:r>
            <a:r>
              <a:rPr lang="en-US" dirty="0">
                <a:hlinkClick r:id="rId3"/>
              </a:rPr>
              <a:t>[cscce.berkeley.edu]</a:t>
            </a:r>
            <a:endParaRPr lang="en-US"/>
          </a:p>
          <a:p>
            <a:r>
              <a:rPr lang="en-US" b="1"/>
              <a:t>2. Economic Analysis Shows Large Long‑Term Returns</a:t>
            </a:r>
            <a:endParaRPr lang="en-US"/>
          </a:p>
          <a:p>
            <a:r>
              <a:rPr lang="en-US"/>
              <a:t>South Carolina faces a significant economic burden due to shortages in childcare access. Recent state-level analysis estimates that </a:t>
            </a:r>
            <a:r>
              <a:rPr lang="en-US" b="1"/>
              <a:t>the 10‑year economic loss tied to childcare gaps ranges from $1.2 to $1.9 billion</a:t>
            </a:r>
            <a:r>
              <a:rPr lang="en-US"/>
              <a:t>, due to parents’ inability to participate fully in the workforce and businesses experiencing turnover and productivity disruptions. Investing in early childhood programs helps close access gaps, boosting labor force participation and reducing these long‑term losses. </a:t>
            </a:r>
            <a:r>
              <a:rPr lang="en-US" dirty="0">
                <a:hlinkClick r:id="rId4"/>
              </a:rPr>
              <a:t>[ffyf.org]</a:t>
            </a:r>
            <a:endParaRPr lang="en-US"/>
          </a:p>
          <a:p>
            <a:r>
              <a:rPr lang="en-US" b="1"/>
              <a:t>3. Early Learning Supports Workforce Participation Today</a:t>
            </a:r>
            <a:endParaRPr lang="en-US"/>
          </a:p>
          <a:p>
            <a:r>
              <a:rPr lang="en-US"/>
              <a:t>Early learning programs do not just prepare future workers—they also stabilize the current labor force by enabling parents to work or attend training. Federal COVID‑19 relief investments (CARES, CRRSA, and ARPA) directed </a:t>
            </a:r>
            <a:r>
              <a:rPr lang="en-US" b="1"/>
              <a:t>nearly $955 million</a:t>
            </a:r>
            <a:r>
              <a:rPr lang="en-US"/>
              <a:t> into South Carolina’s childcare sector between 2020–2024 to keep centers open, retain staff, and ensure families had access to care. These investments supported parents’ employment continuity and strengthened the broader economic ecosystem. </a:t>
            </a:r>
            <a:r>
              <a:rPr lang="en-US" dirty="0">
                <a:hlinkClick r:id="rId5"/>
              </a:rPr>
              <a:t>[dss.sc.gov]</a:t>
            </a:r>
            <a:endParaRPr lang="en-US"/>
          </a:p>
          <a:p>
            <a:r>
              <a:rPr lang="en-US" b="1"/>
              <a:t>4. Investments Improve the Quality and Stability of the Early Childhood Workforce</a:t>
            </a:r>
            <a:endParaRPr lang="en-US"/>
          </a:p>
          <a:p>
            <a:r>
              <a:rPr lang="en-US"/>
              <a:t>A strong early childhood workforce is itself an economic asset. South Carolina’s early educators form a critical segment of the talent pipeline, yet low wages and high turnover undermine program quality. Research shows that high‑quality early education depends heavily on a skilled, stable workforce. Strengthening pay, training, and recruitment efforts improves early learning outcomes and has long‑term economic benefits for the state. </a:t>
            </a:r>
            <a:r>
              <a:rPr lang="en-US" dirty="0">
                <a:hlinkClick r:id="rId6"/>
              </a:rPr>
              <a:t>[education.ced.org]</a:t>
            </a:r>
            <a:endParaRPr lang="en-US"/>
          </a:p>
          <a:p>
            <a:r>
              <a:rPr lang="en-US" b="1"/>
              <a:t>5. Early Learning Investments Reduce Long‑Term Social Costs</a:t>
            </a:r>
            <a:endParaRPr lang="en-US"/>
          </a:p>
          <a:p>
            <a:r>
              <a:rPr lang="en-US"/>
              <a:t>Children who participate in high‑quality early learning programs are more likely to succeed academically, graduate high school, and enter skilled occupations. This reduces long‑term public expenditures on remediation, social services, and corrections—savings that contribute to net economic gains. Additional research shows that family economic security and reduced disparities in early childhood directly shape state‑level economic vitality. </a:t>
            </a:r>
            <a:r>
              <a:rPr lang="en-US" dirty="0">
                <a:hlinkClick r:id="rId7"/>
              </a:rPr>
              <a:t>[earlysuccess.org]</a:t>
            </a:r>
            <a:endParaRPr lang="en-US"/>
          </a:p>
          <a:p>
            <a:r>
              <a:rPr lang="en-US" b="1"/>
              <a:t>6. Strong Early Learning Systems Attract and Retain Business Investment</a:t>
            </a:r>
            <a:endParaRPr lang="en-US"/>
          </a:p>
          <a:p>
            <a:r>
              <a:rPr lang="en-US"/>
              <a:t>A reliable childcare infrastructure is essential for economic growth. Businesses require predictable workforce participation, and parents rely on accessible, high‑quality childcare to maintain stable employment. South Carolina’s investments in expanding childcare supply—such as increasing licensed centers and family childcare homes—help strengthen the business environment and deepen the labor pool. </a:t>
            </a:r>
            <a:r>
              <a:rPr lang="en-US" dirty="0">
                <a:hlinkClick r:id="rId4"/>
              </a:rPr>
              <a:t>[ffyf.org]</a:t>
            </a:r>
            <a:endParaRPr lang="en-US"/>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87401B13-70D3-4EB7-A366-AC0AA2874FAC}" type="slidenum">
              <a:t>5</a:t>
            </a:fld>
            <a:endParaRPr lang="en-US"/>
          </a:p>
        </p:txBody>
      </p:sp>
    </p:spTree>
    <p:extLst>
      <p:ext uri="{BB962C8B-B14F-4D97-AF65-F5344CB8AC3E}">
        <p14:creationId xmlns:p14="http://schemas.microsoft.com/office/powerpoint/2010/main" val="558830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7918-A308-64C0-9471-A2CF1BD764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03A40-E690-A93F-C697-D90F0BD895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B09EA-F324-C2D8-BBCD-1E3ED60F5BDA}"/>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7920A191-224A-3353-F129-039FE8D1D0CD}"/>
              </a:ext>
            </a:extLst>
          </p:cNvPr>
          <p:cNvSpPr>
            <a:spLocks noGrp="1"/>
          </p:cNvSpPr>
          <p:nvPr>
            <p:ph type="sldNum" sz="quarter" idx="5"/>
          </p:nvPr>
        </p:nvSpPr>
        <p:spPr/>
        <p:txBody>
          <a:bodyPr/>
          <a:lstStyle/>
          <a:p>
            <a:fld id="{87401B13-70D3-4EB7-A366-AC0AA2874FAC}" type="slidenum">
              <a:t>32</a:t>
            </a:fld>
            <a:endParaRPr lang="en-US"/>
          </a:p>
        </p:txBody>
      </p:sp>
    </p:spTree>
    <p:extLst>
      <p:ext uri="{BB962C8B-B14F-4D97-AF65-F5344CB8AC3E}">
        <p14:creationId xmlns:p14="http://schemas.microsoft.com/office/powerpoint/2010/main" val="3463413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8A97A-63DA-344D-06A9-EE5B0D84C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4A59F-5A89-E365-70E8-43199DD0D7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D73DBB-D4C8-B729-5E25-5981396E186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68C6BFD3-617E-DF0E-F632-A267640FA680}"/>
              </a:ext>
            </a:extLst>
          </p:cNvPr>
          <p:cNvSpPr>
            <a:spLocks noGrp="1"/>
          </p:cNvSpPr>
          <p:nvPr>
            <p:ph type="sldNum" sz="quarter" idx="5"/>
          </p:nvPr>
        </p:nvSpPr>
        <p:spPr/>
        <p:txBody>
          <a:bodyPr/>
          <a:lstStyle/>
          <a:p>
            <a:fld id="{87401B13-70D3-4EB7-A366-AC0AA2874FAC}" type="slidenum">
              <a:t>33</a:t>
            </a:fld>
            <a:endParaRPr lang="en-US"/>
          </a:p>
        </p:txBody>
      </p:sp>
    </p:spTree>
    <p:extLst>
      <p:ext uri="{BB962C8B-B14F-4D97-AF65-F5344CB8AC3E}">
        <p14:creationId xmlns:p14="http://schemas.microsoft.com/office/powerpoint/2010/main" val="1417966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B1736-023A-D4A8-62CD-5D9148D46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89EEC-9AC0-469D-2B60-A334D4B4A0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6EC24D-3725-F724-935F-C21472AFAD5B}"/>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F83B5C0B-77DB-7266-B272-FCD8645FECCA}"/>
              </a:ext>
            </a:extLst>
          </p:cNvPr>
          <p:cNvSpPr>
            <a:spLocks noGrp="1"/>
          </p:cNvSpPr>
          <p:nvPr>
            <p:ph type="sldNum" sz="quarter" idx="5"/>
          </p:nvPr>
        </p:nvSpPr>
        <p:spPr/>
        <p:txBody>
          <a:bodyPr/>
          <a:lstStyle/>
          <a:p>
            <a:fld id="{87401B13-70D3-4EB7-A366-AC0AA2874FAC}" type="slidenum">
              <a:t>34</a:t>
            </a:fld>
            <a:endParaRPr lang="en-US"/>
          </a:p>
        </p:txBody>
      </p:sp>
    </p:spTree>
    <p:extLst>
      <p:ext uri="{BB962C8B-B14F-4D97-AF65-F5344CB8AC3E}">
        <p14:creationId xmlns:p14="http://schemas.microsoft.com/office/powerpoint/2010/main" val="101572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F648-07CE-D4CD-3F66-F0F9900B1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7BFF2D-4D04-5DE2-284D-518579450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27C79-6890-9803-826A-2A27957C70E7}"/>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9D12B50A-5684-0051-653A-1A7FE0FDBECA}"/>
              </a:ext>
            </a:extLst>
          </p:cNvPr>
          <p:cNvSpPr>
            <a:spLocks noGrp="1"/>
          </p:cNvSpPr>
          <p:nvPr>
            <p:ph type="sldNum" sz="quarter" idx="5"/>
          </p:nvPr>
        </p:nvSpPr>
        <p:spPr/>
        <p:txBody>
          <a:bodyPr/>
          <a:lstStyle/>
          <a:p>
            <a:fld id="{87401B13-70D3-4EB7-A366-AC0AA2874FAC}" type="slidenum">
              <a:t>35</a:t>
            </a:fld>
            <a:endParaRPr lang="en-US"/>
          </a:p>
        </p:txBody>
      </p:sp>
    </p:spTree>
    <p:extLst>
      <p:ext uri="{BB962C8B-B14F-4D97-AF65-F5344CB8AC3E}">
        <p14:creationId xmlns:p14="http://schemas.microsoft.com/office/powerpoint/2010/main" val="1821743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EB734-AA48-B94C-F3C3-D4F569E22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67C5A-B120-9F17-568E-FA899D224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FA7B6-F7D0-C4BA-3BD9-713EC6421A4F}"/>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303D7CBD-F8C9-430F-5E14-544166CD5B4A}"/>
              </a:ext>
            </a:extLst>
          </p:cNvPr>
          <p:cNvSpPr>
            <a:spLocks noGrp="1"/>
          </p:cNvSpPr>
          <p:nvPr>
            <p:ph type="sldNum" sz="quarter" idx="5"/>
          </p:nvPr>
        </p:nvSpPr>
        <p:spPr/>
        <p:txBody>
          <a:bodyPr/>
          <a:lstStyle/>
          <a:p>
            <a:fld id="{87401B13-70D3-4EB7-A366-AC0AA2874FAC}" type="slidenum">
              <a:t>36</a:t>
            </a:fld>
            <a:endParaRPr lang="en-US"/>
          </a:p>
        </p:txBody>
      </p:sp>
    </p:spTree>
    <p:extLst>
      <p:ext uri="{BB962C8B-B14F-4D97-AF65-F5344CB8AC3E}">
        <p14:creationId xmlns:p14="http://schemas.microsoft.com/office/powerpoint/2010/main" val="1324132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6CA2E-B0F3-2B50-40D1-5AACB6500D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E26B7-548F-72A8-2F1F-8673B70117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1A3112-3097-69BD-CC52-D79B679A2B58}"/>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D299BAC8-D26B-55CC-D95D-EB799DB535D0}"/>
              </a:ext>
            </a:extLst>
          </p:cNvPr>
          <p:cNvSpPr>
            <a:spLocks noGrp="1"/>
          </p:cNvSpPr>
          <p:nvPr>
            <p:ph type="sldNum" sz="quarter" idx="5"/>
          </p:nvPr>
        </p:nvSpPr>
        <p:spPr/>
        <p:txBody>
          <a:bodyPr/>
          <a:lstStyle/>
          <a:p>
            <a:fld id="{87401B13-70D3-4EB7-A366-AC0AA2874FAC}" type="slidenum">
              <a:t>37</a:t>
            </a:fld>
            <a:endParaRPr lang="en-US"/>
          </a:p>
        </p:txBody>
      </p:sp>
    </p:spTree>
    <p:extLst>
      <p:ext uri="{BB962C8B-B14F-4D97-AF65-F5344CB8AC3E}">
        <p14:creationId xmlns:p14="http://schemas.microsoft.com/office/powerpoint/2010/main" val="3563894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B29A7-3406-51EF-FCA1-5DF6B2B103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EC499-252B-78C1-A47E-C257A06C0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03208-4C43-6AE5-858F-E3506F7A447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5372104D-E003-BBA0-BD98-B430F05A14D6}"/>
              </a:ext>
            </a:extLst>
          </p:cNvPr>
          <p:cNvSpPr>
            <a:spLocks noGrp="1"/>
          </p:cNvSpPr>
          <p:nvPr>
            <p:ph type="sldNum" sz="quarter" idx="5"/>
          </p:nvPr>
        </p:nvSpPr>
        <p:spPr/>
        <p:txBody>
          <a:bodyPr/>
          <a:lstStyle/>
          <a:p>
            <a:fld id="{87401B13-70D3-4EB7-A366-AC0AA2874FAC}" type="slidenum">
              <a:t>38</a:t>
            </a:fld>
            <a:endParaRPr lang="en-US"/>
          </a:p>
        </p:txBody>
      </p:sp>
    </p:spTree>
    <p:extLst>
      <p:ext uri="{BB962C8B-B14F-4D97-AF65-F5344CB8AC3E}">
        <p14:creationId xmlns:p14="http://schemas.microsoft.com/office/powerpoint/2010/main" val="2348050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2E89B-FA40-7B67-997F-FE01D65AE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4CD26-4336-2387-4E52-395BED40D1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E6CCB-8821-2D90-4131-D4A73149C875}"/>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AA94A9A6-5BAB-76CB-A6C8-8741D2385E3D}"/>
              </a:ext>
            </a:extLst>
          </p:cNvPr>
          <p:cNvSpPr>
            <a:spLocks noGrp="1"/>
          </p:cNvSpPr>
          <p:nvPr>
            <p:ph type="sldNum" sz="quarter" idx="5"/>
          </p:nvPr>
        </p:nvSpPr>
        <p:spPr/>
        <p:txBody>
          <a:bodyPr/>
          <a:lstStyle/>
          <a:p>
            <a:fld id="{87401B13-70D3-4EB7-A366-AC0AA2874FAC}" type="slidenum">
              <a:t>39</a:t>
            </a:fld>
            <a:endParaRPr lang="en-US"/>
          </a:p>
        </p:txBody>
      </p:sp>
    </p:spTree>
    <p:extLst>
      <p:ext uri="{BB962C8B-B14F-4D97-AF65-F5344CB8AC3E}">
        <p14:creationId xmlns:p14="http://schemas.microsoft.com/office/powerpoint/2010/main" val="2388732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485DD-E245-3C64-FAF3-E0E6A84C9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81B03-A33B-6E39-6884-97C8BBD1D0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86F7C2-C9F6-BFF7-C65F-AC98616C5281}"/>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8BEAFF76-14AA-9A87-E41B-F65C489F964F}"/>
              </a:ext>
            </a:extLst>
          </p:cNvPr>
          <p:cNvSpPr>
            <a:spLocks noGrp="1"/>
          </p:cNvSpPr>
          <p:nvPr>
            <p:ph type="sldNum" sz="quarter" idx="5"/>
          </p:nvPr>
        </p:nvSpPr>
        <p:spPr/>
        <p:txBody>
          <a:bodyPr/>
          <a:lstStyle/>
          <a:p>
            <a:fld id="{87401B13-70D3-4EB7-A366-AC0AA2874FAC}" type="slidenum">
              <a:t>40</a:t>
            </a:fld>
            <a:endParaRPr lang="en-US"/>
          </a:p>
        </p:txBody>
      </p:sp>
    </p:spTree>
    <p:extLst>
      <p:ext uri="{BB962C8B-B14F-4D97-AF65-F5344CB8AC3E}">
        <p14:creationId xmlns:p14="http://schemas.microsoft.com/office/powerpoint/2010/main" val="26361128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9224E-C7ED-B367-29D5-F29995B7C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9A20D-2476-7022-56A8-6C28B1A102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3F0AB-14E7-CE67-0B28-C4EA2EEBD61D}"/>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1425AA1F-32A7-4582-BC6D-3E8C861383D1}"/>
              </a:ext>
            </a:extLst>
          </p:cNvPr>
          <p:cNvSpPr>
            <a:spLocks noGrp="1"/>
          </p:cNvSpPr>
          <p:nvPr>
            <p:ph type="sldNum" sz="quarter" idx="5"/>
          </p:nvPr>
        </p:nvSpPr>
        <p:spPr/>
        <p:txBody>
          <a:bodyPr/>
          <a:lstStyle/>
          <a:p>
            <a:fld id="{87401B13-70D3-4EB7-A366-AC0AA2874FAC}" type="slidenum">
              <a:t>41</a:t>
            </a:fld>
            <a:endParaRPr lang="en-US"/>
          </a:p>
        </p:txBody>
      </p:sp>
    </p:spTree>
    <p:extLst>
      <p:ext uri="{BB962C8B-B14F-4D97-AF65-F5344CB8AC3E}">
        <p14:creationId xmlns:p14="http://schemas.microsoft.com/office/powerpoint/2010/main" val="345038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DE477-0D19-B8AF-A866-8D0FFD116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0F793-E4C1-C08A-2EC4-909B7884C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53823-0DCF-2434-6A8F-9DDE0BE7F1A0}"/>
              </a:ext>
            </a:extLst>
          </p:cNvPr>
          <p:cNvSpPr>
            <a:spLocks noGrp="1"/>
          </p:cNvSpPr>
          <p:nvPr>
            <p:ph type="body" idx="1"/>
          </p:nvPr>
        </p:nvSpPr>
        <p:spPr/>
        <p:txBody>
          <a:bodyPr/>
          <a:lstStyle/>
          <a:p>
            <a:endParaRPr lang="en-US" b="1" dirty="0">
              <a:ea typeface="Calibri"/>
              <a:cs typeface="Calibri"/>
            </a:endParaRPr>
          </a:p>
        </p:txBody>
      </p:sp>
      <p:sp>
        <p:nvSpPr>
          <p:cNvPr id="4" name="Slide Number Placeholder 3">
            <a:extLst>
              <a:ext uri="{FF2B5EF4-FFF2-40B4-BE49-F238E27FC236}">
                <a16:creationId xmlns:a16="http://schemas.microsoft.com/office/drawing/2014/main" id="{DE09323C-CC4D-900F-6398-DD5AC0DEABC1}"/>
              </a:ext>
            </a:extLst>
          </p:cNvPr>
          <p:cNvSpPr>
            <a:spLocks noGrp="1"/>
          </p:cNvSpPr>
          <p:nvPr>
            <p:ph type="sldNum" sz="quarter" idx="5"/>
          </p:nvPr>
        </p:nvSpPr>
        <p:spPr/>
        <p:txBody>
          <a:bodyPr/>
          <a:lstStyle/>
          <a:p>
            <a:fld id="{87401B13-70D3-4EB7-A366-AC0AA2874FAC}" type="slidenum">
              <a:t>6</a:t>
            </a:fld>
            <a:endParaRPr lang="en-US"/>
          </a:p>
        </p:txBody>
      </p:sp>
    </p:spTree>
    <p:extLst>
      <p:ext uri="{BB962C8B-B14F-4D97-AF65-F5344CB8AC3E}">
        <p14:creationId xmlns:p14="http://schemas.microsoft.com/office/powerpoint/2010/main" val="4284294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B8C7-5556-0289-E111-BAC0731AC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D756B-D7D8-51CE-1EEB-163E8687E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A0DC9-64AF-7E5B-CD74-7BE18DA11D46}"/>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6147418A-E276-1415-3E16-68FAFD99276B}"/>
              </a:ext>
            </a:extLst>
          </p:cNvPr>
          <p:cNvSpPr>
            <a:spLocks noGrp="1"/>
          </p:cNvSpPr>
          <p:nvPr>
            <p:ph type="sldNum" sz="quarter" idx="5"/>
          </p:nvPr>
        </p:nvSpPr>
        <p:spPr/>
        <p:txBody>
          <a:bodyPr/>
          <a:lstStyle/>
          <a:p>
            <a:fld id="{87401B13-70D3-4EB7-A366-AC0AA2874FAC}" type="slidenum">
              <a:t>42</a:t>
            </a:fld>
            <a:endParaRPr lang="en-US"/>
          </a:p>
        </p:txBody>
      </p:sp>
    </p:spTree>
    <p:extLst>
      <p:ext uri="{BB962C8B-B14F-4D97-AF65-F5344CB8AC3E}">
        <p14:creationId xmlns:p14="http://schemas.microsoft.com/office/powerpoint/2010/main" val="13521812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0B8C7-5556-0289-E111-BAC0731AC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D756B-D7D8-51CE-1EEB-163E8687EC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2A0DC9-64AF-7E5B-CD74-7BE18DA11D46}"/>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6147418A-E276-1415-3E16-68FAFD99276B}"/>
              </a:ext>
            </a:extLst>
          </p:cNvPr>
          <p:cNvSpPr>
            <a:spLocks noGrp="1"/>
          </p:cNvSpPr>
          <p:nvPr>
            <p:ph type="sldNum" sz="quarter" idx="5"/>
          </p:nvPr>
        </p:nvSpPr>
        <p:spPr/>
        <p:txBody>
          <a:bodyPr/>
          <a:lstStyle/>
          <a:p>
            <a:fld id="{87401B13-70D3-4EB7-A366-AC0AA2874FAC}" type="slidenum">
              <a:t>43</a:t>
            </a:fld>
            <a:endParaRPr lang="en-US"/>
          </a:p>
        </p:txBody>
      </p:sp>
    </p:spTree>
    <p:extLst>
      <p:ext uri="{BB962C8B-B14F-4D97-AF65-F5344CB8AC3E}">
        <p14:creationId xmlns:p14="http://schemas.microsoft.com/office/powerpoint/2010/main" val="1352181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248E1-392A-51B7-3A5D-18D4D5B4F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DC278-ED83-662D-1F94-FAF037CA7C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C3F391-671D-83A9-8ACB-F411E9C374B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73729EC0-CC15-F765-F0DE-0AA9CA3151D6}"/>
              </a:ext>
            </a:extLst>
          </p:cNvPr>
          <p:cNvSpPr>
            <a:spLocks noGrp="1"/>
          </p:cNvSpPr>
          <p:nvPr>
            <p:ph type="sldNum" sz="quarter" idx="5"/>
          </p:nvPr>
        </p:nvSpPr>
        <p:spPr/>
        <p:txBody>
          <a:bodyPr/>
          <a:lstStyle/>
          <a:p>
            <a:fld id="{87401B13-70D3-4EB7-A366-AC0AA2874FAC}" type="slidenum">
              <a:t>44</a:t>
            </a:fld>
            <a:endParaRPr lang="en-US"/>
          </a:p>
        </p:txBody>
      </p:sp>
    </p:spTree>
    <p:extLst>
      <p:ext uri="{BB962C8B-B14F-4D97-AF65-F5344CB8AC3E}">
        <p14:creationId xmlns:p14="http://schemas.microsoft.com/office/powerpoint/2010/main" val="3263532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9307B-64E7-4726-9D89-420B510E2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2AC86-282C-0849-2B2E-BB7B8B1CA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9D86E-CD3B-C2DD-FE8B-4E94A6F87AF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5514B3FB-6F0A-B439-4142-05526A64726A}"/>
              </a:ext>
            </a:extLst>
          </p:cNvPr>
          <p:cNvSpPr>
            <a:spLocks noGrp="1"/>
          </p:cNvSpPr>
          <p:nvPr>
            <p:ph type="sldNum" sz="quarter" idx="5"/>
          </p:nvPr>
        </p:nvSpPr>
        <p:spPr/>
        <p:txBody>
          <a:bodyPr/>
          <a:lstStyle/>
          <a:p>
            <a:fld id="{87401B13-70D3-4EB7-A366-AC0AA2874FAC}" type="slidenum">
              <a:t>45</a:t>
            </a:fld>
            <a:endParaRPr lang="en-US"/>
          </a:p>
        </p:txBody>
      </p:sp>
    </p:spTree>
    <p:extLst>
      <p:ext uri="{BB962C8B-B14F-4D97-AF65-F5344CB8AC3E}">
        <p14:creationId xmlns:p14="http://schemas.microsoft.com/office/powerpoint/2010/main" val="1240353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97DF2-A551-70F2-BCB3-AF23FEEB6D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22D4F-8B3A-4945-BD21-66BD6E2A30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D987D-8992-D7D0-A337-919735DA868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FC189A00-422F-B0E7-C4F5-4692EEDDD82D}"/>
              </a:ext>
            </a:extLst>
          </p:cNvPr>
          <p:cNvSpPr>
            <a:spLocks noGrp="1"/>
          </p:cNvSpPr>
          <p:nvPr>
            <p:ph type="sldNum" sz="quarter" idx="5"/>
          </p:nvPr>
        </p:nvSpPr>
        <p:spPr/>
        <p:txBody>
          <a:bodyPr/>
          <a:lstStyle/>
          <a:p>
            <a:fld id="{87401B13-70D3-4EB7-A366-AC0AA2874FAC}" type="slidenum">
              <a:t>46</a:t>
            </a:fld>
            <a:endParaRPr lang="en-US"/>
          </a:p>
        </p:txBody>
      </p:sp>
    </p:spTree>
    <p:extLst>
      <p:ext uri="{BB962C8B-B14F-4D97-AF65-F5344CB8AC3E}">
        <p14:creationId xmlns:p14="http://schemas.microsoft.com/office/powerpoint/2010/main" val="923229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E8B74-D247-B34C-7785-8DD5DA66D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22952A-AA23-F1EF-C67B-BDCDABD55A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1E7714-F302-9022-0A98-5575B7F692DE}"/>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A73E392F-8DA6-A008-04E9-6D290D23F1B8}"/>
              </a:ext>
            </a:extLst>
          </p:cNvPr>
          <p:cNvSpPr>
            <a:spLocks noGrp="1"/>
          </p:cNvSpPr>
          <p:nvPr>
            <p:ph type="sldNum" sz="quarter" idx="5"/>
          </p:nvPr>
        </p:nvSpPr>
        <p:spPr/>
        <p:txBody>
          <a:bodyPr/>
          <a:lstStyle/>
          <a:p>
            <a:fld id="{87401B13-70D3-4EB7-A366-AC0AA2874FAC}" type="slidenum">
              <a:t>47</a:t>
            </a:fld>
            <a:endParaRPr lang="en-US"/>
          </a:p>
        </p:txBody>
      </p:sp>
    </p:spTree>
    <p:extLst>
      <p:ext uri="{BB962C8B-B14F-4D97-AF65-F5344CB8AC3E}">
        <p14:creationId xmlns:p14="http://schemas.microsoft.com/office/powerpoint/2010/main" val="14012991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6E4A-3CC2-F8AB-933D-0EC3EF054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77791-442F-2191-5C13-7D6DCE66B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150E0-4CFA-69E8-E66F-3313A4D10BD0}"/>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E55BE03C-58FB-10D9-D39B-507D5E9C917C}"/>
              </a:ext>
            </a:extLst>
          </p:cNvPr>
          <p:cNvSpPr>
            <a:spLocks noGrp="1"/>
          </p:cNvSpPr>
          <p:nvPr>
            <p:ph type="sldNum" sz="quarter" idx="5"/>
          </p:nvPr>
        </p:nvSpPr>
        <p:spPr/>
        <p:txBody>
          <a:bodyPr/>
          <a:lstStyle/>
          <a:p>
            <a:fld id="{87401B13-70D3-4EB7-A366-AC0AA2874FAC}" type="slidenum">
              <a:t>48</a:t>
            </a:fld>
            <a:endParaRPr lang="en-US"/>
          </a:p>
        </p:txBody>
      </p:sp>
    </p:spTree>
    <p:extLst>
      <p:ext uri="{BB962C8B-B14F-4D97-AF65-F5344CB8AC3E}">
        <p14:creationId xmlns:p14="http://schemas.microsoft.com/office/powerpoint/2010/main" val="27326925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D6E4A-3CC2-F8AB-933D-0EC3EF054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77791-442F-2191-5C13-7D6DCE66B7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150E0-4CFA-69E8-E66F-3313A4D10BD0}"/>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E55BE03C-58FB-10D9-D39B-507D5E9C917C}"/>
              </a:ext>
            </a:extLst>
          </p:cNvPr>
          <p:cNvSpPr>
            <a:spLocks noGrp="1"/>
          </p:cNvSpPr>
          <p:nvPr>
            <p:ph type="sldNum" sz="quarter" idx="5"/>
          </p:nvPr>
        </p:nvSpPr>
        <p:spPr/>
        <p:txBody>
          <a:bodyPr/>
          <a:lstStyle/>
          <a:p>
            <a:fld id="{87401B13-70D3-4EB7-A366-AC0AA2874FAC}" type="slidenum">
              <a:t>49</a:t>
            </a:fld>
            <a:endParaRPr lang="en-US"/>
          </a:p>
        </p:txBody>
      </p:sp>
    </p:spTree>
    <p:extLst>
      <p:ext uri="{BB962C8B-B14F-4D97-AF65-F5344CB8AC3E}">
        <p14:creationId xmlns:p14="http://schemas.microsoft.com/office/powerpoint/2010/main" val="27326925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D424E-1309-05C8-AAF9-8FCBD3D95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AFA1B-24C0-5D13-A699-21293EF60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F75C02-3A2A-EEA7-A615-2BA461534FE2}"/>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r>
              <a:rPr lang="en-US"/>
              <a:t>Play‑based learning is </a:t>
            </a:r>
            <a:r>
              <a:rPr lang="en-US" b="1"/>
              <a:t>not extra</a:t>
            </a:r>
            <a:r>
              <a:rPr lang="en-US"/>
              <a:t>—it is the </a:t>
            </a:r>
            <a:r>
              <a:rPr lang="en-US" b="1"/>
              <a:t>most effective instructional method</a:t>
            </a:r>
            <a:r>
              <a:rPr lang="en-US"/>
              <a:t> for preparing young children for the complex, team‑based work environments of South Carolina’s future economy.</a:t>
            </a:r>
          </a:p>
          <a:p>
            <a:pPr marL="171450" indent="-171450">
              <a:buFont typeface="Arial"/>
              <a:buChar char="•"/>
            </a:pPr>
            <a:r>
              <a:rPr lang="en-US"/>
              <a:t>Early math → STEM &amp; advanced manufacturing</a:t>
            </a:r>
          </a:p>
          <a:p>
            <a:pPr marL="171450" indent="-171450">
              <a:buFont typeface="Arial"/>
              <a:buChar char="•"/>
            </a:pPr>
            <a:r>
              <a:rPr lang="en-US"/>
              <a:t>Early literacy → communication, documentation, technical reading</a:t>
            </a:r>
          </a:p>
          <a:p>
            <a:pPr marL="171450" indent="-171450">
              <a:buFont typeface="Arial"/>
              <a:buChar char="•"/>
            </a:pPr>
            <a:r>
              <a:rPr lang="en-US"/>
              <a:t>Social-emotional skills → workplace collaboration &amp; leadership</a:t>
            </a:r>
          </a:p>
          <a:p>
            <a:pPr marL="171450" indent="-171450">
              <a:buFont typeface="Arial"/>
              <a:buChar char="•"/>
            </a:pPr>
            <a:r>
              <a:rPr lang="en-US"/>
              <a:t>Executive function → career adaptability &amp; persistence</a:t>
            </a: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4573720F-968E-7630-BB81-89FEE7C4EADA}"/>
              </a:ext>
            </a:extLst>
          </p:cNvPr>
          <p:cNvSpPr>
            <a:spLocks noGrp="1"/>
          </p:cNvSpPr>
          <p:nvPr>
            <p:ph type="sldNum" sz="quarter" idx="5"/>
          </p:nvPr>
        </p:nvSpPr>
        <p:spPr/>
        <p:txBody>
          <a:bodyPr/>
          <a:lstStyle/>
          <a:p>
            <a:fld id="{87401B13-70D3-4EB7-A366-AC0AA2874FAC}" type="slidenum">
              <a:t>50</a:t>
            </a:fld>
            <a:endParaRPr lang="en-US"/>
          </a:p>
        </p:txBody>
      </p:sp>
    </p:spTree>
    <p:extLst>
      <p:ext uri="{BB962C8B-B14F-4D97-AF65-F5344CB8AC3E}">
        <p14:creationId xmlns:p14="http://schemas.microsoft.com/office/powerpoint/2010/main" val="2124187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7C262-2769-A0FD-B737-EC39E68C7D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2C933-27E4-4D0A-4471-7CBC8F859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41F4B-08C0-0423-7A60-36BEDD6C3E23}"/>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5E54F252-FF9E-44BB-656E-8142F58E5E50}"/>
              </a:ext>
            </a:extLst>
          </p:cNvPr>
          <p:cNvSpPr>
            <a:spLocks noGrp="1"/>
          </p:cNvSpPr>
          <p:nvPr>
            <p:ph type="sldNum" sz="quarter" idx="5"/>
          </p:nvPr>
        </p:nvSpPr>
        <p:spPr/>
        <p:txBody>
          <a:bodyPr/>
          <a:lstStyle/>
          <a:p>
            <a:fld id="{87401B13-70D3-4EB7-A366-AC0AA2874FAC}" type="slidenum">
              <a:t>51</a:t>
            </a:fld>
            <a:endParaRPr lang="en-US"/>
          </a:p>
        </p:txBody>
      </p:sp>
    </p:spTree>
    <p:extLst>
      <p:ext uri="{BB962C8B-B14F-4D97-AF65-F5344CB8AC3E}">
        <p14:creationId xmlns:p14="http://schemas.microsoft.com/office/powerpoint/2010/main" val="161818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ea typeface="Calibri"/>
              <a:cs typeface="Calibri"/>
            </a:endParaRPr>
          </a:p>
          <a:p>
            <a:r>
              <a:rPr lang="en-US" b="1"/>
              <a:t>1. SC‑ELS Establish the Core Competencies Needed for Future Workplace Success</a:t>
            </a:r>
            <a:endParaRPr lang="en-US"/>
          </a:p>
          <a:p>
            <a:r>
              <a:rPr lang="en-US"/>
              <a:t>SC‑ELS outline developmental expectations across key domains—</a:t>
            </a:r>
            <a:r>
              <a:rPr lang="en-US" b="1"/>
              <a:t>Approaches to Play &amp; Learning, Emotional &amp; Social Development, Language &amp; Communication, Mathematical Thinking, Cognitive Development, and Health &amp; Physical Development</a:t>
            </a:r>
            <a:r>
              <a:rPr lang="en-US"/>
              <a:t>. These domains map tightly to the soft skills and foundational cognitive abilities employers identify as essential for long‑term workforce success, such as communication, collaboration, problem‑solving, self‑regulation, and early numeracy. </a:t>
            </a:r>
            <a:r>
              <a:rPr lang="en-US" dirty="0">
                <a:hlinkClick r:id="rId3"/>
              </a:rPr>
              <a:t>[ed.sc.gov]</a:t>
            </a:r>
            <a:endParaRPr lang="en-US"/>
          </a:p>
          <a:p>
            <a:br>
              <a:rPr lang="en-US" dirty="0"/>
            </a:br>
            <a:endParaRPr lang="en-US" dirty="0"/>
          </a:p>
          <a:p>
            <a:r>
              <a:rPr lang="en-US" b="1"/>
              <a:t>2. SC‑ELS Provide a Shared Vision for the Knowledge &amp; Skills That Lead to Success in School and Life</a:t>
            </a:r>
            <a:endParaRPr lang="en-US"/>
          </a:p>
          <a:p>
            <a:r>
              <a:rPr lang="en-US"/>
              <a:t>The standards explicitly answer the question: </a:t>
            </a:r>
            <a:r>
              <a:rPr lang="en-US" b="1"/>
              <a:t>“What foundational skills do children need to experience success in school?”</a:t>
            </a:r>
            <a:r>
              <a:rPr lang="en-US"/>
              <a:t>—and those same skills are the building blocks of employability. By giving families, educators, and policymakers a common framework, SC‑ELS ensure consistency in building early skills that lead to later academic mastery and career preparedness. </a:t>
            </a:r>
            <a:r>
              <a:rPr lang="en-US" dirty="0">
                <a:hlinkClick r:id="rId4"/>
              </a:rPr>
              <a:t>[ed.sc.gov]</a:t>
            </a:r>
            <a:endParaRPr lang="en-US"/>
          </a:p>
          <a:p>
            <a:r>
              <a:rPr lang="en-US"/>
              <a:t>These early skills support later mastery of South Carolina College‑ and Career‑Ready Standards in elementary and secondary school, creating a seamless pipeline from early childhood to workforce‑aligned competencies. </a:t>
            </a:r>
            <a:r>
              <a:rPr lang="en-US" dirty="0">
                <a:hlinkClick r:id="rId4"/>
              </a:rPr>
              <a:t>[ed.sc.gov]</a:t>
            </a:r>
            <a:endParaRPr lang="en-US"/>
          </a:p>
          <a:p>
            <a:br>
              <a:rPr lang="en-US" dirty="0"/>
            </a:br>
            <a:endParaRPr lang="en-US" dirty="0"/>
          </a:p>
          <a:p>
            <a:r>
              <a:rPr lang="en-US" b="1"/>
              <a:t>3. The Standards Build the Early Cognitive and Behavioral Skills That Become Essential Employment Skills (EES)</a:t>
            </a:r>
            <a:endParaRPr lang="en-US"/>
          </a:p>
          <a:p>
            <a:r>
              <a:rPr lang="en-US"/>
              <a:t>Workforce research shows that early cognitive and behavioral skills formed in ages 0–8 become the precursors to essential employment skills, including:</a:t>
            </a:r>
          </a:p>
          <a:p>
            <a:pPr marL="171450" indent="-171450">
              <a:buFont typeface="Arial"/>
              <a:buChar char="•"/>
            </a:pPr>
            <a:r>
              <a:rPr lang="en-US"/>
              <a:t>communication,</a:t>
            </a:r>
          </a:p>
          <a:p>
            <a:pPr marL="171450" indent="-171450">
              <a:buFont typeface="Arial"/>
              <a:buChar char="•"/>
            </a:pPr>
            <a:r>
              <a:rPr lang="en-US"/>
              <a:t>collaboration,</a:t>
            </a:r>
          </a:p>
          <a:p>
            <a:pPr marL="171450" indent="-171450">
              <a:buFont typeface="Arial"/>
              <a:buChar char="•"/>
            </a:pPr>
            <a:r>
              <a:rPr lang="en-US"/>
              <a:t>problem-solving,</a:t>
            </a:r>
          </a:p>
          <a:p>
            <a:pPr marL="171450" indent="-171450">
              <a:buFont typeface="Arial"/>
              <a:buChar char="•"/>
            </a:pPr>
            <a:r>
              <a:rPr lang="en-US"/>
              <a:t>planning &amp; organization,</a:t>
            </a:r>
          </a:p>
          <a:p>
            <a:pPr marL="171450" indent="-171450">
              <a:buFont typeface="Arial"/>
              <a:buChar char="•"/>
            </a:pPr>
            <a:r>
              <a:rPr lang="en-US"/>
              <a:t>creative thinking, and</a:t>
            </a:r>
          </a:p>
          <a:p>
            <a:pPr marL="171450" indent="-171450">
              <a:buFont typeface="Arial"/>
              <a:buChar char="•"/>
            </a:pPr>
            <a:r>
              <a:rPr lang="en-US"/>
              <a:t>information literacy.</a:t>
            </a:r>
            <a:br>
              <a:rPr lang="en-US" dirty="0"/>
            </a:br>
            <a:r>
              <a:rPr lang="en-US"/>
              <a:t> High‑quality early learning environments—guided by SC‑ELS—intentionally foster these skills, preparing children for the technical and interpersonal demands of future workplaces. </a:t>
            </a:r>
            <a:r>
              <a:rPr lang="en-US" dirty="0">
                <a:hlinkClick r:id="rId5"/>
              </a:rPr>
              <a:t>[scfirststeps.org]</a:t>
            </a:r>
            <a:endParaRPr lang="en-US"/>
          </a:p>
          <a:p>
            <a:br>
              <a:rPr lang="en-US" dirty="0"/>
            </a:br>
            <a:endParaRPr lang="en-US" dirty="0"/>
          </a:p>
          <a:p>
            <a:r>
              <a:rPr lang="en-US" b="1"/>
              <a:t>4. SC‑ELS Align With South Carolina’s Long‑Term Workforce Development Goals</a:t>
            </a:r>
            <a:endParaRPr lang="en-US"/>
          </a:p>
          <a:p>
            <a:r>
              <a:rPr lang="en-US" dirty="0"/>
              <a:t>The state’s academic standards in ELA, math, and science are explicitly designed to prepare students for economically viable career opportunities. SC‑ELS form the </a:t>
            </a:r>
            <a:r>
              <a:rPr lang="en-US" b="1" dirty="0"/>
              <a:t>starting point</a:t>
            </a:r>
            <a:r>
              <a:rPr lang="en-US" dirty="0"/>
              <a:t> of that trajectory by ensuring children enter school ready to access rigorous learning in later grades that leads to CTE pathways, STEM programs, apprenticeships, and postsecondary training. </a:t>
            </a:r>
            <a:r>
              <a:rPr lang="en-US" dirty="0">
                <a:hlinkClick r:id="rId4"/>
              </a:rPr>
              <a:t>[ed.sc.gov]</a:t>
            </a:r>
            <a:endParaRPr lang="en-US"/>
          </a:p>
          <a:p>
            <a:br>
              <a:rPr lang="en-US" dirty="0"/>
            </a:br>
            <a:endParaRPr lang="en-US" dirty="0"/>
          </a:p>
          <a:p>
            <a:r>
              <a:rPr lang="en-US" b="1"/>
              <a:t>5. SC‑ELS Strengthen Workforce Participation by Supporting Early Skill Development</a:t>
            </a:r>
            <a:endParaRPr lang="en-US"/>
          </a:p>
          <a:p>
            <a:r>
              <a:rPr lang="en-US"/>
              <a:t>High‑quality early learning guided by SC‑ELS not only develops future workers but also supports current workforce stability:</a:t>
            </a:r>
          </a:p>
          <a:p>
            <a:pPr marL="171450" indent="-171450">
              <a:buFont typeface="Arial"/>
              <a:buChar char="•"/>
            </a:pPr>
            <a:r>
              <a:rPr lang="en-US" dirty="0"/>
              <a:t>families can participate in the workforce when children are in high‑quality programs, and</a:t>
            </a:r>
            <a:endParaRPr lang="en-US" dirty="0">
              <a:ea typeface="Calibri"/>
              <a:cs typeface="Calibri"/>
            </a:endParaRPr>
          </a:p>
          <a:p>
            <a:pPr marL="171450" indent="-171450">
              <a:buFont typeface="Arial"/>
              <a:buChar char="•"/>
            </a:pPr>
            <a:r>
              <a:rPr lang="en-US"/>
              <a:t>children develop essential early competencies that predict long‑term employment outcomes.</a:t>
            </a:r>
          </a:p>
          <a:p>
            <a:r>
              <a:rPr lang="en-US"/>
              <a:t>The standards contribute to a statewide ecosystem that reduces long‑term skill gaps and supports South Carolina’s economic growth. </a:t>
            </a:r>
            <a:r>
              <a:rPr lang="en-US" dirty="0">
                <a:hlinkClick r:id="rId5"/>
              </a:rPr>
              <a:t>[scfirststeps.org]</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401B13-70D3-4EB7-A366-AC0AA2874FAC}" type="slidenum">
              <a:t>7</a:t>
            </a:fld>
            <a:endParaRPr lang="en-US"/>
          </a:p>
        </p:txBody>
      </p:sp>
    </p:spTree>
    <p:extLst>
      <p:ext uri="{BB962C8B-B14F-4D97-AF65-F5344CB8AC3E}">
        <p14:creationId xmlns:p14="http://schemas.microsoft.com/office/powerpoint/2010/main" val="1854044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0CC6-E56A-5E3C-D26C-6A963794C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D3272-832B-1E2C-C08F-C41F66D01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033CA-632A-5115-478D-97AC513A25D8}"/>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9658451D-974C-8A72-9AEA-8205A2232375}"/>
              </a:ext>
            </a:extLst>
          </p:cNvPr>
          <p:cNvSpPr>
            <a:spLocks noGrp="1"/>
          </p:cNvSpPr>
          <p:nvPr>
            <p:ph type="sldNum" sz="quarter" idx="5"/>
          </p:nvPr>
        </p:nvSpPr>
        <p:spPr/>
        <p:txBody>
          <a:bodyPr/>
          <a:lstStyle/>
          <a:p>
            <a:fld id="{87401B13-70D3-4EB7-A366-AC0AA2874FAC}" type="slidenum">
              <a:t>52</a:t>
            </a:fld>
            <a:endParaRPr lang="en-US"/>
          </a:p>
        </p:txBody>
      </p:sp>
    </p:spTree>
    <p:extLst>
      <p:ext uri="{BB962C8B-B14F-4D97-AF65-F5344CB8AC3E}">
        <p14:creationId xmlns:p14="http://schemas.microsoft.com/office/powerpoint/2010/main" val="25759476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22983-4B60-D56E-5857-6706B3664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E85200-C509-643C-EA0A-2259AD6EA0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FDB4E-A287-2A24-3EC6-B5AB17D721F8}"/>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1235BBD6-49E4-33D7-50E1-53BB62005BA7}"/>
              </a:ext>
            </a:extLst>
          </p:cNvPr>
          <p:cNvSpPr>
            <a:spLocks noGrp="1"/>
          </p:cNvSpPr>
          <p:nvPr>
            <p:ph type="sldNum" sz="quarter" idx="5"/>
          </p:nvPr>
        </p:nvSpPr>
        <p:spPr/>
        <p:txBody>
          <a:bodyPr/>
          <a:lstStyle/>
          <a:p>
            <a:fld id="{87401B13-70D3-4EB7-A366-AC0AA2874FAC}" type="slidenum">
              <a:t>53</a:t>
            </a:fld>
            <a:endParaRPr lang="en-US"/>
          </a:p>
        </p:txBody>
      </p:sp>
    </p:spTree>
    <p:extLst>
      <p:ext uri="{BB962C8B-B14F-4D97-AF65-F5344CB8AC3E}">
        <p14:creationId xmlns:p14="http://schemas.microsoft.com/office/powerpoint/2010/main" val="33775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77C1B-73BD-A8D5-EDA3-8E36017970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9172AF-6A92-334D-23BE-AF3EF258A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E2354-783F-41B5-CDA4-6F0774A8E21F}"/>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r>
              <a:rPr lang="en-US" b="1" dirty="0"/>
              <a:t>Key Message:</a:t>
            </a:r>
            <a:br>
              <a:rPr lang="en-US" b="1" dirty="0">
                <a:cs typeface="+mn-lt"/>
              </a:rPr>
            </a:br>
            <a:r>
              <a:rPr lang="en-US" b="1" dirty="0"/>
              <a:t> Play‑based learning isn’t just developmentally appropriate—it is directly aligned with the skills today’s and tomorrow’s workforce demands.</a:t>
            </a:r>
            <a:endParaRPr lang="en-US" dirty="0"/>
          </a:p>
          <a:p>
            <a:r>
              <a:rPr lang="en-US" b="1"/>
              <a:t>Why Play = Workforce Preparation</a:t>
            </a:r>
            <a:endParaRPr lang="en-US"/>
          </a:p>
          <a:p>
            <a:pPr marL="171450" indent="-171450">
              <a:buFont typeface="Arial"/>
              <a:buChar char="•"/>
            </a:pPr>
            <a:r>
              <a:rPr lang="en-US"/>
              <a:t>Play naturally strengthens </a:t>
            </a:r>
            <a:r>
              <a:rPr lang="en-US" b="1"/>
              <a:t>communication</a:t>
            </a:r>
            <a:r>
              <a:rPr lang="en-US"/>
              <a:t>, </a:t>
            </a:r>
            <a:r>
              <a:rPr lang="en-US" b="1"/>
              <a:t>collaboration</a:t>
            </a:r>
            <a:r>
              <a:rPr lang="en-US"/>
              <a:t>, </a:t>
            </a:r>
            <a:r>
              <a:rPr lang="en-US" b="1"/>
              <a:t>problem‑solving</a:t>
            </a:r>
            <a:r>
              <a:rPr lang="en-US"/>
              <a:t>, </a:t>
            </a:r>
            <a:r>
              <a:rPr lang="en-US" b="1"/>
              <a:t>creativity</a:t>
            </a:r>
            <a:r>
              <a:rPr lang="en-US"/>
              <a:t>, and </a:t>
            </a:r>
            <a:r>
              <a:rPr lang="en-US" b="1"/>
              <a:t>flexible thinking</a:t>
            </a:r>
            <a:r>
              <a:rPr lang="en-US"/>
              <a:t>—the same Essential Employment Skills (EES) workforce researchers identify as critical for jobs by 2035. </a:t>
            </a:r>
            <a:r>
              <a:rPr lang="en-US" dirty="0">
                <a:hlinkClick r:id="rId3"/>
              </a:rPr>
              <a:t>[cscce.berkeley.edu]</a:t>
            </a:r>
            <a:endParaRPr lang="en-US"/>
          </a:p>
          <a:p>
            <a:pPr marL="171450" indent="-171450">
              <a:buFont typeface="Arial"/>
              <a:buChar char="•"/>
            </a:pPr>
            <a:r>
              <a:rPr lang="en-US"/>
              <a:t>Through hands‑on, exploratory activities, children practice </a:t>
            </a:r>
            <a:r>
              <a:rPr lang="en-US" b="1"/>
              <a:t>planning</a:t>
            </a:r>
            <a:r>
              <a:rPr lang="en-US"/>
              <a:t>, </a:t>
            </a:r>
            <a:r>
              <a:rPr lang="en-US" b="1"/>
              <a:t>organization</a:t>
            </a:r>
            <a:r>
              <a:rPr lang="en-US"/>
              <a:t>, </a:t>
            </a:r>
            <a:r>
              <a:rPr lang="en-US" b="1"/>
              <a:t>information processing</a:t>
            </a:r>
            <a:r>
              <a:rPr lang="en-US"/>
              <a:t>, and </a:t>
            </a:r>
            <a:r>
              <a:rPr lang="en-US" b="1"/>
              <a:t>independent decision‑making</a:t>
            </a:r>
            <a:r>
              <a:rPr lang="en-US"/>
              <a:t>, all foundational to technical learning later in CTE and STEM pathways. </a:t>
            </a:r>
            <a:r>
              <a:rPr lang="en-US" dirty="0">
                <a:hlinkClick r:id="rId4"/>
              </a:rPr>
              <a:t>[developing...arvard.edu]</a:t>
            </a:r>
            <a:endParaRPr lang="en-US"/>
          </a:p>
          <a:p>
            <a:r>
              <a:rPr lang="en-US" b="1"/>
              <a:t>How Play-Based Learning Connects to Career Readiness</a:t>
            </a:r>
            <a:endParaRPr lang="en-US"/>
          </a:p>
          <a:p>
            <a:pPr marL="171450" indent="-171450">
              <a:buFont typeface="Arial"/>
              <a:buChar char="•"/>
            </a:pPr>
            <a:r>
              <a:rPr lang="en-US" b="1"/>
              <a:t>Approaches to Play &amp; Learning</a:t>
            </a:r>
            <a:r>
              <a:rPr lang="en-US"/>
              <a:t> in SC‑ELS directly support curiosity, persistence, and initiative—early versions of innovation and problem‑solving skills that employers consistently rank as essential. </a:t>
            </a:r>
            <a:r>
              <a:rPr lang="en-US" dirty="0">
                <a:hlinkClick r:id="rId5"/>
              </a:rPr>
              <a:t>[earlychildhoodsc.org]</a:t>
            </a:r>
            <a:endParaRPr lang="en-US"/>
          </a:p>
          <a:p>
            <a:pPr marL="171450" indent="-171450">
              <a:buFont typeface="Arial"/>
              <a:buChar char="•"/>
            </a:pPr>
            <a:r>
              <a:rPr lang="en-US"/>
              <a:t>Social and emotional competencies developed through collaborative play (negotiation, empathy, teamwork) map to the interpersonal skills today’s workforce requires. </a:t>
            </a:r>
            <a:r>
              <a:rPr lang="en-US" dirty="0">
                <a:hlinkClick r:id="rId6"/>
              </a:rPr>
              <a:t>[unicef.org]</a:t>
            </a:r>
            <a:endParaRPr lang="en-US"/>
          </a:p>
          <a:p>
            <a:r>
              <a:rPr lang="en-US" b="1"/>
              <a:t>Why This Matters for South Carolina</a:t>
            </a:r>
            <a:endParaRPr lang="en-US"/>
          </a:p>
          <a:p>
            <a:pPr marL="171450" indent="-171450">
              <a:buFont typeface="Arial"/>
              <a:buChar char="•"/>
            </a:pPr>
            <a:r>
              <a:rPr lang="en-US" dirty="0"/>
              <a:t>A workforce-ready pipeline begins long before kindergarten; play builds the cognitive and behavioral architecture that remains stable over time and predicts later employment success. </a:t>
            </a:r>
            <a:r>
              <a:rPr lang="en-US" dirty="0">
                <a:hlinkClick r:id="rId6"/>
              </a:rPr>
              <a:t>[unicef.org]</a:t>
            </a:r>
            <a:endParaRPr lang="en-US"/>
          </a:p>
          <a:p>
            <a:pPr marL="171450" indent="-171450">
              <a:buFont typeface="Arial"/>
              <a:buChar char="•"/>
            </a:pPr>
            <a:r>
              <a:rPr lang="en-US"/>
              <a:t>NFER research shows that </a:t>
            </a:r>
            <a:r>
              <a:rPr lang="en-US" b="1"/>
              <a:t>early cognitive and behavioral skills are direct precursors to employability skills</a:t>
            </a:r>
            <a:r>
              <a:rPr lang="en-US"/>
              <a:t>, and addressing skill gaps early prevents long-term workforce shortages. </a:t>
            </a:r>
            <a:r>
              <a:rPr lang="en-US" dirty="0">
                <a:hlinkClick r:id="rId3"/>
              </a:rPr>
              <a:t>[cscce.berkeley.edu]</a:t>
            </a:r>
            <a:endParaRPr lang="en-US"/>
          </a:p>
          <a:p>
            <a:r>
              <a:rPr lang="en-US" b="1"/>
              <a:t>Bottom Line for the Audience</a:t>
            </a:r>
            <a:endParaRPr lang="en-US"/>
          </a:p>
          <a:p>
            <a:r>
              <a:rPr lang="en-US" dirty="0"/>
              <a:t>Play-based learning isn’t “extra” — it is the </a:t>
            </a:r>
            <a:r>
              <a:rPr lang="en-US" b="1" dirty="0"/>
              <a:t>instructional method that best prepares young children for the complex, adaptive, team‑based work environments</a:t>
            </a:r>
            <a:r>
              <a:rPr lang="en-US" dirty="0"/>
              <a:t> they will enter in South Carolina’s future economy.</a:t>
            </a: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53820C51-DBFD-F9E0-B000-C1E274308577}"/>
              </a:ext>
            </a:extLst>
          </p:cNvPr>
          <p:cNvSpPr>
            <a:spLocks noGrp="1"/>
          </p:cNvSpPr>
          <p:nvPr>
            <p:ph type="sldNum" sz="quarter" idx="5"/>
          </p:nvPr>
        </p:nvSpPr>
        <p:spPr/>
        <p:txBody>
          <a:bodyPr/>
          <a:lstStyle/>
          <a:p>
            <a:fld id="{87401B13-70D3-4EB7-A366-AC0AA2874FAC}" type="slidenum">
              <a:t>8</a:t>
            </a:fld>
            <a:endParaRPr lang="en-US"/>
          </a:p>
        </p:txBody>
      </p:sp>
    </p:spTree>
    <p:extLst>
      <p:ext uri="{BB962C8B-B14F-4D97-AF65-F5344CB8AC3E}">
        <p14:creationId xmlns:p14="http://schemas.microsoft.com/office/powerpoint/2010/main" val="335431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3838A-AE31-D01F-F7B6-14AE0CEFB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17AC2-067D-DE58-0CF6-7AD1EE46D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0D550-1410-1E64-62F4-1C516D07E1A6}"/>
              </a:ext>
            </a:extLst>
          </p:cNvPr>
          <p:cNvSpPr>
            <a:spLocks noGrp="1"/>
          </p:cNvSpPr>
          <p:nvPr>
            <p:ph type="body" idx="1"/>
          </p:nvPr>
        </p:nvSpPr>
        <p:spPr/>
        <p:txBody>
          <a:bodyPr/>
          <a:lstStyle/>
          <a:p>
            <a:pPr marL="171450" indent="-171450">
              <a:buFont typeface="Arial"/>
              <a:buChar char="•"/>
            </a:pPr>
            <a:r>
              <a:rPr lang="en-US" dirty="0"/>
              <a:t>Highlight that: </a:t>
            </a:r>
          </a:p>
          <a:p>
            <a:pPr marL="628650" lvl="1" indent="-171450">
              <a:buFont typeface="Arial"/>
              <a:buChar char="•"/>
            </a:pPr>
            <a:r>
              <a:rPr lang="en-US" dirty="0"/>
              <a:t>Children are </a:t>
            </a:r>
            <a:r>
              <a:rPr lang="en-US" b="1" dirty="0"/>
              <a:t>pretending, experimenting, and collaborating during </a:t>
            </a:r>
            <a:r>
              <a:rPr lang="en-US" b="1"/>
              <a:t>purposefully</a:t>
            </a:r>
            <a:r>
              <a:rPr lang="en-US" b="1" dirty="0"/>
              <a:t> </a:t>
            </a:r>
            <a:r>
              <a:rPr lang="en-US" b="1"/>
              <a:t>planned play experiences</a:t>
            </a:r>
            <a:endParaRPr lang="en-US"/>
          </a:p>
          <a:p>
            <a:pPr marL="628650" lvl="1" indent="-171450">
              <a:buFont typeface="Arial"/>
              <a:buChar char="•"/>
            </a:pPr>
            <a:r>
              <a:rPr lang="en-US"/>
              <a:t>The play is </a:t>
            </a:r>
            <a:r>
              <a:rPr lang="en-US" b="1"/>
              <a:t>child‑led but teacher‑supported</a:t>
            </a:r>
            <a:endParaRPr lang="en-US"/>
          </a:p>
          <a:p>
            <a:pPr lvl="1"/>
            <a:r>
              <a:rPr lang="en-US"/>
              <a:t>“When children engage in this type of play, they are exploring real‑world roles in a way that makes sense for their development.”</a:t>
            </a:r>
            <a:endParaRPr lang="en-US">
              <a:ea typeface="Calibri"/>
              <a:cs typeface="Calibri"/>
            </a:endParaRPr>
          </a:p>
          <a:p>
            <a:endParaRPr lang="en-US" dirty="0">
              <a:ea typeface="Calibri"/>
              <a:cs typeface="Calibri"/>
            </a:endParaRPr>
          </a:p>
          <a:p>
            <a:r>
              <a:rPr lang="en-US"/>
              <a:t>Briefly name key domains (do not list all):</a:t>
            </a:r>
          </a:p>
          <a:p>
            <a:pPr marL="171450" indent="-171450">
              <a:buFont typeface="Arial"/>
              <a:buChar char="•"/>
            </a:pPr>
            <a:r>
              <a:rPr lang="en-US" b="1"/>
              <a:t>Approaches to Learning</a:t>
            </a:r>
            <a:br>
              <a:rPr lang="en-US" b="1" dirty="0">
                <a:cs typeface="+mn-lt"/>
              </a:rPr>
            </a:br>
            <a:r>
              <a:rPr lang="en-US" b="1" dirty="0"/>
              <a:t> </a:t>
            </a:r>
            <a:r>
              <a:rPr lang="en-US" i="1"/>
              <a:t>Children plan, persist, and problem‑solve during play</a:t>
            </a:r>
            <a:endParaRPr lang="en-US"/>
          </a:p>
          <a:p>
            <a:pPr marL="171450" indent="-171450">
              <a:buFont typeface="Arial"/>
              <a:buChar char="•"/>
            </a:pPr>
            <a:r>
              <a:rPr lang="en-US" b="1"/>
              <a:t>Language Development &amp; Communication</a:t>
            </a:r>
            <a:br>
              <a:rPr lang="en-US" b="1" dirty="0">
                <a:cs typeface="+mn-lt"/>
              </a:rPr>
            </a:br>
            <a:r>
              <a:rPr lang="en-US" b="1" dirty="0"/>
              <a:t> </a:t>
            </a:r>
            <a:r>
              <a:rPr lang="en-US" i="1"/>
              <a:t>They use new vocabulary and explain their thinking</a:t>
            </a:r>
            <a:endParaRPr lang="en-US"/>
          </a:p>
          <a:p>
            <a:pPr marL="171450" indent="-171450">
              <a:buFont typeface="Arial"/>
              <a:buChar char="•"/>
            </a:pPr>
            <a:r>
              <a:rPr lang="en-US" b="1"/>
              <a:t>Social &amp; Emotional Development</a:t>
            </a:r>
            <a:br>
              <a:rPr lang="en-US" b="1" dirty="0">
                <a:cs typeface="+mn-lt"/>
              </a:rPr>
            </a:br>
            <a:r>
              <a:rPr lang="en-US" b="1" dirty="0"/>
              <a:t> </a:t>
            </a:r>
            <a:r>
              <a:rPr lang="en-US" i="1"/>
              <a:t>They negotiate roles, take turns, and work together</a:t>
            </a:r>
            <a:endParaRPr lang="en-US"/>
          </a:p>
          <a:p>
            <a:endParaRPr lang="en-US" dirty="0"/>
          </a:p>
          <a:p>
            <a:r>
              <a:rPr lang="en-US" b="1"/>
              <a:t>Reassure Teachers</a:t>
            </a:r>
            <a:endParaRPr lang="en-US"/>
          </a:p>
          <a:p>
            <a:r>
              <a:rPr lang="en-US"/>
              <a:t>Make this point clearly and directly:</a:t>
            </a:r>
          </a:p>
          <a:p>
            <a:r>
              <a:rPr lang="en-US"/>
              <a:t>“This does not require a new lesson or extra planning time.”</a:t>
            </a:r>
          </a:p>
          <a:p>
            <a:pPr marL="171450" indent="-171450">
              <a:buFont typeface="Arial"/>
              <a:buChar char="•"/>
            </a:pPr>
            <a:r>
              <a:rPr lang="en-US" dirty="0"/>
              <a:t>Teachers are already doing this</a:t>
            </a:r>
          </a:p>
          <a:p>
            <a:pPr marL="171450" indent="-171450">
              <a:buFont typeface="Arial"/>
              <a:buChar char="•"/>
            </a:pPr>
            <a:r>
              <a:rPr lang="en-US"/>
              <a:t>The shift is being </a:t>
            </a:r>
            <a:r>
              <a:rPr lang="en-US" b="1"/>
              <a:t>intentional</a:t>
            </a:r>
            <a:r>
              <a:rPr lang="en-US"/>
              <a:t>: </a:t>
            </a:r>
          </a:p>
          <a:p>
            <a:pPr marL="628650" lvl="1" indent="-171450">
              <a:buFont typeface="Arial"/>
              <a:buChar char="•"/>
            </a:pPr>
            <a:r>
              <a:rPr lang="en-US"/>
              <a:t>Naming the career/career cluster</a:t>
            </a:r>
          </a:p>
          <a:p>
            <a:pPr marL="628650" lvl="1" indent="-171450">
              <a:buFont typeface="Arial"/>
              <a:buChar char="•"/>
            </a:pPr>
            <a:r>
              <a:rPr lang="en-US"/>
              <a:t>Adding related materials</a:t>
            </a:r>
          </a:p>
          <a:p>
            <a:pPr marL="628650" lvl="1" indent="-171450">
              <a:buFont typeface="Arial"/>
              <a:buChar char="•"/>
            </a:pPr>
            <a:r>
              <a:rPr lang="en-US"/>
              <a:t>Asking purposeful questions</a:t>
            </a:r>
            <a:endParaRPr lang="en-US">
              <a:ea typeface="Calibri"/>
              <a:cs typeface="Calibri"/>
            </a:endParaRPr>
          </a:p>
          <a:p>
            <a:endParaRPr lang="en-US" dirty="0">
              <a:ea typeface="Calibri"/>
              <a:cs typeface="Calibri"/>
            </a:endParaRPr>
          </a:p>
          <a:p>
            <a:pPr>
              <a:buFont typeface="Arial"/>
            </a:pPr>
            <a:endParaRPr lang="en-US" i="1"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52BA97DA-ECA7-1407-885A-D4CB26240622}"/>
              </a:ext>
            </a:extLst>
          </p:cNvPr>
          <p:cNvSpPr>
            <a:spLocks noGrp="1"/>
          </p:cNvSpPr>
          <p:nvPr>
            <p:ph type="sldNum" sz="quarter" idx="5"/>
          </p:nvPr>
        </p:nvSpPr>
        <p:spPr/>
        <p:txBody>
          <a:bodyPr/>
          <a:lstStyle/>
          <a:p>
            <a:fld id="{87401B13-70D3-4EB7-A366-AC0AA2874FAC}" type="slidenum">
              <a:t>9</a:t>
            </a:fld>
            <a:endParaRPr lang="en-US"/>
          </a:p>
        </p:txBody>
      </p:sp>
    </p:spTree>
    <p:extLst>
      <p:ext uri="{BB962C8B-B14F-4D97-AF65-F5344CB8AC3E}">
        <p14:creationId xmlns:p14="http://schemas.microsoft.com/office/powerpoint/2010/main" val="117671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5494C-C70C-DB63-2D29-4889C04C5A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C5A8B8-48F5-0843-610A-5004F26AF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E90644-5ED6-7D30-A5DC-50D2026C4C37}"/>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r>
              <a:rPr lang="en-US" b="1" dirty="0"/>
              <a:t>Key Message:</a:t>
            </a:r>
            <a:br>
              <a:rPr lang="en-US" b="1" dirty="0">
                <a:cs typeface="+mn-lt"/>
              </a:rPr>
            </a:br>
            <a:r>
              <a:rPr lang="en-US" b="1" dirty="0"/>
              <a:t> Play‑based learning isn’t just developmentally appropriate—it is directly aligned with the skills today’s and tomorrow’s workforce demands.</a:t>
            </a:r>
            <a:endParaRPr lang="en-US" dirty="0"/>
          </a:p>
          <a:p>
            <a:r>
              <a:rPr lang="en-US" b="1"/>
              <a:t>Why Play = Workforce Preparation</a:t>
            </a:r>
            <a:endParaRPr lang="en-US"/>
          </a:p>
          <a:p>
            <a:pPr marL="171450" indent="-171450">
              <a:buFont typeface="Arial"/>
              <a:buChar char="•"/>
            </a:pPr>
            <a:r>
              <a:rPr lang="en-US"/>
              <a:t>Play naturally strengthens </a:t>
            </a:r>
            <a:r>
              <a:rPr lang="en-US" b="1"/>
              <a:t>communication</a:t>
            </a:r>
            <a:r>
              <a:rPr lang="en-US"/>
              <a:t>, </a:t>
            </a:r>
            <a:r>
              <a:rPr lang="en-US" b="1"/>
              <a:t>collaboration</a:t>
            </a:r>
            <a:r>
              <a:rPr lang="en-US"/>
              <a:t>, </a:t>
            </a:r>
            <a:r>
              <a:rPr lang="en-US" b="1"/>
              <a:t>problem‑solving</a:t>
            </a:r>
            <a:r>
              <a:rPr lang="en-US"/>
              <a:t>, </a:t>
            </a:r>
            <a:r>
              <a:rPr lang="en-US" b="1"/>
              <a:t>creativity</a:t>
            </a:r>
            <a:r>
              <a:rPr lang="en-US"/>
              <a:t>, and </a:t>
            </a:r>
            <a:r>
              <a:rPr lang="en-US" b="1"/>
              <a:t>flexible thinking</a:t>
            </a:r>
            <a:r>
              <a:rPr lang="en-US"/>
              <a:t>—the same Essential Employment Skills (EES) workforce researchers identify as critical for jobs by 2035. </a:t>
            </a:r>
            <a:r>
              <a:rPr lang="en-US" dirty="0">
                <a:hlinkClick r:id="rId3"/>
              </a:rPr>
              <a:t>[cscce.berkeley.edu]</a:t>
            </a:r>
            <a:endParaRPr lang="en-US"/>
          </a:p>
          <a:p>
            <a:pPr marL="171450" indent="-171450">
              <a:buFont typeface="Arial"/>
              <a:buChar char="•"/>
            </a:pPr>
            <a:r>
              <a:rPr lang="en-US"/>
              <a:t>Through hands‑on, exploratory activities, children practice </a:t>
            </a:r>
            <a:r>
              <a:rPr lang="en-US" b="1"/>
              <a:t>planning</a:t>
            </a:r>
            <a:r>
              <a:rPr lang="en-US"/>
              <a:t>, </a:t>
            </a:r>
            <a:r>
              <a:rPr lang="en-US" b="1"/>
              <a:t>organization</a:t>
            </a:r>
            <a:r>
              <a:rPr lang="en-US"/>
              <a:t>, </a:t>
            </a:r>
            <a:r>
              <a:rPr lang="en-US" b="1"/>
              <a:t>information processing</a:t>
            </a:r>
            <a:r>
              <a:rPr lang="en-US"/>
              <a:t>, and </a:t>
            </a:r>
            <a:r>
              <a:rPr lang="en-US" b="1"/>
              <a:t>independent decision‑making</a:t>
            </a:r>
            <a:r>
              <a:rPr lang="en-US"/>
              <a:t>, all foundational to technical learning later in CTE and STEM pathways. </a:t>
            </a:r>
            <a:r>
              <a:rPr lang="en-US" dirty="0">
                <a:hlinkClick r:id="rId4"/>
              </a:rPr>
              <a:t>[developing...arvard.edu]</a:t>
            </a:r>
            <a:endParaRPr lang="en-US"/>
          </a:p>
          <a:p>
            <a:r>
              <a:rPr lang="en-US" b="1"/>
              <a:t>How Play-Based Learning Connects to Career Readiness</a:t>
            </a:r>
            <a:endParaRPr lang="en-US"/>
          </a:p>
          <a:p>
            <a:pPr marL="171450" indent="-171450">
              <a:buFont typeface="Arial"/>
              <a:buChar char="•"/>
            </a:pPr>
            <a:r>
              <a:rPr lang="en-US" b="1"/>
              <a:t>Approaches to Play &amp; Learning</a:t>
            </a:r>
            <a:r>
              <a:rPr lang="en-US"/>
              <a:t> in SC‑ELS directly support curiosity, persistence, and initiative—early versions of innovation and problem‑solving skills that employers consistently rank as essential. </a:t>
            </a:r>
            <a:r>
              <a:rPr lang="en-US" dirty="0">
                <a:hlinkClick r:id="rId5"/>
              </a:rPr>
              <a:t>[earlychildhoodsc.org]</a:t>
            </a:r>
            <a:endParaRPr lang="en-US"/>
          </a:p>
          <a:p>
            <a:pPr marL="171450" indent="-171450">
              <a:buFont typeface="Arial"/>
              <a:buChar char="•"/>
            </a:pPr>
            <a:r>
              <a:rPr lang="en-US"/>
              <a:t>Social and emotional competencies developed through collaborative play (negotiation, empathy, teamwork) map to the interpersonal skills today’s workforce requires. </a:t>
            </a:r>
            <a:r>
              <a:rPr lang="en-US" dirty="0">
                <a:hlinkClick r:id="rId6"/>
              </a:rPr>
              <a:t>[unicef.org]</a:t>
            </a:r>
            <a:endParaRPr lang="en-US"/>
          </a:p>
          <a:p>
            <a:r>
              <a:rPr lang="en-US" b="1"/>
              <a:t>Why This Matters for South Carolina</a:t>
            </a:r>
            <a:endParaRPr lang="en-US"/>
          </a:p>
          <a:p>
            <a:pPr marL="171450" indent="-171450">
              <a:buFont typeface="Arial"/>
              <a:buChar char="•"/>
            </a:pPr>
            <a:r>
              <a:rPr lang="en-US" dirty="0"/>
              <a:t>A workforce-ready pipeline begins long before kindergarten; play builds the cognitive and behavioral architecture that remains stable over time and predicts later employment success. </a:t>
            </a:r>
            <a:r>
              <a:rPr lang="en-US" dirty="0">
                <a:hlinkClick r:id="rId6"/>
              </a:rPr>
              <a:t>[unicef.org]</a:t>
            </a:r>
            <a:endParaRPr lang="en-US"/>
          </a:p>
          <a:p>
            <a:pPr marL="171450" indent="-171450">
              <a:buFont typeface="Arial"/>
              <a:buChar char="•"/>
            </a:pPr>
            <a:r>
              <a:rPr lang="en-US"/>
              <a:t>NFER research shows that </a:t>
            </a:r>
            <a:r>
              <a:rPr lang="en-US" b="1"/>
              <a:t>early cognitive and behavioral skills are direct precursors to employability skills</a:t>
            </a:r>
            <a:r>
              <a:rPr lang="en-US"/>
              <a:t>, and addressing skill gaps early prevents long-term workforce shortages. </a:t>
            </a:r>
            <a:r>
              <a:rPr lang="en-US" dirty="0">
                <a:hlinkClick r:id="rId3"/>
              </a:rPr>
              <a:t>[cscce.berkeley.edu]</a:t>
            </a:r>
            <a:endParaRPr lang="en-US"/>
          </a:p>
          <a:p>
            <a:r>
              <a:rPr lang="en-US" b="1"/>
              <a:t>Bottom Line for the Audience</a:t>
            </a:r>
            <a:endParaRPr lang="en-US"/>
          </a:p>
          <a:p>
            <a:r>
              <a:rPr lang="en-US" dirty="0"/>
              <a:t>Play-based learning isn’t “extra” — it is the </a:t>
            </a:r>
            <a:r>
              <a:rPr lang="en-US" b="1" dirty="0"/>
              <a:t>instructional method that best prepares young children for the complex, adaptive, team‑based work environments</a:t>
            </a:r>
            <a:r>
              <a:rPr lang="en-US" dirty="0"/>
              <a:t> they will enter in South Carolina’s future economy.</a:t>
            </a: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860AF93E-61D6-F1C2-DD1A-0CCDCF445C01}"/>
              </a:ext>
            </a:extLst>
          </p:cNvPr>
          <p:cNvSpPr>
            <a:spLocks noGrp="1"/>
          </p:cNvSpPr>
          <p:nvPr>
            <p:ph type="sldNum" sz="quarter" idx="5"/>
          </p:nvPr>
        </p:nvSpPr>
        <p:spPr/>
        <p:txBody>
          <a:bodyPr/>
          <a:lstStyle/>
          <a:p>
            <a:fld id="{87401B13-70D3-4EB7-A366-AC0AA2874FAC}" type="slidenum">
              <a:t>10</a:t>
            </a:fld>
            <a:endParaRPr lang="en-US"/>
          </a:p>
        </p:txBody>
      </p:sp>
    </p:spTree>
    <p:extLst>
      <p:ext uri="{BB962C8B-B14F-4D97-AF65-F5344CB8AC3E}">
        <p14:creationId xmlns:p14="http://schemas.microsoft.com/office/powerpoint/2010/main" val="3645101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CC527-0B3C-337A-3D30-8518634D7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D8D91A-97DA-B3F7-B433-0650B9A50C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EC00E-01AB-1BE1-1E2E-B763C0AFB49B}"/>
              </a:ext>
            </a:extLst>
          </p:cNvPr>
          <p:cNvSpPr>
            <a:spLocks noGrp="1"/>
          </p:cNvSpPr>
          <p:nvPr>
            <p:ph type="body" idx="1"/>
          </p:nvPr>
        </p:nvSpPr>
        <p:spPr/>
        <p:txBody>
          <a:bodyPr/>
          <a:lstStyle/>
          <a:p>
            <a:pPr>
              <a:lnSpc>
                <a:spcPct val="90000"/>
              </a:lnSpc>
              <a:spcBef>
                <a:spcPts val="1000"/>
              </a:spcBef>
            </a:pPr>
            <a:endParaRPr lang="en-US" dirty="0">
              <a:ea typeface="Calibri"/>
              <a:cs typeface="Calibri"/>
            </a:endParaRPr>
          </a:p>
          <a:p>
            <a:r>
              <a:rPr lang="en-US" b="1" dirty="0"/>
              <a:t>Key Message:</a:t>
            </a:r>
            <a:br>
              <a:rPr lang="en-US" b="1" dirty="0">
                <a:cs typeface="+mn-lt"/>
              </a:rPr>
            </a:br>
            <a:r>
              <a:rPr lang="en-US" b="1" dirty="0"/>
              <a:t> Play‑based learning isn’t just developmentally appropriate—it is directly aligned with the skills today’s and tomorrow’s workforce demands.</a:t>
            </a:r>
            <a:endParaRPr lang="en-US" dirty="0"/>
          </a:p>
          <a:p>
            <a:r>
              <a:rPr lang="en-US" b="1"/>
              <a:t>Why Play = Workforce Preparation</a:t>
            </a:r>
            <a:endParaRPr lang="en-US"/>
          </a:p>
          <a:p>
            <a:pPr marL="171450" indent="-171450">
              <a:buFont typeface="Arial"/>
              <a:buChar char="•"/>
            </a:pPr>
            <a:r>
              <a:rPr lang="en-US"/>
              <a:t>Play naturally strengthens </a:t>
            </a:r>
            <a:r>
              <a:rPr lang="en-US" b="1"/>
              <a:t>communication</a:t>
            </a:r>
            <a:r>
              <a:rPr lang="en-US"/>
              <a:t>, </a:t>
            </a:r>
            <a:r>
              <a:rPr lang="en-US" b="1"/>
              <a:t>collaboration</a:t>
            </a:r>
            <a:r>
              <a:rPr lang="en-US"/>
              <a:t>, </a:t>
            </a:r>
            <a:r>
              <a:rPr lang="en-US" b="1"/>
              <a:t>problem‑solving</a:t>
            </a:r>
            <a:r>
              <a:rPr lang="en-US"/>
              <a:t>, </a:t>
            </a:r>
            <a:r>
              <a:rPr lang="en-US" b="1"/>
              <a:t>creativity</a:t>
            </a:r>
            <a:r>
              <a:rPr lang="en-US"/>
              <a:t>, and </a:t>
            </a:r>
            <a:r>
              <a:rPr lang="en-US" b="1"/>
              <a:t>flexible thinking</a:t>
            </a:r>
            <a:r>
              <a:rPr lang="en-US"/>
              <a:t>—the same Essential Employment Skills (EES) workforce researchers identify as critical for jobs by 2035. </a:t>
            </a:r>
            <a:r>
              <a:rPr lang="en-US" dirty="0">
                <a:hlinkClick r:id="rId3"/>
              </a:rPr>
              <a:t>[cscce.berkeley.edu]</a:t>
            </a:r>
            <a:endParaRPr lang="en-US"/>
          </a:p>
          <a:p>
            <a:pPr marL="171450" indent="-171450">
              <a:buFont typeface="Arial"/>
              <a:buChar char="•"/>
            </a:pPr>
            <a:r>
              <a:rPr lang="en-US"/>
              <a:t>Through hands‑on, exploratory activities, children practice </a:t>
            </a:r>
            <a:r>
              <a:rPr lang="en-US" b="1"/>
              <a:t>planning</a:t>
            </a:r>
            <a:r>
              <a:rPr lang="en-US"/>
              <a:t>, </a:t>
            </a:r>
            <a:r>
              <a:rPr lang="en-US" b="1"/>
              <a:t>organization</a:t>
            </a:r>
            <a:r>
              <a:rPr lang="en-US"/>
              <a:t>, </a:t>
            </a:r>
            <a:r>
              <a:rPr lang="en-US" b="1"/>
              <a:t>information processing</a:t>
            </a:r>
            <a:r>
              <a:rPr lang="en-US"/>
              <a:t>, and </a:t>
            </a:r>
            <a:r>
              <a:rPr lang="en-US" b="1"/>
              <a:t>independent decision‑making</a:t>
            </a:r>
            <a:r>
              <a:rPr lang="en-US"/>
              <a:t>, all foundational to technical learning later in CTE and STEM pathways. </a:t>
            </a:r>
            <a:r>
              <a:rPr lang="en-US" dirty="0">
                <a:hlinkClick r:id="rId4"/>
              </a:rPr>
              <a:t>[developing...arvard.edu]</a:t>
            </a:r>
            <a:endParaRPr lang="en-US"/>
          </a:p>
          <a:p>
            <a:r>
              <a:rPr lang="en-US" b="1"/>
              <a:t>How Play-Based Learning Connects to Career Readiness</a:t>
            </a:r>
            <a:endParaRPr lang="en-US"/>
          </a:p>
          <a:p>
            <a:pPr marL="171450" indent="-171450">
              <a:buFont typeface="Arial"/>
              <a:buChar char="•"/>
            </a:pPr>
            <a:r>
              <a:rPr lang="en-US" b="1"/>
              <a:t>Approaches to Play &amp; Learning</a:t>
            </a:r>
            <a:r>
              <a:rPr lang="en-US"/>
              <a:t> in SC‑ELS directly support curiosity, persistence, and initiative—early versions of innovation and problem‑solving skills that employers consistently rank as essential. </a:t>
            </a:r>
            <a:r>
              <a:rPr lang="en-US" dirty="0">
                <a:hlinkClick r:id="rId5"/>
              </a:rPr>
              <a:t>[earlychildhoodsc.org]</a:t>
            </a:r>
            <a:endParaRPr lang="en-US"/>
          </a:p>
          <a:p>
            <a:pPr marL="171450" indent="-171450">
              <a:buFont typeface="Arial"/>
              <a:buChar char="•"/>
            </a:pPr>
            <a:r>
              <a:rPr lang="en-US"/>
              <a:t>Social and emotional competencies developed through collaborative play (negotiation, empathy, teamwork) map to the interpersonal skills today’s workforce requires. </a:t>
            </a:r>
            <a:r>
              <a:rPr lang="en-US" dirty="0">
                <a:hlinkClick r:id="rId6"/>
              </a:rPr>
              <a:t>[unicef.org]</a:t>
            </a:r>
            <a:endParaRPr lang="en-US"/>
          </a:p>
          <a:p>
            <a:r>
              <a:rPr lang="en-US" b="1"/>
              <a:t>Why This Matters for South Carolina</a:t>
            </a:r>
            <a:endParaRPr lang="en-US"/>
          </a:p>
          <a:p>
            <a:pPr marL="171450" indent="-171450">
              <a:buFont typeface="Arial"/>
              <a:buChar char="•"/>
            </a:pPr>
            <a:r>
              <a:rPr lang="en-US" dirty="0"/>
              <a:t>A workforce-ready pipeline begins long before kindergarten; play builds the cognitive and behavioral architecture that remains stable over time and predicts later employment success. </a:t>
            </a:r>
            <a:r>
              <a:rPr lang="en-US" dirty="0">
                <a:hlinkClick r:id="rId6"/>
              </a:rPr>
              <a:t>[unicef.org]</a:t>
            </a:r>
            <a:endParaRPr lang="en-US"/>
          </a:p>
          <a:p>
            <a:pPr marL="171450" indent="-171450">
              <a:buFont typeface="Arial"/>
              <a:buChar char="•"/>
            </a:pPr>
            <a:r>
              <a:rPr lang="en-US"/>
              <a:t>NFER research shows that </a:t>
            </a:r>
            <a:r>
              <a:rPr lang="en-US" b="1"/>
              <a:t>early cognitive and behavioral skills are direct precursors to employability skills</a:t>
            </a:r>
            <a:r>
              <a:rPr lang="en-US"/>
              <a:t>, and addressing skill gaps early prevents long-term workforce shortages. </a:t>
            </a:r>
            <a:r>
              <a:rPr lang="en-US" dirty="0">
                <a:hlinkClick r:id="rId3"/>
              </a:rPr>
              <a:t>[cscce.berkeley.edu]</a:t>
            </a:r>
            <a:endParaRPr lang="en-US"/>
          </a:p>
          <a:p>
            <a:r>
              <a:rPr lang="en-US" b="1"/>
              <a:t>Bottom Line for the Audience</a:t>
            </a:r>
            <a:endParaRPr lang="en-US"/>
          </a:p>
          <a:p>
            <a:r>
              <a:rPr lang="en-US" dirty="0"/>
              <a:t>Play-based learning isn’t “extra” — it is the </a:t>
            </a:r>
            <a:r>
              <a:rPr lang="en-US" b="1" dirty="0"/>
              <a:t>instructional method that best prepares young children for the complex, adaptive, team‑based work environments</a:t>
            </a:r>
            <a:r>
              <a:rPr lang="en-US" dirty="0"/>
              <a:t> they will enter in South Carolina’s future economy.</a:t>
            </a:r>
            <a:endParaRPr lang="en-US" dirty="0">
              <a:ea typeface="Calibri"/>
              <a:cs typeface="Calibri"/>
            </a:endParaRPr>
          </a:p>
          <a:p>
            <a:pPr>
              <a:lnSpc>
                <a:spcPct val="90000"/>
              </a:lnSpc>
              <a:spcBef>
                <a:spcPts val="1000"/>
              </a:spcBef>
            </a:pPr>
            <a:endParaRPr lang="en-US" dirty="0">
              <a:ea typeface="Calibri"/>
              <a:cs typeface="Calibri"/>
            </a:endParaRPr>
          </a:p>
        </p:txBody>
      </p:sp>
      <p:sp>
        <p:nvSpPr>
          <p:cNvPr id="4" name="Slide Number Placeholder 3">
            <a:extLst>
              <a:ext uri="{FF2B5EF4-FFF2-40B4-BE49-F238E27FC236}">
                <a16:creationId xmlns:a16="http://schemas.microsoft.com/office/drawing/2014/main" id="{AEA041CC-32CE-5EB2-F713-8703C89066E3}"/>
              </a:ext>
            </a:extLst>
          </p:cNvPr>
          <p:cNvSpPr>
            <a:spLocks noGrp="1"/>
          </p:cNvSpPr>
          <p:nvPr>
            <p:ph type="sldNum" sz="quarter" idx="5"/>
          </p:nvPr>
        </p:nvSpPr>
        <p:spPr/>
        <p:txBody>
          <a:bodyPr/>
          <a:lstStyle/>
          <a:p>
            <a:fld id="{87401B13-70D3-4EB7-A366-AC0AA2874FAC}" type="slidenum">
              <a:t>11</a:t>
            </a:fld>
            <a:endParaRPr lang="en-US"/>
          </a:p>
        </p:txBody>
      </p:sp>
    </p:spTree>
    <p:extLst>
      <p:ext uri="{BB962C8B-B14F-4D97-AF65-F5344CB8AC3E}">
        <p14:creationId xmlns:p14="http://schemas.microsoft.com/office/powerpoint/2010/main" val="3182977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6/1/2026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3.jpeg"/><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21.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png"/><Relationship Id="rId7"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17.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black background with blue text&#10;&#10;Description automatically generated">
            <a:extLst>
              <a:ext uri="{FF2B5EF4-FFF2-40B4-BE49-F238E27FC236}">
                <a16:creationId xmlns:a16="http://schemas.microsoft.com/office/drawing/2014/main" id="{6FE4EB68-B662-A92E-D6F6-6A644F0EBF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400" y="5632670"/>
            <a:ext cx="4882870" cy="976575"/>
          </a:xfrm>
          <a:prstGeom prst="rect">
            <a:avLst/>
          </a:prstGeom>
        </p:spPr>
      </p:pic>
      <p:sp>
        <p:nvSpPr>
          <p:cNvPr id="2" name="AutoShape 2"/>
          <p:cNvSpPr/>
          <p:nvPr/>
        </p:nvSpPr>
        <p:spPr>
          <a:xfrm>
            <a:off x="685800" y="5607395"/>
            <a:ext cx="4603471"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5453455" y="-691608"/>
            <a:ext cx="8653807" cy="8653807"/>
          </a:xfrm>
          <a:custGeom>
            <a:avLst/>
            <a:gdLst/>
            <a:ahLst/>
            <a:cxnLst/>
            <a:rect l="l" t="t" r="r" b="b"/>
            <a:pathLst>
              <a:path w="12980711" h="12980711">
                <a:moveTo>
                  <a:pt x="0" y="0"/>
                </a:moveTo>
                <a:lnTo>
                  <a:pt x="12980711" y="0"/>
                </a:lnTo>
                <a:lnTo>
                  <a:pt x="12980711" y="12980711"/>
                </a:lnTo>
                <a:lnTo>
                  <a:pt x="0" y="12980711"/>
                </a:lnTo>
                <a:lnTo>
                  <a:pt x="0" y="0"/>
                </a:lnTo>
                <a:close/>
              </a:path>
            </a:pathLst>
          </a:custGeom>
          <a:blipFill>
            <a:blip r:embed="rId3">
              <a:alphaModFix amt="17000"/>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4">
            <a:extLst>
              <a:ext uri="{FF2B5EF4-FFF2-40B4-BE49-F238E27FC236}">
                <a16:creationId xmlns:a16="http://schemas.microsoft.com/office/drawing/2014/main" id="{9CB50828-F853-EE56-5FBD-4A56EAD333B0}"/>
              </a:ext>
            </a:extLst>
          </p:cNvPr>
          <p:cNvSpPr txBox="1"/>
          <p:nvPr/>
        </p:nvSpPr>
        <p:spPr>
          <a:xfrm>
            <a:off x="337787" y="725100"/>
            <a:ext cx="6246781" cy="320087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400" b="1">
                <a:solidFill>
                  <a:srgbClr val="233746"/>
                </a:solidFill>
                <a:latin typeface="Aptos Display"/>
                <a:ea typeface="+mn-lt"/>
                <a:cs typeface="+mn-lt"/>
              </a:rPr>
              <a:t>Helping Young Children </a:t>
            </a:r>
            <a:endParaRPr lang="en-US" sz="4400" b="1">
              <a:solidFill>
                <a:srgbClr val="000000"/>
              </a:solidFill>
              <a:latin typeface="Aptos Display"/>
              <a:ea typeface="+mn-lt"/>
              <a:cs typeface="+mn-lt"/>
            </a:endParaRPr>
          </a:p>
          <a:p>
            <a:r>
              <a:rPr lang="en-US" sz="4400" b="1">
                <a:solidFill>
                  <a:srgbClr val="233746"/>
                </a:solidFill>
                <a:latin typeface="Aptos Display"/>
                <a:ea typeface="+mn-lt"/>
                <a:cs typeface="+mn-lt"/>
              </a:rPr>
              <a:t>Build Skills for the Future:</a:t>
            </a:r>
            <a:r>
              <a:rPr lang="en-US" sz="4000" b="1" dirty="0">
                <a:solidFill>
                  <a:srgbClr val="233746"/>
                </a:solidFill>
                <a:latin typeface="Aptos Display"/>
                <a:ea typeface="+mn-lt"/>
                <a:cs typeface="+mn-lt"/>
              </a:rPr>
              <a:t> </a:t>
            </a:r>
            <a:endParaRPr lang="en-US" sz="1050" dirty="0">
              <a:latin typeface="Aptos Display"/>
            </a:endParaRPr>
          </a:p>
          <a:p>
            <a:r>
              <a:rPr lang="en-US" sz="4000">
                <a:solidFill>
                  <a:srgbClr val="233746"/>
                </a:solidFill>
                <a:latin typeface="Aptos Display"/>
                <a:ea typeface="+mn-lt"/>
                <a:cs typeface="+mn-lt"/>
              </a:rPr>
              <a:t>Connecting SC Early Learning </a:t>
            </a:r>
            <a:endParaRPr lang="en-US" sz="1050">
              <a:solidFill>
                <a:srgbClr val="000000"/>
              </a:solidFill>
              <a:latin typeface="Aptos Display"/>
              <a:ea typeface="+mn-lt"/>
              <a:cs typeface="+mn-lt"/>
            </a:endParaRPr>
          </a:p>
          <a:p>
            <a:r>
              <a:rPr lang="en-US" sz="4000">
                <a:solidFill>
                  <a:srgbClr val="233746"/>
                </a:solidFill>
                <a:latin typeface="Aptos Display"/>
                <a:ea typeface="+mn-lt"/>
                <a:cs typeface="+mn-lt"/>
              </a:rPr>
              <a:t>Standards, Play, and Career </a:t>
            </a:r>
            <a:endParaRPr lang="en-US" sz="1050">
              <a:latin typeface="Aptos Display"/>
            </a:endParaRPr>
          </a:p>
          <a:p>
            <a:r>
              <a:rPr lang="en-US" sz="4000">
                <a:solidFill>
                  <a:srgbClr val="233746"/>
                </a:solidFill>
                <a:latin typeface="Aptos Display"/>
                <a:ea typeface="+mn-lt"/>
                <a:cs typeface="+mn-lt"/>
              </a:rPr>
              <a:t>Readiness</a:t>
            </a:r>
            <a:endParaRPr lang="en-US" sz="1050">
              <a:latin typeface="Aptos Display"/>
            </a:endParaRPr>
          </a:p>
        </p:txBody>
      </p:sp>
      <p:sp>
        <p:nvSpPr>
          <p:cNvPr id="10" name="TextBox 6">
            <a:extLst>
              <a:ext uri="{FF2B5EF4-FFF2-40B4-BE49-F238E27FC236}">
                <a16:creationId xmlns:a16="http://schemas.microsoft.com/office/drawing/2014/main" id="{639FED37-E4A6-5334-80B9-CCCFB616B81F}"/>
              </a:ext>
            </a:extLst>
          </p:cNvPr>
          <p:cNvSpPr txBox="1"/>
          <p:nvPr/>
        </p:nvSpPr>
        <p:spPr>
          <a:xfrm>
            <a:off x="685802" y="4876088"/>
            <a:ext cx="3496589" cy="2492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spcBef>
                <a:spcPct val="0"/>
              </a:spcBef>
            </a:pPr>
            <a:r>
              <a:rPr lang="en-US" sz="1600" b="1">
                <a:solidFill>
                  <a:srgbClr val="233746"/>
                </a:solidFill>
                <a:latin typeface="Aptos"/>
              </a:rPr>
              <a:t>Dr. Tammy Graham &amp; Jennifer Stock</a:t>
            </a:r>
          </a:p>
        </p:txBody>
      </p:sp>
      <p:sp>
        <p:nvSpPr>
          <p:cNvPr id="12" name="TextBox 6">
            <a:extLst>
              <a:ext uri="{FF2B5EF4-FFF2-40B4-BE49-F238E27FC236}">
                <a16:creationId xmlns:a16="http://schemas.microsoft.com/office/drawing/2014/main" id="{E5A2C9A6-FA7C-FE1C-88FF-CF927DF21E4A}"/>
              </a:ext>
            </a:extLst>
          </p:cNvPr>
          <p:cNvSpPr txBox="1"/>
          <p:nvPr/>
        </p:nvSpPr>
        <p:spPr>
          <a:xfrm>
            <a:off x="685800" y="4561803"/>
            <a:ext cx="4343400" cy="2492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spcBef>
                <a:spcPct val="0"/>
              </a:spcBef>
            </a:pPr>
            <a:r>
              <a:rPr lang="en-US" sz="1600" b="1">
                <a:solidFill>
                  <a:srgbClr val="233746"/>
                </a:solidFill>
                <a:latin typeface="Aptos"/>
              </a:rPr>
              <a:t>Palmetto Education Summit</a:t>
            </a:r>
            <a:endParaRPr lang="en-US"/>
          </a:p>
        </p:txBody>
      </p:sp>
      <p:sp>
        <p:nvSpPr>
          <p:cNvPr id="13" name="TextBox 6">
            <a:extLst>
              <a:ext uri="{FF2B5EF4-FFF2-40B4-BE49-F238E27FC236}">
                <a16:creationId xmlns:a16="http://schemas.microsoft.com/office/drawing/2014/main" id="{851EEA88-AA7F-4253-39B9-382F253096A0}"/>
              </a:ext>
            </a:extLst>
          </p:cNvPr>
          <p:cNvSpPr txBox="1"/>
          <p:nvPr/>
        </p:nvSpPr>
        <p:spPr>
          <a:xfrm>
            <a:off x="685800" y="5200764"/>
            <a:ext cx="2768600" cy="2492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1959"/>
              </a:lnSpc>
              <a:spcBef>
                <a:spcPct val="0"/>
              </a:spcBef>
            </a:pPr>
            <a:r>
              <a:rPr lang="en-US" sz="1600" b="1">
                <a:solidFill>
                  <a:srgbClr val="233746"/>
                </a:solidFill>
                <a:latin typeface="Aptos"/>
              </a:rPr>
              <a:t>June 15-17, 2026</a:t>
            </a:r>
            <a:endParaRPr lang="en-US" sz="1600" b="1" dirty="0">
              <a:solidFill>
                <a:srgbClr val="233746"/>
              </a:solidFill>
              <a:latin typeface="Apto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05B6-BA2F-B614-2FEE-A9B798F0E49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F7EBC72-EF90-EA2E-746D-750AED7BB8FC}"/>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08BD0F2-B94E-9358-CAF9-8378A59FF525}"/>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FDF70129-39AB-C3A2-BD28-DFE1C0B19DBF}"/>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4" name="Content Placeholder 3">
            <a:extLst>
              <a:ext uri="{FF2B5EF4-FFF2-40B4-BE49-F238E27FC236}">
                <a16:creationId xmlns:a16="http://schemas.microsoft.com/office/drawing/2014/main" id="{28BF1FF1-9EC0-8EBA-4B67-3550581DD87C}"/>
              </a:ext>
            </a:extLst>
          </p:cNvPr>
          <p:cNvSpPr>
            <a:spLocks noGrp="1"/>
          </p:cNvSpPr>
          <p:nvPr>
            <p:ph idx="1"/>
          </p:nvPr>
        </p:nvSpPr>
        <p:spPr/>
        <p:txBody>
          <a:bodyPr vert="horz" lIns="91440" tIns="45720" rIns="91440" bIns="45720" rtlCol="0" anchor="t">
            <a:normAutofit fontScale="92500"/>
          </a:bodyPr>
          <a:lstStyle/>
          <a:p>
            <a:pPr marL="0" indent="0">
              <a:buNone/>
            </a:pPr>
            <a:r>
              <a:rPr lang="en-US" sz="4800" b="1">
                <a:ea typeface="+mn-lt"/>
                <a:cs typeface="+mn-lt"/>
              </a:rPr>
              <a:t>Why Play = Workforce Preparation</a:t>
            </a:r>
          </a:p>
          <a:p>
            <a:r>
              <a:rPr lang="en-US" sz="4000">
                <a:ea typeface="+mn-lt"/>
                <a:cs typeface="+mn-lt"/>
              </a:rPr>
              <a:t>Builds communication, collaboration, problem‑solving, creativity, and flexible thinking—skills identified as essential for jobs by 2035. </a:t>
            </a:r>
            <a:endParaRPr lang="en-US" sz="4000"/>
          </a:p>
          <a:p>
            <a:r>
              <a:rPr lang="en-US" sz="4000">
                <a:ea typeface="+mn-lt"/>
                <a:cs typeface="+mn-lt"/>
              </a:rPr>
              <a:t>Strengthens planning, organization, information processing, and independent decision‑making, which support later STEM and CTE learning. </a:t>
            </a:r>
            <a:endParaRPr lang="en-US" sz="4000"/>
          </a:p>
        </p:txBody>
      </p:sp>
    </p:spTree>
    <p:extLst>
      <p:ext uri="{BB962C8B-B14F-4D97-AF65-F5344CB8AC3E}">
        <p14:creationId xmlns:p14="http://schemas.microsoft.com/office/powerpoint/2010/main" val="1298149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AFFA-37AA-DCDA-B36D-C1F27CCF8D8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C3FBF2F-D697-3F33-545A-F7A9D39ACB52}"/>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254489D5-0A40-44B8-A84C-54D0822CD1CF}"/>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180CBF96-02CE-A5BF-0733-08CF4DDBB0FC}"/>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4" name="Content Placeholder 3">
            <a:extLst>
              <a:ext uri="{FF2B5EF4-FFF2-40B4-BE49-F238E27FC236}">
                <a16:creationId xmlns:a16="http://schemas.microsoft.com/office/drawing/2014/main" id="{DF979435-9BDD-315D-9386-787D50C21D81}"/>
              </a:ext>
            </a:extLst>
          </p:cNvPr>
          <p:cNvSpPr>
            <a:spLocks noGrp="1"/>
          </p:cNvSpPr>
          <p:nvPr>
            <p:ph idx="1"/>
          </p:nvPr>
        </p:nvSpPr>
        <p:spPr/>
        <p:txBody>
          <a:bodyPr vert="horz" lIns="91440" tIns="45720" rIns="91440" bIns="45720" rtlCol="0" anchor="t">
            <a:normAutofit lnSpcReduction="10000"/>
          </a:bodyPr>
          <a:lstStyle/>
          <a:p>
            <a:pPr marL="0" indent="0">
              <a:buNone/>
            </a:pPr>
            <a:r>
              <a:rPr lang="en-US" sz="4800" b="1">
                <a:ea typeface="+mn-lt"/>
                <a:cs typeface="+mn-lt"/>
              </a:rPr>
              <a:t>What High-Quality Play Looks Like in 4K</a:t>
            </a:r>
          </a:p>
          <a:p>
            <a:r>
              <a:rPr lang="en-US" sz="4000">
                <a:ea typeface="+mn-lt"/>
                <a:cs typeface="+mn-lt"/>
              </a:rPr>
              <a:t>Child-initiated</a:t>
            </a:r>
            <a:endParaRPr lang="en-US" sz="4000" dirty="0"/>
          </a:p>
          <a:p>
            <a:r>
              <a:rPr lang="en-US" sz="4000">
                <a:ea typeface="+mn-lt"/>
                <a:cs typeface="+mn-lt"/>
              </a:rPr>
              <a:t>Open-ended materials</a:t>
            </a:r>
            <a:endParaRPr lang="en-US"/>
          </a:p>
          <a:p>
            <a:r>
              <a:rPr lang="en-US" sz="4000">
                <a:ea typeface="+mn-lt"/>
                <a:cs typeface="+mn-lt"/>
              </a:rPr>
              <a:t>Teacher as facilitator (questioning, modeling vocabulary)</a:t>
            </a:r>
            <a:endParaRPr lang="en-US"/>
          </a:p>
          <a:p>
            <a:r>
              <a:rPr lang="en-US" sz="4000">
                <a:ea typeface="+mn-lt"/>
                <a:cs typeface="+mn-lt"/>
              </a:rPr>
              <a:t>Reflection and conversation</a:t>
            </a:r>
            <a:endParaRPr lang="en-US"/>
          </a:p>
        </p:txBody>
      </p:sp>
    </p:spTree>
    <p:extLst>
      <p:ext uri="{BB962C8B-B14F-4D97-AF65-F5344CB8AC3E}">
        <p14:creationId xmlns:p14="http://schemas.microsoft.com/office/powerpoint/2010/main" val="3081976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BAFC8-B572-D568-8AA4-D4475A732400}"/>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7446E3D-B8FE-C4A0-B27F-1DF502EC235B}"/>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C9C7003B-8A80-D0D5-EAED-1453330A05D1}"/>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83655EA-A2EE-5911-54A7-96B6753FD2F4}"/>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4" name="Content Placeholder 3">
            <a:extLst>
              <a:ext uri="{FF2B5EF4-FFF2-40B4-BE49-F238E27FC236}">
                <a16:creationId xmlns:a16="http://schemas.microsoft.com/office/drawing/2014/main" id="{6680F22F-2E42-CA09-5AE6-F04AA1A3796C}"/>
              </a:ext>
            </a:extLst>
          </p:cNvPr>
          <p:cNvSpPr>
            <a:spLocks noGrp="1"/>
          </p:cNvSpPr>
          <p:nvPr>
            <p:ph idx="1"/>
          </p:nvPr>
        </p:nvSpPr>
        <p:spPr/>
        <p:txBody>
          <a:bodyPr vert="horz" lIns="91440" tIns="45720" rIns="91440" bIns="45720" rtlCol="0" anchor="t">
            <a:normAutofit lnSpcReduction="10000"/>
          </a:bodyPr>
          <a:lstStyle/>
          <a:p>
            <a:pPr>
              <a:buNone/>
            </a:pPr>
            <a:r>
              <a:rPr lang="en-US" sz="4800">
                <a:ea typeface="+mn-lt"/>
                <a:cs typeface="+mn-lt"/>
              </a:rPr>
              <a:t>Activity:</a:t>
            </a:r>
            <a:endParaRPr lang="en-US"/>
          </a:p>
          <a:p>
            <a:pPr marL="0" indent="0">
              <a:buNone/>
            </a:pPr>
            <a:r>
              <a:rPr lang="en-US" sz="4800" dirty="0">
                <a:ea typeface="+mn-lt"/>
                <a:cs typeface="+mn-lt"/>
              </a:rPr>
              <a:t>Match a play center (blocks, dramatic play, art, sensory) to a standard and </a:t>
            </a:r>
            <a:r>
              <a:rPr lang="en-US" sz="4800">
                <a:ea typeface="+mn-lt"/>
                <a:cs typeface="+mn-lt"/>
              </a:rPr>
              <a:t>Career Cluster (Agriculture, Food &amp; </a:t>
            </a:r>
            <a:r>
              <a:rPr lang="en-US" sz="4800" dirty="0">
                <a:ea typeface="+mn-lt"/>
                <a:cs typeface="+mn-lt"/>
              </a:rPr>
              <a:t>Natural Resources, Architecture &amp; Construction,  STEM, Hospitality &amp; Tourism, etc.) </a:t>
            </a:r>
            <a:endParaRPr lang="en-US" dirty="0"/>
          </a:p>
        </p:txBody>
      </p:sp>
    </p:spTree>
    <p:extLst>
      <p:ext uri="{BB962C8B-B14F-4D97-AF65-F5344CB8AC3E}">
        <p14:creationId xmlns:p14="http://schemas.microsoft.com/office/powerpoint/2010/main" val="1897949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38A76-5E7B-8544-6C63-D2F46E745C7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2DF63CE-EE5D-C82B-E54F-9487CA580FEC}"/>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276C96D6-BC7C-917E-2CF4-FA29E2E67A9A}"/>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4349B011-E33B-3DB8-3C3E-EB2F6624A617}"/>
              </a:ext>
            </a:extLst>
          </p:cNvPr>
          <p:cNvSpPr>
            <a:spLocks noGrp="1"/>
          </p:cNvSpPr>
          <p:nvPr>
            <p:ph type="title"/>
          </p:nvPr>
        </p:nvSpPr>
        <p:spPr>
          <a:xfrm>
            <a:off x="729343" y="171601"/>
            <a:ext cx="10515600" cy="1325563"/>
          </a:xfrm>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pic>
        <p:nvPicPr>
          <p:cNvPr id="8" name="Content Placeholder 7">
            <a:extLst>
              <a:ext uri="{FF2B5EF4-FFF2-40B4-BE49-F238E27FC236}">
                <a16:creationId xmlns:a16="http://schemas.microsoft.com/office/drawing/2014/main" id="{33203BB9-1A2C-AD5F-189F-B8586CA7864B}"/>
              </a:ext>
            </a:extLst>
          </p:cNvPr>
          <p:cNvPicPr>
            <a:picLocks noGrp="1" noChangeAspect="1"/>
          </p:cNvPicPr>
          <p:nvPr>
            <p:ph idx="1"/>
          </p:nvPr>
        </p:nvPicPr>
        <p:blipFill>
          <a:blip r:embed="rId4"/>
          <a:stretch>
            <a:fillRect/>
          </a:stretch>
        </p:blipFill>
        <p:spPr>
          <a:xfrm>
            <a:off x="4419903" y="1496371"/>
            <a:ext cx="3352195" cy="4489751"/>
          </a:xfrm>
          <a:prstGeom prst="rect">
            <a:avLst/>
          </a:prstGeom>
        </p:spPr>
      </p:pic>
    </p:spTree>
    <p:extLst>
      <p:ext uri="{BB962C8B-B14F-4D97-AF65-F5344CB8AC3E}">
        <p14:creationId xmlns:p14="http://schemas.microsoft.com/office/powerpoint/2010/main" val="288460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44F98-2160-0E83-7782-C3599965741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4258531-FC33-CB9D-6D9B-9378E0F6B8A8}"/>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B2F6BC52-F3F5-9544-F0AC-33C5B98F5CEF}"/>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970B90E-BCCB-0C12-A55F-CD4A45E16E97}"/>
              </a:ext>
            </a:extLst>
          </p:cNvPr>
          <p:cNvSpPr>
            <a:spLocks noGrp="1"/>
          </p:cNvSpPr>
          <p:nvPr>
            <p:ph type="title"/>
          </p:nvPr>
        </p:nvSpPr>
        <p:spPr>
          <a:xfrm>
            <a:off x="838200" y="135315"/>
            <a:ext cx="10515600" cy="1325563"/>
          </a:xfrm>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pic>
        <p:nvPicPr>
          <p:cNvPr id="8" name="Content Placeholder 7" descr="1000012973.jpg">
            <a:extLst>
              <a:ext uri="{FF2B5EF4-FFF2-40B4-BE49-F238E27FC236}">
                <a16:creationId xmlns:a16="http://schemas.microsoft.com/office/drawing/2014/main" id="{DB995A57-E795-3577-B531-8827FFAD4FEF}"/>
              </a:ext>
            </a:extLst>
          </p:cNvPr>
          <p:cNvPicPr>
            <a:picLocks noGrp="1" noChangeAspect="1"/>
          </p:cNvPicPr>
          <p:nvPr>
            <p:ph idx="1"/>
          </p:nvPr>
        </p:nvPicPr>
        <p:blipFill>
          <a:blip r:embed="rId4"/>
          <a:stretch>
            <a:fillRect/>
          </a:stretch>
        </p:blipFill>
        <p:spPr>
          <a:xfrm>
            <a:off x="4220766" y="1328668"/>
            <a:ext cx="3484372" cy="4693685"/>
          </a:xfrm>
          <a:prstGeom prst="rect">
            <a:avLst/>
          </a:prstGeom>
        </p:spPr>
      </p:pic>
    </p:spTree>
    <p:extLst>
      <p:ext uri="{BB962C8B-B14F-4D97-AF65-F5344CB8AC3E}">
        <p14:creationId xmlns:p14="http://schemas.microsoft.com/office/powerpoint/2010/main" val="397791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B7DC6-B141-C6BC-14B1-6093911C5253}"/>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A7FE66F9-E0E0-E388-C8B6-04AC14C74BEE}"/>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B9423ECA-DCB8-8582-19A7-86AD81345D57}"/>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570F3A24-ECF3-1918-9A25-0FFF60FED588}"/>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pic>
        <p:nvPicPr>
          <p:cNvPr id="8" name="Content Placeholder 7" descr="1000012938.jpg">
            <a:extLst>
              <a:ext uri="{FF2B5EF4-FFF2-40B4-BE49-F238E27FC236}">
                <a16:creationId xmlns:a16="http://schemas.microsoft.com/office/drawing/2014/main" id="{0C3E8993-9206-68FF-D1F6-753D1FDD2F85}"/>
              </a:ext>
            </a:extLst>
          </p:cNvPr>
          <p:cNvPicPr>
            <a:picLocks noGrp="1" noChangeAspect="1"/>
          </p:cNvPicPr>
          <p:nvPr>
            <p:ph idx="1"/>
          </p:nvPr>
        </p:nvPicPr>
        <p:blipFill>
          <a:blip r:embed="rId4"/>
          <a:srcRect l="23096" t="12495" r="254" b="11811"/>
          <a:stretch>
            <a:fillRect/>
          </a:stretch>
        </p:blipFill>
        <p:spPr>
          <a:xfrm rot="5400000">
            <a:off x="4482667" y="2445403"/>
            <a:ext cx="4120596" cy="3045441"/>
          </a:xfrm>
          <a:prstGeom prst="rect">
            <a:avLst/>
          </a:prstGeom>
        </p:spPr>
      </p:pic>
      <p:pic>
        <p:nvPicPr>
          <p:cNvPr id="9" name="Picture 8" descr="1000012939.jpg">
            <a:extLst>
              <a:ext uri="{FF2B5EF4-FFF2-40B4-BE49-F238E27FC236}">
                <a16:creationId xmlns:a16="http://schemas.microsoft.com/office/drawing/2014/main" id="{7E6BE95D-AB86-24D2-7FFD-C7401ABF28C3}"/>
              </a:ext>
            </a:extLst>
          </p:cNvPr>
          <p:cNvPicPr>
            <a:picLocks noChangeAspect="1"/>
          </p:cNvPicPr>
          <p:nvPr/>
        </p:nvPicPr>
        <p:blipFill>
          <a:blip r:embed="rId5"/>
          <a:srcRect l="11828" t="10788" r="32796" b="-239"/>
          <a:stretch>
            <a:fillRect/>
          </a:stretch>
        </p:blipFill>
        <p:spPr>
          <a:xfrm rot="5400000">
            <a:off x="1473750" y="1491008"/>
            <a:ext cx="2059602" cy="2539526"/>
          </a:xfrm>
          <a:prstGeom prst="rect">
            <a:avLst/>
          </a:prstGeom>
        </p:spPr>
      </p:pic>
      <p:pic>
        <p:nvPicPr>
          <p:cNvPr id="10" name="Picture 9" descr="1000012940.jpg">
            <a:extLst>
              <a:ext uri="{FF2B5EF4-FFF2-40B4-BE49-F238E27FC236}">
                <a16:creationId xmlns:a16="http://schemas.microsoft.com/office/drawing/2014/main" id="{1120A152-E463-5872-26E1-B4492B884065}"/>
              </a:ext>
            </a:extLst>
          </p:cNvPr>
          <p:cNvPicPr>
            <a:picLocks noChangeAspect="1"/>
          </p:cNvPicPr>
          <p:nvPr/>
        </p:nvPicPr>
        <p:blipFill>
          <a:blip r:embed="rId6"/>
          <a:srcRect l="23297" t="425" b="-239"/>
          <a:stretch>
            <a:fillRect/>
          </a:stretch>
        </p:blipFill>
        <p:spPr>
          <a:xfrm rot="5400000">
            <a:off x="8323025" y="2305906"/>
            <a:ext cx="3309630" cy="3262188"/>
          </a:xfrm>
          <a:prstGeom prst="rect">
            <a:avLst/>
          </a:prstGeom>
        </p:spPr>
      </p:pic>
      <p:pic>
        <p:nvPicPr>
          <p:cNvPr id="11" name="Picture 10" descr="1000012942.jpg">
            <a:extLst>
              <a:ext uri="{FF2B5EF4-FFF2-40B4-BE49-F238E27FC236}">
                <a16:creationId xmlns:a16="http://schemas.microsoft.com/office/drawing/2014/main" id="{EF238537-7856-48C6-FB6C-B873C08C731B}"/>
              </a:ext>
            </a:extLst>
          </p:cNvPr>
          <p:cNvPicPr>
            <a:picLocks noChangeAspect="1"/>
          </p:cNvPicPr>
          <p:nvPr/>
        </p:nvPicPr>
        <p:blipFill>
          <a:blip r:embed="rId7"/>
          <a:srcRect l="16107" t="21835" r="5503" b="12745"/>
          <a:stretch>
            <a:fillRect/>
          </a:stretch>
        </p:blipFill>
        <p:spPr>
          <a:xfrm>
            <a:off x="490329" y="3930256"/>
            <a:ext cx="4032614" cy="2580142"/>
          </a:xfrm>
          <a:prstGeom prst="rect">
            <a:avLst/>
          </a:prstGeom>
        </p:spPr>
      </p:pic>
    </p:spTree>
    <p:extLst>
      <p:ext uri="{BB962C8B-B14F-4D97-AF65-F5344CB8AC3E}">
        <p14:creationId xmlns:p14="http://schemas.microsoft.com/office/powerpoint/2010/main" val="3887999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BCA3D-89C9-DE0C-CCB0-AC21E36997F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6069869-9D56-CE29-F644-949CDD033B66}"/>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75CAD69D-B2FD-9A1E-657C-773F3F30EF70}"/>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D03084CD-0E96-146D-56F0-63C2F22F8E05}"/>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pic>
        <p:nvPicPr>
          <p:cNvPr id="8" name="Content Placeholder 7" descr="A child playing with toys on a carpet&#10;&#10;AI-generated content may be incorrect.">
            <a:extLst>
              <a:ext uri="{FF2B5EF4-FFF2-40B4-BE49-F238E27FC236}">
                <a16:creationId xmlns:a16="http://schemas.microsoft.com/office/drawing/2014/main" id="{D12CC1C7-D23B-F4D8-7720-3B35B6BA4493}"/>
              </a:ext>
            </a:extLst>
          </p:cNvPr>
          <p:cNvPicPr>
            <a:picLocks noGrp="1" noChangeAspect="1"/>
          </p:cNvPicPr>
          <p:nvPr>
            <p:ph idx="1"/>
          </p:nvPr>
        </p:nvPicPr>
        <p:blipFill>
          <a:blip r:embed="rId4"/>
          <a:stretch>
            <a:fillRect/>
          </a:stretch>
        </p:blipFill>
        <p:spPr>
          <a:xfrm>
            <a:off x="817040" y="1734068"/>
            <a:ext cx="3092529" cy="4114800"/>
          </a:xfrm>
          <a:prstGeom prst="rect">
            <a:avLst/>
          </a:prstGeom>
        </p:spPr>
      </p:pic>
      <p:pic>
        <p:nvPicPr>
          <p:cNvPr id="10" name="Picture 9" descr="1000012988.jpg">
            <a:extLst>
              <a:ext uri="{FF2B5EF4-FFF2-40B4-BE49-F238E27FC236}">
                <a16:creationId xmlns:a16="http://schemas.microsoft.com/office/drawing/2014/main" id="{0D7721C9-7725-F736-D93E-DC5E49248322}"/>
              </a:ext>
            </a:extLst>
          </p:cNvPr>
          <p:cNvPicPr>
            <a:picLocks noChangeAspect="1"/>
          </p:cNvPicPr>
          <p:nvPr/>
        </p:nvPicPr>
        <p:blipFill>
          <a:blip r:embed="rId5"/>
          <a:srcRect t="19713" r="20525" b="15950"/>
          <a:stretch>
            <a:fillRect/>
          </a:stretch>
        </p:blipFill>
        <p:spPr>
          <a:xfrm>
            <a:off x="4101686" y="1723335"/>
            <a:ext cx="3800496" cy="4114574"/>
          </a:xfrm>
          <a:prstGeom prst="rect">
            <a:avLst/>
          </a:prstGeom>
        </p:spPr>
      </p:pic>
      <p:pic>
        <p:nvPicPr>
          <p:cNvPr id="11" name="Picture 10" descr="1000012986.jpg">
            <a:extLst>
              <a:ext uri="{FF2B5EF4-FFF2-40B4-BE49-F238E27FC236}">
                <a16:creationId xmlns:a16="http://schemas.microsoft.com/office/drawing/2014/main" id="{5CAA8304-E86F-F60F-8E42-6BED3AEF4FB1}"/>
              </a:ext>
            </a:extLst>
          </p:cNvPr>
          <p:cNvPicPr>
            <a:picLocks noChangeAspect="1"/>
          </p:cNvPicPr>
          <p:nvPr/>
        </p:nvPicPr>
        <p:blipFill>
          <a:blip r:embed="rId6"/>
          <a:srcRect t="17204" r="12649" b="-179"/>
          <a:stretch>
            <a:fillRect/>
          </a:stretch>
        </p:blipFill>
        <p:spPr>
          <a:xfrm>
            <a:off x="8110468" y="1723335"/>
            <a:ext cx="3237431" cy="4116426"/>
          </a:xfrm>
          <a:prstGeom prst="rect">
            <a:avLst/>
          </a:prstGeom>
        </p:spPr>
      </p:pic>
    </p:spTree>
    <p:extLst>
      <p:ext uri="{BB962C8B-B14F-4D97-AF65-F5344CB8AC3E}">
        <p14:creationId xmlns:p14="http://schemas.microsoft.com/office/powerpoint/2010/main" val="1989903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BB01F-F72B-C7C2-F694-83F7DF79407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3876AF8F-DB7E-E048-37C6-5DD75B195C80}"/>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DFD374FB-18A7-1769-9822-EFEC5E5000A9}"/>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8C49DA5D-C718-EDB8-75D4-F3F93C008624}"/>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4" name="Content Placeholder 3">
            <a:extLst>
              <a:ext uri="{FF2B5EF4-FFF2-40B4-BE49-F238E27FC236}">
                <a16:creationId xmlns:a16="http://schemas.microsoft.com/office/drawing/2014/main" id="{7278963F-7105-886E-FD05-3D9AE23D9B78}"/>
              </a:ext>
            </a:extLst>
          </p:cNvPr>
          <p:cNvSpPr>
            <a:spLocks noGrp="1"/>
          </p:cNvSpPr>
          <p:nvPr>
            <p:ph idx="1"/>
          </p:nvPr>
        </p:nvSpPr>
        <p:spPr/>
        <p:txBody>
          <a:bodyPr vert="horz" lIns="91440" tIns="45720" rIns="91440" bIns="45720" rtlCol="0" anchor="t">
            <a:normAutofit/>
          </a:bodyPr>
          <a:lstStyle/>
          <a:p>
            <a:pPr marL="0" indent="0">
              <a:buNone/>
            </a:pPr>
            <a:r>
              <a:rPr lang="en-US" sz="4800" b="1">
                <a:ea typeface="+mn-lt"/>
                <a:cs typeface="+mn-lt"/>
              </a:rPr>
              <a:t>Why This Matters for South Carolina</a:t>
            </a:r>
            <a:endParaRPr lang="en-US" b="1"/>
          </a:p>
          <a:p>
            <a:r>
              <a:rPr lang="en-US" sz="4000">
                <a:ea typeface="+mn-lt"/>
                <a:cs typeface="+mn-lt"/>
              </a:rPr>
              <a:t>Early play experiences shape cognitive and behavioral development that predicts long‑term employability.</a:t>
            </a:r>
            <a:endParaRPr lang="en-US" sz="4000" dirty="0"/>
          </a:p>
          <a:p>
            <a:r>
              <a:rPr lang="en-US" sz="4000">
                <a:ea typeface="+mn-lt"/>
                <a:cs typeface="+mn-lt"/>
              </a:rPr>
              <a:t>Addressing early skill gaps through play helps prevent future workforce shortages and strengthens the state’s talent pipeline. </a:t>
            </a:r>
            <a:endParaRPr lang="en-US" sz="4000"/>
          </a:p>
        </p:txBody>
      </p:sp>
    </p:spTree>
    <p:extLst>
      <p:ext uri="{BB962C8B-B14F-4D97-AF65-F5344CB8AC3E}">
        <p14:creationId xmlns:p14="http://schemas.microsoft.com/office/powerpoint/2010/main" val="1753572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00A52-DFD4-18CC-B4C4-39EB6BB3095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A3ECA00-9AE2-9407-1D48-644554FB1D76}"/>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700FCEA1-C471-2C42-0561-AE090097246C}"/>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5E8A9E80-3D3D-6CF7-62CB-37B7700CEFAF}"/>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7" name="Content Placeholder 6">
            <a:extLst>
              <a:ext uri="{FF2B5EF4-FFF2-40B4-BE49-F238E27FC236}">
                <a16:creationId xmlns:a16="http://schemas.microsoft.com/office/drawing/2014/main" id="{0C4997A5-B53D-163A-B76B-6AFC02BA9035}"/>
              </a:ext>
            </a:extLst>
          </p:cNvPr>
          <p:cNvSpPr>
            <a:spLocks noGrp="1"/>
          </p:cNvSpPr>
          <p:nvPr>
            <p:ph idx="1"/>
          </p:nvPr>
        </p:nvSpPr>
        <p:spPr>
          <a:xfrm>
            <a:off x="640644" y="2220737"/>
            <a:ext cx="11051822" cy="4421893"/>
          </a:xfrm>
        </p:spPr>
        <p:txBody>
          <a:bodyPr vert="horz" lIns="91440" tIns="45720" rIns="91440" bIns="45720" rtlCol="0" anchor="ctr">
            <a:normAutofit/>
          </a:bodyPr>
          <a:lstStyle/>
          <a:p>
            <a:pPr marL="0" indent="0">
              <a:buNone/>
            </a:pPr>
            <a:r>
              <a:rPr lang="en-US" sz="3900" b="1">
                <a:ea typeface="+mn-lt"/>
                <a:cs typeface="+mn-lt"/>
              </a:rPr>
              <a:t>Research-Aligned Benefits:</a:t>
            </a:r>
            <a:endParaRPr lang="en-US" sz="3900" b="1"/>
          </a:p>
          <a:p>
            <a:pPr marL="0" indent="0">
              <a:buNone/>
            </a:pPr>
            <a:r>
              <a:rPr lang="en-US" sz="4000">
                <a:ea typeface="+mn-lt"/>
                <a:cs typeface="+mn-lt"/>
              </a:rPr>
              <a:t>--Deep learning through authentic engagement</a:t>
            </a:r>
            <a:endParaRPr lang="en-US" sz="4000"/>
          </a:p>
          <a:p>
            <a:pPr marL="0" indent="0">
              <a:buNone/>
            </a:pPr>
            <a:endParaRPr lang="en-US" sz="4000" dirty="0">
              <a:ea typeface="+mn-lt"/>
              <a:cs typeface="+mn-lt"/>
            </a:endParaRPr>
          </a:p>
          <a:p>
            <a:pPr marL="0" indent="0">
              <a:buNone/>
            </a:pPr>
            <a:r>
              <a:rPr lang="en-US" sz="4000">
                <a:ea typeface="+mn-lt"/>
                <a:cs typeface="+mn-lt"/>
              </a:rPr>
              <a:t>--Exploration that builds flexible thinking</a:t>
            </a:r>
            <a:endParaRPr lang="en-US" sz="4000" dirty="0">
              <a:ea typeface="+mn-lt"/>
              <a:cs typeface="+mn-lt"/>
            </a:endParaRPr>
          </a:p>
          <a:p>
            <a:pPr marL="0" indent="0">
              <a:buNone/>
            </a:pPr>
            <a:endParaRPr lang="en-US" sz="4000" dirty="0">
              <a:ea typeface="+mn-lt"/>
              <a:cs typeface="+mn-lt"/>
            </a:endParaRPr>
          </a:p>
          <a:p>
            <a:pPr marL="0" indent="0">
              <a:buNone/>
            </a:pPr>
            <a:r>
              <a:rPr lang="en-US" sz="4000">
                <a:ea typeface="+mn-lt"/>
                <a:cs typeface="+mn-lt"/>
              </a:rPr>
              <a:t>--Long-term knowledge retention</a:t>
            </a:r>
            <a:endParaRPr lang="en-US" sz="4000"/>
          </a:p>
          <a:p>
            <a:pPr>
              <a:buFont typeface="Wingdings" panose="020B0604020202020204" pitchFamily="34" charset="0"/>
              <a:buChar char="Ø"/>
            </a:pPr>
            <a:endParaRPr lang="en-US" sz="4000" dirty="0"/>
          </a:p>
        </p:txBody>
      </p:sp>
    </p:spTree>
    <p:extLst>
      <p:ext uri="{BB962C8B-B14F-4D97-AF65-F5344CB8AC3E}">
        <p14:creationId xmlns:p14="http://schemas.microsoft.com/office/powerpoint/2010/main" val="8838193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6FCB6-35A7-BD3A-E5EB-BC884E806F0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848954F-356A-1299-26CF-A6A1CC4CE31D}"/>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3FD1DB3A-D9E5-8ADD-C66F-51DDCDAC44FA}"/>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FBC83FFD-DEAF-8A9E-D36F-6046D4EFC3EA}"/>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7" name="Content Placeholder 6">
            <a:extLst>
              <a:ext uri="{FF2B5EF4-FFF2-40B4-BE49-F238E27FC236}">
                <a16:creationId xmlns:a16="http://schemas.microsoft.com/office/drawing/2014/main" id="{11BF8B21-E30A-4603-19A0-C3953704746A}"/>
              </a:ext>
            </a:extLst>
          </p:cNvPr>
          <p:cNvSpPr>
            <a:spLocks noGrp="1"/>
          </p:cNvSpPr>
          <p:nvPr>
            <p:ph idx="1"/>
          </p:nvPr>
        </p:nvSpPr>
        <p:spPr>
          <a:xfrm>
            <a:off x="838200" y="2291292"/>
            <a:ext cx="10515600" cy="4351338"/>
          </a:xfrm>
        </p:spPr>
        <p:txBody>
          <a:bodyPr vert="horz" lIns="91440" tIns="45720" rIns="91440" bIns="45720" rtlCol="0" anchor="ctr">
            <a:normAutofit/>
          </a:bodyPr>
          <a:lstStyle/>
          <a:p>
            <a:pPr marL="0" indent="0">
              <a:buNone/>
            </a:pPr>
            <a:r>
              <a:rPr lang="en-US" sz="4000" b="1"/>
              <a:t>Play-Based Practices That Build Career Skills</a:t>
            </a:r>
          </a:p>
          <a:p>
            <a:pPr marL="0" indent="0">
              <a:lnSpc>
                <a:spcPct val="100000"/>
              </a:lnSpc>
              <a:buNone/>
            </a:pPr>
            <a:r>
              <a:rPr lang="en-US" sz="3200" dirty="0"/>
              <a:t>•    Industry-themed centers: construction, health, etc.</a:t>
            </a:r>
          </a:p>
          <a:p>
            <a:pPr marL="0" indent="0">
              <a:lnSpc>
                <a:spcPct val="100000"/>
              </a:lnSpc>
              <a:buNone/>
            </a:pPr>
            <a:r>
              <a:rPr lang="en-US" sz="3200"/>
              <a:t>•    Dramatic play tied to real-world roles</a:t>
            </a:r>
          </a:p>
          <a:p>
            <a:pPr marL="0" indent="0">
              <a:lnSpc>
                <a:spcPct val="100000"/>
              </a:lnSpc>
              <a:buNone/>
            </a:pPr>
            <a:r>
              <a:rPr lang="en-US" sz="3200"/>
              <a:t>•    Engineering play (ramps, blocks, simple machines)</a:t>
            </a:r>
          </a:p>
          <a:p>
            <a:pPr marL="0" indent="0">
              <a:lnSpc>
                <a:spcPct val="100000"/>
              </a:lnSpc>
              <a:buNone/>
            </a:pPr>
            <a:r>
              <a:rPr lang="en-US" sz="3200"/>
              <a:t>•    Collaborative problem-solving tasks</a:t>
            </a:r>
          </a:p>
          <a:p>
            <a:endParaRPr lang="en-US" sz="3200" dirty="0"/>
          </a:p>
          <a:p>
            <a:endParaRPr lang="en-US" sz="3200" dirty="0"/>
          </a:p>
        </p:txBody>
      </p:sp>
    </p:spTree>
    <p:extLst>
      <p:ext uri="{BB962C8B-B14F-4D97-AF65-F5344CB8AC3E}">
        <p14:creationId xmlns:p14="http://schemas.microsoft.com/office/powerpoint/2010/main" val="2073318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5">
            <a:extLst>
              <a:ext uri="{FF2B5EF4-FFF2-40B4-BE49-F238E27FC236}">
                <a16:creationId xmlns:a16="http://schemas.microsoft.com/office/drawing/2014/main" id="{961DF455-30B2-AE95-7ACA-093C26A78D5F}"/>
              </a:ext>
            </a:extLst>
          </p:cNvPr>
          <p:cNvGrpSpPr/>
          <p:nvPr/>
        </p:nvGrpSpPr>
        <p:grpSpPr>
          <a:xfrm>
            <a:off x="5763542" y="177973"/>
            <a:ext cx="6126512" cy="5827971"/>
            <a:chOff x="0" y="0"/>
            <a:chExt cx="1931080" cy="1431627"/>
          </a:xfrm>
        </p:grpSpPr>
        <p:sp>
          <p:nvSpPr>
            <p:cNvPr id="27" name="Freeform 6">
              <a:extLst>
                <a:ext uri="{FF2B5EF4-FFF2-40B4-BE49-F238E27FC236}">
                  <a16:creationId xmlns:a16="http://schemas.microsoft.com/office/drawing/2014/main" id="{851C3221-750E-DF39-468A-1BC6D2B5905D}"/>
                </a:ext>
              </a:extLst>
            </p:cNvPr>
            <p:cNvSpPr/>
            <p:nvPr/>
          </p:nvSpPr>
          <p:spPr>
            <a:xfrm>
              <a:off x="0" y="0"/>
              <a:ext cx="1931080" cy="1431627"/>
            </a:xfrm>
            <a:custGeom>
              <a:avLst/>
              <a:gdLst/>
              <a:ahLst/>
              <a:cxnLst/>
              <a:rect l="l" t="t" r="r" b="b"/>
              <a:pathLst>
                <a:path w="1931080" h="1431627">
                  <a:moveTo>
                    <a:pt x="0" y="0"/>
                  </a:moveTo>
                  <a:lnTo>
                    <a:pt x="1931080" y="0"/>
                  </a:lnTo>
                  <a:lnTo>
                    <a:pt x="1931080" y="1431627"/>
                  </a:lnTo>
                  <a:lnTo>
                    <a:pt x="0" y="1431627"/>
                  </a:lnTo>
                  <a:close/>
                </a:path>
              </a:pathLst>
            </a:custGeom>
            <a:solidFill>
              <a:srgbClr val="233746">
                <a:alpha val="980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8" name="TextBox 7">
              <a:extLst>
                <a:ext uri="{FF2B5EF4-FFF2-40B4-BE49-F238E27FC236}">
                  <a16:creationId xmlns:a16="http://schemas.microsoft.com/office/drawing/2014/main" id="{5288BBBA-B486-F151-B5B8-67AABF6DA856}"/>
                </a:ext>
              </a:extLst>
            </p:cNvPr>
            <p:cNvSpPr txBox="1"/>
            <p:nvPr/>
          </p:nvSpPr>
          <p:spPr>
            <a:xfrm>
              <a:off x="0" y="-76200"/>
              <a:ext cx="1931080" cy="150782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2" name="AutoShape 2"/>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a:extLst>
              <a:ext uri="{FF2B5EF4-FFF2-40B4-BE49-F238E27FC236}">
                <a16:creationId xmlns:a16="http://schemas.microsoft.com/office/drawing/2014/main" id="{E044191D-75A2-6F55-0B95-AA1CDC69F7F7}"/>
              </a:ext>
            </a:extLst>
          </p:cNvPr>
          <p:cNvSpPr txBox="1"/>
          <p:nvPr/>
        </p:nvSpPr>
        <p:spPr>
          <a:xfrm>
            <a:off x="2133601" y="2453006"/>
            <a:ext cx="2997200" cy="102592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sz="6667" b="1" dirty="0">
                <a:solidFill>
                  <a:srgbClr val="233746"/>
                </a:solidFill>
                <a:latin typeface="Aptos" panose="020B0004020202020204" pitchFamily="34" charset="0"/>
              </a:rPr>
              <a:t>Agenda</a:t>
            </a:r>
          </a:p>
        </p:txBody>
      </p:sp>
      <p:sp>
        <p:nvSpPr>
          <p:cNvPr id="5" name="Freeform 3">
            <a:extLst>
              <a:ext uri="{FF2B5EF4-FFF2-40B4-BE49-F238E27FC236}">
                <a16:creationId xmlns:a16="http://schemas.microsoft.com/office/drawing/2014/main" id="{F82E354B-9990-FB82-1D86-C260B448A194}"/>
              </a:ext>
            </a:extLst>
          </p:cNvPr>
          <p:cNvSpPr/>
          <p:nvPr/>
        </p:nvSpPr>
        <p:spPr>
          <a:xfrm>
            <a:off x="558800" y="2453005"/>
            <a:ext cx="1157568" cy="1149139"/>
          </a:xfrm>
          <a:custGeom>
            <a:avLst/>
            <a:gdLst/>
            <a:ahLst/>
            <a:cxnLst/>
            <a:rect l="l" t="t" r="r" b="b"/>
            <a:pathLst>
              <a:path w="12980711" h="12980711">
                <a:moveTo>
                  <a:pt x="0" y="0"/>
                </a:moveTo>
                <a:lnTo>
                  <a:pt x="12980711" y="0"/>
                </a:lnTo>
                <a:lnTo>
                  <a:pt x="12980711" y="12980711"/>
                </a:lnTo>
                <a:lnTo>
                  <a:pt x="0" y="12980711"/>
                </a:lnTo>
                <a:lnTo>
                  <a:pt x="0" y="0"/>
                </a:lnTo>
                <a:close/>
              </a:path>
            </a:pathLst>
          </a:custGeom>
          <a:blipFill>
            <a:blip r:embed="rId2">
              <a:alphaModFix/>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solidFill>
                <a:srgbClr val="233746"/>
              </a:solidFill>
            </a:endParaRPr>
          </a:p>
        </p:txBody>
      </p:sp>
      <p:sp>
        <p:nvSpPr>
          <p:cNvPr id="6" name="AutoShape 2">
            <a:extLst>
              <a:ext uri="{FF2B5EF4-FFF2-40B4-BE49-F238E27FC236}">
                <a16:creationId xmlns:a16="http://schemas.microsoft.com/office/drawing/2014/main" id="{58C83904-3A39-EBDC-7486-44675E70B772}"/>
              </a:ext>
            </a:extLst>
          </p:cNvPr>
          <p:cNvSpPr/>
          <p:nvPr/>
        </p:nvSpPr>
        <p:spPr>
          <a:xfrm flipV="1">
            <a:off x="1930400" y="2311414"/>
            <a:ext cx="0" cy="1371586"/>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dirty="0">
              <a:solidFill>
                <a:srgbClr val="233746"/>
              </a:solidFill>
            </a:endParaRPr>
          </a:p>
        </p:txBody>
      </p:sp>
      <p:grpSp>
        <p:nvGrpSpPr>
          <p:cNvPr id="11" name="Group 10">
            <a:extLst>
              <a:ext uri="{FF2B5EF4-FFF2-40B4-BE49-F238E27FC236}">
                <a16:creationId xmlns:a16="http://schemas.microsoft.com/office/drawing/2014/main" id="{962F9C55-4D4D-CFA1-8F6A-52C52D0454EA}"/>
              </a:ext>
            </a:extLst>
          </p:cNvPr>
          <p:cNvGrpSpPr/>
          <p:nvPr/>
        </p:nvGrpSpPr>
        <p:grpSpPr>
          <a:xfrm>
            <a:off x="6009775" y="309112"/>
            <a:ext cx="5640138" cy="677108"/>
            <a:chOff x="9444789" y="2099511"/>
            <a:chExt cx="8460206" cy="1015661"/>
          </a:xfrm>
        </p:grpSpPr>
        <p:sp>
          <p:nvSpPr>
            <p:cNvPr id="14" name="TextBox 14">
              <a:extLst>
                <a:ext uri="{FF2B5EF4-FFF2-40B4-BE49-F238E27FC236}">
                  <a16:creationId xmlns:a16="http://schemas.microsoft.com/office/drawing/2014/main" id="{AE911819-AA6F-7AA8-CEEA-DC8112EC6F79}"/>
                </a:ext>
              </a:extLst>
            </p:cNvPr>
            <p:cNvSpPr txBox="1"/>
            <p:nvPr/>
          </p:nvSpPr>
          <p:spPr>
            <a:xfrm>
              <a:off x="9444789" y="2099511"/>
              <a:ext cx="1371600" cy="101566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dirty="0">
                  <a:solidFill>
                    <a:srgbClr val="233746"/>
                  </a:solidFill>
                  <a:latin typeface="Aptos"/>
                </a:rPr>
                <a:t>01</a:t>
              </a:r>
            </a:p>
          </p:txBody>
        </p:sp>
        <p:sp>
          <p:nvSpPr>
            <p:cNvPr id="15" name="TextBox 14">
              <a:extLst>
                <a:ext uri="{FF2B5EF4-FFF2-40B4-BE49-F238E27FC236}">
                  <a16:creationId xmlns:a16="http://schemas.microsoft.com/office/drawing/2014/main" id="{2641F448-DB12-CFFD-C461-8CC93E7CD5D7}"/>
                </a:ext>
              </a:extLst>
            </p:cNvPr>
            <p:cNvSpPr txBox="1"/>
            <p:nvPr/>
          </p:nvSpPr>
          <p:spPr>
            <a:xfrm>
              <a:off x="10984648" y="2204333"/>
              <a:ext cx="6920347" cy="64633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800">
                  <a:solidFill>
                    <a:srgbClr val="233746"/>
                  </a:solidFill>
                  <a:ea typeface="+mn-lt"/>
                  <a:cs typeface="+mn-lt"/>
                </a:rPr>
                <a:t>Opening &amp; Session Overview </a:t>
              </a:r>
              <a:endParaRPr lang="en-US" sz="2800"/>
            </a:p>
          </p:txBody>
        </p:sp>
      </p:grpSp>
      <p:sp>
        <p:nvSpPr>
          <p:cNvPr id="19" name="TextBox 14">
            <a:extLst>
              <a:ext uri="{FF2B5EF4-FFF2-40B4-BE49-F238E27FC236}">
                <a16:creationId xmlns:a16="http://schemas.microsoft.com/office/drawing/2014/main" id="{5A015DF8-14E7-4476-670E-7AC1FD352FBA}"/>
              </a:ext>
            </a:extLst>
          </p:cNvPr>
          <p:cNvSpPr txBox="1"/>
          <p:nvPr/>
        </p:nvSpPr>
        <p:spPr>
          <a:xfrm>
            <a:off x="6009774" y="1049454"/>
            <a:ext cx="914400" cy="677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233746"/>
                </a:solidFill>
                <a:latin typeface="Aptos"/>
              </a:rPr>
              <a:t>02</a:t>
            </a:r>
            <a:endParaRPr lang="en-US" sz="4400" b="1" dirty="0">
              <a:solidFill>
                <a:srgbClr val="233746"/>
              </a:solidFill>
              <a:latin typeface="Aptos" panose="020B0004020202020204" pitchFamily="34" charset="0"/>
            </a:endParaRPr>
          </a:p>
        </p:txBody>
      </p:sp>
      <p:sp>
        <p:nvSpPr>
          <p:cNvPr id="24" name="TextBox 14">
            <a:extLst>
              <a:ext uri="{FF2B5EF4-FFF2-40B4-BE49-F238E27FC236}">
                <a16:creationId xmlns:a16="http://schemas.microsoft.com/office/drawing/2014/main" id="{2EB93AD3-FF9A-E797-AE4D-317A212D1A92}"/>
              </a:ext>
            </a:extLst>
          </p:cNvPr>
          <p:cNvSpPr txBox="1"/>
          <p:nvPr/>
        </p:nvSpPr>
        <p:spPr>
          <a:xfrm>
            <a:off x="5961695" y="5104454"/>
            <a:ext cx="1018308" cy="6771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233746"/>
                </a:solidFill>
                <a:latin typeface="Aptos"/>
              </a:rPr>
              <a:t>05</a:t>
            </a:r>
            <a:endParaRPr lang="en-US" sz="4400" b="1" dirty="0">
              <a:solidFill>
                <a:srgbClr val="233746"/>
              </a:solidFill>
              <a:latin typeface="Aptos" panose="020B0004020202020204" pitchFamily="34" charset="0"/>
            </a:endParaRPr>
          </a:p>
        </p:txBody>
      </p:sp>
      <p:sp>
        <p:nvSpPr>
          <p:cNvPr id="8" name="TextBox 14">
            <a:extLst>
              <a:ext uri="{FF2B5EF4-FFF2-40B4-BE49-F238E27FC236}">
                <a16:creationId xmlns:a16="http://schemas.microsoft.com/office/drawing/2014/main" id="{7A2245F9-3CE6-877F-6008-10C43CF993B5}"/>
              </a:ext>
            </a:extLst>
          </p:cNvPr>
          <p:cNvSpPr txBox="1"/>
          <p:nvPr/>
        </p:nvSpPr>
        <p:spPr>
          <a:xfrm>
            <a:off x="6002438" y="1975617"/>
            <a:ext cx="914400" cy="677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233746"/>
                </a:solidFill>
                <a:latin typeface="Aptos"/>
              </a:rPr>
              <a:t>03</a:t>
            </a:r>
            <a:endParaRPr lang="en-US" sz="4400" b="1" dirty="0">
              <a:solidFill>
                <a:srgbClr val="233746"/>
              </a:solidFill>
              <a:latin typeface="Aptos" panose="020B0004020202020204" pitchFamily="34" charset="0"/>
            </a:endParaRPr>
          </a:p>
        </p:txBody>
      </p:sp>
      <p:sp>
        <p:nvSpPr>
          <p:cNvPr id="13" name="TextBox 14">
            <a:extLst>
              <a:ext uri="{FF2B5EF4-FFF2-40B4-BE49-F238E27FC236}">
                <a16:creationId xmlns:a16="http://schemas.microsoft.com/office/drawing/2014/main" id="{757DF182-1E2C-456A-0317-E50814631299}"/>
              </a:ext>
            </a:extLst>
          </p:cNvPr>
          <p:cNvSpPr txBox="1"/>
          <p:nvPr/>
        </p:nvSpPr>
        <p:spPr>
          <a:xfrm>
            <a:off x="6002362" y="4066773"/>
            <a:ext cx="914400" cy="6771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4400" b="1">
                <a:solidFill>
                  <a:srgbClr val="233746"/>
                </a:solidFill>
                <a:latin typeface="Aptos"/>
              </a:rPr>
              <a:t>04</a:t>
            </a:r>
            <a:endParaRPr lang="en-US" sz="4400" b="1" dirty="0">
              <a:solidFill>
                <a:srgbClr val="233746"/>
              </a:solidFill>
              <a:latin typeface="Aptos" panose="020B0004020202020204" pitchFamily="34" charset="0"/>
            </a:endParaRPr>
          </a:p>
        </p:txBody>
      </p:sp>
      <p:sp>
        <p:nvSpPr>
          <p:cNvPr id="30" name="TextBox 29">
            <a:extLst>
              <a:ext uri="{FF2B5EF4-FFF2-40B4-BE49-F238E27FC236}">
                <a16:creationId xmlns:a16="http://schemas.microsoft.com/office/drawing/2014/main" id="{3868E1B7-9909-CE13-1F93-274DE9F9B893}"/>
              </a:ext>
            </a:extLst>
          </p:cNvPr>
          <p:cNvSpPr txBox="1"/>
          <p:nvPr/>
        </p:nvSpPr>
        <p:spPr>
          <a:xfrm>
            <a:off x="7042302" y="1046675"/>
            <a:ext cx="4567384" cy="8617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800">
                <a:solidFill>
                  <a:srgbClr val="233746"/>
                </a:solidFill>
                <a:ea typeface="+mn-lt"/>
                <a:cs typeface="+mn-lt"/>
              </a:rPr>
              <a:t>Why Early Childhood IS Workforce Development </a:t>
            </a:r>
            <a:endParaRPr lang="en-US" sz="2800">
              <a:ea typeface="+mn-lt"/>
              <a:cs typeface="+mn-lt"/>
            </a:endParaRPr>
          </a:p>
        </p:txBody>
      </p:sp>
      <p:sp>
        <p:nvSpPr>
          <p:cNvPr id="32" name="TextBox 31">
            <a:extLst>
              <a:ext uri="{FF2B5EF4-FFF2-40B4-BE49-F238E27FC236}">
                <a16:creationId xmlns:a16="http://schemas.microsoft.com/office/drawing/2014/main" id="{E96B6E31-363D-E7CC-B5C2-C714BA3DF4B3}"/>
              </a:ext>
            </a:extLst>
          </p:cNvPr>
          <p:cNvSpPr txBox="1"/>
          <p:nvPr/>
        </p:nvSpPr>
        <p:spPr>
          <a:xfrm>
            <a:off x="7053848" y="2071549"/>
            <a:ext cx="5006111" cy="215443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800">
                <a:solidFill>
                  <a:srgbClr val="233746"/>
                </a:solidFill>
                <a:ea typeface="+mn-lt"/>
                <a:cs typeface="+mn-lt"/>
              </a:rPr>
              <a:t>SC Early Learning Standards as the Foundation for Career Readiness &amp; Play Based Learning as a Workforce-Aligned Instructional Approach </a:t>
            </a:r>
            <a:endParaRPr lang="en-US" sz="2800">
              <a:solidFill>
                <a:srgbClr val="233746"/>
              </a:solidFill>
            </a:endParaRPr>
          </a:p>
        </p:txBody>
      </p:sp>
      <p:sp>
        <p:nvSpPr>
          <p:cNvPr id="34" name="TextBox 33">
            <a:extLst>
              <a:ext uri="{FF2B5EF4-FFF2-40B4-BE49-F238E27FC236}">
                <a16:creationId xmlns:a16="http://schemas.microsoft.com/office/drawing/2014/main" id="{51B2E129-6025-275E-80B2-BB2A6AE788AE}"/>
              </a:ext>
            </a:extLst>
          </p:cNvPr>
          <p:cNvSpPr txBox="1"/>
          <p:nvPr/>
        </p:nvSpPr>
        <p:spPr>
          <a:xfrm>
            <a:off x="7013745" y="4222105"/>
            <a:ext cx="4636655" cy="86177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800" dirty="0">
                <a:solidFill>
                  <a:srgbClr val="233746"/>
                </a:solidFill>
                <a:ea typeface="+mn-lt"/>
                <a:cs typeface="+mn-lt"/>
              </a:rPr>
              <a:t>Connecting Early Learning to </a:t>
            </a:r>
            <a:r>
              <a:rPr lang="en-US" sz="2800">
                <a:solidFill>
                  <a:srgbClr val="233746"/>
                </a:solidFill>
                <a:ea typeface="+mn-lt"/>
                <a:cs typeface="+mn-lt"/>
              </a:rPr>
              <a:t>Future CTE Pathways </a:t>
            </a:r>
            <a:endParaRPr lang="en-US" sz="2800">
              <a:ea typeface="+mn-lt"/>
              <a:cs typeface="+mn-lt"/>
            </a:endParaRPr>
          </a:p>
        </p:txBody>
      </p:sp>
      <p:sp>
        <p:nvSpPr>
          <p:cNvPr id="36" name="TextBox 35">
            <a:extLst>
              <a:ext uri="{FF2B5EF4-FFF2-40B4-BE49-F238E27FC236}">
                <a16:creationId xmlns:a16="http://schemas.microsoft.com/office/drawing/2014/main" id="{1E17D521-AB84-83DF-7DB1-AC5E9819320B}"/>
              </a:ext>
            </a:extLst>
          </p:cNvPr>
          <p:cNvSpPr txBox="1"/>
          <p:nvPr/>
        </p:nvSpPr>
        <p:spPr>
          <a:xfrm>
            <a:off x="7053849" y="5234067"/>
            <a:ext cx="4555837" cy="4308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2800">
                <a:solidFill>
                  <a:srgbClr val="233746"/>
                </a:solidFill>
                <a:ea typeface="+mn-lt"/>
                <a:cs typeface="+mn-lt"/>
              </a:rPr>
              <a:t>Reflection &amp; Closing </a:t>
            </a:r>
            <a:endParaRPr lang="en-US" sz="2800">
              <a:ea typeface="+mn-lt"/>
              <a:cs typeface="+mn-lt"/>
            </a:endParaRPr>
          </a:p>
        </p:txBody>
      </p:sp>
    </p:spTree>
    <p:extLst>
      <p:ext uri="{BB962C8B-B14F-4D97-AF65-F5344CB8AC3E}">
        <p14:creationId xmlns:p14="http://schemas.microsoft.com/office/powerpoint/2010/main" val="2779628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5E204-08F3-DF14-9400-11A48DCCAF1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459F44F-B1F0-20DE-F3F7-09978655E0EF}"/>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57CBDCF-C596-AD83-6387-D3202828E430}"/>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13B1464F-79AA-1AD3-0516-690C0EC9813F}"/>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B89A36C9-9433-37EB-EF53-E5778E0CAFA3}"/>
              </a:ext>
            </a:extLst>
          </p:cNvPr>
          <p:cNvSpPr>
            <a:spLocks noGrp="1"/>
          </p:cNvSpPr>
          <p:nvPr>
            <p:ph idx="1"/>
          </p:nvPr>
        </p:nvSpPr>
        <p:spPr>
          <a:xfrm>
            <a:off x="838200" y="1766249"/>
            <a:ext cx="10466120" cy="4727389"/>
          </a:xfrm>
        </p:spPr>
        <p:txBody>
          <a:bodyPr vert="horz" lIns="91440" tIns="45720" rIns="91440" bIns="45720" rtlCol="0" anchor="t">
            <a:normAutofit fontScale="92500" lnSpcReduction="10000"/>
          </a:bodyPr>
          <a:lstStyle/>
          <a:p>
            <a:pPr marL="0" indent="0">
              <a:buNone/>
            </a:pPr>
            <a:r>
              <a:rPr lang="en-US" sz="3200" b="1">
                <a:latin typeface="Aptos Display"/>
                <a:ea typeface="+mn-lt"/>
                <a:cs typeface="+mn-lt"/>
              </a:rPr>
              <a:t>Agriculture, Food &amp; Natural Resources:</a:t>
            </a:r>
            <a:endParaRPr lang="en-US" sz="3200" b="1">
              <a:latin typeface="Aptos Display"/>
            </a:endParaRPr>
          </a:p>
          <a:p>
            <a:pPr marL="0" indent="0">
              <a:buNone/>
            </a:pPr>
            <a:r>
              <a:rPr lang="en-US">
                <a:latin typeface="Aptos Display"/>
                <a:ea typeface="+mn-lt"/>
                <a:cs typeface="+mn-lt"/>
              </a:rPr>
              <a:t>Garden center, farmers’ market, animal care, etc.</a:t>
            </a:r>
            <a:endParaRPr lang="en-US">
              <a:latin typeface="Aptos Display"/>
            </a:endParaRPr>
          </a:p>
          <a:p>
            <a:pPr marL="0" indent="0">
              <a:buNone/>
            </a:pPr>
            <a:r>
              <a:rPr lang="en-US" b="1">
                <a:latin typeface="Aptos Display"/>
                <a:ea typeface="+mn-lt"/>
                <a:cs typeface="Segoe UI"/>
              </a:rPr>
              <a:t>SC ELS Indicators</a:t>
            </a:r>
            <a:endParaRPr lang="en-US">
              <a:latin typeface="Aptos Display"/>
              <a:ea typeface="+mn-lt"/>
              <a:cs typeface="+mn-lt"/>
            </a:endParaRPr>
          </a:p>
          <a:p>
            <a:r>
              <a:rPr lang="en-US" b="1">
                <a:latin typeface="Aptos Display"/>
                <a:ea typeface="+mn-lt"/>
                <a:cs typeface="Segoe UI"/>
              </a:rPr>
              <a:t>Approaches to Learning:</a:t>
            </a:r>
            <a:r>
              <a:rPr lang="en-US">
                <a:latin typeface="Aptos Display"/>
                <a:ea typeface="+mn-lt"/>
                <a:cs typeface="Segoe UI"/>
              </a:rPr>
              <a:t> Shows curiosity and eagerness to explore living things and environments</a:t>
            </a:r>
            <a:endParaRPr lang="en-US">
              <a:latin typeface="Aptos Display"/>
            </a:endParaRPr>
          </a:p>
          <a:p>
            <a:r>
              <a:rPr lang="en-US" b="1" dirty="0">
                <a:latin typeface="Aptos Display"/>
                <a:ea typeface="+mn-lt"/>
                <a:cs typeface="Segoe UI"/>
              </a:rPr>
              <a:t>Cognitive Development – Science:</a:t>
            </a:r>
            <a:r>
              <a:rPr lang="en-US" dirty="0">
                <a:latin typeface="Aptos Display"/>
                <a:ea typeface="+mn-lt"/>
                <a:cs typeface="Segoe UI"/>
              </a:rPr>
              <a:t> Observes, compares, and describes plants, animals, and natural materials</a:t>
            </a:r>
            <a:endParaRPr lang="en-US">
              <a:latin typeface="Aptos Display"/>
            </a:endParaRPr>
          </a:p>
          <a:p>
            <a:r>
              <a:rPr lang="en-US" b="1" dirty="0">
                <a:latin typeface="Aptos Display"/>
                <a:ea typeface="+mn-lt"/>
                <a:cs typeface="Segoe UI"/>
              </a:rPr>
              <a:t>Social &amp; Emotional Development:</a:t>
            </a:r>
            <a:r>
              <a:rPr lang="en-US" dirty="0">
                <a:latin typeface="Aptos Display"/>
                <a:ea typeface="+mn-lt"/>
                <a:cs typeface="Segoe UI"/>
              </a:rPr>
              <a:t> Demonstrates responsibility for materials and living things</a:t>
            </a:r>
            <a:endParaRPr lang="en-US">
              <a:latin typeface="Aptos Display"/>
            </a:endParaRPr>
          </a:p>
          <a:p>
            <a:r>
              <a:rPr lang="en-US" b="1">
                <a:latin typeface="Aptos Display"/>
                <a:ea typeface="+mn-lt"/>
                <a:cs typeface="Segoe UI"/>
              </a:rPr>
              <a:t>Language &amp; Communication:</a:t>
            </a:r>
            <a:r>
              <a:rPr lang="en-US">
                <a:latin typeface="Aptos Display"/>
                <a:ea typeface="+mn-lt"/>
                <a:cs typeface="Segoe UI"/>
              </a:rPr>
              <a:t> Uses descriptive language to explain observations</a:t>
            </a:r>
            <a:endParaRPr lang="en-US">
              <a:latin typeface="Aptos Display"/>
            </a:endParaRPr>
          </a:p>
          <a:p>
            <a:endParaRPr lang="en-US" sz="4000" dirty="0">
              <a:latin typeface="Aptos Display"/>
            </a:endParaRPr>
          </a:p>
        </p:txBody>
      </p:sp>
    </p:spTree>
    <p:extLst>
      <p:ext uri="{BB962C8B-B14F-4D97-AF65-F5344CB8AC3E}">
        <p14:creationId xmlns:p14="http://schemas.microsoft.com/office/powerpoint/2010/main" val="268772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5123-4AB4-8994-DFFF-ADBF11D282BC}"/>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08CF89DC-39BD-D43A-A53F-CFA3D46E2524}"/>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4C2E4346-C387-01F1-01EA-C5134A194B99}"/>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B957A30-60C2-90F5-1285-67B89EB3B314}"/>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CDEAAD80-BB2D-275D-347A-F0D1C89EEF70}"/>
              </a:ext>
            </a:extLst>
          </p:cNvPr>
          <p:cNvSpPr>
            <a:spLocks noGrp="1"/>
          </p:cNvSpPr>
          <p:nvPr>
            <p:ph idx="1"/>
          </p:nvPr>
        </p:nvSpPr>
        <p:spPr>
          <a:xfrm>
            <a:off x="838200" y="1691941"/>
            <a:ext cx="10515600" cy="4351338"/>
          </a:xfrm>
        </p:spPr>
        <p:txBody>
          <a:bodyPr vert="horz" lIns="91440" tIns="45720" rIns="91440" bIns="45720" rtlCol="0" anchor="t">
            <a:normAutofit/>
          </a:bodyPr>
          <a:lstStyle/>
          <a:p>
            <a:pPr marL="0" indent="0">
              <a:buNone/>
            </a:pPr>
            <a:r>
              <a:rPr lang="en-US" sz="4000" b="1">
                <a:latin typeface="Aptos Display"/>
                <a:ea typeface="+mn-lt"/>
                <a:cs typeface="+mn-lt"/>
              </a:rPr>
              <a:t>Agriculture, Food &amp; Natural Resources:</a:t>
            </a:r>
            <a:endParaRPr lang="en-US" sz="4000" b="1">
              <a:latin typeface="Aptos Display"/>
            </a:endParaRPr>
          </a:p>
          <a:p>
            <a:pPr marL="0" indent="0">
              <a:buNone/>
            </a:pPr>
            <a:endParaRPr lang="en-US" sz="3600" dirty="0">
              <a:latin typeface="Aptos Display"/>
            </a:endParaRPr>
          </a:p>
          <a:p>
            <a:endParaRPr lang="en-US" sz="4000" dirty="0">
              <a:latin typeface="Aptos Display"/>
            </a:endParaRPr>
          </a:p>
        </p:txBody>
      </p:sp>
      <p:pic>
        <p:nvPicPr>
          <p:cNvPr id="6" name="Picture 5" descr="1000012977.jpg">
            <a:extLst>
              <a:ext uri="{FF2B5EF4-FFF2-40B4-BE49-F238E27FC236}">
                <a16:creationId xmlns:a16="http://schemas.microsoft.com/office/drawing/2014/main" id="{03388C23-7EBC-2C4A-1A60-FC35F296992C}"/>
              </a:ext>
            </a:extLst>
          </p:cNvPr>
          <p:cNvPicPr>
            <a:picLocks noChangeAspect="1"/>
          </p:cNvPicPr>
          <p:nvPr/>
        </p:nvPicPr>
        <p:blipFill>
          <a:blip r:embed="rId4"/>
          <a:srcRect r="450" b="13861"/>
          <a:stretch>
            <a:fillRect/>
          </a:stretch>
        </p:blipFill>
        <p:spPr>
          <a:xfrm>
            <a:off x="652485" y="2308058"/>
            <a:ext cx="2944775" cy="3451189"/>
          </a:xfrm>
          <a:prstGeom prst="rect">
            <a:avLst/>
          </a:prstGeom>
        </p:spPr>
      </p:pic>
      <p:pic>
        <p:nvPicPr>
          <p:cNvPr id="10" name="Picture 9" descr="A book with drawings on it&#10;&#10;AI-generated content may be incorrect.">
            <a:extLst>
              <a:ext uri="{FF2B5EF4-FFF2-40B4-BE49-F238E27FC236}">
                <a16:creationId xmlns:a16="http://schemas.microsoft.com/office/drawing/2014/main" id="{B0F4BB01-129A-8517-6E1F-2FD9324B8BC0}"/>
              </a:ext>
            </a:extLst>
          </p:cNvPr>
          <p:cNvPicPr>
            <a:picLocks noChangeAspect="1"/>
          </p:cNvPicPr>
          <p:nvPr/>
        </p:nvPicPr>
        <p:blipFill>
          <a:blip r:embed="rId5"/>
          <a:srcRect l="2405" t="11333" r="20898" b="-7321"/>
          <a:stretch>
            <a:fillRect/>
          </a:stretch>
        </p:blipFill>
        <p:spPr>
          <a:xfrm rot="5400000">
            <a:off x="8396056" y="2449166"/>
            <a:ext cx="3363954" cy="3087930"/>
          </a:xfrm>
          <a:prstGeom prst="rect">
            <a:avLst/>
          </a:prstGeom>
        </p:spPr>
      </p:pic>
      <p:pic>
        <p:nvPicPr>
          <p:cNvPr id="12" name="Picture 11">
            <a:extLst>
              <a:ext uri="{FF2B5EF4-FFF2-40B4-BE49-F238E27FC236}">
                <a16:creationId xmlns:a16="http://schemas.microsoft.com/office/drawing/2014/main" id="{EFF7537E-19FF-D61E-4CA2-690758E956E6}"/>
              </a:ext>
            </a:extLst>
          </p:cNvPr>
          <p:cNvPicPr>
            <a:picLocks noChangeAspect="1"/>
          </p:cNvPicPr>
          <p:nvPr/>
        </p:nvPicPr>
        <p:blipFill>
          <a:blip r:embed="rId6"/>
          <a:stretch>
            <a:fillRect/>
          </a:stretch>
        </p:blipFill>
        <p:spPr>
          <a:xfrm>
            <a:off x="3851562" y="2306781"/>
            <a:ext cx="4655128" cy="3435928"/>
          </a:xfrm>
          <a:prstGeom prst="rect">
            <a:avLst/>
          </a:prstGeom>
        </p:spPr>
      </p:pic>
    </p:spTree>
    <p:extLst>
      <p:ext uri="{BB962C8B-B14F-4D97-AF65-F5344CB8AC3E}">
        <p14:creationId xmlns:p14="http://schemas.microsoft.com/office/powerpoint/2010/main" val="839572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01417-D4E4-9D2F-8755-689398807FD3}"/>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DB9858B-E0F9-63FE-08E5-EB6342812CD2}"/>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542FD26-961D-A895-A313-EBACDBC0D160}"/>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B3823D7D-8396-DDE9-D27E-66F435EC4D0B}"/>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6" name="Content Placeholder 5">
            <a:extLst>
              <a:ext uri="{FF2B5EF4-FFF2-40B4-BE49-F238E27FC236}">
                <a16:creationId xmlns:a16="http://schemas.microsoft.com/office/drawing/2014/main" id="{0E10B005-9501-7323-A174-73156BE6654B}"/>
              </a:ext>
            </a:extLst>
          </p:cNvPr>
          <p:cNvSpPr>
            <a:spLocks noGrp="1"/>
          </p:cNvSpPr>
          <p:nvPr>
            <p:ph idx="1"/>
          </p:nvPr>
        </p:nvSpPr>
        <p:spPr>
          <a:xfrm>
            <a:off x="650175" y="1647496"/>
            <a:ext cx="10654145" cy="4529467"/>
          </a:xfrm>
        </p:spPr>
        <p:txBody>
          <a:bodyPr vert="horz" lIns="91440" tIns="45720" rIns="91440" bIns="45720" rtlCol="0" anchor="t">
            <a:normAutofit lnSpcReduction="10000"/>
          </a:bodyPr>
          <a:lstStyle/>
          <a:p>
            <a:pPr marL="0" indent="0">
              <a:buNone/>
            </a:pPr>
            <a:r>
              <a:rPr lang="en-US" sz="4000" b="1">
                <a:ea typeface="+mn-lt"/>
                <a:cs typeface="+mn-lt"/>
              </a:rPr>
              <a:t>Architecture &amp; Construction</a:t>
            </a:r>
            <a:endParaRPr lang="en-US" sz="4000" b="1"/>
          </a:p>
          <a:p>
            <a:pPr marL="0" indent="0">
              <a:buNone/>
            </a:pPr>
            <a:r>
              <a:rPr lang="en-US" sz="3600">
                <a:ea typeface="+mn-lt"/>
                <a:cs typeface="+mn-lt"/>
              </a:rPr>
              <a:t>Block building, blueprint drawing, tool exploration</a:t>
            </a:r>
          </a:p>
          <a:p>
            <a:pPr marL="0" indent="0">
              <a:buNone/>
            </a:pPr>
            <a:r>
              <a:rPr lang="en-US" sz="2400" b="1">
                <a:latin typeface="Aptos Display"/>
                <a:cs typeface="Segoe UI"/>
              </a:rPr>
              <a:t>SC ELS Indicators</a:t>
            </a:r>
            <a:endParaRPr lang="en-US" sz="2400">
              <a:latin typeface="Aptos Display"/>
            </a:endParaRPr>
          </a:p>
          <a:p>
            <a:r>
              <a:rPr lang="en-US" sz="2400" b="1">
                <a:latin typeface="Aptos Display"/>
                <a:cs typeface="Segoe UI"/>
              </a:rPr>
              <a:t>Approaches to Learning:</a:t>
            </a:r>
            <a:r>
              <a:rPr lang="en-US" sz="2400">
                <a:latin typeface="Aptos Display"/>
                <a:cs typeface="Segoe UI"/>
              </a:rPr>
              <a:t> Plans, persists, and problem-solves during building activities</a:t>
            </a:r>
            <a:endParaRPr lang="en-US" sz="2400">
              <a:latin typeface="Aptos Display"/>
            </a:endParaRPr>
          </a:p>
          <a:p>
            <a:r>
              <a:rPr lang="en-US" sz="2400" b="1" dirty="0">
                <a:latin typeface="Aptos Display"/>
                <a:cs typeface="Segoe UI"/>
              </a:rPr>
              <a:t>Cognitive Development – Math:</a:t>
            </a:r>
            <a:r>
              <a:rPr lang="en-US" sz="2400" dirty="0">
                <a:latin typeface="Aptos Display"/>
                <a:cs typeface="Segoe UI"/>
              </a:rPr>
              <a:t> Demonstrates spatial awareness, shapes, and measurement concepts</a:t>
            </a:r>
            <a:endParaRPr lang="en-US" sz="2400">
              <a:latin typeface="Aptos Display"/>
            </a:endParaRPr>
          </a:p>
          <a:p>
            <a:r>
              <a:rPr lang="en-US" sz="2400" b="1">
                <a:latin typeface="Aptos Display"/>
                <a:cs typeface="Segoe UI"/>
              </a:rPr>
              <a:t>Physical Development:</a:t>
            </a:r>
            <a:r>
              <a:rPr lang="en-US" sz="2400">
                <a:latin typeface="Aptos Display"/>
                <a:cs typeface="Segoe UI"/>
              </a:rPr>
              <a:t> Uses fine motor skills and hand‑eye coordination when building</a:t>
            </a:r>
            <a:endParaRPr lang="en-US" sz="2400">
              <a:latin typeface="Aptos Display"/>
            </a:endParaRPr>
          </a:p>
          <a:p>
            <a:r>
              <a:rPr lang="en-US" sz="2400" b="1">
                <a:latin typeface="Aptos Display"/>
                <a:cs typeface="Segoe UI"/>
              </a:rPr>
              <a:t>Social &amp; Emotional Development:</a:t>
            </a:r>
            <a:r>
              <a:rPr lang="en-US" sz="2400">
                <a:latin typeface="Aptos Display"/>
                <a:cs typeface="Segoe UI"/>
              </a:rPr>
              <a:t> Works cooperatively with peers to complete structures</a:t>
            </a:r>
            <a:endParaRPr lang="en-US" sz="2400">
              <a:latin typeface="Aptos Display"/>
            </a:endParaRPr>
          </a:p>
          <a:p>
            <a:endParaRPr lang="en-US" dirty="0"/>
          </a:p>
        </p:txBody>
      </p:sp>
    </p:spTree>
    <p:extLst>
      <p:ext uri="{BB962C8B-B14F-4D97-AF65-F5344CB8AC3E}">
        <p14:creationId xmlns:p14="http://schemas.microsoft.com/office/powerpoint/2010/main" val="3823358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DDA65-ECCA-E5AA-F1C1-BE8F75C64AA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B96B699-E2AA-F682-80C4-072FF8AF0CA9}"/>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73C213EA-09D5-A38A-9921-17FD1981F72D}"/>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19E0C64D-DEA9-C318-51CA-C3F6B6D3E83C}"/>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6" name="Content Placeholder 5">
            <a:extLst>
              <a:ext uri="{FF2B5EF4-FFF2-40B4-BE49-F238E27FC236}">
                <a16:creationId xmlns:a16="http://schemas.microsoft.com/office/drawing/2014/main" id="{72E9CB55-6353-7A27-1B1A-7BAFFD4FD010}"/>
              </a:ext>
            </a:extLst>
          </p:cNvPr>
          <p:cNvSpPr>
            <a:spLocks noGrp="1"/>
          </p:cNvSpPr>
          <p:nvPr>
            <p:ph idx="1"/>
          </p:nvPr>
        </p:nvSpPr>
        <p:spPr>
          <a:xfrm>
            <a:off x="744621" y="1691941"/>
            <a:ext cx="10515600" cy="4351338"/>
          </a:xfrm>
        </p:spPr>
        <p:txBody>
          <a:bodyPr vert="horz" lIns="91440" tIns="45720" rIns="91440" bIns="45720" rtlCol="0" anchor="t">
            <a:normAutofit/>
          </a:bodyPr>
          <a:lstStyle/>
          <a:p>
            <a:pPr marL="0" indent="0">
              <a:buNone/>
            </a:pPr>
            <a:r>
              <a:rPr lang="en-US" sz="4000" b="1">
                <a:ea typeface="+mn-lt"/>
                <a:cs typeface="+mn-lt"/>
              </a:rPr>
              <a:t>Architecture &amp; Construction</a:t>
            </a:r>
            <a:endParaRPr lang="en-US" sz="4000" b="1"/>
          </a:p>
          <a:p>
            <a:pPr marL="0" indent="0">
              <a:buNone/>
            </a:pPr>
            <a:endParaRPr lang="en-US" sz="3600" dirty="0">
              <a:latin typeface="Aptos"/>
            </a:endParaRPr>
          </a:p>
          <a:p>
            <a:endParaRPr lang="en-US" dirty="0"/>
          </a:p>
        </p:txBody>
      </p:sp>
      <p:pic>
        <p:nvPicPr>
          <p:cNvPr id="4" name="Picture 3" descr="1000012988.jpg">
            <a:extLst>
              <a:ext uri="{FF2B5EF4-FFF2-40B4-BE49-F238E27FC236}">
                <a16:creationId xmlns:a16="http://schemas.microsoft.com/office/drawing/2014/main" id="{26F235A6-CF51-AE72-623B-F0AE488FB190}"/>
              </a:ext>
            </a:extLst>
          </p:cNvPr>
          <p:cNvPicPr>
            <a:picLocks noChangeAspect="1"/>
          </p:cNvPicPr>
          <p:nvPr/>
        </p:nvPicPr>
        <p:blipFill>
          <a:blip r:embed="rId4"/>
          <a:srcRect t="16991" r="5764" b="8418"/>
          <a:stretch>
            <a:fillRect/>
          </a:stretch>
        </p:blipFill>
        <p:spPr>
          <a:xfrm>
            <a:off x="9671793" y="1035221"/>
            <a:ext cx="2019227" cy="2262289"/>
          </a:xfrm>
          <a:prstGeom prst="rect">
            <a:avLst/>
          </a:prstGeom>
        </p:spPr>
      </p:pic>
      <p:pic>
        <p:nvPicPr>
          <p:cNvPr id="7" name="Picture 6" descr="1000012986.jpg">
            <a:extLst>
              <a:ext uri="{FF2B5EF4-FFF2-40B4-BE49-F238E27FC236}">
                <a16:creationId xmlns:a16="http://schemas.microsoft.com/office/drawing/2014/main" id="{DAF3F136-3A18-64B7-0543-531059BF8373}"/>
              </a:ext>
            </a:extLst>
          </p:cNvPr>
          <p:cNvPicPr>
            <a:picLocks noChangeAspect="1"/>
          </p:cNvPicPr>
          <p:nvPr/>
        </p:nvPicPr>
        <p:blipFill>
          <a:blip r:embed="rId5"/>
          <a:srcRect t="15368" b="216"/>
          <a:stretch>
            <a:fillRect/>
          </a:stretch>
        </p:blipFill>
        <p:spPr>
          <a:xfrm>
            <a:off x="9679330" y="3434166"/>
            <a:ext cx="2019150" cy="2316166"/>
          </a:xfrm>
          <a:prstGeom prst="rect">
            <a:avLst/>
          </a:prstGeom>
        </p:spPr>
      </p:pic>
      <p:pic>
        <p:nvPicPr>
          <p:cNvPr id="8" name="Picture 7">
            <a:extLst>
              <a:ext uri="{FF2B5EF4-FFF2-40B4-BE49-F238E27FC236}">
                <a16:creationId xmlns:a16="http://schemas.microsoft.com/office/drawing/2014/main" id="{E344CE5C-EB40-58D4-659B-688BC5640C87}"/>
              </a:ext>
            </a:extLst>
          </p:cNvPr>
          <p:cNvPicPr>
            <a:picLocks noChangeAspect="1"/>
          </p:cNvPicPr>
          <p:nvPr/>
        </p:nvPicPr>
        <p:blipFill>
          <a:blip r:embed="rId6"/>
          <a:stretch>
            <a:fillRect/>
          </a:stretch>
        </p:blipFill>
        <p:spPr>
          <a:xfrm>
            <a:off x="6353251" y="2286000"/>
            <a:ext cx="3098132" cy="3769896"/>
          </a:xfrm>
          <a:prstGeom prst="rect">
            <a:avLst/>
          </a:prstGeom>
        </p:spPr>
      </p:pic>
      <p:pic>
        <p:nvPicPr>
          <p:cNvPr id="10" name="Picture 9" descr="A shelf with toys on it&#10;&#10;AI-generated content may be incorrect.">
            <a:extLst>
              <a:ext uri="{FF2B5EF4-FFF2-40B4-BE49-F238E27FC236}">
                <a16:creationId xmlns:a16="http://schemas.microsoft.com/office/drawing/2014/main" id="{B4788DDA-0568-65D7-3B7E-9038A4B969F1}"/>
              </a:ext>
            </a:extLst>
          </p:cNvPr>
          <p:cNvPicPr>
            <a:picLocks noChangeAspect="1"/>
          </p:cNvPicPr>
          <p:nvPr/>
        </p:nvPicPr>
        <p:blipFill>
          <a:blip r:embed="rId7"/>
          <a:srcRect l="-3483" t="17807" r="-33" b="-408"/>
          <a:stretch>
            <a:fillRect/>
          </a:stretch>
        </p:blipFill>
        <p:spPr>
          <a:xfrm>
            <a:off x="18636" y="2287486"/>
            <a:ext cx="3044809" cy="3585064"/>
          </a:xfrm>
          <a:prstGeom prst="rect">
            <a:avLst/>
          </a:prstGeom>
        </p:spPr>
      </p:pic>
      <p:pic>
        <p:nvPicPr>
          <p:cNvPr id="12" name="Picture 11">
            <a:extLst>
              <a:ext uri="{FF2B5EF4-FFF2-40B4-BE49-F238E27FC236}">
                <a16:creationId xmlns:a16="http://schemas.microsoft.com/office/drawing/2014/main" id="{E297DD7D-AA29-D903-F94C-C65355A2B924}"/>
              </a:ext>
            </a:extLst>
          </p:cNvPr>
          <p:cNvPicPr>
            <a:picLocks noChangeAspect="1"/>
          </p:cNvPicPr>
          <p:nvPr/>
        </p:nvPicPr>
        <p:blipFill>
          <a:blip r:embed="rId8"/>
          <a:stretch>
            <a:fillRect/>
          </a:stretch>
        </p:blipFill>
        <p:spPr>
          <a:xfrm>
            <a:off x="3167495" y="2931966"/>
            <a:ext cx="3059257" cy="2285135"/>
          </a:xfrm>
          <a:prstGeom prst="rect">
            <a:avLst/>
          </a:prstGeom>
        </p:spPr>
      </p:pic>
    </p:spTree>
    <p:extLst>
      <p:ext uri="{BB962C8B-B14F-4D97-AF65-F5344CB8AC3E}">
        <p14:creationId xmlns:p14="http://schemas.microsoft.com/office/powerpoint/2010/main" val="2105396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1731-F5F1-241E-5879-14E62012AEB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5FF63A01-CE81-5E19-2BED-F7B788B1782D}"/>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07C143D-4016-AAAF-FA42-17D6C736C407}"/>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5670BBEF-D0E9-0CF5-6F38-04589C86648D}"/>
              </a:ext>
            </a:extLst>
          </p:cNvPr>
          <p:cNvSpPr>
            <a:spLocks noGrp="1"/>
          </p:cNvSpPr>
          <p:nvPr>
            <p:ph type="title"/>
          </p:nvPr>
        </p:nvSpPr>
        <p:spPr>
          <a:xfrm>
            <a:off x="838200" y="117722"/>
            <a:ext cx="10515600" cy="1325563"/>
          </a:xfrm>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1AB635A3-5B1B-5F2B-590F-5C9D36F2E0AC}"/>
              </a:ext>
            </a:extLst>
          </p:cNvPr>
          <p:cNvSpPr>
            <a:spLocks noGrp="1"/>
          </p:cNvSpPr>
          <p:nvPr>
            <p:ph idx="1"/>
          </p:nvPr>
        </p:nvSpPr>
        <p:spPr>
          <a:xfrm>
            <a:off x="501733" y="1521961"/>
            <a:ext cx="10763003" cy="4677909"/>
          </a:xfrm>
        </p:spPr>
        <p:txBody>
          <a:bodyPr vert="horz" lIns="91440" tIns="45720" rIns="91440" bIns="45720" rtlCol="0" anchor="t">
            <a:normAutofit fontScale="92500"/>
          </a:bodyPr>
          <a:lstStyle/>
          <a:p>
            <a:pPr>
              <a:buNone/>
            </a:pPr>
            <a:r>
              <a:rPr lang="en-US" sz="4000" b="1">
                <a:latin typeface="Aptos Display"/>
              </a:rPr>
              <a:t>Arts, AV Technology &amp; Communications</a:t>
            </a:r>
          </a:p>
          <a:p>
            <a:pPr marL="0" indent="0">
              <a:buNone/>
            </a:pPr>
            <a:r>
              <a:rPr lang="en-US" sz="3600">
                <a:latin typeface="Aptos Display"/>
                <a:cs typeface="Segoe UI"/>
              </a:rPr>
              <a:t>Music, art studio, puppet shows, class news station</a:t>
            </a:r>
            <a:endParaRPr lang="en-US" sz="3600">
              <a:latin typeface="Aptos Display"/>
            </a:endParaRPr>
          </a:p>
          <a:p>
            <a:pPr marL="0" indent="0">
              <a:buNone/>
            </a:pPr>
            <a:r>
              <a:rPr lang="en-US" b="1">
                <a:latin typeface="Aptos Display"/>
                <a:cs typeface="Segoe UI"/>
              </a:rPr>
              <a:t>SC ELS Indicators</a:t>
            </a:r>
            <a:endParaRPr lang="en-US" dirty="0">
              <a:latin typeface="Aptos Display"/>
              <a:cs typeface="Segoe UI"/>
            </a:endParaRPr>
          </a:p>
          <a:p>
            <a:pPr>
              <a:buFont typeface="Arial"/>
              <a:buChar char="•"/>
            </a:pPr>
            <a:r>
              <a:rPr lang="en-US" b="1">
                <a:latin typeface="Aptos Display"/>
                <a:cs typeface="Segoe UI"/>
              </a:rPr>
              <a:t>Creative Expression:</a:t>
            </a:r>
            <a:r>
              <a:rPr lang="en-US">
                <a:latin typeface="Aptos Display"/>
                <a:cs typeface="Segoe UI"/>
              </a:rPr>
              <a:t> Uses art, music, movement, and drama to communicate ideas</a:t>
            </a:r>
            <a:endParaRPr lang="en-US">
              <a:latin typeface="Aptos Display"/>
            </a:endParaRPr>
          </a:p>
          <a:p>
            <a:pPr>
              <a:buFont typeface="Arial"/>
              <a:buChar char="•"/>
            </a:pPr>
            <a:r>
              <a:rPr lang="en-US" b="1">
                <a:latin typeface="Aptos Display"/>
                <a:cs typeface="Segoe UI"/>
              </a:rPr>
              <a:t>Language &amp; Communication:</a:t>
            </a:r>
            <a:r>
              <a:rPr lang="en-US">
                <a:latin typeface="Aptos Display"/>
                <a:cs typeface="Segoe UI"/>
              </a:rPr>
              <a:t> Expresses thoughts, stories, and emotions through multiple modes</a:t>
            </a:r>
            <a:endParaRPr lang="en-US">
              <a:latin typeface="Aptos Display"/>
            </a:endParaRPr>
          </a:p>
          <a:p>
            <a:pPr>
              <a:buFont typeface="Arial"/>
              <a:buChar char="•"/>
            </a:pPr>
            <a:r>
              <a:rPr lang="en-US" b="1" dirty="0">
                <a:latin typeface="Aptos Display"/>
                <a:cs typeface="Segoe UI"/>
              </a:rPr>
              <a:t>Approaches to Learning:</a:t>
            </a:r>
            <a:r>
              <a:rPr lang="en-US" dirty="0">
                <a:latin typeface="Aptos Display"/>
                <a:cs typeface="Segoe UI"/>
              </a:rPr>
              <a:t> Shows initiative and creativity in representing ideas</a:t>
            </a:r>
            <a:endParaRPr lang="en-US">
              <a:latin typeface="Aptos Display"/>
            </a:endParaRPr>
          </a:p>
          <a:p>
            <a:pPr>
              <a:buFont typeface="Arial"/>
              <a:buChar char="•"/>
            </a:pPr>
            <a:r>
              <a:rPr lang="en-US" b="1">
                <a:latin typeface="Aptos Display"/>
                <a:cs typeface="Segoe UI"/>
              </a:rPr>
              <a:t>Social &amp; Emotional Development:</a:t>
            </a:r>
            <a:r>
              <a:rPr lang="en-US">
                <a:latin typeface="Aptos Display"/>
                <a:cs typeface="Segoe UI"/>
              </a:rPr>
              <a:t> Builds confidence by sharing creative work</a:t>
            </a:r>
            <a:endParaRPr lang="en-US">
              <a:latin typeface="Aptos Display"/>
            </a:endParaRPr>
          </a:p>
        </p:txBody>
      </p:sp>
    </p:spTree>
    <p:extLst>
      <p:ext uri="{BB962C8B-B14F-4D97-AF65-F5344CB8AC3E}">
        <p14:creationId xmlns:p14="http://schemas.microsoft.com/office/powerpoint/2010/main" val="3461732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2B98C-9302-7ADA-0F32-E8AB3F9404D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026F374-144E-6892-9D26-E389D51BAFF4}"/>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9815F398-E8A3-5E40-3040-6F43BD7F506C}"/>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7729F64A-A993-5B7A-9B8C-4F61127B68E6}"/>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4106890C-FB7B-4B68-2F34-52DC5EC3CEEB}"/>
              </a:ext>
            </a:extLst>
          </p:cNvPr>
          <p:cNvSpPr>
            <a:spLocks noGrp="1"/>
          </p:cNvSpPr>
          <p:nvPr>
            <p:ph idx="1"/>
          </p:nvPr>
        </p:nvSpPr>
        <p:spPr>
          <a:xfrm>
            <a:off x="824345" y="1822803"/>
            <a:ext cx="10515600" cy="4351338"/>
          </a:xfrm>
        </p:spPr>
        <p:txBody>
          <a:bodyPr vert="horz" lIns="91440" tIns="45720" rIns="91440" bIns="45720" rtlCol="0" anchor="t">
            <a:normAutofit/>
          </a:bodyPr>
          <a:lstStyle/>
          <a:p>
            <a:pPr>
              <a:buNone/>
            </a:pPr>
            <a:r>
              <a:rPr lang="en-US" sz="4000" b="1">
                <a:latin typeface="Aptos Display"/>
              </a:rPr>
              <a:t>Arts, AV Technology &amp; Communications</a:t>
            </a:r>
          </a:p>
          <a:p>
            <a:pPr marL="0" indent="0">
              <a:buNone/>
            </a:pPr>
            <a:endParaRPr lang="en-US" sz="3600"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81.jpg">
            <a:extLst>
              <a:ext uri="{FF2B5EF4-FFF2-40B4-BE49-F238E27FC236}">
                <a16:creationId xmlns:a16="http://schemas.microsoft.com/office/drawing/2014/main" id="{9C4160B2-9B74-98F6-B513-9DBC1F130188}"/>
              </a:ext>
            </a:extLst>
          </p:cNvPr>
          <p:cNvPicPr>
            <a:picLocks noChangeAspect="1"/>
          </p:cNvPicPr>
          <p:nvPr/>
        </p:nvPicPr>
        <p:blipFill>
          <a:blip r:embed="rId4"/>
          <a:stretch>
            <a:fillRect/>
          </a:stretch>
        </p:blipFill>
        <p:spPr>
          <a:xfrm>
            <a:off x="423862" y="2366963"/>
            <a:ext cx="3419475" cy="3952875"/>
          </a:xfrm>
          <a:prstGeom prst="rect">
            <a:avLst/>
          </a:prstGeom>
        </p:spPr>
      </p:pic>
      <p:pic>
        <p:nvPicPr>
          <p:cNvPr id="6" name="Picture 5">
            <a:extLst>
              <a:ext uri="{FF2B5EF4-FFF2-40B4-BE49-F238E27FC236}">
                <a16:creationId xmlns:a16="http://schemas.microsoft.com/office/drawing/2014/main" id="{1BED5C67-4B24-2547-4DC8-2A49940D1C90}"/>
              </a:ext>
            </a:extLst>
          </p:cNvPr>
          <p:cNvPicPr>
            <a:picLocks noChangeAspect="1"/>
          </p:cNvPicPr>
          <p:nvPr/>
        </p:nvPicPr>
        <p:blipFill>
          <a:blip r:embed="rId5"/>
          <a:stretch>
            <a:fillRect/>
          </a:stretch>
        </p:blipFill>
        <p:spPr>
          <a:xfrm>
            <a:off x="4031671" y="2715490"/>
            <a:ext cx="4391891" cy="3241965"/>
          </a:xfrm>
          <a:prstGeom prst="rect">
            <a:avLst/>
          </a:prstGeom>
        </p:spPr>
      </p:pic>
      <p:pic>
        <p:nvPicPr>
          <p:cNvPr id="7" name="Picture 6" descr="A group of children painting on a ladder&#10;&#10;AI-generated content may be incorrect.">
            <a:extLst>
              <a:ext uri="{FF2B5EF4-FFF2-40B4-BE49-F238E27FC236}">
                <a16:creationId xmlns:a16="http://schemas.microsoft.com/office/drawing/2014/main" id="{B60D6E79-AB12-4C93-33EF-74F0A71D2599}"/>
              </a:ext>
            </a:extLst>
          </p:cNvPr>
          <p:cNvPicPr>
            <a:picLocks noChangeAspect="1"/>
          </p:cNvPicPr>
          <p:nvPr/>
        </p:nvPicPr>
        <p:blipFill>
          <a:blip r:embed="rId6"/>
          <a:stretch>
            <a:fillRect/>
          </a:stretch>
        </p:blipFill>
        <p:spPr>
          <a:xfrm>
            <a:off x="8609733" y="2433637"/>
            <a:ext cx="3423806" cy="3168362"/>
          </a:xfrm>
          <a:prstGeom prst="rect">
            <a:avLst/>
          </a:prstGeom>
        </p:spPr>
      </p:pic>
    </p:spTree>
    <p:extLst>
      <p:ext uri="{BB962C8B-B14F-4D97-AF65-F5344CB8AC3E}">
        <p14:creationId xmlns:p14="http://schemas.microsoft.com/office/powerpoint/2010/main" val="870087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F1757-B297-0118-E703-7FC28A015D62}"/>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FD56735F-ECB6-790D-692E-107E3A0105B0}"/>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D329F60-E15C-6D4D-8C9F-F969A171427C}"/>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43CB0C8C-70DF-188D-16A4-B086FDA6ED25}"/>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CD1141E4-41EA-B9F4-5818-13E541E089EE}"/>
              </a:ext>
            </a:extLst>
          </p:cNvPr>
          <p:cNvSpPr>
            <a:spLocks noGrp="1"/>
          </p:cNvSpPr>
          <p:nvPr>
            <p:ph idx="1"/>
          </p:nvPr>
        </p:nvSpPr>
        <p:spPr>
          <a:xfrm>
            <a:off x="838200" y="1670403"/>
            <a:ext cx="10515600" cy="4351338"/>
          </a:xfrm>
        </p:spPr>
        <p:txBody>
          <a:bodyPr vert="horz" lIns="91440" tIns="45720" rIns="91440" bIns="45720" rtlCol="0" anchor="t">
            <a:normAutofit lnSpcReduction="10000"/>
          </a:bodyPr>
          <a:lstStyle/>
          <a:p>
            <a:pPr>
              <a:buNone/>
            </a:pPr>
            <a:r>
              <a:rPr lang="en-US" sz="4000" b="1"/>
              <a:t>Business Management &amp; Administration</a:t>
            </a:r>
          </a:p>
          <a:p>
            <a:pPr marL="0" indent="0">
              <a:buNone/>
            </a:pPr>
            <a:r>
              <a:rPr lang="en-US" sz="3600">
                <a:latin typeface="Aptos Display"/>
                <a:cs typeface="Segoe UI"/>
              </a:rPr>
              <a:t>Store, classroom jobs, pretend office</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dirty="0">
                <a:latin typeface="Aptos Display"/>
                <a:cs typeface="Segoe UI"/>
              </a:rPr>
              <a:t>Approaches to Learning:</a:t>
            </a:r>
            <a:r>
              <a:rPr lang="en-US" sz="2400" dirty="0">
                <a:latin typeface="Aptos Display"/>
                <a:cs typeface="Segoe UI"/>
              </a:rPr>
              <a:t> Demonstrates organization and planning during role play</a:t>
            </a:r>
            <a:endParaRPr lang="en-US" sz="2400">
              <a:latin typeface="Aptos Display"/>
            </a:endParaRPr>
          </a:p>
          <a:p>
            <a:pPr>
              <a:buFont typeface="Arial"/>
              <a:buChar char="•"/>
            </a:pPr>
            <a:r>
              <a:rPr lang="en-US" sz="2400" b="1">
                <a:latin typeface="Aptos Display"/>
                <a:cs typeface="Segoe UI"/>
              </a:rPr>
              <a:t>Cognitive Development – Math:</a:t>
            </a:r>
            <a:r>
              <a:rPr lang="en-US" sz="2400">
                <a:latin typeface="Aptos Display"/>
                <a:cs typeface="Segoe UI"/>
              </a:rPr>
              <a:t> Counts, sorts, and uses numbers in meaningful contexts</a:t>
            </a:r>
            <a:endParaRPr lang="en-US" sz="2400">
              <a:latin typeface="Aptos Display"/>
            </a:endParaRPr>
          </a:p>
          <a:p>
            <a:pPr>
              <a:buFont typeface="Arial"/>
              <a:buChar char="•"/>
            </a:pPr>
            <a:r>
              <a:rPr lang="en-US" sz="2400" b="1">
                <a:latin typeface="Aptos Display"/>
                <a:cs typeface="Segoe UI"/>
              </a:rPr>
              <a:t>Social &amp; Emotional Development:</a:t>
            </a:r>
            <a:r>
              <a:rPr lang="en-US" sz="2400">
                <a:latin typeface="Aptos Display"/>
                <a:cs typeface="Segoe UI"/>
              </a:rPr>
              <a:t> Takes leadership roles and follows classroom expectations</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Engages in purposeful conversations to solve problems</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904941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5FA41-3C0F-21A4-818D-D6FE7F8DD4D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AD566DA1-6811-2593-415D-7F6E83C030E1}"/>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F7DFB323-86A9-34CA-CDF2-D3EF3ADA4A49}"/>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91122C6F-9400-711F-DC32-17A266A57D53}"/>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D6761E78-B281-041C-E092-388B4134366B}"/>
              </a:ext>
            </a:extLst>
          </p:cNvPr>
          <p:cNvSpPr>
            <a:spLocks noGrp="1"/>
          </p:cNvSpPr>
          <p:nvPr>
            <p:ph idx="1"/>
          </p:nvPr>
        </p:nvSpPr>
        <p:spPr>
          <a:xfrm>
            <a:off x="838200" y="1379458"/>
            <a:ext cx="10515600" cy="4351338"/>
          </a:xfrm>
        </p:spPr>
        <p:txBody>
          <a:bodyPr vert="horz" lIns="91440" tIns="45720" rIns="91440" bIns="45720" rtlCol="0" anchor="t">
            <a:normAutofit/>
          </a:bodyPr>
          <a:lstStyle/>
          <a:p>
            <a:pPr>
              <a:buNone/>
            </a:pPr>
            <a:r>
              <a:rPr lang="en-US" sz="4000" b="1"/>
              <a:t>Business Management &amp; Administration</a:t>
            </a:r>
          </a:p>
          <a:p>
            <a:pPr marL="0" indent="0">
              <a:buNone/>
            </a:pPr>
            <a:r>
              <a:rPr lang="en-US" sz="3600">
                <a:latin typeface="Aptos Display"/>
                <a:cs typeface="Segoe UI"/>
              </a:rPr>
              <a:t>Store, classroom jobs, pretend office</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73.jpg">
            <a:extLst>
              <a:ext uri="{FF2B5EF4-FFF2-40B4-BE49-F238E27FC236}">
                <a16:creationId xmlns:a16="http://schemas.microsoft.com/office/drawing/2014/main" id="{EAA17A33-0E89-5294-62EC-4D95386ADF1F}"/>
              </a:ext>
            </a:extLst>
          </p:cNvPr>
          <p:cNvPicPr>
            <a:picLocks noChangeAspect="1"/>
          </p:cNvPicPr>
          <p:nvPr/>
        </p:nvPicPr>
        <p:blipFill>
          <a:blip r:embed="rId4"/>
          <a:stretch>
            <a:fillRect/>
          </a:stretch>
        </p:blipFill>
        <p:spPr>
          <a:xfrm>
            <a:off x="6025862" y="2587335"/>
            <a:ext cx="3008169" cy="3803073"/>
          </a:xfrm>
          <a:prstGeom prst="rect">
            <a:avLst/>
          </a:prstGeom>
        </p:spPr>
      </p:pic>
      <p:pic>
        <p:nvPicPr>
          <p:cNvPr id="9" name="Picture 8" descr="Text, whiteboard&#10;&#10;Description automatically generated">
            <a:extLst>
              <a:ext uri="{FF2B5EF4-FFF2-40B4-BE49-F238E27FC236}">
                <a16:creationId xmlns:a16="http://schemas.microsoft.com/office/drawing/2014/main" id="{9EC3B539-9611-E8C6-768E-26E52913702B}"/>
              </a:ext>
            </a:extLst>
          </p:cNvPr>
          <p:cNvPicPr>
            <a:picLocks noChangeAspect="1"/>
          </p:cNvPicPr>
          <p:nvPr/>
        </p:nvPicPr>
        <p:blipFill>
          <a:blip r:embed="rId5"/>
          <a:stretch>
            <a:fillRect/>
          </a:stretch>
        </p:blipFill>
        <p:spPr>
          <a:xfrm>
            <a:off x="9166514" y="2003712"/>
            <a:ext cx="2965739" cy="2483428"/>
          </a:xfrm>
          <a:prstGeom prst="rect">
            <a:avLst/>
          </a:prstGeom>
        </p:spPr>
      </p:pic>
      <p:pic>
        <p:nvPicPr>
          <p:cNvPr id="10" name="Picture 9" descr="A wooden shelf with toys on it&#10;&#10;AI-generated content may be incorrect.">
            <a:extLst>
              <a:ext uri="{FF2B5EF4-FFF2-40B4-BE49-F238E27FC236}">
                <a16:creationId xmlns:a16="http://schemas.microsoft.com/office/drawing/2014/main" id="{198A03DB-7A59-3F36-0942-D1AC3F0A857E}"/>
              </a:ext>
            </a:extLst>
          </p:cNvPr>
          <p:cNvPicPr>
            <a:picLocks noChangeAspect="1"/>
          </p:cNvPicPr>
          <p:nvPr/>
        </p:nvPicPr>
        <p:blipFill>
          <a:blip r:embed="rId6"/>
          <a:stretch>
            <a:fillRect/>
          </a:stretch>
        </p:blipFill>
        <p:spPr>
          <a:xfrm>
            <a:off x="170584" y="3537239"/>
            <a:ext cx="2390775" cy="2343150"/>
          </a:xfrm>
          <a:prstGeom prst="rect">
            <a:avLst/>
          </a:prstGeom>
        </p:spPr>
      </p:pic>
      <p:pic>
        <p:nvPicPr>
          <p:cNvPr id="11" name="Picture 10" descr="A white board with red writing on it&#10;&#10;AI-generated content may be incorrect.">
            <a:extLst>
              <a:ext uri="{FF2B5EF4-FFF2-40B4-BE49-F238E27FC236}">
                <a16:creationId xmlns:a16="http://schemas.microsoft.com/office/drawing/2014/main" id="{49D8507F-D3FD-C28B-2BEC-827BCB509F0F}"/>
              </a:ext>
            </a:extLst>
          </p:cNvPr>
          <p:cNvPicPr>
            <a:picLocks noChangeAspect="1"/>
          </p:cNvPicPr>
          <p:nvPr/>
        </p:nvPicPr>
        <p:blipFill>
          <a:blip r:embed="rId7"/>
          <a:stretch>
            <a:fillRect/>
          </a:stretch>
        </p:blipFill>
        <p:spPr>
          <a:xfrm>
            <a:off x="2779568" y="2599459"/>
            <a:ext cx="3026353" cy="3776229"/>
          </a:xfrm>
          <a:prstGeom prst="rect">
            <a:avLst/>
          </a:prstGeom>
        </p:spPr>
      </p:pic>
    </p:spTree>
    <p:extLst>
      <p:ext uri="{BB962C8B-B14F-4D97-AF65-F5344CB8AC3E}">
        <p14:creationId xmlns:p14="http://schemas.microsoft.com/office/powerpoint/2010/main" val="3873509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9C95E-E197-7872-DB60-EFAED548D210}"/>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ED730F77-1131-BD48-353C-2A5F18D86C3F}"/>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15DB4147-F103-601A-6CBD-866463EAC6F8}"/>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025A4830-5232-7E60-C87A-665E066729BF}"/>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467D7F47-26A5-E044-CBA0-45E086A49A61}"/>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Education</a:t>
            </a:r>
            <a:r>
              <a:rPr lang="en-US" sz="4000" b="1" dirty="0"/>
              <a:t> &amp; Training</a:t>
            </a:r>
          </a:p>
          <a:p>
            <a:pPr marL="0" indent="0">
              <a:buNone/>
            </a:pPr>
            <a:r>
              <a:rPr lang="en-US" sz="3600">
                <a:latin typeface="Aptos Display"/>
                <a:cs typeface="Segoe UI"/>
              </a:rPr>
              <a:t>"Classroom within a classroom,” role-playing teachers</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a:latin typeface="Aptos Display"/>
                <a:cs typeface="Segoe UI"/>
              </a:rPr>
              <a:t>Language &amp; Communication:</a:t>
            </a:r>
            <a:r>
              <a:rPr lang="en-US" sz="2400">
                <a:latin typeface="Aptos Display"/>
                <a:cs typeface="Segoe UI"/>
              </a:rPr>
              <a:t> Speaks clearly and listens attentively to others</a:t>
            </a:r>
            <a:endParaRPr lang="en-US" sz="2400">
              <a:latin typeface="Aptos Display"/>
            </a:endParaRPr>
          </a:p>
          <a:p>
            <a:pPr>
              <a:buFont typeface="Arial"/>
              <a:buChar char="•"/>
            </a:pPr>
            <a:r>
              <a:rPr lang="en-US" sz="2400" b="1" dirty="0">
                <a:latin typeface="Aptos Display"/>
                <a:cs typeface="Segoe UI"/>
              </a:rPr>
              <a:t>Social &amp; Emotional Development:</a:t>
            </a:r>
            <a:r>
              <a:rPr lang="en-US" sz="2400" dirty="0">
                <a:latin typeface="Aptos Display"/>
                <a:cs typeface="Segoe UI"/>
              </a:rPr>
              <a:t> Demonstrates empathy and supports peers</a:t>
            </a:r>
            <a:endParaRPr lang="en-US" sz="2400">
              <a:latin typeface="Aptos Display"/>
            </a:endParaRPr>
          </a:p>
          <a:p>
            <a:pPr>
              <a:buFont typeface="Arial"/>
              <a:buChar char="•"/>
            </a:pPr>
            <a:r>
              <a:rPr lang="en-US" sz="2400" b="1">
                <a:latin typeface="Aptos Display"/>
                <a:cs typeface="Segoe UI"/>
              </a:rPr>
              <a:t>Approaches to Learning:</a:t>
            </a:r>
            <a:r>
              <a:rPr lang="en-US" sz="2400">
                <a:latin typeface="Aptos Display"/>
                <a:cs typeface="Segoe UI"/>
              </a:rPr>
              <a:t> Shows initiative and confidence in leading play</a:t>
            </a:r>
            <a:endParaRPr lang="en-US" sz="2400">
              <a:latin typeface="Aptos Display"/>
            </a:endParaRPr>
          </a:p>
          <a:p>
            <a:pPr>
              <a:buFont typeface="Arial"/>
              <a:buChar char="•"/>
            </a:pPr>
            <a:r>
              <a:rPr lang="en-US" sz="2400" b="1" dirty="0">
                <a:latin typeface="Aptos Display"/>
                <a:cs typeface="Segoe UI"/>
              </a:rPr>
              <a:t>Cognitive Development:</a:t>
            </a:r>
            <a:r>
              <a:rPr lang="en-US" sz="2400" dirty="0">
                <a:latin typeface="Aptos Display"/>
                <a:cs typeface="Segoe UI"/>
              </a:rPr>
              <a:t> Demonstrates understanding by explaining ideas to others</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2869560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6ABCD-FA4C-B8B8-6E45-6402D7F8F83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961AEAF-CCA3-BEB6-530D-AC96EE519609}"/>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460179CC-1EB7-1B8D-9393-0C5C4C9F4C45}"/>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1CECCE44-306D-FFD4-D24F-606B76C22DC4}"/>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1851F96B-806A-A45D-708D-DBAB26FD2B09}"/>
              </a:ext>
            </a:extLst>
          </p:cNvPr>
          <p:cNvSpPr>
            <a:spLocks noGrp="1"/>
          </p:cNvSpPr>
          <p:nvPr>
            <p:ph idx="1"/>
          </p:nvPr>
        </p:nvSpPr>
        <p:spPr>
          <a:xfrm>
            <a:off x="547255" y="1531858"/>
            <a:ext cx="10515600" cy="4351338"/>
          </a:xfrm>
        </p:spPr>
        <p:txBody>
          <a:bodyPr vert="horz" lIns="91440" tIns="45720" rIns="91440" bIns="45720" rtlCol="0" anchor="t">
            <a:normAutofit/>
          </a:bodyPr>
          <a:lstStyle/>
          <a:p>
            <a:pPr>
              <a:buNone/>
            </a:pPr>
            <a:r>
              <a:rPr lang="en-US" sz="4000" b="1"/>
              <a:t>Education</a:t>
            </a:r>
            <a:r>
              <a:rPr lang="en-US" sz="4000" b="1" dirty="0"/>
              <a:t> &amp; Training</a:t>
            </a:r>
          </a:p>
          <a:p>
            <a:pPr marL="0" indent="0">
              <a:buNone/>
            </a:pPr>
            <a:endParaRPr lang="en-US" sz="3600"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6" name="Picture 5" descr="A poster with drawings on it&#10;&#10;AI-generated content may be incorrect.">
            <a:extLst>
              <a:ext uri="{FF2B5EF4-FFF2-40B4-BE49-F238E27FC236}">
                <a16:creationId xmlns:a16="http://schemas.microsoft.com/office/drawing/2014/main" id="{B669A388-32D5-2CE0-188B-FEF0169068A1}"/>
              </a:ext>
            </a:extLst>
          </p:cNvPr>
          <p:cNvPicPr>
            <a:picLocks noChangeAspect="1"/>
          </p:cNvPicPr>
          <p:nvPr/>
        </p:nvPicPr>
        <p:blipFill>
          <a:blip r:embed="rId4"/>
          <a:stretch>
            <a:fillRect/>
          </a:stretch>
        </p:blipFill>
        <p:spPr>
          <a:xfrm>
            <a:off x="3319895" y="2072987"/>
            <a:ext cx="3228975" cy="3933825"/>
          </a:xfrm>
          <a:prstGeom prst="rect">
            <a:avLst/>
          </a:prstGeom>
        </p:spPr>
      </p:pic>
      <p:pic>
        <p:nvPicPr>
          <p:cNvPr id="7" name="Picture 6" descr="26cfc469-325e-4473-b3c7-a9f2eadb8fef@prod">
            <a:extLst>
              <a:ext uri="{FF2B5EF4-FFF2-40B4-BE49-F238E27FC236}">
                <a16:creationId xmlns:a16="http://schemas.microsoft.com/office/drawing/2014/main" id="{25B3AEBD-9A7A-5670-B18F-DDA8F31361A9}"/>
              </a:ext>
            </a:extLst>
          </p:cNvPr>
          <p:cNvPicPr>
            <a:picLocks noChangeAspect="1"/>
          </p:cNvPicPr>
          <p:nvPr/>
        </p:nvPicPr>
        <p:blipFill>
          <a:blip r:embed="rId5"/>
          <a:stretch>
            <a:fillRect/>
          </a:stretch>
        </p:blipFill>
        <p:spPr>
          <a:xfrm>
            <a:off x="6799118" y="1682461"/>
            <a:ext cx="3886200" cy="4629150"/>
          </a:xfrm>
          <a:prstGeom prst="rect">
            <a:avLst/>
          </a:prstGeom>
        </p:spPr>
      </p:pic>
      <p:pic>
        <p:nvPicPr>
          <p:cNvPr id="9" name="Picture 8" descr="A picture containing text, covered, many, lots&#10;&#10;Description automatically generated">
            <a:extLst>
              <a:ext uri="{FF2B5EF4-FFF2-40B4-BE49-F238E27FC236}">
                <a16:creationId xmlns:a16="http://schemas.microsoft.com/office/drawing/2014/main" id="{79DCBA06-72BB-6245-DDB6-8243908997E1}"/>
              </a:ext>
            </a:extLst>
          </p:cNvPr>
          <p:cNvPicPr>
            <a:picLocks noChangeAspect="1"/>
          </p:cNvPicPr>
          <p:nvPr/>
        </p:nvPicPr>
        <p:blipFill>
          <a:blip r:embed="rId6"/>
          <a:stretch>
            <a:fillRect/>
          </a:stretch>
        </p:blipFill>
        <p:spPr>
          <a:xfrm>
            <a:off x="454168" y="2263486"/>
            <a:ext cx="2666135" cy="3605646"/>
          </a:xfrm>
          <a:prstGeom prst="rect">
            <a:avLst/>
          </a:prstGeom>
        </p:spPr>
      </p:pic>
    </p:spTree>
    <p:extLst>
      <p:ext uri="{BB962C8B-B14F-4D97-AF65-F5344CB8AC3E}">
        <p14:creationId xmlns:p14="http://schemas.microsoft.com/office/powerpoint/2010/main" val="1873931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p:cNvSpPr/>
          <p:nvPr/>
        </p:nvSpPr>
        <p:spPr>
          <a:xfrm flipV="1">
            <a:off x="753038" y="1799085"/>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6459857" y="1969237"/>
            <a:ext cx="5254194" cy="4039162"/>
          </a:xfrm>
          <a:custGeom>
            <a:avLst/>
            <a:gdLst/>
            <a:ahLst/>
            <a:cxnLst/>
            <a:rect l="l" t="t" r="r" b="b"/>
            <a:pathLst>
              <a:path w="7881291" h="6058743">
                <a:moveTo>
                  <a:pt x="0" y="0"/>
                </a:moveTo>
                <a:lnTo>
                  <a:pt x="7881291" y="0"/>
                </a:lnTo>
                <a:lnTo>
                  <a:pt x="7881291" y="6058742"/>
                </a:lnTo>
                <a:lnTo>
                  <a:pt x="0" y="60587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p:cNvGrpSpPr/>
          <p:nvPr/>
        </p:nvGrpSpPr>
        <p:grpSpPr>
          <a:xfrm>
            <a:off x="685800" y="2008307"/>
            <a:ext cx="5305545" cy="4072635"/>
            <a:chOff x="0" y="0"/>
            <a:chExt cx="2096018" cy="1486298"/>
          </a:xfrm>
        </p:grpSpPr>
        <p:sp>
          <p:nvSpPr>
            <p:cNvPr id="8" name="Freeform 8"/>
            <p:cNvSpPr/>
            <p:nvPr/>
          </p:nvSpPr>
          <p:spPr>
            <a:xfrm>
              <a:off x="0" y="0"/>
              <a:ext cx="2096018" cy="1486298"/>
            </a:xfrm>
            <a:custGeom>
              <a:avLst/>
              <a:gdLst/>
              <a:ahLst/>
              <a:cxnLst/>
              <a:rect l="l" t="t" r="r" b="b"/>
              <a:pathLst>
                <a:path w="2096018" h="1486298">
                  <a:moveTo>
                    <a:pt x="0" y="0"/>
                  </a:moveTo>
                  <a:lnTo>
                    <a:pt x="2096018" y="0"/>
                  </a:lnTo>
                  <a:lnTo>
                    <a:pt x="2096018" y="1486298"/>
                  </a:lnTo>
                  <a:lnTo>
                    <a:pt x="0" y="1486298"/>
                  </a:lnTo>
                  <a:close/>
                </a:path>
              </a:pathLst>
            </a:custGeom>
            <a:solidFill>
              <a:srgbClr val="233746">
                <a:alpha val="980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0" y="-76200"/>
              <a:ext cx="2096018" cy="156249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13" name="TextBox 10">
            <a:extLst>
              <a:ext uri="{FF2B5EF4-FFF2-40B4-BE49-F238E27FC236}">
                <a16:creationId xmlns:a16="http://schemas.microsoft.com/office/drawing/2014/main" id="{E3DA5FBB-675A-0501-A35D-B75C4BF1F74D}"/>
              </a:ext>
            </a:extLst>
          </p:cNvPr>
          <p:cNvSpPr txBox="1"/>
          <p:nvPr/>
        </p:nvSpPr>
        <p:spPr>
          <a:xfrm>
            <a:off x="581891" y="567459"/>
            <a:ext cx="11028251"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dirty="0">
                <a:solidFill>
                  <a:srgbClr val="233746"/>
                </a:solidFill>
                <a:latin typeface="Aptos ExtraBold"/>
              </a:rPr>
              <a:t>Why Early Childhood IS </a:t>
            </a:r>
            <a:r>
              <a:rPr lang="en-US" sz="4000">
                <a:solidFill>
                  <a:srgbClr val="233746"/>
                </a:solidFill>
                <a:latin typeface="Aptos ExtraBold"/>
              </a:rPr>
              <a:t>Workforce Development </a:t>
            </a:r>
            <a:endParaRPr lang="en-US" sz="4000">
              <a:solidFill>
                <a:srgbClr val="000000"/>
              </a:solidFill>
              <a:latin typeface="Aptos ExtraBold"/>
            </a:endParaRPr>
          </a:p>
        </p:txBody>
      </p:sp>
      <p:sp>
        <p:nvSpPr>
          <p:cNvPr id="6" name="TextBox 5">
            <a:extLst>
              <a:ext uri="{FF2B5EF4-FFF2-40B4-BE49-F238E27FC236}">
                <a16:creationId xmlns:a16="http://schemas.microsoft.com/office/drawing/2014/main" id="{4DE581E3-C9A1-6C81-2698-FAF521CB3548}"/>
              </a:ext>
            </a:extLst>
          </p:cNvPr>
          <p:cNvSpPr txBox="1"/>
          <p:nvPr/>
        </p:nvSpPr>
        <p:spPr>
          <a:xfrm>
            <a:off x="681184" y="2089728"/>
            <a:ext cx="5299362"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sz="2800" b="1">
                <a:ea typeface="Times New Roman"/>
              </a:rPr>
              <a:t>South Carolina’s talent pipeline begins in early learning settings.</a:t>
            </a:r>
            <a:endParaRPr lang="en-US" sz="2800" b="1"/>
          </a:p>
          <a:p>
            <a:pPr algn="ctr"/>
            <a:endParaRPr lang="en-US" sz="600" b="1" dirty="0">
              <a:ea typeface="+mn-lt"/>
              <a:cs typeface="+mn-lt"/>
            </a:endParaRPr>
          </a:p>
          <a:p>
            <a:pPr algn="ctr"/>
            <a:endParaRPr lang="en-US" sz="600" dirty="0"/>
          </a:p>
          <a:p>
            <a:pPr marL="342900" indent="-342900" algn="ctr">
              <a:buFont typeface="Arial"/>
              <a:buChar char="•"/>
            </a:pPr>
            <a:r>
              <a:rPr lang="en-US" sz="2800"/>
              <a:t>Early Learning Programs Support Families and Strengthen Labor Force Participation</a:t>
            </a:r>
            <a:endParaRPr lang="en-US" sz="2800" dirty="0"/>
          </a:p>
          <a:p>
            <a:pPr algn="ctr"/>
            <a:endParaRPr lang="en-US" sz="2800" b="1"/>
          </a:p>
        </p:txBody>
      </p:sp>
      <p:sp>
        <p:nvSpPr>
          <p:cNvPr id="76" name="TextBox 75">
            <a:extLst>
              <a:ext uri="{FF2B5EF4-FFF2-40B4-BE49-F238E27FC236}">
                <a16:creationId xmlns:a16="http://schemas.microsoft.com/office/drawing/2014/main" id="{C64D2DF8-C407-D5F7-B7BA-886DDE1BE695}"/>
              </a:ext>
            </a:extLst>
          </p:cNvPr>
          <p:cNvSpPr txBox="1"/>
          <p:nvPr/>
        </p:nvSpPr>
        <p:spPr>
          <a:xfrm>
            <a:off x="4815767" y="2198387"/>
            <a:ext cx="6619695" cy="31664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ctr">
              <a:buFont typeface="Arial,Sans-Serif"/>
              <a:buChar char="•"/>
            </a:pPr>
            <a:r>
              <a:rPr lang="en-US" sz="2800" dirty="0">
                <a:solidFill>
                  <a:srgbClr val="FFFFFF"/>
                </a:solidFill>
              </a:rPr>
              <a:t>Builds the </a:t>
            </a:r>
          </a:p>
          <a:p>
            <a:pPr algn="ctr"/>
            <a:r>
              <a:rPr lang="en-US" sz="2800" dirty="0">
                <a:solidFill>
                  <a:srgbClr val="FFFFFF"/>
                </a:solidFill>
              </a:rPr>
              <a:t>     Foundational </a:t>
            </a:r>
            <a:r>
              <a:rPr lang="en-US" sz="2800">
                <a:solidFill>
                  <a:srgbClr val="FFFFFF"/>
                </a:solidFill>
              </a:rPr>
              <a:t>Skills: Problem </a:t>
            </a:r>
          </a:p>
          <a:p>
            <a:pPr algn="r"/>
            <a:r>
              <a:rPr lang="en-US" sz="2800">
                <a:solidFill>
                  <a:srgbClr val="FFFFFF"/>
                </a:solidFill>
              </a:rPr>
              <a:t>solving, Communication, </a:t>
            </a:r>
            <a:endParaRPr lang="en-US" sz="2800" dirty="0">
              <a:solidFill>
                <a:srgbClr val="FFFFFF"/>
              </a:solidFill>
            </a:endParaRPr>
          </a:p>
          <a:p>
            <a:pPr algn="ctr"/>
            <a:r>
              <a:rPr lang="en-US" sz="2800">
                <a:solidFill>
                  <a:srgbClr val="FFFFFF"/>
                </a:solidFill>
              </a:rPr>
              <a:t>       Self-regulation, </a:t>
            </a:r>
            <a:endParaRPr lang="en-US">
              <a:solidFill>
                <a:srgbClr val="000000"/>
              </a:solidFill>
            </a:endParaRPr>
          </a:p>
          <a:p>
            <a:pPr algn="ctr"/>
            <a:r>
              <a:rPr lang="en-US" sz="2800" dirty="0">
                <a:solidFill>
                  <a:srgbClr val="FFFFFF"/>
                </a:solidFill>
              </a:rPr>
              <a:t>early </a:t>
            </a:r>
            <a:r>
              <a:rPr lang="en-US" sz="2800">
                <a:solidFill>
                  <a:srgbClr val="FFFFFF"/>
                </a:solidFill>
              </a:rPr>
              <a:t>        Literacy, and </a:t>
            </a:r>
            <a:endParaRPr lang="en-US" sz="2800" dirty="0">
              <a:solidFill>
                <a:srgbClr val="FFFFFF"/>
              </a:solidFill>
            </a:endParaRPr>
          </a:p>
          <a:p>
            <a:pPr algn="ctr"/>
            <a:r>
              <a:rPr lang="en-US" sz="2800">
                <a:solidFill>
                  <a:srgbClr val="FFFFFF"/>
                </a:solidFill>
              </a:rPr>
              <a:t>        Numeracy</a:t>
            </a:r>
            <a:endParaRPr lang="en-US" sz="2800" dirty="0">
              <a:solidFill>
                <a:srgbClr val="FFFFFF"/>
              </a:solidFill>
            </a:endParaRPr>
          </a:p>
          <a:p>
            <a:pPr algn="ctr"/>
            <a:endParaRPr lang="en-US" sz="2800" dirty="0">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CFAD1-E534-6AC9-F0CA-5B28A521880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5014FA6-EB8D-299F-45B7-413C57F5123F}"/>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F9C3B882-0C26-AF33-F392-9F4856879EFE}"/>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83C37BAB-562B-429D-5581-41359333DD1B}"/>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A907705E-3B65-05F0-85A4-EE5A2C2AF9AD}"/>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Finance</a:t>
            </a:r>
          </a:p>
          <a:p>
            <a:pPr marL="0" indent="0">
              <a:buNone/>
            </a:pPr>
            <a:r>
              <a:rPr lang="en-US" sz="3600">
                <a:latin typeface="Aptos Display"/>
                <a:cs typeface="Segoe UI"/>
              </a:rPr>
              <a:t>Pretend bank, shopping, saving jars</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a:latin typeface="Aptos Display"/>
                <a:cs typeface="Segoe UI"/>
              </a:rPr>
              <a:t>Language &amp; Communication:</a:t>
            </a:r>
            <a:r>
              <a:rPr lang="en-US" sz="2400">
                <a:latin typeface="Aptos Display"/>
                <a:cs typeface="Segoe UI"/>
              </a:rPr>
              <a:t> Speaks clearly and listens attentively to others</a:t>
            </a:r>
            <a:endParaRPr lang="en-US" sz="2400">
              <a:latin typeface="Aptos Display"/>
            </a:endParaRPr>
          </a:p>
          <a:p>
            <a:pPr>
              <a:buFont typeface="Arial"/>
              <a:buChar char="•"/>
            </a:pPr>
            <a:r>
              <a:rPr lang="en-US" sz="2400" b="1" dirty="0">
                <a:latin typeface="Aptos Display"/>
                <a:cs typeface="Segoe UI"/>
              </a:rPr>
              <a:t>Social &amp; Emotional Development:</a:t>
            </a:r>
            <a:r>
              <a:rPr lang="en-US" sz="2400" dirty="0">
                <a:latin typeface="Aptos Display"/>
                <a:cs typeface="Segoe UI"/>
              </a:rPr>
              <a:t> Demonstrates empathy and supports peers</a:t>
            </a:r>
            <a:endParaRPr lang="en-US" sz="2400">
              <a:latin typeface="Aptos Display"/>
            </a:endParaRPr>
          </a:p>
          <a:p>
            <a:pPr>
              <a:buFont typeface="Arial"/>
              <a:buChar char="•"/>
            </a:pPr>
            <a:r>
              <a:rPr lang="en-US" sz="2400" b="1">
                <a:latin typeface="Aptos Display"/>
                <a:cs typeface="Segoe UI"/>
              </a:rPr>
              <a:t>Approaches to Learning:</a:t>
            </a:r>
            <a:r>
              <a:rPr lang="en-US" sz="2400">
                <a:latin typeface="Aptos Display"/>
                <a:cs typeface="Segoe UI"/>
              </a:rPr>
              <a:t> Shows initiative and confidence in leading play</a:t>
            </a:r>
            <a:endParaRPr lang="en-US" sz="2400">
              <a:latin typeface="Aptos Display"/>
            </a:endParaRPr>
          </a:p>
          <a:p>
            <a:pPr>
              <a:buFont typeface="Arial"/>
              <a:buChar char="•"/>
            </a:pPr>
            <a:r>
              <a:rPr lang="en-US" sz="2400" b="1" dirty="0">
                <a:latin typeface="Aptos Display"/>
                <a:cs typeface="Segoe UI"/>
              </a:rPr>
              <a:t>Cognitive Development:</a:t>
            </a:r>
            <a:r>
              <a:rPr lang="en-US" sz="2400" dirty="0">
                <a:latin typeface="Aptos Display"/>
                <a:cs typeface="Segoe UI"/>
              </a:rPr>
              <a:t> Demonstrates understanding by explaining ideas to others</a:t>
            </a:r>
            <a:endParaRPr lang="en-US" sz="2400" dirty="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3406377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47373-C057-862D-3AAA-2D1BD5DD36C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79029E1-DB16-0FD6-9EDC-CAA3C3417568}"/>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78523D18-4123-8D21-9D4E-A8086EF55DB1}"/>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AD5A9A86-406A-FE7F-C25B-0A5B9001DE2B}"/>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F6BC7EDE-7805-01D7-9FDE-76616D3CB513}"/>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Finance</a:t>
            </a:r>
          </a:p>
          <a:p>
            <a:pPr marL="0" indent="0">
              <a:buNone/>
            </a:pPr>
            <a:r>
              <a:rPr lang="en-US" sz="3600">
                <a:latin typeface="Aptos Display"/>
                <a:cs typeface="Segoe UI"/>
              </a:rPr>
              <a:t>Pretend bank, shopping, saving jars</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74.jpg">
            <a:extLst>
              <a:ext uri="{FF2B5EF4-FFF2-40B4-BE49-F238E27FC236}">
                <a16:creationId xmlns:a16="http://schemas.microsoft.com/office/drawing/2014/main" id="{33AA36A5-DF15-DC20-0C49-D3B97798B2C0}"/>
              </a:ext>
            </a:extLst>
          </p:cNvPr>
          <p:cNvPicPr>
            <a:picLocks noChangeAspect="1"/>
          </p:cNvPicPr>
          <p:nvPr/>
        </p:nvPicPr>
        <p:blipFill>
          <a:blip r:embed="rId4"/>
          <a:srcRect l="25067" t="43434" r="2965" b="7480"/>
          <a:stretch>
            <a:fillRect/>
          </a:stretch>
        </p:blipFill>
        <p:spPr>
          <a:xfrm>
            <a:off x="431024" y="2951017"/>
            <a:ext cx="3706937" cy="3366278"/>
          </a:xfrm>
          <a:prstGeom prst="rect">
            <a:avLst/>
          </a:prstGeom>
        </p:spPr>
      </p:pic>
      <p:pic>
        <p:nvPicPr>
          <p:cNvPr id="7" name="Picture 6" descr="A picture containing text, indoor&#10;&#10;Description automatically generated">
            <a:extLst>
              <a:ext uri="{FF2B5EF4-FFF2-40B4-BE49-F238E27FC236}">
                <a16:creationId xmlns:a16="http://schemas.microsoft.com/office/drawing/2014/main" id="{C833B6DF-DB56-BA26-D0DC-E52DD2B54EAB}"/>
              </a:ext>
            </a:extLst>
          </p:cNvPr>
          <p:cNvPicPr>
            <a:picLocks noChangeAspect="1"/>
          </p:cNvPicPr>
          <p:nvPr/>
        </p:nvPicPr>
        <p:blipFill>
          <a:blip r:embed="rId5"/>
          <a:stretch>
            <a:fillRect/>
          </a:stretch>
        </p:blipFill>
        <p:spPr>
          <a:xfrm>
            <a:off x="4400551" y="3264478"/>
            <a:ext cx="4461163" cy="266093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C420D39E-BE4F-F0F2-6B62-23926D38D945}"/>
              </a:ext>
            </a:extLst>
          </p:cNvPr>
          <p:cNvPicPr>
            <a:picLocks noChangeAspect="1"/>
          </p:cNvPicPr>
          <p:nvPr/>
        </p:nvPicPr>
        <p:blipFill>
          <a:blip r:embed="rId6"/>
          <a:stretch>
            <a:fillRect/>
          </a:stretch>
        </p:blipFill>
        <p:spPr>
          <a:xfrm>
            <a:off x="9032298" y="1523567"/>
            <a:ext cx="2855769" cy="3977121"/>
          </a:xfrm>
          <a:prstGeom prst="rect">
            <a:avLst/>
          </a:prstGeom>
        </p:spPr>
      </p:pic>
    </p:spTree>
    <p:extLst>
      <p:ext uri="{BB962C8B-B14F-4D97-AF65-F5344CB8AC3E}">
        <p14:creationId xmlns:p14="http://schemas.microsoft.com/office/powerpoint/2010/main" val="1022542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A0CFC-C292-3E6D-8CF0-C086FC8F088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ADA4D24-E5B1-E4B8-C2A6-5524161E2548}"/>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246C6334-1E0F-4358-67DC-3392438B3E15}"/>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53850D9E-16F9-7B7A-CF81-0AE099C0F986}"/>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6AA93EA6-7DD9-6C14-02E3-7EEDABC481FC}"/>
              </a:ext>
            </a:extLst>
          </p:cNvPr>
          <p:cNvSpPr>
            <a:spLocks noGrp="1"/>
          </p:cNvSpPr>
          <p:nvPr>
            <p:ph idx="1"/>
          </p:nvPr>
        </p:nvSpPr>
        <p:spPr>
          <a:xfrm>
            <a:off x="838200" y="1670403"/>
            <a:ext cx="10515600" cy="4351338"/>
          </a:xfrm>
        </p:spPr>
        <p:txBody>
          <a:bodyPr vert="horz" lIns="91440" tIns="45720" rIns="91440" bIns="45720" rtlCol="0" anchor="t">
            <a:normAutofit lnSpcReduction="10000"/>
          </a:bodyPr>
          <a:lstStyle/>
          <a:p>
            <a:pPr>
              <a:buNone/>
            </a:pPr>
            <a:r>
              <a:rPr lang="en-US" sz="4000" b="1"/>
              <a:t>Health Science</a:t>
            </a:r>
          </a:p>
          <a:p>
            <a:pPr marL="0" indent="0">
              <a:buNone/>
            </a:pPr>
            <a:r>
              <a:rPr lang="en-US" sz="3600">
                <a:latin typeface="Aptos Display"/>
                <a:cs typeface="Segoe UI"/>
              </a:rPr>
              <a:t>Doctor’s office, hospital, wellness center</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dirty="0">
                <a:latin typeface="Aptos Display"/>
                <a:cs typeface="Segoe UI"/>
              </a:rPr>
              <a:t>Health &amp; Physical Development:</a:t>
            </a:r>
            <a:r>
              <a:rPr lang="en-US" sz="2400" dirty="0">
                <a:latin typeface="Aptos Display"/>
                <a:cs typeface="Segoe UI"/>
              </a:rPr>
              <a:t> Demonstrates healthy habits and body awareness</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Uses vocabulary related to health and the human body</a:t>
            </a:r>
            <a:endParaRPr lang="en-US" sz="2400">
              <a:latin typeface="Aptos Display"/>
            </a:endParaRPr>
          </a:p>
          <a:p>
            <a:pPr>
              <a:buFont typeface="Arial"/>
              <a:buChar char="•"/>
            </a:pPr>
            <a:r>
              <a:rPr lang="en-US" sz="2400" b="1">
                <a:latin typeface="Aptos Display"/>
                <a:cs typeface="Segoe UI"/>
              </a:rPr>
              <a:t>Social &amp; Emotional Development:</a:t>
            </a:r>
            <a:r>
              <a:rPr lang="en-US" sz="2400">
                <a:latin typeface="Aptos Display"/>
                <a:cs typeface="Segoe UI"/>
              </a:rPr>
              <a:t> Shows care and concern for others</a:t>
            </a:r>
            <a:endParaRPr lang="en-US" sz="2400">
              <a:latin typeface="Aptos Display"/>
            </a:endParaRPr>
          </a:p>
          <a:p>
            <a:pPr>
              <a:buFont typeface="Arial"/>
              <a:buChar char="•"/>
            </a:pPr>
            <a:r>
              <a:rPr lang="en-US" sz="2400" b="1">
                <a:latin typeface="Aptos Display"/>
                <a:cs typeface="Segoe UI"/>
              </a:rPr>
              <a:t>Cognitive Development – Science:</a:t>
            </a:r>
            <a:r>
              <a:rPr lang="en-US" sz="2400">
                <a:latin typeface="Aptos Display"/>
                <a:cs typeface="Segoe UI"/>
              </a:rPr>
              <a:t> Understands basic cause‑and‑effect related to health</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681966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CAFB0-E533-E142-FB57-ADB59C5966AD}"/>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30C1A74-EEAF-87FC-9D30-FF4C59F05AA9}"/>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E5E916B8-3861-D2AF-9E00-2DE50FFBBFBB}"/>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9BDC034-460A-3B65-E6E2-B96B8C0C4275}"/>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686D8A98-59B2-C670-9495-D66ECBA5A3B8}"/>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Health Science</a:t>
            </a:r>
          </a:p>
          <a:p>
            <a:pPr marL="0" indent="0">
              <a:buNone/>
            </a:pPr>
            <a:endParaRPr lang="en-US" sz="3600"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41.jpg">
            <a:extLst>
              <a:ext uri="{FF2B5EF4-FFF2-40B4-BE49-F238E27FC236}">
                <a16:creationId xmlns:a16="http://schemas.microsoft.com/office/drawing/2014/main" id="{38A7521E-4C75-9E88-8BED-56777E8DC999}"/>
              </a:ext>
            </a:extLst>
          </p:cNvPr>
          <p:cNvPicPr>
            <a:picLocks noChangeAspect="1"/>
          </p:cNvPicPr>
          <p:nvPr/>
        </p:nvPicPr>
        <p:blipFill>
          <a:blip r:embed="rId4"/>
          <a:stretch>
            <a:fillRect/>
          </a:stretch>
        </p:blipFill>
        <p:spPr>
          <a:xfrm>
            <a:off x="525607" y="2506807"/>
            <a:ext cx="3825587" cy="2343150"/>
          </a:xfrm>
          <a:prstGeom prst="rect">
            <a:avLst/>
          </a:prstGeom>
        </p:spPr>
      </p:pic>
      <p:pic>
        <p:nvPicPr>
          <p:cNvPr id="7" name="Picture 6" descr="A white board with x-ray images and a white board with a rope and a microscope and a basket with blue objects&#10;&#10;AI-generated content may be incorrect.">
            <a:extLst>
              <a:ext uri="{FF2B5EF4-FFF2-40B4-BE49-F238E27FC236}">
                <a16:creationId xmlns:a16="http://schemas.microsoft.com/office/drawing/2014/main" id="{F6A03352-AEA6-9868-FD1A-6FE8CCF968D5}"/>
              </a:ext>
            </a:extLst>
          </p:cNvPr>
          <p:cNvPicPr>
            <a:picLocks noChangeAspect="1"/>
          </p:cNvPicPr>
          <p:nvPr/>
        </p:nvPicPr>
        <p:blipFill>
          <a:blip r:embed="rId5"/>
          <a:stretch>
            <a:fillRect/>
          </a:stretch>
        </p:blipFill>
        <p:spPr>
          <a:xfrm>
            <a:off x="8963892" y="1663843"/>
            <a:ext cx="2757056" cy="3848968"/>
          </a:xfrm>
          <a:prstGeom prst="rect">
            <a:avLst/>
          </a:prstGeom>
        </p:spPr>
      </p:pic>
      <p:pic>
        <p:nvPicPr>
          <p:cNvPr id="9" name="Picture 8" descr="Preschool Dramatic Play Doctors Office">
            <a:extLst>
              <a:ext uri="{FF2B5EF4-FFF2-40B4-BE49-F238E27FC236}">
                <a16:creationId xmlns:a16="http://schemas.microsoft.com/office/drawing/2014/main" id="{3E8128F8-4EAB-713A-5E29-21308384891B}"/>
              </a:ext>
            </a:extLst>
          </p:cNvPr>
          <p:cNvPicPr>
            <a:picLocks noChangeAspect="1"/>
          </p:cNvPicPr>
          <p:nvPr/>
        </p:nvPicPr>
        <p:blipFill>
          <a:blip r:embed="rId6"/>
          <a:stretch>
            <a:fillRect/>
          </a:stretch>
        </p:blipFill>
        <p:spPr>
          <a:xfrm>
            <a:off x="4729595" y="3172256"/>
            <a:ext cx="3882737" cy="2550103"/>
          </a:xfrm>
          <a:prstGeom prst="rect">
            <a:avLst/>
          </a:prstGeom>
        </p:spPr>
      </p:pic>
    </p:spTree>
    <p:extLst>
      <p:ext uri="{BB962C8B-B14F-4D97-AF65-F5344CB8AC3E}">
        <p14:creationId xmlns:p14="http://schemas.microsoft.com/office/powerpoint/2010/main" val="1542812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C6D83-5A63-036D-05B3-680D3AEC46C6}"/>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C4381A1B-9CBA-47E8-4F9D-838F8FB120BA}"/>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2C57052A-9315-16CF-DE25-1F213912DE97}"/>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A5228160-D7AD-C326-202A-70257622AEAA}"/>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BB581DD0-DDA0-8070-5893-C705DDEF0CBB}"/>
              </a:ext>
            </a:extLst>
          </p:cNvPr>
          <p:cNvSpPr>
            <a:spLocks noGrp="1"/>
          </p:cNvSpPr>
          <p:nvPr>
            <p:ph idx="1"/>
          </p:nvPr>
        </p:nvSpPr>
        <p:spPr>
          <a:xfrm>
            <a:off x="838200" y="1670403"/>
            <a:ext cx="10515600" cy="4351338"/>
          </a:xfrm>
        </p:spPr>
        <p:txBody>
          <a:bodyPr vert="horz" lIns="91440" tIns="45720" rIns="91440" bIns="45720" rtlCol="0" anchor="t">
            <a:normAutofit lnSpcReduction="10000"/>
          </a:bodyPr>
          <a:lstStyle/>
          <a:p>
            <a:pPr>
              <a:buNone/>
            </a:pPr>
            <a:r>
              <a:rPr lang="en-US" sz="4000" b="1"/>
              <a:t>Hospitality &amp; Tourism</a:t>
            </a:r>
            <a:endParaRPr lang="en-US" dirty="0"/>
          </a:p>
          <a:p>
            <a:pPr>
              <a:buNone/>
            </a:pPr>
            <a:r>
              <a:rPr lang="en-US" sz="3600">
                <a:latin typeface="Aptos Display"/>
                <a:cs typeface="Segoe UI"/>
              </a:rPr>
              <a:t>Restaurant, hotel, travel center</a:t>
            </a:r>
            <a:endParaRPr lang="en-US" sz="3600">
              <a:latin typeface="Aptos Display"/>
            </a:endParaRPr>
          </a:p>
          <a:p>
            <a:pPr>
              <a:buNone/>
            </a:pPr>
            <a:r>
              <a:rPr lang="en-US" sz="2400" b="1">
                <a:latin typeface="Aptos Display"/>
                <a:cs typeface="Segoe UI"/>
              </a:rPr>
              <a:t>SC ELS Indicators</a:t>
            </a:r>
            <a:endParaRPr lang="en-US" sz="2400">
              <a:latin typeface="Aptos Display"/>
            </a:endParaRPr>
          </a:p>
          <a:p>
            <a:pPr>
              <a:buFont typeface="Arial"/>
              <a:buChar char="•"/>
            </a:pPr>
            <a:r>
              <a:rPr lang="en-US" sz="2400" b="1" dirty="0">
                <a:latin typeface="Aptos Display"/>
                <a:cs typeface="Segoe UI"/>
              </a:rPr>
              <a:t>Social &amp; Emotional Development:</a:t>
            </a:r>
            <a:r>
              <a:rPr lang="en-US" sz="2400" dirty="0">
                <a:latin typeface="Aptos Display"/>
                <a:cs typeface="Segoe UI"/>
              </a:rPr>
              <a:t> Demonstrates positive social skills and cooperation</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Engages in role‑play conversations using courteous language</a:t>
            </a:r>
            <a:endParaRPr lang="en-US" sz="2400">
              <a:latin typeface="Aptos Display"/>
            </a:endParaRPr>
          </a:p>
          <a:p>
            <a:pPr>
              <a:buFont typeface="Arial"/>
              <a:buChar char="•"/>
            </a:pPr>
            <a:r>
              <a:rPr lang="en-US" sz="2400" b="1">
                <a:latin typeface="Aptos Display"/>
                <a:cs typeface="Segoe UI"/>
              </a:rPr>
              <a:t>Approaches to Learning:</a:t>
            </a:r>
            <a:r>
              <a:rPr lang="en-US" sz="2400">
                <a:latin typeface="Aptos Display"/>
                <a:cs typeface="Segoe UI"/>
              </a:rPr>
              <a:t> Follows routines and sequences events</a:t>
            </a:r>
            <a:endParaRPr lang="en-US" sz="2400">
              <a:latin typeface="Aptos Display"/>
            </a:endParaRPr>
          </a:p>
          <a:p>
            <a:pPr>
              <a:buFont typeface="Arial"/>
              <a:buChar char="•"/>
            </a:pPr>
            <a:r>
              <a:rPr lang="en-US" sz="2400" b="1">
                <a:latin typeface="Aptos Display"/>
                <a:cs typeface="Segoe UI"/>
              </a:rPr>
              <a:t>Cognitive Development:</a:t>
            </a:r>
            <a:r>
              <a:rPr lang="en-US" sz="2400">
                <a:latin typeface="Aptos Display"/>
                <a:cs typeface="Segoe UI"/>
              </a:rPr>
              <a:t> Understands roles and responsibilities in a community setting</a:t>
            </a:r>
            <a:endParaRPr lang="en-US" sz="2400">
              <a:latin typeface="Aptos Display"/>
            </a:endParaRPr>
          </a:p>
          <a:p>
            <a:pPr marL="0" indent="0">
              <a:buNone/>
            </a:pPr>
            <a:endParaRPr lang="en-US" dirty="0"/>
          </a:p>
        </p:txBody>
      </p:sp>
    </p:spTree>
    <p:extLst>
      <p:ext uri="{BB962C8B-B14F-4D97-AF65-F5344CB8AC3E}">
        <p14:creationId xmlns:p14="http://schemas.microsoft.com/office/powerpoint/2010/main" val="1957530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713AB-D3D4-2015-CBFC-A9CC435272AA}"/>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2260E77-F26D-5435-E631-2B48CCF2225A}"/>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0B01B625-C220-A2F3-1A81-B405D2BDC53E}"/>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E94EC17-CE85-4679-1F6C-C1917168DEE2}"/>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94846370-E29E-DF68-0322-7903428FBD54}"/>
              </a:ext>
            </a:extLst>
          </p:cNvPr>
          <p:cNvSpPr>
            <a:spLocks noGrp="1"/>
          </p:cNvSpPr>
          <p:nvPr>
            <p:ph idx="1"/>
          </p:nvPr>
        </p:nvSpPr>
        <p:spPr>
          <a:xfrm>
            <a:off x="727363" y="1573421"/>
            <a:ext cx="10515600" cy="4351338"/>
          </a:xfrm>
        </p:spPr>
        <p:txBody>
          <a:bodyPr vert="horz" lIns="91440" tIns="45720" rIns="91440" bIns="45720" rtlCol="0" anchor="t">
            <a:normAutofit/>
          </a:bodyPr>
          <a:lstStyle/>
          <a:p>
            <a:pPr>
              <a:buNone/>
            </a:pPr>
            <a:r>
              <a:rPr lang="en-US" sz="4000" b="1"/>
              <a:t>Hospitality &amp; Tourism</a:t>
            </a:r>
            <a:endParaRPr lang="en-US" dirty="0"/>
          </a:p>
          <a:p>
            <a:pPr>
              <a:buNone/>
            </a:pPr>
            <a:r>
              <a:rPr lang="en-US" sz="3600">
                <a:latin typeface="Aptos Display"/>
                <a:cs typeface="Segoe UI"/>
              </a:rPr>
              <a:t>Restaurant, hotel, travel center</a:t>
            </a:r>
            <a:endParaRPr lang="en-US" sz="3600">
              <a:latin typeface="Aptos Display"/>
            </a:endParaRPr>
          </a:p>
          <a:p>
            <a:pPr>
              <a:buNone/>
            </a:pPr>
            <a:endParaRPr lang="en-US" sz="2400" b="1" dirty="0">
              <a:latin typeface="Aptos Display"/>
              <a:cs typeface="Segoe UI"/>
            </a:endParaRPr>
          </a:p>
          <a:p>
            <a:pPr marL="0" indent="0">
              <a:buNone/>
            </a:pPr>
            <a:endParaRPr lang="en-US" dirty="0"/>
          </a:p>
        </p:txBody>
      </p:sp>
      <p:pic>
        <p:nvPicPr>
          <p:cNvPr id="4" name="Picture 3" descr="1000012963.jpg">
            <a:extLst>
              <a:ext uri="{FF2B5EF4-FFF2-40B4-BE49-F238E27FC236}">
                <a16:creationId xmlns:a16="http://schemas.microsoft.com/office/drawing/2014/main" id="{B336682F-C4EB-A202-DE19-C13E069430FB}"/>
              </a:ext>
            </a:extLst>
          </p:cNvPr>
          <p:cNvPicPr>
            <a:picLocks noChangeAspect="1"/>
          </p:cNvPicPr>
          <p:nvPr/>
        </p:nvPicPr>
        <p:blipFill>
          <a:blip r:embed="rId4"/>
          <a:stretch>
            <a:fillRect/>
          </a:stretch>
        </p:blipFill>
        <p:spPr>
          <a:xfrm>
            <a:off x="7735166" y="2211964"/>
            <a:ext cx="4286250" cy="3279198"/>
          </a:xfrm>
          <a:prstGeom prst="rect">
            <a:avLst/>
          </a:prstGeom>
        </p:spPr>
      </p:pic>
      <p:pic>
        <p:nvPicPr>
          <p:cNvPr id="6" name="Picture 5">
            <a:extLst>
              <a:ext uri="{FF2B5EF4-FFF2-40B4-BE49-F238E27FC236}">
                <a16:creationId xmlns:a16="http://schemas.microsoft.com/office/drawing/2014/main" id="{DC41DB75-31BA-D12A-A431-5A8E7EF24853}"/>
              </a:ext>
            </a:extLst>
          </p:cNvPr>
          <p:cNvPicPr>
            <a:picLocks noChangeAspect="1"/>
          </p:cNvPicPr>
          <p:nvPr/>
        </p:nvPicPr>
        <p:blipFill>
          <a:blip r:embed="rId5"/>
          <a:srcRect l="353" t="-472" r="7067" b="2436"/>
          <a:stretch>
            <a:fillRect/>
          </a:stretch>
        </p:blipFill>
        <p:spPr>
          <a:xfrm rot="5400000">
            <a:off x="-137406" y="3331423"/>
            <a:ext cx="3186551" cy="2494941"/>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38829FCD-701E-2F39-660B-E63C5D9CDF35}"/>
              </a:ext>
            </a:extLst>
          </p:cNvPr>
          <p:cNvPicPr>
            <a:picLocks noChangeAspect="1"/>
          </p:cNvPicPr>
          <p:nvPr/>
        </p:nvPicPr>
        <p:blipFill>
          <a:blip r:embed="rId6"/>
          <a:stretch>
            <a:fillRect/>
          </a:stretch>
        </p:blipFill>
        <p:spPr>
          <a:xfrm>
            <a:off x="2834987" y="3264477"/>
            <a:ext cx="2466975" cy="3125933"/>
          </a:xfrm>
          <a:prstGeom prst="rect">
            <a:avLst/>
          </a:prstGeom>
        </p:spPr>
      </p:pic>
      <p:pic>
        <p:nvPicPr>
          <p:cNvPr id="10" name="Picture 9" descr="A picture containing text, office, cluttered, several&#10;&#10;Description automatically generated">
            <a:extLst>
              <a:ext uri="{FF2B5EF4-FFF2-40B4-BE49-F238E27FC236}">
                <a16:creationId xmlns:a16="http://schemas.microsoft.com/office/drawing/2014/main" id="{4B90986D-DF36-7212-2442-B466CD8B489E}"/>
              </a:ext>
            </a:extLst>
          </p:cNvPr>
          <p:cNvPicPr>
            <a:picLocks noChangeAspect="1"/>
          </p:cNvPicPr>
          <p:nvPr/>
        </p:nvPicPr>
        <p:blipFill>
          <a:blip r:embed="rId7"/>
          <a:stretch>
            <a:fillRect/>
          </a:stretch>
        </p:blipFill>
        <p:spPr>
          <a:xfrm>
            <a:off x="5402406" y="2853170"/>
            <a:ext cx="2137064" cy="2869623"/>
          </a:xfrm>
          <a:prstGeom prst="rect">
            <a:avLst/>
          </a:prstGeom>
        </p:spPr>
      </p:pic>
    </p:spTree>
    <p:extLst>
      <p:ext uri="{BB962C8B-B14F-4D97-AF65-F5344CB8AC3E}">
        <p14:creationId xmlns:p14="http://schemas.microsoft.com/office/powerpoint/2010/main" val="3116542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9DAA6-1EB1-6FF3-C0C9-A58892B09A6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828D82A-335F-EBE2-813F-276BF6810F8B}"/>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45858188-324E-F8D6-CBB8-AED4629B7C2D}"/>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4F877BDF-49D8-EDA0-CFE4-530BF9987B24}"/>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1D04B46A-4940-9A4B-BDA5-92C775662BBA}"/>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Human Services</a:t>
            </a:r>
          </a:p>
          <a:p>
            <a:pPr marL="0" indent="0">
              <a:buNone/>
            </a:pPr>
            <a:r>
              <a:rPr lang="en-US" sz="3600">
                <a:latin typeface="Aptos Display"/>
                <a:cs typeface="Segoe UI"/>
              </a:rPr>
              <a:t>Family center, childcare, helpers role-play</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dirty="0">
                <a:latin typeface="Aptos Display"/>
                <a:cs typeface="Segoe UI"/>
              </a:rPr>
              <a:t>Social &amp; Emotional Development:</a:t>
            </a:r>
            <a:r>
              <a:rPr lang="en-US" sz="2400" dirty="0">
                <a:latin typeface="Aptos Display"/>
                <a:cs typeface="Segoe UI"/>
              </a:rPr>
              <a:t> Identifies emotions and responds empathetically</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Uses words to express feelings and needs</a:t>
            </a:r>
            <a:endParaRPr lang="en-US" sz="2400">
              <a:latin typeface="Aptos Display"/>
            </a:endParaRPr>
          </a:p>
          <a:p>
            <a:pPr>
              <a:buFont typeface="Arial"/>
              <a:buChar char="•"/>
            </a:pPr>
            <a:r>
              <a:rPr lang="en-US" sz="2400" b="1">
                <a:latin typeface="Aptos Display"/>
                <a:cs typeface="Segoe UI"/>
              </a:rPr>
              <a:t>Approaches to Learning:</a:t>
            </a:r>
            <a:r>
              <a:rPr lang="en-US" sz="2400">
                <a:latin typeface="Aptos Display"/>
                <a:cs typeface="Segoe UI"/>
              </a:rPr>
              <a:t> Shows initiative in helping behaviors</a:t>
            </a:r>
            <a:endParaRPr lang="en-US" sz="2400">
              <a:latin typeface="Aptos Display"/>
            </a:endParaRPr>
          </a:p>
          <a:p>
            <a:pPr>
              <a:buFont typeface="Arial"/>
              <a:buChar char="•"/>
            </a:pPr>
            <a:r>
              <a:rPr lang="en-US" sz="2400" b="1" dirty="0">
                <a:latin typeface="Aptos Display"/>
                <a:cs typeface="Segoe UI"/>
              </a:rPr>
              <a:t>Cognitive Development:</a:t>
            </a:r>
            <a:r>
              <a:rPr lang="en-US" sz="2400" dirty="0">
                <a:latin typeface="Aptos Display"/>
                <a:cs typeface="Segoe UI"/>
              </a:rPr>
              <a:t> Demonstrates understanding of family and community roles</a:t>
            </a:r>
            <a:endParaRPr lang="en-US" sz="2400" dirty="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604435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12381-1B44-3D07-C432-65C48ED5217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B501129-3210-7A95-234D-513057687F85}"/>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A7DA86F-A3DC-109B-DDB3-06B002F270A8}"/>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E92479D6-2638-1E7A-9128-0E4930EB8C99}"/>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6EEA4210-81F9-61BE-9CDE-A6F263CB57D0}"/>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Human Services</a:t>
            </a:r>
          </a:p>
          <a:p>
            <a:pPr marL="0" indent="0">
              <a:buNone/>
            </a:pPr>
            <a:r>
              <a:rPr lang="en-US" sz="3600">
                <a:latin typeface="Aptos Display"/>
                <a:cs typeface="Segoe UI"/>
              </a:rPr>
              <a:t>Family center, childcare, helpers role-play</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Baby doll nursery dramatic play – Artofit">
            <a:extLst>
              <a:ext uri="{FF2B5EF4-FFF2-40B4-BE49-F238E27FC236}">
                <a16:creationId xmlns:a16="http://schemas.microsoft.com/office/drawing/2014/main" id="{A34C588C-4895-DB75-A59D-75AADDF3BAB1}"/>
              </a:ext>
            </a:extLst>
          </p:cNvPr>
          <p:cNvPicPr>
            <a:picLocks noChangeAspect="1"/>
          </p:cNvPicPr>
          <p:nvPr/>
        </p:nvPicPr>
        <p:blipFill>
          <a:blip r:embed="rId4"/>
          <a:stretch>
            <a:fillRect/>
          </a:stretch>
        </p:blipFill>
        <p:spPr>
          <a:xfrm>
            <a:off x="565688" y="2903995"/>
            <a:ext cx="2743200" cy="2057400"/>
          </a:xfrm>
          <a:prstGeom prst="rect">
            <a:avLst/>
          </a:prstGeom>
        </p:spPr>
      </p:pic>
      <p:pic>
        <p:nvPicPr>
          <p:cNvPr id="6" name="Picture 5" descr="Baby doll nursery dramatic play – Artofit">
            <a:extLst>
              <a:ext uri="{FF2B5EF4-FFF2-40B4-BE49-F238E27FC236}">
                <a16:creationId xmlns:a16="http://schemas.microsoft.com/office/drawing/2014/main" id="{AF0572C3-C7B6-1F4C-09CB-E1D8602D3706}"/>
              </a:ext>
            </a:extLst>
          </p:cNvPr>
          <p:cNvPicPr>
            <a:picLocks noChangeAspect="1"/>
          </p:cNvPicPr>
          <p:nvPr/>
        </p:nvPicPr>
        <p:blipFill>
          <a:blip r:embed="rId5"/>
          <a:stretch>
            <a:fillRect/>
          </a:stretch>
        </p:blipFill>
        <p:spPr>
          <a:xfrm>
            <a:off x="6314043" y="3170951"/>
            <a:ext cx="2696058" cy="2553184"/>
          </a:xfrm>
          <a:prstGeom prst="rect">
            <a:avLst/>
          </a:prstGeom>
        </p:spPr>
      </p:pic>
      <p:pic>
        <p:nvPicPr>
          <p:cNvPr id="10" name="Picture 9" descr="1000012989.jpg">
            <a:extLst>
              <a:ext uri="{FF2B5EF4-FFF2-40B4-BE49-F238E27FC236}">
                <a16:creationId xmlns:a16="http://schemas.microsoft.com/office/drawing/2014/main" id="{D73F5D4A-EF71-D4E4-1F09-0C3DB23C3E0D}"/>
              </a:ext>
            </a:extLst>
          </p:cNvPr>
          <p:cNvPicPr>
            <a:picLocks noChangeAspect="1"/>
          </p:cNvPicPr>
          <p:nvPr/>
        </p:nvPicPr>
        <p:blipFill>
          <a:blip r:embed="rId6"/>
          <a:stretch>
            <a:fillRect/>
          </a:stretch>
        </p:blipFill>
        <p:spPr>
          <a:xfrm>
            <a:off x="9167621" y="2163950"/>
            <a:ext cx="2303333" cy="3046709"/>
          </a:xfrm>
          <a:prstGeom prst="rect">
            <a:avLst/>
          </a:prstGeom>
        </p:spPr>
      </p:pic>
      <p:pic>
        <p:nvPicPr>
          <p:cNvPr id="14" name="Picture 13" descr="Grabbing lunch at the main street cafe.">
            <a:extLst>
              <a:ext uri="{FF2B5EF4-FFF2-40B4-BE49-F238E27FC236}">
                <a16:creationId xmlns:a16="http://schemas.microsoft.com/office/drawing/2014/main" id="{5D53E733-EAA3-636D-D73B-AFE1FDE8A278}"/>
              </a:ext>
            </a:extLst>
          </p:cNvPr>
          <p:cNvPicPr>
            <a:picLocks noChangeAspect="1"/>
          </p:cNvPicPr>
          <p:nvPr/>
        </p:nvPicPr>
        <p:blipFill>
          <a:blip r:embed="rId7"/>
          <a:srcRect l="21359" t="-1503" b="554"/>
          <a:stretch>
            <a:fillRect/>
          </a:stretch>
        </p:blipFill>
        <p:spPr>
          <a:xfrm>
            <a:off x="3394363" y="3423553"/>
            <a:ext cx="2805546" cy="2680661"/>
          </a:xfrm>
          <a:prstGeom prst="rect">
            <a:avLst/>
          </a:prstGeom>
        </p:spPr>
      </p:pic>
    </p:spTree>
    <p:extLst>
      <p:ext uri="{BB962C8B-B14F-4D97-AF65-F5344CB8AC3E}">
        <p14:creationId xmlns:p14="http://schemas.microsoft.com/office/powerpoint/2010/main" val="2301643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4266A-D087-7897-C1D3-4BFC7E8E939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42DCE14-05F7-418D-8B81-44203DDCBDCF}"/>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C76AA91C-6A85-F379-2C62-96EF7CCFB8BB}"/>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8D74801A-B3F4-648F-5107-38EF1D01FD94}"/>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D473C345-F199-79D8-3B02-3C6F038F8F5C}"/>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Information</a:t>
            </a:r>
            <a:r>
              <a:rPr lang="en-US" sz="4000" b="1" dirty="0"/>
              <a:t> Technology</a:t>
            </a:r>
          </a:p>
          <a:p>
            <a:pPr marL="0" indent="0">
              <a:buNone/>
            </a:pPr>
            <a:r>
              <a:rPr lang="en-US" sz="3600">
                <a:latin typeface="Aptos Display"/>
                <a:cs typeface="Segoe UI"/>
              </a:rPr>
              <a:t>Pretend computers, coding toys, digital storytelling</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a:latin typeface="Aptos Display"/>
                <a:cs typeface="Segoe UI"/>
              </a:rPr>
              <a:t>Approaches to Learning:</a:t>
            </a:r>
            <a:r>
              <a:rPr lang="en-US" sz="2400">
                <a:latin typeface="Aptos Display"/>
                <a:cs typeface="Segoe UI"/>
              </a:rPr>
              <a:t> Uses logical thinking to solve problems</a:t>
            </a:r>
            <a:endParaRPr lang="en-US" sz="2400">
              <a:latin typeface="Aptos Display"/>
            </a:endParaRPr>
          </a:p>
          <a:p>
            <a:pPr>
              <a:buFont typeface="Arial"/>
              <a:buChar char="•"/>
            </a:pPr>
            <a:r>
              <a:rPr lang="en-US" sz="2400" b="1">
                <a:latin typeface="Aptos Display"/>
                <a:cs typeface="Segoe UI"/>
              </a:rPr>
              <a:t>Cognitive Development – Math/Logic:</a:t>
            </a:r>
            <a:r>
              <a:rPr lang="en-US" sz="2400">
                <a:latin typeface="Aptos Display"/>
                <a:cs typeface="Segoe UI"/>
              </a:rPr>
              <a:t> Recognizes patterns and sequences</a:t>
            </a:r>
            <a:endParaRPr lang="en-US" sz="2400">
              <a:latin typeface="Aptos Display"/>
            </a:endParaRPr>
          </a:p>
          <a:p>
            <a:pPr>
              <a:buFont typeface="Arial"/>
              <a:buChar char="•"/>
            </a:pPr>
            <a:r>
              <a:rPr lang="en-US" sz="2400" b="1" dirty="0">
                <a:latin typeface="Aptos Display"/>
                <a:cs typeface="Segoe UI"/>
              </a:rPr>
              <a:t>Language &amp; Communication:</a:t>
            </a:r>
            <a:r>
              <a:rPr lang="en-US" sz="2400" dirty="0">
                <a:latin typeface="Aptos Display"/>
                <a:cs typeface="Segoe UI"/>
              </a:rPr>
              <a:t> Uses appropriate vocabulary to describe processes</a:t>
            </a:r>
            <a:endParaRPr lang="en-US" sz="2400">
              <a:latin typeface="Aptos Display"/>
            </a:endParaRPr>
          </a:p>
          <a:p>
            <a:pPr>
              <a:buFont typeface="Arial"/>
              <a:buChar char="•"/>
            </a:pPr>
            <a:r>
              <a:rPr lang="en-US" sz="2400" b="1">
                <a:latin typeface="Aptos Display"/>
                <a:cs typeface="Segoe UI"/>
              </a:rPr>
              <a:t>Technology Use:</a:t>
            </a:r>
            <a:r>
              <a:rPr lang="en-US" sz="2400">
                <a:latin typeface="Aptos Display"/>
                <a:cs typeface="Segoe UI"/>
              </a:rPr>
              <a:t> Uses tools appropriately under adult guidance</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21735832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1894B-59B7-A5CC-7989-527254C1C2D1}"/>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E73DA86-AB85-592E-3C47-04398886B681}"/>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5A87A874-B36E-07F2-D4EA-C9FAEF6BEDDF}"/>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AA6AFF87-51AA-6C7F-BFCD-F0C6D94F82B2}"/>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ECBE430F-F03A-86E8-3065-D405236D0543}"/>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Information</a:t>
            </a:r>
            <a:r>
              <a:rPr lang="en-US" sz="4000" b="1" dirty="0"/>
              <a:t> Technology</a:t>
            </a:r>
          </a:p>
          <a:p>
            <a:pPr marL="0" indent="0">
              <a:buNone/>
            </a:pPr>
            <a:r>
              <a:rPr lang="en-US" sz="3600">
                <a:latin typeface="Aptos Display"/>
                <a:cs typeface="Segoe UI"/>
              </a:rPr>
              <a:t>Pretend computers, coding toys, digital storytelling</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81.jpg">
            <a:extLst>
              <a:ext uri="{FF2B5EF4-FFF2-40B4-BE49-F238E27FC236}">
                <a16:creationId xmlns:a16="http://schemas.microsoft.com/office/drawing/2014/main" id="{78A54F5E-BAEB-B0CF-3913-3E301DA52B6A}"/>
              </a:ext>
            </a:extLst>
          </p:cNvPr>
          <p:cNvPicPr>
            <a:picLocks noChangeAspect="1"/>
          </p:cNvPicPr>
          <p:nvPr/>
        </p:nvPicPr>
        <p:blipFill>
          <a:blip r:embed="rId4"/>
          <a:srcRect l="9146" t="14669" r="20578" b="16827"/>
          <a:stretch>
            <a:fillRect/>
          </a:stretch>
        </p:blipFill>
        <p:spPr>
          <a:xfrm>
            <a:off x="3336966" y="2980569"/>
            <a:ext cx="4665241" cy="3416718"/>
          </a:xfrm>
          <a:prstGeom prst="rect">
            <a:avLst/>
          </a:prstGeom>
        </p:spPr>
      </p:pic>
    </p:spTree>
    <p:extLst>
      <p:ext uri="{BB962C8B-B14F-4D97-AF65-F5344CB8AC3E}">
        <p14:creationId xmlns:p14="http://schemas.microsoft.com/office/powerpoint/2010/main" val="160422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F892-AAA9-30D9-8FBD-850B8DA93B7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28BF57F-D2CB-4335-0821-B11B36F45B5A}"/>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a:extLst>
              <a:ext uri="{FF2B5EF4-FFF2-40B4-BE49-F238E27FC236}">
                <a16:creationId xmlns:a16="http://schemas.microsoft.com/office/drawing/2014/main" id="{8E4A59B5-1F63-62D9-CE5E-DAEC78280FC5}"/>
              </a:ext>
            </a:extLst>
          </p:cNvPr>
          <p:cNvSpPr/>
          <p:nvPr/>
        </p:nvSpPr>
        <p:spPr>
          <a:xfrm flipV="1">
            <a:off x="753038" y="1799085"/>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FF2B5EF4-FFF2-40B4-BE49-F238E27FC236}">
                <a16:creationId xmlns:a16="http://schemas.microsoft.com/office/drawing/2014/main" id="{A3465E80-8BDF-6D93-E048-329EB19A687B}"/>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E5EC62DE-BD77-3F6B-660F-CA841FF6DE51}"/>
              </a:ext>
            </a:extLst>
          </p:cNvPr>
          <p:cNvSpPr/>
          <p:nvPr/>
        </p:nvSpPr>
        <p:spPr>
          <a:xfrm>
            <a:off x="6459857" y="1969237"/>
            <a:ext cx="5254194" cy="4039162"/>
          </a:xfrm>
          <a:custGeom>
            <a:avLst/>
            <a:gdLst/>
            <a:ahLst/>
            <a:cxnLst/>
            <a:rect l="l" t="t" r="r" b="b"/>
            <a:pathLst>
              <a:path w="7881291" h="6058743">
                <a:moveTo>
                  <a:pt x="0" y="0"/>
                </a:moveTo>
                <a:lnTo>
                  <a:pt x="7881291" y="0"/>
                </a:lnTo>
                <a:lnTo>
                  <a:pt x="7881291" y="6058742"/>
                </a:lnTo>
                <a:lnTo>
                  <a:pt x="0" y="60587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lIns="91440" tIns="45720" rIns="91440" bIns="45720" anchor="t"/>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800"/>
              <a:t>-</a:t>
            </a:r>
          </a:p>
        </p:txBody>
      </p:sp>
      <p:grpSp>
        <p:nvGrpSpPr>
          <p:cNvPr id="7" name="Group 7">
            <a:extLst>
              <a:ext uri="{FF2B5EF4-FFF2-40B4-BE49-F238E27FC236}">
                <a16:creationId xmlns:a16="http://schemas.microsoft.com/office/drawing/2014/main" id="{0149AFB6-760C-8E70-89B5-A740A704C50C}"/>
              </a:ext>
            </a:extLst>
          </p:cNvPr>
          <p:cNvGrpSpPr/>
          <p:nvPr/>
        </p:nvGrpSpPr>
        <p:grpSpPr>
          <a:xfrm>
            <a:off x="685800" y="2008307"/>
            <a:ext cx="5305545" cy="4030302"/>
            <a:chOff x="0" y="0"/>
            <a:chExt cx="2096018" cy="1486298"/>
          </a:xfrm>
        </p:grpSpPr>
        <p:sp>
          <p:nvSpPr>
            <p:cNvPr id="8" name="Freeform 8">
              <a:extLst>
                <a:ext uri="{FF2B5EF4-FFF2-40B4-BE49-F238E27FC236}">
                  <a16:creationId xmlns:a16="http://schemas.microsoft.com/office/drawing/2014/main" id="{C4DD1A7A-77D5-AECD-A7F9-901D78A44945}"/>
                </a:ext>
              </a:extLst>
            </p:cNvPr>
            <p:cNvSpPr/>
            <p:nvPr/>
          </p:nvSpPr>
          <p:spPr>
            <a:xfrm>
              <a:off x="0" y="0"/>
              <a:ext cx="2096018" cy="1486298"/>
            </a:xfrm>
            <a:custGeom>
              <a:avLst/>
              <a:gdLst/>
              <a:ahLst/>
              <a:cxnLst/>
              <a:rect l="l" t="t" r="r" b="b"/>
              <a:pathLst>
                <a:path w="2096018" h="1486298">
                  <a:moveTo>
                    <a:pt x="0" y="0"/>
                  </a:moveTo>
                  <a:lnTo>
                    <a:pt x="2096018" y="0"/>
                  </a:lnTo>
                  <a:lnTo>
                    <a:pt x="2096018" y="1486298"/>
                  </a:lnTo>
                  <a:lnTo>
                    <a:pt x="0" y="1486298"/>
                  </a:lnTo>
                  <a:close/>
                </a:path>
              </a:pathLst>
            </a:custGeom>
            <a:solidFill>
              <a:srgbClr val="233746">
                <a:alpha val="980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3FAD1440-C674-FC95-1B94-F27843791A59}"/>
                </a:ext>
              </a:extLst>
            </p:cNvPr>
            <p:cNvSpPr txBox="1"/>
            <p:nvPr/>
          </p:nvSpPr>
          <p:spPr>
            <a:xfrm>
              <a:off x="0" y="-76200"/>
              <a:ext cx="2096018" cy="156249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13" name="TextBox 10">
            <a:extLst>
              <a:ext uri="{FF2B5EF4-FFF2-40B4-BE49-F238E27FC236}">
                <a16:creationId xmlns:a16="http://schemas.microsoft.com/office/drawing/2014/main" id="{BD045C5C-E8FE-D03D-F4D8-80DF44A0BECD}"/>
              </a:ext>
            </a:extLst>
          </p:cNvPr>
          <p:cNvSpPr txBox="1"/>
          <p:nvPr/>
        </p:nvSpPr>
        <p:spPr>
          <a:xfrm>
            <a:off x="581891" y="567459"/>
            <a:ext cx="11028251"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dirty="0">
                <a:solidFill>
                  <a:srgbClr val="233746"/>
                </a:solidFill>
                <a:latin typeface="Aptos ExtraBold"/>
              </a:rPr>
              <a:t>Why Early Childhood IS </a:t>
            </a:r>
            <a:r>
              <a:rPr lang="en-US" sz="4000">
                <a:solidFill>
                  <a:srgbClr val="233746"/>
                </a:solidFill>
                <a:latin typeface="Aptos ExtraBold"/>
              </a:rPr>
              <a:t>Workforce Development </a:t>
            </a:r>
            <a:endParaRPr lang="en-US" sz="4000">
              <a:solidFill>
                <a:srgbClr val="000000"/>
              </a:solidFill>
              <a:latin typeface="Aptos ExtraBold"/>
            </a:endParaRPr>
          </a:p>
        </p:txBody>
      </p:sp>
      <p:sp>
        <p:nvSpPr>
          <p:cNvPr id="6" name="TextBox 5">
            <a:extLst>
              <a:ext uri="{FF2B5EF4-FFF2-40B4-BE49-F238E27FC236}">
                <a16:creationId xmlns:a16="http://schemas.microsoft.com/office/drawing/2014/main" id="{A9FE22B0-FE85-B360-7690-C27102CE8EF2}"/>
              </a:ext>
            </a:extLst>
          </p:cNvPr>
          <p:cNvSpPr txBox="1"/>
          <p:nvPr/>
        </p:nvSpPr>
        <p:spPr>
          <a:xfrm>
            <a:off x="585782" y="2020455"/>
            <a:ext cx="5299362"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sz="2800" b="1">
                <a:ea typeface="Times New Roman"/>
              </a:rPr>
              <a:t>Foundational skills developed in ages 0–8 shape later academic, technical, and employability skills.</a:t>
            </a:r>
            <a:endParaRPr lang="en-US" sz="2800" b="1" dirty="0">
              <a:ea typeface="Times New Roman"/>
            </a:endParaRPr>
          </a:p>
          <a:p>
            <a:pPr algn="ctr"/>
            <a:endParaRPr lang="en-US" sz="600" b="1" dirty="0">
              <a:ea typeface="+mn-lt"/>
              <a:cs typeface="+mn-lt"/>
            </a:endParaRPr>
          </a:p>
          <a:p>
            <a:pPr marL="342900" indent="-342900" algn="ctr">
              <a:buFont typeface="Arial"/>
              <a:buChar char="•"/>
            </a:pPr>
            <a:r>
              <a:rPr lang="en-US" sz="2800">
                <a:ea typeface="+mn-lt"/>
                <a:cs typeface="+mn-lt"/>
              </a:rPr>
              <a:t>Brain development and foundational skill-building occur most rapidly from birth to age five.</a:t>
            </a:r>
          </a:p>
          <a:p>
            <a:pPr marL="342900" indent="-342900" algn="ctr">
              <a:buFont typeface="Arial"/>
              <a:buChar char="•"/>
            </a:pPr>
            <a:endParaRPr lang="en-US" sz="2800" dirty="0"/>
          </a:p>
        </p:txBody>
      </p:sp>
      <p:sp>
        <p:nvSpPr>
          <p:cNvPr id="10" name="TextBox 9">
            <a:extLst>
              <a:ext uri="{FF2B5EF4-FFF2-40B4-BE49-F238E27FC236}">
                <a16:creationId xmlns:a16="http://schemas.microsoft.com/office/drawing/2014/main" id="{D1AF652B-9E34-6DF0-9957-8C9579FFBBCC}"/>
              </a:ext>
            </a:extLst>
          </p:cNvPr>
          <p:cNvSpPr txBox="1"/>
          <p:nvPr/>
        </p:nvSpPr>
        <p:spPr>
          <a:xfrm>
            <a:off x="6792486" y="2306158"/>
            <a:ext cx="467843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lgn="ctr">
              <a:buFont typeface="Arial"/>
              <a:buChar char="•"/>
            </a:pPr>
            <a:r>
              <a:rPr lang="en-US" sz="2800">
                <a:solidFill>
                  <a:srgbClr val="FFFFFF"/>
                </a:solidFill>
                <a:ea typeface="+mn-lt"/>
                <a:cs typeface="+mn-lt"/>
              </a:rPr>
              <a:t>Neural</a:t>
            </a:r>
            <a:r>
              <a:rPr lang="en-US" sz="2800" dirty="0">
                <a:solidFill>
                  <a:srgbClr val="FFFFFF"/>
                </a:solidFill>
                <a:ea typeface="+mn-lt"/>
                <a:cs typeface="+mn-lt"/>
              </a:rPr>
              <a:t> pathways</a:t>
            </a:r>
            <a:endParaRPr lang="en-US" sz="2800" b="1" dirty="0">
              <a:solidFill>
                <a:srgbClr val="FFFFFF"/>
              </a:solidFill>
              <a:ea typeface="+mn-lt"/>
              <a:cs typeface="+mn-lt"/>
            </a:endParaRPr>
          </a:p>
          <a:p>
            <a:pPr algn="ctr"/>
            <a:r>
              <a:rPr lang="en-US" sz="2800">
                <a:solidFill>
                  <a:srgbClr val="FFFFFF"/>
                </a:solidFill>
                <a:ea typeface="+mn-lt"/>
                <a:cs typeface="+mn-lt"/>
              </a:rPr>
              <a:t>responsible for:</a:t>
            </a:r>
            <a:endParaRPr lang="en-US" sz="2800" b="1">
              <a:solidFill>
                <a:srgbClr val="FFFFFF"/>
              </a:solidFill>
              <a:ea typeface="+mn-lt"/>
              <a:cs typeface="+mn-lt"/>
            </a:endParaRPr>
          </a:p>
          <a:p>
            <a:pPr algn="ctr"/>
            <a:r>
              <a:rPr lang="en-US" sz="2800">
                <a:solidFill>
                  <a:srgbClr val="FFFFFF"/>
                </a:solidFill>
                <a:ea typeface="+mn-lt"/>
                <a:cs typeface="+mn-lt"/>
              </a:rPr>
              <a:t> Language,  Reasoning, </a:t>
            </a:r>
            <a:endParaRPr lang="en-US" sz="2800" b="1">
              <a:solidFill>
                <a:srgbClr val="FFFFFF"/>
              </a:solidFill>
              <a:ea typeface="+mn-lt"/>
              <a:cs typeface="+mn-lt"/>
            </a:endParaRPr>
          </a:p>
          <a:p>
            <a:pPr algn="ctr"/>
            <a:r>
              <a:rPr lang="en-US" sz="2800">
                <a:solidFill>
                  <a:srgbClr val="FFFFFF"/>
                </a:solidFill>
                <a:ea typeface="+mn-lt"/>
                <a:cs typeface="+mn-lt"/>
              </a:rPr>
              <a:t>        Self-Regulation, and </a:t>
            </a:r>
            <a:endParaRPr lang="en-US" sz="2800" b="1">
              <a:solidFill>
                <a:srgbClr val="FFFFFF"/>
              </a:solidFill>
              <a:ea typeface="+mn-lt"/>
              <a:cs typeface="+mn-lt"/>
            </a:endParaRPr>
          </a:p>
          <a:p>
            <a:pPr algn="ctr"/>
            <a:r>
              <a:rPr lang="en-US" sz="2800">
                <a:solidFill>
                  <a:srgbClr val="FFFFFF"/>
                </a:solidFill>
                <a:ea typeface="+mn-lt"/>
                <a:cs typeface="+mn-lt"/>
              </a:rPr>
              <a:t>              social interaction </a:t>
            </a:r>
            <a:endParaRPr lang="en-US" sz="2800" b="1">
              <a:solidFill>
                <a:srgbClr val="FFFFFF"/>
              </a:solidFill>
              <a:ea typeface="+mn-lt"/>
              <a:cs typeface="+mn-lt"/>
            </a:endParaRPr>
          </a:p>
          <a:p>
            <a:pPr algn="ctr"/>
            <a:r>
              <a:rPr lang="en-US" sz="2800">
                <a:solidFill>
                  <a:srgbClr val="FFFFFF"/>
                </a:solidFill>
                <a:ea typeface="+mn-lt"/>
                <a:cs typeface="+mn-lt"/>
              </a:rPr>
              <a:t>      form.</a:t>
            </a:r>
            <a:endParaRPr lang="en-US" sz="2800" b="1">
              <a:solidFill>
                <a:srgbClr val="FFFFFF"/>
              </a:solidFill>
            </a:endParaRPr>
          </a:p>
        </p:txBody>
      </p:sp>
    </p:spTree>
    <p:extLst>
      <p:ext uri="{BB962C8B-B14F-4D97-AF65-F5344CB8AC3E}">
        <p14:creationId xmlns:p14="http://schemas.microsoft.com/office/powerpoint/2010/main" val="2692315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C8E16-081E-FDB7-034E-3AAC3A91718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AA8CBC8-653E-CDAB-8B80-607F648882D6}"/>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ABCD81CD-61D7-F6FC-B1AE-2757CFC48F53}"/>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316D2077-BE51-375C-8A15-E1DEBE5A9B2F}"/>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946D90A5-9097-94C3-25FE-5034BD30EAC2}"/>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Law, Public Safety, Corrections &amp; Security</a:t>
            </a:r>
            <a:endParaRPr lang="en-US" dirty="0"/>
          </a:p>
          <a:p>
            <a:pPr marL="0" indent="0">
              <a:buNone/>
            </a:pPr>
            <a:r>
              <a:rPr lang="en-US" sz="3600">
                <a:latin typeface="Aptos Display"/>
                <a:cs typeface="Segoe UI"/>
              </a:rPr>
              <a:t>Police, firefighters, safety officers</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a:latin typeface="Aptos Display"/>
                <a:cs typeface="Segoe UI"/>
              </a:rPr>
              <a:t>Social &amp; Emotional Development:</a:t>
            </a:r>
            <a:r>
              <a:rPr lang="en-US" sz="2400">
                <a:latin typeface="Aptos Display"/>
                <a:cs typeface="Segoe UI"/>
              </a:rPr>
              <a:t> Understands rules and expectations</a:t>
            </a:r>
            <a:endParaRPr lang="en-US" sz="2400">
              <a:latin typeface="Aptos Display"/>
            </a:endParaRPr>
          </a:p>
          <a:p>
            <a:pPr>
              <a:buFont typeface="Arial"/>
              <a:buChar char="•"/>
            </a:pPr>
            <a:r>
              <a:rPr lang="en-US" sz="2400" b="1" dirty="0">
                <a:latin typeface="Aptos Display"/>
                <a:cs typeface="Segoe UI"/>
              </a:rPr>
              <a:t>Cognitive Development:</a:t>
            </a:r>
            <a:r>
              <a:rPr lang="en-US" sz="2400" dirty="0">
                <a:latin typeface="Aptos Display"/>
                <a:cs typeface="Segoe UI"/>
              </a:rPr>
              <a:t> Identifies community helpers and their roles</a:t>
            </a:r>
            <a:endParaRPr lang="en-US" sz="2400">
              <a:latin typeface="Aptos Display"/>
            </a:endParaRPr>
          </a:p>
          <a:p>
            <a:pPr>
              <a:buFont typeface="Arial"/>
              <a:buChar char="•"/>
            </a:pPr>
            <a:r>
              <a:rPr lang="en-US" sz="2400" b="1" dirty="0">
                <a:latin typeface="Aptos Display"/>
                <a:cs typeface="Segoe UI"/>
              </a:rPr>
              <a:t>Approaches to Learning:</a:t>
            </a:r>
            <a:r>
              <a:rPr lang="en-US" sz="2400" dirty="0">
                <a:latin typeface="Aptos Display"/>
                <a:cs typeface="Segoe UI"/>
              </a:rPr>
              <a:t> Demonstrates responsible decision-making</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Asks and answers questions about safety</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3753857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D3B97-A893-0323-98BD-954B8146930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8A52FEC-9BC3-52AC-CF24-37E9EC2AA0CE}"/>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2263F580-CC81-7B6D-9BA7-891DF5CAFDEF}"/>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9FF64769-DBAE-96C8-4750-6BC3B522780F}"/>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B930341E-A8D1-1FE9-524C-F71572A6ABA7}"/>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Law, Public Safety, Corrections &amp; Security</a:t>
            </a:r>
            <a:endParaRPr lang="en-US" dirty="0"/>
          </a:p>
          <a:p>
            <a:pPr marL="0" indent="0">
              <a:buNone/>
            </a:pPr>
            <a:r>
              <a:rPr lang="en-US" sz="3600">
                <a:latin typeface="Aptos Display"/>
                <a:cs typeface="Segoe UI"/>
              </a:rPr>
              <a:t>Police, firefighters, safety officers</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Two students pretend to be fireman and sort letters to put the fire out.">
            <a:extLst>
              <a:ext uri="{FF2B5EF4-FFF2-40B4-BE49-F238E27FC236}">
                <a16:creationId xmlns:a16="http://schemas.microsoft.com/office/drawing/2014/main" id="{A265A523-A9FE-79BE-F333-AAC5D35C2867}"/>
              </a:ext>
            </a:extLst>
          </p:cNvPr>
          <p:cNvPicPr>
            <a:picLocks noChangeAspect="1"/>
          </p:cNvPicPr>
          <p:nvPr/>
        </p:nvPicPr>
        <p:blipFill>
          <a:blip r:embed="rId4"/>
          <a:stretch>
            <a:fillRect/>
          </a:stretch>
        </p:blipFill>
        <p:spPr>
          <a:xfrm>
            <a:off x="261257" y="3063418"/>
            <a:ext cx="3920835" cy="2126513"/>
          </a:xfrm>
          <a:prstGeom prst="rect">
            <a:avLst/>
          </a:prstGeom>
        </p:spPr>
      </p:pic>
      <p:pic>
        <p:nvPicPr>
          <p:cNvPr id="6" name="Picture 5" descr="Students are dressed for a safari hunt in the tropics.">
            <a:extLst>
              <a:ext uri="{FF2B5EF4-FFF2-40B4-BE49-F238E27FC236}">
                <a16:creationId xmlns:a16="http://schemas.microsoft.com/office/drawing/2014/main" id="{7BD1940C-5BBF-5756-2801-D3054ADB8FE6}"/>
              </a:ext>
            </a:extLst>
          </p:cNvPr>
          <p:cNvPicPr>
            <a:picLocks noChangeAspect="1"/>
          </p:cNvPicPr>
          <p:nvPr/>
        </p:nvPicPr>
        <p:blipFill>
          <a:blip r:embed="rId5"/>
          <a:srcRect r="356" b="29144"/>
          <a:stretch>
            <a:fillRect/>
          </a:stretch>
        </p:blipFill>
        <p:spPr>
          <a:xfrm>
            <a:off x="4314701" y="3429000"/>
            <a:ext cx="2761051" cy="2622471"/>
          </a:xfrm>
          <a:prstGeom prst="rect">
            <a:avLst/>
          </a:prstGeom>
        </p:spPr>
      </p:pic>
      <p:pic>
        <p:nvPicPr>
          <p:cNvPr id="7" name="Picture 6" descr="1000012963.jpg">
            <a:extLst>
              <a:ext uri="{FF2B5EF4-FFF2-40B4-BE49-F238E27FC236}">
                <a16:creationId xmlns:a16="http://schemas.microsoft.com/office/drawing/2014/main" id="{4A464D21-9B33-1741-AD0A-1A5DCD8D87D2}"/>
              </a:ext>
            </a:extLst>
          </p:cNvPr>
          <p:cNvPicPr>
            <a:picLocks noChangeAspect="1"/>
          </p:cNvPicPr>
          <p:nvPr/>
        </p:nvPicPr>
        <p:blipFill>
          <a:blip r:embed="rId6"/>
          <a:stretch>
            <a:fillRect/>
          </a:stretch>
        </p:blipFill>
        <p:spPr>
          <a:xfrm>
            <a:off x="7493330" y="2193471"/>
            <a:ext cx="4399808" cy="3302330"/>
          </a:xfrm>
          <a:prstGeom prst="rect">
            <a:avLst/>
          </a:prstGeom>
        </p:spPr>
      </p:pic>
    </p:spTree>
    <p:extLst>
      <p:ext uri="{BB962C8B-B14F-4D97-AF65-F5344CB8AC3E}">
        <p14:creationId xmlns:p14="http://schemas.microsoft.com/office/powerpoint/2010/main" val="1356349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9B95-E6FC-50C5-D922-19C3098CD93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9DA97FB-8E98-D684-933A-18A729FC03DA}"/>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90E8EF74-3D17-135C-32DD-DBD528396267}"/>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07861530-976A-1213-644A-33C4B5F30DD9}"/>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9DD4EEBB-AB3A-92D4-347B-76160601AF04}"/>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Manufacturing</a:t>
            </a:r>
          </a:p>
          <a:p>
            <a:pPr marL="0" indent="0">
              <a:buNone/>
            </a:pPr>
            <a:r>
              <a:rPr lang="en-US" sz="3600">
                <a:latin typeface="Aptos Display"/>
                <a:cs typeface="Segoe UI"/>
              </a:rPr>
              <a:t>Assembly lines with recycled materials</a:t>
            </a:r>
            <a:endParaRPr lang="en-US" sz="3600">
              <a:latin typeface="Aptos Display"/>
            </a:endParaRPr>
          </a:p>
          <a:p>
            <a:pPr marL="0" indent="0">
              <a:buNone/>
            </a:pPr>
            <a:r>
              <a:rPr lang="en-US" sz="2400" b="1">
                <a:latin typeface="Aptos Display"/>
                <a:cs typeface="Segoe UI"/>
              </a:rPr>
              <a:t>SC ELS Indicators</a:t>
            </a:r>
            <a:endParaRPr lang="en-US" sz="2400">
              <a:latin typeface="Aptos Display"/>
              <a:cs typeface="Segoe UI"/>
            </a:endParaRPr>
          </a:p>
          <a:p>
            <a:pPr>
              <a:buFont typeface="Arial"/>
              <a:buChar char="•"/>
            </a:pPr>
            <a:r>
              <a:rPr lang="en-US" sz="2400" b="1">
                <a:latin typeface="Aptos Display"/>
                <a:cs typeface="Segoe UI"/>
              </a:rPr>
              <a:t>Approaches to Learning:</a:t>
            </a:r>
            <a:r>
              <a:rPr lang="en-US" sz="2400">
                <a:latin typeface="Aptos Display"/>
                <a:cs typeface="Segoe UI"/>
              </a:rPr>
              <a:t> Plans, follows steps, and persists through tasks</a:t>
            </a:r>
            <a:endParaRPr lang="en-US" sz="2400">
              <a:latin typeface="Aptos Display"/>
            </a:endParaRPr>
          </a:p>
          <a:p>
            <a:pPr>
              <a:buFont typeface="Arial"/>
              <a:buChar char="•"/>
            </a:pPr>
            <a:r>
              <a:rPr lang="en-US" sz="2400" b="1">
                <a:latin typeface="Aptos Display"/>
                <a:cs typeface="Segoe UI"/>
              </a:rPr>
              <a:t>Cognitive Development:</a:t>
            </a:r>
            <a:r>
              <a:rPr lang="en-US" sz="2400">
                <a:latin typeface="Aptos Display"/>
                <a:cs typeface="Segoe UI"/>
              </a:rPr>
              <a:t> Understands sequencing and cause‑and‑effect</a:t>
            </a:r>
            <a:endParaRPr lang="en-US" sz="2400">
              <a:latin typeface="Aptos Display"/>
            </a:endParaRPr>
          </a:p>
          <a:p>
            <a:pPr>
              <a:buFont typeface="Arial"/>
              <a:buChar char="•"/>
            </a:pPr>
            <a:r>
              <a:rPr lang="en-US" sz="2400" b="1">
                <a:latin typeface="Aptos Display"/>
                <a:cs typeface="Segoe UI"/>
              </a:rPr>
              <a:t>Physical Development:</a:t>
            </a:r>
            <a:r>
              <a:rPr lang="en-US" sz="2400">
                <a:latin typeface="Aptos Display"/>
                <a:cs typeface="Segoe UI"/>
              </a:rPr>
              <a:t> Uses fine motor skills to assemble materials</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Describes processes and outcomes</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12517341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9B95-E6FC-50C5-D922-19C3098CD939}"/>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69DA97FB-8E98-D684-933A-18A729FC03DA}"/>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90E8EF74-3D17-135C-32DD-DBD528396267}"/>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07861530-976A-1213-644A-33C4B5F30DD9}"/>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9DD4EEBB-AB3A-92D4-347B-76160601AF04}"/>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Manufacturing</a:t>
            </a:r>
          </a:p>
          <a:p>
            <a:pPr marL="0" indent="0">
              <a:buNone/>
            </a:pPr>
            <a:r>
              <a:rPr lang="en-US" sz="3600">
                <a:latin typeface="Aptos Display"/>
                <a:cs typeface="Segoe UI"/>
              </a:rPr>
              <a:t>Assembly lines with recycled materials</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Create a Pretend Play Recycling Center | Dramatic play preschool ...">
            <a:extLst>
              <a:ext uri="{FF2B5EF4-FFF2-40B4-BE49-F238E27FC236}">
                <a16:creationId xmlns:a16="http://schemas.microsoft.com/office/drawing/2014/main" id="{E2FA9750-3D71-610F-6AB8-962087D685EF}"/>
              </a:ext>
            </a:extLst>
          </p:cNvPr>
          <p:cNvPicPr>
            <a:picLocks noChangeAspect="1"/>
          </p:cNvPicPr>
          <p:nvPr/>
        </p:nvPicPr>
        <p:blipFill>
          <a:blip r:embed="rId4"/>
          <a:stretch>
            <a:fillRect/>
          </a:stretch>
        </p:blipFill>
        <p:spPr>
          <a:xfrm>
            <a:off x="1075706" y="2917114"/>
            <a:ext cx="1955470" cy="3131641"/>
          </a:xfrm>
          <a:prstGeom prst="rect">
            <a:avLst/>
          </a:prstGeom>
        </p:spPr>
      </p:pic>
      <p:pic>
        <p:nvPicPr>
          <p:cNvPr id="6" name="Picture 5">
            <a:extLst>
              <a:ext uri="{FF2B5EF4-FFF2-40B4-BE49-F238E27FC236}">
                <a16:creationId xmlns:a16="http://schemas.microsoft.com/office/drawing/2014/main" id="{25D37A16-7A39-FCBC-0F77-EC7F045A7E4A}"/>
              </a:ext>
            </a:extLst>
          </p:cNvPr>
          <p:cNvPicPr>
            <a:picLocks noChangeAspect="1"/>
          </p:cNvPicPr>
          <p:nvPr/>
        </p:nvPicPr>
        <p:blipFill>
          <a:blip r:embed="rId5"/>
          <a:stretch>
            <a:fillRect/>
          </a:stretch>
        </p:blipFill>
        <p:spPr>
          <a:xfrm>
            <a:off x="3458050" y="3107376"/>
            <a:ext cx="3207615" cy="2642260"/>
          </a:xfrm>
          <a:prstGeom prst="rect">
            <a:avLst/>
          </a:prstGeom>
        </p:spPr>
      </p:pic>
      <p:pic>
        <p:nvPicPr>
          <p:cNvPr id="7" name="Picture 6" descr="A group of children playing with toys&#10;&#10;AI-generated content may be incorrect.">
            <a:extLst>
              <a:ext uri="{FF2B5EF4-FFF2-40B4-BE49-F238E27FC236}">
                <a16:creationId xmlns:a16="http://schemas.microsoft.com/office/drawing/2014/main" id="{748E70AB-C512-7EB4-0B08-71FE3DF724AC}"/>
              </a:ext>
            </a:extLst>
          </p:cNvPr>
          <p:cNvPicPr>
            <a:picLocks noChangeAspect="1"/>
          </p:cNvPicPr>
          <p:nvPr/>
        </p:nvPicPr>
        <p:blipFill>
          <a:blip r:embed="rId6"/>
          <a:stretch>
            <a:fillRect/>
          </a:stretch>
        </p:blipFill>
        <p:spPr>
          <a:xfrm>
            <a:off x="7198425" y="3102923"/>
            <a:ext cx="3713018" cy="2760023"/>
          </a:xfrm>
          <a:prstGeom prst="rect">
            <a:avLst/>
          </a:prstGeom>
        </p:spPr>
      </p:pic>
      <p:sp>
        <p:nvSpPr>
          <p:cNvPr id="9" name="TextBox 8">
            <a:extLst>
              <a:ext uri="{FF2B5EF4-FFF2-40B4-BE49-F238E27FC236}">
                <a16:creationId xmlns:a16="http://schemas.microsoft.com/office/drawing/2014/main" id="{961ECEA6-0DCA-A26B-3079-4AED5E2320FB}"/>
              </a:ext>
            </a:extLst>
          </p:cNvPr>
          <p:cNvSpPr txBox="1"/>
          <p:nvPr/>
        </p:nvSpPr>
        <p:spPr>
          <a:xfrm>
            <a:off x="3048000" y="3429000"/>
            <a:ext cx="6096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0" i="0">
                <a:latin typeface="Aptos Display"/>
              </a:rPr>
              <a:t>Architecture &amp; Construction</a:t>
            </a:r>
            <a:r>
              <a:rPr sz="1200" b="0" i="0">
                <a:latin typeface="Aptos Display"/>
                <a:ea typeface="Aptos Display"/>
                <a:cs typeface="Aptos Display"/>
              </a:rPr>
              <a:t> </a:t>
            </a:r>
            <a:endParaRPr lang="en-US"/>
          </a:p>
          <a:p>
            <a:pPr algn="ctr"/>
            <a:endParaRPr lang="en-US"/>
          </a:p>
        </p:txBody>
      </p:sp>
    </p:spTree>
    <p:extLst>
      <p:ext uri="{BB962C8B-B14F-4D97-AF65-F5344CB8AC3E}">
        <p14:creationId xmlns:p14="http://schemas.microsoft.com/office/powerpoint/2010/main" val="637642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7B410-3876-F1F7-471F-FD4165BA5EDB}"/>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049DB95-1368-7CB2-DA94-5AA26BA9782B}"/>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E15F9CF9-E289-5BA0-9315-8845CACC8956}"/>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F0120903-7B1B-AC55-7F70-B1699564EA3B}"/>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F073696B-3EF9-55E2-810F-687411EC0D42}"/>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Marketing</a:t>
            </a:r>
          </a:p>
          <a:p>
            <a:pPr marL="0" indent="0">
              <a:buNone/>
            </a:pPr>
            <a:r>
              <a:rPr lang="en-US" sz="3600">
                <a:latin typeface="Aptos Display"/>
                <a:cs typeface="Segoe UI"/>
              </a:rPr>
              <a:t>Creating signs, commercials, packaging</a:t>
            </a:r>
            <a:endParaRPr lang="en-US" sz="3600">
              <a:latin typeface="Aptos Display"/>
            </a:endParaRPr>
          </a:p>
          <a:p>
            <a:pPr marL="0" indent="0">
              <a:buNone/>
            </a:pPr>
            <a:r>
              <a:rPr lang="en-US" sz="2400" b="1">
                <a:latin typeface="Aptos Display"/>
                <a:cs typeface="Segoe UI"/>
              </a:rPr>
              <a:t>SC ELS Indicators</a:t>
            </a:r>
            <a:endParaRPr lang="en-US" sz="2400">
              <a:latin typeface="Aptos Display"/>
              <a:cs typeface="Segoe UI"/>
            </a:endParaRPr>
          </a:p>
          <a:p>
            <a:pPr>
              <a:buFont typeface="Arial"/>
              <a:buChar char="•"/>
            </a:pPr>
            <a:r>
              <a:rPr lang="en-US" sz="2400" b="1">
                <a:latin typeface="Aptos Display"/>
                <a:cs typeface="Segoe UI"/>
              </a:rPr>
              <a:t>Language &amp; Communication:</a:t>
            </a:r>
            <a:r>
              <a:rPr lang="en-US" sz="2400">
                <a:latin typeface="Aptos Display"/>
                <a:cs typeface="Segoe UI"/>
              </a:rPr>
              <a:t> Uses persuasive and descriptive language</a:t>
            </a:r>
            <a:endParaRPr lang="en-US" sz="2400">
              <a:latin typeface="Aptos Display"/>
            </a:endParaRPr>
          </a:p>
          <a:p>
            <a:pPr>
              <a:buFont typeface="Arial"/>
              <a:buChar char="•"/>
            </a:pPr>
            <a:r>
              <a:rPr lang="en-US" sz="2400" b="1">
                <a:latin typeface="Aptos Display"/>
                <a:cs typeface="Segoe UI"/>
              </a:rPr>
              <a:t>Creative Expression:</a:t>
            </a:r>
            <a:r>
              <a:rPr lang="en-US" sz="2400">
                <a:latin typeface="Aptos Display"/>
                <a:cs typeface="Segoe UI"/>
              </a:rPr>
              <a:t> Designs signs, symbols, and representations</a:t>
            </a:r>
            <a:endParaRPr lang="en-US" sz="2400">
              <a:latin typeface="Aptos Display"/>
            </a:endParaRPr>
          </a:p>
          <a:p>
            <a:pPr>
              <a:buFont typeface="Arial"/>
              <a:buChar char="•"/>
            </a:pPr>
            <a:r>
              <a:rPr lang="en-US" sz="2400" b="1">
                <a:latin typeface="Aptos Display"/>
                <a:cs typeface="Segoe UI"/>
              </a:rPr>
              <a:t>Approaches to Learning:</a:t>
            </a:r>
            <a:r>
              <a:rPr lang="en-US" sz="2400">
                <a:latin typeface="Aptos Display"/>
                <a:cs typeface="Segoe UI"/>
              </a:rPr>
              <a:t> Shows creativity and flexibility in ideas</a:t>
            </a:r>
            <a:endParaRPr lang="en-US" sz="2400">
              <a:latin typeface="Aptos Display"/>
            </a:endParaRPr>
          </a:p>
          <a:p>
            <a:pPr>
              <a:buFont typeface="Arial"/>
              <a:buChar char="•"/>
            </a:pPr>
            <a:r>
              <a:rPr lang="en-US" sz="2400" b="1">
                <a:latin typeface="Aptos Display"/>
                <a:cs typeface="Segoe UI"/>
              </a:rPr>
              <a:t>Cognitive Development:</a:t>
            </a:r>
            <a:r>
              <a:rPr lang="en-US" sz="2400">
                <a:latin typeface="Aptos Display"/>
                <a:cs typeface="Segoe UI"/>
              </a:rPr>
              <a:t> Understands choices and audience purpose</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28565353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EC2C8-D200-31F3-A45E-CA39427C4C8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64A5111-345B-F68E-63D8-72D512CEA552}"/>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DDEE963A-959F-3760-4962-739BCAAD0753}"/>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16C67BC4-7352-97A8-F16C-5FFABFD1F81D}"/>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DC7DE7CE-B429-A356-4950-C2D24FDC41AB}"/>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t>Marketing</a:t>
            </a:r>
          </a:p>
          <a:p>
            <a:pPr marL="0" indent="0">
              <a:buNone/>
            </a:pPr>
            <a:r>
              <a:rPr lang="en-US" sz="3600">
                <a:latin typeface="Aptos Display"/>
                <a:cs typeface="Segoe UI"/>
              </a:rPr>
              <a:t>Creating signs, commercials, packaging</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70.jpg">
            <a:extLst>
              <a:ext uri="{FF2B5EF4-FFF2-40B4-BE49-F238E27FC236}">
                <a16:creationId xmlns:a16="http://schemas.microsoft.com/office/drawing/2014/main" id="{21D9AACD-E7D6-5D5C-4F09-0A3ABB7B28AA}"/>
              </a:ext>
            </a:extLst>
          </p:cNvPr>
          <p:cNvPicPr>
            <a:picLocks noChangeAspect="1"/>
          </p:cNvPicPr>
          <p:nvPr/>
        </p:nvPicPr>
        <p:blipFill>
          <a:blip r:embed="rId4"/>
          <a:stretch>
            <a:fillRect/>
          </a:stretch>
        </p:blipFill>
        <p:spPr>
          <a:xfrm>
            <a:off x="1248887" y="2945574"/>
            <a:ext cx="4093029" cy="3074721"/>
          </a:xfrm>
          <a:prstGeom prst="rect">
            <a:avLst/>
          </a:prstGeom>
        </p:spPr>
      </p:pic>
      <p:pic>
        <p:nvPicPr>
          <p:cNvPr id="6" name="Picture 5" descr="20260423_090844.jpg">
            <a:extLst>
              <a:ext uri="{FF2B5EF4-FFF2-40B4-BE49-F238E27FC236}">
                <a16:creationId xmlns:a16="http://schemas.microsoft.com/office/drawing/2014/main" id="{7697142B-8B5E-611D-CB63-39F46C18589C}"/>
              </a:ext>
            </a:extLst>
          </p:cNvPr>
          <p:cNvPicPr>
            <a:picLocks noChangeAspect="1"/>
          </p:cNvPicPr>
          <p:nvPr/>
        </p:nvPicPr>
        <p:blipFill>
          <a:blip r:embed="rId5"/>
          <a:stretch>
            <a:fillRect/>
          </a:stretch>
        </p:blipFill>
        <p:spPr>
          <a:xfrm>
            <a:off x="6325590" y="2925783"/>
            <a:ext cx="4132613" cy="3094512"/>
          </a:xfrm>
          <a:prstGeom prst="rect">
            <a:avLst/>
          </a:prstGeom>
        </p:spPr>
      </p:pic>
    </p:spTree>
    <p:extLst>
      <p:ext uri="{BB962C8B-B14F-4D97-AF65-F5344CB8AC3E}">
        <p14:creationId xmlns:p14="http://schemas.microsoft.com/office/powerpoint/2010/main" val="2498999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5E59F-7C0D-91AE-3C3B-F2F1E39A599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61902CD-70DA-2B08-73DE-E8BA1BCB62FF}"/>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0F4FEC38-5F58-A514-729C-ED1445325143}"/>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AEEB6DDA-21C3-D998-CEFF-41C75FE45A2E}"/>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06FDF325-A2B6-63CB-D6D4-F3799934AF05}"/>
              </a:ext>
            </a:extLst>
          </p:cNvPr>
          <p:cNvSpPr>
            <a:spLocks noGrp="1"/>
          </p:cNvSpPr>
          <p:nvPr>
            <p:ph idx="1"/>
          </p:nvPr>
        </p:nvSpPr>
        <p:spPr>
          <a:xfrm>
            <a:off x="838200" y="1670403"/>
            <a:ext cx="10515600" cy="4351338"/>
          </a:xfrm>
        </p:spPr>
        <p:txBody>
          <a:bodyPr vert="horz" lIns="91440" tIns="45720" rIns="91440" bIns="45720" rtlCol="0" anchor="t">
            <a:normAutofit lnSpcReduction="10000"/>
          </a:bodyPr>
          <a:lstStyle/>
          <a:p>
            <a:pPr>
              <a:buNone/>
            </a:pPr>
            <a:r>
              <a:rPr lang="en-US" sz="4000" b="1"/>
              <a:t>Science, Technology, Engineering &amp; Mathematics (STEM)</a:t>
            </a:r>
          </a:p>
          <a:p>
            <a:pPr marL="0" indent="0">
              <a:buNone/>
            </a:pPr>
            <a:r>
              <a:rPr lang="en-US" sz="3600">
                <a:latin typeface="Aptos Display"/>
                <a:cs typeface="Segoe UI"/>
              </a:rPr>
              <a:t>Building challenges, experiments, measuring tools</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dirty="0">
                <a:latin typeface="Aptos Display"/>
                <a:cs typeface="Segoe UI"/>
              </a:rPr>
              <a:t>Approaches to Learning:</a:t>
            </a:r>
            <a:r>
              <a:rPr lang="en-US" sz="2400" dirty="0">
                <a:latin typeface="Aptos Display"/>
                <a:cs typeface="Segoe UI"/>
              </a:rPr>
              <a:t> Demonstrates inquiry, persistence, and curiosity</a:t>
            </a:r>
            <a:endParaRPr lang="en-US" sz="2400">
              <a:latin typeface="Aptos Display"/>
            </a:endParaRPr>
          </a:p>
          <a:p>
            <a:pPr>
              <a:buFont typeface="Arial"/>
              <a:buChar char="•"/>
            </a:pPr>
            <a:r>
              <a:rPr lang="en-US" sz="2400" b="1">
                <a:latin typeface="Aptos Display"/>
                <a:cs typeface="Segoe UI"/>
              </a:rPr>
              <a:t>Cognitive Development – Science &amp; Math:</a:t>
            </a:r>
            <a:r>
              <a:rPr lang="en-US" sz="2400">
                <a:latin typeface="Aptos Display"/>
                <a:cs typeface="Segoe UI"/>
              </a:rPr>
              <a:t> Investigates, measures, predicts, and experiments</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Explains thinking and results</a:t>
            </a:r>
            <a:endParaRPr lang="en-US" sz="2400">
              <a:latin typeface="Aptos Display"/>
            </a:endParaRPr>
          </a:p>
          <a:p>
            <a:pPr>
              <a:buFont typeface="Arial"/>
              <a:buChar char="•"/>
            </a:pPr>
            <a:r>
              <a:rPr lang="en-US" sz="2400" b="1">
                <a:latin typeface="Aptos Display"/>
                <a:cs typeface="Segoe UI"/>
              </a:rPr>
              <a:t>Social &amp; Emotional Development:</a:t>
            </a:r>
            <a:r>
              <a:rPr lang="en-US" sz="2400">
                <a:latin typeface="Aptos Display"/>
                <a:cs typeface="Segoe UI"/>
              </a:rPr>
              <a:t> Collaborates and problem-solves with peers</a:t>
            </a:r>
            <a:endParaRPr lang="en-US" sz="2400">
              <a:latin typeface="Aptos Display"/>
            </a:endParaRPr>
          </a:p>
          <a:p>
            <a:pPr>
              <a:buFont typeface="Arial"/>
              <a:buChar char="•"/>
            </a:pPr>
            <a:endParaRPr lang="en-US" sz="1100" dirty="0">
              <a:latin typeface="Segoe UI"/>
              <a:cs typeface="Segoe UI"/>
            </a:endParaRPr>
          </a:p>
          <a:p>
            <a:pPr>
              <a:buNone/>
            </a:pPr>
            <a:endParaRPr lang="en-US" dirty="0"/>
          </a:p>
          <a:p>
            <a:pPr marL="0" indent="0">
              <a:buNone/>
            </a:pPr>
            <a:endParaRPr lang="en-US" dirty="0"/>
          </a:p>
        </p:txBody>
      </p:sp>
    </p:spTree>
    <p:extLst>
      <p:ext uri="{BB962C8B-B14F-4D97-AF65-F5344CB8AC3E}">
        <p14:creationId xmlns:p14="http://schemas.microsoft.com/office/powerpoint/2010/main" val="1023982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239B9-1842-A59E-C8B7-39B755F8B9D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B353F7DA-E1C6-878E-EE29-BCBBE64E3293}"/>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BEFBB13E-2E34-9B42-5A4A-D0C10B5B8BC4}"/>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D7B4AA52-8F8D-704A-F9BC-121D4ED32801}"/>
              </a:ext>
            </a:extLst>
          </p:cNvPr>
          <p:cNvSpPr>
            <a:spLocks noGrp="1"/>
          </p:cNvSpPr>
          <p:nvPr>
            <p:ph type="title"/>
          </p:nvPr>
        </p:nvSpPr>
        <p:spPr>
          <a:xfrm>
            <a:off x="828304" y="58346"/>
            <a:ext cx="10515600" cy="1325563"/>
          </a:xfrm>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573B7EFB-9810-DC99-DFAC-3DD66A91F628}"/>
              </a:ext>
            </a:extLst>
          </p:cNvPr>
          <p:cNvSpPr>
            <a:spLocks noGrp="1"/>
          </p:cNvSpPr>
          <p:nvPr>
            <p:ph idx="1"/>
          </p:nvPr>
        </p:nvSpPr>
        <p:spPr>
          <a:xfrm>
            <a:off x="828304" y="1363624"/>
            <a:ext cx="10515600" cy="4351338"/>
          </a:xfrm>
        </p:spPr>
        <p:txBody>
          <a:bodyPr vert="horz" lIns="91440" tIns="45720" rIns="91440" bIns="45720" rtlCol="0" anchor="t">
            <a:normAutofit/>
          </a:bodyPr>
          <a:lstStyle/>
          <a:p>
            <a:pPr>
              <a:buNone/>
            </a:pPr>
            <a:r>
              <a:rPr lang="en-US" sz="4000" b="1"/>
              <a:t>Science, Technology, Engineering &amp; Mathematics (STEM)</a:t>
            </a:r>
          </a:p>
          <a:p>
            <a:pPr marL="0" indent="0">
              <a:buNone/>
            </a:pPr>
            <a:r>
              <a:rPr lang="en-US" sz="3600">
                <a:latin typeface="Aptos Display"/>
                <a:cs typeface="Segoe UI"/>
              </a:rPr>
              <a:t>Building challenges, experiments, measuring tools</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a:buNone/>
            </a:pPr>
            <a:endParaRPr lang="en-US" dirty="0"/>
          </a:p>
          <a:p>
            <a:pPr marL="0" indent="0">
              <a:buNone/>
            </a:pPr>
            <a:endParaRPr lang="en-US" dirty="0"/>
          </a:p>
        </p:txBody>
      </p:sp>
      <p:pic>
        <p:nvPicPr>
          <p:cNvPr id="4" name="Picture 3" descr="1000012968.jpg">
            <a:extLst>
              <a:ext uri="{FF2B5EF4-FFF2-40B4-BE49-F238E27FC236}">
                <a16:creationId xmlns:a16="http://schemas.microsoft.com/office/drawing/2014/main" id="{C521B930-AF57-35EF-AD22-2DDF093F6FA7}"/>
              </a:ext>
            </a:extLst>
          </p:cNvPr>
          <p:cNvPicPr>
            <a:picLocks noChangeAspect="1"/>
          </p:cNvPicPr>
          <p:nvPr/>
        </p:nvPicPr>
        <p:blipFill>
          <a:blip r:embed="rId4"/>
          <a:stretch>
            <a:fillRect/>
          </a:stretch>
        </p:blipFill>
        <p:spPr>
          <a:xfrm>
            <a:off x="545398" y="3361212"/>
            <a:ext cx="1878035" cy="2451266"/>
          </a:xfrm>
          <a:prstGeom prst="rect">
            <a:avLst/>
          </a:prstGeom>
        </p:spPr>
      </p:pic>
      <p:pic>
        <p:nvPicPr>
          <p:cNvPr id="6" name="Picture 5" descr="1000012978.jpg">
            <a:extLst>
              <a:ext uri="{FF2B5EF4-FFF2-40B4-BE49-F238E27FC236}">
                <a16:creationId xmlns:a16="http://schemas.microsoft.com/office/drawing/2014/main" id="{C0063027-E206-FEA9-96F7-6E6C9FC37502}"/>
              </a:ext>
            </a:extLst>
          </p:cNvPr>
          <p:cNvPicPr>
            <a:picLocks noChangeAspect="1"/>
          </p:cNvPicPr>
          <p:nvPr/>
        </p:nvPicPr>
        <p:blipFill>
          <a:blip r:embed="rId5"/>
          <a:stretch>
            <a:fillRect/>
          </a:stretch>
        </p:blipFill>
        <p:spPr>
          <a:xfrm>
            <a:off x="2593891" y="3371107"/>
            <a:ext cx="1779073" cy="2421578"/>
          </a:xfrm>
          <a:prstGeom prst="rect">
            <a:avLst/>
          </a:prstGeom>
        </p:spPr>
      </p:pic>
      <p:pic>
        <p:nvPicPr>
          <p:cNvPr id="7" name="Picture 6" descr="1000012972.jpg">
            <a:extLst>
              <a:ext uri="{FF2B5EF4-FFF2-40B4-BE49-F238E27FC236}">
                <a16:creationId xmlns:a16="http://schemas.microsoft.com/office/drawing/2014/main" id="{E948D0CD-DF4B-2504-C649-FC8EC58EA349}"/>
              </a:ext>
            </a:extLst>
          </p:cNvPr>
          <p:cNvPicPr>
            <a:picLocks noChangeAspect="1"/>
          </p:cNvPicPr>
          <p:nvPr/>
        </p:nvPicPr>
        <p:blipFill>
          <a:blip r:embed="rId6"/>
          <a:stretch>
            <a:fillRect/>
          </a:stretch>
        </p:blipFill>
        <p:spPr>
          <a:xfrm>
            <a:off x="4543423" y="3361210"/>
            <a:ext cx="1808761" cy="2431474"/>
          </a:xfrm>
          <a:prstGeom prst="rect">
            <a:avLst/>
          </a:prstGeom>
        </p:spPr>
      </p:pic>
      <p:pic>
        <p:nvPicPr>
          <p:cNvPr id="9" name="Picture 8" descr="A student counts pepperonis to put on the pizza  and decides which one has more or less.">
            <a:extLst>
              <a:ext uri="{FF2B5EF4-FFF2-40B4-BE49-F238E27FC236}">
                <a16:creationId xmlns:a16="http://schemas.microsoft.com/office/drawing/2014/main" id="{CC4DD120-61C3-6829-5062-41A383BCF566}"/>
              </a:ext>
            </a:extLst>
          </p:cNvPr>
          <p:cNvPicPr>
            <a:picLocks noChangeAspect="1"/>
          </p:cNvPicPr>
          <p:nvPr/>
        </p:nvPicPr>
        <p:blipFill>
          <a:blip r:embed="rId7"/>
          <a:stretch>
            <a:fillRect/>
          </a:stretch>
        </p:blipFill>
        <p:spPr>
          <a:xfrm>
            <a:off x="6535386" y="3359442"/>
            <a:ext cx="1882240" cy="2425113"/>
          </a:xfrm>
          <a:prstGeom prst="rect">
            <a:avLst/>
          </a:prstGeom>
        </p:spPr>
      </p:pic>
      <p:pic>
        <p:nvPicPr>
          <p:cNvPr id="10" name="Picture 9" descr="A girl and boy count leaves on the trees and write the number.">
            <a:extLst>
              <a:ext uri="{FF2B5EF4-FFF2-40B4-BE49-F238E27FC236}">
                <a16:creationId xmlns:a16="http://schemas.microsoft.com/office/drawing/2014/main" id="{814CF210-08A7-A762-5569-FDD8B99A1F9A}"/>
              </a:ext>
            </a:extLst>
          </p:cNvPr>
          <p:cNvPicPr>
            <a:picLocks noChangeAspect="1"/>
          </p:cNvPicPr>
          <p:nvPr/>
        </p:nvPicPr>
        <p:blipFill>
          <a:blip r:embed="rId8"/>
          <a:srcRect l="9902" r="18344" b="-166"/>
          <a:stretch>
            <a:fillRect/>
          </a:stretch>
        </p:blipFill>
        <p:spPr>
          <a:xfrm>
            <a:off x="8639298" y="3354965"/>
            <a:ext cx="2365179" cy="2471378"/>
          </a:xfrm>
          <a:prstGeom prst="rect">
            <a:avLst/>
          </a:prstGeom>
        </p:spPr>
      </p:pic>
    </p:spTree>
    <p:extLst>
      <p:ext uri="{BB962C8B-B14F-4D97-AF65-F5344CB8AC3E}">
        <p14:creationId xmlns:p14="http://schemas.microsoft.com/office/powerpoint/2010/main" val="539160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8538-AAB2-6AD3-856E-B95E7FDAEF9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28BD5EE-A6C0-145E-0B81-A2815930AB8B}"/>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DD95970A-8E74-7A2D-8B73-6456E85184F5}"/>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83357287-19D5-D3BA-1DB0-4913A7CCBA06}"/>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7EE88E1C-0C0D-547F-14E6-13737A5BF77F}"/>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latin typeface="Aptos Display"/>
              </a:rPr>
              <a:t>Transportation, Distribution &amp; Logistics</a:t>
            </a:r>
          </a:p>
          <a:p>
            <a:pPr marL="0" indent="0">
              <a:buNone/>
            </a:pPr>
            <a:r>
              <a:rPr lang="en-US" sz="3600">
                <a:latin typeface="Aptos Display"/>
                <a:cs typeface="Segoe UI"/>
              </a:rPr>
              <a:t>Roads, maps, delivery systems</a:t>
            </a:r>
            <a:endParaRPr lang="en-US" sz="3600">
              <a:latin typeface="Aptos Display"/>
            </a:endParaRPr>
          </a:p>
          <a:p>
            <a:pPr marL="0" indent="0">
              <a:buNone/>
            </a:pPr>
            <a:r>
              <a:rPr lang="en-US" sz="2400" b="1">
                <a:latin typeface="Aptos Display"/>
                <a:cs typeface="Segoe UI"/>
              </a:rPr>
              <a:t>SC ELS Indicators</a:t>
            </a:r>
            <a:endParaRPr lang="en-US" sz="2400" dirty="0">
              <a:latin typeface="Aptos Display"/>
              <a:cs typeface="Segoe UI"/>
            </a:endParaRPr>
          </a:p>
          <a:p>
            <a:pPr>
              <a:buFont typeface="Arial"/>
              <a:buChar char="•"/>
            </a:pPr>
            <a:r>
              <a:rPr lang="en-US" sz="2400" b="1">
                <a:latin typeface="Aptos Display"/>
                <a:cs typeface="Segoe UI"/>
              </a:rPr>
              <a:t>Cognitive Development – Math/Spatial:</a:t>
            </a:r>
            <a:r>
              <a:rPr lang="en-US" sz="2400">
                <a:latin typeface="Aptos Display"/>
                <a:cs typeface="Segoe UI"/>
              </a:rPr>
              <a:t> Uses spatial language and mapping concepts</a:t>
            </a:r>
            <a:endParaRPr lang="en-US" sz="2400">
              <a:latin typeface="Aptos Display"/>
            </a:endParaRPr>
          </a:p>
          <a:p>
            <a:pPr>
              <a:buFont typeface="Arial"/>
              <a:buChar char="•"/>
            </a:pPr>
            <a:r>
              <a:rPr lang="en-US" sz="2400" b="1">
                <a:latin typeface="Aptos Display"/>
                <a:cs typeface="Segoe UI"/>
              </a:rPr>
              <a:t>Approaches to Learning:</a:t>
            </a:r>
            <a:r>
              <a:rPr lang="en-US" sz="2400">
                <a:latin typeface="Aptos Display"/>
                <a:cs typeface="Segoe UI"/>
              </a:rPr>
              <a:t> Plans routes and sequences actions</a:t>
            </a:r>
            <a:endParaRPr lang="en-US" sz="2400">
              <a:latin typeface="Aptos Display"/>
            </a:endParaRPr>
          </a:p>
          <a:p>
            <a:pPr>
              <a:buFont typeface="Arial"/>
              <a:buChar char="•"/>
            </a:pPr>
            <a:r>
              <a:rPr lang="en-US" sz="2400" b="1" dirty="0">
                <a:latin typeface="Aptos Display"/>
                <a:cs typeface="Segoe UI"/>
              </a:rPr>
              <a:t>Physical Development:</a:t>
            </a:r>
            <a:r>
              <a:rPr lang="en-US" sz="2400" dirty="0">
                <a:latin typeface="Aptos Display"/>
                <a:cs typeface="Segoe UI"/>
              </a:rPr>
              <a:t> Demonstrates coordination during movement play</a:t>
            </a:r>
            <a:endParaRPr lang="en-US" sz="2400">
              <a:latin typeface="Aptos Display"/>
            </a:endParaRPr>
          </a:p>
          <a:p>
            <a:pPr>
              <a:buFont typeface="Arial"/>
              <a:buChar char="•"/>
            </a:pPr>
            <a:r>
              <a:rPr lang="en-US" sz="2400" b="1">
                <a:latin typeface="Aptos Display"/>
                <a:cs typeface="Segoe UI"/>
              </a:rPr>
              <a:t>Language &amp; Communication:</a:t>
            </a:r>
            <a:r>
              <a:rPr lang="en-US" sz="2400">
                <a:latin typeface="Aptos Display"/>
                <a:cs typeface="Segoe UI"/>
              </a:rPr>
              <a:t> Explains routes, directions, and roles</a:t>
            </a:r>
            <a:endParaRPr lang="en-US" sz="2400">
              <a:latin typeface="Aptos Display"/>
            </a:endParaRPr>
          </a:p>
          <a:p>
            <a:pPr>
              <a:buFont typeface="Arial"/>
              <a:buChar char="•"/>
            </a:pPr>
            <a:endParaRPr lang="en-US" sz="1100" dirty="0">
              <a:latin typeface="Segoe UI"/>
              <a:cs typeface="Segoe UI"/>
            </a:endParaRPr>
          </a:p>
          <a:p>
            <a:pPr marL="0" indent="0">
              <a:buNone/>
            </a:pPr>
            <a:endParaRPr lang="en-US" dirty="0"/>
          </a:p>
        </p:txBody>
      </p:sp>
    </p:spTree>
    <p:extLst>
      <p:ext uri="{BB962C8B-B14F-4D97-AF65-F5344CB8AC3E}">
        <p14:creationId xmlns:p14="http://schemas.microsoft.com/office/powerpoint/2010/main" val="863027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8538-AAB2-6AD3-856E-B95E7FDAEF9E}"/>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128BD5EE-A6C0-145E-0B81-A2815930AB8B}"/>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DD95970A-8E74-7A2D-8B73-6456E85184F5}"/>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83357287-19D5-D3BA-1DB0-4913A7CCBA06}"/>
              </a:ext>
            </a:extLst>
          </p:cNvPr>
          <p:cNvSpPr>
            <a:spLocks noGrp="1"/>
          </p:cNvSpPr>
          <p:nvPr>
            <p:ph type="title"/>
          </p:nvPr>
        </p:nvSpPr>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7EE88E1C-0C0D-547F-14E6-13737A5BF77F}"/>
              </a:ext>
            </a:extLst>
          </p:cNvPr>
          <p:cNvSpPr>
            <a:spLocks noGrp="1"/>
          </p:cNvSpPr>
          <p:nvPr>
            <p:ph idx="1"/>
          </p:nvPr>
        </p:nvSpPr>
        <p:spPr>
          <a:xfrm>
            <a:off x="838200" y="1670403"/>
            <a:ext cx="10515600" cy="4351338"/>
          </a:xfrm>
        </p:spPr>
        <p:txBody>
          <a:bodyPr vert="horz" lIns="91440" tIns="45720" rIns="91440" bIns="45720" rtlCol="0" anchor="t">
            <a:normAutofit/>
          </a:bodyPr>
          <a:lstStyle/>
          <a:p>
            <a:pPr>
              <a:buNone/>
            </a:pPr>
            <a:r>
              <a:rPr lang="en-US" sz="4000" b="1">
                <a:latin typeface="Aptos Display"/>
              </a:rPr>
              <a:t>Transportation, Distribution &amp; Logistics</a:t>
            </a:r>
          </a:p>
          <a:p>
            <a:pPr marL="0" indent="0">
              <a:buNone/>
            </a:pPr>
            <a:r>
              <a:rPr lang="en-US" sz="3600">
                <a:latin typeface="Aptos Display"/>
                <a:cs typeface="Segoe UI"/>
              </a:rPr>
              <a:t>Roads, maps, delivery systems</a:t>
            </a:r>
            <a:endParaRPr lang="en-US" sz="3600">
              <a:latin typeface="Aptos Display"/>
            </a:endParaRPr>
          </a:p>
          <a:p>
            <a:pPr marL="0" indent="0">
              <a:buNone/>
            </a:pPr>
            <a:endParaRPr lang="en-US" sz="2400" b="1" dirty="0">
              <a:latin typeface="Aptos Display"/>
              <a:cs typeface="Segoe UI"/>
            </a:endParaRPr>
          </a:p>
          <a:p>
            <a:pPr>
              <a:buFont typeface="Arial"/>
              <a:buChar char="•"/>
            </a:pPr>
            <a:endParaRPr lang="en-US" sz="1100" dirty="0">
              <a:latin typeface="Segoe UI"/>
              <a:cs typeface="Segoe UI"/>
            </a:endParaRPr>
          </a:p>
          <a:p>
            <a:pPr marL="0" indent="0">
              <a:buNone/>
            </a:pPr>
            <a:endParaRPr lang="en-US" dirty="0"/>
          </a:p>
        </p:txBody>
      </p:sp>
      <p:pic>
        <p:nvPicPr>
          <p:cNvPr id="4" name="Picture 3" descr="1000012966.jpg">
            <a:extLst>
              <a:ext uri="{FF2B5EF4-FFF2-40B4-BE49-F238E27FC236}">
                <a16:creationId xmlns:a16="http://schemas.microsoft.com/office/drawing/2014/main" id="{409653D3-6143-96C6-6577-A607A9E20A01}"/>
              </a:ext>
            </a:extLst>
          </p:cNvPr>
          <p:cNvPicPr>
            <a:picLocks noChangeAspect="1"/>
          </p:cNvPicPr>
          <p:nvPr/>
        </p:nvPicPr>
        <p:blipFill>
          <a:blip r:embed="rId4"/>
          <a:stretch>
            <a:fillRect/>
          </a:stretch>
        </p:blipFill>
        <p:spPr>
          <a:xfrm>
            <a:off x="4612698" y="2945573"/>
            <a:ext cx="2145229" cy="2748150"/>
          </a:xfrm>
          <a:prstGeom prst="rect">
            <a:avLst/>
          </a:prstGeom>
        </p:spPr>
      </p:pic>
      <p:pic>
        <p:nvPicPr>
          <p:cNvPr id="6" name="Picture 5" descr="1000012963.jpg">
            <a:extLst>
              <a:ext uri="{FF2B5EF4-FFF2-40B4-BE49-F238E27FC236}">
                <a16:creationId xmlns:a16="http://schemas.microsoft.com/office/drawing/2014/main" id="{DCA88A21-1186-D0AD-C10B-9451A3E93440}"/>
              </a:ext>
            </a:extLst>
          </p:cNvPr>
          <p:cNvPicPr>
            <a:picLocks noChangeAspect="1"/>
          </p:cNvPicPr>
          <p:nvPr/>
        </p:nvPicPr>
        <p:blipFill>
          <a:blip r:embed="rId5"/>
          <a:stretch>
            <a:fillRect/>
          </a:stretch>
        </p:blipFill>
        <p:spPr>
          <a:xfrm>
            <a:off x="734291" y="2955470"/>
            <a:ext cx="3598224" cy="2738253"/>
          </a:xfrm>
          <a:prstGeom prst="rect">
            <a:avLst/>
          </a:prstGeom>
        </p:spPr>
      </p:pic>
      <p:pic>
        <p:nvPicPr>
          <p:cNvPr id="7" name="Picture 6" descr="A chair in front of a yellow bus&#10;&#10;AI-generated content may be incorrect.">
            <a:extLst>
              <a:ext uri="{FF2B5EF4-FFF2-40B4-BE49-F238E27FC236}">
                <a16:creationId xmlns:a16="http://schemas.microsoft.com/office/drawing/2014/main" id="{FC0C5391-89F6-FDE8-ECFC-A579109CC859}"/>
              </a:ext>
            </a:extLst>
          </p:cNvPr>
          <p:cNvPicPr>
            <a:picLocks noChangeAspect="1"/>
          </p:cNvPicPr>
          <p:nvPr/>
        </p:nvPicPr>
        <p:blipFill>
          <a:blip r:embed="rId6"/>
          <a:stretch>
            <a:fillRect/>
          </a:stretch>
        </p:blipFill>
        <p:spPr>
          <a:xfrm>
            <a:off x="7004275" y="2930421"/>
            <a:ext cx="4051837" cy="2758662"/>
          </a:xfrm>
          <a:prstGeom prst="rect">
            <a:avLst/>
          </a:prstGeom>
        </p:spPr>
      </p:pic>
    </p:spTree>
    <p:extLst>
      <p:ext uri="{BB962C8B-B14F-4D97-AF65-F5344CB8AC3E}">
        <p14:creationId xmlns:p14="http://schemas.microsoft.com/office/powerpoint/2010/main" val="78267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AEF0C-8EA0-9B0F-FA79-5E9A2066FE64}"/>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C5388B04-CB38-B892-D198-3F0EC34D4480}"/>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a:extLst>
              <a:ext uri="{FF2B5EF4-FFF2-40B4-BE49-F238E27FC236}">
                <a16:creationId xmlns:a16="http://schemas.microsoft.com/office/drawing/2014/main" id="{04DFA19B-8D3E-20DE-F3A9-6A36C6788ED5}"/>
              </a:ext>
            </a:extLst>
          </p:cNvPr>
          <p:cNvSpPr/>
          <p:nvPr/>
        </p:nvSpPr>
        <p:spPr>
          <a:xfrm flipV="1">
            <a:off x="753038" y="1799085"/>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FF2B5EF4-FFF2-40B4-BE49-F238E27FC236}">
                <a16:creationId xmlns:a16="http://schemas.microsoft.com/office/drawing/2014/main" id="{4DA3D7BB-B1AC-D872-3117-2AB24D439762}"/>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6EB9C442-408A-81D2-6E3A-DC61AF3EFA05}"/>
              </a:ext>
            </a:extLst>
          </p:cNvPr>
          <p:cNvSpPr/>
          <p:nvPr/>
        </p:nvSpPr>
        <p:spPr>
          <a:xfrm>
            <a:off x="6119175" y="1826110"/>
            <a:ext cx="5494083" cy="4363717"/>
          </a:xfrm>
          <a:custGeom>
            <a:avLst/>
            <a:gdLst/>
            <a:ahLst/>
            <a:cxnLst/>
            <a:rect l="l" t="t" r="r" b="b"/>
            <a:pathLst>
              <a:path w="7881291" h="6058743">
                <a:moveTo>
                  <a:pt x="0" y="0"/>
                </a:moveTo>
                <a:lnTo>
                  <a:pt x="7881291" y="0"/>
                </a:lnTo>
                <a:lnTo>
                  <a:pt x="7881291" y="6058742"/>
                </a:lnTo>
                <a:lnTo>
                  <a:pt x="0" y="60587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a:extLst>
              <a:ext uri="{FF2B5EF4-FFF2-40B4-BE49-F238E27FC236}">
                <a16:creationId xmlns:a16="http://schemas.microsoft.com/office/drawing/2014/main" id="{F471A325-9380-6811-3FD7-B22394060A94}"/>
              </a:ext>
            </a:extLst>
          </p:cNvPr>
          <p:cNvGrpSpPr/>
          <p:nvPr/>
        </p:nvGrpSpPr>
        <p:grpSpPr>
          <a:xfrm>
            <a:off x="576942" y="1947832"/>
            <a:ext cx="5329736" cy="4102873"/>
            <a:chOff x="0" y="0"/>
            <a:chExt cx="2096018" cy="1486298"/>
          </a:xfrm>
        </p:grpSpPr>
        <p:sp>
          <p:nvSpPr>
            <p:cNvPr id="8" name="Freeform 8">
              <a:extLst>
                <a:ext uri="{FF2B5EF4-FFF2-40B4-BE49-F238E27FC236}">
                  <a16:creationId xmlns:a16="http://schemas.microsoft.com/office/drawing/2014/main" id="{350EA2FE-7E0E-E11A-49AD-315F62B8DA98}"/>
                </a:ext>
              </a:extLst>
            </p:cNvPr>
            <p:cNvSpPr/>
            <p:nvPr/>
          </p:nvSpPr>
          <p:spPr>
            <a:xfrm>
              <a:off x="0" y="0"/>
              <a:ext cx="2096018" cy="1486298"/>
            </a:xfrm>
            <a:custGeom>
              <a:avLst/>
              <a:gdLst/>
              <a:ahLst/>
              <a:cxnLst/>
              <a:rect l="l" t="t" r="r" b="b"/>
              <a:pathLst>
                <a:path w="2096018" h="1486298">
                  <a:moveTo>
                    <a:pt x="0" y="0"/>
                  </a:moveTo>
                  <a:lnTo>
                    <a:pt x="2096018" y="0"/>
                  </a:lnTo>
                  <a:lnTo>
                    <a:pt x="2096018" y="1486298"/>
                  </a:lnTo>
                  <a:lnTo>
                    <a:pt x="0" y="1486298"/>
                  </a:lnTo>
                  <a:close/>
                </a:path>
              </a:pathLst>
            </a:custGeom>
            <a:solidFill>
              <a:srgbClr val="233746">
                <a:alpha val="980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56E9D419-FCB6-8276-903F-05DC5B7CB822}"/>
                </a:ext>
              </a:extLst>
            </p:cNvPr>
            <p:cNvSpPr txBox="1"/>
            <p:nvPr/>
          </p:nvSpPr>
          <p:spPr>
            <a:xfrm>
              <a:off x="0" y="-76200"/>
              <a:ext cx="2096018" cy="156249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13" name="TextBox 10">
            <a:extLst>
              <a:ext uri="{FF2B5EF4-FFF2-40B4-BE49-F238E27FC236}">
                <a16:creationId xmlns:a16="http://schemas.microsoft.com/office/drawing/2014/main" id="{2F45B585-E5A4-A50C-EBAD-76427FC4C8DC}"/>
              </a:ext>
            </a:extLst>
          </p:cNvPr>
          <p:cNvSpPr txBox="1"/>
          <p:nvPr/>
        </p:nvSpPr>
        <p:spPr>
          <a:xfrm>
            <a:off x="581891" y="567459"/>
            <a:ext cx="11028251"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dirty="0">
                <a:solidFill>
                  <a:srgbClr val="233746"/>
                </a:solidFill>
                <a:latin typeface="Aptos ExtraBold"/>
              </a:rPr>
              <a:t>Why Early Childhood IS </a:t>
            </a:r>
            <a:r>
              <a:rPr lang="en-US" sz="4000">
                <a:solidFill>
                  <a:srgbClr val="233746"/>
                </a:solidFill>
                <a:latin typeface="Aptos ExtraBold"/>
              </a:rPr>
              <a:t>Workforce Development </a:t>
            </a:r>
            <a:endParaRPr lang="en-US" sz="4000">
              <a:solidFill>
                <a:srgbClr val="000000"/>
              </a:solidFill>
              <a:latin typeface="Aptos ExtraBold"/>
            </a:endParaRPr>
          </a:p>
        </p:txBody>
      </p:sp>
      <p:sp>
        <p:nvSpPr>
          <p:cNvPr id="6" name="TextBox 5">
            <a:extLst>
              <a:ext uri="{FF2B5EF4-FFF2-40B4-BE49-F238E27FC236}">
                <a16:creationId xmlns:a16="http://schemas.microsoft.com/office/drawing/2014/main" id="{EEDA92C2-CFA0-8522-594D-B81DB26020AA}"/>
              </a:ext>
            </a:extLst>
          </p:cNvPr>
          <p:cNvSpPr txBox="1"/>
          <p:nvPr/>
        </p:nvSpPr>
        <p:spPr>
          <a:xfrm>
            <a:off x="585782" y="1947885"/>
            <a:ext cx="529936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sz="2800" b="1">
                <a:ea typeface="Times New Roman"/>
              </a:rPr>
              <a:t>Early learning investments = long-term economic and workforce returns for the state.</a:t>
            </a:r>
            <a:endParaRPr lang="en-US" sz="2800" b="1" dirty="0">
              <a:ea typeface="Times New Roman"/>
            </a:endParaRPr>
          </a:p>
          <a:p>
            <a:pPr algn="ctr"/>
            <a:endParaRPr lang="en-US" sz="800" b="1" dirty="0">
              <a:ea typeface="+mn-lt"/>
              <a:cs typeface="+mn-lt"/>
            </a:endParaRPr>
          </a:p>
          <a:p>
            <a:pPr marL="342900" indent="-342900" algn="ctr">
              <a:buFont typeface="Arial"/>
              <a:buChar char="•"/>
            </a:pPr>
            <a:endParaRPr lang="en-US" sz="2800" dirty="0"/>
          </a:p>
        </p:txBody>
      </p:sp>
      <p:sp>
        <p:nvSpPr>
          <p:cNvPr id="76" name="TextBox 75">
            <a:extLst>
              <a:ext uri="{FF2B5EF4-FFF2-40B4-BE49-F238E27FC236}">
                <a16:creationId xmlns:a16="http://schemas.microsoft.com/office/drawing/2014/main" id="{3B3468AB-192A-8B74-2C00-BA61ABE56912}"/>
              </a:ext>
            </a:extLst>
          </p:cNvPr>
          <p:cNvSpPr txBox="1"/>
          <p:nvPr/>
        </p:nvSpPr>
        <p:spPr>
          <a:xfrm>
            <a:off x="7342908" y="2603500"/>
            <a:ext cx="39092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FFFFFF"/>
              </a:solidFill>
            </a:endParaRPr>
          </a:p>
        </p:txBody>
      </p:sp>
      <p:sp>
        <p:nvSpPr>
          <p:cNvPr id="10" name="TextBox 9">
            <a:extLst>
              <a:ext uri="{FF2B5EF4-FFF2-40B4-BE49-F238E27FC236}">
                <a16:creationId xmlns:a16="http://schemas.microsoft.com/office/drawing/2014/main" id="{62B1572C-B276-79BC-37CB-20C5AE6F193B}"/>
              </a:ext>
            </a:extLst>
          </p:cNvPr>
          <p:cNvSpPr txBox="1"/>
          <p:nvPr/>
        </p:nvSpPr>
        <p:spPr>
          <a:xfrm>
            <a:off x="1367769" y="3433033"/>
            <a:ext cx="373097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0000"/>
                </a:solidFill>
                <a:ea typeface="+mn-lt"/>
                <a:cs typeface="+mn-lt"/>
              </a:rPr>
              <a:t>Early cognitive and behavioral </a:t>
            </a:r>
            <a:r>
              <a:rPr lang="en-US" sz="2800" b="1">
                <a:solidFill>
                  <a:srgbClr val="000000"/>
                </a:solidFill>
                <a:ea typeface="+mn-lt"/>
                <a:cs typeface="+mn-lt"/>
              </a:rPr>
              <a:t>skills are precursors to later </a:t>
            </a:r>
            <a:r>
              <a:rPr lang="en-US" sz="2800" b="1" dirty="0">
                <a:solidFill>
                  <a:srgbClr val="000000"/>
                </a:solidFill>
                <a:ea typeface="+mn-lt"/>
                <a:cs typeface="+mn-lt"/>
              </a:rPr>
              <a:t>employability skills such as:</a:t>
            </a:r>
            <a:endParaRPr lang="en-US" sz="2800" b="1" dirty="0">
              <a:solidFill>
                <a:srgbClr val="000000"/>
              </a:solidFill>
            </a:endParaRPr>
          </a:p>
        </p:txBody>
      </p:sp>
      <p:sp>
        <p:nvSpPr>
          <p:cNvPr id="11" name="TextBox 10">
            <a:extLst>
              <a:ext uri="{FF2B5EF4-FFF2-40B4-BE49-F238E27FC236}">
                <a16:creationId xmlns:a16="http://schemas.microsoft.com/office/drawing/2014/main" id="{84A2B182-0847-9963-4926-B3836C11216D}"/>
              </a:ext>
            </a:extLst>
          </p:cNvPr>
          <p:cNvSpPr txBox="1"/>
          <p:nvPr/>
        </p:nvSpPr>
        <p:spPr>
          <a:xfrm>
            <a:off x="6403421" y="2116667"/>
            <a:ext cx="5065485"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FFFF"/>
                </a:solidFill>
              </a:rPr>
              <a:t>-Communication</a:t>
            </a:r>
            <a:endParaRPr lang="en-US" sz="2800" b="1" dirty="0"/>
          </a:p>
          <a:p>
            <a:pPr algn="ctr"/>
            <a:r>
              <a:rPr lang="en-US" sz="2800" b="1">
                <a:solidFill>
                  <a:srgbClr val="FFFFFF"/>
                </a:solidFill>
              </a:rPr>
              <a:t>-Collaboration</a:t>
            </a:r>
            <a:endParaRPr lang="en-US" sz="2800" b="1"/>
          </a:p>
          <a:p>
            <a:pPr algn="ctr"/>
            <a:r>
              <a:rPr lang="en-US" sz="2800" b="1">
                <a:solidFill>
                  <a:srgbClr val="FFFFFF"/>
                </a:solidFill>
              </a:rPr>
              <a:t>-Problem-solving</a:t>
            </a:r>
            <a:endParaRPr lang="en-US" sz="2800" b="1"/>
          </a:p>
          <a:p>
            <a:pPr marL="457200" indent="-457200" algn="ctr">
              <a:buFont typeface="Calibri"/>
              <a:buChar char="-"/>
            </a:pPr>
            <a:r>
              <a:rPr lang="en-US" sz="2800" b="1">
                <a:solidFill>
                  <a:srgbClr val="FFFFFF"/>
                </a:solidFill>
              </a:rPr>
              <a:t> -Planning &amp; Organization</a:t>
            </a:r>
            <a:endParaRPr lang="en-US" sz="2800" b="1"/>
          </a:p>
          <a:p>
            <a:pPr marL="457200" indent="-457200" algn="ctr">
              <a:buFont typeface="Calibri"/>
              <a:buChar char="-"/>
            </a:pPr>
            <a:r>
              <a:rPr lang="en-US" sz="2800" b="1">
                <a:solidFill>
                  <a:srgbClr val="FFFFFF"/>
                </a:solidFill>
              </a:rPr>
              <a:t>    -Information Literacy</a:t>
            </a:r>
            <a:endParaRPr lang="en-US" sz="2800" b="1"/>
          </a:p>
          <a:p>
            <a:pPr algn="ctr"/>
            <a:r>
              <a:rPr lang="en-US" sz="2800" b="1">
                <a:solidFill>
                  <a:srgbClr val="FFFFFF"/>
                </a:solidFill>
              </a:rPr>
              <a:t>     -Creative </a:t>
            </a:r>
            <a:endParaRPr lang="en-US" sz="2800" b="1">
              <a:solidFill>
                <a:srgbClr val="000000"/>
              </a:solidFill>
            </a:endParaRPr>
          </a:p>
          <a:p>
            <a:pPr algn="ctr"/>
            <a:r>
              <a:rPr lang="en-US" sz="2800" b="1">
                <a:solidFill>
                  <a:srgbClr val="FFFFFF"/>
                </a:solidFill>
              </a:rPr>
              <a:t>            thinking</a:t>
            </a:r>
            <a:endParaRPr lang="en-US" sz="2800" b="1"/>
          </a:p>
        </p:txBody>
      </p:sp>
    </p:spTree>
    <p:extLst>
      <p:ext uri="{BB962C8B-B14F-4D97-AF65-F5344CB8AC3E}">
        <p14:creationId xmlns:p14="http://schemas.microsoft.com/office/powerpoint/2010/main" val="3637704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92C68-148C-9767-5A5E-F93C40A3FAB5}"/>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87E512E6-74D6-27D2-FFC5-F82E691EB8FC}"/>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8EC236BB-A6FE-A375-BED5-18845A48D565}"/>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0C2AAA12-65F7-CE6E-20C1-6C4E6C65A82C}"/>
              </a:ext>
            </a:extLst>
          </p:cNvPr>
          <p:cNvSpPr>
            <a:spLocks noGrp="1"/>
          </p:cNvSpPr>
          <p:nvPr>
            <p:ph type="title"/>
          </p:nvPr>
        </p:nvSpPr>
        <p:spPr>
          <a:xfrm>
            <a:off x="838200" y="188232"/>
            <a:ext cx="10515600" cy="1325563"/>
          </a:xfrm>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graphicFrame>
        <p:nvGraphicFramePr>
          <p:cNvPr id="499" name="Content Placeholder 498">
            <a:extLst>
              <a:ext uri="{FF2B5EF4-FFF2-40B4-BE49-F238E27FC236}">
                <a16:creationId xmlns:a16="http://schemas.microsoft.com/office/drawing/2014/main" id="{DA39347B-0F5B-1B55-3746-EA3E456EC78B}"/>
              </a:ext>
            </a:extLst>
          </p:cNvPr>
          <p:cNvGraphicFramePr>
            <a:graphicFrameLocks noGrp="1"/>
          </p:cNvGraphicFramePr>
          <p:nvPr>
            <p:ph idx="1"/>
            <p:extLst>
              <p:ext uri="{D42A27DB-BD31-4B8C-83A1-F6EECF244321}">
                <p14:modId xmlns:p14="http://schemas.microsoft.com/office/powerpoint/2010/main" val="2112961148"/>
              </p:ext>
            </p:extLst>
          </p:nvPr>
        </p:nvGraphicFramePr>
        <p:xfrm>
          <a:off x="838200" y="1709878"/>
          <a:ext cx="9859701" cy="4360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71715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C3AE0-EDD5-0787-9DDE-7AF1E1FF34EA}"/>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45040DB0-702D-4223-6282-57FFA6F151F7}"/>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F09E907F-9CD9-9891-F18A-0D6E00FB9B98}"/>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323D625C-14A1-0A8E-E242-570CB65A64CE}"/>
              </a:ext>
            </a:extLst>
          </p:cNvPr>
          <p:cNvSpPr>
            <a:spLocks noGrp="1"/>
          </p:cNvSpPr>
          <p:nvPr>
            <p:ph type="title"/>
          </p:nvPr>
        </p:nvSpPr>
        <p:spPr>
          <a:xfrm>
            <a:off x="838200" y="162568"/>
            <a:ext cx="10515600" cy="1325563"/>
          </a:xfrm>
        </p:spPr>
        <p:txBody>
          <a:bodyPr>
            <a:normAutofit/>
          </a:bodyPr>
          <a:lstStyle/>
          <a:p>
            <a:r>
              <a:rPr lang="en-US">
                <a:latin typeface="Aptos ExtraBold"/>
                <a:ea typeface="+mj-lt"/>
                <a:cs typeface="+mj-lt"/>
              </a:rPr>
              <a:t>Play Based Learning as a Workforce-Aligned Instructional Approach </a:t>
            </a:r>
            <a:endParaRPr lang="en-US">
              <a:latin typeface="Aptos ExtraBold"/>
            </a:endParaRPr>
          </a:p>
        </p:txBody>
      </p:sp>
      <p:sp>
        <p:nvSpPr>
          <p:cNvPr id="8" name="Content Placeholder 7">
            <a:extLst>
              <a:ext uri="{FF2B5EF4-FFF2-40B4-BE49-F238E27FC236}">
                <a16:creationId xmlns:a16="http://schemas.microsoft.com/office/drawing/2014/main" id="{E3DEA9F8-EA16-E713-2203-BCC7ED41B3BE}"/>
              </a:ext>
            </a:extLst>
          </p:cNvPr>
          <p:cNvSpPr>
            <a:spLocks noGrp="1"/>
          </p:cNvSpPr>
          <p:nvPr>
            <p:ph idx="1"/>
          </p:nvPr>
        </p:nvSpPr>
        <p:spPr>
          <a:xfrm>
            <a:off x="833991" y="1488716"/>
            <a:ext cx="10515600" cy="4351338"/>
          </a:xfrm>
        </p:spPr>
        <p:txBody>
          <a:bodyPr vert="horz" lIns="91440" tIns="45720" rIns="91440" bIns="45720" rtlCol="0" anchor="t">
            <a:noAutofit/>
          </a:bodyPr>
          <a:lstStyle/>
          <a:p>
            <a:pPr>
              <a:buNone/>
            </a:pPr>
            <a:r>
              <a:rPr lang="en-US" b="1">
                <a:latin typeface="Aptos Display"/>
                <a:cs typeface="Segoe UI"/>
              </a:rPr>
              <a:t>Key Takeaways</a:t>
            </a:r>
            <a:endParaRPr lang="en-US">
              <a:latin typeface="Aptos Display"/>
            </a:endParaRPr>
          </a:p>
          <a:p>
            <a:pPr>
              <a:buFont typeface="Arial"/>
              <a:buChar char="•"/>
            </a:pPr>
            <a:r>
              <a:rPr lang="en-US" dirty="0">
                <a:latin typeface="Aptos Display"/>
                <a:cs typeface="Segoe UI"/>
              </a:rPr>
              <a:t>No separate “career lesson” required</a:t>
            </a:r>
            <a:endParaRPr lang="en-US">
              <a:latin typeface="Aptos Display"/>
            </a:endParaRPr>
          </a:p>
          <a:p>
            <a:pPr>
              <a:buFont typeface="Arial"/>
              <a:buChar char="•"/>
            </a:pPr>
            <a:r>
              <a:rPr lang="en-US">
                <a:latin typeface="Aptos Display"/>
                <a:cs typeface="Segoe UI"/>
              </a:rPr>
              <a:t>Use what you already have</a:t>
            </a:r>
            <a:endParaRPr lang="en-US">
              <a:latin typeface="Aptos Display"/>
            </a:endParaRPr>
          </a:p>
          <a:p>
            <a:pPr>
              <a:buFont typeface="Arial"/>
              <a:buChar char="•"/>
            </a:pPr>
            <a:r>
              <a:rPr lang="en-US">
                <a:latin typeface="Aptos Display"/>
                <a:cs typeface="Segoe UI"/>
              </a:rPr>
              <a:t>Rotate materials, add vocabulary, ask intentional questions</a:t>
            </a:r>
            <a:endParaRPr lang="en-US">
              <a:latin typeface="Aptos Display"/>
            </a:endParaRPr>
          </a:p>
          <a:p>
            <a:pPr>
              <a:buNone/>
            </a:pPr>
            <a:r>
              <a:rPr lang="en-US" b="1">
                <a:latin typeface="Aptos Display"/>
                <a:cs typeface="Segoe UI"/>
              </a:rPr>
              <a:t>Teacher Strategies</a:t>
            </a:r>
            <a:endParaRPr lang="en-US">
              <a:latin typeface="Aptos Display"/>
              <a:cs typeface="Segoe UI"/>
            </a:endParaRPr>
          </a:p>
          <a:p>
            <a:pPr>
              <a:buFont typeface="Arial,Sans-Serif"/>
              <a:buChar char="•"/>
            </a:pPr>
            <a:r>
              <a:rPr lang="en-US">
                <a:latin typeface="Aptos Display"/>
                <a:cs typeface="Segoe UI"/>
              </a:rPr>
              <a:t>Career-rich language (“engineer,” “chef,” “designer”)</a:t>
            </a:r>
          </a:p>
          <a:p>
            <a:pPr>
              <a:buFont typeface="Arial,Sans-Serif"/>
              <a:buChar char="•"/>
            </a:pPr>
            <a:r>
              <a:rPr lang="en-US">
                <a:latin typeface="Aptos Display"/>
                <a:cs typeface="Segoe UI"/>
              </a:rPr>
              <a:t>Photos of real community workers</a:t>
            </a:r>
          </a:p>
          <a:p>
            <a:pPr>
              <a:buFont typeface="Arial,Sans-Serif"/>
              <a:buChar char="•"/>
            </a:pPr>
            <a:r>
              <a:rPr lang="en-US">
                <a:latin typeface="Aptos Display"/>
                <a:cs typeface="Segoe UI"/>
              </a:rPr>
              <a:t>Books tied to play centers</a:t>
            </a:r>
          </a:p>
          <a:p>
            <a:pPr>
              <a:buFont typeface="Arial,Sans-Serif"/>
              <a:buChar char="•"/>
            </a:pPr>
            <a:r>
              <a:rPr lang="en-US">
                <a:latin typeface="Aptos Display"/>
                <a:cs typeface="Segoe UI"/>
              </a:rPr>
              <a:t>Family/community connection</a:t>
            </a:r>
            <a:endParaRPr lang="en-US">
              <a:latin typeface="Aptos Display"/>
            </a:endParaRPr>
          </a:p>
          <a:p>
            <a:pPr marL="0" indent="0">
              <a:buNone/>
            </a:pPr>
            <a:endParaRPr lang="en-US" dirty="0">
              <a:latin typeface="Aptos Display"/>
              <a:cs typeface="Segoe UI"/>
            </a:endParaRPr>
          </a:p>
        </p:txBody>
      </p:sp>
    </p:spTree>
    <p:extLst>
      <p:ext uri="{BB962C8B-B14F-4D97-AF65-F5344CB8AC3E}">
        <p14:creationId xmlns:p14="http://schemas.microsoft.com/office/powerpoint/2010/main" val="1359535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242EF-6B3A-DD5C-2A58-AD67F60BA967}"/>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DF91DB91-8F3A-A442-B119-301A4915FBE2}"/>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AE6518D0-6489-8E71-4C27-1AE26B007DD9}"/>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EDE4AAA8-B787-4C77-2298-F9DB8792ADC0}"/>
              </a:ext>
            </a:extLst>
          </p:cNvPr>
          <p:cNvSpPr>
            <a:spLocks noGrp="1"/>
          </p:cNvSpPr>
          <p:nvPr>
            <p:ph type="title"/>
          </p:nvPr>
        </p:nvSpPr>
        <p:spPr>
          <a:xfrm>
            <a:off x="838200" y="75758"/>
            <a:ext cx="10515600" cy="1325563"/>
          </a:xfrm>
        </p:spPr>
        <p:txBody>
          <a:bodyPr>
            <a:normAutofit/>
          </a:bodyPr>
          <a:lstStyle/>
          <a:p>
            <a:r>
              <a:rPr lang="en-US" b="1">
                <a:ea typeface="+mj-lt"/>
                <a:cs typeface="+mj-lt"/>
              </a:rPr>
              <a:t>Reflection &amp; Closing</a:t>
            </a:r>
            <a:endParaRPr lang="en-US" b="1"/>
          </a:p>
        </p:txBody>
      </p:sp>
      <p:sp>
        <p:nvSpPr>
          <p:cNvPr id="8" name="Content Placeholder 7">
            <a:extLst>
              <a:ext uri="{FF2B5EF4-FFF2-40B4-BE49-F238E27FC236}">
                <a16:creationId xmlns:a16="http://schemas.microsoft.com/office/drawing/2014/main" id="{42DBAD5B-70DA-7FA2-1C79-5A4C636AB1D6}"/>
              </a:ext>
            </a:extLst>
          </p:cNvPr>
          <p:cNvSpPr>
            <a:spLocks noGrp="1"/>
          </p:cNvSpPr>
          <p:nvPr>
            <p:ph idx="1"/>
          </p:nvPr>
        </p:nvSpPr>
        <p:spPr>
          <a:xfrm>
            <a:off x="658092" y="1393312"/>
            <a:ext cx="10875818" cy="4780828"/>
          </a:xfrm>
        </p:spPr>
        <p:txBody>
          <a:bodyPr vert="horz" lIns="91440" tIns="45720" rIns="91440" bIns="45720" rtlCol="0" anchor="t">
            <a:normAutofit/>
          </a:bodyPr>
          <a:lstStyle/>
          <a:p>
            <a:pPr>
              <a:buNone/>
            </a:pPr>
            <a:r>
              <a:rPr lang="en-US" b="1">
                <a:latin typeface="Aptos Display"/>
                <a:cs typeface="Segoe UI"/>
              </a:rPr>
              <a:t>Reflection Prompt</a:t>
            </a:r>
            <a:endParaRPr lang="en-US">
              <a:latin typeface="Aptos Display"/>
            </a:endParaRPr>
          </a:p>
          <a:p>
            <a:pPr>
              <a:buFont typeface="Arial"/>
              <a:buChar char="•"/>
            </a:pPr>
            <a:r>
              <a:rPr lang="en-US" i="1">
                <a:latin typeface="Aptos Display"/>
                <a:cs typeface="Segoe UI"/>
              </a:rPr>
              <a:t>Which center could you enhance tomorrow with a career connection?</a:t>
            </a:r>
            <a:endParaRPr lang="en-US">
              <a:latin typeface="Aptos Display"/>
            </a:endParaRPr>
          </a:p>
          <a:p>
            <a:pPr>
              <a:buFont typeface="Arial"/>
              <a:buChar char="•"/>
            </a:pPr>
            <a:r>
              <a:rPr lang="en-US">
                <a:latin typeface="Aptos Display"/>
                <a:cs typeface="Segoe UI"/>
              </a:rPr>
              <a:t>Play builds </a:t>
            </a:r>
            <a:r>
              <a:rPr lang="en-US" b="1">
                <a:latin typeface="Aptos Display"/>
                <a:cs typeface="Segoe UI"/>
              </a:rPr>
              <a:t>future-ready skills</a:t>
            </a:r>
            <a:endParaRPr lang="en-US">
              <a:latin typeface="Aptos Display"/>
            </a:endParaRPr>
          </a:p>
          <a:p>
            <a:pPr>
              <a:buFont typeface="Arial"/>
              <a:buChar char="•"/>
            </a:pPr>
            <a:r>
              <a:rPr lang="en-US">
                <a:latin typeface="Aptos Display"/>
                <a:cs typeface="Segoe UI"/>
              </a:rPr>
              <a:t>Career awareness starts with </a:t>
            </a:r>
            <a:r>
              <a:rPr lang="en-US" b="1">
                <a:latin typeface="Aptos Display"/>
                <a:cs typeface="Segoe UI"/>
              </a:rPr>
              <a:t>imagination</a:t>
            </a:r>
            <a:endParaRPr lang="en-US">
              <a:latin typeface="Aptos Display"/>
            </a:endParaRPr>
          </a:p>
          <a:p>
            <a:pPr>
              <a:buFont typeface="Arial"/>
              <a:buChar char="•"/>
            </a:pPr>
            <a:r>
              <a:rPr lang="en-US">
                <a:latin typeface="Aptos Display"/>
                <a:cs typeface="Segoe UI"/>
              </a:rPr>
              <a:t>When aligned with SC ELS, play is powerful and purposeful</a:t>
            </a:r>
            <a:endParaRPr lang="en-US">
              <a:latin typeface="Aptos Display"/>
            </a:endParaRPr>
          </a:p>
          <a:p>
            <a:pPr algn="ctr">
              <a:buNone/>
            </a:pPr>
            <a:endParaRPr lang="en-US" sz="1050" b="1" dirty="0">
              <a:latin typeface="Aptos Display"/>
              <a:cs typeface="Segoe UI"/>
            </a:endParaRPr>
          </a:p>
          <a:p>
            <a:pPr algn="ctr">
              <a:buNone/>
            </a:pPr>
            <a:r>
              <a:rPr lang="en-US" b="1">
                <a:latin typeface="Aptos Display"/>
                <a:cs typeface="Segoe UI"/>
              </a:rPr>
              <a:t>Career awareness in 4K is not an add‑on.</a:t>
            </a:r>
            <a:br>
              <a:rPr lang="en-US" b="1" dirty="0">
                <a:latin typeface="Aptos Display"/>
                <a:cs typeface="Segoe UI"/>
              </a:rPr>
            </a:br>
            <a:r>
              <a:rPr lang="en-US" b="1">
                <a:latin typeface="Aptos Display"/>
                <a:cs typeface="Segoe UI"/>
              </a:rPr>
              <a:t>When children engage in intentional, play-based experiences, they are actively meeting multiple SC Early Learning Standards indicators at once—while building curiosity about the world of work.</a:t>
            </a:r>
            <a:endParaRPr lang="en-US">
              <a:latin typeface="Aptos Display"/>
              <a:cs typeface="Segoe UI"/>
            </a:endParaRPr>
          </a:p>
          <a:p>
            <a:pPr marL="0" indent="0">
              <a:buFont typeface="Arial"/>
              <a:buNone/>
            </a:pPr>
            <a:endParaRPr lang="en-US" dirty="0">
              <a:latin typeface="Aptos Display"/>
              <a:cs typeface="Segoe UI"/>
            </a:endParaRPr>
          </a:p>
          <a:p>
            <a:pPr>
              <a:buNone/>
            </a:pPr>
            <a:endParaRPr lang="en-US" sz="1100" b="1" dirty="0">
              <a:latin typeface="Segoe UI"/>
              <a:cs typeface="Segoe UI"/>
            </a:endParaRPr>
          </a:p>
        </p:txBody>
      </p:sp>
    </p:spTree>
    <p:extLst>
      <p:ext uri="{BB962C8B-B14F-4D97-AF65-F5344CB8AC3E}">
        <p14:creationId xmlns:p14="http://schemas.microsoft.com/office/powerpoint/2010/main" val="662715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DC0E7-EC33-85D7-C1E9-2580DF319604}"/>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70FBC365-A432-7653-D22F-2004A5266822}"/>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164313D2-47F3-DD40-4FCF-7CD474C43CED}"/>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1244F2E-3779-296A-3057-E39966FDC09E}"/>
              </a:ext>
            </a:extLst>
          </p:cNvPr>
          <p:cNvSpPr>
            <a:spLocks noGrp="1"/>
          </p:cNvSpPr>
          <p:nvPr>
            <p:ph type="title"/>
          </p:nvPr>
        </p:nvSpPr>
        <p:spPr>
          <a:xfrm>
            <a:off x="660070" y="186995"/>
            <a:ext cx="10515600" cy="1325563"/>
          </a:xfrm>
        </p:spPr>
        <p:txBody>
          <a:bodyPr>
            <a:normAutofit/>
          </a:bodyPr>
          <a:lstStyle/>
          <a:p>
            <a:pPr algn="ctr"/>
            <a:r>
              <a:rPr lang="en-US" b="1">
                <a:solidFill>
                  <a:schemeClr val="tx2"/>
                </a:solidFill>
                <a:ea typeface="+mj-lt"/>
                <a:cs typeface="+mj-lt"/>
              </a:rPr>
              <a:t>Exit Ticket &amp; Attendance Verification</a:t>
            </a:r>
            <a:endParaRPr lang="en-US" b="1">
              <a:solidFill>
                <a:schemeClr val="tx2"/>
              </a:solidFill>
            </a:endParaRPr>
          </a:p>
        </p:txBody>
      </p:sp>
      <p:sp>
        <p:nvSpPr>
          <p:cNvPr id="8" name="Content Placeholder 7">
            <a:extLst>
              <a:ext uri="{FF2B5EF4-FFF2-40B4-BE49-F238E27FC236}">
                <a16:creationId xmlns:a16="http://schemas.microsoft.com/office/drawing/2014/main" id="{CC0B13E8-E582-4613-624C-8BC21D8904A0}"/>
              </a:ext>
            </a:extLst>
          </p:cNvPr>
          <p:cNvSpPr>
            <a:spLocks noGrp="1"/>
          </p:cNvSpPr>
          <p:nvPr>
            <p:ph idx="1"/>
          </p:nvPr>
        </p:nvSpPr>
        <p:spPr>
          <a:xfrm>
            <a:off x="658092" y="1393312"/>
            <a:ext cx="10875818" cy="4780828"/>
          </a:xfrm>
        </p:spPr>
        <p:txBody>
          <a:bodyPr vert="horz" lIns="91440" tIns="45720" rIns="91440" bIns="45720" rtlCol="0" anchor="t">
            <a:normAutofit/>
          </a:bodyPr>
          <a:lstStyle/>
          <a:p>
            <a:pPr>
              <a:buNone/>
            </a:pPr>
            <a:endParaRPr lang="en-US" b="1" dirty="0">
              <a:latin typeface="Aptos Display"/>
              <a:cs typeface="Segoe UI"/>
            </a:endParaRPr>
          </a:p>
          <a:p>
            <a:pPr marL="0" indent="0">
              <a:buFont typeface="Arial"/>
              <a:buNone/>
            </a:pPr>
            <a:endParaRPr lang="en-US" dirty="0">
              <a:latin typeface="Aptos Display"/>
              <a:cs typeface="Segoe UI"/>
            </a:endParaRPr>
          </a:p>
          <a:p>
            <a:pPr>
              <a:buNone/>
            </a:pPr>
            <a:endParaRPr lang="en-US" sz="1100" b="1" dirty="0">
              <a:latin typeface="Segoe UI"/>
              <a:cs typeface="Segoe UI"/>
            </a:endParaRPr>
          </a:p>
        </p:txBody>
      </p:sp>
      <p:sp>
        <p:nvSpPr>
          <p:cNvPr id="6" name="TextBox 4">
            <a:extLst>
              <a:ext uri="{FF2B5EF4-FFF2-40B4-BE49-F238E27FC236}">
                <a16:creationId xmlns:a16="http://schemas.microsoft.com/office/drawing/2014/main" id="{3B9B88BB-8A32-01B8-5B1C-3D1611DDF02F}"/>
              </a:ext>
            </a:extLst>
          </p:cNvPr>
          <p:cNvSpPr txBox="1"/>
          <p:nvPr/>
        </p:nvSpPr>
        <p:spPr>
          <a:xfrm>
            <a:off x="1239479" y="1115599"/>
            <a:ext cx="971995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t>Please use the QR Code to complete an exit ticket for your attendance.</a:t>
            </a:r>
          </a:p>
        </p:txBody>
      </p:sp>
      <p:sp>
        <p:nvSpPr>
          <p:cNvPr id="9" name="TextBox 6">
            <a:extLst>
              <a:ext uri="{FF2B5EF4-FFF2-40B4-BE49-F238E27FC236}">
                <a16:creationId xmlns:a16="http://schemas.microsoft.com/office/drawing/2014/main" id="{24C8AA7C-6229-2383-8DF6-891AB65D8CE2}"/>
              </a:ext>
            </a:extLst>
          </p:cNvPr>
          <p:cNvSpPr txBox="1"/>
          <p:nvPr/>
        </p:nvSpPr>
        <p:spPr>
          <a:xfrm>
            <a:off x="7781309" y="3127705"/>
            <a:ext cx="3377836" cy="2145011"/>
          </a:xfrm>
          <a:prstGeom prst="rect">
            <a:avLst/>
          </a:prstGeom>
        </p:spPr>
        <p:txBody>
          <a:bodyPr wrap="square" lIns="0" tIns="0" rIns="0" bIns="0" rtlCol="0" anchor="ctr">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ct val="150000"/>
              </a:lnSpc>
              <a:spcBef>
                <a:spcPct val="0"/>
              </a:spcBef>
            </a:pPr>
            <a:r>
              <a:rPr lang="en-US" sz="3200" b="1">
                <a:solidFill>
                  <a:srgbClr val="233746"/>
                </a:solidFill>
                <a:latin typeface="Aptos ExtraBold"/>
              </a:rPr>
              <a:t>Dr. Tammy Graham &amp; Jennifer Stock</a:t>
            </a:r>
            <a:endParaRPr lang="en-US"/>
          </a:p>
        </p:txBody>
      </p:sp>
      <p:sp>
        <p:nvSpPr>
          <p:cNvPr id="11" name="TextBox 6">
            <a:extLst>
              <a:ext uri="{FF2B5EF4-FFF2-40B4-BE49-F238E27FC236}">
                <a16:creationId xmlns:a16="http://schemas.microsoft.com/office/drawing/2014/main" id="{77B64F56-1082-161F-EBF0-F6090B135247}"/>
              </a:ext>
            </a:extLst>
          </p:cNvPr>
          <p:cNvSpPr txBox="1"/>
          <p:nvPr/>
        </p:nvSpPr>
        <p:spPr>
          <a:xfrm>
            <a:off x="428502" y="3720633"/>
            <a:ext cx="3502231" cy="98488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spcBef>
                <a:spcPct val="0"/>
              </a:spcBef>
            </a:pPr>
            <a:r>
              <a:rPr lang="en-US" sz="3200" b="1">
                <a:solidFill>
                  <a:srgbClr val="233746"/>
                </a:solidFill>
                <a:latin typeface="Aptos ExtraBold"/>
              </a:rPr>
              <a:t>Palmetto Education Summit</a:t>
            </a:r>
            <a:endParaRPr lang="en-US" sz="3200">
              <a:latin typeface="Aptos ExtraBold"/>
            </a:endParaRPr>
          </a:p>
        </p:txBody>
      </p:sp>
      <p:pic>
        <p:nvPicPr>
          <p:cNvPr id="13" name="Picture 12" descr="A logo of a university&#10;&#10;AI-generated content may be incorrect.">
            <a:extLst>
              <a:ext uri="{FF2B5EF4-FFF2-40B4-BE49-F238E27FC236}">
                <a16:creationId xmlns:a16="http://schemas.microsoft.com/office/drawing/2014/main" id="{500F7D3D-7D6C-78B4-091E-A8B73A1E66CF}"/>
              </a:ext>
            </a:extLst>
          </p:cNvPr>
          <p:cNvPicPr>
            <a:picLocks noChangeAspect="1"/>
          </p:cNvPicPr>
          <p:nvPr/>
        </p:nvPicPr>
        <p:blipFill>
          <a:blip r:embed="rId4"/>
          <a:stretch>
            <a:fillRect/>
          </a:stretch>
        </p:blipFill>
        <p:spPr>
          <a:xfrm>
            <a:off x="4177022" y="2338944"/>
            <a:ext cx="3184813" cy="3723904"/>
          </a:xfrm>
          <a:prstGeom prst="rect">
            <a:avLst/>
          </a:prstGeom>
        </p:spPr>
      </p:pic>
      <p:pic>
        <p:nvPicPr>
          <p:cNvPr id="14" name="Picture 13" descr="A qr code on a white background&#10;&#10;AI-generated content may be incorrect.">
            <a:extLst>
              <a:ext uri="{FF2B5EF4-FFF2-40B4-BE49-F238E27FC236}">
                <a16:creationId xmlns:a16="http://schemas.microsoft.com/office/drawing/2014/main" id="{EB9B6558-60F6-A622-815E-DB80DADFA005}"/>
              </a:ext>
            </a:extLst>
          </p:cNvPr>
          <p:cNvPicPr>
            <a:picLocks noChangeAspect="1"/>
          </p:cNvPicPr>
          <p:nvPr/>
        </p:nvPicPr>
        <p:blipFill>
          <a:blip r:embed="rId5"/>
          <a:stretch>
            <a:fillRect/>
          </a:stretch>
        </p:blipFill>
        <p:spPr>
          <a:xfrm>
            <a:off x="4910942" y="3439514"/>
            <a:ext cx="1707077" cy="1552451"/>
          </a:xfrm>
          <a:prstGeom prst="rect">
            <a:avLst/>
          </a:prstGeom>
        </p:spPr>
      </p:pic>
    </p:spTree>
    <p:extLst>
      <p:ext uri="{BB962C8B-B14F-4D97-AF65-F5344CB8AC3E}">
        <p14:creationId xmlns:p14="http://schemas.microsoft.com/office/powerpoint/2010/main" val="1539355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469C8-BF32-6F9C-F4BD-C233B3EF35FE}"/>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86F2EA2C-5784-E646-EF80-97A4357E89ED}"/>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AutoShape 3">
            <a:extLst>
              <a:ext uri="{FF2B5EF4-FFF2-40B4-BE49-F238E27FC236}">
                <a16:creationId xmlns:a16="http://schemas.microsoft.com/office/drawing/2014/main" id="{DC5F52E3-757A-D7BF-4617-68F2AD566603}"/>
              </a:ext>
            </a:extLst>
          </p:cNvPr>
          <p:cNvSpPr/>
          <p:nvPr/>
        </p:nvSpPr>
        <p:spPr>
          <a:xfrm flipV="1">
            <a:off x="753038" y="1799085"/>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Freeform 4">
            <a:extLst>
              <a:ext uri="{FF2B5EF4-FFF2-40B4-BE49-F238E27FC236}">
                <a16:creationId xmlns:a16="http://schemas.microsoft.com/office/drawing/2014/main" id="{AAACC10E-539E-19EE-F8B4-23548FA506A2}"/>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E5B35C55-5B55-0EA2-AA7B-A1C20A2BD361}"/>
              </a:ext>
            </a:extLst>
          </p:cNvPr>
          <p:cNvSpPr/>
          <p:nvPr/>
        </p:nvSpPr>
        <p:spPr>
          <a:xfrm>
            <a:off x="6191746" y="1814015"/>
            <a:ext cx="5494083" cy="4363717"/>
          </a:xfrm>
          <a:custGeom>
            <a:avLst/>
            <a:gdLst/>
            <a:ahLst/>
            <a:cxnLst/>
            <a:rect l="l" t="t" r="r" b="b"/>
            <a:pathLst>
              <a:path w="7881291" h="6058743">
                <a:moveTo>
                  <a:pt x="0" y="0"/>
                </a:moveTo>
                <a:lnTo>
                  <a:pt x="7881291" y="0"/>
                </a:lnTo>
                <a:lnTo>
                  <a:pt x="7881291" y="6058742"/>
                </a:lnTo>
                <a:lnTo>
                  <a:pt x="0" y="605874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grpSp>
        <p:nvGrpSpPr>
          <p:cNvPr id="7" name="Group 7">
            <a:extLst>
              <a:ext uri="{FF2B5EF4-FFF2-40B4-BE49-F238E27FC236}">
                <a16:creationId xmlns:a16="http://schemas.microsoft.com/office/drawing/2014/main" id="{1F1CB1AC-5177-8C43-A531-5ACDFA978366}"/>
              </a:ext>
            </a:extLst>
          </p:cNvPr>
          <p:cNvGrpSpPr/>
          <p:nvPr/>
        </p:nvGrpSpPr>
        <p:grpSpPr>
          <a:xfrm>
            <a:off x="685800" y="1801680"/>
            <a:ext cx="5412493" cy="4236928"/>
            <a:chOff x="0" y="-76200"/>
            <a:chExt cx="2138269" cy="1562498"/>
          </a:xfrm>
        </p:grpSpPr>
        <p:sp>
          <p:nvSpPr>
            <p:cNvPr id="8" name="Freeform 8">
              <a:extLst>
                <a:ext uri="{FF2B5EF4-FFF2-40B4-BE49-F238E27FC236}">
                  <a16:creationId xmlns:a16="http://schemas.microsoft.com/office/drawing/2014/main" id="{023FE2DC-3B19-3F66-1E4B-5DC48A9A5A4C}"/>
                </a:ext>
              </a:extLst>
            </p:cNvPr>
            <p:cNvSpPr/>
            <p:nvPr/>
          </p:nvSpPr>
          <p:spPr>
            <a:xfrm>
              <a:off x="42251" y="-14790"/>
              <a:ext cx="2096018" cy="1486298"/>
            </a:xfrm>
            <a:custGeom>
              <a:avLst/>
              <a:gdLst/>
              <a:ahLst/>
              <a:cxnLst/>
              <a:rect l="l" t="t" r="r" b="b"/>
              <a:pathLst>
                <a:path w="2096018" h="1486298">
                  <a:moveTo>
                    <a:pt x="0" y="0"/>
                  </a:moveTo>
                  <a:lnTo>
                    <a:pt x="2096018" y="0"/>
                  </a:lnTo>
                  <a:lnTo>
                    <a:pt x="2096018" y="1486298"/>
                  </a:lnTo>
                  <a:lnTo>
                    <a:pt x="0" y="1486298"/>
                  </a:lnTo>
                  <a:close/>
                </a:path>
              </a:pathLst>
            </a:custGeom>
            <a:solidFill>
              <a:srgbClr val="233746">
                <a:alpha val="980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a:extLst>
                <a:ext uri="{FF2B5EF4-FFF2-40B4-BE49-F238E27FC236}">
                  <a16:creationId xmlns:a16="http://schemas.microsoft.com/office/drawing/2014/main" id="{7855028D-76FC-85DC-458D-1EB1C1067EEF}"/>
                </a:ext>
              </a:extLst>
            </p:cNvPr>
            <p:cNvSpPr txBox="1"/>
            <p:nvPr/>
          </p:nvSpPr>
          <p:spPr>
            <a:xfrm>
              <a:off x="0" y="-76200"/>
              <a:ext cx="2096018" cy="156249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80"/>
                </a:lnSpc>
              </a:pPr>
              <a:endParaRPr sz="800"/>
            </a:p>
          </p:txBody>
        </p:sp>
      </p:grpSp>
      <p:sp>
        <p:nvSpPr>
          <p:cNvPr id="13" name="TextBox 10">
            <a:extLst>
              <a:ext uri="{FF2B5EF4-FFF2-40B4-BE49-F238E27FC236}">
                <a16:creationId xmlns:a16="http://schemas.microsoft.com/office/drawing/2014/main" id="{11AC4B2D-9A4D-5A8C-A882-562C5DA14815}"/>
              </a:ext>
            </a:extLst>
          </p:cNvPr>
          <p:cNvSpPr txBox="1"/>
          <p:nvPr/>
        </p:nvSpPr>
        <p:spPr>
          <a:xfrm>
            <a:off x="581891" y="567459"/>
            <a:ext cx="11028251" cy="123110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4000" dirty="0">
                <a:solidFill>
                  <a:srgbClr val="233746"/>
                </a:solidFill>
                <a:latin typeface="Aptos ExtraBold"/>
              </a:rPr>
              <a:t>Why Early Childhood IS </a:t>
            </a:r>
            <a:r>
              <a:rPr lang="en-US" sz="4000">
                <a:solidFill>
                  <a:srgbClr val="233746"/>
                </a:solidFill>
                <a:latin typeface="Aptos ExtraBold"/>
              </a:rPr>
              <a:t>Workforce Development </a:t>
            </a:r>
            <a:endParaRPr lang="en-US" sz="4000">
              <a:solidFill>
                <a:srgbClr val="000000"/>
              </a:solidFill>
              <a:latin typeface="Aptos ExtraBold"/>
            </a:endParaRPr>
          </a:p>
        </p:txBody>
      </p:sp>
      <p:sp>
        <p:nvSpPr>
          <p:cNvPr id="76" name="TextBox 75">
            <a:extLst>
              <a:ext uri="{FF2B5EF4-FFF2-40B4-BE49-F238E27FC236}">
                <a16:creationId xmlns:a16="http://schemas.microsoft.com/office/drawing/2014/main" id="{57B219DE-1789-DD5A-F7B1-B8D5C8D339D1}"/>
              </a:ext>
            </a:extLst>
          </p:cNvPr>
          <p:cNvSpPr txBox="1"/>
          <p:nvPr/>
        </p:nvSpPr>
        <p:spPr>
          <a:xfrm>
            <a:off x="7342908" y="2603500"/>
            <a:ext cx="39092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FFFFFF"/>
              </a:solidFill>
            </a:endParaRPr>
          </a:p>
        </p:txBody>
      </p:sp>
      <p:sp>
        <p:nvSpPr>
          <p:cNvPr id="12" name="TextBox 11">
            <a:extLst>
              <a:ext uri="{FF2B5EF4-FFF2-40B4-BE49-F238E27FC236}">
                <a16:creationId xmlns:a16="http://schemas.microsoft.com/office/drawing/2014/main" id="{BA823897-BAD3-26EE-C615-3DE23B8285AF}"/>
              </a:ext>
            </a:extLst>
          </p:cNvPr>
          <p:cNvSpPr txBox="1"/>
          <p:nvPr/>
        </p:nvSpPr>
        <p:spPr>
          <a:xfrm>
            <a:off x="7925618" y="2342220"/>
            <a:ext cx="274320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rgbClr val="FFFFFF"/>
                </a:solidFill>
              </a:rPr>
              <a:t>What do children pretend to be when they play?</a:t>
            </a:r>
            <a:endParaRPr lang="en-US" sz="3200"/>
          </a:p>
        </p:txBody>
      </p:sp>
      <p:pic>
        <p:nvPicPr>
          <p:cNvPr id="14" name="Picture 13" descr="A group of cards with blue ribbons on a wooden surface&#10;&#10;AI-generated content may be incorrect.">
            <a:extLst>
              <a:ext uri="{FF2B5EF4-FFF2-40B4-BE49-F238E27FC236}">
                <a16:creationId xmlns:a16="http://schemas.microsoft.com/office/drawing/2014/main" id="{C5C7D785-2760-B8D0-2E73-06283E7B4138}"/>
              </a:ext>
            </a:extLst>
          </p:cNvPr>
          <p:cNvPicPr>
            <a:picLocks noChangeAspect="1"/>
          </p:cNvPicPr>
          <p:nvPr/>
        </p:nvPicPr>
        <p:blipFill>
          <a:blip r:embed="rId5"/>
          <a:srcRect l="-874" t="9642" r="252" b="16687"/>
          <a:stretch>
            <a:fillRect/>
          </a:stretch>
        </p:blipFill>
        <p:spPr>
          <a:xfrm>
            <a:off x="1382104" y="2051565"/>
            <a:ext cx="4020643" cy="3889327"/>
          </a:xfrm>
          <a:prstGeom prst="rect">
            <a:avLst/>
          </a:prstGeom>
        </p:spPr>
      </p:pic>
    </p:spTree>
    <p:extLst>
      <p:ext uri="{BB962C8B-B14F-4D97-AF65-F5344CB8AC3E}">
        <p14:creationId xmlns:p14="http://schemas.microsoft.com/office/powerpoint/2010/main" val="2163533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CB7F9C01-EB0F-1187-2BA5-C81DFD943AE7}"/>
              </a:ext>
            </a:extLst>
          </p:cNvPr>
          <p:cNvSpPr>
            <a:spLocks noGrp="1"/>
          </p:cNvSpPr>
          <p:nvPr>
            <p:ph type="title"/>
          </p:nvPr>
        </p:nvSpPr>
        <p:spPr/>
        <p:txBody>
          <a:bodyPr/>
          <a:lstStyle/>
          <a:p>
            <a:r>
              <a:rPr lang="en-US">
                <a:latin typeface="Aptos ExtraBold"/>
                <a:ea typeface="+mj-lt"/>
                <a:cs typeface="+mj-lt"/>
              </a:rPr>
              <a:t>SC Early Learning Standards as the</a:t>
            </a:r>
            <a:endParaRPr lang="en-US">
              <a:latin typeface="Aptos ExtraBold"/>
            </a:endParaRPr>
          </a:p>
          <a:p>
            <a:r>
              <a:rPr lang="en-US">
                <a:latin typeface="Aptos ExtraBold"/>
                <a:ea typeface="+mj-lt"/>
                <a:cs typeface="+mj-lt"/>
              </a:rPr>
              <a:t>Foundation for Career Readiness</a:t>
            </a:r>
            <a:endParaRPr lang="en-US">
              <a:latin typeface="Aptos ExtraBold"/>
            </a:endParaRPr>
          </a:p>
        </p:txBody>
      </p:sp>
      <p:sp>
        <p:nvSpPr>
          <p:cNvPr id="4" name="Content Placeholder 3">
            <a:extLst>
              <a:ext uri="{FF2B5EF4-FFF2-40B4-BE49-F238E27FC236}">
                <a16:creationId xmlns:a16="http://schemas.microsoft.com/office/drawing/2014/main" id="{B5BEBF61-CA13-66D0-1C59-8ACE3B23A978}"/>
              </a:ext>
            </a:extLst>
          </p:cNvPr>
          <p:cNvSpPr>
            <a:spLocks noGrp="1"/>
          </p:cNvSpPr>
          <p:nvPr>
            <p:ph idx="1"/>
          </p:nvPr>
        </p:nvSpPr>
        <p:spPr/>
        <p:txBody>
          <a:bodyPr vert="horz" lIns="91440" tIns="45720" rIns="91440" bIns="45720" rtlCol="0" anchor="t">
            <a:normAutofit lnSpcReduction="10000"/>
          </a:bodyPr>
          <a:lstStyle/>
          <a:p>
            <a:r>
              <a:rPr lang="en-US" sz="4000">
                <a:ea typeface="+mn-lt"/>
                <a:cs typeface="+mn-lt"/>
              </a:rPr>
              <a:t>SC Early Learning Standards build the foundation for career readiness by developing the early cognitive, social‑emotional, language, mathematical, and behavioral skills that evolve into the communication, collaboration, problem‑solving, and adaptability competencies demanded by South Carolina’s modern workforce. </a:t>
            </a:r>
            <a:endParaRPr lang="en-US" sz="4000" dirty="0">
              <a:ea typeface="+mn-lt"/>
              <a:cs typeface="+mn-lt"/>
            </a:endParaRPr>
          </a:p>
        </p:txBody>
      </p:sp>
    </p:spTree>
    <p:extLst>
      <p:ext uri="{BB962C8B-B14F-4D97-AF65-F5344CB8AC3E}">
        <p14:creationId xmlns:p14="http://schemas.microsoft.com/office/powerpoint/2010/main" val="691380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D3E1C-E08D-A32C-EF38-2895980FD528}"/>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22FFFFA2-CD12-CBBC-1B71-A7399C16955E}"/>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678E3B1E-169F-835D-C01D-808CC6F489CB}"/>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AAEA833A-0B48-E4A3-E014-34C3041423C4}"/>
              </a:ext>
            </a:extLst>
          </p:cNvPr>
          <p:cNvSpPr>
            <a:spLocks noGrp="1"/>
          </p:cNvSpPr>
          <p:nvPr>
            <p:ph type="title"/>
          </p:nvPr>
        </p:nvSpPr>
        <p:spPr/>
        <p:txBody>
          <a:bodyPr>
            <a:normAutofit/>
          </a:bodyPr>
          <a:lstStyle/>
          <a:p>
            <a:r>
              <a:rPr lang="en-US">
                <a:latin typeface="Aptos ExtraBold"/>
                <a:ea typeface="+mj-lt"/>
                <a:cs typeface="+mj-lt"/>
              </a:rPr>
              <a:t>SC Early Learning Standards as the</a:t>
            </a:r>
          </a:p>
          <a:p>
            <a:r>
              <a:rPr lang="en-US">
                <a:latin typeface="Aptos ExtraBold"/>
                <a:ea typeface="+mj-lt"/>
                <a:cs typeface="+mj-lt"/>
              </a:rPr>
              <a:t>Foundation for Career Readiness</a:t>
            </a:r>
          </a:p>
        </p:txBody>
      </p:sp>
      <p:sp>
        <p:nvSpPr>
          <p:cNvPr id="4" name="Content Placeholder 3">
            <a:extLst>
              <a:ext uri="{FF2B5EF4-FFF2-40B4-BE49-F238E27FC236}">
                <a16:creationId xmlns:a16="http://schemas.microsoft.com/office/drawing/2014/main" id="{EC1A9499-BEF0-3C08-EDDA-C7A3EA5B6D13}"/>
              </a:ext>
            </a:extLst>
          </p:cNvPr>
          <p:cNvSpPr>
            <a:spLocks noGrp="1"/>
          </p:cNvSpPr>
          <p:nvPr>
            <p:ph idx="1"/>
          </p:nvPr>
        </p:nvSpPr>
        <p:spPr/>
        <p:txBody>
          <a:bodyPr vert="horz" lIns="91440" tIns="45720" rIns="91440" bIns="45720" rtlCol="0" anchor="t">
            <a:normAutofit/>
          </a:bodyPr>
          <a:lstStyle/>
          <a:p>
            <a:pPr marL="0" indent="0">
              <a:buNone/>
            </a:pPr>
            <a:r>
              <a:rPr lang="en-US" sz="4800" b="1">
                <a:ea typeface="+mn-lt"/>
                <a:cs typeface="+mn-lt"/>
              </a:rPr>
              <a:t>How Play Supports Career Readiness</a:t>
            </a:r>
            <a:endParaRPr lang="en-US" b="1"/>
          </a:p>
          <a:p>
            <a:r>
              <a:rPr lang="en-US" sz="4000">
                <a:ea typeface="+mn-lt"/>
                <a:cs typeface="+mn-lt"/>
              </a:rPr>
              <a:t>SC‑ELS Domains foster curiosity, persistence, and initiative—the early forms of innovation and problem‑solving. </a:t>
            </a:r>
            <a:endParaRPr lang="en-US" sz="4000"/>
          </a:p>
          <a:p>
            <a:r>
              <a:rPr lang="en-US" sz="4000">
                <a:ea typeface="+mn-lt"/>
                <a:cs typeface="+mn-lt"/>
              </a:rPr>
              <a:t>Collaborative play builds teamwork, empathy, negotiation, and other interpersonal skills needed in today’s workplaces.</a:t>
            </a:r>
            <a:endParaRPr lang="en-US"/>
          </a:p>
        </p:txBody>
      </p:sp>
    </p:spTree>
    <p:extLst>
      <p:ext uri="{BB962C8B-B14F-4D97-AF65-F5344CB8AC3E}">
        <p14:creationId xmlns:p14="http://schemas.microsoft.com/office/powerpoint/2010/main" val="614018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97C6A-68F9-85C4-E78C-A107573E3F6F}"/>
            </a:ext>
          </a:extLst>
        </p:cNvPr>
        <p:cNvGrpSpPr/>
        <p:nvPr/>
      </p:nvGrpSpPr>
      <p:grpSpPr>
        <a:xfrm>
          <a:off x="0" y="0"/>
          <a:ext cx="0" cy="0"/>
          <a:chOff x="0" y="0"/>
          <a:chExt cx="0" cy="0"/>
        </a:xfrm>
      </p:grpSpPr>
      <p:sp>
        <p:nvSpPr>
          <p:cNvPr id="3" name="AutoShape 3">
            <a:extLst>
              <a:ext uri="{FF2B5EF4-FFF2-40B4-BE49-F238E27FC236}">
                <a16:creationId xmlns:a16="http://schemas.microsoft.com/office/drawing/2014/main" id="{9E2D179F-9D83-A561-EEF1-96B784BA094C}"/>
              </a:ext>
            </a:extLst>
          </p:cNvPr>
          <p:cNvSpPr/>
          <p:nvPr/>
        </p:nvSpPr>
        <p:spPr>
          <a:xfrm flipV="1">
            <a:off x="0" y="6178550"/>
            <a:ext cx="10685924" cy="0"/>
          </a:xfrm>
          <a:prstGeom prst="line">
            <a:avLst/>
          </a:prstGeom>
          <a:ln w="19050" cap="flat">
            <a:solidFill>
              <a:srgbClr val="EFC04C"/>
            </a:solidFill>
            <a:prstDash val="solid"/>
            <a:headEnd type="none" w="sm" len="sm"/>
            <a:tailEnd type="none" w="sm" len="sm"/>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5" name="Freeform 5">
            <a:extLst>
              <a:ext uri="{FF2B5EF4-FFF2-40B4-BE49-F238E27FC236}">
                <a16:creationId xmlns:a16="http://schemas.microsoft.com/office/drawing/2014/main" id="{AC7AE6DD-33F1-FDD7-BA06-0C88631E28FC}"/>
              </a:ext>
            </a:extLst>
          </p:cNvPr>
          <p:cNvSpPr/>
          <p:nvPr/>
        </p:nvSpPr>
        <p:spPr>
          <a:xfrm>
            <a:off x="10790510" y="5716780"/>
            <a:ext cx="923542" cy="923542"/>
          </a:xfrm>
          <a:custGeom>
            <a:avLst/>
            <a:gdLst/>
            <a:ahLst/>
            <a:cxnLst/>
            <a:rect l="l" t="t" r="r" b="b"/>
            <a:pathLst>
              <a:path w="1385313" h="1385313">
                <a:moveTo>
                  <a:pt x="0" y="0"/>
                </a:moveTo>
                <a:lnTo>
                  <a:pt x="1385312" y="0"/>
                </a:lnTo>
                <a:lnTo>
                  <a:pt x="1385312" y="1385312"/>
                </a:lnTo>
                <a:lnTo>
                  <a:pt x="0" y="138531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2" name="Title 1">
            <a:extLst>
              <a:ext uri="{FF2B5EF4-FFF2-40B4-BE49-F238E27FC236}">
                <a16:creationId xmlns:a16="http://schemas.microsoft.com/office/drawing/2014/main" id="{174610F7-67CD-E2E2-63B3-1BF29400983E}"/>
              </a:ext>
            </a:extLst>
          </p:cNvPr>
          <p:cNvSpPr>
            <a:spLocks noGrp="1"/>
          </p:cNvSpPr>
          <p:nvPr>
            <p:ph type="title"/>
          </p:nvPr>
        </p:nvSpPr>
        <p:spPr/>
        <p:txBody>
          <a:bodyPr>
            <a:normAutofit/>
          </a:bodyPr>
          <a:lstStyle/>
          <a:p>
            <a:r>
              <a:rPr lang="en-US">
                <a:latin typeface="Aptos ExtraBold"/>
                <a:ea typeface="+mj-lt"/>
                <a:cs typeface="+mj-lt"/>
              </a:rPr>
              <a:t>SC Early Learning Standards as the</a:t>
            </a:r>
          </a:p>
          <a:p>
            <a:r>
              <a:rPr lang="en-US">
                <a:latin typeface="Aptos ExtraBold"/>
                <a:ea typeface="+mj-lt"/>
                <a:cs typeface="+mj-lt"/>
              </a:rPr>
              <a:t>Foundation for Career Readiness</a:t>
            </a:r>
          </a:p>
        </p:txBody>
      </p:sp>
      <p:sp>
        <p:nvSpPr>
          <p:cNvPr id="4" name="Content Placeholder 3">
            <a:extLst>
              <a:ext uri="{FF2B5EF4-FFF2-40B4-BE49-F238E27FC236}">
                <a16:creationId xmlns:a16="http://schemas.microsoft.com/office/drawing/2014/main" id="{F1A08009-620B-BB39-BB82-0ED7E2682AE3}"/>
              </a:ext>
            </a:extLst>
          </p:cNvPr>
          <p:cNvSpPr>
            <a:spLocks noGrp="1"/>
          </p:cNvSpPr>
          <p:nvPr>
            <p:ph idx="1"/>
          </p:nvPr>
        </p:nvSpPr>
        <p:spPr>
          <a:xfrm>
            <a:off x="838200" y="1691941"/>
            <a:ext cx="10515600" cy="4351338"/>
          </a:xfrm>
        </p:spPr>
        <p:txBody>
          <a:bodyPr vert="horz" lIns="91440" tIns="45720" rIns="91440" bIns="45720" rtlCol="0" anchor="t">
            <a:noAutofit/>
          </a:bodyPr>
          <a:lstStyle/>
          <a:p>
            <a:pPr marL="0" indent="0">
              <a:buNone/>
            </a:pPr>
            <a:r>
              <a:rPr lang="en-US" b="1">
                <a:ea typeface="+mn-lt"/>
                <a:cs typeface="+mn-lt"/>
              </a:rPr>
              <a:t>How SC ELS Support Career Readiness:</a:t>
            </a:r>
            <a:r>
              <a:rPr lang="en-US" dirty="0">
                <a:ea typeface="+mn-lt"/>
                <a:cs typeface="+mn-lt"/>
              </a:rPr>
              <a:t> Play is the vehicle; standards are the destination.</a:t>
            </a:r>
            <a:endParaRPr lang="en-US" b="1"/>
          </a:p>
          <a:p>
            <a:pPr marL="0" indent="0" algn="ctr">
              <a:buNone/>
            </a:pPr>
            <a:r>
              <a:rPr lang="en-US" b="1">
                <a:latin typeface="Aptos Display"/>
                <a:ea typeface="+mn-lt"/>
                <a:cs typeface="+mn-lt"/>
              </a:rPr>
              <a:t>Domains of Development</a:t>
            </a:r>
            <a:endParaRPr lang="en-US" b="1">
              <a:latin typeface="Aptos Display"/>
              <a:cs typeface="Segoe UI"/>
            </a:endParaRPr>
          </a:p>
          <a:p>
            <a:pPr algn="ctr"/>
            <a:r>
              <a:rPr lang="en-US">
                <a:latin typeface="Aptos Display"/>
                <a:ea typeface="+mn-lt"/>
                <a:cs typeface="+mn-lt"/>
              </a:rPr>
              <a:t>Approaches to Play and Learning (APL)</a:t>
            </a:r>
            <a:endParaRPr lang="en-US">
              <a:latin typeface="Aptos Display"/>
            </a:endParaRPr>
          </a:p>
          <a:p>
            <a:pPr algn="ctr"/>
            <a:r>
              <a:rPr lang="en-US">
                <a:latin typeface="Aptos Display"/>
                <a:ea typeface="+mn-lt"/>
                <a:cs typeface="+mn-lt"/>
              </a:rPr>
              <a:t>Emotional and Social Development (ESD)</a:t>
            </a:r>
            <a:endParaRPr lang="en-US">
              <a:latin typeface="Aptos Display"/>
            </a:endParaRPr>
          </a:p>
          <a:p>
            <a:pPr algn="ctr"/>
            <a:r>
              <a:rPr lang="en-US">
                <a:latin typeface="Aptos Display"/>
                <a:ea typeface="+mn-lt"/>
                <a:cs typeface="+mn-lt"/>
              </a:rPr>
              <a:t>Health and Physical Development (HPD)</a:t>
            </a:r>
            <a:endParaRPr lang="en-US">
              <a:latin typeface="Aptos Display"/>
            </a:endParaRPr>
          </a:p>
          <a:p>
            <a:pPr algn="ctr"/>
            <a:r>
              <a:rPr lang="en-US">
                <a:latin typeface="Aptos Display"/>
                <a:ea typeface="+mn-lt"/>
                <a:cs typeface="+mn-lt"/>
              </a:rPr>
              <a:t>Language Development and Communication (LDC)</a:t>
            </a:r>
            <a:endParaRPr lang="en-US">
              <a:latin typeface="Aptos Display"/>
            </a:endParaRPr>
          </a:p>
          <a:p>
            <a:pPr algn="ctr"/>
            <a:r>
              <a:rPr lang="en-US">
                <a:latin typeface="Aptos Display"/>
                <a:ea typeface="+mn-lt"/>
                <a:cs typeface="+mn-lt"/>
              </a:rPr>
              <a:t>Mathematical Thinking and Expression (MTE)</a:t>
            </a:r>
            <a:endParaRPr lang="en-US">
              <a:latin typeface="Aptos Display"/>
            </a:endParaRPr>
          </a:p>
          <a:p>
            <a:pPr algn="ctr"/>
            <a:r>
              <a:rPr lang="en-US">
                <a:latin typeface="Aptos Display"/>
                <a:ea typeface="+mn-lt"/>
                <a:cs typeface="+mn-lt"/>
              </a:rPr>
              <a:t>Cognitive Development (CD)</a:t>
            </a:r>
            <a:endParaRPr lang="en-US">
              <a:latin typeface="Aptos Display"/>
            </a:endParaRPr>
          </a:p>
          <a:p>
            <a:pPr lvl="1">
              <a:buFont typeface="Courier New" panose="020B0604020202020204" pitchFamily="34" charset="0"/>
              <a:buChar char="o"/>
            </a:pPr>
            <a:endParaRPr lang="en-US" sz="1400" b="1" dirty="0">
              <a:latin typeface="Aptos Display"/>
              <a:cs typeface="Segoe UI"/>
            </a:endParaRPr>
          </a:p>
          <a:p>
            <a:endParaRPr lang="en-US" sz="4000" dirty="0"/>
          </a:p>
        </p:txBody>
      </p:sp>
    </p:spTree>
    <p:extLst>
      <p:ext uri="{BB962C8B-B14F-4D97-AF65-F5344CB8AC3E}">
        <p14:creationId xmlns:p14="http://schemas.microsoft.com/office/powerpoint/2010/main" val="1608603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53</Slides>
  <Notes>51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SC Early Learning Standards as the Foundation for Career Readiness</vt:lpstr>
      <vt:lpstr>SC Early Learning Standards as the Foundation for Career Readiness</vt:lpstr>
      <vt:lpstr>SC Early Learning Standards as the Foundation for Career Readiness</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Play Based Learning as a Workforce-Aligned Instructional Approach </vt:lpstr>
      <vt:lpstr>Reflection &amp; Closing</vt:lpstr>
      <vt:lpstr>Exit Ticket &amp; Attendance Verification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1365</cp:revision>
  <dcterms:created xsi:type="dcterms:W3CDTF">2026-03-10T23:31:59Z</dcterms:created>
  <dcterms:modified xsi:type="dcterms:W3CDTF">2026-06-01T14:34:28Z</dcterms:modified>
</cp:coreProperties>
</file>