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47"/>
  </p:notesMasterIdLst>
  <p:sldIdLst>
    <p:sldId id="364" r:id="rId5"/>
    <p:sldId id="302" r:id="rId6"/>
    <p:sldId id="355" r:id="rId7"/>
    <p:sldId id="365" r:id="rId8"/>
    <p:sldId id="366" r:id="rId9"/>
    <p:sldId id="367" r:id="rId10"/>
    <p:sldId id="327" r:id="rId11"/>
    <p:sldId id="286" r:id="rId12"/>
    <p:sldId id="279" r:id="rId13"/>
    <p:sldId id="284" r:id="rId14"/>
    <p:sldId id="288" r:id="rId15"/>
    <p:sldId id="376" r:id="rId16"/>
    <p:sldId id="313" r:id="rId17"/>
    <p:sldId id="304" r:id="rId18"/>
    <p:sldId id="389" r:id="rId19"/>
    <p:sldId id="390" r:id="rId20"/>
    <p:sldId id="345" r:id="rId21"/>
    <p:sldId id="346" r:id="rId22"/>
    <p:sldId id="373" r:id="rId23"/>
    <p:sldId id="295" r:id="rId24"/>
    <p:sldId id="299" r:id="rId25"/>
    <p:sldId id="261" r:id="rId26"/>
    <p:sldId id="273" r:id="rId27"/>
    <p:sldId id="272" r:id="rId28"/>
    <p:sldId id="293" r:id="rId29"/>
    <p:sldId id="347" r:id="rId30"/>
    <p:sldId id="348" r:id="rId31"/>
    <p:sldId id="391" r:id="rId32"/>
    <p:sldId id="287" r:id="rId33"/>
    <p:sldId id="318" r:id="rId34"/>
    <p:sldId id="319" r:id="rId35"/>
    <p:sldId id="320" r:id="rId36"/>
    <p:sldId id="321" r:id="rId37"/>
    <p:sldId id="323" r:id="rId38"/>
    <p:sldId id="322" r:id="rId39"/>
    <p:sldId id="316" r:id="rId40"/>
    <p:sldId id="377" r:id="rId41"/>
    <p:sldId id="310" r:id="rId42"/>
    <p:sldId id="361" r:id="rId43"/>
    <p:sldId id="362" r:id="rId44"/>
    <p:sldId id="336" r:id="rId45"/>
    <p:sldId id="289" r:id="rId46"/>
  </p:sldIdLst>
  <p:sldSz cx="18288000" cy="10287000"/>
  <p:notesSz cx="6858000" cy="9144000"/>
  <p:embeddedFontLst>
    <p:embeddedFont>
      <p:font typeface="Algerian" panose="04020705040A02060702" pitchFamily="82" charset="0"/>
      <p:regular r:id="rId48"/>
    </p:embeddedFont>
    <p:embeddedFont>
      <p:font typeface="Aptos Bold" panose="020B0004020202020204" charset="0"/>
      <p:bold r:id="rId49"/>
    </p:embeddedFont>
    <p:embeddedFont>
      <p:font typeface="Montserrat" panose="00000500000000000000" pitchFamily="2"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9966FF"/>
    <a:srgbClr val="9933FF"/>
    <a:srgbClr val="80D6AB"/>
    <a:srgbClr val="FF66FF"/>
    <a:srgbClr val="FF33CC"/>
    <a:srgbClr val="BF1767"/>
    <a:srgbClr val="00B050"/>
    <a:srgbClr val="00FFFF"/>
    <a:srgbClr val="2F3D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FA569-C67D-4C2B-8CE4-095820AEE5F2}" v="5" dt="2026-06-09T20:15:59.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26" autoAdjust="0"/>
  </p:normalViewPr>
  <p:slideViewPr>
    <p:cSldViewPr snapToGrid="0">
      <p:cViewPr varScale="1">
        <p:scale>
          <a:sx n="43" d="100"/>
          <a:sy n="43" d="100"/>
        </p:scale>
        <p:origin x="74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3A10E-90C6-4978-89DC-ACC6D9E041AA}" type="datetimeFigureOut">
              <a:rPr lang="en-US" smtClean="0"/>
              <a:t>6/5/2026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CEC91-7A65-4868-9634-A5288F997D0F}" type="slidenum">
              <a:rPr lang="en-US" smtClean="0"/>
              <a:t>‹#›</a:t>
            </a:fld>
            <a:endParaRPr lang="en-US" dirty="0"/>
          </a:p>
        </p:txBody>
      </p:sp>
    </p:spTree>
    <p:extLst>
      <p:ext uri="{BB962C8B-B14F-4D97-AF65-F5344CB8AC3E}">
        <p14:creationId xmlns:p14="http://schemas.microsoft.com/office/powerpoint/2010/main" val="313481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Working_memory"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my.clevelandclinic.org/health/articles/short-term-memory" TargetMode="External"/><Relationship Id="rId5" Type="http://schemas.openxmlformats.org/officeDocument/2006/relationships/hyperlink" Target="https://childmind.org/article/what-is-working-memory/" TargetMode="External"/><Relationship Id="rId4" Type="http://schemas.openxmlformats.org/officeDocument/2006/relationships/hyperlink" Target="https://pmc.ncbi.nlm.nih.gov/articles/PMC610513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youtube.com/watch?v=RXrrvDjJKGQ&amp;t=1179" TargetMode="External"/><Relationship Id="rId3" Type="http://schemas.openxmlformats.org/officeDocument/2006/relationships/hyperlink" Target="https://tntp.org/publication/the-opportunity-myth/" TargetMode="External"/><Relationship Id="rId7" Type="http://schemas.openxmlformats.org/officeDocument/2006/relationships/hyperlink" Target="https://web.ped.nm.gov/wp-content/uploads/2025/01/Keynote-Opportunity-Myth.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opportunitymyth.tntp.org/" TargetMode="External"/><Relationship Id="rId5" Type="http://schemas.openxmlformats.org/officeDocument/2006/relationships/hyperlink" Target="https://nepc.colorado.edu/sites/default/files/reviews/TTR%20Datnow_1.pdf" TargetMode="External"/><Relationship Id="rId4" Type="http://schemas.openxmlformats.org/officeDocument/2006/relationships/hyperlink" Target="https://eric.ed.gov/?id=ED59020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olutiontree.com/making-sense-of-math-teaching-to-inform-instructional-quality.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hmhco.com/intolearni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4CEC91-7A65-4868-9634-A5288F997D0F}" type="slidenum">
              <a:rPr lang="en-US" smtClean="0"/>
              <a:t>2</a:t>
            </a:fld>
            <a:endParaRPr lang="en-US" dirty="0"/>
          </a:p>
        </p:txBody>
      </p:sp>
    </p:spTree>
    <p:extLst>
      <p:ext uri="{BB962C8B-B14F-4D97-AF65-F5344CB8AC3E}">
        <p14:creationId xmlns:p14="http://schemas.microsoft.com/office/powerpoint/2010/main" val="2237398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Children’s Trust Breaks down by count poverty levels, ace scores</a:t>
            </a:r>
          </a:p>
        </p:txBody>
      </p:sp>
      <p:sp>
        <p:nvSpPr>
          <p:cNvPr id="4" name="Slide Number Placeholder 3"/>
          <p:cNvSpPr>
            <a:spLocks noGrp="1"/>
          </p:cNvSpPr>
          <p:nvPr>
            <p:ph type="sldNum" sz="quarter" idx="5"/>
          </p:nvPr>
        </p:nvSpPr>
        <p:spPr/>
        <p:txBody>
          <a:bodyPr/>
          <a:lstStyle/>
          <a:p>
            <a:fld id="{6588DDEA-0D32-4F57-A6CB-E88C86B9625E}" type="slidenum">
              <a:rPr lang="en-US" smtClean="0"/>
              <a:t>20</a:t>
            </a:fld>
            <a:endParaRPr lang="en-US" dirty="0"/>
          </a:p>
        </p:txBody>
      </p:sp>
    </p:spTree>
    <p:extLst>
      <p:ext uri="{BB962C8B-B14F-4D97-AF65-F5344CB8AC3E}">
        <p14:creationId xmlns:p14="http://schemas.microsoft.com/office/powerpoint/2010/main" val="1438682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366DD-57FC-0CC3-023C-BDDF65518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C759F-85A7-2F26-A6D2-55CAE5A3F6F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0C5CC36-7B21-F8C5-1FFF-B91C59FBC7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2373"/>
                </a:solidFill>
                <a:effectLst/>
                <a:latin typeface="Aptos" panose="020B0004020202020204" pitchFamily="34" charset="0"/>
              </a:rPr>
              <a:t>beyond stress responses, depleting cognitive bandwidth equivalent to </a:t>
            </a:r>
            <a:r>
              <a:rPr lang="en-US" sz="1200" b="1" i="0" dirty="0">
                <a:solidFill>
                  <a:srgbClr val="002373"/>
                </a:solidFill>
                <a:effectLst/>
                <a:latin typeface="Aptos" panose="020B0004020202020204" pitchFamily="34" charset="0"/>
              </a:rPr>
              <a:t>losing 13 IQ points while physically altering brain structures responsible for memory, decision-making, and emotional regulation</a:t>
            </a:r>
            <a:r>
              <a:rPr lang="en-US" sz="1200" i="0" dirty="0">
                <a:solidFill>
                  <a:srgbClr val="002373"/>
                </a:solidFill>
                <a:effectLst/>
                <a:latin typeface="Aptos" panose="020B0004020202020204" pitchFamily="34" charset="0"/>
              </a:rPr>
              <a:t>, but these neurological effects can heal through financial stability and therapeutic support</a:t>
            </a:r>
            <a:r>
              <a:rPr lang="en-US" sz="1200" b="1" i="0" dirty="0">
                <a:solidFill>
                  <a:srgbClr val="002373"/>
                </a:solidFill>
                <a:effectLst/>
                <a:latin typeface="Aptos" panose="020B0004020202020204" pitchFamily="34" charset="0"/>
              </a:rPr>
              <a:t>.</a:t>
            </a:r>
            <a:endParaRPr lang="en-US" sz="1200" b="0" i="0" dirty="0">
              <a:solidFill>
                <a:srgbClr val="002373"/>
              </a:solidFill>
              <a:effectLst/>
              <a:latin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62F8C017-02DA-48B5-79B8-677A1027A911}"/>
              </a:ext>
            </a:extLst>
          </p:cNvPr>
          <p:cNvSpPr>
            <a:spLocks noGrp="1"/>
          </p:cNvSpPr>
          <p:nvPr>
            <p:ph type="sldNum" sz="quarter" idx="5"/>
          </p:nvPr>
        </p:nvSpPr>
        <p:spPr/>
        <p:txBody>
          <a:bodyPr/>
          <a:lstStyle/>
          <a:p>
            <a:fld id="{6588DDEA-0D32-4F57-A6CB-E88C86B9625E}" type="slidenum">
              <a:rPr lang="en-US" smtClean="0"/>
              <a:t>21</a:t>
            </a:fld>
            <a:endParaRPr lang="en-US" dirty="0"/>
          </a:p>
        </p:txBody>
      </p:sp>
    </p:spTree>
    <p:extLst>
      <p:ext uri="{BB962C8B-B14F-4D97-AF65-F5344CB8AC3E}">
        <p14:creationId xmlns:p14="http://schemas.microsoft.com/office/powerpoint/2010/main" val="312981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solidFill>
                  <a:srgbClr val="575756"/>
                </a:solidFill>
                <a:latin typeface="Montserrat" panose="00000500000000000000" pitchFamily="2" charset="0"/>
              </a:rPr>
              <a:t>Think </a:t>
            </a:r>
            <a:r>
              <a:rPr lang="en-US" b="0" i="0" dirty="0">
                <a:solidFill>
                  <a:srgbClr val="575756"/>
                </a:solidFill>
                <a:effectLst/>
                <a:latin typeface="Montserrat" panose="00000500000000000000" pitchFamily="2" charset="0"/>
              </a:rPr>
              <a:t>hat allows us to hold and of it as your brain’s workspace where you actively process data for various mental tasks. It’s like your mental notepad, where you jot down and perform mental operations on important information.</a:t>
            </a:r>
            <a:endParaRPr lang="en-US" dirty="0"/>
          </a:p>
        </p:txBody>
      </p:sp>
      <p:sp>
        <p:nvSpPr>
          <p:cNvPr id="4" name="Slide Number Placeholder 3"/>
          <p:cNvSpPr>
            <a:spLocks noGrp="1"/>
          </p:cNvSpPr>
          <p:nvPr>
            <p:ph type="sldNum" sz="quarter" idx="5"/>
          </p:nvPr>
        </p:nvSpPr>
        <p:spPr/>
        <p:txBody>
          <a:bodyPr/>
          <a:lstStyle/>
          <a:p>
            <a:fld id="{6588DDEA-0D32-4F57-A6CB-E88C86B9625E}" type="slidenum">
              <a:rPr lang="en-US" smtClean="0"/>
              <a:t>22</a:t>
            </a:fld>
            <a:endParaRPr lang="en-US" dirty="0"/>
          </a:p>
        </p:txBody>
      </p:sp>
    </p:spTree>
    <p:extLst>
      <p:ext uri="{BB962C8B-B14F-4D97-AF65-F5344CB8AC3E}">
        <p14:creationId xmlns:p14="http://schemas.microsoft.com/office/powerpoint/2010/main" val="2259945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u="none" strike="noStrike" kern="1200" dirty="0">
                <a:solidFill>
                  <a:schemeClr val="tx1"/>
                </a:solidFill>
                <a:effectLst/>
                <a:latin typeface="+mn-lt"/>
                <a:ea typeface="+mn-ea"/>
                <a:cs typeface="+mn-cs"/>
              </a:rPr>
              <a:t>Working Memory vs. Short-Term Memory</a:t>
            </a:r>
          </a:p>
          <a:p>
            <a:r>
              <a:rPr lang="en-US" sz="1200" b="0" u="none" strike="noStrike" kern="1200" dirty="0">
                <a:solidFill>
                  <a:schemeClr val="tx1"/>
                </a:solidFill>
                <a:effectLst/>
                <a:latin typeface="+mn-lt"/>
                <a:ea typeface="+mn-ea"/>
                <a:cs typeface="+mn-cs"/>
              </a:rPr>
              <a:t>While the terms are often used interchangeably, there is a key distinction: [</a:t>
            </a:r>
            <a:r>
              <a:rPr lang="en-US" sz="1200" b="0" u="none" strike="noStrike" kern="1200" dirty="0">
                <a:solidFill>
                  <a:schemeClr val="tx1"/>
                </a:solidFill>
                <a:effectLst/>
                <a:latin typeface="+mn-lt"/>
                <a:ea typeface="+mn-ea"/>
                <a:cs typeface="+mn-cs"/>
                <a:hlinkClick r:id="rId3"/>
              </a:rPr>
              <a:t>1</a:t>
            </a:r>
            <a:r>
              <a:rPr lang="en-US" sz="1200" b="0" u="none" strike="noStrike" kern="1200" dirty="0">
                <a:solidFill>
                  <a:schemeClr val="tx1"/>
                </a:solidFill>
                <a:effectLst/>
                <a:latin typeface="+mn-lt"/>
                <a:ea typeface="+mn-ea"/>
                <a:cs typeface="+mn-cs"/>
              </a:rPr>
              <a:t>]</a:t>
            </a:r>
          </a:p>
          <a:p>
            <a:r>
              <a:rPr lang="en-US" sz="1200" b="1" u="none" strike="noStrike" kern="1200" dirty="0">
                <a:solidFill>
                  <a:schemeClr val="tx1"/>
                </a:solidFill>
                <a:effectLst/>
                <a:latin typeface="+mn-lt"/>
                <a:ea typeface="+mn-ea"/>
                <a:cs typeface="+mn-cs"/>
              </a:rPr>
              <a:t>Short-term memory</a:t>
            </a:r>
            <a:r>
              <a:rPr lang="en-US" sz="1200" b="0" u="none" strike="noStrike" kern="1200" dirty="0">
                <a:solidFill>
                  <a:schemeClr val="tx1"/>
                </a:solidFill>
                <a:effectLst/>
                <a:latin typeface="+mn-lt"/>
                <a:ea typeface="+mn-ea"/>
                <a:cs typeface="+mn-cs"/>
              </a:rPr>
              <a:t> is solely the temporary storage of information (e.g., remembering a phone number just long enough to write it down).</a:t>
            </a:r>
          </a:p>
          <a:p>
            <a:r>
              <a:rPr lang="en-US" sz="1200" b="1" u="none" strike="noStrike" kern="1200" dirty="0">
                <a:solidFill>
                  <a:schemeClr val="tx1"/>
                </a:solidFill>
                <a:effectLst/>
                <a:latin typeface="+mn-lt"/>
                <a:ea typeface="+mn-ea"/>
                <a:cs typeface="+mn-cs"/>
              </a:rPr>
              <a:t>Working memory</a:t>
            </a:r>
            <a:r>
              <a:rPr lang="en-US" sz="1200" b="0" u="none" strike="noStrike" kern="1200" dirty="0">
                <a:solidFill>
                  <a:schemeClr val="tx1"/>
                </a:solidFill>
                <a:effectLst/>
                <a:latin typeface="+mn-lt"/>
                <a:ea typeface="+mn-ea"/>
                <a:cs typeface="+mn-cs"/>
              </a:rPr>
              <a:t> involves both storing </a:t>
            </a:r>
            <a:r>
              <a:rPr lang="en-US" sz="1200" b="0" i="1" u="none" strike="noStrike" kern="1200" dirty="0">
                <a:solidFill>
                  <a:schemeClr val="tx1"/>
                </a:solidFill>
                <a:effectLst/>
                <a:latin typeface="+mn-lt"/>
                <a:ea typeface="+mn-ea"/>
                <a:cs typeface="+mn-cs"/>
              </a:rPr>
              <a:t>and</a:t>
            </a:r>
            <a:r>
              <a:rPr lang="en-US" sz="1200" b="0" u="none" strike="noStrike" kern="1200" dirty="0">
                <a:solidFill>
                  <a:schemeClr val="tx1"/>
                </a:solidFill>
                <a:effectLst/>
                <a:latin typeface="+mn-lt"/>
                <a:ea typeface="+mn-ea"/>
                <a:cs typeface="+mn-cs"/>
              </a:rPr>
              <a:t> actively manipulating or working with that information (e.g., receiving a phone number and mentally repeating it backward). [</a:t>
            </a:r>
            <a:r>
              <a:rPr lang="en-US" sz="1200" b="0" u="none" strike="noStrike" kern="1200" dirty="0">
                <a:solidFill>
                  <a:schemeClr val="tx1"/>
                </a:solidFill>
                <a:effectLst/>
                <a:latin typeface="+mn-lt"/>
                <a:ea typeface="+mn-ea"/>
                <a:cs typeface="+mn-cs"/>
                <a:hlinkClick r:id="rId4"/>
              </a:rPr>
              <a:t>1</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5"/>
              </a:rPr>
              <a:t>2</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6"/>
              </a:rPr>
              <a:t>3</a:t>
            </a:r>
            <a:r>
              <a:rPr lang="en-US" sz="1200" b="0" u="none" strike="noStrike" kern="1200" dirty="0">
                <a:solidFill>
                  <a:schemeClr val="tx1"/>
                </a:solidFill>
                <a:effectLst/>
                <a:latin typeface="+mn-lt"/>
                <a:ea typeface="+mn-ea"/>
                <a:cs typeface="+mn-cs"/>
              </a:rPr>
              <a:t>]</a:t>
            </a:r>
          </a:p>
          <a:p>
            <a:r>
              <a:rPr lang="en-US" sz="1200" b="0" u="none" strike="noStrike" kern="1200" dirty="0">
                <a:solidFill>
                  <a:schemeClr val="tx1"/>
                </a:solidFill>
                <a:effectLst/>
                <a:latin typeface="+mn-lt"/>
                <a:ea typeface="+mn-ea"/>
                <a:cs typeface="+mn-cs"/>
              </a:rPr>
              <a:t>Working memory is </a:t>
            </a:r>
            <a:r>
              <a:rPr lang="en-US" dirty="0"/>
              <a:t>a cognitive system that temporarily holds and manipulates information in your mind. Often called a "mental scratchpad", it allows you to process thoughts, follow directions, reason, and learn in real</a:t>
            </a:r>
          </a:p>
        </p:txBody>
      </p:sp>
      <p:sp>
        <p:nvSpPr>
          <p:cNvPr id="4" name="Slide Number Placeholder 3"/>
          <p:cNvSpPr>
            <a:spLocks noGrp="1"/>
          </p:cNvSpPr>
          <p:nvPr>
            <p:ph type="sldNum" sz="quarter" idx="5"/>
          </p:nvPr>
        </p:nvSpPr>
        <p:spPr/>
        <p:txBody>
          <a:bodyPr/>
          <a:lstStyle/>
          <a:p>
            <a:fld id="{6588DDEA-0D32-4F57-A6CB-E88C86B9625E}" type="slidenum">
              <a:rPr lang="en-US" smtClean="0"/>
              <a:t>23</a:t>
            </a:fld>
            <a:endParaRPr lang="en-US" dirty="0"/>
          </a:p>
        </p:txBody>
      </p:sp>
    </p:spTree>
    <p:extLst>
      <p:ext uri="{BB962C8B-B14F-4D97-AF65-F5344CB8AC3E}">
        <p14:creationId xmlns:p14="http://schemas.microsoft.com/office/powerpoint/2010/main" val="242597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8DDEA-0D32-4F57-A6CB-E88C86B9625E}" type="slidenum">
              <a:rPr lang="en-US" smtClean="0"/>
              <a:t>25</a:t>
            </a:fld>
            <a:endParaRPr lang="en-US" dirty="0"/>
          </a:p>
        </p:txBody>
      </p:sp>
    </p:spTree>
    <p:extLst>
      <p:ext uri="{BB962C8B-B14F-4D97-AF65-F5344CB8AC3E}">
        <p14:creationId xmlns:p14="http://schemas.microsoft.com/office/powerpoint/2010/main" val="3240620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Consider a student led closure…it ensures that students leave the lesson knowing what they learned and what questions they still have.  Exit tickets, pair share, journal</a:t>
            </a:r>
          </a:p>
          <a:p>
            <a:r>
              <a:rPr lang="en-US" dirty="0"/>
              <a:t>Feedback– FAST  Fair Accurate Specific Timely</a:t>
            </a:r>
          </a:p>
        </p:txBody>
      </p:sp>
      <p:sp>
        <p:nvSpPr>
          <p:cNvPr id="4" name="Slide Number Placeholder 3"/>
          <p:cNvSpPr>
            <a:spLocks noGrp="1"/>
          </p:cNvSpPr>
          <p:nvPr>
            <p:ph type="sldNum" sz="quarter" idx="5"/>
          </p:nvPr>
        </p:nvSpPr>
        <p:spPr/>
        <p:txBody>
          <a:bodyPr/>
          <a:lstStyle/>
          <a:p>
            <a:fld id="{484CEC91-7A65-4868-9634-A5288F997D0F}" type="slidenum">
              <a:rPr lang="en-US" smtClean="0"/>
              <a:t>26</a:t>
            </a:fld>
            <a:endParaRPr lang="en-US" dirty="0"/>
          </a:p>
        </p:txBody>
      </p:sp>
    </p:spTree>
    <p:extLst>
      <p:ext uri="{BB962C8B-B14F-4D97-AF65-F5344CB8AC3E}">
        <p14:creationId xmlns:p14="http://schemas.microsoft.com/office/powerpoint/2010/main" val="2884170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28600" indent="-228600">
              <a:buAutoNum type="arabicPeriod"/>
            </a:pPr>
            <a:r>
              <a:rPr lang="en-US" dirty="0"/>
              <a:t>Learning must be the intentional outcome of everything done in the classroom.</a:t>
            </a:r>
          </a:p>
          <a:p>
            <a:pPr marL="228600" indent="-228600">
              <a:buAutoNum type="arabicPeriod"/>
            </a:pPr>
            <a:r>
              <a:rPr lang="en-US" dirty="0"/>
              <a:t>Student efficacy is often the missing piece in learning. Students owning their learning and not participating is the key to accelerating their learning</a:t>
            </a:r>
          </a:p>
          <a:p>
            <a:pPr marL="228600" indent="-228600">
              <a:buAutoNum type="arabicPeriod"/>
            </a:pPr>
            <a:r>
              <a:rPr lang="en-US" dirty="0"/>
              <a:t>A balanced system of formative and summative assessments</a:t>
            </a:r>
          </a:p>
          <a:p>
            <a:pPr marL="228600" indent="-228600">
              <a:buAutoNum type="arabicPeriod"/>
            </a:pPr>
            <a:r>
              <a:rPr lang="en-US" dirty="0"/>
              <a:t>Intervention groups should begin at the beginning of the school year (pre-planning)</a:t>
            </a:r>
          </a:p>
          <a:p>
            <a:pPr marL="228600" indent="-228600">
              <a:buAutoNum type="arabicPeriod"/>
            </a:pPr>
            <a:r>
              <a:rPr lang="en-US" dirty="0"/>
              <a:t>Prerequisite knowledge ahead of time, enabling students to understand new information</a:t>
            </a:r>
          </a:p>
          <a:p>
            <a:pPr marL="228600" indent="-228600">
              <a:buAutoNum type="arabicPeriod"/>
            </a:pPr>
            <a:r>
              <a:rPr lang="en-US" dirty="0"/>
              <a:t>Leaders must empower and grow the capacity of the group</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484CEC91-7A65-4868-9634-A5288F997D0F}" type="slidenum">
              <a:rPr lang="en-US" smtClean="0"/>
              <a:t>29</a:t>
            </a:fld>
            <a:endParaRPr lang="en-US" dirty="0"/>
          </a:p>
        </p:txBody>
      </p:sp>
    </p:spTree>
    <p:extLst>
      <p:ext uri="{BB962C8B-B14F-4D97-AF65-F5344CB8AC3E}">
        <p14:creationId xmlns:p14="http://schemas.microsoft.com/office/powerpoint/2010/main" val="3277488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Schools are learning communities in which everyone is a teacher, everyone is a learner, everyone is a leader.</a:t>
            </a:r>
          </a:p>
          <a:p>
            <a:r>
              <a:rPr lang="en-US" dirty="0"/>
              <a:t>Do you have a mission and vision that truly represents your school?</a:t>
            </a:r>
          </a:p>
          <a:p>
            <a:r>
              <a:rPr lang="en-US" dirty="0"/>
              <a:t>Does everyone in your building and community treat learning as required?</a:t>
            </a:r>
          </a:p>
          <a:p>
            <a:r>
              <a:rPr lang="en-US" dirty="0"/>
              <a:t>Do you prioritize what needs to be done so that learning can be the focus?</a:t>
            </a:r>
          </a:p>
          <a:p>
            <a:endParaRPr lang="en-US" dirty="0"/>
          </a:p>
        </p:txBody>
      </p:sp>
      <p:sp>
        <p:nvSpPr>
          <p:cNvPr id="4" name="Slide Number Placeholder 3"/>
          <p:cNvSpPr>
            <a:spLocks noGrp="1"/>
          </p:cNvSpPr>
          <p:nvPr>
            <p:ph type="sldNum" sz="quarter" idx="5"/>
          </p:nvPr>
        </p:nvSpPr>
        <p:spPr/>
        <p:txBody>
          <a:bodyPr/>
          <a:lstStyle/>
          <a:p>
            <a:fld id="{484CEC91-7A65-4868-9634-A5288F997D0F}" type="slidenum">
              <a:rPr lang="en-US" smtClean="0"/>
              <a:t>30</a:t>
            </a:fld>
            <a:endParaRPr lang="en-US" dirty="0"/>
          </a:p>
        </p:txBody>
      </p:sp>
    </p:spTree>
    <p:extLst>
      <p:ext uri="{BB962C8B-B14F-4D97-AF65-F5344CB8AC3E}">
        <p14:creationId xmlns:p14="http://schemas.microsoft.com/office/powerpoint/2010/main" val="3366920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Accelerating student learning begins with a plan--- one that guarantees student’s experience grade-level standards every day and ensures students learn priority standards to grade level (or beyond)</a:t>
            </a:r>
          </a:p>
          <a:p>
            <a:r>
              <a:rPr lang="en-US" dirty="0"/>
              <a:t>Do teachers embed prior knowledge into relevant units and teaching pre-requisites WITH grade level content?</a:t>
            </a:r>
          </a:p>
          <a:p>
            <a:r>
              <a:rPr lang="en-US" dirty="0"/>
              <a:t>Do you have a proficiency map to teach priority standards?</a:t>
            </a:r>
          </a:p>
          <a:p>
            <a:r>
              <a:rPr lang="en-US" dirty="0"/>
              <a:t>How do you utilize instruction time to support learning without falling behind pace?</a:t>
            </a:r>
          </a:p>
        </p:txBody>
      </p:sp>
      <p:sp>
        <p:nvSpPr>
          <p:cNvPr id="4" name="Slide Number Placeholder 3"/>
          <p:cNvSpPr>
            <a:spLocks noGrp="1"/>
          </p:cNvSpPr>
          <p:nvPr>
            <p:ph type="sldNum" sz="quarter" idx="5"/>
          </p:nvPr>
        </p:nvSpPr>
        <p:spPr/>
        <p:txBody>
          <a:bodyPr/>
          <a:lstStyle/>
          <a:p>
            <a:fld id="{484CEC91-7A65-4868-9634-A5288F997D0F}" type="slidenum">
              <a:rPr lang="en-US" smtClean="0"/>
              <a:t>31</a:t>
            </a:fld>
            <a:endParaRPr lang="en-US" dirty="0"/>
          </a:p>
        </p:txBody>
      </p:sp>
    </p:spTree>
    <p:extLst>
      <p:ext uri="{BB962C8B-B14F-4D97-AF65-F5344CB8AC3E}">
        <p14:creationId xmlns:p14="http://schemas.microsoft.com/office/powerpoint/2010/main" val="19435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Do you have common formative assessments?</a:t>
            </a:r>
          </a:p>
          <a:p>
            <a:r>
              <a:rPr lang="en-US" dirty="0"/>
              <a:t>Do teachers view assessments as a source of feedback for themselves?</a:t>
            </a:r>
          </a:p>
          <a:p>
            <a:r>
              <a:rPr lang="en-US" dirty="0"/>
              <a:t>Do teacher use multiple measures to assess students?</a:t>
            </a:r>
          </a:p>
        </p:txBody>
      </p:sp>
      <p:sp>
        <p:nvSpPr>
          <p:cNvPr id="4" name="Slide Number Placeholder 3"/>
          <p:cNvSpPr>
            <a:spLocks noGrp="1"/>
          </p:cNvSpPr>
          <p:nvPr>
            <p:ph type="sldNum" sz="quarter" idx="5"/>
          </p:nvPr>
        </p:nvSpPr>
        <p:spPr/>
        <p:txBody>
          <a:bodyPr/>
          <a:lstStyle/>
          <a:p>
            <a:fld id="{484CEC91-7A65-4868-9634-A5288F997D0F}" type="slidenum">
              <a:rPr lang="en-US" smtClean="0"/>
              <a:t>32</a:t>
            </a:fld>
            <a:endParaRPr lang="en-US" dirty="0"/>
          </a:p>
        </p:txBody>
      </p:sp>
    </p:spTree>
    <p:extLst>
      <p:ext uri="{BB962C8B-B14F-4D97-AF65-F5344CB8AC3E}">
        <p14:creationId xmlns:p14="http://schemas.microsoft.com/office/powerpoint/2010/main" val="247408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Acceleration focuses on preparing students for success with upcoming new learning and lays the foundation for continued academic growth.</a:t>
            </a:r>
            <a:r>
              <a:rPr lang="en-US" sz="1200" i="1" dirty="0"/>
              <a:t> </a:t>
            </a:r>
            <a:endParaRPr lang="en-US" dirty="0"/>
          </a:p>
          <a:p>
            <a:endParaRPr lang="en-US" dirty="0"/>
          </a:p>
        </p:txBody>
      </p:sp>
      <p:sp>
        <p:nvSpPr>
          <p:cNvPr id="4" name="Slide Number Placeholder 3"/>
          <p:cNvSpPr>
            <a:spLocks noGrp="1"/>
          </p:cNvSpPr>
          <p:nvPr>
            <p:ph type="sldNum" sz="quarter" idx="5"/>
          </p:nvPr>
        </p:nvSpPr>
        <p:spPr/>
        <p:txBody>
          <a:bodyPr/>
          <a:lstStyle/>
          <a:p>
            <a:fld id="{6588DDEA-0D32-4F57-A6CB-E88C86B9625E}" type="slidenum">
              <a:rPr lang="en-US" smtClean="0"/>
              <a:t>8</a:t>
            </a:fld>
            <a:endParaRPr lang="en-US" dirty="0"/>
          </a:p>
        </p:txBody>
      </p:sp>
    </p:spTree>
    <p:extLst>
      <p:ext uri="{BB962C8B-B14F-4D97-AF65-F5344CB8AC3E}">
        <p14:creationId xmlns:p14="http://schemas.microsoft.com/office/powerpoint/2010/main" val="4191564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Are you analyzing data as a team?</a:t>
            </a:r>
          </a:p>
          <a:p>
            <a:r>
              <a:rPr lang="en-US" dirty="0"/>
              <a:t>Are your most high quality teachers providing the learning supports?</a:t>
            </a:r>
          </a:p>
          <a:p>
            <a:r>
              <a:rPr lang="en-US" dirty="0"/>
              <a:t>Are you using daily formative assessments to determine and target interventions?</a:t>
            </a:r>
          </a:p>
        </p:txBody>
      </p:sp>
      <p:sp>
        <p:nvSpPr>
          <p:cNvPr id="4" name="Slide Number Placeholder 3"/>
          <p:cNvSpPr>
            <a:spLocks noGrp="1"/>
          </p:cNvSpPr>
          <p:nvPr>
            <p:ph type="sldNum" sz="quarter" idx="5"/>
          </p:nvPr>
        </p:nvSpPr>
        <p:spPr/>
        <p:txBody>
          <a:bodyPr/>
          <a:lstStyle/>
          <a:p>
            <a:fld id="{484CEC91-7A65-4868-9634-A5288F997D0F}" type="slidenum">
              <a:rPr lang="en-US" smtClean="0"/>
              <a:t>33</a:t>
            </a:fld>
            <a:endParaRPr lang="en-US" dirty="0"/>
          </a:p>
        </p:txBody>
      </p:sp>
    </p:spTree>
    <p:extLst>
      <p:ext uri="{BB962C8B-B14F-4D97-AF65-F5344CB8AC3E}">
        <p14:creationId xmlns:p14="http://schemas.microsoft.com/office/powerpoint/2010/main" val="1993283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CEC91-7A65-4868-9634-A5288F997D0F}" type="slidenum">
              <a:rPr lang="en-US" smtClean="0"/>
              <a:t>34</a:t>
            </a:fld>
            <a:endParaRPr lang="en-US" dirty="0"/>
          </a:p>
        </p:txBody>
      </p:sp>
    </p:spTree>
    <p:extLst>
      <p:ext uri="{BB962C8B-B14F-4D97-AF65-F5344CB8AC3E}">
        <p14:creationId xmlns:p14="http://schemas.microsoft.com/office/powerpoint/2010/main" val="301068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Is clear rationale and research being used tp make decisions?</a:t>
            </a:r>
          </a:p>
          <a:p>
            <a:r>
              <a:rPr lang="en-US" dirty="0"/>
              <a:t>Is the majority of your time spent on important issues related to learning?</a:t>
            </a:r>
          </a:p>
          <a:p>
            <a:r>
              <a:rPr lang="en-US" dirty="0"/>
              <a:t>Do you share the leadership?</a:t>
            </a:r>
          </a:p>
        </p:txBody>
      </p:sp>
      <p:sp>
        <p:nvSpPr>
          <p:cNvPr id="4" name="Slide Number Placeholder 3"/>
          <p:cNvSpPr>
            <a:spLocks noGrp="1"/>
          </p:cNvSpPr>
          <p:nvPr>
            <p:ph type="sldNum" sz="quarter" idx="5"/>
          </p:nvPr>
        </p:nvSpPr>
        <p:spPr/>
        <p:txBody>
          <a:bodyPr/>
          <a:lstStyle/>
          <a:p>
            <a:fld id="{484CEC91-7A65-4868-9634-A5288F997D0F}" type="slidenum">
              <a:rPr lang="en-US" smtClean="0"/>
              <a:t>35</a:t>
            </a:fld>
            <a:endParaRPr lang="en-US" dirty="0"/>
          </a:p>
        </p:txBody>
      </p:sp>
    </p:spTree>
    <p:extLst>
      <p:ext uri="{BB962C8B-B14F-4D97-AF65-F5344CB8AC3E}">
        <p14:creationId xmlns:p14="http://schemas.microsoft.com/office/powerpoint/2010/main" val="2923854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Header font 50pt</a:t>
            </a:r>
          </a:p>
          <a:p>
            <a:pPr marL="171450" indent="-171450">
              <a:buFont typeface="Arial" panose="020B0604020202020204" pitchFamily="34" charset="0"/>
              <a:buChar char="•"/>
            </a:pPr>
            <a:r>
              <a:rPr lang="en-US" dirty="0"/>
              <a:t>Content/body text font 26pt</a:t>
            </a:r>
          </a:p>
        </p:txBody>
      </p:sp>
      <p:sp>
        <p:nvSpPr>
          <p:cNvPr id="4" name="Slide Number Placeholder 3"/>
          <p:cNvSpPr>
            <a:spLocks noGrp="1"/>
          </p:cNvSpPr>
          <p:nvPr>
            <p:ph type="sldNum" sz="quarter" idx="5"/>
          </p:nvPr>
        </p:nvSpPr>
        <p:spPr/>
        <p:txBody>
          <a:bodyPr/>
          <a:lstStyle/>
          <a:p>
            <a:fld id="{484CEC91-7A65-4868-9634-A5288F997D0F}" type="slidenum">
              <a:rPr lang="en-US" smtClean="0"/>
              <a:t>38</a:t>
            </a:fld>
            <a:endParaRPr lang="en-US" dirty="0"/>
          </a:p>
        </p:txBody>
      </p:sp>
    </p:spTree>
    <p:extLst>
      <p:ext uri="{BB962C8B-B14F-4D97-AF65-F5344CB8AC3E}">
        <p14:creationId xmlns:p14="http://schemas.microsoft.com/office/powerpoint/2010/main" val="3896338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Going backwards is not an option</a:t>
            </a:r>
          </a:p>
        </p:txBody>
      </p:sp>
      <p:sp>
        <p:nvSpPr>
          <p:cNvPr id="4" name="Slide Number Placeholder 3"/>
          <p:cNvSpPr>
            <a:spLocks noGrp="1"/>
          </p:cNvSpPr>
          <p:nvPr>
            <p:ph type="sldNum" sz="quarter" idx="5"/>
          </p:nvPr>
        </p:nvSpPr>
        <p:spPr/>
        <p:txBody>
          <a:bodyPr/>
          <a:lstStyle/>
          <a:p>
            <a:fld id="{484CEC91-7A65-4868-9634-A5288F997D0F}" type="slidenum">
              <a:rPr lang="en-US" smtClean="0"/>
              <a:t>39</a:t>
            </a:fld>
            <a:endParaRPr lang="en-US" dirty="0"/>
          </a:p>
        </p:txBody>
      </p:sp>
    </p:spTree>
    <p:extLst>
      <p:ext uri="{BB962C8B-B14F-4D97-AF65-F5344CB8AC3E}">
        <p14:creationId xmlns:p14="http://schemas.microsoft.com/office/powerpoint/2010/main" val="2329992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Slide title is hidden from display</a:t>
            </a:r>
          </a:p>
        </p:txBody>
      </p:sp>
      <p:sp>
        <p:nvSpPr>
          <p:cNvPr id="4" name="Slide Number Placeholder 3"/>
          <p:cNvSpPr>
            <a:spLocks noGrp="1"/>
          </p:cNvSpPr>
          <p:nvPr>
            <p:ph type="sldNum" sz="quarter" idx="5"/>
          </p:nvPr>
        </p:nvSpPr>
        <p:spPr/>
        <p:txBody>
          <a:bodyPr/>
          <a:lstStyle/>
          <a:p>
            <a:fld id="{484CEC91-7A65-4868-9634-A5288F997D0F}" type="slidenum">
              <a:rPr lang="en-US" smtClean="0"/>
              <a:t>42</a:t>
            </a:fld>
            <a:endParaRPr lang="en-US" dirty="0"/>
          </a:p>
        </p:txBody>
      </p:sp>
    </p:spTree>
    <p:extLst>
      <p:ext uri="{BB962C8B-B14F-4D97-AF65-F5344CB8AC3E}">
        <p14:creationId xmlns:p14="http://schemas.microsoft.com/office/powerpoint/2010/main" val="166518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0" u="none" strike="noStrike" kern="1200" dirty="0">
                <a:solidFill>
                  <a:schemeClr val="tx1"/>
                </a:solidFill>
                <a:effectLst/>
                <a:latin typeface="+mn-lt"/>
                <a:ea typeface="+mn-ea"/>
                <a:cs typeface="+mn-cs"/>
              </a:rPr>
              <a:t>"The Opportunity Myth" is a major 2018 report by TNTP (formerly The New Teacher Project) that </a:t>
            </a:r>
            <a:r>
              <a:rPr lang="en-US" dirty="0"/>
              <a:t>exposes a false promise in American education: that doing well in school will prepare students for college and careers. It reveals that schools constantly fail students by denying them the four core resources they need to succeed: [</a:t>
            </a:r>
            <a:r>
              <a:rPr lang="en-US" dirty="0">
                <a:hlinkClick r:id="rId3"/>
              </a:rPr>
              <a:t>1</a:t>
            </a:r>
            <a:r>
              <a:rPr lang="en-US" dirty="0"/>
              <a:t>, </a:t>
            </a:r>
            <a:r>
              <a:rPr lang="en-US" dirty="0">
                <a:hlinkClick r:id="rId4"/>
              </a:rPr>
              <a:t>2</a:t>
            </a:r>
            <a:r>
              <a:rPr lang="en-US" dirty="0"/>
              <a:t>, </a:t>
            </a:r>
            <a:r>
              <a:rPr lang="en-US" dirty="0">
                <a:hlinkClick r:id="rId5"/>
              </a:rPr>
              <a:t>3</a:t>
            </a:r>
            <a:r>
              <a:rPr lang="en-US" dirty="0"/>
              <a:t>, </a:t>
            </a:r>
            <a:r>
              <a:rPr lang="en-US" dirty="0">
                <a:hlinkClick r:id="rId6"/>
              </a:rPr>
              <a:t>4</a:t>
            </a:r>
            <a:r>
              <a:rPr lang="en-US" dirty="0"/>
              <a:t>, </a:t>
            </a:r>
            <a:r>
              <a:rPr lang="en-US" dirty="0">
                <a:hlinkClick r:id="rId7"/>
              </a:rPr>
              <a:t>5</a:t>
            </a:r>
            <a:r>
              <a:rPr lang="en-US" dirty="0"/>
              <a:t>] The report followed nearly 4,000 students and found that while most students try hard, have big goals, and earn good grades, they are severely underprepared for life after high school. This is because they consistently miss out on four crucial classroom resources: [</a:t>
            </a:r>
            <a:r>
              <a:rPr lang="en-US" dirty="0">
                <a:hlinkClick r:id="rId3"/>
              </a:rPr>
              <a:t>1</a:t>
            </a:r>
            <a:r>
              <a:rPr lang="en-US" dirty="0"/>
              <a:t>, </a:t>
            </a:r>
            <a:r>
              <a:rPr lang="en-US" dirty="0">
                <a:hlinkClick r:id="rId8"/>
              </a:rPr>
              <a:t>2</a:t>
            </a:r>
            <a:r>
              <a:rPr lang="en-US" dirty="0"/>
              <a:t>, </a:t>
            </a:r>
            <a:r>
              <a:rPr lang="en-US" dirty="0">
                <a:hlinkClick r:id="rId4"/>
              </a:rPr>
              <a:t>3</a:t>
            </a:r>
            <a:r>
              <a:rPr lang="en-US" dirty="0"/>
              <a:t>]</a:t>
            </a:r>
          </a:p>
        </p:txBody>
      </p:sp>
      <p:sp>
        <p:nvSpPr>
          <p:cNvPr id="4" name="Slide Number Placeholder 3"/>
          <p:cNvSpPr>
            <a:spLocks noGrp="1"/>
          </p:cNvSpPr>
          <p:nvPr>
            <p:ph type="sldNum" sz="quarter" idx="5"/>
          </p:nvPr>
        </p:nvSpPr>
        <p:spPr/>
        <p:txBody>
          <a:bodyPr/>
          <a:lstStyle/>
          <a:p>
            <a:fld id="{6588DDEA-0D32-4F57-A6CB-E88C86B9625E}" type="slidenum">
              <a:rPr lang="en-US" smtClean="0"/>
              <a:t>9</a:t>
            </a:fld>
            <a:endParaRPr lang="en-US" dirty="0"/>
          </a:p>
        </p:txBody>
      </p:sp>
    </p:spTree>
    <p:extLst>
      <p:ext uri="{BB962C8B-B14F-4D97-AF65-F5344CB8AC3E}">
        <p14:creationId xmlns:p14="http://schemas.microsoft.com/office/powerpoint/2010/main" val="1537494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Our work with Zearn uncovered striking findings. An analysis of data from Zearn encompassing more than two million students in more than 100,000 elementary math classrooms1 shows:  </a:t>
            </a:r>
          </a:p>
          <a:p>
            <a:endParaRPr lang="en-US" dirty="0"/>
          </a:p>
        </p:txBody>
      </p:sp>
      <p:sp>
        <p:nvSpPr>
          <p:cNvPr id="4" name="Slide Number Placeholder 3"/>
          <p:cNvSpPr>
            <a:spLocks noGrp="1"/>
          </p:cNvSpPr>
          <p:nvPr>
            <p:ph type="sldNum" sz="quarter" idx="5"/>
          </p:nvPr>
        </p:nvSpPr>
        <p:spPr/>
        <p:txBody>
          <a:bodyPr/>
          <a:lstStyle/>
          <a:p>
            <a:fld id="{6588DDEA-0D32-4F57-A6CB-E88C86B9625E}" type="slidenum">
              <a:rPr lang="en-US" smtClean="0"/>
              <a:t>10</a:t>
            </a:fld>
            <a:endParaRPr lang="en-US" dirty="0"/>
          </a:p>
        </p:txBody>
      </p:sp>
    </p:spTree>
    <p:extLst>
      <p:ext uri="{BB962C8B-B14F-4D97-AF65-F5344CB8AC3E}">
        <p14:creationId xmlns:p14="http://schemas.microsoft.com/office/powerpoint/2010/main" val="2719896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dirty="0">
                <a:latin typeface="Aptos" panose="020B0004020202020204" pitchFamily="34" charset="0"/>
              </a:rPr>
              <a:t>In the four Tennessee districts studied, that strain showed up clearly in practice. Many students who qualified for intervention did not receive it at all. Among those who did, relatively few made sufficient progress over the course of the school year to move to a less intensive tier or exit intervention entirely. </a:t>
            </a:r>
            <a:endParaRPr lang="en-US" dirty="0"/>
          </a:p>
        </p:txBody>
      </p:sp>
      <p:sp>
        <p:nvSpPr>
          <p:cNvPr id="4" name="Slide Number Placeholder 3"/>
          <p:cNvSpPr>
            <a:spLocks noGrp="1"/>
          </p:cNvSpPr>
          <p:nvPr>
            <p:ph type="sldNum" sz="quarter" idx="5"/>
          </p:nvPr>
        </p:nvSpPr>
        <p:spPr/>
        <p:txBody>
          <a:bodyPr/>
          <a:lstStyle/>
          <a:p>
            <a:fld id="{6588DDEA-0D32-4F57-A6CB-E88C86B9625E}" type="slidenum">
              <a:rPr lang="en-US" smtClean="0"/>
              <a:t>11</a:t>
            </a:fld>
            <a:endParaRPr lang="en-US" dirty="0"/>
          </a:p>
        </p:txBody>
      </p:sp>
    </p:spTree>
    <p:extLst>
      <p:ext uri="{BB962C8B-B14F-4D97-AF65-F5344CB8AC3E}">
        <p14:creationId xmlns:p14="http://schemas.microsoft.com/office/powerpoint/2010/main" val="166648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By recognizing that student behavior and engagement are direct reflections of the learning environment, educators gain the power to proactively adjust their methods to reach every learner.</a:t>
            </a:r>
          </a:p>
          <a:p>
            <a:endParaRPr lang="en-US" dirty="0"/>
          </a:p>
        </p:txBody>
      </p:sp>
      <p:sp>
        <p:nvSpPr>
          <p:cNvPr id="4" name="Slide Number Placeholder 3"/>
          <p:cNvSpPr>
            <a:spLocks noGrp="1"/>
          </p:cNvSpPr>
          <p:nvPr>
            <p:ph type="sldNum" sz="quarter" idx="5"/>
          </p:nvPr>
        </p:nvSpPr>
        <p:spPr/>
        <p:txBody>
          <a:bodyPr/>
          <a:lstStyle/>
          <a:p>
            <a:fld id="{6588DDEA-0D32-4F57-A6CB-E88C86B9625E}" type="slidenum">
              <a:rPr lang="en-US" smtClean="0"/>
              <a:t>12</a:t>
            </a:fld>
            <a:endParaRPr lang="en-US" dirty="0"/>
          </a:p>
        </p:txBody>
      </p:sp>
    </p:spTree>
    <p:extLst>
      <p:ext uri="{BB962C8B-B14F-4D97-AF65-F5344CB8AC3E}">
        <p14:creationId xmlns:p14="http://schemas.microsoft.com/office/powerpoint/2010/main" val="98237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big push for acceleration rather than remediation came after COVID, trying to make up for lost learning.  Too much to cover to go back, so instead of going back... go forward strategically.</a:t>
            </a:r>
          </a:p>
        </p:txBody>
      </p:sp>
      <p:sp>
        <p:nvSpPr>
          <p:cNvPr id="4" name="Slide Number Placeholder 3"/>
          <p:cNvSpPr>
            <a:spLocks noGrp="1"/>
          </p:cNvSpPr>
          <p:nvPr>
            <p:ph type="sldNum" sz="quarter" idx="5"/>
          </p:nvPr>
        </p:nvSpPr>
        <p:spPr/>
        <p:txBody>
          <a:bodyPr/>
          <a:lstStyle/>
          <a:p>
            <a:fld id="{484CEC91-7A65-4868-9634-A5288F997D0F}" type="slidenum">
              <a:rPr lang="en-US" smtClean="0"/>
              <a:t>14</a:t>
            </a:fld>
            <a:endParaRPr lang="en-US" dirty="0"/>
          </a:p>
        </p:txBody>
      </p:sp>
    </p:spTree>
    <p:extLst>
      <p:ext uri="{BB962C8B-B14F-4D97-AF65-F5344CB8AC3E}">
        <p14:creationId xmlns:p14="http://schemas.microsoft.com/office/powerpoint/2010/main" val="553202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do in response to those thoughts that either supports or inhibits students’ achievement. It is all about the scaffolding.</a:t>
            </a:r>
          </a:p>
          <a:p>
            <a:endParaRPr lang="en-US" dirty="0"/>
          </a:p>
        </p:txBody>
      </p:sp>
      <p:sp>
        <p:nvSpPr>
          <p:cNvPr id="4" name="Slide Number Placeholder 3"/>
          <p:cNvSpPr>
            <a:spLocks noGrp="1"/>
          </p:cNvSpPr>
          <p:nvPr>
            <p:ph type="sldNum" sz="quarter" idx="5"/>
          </p:nvPr>
        </p:nvSpPr>
        <p:spPr/>
        <p:txBody>
          <a:bodyPr/>
          <a:lstStyle/>
          <a:p>
            <a:fld id="{484CEC91-7A65-4868-9634-A5288F997D0F}" type="slidenum">
              <a:rPr lang="en-US" smtClean="0"/>
              <a:t>15</a:t>
            </a:fld>
            <a:endParaRPr lang="en-US" dirty="0"/>
          </a:p>
        </p:txBody>
      </p:sp>
    </p:spTree>
    <p:extLst>
      <p:ext uri="{BB962C8B-B14F-4D97-AF65-F5344CB8AC3E}">
        <p14:creationId xmlns:p14="http://schemas.microsoft.com/office/powerpoint/2010/main" val="3783064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might sound something like this:</a:t>
            </a:r>
          </a:p>
          <a:p>
            <a:r>
              <a:rPr lang="en-US" i="1" dirty="0"/>
              <a:t>Teacher: Would the $17 be positive or negative?</a:t>
            </a:r>
            <a:endParaRPr lang="en-US" dirty="0"/>
          </a:p>
          <a:p>
            <a:r>
              <a:rPr lang="en-US" i="1" dirty="0"/>
              <a:t>Students: Negative.</a:t>
            </a:r>
            <a:endParaRPr lang="en-US" dirty="0"/>
          </a:p>
          <a:p>
            <a:endParaRPr lang="en-US" b="0" i="1" dirty="0">
              <a:effectLst/>
            </a:endParaRPr>
          </a:p>
          <a:p>
            <a:r>
              <a:rPr lang="en-US" b="0" i="1" dirty="0">
                <a:effectLst/>
              </a:rPr>
              <a:t>Teacher: What about the $15?</a:t>
            </a:r>
            <a:endParaRPr lang="en-US" b="0" dirty="0">
              <a:effectLst/>
            </a:endParaRPr>
          </a:p>
          <a:p>
            <a:r>
              <a:rPr lang="en-US" b="0" i="1" dirty="0">
                <a:effectLst/>
              </a:rPr>
              <a:t>Students: Negative.</a:t>
            </a:r>
            <a:endParaRPr lang="en-US" b="0" dirty="0">
              <a:effectLst/>
            </a:endParaRPr>
          </a:p>
          <a:p>
            <a:r>
              <a:rPr lang="en-US" b="0" i="1" dirty="0">
                <a:effectLst/>
              </a:rPr>
              <a:t>Teacher: What do we do when we add negative numbers?</a:t>
            </a:r>
            <a:endParaRPr lang="en-US" b="0" dirty="0">
              <a:effectLst/>
            </a:endParaRPr>
          </a:p>
          <a:p>
            <a:r>
              <a:rPr lang="en-US" b="0" dirty="0">
                <a:effectLst/>
              </a:rPr>
              <a:t>The cognitive demand of the task is greatly diminished by this “scaffolding.”</a:t>
            </a:r>
          </a:p>
          <a:p>
            <a:r>
              <a:rPr lang="en-US" b="0" dirty="0">
                <a:effectLst/>
              </a:rPr>
              <a:t>The students are no longer left to make sense of the context and determine the operation to be performed. The teacher is providing supports for students in anticipation of a struggle. This is what we mean by just-in-case scaffolding.</a:t>
            </a:r>
          </a:p>
          <a:p>
            <a:r>
              <a:rPr lang="en-US" b="0" dirty="0">
                <a:effectLst/>
              </a:rPr>
              <a:t>In contrast, imagine a classroom where the teacher provides space for students to do the sense making. It might sound something like this:</a:t>
            </a:r>
          </a:p>
          <a:p>
            <a:r>
              <a:rPr lang="en-US" b="0" i="1" dirty="0">
                <a:effectLst/>
              </a:rPr>
              <a:t>Teacher (after reading the problem to the students): Class, spend 2 minutes thinking about this problem and then share your ideas with your partner.</a:t>
            </a:r>
            <a:endParaRPr lang="en-US" b="0" dirty="0">
              <a:effectLst/>
            </a:endParaRPr>
          </a:p>
          <a:p>
            <a:r>
              <a:rPr lang="en-US" b="0" i="1" dirty="0">
                <a:effectLst/>
              </a:rPr>
              <a:t>(Teacher waits 2 minutes before circulating the room to listen to discussions of students as they work in small groups)</a:t>
            </a:r>
            <a:endParaRPr lang="en-US" b="0" dirty="0">
              <a:effectLst/>
            </a:endParaRPr>
          </a:p>
          <a:p>
            <a:r>
              <a:rPr lang="en-US" b="0" i="1" dirty="0">
                <a:effectLst/>
              </a:rPr>
              <a:t>Student (addressing teacher): We don’t know how to solve it.</a:t>
            </a:r>
            <a:endParaRPr lang="en-US" b="0" dirty="0">
              <a:effectLst/>
            </a:endParaRPr>
          </a:p>
          <a:p>
            <a:r>
              <a:rPr lang="en-US" b="0" i="1" dirty="0">
                <a:effectLst/>
              </a:rPr>
              <a:t>Teacher: What is the problem asking?</a:t>
            </a:r>
            <a:endParaRPr lang="en-US" b="0" dirty="0">
              <a:effectLst/>
            </a:endParaRPr>
          </a:p>
          <a:p>
            <a:r>
              <a:rPr lang="en-US" b="0" i="1" dirty="0">
                <a:effectLst/>
              </a:rPr>
              <a:t>Student: What Alex should write in her notebook to show how much money she has.</a:t>
            </a:r>
            <a:endParaRPr lang="en-US" b="0" dirty="0">
              <a:effectLst/>
            </a:endParaRPr>
          </a:p>
          <a:p>
            <a:r>
              <a:rPr lang="en-US" b="0" i="1" dirty="0">
                <a:effectLst/>
              </a:rPr>
              <a:t>Teacher: What do you know?</a:t>
            </a:r>
            <a:endParaRPr lang="en-US" b="0" dirty="0">
              <a:effectLst/>
            </a:endParaRPr>
          </a:p>
          <a:p>
            <a:r>
              <a:rPr lang="en-US" b="0" i="1" dirty="0">
                <a:effectLst/>
              </a:rPr>
              <a:t>Student: We know that she spent all her money and then borrowed money from her mom.</a:t>
            </a:r>
            <a:endParaRPr lang="en-US" b="0" dirty="0">
              <a:effectLst/>
            </a:endParaRPr>
          </a:p>
          <a:p>
            <a:r>
              <a:rPr lang="en-US" b="0" i="1" dirty="0">
                <a:effectLst/>
              </a:rPr>
              <a:t>Teacher: Now work with your partner to see how you might represent the money she borrowed. (Teacher walks away.)</a:t>
            </a:r>
            <a:endParaRPr lang="en-US" b="0" dirty="0">
              <a:effectLst/>
            </a:endParaRPr>
          </a:p>
          <a:p>
            <a:r>
              <a:rPr lang="en-US" b="0" dirty="0">
                <a:effectLst/>
              </a:rPr>
              <a:t>What you probably notice is that the teacher provides processing time for students to do the sense making. When students indicate a struggle, the teacher provides just enough information so that students can re-engage with the task without lowering the cognitive demand of the task (</a:t>
            </a:r>
            <a:r>
              <a:rPr lang="en-US" sz="1200" b="0" u="sng" kern="1200" dirty="0">
                <a:solidFill>
                  <a:schemeClr val="tx1"/>
                </a:solidFill>
                <a:effectLst/>
                <a:latin typeface="+mn-lt"/>
                <a:ea typeface="+mn-ea"/>
                <a:cs typeface="+mn-cs"/>
                <a:hlinkClick r:id="rId3"/>
              </a:rPr>
              <a:t>Boston, Candela, &amp; Dixon, 2019</a:t>
            </a:r>
            <a:r>
              <a:rPr lang="en-US" b="0" dirty="0">
                <a:effectLst/>
              </a:rPr>
              <a:t>). Which classroom description most closely represents the opportunities you or the teachers you support are affording students? How would you describe your classroom?</a:t>
            </a:r>
          </a:p>
          <a:p>
            <a:r>
              <a:rPr lang="en-US" b="0" dirty="0">
                <a:effectLst/>
              </a:rPr>
              <a:t>The shifts in practice I suggest have the goals of ensuring that the students are doing the sense making and the teacher is supporting them to meet the learning goal through the task that is chosen and the questions that are used to support the implementation of that task. We can transition our unproductive practices to be productive by keeping the learning goal and student engagement at the foreground of our planning and by critically analyzing our instructional decisions and structures.</a:t>
            </a:r>
          </a:p>
          <a:p>
            <a:r>
              <a:rPr lang="en-US" b="0" i="1" dirty="0">
                <a:effectLst/>
              </a:rPr>
              <a:t>The views expressed in this article are those of the author and do not necessarily represent those of HMH.</a:t>
            </a:r>
            <a:endParaRPr lang="en-US" b="0" dirty="0">
              <a:effectLst/>
            </a:endParaRPr>
          </a:p>
          <a:p>
            <a:r>
              <a:rPr lang="en-US" b="0" dirty="0">
                <a:effectLst/>
              </a:rPr>
              <a:t>***</a:t>
            </a:r>
          </a:p>
          <a:p>
            <a:r>
              <a:rPr lang="en-US" b="0" i="1" dirty="0">
                <a:effectLst/>
              </a:rPr>
              <a:t>Dr. Juli Dixon is an author of HMH’s K–8 core mathematics program, </a:t>
            </a:r>
            <a:r>
              <a:rPr lang="en-US" sz="1200" b="0" u="sng" kern="1200" dirty="0">
                <a:solidFill>
                  <a:schemeClr val="tx1"/>
                </a:solidFill>
                <a:effectLst/>
                <a:latin typeface="+mn-lt"/>
                <a:ea typeface="+mn-ea"/>
                <a:cs typeface="+mn-cs"/>
                <a:hlinkClick r:id="rId4"/>
              </a:rPr>
              <a:t>Into Math</a:t>
            </a:r>
            <a:r>
              <a:rPr lang="en-US" b="0" i="1" dirty="0">
                <a:effectLst/>
              </a:rPr>
              <a:t>. This blog, originally published in 2018, was updated in 2024.</a:t>
            </a:r>
            <a:endParaRPr lang="en-US" b="0" dirty="0">
              <a:effectLst/>
            </a:endParaRPr>
          </a:p>
        </p:txBody>
      </p:sp>
      <p:sp>
        <p:nvSpPr>
          <p:cNvPr id="4" name="Slide Number Placeholder 3"/>
          <p:cNvSpPr>
            <a:spLocks noGrp="1"/>
          </p:cNvSpPr>
          <p:nvPr>
            <p:ph type="sldNum" sz="quarter" idx="5"/>
          </p:nvPr>
        </p:nvSpPr>
        <p:spPr/>
        <p:txBody>
          <a:bodyPr/>
          <a:lstStyle/>
          <a:p>
            <a:fld id="{484CEC91-7A65-4868-9634-A5288F997D0F}" type="slidenum">
              <a:rPr lang="en-US" smtClean="0"/>
              <a:t>16</a:t>
            </a:fld>
            <a:endParaRPr lang="en-US" dirty="0"/>
          </a:p>
        </p:txBody>
      </p:sp>
    </p:spTree>
    <p:extLst>
      <p:ext uri="{BB962C8B-B14F-4D97-AF65-F5344CB8AC3E}">
        <p14:creationId xmlns:p14="http://schemas.microsoft.com/office/powerpoint/2010/main" val="3631038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06E5E-2FCB-B270-CD3F-6CFEC4E39E23}"/>
              </a:ext>
            </a:extLst>
          </p:cNvPr>
          <p:cNvPicPr>
            <a:picLocks noChangeAspect="1"/>
          </p:cNvPicPr>
          <p:nvPr userDrawn="1"/>
        </p:nvPicPr>
        <p:blipFill>
          <a:blip r:embed="rId2"/>
          <a:stretch>
            <a:fillRect/>
          </a:stretch>
        </p:blipFill>
        <p:spPr>
          <a:xfrm>
            <a:off x="9291513" y="-838908"/>
            <a:ext cx="11521440" cy="11521440"/>
          </a:xfrm>
          <a:prstGeom prst="rect">
            <a:avLst/>
          </a:prstGeom>
        </p:spPr>
      </p:pic>
      <p:sp>
        <p:nvSpPr>
          <p:cNvPr id="2" name="Title 1">
            <a:extLst>
              <a:ext uri="{FF2B5EF4-FFF2-40B4-BE49-F238E27FC236}">
                <a16:creationId xmlns:a16="http://schemas.microsoft.com/office/drawing/2014/main" id="{E59BFEE4-62A2-7EAB-AEBF-7E3944603DC4}"/>
              </a:ext>
            </a:extLst>
          </p:cNvPr>
          <p:cNvSpPr>
            <a:spLocks noGrp="1"/>
          </p:cNvSpPr>
          <p:nvPr>
            <p:ph type="ctrTitle" hasCustomPrompt="1"/>
          </p:nvPr>
        </p:nvSpPr>
        <p:spPr>
          <a:xfrm>
            <a:off x="969264" y="956930"/>
            <a:ext cx="10354410" cy="3675792"/>
          </a:xfrm>
        </p:spPr>
        <p:txBody>
          <a:bodyPr anchor="ctr">
            <a:normAutofit/>
          </a:bodyPr>
          <a:lstStyle>
            <a:lvl1pPr algn="l">
              <a:lnSpc>
                <a:spcPct val="110000"/>
              </a:lnSpc>
              <a:defRPr sz="6600" b="1">
                <a:solidFill>
                  <a:srgbClr val="2F3D4C"/>
                </a:solidFill>
                <a:latin typeface="Aptos" panose="020B0004020202020204" pitchFamily="34" charset="0"/>
                <a:cs typeface="Segoe UI" panose="020B0502040204020203" pitchFamily="34" charset="0"/>
              </a:defRPr>
            </a:lvl1pPr>
          </a:lstStyle>
          <a:p>
            <a:r>
              <a:rPr lang="en-US">
                <a:solidFill>
                  <a:schemeClr val="bg1"/>
                </a:solidFill>
              </a:rPr>
              <a:t>Title</a:t>
            </a:r>
            <a:r>
              <a:rPr lang="en-US"/>
              <a:t> </a:t>
            </a:r>
            <a:r>
              <a:rPr lang="en-US">
                <a:solidFill>
                  <a:schemeClr val="bg1"/>
                </a:solidFill>
              </a:rPr>
              <a:t>Slide</a:t>
            </a:r>
            <a:r>
              <a:rPr lang="en-US"/>
              <a:t> -</a:t>
            </a:r>
            <a:r>
              <a:rPr lang="en-US">
                <a:solidFill>
                  <a:schemeClr val="bg1"/>
                </a:solidFill>
              </a:rPr>
              <a:t>Font is no less than 44 size</a:t>
            </a:r>
            <a:endParaRPr lang="en-US"/>
          </a:p>
        </p:txBody>
      </p:sp>
      <p:sp>
        <p:nvSpPr>
          <p:cNvPr id="3" name="Subtitle 2">
            <a:extLst>
              <a:ext uri="{FF2B5EF4-FFF2-40B4-BE49-F238E27FC236}">
                <a16:creationId xmlns:a16="http://schemas.microsoft.com/office/drawing/2014/main" id="{75BD4C45-7EC9-A96B-2BD7-023E611D499B}"/>
              </a:ext>
            </a:extLst>
          </p:cNvPr>
          <p:cNvSpPr>
            <a:spLocks noGrp="1"/>
          </p:cNvSpPr>
          <p:nvPr>
            <p:ph type="subTitle" idx="1" hasCustomPrompt="1"/>
          </p:nvPr>
        </p:nvSpPr>
        <p:spPr>
          <a:xfrm>
            <a:off x="953262" y="5276460"/>
            <a:ext cx="10370412" cy="2483643"/>
          </a:xfrm>
        </p:spPr>
        <p:txBody>
          <a:bodyPr anchor="b">
            <a:normAutofit/>
          </a:bodyPr>
          <a:lstStyle>
            <a:lvl1pPr marL="0" indent="0" algn="l">
              <a:buNone/>
              <a:defRPr sz="3200" b="1">
                <a:solidFill>
                  <a:srgbClr val="2F3D4C"/>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&lt;Audience&gt;</a:t>
            </a:r>
          </a:p>
          <a:p>
            <a:r>
              <a:rPr lang="en-US"/>
              <a:t>&lt;Presenter Name&gt; </a:t>
            </a:r>
          </a:p>
          <a:p>
            <a:r>
              <a:rPr lang="en-US"/>
              <a:t>&lt;Date&gt;</a:t>
            </a:r>
          </a:p>
        </p:txBody>
      </p:sp>
      <p:pic>
        <p:nvPicPr>
          <p:cNvPr id="12" name="Picture 11">
            <a:extLst>
              <a:ext uri="{FF2B5EF4-FFF2-40B4-BE49-F238E27FC236}">
                <a16:creationId xmlns:a16="http://schemas.microsoft.com/office/drawing/2014/main" id="{98B8F3DA-CB78-FE37-88DE-2565E63C0E1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3479" y="7910464"/>
            <a:ext cx="8641080" cy="22859"/>
          </a:xfrm>
          <a:prstGeom prst="rect">
            <a:avLst/>
          </a:prstGeom>
        </p:spPr>
      </p:pic>
    </p:spTree>
    <p:extLst>
      <p:ext uri="{BB962C8B-B14F-4D97-AF65-F5344CB8AC3E}">
        <p14:creationId xmlns:p14="http://schemas.microsoft.com/office/powerpoint/2010/main" val="307155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with Footer">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B318CF-2B45-C43B-CD55-06615050B2C1}"/>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12" name="SCDE logo" descr="South Carolina Department of Education logo ">
            <a:extLst>
              <a:ext uri="{FF2B5EF4-FFF2-40B4-BE49-F238E27FC236}">
                <a16:creationId xmlns:a16="http://schemas.microsoft.com/office/drawing/2014/main" id="{C5CC20D6-CB1A-AC19-3B64-8C546270A562}"/>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4" name="Content Placeholder 3">
            <a:extLst>
              <a:ext uri="{FF2B5EF4-FFF2-40B4-BE49-F238E27FC236}">
                <a16:creationId xmlns:a16="http://schemas.microsoft.com/office/drawing/2014/main" id="{1D33C630-315D-CFC6-1077-4EA130C6BF5B}"/>
              </a:ext>
            </a:extLst>
          </p:cNvPr>
          <p:cNvSpPr>
            <a:spLocks noGrp="1"/>
          </p:cNvSpPr>
          <p:nvPr>
            <p:ph sz="half" idx="2"/>
          </p:nvPr>
        </p:nvSpPr>
        <p:spPr>
          <a:xfrm>
            <a:off x="12019788" y="2437728"/>
            <a:ext cx="5303520" cy="6325852"/>
          </a:xfrm>
        </p:spPr>
        <p:txBody>
          <a:bodyPr>
            <a:normAutofit/>
          </a:bodyPr>
          <a:lstStyle>
            <a:lvl1pPr>
              <a:lnSpc>
                <a:spcPct val="110000"/>
              </a:lnSpc>
              <a:spcBef>
                <a:spcPts val="0"/>
              </a:spcBef>
              <a:defRPr sz="2800">
                <a:solidFill>
                  <a:srgbClr val="2F3D4C"/>
                </a:solidFill>
              </a:defRPr>
            </a:lvl1pPr>
            <a:lvl2pPr>
              <a:lnSpc>
                <a:spcPct val="110000"/>
              </a:lnSpc>
              <a:spcBef>
                <a:spcPts val="0"/>
              </a:spcBef>
              <a:defRPr sz="2800">
                <a:solidFill>
                  <a:srgbClr val="2F3D4C"/>
                </a:solidFill>
              </a:defRPr>
            </a:lvl2pPr>
            <a:lvl3pPr>
              <a:lnSpc>
                <a:spcPct val="110000"/>
              </a:lnSpc>
              <a:spcBef>
                <a:spcPts val="0"/>
              </a:spcBef>
              <a:defRPr sz="2800">
                <a:solidFill>
                  <a:srgbClr val="2F3D4C"/>
                </a:solidFill>
              </a:defRPr>
            </a:lvl3pPr>
            <a:lvl4pPr>
              <a:lnSpc>
                <a:spcPct val="110000"/>
              </a:lnSpc>
              <a:spcBef>
                <a:spcPts val="0"/>
              </a:spcBef>
              <a:defRPr sz="28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9AB525F5-194F-62C4-CDC3-1B712D0676F1}"/>
              </a:ext>
            </a:extLst>
          </p:cNvPr>
          <p:cNvSpPr>
            <a:spLocks noGrp="1"/>
          </p:cNvSpPr>
          <p:nvPr>
            <p:ph type="title" hasCustomPrompt="1"/>
          </p:nvPr>
        </p:nvSpPr>
        <p:spPr>
          <a:xfrm>
            <a:off x="918972" y="547687"/>
            <a:ext cx="16404336" cy="1097280"/>
          </a:xfrm>
        </p:spPr>
        <p:txBody>
          <a:bodyPr anchor="t">
            <a:normAutofit/>
          </a:bodyPr>
          <a:lstStyle>
            <a:lvl1pPr>
              <a:lnSpc>
                <a:spcPct val="100000"/>
              </a:lnSpc>
              <a:defRPr sz="5000" b="1">
                <a:solidFill>
                  <a:srgbClr val="2F3D4C"/>
                </a:solidFill>
              </a:defRPr>
            </a:lvl1pPr>
          </a:lstStyle>
          <a:p>
            <a:r>
              <a:rPr lang="en-US"/>
              <a:t>Three Content with Footer</a:t>
            </a:r>
          </a:p>
        </p:txBody>
      </p:sp>
      <p:sp>
        <p:nvSpPr>
          <p:cNvPr id="3" name="Content Placeholder 2">
            <a:extLst>
              <a:ext uri="{FF2B5EF4-FFF2-40B4-BE49-F238E27FC236}">
                <a16:creationId xmlns:a16="http://schemas.microsoft.com/office/drawing/2014/main" id="{639AD13B-C6F1-0FFF-1CFE-F9506448BE5A}"/>
              </a:ext>
            </a:extLst>
          </p:cNvPr>
          <p:cNvSpPr>
            <a:spLocks noGrp="1"/>
          </p:cNvSpPr>
          <p:nvPr>
            <p:ph sz="half" idx="1"/>
          </p:nvPr>
        </p:nvSpPr>
        <p:spPr>
          <a:xfrm>
            <a:off x="918972" y="2437728"/>
            <a:ext cx="5303520" cy="6325851"/>
          </a:xfrm>
        </p:spPr>
        <p:txBody>
          <a:bodyPr>
            <a:normAutofit/>
          </a:bodyPr>
          <a:lstStyle>
            <a:lvl1pPr>
              <a:lnSpc>
                <a:spcPct val="110000"/>
              </a:lnSpc>
              <a:spcBef>
                <a:spcPts val="0"/>
              </a:spcBef>
              <a:defRPr sz="2800">
                <a:solidFill>
                  <a:srgbClr val="2F3D4C"/>
                </a:solidFill>
              </a:defRPr>
            </a:lvl1pPr>
            <a:lvl2pPr>
              <a:lnSpc>
                <a:spcPct val="110000"/>
              </a:lnSpc>
              <a:spcBef>
                <a:spcPts val="0"/>
              </a:spcBef>
              <a:defRPr sz="2800">
                <a:solidFill>
                  <a:srgbClr val="2F3D4C"/>
                </a:solidFill>
              </a:defRPr>
            </a:lvl2pPr>
            <a:lvl3pPr>
              <a:lnSpc>
                <a:spcPct val="110000"/>
              </a:lnSpc>
              <a:spcBef>
                <a:spcPts val="0"/>
              </a:spcBef>
              <a:defRPr sz="2800">
                <a:solidFill>
                  <a:srgbClr val="2F3D4C"/>
                </a:solidFill>
              </a:defRPr>
            </a:lvl3pPr>
            <a:lvl4pPr>
              <a:lnSpc>
                <a:spcPct val="110000"/>
              </a:lnSpc>
              <a:spcBef>
                <a:spcPts val="0"/>
              </a:spcBef>
              <a:defRPr sz="28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15D4EA1A-AFD3-FE33-791E-2576D3414096}"/>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6" name="Footer Placeholder 5">
            <a:extLst>
              <a:ext uri="{FF2B5EF4-FFF2-40B4-BE49-F238E27FC236}">
                <a16:creationId xmlns:a16="http://schemas.microsoft.com/office/drawing/2014/main" id="{88FE9CDF-4B22-2AEC-D3B4-2114FED224F7}"/>
              </a:ext>
            </a:extLst>
          </p:cNvPr>
          <p:cNvSpPr>
            <a:spLocks noGrp="1"/>
          </p:cNvSpPr>
          <p:nvPr>
            <p:ph type="ftr" sz="quarter" idx="11"/>
          </p:nvPr>
        </p:nvSpPr>
        <p:spPr/>
        <p:txBody>
          <a:bodyPr/>
          <a:lstStyle/>
          <a:p>
            <a:pPr defTabSz="1371600"/>
            <a:endParaRPr lang="en-US" dirty="0">
              <a:solidFill>
                <a:prstClr val="black">
                  <a:tint val="82000"/>
                </a:prstClr>
              </a:solidFill>
            </a:endParaRPr>
          </a:p>
        </p:txBody>
      </p:sp>
      <p:sp>
        <p:nvSpPr>
          <p:cNvPr id="7" name="Slide Number Placeholder 6">
            <a:extLst>
              <a:ext uri="{FF2B5EF4-FFF2-40B4-BE49-F238E27FC236}">
                <a16:creationId xmlns:a16="http://schemas.microsoft.com/office/drawing/2014/main" id="{C385E363-0518-8836-E86B-81440D4AE929}"/>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
        <p:nvSpPr>
          <p:cNvPr id="10" name="Content Placeholder 2">
            <a:extLst>
              <a:ext uri="{FF2B5EF4-FFF2-40B4-BE49-F238E27FC236}">
                <a16:creationId xmlns:a16="http://schemas.microsoft.com/office/drawing/2014/main" id="{0CD8EE9B-5A2D-A2FD-AB31-0B7F5AF0C290}"/>
              </a:ext>
            </a:extLst>
          </p:cNvPr>
          <p:cNvSpPr>
            <a:spLocks noGrp="1"/>
          </p:cNvSpPr>
          <p:nvPr>
            <p:ph sz="half" idx="13"/>
          </p:nvPr>
        </p:nvSpPr>
        <p:spPr>
          <a:xfrm>
            <a:off x="6492240" y="2456488"/>
            <a:ext cx="5303520" cy="6307092"/>
          </a:xfrm>
        </p:spPr>
        <p:txBody>
          <a:bodyPr>
            <a:normAutofit/>
          </a:bodyPr>
          <a:lstStyle>
            <a:lvl1pPr>
              <a:lnSpc>
                <a:spcPct val="110000"/>
              </a:lnSpc>
              <a:spcBef>
                <a:spcPts val="0"/>
              </a:spcBef>
              <a:defRPr sz="2800">
                <a:solidFill>
                  <a:srgbClr val="2F3D4C"/>
                </a:solidFill>
              </a:defRPr>
            </a:lvl1pPr>
            <a:lvl2pPr>
              <a:lnSpc>
                <a:spcPct val="110000"/>
              </a:lnSpc>
              <a:spcBef>
                <a:spcPts val="0"/>
              </a:spcBef>
              <a:defRPr sz="2800">
                <a:solidFill>
                  <a:srgbClr val="2F3D4C"/>
                </a:solidFill>
              </a:defRPr>
            </a:lvl2pPr>
            <a:lvl3pPr>
              <a:lnSpc>
                <a:spcPct val="110000"/>
              </a:lnSpc>
              <a:spcBef>
                <a:spcPts val="0"/>
              </a:spcBef>
              <a:defRPr sz="2800">
                <a:solidFill>
                  <a:srgbClr val="2F3D4C"/>
                </a:solidFill>
              </a:defRPr>
            </a:lvl3pPr>
            <a:lvl4pPr>
              <a:lnSpc>
                <a:spcPct val="110000"/>
              </a:lnSpc>
              <a:spcBef>
                <a:spcPts val="0"/>
              </a:spcBef>
              <a:defRPr sz="28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Picture 12">
            <a:extLst>
              <a:ext uri="{FF2B5EF4-FFF2-40B4-BE49-F238E27FC236}">
                <a16:creationId xmlns:a16="http://schemas.microsoft.com/office/drawing/2014/main" id="{BAA7768E-ADFA-A429-D505-997BA11329E8}"/>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82451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with 2 boxe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7660AF-9DC3-B9D2-2069-4B842805744A}"/>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13" name="SCDE logo" descr="South Carolina Department of Education logo ">
            <a:extLst>
              <a:ext uri="{FF2B5EF4-FFF2-40B4-BE49-F238E27FC236}">
                <a16:creationId xmlns:a16="http://schemas.microsoft.com/office/drawing/2014/main" id="{AE1892C7-250F-529E-EF3D-9D54585E9B74}"/>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999AEB75-2960-EF56-B9C2-F330873E2D9F}"/>
              </a:ext>
            </a:extLst>
          </p:cNvPr>
          <p:cNvSpPr>
            <a:spLocks noGrp="1"/>
          </p:cNvSpPr>
          <p:nvPr>
            <p:ph type="title" hasCustomPrompt="1"/>
          </p:nvPr>
        </p:nvSpPr>
        <p:spPr>
          <a:xfrm>
            <a:off x="942110" y="547688"/>
            <a:ext cx="16445345" cy="1097280"/>
          </a:xfrm>
        </p:spPr>
        <p:txBody>
          <a:bodyPr anchor="t">
            <a:normAutofit/>
          </a:bodyPr>
          <a:lstStyle>
            <a:lvl1pPr>
              <a:lnSpc>
                <a:spcPct val="100000"/>
              </a:lnSpc>
              <a:defRPr sz="5000" b="1">
                <a:solidFill>
                  <a:srgbClr val="2F3D4C"/>
                </a:solidFill>
              </a:defRPr>
            </a:lvl1pPr>
          </a:lstStyle>
          <a:p>
            <a:r>
              <a:rPr lang="en-US"/>
              <a:t>Comparison with 2 boxes and footer</a:t>
            </a:r>
          </a:p>
        </p:txBody>
      </p:sp>
      <p:sp>
        <p:nvSpPr>
          <p:cNvPr id="3" name="Text Placeholder 2">
            <a:extLst>
              <a:ext uri="{FF2B5EF4-FFF2-40B4-BE49-F238E27FC236}">
                <a16:creationId xmlns:a16="http://schemas.microsoft.com/office/drawing/2014/main" id="{C3C98553-E0A0-8B74-8785-F5DC412AF7D6}"/>
              </a:ext>
            </a:extLst>
          </p:cNvPr>
          <p:cNvSpPr>
            <a:spLocks noGrp="1"/>
          </p:cNvSpPr>
          <p:nvPr>
            <p:ph type="body" idx="1"/>
          </p:nvPr>
        </p:nvSpPr>
        <p:spPr>
          <a:xfrm>
            <a:off x="958793" y="2371986"/>
            <a:ext cx="7736681" cy="731520"/>
          </a:xfrm>
        </p:spPr>
        <p:txBody>
          <a:bodyPr anchor="ctr">
            <a:normAutofit/>
          </a:bodyPr>
          <a:lstStyle>
            <a:lvl1pPr marL="0" indent="0" algn="ctr">
              <a:buNone/>
              <a:defRPr sz="2800" b="1">
                <a:solidFill>
                  <a:srgbClr val="2F3D4C"/>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60C08-9824-F1CD-E5C5-34DC0B80A42E}"/>
              </a:ext>
            </a:extLst>
          </p:cNvPr>
          <p:cNvSpPr>
            <a:spLocks noGrp="1"/>
          </p:cNvSpPr>
          <p:nvPr>
            <p:ph sz="half" idx="2"/>
          </p:nvPr>
        </p:nvSpPr>
        <p:spPr>
          <a:xfrm>
            <a:off x="942110" y="3314700"/>
            <a:ext cx="7736681" cy="5440076"/>
          </a:xfrm>
        </p:spPr>
        <p:txBody>
          <a:bodyPr>
            <a:normAutofit/>
          </a:bodyPr>
          <a:lstStyle>
            <a:lvl1pPr>
              <a:lnSpc>
                <a:spcPct val="110000"/>
              </a:lnSpc>
              <a:spcBef>
                <a:spcPts val="0"/>
              </a:spcBef>
              <a:defRPr sz="2600">
                <a:solidFill>
                  <a:srgbClr val="2F3D4C"/>
                </a:solidFill>
              </a:defRPr>
            </a:lvl1pPr>
            <a:lvl2pPr>
              <a:lnSpc>
                <a:spcPct val="110000"/>
              </a:lnSpc>
              <a:spcBef>
                <a:spcPts val="0"/>
              </a:spcBef>
              <a:defRPr sz="2600">
                <a:solidFill>
                  <a:srgbClr val="2F3D4C"/>
                </a:solidFill>
              </a:defRPr>
            </a:lvl2pPr>
            <a:lvl3pPr>
              <a:lnSpc>
                <a:spcPct val="110000"/>
              </a:lnSpc>
              <a:spcBef>
                <a:spcPts val="0"/>
              </a:spcBef>
              <a:defRPr sz="2600">
                <a:solidFill>
                  <a:srgbClr val="2F3D4C"/>
                </a:solidFill>
              </a:defRPr>
            </a:lvl3pPr>
            <a:lvl4pPr>
              <a:lnSpc>
                <a:spcPct val="110000"/>
              </a:lnSpc>
              <a:spcBef>
                <a:spcPts val="0"/>
              </a:spcBef>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382C1085-122A-9CFF-0F7A-EE58766756FD}"/>
              </a:ext>
            </a:extLst>
          </p:cNvPr>
          <p:cNvSpPr>
            <a:spLocks noGrp="1"/>
          </p:cNvSpPr>
          <p:nvPr>
            <p:ph type="body" sz="quarter" idx="3"/>
          </p:nvPr>
        </p:nvSpPr>
        <p:spPr>
          <a:xfrm>
            <a:off x="9577760" y="2371986"/>
            <a:ext cx="7774782" cy="731520"/>
          </a:xfrm>
        </p:spPr>
        <p:txBody>
          <a:bodyPr anchor="ctr">
            <a:normAutofit/>
          </a:bodyPr>
          <a:lstStyle>
            <a:lvl1pPr marL="0" indent="0" algn="ctr">
              <a:buNone/>
              <a:defRPr sz="2800" b="1">
                <a:solidFill>
                  <a:srgbClr val="2F3D4C"/>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70A0948-D44B-B0FA-FF24-9E037997358B}"/>
              </a:ext>
            </a:extLst>
          </p:cNvPr>
          <p:cNvSpPr>
            <a:spLocks noGrp="1"/>
          </p:cNvSpPr>
          <p:nvPr>
            <p:ph sz="quarter" idx="4"/>
          </p:nvPr>
        </p:nvSpPr>
        <p:spPr>
          <a:xfrm>
            <a:off x="9609213" y="3314700"/>
            <a:ext cx="7774782" cy="5440076"/>
          </a:xfrm>
        </p:spPr>
        <p:txBody>
          <a:bodyPr>
            <a:normAutofit/>
          </a:bodyPr>
          <a:lstStyle>
            <a:lvl1pPr>
              <a:lnSpc>
                <a:spcPct val="110000"/>
              </a:lnSpc>
              <a:spcBef>
                <a:spcPts val="0"/>
              </a:spcBef>
              <a:defRPr sz="2600">
                <a:solidFill>
                  <a:srgbClr val="2F3D4C"/>
                </a:solidFill>
              </a:defRPr>
            </a:lvl1pPr>
            <a:lvl2pPr>
              <a:lnSpc>
                <a:spcPct val="110000"/>
              </a:lnSpc>
              <a:spcBef>
                <a:spcPts val="0"/>
              </a:spcBef>
              <a:defRPr sz="2600">
                <a:solidFill>
                  <a:srgbClr val="2F3D4C"/>
                </a:solidFill>
              </a:defRPr>
            </a:lvl2pPr>
            <a:lvl3pPr>
              <a:lnSpc>
                <a:spcPct val="110000"/>
              </a:lnSpc>
              <a:spcBef>
                <a:spcPts val="0"/>
              </a:spcBef>
              <a:defRPr sz="2600">
                <a:solidFill>
                  <a:srgbClr val="2F3D4C"/>
                </a:solidFill>
              </a:defRPr>
            </a:lvl3pPr>
            <a:lvl4pPr>
              <a:lnSpc>
                <a:spcPct val="110000"/>
              </a:lnSpc>
              <a:spcBef>
                <a:spcPts val="0"/>
              </a:spcBef>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a:extLst>
              <a:ext uri="{FF2B5EF4-FFF2-40B4-BE49-F238E27FC236}">
                <a16:creationId xmlns:a16="http://schemas.microsoft.com/office/drawing/2014/main" id="{09FDF6F0-6C8C-CF39-2D0F-DC5E18E9629C}"/>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8" name="Footer Placeholder 7">
            <a:extLst>
              <a:ext uri="{FF2B5EF4-FFF2-40B4-BE49-F238E27FC236}">
                <a16:creationId xmlns:a16="http://schemas.microsoft.com/office/drawing/2014/main" id="{62426D22-60B6-DC3A-E908-0B8868932C6E}"/>
              </a:ext>
            </a:extLst>
          </p:cNvPr>
          <p:cNvSpPr>
            <a:spLocks noGrp="1"/>
          </p:cNvSpPr>
          <p:nvPr>
            <p:ph type="ftr" sz="quarter" idx="11"/>
          </p:nvPr>
        </p:nvSpPr>
        <p:spPr/>
        <p:txBody>
          <a:bodyPr/>
          <a:lstStyle/>
          <a:p>
            <a:pPr defTabSz="1371600"/>
            <a:endParaRPr lang="en-US" dirty="0">
              <a:solidFill>
                <a:prstClr val="black">
                  <a:tint val="82000"/>
                </a:prstClr>
              </a:solidFill>
            </a:endParaRPr>
          </a:p>
        </p:txBody>
      </p:sp>
      <p:sp>
        <p:nvSpPr>
          <p:cNvPr id="9" name="Slide Number Placeholder 8">
            <a:extLst>
              <a:ext uri="{FF2B5EF4-FFF2-40B4-BE49-F238E27FC236}">
                <a16:creationId xmlns:a16="http://schemas.microsoft.com/office/drawing/2014/main" id="{3B91734A-479A-D485-4919-57CEAA3816F6}"/>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pic>
        <p:nvPicPr>
          <p:cNvPr id="14" name="Picture 13">
            <a:extLst>
              <a:ext uri="{FF2B5EF4-FFF2-40B4-BE49-F238E27FC236}">
                <a16:creationId xmlns:a16="http://schemas.microsoft.com/office/drawing/2014/main" id="{129765DB-741E-0449-2A66-482A1AA784A6}"/>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2328838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Intro slide - do not us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EB75-2960-EF56-B9C2-F330873E2D9F}"/>
              </a:ext>
            </a:extLst>
          </p:cNvPr>
          <p:cNvSpPr>
            <a:spLocks noGrp="1"/>
          </p:cNvSpPr>
          <p:nvPr>
            <p:ph type="title" hasCustomPrompt="1"/>
          </p:nvPr>
        </p:nvSpPr>
        <p:spPr>
          <a:xfrm>
            <a:off x="942110" y="547688"/>
            <a:ext cx="16445345" cy="1097280"/>
          </a:xfrm>
        </p:spPr>
        <p:txBody>
          <a:bodyPr anchor="t">
            <a:normAutofit/>
          </a:bodyPr>
          <a:lstStyle>
            <a:lvl1pPr>
              <a:lnSpc>
                <a:spcPct val="100000"/>
              </a:lnSpc>
              <a:defRPr sz="5000" b="1">
                <a:solidFill>
                  <a:srgbClr val="2F3D4C"/>
                </a:solidFill>
              </a:defRPr>
            </a:lvl1pPr>
          </a:lstStyle>
          <a:p>
            <a:r>
              <a:rPr lang="en-US"/>
              <a:t>Introduction slide – do not use! </a:t>
            </a:r>
          </a:p>
        </p:txBody>
      </p:sp>
      <p:sp>
        <p:nvSpPr>
          <p:cNvPr id="3" name="Text Placeholder 2">
            <a:extLst>
              <a:ext uri="{FF2B5EF4-FFF2-40B4-BE49-F238E27FC236}">
                <a16:creationId xmlns:a16="http://schemas.microsoft.com/office/drawing/2014/main" id="{C3C98553-E0A0-8B74-8785-F5DC412AF7D6}"/>
              </a:ext>
            </a:extLst>
          </p:cNvPr>
          <p:cNvSpPr>
            <a:spLocks noGrp="1"/>
          </p:cNvSpPr>
          <p:nvPr>
            <p:ph type="body" idx="1"/>
          </p:nvPr>
        </p:nvSpPr>
        <p:spPr>
          <a:xfrm>
            <a:off x="942110" y="2354580"/>
            <a:ext cx="7736681" cy="731520"/>
          </a:xfrm>
        </p:spPr>
        <p:txBody>
          <a:bodyPr anchor="ctr">
            <a:normAutofit/>
          </a:bodyPr>
          <a:lstStyle>
            <a:lvl1pPr marL="0" indent="0" algn="ctr">
              <a:buNone/>
              <a:defRPr sz="2800" b="1">
                <a:solidFill>
                  <a:srgbClr val="2F3D4C"/>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60C08-9824-F1CD-E5C5-34DC0B80A42E}"/>
              </a:ext>
            </a:extLst>
          </p:cNvPr>
          <p:cNvSpPr>
            <a:spLocks noGrp="1"/>
          </p:cNvSpPr>
          <p:nvPr>
            <p:ph sz="half" idx="2"/>
          </p:nvPr>
        </p:nvSpPr>
        <p:spPr>
          <a:xfrm>
            <a:off x="942110" y="3314700"/>
            <a:ext cx="7736681" cy="5440076"/>
          </a:xfrm>
        </p:spPr>
        <p:txBody>
          <a:bodyPr>
            <a:normAutofit/>
          </a:bodyPr>
          <a:lstStyle>
            <a:lvl1pPr>
              <a:defRPr sz="2600">
                <a:solidFill>
                  <a:srgbClr val="2F3D4C"/>
                </a:solidFill>
              </a:defRPr>
            </a:lvl1pPr>
            <a:lvl2pPr>
              <a:defRPr sz="2600">
                <a:solidFill>
                  <a:srgbClr val="2F3D4C"/>
                </a:solidFill>
              </a:defRPr>
            </a:lvl2pPr>
            <a:lvl3pPr>
              <a:defRPr sz="2600">
                <a:solidFill>
                  <a:srgbClr val="2F3D4C"/>
                </a:solidFill>
              </a:defRPr>
            </a:lvl3pPr>
            <a:lvl4pPr>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382C1085-122A-9CFF-0F7A-EE58766756FD}"/>
              </a:ext>
            </a:extLst>
          </p:cNvPr>
          <p:cNvSpPr>
            <a:spLocks noGrp="1"/>
          </p:cNvSpPr>
          <p:nvPr>
            <p:ph type="body" sz="quarter" idx="3"/>
          </p:nvPr>
        </p:nvSpPr>
        <p:spPr>
          <a:xfrm>
            <a:off x="9609213" y="2354580"/>
            <a:ext cx="7774782" cy="640080"/>
          </a:xfrm>
        </p:spPr>
        <p:txBody>
          <a:bodyPr anchor="ctr">
            <a:normAutofit/>
          </a:bodyPr>
          <a:lstStyle>
            <a:lvl1pPr marL="0" indent="0" algn="ctr">
              <a:buNone/>
              <a:defRPr sz="2800" b="1">
                <a:solidFill>
                  <a:srgbClr val="2F3D4C"/>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70A0948-D44B-B0FA-FF24-9E037997358B}"/>
              </a:ext>
            </a:extLst>
          </p:cNvPr>
          <p:cNvSpPr>
            <a:spLocks noGrp="1"/>
          </p:cNvSpPr>
          <p:nvPr>
            <p:ph sz="quarter" idx="4"/>
          </p:nvPr>
        </p:nvSpPr>
        <p:spPr>
          <a:xfrm>
            <a:off x="9609213" y="3314700"/>
            <a:ext cx="7774782" cy="5440076"/>
          </a:xfrm>
        </p:spPr>
        <p:txBody>
          <a:bodyPr>
            <a:normAutofit/>
          </a:bodyPr>
          <a:lstStyle>
            <a:lvl1pPr>
              <a:defRPr sz="2600">
                <a:solidFill>
                  <a:srgbClr val="2F3D4C"/>
                </a:solidFill>
              </a:defRPr>
            </a:lvl1pPr>
            <a:lvl2pPr>
              <a:defRPr sz="2600">
                <a:solidFill>
                  <a:srgbClr val="2F3D4C"/>
                </a:solidFill>
              </a:defRPr>
            </a:lvl2pPr>
            <a:lvl3pPr>
              <a:defRPr sz="2600">
                <a:solidFill>
                  <a:srgbClr val="2F3D4C"/>
                </a:solidFill>
              </a:defRPr>
            </a:lvl3pPr>
            <a:lvl4pPr>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a:extLst>
              <a:ext uri="{FF2B5EF4-FFF2-40B4-BE49-F238E27FC236}">
                <a16:creationId xmlns:a16="http://schemas.microsoft.com/office/drawing/2014/main" id="{09FDF6F0-6C8C-CF39-2D0F-DC5E18E9629C}"/>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8" name="Footer Placeholder 7">
            <a:extLst>
              <a:ext uri="{FF2B5EF4-FFF2-40B4-BE49-F238E27FC236}">
                <a16:creationId xmlns:a16="http://schemas.microsoft.com/office/drawing/2014/main" id="{62426D22-60B6-DC3A-E908-0B8868932C6E}"/>
              </a:ext>
            </a:extLst>
          </p:cNvPr>
          <p:cNvSpPr>
            <a:spLocks noGrp="1"/>
          </p:cNvSpPr>
          <p:nvPr>
            <p:ph type="ftr" sz="quarter" idx="11"/>
          </p:nvPr>
        </p:nvSpPr>
        <p:spPr/>
        <p:txBody>
          <a:bodyPr/>
          <a:lstStyle/>
          <a:p>
            <a:pPr defTabSz="1371600"/>
            <a:endParaRPr lang="en-US" dirty="0">
              <a:solidFill>
                <a:prstClr val="black">
                  <a:tint val="82000"/>
                </a:prstClr>
              </a:solidFill>
            </a:endParaRPr>
          </a:p>
        </p:txBody>
      </p:sp>
      <p:sp>
        <p:nvSpPr>
          <p:cNvPr id="9" name="Slide Number Placeholder 8">
            <a:extLst>
              <a:ext uri="{FF2B5EF4-FFF2-40B4-BE49-F238E27FC236}">
                <a16:creationId xmlns:a16="http://schemas.microsoft.com/office/drawing/2014/main" id="{3B91734A-479A-D485-4919-57CEAA3816F6}"/>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pic>
        <p:nvPicPr>
          <p:cNvPr id="12" name="Picture 11">
            <a:extLst>
              <a:ext uri="{FF2B5EF4-FFF2-40B4-BE49-F238E27FC236}">
                <a16:creationId xmlns:a16="http://schemas.microsoft.com/office/drawing/2014/main" id="{CD7B5441-957E-764A-2A5B-31D36BB58513}"/>
              </a:ext>
            </a:extLst>
          </p:cNvPr>
          <p:cNvPicPr>
            <a:picLocks noChangeAspect="1"/>
          </p:cNvPicPr>
          <p:nvPr userDrawn="1"/>
        </p:nvPicPr>
        <p:blipFill>
          <a:blip r:embed="rId2"/>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907291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72286C-A10D-2147-4B2F-D04B51C7A265}"/>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12" name="SCDE logo" descr="South Carolina Department of Education logo ">
            <a:extLst>
              <a:ext uri="{FF2B5EF4-FFF2-40B4-BE49-F238E27FC236}">
                <a16:creationId xmlns:a16="http://schemas.microsoft.com/office/drawing/2014/main" id="{0F42C22C-EB47-219D-24BC-66F0E03E4960}"/>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3EB8B3B-F32B-E702-A833-508A696075A5}"/>
              </a:ext>
            </a:extLst>
          </p:cNvPr>
          <p:cNvSpPr>
            <a:spLocks noGrp="1"/>
          </p:cNvSpPr>
          <p:nvPr>
            <p:ph type="title" hasCustomPrompt="1"/>
          </p:nvPr>
        </p:nvSpPr>
        <p:spPr>
          <a:xfrm>
            <a:off x="885251" y="685800"/>
            <a:ext cx="6272788" cy="1743122"/>
          </a:xfrm>
        </p:spPr>
        <p:txBody>
          <a:bodyPr anchor="t">
            <a:normAutofit/>
          </a:bodyPr>
          <a:lstStyle>
            <a:lvl1pPr>
              <a:lnSpc>
                <a:spcPct val="100000"/>
              </a:lnSpc>
              <a:defRPr sz="5000" b="1">
                <a:solidFill>
                  <a:srgbClr val="2F3D4C"/>
                </a:solidFill>
              </a:defRPr>
            </a:lvl1pPr>
          </a:lstStyle>
          <a:p>
            <a:r>
              <a:rPr lang="en-US"/>
              <a:t>Click to edit Master title style </a:t>
            </a:r>
          </a:p>
        </p:txBody>
      </p:sp>
      <p:sp>
        <p:nvSpPr>
          <p:cNvPr id="3" name="Content Placeholder 2">
            <a:extLst>
              <a:ext uri="{FF2B5EF4-FFF2-40B4-BE49-F238E27FC236}">
                <a16:creationId xmlns:a16="http://schemas.microsoft.com/office/drawing/2014/main" id="{43E6D1BA-DC7D-F075-0930-F9EA69D9313E}"/>
              </a:ext>
            </a:extLst>
          </p:cNvPr>
          <p:cNvSpPr>
            <a:spLocks noGrp="1"/>
          </p:cNvSpPr>
          <p:nvPr>
            <p:ph idx="1" hasCustomPrompt="1"/>
          </p:nvPr>
        </p:nvSpPr>
        <p:spPr>
          <a:xfrm>
            <a:off x="8229600" y="685802"/>
            <a:ext cx="8803482" cy="8105775"/>
          </a:xfrm>
        </p:spPr>
        <p:txBody>
          <a:bodyPr>
            <a:normAutofit/>
          </a:bodyPr>
          <a:lstStyle>
            <a:lvl1pPr marL="0" indent="0">
              <a:lnSpc>
                <a:spcPct val="110000"/>
              </a:lnSpc>
              <a:spcBef>
                <a:spcPts val="0"/>
              </a:spcBef>
              <a:buNone/>
              <a:defRPr sz="2800">
                <a:solidFill>
                  <a:srgbClr val="2F3D4C"/>
                </a:solidFill>
              </a:defRPr>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err="1"/>
              <a:t>adipisicing</a:t>
            </a:r>
            <a:r>
              <a:rPr lang="en-US"/>
              <a:t> </a:t>
            </a:r>
            <a:r>
              <a:rPr lang="en-US" err="1"/>
              <a:t>fugiat</a:t>
            </a:r>
            <a:r>
              <a:rPr lang="en-US"/>
              <a:t> </a:t>
            </a:r>
            <a:r>
              <a:rPr lang="en-US" err="1"/>
              <a:t>irure</a:t>
            </a:r>
            <a:r>
              <a:rPr lang="en-US"/>
              <a:t> </a:t>
            </a:r>
            <a:r>
              <a:rPr lang="en-US" err="1"/>
              <a:t>aliqua</a:t>
            </a:r>
            <a:r>
              <a:rPr lang="en-US"/>
              <a:t> </a:t>
            </a:r>
            <a:r>
              <a:rPr lang="en-US" err="1"/>
              <a:t>anim</a:t>
            </a:r>
            <a:r>
              <a:rPr lang="en-US"/>
              <a:t> </a:t>
            </a:r>
            <a:r>
              <a:rPr lang="en-US" err="1"/>
              <a:t>voluptate</a:t>
            </a:r>
            <a:r>
              <a:rPr lang="en-US"/>
              <a:t> cupidatat labore </a:t>
            </a:r>
            <a:r>
              <a:rPr lang="en-US" err="1"/>
              <a:t>laborum</a:t>
            </a:r>
            <a:r>
              <a:rPr lang="en-US"/>
              <a:t> </a:t>
            </a:r>
            <a:r>
              <a:rPr lang="en-US" err="1"/>
              <a:t>amet</a:t>
            </a:r>
            <a:r>
              <a:rPr lang="en-US"/>
              <a:t> </a:t>
            </a:r>
            <a:r>
              <a:rPr lang="en-US" err="1"/>
              <a:t>irure</a:t>
            </a:r>
            <a:r>
              <a:rPr lang="en-US"/>
              <a:t> cupidatat dolore do </a:t>
            </a:r>
            <a:r>
              <a:rPr lang="en-US" err="1"/>
              <a:t>aliqua</a:t>
            </a:r>
            <a:r>
              <a:rPr lang="en-US"/>
              <a:t> magna ipsum non Lorem do </a:t>
            </a:r>
            <a:r>
              <a:rPr lang="en-US" err="1"/>
              <a:t>laborum</a:t>
            </a:r>
            <a:r>
              <a:rPr lang="en-US"/>
              <a:t> </a:t>
            </a:r>
            <a:r>
              <a:rPr lang="en-US" err="1"/>
              <a:t>sint</a:t>
            </a:r>
            <a:r>
              <a:rPr lang="en-US"/>
              <a:t> labore cupidatat </a:t>
            </a:r>
            <a:r>
              <a:rPr lang="en-US" err="1"/>
              <a:t>pariatur</a:t>
            </a:r>
            <a:r>
              <a:rPr lang="en-US"/>
              <a:t> </a:t>
            </a:r>
            <a:r>
              <a:rPr lang="en-US" err="1"/>
              <a:t>ut</a:t>
            </a:r>
            <a:r>
              <a:rPr lang="en-US"/>
              <a:t> </a:t>
            </a:r>
            <a:r>
              <a:rPr lang="en-US" err="1"/>
              <a:t>deserunt</a:t>
            </a:r>
            <a:r>
              <a:rPr lang="en-US"/>
              <a:t> </a:t>
            </a:r>
            <a:r>
              <a:rPr lang="en-US" err="1"/>
              <a:t>ut</a:t>
            </a:r>
            <a:r>
              <a:rPr lang="en-US"/>
              <a:t> </a:t>
            </a:r>
            <a:r>
              <a:rPr lang="en-US" err="1"/>
              <a:t>officia</a:t>
            </a:r>
            <a:r>
              <a:rPr lang="en-US"/>
              <a:t> ad sit </a:t>
            </a:r>
            <a:r>
              <a:rPr lang="en-US" err="1"/>
              <a:t>eu</a:t>
            </a:r>
            <a:r>
              <a:rPr lang="en-US"/>
              <a:t> do </a:t>
            </a:r>
            <a:r>
              <a:rPr lang="en-US" err="1"/>
              <a:t>enim</a:t>
            </a:r>
            <a:r>
              <a:rPr lang="en-US"/>
              <a:t> adipisicing magna </a:t>
            </a:r>
            <a:r>
              <a:rPr lang="en-US" err="1"/>
              <a:t>aute</a:t>
            </a:r>
            <a:r>
              <a:rPr lang="en-US"/>
              <a:t> Lorem dolor </a:t>
            </a:r>
            <a:r>
              <a:rPr lang="en-US" err="1"/>
              <a:t>irure</a:t>
            </a:r>
            <a:r>
              <a:rPr lang="en-US"/>
              <a:t> </a:t>
            </a:r>
            <a:r>
              <a:rPr lang="en-US" err="1"/>
              <a:t>eiusmod</a:t>
            </a:r>
            <a:r>
              <a:rPr lang="en-US"/>
              <a:t> </a:t>
            </a:r>
            <a:r>
              <a:rPr lang="en-US" err="1"/>
              <a:t>elit</a:t>
            </a:r>
            <a:r>
              <a:rPr lang="en-US"/>
              <a:t> </a:t>
            </a:r>
            <a:r>
              <a:rPr lang="en-US" err="1"/>
              <a:t>aute</a:t>
            </a:r>
            <a:r>
              <a:rPr lang="en-US"/>
              <a:t> </a:t>
            </a:r>
            <a:r>
              <a:rPr lang="en-US" err="1"/>
              <a:t>irure</a:t>
            </a:r>
            <a:r>
              <a:rPr lang="en-US"/>
              <a:t> </a:t>
            </a:r>
            <a:r>
              <a:rPr lang="en-US" err="1"/>
              <a:t>incididunt</a:t>
            </a:r>
            <a:r>
              <a:rPr lang="en-US"/>
              <a:t> </a:t>
            </a:r>
            <a:r>
              <a:rPr lang="en-US" err="1"/>
              <a:t>anim</a:t>
            </a:r>
            <a:r>
              <a:rPr lang="en-US"/>
              <a:t> </a:t>
            </a:r>
            <a:r>
              <a:rPr lang="en-US" err="1"/>
              <a:t>velit</a:t>
            </a:r>
            <a:r>
              <a:rPr lang="en-US"/>
              <a:t> </a:t>
            </a:r>
            <a:r>
              <a:rPr lang="en-US" err="1"/>
              <a:t>mollit</a:t>
            </a:r>
            <a:r>
              <a:rPr lang="en-US"/>
              <a:t> </a:t>
            </a:r>
            <a:r>
              <a:rPr lang="en-US" err="1"/>
              <a:t>est</a:t>
            </a:r>
            <a:r>
              <a:rPr lang="en-US"/>
              <a:t> </a:t>
            </a:r>
            <a:r>
              <a:rPr lang="en-US" err="1"/>
              <a:t>velit</a:t>
            </a:r>
            <a:r>
              <a:rPr lang="en-US"/>
              <a:t> </a:t>
            </a:r>
            <a:r>
              <a:rPr lang="en-US" err="1"/>
              <a:t>occaecat</a:t>
            </a:r>
            <a:r>
              <a:rPr lang="en-US"/>
              <a:t> </a:t>
            </a:r>
            <a:r>
              <a:rPr lang="en-US" err="1"/>
              <a:t>esse</a:t>
            </a:r>
            <a:r>
              <a:rPr lang="en-US"/>
              <a:t> </a:t>
            </a:r>
            <a:r>
              <a:rPr lang="en-US" err="1"/>
              <a:t>eu</a:t>
            </a:r>
            <a:r>
              <a:rPr lang="en-US"/>
              <a:t> </a:t>
            </a:r>
            <a:r>
              <a:rPr lang="en-US" err="1"/>
              <a:t>incididunt</a:t>
            </a:r>
            <a:r>
              <a:rPr lang="en-US"/>
              <a:t> </a:t>
            </a:r>
            <a:r>
              <a:rPr lang="en-US" err="1"/>
              <a:t>elit</a:t>
            </a:r>
            <a:r>
              <a:rPr lang="en-US"/>
              <a:t> </a:t>
            </a:r>
            <a:r>
              <a:rPr lang="en-US" err="1"/>
              <a:t>ut</a:t>
            </a:r>
            <a:r>
              <a:rPr lang="en-US"/>
              <a:t> </a:t>
            </a:r>
            <a:r>
              <a:rPr lang="en-US" err="1"/>
              <a:t>laborum</a:t>
            </a:r>
            <a:r>
              <a:rPr lang="en-US"/>
              <a:t> et </a:t>
            </a:r>
            <a:r>
              <a:rPr lang="en-US" err="1"/>
              <a:t>mollit</a:t>
            </a:r>
            <a:r>
              <a:rPr lang="en-US"/>
              <a:t> </a:t>
            </a:r>
            <a:r>
              <a:rPr lang="en-US" err="1"/>
              <a:t>mollit</a:t>
            </a:r>
            <a:r>
              <a:rPr lang="en-US"/>
              <a:t> </a:t>
            </a:r>
            <a:r>
              <a:rPr lang="en-US" err="1"/>
              <a:t>enim</a:t>
            </a:r>
            <a:r>
              <a:rPr lang="en-US"/>
              <a:t> </a:t>
            </a:r>
            <a:r>
              <a:rPr lang="en-US" err="1"/>
              <a:t>aliqua</a:t>
            </a:r>
            <a:r>
              <a:rPr lang="en-US"/>
              <a:t> non labore </a:t>
            </a:r>
            <a:r>
              <a:rPr lang="en-US" err="1"/>
              <a:t>cillum</a:t>
            </a:r>
            <a:r>
              <a:rPr lang="en-US"/>
              <a:t> </a:t>
            </a:r>
            <a:r>
              <a:rPr lang="en-US" err="1"/>
              <a:t>commodo</a:t>
            </a:r>
            <a:r>
              <a:rPr lang="en-US"/>
              <a:t> </a:t>
            </a:r>
            <a:r>
              <a:rPr lang="en-US" err="1"/>
              <a:t>voluptate</a:t>
            </a:r>
            <a:r>
              <a:rPr lang="en-US"/>
              <a:t> </a:t>
            </a:r>
            <a:r>
              <a:rPr lang="en-US" err="1"/>
              <a:t>commodo</a:t>
            </a:r>
            <a:r>
              <a:rPr lang="en-US"/>
              <a:t> </a:t>
            </a:r>
            <a:r>
              <a:rPr lang="en-US" err="1"/>
              <a:t>excepteur</a:t>
            </a:r>
            <a:r>
              <a:rPr lang="en-US"/>
              <a:t>  </a:t>
            </a:r>
            <a:r>
              <a:rPr lang="en-US" err="1"/>
              <a:t>commodo</a:t>
            </a:r>
            <a:r>
              <a:rPr lang="en-US"/>
              <a:t> </a:t>
            </a:r>
            <a:r>
              <a:rPr lang="en-US" err="1"/>
              <a:t>voluptate</a:t>
            </a:r>
            <a:r>
              <a:rPr lang="en-US"/>
              <a:t> </a:t>
            </a:r>
            <a:r>
              <a:rPr lang="en-US" err="1"/>
              <a:t>commodo</a:t>
            </a:r>
            <a:r>
              <a:rPr lang="en-US"/>
              <a:t> </a:t>
            </a:r>
            <a:r>
              <a:rPr lang="en-US" err="1"/>
              <a:t>excepteur</a:t>
            </a:r>
            <a:r>
              <a:rPr lang="en-US"/>
              <a:t>  </a:t>
            </a:r>
            <a:r>
              <a:rPr lang="en-US" err="1"/>
              <a:t>commodo</a:t>
            </a:r>
            <a:r>
              <a:rPr lang="en-US"/>
              <a:t> </a:t>
            </a:r>
            <a:r>
              <a:rPr lang="en-US" err="1"/>
              <a:t>voluptate</a:t>
            </a:r>
            <a:r>
              <a:rPr lang="en-US"/>
              <a:t> </a:t>
            </a:r>
            <a:r>
              <a:rPr lang="en-US" err="1"/>
              <a:t>commodo</a:t>
            </a:r>
            <a:r>
              <a:rPr lang="en-US"/>
              <a:t> t </a:t>
            </a:r>
            <a:r>
              <a:rPr lang="en-US" err="1"/>
              <a:t>mollit</a:t>
            </a:r>
            <a:r>
              <a:rPr lang="en-US"/>
              <a:t> </a:t>
            </a:r>
            <a:r>
              <a:rPr lang="en-US" err="1"/>
              <a:t>est</a:t>
            </a:r>
            <a:r>
              <a:rPr lang="en-US"/>
              <a:t> </a:t>
            </a:r>
            <a:r>
              <a:rPr lang="en-US" err="1"/>
              <a:t>velit</a:t>
            </a:r>
            <a:r>
              <a:rPr lang="en-US"/>
              <a:t> </a:t>
            </a:r>
            <a:r>
              <a:rPr lang="en-US" err="1"/>
              <a:t>occaecat</a:t>
            </a:r>
            <a:r>
              <a:rPr lang="en-US"/>
              <a:t> </a:t>
            </a:r>
            <a:r>
              <a:rPr lang="en-US" err="1"/>
              <a:t>esse</a:t>
            </a:r>
            <a:r>
              <a:rPr lang="en-US"/>
              <a:t> </a:t>
            </a:r>
            <a:r>
              <a:rPr lang="en-US" err="1"/>
              <a:t>eu</a:t>
            </a:r>
            <a:r>
              <a:rPr lang="en-US"/>
              <a:t> </a:t>
            </a:r>
            <a:r>
              <a:rPr lang="en-US" err="1"/>
              <a:t>incididunt</a:t>
            </a:r>
            <a:r>
              <a:rPr lang="en-US"/>
              <a:t> </a:t>
            </a:r>
            <a:r>
              <a:rPr lang="en-US" err="1"/>
              <a:t>elit</a:t>
            </a:r>
            <a:r>
              <a:rPr lang="en-US"/>
              <a:t> </a:t>
            </a:r>
          </a:p>
          <a:p>
            <a:pPr lvl="0"/>
            <a:endParaRPr lang="en-US"/>
          </a:p>
        </p:txBody>
      </p:sp>
      <p:sp>
        <p:nvSpPr>
          <p:cNvPr id="4" name="Text Placeholder 3">
            <a:extLst>
              <a:ext uri="{FF2B5EF4-FFF2-40B4-BE49-F238E27FC236}">
                <a16:creationId xmlns:a16="http://schemas.microsoft.com/office/drawing/2014/main" id="{EC5CB316-9DAA-CE46-6CA5-583FBD3A4FD1}"/>
              </a:ext>
            </a:extLst>
          </p:cNvPr>
          <p:cNvSpPr>
            <a:spLocks noGrp="1"/>
          </p:cNvSpPr>
          <p:nvPr>
            <p:ph type="body" sz="half" idx="2" hasCustomPrompt="1"/>
          </p:nvPr>
        </p:nvSpPr>
        <p:spPr>
          <a:xfrm>
            <a:off x="985839" y="3314700"/>
            <a:ext cx="6272788" cy="5753082"/>
          </a:xfrm>
        </p:spPr>
        <p:txBody>
          <a:bodyPr>
            <a:noAutofit/>
          </a:bodyPr>
          <a:lstStyle>
            <a:lvl1pPr marL="0" indent="0">
              <a:lnSpc>
                <a:spcPct val="110000"/>
              </a:lnSpc>
              <a:spcBef>
                <a:spcPts val="0"/>
              </a:spcBef>
              <a:buNone/>
              <a:defRPr sz="2600">
                <a:solidFill>
                  <a:srgbClr val="2F3D4C"/>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err="1"/>
              <a:t>fugiat</a:t>
            </a:r>
            <a:r>
              <a:rPr lang="en-US"/>
              <a:t> </a:t>
            </a:r>
            <a:r>
              <a:rPr lang="en-US" err="1"/>
              <a:t>irure</a:t>
            </a:r>
            <a:r>
              <a:rPr lang="en-US"/>
              <a:t> </a:t>
            </a:r>
            <a:r>
              <a:rPr lang="en-US" err="1"/>
              <a:t>aliqua</a:t>
            </a:r>
            <a:r>
              <a:rPr lang="en-US"/>
              <a:t> </a:t>
            </a:r>
            <a:r>
              <a:rPr lang="en-US" err="1"/>
              <a:t>anim</a:t>
            </a:r>
            <a:r>
              <a:rPr lang="en-US"/>
              <a:t> </a:t>
            </a:r>
            <a:r>
              <a:rPr lang="en-US" err="1"/>
              <a:t>voluptate</a:t>
            </a:r>
            <a:r>
              <a:rPr lang="en-US"/>
              <a:t> cupidatat labore </a:t>
            </a:r>
            <a:r>
              <a:rPr lang="en-US" err="1"/>
              <a:t>laborum</a:t>
            </a:r>
            <a:r>
              <a:rPr lang="en-US"/>
              <a:t> </a:t>
            </a:r>
            <a:r>
              <a:rPr lang="en-US" err="1"/>
              <a:t>amet</a:t>
            </a:r>
            <a:r>
              <a:rPr lang="en-US"/>
              <a:t> </a:t>
            </a:r>
            <a:r>
              <a:rPr lang="en-US" err="1"/>
              <a:t>irure</a:t>
            </a:r>
            <a:r>
              <a:rPr lang="en-US"/>
              <a:t> cupidatat dolore do </a:t>
            </a:r>
            <a:r>
              <a:rPr lang="en-US" err="1"/>
              <a:t>aliqua</a:t>
            </a:r>
            <a:r>
              <a:rPr lang="en-US"/>
              <a:t> magna ipsum non Lorem do </a:t>
            </a:r>
            <a:r>
              <a:rPr lang="en-US" err="1"/>
              <a:t>laborum</a:t>
            </a:r>
            <a:r>
              <a:rPr lang="en-US"/>
              <a:t> </a:t>
            </a:r>
            <a:r>
              <a:rPr lang="en-US" err="1"/>
              <a:t>sint</a:t>
            </a:r>
            <a:r>
              <a:rPr lang="en-US"/>
              <a:t> labore cupidatat </a:t>
            </a:r>
            <a:r>
              <a:rPr lang="en-US" err="1"/>
              <a:t>pariatur</a:t>
            </a:r>
            <a:r>
              <a:rPr lang="en-US"/>
              <a:t> </a:t>
            </a:r>
            <a:r>
              <a:rPr lang="en-US" err="1"/>
              <a:t>ut</a:t>
            </a:r>
            <a:r>
              <a:rPr lang="en-US"/>
              <a:t> </a:t>
            </a:r>
            <a:r>
              <a:rPr lang="en-US" err="1"/>
              <a:t>deserunt</a:t>
            </a:r>
            <a:r>
              <a:rPr lang="en-US"/>
              <a:t> </a:t>
            </a:r>
            <a:r>
              <a:rPr lang="en-US" err="1"/>
              <a:t>ut</a:t>
            </a:r>
            <a:r>
              <a:rPr lang="en-US"/>
              <a:t> </a:t>
            </a:r>
            <a:r>
              <a:rPr lang="en-US" err="1"/>
              <a:t>officia</a:t>
            </a:r>
            <a:r>
              <a:rPr lang="en-US"/>
              <a:t> ad sit </a:t>
            </a:r>
            <a:r>
              <a:rPr lang="en-US" err="1"/>
              <a:t>eu</a:t>
            </a:r>
            <a:r>
              <a:rPr lang="en-US"/>
              <a:t> do </a:t>
            </a:r>
            <a:r>
              <a:rPr lang="en-US" err="1"/>
              <a:t>enim</a:t>
            </a:r>
            <a:r>
              <a:rPr lang="en-US"/>
              <a:t> adipisicing magna </a:t>
            </a:r>
            <a:r>
              <a:rPr lang="en-US" err="1"/>
              <a:t>aute</a:t>
            </a:r>
            <a:r>
              <a:rPr lang="en-US"/>
              <a:t> Lorem dolor </a:t>
            </a:r>
            <a:r>
              <a:rPr lang="en-US" err="1"/>
              <a:t>irure</a:t>
            </a:r>
            <a:r>
              <a:rPr lang="en-US"/>
              <a:t> </a:t>
            </a:r>
            <a:r>
              <a:rPr lang="en-US" err="1"/>
              <a:t>eiusmod</a:t>
            </a:r>
            <a:r>
              <a:rPr lang="en-US"/>
              <a:t> </a:t>
            </a:r>
            <a:r>
              <a:rPr lang="en-US" err="1"/>
              <a:t>elit</a:t>
            </a:r>
            <a:r>
              <a:rPr lang="en-US"/>
              <a:t> </a:t>
            </a:r>
            <a:r>
              <a:rPr lang="en-US" err="1"/>
              <a:t>aute</a:t>
            </a:r>
            <a:r>
              <a:rPr lang="en-US"/>
              <a:t> </a:t>
            </a:r>
            <a:r>
              <a:rPr lang="en-US" err="1"/>
              <a:t>irure</a:t>
            </a:r>
            <a:r>
              <a:rPr lang="en-US"/>
              <a:t> </a:t>
            </a:r>
            <a:r>
              <a:rPr lang="en-US" err="1"/>
              <a:t>incididunt</a:t>
            </a:r>
            <a:r>
              <a:rPr lang="en-US"/>
              <a:t> </a:t>
            </a:r>
            <a:r>
              <a:rPr lang="en-US" err="1"/>
              <a:t>anim</a:t>
            </a:r>
            <a:r>
              <a:rPr lang="en-US"/>
              <a:t> </a:t>
            </a:r>
            <a:r>
              <a:rPr lang="en-US" err="1"/>
              <a:t>velit</a:t>
            </a:r>
            <a:r>
              <a:rPr lang="en-US"/>
              <a:t> </a:t>
            </a:r>
            <a:r>
              <a:rPr lang="en-US" err="1"/>
              <a:t>mollit</a:t>
            </a:r>
            <a:r>
              <a:rPr lang="en-US"/>
              <a:t> </a:t>
            </a:r>
            <a:r>
              <a:rPr lang="en-US" err="1"/>
              <a:t>est</a:t>
            </a:r>
            <a:r>
              <a:rPr lang="en-US"/>
              <a:t> </a:t>
            </a:r>
            <a:r>
              <a:rPr lang="en-US" err="1"/>
              <a:t>velit</a:t>
            </a:r>
            <a:r>
              <a:rPr lang="en-US"/>
              <a:t> </a:t>
            </a:r>
            <a:r>
              <a:rPr lang="en-US" err="1"/>
              <a:t>occaecat</a:t>
            </a:r>
            <a:r>
              <a:rPr lang="en-US"/>
              <a:t> </a:t>
            </a:r>
            <a:r>
              <a:rPr lang="en-US" err="1"/>
              <a:t>esse</a:t>
            </a:r>
            <a:r>
              <a:rPr lang="en-US"/>
              <a:t> </a:t>
            </a:r>
            <a:r>
              <a:rPr lang="en-US" err="1"/>
              <a:t>eu</a:t>
            </a:r>
            <a:r>
              <a:rPr lang="en-US"/>
              <a:t> </a:t>
            </a:r>
            <a:r>
              <a:rPr lang="en-US" err="1"/>
              <a:t>incididunt</a:t>
            </a:r>
            <a:r>
              <a:rPr lang="en-US"/>
              <a:t> </a:t>
            </a:r>
            <a:r>
              <a:rPr lang="en-US" err="1"/>
              <a:t>elit</a:t>
            </a:r>
            <a:r>
              <a:rPr lang="en-US"/>
              <a:t> </a:t>
            </a:r>
            <a:r>
              <a:rPr lang="en-US" err="1"/>
              <a:t>ut</a:t>
            </a:r>
            <a:r>
              <a:rPr lang="en-US"/>
              <a:t> </a:t>
            </a:r>
            <a:r>
              <a:rPr lang="en-US" err="1"/>
              <a:t>laborum</a:t>
            </a:r>
            <a:r>
              <a:rPr lang="en-US"/>
              <a:t> et </a:t>
            </a:r>
            <a:r>
              <a:rPr lang="en-US" err="1"/>
              <a:t>mollit</a:t>
            </a:r>
            <a:r>
              <a:rPr lang="en-US"/>
              <a:t> </a:t>
            </a:r>
            <a:r>
              <a:rPr lang="en-US" err="1"/>
              <a:t>mollit</a:t>
            </a:r>
            <a:r>
              <a:rPr lang="en-US"/>
              <a:t> </a:t>
            </a:r>
            <a:r>
              <a:rPr lang="en-US" err="1"/>
              <a:t>enim</a:t>
            </a:r>
            <a:r>
              <a:rPr lang="en-US"/>
              <a:t> </a:t>
            </a:r>
            <a:r>
              <a:rPr lang="en-US" err="1"/>
              <a:t>aliqua</a:t>
            </a:r>
            <a:r>
              <a:rPr lang="en-US"/>
              <a:t> non labore </a:t>
            </a:r>
            <a:r>
              <a:rPr lang="en-US" err="1"/>
              <a:t>cillum</a:t>
            </a:r>
            <a:r>
              <a:rPr lang="en-US"/>
              <a:t> </a:t>
            </a:r>
            <a:r>
              <a:rPr lang="en-US" err="1"/>
              <a:t>commodo</a:t>
            </a:r>
            <a:r>
              <a:rPr lang="en-US"/>
              <a:t> </a:t>
            </a:r>
            <a:r>
              <a:rPr lang="en-US" err="1"/>
              <a:t>voluptate</a:t>
            </a:r>
            <a:r>
              <a:rPr lang="en-US"/>
              <a:t> </a:t>
            </a:r>
            <a:r>
              <a:rPr lang="en-US" err="1"/>
              <a:t>commodo</a:t>
            </a:r>
            <a:r>
              <a:rPr lang="en-US"/>
              <a:t> </a:t>
            </a:r>
            <a:r>
              <a:rPr lang="en-US" err="1"/>
              <a:t>excepteur</a:t>
            </a:r>
            <a:r>
              <a:rPr lang="en-US"/>
              <a:t>  </a:t>
            </a:r>
            <a:r>
              <a:rPr lang="en-US" err="1"/>
              <a:t>commodo</a:t>
            </a:r>
            <a:r>
              <a:rPr lang="en-US"/>
              <a:t> </a:t>
            </a:r>
            <a:r>
              <a:rPr lang="en-US" err="1"/>
              <a:t>voluptate</a:t>
            </a:r>
            <a:r>
              <a:rPr lang="en-US"/>
              <a:t> </a:t>
            </a:r>
            <a:r>
              <a:rPr lang="en-US" err="1"/>
              <a:t>commodo</a:t>
            </a:r>
            <a:endParaRPr lang="en-US"/>
          </a:p>
        </p:txBody>
      </p:sp>
      <p:sp>
        <p:nvSpPr>
          <p:cNvPr id="5" name="Date Placeholder 4">
            <a:extLst>
              <a:ext uri="{FF2B5EF4-FFF2-40B4-BE49-F238E27FC236}">
                <a16:creationId xmlns:a16="http://schemas.microsoft.com/office/drawing/2014/main" id="{8A3022E1-068C-3637-72EE-8BC632AFC40C}"/>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6" name="Footer Placeholder 5">
            <a:extLst>
              <a:ext uri="{FF2B5EF4-FFF2-40B4-BE49-F238E27FC236}">
                <a16:creationId xmlns:a16="http://schemas.microsoft.com/office/drawing/2014/main" id="{7101E39D-C426-0C02-ADD0-C1A4A9D4AE6A}"/>
              </a:ext>
            </a:extLst>
          </p:cNvPr>
          <p:cNvSpPr>
            <a:spLocks noGrp="1"/>
          </p:cNvSpPr>
          <p:nvPr>
            <p:ph type="ftr" sz="quarter" idx="11"/>
          </p:nvPr>
        </p:nvSpPr>
        <p:spPr/>
        <p:txBody>
          <a:bodyPr/>
          <a:lstStyle/>
          <a:p>
            <a:pPr defTabSz="1371600"/>
            <a:endParaRPr lang="en-US" dirty="0">
              <a:solidFill>
                <a:prstClr val="black">
                  <a:tint val="82000"/>
                </a:prstClr>
              </a:solidFill>
            </a:endParaRPr>
          </a:p>
        </p:txBody>
      </p:sp>
      <p:sp>
        <p:nvSpPr>
          <p:cNvPr id="7" name="Slide Number Placeholder 6">
            <a:extLst>
              <a:ext uri="{FF2B5EF4-FFF2-40B4-BE49-F238E27FC236}">
                <a16:creationId xmlns:a16="http://schemas.microsoft.com/office/drawing/2014/main" id="{F65AC733-6D88-4D21-6CB9-87808044011E}"/>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pic>
        <p:nvPicPr>
          <p:cNvPr id="10" name="Picture 9">
            <a:extLst>
              <a:ext uri="{FF2B5EF4-FFF2-40B4-BE49-F238E27FC236}">
                <a16:creationId xmlns:a16="http://schemas.microsoft.com/office/drawing/2014/main" id="{28B8352C-6B08-2F67-F9E0-D46B6820F29B}"/>
              </a:ext>
            </a:extLst>
          </p:cNvPr>
          <p:cNvPicPr>
            <a:picLocks noChangeAspect="1"/>
          </p:cNvPicPr>
          <p:nvPr userDrawn="1"/>
        </p:nvPicPr>
        <p:blipFill>
          <a:blip r:embed="rId4"/>
          <a:stretch>
            <a:fillRect/>
          </a:stretch>
        </p:blipFill>
        <p:spPr>
          <a:xfrm rot="5400000">
            <a:off x="5016956" y="6040472"/>
            <a:ext cx="5486400" cy="15810"/>
          </a:xfrm>
          <a:prstGeom prst="rect">
            <a:avLst/>
          </a:prstGeom>
          <a:ln>
            <a:noFill/>
          </a:ln>
        </p:spPr>
      </p:pic>
      <p:pic>
        <p:nvPicPr>
          <p:cNvPr id="8" name="Picture 7">
            <a:extLst>
              <a:ext uri="{FF2B5EF4-FFF2-40B4-BE49-F238E27FC236}">
                <a16:creationId xmlns:a16="http://schemas.microsoft.com/office/drawing/2014/main" id="{16F1B112-0BDC-440C-A7A6-0AD3400FD07D}"/>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944225" y="2807443"/>
            <a:ext cx="6346486" cy="18290"/>
          </a:xfrm>
          <a:prstGeom prst="rect">
            <a:avLst/>
          </a:prstGeom>
        </p:spPr>
      </p:pic>
    </p:spTree>
    <p:extLst>
      <p:ext uri="{BB962C8B-B14F-4D97-AF65-F5344CB8AC3E}">
        <p14:creationId xmlns:p14="http://schemas.microsoft.com/office/powerpoint/2010/main" val="3634124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Picture with Caption">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0D4F7C-2098-8AE2-3D3C-F5509390FB4B}"/>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11" name="SCDE logo" descr="South Carolina Department of Education logo ">
            <a:extLst>
              <a:ext uri="{FF2B5EF4-FFF2-40B4-BE49-F238E27FC236}">
                <a16:creationId xmlns:a16="http://schemas.microsoft.com/office/drawing/2014/main" id="{86ADCA97-48F9-D4E8-35C7-58B9767854AA}"/>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3EB8B3B-F32B-E702-A833-508A696075A5}"/>
              </a:ext>
            </a:extLst>
          </p:cNvPr>
          <p:cNvSpPr>
            <a:spLocks noGrp="1"/>
          </p:cNvSpPr>
          <p:nvPr>
            <p:ph type="title" hasCustomPrompt="1"/>
          </p:nvPr>
        </p:nvSpPr>
        <p:spPr>
          <a:xfrm>
            <a:off x="885251" y="685800"/>
            <a:ext cx="6272788" cy="1669256"/>
          </a:xfrm>
        </p:spPr>
        <p:txBody>
          <a:bodyPr anchor="t">
            <a:normAutofit/>
          </a:bodyPr>
          <a:lstStyle>
            <a:lvl1pPr>
              <a:lnSpc>
                <a:spcPct val="100000"/>
              </a:lnSpc>
              <a:defRPr sz="5000" b="1">
                <a:solidFill>
                  <a:srgbClr val="2F3D4C"/>
                </a:solidFill>
              </a:defRPr>
            </a:lvl1pPr>
          </a:lstStyle>
          <a:p>
            <a:r>
              <a:rPr lang="en-US"/>
              <a:t>Picture with Caption</a:t>
            </a:r>
          </a:p>
        </p:txBody>
      </p:sp>
      <p:sp>
        <p:nvSpPr>
          <p:cNvPr id="4" name="Text Placeholder 3">
            <a:extLst>
              <a:ext uri="{FF2B5EF4-FFF2-40B4-BE49-F238E27FC236}">
                <a16:creationId xmlns:a16="http://schemas.microsoft.com/office/drawing/2014/main" id="{EC5CB316-9DAA-CE46-6CA5-583FBD3A4FD1}"/>
              </a:ext>
            </a:extLst>
          </p:cNvPr>
          <p:cNvSpPr>
            <a:spLocks noGrp="1"/>
          </p:cNvSpPr>
          <p:nvPr>
            <p:ph type="body" sz="half" idx="2" hasCustomPrompt="1"/>
          </p:nvPr>
        </p:nvSpPr>
        <p:spPr>
          <a:xfrm>
            <a:off x="985838" y="3314700"/>
            <a:ext cx="6346485" cy="5488781"/>
          </a:xfrm>
        </p:spPr>
        <p:txBody>
          <a:bodyPr/>
          <a:lstStyle>
            <a:lvl1pPr marL="0" indent="0">
              <a:lnSpc>
                <a:spcPct val="110000"/>
              </a:lnSpc>
              <a:spcBef>
                <a:spcPts val="0"/>
              </a:spcBef>
              <a:buNone/>
              <a:defRPr sz="2600">
                <a:solidFill>
                  <a:srgbClr val="2F3D4C"/>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a:t>
            </a:r>
            <a:r>
              <a:rPr lang="en-US" err="1"/>
              <a:t>eadipisicing</a:t>
            </a:r>
            <a:r>
              <a:rPr lang="en-US"/>
              <a:t> </a:t>
            </a:r>
            <a:r>
              <a:rPr lang="en-US" err="1"/>
              <a:t>fugiat</a:t>
            </a:r>
            <a:r>
              <a:rPr lang="en-US"/>
              <a:t> </a:t>
            </a:r>
            <a:r>
              <a:rPr lang="en-US" err="1"/>
              <a:t>irure</a:t>
            </a:r>
            <a:r>
              <a:rPr lang="en-US"/>
              <a:t> </a:t>
            </a:r>
            <a:r>
              <a:rPr lang="en-US" err="1"/>
              <a:t>aliqua</a:t>
            </a:r>
            <a:r>
              <a:rPr lang="en-US"/>
              <a:t> </a:t>
            </a:r>
            <a:r>
              <a:rPr lang="en-US" err="1"/>
              <a:t>anim</a:t>
            </a:r>
            <a:r>
              <a:rPr lang="en-US"/>
              <a:t> </a:t>
            </a:r>
            <a:r>
              <a:rPr lang="en-US" err="1"/>
              <a:t>voluptate</a:t>
            </a:r>
            <a:r>
              <a:rPr lang="en-US"/>
              <a:t> cupidatat labore </a:t>
            </a:r>
            <a:r>
              <a:rPr lang="en-US" err="1"/>
              <a:t>laborum</a:t>
            </a:r>
            <a:r>
              <a:rPr lang="en-US"/>
              <a:t> </a:t>
            </a:r>
            <a:r>
              <a:rPr lang="en-US" err="1"/>
              <a:t>amet</a:t>
            </a:r>
            <a:r>
              <a:rPr lang="en-US"/>
              <a:t> </a:t>
            </a:r>
            <a:r>
              <a:rPr lang="en-US" err="1"/>
              <a:t>irure</a:t>
            </a:r>
            <a:r>
              <a:rPr lang="en-US"/>
              <a:t> cupidatat dolore do </a:t>
            </a:r>
            <a:r>
              <a:rPr lang="en-US" err="1"/>
              <a:t>aliqua</a:t>
            </a:r>
            <a:r>
              <a:rPr lang="en-US"/>
              <a:t> magna ipsum non Lorem do </a:t>
            </a:r>
            <a:r>
              <a:rPr lang="en-US" err="1"/>
              <a:t>laborum</a:t>
            </a:r>
            <a:r>
              <a:rPr lang="en-US"/>
              <a:t> </a:t>
            </a:r>
            <a:r>
              <a:rPr lang="en-US" err="1"/>
              <a:t>sint</a:t>
            </a:r>
            <a:r>
              <a:rPr lang="en-US"/>
              <a:t> labore cupidatat </a:t>
            </a:r>
            <a:r>
              <a:rPr lang="en-US" err="1"/>
              <a:t>pariatur</a:t>
            </a:r>
            <a:r>
              <a:rPr lang="en-US"/>
              <a:t> </a:t>
            </a:r>
            <a:r>
              <a:rPr lang="en-US" err="1"/>
              <a:t>ut</a:t>
            </a:r>
            <a:r>
              <a:rPr lang="en-US"/>
              <a:t> </a:t>
            </a:r>
            <a:r>
              <a:rPr lang="en-US" err="1"/>
              <a:t>deserunt</a:t>
            </a:r>
            <a:r>
              <a:rPr lang="en-US"/>
              <a:t> </a:t>
            </a:r>
            <a:r>
              <a:rPr lang="en-US" err="1"/>
              <a:t>ut</a:t>
            </a:r>
            <a:r>
              <a:rPr lang="en-US"/>
              <a:t> </a:t>
            </a:r>
            <a:r>
              <a:rPr lang="en-US" err="1"/>
              <a:t>officia</a:t>
            </a:r>
            <a:r>
              <a:rPr lang="en-US"/>
              <a:t> ad sit </a:t>
            </a:r>
            <a:r>
              <a:rPr lang="en-US" err="1"/>
              <a:t>eu</a:t>
            </a:r>
            <a:r>
              <a:rPr lang="en-US"/>
              <a:t> do </a:t>
            </a:r>
            <a:r>
              <a:rPr lang="en-US" err="1"/>
              <a:t>enim</a:t>
            </a:r>
            <a:r>
              <a:rPr lang="en-US"/>
              <a:t> adipisicing magna </a:t>
            </a:r>
            <a:r>
              <a:rPr lang="en-US" err="1"/>
              <a:t>aute</a:t>
            </a:r>
            <a:r>
              <a:rPr lang="en-US"/>
              <a:t> Lorem dolor </a:t>
            </a:r>
            <a:r>
              <a:rPr lang="en-US" err="1"/>
              <a:t>irure</a:t>
            </a:r>
            <a:r>
              <a:rPr lang="en-US"/>
              <a:t> </a:t>
            </a:r>
            <a:r>
              <a:rPr lang="en-US" err="1"/>
              <a:t>eiusmod</a:t>
            </a:r>
            <a:r>
              <a:rPr lang="en-US"/>
              <a:t> </a:t>
            </a:r>
            <a:r>
              <a:rPr lang="en-US" err="1"/>
              <a:t>elit</a:t>
            </a:r>
            <a:r>
              <a:rPr lang="en-US"/>
              <a:t> </a:t>
            </a:r>
            <a:r>
              <a:rPr lang="en-US" err="1"/>
              <a:t>aute</a:t>
            </a:r>
            <a:r>
              <a:rPr lang="en-US"/>
              <a:t> </a:t>
            </a:r>
            <a:r>
              <a:rPr lang="en-US" err="1"/>
              <a:t>irure</a:t>
            </a:r>
            <a:r>
              <a:rPr lang="en-US"/>
              <a:t> </a:t>
            </a:r>
            <a:r>
              <a:rPr lang="en-US" err="1"/>
              <a:t>incididunt</a:t>
            </a:r>
            <a:r>
              <a:rPr lang="en-US"/>
              <a:t> </a:t>
            </a:r>
            <a:r>
              <a:rPr lang="en-US" err="1"/>
              <a:t>anim</a:t>
            </a:r>
            <a:r>
              <a:rPr lang="en-US"/>
              <a:t> </a:t>
            </a:r>
            <a:r>
              <a:rPr lang="en-US" err="1"/>
              <a:t>velit</a:t>
            </a:r>
            <a:r>
              <a:rPr lang="en-US"/>
              <a:t> </a:t>
            </a:r>
            <a:r>
              <a:rPr lang="en-US" err="1"/>
              <a:t>mollit</a:t>
            </a:r>
            <a:r>
              <a:rPr lang="en-US"/>
              <a:t> </a:t>
            </a:r>
            <a:r>
              <a:rPr lang="en-US" err="1"/>
              <a:t>est</a:t>
            </a:r>
            <a:r>
              <a:rPr lang="en-US"/>
              <a:t> </a:t>
            </a:r>
            <a:r>
              <a:rPr lang="en-US" err="1"/>
              <a:t>velit</a:t>
            </a:r>
            <a:r>
              <a:rPr lang="en-US"/>
              <a:t> </a:t>
            </a:r>
            <a:r>
              <a:rPr lang="en-US" err="1"/>
              <a:t>occaecat</a:t>
            </a:r>
            <a:r>
              <a:rPr lang="en-US"/>
              <a:t> </a:t>
            </a:r>
            <a:r>
              <a:rPr lang="en-US" err="1"/>
              <a:t>esse</a:t>
            </a:r>
            <a:r>
              <a:rPr lang="en-US"/>
              <a:t> </a:t>
            </a:r>
            <a:r>
              <a:rPr lang="en-US" err="1"/>
              <a:t>eu</a:t>
            </a:r>
            <a:r>
              <a:rPr lang="en-US"/>
              <a:t> </a:t>
            </a:r>
            <a:r>
              <a:rPr lang="en-US" err="1"/>
              <a:t>incididunt</a:t>
            </a:r>
            <a:r>
              <a:rPr lang="en-US"/>
              <a:t> </a:t>
            </a:r>
            <a:r>
              <a:rPr lang="en-US" err="1"/>
              <a:t>elit</a:t>
            </a:r>
            <a:r>
              <a:rPr lang="en-US"/>
              <a:t> </a:t>
            </a:r>
            <a:r>
              <a:rPr lang="en-US" err="1"/>
              <a:t>ut</a:t>
            </a:r>
            <a:r>
              <a:rPr lang="en-US"/>
              <a:t> </a:t>
            </a:r>
            <a:r>
              <a:rPr lang="en-US" err="1"/>
              <a:t>laborum</a:t>
            </a:r>
            <a:r>
              <a:rPr lang="en-US"/>
              <a:t> et </a:t>
            </a:r>
            <a:r>
              <a:rPr lang="en-US" err="1"/>
              <a:t>mollit</a:t>
            </a:r>
            <a:r>
              <a:rPr lang="en-US"/>
              <a:t> </a:t>
            </a:r>
            <a:r>
              <a:rPr lang="en-US" err="1"/>
              <a:t>mollit</a:t>
            </a:r>
            <a:r>
              <a:rPr lang="en-US"/>
              <a:t> </a:t>
            </a:r>
            <a:r>
              <a:rPr lang="en-US" err="1"/>
              <a:t>enim</a:t>
            </a:r>
            <a:r>
              <a:rPr lang="en-US"/>
              <a:t> </a:t>
            </a:r>
            <a:r>
              <a:rPr lang="en-US" err="1"/>
              <a:t>aliqua</a:t>
            </a:r>
            <a:r>
              <a:rPr lang="en-US"/>
              <a:t> non labore </a:t>
            </a:r>
            <a:r>
              <a:rPr lang="en-US" err="1"/>
              <a:t>cillum</a:t>
            </a:r>
            <a:r>
              <a:rPr lang="en-US"/>
              <a:t> </a:t>
            </a:r>
            <a:r>
              <a:rPr lang="en-US" err="1"/>
              <a:t>commodo</a:t>
            </a:r>
            <a:r>
              <a:rPr lang="en-US"/>
              <a:t> </a:t>
            </a:r>
            <a:r>
              <a:rPr lang="en-US" err="1"/>
              <a:t>voluptate</a:t>
            </a:r>
            <a:r>
              <a:rPr lang="en-US"/>
              <a:t> </a:t>
            </a:r>
            <a:r>
              <a:rPr lang="en-US" err="1"/>
              <a:t>commodo</a:t>
            </a:r>
            <a:r>
              <a:rPr lang="en-US"/>
              <a:t> </a:t>
            </a:r>
            <a:r>
              <a:rPr lang="en-US" err="1"/>
              <a:t>excepteur</a:t>
            </a:r>
            <a:r>
              <a:rPr lang="en-US"/>
              <a:t>  </a:t>
            </a:r>
            <a:r>
              <a:rPr lang="en-US" err="1"/>
              <a:t>commodo</a:t>
            </a:r>
            <a:r>
              <a:rPr lang="en-US"/>
              <a:t> </a:t>
            </a:r>
            <a:r>
              <a:rPr lang="en-US" err="1"/>
              <a:t>voluptate</a:t>
            </a:r>
            <a:r>
              <a:rPr lang="en-US"/>
              <a:t> </a:t>
            </a:r>
            <a:r>
              <a:rPr lang="en-US" err="1"/>
              <a:t>commodo</a:t>
            </a:r>
            <a:r>
              <a:rPr lang="en-US"/>
              <a:t> </a:t>
            </a:r>
            <a:r>
              <a:rPr lang="en-US" err="1"/>
              <a:t>excepteur</a:t>
            </a:r>
            <a:r>
              <a:rPr lang="en-US"/>
              <a:t>  </a:t>
            </a:r>
            <a:r>
              <a:rPr lang="en-US" err="1"/>
              <a:t>commodo</a:t>
            </a:r>
            <a:r>
              <a:rPr lang="en-US"/>
              <a:t> </a:t>
            </a:r>
            <a:r>
              <a:rPr lang="en-US" err="1"/>
              <a:t>voluptate</a:t>
            </a:r>
            <a:r>
              <a:rPr lang="en-US"/>
              <a:t> </a:t>
            </a:r>
            <a:r>
              <a:rPr lang="en-US" err="1"/>
              <a:t>commodo</a:t>
            </a:r>
            <a:endParaRPr lang="en-US"/>
          </a:p>
        </p:txBody>
      </p:sp>
      <p:sp>
        <p:nvSpPr>
          <p:cNvPr id="3" name="Content Placeholder 2">
            <a:extLst>
              <a:ext uri="{FF2B5EF4-FFF2-40B4-BE49-F238E27FC236}">
                <a16:creationId xmlns:a16="http://schemas.microsoft.com/office/drawing/2014/main" id="{43E6D1BA-DC7D-F075-0930-F9EA69D9313E}"/>
              </a:ext>
            </a:extLst>
          </p:cNvPr>
          <p:cNvSpPr>
            <a:spLocks noGrp="1"/>
          </p:cNvSpPr>
          <p:nvPr>
            <p:ph idx="1" hasCustomPrompt="1"/>
          </p:nvPr>
        </p:nvSpPr>
        <p:spPr>
          <a:xfrm>
            <a:off x="8229600" y="685802"/>
            <a:ext cx="8803482" cy="8105775"/>
          </a:xfrm>
          <a:ln w="28575">
            <a:solidFill>
              <a:srgbClr val="F0C14C"/>
            </a:solidFill>
          </a:ln>
        </p:spPr>
        <p:txBody>
          <a:bodyPr anchor="ctr">
            <a:normAutofit/>
          </a:bodyPr>
          <a:lstStyle>
            <a:lvl1pPr marL="0" indent="0" algn="ctr">
              <a:lnSpc>
                <a:spcPct val="110000"/>
              </a:lnSpc>
              <a:spcBef>
                <a:spcPts val="0"/>
              </a:spcBef>
              <a:buNone/>
              <a:defRPr sz="4400">
                <a:solidFill>
                  <a:srgbClr val="2F3D4C"/>
                </a:solidFill>
              </a:defRPr>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Insert and format picture </a:t>
            </a:r>
          </a:p>
          <a:p>
            <a:pPr lvl="0"/>
            <a:r>
              <a:rPr lang="en-US"/>
              <a:t>to fit allotted box frame</a:t>
            </a:r>
          </a:p>
          <a:p>
            <a:pPr lvl="0"/>
            <a:r>
              <a:rPr lang="en-US"/>
              <a:t>(you may adjust the height of the yellow box, not the width)</a:t>
            </a:r>
          </a:p>
          <a:p>
            <a:pPr lvl="0"/>
            <a:endParaRPr lang="en-US"/>
          </a:p>
        </p:txBody>
      </p:sp>
      <p:pic>
        <p:nvPicPr>
          <p:cNvPr id="9" name="Picture 8">
            <a:extLst>
              <a:ext uri="{FF2B5EF4-FFF2-40B4-BE49-F238E27FC236}">
                <a16:creationId xmlns:a16="http://schemas.microsoft.com/office/drawing/2014/main" id="{D8510209-27A1-C6F6-9969-75785144157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44225" y="2807443"/>
            <a:ext cx="6346486" cy="18290"/>
          </a:xfrm>
          <a:prstGeom prst="rect">
            <a:avLst/>
          </a:prstGeom>
        </p:spPr>
      </p:pic>
      <p:sp>
        <p:nvSpPr>
          <p:cNvPr id="5" name="Date Placeholder 4">
            <a:extLst>
              <a:ext uri="{FF2B5EF4-FFF2-40B4-BE49-F238E27FC236}">
                <a16:creationId xmlns:a16="http://schemas.microsoft.com/office/drawing/2014/main" id="{8A3022E1-068C-3637-72EE-8BC632AFC40C}"/>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6" name="Footer Placeholder 5">
            <a:extLst>
              <a:ext uri="{FF2B5EF4-FFF2-40B4-BE49-F238E27FC236}">
                <a16:creationId xmlns:a16="http://schemas.microsoft.com/office/drawing/2014/main" id="{7101E39D-C426-0C02-ADD0-C1A4A9D4AE6A}"/>
              </a:ext>
            </a:extLst>
          </p:cNvPr>
          <p:cNvSpPr>
            <a:spLocks noGrp="1"/>
          </p:cNvSpPr>
          <p:nvPr>
            <p:ph type="ftr" sz="quarter" idx="11"/>
          </p:nvPr>
        </p:nvSpPr>
        <p:spPr/>
        <p:txBody>
          <a:bodyPr/>
          <a:lstStyle/>
          <a:p>
            <a:pPr defTabSz="1371600"/>
            <a:endParaRPr lang="en-US" dirty="0">
              <a:solidFill>
                <a:prstClr val="black">
                  <a:tint val="82000"/>
                </a:prstClr>
              </a:solidFill>
            </a:endParaRPr>
          </a:p>
        </p:txBody>
      </p:sp>
      <p:sp>
        <p:nvSpPr>
          <p:cNvPr id="7" name="Slide Number Placeholder 6">
            <a:extLst>
              <a:ext uri="{FF2B5EF4-FFF2-40B4-BE49-F238E27FC236}">
                <a16:creationId xmlns:a16="http://schemas.microsoft.com/office/drawing/2014/main" id="{F65AC733-6D88-4D21-6CB9-87808044011E}"/>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Tree>
    <p:extLst>
      <p:ext uri="{BB962C8B-B14F-4D97-AF65-F5344CB8AC3E}">
        <p14:creationId xmlns:p14="http://schemas.microsoft.com/office/powerpoint/2010/main" val="1616646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nam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B3F3E5-B314-C00D-47FE-B8BAA579D8F6}"/>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8" name="SCDE logo" descr="South Carolina Department of Education logo ">
            <a:extLst>
              <a:ext uri="{FF2B5EF4-FFF2-40B4-BE49-F238E27FC236}">
                <a16:creationId xmlns:a16="http://schemas.microsoft.com/office/drawing/2014/main" id="{BC6C8FC2-1503-FB3A-3F76-0A4FA4F8D64D}"/>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B31C1767-145D-AEB1-4B9F-15572B7E43D5}"/>
              </a:ext>
            </a:extLst>
          </p:cNvPr>
          <p:cNvSpPr>
            <a:spLocks noGrp="1"/>
          </p:cNvSpPr>
          <p:nvPr>
            <p:ph type="title" hasCustomPrompt="1"/>
          </p:nvPr>
        </p:nvSpPr>
        <p:spPr>
          <a:xfrm>
            <a:off x="8790904" y="2233652"/>
            <a:ext cx="7296150" cy="2813330"/>
          </a:xfrm>
        </p:spPr>
        <p:txBody>
          <a:bodyPr anchor="t">
            <a:noAutofit/>
          </a:bodyPr>
          <a:lstStyle>
            <a:lvl1pPr>
              <a:lnSpc>
                <a:spcPct val="100000"/>
              </a:lnSpc>
              <a:defRPr sz="8800" b="1">
                <a:solidFill>
                  <a:srgbClr val="2F3D4C"/>
                </a:solidFill>
                <a:latin typeface="+mn-lt"/>
              </a:defRPr>
            </a:lvl1pPr>
          </a:lstStyle>
          <a:p>
            <a:r>
              <a:rPr lang="en-US" err="1"/>
              <a:t>Firstname</a:t>
            </a:r>
            <a:br>
              <a:rPr lang="en-US"/>
            </a:br>
            <a:r>
              <a:rPr lang="en-US" err="1"/>
              <a:t>Lastname</a:t>
            </a:r>
            <a:endParaRPr lang="en-US"/>
          </a:p>
        </p:txBody>
      </p:sp>
      <p:cxnSp>
        <p:nvCxnSpPr>
          <p:cNvPr id="9" name="Straight Connector 8">
            <a:extLst>
              <a:ext uri="{FF2B5EF4-FFF2-40B4-BE49-F238E27FC236}">
                <a16:creationId xmlns:a16="http://schemas.microsoft.com/office/drawing/2014/main" id="{09E24D0A-B619-0CDD-0665-C4B9269E9311}"/>
              </a:ext>
            </a:extLst>
          </p:cNvPr>
          <p:cNvCxnSpPr/>
          <p:nvPr userDrawn="1"/>
        </p:nvCxnSpPr>
        <p:spPr>
          <a:xfrm>
            <a:off x="8839200" y="5295900"/>
            <a:ext cx="7296150" cy="0"/>
          </a:xfrm>
          <a:prstGeom prst="line">
            <a:avLst/>
          </a:prstGeom>
          <a:ln>
            <a:solidFill>
              <a:srgbClr val="F0C14C"/>
            </a:solidFill>
          </a:ln>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A2BF0437-50D7-BCCD-28BB-D03E2BC5275F}"/>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4" name="Footer Placeholder 3">
            <a:extLst>
              <a:ext uri="{FF2B5EF4-FFF2-40B4-BE49-F238E27FC236}">
                <a16:creationId xmlns:a16="http://schemas.microsoft.com/office/drawing/2014/main" id="{63E825D9-F1DB-B607-A9E0-1F88C0393ABF}"/>
              </a:ext>
            </a:extLst>
          </p:cNvPr>
          <p:cNvSpPr>
            <a:spLocks noGrp="1"/>
          </p:cNvSpPr>
          <p:nvPr>
            <p:ph type="ftr" sz="quarter" idx="11"/>
          </p:nvPr>
        </p:nvSpPr>
        <p:spPr/>
        <p:txBody>
          <a:bodyPr/>
          <a:lstStyle/>
          <a:p>
            <a:pPr defTabSz="1371600"/>
            <a:endParaRPr lang="en-US" dirty="0">
              <a:solidFill>
                <a:prstClr val="black">
                  <a:tint val="82000"/>
                </a:prstClr>
              </a:solidFill>
            </a:endParaRPr>
          </a:p>
        </p:txBody>
      </p:sp>
      <p:sp>
        <p:nvSpPr>
          <p:cNvPr id="5" name="Slide Number Placeholder 4">
            <a:extLst>
              <a:ext uri="{FF2B5EF4-FFF2-40B4-BE49-F238E27FC236}">
                <a16:creationId xmlns:a16="http://schemas.microsoft.com/office/drawing/2014/main" id="{0A4894F5-9FE4-D6B7-994B-12B177090D24}"/>
              </a:ext>
            </a:extLst>
          </p:cNvPr>
          <p:cNvSpPr>
            <a:spLocks noGrp="1"/>
          </p:cNvSpPr>
          <p:nvPr>
            <p:ph type="sldNum" sz="quarter" idx="12"/>
          </p:nvPr>
        </p:nvSpPr>
        <p:spPr/>
        <p:txBody>
          <a:bodyPr/>
          <a:lstStyle>
            <a:lvl1pPr algn="l">
              <a:defRPr/>
            </a:lvl1p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
        <p:nvSpPr>
          <p:cNvPr id="11" name="Oval 10">
            <a:extLst>
              <a:ext uri="{FF2B5EF4-FFF2-40B4-BE49-F238E27FC236}">
                <a16:creationId xmlns:a16="http://schemas.microsoft.com/office/drawing/2014/main" id="{C48F96D2-A9CF-5427-4503-D15057B18DF5}"/>
              </a:ext>
            </a:extLst>
          </p:cNvPr>
          <p:cNvSpPr/>
          <p:nvPr userDrawn="1"/>
        </p:nvSpPr>
        <p:spPr>
          <a:xfrm>
            <a:off x="2152650" y="1983736"/>
            <a:ext cx="5486400" cy="5486400"/>
          </a:xfrm>
          <a:prstGeom prst="ellipse">
            <a:avLst/>
          </a:prstGeom>
          <a:noFill/>
          <a:ln w="76200">
            <a:solidFill>
              <a:srgbClr val="F0C1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11">
            <a:extLst>
              <a:ext uri="{FF2B5EF4-FFF2-40B4-BE49-F238E27FC236}">
                <a16:creationId xmlns:a16="http://schemas.microsoft.com/office/drawing/2014/main" id="{22806A6B-C583-2987-7774-09C08CD97C9D}"/>
              </a:ext>
            </a:extLst>
          </p:cNvPr>
          <p:cNvSpPr>
            <a:spLocks noGrp="1"/>
          </p:cNvSpPr>
          <p:nvPr>
            <p:ph sz="half" idx="1" hasCustomPrompt="1"/>
          </p:nvPr>
        </p:nvSpPr>
        <p:spPr>
          <a:xfrm>
            <a:off x="8790904" y="5511790"/>
            <a:ext cx="7344446" cy="1003310"/>
          </a:xfrm>
        </p:spPr>
        <p:txBody>
          <a:bodyPr>
            <a:noAutofit/>
          </a:bodyPr>
          <a:lstStyle>
            <a:lvl1pPr>
              <a:defRPr i="1">
                <a:solidFill>
                  <a:srgbClr val="2F3D4C"/>
                </a:solidFill>
              </a:defRPr>
            </a:lvl1pPr>
          </a:lstStyle>
          <a:p>
            <a:pPr marL="0" indent="0">
              <a:lnSpc>
                <a:spcPct val="120000"/>
              </a:lnSpc>
              <a:buNone/>
            </a:pPr>
            <a:r>
              <a:rPr lang="en-US"/>
              <a:t>Title, Company</a:t>
            </a:r>
          </a:p>
        </p:txBody>
      </p:sp>
    </p:spTree>
    <p:extLst>
      <p:ext uri="{BB962C8B-B14F-4D97-AF65-F5344CB8AC3E}">
        <p14:creationId xmlns:p14="http://schemas.microsoft.com/office/powerpoint/2010/main" val="1017522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rganization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C0FA9F-92AC-75AF-3D35-E082AAE684F3}"/>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7" name="SCDE logo" descr="South Carolina Department of Education logo ">
            <a:extLst>
              <a:ext uri="{FF2B5EF4-FFF2-40B4-BE49-F238E27FC236}">
                <a16:creationId xmlns:a16="http://schemas.microsoft.com/office/drawing/2014/main" id="{DC5D52C2-06A3-1581-FF4F-A5568D0ACE36}"/>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Date Placeholder 1"/>
          <p:cNvSpPr>
            <a:spLocks noGrp="1"/>
          </p:cNvSpPr>
          <p:nvPr>
            <p:ph type="dt" sz="half" idx="10"/>
          </p:nvPr>
        </p:nvSpPr>
        <p:spPr/>
        <p:txBody>
          <a:bodyPr/>
          <a:lstStyle/>
          <a:p>
            <a:fld id="{1D8BD707-D9CF-40AE-B4C6-C98DA3205C09}" type="datetimeFigureOut">
              <a:rPr lang="en-US" smtClean="0"/>
              <a:pPr/>
              <a:t>6/5/2026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
        <p:nvSpPr>
          <p:cNvPr id="16" name="Picture Placeholder 15">
            <a:extLst>
              <a:ext uri="{FF2B5EF4-FFF2-40B4-BE49-F238E27FC236}">
                <a16:creationId xmlns:a16="http://schemas.microsoft.com/office/drawing/2014/main" id="{D81122A7-8DB1-A370-75D3-165FABA4705D}"/>
              </a:ext>
            </a:extLst>
          </p:cNvPr>
          <p:cNvSpPr>
            <a:spLocks noGrp="1"/>
          </p:cNvSpPr>
          <p:nvPr>
            <p:ph type="pic" sz="quarter" idx="13"/>
          </p:nvPr>
        </p:nvSpPr>
        <p:spPr>
          <a:xfrm>
            <a:off x="990600" y="2705100"/>
            <a:ext cx="3090672" cy="3822192"/>
          </a:xfrm>
          <a:ln>
            <a:solidFill>
              <a:srgbClr val="F0C14C"/>
            </a:solidFill>
          </a:ln>
        </p:spPr>
        <p:txBody>
          <a:bodyPr>
            <a:normAutofit/>
          </a:bodyPr>
          <a:lstStyle>
            <a:lvl1pPr>
              <a:defRPr sz="2800">
                <a:solidFill>
                  <a:srgbClr val="2F3D4C"/>
                </a:solidFill>
              </a:defRPr>
            </a:lvl1pPr>
          </a:lstStyle>
          <a:p>
            <a:r>
              <a:rPr lang="en-US" dirty="0"/>
              <a:t>Click icon to add picture</a:t>
            </a:r>
          </a:p>
        </p:txBody>
      </p:sp>
      <p:sp>
        <p:nvSpPr>
          <p:cNvPr id="17" name="Picture Placeholder 15">
            <a:extLst>
              <a:ext uri="{FF2B5EF4-FFF2-40B4-BE49-F238E27FC236}">
                <a16:creationId xmlns:a16="http://schemas.microsoft.com/office/drawing/2014/main" id="{9C9B20AF-46C2-4772-7202-28A9597DBDF7}"/>
              </a:ext>
            </a:extLst>
          </p:cNvPr>
          <p:cNvSpPr>
            <a:spLocks noGrp="1"/>
          </p:cNvSpPr>
          <p:nvPr>
            <p:ph type="pic" sz="quarter" idx="14"/>
          </p:nvPr>
        </p:nvSpPr>
        <p:spPr>
          <a:xfrm>
            <a:off x="4292346" y="2705100"/>
            <a:ext cx="3090672" cy="3822192"/>
          </a:xfrm>
          <a:ln>
            <a:solidFill>
              <a:srgbClr val="F0C14C"/>
            </a:solidFill>
          </a:ln>
        </p:spPr>
        <p:txBody>
          <a:bodyPr>
            <a:normAutofit/>
          </a:bodyPr>
          <a:lstStyle>
            <a:lvl1pPr>
              <a:defRPr sz="2800">
                <a:solidFill>
                  <a:srgbClr val="2F3D4C"/>
                </a:solidFill>
              </a:defRPr>
            </a:lvl1pPr>
          </a:lstStyle>
          <a:p>
            <a:r>
              <a:rPr lang="en-US" dirty="0"/>
              <a:t>Click icon to add picture</a:t>
            </a:r>
          </a:p>
        </p:txBody>
      </p:sp>
      <p:sp>
        <p:nvSpPr>
          <p:cNvPr id="18" name="Picture Placeholder 15">
            <a:extLst>
              <a:ext uri="{FF2B5EF4-FFF2-40B4-BE49-F238E27FC236}">
                <a16:creationId xmlns:a16="http://schemas.microsoft.com/office/drawing/2014/main" id="{C6DD0515-69DB-C48D-55A8-3B1845ED2D61}"/>
              </a:ext>
            </a:extLst>
          </p:cNvPr>
          <p:cNvSpPr>
            <a:spLocks noGrp="1"/>
          </p:cNvSpPr>
          <p:nvPr>
            <p:ph type="pic" sz="quarter" idx="15"/>
          </p:nvPr>
        </p:nvSpPr>
        <p:spPr>
          <a:xfrm>
            <a:off x="7598664" y="2699657"/>
            <a:ext cx="3090672" cy="3822192"/>
          </a:xfrm>
          <a:ln>
            <a:solidFill>
              <a:srgbClr val="F0C14C"/>
            </a:solidFill>
          </a:ln>
        </p:spPr>
        <p:txBody>
          <a:bodyPr>
            <a:normAutofit/>
          </a:bodyPr>
          <a:lstStyle>
            <a:lvl1pPr>
              <a:defRPr sz="2800">
                <a:solidFill>
                  <a:srgbClr val="2F3D4C"/>
                </a:solidFill>
              </a:defRPr>
            </a:lvl1pPr>
          </a:lstStyle>
          <a:p>
            <a:r>
              <a:rPr lang="en-US" dirty="0"/>
              <a:t>Click icon to add picture</a:t>
            </a:r>
          </a:p>
        </p:txBody>
      </p:sp>
      <p:sp>
        <p:nvSpPr>
          <p:cNvPr id="19" name="Picture Placeholder 15">
            <a:extLst>
              <a:ext uri="{FF2B5EF4-FFF2-40B4-BE49-F238E27FC236}">
                <a16:creationId xmlns:a16="http://schemas.microsoft.com/office/drawing/2014/main" id="{4CE8CBD5-7BB6-0F86-D094-24D828830D64}"/>
              </a:ext>
            </a:extLst>
          </p:cNvPr>
          <p:cNvSpPr>
            <a:spLocks noGrp="1"/>
          </p:cNvSpPr>
          <p:nvPr>
            <p:ph type="pic" sz="quarter" idx="16"/>
          </p:nvPr>
        </p:nvSpPr>
        <p:spPr>
          <a:xfrm>
            <a:off x="10904982" y="2699657"/>
            <a:ext cx="3090672" cy="3822192"/>
          </a:xfrm>
          <a:ln>
            <a:solidFill>
              <a:srgbClr val="F0C14C"/>
            </a:solidFill>
          </a:ln>
        </p:spPr>
        <p:txBody>
          <a:bodyPr>
            <a:normAutofit/>
          </a:bodyPr>
          <a:lstStyle>
            <a:lvl1pPr>
              <a:defRPr sz="2800">
                <a:solidFill>
                  <a:srgbClr val="2F3D4C"/>
                </a:solidFill>
              </a:defRPr>
            </a:lvl1pPr>
          </a:lstStyle>
          <a:p>
            <a:r>
              <a:rPr lang="en-US" dirty="0"/>
              <a:t>Click icon to add picture</a:t>
            </a:r>
          </a:p>
        </p:txBody>
      </p:sp>
      <p:sp>
        <p:nvSpPr>
          <p:cNvPr id="20" name="Picture Placeholder 15">
            <a:extLst>
              <a:ext uri="{FF2B5EF4-FFF2-40B4-BE49-F238E27FC236}">
                <a16:creationId xmlns:a16="http://schemas.microsoft.com/office/drawing/2014/main" id="{C4656702-5181-2A63-61AD-E9FB5E2F89E1}"/>
              </a:ext>
            </a:extLst>
          </p:cNvPr>
          <p:cNvSpPr>
            <a:spLocks noGrp="1"/>
          </p:cNvSpPr>
          <p:nvPr>
            <p:ph type="pic" sz="quarter" idx="17"/>
          </p:nvPr>
        </p:nvSpPr>
        <p:spPr>
          <a:xfrm>
            <a:off x="14206728" y="2705100"/>
            <a:ext cx="3090672" cy="3822192"/>
          </a:xfrm>
          <a:ln>
            <a:solidFill>
              <a:srgbClr val="F0C14C"/>
            </a:solidFill>
          </a:ln>
        </p:spPr>
        <p:txBody>
          <a:bodyPr>
            <a:normAutofit/>
          </a:bodyPr>
          <a:lstStyle>
            <a:lvl1pPr>
              <a:defRPr sz="2800">
                <a:solidFill>
                  <a:srgbClr val="2F3D4C"/>
                </a:solidFill>
              </a:defRPr>
            </a:lvl1pPr>
          </a:lstStyle>
          <a:p>
            <a:r>
              <a:rPr lang="en-US" dirty="0"/>
              <a:t>Click icon to add picture</a:t>
            </a:r>
          </a:p>
        </p:txBody>
      </p:sp>
      <p:sp>
        <p:nvSpPr>
          <p:cNvPr id="22" name="Text Placeholder 21">
            <a:extLst>
              <a:ext uri="{FF2B5EF4-FFF2-40B4-BE49-F238E27FC236}">
                <a16:creationId xmlns:a16="http://schemas.microsoft.com/office/drawing/2014/main" id="{F415DA58-5452-3EBF-38AB-61D993233AC6}"/>
              </a:ext>
            </a:extLst>
          </p:cNvPr>
          <p:cNvSpPr>
            <a:spLocks noGrp="1"/>
          </p:cNvSpPr>
          <p:nvPr>
            <p:ph type="body" sz="quarter" idx="18" hasCustomPrompt="1"/>
          </p:nvPr>
        </p:nvSpPr>
        <p:spPr>
          <a:xfrm>
            <a:off x="962025" y="6819899"/>
            <a:ext cx="3119438" cy="1300903"/>
          </a:xfrm>
          <a:ln>
            <a:noFill/>
          </a:ln>
        </p:spPr>
        <p:txBody>
          <a:bodyPr anchor="ctr"/>
          <a:lstStyle>
            <a:lvl1pPr marL="0" indent="0" algn="ctr">
              <a:lnSpc>
                <a:spcPct val="100000"/>
              </a:lnSpc>
              <a:spcBef>
                <a:spcPts val="0"/>
              </a:spcBef>
              <a:buNone/>
              <a:defRPr sz="2400" b="1">
                <a:solidFill>
                  <a:srgbClr val="2F3D4C"/>
                </a:solidFill>
              </a:defRPr>
            </a:lvl1pPr>
          </a:lstStyle>
          <a:p>
            <a:pPr lvl="0"/>
            <a:r>
              <a:rPr lang="en-US" err="1"/>
              <a:t>Firstname</a:t>
            </a:r>
            <a:r>
              <a:rPr lang="en-US"/>
              <a:t> </a:t>
            </a:r>
            <a:r>
              <a:rPr lang="en-US" err="1"/>
              <a:t>Lastname</a:t>
            </a:r>
            <a:endParaRPr lang="en-US"/>
          </a:p>
          <a:p>
            <a:pPr lvl="0"/>
            <a:r>
              <a:rPr lang="en-US"/>
              <a:t>Title</a:t>
            </a:r>
          </a:p>
        </p:txBody>
      </p:sp>
      <p:sp>
        <p:nvSpPr>
          <p:cNvPr id="23" name="Text Placeholder 21">
            <a:extLst>
              <a:ext uri="{FF2B5EF4-FFF2-40B4-BE49-F238E27FC236}">
                <a16:creationId xmlns:a16="http://schemas.microsoft.com/office/drawing/2014/main" id="{7F267B3B-F270-5049-C850-DBE0E3925C99}"/>
              </a:ext>
            </a:extLst>
          </p:cNvPr>
          <p:cNvSpPr>
            <a:spLocks noGrp="1"/>
          </p:cNvSpPr>
          <p:nvPr>
            <p:ph type="body" sz="quarter" idx="19" hasCustomPrompt="1"/>
          </p:nvPr>
        </p:nvSpPr>
        <p:spPr>
          <a:xfrm>
            <a:off x="4277963" y="6772728"/>
            <a:ext cx="3119438" cy="1348074"/>
          </a:xfrm>
        </p:spPr>
        <p:txBody>
          <a:bodyPr anchor="ctr"/>
          <a:lstStyle>
            <a:lvl1pPr marL="0" indent="0" algn="ctr">
              <a:lnSpc>
                <a:spcPct val="100000"/>
              </a:lnSpc>
              <a:spcBef>
                <a:spcPts val="0"/>
              </a:spcBef>
              <a:buNone/>
              <a:defRPr sz="2400" b="1">
                <a:solidFill>
                  <a:srgbClr val="2F3D4C"/>
                </a:solidFill>
              </a:defRPr>
            </a:lvl1pPr>
          </a:lstStyle>
          <a:p>
            <a:pPr lvl="0"/>
            <a:r>
              <a:rPr lang="en-US" err="1"/>
              <a:t>Firstname</a:t>
            </a:r>
            <a:r>
              <a:rPr lang="en-US"/>
              <a:t> </a:t>
            </a:r>
            <a:r>
              <a:rPr lang="en-US" err="1"/>
              <a:t>Lastname</a:t>
            </a:r>
            <a:endParaRPr lang="en-US"/>
          </a:p>
          <a:p>
            <a:pPr lvl="0"/>
            <a:r>
              <a:rPr lang="en-US"/>
              <a:t>Title</a:t>
            </a:r>
          </a:p>
        </p:txBody>
      </p:sp>
      <p:sp>
        <p:nvSpPr>
          <p:cNvPr id="24" name="Text Placeholder 21">
            <a:extLst>
              <a:ext uri="{FF2B5EF4-FFF2-40B4-BE49-F238E27FC236}">
                <a16:creationId xmlns:a16="http://schemas.microsoft.com/office/drawing/2014/main" id="{A8B8F338-FE3C-3A4F-C135-3808BCE99206}"/>
              </a:ext>
            </a:extLst>
          </p:cNvPr>
          <p:cNvSpPr>
            <a:spLocks noGrp="1"/>
          </p:cNvSpPr>
          <p:nvPr>
            <p:ph type="body" sz="quarter" idx="20" hasCustomPrompt="1"/>
          </p:nvPr>
        </p:nvSpPr>
        <p:spPr>
          <a:xfrm>
            <a:off x="7577185" y="6772728"/>
            <a:ext cx="3119438" cy="1348074"/>
          </a:xfrm>
        </p:spPr>
        <p:txBody>
          <a:bodyPr anchor="ctr"/>
          <a:lstStyle>
            <a:lvl1pPr marL="0" indent="0" algn="ctr">
              <a:lnSpc>
                <a:spcPct val="100000"/>
              </a:lnSpc>
              <a:spcBef>
                <a:spcPts val="0"/>
              </a:spcBef>
              <a:buNone/>
              <a:defRPr sz="2400" b="1">
                <a:solidFill>
                  <a:srgbClr val="2F3D4C"/>
                </a:solidFill>
              </a:defRPr>
            </a:lvl1pPr>
          </a:lstStyle>
          <a:p>
            <a:pPr lvl="0"/>
            <a:r>
              <a:rPr lang="en-US" err="1"/>
              <a:t>Firstname</a:t>
            </a:r>
            <a:r>
              <a:rPr lang="en-US"/>
              <a:t> </a:t>
            </a:r>
            <a:r>
              <a:rPr lang="en-US" err="1"/>
              <a:t>Lastname</a:t>
            </a:r>
            <a:endParaRPr lang="en-US"/>
          </a:p>
          <a:p>
            <a:pPr lvl="0"/>
            <a:r>
              <a:rPr lang="en-US"/>
              <a:t>Title</a:t>
            </a:r>
          </a:p>
        </p:txBody>
      </p:sp>
      <p:sp>
        <p:nvSpPr>
          <p:cNvPr id="25" name="Text Placeholder 21">
            <a:extLst>
              <a:ext uri="{FF2B5EF4-FFF2-40B4-BE49-F238E27FC236}">
                <a16:creationId xmlns:a16="http://schemas.microsoft.com/office/drawing/2014/main" id="{3DA8B0CC-C733-BB3F-7BBE-22F8270C554D}"/>
              </a:ext>
            </a:extLst>
          </p:cNvPr>
          <p:cNvSpPr>
            <a:spLocks noGrp="1"/>
          </p:cNvSpPr>
          <p:nvPr>
            <p:ph type="body" sz="quarter" idx="21" hasCustomPrompt="1"/>
          </p:nvPr>
        </p:nvSpPr>
        <p:spPr>
          <a:xfrm>
            <a:off x="10904982" y="6799942"/>
            <a:ext cx="3119438" cy="1348074"/>
          </a:xfrm>
        </p:spPr>
        <p:txBody>
          <a:bodyPr anchor="ctr"/>
          <a:lstStyle>
            <a:lvl1pPr marL="0" indent="0" algn="ctr">
              <a:lnSpc>
                <a:spcPct val="100000"/>
              </a:lnSpc>
              <a:spcBef>
                <a:spcPts val="0"/>
              </a:spcBef>
              <a:buNone/>
              <a:defRPr sz="2400" b="1">
                <a:solidFill>
                  <a:srgbClr val="2F3D4C"/>
                </a:solidFill>
              </a:defRPr>
            </a:lvl1pPr>
          </a:lstStyle>
          <a:p>
            <a:pPr lvl="0"/>
            <a:r>
              <a:rPr lang="en-US" err="1"/>
              <a:t>Firstname</a:t>
            </a:r>
            <a:r>
              <a:rPr lang="en-US"/>
              <a:t> </a:t>
            </a:r>
            <a:r>
              <a:rPr lang="en-US" err="1"/>
              <a:t>Lastname</a:t>
            </a:r>
            <a:endParaRPr lang="en-US"/>
          </a:p>
          <a:p>
            <a:pPr lvl="0"/>
            <a:r>
              <a:rPr lang="en-US"/>
              <a:t>Title</a:t>
            </a:r>
          </a:p>
        </p:txBody>
      </p:sp>
      <p:sp>
        <p:nvSpPr>
          <p:cNvPr id="26" name="Text Placeholder 21">
            <a:extLst>
              <a:ext uri="{FF2B5EF4-FFF2-40B4-BE49-F238E27FC236}">
                <a16:creationId xmlns:a16="http://schemas.microsoft.com/office/drawing/2014/main" id="{29C17EA2-6DB6-89B9-FE7A-F168106B124E}"/>
              </a:ext>
            </a:extLst>
          </p:cNvPr>
          <p:cNvSpPr>
            <a:spLocks noGrp="1"/>
          </p:cNvSpPr>
          <p:nvPr>
            <p:ph type="body" sz="quarter" idx="22" hasCustomPrompt="1"/>
          </p:nvPr>
        </p:nvSpPr>
        <p:spPr>
          <a:xfrm>
            <a:off x="14221051" y="6772728"/>
            <a:ext cx="3119438" cy="1348074"/>
          </a:xfrm>
        </p:spPr>
        <p:txBody>
          <a:bodyPr anchor="ctr"/>
          <a:lstStyle>
            <a:lvl1pPr marL="0" indent="0" algn="ctr">
              <a:lnSpc>
                <a:spcPct val="100000"/>
              </a:lnSpc>
              <a:spcBef>
                <a:spcPts val="0"/>
              </a:spcBef>
              <a:buNone/>
              <a:defRPr sz="2400" b="1">
                <a:solidFill>
                  <a:srgbClr val="2F3D4C"/>
                </a:solidFill>
              </a:defRPr>
            </a:lvl1pPr>
          </a:lstStyle>
          <a:p>
            <a:pPr lvl="0"/>
            <a:r>
              <a:rPr lang="en-US" err="1"/>
              <a:t>Firstname</a:t>
            </a:r>
            <a:r>
              <a:rPr lang="en-US"/>
              <a:t> </a:t>
            </a:r>
            <a:r>
              <a:rPr lang="en-US" err="1"/>
              <a:t>Lastname</a:t>
            </a:r>
            <a:endParaRPr lang="en-US"/>
          </a:p>
          <a:p>
            <a:pPr lvl="0"/>
            <a:r>
              <a:rPr lang="en-US"/>
              <a:t>Title</a:t>
            </a:r>
          </a:p>
        </p:txBody>
      </p:sp>
      <p:sp>
        <p:nvSpPr>
          <p:cNvPr id="5" name="Title 1">
            <a:extLst>
              <a:ext uri="{FF2B5EF4-FFF2-40B4-BE49-F238E27FC236}">
                <a16:creationId xmlns:a16="http://schemas.microsoft.com/office/drawing/2014/main" id="{6FA47C16-1777-76CE-E4F1-1189CB2B7364}"/>
              </a:ext>
            </a:extLst>
          </p:cNvPr>
          <p:cNvSpPr>
            <a:spLocks noGrp="1"/>
          </p:cNvSpPr>
          <p:nvPr>
            <p:ph type="title" hasCustomPrompt="1"/>
          </p:nvPr>
        </p:nvSpPr>
        <p:spPr>
          <a:xfrm>
            <a:off x="961570" y="628938"/>
            <a:ext cx="16438057" cy="1016321"/>
          </a:xfrm>
        </p:spPr>
        <p:txBody>
          <a:bodyPr anchor="t">
            <a:noAutofit/>
          </a:bodyPr>
          <a:lstStyle>
            <a:lvl1pPr>
              <a:lnSpc>
                <a:spcPct val="100000"/>
              </a:lnSpc>
              <a:defRPr sz="5000" b="1">
                <a:solidFill>
                  <a:srgbClr val="2F3D4C"/>
                </a:solidFill>
              </a:defRPr>
            </a:lvl1pPr>
          </a:lstStyle>
          <a:p>
            <a:r>
              <a:rPr lang="en-US"/>
              <a:t>Staffing/Organizational Chart </a:t>
            </a:r>
          </a:p>
        </p:txBody>
      </p:sp>
      <p:pic>
        <p:nvPicPr>
          <p:cNvPr id="8" name="Picture 7">
            <a:extLst>
              <a:ext uri="{FF2B5EF4-FFF2-40B4-BE49-F238E27FC236}">
                <a16:creationId xmlns:a16="http://schemas.microsoft.com/office/drawing/2014/main" id="{F5511D98-59CA-2C0F-9C1F-DB9075BC801A}"/>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2750132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 SCDE logo">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D54356-DE3D-3B34-CC3A-08F472B83473}"/>
              </a:ext>
            </a:extLst>
          </p:cNvPr>
          <p:cNvSpPr>
            <a:spLocks noGrp="1"/>
          </p:cNvSpPr>
          <p:nvPr>
            <p:ph type="title" hasCustomPrompt="1"/>
          </p:nvPr>
        </p:nvSpPr>
        <p:spPr>
          <a:xfrm>
            <a:off x="6835139" y="8267700"/>
            <a:ext cx="4572000" cy="914400"/>
          </a:xfrm>
        </p:spPr>
        <p:txBody>
          <a:bodyPr anchor="ctr">
            <a:normAutofit/>
          </a:bodyPr>
          <a:lstStyle>
            <a:lvl1pPr algn="ctr">
              <a:lnSpc>
                <a:spcPct val="100000"/>
              </a:lnSpc>
              <a:defRPr sz="4400" b="1">
                <a:solidFill>
                  <a:srgbClr val="2F3D4C"/>
                </a:solidFill>
              </a:defRPr>
            </a:lvl1pPr>
          </a:lstStyle>
          <a:p>
            <a:r>
              <a:rPr lang="en-US"/>
              <a:t>ed.sc.gov</a:t>
            </a:r>
          </a:p>
        </p:txBody>
      </p:sp>
      <p:pic>
        <p:nvPicPr>
          <p:cNvPr id="7" name="Picture 6" descr="2024 South Carolina Department of Education">
            <a:extLst>
              <a:ext uri="{FF2B5EF4-FFF2-40B4-BE49-F238E27FC236}">
                <a16:creationId xmlns:a16="http://schemas.microsoft.com/office/drawing/2014/main" id="{4D988EAD-12EE-78F5-0E0F-0E4B0EC55C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0080" y="1028700"/>
            <a:ext cx="6862119" cy="6858000"/>
          </a:xfrm>
          <a:prstGeom prst="rect">
            <a:avLst/>
          </a:prstGeom>
        </p:spPr>
      </p:pic>
      <p:sp>
        <p:nvSpPr>
          <p:cNvPr id="3" name="Date Placeholder 2">
            <a:extLst>
              <a:ext uri="{FF2B5EF4-FFF2-40B4-BE49-F238E27FC236}">
                <a16:creationId xmlns:a16="http://schemas.microsoft.com/office/drawing/2014/main" id="{A2BF0437-50D7-BCCD-28BB-D03E2BC5275F}"/>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4" name="Footer Placeholder 3">
            <a:extLst>
              <a:ext uri="{FF2B5EF4-FFF2-40B4-BE49-F238E27FC236}">
                <a16:creationId xmlns:a16="http://schemas.microsoft.com/office/drawing/2014/main" id="{63E825D9-F1DB-B607-A9E0-1F88C0393ABF}"/>
              </a:ext>
            </a:extLst>
          </p:cNvPr>
          <p:cNvSpPr>
            <a:spLocks noGrp="1"/>
          </p:cNvSpPr>
          <p:nvPr>
            <p:ph type="ftr" sz="quarter" idx="11"/>
          </p:nvPr>
        </p:nvSpPr>
        <p:spPr/>
        <p:txBody>
          <a:bodyPr/>
          <a:lstStyle/>
          <a:p>
            <a:pPr defTabSz="1371600"/>
            <a:endParaRPr lang="en-US" dirty="0">
              <a:solidFill>
                <a:prstClr val="black">
                  <a:tint val="82000"/>
                </a:prstClr>
              </a:solidFill>
            </a:endParaRPr>
          </a:p>
        </p:txBody>
      </p:sp>
      <p:sp>
        <p:nvSpPr>
          <p:cNvPr id="5" name="Slide Number Placeholder 4">
            <a:extLst>
              <a:ext uri="{FF2B5EF4-FFF2-40B4-BE49-F238E27FC236}">
                <a16:creationId xmlns:a16="http://schemas.microsoft.com/office/drawing/2014/main" id="{0A4894F5-9FE4-D6B7-994B-12B177090D24}"/>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Tree>
    <p:extLst>
      <p:ext uri="{BB962C8B-B14F-4D97-AF65-F5344CB8AC3E}">
        <p14:creationId xmlns:p14="http://schemas.microsoft.com/office/powerpoint/2010/main" val="1570087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032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ED160C-729E-DC01-91C1-E45A5EB4DE4B}"/>
              </a:ext>
            </a:extLst>
          </p:cNvPr>
          <p:cNvGrpSpPr/>
          <p:nvPr userDrawn="1"/>
        </p:nvGrpSpPr>
        <p:grpSpPr>
          <a:xfrm>
            <a:off x="-1023066" y="8828011"/>
            <a:ext cx="18821128" cy="1254203"/>
            <a:chOff x="-1023066" y="8828011"/>
            <a:chExt cx="18821128" cy="1254203"/>
          </a:xfrm>
        </p:grpSpPr>
        <p:pic>
          <p:nvPicPr>
            <p:cNvPr id="3" name="Picture 2">
              <a:extLst>
                <a:ext uri="{FF2B5EF4-FFF2-40B4-BE49-F238E27FC236}">
                  <a16:creationId xmlns:a16="http://schemas.microsoft.com/office/drawing/2014/main" id="{B09D1160-64CA-436C-B670-2D23DD0AACF4}"/>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5" name="SCDE logo" descr="South Carolina Department of Education logo ">
              <a:extLst>
                <a:ext uri="{FF2B5EF4-FFF2-40B4-BE49-F238E27FC236}">
                  <a16:creationId xmlns:a16="http://schemas.microsoft.com/office/drawing/2014/main" id="{F641CD80-4F1B-DE0E-97B9-9E7823DD74F2}"/>
                </a:ext>
              </a:extLst>
            </p:cNvPr>
            <p:cNvPicPr>
              <a:picLocks noChangeAspect="1"/>
            </p:cNvPicPr>
            <p:nvPr userDrawn="1"/>
          </p:nvPicPr>
          <p:blipFill>
            <a:blip r:embed="rId3"/>
            <a:stretch>
              <a:fillRect/>
            </a:stretch>
          </p:blipFill>
          <p:spPr>
            <a:xfrm>
              <a:off x="16535400" y="8828011"/>
              <a:ext cx="1262662" cy="1254203"/>
            </a:xfrm>
            <a:prstGeom prst="rect">
              <a:avLst/>
            </a:prstGeom>
          </p:spPr>
        </p:pic>
      </p:grpSp>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1265995"/>
            <a:ext cx="4647438" cy="7132320"/>
          </a:xfrm>
        </p:spPr>
        <p:txBody>
          <a:bodyPr>
            <a:normAutofit/>
          </a:bodyPr>
          <a:lstStyle>
            <a:lvl1pPr>
              <a:lnSpc>
                <a:spcPct val="100000"/>
              </a:lnSpc>
              <a:defRPr sz="8800" b="1">
                <a:solidFill>
                  <a:srgbClr val="2F3D4C"/>
                </a:solidFill>
              </a:defRPr>
            </a:lvl1pPr>
          </a:lstStyle>
          <a:p>
            <a:r>
              <a:rPr lang="en-US"/>
              <a:t>Agenda</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dirty="0">
              <a:solidFill>
                <a:prstClr val="black">
                  <a:tint val="82000"/>
                </a:prstClr>
              </a:solidFill>
            </a:endParaRPr>
          </a:p>
        </p:txBody>
      </p:sp>
      <p:pic>
        <p:nvPicPr>
          <p:cNvPr id="4" name="Picture 3">
            <a:extLst>
              <a:ext uri="{FF2B5EF4-FFF2-40B4-BE49-F238E27FC236}">
                <a16:creationId xmlns:a16="http://schemas.microsoft.com/office/drawing/2014/main" id="{88A96615-EFF9-DD25-AEFB-EADCE296EA41}"/>
              </a:ext>
            </a:extLst>
          </p:cNvPr>
          <p:cNvPicPr>
            <a:picLocks noChangeAspect="1"/>
          </p:cNvPicPr>
          <p:nvPr userDrawn="1"/>
        </p:nvPicPr>
        <p:blipFill>
          <a:blip r:embed="rId2"/>
          <a:stretch>
            <a:fillRect/>
          </a:stretch>
        </p:blipFill>
        <p:spPr>
          <a:xfrm>
            <a:off x="5867400" y="1265995"/>
            <a:ext cx="10935" cy="7132320"/>
          </a:xfrm>
          <a:prstGeom prst="rect">
            <a:avLst/>
          </a:prstGeom>
        </p:spPr>
      </p:pic>
      <p:sp>
        <p:nvSpPr>
          <p:cNvPr id="11" name="Content Placeholder 2">
            <a:extLst>
              <a:ext uri="{FF2B5EF4-FFF2-40B4-BE49-F238E27FC236}">
                <a16:creationId xmlns:a16="http://schemas.microsoft.com/office/drawing/2014/main" id="{1DB0171C-C651-92CB-2B09-20CB26A7EE4A}"/>
              </a:ext>
            </a:extLst>
          </p:cNvPr>
          <p:cNvSpPr>
            <a:spLocks noGrp="1"/>
          </p:cNvSpPr>
          <p:nvPr>
            <p:ph idx="4294967295"/>
          </p:nvPr>
        </p:nvSpPr>
        <p:spPr>
          <a:xfrm>
            <a:off x="6727473" y="1265996"/>
            <a:ext cx="10658720" cy="7132320"/>
          </a:xfrm>
        </p:spPr>
        <p:txBody>
          <a:bodyPr anchor="ctr">
            <a:noAutofit/>
          </a:bodyPr>
          <a:lstStyle>
            <a:lvl1pPr>
              <a:defRPr sz="5400">
                <a:solidFill>
                  <a:srgbClr val="2F3D4C"/>
                </a:solidFill>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ptos" panose="020B0004020202020204" pitchFamily="34" charset="0"/>
                <a:ea typeface="+mn-ea"/>
                <a:cs typeface="+mn-cs"/>
              </a:rPr>
              <a:t>Click to edit Master text styles</a:t>
            </a:r>
          </a:p>
          <a:p>
            <a:pPr marL="0" marR="0" lvl="1"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ptos" panose="020B0004020202020204" pitchFamily="34" charset="0"/>
                <a:ea typeface="+mn-ea"/>
                <a:cs typeface="+mn-cs"/>
              </a:rPr>
              <a:t>Second level</a:t>
            </a:r>
          </a:p>
          <a:p>
            <a:pPr marL="0" marR="0" lvl="2"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ptos" panose="020B0004020202020204" pitchFamily="34" charset="0"/>
                <a:ea typeface="+mn-ea"/>
                <a:cs typeface="+mn-cs"/>
              </a:rPr>
              <a:t>Third level</a:t>
            </a:r>
          </a:p>
          <a:p>
            <a:pPr marL="0" marR="0" lvl="3"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ptos" panose="020B0004020202020204" pitchFamily="34" charset="0"/>
                <a:ea typeface="+mn-ea"/>
                <a:cs typeface="+mn-cs"/>
              </a:rPr>
              <a:t>Fourth level</a:t>
            </a:r>
          </a:p>
          <a:p>
            <a:pPr marL="0" marR="0" lvl="4"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ptos" panose="020B0004020202020204" pitchFamily="34" charset="0"/>
                <a:ea typeface="+mn-ea"/>
                <a:cs typeface="+mn-cs"/>
              </a:rPr>
              <a:t>Fifth level</a:t>
            </a:r>
            <a:endParaRPr lang="en-US"/>
          </a:p>
        </p:txBody>
      </p:sp>
    </p:spTree>
    <p:extLst>
      <p:ext uri="{BB962C8B-B14F-4D97-AF65-F5344CB8AC3E}">
        <p14:creationId xmlns:p14="http://schemas.microsoft.com/office/powerpoint/2010/main" val="2853217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ine Item sectio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A24F8-E0C0-F79E-2D18-9ED0C519D551}"/>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4" name="SCDE logo" descr="South Carolina Department of Education logo ">
            <a:extLst>
              <a:ext uri="{FF2B5EF4-FFF2-40B4-BE49-F238E27FC236}">
                <a16:creationId xmlns:a16="http://schemas.microsoft.com/office/drawing/2014/main" id="{31730557-317E-7F61-E7D8-F3F39A889C87}"/>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9AB525F5-194F-62C4-CDC3-1B712D0676F1}"/>
              </a:ext>
            </a:extLst>
          </p:cNvPr>
          <p:cNvSpPr>
            <a:spLocks noGrp="1"/>
          </p:cNvSpPr>
          <p:nvPr>
            <p:ph type="title" hasCustomPrompt="1"/>
          </p:nvPr>
        </p:nvSpPr>
        <p:spPr>
          <a:xfrm>
            <a:off x="914400" y="3191679"/>
            <a:ext cx="16459200" cy="1371600"/>
          </a:xfrm>
        </p:spPr>
        <p:txBody>
          <a:bodyPr>
            <a:noAutofit/>
          </a:bodyPr>
          <a:lstStyle>
            <a:lvl1pPr algn="ctr">
              <a:lnSpc>
                <a:spcPct val="100000"/>
              </a:lnSpc>
              <a:defRPr sz="8800" b="1">
                <a:solidFill>
                  <a:srgbClr val="2F3D4C"/>
                </a:solidFill>
              </a:defRPr>
            </a:lvl1pPr>
          </a:lstStyle>
          <a:p>
            <a:r>
              <a:rPr lang="en-US"/>
              <a:t>Agenda Item #</a:t>
            </a:r>
          </a:p>
        </p:txBody>
      </p:sp>
      <p:sp>
        <p:nvSpPr>
          <p:cNvPr id="5" name="Date Placeholder 4">
            <a:extLst>
              <a:ext uri="{FF2B5EF4-FFF2-40B4-BE49-F238E27FC236}">
                <a16:creationId xmlns:a16="http://schemas.microsoft.com/office/drawing/2014/main" id="{15D4EA1A-AFD3-FE33-791E-2576D3414096}"/>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6" name="Footer Placeholder 5">
            <a:extLst>
              <a:ext uri="{FF2B5EF4-FFF2-40B4-BE49-F238E27FC236}">
                <a16:creationId xmlns:a16="http://schemas.microsoft.com/office/drawing/2014/main" id="{88FE9CDF-4B22-2AEC-D3B4-2114FED224F7}"/>
              </a:ext>
            </a:extLst>
          </p:cNvPr>
          <p:cNvSpPr>
            <a:spLocks noGrp="1"/>
          </p:cNvSpPr>
          <p:nvPr>
            <p:ph type="ftr" sz="quarter" idx="11"/>
          </p:nvPr>
        </p:nvSpPr>
        <p:spPr/>
        <p:txBody>
          <a:bodyPr/>
          <a:lstStyle/>
          <a:p>
            <a:pPr defTabSz="1371600"/>
            <a:endParaRPr lang="en-US" dirty="0">
              <a:solidFill>
                <a:prstClr val="black">
                  <a:tint val="82000"/>
                </a:prstClr>
              </a:solidFill>
            </a:endParaRPr>
          </a:p>
        </p:txBody>
      </p:sp>
      <p:sp>
        <p:nvSpPr>
          <p:cNvPr id="7" name="Slide Number Placeholder 6">
            <a:extLst>
              <a:ext uri="{FF2B5EF4-FFF2-40B4-BE49-F238E27FC236}">
                <a16:creationId xmlns:a16="http://schemas.microsoft.com/office/drawing/2014/main" id="{C385E363-0518-8836-E86B-81440D4AE929}"/>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pic>
        <p:nvPicPr>
          <p:cNvPr id="9" name="Picture 8">
            <a:extLst>
              <a:ext uri="{FF2B5EF4-FFF2-40B4-BE49-F238E27FC236}">
                <a16:creationId xmlns:a16="http://schemas.microsoft.com/office/drawing/2014/main" id="{CCB30407-92DB-6D23-E28D-5CA457DC0021}"/>
              </a:ext>
            </a:extLst>
          </p:cNvPr>
          <p:cNvPicPr>
            <a:picLocks noChangeAspect="1"/>
          </p:cNvPicPr>
          <p:nvPr userDrawn="1"/>
        </p:nvPicPr>
        <p:blipFill>
          <a:blip r:embed="rId4"/>
          <a:stretch>
            <a:fillRect/>
          </a:stretch>
        </p:blipFill>
        <p:spPr>
          <a:xfrm>
            <a:off x="914400" y="5175315"/>
            <a:ext cx="16459200" cy="18760"/>
          </a:xfrm>
          <a:prstGeom prst="rect">
            <a:avLst/>
          </a:prstGeom>
        </p:spPr>
      </p:pic>
      <p:pic>
        <p:nvPicPr>
          <p:cNvPr id="10" name="Picture 9">
            <a:extLst>
              <a:ext uri="{FF2B5EF4-FFF2-40B4-BE49-F238E27FC236}">
                <a16:creationId xmlns:a16="http://schemas.microsoft.com/office/drawing/2014/main" id="{3C0965D2-0741-DF84-33EC-57B9545B74D8}"/>
              </a:ext>
            </a:extLst>
          </p:cNvPr>
          <p:cNvPicPr>
            <a:picLocks noChangeAspect="1"/>
          </p:cNvPicPr>
          <p:nvPr userDrawn="1"/>
        </p:nvPicPr>
        <p:blipFill>
          <a:blip r:embed="rId5"/>
          <a:stretch>
            <a:fillRect/>
          </a:stretch>
        </p:blipFill>
        <p:spPr>
          <a:xfrm>
            <a:off x="7999982" y="732042"/>
            <a:ext cx="2288036" cy="2286000"/>
          </a:xfrm>
          <a:prstGeom prst="rect">
            <a:avLst/>
          </a:prstGeom>
        </p:spPr>
      </p:pic>
      <p:sp>
        <p:nvSpPr>
          <p:cNvPr id="19" name="Text Placeholder 18">
            <a:extLst>
              <a:ext uri="{FF2B5EF4-FFF2-40B4-BE49-F238E27FC236}">
                <a16:creationId xmlns:a16="http://schemas.microsoft.com/office/drawing/2014/main" id="{EFC849E3-7EAC-09E6-DF91-24BB92C426E1}"/>
              </a:ext>
            </a:extLst>
          </p:cNvPr>
          <p:cNvSpPr>
            <a:spLocks noGrp="1"/>
          </p:cNvSpPr>
          <p:nvPr>
            <p:ph type="body" sz="quarter" idx="13"/>
          </p:nvPr>
        </p:nvSpPr>
        <p:spPr>
          <a:xfrm>
            <a:off x="2743200" y="5678334"/>
            <a:ext cx="12801600" cy="2038350"/>
          </a:xfrm>
        </p:spPr>
        <p:txBody>
          <a:bodyPr anchor="ctr">
            <a:normAutofit/>
          </a:bodyPr>
          <a:lstStyle>
            <a:lvl1pPr marL="0" indent="0" algn="ctr">
              <a:buNone/>
              <a:defRPr sz="6600" b="1">
                <a:solidFill>
                  <a:srgbClr val="2F3D4C"/>
                </a:solidFill>
              </a:defRPr>
            </a:lvl1pPr>
          </a:lstStyle>
          <a:p>
            <a:pPr lvl="0"/>
            <a:r>
              <a:rPr lang="en-US"/>
              <a:t>Click to edit Master text styles</a:t>
            </a:r>
          </a:p>
        </p:txBody>
      </p:sp>
    </p:spTree>
    <p:extLst>
      <p:ext uri="{BB962C8B-B14F-4D97-AF65-F5344CB8AC3E}">
        <p14:creationId xmlns:p14="http://schemas.microsoft.com/office/powerpoint/2010/main" val="22259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foot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AF36B-71EF-8668-0205-E9B7A2C7977D}"/>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5" name="SCDE logo" descr="South Carolina Department of Education logo ">
            <a:extLst>
              <a:ext uri="{FF2B5EF4-FFF2-40B4-BE49-F238E27FC236}">
                <a16:creationId xmlns:a16="http://schemas.microsoft.com/office/drawing/2014/main" id="{839810B2-5569-3CA0-F47E-B2FBA860036B}"/>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547687"/>
            <a:ext cx="16450056" cy="1097280"/>
          </a:xfrm>
        </p:spPr>
        <p:txBody>
          <a:bodyPr anchor="t">
            <a:normAutofit/>
          </a:bodyPr>
          <a:lstStyle>
            <a:lvl1pPr>
              <a:lnSpc>
                <a:spcPct val="100000"/>
              </a:lnSpc>
              <a:defRPr sz="5000" b="1">
                <a:solidFill>
                  <a:srgbClr val="2F3D4C"/>
                </a:solidFill>
              </a:defRPr>
            </a:lvl1pPr>
          </a:lstStyle>
          <a:p>
            <a:r>
              <a:rPr lang="en-US"/>
              <a:t>Title and Content slide with footer</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12" name="Content Placeholder 2">
            <a:extLst>
              <a:ext uri="{FF2B5EF4-FFF2-40B4-BE49-F238E27FC236}">
                <a16:creationId xmlns:a16="http://schemas.microsoft.com/office/drawing/2014/main" id="{05AAA586-00BD-3778-D3B0-1DF439C8D793}"/>
              </a:ext>
            </a:extLst>
          </p:cNvPr>
          <p:cNvSpPr>
            <a:spLocks noGrp="1"/>
          </p:cNvSpPr>
          <p:nvPr>
            <p:ph idx="1"/>
          </p:nvPr>
        </p:nvSpPr>
        <p:spPr>
          <a:xfrm>
            <a:off x="918972" y="2175347"/>
            <a:ext cx="16450056" cy="5975668"/>
          </a:xfrm>
        </p:spPr>
        <p:txBody>
          <a:bodyPr>
            <a:normAutofit/>
          </a:bodyPr>
          <a:lstStyle>
            <a:lvl1pPr marL="0" indent="0">
              <a:buNone/>
              <a:defRPr sz="2800">
                <a:solidFill>
                  <a:srgbClr val="2F3D4C"/>
                </a:solidFill>
              </a:defRPr>
            </a:lvl1pPr>
            <a:lvl2pPr>
              <a:defRPr sz="4200"/>
            </a:lvl2pPr>
            <a:lvl3pPr>
              <a:defRPr sz="3600"/>
            </a:lvl3pPr>
            <a:lvl4pPr>
              <a:defRPr sz="3000"/>
            </a:lvl4pPr>
          </a:lstStyle>
          <a:p>
            <a:pPr lvl="0"/>
            <a:r>
              <a:rPr lang="en-US"/>
              <a:t>Click to edit Master text styles</a:t>
            </a: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dirty="0">
              <a:solidFill>
                <a:prstClr val="black">
                  <a:tint val="82000"/>
                </a:prstClr>
              </a:solidFill>
            </a:endParaRPr>
          </a:p>
        </p:txBody>
      </p:sp>
      <p:pic>
        <p:nvPicPr>
          <p:cNvPr id="6" name="Picture 5">
            <a:extLst>
              <a:ext uri="{FF2B5EF4-FFF2-40B4-BE49-F238E27FC236}">
                <a16:creationId xmlns:a16="http://schemas.microsoft.com/office/drawing/2014/main" id="{06E3099C-6661-43B6-EBF5-B36CAE526212}"/>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168669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oter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AF36B-71EF-8668-0205-E9B7A2C7977D}"/>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5" name="SCDE logo" descr="South Carolina Department of Education logo ">
            <a:extLst>
              <a:ext uri="{FF2B5EF4-FFF2-40B4-BE49-F238E27FC236}">
                <a16:creationId xmlns:a16="http://schemas.microsoft.com/office/drawing/2014/main" id="{839810B2-5569-3CA0-F47E-B2FBA860036B}"/>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547687"/>
            <a:ext cx="16450056" cy="1097280"/>
          </a:xfrm>
        </p:spPr>
        <p:txBody>
          <a:bodyPr anchor="t">
            <a:normAutofit/>
          </a:bodyPr>
          <a:lstStyle>
            <a:lvl1pPr>
              <a:lnSpc>
                <a:spcPct val="100000"/>
              </a:lnSpc>
              <a:defRPr sz="5000" b="1">
                <a:solidFill>
                  <a:srgbClr val="2F3D4C"/>
                </a:solidFill>
              </a:defRPr>
            </a:lvl1pPr>
          </a:lstStyle>
          <a:p>
            <a:r>
              <a:rPr lang="en-US"/>
              <a:t>Title and Content slide</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12" name="Content Placeholder 2">
            <a:extLst>
              <a:ext uri="{FF2B5EF4-FFF2-40B4-BE49-F238E27FC236}">
                <a16:creationId xmlns:a16="http://schemas.microsoft.com/office/drawing/2014/main" id="{05AAA586-00BD-3778-D3B0-1DF439C8D793}"/>
              </a:ext>
            </a:extLst>
          </p:cNvPr>
          <p:cNvSpPr>
            <a:spLocks noGrp="1"/>
          </p:cNvSpPr>
          <p:nvPr>
            <p:ph idx="1"/>
          </p:nvPr>
        </p:nvSpPr>
        <p:spPr>
          <a:xfrm>
            <a:off x="918972" y="1817316"/>
            <a:ext cx="16450056" cy="6333699"/>
          </a:xfrm>
        </p:spPr>
        <p:txBody>
          <a:bodyPr>
            <a:normAutofit/>
          </a:bodyPr>
          <a:lstStyle>
            <a:lvl1pPr marL="0" indent="0">
              <a:buNone/>
              <a:defRPr sz="2800">
                <a:solidFill>
                  <a:srgbClr val="2F3D4C"/>
                </a:solidFill>
              </a:defRPr>
            </a:lvl1pPr>
            <a:lvl2pPr>
              <a:defRPr sz="4200"/>
            </a:lvl2pPr>
            <a:lvl3pPr>
              <a:defRPr sz="3600"/>
            </a:lvl3pPr>
            <a:lvl4pPr>
              <a:defRPr sz="3000"/>
            </a:lvl4pPr>
          </a:lstStyle>
          <a:p>
            <a:pPr lvl="0"/>
            <a:r>
              <a:rPr lang="en-US"/>
              <a:t>Click to edit Master text styles</a:t>
            </a: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dirty="0">
              <a:solidFill>
                <a:prstClr val="black">
                  <a:tint val="82000"/>
                </a:prstClr>
              </a:solidFill>
            </a:endParaRPr>
          </a:p>
        </p:txBody>
      </p:sp>
    </p:spTree>
    <p:extLst>
      <p:ext uri="{BB962C8B-B14F-4D97-AF65-F5344CB8AC3E}">
        <p14:creationId xmlns:p14="http://schemas.microsoft.com/office/powerpoint/2010/main" val="52681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al footer only">
    <p:bg>
      <p:bgPr>
        <a:solidFill>
          <a:schemeClr val="bg1"/>
        </a:solidFill>
        <a:effectLst/>
      </p:bgPr>
    </p:bg>
    <p:spTree>
      <p:nvGrpSpPr>
        <p:cNvPr id="1" name=""/>
        <p:cNvGrpSpPr/>
        <p:nvPr/>
      </p:nvGrpSpPr>
      <p:grpSpPr>
        <a:xfrm>
          <a:off x="0" y="0"/>
          <a:ext cx="0" cy="0"/>
          <a:chOff x="0" y="0"/>
          <a:chExt cx="0" cy="0"/>
        </a:xfrm>
      </p:grpSpPr>
      <p:pic>
        <p:nvPicPr>
          <p:cNvPr id="5" name="SCDE logo" descr="South Carolina Department of Education logo ">
            <a:extLst>
              <a:ext uri="{FF2B5EF4-FFF2-40B4-BE49-F238E27FC236}">
                <a16:creationId xmlns:a16="http://schemas.microsoft.com/office/drawing/2014/main" id="{839810B2-5569-3CA0-F47E-B2FBA860036B}"/>
              </a:ext>
            </a:extLst>
          </p:cNvPr>
          <p:cNvPicPr>
            <a:picLocks noChangeAspect="1"/>
          </p:cNvPicPr>
          <p:nvPr userDrawn="1"/>
        </p:nvPicPr>
        <p:blipFill>
          <a:blip r:embed="rId2"/>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547687"/>
            <a:ext cx="16450056" cy="1097280"/>
          </a:xfrm>
        </p:spPr>
        <p:txBody>
          <a:bodyPr anchor="t">
            <a:normAutofit/>
          </a:bodyPr>
          <a:lstStyle>
            <a:lvl1pPr>
              <a:lnSpc>
                <a:spcPct val="100000"/>
              </a:lnSpc>
              <a:defRPr sz="5000" b="1">
                <a:solidFill>
                  <a:srgbClr val="2F3D4C"/>
                </a:solidFill>
              </a:defRPr>
            </a:lvl1pPr>
          </a:lstStyle>
          <a:p>
            <a:r>
              <a:rPr lang="en-US"/>
              <a:t>Title and Content slide</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12" name="Content Placeholder 2">
            <a:extLst>
              <a:ext uri="{FF2B5EF4-FFF2-40B4-BE49-F238E27FC236}">
                <a16:creationId xmlns:a16="http://schemas.microsoft.com/office/drawing/2014/main" id="{05AAA586-00BD-3778-D3B0-1DF439C8D793}"/>
              </a:ext>
            </a:extLst>
          </p:cNvPr>
          <p:cNvSpPr>
            <a:spLocks noGrp="1"/>
          </p:cNvSpPr>
          <p:nvPr>
            <p:ph idx="1"/>
          </p:nvPr>
        </p:nvSpPr>
        <p:spPr>
          <a:xfrm>
            <a:off x="918972" y="1817316"/>
            <a:ext cx="16450056" cy="6333699"/>
          </a:xfrm>
        </p:spPr>
        <p:txBody>
          <a:bodyPr>
            <a:normAutofit/>
          </a:bodyPr>
          <a:lstStyle>
            <a:lvl1pPr marL="0" indent="0">
              <a:buNone/>
              <a:defRPr sz="2800">
                <a:solidFill>
                  <a:srgbClr val="2F3D4C"/>
                </a:solidFill>
              </a:defRPr>
            </a:lvl1pPr>
            <a:lvl2pPr>
              <a:defRPr sz="4200"/>
            </a:lvl2pPr>
            <a:lvl3pPr>
              <a:defRPr sz="3600"/>
            </a:lvl3pPr>
            <a:lvl4pPr>
              <a:defRPr sz="3000"/>
            </a:lvl4pPr>
          </a:lstStyle>
          <a:p>
            <a:pPr lvl="0"/>
            <a:r>
              <a:rPr lang="en-US"/>
              <a:t>Click to edit Master text styles</a:t>
            </a: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dirty="0">
              <a:solidFill>
                <a:prstClr val="black">
                  <a:tint val="82000"/>
                </a:prstClr>
              </a:solidFill>
            </a:endParaRPr>
          </a:p>
        </p:txBody>
      </p:sp>
    </p:spTree>
    <p:extLst>
      <p:ext uri="{BB962C8B-B14F-4D97-AF65-F5344CB8AC3E}">
        <p14:creationId xmlns:p14="http://schemas.microsoft.com/office/powerpoint/2010/main" val="36459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o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547687"/>
            <a:ext cx="16450056" cy="1097280"/>
          </a:xfrm>
        </p:spPr>
        <p:txBody>
          <a:bodyPr anchor="t">
            <a:normAutofit/>
          </a:bodyPr>
          <a:lstStyle>
            <a:lvl1pPr>
              <a:lnSpc>
                <a:spcPct val="100000"/>
              </a:lnSpc>
              <a:defRPr sz="5000" b="1">
                <a:solidFill>
                  <a:srgbClr val="2F3D4C"/>
                </a:solidFill>
              </a:defRPr>
            </a:lvl1pPr>
          </a:lstStyle>
          <a:p>
            <a:r>
              <a:rPr lang="en-US"/>
              <a:t>Custom Slide</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12" name="Content Placeholder 2">
            <a:extLst>
              <a:ext uri="{FF2B5EF4-FFF2-40B4-BE49-F238E27FC236}">
                <a16:creationId xmlns:a16="http://schemas.microsoft.com/office/drawing/2014/main" id="{05AAA586-00BD-3778-D3B0-1DF439C8D793}"/>
              </a:ext>
            </a:extLst>
          </p:cNvPr>
          <p:cNvSpPr>
            <a:spLocks noGrp="1"/>
          </p:cNvSpPr>
          <p:nvPr>
            <p:ph idx="1" hasCustomPrompt="1"/>
          </p:nvPr>
        </p:nvSpPr>
        <p:spPr>
          <a:xfrm>
            <a:off x="918972" y="1817316"/>
            <a:ext cx="16450056" cy="7440984"/>
          </a:xfrm>
        </p:spPr>
        <p:txBody>
          <a:bodyPr>
            <a:normAutofit/>
          </a:bodyPr>
          <a:lstStyle>
            <a:lvl1pPr marL="0" indent="0">
              <a:buNone/>
              <a:defRPr sz="2800">
                <a:solidFill>
                  <a:srgbClr val="2F3D4C"/>
                </a:solidFill>
              </a:defRPr>
            </a:lvl1pPr>
            <a:lvl2pPr>
              <a:defRPr sz="4200"/>
            </a:lvl2pPr>
            <a:lvl3pPr>
              <a:defRPr sz="3600"/>
            </a:lvl3pPr>
            <a:lvl4pPr>
              <a:defRPr sz="3000"/>
            </a:lvl4pPr>
          </a:lstStyle>
          <a:p>
            <a:pPr lvl="0"/>
            <a:r>
              <a:rPr lang="en-US"/>
              <a:t>Please contact Nicole Arndt, nmarndt@ed.sc.gov, to design a custom slide to fit your needs. </a:t>
            </a: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dirty="0">
              <a:solidFill>
                <a:prstClr val="black">
                  <a:tint val="82000"/>
                </a:prstClr>
              </a:solidFill>
            </a:endParaRPr>
          </a:p>
        </p:txBody>
      </p:sp>
    </p:spTree>
    <p:extLst>
      <p:ext uri="{BB962C8B-B14F-4D97-AF65-F5344CB8AC3E}">
        <p14:creationId xmlns:p14="http://schemas.microsoft.com/office/powerpoint/2010/main" val="318975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7C5B0-A9C0-09CB-BD24-64EFCD4E532D}"/>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5" name="SCDE logo" descr="South Carolina Department of Education logo ">
            <a:extLst>
              <a:ext uri="{FF2B5EF4-FFF2-40B4-BE49-F238E27FC236}">
                <a16:creationId xmlns:a16="http://schemas.microsoft.com/office/drawing/2014/main" id="{A016A209-B477-FFDA-7AE8-5C42ACA538BC}"/>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547687"/>
            <a:ext cx="16450056" cy="1097280"/>
          </a:xfrm>
        </p:spPr>
        <p:txBody>
          <a:bodyPr anchor="t">
            <a:normAutofit/>
          </a:bodyPr>
          <a:lstStyle>
            <a:lvl1pPr>
              <a:lnSpc>
                <a:spcPct val="100000"/>
              </a:lnSpc>
              <a:defRPr sz="5000" b="1">
                <a:solidFill>
                  <a:srgbClr val="2F3D4C"/>
                </a:solidFill>
              </a:defRPr>
            </a:lvl1pPr>
          </a:lstStyle>
          <a:p>
            <a:r>
              <a:rPr lang="en-US"/>
              <a:t>Data slide</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dirty="0">
              <a:solidFill>
                <a:prstClr val="black">
                  <a:tint val="82000"/>
                </a:prstClr>
              </a:solidFill>
            </a:endParaRPr>
          </a:p>
        </p:txBody>
      </p:sp>
      <p:sp>
        <p:nvSpPr>
          <p:cNvPr id="7" name="Content Placeholder 2">
            <a:extLst>
              <a:ext uri="{FF2B5EF4-FFF2-40B4-BE49-F238E27FC236}">
                <a16:creationId xmlns:a16="http://schemas.microsoft.com/office/drawing/2014/main" id="{A3AFE474-6905-6CBF-B4C2-AF926B17C659}"/>
              </a:ext>
            </a:extLst>
          </p:cNvPr>
          <p:cNvSpPr>
            <a:spLocks noGrp="1"/>
          </p:cNvSpPr>
          <p:nvPr>
            <p:ph idx="1"/>
          </p:nvPr>
        </p:nvSpPr>
        <p:spPr>
          <a:xfrm>
            <a:off x="936137" y="2166068"/>
            <a:ext cx="16450056" cy="6232247"/>
          </a:xfrm>
        </p:spPr>
        <p:txBody>
          <a:bodyPr>
            <a:normAutofit/>
          </a:bodyPr>
          <a:lstStyle>
            <a:lvl1pPr marL="0" indent="0">
              <a:buNone/>
              <a:defRPr sz="2800">
                <a:solidFill>
                  <a:srgbClr val="2F3D4C"/>
                </a:solidFill>
              </a:defRPr>
            </a:lvl1pPr>
            <a:lvl2pPr>
              <a:defRPr sz="4200"/>
            </a:lvl2pPr>
            <a:lvl3pPr>
              <a:defRPr sz="3600"/>
            </a:lvl3pPr>
            <a:lvl4pPr>
              <a:defRPr sz="3000"/>
            </a:lvl4pPr>
          </a:lstStyle>
          <a:p>
            <a:pPr lvl="0"/>
            <a:r>
              <a:rPr lang="en-US"/>
              <a:t>Click to edit Master text styles</a:t>
            </a:r>
          </a:p>
        </p:txBody>
      </p:sp>
      <p:pic>
        <p:nvPicPr>
          <p:cNvPr id="11" name="Picture 10">
            <a:extLst>
              <a:ext uri="{FF2B5EF4-FFF2-40B4-BE49-F238E27FC236}">
                <a16:creationId xmlns:a16="http://schemas.microsoft.com/office/drawing/2014/main" id="{4B217999-8758-BD0D-F188-1776473D73CE}"/>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163870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with Footer">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9A8B40-4FA4-AB72-CF27-F710AC3A8D2D}"/>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11" name="SCDE logo" descr="South Carolina Department of Education logo ">
            <a:extLst>
              <a:ext uri="{FF2B5EF4-FFF2-40B4-BE49-F238E27FC236}">
                <a16:creationId xmlns:a16="http://schemas.microsoft.com/office/drawing/2014/main" id="{FF320282-5BD6-3617-EDC1-095179441E9C}"/>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9AB525F5-194F-62C4-CDC3-1B712D0676F1}"/>
              </a:ext>
            </a:extLst>
          </p:cNvPr>
          <p:cNvSpPr>
            <a:spLocks noGrp="1"/>
          </p:cNvSpPr>
          <p:nvPr>
            <p:ph type="title" hasCustomPrompt="1"/>
          </p:nvPr>
        </p:nvSpPr>
        <p:spPr>
          <a:xfrm>
            <a:off x="918972" y="547687"/>
            <a:ext cx="16404336" cy="1097280"/>
          </a:xfrm>
        </p:spPr>
        <p:txBody>
          <a:bodyPr anchor="t">
            <a:normAutofit/>
          </a:bodyPr>
          <a:lstStyle>
            <a:lvl1pPr>
              <a:lnSpc>
                <a:spcPct val="100000"/>
              </a:lnSpc>
              <a:defRPr sz="5000" b="1">
                <a:solidFill>
                  <a:srgbClr val="2F3D4C"/>
                </a:solidFill>
              </a:defRPr>
            </a:lvl1pPr>
          </a:lstStyle>
          <a:p>
            <a:r>
              <a:rPr lang="en-US"/>
              <a:t>Two Content with Footer</a:t>
            </a:r>
          </a:p>
        </p:txBody>
      </p:sp>
      <p:sp>
        <p:nvSpPr>
          <p:cNvPr id="3" name="Content Placeholder 2">
            <a:extLst>
              <a:ext uri="{FF2B5EF4-FFF2-40B4-BE49-F238E27FC236}">
                <a16:creationId xmlns:a16="http://schemas.microsoft.com/office/drawing/2014/main" id="{639AD13B-C6F1-0FFF-1CFE-F9506448BE5A}"/>
              </a:ext>
            </a:extLst>
          </p:cNvPr>
          <p:cNvSpPr>
            <a:spLocks noGrp="1"/>
          </p:cNvSpPr>
          <p:nvPr>
            <p:ph sz="half" idx="1"/>
          </p:nvPr>
        </p:nvSpPr>
        <p:spPr>
          <a:xfrm>
            <a:off x="918972" y="2247900"/>
            <a:ext cx="7772400" cy="6361229"/>
          </a:xfrm>
        </p:spPr>
        <p:txBody>
          <a:bodyPr>
            <a:normAutofit/>
          </a:bodyPr>
          <a:lstStyle>
            <a:lvl1pPr>
              <a:lnSpc>
                <a:spcPct val="110000"/>
              </a:lnSpc>
              <a:spcBef>
                <a:spcPts val="0"/>
              </a:spcBef>
              <a:defRPr sz="2600">
                <a:solidFill>
                  <a:srgbClr val="2F3D4C"/>
                </a:solidFill>
              </a:defRPr>
            </a:lvl1pPr>
            <a:lvl2pPr>
              <a:lnSpc>
                <a:spcPct val="110000"/>
              </a:lnSpc>
              <a:spcBef>
                <a:spcPts val="0"/>
              </a:spcBef>
              <a:defRPr sz="2600">
                <a:solidFill>
                  <a:srgbClr val="2F3D4C"/>
                </a:solidFill>
              </a:defRPr>
            </a:lvl2pPr>
            <a:lvl3pPr>
              <a:lnSpc>
                <a:spcPct val="110000"/>
              </a:lnSpc>
              <a:spcBef>
                <a:spcPts val="0"/>
              </a:spcBef>
              <a:defRPr sz="2600">
                <a:solidFill>
                  <a:srgbClr val="2F3D4C"/>
                </a:solidFill>
              </a:defRPr>
            </a:lvl3pPr>
            <a:lvl4pPr>
              <a:lnSpc>
                <a:spcPct val="110000"/>
              </a:lnSpc>
              <a:spcBef>
                <a:spcPts val="0"/>
              </a:spcBef>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1D33C630-315D-CFC6-1077-4EA130C6BF5B}"/>
              </a:ext>
            </a:extLst>
          </p:cNvPr>
          <p:cNvSpPr>
            <a:spLocks noGrp="1"/>
          </p:cNvSpPr>
          <p:nvPr>
            <p:ph sz="half" idx="2"/>
          </p:nvPr>
        </p:nvSpPr>
        <p:spPr>
          <a:xfrm>
            <a:off x="9579311" y="2247900"/>
            <a:ext cx="7772400" cy="6361229"/>
          </a:xfrm>
        </p:spPr>
        <p:txBody>
          <a:bodyPr>
            <a:normAutofit/>
          </a:bodyPr>
          <a:lstStyle>
            <a:lvl1pPr>
              <a:lnSpc>
                <a:spcPct val="110000"/>
              </a:lnSpc>
              <a:spcBef>
                <a:spcPts val="0"/>
              </a:spcBef>
              <a:defRPr sz="2600">
                <a:solidFill>
                  <a:srgbClr val="2F3D4C"/>
                </a:solidFill>
              </a:defRPr>
            </a:lvl1pPr>
            <a:lvl2pPr>
              <a:lnSpc>
                <a:spcPct val="110000"/>
              </a:lnSpc>
              <a:spcBef>
                <a:spcPts val="0"/>
              </a:spcBef>
              <a:defRPr sz="2600">
                <a:solidFill>
                  <a:srgbClr val="2F3D4C"/>
                </a:solidFill>
              </a:defRPr>
            </a:lvl2pPr>
            <a:lvl3pPr>
              <a:lnSpc>
                <a:spcPct val="110000"/>
              </a:lnSpc>
              <a:spcBef>
                <a:spcPts val="0"/>
              </a:spcBef>
              <a:defRPr sz="2600">
                <a:solidFill>
                  <a:srgbClr val="2F3D4C"/>
                </a:solidFill>
              </a:defRPr>
            </a:lvl3pPr>
            <a:lvl4pPr>
              <a:lnSpc>
                <a:spcPct val="110000"/>
              </a:lnSpc>
              <a:spcBef>
                <a:spcPts val="0"/>
              </a:spcBef>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15D4EA1A-AFD3-FE33-791E-2576D3414096}"/>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6" name="Footer Placeholder 5">
            <a:extLst>
              <a:ext uri="{FF2B5EF4-FFF2-40B4-BE49-F238E27FC236}">
                <a16:creationId xmlns:a16="http://schemas.microsoft.com/office/drawing/2014/main" id="{88FE9CDF-4B22-2AEC-D3B4-2114FED224F7}"/>
              </a:ext>
            </a:extLst>
          </p:cNvPr>
          <p:cNvSpPr>
            <a:spLocks noGrp="1"/>
          </p:cNvSpPr>
          <p:nvPr>
            <p:ph type="ftr" sz="quarter" idx="11"/>
          </p:nvPr>
        </p:nvSpPr>
        <p:spPr/>
        <p:txBody>
          <a:bodyPr/>
          <a:lstStyle/>
          <a:p>
            <a:pPr defTabSz="1371600"/>
            <a:endParaRPr lang="en-US" dirty="0">
              <a:solidFill>
                <a:prstClr val="black">
                  <a:tint val="82000"/>
                </a:prstClr>
              </a:solidFill>
            </a:endParaRPr>
          </a:p>
        </p:txBody>
      </p:sp>
      <p:sp>
        <p:nvSpPr>
          <p:cNvPr id="7" name="Slide Number Placeholder 6">
            <a:extLst>
              <a:ext uri="{FF2B5EF4-FFF2-40B4-BE49-F238E27FC236}">
                <a16:creationId xmlns:a16="http://schemas.microsoft.com/office/drawing/2014/main" id="{C385E363-0518-8836-E86B-81440D4AE929}"/>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pic>
        <p:nvPicPr>
          <p:cNvPr id="9" name="Picture 8">
            <a:extLst>
              <a:ext uri="{FF2B5EF4-FFF2-40B4-BE49-F238E27FC236}">
                <a16:creationId xmlns:a16="http://schemas.microsoft.com/office/drawing/2014/main" id="{CCB30407-92DB-6D23-E28D-5CA457DC0021}"/>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183030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7CB8A-616D-DB88-E626-AD88405ECE49}"/>
              </a:ext>
            </a:extLst>
          </p:cNvPr>
          <p:cNvSpPr>
            <a:spLocks noGrp="1"/>
          </p:cNvSpPr>
          <p:nvPr>
            <p:ph type="title"/>
          </p:nvPr>
        </p:nvSpPr>
        <p:spPr>
          <a:xfrm>
            <a:off x="918972" y="547687"/>
            <a:ext cx="16404336" cy="1097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1D1AE-8C70-E17F-4B72-A99C29DE1853}"/>
              </a:ext>
            </a:extLst>
          </p:cNvPr>
          <p:cNvSpPr>
            <a:spLocks noGrp="1"/>
          </p:cNvSpPr>
          <p:nvPr>
            <p:ph type="body" idx="1"/>
          </p:nvPr>
        </p:nvSpPr>
        <p:spPr>
          <a:xfrm>
            <a:off x="918972" y="1866901"/>
            <a:ext cx="16404336" cy="6891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4D0739AE-F4E9-DBEA-157C-A988F04C3D46}"/>
              </a:ext>
            </a:extLst>
          </p:cNvPr>
          <p:cNvSpPr>
            <a:spLocks noGrp="1"/>
          </p:cNvSpPr>
          <p:nvPr>
            <p:ph type="dt" sz="half" idx="2"/>
          </p:nvPr>
        </p:nvSpPr>
        <p:spPr>
          <a:xfrm>
            <a:off x="918972"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fld id="{A448B9D2-E6E9-40E5-8C65-A106E5FF64CC}" type="datetimeFigureOut">
              <a:rPr lang="en-US" smtClean="0">
                <a:solidFill>
                  <a:prstClr val="black">
                    <a:tint val="82000"/>
                  </a:prstClr>
                </a:solidFill>
              </a:rPr>
              <a:pPr defTabSz="1371600"/>
              <a:t>6/5/2026</a:t>
            </a:fld>
            <a:endParaRPr lang="en-US" dirty="0">
              <a:solidFill>
                <a:prstClr val="black">
                  <a:tint val="82000"/>
                </a:prstClr>
              </a:solidFill>
            </a:endParaRPr>
          </a:p>
        </p:txBody>
      </p:sp>
      <p:sp>
        <p:nvSpPr>
          <p:cNvPr id="5" name="Footer Placeholder 4">
            <a:extLst>
              <a:ext uri="{FF2B5EF4-FFF2-40B4-BE49-F238E27FC236}">
                <a16:creationId xmlns:a16="http://schemas.microsoft.com/office/drawing/2014/main" id="{EAF12BDF-56C2-0213-CE6C-82243BE91B51}"/>
              </a:ext>
            </a:extLst>
          </p:cNvPr>
          <p:cNvSpPr>
            <a:spLocks noGrp="1"/>
          </p:cNvSpPr>
          <p:nvPr>
            <p:ph type="ftr" sz="quarter" idx="3"/>
          </p:nvPr>
        </p:nvSpPr>
        <p:spPr>
          <a:xfrm>
            <a:off x="6035040" y="9556342"/>
            <a:ext cx="61722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endParaRPr lang="en-US" dirty="0">
              <a:solidFill>
                <a:prstClr val="black">
                  <a:tint val="82000"/>
                </a:prstClr>
              </a:solidFill>
            </a:endParaRPr>
          </a:p>
        </p:txBody>
      </p:sp>
      <p:sp>
        <p:nvSpPr>
          <p:cNvPr id="6" name="Slide Number Placeholder 5">
            <a:extLst>
              <a:ext uri="{FF2B5EF4-FFF2-40B4-BE49-F238E27FC236}">
                <a16:creationId xmlns:a16="http://schemas.microsoft.com/office/drawing/2014/main" id="{5B0486B0-175D-859B-47C3-0AF39FCE83CE}"/>
              </a:ext>
            </a:extLst>
          </p:cNvPr>
          <p:cNvSpPr>
            <a:spLocks noGrp="1"/>
          </p:cNvSpPr>
          <p:nvPr>
            <p:ph type="sldNum" sz="quarter" idx="4"/>
          </p:nvPr>
        </p:nvSpPr>
        <p:spPr>
          <a:xfrm>
            <a:off x="13208508" y="9556342"/>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fld id="{6198BB4C-949A-4E12-86B0-4EF15C1E3C5D}" type="slidenum">
              <a:rPr lang="en-US" smtClean="0">
                <a:solidFill>
                  <a:prstClr val="black">
                    <a:tint val="82000"/>
                  </a:prstClr>
                </a:solidFill>
              </a:rPr>
              <a:pPr defTabSz="1371600"/>
              <a:t>‹#›</a:t>
            </a:fld>
            <a:endParaRPr lang="en-US" dirty="0">
              <a:solidFill>
                <a:prstClr val="black">
                  <a:tint val="82000"/>
                </a:prstClr>
              </a:solidFill>
            </a:endParaRPr>
          </a:p>
        </p:txBody>
      </p:sp>
    </p:spTree>
    <p:extLst>
      <p:ext uri="{BB962C8B-B14F-4D97-AF65-F5344CB8AC3E}">
        <p14:creationId xmlns:p14="http://schemas.microsoft.com/office/powerpoint/2010/main" val="2460797696"/>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5" r:id="rId3"/>
    <p:sldLayoutId id="2147483662" r:id="rId4"/>
    <p:sldLayoutId id="2147483677" r:id="rId5"/>
    <p:sldLayoutId id="2147483678" r:id="rId6"/>
    <p:sldLayoutId id="2147483679" r:id="rId7"/>
    <p:sldLayoutId id="2147483674" r:id="rId8"/>
    <p:sldLayoutId id="2147483663" r:id="rId9"/>
    <p:sldLayoutId id="2147483673" r:id="rId10"/>
    <p:sldLayoutId id="2147483664" r:id="rId11"/>
    <p:sldLayoutId id="2147483672" r:id="rId12"/>
    <p:sldLayoutId id="2147483666" r:id="rId13"/>
    <p:sldLayoutId id="2147483668" r:id="rId14"/>
    <p:sldLayoutId id="2147483670" r:id="rId15"/>
    <p:sldLayoutId id="2147483676" r:id="rId16"/>
    <p:sldLayoutId id="2147483669" r:id="rId17"/>
    <p:sldLayoutId id="2147483680" r:id="rId18"/>
  </p:sldLayoutIdLst>
  <p:txStyles>
    <p:titleStyle>
      <a:lvl1pPr algn="l" defTabSz="1371600" rtl="0" eaLnBrk="1" latinLnBrk="0" hangingPunct="1">
        <a:lnSpc>
          <a:spcPct val="90000"/>
        </a:lnSpc>
        <a:spcBef>
          <a:spcPct val="0"/>
        </a:spcBef>
        <a:buNone/>
        <a:defRPr sz="4800" kern="1200">
          <a:solidFill>
            <a:schemeClr val="tx1"/>
          </a:solidFill>
          <a:latin typeface="+mn-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8" Type="http://schemas.openxmlformats.org/officeDocument/2006/relationships/hyperlink" Target="https://www.instituteforchildsuccess.org/wp-content/uploads/2019/04/Data-Brief-Family-Environment.pdf" TargetMode="External"/><Relationship Id="rId3" Type="http://schemas.openxmlformats.org/officeDocument/2006/relationships/hyperlink" Target="https://dew.sc.gov/labor-market-information-blog/2024-01/census-bureau-data-release-small-area-income-and-poverty" TargetMode="External"/><Relationship Id="rId7" Type="http://schemas.openxmlformats.org/officeDocument/2006/relationships/hyperlink" Target="https://www.southcarolinapublicradio.org/sc-news/2025-06-09/report-child-wellbeing-ticks-up-slightly-in-south-carolina-but-remains-low"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hyperlink" Target="https://www.americashealthrankings.org/explore/measures/ChildPoverty/SC" TargetMode="External"/><Relationship Id="rId5" Type="http://schemas.openxmlformats.org/officeDocument/2006/relationships/hyperlink" Target="https://www.tuw.org/sites/tuw/files/ALICE/2024ALICE-in-Focus-Children-South-Carolina-Final.pdf" TargetMode="External"/><Relationship Id="rId4" Type="http://schemas.openxmlformats.org/officeDocument/2006/relationships/hyperlink" Target="https://scchildren.org/our-work/policy-and-advocacy/kids-count-south-carolina/" TargetMode="External"/><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loudfront-s3.solutiontree.com/pdfs/Reproducibles_AA/figure51questionstoguidelessondesign.pdf" TargetMode="External"/><Relationship Id="rId4" Type="http://schemas.openxmlformats.org/officeDocument/2006/relationships/hyperlink" Target="https://scdoe-my.sharepoint.com/personal/aniesse_ed_sc_gov/Documents/atsi/figure51questionstoguidelessondesign.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udlguidelines.cast.org/"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solutiontree.com/free-resources/priorityschools/aa"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slide" Target="slide38.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slide" Target="slide3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slide" Target="slide38.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slide" Target="slide38.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slide" Target="slide38.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slide" Target="slide38.xml"/></Relationships>
</file>

<file path=ppt/slides/_rels/slide36.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hyperlink" Target="https://cloudfront-s3.solutiontree.com/pdfs/Reproducibles_AA/chapter7discussionquestionsforreflectionandaction.pdf?_ga=2.233276702.1046918830.1745347413-1367247897.1745347413" TargetMode="External"/><Relationship Id="rId13" Type="http://schemas.openxmlformats.org/officeDocument/2006/relationships/slide" Target="slide38.xml"/><Relationship Id="rId3" Type="http://schemas.openxmlformats.org/officeDocument/2006/relationships/hyperlink" Target="https://cloudfront-s3.solutiontree.com/pdfs/Reproducibles_AA/chapter2discussionquestionsforreflection.pdf?_ga=2.2417968.1046918830.1745347413-1367247897.1745347413" TargetMode="External"/><Relationship Id="rId7" Type="http://schemas.openxmlformats.org/officeDocument/2006/relationships/hyperlink" Target="https://cloudfront-s3.solutiontree.com/pdfs/Reproducibles_AA/chapter6discussionquestionsforreflectionandaction.pdf?_ga=2.6147635.1046918830.1745347413-1367247897.1745347413" TargetMode="External"/><Relationship Id="rId12"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cloudfront-s3.solutiontree.com/pdfs/Reproducibles_AA/chapter5discussionquestionsforreflectionandaction.pdf?_ga=2.199667246.1046918830.1745347413-1367247897.1745347413" TargetMode="External"/><Relationship Id="rId11" Type="http://schemas.openxmlformats.org/officeDocument/2006/relationships/hyperlink" Target="https://www.solutiontree.com/free-resources/priorityschools/aa" TargetMode="External"/><Relationship Id="rId5" Type="http://schemas.openxmlformats.org/officeDocument/2006/relationships/hyperlink" Target="https://cloudfront-s3.solutiontree.com/pdfs/Reproducibles_AA/chapter4discussionquestionsforreflectionandaction.pdf?_ga=2.204795408.1046918830.1745347413-1367247897.1745347413" TargetMode="External"/><Relationship Id="rId10" Type="http://schemas.openxmlformats.org/officeDocument/2006/relationships/image" Target="../media/image7.png"/><Relationship Id="rId4" Type="http://schemas.openxmlformats.org/officeDocument/2006/relationships/hyperlink" Target="https://cloudfront-s3.solutiontree.com/pdfs/Reproducibles_AA/chapter3discussionquestionsforreflectionandaction.pdf?_ga=2.240961795.1046918830.1745347413-1367247897.1745347413" TargetMode="External"/><Relationship Id="rId9" Type="http://schemas.openxmlformats.org/officeDocument/2006/relationships/hyperlink" Target="https://cloudfront-s3.solutiontree.com/pdfs/Reproducibles_AA/chapter8discussionquestionsforreflectionandaction.pdf?_ga=2.245227781.1046918830.1745347413-1367247897.1745347413" TargetMode="External"/><Relationship Id="rId14" Type="http://schemas.openxmlformats.org/officeDocument/2006/relationships/image" Target="../media/image52.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thebluediamondgallery.com/handwriting/p/priority.html" TargetMode="External"/><Relationship Id="rId2" Type="http://schemas.openxmlformats.org/officeDocument/2006/relationships/image" Target="../media/image57.jpg"/><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hyperlink" Target="https://creativecommons.org/licenses/by-sa/3.0/"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drive.google.com/file/d/1tG3IMQcVeXzCQHhjZjv6Cpw-gyldWACd/view" TargetMode="External"/><Relationship Id="rId3" Type="http://schemas.openxmlformats.org/officeDocument/2006/relationships/hyperlink" Target="https://www.nj.gov/education/acceleration/index.shtml" TargetMode="External"/><Relationship Id="rId7" Type="http://schemas.openxmlformats.org/officeDocument/2006/relationships/hyperlink" Target="https://tntp.org/wp-content/uploads/2024/09/The-Opportunity-Makers-TNTP.pdf" TargetMode="External"/><Relationship Id="rId2" Type="http://schemas.openxmlformats.org/officeDocument/2006/relationships/hyperlink" Target="file:///C:\Users\aniesse\OneDrive%20-%20South%20Carolina%20Department%20of%20Education\atsi\AL_v_Remediation%20(1).pdf" TargetMode="External"/><Relationship Id="rId1" Type="http://schemas.openxmlformats.org/officeDocument/2006/relationships/slideLayout" Target="../slideLayouts/slideLayout9.xml"/><Relationship Id="rId6" Type="http://schemas.openxmlformats.org/officeDocument/2006/relationships/hyperlink" Target="https://tntp.org/wp-content/uploads/2023/02/Unlocking_Acceleration_8.16.22.pdf" TargetMode="External"/><Relationship Id="rId11" Type="http://schemas.openxmlformats.org/officeDocument/2006/relationships/image" Target="../media/image59.jpeg"/><Relationship Id="rId5" Type="http://schemas.openxmlformats.org/officeDocument/2006/relationships/hyperlink" Target="https://tntp.org/wp-content/uploads/2023/02/TNTP_Accelerate_Dont_Remediate_FINAL.pdf" TargetMode="External"/><Relationship Id="rId10" Type="http://schemas.openxmlformats.org/officeDocument/2006/relationships/hyperlink" Target="https://tntp.org/wp-content/uploads/2024/02/Unlocking-Learning-Acceleration-for-Multilingual-Learners-TNTP.pdf" TargetMode="External"/><Relationship Id="rId4" Type="http://schemas.openxmlformats.org/officeDocument/2006/relationships/hyperlink" Target="https://tntp.org/wp-content/uploads/2023/02/Learning_Acceleration_for_All_2021.pdf" TargetMode="External"/><Relationship Id="rId9" Type="http://schemas.openxmlformats.org/officeDocument/2006/relationships/hyperlink" Target="https://ttaconline.org/Document/zxbIhX_YCJMlB5Lx1ibzGdZ11ZxvSQ2Z/TNTP_Scaffolding_Strategies-1.pdf"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video" Target="https://www.youtube.com/embed/HZZOr8mGNxw?feature=oembed"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renaissance.com/edword/accelerated-learning/" TargetMode="External"/><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https://www.carnegie.org/our-work/article/how-implement-accelerated-learning-successfully/" TargetMode="External"/><Relationship Id="rId5" Type="http://schemas.openxmlformats.org/officeDocument/2006/relationships/hyperlink" Target="https://www.gse.harvard.edu/ideas/usable-knowledge/21/09/speed-catch" TargetMode="External"/><Relationship Id="rId4" Type="http://schemas.openxmlformats.org/officeDocument/2006/relationships/hyperlink" Target="https://learningfocused.com/pages/acceleration?srsltid=AfmBOoqYtpx2z4BpK5q1B55m1Q10wjFKBooEpS57uXIbi6AKVt5F_Cc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RXrrvDjJKGQ&amp;t=1179"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hyperlink" Target="https://tntp.org/publication/the-opportunity-my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5D36-FA54-FF26-5169-2F199804CAA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FEE68EF-F9F9-88C1-6D35-6C9E364FEC8E}"/>
              </a:ext>
            </a:extLst>
          </p:cNvPr>
          <p:cNvPicPr>
            <a:picLocks noGrp="1" noChangeAspect="1"/>
          </p:cNvPicPr>
          <p:nvPr>
            <p:ph idx="1"/>
          </p:nvPr>
        </p:nvPicPr>
        <p:blipFill>
          <a:blip r:embed="rId2"/>
          <a:stretch>
            <a:fillRect/>
          </a:stretch>
        </p:blipFill>
        <p:spPr>
          <a:xfrm>
            <a:off x="504902" y="547687"/>
            <a:ext cx="15919791" cy="8954884"/>
          </a:xfrm>
          <a:prstGeom prst="rect">
            <a:avLst/>
          </a:prstGeom>
        </p:spPr>
      </p:pic>
    </p:spTree>
    <p:extLst>
      <p:ext uri="{BB962C8B-B14F-4D97-AF65-F5344CB8AC3E}">
        <p14:creationId xmlns:p14="http://schemas.microsoft.com/office/powerpoint/2010/main" val="1086099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C4E30-F8F1-8884-4B95-C831DF0F840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E1F07C3-21D4-0938-FF06-4F0BC40540A0}"/>
              </a:ext>
            </a:extLst>
          </p:cNvPr>
          <p:cNvGrpSpPr/>
          <p:nvPr/>
        </p:nvGrpSpPr>
        <p:grpSpPr>
          <a:xfrm>
            <a:off x="323850" y="381000"/>
            <a:ext cx="17640300" cy="9525000"/>
            <a:chOff x="0" y="0"/>
            <a:chExt cx="23520400" cy="12700000"/>
          </a:xfrm>
          <a:solidFill>
            <a:schemeClr val="bg1"/>
          </a:solidFill>
        </p:grpSpPr>
        <p:sp>
          <p:nvSpPr>
            <p:cNvPr id="3" name="Freeform 3">
              <a:extLst>
                <a:ext uri="{FF2B5EF4-FFF2-40B4-BE49-F238E27FC236}">
                  <a16:creationId xmlns:a16="http://schemas.microsoft.com/office/drawing/2014/main" id="{F75501BE-E3F5-45FE-95A8-FD35530C9FB7}"/>
                </a:ext>
              </a:extLst>
            </p:cNvPr>
            <p:cNvSpPr/>
            <p:nvPr/>
          </p:nvSpPr>
          <p:spPr>
            <a:xfrm>
              <a:off x="0" y="0"/>
              <a:ext cx="23520400" cy="12700000"/>
            </a:xfrm>
            <a:custGeom>
              <a:avLst/>
              <a:gdLst/>
              <a:ahLst/>
              <a:cxnLst/>
              <a:rect l="l" t="t" r="r" b="b"/>
              <a:pathLst>
                <a:path w="23520400" h="12700000">
                  <a:moveTo>
                    <a:pt x="1270000" y="0"/>
                  </a:moveTo>
                  <a:lnTo>
                    <a:pt x="22250400" y="0"/>
                  </a:lnTo>
                  <a:cubicBezTo>
                    <a:pt x="22951802" y="0"/>
                    <a:pt x="23520400" y="568598"/>
                    <a:pt x="23520400" y="1270000"/>
                  </a:cubicBezTo>
                  <a:lnTo>
                    <a:pt x="23520400" y="11430000"/>
                  </a:lnTo>
                  <a:cubicBezTo>
                    <a:pt x="23520400" y="12131401"/>
                    <a:pt x="22951802" y="12700000"/>
                    <a:pt x="22250400" y="12700000"/>
                  </a:cubicBezTo>
                  <a:lnTo>
                    <a:pt x="1270000" y="12700000"/>
                  </a:lnTo>
                  <a:cubicBezTo>
                    <a:pt x="568598" y="12700000"/>
                    <a:pt x="0" y="12131401"/>
                    <a:pt x="0" y="11430000"/>
                  </a:cubicBezTo>
                  <a:lnTo>
                    <a:pt x="0" y="1270000"/>
                  </a:lnTo>
                  <a:cubicBezTo>
                    <a:pt x="0" y="568598"/>
                    <a:pt x="568598" y="0"/>
                    <a:pt x="1270000" y="0"/>
                  </a:cubicBez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307637AB-2B9B-7C41-5EC5-DD2E8129A8C3}"/>
              </a:ext>
            </a:extLst>
          </p:cNvPr>
          <p:cNvSpPr txBox="1"/>
          <p:nvPr/>
        </p:nvSpPr>
        <p:spPr>
          <a:xfrm>
            <a:off x="6656170" y="2573957"/>
            <a:ext cx="10717430" cy="6001643"/>
          </a:xfrm>
          <a:prstGeom prst="rect">
            <a:avLst/>
          </a:prstGeom>
          <a:noFill/>
        </p:spPr>
        <p:txBody>
          <a:bodyPr wrap="square">
            <a:spAutoFit/>
          </a:bodyPr>
          <a:lstStyle/>
          <a:p>
            <a:pPr marL="457200" indent="-457200">
              <a:buFont typeface="Arial" panose="020B0604020202020204" pitchFamily="34" charset="0"/>
              <a:buChar char="•"/>
            </a:pPr>
            <a:r>
              <a:rPr lang="en-US" sz="3200" dirty="0">
                <a:latin typeface="Aptos" panose="020B0004020202020204" pitchFamily="34" charset="0"/>
              </a:rPr>
              <a:t> Students who experienced learning acceleration struggled less and learned more than students who started at the same level but experienced remediation instead.  </a:t>
            </a:r>
          </a:p>
          <a:p>
            <a:pPr marL="457200" indent="-457200">
              <a:buFont typeface="Arial" panose="020B0604020202020204" pitchFamily="34" charset="0"/>
              <a:buChar char="•"/>
            </a:pPr>
            <a:endParaRPr lang="en-US" sz="3200" dirty="0">
              <a:latin typeface="Aptos" panose="020B0004020202020204" pitchFamily="34" charset="0"/>
            </a:endParaRPr>
          </a:p>
          <a:p>
            <a:pPr marL="457200" indent="-457200">
              <a:buFont typeface="Arial" panose="020B0604020202020204" pitchFamily="34" charset="0"/>
              <a:buChar char="•"/>
            </a:pPr>
            <a:r>
              <a:rPr lang="en-US" sz="3200" dirty="0">
                <a:latin typeface="Aptos" panose="020B0004020202020204" pitchFamily="34" charset="0"/>
              </a:rPr>
              <a:t> </a:t>
            </a:r>
            <a:r>
              <a:rPr lang="en-US" sz="3200" dirty="0">
                <a:highlight>
                  <a:srgbClr val="FFFF00"/>
                </a:highlight>
                <a:latin typeface="Aptos" panose="020B0004020202020204" pitchFamily="34" charset="0"/>
              </a:rPr>
              <a:t>Students of color and those from low-income backgrounds were more likely than their white, wealthier peers to experience remediation—even when they had already demonstrated success on grade-level content</a:t>
            </a:r>
            <a:r>
              <a:rPr lang="en-US" sz="3200" dirty="0">
                <a:latin typeface="Aptos" panose="020B0004020202020204" pitchFamily="34" charset="0"/>
              </a:rPr>
              <a:t>. </a:t>
            </a:r>
          </a:p>
          <a:p>
            <a:pPr marL="457200" indent="-457200">
              <a:buFont typeface="Arial" panose="020B0604020202020204" pitchFamily="34" charset="0"/>
              <a:buChar char="•"/>
            </a:pPr>
            <a:endParaRPr lang="en-US" sz="3200" dirty="0">
              <a:latin typeface="Aptos" panose="020B0004020202020204" pitchFamily="34" charset="0"/>
            </a:endParaRPr>
          </a:p>
          <a:p>
            <a:pPr marL="457200" indent="-457200">
              <a:buFont typeface="Arial" panose="020B0604020202020204" pitchFamily="34" charset="0"/>
              <a:buChar char="•"/>
            </a:pPr>
            <a:r>
              <a:rPr lang="en-US" sz="3200" dirty="0">
                <a:latin typeface="Aptos" panose="020B0004020202020204" pitchFamily="34" charset="0"/>
              </a:rPr>
              <a:t>Learning acceleration was particularly effective for students of color and those from low-income families. </a:t>
            </a:r>
          </a:p>
        </p:txBody>
      </p:sp>
      <p:pic>
        <p:nvPicPr>
          <p:cNvPr id="4098" name="Picture 2" descr="Webinar Recording | Accelerate Don't ...">
            <a:extLst>
              <a:ext uri="{FF2B5EF4-FFF2-40B4-BE49-F238E27FC236}">
                <a16:creationId xmlns:a16="http://schemas.microsoft.com/office/drawing/2014/main" id="{5C90381A-D627-B268-757D-94880592D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57500"/>
            <a:ext cx="5295677" cy="29655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E70D892-ACE5-AA8B-8D45-2AA9042F119E}"/>
              </a:ext>
            </a:extLst>
          </p:cNvPr>
          <p:cNvSpPr txBox="1"/>
          <p:nvPr/>
        </p:nvSpPr>
        <p:spPr>
          <a:xfrm>
            <a:off x="7239000" y="9061577"/>
            <a:ext cx="9144000" cy="369332"/>
          </a:xfrm>
          <a:prstGeom prst="rect">
            <a:avLst/>
          </a:prstGeom>
          <a:noFill/>
        </p:spPr>
        <p:txBody>
          <a:bodyPr wrap="square">
            <a:spAutoFit/>
          </a:bodyPr>
          <a:lstStyle/>
          <a:p>
            <a:r>
              <a:rPr lang="en-US" dirty="0"/>
              <a:t>https://tntp.org/wp-content/uploads/2023/02/TNTP_Accelerate_Dont_Remediate_FINAL.pdf</a:t>
            </a:r>
          </a:p>
        </p:txBody>
      </p:sp>
      <p:sp>
        <p:nvSpPr>
          <p:cNvPr id="13" name="TextBox 12">
            <a:extLst>
              <a:ext uri="{FF2B5EF4-FFF2-40B4-BE49-F238E27FC236}">
                <a16:creationId xmlns:a16="http://schemas.microsoft.com/office/drawing/2014/main" id="{2FF0B024-0465-E56F-F8A6-5639D1EB6223}"/>
              </a:ext>
            </a:extLst>
          </p:cNvPr>
          <p:cNvSpPr txBox="1"/>
          <p:nvPr/>
        </p:nvSpPr>
        <p:spPr>
          <a:xfrm>
            <a:off x="7222671" y="1961637"/>
            <a:ext cx="9144000" cy="523220"/>
          </a:xfrm>
          <a:prstGeom prst="rect">
            <a:avLst/>
          </a:prstGeom>
          <a:noFill/>
        </p:spPr>
        <p:txBody>
          <a:bodyPr wrap="square">
            <a:spAutoFit/>
          </a:bodyPr>
          <a:lstStyle/>
          <a:p>
            <a:pPr>
              <a:spcBef>
                <a:spcPts val="1800"/>
              </a:spcBef>
              <a:spcAft>
                <a:spcPts val="900"/>
              </a:spcAft>
              <a:buNone/>
            </a:pPr>
            <a:r>
              <a:rPr lang="en-US" sz="2800" b="1" u="none" strike="noStrike" dirty="0">
                <a:effectLst/>
                <a:latin typeface="Aptos" panose="020B0004020202020204" pitchFamily="34" charset="0"/>
              </a:rPr>
              <a:t>Key Findings</a:t>
            </a:r>
          </a:p>
        </p:txBody>
      </p:sp>
      <p:sp>
        <p:nvSpPr>
          <p:cNvPr id="14" name="TextBox 7">
            <a:extLst>
              <a:ext uri="{FF2B5EF4-FFF2-40B4-BE49-F238E27FC236}">
                <a16:creationId xmlns:a16="http://schemas.microsoft.com/office/drawing/2014/main" id="{54C03989-4995-394D-F4E4-80E93661640B}"/>
              </a:ext>
            </a:extLst>
          </p:cNvPr>
          <p:cNvSpPr txBox="1"/>
          <p:nvPr/>
        </p:nvSpPr>
        <p:spPr>
          <a:xfrm>
            <a:off x="1143000" y="876291"/>
            <a:ext cx="9525000" cy="800118"/>
          </a:xfrm>
          <a:prstGeom prst="rect">
            <a:avLst/>
          </a:prstGeom>
        </p:spPr>
        <p:txBody>
          <a:bodyPr lIns="0" tIns="0" rIns="0" bIns="0" rtlCol="0" anchor="t">
            <a:spAutoFit/>
          </a:bodyPr>
          <a:lstStyle/>
          <a:p>
            <a:pPr marL="0" lvl="0" indent="0" algn="l">
              <a:lnSpc>
                <a:spcPts val="6239"/>
              </a:lnSpc>
              <a:spcBef>
                <a:spcPct val="0"/>
              </a:spcBef>
            </a:pPr>
            <a:r>
              <a:rPr lang="en-US" sz="5199" b="1" dirty="0">
                <a:solidFill>
                  <a:srgbClr val="3D5367"/>
                </a:solidFill>
                <a:latin typeface="Aptos Bold"/>
                <a:ea typeface="Aptos Bold"/>
                <a:cs typeface="Aptos Bold"/>
                <a:sym typeface="Aptos Bold"/>
              </a:rPr>
              <a:t>Why This Matters</a:t>
            </a:r>
          </a:p>
        </p:txBody>
      </p:sp>
    </p:spTree>
    <p:extLst>
      <p:ext uri="{BB962C8B-B14F-4D97-AF65-F5344CB8AC3E}">
        <p14:creationId xmlns:p14="http://schemas.microsoft.com/office/powerpoint/2010/main" val="236297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C4092-C270-69B1-F8D8-0D5381F795D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3C81C5C-D196-D98A-3F56-3562008A0336}"/>
              </a:ext>
            </a:extLst>
          </p:cNvPr>
          <p:cNvGrpSpPr/>
          <p:nvPr/>
        </p:nvGrpSpPr>
        <p:grpSpPr>
          <a:xfrm>
            <a:off x="323850" y="381000"/>
            <a:ext cx="17640300" cy="9525000"/>
            <a:chOff x="-127000" y="-2226771"/>
            <a:chExt cx="23520400" cy="12700000"/>
          </a:xfrm>
          <a:solidFill>
            <a:schemeClr val="bg1"/>
          </a:solidFill>
        </p:grpSpPr>
        <p:sp>
          <p:nvSpPr>
            <p:cNvPr id="3" name="Freeform 3">
              <a:extLst>
                <a:ext uri="{FF2B5EF4-FFF2-40B4-BE49-F238E27FC236}">
                  <a16:creationId xmlns:a16="http://schemas.microsoft.com/office/drawing/2014/main" id="{57912BBF-73D9-5E82-9527-030FB66EA096}"/>
                </a:ext>
              </a:extLst>
            </p:cNvPr>
            <p:cNvSpPr/>
            <p:nvPr/>
          </p:nvSpPr>
          <p:spPr>
            <a:xfrm>
              <a:off x="-127000" y="-2226771"/>
              <a:ext cx="23520400" cy="12700000"/>
            </a:xfrm>
            <a:custGeom>
              <a:avLst/>
              <a:gdLst/>
              <a:ahLst/>
              <a:cxnLst/>
              <a:rect l="l" t="t" r="r" b="b"/>
              <a:pathLst>
                <a:path w="23520400" h="12700000">
                  <a:moveTo>
                    <a:pt x="1270000" y="0"/>
                  </a:moveTo>
                  <a:lnTo>
                    <a:pt x="22250400" y="0"/>
                  </a:lnTo>
                  <a:cubicBezTo>
                    <a:pt x="22951802" y="0"/>
                    <a:pt x="23520400" y="568598"/>
                    <a:pt x="23520400" y="1270000"/>
                  </a:cubicBezTo>
                  <a:lnTo>
                    <a:pt x="23520400" y="11430000"/>
                  </a:lnTo>
                  <a:cubicBezTo>
                    <a:pt x="23520400" y="12131401"/>
                    <a:pt x="22951802" y="12700000"/>
                    <a:pt x="22250400" y="12700000"/>
                  </a:cubicBezTo>
                  <a:lnTo>
                    <a:pt x="1270000" y="12700000"/>
                  </a:lnTo>
                  <a:cubicBezTo>
                    <a:pt x="568598" y="12700000"/>
                    <a:pt x="0" y="12131401"/>
                    <a:pt x="0" y="11430000"/>
                  </a:cubicBezTo>
                  <a:lnTo>
                    <a:pt x="0" y="1270000"/>
                  </a:lnTo>
                  <a:cubicBezTo>
                    <a:pt x="0" y="568598"/>
                    <a:pt x="568598" y="0"/>
                    <a:pt x="1270000" y="0"/>
                  </a:cubicBez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FDC37B8B-3094-A1B3-6222-4FC085DD656D}"/>
              </a:ext>
            </a:extLst>
          </p:cNvPr>
          <p:cNvSpPr txBox="1"/>
          <p:nvPr/>
        </p:nvSpPr>
        <p:spPr>
          <a:xfrm>
            <a:off x="1430297" y="8672945"/>
            <a:ext cx="5029200" cy="369332"/>
          </a:xfrm>
          <a:prstGeom prst="rect">
            <a:avLst/>
          </a:prstGeom>
          <a:noFill/>
        </p:spPr>
        <p:txBody>
          <a:bodyPr wrap="square">
            <a:spAutoFit/>
          </a:bodyPr>
          <a:lstStyle/>
          <a:p>
            <a:r>
              <a:rPr lang="en-US" dirty="0"/>
              <a:t>https://tntp.org/publication/coherence-by-design/</a:t>
            </a:r>
          </a:p>
        </p:txBody>
      </p:sp>
      <p:sp>
        <p:nvSpPr>
          <p:cNvPr id="9" name="TextBox 8">
            <a:extLst>
              <a:ext uri="{FF2B5EF4-FFF2-40B4-BE49-F238E27FC236}">
                <a16:creationId xmlns:a16="http://schemas.microsoft.com/office/drawing/2014/main" id="{D5AA2836-8B6C-5C6A-BE7A-C814256003A2}"/>
              </a:ext>
            </a:extLst>
          </p:cNvPr>
          <p:cNvSpPr txBox="1"/>
          <p:nvPr/>
        </p:nvSpPr>
        <p:spPr>
          <a:xfrm>
            <a:off x="8153400" y="2557544"/>
            <a:ext cx="8270804" cy="3970318"/>
          </a:xfrm>
          <a:prstGeom prst="rect">
            <a:avLst/>
          </a:prstGeom>
          <a:noFill/>
        </p:spPr>
        <p:txBody>
          <a:bodyPr wrap="square">
            <a:spAutoFit/>
          </a:bodyPr>
          <a:lstStyle/>
          <a:p>
            <a:r>
              <a:rPr lang="en-US" sz="2800" dirty="0">
                <a:latin typeface="Aptos" panose="020B0004020202020204" pitchFamily="34" charset="0"/>
              </a:rPr>
              <a:t>Most concerning, the lowest-performing students made </a:t>
            </a:r>
            <a:r>
              <a:rPr lang="en-US" sz="2800" b="1" dirty="0">
                <a:latin typeface="Aptos" panose="020B0004020202020204" pitchFamily="34" charset="0"/>
              </a:rPr>
              <a:t>less progress </a:t>
            </a:r>
            <a:r>
              <a:rPr lang="en-US" sz="2800" dirty="0">
                <a:latin typeface="Aptos" panose="020B0004020202020204" pitchFamily="34" charset="0"/>
              </a:rPr>
              <a:t>in Tier III intervention</a:t>
            </a:r>
            <a:r>
              <a:rPr lang="en-US" sz="2800" b="1" dirty="0">
                <a:latin typeface="Aptos" panose="020B0004020202020204" pitchFamily="34" charset="0"/>
              </a:rPr>
              <a:t>, </a:t>
            </a:r>
            <a:r>
              <a:rPr lang="en-US" sz="2800" dirty="0">
                <a:latin typeface="Aptos" panose="020B0004020202020204" pitchFamily="34" charset="0"/>
              </a:rPr>
              <a:t>the most intensive support available, </a:t>
            </a:r>
            <a:r>
              <a:rPr lang="en-US" sz="2800" b="1" dirty="0">
                <a:latin typeface="Aptos" panose="020B0004020202020204" pitchFamily="34" charset="0"/>
              </a:rPr>
              <a:t>than similarly low performing peers who received no intervention at all. </a:t>
            </a:r>
          </a:p>
          <a:p>
            <a:endParaRPr lang="en-US" sz="2800" b="1" dirty="0">
              <a:latin typeface="Aptos" panose="020B0004020202020204" pitchFamily="34" charset="0"/>
            </a:endParaRPr>
          </a:p>
          <a:p>
            <a:r>
              <a:rPr lang="en-US" sz="2800" b="1" dirty="0">
                <a:highlight>
                  <a:srgbClr val="FFFF00"/>
                </a:highlight>
                <a:latin typeface="Aptos" panose="020B0004020202020204" pitchFamily="34" charset="0"/>
              </a:rPr>
              <a:t>This means that these students would have been better off getting no additional support whatsoever than being sent to intervention</a:t>
            </a:r>
            <a:r>
              <a:rPr lang="en-US" sz="2800" b="1" dirty="0">
                <a:latin typeface="Aptos" panose="020B0004020202020204" pitchFamily="34" charset="0"/>
              </a:rPr>
              <a:t>. </a:t>
            </a:r>
          </a:p>
        </p:txBody>
      </p:sp>
      <p:pic>
        <p:nvPicPr>
          <p:cNvPr id="11" name="Picture 10">
            <a:extLst>
              <a:ext uri="{FF2B5EF4-FFF2-40B4-BE49-F238E27FC236}">
                <a16:creationId xmlns:a16="http://schemas.microsoft.com/office/drawing/2014/main" id="{08D73477-137B-774F-33DA-30A86CB9E95B}"/>
              </a:ext>
            </a:extLst>
          </p:cNvPr>
          <p:cNvPicPr>
            <a:picLocks noChangeAspect="1"/>
          </p:cNvPicPr>
          <p:nvPr/>
        </p:nvPicPr>
        <p:blipFill>
          <a:blip r:embed="rId3"/>
          <a:stretch>
            <a:fillRect/>
          </a:stretch>
        </p:blipFill>
        <p:spPr>
          <a:xfrm>
            <a:off x="1661295" y="2019300"/>
            <a:ext cx="4567203" cy="5910046"/>
          </a:xfrm>
          <a:prstGeom prst="rect">
            <a:avLst/>
          </a:prstGeom>
        </p:spPr>
      </p:pic>
      <p:pic>
        <p:nvPicPr>
          <p:cNvPr id="7" name="Picture 6">
            <a:extLst>
              <a:ext uri="{FF2B5EF4-FFF2-40B4-BE49-F238E27FC236}">
                <a16:creationId xmlns:a16="http://schemas.microsoft.com/office/drawing/2014/main" id="{A63355F9-9B00-02B8-54DE-243B762273A4}"/>
              </a:ext>
            </a:extLst>
          </p:cNvPr>
          <p:cNvPicPr>
            <a:picLocks noChangeAspect="1"/>
          </p:cNvPicPr>
          <p:nvPr/>
        </p:nvPicPr>
        <p:blipFill>
          <a:blip r:embed="rId4"/>
          <a:stretch>
            <a:fillRect/>
          </a:stretch>
        </p:blipFill>
        <p:spPr>
          <a:xfrm>
            <a:off x="7924800" y="7090051"/>
            <a:ext cx="6947995" cy="2320658"/>
          </a:xfrm>
          <a:prstGeom prst="rect">
            <a:avLst/>
          </a:prstGeom>
        </p:spPr>
      </p:pic>
      <p:sp>
        <p:nvSpPr>
          <p:cNvPr id="12" name="TextBox 7">
            <a:extLst>
              <a:ext uri="{FF2B5EF4-FFF2-40B4-BE49-F238E27FC236}">
                <a16:creationId xmlns:a16="http://schemas.microsoft.com/office/drawing/2014/main" id="{FF2BB952-2FE3-4F33-9ECD-D620CDD10624}"/>
              </a:ext>
            </a:extLst>
          </p:cNvPr>
          <p:cNvSpPr txBox="1"/>
          <p:nvPr/>
        </p:nvSpPr>
        <p:spPr>
          <a:xfrm>
            <a:off x="1673805" y="875642"/>
            <a:ext cx="9525000" cy="800118"/>
          </a:xfrm>
          <a:prstGeom prst="rect">
            <a:avLst/>
          </a:prstGeom>
        </p:spPr>
        <p:txBody>
          <a:bodyPr lIns="0" tIns="0" rIns="0" bIns="0" rtlCol="0" anchor="t">
            <a:spAutoFit/>
          </a:bodyPr>
          <a:lstStyle/>
          <a:p>
            <a:pPr marL="0" lvl="0" indent="0" algn="l">
              <a:lnSpc>
                <a:spcPts val="6239"/>
              </a:lnSpc>
              <a:spcBef>
                <a:spcPct val="0"/>
              </a:spcBef>
            </a:pPr>
            <a:r>
              <a:rPr lang="en-US" sz="5199" b="1" dirty="0">
                <a:solidFill>
                  <a:srgbClr val="3D5367"/>
                </a:solidFill>
                <a:latin typeface="Aptos Bold"/>
                <a:ea typeface="Aptos Bold"/>
                <a:cs typeface="Aptos Bold"/>
                <a:sym typeface="Aptos Bold"/>
              </a:rPr>
              <a:t>Why This Matters</a:t>
            </a:r>
          </a:p>
        </p:txBody>
      </p:sp>
    </p:spTree>
    <p:extLst>
      <p:ext uri="{BB962C8B-B14F-4D97-AF65-F5344CB8AC3E}">
        <p14:creationId xmlns:p14="http://schemas.microsoft.com/office/powerpoint/2010/main" val="3403553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FAB3-982C-DA33-4D05-634C380592D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2632FFB-C129-6E2F-62C7-3E67D184D48F}"/>
              </a:ext>
            </a:extLst>
          </p:cNvPr>
          <p:cNvSpPr/>
          <p:nvPr/>
        </p:nvSpPr>
        <p:spPr>
          <a:xfrm>
            <a:off x="9144000" y="3619500"/>
            <a:ext cx="0" cy="4953000"/>
          </a:xfrm>
          <a:prstGeom prst="line">
            <a:avLst/>
          </a:prstGeom>
          <a:ln w="19050" cap="rnd">
            <a:solidFill>
              <a:srgbClr val="7F95A8"/>
            </a:solidFill>
            <a:prstDash val="solid"/>
            <a:headEnd type="none" w="sm" len="sm"/>
            <a:tailEnd type="none" w="sm" len="sm"/>
          </a:ln>
        </p:spPr>
        <p:txBody>
          <a:bodyPr/>
          <a:lstStyle/>
          <a:p>
            <a:endParaRPr lang="en-US" dirty="0"/>
          </a:p>
        </p:txBody>
      </p:sp>
      <p:grpSp>
        <p:nvGrpSpPr>
          <p:cNvPr id="3" name="Group 3">
            <a:extLst>
              <a:ext uri="{FF2B5EF4-FFF2-40B4-BE49-F238E27FC236}">
                <a16:creationId xmlns:a16="http://schemas.microsoft.com/office/drawing/2014/main" id="{8621ACAD-64C6-D110-F724-9629E4FAB917}"/>
              </a:ext>
            </a:extLst>
          </p:cNvPr>
          <p:cNvGrpSpPr/>
          <p:nvPr/>
        </p:nvGrpSpPr>
        <p:grpSpPr>
          <a:xfrm>
            <a:off x="323850" y="381000"/>
            <a:ext cx="17640300" cy="9525000"/>
            <a:chOff x="0" y="0"/>
            <a:chExt cx="23520400" cy="12700000"/>
          </a:xfrm>
        </p:grpSpPr>
        <p:sp>
          <p:nvSpPr>
            <p:cNvPr id="4" name="Freeform 4">
              <a:extLst>
                <a:ext uri="{FF2B5EF4-FFF2-40B4-BE49-F238E27FC236}">
                  <a16:creationId xmlns:a16="http://schemas.microsoft.com/office/drawing/2014/main" id="{EFAAEAD9-CB64-A1B4-D22E-AC28F005C289}"/>
                </a:ext>
              </a:extLst>
            </p:cNvPr>
            <p:cNvSpPr/>
            <p:nvPr/>
          </p:nvSpPr>
          <p:spPr>
            <a:xfrm>
              <a:off x="0" y="0"/>
              <a:ext cx="23520400" cy="12700000"/>
            </a:xfrm>
            <a:custGeom>
              <a:avLst/>
              <a:gdLst/>
              <a:ahLst/>
              <a:cxnLst/>
              <a:rect l="l" t="t" r="r" b="b"/>
              <a:pathLst>
                <a:path w="23520400" h="12700000">
                  <a:moveTo>
                    <a:pt x="1270000" y="0"/>
                  </a:moveTo>
                  <a:lnTo>
                    <a:pt x="22250400" y="0"/>
                  </a:lnTo>
                  <a:cubicBezTo>
                    <a:pt x="22951802" y="0"/>
                    <a:pt x="23520400" y="568598"/>
                    <a:pt x="23520400" y="1270000"/>
                  </a:cubicBezTo>
                  <a:lnTo>
                    <a:pt x="23520400" y="11430000"/>
                  </a:lnTo>
                  <a:cubicBezTo>
                    <a:pt x="23520400" y="12131401"/>
                    <a:pt x="22951802" y="12700000"/>
                    <a:pt x="22250400" y="12700000"/>
                  </a:cubicBezTo>
                  <a:lnTo>
                    <a:pt x="1270000" y="12700000"/>
                  </a:lnTo>
                  <a:cubicBezTo>
                    <a:pt x="568598" y="12700000"/>
                    <a:pt x="0" y="12131401"/>
                    <a:pt x="0" y="11430000"/>
                  </a:cubicBezTo>
                  <a:lnTo>
                    <a:pt x="0" y="1270000"/>
                  </a:lnTo>
                  <a:cubicBezTo>
                    <a:pt x="0" y="568598"/>
                    <a:pt x="568598" y="0"/>
                    <a:pt x="1270000" y="0"/>
                  </a:cubicBezTo>
                  <a:close/>
                </a:path>
              </a:pathLst>
            </a:custGeom>
            <a:solidFill>
              <a:schemeClr val="bg1"/>
            </a:solidFill>
          </p:spPr>
          <p:txBody>
            <a:bodyPr/>
            <a:lstStyle/>
            <a:p>
              <a:endParaRPr lang="en-US" dirty="0"/>
            </a:p>
          </p:txBody>
        </p:sp>
      </p:grpSp>
      <p:sp>
        <p:nvSpPr>
          <p:cNvPr id="8" name="TextBox 8">
            <a:extLst>
              <a:ext uri="{FF2B5EF4-FFF2-40B4-BE49-F238E27FC236}">
                <a16:creationId xmlns:a16="http://schemas.microsoft.com/office/drawing/2014/main" id="{4431BAC1-4D0C-E71B-8C86-E384DEFF1DA1}"/>
              </a:ext>
            </a:extLst>
          </p:cNvPr>
          <p:cNvSpPr txBox="1"/>
          <p:nvPr/>
        </p:nvSpPr>
        <p:spPr>
          <a:xfrm>
            <a:off x="1402286" y="3543041"/>
            <a:ext cx="8794137" cy="2642070"/>
          </a:xfrm>
          <a:prstGeom prst="rect">
            <a:avLst/>
          </a:prstGeom>
        </p:spPr>
        <p:txBody>
          <a:bodyPr wrap="square" lIns="0" tIns="0" rIns="0" bIns="0" rtlCol="0" anchor="t">
            <a:spAutoFit/>
          </a:bodyPr>
          <a:lstStyle/>
          <a:p>
            <a:pPr marL="0" lvl="0" indent="0" algn="l">
              <a:lnSpc>
                <a:spcPts val="3400"/>
              </a:lnSpc>
              <a:spcBef>
                <a:spcPct val="0"/>
              </a:spcBef>
            </a:pPr>
            <a:r>
              <a:rPr lang="en-US" sz="3799" b="1" dirty="0">
                <a:solidFill>
                  <a:srgbClr val="3D5367"/>
                </a:solidFill>
                <a:latin typeface="Aptos Bold"/>
                <a:ea typeface="Aptos Bold"/>
                <a:cs typeface="Aptos Bold"/>
                <a:sym typeface="Aptos Bold"/>
              </a:rPr>
              <a:t>If we are not teaching on grade level all day every day and we are constantly pushing students to remediation, and the interventions are not coherent, we are essential contributing educational neglect.</a:t>
            </a:r>
          </a:p>
        </p:txBody>
      </p:sp>
      <p:sp>
        <p:nvSpPr>
          <p:cNvPr id="13" name="TextBox 12">
            <a:extLst>
              <a:ext uri="{FF2B5EF4-FFF2-40B4-BE49-F238E27FC236}">
                <a16:creationId xmlns:a16="http://schemas.microsoft.com/office/drawing/2014/main" id="{DE9BE9A7-DE5B-9EE7-D9DC-175145115673}"/>
              </a:ext>
            </a:extLst>
          </p:cNvPr>
          <p:cNvSpPr txBox="1"/>
          <p:nvPr/>
        </p:nvSpPr>
        <p:spPr>
          <a:xfrm>
            <a:off x="1199468" y="8171905"/>
            <a:ext cx="9978102" cy="954107"/>
          </a:xfrm>
          <a:prstGeom prst="rect">
            <a:avLst/>
          </a:prstGeom>
          <a:noFill/>
        </p:spPr>
        <p:txBody>
          <a:bodyPr wrap="square">
            <a:spAutoFit/>
          </a:bodyPr>
          <a:lstStyle/>
          <a:p>
            <a:r>
              <a:rPr lang="en-US" sz="2800" dirty="0">
                <a:latin typeface="Aptos" panose="020B0004020202020204" pitchFamily="34" charset="0"/>
              </a:rPr>
              <a:t>Moves the focus </a:t>
            </a:r>
            <a:r>
              <a:rPr lang="en-US" sz="2800" b="1" dirty="0">
                <a:latin typeface="Aptos" panose="020B0004020202020204" pitchFamily="34" charset="0"/>
              </a:rPr>
              <a:t>from student deficits to educator agency</a:t>
            </a:r>
            <a:r>
              <a:rPr lang="en-US" sz="2800" dirty="0">
                <a:latin typeface="Aptos" panose="020B0004020202020204" pitchFamily="34" charset="0"/>
              </a:rPr>
              <a:t>. </a:t>
            </a:r>
          </a:p>
          <a:p>
            <a:endParaRPr lang="en-US" sz="2800" dirty="0">
              <a:latin typeface="Aptos" panose="020B0004020202020204" pitchFamily="34" charset="0"/>
            </a:endParaRPr>
          </a:p>
        </p:txBody>
      </p:sp>
      <p:sp>
        <p:nvSpPr>
          <p:cNvPr id="15" name="TextBox 14">
            <a:extLst>
              <a:ext uri="{FF2B5EF4-FFF2-40B4-BE49-F238E27FC236}">
                <a16:creationId xmlns:a16="http://schemas.microsoft.com/office/drawing/2014/main" id="{577CD333-FA34-006B-E86E-34FA33B662F4}"/>
              </a:ext>
            </a:extLst>
          </p:cNvPr>
          <p:cNvSpPr txBox="1"/>
          <p:nvPr/>
        </p:nvSpPr>
        <p:spPr>
          <a:xfrm>
            <a:off x="10363200" y="9450611"/>
            <a:ext cx="9144000" cy="369332"/>
          </a:xfrm>
          <a:prstGeom prst="rect">
            <a:avLst/>
          </a:prstGeom>
          <a:noFill/>
        </p:spPr>
        <p:txBody>
          <a:bodyPr wrap="square">
            <a:spAutoFit/>
          </a:bodyPr>
          <a:lstStyle/>
          <a:p>
            <a:r>
              <a:rPr lang="en-US" dirty="0"/>
              <a:t>https://testing123.education.mn.gov/test/action/data/TEST000533</a:t>
            </a:r>
          </a:p>
        </p:txBody>
      </p:sp>
      <p:pic>
        <p:nvPicPr>
          <p:cNvPr id="17" name="Picture 16">
            <a:extLst>
              <a:ext uri="{FF2B5EF4-FFF2-40B4-BE49-F238E27FC236}">
                <a16:creationId xmlns:a16="http://schemas.microsoft.com/office/drawing/2014/main" id="{6370B74A-F3AF-E8C2-9176-24C524031863}"/>
              </a:ext>
            </a:extLst>
          </p:cNvPr>
          <p:cNvPicPr>
            <a:picLocks noChangeAspect="1"/>
          </p:cNvPicPr>
          <p:nvPr/>
        </p:nvPicPr>
        <p:blipFill>
          <a:blip r:embed="rId3"/>
          <a:stretch>
            <a:fillRect/>
          </a:stretch>
        </p:blipFill>
        <p:spPr>
          <a:xfrm>
            <a:off x="10879619" y="2256415"/>
            <a:ext cx="5477885" cy="5477885"/>
          </a:xfrm>
          <a:prstGeom prst="rect">
            <a:avLst/>
          </a:prstGeom>
        </p:spPr>
      </p:pic>
      <p:sp>
        <p:nvSpPr>
          <p:cNvPr id="18" name="TextBox 7">
            <a:extLst>
              <a:ext uri="{FF2B5EF4-FFF2-40B4-BE49-F238E27FC236}">
                <a16:creationId xmlns:a16="http://schemas.microsoft.com/office/drawing/2014/main" id="{378AAD29-E3AE-4077-FE5A-578610FE0170}"/>
              </a:ext>
            </a:extLst>
          </p:cNvPr>
          <p:cNvSpPr txBox="1"/>
          <p:nvPr/>
        </p:nvSpPr>
        <p:spPr>
          <a:xfrm>
            <a:off x="1426019" y="1208390"/>
            <a:ext cx="9525000" cy="800118"/>
          </a:xfrm>
          <a:prstGeom prst="rect">
            <a:avLst/>
          </a:prstGeom>
        </p:spPr>
        <p:txBody>
          <a:bodyPr lIns="0" tIns="0" rIns="0" bIns="0" rtlCol="0" anchor="t">
            <a:spAutoFit/>
          </a:bodyPr>
          <a:lstStyle/>
          <a:p>
            <a:pPr marL="0" lvl="0" indent="0" algn="l">
              <a:lnSpc>
                <a:spcPts val="6239"/>
              </a:lnSpc>
              <a:spcBef>
                <a:spcPct val="0"/>
              </a:spcBef>
            </a:pPr>
            <a:r>
              <a:rPr lang="en-US" sz="5199" b="1" dirty="0">
                <a:solidFill>
                  <a:srgbClr val="3D5367"/>
                </a:solidFill>
                <a:latin typeface="Aptos Bold"/>
                <a:ea typeface="Aptos Bold"/>
                <a:cs typeface="Aptos Bold"/>
                <a:sym typeface="Aptos Bold"/>
              </a:rPr>
              <a:t>Why This Matters</a:t>
            </a:r>
          </a:p>
        </p:txBody>
      </p:sp>
    </p:spTree>
    <p:extLst>
      <p:ext uri="{BB962C8B-B14F-4D97-AF65-F5344CB8AC3E}">
        <p14:creationId xmlns:p14="http://schemas.microsoft.com/office/powerpoint/2010/main" val="116198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1B2FCCF-BF2A-2E4D-A9AB-ECD1A87871A5}"/>
              </a:ext>
            </a:extLst>
          </p:cNvPr>
          <p:cNvPicPr>
            <a:picLocks noGrp="1" noChangeAspect="1"/>
          </p:cNvPicPr>
          <p:nvPr>
            <p:ph idx="1"/>
          </p:nvPr>
        </p:nvPicPr>
        <p:blipFill>
          <a:blip r:embed="rId2"/>
          <a:srcRect t="1747"/>
          <a:stretch/>
        </p:blipFill>
        <p:spPr>
          <a:xfrm>
            <a:off x="20" y="-163276"/>
            <a:ext cx="18287980" cy="10286990"/>
          </a:xfrm>
          <a:prstGeom prst="rect">
            <a:avLst/>
          </a:prstGeom>
          <a:noFill/>
        </p:spPr>
      </p:pic>
    </p:spTree>
    <p:extLst>
      <p:ext uri="{BB962C8B-B14F-4D97-AF65-F5344CB8AC3E}">
        <p14:creationId xmlns:p14="http://schemas.microsoft.com/office/powerpoint/2010/main" val="2487866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E35C5B94-6F65-CAE8-D4B2-E44CACF9DCB0}"/>
              </a:ext>
            </a:extLst>
          </p:cNvPr>
          <p:cNvSpPr txBox="1">
            <a:spLocks noGrp="1"/>
          </p:cNvSpPr>
          <p:nvPr>
            <p:ph type="title"/>
          </p:nvPr>
        </p:nvSpPr>
        <p:spPr>
          <a:xfrm>
            <a:off x="918972" y="680828"/>
            <a:ext cx="16450056" cy="8309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14400">
              <a:spcBef>
                <a:spcPts val="0"/>
              </a:spcBef>
              <a:defRPr/>
            </a:pPr>
            <a:r>
              <a:rPr lang="en-US" sz="5400" dirty="0">
                <a:solidFill>
                  <a:schemeClr val="accent1"/>
                </a:solidFill>
                <a:latin typeface="Aptos"/>
                <a:ea typeface="+mn-ea"/>
                <a:cs typeface="+mn-cs"/>
              </a:rPr>
              <a:t>Why Acceleration</a:t>
            </a:r>
            <a:endParaRPr kumimoji="0" lang="en-US" sz="5400"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9FA48409-6E7C-B179-2C07-79671F4BB8B0}"/>
              </a:ext>
            </a:extLst>
          </p:cNvPr>
          <p:cNvSpPr txBox="1"/>
          <p:nvPr/>
        </p:nvSpPr>
        <p:spPr>
          <a:xfrm>
            <a:off x="3429000" y="2400300"/>
            <a:ext cx="11887200" cy="914400"/>
          </a:xfrm>
          <a:prstGeom prst="rect">
            <a:avLst/>
          </a:prstGeom>
        </p:spPr>
        <p:txBody>
          <a:bodyPr vert="horz" wrap="none" lIns="91440" tIns="45720" rIns="91440" bIns="45720" rtlCol="0" anchor="t">
            <a:noAutofit/>
          </a:bodyPr>
          <a:lstStyle/>
          <a:p>
            <a:pPr algn="l"/>
            <a:endParaRPr lang="en-US" sz="4400" b="0" dirty="0"/>
          </a:p>
        </p:txBody>
      </p:sp>
      <p:sp>
        <p:nvSpPr>
          <p:cNvPr id="3" name="Content Placeholder 2">
            <a:extLst>
              <a:ext uri="{FF2B5EF4-FFF2-40B4-BE49-F238E27FC236}">
                <a16:creationId xmlns:a16="http://schemas.microsoft.com/office/drawing/2014/main" id="{09A22784-B4A3-E946-FB68-3CF7C604F3E2}"/>
              </a:ext>
            </a:extLst>
          </p:cNvPr>
          <p:cNvSpPr>
            <a:spLocks noGrp="1"/>
          </p:cNvSpPr>
          <p:nvPr>
            <p:ph idx="1"/>
          </p:nvPr>
        </p:nvSpPr>
        <p:spPr>
          <a:xfrm>
            <a:off x="1771379" y="1875434"/>
            <a:ext cx="14745243" cy="2893523"/>
          </a:xfrm>
        </p:spPr>
        <p:txBody>
          <a:bodyPr vert="horz" lIns="91440" tIns="45720" rIns="91440" bIns="45720" rtlCol="0" anchor="t">
            <a:noAutofit/>
          </a:bodyPr>
          <a:lstStyle/>
          <a:p>
            <a:pPr marL="457200" indent="-457200">
              <a:buChar char="•"/>
            </a:pPr>
            <a:r>
              <a:rPr lang="en-US" sz="4400" dirty="0">
                <a:solidFill>
                  <a:schemeClr val="accent1">
                    <a:lumMod val="49000"/>
                  </a:schemeClr>
                </a:solidFill>
              </a:rPr>
              <a:t>Increased challenge and rigor</a:t>
            </a:r>
          </a:p>
          <a:p>
            <a:pPr marL="457200" indent="-457200">
              <a:buFont typeface="Arial" panose="020B0604020202020204" pitchFamily="34" charset="0"/>
              <a:buChar char="•"/>
            </a:pPr>
            <a:r>
              <a:rPr lang="en-US" sz="4400" dirty="0">
                <a:solidFill>
                  <a:schemeClr val="accent1">
                    <a:lumMod val="49000"/>
                  </a:schemeClr>
                </a:solidFill>
              </a:rPr>
              <a:t>Enabling students to access grade-level or advanced content</a:t>
            </a:r>
          </a:p>
          <a:p>
            <a:pPr marL="457200" indent="-457200">
              <a:buFont typeface="Arial" panose="020B0604020202020204" pitchFamily="34" charset="0"/>
              <a:buChar char="•"/>
            </a:pPr>
            <a:r>
              <a:rPr lang="en-US" sz="4400" dirty="0">
                <a:solidFill>
                  <a:schemeClr val="accent1">
                    <a:lumMod val="49000"/>
                  </a:schemeClr>
                </a:solidFill>
              </a:rPr>
              <a:t>Fostering deeper learning by removing unnecessary delays</a:t>
            </a:r>
          </a:p>
        </p:txBody>
      </p:sp>
      <p:sp>
        <p:nvSpPr>
          <p:cNvPr id="2" name="TextBox 1">
            <a:extLst>
              <a:ext uri="{FF2B5EF4-FFF2-40B4-BE49-F238E27FC236}">
                <a16:creationId xmlns:a16="http://schemas.microsoft.com/office/drawing/2014/main" id="{67DAE21A-B395-3CC3-7FE6-BB4BB3676B5A}"/>
              </a:ext>
            </a:extLst>
          </p:cNvPr>
          <p:cNvSpPr txBox="1"/>
          <p:nvPr/>
        </p:nvSpPr>
        <p:spPr>
          <a:xfrm>
            <a:off x="1778031" y="5141173"/>
            <a:ext cx="1326076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203864"/>
                </a:solidFill>
              </a:rPr>
              <a:t>It is necessary because:</a:t>
            </a:r>
            <a:endParaRPr lang="en-US" sz="4400" dirty="0"/>
          </a:p>
          <a:p>
            <a:r>
              <a:rPr lang="en-US" sz="4400" dirty="0">
                <a:solidFill>
                  <a:schemeClr val="accent1">
                    <a:lumMod val="49000"/>
                  </a:schemeClr>
                </a:solidFill>
                <a:latin typeface="Arial"/>
                <a:cs typeface="Arial"/>
              </a:rPr>
              <a:t>•</a:t>
            </a:r>
            <a:r>
              <a:rPr lang="en-US" sz="4400" dirty="0">
                <a:solidFill>
                  <a:schemeClr val="accent1">
                    <a:lumMod val="49000"/>
                  </a:schemeClr>
                </a:solidFill>
              </a:rPr>
              <a:t>It can close achievement gaps</a:t>
            </a:r>
          </a:p>
          <a:p>
            <a:r>
              <a:rPr lang="en-US" sz="4400" dirty="0">
                <a:solidFill>
                  <a:schemeClr val="accent1">
                    <a:lumMod val="49000"/>
                  </a:schemeClr>
                </a:solidFill>
                <a:latin typeface="Arial"/>
                <a:cs typeface="Arial"/>
              </a:rPr>
              <a:t>•</a:t>
            </a:r>
            <a:r>
              <a:rPr lang="en-US" sz="4400" dirty="0">
                <a:solidFill>
                  <a:schemeClr val="accent1">
                    <a:lumMod val="49000"/>
                  </a:schemeClr>
                </a:solidFill>
              </a:rPr>
              <a:t>Focuses on students’ strengths, not deficits</a:t>
            </a:r>
          </a:p>
          <a:p>
            <a:r>
              <a:rPr lang="en-US" sz="4400" dirty="0">
                <a:solidFill>
                  <a:schemeClr val="accent1">
                    <a:lumMod val="49000"/>
                  </a:schemeClr>
                </a:solidFill>
                <a:latin typeface="Arial"/>
                <a:cs typeface="Arial"/>
              </a:rPr>
              <a:t>•</a:t>
            </a:r>
            <a:r>
              <a:rPr lang="en-US" sz="4400" dirty="0">
                <a:solidFill>
                  <a:schemeClr val="accent1">
                    <a:lumMod val="49000"/>
                  </a:schemeClr>
                </a:solidFill>
              </a:rPr>
              <a:t>Forces a shift in mindsets</a:t>
            </a:r>
          </a:p>
          <a:p>
            <a:r>
              <a:rPr lang="en-US" sz="4400" dirty="0">
                <a:solidFill>
                  <a:schemeClr val="accent1">
                    <a:lumMod val="49000"/>
                  </a:schemeClr>
                </a:solidFill>
                <a:latin typeface="Arial"/>
                <a:cs typeface="Arial"/>
              </a:rPr>
              <a:t>•</a:t>
            </a:r>
            <a:r>
              <a:rPr lang="en-US" sz="4400" dirty="0">
                <a:solidFill>
                  <a:schemeClr val="accent1">
                    <a:lumMod val="49000"/>
                  </a:schemeClr>
                </a:solidFill>
              </a:rPr>
              <a:t>Student-centered learning becomes the focal point</a:t>
            </a:r>
          </a:p>
          <a:p>
            <a:pPr algn="l"/>
            <a:endParaRPr lang="en-US" sz="4400" dirty="0">
              <a:solidFill>
                <a:schemeClr val="accent1">
                  <a:lumMod val="49000"/>
                </a:schemeClr>
              </a:solidFill>
            </a:endParaRPr>
          </a:p>
        </p:txBody>
      </p:sp>
    </p:spTree>
    <p:extLst>
      <p:ext uri="{BB962C8B-B14F-4D97-AF65-F5344CB8AC3E}">
        <p14:creationId xmlns:p14="http://schemas.microsoft.com/office/powerpoint/2010/main" val="2151234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DEA80-8BAE-4903-3E41-6741FCF89632}"/>
              </a:ext>
            </a:extLst>
          </p:cNvPr>
          <p:cNvSpPr>
            <a:spLocks noGrp="1"/>
          </p:cNvSpPr>
          <p:nvPr>
            <p:ph type="title"/>
          </p:nvPr>
        </p:nvSpPr>
        <p:spPr>
          <a:xfrm>
            <a:off x="918971" y="547687"/>
            <a:ext cx="11447913" cy="1097280"/>
          </a:xfrm>
        </p:spPr>
        <p:txBody>
          <a:bodyPr>
            <a:normAutofit fontScale="90000"/>
          </a:bodyPr>
          <a:lstStyle/>
          <a:p>
            <a:r>
              <a:rPr lang="en-US" dirty="0"/>
              <a:t>Providing Just–in-Time Supports Rather than Just in Case Supports</a:t>
            </a:r>
          </a:p>
        </p:txBody>
      </p:sp>
      <p:pic>
        <p:nvPicPr>
          <p:cNvPr id="13" name="Picture 12">
            <a:extLst>
              <a:ext uri="{FF2B5EF4-FFF2-40B4-BE49-F238E27FC236}">
                <a16:creationId xmlns:a16="http://schemas.microsoft.com/office/drawing/2014/main" id="{413F23B8-C6C2-5601-D0E9-51046B897E00}"/>
              </a:ext>
            </a:extLst>
          </p:cNvPr>
          <p:cNvPicPr>
            <a:picLocks noChangeAspect="1"/>
          </p:cNvPicPr>
          <p:nvPr/>
        </p:nvPicPr>
        <p:blipFill>
          <a:blip r:embed="rId3"/>
          <a:stretch>
            <a:fillRect/>
          </a:stretch>
        </p:blipFill>
        <p:spPr>
          <a:xfrm>
            <a:off x="2545251" y="2244616"/>
            <a:ext cx="12232106" cy="6922451"/>
          </a:xfrm>
          <a:prstGeom prst="rect">
            <a:avLst/>
          </a:prstGeom>
        </p:spPr>
      </p:pic>
    </p:spTree>
    <p:extLst>
      <p:ext uri="{BB962C8B-B14F-4D97-AF65-F5344CB8AC3E}">
        <p14:creationId xmlns:p14="http://schemas.microsoft.com/office/powerpoint/2010/main" val="677685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2D48-60B4-1913-E291-5E34D9AA53B0}"/>
              </a:ext>
            </a:extLst>
          </p:cNvPr>
          <p:cNvSpPr>
            <a:spLocks noGrp="1"/>
          </p:cNvSpPr>
          <p:nvPr>
            <p:ph type="title"/>
          </p:nvPr>
        </p:nvSpPr>
        <p:spPr/>
        <p:txBody>
          <a:bodyPr/>
          <a:lstStyle/>
          <a:p>
            <a:r>
              <a:rPr lang="en-US" dirty="0"/>
              <a:t>Let’s look at this problem for a group of 5</a:t>
            </a:r>
            <a:r>
              <a:rPr lang="en-US" baseline="30000" dirty="0"/>
              <a:t>th</a:t>
            </a:r>
            <a:r>
              <a:rPr lang="en-US" dirty="0"/>
              <a:t> graders</a:t>
            </a:r>
          </a:p>
        </p:txBody>
      </p:sp>
      <p:sp>
        <p:nvSpPr>
          <p:cNvPr id="3" name="Content Placeholder 2">
            <a:extLst>
              <a:ext uri="{FF2B5EF4-FFF2-40B4-BE49-F238E27FC236}">
                <a16:creationId xmlns:a16="http://schemas.microsoft.com/office/drawing/2014/main" id="{1AC9FCAF-1EEF-FBE0-D019-22B6791C6B0A}"/>
              </a:ext>
            </a:extLst>
          </p:cNvPr>
          <p:cNvSpPr>
            <a:spLocks noGrp="1"/>
          </p:cNvSpPr>
          <p:nvPr>
            <p:ph idx="1"/>
          </p:nvPr>
        </p:nvSpPr>
        <p:spPr/>
        <p:txBody>
          <a:bodyPr>
            <a:normAutofit/>
          </a:bodyPr>
          <a:lstStyle/>
          <a:p>
            <a:r>
              <a:rPr lang="en-US" i="1" dirty="0"/>
              <a:t>Alex used up all of the money she had saved from her lawn care job to buy a skateboard. She then borrowed $17 from her mother to go to the movies with her friends. After she went to the movies she bought a soccer ball for $15. She borrowed that money from her mother as well. Alex keeps track of her money in her notebook. What should she write in her notebook to indicate her balance now? Explain your reasoning.</a:t>
            </a:r>
            <a:endParaRPr lang="en-US" dirty="0"/>
          </a:p>
          <a:p>
            <a:endParaRPr lang="en-US" dirty="0"/>
          </a:p>
          <a:p>
            <a:endParaRPr lang="en-US" dirty="0"/>
          </a:p>
          <a:p>
            <a:r>
              <a:rPr lang="en-US" dirty="0"/>
              <a:t>What are your thoughts as you read the problem? </a:t>
            </a:r>
          </a:p>
          <a:p>
            <a:r>
              <a:rPr lang="en-US" dirty="0"/>
              <a:t>Are you thinking that the wording might be confusing for your readers who struggle? </a:t>
            </a:r>
          </a:p>
          <a:p>
            <a:r>
              <a:rPr lang="en-US" dirty="0"/>
              <a:t>Are you thinking about issues students often have when computing with integers?</a:t>
            </a:r>
          </a:p>
        </p:txBody>
      </p:sp>
      <p:sp>
        <p:nvSpPr>
          <p:cNvPr id="4" name="TextBox 3">
            <a:extLst>
              <a:ext uri="{FF2B5EF4-FFF2-40B4-BE49-F238E27FC236}">
                <a16:creationId xmlns:a16="http://schemas.microsoft.com/office/drawing/2014/main" id="{3611B576-4A2E-3383-A0A9-FA62582C4E97}"/>
              </a:ext>
            </a:extLst>
          </p:cNvPr>
          <p:cNvSpPr txBox="1"/>
          <p:nvPr/>
        </p:nvSpPr>
        <p:spPr>
          <a:xfrm>
            <a:off x="659892" y="8738830"/>
            <a:ext cx="14046708" cy="646331"/>
          </a:xfrm>
          <a:prstGeom prst="rect">
            <a:avLst/>
          </a:prstGeom>
          <a:noFill/>
        </p:spPr>
        <p:txBody>
          <a:bodyPr wrap="square">
            <a:spAutoFit/>
          </a:bodyPr>
          <a:lstStyle/>
          <a:p>
            <a:r>
              <a:rPr lang="en-US" dirty="0"/>
              <a:t>https://www.hmhco.com/blog/just-in-time-vs-just-in-case-scaffolding-how-to-foster-productive-perseverance?srsltid=AfmBOorpk1a72TLgzoYKylj0icFRbNH1PWE9Rgy9SiusP6WVsSPCmgYn</a:t>
            </a:r>
          </a:p>
        </p:txBody>
      </p:sp>
    </p:spTree>
    <p:extLst>
      <p:ext uri="{BB962C8B-B14F-4D97-AF65-F5344CB8AC3E}">
        <p14:creationId xmlns:p14="http://schemas.microsoft.com/office/powerpoint/2010/main" val="2561511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9F08-245A-E1B4-A4EA-D8DEAC511823}"/>
              </a:ext>
            </a:extLst>
          </p:cNvPr>
          <p:cNvSpPr>
            <a:spLocks noGrp="1"/>
          </p:cNvSpPr>
          <p:nvPr>
            <p:ph type="title"/>
          </p:nvPr>
        </p:nvSpPr>
        <p:spPr/>
        <p:txBody>
          <a:bodyPr/>
          <a:lstStyle/>
          <a:p>
            <a:r>
              <a:rPr lang="en-US" dirty="0"/>
              <a:t>Acceleration in Action</a:t>
            </a:r>
          </a:p>
        </p:txBody>
      </p:sp>
      <p:sp>
        <p:nvSpPr>
          <p:cNvPr id="4" name="TextBox 3">
            <a:extLst>
              <a:ext uri="{FF2B5EF4-FFF2-40B4-BE49-F238E27FC236}">
                <a16:creationId xmlns:a16="http://schemas.microsoft.com/office/drawing/2014/main" id="{6A07DF28-C1CD-FB46-F5E1-BCA4022CCB08}"/>
              </a:ext>
            </a:extLst>
          </p:cNvPr>
          <p:cNvSpPr txBox="1"/>
          <p:nvPr/>
        </p:nvSpPr>
        <p:spPr>
          <a:xfrm>
            <a:off x="909540" y="2575270"/>
            <a:ext cx="16470492"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Betsy had never tackled the Cement Mixer before.  Although many fears cycled through her mind, her two main concerns were handling the backdoor and the lip.  Her confidence rose, however, as she reminded herself that if she could just get into the barrel she had a good chance of winning, especially if conditions were cooking.  She stared out at the horizon, shook her fist triumphantly in the air and shouted.  "I'm ready for you, Meat Grinder!  I can handle the biggest Macker you can deliver!</a:t>
            </a:r>
            <a:endParaRPr lang="en-US" dirty="0"/>
          </a:p>
        </p:txBody>
      </p:sp>
    </p:spTree>
    <p:extLst>
      <p:ext uri="{BB962C8B-B14F-4D97-AF65-F5344CB8AC3E}">
        <p14:creationId xmlns:p14="http://schemas.microsoft.com/office/powerpoint/2010/main" val="1001653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121186C-0B69-E74F-7221-351F054FA9A5}"/>
              </a:ext>
            </a:extLst>
          </p:cNvPr>
          <p:cNvSpPr>
            <a:spLocks noGrp="1"/>
          </p:cNvSpPr>
          <p:nvPr>
            <p:ph type="title"/>
          </p:nvPr>
        </p:nvSpPr>
        <p:spPr>
          <a:xfrm>
            <a:off x="918972" y="547687"/>
            <a:ext cx="16404336" cy="1097280"/>
          </a:xfrm>
        </p:spPr>
        <p:txBody>
          <a:bodyPr/>
          <a:lstStyle/>
          <a:p>
            <a:r>
              <a:rPr lang="en-US" dirty="0"/>
              <a:t>Creating Schema, Providing Vocabulary, Using Visuals</a:t>
            </a:r>
          </a:p>
        </p:txBody>
      </p:sp>
      <p:pic>
        <p:nvPicPr>
          <p:cNvPr id="4" name="Content Placeholder 3" descr="A surfer bodyboarding a dangerous wave at Shipstern bluff, in Tasmania.">
            <a:extLst>
              <a:ext uri="{FF2B5EF4-FFF2-40B4-BE49-F238E27FC236}">
                <a16:creationId xmlns:a16="http://schemas.microsoft.com/office/drawing/2014/main" id="{954C28B1-79F9-DBA2-5019-31A829F6EBD7}"/>
              </a:ext>
            </a:extLst>
          </p:cNvPr>
          <p:cNvPicPr>
            <a:picLocks noGrp="1" noChangeAspect="1"/>
          </p:cNvPicPr>
          <p:nvPr>
            <p:ph sz="half" idx="1"/>
          </p:nvPr>
        </p:nvPicPr>
        <p:blipFill>
          <a:blip r:embed="rId2"/>
          <a:srcRect r="18434"/>
          <a:stretch/>
        </p:blipFill>
        <p:spPr>
          <a:xfrm>
            <a:off x="918972" y="2247900"/>
            <a:ext cx="7772400" cy="6361229"/>
          </a:xfrm>
          <a:noFill/>
        </p:spPr>
      </p:pic>
      <p:sp>
        <p:nvSpPr>
          <p:cNvPr id="18" name="Content Placeholder 3">
            <a:extLst>
              <a:ext uri="{FF2B5EF4-FFF2-40B4-BE49-F238E27FC236}">
                <a16:creationId xmlns:a16="http://schemas.microsoft.com/office/drawing/2014/main" id="{AB495BCD-8721-9100-AAC8-F03BB17D3AF8}"/>
              </a:ext>
            </a:extLst>
          </p:cNvPr>
          <p:cNvSpPr>
            <a:spLocks noGrp="1"/>
          </p:cNvSpPr>
          <p:nvPr>
            <p:ph sz="half" idx="2"/>
          </p:nvPr>
        </p:nvSpPr>
        <p:spPr>
          <a:xfrm>
            <a:off x="9579311" y="2247900"/>
            <a:ext cx="7772400" cy="6361229"/>
          </a:xfrm>
        </p:spPr>
        <p:txBody>
          <a:bodyPr vert="horz" lIns="91440" tIns="45720" rIns="91440" bIns="45720" rtlCol="0" anchor="t">
            <a:noAutofit/>
          </a:bodyPr>
          <a:lstStyle/>
          <a:p>
            <a:r>
              <a:rPr lang="en-US" sz="2800" b="1" dirty="0">
                <a:latin typeface="Aptos Display"/>
              </a:rPr>
              <a:t>Cement Mixer</a:t>
            </a:r>
            <a:r>
              <a:rPr lang="en-US" sz="2800" dirty="0">
                <a:latin typeface="Aptos Display"/>
              </a:rPr>
              <a:t> or </a:t>
            </a:r>
            <a:r>
              <a:rPr lang="en-US" sz="2800" b="1" dirty="0">
                <a:latin typeface="Aptos Display"/>
              </a:rPr>
              <a:t>Meat Grinder</a:t>
            </a:r>
            <a:r>
              <a:rPr lang="en-US" sz="2800" dirty="0">
                <a:latin typeface="Aptos Display"/>
              </a:rPr>
              <a:t> are nicknames for the "Banzai Pipeline" a famous surf spot in Hawaii- waves can reach up to 30 ft. high</a:t>
            </a:r>
          </a:p>
          <a:p>
            <a:r>
              <a:rPr lang="en-US" sz="2800" b="1" dirty="0">
                <a:latin typeface="Aptos Display"/>
              </a:rPr>
              <a:t>Backdoor</a:t>
            </a:r>
            <a:r>
              <a:rPr lang="en-US" sz="2800" dirty="0">
                <a:solidFill>
                  <a:srgbClr val="051145"/>
                </a:solidFill>
                <a:latin typeface="Aptos Display"/>
                <a:cs typeface="Poppins"/>
              </a:rPr>
              <a:t> -A term used when a surfer is riding a wave and enters a barrel that is already barreling from a deep position.</a:t>
            </a:r>
          </a:p>
          <a:p>
            <a:r>
              <a:rPr lang="en-US" sz="2800" b="1" dirty="0">
                <a:latin typeface="Aptos Display"/>
              </a:rPr>
              <a:t>Lip </a:t>
            </a:r>
            <a:r>
              <a:rPr lang="en-US" sz="2800" dirty="0">
                <a:solidFill>
                  <a:srgbClr val="051145"/>
                </a:solidFill>
                <a:latin typeface="Aptos Display"/>
                <a:cs typeface="Poppins"/>
              </a:rPr>
              <a:t>The very top part of the wave that plunges forward as the wave breaks.</a:t>
            </a:r>
            <a:endParaRPr lang="en-US" dirty="0"/>
          </a:p>
          <a:p>
            <a:r>
              <a:rPr lang="en-US" sz="2800" b="1" dirty="0">
                <a:latin typeface="Aptos Display"/>
              </a:rPr>
              <a:t>Barrel</a:t>
            </a:r>
            <a:r>
              <a:rPr lang="en-US" sz="2800" dirty="0">
                <a:latin typeface="Aptos Display"/>
              </a:rPr>
              <a:t> -</a:t>
            </a:r>
            <a:r>
              <a:rPr lang="en-US" sz="2800" dirty="0">
                <a:solidFill>
                  <a:srgbClr val="051145"/>
                </a:solidFill>
                <a:latin typeface="Aptos Display"/>
                <a:cs typeface="Poppins"/>
              </a:rPr>
              <a:t>A wave that is hollow, or cylindrical, and plunges forward creating an air pocket inside of it. Examples of usage include “he is in the barrel” or “that person got barreled.” </a:t>
            </a:r>
          </a:p>
          <a:p>
            <a:r>
              <a:rPr lang="en-US" sz="2800" b="1" dirty="0">
                <a:latin typeface="Aptos Display"/>
              </a:rPr>
              <a:t>Macker</a:t>
            </a:r>
            <a:r>
              <a:rPr lang="en-US" sz="2800" dirty="0">
                <a:latin typeface="Aptos Display"/>
              </a:rPr>
              <a:t>- a really big wave (like a Mack truck)</a:t>
            </a:r>
          </a:p>
          <a:p>
            <a:endParaRPr lang="en-US" sz="2800" dirty="0">
              <a:latin typeface="Aptos Display"/>
            </a:endParaRPr>
          </a:p>
          <a:p>
            <a:endParaRPr lang="en-US" dirty="0"/>
          </a:p>
        </p:txBody>
      </p:sp>
    </p:spTree>
    <p:extLst>
      <p:ext uri="{BB962C8B-B14F-4D97-AF65-F5344CB8AC3E}">
        <p14:creationId xmlns:p14="http://schemas.microsoft.com/office/powerpoint/2010/main" val="297089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8EE6-D757-CA6E-D1AA-F3EFD5F807A6}"/>
              </a:ext>
            </a:extLst>
          </p:cNvPr>
          <p:cNvSpPr>
            <a:spLocks noGrp="1"/>
          </p:cNvSpPr>
          <p:nvPr>
            <p:ph type="title"/>
          </p:nvPr>
        </p:nvSpPr>
        <p:spPr/>
        <p:txBody>
          <a:bodyPr/>
          <a:lstStyle/>
          <a:p>
            <a:r>
              <a:rPr lang="en-US" dirty="0"/>
              <a:t>Why are so many learners struggling?</a:t>
            </a:r>
          </a:p>
        </p:txBody>
      </p:sp>
      <p:pic>
        <p:nvPicPr>
          <p:cNvPr id="5" name="Content Placeholder 4">
            <a:extLst>
              <a:ext uri="{FF2B5EF4-FFF2-40B4-BE49-F238E27FC236}">
                <a16:creationId xmlns:a16="http://schemas.microsoft.com/office/drawing/2014/main" id="{EBC2E9A2-B36C-7E89-F685-6FE56B01AA10}"/>
              </a:ext>
            </a:extLst>
          </p:cNvPr>
          <p:cNvPicPr>
            <a:picLocks noGrp="1" noChangeAspect="1"/>
          </p:cNvPicPr>
          <p:nvPr>
            <p:ph idx="1"/>
          </p:nvPr>
        </p:nvPicPr>
        <p:blipFill>
          <a:blip r:embed="rId2"/>
          <a:stretch>
            <a:fillRect/>
          </a:stretch>
        </p:blipFill>
        <p:spPr>
          <a:xfrm>
            <a:off x="10693638" y="2823771"/>
            <a:ext cx="6907367" cy="4639458"/>
          </a:xfrm>
          <a:prstGeom prst="rect">
            <a:avLst/>
          </a:prstGeom>
        </p:spPr>
      </p:pic>
      <p:sp>
        <p:nvSpPr>
          <p:cNvPr id="6" name="TextBox 9">
            <a:extLst>
              <a:ext uri="{FF2B5EF4-FFF2-40B4-BE49-F238E27FC236}">
                <a16:creationId xmlns:a16="http://schemas.microsoft.com/office/drawing/2014/main" id="{A0074F90-8E54-5CB3-52C6-4B431F2C61F2}"/>
              </a:ext>
            </a:extLst>
          </p:cNvPr>
          <p:cNvSpPr txBox="1"/>
          <p:nvPr/>
        </p:nvSpPr>
        <p:spPr>
          <a:xfrm>
            <a:off x="1360455" y="2823771"/>
            <a:ext cx="9189650" cy="4383636"/>
          </a:xfrm>
          <a:prstGeom prst="rect">
            <a:avLst/>
          </a:prstGeom>
        </p:spPr>
        <p:txBody>
          <a:bodyPr wrap="square" lIns="0" tIns="0" rIns="0" bIns="0" rtlCol="0" anchor="t">
            <a:spAutoFit/>
          </a:bodyPr>
          <a:lstStyle/>
          <a:p>
            <a:pPr algn="l">
              <a:lnSpc>
                <a:spcPts val="4339"/>
              </a:lnSpc>
            </a:pPr>
            <a:r>
              <a:rPr lang="en-US" sz="3099" b="1" dirty="0">
                <a:solidFill>
                  <a:srgbClr val="000000"/>
                </a:solidFill>
                <a:latin typeface="Aptos Bold"/>
                <a:ea typeface="Aptos Bold"/>
                <a:cs typeface="Aptos Bold"/>
                <a:sym typeface="Aptos Bold"/>
              </a:rPr>
              <a:t>They are often overwhelmed by:</a:t>
            </a:r>
          </a:p>
          <a:p>
            <a:pPr>
              <a:lnSpc>
                <a:spcPts val="4339"/>
              </a:lnSpc>
            </a:pPr>
            <a:r>
              <a:rPr lang="en-US" sz="3099" dirty="0">
                <a:solidFill>
                  <a:srgbClr val="000000"/>
                </a:solidFill>
                <a:latin typeface="Aptos"/>
                <a:ea typeface="Aptos"/>
                <a:cs typeface="Aptos"/>
                <a:sym typeface="Aptos"/>
              </a:rPr>
              <a:t>• Inconsistent access to explicit teaching </a:t>
            </a:r>
          </a:p>
          <a:p>
            <a:pPr>
              <a:lnSpc>
                <a:spcPts val="4339"/>
              </a:lnSpc>
            </a:pPr>
            <a:r>
              <a:rPr lang="en-US" sz="3099" dirty="0">
                <a:solidFill>
                  <a:srgbClr val="000000"/>
                </a:solidFill>
                <a:latin typeface="Aptos"/>
                <a:ea typeface="Aptos"/>
                <a:cs typeface="Aptos"/>
                <a:sym typeface="Aptos"/>
              </a:rPr>
              <a:t>• Spending too much time off grade level material</a:t>
            </a:r>
          </a:p>
          <a:p>
            <a:pPr>
              <a:lnSpc>
                <a:spcPts val="4339"/>
              </a:lnSpc>
            </a:pPr>
            <a:r>
              <a:rPr lang="en-US" sz="3099" dirty="0">
                <a:solidFill>
                  <a:srgbClr val="000000"/>
                </a:solidFill>
                <a:latin typeface="Aptos"/>
                <a:ea typeface="Aptos"/>
                <a:cs typeface="Aptos"/>
                <a:sym typeface="Aptos"/>
              </a:rPr>
              <a:t>• Low expectations</a:t>
            </a:r>
          </a:p>
          <a:p>
            <a:pPr>
              <a:lnSpc>
                <a:spcPts val="4339"/>
              </a:lnSpc>
            </a:pPr>
            <a:r>
              <a:rPr lang="en-US" sz="3099" dirty="0">
                <a:solidFill>
                  <a:srgbClr val="000000"/>
                </a:solidFill>
                <a:latin typeface="Aptos"/>
                <a:ea typeface="Aptos"/>
                <a:cs typeface="Aptos"/>
                <a:sym typeface="Aptos"/>
              </a:rPr>
              <a:t>• Not enough frontloading of information</a:t>
            </a:r>
          </a:p>
          <a:p>
            <a:pPr algn="l">
              <a:lnSpc>
                <a:spcPts val="4339"/>
              </a:lnSpc>
            </a:pPr>
            <a:r>
              <a:rPr lang="en-US" sz="3099" dirty="0">
                <a:solidFill>
                  <a:srgbClr val="000000"/>
                </a:solidFill>
                <a:latin typeface="Aptos"/>
                <a:ea typeface="Aptos"/>
                <a:cs typeface="Aptos"/>
                <a:sym typeface="Aptos"/>
              </a:rPr>
              <a:t>• Cognitive Overload</a:t>
            </a:r>
          </a:p>
          <a:p>
            <a:pPr algn="l">
              <a:lnSpc>
                <a:spcPts val="4339"/>
              </a:lnSpc>
            </a:pPr>
            <a:r>
              <a:rPr lang="en-US" sz="3099" dirty="0">
                <a:solidFill>
                  <a:srgbClr val="000000"/>
                </a:solidFill>
                <a:latin typeface="Aptos"/>
                <a:ea typeface="Aptos"/>
                <a:cs typeface="Aptos"/>
                <a:sym typeface="Aptos"/>
              </a:rPr>
              <a:t>• Weak working memory supports in instruction</a:t>
            </a:r>
          </a:p>
          <a:p>
            <a:pPr algn="l">
              <a:lnSpc>
                <a:spcPts val="4339"/>
              </a:lnSpc>
            </a:pPr>
            <a:r>
              <a:rPr lang="en-US" sz="3099" dirty="0">
                <a:solidFill>
                  <a:srgbClr val="000000"/>
                </a:solidFill>
                <a:latin typeface="Aptos"/>
                <a:ea typeface="Aptos"/>
                <a:cs typeface="Aptos"/>
                <a:sym typeface="Aptos"/>
              </a:rPr>
              <a:t>•Slow Processing Speed</a:t>
            </a:r>
          </a:p>
        </p:txBody>
      </p:sp>
    </p:spTree>
    <p:extLst>
      <p:ext uri="{BB962C8B-B14F-4D97-AF65-F5344CB8AC3E}">
        <p14:creationId xmlns:p14="http://schemas.microsoft.com/office/powerpoint/2010/main" val="419989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additive="base">
                                        <p:cTn id="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additive="base">
                                        <p:cTn id="1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 calcmode="lin" valueType="num">
                                      <p:cBhvr additive="base">
                                        <p:cTn id="1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125B5-F436-FCCB-568C-BFA2D8619E3A}"/>
              </a:ext>
            </a:extLst>
          </p:cNvPr>
          <p:cNvSpPr>
            <a:spLocks noGrp="1"/>
          </p:cNvSpPr>
          <p:nvPr>
            <p:ph type="ctrTitle"/>
          </p:nvPr>
        </p:nvSpPr>
        <p:spPr/>
        <p:txBody>
          <a:bodyPr/>
          <a:lstStyle/>
          <a:p>
            <a:r>
              <a:rPr lang="en-US" dirty="0"/>
              <a:t>Acceleration Potential</a:t>
            </a:r>
            <a:br>
              <a:rPr lang="en-US" dirty="0"/>
            </a:br>
            <a:r>
              <a:rPr lang="en-US" dirty="0"/>
              <a:t>Ignite Possibilities'</a:t>
            </a:r>
          </a:p>
        </p:txBody>
      </p:sp>
      <p:sp>
        <p:nvSpPr>
          <p:cNvPr id="3" name="Subtitle 2">
            <a:extLst>
              <a:ext uri="{FF2B5EF4-FFF2-40B4-BE49-F238E27FC236}">
                <a16:creationId xmlns:a16="http://schemas.microsoft.com/office/drawing/2014/main" id="{B099F854-9284-7C19-F74C-100A35BAADE6}"/>
              </a:ext>
            </a:extLst>
          </p:cNvPr>
          <p:cNvSpPr>
            <a:spLocks noGrp="1"/>
          </p:cNvSpPr>
          <p:nvPr>
            <p:ph type="subTitle" idx="1"/>
          </p:nvPr>
        </p:nvSpPr>
        <p:spPr>
          <a:xfrm>
            <a:off x="4587764" y="6216480"/>
            <a:ext cx="3935133" cy="1284908"/>
          </a:xfrm>
        </p:spPr>
        <p:txBody>
          <a:bodyPr>
            <a:normAutofit/>
          </a:bodyPr>
          <a:lstStyle/>
          <a:p>
            <a:r>
              <a:rPr lang="en-US" dirty="0"/>
              <a:t>Andrea Niesse</a:t>
            </a:r>
          </a:p>
          <a:p>
            <a:r>
              <a:rPr lang="en-US" dirty="0"/>
              <a:t>aniesse@ed.sc.gov</a:t>
            </a:r>
          </a:p>
        </p:txBody>
      </p:sp>
      <p:pic>
        <p:nvPicPr>
          <p:cNvPr id="5" name="Content PlacehCDE banner logo" descr="2024 South Carolina Department of Education banner logo.">
            <a:extLst>
              <a:ext uri="{FF2B5EF4-FFF2-40B4-BE49-F238E27FC236}">
                <a16:creationId xmlns:a16="http://schemas.microsoft.com/office/drawing/2014/main" id="{F8433567-76C1-EC93-B632-9F436514586A}"/>
              </a:ext>
            </a:extLst>
          </p:cNvPr>
          <p:cNvPicPr>
            <a:picLocks noChangeAspect="1"/>
          </p:cNvPicPr>
          <p:nvPr/>
        </p:nvPicPr>
        <p:blipFill>
          <a:blip r:embed="rId3"/>
          <a:stretch>
            <a:fillRect/>
          </a:stretch>
        </p:blipFill>
        <p:spPr>
          <a:xfrm>
            <a:off x="304800" y="8191501"/>
            <a:ext cx="9601200" cy="1920240"/>
          </a:xfrm>
          <a:prstGeom prst="rect">
            <a:avLst/>
          </a:prstGeom>
        </p:spPr>
      </p:pic>
      <p:pic>
        <p:nvPicPr>
          <p:cNvPr id="6" name="Picture 5">
            <a:extLst>
              <a:ext uri="{FF2B5EF4-FFF2-40B4-BE49-F238E27FC236}">
                <a16:creationId xmlns:a16="http://schemas.microsoft.com/office/drawing/2014/main" id="{E2449FA6-C166-8BF5-DB66-1DF3CF682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395" y="4605069"/>
            <a:ext cx="2172239" cy="2896319"/>
          </a:xfrm>
          <a:prstGeom prst="rect">
            <a:avLst/>
          </a:prstGeom>
        </p:spPr>
      </p:pic>
    </p:spTree>
    <p:extLst>
      <p:ext uri="{BB962C8B-B14F-4D97-AF65-F5344CB8AC3E}">
        <p14:creationId xmlns:p14="http://schemas.microsoft.com/office/powerpoint/2010/main" val="1840523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CBFD-B8DD-12B8-D892-B293443C8D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47C60C-628A-234D-214A-1144BA30F068}"/>
              </a:ext>
            </a:extLst>
          </p:cNvPr>
          <p:cNvGrpSpPr/>
          <p:nvPr/>
        </p:nvGrpSpPr>
        <p:grpSpPr>
          <a:xfrm>
            <a:off x="333375" y="353060"/>
            <a:ext cx="17640300" cy="9525000"/>
            <a:chOff x="0" y="0"/>
            <a:chExt cx="23520400" cy="12700000"/>
          </a:xfrm>
          <a:solidFill>
            <a:schemeClr val="bg1"/>
          </a:solidFill>
        </p:grpSpPr>
        <p:sp>
          <p:nvSpPr>
            <p:cNvPr id="3" name="Freeform 3">
              <a:extLst>
                <a:ext uri="{FF2B5EF4-FFF2-40B4-BE49-F238E27FC236}">
                  <a16:creationId xmlns:a16="http://schemas.microsoft.com/office/drawing/2014/main" id="{3542E176-149A-7AEF-7728-514BB79DBD80}"/>
                </a:ext>
              </a:extLst>
            </p:cNvPr>
            <p:cNvSpPr/>
            <p:nvPr/>
          </p:nvSpPr>
          <p:spPr>
            <a:xfrm>
              <a:off x="0" y="0"/>
              <a:ext cx="23520400" cy="12700000"/>
            </a:xfrm>
            <a:custGeom>
              <a:avLst/>
              <a:gdLst/>
              <a:ahLst/>
              <a:cxnLst/>
              <a:rect l="l" t="t" r="r" b="b"/>
              <a:pathLst>
                <a:path w="23520400" h="12700000">
                  <a:moveTo>
                    <a:pt x="1270000" y="0"/>
                  </a:moveTo>
                  <a:lnTo>
                    <a:pt x="22250400" y="0"/>
                  </a:lnTo>
                  <a:cubicBezTo>
                    <a:pt x="22951802" y="0"/>
                    <a:pt x="23520400" y="568598"/>
                    <a:pt x="23520400" y="1270000"/>
                  </a:cubicBezTo>
                  <a:lnTo>
                    <a:pt x="23520400" y="11430000"/>
                  </a:lnTo>
                  <a:cubicBezTo>
                    <a:pt x="23520400" y="12131401"/>
                    <a:pt x="22951802" y="12700000"/>
                    <a:pt x="22250400" y="12700000"/>
                  </a:cubicBezTo>
                  <a:lnTo>
                    <a:pt x="1270000" y="12700000"/>
                  </a:lnTo>
                  <a:cubicBezTo>
                    <a:pt x="568598" y="12700000"/>
                    <a:pt x="0" y="12131401"/>
                    <a:pt x="0" y="11430000"/>
                  </a:cubicBezTo>
                  <a:lnTo>
                    <a:pt x="0" y="1270000"/>
                  </a:lnTo>
                  <a:cubicBezTo>
                    <a:pt x="0" y="568598"/>
                    <a:pt x="568598" y="0"/>
                    <a:pt x="1270000" y="0"/>
                  </a:cubicBezTo>
                  <a:close/>
                </a:path>
              </a:pathLst>
            </a:custGeom>
            <a:grpFill/>
          </p:spPr>
          <p:txBody>
            <a:bodyPr/>
            <a:lstStyle/>
            <a:p>
              <a:endParaRPr lang="en-US" dirty="0"/>
            </a:p>
          </p:txBody>
        </p:sp>
      </p:grpSp>
      <p:sp>
        <p:nvSpPr>
          <p:cNvPr id="7" name="TextBox 6">
            <a:extLst>
              <a:ext uri="{FF2B5EF4-FFF2-40B4-BE49-F238E27FC236}">
                <a16:creationId xmlns:a16="http://schemas.microsoft.com/office/drawing/2014/main" id="{DB65D70D-98CD-5ACD-3C05-57C34D6AD107}"/>
              </a:ext>
            </a:extLst>
          </p:cNvPr>
          <p:cNvSpPr txBox="1"/>
          <p:nvPr/>
        </p:nvSpPr>
        <p:spPr>
          <a:xfrm>
            <a:off x="6324600" y="2570023"/>
            <a:ext cx="11353800" cy="5901616"/>
          </a:xfrm>
          <a:prstGeom prst="rect">
            <a:avLst/>
          </a:prstGeom>
          <a:noFill/>
        </p:spPr>
        <p:txBody>
          <a:bodyPr wrap="square">
            <a:spAutoFit/>
          </a:bodyPr>
          <a:lstStyle/>
          <a:p>
            <a:pPr>
              <a:spcAft>
                <a:spcPts val="1200"/>
              </a:spcAft>
              <a:buNone/>
            </a:pPr>
            <a:r>
              <a:rPr lang="en-US" sz="3600" b="0" u="none" strike="noStrike" dirty="0">
                <a:effectLst/>
                <a:latin typeface="Aptos" panose="020B0004020202020204" pitchFamily="34" charset="0"/>
              </a:rPr>
              <a:t>In South Carolina, approximately </a:t>
            </a:r>
            <a:r>
              <a:rPr lang="en-US" sz="3600" b="1" u="none" strike="noStrike" dirty="0">
                <a:effectLst/>
                <a:latin typeface="Aptos" panose="020B0004020202020204" pitchFamily="34" charset="0"/>
              </a:rPr>
              <a:t>19%</a:t>
            </a:r>
            <a:r>
              <a:rPr lang="en-US" sz="3600" b="0" u="none" strike="noStrike" dirty="0">
                <a:effectLst/>
                <a:latin typeface="Aptos" panose="020B0004020202020204" pitchFamily="34" charset="0"/>
              </a:rPr>
              <a:t> of children under 18 live below the federal poverty line. [</a:t>
            </a:r>
            <a:r>
              <a:rPr lang="en-US" sz="3600" b="0" u="none" strike="noStrike" dirty="0">
                <a:effectLst/>
                <a:latin typeface="Aptos" panose="020B0004020202020204" pitchFamily="34" charset="0"/>
                <a:hlinkClick r:id="rId3"/>
              </a:rPr>
              <a:t>1</a:t>
            </a:r>
            <a:r>
              <a:rPr lang="en-US" sz="3600" b="0" u="none" strike="noStrike" dirty="0">
                <a:effectLst/>
                <a:latin typeface="Aptos" panose="020B0004020202020204" pitchFamily="34" charset="0"/>
              </a:rPr>
              <a:t>, </a:t>
            </a:r>
            <a:r>
              <a:rPr lang="en-US" sz="3600" b="0" u="none" strike="noStrike" dirty="0">
                <a:effectLst/>
                <a:latin typeface="Aptos" panose="020B0004020202020204" pitchFamily="34" charset="0"/>
                <a:hlinkClick r:id="rId4"/>
              </a:rPr>
              <a:t>2</a:t>
            </a:r>
            <a:r>
              <a:rPr lang="en-US" sz="3600" b="0" u="none" strike="noStrike" dirty="0">
                <a:effectLst/>
                <a:latin typeface="Aptos" panose="020B0004020202020204" pitchFamily="34" charset="0"/>
              </a:rPr>
              <a:t>]</a:t>
            </a:r>
          </a:p>
          <a:p>
            <a:pPr>
              <a:spcBef>
                <a:spcPts val="900"/>
              </a:spcBef>
              <a:spcAft>
                <a:spcPts val="1200"/>
              </a:spcAft>
              <a:buNone/>
            </a:pPr>
            <a:r>
              <a:rPr lang="en-US" sz="3600" b="1" u="none" strike="noStrike" dirty="0">
                <a:effectLst/>
                <a:latin typeface="Aptos" panose="020B0004020202020204" pitchFamily="34" charset="0"/>
              </a:rPr>
              <a:t>Broader Financial Hardship</a:t>
            </a:r>
            <a:br>
              <a:rPr lang="en-US" sz="3600" b="0" u="none" strike="noStrike" dirty="0">
                <a:effectLst/>
                <a:latin typeface="Aptos" panose="020B0004020202020204" pitchFamily="34" charset="0"/>
              </a:rPr>
            </a:br>
            <a:r>
              <a:rPr lang="en-US" sz="3600" b="0" u="none" strike="noStrike" dirty="0">
                <a:effectLst/>
                <a:latin typeface="Aptos" panose="020B0004020202020204" pitchFamily="34" charset="0"/>
              </a:rPr>
              <a:t>While 19% live below the poverty line, studies indicate </a:t>
            </a:r>
            <a:r>
              <a:rPr lang="en-US" sz="3600" b="1" u="none" strike="noStrike" dirty="0">
                <a:effectLst/>
                <a:latin typeface="Aptos" panose="020B0004020202020204" pitchFamily="34" charset="0"/>
              </a:rPr>
              <a:t>that over half (53%) of South Carolina's children live in households experiencing financial hardship. </a:t>
            </a:r>
            <a:r>
              <a:rPr lang="en-US" sz="3600" b="0" u="none" strike="noStrike" dirty="0">
                <a:effectLst/>
                <a:latin typeface="Aptos" panose="020B0004020202020204" pitchFamily="34" charset="0"/>
              </a:rPr>
              <a:t>These families fall below the ALICE (Asset Limited, Income Constrained, Employed) threshold, meaning they struggle to afford basic necessities like housing and childcare even when employed. [</a:t>
            </a:r>
            <a:r>
              <a:rPr lang="en-US" sz="3600" b="0" u="none" strike="noStrike" dirty="0">
                <a:effectLst/>
                <a:latin typeface="Aptos" panose="020B0004020202020204" pitchFamily="34" charset="0"/>
                <a:hlinkClick r:id="rId5"/>
              </a:rPr>
              <a:t>1</a:t>
            </a:r>
            <a:r>
              <a:rPr lang="en-US" sz="3600" b="0" u="none" strike="noStrike" dirty="0">
                <a:effectLst/>
                <a:latin typeface="Aptos" panose="020B0004020202020204" pitchFamily="34" charset="0"/>
              </a:rPr>
              <a:t>, </a:t>
            </a:r>
            <a:r>
              <a:rPr lang="en-US" sz="3600" b="0" u="none" strike="noStrike" dirty="0">
                <a:effectLst/>
                <a:latin typeface="Aptos" panose="020B0004020202020204" pitchFamily="34" charset="0"/>
                <a:hlinkClick r:id="rId6"/>
              </a:rPr>
              <a:t>2</a:t>
            </a:r>
            <a:r>
              <a:rPr lang="en-US" sz="3600" b="0" u="none" strike="noStrike" dirty="0">
                <a:effectLst/>
                <a:latin typeface="Aptos" panose="020B0004020202020204" pitchFamily="34" charset="0"/>
              </a:rPr>
              <a:t>, </a:t>
            </a:r>
            <a:r>
              <a:rPr lang="en-US" sz="3600" b="0" u="none" strike="noStrike" dirty="0">
                <a:effectLst/>
                <a:latin typeface="Aptos" panose="020B0004020202020204" pitchFamily="34" charset="0"/>
                <a:hlinkClick r:id="rId7"/>
              </a:rPr>
              <a:t>3</a:t>
            </a:r>
            <a:r>
              <a:rPr lang="en-US" sz="3600" b="0" u="none" strike="noStrike" dirty="0">
                <a:effectLst/>
                <a:latin typeface="Aptos" panose="020B0004020202020204" pitchFamily="34" charset="0"/>
              </a:rPr>
              <a:t>, </a:t>
            </a:r>
            <a:r>
              <a:rPr lang="en-US" sz="3600" b="0" u="none" strike="noStrike" dirty="0">
                <a:effectLst/>
                <a:latin typeface="Aptos" panose="020B0004020202020204" pitchFamily="34" charset="0"/>
                <a:hlinkClick r:id="rId8"/>
              </a:rPr>
              <a:t>4</a:t>
            </a:r>
            <a:r>
              <a:rPr lang="en-US" sz="3600" b="0" u="none" strike="noStrike" dirty="0">
                <a:effectLst/>
                <a:latin typeface="Aptos" panose="020B0004020202020204" pitchFamily="34" charset="0"/>
              </a:rPr>
              <a:t>]</a:t>
            </a:r>
          </a:p>
        </p:txBody>
      </p:sp>
      <p:sp>
        <p:nvSpPr>
          <p:cNvPr id="9" name="TextBox 8">
            <a:extLst>
              <a:ext uri="{FF2B5EF4-FFF2-40B4-BE49-F238E27FC236}">
                <a16:creationId xmlns:a16="http://schemas.microsoft.com/office/drawing/2014/main" id="{D660D044-15C8-C88F-FC7C-CBCA5D9D230F}"/>
              </a:ext>
            </a:extLst>
          </p:cNvPr>
          <p:cNvSpPr txBox="1"/>
          <p:nvPr/>
        </p:nvSpPr>
        <p:spPr>
          <a:xfrm>
            <a:off x="8774231" y="9074353"/>
            <a:ext cx="9144000" cy="369332"/>
          </a:xfrm>
          <a:prstGeom prst="rect">
            <a:avLst/>
          </a:prstGeom>
          <a:noFill/>
        </p:spPr>
        <p:txBody>
          <a:bodyPr wrap="square">
            <a:spAutoFit/>
          </a:bodyPr>
          <a:lstStyle/>
          <a:p>
            <a:r>
              <a:rPr lang="en-US" dirty="0"/>
              <a:t>https://scchildren.org/our-work/policy-and-advocacy/kids-count-south-carolina/</a:t>
            </a:r>
          </a:p>
        </p:txBody>
      </p:sp>
      <p:pic>
        <p:nvPicPr>
          <p:cNvPr id="15" name="Picture 14">
            <a:extLst>
              <a:ext uri="{FF2B5EF4-FFF2-40B4-BE49-F238E27FC236}">
                <a16:creationId xmlns:a16="http://schemas.microsoft.com/office/drawing/2014/main" id="{68F59132-D3E1-74AD-9E1E-9C0DE746B99D}"/>
              </a:ext>
            </a:extLst>
          </p:cNvPr>
          <p:cNvPicPr>
            <a:picLocks noChangeAspect="1"/>
          </p:cNvPicPr>
          <p:nvPr/>
        </p:nvPicPr>
        <p:blipFill>
          <a:blip r:embed="rId9"/>
          <a:stretch>
            <a:fillRect/>
          </a:stretch>
        </p:blipFill>
        <p:spPr>
          <a:xfrm>
            <a:off x="815454" y="2549176"/>
            <a:ext cx="4590190" cy="5413724"/>
          </a:xfrm>
          <a:prstGeom prst="rect">
            <a:avLst/>
          </a:prstGeom>
        </p:spPr>
      </p:pic>
      <p:sp>
        <p:nvSpPr>
          <p:cNvPr id="4" name="TextBox 7">
            <a:extLst>
              <a:ext uri="{FF2B5EF4-FFF2-40B4-BE49-F238E27FC236}">
                <a16:creationId xmlns:a16="http://schemas.microsoft.com/office/drawing/2014/main" id="{224E0D7D-33DD-3EB7-A6C4-1A5CC047EA69}"/>
              </a:ext>
            </a:extLst>
          </p:cNvPr>
          <p:cNvSpPr txBox="1"/>
          <p:nvPr/>
        </p:nvSpPr>
        <p:spPr>
          <a:xfrm>
            <a:off x="1143000" y="1020272"/>
            <a:ext cx="10049150" cy="795089"/>
          </a:xfrm>
          <a:prstGeom prst="rect">
            <a:avLst/>
          </a:prstGeom>
        </p:spPr>
        <p:txBody>
          <a:bodyPr wrap="square" lIns="0" tIns="0" rIns="0" bIns="0" rtlCol="0" anchor="t">
            <a:spAutoFit/>
          </a:bodyPr>
          <a:lstStyle/>
          <a:p>
            <a:pPr marL="0" lvl="0" indent="0" algn="l">
              <a:lnSpc>
                <a:spcPts val="6239"/>
              </a:lnSpc>
              <a:spcBef>
                <a:spcPct val="0"/>
              </a:spcBef>
            </a:pPr>
            <a:r>
              <a:rPr lang="en-US" sz="5199" b="1" dirty="0">
                <a:solidFill>
                  <a:srgbClr val="3D5367"/>
                </a:solidFill>
                <a:latin typeface="Aptos Bold"/>
                <a:ea typeface="Aptos Bold"/>
                <a:cs typeface="Aptos Bold"/>
                <a:sym typeface="Aptos Bold"/>
              </a:rPr>
              <a:t>Poverty in South Carolina</a:t>
            </a:r>
          </a:p>
        </p:txBody>
      </p:sp>
    </p:spTree>
    <p:extLst>
      <p:ext uri="{BB962C8B-B14F-4D97-AF65-F5344CB8AC3E}">
        <p14:creationId xmlns:p14="http://schemas.microsoft.com/office/powerpoint/2010/main" val="2523950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54586-C0AE-B710-E95D-DB9A3F5957E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6261939-1C03-291C-EC66-10E430BAEA49}"/>
              </a:ext>
            </a:extLst>
          </p:cNvPr>
          <p:cNvGrpSpPr/>
          <p:nvPr/>
        </p:nvGrpSpPr>
        <p:grpSpPr>
          <a:xfrm>
            <a:off x="323850" y="190500"/>
            <a:ext cx="17640300" cy="9525000"/>
            <a:chOff x="0" y="0"/>
            <a:chExt cx="23520400" cy="12700000"/>
          </a:xfrm>
          <a:solidFill>
            <a:schemeClr val="bg1"/>
          </a:solidFill>
        </p:grpSpPr>
        <p:sp>
          <p:nvSpPr>
            <p:cNvPr id="3" name="Freeform 3">
              <a:extLst>
                <a:ext uri="{FF2B5EF4-FFF2-40B4-BE49-F238E27FC236}">
                  <a16:creationId xmlns:a16="http://schemas.microsoft.com/office/drawing/2014/main" id="{493E48F0-25D0-A2B8-0A2D-7E18B41258EB}"/>
                </a:ext>
              </a:extLst>
            </p:cNvPr>
            <p:cNvSpPr/>
            <p:nvPr/>
          </p:nvSpPr>
          <p:spPr>
            <a:xfrm>
              <a:off x="0" y="0"/>
              <a:ext cx="23520400" cy="12700000"/>
            </a:xfrm>
            <a:custGeom>
              <a:avLst/>
              <a:gdLst/>
              <a:ahLst/>
              <a:cxnLst/>
              <a:rect l="l" t="t" r="r" b="b"/>
              <a:pathLst>
                <a:path w="23520400" h="12700000">
                  <a:moveTo>
                    <a:pt x="1270000" y="0"/>
                  </a:moveTo>
                  <a:lnTo>
                    <a:pt x="22250400" y="0"/>
                  </a:lnTo>
                  <a:cubicBezTo>
                    <a:pt x="22951802" y="0"/>
                    <a:pt x="23520400" y="568598"/>
                    <a:pt x="23520400" y="1270000"/>
                  </a:cubicBezTo>
                  <a:lnTo>
                    <a:pt x="23520400" y="11430000"/>
                  </a:lnTo>
                  <a:cubicBezTo>
                    <a:pt x="23520400" y="12131401"/>
                    <a:pt x="22951802" y="12700000"/>
                    <a:pt x="22250400" y="12700000"/>
                  </a:cubicBezTo>
                  <a:lnTo>
                    <a:pt x="1270000" y="12700000"/>
                  </a:lnTo>
                  <a:cubicBezTo>
                    <a:pt x="568598" y="12700000"/>
                    <a:pt x="0" y="12131401"/>
                    <a:pt x="0" y="11430000"/>
                  </a:cubicBezTo>
                  <a:lnTo>
                    <a:pt x="0" y="1270000"/>
                  </a:lnTo>
                  <a:cubicBezTo>
                    <a:pt x="0" y="568598"/>
                    <a:pt x="568598" y="0"/>
                    <a:pt x="1270000" y="0"/>
                  </a:cubicBez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ABCB9EC1-8F1C-DF67-A292-BF7A9F29F5E8}"/>
              </a:ext>
            </a:extLst>
          </p:cNvPr>
          <p:cNvSpPr txBox="1"/>
          <p:nvPr/>
        </p:nvSpPr>
        <p:spPr>
          <a:xfrm>
            <a:off x="5943600" y="2247900"/>
            <a:ext cx="11201400" cy="5016758"/>
          </a:xfrm>
          <a:prstGeom prst="rect">
            <a:avLst/>
          </a:prstGeom>
          <a:noFill/>
        </p:spPr>
        <p:txBody>
          <a:bodyPr wrap="square">
            <a:spAutoFit/>
          </a:bodyPr>
          <a:lstStyle/>
          <a:p>
            <a:pPr algn="l">
              <a:buNone/>
            </a:pPr>
            <a:r>
              <a:rPr lang="en-US" sz="3200" b="1" i="0" dirty="0">
                <a:solidFill>
                  <a:srgbClr val="002373"/>
                </a:solidFill>
                <a:effectLst/>
                <a:latin typeface="Aptos" panose="020B0004020202020204" pitchFamily="34" charset="0"/>
              </a:rPr>
              <a:t>Poverty creates measurable brain changes</a:t>
            </a:r>
          </a:p>
          <a:p>
            <a:pPr algn="l">
              <a:buNone/>
            </a:pPr>
            <a:endParaRPr lang="en-US" sz="3200" b="1" i="0" dirty="0">
              <a:solidFill>
                <a:srgbClr val="002373"/>
              </a:solidFill>
              <a:effectLst/>
              <a:latin typeface="Aptos" panose="020B0004020202020204" pitchFamily="34" charset="0"/>
            </a:endParaRPr>
          </a:p>
          <a:p>
            <a:pPr algn="l">
              <a:buNone/>
            </a:pPr>
            <a:endParaRPr lang="en-US" sz="3200" b="1" dirty="0">
              <a:solidFill>
                <a:srgbClr val="002373"/>
              </a:solidFill>
              <a:latin typeface="Aptos" panose="020B0004020202020204" pitchFamily="34" charset="0"/>
            </a:endParaRPr>
          </a:p>
          <a:p>
            <a:pPr algn="l">
              <a:buNone/>
            </a:pPr>
            <a:r>
              <a:rPr lang="en-US" sz="3200" b="1" i="0" dirty="0">
                <a:solidFill>
                  <a:srgbClr val="002373"/>
                </a:solidFill>
                <a:effectLst/>
                <a:latin typeface="Aptos" panose="020B0004020202020204" pitchFamily="34" charset="0"/>
              </a:rPr>
              <a:t>Poverty</a:t>
            </a:r>
            <a:r>
              <a:rPr lang="en-US" sz="3200" b="0" i="0" dirty="0">
                <a:solidFill>
                  <a:srgbClr val="002373"/>
                </a:solidFill>
                <a:effectLst/>
                <a:latin typeface="Aptos" panose="020B0004020202020204" pitchFamily="34" charset="0"/>
              </a:rPr>
              <a:t> doesn't just stress you out - it physically rewires your brain in ways that show up on brain scans. </a:t>
            </a:r>
          </a:p>
          <a:p>
            <a:pPr algn="l">
              <a:buNone/>
            </a:pPr>
            <a:endParaRPr lang="en-US" sz="3200" dirty="0">
              <a:solidFill>
                <a:srgbClr val="002373"/>
              </a:solidFill>
              <a:latin typeface="Aptos" panose="020B0004020202020204" pitchFamily="34" charset="0"/>
            </a:endParaRPr>
          </a:p>
          <a:p>
            <a:pPr algn="l">
              <a:buNone/>
            </a:pPr>
            <a:r>
              <a:rPr lang="en-US" sz="3200" b="1" i="0" dirty="0">
                <a:solidFill>
                  <a:srgbClr val="002373"/>
                </a:solidFill>
                <a:effectLst/>
                <a:latin typeface="Aptos" panose="020B0004020202020204" pitchFamily="34" charset="0"/>
              </a:rPr>
              <a:t>Financial scarcity depletes cognitive bandwidth</a:t>
            </a:r>
            <a:r>
              <a:rPr lang="en-US" sz="3200" b="0" i="0" dirty="0">
                <a:solidFill>
                  <a:srgbClr val="002373"/>
                </a:solidFill>
                <a:effectLst/>
                <a:latin typeface="Aptos" panose="020B0004020202020204" pitchFamily="34" charset="0"/>
              </a:rPr>
              <a:t>, </a:t>
            </a:r>
            <a:r>
              <a:rPr lang="en-US" sz="3200" b="1" i="0" dirty="0">
                <a:solidFill>
                  <a:srgbClr val="002373"/>
                </a:solidFill>
                <a:effectLst/>
                <a:latin typeface="Aptos" panose="020B0004020202020204" pitchFamily="34" charset="0"/>
              </a:rPr>
              <a:t>shrinks brain regions responsible for planning and memory,</a:t>
            </a:r>
            <a:r>
              <a:rPr lang="en-US" sz="3200" b="0" i="0" dirty="0">
                <a:solidFill>
                  <a:srgbClr val="002373"/>
                </a:solidFill>
                <a:effectLst/>
                <a:latin typeface="Aptos" panose="020B0004020202020204" pitchFamily="34" charset="0"/>
              </a:rPr>
              <a:t> and creates lasting changes that persist even after circumstances improve.</a:t>
            </a:r>
          </a:p>
        </p:txBody>
      </p:sp>
      <p:pic>
        <p:nvPicPr>
          <p:cNvPr id="12" name="Picture 11">
            <a:extLst>
              <a:ext uri="{FF2B5EF4-FFF2-40B4-BE49-F238E27FC236}">
                <a16:creationId xmlns:a16="http://schemas.microsoft.com/office/drawing/2014/main" id="{BDD1B58F-EE2F-3A37-9C37-F0561F80C94F}"/>
              </a:ext>
            </a:extLst>
          </p:cNvPr>
          <p:cNvPicPr>
            <a:picLocks noChangeAspect="1"/>
          </p:cNvPicPr>
          <p:nvPr/>
        </p:nvPicPr>
        <p:blipFill>
          <a:blip r:embed="rId3"/>
          <a:stretch>
            <a:fillRect/>
          </a:stretch>
        </p:blipFill>
        <p:spPr>
          <a:xfrm>
            <a:off x="1108881" y="1866900"/>
            <a:ext cx="4381428" cy="6001643"/>
          </a:xfrm>
          <a:prstGeom prst="rect">
            <a:avLst/>
          </a:prstGeom>
        </p:spPr>
      </p:pic>
      <p:sp>
        <p:nvSpPr>
          <p:cNvPr id="4" name="TextBox 7">
            <a:extLst>
              <a:ext uri="{FF2B5EF4-FFF2-40B4-BE49-F238E27FC236}">
                <a16:creationId xmlns:a16="http://schemas.microsoft.com/office/drawing/2014/main" id="{FCE10789-F352-3CCB-B66D-12671A90A1D2}"/>
              </a:ext>
            </a:extLst>
          </p:cNvPr>
          <p:cNvSpPr txBox="1"/>
          <p:nvPr/>
        </p:nvSpPr>
        <p:spPr>
          <a:xfrm>
            <a:off x="1495150" y="630437"/>
            <a:ext cx="10049150" cy="795089"/>
          </a:xfrm>
          <a:prstGeom prst="rect">
            <a:avLst/>
          </a:prstGeom>
        </p:spPr>
        <p:txBody>
          <a:bodyPr wrap="square" lIns="0" tIns="0" rIns="0" bIns="0" rtlCol="0" anchor="t">
            <a:spAutoFit/>
          </a:bodyPr>
          <a:lstStyle/>
          <a:p>
            <a:pPr marL="0" lvl="0" indent="0" algn="l">
              <a:lnSpc>
                <a:spcPts val="6239"/>
              </a:lnSpc>
              <a:spcBef>
                <a:spcPct val="0"/>
              </a:spcBef>
            </a:pPr>
            <a:r>
              <a:rPr lang="en-US" sz="5199" b="1" dirty="0">
                <a:solidFill>
                  <a:srgbClr val="3D5367"/>
                </a:solidFill>
                <a:latin typeface="Aptos Bold"/>
                <a:ea typeface="Aptos Bold"/>
                <a:cs typeface="Aptos Bold"/>
                <a:sym typeface="Aptos Bold"/>
              </a:rPr>
              <a:t>Poverty and the Brain</a:t>
            </a:r>
          </a:p>
        </p:txBody>
      </p:sp>
    </p:spTree>
    <p:extLst>
      <p:ext uri="{BB962C8B-B14F-4D97-AF65-F5344CB8AC3E}">
        <p14:creationId xmlns:p14="http://schemas.microsoft.com/office/powerpoint/2010/main" val="1855030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029950" y="3524250"/>
            <a:ext cx="0" cy="2667000"/>
          </a:xfrm>
          <a:prstGeom prst="line">
            <a:avLst/>
          </a:prstGeom>
          <a:ln w="9525" cap="rnd">
            <a:solidFill>
              <a:srgbClr val="7F95A8">
                <a:alpha val="40000"/>
              </a:srgbClr>
            </a:solidFill>
            <a:prstDash val="solid"/>
            <a:headEnd type="none" w="sm" len="sm"/>
            <a:tailEnd type="none" w="sm" len="sm"/>
          </a:ln>
        </p:spPr>
        <p:txBody>
          <a:bodyPr/>
          <a:lstStyle/>
          <a:p>
            <a:endParaRPr lang="en-US" dirty="0"/>
          </a:p>
        </p:txBody>
      </p:sp>
      <p:sp>
        <p:nvSpPr>
          <p:cNvPr id="3" name="AutoShape 3"/>
          <p:cNvSpPr/>
          <p:nvPr/>
        </p:nvSpPr>
        <p:spPr>
          <a:xfrm>
            <a:off x="5505450" y="3524250"/>
            <a:ext cx="0" cy="2667000"/>
          </a:xfrm>
          <a:prstGeom prst="line">
            <a:avLst/>
          </a:prstGeom>
          <a:ln w="9525" cap="rnd">
            <a:solidFill>
              <a:srgbClr val="7F95A8">
                <a:alpha val="40000"/>
              </a:srgbClr>
            </a:solidFill>
            <a:prstDash val="solid"/>
            <a:headEnd type="none" w="sm" len="sm"/>
            <a:tailEnd type="none" w="sm" len="sm"/>
          </a:ln>
        </p:spPr>
        <p:txBody>
          <a:bodyPr/>
          <a:lstStyle/>
          <a:p>
            <a:endParaRPr lang="en-US" dirty="0"/>
          </a:p>
        </p:txBody>
      </p:sp>
      <p:sp>
        <p:nvSpPr>
          <p:cNvPr id="6" name="AutoShape 6"/>
          <p:cNvSpPr/>
          <p:nvPr/>
        </p:nvSpPr>
        <p:spPr>
          <a:xfrm>
            <a:off x="1028700" y="1790700"/>
            <a:ext cx="2124075" cy="0"/>
          </a:xfrm>
          <a:prstGeom prst="line">
            <a:avLst/>
          </a:prstGeom>
          <a:ln w="123825" cap="rnd">
            <a:solidFill>
              <a:srgbClr val="E7B84A"/>
            </a:solidFill>
            <a:prstDash val="solid"/>
            <a:headEnd type="none" w="sm" len="sm"/>
            <a:tailEnd type="none" w="sm" len="sm"/>
          </a:ln>
        </p:spPr>
        <p:txBody>
          <a:bodyPr/>
          <a:lstStyle/>
          <a:p>
            <a:endParaRPr lang="en-US" dirty="0"/>
          </a:p>
        </p:txBody>
      </p:sp>
      <p:sp>
        <p:nvSpPr>
          <p:cNvPr id="12" name="TextBox 12"/>
          <p:cNvSpPr txBox="1"/>
          <p:nvPr/>
        </p:nvSpPr>
        <p:spPr>
          <a:xfrm>
            <a:off x="1028700" y="990600"/>
            <a:ext cx="6667500" cy="372745"/>
          </a:xfrm>
          <a:prstGeom prst="rect">
            <a:avLst/>
          </a:prstGeom>
        </p:spPr>
        <p:txBody>
          <a:bodyPr lIns="0" tIns="0" rIns="0" bIns="0" rtlCol="0" anchor="t">
            <a:spAutoFit/>
          </a:bodyPr>
          <a:lstStyle/>
          <a:p>
            <a:pPr marL="0" lvl="0" indent="0" algn="l">
              <a:lnSpc>
                <a:spcPts val="3079"/>
              </a:lnSpc>
              <a:spcBef>
                <a:spcPct val="0"/>
              </a:spcBef>
            </a:pPr>
            <a:r>
              <a:rPr lang="en-US" sz="2199" u="none" strike="noStrike" dirty="0">
                <a:solidFill>
                  <a:srgbClr val="E7B84A"/>
                </a:solidFill>
                <a:latin typeface="Aptos"/>
                <a:ea typeface="Aptos"/>
                <a:cs typeface="Aptos"/>
                <a:sym typeface="Aptos"/>
              </a:rPr>
              <a:t>THREE BIG IDEAS FROM NEUROSCIENCE</a:t>
            </a:r>
          </a:p>
        </p:txBody>
      </p:sp>
      <p:sp>
        <p:nvSpPr>
          <p:cNvPr id="13" name="TextBox 13"/>
          <p:cNvSpPr txBox="1"/>
          <p:nvPr/>
        </p:nvSpPr>
        <p:spPr>
          <a:xfrm>
            <a:off x="2090737" y="2628367"/>
            <a:ext cx="12763500" cy="795089"/>
          </a:xfrm>
          <a:prstGeom prst="rect">
            <a:avLst/>
          </a:prstGeom>
        </p:spPr>
        <p:txBody>
          <a:bodyPr wrap="square" lIns="0" tIns="0" rIns="0" bIns="0" rtlCol="0" anchor="t">
            <a:spAutoFit/>
          </a:bodyPr>
          <a:lstStyle/>
          <a:p>
            <a:pPr marL="0" lvl="0" indent="0" algn="l">
              <a:lnSpc>
                <a:spcPts val="6239"/>
              </a:lnSpc>
              <a:spcBef>
                <a:spcPct val="0"/>
              </a:spcBef>
            </a:pPr>
            <a:r>
              <a:rPr lang="en-US" sz="5199" b="1" u="none" strike="noStrike" dirty="0">
                <a:solidFill>
                  <a:srgbClr val="3D5367"/>
                </a:solidFill>
                <a:latin typeface="Aptos Bold"/>
                <a:ea typeface="Aptos Bold"/>
                <a:cs typeface="Aptos Bold"/>
                <a:sym typeface="Aptos Bold"/>
              </a:rPr>
              <a:t>A Struggling Learners Brain: A Simple View</a:t>
            </a:r>
          </a:p>
        </p:txBody>
      </p:sp>
      <p:sp>
        <p:nvSpPr>
          <p:cNvPr id="9" name="Freeform 9"/>
          <p:cNvSpPr/>
          <p:nvPr/>
        </p:nvSpPr>
        <p:spPr>
          <a:xfrm>
            <a:off x="7526748" y="4618795"/>
            <a:ext cx="673161" cy="673414"/>
          </a:xfrm>
          <a:custGeom>
            <a:avLst/>
            <a:gdLst/>
            <a:ahLst/>
            <a:cxnLst/>
            <a:rect l="l" t="t" r="r" b="b"/>
            <a:pathLst>
              <a:path w="666750" h="666750">
                <a:moveTo>
                  <a:pt x="0" y="0"/>
                </a:moveTo>
                <a:lnTo>
                  <a:pt x="666750" y="0"/>
                </a:lnTo>
                <a:lnTo>
                  <a:pt x="666750" y="666750"/>
                </a:lnTo>
                <a:lnTo>
                  <a:pt x="0" y="666750"/>
                </a:lnTo>
                <a:lnTo>
                  <a:pt x="0" y="0"/>
                </a:lnTo>
                <a:close/>
              </a:path>
            </a:pathLst>
          </a:custGeom>
          <a:blipFill>
            <a:blip r:embed="rId3"/>
            <a:stretch>
              <a:fillRect/>
            </a:stretch>
          </a:blipFill>
        </p:spPr>
        <p:txBody>
          <a:bodyPr/>
          <a:lstStyle/>
          <a:p>
            <a:endParaRPr lang="en-US" dirty="0"/>
          </a:p>
        </p:txBody>
      </p:sp>
      <p:sp>
        <p:nvSpPr>
          <p:cNvPr id="18" name="TextBox 18"/>
          <p:cNvSpPr txBox="1"/>
          <p:nvPr/>
        </p:nvSpPr>
        <p:spPr>
          <a:xfrm>
            <a:off x="8196980" y="4603110"/>
            <a:ext cx="3500438" cy="817479"/>
          </a:xfrm>
          <a:prstGeom prst="rect">
            <a:avLst/>
          </a:prstGeom>
        </p:spPr>
        <p:txBody>
          <a:bodyPr wrap="square" lIns="0" tIns="0" rIns="0" bIns="0" rtlCol="0" anchor="t">
            <a:spAutoFit/>
          </a:bodyPr>
          <a:lstStyle/>
          <a:p>
            <a:pPr marL="0" lvl="0" indent="0" algn="l">
              <a:lnSpc>
                <a:spcPts val="3120"/>
              </a:lnSpc>
              <a:spcBef>
                <a:spcPct val="0"/>
              </a:spcBef>
            </a:pPr>
            <a:r>
              <a:rPr lang="en-US" sz="3200" b="1" u="none" strike="noStrike" dirty="0">
                <a:solidFill>
                  <a:srgbClr val="3D5367"/>
                </a:solidFill>
                <a:latin typeface="Aptos Bold"/>
                <a:ea typeface="Aptos Bold"/>
                <a:cs typeface="Aptos Bold"/>
                <a:sym typeface="Aptos Bold"/>
              </a:rPr>
              <a:t>Small Working Memory</a:t>
            </a:r>
          </a:p>
        </p:txBody>
      </p:sp>
      <p:grpSp>
        <p:nvGrpSpPr>
          <p:cNvPr id="24" name="Group 23">
            <a:extLst>
              <a:ext uri="{FF2B5EF4-FFF2-40B4-BE49-F238E27FC236}">
                <a16:creationId xmlns:a16="http://schemas.microsoft.com/office/drawing/2014/main" id="{85E22E01-EDAD-E6B5-6A72-9BB809059B9B}"/>
              </a:ext>
            </a:extLst>
          </p:cNvPr>
          <p:cNvGrpSpPr/>
          <p:nvPr/>
        </p:nvGrpSpPr>
        <p:grpSpPr>
          <a:xfrm>
            <a:off x="12565324" y="4520111"/>
            <a:ext cx="5080509" cy="2051175"/>
            <a:chOff x="6809298" y="4717812"/>
            <a:chExt cx="5080509" cy="2051175"/>
          </a:xfrm>
        </p:grpSpPr>
        <p:sp>
          <p:nvSpPr>
            <p:cNvPr id="8" name="Freeform 8"/>
            <p:cNvSpPr/>
            <p:nvPr/>
          </p:nvSpPr>
          <p:spPr>
            <a:xfrm>
              <a:off x="6809298" y="4717812"/>
              <a:ext cx="666750" cy="666750"/>
            </a:xfrm>
            <a:custGeom>
              <a:avLst/>
              <a:gdLst/>
              <a:ahLst/>
              <a:cxnLst/>
              <a:rect l="l" t="t" r="r" b="b"/>
              <a:pathLst>
                <a:path w="666750" h="666750">
                  <a:moveTo>
                    <a:pt x="0" y="0"/>
                  </a:moveTo>
                  <a:lnTo>
                    <a:pt x="666750" y="0"/>
                  </a:lnTo>
                  <a:lnTo>
                    <a:pt x="666750" y="666750"/>
                  </a:lnTo>
                  <a:lnTo>
                    <a:pt x="0" y="666750"/>
                  </a:lnTo>
                  <a:lnTo>
                    <a:pt x="0" y="0"/>
                  </a:lnTo>
                  <a:close/>
                </a:path>
              </a:pathLst>
            </a:custGeom>
            <a:blipFill>
              <a:blip r:embed="rId4"/>
              <a:stretch>
                <a:fillRect/>
              </a:stretch>
            </a:blipFill>
          </p:spPr>
          <p:txBody>
            <a:bodyPr/>
            <a:lstStyle/>
            <a:p>
              <a:endParaRPr lang="en-US" dirty="0"/>
            </a:p>
          </p:txBody>
        </p:sp>
        <p:sp>
          <p:nvSpPr>
            <p:cNvPr id="16" name="TextBox 16"/>
            <p:cNvSpPr txBox="1"/>
            <p:nvPr/>
          </p:nvSpPr>
          <p:spPr>
            <a:xfrm>
              <a:off x="7548324" y="4732905"/>
              <a:ext cx="3702166" cy="809389"/>
            </a:xfrm>
            <a:prstGeom prst="rect">
              <a:avLst/>
            </a:prstGeom>
          </p:spPr>
          <p:txBody>
            <a:bodyPr wrap="square" lIns="0" tIns="0" rIns="0" bIns="0" rtlCol="0" anchor="t">
              <a:spAutoFit/>
            </a:bodyPr>
            <a:lstStyle/>
            <a:p>
              <a:pPr marL="0" lvl="0" indent="0" algn="l">
                <a:lnSpc>
                  <a:spcPts val="3120"/>
                </a:lnSpc>
                <a:spcBef>
                  <a:spcPct val="0"/>
                </a:spcBef>
              </a:pPr>
              <a:r>
                <a:rPr lang="en-US" sz="3200" b="1" u="none" strike="noStrike" dirty="0">
                  <a:solidFill>
                    <a:srgbClr val="3D5367"/>
                  </a:solidFill>
                  <a:latin typeface="Aptos Bold"/>
                  <a:ea typeface="Aptos Bold"/>
                  <a:cs typeface="Aptos Bold"/>
                  <a:sym typeface="Aptos Bold"/>
                </a:rPr>
                <a:t>Attention is Limited Cognitive Overload</a:t>
              </a:r>
            </a:p>
          </p:txBody>
        </p:sp>
        <p:sp>
          <p:nvSpPr>
            <p:cNvPr id="19" name="TextBox 19"/>
            <p:cNvSpPr txBox="1"/>
            <p:nvPr/>
          </p:nvSpPr>
          <p:spPr>
            <a:xfrm>
              <a:off x="7127307" y="5738384"/>
              <a:ext cx="4762500" cy="1030603"/>
            </a:xfrm>
            <a:prstGeom prst="rect">
              <a:avLst/>
            </a:prstGeom>
          </p:spPr>
          <p:txBody>
            <a:bodyPr lIns="0" tIns="0" rIns="0" bIns="0" rtlCol="0" anchor="t">
              <a:spAutoFit/>
            </a:bodyPr>
            <a:lstStyle/>
            <a:p>
              <a:pPr marL="0" lvl="0" indent="0" algn="l">
                <a:lnSpc>
                  <a:spcPts val="2550"/>
                </a:lnSpc>
                <a:spcBef>
                  <a:spcPct val="0"/>
                </a:spcBef>
              </a:pPr>
              <a:r>
                <a:rPr lang="en-US" sz="3200" u="none" strike="noStrike" dirty="0">
                  <a:solidFill>
                    <a:schemeClr val="tx2"/>
                  </a:solidFill>
                  <a:latin typeface="Aptos"/>
                  <a:ea typeface="Aptos"/>
                  <a:cs typeface="Aptos"/>
                  <a:sym typeface="Aptos"/>
                </a:rPr>
                <a:t>Too much information at once overwhelms capacity and reduces retention.</a:t>
              </a:r>
            </a:p>
          </p:txBody>
        </p:sp>
      </p:grpSp>
      <p:pic>
        <p:nvPicPr>
          <p:cNvPr id="22" name="Picture 21">
            <a:extLst>
              <a:ext uri="{FF2B5EF4-FFF2-40B4-BE49-F238E27FC236}">
                <a16:creationId xmlns:a16="http://schemas.microsoft.com/office/drawing/2014/main" id="{F28D51F9-8C47-EF75-5F78-C968633C6BB6}"/>
              </a:ext>
            </a:extLst>
          </p:cNvPr>
          <p:cNvPicPr>
            <a:picLocks noChangeAspect="1"/>
          </p:cNvPicPr>
          <p:nvPr/>
        </p:nvPicPr>
        <p:blipFill>
          <a:blip r:embed="rId5"/>
          <a:stretch/>
        </p:blipFill>
        <p:spPr>
          <a:xfrm>
            <a:off x="12664092" y="-349200"/>
            <a:ext cx="6096000" cy="4610100"/>
          </a:xfrm>
          <a:prstGeom prst="rect">
            <a:avLst/>
          </a:prstGeom>
        </p:spPr>
      </p:pic>
      <p:sp>
        <p:nvSpPr>
          <p:cNvPr id="28" name="TextBox 19">
            <a:extLst>
              <a:ext uri="{FF2B5EF4-FFF2-40B4-BE49-F238E27FC236}">
                <a16:creationId xmlns:a16="http://schemas.microsoft.com/office/drawing/2014/main" id="{17A02EF9-F473-F7EA-928E-344A8A51AE6E}"/>
              </a:ext>
            </a:extLst>
          </p:cNvPr>
          <p:cNvSpPr txBox="1"/>
          <p:nvPr/>
        </p:nvSpPr>
        <p:spPr>
          <a:xfrm>
            <a:off x="7802824" y="5679800"/>
            <a:ext cx="4762500" cy="1364028"/>
          </a:xfrm>
          <a:prstGeom prst="rect">
            <a:avLst/>
          </a:prstGeom>
        </p:spPr>
        <p:txBody>
          <a:bodyPr lIns="0" tIns="0" rIns="0" bIns="0" rtlCol="0" anchor="t">
            <a:spAutoFit/>
          </a:bodyPr>
          <a:lstStyle/>
          <a:p>
            <a:pPr>
              <a:lnSpc>
                <a:spcPts val="2550"/>
              </a:lnSpc>
              <a:spcBef>
                <a:spcPct val="0"/>
              </a:spcBef>
            </a:pPr>
            <a:r>
              <a:rPr lang="en-US" sz="3200" dirty="0">
                <a:solidFill>
                  <a:schemeClr val="tx2"/>
                </a:solidFill>
                <a:latin typeface="Aptos" panose="020B0004020202020204" pitchFamily="34" charset="0"/>
              </a:rPr>
              <a:t>Student’s mental ‘workspace’ to hold and manipulate ideas</a:t>
            </a:r>
          </a:p>
          <a:p>
            <a:pPr marL="0" lvl="0" indent="0" algn="l">
              <a:lnSpc>
                <a:spcPts val="2550"/>
              </a:lnSpc>
              <a:spcBef>
                <a:spcPct val="0"/>
              </a:spcBef>
            </a:pPr>
            <a:endParaRPr lang="en-US" sz="3200" u="none" strike="noStrike" dirty="0">
              <a:solidFill>
                <a:srgbClr val="3D5367"/>
              </a:solidFill>
              <a:latin typeface="Aptos"/>
              <a:ea typeface="Aptos"/>
              <a:cs typeface="Aptos"/>
              <a:sym typeface="Aptos"/>
            </a:endParaRPr>
          </a:p>
        </p:txBody>
      </p:sp>
      <p:sp>
        <p:nvSpPr>
          <p:cNvPr id="29" name="TextBox 28">
            <a:extLst>
              <a:ext uri="{FF2B5EF4-FFF2-40B4-BE49-F238E27FC236}">
                <a16:creationId xmlns:a16="http://schemas.microsoft.com/office/drawing/2014/main" id="{5CAA81EE-D478-E0FA-2878-E754501F28D0}"/>
              </a:ext>
            </a:extLst>
          </p:cNvPr>
          <p:cNvSpPr txBox="1"/>
          <p:nvPr/>
        </p:nvSpPr>
        <p:spPr>
          <a:xfrm>
            <a:off x="1810651" y="7700991"/>
            <a:ext cx="15735992" cy="1077218"/>
          </a:xfrm>
          <a:prstGeom prst="rect">
            <a:avLst/>
          </a:prstGeom>
          <a:noFill/>
        </p:spPr>
        <p:txBody>
          <a:bodyPr wrap="square">
            <a:spAutoFit/>
          </a:bodyPr>
          <a:lstStyle/>
          <a:p>
            <a:r>
              <a:rPr lang="en-US" sz="3200" b="0" u="none" strike="noStrike" dirty="0">
                <a:effectLst/>
                <a:latin typeface="Aptos" panose="020B0004020202020204" pitchFamily="34" charset="0"/>
              </a:rPr>
              <a:t>Learning improves when students can process efficiently, hold key information in mind, and connect new ideas before overload takes over.</a:t>
            </a:r>
            <a:endParaRPr lang="en-US" sz="3200" dirty="0"/>
          </a:p>
        </p:txBody>
      </p:sp>
      <p:grpSp>
        <p:nvGrpSpPr>
          <p:cNvPr id="10" name="Group 9">
            <a:extLst>
              <a:ext uri="{FF2B5EF4-FFF2-40B4-BE49-F238E27FC236}">
                <a16:creationId xmlns:a16="http://schemas.microsoft.com/office/drawing/2014/main" id="{0482E2C4-F5CD-A6F9-E221-EA1DB4225DBD}"/>
              </a:ext>
            </a:extLst>
          </p:cNvPr>
          <p:cNvGrpSpPr/>
          <p:nvPr/>
        </p:nvGrpSpPr>
        <p:grpSpPr>
          <a:xfrm>
            <a:off x="1428830" y="4479494"/>
            <a:ext cx="5598517" cy="2244286"/>
            <a:chOff x="1297470" y="4603109"/>
            <a:chExt cx="5598517" cy="2244286"/>
          </a:xfrm>
        </p:grpSpPr>
        <p:grpSp>
          <p:nvGrpSpPr>
            <p:cNvPr id="7" name="Group 6">
              <a:extLst>
                <a:ext uri="{FF2B5EF4-FFF2-40B4-BE49-F238E27FC236}">
                  <a16:creationId xmlns:a16="http://schemas.microsoft.com/office/drawing/2014/main" id="{738E22AF-91F4-81DB-02D5-110D55F0BEA0}"/>
                </a:ext>
              </a:extLst>
            </p:cNvPr>
            <p:cNvGrpSpPr/>
            <p:nvPr/>
          </p:nvGrpSpPr>
          <p:grpSpPr>
            <a:xfrm>
              <a:off x="2107117" y="4790849"/>
              <a:ext cx="4788870" cy="2056546"/>
              <a:chOff x="2107117" y="4790849"/>
              <a:chExt cx="4788870" cy="2056546"/>
            </a:xfrm>
          </p:grpSpPr>
          <p:sp>
            <p:nvSpPr>
              <p:cNvPr id="14" name="TextBox 14"/>
              <p:cNvSpPr txBox="1"/>
              <p:nvPr/>
            </p:nvSpPr>
            <p:spPr>
              <a:xfrm>
                <a:off x="2133487" y="4790849"/>
                <a:ext cx="4762500" cy="411844"/>
              </a:xfrm>
              <a:prstGeom prst="rect">
                <a:avLst/>
              </a:prstGeom>
            </p:spPr>
            <p:txBody>
              <a:bodyPr lIns="0" tIns="0" rIns="0" bIns="0" rtlCol="0" anchor="t">
                <a:spAutoFit/>
              </a:bodyPr>
              <a:lstStyle/>
              <a:p>
                <a:pPr marL="0" lvl="0" indent="0">
                  <a:lnSpc>
                    <a:spcPts val="3120"/>
                  </a:lnSpc>
                  <a:spcBef>
                    <a:spcPct val="0"/>
                  </a:spcBef>
                </a:pPr>
                <a:r>
                  <a:rPr lang="en-US" sz="3200" b="1" u="none" strike="noStrike" dirty="0">
                    <a:solidFill>
                      <a:srgbClr val="3D5367"/>
                    </a:solidFill>
                    <a:latin typeface="Aptos Bold"/>
                    <a:ea typeface="Aptos Bold"/>
                    <a:cs typeface="Aptos Bold"/>
                    <a:sym typeface="Aptos Bold"/>
                  </a:rPr>
                  <a:t>Slow Processing Speed</a:t>
                </a:r>
              </a:p>
            </p:txBody>
          </p:sp>
          <p:sp>
            <p:nvSpPr>
              <p:cNvPr id="15" name="TextBox 15"/>
              <p:cNvSpPr txBox="1"/>
              <p:nvPr/>
            </p:nvSpPr>
            <p:spPr>
              <a:xfrm>
                <a:off x="2107117" y="5484586"/>
                <a:ext cx="4762500" cy="1362809"/>
              </a:xfrm>
              <a:prstGeom prst="rect">
                <a:avLst/>
              </a:prstGeom>
            </p:spPr>
            <p:txBody>
              <a:bodyPr lIns="0" tIns="0" rIns="0" bIns="0" rtlCol="0" anchor="t">
                <a:spAutoFit/>
              </a:bodyPr>
              <a:lstStyle/>
              <a:p>
                <a:pPr lvl="0">
                  <a:lnSpc>
                    <a:spcPts val="2550"/>
                  </a:lnSpc>
                  <a:spcBef>
                    <a:spcPct val="0"/>
                  </a:spcBef>
                </a:pPr>
                <a:r>
                  <a:rPr lang="en-US" sz="3200" dirty="0"/>
                  <a:t> </a:t>
                </a:r>
                <a:r>
                  <a:rPr lang="en-US" sz="3200" dirty="0">
                    <a:solidFill>
                      <a:schemeClr val="tx2"/>
                    </a:solidFill>
                  </a:rPr>
                  <a:t>The pace at which you can take in information (visually or audibly), understand it, and formulate a response.</a:t>
                </a:r>
                <a:endParaRPr lang="en-US" sz="3200" u="none" strike="noStrike" dirty="0">
                  <a:solidFill>
                    <a:schemeClr val="tx2"/>
                  </a:solidFill>
                  <a:latin typeface="Aptos"/>
                  <a:ea typeface="Aptos"/>
                  <a:cs typeface="Aptos"/>
                  <a:sym typeface="Aptos"/>
                </a:endParaRPr>
              </a:p>
            </p:txBody>
          </p:sp>
        </p:grpSp>
        <p:sp>
          <p:nvSpPr>
            <p:cNvPr id="17" name="TextBox 17"/>
            <p:cNvSpPr txBox="1"/>
            <p:nvPr/>
          </p:nvSpPr>
          <p:spPr>
            <a:xfrm>
              <a:off x="1510367" y="6162356"/>
              <a:ext cx="4508183" cy="367390"/>
            </a:xfrm>
            <a:prstGeom prst="rect">
              <a:avLst/>
            </a:prstGeom>
          </p:spPr>
          <p:txBody>
            <a:bodyPr wrap="square" lIns="0" tIns="0" rIns="0" bIns="0" rtlCol="0" anchor="t">
              <a:spAutoFit/>
            </a:bodyPr>
            <a:lstStyle/>
            <a:p>
              <a:pPr marL="0" lvl="0" indent="0" algn="l">
                <a:lnSpc>
                  <a:spcPts val="2550"/>
                </a:lnSpc>
                <a:spcBef>
                  <a:spcPct val="0"/>
                </a:spcBef>
              </a:pPr>
              <a:endParaRPr lang="en-US" sz="3200" u="none" strike="noStrike" dirty="0">
                <a:solidFill>
                  <a:srgbClr val="3D5367"/>
                </a:solidFill>
                <a:latin typeface="Aptos"/>
                <a:ea typeface="Aptos"/>
                <a:cs typeface="Aptos"/>
                <a:sym typeface="Aptos"/>
              </a:endParaRPr>
            </a:p>
          </p:txBody>
        </p:sp>
        <p:pic>
          <p:nvPicPr>
            <p:cNvPr id="31" name="Graphic 30" descr="Alarm Ringing with solid fill">
              <a:extLst>
                <a:ext uri="{FF2B5EF4-FFF2-40B4-BE49-F238E27FC236}">
                  <a16:creationId xmlns:a16="http://schemas.microsoft.com/office/drawing/2014/main" id="{54AD8FC4-EC9A-5EEB-D6A3-29702116439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97470" y="4603109"/>
              <a:ext cx="914400" cy="914400"/>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3850" y="190500"/>
            <a:ext cx="17640300" cy="9525000"/>
            <a:chOff x="0" y="0"/>
            <a:chExt cx="23520400" cy="12700000"/>
          </a:xfrm>
        </p:grpSpPr>
        <p:sp>
          <p:nvSpPr>
            <p:cNvPr id="3" name="Freeform 3"/>
            <p:cNvSpPr/>
            <p:nvPr/>
          </p:nvSpPr>
          <p:spPr>
            <a:xfrm>
              <a:off x="0" y="0"/>
              <a:ext cx="23520400" cy="12700000"/>
            </a:xfrm>
            <a:custGeom>
              <a:avLst/>
              <a:gdLst/>
              <a:ahLst/>
              <a:cxnLst/>
              <a:rect l="l" t="t" r="r" b="b"/>
              <a:pathLst>
                <a:path w="23520400" h="12700000">
                  <a:moveTo>
                    <a:pt x="1270000" y="0"/>
                  </a:moveTo>
                  <a:lnTo>
                    <a:pt x="22250400" y="0"/>
                  </a:lnTo>
                  <a:cubicBezTo>
                    <a:pt x="22951802" y="0"/>
                    <a:pt x="23520400" y="568598"/>
                    <a:pt x="23520400" y="1270000"/>
                  </a:cubicBezTo>
                  <a:lnTo>
                    <a:pt x="23520400" y="11430000"/>
                  </a:lnTo>
                  <a:cubicBezTo>
                    <a:pt x="23520400" y="12131401"/>
                    <a:pt x="22951802" y="12700000"/>
                    <a:pt x="22250400" y="12700000"/>
                  </a:cubicBezTo>
                  <a:lnTo>
                    <a:pt x="1270000" y="12700000"/>
                  </a:lnTo>
                  <a:cubicBezTo>
                    <a:pt x="568598" y="12700000"/>
                    <a:pt x="0" y="12131401"/>
                    <a:pt x="0" y="11430000"/>
                  </a:cubicBezTo>
                  <a:lnTo>
                    <a:pt x="0" y="1270000"/>
                  </a:lnTo>
                  <a:cubicBezTo>
                    <a:pt x="0" y="568598"/>
                    <a:pt x="568598" y="0"/>
                    <a:pt x="1270000" y="0"/>
                  </a:cubicBezTo>
                  <a:close/>
                </a:path>
              </a:pathLst>
            </a:custGeom>
            <a:solidFill>
              <a:schemeClr val="bg1"/>
            </a:solidFill>
          </p:spPr>
          <p:txBody>
            <a:bodyPr/>
            <a:lstStyle/>
            <a:p>
              <a:endParaRPr lang="en-US" dirty="0"/>
            </a:p>
          </p:txBody>
        </p:sp>
      </p:grpSp>
      <p:sp>
        <p:nvSpPr>
          <p:cNvPr id="4" name="TextBox 4"/>
          <p:cNvSpPr txBox="1"/>
          <p:nvPr/>
        </p:nvSpPr>
        <p:spPr>
          <a:xfrm>
            <a:off x="1028700" y="990600"/>
            <a:ext cx="6667500" cy="372745"/>
          </a:xfrm>
          <a:prstGeom prst="rect">
            <a:avLst/>
          </a:prstGeom>
        </p:spPr>
        <p:txBody>
          <a:bodyPr lIns="0" tIns="0" rIns="0" bIns="0" rtlCol="0" anchor="t">
            <a:spAutoFit/>
          </a:bodyPr>
          <a:lstStyle/>
          <a:p>
            <a:pPr marL="0" lvl="0" indent="0" algn="l">
              <a:lnSpc>
                <a:spcPts val="3079"/>
              </a:lnSpc>
              <a:spcBef>
                <a:spcPct val="0"/>
              </a:spcBef>
            </a:pPr>
            <a:r>
              <a:rPr lang="en-US" sz="2199" u="none" strike="noStrike" dirty="0">
                <a:solidFill>
                  <a:srgbClr val="E7B84A"/>
                </a:solidFill>
                <a:latin typeface="Aptos"/>
                <a:ea typeface="Aptos"/>
                <a:cs typeface="Aptos"/>
                <a:sym typeface="Aptos"/>
              </a:rPr>
              <a:t>CLASSROOM STRATEGIES</a:t>
            </a:r>
          </a:p>
        </p:txBody>
      </p:sp>
      <p:sp>
        <p:nvSpPr>
          <p:cNvPr id="5" name="AutoShape 5"/>
          <p:cNvSpPr/>
          <p:nvPr/>
        </p:nvSpPr>
        <p:spPr>
          <a:xfrm>
            <a:off x="1028700" y="1790700"/>
            <a:ext cx="2124075" cy="0"/>
          </a:xfrm>
          <a:prstGeom prst="line">
            <a:avLst/>
          </a:prstGeom>
          <a:ln w="123825" cap="rnd">
            <a:solidFill>
              <a:srgbClr val="E7B84A"/>
            </a:solidFill>
            <a:prstDash val="solid"/>
            <a:headEnd type="none" w="sm" len="sm"/>
            <a:tailEnd type="none" w="sm" len="sm"/>
          </a:ln>
        </p:spPr>
        <p:txBody>
          <a:bodyPr/>
          <a:lstStyle/>
          <a:p>
            <a:endParaRPr lang="en-US" dirty="0"/>
          </a:p>
        </p:txBody>
      </p:sp>
      <p:sp>
        <p:nvSpPr>
          <p:cNvPr id="6" name="TextBox 6"/>
          <p:cNvSpPr txBox="1"/>
          <p:nvPr/>
        </p:nvSpPr>
        <p:spPr>
          <a:xfrm>
            <a:off x="1028700" y="1990725"/>
            <a:ext cx="11430000" cy="800100"/>
          </a:xfrm>
          <a:prstGeom prst="rect">
            <a:avLst/>
          </a:prstGeom>
        </p:spPr>
        <p:txBody>
          <a:bodyPr lIns="0" tIns="0" rIns="0" bIns="0" rtlCol="0" anchor="t">
            <a:spAutoFit/>
          </a:bodyPr>
          <a:lstStyle/>
          <a:p>
            <a:pPr marL="0" lvl="0" indent="0" algn="l">
              <a:lnSpc>
                <a:spcPts val="6239"/>
              </a:lnSpc>
              <a:spcBef>
                <a:spcPct val="0"/>
              </a:spcBef>
            </a:pPr>
            <a:r>
              <a:rPr lang="en-US" sz="5199" b="1" u="none" strike="noStrike" dirty="0">
                <a:solidFill>
                  <a:srgbClr val="3D5367"/>
                </a:solidFill>
                <a:latin typeface="Aptos Bold"/>
                <a:ea typeface="Aptos Bold"/>
                <a:cs typeface="Aptos Bold"/>
                <a:sym typeface="Aptos Bold"/>
              </a:rPr>
              <a:t>How to Support Working Memory</a:t>
            </a:r>
          </a:p>
        </p:txBody>
      </p:sp>
      <p:sp>
        <p:nvSpPr>
          <p:cNvPr id="7" name="TextBox 7"/>
          <p:cNvSpPr txBox="1"/>
          <p:nvPr/>
        </p:nvSpPr>
        <p:spPr>
          <a:xfrm>
            <a:off x="1028700" y="2981325"/>
            <a:ext cx="8096250" cy="3864712"/>
          </a:xfrm>
          <a:prstGeom prst="rect">
            <a:avLst/>
          </a:prstGeom>
        </p:spPr>
        <p:txBody>
          <a:bodyPr lIns="0" tIns="0" rIns="0" bIns="0" rtlCol="0" anchor="t">
            <a:spAutoFit/>
          </a:bodyPr>
          <a:lstStyle/>
          <a:p>
            <a:pPr marL="0" lvl="0" indent="0" algn="l">
              <a:lnSpc>
                <a:spcPts val="3000"/>
              </a:lnSpc>
              <a:spcBef>
                <a:spcPct val="0"/>
              </a:spcBef>
            </a:pPr>
            <a:r>
              <a:rPr lang="en-US" sz="3200" b="1" u="none" strike="noStrike" dirty="0">
                <a:solidFill>
                  <a:srgbClr val="3D5367"/>
                </a:solidFill>
                <a:latin typeface="Aptos Bold"/>
                <a:ea typeface="Aptos Bold"/>
                <a:cs typeface="Aptos Bold"/>
                <a:sym typeface="Aptos Bold"/>
              </a:rPr>
              <a:t>Design for memory limits:</a:t>
            </a:r>
          </a:p>
          <a:p>
            <a:pPr marL="0" lvl="0" indent="0" algn="l">
              <a:lnSpc>
                <a:spcPts val="3000"/>
              </a:lnSpc>
              <a:spcBef>
                <a:spcPct val="0"/>
              </a:spcBef>
            </a:pPr>
            <a:endParaRPr lang="en-US" sz="3200" b="1" u="none" strike="noStrike" dirty="0">
              <a:solidFill>
                <a:srgbClr val="3D5367"/>
              </a:solidFill>
              <a:latin typeface="Aptos Bold"/>
              <a:ea typeface="Aptos Bold"/>
              <a:cs typeface="Aptos Bold"/>
              <a:sym typeface="Aptos Bold"/>
            </a:endParaRPr>
          </a:p>
          <a:p>
            <a:pPr marL="0" lvl="0" indent="0" algn="l">
              <a:lnSpc>
                <a:spcPts val="3000"/>
              </a:lnSpc>
              <a:spcBef>
                <a:spcPct val="0"/>
              </a:spcBef>
            </a:pPr>
            <a:r>
              <a:rPr lang="en-US" sz="3200" u="none" strike="noStrike" dirty="0">
                <a:solidFill>
                  <a:srgbClr val="3D5367"/>
                </a:solidFill>
                <a:latin typeface="Aptos"/>
                <a:ea typeface="Aptos"/>
                <a:cs typeface="Aptos"/>
                <a:sym typeface="Aptos"/>
              </a:rPr>
              <a:t>• Keep directions short</a:t>
            </a:r>
          </a:p>
          <a:p>
            <a:pPr marL="0" lvl="0" indent="0" algn="l">
              <a:lnSpc>
                <a:spcPts val="3000"/>
              </a:lnSpc>
              <a:spcBef>
                <a:spcPct val="0"/>
              </a:spcBef>
            </a:pPr>
            <a:r>
              <a:rPr lang="en-US" sz="3200" u="none" strike="noStrike" dirty="0">
                <a:solidFill>
                  <a:srgbClr val="3D5367"/>
                </a:solidFill>
                <a:latin typeface="Aptos"/>
                <a:ea typeface="Aptos"/>
                <a:cs typeface="Aptos"/>
                <a:sym typeface="Aptos"/>
              </a:rPr>
              <a:t>• Post steps visually</a:t>
            </a:r>
          </a:p>
          <a:p>
            <a:pPr marL="0" lvl="0" indent="0" algn="l">
              <a:lnSpc>
                <a:spcPts val="3000"/>
              </a:lnSpc>
              <a:spcBef>
                <a:spcPct val="0"/>
              </a:spcBef>
            </a:pPr>
            <a:r>
              <a:rPr lang="en-US" sz="3200" u="none" strike="noStrike" dirty="0">
                <a:solidFill>
                  <a:srgbClr val="3D5367"/>
                </a:solidFill>
                <a:latin typeface="Aptos"/>
                <a:ea typeface="Aptos"/>
                <a:cs typeface="Aptos"/>
                <a:sym typeface="Aptos"/>
              </a:rPr>
              <a:t>• Ask students to repeat directions back</a:t>
            </a:r>
          </a:p>
          <a:p>
            <a:pPr marL="0" lvl="0" indent="0" algn="l">
              <a:lnSpc>
                <a:spcPts val="3000"/>
              </a:lnSpc>
              <a:spcBef>
                <a:spcPct val="0"/>
              </a:spcBef>
            </a:pPr>
            <a:r>
              <a:rPr lang="en-US" sz="3200" u="none" strike="noStrike" dirty="0">
                <a:solidFill>
                  <a:srgbClr val="3D5367"/>
                </a:solidFill>
                <a:latin typeface="Aptos"/>
                <a:ea typeface="Aptos"/>
                <a:cs typeface="Aptos"/>
                <a:sym typeface="Aptos"/>
              </a:rPr>
              <a:t>• Use checklists</a:t>
            </a:r>
          </a:p>
          <a:p>
            <a:pPr marL="0" lvl="0" indent="0" algn="l">
              <a:lnSpc>
                <a:spcPts val="3000"/>
              </a:lnSpc>
              <a:spcBef>
                <a:spcPct val="0"/>
              </a:spcBef>
            </a:pPr>
            <a:r>
              <a:rPr lang="en-US" sz="3200" u="none" strike="noStrike" dirty="0">
                <a:solidFill>
                  <a:srgbClr val="3D5367"/>
                </a:solidFill>
                <a:latin typeface="Aptos"/>
                <a:ea typeface="Aptos"/>
                <a:cs typeface="Aptos"/>
                <a:sym typeface="Aptos"/>
              </a:rPr>
              <a:t>• Provide partially completed examples</a:t>
            </a:r>
          </a:p>
          <a:p>
            <a:pPr marL="0" lvl="0" indent="0" algn="l">
              <a:lnSpc>
                <a:spcPts val="3000"/>
              </a:lnSpc>
              <a:spcBef>
                <a:spcPct val="0"/>
              </a:spcBef>
            </a:pPr>
            <a:r>
              <a:rPr lang="en-US" sz="3200" u="none" strike="noStrike" dirty="0">
                <a:solidFill>
                  <a:srgbClr val="3D5367"/>
                </a:solidFill>
                <a:latin typeface="Aptos"/>
                <a:ea typeface="Aptos"/>
                <a:cs typeface="Aptos"/>
                <a:sym typeface="Aptos"/>
              </a:rPr>
              <a:t>• Externalize memory with graphic organizers</a:t>
            </a:r>
          </a:p>
          <a:p>
            <a:pPr marL="0" lvl="0" indent="0" algn="l">
              <a:lnSpc>
                <a:spcPts val="3000"/>
              </a:lnSpc>
              <a:spcBef>
                <a:spcPct val="0"/>
              </a:spcBef>
            </a:pPr>
            <a:r>
              <a:rPr lang="en-US" sz="3200" u="none" strike="noStrike" dirty="0">
                <a:solidFill>
                  <a:srgbClr val="3D5367"/>
                </a:solidFill>
                <a:latin typeface="Aptos"/>
                <a:ea typeface="Aptos"/>
                <a:cs typeface="Aptos"/>
                <a:sym typeface="Aptos"/>
              </a:rPr>
              <a:t>• Reduce simultaneous demands</a:t>
            </a:r>
          </a:p>
          <a:p>
            <a:pPr marL="0" lvl="0" indent="0" algn="l">
              <a:lnSpc>
                <a:spcPts val="3000"/>
              </a:lnSpc>
              <a:spcBef>
                <a:spcPct val="0"/>
              </a:spcBef>
            </a:pPr>
            <a:r>
              <a:rPr lang="en-US" sz="3200" u="none" strike="noStrike" dirty="0">
                <a:solidFill>
                  <a:srgbClr val="3D5367"/>
                </a:solidFill>
                <a:latin typeface="Aptos"/>
                <a:ea typeface="Aptos"/>
                <a:cs typeface="Aptos"/>
                <a:sym typeface="Aptos"/>
              </a:rPr>
              <a:t>• Teach note-taking routines</a:t>
            </a:r>
          </a:p>
        </p:txBody>
      </p:sp>
      <p:grpSp>
        <p:nvGrpSpPr>
          <p:cNvPr id="8" name="Group 8"/>
          <p:cNvGrpSpPr/>
          <p:nvPr/>
        </p:nvGrpSpPr>
        <p:grpSpPr>
          <a:xfrm>
            <a:off x="1028700" y="7429500"/>
            <a:ext cx="7734300" cy="1066800"/>
            <a:chOff x="0" y="0"/>
            <a:chExt cx="8890000" cy="1016000"/>
          </a:xfrm>
        </p:grpSpPr>
        <p:sp>
          <p:nvSpPr>
            <p:cNvPr id="9" name="Freeform 9"/>
            <p:cNvSpPr/>
            <p:nvPr/>
          </p:nvSpPr>
          <p:spPr>
            <a:xfrm>
              <a:off x="0" y="0"/>
              <a:ext cx="8890000" cy="1016000"/>
            </a:xfrm>
            <a:custGeom>
              <a:avLst/>
              <a:gdLst/>
              <a:ahLst/>
              <a:cxnLst/>
              <a:rect l="l" t="t" r="r" b="b"/>
              <a:pathLst>
                <a:path w="8890000" h="1016000">
                  <a:moveTo>
                    <a:pt x="101600" y="0"/>
                  </a:moveTo>
                  <a:lnTo>
                    <a:pt x="8788400" y="0"/>
                  </a:lnTo>
                  <a:cubicBezTo>
                    <a:pt x="8844512" y="0"/>
                    <a:pt x="8890000" y="45488"/>
                    <a:pt x="8890000" y="101600"/>
                  </a:cubicBezTo>
                  <a:lnTo>
                    <a:pt x="8890000" y="914400"/>
                  </a:lnTo>
                  <a:cubicBezTo>
                    <a:pt x="8890000" y="970512"/>
                    <a:pt x="8844512" y="1016000"/>
                    <a:pt x="8788400" y="1016000"/>
                  </a:cubicBezTo>
                  <a:lnTo>
                    <a:pt x="101600" y="1016000"/>
                  </a:lnTo>
                  <a:cubicBezTo>
                    <a:pt x="45488" y="1016000"/>
                    <a:pt x="0" y="970512"/>
                    <a:pt x="0" y="914400"/>
                  </a:cubicBezTo>
                  <a:lnTo>
                    <a:pt x="0" y="101600"/>
                  </a:lnTo>
                  <a:cubicBezTo>
                    <a:pt x="0" y="45488"/>
                    <a:pt x="45488" y="0"/>
                    <a:pt x="101600" y="0"/>
                  </a:cubicBezTo>
                  <a:close/>
                </a:path>
              </a:pathLst>
            </a:custGeom>
            <a:solidFill>
              <a:srgbClr val="DEE8F4"/>
            </a:solidFill>
          </p:spPr>
          <p:txBody>
            <a:bodyPr/>
            <a:lstStyle/>
            <a:p>
              <a:endParaRPr lang="en-US" dirty="0"/>
            </a:p>
          </p:txBody>
        </p:sp>
      </p:grpSp>
      <p:sp>
        <p:nvSpPr>
          <p:cNvPr id="10" name="TextBox 10"/>
          <p:cNvSpPr txBox="1"/>
          <p:nvPr/>
        </p:nvSpPr>
        <p:spPr>
          <a:xfrm>
            <a:off x="1309687" y="7753572"/>
            <a:ext cx="6386513" cy="615553"/>
          </a:xfrm>
          <a:prstGeom prst="rect">
            <a:avLst/>
          </a:prstGeom>
        </p:spPr>
        <p:txBody>
          <a:bodyPr wrap="square" lIns="0" tIns="0" rIns="0" bIns="0" rtlCol="0" anchor="t">
            <a:spAutoFit/>
          </a:bodyPr>
          <a:lstStyle/>
          <a:p>
            <a:pPr marL="0" lvl="0" indent="0" algn="ctr">
              <a:lnSpc>
                <a:spcPts val="2380"/>
              </a:lnSpc>
              <a:spcBef>
                <a:spcPct val="0"/>
              </a:spcBef>
            </a:pPr>
            <a:r>
              <a:rPr lang="en-US" sz="2000" b="1" u="none" strike="noStrike" dirty="0">
                <a:solidFill>
                  <a:srgbClr val="3D5367"/>
                </a:solidFill>
                <a:latin typeface="Aptos"/>
                <a:ea typeface="Aptos"/>
                <a:cs typeface="Aptos"/>
                <a:sym typeface="Aptos"/>
              </a:rPr>
              <a:t>If students must remember everything, they will remember almost nothing.</a:t>
            </a:r>
          </a:p>
        </p:txBody>
      </p:sp>
      <p:pic>
        <p:nvPicPr>
          <p:cNvPr id="14" name="Picture 13">
            <a:extLst>
              <a:ext uri="{FF2B5EF4-FFF2-40B4-BE49-F238E27FC236}">
                <a16:creationId xmlns:a16="http://schemas.microsoft.com/office/drawing/2014/main" id="{96CE4685-344F-2C22-11DE-A2AC4FAE0EA0}"/>
              </a:ext>
            </a:extLst>
          </p:cNvPr>
          <p:cNvPicPr>
            <a:picLocks noChangeAspect="1"/>
          </p:cNvPicPr>
          <p:nvPr/>
        </p:nvPicPr>
        <p:blipFill>
          <a:blip r:embed="rId3"/>
          <a:stretch/>
        </p:blipFill>
        <p:spPr>
          <a:xfrm>
            <a:off x="8697627" y="1990725"/>
            <a:ext cx="9637460" cy="5421070"/>
          </a:xfrm>
          <a:prstGeom prst="rect">
            <a:avLst/>
          </a:prstGeom>
        </p:spPr>
      </p:pic>
      <p:sp>
        <p:nvSpPr>
          <p:cNvPr id="16" name="TextBox 15">
            <a:extLst>
              <a:ext uri="{FF2B5EF4-FFF2-40B4-BE49-F238E27FC236}">
                <a16:creationId xmlns:a16="http://schemas.microsoft.com/office/drawing/2014/main" id="{26959435-42A3-065F-9777-7F541962C7E0}"/>
              </a:ext>
            </a:extLst>
          </p:cNvPr>
          <p:cNvSpPr txBox="1"/>
          <p:nvPr/>
        </p:nvSpPr>
        <p:spPr>
          <a:xfrm>
            <a:off x="9439095" y="8496300"/>
            <a:ext cx="9144000" cy="369332"/>
          </a:xfrm>
          <a:prstGeom prst="rect">
            <a:avLst/>
          </a:prstGeom>
          <a:noFill/>
        </p:spPr>
        <p:txBody>
          <a:bodyPr wrap="square">
            <a:spAutoFit/>
          </a:bodyPr>
          <a:lstStyle/>
          <a:p>
            <a:r>
              <a:rPr lang="en-US" dirty="0"/>
              <a:t>https://www.edutopia.org/article/supporting-students-working-memory/</a:t>
            </a:r>
          </a:p>
        </p:txBody>
      </p:sp>
      <p:sp>
        <p:nvSpPr>
          <p:cNvPr id="18" name="TextBox 17">
            <a:extLst>
              <a:ext uri="{FF2B5EF4-FFF2-40B4-BE49-F238E27FC236}">
                <a16:creationId xmlns:a16="http://schemas.microsoft.com/office/drawing/2014/main" id="{001B8C97-54A1-F278-7428-C1F3F0EBA395}"/>
              </a:ext>
            </a:extLst>
          </p:cNvPr>
          <p:cNvSpPr txBox="1"/>
          <p:nvPr/>
        </p:nvSpPr>
        <p:spPr>
          <a:xfrm>
            <a:off x="9504874" y="7885608"/>
            <a:ext cx="9290648" cy="369332"/>
          </a:xfrm>
          <a:prstGeom prst="rect">
            <a:avLst/>
          </a:prstGeom>
          <a:noFill/>
        </p:spPr>
        <p:txBody>
          <a:bodyPr wrap="square">
            <a:spAutoFit/>
          </a:bodyPr>
          <a:lstStyle/>
          <a:p>
            <a:r>
              <a:rPr lang="en-US" dirty="0"/>
              <a:t>https://ctl.stanford.edu/students/strategies-improving-working-memory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3375" y="428625"/>
            <a:ext cx="17640300" cy="9525000"/>
            <a:chOff x="0" y="0"/>
            <a:chExt cx="23520400" cy="12700000"/>
          </a:xfrm>
          <a:solidFill>
            <a:schemeClr val="bg1"/>
          </a:solidFill>
        </p:grpSpPr>
        <p:sp>
          <p:nvSpPr>
            <p:cNvPr id="3" name="Freeform 3"/>
            <p:cNvSpPr/>
            <p:nvPr/>
          </p:nvSpPr>
          <p:spPr>
            <a:xfrm>
              <a:off x="0" y="0"/>
              <a:ext cx="23520400" cy="12700000"/>
            </a:xfrm>
            <a:custGeom>
              <a:avLst/>
              <a:gdLst/>
              <a:ahLst/>
              <a:cxnLst/>
              <a:rect l="l" t="t" r="r" b="b"/>
              <a:pathLst>
                <a:path w="23520400" h="12700000">
                  <a:moveTo>
                    <a:pt x="1270000" y="0"/>
                  </a:moveTo>
                  <a:lnTo>
                    <a:pt x="22250400" y="0"/>
                  </a:lnTo>
                  <a:cubicBezTo>
                    <a:pt x="22951802" y="0"/>
                    <a:pt x="23520400" y="568598"/>
                    <a:pt x="23520400" y="1270000"/>
                  </a:cubicBezTo>
                  <a:lnTo>
                    <a:pt x="23520400" y="11430000"/>
                  </a:lnTo>
                  <a:cubicBezTo>
                    <a:pt x="23520400" y="12131401"/>
                    <a:pt x="22951802" y="12700000"/>
                    <a:pt x="22250400" y="12700000"/>
                  </a:cubicBezTo>
                  <a:lnTo>
                    <a:pt x="1270000" y="12700000"/>
                  </a:lnTo>
                  <a:cubicBezTo>
                    <a:pt x="568598" y="12700000"/>
                    <a:pt x="0" y="12131401"/>
                    <a:pt x="0" y="11430000"/>
                  </a:cubicBezTo>
                  <a:lnTo>
                    <a:pt x="0" y="1270000"/>
                  </a:lnTo>
                  <a:cubicBezTo>
                    <a:pt x="0" y="568598"/>
                    <a:pt x="568598" y="0"/>
                    <a:pt x="1270000" y="0"/>
                  </a:cubicBezTo>
                  <a:close/>
                </a:path>
              </a:pathLst>
            </a:custGeom>
            <a:grpFill/>
          </p:spPr>
          <p:txBody>
            <a:bodyPr/>
            <a:lstStyle/>
            <a:p>
              <a:endParaRPr lang="en-US" dirty="0"/>
            </a:p>
          </p:txBody>
        </p:sp>
      </p:grpSp>
      <p:sp>
        <p:nvSpPr>
          <p:cNvPr id="4" name="TextBox 4"/>
          <p:cNvSpPr txBox="1"/>
          <p:nvPr/>
        </p:nvSpPr>
        <p:spPr>
          <a:xfrm>
            <a:off x="1028700" y="990600"/>
            <a:ext cx="6667500" cy="372745"/>
          </a:xfrm>
          <a:prstGeom prst="rect">
            <a:avLst/>
          </a:prstGeom>
        </p:spPr>
        <p:txBody>
          <a:bodyPr lIns="0" tIns="0" rIns="0" bIns="0" rtlCol="0" anchor="t">
            <a:spAutoFit/>
          </a:bodyPr>
          <a:lstStyle/>
          <a:p>
            <a:pPr marL="0" lvl="0" indent="0" algn="l">
              <a:lnSpc>
                <a:spcPts val="3079"/>
              </a:lnSpc>
              <a:spcBef>
                <a:spcPct val="0"/>
              </a:spcBef>
            </a:pPr>
            <a:r>
              <a:rPr lang="en-US" sz="2199" u="none" strike="noStrike" dirty="0">
                <a:solidFill>
                  <a:srgbClr val="E7B84A"/>
                </a:solidFill>
                <a:latin typeface="Aptos"/>
                <a:ea typeface="Aptos"/>
                <a:cs typeface="Aptos"/>
                <a:sym typeface="Aptos"/>
              </a:rPr>
              <a:t>CLASSROOM STRATEGIES</a:t>
            </a:r>
          </a:p>
        </p:txBody>
      </p:sp>
      <p:sp>
        <p:nvSpPr>
          <p:cNvPr id="5" name="AutoShape 5"/>
          <p:cNvSpPr/>
          <p:nvPr/>
        </p:nvSpPr>
        <p:spPr>
          <a:xfrm>
            <a:off x="1028700" y="1790700"/>
            <a:ext cx="2124075" cy="0"/>
          </a:xfrm>
          <a:prstGeom prst="line">
            <a:avLst/>
          </a:prstGeom>
          <a:ln w="123825" cap="rnd">
            <a:solidFill>
              <a:srgbClr val="E7B84A"/>
            </a:solidFill>
            <a:prstDash val="solid"/>
            <a:headEnd type="none" w="sm" len="sm"/>
            <a:tailEnd type="none" w="sm" len="sm"/>
          </a:ln>
        </p:spPr>
        <p:txBody>
          <a:bodyPr/>
          <a:lstStyle/>
          <a:p>
            <a:endParaRPr lang="en-US" dirty="0"/>
          </a:p>
        </p:txBody>
      </p:sp>
      <p:sp>
        <p:nvSpPr>
          <p:cNvPr id="6" name="TextBox 6"/>
          <p:cNvSpPr txBox="1"/>
          <p:nvPr/>
        </p:nvSpPr>
        <p:spPr>
          <a:xfrm>
            <a:off x="1028700" y="1990725"/>
            <a:ext cx="11430000" cy="800100"/>
          </a:xfrm>
          <a:prstGeom prst="rect">
            <a:avLst/>
          </a:prstGeom>
        </p:spPr>
        <p:txBody>
          <a:bodyPr lIns="0" tIns="0" rIns="0" bIns="0" rtlCol="0" anchor="t">
            <a:spAutoFit/>
          </a:bodyPr>
          <a:lstStyle/>
          <a:p>
            <a:pPr marL="0" lvl="0" indent="0" algn="l">
              <a:lnSpc>
                <a:spcPts val="6239"/>
              </a:lnSpc>
              <a:spcBef>
                <a:spcPct val="0"/>
              </a:spcBef>
            </a:pPr>
            <a:r>
              <a:rPr lang="en-US" sz="5199" b="1" u="none" strike="noStrike" dirty="0">
                <a:solidFill>
                  <a:srgbClr val="3D5367"/>
                </a:solidFill>
                <a:latin typeface="Aptos Bold"/>
                <a:ea typeface="Aptos Bold"/>
                <a:cs typeface="Aptos Bold"/>
                <a:sym typeface="Aptos Bold"/>
              </a:rPr>
              <a:t>How to Improve Processing Speed</a:t>
            </a:r>
          </a:p>
        </p:txBody>
      </p:sp>
      <p:sp>
        <p:nvSpPr>
          <p:cNvPr id="7" name="TextBox 7"/>
          <p:cNvSpPr txBox="1"/>
          <p:nvPr/>
        </p:nvSpPr>
        <p:spPr>
          <a:xfrm>
            <a:off x="1028700" y="2990850"/>
            <a:ext cx="9105900" cy="854273"/>
          </a:xfrm>
          <a:prstGeom prst="rect">
            <a:avLst/>
          </a:prstGeom>
        </p:spPr>
        <p:txBody>
          <a:bodyPr wrap="square" lIns="0" tIns="0" rIns="0" bIns="0" rtlCol="0" anchor="t">
            <a:spAutoFit/>
          </a:bodyPr>
          <a:lstStyle/>
          <a:p>
            <a:pPr marL="0" lvl="0" indent="0" algn="l">
              <a:lnSpc>
                <a:spcPts val="3299"/>
              </a:lnSpc>
              <a:spcBef>
                <a:spcPct val="0"/>
              </a:spcBef>
            </a:pPr>
            <a:r>
              <a:rPr lang="en-US" sz="3200" b="1" u="none" strike="noStrike" dirty="0">
                <a:solidFill>
                  <a:srgbClr val="3D5367"/>
                </a:solidFill>
                <a:latin typeface="Aptos Bold"/>
                <a:ea typeface="Aptos Bold"/>
                <a:cs typeface="Aptos Bold"/>
                <a:sym typeface="Aptos Bold"/>
              </a:rPr>
              <a:t>You cannot force speed by saying "hurry up."</a:t>
            </a:r>
          </a:p>
          <a:p>
            <a:pPr marL="0" lvl="0" indent="0" algn="l">
              <a:lnSpc>
                <a:spcPts val="3299"/>
              </a:lnSpc>
              <a:spcBef>
                <a:spcPct val="0"/>
              </a:spcBef>
            </a:pPr>
            <a:r>
              <a:rPr lang="en-US" sz="3200" u="none" strike="noStrike" dirty="0">
                <a:solidFill>
                  <a:srgbClr val="3D5367"/>
                </a:solidFill>
                <a:latin typeface="Aptos"/>
                <a:ea typeface="Aptos"/>
                <a:cs typeface="Aptos"/>
                <a:sym typeface="Aptos"/>
              </a:rPr>
              <a:t>You can improve efficiency by:</a:t>
            </a:r>
          </a:p>
        </p:txBody>
      </p:sp>
      <p:sp>
        <p:nvSpPr>
          <p:cNvPr id="8" name="TextBox 8"/>
          <p:cNvSpPr txBox="1"/>
          <p:nvPr/>
        </p:nvSpPr>
        <p:spPr>
          <a:xfrm>
            <a:off x="1181100" y="4350667"/>
            <a:ext cx="8801100" cy="2883675"/>
          </a:xfrm>
          <a:prstGeom prst="rect">
            <a:avLst/>
          </a:prstGeom>
        </p:spPr>
        <p:txBody>
          <a:bodyPr wrap="square" lIns="0" tIns="0" rIns="0" bIns="0" rtlCol="0" anchor="t">
            <a:spAutoFit/>
          </a:bodyPr>
          <a:lstStyle/>
          <a:p>
            <a:pPr marL="0" lvl="0" indent="0" algn="l">
              <a:lnSpc>
                <a:spcPts val="3200"/>
              </a:lnSpc>
              <a:spcBef>
                <a:spcPct val="0"/>
              </a:spcBef>
            </a:pPr>
            <a:r>
              <a:rPr lang="en-US" sz="3200" u="none" strike="noStrike" dirty="0">
                <a:solidFill>
                  <a:srgbClr val="3D5367"/>
                </a:solidFill>
                <a:latin typeface="Aptos"/>
                <a:ea typeface="Aptos"/>
                <a:cs typeface="Aptos"/>
                <a:sym typeface="Aptos"/>
              </a:rPr>
              <a:t>• Teaching routines until they become automatic</a:t>
            </a:r>
          </a:p>
          <a:p>
            <a:pPr marL="0" lvl="0" indent="0" algn="l">
              <a:lnSpc>
                <a:spcPts val="3200"/>
              </a:lnSpc>
              <a:spcBef>
                <a:spcPct val="0"/>
              </a:spcBef>
            </a:pPr>
            <a:r>
              <a:rPr lang="en-US" sz="3200" u="none" strike="noStrike" dirty="0">
                <a:solidFill>
                  <a:srgbClr val="3D5367"/>
                </a:solidFill>
                <a:latin typeface="Aptos"/>
                <a:ea typeface="Aptos"/>
                <a:cs typeface="Aptos"/>
                <a:sym typeface="Aptos"/>
              </a:rPr>
              <a:t>• Pre-teaching vocabulary and concepts</a:t>
            </a:r>
          </a:p>
          <a:p>
            <a:pPr marL="0" lvl="0" indent="0" algn="l">
              <a:lnSpc>
                <a:spcPts val="3200"/>
              </a:lnSpc>
              <a:spcBef>
                <a:spcPct val="0"/>
              </a:spcBef>
            </a:pPr>
            <a:r>
              <a:rPr lang="en-US" sz="3200" u="none" strike="noStrike" dirty="0">
                <a:solidFill>
                  <a:srgbClr val="3D5367"/>
                </a:solidFill>
                <a:latin typeface="Aptos"/>
                <a:ea typeface="Aptos"/>
                <a:cs typeface="Aptos"/>
                <a:sym typeface="Aptos"/>
              </a:rPr>
              <a:t>• Using consistent instructional formats</a:t>
            </a:r>
          </a:p>
          <a:p>
            <a:pPr marL="0" lvl="0" indent="0" algn="l">
              <a:lnSpc>
                <a:spcPts val="3200"/>
              </a:lnSpc>
              <a:spcBef>
                <a:spcPct val="0"/>
              </a:spcBef>
            </a:pPr>
            <a:r>
              <a:rPr lang="en-US" sz="3200" u="none" strike="noStrike" dirty="0">
                <a:solidFill>
                  <a:srgbClr val="3D5367"/>
                </a:solidFill>
                <a:latin typeface="Aptos"/>
                <a:ea typeface="Aptos"/>
                <a:cs typeface="Aptos"/>
                <a:sym typeface="Aptos"/>
              </a:rPr>
              <a:t>• Reducing clutter on slides and handouts</a:t>
            </a:r>
          </a:p>
          <a:p>
            <a:pPr marL="0" lvl="0" indent="0" algn="l">
              <a:lnSpc>
                <a:spcPts val="3200"/>
              </a:lnSpc>
              <a:spcBef>
                <a:spcPct val="0"/>
              </a:spcBef>
            </a:pPr>
            <a:r>
              <a:rPr lang="en-US" sz="3200" u="none" strike="noStrike" dirty="0">
                <a:solidFill>
                  <a:srgbClr val="3D5367"/>
                </a:solidFill>
                <a:latin typeface="Aptos"/>
                <a:ea typeface="Aptos"/>
                <a:cs typeface="Aptos"/>
                <a:sym typeface="Aptos"/>
              </a:rPr>
              <a:t>• Providing models before independent work</a:t>
            </a:r>
          </a:p>
          <a:p>
            <a:pPr marL="0" lvl="0" indent="0" algn="l">
              <a:lnSpc>
                <a:spcPts val="3200"/>
              </a:lnSpc>
              <a:spcBef>
                <a:spcPct val="0"/>
              </a:spcBef>
            </a:pPr>
            <a:r>
              <a:rPr lang="en-US" sz="3200" u="none" strike="noStrike" dirty="0">
                <a:solidFill>
                  <a:srgbClr val="3D5367"/>
                </a:solidFill>
                <a:latin typeface="Aptos"/>
                <a:ea typeface="Aptos"/>
                <a:cs typeface="Aptos"/>
                <a:sym typeface="Aptos"/>
              </a:rPr>
              <a:t>• Giving processing time before responses</a:t>
            </a:r>
          </a:p>
          <a:p>
            <a:pPr marL="0" lvl="0" indent="0" algn="l">
              <a:lnSpc>
                <a:spcPts val="3200"/>
              </a:lnSpc>
              <a:spcBef>
                <a:spcPct val="0"/>
              </a:spcBef>
            </a:pPr>
            <a:r>
              <a:rPr lang="en-US" sz="3200" u="none" strike="noStrike" dirty="0">
                <a:solidFill>
                  <a:srgbClr val="3D5367"/>
                </a:solidFill>
                <a:latin typeface="Aptos"/>
                <a:ea typeface="Aptos"/>
                <a:cs typeface="Aptos"/>
                <a:sym typeface="Aptos"/>
              </a:rPr>
              <a:t>• Using guided repeated practice</a:t>
            </a:r>
          </a:p>
        </p:txBody>
      </p:sp>
      <p:grpSp>
        <p:nvGrpSpPr>
          <p:cNvPr id="10" name="Group 10"/>
          <p:cNvGrpSpPr/>
          <p:nvPr/>
        </p:nvGrpSpPr>
        <p:grpSpPr>
          <a:xfrm>
            <a:off x="1028700" y="8096250"/>
            <a:ext cx="7496175" cy="854273"/>
            <a:chOff x="0" y="0"/>
            <a:chExt cx="19050000" cy="825500"/>
          </a:xfrm>
        </p:grpSpPr>
        <p:sp>
          <p:nvSpPr>
            <p:cNvPr id="11" name="Freeform 11"/>
            <p:cNvSpPr/>
            <p:nvPr/>
          </p:nvSpPr>
          <p:spPr>
            <a:xfrm>
              <a:off x="0" y="0"/>
              <a:ext cx="19050000" cy="825500"/>
            </a:xfrm>
            <a:custGeom>
              <a:avLst/>
              <a:gdLst/>
              <a:ahLst/>
              <a:cxnLst/>
              <a:rect l="l" t="t" r="r" b="b"/>
              <a:pathLst>
                <a:path w="19050000" h="825500">
                  <a:moveTo>
                    <a:pt x="82550" y="0"/>
                  </a:moveTo>
                  <a:lnTo>
                    <a:pt x="18967450" y="0"/>
                  </a:lnTo>
                  <a:cubicBezTo>
                    <a:pt x="19013041" y="0"/>
                    <a:pt x="19050000" y="36959"/>
                    <a:pt x="19050000" y="82550"/>
                  </a:cubicBezTo>
                  <a:lnTo>
                    <a:pt x="19050000" y="742950"/>
                  </a:lnTo>
                  <a:cubicBezTo>
                    <a:pt x="19050000" y="788541"/>
                    <a:pt x="19013041" y="825500"/>
                    <a:pt x="18967450" y="825500"/>
                  </a:cubicBezTo>
                  <a:lnTo>
                    <a:pt x="82550" y="825500"/>
                  </a:lnTo>
                  <a:cubicBezTo>
                    <a:pt x="36959" y="825500"/>
                    <a:pt x="0" y="788541"/>
                    <a:pt x="0" y="742950"/>
                  </a:cubicBezTo>
                  <a:lnTo>
                    <a:pt x="0" y="82550"/>
                  </a:lnTo>
                  <a:cubicBezTo>
                    <a:pt x="0" y="36959"/>
                    <a:pt x="36959" y="0"/>
                    <a:pt x="82550" y="0"/>
                  </a:cubicBezTo>
                  <a:close/>
                </a:path>
              </a:pathLst>
            </a:custGeom>
            <a:solidFill>
              <a:srgbClr val="E7B84A">
                <a:alpha val="19608"/>
              </a:srgbClr>
            </a:solidFill>
          </p:spPr>
          <p:txBody>
            <a:bodyPr/>
            <a:lstStyle/>
            <a:p>
              <a:endParaRPr lang="en-US" dirty="0"/>
            </a:p>
          </p:txBody>
        </p:sp>
      </p:grpSp>
      <p:sp>
        <p:nvSpPr>
          <p:cNvPr id="12" name="TextBox 12"/>
          <p:cNvSpPr txBox="1"/>
          <p:nvPr/>
        </p:nvSpPr>
        <p:spPr>
          <a:xfrm>
            <a:off x="1266825" y="8229600"/>
            <a:ext cx="7496175" cy="307777"/>
          </a:xfrm>
          <a:prstGeom prst="rect">
            <a:avLst/>
          </a:prstGeom>
        </p:spPr>
        <p:txBody>
          <a:bodyPr wrap="square" lIns="0" tIns="0" rIns="0" bIns="0" rtlCol="0" anchor="t">
            <a:spAutoFit/>
          </a:bodyPr>
          <a:lstStyle/>
          <a:p>
            <a:pPr marL="0" lvl="0" indent="0" algn="ctr">
              <a:lnSpc>
                <a:spcPts val="2380"/>
              </a:lnSpc>
              <a:spcBef>
                <a:spcPct val="0"/>
              </a:spcBef>
            </a:pPr>
            <a:r>
              <a:rPr lang="en-US" sz="2000" b="1" u="none" strike="noStrike" dirty="0">
                <a:solidFill>
                  <a:srgbClr val="3D5367"/>
                </a:solidFill>
                <a:latin typeface="Aptos"/>
                <a:ea typeface="Aptos"/>
                <a:cs typeface="Aptos"/>
                <a:sym typeface="Aptos"/>
              </a:rPr>
              <a:t>Goal = more efficient processing, not more pressure.</a:t>
            </a:r>
          </a:p>
        </p:txBody>
      </p:sp>
      <p:pic>
        <p:nvPicPr>
          <p:cNvPr id="16" name="Picture 15">
            <a:extLst>
              <a:ext uri="{FF2B5EF4-FFF2-40B4-BE49-F238E27FC236}">
                <a16:creationId xmlns:a16="http://schemas.microsoft.com/office/drawing/2014/main" id="{4963A9D2-755E-1BAB-AF1C-77A50A7A334E}"/>
              </a:ext>
            </a:extLst>
          </p:cNvPr>
          <p:cNvPicPr>
            <a:picLocks noChangeAspect="1"/>
          </p:cNvPicPr>
          <p:nvPr/>
        </p:nvPicPr>
        <p:blipFill>
          <a:blip r:embed="rId2"/>
          <a:stretch>
            <a:fillRect/>
          </a:stretch>
        </p:blipFill>
        <p:spPr>
          <a:xfrm>
            <a:off x="11404307" y="2990849"/>
            <a:ext cx="5702593" cy="38991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EA9DB-E02F-3B97-1CB4-FEA4CB3F524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324968-150A-1413-1017-6F3C1A7D8B5B}"/>
              </a:ext>
            </a:extLst>
          </p:cNvPr>
          <p:cNvGrpSpPr/>
          <p:nvPr/>
        </p:nvGrpSpPr>
        <p:grpSpPr>
          <a:xfrm>
            <a:off x="323850" y="86723"/>
            <a:ext cx="17640300" cy="9525000"/>
            <a:chOff x="0" y="0"/>
            <a:chExt cx="23520400" cy="12700000"/>
          </a:xfrm>
          <a:solidFill>
            <a:schemeClr val="bg1"/>
          </a:solidFill>
        </p:grpSpPr>
        <p:sp>
          <p:nvSpPr>
            <p:cNvPr id="3" name="Freeform 3">
              <a:extLst>
                <a:ext uri="{FF2B5EF4-FFF2-40B4-BE49-F238E27FC236}">
                  <a16:creationId xmlns:a16="http://schemas.microsoft.com/office/drawing/2014/main" id="{E6EF3A08-EA9C-5CD5-2C40-3CA619978C09}"/>
                </a:ext>
              </a:extLst>
            </p:cNvPr>
            <p:cNvSpPr/>
            <p:nvPr/>
          </p:nvSpPr>
          <p:spPr>
            <a:xfrm>
              <a:off x="0" y="0"/>
              <a:ext cx="23520400" cy="12700000"/>
            </a:xfrm>
            <a:custGeom>
              <a:avLst/>
              <a:gdLst/>
              <a:ahLst/>
              <a:cxnLst/>
              <a:rect l="l" t="t" r="r" b="b"/>
              <a:pathLst>
                <a:path w="23520400" h="12700000">
                  <a:moveTo>
                    <a:pt x="1270000" y="0"/>
                  </a:moveTo>
                  <a:lnTo>
                    <a:pt x="22250400" y="0"/>
                  </a:lnTo>
                  <a:cubicBezTo>
                    <a:pt x="22951802" y="0"/>
                    <a:pt x="23520400" y="568598"/>
                    <a:pt x="23520400" y="1270000"/>
                  </a:cubicBezTo>
                  <a:lnTo>
                    <a:pt x="23520400" y="11430000"/>
                  </a:lnTo>
                  <a:cubicBezTo>
                    <a:pt x="23520400" y="12131401"/>
                    <a:pt x="22951802" y="12700000"/>
                    <a:pt x="22250400" y="12700000"/>
                  </a:cubicBezTo>
                  <a:lnTo>
                    <a:pt x="1270000" y="12700000"/>
                  </a:lnTo>
                  <a:cubicBezTo>
                    <a:pt x="568598" y="12700000"/>
                    <a:pt x="0" y="12131401"/>
                    <a:pt x="0" y="11430000"/>
                  </a:cubicBezTo>
                  <a:lnTo>
                    <a:pt x="0" y="1270000"/>
                  </a:lnTo>
                  <a:cubicBezTo>
                    <a:pt x="0" y="568598"/>
                    <a:pt x="568598" y="0"/>
                    <a:pt x="1270000" y="0"/>
                  </a:cubicBezTo>
                  <a:close/>
                </a:path>
              </a:pathLst>
            </a:custGeom>
            <a:grpFill/>
          </p:spPr>
          <p:txBody>
            <a:bodyPr/>
            <a:lstStyle/>
            <a:p>
              <a:endParaRPr lang="en-US" b="1" dirty="0">
                <a:latin typeface="Aptos" panose="020B0004020202020204" pitchFamily="34" charset="0"/>
              </a:endParaRPr>
            </a:p>
          </p:txBody>
        </p:sp>
      </p:grpSp>
      <p:sp>
        <p:nvSpPr>
          <p:cNvPr id="5" name="TextBox 7">
            <a:extLst>
              <a:ext uri="{FF2B5EF4-FFF2-40B4-BE49-F238E27FC236}">
                <a16:creationId xmlns:a16="http://schemas.microsoft.com/office/drawing/2014/main" id="{45BF1A87-9810-1B78-708C-4C9C4AE19863}"/>
              </a:ext>
            </a:extLst>
          </p:cNvPr>
          <p:cNvSpPr txBox="1"/>
          <p:nvPr/>
        </p:nvSpPr>
        <p:spPr>
          <a:xfrm>
            <a:off x="1295400" y="2215891"/>
            <a:ext cx="10470754" cy="1590179"/>
          </a:xfrm>
          <a:prstGeom prst="rect">
            <a:avLst/>
          </a:prstGeom>
        </p:spPr>
        <p:txBody>
          <a:bodyPr wrap="square" lIns="0" tIns="0" rIns="0" bIns="0" rtlCol="0" anchor="t">
            <a:spAutoFit/>
          </a:bodyPr>
          <a:lstStyle/>
          <a:p>
            <a:pPr marL="0" lvl="0" indent="0" algn="l">
              <a:lnSpc>
                <a:spcPts val="6239"/>
              </a:lnSpc>
              <a:spcBef>
                <a:spcPct val="0"/>
              </a:spcBef>
            </a:pPr>
            <a:r>
              <a:rPr lang="en-US" sz="5199" b="1" dirty="0">
                <a:solidFill>
                  <a:srgbClr val="3D5367"/>
                </a:solidFill>
                <a:latin typeface="Aptos Bold"/>
                <a:ea typeface="Aptos Bold"/>
                <a:cs typeface="Aptos Bold"/>
                <a:sym typeface="Aptos Bold"/>
              </a:rPr>
              <a:t>Brains learn best when challenge </a:t>
            </a:r>
          </a:p>
          <a:p>
            <a:pPr marL="0" lvl="0" indent="0" algn="l">
              <a:lnSpc>
                <a:spcPts val="6239"/>
              </a:lnSpc>
              <a:spcBef>
                <a:spcPct val="0"/>
              </a:spcBef>
            </a:pPr>
            <a:r>
              <a:rPr lang="en-US" sz="5199" b="1" dirty="0">
                <a:solidFill>
                  <a:srgbClr val="3D5367"/>
                </a:solidFill>
                <a:latin typeface="Aptos Bold"/>
                <a:ea typeface="Aptos Bold"/>
                <a:cs typeface="Aptos Bold"/>
                <a:sym typeface="Aptos Bold"/>
              </a:rPr>
              <a:t>is reachable</a:t>
            </a:r>
          </a:p>
        </p:txBody>
      </p:sp>
      <p:pic>
        <p:nvPicPr>
          <p:cNvPr id="7" name="Picture 6">
            <a:extLst>
              <a:ext uri="{FF2B5EF4-FFF2-40B4-BE49-F238E27FC236}">
                <a16:creationId xmlns:a16="http://schemas.microsoft.com/office/drawing/2014/main" id="{3728D085-A6CD-B764-B170-AD3AC229C402}"/>
              </a:ext>
            </a:extLst>
          </p:cNvPr>
          <p:cNvPicPr>
            <a:picLocks noChangeAspect="1"/>
          </p:cNvPicPr>
          <p:nvPr/>
        </p:nvPicPr>
        <p:blipFill>
          <a:blip r:embed="rId3"/>
          <a:stretch/>
        </p:blipFill>
        <p:spPr>
          <a:xfrm>
            <a:off x="11613754" y="2370827"/>
            <a:ext cx="5531246" cy="5638798"/>
          </a:xfrm>
          <a:prstGeom prst="rect">
            <a:avLst/>
          </a:prstGeom>
        </p:spPr>
      </p:pic>
      <p:sp>
        <p:nvSpPr>
          <p:cNvPr id="8" name="TextBox 5">
            <a:extLst>
              <a:ext uri="{FF2B5EF4-FFF2-40B4-BE49-F238E27FC236}">
                <a16:creationId xmlns:a16="http://schemas.microsoft.com/office/drawing/2014/main" id="{7C2EE265-88E5-6BD1-9D1F-5A21DAE2C249}"/>
              </a:ext>
            </a:extLst>
          </p:cNvPr>
          <p:cNvSpPr txBox="1"/>
          <p:nvPr/>
        </p:nvSpPr>
        <p:spPr>
          <a:xfrm>
            <a:off x="1143000" y="675277"/>
            <a:ext cx="5715000" cy="372745"/>
          </a:xfrm>
          <a:prstGeom prst="rect">
            <a:avLst/>
          </a:prstGeom>
        </p:spPr>
        <p:txBody>
          <a:bodyPr lIns="0" tIns="0" rIns="0" bIns="0" rtlCol="0" anchor="t">
            <a:spAutoFit/>
          </a:bodyPr>
          <a:lstStyle/>
          <a:p>
            <a:pPr marL="0" lvl="0" indent="0" algn="l">
              <a:lnSpc>
                <a:spcPts val="3079"/>
              </a:lnSpc>
              <a:spcBef>
                <a:spcPct val="0"/>
              </a:spcBef>
            </a:pPr>
            <a:r>
              <a:rPr lang="en-US" sz="2199" dirty="0">
                <a:solidFill>
                  <a:srgbClr val="E7B84A"/>
                </a:solidFill>
                <a:latin typeface="Aptos"/>
                <a:ea typeface="Aptos"/>
                <a:cs typeface="Aptos"/>
                <a:sym typeface="Aptos"/>
              </a:rPr>
              <a:t>A Quick Trip Inside the Brain</a:t>
            </a:r>
            <a:endParaRPr lang="en-US" sz="2199" u="none" strike="noStrike" dirty="0">
              <a:solidFill>
                <a:srgbClr val="E7B84A"/>
              </a:solidFill>
              <a:latin typeface="Aptos"/>
              <a:ea typeface="Aptos"/>
              <a:cs typeface="Aptos"/>
              <a:sym typeface="Aptos"/>
            </a:endParaRPr>
          </a:p>
        </p:txBody>
      </p:sp>
      <p:sp>
        <p:nvSpPr>
          <p:cNvPr id="9" name="AutoShape 6">
            <a:extLst>
              <a:ext uri="{FF2B5EF4-FFF2-40B4-BE49-F238E27FC236}">
                <a16:creationId xmlns:a16="http://schemas.microsoft.com/office/drawing/2014/main" id="{0A8F2933-3086-64A5-1B7F-710C67D139DE}"/>
              </a:ext>
            </a:extLst>
          </p:cNvPr>
          <p:cNvSpPr/>
          <p:nvPr/>
        </p:nvSpPr>
        <p:spPr>
          <a:xfrm>
            <a:off x="1143000" y="1485900"/>
            <a:ext cx="2124075" cy="0"/>
          </a:xfrm>
          <a:prstGeom prst="line">
            <a:avLst/>
          </a:prstGeom>
          <a:ln w="123825" cap="rnd">
            <a:solidFill>
              <a:srgbClr val="E7B84A"/>
            </a:solidFill>
            <a:prstDash val="solid"/>
            <a:headEnd type="none" w="sm" len="sm"/>
            <a:tailEnd type="none" w="sm" len="sm"/>
          </a:ln>
        </p:spPr>
        <p:txBody>
          <a:bodyPr/>
          <a:lstStyle/>
          <a:p>
            <a:endParaRPr lang="en-US" dirty="0"/>
          </a:p>
        </p:txBody>
      </p:sp>
      <p:sp>
        <p:nvSpPr>
          <p:cNvPr id="14" name="Oval 13">
            <a:extLst>
              <a:ext uri="{FF2B5EF4-FFF2-40B4-BE49-F238E27FC236}">
                <a16:creationId xmlns:a16="http://schemas.microsoft.com/office/drawing/2014/main" id="{4F45BA90-D6B2-4BEA-7187-975BB3C8EA91}"/>
              </a:ext>
            </a:extLst>
          </p:cNvPr>
          <p:cNvSpPr/>
          <p:nvPr/>
        </p:nvSpPr>
        <p:spPr>
          <a:xfrm>
            <a:off x="1499607" y="4733026"/>
            <a:ext cx="533400" cy="4572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latin typeface="Aptos" panose="020B0004020202020204" pitchFamily="34" charset="0"/>
              </a:rPr>
              <a:t>1</a:t>
            </a:r>
          </a:p>
        </p:txBody>
      </p:sp>
      <p:pic>
        <p:nvPicPr>
          <p:cNvPr id="16" name="Picture 15">
            <a:extLst>
              <a:ext uri="{FF2B5EF4-FFF2-40B4-BE49-F238E27FC236}">
                <a16:creationId xmlns:a16="http://schemas.microsoft.com/office/drawing/2014/main" id="{ED0E8470-2787-7F20-45E0-79C820E3DEE4}"/>
              </a:ext>
            </a:extLst>
          </p:cNvPr>
          <p:cNvPicPr>
            <a:picLocks noChangeAspect="1"/>
          </p:cNvPicPr>
          <p:nvPr/>
        </p:nvPicPr>
        <p:blipFill>
          <a:blip r:embed="rId4"/>
          <a:stretch>
            <a:fillRect/>
          </a:stretch>
        </p:blipFill>
        <p:spPr>
          <a:xfrm>
            <a:off x="1520412" y="5825711"/>
            <a:ext cx="554784" cy="481626"/>
          </a:xfrm>
          <a:prstGeom prst="rect">
            <a:avLst/>
          </a:prstGeom>
        </p:spPr>
      </p:pic>
      <p:pic>
        <p:nvPicPr>
          <p:cNvPr id="18" name="Picture 17">
            <a:extLst>
              <a:ext uri="{FF2B5EF4-FFF2-40B4-BE49-F238E27FC236}">
                <a16:creationId xmlns:a16="http://schemas.microsoft.com/office/drawing/2014/main" id="{B81734EC-0F96-C694-D6B4-861D4AEDD055}"/>
              </a:ext>
            </a:extLst>
          </p:cNvPr>
          <p:cNvPicPr>
            <a:picLocks noChangeAspect="1"/>
          </p:cNvPicPr>
          <p:nvPr/>
        </p:nvPicPr>
        <p:blipFill>
          <a:blip r:embed="rId4"/>
          <a:stretch>
            <a:fillRect/>
          </a:stretch>
        </p:blipFill>
        <p:spPr>
          <a:xfrm>
            <a:off x="1547234" y="6942822"/>
            <a:ext cx="554784" cy="481626"/>
          </a:xfrm>
          <a:prstGeom prst="rect">
            <a:avLst/>
          </a:prstGeom>
        </p:spPr>
      </p:pic>
      <p:sp>
        <p:nvSpPr>
          <p:cNvPr id="20" name="TextBox 19">
            <a:extLst>
              <a:ext uri="{FF2B5EF4-FFF2-40B4-BE49-F238E27FC236}">
                <a16:creationId xmlns:a16="http://schemas.microsoft.com/office/drawing/2014/main" id="{52EBD69A-DB63-46B6-0DE9-3DBEFA08EF18}"/>
              </a:ext>
            </a:extLst>
          </p:cNvPr>
          <p:cNvSpPr txBox="1"/>
          <p:nvPr/>
        </p:nvSpPr>
        <p:spPr>
          <a:xfrm>
            <a:off x="1596166" y="5841851"/>
            <a:ext cx="554784" cy="523220"/>
          </a:xfrm>
          <a:prstGeom prst="rect">
            <a:avLst/>
          </a:prstGeom>
          <a:noFill/>
        </p:spPr>
        <p:txBody>
          <a:bodyPr wrap="square" rtlCol="0">
            <a:spAutoFit/>
          </a:bodyPr>
          <a:lstStyle/>
          <a:p>
            <a:r>
              <a:rPr lang="en-US" sz="2800" b="1" dirty="0">
                <a:latin typeface="Aptos" panose="020B0004020202020204" pitchFamily="34" charset="0"/>
              </a:rPr>
              <a:t>2</a:t>
            </a:r>
          </a:p>
        </p:txBody>
      </p:sp>
      <p:sp>
        <p:nvSpPr>
          <p:cNvPr id="22" name="TextBox 21">
            <a:extLst>
              <a:ext uri="{FF2B5EF4-FFF2-40B4-BE49-F238E27FC236}">
                <a16:creationId xmlns:a16="http://schemas.microsoft.com/office/drawing/2014/main" id="{54E69B30-5135-8B47-0B43-D1CDAF839471}"/>
              </a:ext>
            </a:extLst>
          </p:cNvPr>
          <p:cNvSpPr txBox="1"/>
          <p:nvPr/>
        </p:nvSpPr>
        <p:spPr>
          <a:xfrm>
            <a:off x="1596166" y="6942822"/>
            <a:ext cx="436841" cy="523220"/>
          </a:xfrm>
          <a:prstGeom prst="rect">
            <a:avLst/>
          </a:prstGeom>
          <a:noFill/>
        </p:spPr>
        <p:txBody>
          <a:bodyPr wrap="square" rtlCol="0">
            <a:spAutoFit/>
          </a:bodyPr>
          <a:lstStyle/>
          <a:p>
            <a:r>
              <a:rPr lang="en-US" sz="2800" b="1" dirty="0">
                <a:latin typeface="Aptos" panose="020B0004020202020204" pitchFamily="34" charset="0"/>
              </a:rPr>
              <a:t>3</a:t>
            </a:r>
          </a:p>
        </p:txBody>
      </p:sp>
      <p:sp>
        <p:nvSpPr>
          <p:cNvPr id="23" name="TextBox 22">
            <a:extLst>
              <a:ext uri="{FF2B5EF4-FFF2-40B4-BE49-F238E27FC236}">
                <a16:creationId xmlns:a16="http://schemas.microsoft.com/office/drawing/2014/main" id="{D1245320-895A-A808-00E9-02A89C1AD9A4}"/>
              </a:ext>
            </a:extLst>
          </p:cNvPr>
          <p:cNvSpPr txBox="1"/>
          <p:nvPr/>
        </p:nvSpPr>
        <p:spPr>
          <a:xfrm>
            <a:off x="2320996" y="4558967"/>
            <a:ext cx="7955940" cy="830997"/>
          </a:xfrm>
          <a:prstGeom prst="rect">
            <a:avLst/>
          </a:prstGeom>
          <a:noFill/>
        </p:spPr>
        <p:txBody>
          <a:bodyPr wrap="square" rtlCol="0">
            <a:spAutoFit/>
          </a:bodyPr>
          <a:lstStyle/>
          <a:p>
            <a:r>
              <a:rPr lang="en-US" sz="2400" b="1" dirty="0">
                <a:latin typeface="Aptos" panose="020B0004020202020204" pitchFamily="34" charset="0"/>
              </a:rPr>
              <a:t>Processing Speed</a:t>
            </a:r>
          </a:p>
          <a:p>
            <a:r>
              <a:rPr lang="en-US" sz="2400" dirty="0">
                <a:latin typeface="Aptos" panose="020B0004020202020204" pitchFamily="34" charset="0"/>
              </a:rPr>
              <a:t>Faster recognition frees attention for meaning making</a:t>
            </a:r>
          </a:p>
        </p:txBody>
      </p:sp>
      <p:sp>
        <p:nvSpPr>
          <p:cNvPr id="24" name="TextBox 23">
            <a:extLst>
              <a:ext uri="{FF2B5EF4-FFF2-40B4-BE49-F238E27FC236}">
                <a16:creationId xmlns:a16="http://schemas.microsoft.com/office/drawing/2014/main" id="{0802FCD5-245D-197D-A4BC-251EDB7F4723}"/>
              </a:ext>
            </a:extLst>
          </p:cNvPr>
          <p:cNvSpPr txBox="1"/>
          <p:nvPr/>
        </p:nvSpPr>
        <p:spPr>
          <a:xfrm>
            <a:off x="2381068" y="5768320"/>
            <a:ext cx="9143999" cy="830997"/>
          </a:xfrm>
          <a:prstGeom prst="rect">
            <a:avLst/>
          </a:prstGeom>
          <a:noFill/>
        </p:spPr>
        <p:txBody>
          <a:bodyPr wrap="square" rtlCol="0">
            <a:spAutoFit/>
          </a:bodyPr>
          <a:lstStyle/>
          <a:p>
            <a:r>
              <a:rPr lang="en-US" sz="2400" b="1" dirty="0">
                <a:latin typeface="Aptos" panose="020B0004020202020204" pitchFamily="34" charset="0"/>
              </a:rPr>
              <a:t>Working Memory</a:t>
            </a:r>
          </a:p>
          <a:p>
            <a:r>
              <a:rPr lang="en-US" sz="2400" dirty="0">
                <a:latin typeface="Aptos" panose="020B0004020202020204" pitchFamily="34" charset="0"/>
              </a:rPr>
              <a:t>Students need mental ‘workspace’ to hold and manipulate ideas</a:t>
            </a:r>
          </a:p>
        </p:txBody>
      </p:sp>
      <p:sp>
        <p:nvSpPr>
          <p:cNvPr id="25" name="TextBox 24">
            <a:extLst>
              <a:ext uri="{FF2B5EF4-FFF2-40B4-BE49-F238E27FC236}">
                <a16:creationId xmlns:a16="http://schemas.microsoft.com/office/drawing/2014/main" id="{620F2BCD-7072-C3A2-7A09-6AFC77ADEDC5}"/>
              </a:ext>
            </a:extLst>
          </p:cNvPr>
          <p:cNvSpPr txBox="1"/>
          <p:nvPr/>
        </p:nvSpPr>
        <p:spPr>
          <a:xfrm>
            <a:off x="2331060" y="6861613"/>
            <a:ext cx="7955940" cy="830997"/>
          </a:xfrm>
          <a:prstGeom prst="rect">
            <a:avLst/>
          </a:prstGeom>
          <a:noFill/>
        </p:spPr>
        <p:txBody>
          <a:bodyPr wrap="square" rtlCol="0">
            <a:spAutoFit/>
          </a:bodyPr>
          <a:lstStyle/>
          <a:p>
            <a:r>
              <a:rPr lang="en-US" sz="2400" b="1" dirty="0">
                <a:latin typeface="Aptos" panose="020B0004020202020204" pitchFamily="34" charset="0"/>
              </a:rPr>
              <a:t>Cognitive Load</a:t>
            </a:r>
          </a:p>
          <a:p>
            <a:r>
              <a:rPr lang="en-US" sz="2400" dirty="0">
                <a:latin typeface="Aptos" panose="020B0004020202020204" pitchFamily="34" charset="0"/>
              </a:rPr>
              <a:t>Too much at once shuts down learning before it can stick</a:t>
            </a:r>
          </a:p>
        </p:txBody>
      </p:sp>
    </p:spTree>
    <p:extLst>
      <p:ext uri="{BB962C8B-B14F-4D97-AF65-F5344CB8AC3E}">
        <p14:creationId xmlns:p14="http://schemas.microsoft.com/office/powerpoint/2010/main" val="4060204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38,100+ Academic Success Stock Illustrations, Royalty-Free Vector Graphics  &amp; Clip Art - iStock | Academic success vector, Academic success icon">
            <a:extLst>
              <a:ext uri="{FF2B5EF4-FFF2-40B4-BE49-F238E27FC236}">
                <a16:creationId xmlns:a16="http://schemas.microsoft.com/office/drawing/2014/main" id="{4FC146E3-32C1-7136-0E22-78114C161E2C}"/>
              </a:ext>
            </a:extLst>
          </p:cNvPr>
          <p:cNvPicPr>
            <a:picLocks noChangeAspect="1"/>
          </p:cNvPicPr>
          <p:nvPr/>
        </p:nvPicPr>
        <p:blipFill>
          <a:blip r:embed="rId3"/>
          <a:stretch>
            <a:fillRect/>
          </a:stretch>
        </p:blipFill>
        <p:spPr>
          <a:xfrm>
            <a:off x="11810948" y="2772074"/>
            <a:ext cx="5558080" cy="5480588"/>
          </a:xfrm>
          <a:prstGeom prst="rect">
            <a:avLst/>
          </a:prstGeom>
        </p:spPr>
      </p:pic>
      <p:sp>
        <p:nvSpPr>
          <p:cNvPr id="2" name="Title 1">
            <a:extLst>
              <a:ext uri="{FF2B5EF4-FFF2-40B4-BE49-F238E27FC236}">
                <a16:creationId xmlns:a16="http://schemas.microsoft.com/office/drawing/2014/main" id="{63D02F35-E578-9616-FBB0-411F84B5EB5C}"/>
              </a:ext>
            </a:extLst>
          </p:cNvPr>
          <p:cNvSpPr>
            <a:spLocks noGrp="1"/>
          </p:cNvSpPr>
          <p:nvPr>
            <p:ph type="title"/>
          </p:nvPr>
        </p:nvSpPr>
        <p:spPr/>
        <p:txBody>
          <a:bodyPr/>
          <a:lstStyle/>
          <a:p>
            <a:r>
              <a:rPr lang="en-US" dirty="0"/>
              <a:t>Elements of an Accelerated Lesson</a:t>
            </a:r>
          </a:p>
        </p:txBody>
      </p:sp>
      <p:sp>
        <p:nvSpPr>
          <p:cNvPr id="3" name="Content Placeholder 2">
            <a:extLst>
              <a:ext uri="{FF2B5EF4-FFF2-40B4-BE49-F238E27FC236}">
                <a16:creationId xmlns:a16="http://schemas.microsoft.com/office/drawing/2014/main" id="{A79E8F65-3E69-4027-BA57-3FD11712B17F}"/>
              </a:ext>
            </a:extLst>
          </p:cNvPr>
          <p:cNvSpPr>
            <a:spLocks noGrp="1"/>
          </p:cNvSpPr>
          <p:nvPr>
            <p:ph idx="1"/>
          </p:nvPr>
        </p:nvSpPr>
        <p:spPr>
          <a:xfrm>
            <a:off x="1033879" y="1853236"/>
            <a:ext cx="13967282" cy="5995040"/>
          </a:xfrm>
        </p:spPr>
        <p:txBody>
          <a:bodyPr vert="horz" lIns="91440" tIns="45720" rIns="91440" bIns="45720" rtlCol="0" anchor="t">
            <a:noAutofit/>
          </a:bodyPr>
          <a:lstStyle/>
          <a:p>
            <a:pPr marL="91440">
              <a:lnSpc>
                <a:spcPct val="100000"/>
              </a:lnSpc>
              <a:spcBef>
                <a:spcPts val="600"/>
              </a:spcBef>
              <a:buAutoNum type="arabicPeriod"/>
            </a:pPr>
            <a:r>
              <a:rPr lang="en-US" sz="4000" dirty="0"/>
              <a:t>  Start by using high quality instructional materials</a:t>
            </a:r>
          </a:p>
          <a:p>
            <a:pPr marL="91440">
              <a:lnSpc>
                <a:spcPct val="100000"/>
              </a:lnSpc>
              <a:spcBef>
                <a:spcPts val="600"/>
              </a:spcBef>
              <a:buAutoNum type="arabicPeriod"/>
            </a:pPr>
            <a:r>
              <a:rPr lang="en-US" sz="4000" dirty="0"/>
              <a:t>  Clearly state the goal for the lesson</a:t>
            </a:r>
          </a:p>
          <a:p>
            <a:pPr marL="91440">
              <a:lnSpc>
                <a:spcPct val="100000"/>
              </a:lnSpc>
              <a:spcBef>
                <a:spcPts val="600"/>
              </a:spcBef>
              <a:buAutoNum type="arabicPeriod"/>
            </a:pPr>
            <a:r>
              <a:rPr lang="en-US" sz="4000" dirty="0"/>
              <a:t>  Providing student’s opportunity for reflection</a:t>
            </a:r>
          </a:p>
          <a:p>
            <a:pPr marL="91440">
              <a:lnSpc>
                <a:spcPct val="100000"/>
              </a:lnSpc>
              <a:spcBef>
                <a:spcPts val="600"/>
              </a:spcBef>
              <a:buAutoNum type="arabicPeriod"/>
            </a:pPr>
            <a:r>
              <a:rPr lang="en-US" sz="4000" dirty="0"/>
              <a:t>  Address prior knowledge needs.</a:t>
            </a:r>
          </a:p>
          <a:p>
            <a:pPr marL="91440">
              <a:lnSpc>
                <a:spcPct val="100000"/>
              </a:lnSpc>
              <a:spcBef>
                <a:spcPts val="600"/>
              </a:spcBef>
              <a:buAutoNum type="arabicPeriod"/>
            </a:pPr>
            <a:r>
              <a:rPr lang="en-US" sz="4000" dirty="0"/>
              <a:t>  Actively Engage the students.</a:t>
            </a:r>
          </a:p>
          <a:p>
            <a:pPr marL="91440">
              <a:lnSpc>
                <a:spcPct val="100000"/>
              </a:lnSpc>
              <a:spcBef>
                <a:spcPts val="600"/>
              </a:spcBef>
              <a:buAutoNum type="arabicPeriod"/>
            </a:pPr>
            <a:r>
              <a:rPr lang="en-US" sz="4000" dirty="0"/>
              <a:t>  Time for feedback from the teacher and peers</a:t>
            </a:r>
          </a:p>
          <a:p>
            <a:pPr marL="91440">
              <a:lnSpc>
                <a:spcPct val="100000"/>
              </a:lnSpc>
              <a:spcBef>
                <a:spcPts val="600"/>
              </a:spcBef>
              <a:buAutoNum type="arabicPeriod"/>
            </a:pPr>
            <a:r>
              <a:rPr lang="en-US" sz="4000" dirty="0"/>
              <a:t>  Student discourse</a:t>
            </a:r>
          </a:p>
          <a:p>
            <a:pPr marL="91440">
              <a:lnSpc>
                <a:spcPct val="100000"/>
              </a:lnSpc>
              <a:spcBef>
                <a:spcPts val="600"/>
              </a:spcBef>
              <a:buAutoNum type="arabicPeriod"/>
            </a:pPr>
            <a:r>
              <a:rPr lang="en-US" sz="4000" dirty="0"/>
              <a:t>  Differentiation or small groups</a:t>
            </a:r>
          </a:p>
          <a:p>
            <a:pPr marL="91440">
              <a:lnSpc>
                <a:spcPct val="100000"/>
              </a:lnSpc>
              <a:spcBef>
                <a:spcPts val="600"/>
              </a:spcBef>
              <a:buAutoNum type="arabicPeriod"/>
            </a:pPr>
            <a:r>
              <a:rPr lang="en-US" sz="4000" dirty="0"/>
              <a:t>  CLOSURE</a:t>
            </a:r>
          </a:p>
          <a:p>
            <a:pPr marL="91440">
              <a:lnSpc>
                <a:spcPct val="100000"/>
              </a:lnSpc>
              <a:spcBef>
                <a:spcPts val="600"/>
              </a:spcBef>
            </a:pPr>
            <a:r>
              <a:rPr lang="en-US" sz="4000" dirty="0"/>
              <a:t> </a:t>
            </a:r>
          </a:p>
        </p:txBody>
      </p:sp>
      <p:sp>
        <p:nvSpPr>
          <p:cNvPr id="6" name="TextBox 5">
            <a:extLst>
              <a:ext uri="{FF2B5EF4-FFF2-40B4-BE49-F238E27FC236}">
                <a16:creationId xmlns:a16="http://schemas.microsoft.com/office/drawing/2014/main" id="{D8483181-DA6F-F5B9-111C-0A2E4ABAF4FB}"/>
              </a:ext>
            </a:extLst>
          </p:cNvPr>
          <p:cNvSpPr txBox="1"/>
          <p:nvPr/>
        </p:nvSpPr>
        <p:spPr>
          <a:xfrm>
            <a:off x="1639018" y="8657047"/>
            <a:ext cx="7504981" cy="914400"/>
          </a:xfrm>
          <a:prstGeom prst="rect">
            <a:avLst/>
          </a:prstGeom>
        </p:spPr>
        <p:txBody>
          <a:bodyPr vert="horz" wrap="none" lIns="91440" tIns="45720" rIns="91440" bIns="45720" rtlCol="0" anchor="t">
            <a:noAutofit/>
          </a:bodyPr>
          <a:lstStyle/>
          <a:p>
            <a:pPr algn="l"/>
            <a:endParaRPr lang="en-US" sz="4400" b="0" dirty="0"/>
          </a:p>
        </p:txBody>
      </p:sp>
      <p:sp>
        <p:nvSpPr>
          <p:cNvPr id="8" name="TextBox 7">
            <a:hlinkClick r:id="rId4"/>
            <a:extLst>
              <a:ext uri="{FF2B5EF4-FFF2-40B4-BE49-F238E27FC236}">
                <a16:creationId xmlns:a16="http://schemas.microsoft.com/office/drawing/2014/main" id="{0741C457-F3F5-61E6-7A4C-9BF65EC9CFB2}"/>
              </a:ext>
            </a:extLst>
          </p:cNvPr>
          <p:cNvSpPr txBox="1"/>
          <p:nvPr/>
        </p:nvSpPr>
        <p:spPr>
          <a:xfrm>
            <a:off x="9420045" y="8657047"/>
            <a:ext cx="7073661" cy="914400"/>
          </a:xfrm>
          <a:prstGeom prst="rect">
            <a:avLst/>
          </a:prstGeom>
        </p:spPr>
        <p:txBody>
          <a:bodyPr vert="horz" wrap="none" lIns="91440" tIns="45720" rIns="91440" bIns="45720" rtlCol="0" anchor="t">
            <a:noAutofit/>
          </a:bodyPr>
          <a:lstStyle/>
          <a:p>
            <a:pPr algn="l"/>
            <a:r>
              <a:rPr lang="en-US" sz="3600" b="0" dirty="0">
                <a:solidFill>
                  <a:schemeClr val="accent1"/>
                </a:solidFill>
              </a:rPr>
              <a:t> </a:t>
            </a:r>
            <a:r>
              <a:rPr lang="en-US" sz="3600" b="0" dirty="0">
                <a:solidFill>
                  <a:schemeClr val="accent1"/>
                </a:solidFill>
                <a:hlinkClick r:id="rId5"/>
              </a:rPr>
              <a:t>Questions to Guide Lesson Design</a:t>
            </a:r>
            <a:endParaRPr lang="en-US" sz="4400" b="0" dirty="0"/>
          </a:p>
        </p:txBody>
      </p:sp>
    </p:spTree>
    <p:extLst>
      <p:ext uri="{BB962C8B-B14F-4D97-AF65-F5344CB8AC3E}">
        <p14:creationId xmlns:p14="http://schemas.microsoft.com/office/powerpoint/2010/main" val="288263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AAC7-42AF-6AE0-8579-7B83136CB0ED}"/>
              </a:ext>
            </a:extLst>
          </p:cNvPr>
          <p:cNvSpPr>
            <a:spLocks noGrp="1"/>
          </p:cNvSpPr>
          <p:nvPr>
            <p:ph type="title"/>
          </p:nvPr>
        </p:nvSpPr>
        <p:spPr>
          <a:xfrm>
            <a:off x="918972" y="1265995"/>
            <a:ext cx="4647438" cy="7132320"/>
          </a:xfrm>
        </p:spPr>
        <p:txBody>
          <a:bodyPr anchor="ctr">
            <a:normAutofit/>
          </a:bodyPr>
          <a:lstStyle/>
          <a:p>
            <a:r>
              <a:rPr lang="en-US" sz="6200" dirty="0"/>
              <a:t>Similarities in the guidelines of UDL</a:t>
            </a:r>
          </a:p>
        </p:txBody>
      </p:sp>
      <p:pic>
        <p:nvPicPr>
          <p:cNvPr id="6" name="Content Placeholder 5" descr="UDL resources - all grades">
            <a:extLst>
              <a:ext uri="{FF2B5EF4-FFF2-40B4-BE49-F238E27FC236}">
                <a16:creationId xmlns:a16="http://schemas.microsoft.com/office/drawing/2014/main" id="{BAB1C607-41C2-C24F-4EB2-1D7FF2B33AD7}"/>
              </a:ext>
            </a:extLst>
          </p:cNvPr>
          <p:cNvPicPr>
            <a:picLocks noGrp="1" noChangeAspect="1"/>
          </p:cNvPicPr>
          <p:nvPr>
            <p:ph idx="4294967295"/>
          </p:nvPr>
        </p:nvPicPr>
        <p:blipFill>
          <a:blip r:embed="rId2"/>
          <a:stretch>
            <a:fillRect/>
          </a:stretch>
        </p:blipFill>
        <p:spPr>
          <a:xfrm>
            <a:off x="6831690" y="1265996"/>
            <a:ext cx="10450285" cy="7132320"/>
          </a:xfrm>
          <a:noFill/>
        </p:spPr>
      </p:pic>
      <p:sp>
        <p:nvSpPr>
          <p:cNvPr id="7" name="TextBox 6">
            <a:extLst>
              <a:ext uri="{FF2B5EF4-FFF2-40B4-BE49-F238E27FC236}">
                <a16:creationId xmlns:a16="http://schemas.microsoft.com/office/drawing/2014/main" id="{A01ADF49-1EBE-1683-053F-FD9E03ABA0A0}"/>
              </a:ext>
            </a:extLst>
          </p:cNvPr>
          <p:cNvSpPr txBox="1"/>
          <p:nvPr/>
        </p:nvSpPr>
        <p:spPr>
          <a:xfrm>
            <a:off x="7814330" y="8639033"/>
            <a:ext cx="104771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hlinkClick r:id="rId3"/>
              </a:rPr>
              <a:t>Universal Design for Learning Guidelines</a:t>
            </a:r>
            <a:endParaRPr lang="en-US" sz="3600" b="0" dirty="0"/>
          </a:p>
        </p:txBody>
      </p:sp>
    </p:spTree>
    <p:extLst>
      <p:ext uri="{BB962C8B-B14F-4D97-AF65-F5344CB8AC3E}">
        <p14:creationId xmlns:p14="http://schemas.microsoft.com/office/powerpoint/2010/main" val="4022692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91528-C3A7-8035-6917-276ED028D6BF}"/>
              </a:ext>
            </a:extLst>
          </p:cNvPr>
          <p:cNvSpPr>
            <a:spLocks noGrp="1"/>
          </p:cNvSpPr>
          <p:nvPr>
            <p:ph type="title"/>
          </p:nvPr>
        </p:nvSpPr>
        <p:spPr/>
        <p:txBody>
          <a:bodyPr/>
          <a:lstStyle/>
          <a:p>
            <a:r>
              <a:rPr lang="en-US" dirty="0"/>
              <a:t>Scaffolding Ideas</a:t>
            </a:r>
          </a:p>
        </p:txBody>
      </p:sp>
      <p:pic>
        <p:nvPicPr>
          <p:cNvPr id="5" name="Content Placeholder 4">
            <a:extLst>
              <a:ext uri="{FF2B5EF4-FFF2-40B4-BE49-F238E27FC236}">
                <a16:creationId xmlns:a16="http://schemas.microsoft.com/office/drawing/2014/main" id="{31815971-885B-2C1E-3E4F-8B12A72A88B3}"/>
              </a:ext>
            </a:extLst>
          </p:cNvPr>
          <p:cNvPicPr>
            <a:picLocks noGrp="1" noChangeAspect="1"/>
          </p:cNvPicPr>
          <p:nvPr>
            <p:ph idx="1"/>
          </p:nvPr>
        </p:nvPicPr>
        <p:blipFill>
          <a:blip r:embed="rId2"/>
          <a:stretch>
            <a:fillRect/>
          </a:stretch>
        </p:blipFill>
        <p:spPr>
          <a:xfrm>
            <a:off x="4002373" y="1578359"/>
            <a:ext cx="10793520" cy="8160954"/>
          </a:xfrm>
          <a:prstGeom prst="rect">
            <a:avLst/>
          </a:prstGeom>
        </p:spPr>
      </p:pic>
    </p:spTree>
    <p:extLst>
      <p:ext uri="{BB962C8B-B14F-4D97-AF65-F5344CB8AC3E}">
        <p14:creationId xmlns:p14="http://schemas.microsoft.com/office/powerpoint/2010/main" val="444630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a:extLst>
              <a:ext uri="{FF2B5EF4-FFF2-40B4-BE49-F238E27FC236}">
                <a16:creationId xmlns:a16="http://schemas.microsoft.com/office/drawing/2014/main" id="{E479B13D-3C31-7CF7-5FA5-35EE87FB47C8}"/>
              </a:ext>
            </a:extLst>
          </p:cNvPr>
          <p:cNvSpPr txBox="1">
            <a:spLocks noGrp="1"/>
          </p:cNvSpPr>
          <p:nvPr>
            <p:ph type="title"/>
          </p:nvPr>
        </p:nvSpPr>
        <p:spPr>
          <a:xfrm>
            <a:off x="961570" y="807873"/>
            <a:ext cx="16438057" cy="65845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defTabSz="914400" rtl="0" eaLnBrk="1" fontAlgn="auto" latinLnBrk="0" hangingPunct="1">
              <a:lnSpc>
                <a:spcPts val="5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Acceleration Mindset Shifts</a:t>
            </a:r>
          </a:p>
        </p:txBody>
      </p:sp>
      <p:sp>
        <p:nvSpPr>
          <p:cNvPr id="37" name="Text Placeholder 36">
            <a:extLst>
              <a:ext uri="{FF2B5EF4-FFF2-40B4-BE49-F238E27FC236}">
                <a16:creationId xmlns:a16="http://schemas.microsoft.com/office/drawing/2014/main" id="{24B639D6-FA47-EE58-2805-4E5A3D637BD4}"/>
              </a:ext>
            </a:extLst>
          </p:cNvPr>
          <p:cNvSpPr>
            <a:spLocks noGrp="1"/>
          </p:cNvSpPr>
          <p:nvPr>
            <p:ph type="body" sz="quarter" idx="19"/>
          </p:nvPr>
        </p:nvSpPr>
        <p:spPr>
          <a:xfrm>
            <a:off x="1159791" y="4469463"/>
            <a:ext cx="15240419" cy="1348074"/>
          </a:xfrm>
        </p:spPr>
        <p:txBody>
          <a:bodyPr>
            <a:noAutofit/>
          </a:bodyPr>
          <a:lstStyle/>
          <a:p>
            <a:pPr algn="l">
              <a:lnSpc>
                <a:spcPct val="200000"/>
              </a:lnSpc>
            </a:pPr>
            <a:r>
              <a:rPr lang="en-US" sz="4000" dirty="0"/>
              <a:t>1.  Schools and districts are learning organizations.</a:t>
            </a:r>
          </a:p>
          <a:p>
            <a:pPr marL="514350" indent="-514350" algn="l">
              <a:lnSpc>
                <a:spcPct val="200000"/>
              </a:lnSpc>
              <a:buAutoNum type="arabicPeriod" startAt="2"/>
            </a:pPr>
            <a:r>
              <a:rPr lang="en-US" sz="4000" dirty="0"/>
              <a:t> All Students can learn grade- and course- level standards</a:t>
            </a:r>
          </a:p>
          <a:p>
            <a:pPr marL="514350" indent="-514350" algn="l">
              <a:lnSpc>
                <a:spcPct val="200000"/>
              </a:lnSpc>
              <a:buAutoNum type="arabicPeriod" startAt="2"/>
            </a:pPr>
            <a:r>
              <a:rPr lang="en-US" sz="4000" dirty="0"/>
              <a:t> Formative assessment is integral to learning.</a:t>
            </a:r>
          </a:p>
          <a:p>
            <a:pPr marL="514350" indent="-514350" algn="l">
              <a:lnSpc>
                <a:spcPct val="200000"/>
              </a:lnSpc>
              <a:buAutoNum type="arabicPeriod" startAt="2"/>
            </a:pPr>
            <a:r>
              <a:rPr lang="en-US" sz="4000" dirty="0"/>
              <a:t> Schools must systematically intervene to accelerate learning.</a:t>
            </a:r>
          </a:p>
          <a:p>
            <a:pPr marL="742950" indent="-742950" algn="l">
              <a:lnSpc>
                <a:spcPct val="200000"/>
              </a:lnSpc>
              <a:buAutoNum type="arabicPeriod" startAt="5"/>
            </a:pPr>
            <a:r>
              <a:rPr lang="en-US" sz="4000" dirty="0"/>
              <a:t>Instructional strategies should create forward learning.</a:t>
            </a:r>
          </a:p>
          <a:p>
            <a:pPr marL="742950" indent="-742950" algn="l">
              <a:lnSpc>
                <a:spcPct val="200000"/>
              </a:lnSpc>
              <a:buAutoNum type="arabicPeriod" startAt="5"/>
            </a:pPr>
            <a:r>
              <a:rPr lang="en-US" sz="4000" dirty="0"/>
              <a:t>Everyone is a leader of learning.</a:t>
            </a:r>
          </a:p>
        </p:txBody>
      </p:sp>
      <p:pic>
        <p:nvPicPr>
          <p:cNvPr id="3" name="Content Placeholder 6" descr="A book cover with text and images&#10;&#10;AI-generated content may be incorrect.">
            <a:hlinkClick r:id="rId3"/>
            <a:extLst>
              <a:ext uri="{FF2B5EF4-FFF2-40B4-BE49-F238E27FC236}">
                <a16:creationId xmlns:a16="http://schemas.microsoft.com/office/drawing/2014/main" id="{96A4C032-0024-F993-D388-C8632002F899}"/>
              </a:ext>
            </a:extLst>
          </p:cNvPr>
          <p:cNvPicPr>
            <a:picLocks noChangeAspect="1"/>
          </p:cNvPicPr>
          <p:nvPr/>
        </p:nvPicPr>
        <p:blipFill>
          <a:blip r:embed="rId4"/>
          <a:stretch>
            <a:fillRect/>
          </a:stretch>
        </p:blipFill>
        <p:spPr>
          <a:xfrm>
            <a:off x="15024313" y="583560"/>
            <a:ext cx="2753222" cy="340377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EE66-F167-58F7-449A-D95BBEF84D71}"/>
              </a:ext>
            </a:extLst>
          </p:cNvPr>
          <p:cNvSpPr>
            <a:spLocks noGrp="1"/>
          </p:cNvSpPr>
          <p:nvPr>
            <p:ph type="title"/>
          </p:nvPr>
        </p:nvSpPr>
        <p:spPr/>
        <p:txBody>
          <a:bodyPr>
            <a:normAutofit/>
          </a:bodyPr>
          <a:lstStyle/>
          <a:p>
            <a:pPr algn="ctr"/>
            <a:r>
              <a:rPr lang="en-US" sz="6000" dirty="0"/>
              <a:t>Learning </a:t>
            </a:r>
            <a:br>
              <a:rPr lang="en-US" sz="6000" dirty="0"/>
            </a:br>
            <a:r>
              <a:rPr lang="en-US" sz="6000" dirty="0"/>
              <a:t>Outcomes </a:t>
            </a:r>
            <a:br>
              <a:rPr lang="en-US" sz="6000" dirty="0"/>
            </a:br>
            <a:endParaRPr lang="en-US" sz="6000" dirty="0"/>
          </a:p>
        </p:txBody>
      </p:sp>
      <p:sp>
        <p:nvSpPr>
          <p:cNvPr id="3" name="Content Placeholder 2">
            <a:extLst>
              <a:ext uri="{FF2B5EF4-FFF2-40B4-BE49-F238E27FC236}">
                <a16:creationId xmlns:a16="http://schemas.microsoft.com/office/drawing/2014/main" id="{D60FDB35-C301-FAC8-8D5A-3EFFDA3AC90F}"/>
              </a:ext>
            </a:extLst>
          </p:cNvPr>
          <p:cNvSpPr>
            <a:spLocks noGrp="1"/>
          </p:cNvSpPr>
          <p:nvPr>
            <p:ph idx="4294967295"/>
          </p:nvPr>
        </p:nvSpPr>
        <p:spPr>
          <a:xfrm>
            <a:off x="6047786" y="2563979"/>
            <a:ext cx="11222170" cy="4846320"/>
          </a:xfrm>
        </p:spPr>
        <p:txBody>
          <a:bodyPr vert="horz" lIns="91440" tIns="45720" rIns="91440" bIns="45720" rtlCol="0" anchor="t">
            <a:normAutofit/>
          </a:bodyPr>
          <a:lstStyle/>
          <a:p>
            <a:r>
              <a:rPr lang="en-US" sz="4400" dirty="0"/>
              <a:t>Clarity on the importance of acceleration.</a:t>
            </a:r>
          </a:p>
          <a:p>
            <a:endParaRPr lang="en-US" sz="4400" dirty="0"/>
          </a:p>
          <a:p>
            <a:r>
              <a:rPr lang="en-US" sz="4400" dirty="0"/>
              <a:t>Guidance on how to use strategies to design lesson plans to accelerate ALL students.</a:t>
            </a:r>
          </a:p>
          <a:p>
            <a:endParaRPr lang="en-US" sz="4400" dirty="0"/>
          </a:p>
          <a:p>
            <a:r>
              <a:rPr lang="en-US" sz="4400" dirty="0"/>
              <a:t>Making shifts in mindsets to make it happen</a:t>
            </a:r>
          </a:p>
        </p:txBody>
      </p:sp>
    </p:spTree>
    <p:extLst>
      <p:ext uri="{BB962C8B-B14F-4D97-AF65-F5344CB8AC3E}">
        <p14:creationId xmlns:p14="http://schemas.microsoft.com/office/powerpoint/2010/main" val="4260391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D260E6-7ED7-8774-DDF3-974617F0143E}"/>
              </a:ext>
            </a:extLst>
          </p:cNvPr>
          <p:cNvPicPr>
            <a:picLocks noChangeAspect="1"/>
          </p:cNvPicPr>
          <p:nvPr/>
        </p:nvPicPr>
        <p:blipFill>
          <a:blip r:embed="rId3"/>
          <a:stretch>
            <a:fillRect/>
          </a:stretch>
        </p:blipFill>
        <p:spPr>
          <a:xfrm>
            <a:off x="2781850" y="1320220"/>
            <a:ext cx="11811000" cy="6749143"/>
          </a:xfrm>
          <a:prstGeom prst="rect">
            <a:avLst/>
          </a:prstGeom>
        </p:spPr>
      </p:pic>
      <p:sp>
        <p:nvSpPr>
          <p:cNvPr id="2" name="Title 1">
            <a:extLst>
              <a:ext uri="{FF2B5EF4-FFF2-40B4-BE49-F238E27FC236}">
                <a16:creationId xmlns:a16="http://schemas.microsoft.com/office/drawing/2014/main" id="{1BEEDBE7-FF0F-A1B0-E26E-5ABF7DD029D1}"/>
              </a:ext>
            </a:extLst>
          </p:cNvPr>
          <p:cNvSpPr>
            <a:spLocks noGrp="1"/>
          </p:cNvSpPr>
          <p:nvPr>
            <p:ph type="title"/>
          </p:nvPr>
        </p:nvSpPr>
        <p:spPr>
          <a:xfrm>
            <a:off x="2781850" y="7927603"/>
            <a:ext cx="13402056" cy="1097280"/>
          </a:xfrm>
        </p:spPr>
        <p:txBody>
          <a:bodyPr>
            <a:normAutofit fontScale="90000"/>
          </a:bodyPr>
          <a:lstStyle/>
          <a:p>
            <a:r>
              <a:rPr lang="en-US" b="0" dirty="0">
                <a:solidFill>
                  <a:srgbClr val="0070C0"/>
                </a:solidFill>
              </a:rPr>
              <a:t>Learning is not attained by chance, it must be sought </a:t>
            </a:r>
            <a:br>
              <a:rPr lang="en-US" b="0" dirty="0">
                <a:solidFill>
                  <a:srgbClr val="0070C0"/>
                </a:solidFill>
              </a:rPr>
            </a:br>
            <a:r>
              <a:rPr lang="en-US" b="0" dirty="0">
                <a:solidFill>
                  <a:srgbClr val="0070C0"/>
                </a:solidFill>
              </a:rPr>
              <a:t>for with ardor and attended with diligence</a:t>
            </a:r>
            <a:r>
              <a:rPr lang="en-US" dirty="0"/>
              <a:t>.</a:t>
            </a:r>
            <a:br>
              <a:rPr lang="en-US" dirty="0"/>
            </a:br>
            <a:r>
              <a:rPr lang="en-US" dirty="0"/>
              <a:t>                                                                                      </a:t>
            </a:r>
            <a:r>
              <a:rPr lang="en-US" sz="4000" b="0" i="1" dirty="0">
                <a:solidFill>
                  <a:srgbClr val="0070C0"/>
                </a:solidFill>
              </a:rPr>
              <a:t>--Abigail Adams</a:t>
            </a:r>
            <a:endParaRPr lang="en-US" sz="4000" i="1" dirty="0">
              <a:solidFill>
                <a:srgbClr val="0070C0"/>
              </a:solidFill>
            </a:endParaRPr>
          </a:p>
        </p:txBody>
      </p:sp>
      <p:sp>
        <p:nvSpPr>
          <p:cNvPr id="3" name="Content Placeholder 2">
            <a:extLst>
              <a:ext uri="{FF2B5EF4-FFF2-40B4-BE49-F238E27FC236}">
                <a16:creationId xmlns:a16="http://schemas.microsoft.com/office/drawing/2014/main" id="{11B5D5DE-CC88-ACE8-7472-C5BFCF94DB06}"/>
              </a:ext>
            </a:extLst>
          </p:cNvPr>
          <p:cNvSpPr>
            <a:spLocks noGrp="1"/>
          </p:cNvSpPr>
          <p:nvPr>
            <p:ph idx="1"/>
          </p:nvPr>
        </p:nvSpPr>
        <p:spPr>
          <a:xfrm>
            <a:off x="1726659" y="765520"/>
            <a:ext cx="14834681" cy="1097280"/>
          </a:xfrm>
        </p:spPr>
        <p:txBody>
          <a:bodyPr>
            <a:noAutofit/>
          </a:bodyPr>
          <a:lstStyle/>
          <a:p>
            <a:pPr algn="ctr"/>
            <a:r>
              <a:rPr lang="en-US" sz="6000" b="1" dirty="0"/>
              <a:t>1. A Shift in Culture to Accelerate Learning</a:t>
            </a:r>
          </a:p>
        </p:txBody>
      </p:sp>
      <p:sp>
        <p:nvSpPr>
          <p:cNvPr id="4" name="TextBox 3">
            <a:extLst>
              <a:ext uri="{FF2B5EF4-FFF2-40B4-BE49-F238E27FC236}">
                <a16:creationId xmlns:a16="http://schemas.microsoft.com/office/drawing/2014/main" id="{FF89D021-2D6B-C1C5-BCC5-287433C0D5E8}"/>
              </a:ext>
            </a:extLst>
          </p:cNvPr>
          <p:cNvSpPr txBox="1"/>
          <p:nvPr/>
        </p:nvSpPr>
        <p:spPr>
          <a:xfrm>
            <a:off x="8686800" y="4688732"/>
            <a:ext cx="914400" cy="914400"/>
          </a:xfrm>
          <a:prstGeom prst="rect">
            <a:avLst/>
          </a:prstGeom>
        </p:spPr>
        <p:txBody>
          <a:bodyPr vert="horz" wrap="square" lIns="91440" tIns="45720" rIns="91440" bIns="45720" rtlCol="0" anchor="t">
            <a:noAutofit/>
          </a:bodyPr>
          <a:lstStyle/>
          <a:p>
            <a:pPr algn="l"/>
            <a:endParaRPr lang="en-US" sz="4400" b="0" dirty="0"/>
          </a:p>
        </p:txBody>
      </p:sp>
      <p:pic>
        <p:nvPicPr>
          <p:cNvPr id="11" name="Picture 10">
            <a:hlinkClick r:id="rId4" action="ppaction://hlinksldjump"/>
            <a:extLst>
              <a:ext uri="{FF2B5EF4-FFF2-40B4-BE49-F238E27FC236}">
                <a16:creationId xmlns:a16="http://schemas.microsoft.com/office/drawing/2014/main" id="{B55DBAA8-7859-7667-BF7A-1C8D7DBEECAF}"/>
              </a:ext>
            </a:extLst>
          </p:cNvPr>
          <p:cNvPicPr>
            <a:picLocks noChangeAspect="1"/>
          </p:cNvPicPr>
          <p:nvPr/>
        </p:nvPicPr>
        <p:blipFill>
          <a:blip r:embed="rId5"/>
          <a:stretch>
            <a:fillRect/>
          </a:stretch>
        </p:blipFill>
        <p:spPr>
          <a:xfrm>
            <a:off x="1295400" y="7897447"/>
            <a:ext cx="1359526" cy="1353429"/>
          </a:xfrm>
          <a:prstGeom prst="rect">
            <a:avLst/>
          </a:prstGeom>
        </p:spPr>
      </p:pic>
      <p:cxnSp>
        <p:nvCxnSpPr>
          <p:cNvPr id="7" name="Connector: Curved 6">
            <a:extLst>
              <a:ext uri="{FF2B5EF4-FFF2-40B4-BE49-F238E27FC236}">
                <a16:creationId xmlns:a16="http://schemas.microsoft.com/office/drawing/2014/main" id="{420C47C4-FD2D-B09F-2CEF-B6E92FA558B5}"/>
              </a:ext>
            </a:extLst>
          </p:cNvPr>
          <p:cNvCxnSpPr>
            <a:cxnSpLocks/>
          </p:cNvCxnSpPr>
          <p:nvPr/>
        </p:nvCxnSpPr>
        <p:spPr>
          <a:xfrm rot="16200000" flipH="1">
            <a:off x="967595" y="7641693"/>
            <a:ext cx="655610" cy="571821"/>
          </a:xfrm>
          <a:prstGeom prst="curvedConnector3">
            <a:avLst>
              <a:gd name="adj1" fmla="val 50000"/>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5895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92D0DA-17D0-FCBF-AF1E-EA448D1F6FA0}"/>
              </a:ext>
            </a:extLst>
          </p:cNvPr>
          <p:cNvPicPr>
            <a:picLocks noChangeAspect="1"/>
          </p:cNvPicPr>
          <p:nvPr/>
        </p:nvPicPr>
        <p:blipFill>
          <a:blip r:embed="rId3"/>
          <a:stretch>
            <a:fillRect/>
          </a:stretch>
        </p:blipFill>
        <p:spPr>
          <a:xfrm>
            <a:off x="4724400" y="1919699"/>
            <a:ext cx="8534400" cy="6686401"/>
          </a:xfrm>
          <a:prstGeom prst="rect">
            <a:avLst/>
          </a:prstGeom>
        </p:spPr>
      </p:pic>
      <p:sp>
        <p:nvSpPr>
          <p:cNvPr id="2" name="Title 1">
            <a:extLst>
              <a:ext uri="{FF2B5EF4-FFF2-40B4-BE49-F238E27FC236}">
                <a16:creationId xmlns:a16="http://schemas.microsoft.com/office/drawing/2014/main" id="{94E3C5B4-0456-DA0B-AC1F-F86ABE6BB116}"/>
              </a:ext>
            </a:extLst>
          </p:cNvPr>
          <p:cNvSpPr>
            <a:spLocks noGrp="1"/>
          </p:cNvSpPr>
          <p:nvPr>
            <p:ph type="title"/>
          </p:nvPr>
        </p:nvSpPr>
        <p:spPr/>
        <p:txBody>
          <a:bodyPr>
            <a:noAutofit/>
          </a:bodyPr>
          <a:lstStyle/>
          <a:p>
            <a:pPr algn="ctr"/>
            <a:r>
              <a:rPr lang="en-US" sz="6000" dirty="0"/>
              <a:t>2. A Shift in Planning to Accelerate Learning.</a:t>
            </a:r>
          </a:p>
        </p:txBody>
      </p:sp>
      <p:sp>
        <p:nvSpPr>
          <p:cNvPr id="3" name="Content Placeholder 2">
            <a:extLst>
              <a:ext uri="{FF2B5EF4-FFF2-40B4-BE49-F238E27FC236}">
                <a16:creationId xmlns:a16="http://schemas.microsoft.com/office/drawing/2014/main" id="{34CD1919-3F99-A003-5331-C7BAB45B346E}"/>
              </a:ext>
            </a:extLst>
          </p:cNvPr>
          <p:cNvSpPr>
            <a:spLocks noGrp="1"/>
          </p:cNvSpPr>
          <p:nvPr>
            <p:ph idx="1"/>
          </p:nvPr>
        </p:nvSpPr>
        <p:spPr>
          <a:xfrm>
            <a:off x="3581400" y="8471340"/>
            <a:ext cx="10282428" cy="1268784"/>
          </a:xfrm>
        </p:spPr>
        <p:txBody>
          <a:bodyPr>
            <a:normAutofit fontScale="92500" lnSpcReduction="20000"/>
          </a:bodyPr>
          <a:lstStyle/>
          <a:p>
            <a:pPr algn="r"/>
            <a:r>
              <a:rPr lang="en-US" sz="4900" dirty="0">
                <a:solidFill>
                  <a:schemeClr val="accent1"/>
                </a:solidFill>
              </a:rPr>
              <a:t>A goal without a plan is just a wish.</a:t>
            </a:r>
          </a:p>
          <a:p>
            <a:pPr algn="r"/>
            <a:r>
              <a:rPr lang="en-US" sz="3900" i="1" dirty="0">
                <a:solidFill>
                  <a:schemeClr val="accent1"/>
                </a:solidFill>
              </a:rPr>
              <a:t>--Antoine de Saint-Exupery</a:t>
            </a:r>
          </a:p>
        </p:txBody>
      </p:sp>
      <p:pic>
        <p:nvPicPr>
          <p:cNvPr id="6" name="Picture 5">
            <a:hlinkClick r:id="rId4" action="ppaction://hlinksldjump"/>
            <a:extLst>
              <a:ext uri="{FF2B5EF4-FFF2-40B4-BE49-F238E27FC236}">
                <a16:creationId xmlns:a16="http://schemas.microsoft.com/office/drawing/2014/main" id="{0984F16C-3D5D-4F47-24FB-BCE85BDED1CA}"/>
              </a:ext>
            </a:extLst>
          </p:cNvPr>
          <p:cNvPicPr>
            <a:picLocks noChangeAspect="1"/>
          </p:cNvPicPr>
          <p:nvPr/>
        </p:nvPicPr>
        <p:blipFill>
          <a:blip r:embed="rId5"/>
          <a:stretch>
            <a:fillRect/>
          </a:stretch>
        </p:blipFill>
        <p:spPr>
          <a:xfrm>
            <a:off x="3439609" y="8429017"/>
            <a:ext cx="1359526" cy="1353429"/>
          </a:xfrm>
          <a:prstGeom prst="rect">
            <a:avLst/>
          </a:prstGeom>
        </p:spPr>
      </p:pic>
    </p:spTree>
    <p:extLst>
      <p:ext uri="{BB962C8B-B14F-4D97-AF65-F5344CB8AC3E}">
        <p14:creationId xmlns:p14="http://schemas.microsoft.com/office/powerpoint/2010/main" val="1548164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A787-05EF-640D-0972-9C9324709821}"/>
              </a:ext>
            </a:extLst>
          </p:cNvPr>
          <p:cNvSpPr>
            <a:spLocks noGrp="1"/>
          </p:cNvSpPr>
          <p:nvPr>
            <p:ph type="title"/>
          </p:nvPr>
        </p:nvSpPr>
        <p:spPr>
          <a:xfrm>
            <a:off x="1865506" y="720408"/>
            <a:ext cx="16450056" cy="1097280"/>
          </a:xfrm>
        </p:spPr>
        <p:txBody>
          <a:bodyPr/>
          <a:lstStyle/>
          <a:p>
            <a:r>
              <a:rPr lang="en-US" dirty="0"/>
              <a:t>3. A Shift in Assessments to Accelerate Learning</a:t>
            </a:r>
          </a:p>
        </p:txBody>
      </p:sp>
      <p:pic>
        <p:nvPicPr>
          <p:cNvPr id="4" name="Content Placeholder 3">
            <a:extLst>
              <a:ext uri="{FF2B5EF4-FFF2-40B4-BE49-F238E27FC236}">
                <a16:creationId xmlns:a16="http://schemas.microsoft.com/office/drawing/2014/main" id="{C98812D5-236D-BE12-2308-8477677D5897}"/>
              </a:ext>
            </a:extLst>
          </p:cNvPr>
          <p:cNvPicPr>
            <a:picLocks noGrp="1" noChangeAspect="1"/>
          </p:cNvPicPr>
          <p:nvPr>
            <p:ph idx="1"/>
          </p:nvPr>
        </p:nvPicPr>
        <p:blipFill>
          <a:blip r:embed="rId3"/>
          <a:stretch>
            <a:fillRect/>
          </a:stretch>
        </p:blipFill>
        <p:spPr>
          <a:xfrm>
            <a:off x="3703899" y="1794179"/>
            <a:ext cx="9944395" cy="7312956"/>
          </a:xfrm>
          <a:prstGeom prst="rect">
            <a:avLst/>
          </a:prstGeom>
        </p:spPr>
      </p:pic>
      <p:sp>
        <p:nvSpPr>
          <p:cNvPr id="6" name="Rectangle 5">
            <a:extLst>
              <a:ext uri="{FF2B5EF4-FFF2-40B4-BE49-F238E27FC236}">
                <a16:creationId xmlns:a16="http://schemas.microsoft.com/office/drawing/2014/main" id="{F58CFD05-750F-AA2B-7A78-570A104F1CD0}"/>
              </a:ext>
            </a:extLst>
          </p:cNvPr>
          <p:cNvSpPr/>
          <p:nvPr/>
        </p:nvSpPr>
        <p:spPr>
          <a:xfrm>
            <a:off x="751166" y="8333406"/>
            <a:ext cx="15849859" cy="10398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4400" dirty="0">
                <a:solidFill>
                  <a:schemeClr val="accent1"/>
                </a:solidFill>
              </a:rPr>
              <a:t>Of all the influences on student learning, feedback is among the top-ranked- and there is also the case for teacher learning.</a:t>
            </a:r>
          </a:p>
          <a:p>
            <a:pPr algn="r"/>
            <a:r>
              <a:rPr lang="en-US" sz="3600" i="1" dirty="0">
                <a:solidFill>
                  <a:schemeClr val="accent1"/>
                </a:solidFill>
              </a:rPr>
              <a:t>---John Hattie</a:t>
            </a:r>
          </a:p>
        </p:txBody>
      </p:sp>
      <p:sp>
        <p:nvSpPr>
          <p:cNvPr id="7" name="TextBox 6">
            <a:extLst>
              <a:ext uri="{FF2B5EF4-FFF2-40B4-BE49-F238E27FC236}">
                <a16:creationId xmlns:a16="http://schemas.microsoft.com/office/drawing/2014/main" id="{23DBC644-3C63-AABA-A444-1E54EA7D014F}"/>
              </a:ext>
            </a:extLst>
          </p:cNvPr>
          <p:cNvSpPr txBox="1"/>
          <p:nvPr/>
        </p:nvSpPr>
        <p:spPr>
          <a:xfrm>
            <a:off x="2286000" y="8724900"/>
            <a:ext cx="13335000" cy="914400"/>
          </a:xfrm>
          <a:prstGeom prst="rect">
            <a:avLst/>
          </a:prstGeom>
        </p:spPr>
        <p:txBody>
          <a:bodyPr vert="horz" wrap="none" lIns="91440" tIns="45720" rIns="91440" bIns="45720" rtlCol="0" anchor="t">
            <a:noAutofit/>
          </a:bodyPr>
          <a:lstStyle/>
          <a:p>
            <a:pPr algn="l"/>
            <a:endParaRPr lang="en-US" sz="4400" b="0" dirty="0"/>
          </a:p>
        </p:txBody>
      </p:sp>
      <p:pic>
        <p:nvPicPr>
          <p:cNvPr id="5" name="Picture 4">
            <a:hlinkClick r:id="rId4" action="ppaction://hlinksldjump"/>
            <a:extLst>
              <a:ext uri="{FF2B5EF4-FFF2-40B4-BE49-F238E27FC236}">
                <a16:creationId xmlns:a16="http://schemas.microsoft.com/office/drawing/2014/main" id="{C650DA22-DC93-DC4B-A0F4-95ABA3C96F5B}"/>
              </a:ext>
            </a:extLst>
          </p:cNvPr>
          <p:cNvPicPr>
            <a:picLocks noChangeAspect="1"/>
          </p:cNvPicPr>
          <p:nvPr/>
        </p:nvPicPr>
        <p:blipFill>
          <a:blip r:embed="rId5"/>
          <a:stretch>
            <a:fillRect/>
          </a:stretch>
        </p:blipFill>
        <p:spPr>
          <a:xfrm>
            <a:off x="1007212" y="8505385"/>
            <a:ext cx="1359526" cy="1353429"/>
          </a:xfrm>
          <a:prstGeom prst="rect">
            <a:avLst/>
          </a:prstGeom>
        </p:spPr>
      </p:pic>
    </p:spTree>
    <p:extLst>
      <p:ext uri="{BB962C8B-B14F-4D97-AF65-F5344CB8AC3E}">
        <p14:creationId xmlns:p14="http://schemas.microsoft.com/office/powerpoint/2010/main" val="3330836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EA25-FA2A-8DBF-1FB5-7822A8CA526B}"/>
              </a:ext>
            </a:extLst>
          </p:cNvPr>
          <p:cNvSpPr>
            <a:spLocks noGrp="1"/>
          </p:cNvSpPr>
          <p:nvPr>
            <p:ph type="title"/>
          </p:nvPr>
        </p:nvSpPr>
        <p:spPr/>
        <p:txBody>
          <a:bodyPr/>
          <a:lstStyle/>
          <a:p>
            <a:pPr algn="ctr"/>
            <a:r>
              <a:rPr lang="en-US" dirty="0"/>
              <a:t>4.  A Shift in Intervention to Accelerate Learning</a:t>
            </a:r>
          </a:p>
        </p:txBody>
      </p:sp>
      <p:pic>
        <p:nvPicPr>
          <p:cNvPr id="4" name="Content Placeholder 3">
            <a:extLst>
              <a:ext uri="{FF2B5EF4-FFF2-40B4-BE49-F238E27FC236}">
                <a16:creationId xmlns:a16="http://schemas.microsoft.com/office/drawing/2014/main" id="{C47F8D78-E59A-DAE4-A3F8-07F95A199E8D}"/>
              </a:ext>
            </a:extLst>
          </p:cNvPr>
          <p:cNvPicPr>
            <a:picLocks noGrp="1" noChangeAspect="1"/>
          </p:cNvPicPr>
          <p:nvPr>
            <p:ph idx="1"/>
          </p:nvPr>
        </p:nvPicPr>
        <p:blipFill>
          <a:blip r:embed="rId3"/>
          <a:stretch>
            <a:fillRect/>
          </a:stretch>
        </p:blipFill>
        <p:spPr>
          <a:xfrm>
            <a:off x="3962400" y="2121648"/>
            <a:ext cx="10789444" cy="5394722"/>
          </a:xfrm>
          <a:prstGeom prst="rect">
            <a:avLst/>
          </a:prstGeom>
        </p:spPr>
      </p:pic>
      <p:sp>
        <p:nvSpPr>
          <p:cNvPr id="5" name="TextBox 4">
            <a:extLst>
              <a:ext uri="{FF2B5EF4-FFF2-40B4-BE49-F238E27FC236}">
                <a16:creationId xmlns:a16="http://schemas.microsoft.com/office/drawing/2014/main" id="{3453C989-78AF-F071-86A1-099FBC4095CE}"/>
              </a:ext>
            </a:extLst>
          </p:cNvPr>
          <p:cNvSpPr txBox="1"/>
          <p:nvPr/>
        </p:nvSpPr>
        <p:spPr>
          <a:xfrm>
            <a:off x="2514600" y="8496300"/>
            <a:ext cx="13792200" cy="914400"/>
          </a:xfrm>
          <a:prstGeom prst="rect">
            <a:avLst/>
          </a:prstGeom>
        </p:spPr>
        <p:txBody>
          <a:bodyPr vert="horz" wrap="none" lIns="91440" tIns="45720" rIns="91440" bIns="45720" rtlCol="0" anchor="t">
            <a:noAutofit/>
          </a:bodyPr>
          <a:lstStyle/>
          <a:p>
            <a:pPr algn="l"/>
            <a:endParaRPr lang="en-US" sz="4400" b="0" dirty="0"/>
          </a:p>
        </p:txBody>
      </p:sp>
      <p:sp>
        <p:nvSpPr>
          <p:cNvPr id="6" name="TextBox 5">
            <a:extLst>
              <a:ext uri="{FF2B5EF4-FFF2-40B4-BE49-F238E27FC236}">
                <a16:creationId xmlns:a16="http://schemas.microsoft.com/office/drawing/2014/main" id="{97FBAAA6-F485-C8F5-1982-88A4CF83B6E9}"/>
              </a:ext>
            </a:extLst>
          </p:cNvPr>
          <p:cNvSpPr txBox="1"/>
          <p:nvPr/>
        </p:nvSpPr>
        <p:spPr>
          <a:xfrm>
            <a:off x="2209800" y="7552849"/>
            <a:ext cx="13563600" cy="1097280"/>
          </a:xfrm>
          <a:prstGeom prst="rect">
            <a:avLst/>
          </a:prstGeom>
        </p:spPr>
        <p:txBody>
          <a:bodyPr vert="horz" wrap="square" lIns="91440" tIns="45720" rIns="91440" bIns="45720" rtlCol="0" anchor="t">
            <a:noAutofit/>
          </a:bodyPr>
          <a:lstStyle/>
          <a:p>
            <a:pPr algn="r"/>
            <a:r>
              <a:rPr lang="en-US" sz="4400" b="0" dirty="0">
                <a:solidFill>
                  <a:schemeClr val="accent1"/>
                </a:solidFill>
              </a:rPr>
              <a:t>Intervention must be provided in addition to effective grade level core instruction.  Not in place of it.</a:t>
            </a:r>
          </a:p>
          <a:p>
            <a:pPr algn="r"/>
            <a:r>
              <a:rPr lang="en-US" sz="3600" i="1" dirty="0">
                <a:solidFill>
                  <a:schemeClr val="accent1"/>
                </a:solidFill>
              </a:rPr>
              <a:t>Richard DuFour</a:t>
            </a:r>
            <a:endParaRPr lang="en-US" sz="3600" b="0" i="1" dirty="0">
              <a:solidFill>
                <a:schemeClr val="accent1"/>
              </a:solidFill>
            </a:endParaRPr>
          </a:p>
        </p:txBody>
      </p:sp>
      <p:pic>
        <p:nvPicPr>
          <p:cNvPr id="9" name="Picture 8">
            <a:hlinkClick r:id="rId4" action="ppaction://hlinksldjump"/>
            <a:extLst>
              <a:ext uri="{FF2B5EF4-FFF2-40B4-BE49-F238E27FC236}">
                <a16:creationId xmlns:a16="http://schemas.microsoft.com/office/drawing/2014/main" id="{C694B4B5-368E-5672-F71C-6A3AE09A69E4}"/>
              </a:ext>
            </a:extLst>
          </p:cNvPr>
          <p:cNvPicPr>
            <a:picLocks noChangeAspect="1"/>
          </p:cNvPicPr>
          <p:nvPr/>
        </p:nvPicPr>
        <p:blipFill>
          <a:blip r:embed="rId5"/>
          <a:stretch>
            <a:fillRect/>
          </a:stretch>
        </p:blipFill>
        <p:spPr>
          <a:xfrm>
            <a:off x="1676400" y="7600071"/>
            <a:ext cx="1359526" cy="1353429"/>
          </a:xfrm>
          <a:prstGeom prst="rect">
            <a:avLst/>
          </a:prstGeom>
        </p:spPr>
      </p:pic>
    </p:spTree>
    <p:extLst>
      <p:ext uri="{BB962C8B-B14F-4D97-AF65-F5344CB8AC3E}">
        <p14:creationId xmlns:p14="http://schemas.microsoft.com/office/powerpoint/2010/main" val="356902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EDD19B6-5997-EAF1-D91C-FFB8D0CF4B35}"/>
              </a:ext>
            </a:extLst>
          </p:cNvPr>
          <p:cNvPicPr>
            <a:picLocks noGrp="1" noChangeAspect="1"/>
          </p:cNvPicPr>
          <p:nvPr>
            <p:ph idx="1"/>
          </p:nvPr>
        </p:nvPicPr>
        <p:blipFill>
          <a:blip r:embed="rId3"/>
          <a:stretch>
            <a:fillRect/>
          </a:stretch>
        </p:blipFill>
        <p:spPr>
          <a:xfrm>
            <a:off x="3352800" y="723900"/>
            <a:ext cx="10603728" cy="7069152"/>
          </a:xfrm>
          <a:prstGeom prst="rect">
            <a:avLst/>
          </a:prstGeom>
        </p:spPr>
      </p:pic>
      <p:sp>
        <p:nvSpPr>
          <p:cNvPr id="2" name="Title 1">
            <a:extLst>
              <a:ext uri="{FF2B5EF4-FFF2-40B4-BE49-F238E27FC236}">
                <a16:creationId xmlns:a16="http://schemas.microsoft.com/office/drawing/2014/main" id="{E4736F21-0E98-9439-0A26-8EF3245629AB}"/>
              </a:ext>
            </a:extLst>
          </p:cNvPr>
          <p:cNvSpPr>
            <a:spLocks noGrp="1"/>
          </p:cNvSpPr>
          <p:nvPr>
            <p:ph type="title"/>
          </p:nvPr>
        </p:nvSpPr>
        <p:spPr>
          <a:xfrm>
            <a:off x="918972" y="428581"/>
            <a:ext cx="16450056" cy="1097280"/>
          </a:xfrm>
        </p:spPr>
        <p:txBody>
          <a:bodyPr/>
          <a:lstStyle/>
          <a:p>
            <a:pPr algn="ctr"/>
            <a:r>
              <a:rPr lang="en-US" dirty="0"/>
              <a:t>5.  A Shift in Instruction to Accelerate Learning</a:t>
            </a:r>
          </a:p>
        </p:txBody>
      </p:sp>
      <p:sp>
        <p:nvSpPr>
          <p:cNvPr id="5" name="TextBox 4">
            <a:extLst>
              <a:ext uri="{FF2B5EF4-FFF2-40B4-BE49-F238E27FC236}">
                <a16:creationId xmlns:a16="http://schemas.microsoft.com/office/drawing/2014/main" id="{1BD9F631-97C0-F805-EFA1-9646C37AC2EF}"/>
              </a:ext>
            </a:extLst>
          </p:cNvPr>
          <p:cNvSpPr txBox="1"/>
          <p:nvPr/>
        </p:nvSpPr>
        <p:spPr>
          <a:xfrm>
            <a:off x="2590800" y="7587341"/>
            <a:ext cx="14097000" cy="914400"/>
          </a:xfrm>
          <a:prstGeom prst="rect">
            <a:avLst/>
          </a:prstGeom>
        </p:spPr>
        <p:txBody>
          <a:bodyPr vert="horz" wrap="none" lIns="91440" tIns="45720" rIns="91440" bIns="45720" rtlCol="0" anchor="t">
            <a:noAutofit/>
          </a:bodyPr>
          <a:lstStyle/>
          <a:p>
            <a:pPr algn="r"/>
            <a:r>
              <a:rPr lang="en-US" sz="4400" dirty="0">
                <a:solidFill>
                  <a:schemeClr val="accent1"/>
                </a:solidFill>
              </a:rPr>
              <a:t>If a student’s core instruction is focused on below grade </a:t>
            </a:r>
          </a:p>
          <a:p>
            <a:pPr algn="r"/>
            <a:r>
              <a:rPr lang="en-US" sz="4400" dirty="0">
                <a:solidFill>
                  <a:schemeClr val="accent1"/>
                </a:solidFill>
              </a:rPr>
              <a:t>level standards then he or she will learn well below grade level.</a:t>
            </a:r>
          </a:p>
          <a:p>
            <a:pPr algn="r"/>
            <a:r>
              <a:rPr lang="en-US" sz="3600" b="0" i="1" dirty="0">
                <a:solidFill>
                  <a:schemeClr val="accent1"/>
                </a:solidFill>
              </a:rPr>
              <a:t>Mike </a:t>
            </a:r>
            <a:r>
              <a:rPr lang="en-US" sz="3600" i="1" dirty="0">
                <a:solidFill>
                  <a:schemeClr val="accent1"/>
                </a:solidFill>
              </a:rPr>
              <a:t>Mattos</a:t>
            </a:r>
            <a:endParaRPr lang="en-US" sz="3600" b="0" i="1" dirty="0">
              <a:solidFill>
                <a:schemeClr val="accent1"/>
              </a:solidFill>
            </a:endParaRPr>
          </a:p>
        </p:txBody>
      </p:sp>
      <p:pic>
        <p:nvPicPr>
          <p:cNvPr id="4" name="Picture 3">
            <a:hlinkClick r:id="rId4" action="ppaction://hlinksldjump"/>
            <a:extLst>
              <a:ext uri="{FF2B5EF4-FFF2-40B4-BE49-F238E27FC236}">
                <a16:creationId xmlns:a16="http://schemas.microsoft.com/office/drawing/2014/main" id="{06B4860C-958E-DEEF-6534-079C2B9DD85C}"/>
              </a:ext>
            </a:extLst>
          </p:cNvPr>
          <p:cNvPicPr>
            <a:picLocks noChangeAspect="1"/>
          </p:cNvPicPr>
          <p:nvPr/>
        </p:nvPicPr>
        <p:blipFill>
          <a:blip r:embed="rId5"/>
          <a:stretch>
            <a:fillRect/>
          </a:stretch>
        </p:blipFill>
        <p:spPr>
          <a:xfrm>
            <a:off x="621528" y="7587341"/>
            <a:ext cx="1359526" cy="1353429"/>
          </a:xfrm>
          <a:prstGeom prst="rect">
            <a:avLst/>
          </a:prstGeom>
        </p:spPr>
      </p:pic>
    </p:spTree>
    <p:extLst>
      <p:ext uri="{BB962C8B-B14F-4D97-AF65-F5344CB8AC3E}">
        <p14:creationId xmlns:p14="http://schemas.microsoft.com/office/powerpoint/2010/main" val="4040777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F191F-19DC-5D23-3D27-DD6F09BB53CA}"/>
              </a:ext>
            </a:extLst>
          </p:cNvPr>
          <p:cNvSpPr>
            <a:spLocks noGrp="1"/>
          </p:cNvSpPr>
          <p:nvPr>
            <p:ph type="title"/>
          </p:nvPr>
        </p:nvSpPr>
        <p:spPr/>
        <p:txBody>
          <a:bodyPr/>
          <a:lstStyle/>
          <a:p>
            <a:pPr algn="ctr"/>
            <a:r>
              <a:rPr lang="en-US" dirty="0"/>
              <a:t>6.  A Shift in Leadership to Accelerate Learning</a:t>
            </a:r>
          </a:p>
        </p:txBody>
      </p:sp>
      <p:pic>
        <p:nvPicPr>
          <p:cNvPr id="4" name="Content Placeholder 3">
            <a:extLst>
              <a:ext uri="{FF2B5EF4-FFF2-40B4-BE49-F238E27FC236}">
                <a16:creationId xmlns:a16="http://schemas.microsoft.com/office/drawing/2014/main" id="{E36A2DD6-CC18-F79C-F2BF-812A1F1ACB95}"/>
              </a:ext>
            </a:extLst>
          </p:cNvPr>
          <p:cNvPicPr>
            <a:picLocks noGrp="1" noChangeAspect="1"/>
          </p:cNvPicPr>
          <p:nvPr>
            <p:ph idx="1"/>
          </p:nvPr>
        </p:nvPicPr>
        <p:blipFill>
          <a:blip r:embed="rId3"/>
          <a:stretch>
            <a:fillRect/>
          </a:stretch>
        </p:blipFill>
        <p:spPr>
          <a:xfrm>
            <a:off x="4083709" y="1736407"/>
            <a:ext cx="9391650" cy="6261100"/>
          </a:xfrm>
          <a:prstGeom prst="rect">
            <a:avLst/>
          </a:prstGeom>
        </p:spPr>
      </p:pic>
      <p:sp>
        <p:nvSpPr>
          <p:cNvPr id="5" name="TextBox 4">
            <a:extLst>
              <a:ext uri="{FF2B5EF4-FFF2-40B4-BE49-F238E27FC236}">
                <a16:creationId xmlns:a16="http://schemas.microsoft.com/office/drawing/2014/main" id="{901EA029-6448-51E6-48CE-BFE68262B915}"/>
              </a:ext>
            </a:extLst>
          </p:cNvPr>
          <p:cNvSpPr txBox="1"/>
          <p:nvPr/>
        </p:nvSpPr>
        <p:spPr>
          <a:xfrm>
            <a:off x="1905000" y="8088947"/>
            <a:ext cx="13335000" cy="914400"/>
          </a:xfrm>
          <a:prstGeom prst="rect">
            <a:avLst/>
          </a:prstGeom>
        </p:spPr>
        <p:txBody>
          <a:bodyPr vert="horz" wrap="none" lIns="91440" tIns="45720" rIns="91440" bIns="45720" rtlCol="0" anchor="t">
            <a:noAutofit/>
          </a:bodyPr>
          <a:lstStyle/>
          <a:p>
            <a:pPr algn="l"/>
            <a:r>
              <a:rPr lang="en-US" sz="4000" b="0" dirty="0">
                <a:solidFill>
                  <a:schemeClr val="accent1"/>
                </a:solidFill>
              </a:rPr>
              <a:t>(Leaders in gap-closing schools and districts) have seen the </a:t>
            </a:r>
          </a:p>
          <a:p>
            <a:pPr algn="l"/>
            <a:r>
              <a:rPr lang="en-US" sz="4000" b="0" dirty="0">
                <a:solidFill>
                  <a:schemeClr val="accent1"/>
                </a:solidFill>
              </a:rPr>
              <a:t>power schools have to change lives…They aren’t waiting for </a:t>
            </a:r>
          </a:p>
          <a:p>
            <a:pPr algn="l"/>
            <a:r>
              <a:rPr lang="en-US" sz="4000" b="0" dirty="0">
                <a:solidFill>
                  <a:schemeClr val="accent1"/>
                </a:solidFill>
              </a:rPr>
              <a:t>the c</a:t>
            </a:r>
            <a:r>
              <a:rPr lang="en-US" sz="4000" dirty="0">
                <a:solidFill>
                  <a:schemeClr val="accent1"/>
                </a:solidFill>
              </a:rPr>
              <a:t>avalry to teach the kids; they are the cavalry.  </a:t>
            </a:r>
            <a:r>
              <a:rPr lang="en-US" sz="3600" i="1" dirty="0">
                <a:solidFill>
                  <a:schemeClr val="accent1"/>
                </a:solidFill>
              </a:rPr>
              <a:t>--Karin Chenoweth</a:t>
            </a:r>
            <a:endParaRPr lang="en-US" sz="3600" b="0" i="1" dirty="0">
              <a:solidFill>
                <a:schemeClr val="accent1"/>
              </a:solidFill>
            </a:endParaRPr>
          </a:p>
        </p:txBody>
      </p:sp>
      <p:pic>
        <p:nvPicPr>
          <p:cNvPr id="7" name="Picture 6">
            <a:hlinkClick r:id="rId4" action="ppaction://hlinksldjump"/>
            <a:extLst>
              <a:ext uri="{FF2B5EF4-FFF2-40B4-BE49-F238E27FC236}">
                <a16:creationId xmlns:a16="http://schemas.microsoft.com/office/drawing/2014/main" id="{4F3BA1E7-7DC0-D569-AAED-B0B327DFB3AB}"/>
              </a:ext>
            </a:extLst>
          </p:cNvPr>
          <p:cNvPicPr>
            <a:picLocks noChangeAspect="1"/>
          </p:cNvPicPr>
          <p:nvPr/>
        </p:nvPicPr>
        <p:blipFill>
          <a:blip r:embed="rId5"/>
          <a:stretch>
            <a:fillRect/>
          </a:stretch>
        </p:blipFill>
        <p:spPr>
          <a:xfrm>
            <a:off x="545474" y="8388316"/>
            <a:ext cx="1359526" cy="1353429"/>
          </a:xfrm>
          <a:prstGeom prst="rect">
            <a:avLst/>
          </a:prstGeom>
        </p:spPr>
      </p:pic>
    </p:spTree>
    <p:extLst>
      <p:ext uri="{BB962C8B-B14F-4D97-AF65-F5344CB8AC3E}">
        <p14:creationId xmlns:p14="http://schemas.microsoft.com/office/powerpoint/2010/main" val="3618306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4E4F39-9FE1-822F-7018-81B4A67A64AC}"/>
              </a:ext>
            </a:extLst>
          </p:cNvPr>
          <p:cNvPicPr>
            <a:picLocks noChangeAspect="1"/>
          </p:cNvPicPr>
          <p:nvPr/>
        </p:nvPicPr>
        <p:blipFill>
          <a:blip r:embed="rId2"/>
          <a:stretch>
            <a:fillRect/>
          </a:stretch>
        </p:blipFill>
        <p:spPr>
          <a:xfrm>
            <a:off x="6096000" y="1501140"/>
            <a:ext cx="6624637" cy="6688643"/>
          </a:xfrm>
          <a:prstGeom prst="rect">
            <a:avLst/>
          </a:prstGeom>
        </p:spPr>
      </p:pic>
      <p:sp>
        <p:nvSpPr>
          <p:cNvPr id="6" name="Title 1">
            <a:extLst>
              <a:ext uri="{FF2B5EF4-FFF2-40B4-BE49-F238E27FC236}">
                <a16:creationId xmlns:a16="http://schemas.microsoft.com/office/drawing/2014/main" id="{B53894D3-CC91-9B9E-DC5A-7A214061A9E5}"/>
              </a:ext>
            </a:extLst>
          </p:cNvPr>
          <p:cNvSpPr>
            <a:spLocks noGrp="1"/>
          </p:cNvSpPr>
          <p:nvPr>
            <p:ph type="title"/>
          </p:nvPr>
        </p:nvSpPr>
        <p:spPr>
          <a:xfrm>
            <a:off x="609600" y="403860"/>
            <a:ext cx="16450056" cy="1097280"/>
          </a:xfrm>
        </p:spPr>
        <p:txBody>
          <a:bodyPr>
            <a:noAutofit/>
          </a:bodyPr>
          <a:lstStyle/>
          <a:p>
            <a:pPr algn="ctr"/>
            <a:r>
              <a:rPr lang="en-US" dirty="0"/>
              <a:t>Use the Continuous Improvement Cycle </a:t>
            </a:r>
            <a:br>
              <a:rPr lang="en-US" dirty="0"/>
            </a:br>
            <a:r>
              <a:rPr lang="en-US" dirty="0"/>
              <a:t>to Accelerate Learning</a:t>
            </a:r>
          </a:p>
        </p:txBody>
      </p:sp>
      <p:sp>
        <p:nvSpPr>
          <p:cNvPr id="8" name="Content Placeholder 2">
            <a:extLst>
              <a:ext uri="{FF2B5EF4-FFF2-40B4-BE49-F238E27FC236}">
                <a16:creationId xmlns:a16="http://schemas.microsoft.com/office/drawing/2014/main" id="{C6CC96CB-D7A2-B559-8D87-1BBFCF060A9D}"/>
              </a:ext>
            </a:extLst>
          </p:cNvPr>
          <p:cNvSpPr>
            <a:spLocks noGrp="1"/>
          </p:cNvSpPr>
          <p:nvPr>
            <p:ph idx="1"/>
          </p:nvPr>
        </p:nvSpPr>
        <p:spPr>
          <a:xfrm>
            <a:off x="2590800" y="7936102"/>
            <a:ext cx="14249400" cy="1676400"/>
          </a:xfrm>
        </p:spPr>
        <p:txBody>
          <a:bodyPr>
            <a:normAutofit/>
          </a:bodyPr>
          <a:lstStyle/>
          <a:p>
            <a:pPr algn="r"/>
            <a:r>
              <a:rPr lang="en-US" sz="4800" dirty="0">
                <a:solidFill>
                  <a:schemeClr val="accent1"/>
                </a:solidFill>
              </a:rPr>
              <a:t>Excellence is a continuous journey that never ends</a:t>
            </a:r>
            <a:r>
              <a:rPr lang="en-US" dirty="0"/>
              <a:t>.</a:t>
            </a:r>
          </a:p>
          <a:p>
            <a:pPr algn="r"/>
            <a:r>
              <a:rPr lang="en-US" sz="3600" dirty="0">
                <a:solidFill>
                  <a:schemeClr val="accent1"/>
                </a:solidFill>
              </a:rPr>
              <a:t>--Brian Tracy</a:t>
            </a:r>
          </a:p>
        </p:txBody>
      </p:sp>
      <p:pic>
        <p:nvPicPr>
          <p:cNvPr id="4" name="Graphic 3" descr="Gears with solid fill">
            <a:hlinkClick r:id="rId3" action="ppaction://hlinksldjump"/>
            <a:extLst>
              <a:ext uri="{FF2B5EF4-FFF2-40B4-BE49-F238E27FC236}">
                <a16:creationId xmlns:a16="http://schemas.microsoft.com/office/drawing/2014/main" id="{B3F9DEA7-B0B0-D3D7-7789-997E29AD8C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90945" y="7825044"/>
            <a:ext cx="1357055" cy="1357055"/>
          </a:xfrm>
          <a:prstGeom prst="rect">
            <a:avLst/>
          </a:prstGeom>
        </p:spPr>
      </p:pic>
    </p:spTree>
    <p:extLst>
      <p:ext uri="{BB962C8B-B14F-4D97-AF65-F5344CB8AC3E}">
        <p14:creationId xmlns:p14="http://schemas.microsoft.com/office/powerpoint/2010/main" val="3964683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4C0E-A558-27A4-AEE3-D885F624A10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C112D03F-9D2A-2C55-D5EB-DABB62455AEF}"/>
              </a:ext>
            </a:extLst>
          </p:cNvPr>
          <p:cNvPicPr>
            <a:picLocks noGrp="1" noChangeAspect="1"/>
          </p:cNvPicPr>
          <p:nvPr>
            <p:ph idx="1"/>
          </p:nvPr>
        </p:nvPicPr>
        <p:blipFill>
          <a:blip r:embed="rId2"/>
          <a:stretch>
            <a:fillRect/>
          </a:stretch>
        </p:blipFill>
        <p:spPr>
          <a:xfrm>
            <a:off x="1712602" y="814229"/>
            <a:ext cx="6094775" cy="8658541"/>
          </a:xfrm>
          <a:prstGeom prst="rect">
            <a:avLst/>
          </a:prstGeom>
        </p:spPr>
      </p:pic>
      <p:pic>
        <p:nvPicPr>
          <p:cNvPr id="7" name="Picture 6">
            <a:extLst>
              <a:ext uri="{FF2B5EF4-FFF2-40B4-BE49-F238E27FC236}">
                <a16:creationId xmlns:a16="http://schemas.microsoft.com/office/drawing/2014/main" id="{1BDE401A-6D87-4768-35D7-ED4C3C56F13E}"/>
              </a:ext>
            </a:extLst>
          </p:cNvPr>
          <p:cNvPicPr>
            <a:picLocks noChangeAspect="1"/>
          </p:cNvPicPr>
          <p:nvPr/>
        </p:nvPicPr>
        <p:blipFill>
          <a:blip r:embed="rId3"/>
          <a:stretch>
            <a:fillRect/>
          </a:stretch>
        </p:blipFill>
        <p:spPr>
          <a:xfrm>
            <a:off x="5925467" y="1096326"/>
            <a:ext cx="7127311" cy="8513499"/>
          </a:xfrm>
          <a:prstGeom prst="rect">
            <a:avLst/>
          </a:prstGeom>
        </p:spPr>
      </p:pic>
      <p:pic>
        <p:nvPicPr>
          <p:cNvPr id="9" name="Picture 8">
            <a:extLst>
              <a:ext uri="{FF2B5EF4-FFF2-40B4-BE49-F238E27FC236}">
                <a16:creationId xmlns:a16="http://schemas.microsoft.com/office/drawing/2014/main" id="{CFF7ACE0-1FC1-1CAB-A84C-C0E49EBCE97A}"/>
              </a:ext>
            </a:extLst>
          </p:cNvPr>
          <p:cNvPicPr>
            <a:picLocks noChangeAspect="1"/>
          </p:cNvPicPr>
          <p:nvPr/>
        </p:nvPicPr>
        <p:blipFill>
          <a:blip r:embed="rId4"/>
          <a:stretch>
            <a:fillRect/>
          </a:stretch>
        </p:blipFill>
        <p:spPr>
          <a:xfrm>
            <a:off x="10108794" y="677175"/>
            <a:ext cx="6394388" cy="8104516"/>
          </a:xfrm>
          <a:prstGeom prst="rect">
            <a:avLst/>
          </a:prstGeom>
        </p:spPr>
      </p:pic>
      <p:pic>
        <p:nvPicPr>
          <p:cNvPr id="11" name="Picture 10">
            <a:extLst>
              <a:ext uri="{FF2B5EF4-FFF2-40B4-BE49-F238E27FC236}">
                <a16:creationId xmlns:a16="http://schemas.microsoft.com/office/drawing/2014/main" id="{782FEF46-EBD4-C4FD-BCD4-6B56803241C6}"/>
              </a:ext>
            </a:extLst>
          </p:cNvPr>
          <p:cNvPicPr>
            <a:picLocks noChangeAspect="1"/>
          </p:cNvPicPr>
          <p:nvPr/>
        </p:nvPicPr>
        <p:blipFill>
          <a:blip r:embed="rId5"/>
          <a:stretch>
            <a:fillRect/>
          </a:stretch>
        </p:blipFill>
        <p:spPr>
          <a:xfrm>
            <a:off x="5343865" y="268192"/>
            <a:ext cx="7228441" cy="8513499"/>
          </a:xfrm>
          <a:prstGeom prst="rect">
            <a:avLst/>
          </a:prstGeom>
        </p:spPr>
      </p:pic>
    </p:spTree>
    <p:extLst>
      <p:ext uri="{BB962C8B-B14F-4D97-AF65-F5344CB8AC3E}">
        <p14:creationId xmlns:p14="http://schemas.microsoft.com/office/powerpoint/2010/main" val="27932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8">
            <a:extLst>
              <a:ext uri="{FF2B5EF4-FFF2-40B4-BE49-F238E27FC236}">
                <a16:creationId xmlns:a16="http://schemas.microsoft.com/office/drawing/2014/main" id="{7F6B6567-901F-C3DC-3E1E-D49CF4E0B975}"/>
              </a:ext>
            </a:extLst>
          </p:cNvPr>
          <p:cNvSpPr txBox="1">
            <a:spLocks noGrp="1"/>
          </p:cNvSpPr>
          <p:nvPr>
            <p:ph type="title"/>
          </p:nvPr>
        </p:nvSpPr>
        <p:spPr>
          <a:xfrm>
            <a:off x="1923629" y="797829"/>
            <a:ext cx="8167974" cy="6533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ptos" panose="020B0004020202020204" pitchFamily="34" charset="0"/>
                <a:ea typeface="+mn-ea"/>
                <a:cs typeface="+mn-cs"/>
              </a:rPr>
              <a:t>Resources for Discussions</a:t>
            </a:r>
            <a:endParaRPr kumimoji="0" lang="en-US" b="1" i="0" u="none" strike="noStrike" kern="1200" cap="none" spc="0" normalizeH="0" baseline="0" noProof="0" dirty="0">
              <a:ln>
                <a:noFill/>
              </a:ln>
              <a:effectLst/>
              <a:uLnTx/>
              <a:uFillTx/>
              <a:latin typeface="Algerian" panose="04020705040A02060702" pitchFamily="82" charset="0"/>
              <a:ea typeface="+mn-ea"/>
              <a:cs typeface="+mn-cs"/>
            </a:endParaRPr>
          </a:p>
        </p:txBody>
      </p:sp>
      <p:sp>
        <p:nvSpPr>
          <p:cNvPr id="2" name="Content Placeholder 1">
            <a:extLst>
              <a:ext uri="{FF2B5EF4-FFF2-40B4-BE49-F238E27FC236}">
                <a16:creationId xmlns:a16="http://schemas.microsoft.com/office/drawing/2014/main" id="{D93FC92B-BE38-3E06-A964-9B008C717A71}"/>
              </a:ext>
            </a:extLst>
          </p:cNvPr>
          <p:cNvSpPr>
            <a:spLocks noGrp="1"/>
          </p:cNvSpPr>
          <p:nvPr>
            <p:ph sz="half" idx="1"/>
          </p:nvPr>
        </p:nvSpPr>
        <p:spPr>
          <a:xfrm>
            <a:off x="2121416" y="1846096"/>
            <a:ext cx="7772400" cy="6361229"/>
          </a:xfrm>
        </p:spPr>
        <p:txBody>
          <a:bodyPr>
            <a:noAutofit/>
          </a:bodyPr>
          <a:lstStyle/>
          <a:p>
            <a:pPr marL="742950" indent="-742950">
              <a:lnSpc>
                <a:spcPct val="150000"/>
              </a:lnSpc>
              <a:spcBef>
                <a:spcPts val="0"/>
              </a:spcBef>
              <a:buAutoNum type="arabicPeriod"/>
            </a:pPr>
            <a:r>
              <a:rPr lang="en-US" sz="4400" dirty="0">
                <a:hlinkClick r:id="rId3"/>
              </a:rPr>
              <a:t>Culture of L earning</a:t>
            </a:r>
            <a:endParaRPr lang="en-US" sz="4400" dirty="0"/>
          </a:p>
          <a:p>
            <a:pPr marL="742950" indent="-742950">
              <a:lnSpc>
                <a:spcPct val="150000"/>
              </a:lnSpc>
              <a:spcBef>
                <a:spcPts val="0"/>
              </a:spcBef>
              <a:buAutoNum type="arabicPeriod"/>
            </a:pPr>
            <a:r>
              <a:rPr lang="en-US" sz="4400" dirty="0">
                <a:hlinkClick r:id="rId4"/>
              </a:rPr>
              <a:t>Planning &amp; Standards</a:t>
            </a:r>
            <a:endParaRPr lang="en-US" sz="4400" dirty="0"/>
          </a:p>
          <a:p>
            <a:pPr marL="742950" indent="-742950">
              <a:lnSpc>
                <a:spcPct val="150000"/>
              </a:lnSpc>
              <a:spcBef>
                <a:spcPts val="0"/>
              </a:spcBef>
              <a:buAutoNum type="arabicPeriod"/>
            </a:pPr>
            <a:r>
              <a:rPr lang="en-US" sz="4400" dirty="0">
                <a:hlinkClick r:id="rId5"/>
              </a:rPr>
              <a:t>Assessments</a:t>
            </a:r>
            <a:endParaRPr lang="en-US" sz="4400" dirty="0"/>
          </a:p>
          <a:p>
            <a:pPr marL="742950" indent="-742950">
              <a:lnSpc>
                <a:spcPct val="150000"/>
              </a:lnSpc>
              <a:spcBef>
                <a:spcPts val="0"/>
              </a:spcBef>
              <a:buAutoNum type="arabicPeriod"/>
            </a:pPr>
            <a:r>
              <a:rPr lang="en-US" sz="4400" dirty="0">
                <a:hlinkClick r:id="rId6"/>
              </a:rPr>
              <a:t>Instruction</a:t>
            </a:r>
            <a:endParaRPr lang="en-US" sz="4400" dirty="0"/>
          </a:p>
          <a:p>
            <a:pPr marL="742950" indent="-742950">
              <a:lnSpc>
                <a:spcPct val="150000"/>
              </a:lnSpc>
              <a:spcBef>
                <a:spcPts val="0"/>
              </a:spcBef>
              <a:buAutoNum type="arabicPeriod"/>
            </a:pPr>
            <a:r>
              <a:rPr lang="en-US" sz="4400" dirty="0">
                <a:hlinkClick r:id="rId7"/>
              </a:rPr>
              <a:t>Intervention</a:t>
            </a:r>
            <a:endParaRPr lang="en-US" sz="4400" dirty="0"/>
          </a:p>
          <a:p>
            <a:pPr marL="742950" indent="-742950">
              <a:lnSpc>
                <a:spcPct val="150000"/>
              </a:lnSpc>
              <a:spcBef>
                <a:spcPts val="0"/>
              </a:spcBef>
              <a:buAutoNum type="arabicPeriod"/>
            </a:pPr>
            <a:r>
              <a:rPr lang="en-US" sz="4400" dirty="0">
                <a:hlinkClick r:id="rId8"/>
              </a:rPr>
              <a:t>Leadership</a:t>
            </a:r>
            <a:endParaRPr lang="en-US" sz="4400" dirty="0"/>
          </a:p>
          <a:p>
            <a:pPr marL="0" indent="0">
              <a:lnSpc>
                <a:spcPct val="150000"/>
              </a:lnSpc>
              <a:spcBef>
                <a:spcPts val="0"/>
              </a:spcBef>
              <a:buNone/>
            </a:pPr>
            <a:r>
              <a:rPr lang="en-US" sz="4400" dirty="0">
                <a:hlinkClick r:id="rId9"/>
              </a:rPr>
              <a:t>Continuous Improvement</a:t>
            </a:r>
            <a:endParaRPr lang="en-US" sz="4400" dirty="0"/>
          </a:p>
        </p:txBody>
      </p:sp>
      <p:pic>
        <p:nvPicPr>
          <p:cNvPr id="3" name="Picture 2">
            <a:extLst>
              <a:ext uri="{FF2B5EF4-FFF2-40B4-BE49-F238E27FC236}">
                <a16:creationId xmlns:a16="http://schemas.microsoft.com/office/drawing/2014/main" id="{57F20356-DBEE-0B15-29D1-73D174FCAE4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rot="5400000">
            <a:off x="6316695" y="5592795"/>
            <a:ext cx="5486400" cy="15810"/>
          </a:xfrm>
          <a:prstGeom prst="rect">
            <a:avLst/>
          </a:prstGeom>
          <a:ln>
            <a:noFill/>
          </a:ln>
        </p:spPr>
      </p:pic>
      <p:pic>
        <p:nvPicPr>
          <p:cNvPr id="7" name="Content Placeholder 6">
            <a:hlinkClick r:id="rId11"/>
            <a:extLst>
              <a:ext uri="{FF2B5EF4-FFF2-40B4-BE49-F238E27FC236}">
                <a16:creationId xmlns:a16="http://schemas.microsoft.com/office/drawing/2014/main" id="{38AFDCC5-1606-2A66-75E6-BC94F5F5B4F6}"/>
              </a:ext>
            </a:extLst>
          </p:cNvPr>
          <p:cNvPicPr>
            <a:picLocks noGrp="1" noChangeAspect="1"/>
          </p:cNvPicPr>
          <p:nvPr>
            <p:ph sz="half" idx="2"/>
          </p:nvPr>
        </p:nvPicPr>
        <p:blipFill>
          <a:blip r:embed="rId12"/>
          <a:stretch>
            <a:fillRect/>
          </a:stretch>
        </p:blipFill>
        <p:spPr>
          <a:xfrm>
            <a:off x="10820400" y="2133391"/>
            <a:ext cx="4632390" cy="5786641"/>
          </a:xfrm>
        </p:spPr>
      </p:pic>
      <p:sp>
        <p:nvSpPr>
          <p:cNvPr id="9" name="TextBox 8">
            <a:extLst>
              <a:ext uri="{FF2B5EF4-FFF2-40B4-BE49-F238E27FC236}">
                <a16:creationId xmlns:a16="http://schemas.microsoft.com/office/drawing/2014/main" id="{9B932D82-7F28-6900-E5B0-A96ACA66C810}"/>
              </a:ext>
            </a:extLst>
          </p:cNvPr>
          <p:cNvSpPr txBox="1"/>
          <p:nvPr/>
        </p:nvSpPr>
        <p:spPr>
          <a:xfrm>
            <a:off x="10820400" y="7938016"/>
            <a:ext cx="3962400" cy="914400"/>
          </a:xfrm>
          <a:prstGeom prst="rect">
            <a:avLst/>
          </a:prstGeom>
        </p:spPr>
        <p:txBody>
          <a:bodyPr vert="horz" wrap="none" lIns="91440" tIns="45720" rIns="91440" bIns="45720" rtlCol="0" anchor="t">
            <a:noAutofit/>
          </a:bodyPr>
          <a:lstStyle/>
          <a:p>
            <a:pPr algn="l"/>
            <a:r>
              <a:rPr lang="en-US" sz="2400" b="0" dirty="0"/>
              <a:t>Click the book to find all </a:t>
            </a:r>
            <a:r>
              <a:rPr lang="en-US" sz="2400" dirty="0"/>
              <a:t>Resources </a:t>
            </a:r>
            <a:endParaRPr lang="en-US" sz="2400" b="0" dirty="0"/>
          </a:p>
        </p:txBody>
      </p:sp>
      <p:pic>
        <p:nvPicPr>
          <p:cNvPr id="4" name="Graphic 3" descr="Gears with solid fill">
            <a:hlinkClick r:id="rId13" action="ppaction://hlinksldjump"/>
            <a:extLst>
              <a:ext uri="{FF2B5EF4-FFF2-40B4-BE49-F238E27FC236}">
                <a16:creationId xmlns:a16="http://schemas.microsoft.com/office/drawing/2014/main" id="{E0699410-BC0D-6E4F-DC26-4093CA960A0B}"/>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764361" y="352466"/>
            <a:ext cx="1357055" cy="1357055"/>
          </a:xfrm>
          <a:prstGeom prst="rect">
            <a:avLst/>
          </a:prstGeom>
        </p:spPr>
      </p:pic>
    </p:spTree>
    <p:extLst>
      <p:ext uri="{BB962C8B-B14F-4D97-AF65-F5344CB8AC3E}">
        <p14:creationId xmlns:p14="http://schemas.microsoft.com/office/powerpoint/2010/main" val="428430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100B-AE82-A8F4-5364-62E6D5E51B83}"/>
              </a:ext>
            </a:extLst>
          </p:cNvPr>
          <p:cNvSpPr>
            <a:spLocks noGrp="1"/>
          </p:cNvSpPr>
          <p:nvPr>
            <p:ph type="title"/>
          </p:nvPr>
        </p:nvSpPr>
        <p:spPr/>
        <p:txBody>
          <a:bodyPr/>
          <a:lstStyle/>
          <a:p>
            <a:r>
              <a:rPr lang="en-US" dirty="0">
                <a:solidFill>
                  <a:schemeClr val="accent1">
                    <a:lumMod val="75000"/>
                  </a:schemeClr>
                </a:solidFill>
              </a:rPr>
              <a:t>Key Takeaways:</a:t>
            </a:r>
          </a:p>
        </p:txBody>
      </p:sp>
      <p:sp>
        <p:nvSpPr>
          <p:cNvPr id="3" name="Content Placeholder 2">
            <a:extLst>
              <a:ext uri="{FF2B5EF4-FFF2-40B4-BE49-F238E27FC236}">
                <a16:creationId xmlns:a16="http://schemas.microsoft.com/office/drawing/2014/main" id="{8F94A4A0-E259-5950-15F9-BFCDF1E07113}"/>
              </a:ext>
            </a:extLst>
          </p:cNvPr>
          <p:cNvSpPr>
            <a:spLocks noGrp="1"/>
          </p:cNvSpPr>
          <p:nvPr>
            <p:ph sz="half" idx="1"/>
          </p:nvPr>
        </p:nvSpPr>
        <p:spPr>
          <a:xfrm>
            <a:off x="918971" y="2247900"/>
            <a:ext cx="13694175" cy="6361229"/>
          </a:xfrm>
        </p:spPr>
        <p:txBody>
          <a:bodyPr>
            <a:noAutofit/>
          </a:bodyPr>
          <a:lstStyle/>
          <a:p>
            <a:r>
              <a:rPr lang="en-US" sz="4000" dirty="0">
                <a:solidFill>
                  <a:schemeClr val="accent1">
                    <a:lumMod val="75000"/>
                  </a:schemeClr>
                </a:solidFill>
              </a:rPr>
              <a:t>Acceleration is not about faster pacing but maintaining forward momentum.</a:t>
            </a:r>
          </a:p>
          <a:p>
            <a:endParaRPr lang="en-US" sz="4000" dirty="0">
              <a:solidFill>
                <a:schemeClr val="accent1">
                  <a:lumMod val="75000"/>
                </a:schemeClr>
              </a:solidFill>
            </a:endParaRPr>
          </a:p>
          <a:p>
            <a:r>
              <a:rPr lang="en-US" sz="4000" b="1" dirty="0">
                <a:solidFill>
                  <a:schemeClr val="accent1">
                    <a:lumMod val="75000"/>
                  </a:schemeClr>
                </a:solidFill>
              </a:rPr>
              <a:t>ALL</a:t>
            </a:r>
            <a:r>
              <a:rPr lang="en-US" sz="4000" dirty="0">
                <a:solidFill>
                  <a:schemeClr val="accent1">
                    <a:lumMod val="75000"/>
                  </a:schemeClr>
                </a:solidFill>
              </a:rPr>
              <a:t> Students deserve access to </a:t>
            </a:r>
            <a:r>
              <a:rPr lang="en-US" sz="4000" b="1" dirty="0">
                <a:solidFill>
                  <a:schemeClr val="accent1">
                    <a:lumMod val="75000"/>
                  </a:schemeClr>
                </a:solidFill>
              </a:rPr>
              <a:t>grade level content</a:t>
            </a:r>
            <a:r>
              <a:rPr lang="en-US" sz="4000" dirty="0">
                <a:solidFill>
                  <a:schemeClr val="accent1">
                    <a:lumMod val="75000"/>
                  </a:schemeClr>
                </a:solidFill>
              </a:rPr>
              <a:t>  and appropriate supports </a:t>
            </a:r>
            <a:r>
              <a:rPr lang="en-US" sz="4000" b="1" dirty="0">
                <a:solidFill>
                  <a:schemeClr val="accent1">
                    <a:lumMod val="75000"/>
                  </a:schemeClr>
                </a:solidFill>
              </a:rPr>
              <a:t>EVERYDAY.</a:t>
            </a:r>
          </a:p>
          <a:p>
            <a:endParaRPr lang="en-US" sz="4000" b="1" dirty="0">
              <a:solidFill>
                <a:schemeClr val="accent1">
                  <a:lumMod val="75000"/>
                </a:schemeClr>
              </a:solidFill>
            </a:endParaRPr>
          </a:p>
          <a:p>
            <a:r>
              <a:rPr lang="en-US" sz="4000" dirty="0">
                <a:solidFill>
                  <a:schemeClr val="accent1">
                    <a:lumMod val="75000"/>
                  </a:schemeClr>
                </a:solidFill>
              </a:rPr>
              <a:t>Teachers </a:t>
            </a:r>
            <a:r>
              <a:rPr lang="en-US" sz="4000" b="1" dirty="0">
                <a:solidFill>
                  <a:schemeClr val="accent1">
                    <a:lumMod val="75000"/>
                  </a:schemeClr>
                </a:solidFill>
              </a:rPr>
              <a:t>MUST intentionally</a:t>
            </a:r>
            <a:r>
              <a:rPr lang="en-US" sz="4000" dirty="0">
                <a:solidFill>
                  <a:schemeClr val="accent1">
                    <a:lumMod val="75000"/>
                  </a:schemeClr>
                </a:solidFill>
              </a:rPr>
              <a:t> plan ways to incorporate prior knowledge, scaffolds, and ways to empower learners for self efficacy.</a:t>
            </a:r>
          </a:p>
        </p:txBody>
      </p:sp>
    </p:spTree>
    <p:extLst>
      <p:ext uri="{BB962C8B-B14F-4D97-AF65-F5344CB8AC3E}">
        <p14:creationId xmlns:p14="http://schemas.microsoft.com/office/powerpoint/2010/main" val="565637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79CC11-B202-D1DF-1A40-DE14E0C88D41}"/>
              </a:ext>
            </a:extLst>
          </p:cNvPr>
          <p:cNvPicPr>
            <a:picLocks noGrp="1" noChangeAspect="1"/>
          </p:cNvPicPr>
          <p:nvPr>
            <p:ph idx="1"/>
          </p:nvPr>
        </p:nvPicPr>
        <p:blipFill>
          <a:blip r:embed="rId2"/>
          <a:srcRect/>
          <a:stretch>
            <a:fillRect/>
          </a:stretch>
        </p:blipFill>
        <p:spPr>
          <a:xfrm>
            <a:off x="20" y="10"/>
            <a:ext cx="18287980" cy="10286990"/>
          </a:xfrm>
          <a:prstGeom prst="rect">
            <a:avLst/>
          </a:prstGeom>
          <a:noFill/>
        </p:spPr>
      </p:pic>
    </p:spTree>
    <p:extLst>
      <p:ext uri="{BB962C8B-B14F-4D97-AF65-F5344CB8AC3E}">
        <p14:creationId xmlns:p14="http://schemas.microsoft.com/office/powerpoint/2010/main" val="2757068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94D43-94C4-F243-0A23-3B6D371CA251}"/>
              </a:ext>
            </a:extLst>
          </p:cNvPr>
          <p:cNvSpPr>
            <a:spLocks noGrp="1"/>
          </p:cNvSpPr>
          <p:nvPr>
            <p:ph type="title"/>
          </p:nvPr>
        </p:nvSpPr>
        <p:spPr>
          <a:xfrm>
            <a:off x="1629731" y="1882669"/>
            <a:ext cx="6051172" cy="1097280"/>
          </a:xfrm>
        </p:spPr>
        <p:txBody>
          <a:bodyPr>
            <a:noAutofit/>
          </a:bodyPr>
          <a:lstStyle/>
          <a:p>
            <a:pPr algn="ctr"/>
            <a:r>
              <a:rPr lang="en-US" sz="5400" dirty="0">
                <a:solidFill>
                  <a:schemeClr val="accent1">
                    <a:lumMod val="75000"/>
                  </a:schemeClr>
                </a:solidFill>
              </a:rPr>
              <a:t>How do you prioritize daily </a:t>
            </a:r>
            <a:br>
              <a:rPr lang="en-US" sz="5400" dirty="0">
                <a:solidFill>
                  <a:schemeClr val="accent1">
                    <a:lumMod val="75000"/>
                  </a:schemeClr>
                </a:solidFill>
              </a:rPr>
            </a:br>
            <a:r>
              <a:rPr lang="en-US" sz="5400" dirty="0">
                <a:solidFill>
                  <a:schemeClr val="accent1">
                    <a:lumMod val="75000"/>
                  </a:schemeClr>
                </a:solidFill>
              </a:rPr>
              <a:t>grade-level instruction</a:t>
            </a:r>
            <a:br>
              <a:rPr lang="en-US" sz="5400" dirty="0">
                <a:solidFill>
                  <a:schemeClr val="accent1">
                    <a:lumMod val="75000"/>
                  </a:schemeClr>
                </a:solidFill>
              </a:rPr>
            </a:br>
            <a:r>
              <a:rPr lang="en-US" sz="5400" dirty="0">
                <a:solidFill>
                  <a:schemeClr val="accent1">
                    <a:lumMod val="75000"/>
                  </a:schemeClr>
                </a:solidFill>
              </a:rPr>
              <a:t>that accelerates learning?</a:t>
            </a:r>
          </a:p>
        </p:txBody>
      </p:sp>
      <p:pic>
        <p:nvPicPr>
          <p:cNvPr id="10" name="Picture 9">
            <a:extLst>
              <a:ext uri="{FF2B5EF4-FFF2-40B4-BE49-F238E27FC236}">
                <a16:creationId xmlns:a16="http://schemas.microsoft.com/office/drawing/2014/main" id="{8F5DC60E-7DF9-897C-A5EC-1560D6941F9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972136" y="5695590"/>
            <a:ext cx="6791864" cy="4527909"/>
          </a:xfrm>
          <a:prstGeom prst="rect">
            <a:avLst/>
          </a:prstGeom>
        </p:spPr>
      </p:pic>
      <p:sp>
        <p:nvSpPr>
          <p:cNvPr id="11" name="TextBox 10">
            <a:extLst>
              <a:ext uri="{FF2B5EF4-FFF2-40B4-BE49-F238E27FC236}">
                <a16:creationId xmlns:a16="http://schemas.microsoft.com/office/drawing/2014/main" id="{CD107C31-0FC9-C2EC-7948-8989ADB28B52}"/>
              </a:ext>
            </a:extLst>
          </p:cNvPr>
          <p:cNvSpPr txBox="1"/>
          <p:nvPr/>
        </p:nvSpPr>
        <p:spPr>
          <a:xfrm>
            <a:off x="9972136" y="10371684"/>
            <a:ext cx="6791864" cy="230832"/>
          </a:xfrm>
          <a:prstGeom prst="rect">
            <a:avLst/>
          </a:prstGeom>
        </p:spPr>
        <p:txBody>
          <a:bodyPr vert="horz" wrap="square" lIns="91440" tIns="45720" rIns="91440" bIns="45720" rtlCol="0" anchor="t">
            <a:spAutoFit/>
          </a:bodyPr>
          <a:lstStyle/>
          <a:p>
            <a:r>
              <a:rPr lang="en-US" sz="900" dirty="0">
                <a:hlinkClick r:id="rId3" tooltip="https://www.thebluediamondgallery.com/handwriting/p/priority.html"/>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16" name="Picture 15" descr="Kids doing science experiment">
            <a:extLst>
              <a:ext uri="{FF2B5EF4-FFF2-40B4-BE49-F238E27FC236}">
                <a16:creationId xmlns:a16="http://schemas.microsoft.com/office/drawing/2014/main" id="{00B67591-0CA1-454C-BD74-58027D9B03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8115" y="1027950"/>
            <a:ext cx="6779183" cy="4519455"/>
          </a:xfrm>
          <a:prstGeom prst="rect">
            <a:avLst/>
          </a:prstGeom>
        </p:spPr>
      </p:pic>
    </p:spTree>
    <p:extLst>
      <p:ext uri="{BB962C8B-B14F-4D97-AF65-F5344CB8AC3E}">
        <p14:creationId xmlns:p14="http://schemas.microsoft.com/office/powerpoint/2010/main" val="2084170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9CF0-66FD-1836-EF29-7E44B292FCA8}"/>
              </a:ext>
            </a:extLst>
          </p:cNvPr>
          <p:cNvSpPr>
            <a:spLocks noGrp="1"/>
          </p:cNvSpPr>
          <p:nvPr>
            <p:ph type="title"/>
          </p:nvPr>
        </p:nvSpPr>
        <p:spPr/>
        <p:txBody>
          <a:bodyPr/>
          <a:lstStyle/>
          <a:p>
            <a:r>
              <a:rPr lang="en-US" dirty="0"/>
              <a:t>Additional Resources:</a:t>
            </a:r>
          </a:p>
        </p:txBody>
      </p:sp>
      <p:sp>
        <p:nvSpPr>
          <p:cNvPr id="5" name="TextBox 4">
            <a:extLst>
              <a:ext uri="{FF2B5EF4-FFF2-40B4-BE49-F238E27FC236}">
                <a16:creationId xmlns:a16="http://schemas.microsoft.com/office/drawing/2014/main" id="{42D291BD-F9DC-A075-6AA1-E939C3F112C1}"/>
              </a:ext>
            </a:extLst>
          </p:cNvPr>
          <p:cNvSpPr txBox="1"/>
          <p:nvPr/>
        </p:nvSpPr>
        <p:spPr>
          <a:xfrm>
            <a:off x="1087839" y="2424675"/>
            <a:ext cx="57986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hlinkClick r:id="rId2"/>
              </a:rPr>
              <a:t>Acceleration vs Remediation</a:t>
            </a:r>
            <a:endParaRPr lang="en-US" sz="3200" b="0" dirty="0"/>
          </a:p>
        </p:txBody>
      </p:sp>
      <p:sp>
        <p:nvSpPr>
          <p:cNvPr id="6" name="TextBox 5">
            <a:extLst>
              <a:ext uri="{FF2B5EF4-FFF2-40B4-BE49-F238E27FC236}">
                <a16:creationId xmlns:a16="http://schemas.microsoft.com/office/drawing/2014/main" id="{084CCA3C-D155-BFA4-1EA9-00458BD63A1B}"/>
              </a:ext>
            </a:extLst>
          </p:cNvPr>
          <p:cNvSpPr txBox="1"/>
          <p:nvPr/>
        </p:nvSpPr>
        <p:spPr>
          <a:xfrm>
            <a:off x="1081216" y="3353641"/>
            <a:ext cx="42416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hlinkClick r:id="rId3"/>
              </a:rPr>
              <a:t>Learning Acceleration</a:t>
            </a:r>
            <a:endParaRPr lang="en-US" sz="3200" b="0" dirty="0"/>
          </a:p>
        </p:txBody>
      </p:sp>
      <p:sp>
        <p:nvSpPr>
          <p:cNvPr id="3" name="TextBox 2">
            <a:extLst>
              <a:ext uri="{FF2B5EF4-FFF2-40B4-BE49-F238E27FC236}">
                <a16:creationId xmlns:a16="http://schemas.microsoft.com/office/drawing/2014/main" id="{63D2B9FF-3850-D318-8514-57A101E9E72C}"/>
              </a:ext>
            </a:extLst>
          </p:cNvPr>
          <p:cNvSpPr txBox="1"/>
          <p:nvPr/>
        </p:nvSpPr>
        <p:spPr>
          <a:xfrm>
            <a:off x="1074414" y="6203196"/>
            <a:ext cx="66880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hlinkClick r:id="rId4"/>
              </a:rPr>
              <a:t>TNTP Learning Acceleration Guide</a:t>
            </a:r>
            <a:endParaRPr lang="en-US" sz="3200" b="0" dirty="0"/>
          </a:p>
        </p:txBody>
      </p:sp>
      <p:sp>
        <p:nvSpPr>
          <p:cNvPr id="4" name="TextBox 3">
            <a:extLst>
              <a:ext uri="{FF2B5EF4-FFF2-40B4-BE49-F238E27FC236}">
                <a16:creationId xmlns:a16="http://schemas.microsoft.com/office/drawing/2014/main" id="{F2554424-4638-B335-9F63-69921FDEBAE8}"/>
              </a:ext>
            </a:extLst>
          </p:cNvPr>
          <p:cNvSpPr txBox="1"/>
          <p:nvPr/>
        </p:nvSpPr>
        <p:spPr>
          <a:xfrm>
            <a:off x="1074990" y="7299097"/>
            <a:ext cx="68638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hlinkClick r:id="rId5"/>
              </a:rPr>
              <a:t>Accelerate Don't Remediate: Math</a:t>
            </a:r>
            <a:endParaRPr lang="en-US" sz="3200" b="0" dirty="0"/>
          </a:p>
        </p:txBody>
      </p:sp>
      <p:sp>
        <p:nvSpPr>
          <p:cNvPr id="7" name="TextBox 6">
            <a:extLst>
              <a:ext uri="{FF2B5EF4-FFF2-40B4-BE49-F238E27FC236}">
                <a16:creationId xmlns:a16="http://schemas.microsoft.com/office/drawing/2014/main" id="{3F8205EB-4CBB-9D96-BF13-07E13DF11520}"/>
              </a:ext>
            </a:extLst>
          </p:cNvPr>
          <p:cNvSpPr txBox="1"/>
          <p:nvPr/>
        </p:nvSpPr>
        <p:spPr>
          <a:xfrm>
            <a:off x="1078972" y="4289397"/>
            <a:ext cx="62622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hlinkClick r:id="rId6"/>
              </a:rPr>
              <a:t>Unlocking Acceleration</a:t>
            </a:r>
            <a:endParaRPr lang="en-US" sz="3200" b="0" dirty="0"/>
          </a:p>
        </p:txBody>
      </p:sp>
      <p:sp>
        <p:nvSpPr>
          <p:cNvPr id="8" name="TextBox 7">
            <a:extLst>
              <a:ext uri="{FF2B5EF4-FFF2-40B4-BE49-F238E27FC236}">
                <a16:creationId xmlns:a16="http://schemas.microsoft.com/office/drawing/2014/main" id="{6BBB94A9-000A-67E3-4946-0C2727FB6665}"/>
              </a:ext>
            </a:extLst>
          </p:cNvPr>
          <p:cNvSpPr txBox="1"/>
          <p:nvPr/>
        </p:nvSpPr>
        <p:spPr>
          <a:xfrm>
            <a:off x="1068065" y="5143144"/>
            <a:ext cx="41082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hlinkClick r:id="rId7"/>
              </a:rPr>
              <a:t>Opportunity Makers</a:t>
            </a:r>
            <a:endParaRPr lang="en-US" sz="3200" b="0" dirty="0"/>
          </a:p>
        </p:txBody>
      </p:sp>
      <p:sp>
        <p:nvSpPr>
          <p:cNvPr id="9" name="TextBox 8">
            <a:extLst>
              <a:ext uri="{FF2B5EF4-FFF2-40B4-BE49-F238E27FC236}">
                <a16:creationId xmlns:a16="http://schemas.microsoft.com/office/drawing/2014/main" id="{705E8BFB-12F2-7B05-7BF2-381896FE513A}"/>
              </a:ext>
            </a:extLst>
          </p:cNvPr>
          <p:cNvSpPr txBox="1"/>
          <p:nvPr/>
        </p:nvSpPr>
        <p:spPr>
          <a:xfrm>
            <a:off x="1075894" y="8310194"/>
            <a:ext cx="106511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hlinkClick r:id="rId8"/>
              </a:rPr>
              <a:t>From Gatekeeper to Gateway:  Algebra 1</a:t>
            </a:r>
            <a:endParaRPr lang="en-US" sz="3200" b="0" dirty="0"/>
          </a:p>
        </p:txBody>
      </p:sp>
      <p:sp>
        <p:nvSpPr>
          <p:cNvPr id="11" name="TextBox 10">
            <a:extLst>
              <a:ext uri="{FF2B5EF4-FFF2-40B4-BE49-F238E27FC236}">
                <a16:creationId xmlns:a16="http://schemas.microsoft.com/office/drawing/2014/main" id="{FD928AF5-2B8C-8783-0FA6-0D68114798FB}"/>
              </a:ext>
            </a:extLst>
          </p:cNvPr>
          <p:cNvSpPr txBox="1"/>
          <p:nvPr/>
        </p:nvSpPr>
        <p:spPr>
          <a:xfrm>
            <a:off x="7925024" y="2404760"/>
            <a:ext cx="79468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hlinkClick r:id="rId9"/>
              </a:rPr>
              <a:t>Scaffolding Strategies</a:t>
            </a:r>
            <a:endParaRPr lang="en-US" sz="3200" b="0" dirty="0"/>
          </a:p>
        </p:txBody>
      </p:sp>
      <p:sp>
        <p:nvSpPr>
          <p:cNvPr id="12" name="TextBox 11">
            <a:extLst>
              <a:ext uri="{FF2B5EF4-FFF2-40B4-BE49-F238E27FC236}">
                <a16:creationId xmlns:a16="http://schemas.microsoft.com/office/drawing/2014/main" id="{294EA11D-DBA4-EEFF-E0FB-3320422DBE25}"/>
              </a:ext>
            </a:extLst>
          </p:cNvPr>
          <p:cNvSpPr txBox="1"/>
          <p:nvPr/>
        </p:nvSpPr>
        <p:spPr>
          <a:xfrm>
            <a:off x="7778856" y="3487540"/>
            <a:ext cx="941384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hlinkClick r:id="rId10"/>
              </a:rPr>
              <a:t>Unlocking learning acceleration for Multilingual Learners</a:t>
            </a:r>
            <a:endParaRPr lang="en-US" sz="3200" b="0" dirty="0"/>
          </a:p>
        </p:txBody>
      </p:sp>
      <p:pic>
        <p:nvPicPr>
          <p:cNvPr id="13" name="Picture 12" descr="Academic Achievement Clipart - Free ...">
            <a:extLst>
              <a:ext uri="{FF2B5EF4-FFF2-40B4-BE49-F238E27FC236}">
                <a16:creationId xmlns:a16="http://schemas.microsoft.com/office/drawing/2014/main" id="{AE04B062-0538-184E-CAE6-020FB5852261}"/>
              </a:ext>
            </a:extLst>
          </p:cNvPr>
          <p:cNvPicPr>
            <a:picLocks noChangeAspect="1"/>
          </p:cNvPicPr>
          <p:nvPr/>
        </p:nvPicPr>
        <p:blipFill>
          <a:blip r:embed="rId11"/>
          <a:stretch>
            <a:fillRect/>
          </a:stretch>
        </p:blipFill>
        <p:spPr>
          <a:xfrm>
            <a:off x="11125880" y="4578123"/>
            <a:ext cx="4739367" cy="4592410"/>
          </a:xfrm>
          <a:prstGeom prst="rect">
            <a:avLst/>
          </a:prstGeom>
        </p:spPr>
      </p:pic>
    </p:spTree>
    <p:extLst>
      <p:ext uri="{BB962C8B-B14F-4D97-AF65-F5344CB8AC3E}">
        <p14:creationId xmlns:p14="http://schemas.microsoft.com/office/powerpoint/2010/main" val="173130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D376D9-A94D-5CA8-D27B-EF5E49AA773F}"/>
              </a:ext>
            </a:extLst>
          </p:cNvPr>
          <p:cNvSpPr>
            <a:spLocks noGrp="1"/>
          </p:cNvSpPr>
          <p:nvPr>
            <p:ph type="title"/>
          </p:nvPr>
        </p:nvSpPr>
        <p:spPr/>
        <p:txBody>
          <a:bodyPr>
            <a:normAutofit fontScale="90000"/>
          </a:bodyPr>
          <a:lstStyle/>
          <a:p>
            <a:r>
              <a:rPr lang="en-US" dirty="0"/>
              <a:t>Thank you! 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4813F2-9FAA-D6DB-EA33-67370F5CB122}"/>
              </a:ext>
            </a:extLst>
          </p:cNvPr>
          <p:cNvPicPr>
            <a:picLocks noChangeAspect="1"/>
          </p:cNvPicPr>
          <p:nvPr/>
        </p:nvPicPr>
        <p:blipFill>
          <a:blip r:embed="rId2"/>
          <a:srcRect/>
          <a:stretch>
            <a:fillRect/>
          </a:stretch>
        </p:blipFill>
        <p:spPr>
          <a:xfrm>
            <a:off x="20" y="10"/>
            <a:ext cx="18287980" cy="10286990"/>
          </a:xfrm>
          <a:prstGeom prst="rect">
            <a:avLst/>
          </a:prstGeom>
          <a:noFill/>
        </p:spPr>
      </p:pic>
    </p:spTree>
    <p:extLst>
      <p:ext uri="{BB962C8B-B14F-4D97-AF65-F5344CB8AC3E}">
        <p14:creationId xmlns:p14="http://schemas.microsoft.com/office/powerpoint/2010/main" val="2695133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BB87B0-CAC8-5925-A396-E1707A6D83A6}"/>
              </a:ext>
            </a:extLst>
          </p:cNvPr>
          <p:cNvPicPr>
            <a:picLocks noChangeAspect="1"/>
          </p:cNvPicPr>
          <p:nvPr/>
        </p:nvPicPr>
        <p:blipFill>
          <a:blip r:embed="rId3"/>
          <a:stretch>
            <a:fillRect/>
          </a:stretch>
        </p:blipFill>
        <p:spPr>
          <a:xfrm>
            <a:off x="778365" y="1467886"/>
            <a:ext cx="8553429" cy="2969009"/>
          </a:xfrm>
          <a:prstGeom prst="rect">
            <a:avLst/>
          </a:prstGeom>
        </p:spPr>
      </p:pic>
      <p:pic>
        <p:nvPicPr>
          <p:cNvPr id="13" name="Picture 12">
            <a:extLst>
              <a:ext uri="{FF2B5EF4-FFF2-40B4-BE49-F238E27FC236}">
                <a16:creationId xmlns:a16="http://schemas.microsoft.com/office/drawing/2014/main" id="{9688515F-E184-40D0-8E87-F78957A6DAC8}"/>
              </a:ext>
            </a:extLst>
          </p:cNvPr>
          <p:cNvPicPr>
            <a:picLocks noChangeAspect="1"/>
          </p:cNvPicPr>
          <p:nvPr/>
        </p:nvPicPr>
        <p:blipFill>
          <a:blip r:embed="rId4"/>
          <a:stretch>
            <a:fillRect/>
          </a:stretch>
        </p:blipFill>
        <p:spPr>
          <a:xfrm>
            <a:off x="1592251" y="4779079"/>
            <a:ext cx="6925656" cy="3798137"/>
          </a:xfrm>
          <a:prstGeom prst="rect">
            <a:avLst/>
          </a:prstGeom>
        </p:spPr>
      </p:pic>
      <p:pic>
        <p:nvPicPr>
          <p:cNvPr id="16" name="Online Media 15" title="Funny KID amazaed at teaCup Ride">
            <a:hlinkClick r:id="" action="ppaction://media"/>
            <a:extLst>
              <a:ext uri="{FF2B5EF4-FFF2-40B4-BE49-F238E27FC236}">
                <a16:creationId xmlns:a16="http://schemas.microsoft.com/office/drawing/2014/main" id="{4F714AB5-2ECF-5F26-96E6-EBF9FE9B2293}"/>
              </a:ext>
            </a:extLst>
          </p:cNvPr>
          <p:cNvPicPr>
            <a:picLocks noRot="1" noChangeAspect="1"/>
          </p:cNvPicPr>
          <p:nvPr>
            <a:videoFile r:link="rId1"/>
          </p:nvPr>
        </p:nvPicPr>
        <p:blipFill>
          <a:blip r:embed="rId5"/>
          <a:stretch>
            <a:fillRect/>
          </a:stretch>
        </p:blipFill>
        <p:spPr>
          <a:xfrm>
            <a:off x="10552502" y="63500"/>
            <a:ext cx="5740400" cy="10160000"/>
          </a:xfrm>
          <a:prstGeom prst="rect">
            <a:avLst/>
          </a:prstGeom>
        </p:spPr>
      </p:pic>
    </p:spTree>
    <p:extLst>
      <p:ext uri="{BB962C8B-B14F-4D97-AF65-F5344CB8AC3E}">
        <p14:creationId xmlns:p14="http://schemas.microsoft.com/office/powerpoint/2010/main" val="243912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C355-026D-C217-40AF-8C94DD0CBF81}"/>
              </a:ext>
            </a:extLst>
          </p:cNvPr>
          <p:cNvSpPr>
            <a:spLocks noGrp="1"/>
          </p:cNvSpPr>
          <p:nvPr>
            <p:ph type="title"/>
          </p:nvPr>
        </p:nvSpPr>
        <p:spPr>
          <a:xfrm>
            <a:off x="942110" y="547688"/>
            <a:ext cx="16445345" cy="1097280"/>
          </a:xfrm>
        </p:spPr>
        <p:txBody>
          <a:bodyPr anchor="t">
            <a:normAutofit/>
          </a:bodyPr>
          <a:lstStyle/>
          <a:p>
            <a:r>
              <a:rPr lang="en-US" dirty="0"/>
              <a:t>What is acceleration?</a:t>
            </a:r>
          </a:p>
        </p:txBody>
      </p:sp>
      <p:pic>
        <p:nvPicPr>
          <p:cNvPr id="5" name="Picture 4" descr="A black background with blue text&#10;&#10;AI-generated content may be incorrect.">
            <a:extLst>
              <a:ext uri="{FF2B5EF4-FFF2-40B4-BE49-F238E27FC236}">
                <a16:creationId xmlns:a16="http://schemas.microsoft.com/office/drawing/2014/main" id="{89E97ECA-2F03-41F3-15F4-85047C2D9338}"/>
              </a:ext>
            </a:extLst>
          </p:cNvPr>
          <p:cNvPicPr>
            <a:picLocks noChangeAspect="1"/>
          </p:cNvPicPr>
          <p:nvPr/>
        </p:nvPicPr>
        <p:blipFill>
          <a:blip r:embed="rId2"/>
          <a:srcRect t="8340" r="-7" b="-7"/>
          <a:stretch/>
        </p:blipFill>
        <p:spPr>
          <a:xfrm>
            <a:off x="942236" y="2977105"/>
            <a:ext cx="7012783" cy="5440076"/>
          </a:xfrm>
          <a:prstGeom prst="rect">
            <a:avLst/>
          </a:prstGeom>
          <a:noFill/>
        </p:spPr>
      </p:pic>
      <p:pic>
        <p:nvPicPr>
          <p:cNvPr id="7" name="Content Placeholder 6">
            <a:extLst>
              <a:ext uri="{FF2B5EF4-FFF2-40B4-BE49-F238E27FC236}">
                <a16:creationId xmlns:a16="http://schemas.microsoft.com/office/drawing/2014/main" id="{7CF20574-5F87-62D3-914D-673B8BFF19C6}"/>
              </a:ext>
            </a:extLst>
          </p:cNvPr>
          <p:cNvPicPr>
            <a:picLocks noGrp="1" noChangeAspect="1"/>
          </p:cNvPicPr>
          <p:nvPr>
            <p:ph sz="half" idx="2"/>
          </p:nvPr>
        </p:nvPicPr>
        <p:blipFill>
          <a:blip r:embed="rId3"/>
          <a:stretch>
            <a:fillRect/>
          </a:stretch>
        </p:blipFill>
        <p:spPr>
          <a:xfrm>
            <a:off x="8593358" y="2142159"/>
            <a:ext cx="7988075" cy="7112444"/>
          </a:xfrm>
        </p:spPr>
      </p:pic>
    </p:spTree>
    <p:extLst>
      <p:ext uri="{BB962C8B-B14F-4D97-AF65-F5344CB8AC3E}">
        <p14:creationId xmlns:p14="http://schemas.microsoft.com/office/powerpoint/2010/main" val="1700847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87E70-52AD-508D-D9C5-725DE8D267C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66543E8-A4E7-30CA-3635-7FD0E8F65813}"/>
              </a:ext>
            </a:extLst>
          </p:cNvPr>
          <p:cNvGrpSpPr/>
          <p:nvPr/>
        </p:nvGrpSpPr>
        <p:grpSpPr>
          <a:xfrm>
            <a:off x="323850" y="190500"/>
            <a:ext cx="17640300" cy="9525000"/>
            <a:chOff x="0" y="0"/>
            <a:chExt cx="23520400" cy="12700000"/>
          </a:xfrm>
          <a:solidFill>
            <a:schemeClr val="bg1"/>
          </a:solidFill>
        </p:grpSpPr>
        <p:sp>
          <p:nvSpPr>
            <p:cNvPr id="3" name="Freeform 3">
              <a:extLst>
                <a:ext uri="{FF2B5EF4-FFF2-40B4-BE49-F238E27FC236}">
                  <a16:creationId xmlns:a16="http://schemas.microsoft.com/office/drawing/2014/main" id="{B6467DFF-2D62-71FE-CB21-542A0988D5B7}"/>
                </a:ext>
              </a:extLst>
            </p:cNvPr>
            <p:cNvSpPr/>
            <p:nvPr/>
          </p:nvSpPr>
          <p:spPr>
            <a:xfrm>
              <a:off x="0" y="0"/>
              <a:ext cx="23520400" cy="12700000"/>
            </a:xfrm>
            <a:custGeom>
              <a:avLst/>
              <a:gdLst/>
              <a:ahLst/>
              <a:cxnLst/>
              <a:rect l="l" t="t" r="r" b="b"/>
              <a:pathLst>
                <a:path w="23520400" h="12700000">
                  <a:moveTo>
                    <a:pt x="1270000" y="0"/>
                  </a:moveTo>
                  <a:lnTo>
                    <a:pt x="22250400" y="0"/>
                  </a:lnTo>
                  <a:cubicBezTo>
                    <a:pt x="22951802" y="0"/>
                    <a:pt x="23520400" y="568598"/>
                    <a:pt x="23520400" y="1270000"/>
                  </a:cubicBezTo>
                  <a:lnTo>
                    <a:pt x="23520400" y="11430000"/>
                  </a:lnTo>
                  <a:cubicBezTo>
                    <a:pt x="23520400" y="12131401"/>
                    <a:pt x="22951802" y="12700000"/>
                    <a:pt x="22250400" y="12700000"/>
                  </a:cubicBezTo>
                  <a:lnTo>
                    <a:pt x="1270000" y="12700000"/>
                  </a:lnTo>
                  <a:cubicBezTo>
                    <a:pt x="568598" y="12700000"/>
                    <a:pt x="0" y="12131401"/>
                    <a:pt x="0" y="11430000"/>
                  </a:cubicBezTo>
                  <a:lnTo>
                    <a:pt x="0" y="1270000"/>
                  </a:lnTo>
                  <a:cubicBezTo>
                    <a:pt x="0" y="568598"/>
                    <a:pt x="568598" y="0"/>
                    <a:pt x="1270000" y="0"/>
                  </a:cubicBez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3C19FAE-95D1-B40D-4802-A117EE856EC4}"/>
              </a:ext>
            </a:extLst>
          </p:cNvPr>
          <p:cNvSpPr txBox="1"/>
          <p:nvPr/>
        </p:nvSpPr>
        <p:spPr>
          <a:xfrm>
            <a:off x="7010400" y="8953500"/>
            <a:ext cx="9144000" cy="369332"/>
          </a:xfrm>
          <a:prstGeom prst="rect">
            <a:avLst/>
          </a:prstGeom>
          <a:noFill/>
        </p:spPr>
        <p:txBody>
          <a:bodyPr wrap="square">
            <a:spAutoFit/>
          </a:bodyPr>
          <a:lstStyle/>
          <a:p>
            <a:r>
              <a:rPr lang="en-US" dirty="0"/>
              <a:t>https://www.carnegie.org/our-work/article/how-implement-accelerated-learning-successfully/</a:t>
            </a:r>
          </a:p>
        </p:txBody>
      </p:sp>
      <p:sp>
        <p:nvSpPr>
          <p:cNvPr id="9" name="TextBox 8">
            <a:extLst>
              <a:ext uri="{FF2B5EF4-FFF2-40B4-BE49-F238E27FC236}">
                <a16:creationId xmlns:a16="http://schemas.microsoft.com/office/drawing/2014/main" id="{9C084DB4-EF2D-189B-92F0-92423582DBD0}"/>
              </a:ext>
            </a:extLst>
          </p:cNvPr>
          <p:cNvSpPr txBox="1"/>
          <p:nvPr/>
        </p:nvSpPr>
        <p:spPr>
          <a:xfrm>
            <a:off x="7829550" y="3075682"/>
            <a:ext cx="8324850" cy="4031873"/>
          </a:xfrm>
          <a:prstGeom prst="rect">
            <a:avLst/>
          </a:prstGeom>
          <a:noFill/>
        </p:spPr>
        <p:txBody>
          <a:bodyPr wrap="square">
            <a:spAutoFit/>
          </a:bodyPr>
          <a:lstStyle/>
          <a:p>
            <a:r>
              <a:rPr lang="en-US" sz="3200" b="1" u="none" strike="noStrike" dirty="0">
                <a:effectLst/>
                <a:latin typeface="Aptos" panose="020B0004020202020204" pitchFamily="34" charset="0"/>
              </a:rPr>
              <a:t>For Struggling Students (Gaps &amp; Recovery):</a:t>
            </a:r>
            <a:r>
              <a:rPr lang="en-US" sz="3200" b="0" u="none" strike="noStrike" dirty="0">
                <a:effectLst/>
                <a:latin typeface="Aptos" panose="020B0004020202020204" pitchFamily="34" charset="0"/>
              </a:rPr>
              <a:t> </a:t>
            </a:r>
          </a:p>
          <a:p>
            <a:r>
              <a:rPr lang="en-US" sz="3200" b="0" u="none" strike="noStrike" dirty="0">
                <a:effectLst/>
                <a:latin typeface="Aptos" panose="020B0004020202020204" pitchFamily="34" charset="0"/>
              </a:rPr>
              <a:t>It focuses on "scaffolding up" rather than remediating. Instead of holding students back to re-learn previous years’ material, educators provide targeted, just-in-time support. This ensures students spend maximum time accessing grade-level content without lowering expectations.</a:t>
            </a:r>
            <a:r>
              <a:rPr lang="en-US" sz="3200" dirty="0">
                <a:latin typeface="Aptos" panose="020B0004020202020204" pitchFamily="34" charset="0"/>
              </a:rPr>
              <a:t> [</a:t>
            </a:r>
            <a:r>
              <a:rPr lang="en-US" sz="3200" dirty="0">
                <a:latin typeface="Aptos" panose="020B0004020202020204" pitchFamily="34" charset="0"/>
                <a:hlinkClick r:id="rId3"/>
              </a:rPr>
              <a:t>1</a:t>
            </a:r>
            <a:r>
              <a:rPr lang="en-US" sz="3200" dirty="0">
                <a:latin typeface="Aptos" panose="020B0004020202020204" pitchFamily="34" charset="0"/>
              </a:rPr>
              <a:t>, </a:t>
            </a:r>
            <a:r>
              <a:rPr lang="en-US" sz="3200" dirty="0">
                <a:latin typeface="Aptos" panose="020B0004020202020204" pitchFamily="34" charset="0"/>
                <a:hlinkClick r:id="rId4"/>
              </a:rPr>
              <a:t>2</a:t>
            </a:r>
            <a:r>
              <a:rPr lang="en-US" sz="3200" dirty="0">
                <a:latin typeface="Aptos" panose="020B0004020202020204" pitchFamily="34" charset="0"/>
              </a:rPr>
              <a:t>, </a:t>
            </a:r>
            <a:r>
              <a:rPr lang="en-US" sz="3200" dirty="0">
                <a:latin typeface="Aptos" panose="020B0004020202020204" pitchFamily="34" charset="0"/>
                <a:hlinkClick r:id="rId5"/>
              </a:rPr>
              <a:t>3</a:t>
            </a:r>
            <a:r>
              <a:rPr lang="en-US" sz="3200" dirty="0">
                <a:latin typeface="Aptos" panose="020B0004020202020204" pitchFamily="34" charset="0"/>
              </a:rPr>
              <a:t>, </a:t>
            </a:r>
            <a:r>
              <a:rPr lang="en-US" sz="3200" dirty="0">
                <a:latin typeface="Aptos" panose="020B0004020202020204" pitchFamily="34" charset="0"/>
                <a:hlinkClick r:id="rId6"/>
              </a:rPr>
              <a:t>4</a:t>
            </a:r>
            <a:r>
              <a:rPr lang="en-US" sz="3200" dirty="0">
                <a:latin typeface="Aptos" panose="020B0004020202020204" pitchFamily="34" charset="0"/>
              </a:rPr>
              <a:t>]</a:t>
            </a:r>
          </a:p>
        </p:txBody>
      </p:sp>
      <p:sp>
        <p:nvSpPr>
          <p:cNvPr id="10" name="TextBox 12">
            <a:extLst>
              <a:ext uri="{FF2B5EF4-FFF2-40B4-BE49-F238E27FC236}">
                <a16:creationId xmlns:a16="http://schemas.microsoft.com/office/drawing/2014/main" id="{66F4A26A-4EB1-D599-9A4E-D38BA54EE718}"/>
              </a:ext>
            </a:extLst>
          </p:cNvPr>
          <p:cNvSpPr txBox="1"/>
          <p:nvPr/>
        </p:nvSpPr>
        <p:spPr>
          <a:xfrm>
            <a:off x="1143000" y="1580830"/>
            <a:ext cx="10248900" cy="795089"/>
          </a:xfrm>
          <a:prstGeom prst="rect">
            <a:avLst/>
          </a:prstGeom>
        </p:spPr>
        <p:txBody>
          <a:bodyPr wrap="square" lIns="0" tIns="0" rIns="0" bIns="0" rtlCol="0" anchor="t">
            <a:spAutoFit/>
          </a:bodyPr>
          <a:lstStyle/>
          <a:p>
            <a:pPr marL="0" lvl="0" indent="0" algn="l">
              <a:lnSpc>
                <a:spcPts val="6239"/>
              </a:lnSpc>
              <a:spcBef>
                <a:spcPct val="0"/>
              </a:spcBef>
            </a:pPr>
            <a:r>
              <a:rPr lang="en-US" sz="5199" b="1" dirty="0">
                <a:solidFill>
                  <a:srgbClr val="3D5367"/>
                </a:solidFill>
                <a:latin typeface="Aptos Bold"/>
                <a:ea typeface="Aptos Bold"/>
                <a:cs typeface="Aptos Bold"/>
                <a:sym typeface="Aptos Bold"/>
              </a:rPr>
              <a:t>Acceleration Builds Momentum.</a:t>
            </a:r>
          </a:p>
        </p:txBody>
      </p:sp>
      <p:pic>
        <p:nvPicPr>
          <p:cNvPr id="14" name="Picture 13">
            <a:extLst>
              <a:ext uri="{FF2B5EF4-FFF2-40B4-BE49-F238E27FC236}">
                <a16:creationId xmlns:a16="http://schemas.microsoft.com/office/drawing/2014/main" id="{A44C8EA1-B591-275F-FD59-CB717A5FD13D}"/>
              </a:ext>
            </a:extLst>
          </p:cNvPr>
          <p:cNvPicPr>
            <a:picLocks noChangeAspect="1"/>
          </p:cNvPicPr>
          <p:nvPr/>
        </p:nvPicPr>
        <p:blipFill>
          <a:blip r:embed="rId7"/>
          <a:stretch>
            <a:fillRect/>
          </a:stretch>
        </p:blipFill>
        <p:spPr>
          <a:xfrm>
            <a:off x="1154373" y="3290887"/>
            <a:ext cx="5829300" cy="3324225"/>
          </a:xfrm>
          <a:prstGeom prst="rect">
            <a:avLst/>
          </a:prstGeom>
        </p:spPr>
      </p:pic>
    </p:spTree>
    <p:extLst>
      <p:ext uri="{BB962C8B-B14F-4D97-AF65-F5344CB8AC3E}">
        <p14:creationId xmlns:p14="http://schemas.microsoft.com/office/powerpoint/2010/main" val="3862284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2498B-5AC0-33A9-28C8-96FA661A5BC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798908F-7866-35F0-2E16-95571C3F5671}"/>
              </a:ext>
            </a:extLst>
          </p:cNvPr>
          <p:cNvGrpSpPr/>
          <p:nvPr/>
        </p:nvGrpSpPr>
        <p:grpSpPr>
          <a:xfrm>
            <a:off x="228600" y="381000"/>
            <a:ext cx="17640300" cy="9525000"/>
            <a:chOff x="0" y="0"/>
            <a:chExt cx="23520400" cy="12700000"/>
          </a:xfrm>
          <a:solidFill>
            <a:schemeClr val="bg1"/>
          </a:solidFill>
        </p:grpSpPr>
        <p:sp>
          <p:nvSpPr>
            <p:cNvPr id="3" name="Freeform 3">
              <a:extLst>
                <a:ext uri="{FF2B5EF4-FFF2-40B4-BE49-F238E27FC236}">
                  <a16:creationId xmlns:a16="http://schemas.microsoft.com/office/drawing/2014/main" id="{FD49D73C-BD04-8221-ABCC-B1649DABB702}"/>
                </a:ext>
              </a:extLst>
            </p:cNvPr>
            <p:cNvSpPr/>
            <p:nvPr/>
          </p:nvSpPr>
          <p:spPr>
            <a:xfrm>
              <a:off x="0" y="0"/>
              <a:ext cx="23520400" cy="12700000"/>
            </a:xfrm>
            <a:custGeom>
              <a:avLst/>
              <a:gdLst/>
              <a:ahLst/>
              <a:cxnLst/>
              <a:rect l="l" t="t" r="r" b="b"/>
              <a:pathLst>
                <a:path w="23520400" h="12700000">
                  <a:moveTo>
                    <a:pt x="1270000" y="0"/>
                  </a:moveTo>
                  <a:lnTo>
                    <a:pt x="22250400" y="0"/>
                  </a:lnTo>
                  <a:cubicBezTo>
                    <a:pt x="22951802" y="0"/>
                    <a:pt x="23520400" y="568598"/>
                    <a:pt x="23520400" y="1270000"/>
                  </a:cubicBezTo>
                  <a:lnTo>
                    <a:pt x="23520400" y="11430000"/>
                  </a:lnTo>
                  <a:cubicBezTo>
                    <a:pt x="23520400" y="12131401"/>
                    <a:pt x="22951802" y="12700000"/>
                    <a:pt x="22250400" y="12700000"/>
                  </a:cubicBezTo>
                  <a:lnTo>
                    <a:pt x="1270000" y="12700000"/>
                  </a:lnTo>
                  <a:cubicBezTo>
                    <a:pt x="568598" y="12700000"/>
                    <a:pt x="0" y="12131401"/>
                    <a:pt x="0" y="11430000"/>
                  </a:cubicBezTo>
                  <a:lnTo>
                    <a:pt x="0" y="1270000"/>
                  </a:lnTo>
                  <a:cubicBezTo>
                    <a:pt x="0" y="568598"/>
                    <a:pt x="568598" y="0"/>
                    <a:pt x="1270000" y="0"/>
                  </a:cubicBezTo>
                  <a:close/>
                </a:path>
              </a:pathLst>
            </a:custGeom>
            <a:grpFill/>
          </p:spPr>
          <p:txBody>
            <a:bodyPr/>
            <a:lstStyle/>
            <a:p>
              <a:endParaRPr lang="en-US" dirty="0"/>
            </a:p>
          </p:txBody>
        </p:sp>
      </p:grpSp>
      <p:sp>
        <p:nvSpPr>
          <p:cNvPr id="21" name="TextBox 20">
            <a:extLst>
              <a:ext uri="{FF2B5EF4-FFF2-40B4-BE49-F238E27FC236}">
                <a16:creationId xmlns:a16="http://schemas.microsoft.com/office/drawing/2014/main" id="{EC77DBC7-0E98-3880-8549-1AEB9D77F6AB}"/>
              </a:ext>
            </a:extLst>
          </p:cNvPr>
          <p:cNvSpPr txBox="1"/>
          <p:nvPr/>
        </p:nvSpPr>
        <p:spPr>
          <a:xfrm>
            <a:off x="8458200" y="8801100"/>
            <a:ext cx="9144000" cy="923330"/>
          </a:xfrm>
          <a:prstGeom prst="rect">
            <a:avLst/>
          </a:prstGeom>
          <a:noFill/>
        </p:spPr>
        <p:txBody>
          <a:bodyPr wrap="square">
            <a:spAutoFit/>
          </a:bodyPr>
          <a:lstStyle/>
          <a:p>
            <a:pPr algn="l">
              <a:buNone/>
            </a:pPr>
            <a:r>
              <a:rPr lang="en-US" b="0" i="0" dirty="0">
                <a:solidFill>
                  <a:srgbClr val="222222"/>
                </a:solidFill>
                <a:effectLst/>
                <a:latin typeface="halyard-text"/>
              </a:rPr>
              <a:t>Citation: TNTP. (2018). </a:t>
            </a:r>
            <a:r>
              <a:rPr lang="en-US" b="0" i="1" dirty="0">
                <a:solidFill>
                  <a:srgbClr val="222222"/>
                </a:solidFill>
                <a:effectLst/>
                <a:latin typeface="halyard-text"/>
              </a:rPr>
              <a:t>The Opportunity Myth: What Students Can Show Us About How School Is Letting Them Down—and How to Fix It.</a:t>
            </a:r>
            <a:r>
              <a:rPr lang="en-US" b="0" i="0" dirty="0">
                <a:solidFill>
                  <a:srgbClr val="222222"/>
                </a:solidFill>
                <a:effectLst/>
                <a:latin typeface="halyard-text"/>
              </a:rPr>
              <a:t> https://tntp.org/tntp_the-opportunity-myth_web/</a:t>
            </a:r>
          </a:p>
          <a:p>
            <a:pPr algn="l">
              <a:buNone/>
            </a:pPr>
            <a:r>
              <a:rPr lang="en-US" b="0" i="0" dirty="0">
                <a:solidFill>
                  <a:srgbClr val="222222"/>
                </a:solidFill>
                <a:effectLst/>
                <a:latin typeface="halyard-text"/>
              </a:rPr>
              <a:t> </a:t>
            </a:r>
          </a:p>
        </p:txBody>
      </p:sp>
      <p:sp>
        <p:nvSpPr>
          <p:cNvPr id="25" name="TextBox 24">
            <a:extLst>
              <a:ext uri="{FF2B5EF4-FFF2-40B4-BE49-F238E27FC236}">
                <a16:creationId xmlns:a16="http://schemas.microsoft.com/office/drawing/2014/main" id="{0BA446F2-BD84-3514-B17E-B8D81BBE92D4}"/>
              </a:ext>
            </a:extLst>
          </p:cNvPr>
          <p:cNvSpPr txBox="1"/>
          <p:nvPr/>
        </p:nvSpPr>
        <p:spPr>
          <a:xfrm>
            <a:off x="5562600" y="2171700"/>
            <a:ext cx="11277600" cy="6217087"/>
          </a:xfrm>
          <a:prstGeom prst="rect">
            <a:avLst/>
          </a:prstGeom>
          <a:noFill/>
        </p:spPr>
        <p:txBody>
          <a:bodyPr wrap="square">
            <a:spAutoFit/>
          </a:bodyPr>
          <a:lstStyle/>
          <a:p>
            <a:pPr>
              <a:spcBef>
                <a:spcPts val="1800"/>
              </a:spcBef>
              <a:spcAft>
                <a:spcPts val="900"/>
              </a:spcAft>
              <a:buNone/>
            </a:pPr>
            <a:r>
              <a:rPr lang="en-US" sz="3200" b="1" u="none" strike="noStrike" dirty="0">
                <a:effectLst/>
                <a:latin typeface="Aptos" panose="020B0004020202020204" pitchFamily="34" charset="0"/>
              </a:rPr>
              <a:t>Key Findings</a:t>
            </a:r>
          </a:p>
          <a:p>
            <a:pPr>
              <a:spcBef>
                <a:spcPts val="900"/>
              </a:spcBef>
              <a:spcAft>
                <a:spcPts val="900"/>
              </a:spcAft>
              <a:buFont typeface="Arial" panose="020B0604020202020204" pitchFamily="34" charset="0"/>
              <a:buChar char="•"/>
            </a:pPr>
            <a:r>
              <a:rPr lang="en-US" sz="3200" b="1" u="none" strike="noStrike" dirty="0">
                <a:effectLst/>
                <a:latin typeface="Aptos" panose="020B0004020202020204" pitchFamily="34" charset="0"/>
              </a:rPr>
              <a:t>The "A" Illusion:</a:t>
            </a:r>
            <a:r>
              <a:rPr lang="en-US" sz="3200" b="0" u="none" strike="noStrike" dirty="0">
                <a:effectLst/>
                <a:latin typeface="Aptos" panose="020B0004020202020204" pitchFamily="34" charset="0"/>
              </a:rPr>
              <a:t> About 80% of students get mostly A's and B's, but they only meet grade-level standards on those same assignments 17% of the time. [</a:t>
            </a:r>
            <a:r>
              <a:rPr lang="en-US" sz="3200" b="0" u="none" strike="noStrike" dirty="0">
                <a:effectLst/>
                <a:latin typeface="Aptos" panose="020B0004020202020204" pitchFamily="34" charset="0"/>
                <a:hlinkClick r:id="rId3"/>
              </a:rPr>
              <a:t>1</a:t>
            </a:r>
            <a:r>
              <a:rPr lang="en-US" sz="3200" b="0" u="none" strike="noStrike" dirty="0">
                <a:effectLst/>
                <a:latin typeface="Aptos" panose="020B0004020202020204" pitchFamily="34" charset="0"/>
              </a:rPr>
              <a:t>]</a:t>
            </a:r>
          </a:p>
          <a:p>
            <a:pPr>
              <a:spcBef>
                <a:spcPts val="900"/>
              </a:spcBef>
              <a:spcAft>
                <a:spcPts val="900"/>
              </a:spcAft>
              <a:buFont typeface="Arial" panose="020B0604020202020204" pitchFamily="34" charset="0"/>
              <a:buChar char="•"/>
            </a:pPr>
            <a:r>
              <a:rPr lang="en-US" sz="3200" b="1" u="none" strike="noStrike" dirty="0">
                <a:effectLst/>
                <a:highlight>
                  <a:srgbClr val="FFFF00"/>
                </a:highlight>
                <a:latin typeface="Aptos" panose="020B0004020202020204" pitchFamily="34" charset="0"/>
              </a:rPr>
              <a:t>Wasted Time:</a:t>
            </a:r>
            <a:r>
              <a:rPr lang="en-US" sz="3200" b="0" u="none" strike="noStrike" dirty="0">
                <a:effectLst/>
                <a:highlight>
                  <a:srgbClr val="FFFF00"/>
                </a:highlight>
                <a:latin typeface="Aptos" panose="020B0004020202020204" pitchFamily="34" charset="0"/>
              </a:rPr>
              <a:t> Students spend the equivalent of six months of class time per core subject on assignments that are below their grade level. [</a:t>
            </a:r>
            <a:r>
              <a:rPr lang="en-US" sz="3200" b="0" u="none" strike="noStrike" dirty="0">
                <a:effectLst/>
                <a:highlight>
                  <a:srgbClr val="FFFF00"/>
                </a:highlight>
                <a:latin typeface="Aptos" panose="020B0004020202020204" pitchFamily="34" charset="0"/>
                <a:hlinkClick r:id="rId4"/>
              </a:rPr>
              <a:t>1</a:t>
            </a:r>
            <a:r>
              <a:rPr lang="en-US" sz="3200" b="0" u="none" strike="noStrike" dirty="0">
                <a:effectLst/>
                <a:highlight>
                  <a:srgbClr val="FFFF00"/>
                </a:highlight>
                <a:latin typeface="Aptos" panose="020B0004020202020204" pitchFamily="34" charset="0"/>
              </a:rPr>
              <a:t>]</a:t>
            </a:r>
          </a:p>
          <a:p>
            <a:pPr>
              <a:spcBef>
                <a:spcPts val="900"/>
              </a:spcBef>
              <a:spcAft>
                <a:spcPts val="900"/>
              </a:spcAft>
              <a:buFont typeface="Arial" panose="020B0604020202020204" pitchFamily="34" charset="0"/>
              <a:buChar char="•"/>
            </a:pPr>
            <a:r>
              <a:rPr lang="en-US" sz="3200" b="1" u="none" strike="noStrike" dirty="0">
                <a:effectLst/>
                <a:latin typeface="Aptos" panose="020B0004020202020204" pitchFamily="34" charset="0"/>
              </a:rPr>
              <a:t>Systemic Inequity:</a:t>
            </a:r>
            <a:r>
              <a:rPr lang="en-US" sz="3200" b="0" u="none" strike="noStrike" dirty="0">
                <a:effectLst/>
                <a:latin typeface="Aptos" panose="020B0004020202020204" pitchFamily="34" charset="0"/>
              </a:rPr>
              <a:t> The opportunity gap is significantly worse for students of color, low-income students, English language learners, and students with disabilities. [</a:t>
            </a:r>
            <a:r>
              <a:rPr lang="en-US" sz="3200" b="0" u="none" strike="noStrike" dirty="0">
                <a:effectLst/>
                <a:latin typeface="Aptos" panose="020B0004020202020204" pitchFamily="34" charset="0"/>
                <a:hlinkClick r:id="rId4"/>
              </a:rPr>
              <a:t>1</a:t>
            </a:r>
            <a:r>
              <a:rPr lang="en-US" sz="3200" b="0" u="none" strike="noStrike" dirty="0">
                <a:effectLst/>
                <a:latin typeface="Aptos" panose="020B0004020202020204" pitchFamily="34" charset="0"/>
              </a:rPr>
              <a:t>]</a:t>
            </a:r>
          </a:p>
          <a:p>
            <a:pPr>
              <a:spcBef>
                <a:spcPts val="900"/>
              </a:spcBef>
              <a:spcAft>
                <a:spcPts val="1200"/>
              </a:spcAft>
              <a:buNone/>
            </a:pPr>
            <a:endParaRPr lang="en-US" b="0" u="none" strike="noStrike" dirty="0">
              <a:effectLst/>
              <a:latin typeface="Google Sans"/>
            </a:endParaRPr>
          </a:p>
        </p:txBody>
      </p:sp>
      <p:pic>
        <p:nvPicPr>
          <p:cNvPr id="27" name="Picture 26">
            <a:extLst>
              <a:ext uri="{FF2B5EF4-FFF2-40B4-BE49-F238E27FC236}">
                <a16:creationId xmlns:a16="http://schemas.microsoft.com/office/drawing/2014/main" id="{28907357-99C2-642C-7445-2DC21CF094A3}"/>
              </a:ext>
            </a:extLst>
          </p:cNvPr>
          <p:cNvPicPr>
            <a:picLocks noChangeAspect="1"/>
          </p:cNvPicPr>
          <p:nvPr/>
        </p:nvPicPr>
        <p:blipFill>
          <a:blip r:embed="rId5"/>
          <a:stretch>
            <a:fillRect/>
          </a:stretch>
        </p:blipFill>
        <p:spPr>
          <a:xfrm>
            <a:off x="732121" y="2460843"/>
            <a:ext cx="4283740" cy="5638800"/>
          </a:xfrm>
          <a:prstGeom prst="rect">
            <a:avLst/>
          </a:prstGeom>
        </p:spPr>
      </p:pic>
      <p:sp>
        <p:nvSpPr>
          <p:cNvPr id="28" name="TextBox 7">
            <a:extLst>
              <a:ext uri="{FF2B5EF4-FFF2-40B4-BE49-F238E27FC236}">
                <a16:creationId xmlns:a16="http://schemas.microsoft.com/office/drawing/2014/main" id="{AF7F078F-216F-F3BE-58AA-CB26C5505432}"/>
              </a:ext>
            </a:extLst>
          </p:cNvPr>
          <p:cNvSpPr txBox="1"/>
          <p:nvPr/>
        </p:nvSpPr>
        <p:spPr>
          <a:xfrm>
            <a:off x="1143000" y="876291"/>
            <a:ext cx="9525000" cy="800118"/>
          </a:xfrm>
          <a:prstGeom prst="rect">
            <a:avLst/>
          </a:prstGeom>
        </p:spPr>
        <p:txBody>
          <a:bodyPr lIns="0" tIns="0" rIns="0" bIns="0" rtlCol="0" anchor="t">
            <a:spAutoFit/>
          </a:bodyPr>
          <a:lstStyle/>
          <a:p>
            <a:pPr marL="0" lvl="0" indent="0" algn="l">
              <a:lnSpc>
                <a:spcPts val="6239"/>
              </a:lnSpc>
              <a:spcBef>
                <a:spcPct val="0"/>
              </a:spcBef>
            </a:pPr>
            <a:r>
              <a:rPr lang="en-US" sz="5199" b="1" dirty="0">
                <a:solidFill>
                  <a:srgbClr val="3D5367"/>
                </a:solidFill>
                <a:latin typeface="Aptos Bold"/>
                <a:ea typeface="Aptos Bold"/>
                <a:cs typeface="Aptos Bold"/>
                <a:sym typeface="Aptos Bold"/>
              </a:rPr>
              <a:t>Why This Matters</a:t>
            </a:r>
          </a:p>
        </p:txBody>
      </p:sp>
    </p:spTree>
    <p:extLst>
      <p:ext uri="{BB962C8B-B14F-4D97-AF65-F5344CB8AC3E}">
        <p14:creationId xmlns:p14="http://schemas.microsoft.com/office/powerpoint/2010/main" val="2074055963"/>
      </p:ext>
    </p:extLst>
  </p:cSld>
  <p:clrMapOvr>
    <a:masterClrMapping/>
  </p:clrMapOvr>
</p:sld>
</file>

<file path=ppt/theme/theme1.xml><?xml version="1.0" encoding="utf-8"?>
<a:theme xmlns:a="http://schemas.openxmlformats.org/drawingml/2006/main" name="1_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Autofit/>
      </a:bodyPr>
      <a:lstStyle>
        <a:defPPr algn="l">
          <a:defRPr sz="4400" b="0" dirty="0" smtClean="0"/>
        </a:defPPr>
      </a:lstStyle>
    </a:txDef>
  </a:objectDefaults>
  <a:extraClrSchemeLst/>
  <a:extLst>
    <a:ext uri="{05A4C25C-085E-4340-85A3-A5531E510DB2}">
      <thm15:themeFamily xmlns:thm15="http://schemas.microsoft.com/office/thememl/2012/main" name="SCDE PPT Template - Light - accessible version  -  Read-Only" id="{F642C72B-1E85-4552-A31B-1DDF185E8C8C}" vid="{92C1240A-5B5F-4399-91DE-C485163A80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cd7377c-98ac-4c11-aecb-7b91262a62d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3EF38A0F7F3847BA8874BCC9386336" ma:contentTypeVersion="18" ma:contentTypeDescription="Create a new document." ma:contentTypeScope="" ma:versionID="76f5c4a8046c925d815a4cbd5febf577">
  <xsd:schema xmlns:xsd="http://www.w3.org/2001/XMLSchema" xmlns:xs="http://www.w3.org/2001/XMLSchema" xmlns:p="http://schemas.microsoft.com/office/2006/metadata/properties" xmlns:ns3="5cd7377c-98ac-4c11-aecb-7b91262a62d8" xmlns:ns4="76cfdac5-b34f-4e6b-b774-6978f79f8bd3" targetNamespace="http://schemas.microsoft.com/office/2006/metadata/properties" ma:root="true" ma:fieldsID="6c5fadba22f958b665b0b06b89efddef" ns3:_="" ns4:_="">
    <xsd:import namespace="5cd7377c-98ac-4c11-aecb-7b91262a62d8"/>
    <xsd:import namespace="76cfdac5-b34f-4e6b-b774-6978f79f8bd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ServiceObjectDetectorVersions" minOccurs="0"/>
                <xsd:element ref="ns3:MediaServiceSystemTags" minOccurs="0"/>
                <xsd:element ref="ns3:_activity" minOccurs="0"/>
                <xsd:element ref="ns4:SharedWithUsers" minOccurs="0"/>
                <xsd:element ref="ns4:SharedWithDetails" minOccurs="0"/>
                <xsd:element ref="ns4:SharingHintHash"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d7377c-98ac-4c11-aecb-7b91262a62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_activity" ma:index="20" nillable="true" ma:displayName="_activity" ma:hidden="true" ma:internalName="_activity">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cfdac5-b34f-4e6b-b774-6978f79f8bd3"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11423E-0B91-4B25-B3FA-85ECAD513072}">
  <ds:schemaRefs>
    <ds:schemaRef ds:uri="5cd7377c-98ac-4c11-aecb-7b91262a62d8"/>
    <ds:schemaRef ds:uri="76cfdac5-b34f-4e6b-b774-6978f79f8b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0A88983-3C79-4F4E-91D5-22A41526BDAB}">
  <ds:schemaRefs>
    <ds:schemaRef ds:uri="5cd7377c-98ac-4c11-aecb-7b91262a62d8"/>
    <ds:schemaRef ds:uri="76cfdac5-b34f-4e6b-b774-6978f79f8b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FCBABF-B24D-44A4-A722-247F9BB1753E}">
  <ds:schemaRefs>
    <ds:schemaRef ds:uri="http://schemas.microsoft.com/sharepoint/v3/contenttype/forms"/>
  </ds:schemaRefs>
</ds:datastoreItem>
</file>

<file path=docMetadata/LabelInfo.xml><?xml version="1.0" encoding="utf-8"?>
<clbl:labelList xmlns:clbl="http://schemas.microsoft.com/office/2020/mipLabelMetadata">
  <clbl:label id="{2704e2c5-29f5-4f7e-b91c-bd56f0685995}" enabled="0" method="" siteId="{2704e2c5-29f5-4f7e-b91c-bd56f0685995}" removed="1"/>
</clbl:labelList>
</file>

<file path=docProps/app.xml><?xml version="1.0" encoding="utf-8"?>
<Properties xmlns="http://schemas.openxmlformats.org/officeDocument/2006/extended-properties" xmlns:vt="http://schemas.openxmlformats.org/officeDocument/2006/docPropsVTypes">
  <Template>acceleration versus remediation subsession</Template>
  <TotalTime>7044</TotalTime>
  <Words>3367</Words>
  <Application>Microsoft Office PowerPoint</Application>
  <PresentationFormat>Custom</PresentationFormat>
  <Paragraphs>298</Paragraphs>
  <Slides>42</Slides>
  <Notes>25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halyard-text</vt:lpstr>
      <vt:lpstr>Aptos Display</vt:lpstr>
      <vt:lpstr>Aptos Bold</vt:lpstr>
      <vt:lpstr>Montserrat</vt:lpstr>
      <vt:lpstr>Arial</vt:lpstr>
      <vt:lpstr>Aptos</vt:lpstr>
      <vt:lpstr>Google Sans</vt:lpstr>
      <vt:lpstr>Algerian</vt:lpstr>
      <vt:lpstr>1_Office Theme</vt:lpstr>
      <vt:lpstr>PowerPoint Presentation</vt:lpstr>
      <vt:lpstr>Acceleration Potential Ignite Possibilities'</vt:lpstr>
      <vt:lpstr>Learning  Outcomes  </vt:lpstr>
      <vt:lpstr>PowerPoint Presentation</vt:lpstr>
      <vt:lpstr>PowerPoint Presentation</vt:lpstr>
      <vt:lpstr>PowerPoint Presentation</vt:lpstr>
      <vt:lpstr>What is acceleration?</vt:lpstr>
      <vt:lpstr>PowerPoint Presentation</vt:lpstr>
      <vt:lpstr>PowerPoint Presentation</vt:lpstr>
      <vt:lpstr>PowerPoint Presentation</vt:lpstr>
      <vt:lpstr>PowerPoint Presentation</vt:lpstr>
      <vt:lpstr>PowerPoint Presentation</vt:lpstr>
      <vt:lpstr>PowerPoint Presentation</vt:lpstr>
      <vt:lpstr>Why Acceleration</vt:lpstr>
      <vt:lpstr>Providing Just–in-Time Supports Rather than Just in Case Supports</vt:lpstr>
      <vt:lpstr>Let’s look at this problem for a group of 5th graders</vt:lpstr>
      <vt:lpstr>Acceleration in Action</vt:lpstr>
      <vt:lpstr>Creating Schema, Providing Vocabulary, Using Visuals</vt:lpstr>
      <vt:lpstr>Why are so many learners struggling?</vt:lpstr>
      <vt:lpstr>PowerPoint Presentation</vt:lpstr>
      <vt:lpstr>PowerPoint Presentation</vt:lpstr>
      <vt:lpstr>PowerPoint Presentation</vt:lpstr>
      <vt:lpstr>PowerPoint Presentation</vt:lpstr>
      <vt:lpstr>PowerPoint Presentation</vt:lpstr>
      <vt:lpstr>PowerPoint Presentation</vt:lpstr>
      <vt:lpstr>Elements of an Accelerated Lesson</vt:lpstr>
      <vt:lpstr>Similarities in the guidelines of UDL</vt:lpstr>
      <vt:lpstr>Scaffolding Ideas</vt:lpstr>
      <vt:lpstr>Acceleration Mindset Shifts</vt:lpstr>
      <vt:lpstr>Learning is not attained by chance, it must be sought  for with ardor and attended with diligence.                                                                                       --Abigail Adams</vt:lpstr>
      <vt:lpstr>2. A Shift in Planning to Accelerate Learning.</vt:lpstr>
      <vt:lpstr>3. A Shift in Assessments to Accelerate Learning</vt:lpstr>
      <vt:lpstr>4.  A Shift in Intervention to Accelerate Learning</vt:lpstr>
      <vt:lpstr>5.  A Shift in Instruction to Accelerate Learning</vt:lpstr>
      <vt:lpstr>6.  A Shift in Leadership to Accelerate Learning</vt:lpstr>
      <vt:lpstr>Use the Continuous Improvement Cycle  to Accelerate Learning</vt:lpstr>
      <vt:lpstr>PowerPoint Presentation</vt:lpstr>
      <vt:lpstr>Resources for Discussions</vt:lpstr>
      <vt:lpstr>Key Takeaways:</vt:lpstr>
      <vt:lpstr>How do you prioritize daily  grade-level instruction that accelerates learning?</vt:lpstr>
      <vt:lpstr>Additional Resources: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Deirdre Howard</dc:creator>
  <cp:lastModifiedBy>Niesse, Andrea</cp:lastModifiedBy>
  <cp:revision>48</cp:revision>
  <dcterms:created xsi:type="dcterms:W3CDTF">2025-04-28T13:58:31Z</dcterms:created>
  <dcterms:modified xsi:type="dcterms:W3CDTF">2026-06-09T20:18:11Z</dcterms:modified>
  <dc:identifier>DAGJFJTh0zc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0x0101000D3EF38A0F7F3847BA8874BCC9386336</vt:lpwstr>
  </property>
</Properties>
</file>