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  <p:sldMasterId id="2147483697" r:id="rId3"/>
    <p:sldMasterId id="2147483684" r:id="rId4"/>
  </p:sldMasterIdLst>
  <p:notesMasterIdLst>
    <p:notesMasterId r:id="rId45"/>
  </p:notesMasterIdLst>
  <p:handoutMasterIdLst>
    <p:handoutMasterId r:id="rId46"/>
  </p:handoutMasterIdLst>
  <p:sldIdLst>
    <p:sldId id="521" r:id="rId5"/>
    <p:sldId id="256" r:id="rId6"/>
    <p:sldId id="511" r:id="rId7"/>
    <p:sldId id="524" r:id="rId8"/>
    <p:sldId id="490" r:id="rId9"/>
    <p:sldId id="257" r:id="rId10"/>
    <p:sldId id="258" r:id="rId11"/>
    <p:sldId id="261" r:id="rId12"/>
    <p:sldId id="523" r:id="rId13"/>
    <p:sldId id="592" r:id="rId14"/>
    <p:sldId id="2585" r:id="rId15"/>
    <p:sldId id="279" r:id="rId16"/>
    <p:sldId id="590" r:id="rId17"/>
    <p:sldId id="588" r:id="rId18"/>
    <p:sldId id="589" r:id="rId19"/>
    <p:sldId id="323" r:id="rId20"/>
    <p:sldId id="266" r:id="rId21"/>
    <p:sldId id="593" r:id="rId22"/>
    <p:sldId id="2578" r:id="rId23"/>
    <p:sldId id="2572" r:id="rId24"/>
    <p:sldId id="2573" r:id="rId25"/>
    <p:sldId id="2574" r:id="rId26"/>
    <p:sldId id="2575" r:id="rId27"/>
    <p:sldId id="2576" r:id="rId28"/>
    <p:sldId id="594" r:id="rId29"/>
    <p:sldId id="269" r:id="rId30"/>
    <p:sldId id="262" r:id="rId31"/>
    <p:sldId id="259" r:id="rId32"/>
    <p:sldId id="522" r:id="rId33"/>
    <p:sldId id="591" r:id="rId34"/>
    <p:sldId id="271" r:id="rId35"/>
    <p:sldId id="2579" r:id="rId36"/>
    <p:sldId id="2580" r:id="rId37"/>
    <p:sldId id="2582" r:id="rId38"/>
    <p:sldId id="2583" r:id="rId39"/>
    <p:sldId id="2584" r:id="rId40"/>
    <p:sldId id="278" r:id="rId41"/>
    <p:sldId id="276" r:id="rId42"/>
    <p:sldId id="277" r:id="rId43"/>
    <p:sldId id="274" r:id="rId44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238"/>
    <a:srgbClr val="2C3932"/>
    <a:srgbClr val="FDF6EA"/>
    <a:srgbClr val="82F9FF"/>
    <a:srgbClr val="C44536"/>
    <a:srgbClr val="F5C518"/>
    <a:srgbClr val="2EC3B5"/>
    <a:srgbClr val="282829"/>
    <a:srgbClr val="10253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3" autoAdjust="0"/>
    <p:restoredTop sz="82871" autoAdjust="0"/>
  </p:normalViewPr>
  <p:slideViewPr>
    <p:cSldViewPr>
      <p:cViewPr varScale="1">
        <p:scale>
          <a:sx n="52" d="100"/>
          <a:sy n="52" d="100"/>
        </p:scale>
        <p:origin x="120" y="6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35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CE718-D4F4-325F-7FD9-5C24BCDAC2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C4A6A4-9D72-5219-6F8D-F6A109EFF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B6CBE-3DD7-45B6-A339-EB5362D29F4B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D91D3-394C-33D0-6433-254FF5FC41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42E3B-5F4E-3E2B-435B-3070940191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8AB5D-8978-48CB-B923-DCC643791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9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13FDE-0C54-49B1-ADA7-B128886641E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47123-7E44-45AD-A979-9A3956AA0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0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5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5E393-148E-A4E8-93FD-04A7DD04B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2CB122-D033-259D-A3D2-31CAF64BC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ACAE1-0BD1-4295-1221-BCC94F8A8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E4A38-5334-AACA-10D7-97B012168E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12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EAD51-825B-1FBD-B4D3-86CF85D67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9D12C-7FB3-5481-DD51-83ABE6342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EF8671-E05F-FC63-5444-BF077A2F0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646C-E41A-2586-11CB-4774CEDAD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43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EAD51-825B-1FBD-B4D3-86CF85D67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9D12C-7FB3-5481-DD51-83ABE6342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EF8671-E05F-FC63-5444-BF077A2F0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646C-E41A-2586-11CB-4774CEDAD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44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33881-96C7-48CF-8F99-CFCFFC4E1C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07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33881-96C7-48CF-8F99-CFCFFC4E1C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14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A9CD-D9B1-4C6E-AA93-4A9BE93B9C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15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9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81F07-4B20-4B30-9E56-AFC35FBFA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2C4D1-949C-A904-9C60-003C810AA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08985-CA4E-6B4F-8FFF-3942B067E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C4872-59B6-25B8-4605-57BC308F9A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6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84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money amounts to go to a category.</a:t>
            </a:r>
          </a:p>
          <a:p>
            <a:r>
              <a:rPr lang="en-US" dirty="0"/>
              <a:t>Click on the dollar amount on each slide to return to this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1C21B-E6A6-4199-A563-A0D8CF99A1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81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1C21B-E6A6-4199-A563-A0D8CF99A1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7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8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2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9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all heard… you can’t control what happens but you can control your response… Lets give your students a tool to use.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48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75D8E-7ED4-4797-B4F5-75160053C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15FBF-B436-56E6-60BB-787DC3A08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08FC4-84BE-B1CE-3F5B-CA95A010A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POP method is proven to help those in the middle of conflict de-escalate any situation and come to a solution. </a:t>
            </a:r>
          </a:p>
          <a:p>
            <a:endParaRPr lang="en-US" dirty="0"/>
          </a:p>
          <a:p>
            <a:r>
              <a:rPr lang="en-US" dirty="0"/>
              <a:t>P: Prepare what you are going to say.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do you want to say to the person?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should you say it?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Where should you say it? </a:t>
            </a:r>
          </a:p>
          <a:p>
            <a:endParaRPr lang="en-US" dirty="0"/>
          </a:p>
          <a:p>
            <a:r>
              <a:rPr lang="en-US" dirty="0"/>
              <a:t>O: Own what you say.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Reread what you want to say to the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Does it express how you feel in a respectful way? Yes or no?</a:t>
            </a:r>
          </a:p>
          <a:p>
            <a:endParaRPr lang="en-US" dirty="0"/>
          </a:p>
          <a:p>
            <a:r>
              <a:rPr lang="en-US" dirty="0"/>
              <a:t>P: Proceed with what you have to say.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Should you say this to the other person? Yes or no?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 are unsure, ask a trusted friend, teacher or colleague and talk it through.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55A63-4F74-DCD7-5CEA-0FBAA1E72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8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514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with your students. Give them </a:t>
            </a:r>
            <a:r>
              <a:rPr lang="en-US" dirty="0" err="1"/>
              <a:t>secnarios</a:t>
            </a:r>
            <a:r>
              <a:rPr lang="en-US" dirty="0"/>
              <a:t>… have them write down what they want to say… Prepare… </a:t>
            </a:r>
            <a:r>
              <a:rPr lang="en-US" dirty="0" err="1"/>
              <a:t>besure</a:t>
            </a:r>
            <a:r>
              <a:rPr lang="en-US" dirty="0"/>
              <a:t> to think about body language and tone of voice!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35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6CB72-4106-20A7-9B91-16F442FB9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708B8-85FC-E417-7F18-492EDF213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E5B79F-282A-9E42-9A63-302035F07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AB931-7B36-E85A-9339-F40870108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7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86ABD-5CEB-3ABC-1F61-DE4259D20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755F3-6B9B-DAE4-DADC-E040F9FAB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01B26-BAAB-FDF2-F636-DC79D72F2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E7098-6161-2866-3A63-950FA20705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86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15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46C09-0E02-45BB-9715-CB13F8292F9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18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46C09-0E02-45BB-9715-CB13F8292F9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5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28FD4-C023-204A-2DEF-4DD84EEDA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31D561-2E60-5820-F233-0A80231DD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DFD45-35B3-C96C-7881-8F5017CB4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D6A4F-F13C-47F2-1FDC-78CA8B513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46C09-0E02-45BB-9715-CB13F8292F9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959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65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EC5FA-55FF-4D60-913A-D000D7DD8D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33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47123-7E44-45AD-A979-9A3956AA09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6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2326" y="3125953"/>
            <a:ext cx="6061075" cy="1892935"/>
          </a:xfrm>
          <a:prstGeom prst="rect">
            <a:avLst/>
          </a:prstGeom>
        </p:spPr>
        <p:txBody>
          <a:bodyPr lIns="0" tIns="0" rIns="0" bIns="0"/>
          <a:lstStyle>
            <a:lvl1pPr>
              <a:defRPr sz="1225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08095" y="4741062"/>
            <a:ext cx="15006955" cy="3534409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A2658-A346-4042-AE11-8439A1D6C8E5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541014AD-7479-28E0-9C61-A4108C526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55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F9A0-CECA-448E-B28E-96D3A80263F3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8078-5A32-4B09-ABA5-7ABEFD22E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9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8CB69D-4192-E9B6-3B80-ECD7DFBF9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3676" y="9034674"/>
            <a:ext cx="4206240" cy="514350"/>
          </a:xfrm>
          <a:prstGeom prst="rect">
            <a:avLst/>
          </a:prstGeom>
        </p:spPr>
        <p:txBody>
          <a:bodyPr/>
          <a:lstStyle/>
          <a:p>
            <a:fld id="{0E9BB502-EB25-455C-8C1C-E608B477EEBB}" type="datetime1">
              <a:rPr lang="en-US" smtClean="0"/>
              <a:t>6/15/2026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1A9377-481E-B61C-D2F6-BE5488553B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660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716071"/>
            <a:ext cx="16459200" cy="830997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7108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Round &lt;#&gt; of 27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53676" y="9034674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7A249-6DB9-4040-A15D-553B3280A42B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07E1486-DF29-D57E-C218-988702756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9328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9023" y="916126"/>
            <a:ext cx="16459200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pc="340" baseline="0"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Round &lt;#&gt; of 27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53676" y="9034674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DD6D6-BD6C-4BC4-BB89-3437108689F3}" type="datetime1">
              <a:rPr lang="en-US" smtClean="0"/>
              <a:t>6/15/2026</a:t>
            </a:fld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CC7ED5F3-4238-1C1B-E2AB-F925F6A9AA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713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9023" y="916126"/>
            <a:ext cx="16459200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B43ACB1-BDB4-5504-8289-A65A94DC4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18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Round &lt;#&gt; of 27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53676" y="9034674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AF93D-4959-4905-BAA5-2086F99307A6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E710CD0-FDE7-B030-CBFC-EE7287006C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237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541014AD-7479-28E0-9C61-A4108C526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6742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67A6-46F4-171F-E23C-1D4D1FF81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6E449-66B9-1B54-A677-23A315464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DBBF-FDAA-2DCE-083E-280ED65B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AE53-D279-449D-8CB6-C2B27246DE71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4750D-B05A-6D27-B07D-B40A975A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8F49F-436F-E13B-C7FE-EC7599E0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69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1E23-8638-3A3D-56BE-91B8A64E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50249-EDD7-FBAB-05AA-AE66087EC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623FE-5497-F4AE-C7AF-CF85D7B0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1E70-1BBE-41EE-B782-4F8481A4A0AB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803FC-BE20-9013-0BBA-AC7FDC89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C5996-4AE4-700C-EF0E-918BA378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3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2326" y="3125953"/>
            <a:ext cx="6061075" cy="1892935"/>
          </a:xfrm>
          <a:prstGeom prst="rect">
            <a:avLst/>
          </a:prstGeom>
        </p:spPr>
        <p:txBody>
          <a:bodyPr lIns="0" tIns="0" rIns="0" bIns="0"/>
          <a:lstStyle>
            <a:lvl1pPr>
              <a:defRPr sz="1225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A7EC8-4102-4022-9407-E8C5C383DEAD}" type="datetime1">
              <a:rPr lang="en-US" smtClean="0"/>
              <a:t>6/15/2026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7F6D-FE42-1125-D42F-9CAA8ABD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10356-C3B2-E291-8A2D-AB4EA5847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0EC7F-F23C-A076-9535-6562D41E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FFE-C079-413B-A22A-F8783C63F945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183E4-5143-4D45-3866-1F3FE2E0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35015-5501-75A5-03AB-D9EAEBA9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60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65DD-4531-B47F-F3D4-1700B737C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D58E7-F683-0D1F-189D-E7E4D8CAB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23817-77B6-60A8-3E0D-7FABB85D2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DD1C2-0742-14DD-6207-64B1335B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273DE-8C9A-4EBE-BE83-27E0A0987F67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E12DE-466F-AECE-5D30-199D356F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02868-D0D2-603F-68B6-944C0743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31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6F5D-85C2-E7E7-6A4B-AEB759B8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71CD6-14B3-29B8-DF0B-57C2222BC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3D80C-867C-D1E6-2AC6-CB7AB0A81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B17C8-D381-783B-C346-77FFBC664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0A818-737E-8D3B-B854-FBCD635CE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6C7E07-5C90-CA9B-924F-A4C1722F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84473-496E-4B7F-8771-47F28536566C}" type="datetime1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6ED69E-8112-B3A7-BAB5-C39F8A7FA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C9290-7CE1-21CB-76F0-F25806D3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32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0186C-C047-409E-7557-BB3EA4B7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0C981-0DF1-3B91-AEF2-E9D1573B8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BFB2-18E1-43D3-9E8D-735E44901240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15E7C-AB8E-976F-7C29-91BEBAB48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53347-ADC1-7E1E-6E88-72599448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3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1B421-D0C3-D7B7-C844-41D4139B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5B07-8B87-4E49-A5D8-CC9EF69A263E}" type="datetime1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68676-F90A-9DDE-0B63-A6D89490A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614CF-E0DE-C8CB-7D5E-0D09EBC5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98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76EB8-0F1D-E916-B1C4-7E22C167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A91AE-0452-F29D-3726-825D8B8A5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633A9-B54D-0231-8A1A-E3E32B60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7CEED-3E92-2AFF-5B80-66943A03C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69FC-39EE-4B05-8046-58AD984256C8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CBB46-6F34-8C97-9DA2-57DAA140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BCEC9-EAAB-D265-9362-95C29F6D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38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6A1A-D71D-07AB-3BEA-8DE005B9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5279B-F69B-C4F3-3D76-21D392DA6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E84A5-BEBD-AB46-49C7-73E2783BE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55244-D193-7060-05B4-12C38DF7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720F-AF87-4E3D-B2D0-3AF9C98B7F6C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7DA35-465B-0511-493F-81950463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D5725-9860-FF33-7D5B-6E520884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1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EA89-3FC0-73A5-24EE-001F2AF1C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2A2B7-339F-8847-AB93-696451191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A4B18-BA1E-5202-BBC2-1F0997A7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BA5-82D3-40A3-B730-8624C2BB0BFC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9B852-78D9-C425-E838-BE8BC145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94970-8282-8AEA-A439-D04D010A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97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B53D3D-9EAC-3244-27DD-1BF91749F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B1D30-5987-7B16-04B7-9BF804660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73CFF-A333-C406-9D03-29651885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92DA-6197-4CD8-B61E-24517794D21A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5D6CC-5EFD-2BE6-BDB5-690617A9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660CA-489F-3542-9297-6DE8D226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0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2326" y="3125953"/>
            <a:ext cx="6061075" cy="1892935"/>
          </a:xfrm>
          <a:prstGeom prst="rect">
            <a:avLst/>
          </a:prstGeom>
        </p:spPr>
        <p:txBody>
          <a:bodyPr lIns="0" tIns="0" rIns="0" bIns="0"/>
          <a:lstStyle>
            <a:lvl1pPr>
              <a:defRPr sz="1225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6B2C4-B576-4ABB-B77B-3744DA82ADA9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0A319-FB76-425B-8B08-B19090487470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8CB69D-4192-E9B6-3B80-ECD7DFBF9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3676" y="9034674"/>
            <a:ext cx="4206240" cy="514350"/>
          </a:xfrm>
          <a:prstGeom prst="rect">
            <a:avLst/>
          </a:prstGeom>
        </p:spPr>
        <p:txBody>
          <a:bodyPr/>
          <a:lstStyle/>
          <a:p>
            <a:fld id="{0E9BB502-EB25-455C-8C1C-E608B477EEBB}" type="datetime1">
              <a:rPr lang="en-US" smtClean="0"/>
              <a:t>6/15/2026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1A9377-481E-B61C-D2F6-BE5488553B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789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716071"/>
            <a:ext cx="16459200" cy="830997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7108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Round &lt;#&gt; of 27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53676" y="9034674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7A249-6DB9-4040-A15D-553B3280A42B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07E1486-DF29-D57E-C218-988702756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104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9023" y="916126"/>
            <a:ext cx="16459200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pc="340" baseline="0"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Round &lt;#&gt; of 27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53676" y="9034674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DD6D6-BD6C-4BC4-BB89-3437108689F3}" type="datetime1">
              <a:rPr lang="en-US" smtClean="0"/>
              <a:t>6/15/2026</a:t>
            </a:fld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CC7ED5F3-4238-1C1B-E2AB-F925F6A9AA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127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9023" y="916126"/>
            <a:ext cx="16459200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B43ACB1-BDB4-5504-8289-A65A94DC4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885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Round &lt;#&gt; of 27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53676" y="9034674"/>
            <a:ext cx="4206240" cy="5143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AF93D-4959-4905-BAA5-2086F99307A6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E710CD0-FDE7-B030-CBFC-EE7287006C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22809" y="9302490"/>
            <a:ext cx="4206240" cy="2769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Round </a:t>
            </a:r>
            <a:fld id="{B6F15528-21DE-4FAA-801E-634DDDAF4B2B}" type="slidenum">
              <a:rPr smtClean="0"/>
              <a:pPr/>
              <a:t>‹#›</a:t>
            </a:fld>
            <a:r>
              <a:rPr lang="en-US" dirty="0"/>
              <a:t> of 31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4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-2362200" y="0"/>
            <a:ext cx="23241000" cy="10314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547596" y="10287000"/>
                </a:moveTo>
                <a:lnTo>
                  <a:pt x="15773" y="9179916"/>
                </a:lnTo>
                <a:lnTo>
                  <a:pt x="31978" y="9227655"/>
                </a:lnTo>
                <a:lnTo>
                  <a:pt x="48323" y="9275013"/>
                </a:lnTo>
                <a:lnTo>
                  <a:pt x="64922" y="9322257"/>
                </a:lnTo>
                <a:lnTo>
                  <a:pt x="81749" y="9369374"/>
                </a:lnTo>
                <a:lnTo>
                  <a:pt x="98806" y="9416390"/>
                </a:lnTo>
                <a:lnTo>
                  <a:pt x="116116" y="9463278"/>
                </a:lnTo>
                <a:lnTo>
                  <a:pt x="133642" y="9510065"/>
                </a:lnTo>
                <a:lnTo>
                  <a:pt x="151422" y="9556725"/>
                </a:lnTo>
                <a:lnTo>
                  <a:pt x="169430" y="9603270"/>
                </a:lnTo>
                <a:lnTo>
                  <a:pt x="187667" y="9649701"/>
                </a:lnTo>
                <a:lnTo>
                  <a:pt x="206146" y="9696005"/>
                </a:lnTo>
                <a:lnTo>
                  <a:pt x="1049553" y="10287000"/>
                </a:lnTo>
                <a:lnTo>
                  <a:pt x="1547596" y="10287000"/>
                </a:lnTo>
                <a:close/>
              </a:path>
              <a:path w="18288000" h="10287000">
                <a:moveTo>
                  <a:pt x="2793682" y="10287000"/>
                </a:moveTo>
                <a:lnTo>
                  <a:pt x="0" y="7870736"/>
                </a:lnTo>
                <a:lnTo>
                  <a:pt x="0" y="8335823"/>
                </a:lnTo>
                <a:lnTo>
                  <a:pt x="2397175" y="10287000"/>
                </a:lnTo>
                <a:lnTo>
                  <a:pt x="2793682" y="10287000"/>
                </a:lnTo>
                <a:close/>
              </a:path>
              <a:path w="18288000" h="10287000">
                <a:moveTo>
                  <a:pt x="3810825" y="10287000"/>
                </a:moveTo>
                <a:lnTo>
                  <a:pt x="0" y="6360490"/>
                </a:lnTo>
                <a:lnTo>
                  <a:pt x="0" y="6906374"/>
                </a:lnTo>
                <a:lnTo>
                  <a:pt x="3483203" y="10287000"/>
                </a:lnTo>
                <a:lnTo>
                  <a:pt x="3810825" y="10287000"/>
                </a:lnTo>
                <a:close/>
              </a:path>
              <a:path w="18288000" h="10287000">
                <a:moveTo>
                  <a:pt x="4668748" y="10287000"/>
                </a:moveTo>
                <a:lnTo>
                  <a:pt x="0" y="4551007"/>
                </a:lnTo>
                <a:lnTo>
                  <a:pt x="0" y="5211635"/>
                </a:lnTo>
                <a:lnTo>
                  <a:pt x="4389628" y="10287000"/>
                </a:lnTo>
                <a:lnTo>
                  <a:pt x="4668748" y="10287000"/>
                </a:lnTo>
                <a:close/>
              </a:path>
              <a:path w="18288000" h="10287000">
                <a:moveTo>
                  <a:pt x="5412625" y="10287000"/>
                </a:moveTo>
                <a:lnTo>
                  <a:pt x="186118" y="2580094"/>
                </a:lnTo>
                <a:lnTo>
                  <a:pt x="174205" y="2610269"/>
                </a:lnTo>
                <a:lnTo>
                  <a:pt x="155663" y="2658008"/>
                </a:lnTo>
                <a:lnTo>
                  <a:pt x="137363" y="2705874"/>
                </a:lnTo>
                <a:lnTo>
                  <a:pt x="119316" y="2753855"/>
                </a:lnTo>
                <a:lnTo>
                  <a:pt x="101523" y="2801975"/>
                </a:lnTo>
                <a:lnTo>
                  <a:pt x="83972" y="2850197"/>
                </a:lnTo>
                <a:lnTo>
                  <a:pt x="66675" y="2898546"/>
                </a:lnTo>
                <a:lnTo>
                  <a:pt x="49618" y="2947009"/>
                </a:lnTo>
                <a:lnTo>
                  <a:pt x="32829" y="2995599"/>
                </a:lnTo>
                <a:lnTo>
                  <a:pt x="16281" y="3044304"/>
                </a:lnTo>
                <a:lnTo>
                  <a:pt x="0" y="3093123"/>
                </a:lnTo>
                <a:lnTo>
                  <a:pt x="0" y="3135477"/>
                </a:lnTo>
                <a:lnTo>
                  <a:pt x="5168519" y="10287000"/>
                </a:lnTo>
                <a:lnTo>
                  <a:pt x="5412625" y="10287000"/>
                </a:lnTo>
                <a:close/>
              </a:path>
              <a:path w="18288000" h="10287000">
                <a:moveTo>
                  <a:pt x="6073165" y="10287000"/>
                </a:moveTo>
                <a:lnTo>
                  <a:pt x="938530" y="1078357"/>
                </a:lnTo>
                <a:lnTo>
                  <a:pt x="919899" y="1108671"/>
                </a:lnTo>
                <a:lnTo>
                  <a:pt x="893622" y="1151928"/>
                </a:lnTo>
                <a:lnTo>
                  <a:pt x="867575" y="1195324"/>
                </a:lnTo>
                <a:lnTo>
                  <a:pt x="841756" y="1238872"/>
                </a:lnTo>
                <a:lnTo>
                  <a:pt x="816152" y="1282573"/>
                </a:lnTo>
                <a:lnTo>
                  <a:pt x="790765" y="1326426"/>
                </a:lnTo>
                <a:lnTo>
                  <a:pt x="765619" y="1370406"/>
                </a:lnTo>
                <a:lnTo>
                  <a:pt x="740689" y="1414538"/>
                </a:lnTo>
                <a:lnTo>
                  <a:pt x="715987" y="1458823"/>
                </a:lnTo>
                <a:lnTo>
                  <a:pt x="691502" y="1503248"/>
                </a:lnTo>
                <a:lnTo>
                  <a:pt x="667258" y="1547812"/>
                </a:lnTo>
                <a:lnTo>
                  <a:pt x="651294" y="1577517"/>
                </a:lnTo>
                <a:lnTo>
                  <a:pt x="5854776" y="10287000"/>
                </a:lnTo>
                <a:lnTo>
                  <a:pt x="6073165" y="10287000"/>
                </a:lnTo>
                <a:close/>
              </a:path>
              <a:path w="18288000" h="10287000">
                <a:moveTo>
                  <a:pt x="6672250" y="10287000"/>
                </a:moveTo>
                <a:lnTo>
                  <a:pt x="2061273" y="0"/>
                </a:lnTo>
                <a:lnTo>
                  <a:pt x="1709978" y="0"/>
                </a:lnTo>
                <a:lnTo>
                  <a:pt x="1678025" y="38950"/>
                </a:lnTo>
                <a:lnTo>
                  <a:pt x="1646262" y="78066"/>
                </a:lnTo>
                <a:lnTo>
                  <a:pt x="1614716" y="117360"/>
                </a:lnTo>
                <a:lnTo>
                  <a:pt x="1583359" y="156806"/>
                </a:lnTo>
                <a:lnTo>
                  <a:pt x="1571040" y="172478"/>
                </a:lnTo>
                <a:lnTo>
                  <a:pt x="6472847" y="10287000"/>
                </a:lnTo>
                <a:lnTo>
                  <a:pt x="6672250" y="10287000"/>
                </a:lnTo>
                <a:close/>
              </a:path>
              <a:path w="18288000" h="10287000">
                <a:moveTo>
                  <a:pt x="7226122" y="10287000"/>
                </a:moveTo>
                <a:lnTo>
                  <a:pt x="3655174" y="0"/>
                </a:lnTo>
                <a:lnTo>
                  <a:pt x="3121431" y="0"/>
                </a:lnTo>
                <a:lnTo>
                  <a:pt x="7040651" y="10287000"/>
                </a:lnTo>
                <a:lnTo>
                  <a:pt x="7226122" y="10287000"/>
                </a:lnTo>
                <a:close/>
              </a:path>
              <a:path w="18288000" h="10287000">
                <a:moveTo>
                  <a:pt x="7747355" y="10287000"/>
                </a:moveTo>
                <a:lnTo>
                  <a:pt x="5155120" y="12"/>
                </a:lnTo>
                <a:lnTo>
                  <a:pt x="4649978" y="12"/>
                </a:lnTo>
                <a:lnTo>
                  <a:pt x="7571816" y="10287000"/>
                </a:lnTo>
                <a:lnTo>
                  <a:pt x="7747355" y="10287000"/>
                </a:lnTo>
                <a:close/>
              </a:path>
              <a:path w="18288000" h="10287000">
                <a:moveTo>
                  <a:pt x="8246097" y="10287000"/>
                </a:moveTo>
                <a:lnTo>
                  <a:pt x="6590347" y="0"/>
                </a:lnTo>
                <a:lnTo>
                  <a:pt x="6104394" y="0"/>
                </a:lnTo>
                <a:lnTo>
                  <a:pt x="8077225" y="10287000"/>
                </a:lnTo>
                <a:lnTo>
                  <a:pt x="8246097" y="10287000"/>
                </a:lnTo>
                <a:close/>
              </a:path>
              <a:path w="18288000" h="10287000">
                <a:moveTo>
                  <a:pt x="8730983" y="10287000"/>
                </a:moveTo>
                <a:lnTo>
                  <a:pt x="7985734" y="12"/>
                </a:lnTo>
                <a:lnTo>
                  <a:pt x="7510818" y="12"/>
                </a:lnTo>
                <a:lnTo>
                  <a:pt x="8565947" y="10287000"/>
                </a:lnTo>
                <a:lnTo>
                  <a:pt x="8730983" y="10287000"/>
                </a:lnTo>
                <a:close/>
              </a:path>
              <a:path w="18288000" h="10287000">
                <a:moveTo>
                  <a:pt x="9363532" y="12"/>
                </a:moveTo>
                <a:lnTo>
                  <a:pt x="8892222" y="12"/>
                </a:lnTo>
                <a:lnTo>
                  <a:pt x="9045994" y="10287000"/>
                </a:lnTo>
                <a:lnTo>
                  <a:pt x="9209761" y="10287000"/>
                </a:lnTo>
                <a:lnTo>
                  <a:pt x="9363532" y="12"/>
                </a:lnTo>
                <a:close/>
              </a:path>
              <a:path w="18288000" h="10287000">
                <a:moveTo>
                  <a:pt x="10744924" y="12"/>
                </a:moveTo>
                <a:lnTo>
                  <a:pt x="10270033" y="12"/>
                </a:lnTo>
                <a:lnTo>
                  <a:pt x="9524771" y="10287000"/>
                </a:lnTo>
                <a:lnTo>
                  <a:pt x="9689795" y="10287000"/>
                </a:lnTo>
                <a:lnTo>
                  <a:pt x="10744924" y="12"/>
                </a:lnTo>
                <a:close/>
              </a:path>
              <a:path w="18288000" h="10287000">
                <a:moveTo>
                  <a:pt x="12151360" y="0"/>
                </a:moveTo>
                <a:lnTo>
                  <a:pt x="11665395" y="0"/>
                </a:lnTo>
                <a:lnTo>
                  <a:pt x="10009657" y="10287000"/>
                </a:lnTo>
                <a:lnTo>
                  <a:pt x="10178529" y="10287000"/>
                </a:lnTo>
                <a:lnTo>
                  <a:pt x="12151360" y="0"/>
                </a:lnTo>
                <a:close/>
              </a:path>
              <a:path w="18288000" h="10287000">
                <a:moveTo>
                  <a:pt x="13605777" y="12"/>
                </a:moveTo>
                <a:lnTo>
                  <a:pt x="13100647" y="12"/>
                </a:lnTo>
                <a:lnTo>
                  <a:pt x="10508399" y="10287000"/>
                </a:lnTo>
                <a:lnTo>
                  <a:pt x="10683939" y="10287000"/>
                </a:lnTo>
                <a:lnTo>
                  <a:pt x="13605777" y="12"/>
                </a:lnTo>
                <a:close/>
              </a:path>
              <a:path w="18288000" h="10287000">
                <a:moveTo>
                  <a:pt x="15134336" y="0"/>
                </a:moveTo>
                <a:lnTo>
                  <a:pt x="14600581" y="0"/>
                </a:lnTo>
                <a:lnTo>
                  <a:pt x="11029620" y="10287000"/>
                </a:lnTo>
                <a:lnTo>
                  <a:pt x="11215103" y="10287000"/>
                </a:lnTo>
                <a:lnTo>
                  <a:pt x="15134336" y="0"/>
                </a:lnTo>
                <a:close/>
              </a:path>
              <a:path w="18288000" h="10287000">
                <a:moveTo>
                  <a:pt x="16684727" y="172478"/>
                </a:moveTo>
                <a:lnTo>
                  <a:pt x="16641052" y="117360"/>
                </a:lnTo>
                <a:lnTo>
                  <a:pt x="16609505" y="78066"/>
                </a:lnTo>
                <a:lnTo>
                  <a:pt x="16577742" y="38950"/>
                </a:lnTo>
                <a:lnTo>
                  <a:pt x="16545789" y="0"/>
                </a:lnTo>
                <a:lnTo>
                  <a:pt x="16194481" y="0"/>
                </a:lnTo>
                <a:lnTo>
                  <a:pt x="11583505" y="10287000"/>
                </a:lnTo>
                <a:lnTo>
                  <a:pt x="11782908" y="10287000"/>
                </a:lnTo>
                <a:lnTo>
                  <a:pt x="16684727" y="172478"/>
                </a:lnTo>
                <a:close/>
              </a:path>
              <a:path w="18288000" h="10287000">
                <a:moveTo>
                  <a:pt x="17604448" y="1577543"/>
                </a:moveTo>
                <a:lnTo>
                  <a:pt x="17564558" y="1503845"/>
                </a:lnTo>
                <a:lnTo>
                  <a:pt x="17540072" y="1459407"/>
                </a:lnTo>
                <a:lnTo>
                  <a:pt x="17515370" y="1415110"/>
                </a:lnTo>
                <a:lnTo>
                  <a:pt x="17490428" y="1370952"/>
                </a:lnTo>
                <a:lnTo>
                  <a:pt x="17465269" y="1326946"/>
                </a:lnTo>
                <a:lnTo>
                  <a:pt x="17439882" y="1283081"/>
                </a:lnTo>
                <a:lnTo>
                  <a:pt x="17414278" y="1239367"/>
                </a:lnTo>
                <a:lnTo>
                  <a:pt x="17388434" y="1195793"/>
                </a:lnTo>
                <a:lnTo>
                  <a:pt x="17362386" y="1152372"/>
                </a:lnTo>
                <a:lnTo>
                  <a:pt x="17336110" y="1109103"/>
                </a:lnTo>
                <a:lnTo>
                  <a:pt x="17317225" y="1078382"/>
                </a:lnTo>
                <a:lnTo>
                  <a:pt x="12182602" y="10287000"/>
                </a:lnTo>
                <a:lnTo>
                  <a:pt x="12400979" y="10287000"/>
                </a:lnTo>
                <a:lnTo>
                  <a:pt x="17604448" y="1577543"/>
                </a:lnTo>
                <a:close/>
              </a:path>
              <a:path w="18288000" h="10287000">
                <a:moveTo>
                  <a:pt x="18239969" y="9179916"/>
                </a:moveTo>
                <a:lnTo>
                  <a:pt x="16708146" y="10287000"/>
                </a:lnTo>
                <a:lnTo>
                  <a:pt x="17206202" y="10287000"/>
                </a:lnTo>
                <a:lnTo>
                  <a:pt x="18038979" y="9722244"/>
                </a:lnTo>
                <a:lnTo>
                  <a:pt x="18068849" y="9647758"/>
                </a:lnTo>
                <a:lnTo>
                  <a:pt x="18087137" y="9601187"/>
                </a:lnTo>
                <a:lnTo>
                  <a:pt x="18105184" y="9554502"/>
                </a:lnTo>
                <a:lnTo>
                  <a:pt x="18123002" y="9507690"/>
                </a:lnTo>
                <a:lnTo>
                  <a:pt x="18140579" y="9460763"/>
                </a:lnTo>
                <a:lnTo>
                  <a:pt x="18157914" y="9413723"/>
                </a:lnTo>
                <a:lnTo>
                  <a:pt x="18175021" y="9366567"/>
                </a:lnTo>
                <a:lnTo>
                  <a:pt x="18191887" y="9319298"/>
                </a:lnTo>
                <a:lnTo>
                  <a:pt x="18208511" y="9271914"/>
                </a:lnTo>
                <a:lnTo>
                  <a:pt x="18224881" y="9224416"/>
                </a:lnTo>
                <a:lnTo>
                  <a:pt x="18239969" y="9179916"/>
                </a:lnTo>
                <a:close/>
              </a:path>
              <a:path w="18288000" h="10287000">
                <a:moveTo>
                  <a:pt x="18265293" y="3122231"/>
                </a:moveTo>
                <a:lnTo>
                  <a:pt x="18239893" y="3045561"/>
                </a:lnTo>
                <a:lnTo>
                  <a:pt x="18223345" y="2996844"/>
                </a:lnTo>
                <a:lnTo>
                  <a:pt x="18206555" y="2948241"/>
                </a:lnTo>
                <a:lnTo>
                  <a:pt x="18189512" y="2899753"/>
                </a:lnTo>
                <a:lnTo>
                  <a:pt x="18172202" y="2851378"/>
                </a:lnTo>
                <a:lnTo>
                  <a:pt x="18154650" y="2803131"/>
                </a:lnTo>
                <a:lnTo>
                  <a:pt x="18136858" y="2755011"/>
                </a:lnTo>
                <a:lnTo>
                  <a:pt x="18118798" y="2706992"/>
                </a:lnTo>
                <a:lnTo>
                  <a:pt x="18100498" y="2659113"/>
                </a:lnTo>
                <a:lnTo>
                  <a:pt x="18081956" y="2611348"/>
                </a:lnTo>
                <a:lnTo>
                  <a:pt x="18069649" y="2580144"/>
                </a:lnTo>
                <a:lnTo>
                  <a:pt x="12843142" y="10287000"/>
                </a:lnTo>
                <a:lnTo>
                  <a:pt x="13087223" y="10287000"/>
                </a:lnTo>
                <a:lnTo>
                  <a:pt x="18265293" y="3122231"/>
                </a:lnTo>
                <a:close/>
              </a:path>
              <a:path w="18288000" h="10287000">
                <a:moveTo>
                  <a:pt x="18287988" y="4511421"/>
                </a:moveTo>
                <a:lnTo>
                  <a:pt x="13587006" y="10287000"/>
                </a:lnTo>
                <a:lnTo>
                  <a:pt x="13866127" y="10287000"/>
                </a:lnTo>
                <a:lnTo>
                  <a:pt x="18287988" y="5174361"/>
                </a:lnTo>
                <a:lnTo>
                  <a:pt x="18287988" y="4511421"/>
                </a:lnTo>
                <a:close/>
              </a:path>
              <a:path w="18288000" h="10287000">
                <a:moveTo>
                  <a:pt x="18288000" y="7842885"/>
                </a:moveTo>
                <a:lnTo>
                  <a:pt x="15462085" y="10287000"/>
                </a:lnTo>
                <a:lnTo>
                  <a:pt x="15858566" y="10287000"/>
                </a:lnTo>
                <a:lnTo>
                  <a:pt x="18288000" y="8309572"/>
                </a:lnTo>
                <a:lnTo>
                  <a:pt x="18288000" y="7842885"/>
                </a:lnTo>
                <a:close/>
              </a:path>
              <a:path w="18288000" h="10287000">
                <a:moveTo>
                  <a:pt x="18288000" y="6327305"/>
                </a:moveTo>
                <a:lnTo>
                  <a:pt x="14444942" y="10287000"/>
                </a:lnTo>
                <a:lnTo>
                  <a:pt x="14772539" y="10287000"/>
                </a:lnTo>
                <a:lnTo>
                  <a:pt x="18288000" y="6875069"/>
                </a:lnTo>
                <a:lnTo>
                  <a:pt x="18288000" y="6327305"/>
                </a:lnTo>
                <a:close/>
              </a:path>
            </a:pathLst>
          </a:custGeom>
          <a:solidFill>
            <a:srgbClr val="90FAFE">
              <a:alpha val="42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97407" y="1343946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97402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872373" y="1343946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2872369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4147338" y="1343946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4147337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447155" y="1343912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5425084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6713180" y="1343912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6691107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999690" y="1343912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7977613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5651529" y="1343912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5629462" y="1343940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4376118" y="1343912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4354054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3105293" y="134389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3083222" y="1343940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1825387" y="134389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1803319" y="1343940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10545482" y="1343912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0523418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9277119" y="1343912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9255053" y="13439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597407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597403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2872373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2872371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147338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4147338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5425085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5425086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6691110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6691110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7977620" y="296782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7977617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15629459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15629465" y="2967838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14354062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14354058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13083223" y="296782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13083223" y="2967838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11803317" y="296782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11803323" y="2967838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10523424" y="296782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10523419" y="2967838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9255049" y="296782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9255055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16915969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16915971" y="2967838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310897" y="2967844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310897" y="29678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310897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310896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16915969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16915971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1597407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1597402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2872373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2872369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4147338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4147337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5425085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5425084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6691110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6691107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7977620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7977613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15629459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15629462" y="4591737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14354048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14354054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13083223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13083222" y="4591737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11803317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1803319" y="4591737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10523412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10523418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9255049" y="4591743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9255053" y="45917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1568946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1568951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2843924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2843919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4118890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4118888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5396637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5396635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6662662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6662658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7949159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7949165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15601011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15601012" y="6215638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14325600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14325603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13054776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13054773" y="6215638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19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11774869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11774869" y="6215638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10494964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10494967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9226602" y="6215641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1188326" y="0"/>
                </a:moveTo>
                <a:lnTo>
                  <a:pt x="0" y="0"/>
                </a:ln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9226603" y="6215639"/>
            <a:ext cx="1188720" cy="1443355"/>
          </a:xfrm>
          <a:custGeom>
            <a:avLst/>
            <a:gdLst/>
            <a:ahLst/>
            <a:cxnLst/>
            <a:rect l="l" t="t" r="r" b="b"/>
            <a:pathLst>
              <a:path w="1188720" h="1443354">
                <a:moveTo>
                  <a:pt x="0" y="0"/>
                </a:moveTo>
                <a:lnTo>
                  <a:pt x="0" y="1443266"/>
                </a:lnTo>
                <a:lnTo>
                  <a:pt x="1188326" y="1443266"/>
                </a:lnTo>
                <a:lnTo>
                  <a:pt x="1188326" y="0"/>
                </a:lnTo>
                <a:lnTo>
                  <a:pt x="0" y="0"/>
                </a:lnTo>
                <a:close/>
              </a:path>
            </a:pathLst>
          </a:custGeom>
          <a:ln w="264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5B6E-AA55-4952-86B1-5E566E2BB571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" y="0"/>
            <a:ext cx="18288000" cy="10287000"/>
          </a:xfrm>
          <a:prstGeom prst="rect">
            <a:avLst/>
          </a:prstGeom>
        </p:spPr>
      </p:pic>
      <p:sp>
        <p:nvSpPr>
          <p:cNvPr id="62" name="Shape 24">
            <a:extLst>
              <a:ext uri="{FF2B5EF4-FFF2-40B4-BE49-F238E27FC236}">
                <a16:creationId xmlns:a16="http://schemas.microsoft.com/office/drawing/2014/main" id="{C93A6116-FD70-99F5-E01F-70D1DDE4B76B}"/>
              </a:ext>
            </a:extLst>
          </p:cNvPr>
          <p:cNvSpPr/>
          <p:nvPr userDrawn="1"/>
        </p:nvSpPr>
        <p:spPr>
          <a:xfrm>
            <a:off x="36214" y="640080"/>
            <a:ext cx="18288000" cy="914400"/>
          </a:xfrm>
          <a:prstGeom prst="rect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bg object 17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23" y="8785414"/>
            <a:ext cx="1967540" cy="86341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8622" y="8318613"/>
            <a:ext cx="3841051" cy="196838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9023" y="916126"/>
            <a:ext cx="16459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3798E41-7AF4-08BB-F156-B672CCDA14FE}"/>
              </a:ext>
            </a:extLst>
          </p:cNvPr>
          <p:cNvSpPr txBox="1"/>
          <p:nvPr userDrawn="1"/>
        </p:nvSpPr>
        <p:spPr>
          <a:xfrm rot="21180000">
            <a:off x="15371474" y="8951179"/>
            <a:ext cx="1598682" cy="263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9"/>
              </a:lnSpc>
            </a:pPr>
            <a:r>
              <a:rPr sz="2400" b="1" i="1" dirty="0">
                <a:latin typeface="Recursive Mn Csl St"/>
                <a:cs typeface="Recursive Mn Csl St"/>
              </a:rPr>
              <a:t>The</a:t>
            </a:r>
            <a:r>
              <a:rPr sz="2400" b="1" i="1" spc="-210" dirty="0">
                <a:latin typeface="Recursive Mn Csl St"/>
                <a:cs typeface="Recursive Mn Csl St"/>
              </a:rPr>
              <a:t> </a:t>
            </a:r>
            <a:r>
              <a:rPr sz="2400" b="1" i="1" spc="-45" dirty="0">
                <a:latin typeface="Recursive Mn Csl St"/>
                <a:cs typeface="Recursive Mn Csl St"/>
              </a:rPr>
              <a:t>Great</a:t>
            </a:r>
            <a:endParaRPr sz="2400" b="1" dirty="0">
              <a:latin typeface="Recursive Mn Csl St"/>
              <a:cs typeface="Recursive Mn Csl S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4E2CC5C-5D0D-9CDA-E6FF-1DCE4A5E6DA4}"/>
              </a:ext>
            </a:extLst>
          </p:cNvPr>
          <p:cNvSpPr txBox="1"/>
          <p:nvPr userDrawn="1"/>
        </p:nvSpPr>
        <p:spPr>
          <a:xfrm rot="21180000">
            <a:off x="14711883" y="9300082"/>
            <a:ext cx="2723471" cy="263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9"/>
              </a:lnSpc>
            </a:pPr>
            <a:r>
              <a:rPr sz="2400" b="1" i="1" spc="-40" dirty="0">
                <a:latin typeface="Recursive Mn Csl St"/>
                <a:cs typeface="Recursive Mn Csl St"/>
              </a:rPr>
              <a:t>Disagreement</a:t>
            </a:r>
            <a:r>
              <a:rPr sz="2400" b="1" i="1" spc="-225" dirty="0">
                <a:latin typeface="Recursive Mn Csl St"/>
                <a:cs typeface="Recursive Mn Csl St"/>
              </a:rPr>
              <a:t> </a:t>
            </a:r>
            <a:r>
              <a:rPr sz="2400" b="1" i="1" spc="-20" dirty="0">
                <a:latin typeface="Recursive Mn Csl St"/>
                <a:cs typeface="Recursive Mn Csl St"/>
              </a:rPr>
              <a:t>Game!</a:t>
            </a:r>
            <a:endParaRPr sz="2400" b="1" dirty="0">
              <a:latin typeface="Recursive Mn Csl St"/>
              <a:cs typeface="Recursive Mn Csl S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79BA3-930D-E3E5-39CE-094A00FD4B1C}"/>
              </a:ext>
            </a:extLst>
          </p:cNvPr>
          <p:cNvSpPr/>
          <p:nvPr userDrawn="1"/>
        </p:nvSpPr>
        <p:spPr>
          <a:xfrm>
            <a:off x="3017520" y="8815953"/>
            <a:ext cx="1955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2026 by Microburst Learning.  All Rights Reserved.</a:t>
            </a:r>
          </a:p>
        </p:txBody>
      </p:sp>
      <p:sp>
        <p:nvSpPr>
          <p:cNvPr id="40" name="Shape 0">
            <a:extLst>
              <a:ext uri="{FF2B5EF4-FFF2-40B4-BE49-F238E27FC236}">
                <a16:creationId xmlns:a16="http://schemas.microsoft.com/office/drawing/2014/main" id="{2D95B018-4207-F032-E096-CB08247127DF}"/>
              </a:ext>
            </a:extLst>
          </p:cNvPr>
          <p:cNvSpPr/>
          <p:nvPr userDrawn="1"/>
        </p:nvSpPr>
        <p:spPr>
          <a:xfrm>
            <a:off x="292246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1">
            <a:extLst>
              <a:ext uri="{FF2B5EF4-FFF2-40B4-BE49-F238E27FC236}">
                <a16:creationId xmlns:a16="http://schemas.microsoft.com/office/drawing/2014/main" id="{6D83E251-B4A6-E2CE-FA74-BCFE2ACA51B4}"/>
              </a:ext>
            </a:extLst>
          </p:cNvPr>
          <p:cNvSpPr/>
          <p:nvPr userDrawn="1"/>
        </p:nvSpPr>
        <p:spPr>
          <a:xfrm>
            <a:off x="1082548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Shape 2">
            <a:extLst>
              <a:ext uri="{FF2B5EF4-FFF2-40B4-BE49-F238E27FC236}">
                <a16:creationId xmlns:a16="http://schemas.microsoft.com/office/drawing/2014/main" id="{64D7237A-59BE-0B22-0AF6-D3E69F1307DE}"/>
              </a:ext>
            </a:extLst>
          </p:cNvPr>
          <p:cNvSpPr/>
          <p:nvPr userDrawn="1"/>
        </p:nvSpPr>
        <p:spPr>
          <a:xfrm>
            <a:off x="1872852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Shape 3">
            <a:extLst>
              <a:ext uri="{FF2B5EF4-FFF2-40B4-BE49-F238E27FC236}">
                <a16:creationId xmlns:a16="http://schemas.microsoft.com/office/drawing/2014/main" id="{1BF6BA33-9806-BC8B-4735-E483B14DA475}"/>
              </a:ext>
            </a:extLst>
          </p:cNvPr>
          <p:cNvSpPr/>
          <p:nvPr userDrawn="1"/>
        </p:nvSpPr>
        <p:spPr>
          <a:xfrm>
            <a:off x="2800314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4">
            <a:extLst>
              <a:ext uri="{FF2B5EF4-FFF2-40B4-BE49-F238E27FC236}">
                <a16:creationId xmlns:a16="http://schemas.microsoft.com/office/drawing/2014/main" id="{4359D1B7-A6CF-8F3E-83DB-F40C97F9B2DB}"/>
              </a:ext>
            </a:extLst>
          </p:cNvPr>
          <p:cNvSpPr/>
          <p:nvPr userDrawn="1"/>
        </p:nvSpPr>
        <p:spPr>
          <a:xfrm>
            <a:off x="3590618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Shape 5">
            <a:extLst>
              <a:ext uri="{FF2B5EF4-FFF2-40B4-BE49-F238E27FC236}">
                <a16:creationId xmlns:a16="http://schemas.microsoft.com/office/drawing/2014/main" id="{46DC0A0B-D99A-9505-F89F-4328A7DDDC0E}"/>
              </a:ext>
            </a:extLst>
          </p:cNvPr>
          <p:cNvSpPr/>
          <p:nvPr userDrawn="1"/>
        </p:nvSpPr>
        <p:spPr>
          <a:xfrm>
            <a:off x="4380920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Shape 6">
            <a:extLst>
              <a:ext uri="{FF2B5EF4-FFF2-40B4-BE49-F238E27FC236}">
                <a16:creationId xmlns:a16="http://schemas.microsoft.com/office/drawing/2014/main" id="{C5E7E476-D2F3-36AE-61FD-5AB1B2C10830}"/>
              </a:ext>
            </a:extLst>
          </p:cNvPr>
          <p:cNvSpPr/>
          <p:nvPr userDrawn="1"/>
        </p:nvSpPr>
        <p:spPr>
          <a:xfrm>
            <a:off x="5308384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Shape 7">
            <a:extLst>
              <a:ext uri="{FF2B5EF4-FFF2-40B4-BE49-F238E27FC236}">
                <a16:creationId xmlns:a16="http://schemas.microsoft.com/office/drawing/2014/main" id="{22F5A286-25F4-3118-E002-464A0C4A54B5}"/>
              </a:ext>
            </a:extLst>
          </p:cNvPr>
          <p:cNvSpPr/>
          <p:nvPr userDrawn="1"/>
        </p:nvSpPr>
        <p:spPr>
          <a:xfrm>
            <a:off x="6098686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Shape 8">
            <a:extLst>
              <a:ext uri="{FF2B5EF4-FFF2-40B4-BE49-F238E27FC236}">
                <a16:creationId xmlns:a16="http://schemas.microsoft.com/office/drawing/2014/main" id="{B2AE09A7-3D26-233D-57BE-EF8CDC65ACCA}"/>
              </a:ext>
            </a:extLst>
          </p:cNvPr>
          <p:cNvSpPr/>
          <p:nvPr userDrawn="1"/>
        </p:nvSpPr>
        <p:spPr>
          <a:xfrm>
            <a:off x="6888988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9">
            <a:extLst>
              <a:ext uri="{FF2B5EF4-FFF2-40B4-BE49-F238E27FC236}">
                <a16:creationId xmlns:a16="http://schemas.microsoft.com/office/drawing/2014/main" id="{AD496298-949F-B219-5412-704D348B3615}"/>
              </a:ext>
            </a:extLst>
          </p:cNvPr>
          <p:cNvSpPr/>
          <p:nvPr userDrawn="1"/>
        </p:nvSpPr>
        <p:spPr>
          <a:xfrm>
            <a:off x="7816452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Shape 10">
            <a:extLst>
              <a:ext uri="{FF2B5EF4-FFF2-40B4-BE49-F238E27FC236}">
                <a16:creationId xmlns:a16="http://schemas.microsoft.com/office/drawing/2014/main" id="{AFB68A45-089C-6715-6E99-770F2527C199}"/>
              </a:ext>
            </a:extLst>
          </p:cNvPr>
          <p:cNvSpPr/>
          <p:nvPr userDrawn="1"/>
        </p:nvSpPr>
        <p:spPr>
          <a:xfrm>
            <a:off x="8606754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11">
            <a:extLst>
              <a:ext uri="{FF2B5EF4-FFF2-40B4-BE49-F238E27FC236}">
                <a16:creationId xmlns:a16="http://schemas.microsoft.com/office/drawing/2014/main" id="{D527FD35-8FE2-78BF-8C5E-6904B8CE7DB6}"/>
              </a:ext>
            </a:extLst>
          </p:cNvPr>
          <p:cNvSpPr/>
          <p:nvPr userDrawn="1"/>
        </p:nvSpPr>
        <p:spPr>
          <a:xfrm>
            <a:off x="9397058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Shape 12">
            <a:extLst>
              <a:ext uri="{FF2B5EF4-FFF2-40B4-BE49-F238E27FC236}">
                <a16:creationId xmlns:a16="http://schemas.microsoft.com/office/drawing/2014/main" id="{85C9A2D2-DDE3-E814-2999-717F3EA03FE9}"/>
              </a:ext>
            </a:extLst>
          </p:cNvPr>
          <p:cNvSpPr/>
          <p:nvPr userDrawn="1"/>
        </p:nvSpPr>
        <p:spPr>
          <a:xfrm>
            <a:off x="10324520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Shape 13">
            <a:extLst>
              <a:ext uri="{FF2B5EF4-FFF2-40B4-BE49-F238E27FC236}">
                <a16:creationId xmlns:a16="http://schemas.microsoft.com/office/drawing/2014/main" id="{43740518-DCC4-653A-4506-D1C8776E65A8}"/>
              </a:ext>
            </a:extLst>
          </p:cNvPr>
          <p:cNvSpPr/>
          <p:nvPr userDrawn="1"/>
        </p:nvSpPr>
        <p:spPr>
          <a:xfrm>
            <a:off x="11114824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Shape 14">
            <a:extLst>
              <a:ext uri="{FF2B5EF4-FFF2-40B4-BE49-F238E27FC236}">
                <a16:creationId xmlns:a16="http://schemas.microsoft.com/office/drawing/2014/main" id="{62FF5CAA-B9EB-1501-1A8E-394E186148FF}"/>
              </a:ext>
            </a:extLst>
          </p:cNvPr>
          <p:cNvSpPr/>
          <p:nvPr userDrawn="1"/>
        </p:nvSpPr>
        <p:spPr>
          <a:xfrm>
            <a:off x="11905126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5" name="Shape 15">
            <a:extLst>
              <a:ext uri="{FF2B5EF4-FFF2-40B4-BE49-F238E27FC236}">
                <a16:creationId xmlns:a16="http://schemas.microsoft.com/office/drawing/2014/main" id="{8FABCE76-5DB1-05E1-2FF7-046B4ADB6050}"/>
              </a:ext>
            </a:extLst>
          </p:cNvPr>
          <p:cNvSpPr/>
          <p:nvPr userDrawn="1"/>
        </p:nvSpPr>
        <p:spPr>
          <a:xfrm>
            <a:off x="12832588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Shape 16">
            <a:extLst>
              <a:ext uri="{FF2B5EF4-FFF2-40B4-BE49-F238E27FC236}">
                <a16:creationId xmlns:a16="http://schemas.microsoft.com/office/drawing/2014/main" id="{5DC99E60-FCE8-DC89-D269-B2ACB6AE7F6C}"/>
              </a:ext>
            </a:extLst>
          </p:cNvPr>
          <p:cNvSpPr/>
          <p:nvPr userDrawn="1"/>
        </p:nvSpPr>
        <p:spPr>
          <a:xfrm>
            <a:off x="13622892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7" name="Shape 17">
            <a:extLst>
              <a:ext uri="{FF2B5EF4-FFF2-40B4-BE49-F238E27FC236}">
                <a16:creationId xmlns:a16="http://schemas.microsoft.com/office/drawing/2014/main" id="{183F11A7-605D-50CD-ED4B-ABCF6876F8D1}"/>
              </a:ext>
            </a:extLst>
          </p:cNvPr>
          <p:cNvSpPr/>
          <p:nvPr userDrawn="1"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Shape 18">
            <a:extLst>
              <a:ext uri="{FF2B5EF4-FFF2-40B4-BE49-F238E27FC236}">
                <a16:creationId xmlns:a16="http://schemas.microsoft.com/office/drawing/2014/main" id="{CF96BAE6-F2AD-FBBB-6280-0344CD7709EC}"/>
              </a:ext>
            </a:extLst>
          </p:cNvPr>
          <p:cNvSpPr/>
          <p:nvPr userDrawn="1"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9" name="Shape 19">
            <a:extLst>
              <a:ext uri="{FF2B5EF4-FFF2-40B4-BE49-F238E27FC236}">
                <a16:creationId xmlns:a16="http://schemas.microsoft.com/office/drawing/2014/main" id="{FE58913C-D00A-7305-8ACF-54677D8E1505}"/>
              </a:ext>
            </a:extLst>
          </p:cNvPr>
          <p:cNvSpPr/>
          <p:nvPr userDrawn="1"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Shape 20">
            <a:extLst>
              <a:ext uri="{FF2B5EF4-FFF2-40B4-BE49-F238E27FC236}">
                <a16:creationId xmlns:a16="http://schemas.microsoft.com/office/drawing/2014/main" id="{E23893DE-15D3-5D96-3A87-D598A0D3F62D}"/>
              </a:ext>
            </a:extLst>
          </p:cNvPr>
          <p:cNvSpPr/>
          <p:nvPr userDrawn="1"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1" name="Shape 21">
            <a:extLst>
              <a:ext uri="{FF2B5EF4-FFF2-40B4-BE49-F238E27FC236}">
                <a16:creationId xmlns:a16="http://schemas.microsoft.com/office/drawing/2014/main" id="{9E4D9B79-2280-1F86-5E87-271A2410655A}"/>
              </a:ext>
            </a:extLst>
          </p:cNvPr>
          <p:cNvSpPr/>
          <p:nvPr userDrawn="1"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96" r:id="rId6"/>
    <p:sldLayoutId id="2147483704" r:id="rId7"/>
  </p:sldLayoutIdLst>
  <p:hf hdr="0" dt="0"/>
  <p:txStyles>
    <p:titleStyle>
      <a:lvl1pPr>
        <a:defRPr sz="3600" b="1" i="0" cap="all" spc="350" baseline="0">
          <a:solidFill>
            <a:schemeClr val="tx2">
              <a:lumMod val="50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>
        <a:defRPr sz="2800"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" y="0"/>
            <a:ext cx="18288000" cy="10287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23" y="8785414"/>
            <a:ext cx="1967540" cy="86341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8622" y="8318613"/>
            <a:ext cx="3841051" cy="1968385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D3798E41-7AF4-08BB-F156-B672CCDA14FE}"/>
              </a:ext>
            </a:extLst>
          </p:cNvPr>
          <p:cNvSpPr txBox="1"/>
          <p:nvPr userDrawn="1"/>
        </p:nvSpPr>
        <p:spPr>
          <a:xfrm rot="21180000">
            <a:off x="15371474" y="8951179"/>
            <a:ext cx="1598682" cy="263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9"/>
              </a:lnSpc>
            </a:pPr>
            <a:r>
              <a:rPr sz="2400" b="1" i="1" dirty="0">
                <a:latin typeface="Recursive Mn Csl St"/>
                <a:cs typeface="Recursive Mn Csl St"/>
              </a:rPr>
              <a:t>The</a:t>
            </a:r>
            <a:r>
              <a:rPr sz="2400" b="1" i="1" spc="-210" dirty="0">
                <a:latin typeface="Recursive Mn Csl St"/>
                <a:cs typeface="Recursive Mn Csl St"/>
              </a:rPr>
              <a:t> </a:t>
            </a:r>
            <a:r>
              <a:rPr sz="2400" b="1" i="1" spc="-45" dirty="0">
                <a:latin typeface="Recursive Mn Csl St"/>
                <a:cs typeface="Recursive Mn Csl St"/>
              </a:rPr>
              <a:t>Great</a:t>
            </a:r>
            <a:endParaRPr sz="2400" b="1" dirty="0">
              <a:latin typeface="Recursive Mn Csl St"/>
              <a:cs typeface="Recursive Mn Csl S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4E2CC5C-5D0D-9CDA-E6FF-1DCE4A5E6DA4}"/>
              </a:ext>
            </a:extLst>
          </p:cNvPr>
          <p:cNvSpPr txBox="1"/>
          <p:nvPr userDrawn="1"/>
        </p:nvSpPr>
        <p:spPr>
          <a:xfrm rot="21180000">
            <a:off x="14711883" y="9300082"/>
            <a:ext cx="2723471" cy="263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9"/>
              </a:lnSpc>
            </a:pPr>
            <a:r>
              <a:rPr sz="2400" b="1" i="1" spc="-40" dirty="0">
                <a:latin typeface="Recursive Mn Csl St"/>
                <a:cs typeface="Recursive Mn Csl St"/>
              </a:rPr>
              <a:t>Disagreement</a:t>
            </a:r>
            <a:r>
              <a:rPr sz="2400" b="1" i="1" spc="-225" dirty="0">
                <a:latin typeface="Recursive Mn Csl St"/>
                <a:cs typeface="Recursive Mn Csl St"/>
              </a:rPr>
              <a:t> </a:t>
            </a:r>
            <a:r>
              <a:rPr sz="2400" b="1" i="1" spc="-20" dirty="0">
                <a:latin typeface="Recursive Mn Csl St"/>
                <a:cs typeface="Recursive Mn Csl St"/>
              </a:rPr>
              <a:t>Game!</a:t>
            </a:r>
            <a:endParaRPr sz="2400" b="1" dirty="0">
              <a:latin typeface="Recursive Mn Csl St"/>
              <a:cs typeface="Recursive Mn Csl S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79BA3-930D-E3E5-39CE-094A00FD4B1C}"/>
              </a:ext>
            </a:extLst>
          </p:cNvPr>
          <p:cNvSpPr/>
          <p:nvPr userDrawn="1"/>
        </p:nvSpPr>
        <p:spPr>
          <a:xfrm>
            <a:off x="3017520" y="8815953"/>
            <a:ext cx="1955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Copyright © 2026 by Microburst Learning.  All Rights Reserved.</a:t>
            </a:r>
          </a:p>
        </p:txBody>
      </p:sp>
      <p:sp>
        <p:nvSpPr>
          <p:cNvPr id="40" name="Shape 0">
            <a:extLst>
              <a:ext uri="{FF2B5EF4-FFF2-40B4-BE49-F238E27FC236}">
                <a16:creationId xmlns:a16="http://schemas.microsoft.com/office/drawing/2014/main" id="{2D95B018-4207-F032-E096-CB08247127DF}"/>
              </a:ext>
            </a:extLst>
          </p:cNvPr>
          <p:cNvSpPr/>
          <p:nvPr userDrawn="1"/>
        </p:nvSpPr>
        <p:spPr>
          <a:xfrm>
            <a:off x="292246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1">
            <a:extLst>
              <a:ext uri="{FF2B5EF4-FFF2-40B4-BE49-F238E27FC236}">
                <a16:creationId xmlns:a16="http://schemas.microsoft.com/office/drawing/2014/main" id="{6D83E251-B4A6-E2CE-FA74-BCFE2ACA51B4}"/>
              </a:ext>
            </a:extLst>
          </p:cNvPr>
          <p:cNvSpPr/>
          <p:nvPr userDrawn="1"/>
        </p:nvSpPr>
        <p:spPr>
          <a:xfrm>
            <a:off x="1082548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Shape 2">
            <a:extLst>
              <a:ext uri="{FF2B5EF4-FFF2-40B4-BE49-F238E27FC236}">
                <a16:creationId xmlns:a16="http://schemas.microsoft.com/office/drawing/2014/main" id="{64D7237A-59BE-0B22-0AF6-D3E69F1307DE}"/>
              </a:ext>
            </a:extLst>
          </p:cNvPr>
          <p:cNvSpPr/>
          <p:nvPr userDrawn="1"/>
        </p:nvSpPr>
        <p:spPr>
          <a:xfrm>
            <a:off x="1872852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Shape 3">
            <a:extLst>
              <a:ext uri="{FF2B5EF4-FFF2-40B4-BE49-F238E27FC236}">
                <a16:creationId xmlns:a16="http://schemas.microsoft.com/office/drawing/2014/main" id="{1BF6BA33-9806-BC8B-4735-E483B14DA475}"/>
              </a:ext>
            </a:extLst>
          </p:cNvPr>
          <p:cNvSpPr/>
          <p:nvPr userDrawn="1"/>
        </p:nvSpPr>
        <p:spPr>
          <a:xfrm>
            <a:off x="2800314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4">
            <a:extLst>
              <a:ext uri="{FF2B5EF4-FFF2-40B4-BE49-F238E27FC236}">
                <a16:creationId xmlns:a16="http://schemas.microsoft.com/office/drawing/2014/main" id="{4359D1B7-A6CF-8F3E-83DB-F40C97F9B2DB}"/>
              </a:ext>
            </a:extLst>
          </p:cNvPr>
          <p:cNvSpPr/>
          <p:nvPr userDrawn="1"/>
        </p:nvSpPr>
        <p:spPr>
          <a:xfrm>
            <a:off x="3590618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Shape 5">
            <a:extLst>
              <a:ext uri="{FF2B5EF4-FFF2-40B4-BE49-F238E27FC236}">
                <a16:creationId xmlns:a16="http://schemas.microsoft.com/office/drawing/2014/main" id="{46DC0A0B-D99A-9505-F89F-4328A7DDDC0E}"/>
              </a:ext>
            </a:extLst>
          </p:cNvPr>
          <p:cNvSpPr/>
          <p:nvPr userDrawn="1"/>
        </p:nvSpPr>
        <p:spPr>
          <a:xfrm>
            <a:off x="4380920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Shape 6">
            <a:extLst>
              <a:ext uri="{FF2B5EF4-FFF2-40B4-BE49-F238E27FC236}">
                <a16:creationId xmlns:a16="http://schemas.microsoft.com/office/drawing/2014/main" id="{C5E7E476-D2F3-36AE-61FD-5AB1B2C10830}"/>
              </a:ext>
            </a:extLst>
          </p:cNvPr>
          <p:cNvSpPr/>
          <p:nvPr userDrawn="1"/>
        </p:nvSpPr>
        <p:spPr>
          <a:xfrm>
            <a:off x="5308384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Shape 7">
            <a:extLst>
              <a:ext uri="{FF2B5EF4-FFF2-40B4-BE49-F238E27FC236}">
                <a16:creationId xmlns:a16="http://schemas.microsoft.com/office/drawing/2014/main" id="{22F5A286-25F4-3118-E002-464A0C4A54B5}"/>
              </a:ext>
            </a:extLst>
          </p:cNvPr>
          <p:cNvSpPr/>
          <p:nvPr userDrawn="1"/>
        </p:nvSpPr>
        <p:spPr>
          <a:xfrm>
            <a:off x="6098686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Shape 8">
            <a:extLst>
              <a:ext uri="{FF2B5EF4-FFF2-40B4-BE49-F238E27FC236}">
                <a16:creationId xmlns:a16="http://schemas.microsoft.com/office/drawing/2014/main" id="{B2AE09A7-3D26-233D-57BE-EF8CDC65ACCA}"/>
              </a:ext>
            </a:extLst>
          </p:cNvPr>
          <p:cNvSpPr/>
          <p:nvPr userDrawn="1"/>
        </p:nvSpPr>
        <p:spPr>
          <a:xfrm>
            <a:off x="6888988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9">
            <a:extLst>
              <a:ext uri="{FF2B5EF4-FFF2-40B4-BE49-F238E27FC236}">
                <a16:creationId xmlns:a16="http://schemas.microsoft.com/office/drawing/2014/main" id="{AD496298-949F-B219-5412-704D348B3615}"/>
              </a:ext>
            </a:extLst>
          </p:cNvPr>
          <p:cNvSpPr/>
          <p:nvPr userDrawn="1"/>
        </p:nvSpPr>
        <p:spPr>
          <a:xfrm>
            <a:off x="7816452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Shape 10">
            <a:extLst>
              <a:ext uri="{FF2B5EF4-FFF2-40B4-BE49-F238E27FC236}">
                <a16:creationId xmlns:a16="http://schemas.microsoft.com/office/drawing/2014/main" id="{AFB68A45-089C-6715-6E99-770F2527C199}"/>
              </a:ext>
            </a:extLst>
          </p:cNvPr>
          <p:cNvSpPr/>
          <p:nvPr userDrawn="1"/>
        </p:nvSpPr>
        <p:spPr>
          <a:xfrm>
            <a:off x="8606754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11">
            <a:extLst>
              <a:ext uri="{FF2B5EF4-FFF2-40B4-BE49-F238E27FC236}">
                <a16:creationId xmlns:a16="http://schemas.microsoft.com/office/drawing/2014/main" id="{D527FD35-8FE2-78BF-8C5E-6904B8CE7DB6}"/>
              </a:ext>
            </a:extLst>
          </p:cNvPr>
          <p:cNvSpPr/>
          <p:nvPr userDrawn="1"/>
        </p:nvSpPr>
        <p:spPr>
          <a:xfrm>
            <a:off x="9397058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Shape 12">
            <a:extLst>
              <a:ext uri="{FF2B5EF4-FFF2-40B4-BE49-F238E27FC236}">
                <a16:creationId xmlns:a16="http://schemas.microsoft.com/office/drawing/2014/main" id="{85C9A2D2-DDE3-E814-2999-717F3EA03FE9}"/>
              </a:ext>
            </a:extLst>
          </p:cNvPr>
          <p:cNvSpPr/>
          <p:nvPr userDrawn="1"/>
        </p:nvSpPr>
        <p:spPr>
          <a:xfrm>
            <a:off x="10324520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Shape 13">
            <a:extLst>
              <a:ext uri="{FF2B5EF4-FFF2-40B4-BE49-F238E27FC236}">
                <a16:creationId xmlns:a16="http://schemas.microsoft.com/office/drawing/2014/main" id="{43740518-DCC4-653A-4506-D1C8776E65A8}"/>
              </a:ext>
            </a:extLst>
          </p:cNvPr>
          <p:cNvSpPr/>
          <p:nvPr userDrawn="1"/>
        </p:nvSpPr>
        <p:spPr>
          <a:xfrm>
            <a:off x="11114824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Shape 14">
            <a:extLst>
              <a:ext uri="{FF2B5EF4-FFF2-40B4-BE49-F238E27FC236}">
                <a16:creationId xmlns:a16="http://schemas.microsoft.com/office/drawing/2014/main" id="{62FF5CAA-B9EB-1501-1A8E-394E186148FF}"/>
              </a:ext>
            </a:extLst>
          </p:cNvPr>
          <p:cNvSpPr/>
          <p:nvPr userDrawn="1"/>
        </p:nvSpPr>
        <p:spPr>
          <a:xfrm>
            <a:off x="11905126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5" name="Shape 15">
            <a:extLst>
              <a:ext uri="{FF2B5EF4-FFF2-40B4-BE49-F238E27FC236}">
                <a16:creationId xmlns:a16="http://schemas.microsoft.com/office/drawing/2014/main" id="{8FABCE76-5DB1-05E1-2FF7-046B4ADB6050}"/>
              </a:ext>
            </a:extLst>
          </p:cNvPr>
          <p:cNvSpPr/>
          <p:nvPr userDrawn="1"/>
        </p:nvSpPr>
        <p:spPr>
          <a:xfrm>
            <a:off x="12832588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Shape 16">
            <a:extLst>
              <a:ext uri="{FF2B5EF4-FFF2-40B4-BE49-F238E27FC236}">
                <a16:creationId xmlns:a16="http://schemas.microsoft.com/office/drawing/2014/main" id="{5DC99E60-FCE8-DC89-D269-B2ACB6AE7F6C}"/>
              </a:ext>
            </a:extLst>
          </p:cNvPr>
          <p:cNvSpPr/>
          <p:nvPr userDrawn="1"/>
        </p:nvSpPr>
        <p:spPr>
          <a:xfrm>
            <a:off x="13622892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7" name="Shape 17">
            <a:extLst>
              <a:ext uri="{FF2B5EF4-FFF2-40B4-BE49-F238E27FC236}">
                <a16:creationId xmlns:a16="http://schemas.microsoft.com/office/drawing/2014/main" id="{183F11A7-605D-50CD-ED4B-ABCF6876F8D1}"/>
              </a:ext>
            </a:extLst>
          </p:cNvPr>
          <p:cNvSpPr/>
          <p:nvPr userDrawn="1"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Shape 18">
            <a:extLst>
              <a:ext uri="{FF2B5EF4-FFF2-40B4-BE49-F238E27FC236}">
                <a16:creationId xmlns:a16="http://schemas.microsoft.com/office/drawing/2014/main" id="{CF96BAE6-F2AD-FBBB-6280-0344CD7709EC}"/>
              </a:ext>
            </a:extLst>
          </p:cNvPr>
          <p:cNvSpPr/>
          <p:nvPr userDrawn="1"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9" name="Shape 19">
            <a:extLst>
              <a:ext uri="{FF2B5EF4-FFF2-40B4-BE49-F238E27FC236}">
                <a16:creationId xmlns:a16="http://schemas.microsoft.com/office/drawing/2014/main" id="{FE58913C-D00A-7305-8ACF-54677D8E1505}"/>
              </a:ext>
            </a:extLst>
          </p:cNvPr>
          <p:cNvSpPr/>
          <p:nvPr userDrawn="1"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Shape 20">
            <a:extLst>
              <a:ext uri="{FF2B5EF4-FFF2-40B4-BE49-F238E27FC236}">
                <a16:creationId xmlns:a16="http://schemas.microsoft.com/office/drawing/2014/main" id="{E23893DE-15D3-5D96-3A87-D598A0D3F62D}"/>
              </a:ext>
            </a:extLst>
          </p:cNvPr>
          <p:cNvSpPr/>
          <p:nvPr userDrawn="1"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1" name="Shape 21">
            <a:extLst>
              <a:ext uri="{FF2B5EF4-FFF2-40B4-BE49-F238E27FC236}">
                <a16:creationId xmlns:a16="http://schemas.microsoft.com/office/drawing/2014/main" id="{9E4D9B79-2280-1F86-5E87-271A2410655A}"/>
              </a:ext>
            </a:extLst>
          </p:cNvPr>
          <p:cNvSpPr/>
          <p:nvPr userDrawn="1"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3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hf hdr="0" dt="0"/>
  <p:txStyles>
    <p:titleStyle>
      <a:lvl1pPr>
        <a:defRPr sz="3600" b="1" i="0" cap="all" spc="350" baseline="0">
          <a:solidFill>
            <a:schemeClr val="tx2">
              <a:lumMod val="50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>
        <a:defRPr sz="2800"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0B6EC-1C57-A967-F564-42EE6571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AB0-7277-878C-FEAA-3278B981B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87186-E04A-65DB-4A9C-C787E39BB4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013EF-5000-45A4-AE13-49C07A95F0B9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43B12-F051-5CC2-2862-24E6D8DAC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152D1-7248-1801-720B-61D7869FA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B4B5C-6D6F-4BE4-892A-F6AEFCB61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8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D15A1-2741-6B85-A3C2-31B5E1E362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06555-6C06-097A-EB04-7E89218652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793750"/>
            <a:ext cx="16459200" cy="6159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 want to hear from you!</a:t>
            </a:r>
          </a:p>
        </p:txBody>
      </p:sp>
      <p:sp>
        <p:nvSpPr>
          <p:cNvPr id="10" name="Shape 27">
            <a:extLst>
              <a:ext uri="{FF2B5EF4-FFF2-40B4-BE49-F238E27FC236}">
                <a16:creationId xmlns:a16="http://schemas.microsoft.com/office/drawing/2014/main" id="{70C96CCA-7E57-9D0C-5873-4363664711A3}"/>
              </a:ext>
            </a:extLst>
          </p:cNvPr>
          <p:cNvSpPr/>
          <p:nvPr/>
        </p:nvSpPr>
        <p:spPr>
          <a:xfrm>
            <a:off x="11543969" y="6511591"/>
            <a:ext cx="5852160" cy="1296671"/>
          </a:xfrm>
          <a:prstGeom prst="rect">
            <a:avLst/>
          </a:prstGeom>
          <a:solidFill>
            <a:srgbClr val="1A2238"/>
          </a:solidFill>
          <a:ln w="2540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1" name="Text 28">
            <a:extLst>
              <a:ext uri="{FF2B5EF4-FFF2-40B4-BE49-F238E27FC236}">
                <a16:creationId xmlns:a16="http://schemas.microsoft.com/office/drawing/2014/main" id="{8F19A4F0-4AEE-4FA3-DBEE-CE1CE2F9823D}"/>
              </a:ext>
            </a:extLst>
          </p:cNvPr>
          <p:cNvSpPr/>
          <p:nvPr/>
        </p:nvSpPr>
        <p:spPr>
          <a:xfrm>
            <a:off x="11506200" y="2674620"/>
            <a:ext cx="5852160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endParaRPr lang="en-US" sz="5600" dirty="0"/>
          </a:p>
        </p:txBody>
      </p:sp>
      <p:sp>
        <p:nvSpPr>
          <p:cNvPr id="12" name="Text 29">
            <a:extLst>
              <a:ext uri="{FF2B5EF4-FFF2-40B4-BE49-F238E27FC236}">
                <a16:creationId xmlns:a16="http://schemas.microsoft.com/office/drawing/2014/main" id="{D67A9B19-5DE0-940F-A384-76B7C1160447}"/>
              </a:ext>
            </a:extLst>
          </p:cNvPr>
          <p:cNvSpPr/>
          <p:nvPr/>
        </p:nvSpPr>
        <p:spPr>
          <a:xfrm>
            <a:off x="11565173" y="6426181"/>
            <a:ext cx="58521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menti.com</a:t>
            </a:r>
            <a:endParaRPr lang="en-US" sz="4400" dirty="0"/>
          </a:p>
        </p:txBody>
      </p:sp>
      <p:sp>
        <p:nvSpPr>
          <p:cNvPr id="13" name="Text 30">
            <a:extLst>
              <a:ext uri="{FF2B5EF4-FFF2-40B4-BE49-F238E27FC236}">
                <a16:creationId xmlns:a16="http://schemas.microsoft.com/office/drawing/2014/main" id="{DB6859D2-515F-62F3-1EFD-4E3D0198D100}"/>
              </a:ext>
            </a:extLst>
          </p:cNvPr>
          <p:cNvSpPr/>
          <p:nvPr/>
        </p:nvSpPr>
        <p:spPr>
          <a:xfrm>
            <a:off x="11469757" y="6961436"/>
            <a:ext cx="58521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code: 7384 8478</a:t>
            </a:r>
            <a:endParaRPr lang="en-US" sz="3600" dirty="0"/>
          </a:p>
        </p:txBody>
      </p:sp>
      <p:sp>
        <p:nvSpPr>
          <p:cNvPr id="14" name="Shape 31">
            <a:extLst>
              <a:ext uri="{FF2B5EF4-FFF2-40B4-BE49-F238E27FC236}">
                <a16:creationId xmlns:a16="http://schemas.microsoft.com/office/drawing/2014/main" id="{66DA7958-042F-CC5A-7EC6-50A76BD5E836}"/>
              </a:ext>
            </a:extLst>
          </p:cNvPr>
          <p:cNvSpPr/>
          <p:nvPr/>
        </p:nvSpPr>
        <p:spPr>
          <a:xfrm>
            <a:off x="1143000" y="5288474"/>
            <a:ext cx="10058400" cy="3152407"/>
          </a:xfrm>
          <a:prstGeom prst="rect">
            <a:avLst/>
          </a:prstGeom>
          <a:solidFill>
            <a:srgbClr val="FFFBE9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 32">
            <a:extLst>
              <a:ext uri="{FF2B5EF4-FFF2-40B4-BE49-F238E27FC236}">
                <a16:creationId xmlns:a16="http://schemas.microsoft.com/office/drawing/2014/main" id="{6026055D-A7DE-66C0-7264-EABCA32A5E2B}"/>
              </a:ext>
            </a:extLst>
          </p:cNvPr>
          <p:cNvSpPr/>
          <p:nvPr/>
        </p:nvSpPr>
        <p:spPr>
          <a:xfrm>
            <a:off x="1417320" y="5517074"/>
            <a:ext cx="95097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C44536"/>
                </a:solidFill>
                <a:latin typeface="Arial Black" pitchFamily="34" charset="0"/>
              </a:rPr>
              <a:t>Welcome!</a:t>
            </a:r>
            <a:endParaRPr lang="en-US" sz="4800" dirty="0"/>
          </a:p>
        </p:txBody>
      </p:sp>
      <p:sp>
        <p:nvSpPr>
          <p:cNvPr id="16" name="Text 33">
            <a:extLst>
              <a:ext uri="{FF2B5EF4-FFF2-40B4-BE49-F238E27FC236}">
                <a16:creationId xmlns:a16="http://schemas.microsoft.com/office/drawing/2014/main" id="{2FD8F85C-9519-22B0-1A47-A1CFB309D103}"/>
              </a:ext>
            </a:extLst>
          </p:cNvPr>
          <p:cNvSpPr/>
          <p:nvPr/>
        </p:nvSpPr>
        <p:spPr>
          <a:xfrm>
            <a:off x="1417320" y="6431474"/>
            <a:ext cx="9509760" cy="1798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Start our game by answering a few simple questions!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0C6EA-3BB7-BCB0-227A-0AC253318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5052" y="1841852"/>
            <a:ext cx="4529994" cy="4529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A0F4F-8DB4-6577-4CEE-DDBCFCDC60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733525"/>
            <a:ext cx="6069565" cy="34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28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7ACB6-9A83-DDCA-DB02-F35ABDC1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044"/>
            <a:ext cx="18288000" cy="103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82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4ED7E-5584-0DE5-CEE8-46B4CB532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F1F3E732-A5F6-9AB8-C9DE-46AF8615BB37}"/>
              </a:ext>
            </a:extLst>
          </p:cNvPr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B54D3A1-23A6-1EFE-029B-2BCD97F36779}"/>
              </a:ext>
            </a:extLst>
          </p:cNvPr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A145C71-3DF2-C208-47BE-828D61E238C7}"/>
              </a:ext>
            </a:extLst>
          </p:cNvPr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3C734F1C-182E-5017-849F-B6B89D915459}"/>
              </a:ext>
            </a:extLst>
          </p:cNvPr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4DE1D7A3-E292-D027-74FB-026F78FB84A6}"/>
              </a:ext>
            </a:extLst>
          </p:cNvPr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98FB52E7-1384-E04B-CBE3-EF5148E272E4}"/>
              </a:ext>
            </a:extLst>
          </p:cNvPr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EB741D43-7440-A457-66EA-48F368291743}"/>
              </a:ext>
            </a:extLst>
          </p:cNvPr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47EBF3A2-3FA6-B38C-5E44-A98E4568E046}"/>
              </a:ext>
            </a:extLst>
          </p:cNvPr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DE8ACA24-1F9D-3338-BED0-D83FAF9F5F07}"/>
              </a:ext>
            </a:extLst>
          </p:cNvPr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E8D51324-8EAA-A2DC-B16B-AEC6DC789AB9}"/>
              </a:ext>
            </a:extLst>
          </p:cNvPr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E984A08C-6CC1-D064-D2C7-6FBFDE399599}"/>
              </a:ext>
            </a:extLst>
          </p:cNvPr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32372C7C-699C-7462-4276-785A7B67B05B}"/>
              </a:ext>
            </a:extLst>
          </p:cNvPr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4C3E5D5E-BE66-3356-C0A8-82F895DA365E}"/>
              </a:ext>
            </a:extLst>
          </p:cNvPr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01B94EE3-935F-CFE6-9E08-8ECEBD51991A}"/>
              </a:ext>
            </a:extLst>
          </p:cNvPr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39A686D3-091F-9D63-3C57-7088B2E41892}"/>
              </a:ext>
            </a:extLst>
          </p:cNvPr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2452BE21-7E10-CF02-93D7-827447127D52}"/>
              </a:ext>
            </a:extLst>
          </p:cNvPr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022F98D8-F627-4B1D-EF5C-E3D33FBE131A}"/>
              </a:ext>
            </a:extLst>
          </p:cNvPr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AF615B44-1503-9C2D-3003-0E9E5448FC8A}"/>
              </a:ext>
            </a:extLst>
          </p:cNvPr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C8BAC2BA-6042-1C64-16FB-759B1A8EE41D}"/>
              </a:ext>
            </a:extLst>
          </p:cNvPr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4B7FA5B3-4C2E-B7AD-5966-2F23465A05AC}"/>
              </a:ext>
            </a:extLst>
          </p:cNvPr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ED3068D1-23D4-0435-6EC9-8427C38FC2B8}"/>
              </a:ext>
            </a:extLst>
          </p:cNvPr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EA17E7A6-622D-1C33-AEC4-BADAB701A5C4}"/>
              </a:ext>
            </a:extLst>
          </p:cNvPr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6FB6D6D3-1D5A-3A52-AD34-A85659838662}"/>
              </a:ext>
            </a:extLst>
          </p:cNvPr>
          <p:cNvSpPr/>
          <p:nvPr/>
        </p:nvSpPr>
        <p:spPr>
          <a:xfrm>
            <a:off x="950976" y="1303020"/>
            <a:ext cx="16459200" cy="7680960"/>
          </a:xfrm>
          <a:prstGeom prst="ellipse">
            <a:avLst/>
          </a:prstGeom>
          <a:solidFill>
            <a:srgbClr val="FF6F61">
              <a:alpha val="25000"/>
            </a:srgbClr>
          </a:solidFill>
          <a:ln w="12700">
            <a:solidFill>
              <a:srgbClr val="FF6F61">
                <a:alpha val="5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2ACA0C83-7ADE-56C4-2229-F1E1298BBF99}"/>
              </a:ext>
            </a:extLst>
          </p:cNvPr>
          <p:cNvSpPr/>
          <p:nvPr/>
        </p:nvSpPr>
        <p:spPr>
          <a:xfrm>
            <a:off x="1828800" y="182880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B7429A73-7583-1009-0462-DCC0D86D4423}"/>
              </a:ext>
            </a:extLst>
          </p:cNvPr>
          <p:cNvSpPr/>
          <p:nvPr/>
        </p:nvSpPr>
        <p:spPr>
          <a:xfrm>
            <a:off x="15544800" y="20116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F3E3B9AC-BEF9-4981-E37E-31EF3FA55799}"/>
              </a:ext>
            </a:extLst>
          </p:cNvPr>
          <p:cNvSpPr/>
          <p:nvPr/>
        </p:nvSpPr>
        <p:spPr>
          <a:xfrm>
            <a:off x="2011680" y="804672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C92C649F-61BE-1A88-07D1-1665A676D2C0}"/>
              </a:ext>
            </a:extLst>
          </p:cNvPr>
          <p:cNvSpPr/>
          <p:nvPr/>
        </p:nvSpPr>
        <p:spPr>
          <a:xfrm>
            <a:off x="15727680" y="768096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0356C6B8-987E-E45D-893A-325A6BBA8EBC}"/>
              </a:ext>
            </a:extLst>
          </p:cNvPr>
          <p:cNvSpPr/>
          <p:nvPr/>
        </p:nvSpPr>
        <p:spPr>
          <a:xfrm>
            <a:off x="9144000" y="15544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90191A9D-E694-F89D-A07F-AC0BE16AF189}"/>
              </a:ext>
            </a:extLst>
          </p:cNvPr>
          <p:cNvSpPr/>
          <p:nvPr/>
        </p:nvSpPr>
        <p:spPr>
          <a:xfrm>
            <a:off x="8778240" y="886968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02749E2B-7BE9-5537-2537-C9138957464B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35D14DC6-A88D-9282-2AF8-C5EEF41D461F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spc="600" dirty="0">
                <a:solidFill>
                  <a:srgbClr val="F5C518"/>
                </a:solidFill>
                <a:latin typeface="Arial Black" pitchFamily="34" charset="0"/>
              </a:rPr>
              <a:t>Instructions</a:t>
            </a:r>
            <a:endParaRPr lang="en-US" sz="3200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C3176872-ACF6-4D05-17F4-9A5C591EC158}"/>
              </a:ext>
            </a:extLst>
          </p:cNvPr>
          <p:cNvSpPr/>
          <p:nvPr/>
        </p:nvSpPr>
        <p:spPr>
          <a:xfrm>
            <a:off x="548640" y="3383280"/>
            <a:ext cx="17190720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500" b="1" spc="800" dirty="0">
                <a:solidFill>
                  <a:srgbClr val="1A2238"/>
                </a:solidFill>
                <a:latin typeface="Arial Black" pitchFamily="34" charset="0"/>
              </a:rPr>
              <a:t>Mind your </a:t>
            </a:r>
          </a:p>
          <a:p>
            <a:pPr algn="ctr"/>
            <a:r>
              <a:rPr lang="en-US" sz="11500" b="1" spc="800" dirty="0">
                <a:solidFill>
                  <a:srgbClr val="1A2238"/>
                </a:solidFill>
                <a:latin typeface="Arial Black" pitchFamily="34" charset="0"/>
              </a:rPr>
              <a:t>P’s and Q’s</a:t>
            </a:r>
            <a:endParaRPr lang="en-US" sz="11500" dirty="0"/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E4ED7D7A-CCB7-DE8E-E0D3-C0156461EB2F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solidFill>
            <a:srgbClr val="FFFFFF"/>
          </a:solidFill>
          <a:ln w="254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8EF92A12-9958-B4E8-CFD3-19006D2259E4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Write that Alphabet</a:t>
            </a:r>
            <a:endParaRPr lang="en-US" sz="5600" dirty="0"/>
          </a:p>
        </p:txBody>
      </p:sp>
      <p:sp>
        <p:nvSpPr>
          <p:cNvPr id="25" name="Text 25">
            <a:extLst>
              <a:ext uri="{FF2B5EF4-FFF2-40B4-BE49-F238E27FC236}">
                <a16:creationId xmlns:a16="http://schemas.microsoft.com/office/drawing/2014/main" id="{63DCD383-66AD-19CE-B283-A77CD49FB678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ACTIVITY  •  8 MIN  •  EVERYONE</a:t>
            </a:r>
            <a:endParaRPr lang="en-US" sz="3600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9B0CEDCD-4CDE-63F7-93EC-56181B7FE6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11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4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98882-42C8-C00E-B7DE-D79627A23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DEAA249-A881-CEA7-9187-B766F6020090}"/>
              </a:ext>
            </a:extLst>
          </p:cNvPr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660B517-6C49-CFA4-BFF2-7E28E8A0C0C7}"/>
              </a:ext>
            </a:extLst>
          </p:cNvPr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B59B7A1-0844-0EF0-CE56-52172484DB4A}"/>
              </a:ext>
            </a:extLst>
          </p:cNvPr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EF034376-5681-9AE7-DEAE-130EE9C6EBC0}"/>
              </a:ext>
            </a:extLst>
          </p:cNvPr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481D3536-DA06-947D-94B0-97006434706D}"/>
              </a:ext>
            </a:extLst>
          </p:cNvPr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B2519D6-8844-EA8D-2C59-B999BC123326}"/>
              </a:ext>
            </a:extLst>
          </p:cNvPr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E5E54EF0-D172-3C7D-C240-4C0C1B90573B}"/>
              </a:ext>
            </a:extLst>
          </p:cNvPr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7E932041-7B0D-9A12-25C5-BD4166B2DC46}"/>
              </a:ext>
            </a:extLst>
          </p:cNvPr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58315915-3198-1AD7-B317-A9244BF8222B}"/>
              </a:ext>
            </a:extLst>
          </p:cNvPr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2D78568F-CCCF-F44F-BFF0-9966F5DC6A83}"/>
              </a:ext>
            </a:extLst>
          </p:cNvPr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1BB6BD0B-151A-945F-87C5-0EDB6B9D77E3}"/>
              </a:ext>
            </a:extLst>
          </p:cNvPr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5F88AD82-CFDC-26C6-A929-3E6856501A91}"/>
              </a:ext>
            </a:extLst>
          </p:cNvPr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ED5D61BB-5909-1F25-55FC-01F39F8917C0}"/>
              </a:ext>
            </a:extLst>
          </p:cNvPr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3C92F027-3905-3F55-CBBE-B271A4D79E37}"/>
              </a:ext>
            </a:extLst>
          </p:cNvPr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87DC06D4-401F-FADE-6A02-F516A5F94D22}"/>
              </a:ext>
            </a:extLst>
          </p:cNvPr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20BE69FC-C1AE-A45E-E4C4-E45971201A87}"/>
              </a:ext>
            </a:extLst>
          </p:cNvPr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DF384FA5-3F62-2DB3-7F20-7206D245E79A}"/>
              </a:ext>
            </a:extLst>
          </p:cNvPr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E6C70CFB-7EA4-82AF-72E7-9843DFDF96C3}"/>
              </a:ext>
            </a:extLst>
          </p:cNvPr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FACA5285-0F1F-CEF5-270B-B6880C6C7578}"/>
              </a:ext>
            </a:extLst>
          </p:cNvPr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8B3DB3DF-06F9-9B69-7973-FD59A98E0E6F}"/>
              </a:ext>
            </a:extLst>
          </p:cNvPr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1CEBA5F5-AAB3-AA43-3C9E-23A92C6BBB9B}"/>
              </a:ext>
            </a:extLst>
          </p:cNvPr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5CCEBDCA-CCA9-3468-11F7-94963A14DDB3}"/>
              </a:ext>
            </a:extLst>
          </p:cNvPr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0EE512A6-3620-A508-BE7C-48A1F8E1C778}"/>
              </a:ext>
            </a:extLst>
          </p:cNvPr>
          <p:cNvSpPr/>
          <p:nvPr/>
        </p:nvSpPr>
        <p:spPr>
          <a:xfrm>
            <a:off x="950976" y="1303020"/>
            <a:ext cx="16459200" cy="7680960"/>
          </a:xfrm>
          <a:prstGeom prst="ellipse">
            <a:avLst/>
          </a:prstGeom>
          <a:solidFill>
            <a:srgbClr val="FF6F61">
              <a:alpha val="25000"/>
            </a:srgbClr>
          </a:solidFill>
          <a:ln w="12700">
            <a:solidFill>
              <a:srgbClr val="FF6F61">
                <a:alpha val="5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556DCB12-02B1-5036-4524-198B846D5152}"/>
              </a:ext>
            </a:extLst>
          </p:cNvPr>
          <p:cNvSpPr/>
          <p:nvPr/>
        </p:nvSpPr>
        <p:spPr>
          <a:xfrm>
            <a:off x="1828800" y="182880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1222558C-639F-2166-A58D-8A255640477C}"/>
              </a:ext>
            </a:extLst>
          </p:cNvPr>
          <p:cNvSpPr/>
          <p:nvPr/>
        </p:nvSpPr>
        <p:spPr>
          <a:xfrm>
            <a:off x="15544800" y="20116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93BFAC30-D37D-17F3-FFC3-7C4FBDC2DDDF}"/>
              </a:ext>
            </a:extLst>
          </p:cNvPr>
          <p:cNvSpPr/>
          <p:nvPr/>
        </p:nvSpPr>
        <p:spPr>
          <a:xfrm>
            <a:off x="2011680" y="804672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01032AE2-338B-3D41-AFE0-40845D7B5795}"/>
              </a:ext>
            </a:extLst>
          </p:cNvPr>
          <p:cNvSpPr/>
          <p:nvPr/>
        </p:nvSpPr>
        <p:spPr>
          <a:xfrm>
            <a:off x="15727680" y="768096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87405152-8A5E-8615-B883-41CC31413253}"/>
              </a:ext>
            </a:extLst>
          </p:cNvPr>
          <p:cNvSpPr/>
          <p:nvPr/>
        </p:nvSpPr>
        <p:spPr>
          <a:xfrm>
            <a:off x="9144000" y="15544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3412A8AF-96AA-3F2A-4C0D-C62FD827A74A}"/>
              </a:ext>
            </a:extLst>
          </p:cNvPr>
          <p:cNvSpPr/>
          <p:nvPr/>
        </p:nvSpPr>
        <p:spPr>
          <a:xfrm>
            <a:off x="8725988" y="8875282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BCACCB77-3644-F93F-40AE-FF73EE9F3EFE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0654B66E-25DF-D9DA-1603-6F95749D6434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spc="600" dirty="0">
                <a:solidFill>
                  <a:srgbClr val="F5C518"/>
                </a:solidFill>
                <a:latin typeface="Arial Black" pitchFamily="34" charset="0"/>
              </a:rPr>
              <a:t>CHALLENGE</a:t>
            </a:r>
            <a:endParaRPr lang="en-US" sz="3200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A399A95F-2E1A-E44D-1B76-39EACB0C9800}"/>
              </a:ext>
            </a:extLst>
          </p:cNvPr>
          <p:cNvSpPr/>
          <p:nvPr/>
        </p:nvSpPr>
        <p:spPr>
          <a:xfrm>
            <a:off x="548640" y="3383280"/>
            <a:ext cx="17190720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500" b="1" spc="800" dirty="0">
                <a:solidFill>
                  <a:srgbClr val="1A2238"/>
                </a:solidFill>
                <a:latin typeface="Arial Black" pitchFamily="34" charset="0"/>
              </a:rPr>
              <a:t>Mind your </a:t>
            </a:r>
          </a:p>
          <a:p>
            <a:pPr algn="ctr"/>
            <a:r>
              <a:rPr lang="en-US" sz="11500" b="1" spc="800" dirty="0">
                <a:solidFill>
                  <a:srgbClr val="1A2238"/>
                </a:solidFill>
                <a:latin typeface="Arial Black" pitchFamily="34" charset="0"/>
              </a:rPr>
              <a:t>P’s and Q’s</a:t>
            </a:r>
            <a:endParaRPr lang="en-US" sz="11500" dirty="0"/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C37D0EA5-314C-1E79-7723-9021B8734C1A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solidFill>
            <a:srgbClr val="FFFFFF"/>
          </a:solidFill>
          <a:ln w="254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2B8CB248-38D0-BD6E-D82E-5774AACF9FAC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Write that Alphabet</a:t>
            </a:r>
            <a:endParaRPr lang="en-US" sz="5600" dirty="0"/>
          </a:p>
        </p:txBody>
      </p:sp>
      <p:sp>
        <p:nvSpPr>
          <p:cNvPr id="25" name="Text 25">
            <a:extLst>
              <a:ext uri="{FF2B5EF4-FFF2-40B4-BE49-F238E27FC236}">
                <a16:creationId xmlns:a16="http://schemas.microsoft.com/office/drawing/2014/main" id="{A1BF02E9-9DEC-869D-04C8-2C17A8F96325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ACTIVITY  •  8 MIN  •  EVERYONE</a:t>
            </a:r>
            <a:endParaRPr lang="en-US" sz="3600" dirty="0"/>
          </a:p>
        </p:txBody>
      </p:sp>
      <p:sp>
        <p:nvSpPr>
          <p:cNvPr id="38" name="Slide Number Placeholder 8">
            <a:extLst>
              <a:ext uri="{FF2B5EF4-FFF2-40B4-BE49-F238E27FC236}">
                <a16:creationId xmlns:a16="http://schemas.microsoft.com/office/drawing/2014/main" id="{8C51BF0C-0BEA-3E3C-FC60-0B7FC5D7D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12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9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6F19D172-F845-E882-3099-E8D424468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80740" t="81437" r="6632" b="7474"/>
          <a:stretch>
            <a:fillRect/>
          </a:stretch>
        </p:blipFill>
        <p:spPr>
          <a:xfrm>
            <a:off x="14317212" y="6433021"/>
            <a:ext cx="1906209" cy="9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9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98882-42C8-C00E-B7DE-D79627A23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DEAA249-A881-CEA7-9187-B766F6020090}"/>
              </a:ext>
            </a:extLst>
          </p:cNvPr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660B517-6C49-CFA4-BFF2-7E28E8A0C0C7}"/>
              </a:ext>
            </a:extLst>
          </p:cNvPr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B59B7A1-0844-0EF0-CE56-52172484DB4A}"/>
              </a:ext>
            </a:extLst>
          </p:cNvPr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EF034376-5681-9AE7-DEAE-130EE9C6EBC0}"/>
              </a:ext>
            </a:extLst>
          </p:cNvPr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481D3536-DA06-947D-94B0-97006434706D}"/>
              </a:ext>
            </a:extLst>
          </p:cNvPr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B2519D6-8844-EA8D-2C59-B999BC123326}"/>
              </a:ext>
            </a:extLst>
          </p:cNvPr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E5E54EF0-D172-3C7D-C240-4C0C1B90573B}"/>
              </a:ext>
            </a:extLst>
          </p:cNvPr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7E932041-7B0D-9A12-25C5-BD4166B2DC46}"/>
              </a:ext>
            </a:extLst>
          </p:cNvPr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58315915-3198-1AD7-B317-A9244BF8222B}"/>
              </a:ext>
            </a:extLst>
          </p:cNvPr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2D78568F-CCCF-F44F-BFF0-9966F5DC6A83}"/>
              </a:ext>
            </a:extLst>
          </p:cNvPr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1BB6BD0B-151A-945F-87C5-0EDB6B9D77E3}"/>
              </a:ext>
            </a:extLst>
          </p:cNvPr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5F88AD82-CFDC-26C6-A929-3E6856501A91}"/>
              </a:ext>
            </a:extLst>
          </p:cNvPr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ED5D61BB-5909-1F25-55FC-01F39F8917C0}"/>
              </a:ext>
            </a:extLst>
          </p:cNvPr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3C92F027-3905-3F55-CBBE-B271A4D79E37}"/>
              </a:ext>
            </a:extLst>
          </p:cNvPr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87DC06D4-401F-FADE-6A02-F516A5F94D22}"/>
              </a:ext>
            </a:extLst>
          </p:cNvPr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20BE69FC-C1AE-A45E-E4C4-E45971201A87}"/>
              </a:ext>
            </a:extLst>
          </p:cNvPr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DF384FA5-3F62-2DB3-7F20-7206D245E79A}"/>
              </a:ext>
            </a:extLst>
          </p:cNvPr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E6C70CFB-7EA4-82AF-72E7-9843DFDF96C3}"/>
              </a:ext>
            </a:extLst>
          </p:cNvPr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FACA5285-0F1F-CEF5-270B-B6880C6C7578}"/>
              </a:ext>
            </a:extLst>
          </p:cNvPr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8B3DB3DF-06F9-9B69-7973-FD59A98E0E6F}"/>
              </a:ext>
            </a:extLst>
          </p:cNvPr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1CEBA5F5-AAB3-AA43-3C9E-23A92C6BBB9B}"/>
              </a:ext>
            </a:extLst>
          </p:cNvPr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5CCEBDCA-CCA9-3468-11F7-94963A14DDB3}"/>
              </a:ext>
            </a:extLst>
          </p:cNvPr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0EE512A6-3620-A508-BE7C-48A1F8E1C778}"/>
              </a:ext>
            </a:extLst>
          </p:cNvPr>
          <p:cNvSpPr/>
          <p:nvPr/>
        </p:nvSpPr>
        <p:spPr>
          <a:xfrm>
            <a:off x="950976" y="1303020"/>
            <a:ext cx="16459200" cy="7680960"/>
          </a:xfrm>
          <a:prstGeom prst="ellipse">
            <a:avLst/>
          </a:prstGeom>
          <a:solidFill>
            <a:srgbClr val="FF6F61">
              <a:alpha val="25000"/>
            </a:srgbClr>
          </a:solidFill>
          <a:ln w="12700">
            <a:solidFill>
              <a:srgbClr val="FF6F61">
                <a:alpha val="5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556DCB12-02B1-5036-4524-198B846D5152}"/>
              </a:ext>
            </a:extLst>
          </p:cNvPr>
          <p:cNvSpPr/>
          <p:nvPr/>
        </p:nvSpPr>
        <p:spPr>
          <a:xfrm>
            <a:off x="1828800" y="182880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1222558C-639F-2166-A58D-8A255640477C}"/>
              </a:ext>
            </a:extLst>
          </p:cNvPr>
          <p:cNvSpPr/>
          <p:nvPr/>
        </p:nvSpPr>
        <p:spPr>
          <a:xfrm>
            <a:off x="15544800" y="20116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93BFAC30-D37D-17F3-FFC3-7C4FBDC2DDDF}"/>
              </a:ext>
            </a:extLst>
          </p:cNvPr>
          <p:cNvSpPr/>
          <p:nvPr/>
        </p:nvSpPr>
        <p:spPr>
          <a:xfrm>
            <a:off x="2011680" y="804672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01032AE2-338B-3D41-AFE0-40845D7B5795}"/>
              </a:ext>
            </a:extLst>
          </p:cNvPr>
          <p:cNvSpPr/>
          <p:nvPr/>
        </p:nvSpPr>
        <p:spPr>
          <a:xfrm>
            <a:off x="15727680" y="768096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87405152-8A5E-8615-B883-41CC31413253}"/>
              </a:ext>
            </a:extLst>
          </p:cNvPr>
          <p:cNvSpPr/>
          <p:nvPr/>
        </p:nvSpPr>
        <p:spPr>
          <a:xfrm>
            <a:off x="9144000" y="15544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3412A8AF-96AA-3F2A-4C0D-C62FD827A74A}"/>
              </a:ext>
            </a:extLst>
          </p:cNvPr>
          <p:cNvSpPr/>
          <p:nvPr/>
        </p:nvSpPr>
        <p:spPr>
          <a:xfrm>
            <a:off x="8778240" y="886968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BCACCB77-3644-F93F-40AE-FF73EE9F3EFE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0654B66E-25DF-D9DA-1603-6F95749D6434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spc="600" dirty="0">
                <a:solidFill>
                  <a:srgbClr val="F5C518"/>
                </a:solidFill>
                <a:latin typeface="Arial Black" pitchFamily="34" charset="0"/>
              </a:rPr>
              <a:t>DEBRIEF</a:t>
            </a:r>
            <a:endParaRPr lang="en-US" sz="3200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A399A95F-2E1A-E44D-1B76-39EACB0C9800}"/>
              </a:ext>
            </a:extLst>
          </p:cNvPr>
          <p:cNvSpPr/>
          <p:nvPr/>
        </p:nvSpPr>
        <p:spPr>
          <a:xfrm>
            <a:off x="548640" y="3383280"/>
            <a:ext cx="17190720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500" b="1" spc="800" dirty="0">
                <a:solidFill>
                  <a:srgbClr val="1A2238"/>
                </a:solidFill>
                <a:latin typeface="Arial Black" pitchFamily="34" charset="0"/>
              </a:rPr>
              <a:t>Mind your </a:t>
            </a:r>
          </a:p>
          <a:p>
            <a:pPr algn="ctr"/>
            <a:r>
              <a:rPr lang="en-US" sz="11500" b="1" spc="800" dirty="0">
                <a:solidFill>
                  <a:srgbClr val="1A2238"/>
                </a:solidFill>
                <a:latin typeface="Arial Black" pitchFamily="34" charset="0"/>
              </a:rPr>
              <a:t>P’s and Q’s</a:t>
            </a:r>
            <a:endParaRPr lang="en-US" sz="11500" dirty="0"/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C37D0EA5-314C-1E79-7723-9021B8734C1A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solidFill>
            <a:srgbClr val="FFFFFF"/>
          </a:solidFill>
          <a:ln w="254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2B8CB248-38D0-BD6E-D82E-5774AACF9FAC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Write that Alphabet</a:t>
            </a:r>
            <a:endParaRPr lang="en-US" sz="5600" dirty="0"/>
          </a:p>
        </p:txBody>
      </p:sp>
      <p:sp>
        <p:nvSpPr>
          <p:cNvPr id="25" name="Text 25">
            <a:extLst>
              <a:ext uri="{FF2B5EF4-FFF2-40B4-BE49-F238E27FC236}">
                <a16:creationId xmlns:a16="http://schemas.microsoft.com/office/drawing/2014/main" id="{A1BF02E9-9DEC-869D-04C8-2C17A8F96325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ACTIVITY  •  8 MIN  •  EVERYONE</a:t>
            </a:r>
            <a:endParaRPr lang="en-US" sz="3600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4EE3F11A-F5D7-4738-2CA8-B90898D1A0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13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51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3 Parts of a Message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16D39D22-1B5F-0BD5-017F-D192FE7CA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14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5FF49-CBB8-ED49-D346-B8931C9CC1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4979" y="2400300"/>
            <a:ext cx="7658900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B3DB8A1-A7A4-3765-7FD0-B943992F794B}"/>
              </a:ext>
            </a:extLst>
          </p:cNvPr>
          <p:cNvGrpSpPr/>
          <p:nvPr/>
        </p:nvGrpSpPr>
        <p:grpSpPr>
          <a:xfrm>
            <a:off x="762000" y="1808978"/>
            <a:ext cx="8587805" cy="6669043"/>
            <a:chOff x="762000" y="1808978"/>
            <a:chExt cx="8587805" cy="66690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B7FE0E-E920-2E70-19EE-E700012C10CE}"/>
                </a:ext>
              </a:extLst>
            </p:cNvPr>
            <p:cNvGrpSpPr/>
            <p:nvPr/>
          </p:nvGrpSpPr>
          <p:grpSpPr>
            <a:xfrm>
              <a:off x="762000" y="1808978"/>
              <a:ext cx="8587805" cy="6669043"/>
              <a:chOff x="762000" y="1808978"/>
              <a:chExt cx="8587805" cy="6669043"/>
            </a:xfrm>
          </p:grpSpPr>
          <p:pic>
            <p:nvPicPr>
              <p:cNvPr id="12" name="Content Placeholder 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2000" y="1808978"/>
                <a:ext cx="8587805" cy="666904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3B02D7-644A-5DBF-8171-2A7F2050404E}"/>
                  </a:ext>
                </a:extLst>
              </p:cNvPr>
              <p:cNvSpPr txBox="1"/>
              <p:nvPr/>
            </p:nvSpPr>
            <p:spPr>
              <a:xfrm>
                <a:off x="1371599" y="3695700"/>
                <a:ext cx="3257981" cy="1569660"/>
              </a:xfrm>
              <a:prstGeom prst="rect">
                <a:avLst/>
              </a:prstGeom>
              <a:solidFill>
                <a:srgbClr val="00438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55%</a:t>
                </a:r>
              </a:p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(body movements, face, arms…)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4684A1-42F4-680A-0364-55FEF54CB342}"/>
                  </a:ext>
                </a:extLst>
              </p:cNvPr>
              <p:cNvSpPr txBox="1"/>
              <p:nvPr/>
            </p:nvSpPr>
            <p:spPr>
              <a:xfrm>
                <a:off x="5867401" y="3467101"/>
                <a:ext cx="2667000" cy="2000548"/>
              </a:xfrm>
              <a:prstGeom prst="rect">
                <a:avLst/>
              </a:prstGeom>
              <a:solidFill>
                <a:srgbClr val="F9400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38%</a:t>
                </a:r>
              </a:p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(Voice tone, modulation, pauses…)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66CDEF-9A40-FEBA-9127-D2CE48763227}"/>
                  </a:ext>
                </a:extLst>
              </p:cNvPr>
              <p:cNvSpPr txBox="1"/>
              <p:nvPr/>
            </p:nvSpPr>
            <p:spPr>
              <a:xfrm>
                <a:off x="4865557" y="2475216"/>
                <a:ext cx="1163304" cy="523220"/>
              </a:xfrm>
              <a:prstGeom prst="rect">
                <a:avLst/>
              </a:prstGeom>
              <a:solidFill>
                <a:srgbClr val="F9CE1F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(words)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DFBF68-1238-612B-AEFE-E54107B03FBD}"/>
                  </a:ext>
                </a:extLst>
              </p:cNvPr>
              <p:cNvSpPr txBox="1"/>
              <p:nvPr/>
            </p:nvSpPr>
            <p:spPr>
              <a:xfrm>
                <a:off x="4865557" y="2121397"/>
                <a:ext cx="1228261" cy="523220"/>
              </a:xfrm>
              <a:prstGeom prst="rect">
                <a:avLst/>
              </a:prstGeom>
              <a:solidFill>
                <a:srgbClr val="F9CE1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7%</a:t>
                </a:r>
              </a:p>
            </p:txBody>
          </p:sp>
        </p:grp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9BE24FC0-4280-39B6-C0A5-F55B3ADD212B}"/>
                </a:ext>
              </a:extLst>
            </p:cNvPr>
            <p:cNvSpPr/>
            <p:nvPr/>
          </p:nvSpPr>
          <p:spPr>
            <a:xfrm rot="16533272">
              <a:off x="5598378" y="2869666"/>
              <a:ext cx="447020" cy="304800"/>
            </a:xfrm>
            <a:prstGeom prst="rtTriangle">
              <a:avLst/>
            </a:prstGeom>
            <a:solidFill>
              <a:srgbClr val="BF9E18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Process 14">
              <a:extLst>
                <a:ext uri="{FF2B5EF4-FFF2-40B4-BE49-F238E27FC236}">
                  <a16:creationId xmlns:a16="http://schemas.microsoft.com/office/drawing/2014/main" id="{1BA1F488-CE55-EBB3-2192-F642099F4E92}"/>
                </a:ext>
              </a:extLst>
            </p:cNvPr>
            <p:cNvSpPr/>
            <p:nvPr/>
          </p:nvSpPr>
          <p:spPr>
            <a:xfrm rot="18567136">
              <a:off x="5788062" y="2683697"/>
              <a:ext cx="718687" cy="251706"/>
            </a:xfrm>
            <a:prstGeom prst="flowChartProcess">
              <a:avLst/>
            </a:prstGeom>
            <a:solidFill>
              <a:srgbClr val="BF9E18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4BB436C-2FFB-B8E1-2BF5-B7A25D23F2B3}"/>
                </a:ext>
              </a:extLst>
            </p:cNvPr>
            <p:cNvSpPr/>
            <p:nvPr/>
          </p:nvSpPr>
          <p:spPr>
            <a:xfrm rot="15620616">
              <a:off x="6187224" y="2387707"/>
              <a:ext cx="321583" cy="198686"/>
            </a:xfrm>
            <a:prstGeom prst="triangle">
              <a:avLst>
                <a:gd name="adj" fmla="val 48481"/>
              </a:avLst>
            </a:prstGeom>
            <a:solidFill>
              <a:srgbClr val="BF9E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0792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7843B01-7762-5980-21B4-EDD8E1048E42}"/>
              </a:ext>
            </a:extLst>
          </p:cNvPr>
          <p:cNvSpPr/>
          <p:nvPr/>
        </p:nvSpPr>
        <p:spPr>
          <a:xfrm>
            <a:off x="4114800" y="4297769"/>
            <a:ext cx="4572000" cy="2514600"/>
          </a:xfrm>
          <a:prstGeom prst="wedgeRoundRectCallout">
            <a:avLst>
              <a:gd name="adj1" fmla="val -20292"/>
              <a:gd name="adj2" fmla="val 84122"/>
              <a:gd name="adj3" fmla="val 16667"/>
            </a:avLst>
          </a:prstGeom>
          <a:solidFill>
            <a:srgbClr val="84F7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B88F6CC-6DD6-E5D8-7598-FA63D9CE451D}"/>
              </a:ext>
            </a:extLst>
          </p:cNvPr>
          <p:cNvSpPr/>
          <p:nvPr/>
        </p:nvSpPr>
        <p:spPr>
          <a:xfrm>
            <a:off x="9067800" y="3992969"/>
            <a:ext cx="5029200" cy="3124200"/>
          </a:xfrm>
          <a:prstGeom prst="wedgeEllipseCallout">
            <a:avLst>
              <a:gd name="adj1" fmla="val 41715"/>
              <a:gd name="adj2" fmla="val 62105"/>
            </a:avLst>
          </a:prstGeom>
          <a:solidFill>
            <a:srgbClr val="FF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Communication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7543" y="5099111"/>
            <a:ext cx="2991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defRPr/>
            </a:pPr>
            <a:r>
              <a:rPr lang="en-US" sz="5400" dirty="0">
                <a:solidFill>
                  <a:srgbClr val="1A22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Sender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0802" y="5080823"/>
            <a:ext cx="3760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defRPr/>
            </a:pPr>
            <a:r>
              <a:rPr lang="en-US" sz="5400" dirty="0">
                <a:solidFill>
                  <a:srgbClr val="1A223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Receiver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12DA1547-90A7-0111-BA6C-11BD57220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15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21ADE8-6D2E-B29F-476F-10A1B691A56B}"/>
              </a:ext>
            </a:extLst>
          </p:cNvPr>
          <p:cNvGrpSpPr/>
          <p:nvPr/>
        </p:nvGrpSpPr>
        <p:grpSpPr>
          <a:xfrm>
            <a:off x="3255782" y="1298693"/>
            <a:ext cx="12174718" cy="3118205"/>
            <a:chOff x="3255782" y="1298693"/>
            <a:chExt cx="12174718" cy="3118205"/>
          </a:xfrm>
        </p:grpSpPr>
        <p:pic>
          <p:nvPicPr>
            <p:cNvPr id="14" name="Graphic 13" descr="Chat with solid fill">
              <a:extLst>
                <a:ext uri="{FF2B5EF4-FFF2-40B4-BE49-F238E27FC236}">
                  <a16:creationId xmlns:a16="http://schemas.microsoft.com/office/drawing/2014/main" id="{0EFB2E98-E4A8-4886-D6A4-1E8A78284C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13817" y="1529415"/>
              <a:ext cx="2887483" cy="2887483"/>
            </a:xfrm>
            <a:prstGeom prst="rect">
              <a:avLst/>
            </a:prstGeom>
          </p:spPr>
        </p:pic>
        <p:pic>
          <p:nvPicPr>
            <p:cNvPr id="18" name="Graphic 17" descr="Meeting outline">
              <a:extLst>
                <a:ext uri="{FF2B5EF4-FFF2-40B4-BE49-F238E27FC236}">
                  <a16:creationId xmlns:a16="http://schemas.microsoft.com/office/drawing/2014/main" id="{B9308FFC-53C3-F353-5495-F977202ED1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5782" y="1298693"/>
              <a:ext cx="2545528" cy="2545528"/>
            </a:xfrm>
            <a:prstGeom prst="rect">
              <a:avLst/>
            </a:prstGeom>
          </p:spPr>
        </p:pic>
        <p:pic>
          <p:nvPicPr>
            <p:cNvPr id="12" name="Graphic 11" descr="Phone Vibration outline">
              <a:extLst>
                <a:ext uri="{FF2B5EF4-FFF2-40B4-BE49-F238E27FC236}">
                  <a16:creationId xmlns:a16="http://schemas.microsoft.com/office/drawing/2014/main" id="{0A860639-F16F-BA74-6CF7-C8730F09C5C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14448" y="1680781"/>
              <a:ext cx="2057400" cy="2057400"/>
            </a:xfrm>
            <a:prstGeom prst="rect">
              <a:avLst/>
            </a:prstGeom>
          </p:spPr>
        </p:pic>
        <p:pic>
          <p:nvPicPr>
            <p:cNvPr id="20" name="Graphic 19" descr="Teacher with solid fill">
              <a:extLst>
                <a:ext uri="{FF2B5EF4-FFF2-40B4-BE49-F238E27FC236}">
                  <a16:creationId xmlns:a16="http://schemas.microsoft.com/office/drawing/2014/main" id="{A6F9522C-674B-3E6F-713E-8E20C809B0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01300" y="1404816"/>
              <a:ext cx="2506487" cy="2506487"/>
            </a:xfrm>
            <a:prstGeom prst="rect">
              <a:avLst/>
            </a:prstGeom>
          </p:spPr>
        </p:pic>
        <p:pic>
          <p:nvPicPr>
            <p:cNvPr id="22" name="Graphic 21" descr="Chat bubble with solid fill">
              <a:extLst>
                <a:ext uri="{FF2B5EF4-FFF2-40B4-BE49-F238E27FC236}">
                  <a16:creationId xmlns:a16="http://schemas.microsoft.com/office/drawing/2014/main" id="{4D82A415-7DFF-4927-0282-F38ECDDC824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915900" y="1452181"/>
              <a:ext cx="2514600" cy="2514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76968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AE40BC3-59E0-E1A7-1E2D-F614472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Communication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6E6723-0249-8A75-DF34-D022A1D577F4}"/>
              </a:ext>
            </a:extLst>
          </p:cNvPr>
          <p:cNvGrpSpPr/>
          <p:nvPr/>
        </p:nvGrpSpPr>
        <p:grpSpPr>
          <a:xfrm>
            <a:off x="2487026" y="419100"/>
            <a:ext cx="13563646" cy="9676688"/>
            <a:chOff x="2529323" y="621182"/>
            <a:chExt cx="13563646" cy="96766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2638" y="1437182"/>
              <a:ext cx="7260331" cy="729378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6F6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9323" y="621182"/>
              <a:ext cx="6103722" cy="720002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35760D-C052-0023-FFE6-11DF5BF3BB31}"/>
                </a:ext>
              </a:extLst>
            </p:cNvPr>
            <p:cNvSpPr/>
            <p:nvPr/>
          </p:nvSpPr>
          <p:spPr>
            <a:xfrm rot="489512">
              <a:off x="6480042" y="5583583"/>
              <a:ext cx="4689949" cy="33572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21467" y="3707588"/>
              <a:ext cx="30413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  <a:latin typeface="Arial Black" panose="020B0A04020102020204" pitchFamily="34" charset="0"/>
                </a:rPr>
                <a:t>Verbal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08147" y="3815408"/>
              <a:ext cx="3674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chemeClr val="tx2">
                      <a:lumMod val="50000"/>
                    </a:schemeClr>
                  </a:solidFill>
                  <a:latin typeface="Arial Black" panose="020B0A04020102020204" pitchFamily="34" charset="0"/>
                </a:rPr>
                <a:t>Nonverbal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489804">
              <a:off x="7084245" y="5784351"/>
              <a:ext cx="37764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solidFill>
                    <a:schemeClr val="tx2">
                      <a:lumMod val="50000"/>
                    </a:schemeClr>
                  </a:solidFill>
                  <a:latin typeface="Arial Black" panose="020B0A04020102020204" pitchFamily="34" charset="0"/>
                </a:rPr>
                <a:t>Written</a:t>
              </a:r>
            </a:p>
          </p:txBody>
        </p:sp>
        <p:pic>
          <p:nvPicPr>
            <p:cNvPr id="9" name="Graphic 8" descr="Envelope outline">
              <a:extLst>
                <a:ext uri="{FF2B5EF4-FFF2-40B4-BE49-F238E27FC236}">
                  <a16:creationId xmlns:a16="http://schemas.microsoft.com/office/drawing/2014/main" id="{AAEBDE46-8484-7D1C-0034-1EF9A534A5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84848">
              <a:off x="5808895" y="4194148"/>
              <a:ext cx="6103722" cy="6103722"/>
            </a:xfrm>
            <a:prstGeom prst="rect">
              <a:avLst/>
            </a:prstGeom>
          </p:spPr>
        </p:pic>
      </p:grp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86BD13E5-46A1-A892-5102-5DC22B922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16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16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ACTIVE LISTENING: KEY CONCEPTS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828186" y="1572768"/>
            <a:ext cx="164592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Listening is a skill. It can be taught.</a:t>
            </a:r>
            <a:endParaRPr lang="en-US" sz="4800" dirty="0"/>
          </a:p>
        </p:txBody>
      </p:sp>
      <p:sp>
        <p:nvSpPr>
          <p:cNvPr id="29" name="Shape 27"/>
          <p:cNvSpPr/>
          <p:nvPr/>
        </p:nvSpPr>
        <p:spPr>
          <a:xfrm>
            <a:off x="995667" y="2690048"/>
            <a:ext cx="1280160" cy="1280160"/>
          </a:xfrm>
          <a:prstGeom prst="ellipse">
            <a:avLst/>
          </a:prstGeom>
          <a:solidFill>
            <a:srgbClr val="FF6F61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995667" y="2690048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60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✓</a:t>
            </a:r>
            <a:endParaRPr lang="en-US" sz="6000" dirty="0"/>
          </a:p>
        </p:txBody>
      </p:sp>
      <p:sp>
        <p:nvSpPr>
          <p:cNvPr id="31" name="Shape 29"/>
          <p:cNvSpPr/>
          <p:nvPr/>
        </p:nvSpPr>
        <p:spPr>
          <a:xfrm>
            <a:off x="2550147" y="2690048"/>
            <a:ext cx="147218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2824467" y="2690048"/>
            <a:ext cx="143560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Listen to UNDERSTAND, not to reply.</a:t>
            </a:r>
            <a:endParaRPr lang="en-US" sz="5600" dirty="0"/>
          </a:p>
        </p:txBody>
      </p:sp>
      <p:sp>
        <p:nvSpPr>
          <p:cNvPr id="33" name="Shape 31"/>
          <p:cNvSpPr/>
          <p:nvPr/>
        </p:nvSpPr>
        <p:spPr>
          <a:xfrm>
            <a:off x="995667" y="4116512"/>
            <a:ext cx="1280160" cy="1280160"/>
          </a:xfrm>
          <a:prstGeom prst="ellipse">
            <a:avLst/>
          </a:prstGeom>
          <a:solidFill>
            <a:srgbClr val="FF6F61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995667" y="4116512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60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✓</a:t>
            </a:r>
            <a:endParaRPr lang="en-US" sz="6000" dirty="0"/>
          </a:p>
        </p:txBody>
      </p:sp>
      <p:sp>
        <p:nvSpPr>
          <p:cNvPr id="35" name="Shape 33"/>
          <p:cNvSpPr/>
          <p:nvPr/>
        </p:nvSpPr>
        <p:spPr>
          <a:xfrm>
            <a:off x="2550147" y="4116512"/>
            <a:ext cx="147218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2824467" y="4116512"/>
            <a:ext cx="143560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 fully present: eyes up, phone down.</a:t>
            </a:r>
            <a:endParaRPr lang="en-US" sz="5600" dirty="0"/>
          </a:p>
        </p:txBody>
      </p:sp>
      <p:sp>
        <p:nvSpPr>
          <p:cNvPr id="37" name="Shape 35"/>
          <p:cNvSpPr/>
          <p:nvPr/>
        </p:nvSpPr>
        <p:spPr>
          <a:xfrm>
            <a:off x="995667" y="5542976"/>
            <a:ext cx="1280160" cy="1280160"/>
          </a:xfrm>
          <a:prstGeom prst="ellipse">
            <a:avLst/>
          </a:prstGeom>
          <a:solidFill>
            <a:srgbClr val="FF6F61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995667" y="5542976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60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✓</a:t>
            </a:r>
            <a:endParaRPr lang="en-US" sz="6000" dirty="0"/>
          </a:p>
        </p:txBody>
      </p:sp>
      <p:sp>
        <p:nvSpPr>
          <p:cNvPr id="39" name="Shape 37"/>
          <p:cNvSpPr/>
          <p:nvPr/>
        </p:nvSpPr>
        <p:spPr>
          <a:xfrm>
            <a:off x="2550147" y="5542976"/>
            <a:ext cx="147218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2824467" y="5542976"/>
            <a:ext cx="143560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Reflect what you heard before responding.</a:t>
            </a:r>
            <a:endParaRPr lang="en-US" sz="5600" dirty="0"/>
          </a:p>
        </p:txBody>
      </p:sp>
      <p:sp>
        <p:nvSpPr>
          <p:cNvPr id="41" name="Shape 39"/>
          <p:cNvSpPr/>
          <p:nvPr/>
        </p:nvSpPr>
        <p:spPr>
          <a:xfrm>
            <a:off x="995667" y="6969440"/>
            <a:ext cx="1280160" cy="1280160"/>
          </a:xfrm>
          <a:prstGeom prst="ellipse">
            <a:avLst/>
          </a:prstGeom>
          <a:solidFill>
            <a:srgbClr val="FF6F61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995667" y="6969440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60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✓</a:t>
            </a:r>
            <a:endParaRPr lang="en-US" sz="6000" dirty="0"/>
          </a:p>
        </p:txBody>
      </p:sp>
      <p:sp>
        <p:nvSpPr>
          <p:cNvPr id="43" name="Shape 41"/>
          <p:cNvSpPr/>
          <p:nvPr/>
        </p:nvSpPr>
        <p:spPr>
          <a:xfrm>
            <a:off x="2550147" y="6969440"/>
            <a:ext cx="147218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2824467" y="6969440"/>
            <a:ext cx="143560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Ask questions. Don't assume.</a:t>
            </a:r>
            <a:endParaRPr lang="en-US" sz="5600" dirty="0"/>
          </a:p>
        </p:txBody>
      </p:sp>
      <p:sp>
        <p:nvSpPr>
          <p:cNvPr id="45" name="Text 43"/>
          <p:cNvSpPr/>
          <p:nvPr/>
        </p:nvSpPr>
        <p:spPr>
          <a:xfrm>
            <a:off x="805530" y="8383204"/>
            <a:ext cx="16459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800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Good listeners aren't quiet , they're curious.</a:t>
            </a:r>
            <a:endParaRPr lang="en-US" sz="2800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853FD387-C872-C5B5-33A8-79284F05C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17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BF20C-3C85-5B8E-F5AA-A0EEE69AD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AFBD08-2FDE-1A46-7B99-9DAD41A80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42136"/>
            <a:ext cx="18365481" cy="103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1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6B88A-AC56-91B4-3D0D-C16BDE879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65FF19B-037F-F1C3-AC53-8A40CA22F7DE}"/>
              </a:ext>
            </a:extLst>
          </p:cNvPr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2D3455A-D539-E2FD-7DB7-7B8B4B1EA23B}"/>
              </a:ext>
            </a:extLst>
          </p:cNvPr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DA10E36-F251-178A-651F-B95F3D22536B}"/>
              </a:ext>
            </a:extLst>
          </p:cNvPr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3637955B-A8F4-5274-D2D1-B87703B85E12}"/>
              </a:ext>
            </a:extLst>
          </p:cNvPr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1604F0F1-AD09-B633-55C3-166C43F51CC7}"/>
              </a:ext>
            </a:extLst>
          </p:cNvPr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08DA2F7F-24AA-0B82-E7BE-21005621A210}"/>
              </a:ext>
            </a:extLst>
          </p:cNvPr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4ADB41DA-EFCF-0F0B-802A-4357847800B1}"/>
              </a:ext>
            </a:extLst>
          </p:cNvPr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3D36742C-0041-815F-AAE3-E74A3CF21EEE}"/>
              </a:ext>
            </a:extLst>
          </p:cNvPr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596716D5-EE28-2FDC-6856-7FA7C1B62AA8}"/>
              </a:ext>
            </a:extLst>
          </p:cNvPr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B94B67C0-2740-487F-487E-CEF90DDAFC85}"/>
              </a:ext>
            </a:extLst>
          </p:cNvPr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C0F8A898-F9A5-4C3B-4FFD-FD9989FAFF6A}"/>
              </a:ext>
            </a:extLst>
          </p:cNvPr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D89FB406-E53E-DA72-2D3E-40441453A745}"/>
              </a:ext>
            </a:extLst>
          </p:cNvPr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035D3F43-E993-8D12-02A7-341162C25E14}"/>
              </a:ext>
            </a:extLst>
          </p:cNvPr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AAD19B94-4BC5-7086-214A-DA0350B34DF0}"/>
              </a:ext>
            </a:extLst>
          </p:cNvPr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3DB142D5-B5EE-9356-EBA7-756F1432C7E9}"/>
              </a:ext>
            </a:extLst>
          </p:cNvPr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D3875E89-38FD-1C83-BDC4-00803C07067B}"/>
              </a:ext>
            </a:extLst>
          </p:cNvPr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25B36619-586A-42B3-7BC2-8581CABE091A}"/>
              </a:ext>
            </a:extLst>
          </p:cNvPr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A9A38F88-2781-C6E0-5F85-A821B67D973B}"/>
              </a:ext>
            </a:extLst>
          </p:cNvPr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EB144799-5215-965D-03F0-62F34F9CD4A8}"/>
              </a:ext>
            </a:extLst>
          </p:cNvPr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4BBBFA83-88FA-FC1F-B413-BF2C558EABB9}"/>
              </a:ext>
            </a:extLst>
          </p:cNvPr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D52DF86B-064F-DCEC-3F3E-B7B9EC7C70DD}"/>
              </a:ext>
            </a:extLst>
          </p:cNvPr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CD691111-EB19-B2A0-0F25-CAB7DEF389F9}"/>
              </a:ext>
            </a:extLst>
          </p:cNvPr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F23D7F70-5C36-F855-3016-5B5EC3BF2E85}"/>
              </a:ext>
            </a:extLst>
          </p:cNvPr>
          <p:cNvSpPr/>
          <p:nvPr/>
        </p:nvSpPr>
        <p:spPr>
          <a:xfrm>
            <a:off x="914400" y="1280160"/>
            <a:ext cx="16459200" cy="7680960"/>
          </a:xfrm>
          <a:prstGeom prst="ellipse">
            <a:avLst/>
          </a:prstGeom>
          <a:solidFill>
            <a:srgbClr val="FF6F61">
              <a:alpha val="25000"/>
            </a:srgbClr>
          </a:solidFill>
          <a:ln w="12700">
            <a:solidFill>
              <a:srgbClr val="FF6F61">
                <a:alpha val="5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052CE5CA-4B96-6B6A-49E5-1E87FD247AB3}"/>
              </a:ext>
            </a:extLst>
          </p:cNvPr>
          <p:cNvSpPr/>
          <p:nvPr/>
        </p:nvSpPr>
        <p:spPr>
          <a:xfrm>
            <a:off x="1828800" y="182880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1F3F7BA4-FFEB-40B5-A118-B7A24A598A77}"/>
              </a:ext>
            </a:extLst>
          </p:cNvPr>
          <p:cNvSpPr/>
          <p:nvPr/>
        </p:nvSpPr>
        <p:spPr>
          <a:xfrm>
            <a:off x="15544800" y="20116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6325DA6B-428E-77D7-1652-B84402168802}"/>
              </a:ext>
            </a:extLst>
          </p:cNvPr>
          <p:cNvSpPr/>
          <p:nvPr/>
        </p:nvSpPr>
        <p:spPr>
          <a:xfrm>
            <a:off x="2011680" y="804672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83FE4480-C6E4-1D50-CCF8-4050228D1F0B}"/>
              </a:ext>
            </a:extLst>
          </p:cNvPr>
          <p:cNvSpPr/>
          <p:nvPr/>
        </p:nvSpPr>
        <p:spPr>
          <a:xfrm>
            <a:off x="15727680" y="768096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9951F3FA-8995-04A6-BBD4-558291C2595D}"/>
              </a:ext>
            </a:extLst>
          </p:cNvPr>
          <p:cNvSpPr/>
          <p:nvPr/>
        </p:nvSpPr>
        <p:spPr>
          <a:xfrm>
            <a:off x="9144000" y="15544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08318837-56E0-6A97-BBD6-BB092269E280}"/>
              </a:ext>
            </a:extLst>
          </p:cNvPr>
          <p:cNvSpPr/>
          <p:nvPr/>
        </p:nvSpPr>
        <p:spPr>
          <a:xfrm>
            <a:off x="8778240" y="886968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AE54A1DF-B41F-1386-FF5B-862175681D6F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8415BCBE-4238-03C4-9626-237F25A79B89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spc="600" dirty="0">
                <a:solidFill>
                  <a:srgbClr val="F5C51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ACTIVITY</a:t>
            </a:r>
            <a:endParaRPr lang="en-US" sz="3200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1A83F1F3-98BB-197F-AECF-527377A77654}"/>
              </a:ext>
            </a:extLst>
          </p:cNvPr>
          <p:cNvSpPr/>
          <p:nvPr/>
        </p:nvSpPr>
        <p:spPr>
          <a:xfrm>
            <a:off x="548640" y="3383280"/>
            <a:ext cx="17190720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8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SAY IT BACK!</a:t>
            </a:r>
            <a:endParaRPr lang="en-US" sz="12800" dirty="0"/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1AB2C620-259A-30D6-5262-9BD2E3AFEE5A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solidFill>
            <a:srgbClr val="FFFFFF"/>
          </a:solidFill>
          <a:ln w="254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4CB3B690-3853-3C71-B5AB-221B6DA23516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Trivia All Play</a:t>
            </a:r>
            <a:endParaRPr lang="en-US" sz="5600" dirty="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800CE8BA-57C8-D472-A7FF-AE4F93088161}"/>
              </a:ext>
            </a:extLst>
          </p:cNvPr>
          <p:cNvSpPr/>
          <p:nvPr/>
        </p:nvSpPr>
        <p:spPr>
          <a:xfrm>
            <a:off x="914400" y="7955280"/>
            <a:ext cx="164592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600" b="1" spc="800" dirty="0">
                <a:solidFill>
                  <a:srgbClr val="C4453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Up next…</a:t>
            </a:r>
            <a:endParaRPr lang="en-US" sz="3600" dirty="0"/>
          </a:p>
        </p:txBody>
      </p:sp>
      <p:sp>
        <p:nvSpPr>
          <p:cNvPr id="24" name="Text 25">
            <a:extLst>
              <a:ext uri="{FF2B5EF4-FFF2-40B4-BE49-F238E27FC236}">
                <a16:creationId xmlns:a16="http://schemas.microsoft.com/office/drawing/2014/main" id="{6479C674-1048-3323-2F70-928C209A05F5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ACTIVITY  •  8 MIN  •  EVERYONE</a:t>
            </a:r>
            <a:endParaRPr lang="en-US" sz="3600" dirty="0"/>
          </a:p>
        </p:txBody>
      </p:sp>
      <p:sp>
        <p:nvSpPr>
          <p:cNvPr id="25" name="Slide Number Placeholder 8">
            <a:extLst>
              <a:ext uri="{FF2B5EF4-FFF2-40B4-BE49-F238E27FC236}">
                <a16:creationId xmlns:a16="http://schemas.microsoft.com/office/drawing/2014/main" id="{0661DB0A-E856-B310-70EA-31F9759E0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19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3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11E64CC-113A-9E33-1AC6-DCEDF108ABBB}"/>
              </a:ext>
            </a:extLst>
          </p:cNvPr>
          <p:cNvSpPr/>
          <p:nvPr/>
        </p:nvSpPr>
        <p:spPr>
          <a:xfrm>
            <a:off x="13030199" y="6210300"/>
            <a:ext cx="3749359" cy="1447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1746328" y="1108917"/>
            <a:ext cx="3428365" cy="189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250" b="1" spc="-70" dirty="0">
                <a:latin typeface="Source Sans Pro"/>
                <a:cs typeface="Source Sans Pro"/>
              </a:rPr>
              <a:t>T</a:t>
            </a:r>
            <a:r>
              <a:rPr sz="12250" spc="-819" dirty="0">
                <a:latin typeface="Liberation Serif"/>
                <a:cs typeface="Liberation Serif"/>
              </a:rPr>
              <a:t> </a:t>
            </a:r>
            <a:r>
              <a:rPr sz="12250" b="1" dirty="0">
                <a:latin typeface="Source Sans Pro"/>
                <a:cs typeface="Source Sans Pro"/>
              </a:rPr>
              <a:t>H</a:t>
            </a:r>
            <a:r>
              <a:rPr sz="12250" spc="-415" dirty="0">
                <a:latin typeface="Liberation Serif"/>
                <a:cs typeface="Liberation Serif"/>
              </a:rPr>
              <a:t> </a:t>
            </a:r>
            <a:r>
              <a:rPr sz="12250" b="1" spc="-50" dirty="0">
                <a:latin typeface="Source Sans Pro"/>
                <a:cs typeface="Source Sans Pro"/>
              </a:rPr>
              <a:t>E</a:t>
            </a:r>
            <a:endParaRPr sz="12250" dirty="0">
              <a:latin typeface="Source Sans Pro"/>
              <a:cs typeface="Source Sans Pro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674753" y="2697574"/>
            <a:ext cx="6061075" cy="189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250" dirty="0"/>
              <a:t>G</a:t>
            </a:r>
            <a:r>
              <a:rPr sz="12250" b="0" spc="-500" dirty="0">
                <a:latin typeface="Liberation Serif"/>
                <a:cs typeface="Liberation Serif"/>
              </a:rPr>
              <a:t> </a:t>
            </a:r>
            <a:r>
              <a:rPr sz="12250" dirty="0"/>
              <a:t>R</a:t>
            </a:r>
            <a:r>
              <a:rPr sz="12250" b="0" spc="-570" dirty="0">
                <a:latin typeface="Liberation Serif"/>
                <a:cs typeface="Liberation Serif"/>
              </a:rPr>
              <a:t> </a:t>
            </a:r>
            <a:r>
              <a:rPr sz="12250" dirty="0"/>
              <a:t>E</a:t>
            </a:r>
            <a:r>
              <a:rPr sz="12250" b="0" spc="240" dirty="0">
                <a:latin typeface="Liberation Serif"/>
                <a:cs typeface="Liberation Serif"/>
              </a:rPr>
              <a:t> </a:t>
            </a:r>
            <a:r>
              <a:rPr sz="12250" dirty="0"/>
              <a:t>A</a:t>
            </a:r>
            <a:r>
              <a:rPr sz="12250" b="0" spc="70" dirty="0">
                <a:latin typeface="Liberation Serif"/>
                <a:cs typeface="Liberation Serif"/>
              </a:rPr>
              <a:t> </a:t>
            </a:r>
            <a:r>
              <a:rPr sz="12250" spc="-50" dirty="0"/>
              <a:t>T</a:t>
            </a:r>
            <a:endParaRPr sz="12250" dirty="0">
              <a:latin typeface="Liberation Serif"/>
              <a:cs typeface="Liberation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0522" y="4312683"/>
            <a:ext cx="15006955" cy="3534410"/>
          </a:xfrm>
          <a:prstGeom prst="rect">
            <a:avLst/>
          </a:prstGeom>
        </p:spPr>
        <p:txBody>
          <a:bodyPr vert="horz" wrap="square" lIns="0" tIns="249554" rIns="0" bIns="0" rtlCol="0">
            <a:spAutoFit/>
          </a:bodyPr>
          <a:lstStyle/>
          <a:p>
            <a:pPr marL="12700" marR="5080" indent="16510">
              <a:lnSpc>
                <a:spcPts val="12930"/>
              </a:lnSpc>
              <a:spcBef>
                <a:spcPts val="1964"/>
              </a:spcBef>
            </a:pPr>
            <a:r>
              <a:rPr sz="12250" b="1" dirty="0">
                <a:latin typeface="Source Sans Pro"/>
                <a:cs typeface="Source Sans Pro"/>
              </a:rPr>
              <a:t>D</a:t>
            </a:r>
            <a:r>
              <a:rPr sz="12250" spc="1480" dirty="0">
                <a:latin typeface="Liberation Serif"/>
                <a:cs typeface="Liberation Serif"/>
              </a:rPr>
              <a:t> </a:t>
            </a:r>
            <a:r>
              <a:rPr sz="12250" b="1" dirty="0">
                <a:latin typeface="Source Sans Pro"/>
                <a:cs typeface="Source Sans Pro"/>
              </a:rPr>
              <a:t>I</a:t>
            </a:r>
            <a:r>
              <a:rPr sz="12250" spc="1660" dirty="0">
                <a:latin typeface="Liberation Serif"/>
                <a:cs typeface="Liberation Serif"/>
              </a:rPr>
              <a:t> </a:t>
            </a:r>
            <a:r>
              <a:rPr sz="12250" b="1" dirty="0">
                <a:latin typeface="Source Sans Pro"/>
                <a:cs typeface="Source Sans Pro"/>
              </a:rPr>
              <a:t>S</a:t>
            </a:r>
            <a:r>
              <a:rPr sz="12250" spc="170" dirty="0">
                <a:latin typeface="Liberation Serif"/>
                <a:cs typeface="Liberation Serif"/>
              </a:rPr>
              <a:t> </a:t>
            </a:r>
            <a:r>
              <a:rPr sz="12250" b="1" spc="-80" dirty="0">
                <a:latin typeface="Source Sans Pro"/>
                <a:cs typeface="Source Sans Pro"/>
              </a:rPr>
              <a:t>A</a:t>
            </a:r>
            <a:r>
              <a:rPr sz="12250" spc="-730" dirty="0">
                <a:latin typeface="Liberation Serif"/>
                <a:cs typeface="Liberation Serif"/>
              </a:rPr>
              <a:t> </a:t>
            </a:r>
            <a:r>
              <a:rPr sz="12250" b="1" dirty="0">
                <a:latin typeface="Source Sans Pro"/>
                <a:cs typeface="Source Sans Pro"/>
              </a:rPr>
              <a:t>G</a:t>
            </a:r>
            <a:r>
              <a:rPr sz="12250" spc="-635" dirty="0">
                <a:latin typeface="Liberation Serif"/>
                <a:cs typeface="Liberation Serif"/>
              </a:rPr>
              <a:t> </a:t>
            </a:r>
            <a:r>
              <a:rPr sz="12250" b="1" dirty="0">
                <a:latin typeface="Source Sans Pro"/>
                <a:cs typeface="Source Sans Pro"/>
              </a:rPr>
              <a:t>R</a:t>
            </a:r>
            <a:r>
              <a:rPr sz="12250" spc="-254" dirty="0">
                <a:latin typeface="Liberation Serif"/>
                <a:cs typeface="Liberation Serif"/>
              </a:rPr>
              <a:t> </a:t>
            </a:r>
            <a:r>
              <a:rPr sz="12250" b="1" dirty="0">
                <a:latin typeface="Source Sans Pro"/>
                <a:cs typeface="Source Sans Pro"/>
              </a:rPr>
              <a:t>E</a:t>
            </a:r>
            <a:r>
              <a:rPr sz="12250" spc="190" dirty="0">
                <a:latin typeface="Liberation Serif"/>
                <a:cs typeface="Liberation Serif"/>
              </a:rPr>
              <a:t> </a:t>
            </a:r>
            <a:r>
              <a:rPr sz="12250" b="1" dirty="0">
                <a:latin typeface="Source Sans Pro"/>
                <a:cs typeface="Source Sans Pro"/>
              </a:rPr>
              <a:t>E</a:t>
            </a:r>
            <a:r>
              <a:rPr sz="12250" spc="-844" dirty="0">
                <a:latin typeface="Liberation Serif"/>
                <a:cs typeface="Liberation Serif"/>
              </a:rPr>
              <a:t> </a:t>
            </a:r>
            <a:r>
              <a:rPr sz="12250" b="1" spc="-100" dirty="0">
                <a:latin typeface="Source Sans Pro"/>
                <a:cs typeface="Source Sans Pro"/>
              </a:rPr>
              <a:t>M</a:t>
            </a:r>
            <a:r>
              <a:rPr sz="12250" spc="-1180" dirty="0">
                <a:latin typeface="Liberation Serif"/>
                <a:cs typeface="Liberation Serif"/>
              </a:rPr>
              <a:t> </a:t>
            </a:r>
            <a:r>
              <a:rPr sz="18375" b="1" baseline="-1360" dirty="0">
                <a:latin typeface="Source Sans Pro"/>
                <a:cs typeface="Source Sans Pro"/>
              </a:rPr>
              <a:t>E</a:t>
            </a:r>
            <a:r>
              <a:rPr sz="18375" spc="-644" baseline="-1360" dirty="0">
                <a:latin typeface="Liberation Serif"/>
                <a:cs typeface="Liberation Serif"/>
              </a:rPr>
              <a:t> </a:t>
            </a:r>
            <a:r>
              <a:rPr sz="18375" b="1" baseline="-1133" dirty="0">
                <a:latin typeface="Source Sans Pro"/>
                <a:cs typeface="Source Sans Pro"/>
              </a:rPr>
              <a:t>N</a:t>
            </a:r>
            <a:r>
              <a:rPr sz="18375" spc="-794" baseline="-1133" dirty="0">
                <a:latin typeface="Liberation Serif"/>
                <a:cs typeface="Liberation Serif"/>
              </a:rPr>
              <a:t> </a:t>
            </a:r>
            <a:r>
              <a:rPr sz="12250" b="1" spc="-50" dirty="0">
                <a:latin typeface="Source Sans Pro"/>
                <a:cs typeface="Source Sans Pro"/>
              </a:rPr>
              <a:t>T</a:t>
            </a:r>
            <a:r>
              <a:rPr sz="12250" spc="-50" dirty="0">
                <a:latin typeface="Liberation Serif"/>
                <a:cs typeface="Liberation Serif"/>
              </a:rPr>
              <a:t> </a:t>
            </a:r>
            <a:r>
              <a:rPr sz="12250" b="1" dirty="0">
                <a:latin typeface="Source Sans Pro"/>
                <a:cs typeface="Source Sans Pro"/>
              </a:rPr>
              <a:t>G</a:t>
            </a:r>
            <a:r>
              <a:rPr sz="12250" spc="-305" dirty="0">
                <a:latin typeface="Liberation Serif"/>
                <a:cs typeface="Liberation Serif"/>
              </a:rPr>
              <a:t> </a:t>
            </a:r>
            <a:r>
              <a:rPr sz="12250" b="1" spc="-80" dirty="0">
                <a:latin typeface="Source Sans Pro"/>
                <a:cs typeface="Source Sans Pro"/>
              </a:rPr>
              <a:t>A</a:t>
            </a:r>
            <a:r>
              <a:rPr sz="12250" spc="-1210" dirty="0">
                <a:latin typeface="Liberation Serif"/>
                <a:cs typeface="Liberation Serif"/>
              </a:rPr>
              <a:t> </a:t>
            </a:r>
            <a:r>
              <a:rPr sz="12250" b="1" spc="-100" dirty="0">
                <a:latin typeface="Source Sans Pro"/>
                <a:cs typeface="Source Sans Pro"/>
              </a:rPr>
              <a:t>M</a:t>
            </a:r>
            <a:r>
              <a:rPr sz="12250" spc="-1175" dirty="0">
                <a:latin typeface="Liberation Serif"/>
                <a:cs typeface="Liberation Serif"/>
              </a:rPr>
              <a:t> </a:t>
            </a:r>
            <a:r>
              <a:rPr sz="12250" b="1" spc="-50" dirty="0">
                <a:latin typeface="Source Sans Pro"/>
                <a:cs typeface="Source Sans Pro"/>
              </a:rPr>
              <a:t>E</a:t>
            </a:r>
            <a:endParaRPr sz="12250" dirty="0">
              <a:latin typeface="Source Sans Pro"/>
              <a:cs typeface="Source Sans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1656" y="8841564"/>
            <a:ext cx="16107991" cy="1143635"/>
          </a:xfrm>
          <a:custGeom>
            <a:avLst/>
            <a:gdLst/>
            <a:ahLst/>
            <a:cxnLst/>
            <a:rect l="l" t="t" r="r" b="b"/>
            <a:pathLst>
              <a:path w="13552805" h="1143634">
                <a:moveTo>
                  <a:pt x="12987772" y="42"/>
                </a:moveTo>
                <a:lnTo>
                  <a:pt x="571563" y="0"/>
                </a:lnTo>
                <a:lnTo>
                  <a:pt x="529518" y="1549"/>
                </a:lnTo>
                <a:lnTo>
                  <a:pt x="487692" y="6184"/>
                </a:lnTo>
                <a:lnTo>
                  <a:pt x="439501" y="15468"/>
                </a:lnTo>
                <a:lnTo>
                  <a:pt x="392276" y="28851"/>
                </a:lnTo>
                <a:lnTo>
                  <a:pt x="352831" y="43510"/>
                </a:lnTo>
                <a:lnTo>
                  <a:pt x="314580" y="61029"/>
                </a:lnTo>
                <a:lnTo>
                  <a:pt x="277723" y="81318"/>
                </a:lnTo>
                <a:lnTo>
                  <a:pt x="242452" y="104263"/>
                </a:lnTo>
                <a:lnTo>
                  <a:pt x="208965" y="129743"/>
                </a:lnTo>
                <a:lnTo>
                  <a:pt x="177452" y="157610"/>
                </a:lnTo>
                <a:lnTo>
                  <a:pt x="143387" y="192947"/>
                </a:lnTo>
                <a:lnTo>
                  <a:pt x="116691" y="225476"/>
                </a:lnTo>
                <a:lnTo>
                  <a:pt x="84963" y="271727"/>
                </a:lnTo>
                <a:lnTo>
                  <a:pt x="64220" y="308335"/>
                </a:lnTo>
                <a:lnTo>
                  <a:pt x="46234" y="346371"/>
                </a:lnTo>
                <a:lnTo>
                  <a:pt x="31091" y="385628"/>
                </a:lnTo>
                <a:lnTo>
                  <a:pt x="18877" y="425892"/>
                </a:lnTo>
                <a:lnTo>
                  <a:pt x="9656" y="466943"/>
                </a:lnTo>
                <a:lnTo>
                  <a:pt x="3484" y="508566"/>
                </a:lnTo>
                <a:lnTo>
                  <a:pt x="385" y="550525"/>
                </a:lnTo>
                <a:lnTo>
                  <a:pt x="0" y="571563"/>
                </a:lnTo>
                <a:lnTo>
                  <a:pt x="385" y="592601"/>
                </a:lnTo>
                <a:lnTo>
                  <a:pt x="3484" y="634560"/>
                </a:lnTo>
                <a:lnTo>
                  <a:pt x="9656" y="676183"/>
                </a:lnTo>
                <a:lnTo>
                  <a:pt x="18877" y="717234"/>
                </a:lnTo>
                <a:lnTo>
                  <a:pt x="31091" y="757498"/>
                </a:lnTo>
                <a:lnTo>
                  <a:pt x="46234" y="796755"/>
                </a:lnTo>
                <a:lnTo>
                  <a:pt x="64220" y="834791"/>
                </a:lnTo>
                <a:lnTo>
                  <a:pt x="84963" y="871399"/>
                </a:lnTo>
                <a:lnTo>
                  <a:pt x="108338" y="906382"/>
                </a:lnTo>
                <a:lnTo>
                  <a:pt x="138772" y="944894"/>
                </a:lnTo>
                <a:lnTo>
                  <a:pt x="167411" y="975728"/>
                </a:lnTo>
                <a:lnTo>
                  <a:pt x="203572" y="1008902"/>
                </a:lnTo>
                <a:lnTo>
                  <a:pt x="242452" y="1038863"/>
                </a:lnTo>
                <a:lnTo>
                  <a:pt x="283762" y="1065378"/>
                </a:lnTo>
                <a:lnTo>
                  <a:pt x="320865" y="1085211"/>
                </a:lnTo>
                <a:lnTo>
                  <a:pt x="359332" y="1102262"/>
                </a:lnTo>
                <a:lnTo>
                  <a:pt x="398949" y="1116435"/>
                </a:lnTo>
                <a:lnTo>
                  <a:pt x="439501" y="1127657"/>
                </a:lnTo>
                <a:lnTo>
                  <a:pt x="480763" y="1135870"/>
                </a:lnTo>
                <a:lnTo>
                  <a:pt x="522528" y="1141016"/>
                </a:lnTo>
                <a:lnTo>
                  <a:pt x="564545" y="1143084"/>
                </a:lnTo>
                <a:lnTo>
                  <a:pt x="12980771" y="1143127"/>
                </a:lnTo>
                <a:lnTo>
                  <a:pt x="13001774" y="1142741"/>
                </a:lnTo>
                <a:lnTo>
                  <a:pt x="13050731" y="1138828"/>
                </a:lnTo>
                <a:lnTo>
                  <a:pt x="13092302" y="1132141"/>
                </a:lnTo>
                <a:lnTo>
                  <a:pt x="13139964" y="1120510"/>
                </a:lnTo>
                <a:lnTo>
                  <a:pt x="13186436" y="1104826"/>
                </a:lnTo>
                <a:lnTo>
                  <a:pt x="13231439" y="1085211"/>
                </a:lnTo>
                <a:lnTo>
                  <a:pt x="13274611" y="1061808"/>
                </a:lnTo>
                <a:lnTo>
                  <a:pt x="13309860" y="1038863"/>
                </a:lnTo>
                <a:lnTo>
                  <a:pt x="13348746" y="1008902"/>
                </a:lnTo>
                <a:lnTo>
                  <a:pt x="13384910" y="975728"/>
                </a:lnTo>
                <a:lnTo>
                  <a:pt x="13413538" y="944894"/>
                </a:lnTo>
                <a:lnTo>
                  <a:pt x="13443983" y="906382"/>
                </a:lnTo>
                <a:lnTo>
                  <a:pt x="13471017" y="865403"/>
                </a:lnTo>
                <a:lnTo>
                  <a:pt x="13494369" y="822261"/>
                </a:lnTo>
                <a:lnTo>
                  <a:pt x="13514028" y="777265"/>
                </a:lnTo>
                <a:lnTo>
                  <a:pt x="13529696" y="730751"/>
                </a:lnTo>
                <a:lnTo>
                  <a:pt x="13541311" y="683069"/>
                </a:lnTo>
                <a:lnTo>
                  <a:pt x="13548854" y="634560"/>
                </a:lnTo>
                <a:lnTo>
                  <a:pt x="13552169" y="585593"/>
                </a:lnTo>
                <a:lnTo>
                  <a:pt x="13552312" y="564545"/>
                </a:lnTo>
                <a:lnTo>
                  <a:pt x="13551598" y="543521"/>
                </a:lnTo>
                <a:lnTo>
                  <a:pt x="13546175" y="487692"/>
                </a:lnTo>
                <a:lnTo>
                  <a:pt x="13535215" y="432689"/>
                </a:lnTo>
                <a:lnTo>
                  <a:pt x="13521231" y="385628"/>
                </a:lnTo>
                <a:lnTo>
                  <a:pt x="13506081" y="346371"/>
                </a:lnTo>
                <a:lnTo>
                  <a:pt x="13481500" y="295963"/>
                </a:lnTo>
                <a:lnTo>
                  <a:pt x="13459837" y="259878"/>
                </a:lnTo>
                <a:lnTo>
                  <a:pt x="13431345" y="219917"/>
                </a:lnTo>
                <a:lnTo>
                  <a:pt x="13399507" y="182554"/>
                </a:lnTo>
                <a:lnTo>
                  <a:pt x="13364629" y="148056"/>
                </a:lnTo>
                <a:lnTo>
                  <a:pt x="13332407" y="120970"/>
                </a:lnTo>
                <a:lnTo>
                  <a:pt x="13298335" y="96329"/>
                </a:lnTo>
                <a:lnTo>
                  <a:pt x="13256359" y="70831"/>
                </a:lnTo>
                <a:lnTo>
                  <a:pt x="13218728" y="51916"/>
                </a:lnTo>
                <a:lnTo>
                  <a:pt x="13179868" y="35816"/>
                </a:lnTo>
                <a:lnTo>
                  <a:pt x="13133217" y="20705"/>
                </a:lnTo>
                <a:lnTo>
                  <a:pt x="13092302" y="10985"/>
                </a:lnTo>
                <a:lnTo>
                  <a:pt x="13050731" y="4298"/>
                </a:lnTo>
                <a:lnTo>
                  <a:pt x="13008775" y="685"/>
                </a:lnTo>
                <a:lnTo>
                  <a:pt x="12987772" y="42"/>
                </a:lnTo>
                <a:close/>
              </a:path>
            </a:pathLst>
          </a:custGeom>
          <a:solidFill>
            <a:srgbClr val="FF6F61"/>
          </a:solidFill>
          <a:ln w="76200">
            <a:solidFill>
              <a:srgbClr val="E3B89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FF6F61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8422" y="9088763"/>
            <a:ext cx="16036324" cy="69506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0"/>
              </a:spcBef>
            </a:pPr>
            <a:r>
              <a:rPr lang="en-US" sz="4400" b="1" spc="-10" dirty="0">
                <a:solidFill>
                  <a:schemeClr val="tx2">
                    <a:lumMod val="50000"/>
                  </a:schemeClr>
                </a:solidFill>
                <a:latin typeface="Source Sans Pro"/>
                <a:cs typeface="Source Sans Pro"/>
              </a:rPr>
              <a:t>TURN “WHATEVER…” INTO “I HEAR YOU”</a:t>
            </a:r>
            <a:endParaRPr sz="4400" dirty="0">
              <a:solidFill>
                <a:schemeClr val="tx2">
                  <a:lumMod val="50000"/>
                </a:schemeClr>
              </a:solidFill>
              <a:latin typeface="Source Sans Pro"/>
              <a:cs typeface="Source Sans Pr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152947-7D49-1855-FCFE-F46870C1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9029" y="6361410"/>
            <a:ext cx="2610532" cy="1145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843F82-C2A0-87E9-52CC-98575BE6D956}"/>
              </a:ext>
            </a:extLst>
          </p:cNvPr>
          <p:cNvSpPr txBox="1"/>
          <p:nvPr/>
        </p:nvSpPr>
        <p:spPr>
          <a:xfrm>
            <a:off x="4114800" y="371270"/>
            <a:ext cx="9401486" cy="707886"/>
          </a:xfrm>
          <a:prstGeom prst="rect">
            <a:avLst/>
          </a:prstGeom>
          <a:solidFill>
            <a:srgbClr val="FF6F61"/>
          </a:solidFill>
          <a:ln>
            <a:solidFill>
              <a:srgbClr val="E3B89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A SUMMER WORKSHOP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054BBC-70EC-C257-34F6-1369F1FA3C44}"/>
              </a:ext>
            </a:extLst>
          </p:cNvPr>
          <p:cNvSpPr/>
          <p:nvPr/>
        </p:nvSpPr>
        <p:spPr>
          <a:xfrm>
            <a:off x="14824028" y="9029240"/>
            <a:ext cx="1955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Copyright © 2026 by Microburst Learning.  All Rights Reserved.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C740310-FC8E-0DE8-F33D-5E311DD3C3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/>
          <p:nvPr/>
        </p:nvSpPr>
        <p:spPr>
          <a:xfrm>
            <a:off x="608324" y="540000"/>
            <a:ext cx="17088000" cy="1050000"/>
          </a:xfrm>
          <a:prstGeom prst="rect">
            <a:avLst/>
          </a:prstGeom>
          <a:noFill/>
        </p:spPr>
        <p:txBody>
          <a:bodyPr wrap="square" anchor="ctr"/>
          <a:lstStyle/>
          <a:p>
            <a:pPr algn="ctr"/>
            <a:r>
              <a:rPr lang="en-US" sz="6600" b="1" dirty="0">
                <a:solidFill>
                  <a:srgbClr val="FDF6EA"/>
                </a:solidFill>
                <a:latin typeface="Arial Black" panose="020B0A04020102020204" pitchFamily="34" charset="0"/>
              </a:rPr>
              <a:t>Say It Back</a:t>
            </a:r>
          </a:p>
        </p:txBody>
      </p:sp>
      <p:sp>
        <p:nvSpPr>
          <p:cNvPr id="3" name="Subtitle"/>
          <p:cNvSpPr txBox="1"/>
          <p:nvPr/>
        </p:nvSpPr>
        <p:spPr>
          <a:xfrm>
            <a:off x="608324" y="1620000"/>
            <a:ext cx="17088000" cy="570000"/>
          </a:xfrm>
          <a:prstGeom prst="rect">
            <a:avLst/>
          </a:prstGeom>
          <a:noFill/>
        </p:spPr>
        <p:txBody>
          <a:bodyPr wrap="square" anchor="ctr"/>
          <a:lstStyle/>
          <a:p>
            <a:pPr algn="ctr"/>
            <a:r>
              <a:rPr lang="en-US" sz="3000" dirty="0">
                <a:solidFill>
                  <a:srgbClr val="1A2238"/>
                </a:solidFill>
              </a:rPr>
              <a:t>Choose a category, pair up and respond</a:t>
            </a:r>
          </a:p>
        </p:txBody>
      </p:sp>
      <p:sp>
        <p:nvSpPr>
          <p:cNvPr id="10" name="Cat1Header"/>
          <p:cNvSpPr/>
          <p:nvPr/>
        </p:nvSpPr>
        <p:spPr>
          <a:xfrm>
            <a:off x="600000" y="2250000"/>
            <a:ext cx="4047000" cy="1650000"/>
          </a:xfrm>
          <a:prstGeom prst="roundRect">
            <a:avLst>
              <a:gd name="adj" fmla="val 8000"/>
            </a:avLst>
          </a:prstGeom>
          <a:solidFill>
            <a:srgbClr val="2EC3B5"/>
          </a:solidFill>
          <a:ln>
            <a:noFill/>
          </a:ln>
        </p:spPr>
        <p:txBody>
          <a:bodyPr wrap="square" lIns="137160" rIns="137160" anchor="ctr"/>
          <a:lstStyle/>
          <a:p>
            <a:pPr algn="ctr"/>
            <a:r>
              <a:rPr lang="en-US" sz="2700" b="1" dirty="0">
                <a:solidFill>
                  <a:srgbClr val="1A2238"/>
                </a:solidFill>
              </a:rPr>
              <a:t>What Are They REALLY Saying?</a:t>
            </a:r>
          </a:p>
        </p:txBody>
      </p:sp>
      <p:sp>
        <p:nvSpPr>
          <p:cNvPr id="11" name="Cat1Value">
            <a:hlinkClick r:id="rId3" action="ppaction://hlinksldjump"/>
          </p:cNvPr>
          <p:cNvSpPr/>
          <p:nvPr/>
        </p:nvSpPr>
        <p:spPr>
          <a:xfrm>
            <a:off x="600000" y="4050000"/>
            <a:ext cx="4047000" cy="4598700"/>
          </a:xfrm>
          <a:prstGeom prst="roundRect">
            <a:avLst>
              <a:gd name="adj" fmla="val 6000"/>
            </a:avLst>
          </a:prstGeom>
          <a:solidFill>
            <a:srgbClr val="2EC3B5"/>
          </a:solidFill>
          <a:ln w="19050">
            <a:solidFill>
              <a:srgbClr val="169C9A"/>
            </a:solidFill>
          </a:ln>
        </p:spPr>
        <p:txBody>
          <a:bodyPr wrap="square" lIns="274320" rIns="274320" anchor="ctr"/>
          <a:lstStyle/>
          <a:p>
            <a:pPr algn="ctr"/>
            <a:r>
              <a:rPr lang="en-US" sz="6600" b="1" dirty="0">
                <a:solidFill>
                  <a:srgbClr val="1A2238"/>
                </a:solidFill>
              </a:rPr>
              <a:t>$100</a:t>
            </a:r>
          </a:p>
        </p:txBody>
      </p:sp>
      <p:sp>
        <p:nvSpPr>
          <p:cNvPr id="20" name="Cat2Header"/>
          <p:cNvSpPr/>
          <p:nvPr/>
        </p:nvSpPr>
        <p:spPr>
          <a:xfrm>
            <a:off x="4947000" y="2250000"/>
            <a:ext cx="4047000" cy="1650000"/>
          </a:xfrm>
          <a:prstGeom prst="roundRect">
            <a:avLst>
              <a:gd name="adj" fmla="val 8000"/>
            </a:avLst>
          </a:prstGeom>
          <a:solidFill>
            <a:srgbClr val="F5C518"/>
          </a:solidFill>
          <a:ln>
            <a:noFill/>
          </a:ln>
        </p:spPr>
        <p:txBody>
          <a:bodyPr wrap="square" lIns="137160" rIns="137160" anchor="ctr"/>
          <a:lstStyle/>
          <a:p>
            <a:pPr algn="ctr"/>
            <a:r>
              <a:rPr lang="en-US" sz="2700" b="1" dirty="0">
                <a:solidFill>
                  <a:srgbClr val="1A2238"/>
                </a:solidFill>
              </a:rPr>
              <a:t>Name That Feeling</a:t>
            </a:r>
          </a:p>
        </p:txBody>
      </p:sp>
      <p:sp>
        <p:nvSpPr>
          <p:cNvPr id="21" name="Cat2Value">
            <a:hlinkClick r:id="rId4" action="ppaction://hlinksldjump"/>
          </p:cNvPr>
          <p:cNvSpPr/>
          <p:nvPr/>
        </p:nvSpPr>
        <p:spPr>
          <a:xfrm>
            <a:off x="4947000" y="4050000"/>
            <a:ext cx="4047000" cy="4598700"/>
          </a:xfrm>
          <a:prstGeom prst="roundRect">
            <a:avLst>
              <a:gd name="adj" fmla="val 6000"/>
            </a:avLst>
          </a:prstGeom>
          <a:solidFill>
            <a:srgbClr val="F5C518"/>
          </a:solidFill>
          <a:ln w="19050">
            <a:solidFill>
              <a:srgbClr val="E15C3D"/>
            </a:solidFill>
          </a:ln>
        </p:spPr>
        <p:txBody>
          <a:bodyPr wrap="square" lIns="274320" rIns="274320" anchor="ctr"/>
          <a:lstStyle/>
          <a:p>
            <a:pPr algn="ctr"/>
            <a:r>
              <a:rPr lang="en-US" sz="6600" b="1" dirty="0">
                <a:solidFill>
                  <a:srgbClr val="1A2238"/>
                </a:solidFill>
              </a:rPr>
              <a:t>$200</a:t>
            </a:r>
          </a:p>
        </p:txBody>
      </p:sp>
      <p:sp>
        <p:nvSpPr>
          <p:cNvPr id="30" name="Cat3Header"/>
          <p:cNvSpPr/>
          <p:nvPr/>
        </p:nvSpPr>
        <p:spPr>
          <a:xfrm>
            <a:off x="9294000" y="2250000"/>
            <a:ext cx="4047000" cy="1650000"/>
          </a:xfrm>
          <a:prstGeom prst="roundRect">
            <a:avLst>
              <a:gd name="adj" fmla="val 8000"/>
            </a:avLst>
          </a:prstGeom>
          <a:solidFill>
            <a:srgbClr val="C44536"/>
          </a:solidFill>
          <a:ln>
            <a:noFill/>
          </a:ln>
        </p:spPr>
        <p:txBody>
          <a:bodyPr wrap="square" lIns="137160" rIns="137160" anchor="ctr"/>
          <a:lstStyle/>
          <a:p>
            <a:pPr algn="ctr"/>
            <a:r>
              <a:rPr lang="en-US" sz="2700" b="1" dirty="0">
                <a:solidFill>
                  <a:srgbClr val="1A2238"/>
                </a:solidFill>
              </a:rPr>
              <a:t>Say It Back</a:t>
            </a:r>
          </a:p>
        </p:txBody>
      </p:sp>
      <p:sp>
        <p:nvSpPr>
          <p:cNvPr id="31" name="Cat3Value">
            <a:hlinkClick r:id="rId5" action="ppaction://hlinksldjump"/>
          </p:cNvPr>
          <p:cNvSpPr/>
          <p:nvPr/>
        </p:nvSpPr>
        <p:spPr>
          <a:xfrm>
            <a:off x="9294000" y="4050000"/>
            <a:ext cx="4047000" cy="4598700"/>
          </a:xfrm>
          <a:prstGeom prst="roundRect">
            <a:avLst>
              <a:gd name="adj" fmla="val 6000"/>
            </a:avLst>
          </a:prstGeom>
          <a:solidFill>
            <a:srgbClr val="C44536"/>
          </a:solidFill>
          <a:ln w="19050">
            <a:solidFill>
              <a:srgbClr val="3D9072"/>
            </a:solidFill>
          </a:ln>
        </p:spPr>
        <p:txBody>
          <a:bodyPr wrap="square" lIns="274320" rIns="274320" anchor="ctr"/>
          <a:lstStyle/>
          <a:p>
            <a:pPr algn="ctr"/>
            <a:r>
              <a:rPr lang="en-US" sz="6600" b="1" dirty="0">
                <a:solidFill>
                  <a:srgbClr val="1A2238"/>
                </a:solidFill>
              </a:rPr>
              <a:t>$300</a:t>
            </a:r>
          </a:p>
        </p:txBody>
      </p:sp>
      <p:sp>
        <p:nvSpPr>
          <p:cNvPr id="40" name="Cat4Header"/>
          <p:cNvSpPr/>
          <p:nvPr/>
        </p:nvSpPr>
        <p:spPr>
          <a:xfrm>
            <a:off x="13641000" y="2250000"/>
            <a:ext cx="4047000" cy="1650000"/>
          </a:xfrm>
          <a:prstGeom prst="roundRect">
            <a:avLst>
              <a:gd name="adj" fmla="val 8000"/>
            </a:avLst>
          </a:prstGeom>
          <a:solidFill>
            <a:srgbClr val="82F9FF"/>
          </a:solidFill>
          <a:ln>
            <a:noFill/>
          </a:ln>
        </p:spPr>
        <p:txBody>
          <a:bodyPr wrap="square" lIns="137160" rIns="137160" anchor="ctr"/>
          <a:lstStyle/>
          <a:p>
            <a:pPr algn="ctr"/>
            <a:r>
              <a:rPr lang="en-US" sz="2700" b="1" dirty="0">
                <a:solidFill>
                  <a:srgbClr val="1A2238"/>
                </a:solidFill>
              </a:rPr>
              <a:t>In the Midst of Conflict</a:t>
            </a:r>
          </a:p>
        </p:txBody>
      </p:sp>
      <p:sp>
        <p:nvSpPr>
          <p:cNvPr id="41" name="Cat4Value">
            <a:hlinkClick r:id="rId6" action="ppaction://hlinksldjump"/>
          </p:cNvPr>
          <p:cNvSpPr/>
          <p:nvPr/>
        </p:nvSpPr>
        <p:spPr>
          <a:xfrm>
            <a:off x="13670455" y="4050000"/>
            <a:ext cx="4047000" cy="4598700"/>
          </a:xfrm>
          <a:prstGeom prst="roundRect">
            <a:avLst>
              <a:gd name="adj" fmla="val 6000"/>
            </a:avLst>
          </a:prstGeom>
          <a:solidFill>
            <a:srgbClr val="82F9FF"/>
          </a:solidFill>
          <a:ln w="19050">
            <a:solidFill>
              <a:srgbClr val="A74B40"/>
            </a:solidFill>
          </a:ln>
        </p:spPr>
        <p:txBody>
          <a:bodyPr wrap="square" lIns="274320" rIns="274320" anchor="ctr"/>
          <a:lstStyle/>
          <a:p>
            <a:pPr algn="ctr"/>
            <a:r>
              <a:rPr lang="en-US" sz="6600" b="1" dirty="0">
                <a:solidFill>
                  <a:srgbClr val="1A2238"/>
                </a:solidFill>
              </a:rPr>
              <a:t>$400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alueBadge">
            <a:hlinkClick r:id="rId3" action="ppaction://hlinksldjump"/>
          </p:cNvPr>
          <p:cNvSpPr/>
          <p:nvPr/>
        </p:nvSpPr>
        <p:spPr>
          <a:xfrm>
            <a:off x="15544800" y="712500"/>
            <a:ext cx="1860000" cy="762000"/>
          </a:xfrm>
          <a:prstGeom prst="roundRect">
            <a:avLst>
              <a:gd name="adj" fmla="val 30000"/>
            </a:avLst>
          </a:prstGeom>
          <a:solidFill>
            <a:srgbClr val="2EC3B5"/>
          </a:solidFill>
          <a:ln>
            <a:noFill/>
          </a:ln>
        </p:spPr>
        <p:txBody>
          <a:bodyPr wrap="square" anchor="ctr"/>
          <a:lstStyle/>
          <a:p>
            <a:pPr algn="ctr"/>
            <a:r>
              <a:rPr lang="en-US" sz="3600" b="1" dirty="0">
                <a:solidFill>
                  <a:srgbClr val="2C3932"/>
                </a:solidFill>
              </a:rPr>
              <a:t>$100</a:t>
            </a:r>
          </a:p>
        </p:txBody>
      </p:sp>
      <p:sp>
        <p:nvSpPr>
          <p:cNvPr id="4" name="QuoteCard"/>
          <p:cNvSpPr/>
          <p:nvPr/>
        </p:nvSpPr>
        <p:spPr>
          <a:xfrm>
            <a:off x="1200000" y="2005500"/>
            <a:ext cx="15888000" cy="3600000"/>
          </a:xfrm>
          <a:prstGeom prst="roundRect">
            <a:avLst>
              <a:gd name="adj" fmla="val 5000"/>
            </a:avLst>
          </a:prstGeom>
          <a:solidFill>
            <a:srgbClr val="FDF6EA"/>
          </a:solidFill>
          <a:ln w="28575">
            <a:solidFill>
              <a:srgbClr val="2EC3B5"/>
            </a:solidFill>
          </a:ln>
        </p:spPr>
        <p:txBody>
          <a:bodyPr wrap="square" lIns="685800" tIns="411480" rIns="685800" bIns="411480" anchor="ctr"/>
          <a:lstStyle/>
          <a:p>
            <a:pPr algn="l"/>
            <a:r>
              <a:rPr lang="en-US" sz="2400" b="1" dirty="0">
                <a:solidFill>
                  <a:srgbClr val="2EC3B5"/>
                </a:solidFill>
              </a:rPr>
              <a:t>STUDENT SAYS</a:t>
            </a:r>
          </a:p>
          <a:p>
            <a:pPr algn="l"/>
            <a:r>
              <a:rPr lang="en-US" sz="4800" i="1" dirty="0">
                <a:solidFill>
                  <a:srgbClr val="2C3932"/>
                </a:solidFill>
              </a:rPr>
              <a:t>“This is stupid.”</a:t>
            </a:r>
          </a:p>
        </p:txBody>
      </p:sp>
      <p:sp>
        <p:nvSpPr>
          <p:cNvPr id="5" name="TaskCard"/>
          <p:cNvSpPr/>
          <p:nvPr/>
        </p:nvSpPr>
        <p:spPr>
          <a:xfrm>
            <a:off x="1200000" y="5905500"/>
            <a:ext cx="15888000" cy="2422500"/>
          </a:xfrm>
          <a:prstGeom prst="roundRect">
            <a:avLst>
              <a:gd name="adj" fmla="val 5000"/>
            </a:avLst>
          </a:prstGeom>
          <a:solidFill>
            <a:srgbClr val="2EC3B5"/>
          </a:solidFill>
          <a:ln w="19050">
            <a:solidFill>
              <a:srgbClr val="169C9A"/>
            </a:solidFill>
          </a:ln>
        </p:spPr>
        <p:txBody>
          <a:bodyPr wrap="square" lIns="685800" tIns="411480" rIns="685800" bIns="411480" anchor="ctr"/>
          <a:lstStyle/>
          <a:p>
            <a:pPr algn="l"/>
            <a:r>
              <a:rPr lang="en-US" sz="2400" b="1" dirty="0">
                <a:solidFill>
                  <a:srgbClr val="1A2238"/>
                </a:solidFill>
              </a:rPr>
              <a:t>Task for pairs</a:t>
            </a:r>
          </a:p>
          <a:p>
            <a:pPr algn="l"/>
            <a:r>
              <a:rPr lang="en-US" sz="4200" b="1" dirty="0">
                <a:solidFill>
                  <a:srgbClr val="1A2238"/>
                </a:solidFill>
              </a:rPr>
              <a:t>What is this student really communicating?</a:t>
            </a:r>
          </a:p>
        </p:txBody>
      </p:sp>
      <p:sp>
        <p:nvSpPr>
          <p:cNvPr id="12" name="Text 25">
            <a:extLst>
              <a:ext uri="{FF2B5EF4-FFF2-40B4-BE49-F238E27FC236}">
                <a16:creationId xmlns:a16="http://schemas.microsoft.com/office/drawing/2014/main" id="{A819BB97-E877-A074-27A3-20CC0AEBCC0F}"/>
              </a:ext>
            </a:extLst>
          </p:cNvPr>
          <p:cNvSpPr/>
          <p:nvPr/>
        </p:nvSpPr>
        <p:spPr>
          <a:xfrm>
            <a:off x="824158" y="66780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</a:rPr>
              <a:t>WHAT ARE THEY REALLY SAYING?</a:t>
            </a:r>
            <a:endParaRPr lang="en-US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B97822-F89F-D0AA-64D8-CFBCF132D8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15200" y="1547413"/>
            <a:ext cx="7035800" cy="52768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0006C5-D251-DEE6-3C5B-3DF2245C04BB}"/>
              </a:ext>
            </a:extLst>
          </p:cNvPr>
          <p:cNvSpPr/>
          <p:nvPr/>
        </p:nvSpPr>
        <p:spPr>
          <a:xfrm>
            <a:off x="6372182" y="1821573"/>
            <a:ext cx="11247119" cy="500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“I don’t see the value in this.”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“I’m frustrated.”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“I don’t understand this.”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“I’m disengaged.”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“This feels pointless to me.”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“I’m struggling and don’t want to say it.”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alueBadge">
            <a:hlinkClick r:id="rId3" action="ppaction://hlinksldjump"/>
          </p:cNvPr>
          <p:cNvSpPr/>
          <p:nvPr/>
        </p:nvSpPr>
        <p:spPr>
          <a:xfrm>
            <a:off x="15604482" y="667800"/>
            <a:ext cx="1860000" cy="810900"/>
          </a:xfrm>
          <a:prstGeom prst="roundRect">
            <a:avLst>
              <a:gd name="adj" fmla="val 30000"/>
            </a:avLst>
          </a:prstGeom>
          <a:solidFill>
            <a:srgbClr val="F5C518"/>
          </a:solidFill>
          <a:ln>
            <a:noFill/>
          </a:ln>
        </p:spPr>
        <p:txBody>
          <a:bodyPr wrap="square" anchor="ctr"/>
          <a:lstStyle/>
          <a:p>
            <a:pPr algn="ctr"/>
            <a:r>
              <a:rPr lang="en-US" sz="3600" b="1" dirty="0">
                <a:solidFill>
                  <a:srgbClr val="1A2238"/>
                </a:solidFill>
              </a:rPr>
              <a:t>$200</a:t>
            </a:r>
          </a:p>
        </p:txBody>
      </p:sp>
      <p:sp>
        <p:nvSpPr>
          <p:cNvPr id="4" name="QuoteCard"/>
          <p:cNvSpPr/>
          <p:nvPr/>
        </p:nvSpPr>
        <p:spPr>
          <a:xfrm>
            <a:off x="1206626" y="2247900"/>
            <a:ext cx="15888000" cy="3600000"/>
          </a:xfrm>
          <a:prstGeom prst="roundRect">
            <a:avLst>
              <a:gd name="adj" fmla="val 5000"/>
            </a:avLst>
          </a:prstGeom>
          <a:solidFill>
            <a:srgbClr val="FDF6EA"/>
          </a:solidFill>
          <a:ln w="28575">
            <a:solidFill>
              <a:srgbClr val="F5C518"/>
            </a:solidFill>
          </a:ln>
        </p:spPr>
        <p:txBody>
          <a:bodyPr wrap="square" lIns="685800" tIns="411480" rIns="685800" bIns="411480" anchor="ctr"/>
          <a:lstStyle/>
          <a:p>
            <a:pPr algn="l"/>
            <a:r>
              <a:rPr lang="en-US" sz="2400" b="1" dirty="0">
                <a:solidFill>
                  <a:srgbClr val="1A2238"/>
                </a:solidFill>
              </a:rPr>
              <a:t>Body language charades</a:t>
            </a:r>
          </a:p>
          <a:p>
            <a:pPr algn="l"/>
            <a:endParaRPr lang="en-US" sz="2400" b="1" dirty="0">
              <a:solidFill>
                <a:srgbClr val="1A2238"/>
              </a:solidFill>
            </a:endParaRPr>
          </a:p>
          <a:p>
            <a:pPr algn="l"/>
            <a:endParaRPr lang="en-US" sz="2400" b="1" dirty="0">
              <a:solidFill>
                <a:srgbClr val="1A2238"/>
              </a:solidFill>
            </a:endParaRPr>
          </a:p>
          <a:p>
            <a:pPr algn="l"/>
            <a:endParaRPr lang="en-US" sz="2400" b="1" dirty="0">
              <a:solidFill>
                <a:srgbClr val="1A2238"/>
              </a:solidFill>
            </a:endParaRPr>
          </a:p>
        </p:txBody>
      </p:sp>
      <p:sp>
        <p:nvSpPr>
          <p:cNvPr id="5" name="TaskCard"/>
          <p:cNvSpPr/>
          <p:nvPr/>
        </p:nvSpPr>
        <p:spPr>
          <a:xfrm>
            <a:off x="1200000" y="6150000"/>
            <a:ext cx="15888000" cy="2346300"/>
          </a:xfrm>
          <a:prstGeom prst="roundRect">
            <a:avLst>
              <a:gd name="adj" fmla="val 5000"/>
            </a:avLst>
          </a:prstGeom>
          <a:solidFill>
            <a:srgbClr val="F5C518"/>
          </a:solidFill>
          <a:ln w="19050">
            <a:solidFill>
              <a:srgbClr val="E15C3D"/>
            </a:solidFill>
          </a:ln>
        </p:spPr>
        <p:txBody>
          <a:bodyPr wrap="square" lIns="685800" tIns="411480" rIns="685800" bIns="411480" anchor="ctr"/>
          <a:lstStyle/>
          <a:p>
            <a:pPr algn="l"/>
            <a:r>
              <a:rPr lang="en-US" sz="2800" b="1" dirty="0">
                <a:solidFill>
                  <a:srgbClr val="1A2238"/>
                </a:solidFill>
              </a:rPr>
              <a:t>Respond using</a:t>
            </a:r>
          </a:p>
          <a:p>
            <a:pPr algn="l"/>
            <a:endParaRPr lang="en-US" sz="2400" b="1" dirty="0">
              <a:solidFill>
                <a:srgbClr val="1A2238"/>
              </a:solidFill>
            </a:endParaRPr>
          </a:p>
          <a:p>
            <a:pPr algn="l"/>
            <a:endParaRPr lang="en-US" sz="2400" b="1" dirty="0">
              <a:solidFill>
                <a:srgbClr val="1A2238"/>
              </a:solidFill>
            </a:endParaRPr>
          </a:p>
        </p:txBody>
      </p:sp>
      <p:sp>
        <p:nvSpPr>
          <p:cNvPr id="7" name="Text 25">
            <a:extLst>
              <a:ext uri="{FF2B5EF4-FFF2-40B4-BE49-F238E27FC236}">
                <a16:creationId xmlns:a16="http://schemas.microsoft.com/office/drawing/2014/main" id="{FDBA52D1-D4C7-80BE-62E9-AB37A702F0C6}"/>
              </a:ext>
            </a:extLst>
          </p:cNvPr>
          <p:cNvSpPr/>
          <p:nvPr/>
        </p:nvSpPr>
        <p:spPr>
          <a:xfrm>
            <a:off x="824158" y="66780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</a:rPr>
              <a:t>NAME THAT FEELING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83224-7531-C5B2-9894-5BD9FCBCB8CA}"/>
              </a:ext>
            </a:extLst>
          </p:cNvPr>
          <p:cNvSpPr txBox="1"/>
          <p:nvPr/>
        </p:nvSpPr>
        <p:spPr>
          <a:xfrm>
            <a:off x="1750679" y="3793633"/>
            <a:ext cx="4724400" cy="923330"/>
          </a:xfrm>
          <a:prstGeom prst="rect">
            <a:avLst/>
          </a:prstGeom>
          <a:solidFill>
            <a:srgbClr val="FDF6EA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A2238"/>
                </a:solidFill>
                <a:latin typeface="Arial Black" panose="020B0A04020102020204" pitchFamily="34" charset="0"/>
              </a:rPr>
              <a:t>Angry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EF155-C1A4-4214-F0AE-ED6372ADD199}"/>
              </a:ext>
            </a:extLst>
          </p:cNvPr>
          <p:cNvSpPr txBox="1"/>
          <p:nvPr/>
        </p:nvSpPr>
        <p:spPr>
          <a:xfrm>
            <a:off x="1729548" y="3853184"/>
            <a:ext cx="4724400" cy="923330"/>
          </a:xfrm>
          <a:prstGeom prst="rect">
            <a:avLst/>
          </a:prstGeom>
          <a:solidFill>
            <a:srgbClr val="FDF6EA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A2238"/>
                </a:solidFill>
                <a:latin typeface="Arial Black" panose="020B0A04020102020204" pitchFamily="34" charset="0"/>
              </a:rPr>
              <a:t>Hurt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95DC4-864A-50F4-302C-00027DD00B46}"/>
              </a:ext>
            </a:extLst>
          </p:cNvPr>
          <p:cNvSpPr txBox="1"/>
          <p:nvPr/>
        </p:nvSpPr>
        <p:spPr>
          <a:xfrm>
            <a:off x="1708417" y="3884800"/>
            <a:ext cx="4724400" cy="923330"/>
          </a:xfrm>
          <a:prstGeom prst="rect">
            <a:avLst/>
          </a:prstGeom>
          <a:solidFill>
            <a:srgbClr val="FDF6EA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A2238"/>
                </a:solidFill>
                <a:latin typeface="Arial Black" panose="020B0A04020102020204" pitchFamily="34" charset="0"/>
              </a:rPr>
              <a:t>Confused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36F457-FC5F-119A-CABE-1F0E70CCA5FA}"/>
              </a:ext>
            </a:extLst>
          </p:cNvPr>
          <p:cNvSpPr txBox="1"/>
          <p:nvPr/>
        </p:nvSpPr>
        <p:spPr>
          <a:xfrm>
            <a:off x="1752600" y="3848100"/>
            <a:ext cx="6781800" cy="923330"/>
          </a:xfrm>
          <a:prstGeom prst="rect">
            <a:avLst/>
          </a:prstGeom>
          <a:solidFill>
            <a:srgbClr val="FDF6EA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A2238"/>
                </a:solidFill>
                <a:latin typeface="Arial Black" panose="020B0A04020102020204" pitchFamily="34" charset="0"/>
              </a:rPr>
              <a:t>Partner Choice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635BC-1820-F170-2142-03B9C9E1E160}"/>
              </a:ext>
            </a:extLst>
          </p:cNvPr>
          <p:cNvSpPr txBox="1"/>
          <p:nvPr/>
        </p:nvSpPr>
        <p:spPr>
          <a:xfrm>
            <a:off x="1828800" y="722112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1A2238"/>
                </a:solidFill>
                <a:latin typeface="+mn-lt"/>
              </a:rPr>
              <a:t>It looks/seems like you feel ______.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5377ED-ACBB-FB48-4325-CC23EC8911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0482" y="244500"/>
            <a:ext cx="3851918" cy="5905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7153DF-23B4-1D6C-4705-3FD4E10DC6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0241" y="244500"/>
            <a:ext cx="3412482" cy="590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alueBadge">
            <a:hlinkClick r:id="rId3" action="ppaction://hlinksldjump"/>
          </p:cNvPr>
          <p:cNvSpPr/>
          <p:nvPr/>
        </p:nvSpPr>
        <p:spPr>
          <a:xfrm>
            <a:off x="15600000" y="675000"/>
            <a:ext cx="1860000" cy="810900"/>
          </a:xfrm>
          <a:prstGeom prst="roundRect">
            <a:avLst>
              <a:gd name="adj" fmla="val 30000"/>
            </a:avLst>
          </a:prstGeom>
          <a:solidFill>
            <a:srgbClr val="C44536"/>
          </a:solidFill>
          <a:ln>
            <a:noFill/>
          </a:ln>
        </p:spPr>
        <p:txBody>
          <a:bodyPr wrap="square" anchor="ctr"/>
          <a:lstStyle/>
          <a:p>
            <a:pPr algn="ctr"/>
            <a:r>
              <a:rPr lang="en-US" sz="3600" b="1" dirty="0">
                <a:solidFill>
                  <a:srgbClr val="1A2238"/>
                </a:solidFill>
              </a:rPr>
              <a:t>$300</a:t>
            </a:r>
          </a:p>
        </p:txBody>
      </p:sp>
      <p:sp>
        <p:nvSpPr>
          <p:cNvPr id="4" name="QuoteCard"/>
          <p:cNvSpPr/>
          <p:nvPr/>
        </p:nvSpPr>
        <p:spPr>
          <a:xfrm>
            <a:off x="1200000" y="2005500"/>
            <a:ext cx="15888000" cy="3600000"/>
          </a:xfrm>
          <a:prstGeom prst="roundRect">
            <a:avLst>
              <a:gd name="adj" fmla="val 5000"/>
            </a:avLst>
          </a:prstGeom>
          <a:solidFill>
            <a:srgbClr val="FDF6EA"/>
          </a:solidFill>
          <a:ln w="28575">
            <a:solidFill>
              <a:srgbClr val="C44536"/>
            </a:solidFill>
          </a:ln>
        </p:spPr>
        <p:txBody>
          <a:bodyPr wrap="square" lIns="685800" tIns="411480" rIns="685800" bIns="411480" anchor="ctr"/>
          <a:lstStyle/>
          <a:p>
            <a:pPr algn="l"/>
            <a:r>
              <a:rPr lang="en-US" sz="2400" b="1" dirty="0">
                <a:solidFill>
                  <a:srgbClr val="1A2238"/>
                </a:solidFill>
              </a:rPr>
              <a:t>STUDENT SAYS</a:t>
            </a:r>
          </a:p>
          <a:p>
            <a:pPr algn="l"/>
            <a:r>
              <a:rPr lang="en-US" sz="4800" i="1" dirty="0">
                <a:solidFill>
                  <a:srgbClr val="2C3932"/>
                </a:solidFill>
              </a:rPr>
              <a:t>“You took over the whole project, I didn’t get to do anything.”</a:t>
            </a:r>
          </a:p>
        </p:txBody>
      </p:sp>
      <p:sp>
        <p:nvSpPr>
          <p:cNvPr id="5" name="TaskCard"/>
          <p:cNvSpPr/>
          <p:nvPr/>
        </p:nvSpPr>
        <p:spPr>
          <a:xfrm>
            <a:off x="1200000" y="5905500"/>
            <a:ext cx="15888000" cy="2498700"/>
          </a:xfrm>
          <a:prstGeom prst="roundRect">
            <a:avLst>
              <a:gd name="adj" fmla="val 5000"/>
            </a:avLst>
          </a:prstGeom>
          <a:solidFill>
            <a:srgbClr val="C44536"/>
          </a:solidFill>
          <a:ln w="19050">
            <a:solidFill>
              <a:srgbClr val="3D9072"/>
            </a:solidFill>
          </a:ln>
        </p:spPr>
        <p:txBody>
          <a:bodyPr wrap="square" lIns="685800" tIns="411480" rIns="685800" bIns="411480" anchor="ctr"/>
          <a:lstStyle/>
          <a:p>
            <a:pPr algn="l"/>
            <a:r>
              <a:rPr lang="en-US" sz="2400" b="1" dirty="0">
                <a:solidFill>
                  <a:srgbClr val="1A2238"/>
                </a:solidFill>
              </a:rPr>
              <a:t>Respond using</a:t>
            </a:r>
          </a:p>
          <a:p>
            <a:pPr algn="l"/>
            <a:r>
              <a:rPr lang="en-US" sz="4200" b="1" dirty="0">
                <a:solidFill>
                  <a:srgbClr val="1A2238"/>
                </a:solidFill>
              </a:rPr>
              <a:t>Respond with both a Reflection and an Emotion.</a:t>
            </a:r>
          </a:p>
          <a:p>
            <a:pPr marL="428625" indent="-428625" algn="l">
              <a:buFont typeface="Arial"/>
              <a:buChar char="•"/>
            </a:pPr>
            <a:r>
              <a:rPr lang="en-US" sz="3300" b="1" dirty="0">
                <a:solidFill>
                  <a:srgbClr val="1A2238"/>
                </a:solidFill>
              </a:rPr>
              <a:t>Reflection</a:t>
            </a:r>
          </a:p>
          <a:p>
            <a:pPr marL="428625" indent="-428625" algn="l">
              <a:buFont typeface="Arial"/>
              <a:buChar char="•"/>
            </a:pPr>
            <a:r>
              <a:rPr lang="en-US" sz="3300" b="1" dirty="0">
                <a:solidFill>
                  <a:srgbClr val="1A2238"/>
                </a:solidFill>
              </a:rPr>
              <a:t>Emotion</a:t>
            </a:r>
          </a:p>
        </p:txBody>
      </p:sp>
      <p:sp>
        <p:nvSpPr>
          <p:cNvPr id="7" name="Text 25">
            <a:extLst>
              <a:ext uri="{FF2B5EF4-FFF2-40B4-BE49-F238E27FC236}">
                <a16:creationId xmlns:a16="http://schemas.microsoft.com/office/drawing/2014/main" id="{96085BA5-E5CA-59C9-42BA-525A84D1B87C}"/>
              </a:ext>
            </a:extLst>
          </p:cNvPr>
          <p:cNvSpPr/>
          <p:nvPr/>
        </p:nvSpPr>
        <p:spPr>
          <a:xfrm>
            <a:off x="824158" y="66780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</a:rPr>
              <a:t>SAY IT BACK</a:t>
            </a:r>
            <a:endParaRPr lang="en-US" sz="3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494052-2E12-2F09-80D5-C94B9BC0305D}"/>
              </a:ext>
            </a:extLst>
          </p:cNvPr>
          <p:cNvSpPr/>
          <p:nvPr/>
        </p:nvSpPr>
        <p:spPr>
          <a:xfrm>
            <a:off x="7315200" y="1712100"/>
            <a:ext cx="10728170" cy="533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“So, you’re feeling frustrated because it seems like you didn’t get a chance to contribute.”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“It sounds like you’re upset because you weren’t included in the work.”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“You feel frustrated because your role in the project was taken over.”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“So, you’re feeling left out because you didn’t get to participate.”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alueBadge">
            <a:hlinkClick r:id="rId3" action="ppaction://hlinksldjump"/>
          </p:cNvPr>
          <p:cNvSpPr/>
          <p:nvPr/>
        </p:nvSpPr>
        <p:spPr>
          <a:xfrm>
            <a:off x="15544800" y="723900"/>
            <a:ext cx="1860000" cy="732300"/>
          </a:xfrm>
          <a:prstGeom prst="roundRect">
            <a:avLst>
              <a:gd name="adj" fmla="val 30000"/>
            </a:avLst>
          </a:prstGeom>
          <a:solidFill>
            <a:srgbClr val="82F9FF"/>
          </a:solidFill>
          <a:ln>
            <a:noFill/>
          </a:ln>
        </p:spPr>
        <p:txBody>
          <a:bodyPr wrap="square" anchor="ctr"/>
          <a:lstStyle/>
          <a:p>
            <a:pPr algn="ctr"/>
            <a:r>
              <a:rPr lang="en-US" sz="3600" b="1">
                <a:solidFill>
                  <a:srgbClr val="2C3932"/>
                </a:solidFill>
              </a:rPr>
              <a:t>$400</a:t>
            </a:r>
          </a:p>
        </p:txBody>
      </p:sp>
      <p:sp>
        <p:nvSpPr>
          <p:cNvPr id="4" name="QuoteCard"/>
          <p:cNvSpPr/>
          <p:nvPr/>
        </p:nvSpPr>
        <p:spPr>
          <a:xfrm>
            <a:off x="1200000" y="1929300"/>
            <a:ext cx="15888000" cy="3600000"/>
          </a:xfrm>
          <a:prstGeom prst="roundRect">
            <a:avLst>
              <a:gd name="adj" fmla="val 5000"/>
            </a:avLst>
          </a:prstGeom>
          <a:solidFill>
            <a:srgbClr val="FDF6EA"/>
          </a:solidFill>
          <a:ln w="28575">
            <a:solidFill>
              <a:srgbClr val="82F9FF"/>
            </a:solidFill>
          </a:ln>
        </p:spPr>
        <p:txBody>
          <a:bodyPr wrap="square" lIns="685800" tIns="411480" rIns="685800" bIns="411480" anchor="ctr"/>
          <a:lstStyle/>
          <a:p>
            <a:pPr algn="l"/>
            <a:r>
              <a:rPr lang="en-US" sz="2400" b="1" dirty="0">
                <a:solidFill>
                  <a:srgbClr val="1A2238"/>
                </a:solidFill>
              </a:rPr>
              <a:t>STUDENT SAYS</a:t>
            </a:r>
          </a:p>
          <a:p>
            <a:pPr algn="l"/>
            <a:r>
              <a:rPr lang="en-US" sz="4800" i="1" dirty="0">
                <a:solidFill>
                  <a:srgbClr val="2C3932"/>
                </a:solidFill>
              </a:rPr>
              <a:t>Student A: “You didn’t do anything!” </a:t>
            </a:r>
          </a:p>
          <a:p>
            <a:pPr algn="l"/>
            <a:r>
              <a:rPr lang="en-US" sz="4800" i="1" dirty="0">
                <a:solidFill>
                  <a:srgbClr val="2C3932"/>
                </a:solidFill>
              </a:rPr>
              <a:t>Student B: “Because you wouldn’t let me!”</a:t>
            </a:r>
          </a:p>
        </p:txBody>
      </p:sp>
      <p:sp>
        <p:nvSpPr>
          <p:cNvPr id="5" name="TaskCard"/>
          <p:cNvSpPr/>
          <p:nvPr/>
        </p:nvSpPr>
        <p:spPr>
          <a:xfrm>
            <a:off x="1200000" y="5829300"/>
            <a:ext cx="15888000" cy="2346300"/>
          </a:xfrm>
          <a:prstGeom prst="roundRect">
            <a:avLst>
              <a:gd name="adj" fmla="val 5000"/>
            </a:avLst>
          </a:prstGeom>
          <a:solidFill>
            <a:srgbClr val="82F9FF"/>
          </a:solidFill>
          <a:ln w="19050">
            <a:solidFill>
              <a:srgbClr val="A74B40"/>
            </a:solidFill>
          </a:ln>
        </p:spPr>
        <p:txBody>
          <a:bodyPr wrap="square" lIns="685800" tIns="411480" rIns="685800" bIns="411480" anchor="ctr"/>
          <a:lstStyle/>
          <a:p>
            <a:pPr algn="l"/>
            <a:r>
              <a:rPr lang="en-US" sz="2400" b="1" dirty="0">
                <a:solidFill>
                  <a:srgbClr val="1A2238"/>
                </a:solidFill>
              </a:rPr>
              <a:t>Task for pairs</a:t>
            </a:r>
          </a:p>
          <a:p>
            <a:pPr algn="l"/>
            <a:r>
              <a:rPr lang="en-US" sz="4200" b="1" dirty="0">
                <a:solidFill>
                  <a:srgbClr val="1A2238"/>
                </a:solidFill>
              </a:rPr>
              <a:t>What should Student A say to show they’re listening?</a:t>
            </a:r>
          </a:p>
        </p:txBody>
      </p:sp>
      <p:sp>
        <p:nvSpPr>
          <p:cNvPr id="7" name="Text 25">
            <a:extLst>
              <a:ext uri="{FF2B5EF4-FFF2-40B4-BE49-F238E27FC236}">
                <a16:creationId xmlns:a16="http://schemas.microsoft.com/office/drawing/2014/main" id="{682E4320-388E-331C-C31F-5BC0C92E8F28}"/>
              </a:ext>
            </a:extLst>
          </p:cNvPr>
          <p:cNvSpPr/>
          <p:nvPr/>
        </p:nvSpPr>
        <p:spPr>
          <a:xfrm>
            <a:off x="824158" y="66780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</a:rPr>
              <a:t>IN THE MIDST OF CONFLICT</a:t>
            </a:r>
            <a:endParaRPr lang="en-US" sz="3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CEF3C6-E1C3-DE7D-9B3A-930375FD2E10}"/>
              </a:ext>
            </a:extLst>
          </p:cNvPr>
          <p:cNvSpPr/>
          <p:nvPr/>
        </p:nvSpPr>
        <p:spPr>
          <a:xfrm>
            <a:off x="6553200" y="1456200"/>
            <a:ext cx="10728170" cy="533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Student A Response: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“So, you feel left out. What did you want to work on?”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“So, you’re frustrated because you feel like I didn’t give you a chance.”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“It sounds like you feel left out of the work.”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A2238"/>
                </a:solidFill>
                <a:latin typeface="Arial Narrow" panose="020B0606020202030204" pitchFamily="34" charset="0"/>
              </a:rPr>
              <a:t>“You’re upset because you wanted to contribute but couldn’t.”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6E114-FEAB-7EF2-6898-A20CD642F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D31FF-5FF1-150E-6483-B3341D227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446"/>
            <a:ext cx="18260621" cy="1030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2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</a:rPr>
              <a:t>PHONE A FRIEND: GUIDED CONVERSATION TIPS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914400" y="1441701"/>
            <a:ext cx="164592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Phrases that change the temperature</a:t>
            </a:r>
            <a:endParaRPr lang="en-US" sz="4800" dirty="0"/>
          </a:p>
        </p:txBody>
      </p:sp>
      <p:sp>
        <p:nvSpPr>
          <p:cNvPr id="29" name="Shape 27"/>
          <p:cNvSpPr/>
          <p:nvPr/>
        </p:nvSpPr>
        <p:spPr>
          <a:xfrm>
            <a:off x="731520" y="2828538"/>
            <a:ext cx="16459200" cy="128016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731520" y="2828538"/>
            <a:ext cx="4206240" cy="128016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731520" y="2828538"/>
            <a:ext cx="420624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spc="4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LISTEN</a:t>
            </a:r>
            <a:endParaRPr lang="en-US" sz="4000" dirty="0"/>
          </a:p>
        </p:txBody>
      </p:sp>
      <p:sp>
        <p:nvSpPr>
          <p:cNvPr id="32" name="Text 30"/>
          <p:cNvSpPr/>
          <p:nvPr/>
        </p:nvSpPr>
        <p:spPr>
          <a:xfrm>
            <a:off x="5212080" y="2828538"/>
            <a:ext cx="117957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“What I'm hearing is…”</a:t>
            </a:r>
            <a:endParaRPr lang="en-US" sz="5600" dirty="0"/>
          </a:p>
        </p:txBody>
      </p:sp>
      <p:sp>
        <p:nvSpPr>
          <p:cNvPr id="33" name="Shape 31"/>
          <p:cNvSpPr/>
          <p:nvPr/>
        </p:nvSpPr>
        <p:spPr>
          <a:xfrm>
            <a:off x="731520" y="4255002"/>
            <a:ext cx="16459200" cy="128016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731520" y="4255002"/>
            <a:ext cx="4206240" cy="128016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731520" y="4255002"/>
            <a:ext cx="420624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spc="4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REGULATE</a:t>
            </a:r>
            <a:endParaRPr lang="en-US" sz="4000" dirty="0"/>
          </a:p>
        </p:txBody>
      </p:sp>
      <p:sp>
        <p:nvSpPr>
          <p:cNvPr id="36" name="Text 34"/>
          <p:cNvSpPr/>
          <p:nvPr/>
        </p:nvSpPr>
        <p:spPr>
          <a:xfrm>
            <a:off x="5212080" y="4255002"/>
            <a:ext cx="117957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“I need a minute.”</a:t>
            </a:r>
            <a:endParaRPr lang="en-US" sz="5600" dirty="0"/>
          </a:p>
        </p:txBody>
      </p:sp>
      <p:sp>
        <p:nvSpPr>
          <p:cNvPr id="37" name="Shape 35"/>
          <p:cNvSpPr/>
          <p:nvPr/>
        </p:nvSpPr>
        <p:spPr>
          <a:xfrm>
            <a:off x="731520" y="5681466"/>
            <a:ext cx="16459200" cy="128016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731520" y="5681466"/>
            <a:ext cx="4206240" cy="128016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37"/>
          <p:cNvSpPr/>
          <p:nvPr/>
        </p:nvSpPr>
        <p:spPr>
          <a:xfrm>
            <a:off x="731520" y="5681466"/>
            <a:ext cx="420624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spc="4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SPEAK UP</a:t>
            </a:r>
            <a:endParaRPr lang="en-US" sz="4000" dirty="0"/>
          </a:p>
        </p:txBody>
      </p:sp>
      <p:sp>
        <p:nvSpPr>
          <p:cNvPr id="40" name="Text 38"/>
          <p:cNvSpPr/>
          <p:nvPr/>
        </p:nvSpPr>
        <p:spPr>
          <a:xfrm>
            <a:off x="5212080" y="5681466"/>
            <a:ext cx="117957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“I felt ___ when ___.”</a:t>
            </a:r>
            <a:endParaRPr lang="en-US" sz="5600" dirty="0"/>
          </a:p>
        </p:txBody>
      </p:sp>
      <p:sp>
        <p:nvSpPr>
          <p:cNvPr id="41" name="Shape 39"/>
          <p:cNvSpPr/>
          <p:nvPr/>
        </p:nvSpPr>
        <p:spPr>
          <a:xfrm>
            <a:off x="731520" y="7107930"/>
            <a:ext cx="16459200" cy="128016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Shape 40"/>
          <p:cNvSpPr/>
          <p:nvPr/>
        </p:nvSpPr>
        <p:spPr>
          <a:xfrm>
            <a:off x="731520" y="7107930"/>
            <a:ext cx="4206240" cy="128016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41"/>
          <p:cNvSpPr/>
          <p:nvPr/>
        </p:nvSpPr>
        <p:spPr>
          <a:xfrm>
            <a:off x="731520" y="7107930"/>
            <a:ext cx="420624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spc="4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OWN IT</a:t>
            </a:r>
            <a:endParaRPr lang="en-US" sz="4000" dirty="0"/>
          </a:p>
        </p:txBody>
      </p:sp>
      <p:sp>
        <p:nvSpPr>
          <p:cNvPr id="44" name="Text 42"/>
          <p:cNvSpPr/>
          <p:nvPr/>
        </p:nvSpPr>
        <p:spPr>
          <a:xfrm>
            <a:off x="5212080" y="7107930"/>
            <a:ext cx="117957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“My part in this was…”</a:t>
            </a:r>
            <a:endParaRPr lang="en-US" sz="5600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052ACCF3-B5C7-B55C-1F72-0E1102BB8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26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READ THE LIGHT, WHEN TO ENGAGE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914400" y="1528391"/>
            <a:ext cx="164592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Conflict has a stoplight. </a:t>
            </a:r>
            <a:endParaRPr lang="en-US" sz="4400" dirty="0"/>
          </a:p>
        </p:txBody>
      </p:sp>
      <p:sp>
        <p:nvSpPr>
          <p:cNvPr id="33" name="Shape 31"/>
          <p:cNvSpPr/>
          <p:nvPr/>
        </p:nvSpPr>
        <p:spPr>
          <a:xfrm>
            <a:off x="5469651" y="2659562"/>
            <a:ext cx="11521440" cy="1737360"/>
          </a:xfrm>
          <a:prstGeom prst="rect">
            <a:avLst/>
          </a:prstGeom>
          <a:solidFill>
            <a:srgbClr val="FFFFFF"/>
          </a:solidFill>
          <a:ln w="25400">
            <a:solidFill>
              <a:srgbClr val="E63946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4570491" y="2659562"/>
            <a:ext cx="4191000" cy="1737360"/>
          </a:xfrm>
          <a:prstGeom prst="rect">
            <a:avLst/>
          </a:prstGeom>
          <a:solidFill>
            <a:srgbClr val="E63946"/>
          </a:solidFill>
          <a:ln w="12700">
            <a:solidFill>
              <a:srgbClr val="E6394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4570491" y="2667182"/>
            <a:ext cx="41910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000" b="1" spc="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RED</a:t>
            </a:r>
          </a:p>
          <a:p>
            <a:pPr algn="ctr"/>
            <a:r>
              <a:rPr lang="en-US" sz="3000" b="1" spc="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ATTACK</a:t>
            </a:r>
          </a:p>
        </p:txBody>
      </p:sp>
      <p:sp>
        <p:nvSpPr>
          <p:cNvPr id="36" name="Text 34"/>
          <p:cNvSpPr/>
          <p:nvPr/>
        </p:nvSpPr>
        <p:spPr>
          <a:xfrm>
            <a:off x="9035811" y="2659562"/>
            <a:ext cx="786384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STOP. </a:t>
            </a:r>
            <a:endParaRPr lang="en-US" sz="5600" dirty="0"/>
          </a:p>
        </p:txBody>
      </p:sp>
      <p:sp>
        <p:nvSpPr>
          <p:cNvPr id="37" name="Shape 35"/>
          <p:cNvSpPr/>
          <p:nvPr/>
        </p:nvSpPr>
        <p:spPr>
          <a:xfrm>
            <a:off x="5469651" y="4634666"/>
            <a:ext cx="11521440" cy="1737360"/>
          </a:xfrm>
          <a:prstGeom prst="rect">
            <a:avLst/>
          </a:prstGeom>
          <a:solidFill>
            <a:srgbClr val="FFFFFF"/>
          </a:solidFill>
          <a:ln w="25400">
            <a:solidFill>
              <a:srgbClr val="C99700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4570491" y="4634666"/>
            <a:ext cx="4191000" cy="1737360"/>
          </a:xfrm>
          <a:prstGeom prst="rect">
            <a:avLst/>
          </a:prstGeom>
          <a:solidFill>
            <a:srgbClr val="C99700"/>
          </a:solidFill>
          <a:ln w="12700">
            <a:solidFill>
              <a:srgbClr val="C997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9035811" y="4634666"/>
            <a:ext cx="786384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SLOW DOWN. Calm first.</a:t>
            </a:r>
            <a:endParaRPr lang="en-US" sz="5600" dirty="0"/>
          </a:p>
        </p:txBody>
      </p:sp>
      <p:sp>
        <p:nvSpPr>
          <p:cNvPr id="41" name="Shape 39"/>
          <p:cNvSpPr/>
          <p:nvPr/>
        </p:nvSpPr>
        <p:spPr>
          <a:xfrm>
            <a:off x="8761491" y="6609770"/>
            <a:ext cx="8229600" cy="1737360"/>
          </a:xfrm>
          <a:prstGeom prst="rect">
            <a:avLst/>
          </a:prstGeom>
          <a:solidFill>
            <a:srgbClr val="FFFFFF"/>
          </a:solidFill>
          <a:ln w="25400">
            <a:solidFill>
              <a:srgbClr val="1B7F6E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Shape 40"/>
          <p:cNvSpPr/>
          <p:nvPr/>
        </p:nvSpPr>
        <p:spPr>
          <a:xfrm>
            <a:off x="4572000" y="6609770"/>
            <a:ext cx="4191000" cy="1737360"/>
          </a:xfrm>
          <a:prstGeom prst="rect">
            <a:avLst/>
          </a:prstGeom>
          <a:solidFill>
            <a:srgbClr val="1B7F6E"/>
          </a:solidFill>
          <a:ln w="12700">
            <a:solidFill>
              <a:srgbClr val="1B7F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9035811" y="6609770"/>
            <a:ext cx="786384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GO. Talk it through.</a:t>
            </a:r>
            <a:endParaRPr lang="en-US" sz="56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776830E-4CFA-F107-F537-063A73178F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76"/>
          <a:stretch>
            <a:fillRect/>
          </a:stretch>
        </p:blipFill>
        <p:spPr>
          <a:xfrm>
            <a:off x="-1066800" y="1934339"/>
            <a:ext cx="7440168" cy="6467301"/>
          </a:xfrm>
          <a:prstGeom prst="rect">
            <a:avLst/>
          </a:prstGeom>
        </p:spPr>
      </p:pic>
      <p:sp>
        <p:nvSpPr>
          <p:cNvPr id="51" name="Text 33">
            <a:extLst>
              <a:ext uri="{FF2B5EF4-FFF2-40B4-BE49-F238E27FC236}">
                <a16:creationId xmlns:a16="http://schemas.microsoft.com/office/drawing/2014/main" id="{D60A5258-3544-F830-BC7B-2C949121884C}"/>
              </a:ext>
            </a:extLst>
          </p:cNvPr>
          <p:cNvSpPr/>
          <p:nvPr/>
        </p:nvSpPr>
        <p:spPr>
          <a:xfrm>
            <a:off x="4570491" y="6640612"/>
            <a:ext cx="41910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000" b="1" spc="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GREEN</a:t>
            </a:r>
          </a:p>
          <a:p>
            <a:pPr algn="ctr"/>
            <a:r>
              <a:rPr lang="en-US" sz="3000" b="1" spc="400" dirty="0">
                <a:solidFill>
                  <a:srgbClr val="FFFFFF"/>
                </a:solidFill>
                <a:latin typeface="Arial Black" pitchFamily="34" charset="0"/>
              </a:rPr>
              <a:t>IDEAS</a:t>
            </a:r>
            <a:endParaRPr lang="en-US" sz="3000" dirty="0"/>
          </a:p>
        </p:txBody>
      </p:sp>
      <p:sp>
        <p:nvSpPr>
          <p:cNvPr id="52" name="Text 33">
            <a:extLst>
              <a:ext uri="{FF2B5EF4-FFF2-40B4-BE49-F238E27FC236}">
                <a16:creationId xmlns:a16="http://schemas.microsoft.com/office/drawing/2014/main" id="{0658BACE-C969-8E9B-4F2C-C4FC62891C57}"/>
              </a:ext>
            </a:extLst>
          </p:cNvPr>
          <p:cNvSpPr/>
          <p:nvPr/>
        </p:nvSpPr>
        <p:spPr>
          <a:xfrm>
            <a:off x="4570491" y="4663622"/>
            <a:ext cx="41910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000" b="1" spc="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YELLOW</a:t>
            </a:r>
          </a:p>
          <a:p>
            <a:pPr algn="ctr"/>
            <a:r>
              <a:rPr lang="en-US" sz="3000" b="1" spc="400" dirty="0">
                <a:solidFill>
                  <a:srgbClr val="FFFFFF"/>
                </a:solidFill>
                <a:latin typeface="Arial Black" pitchFamily="34" charset="0"/>
              </a:rPr>
              <a:t>EMOTIONS</a:t>
            </a:r>
            <a:endParaRPr lang="en-US" sz="3000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9EFD27C8-8CF3-57E9-683D-A974EA441B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27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38583-E549-B76E-197F-45360606B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2E007-62B9-326F-C789-7D07EB3E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54752"/>
            <a:ext cx="18275708" cy="103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19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E21E2-ABC5-2351-C2D8-B2B145C25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2AA57E10-65AC-AD14-671E-3078DF9FC9D1}"/>
              </a:ext>
            </a:extLst>
          </p:cNvPr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1F3B371-16D4-4495-1B39-20BE789362C6}"/>
              </a:ext>
            </a:extLst>
          </p:cNvPr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8268A401-F2B0-B4EE-6CB8-9C21DEFD28CC}"/>
              </a:ext>
            </a:extLst>
          </p:cNvPr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84041E30-6EFB-14EF-CBD0-A621D9DC2A8D}"/>
              </a:ext>
            </a:extLst>
          </p:cNvPr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51907338-32BE-24E3-FD99-108D9725D47A}"/>
              </a:ext>
            </a:extLst>
          </p:cNvPr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BB2EBB1-A7A9-F5BC-EB6C-5D0F57937FF9}"/>
              </a:ext>
            </a:extLst>
          </p:cNvPr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93F6C609-6459-CCED-41AB-57068527FC2D}"/>
              </a:ext>
            </a:extLst>
          </p:cNvPr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447CF46A-4223-C458-0925-BB5DE43FDFA1}"/>
              </a:ext>
            </a:extLst>
          </p:cNvPr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AD93661-71B2-C511-E856-A87A8454E715}"/>
              </a:ext>
            </a:extLst>
          </p:cNvPr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ACEF3D72-F42C-711A-BA9B-52AFB64A6885}"/>
              </a:ext>
            </a:extLst>
          </p:cNvPr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294D07F3-D0F3-B0C2-BAE9-EC8681FFD2F9}"/>
              </a:ext>
            </a:extLst>
          </p:cNvPr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1601B91C-44D9-78CD-DEA0-076E29ABA614}"/>
              </a:ext>
            </a:extLst>
          </p:cNvPr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2D32AE12-9AC9-01F3-3D94-80F6AE7CDF00}"/>
              </a:ext>
            </a:extLst>
          </p:cNvPr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C4E1FFFC-07BD-0CB0-D918-C3C2397FABEE}"/>
              </a:ext>
            </a:extLst>
          </p:cNvPr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EC3FE040-C0CE-6A86-03AB-709683028C00}"/>
              </a:ext>
            </a:extLst>
          </p:cNvPr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0DB720CA-0605-DB01-0DD8-328D355A4785}"/>
              </a:ext>
            </a:extLst>
          </p:cNvPr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7113AE0B-CDF2-345C-8C7F-3806F53D9010}"/>
              </a:ext>
            </a:extLst>
          </p:cNvPr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1A5B78BF-C6FB-3ECE-62C6-3C51D3CD31E8}"/>
              </a:ext>
            </a:extLst>
          </p:cNvPr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21282E33-4293-ADF1-370E-B3953212CA6E}"/>
              </a:ext>
            </a:extLst>
          </p:cNvPr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63FEDD74-3360-6A4C-5F87-7D89E5E2B7C1}"/>
              </a:ext>
            </a:extLst>
          </p:cNvPr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389AA151-2B00-84A4-B675-313C6D14B8B8}"/>
              </a:ext>
            </a:extLst>
          </p:cNvPr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E509D43A-0777-B9B5-DE6F-C44E105CF8E3}"/>
              </a:ext>
            </a:extLst>
          </p:cNvPr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170C95AE-86F3-8393-E207-B8DB3D766616}"/>
              </a:ext>
            </a:extLst>
          </p:cNvPr>
          <p:cNvSpPr/>
          <p:nvPr/>
        </p:nvSpPr>
        <p:spPr>
          <a:xfrm>
            <a:off x="0" y="640080"/>
            <a:ext cx="18288000" cy="914400"/>
          </a:xfrm>
          <a:prstGeom prst="rect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1C276F90-60B2-C67C-5BB5-2AB70EEC6B60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READ THE LIGHT, WHEN TO ENGAGE</a:t>
            </a:r>
            <a:endParaRPr lang="en-US" sz="360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B302D5D1-EE79-A824-DB65-891DE12451AA}"/>
              </a:ext>
            </a:extLst>
          </p:cNvPr>
          <p:cNvSpPr/>
          <p:nvPr/>
        </p:nvSpPr>
        <p:spPr>
          <a:xfrm>
            <a:off x="4457700" y="1554480"/>
            <a:ext cx="164592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Conflict has a stoplight. Teach students to read it.</a:t>
            </a:r>
            <a:endParaRPr lang="en-US" sz="3600" dirty="0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B50C652F-F860-F3B6-B88D-AE91E9646FF1}"/>
              </a:ext>
            </a:extLst>
          </p:cNvPr>
          <p:cNvSpPr/>
          <p:nvPr/>
        </p:nvSpPr>
        <p:spPr>
          <a:xfrm>
            <a:off x="4570491" y="2659562"/>
            <a:ext cx="12420600" cy="173736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2">
                <a:lumMod val="50000"/>
              </a:schemeClr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FA597FF9-BDFC-EE30-32D9-83B2F845174A}"/>
              </a:ext>
            </a:extLst>
          </p:cNvPr>
          <p:cNvSpPr/>
          <p:nvPr/>
        </p:nvSpPr>
        <p:spPr>
          <a:xfrm>
            <a:off x="4570491" y="2659562"/>
            <a:ext cx="4191000" cy="173736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2">
                <a:lumMod val="50000"/>
              </a:scheme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99586B71-198C-907D-F4A0-25B302F86CAD}"/>
              </a:ext>
            </a:extLst>
          </p:cNvPr>
          <p:cNvSpPr/>
          <p:nvPr/>
        </p:nvSpPr>
        <p:spPr>
          <a:xfrm>
            <a:off x="4570491" y="2667182"/>
            <a:ext cx="41910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7200" b="1" spc="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</a:t>
            </a:r>
            <a:endParaRPr lang="en-US" sz="6600" b="1" spc="400" dirty="0">
              <a:solidFill>
                <a:srgbClr val="FFFFFF"/>
              </a:solidFill>
              <a:latin typeface="Arial Black" pitchFamily="34" charset="0"/>
              <a:ea typeface="Arial Black" pitchFamily="34" charset="-122"/>
              <a:cs typeface="Arial Black" pitchFamily="34" charset="-120"/>
            </a:endParaRPr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1DE5FCD0-221A-3DC0-44F0-BBACB9C068DA}"/>
              </a:ext>
            </a:extLst>
          </p:cNvPr>
          <p:cNvSpPr/>
          <p:nvPr/>
        </p:nvSpPr>
        <p:spPr>
          <a:xfrm>
            <a:off x="9035811" y="2659562"/>
            <a:ext cx="786384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PREPARE. </a:t>
            </a:r>
            <a:endParaRPr lang="en-US" sz="5600" dirty="0"/>
          </a:p>
        </p:txBody>
      </p:sp>
      <p:sp>
        <p:nvSpPr>
          <p:cNvPr id="37" name="Shape 35">
            <a:extLst>
              <a:ext uri="{FF2B5EF4-FFF2-40B4-BE49-F238E27FC236}">
                <a16:creationId xmlns:a16="http://schemas.microsoft.com/office/drawing/2014/main" id="{5D2A2D40-0B1C-9580-B272-C6C5B7850560}"/>
              </a:ext>
            </a:extLst>
          </p:cNvPr>
          <p:cNvSpPr/>
          <p:nvPr/>
        </p:nvSpPr>
        <p:spPr>
          <a:xfrm>
            <a:off x="8761491" y="4634666"/>
            <a:ext cx="8229600" cy="173736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2">
                <a:lumMod val="50000"/>
              </a:schemeClr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Shape 36">
            <a:extLst>
              <a:ext uri="{FF2B5EF4-FFF2-40B4-BE49-F238E27FC236}">
                <a16:creationId xmlns:a16="http://schemas.microsoft.com/office/drawing/2014/main" id="{C90E87EC-07FC-0ED1-1242-4A9C697466E6}"/>
              </a:ext>
            </a:extLst>
          </p:cNvPr>
          <p:cNvSpPr/>
          <p:nvPr/>
        </p:nvSpPr>
        <p:spPr>
          <a:xfrm>
            <a:off x="4587923" y="4649144"/>
            <a:ext cx="4191000" cy="173736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2">
                <a:lumMod val="50000"/>
              </a:scheme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4F2585A1-B74A-2AFE-DD15-CB4AB440B03E}"/>
              </a:ext>
            </a:extLst>
          </p:cNvPr>
          <p:cNvSpPr/>
          <p:nvPr/>
        </p:nvSpPr>
        <p:spPr>
          <a:xfrm>
            <a:off x="9035811" y="4634666"/>
            <a:ext cx="786384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OWN.</a:t>
            </a:r>
            <a:endParaRPr lang="en-US" sz="5600" dirty="0"/>
          </a:p>
        </p:txBody>
      </p:sp>
      <p:sp>
        <p:nvSpPr>
          <p:cNvPr id="41" name="Shape 39">
            <a:extLst>
              <a:ext uri="{FF2B5EF4-FFF2-40B4-BE49-F238E27FC236}">
                <a16:creationId xmlns:a16="http://schemas.microsoft.com/office/drawing/2014/main" id="{1E12665A-9088-5EA5-186A-63BDDF8EBAF5}"/>
              </a:ext>
            </a:extLst>
          </p:cNvPr>
          <p:cNvSpPr/>
          <p:nvPr/>
        </p:nvSpPr>
        <p:spPr>
          <a:xfrm>
            <a:off x="8761491" y="6609770"/>
            <a:ext cx="8229600" cy="173736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2">
                <a:lumMod val="50000"/>
              </a:schemeClr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Shape 40">
            <a:extLst>
              <a:ext uri="{FF2B5EF4-FFF2-40B4-BE49-F238E27FC236}">
                <a16:creationId xmlns:a16="http://schemas.microsoft.com/office/drawing/2014/main" id="{312561E9-12E4-7BC9-3676-14456031D6CE}"/>
              </a:ext>
            </a:extLst>
          </p:cNvPr>
          <p:cNvSpPr/>
          <p:nvPr/>
        </p:nvSpPr>
        <p:spPr>
          <a:xfrm>
            <a:off x="4572000" y="6609770"/>
            <a:ext cx="4191000" cy="173736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2">
                <a:lumMod val="50000"/>
              </a:scheme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2">
            <a:extLst>
              <a:ext uri="{FF2B5EF4-FFF2-40B4-BE49-F238E27FC236}">
                <a16:creationId xmlns:a16="http://schemas.microsoft.com/office/drawing/2014/main" id="{0D3A03F3-C64C-589E-BCF8-79159EB68EE9}"/>
              </a:ext>
            </a:extLst>
          </p:cNvPr>
          <p:cNvSpPr/>
          <p:nvPr/>
        </p:nvSpPr>
        <p:spPr>
          <a:xfrm>
            <a:off x="9035811" y="6609770"/>
            <a:ext cx="786384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PROCEED.</a:t>
            </a:r>
            <a:endParaRPr lang="en-US" sz="56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E9ED687-756E-0A58-85B4-C29BE67D3E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76"/>
          <a:stretch>
            <a:fillRect/>
          </a:stretch>
        </p:blipFill>
        <p:spPr>
          <a:xfrm>
            <a:off x="-1608518" y="921620"/>
            <a:ext cx="8985883" cy="7810900"/>
          </a:xfrm>
          <a:prstGeom prst="rect">
            <a:avLst/>
          </a:prstGeom>
        </p:spPr>
      </p:pic>
      <p:sp>
        <p:nvSpPr>
          <p:cNvPr id="51" name="Text 33">
            <a:extLst>
              <a:ext uri="{FF2B5EF4-FFF2-40B4-BE49-F238E27FC236}">
                <a16:creationId xmlns:a16="http://schemas.microsoft.com/office/drawing/2014/main" id="{77AAFD08-296E-5807-F6F8-8E113BF26EC3}"/>
              </a:ext>
            </a:extLst>
          </p:cNvPr>
          <p:cNvSpPr/>
          <p:nvPr/>
        </p:nvSpPr>
        <p:spPr>
          <a:xfrm>
            <a:off x="4570491" y="6640612"/>
            <a:ext cx="41910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7200" b="1" spc="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</a:t>
            </a:r>
            <a:endParaRPr lang="en-US" sz="7200" dirty="0"/>
          </a:p>
        </p:txBody>
      </p:sp>
      <p:sp>
        <p:nvSpPr>
          <p:cNvPr id="52" name="Text 33">
            <a:extLst>
              <a:ext uri="{FF2B5EF4-FFF2-40B4-BE49-F238E27FC236}">
                <a16:creationId xmlns:a16="http://schemas.microsoft.com/office/drawing/2014/main" id="{626531BC-2901-CDE5-A162-362F986A520E}"/>
              </a:ext>
            </a:extLst>
          </p:cNvPr>
          <p:cNvSpPr/>
          <p:nvPr/>
        </p:nvSpPr>
        <p:spPr>
          <a:xfrm>
            <a:off x="4570491" y="4663622"/>
            <a:ext cx="41910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7200" b="1" spc="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</a:t>
            </a:r>
            <a:endParaRPr lang="en-US" sz="7200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7C7D22F-473A-AA9E-8937-07E857117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29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C2387CE-7EF5-A7A9-82A9-FEA15E7482B1}"/>
              </a:ext>
            </a:extLst>
          </p:cNvPr>
          <p:cNvSpPr/>
          <p:nvPr/>
        </p:nvSpPr>
        <p:spPr>
          <a:xfrm>
            <a:off x="1836637" y="2476500"/>
            <a:ext cx="1717767" cy="1676400"/>
          </a:xfrm>
          <a:prstGeom prst="flowChartConnector">
            <a:avLst/>
          </a:prstGeom>
          <a:solidFill>
            <a:srgbClr val="E539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8FCA6C-AF7A-01F3-1D8A-671A897CFD48}"/>
              </a:ext>
            </a:extLst>
          </p:cNvPr>
          <p:cNvSpPr txBox="1"/>
          <p:nvPr/>
        </p:nvSpPr>
        <p:spPr>
          <a:xfrm>
            <a:off x="954801" y="2808875"/>
            <a:ext cx="350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Narrow" panose="020B0606020202030204" pitchFamily="34" charset="0"/>
              </a:rPr>
              <a:t>RED</a:t>
            </a:r>
          </a:p>
          <a:p>
            <a:pPr algn="ctr"/>
            <a:r>
              <a:rPr lang="en-US" sz="2800" dirty="0">
                <a:latin typeface="Arial Narrow" panose="020B0606020202030204" pitchFamily="34" charset="0"/>
              </a:rPr>
              <a:t>ATTACK</a:t>
            </a:r>
          </a:p>
          <a:p>
            <a:endParaRPr lang="en-US" dirty="0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914F2499-D7BD-539E-95A6-E6310159188D}"/>
              </a:ext>
            </a:extLst>
          </p:cNvPr>
          <p:cNvSpPr/>
          <p:nvPr/>
        </p:nvSpPr>
        <p:spPr>
          <a:xfrm>
            <a:off x="1821847" y="4541598"/>
            <a:ext cx="1717767" cy="1676400"/>
          </a:xfrm>
          <a:prstGeom prst="flowChartConnector">
            <a:avLst/>
          </a:prstGeom>
          <a:solidFill>
            <a:srgbClr val="C89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C592B6-6111-5AEF-F226-B22A2835AEB2}"/>
              </a:ext>
            </a:extLst>
          </p:cNvPr>
          <p:cNvSpPr txBox="1"/>
          <p:nvPr/>
        </p:nvSpPr>
        <p:spPr>
          <a:xfrm>
            <a:off x="940011" y="4873973"/>
            <a:ext cx="350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Narrow" panose="020B0606020202030204" pitchFamily="34" charset="0"/>
              </a:rPr>
              <a:t>YELLOW </a:t>
            </a:r>
          </a:p>
          <a:p>
            <a:pPr algn="ctr"/>
            <a:r>
              <a:rPr lang="en-US" sz="2800" dirty="0">
                <a:latin typeface="Arial Narrow" panose="020B0606020202030204" pitchFamily="34" charset="0"/>
              </a:rPr>
              <a:t>EMOTIONS</a:t>
            </a:r>
          </a:p>
          <a:p>
            <a:endParaRPr lang="en-US" dirty="0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79A7F423-696F-8A26-FEB0-466CE1AA5336}"/>
              </a:ext>
            </a:extLst>
          </p:cNvPr>
          <p:cNvSpPr/>
          <p:nvPr/>
        </p:nvSpPr>
        <p:spPr>
          <a:xfrm>
            <a:off x="1836637" y="6637059"/>
            <a:ext cx="1717767" cy="1676400"/>
          </a:xfrm>
          <a:prstGeom prst="flowChartConnector">
            <a:avLst/>
          </a:prstGeom>
          <a:solidFill>
            <a:srgbClr val="1B7F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956664-EC4F-C871-739D-B917C0AF36AF}"/>
              </a:ext>
            </a:extLst>
          </p:cNvPr>
          <p:cNvSpPr txBox="1"/>
          <p:nvPr/>
        </p:nvSpPr>
        <p:spPr>
          <a:xfrm>
            <a:off x="954801" y="6969434"/>
            <a:ext cx="350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Narrow" panose="020B0606020202030204" pitchFamily="34" charset="0"/>
              </a:rPr>
              <a:t>GREEN</a:t>
            </a:r>
          </a:p>
          <a:p>
            <a:pPr algn="ctr"/>
            <a:r>
              <a:rPr lang="en-US" sz="2800" dirty="0">
                <a:latin typeface="Arial Narrow" panose="020B0606020202030204" pitchFamily="34" charset="0"/>
              </a:rPr>
              <a:t>IDEAS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79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F9DDB6-5E15-4FFE-A9F1-2636F042DB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869950"/>
            <a:ext cx="16459200" cy="6159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Our Experience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idx="4294967295"/>
          </p:nvPr>
        </p:nvSpPr>
        <p:spPr>
          <a:xfrm>
            <a:off x="914400" y="3086100"/>
            <a:ext cx="2895600" cy="34464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b="1" i="1" dirty="0"/>
              <a:t>Over 40 years of delivering soft skills training for organizations on a global basis.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38BFC3-A0B7-41B5-A2E7-F1D4E2230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286395"/>
              </p:ext>
            </p:extLst>
          </p:nvPr>
        </p:nvGraphicFramePr>
        <p:xfrm>
          <a:off x="4009176" y="1728457"/>
          <a:ext cx="12983424" cy="6844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9153">
                  <a:extLst>
                    <a:ext uri="{9D8B030D-6E8A-4147-A177-3AD203B41FA5}">
                      <a16:colId xmlns:a16="http://schemas.microsoft.com/office/drawing/2014/main" val="1874352200"/>
                    </a:ext>
                  </a:extLst>
                </a:gridCol>
                <a:gridCol w="4228887">
                  <a:extLst>
                    <a:ext uri="{9D8B030D-6E8A-4147-A177-3AD203B41FA5}">
                      <a16:colId xmlns:a16="http://schemas.microsoft.com/office/drawing/2014/main" val="1111153150"/>
                    </a:ext>
                  </a:extLst>
                </a:gridCol>
                <a:gridCol w="4645384">
                  <a:extLst>
                    <a:ext uri="{9D8B030D-6E8A-4147-A177-3AD203B41FA5}">
                      <a16:colId xmlns:a16="http://schemas.microsoft.com/office/drawing/2014/main" val="1252255377"/>
                    </a:ext>
                  </a:extLst>
                </a:gridCol>
              </a:tblGrid>
              <a:tr h="6844043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ACS Technologies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Amana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Amazon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Bertram Yachts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Carolina Filters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Colonial Life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Dayton Superior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Diamond Crystal Brands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EMS Chemie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Energizer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Federal Mogul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Fuji</a:t>
                      </a: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General Electric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GlaxoSmithKline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Hargray Communications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International Paper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Intertape Polymer Group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Kaydon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Kimberly Clark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Lincoln Electric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Masonite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MeadWestvaco</a:t>
                      </a:r>
                    </a:p>
                    <a:p>
                      <a:pPr marL="342900" marR="0" lvl="0" indent="-3429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Milliken</a:t>
                      </a: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Nestle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PEBA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Roche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SCANA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SC Firefighter Association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Scotsman Ice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Sonoco Products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Thompson Industrial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University of South Carolina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Wabtec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</a:rPr>
                        <a:t>Westinghouse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25263"/>
                  </a:ext>
                </a:extLst>
              </a:tr>
            </a:tbl>
          </a:graphicData>
        </a:graphic>
      </p:graphicFrame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87D92810-8F93-D50D-421D-BF68CC821D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03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5">
            <a:extLst>
              <a:ext uri="{FF2B5EF4-FFF2-40B4-BE49-F238E27FC236}">
                <a16:creationId xmlns:a16="http://schemas.microsoft.com/office/drawing/2014/main" id="{5F172180-0FA7-1032-20A1-C13F14C2508B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POP</a:t>
            </a:r>
            <a:endParaRPr lang="en-US" sz="3600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EB6DEC9F-7212-5811-E847-A00D76F92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30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838665-5DE4-E152-2A16-5A11DD504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018981"/>
              </p:ext>
            </p:extLst>
          </p:nvPr>
        </p:nvGraphicFramePr>
        <p:xfrm>
          <a:off x="990600" y="1739481"/>
          <a:ext cx="16306800" cy="6808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7303">
                  <a:extLst>
                    <a:ext uri="{9D8B030D-6E8A-4147-A177-3AD203B41FA5}">
                      <a16:colId xmlns:a16="http://schemas.microsoft.com/office/drawing/2014/main" val="2081233741"/>
                    </a:ext>
                  </a:extLst>
                </a:gridCol>
                <a:gridCol w="14159497">
                  <a:extLst>
                    <a:ext uri="{9D8B030D-6E8A-4147-A177-3AD203B41FA5}">
                      <a16:colId xmlns:a16="http://schemas.microsoft.com/office/drawing/2014/main" val="515383850"/>
                    </a:ext>
                  </a:extLst>
                </a:gridCol>
              </a:tblGrid>
              <a:tr h="2689370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P</a:t>
                      </a:r>
                    </a:p>
                  </a:txBody>
                  <a:tcPr anchor="ctr">
                    <a:solidFill>
                      <a:srgbClr val="1025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Prepare what you are going to say.</a:t>
                      </a:r>
                      <a:endParaRPr lang="en-US" sz="2800" kern="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800" b="0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What do you want to say to the person?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800" b="0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How should you say it?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800" b="0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Where should you say it? </a:t>
                      </a:r>
                      <a:endParaRPr lang="en-US" sz="2800" b="0" kern="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 anchor="ctr">
                    <a:solidFill>
                      <a:srgbClr val="1025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0604"/>
                  </a:ext>
                </a:extLst>
              </a:tr>
              <a:tr h="19160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O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Own what you say.</a:t>
                      </a:r>
                      <a:endParaRPr lang="en-US" sz="2800" kern="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Reread what you want to say to the person.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Does it express how you feel in a respectful way? Yes or no?</a:t>
                      </a:r>
                      <a:endParaRPr lang="en-US" sz="2800" kern="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717334"/>
                  </a:ext>
                </a:extLst>
              </a:tr>
              <a:tr h="2202628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P</a:t>
                      </a:r>
                    </a:p>
                  </a:txBody>
                  <a:tcPr anchor="ctr">
                    <a:solidFill>
                      <a:srgbClr val="1025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Proceed with what you have to say. </a:t>
                      </a:r>
                      <a:endParaRPr lang="en-US" sz="2800" kern="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Should you say this to the other person? Yes or no?</a:t>
                      </a:r>
                    </a:p>
                    <a:p>
                      <a:pPr marL="342900" marR="0" lvl="0" indent="-34290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If you are unsure, ask a trusted friend, teacher or colleague and talk it through. </a:t>
                      </a:r>
                      <a:endParaRPr lang="en-US" sz="2800" kern="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 anchor="ctr">
                    <a:solidFill>
                      <a:srgbClr val="1025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42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25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PREVENT EMOTIONAL RESPONSES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841248" y="1554480"/>
            <a:ext cx="16459200" cy="9617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Calm → POP → Listen …. Make a Plan</a:t>
            </a:r>
            <a:endParaRPr lang="en-US" sz="4800" dirty="0"/>
          </a:p>
        </p:txBody>
      </p:sp>
      <p:sp>
        <p:nvSpPr>
          <p:cNvPr id="29" name="Shape 27"/>
          <p:cNvSpPr/>
          <p:nvPr/>
        </p:nvSpPr>
        <p:spPr>
          <a:xfrm>
            <a:off x="717342" y="2857500"/>
            <a:ext cx="5486400" cy="5486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717342" y="2665343"/>
            <a:ext cx="5486400" cy="1639957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745699" y="2665343"/>
            <a:ext cx="5486400" cy="16399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spc="600" dirty="0">
                <a:solidFill>
                  <a:srgbClr val="FF6F61"/>
                </a:solidFill>
                <a:latin typeface="Arial Black" pitchFamily="34" charset="0"/>
              </a:rPr>
              <a:t>CALM</a:t>
            </a:r>
            <a:endParaRPr lang="en-US" sz="4000" dirty="0"/>
          </a:p>
        </p:txBody>
      </p:sp>
      <p:sp>
        <p:nvSpPr>
          <p:cNvPr id="32" name="Text 30"/>
          <p:cNvSpPr/>
          <p:nvPr/>
        </p:nvSpPr>
        <p:spPr>
          <a:xfrm>
            <a:off x="991662" y="4036943"/>
            <a:ext cx="4937760" cy="402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slow breaths.</a:t>
            </a:r>
            <a:endParaRPr lang="en-US" sz="5600" dirty="0"/>
          </a:p>
        </p:txBody>
      </p:sp>
      <p:sp>
        <p:nvSpPr>
          <p:cNvPr id="33" name="Shape 31"/>
          <p:cNvSpPr/>
          <p:nvPr/>
        </p:nvSpPr>
        <p:spPr>
          <a:xfrm>
            <a:off x="6400800" y="2857500"/>
            <a:ext cx="5486400" cy="5486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6400800" y="2665343"/>
            <a:ext cx="5486400" cy="1639957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6211607" y="2808365"/>
            <a:ext cx="6047232" cy="13081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spc="6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POP</a:t>
            </a:r>
          </a:p>
          <a:p>
            <a:pPr algn="ctr"/>
            <a:r>
              <a:rPr lang="en-US" sz="2800" b="1" spc="600" dirty="0">
                <a:solidFill>
                  <a:srgbClr val="FF6F61"/>
                </a:solidFill>
                <a:latin typeface="Arial Narrow" panose="020B0606020202030204" pitchFamily="34" charset="0"/>
              </a:rPr>
              <a:t>(PREPARE, OWN, </a:t>
            </a:r>
          </a:p>
          <a:p>
            <a:pPr algn="ctr"/>
            <a:r>
              <a:rPr lang="en-US" sz="2800" b="1" spc="600" dirty="0">
                <a:solidFill>
                  <a:srgbClr val="FF6F61"/>
                </a:solidFill>
                <a:latin typeface="Arial Narrow" panose="020B0606020202030204" pitchFamily="34" charset="0"/>
              </a:rPr>
              <a:t>PROCEED)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6675120" y="4097903"/>
            <a:ext cx="4937760" cy="402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“I feel ___ because ___.”</a:t>
            </a:r>
            <a:endParaRPr lang="en-US" sz="5600" dirty="0"/>
          </a:p>
        </p:txBody>
      </p:sp>
      <p:sp>
        <p:nvSpPr>
          <p:cNvPr id="37" name="Shape 35"/>
          <p:cNvSpPr/>
          <p:nvPr/>
        </p:nvSpPr>
        <p:spPr>
          <a:xfrm>
            <a:off x="12039600" y="2857500"/>
            <a:ext cx="5486400" cy="5486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12039600" y="2665343"/>
            <a:ext cx="5486400" cy="1639957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9" name="Text 37"/>
          <p:cNvSpPr/>
          <p:nvPr/>
        </p:nvSpPr>
        <p:spPr>
          <a:xfrm>
            <a:off x="12039600" y="2665343"/>
            <a:ext cx="5486400" cy="1639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spc="6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ACTIVELY </a:t>
            </a:r>
          </a:p>
          <a:p>
            <a:pPr algn="ctr"/>
            <a:r>
              <a:rPr lang="en-US" sz="4000" b="1" spc="6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LISTEN</a:t>
            </a:r>
            <a:endParaRPr lang="en-US" sz="4000" dirty="0"/>
          </a:p>
        </p:txBody>
      </p:sp>
      <p:sp>
        <p:nvSpPr>
          <p:cNvPr id="40" name="Text 38"/>
          <p:cNvSpPr/>
          <p:nvPr/>
        </p:nvSpPr>
        <p:spPr>
          <a:xfrm>
            <a:off x="12313920" y="4097903"/>
            <a:ext cx="4937760" cy="402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Hear what the other person has to say.</a:t>
            </a:r>
            <a:endParaRPr lang="en-US" sz="5600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DEF192E-EF8C-395B-769B-CC3EB3226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31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80E635-9CA1-A739-EE7F-E66CBF849178}"/>
              </a:ext>
            </a:extLst>
          </p:cNvPr>
          <p:cNvSpPr/>
          <p:nvPr/>
        </p:nvSpPr>
        <p:spPr>
          <a:xfrm>
            <a:off x="5181600" y="7734300"/>
            <a:ext cx="5486400" cy="15054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6000" b="1" dirty="0"/>
              <a:t>Make a Plan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29AD3-F517-30EE-5621-7C8885FCC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A9B341C-BCFD-2402-4997-4B1AF857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77"/>
            <a:ext cx="18320252" cy="102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53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4C726-DC4D-F938-AEFB-2413AF978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43BFD24-71C5-1105-8B5F-03A86BB087D8}"/>
              </a:ext>
            </a:extLst>
          </p:cNvPr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A0754F1-671D-F02C-8220-87D056EC57FC}"/>
              </a:ext>
            </a:extLst>
          </p:cNvPr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DD42F081-CBB1-A792-D990-779669ED4029}"/>
              </a:ext>
            </a:extLst>
          </p:cNvPr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6036D4FB-CC92-B7E9-1283-0496DDCA5D51}"/>
              </a:ext>
            </a:extLst>
          </p:cNvPr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19705E12-9571-9D11-A557-E0B0D6125154}"/>
              </a:ext>
            </a:extLst>
          </p:cNvPr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31908DE3-8AA2-CE5F-90F2-CA354D509093}"/>
              </a:ext>
            </a:extLst>
          </p:cNvPr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CADB322B-2BF9-53B5-968D-A1313BE9C63D}"/>
              </a:ext>
            </a:extLst>
          </p:cNvPr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E663B1A9-8B41-56FF-0DC5-94C99F450049}"/>
              </a:ext>
            </a:extLst>
          </p:cNvPr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BC5E7119-FC43-573F-FEDD-4050021AAC61}"/>
              </a:ext>
            </a:extLst>
          </p:cNvPr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2C94F2BC-CE51-813D-BB9A-B1EE60BE4950}"/>
              </a:ext>
            </a:extLst>
          </p:cNvPr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90CDFA1B-1DA8-2E12-9DF1-02369E7CF76F}"/>
              </a:ext>
            </a:extLst>
          </p:cNvPr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A367499A-4A3A-A294-90C5-613DFB0D57A8}"/>
              </a:ext>
            </a:extLst>
          </p:cNvPr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F967E819-8180-8FBD-A7E1-6474111A8B3F}"/>
              </a:ext>
            </a:extLst>
          </p:cNvPr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1212A8FD-6D0E-8A7A-7B59-16EF794BF581}"/>
              </a:ext>
            </a:extLst>
          </p:cNvPr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5995C657-58EB-BD27-8CE8-AE413BBDAB58}"/>
              </a:ext>
            </a:extLst>
          </p:cNvPr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FC0FE218-EB3B-C648-DCD9-E2149AB8C835}"/>
              </a:ext>
            </a:extLst>
          </p:cNvPr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FE63DF8C-DE92-ADD7-DAE7-B8F36990E304}"/>
              </a:ext>
            </a:extLst>
          </p:cNvPr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E63F03E0-F8AD-E7D0-9386-D868D75CE462}"/>
              </a:ext>
            </a:extLst>
          </p:cNvPr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04CFD2F5-BE3D-0006-BFFB-7C07983A4EEB}"/>
              </a:ext>
            </a:extLst>
          </p:cNvPr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18F686BC-851D-59E0-AAF2-29A0C5D0F14E}"/>
              </a:ext>
            </a:extLst>
          </p:cNvPr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B7FDD9E5-9C1F-700C-0E25-7731D1F0E6BB}"/>
              </a:ext>
            </a:extLst>
          </p:cNvPr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664D554A-AC15-C624-97C1-1DC0A6361FE0}"/>
              </a:ext>
            </a:extLst>
          </p:cNvPr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2FB99D7A-E29B-977F-D9A3-11D5AC8AA2B9}"/>
              </a:ext>
            </a:extLst>
          </p:cNvPr>
          <p:cNvSpPr/>
          <p:nvPr/>
        </p:nvSpPr>
        <p:spPr>
          <a:xfrm>
            <a:off x="914400" y="1280160"/>
            <a:ext cx="16459200" cy="7680960"/>
          </a:xfrm>
          <a:prstGeom prst="ellipse">
            <a:avLst/>
          </a:prstGeom>
          <a:solidFill>
            <a:srgbClr val="FF6F61">
              <a:alpha val="25000"/>
            </a:srgbClr>
          </a:solidFill>
          <a:ln w="12700">
            <a:solidFill>
              <a:srgbClr val="FF6F61">
                <a:alpha val="5000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106DDB5D-0B9D-08A4-E3CF-82B338CECE68}"/>
              </a:ext>
            </a:extLst>
          </p:cNvPr>
          <p:cNvSpPr/>
          <p:nvPr/>
        </p:nvSpPr>
        <p:spPr>
          <a:xfrm>
            <a:off x="1828800" y="182880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4850CDF8-44EE-410A-9526-CBDD2F7C6ED8}"/>
              </a:ext>
            </a:extLst>
          </p:cNvPr>
          <p:cNvSpPr/>
          <p:nvPr/>
        </p:nvSpPr>
        <p:spPr>
          <a:xfrm>
            <a:off x="15544800" y="20116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F94F33E5-BFB9-AEEA-2DDF-B1788EB15FDF}"/>
              </a:ext>
            </a:extLst>
          </p:cNvPr>
          <p:cNvSpPr/>
          <p:nvPr/>
        </p:nvSpPr>
        <p:spPr>
          <a:xfrm>
            <a:off x="2011680" y="804672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428D6B41-E17E-5DC1-D97B-9C75D4A7E1CA}"/>
              </a:ext>
            </a:extLst>
          </p:cNvPr>
          <p:cNvSpPr/>
          <p:nvPr/>
        </p:nvSpPr>
        <p:spPr>
          <a:xfrm>
            <a:off x="15727680" y="7680960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12E949A6-5659-C464-72E3-3809C17C4689}"/>
              </a:ext>
            </a:extLst>
          </p:cNvPr>
          <p:cNvSpPr/>
          <p:nvPr/>
        </p:nvSpPr>
        <p:spPr>
          <a:xfrm>
            <a:off x="9144000" y="1554480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5E0CE07A-4158-5BBF-0BD5-55AADFF5973D}"/>
              </a:ext>
            </a:extLst>
          </p:cNvPr>
          <p:cNvSpPr/>
          <p:nvPr/>
        </p:nvSpPr>
        <p:spPr>
          <a:xfrm>
            <a:off x="8778240" y="8869680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888DEB29-5E04-0D6C-2DFB-1B76CCF80385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1626268F-A0F7-6C62-025A-F69F12EED3F3}"/>
              </a:ext>
            </a:extLst>
          </p:cNvPr>
          <p:cNvSpPr/>
          <p:nvPr/>
        </p:nvSpPr>
        <p:spPr>
          <a:xfrm>
            <a:off x="5029200" y="192024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spc="600" dirty="0">
                <a:solidFill>
                  <a:srgbClr val="F5C51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ACTIVITY</a:t>
            </a:r>
            <a:endParaRPr lang="en-US" sz="3200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35532935-8276-CADC-F8F1-DF34A780763F}"/>
              </a:ext>
            </a:extLst>
          </p:cNvPr>
          <p:cNvSpPr/>
          <p:nvPr/>
        </p:nvSpPr>
        <p:spPr>
          <a:xfrm>
            <a:off x="548640" y="3383280"/>
            <a:ext cx="17190720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Head, Shoulders, Knees &amp; No’s!</a:t>
            </a:r>
            <a:endParaRPr lang="en-US" sz="9600" dirty="0"/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A3264C8A-AF05-757D-46D1-0C859FE23745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solidFill>
            <a:srgbClr val="FFFFFF"/>
          </a:solidFill>
          <a:ln w="254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0968BE0E-5C32-67E2-065D-0C1ACDC6B0C5}"/>
              </a:ext>
            </a:extLst>
          </p:cNvPr>
          <p:cNvSpPr/>
          <p:nvPr/>
        </p:nvSpPr>
        <p:spPr>
          <a:xfrm>
            <a:off x="1828800" y="6309360"/>
            <a:ext cx="146304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Role Play</a:t>
            </a:r>
            <a:endParaRPr lang="en-US" sz="5600" dirty="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C7418C94-2048-D799-A65D-736FB4A101CA}"/>
              </a:ext>
            </a:extLst>
          </p:cNvPr>
          <p:cNvSpPr/>
          <p:nvPr/>
        </p:nvSpPr>
        <p:spPr>
          <a:xfrm>
            <a:off x="914400" y="7955280"/>
            <a:ext cx="164592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3600" b="1" spc="800" dirty="0">
                <a:solidFill>
                  <a:srgbClr val="C4453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Up next…</a:t>
            </a:r>
            <a:endParaRPr lang="en-US" sz="3600" dirty="0"/>
          </a:p>
        </p:txBody>
      </p:sp>
      <p:sp>
        <p:nvSpPr>
          <p:cNvPr id="24" name="Text 25">
            <a:extLst>
              <a:ext uri="{FF2B5EF4-FFF2-40B4-BE49-F238E27FC236}">
                <a16:creationId xmlns:a16="http://schemas.microsoft.com/office/drawing/2014/main" id="{5C2BF81D-2109-E1D0-91E8-D9162013A82E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ACTIVITY  •  8 MIN  •  EVERYONE</a:t>
            </a:r>
            <a:endParaRPr lang="en-US" sz="3600" dirty="0"/>
          </a:p>
        </p:txBody>
      </p:sp>
      <p:sp>
        <p:nvSpPr>
          <p:cNvPr id="25" name="Slide Number Placeholder 8">
            <a:extLst>
              <a:ext uri="{FF2B5EF4-FFF2-40B4-BE49-F238E27FC236}">
                <a16:creationId xmlns:a16="http://schemas.microsoft.com/office/drawing/2014/main" id="{AA46D9A1-10D5-0FC6-3DE8-A26A2675B8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33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31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8F1C04-6640-65C7-1C21-022F3275E286}"/>
              </a:ext>
            </a:extLst>
          </p:cNvPr>
          <p:cNvSpPr txBox="1"/>
          <p:nvPr/>
        </p:nvSpPr>
        <p:spPr>
          <a:xfrm>
            <a:off x="94325" y="-237593"/>
            <a:ext cx="4300151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endParaRPr lang="en-US" sz="14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56935-9E20-3515-F635-B5A58C7DF3D0}"/>
              </a:ext>
            </a:extLst>
          </p:cNvPr>
          <p:cNvSpPr txBox="1"/>
          <p:nvPr/>
        </p:nvSpPr>
        <p:spPr>
          <a:xfrm>
            <a:off x="5334000" y="9000589"/>
            <a:ext cx="5323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Prepare </a:t>
            </a:r>
            <a:r>
              <a:rPr lang="en-US" sz="3600" dirty="0"/>
              <a:t>| Own | Proceed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EAE3B-3E7B-741D-8D0E-9C246DF619B4}"/>
              </a:ext>
            </a:extLst>
          </p:cNvPr>
          <p:cNvSpPr txBox="1"/>
          <p:nvPr/>
        </p:nvSpPr>
        <p:spPr>
          <a:xfrm>
            <a:off x="1545774" y="5775963"/>
            <a:ext cx="21852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0" dirty="0">
                <a:solidFill>
                  <a:srgbClr val="00B0F0"/>
                </a:solidFill>
              </a:rPr>
              <a:t>O</a:t>
            </a:r>
            <a:r>
              <a:rPr lang="en-US" sz="10800" dirty="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7" name="Text 25">
            <a:extLst>
              <a:ext uri="{FF2B5EF4-FFF2-40B4-BE49-F238E27FC236}">
                <a16:creationId xmlns:a16="http://schemas.microsoft.com/office/drawing/2014/main" id="{8CEEBF77-950B-439D-D96D-A92B788A53A7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914445"/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Head, Shoulders, Knees and No’s!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FCDFFD-80D8-676C-220F-1BDCBE9D7CBA}"/>
              </a:ext>
            </a:extLst>
          </p:cNvPr>
          <p:cNvSpPr/>
          <p:nvPr/>
        </p:nvSpPr>
        <p:spPr>
          <a:xfrm>
            <a:off x="4749056" y="1415230"/>
            <a:ext cx="13072349" cy="20855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D8BF10-93A5-7B5D-F4B9-B07A640C366E}"/>
              </a:ext>
            </a:extLst>
          </p:cNvPr>
          <p:cNvSpPr txBox="1"/>
          <p:nvPr/>
        </p:nvSpPr>
        <p:spPr>
          <a:xfrm>
            <a:off x="4896113" y="2007549"/>
            <a:ext cx="14467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"Why did you tell Fred what I said?!?"</a:t>
            </a:r>
            <a:endParaRPr lang="en-US" sz="6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6404C0-17AF-C9E7-0596-0CFB154828AD}"/>
              </a:ext>
            </a:extLst>
          </p:cNvPr>
          <p:cNvSpPr/>
          <p:nvPr/>
        </p:nvSpPr>
        <p:spPr>
          <a:xfrm>
            <a:off x="8457479" y="2991532"/>
            <a:ext cx="3849344" cy="7848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543C1-28FD-C856-6F66-833BF3244674}"/>
              </a:ext>
            </a:extLst>
          </p:cNvPr>
          <p:cNvSpPr/>
          <p:nvPr/>
        </p:nvSpPr>
        <p:spPr>
          <a:xfrm>
            <a:off x="12644149" y="2950012"/>
            <a:ext cx="3849344" cy="7848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3F1F7A-364F-CE3F-A3C2-EE41A3F7C4CA}"/>
              </a:ext>
            </a:extLst>
          </p:cNvPr>
          <p:cNvSpPr txBox="1"/>
          <p:nvPr/>
        </p:nvSpPr>
        <p:spPr>
          <a:xfrm>
            <a:off x="8516666" y="2950012"/>
            <a:ext cx="8314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   YES</a:t>
            </a:r>
            <a:r>
              <a:rPr lang="en-US" sz="4200" dirty="0"/>
              <a:t>: Head           </a:t>
            </a:r>
            <a:r>
              <a:rPr lang="en-US" sz="4200" b="1" dirty="0"/>
              <a:t>NO:</a:t>
            </a:r>
            <a:r>
              <a:rPr lang="en-US" sz="4200" dirty="0"/>
              <a:t> Nose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466E7A-3D0D-9AF1-C4BB-F031B54C6127}"/>
              </a:ext>
            </a:extLst>
          </p:cNvPr>
          <p:cNvGrpSpPr/>
          <p:nvPr/>
        </p:nvGrpSpPr>
        <p:grpSpPr>
          <a:xfrm>
            <a:off x="4998423" y="4093133"/>
            <a:ext cx="12453519" cy="4380725"/>
            <a:chOff x="3332282" y="2728755"/>
            <a:chExt cx="8302346" cy="292048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382B83-26B8-3A69-6308-88C1C9EFB289}"/>
                </a:ext>
              </a:extLst>
            </p:cNvPr>
            <p:cNvSpPr/>
            <p:nvPr/>
          </p:nvSpPr>
          <p:spPr>
            <a:xfrm>
              <a:off x="3332282" y="2728755"/>
              <a:ext cx="8254293" cy="2920483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4C2FBB-9564-8A4E-BA6E-F55C424186BD}"/>
                </a:ext>
              </a:extLst>
            </p:cNvPr>
            <p:cNvSpPr txBox="1"/>
            <p:nvPr/>
          </p:nvSpPr>
          <p:spPr>
            <a:xfrm>
              <a:off x="3332282" y="3118202"/>
              <a:ext cx="8302346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You shouldn't have told me…</a:t>
              </a:r>
            </a:p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if you didn't want him to know.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9793D5-6B58-17D8-79B0-FD611FB5B659}"/>
              </a:ext>
            </a:extLst>
          </p:cNvPr>
          <p:cNvGrpSpPr/>
          <p:nvPr/>
        </p:nvGrpSpPr>
        <p:grpSpPr>
          <a:xfrm>
            <a:off x="5227023" y="4321733"/>
            <a:ext cx="12453519" cy="4380725"/>
            <a:chOff x="3332282" y="2728755"/>
            <a:chExt cx="8302346" cy="292048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3D907E-8A67-6D83-79A9-FB35AF094840}"/>
                </a:ext>
              </a:extLst>
            </p:cNvPr>
            <p:cNvSpPr/>
            <p:nvPr/>
          </p:nvSpPr>
          <p:spPr>
            <a:xfrm>
              <a:off x="3332282" y="2728755"/>
              <a:ext cx="8254293" cy="2920483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9E8D90-F28C-3A91-43B8-431998612F92}"/>
                </a:ext>
              </a:extLst>
            </p:cNvPr>
            <p:cNvSpPr txBox="1"/>
            <p:nvPr/>
          </p:nvSpPr>
          <p:spPr>
            <a:xfrm>
              <a:off x="3332282" y="3118202"/>
              <a:ext cx="8302346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I'm sorry, </a:t>
              </a:r>
            </a:p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I didn't realize you wanted to talk to him first.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B7535F-CB31-FD30-5997-634ADC6FD5C0}"/>
              </a:ext>
            </a:extLst>
          </p:cNvPr>
          <p:cNvGrpSpPr/>
          <p:nvPr/>
        </p:nvGrpSpPr>
        <p:grpSpPr>
          <a:xfrm>
            <a:off x="5102962" y="3963442"/>
            <a:ext cx="12381440" cy="4380725"/>
            <a:chOff x="3332282" y="2728755"/>
            <a:chExt cx="8254293" cy="292048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82F21F8-84A9-CBD4-EA87-1B83237D895D}"/>
                </a:ext>
              </a:extLst>
            </p:cNvPr>
            <p:cNvSpPr/>
            <p:nvPr/>
          </p:nvSpPr>
          <p:spPr>
            <a:xfrm>
              <a:off x="3332282" y="2728755"/>
              <a:ext cx="8254293" cy="2920483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DF5432-2E70-F576-235C-0FD650C83E12}"/>
                </a:ext>
              </a:extLst>
            </p:cNvPr>
            <p:cNvSpPr txBox="1"/>
            <p:nvPr/>
          </p:nvSpPr>
          <p:spPr>
            <a:xfrm>
              <a:off x="4440297" y="3354127"/>
              <a:ext cx="5613991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You know I can't keep a secret!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BDE642C-470C-04F1-7A8C-EDCB87206E49}"/>
              </a:ext>
            </a:extLst>
          </p:cNvPr>
          <p:cNvSpPr txBox="1"/>
          <p:nvPr/>
        </p:nvSpPr>
        <p:spPr>
          <a:xfrm>
            <a:off x="5031671" y="1576115"/>
            <a:ext cx="11076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Your friend is upset. </a:t>
            </a:r>
            <a:endParaRPr lang="en-US" sz="36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67D6DA-7270-44FF-B255-180BD484BF03}"/>
              </a:ext>
            </a:extLst>
          </p:cNvPr>
          <p:cNvSpPr/>
          <p:nvPr/>
        </p:nvSpPr>
        <p:spPr>
          <a:xfrm>
            <a:off x="9352281" y="1487905"/>
            <a:ext cx="8027582" cy="69249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/>
              <a:t>Prepare</a:t>
            </a:r>
            <a:r>
              <a:rPr lang="en-US" sz="4200" dirty="0"/>
              <a:t>: How will you respond?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8634F65-B9DB-6D29-92F8-78B0926D6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753600" y="9058029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34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0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DD89B-15F3-E555-E697-AC66E20A3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7B3D06-51A8-9B53-6543-C5C834FC267D}"/>
              </a:ext>
            </a:extLst>
          </p:cNvPr>
          <p:cNvSpPr txBox="1"/>
          <p:nvPr/>
        </p:nvSpPr>
        <p:spPr>
          <a:xfrm>
            <a:off x="94325" y="-237593"/>
            <a:ext cx="4300151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0" dirty="0">
                <a:solidFill>
                  <a:srgbClr val="00B0F0"/>
                </a:solidFill>
              </a:rPr>
              <a:t>O</a:t>
            </a:r>
            <a:endParaRPr lang="en-US" sz="14400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308C5-AEC3-3C00-771F-C54B0E19572E}"/>
              </a:ext>
            </a:extLst>
          </p:cNvPr>
          <p:cNvSpPr txBox="1"/>
          <p:nvPr/>
        </p:nvSpPr>
        <p:spPr>
          <a:xfrm>
            <a:off x="620040" y="6290897"/>
            <a:ext cx="54938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0" dirty="0">
                <a:solidFill>
                  <a:schemeClr val="tx2"/>
                </a:solidFill>
              </a:rPr>
              <a:t>P         </a:t>
            </a:r>
            <a:r>
              <a:rPr lang="en-US" sz="10800" dirty="0" err="1">
                <a:solidFill>
                  <a:schemeClr val="tx2"/>
                </a:solidFill>
              </a:rPr>
              <a:t>P</a:t>
            </a:r>
            <a:endParaRPr lang="en-US" sz="10800" dirty="0">
              <a:solidFill>
                <a:schemeClr val="tx2"/>
              </a:solidFill>
            </a:endParaRPr>
          </a:p>
        </p:txBody>
      </p:sp>
      <p:sp>
        <p:nvSpPr>
          <p:cNvPr id="7" name="Text 25">
            <a:extLst>
              <a:ext uri="{FF2B5EF4-FFF2-40B4-BE49-F238E27FC236}">
                <a16:creationId xmlns:a16="http://schemas.microsoft.com/office/drawing/2014/main" id="{8BCA3C52-8CF2-72DF-E546-BB717FDD0CBE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914445"/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Head, Shoulders, Knees and No’s!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CBF588-2837-B1AA-6F46-3385CB9A7555}"/>
              </a:ext>
            </a:extLst>
          </p:cNvPr>
          <p:cNvSpPr/>
          <p:nvPr/>
        </p:nvSpPr>
        <p:spPr>
          <a:xfrm>
            <a:off x="4749056" y="1415230"/>
            <a:ext cx="13072349" cy="20855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834DFD-DCB4-C1CA-51B9-7E5ED8C89DE9}"/>
              </a:ext>
            </a:extLst>
          </p:cNvPr>
          <p:cNvSpPr txBox="1"/>
          <p:nvPr/>
        </p:nvSpPr>
        <p:spPr>
          <a:xfrm>
            <a:off x="5031671" y="1576115"/>
            <a:ext cx="11076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Your friend is upset. </a:t>
            </a:r>
            <a:endParaRPr lang="en-US" sz="36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BBC4B-9D5B-3F4A-2A70-C09FD332F10A}"/>
              </a:ext>
            </a:extLst>
          </p:cNvPr>
          <p:cNvSpPr txBox="1"/>
          <p:nvPr/>
        </p:nvSpPr>
        <p:spPr>
          <a:xfrm>
            <a:off x="4896113" y="2007549"/>
            <a:ext cx="14467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"Why did you tell Fred what I said?!?"</a:t>
            </a:r>
            <a:endParaRPr lang="en-US" sz="6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72B698-ECCF-A7AD-7D62-EE55544C4531}"/>
              </a:ext>
            </a:extLst>
          </p:cNvPr>
          <p:cNvSpPr/>
          <p:nvPr/>
        </p:nvSpPr>
        <p:spPr>
          <a:xfrm>
            <a:off x="8457479" y="2991532"/>
            <a:ext cx="3849344" cy="7848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598808-B198-38D1-98E5-26D4DFD9C772}"/>
              </a:ext>
            </a:extLst>
          </p:cNvPr>
          <p:cNvSpPr/>
          <p:nvPr/>
        </p:nvSpPr>
        <p:spPr>
          <a:xfrm>
            <a:off x="12644149" y="2950012"/>
            <a:ext cx="3849344" cy="7848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ABA23-1FA6-FF80-CD89-06453DBA2306}"/>
              </a:ext>
            </a:extLst>
          </p:cNvPr>
          <p:cNvSpPr txBox="1"/>
          <p:nvPr/>
        </p:nvSpPr>
        <p:spPr>
          <a:xfrm>
            <a:off x="8048835" y="2950012"/>
            <a:ext cx="8314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   YES</a:t>
            </a:r>
            <a:r>
              <a:rPr lang="en-US" sz="4200" dirty="0"/>
              <a:t>: Shoulder         </a:t>
            </a:r>
            <a:r>
              <a:rPr lang="en-US" sz="4200" b="1" dirty="0"/>
              <a:t>NO:</a:t>
            </a:r>
            <a:r>
              <a:rPr lang="en-US" sz="4200" dirty="0"/>
              <a:t> Nose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93A492-1428-33C4-4F76-446D03C00928}"/>
              </a:ext>
            </a:extLst>
          </p:cNvPr>
          <p:cNvGrpSpPr/>
          <p:nvPr/>
        </p:nvGrpSpPr>
        <p:grpSpPr>
          <a:xfrm>
            <a:off x="6674799" y="3859103"/>
            <a:ext cx="11074623" cy="4380725"/>
            <a:chOff x="3332282" y="2728755"/>
            <a:chExt cx="8254293" cy="292048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A73AE8-BFF4-E5F0-6F01-D2D46E729E60}"/>
                </a:ext>
              </a:extLst>
            </p:cNvPr>
            <p:cNvSpPr/>
            <p:nvPr/>
          </p:nvSpPr>
          <p:spPr>
            <a:xfrm>
              <a:off x="3332282" y="2728755"/>
              <a:ext cx="8254293" cy="2920483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D953BF-7A1C-94D3-2AD3-5EC3E8279688}"/>
                </a:ext>
              </a:extLst>
            </p:cNvPr>
            <p:cNvSpPr txBox="1"/>
            <p:nvPr/>
          </p:nvSpPr>
          <p:spPr>
            <a:xfrm>
              <a:off x="4440297" y="3354127"/>
              <a:ext cx="5613991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Your friendship is restored.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087ABB-4DF7-1307-4779-0D5C8ED160E5}"/>
              </a:ext>
            </a:extLst>
          </p:cNvPr>
          <p:cNvGrpSpPr/>
          <p:nvPr/>
        </p:nvGrpSpPr>
        <p:grpSpPr>
          <a:xfrm>
            <a:off x="6541807" y="4093133"/>
            <a:ext cx="10846988" cy="4380725"/>
            <a:chOff x="3332282" y="2728755"/>
            <a:chExt cx="8254293" cy="292048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633441-AAD8-AC23-9C5B-046F7186340F}"/>
                </a:ext>
              </a:extLst>
            </p:cNvPr>
            <p:cNvSpPr/>
            <p:nvPr/>
          </p:nvSpPr>
          <p:spPr>
            <a:xfrm>
              <a:off x="3332282" y="2728755"/>
              <a:ext cx="8254293" cy="2920483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00E24A-C82E-10E9-F7E1-92DEF1B03615}"/>
                </a:ext>
              </a:extLst>
            </p:cNvPr>
            <p:cNvSpPr txBox="1"/>
            <p:nvPr/>
          </p:nvSpPr>
          <p:spPr>
            <a:xfrm>
              <a:off x="4764014" y="3187761"/>
              <a:ext cx="604194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Your friend is angrier than ever.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01932F-BDC4-E2EB-C60B-1B44B77F3DD3}"/>
              </a:ext>
            </a:extLst>
          </p:cNvPr>
          <p:cNvGrpSpPr/>
          <p:nvPr/>
        </p:nvGrpSpPr>
        <p:grpSpPr>
          <a:xfrm>
            <a:off x="6706893" y="4321733"/>
            <a:ext cx="10973649" cy="4380725"/>
            <a:chOff x="3332282" y="2728755"/>
            <a:chExt cx="8302346" cy="292048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E65839-026F-F409-4DFC-860E9E2BB9DF}"/>
                </a:ext>
              </a:extLst>
            </p:cNvPr>
            <p:cNvSpPr/>
            <p:nvPr/>
          </p:nvSpPr>
          <p:spPr>
            <a:xfrm>
              <a:off x="3332282" y="2728755"/>
              <a:ext cx="8254293" cy="2920483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758E6E-70CB-CF9E-3999-BCF6B7CFA9A8}"/>
                </a:ext>
              </a:extLst>
            </p:cNvPr>
            <p:cNvSpPr txBox="1"/>
            <p:nvPr/>
          </p:nvSpPr>
          <p:spPr>
            <a:xfrm>
              <a:off x="3332282" y="3118202"/>
              <a:ext cx="8302346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Your friend invites you to hang out.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9ABF59-7A15-8EF3-EC20-DC67215FDA97}"/>
              </a:ext>
            </a:extLst>
          </p:cNvPr>
          <p:cNvGrpSpPr/>
          <p:nvPr/>
        </p:nvGrpSpPr>
        <p:grpSpPr>
          <a:xfrm>
            <a:off x="6409412" y="3900623"/>
            <a:ext cx="11193639" cy="4380725"/>
            <a:chOff x="2934264" y="2295615"/>
            <a:chExt cx="8468783" cy="29204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B6941D-6E09-D6EA-53E3-08805E6E6DE6}"/>
                </a:ext>
              </a:extLst>
            </p:cNvPr>
            <p:cNvSpPr/>
            <p:nvPr/>
          </p:nvSpPr>
          <p:spPr>
            <a:xfrm>
              <a:off x="2934264" y="2295615"/>
              <a:ext cx="8254293" cy="2920483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A0F951-81C6-62D3-49DD-E2F375F333F9}"/>
                </a:ext>
              </a:extLst>
            </p:cNvPr>
            <p:cNvSpPr txBox="1"/>
            <p:nvPr/>
          </p:nvSpPr>
          <p:spPr>
            <a:xfrm>
              <a:off x="3100701" y="3118202"/>
              <a:ext cx="8302346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Your friend doesn't trust you anymore.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290E5EF-935B-1928-42FA-A3AEB8538F90}"/>
              </a:ext>
            </a:extLst>
          </p:cNvPr>
          <p:cNvSpPr/>
          <p:nvPr/>
        </p:nvSpPr>
        <p:spPr>
          <a:xfrm>
            <a:off x="9144000" y="1415230"/>
            <a:ext cx="8824461" cy="6924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/>
              <a:t>Own</a:t>
            </a:r>
            <a:r>
              <a:rPr lang="en-US" sz="4200" dirty="0"/>
              <a:t>: Consider the Consequences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A08AAE-501C-D7F9-F2BF-206BBA541DA0}"/>
              </a:ext>
            </a:extLst>
          </p:cNvPr>
          <p:cNvSpPr txBox="1"/>
          <p:nvPr/>
        </p:nvSpPr>
        <p:spPr>
          <a:xfrm>
            <a:off x="5399712" y="8993006"/>
            <a:ext cx="5298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Prepare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dirty="0"/>
              <a:t>| </a:t>
            </a:r>
            <a:r>
              <a:rPr lang="en-US" sz="3600" b="1" dirty="0">
                <a:solidFill>
                  <a:srgbClr val="00B050"/>
                </a:solidFill>
              </a:rPr>
              <a:t>Own </a:t>
            </a:r>
            <a:r>
              <a:rPr lang="en-US" sz="3600" dirty="0"/>
              <a:t>| Proceed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3B170FBD-D181-FBB9-A31F-0B2E76C6A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862181" y="9057194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35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0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6CDED-B184-A62B-4016-FADAE193F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ACA7DC-1344-B43A-CCD8-9F530C04C649}"/>
              </a:ext>
            </a:extLst>
          </p:cNvPr>
          <p:cNvSpPr txBox="1"/>
          <p:nvPr/>
        </p:nvSpPr>
        <p:spPr>
          <a:xfrm>
            <a:off x="94325" y="-237593"/>
            <a:ext cx="4300151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endParaRPr lang="en-US" sz="14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5E435-66A0-CE0A-1FC7-4F2BE78AD2AE}"/>
              </a:ext>
            </a:extLst>
          </p:cNvPr>
          <p:cNvSpPr txBox="1"/>
          <p:nvPr/>
        </p:nvSpPr>
        <p:spPr>
          <a:xfrm>
            <a:off x="5410200" y="8991549"/>
            <a:ext cx="5349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Prepare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dirty="0"/>
              <a:t>| Own | </a:t>
            </a:r>
            <a:r>
              <a:rPr lang="en-US" sz="3600" b="1" dirty="0">
                <a:solidFill>
                  <a:srgbClr val="00B050"/>
                </a:solidFill>
              </a:rPr>
              <a:t>Proceed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939A7-39DB-AA69-1E08-C7A296353111}"/>
              </a:ext>
            </a:extLst>
          </p:cNvPr>
          <p:cNvSpPr txBox="1"/>
          <p:nvPr/>
        </p:nvSpPr>
        <p:spPr>
          <a:xfrm>
            <a:off x="1545774" y="5775963"/>
            <a:ext cx="21852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0" dirty="0">
                <a:solidFill>
                  <a:srgbClr val="00B0F0"/>
                </a:solidFill>
              </a:rPr>
              <a:t>O</a:t>
            </a:r>
            <a:r>
              <a:rPr lang="en-US" sz="10800" dirty="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7" name="Text 25">
            <a:extLst>
              <a:ext uri="{FF2B5EF4-FFF2-40B4-BE49-F238E27FC236}">
                <a16:creationId xmlns:a16="http://schemas.microsoft.com/office/drawing/2014/main" id="{97CE0FB7-2783-C953-7E83-5B50E4B5BF91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914445"/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Head, Shoulders, Knees and No’s!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5F9A5-0198-9FCE-CA26-7FEB17498595}"/>
              </a:ext>
            </a:extLst>
          </p:cNvPr>
          <p:cNvSpPr/>
          <p:nvPr/>
        </p:nvSpPr>
        <p:spPr>
          <a:xfrm>
            <a:off x="4749056" y="1415230"/>
            <a:ext cx="13072349" cy="20855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35BB3B-50C7-E110-7D4B-4FDC46EEA966}"/>
              </a:ext>
            </a:extLst>
          </p:cNvPr>
          <p:cNvSpPr txBox="1"/>
          <p:nvPr/>
        </p:nvSpPr>
        <p:spPr>
          <a:xfrm>
            <a:off x="4896113" y="2007549"/>
            <a:ext cx="14467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"Why did you tell Fred what I said?!?"</a:t>
            </a:r>
            <a:endParaRPr lang="en-US" sz="6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EAE767-7AAC-83B4-6678-AAA80D095849}"/>
              </a:ext>
            </a:extLst>
          </p:cNvPr>
          <p:cNvSpPr/>
          <p:nvPr/>
        </p:nvSpPr>
        <p:spPr>
          <a:xfrm>
            <a:off x="8457479" y="2991532"/>
            <a:ext cx="3849344" cy="7848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1861BA-389D-3095-BE74-8A1FFE094597}"/>
              </a:ext>
            </a:extLst>
          </p:cNvPr>
          <p:cNvSpPr/>
          <p:nvPr/>
        </p:nvSpPr>
        <p:spPr>
          <a:xfrm>
            <a:off x="12644149" y="2950012"/>
            <a:ext cx="3849344" cy="7848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6711D-3990-8C1A-2E04-F29F806A07F7}"/>
              </a:ext>
            </a:extLst>
          </p:cNvPr>
          <p:cNvSpPr txBox="1"/>
          <p:nvPr/>
        </p:nvSpPr>
        <p:spPr>
          <a:xfrm>
            <a:off x="8516666" y="2950012"/>
            <a:ext cx="8314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   YES</a:t>
            </a:r>
            <a:r>
              <a:rPr lang="en-US" sz="4200" dirty="0"/>
              <a:t>: Knees           </a:t>
            </a:r>
            <a:r>
              <a:rPr lang="en-US" sz="4200" b="1" dirty="0"/>
              <a:t>NO:</a:t>
            </a:r>
            <a:r>
              <a:rPr lang="en-US" sz="4200" dirty="0"/>
              <a:t> Nose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A0E74D-C308-DFDB-C104-83E201C5AD48}"/>
              </a:ext>
            </a:extLst>
          </p:cNvPr>
          <p:cNvSpPr txBox="1"/>
          <p:nvPr/>
        </p:nvSpPr>
        <p:spPr>
          <a:xfrm>
            <a:off x="6764984" y="4901500"/>
            <a:ext cx="84209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You know I can't keep a secret!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837D9B-24BB-6271-8030-BCA8A1E956BB}"/>
              </a:ext>
            </a:extLst>
          </p:cNvPr>
          <p:cNvSpPr/>
          <p:nvPr/>
        </p:nvSpPr>
        <p:spPr>
          <a:xfrm>
            <a:off x="6445724" y="1334620"/>
            <a:ext cx="10047768" cy="69249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/>
              <a:t>Proceed</a:t>
            </a:r>
            <a:r>
              <a:rPr lang="en-US" sz="4200" dirty="0"/>
              <a:t>: Go ahead with your response?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B8A507-3F71-FC2B-08AC-3642FDC170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174" y="3069379"/>
            <a:ext cx="7505687" cy="5629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178B94-9B21-9F74-CB23-33C5104557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8809" y="3694850"/>
            <a:ext cx="7505688" cy="50037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501E91-3C1D-B64B-500F-9B3BC4C529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1396" y="3488501"/>
            <a:ext cx="5043887" cy="52101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37C677-C075-3092-44EC-FF2376A173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96095" y="2830622"/>
            <a:ext cx="5631281" cy="589068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54DB2A5-63CE-851D-ACD9-8BCE6F6D8F21}"/>
              </a:ext>
            </a:extLst>
          </p:cNvPr>
          <p:cNvCxnSpPr/>
          <p:nvPr/>
        </p:nvCxnSpPr>
        <p:spPr>
          <a:xfrm>
            <a:off x="5199321" y="8722002"/>
            <a:ext cx="127590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9E38FB2-6D26-53C4-77C0-5657276782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829800" y="908496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36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438EE-C5C3-1914-94F0-B2BA1FF0F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25D007-2FC7-8DF3-7D4C-18C2EC7C3BA7}"/>
              </a:ext>
            </a:extLst>
          </p:cNvPr>
          <p:cNvSpPr txBox="1"/>
          <p:nvPr/>
        </p:nvSpPr>
        <p:spPr>
          <a:xfrm>
            <a:off x="5334000" y="9000589"/>
            <a:ext cx="5246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</a:t>
            </a:r>
            <a:r>
              <a:rPr lang="en-US" sz="3600" dirty="0"/>
              <a:t>repare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dirty="0"/>
              <a:t>| </a:t>
            </a:r>
            <a:r>
              <a:rPr lang="en-US" sz="3600" b="1" dirty="0"/>
              <a:t>O</a:t>
            </a:r>
            <a:r>
              <a:rPr lang="en-US" sz="3600" dirty="0"/>
              <a:t>wn | </a:t>
            </a:r>
            <a:r>
              <a:rPr lang="en-US" sz="3600" b="1" dirty="0"/>
              <a:t>P</a:t>
            </a:r>
            <a:r>
              <a:rPr lang="en-US" sz="3600" dirty="0"/>
              <a:t>roceed</a:t>
            </a:r>
          </a:p>
        </p:txBody>
      </p:sp>
      <p:sp>
        <p:nvSpPr>
          <p:cNvPr id="7" name="Text 25">
            <a:extLst>
              <a:ext uri="{FF2B5EF4-FFF2-40B4-BE49-F238E27FC236}">
                <a16:creationId xmlns:a16="http://schemas.microsoft.com/office/drawing/2014/main" id="{00B65E70-4E84-6D48-0A52-467F9C807BDA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914445"/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Head, Shoulders, Knees and No’s!  Debrief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1C868F-2307-D44D-329F-9A713C3F8C2F}"/>
              </a:ext>
            </a:extLst>
          </p:cNvPr>
          <p:cNvSpPr/>
          <p:nvPr/>
        </p:nvSpPr>
        <p:spPr>
          <a:xfrm>
            <a:off x="4749056" y="1415230"/>
            <a:ext cx="13072349" cy="13274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76C37-CFF9-E851-10B5-3E0CF36FDA84}"/>
              </a:ext>
            </a:extLst>
          </p:cNvPr>
          <p:cNvSpPr txBox="1"/>
          <p:nvPr/>
        </p:nvSpPr>
        <p:spPr>
          <a:xfrm>
            <a:off x="4832317" y="1617825"/>
            <a:ext cx="14467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"Why did you tell Fred what I said?!?"</a:t>
            </a:r>
            <a:endParaRPr lang="en-US" sz="6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23EA27-9B22-7D52-C838-D33AFE1ED44A}"/>
              </a:ext>
            </a:extLst>
          </p:cNvPr>
          <p:cNvSpPr txBox="1"/>
          <p:nvPr/>
        </p:nvSpPr>
        <p:spPr>
          <a:xfrm>
            <a:off x="6736076" y="4912643"/>
            <a:ext cx="84209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You know I can't keep a secret!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14296A5-BA84-D645-9D3B-E4B8D38478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0731" y="3500813"/>
            <a:ext cx="5043887" cy="521014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AABD9D-0F74-9536-34C4-BDCC4C9E7CF8}"/>
              </a:ext>
            </a:extLst>
          </p:cNvPr>
          <p:cNvCxnSpPr>
            <a:cxnSpLocks/>
          </p:cNvCxnSpPr>
          <p:nvPr/>
        </p:nvCxnSpPr>
        <p:spPr>
          <a:xfrm>
            <a:off x="1041990" y="8710955"/>
            <a:ext cx="16916400" cy="11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4B08B8-CFB1-1A44-CBAF-7E92C29094A5}"/>
              </a:ext>
            </a:extLst>
          </p:cNvPr>
          <p:cNvGrpSpPr/>
          <p:nvPr/>
        </p:nvGrpSpPr>
        <p:grpSpPr>
          <a:xfrm>
            <a:off x="2925419" y="3086100"/>
            <a:ext cx="14895986" cy="5190506"/>
            <a:chOff x="2204710" y="2590963"/>
            <a:chExt cx="19818062" cy="6905604"/>
          </a:xfrm>
        </p:grpSpPr>
        <p:sp>
          <p:nvSpPr>
            <p:cNvPr id="20" name="Shape 31">
              <a:extLst>
                <a:ext uri="{FF2B5EF4-FFF2-40B4-BE49-F238E27FC236}">
                  <a16:creationId xmlns:a16="http://schemas.microsoft.com/office/drawing/2014/main" id="{716D4B7C-D369-FEDD-8607-11CE13E17BAA}"/>
                </a:ext>
              </a:extLst>
            </p:cNvPr>
            <p:cNvSpPr/>
            <p:nvPr/>
          </p:nvSpPr>
          <p:spPr>
            <a:xfrm>
              <a:off x="4570487" y="2614079"/>
              <a:ext cx="17452285" cy="173736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2">
                  <a:lumMod val="50000"/>
                </a:schemeClr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Shape 32">
              <a:extLst>
                <a:ext uri="{FF2B5EF4-FFF2-40B4-BE49-F238E27FC236}">
                  <a16:creationId xmlns:a16="http://schemas.microsoft.com/office/drawing/2014/main" id="{6F88E29A-DE66-DD47-6A03-3FB0F19BE3B1}"/>
                </a:ext>
              </a:extLst>
            </p:cNvPr>
            <p:cNvSpPr/>
            <p:nvPr/>
          </p:nvSpPr>
          <p:spPr>
            <a:xfrm>
              <a:off x="4570491" y="2590963"/>
              <a:ext cx="4191000" cy="173736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>
              <a:solidFill>
                <a:schemeClr val="tx2">
                  <a:lumMod val="50000"/>
                </a:schemeClr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33">
              <a:extLst>
                <a:ext uri="{FF2B5EF4-FFF2-40B4-BE49-F238E27FC236}">
                  <a16:creationId xmlns:a16="http://schemas.microsoft.com/office/drawing/2014/main" id="{4ECAA798-2AA0-B45C-50A0-6ABD899633E9}"/>
                </a:ext>
              </a:extLst>
            </p:cNvPr>
            <p:cNvSpPr/>
            <p:nvPr/>
          </p:nvSpPr>
          <p:spPr>
            <a:xfrm>
              <a:off x="4570491" y="2667182"/>
              <a:ext cx="4191000" cy="17373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3600" b="1" spc="600" dirty="0">
                  <a:solidFill>
                    <a:srgbClr val="FFFFFF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PREPARE</a:t>
              </a:r>
              <a:endParaRPr lang="en-US" sz="3200" b="1" spc="6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endParaRPr>
            </a:p>
          </p:txBody>
        </p:sp>
        <p:sp>
          <p:nvSpPr>
            <p:cNvPr id="23" name="Text 34">
              <a:extLst>
                <a:ext uri="{FF2B5EF4-FFF2-40B4-BE49-F238E27FC236}">
                  <a16:creationId xmlns:a16="http://schemas.microsoft.com/office/drawing/2014/main" id="{9B4C0436-03CF-3D8E-47FC-823F2CF6CDD3}"/>
                </a:ext>
              </a:extLst>
            </p:cNvPr>
            <p:cNvSpPr/>
            <p:nvPr/>
          </p:nvSpPr>
          <p:spPr>
            <a:xfrm>
              <a:off x="9035811" y="2659562"/>
              <a:ext cx="12634502" cy="17373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4200" dirty="0"/>
                <a:t>I'm sorry, I didn't realize you wanted to talk to him first.</a:t>
              </a:r>
              <a:r>
                <a:rPr lang="en-US" sz="4200" b="1" dirty="0">
                  <a:solidFill>
                    <a:srgbClr val="1A223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</a:t>
              </a:r>
              <a:endParaRPr lang="en-US" sz="4200" dirty="0"/>
            </a:p>
          </p:txBody>
        </p:sp>
        <p:sp>
          <p:nvSpPr>
            <p:cNvPr id="24" name="Shape 35">
              <a:extLst>
                <a:ext uri="{FF2B5EF4-FFF2-40B4-BE49-F238E27FC236}">
                  <a16:creationId xmlns:a16="http://schemas.microsoft.com/office/drawing/2014/main" id="{D87BE7C8-580C-DE86-17BC-23B8A11F689C}"/>
                </a:ext>
              </a:extLst>
            </p:cNvPr>
            <p:cNvSpPr/>
            <p:nvPr/>
          </p:nvSpPr>
          <p:spPr>
            <a:xfrm>
              <a:off x="8761488" y="4634665"/>
              <a:ext cx="13261284" cy="173736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2">
                  <a:lumMod val="50000"/>
                </a:schemeClr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Shape 36">
              <a:extLst>
                <a:ext uri="{FF2B5EF4-FFF2-40B4-BE49-F238E27FC236}">
                  <a16:creationId xmlns:a16="http://schemas.microsoft.com/office/drawing/2014/main" id="{F0FD6986-A96C-28D5-D717-0CF3CACE41F5}"/>
                </a:ext>
              </a:extLst>
            </p:cNvPr>
            <p:cNvSpPr/>
            <p:nvPr/>
          </p:nvSpPr>
          <p:spPr>
            <a:xfrm>
              <a:off x="4587923" y="4649144"/>
              <a:ext cx="4191000" cy="173736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chemeClr val="tx2">
                  <a:lumMod val="50000"/>
                </a:schemeClr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38">
              <a:extLst>
                <a:ext uri="{FF2B5EF4-FFF2-40B4-BE49-F238E27FC236}">
                  <a16:creationId xmlns:a16="http://schemas.microsoft.com/office/drawing/2014/main" id="{7E775267-A0E6-1BF9-0F0B-DEBFDAAF6451}"/>
                </a:ext>
              </a:extLst>
            </p:cNvPr>
            <p:cNvSpPr/>
            <p:nvPr/>
          </p:nvSpPr>
          <p:spPr>
            <a:xfrm>
              <a:off x="9035811" y="5061492"/>
              <a:ext cx="12787951" cy="17373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200" dirty="0"/>
                <a:t>Your friendship is restored. 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200" dirty="0"/>
                <a:t>Your friend invites you to hang out.</a:t>
              </a:r>
            </a:p>
            <a:p>
              <a:endParaRPr lang="en-US" sz="4200" dirty="0"/>
            </a:p>
          </p:txBody>
        </p:sp>
        <p:sp>
          <p:nvSpPr>
            <p:cNvPr id="30" name="Shape 39">
              <a:extLst>
                <a:ext uri="{FF2B5EF4-FFF2-40B4-BE49-F238E27FC236}">
                  <a16:creationId xmlns:a16="http://schemas.microsoft.com/office/drawing/2014/main" id="{699EB9E5-C3AE-571A-5246-36322433E756}"/>
                </a:ext>
              </a:extLst>
            </p:cNvPr>
            <p:cNvSpPr/>
            <p:nvPr/>
          </p:nvSpPr>
          <p:spPr>
            <a:xfrm>
              <a:off x="8722421" y="6609769"/>
              <a:ext cx="13261282" cy="288679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2">
                  <a:lumMod val="50000"/>
                </a:schemeClr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200" dirty="0"/>
                <a:t>Positive Tone of Voice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200" dirty="0"/>
                <a:t>Neutral or Smiling Body Language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200" dirty="0"/>
                <a:t>Planned Word Choice</a:t>
              </a:r>
            </a:p>
          </p:txBody>
        </p:sp>
        <p:sp>
          <p:nvSpPr>
            <p:cNvPr id="32" name="Shape 40">
              <a:extLst>
                <a:ext uri="{FF2B5EF4-FFF2-40B4-BE49-F238E27FC236}">
                  <a16:creationId xmlns:a16="http://schemas.microsoft.com/office/drawing/2014/main" id="{60CF59BD-965A-DA32-C236-4A0B6A6BDD71}"/>
                </a:ext>
              </a:extLst>
            </p:cNvPr>
            <p:cNvSpPr/>
            <p:nvPr/>
          </p:nvSpPr>
          <p:spPr>
            <a:xfrm>
              <a:off x="4572000" y="6609770"/>
              <a:ext cx="4191000" cy="173736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>
              <a:solidFill>
                <a:schemeClr val="tx2">
                  <a:lumMod val="50000"/>
                </a:schemeClr>
              </a:solidFill>
              <a:prstDash val="soli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Text 33">
              <a:extLst>
                <a:ext uri="{FF2B5EF4-FFF2-40B4-BE49-F238E27FC236}">
                  <a16:creationId xmlns:a16="http://schemas.microsoft.com/office/drawing/2014/main" id="{391493C7-48E4-D2A3-64AB-9786201896DB}"/>
                </a:ext>
              </a:extLst>
            </p:cNvPr>
            <p:cNvSpPr/>
            <p:nvPr/>
          </p:nvSpPr>
          <p:spPr>
            <a:xfrm>
              <a:off x="2204710" y="6695929"/>
              <a:ext cx="9118720" cy="17373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3600" b="1" spc="600" dirty="0">
                  <a:solidFill>
                    <a:srgbClr val="FFFFFF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PROCEED</a:t>
              </a:r>
              <a:endParaRPr lang="en-US" sz="3200" dirty="0"/>
            </a:p>
          </p:txBody>
        </p:sp>
        <p:sp>
          <p:nvSpPr>
            <p:cNvPr id="36" name="Text 33">
              <a:extLst>
                <a:ext uri="{FF2B5EF4-FFF2-40B4-BE49-F238E27FC236}">
                  <a16:creationId xmlns:a16="http://schemas.microsoft.com/office/drawing/2014/main" id="{4A80D249-4F9C-BA5D-EF1C-CF04AB086A6E}"/>
                </a:ext>
              </a:extLst>
            </p:cNvPr>
            <p:cNvSpPr/>
            <p:nvPr/>
          </p:nvSpPr>
          <p:spPr>
            <a:xfrm>
              <a:off x="4570491" y="4663622"/>
              <a:ext cx="4191000" cy="17373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3600" b="1" spc="600" dirty="0">
                  <a:solidFill>
                    <a:srgbClr val="FFFFFF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OWN</a:t>
              </a:r>
              <a:endParaRPr lang="en-US" sz="3600" dirty="0"/>
            </a:p>
          </p:txBody>
        </p:sp>
      </p:grpSp>
      <p:sp>
        <p:nvSpPr>
          <p:cNvPr id="51" name="Text 34">
            <a:extLst>
              <a:ext uri="{FF2B5EF4-FFF2-40B4-BE49-F238E27FC236}">
                <a16:creationId xmlns:a16="http://schemas.microsoft.com/office/drawing/2014/main" id="{E81E83A0-248A-92EE-45A4-1E6DAEC5D068}"/>
              </a:ext>
            </a:extLst>
          </p:cNvPr>
          <p:cNvSpPr/>
          <p:nvPr/>
        </p:nvSpPr>
        <p:spPr>
          <a:xfrm>
            <a:off x="8047955" y="7074933"/>
            <a:ext cx="9496557" cy="1305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endParaRPr lang="en-US" sz="4200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E960D427-F834-D61E-F87A-97ABD845F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779385" y="912640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37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302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FINAL ROUND  •  TAKEAWAYS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914400" y="1577340"/>
            <a:ext cx="164592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Five things to take with you</a:t>
            </a:r>
            <a:endParaRPr lang="en-US" sz="4800" dirty="0"/>
          </a:p>
        </p:txBody>
      </p:sp>
      <p:sp>
        <p:nvSpPr>
          <p:cNvPr id="29" name="Shape 27"/>
          <p:cNvSpPr/>
          <p:nvPr/>
        </p:nvSpPr>
        <p:spPr>
          <a:xfrm>
            <a:off x="914400" y="2880360"/>
            <a:ext cx="16459200" cy="100584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1188720" y="3017520"/>
            <a:ext cx="731520" cy="731520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1188720" y="301752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★</a:t>
            </a:r>
            <a:endParaRPr lang="en-US" sz="3600" dirty="0"/>
          </a:p>
        </p:txBody>
      </p:sp>
      <p:sp>
        <p:nvSpPr>
          <p:cNvPr id="32" name="Text 30"/>
          <p:cNvSpPr/>
          <p:nvPr/>
        </p:nvSpPr>
        <p:spPr>
          <a:xfrm>
            <a:off x="2194560" y="2880360"/>
            <a:ext cx="1490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Conflict is not a “bad” thing. It can lead to strong ideas!</a:t>
            </a:r>
            <a:endParaRPr lang="en-US" sz="4800" dirty="0"/>
          </a:p>
        </p:txBody>
      </p:sp>
      <p:sp>
        <p:nvSpPr>
          <p:cNvPr id="33" name="Shape 31"/>
          <p:cNvSpPr/>
          <p:nvPr/>
        </p:nvSpPr>
        <p:spPr>
          <a:xfrm>
            <a:off x="914400" y="4014216"/>
            <a:ext cx="16459200" cy="100584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1188720" y="4151376"/>
            <a:ext cx="731520" cy="731520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1188720" y="4151376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★</a:t>
            </a:r>
            <a:endParaRPr lang="en-US" sz="3600" dirty="0"/>
          </a:p>
        </p:txBody>
      </p:sp>
      <p:sp>
        <p:nvSpPr>
          <p:cNvPr id="36" name="Text 34"/>
          <p:cNvSpPr/>
          <p:nvPr/>
        </p:nvSpPr>
        <p:spPr>
          <a:xfrm>
            <a:off x="2194560" y="4014216"/>
            <a:ext cx="1490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Encourage active listening and paraphrase.</a:t>
            </a:r>
            <a:endParaRPr lang="en-US" sz="4800" dirty="0"/>
          </a:p>
        </p:txBody>
      </p:sp>
      <p:sp>
        <p:nvSpPr>
          <p:cNvPr id="37" name="Shape 35"/>
          <p:cNvSpPr/>
          <p:nvPr/>
        </p:nvSpPr>
        <p:spPr>
          <a:xfrm>
            <a:off x="914400" y="5148072"/>
            <a:ext cx="16459200" cy="100584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1188720" y="5285232"/>
            <a:ext cx="731520" cy="731520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37"/>
          <p:cNvSpPr/>
          <p:nvPr/>
        </p:nvSpPr>
        <p:spPr>
          <a:xfrm>
            <a:off x="1188720" y="5285232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★</a:t>
            </a:r>
            <a:endParaRPr lang="en-US" sz="3600" dirty="0"/>
          </a:p>
        </p:txBody>
      </p:sp>
      <p:sp>
        <p:nvSpPr>
          <p:cNvPr id="40" name="Text 38"/>
          <p:cNvSpPr/>
          <p:nvPr/>
        </p:nvSpPr>
        <p:spPr>
          <a:xfrm>
            <a:off x="2194560" y="5148072"/>
            <a:ext cx="1490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Remember to read the conflict stop sign and POP.</a:t>
            </a:r>
            <a:endParaRPr lang="en-US" sz="4800" dirty="0"/>
          </a:p>
        </p:txBody>
      </p:sp>
      <p:sp>
        <p:nvSpPr>
          <p:cNvPr id="41" name="Shape 39"/>
          <p:cNvSpPr/>
          <p:nvPr/>
        </p:nvSpPr>
        <p:spPr>
          <a:xfrm>
            <a:off x="914400" y="6281928"/>
            <a:ext cx="16459200" cy="100584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2" name="Shape 40"/>
          <p:cNvSpPr/>
          <p:nvPr/>
        </p:nvSpPr>
        <p:spPr>
          <a:xfrm>
            <a:off x="1188720" y="6419088"/>
            <a:ext cx="731520" cy="731520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41"/>
          <p:cNvSpPr/>
          <p:nvPr/>
        </p:nvSpPr>
        <p:spPr>
          <a:xfrm>
            <a:off x="1188720" y="6419088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★</a:t>
            </a:r>
            <a:endParaRPr lang="en-US" sz="3600" dirty="0"/>
          </a:p>
        </p:txBody>
      </p:sp>
      <p:sp>
        <p:nvSpPr>
          <p:cNvPr id="44" name="Text 42"/>
          <p:cNvSpPr/>
          <p:nvPr/>
        </p:nvSpPr>
        <p:spPr>
          <a:xfrm>
            <a:off x="2194560" y="6281928"/>
            <a:ext cx="1490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Practice through role play and non stressful situations.</a:t>
            </a:r>
            <a:endParaRPr lang="en-US" sz="4800" dirty="0"/>
          </a:p>
        </p:txBody>
      </p:sp>
      <p:sp>
        <p:nvSpPr>
          <p:cNvPr id="45" name="Shape 43"/>
          <p:cNvSpPr/>
          <p:nvPr/>
        </p:nvSpPr>
        <p:spPr>
          <a:xfrm>
            <a:off x="914400" y="7415784"/>
            <a:ext cx="16459200" cy="100584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" name="Shape 44"/>
          <p:cNvSpPr/>
          <p:nvPr/>
        </p:nvSpPr>
        <p:spPr>
          <a:xfrm>
            <a:off x="1188720" y="7552944"/>
            <a:ext cx="731520" cy="731520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Text 45"/>
          <p:cNvSpPr/>
          <p:nvPr/>
        </p:nvSpPr>
        <p:spPr>
          <a:xfrm>
            <a:off x="1188720" y="7552944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★</a:t>
            </a:r>
            <a:endParaRPr lang="en-US" sz="3600" dirty="0"/>
          </a:p>
        </p:txBody>
      </p:sp>
      <p:sp>
        <p:nvSpPr>
          <p:cNvPr id="48" name="Text 46"/>
          <p:cNvSpPr/>
          <p:nvPr/>
        </p:nvSpPr>
        <p:spPr>
          <a:xfrm>
            <a:off x="2194560" y="7415784"/>
            <a:ext cx="14904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Accountability = prevention or repair, not negative</a:t>
            </a:r>
            <a:endParaRPr lang="en-US" sz="4800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5838BA96-FFAF-2E0B-2CCB-6AF54ACAC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38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80964" y="1097280"/>
            <a:ext cx="16093440" cy="8083591"/>
          </a:xfrm>
          <a:prstGeom prst="ellipse">
            <a:avLst/>
          </a:prstGeom>
          <a:solidFill>
            <a:srgbClr val="1A2238"/>
          </a:solidFill>
          <a:ln w="381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1131244" y="1871027"/>
            <a:ext cx="164592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800" b="1" spc="12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AND THE WINNER IS…</a:t>
            </a:r>
            <a:endParaRPr lang="en-US" sz="4800" dirty="0"/>
          </a:p>
        </p:txBody>
      </p:sp>
      <p:sp>
        <p:nvSpPr>
          <p:cNvPr id="28" name="Text 26"/>
          <p:cNvSpPr/>
          <p:nvPr/>
        </p:nvSpPr>
        <p:spPr>
          <a:xfrm>
            <a:off x="1524000" y="2400300"/>
            <a:ext cx="15240000" cy="175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YOUR STUDENTS.</a:t>
            </a:r>
            <a:endParaRPr lang="en-US" sz="10000" dirty="0"/>
          </a:p>
        </p:txBody>
      </p:sp>
      <p:sp>
        <p:nvSpPr>
          <p:cNvPr id="29" name="Shape 27"/>
          <p:cNvSpPr/>
          <p:nvPr/>
        </p:nvSpPr>
        <p:spPr>
          <a:xfrm>
            <a:off x="2477372" y="7646016"/>
            <a:ext cx="13766944" cy="1097280"/>
          </a:xfrm>
          <a:prstGeom prst="rect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675312" y="7610639"/>
            <a:ext cx="146304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i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 one tool Monday. That's the assignment.</a:t>
            </a:r>
            <a:endParaRPr lang="en-US" sz="4000" dirty="0"/>
          </a:p>
        </p:txBody>
      </p:sp>
      <p:sp>
        <p:nvSpPr>
          <p:cNvPr id="31" name="Text 29"/>
          <p:cNvSpPr/>
          <p:nvPr/>
        </p:nvSpPr>
        <p:spPr>
          <a:xfrm>
            <a:off x="-3884894" y="4733513"/>
            <a:ext cx="164592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spc="12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QUESTIONS?</a:t>
            </a:r>
          </a:p>
          <a:p>
            <a:pPr algn="ctr"/>
            <a:r>
              <a:rPr lang="en-US" sz="3200" b="1" spc="1200" dirty="0">
                <a:solidFill>
                  <a:srgbClr val="FF6F61"/>
                </a:solidFill>
                <a:latin typeface="Arial Black" pitchFamily="34" charset="0"/>
              </a:rPr>
              <a:t>&amp; LEARN MORE</a:t>
            </a:r>
            <a:endParaRPr lang="en-US" sz="3200" dirty="0"/>
          </a:p>
        </p:txBody>
      </p:sp>
      <p:sp>
        <p:nvSpPr>
          <p:cNvPr id="24" name="Text 25">
            <a:extLst>
              <a:ext uri="{FF2B5EF4-FFF2-40B4-BE49-F238E27FC236}">
                <a16:creationId xmlns:a16="http://schemas.microsoft.com/office/drawing/2014/main" id="{6CC409CF-6705-57CA-A4B5-E26A708A4C01}"/>
              </a:ext>
            </a:extLst>
          </p:cNvPr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</a:rPr>
              <a:t>SWEET VICTORY!</a:t>
            </a:r>
            <a:endParaRPr lang="en-US" sz="3600" dirty="0"/>
          </a:p>
        </p:txBody>
      </p:sp>
      <p:sp>
        <p:nvSpPr>
          <p:cNvPr id="25" name="Slide Number Placeholder 8">
            <a:extLst>
              <a:ext uri="{FF2B5EF4-FFF2-40B4-BE49-F238E27FC236}">
                <a16:creationId xmlns:a16="http://schemas.microsoft.com/office/drawing/2014/main" id="{3C560FE1-A11E-54C0-AB44-9474398E38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39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CC5F8B-D422-A2DD-3772-31F829FC0D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763" y="4288595"/>
            <a:ext cx="2444921" cy="28478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0A0404B-6A1A-F5E2-D808-A3C0940EFCE2}"/>
              </a:ext>
            </a:extLst>
          </p:cNvPr>
          <p:cNvSpPr txBox="1"/>
          <p:nvPr/>
        </p:nvSpPr>
        <p:spPr>
          <a:xfrm>
            <a:off x="8441889" y="7093603"/>
            <a:ext cx="9166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+mn-lt"/>
              </a:rPr>
              <a:t>www</a:t>
            </a:r>
            <a:r>
              <a:rPr lang="en-US" sz="3200" dirty="0">
                <a:solidFill>
                  <a:schemeClr val="accent1"/>
                </a:solidFill>
                <a:latin typeface="+mn-lt"/>
              </a:rPr>
              <a:t>.microburstlearning.org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 29">
            <a:extLst>
              <a:ext uri="{FF2B5EF4-FFF2-40B4-BE49-F238E27FC236}">
                <a16:creationId xmlns:a16="http://schemas.microsoft.com/office/drawing/2014/main" id="{D8594615-1A66-5A0E-66B1-35062BD94967}"/>
              </a:ext>
            </a:extLst>
          </p:cNvPr>
          <p:cNvSpPr/>
          <p:nvPr/>
        </p:nvSpPr>
        <p:spPr>
          <a:xfrm>
            <a:off x="3681677" y="4837706"/>
            <a:ext cx="164592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spc="1200" dirty="0">
                <a:solidFill>
                  <a:srgbClr val="FF6F6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ACTIVITIES</a:t>
            </a:r>
            <a:endParaRPr lang="en-US" sz="32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DE5471B-C82D-C9C5-5210-0AF8F530E6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5089" y="4354506"/>
            <a:ext cx="2306902" cy="2063679"/>
          </a:xfrm>
          <a:prstGeom prst="roundRect">
            <a:avLst>
              <a:gd name="adj" fmla="val 3052"/>
            </a:avLst>
          </a:prstGeom>
          <a:solidFill>
            <a:srgbClr val="282829"/>
          </a:solidFill>
          <a:ln w="76200">
            <a:solidFill>
              <a:srgbClr val="282829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96CB2E-A160-BF1A-93EA-00ED0D1035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60721" y="6471875"/>
            <a:ext cx="2444921" cy="6690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68A1CCB9-5945-7A3C-336F-363002DE2A05}"/>
              </a:ext>
            </a:extLst>
          </p:cNvPr>
          <p:cNvSpPr txBox="1">
            <a:spLocks/>
          </p:cNvSpPr>
          <p:nvPr/>
        </p:nvSpPr>
        <p:spPr>
          <a:xfrm>
            <a:off x="1066800" y="869950"/>
            <a:ext cx="16459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cap="all" spc="350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Where we are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C9937475-5360-F756-418E-4054A732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4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5767CB-6C37-58BA-1083-6A21D7E5EC79}"/>
              </a:ext>
            </a:extLst>
          </p:cNvPr>
          <p:cNvGrpSpPr/>
          <p:nvPr/>
        </p:nvGrpSpPr>
        <p:grpSpPr>
          <a:xfrm>
            <a:off x="1981200" y="1697043"/>
            <a:ext cx="14020800" cy="6892914"/>
            <a:chOff x="1981200" y="1697043"/>
            <a:chExt cx="14020800" cy="68929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74D0B5-F49A-D966-199A-85B390182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81200" y="1697043"/>
              <a:ext cx="14020800" cy="6892914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91E4A5D-4242-9340-8235-A0F108A01FEB}"/>
                </a:ext>
              </a:extLst>
            </p:cNvPr>
            <p:cNvSpPr/>
            <p:nvPr/>
          </p:nvSpPr>
          <p:spPr>
            <a:xfrm>
              <a:off x="10668000" y="4762500"/>
              <a:ext cx="2286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1068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TAKE IT HOME  •  CLASSROOM PLAYBOOK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914400" y="1630150"/>
            <a:ext cx="164592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 game-style activities for your students</a:t>
            </a:r>
            <a:endParaRPr lang="en-US" sz="4800" dirty="0"/>
          </a:p>
        </p:txBody>
      </p:sp>
      <p:sp>
        <p:nvSpPr>
          <p:cNvPr id="29" name="Shape 27"/>
          <p:cNvSpPr/>
          <p:nvPr/>
        </p:nvSpPr>
        <p:spPr>
          <a:xfrm>
            <a:off x="944217" y="2910310"/>
            <a:ext cx="1005840" cy="1005840"/>
          </a:xfrm>
          <a:prstGeom prst="ellipse">
            <a:avLst/>
          </a:prstGeom>
          <a:solidFill>
            <a:srgbClr val="FF6F61"/>
          </a:solidFill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944217" y="2910310"/>
            <a:ext cx="10058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</a:t>
            </a:r>
            <a:endParaRPr lang="en-US" sz="4800" dirty="0"/>
          </a:p>
        </p:txBody>
      </p:sp>
      <p:sp>
        <p:nvSpPr>
          <p:cNvPr id="31" name="Shape 29"/>
          <p:cNvSpPr/>
          <p:nvPr/>
        </p:nvSpPr>
        <p:spPr>
          <a:xfrm>
            <a:off x="2224377" y="2910310"/>
            <a:ext cx="9434223" cy="100584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2498697" y="2910310"/>
            <a:ext cx="146304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Mind your P’s &amp; Q’s</a:t>
            </a:r>
            <a:endParaRPr lang="en-US" sz="5600" dirty="0"/>
          </a:p>
        </p:txBody>
      </p:sp>
      <p:sp>
        <p:nvSpPr>
          <p:cNvPr id="33" name="Shape 31"/>
          <p:cNvSpPr/>
          <p:nvPr/>
        </p:nvSpPr>
        <p:spPr>
          <a:xfrm>
            <a:off x="944217" y="4044166"/>
            <a:ext cx="1005840" cy="1005840"/>
          </a:xfrm>
          <a:prstGeom prst="ellipse">
            <a:avLst/>
          </a:prstGeom>
          <a:solidFill>
            <a:srgbClr val="FF6F61"/>
          </a:solidFill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944217" y="4044166"/>
            <a:ext cx="10058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</a:t>
            </a:r>
            <a:endParaRPr lang="en-US" sz="4800" dirty="0"/>
          </a:p>
        </p:txBody>
      </p:sp>
      <p:sp>
        <p:nvSpPr>
          <p:cNvPr id="35" name="Shape 33"/>
          <p:cNvSpPr/>
          <p:nvPr/>
        </p:nvSpPr>
        <p:spPr>
          <a:xfrm>
            <a:off x="2224377" y="4044166"/>
            <a:ext cx="9434223" cy="100584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2498697" y="4044166"/>
            <a:ext cx="146304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Say it Back</a:t>
            </a:r>
            <a:endParaRPr lang="en-US" sz="5600" dirty="0"/>
          </a:p>
        </p:txBody>
      </p:sp>
      <p:sp>
        <p:nvSpPr>
          <p:cNvPr id="37" name="Shape 35"/>
          <p:cNvSpPr/>
          <p:nvPr/>
        </p:nvSpPr>
        <p:spPr>
          <a:xfrm>
            <a:off x="944217" y="5178022"/>
            <a:ext cx="1005840" cy="1005840"/>
          </a:xfrm>
          <a:prstGeom prst="ellipse">
            <a:avLst/>
          </a:prstGeom>
          <a:solidFill>
            <a:srgbClr val="FF6F61"/>
          </a:solidFill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944217" y="5178022"/>
            <a:ext cx="10058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</a:t>
            </a:r>
            <a:endParaRPr lang="en-US" sz="4800" dirty="0"/>
          </a:p>
        </p:txBody>
      </p:sp>
      <p:sp>
        <p:nvSpPr>
          <p:cNvPr id="39" name="Shape 37"/>
          <p:cNvSpPr/>
          <p:nvPr/>
        </p:nvSpPr>
        <p:spPr>
          <a:xfrm>
            <a:off x="2224377" y="5178022"/>
            <a:ext cx="9434223" cy="100584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2498697" y="5178022"/>
            <a:ext cx="146304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Point at your Chin</a:t>
            </a:r>
            <a:endParaRPr lang="en-US" sz="5600" dirty="0"/>
          </a:p>
        </p:txBody>
      </p:sp>
      <p:sp>
        <p:nvSpPr>
          <p:cNvPr id="41" name="Shape 39"/>
          <p:cNvSpPr/>
          <p:nvPr/>
        </p:nvSpPr>
        <p:spPr>
          <a:xfrm>
            <a:off x="944217" y="6311878"/>
            <a:ext cx="1005840" cy="1005840"/>
          </a:xfrm>
          <a:prstGeom prst="ellipse">
            <a:avLst/>
          </a:prstGeom>
          <a:solidFill>
            <a:srgbClr val="FF6F61"/>
          </a:solidFill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944217" y="6311878"/>
            <a:ext cx="10058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8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</a:t>
            </a:r>
            <a:endParaRPr lang="en-US" sz="4800" dirty="0"/>
          </a:p>
        </p:txBody>
      </p:sp>
      <p:sp>
        <p:nvSpPr>
          <p:cNvPr id="43" name="Shape 41"/>
          <p:cNvSpPr/>
          <p:nvPr/>
        </p:nvSpPr>
        <p:spPr>
          <a:xfrm>
            <a:off x="2224377" y="6311878"/>
            <a:ext cx="9434223" cy="100584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2498697" y="6311878"/>
            <a:ext cx="146304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56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POP!</a:t>
            </a:r>
            <a:endParaRPr lang="en-US" sz="5600" dirty="0"/>
          </a:p>
        </p:txBody>
      </p:sp>
      <p:sp>
        <p:nvSpPr>
          <p:cNvPr id="25" name="Slide Number Placeholder 8">
            <a:extLst>
              <a:ext uri="{FF2B5EF4-FFF2-40B4-BE49-F238E27FC236}">
                <a16:creationId xmlns:a16="http://schemas.microsoft.com/office/drawing/2014/main" id="{F99DD882-3F0E-23C9-9D56-0212737E9D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40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6CCC6C8-B391-2019-5DD5-F41C583441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2782" y="2545342"/>
            <a:ext cx="5196315" cy="5196315"/>
          </a:xfrm>
          <a:prstGeom prst="rect">
            <a:avLst/>
          </a:prstGeom>
          <a:solidFill>
            <a:srgbClr val="282829"/>
          </a:solidFill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5AAF-F7BC-4638-AD0D-A0AC6D96B1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858956"/>
            <a:ext cx="16459200" cy="6159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Our Program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91656D-3A67-4665-A1A4-11F4C04C0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839" y="2819400"/>
            <a:ext cx="1041256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17ED6E6E-F3FB-A341-F096-0131940F35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5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A531D-722D-B89B-73AD-6B99A12822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79361" y="2171700"/>
            <a:ext cx="6019800" cy="5385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0236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92246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82548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72852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800314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90618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80920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308384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98686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88988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816452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606754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97058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324520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114824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905126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832588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622892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36214" y="640080"/>
            <a:ext cx="18288000" cy="914400"/>
          </a:xfrm>
          <a:prstGeom prst="rect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67734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Percentage Ups and Downs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875212" y="1828800"/>
            <a:ext cx="173736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4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Conflict costs more than we think.</a:t>
            </a:r>
            <a:endParaRPr lang="en-US" sz="6400" dirty="0"/>
          </a:p>
        </p:txBody>
      </p:sp>
      <p:sp>
        <p:nvSpPr>
          <p:cNvPr id="29" name="Shape 27"/>
          <p:cNvSpPr/>
          <p:nvPr/>
        </p:nvSpPr>
        <p:spPr>
          <a:xfrm>
            <a:off x="914400" y="3383280"/>
            <a:ext cx="16459200" cy="118872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914400" y="3383280"/>
            <a:ext cx="1828800" cy="1188720"/>
          </a:xfrm>
          <a:prstGeom prst="rect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914400" y="3383280"/>
            <a:ext cx="18288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4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60%</a:t>
            </a:r>
            <a:endParaRPr lang="en-US" sz="5400" dirty="0"/>
          </a:p>
        </p:txBody>
      </p:sp>
      <p:sp>
        <p:nvSpPr>
          <p:cNvPr id="32" name="Text 30"/>
          <p:cNvSpPr/>
          <p:nvPr/>
        </p:nvSpPr>
        <p:spPr>
          <a:xfrm>
            <a:off x="3017520" y="3383280"/>
            <a:ext cx="1408176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People that said they avoid conflict.</a:t>
            </a:r>
            <a:endParaRPr lang="en-US" sz="4400" dirty="0"/>
          </a:p>
        </p:txBody>
      </p:sp>
      <p:sp>
        <p:nvSpPr>
          <p:cNvPr id="33" name="Shape 31"/>
          <p:cNvSpPr/>
          <p:nvPr/>
        </p:nvSpPr>
        <p:spPr>
          <a:xfrm>
            <a:off x="914400" y="4700016"/>
            <a:ext cx="16459200" cy="118872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3017520" y="4700016"/>
            <a:ext cx="1408176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percentage of communication is made up of words?</a:t>
            </a:r>
            <a:endParaRPr lang="en-US" sz="4400" dirty="0"/>
          </a:p>
        </p:txBody>
      </p:sp>
      <p:sp>
        <p:nvSpPr>
          <p:cNvPr id="37" name="Shape 35"/>
          <p:cNvSpPr/>
          <p:nvPr/>
        </p:nvSpPr>
        <p:spPr>
          <a:xfrm>
            <a:off x="914400" y="6016752"/>
            <a:ext cx="16459200" cy="118872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3017520" y="6016752"/>
            <a:ext cx="1408176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Have taken sick leave due to workplace conflict. </a:t>
            </a:r>
            <a:endParaRPr lang="en-US" sz="4400" dirty="0"/>
          </a:p>
        </p:txBody>
      </p:sp>
      <p:sp>
        <p:nvSpPr>
          <p:cNvPr id="41" name="Shape 39"/>
          <p:cNvSpPr/>
          <p:nvPr/>
        </p:nvSpPr>
        <p:spPr>
          <a:xfrm>
            <a:off x="914400" y="7333488"/>
            <a:ext cx="16459200" cy="1188720"/>
          </a:xfrm>
          <a:prstGeom prst="rect">
            <a:avLst/>
          </a:prstGeom>
          <a:solidFill>
            <a:srgbClr val="FFFFFF"/>
          </a:solidFill>
          <a:ln w="19050">
            <a:solidFill>
              <a:srgbClr val="FF6F61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3017520" y="7333488"/>
            <a:ext cx="1408176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Employees that believe conflict resolution training is crucial. </a:t>
            </a:r>
            <a:endParaRPr lang="en-US" sz="4400" dirty="0"/>
          </a:p>
        </p:txBody>
      </p:sp>
      <p:sp>
        <p:nvSpPr>
          <p:cNvPr id="25" name="Slide Number Placeholder 8">
            <a:extLst>
              <a:ext uri="{FF2B5EF4-FFF2-40B4-BE49-F238E27FC236}">
                <a16:creationId xmlns:a16="http://schemas.microsoft.com/office/drawing/2014/main" id="{C4D91F74-3919-F5D6-A043-099D3FBA59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6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1EB01B-3BA0-D952-1244-FF4391B4B679}"/>
              </a:ext>
            </a:extLst>
          </p:cNvPr>
          <p:cNvGrpSpPr/>
          <p:nvPr/>
        </p:nvGrpSpPr>
        <p:grpSpPr>
          <a:xfrm>
            <a:off x="919162" y="3383280"/>
            <a:ext cx="1828800" cy="1188720"/>
            <a:chOff x="-3124200" y="3356574"/>
            <a:chExt cx="1828800" cy="1188720"/>
          </a:xfrm>
        </p:grpSpPr>
        <p:sp>
          <p:nvSpPr>
            <p:cNvPr id="52" name="Shape 40">
              <a:extLst>
                <a:ext uri="{FF2B5EF4-FFF2-40B4-BE49-F238E27FC236}">
                  <a16:creationId xmlns:a16="http://schemas.microsoft.com/office/drawing/2014/main" id="{AEBAE12D-2EE7-2F64-798F-55B7F37C4850}"/>
                </a:ext>
              </a:extLst>
            </p:cNvPr>
            <p:cNvSpPr/>
            <p:nvPr/>
          </p:nvSpPr>
          <p:spPr>
            <a:xfrm>
              <a:off x="-3124200" y="3356574"/>
              <a:ext cx="1828800" cy="1188720"/>
            </a:xfrm>
            <a:prstGeom prst="rect">
              <a:avLst/>
            </a:prstGeom>
            <a:solidFill>
              <a:srgbClr val="FF6F61"/>
            </a:solidFill>
            <a:ln w="12700">
              <a:solidFill>
                <a:srgbClr val="FF6F61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41">
              <a:extLst>
                <a:ext uri="{FF2B5EF4-FFF2-40B4-BE49-F238E27FC236}">
                  <a16:creationId xmlns:a16="http://schemas.microsoft.com/office/drawing/2014/main" id="{F8B93DFF-7521-E606-A3E6-D921A6FF2BE0}"/>
                </a:ext>
              </a:extLst>
            </p:cNvPr>
            <p:cNvSpPr/>
            <p:nvPr/>
          </p:nvSpPr>
          <p:spPr>
            <a:xfrm>
              <a:off x="-3124200" y="3356574"/>
              <a:ext cx="182880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54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65%</a:t>
              </a:r>
              <a:endParaRPr lang="en-US" sz="5400" dirty="0"/>
            </a:p>
          </p:txBody>
        </p:sp>
      </p:grpSp>
      <p:sp>
        <p:nvSpPr>
          <p:cNvPr id="61" name="Shape 28">
            <a:extLst>
              <a:ext uri="{FF2B5EF4-FFF2-40B4-BE49-F238E27FC236}">
                <a16:creationId xmlns:a16="http://schemas.microsoft.com/office/drawing/2014/main" id="{565F3FD1-CC30-57F2-C56A-06B4FF3DFAC4}"/>
              </a:ext>
            </a:extLst>
          </p:cNvPr>
          <p:cNvSpPr/>
          <p:nvPr/>
        </p:nvSpPr>
        <p:spPr>
          <a:xfrm>
            <a:off x="934273" y="4700016"/>
            <a:ext cx="1828800" cy="1188720"/>
          </a:xfrm>
          <a:prstGeom prst="rect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29">
            <a:extLst>
              <a:ext uri="{FF2B5EF4-FFF2-40B4-BE49-F238E27FC236}">
                <a16:creationId xmlns:a16="http://schemas.microsoft.com/office/drawing/2014/main" id="{0DD6BED5-5B85-F733-0547-DDEDC22C5880}"/>
              </a:ext>
            </a:extLst>
          </p:cNvPr>
          <p:cNvSpPr/>
          <p:nvPr/>
        </p:nvSpPr>
        <p:spPr>
          <a:xfrm>
            <a:off x="934273" y="4700016"/>
            <a:ext cx="18288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4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40%</a:t>
            </a:r>
            <a:endParaRPr lang="en-US" sz="54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3AB058D-594E-A7BD-31FE-DB731338DAC2}"/>
              </a:ext>
            </a:extLst>
          </p:cNvPr>
          <p:cNvGrpSpPr/>
          <p:nvPr/>
        </p:nvGrpSpPr>
        <p:grpSpPr>
          <a:xfrm>
            <a:off x="914400" y="4689148"/>
            <a:ext cx="1828800" cy="1188720"/>
            <a:chOff x="-3124200" y="3356574"/>
            <a:chExt cx="1828800" cy="1188720"/>
          </a:xfrm>
        </p:grpSpPr>
        <p:sp>
          <p:nvSpPr>
            <p:cNvPr id="64" name="Shape 40">
              <a:extLst>
                <a:ext uri="{FF2B5EF4-FFF2-40B4-BE49-F238E27FC236}">
                  <a16:creationId xmlns:a16="http://schemas.microsoft.com/office/drawing/2014/main" id="{CDA0CB9C-A1D9-367D-1D76-D978923FEF5C}"/>
                </a:ext>
              </a:extLst>
            </p:cNvPr>
            <p:cNvSpPr/>
            <p:nvPr/>
          </p:nvSpPr>
          <p:spPr>
            <a:xfrm>
              <a:off x="-3124200" y="3356574"/>
              <a:ext cx="1828800" cy="1188720"/>
            </a:xfrm>
            <a:prstGeom prst="rect">
              <a:avLst/>
            </a:prstGeom>
            <a:solidFill>
              <a:srgbClr val="FF6F61"/>
            </a:solidFill>
            <a:ln w="12700">
              <a:solidFill>
                <a:srgbClr val="FF6F61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41">
              <a:extLst>
                <a:ext uri="{FF2B5EF4-FFF2-40B4-BE49-F238E27FC236}">
                  <a16:creationId xmlns:a16="http://schemas.microsoft.com/office/drawing/2014/main" id="{8A4C5DC8-4514-7B41-C321-5DAAD370B14E}"/>
                </a:ext>
              </a:extLst>
            </p:cNvPr>
            <p:cNvSpPr/>
            <p:nvPr/>
          </p:nvSpPr>
          <p:spPr>
            <a:xfrm>
              <a:off x="-3124200" y="3356574"/>
              <a:ext cx="182880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54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7%</a:t>
              </a:r>
              <a:endParaRPr lang="en-US" sz="5400" dirty="0"/>
            </a:p>
          </p:txBody>
        </p:sp>
      </p:grpSp>
      <p:sp>
        <p:nvSpPr>
          <p:cNvPr id="85" name="Shape 28">
            <a:extLst>
              <a:ext uri="{FF2B5EF4-FFF2-40B4-BE49-F238E27FC236}">
                <a16:creationId xmlns:a16="http://schemas.microsoft.com/office/drawing/2014/main" id="{F3BBE726-77A1-C885-8797-8088D0EF55D6}"/>
              </a:ext>
            </a:extLst>
          </p:cNvPr>
          <p:cNvSpPr/>
          <p:nvPr/>
        </p:nvSpPr>
        <p:spPr>
          <a:xfrm>
            <a:off x="914400" y="6016752"/>
            <a:ext cx="1828800" cy="1188720"/>
          </a:xfrm>
          <a:prstGeom prst="rect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6" name="Text 29">
            <a:extLst>
              <a:ext uri="{FF2B5EF4-FFF2-40B4-BE49-F238E27FC236}">
                <a16:creationId xmlns:a16="http://schemas.microsoft.com/office/drawing/2014/main" id="{1A0345E7-B34A-9DC4-60F3-179EF1563F48}"/>
              </a:ext>
            </a:extLst>
          </p:cNvPr>
          <p:cNvSpPr/>
          <p:nvPr/>
        </p:nvSpPr>
        <p:spPr>
          <a:xfrm>
            <a:off x="997235" y="6051055"/>
            <a:ext cx="18288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4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22%</a:t>
            </a:r>
            <a:endParaRPr lang="en-US" sz="54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91B8668-831B-735E-7C27-42679A5C33A1}"/>
              </a:ext>
            </a:extLst>
          </p:cNvPr>
          <p:cNvGrpSpPr/>
          <p:nvPr/>
        </p:nvGrpSpPr>
        <p:grpSpPr>
          <a:xfrm>
            <a:off x="901446" y="6016752"/>
            <a:ext cx="1828800" cy="1188720"/>
            <a:chOff x="-4413767" y="3363994"/>
            <a:chExt cx="1828800" cy="1188720"/>
          </a:xfrm>
        </p:grpSpPr>
        <p:sp>
          <p:nvSpPr>
            <p:cNvPr id="88" name="Shape 40">
              <a:extLst>
                <a:ext uri="{FF2B5EF4-FFF2-40B4-BE49-F238E27FC236}">
                  <a16:creationId xmlns:a16="http://schemas.microsoft.com/office/drawing/2014/main" id="{AE21758C-AD06-4768-9F99-12A2CBA090C6}"/>
                </a:ext>
              </a:extLst>
            </p:cNvPr>
            <p:cNvSpPr/>
            <p:nvPr/>
          </p:nvSpPr>
          <p:spPr>
            <a:xfrm>
              <a:off x="-4413767" y="3363994"/>
              <a:ext cx="1828800" cy="1188720"/>
            </a:xfrm>
            <a:prstGeom prst="rect">
              <a:avLst/>
            </a:prstGeom>
            <a:solidFill>
              <a:srgbClr val="FF6F61"/>
            </a:solidFill>
            <a:ln w="12700">
              <a:solidFill>
                <a:srgbClr val="FF6F61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 41">
              <a:extLst>
                <a:ext uri="{FF2B5EF4-FFF2-40B4-BE49-F238E27FC236}">
                  <a16:creationId xmlns:a16="http://schemas.microsoft.com/office/drawing/2014/main" id="{BC29E1CE-8326-8BFD-B524-51057A8EDC92}"/>
                </a:ext>
              </a:extLst>
            </p:cNvPr>
            <p:cNvSpPr/>
            <p:nvPr/>
          </p:nvSpPr>
          <p:spPr>
            <a:xfrm>
              <a:off x="-4413767" y="3363994"/>
              <a:ext cx="182880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54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45%</a:t>
              </a:r>
              <a:endParaRPr lang="en-US" sz="5400" dirty="0"/>
            </a:p>
          </p:txBody>
        </p:sp>
      </p:grpSp>
      <p:sp>
        <p:nvSpPr>
          <p:cNvPr id="102" name="Shape 28">
            <a:extLst>
              <a:ext uri="{FF2B5EF4-FFF2-40B4-BE49-F238E27FC236}">
                <a16:creationId xmlns:a16="http://schemas.microsoft.com/office/drawing/2014/main" id="{505BDD38-D3F8-084B-5EFC-9F72944D260E}"/>
              </a:ext>
            </a:extLst>
          </p:cNvPr>
          <p:cNvSpPr/>
          <p:nvPr/>
        </p:nvSpPr>
        <p:spPr>
          <a:xfrm>
            <a:off x="915435" y="7333488"/>
            <a:ext cx="1828800" cy="1188720"/>
          </a:xfrm>
          <a:prstGeom prst="rect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3" name="Text 29">
            <a:extLst>
              <a:ext uri="{FF2B5EF4-FFF2-40B4-BE49-F238E27FC236}">
                <a16:creationId xmlns:a16="http://schemas.microsoft.com/office/drawing/2014/main" id="{C290F774-BE24-039E-31F8-646748662BBF}"/>
              </a:ext>
            </a:extLst>
          </p:cNvPr>
          <p:cNvSpPr/>
          <p:nvPr/>
        </p:nvSpPr>
        <p:spPr>
          <a:xfrm>
            <a:off x="901446" y="7355224"/>
            <a:ext cx="18288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4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33%</a:t>
            </a:r>
            <a:endParaRPr lang="en-US" sz="5400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C3E0AE1-B6D3-565A-E40A-200CDC71686E}"/>
              </a:ext>
            </a:extLst>
          </p:cNvPr>
          <p:cNvGrpSpPr/>
          <p:nvPr/>
        </p:nvGrpSpPr>
        <p:grpSpPr>
          <a:xfrm>
            <a:off x="915435" y="7335862"/>
            <a:ext cx="1828800" cy="1188720"/>
            <a:chOff x="-3574456" y="3392301"/>
            <a:chExt cx="1828800" cy="1188720"/>
          </a:xfrm>
        </p:grpSpPr>
        <p:sp>
          <p:nvSpPr>
            <p:cNvPr id="105" name="Shape 40">
              <a:extLst>
                <a:ext uri="{FF2B5EF4-FFF2-40B4-BE49-F238E27FC236}">
                  <a16:creationId xmlns:a16="http://schemas.microsoft.com/office/drawing/2014/main" id="{06D9D750-92FB-E32F-8753-348BFDDE5341}"/>
                </a:ext>
              </a:extLst>
            </p:cNvPr>
            <p:cNvSpPr/>
            <p:nvPr/>
          </p:nvSpPr>
          <p:spPr>
            <a:xfrm>
              <a:off x="-3574456" y="3392301"/>
              <a:ext cx="1828800" cy="1188720"/>
            </a:xfrm>
            <a:prstGeom prst="rect">
              <a:avLst/>
            </a:prstGeom>
            <a:solidFill>
              <a:srgbClr val="FF6F61"/>
            </a:solidFill>
            <a:ln w="12700">
              <a:solidFill>
                <a:srgbClr val="FF6F61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Text 41">
              <a:extLst>
                <a:ext uri="{FF2B5EF4-FFF2-40B4-BE49-F238E27FC236}">
                  <a16:creationId xmlns:a16="http://schemas.microsoft.com/office/drawing/2014/main" id="{623B06B3-338B-F621-1AB7-82018B6EFE8C}"/>
                </a:ext>
              </a:extLst>
            </p:cNvPr>
            <p:cNvSpPr/>
            <p:nvPr/>
          </p:nvSpPr>
          <p:spPr>
            <a:xfrm>
              <a:off x="-3574456" y="3392301"/>
              <a:ext cx="182880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54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98%</a:t>
              </a:r>
              <a:endParaRPr lang="en-US" sz="5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2" grpId="0" animBg="1"/>
      <p:bldP spid="86" grpId="0" animBg="1"/>
      <p:bldP spid="1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365760" y="630174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TODAY'S PRIZE PACK</a:t>
            </a:r>
            <a:endParaRPr lang="en-US" sz="3600" dirty="0"/>
          </a:p>
        </p:txBody>
      </p:sp>
      <p:sp>
        <p:nvSpPr>
          <p:cNvPr id="29" name="Shape 27"/>
          <p:cNvSpPr/>
          <p:nvPr/>
        </p:nvSpPr>
        <p:spPr>
          <a:xfrm>
            <a:off x="1072092" y="2540508"/>
            <a:ext cx="1280160" cy="1280160"/>
          </a:xfrm>
          <a:prstGeom prst="ellipse">
            <a:avLst/>
          </a:prstGeom>
          <a:solidFill>
            <a:srgbClr val="FF6F61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072092" y="2540508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</a:t>
            </a:r>
            <a:endParaRPr lang="en-US" sz="5600" dirty="0"/>
          </a:p>
        </p:txBody>
      </p:sp>
      <p:sp>
        <p:nvSpPr>
          <p:cNvPr id="31" name="Shape 29"/>
          <p:cNvSpPr/>
          <p:nvPr/>
        </p:nvSpPr>
        <p:spPr>
          <a:xfrm>
            <a:off x="2626572" y="2540508"/>
            <a:ext cx="147218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2900892" y="2540508"/>
            <a:ext cx="143560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Discover how teaching active listening will improve behavior.</a:t>
            </a:r>
            <a:endParaRPr lang="en-US" sz="4400" dirty="0"/>
          </a:p>
        </p:txBody>
      </p:sp>
      <p:sp>
        <p:nvSpPr>
          <p:cNvPr id="33" name="Shape 31"/>
          <p:cNvSpPr/>
          <p:nvPr/>
        </p:nvSpPr>
        <p:spPr>
          <a:xfrm>
            <a:off x="1072092" y="3966972"/>
            <a:ext cx="1280160" cy="1280160"/>
          </a:xfrm>
          <a:prstGeom prst="ellipse">
            <a:avLst/>
          </a:prstGeom>
          <a:solidFill>
            <a:srgbClr val="FF6F61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1072092" y="3966972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</a:t>
            </a:r>
            <a:endParaRPr lang="en-US" sz="5600" dirty="0"/>
          </a:p>
        </p:txBody>
      </p:sp>
      <p:sp>
        <p:nvSpPr>
          <p:cNvPr id="35" name="Shape 33"/>
          <p:cNvSpPr/>
          <p:nvPr/>
        </p:nvSpPr>
        <p:spPr>
          <a:xfrm>
            <a:off x="2626572" y="3966972"/>
            <a:ext cx="147218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2900892" y="3966972"/>
            <a:ext cx="143560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 how conflict resolution tools will help students find success in the world of work.</a:t>
            </a:r>
            <a:endParaRPr lang="en-US" sz="4400" dirty="0"/>
          </a:p>
        </p:txBody>
      </p:sp>
      <p:sp>
        <p:nvSpPr>
          <p:cNvPr id="37" name="Shape 35"/>
          <p:cNvSpPr/>
          <p:nvPr/>
        </p:nvSpPr>
        <p:spPr>
          <a:xfrm>
            <a:off x="1072092" y="5393436"/>
            <a:ext cx="1280160" cy="1280160"/>
          </a:xfrm>
          <a:prstGeom prst="ellipse">
            <a:avLst/>
          </a:prstGeom>
          <a:solidFill>
            <a:srgbClr val="FF6F61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1072092" y="5393436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</a:t>
            </a:r>
            <a:endParaRPr lang="en-US" sz="5600" dirty="0"/>
          </a:p>
        </p:txBody>
      </p:sp>
      <p:sp>
        <p:nvSpPr>
          <p:cNvPr id="39" name="Shape 37"/>
          <p:cNvSpPr/>
          <p:nvPr/>
        </p:nvSpPr>
        <p:spPr>
          <a:xfrm>
            <a:off x="2626572" y="5393436"/>
            <a:ext cx="147218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" name="Text 38"/>
          <p:cNvSpPr/>
          <p:nvPr/>
        </p:nvSpPr>
        <p:spPr>
          <a:xfrm>
            <a:off x="2900892" y="5393436"/>
            <a:ext cx="143560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Acquire practical strategies to help students navigate differing opinions.</a:t>
            </a:r>
            <a:endParaRPr lang="en-US" sz="4400" dirty="0"/>
          </a:p>
        </p:txBody>
      </p:sp>
      <p:sp>
        <p:nvSpPr>
          <p:cNvPr id="41" name="Shape 39"/>
          <p:cNvSpPr/>
          <p:nvPr/>
        </p:nvSpPr>
        <p:spPr>
          <a:xfrm>
            <a:off x="1072092" y="6819900"/>
            <a:ext cx="1280160" cy="1280160"/>
          </a:xfrm>
          <a:prstGeom prst="ellipse">
            <a:avLst/>
          </a:prstGeom>
          <a:solidFill>
            <a:srgbClr val="FF6F61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1072092" y="6819900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56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</a:t>
            </a:r>
            <a:endParaRPr lang="en-US" sz="5600" dirty="0"/>
          </a:p>
        </p:txBody>
      </p:sp>
      <p:sp>
        <p:nvSpPr>
          <p:cNvPr id="43" name="Shape 41"/>
          <p:cNvSpPr/>
          <p:nvPr/>
        </p:nvSpPr>
        <p:spPr>
          <a:xfrm>
            <a:off x="2626572" y="6819900"/>
            <a:ext cx="147218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2900892" y="6819900"/>
            <a:ext cx="143560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4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Walk away with ready-to-use tools and activities.</a:t>
            </a:r>
            <a:endParaRPr lang="en-US" sz="4400" dirty="0"/>
          </a:p>
        </p:txBody>
      </p:sp>
      <p:sp>
        <p:nvSpPr>
          <p:cNvPr id="25" name="Slide Number Placeholder 8">
            <a:extLst>
              <a:ext uri="{FF2B5EF4-FFF2-40B4-BE49-F238E27FC236}">
                <a16:creationId xmlns:a16="http://schemas.microsoft.com/office/drawing/2014/main" id="{0E3AA183-5178-F88E-E0F8-472099E7F5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7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6032" y="109728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046334" y="256032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836638" y="109728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64100" y="256032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554404" y="109728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344706" y="256032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72170" y="109728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6062472" y="256032"/>
            <a:ext cx="310896" cy="31089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852774" y="109728"/>
            <a:ext cx="402336" cy="40233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780238" y="256032"/>
            <a:ext cx="219456" cy="21945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570540" y="109728"/>
            <a:ext cx="310896" cy="31089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9360844" y="256032"/>
            <a:ext cx="402336" cy="40233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0288306" y="109728"/>
            <a:ext cx="219456" cy="21945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1078610" y="256032"/>
            <a:ext cx="310896" cy="31089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1868912" y="109728"/>
            <a:ext cx="402336" cy="40233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2796374" y="256032"/>
            <a:ext cx="219456" cy="21945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3586678" y="109728"/>
            <a:ext cx="310896" cy="31089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14376980" y="256032"/>
            <a:ext cx="402336" cy="402336"/>
          </a:xfrm>
          <a:prstGeom prst="ellipse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15304444" y="109728"/>
            <a:ext cx="219456" cy="219456"/>
          </a:xfrm>
          <a:prstGeom prst="ellipse">
            <a:avLst/>
          </a:prstGeom>
          <a:solidFill>
            <a:srgbClr val="F5C518"/>
          </a:solidFill>
          <a:ln w="12700">
            <a:solidFill>
              <a:srgbClr val="F5C5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16094746" y="256032"/>
            <a:ext cx="310896" cy="310896"/>
          </a:xfrm>
          <a:prstGeom prst="ellipse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6885050" y="109728"/>
            <a:ext cx="402336" cy="402336"/>
          </a:xfrm>
          <a:prstGeom prst="ellipse">
            <a:avLst/>
          </a:prstGeom>
          <a:solidFill>
            <a:srgbClr val="FF6F61"/>
          </a:solidFill>
          <a:ln w="12700">
            <a:solidFill>
              <a:srgbClr val="FF6F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7812512" y="256032"/>
            <a:ext cx="219456" cy="219456"/>
          </a:xfrm>
          <a:prstGeom prst="ellipse">
            <a:avLst/>
          </a:prstGeom>
          <a:solidFill>
            <a:srgbClr val="1A2238"/>
          </a:solidFill>
          <a:ln w="12700">
            <a:solidFill>
              <a:srgbClr val="1A223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13716000" y="9601200"/>
            <a:ext cx="3840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2000" dirty="0">
                <a:solidFill>
                  <a:srgbClr val="C4453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Round 6 of 22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TWO KINDS OF CONFLICT</a:t>
            </a:r>
            <a:endParaRPr lang="en-US" sz="3600" dirty="0"/>
          </a:p>
        </p:txBody>
      </p:sp>
      <p:sp>
        <p:nvSpPr>
          <p:cNvPr id="28" name="Text 26"/>
          <p:cNvSpPr/>
          <p:nvPr/>
        </p:nvSpPr>
        <p:spPr>
          <a:xfrm>
            <a:off x="914400" y="1584113"/>
            <a:ext cx="164592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400" b="1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Not all conflict is bad</a:t>
            </a:r>
            <a:endParaRPr lang="en-US" sz="6400" dirty="0"/>
          </a:p>
        </p:txBody>
      </p:sp>
      <p:sp>
        <p:nvSpPr>
          <p:cNvPr id="29" name="Shape 27"/>
          <p:cNvSpPr/>
          <p:nvPr/>
        </p:nvSpPr>
        <p:spPr>
          <a:xfrm>
            <a:off x="948364" y="2852551"/>
            <a:ext cx="8046720" cy="5669280"/>
          </a:xfrm>
          <a:prstGeom prst="rect">
            <a:avLst/>
          </a:prstGeom>
          <a:solidFill>
            <a:srgbClr val="FFFFFF"/>
          </a:solidFill>
          <a:ln w="25400">
            <a:solidFill>
              <a:srgbClr val="C44536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948364" y="2852551"/>
            <a:ext cx="8046720" cy="1005840"/>
          </a:xfrm>
          <a:prstGeom prst="rect">
            <a:avLst/>
          </a:prstGeom>
          <a:solidFill>
            <a:srgbClr val="C44536"/>
          </a:solidFill>
          <a:ln w="12700">
            <a:solidFill>
              <a:srgbClr val="C4453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948364" y="2852551"/>
            <a:ext cx="8046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✖  NEGATIVE</a:t>
            </a:r>
            <a:endParaRPr lang="en-US" sz="4400" dirty="0"/>
          </a:p>
        </p:txBody>
      </p:sp>
      <p:sp>
        <p:nvSpPr>
          <p:cNvPr id="32" name="Text 30"/>
          <p:cNvSpPr/>
          <p:nvPr/>
        </p:nvSpPr>
        <p:spPr>
          <a:xfrm>
            <a:off x="1319348" y="3858391"/>
            <a:ext cx="7406640" cy="4389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685800" indent="-685800">
              <a:spcAft>
                <a:spcPts val="2400"/>
              </a:spcAft>
              <a:buSzPct val="100000"/>
              <a:buChar char="•"/>
            </a:pPr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Attacks the </a:t>
            </a:r>
            <a:r>
              <a:rPr lang="en-US" sz="4800" b="1" i="1" u="sng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person</a:t>
            </a:r>
            <a:endParaRPr lang="en-US" sz="4800" i="1" u="sng" dirty="0"/>
          </a:p>
          <a:p>
            <a:pPr marL="685800" indent="-685800">
              <a:spcAft>
                <a:spcPts val="2400"/>
              </a:spcAft>
              <a:buSzPct val="100000"/>
              <a:buChar char="•"/>
            </a:pPr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Built on assumptions</a:t>
            </a:r>
            <a:endParaRPr lang="en-US" sz="4800" dirty="0"/>
          </a:p>
          <a:p>
            <a:pPr marL="685800" indent="-685800">
              <a:spcAft>
                <a:spcPts val="2400"/>
              </a:spcAft>
              <a:buSzPct val="100000"/>
              <a:buChar char="•"/>
            </a:pPr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one seeks a solution</a:t>
            </a:r>
            <a:endParaRPr lang="en-US" sz="4800" dirty="0"/>
          </a:p>
        </p:txBody>
      </p:sp>
      <p:sp>
        <p:nvSpPr>
          <p:cNvPr id="33" name="Shape 31"/>
          <p:cNvSpPr/>
          <p:nvPr/>
        </p:nvSpPr>
        <p:spPr>
          <a:xfrm>
            <a:off x="9360844" y="2852551"/>
            <a:ext cx="8046720" cy="5669280"/>
          </a:xfrm>
          <a:prstGeom prst="rect">
            <a:avLst/>
          </a:prstGeom>
          <a:solidFill>
            <a:srgbClr val="FFFFFF"/>
          </a:solidFill>
          <a:ln w="25400">
            <a:solidFill>
              <a:srgbClr val="2EC4B6"/>
            </a:solidFill>
            <a:prstDash val="solid"/>
          </a:ln>
          <a:effectLst>
            <a:outerShdw blurRad="101600" dist="38100" dir="5400000" algn="bl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9360844" y="2852551"/>
            <a:ext cx="8046720" cy="1005840"/>
          </a:xfrm>
          <a:prstGeom prst="rect">
            <a:avLst/>
          </a:prstGeom>
          <a:solidFill>
            <a:srgbClr val="2EC4B6"/>
          </a:solidFill>
          <a:ln w="12700">
            <a:solidFill>
              <a:srgbClr val="2EC4B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9360844" y="2852551"/>
            <a:ext cx="80467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✔  POSITIVE</a:t>
            </a:r>
            <a:endParaRPr lang="en-US" sz="4400" dirty="0"/>
          </a:p>
        </p:txBody>
      </p:sp>
      <p:sp>
        <p:nvSpPr>
          <p:cNvPr id="36" name="Text 34"/>
          <p:cNvSpPr/>
          <p:nvPr/>
        </p:nvSpPr>
        <p:spPr>
          <a:xfrm>
            <a:off x="9763180" y="3769268"/>
            <a:ext cx="7406640" cy="4389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685800" indent="-685800">
              <a:spcAft>
                <a:spcPts val="2400"/>
              </a:spcAft>
              <a:buSzPct val="100000"/>
              <a:buChar char="•"/>
            </a:pPr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Attacks the </a:t>
            </a:r>
            <a:r>
              <a:rPr lang="en-US" sz="4800" b="1" i="1" u="sng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problem</a:t>
            </a:r>
            <a:endParaRPr lang="en-US" sz="4800" i="1" u="sng" dirty="0"/>
          </a:p>
          <a:p>
            <a:pPr marL="685800" indent="-685800">
              <a:spcAft>
                <a:spcPts val="2400"/>
              </a:spcAft>
              <a:buSzPct val="100000"/>
              <a:buChar char="•"/>
            </a:pPr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Built on observed facts</a:t>
            </a:r>
            <a:endParaRPr lang="en-US" sz="4800" dirty="0"/>
          </a:p>
          <a:p>
            <a:pPr marL="685800" indent="-685800">
              <a:spcAft>
                <a:spcPts val="2400"/>
              </a:spcAft>
              <a:buSzPct val="100000"/>
              <a:buChar char="•"/>
            </a:pPr>
            <a:r>
              <a:rPr lang="en-US" sz="4800" b="1" dirty="0">
                <a:solidFill>
                  <a:srgbClr val="1A22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Everyone wants a fix</a:t>
            </a:r>
            <a:endParaRPr lang="en-US" sz="4800" dirty="0"/>
          </a:p>
        </p:txBody>
      </p:sp>
      <p:sp>
        <p:nvSpPr>
          <p:cNvPr id="37" name="Slide Number Placeholder 8">
            <a:extLst>
              <a:ext uri="{FF2B5EF4-FFF2-40B4-BE49-F238E27FC236}">
                <a16:creationId xmlns:a16="http://schemas.microsoft.com/office/drawing/2014/main" id="{96604F2D-12E3-E533-7A11-6B5CFA9349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8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BDC761C-6674-E63C-63A8-F666CD4CF004}"/>
              </a:ext>
            </a:extLst>
          </p:cNvPr>
          <p:cNvCxnSpPr>
            <a:cxnSpLocks/>
          </p:cNvCxnSpPr>
          <p:nvPr/>
        </p:nvCxnSpPr>
        <p:spPr>
          <a:xfrm>
            <a:off x="7086600" y="3086100"/>
            <a:ext cx="0" cy="27144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15514-4B80-8E74-B556-87989E72D1B3}"/>
              </a:ext>
            </a:extLst>
          </p:cNvPr>
          <p:cNvCxnSpPr>
            <a:cxnSpLocks/>
          </p:cNvCxnSpPr>
          <p:nvPr/>
        </p:nvCxnSpPr>
        <p:spPr>
          <a:xfrm>
            <a:off x="11129380" y="3076623"/>
            <a:ext cx="0" cy="27144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13CE7C-ADE0-7361-9C7A-FF7DC5BA4907}"/>
              </a:ext>
            </a:extLst>
          </p:cNvPr>
          <p:cNvCxnSpPr>
            <a:cxnSpLocks/>
          </p:cNvCxnSpPr>
          <p:nvPr/>
        </p:nvCxnSpPr>
        <p:spPr>
          <a:xfrm>
            <a:off x="15172159" y="3585025"/>
            <a:ext cx="0" cy="22060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0FC4C8-7175-D9B7-8F19-5B8AE4E12983}"/>
              </a:ext>
            </a:extLst>
          </p:cNvPr>
          <p:cNvCxnSpPr>
            <a:cxnSpLocks/>
          </p:cNvCxnSpPr>
          <p:nvPr/>
        </p:nvCxnSpPr>
        <p:spPr>
          <a:xfrm>
            <a:off x="3043820" y="3813625"/>
            <a:ext cx="0" cy="19774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40027E-79AE-1948-D313-51DD79A58E4D}"/>
              </a:ext>
            </a:extLst>
          </p:cNvPr>
          <p:cNvSpPr txBox="1"/>
          <p:nvPr/>
        </p:nvSpPr>
        <p:spPr>
          <a:xfrm>
            <a:off x="1456159" y="2409054"/>
            <a:ext cx="15392400" cy="2215991"/>
          </a:xfrm>
          <a:prstGeom prst="rect">
            <a:avLst/>
          </a:prstGeom>
          <a:solidFill>
            <a:srgbClr val="DEBDAC"/>
          </a:solidFill>
          <a:ln>
            <a:solidFill>
              <a:srgbClr val="C44E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800" b="1" spc="300" dirty="0">
                <a:solidFill>
                  <a:schemeClr val="tx2">
                    <a:lumMod val="50000"/>
                  </a:schemeClr>
                </a:solidFill>
                <a:latin typeface="Barlow Condensed ExtraBold" panose="00000906000000000000" pitchFamily="2" charset="0"/>
              </a:rPr>
              <a:t>CONFLICT RESOLUTION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4A565B-C59B-9602-C1F1-77E06E288332}"/>
              </a:ext>
            </a:extLst>
          </p:cNvPr>
          <p:cNvGrpSpPr/>
          <p:nvPr/>
        </p:nvGrpSpPr>
        <p:grpSpPr>
          <a:xfrm>
            <a:off x="-50150" y="5379597"/>
            <a:ext cx="6217920" cy="2194560"/>
            <a:chOff x="-64065" y="4610100"/>
            <a:chExt cx="6217920" cy="2194560"/>
          </a:xfrm>
        </p:grpSpPr>
        <p:sp>
          <p:nvSpPr>
            <p:cNvPr id="16" name="Shape 27">
              <a:extLst>
                <a:ext uri="{FF2B5EF4-FFF2-40B4-BE49-F238E27FC236}">
                  <a16:creationId xmlns:a16="http://schemas.microsoft.com/office/drawing/2014/main" id="{58D5E5B6-09CC-2FBC-906D-DB24432B3B08}"/>
                </a:ext>
              </a:extLst>
            </p:cNvPr>
            <p:cNvSpPr/>
            <p:nvPr/>
          </p:nvSpPr>
          <p:spPr>
            <a:xfrm>
              <a:off x="1181259" y="5022837"/>
              <a:ext cx="3733800" cy="13716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6F61"/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 30">
              <a:extLst>
                <a:ext uri="{FF2B5EF4-FFF2-40B4-BE49-F238E27FC236}">
                  <a16:creationId xmlns:a16="http://schemas.microsoft.com/office/drawing/2014/main" id="{35C6C2A7-CD46-0A8D-B758-292BFD11E223}"/>
                </a:ext>
              </a:extLst>
            </p:cNvPr>
            <p:cNvSpPr/>
            <p:nvPr/>
          </p:nvSpPr>
          <p:spPr>
            <a:xfrm>
              <a:off x="-64065" y="4610100"/>
              <a:ext cx="6217920" cy="21945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8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ACTIVE </a:t>
              </a:r>
            </a:p>
            <a:p>
              <a:pPr algn="ctr"/>
              <a:r>
                <a:rPr lang="en-US" sz="28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LISTENING</a:t>
              </a:r>
              <a:endParaRPr lang="en-US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E64A73-C814-7DE6-6597-32289F431C28}"/>
              </a:ext>
            </a:extLst>
          </p:cNvPr>
          <p:cNvGrpSpPr/>
          <p:nvPr/>
        </p:nvGrpSpPr>
        <p:grpSpPr>
          <a:xfrm>
            <a:off x="8167656" y="5361366"/>
            <a:ext cx="6217920" cy="2194560"/>
            <a:chOff x="8135033" y="4591869"/>
            <a:chExt cx="6217920" cy="2194560"/>
          </a:xfrm>
        </p:grpSpPr>
        <p:sp>
          <p:nvSpPr>
            <p:cNvPr id="15" name="Shape 27">
              <a:extLst>
                <a:ext uri="{FF2B5EF4-FFF2-40B4-BE49-F238E27FC236}">
                  <a16:creationId xmlns:a16="http://schemas.microsoft.com/office/drawing/2014/main" id="{EF3D08F4-C2E7-ADC7-44C7-A7C29ED17499}"/>
                </a:ext>
              </a:extLst>
            </p:cNvPr>
            <p:cNvSpPr/>
            <p:nvPr/>
          </p:nvSpPr>
          <p:spPr>
            <a:xfrm>
              <a:off x="9310849" y="5003349"/>
              <a:ext cx="3733800" cy="13716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6F61"/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 30">
              <a:extLst>
                <a:ext uri="{FF2B5EF4-FFF2-40B4-BE49-F238E27FC236}">
                  <a16:creationId xmlns:a16="http://schemas.microsoft.com/office/drawing/2014/main" id="{0EF9DDAB-69D6-917A-11E6-7D84CA4BD55A}"/>
                </a:ext>
              </a:extLst>
            </p:cNvPr>
            <p:cNvSpPr/>
            <p:nvPr/>
          </p:nvSpPr>
          <p:spPr>
            <a:xfrm>
              <a:off x="8135033" y="4591869"/>
              <a:ext cx="6217920" cy="21945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8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EMOTIONAL</a:t>
              </a:r>
            </a:p>
            <a:p>
              <a:pPr algn="ctr"/>
              <a:r>
                <a:rPr lang="en-US" sz="2800" b="1" dirty="0">
                  <a:solidFill>
                    <a:srgbClr val="1A2238"/>
                  </a:solidFill>
                  <a:latin typeface="Arial Black" pitchFamily="34" charset="0"/>
                </a:rPr>
                <a:t>REGULATION</a:t>
              </a:r>
              <a:endParaRPr lang="en-US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F44447-2709-0AFE-C052-6D2631BAC60B}"/>
              </a:ext>
            </a:extLst>
          </p:cNvPr>
          <p:cNvGrpSpPr/>
          <p:nvPr/>
        </p:nvGrpSpPr>
        <p:grpSpPr>
          <a:xfrm>
            <a:off x="4058753" y="5389074"/>
            <a:ext cx="6217920" cy="2194560"/>
            <a:chOff x="4026472" y="4619577"/>
            <a:chExt cx="6217920" cy="2194560"/>
          </a:xfrm>
        </p:grpSpPr>
        <p:sp>
          <p:nvSpPr>
            <p:cNvPr id="14" name="Shape 27">
              <a:extLst>
                <a:ext uri="{FF2B5EF4-FFF2-40B4-BE49-F238E27FC236}">
                  <a16:creationId xmlns:a16="http://schemas.microsoft.com/office/drawing/2014/main" id="{1D1A8229-F57C-B571-1F5F-BBAE4F79E2E0}"/>
                </a:ext>
              </a:extLst>
            </p:cNvPr>
            <p:cNvSpPr/>
            <p:nvPr/>
          </p:nvSpPr>
          <p:spPr>
            <a:xfrm>
              <a:off x="5244042" y="5031057"/>
              <a:ext cx="3733800" cy="13716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6F61"/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30">
              <a:extLst>
                <a:ext uri="{FF2B5EF4-FFF2-40B4-BE49-F238E27FC236}">
                  <a16:creationId xmlns:a16="http://schemas.microsoft.com/office/drawing/2014/main" id="{706EB510-5B39-2113-2FF2-5D5877395768}"/>
                </a:ext>
              </a:extLst>
            </p:cNvPr>
            <p:cNvSpPr/>
            <p:nvPr/>
          </p:nvSpPr>
          <p:spPr>
            <a:xfrm>
              <a:off x="4026472" y="4619577"/>
              <a:ext cx="6217920" cy="21945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8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CONSTRUCTIVE</a:t>
              </a:r>
            </a:p>
            <a:p>
              <a:pPr algn="ctr"/>
              <a:r>
                <a:rPr lang="en-US" sz="2800" b="1" dirty="0">
                  <a:solidFill>
                    <a:srgbClr val="1A2238"/>
                  </a:solidFill>
                  <a:latin typeface="Arial Black" pitchFamily="34" charset="0"/>
                </a:rPr>
                <a:t>COMMUNICATION</a:t>
              </a:r>
              <a:endParaRPr lang="en-US" sz="28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BA825E-65D8-99CF-6BD5-DB29BB42E8E5}"/>
              </a:ext>
            </a:extLst>
          </p:cNvPr>
          <p:cNvGrpSpPr/>
          <p:nvPr/>
        </p:nvGrpSpPr>
        <p:grpSpPr>
          <a:xfrm>
            <a:off x="12276559" y="5380854"/>
            <a:ext cx="6217920" cy="2194560"/>
            <a:chOff x="12262644" y="4611357"/>
            <a:chExt cx="6217920" cy="2194560"/>
          </a:xfrm>
        </p:grpSpPr>
        <p:sp>
          <p:nvSpPr>
            <p:cNvPr id="28" name="Shape 27">
              <a:extLst>
                <a:ext uri="{FF2B5EF4-FFF2-40B4-BE49-F238E27FC236}">
                  <a16:creationId xmlns:a16="http://schemas.microsoft.com/office/drawing/2014/main" id="{5323B782-0AA6-6769-A205-0AD8C7CC5402}"/>
                </a:ext>
              </a:extLst>
            </p:cNvPr>
            <p:cNvSpPr/>
            <p:nvPr/>
          </p:nvSpPr>
          <p:spPr>
            <a:xfrm>
              <a:off x="13490556" y="5022837"/>
              <a:ext cx="3733800" cy="13716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6F61"/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30">
              <a:extLst>
                <a:ext uri="{FF2B5EF4-FFF2-40B4-BE49-F238E27FC236}">
                  <a16:creationId xmlns:a16="http://schemas.microsoft.com/office/drawing/2014/main" id="{27946F81-CF7C-926C-849E-C2E8B4EFC10C}"/>
                </a:ext>
              </a:extLst>
            </p:cNvPr>
            <p:cNvSpPr/>
            <p:nvPr/>
          </p:nvSpPr>
          <p:spPr>
            <a:xfrm>
              <a:off x="12262644" y="4611357"/>
              <a:ext cx="6217920" cy="21945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28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PERSONAL</a:t>
              </a:r>
            </a:p>
            <a:p>
              <a:pPr algn="ctr"/>
              <a:r>
                <a:rPr lang="en-US" sz="2800" b="1" dirty="0">
                  <a:solidFill>
                    <a:srgbClr val="1A2238"/>
                  </a:solidFill>
                  <a:latin typeface="Arial Black" pitchFamily="34" charset="0"/>
                  <a:ea typeface="Arial Black" pitchFamily="34" charset="-122"/>
                  <a:cs typeface="Arial Black" pitchFamily="34" charset="-120"/>
                </a:rPr>
                <a:t>ACCOUNTABILITY</a:t>
              </a:r>
            </a:p>
          </p:txBody>
        </p:sp>
      </p:grpSp>
      <p:sp>
        <p:nvSpPr>
          <p:cNvPr id="13" name="Text 25"/>
          <p:cNvSpPr/>
          <p:nvPr/>
        </p:nvSpPr>
        <p:spPr>
          <a:xfrm>
            <a:off x="731520" y="640080"/>
            <a:ext cx="16824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spc="800" dirty="0">
                <a:solidFill>
                  <a:srgbClr val="1A223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 EMPLOYABILITY BREAKDOWN</a:t>
            </a:r>
            <a:endParaRPr lang="en-US" sz="3600" dirty="0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15615A66-9F80-F225-B232-9D8CDF68B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77400" y="9055017"/>
            <a:ext cx="4206240" cy="615950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Round </a:t>
            </a:r>
            <a:fld id="{B6F15528-21DE-4FAA-801E-634DDDAF4B2B}" type="slidenum">
              <a:rPr sz="280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pPr/>
              <a:t>9</a:t>
            </a:fld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of 40</a:t>
            </a:r>
            <a:endParaRPr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216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3996</TotalTime>
  <Words>1837</Words>
  <Application>Microsoft Office PowerPoint</Application>
  <PresentationFormat>Custom</PresentationFormat>
  <Paragraphs>426</Paragraphs>
  <Slides>40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Aptos</vt:lpstr>
      <vt:lpstr>Arial</vt:lpstr>
      <vt:lpstr>Arial Black</vt:lpstr>
      <vt:lpstr>Arial Narrow</vt:lpstr>
      <vt:lpstr>Barlow Condensed ExtraBold</vt:lpstr>
      <vt:lpstr>Calibri</vt:lpstr>
      <vt:lpstr>Calibri Light</vt:lpstr>
      <vt:lpstr>Liberation Serif</vt:lpstr>
      <vt:lpstr>Recursive Mn Csl St</vt:lpstr>
      <vt:lpstr>Source Sans Pro</vt:lpstr>
      <vt:lpstr>Symbol</vt:lpstr>
      <vt:lpstr>Times New Roman</vt:lpstr>
      <vt:lpstr>Office Theme</vt:lpstr>
      <vt:lpstr>1_Office Theme</vt:lpstr>
      <vt:lpstr>2_Office Theme</vt:lpstr>
      <vt:lpstr>Custom Design</vt:lpstr>
      <vt:lpstr>We want to hear from you!</vt:lpstr>
      <vt:lpstr>G R E A T</vt:lpstr>
      <vt:lpstr>Our Experience</vt:lpstr>
      <vt:lpstr>PowerPoint Presentation</vt:lpstr>
      <vt:lpstr>Our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Parts of a Message</vt:lpstr>
      <vt:lpstr>Communication Process</vt:lpstr>
      <vt:lpstr>Types of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Lizzie Harris</dc:creator>
  <cp:lastModifiedBy>Rebecca Bazzle</cp:lastModifiedBy>
  <cp:revision>191</cp:revision>
  <dcterms:created xsi:type="dcterms:W3CDTF">2026-06-01T15:55:11Z</dcterms:created>
  <dcterms:modified xsi:type="dcterms:W3CDTF">2026-06-17T14:34:28Z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StructuredOutput v10.0.19912.1</vt:lpwstr>
  </property>
  <property fmtid="{D5CDD505-2E9C-101B-9397-08002B2CF9AE}" pid="3" name="Created">
    <vt:filetime>2026-06-01T00:00:00Z</vt:filetime>
  </property>
  <property fmtid="{D5CDD505-2E9C-101B-9397-08002B2CF9AE}" pid="4" name="CreationClient">
    <vt:lpwstr>authoring</vt:lpwstr>
  </property>
  <property fmtid="{D5CDD505-2E9C-101B-9397-08002B2CF9AE}" pid="5" name="Creator">
    <vt:lpwstr>Adobe Express</vt:lpwstr>
  </property>
  <property fmtid="{D5CDD505-2E9C-101B-9397-08002B2CF9AE}" pid="6" name="LastSaved">
    <vt:filetime>2026-06-01T00:00:00Z</vt:filetime>
  </property>
  <property fmtid="{D5CDD505-2E9C-101B-9397-08002B2CF9AE}" pid="7" name="Producer">
    <vt:lpwstr>Adobe Express</vt:lpwstr>
  </property>
</Properties>
</file>