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4384000" cy="13716000"/>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Yz6jOBxji5yjQ/9tG96sEgeYa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51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a39ada2a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3ea39ada2a6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ea39ada2a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3ea39ada2a6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a39ada2a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3ea39ada2a6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ea39ada2a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3ea39ada2a6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ea39ada2a6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3ea39ada2a6_0_2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ea39ada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3ea39ada2a6_0_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ea39ada2a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3ea39ada2a6_0_3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ea39ada2a6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g3ea39ada2a6_0_3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ea39ada2a6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3ea39ada2a6_0_3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a39ada2a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ea39ada2a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a39ada2a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ea39ada2a6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a39ada2a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3ea39ada2a6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a39ada2a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ea39ada2a6_0_1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ea39ada2a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3ea39ada2a6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37.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49.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5" Type="http://schemas.openxmlformats.org/officeDocument/2006/relationships/image" Target="../media/image34.jp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60750" y="0"/>
            <a:ext cx="26070248" cy="13716000"/>
          </a:xfrm>
          <a:prstGeom prst="rect">
            <a:avLst/>
          </a:prstGeom>
          <a:noFill/>
          <a:ln>
            <a:noFill/>
          </a:ln>
        </p:spPr>
      </p:pic>
      <p:pic>
        <p:nvPicPr>
          <p:cNvPr id="85" name="Google Shape;85;p1"/>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1041400" y="939800"/>
            <a:ext cx="26250900" cy="11722100"/>
          </a:xfrm>
          <a:prstGeom prst="rect">
            <a:avLst/>
          </a:prstGeom>
          <a:noFill/>
          <a:ln>
            <a:noFill/>
          </a:ln>
        </p:spPr>
      </p:pic>
      <p:pic>
        <p:nvPicPr>
          <p:cNvPr id="87" name="Google Shape;87;p1"/>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88" name="Google Shape;88;p1"/>
          <p:cNvPicPr preferRelativeResize="0"/>
          <p:nvPr/>
        </p:nvPicPr>
        <p:blipFill rotWithShape="1">
          <a:blip r:embed="rId7">
            <a:alphaModFix/>
          </a:blip>
          <a:srcRect/>
          <a:stretch/>
        </p:blipFill>
        <p:spPr>
          <a:xfrm>
            <a:off x="21323300" y="7499300"/>
            <a:ext cx="3797300" cy="5181600"/>
          </a:xfrm>
          <a:prstGeom prst="rect">
            <a:avLst/>
          </a:prstGeom>
          <a:noFill/>
          <a:ln>
            <a:noFill/>
          </a:ln>
        </p:spPr>
      </p:pic>
      <p:pic>
        <p:nvPicPr>
          <p:cNvPr id="89" name="Google Shape;89;p1"/>
          <p:cNvPicPr preferRelativeResize="0"/>
          <p:nvPr/>
        </p:nvPicPr>
        <p:blipFill rotWithShape="1">
          <a:blip r:embed="rId8">
            <a:alphaModFix/>
          </a:blip>
          <a:srcRect/>
          <a:stretch/>
        </p:blipFill>
        <p:spPr>
          <a:xfrm>
            <a:off x="-723900" y="7023100"/>
            <a:ext cx="3009900" cy="56261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673100" y="7721600"/>
            <a:ext cx="6477000" cy="6096000"/>
          </a:xfrm>
          <a:prstGeom prst="rect">
            <a:avLst/>
          </a:prstGeom>
          <a:noFill/>
          <a:ln>
            <a:noFill/>
          </a:ln>
        </p:spPr>
      </p:pic>
      <p:pic>
        <p:nvPicPr>
          <p:cNvPr id="91" name="Google Shape;91;p1"/>
          <p:cNvPicPr preferRelativeResize="0"/>
          <p:nvPr/>
        </p:nvPicPr>
        <p:blipFill rotWithShape="1">
          <a:blip r:embed="rId10">
            <a:alphaModFix/>
          </a:blip>
          <a:srcRect/>
          <a:stretch/>
        </p:blipFill>
        <p:spPr>
          <a:xfrm>
            <a:off x="6000750" y="6017450"/>
            <a:ext cx="11607799" cy="2657650"/>
          </a:xfrm>
          <a:prstGeom prst="rect">
            <a:avLst/>
          </a:prstGeom>
          <a:noFill/>
          <a:ln>
            <a:noFill/>
          </a:ln>
        </p:spPr>
      </p:pic>
      <p:pic>
        <p:nvPicPr>
          <p:cNvPr id="92" name="Google Shape;92;p1"/>
          <p:cNvPicPr preferRelativeResize="0"/>
          <p:nvPr/>
        </p:nvPicPr>
        <p:blipFill rotWithShape="1">
          <a:blip r:embed="rId11">
            <a:alphaModFix/>
          </a:blip>
          <a:srcRect/>
          <a:stretch/>
        </p:blipFill>
        <p:spPr>
          <a:xfrm>
            <a:off x="3810000" y="11417300"/>
            <a:ext cx="876300" cy="876300"/>
          </a:xfrm>
          <a:prstGeom prst="rect">
            <a:avLst/>
          </a:prstGeom>
          <a:noFill/>
          <a:ln>
            <a:noFill/>
          </a:ln>
        </p:spPr>
      </p:pic>
      <p:pic>
        <p:nvPicPr>
          <p:cNvPr id="93" name="Google Shape;93;p1"/>
          <p:cNvPicPr preferRelativeResize="0"/>
          <p:nvPr/>
        </p:nvPicPr>
        <p:blipFill rotWithShape="1">
          <a:blip r:embed="rId11">
            <a:alphaModFix/>
          </a:blip>
          <a:srcRect/>
          <a:stretch/>
        </p:blipFill>
        <p:spPr>
          <a:xfrm>
            <a:off x="21196300" y="8089900"/>
            <a:ext cx="876300" cy="876300"/>
          </a:xfrm>
          <a:prstGeom prst="rect">
            <a:avLst/>
          </a:prstGeom>
          <a:noFill/>
          <a:ln>
            <a:noFill/>
          </a:ln>
        </p:spPr>
      </p:pic>
      <p:pic>
        <p:nvPicPr>
          <p:cNvPr id="94" name="Google Shape;94;p1"/>
          <p:cNvPicPr preferRelativeResize="0"/>
          <p:nvPr/>
        </p:nvPicPr>
        <p:blipFill rotWithShape="1">
          <a:blip r:embed="rId11">
            <a:alphaModFix/>
          </a:blip>
          <a:srcRect/>
          <a:stretch/>
        </p:blipFill>
        <p:spPr>
          <a:xfrm>
            <a:off x="2324100" y="7785100"/>
            <a:ext cx="876300" cy="876300"/>
          </a:xfrm>
          <a:prstGeom prst="rect">
            <a:avLst/>
          </a:prstGeom>
          <a:noFill/>
          <a:ln>
            <a:noFill/>
          </a:ln>
        </p:spPr>
      </p:pic>
      <p:pic>
        <p:nvPicPr>
          <p:cNvPr id="95" name="Google Shape;95;p1"/>
          <p:cNvPicPr preferRelativeResize="0"/>
          <p:nvPr/>
        </p:nvPicPr>
        <p:blipFill rotWithShape="1">
          <a:blip r:embed="rId11">
            <a:alphaModFix/>
          </a:blip>
          <a:srcRect/>
          <a:stretch/>
        </p:blipFill>
        <p:spPr>
          <a:xfrm>
            <a:off x="22783800" y="6375400"/>
            <a:ext cx="876300" cy="876300"/>
          </a:xfrm>
          <a:prstGeom prst="rect">
            <a:avLst/>
          </a:prstGeom>
          <a:noFill/>
          <a:ln>
            <a:noFill/>
          </a:ln>
        </p:spPr>
      </p:pic>
      <p:sp>
        <p:nvSpPr>
          <p:cNvPr id="96" name="Google Shape;96;p1"/>
          <p:cNvSpPr txBox="1"/>
          <p:nvPr/>
        </p:nvSpPr>
        <p:spPr>
          <a:xfrm>
            <a:off x="595150" y="2087925"/>
            <a:ext cx="22494000" cy="3302100"/>
          </a:xfrm>
          <a:prstGeom prst="rect">
            <a:avLst/>
          </a:prstGeom>
          <a:noFill/>
          <a:ln>
            <a:noFill/>
          </a:ln>
        </p:spPr>
        <p:txBody>
          <a:bodyPr spcFirstLastPara="1" wrap="square" lIns="0" tIns="483850" rIns="0" bIns="0" anchor="t" anchorCtr="0">
            <a:noAutofit/>
          </a:bodyPr>
          <a:lstStyle/>
          <a:p>
            <a:pPr marL="0" marR="0" lvl="0" indent="0" algn="ctr" rtl="0">
              <a:lnSpc>
                <a:spcPct val="115000"/>
              </a:lnSpc>
              <a:spcBef>
                <a:spcPts val="0"/>
              </a:spcBef>
              <a:spcAft>
                <a:spcPts val="0"/>
              </a:spcAft>
              <a:buNone/>
            </a:pPr>
            <a:r>
              <a:rPr lang="en-US" sz="8700" b="1">
                <a:solidFill>
                  <a:schemeClr val="dk1"/>
                </a:solidFill>
              </a:rPr>
              <a:t>From Plucking to Processing: </a:t>
            </a:r>
            <a:endParaRPr sz="8700" b="1">
              <a:solidFill>
                <a:schemeClr val="dk1"/>
              </a:solidFill>
            </a:endParaRPr>
          </a:p>
          <a:p>
            <a:pPr marL="0" marR="0" lvl="0" indent="0" algn="ctr" rtl="0">
              <a:lnSpc>
                <a:spcPct val="115000"/>
              </a:lnSpc>
              <a:spcBef>
                <a:spcPts val="0"/>
              </a:spcBef>
              <a:spcAft>
                <a:spcPts val="0"/>
              </a:spcAft>
              <a:buNone/>
            </a:pPr>
            <a:r>
              <a:rPr lang="en-US" sz="8700" b="1">
                <a:solidFill>
                  <a:schemeClr val="dk1"/>
                </a:solidFill>
              </a:rPr>
              <a:t>The Progression Toward Problem Solving</a:t>
            </a:r>
            <a:endParaRPr sz="8700"/>
          </a:p>
        </p:txBody>
      </p:sp>
      <p:sp>
        <p:nvSpPr>
          <p:cNvPr id="97" name="Google Shape;97;p1"/>
          <p:cNvSpPr txBox="1"/>
          <p:nvPr/>
        </p:nvSpPr>
        <p:spPr>
          <a:xfrm>
            <a:off x="6350050" y="6178975"/>
            <a:ext cx="10909200" cy="2334600"/>
          </a:xfrm>
          <a:prstGeom prst="rect">
            <a:avLst/>
          </a:prstGeom>
          <a:noFill/>
          <a:ln>
            <a:noFill/>
          </a:ln>
        </p:spPr>
        <p:txBody>
          <a:bodyPr spcFirstLastPara="1" wrap="square" lIns="0" tIns="52400" rIns="0" bIns="0" anchor="t" anchorCtr="0">
            <a:noAutofit/>
          </a:bodyPr>
          <a:lstStyle/>
          <a:p>
            <a:pPr marL="0" marR="0" lvl="0" indent="0" algn="ctr" rtl="0">
              <a:lnSpc>
                <a:spcPct val="99600"/>
              </a:lnSpc>
              <a:spcBef>
                <a:spcPts val="0"/>
              </a:spcBef>
              <a:spcAft>
                <a:spcPts val="0"/>
              </a:spcAft>
              <a:buNone/>
            </a:pPr>
            <a:r>
              <a:rPr lang="en-US" sz="4127" b="1">
                <a:solidFill>
                  <a:srgbClr val="18252B"/>
                </a:solidFill>
              </a:rPr>
              <a:t>Ashley Zegilla</a:t>
            </a:r>
            <a:endParaRPr sz="4127" b="1">
              <a:solidFill>
                <a:srgbClr val="18252B"/>
              </a:solidFill>
            </a:endParaRPr>
          </a:p>
          <a:p>
            <a:pPr marL="0" marR="0" lvl="0" indent="0" algn="ctr" rtl="0">
              <a:lnSpc>
                <a:spcPct val="99600"/>
              </a:lnSpc>
              <a:spcBef>
                <a:spcPts val="0"/>
              </a:spcBef>
              <a:spcAft>
                <a:spcPts val="0"/>
              </a:spcAft>
              <a:buNone/>
            </a:pPr>
            <a:r>
              <a:rPr lang="en-US" sz="4127" b="1">
                <a:solidFill>
                  <a:srgbClr val="18252B"/>
                </a:solidFill>
              </a:rPr>
              <a:t>District Elementary Math Specialist</a:t>
            </a:r>
            <a:endParaRPr sz="4127" b="1">
              <a:solidFill>
                <a:srgbClr val="18252B"/>
              </a:solidFill>
            </a:endParaRPr>
          </a:p>
          <a:p>
            <a:pPr marL="0" marR="0" lvl="0" indent="0" algn="ctr" rtl="0">
              <a:lnSpc>
                <a:spcPct val="99600"/>
              </a:lnSpc>
              <a:spcBef>
                <a:spcPts val="0"/>
              </a:spcBef>
              <a:spcAft>
                <a:spcPts val="0"/>
              </a:spcAft>
              <a:buNone/>
            </a:pPr>
            <a:r>
              <a:rPr lang="en-US" sz="4127" b="1">
                <a:solidFill>
                  <a:srgbClr val="18252B"/>
                </a:solidFill>
              </a:rPr>
              <a:t>Rock Hill Schools</a:t>
            </a:r>
            <a:endParaRPr b="1"/>
          </a:p>
        </p:txBody>
      </p:sp>
      <p:sp>
        <p:nvSpPr>
          <p:cNvPr id="98" name="Google Shape;98;p1"/>
          <p:cNvSpPr txBox="1"/>
          <p:nvPr/>
        </p:nvSpPr>
        <p:spPr>
          <a:xfrm>
            <a:off x="7843861" y="9435400"/>
            <a:ext cx="7503300" cy="20979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529" b="1">
                <a:solidFill>
                  <a:srgbClr val="18252B"/>
                </a:solidFill>
              </a:rPr>
              <a:t>The Palmetto Education Summit</a:t>
            </a:r>
            <a:endParaRPr sz="3529" b="1">
              <a:solidFill>
                <a:srgbClr val="18252B"/>
              </a:solidFill>
            </a:endParaRPr>
          </a:p>
          <a:p>
            <a:pPr marL="0" marR="0" lvl="0" indent="0" algn="ctr" rtl="0">
              <a:lnSpc>
                <a:spcPct val="116199"/>
              </a:lnSpc>
              <a:spcBef>
                <a:spcPts val="0"/>
              </a:spcBef>
              <a:spcAft>
                <a:spcPts val="0"/>
              </a:spcAft>
              <a:buNone/>
            </a:pPr>
            <a:endParaRPr sz="3529" b="1">
              <a:solidFill>
                <a:srgbClr val="18252B"/>
              </a:solidFill>
            </a:endParaRPr>
          </a:p>
          <a:p>
            <a:pPr marL="0" marR="0" lvl="0" indent="0" algn="ctr" rtl="0">
              <a:lnSpc>
                <a:spcPct val="116199"/>
              </a:lnSpc>
              <a:spcBef>
                <a:spcPts val="0"/>
              </a:spcBef>
              <a:spcAft>
                <a:spcPts val="0"/>
              </a:spcAft>
              <a:buNone/>
            </a:pPr>
            <a:r>
              <a:rPr lang="en-US" sz="3529" b="1">
                <a:solidFill>
                  <a:srgbClr val="18252B"/>
                </a:solidFill>
              </a:rPr>
              <a:t>June 17th, 2026</a:t>
            </a:r>
            <a:endParaRPr sz="1600" b="1"/>
          </a:p>
        </p:txBody>
      </p:sp>
      <p:pic>
        <p:nvPicPr>
          <p:cNvPr id="99" name="Google Shape;99;p1"/>
          <p:cNvPicPr preferRelativeResize="0"/>
          <p:nvPr/>
        </p:nvPicPr>
        <p:blipFill>
          <a:blip r:embed="rId12">
            <a:alphaModFix/>
          </a:blip>
          <a:stretch>
            <a:fillRect/>
          </a:stretch>
        </p:blipFill>
        <p:spPr>
          <a:xfrm>
            <a:off x="17877758" y="9118552"/>
            <a:ext cx="2869167" cy="3302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6"/>
        <p:cNvGrpSpPr/>
        <p:nvPr/>
      </p:nvGrpSpPr>
      <p:grpSpPr>
        <a:xfrm>
          <a:off x="0" y="0"/>
          <a:ext cx="0" cy="0"/>
          <a:chOff x="0" y="0"/>
          <a:chExt cx="0" cy="0"/>
        </a:xfrm>
      </p:grpSpPr>
      <p:pic>
        <p:nvPicPr>
          <p:cNvPr id="277" name="Google Shape;277;g3ea39ada2a6_0_166"/>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278" name="Google Shape;278;g3ea39ada2a6_0_166"/>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279" name="Google Shape;279;g3ea39ada2a6_0_166"/>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280" name="Google Shape;280;g3ea39ada2a6_0_166"/>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281" name="Google Shape;281;g3ea39ada2a6_0_166"/>
          <p:cNvPicPr preferRelativeResize="0"/>
          <p:nvPr/>
        </p:nvPicPr>
        <p:blipFill rotWithShape="1">
          <a:blip r:embed="rId7">
            <a:alphaModFix/>
          </a:blip>
          <a:srcRect/>
          <a:stretch/>
        </p:blipFill>
        <p:spPr>
          <a:xfrm>
            <a:off x="5475100" y="6184900"/>
            <a:ext cx="13446501" cy="6438900"/>
          </a:xfrm>
          <a:prstGeom prst="rect">
            <a:avLst/>
          </a:prstGeom>
          <a:noFill/>
          <a:ln>
            <a:noFill/>
          </a:ln>
        </p:spPr>
      </p:pic>
      <p:pic>
        <p:nvPicPr>
          <p:cNvPr id="282" name="Google Shape;282;g3ea39ada2a6_0_166"/>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283" name="Google Shape;283;g3ea39ada2a6_0_166"/>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284" name="Google Shape;284;g3ea39ada2a6_0_166"/>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285" name="Google Shape;285;g3ea39ada2a6_0_166"/>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286" name="Google Shape;286;g3ea39ada2a6_0_166"/>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287" name="Google Shape;287;g3ea39ada2a6_0_166"/>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288" name="Google Shape;288;g3ea39ada2a6_0_166"/>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289" name="Google Shape;289;g3ea39ada2a6_0_166"/>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290" name="Google Shape;290;g3ea39ada2a6_0_166"/>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291" name="Google Shape;291;g3ea39ada2a6_0_166"/>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292" name="Google Shape;292;g3ea39ada2a6_0_166"/>
          <p:cNvSpPr txBox="1"/>
          <p:nvPr/>
        </p:nvSpPr>
        <p:spPr>
          <a:xfrm>
            <a:off x="850900" y="12890500"/>
            <a:ext cx="64770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Student Involvement</a:t>
            </a:r>
            <a:endParaRPr b="1"/>
          </a:p>
        </p:txBody>
      </p:sp>
      <p:sp>
        <p:nvSpPr>
          <p:cNvPr id="293" name="Google Shape;293;g3ea39ada2a6_0_166"/>
          <p:cNvSpPr txBox="1"/>
          <p:nvPr/>
        </p:nvSpPr>
        <p:spPr>
          <a:xfrm>
            <a:off x="4268000" y="2641550"/>
            <a:ext cx="15594000" cy="3302100"/>
          </a:xfrm>
          <a:prstGeom prst="rect">
            <a:avLst/>
          </a:prstGeom>
          <a:noFill/>
          <a:ln>
            <a:noFill/>
          </a:ln>
        </p:spPr>
        <p:txBody>
          <a:bodyPr spcFirstLastPara="1" wrap="square" lIns="0" tIns="472050" rIns="0" bIns="0" anchor="t" anchorCtr="0">
            <a:noAutofit/>
          </a:bodyPr>
          <a:lstStyle/>
          <a:p>
            <a:pPr marL="0" marR="0" lvl="0" indent="0" algn="ctr" rtl="0">
              <a:lnSpc>
                <a:spcPct val="83000"/>
              </a:lnSpc>
              <a:spcBef>
                <a:spcPts val="0"/>
              </a:spcBef>
              <a:spcAft>
                <a:spcPts val="0"/>
              </a:spcAft>
              <a:buNone/>
            </a:pPr>
            <a:r>
              <a:rPr lang="en-US" sz="4500" b="1">
                <a:solidFill>
                  <a:srgbClr val="18252B"/>
                </a:solidFill>
              </a:rPr>
              <a:t>There are two cups of marbles on the table.  One cup belongs to John and one cup belongs to Parker.  John has more marbles than Parker.  There are some blue marbles in one cup and some red marbles in the other.  </a:t>
            </a:r>
            <a:endParaRPr sz="4500"/>
          </a:p>
        </p:txBody>
      </p:sp>
      <p:sp>
        <p:nvSpPr>
          <p:cNvPr id="294" name="Google Shape;294;g3ea39ada2a6_0_166"/>
          <p:cNvSpPr txBox="1"/>
          <p:nvPr/>
        </p:nvSpPr>
        <p:spPr>
          <a:xfrm>
            <a:off x="5946650" y="6724800"/>
            <a:ext cx="12554700" cy="5568900"/>
          </a:xfrm>
          <a:prstGeom prst="rect">
            <a:avLst/>
          </a:prstGeom>
          <a:noFill/>
          <a:ln>
            <a:noFill/>
          </a:ln>
        </p:spPr>
        <p:txBody>
          <a:bodyPr spcFirstLastPara="1" wrap="square" lIns="0" tIns="52400" rIns="0" bIns="0" anchor="t" anchorCtr="0">
            <a:noAutofit/>
          </a:bodyPr>
          <a:lstStyle/>
          <a:p>
            <a:pPr marL="0" marR="0" lvl="0" indent="0" algn="ctr" rtl="0">
              <a:lnSpc>
                <a:spcPct val="99600"/>
              </a:lnSpc>
              <a:spcBef>
                <a:spcPts val="0"/>
              </a:spcBef>
              <a:spcAft>
                <a:spcPts val="0"/>
              </a:spcAft>
              <a:buNone/>
            </a:pPr>
            <a:r>
              <a:rPr lang="en-US" sz="4427" b="1" u="sng">
                <a:solidFill>
                  <a:srgbClr val="18252B"/>
                </a:solidFill>
              </a:rPr>
              <a:t>Visualize and Represent </a:t>
            </a:r>
            <a:endParaRPr sz="4427" b="1" u="sng">
              <a:solidFill>
                <a:srgbClr val="18252B"/>
              </a:solidFill>
            </a:endParaRPr>
          </a:p>
          <a:p>
            <a:pPr marL="0" marR="0" lvl="0" indent="0" algn="ctr" rtl="0">
              <a:lnSpc>
                <a:spcPct val="99600"/>
              </a:lnSpc>
              <a:spcBef>
                <a:spcPts val="0"/>
              </a:spcBef>
              <a:spcAft>
                <a:spcPts val="0"/>
              </a:spcAft>
              <a:buNone/>
            </a:pPr>
            <a:endParaRPr sz="4427" b="1">
              <a:solidFill>
                <a:srgbClr val="18252B"/>
              </a:solidFill>
            </a:endParaRPr>
          </a:p>
          <a:p>
            <a:pPr marL="0" lvl="0" indent="0" algn="ctr" rtl="0">
              <a:lnSpc>
                <a:spcPct val="99600"/>
              </a:lnSpc>
              <a:spcBef>
                <a:spcPts val="0"/>
              </a:spcBef>
              <a:spcAft>
                <a:spcPts val="0"/>
              </a:spcAft>
              <a:buNone/>
            </a:pPr>
            <a:r>
              <a:rPr lang="en-US" sz="4427" b="1">
                <a:solidFill>
                  <a:srgbClr val="18252B"/>
                </a:solidFill>
              </a:rPr>
              <a:t>Role play - ACT IT OUT</a:t>
            </a:r>
            <a:endParaRPr sz="4427" b="1">
              <a:solidFill>
                <a:srgbClr val="18252B"/>
              </a:solidFill>
            </a:endParaRPr>
          </a:p>
          <a:p>
            <a:pPr marL="0" lvl="0" indent="0" algn="ctr" rtl="0">
              <a:lnSpc>
                <a:spcPct val="99600"/>
              </a:lnSpc>
              <a:spcBef>
                <a:spcPts val="0"/>
              </a:spcBef>
              <a:spcAft>
                <a:spcPts val="0"/>
              </a:spcAft>
              <a:buNone/>
            </a:pPr>
            <a:endParaRPr sz="4427" b="1">
              <a:solidFill>
                <a:srgbClr val="18252B"/>
              </a:solidFill>
            </a:endParaRPr>
          </a:p>
          <a:p>
            <a:pPr marL="0" lvl="0" indent="0" algn="ctr" rtl="0">
              <a:lnSpc>
                <a:spcPct val="99600"/>
              </a:lnSpc>
              <a:spcBef>
                <a:spcPts val="0"/>
              </a:spcBef>
              <a:spcAft>
                <a:spcPts val="0"/>
              </a:spcAft>
              <a:buNone/>
            </a:pPr>
            <a:r>
              <a:rPr lang="en-US" sz="4427" b="1">
                <a:solidFill>
                  <a:srgbClr val="18252B"/>
                </a:solidFill>
              </a:rPr>
              <a:t>Use Manipulatives </a:t>
            </a:r>
            <a:endParaRPr sz="4427" b="1">
              <a:solidFill>
                <a:srgbClr val="18252B"/>
              </a:solidFill>
            </a:endParaRPr>
          </a:p>
          <a:p>
            <a:pPr marL="0" lvl="0" indent="0" algn="ctr" rtl="0">
              <a:lnSpc>
                <a:spcPct val="99600"/>
              </a:lnSpc>
              <a:spcBef>
                <a:spcPts val="0"/>
              </a:spcBef>
              <a:spcAft>
                <a:spcPts val="0"/>
              </a:spcAft>
              <a:buNone/>
            </a:pPr>
            <a:endParaRPr sz="4427" b="1">
              <a:solidFill>
                <a:srgbClr val="18252B"/>
              </a:solidFill>
            </a:endParaRPr>
          </a:p>
          <a:p>
            <a:pPr marL="0" lvl="0" indent="0" algn="ctr" rtl="0">
              <a:lnSpc>
                <a:spcPct val="99600"/>
              </a:lnSpc>
              <a:spcBef>
                <a:spcPts val="0"/>
              </a:spcBef>
              <a:spcAft>
                <a:spcPts val="0"/>
              </a:spcAft>
              <a:buClr>
                <a:schemeClr val="dk1"/>
              </a:buClr>
              <a:buFont typeface="Arial"/>
              <a:buNone/>
            </a:pPr>
            <a:r>
              <a:rPr lang="en-US" sz="4427" b="1">
                <a:solidFill>
                  <a:srgbClr val="18252B"/>
                </a:solidFill>
              </a:rPr>
              <a:t>Draw a Picture</a:t>
            </a:r>
            <a:endParaRPr sz="4427" b="1">
              <a:solidFill>
                <a:srgbClr val="18252B"/>
              </a:solidFill>
            </a:endParaRPr>
          </a:p>
          <a:p>
            <a:pPr marL="0" marR="0" lvl="0" indent="0" algn="ctr" rtl="0">
              <a:lnSpc>
                <a:spcPct val="99600"/>
              </a:lnSpc>
              <a:spcBef>
                <a:spcPts val="0"/>
              </a:spcBef>
              <a:spcAft>
                <a:spcPts val="0"/>
              </a:spcAft>
              <a:buNone/>
            </a:pPr>
            <a:endParaRPr sz="4127" b="1">
              <a:solidFill>
                <a:srgbClr val="18252B"/>
              </a:solidFill>
            </a:endParaRPr>
          </a:p>
          <a:p>
            <a:pPr marL="0" marR="0" lvl="0" indent="0" algn="ctr" rtl="0">
              <a:lnSpc>
                <a:spcPct val="99600"/>
              </a:lnSpc>
              <a:spcBef>
                <a:spcPts val="0"/>
              </a:spcBef>
              <a:spcAft>
                <a:spcPts val="0"/>
              </a:spcAft>
              <a:buNone/>
            </a:pPr>
            <a:endParaRPr sz="4127">
              <a:solidFill>
                <a:srgbClr val="18252B"/>
              </a:solidFill>
            </a:endParaRPr>
          </a:p>
        </p:txBody>
      </p:sp>
      <p:sp>
        <p:nvSpPr>
          <p:cNvPr id="295" name="Google Shape;295;g3ea39ada2a6_0_166"/>
          <p:cNvSpPr txBox="1"/>
          <p:nvPr/>
        </p:nvSpPr>
        <p:spPr>
          <a:xfrm>
            <a:off x="3798500" y="1531275"/>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What is a possible solution?</a:t>
            </a:r>
            <a:endParaRPr sz="6000" b="1">
              <a:solidFill>
                <a:schemeClr val="dk1"/>
              </a:solidFill>
              <a:latin typeface="Calibri"/>
              <a:ea typeface="Calibri"/>
              <a:cs typeface="Calibri"/>
              <a:sym typeface="Calibri"/>
            </a:endParaRPr>
          </a:p>
        </p:txBody>
      </p:sp>
      <p:sp>
        <p:nvSpPr>
          <p:cNvPr id="296" name="Google Shape;296;g3ea39ada2a6_0_166"/>
          <p:cNvSpPr/>
          <p:nvPr/>
        </p:nvSpPr>
        <p:spPr>
          <a:xfrm rot="1999946">
            <a:off x="19809881" y="3921182"/>
            <a:ext cx="4065727" cy="3608837"/>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297" name="Google Shape;297;g3ea39ada2a6_0_166"/>
          <p:cNvSpPr txBox="1"/>
          <p:nvPr/>
        </p:nvSpPr>
        <p:spPr>
          <a:xfrm>
            <a:off x="20534875" y="4482575"/>
            <a:ext cx="2649300" cy="224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chemeClr val="dk1"/>
                </a:solidFill>
                <a:latin typeface="Calibri"/>
                <a:ea typeface="Calibri"/>
                <a:cs typeface="Calibri"/>
                <a:sym typeface="Calibri"/>
              </a:rPr>
              <a:t>effect size of 0.49</a:t>
            </a:r>
            <a:endParaRPr sz="48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1"/>
        <p:cNvGrpSpPr/>
        <p:nvPr/>
      </p:nvGrpSpPr>
      <p:grpSpPr>
        <a:xfrm>
          <a:off x="0" y="0"/>
          <a:ext cx="0" cy="0"/>
          <a:chOff x="0" y="0"/>
          <a:chExt cx="0" cy="0"/>
        </a:xfrm>
      </p:grpSpPr>
      <p:pic>
        <p:nvPicPr>
          <p:cNvPr id="302" name="Google Shape;302;g3ea39ada2a6_0_57"/>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303" name="Google Shape;303;g3ea39ada2a6_0_57"/>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304" name="Google Shape;304;g3ea39ada2a6_0_57"/>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305" name="Google Shape;305;g3ea39ada2a6_0_57"/>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306" name="Google Shape;306;g3ea39ada2a6_0_57"/>
          <p:cNvPicPr preferRelativeResize="0"/>
          <p:nvPr/>
        </p:nvPicPr>
        <p:blipFill rotWithShape="1">
          <a:blip r:embed="rId7">
            <a:alphaModFix/>
          </a:blip>
          <a:srcRect/>
          <a:stretch/>
        </p:blipFill>
        <p:spPr>
          <a:xfrm>
            <a:off x="6781800" y="5522175"/>
            <a:ext cx="11341100" cy="6758725"/>
          </a:xfrm>
          <a:prstGeom prst="rect">
            <a:avLst/>
          </a:prstGeom>
          <a:noFill/>
          <a:ln>
            <a:noFill/>
          </a:ln>
        </p:spPr>
      </p:pic>
      <p:pic>
        <p:nvPicPr>
          <p:cNvPr id="307" name="Google Shape;307;g3ea39ada2a6_0_57"/>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308" name="Google Shape;308;g3ea39ada2a6_0_57"/>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309" name="Google Shape;309;g3ea39ada2a6_0_57"/>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310" name="Google Shape;310;g3ea39ada2a6_0_57"/>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311" name="Google Shape;311;g3ea39ada2a6_0_57"/>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312" name="Google Shape;312;g3ea39ada2a6_0_57"/>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313" name="Google Shape;313;g3ea39ada2a6_0_57"/>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314" name="Google Shape;314;g3ea39ada2a6_0_57"/>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315" name="Google Shape;315;g3ea39ada2a6_0_57"/>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316" name="Google Shape;316;g3ea39ada2a6_0_57"/>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317" name="Google Shape;317;g3ea39ada2a6_0_57"/>
          <p:cNvSpPr txBox="1"/>
          <p:nvPr/>
        </p:nvSpPr>
        <p:spPr>
          <a:xfrm>
            <a:off x="614825" y="12890500"/>
            <a:ext cx="222387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Independent Practice.   How did you solve?  What operation?  Did a Key Word tell you to do so?</a:t>
            </a:r>
            <a:endParaRPr b="1"/>
          </a:p>
        </p:txBody>
      </p:sp>
      <p:sp>
        <p:nvSpPr>
          <p:cNvPr id="318" name="Google Shape;318;g3ea39ada2a6_0_57"/>
          <p:cNvSpPr txBox="1"/>
          <p:nvPr/>
        </p:nvSpPr>
        <p:spPr>
          <a:xfrm>
            <a:off x="1276550" y="2641550"/>
            <a:ext cx="21576900" cy="3302100"/>
          </a:xfrm>
          <a:prstGeom prst="rect">
            <a:avLst/>
          </a:prstGeom>
          <a:noFill/>
          <a:ln>
            <a:noFill/>
          </a:ln>
        </p:spPr>
        <p:txBody>
          <a:bodyPr spcFirstLastPara="1" wrap="square" lIns="0" tIns="472050" rIns="0" bIns="0" anchor="t" anchorCtr="0">
            <a:noAutofit/>
          </a:bodyPr>
          <a:lstStyle/>
          <a:p>
            <a:pPr marL="0" marR="0" lvl="0" indent="0" algn="ctr" rtl="0">
              <a:lnSpc>
                <a:spcPct val="83000"/>
              </a:lnSpc>
              <a:spcBef>
                <a:spcPts val="0"/>
              </a:spcBef>
              <a:spcAft>
                <a:spcPts val="0"/>
              </a:spcAft>
              <a:buNone/>
            </a:pPr>
            <a:r>
              <a:rPr lang="en-US" sz="4000" b="1">
                <a:solidFill>
                  <a:srgbClr val="18252B"/>
                </a:solidFill>
              </a:rPr>
              <a:t>There are two cups of marbles on the table. One cup belongs to John and one cup belongs to Parker. John has more marbles than Parker. One cup contains 24 blue marbles, and the other cup contains 13 red marbles. How many fewer marbles does Parker have than John?  </a:t>
            </a:r>
            <a:endParaRPr sz="4000"/>
          </a:p>
        </p:txBody>
      </p:sp>
      <p:sp>
        <p:nvSpPr>
          <p:cNvPr id="319" name="Google Shape;319;g3ea39ada2a6_0_57"/>
          <p:cNvSpPr txBox="1"/>
          <p:nvPr/>
        </p:nvSpPr>
        <p:spPr>
          <a:xfrm>
            <a:off x="3925500" y="1632050"/>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Choose a Strategy</a:t>
            </a:r>
            <a:endParaRPr sz="6000" b="1">
              <a:solidFill>
                <a:schemeClr val="dk1"/>
              </a:solidFill>
              <a:latin typeface="Calibri"/>
              <a:ea typeface="Calibri"/>
              <a:cs typeface="Calibri"/>
              <a:sym typeface="Calibri"/>
            </a:endParaRPr>
          </a:p>
        </p:txBody>
      </p:sp>
      <p:sp>
        <p:nvSpPr>
          <p:cNvPr id="320" name="Google Shape;320;g3ea39ada2a6_0_57"/>
          <p:cNvSpPr txBox="1"/>
          <p:nvPr/>
        </p:nvSpPr>
        <p:spPr>
          <a:xfrm>
            <a:off x="7533850" y="6180900"/>
            <a:ext cx="9837000" cy="5592000"/>
          </a:xfrm>
          <a:prstGeom prst="rect">
            <a:avLst/>
          </a:prstGeom>
          <a:noFill/>
          <a:ln>
            <a:noFill/>
          </a:ln>
        </p:spPr>
        <p:txBody>
          <a:bodyPr spcFirstLastPara="1" wrap="square" lIns="91425" tIns="91425" rIns="91425" bIns="91425" anchor="t" anchorCtr="0">
            <a:spAutoFit/>
          </a:bodyPr>
          <a:lstStyle/>
          <a:p>
            <a:pPr marL="0" lvl="0" indent="0" algn="ctr" rtl="0">
              <a:lnSpc>
                <a:spcPct val="99600"/>
              </a:lnSpc>
              <a:spcBef>
                <a:spcPts val="0"/>
              </a:spcBef>
              <a:spcAft>
                <a:spcPts val="0"/>
              </a:spcAft>
              <a:buNone/>
            </a:pPr>
            <a:r>
              <a:rPr lang="en-US" sz="3527" b="1" u="sng">
                <a:solidFill>
                  <a:srgbClr val="18252B"/>
                </a:solidFill>
              </a:rPr>
              <a:t>Visualize and Represent </a:t>
            </a:r>
            <a:endParaRPr sz="3527" b="1" u="sng">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Role play - ACT IT OUT</a:t>
            </a:r>
            <a:endParaRPr sz="3527" b="1">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Use Manipulatives </a:t>
            </a:r>
            <a:endParaRPr sz="3527" b="1">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Draw a Picture</a:t>
            </a:r>
            <a:endParaRPr sz="3527" b="1">
              <a:solidFill>
                <a:srgbClr val="18252B"/>
              </a:solidFill>
            </a:endParaRPr>
          </a:p>
          <a:p>
            <a:pPr marL="0" lvl="0" indent="0" algn="l" rtl="0">
              <a:lnSpc>
                <a:spcPct val="99600"/>
              </a:lnSpc>
              <a:spcBef>
                <a:spcPts val="0"/>
              </a:spcBef>
              <a:spcAft>
                <a:spcPts val="0"/>
              </a:spcAft>
              <a:buNone/>
            </a:pPr>
            <a:endParaRPr sz="3527" b="1">
              <a:solidFill>
                <a:srgbClr val="18252B"/>
              </a:solidFill>
            </a:endParaRPr>
          </a:p>
          <a:p>
            <a:pPr marL="0" lvl="0" indent="0" algn="ctr" rtl="0">
              <a:lnSpc>
                <a:spcPct val="99600"/>
              </a:lnSpc>
              <a:spcBef>
                <a:spcPts val="0"/>
              </a:spcBef>
              <a:spcAft>
                <a:spcPts val="0"/>
              </a:spcAft>
              <a:buNone/>
            </a:pPr>
            <a:r>
              <a:rPr lang="en-US" sz="3527" b="1" u="sng">
                <a:solidFill>
                  <a:srgbClr val="18252B"/>
                </a:solidFill>
              </a:rPr>
              <a:t>Choose a strategy to solve</a:t>
            </a:r>
            <a:endParaRPr sz="3527" b="1" u="sng">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Add</a:t>
            </a:r>
            <a:endParaRPr sz="3527" b="1">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Subtract</a:t>
            </a:r>
            <a:endParaRPr sz="3527" b="1">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Count up</a:t>
            </a:r>
            <a:endParaRPr sz="3527" b="1">
              <a:solidFill>
                <a:srgbClr val="18252B"/>
              </a:solidFill>
            </a:endParaRPr>
          </a:p>
          <a:p>
            <a:pPr marL="457200" lvl="0" indent="-452565" algn="ctr" rtl="0">
              <a:lnSpc>
                <a:spcPct val="99600"/>
              </a:lnSpc>
              <a:spcBef>
                <a:spcPts val="0"/>
              </a:spcBef>
              <a:spcAft>
                <a:spcPts val="0"/>
              </a:spcAft>
              <a:buClr>
                <a:srgbClr val="18252B"/>
              </a:buClr>
              <a:buSzPts val="3527"/>
              <a:buChar char="●"/>
            </a:pPr>
            <a:r>
              <a:rPr lang="en-US" sz="3527" b="1">
                <a:solidFill>
                  <a:srgbClr val="18252B"/>
                </a:solidFill>
              </a:rPr>
              <a:t>Count Back</a:t>
            </a:r>
            <a:endParaRPr sz="3527" b="1">
              <a:solidFill>
                <a:srgbClr val="18252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pic>
        <p:nvPicPr>
          <p:cNvPr id="325" name="Google Shape;325;g3ea39ada2a6_0_198"/>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326" name="Google Shape;326;g3ea39ada2a6_0_198"/>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327" name="Google Shape;327;g3ea39ada2a6_0_198"/>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328" name="Google Shape;328;g3ea39ada2a6_0_198"/>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329" name="Google Shape;329;g3ea39ada2a6_0_198"/>
          <p:cNvPicPr preferRelativeResize="0"/>
          <p:nvPr/>
        </p:nvPicPr>
        <p:blipFill rotWithShape="1">
          <a:blip r:embed="rId7">
            <a:alphaModFix/>
          </a:blip>
          <a:srcRect/>
          <a:stretch/>
        </p:blipFill>
        <p:spPr>
          <a:xfrm>
            <a:off x="6781800" y="5522175"/>
            <a:ext cx="11341100" cy="6758725"/>
          </a:xfrm>
          <a:prstGeom prst="rect">
            <a:avLst/>
          </a:prstGeom>
          <a:noFill/>
          <a:ln>
            <a:noFill/>
          </a:ln>
        </p:spPr>
      </p:pic>
      <p:pic>
        <p:nvPicPr>
          <p:cNvPr id="330" name="Google Shape;330;g3ea39ada2a6_0_198"/>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331" name="Google Shape;331;g3ea39ada2a6_0_198"/>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332" name="Google Shape;332;g3ea39ada2a6_0_198"/>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333" name="Google Shape;333;g3ea39ada2a6_0_198"/>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334" name="Google Shape;334;g3ea39ada2a6_0_198"/>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335" name="Google Shape;335;g3ea39ada2a6_0_198"/>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336" name="Google Shape;336;g3ea39ada2a6_0_198"/>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337" name="Google Shape;337;g3ea39ada2a6_0_198"/>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338" name="Google Shape;338;g3ea39ada2a6_0_198"/>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339" name="Google Shape;339;g3ea39ada2a6_0_198"/>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340" name="Google Shape;340;g3ea39ada2a6_0_198"/>
          <p:cNvSpPr txBox="1"/>
          <p:nvPr/>
        </p:nvSpPr>
        <p:spPr>
          <a:xfrm>
            <a:off x="0" y="12890500"/>
            <a:ext cx="14656500" cy="5970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329" b="1">
                <a:solidFill>
                  <a:srgbClr val="18252B"/>
                </a:solidFill>
              </a:rPr>
              <a:t>Student to Student / Student to Teacher Academic Discourse</a:t>
            </a:r>
            <a:endParaRPr b="1"/>
          </a:p>
        </p:txBody>
      </p:sp>
      <p:sp>
        <p:nvSpPr>
          <p:cNvPr id="341" name="Google Shape;341;g3ea39ada2a6_0_198"/>
          <p:cNvSpPr txBox="1"/>
          <p:nvPr/>
        </p:nvSpPr>
        <p:spPr>
          <a:xfrm>
            <a:off x="1276550" y="2641550"/>
            <a:ext cx="21576900" cy="3302100"/>
          </a:xfrm>
          <a:prstGeom prst="rect">
            <a:avLst/>
          </a:prstGeom>
          <a:noFill/>
          <a:ln>
            <a:noFill/>
          </a:ln>
        </p:spPr>
        <p:txBody>
          <a:bodyPr spcFirstLastPara="1" wrap="square" lIns="0" tIns="472050" rIns="0" bIns="0" anchor="t" anchorCtr="0">
            <a:noAutofit/>
          </a:bodyPr>
          <a:lstStyle/>
          <a:p>
            <a:pPr marL="0" marR="0" lvl="0" indent="0" algn="ctr" rtl="0">
              <a:lnSpc>
                <a:spcPct val="83000"/>
              </a:lnSpc>
              <a:spcBef>
                <a:spcPts val="0"/>
              </a:spcBef>
              <a:spcAft>
                <a:spcPts val="0"/>
              </a:spcAft>
              <a:buNone/>
            </a:pPr>
            <a:r>
              <a:rPr lang="en-US" sz="4000" b="1">
                <a:solidFill>
                  <a:srgbClr val="18252B"/>
                </a:solidFill>
              </a:rPr>
              <a:t>There are two cups of marbles on the table. One cup belongs to John and one cup belongs to Parker. John has more marbles than Parker. One cup contains 24 blue marbles, and the other cup contains 13 red marbles. How many fewer marbles does Parker have than John?  </a:t>
            </a:r>
            <a:endParaRPr sz="4000"/>
          </a:p>
        </p:txBody>
      </p:sp>
      <p:sp>
        <p:nvSpPr>
          <p:cNvPr id="342" name="Google Shape;342;g3ea39ada2a6_0_198"/>
          <p:cNvSpPr txBox="1"/>
          <p:nvPr/>
        </p:nvSpPr>
        <p:spPr>
          <a:xfrm>
            <a:off x="3925500" y="1632050"/>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Reflect: Does Your Answer Make Sense?</a:t>
            </a:r>
            <a:endParaRPr sz="6000" b="1">
              <a:solidFill>
                <a:schemeClr val="dk1"/>
              </a:solidFill>
              <a:latin typeface="Calibri"/>
              <a:ea typeface="Calibri"/>
              <a:cs typeface="Calibri"/>
              <a:sym typeface="Calibri"/>
            </a:endParaRPr>
          </a:p>
        </p:txBody>
      </p:sp>
      <p:sp>
        <p:nvSpPr>
          <p:cNvPr id="343" name="Google Shape;343;g3ea39ada2a6_0_198"/>
          <p:cNvSpPr txBox="1"/>
          <p:nvPr/>
        </p:nvSpPr>
        <p:spPr>
          <a:xfrm>
            <a:off x="7499500" y="6822000"/>
            <a:ext cx="9905700" cy="4057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99600"/>
              </a:lnSpc>
              <a:spcBef>
                <a:spcPts val="0"/>
              </a:spcBef>
              <a:spcAft>
                <a:spcPts val="0"/>
              </a:spcAft>
              <a:buNone/>
            </a:pPr>
            <a:r>
              <a:rPr lang="en-US" sz="4127" b="1">
                <a:solidFill>
                  <a:srgbClr val="18252B"/>
                </a:solidFill>
              </a:rPr>
              <a:t>Justify your thinking by…</a:t>
            </a:r>
            <a:endParaRPr sz="4127" b="1">
              <a:solidFill>
                <a:srgbClr val="18252B"/>
              </a:solidFill>
            </a:endParaRPr>
          </a:p>
          <a:p>
            <a:pPr marL="0" lvl="0" indent="0" algn="ctr" rtl="0">
              <a:lnSpc>
                <a:spcPct val="99600"/>
              </a:lnSpc>
              <a:spcBef>
                <a:spcPts val="0"/>
              </a:spcBef>
              <a:spcAft>
                <a:spcPts val="0"/>
              </a:spcAft>
              <a:buNone/>
            </a:pPr>
            <a:endParaRPr sz="4127" b="1">
              <a:solidFill>
                <a:srgbClr val="18252B"/>
              </a:solidFill>
            </a:endParaRPr>
          </a:p>
          <a:p>
            <a:pPr marL="457200" lvl="0" indent="-490665" algn="ctr" rtl="0">
              <a:lnSpc>
                <a:spcPct val="99600"/>
              </a:lnSpc>
              <a:spcBef>
                <a:spcPts val="0"/>
              </a:spcBef>
              <a:spcAft>
                <a:spcPts val="0"/>
              </a:spcAft>
              <a:buClr>
                <a:srgbClr val="18252B"/>
              </a:buClr>
              <a:buSzPts val="4127"/>
              <a:buChar char="-"/>
            </a:pPr>
            <a:r>
              <a:rPr lang="en-US" sz="4127" b="1">
                <a:solidFill>
                  <a:srgbClr val="18252B"/>
                </a:solidFill>
              </a:rPr>
              <a:t>explaining in words</a:t>
            </a:r>
            <a:endParaRPr sz="4127" b="1">
              <a:solidFill>
                <a:srgbClr val="18252B"/>
              </a:solidFill>
            </a:endParaRPr>
          </a:p>
          <a:p>
            <a:pPr marL="457200" lvl="0" indent="-490665" algn="ctr" rtl="0">
              <a:lnSpc>
                <a:spcPct val="99600"/>
              </a:lnSpc>
              <a:spcBef>
                <a:spcPts val="0"/>
              </a:spcBef>
              <a:spcAft>
                <a:spcPts val="0"/>
              </a:spcAft>
              <a:buClr>
                <a:srgbClr val="18252B"/>
              </a:buClr>
              <a:buSzPts val="4127"/>
              <a:buChar char="-"/>
            </a:pPr>
            <a:r>
              <a:rPr lang="en-US" sz="4127" b="1">
                <a:solidFill>
                  <a:srgbClr val="18252B"/>
                </a:solidFill>
              </a:rPr>
              <a:t>using a different strategy to solve</a:t>
            </a:r>
            <a:endParaRPr sz="4127" b="1">
              <a:solidFill>
                <a:srgbClr val="18252B"/>
              </a:solidFill>
            </a:endParaRPr>
          </a:p>
          <a:p>
            <a:pPr marL="457200" lvl="0" indent="-490665" algn="ctr" rtl="0">
              <a:lnSpc>
                <a:spcPct val="99600"/>
              </a:lnSpc>
              <a:spcBef>
                <a:spcPts val="0"/>
              </a:spcBef>
              <a:spcAft>
                <a:spcPts val="0"/>
              </a:spcAft>
              <a:buClr>
                <a:srgbClr val="18252B"/>
              </a:buClr>
              <a:buSzPts val="4127"/>
              <a:buChar char="-"/>
            </a:pPr>
            <a:r>
              <a:rPr lang="en-US" sz="4127" b="1">
                <a:solidFill>
                  <a:srgbClr val="18252B"/>
                </a:solidFill>
              </a:rPr>
              <a:t>using your representation to explain</a:t>
            </a:r>
            <a:endParaRPr sz="4127" b="1">
              <a:solidFill>
                <a:srgbClr val="18252B"/>
              </a:solidFill>
            </a:endParaRPr>
          </a:p>
          <a:p>
            <a:pPr marL="0" lvl="0" indent="0" algn="ctr" rtl="0">
              <a:lnSpc>
                <a:spcPct val="99600"/>
              </a:lnSpc>
              <a:spcBef>
                <a:spcPts val="0"/>
              </a:spcBef>
              <a:spcAft>
                <a:spcPts val="0"/>
              </a:spcAft>
              <a:buNone/>
            </a:pPr>
            <a:endParaRPr sz="4627" b="1">
              <a:solidFill>
                <a:srgbClr val="18252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7"/>
        <p:cNvGrpSpPr/>
        <p:nvPr/>
      </p:nvGrpSpPr>
      <p:grpSpPr>
        <a:xfrm>
          <a:off x="0" y="0"/>
          <a:ext cx="0" cy="0"/>
          <a:chOff x="0" y="0"/>
          <a:chExt cx="0" cy="0"/>
        </a:xfrm>
      </p:grpSpPr>
      <p:pic>
        <p:nvPicPr>
          <p:cNvPr id="348" name="Google Shape;348;g3ea39ada2a6_0_224"/>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349" name="Google Shape;349;g3ea39ada2a6_0_224"/>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350" name="Google Shape;350;g3ea39ada2a6_0_224"/>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351" name="Google Shape;351;g3ea39ada2a6_0_224"/>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352" name="Google Shape;352;g3ea39ada2a6_0_224"/>
          <p:cNvPicPr preferRelativeResize="0"/>
          <p:nvPr/>
        </p:nvPicPr>
        <p:blipFill rotWithShape="1">
          <a:blip r:embed="rId7">
            <a:alphaModFix/>
          </a:blip>
          <a:srcRect/>
          <a:stretch/>
        </p:blipFill>
        <p:spPr>
          <a:xfrm>
            <a:off x="1835150" y="3429000"/>
            <a:ext cx="20726399" cy="8204200"/>
          </a:xfrm>
          <a:prstGeom prst="rect">
            <a:avLst/>
          </a:prstGeom>
          <a:noFill/>
          <a:ln>
            <a:noFill/>
          </a:ln>
        </p:spPr>
      </p:pic>
      <p:pic>
        <p:nvPicPr>
          <p:cNvPr id="353" name="Google Shape;353;g3ea39ada2a6_0_224"/>
          <p:cNvPicPr preferRelativeResize="0"/>
          <p:nvPr/>
        </p:nvPicPr>
        <p:blipFill rotWithShape="1">
          <a:blip r:embed="rId8">
            <a:alphaModFix/>
          </a:blip>
          <a:srcRect/>
          <a:stretch/>
        </p:blipFill>
        <p:spPr>
          <a:xfrm>
            <a:off x="1828800" y="4533900"/>
            <a:ext cx="1333500" cy="1333500"/>
          </a:xfrm>
          <a:prstGeom prst="rect">
            <a:avLst/>
          </a:prstGeom>
          <a:noFill/>
          <a:ln>
            <a:noFill/>
          </a:ln>
        </p:spPr>
      </p:pic>
      <p:pic>
        <p:nvPicPr>
          <p:cNvPr id="354" name="Google Shape;354;g3ea39ada2a6_0_224"/>
          <p:cNvPicPr preferRelativeResize="0"/>
          <p:nvPr/>
        </p:nvPicPr>
        <p:blipFill rotWithShape="1">
          <a:blip r:embed="rId9">
            <a:alphaModFix/>
          </a:blip>
          <a:srcRect/>
          <a:stretch/>
        </p:blipFill>
        <p:spPr>
          <a:xfrm>
            <a:off x="2133600" y="4902200"/>
            <a:ext cx="736600" cy="609600"/>
          </a:xfrm>
          <a:prstGeom prst="rect">
            <a:avLst/>
          </a:prstGeom>
          <a:noFill/>
          <a:ln>
            <a:noFill/>
          </a:ln>
        </p:spPr>
      </p:pic>
      <p:sp>
        <p:nvSpPr>
          <p:cNvPr id="355" name="Google Shape;355;g3ea39ada2a6_0_224"/>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03</a:t>
            </a:r>
            <a:endParaRPr/>
          </a:p>
        </p:txBody>
      </p:sp>
      <p:sp>
        <p:nvSpPr>
          <p:cNvPr id="356" name="Google Shape;356;g3ea39ada2a6_0_224"/>
          <p:cNvSpPr txBox="1"/>
          <p:nvPr/>
        </p:nvSpPr>
        <p:spPr>
          <a:xfrm>
            <a:off x="346525" y="12661900"/>
            <a:ext cx="20726400" cy="19881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Turn and Talk:  What could we say to students when we see them number plucking rather than problem solving?  Typically “slow down and think about it carefully” is said.</a:t>
            </a:r>
            <a:endParaRPr b="1"/>
          </a:p>
        </p:txBody>
      </p:sp>
      <p:sp>
        <p:nvSpPr>
          <p:cNvPr id="357" name="Google Shape;357;g3ea39ada2a6_0_224"/>
          <p:cNvSpPr txBox="1"/>
          <p:nvPr/>
        </p:nvSpPr>
        <p:spPr>
          <a:xfrm>
            <a:off x="644900" y="1809800"/>
            <a:ext cx="23106900" cy="23748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6000" b="1"/>
              <a:t>Problem Solving = Reasoning, Representation, and Reflection</a:t>
            </a:r>
            <a:endParaRPr sz="6000" b="1"/>
          </a:p>
        </p:txBody>
      </p:sp>
      <p:sp>
        <p:nvSpPr>
          <p:cNvPr id="358" name="Google Shape;358;g3ea39ada2a6_0_224"/>
          <p:cNvSpPr txBox="1"/>
          <p:nvPr/>
        </p:nvSpPr>
        <p:spPr>
          <a:xfrm>
            <a:off x="3465325" y="4184600"/>
            <a:ext cx="18429600" cy="7105500"/>
          </a:xfrm>
          <a:prstGeom prst="rect">
            <a:avLst/>
          </a:prstGeom>
          <a:noFill/>
          <a:ln>
            <a:noFill/>
          </a:ln>
        </p:spPr>
        <p:txBody>
          <a:bodyPr spcFirstLastPara="1" wrap="square" lIns="0" tIns="0" rIns="0" bIns="0" anchor="t" anchorCtr="0">
            <a:noAutofit/>
          </a:bodyPr>
          <a:lstStyle/>
          <a:p>
            <a:pPr marL="0" lvl="0" indent="0" algn="ctr" rtl="0">
              <a:lnSpc>
                <a:spcPct val="126562"/>
              </a:lnSpc>
              <a:spcBef>
                <a:spcPts val="0"/>
              </a:spcBef>
              <a:spcAft>
                <a:spcPts val="0"/>
              </a:spcAft>
              <a:buNone/>
            </a:pPr>
            <a:r>
              <a:rPr lang="en-US" sz="4500">
                <a:solidFill>
                  <a:srgbClr val="333333"/>
                </a:solidFill>
              </a:rPr>
              <a:t>“Mastering problem-solving isn’t about memorizing a set of steps. It’s about learning how to see the whole picture. When students understand how to connect each piece of reasoning, representation, and reflection, the puzzle of problem-solving starts to come together. They begin to recognize patterns, use models to bridge words and numbers, and verify that their answers make sense within the story of the problem.”</a:t>
            </a:r>
            <a:endParaRPr sz="4500">
              <a:solidFill>
                <a:srgbClr val="333333"/>
              </a:solidFill>
            </a:endParaRPr>
          </a:p>
          <a:p>
            <a:pPr marL="457200" lvl="0" indent="-514350" algn="ctr" rtl="0">
              <a:lnSpc>
                <a:spcPct val="126562"/>
              </a:lnSpc>
              <a:spcBef>
                <a:spcPts val="5100"/>
              </a:spcBef>
              <a:spcAft>
                <a:spcPts val="0"/>
              </a:spcAft>
              <a:buClr>
                <a:srgbClr val="333333"/>
              </a:buClr>
              <a:buSzPts val="4500"/>
              <a:buChar char="-"/>
            </a:pPr>
            <a:r>
              <a:rPr lang="en-US" sz="4500">
                <a:solidFill>
                  <a:srgbClr val="333333"/>
                </a:solidFill>
              </a:rPr>
              <a:t>Dani Fry Jackson</a:t>
            </a:r>
            <a:endParaRPr sz="4500">
              <a:solidFill>
                <a:srgbClr val="333333"/>
              </a:solidFill>
            </a:endParaRPr>
          </a:p>
          <a:p>
            <a:pPr marL="0" marR="0" lvl="0" indent="0" algn="ctr" rtl="0">
              <a:lnSpc>
                <a:spcPct val="116199"/>
              </a:lnSpc>
              <a:spcBef>
                <a:spcPts val="5100"/>
              </a:spcBef>
              <a:spcAft>
                <a:spcPts val="0"/>
              </a:spcAft>
              <a:buNone/>
            </a:pPr>
            <a:endParaRPr sz="5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pic>
        <p:nvPicPr>
          <p:cNvPr id="363" name="Google Shape;363;p8"/>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364" name="Google Shape;364;p8"/>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365" name="Google Shape;365;p8"/>
          <p:cNvPicPr preferRelativeResize="0"/>
          <p:nvPr/>
        </p:nvPicPr>
        <p:blipFill rotWithShape="1">
          <a:blip r:embed="rId5">
            <a:alphaModFix/>
          </a:blip>
          <a:srcRect/>
          <a:stretch/>
        </p:blipFill>
        <p:spPr>
          <a:xfrm>
            <a:off x="-1060450" y="996950"/>
            <a:ext cx="26250898" cy="11722099"/>
          </a:xfrm>
          <a:prstGeom prst="rect">
            <a:avLst/>
          </a:prstGeom>
          <a:noFill/>
          <a:ln>
            <a:noFill/>
          </a:ln>
        </p:spPr>
      </p:pic>
      <p:pic>
        <p:nvPicPr>
          <p:cNvPr id="366" name="Google Shape;366;p8"/>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367" name="Google Shape;367;p8"/>
          <p:cNvPicPr preferRelativeResize="0"/>
          <p:nvPr/>
        </p:nvPicPr>
        <p:blipFill rotWithShape="1">
          <a:blip r:embed="rId7">
            <a:alphaModFix/>
          </a:blip>
          <a:srcRect/>
          <a:stretch/>
        </p:blipFill>
        <p:spPr>
          <a:xfrm>
            <a:off x="5129025" y="4854100"/>
            <a:ext cx="736600" cy="609600"/>
          </a:xfrm>
          <a:prstGeom prst="rect">
            <a:avLst/>
          </a:prstGeom>
          <a:noFill/>
          <a:ln>
            <a:noFill/>
          </a:ln>
        </p:spPr>
      </p:pic>
      <p:pic>
        <p:nvPicPr>
          <p:cNvPr id="368" name="Google Shape;368;p8"/>
          <p:cNvPicPr preferRelativeResize="0"/>
          <p:nvPr/>
        </p:nvPicPr>
        <p:blipFill rotWithShape="1">
          <a:blip r:embed="rId8">
            <a:alphaModFix/>
          </a:blip>
          <a:srcRect/>
          <a:stretch/>
        </p:blipFill>
        <p:spPr>
          <a:xfrm>
            <a:off x="429100" y="3225500"/>
            <a:ext cx="4292600" cy="8313950"/>
          </a:xfrm>
          <a:prstGeom prst="rect">
            <a:avLst/>
          </a:prstGeom>
          <a:noFill/>
          <a:ln>
            <a:noFill/>
          </a:ln>
        </p:spPr>
      </p:pic>
      <p:sp>
        <p:nvSpPr>
          <p:cNvPr id="369" name="Google Shape;369;p8"/>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07</a:t>
            </a:r>
            <a:endParaRPr/>
          </a:p>
        </p:txBody>
      </p:sp>
      <p:sp>
        <p:nvSpPr>
          <p:cNvPr id="370" name="Google Shape;370;p8"/>
          <p:cNvSpPr txBox="1"/>
          <p:nvPr/>
        </p:nvSpPr>
        <p:spPr>
          <a:xfrm>
            <a:off x="1427100" y="1460500"/>
            <a:ext cx="21529800" cy="16863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7500" b="1">
                <a:solidFill>
                  <a:srgbClr val="18252B"/>
                </a:solidFill>
              </a:rPr>
              <a:t>Progression of Problem Solving Strategies</a:t>
            </a:r>
            <a:endParaRPr sz="7500"/>
          </a:p>
        </p:txBody>
      </p:sp>
      <p:sp>
        <p:nvSpPr>
          <p:cNvPr id="371" name="Google Shape;371;p8"/>
          <p:cNvSpPr txBox="1"/>
          <p:nvPr/>
        </p:nvSpPr>
        <p:spPr>
          <a:xfrm>
            <a:off x="681875" y="4268025"/>
            <a:ext cx="3650100" cy="62289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300" b="1">
                <a:solidFill>
                  <a:srgbClr val="18252B"/>
                </a:solidFill>
              </a:rPr>
              <a:t>Number Plucking</a:t>
            </a:r>
            <a:endParaRPr sz="3300" b="1">
              <a:solidFill>
                <a:srgbClr val="18252B"/>
              </a:solidFill>
            </a:endParaRPr>
          </a:p>
          <a:p>
            <a:pPr marL="0" marR="0" lvl="0" indent="0" algn="ctr" rtl="0">
              <a:lnSpc>
                <a:spcPct val="116199"/>
              </a:lnSpc>
              <a:spcBef>
                <a:spcPts val="0"/>
              </a:spcBef>
              <a:spcAft>
                <a:spcPts val="0"/>
              </a:spcAft>
              <a:buNone/>
            </a:pPr>
            <a:endParaRPr sz="2500" b="1">
              <a:solidFill>
                <a:srgbClr val="18252B"/>
              </a:solidFill>
            </a:endParaRPr>
          </a:p>
          <a:p>
            <a:pPr marL="457200" lvl="0" indent="-401892" algn="ctr" rtl="0">
              <a:lnSpc>
                <a:spcPct val="116199"/>
              </a:lnSpc>
              <a:spcBef>
                <a:spcPts val="0"/>
              </a:spcBef>
              <a:spcAft>
                <a:spcPts val="0"/>
              </a:spcAft>
              <a:buClr>
                <a:srgbClr val="18252B"/>
              </a:buClr>
              <a:buSzPts val="2729"/>
              <a:buChar char="●"/>
            </a:pPr>
            <a:r>
              <a:rPr lang="en-US" sz="2729">
                <a:solidFill>
                  <a:srgbClr val="18252B"/>
                </a:solidFill>
              </a:rPr>
              <a:t>Computation practice without symbols</a:t>
            </a:r>
            <a:endParaRPr sz="2729">
              <a:solidFill>
                <a:srgbClr val="18252B"/>
              </a:solidFill>
            </a:endParaRPr>
          </a:p>
          <a:p>
            <a:pPr marL="457200" lvl="0" indent="-401892" algn="ctr" rtl="0">
              <a:lnSpc>
                <a:spcPct val="116199"/>
              </a:lnSpc>
              <a:spcBef>
                <a:spcPts val="0"/>
              </a:spcBef>
              <a:spcAft>
                <a:spcPts val="0"/>
              </a:spcAft>
              <a:buClr>
                <a:srgbClr val="18252B"/>
              </a:buClr>
              <a:buSzPts val="2729"/>
              <a:buChar char="●"/>
            </a:pPr>
            <a:r>
              <a:rPr lang="en-US" sz="2729">
                <a:solidFill>
                  <a:srgbClr val="18252B"/>
                </a:solidFill>
              </a:rPr>
              <a:t>When word problems present numbers that are “too difficult” for students</a:t>
            </a:r>
            <a:endParaRPr sz="2729">
              <a:solidFill>
                <a:srgbClr val="18252B"/>
              </a:solidFill>
            </a:endParaRPr>
          </a:p>
          <a:p>
            <a:pPr marL="457200" lvl="0" indent="-395542" algn="ctr" rtl="0">
              <a:lnSpc>
                <a:spcPct val="116199"/>
              </a:lnSpc>
              <a:spcBef>
                <a:spcPts val="0"/>
              </a:spcBef>
              <a:spcAft>
                <a:spcPts val="0"/>
              </a:spcAft>
              <a:buClr>
                <a:srgbClr val="18252B"/>
              </a:buClr>
              <a:buSzPts val="2629"/>
              <a:buChar char="●"/>
            </a:pPr>
            <a:r>
              <a:rPr lang="en-US" sz="2729">
                <a:solidFill>
                  <a:srgbClr val="18252B"/>
                </a:solidFill>
              </a:rPr>
              <a:t>When students feel confident in a particular operation</a:t>
            </a:r>
            <a:r>
              <a:rPr lang="en-US" sz="2629">
                <a:solidFill>
                  <a:srgbClr val="18252B"/>
                </a:solidFill>
              </a:rPr>
              <a:t>  </a:t>
            </a:r>
            <a:endParaRPr sz="2629">
              <a:solidFill>
                <a:srgbClr val="18252B"/>
              </a:solidFill>
            </a:endParaRPr>
          </a:p>
        </p:txBody>
      </p:sp>
      <p:sp>
        <p:nvSpPr>
          <p:cNvPr id="372" name="Google Shape;372;p8"/>
          <p:cNvSpPr txBox="1"/>
          <p:nvPr/>
        </p:nvSpPr>
        <p:spPr>
          <a:xfrm>
            <a:off x="7099300" y="9194800"/>
            <a:ext cx="4292600" cy="11811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endParaRPr/>
          </a:p>
        </p:txBody>
      </p:sp>
      <p:sp>
        <p:nvSpPr>
          <p:cNvPr id="373" name="Google Shape;373;p8"/>
          <p:cNvSpPr txBox="1"/>
          <p:nvPr/>
        </p:nvSpPr>
        <p:spPr>
          <a:xfrm>
            <a:off x="6148125" y="7809788"/>
            <a:ext cx="5092800" cy="3634200"/>
          </a:xfrm>
          <a:prstGeom prst="rect">
            <a:avLst/>
          </a:prstGeom>
          <a:noFill/>
          <a:ln>
            <a:noFill/>
          </a:ln>
        </p:spPr>
        <p:txBody>
          <a:bodyPr spcFirstLastPara="1" wrap="square" lIns="91425" tIns="91425" rIns="91425" bIns="91425" anchor="t" anchorCtr="0">
            <a:spAutoFit/>
          </a:bodyPr>
          <a:lstStyle/>
          <a:p>
            <a:pPr marL="0" lvl="0" indent="0" algn="ctr" rtl="0">
              <a:lnSpc>
                <a:spcPct val="83000"/>
              </a:lnSpc>
              <a:spcBef>
                <a:spcPts val="0"/>
              </a:spcBef>
              <a:spcAft>
                <a:spcPts val="0"/>
              </a:spcAft>
              <a:buNone/>
            </a:pPr>
            <a:r>
              <a:rPr lang="en-US" sz="3000" b="1">
                <a:solidFill>
                  <a:srgbClr val="18252B"/>
                </a:solidFill>
              </a:rPr>
              <a:t>There are two cups of marbles on the table.  One cup belongs to John and one cup belongs to Parker.  John has more marbles than Parker.  There are </a:t>
            </a:r>
            <a:r>
              <a:rPr lang="en-US" sz="3000" b="1" u="sng">
                <a:solidFill>
                  <a:srgbClr val="18252B"/>
                </a:solidFill>
              </a:rPr>
              <a:t>some</a:t>
            </a:r>
            <a:r>
              <a:rPr lang="en-US" sz="3000" b="1">
                <a:solidFill>
                  <a:srgbClr val="18252B"/>
                </a:solidFill>
              </a:rPr>
              <a:t> blue marbles in one cup and </a:t>
            </a:r>
            <a:r>
              <a:rPr lang="en-US" sz="3000" b="1" u="sng">
                <a:solidFill>
                  <a:srgbClr val="18252B"/>
                </a:solidFill>
              </a:rPr>
              <a:t>some </a:t>
            </a:r>
            <a:r>
              <a:rPr lang="en-US" sz="3000" b="1">
                <a:solidFill>
                  <a:srgbClr val="18252B"/>
                </a:solidFill>
              </a:rPr>
              <a:t>red marbles in the other. </a:t>
            </a:r>
            <a:endParaRPr sz="1300"/>
          </a:p>
        </p:txBody>
      </p:sp>
      <p:pic>
        <p:nvPicPr>
          <p:cNvPr id="374" name="Google Shape;374;p8"/>
          <p:cNvPicPr preferRelativeResize="0"/>
          <p:nvPr/>
        </p:nvPicPr>
        <p:blipFill rotWithShape="1">
          <a:blip r:embed="rId8">
            <a:alphaModFix/>
          </a:blip>
          <a:srcRect/>
          <a:stretch/>
        </p:blipFill>
        <p:spPr>
          <a:xfrm>
            <a:off x="6555950" y="3225501"/>
            <a:ext cx="4292575" cy="3734700"/>
          </a:xfrm>
          <a:prstGeom prst="rect">
            <a:avLst/>
          </a:prstGeom>
          <a:noFill/>
          <a:ln>
            <a:noFill/>
          </a:ln>
        </p:spPr>
      </p:pic>
      <p:pic>
        <p:nvPicPr>
          <p:cNvPr id="375" name="Google Shape;375;p8"/>
          <p:cNvPicPr preferRelativeResize="0"/>
          <p:nvPr/>
        </p:nvPicPr>
        <p:blipFill rotWithShape="1">
          <a:blip r:embed="rId9">
            <a:alphaModFix/>
          </a:blip>
          <a:srcRect/>
          <a:stretch/>
        </p:blipFill>
        <p:spPr>
          <a:xfrm>
            <a:off x="5757687" y="7346788"/>
            <a:ext cx="5873675" cy="4560215"/>
          </a:xfrm>
          <a:prstGeom prst="rect">
            <a:avLst/>
          </a:prstGeom>
          <a:noFill/>
          <a:ln>
            <a:noFill/>
          </a:ln>
        </p:spPr>
      </p:pic>
      <p:sp>
        <p:nvSpPr>
          <p:cNvPr id="376" name="Google Shape;376;p8"/>
          <p:cNvSpPr txBox="1"/>
          <p:nvPr/>
        </p:nvSpPr>
        <p:spPr>
          <a:xfrm>
            <a:off x="6510150" y="3429000"/>
            <a:ext cx="4292700" cy="3255300"/>
          </a:xfrm>
          <a:prstGeom prst="rect">
            <a:avLst/>
          </a:prstGeom>
          <a:noFill/>
          <a:ln>
            <a:noFill/>
          </a:ln>
        </p:spPr>
        <p:txBody>
          <a:bodyPr spcFirstLastPara="1" wrap="square" lIns="91425" tIns="91425" rIns="91425" bIns="91425" anchor="t" anchorCtr="0">
            <a:spAutoFit/>
          </a:bodyPr>
          <a:lstStyle/>
          <a:p>
            <a:pPr marL="0" lvl="0" indent="0" algn="ctr" rtl="0">
              <a:lnSpc>
                <a:spcPct val="116199"/>
              </a:lnSpc>
              <a:spcBef>
                <a:spcPts val="0"/>
              </a:spcBef>
              <a:spcAft>
                <a:spcPts val="0"/>
              </a:spcAft>
              <a:buNone/>
            </a:pPr>
            <a:r>
              <a:rPr lang="en-US" sz="3300" b="1">
                <a:solidFill>
                  <a:srgbClr val="18252B"/>
                </a:solidFill>
              </a:rPr>
              <a:t>Numberless Word Problems</a:t>
            </a:r>
            <a:endParaRPr sz="3300" b="1">
              <a:solidFill>
                <a:srgbClr val="18252B"/>
              </a:solidFill>
            </a:endParaRPr>
          </a:p>
          <a:p>
            <a:pPr marL="0" lvl="0" indent="0" algn="ctr" rtl="0">
              <a:lnSpc>
                <a:spcPct val="116199"/>
              </a:lnSpc>
              <a:spcBef>
                <a:spcPts val="0"/>
              </a:spcBef>
              <a:spcAft>
                <a:spcPts val="0"/>
              </a:spcAft>
              <a:buNone/>
            </a:pPr>
            <a:endParaRPr sz="1700" b="1">
              <a:solidFill>
                <a:srgbClr val="18252B"/>
              </a:solidFill>
            </a:endParaRPr>
          </a:p>
          <a:p>
            <a:pPr marL="457200" lvl="0" indent="-425450" algn="ctr" rtl="0">
              <a:lnSpc>
                <a:spcPct val="116199"/>
              </a:lnSpc>
              <a:spcBef>
                <a:spcPts val="0"/>
              </a:spcBef>
              <a:spcAft>
                <a:spcPts val="0"/>
              </a:spcAft>
              <a:buClr>
                <a:srgbClr val="18252B"/>
              </a:buClr>
              <a:buSzPts val="3100"/>
              <a:buChar char="●"/>
            </a:pPr>
            <a:r>
              <a:rPr lang="en-US" sz="3100">
                <a:solidFill>
                  <a:srgbClr val="18252B"/>
                </a:solidFill>
              </a:rPr>
              <a:t>Provides context</a:t>
            </a:r>
            <a:endParaRPr sz="3100">
              <a:solidFill>
                <a:srgbClr val="18252B"/>
              </a:solidFill>
            </a:endParaRPr>
          </a:p>
          <a:p>
            <a:pPr marL="457200" lvl="0" indent="-425450" algn="ctr" rtl="0">
              <a:lnSpc>
                <a:spcPct val="116199"/>
              </a:lnSpc>
              <a:spcBef>
                <a:spcPts val="0"/>
              </a:spcBef>
              <a:spcAft>
                <a:spcPts val="0"/>
              </a:spcAft>
              <a:buClr>
                <a:srgbClr val="18252B"/>
              </a:buClr>
              <a:buSzPts val="3100"/>
              <a:buChar char="●"/>
            </a:pPr>
            <a:r>
              <a:rPr lang="en-US" sz="3100">
                <a:solidFill>
                  <a:srgbClr val="18252B"/>
                </a:solidFill>
              </a:rPr>
              <a:t>Practice visualizing and representing</a:t>
            </a:r>
            <a:endParaRPr sz="3100">
              <a:solidFill>
                <a:srgbClr val="18252B"/>
              </a:solidFill>
            </a:endParaRPr>
          </a:p>
        </p:txBody>
      </p:sp>
      <p:pic>
        <p:nvPicPr>
          <p:cNvPr id="377" name="Google Shape;377;p8"/>
          <p:cNvPicPr preferRelativeResize="0"/>
          <p:nvPr/>
        </p:nvPicPr>
        <p:blipFill rotWithShape="1">
          <a:blip r:embed="rId8">
            <a:alphaModFix/>
          </a:blip>
          <a:srcRect/>
          <a:stretch/>
        </p:blipFill>
        <p:spPr>
          <a:xfrm>
            <a:off x="12950350" y="3190850"/>
            <a:ext cx="4292575" cy="3734700"/>
          </a:xfrm>
          <a:prstGeom prst="rect">
            <a:avLst/>
          </a:prstGeom>
          <a:noFill/>
          <a:ln>
            <a:noFill/>
          </a:ln>
        </p:spPr>
      </p:pic>
      <p:pic>
        <p:nvPicPr>
          <p:cNvPr id="378" name="Google Shape;378;p8"/>
          <p:cNvPicPr preferRelativeResize="0"/>
          <p:nvPr/>
        </p:nvPicPr>
        <p:blipFill rotWithShape="1">
          <a:blip r:embed="rId9">
            <a:alphaModFix/>
          </a:blip>
          <a:srcRect/>
          <a:stretch/>
        </p:blipFill>
        <p:spPr>
          <a:xfrm>
            <a:off x="12219063" y="7329463"/>
            <a:ext cx="12045400" cy="4560225"/>
          </a:xfrm>
          <a:prstGeom prst="rect">
            <a:avLst/>
          </a:prstGeom>
          <a:noFill/>
          <a:ln>
            <a:noFill/>
          </a:ln>
        </p:spPr>
      </p:pic>
      <p:pic>
        <p:nvPicPr>
          <p:cNvPr id="379" name="Google Shape;379;p8"/>
          <p:cNvPicPr preferRelativeResize="0"/>
          <p:nvPr/>
        </p:nvPicPr>
        <p:blipFill rotWithShape="1">
          <a:blip r:embed="rId7">
            <a:alphaModFix/>
          </a:blip>
          <a:srcRect/>
          <a:stretch/>
        </p:blipFill>
        <p:spPr>
          <a:xfrm>
            <a:off x="11538850" y="4851075"/>
            <a:ext cx="736600" cy="609600"/>
          </a:xfrm>
          <a:prstGeom prst="rect">
            <a:avLst/>
          </a:prstGeom>
          <a:noFill/>
          <a:ln>
            <a:noFill/>
          </a:ln>
        </p:spPr>
      </p:pic>
      <p:pic>
        <p:nvPicPr>
          <p:cNvPr id="380" name="Google Shape;380;p8"/>
          <p:cNvPicPr preferRelativeResize="0"/>
          <p:nvPr/>
        </p:nvPicPr>
        <p:blipFill rotWithShape="1">
          <a:blip r:embed="rId7">
            <a:alphaModFix/>
          </a:blip>
          <a:srcRect/>
          <a:stretch/>
        </p:blipFill>
        <p:spPr>
          <a:xfrm>
            <a:off x="17917825" y="4851075"/>
            <a:ext cx="736600" cy="609600"/>
          </a:xfrm>
          <a:prstGeom prst="rect">
            <a:avLst/>
          </a:prstGeom>
          <a:noFill/>
          <a:ln>
            <a:noFill/>
          </a:ln>
        </p:spPr>
      </p:pic>
      <p:pic>
        <p:nvPicPr>
          <p:cNvPr id="381" name="Google Shape;381;p8"/>
          <p:cNvPicPr preferRelativeResize="0"/>
          <p:nvPr/>
        </p:nvPicPr>
        <p:blipFill rotWithShape="1">
          <a:blip r:embed="rId8">
            <a:alphaModFix/>
          </a:blip>
          <a:srcRect/>
          <a:stretch/>
        </p:blipFill>
        <p:spPr>
          <a:xfrm>
            <a:off x="19329325" y="3146875"/>
            <a:ext cx="4292600" cy="3734700"/>
          </a:xfrm>
          <a:prstGeom prst="rect">
            <a:avLst/>
          </a:prstGeom>
          <a:noFill/>
          <a:ln>
            <a:noFill/>
          </a:ln>
        </p:spPr>
      </p:pic>
      <p:sp>
        <p:nvSpPr>
          <p:cNvPr id="382" name="Google Shape;382;p8"/>
          <p:cNvSpPr txBox="1"/>
          <p:nvPr/>
        </p:nvSpPr>
        <p:spPr>
          <a:xfrm>
            <a:off x="13233400" y="3386575"/>
            <a:ext cx="3650100" cy="3495000"/>
          </a:xfrm>
          <a:prstGeom prst="rect">
            <a:avLst/>
          </a:prstGeom>
          <a:noFill/>
          <a:ln>
            <a:noFill/>
          </a:ln>
        </p:spPr>
        <p:txBody>
          <a:bodyPr spcFirstLastPara="1" wrap="square" lIns="0" tIns="0" rIns="0" bIns="0" anchor="t" anchorCtr="0">
            <a:noAutofit/>
          </a:bodyPr>
          <a:lstStyle/>
          <a:p>
            <a:pPr marL="0" lvl="0" indent="0" algn="ctr" rtl="0">
              <a:lnSpc>
                <a:spcPct val="116199"/>
              </a:lnSpc>
              <a:spcBef>
                <a:spcPts val="0"/>
              </a:spcBef>
              <a:spcAft>
                <a:spcPts val="0"/>
              </a:spcAft>
              <a:buNone/>
            </a:pPr>
            <a:r>
              <a:rPr lang="en-US" sz="3300" b="1">
                <a:solidFill>
                  <a:srgbClr val="18252B"/>
                </a:solidFill>
              </a:rPr>
              <a:t>Visualizing and Representing</a:t>
            </a:r>
            <a:endParaRPr sz="3300" b="1">
              <a:solidFill>
                <a:srgbClr val="18252B"/>
              </a:solidFill>
            </a:endParaRPr>
          </a:p>
          <a:p>
            <a:pPr marL="0" lvl="0" indent="0" algn="ctr" rtl="0">
              <a:lnSpc>
                <a:spcPct val="116199"/>
              </a:lnSpc>
              <a:spcBef>
                <a:spcPts val="0"/>
              </a:spcBef>
              <a:spcAft>
                <a:spcPts val="0"/>
              </a:spcAft>
              <a:buNone/>
            </a:pPr>
            <a:endParaRPr sz="2000" b="1">
              <a:solidFill>
                <a:srgbClr val="18252B"/>
              </a:solidFill>
            </a:endParaRPr>
          </a:p>
          <a:p>
            <a:pPr marL="457200" lvl="0" indent="-425450" algn="ctr" rtl="0">
              <a:lnSpc>
                <a:spcPct val="116199"/>
              </a:lnSpc>
              <a:spcBef>
                <a:spcPts val="0"/>
              </a:spcBef>
              <a:spcAft>
                <a:spcPts val="0"/>
              </a:spcAft>
              <a:buClr>
                <a:srgbClr val="18252B"/>
              </a:buClr>
              <a:buSzPts val="3100"/>
              <a:buChar char="●"/>
            </a:pPr>
            <a:r>
              <a:rPr lang="en-US" sz="3100">
                <a:solidFill>
                  <a:srgbClr val="18252B"/>
                </a:solidFill>
              </a:rPr>
              <a:t>Acting</a:t>
            </a:r>
            <a:endParaRPr sz="3100">
              <a:solidFill>
                <a:srgbClr val="18252B"/>
              </a:solidFill>
            </a:endParaRPr>
          </a:p>
          <a:p>
            <a:pPr marL="457200" lvl="0" indent="-425450" algn="ctr" rtl="0">
              <a:lnSpc>
                <a:spcPct val="116199"/>
              </a:lnSpc>
              <a:spcBef>
                <a:spcPts val="0"/>
              </a:spcBef>
              <a:spcAft>
                <a:spcPts val="0"/>
              </a:spcAft>
              <a:buClr>
                <a:srgbClr val="18252B"/>
              </a:buClr>
              <a:buSzPts val="3100"/>
              <a:buChar char="●"/>
            </a:pPr>
            <a:r>
              <a:rPr lang="en-US" sz="3100">
                <a:solidFill>
                  <a:srgbClr val="18252B"/>
                </a:solidFill>
              </a:rPr>
              <a:t>Manipulatives</a:t>
            </a:r>
            <a:endParaRPr sz="3100">
              <a:solidFill>
                <a:srgbClr val="18252B"/>
              </a:solidFill>
            </a:endParaRPr>
          </a:p>
          <a:p>
            <a:pPr marL="457200" lvl="0" indent="-425450" algn="ctr" rtl="0">
              <a:lnSpc>
                <a:spcPct val="116199"/>
              </a:lnSpc>
              <a:spcBef>
                <a:spcPts val="0"/>
              </a:spcBef>
              <a:spcAft>
                <a:spcPts val="0"/>
              </a:spcAft>
              <a:buClr>
                <a:srgbClr val="18252B"/>
              </a:buClr>
              <a:buSzPts val="3100"/>
              <a:buChar char="●"/>
            </a:pPr>
            <a:r>
              <a:rPr lang="en-US" sz="3100">
                <a:solidFill>
                  <a:srgbClr val="18252B"/>
                </a:solidFill>
              </a:rPr>
              <a:t>Drawing</a:t>
            </a:r>
            <a:endParaRPr sz="3100">
              <a:solidFill>
                <a:srgbClr val="18252B"/>
              </a:solidFill>
            </a:endParaRPr>
          </a:p>
        </p:txBody>
      </p:sp>
      <p:sp>
        <p:nvSpPr>
          <p:cNvPr id="383" name="Google Shape;383;p8"/>
          <p:cNvSpPr txBox="1"/>
          <p:nvPr/>
        </p:nvSpPr>
        <p:spPr>
          <a:xfrm>
            <a:off x="19329325" y="3386575"/>
            <a:ext cx="4203600" cy="32553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300" b="1">
                <a:solidFill>
                  <a:srgbClr val="18252B"/>
                </a:solidFill>
              </a:rPr>
              <a:t>Reflecting and Justifying</a:t>
            </a:r>
            <a:endParaRPr sz="3300" b="1">
              <a:solidFill>
                <a:srgbClr val="18252B"/>
              </a:solidFill>
            </a:endParaRPr>
          </a:p>
          <a:p>
            <a:pPr marL="0" marR="0" lvl="0" indent="0" algn="ctr" rtl="0">
              <a:lnSpc>
                <a:spcPct val="116199"/>
              </a:lnSpc>
              <a:spcBef>
                <a:spcPts val="0"/>
              </a:spcBef>
              <a:spcAft>
                <a:spcPts val="0"/>
              </a:spcAft>
              <a:buNone/>
            </a:pPr>
            <a:endParaRPr sz="1700" b="1">
              <a:solidFill>
                <a:srgbClr val="18252B"/>
              </a:solidFill>
            </a:endParaRPr>
          </a:p>
          <a:p>
            <a:pPr marL="457200" marR="0" lvl="0" indent="-425450" algn="ctr" rtl="0">
              <a:lnSpc>
                <a:spcPct val="116199"/>
              </a:lnSpc>
              <a:spcBef>
                <a:spcPts val="0"/>
              </a:spcBef>
              <a:spcAft>
                <a:spcPts val="0"/>
              </a:spcAft>
              <a:buClr>
                <a:srgbClr val="18252B"/>
              </a:buClr>
              <a:buSzPts val="3100"/>
              <a:buChar char="●"/>
            </a:pPr>
            <a:r>
              <a:rPr lang="en-US" sz="3100">
                <a:solidFill>
                  <a:srgbClr val="18252B"/>
                </a:solidFill>
              </a:rPr>
              <a:t>Share thinking</a:t>
            </a:r>
            <a:endParaRPr sz="3100">
              <a:solidFill>
                <a:srgbClr val="18252B"/>
              </a:solidFill>
            </a:endParaRPr>
          </a:p>
          <a:p>
            <a:pPr marL="457200" marR="0" lvl="0" indent="-425450" algn="ctr" rtl="0">
              <a:lnSpc>
                <a:spcPct val="116199"/>
              </a:lnSpc>
              <a:spcBef>
                <a:spcPts val="0"/>
              </a:spcBef>
              <a:spcAft>
                <a:spcPts val="0"/>
              </a:spcAft>
              <a:buClr>
                <a:srgbClr val="18252B"/>
              </a:buClr>
              <a:buSzPts val="3100"/>
              <a:buChar char="●"/>
            </a:pPr>
            <a:r>
              <a:rPr lang="en-US" sz="3100">
                <a:solidFill>
                  <a:srgbClr val="18252B"/>
                </a:solidFill>
              </a:rPr>
              <a:t>Does the answer make sense</a:t>
            </a:r>
            <a:endParaRPr sz="3100">
              <a:solidFill>
                <a:srgbClr val="18252B"/>
              </a:solidFill>
            </a:endParaRPr>
          </a:p>
          <a:p>
            <a:pPr marL="0" marR="0" lvl="0" indent="0" algn="ctr" rtl="0">
              <a:lnSpc>
                <a:spcPct val="116199"/>
              </a:lnSpc>
              <a:spcBef>
                <a:spcPts val="0"/>
              </a:spcBef>
              <a:spcAft>
                <a:spcPts val="0"/>
              </a:spcAft>
              <a:buNone/>
            </a:pPr>
            <a:endParaRPr sz="3300" b="1">
              <a:solidFill>
                <a:srgbClr val="18252B"/>
              </a:solidFill>
            </a:endParaRPr>
          </a:p>
          <a:p>
            <a:pPr marL="0" lvl="0" indent="0" algn="l" rtl="0">
              <a:lnSpc>
                <a:spcPct val="116199"/>
              </a:lnSpc>
              <a:spcBef>
                <a:spcPts val="0"/>
              </a:spcBef>
              <a:spcAft>
                <a:spcPts val="0"/>
              </a:spcAft>
              <a:buNone/>
            </a:pPr>
            <a:endParaRPr sz="3200">
              <a:solidFill>
                <a:srgbClr val="18252B"/>
              </a:solidFill>
            </a:endParaRPr>
          </a:p>
        </p:txBody>
      </p:sp>
      <p:sp>
        <p:nvSpPr>
          <p:cNvPr id="384" name="Google Shape;384;p8"/>
          <p:cNvSpPr txBox="1"/>
          <p:nvPr/>
        </p:nvSpPr>
        <p:spPr>
          <a:xfrm>
            <a:off x="12950375" y="7661875"/>
            <a:ext cx="10582800" cy="3851400"/>
          </a:xfrm>
          <a:prstGeom prst="rect">
            <a:avLst/>
          </a:prstGeom>
          <a:noFill/>
          <a:ln>
            <a:noFill/>
          </a:ln>
        </p:spPr>
        <p:txBody>
          <a:bodyPr spcFirstLastPara="1" wrap="square" lIns="91425" tIns="91425" rIns="91425" bIns="91425" anchor="t" anchorCtr="0">
            <a:spAutoFit/>
          </a:bodyPr>
          <a:lstStyle/>
          <a:p>
            <a:pPr marL="0" lvl="0" indent="0" algn="ctr" rtl="0">
              <a:lnSpc>
                <a:spcPct val="83000"/>
              </a:lnSpc>
              <a:spcBef>
                <a:spcPts val="0"/>
              </a:spcBef>
              <a:spcAft>
                <a:spcPts val="0"/>
              </a:spcAft>
              <a:buNone/>
            </a:pPr>
            <a:r>
              <a:rPr lang="en-US" sz="4100" b="1">
                <a:solidFill>
                  <a:srgbClr val="18252B"/>
                </a:solidFill>
              </a:rPr>
              <a:t>There are two cups of marbles on the table. One cup belongs to John and one cup belongs to Parker. John has more marbles than Parker. One cup contains 24 blue marbles, and the other cup contains 13 red marbles. How many fewer marbles does Parker have than John?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8"/>
        <p:cNvGrpSpPr/>
        <p:nvPr/>
      </p:nvGrpSpPr>
      <p:grpSpPr>
        <a:xfrm>
          <a:off x="0" y="0"/>
          <a:ext cx="0" cy="0"/>
          <a:chOff x="0" y="0"/>
          <a:chExt cx="0" cy="0"/>
        </a:xfrm>
      </p:grpSpPr>
      <p:pic>
        <p:nvPicPr>
          <p:cNvPr id="389" name="Google Shape;389;p9"/>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390" name="Google Shape;390;p9"/>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391" name="Google Shape;391;p9"/>
          <p:cNvPicPr preferRelativeResize="0"/>
          <p:nvPr/>
        </p:nvPicPr>
        <p:blipFill rotWithShape="1">
          <a:blip r:embed="rId5">
            <a:alphaModFix/>
          </a:blip>
          <a:srcRect/>
          <a:stretch/>
        </p:blipFill>
        <p:spPr>
          <a:xfrm>
            <a:off x="-1041400" y="939800"/>
            <a:ext cx="26250900" cy="11722100"/>
          </a:xfrm>
          <a:prstGeom prst="rect">
            <a:avLst/>
          </a:prstGeom>
          <a:noFill/>
          <a:ln>
            <a:noFill/>
          </a:ln>
        </p:spPr>
      </p:pic>
      <p:pic>
        <p:nvPicPr>
          <p:cNvPr id="392" name="Google Shape;392;p9"/>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393" name="Google Shape;393;p9"/>
          <p:cNvPicPr preferRelativeResize="0"/>
          <p:nvPr/>
        </p:nvPicPr>
        <p:blipFill rotWithShape="1">
          <a:blip r:embed="rId7">
            <a:alphaModFix/>
          </a:blip>
          <a:srcRect/>
          <a:stretch/>
        </p:blipFill>
        <p:spPr>
          <a:xfrm>
            <a:off x="305900" y="4927600"/>
            <a:ext cx="5016500" cy="7515400"/>
          </a:xfrm>
          <a:prstGeom prst="rect">
            <a:avLst/>
          </a:prstGeom>
          <a:noFill/>
          <a:ln>
            <a:noFill/>
          </a:ln>
        </p:spPr>
      </p:pic>
      <p:pic>
        <p:nvPicPr>
          <p:cNvPr id="394" name="Google Shape;394;p9"/>
          <p:cNvPicPr preferRelativeResize="0"/>
          <p:nvPr/>
        </p:nvPicPr>
        <p:blipFill rotWithShape="1">
          <a:blip r:embed="rId8">
            <a:alphaModFix/>
          </a:blip>
          <a:srcRect/>
          <a:stretch/>
        </p:blipFill>
        <p:spPr>
          <a:xfrm>
            <a:off x="591875" y="3601250"/>
            <a:ext cx="4341200" cy="1041400"/>
          </a:xfrm>
          <a:prstGeom prst="rect">
            <a:avLst/>
          </a:prstGeom>
          <a:noFill/>
          <a:ln>
            <a:noFill/>
          </a:ln>
        </p:spPr>
      </p:pic>
      <p:pic>
        <p:nvPicPr>
          <p:cNvPr id="395" name="Google Shape;395;p9"/>
          <p:cNvPicPr preferRelativeResize="0"/>
          <p:nvPr/>
        </p:nvPicPr>
        <p:blipFill rotWithShape="1">
          <a:blip r:embed="rId9">
            <a:alphaModFix/>
          </a:blip>
          <a:srcRect/>
          <a:stretch/>
        </p:blipFill>
        <p:spPr>
          <a:xfrm>
            <a:off x="6241925" y="4927600"/>
            <a:ext cx="5016500" cy="7366000"/>
          </a:xfrm>
          <a:prstGeom prst="rect">
            <a:avLst/>
          </a:prstGeom>
          <a:noFill/>
          <a:ln>
            <a:noFill/>
          </a:ln>
        </p:spPr>
      </p:pic>
      <p:pic>
        <p:nvPicPr>
          <p:cNvPr id="396" name="Google Shape;396;p9"/>
          <p:cNvPicPr preferRelativeResize="0"/>
          <p:nvPr/>
        </p:nvPicPr>
        <p:blipFill rotWithShape="1">
          <a:blip r:embed="rId8">
            <a:alphaModFix/>
          </a:blip>
          <a:srcRect/>
          <a:stretch/>
        </p:blipFill>
        <p:spPr>
          <a:xfrm>
            <a:off x="7137275" y="3657600"/>
            <a:ext cx="3225800" cy="1041400"/>
          </a:xfrm>
          <a:prstGeom prst="rect">
            <a:avLst/>
          </a:prstGeom>
          <a:noFill/>
          <a:ln>
            <a:noFill/>
          </a:ln>
        </p:spPr>
      </p:pic>
      <p:pic>
        <p:nvPicPr>
          <p:cNvPr id="397" name="Google Shape;397;p9"/>
          <p:cNvPicPr preferRelativeResize="0"/>
          <p:nvPr/>
        </p:nvPicPr>
        <p:blipFill rotWithShape="1">
          <a:blip r:embed="rId10">
            <a:alphaModFix/>
          </a:blip>
          <a:srcRect/>
          <a:stretch/>
        </p:blipFill>
        <p:spPr>
          <a:xfrm>
            <a:off x="19210700" y="4927600"/>
            <a:ext cx="5016500" cy="7366000"/>
          </a:xfrm>
          <a:prstGeom prst="rect">
            <a:avLst/>
          </a:prstGeom>
          <a:noFill/>
          <a:ln>
            <a:noFill/>
          </a:ln>
        </p:spPr>
      </p:pic>
      <p:pic>
        <p:nvPicPr>
          <p:cNvPr id="398" name="Google Shape;398;p9"/>
          <p:cNvPicPr preferRelativeResize="0"/>
          <p:nvPr/>
        </p:nvPicPr>
        <p:blipFill rotWithShape="1">
          <a:blip r:embed="rId11">
            <a:alphaModFix/>
          </a:blip>
          <a:srcRect/>
          <a:stretch/>
        </p:blipFill>
        <p:spPr>
          <a:xfrm>
            <a:off x="20106050" y="3657600"/>
            <a:ext cx="3225800" cy="1041400"/>
          </a:xfrm>
          <a:prstGeom prst="rect">
            <a:avLst/>
          </a:prstGeom>
          <a:noFill/>
          <a:ln>
            <a:noFill/>
          </a:ln>
        </p:spPr>
      </p:pic>
      <p:pic>
        <p:nvPicPr>
          <p:cNvPr id="399" name="Google Shape;399;p9"/>
          <p:cNvPicPr preferRelativeResize="0"/>
          <p:nvPr/>
        </p:nvPicPr>
        <p:blipFill rotWithShape="1">
          <a:blip r:embed="rId7">
            <a:alphaModFix/>
          </a:blip>
          <a:srcRect/>
          <a:stretch/>
        </p:blipFill>
        <p:spPr>
          <a:xfrm>
            <a:off x="12826925" y="4927600"/>
            <a:ext cx="5016500" cy="7366000"/>
          </a:xfrm>
          <a:prstGeom prst="rect">
            <a:avLst/>
          </a:prstGeom>
          <a:noFill/>
          <a:ln>
            <a:noFill/>
          </a:ln>
        </p:spPr>
      </p:pic>
      <p:pic>
        <p:nvPicPr>
          <p:cNvPr id="400" name="Google Shape;400;p9"/>
          <p:cNvPicPr preferRelativeResize="0"/>
          <p:nvPr/>
        </p:nvPicPr>
        <p:blipFill rotWithShape="1">
          <a:blip r:embed="rId11">
            <a:alphaModFix/>
          </a:blip>
          <a:srcRect/>
          <a:stretch/>
        </p:blipFill>
        <p:spPr>
          <a:xfrm>
            <a:off x="13722288" y="3657600"/>
            <a:ext cx="3225800" cy="1041400"/>
          </a:xfrm>
          <a:prstGeom prst="rect">
            <a:avLst/>
          </a:prstGeom>
          <a:noFill/>
          <a:ln>
            <a:noFill/>
          </a:ln>
        </p:spPr>
      </p:pic>
      <p:sp>
        <p:nvSpPr>
          <p:cNvPr id="401" name="Google Shape;401;p9"/>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08</a:t>
            </a:r>
            <a:endParaRPr/>
          </a:p>
        </p:txBody>
      </p:sp>
      <p:sp>
        <p:nvSpPr>
          <p:cNvPr id="402" name="Google Shape;402;p9"/>
          <p:cNvSpPr txBox="1"/>
          <p:nvPr/>
        </p:nvSpPr>
        <p:spPr>
          <a:xfrm>
            <a:off x="850900" y="12890500"/>
            <a:ext cx="3251200" cy="5969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03" name="Google Shape;403;p9"/>
          <p:cNvSpPr txBox="1"/>
          <p:nvPr/>
        </p:nvSpPr>
        <p:spPr>
          <a:xfrm>
            <a:off x="4864100" y="12890500"/>
            <a:ext cx="2844800" cy="5969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04" name="Google Shape;404;p9"/>
          <p:cNvSpPr txBox="1"/>
          <p:nvPr/>
        </p:nvSpPr>
        <p:spPr>
          <a:xfrm>
            <a:off x="26750" y="1716088"/>
            <a:ext cx="24114600" cy="16002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8000" b="1">
                <a:solidFill>
                  <a:srgbClr val="18252B"/>
                </a:solidFill>
              </a:rPr>
              <a:t>Word Problem Progression</a:t>
            </a:r>
            <a:r>
              <a:rPr lang="en-US" sz="8000" b="1" i="0" u="none" strike="noStrike" cap="none">
                <a:solidFill>
                  <a:srgbClr val="18252B"/>
                </a:solidFill>
                <a:latin typeface="Arial"/>
                <a:ea typeface="Arial"/>
                <a:cs typeface="Arial"/>
                <a:sym typeface="Arial"/>
              </a:rPr>
              <a:t> of SCCCR Indicators </a:t>
            </a:r>
            <a:endParaRPr sz="8000"/>
          </a:p>
        </p:txBody>
      </p:sp>
      <p:sp>
        <p:nvSpPr>
          <p:cNvPr id="405" name="Google Shape;405;p9"/>
          <p:cNvSpPr txBox="1"/>
          <p:nvPr/>
        </p:nvSpPr>
        <p:spPr>
          <a:xfrm>
            <a:off x="7658025" y="3810050"/>
            <a:ext cx="2184300" cy="7365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530" b="1">
                <a:solidFill>
                  <a:srgbClr val="18252B"/>
                </a:solidFill>
              </a:rPr>
              <a:t>1st Grade</a:t>
            </a:r>
            <a:endParaRPr sz="800" b="1"/>
          </a:p>
        </p:txBody>
      </p:sp>
      <p:sp>
        <p:nvSpPr>
          <p:cNvPr id="406" name="Google Shape;406;p9"/>
          <p:cNvSpPr txBox="1"/>
          <p:nvPr/>
        </p:nvSpPr>
        <p:spPr>
          <a:xfrm>
            <a:off x="20626800" y="3810050"/>
            <a:ext cx="2184300" cy="7365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630" b="1">
                <a:solidFill>
                  <a:srgbClr val="18252B"/>
                </a:solidFill>
              </a:rPr>
              <a:t>3rd Grade</a:t>
            </a:r>
            <a:endParaRPr sz="900" b="1"/>
          </a:p>
        </p:txBody>
      </p:sp>
      <p:sp>
        <p:nvSpPr>
          <p:cNvPr id="407" name="Google Shape;407;p9"/>
          <p:cNvSpPr txBox="1"/>
          <p:nvPr/>
        </p:nvSpPr>
        <p:spPr>
          <a:xfrm>
            <a:off x="14243038" y="3810050"/>
            <a:ext cx="2184300" cy="7365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430" b="1">
                <a:solidFill>
                  <a:srgbClr val="18252B"/>
                </a:solidFill>
              </a:rPr>
              <a:t>2nd Grade</a:t>
            </a:r>
            <a:endParaRPr sz="700" b="1"/>
          </a:p>
        </p:txBody>
      </p:sp>
      <p:sp>
        <p:nvSpPr>
          <p:cNvPr id="408" name="Google Shape;408;p9"/>
          <p:cNvSpPr txBox="1"/>
          <p:nvPr/>
        </p:nvSpPr>
        <p:spPr>
          <a:xfrm>
            <a:off x="1149525" y="3721900"/>
            <a:ext cx="32259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700" b="1">
                <a:solidFill>
                  <a:schemeClr val="dk1"/>
                </a:solidFill>
                <a:latin typeface="Calibri"/>
                <a:ea typeface="Calibri"/>
                <a:cs typeface="Calibri"/>
                <a:sym typeface="Calibri"/>
              </a:rPr>
              <a:t>Kindergarten</a:t>
            </a:r>
            <a:endParaRPr sz="3700" b="1">
              <a:solidFill>
                <a:schemeClr val="dk1"/>
              </a:solidFill>
              <a:latin typeface="Calibri"/>
              <a:ea typeface="Calibri"/>
              <a:cs typeface="Calibri"/>
              <a:sym typeface="Calibri"/>
            </a:endParaRPr>
          </a:p>
        </p:txBody>
      </p:sp>
      <p:sp>
        <p:nvSpPr>
          <p:cNvPr id="409" name="Google Shape;409;p9"/>
          <p:cNvSpPr txBox="1"/>
          <p:nvPr/>
        </p:nvSpPr>
        <p:spPr>
          <a:xfrm>
            <a:off x="480675" y="5242525"/>
            <a:ext cx="4563600" cy="638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t>K.PAFR.1.2: </a:t>
            </a:r>
            <a:r>
              <a:rPr lang="en-US" sz="2500"/>
              <a:t>Create a sum of 10 using objects and drawings when given one of two addends 0–9, to include </a:t>
            </a:r>
            <a:r>
              <a:rPr lang="en-US" sz="2500" b="1"/>
              <a:t>real-world situations. </a:t>
            </a:r>
            <a:endParaRPr sz="2500" b="1"/>
          </a:p>
          <a:p>
            <a:pPr marL="0" lvl="0" indent="0" algn="l" rtl="0">
              <a:spcBef>
                <a:spcPts val="0"/>
              </a:spcBef>
              <a:spcAft>
                <a:spcPts val="0"/>
              </a:spcAft>
              <a:buNone/>
            </a:pPr>
            <a:endParaRPr sz="2500"/>
          </a:p>
          <a:p>
            <a:pPr marL="0" lvl="0" indent="0" algn="l" rtl="0">
              <a:spcBef>
                <a:spcPts val="0"/>
              </a:spcBef>
              <a:spcAft>
                <a:spcPts val="0"/>
              </a:spcAft>
              <a:buNone/>
            </a:pPr>
            <a:r>
              <a:rPr lang="en-US" sz="2500" b="1"/>
              <a:t>K.PAFR.1.4:</a:t>
            </a:r>
            <a:r>
              <a:rPr lang="en-US" sz="2500"/>
              <a:t>  Solve add-to/joining, take-from/separating, part-part-whole (total unknown), part-part-whole (both addends unknown) </a:t>
            </a:r>
            <a:r>
              <a:rPr lang="en-US" sz="2500" b="1"/>
              <a:t>real-world situations </a:t>
            </a:r>
            <a:r>
              <a:rPr lang="en-US" sz="2500"/>
              <a:t>to find sums and differences within 10. </a:t>
            </a:r>
            <a:endParaRPr sz="25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0" name="Google Shape;410;p9"/>
          <p:cNvSpPr txBox="1"/>
          <p:nvPr/>
        </p:nvSpPr>
        <p:spPr>
          <a:xfrm>
            <a:off x="6438800" y="5242525"/>
            <a:ext cx="4563600" cy="586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a:t>1.PAFR.1.3: Solve add-to, take-from, and part-part-whole </a:t>
            </a:r>
            <a:r>
              <a:rPr lang="en-US" sz="3100" b="1"/>
              <a:t>real-world situations</a:t>
            </a:r>
            <a:r>
              <a:rPr lang="en-US" sz="3100"/>
              <a:t> to find sums and differences within 20. Situations include result or change unknown, both addends unknown, and total or one part unknown. </a:t>
            </a:r>
            <a:endParaRPr sz="3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1" name="Google Shape;411;p9"/>
          <p:cNvSpPr txBox="1"/>
          <p:nvPr/>
        </p:nvSpPr>
        <p:spPr>
          <a:xfrm>
            <a:off x="13112350" y="5242525"/>
            <a:ext cx="4341300" cy="661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t>2.MGSR.1.3:  Determine the value of mixed sets of coins or bills in mathematical and </a:t>
            </a:r>
            <a:r>
              <a:rPr lang="en-US" sz="2600" b="1"/>
              <a:t>real-world situations </a:t>
            </a:r>
            <a:r>
              <a:rPr lang="en-US" sz="2600"/>
              <a:t>and record the value using a ¢ or $ symbol. </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US" sz="2600"/>
              <a:t>2.PAFR.1.3:  Solve one-step add-to, take-from, part-part-whole, and additive comparison </a:t>
            </a:r>
            <a:r>
              <a:rPr lang="en-US" sz="2600" b="1"/>
              <a:t>real-world situations </a:t>
            </a:r>
            <a:r>
              <a:rPr lang="en-US" sz="2600"/>
              <a:t>through 99 with the unknown in any position. </a:t>
            </a:r>
            <a:endParaRPr sz="2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2" name="Google Shape;412;p9"/>
          <p:cNvSpPr txBox="1"/>
          <p:nvPr/>
        </p:nvSpPr>
        <p:spPr>
          <a:xfrm>
            <a:off x="19411925" y="5130250"/>
            <a:ext cx="4563600" cy="743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3.MGSR.1.3:  Determine if a </a:t>
            </a:r>
            <a:r>
              <a:rPr lang="en-US" sz="2100" b="1"/>
              <a:t>real-world situation</a:t>
            </a:r>
            <a:r>
              <a:rPr lang="en-US" sz="2100"/>
              <a:t> is an example of the need for finding the area or the perimeter of a figure.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US" sz="2100"/>
              <a:t>3.MGSR.2.5:  Determine which unit of liquid volume is most appropriate to measure in </a:t>
            </a:r>
            <a:r>
              <a:rPr lang="en-US" sz="2100" b="1"/>
              <a:t>real-world situations</a:t>
            </a:r>
            <a:r>
              <a:rPr lang="en-US" sz="2100"/>
              <a:t>.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US" sz="2100"/>
              <a:t>3.PAFR.2.1:  Determine the unknown whole number in a multiplication or division </a:t>
            </a:r>
            <a:r>
              <a:rPr lang="en-US" sz="2100" b="1"/>
              <a:t>real-world situation</a:t>
            </a:r>
            <a:r>
              <a:rPr lang="en-US" sz="2100"/>
              <a:t> relating three whole numbers when the unknown is a missing factor, product, dividend, divisor, or quotient.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US" sz="2100"/>
              <a:t>3.PAFR.2.2:  Solve one- and two-step </a:t>
            </a:r>
            <a:r>
              <a:rPr lang="en-US" sz="2100" b="1"/>
              <a:t>real-world situations </a:t>
            </a:r>
            <a:r>
              <a:rPr lang="en-US" sz="2100"/>
              <a:t>using addition and subtraction up to 1,000. </a:t>
            </a:r>
            <a:endParaRPr sz="2100"/>
          </a:p>
          <a:p>
            <a:pPr marL="0" lvl="0" indent="0" algn="l" rtl="0">
              <a:spcBef>
                <a:spcPts val="0"/>
              </a:spcBef>
              <a:spcAft>
                <a:spcPts val="0"/>
              </a:spcAft>
              <a:buNone/>
            </a:pPr>
            <a:endParaRPr sz="1500"/>
          </a:p>
          <a:p>
            <a:pPr marL="0" lvl="0" indent="0" algn="l" rtl="0">
              <a:spcBef>
                <a:spcPts val="0"/>
              </a:spcBef>
              <a:spcAft>
                <a:spcPts val="0"/>
              </a:spcAft>
              <a:buNone/>
            </a:pP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6"/>
        <p:cNvGrpSpPr/>
        <p:nvPr/>
      </p:nvGrpSpPr>
      <p:grpSpPr>
        <a:xfrm>
          <a:off x="0" y="0"/>
          <a:ext cx="0" cy="0"/>
          <a:chOff x="0" y="0"/>
          <a:chExt cx="0" cy="0"/>
        </a:xfrm>
      </p:grpSpPr>
      <p:pic>
        <p:nvPicPr>
          <p:cNvPr id="417" name="Google Shape;417;g3ea39ada2a6_0_275"/>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418" name="Google Shape;418;g3ea39ada2a6_0_275"/>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419" name="Google Shape;419;g3ea39ada2a6_0_275"/>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420" name="Google Shape;420;g3ea39ada2a6_0_275"/>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421" name="Google Shape;421;g3ea39ada2a6_0_275"/>
          <p:cNvPicPr preferRelativeResize="0"/>
          <p:nvPr/>
        </p:nvPicPr>
        <p:blipFill rotWithShape="1">
          <a:blip r:embed="rId7">
            <a:alphaModFix/>
          </a:blip>
          <a:srcRect/>
          <a:stretch/>
        </p:blipFill>
        <p:spPr>
          <a:xfrm>
            <a:off x="-425675" y="3527225"/>
            <a:ext cx="25427800" cy="8748125"/>
          </a:xfrm>
          <a:prstGeom prst="rect">
            <a:avLst/>
          </a:prstGeom>
          <a:noFill/>
          <a:ln>
            <a:noFill/>
          </a:ln>
        </p:spPr>
      </p:pic>
      <p:pic>
        <p:nvPicPr>
          <p:cNvPr id="422" name="Google Shape;422;g3ea39ada2a6_0_275"/>
          <p:cNvPicPr preferRelativeResize="0"/>
          <p:nvPr/>
        </p:nvPicPr>
        <p:blipFill rotWithShape="1">
          <a:blip r:embed="rId8">
            <a:alphaModFix/>
          </a:blip>
          <a:srcRect/>
          <a:stretch/>
        </p:blipFill>
        <p:spPr>
          <a:xfrm>
            <a:off x="7371738" y="2606475"/>
            <a:ext cx="9832975" cy="1041400"/>
          </a:xfrm>
          <a:prstGeom prst="rect">
            <a:avLst/>
          </a:prstGeom>
          <a:noFill/>
          <a:ln>
            <a:noFill/>
          </a:ln>
        </p:spPr>
      </p:pic>
      <p:sp>
        <p:nvSpPr>
          <p:cNvPr id="423" name="Google Shape;423;g3ea39ada2a6_0_275"/>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08</a:t>
            </a:r>
            <a:endParaRPr/>
          </a:p>
        </p:txBody>
      </p:sp>
      <p:sp>
        <p:nvSpPr>
          <p:cNvPr id="424" name="Google Shape;424;g3ea39ada2a6_0_275"/>
          <p:cNvSpPr txBox="1"/>
          <p:nvPr/>
        </p:nvSpPr>
        <p:spPr>
          <a:xfrm>
            <a:off x="4864100" y="12890500"/>
            <a:ext cx="28449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25" name="Google Shape;425;g3ea39ada2a6_0_275"/>
          <p:cNvSpPr txBox="1"/>
          <p:nvPr/>
        </p:nvSpPr>
        <p:spPr>
          <a:xfrm>
            <a:off x="134700" y="1460488"/>
            <a:ext cx="24114600" cy="16002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8000" b="1">
                <a:solidFill>
                  <a:srgbClr val="18252B"/>
                </a:solidFill>
              </a:rPr>
              <a:t>Word Problem Progression</a:t>
            </a:r>
            <a:r>
              <a:rPr lang="en-US" sz="8000" b="1" i="0" u="none" strike="noStrike" cap="none">
                <a:solidFill>
                  <a:srgbClr val="18252B"/>
                </a:solidFill>
                <a:latin typeface="Arial"/>
                <a:ea typeface="Arial"/>
                <a:cs typeface="Arial"/>
                <a:sym typeface="Arial"/>
              </a:rPr>
              <a:t> of SCCCR Indicators </a:t>
            </a:r>
            <a:endParaRPr sz="8000"/>
          </a:p>
        </p:txBody>
      </p:sp>
      <p:sp>
        <p:nvSpPr>
          <p:cNvPr id="426" name="Google Shape;426;g3ea39ada2a6_0_275"/>
          <p:cNvSpPr txBox="1"/>
          <p:nvPr/>
        </p:nvSpPr>
        <p:spPr>
          <a:xfrm>
            <a:off x="7885275" y="2727125"/>
            <a:ext cx="88059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700" b="1">
                <a:solidFill>
                  <a:schemeClr val="dk1"/>
                </a:solidFill>
                <a:latin typeface="Calibri"/>
                <a:ea typeface="Calibri"/>
                <a:cs typeface="Calibri"/>
                <a:sym typeface="Calibri"/>
              </a:rPr>
              <a:t>4th Grade</a:t>
            </a:r>
            <a:endParaRPr sz="3700" b="1">
              <a:solidFill>
                <a:schemeClr val="dk1"/>
              </a:solidFill>
              <a:latin typeface="Calibri"/>
              <a:ea typeface="Calibri"/>
              <a:cs typeface="Calibri"/>
              <a:sym typeface="Calibri"/>
            </a:endParaRPr>
          </a:p>
        </p:txBody>
      </p:sp>
      <p:sp>
        <p:nvSpPr>
          <p:cNvPr id="427" name="Google Shape;427;g3ea39ada2a6_0_275"/>
          <p:cNvSpPr txBox="1"/>
          <p:nvPr/>
        </p:nvSpPr>
        <p:spPr>
          <a:xfrm>
            <a:off x="365625" y="3827875"/>
            <a:ext cx="24114600" cy="831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t>4.DPSR.1.2:  </a:t>
            </a:r>
            <a:r>
              <a:rPr lang="en-US" sz="2200"/>
              <a:t>Solve one-step,</a:t>
            </a:r>
            <a:r>
              <a:rPr lang="en-US" sz="2200" b="1"/>
              <a:t> real-world situations</a:t>
            </a:r>
            <a:r>
              <a:rPr lang="en-US" sz="2200"/>
              <a:t> using whole number and fractional data represented in tables, scaled picture graphs, scaled bar graphs, or dot plots.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4.DPSR.2.1:</a:t>
            </a:r>
            <a:r>
              <a:rPr lang="en-US" sz="2200"/>
              <a:t>  Determine the possible outcomes of a simple </a:t>
            </a:r>
            <a:r>
              <a:rPr lang="en-US" sz="2200" b="1"/>
              <a:t>event</a:t>
            </a:r>
            <a:r>
              <a:rPr lang="en-US" sz="2200"/>
              <a:t> and record the probability as certain, possible, or impossible.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4.MGSR.1.1: </a:t>
            </a:r>
            <a:r>
              <a:rPr lang="en-US" sz="2200"/>
              <a:t> Apply perimeter formulas for rectangles to solve </a:t>
            </a:r>
            <a:r>
              <a:rPr lang="en-US" sz="2200" b="1"/>
              <a:t>real-world situations </a:t>
            </a:r>
            <a:r>
              <a:rPr lang="en-US" sz="2200"/>
              <a:t>including finding the perimeter, given the side lengths, and finding an unknown side length.</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4.MGSR.1.2:</a:t>
            </a:r>
            <a:r>
              <a:rPr lang="en-US" sz="2200"/>
              <a:t> Apply area formulas for rectangles to solve </a:t>
            </a:r>
            <a:r>
              <a:rPr lang="en-US" sz="2200" b="1"/>
              <a:t>real-world situations.</a:t>
            </a:r>
            <a:r>
              <a:rPr lang="en-US" sz="2200"/>
              <a:t> Use square units to label area measurements.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4.MGSR.2.1:</a:t>
            </a:r>
            <a:r>
              <a:rPr lang="en-US" sz="2200"/>
              <a:t>  Calculate the value of a collection of coins and bills in</a:t>
            </a:r>
            <a:r>
              <a:rPr lang="en-US" sz="2200" b="1"/>
              <a:t> real-world situations </a:t>
            </a:r>
            <a:r>
              <a:rPr lang="en-US" sz="2200"/>
              <a:t>to determine whether there is enough money to make a purchase. Justify based on comparison of money amounts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4.MGSR.2.2:</a:t>
            </a:r>
            <a:r>
              <a:rPr lang="en-US" sz="2200"/>
              <a:t> Solve </a:t>
            </a:r>
            <a:r>
              <a:rPr lang="en-US" sz="2200" b="1"/>
              <a:t>real-world situations</a:t>
            </a:r>
            <a:r>
              <a:rPr lang="en-US" sz="2200"/>
              <a:t> involving addition and subtraction of time intervals within 60 minutes to find elapsed time, start time, or end time.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4.NR.1.2:</a:t>
            </a:r>
            <a:r>
              <a:rPr lang="en-US" sz="2200"/>
              <a:t> Estimate sums, differences, products, and quotients of multi-digit whole numbers, using rounding and place value to determine the reasonableness of </a:t>
            </a:r>
            <a:r>
              <a:rPr lang="en-US" sz="2200" b="1"/>
              <a:t>real-world problem </a:t>
            </a:r>
            <a:r>
              <a:rPr lang="en-US" sz="2200"/>
              <a:t>solutions.</a:t>
            </a:r>
            <a:r>
              <a:rPr lang="en-US" sz="2200" b="1"/>
              <a:t> </a:t>
            </a:r>
            <a:r>
              <a:rPr lang="en-US" sz="2200"/>
              <a:t>Write an equation for the estimate.</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4.PAFR.2.4: </a:t>
            </a:r>
            <a:r>
              <a:rPr lang="en-US" sz="2200"/>
              <a:t> Interpret a fraction as an equal sharing division situation, where a quantity (the numerator) is divided into equal parts (the denominator) to include</a:t>
            </a:r>
            <a:r>
              <a:rPr lang="en-US" sz="2200" b="1"/>
              <a:t> real-world situations. </a:t>
            </a:r>
            <a:endParaRPr sz="2200" b="1"/>
          </a:p>
          <a:p>
            <a:pPr marL="0" lvl="0" indent="0" algn="l" rtl="0">
              <a:spcBef>
                <a:spcPts val="0"/>
              </a:spcBef>
              <a:spcAft>
                <a:spcPts val="0"/>
              </a:spcAft>
              <a:buNone/>
            </a:pPr>
            <a:endParaRPr sz="2200"/>
          </a:p>
          <a:p>
            <a:pPr marL="0" lvl="0" indent="0" algn="l" rtl="0">
              <a:spcBef>
                <a:spcPts val="0"/>
              </a:spcBef>
              <a:spcAft>
                <a:spcPts val="0"/>
              </a:spcAft>
              <a:buNone/>
            </a:pPr>
            <a:r>
              <a:rPr lang="en-US" sz="2200" b="1"/>
              <a:t>4.PAFR.3.2: </a:t>
            </a:r>
            <a:r>
              <a:rPr lang="en-US" sz="2200"/>
              <a:t>Describe and extend a numerical pattern that follows a rule using function tables and </a:t>
            </a:r>
            <a:r>
              <a:rPr lang="en-US" sz="2200" b="1"/>
              <a:t>real-world situations. </a:t>
            </a:r>
            <a:endParaRPr sz="2200" b="1"/>
          </a:p>
          <a:p>
            <a:pPr marL="0" lvl="0" indent="0" algn="l" rtl="0">
              <a:spcBef>
                <a:spcPts val="0"/>
              </a:spcBef>
              <a:spcAft>
                <a:spcPts val="0"/>
              </a:spcAft>
              <a:buNone/>
            </a:pPr>
            <a:endParaRPr sz="2200"/>
          </a:p>
          <a:p>
            <a:pPr marL="0" lvl="0" indent="0" algn="l" rtl="0">
              <a:spcBef>
                <a:spcPts val="0"/>
              </a:spcBef>
              <a:spcAft>
                <a:spcPts val="0"/>
              </a:spcAft>
              <a:buNone/>
            </a:pPr>
            <a:r>
              <a:rPr lang="en-US" sz="2200" b="1"/>
              <a:t>4.PAFR.3.3:</a:t>
            </a:r>
            <a:r>
              <a:rPr lang="en-US" sz="2200"/>
              <a:t>  Solve</a:t>
            </a:r>
            <a:r>
              <a:rPr lang="en-US" sz="2200" b="1"/>
              <a:t> real-world situations</a:t>
            </a:r>
            <a:r>
              <a:rPr lang="en-US" sz="2200"/>
              <a:t> involving multiplicative comparison situations and write equations to represent the problem using a variable for the unknown.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b="1"/>
              <a:t>4.PAFR.3.4: </a:t>
            </a:r>
            <a:r>
              <a:rPr lang="en-US" sz="2200"/>
              <a:t> Solve two-step, </a:t>
            </a:r>
            <a:r>
              <a:rPr lang="en-US" sz="2200" b="1"/>
              <a:t>real-world situations</a:t>
            </a:r>
            <a:r>
              <a:rPr lang="en-US" sz="2200"/>
              <a:t> using the four operations involving whole number answers. Represent the problem using an equation with a variable as the unknown in any position. </a:t>
            </a:r>
            <a:endParaRPr sz="2200"/>
          </a:p>
        </p:txBody>
      </p:sp>
      <p:sp>
        <p:nvSpPr>
          <p:cNvPr id="428" name="Google Shape;428;g3ea39ada2a6_0_275"/>
          <p:cNvSpPr txBox="1"/>
          <p:nvPr/>
        </p:nvSpPr>
        <p:spPr>
          <a:xfrm>
            <a:off x="17304300" y="4927600"/>
            <a:ext cx="4563600" cy="109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9" name="Google Shape;429;g3ea39ada2a6_0_275"/>
          <p:cNvSpPr txBox="1"/>
          <p:nvPr/>
        </p:nvSpPr>
        <p:spPr>
          <a:xfrm>
            <a:off x="994875" y="12933500"/>
            <a:ext cx="132129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Algorithms for Computation vs Strategies for Problem Solving</a:t>
            </a:r>
            <a:endParaRPr sz="32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pic>
        <p:nvPicPr>
          <p:cNvPr id="434" name="Google Shape;434;g3ea39ada2a6_0_343"/>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435" name="Google Shape;435;g3ea39ada2a6_0_343"/>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436" name="Google Shape;436;g3ea39ada2a6_0_343"/>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437" name="Google Shape;437;g3ea39ada2a6_0_343"/>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438" name="Google Shape;438;g3ea39ada2a6_0_343"/>
          <p:cNvPicPr preferRelativeResize="0"/>
          <p:nvPr/>
        </p:nvPicPr>
        <p:blipFill rotWithShape="1">
          <a:blip r:embed="rId7">
            <a:alphaModFix/>
          </a:blip>
          <a:srcRect/>
          <a:stretch/>
        </p:blipFill>
        <p:spPr>
          <a:xfrm>
            <a:off x="-425675" y="3527225"/>
            <a:ext cx="25427800" cy="8748125"/>
          </a:xfrm>
          <a:prstGeom prst="rect">
            <a:avLst/>
          </a:prstGeom>
          <a:noFill/>
          <a:ln>
            <a:noFill/>
          </a:ln>
        </p:spPr>
      </p:pic>
      <p:pic>
        <p:nvPicPr>
          <p:cNvPr id="439" name="Google Shape;439;g3ea39ada2a6_0_343"/>
          <p:cNvPicPr preferRelativeResize="0"/>
          <p:nvPr/>
        </p:nvPicPr>
        <p:blipFill rotWithShape="1">
          <a:blip r:embed="rId8">
            <a:alphaModFix/>
          </a:blip>
          <a:srcRect/>
          <a:stretch/>
        </p:blipFill>
        <p:spPr>
          <a:xfrm>
            <a:off x="7371738" y="2606475"/>
            <a:ext cx="9832975" cy="1041400"/>
          </a:xfrm>
          <a:prstGeom prst="rect">
            <a:avLst/>
          </a:prstGeom>
          <a:noFill/>
          <a:ln>
            <a:noFill/>
          </a:ln>
        </p:spPr>
      </p:pic>
      <p:sp>
        <p:nvSpPr>
          <p:cNvPr id="440" name="Google Shape;440;g3ea39ada2a6_0_343"/>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08</a:t>
            </a:r>
            <a:endParaRPr/>
          </a:p>
        </p:txBody>
      </p:sp>
      <p:sp>
        <p:nvSpPr>
          <p:cNvPr id="441" name="Google Shape;441;g3ea39ada2a6_0_343"/>
          <p:cNvSpPr txBox="1"/>
          <p:nvPr/>
        </p:nvSpPr>
        <p:spPr>
          <a:xfrm>
            <a:off x="4864100" y="12890500"/>
            <a:ext cx="28449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42" name="Google Shape;442;g3ea39ada2a6_0_343"/>
          <p:cNvSpPr txBox="1"/>
          <p:nvPr/>
        </p:nvSpPr>
        <p:spPr>
          <a:xfrm>
            <a:off x="134700" y="1460488"/>
            <a:ext cx="24114600" cy="16002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8000" b="1">
                <a:solidFill>
                  <a:srgbClr val="18252B"/>
                </a:solidFill>
              </a:rPr>
              <a:t>Word Problem Progression</a:t>
            </a:r>
            <a:r>
              <a:rPr lang="en-US" sz="8000" b="1" i="0" u="none" strike="noStrike" cap="none">
                <a:solidFill>
                  <a:srgbClr val="18252B"/>
                </a:solidFill>
                <a:latin typeface="Arial"/>
                <a:ea typeface="Arial"/>
                <a:cs typeface="Arial"/>
                <a:sym typeface="Arial"/>
              </a:rPr>
              <a:t> of SCCCR Indicators </a:t>
            </a:r>
            <a:endParaRPr sz="8000"/>
          </a:p>
        </p:txBody>
      </p:sp>
      <p:sp>
        <p:nvSpPr>
          <p:cNvPr id="443" name="Google Shape;443;g3ea39ada2a6_0_343"/>
          <p:cNvSpPr txBox="1"/>
          <p:nvPr/>
        </p:nvSpPr>
        <p:spPr>
          <a:xfrm>
            <a:off x="7885275" y="2727125"/>
            <a:ext cx="88059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700" b="1">
                <a:solidFill>
                  <a:schemeClr val="dk1"/>
                </a:solidFill>
                <a:latin typeface="Calibri"/>
                <a:ea typeface="Calibri"/>
                <a:cs typeface="Calibri"/>
                <a:sym typeface="Calibri"/>
              </a:rPr>
              <a:t>5th Grade</a:t>
            </a:r>
            <a:endParaRPr sz="3700" b="1">
              <a:solidFill>
                <a:schemeClr val="dk1"/>
              </a:solidFill>
              <a:latin typeface="Calibri"/>
              <a:ea typeface="Calibri"/>
              <a:cs typeface="Calibri"/>
              <a:sym typeface="Calibri"/>
            </a:endParaRPr>
          </a:p>
        </p:txBody>
      </p:sp>
      <p:sp>
        <p:nvSpPr>
          <p:cNvPr id="444" name="Google Shape;444;g3ea39ada2a6_0_343"/>
          <p:cNvSpPr txBox="1"/>
          <p:nvPr/>
        </p:nvSpPr>
        <p:spPr>
          <a:xfrm>
            <a:off x="365625" y="3827875"/>
            <a:ext cx="24114600" cy="832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t>5.DPSR.1.2: </a:t>
            </a:r>
            <a:r>
              <a:rPr lang="en-US" sz="2300"/>
              <a:t> Solve two-step,</a:t>
            </a:r>
            <a:r>
              <a:rPr lang="en-US" sz="2300" b="1"/>
              <a:t> real-world situations </a:t>
            </a:r>
            <a:r>
              <a:rPr lang="en-US" sz="2300"/>
              <a:t>using whole number and fractional data represented in tables, line graphs, scaled bar graphs, or dot plots. </a:t>
            </a:r>
            <a:endParaRPr sz="2300"/>
          </a:p>
          <a:p>
            <a:pPr marL="0" lvl="0" indent="0" algn="l" rtl="0">
              <a:spcBef>
                <a:spcPts val="0"/>
              </a:spcBef>
              <a:spcAft>
                <a:spcPts val="0"/>
              </a:spcAft>
              <a:buNone/>
            </a:pPr>
            <a:endParaRPr sz="2300" b="1"/>
          </a:p>
          <a:p>
            <a:pPr marL="0" lvl="0" indent="0" algn="l" rtl="0">
              <a:spcBef>
                <a:spcPts val="0"/>
              </a:spcBef>
              <a:spcAft>
                <a:spcPts val="0"/>
              </a:spcAft>
              <a:buNone/>
            </a:pPr>
            <a:r>
              <a:rPr lang="en-US" sz="2300" b="1"/>
              <a:t>5.DPSR.2.1:  </a:t>
            </a:r>
            <a:r>
              <a:rPr lang="en-US" sz="2300"/>
              <a:t>Represent the probability of a simple </a:t>
            </a:r>
            <a:r>
              <a:rPr lang="en-US" sz="2300" b="1"/>
              <a:t>event </a:t>
            </a:r>
            <a:r>
              <a:rPr lang="en-US" sz="2300"/>
              <a:t>as 0, a fraction, or 1. </a:t>
            </a:r>
            <a:endParaRPr sz="2300"/>
          </a:p>
          <a:p>
            <a:pPr marL="0" lvl="0" indent="0" algn="l" rtl="0">
              <a:spcBef>
                <a:spcPts val="0"/>
              </a:spcBef>
              <a:spcAft>
                <a:spcPts val="0"/>
              </a:spcAft>
              <a:buNone/>
            </a:pPr>
            <a:endParaRPr sz="2300" b="1"/>
          </a:p>
          <a:p>
            <a:pPr marL="0" lvl="0" indent="0" algn="l" rtl="0">
              <a:spcBef>
                <a:spcPts val="0"/>
              </a:spcBef>
              <a:spcAft>
                <a:spcPts val="0"/>
              </a:spcAft>
              <a:buNone/>
            </a:pPr>
            <a:r>
              <a:rPr lang="en-US" sz="2300" b="1"/>
              <a:t>5.MGSR.2.1:  </a:t>
            </a:r>
            <a:r>
              <a:rPr lang="en-US" sz="2300"/>
              <a:t>Given the unit equivalencies, convert within a single system of measurement from larger units to smaller units and smaller units to larger units for length, weight, liquid volume, and time. Use these conversions in solving </a:t>
            </a:r>
            <a:r>
              <a:rPr lang="en-US" sz="2300" b="1"/>
              <a:t>real-world situations.</a:t>
            </a:r>
            <a:r>
              <a:rPr lang="en-US" sz="2300"/>
              <a:t> </a:t>
            </a:r>
            <a:endParaRPr sz="2300"/>
          </a:p>
          <a:p>
            <a:pPr marL="0" lvl="0" indent="0" algn="l" rtl="0">
              <a:spcBef>
                <a:spcPts val="0"/>
              </a:spcBef>
              <a:spcAft>
                <a:spcPts val="0"/>
              </a:spcAft>
              <a:buNone/>
            </a:pPr>
            <a:endParaRPr sz="2300" b="1"/>
          </a:p>
          <a:p>
            <a:pPr marL="0" lvl="0" indent="0" algn="l" rtl="0">
              <a:spcBef>
                <a:spcPts val="0"/>
              </a:spcBef>
              <a:spcAft>
                <a:spcPts val="0"/>
              </a:spcAft>
              <a:buNone/>
            </a:pPr>
            <a:r>
              <a:rPr lang="en-US" sz="2300" b="1"/>
              <a:t>5.MGSR.3.2: </a:t>
            </a:r>
            <a:r>
              <a:rPr lang="en-US" sz="2300"/>
              <a:t>Represent mathematical and </a:t>
            </a:r>
            <a:r>
              <a:rPr lang="en-US" sz="2300" b="1"/>
              <a:t>real-world situations</a:t>
            </a:r>
            <a:r>
              <a:rPr lang="en-US" sz="2300"/>
              <a:t> by graphing, labeling, and interpreting points in the first quadrant of the coordinate plane. </a:t>
            </a:r>
            <a:endParaRPr sz="2300"/>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5.PAFR.1.1:  </a:t>
            </a:r>
            <a:r>
              <a:rPr lang="en-US" sz="2300"/>
              <a:t>Use a strategy to compute the product of a two- or three-digit factor times a two-digit factor to include </a:t>
            </a:r>
            <a:r>
              <a:rPr lang="en-US" sz="2300" b="1"/>
              <a:t>real-world situations.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5.PAFR.1.2:  </a:t>
            </a:r>
            <a:r>
              <a:rPr lang="en-US" sz="2300"/>
              <a:t>Use a strategy to compute the quotient of a multi-digit whole number dividend divided by a two-digit whole number divisor, with and without remainders, to include </a:t>
            </a:r>
            <a:r>
              <a:rPr lang="en-US" sz="2300" b="1"/>
              <a:t>real-world situations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5.PAFR.2.1:  </a:t>
            </a:r>
            <a:r>
              <a:rPr lang="en-US" sz="2300"/>
              <a:t>Use a strategy to compute sums and differences of fractions and mixed numbers with unlike denominators and justify the sum or difference to include </a:t>
            </a:r>
            <a:r>
              <a:rPr lang="en-US" sz="2300" b="1"/>
              <a:t>real-world situations.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5.PAFR.2.2:  </a:t>
            </a:r>
            <a:r>
              <a:rPr lang="en-US" sz="2300"/>
              <a:t>Use a strategy to multiply a fraction by a fraction or a fraction by a whole to include </a:t>
            </a:r>
            <a:r>
              <a:rPr lang="en-US" sz="2300" b="1"/>
              <a:t>real-world situations.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5.PAFR.2.3: </a:t>
            </a:r>
            <a:r>
              <a:rPr lang="en-US" sz="2300"/>
              <a:t> Interpret and represent the division of a whole number dividend by a unit fraction divisor and a unit fraction dividend by a whole number divisor and apply to </a:t>
            </a:r>
            <a:r>
              <a:rPr lang="en-US" sz="2300" b="1"/>
              <a:t>real-world situations.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US" sz="2300" b="1"/>
              <a:t>5.PAFR.3.4: </a:t>
            </a:r>
            <a:r>
              <a:rPr lang="en-US" sz="2300"/>
              <a:t>Translate a two-step </a:t>
            </a:r>
            <a:r>
              <a:rPr lang="en-US" sz="2300" b="1"/>
              <a:t>real-world situation</a:t>
            </a:r>
            <a:r>
              <a:rPr lang="en-US" sz="2300"/>
              <a:t> into a numerical expression using parentheses as grouping symbols and evaluate the expression.  </a:t>
            </a:r>
            <a:endParaRPr sz="2300"/>
          </a:p>
        </p:txBody>
      </p:sp>
      <p:sp>
        <p:nvSpPr>
          <p:cNvPr id="445" name="Google Shape;445;g3ea39ada2a6_0_343"/>
          <p:cNvSpPr txBox="1"/>
          <p:nvPr/>
        </p:nvSpPr>
        <p:spPr>
          <a:xfrm>
            <a:off x="17304300" y="4927600"/>
            <a:ext cx="4563600" cy="109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46" name="Google Shape;446;g3ea39ada2a6_0_343"/>
          <p:cNvSpPr txBox="1"/>
          <p:nvPr/>
        </p:nvSpPr>
        <p:spPr>
          <a:xfrm>
            <a:off x="994875" y="12933500"/>
            <a:ext cx="132129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Algorithms for Computation vs Strategies for Problem Solving</a:t>
            </a:r>
            <a:endParaRPr sz="32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0"/>
        <p:cNvGrpSpPr/>
        <p:nvPr/>
      </p:nvGrpSpPr>
      <p:grpSpPr>
        <a:xfrm>
          <a:off x="0" y="0"/>
          <a:ext cx="0" cy="0"/>
          <a:chOff x="0" y="0"/>
          <a:chExt cx="0" cy="0"/>
        </a:xfrm>
      </p:grpSpPr>
      <p:pic>
        <p:nvPicPr>
          <p:cNvPr id="451" name="Google Shape;451;g3ea39ada2a6_0_312"/>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452" name="Google Shape;452;g3ea39ada2a6_0_312"/>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453" name="Google Shape;453;g3ea39ada2a6_0_312"/>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454" name="Google Shape;454;g3ea39ada2a6_0_312"/>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455" name="Google Shape;455;g3ea39ada2a6_0_312"/>
          <p:cNvPicPr preferRelativeResize="0"/>
          <p:nvPr/>
        </p:nvPicPr>
        <p:blipFill rotWithShape="1">
          <a:blip r:embed="rId7">
            <a:alphaModFix/>
          </a:blip>
          <a:srcRect/>
          <a:stretch/>
        </p:blipFill>
        <p:spPr>
          <a:xfrm>
            <a:off x="1695738" y="4465163"/>
            <a:ext cx="21178825" cy="7492182"/>
          </a:xfrm>
          <a:prstGeom prst="rect">
            <a:avLst/>
          </a:prstGeom>
          <a:noFill/>
          <a:ln>
            <a:noFill/>
          </a:ln>
        </p:spPr>
      </p:pic>
      <p:pic>
        <p:nvPicPr>
          <p:cNvPr id="456" name="Google Shape;456;g3ea39ada2a6_0_312"/>
          <p:cNvPicPr preferRelativeResize="0"/>
          <p:nvPr/>
        </p:nvPicPr>
        <p:blipFill rotWithShape="1">
          <a:blip r:embed="rId8">
            <a:alphaModFix/>
          </a:blip>
          <a:srcRect/>
          <a:stretch/>
        </p:blipFill>
        <p:spPr>
          <a:xfrm>
            <a:off x="7645510" y="3087500"/>
            <a:ext cx="9092975" cy="1041400"/>
          </a:xfrm>
          <a:prstGeom prst="rect">
            <a:avLst/>
          </a:prstGeom>
          <a:noFill/>
          <a:ln>
            <a:noFill/>
          </a:ln>
        </p:spPr>
      </p:pic>
      <p:sp>
        <p:nvSpPr>
          <p:cNvPr id="457" name="Google Shape;457;g3ea39ada2a6_0_312"/>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08</a:t>
            </a:r>
            <a:endParaRPr/>
          </a:p>
        </p:txBody>
      </p:sp>
      <p:sp>
        <p:nvSpPr>
          <p:cNvPr id="458" name="Google Shape;458;g3ea39ada2a6_0_312"/>
          <p:cNvSpPr txBox="1"/>
          <p:nvPr/>
        </p:nvSpPr>
        <p:spPr>
          <a:xfrm>
            <a:off x="850900" y="12890500"/>
            <a:ext cx="32511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59" name="Google Shape;459;g3ea39ada2a6_0_312"/>
          <p:cNvSpPr txBox="1"/>
          <p:nvPr/>
        </p:nvSpPr>
        <p:spPr>
          <a:xfrm>
            <a:off x="4864100" y="12890500"/>
            <a:ext cx="28449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
        <p:nvSpPr>
          <p:cNvPr id="460" name="Google Shape;460;g3ea39ada2a6_0_312"/>
          <p:cNvSpPr txBox="1"/>
          <p:nvPr/>
        </p:nvSpPr>
        <p:spPr>
          <a:xfrm>
            <a:off x="244575" y="1755138"/>
            <a:ext cx="24114600" cy="16002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8000" b="1">
                <a:solidFill>
                  <a:srgbClr val="18252B"/>
                </a:solidFill>
              </a:rPr>
              <a:t>Word Problem Progression</a:t>
            </a:r>
            <a:r>
              <a:rPr lang="en-US" sz="8000" b="1" i="0" u="none" strike="noStrike" cap="none">
                <a:solidFill>
                  <a:srgbClr val="18252B"/>
                </a:solidFill>
                <a:latin typeface="Arial"/>
                <a:ea typeface="Arial"/>
                <a:cs typeface="Arial"/>
                <a:sym typeface="Arial"/>
              </a:rPr>
              <a:t> of SCCCR Indicators </a:t>
            </a:r>
            <a:endParaRPr sz="8000"/>
          </a:p>
        </p:txBody>
      </p:sp>
      <p:sp>
        <p:nvSpPr>
          <p:cNvPr id="461" name="Google Shape;461;g3ea39ada2a6_0_312"/>
          <p:cNvSpPr txBox="1"/>
          <p:nvPr/>
        </p:nvSpPr>
        <p:spPr>
          <a:xfrm>
            <a:off x="8407933" y="3239950"/>
            <a:ext cx="7901400" cy="7365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3430" b="1">
                <a:solidFill>
                  <a:srgbClr val="18252B"/>
                </a:solidFill>
              </a:rPr>
              <a:t>Math Process Standards</a:t>
            </a:r>
            <a:endParaRPr sz="700" b="1"/>
          </a:p>
        </p:txBody>
      </p:sp>
      <p:sp>
        <p:nvSpPr>
          <p:cNvPr id="462" name="Google Shape;462;g3ea39ada2a6_0_312"/>
          <p:cNvSpPr txBox="1"/>
          <p:nvPr/>
        </p:nvSpPr>
        <p:spPr>
          <a:xfrm>
            <a:off x="2660475" y="4952075"/>
            <a:ext cx="19282800" cy="63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MPS.PS.1 Make sense of problems and persevere in solving them strategically </a:t>
            </a:r>
            <a:endParaRPr sz="3500"/>
          </a:p>
          <a:p>
            <a:pPr marL="0" lvl="0" indent="0" algn="l" rtl="0">
              <a:spcBef>
                <a:spcPts val="0"/>
              </a:spcBef>
              <a:spcAft>
                <a:spcPts val="0"/>
              </a:spcAft>
              <a:buNone/>
            </a:pPr>
            <a:endParaRPr sz="3500"/>
          </a:p>
          <a:p>
            <a:pPr marL="0" lvl="0" indent="0" algn="l" rtl="0">
              <a:spcBef>
                <a:spcPts val="0"/>
              </a:spcBef>
              <a:spcAft>
                <a:spcPts val="0"/>
              </a:spcAft>
              <a:buNone/>
            </a:pPr>
            <a:r>
              <a:rPr lang="en-US" sz="3500"/>
              <a:t>MPS.RC.1 Explain ideas using precise and contextually appropriate mathematical language, tools, and models. </a:t>
            </a:r>
            <a:endParaRPr sz="3500"/>
          </a:p>
          <a:p>
            <a:pPr marL="0" lvl="0" indent="0" algn="l" rtl="0">
              <a:spcBef>
                <a:spcPts val="0"/>
              </a:spcBef>
              <a:spcAft>
                <a:spcPts val="0"/>
              </a:spcAft>
              <a:buNone/>
            </a:pPr>
            <a:endParaRPr sz="3500"/>
          </a:p>
          <a:p>
            <a:pPr marL="0" lvl="0" indent="0" algn="l" rtl="0">
              <a:spcBef>
                <a:spcPts val="0"/>
              </a:spcBef>
              <a:spcAft>
                <a:spcPts val="0"/>
              </a:spcAft>
              <a:buNone/>
            </a:pPr>
            <a:r>
              <a:rPr lang="en-US" sz="3500"/>
              <a:t>MPS.C.1 Demonstrate a deep and flexible conceptual understanding of mathematical ideas, operations, and relationships while making real-world connections. </a:t>
            </a:r>
            <a:endParaRPr sz="3500"/>
          </a:p>
          <a:p>
            <a:pPr marL="0" lvl="0" indent="0" algn="l" rtl="0">
              <a:spcBef>
                <a:spcPts val="0"/>
              </a:spcBef>
              <a:spcAft>
                <a:spcPts val="0"/>
              </a:spcAft>
              <a:buNone/>
            </a:pPr>
            <a:endParaRPr sz="3500"/>
          </a:p>
          <a:p>
            <a:pPr marL="0" lvl="0" indent="0" algn="l" rtl="0">
              <a:spcBef>
                <a:spcPts val="0"/>
              </a:spcBef>
              <a:spcAft>
                <a:spcPts val="0"/>
              </a:spcAft>
              <a:buNone/>
            </a:pPr>
            <a:r>
              <a:rPr lang="en-US" sz="3500"/>
              <a:t>MPS.AJ.1 Use critical thinking skills to reason both abstractly and quantitatively. </a:t>
            </a:r>
            <a:endParaRPr sz="3500"/>
          </a:p>
          <a:p>
            <a:pPr marL="0" lvl="0" indent="0" algn="l" rtl="0">
              <a:spcBef>
                <a:spcPts val="0"/>
              </a:spcBef>
              <a:spcAft>
                <a:spcPts val="0"/>
              </a:spcAft>
              <a:buNone/>
            </a:pPr>
            <a:endParaRPr sz="3500"/>
          </a:p>
          <a:p>
            <a:pPr marL="0" lvl="0" indent="0" algn="l" rtl="0">
              <a:spcBef>
                <a:spcPts val="0"/>
              </a:spcBef>
              <a:spcAft>
                <a:spcPts val="0"/>
              </a:spcAft>
              <a:buNone/>
            </a:pPr>
            <a:r>
              <a:rPr lang="en-US" sz="3500"/>
              <a:t>MPS.SP.1 Identify and apply regularity in repeated reasoning to make generalizations. </a:t>
            </a:r>
            <a:endParaRPr sz="3500"/>
          </a:p>
          <a:p>
            <a:pPr marL="0" lvl="0" indent="0" algn="l" rtl="0">
              <a:spcBef>
                <a:spcPts val="0"/>
              </a:spcBef>
              <a:spcAft>
                <a:spcPts val="0"/>
              </a:spcAft>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6"/>
        <p:cNvGrpSpPr/>
        <p:nvPr/>
      </p:nvGrpSpPr>
      <p:grpSpPr>
        <a:xfrm>
          <a:off x="0" y="0"/>
          <a:ext cx="0" cy="0"/>
          <a:chOff x="0" y="0"/>
          <a:chExt cx="0" cy="0"/>
        </a:xfrm>
      </p:grpSpPr>
      <p:pic>
        <p:nvPicPr>
          <p:cNvPr id="467" name="Google Shape;467;p14"/>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468" name="Google Shape;468;p14"/>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469" name="Google Shape;469;p14"/>
          <p:cNvPicPr preferRelativeResize="0"/>
          <p:nvPr/>
        </p:nvPicPr>
        <p:blipFill rotWithShape="1">
          <a:blip r:embed="rId5">
            <a:alphaModFix/>
          </a:blip>
          <a:srcRect/>
          <a:stretch/>
        </p:blipFill>
        <p:spPr>
          <a:xfrm>
            <a:off x="-1041400" y="939800"/>
            <a:ext cx="26250900" cy="11722100"/>
          </a:xfrm>
          <a:prstGeom prst="rect">
            <a:avLst/>
          </a:prstGeom>
          <a:noFill/>
          <a:ln>
            <a:noFill/>
          </a:ln>
        </p:spPr>
      </p:pic>
      <p:pic>
        <p:nvPicPr>
          <p:cNvPr id="470" name="Google Shape;470;p14"/>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471" name="Google Shape;471;p14"/>
          <p:cNvPicPr preferRelativeResize="0"/>
          <p:nvPr/>
        </p:nvPicPr>
        <p:blipFill rotWithShape="1">
          <a:blip r:embed="rId7">
            <a:alphaModFix/>
          </a:blip>
          <a:srcRect/>
          <a:stretch/>
        </p:blipFill>
        <p:spPr>
          <a:xfrm>
            <a:off x="2458250" y="4925050"/>
            <a:ext cx="18558200" cy="6571663"/>
          </a:xfrm>
          <a:prstGeom prst="rect">
            <a:avLst/>
          </a:prstGeom>
          <a:noFill/>
          <a:ln>
            <a:noFill/>
          </a:ln>
        </p:spPr>
      </p:pic>
      <p:pic>
        <p:nvPicPr>
          <p:cNvPr id="472" name="Google Shape;472;p14"/>
          <p:cNvPicPr preferRelativeResize="0"/>
          <p:nvPr/>
        </p:nvPicPr>
        <p:blipFill rotWithShape="1">
          <a:blip r:embed="rId8">
            <a:alphaModFix/>
          </a:blip>
          <a:srcRect/>
          <a:stretch/>
        </p:blipFill>
        <p:spPr>
          <a:xfrm>
            <a:off x="21831300" y="8039100"/>
            <a:ext cx="3390900" cy="4635500"/>
          </a:xfrm>
          <a:prstGeom prst="rect">
            <a:avLst/>
          </a:prstGeom>
          <a:noFill/>
          <a:ln>
            <a:noFill/>
          </a:ln>
        </p:spPr>
      </p:pic>
      <p:pic>
        <p:nvPicPr>
          <p:cNvPr id="473" name="Google Shape;473;p14"/>
          <p:cNvPicPr preferRelativeResize="0"/>
          <p:nvPr/>
        </p:nvPicPr>
        <p:blipFill rotWithShape="1">
          <a:blip r:embed="rId9">
            <a:alphaModFix/>
          </a:blip>
          <a:srcRect/>
          <a:stretch/>
        </p:blipFill>
        <p:spPr>
          <a:xfrm>
            <a:off x="-393700" y="9931400"/>
            <a:ext cx="2184400" cy="2730500"/>
          </a:xfrm>
          <a:prstGeom prst="rect">
            <a:avLst/>
          </a:prstGeom>
          <a:noFill/>
          <a:ln>
            <a:noFill/>
          </a:ln>
        </p:spPr>
      </p:pic>
      <p:pic>
        <p:nvPicPr>
          <p:cNvPr id="474" name="Google Shape;474;p14"/>
          <p:cNvPicPr preferRelativeResize="0"/>
          <p:nvPr/>
        </p:nvPicPr>
        <p:blipFill rotWithShape="1">
          <a:blip r:embed="rId10">
            <a:alphaModFix/>
          </a:blip>
          <a:srcRect/>
          <a:stretch/>
        </p:blipFill>
        <p:spPr>
          <a:xfrm>
            <a:off x="22618700" y="4724400"/>
            <a:ext cx="1244600" cy="1244600"/>
          </a:xfrm>
          <a:prstGeom prst="rect">
            <a:avLst/>
          </a:prstGeom>
          <a:noFill/>
          <a:ln>
            <a:noFill/>
          </a:ln>
        </p:spPr>
      </p:pic>
      <p:pic>
        <p:nvPicPr>
          <p:cNvPr id="475" name="Google Shape;475;p14"/>
          <p:cNvPicPr preferRelativeResize="0"/>
          <p:nvPr/>
        </p:nvPicPr>
        <p:blipFill rotWithShape="1">
          <a:blip r:embed="rId11">
            <a:alphaModFix/>
          </a:blip>
          <a:srcRect/>
          <a:stretch/>
        </p:blipFill>
        <p:spPr>
          <a:xfrm>
            <a:off x="21831300" y="4000500"/>
            <a:ext cx="863600" cy="863600"/>
          </a:xfrm>
          <a:prstGeom prst="rect">
            <a:avLst/>
          </a:prstGeom>
          <a:noFill/>
          <a:ln>
            <a:noFill/>
          </a:ln>
        </p:spPr>
      </p:pic>
      <p:sp>
        <p:nvSpPr>
          <p:cNvPr id="476" name="Google Shape;476;p14"/>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13</a:t>
            </a:r>
            <a:endParaRPr/>
          </a:p>
        </p:txBody>
      </p:sp>
      <p:sp>
        <p:nvSpPr>
          <p:cNvPr id="477" name="Google Shape;477;p14"/>
          <p:cNvSpPr txBox="1"/>
          <p:nvPr/>
        </p:nvSpPr>
        <p:spPr>
          <a:xfrm>
            <a:off x="-100" y="2394213"/>
            <a:ext cx="24384000" cy="16062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9333" b="1">
                <a:solidFill>
                  <a:srgbClr val="18252B"/>
                </a:solidFill>
              </a:rPr>
              <a:t>Improve BOTH Teaching and Learning</a:t>
            </a:r>
            <a:endParaRPr sz="100"/>
          </a:p>
        </p:txBody>
      </p:sp>
      <p:sp>
        <p:nvSpPr>
          <p:cNvPr id="478" name="Google Shape;478;p14"/>
          <p:cNvSpPr txBox="1"/>
          <p:nvPr/>
        </p:nvSpPr>
        <p:spPr>
          <a:xfrm>
            <a:off x="3242700" y="5347750"/>
            <a:ext cx="17136600" cy="5875500"/>
          </a:xfrm>
          <a:prstGeom prst="rect">
            <a:avLst/>
          </a:prstGeom>
          <a:noFill/>
          <a:ln>
            <a:noFill/>
          </a:ln>
        </p:spPr>
        <p:txBody>
          <a:bodyPr spcFirstLastPara="1" wrap="square" lIns="0" tIns="0" rIns="0" bIns="0" anchor="t" anchorCtr="0">
            <a:noAutofit/>
          </a:bodyPr>
          <a:lstStyle/>
          <a:p>
            <a:pPr marL="0" lvl="0" indent="0" algn="l" rtl="0">
              <a:lnSpc>
                <a:spcPct val="126562"/>
              </a:lnSpc>
              <a:spcBef>
                <a:spcPts val="0"/>
              </a:spcBef>
              <a:spcAft>
                <a:spcPts val="5100"/>
              </a:spcAft>
              <a:buSzPts val="1100"/>
              <a:buNone/>
            </a:pPr>
            <a:r>
              <a:rPr lang="en-US" sz="3500" b="1" i="1">
                <a:solidFill>
                  <a:srgbClr val="333333"/>
                </a:solidFill>
              </a:rPr>
              <a:t>“When teachers teach problem-solving through a lens of progressions, both students and teachers can diagnose exactly where a misunderstanding happens. Did the student misread the problem? Skip the modeling step? Solve correctly but forget to check for reasonableness? Each stage gives teachers a point of leverage and students a clear habit to practice.  This progression doesn’t just improve accuracy; it builds independence.  Students stop seeing problem-solving as one big leap and start approaching it as a series of intentional moves, the same moves used in the real world.”  - Dani Fry Jackson</a:t>
            </a:r>
            <a:endParaRPr sz="3500" b="1" i="1">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105" name="Google Shape;105;p3"/>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106" name="Google Shape;106;p3"/>
          <p:cNvPicPr preferRelativeResize="0"/>
          <p:nvPr/>
        </p:nvPicPr>
        <p:blipFill rotWithShape="1">
          <a:blip r:embed="rId5">
            <a:alphaModFix/>
          </a:blip>
          <a:srcRect/>
          <a:stretch/>
        </p:blipFill>
        <p:spPr>
          <a:xfrm>
            <a:off x="-933450" y="996950"/>
            <a:ext cx="26250898" cy="11722099"/>
          </a:xfrm>
          <a:prstGeom prst="rect">
            <a:avLst/>
          </a:prstGeom>
          <a:noFill/>
          <a:ln>
            <a:noFill/>
          </a:ln>
        </p:spPr>
      </p:pic>
      <p:pic>
        <p:nvPicPr>
          <p:cNvPr id="107" name="Google Shape;107;p3"/>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108" name="Google Shape;108;p3"/>
          <p:cNvPicPr preferRelativeResize="0"/>
          <p:nvPr/>
        </p:nvPicPr>
        <p:blipFill rotWithShape="1">
          <a:blip r:embed="rId7">
            <a:alphaModFix/>
          </a:blip>
          <a:srcRect/>
          <a:stretch/>
        </p:blipFill>
        <p:spPr>
          <a:xfrm>
            <a:off x="4572000" y="7065775"/>
            <a:ext cx="17246598" cy="1371600"/>
          </a:xfrm>
          <a:prstGeom prst="rect">
            <a:avLst/>
          </a:prstGeom>
          <a:noFill/>
          <a:ln>
            <a:noFill/>
          </a:ln>
        </p:spPr>
      </p:pic>
      <p:pic>
        <p:nvPicPr>
          <p:cNvPr id="109" name="Google Shape;109;p3"/>
          <p:cNvPicPr preferRelativeResize="0"/>
          <p:nvPr/>
        </p:nvPicPr>
        <p:blipFill rotWithShape="1">
          <a:blip r:embed="rId8">
            <a:alphaModFix/>
          </a:blip>
          <a:srcRect/>
          <a:stretch/>
        </p:blipFill>
        <p:spPr>
          <a:xfrm>
            <a:off x="4572000" y="5073650"/>
            <a:ext cx="17246598" cy="1371600"/>
          </a:xfrm>
          <a:prstGeom prst="rect">
            <a:avLst/>
          </a:prstGeom>
          <a:noFill/>
          <a:ln>
            <a:noFill/>
          </a:ln>
        </p:spPr>
      </p:pic>
      <p:pic>
        <p:nvPicPr>
          <p:cNvPr id="110" name="Google Shape;110;p3"/>
          <p:cNvPicPr preferRelativeResize="0"/>
          <p:nvPr/>
        </p:nvPicPr>
        <p:blipFill rotWithShape="1">
          <a:blip r:embed="rId9">
            <a:alphaModFix/>
          </a:blip>
          <a:srcRect/>
          <a:stretch/>
        </p:blipFill>
        <p:spPr>
          <a:xfrm>
            <a:off x="2565400" y="5003800"/>
            <a:ext cx="1371600" cy="1371600"/>
          </a:xfrm>
          <a:prstGeom prst="rect">
            <a:avLst/>
          </a:prstGeom>
          <a:noFill/>
          <a:ln>
            <a:noFill/>
          </a:ln>
        </p:spPr>
      </p:pic>
      <p:pic>
        <p:nvPicPr>
          <p:cNvPr id="111" name="Google Shape;111;p3"/>
          <p:cNvPicPr preferRelativeResize="0"/>
          <p:nvPr/>
        </p:nvPicPr>
        <p:blipFill rotWithShape="1">
          <a:blip r:embed="rId10">
            <a:alphaModFix/>
          </a:blip>
          <a:srcRect/>
          <a:stretch/>
        </p:blipFill>
        <p:spPr>
          <a:xfrm>
            <a:off x="2565400" y="6959650"/>
            <a:ext cx="1371600" cy="1371600"/>
          </a:xfrm>
          <a:prstGeom prst="rect">
            <a:avLst/>
          </a:prstGeom>
          <a:noFill/>
          <a:ln>
            <a:noFill/>
          </a:ln>
        </p:spPr>
      </p:pic>
      <p:pic>
        <p:nvPicPr>
          <p:cNvPr id="112" name="Google Shape;112;p3"/>
          <p:cNvPicPr preferRelativeResize="0"/>
          <p:nvPr/>
        </p:nvPicPr>
        <p:blipFill rotWithShape="1">
          <a:blip r:embed="rId9">
            <a:alphaModFix/>
          </a:blip>
          <a:srcRect/>
          <a:stretch/>
        </p:blipFill>
        <p:spPr>
          <a:xfrm>
            <a:off x="2565400" y="9728200"/>
            <a:ext cx="1371600" cy="1371600"/>
          </a:xfrm>
          <a:prstGeom prst="rect">
            <a:avLst/>
          </a:prstGeom>
          <a:noFill/>
          <a:ln>
            <a:noFill/>
          </a:ln>
        </p:spPr>
      </p:pic>
      <p:pic>
        <p:nvPicPr>
          <p:cNvPr id="113" name="Google Shape;113;p3"/>
          <p:cNvPicPr preferRelativeResize="0"/>
          <p:nvPr/>
        </p:nvPicPr>
        <p:blipFill rotWithShape="1">
          <a:blip r:embed="rId11">
            <a:alphaModFix/>
          </a:blip>
          <a:srcRect/>
          <a:stretch/>
        </p:blipFill>
        <p:spPr>
          <a:xfrm>
            <a:off x="2755900" y="5194300"/>
            <a:ext cx="990600" cy="990600"/>
          </a:xfrm>
          <a:prstGeom prst="rect">
            <a:avLst/>
          </a:prstGeom>
          <a:noFill/>
          <a:ln>
            <a:noFill/>
          </a:ln>
        </p:spPr>
      </p:pic>
      <p:pic>
        <p:nvPicPr>
          <p:cNvPr id="114" name="Google Shape;114;p3"/>
          <p:cNvPicPr preferRelativeResize="0"/>
          <p:nvPr/>
        </p:nvPicPr>
        <p:blipFill rotWithShape="1">
          <a:blip r:embed="rId11">
            <a:alphaModFix/>
          </a:blip>
          <a:srcRect/>
          <a:stretch/>
        </p:blipFill>
        <p:spPr>
          <a:xfrm>
            <a:off x="2755900" y="9918700"/>
            <a:ext cx="990600" cy="990600"/>
          </a:xfrm>
          <a:prstGeom prst="rect">
            <a:avLst/>
          </a:prstGeom>
          <a:noFill/>
          <a:ln>
            <a:noFill/>
          </a:ln>
        </p:spPr>
      </p:pic>
      <p:pic>
        <p:nvPicPr>
          <p:cNvPr id="115" name="Google Shape;115;p3"/>
          <p:cNvPicPr preferRelativeResize="0"/>
          <p:nvPr/>
        </p:nvPicPr>
        <p:blipFill rotWithShape="1">
          <a:blip r:embed="rId12">
            <a:alphaModFix/>
          </a:blip>
          <a:srcRect/>
          <a:stretch/>
        </p:blipFill>
        <p:spPr>
          <a:xfrm>
            <a:off x="2755900" y="7177900"/>
            <a:ext cx="990600" cy="990600"/>
          </a:xfrm>
          <a:prstGeom prst="rect">
            <a:avLst/>
          </a:prstGeom>
          <a:noFill/>
          <a:ln>
            <a:noFill/>
          </a:ln>
        </p:spPr>
      </p:pic>
      <p:sp>
        <p:nvSpPr>
          <p:cNvPr id="116" name="Google Shape;116;p3"/>
          <p:cNvSpPr txBox="1"/>
          <p:nvPr/>
        </p:nvSpPr>
        <p:spPr>
          <a:xfrm>
            <a:off x="245925" y="2044750"/>
            <a:ext cx="17396100" cy="23748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11633" b="1">
                <a:solidFill>
                  <a:srgbClr val="18252B"/>
                </a:solidFill>
              </a:rPr>
              <a:t>Today, we will discuss…</a:t>
            </a:r>
            <a:endParaRPr sz="100"/>
          </a:p>
        </p:txBody>
      </p:sp>
      <p:sp>
        <p:nvSpPr>
          <p:cNvPr id="117" name="Google Shape;117;p3"/>
          <p:cNvSpPr txBox="1"/>
          <p:nvPr/>
        </p:nvSpPr>
        <p:spPr>
          <a:xfrm>
            <a:off x="5067300" y="5226050"/>
            <a:ext cx="13411200" cy="7365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6000"/>
              <a:t>problem solving vs computation.</a:t>
            </a:r>
            <a:endParaRPr sz="6000"/>
          </a:p>
        </p:txBody>
      </p:sp>
      <p:sp>
        <p:nvSpPr>
          <p:cNvPr id="118" name="Google Shape;118;p3"/>
          <p:cNvSpPr txBox="1"/>
          <p:nvPr/>
        </p:nvSpPr>
        <p:spPr>
          <a:xfrm>
            <a:off x="5067350" y="7226200"/>
            <a:ext cx="16332300" cy="7365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6000"/>
              <a:t>a progression of problem-solving strategies.</a:t>
            </a:r>
            <a:endParaRPr sz="6000"/>
          </a:p>
        </p:txBody>
      </p:sp>
      <p:sp>
        <p:nvSpPr>
          <p:cNvPr id="119" name="Google Shape;119;p3"/>
          <p:cNvSpPr txBox="1"/>
          <p:nvPr/>
        </p:nvSpPr>
        <p:spPr>
          <a:xfrm>
            <a:off x="4840275" y="9362850"/>
            <a:ext cx="16332300" cy="19269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5500"/>
              <a:t>how teacher questioning and academic discourse can encourage students to become problem solvers.</a:t>
            </a:r>
            <a:endParaRPr sz="5500"/>
          </a:p>
        </p:txBody>
      </p:sp>
      <p:sp>
        <p:nvSpPr>
          <p:cNvPr id="120" name="Google Shape;120;p3"/>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02</a:t>
            </a:r>
            <a:endParaRPr/>
          </a:p>
        </p:txBody>
      </p:sp>
      <p:pic>
        <p:nvPicPr>
          <p:cNvPr id="121" name="Google Shape;121;p3"/>
          <p:cNvPicPr preferRelativeResize="0"/>
          <p:nvPr/>
        </p:nvPicPr>
        <p:blipFill rotWithShape="1">
          <a:blip r:embed="rId7">
            <a:alphaModFix/>
          </a:blip>
          <a:srcRect l="-42" t="-3078" r="-6103" b="-3068"/>
          <a:stretch/>
        </p:blipFill>
        <p:spPr>
          <a:xfrm>
            <a:off x="4572000" y="9057900"/>
            <a:ext cx="18399301" cy="2536800"/>
          </a:xfrm>
          <a:prstGeom prst="rect">
            <a:avLst/>
          </a:prstGeom>
          <a:noFill/>
          <a:ln>
            <a:noFill/>
          </a:ln>
        </p:spPr>
      </p:pic>
      <p:sp>
        <p:nvSpPr>
          <p:cNvPr id="122" name="Google Shape;122;p3"/>
          <p:cNvSpPr txBox="1"/>
          <p:nvPr/>
        </p:nvSpPr>
        <p:spPr>
          <a:xfrm>
            <a:off x="245925" y="12732300"/>
            <a:ext cx="9658200" cy="9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chemeClr val="dk1"/>
                </a:solidFill>
                <a:latin typeface="Calibri"/>
                <a:ea typeface="Calibri"/>
                <a:cs typeface="Calibri"/>
                <a:sym typeface="Calibri"/>
              </a:rPr>
              <a:t>Interactive / Participation </a:t>
            </a:r>
            <a:endParaRPr sz="3800" b="1">
              <a:solidFill>
                <a:schemeClr val="dk1"/>
              </a:solidFill>
              <a:latin typeface="Calibri"/>
              <a:ea typeface="Calibri"/>
              <a:cs typeface="Calibri"/>
              <a:sym typeface="Calibri"/>
            </a:endParaRPr>
          </a:p>
        </p:txBody>
      </p:sp>
      <p:sp>
        <p:nvSpPr>
          <p:cNvPr id="123" name="Google Shape;123;p3"/>
          <p:cNvSpPr/>
          <p:nvPr/>
        </p:nvSpPr>
        <p:spPr>
          <a:xfrm rot="2000032">
            <a:off x="21348146" y="5907050"/>
            <a:ext cx="2984622" cy="2536887"/>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24" name="Google Shape;124;p3"/>
          <p:cNvSpPr txBox="1"/>
          <p:nvPr/>
        </p:nvSpPr>
        <p:spPr>
          <a:xfrm>
            <a:off x="21919600" y="6165900"/>
            <a:ext cx="1841700" cy="14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b="1">
                <a:solidFill>
                  <a:schemeClr val="dk1"/>
                </a:solidFill>
                <a:latin typeface="Calibri"/>
                <a:ea typeface="Calibri"/>
                <a:cs typeface="Calibri"/>
                <a:sym typeface="Calibri"/>
              </a:rPr>
              <a:t>effect size of 0.61</a:t>
            </a:r>
            <a:endParaRPr sz="3500" b="1">
              <a:solidFill>
                <a:schemeClr val="dk1"/>
              </a:solidFill>
              <a:latin typeface="Calibri"/>
              <a:ea typeface="Calibri"/>
              <a:cs typeface="Calibri"/>
              <a:sym typeface="Calibri"/>
            </a:endParaRPr>
          </a:p>
        </p:txBody>
      </p:sp>
      <p:sp>
        <p:nvSpPr>
          <p:cNvPr id="125" name="Google Shape;125;p3"/>
          <p:cNvSpPr/>
          <p:nvPr/>
        </p:nvSpPr>
        <p:spPr>
          <a:xfrm rot="-4509969">
            <a:off x="-138137" y="8677477"/>
            <a:ext cx="2984569" cy="2536757"/>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26" name="Google Shape;126;p3"/>
          <p:cNvSpPr txBox="1"/>
          <p:nvPr/>
        </p:nvSpPr>
        <p:spPr>
          <a:xfrm>
            <a:off x="523150" y="8982400"/>
            <a:ext cx="1662000" cy="192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900" b="1">
                <a:solidFill>
                  <a:schemeClr val="dk1"/>
                </a:solidFill>
                <a:latin typeface="Calibri"/>
                <a:ea typeface="Calibri"/>
                <a:cs typeface="Calibri"/>
                <a:sym typeface="Calibri"/>
              </a:rPr>
              <a:t>effect size of 0.82</a:t>
            </a:r>
            <a:endParaRPr sz="3900" b="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pic>
        <p:nvPicPr>
          <p:cNvPr id="483" name="Google Shape;483;g3ea39ada2a6_0_388"/>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484" name="Google Shape;484;g3ea39ada2a6_0_388"/>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485" name="Google Shape;485;g3ea39ada2a6_0_388"/>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486" name="Google Shape;486;g3ea39ada2a6_0_388"/>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487" name="Google Shape;487;g3ea39ada2a6_0_388"/>
          <p:cNvPicPr preferRelativeResize="0"/>
          <p:nvPr/>
        </p:nvPicPr>
        <p:blipFill rotWithShape="1">
          <a:blip r:embed="rId7">
            <a:alphaModFix/>
          </a:blip>
          <a:srcRect/>
          <a:stretch/>
        </p:blipFill>
        <p:spPr>
          <a:xfrm>
            <a:off x="2458250" y="4571901"/>
            <a:ext cx="18558200" cy="6924825"/>
          </a:xfrm>
          <a:prstGeom prst="rect">
            <a:avLst/>
          </a:prstGeom>
          <a:noFill/>
          <a:ln>
            <a:noFill/>
          </a:ln>
        </p:spPr>
      </p:pic>
      <p:pic>
        <p:nvPicPr>
          <p:cNvPr id="488" name="Google Shape;488;g3ea39ada2a6_0_388"/>
          <p:cNvPicPr preferRelativeResize="0"/>
          <p:nvPr/>
        </p:nvPicPr>
        <p:blipFill rotWithShape="1">
          <a:blip r:embed="rId8">
            <a:alphaModFix/>
          </a:blip>
          <a:srcRect/>
          <a:stretch/>
        </p:blipFill>
        <p:spPr>
          <a:xfrm>
            <a:off x="21831300" y="8039100"/>
            <a:ext cx="3390900" cy="4635500"/>
          </a:xfrm>
          <a:prstGeom prst="rect">
            <a:avLst/>
          </a:prstGeom>
          <a:noFill/>
          <a:ln>
            <a:noFill/>
          </a:ln>
        </p:spPr>
      </p:pic>
      <p:pic>
        <p:nvPicPr>
          <p:cNvPr id="489" name="Google Shape;489;g3ea39ada2a6_0_388"/>
          <p:cNvPicPr preferRelativeResize="0"/>
          <p:nvPr/>
        </p:nvPicPr>
        <p:blipFill rotWithShape="1">
          <a:blip r:embed="rId9">
            <a:alphaModFix/>
          </a:blip>
          <a:srcRect/>
          <a:stretch/>
        </p:blipFill>
        <p:spPr>
          <a:xfrm>
            <a:off x="-393700" y="9931400"/>
            <a:ext cx="2184400" cy="2730500"/>
          </a:xfrm>
          <a:prstGeom prst="rect">
            <a:avLst/>
          </a:prstGeom>
          <a:noFill/>
          <a:ln>
            <a:noFill/>
          </a:ln>
        </p:spPr>
      </p:pic>
      <p:pic>
        <p:nvPicPr>
          <p:cNvPr id="490" name="Google Shape;490;g3ea39ada2a6_0_388"/>
          <p:cNvPicPr preferRelativeResize="0"/>
          <p:nvPr/>
        </p:nvPicPr>
        <p:blipFill rotWithShape="1">
          <a:blip r:embed="rId10">
            <a:alphaModFix/>
          </a:blip>
          <a:srcRect/>
          <a:stretch/>
        </p:blipFill>
        <p:spPr>
          <a:xfrm>
            <a:off x="22618700" y="4724400"/>
            <a:ext cx="1244600" cy="1244600"/>
          </a:xfrm>
          <a:prstGeom prst="rect">
            <a:avLst/>
          </a:prstGeom>
          <a:noFill/>
          <a:ln>
            <a:noFill/>
          </a:ln>
        </p:spPr>
      </p:pic>
      <p:pic>
        <p:nvPicPr>
          <p:cNvPr id="491" name="Google Shape;491;g3ea39ada2a6_0_388"/>
          <p:cNvPicPr preferRelativeResize="0"/>
          <p:nvPr/>
        </p:nvPicPr>
        <p:blipFill rotWithShape="1">
          <a:blip r:embed="rId11">
            <a:alphaModFix/>
          </a:blip>
          <a:srcRect/>
          <a:stretch/>
        </p:blipFill>
        <p:spPr>
          <a:xfrm>
            <a:off x="21831300" y="4000500"/>
            <a:ext cx="863600" cy="863600"/>
          </a:xfrm>
          <a:prstGeom prst="rect">
            <a:avLst/>
          </a:prstGeom>
          <a:noFill/>
          <a:ln>
            <a:noFill/>
          </a:ln>
        </p:spPr>
      </p:pic>
      <p:sp>
        <p:nvSpPr>
          <p:cNvPr id="492" name="Google Shape;492;g3ea39ada2a6_0_388"/>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13</a:t>
            </a:r>
            <a:endParaRPr/>
          </a:p>
        </p:txBody>
      </p:sp>
      <p:sp>
        <p:nvSpPr>
          <p:cNvPr id="493" name="Google Shape;493;g3ea39ada2a6_0_388"/>
          <p:cNvSpPr txBox="1"/>
          <p:nvPr/>
        </p:nvSpPr>
        <p:spPr>
          <a:xfrm>
            <a:off x="787400" y="1828800"/>
            <a:ext cx="21843900" cy="23748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13333" b="1">
                <a:solidFill>
                  <a:srgbClr val="18252B"/>
                </a:solidFill>
              </a:rPr>
              <a:t>What are your next steps?</a:t>
            </a:r>
            <a:endParaRPr/>
          </a:p>
        </p:txBody>
      </p:sp>
      <p:sp>
        <p:nvSpPr>
          <p:cNvPr id="494" name="Google Shape;494;g3ea39ada2a6_0_388"/>
          <p:cNvSpPr txBox="1"/>
          <p:nvPr/>
        </p:nvSpPr>
        <p:spPr>
          <a:xfrm>
            <a:off x="3242700" y="4203600"/>
            <a:ext cx="17136600" cy="7110300"/>
          </a:xfrm>
          <a:prstGeom prst="rect">
            <a:avLst/>
          </a:prstGeom>
          <a:noFill/>
          <a:ln>
            <a:noFill/>
          </a:ln>
        </p:spPr>
        <p:txBody>
          <a:bodyPr spcFirstLastPara="1" wrap="square" lIns="0" tIns="0" rIns="0" bIns="0" anchor="t" anchorCtr="0">
            <a:noAutofit/>
          </a:bodyPr>
          <a:lstStyle/>
          <a:p>
            <a:pPr marL="0" lvl="0" indent="0" algn="ctr" rtl="0">
              <a:lnSpc>
                <a:spcPct val="116199"/>
              </a:lnSpc>
              <a:spcBef>
                <a:spcPts val="0"/>
              </a:spcBef>
              <a:spcAft>
                <a:spcPts val="0"/>
              </a:spcAft>
              <a:buNone/>
            </a:pPr>
            <a:endParaRPr sz="5000" b="1">
              <a:solidFill>
                <a:srgbClr val="18252B"/>
              </a:solidFill>
            </a:endParaRPr>
          </a:p>
          <a:p>
            <a:pPr marL="0" lvl="0" indent="0" algn="ctr" rtl="0">
              <a:lnSpc>
                <a:spcPct val="116199"/>
              </a:lnSpc>
              <a:spcBef>
                <a:spcPts val="0"/>
              </a:spcBef>
              <a:spcAft>
                <a:spcPts val="0"/>
              </a:spcAft>
              <a:buNone/>
            </a:pPr>
            <a:r>
              <a:rPr lang="en-US" sz="4700" b="1">
                <a:solidFill>
                  <a:srgbClr val="18252B"/>
                </a:solidFill>
              </a:rPr>
              <a:t>Academic Discourse</a:t>
            </a:r>
            <a:endParaRPr sz="4700" b="1">
              <a:solidFill>
                <a:srgbClr val="18252B"/>
              </a:solidFill>
            </a:endParaRPr>
          </a:p>
          <a:p>
            <a:pPr marL="0" marR="0" lvl="0" indent="0" algn="ctr" rtl="0">
              <a:lnSpc>
                <a:spcPct val="116199"/>
              </a:lnSpc>
              <a:spcBef>
                <a:spcPts val="0"/>
              </a:spcBef>
              <a:spcAft>
                <a:spcPts val="0"/>
              </a:spcAft>
              <a:buNone/>
            </a:pPr>
            <a:r>
              <a:rPr lang="en-US" sz="4700" b="1">
                <a:solidFill>
                  <a:srgbClr val="18252B"/>
                </a:solidFill>
              </a:rPr>
              <a:t>Numberless Word Problems</a:t>
            </a:r>
            <a:endParaRPr sz="4700" b="1">
              <a:solidFill>
                <a:srgbClr val="18252B"/>
              </a:solidFill>
            </a:endParaRPr>
          </a:p>
          <a:p>
            <a:pPr marL="0" marR="0" lvl="0" indent="0" algn="ctr" rtl="0">
              <a:lnSpc>
                <a:spcPct val="116199"/>
              </a:lnSpc>
              <a:spcBef>
                <a:spcPts val="0"/>
              </a:spcBef>
              <a:spcAft>
                <a:spcPts val="0"/>
              </a:spcAft>
              <a:buNone/>
            </a:pPr>
            <a:r>
              <a:rPr lang="en-US" sz="4700" b="1">
                <a:solidFill>
                  <a:srgbClr val="18252B"/>
                </a:solidFill>
              </a:rPr>
              <a:t>Problem Solving Strategies</a:t>
            </a:r>
            <a:endParaRPr sz="4700" b="1">
              <a:solidFill>
                <a:srgbClr val="18252B"/>
              </a:solidFill>
            </a:endParaRPr>
          </a:p>
          <a:p>
            <a:pPr marL="0" marR="0" lvl="0" indent="0" algn="ctr" rtl="0">
              <a:lnSpc>
                <a:spcPct val="116199"/>
              </a:lnSpc>
              <a:spcBef>
                <a:spcPts val="0"/>
              </a:spcBef>
              <a:spcAft>
                <a:spcPts val="0"/>
              </a:spcAft>
              <a:buNone/>
            </a:pPr>
            <a:r>
              <a:rPr lang="en-US" sz="4700" b="1">
                <a:solidFill>
                  <a:srgbClr val="18252B"/>
                </a:solidFill>
              </a:rPr>
              <a:t>→ Visualizing and representing with scaffolds</a:t>
            </a:r>
            <a:endParaRPr sz="4700" b="1">
              <a:solidFill>
                <a:srgbClr val="18252B"/>
              </a:solidFill>
            </a:endParaRPr>
          </a:p>
          <a:p>
            <a:pPr marL="0" marR="0" lvl="0" indent="0" algn="ctr" rtl="0">
              <a:lnSpc>
                <a:spcPct val="116199"/>
              </a:lnSpc>
              <a:spcBef>
                <a:spcPts val="0"/>
              </a:spcBef>
              <a:spcAft>
                <a:spcPts val="0"/>
              </a:spcAft>
              <a:buNone/>
            </a:pPr>
            <a:r>
              <a:rPr lang="en-US" sz="4700" b="1">
                <a:solidFill>
                  <a:srgbClr val="18252B"/>
                </a:solidFill>
              </a:rPr>
              <a:t>→ Reflecting for reasonableness </a:t>
            </a:r>
            <a:endParaRPr sz="4700" b="1">
              <a:solidFill>
                <a:srgbClr val="18252B"/>
              </a:solidFill>
            </a:endParaRPr>
          </a:p>
          <a:p>
            <a:pPr marL="0" marR="0" lvl="0" indent="0" algn="ctr" rtl="0">
              <a:lnSpc>
                <a:spcPct val="116199"/>
              </a:lnSpc>
              <a:spcBef>
                <a:spcPts val="0"/>
              </a:spcBef>
              <a:spcAft>
                <a:spcPts val="0"/>
              </a:spcAft>
              <a:buNone/>
            </a:pPr>
            <a:endParaRPr sz="4700" b="1">
              <a:solidFill>
                <a:srgbClr val="18252B"/>
              </a:solidFill>
            </a:endParaRPr>
          </a:p>
          <a:p>
            <a:pPr marL="0" marR="0" lvl="0" indent="0" algn="ctr" rtl="0">
              <a:lnSpc>
                <a:spcPct val="116199"/>
              </a:lnSpc>
              <a:spcBef>
                <a:spcPts val="0"/>
              </a:spcBef>
              <a:spcAft>
                <a:spcPts val="0"/>
              </a:spcAft>
              <a:buNone/>
            </a:pPr>
            <a:r>
              <a:rPr lang="en-US" sz="6000" b="1">
                <a:solidFill>
                  <a:srgbClr val="18252B"/>
                </a:solidFill>
              </a:rPr>
              <a:t>What is your take-away?</a:t>
            </a:r>
            <a:endParaRPr sz="60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8"/>
        <p:cNvGrpSpPr/>
        <p:nvPr/>
      </p:nvGrpSpPr>
      <p:grpSpPr>
        <a:xfrm>
          <a:off x="0" y="0"/>
          <a:ext cx="0" cy="0"/>
          <a:chOff x="0" y="0"/>
          <a:chExt cx="0" cy="0"/>
        </a:xfrm>
      </p:grpSpPr>
      <p:pic>
        <p:nvPicPr>
          <p:cNvPr id="499" name="Google Shape;499;g3ea39ada2a6_0_370"/>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500" name="Google Shape;500;g3ea39ada2a6_0_370"/>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501" name="Google Shape;501;g3ea39ada2a6_0_370"/>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502" name="Google Shape;502;g3ea39ada2a6_0_370"/>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503" name="Google Shape;503;g3ea39ada2a6_0_370"/>
          <p:cNvPicPr preferRelativeResize="0"/>
          <p:nvPr/>
        </p:nvPicPr>
        <p:blipFill rotWithShape="1">
          <a:blip r:embed="rId7">
            <a:alphaModFix/>
          </a:blip>
          <a:srcRect/>
          <a:stretch/>
        </p:blipFill>
        <p:spPr>
          <a:xfrm>
            <a:off x="21056600" y="7493000"/>
            <a:ext cx="3797300" cy="5181600"/>
          </a:xfrm>
          <a:prstGeom prst="rect">
            <a:avLst/>
          </a:prstGeom>
          <a:noFill/>
          <a:ln>
            <a:noFill/>
          </a:ln>
        </p:spPr>
      </p:pic>
      <p:pic>
        <p:nvPicPr>
          <p:cNvPr id="504" name="Google Shape;504;g3ea39ada2a6_0_370"/>
          <p:cNvPicPr preferRelativeResize="0"/>
          <p:nvPr/>
        </p:nvPicPr>
        <p:blipFill rotWithShape="1">
          <a:blip r:embed="rId8">
            <a:alphaModFix/>
          </a:blip>
          <a:srcRect/>
          <a:stretch/>
        </p:blipFill>
        <p:spPr>
          <a:xfrm>
            <a:off x="-723900" y="7023100"/>
            <a:ext cx="3009900" cy="5626101"/>
          </a:xfrm>
          <a:prstGeom prst="rect">
            <a:avLst/>
          </a:prstGeom>
          <a:noFill/>
          <a:ln>
            <a:noFill/>
          </a:ln>
        </p:spPr>
      </p:pic>
      <p:pic>
        <p:nvPicPr>
          <p:cNvPr id="505" name="Google Shape;505;g3ea39ada2a6_0_370"/>
          <p:cNvPicPr preferRelativeResize="0"/>
          <p:nvPr/>
        </p:nvPicPr>
        <p:blipFill rotWithShape="1">
          <a:blip r:embed="rId9">
            <a:alphaModFix/>
          </a:blip>
          <a:srcRect/>
          <a:stretch/>
        </p:blipFill>
        <p:spPr>
          <a:xfrm>
            <a:off x="-673100" y="7721600"/>
            <a:ext cx="6476999" cy="6096000"/>
          </a:xfrm>
          <a:prstGeom prst="rect">
            <a:avLst/>
          </a:prstGeom>
          <a:noFill/>
          <a:ln>
            <a:noFill/>
          </a:ln>
        </p:spPr>
      </p:pic>
      <p:pic>
        <p:nvPicPr>
          <p:cNvPr id="506" name="Google Shape;506;g3ea39ada2a6_0_370"/>
          <p:cNvPicPr preferRelativeResize="0"/>
          <p:nvPr/>
        </p:nvPicPr>
        <p:blipFill rotWithShape="1">
          <a:blip r:embed="rId10">
            <a:alphaModFix/>
          </a:blip>
          <a:srcRect/>
          <a:stretch/>
        </p:blipFill>
        <p:spPr>
          <a:xfrm>
            <a:off x="5937250" y="5538875"/>
            <a:ext cx="11607799" cy="6254425"/>
          </a:xfrm>
          <a:prstGeom prst="rect">
            <a:avLst/>
          </a:prstGeom>
          <a:noFill/>
          <a:ln>
            <a:noFill/>
          </a:ln>
        </p:spPr>
      </p:pic>
      <p:pic>
        <p:nvPicPr>
          <p:cNvPr id="507" name="Google Shape;507;g3ea39ada2a6_0_370"/>
          <p:cNvPicPr preferRelativeResize="0"/>
          <p:nvPr/>
        </p:nvPicPr>
        <p:blipFill rotWithShape="1">
          <a:blip r:embed="rId11">
            <a:alphaModFix/>
          </a:blip>
          <a:srcRect/>
          <a:stretch/>
        </p:blipFill>
        <p:spPr>
          <a:xfrm>
            <a:off x="3810000" y="11417300"/>
            <a:ext cx="876300" cy="876300"/>
          </a:xfrm>
          <a:prstGeom prst="rect">
            <a:avLst/>
          </a:prstGeom>
          <a:noFill/>
          <a:ln>
            <a:noFill/>
          </a:ln>
        </p:spPr>
      </p:pic>
      <p:pic>
        <p:nvPicPr>
          <p:cNvPr id="508" name="Google Shape;508;g3ea39ada2a6_0_370"/>
          <p:cNvPicPr preferRelativeResize="0"/>
          <p:nvPr/>
        </p:nvPicPr>
        <p:blipFill rotWithShape="1">
          <a:blip r:embed="rId11">
            <a:alphaModFix/>
          </a:blip>
          <a:srcRect/>
          <a:stretch/>
        </p:blipFill>
        <p:spPr>
          <a:xfrm>
            <a:off x="21196300" y="8089900"/>
            <a:ext cx="876300" cy="876300"/>
          </a:xfrm>
          <a:prstGeom prst="rect">
            <a:avLst/>
          </a:prstGeom>
          <a:noFill/>
          <a:ln>
            <a:noFill/>
          </a:ln>
        </p:spPr>
      </p:pic>
      <p:pic>
        <p:nvPicPr>
          <p:cNvPr id="509" name="Google Shape;509;g3ea39ada2a6_0_370"/>
          <p:cNvPicPr preferRelativeResize="0"/>
          <p:nvPr/>
        </p:nvPicPr>
        <p:blipFill rotWithShape="1">
          <a:blip r:embed="rId11">
            <a:alphaModFix/>
          </a:blip>
          <a:srcRect/>
          <a:stretch/>
        </p:blipFill>
        <p:spPr>
          <a:xfrm>
            <a:off x="2324100" y="7785100"/>
            <a:ext cx="876300" cy="876300"/>
          </a:xfrm>
          <a:prstGeom prst="rect">
            <a:avLst/>
          </a:prstGeom>
          <a:noFill/>
          <a:ln>
            <a:noFill/>
          </a:ln>
        </p:spPr>
      </p:pic>
      <p:pic>
        <p:nvPicPr>
          <p:cNvPr id="510" name="Google Shape;510;g3ea39ada2a6_0_370"/>
          <p:cNvPicPr preferRelativeResize="0"/>
          <p:nvPr/>
        </p:nvPicPr>
        <p:blipFill rotWithShape="1">
          <a:blip r:embed="rId11">
            <a:alphaModFix/>
          </a:blip>
          <a:srcRect/>
          <a:stretch/>
        </p:blipFill>
        <p:spPr>
          <a:xfrm>
            <a:off x="22783800" y="6375400"/>
            <a:ext cx="876300" cy="876300"/>
          </a:xfrm>
          <a:prstGeom prst="rect">
            <a:avLst/>
          </a:prstGeom>
          <a:noFill/>
          <a:ln>
            <a:noFill/>
          </a:ln>
        </p:spPr>
      </p:pic>
      <p:sp>
        <p:nvSpPr>
          <p:cNvPr id="511" name="Google Shape;511;g3ea39ada2a6_0_370"/>
          <p:cNvSpPr txBox="1"/>
          <p:nvPr/>
        </p:nvSpPr>
        <p:spPr>
          <a:xfrm>
            <a:off x="494150" y="2394900"/>
            <a:ext cx="22494000" cy="2657700"/>
          </a:xfrm>
          <a:prstGeom prst="rect">
            <a:avLst/>
          </a:prstGeom>
          <a:noFill/>
          <a:ln>
            <a:noFill/>
          </a:ln>
        </p:spPr>
        <p:txBody>
          <a:bodyPr spcFirstLastPara="1" wrap="square" lIns="0" tIns="483850" rIns="0" bIns="0" anchor="t" anchorCtr="0">
            <a:noAutofit/>
          </a:bodyPr>
          <a:lstStyle/>
          <a:p>
            <a:pPr marL="0" marR="0" lvl="0" indent="0" algn="ctr" rtl="0">
              <a:lnSpc>
                <a:spcPct val="115000"/>
              </a:lnSpc>
              <a:spcBef>
                <a:spcPts val="0"/>
              </a:spcBef>
              <a:spcAft>
                <a:spcPts val="0"/>
              </a:spcAft>
              <a:buNone/>
            </a:pPr>
            <a:r>
              <a:rPr lang="en-US" sz="8700" b="1">
                <a:solidFill>
                  <a:schemeClr val="dk1"/>
                </a:solidFill>
              </a:rPr>
              <a:t>Thank you for your time and participation!</a:t>
            </a:r>
            <a:endParaRPr sz="8700"/>
          </a:p>
        </p:txBody>
      </p:sp>
      <p:sp>
        <p:nvSpPr>
          <p:cNvPr id="512" name="Google Shape;512;g3ea39ada2a6_0_370"/>
          <p:cNvSpPr txBox="1"/>
          <p:nvPr/>
        </p:nvSpPr>
        <p:spPr>
          <a:xfrm>
            <a:off x="6286550" y="5987000"/>
            <a:ext cx="10909200" cy="5430300"/>
          </a:xfrm>
          <a:prstGeom prst="rect">
            <a:avLst/>
          </a:prstGeom>
          <a:noFill/>
          <a:ln>
            <a:noFill/>
          </a:ln>
        </p:spPr>
        <p:txBody>
          <a:bodyPr spcFirstLastPara="1" wrap="square" lIns="0" tIns="52400" rIns="0" bIns="0" anchor="t" anchorCtr="0">
            <a:noAutofit/>
          </a:bodyPr>
          <a:lstStyle/>
          <a:p>
            <a:pPr marL="0" marR="0" lvl="0" indent="0" algn="ctr" rtl="0">
              <a:lnSpc>
                <a:spcPct val="99600"/>
              </a:lnSpc>
              <a:spcBef>
                <a:spcPts val="0"/>
              </a:spcBef>
              <a:spcAft>
                <a:spcPts val="0"/>
              </a:spcAft>
              <a:buNone/>
            </a:pPr>
            <a:r>
              <a:rPr lang="en-US" sz="4127" b="1" u="sng">
                <a:solidFill>
                  <a:srgbClr val="18252B"/>
                </a:solidFill>
              </a:rPr>
              <a:t>Contact Information</a:t>
            </a:r>
            <a:endParaRPr sz="4127" b="1" u="sng">
              <a:solidFill>
                <a:srgbClr val="18252B"/>
              </a:solidFill>
            </a:endParaRPr>
          </a:p>
          <a:p>
            <a:pPr marL="0" marR="0" lvl="0" indent="0" algn="ctr" rtl="0">
              <a:lnSpc>
                <a:spcPct val="99600"/>
              </a:lnSpc>
              <a:spcBef>
                <a:spcPts val="0"/>
              </a:spcBef>
              <a:spcAft>
                <a:spcPts val="0"/>
              </a:spcAft>
              <a:buNone/>
            </a:pPr>
            <a:endParaRPr sz="4127" b="1">
              <a:solidFill>
                <a:srgbClr val="18252B"/>
              </a:solidFill>
            </a:endParaRPr>
          </a:p>
          <a:p>
            <a:pPr marL="0" marR="0" lvl="0" indent="0" algn="ctr" rtl="0">
              <a:lnSpc>
                <a:spcPct val="99600"/>
              </a:lnSpc>
              <a:spcBef>
                <a:spcPts val="0"/>
              </a:spcBef>
              <a:spcAft>
                <a:spcPts val="0"/>
              </a:spcAft>
              <a:buNone/>
            </a:pPr>
            <a:r>
              <a:rPr lang="en-US" sz="4527" b="1">
                <a:solidFill>
                  <a:srgbClr val="18252B"/>
                </a:solidFill>
              </a:rPr>
              <a:t>Ashley Zegilla</a:t>
            </a:r>
            <a:endParaRPr sz="4527" b="1">
              <a:solidFill>
                <a:srgbClr val="18252B"/>
              </a:solidFill>
            </a:endParaRPr>
          </a:p>
          <a:p>
            <a:pPr marL="0" marR="0" lvl="0" indent="0" algn="ctr" rtl="0">
              <a:lnSpc>
                <a:spcPct val="99600"/>
              </a:lnSpc>
              <a:spcBef>
                <a:spcPts val="0"/>
              </a:spcBef>
              <a:spcAft>
                <a:spcPts val="0"/>
              </a:spcAft>
              <a:buNone/>
            </a:pPr>
            <a:r>
              <a:rPr lang="en-US" sz="4527" b="1">
                <a:solidFill>
                  <a:srgbClr val="18252B"/>
                </a:solidFill>
              </a:rPr>
              <a:t>District Elementary Math Specialist</a:t>
            </a:r>
            <a:endParaRPr sz="4527" b="1">
              <a:solidFill>
                <a:srgbClr val="18252B"/>
              </a:solidFill>
            </a:endParaRPr>
          </a:p>
          <a:p>
            <a:pPr marL="0" marR="0" lvl="0" indent="0" algn="ctr" rtl="0">
              <a:lnSpc>
                <a:spcPct val="99600"/>
              </a:lnSpc>
              <a:spcBef>
                <a:spcPts val="0"/>
              </a:spcBef>
              <a:spcAft>
                <a:spcPts val="0"/>
              </a:spcAft>
              <a:buNone/>
            </a:pPr>
            <a:r>
              <a:rPr lang="en-US" sz="4527" b="1">
                <a:solidFill>
                  <a:srgbClr val="18252B"/>
                </a:solidFill>
              </a:rPr>
              <a:t>Rock Hill Schools (York 3)</a:t>
            </a:r>
            <a:endParaRPr sz="4527" b="1">
              <a:solidFill>
                <a:srgbClr val="18252B"/>
              </a:solidFill>
            </a:endParaRPr>
          </a:p>
          <a:p>
            <a:pPr marL="0" marR="0" lvl="0" indent="0" algn="ctr" rtl="0">
              <a:lnSpc>
                <a:spcPct val="99600"/>
              </a:lnSpc>
              <a:spcBef>
                <a:spcPts val="0"/>
              </a:spcBef>
              <a:spcAft>
                <a:spcPts val="0"/>
              </a:spcAft>
              <a:buNone/>
            </a:pPr>
            <a:endParaRPr sz="4527" b="1">
              <a:solidFill>
                <a:srgbClr val="18252B"/>
              </a:solidFill>
            </a:endParaRPr>
          </a:p>
          <a:p>
            <a:pPr marL="0" marR="0" lvl="0" indent="0" algn="ctr" rtl="0">
              <a:lnSpc>
                <a:spcPct val="99600"/>
              </a:lnSpc>
              <a:spcBef>
                <a:spcPts val="0"/>
              </a:spcBef>
              <a:spcAft>
                <a:spcPts val="0"/>
              </a:spcAft>
              <a:buNone/>
            </a:pPr>
            <a:r>
              <a:rPr lang="en-US" sz="4527" b="1">
                <a:solidFill>
                  <a:srgbClr val="18252B"/>
                </a:solidFill>
              </a:rPr>
              <a:t>azegilla@rhmail.org</a:t>
            </a:r>
            <a:endParaRPr sz="4527" b="1">
              <a:solidFill>
                <a:srgbClr val="18252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132" name="Google Shape;132;p4"/>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133" name="Google Shape;133;p4"/>
          <p:cNvPicPr preferRelativeResize="0"/>
          <p:nvPr/>
        </p:nvPicPr>
        <p:blipFill rotWithShape="1">
          <a:blip r:embed="rId5">
            <a:alphaModFix/>
          </a:blip>
          <a:srcRect/>
          <a:stretch/>
        </p:blipFill>
        <p:spPr>
          <a:xfrm>
            <a:off x="-1041400" y="939800"/>
            <a:ext cx="26250900" cy="11722100"/>
          </a:xfrm>
          <a:prstGeom prst="rect">
            <a:avLst/>
          </a:prstGeom>
          <a:noFill/>
          <a:ln>
            <a:noFill/>
          </a:ln>
        </p:spPr>
      </p:pic>
      <p:pic>
        <p:nvPicPr>
          <p:cNvPr id="134" name="Google Shape;134;p4"/>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135" name="Google Shape;135;p4"/>
          <p:cNvPicPr preferRelativeResize="0"/>
          <p:nvPr/>
        </p:nvPicPr>
        <p:blipFill rotWithShape="1">
          <a:blip r:embed="rId7">
            <a:alphaModFix/>
          </a:blip>
          <a:srcRect/>
          <a:stretch/>
        </p:blipFill>
        <p:spPr>
          <a:xfrm>
            <a:off x="1453200" y="3974750"/>
            <a:ext cx="21101999" cy="7658450"/>
          </a:xfrm>
          <a:prstGeom prst="rect">
            <a:avLst/>
          </a:prstGeom>
          <a:noFill/>
          <a:ln>
            <a:noFill/>
          </a:ln>
        </p:spPr>
      </p:pic>
      <p:pic>
        <p:nvPicPr>
          <p:cNvPr id="136" name="Google Shape;136;p4"/>
          <p:cNvPicPr preferRelativeResize="0"/>
          <p:nvPr/>
        </p:nvPicPr>
        <p:blipFill rotWithShape="1">
          <a:blip r:embed="rId8">
            <a:alphaModFix/>
          </a:blip>
          <a:srcRect/>
          <a:stretch/>
        </p:blipFill>
        <p:spPr>
          <a:xfrm>
            <a:off x="1620875" y="3974750"/>
            <a:ext cx="20940674" cy="7658450"/>
          </a:xfrm>
          <a:prstGeom prst="rect">
            <a:avLst/>
          </a:prstGeom>
          <a:noFill/>
          <a:ln>
            <a:noFill/>
          </a:ln>
        </p:spPr>
      </p:pic>
      <p:pic>
        <p:nvPicPr>
          <p:cNvPr id="137" name="Google Shape;137;p4"/>
          <p:cNvPicPr preferRelativeResize="0"/>
          <p:nvPr/>
        </p:nvPicPr>
        <p:blipFill rotWithShape="1">
          <a:blip r:embed="rId9">
            <a:alphaModFix/>
          </a:blip>
          <a:srcRect/>
          <a:stretch/>
        </p:blipFill>
        <p:spPr>
          <a:xfrm>
            <a:off x="1828800" y="4533900"/>
            <a:ext cx="1333500" cy="1333500"/>
          </a:xfrm>
          <a:prstGeom prst="rect">
            <a:avLst/>
          </a:prstGeom>
          <a:noFill/>
          <a:ln>
            <a:noFill/>
          </a:ln>
        </p:spPr>
      </p:pic>
      <p:pic>
        <p:nvPicPr>
          <p:cNvPr id="138" name="Google Shape;138;p4"/>
          <p:cNvPicPr preferRelativeResize="0"/>
          <p:nvPr/>
        </p:nvPicPr>
        <p:blipFill rotWithShape="1">
          <a:blip r:embed="rId10">
            <a:alphaModFix/>
          </a:blip>
          <a:srcRect/>
          <a:stretch/>
        </p:blipFill>
        <p:spPr>
          <a:xfrm>
            <a:off x="2133600" y="4902200"/>
            <a:ext cx="736600" cy="609600"/>
          </a:xfrm>
          <a:prstGeom prst="rect">
            <a:avLst/>
          </a:prstGeom>
          <a:noFill/>
          <a:ln>
            <a:noFill/>
          </a:ln>
        </p:spPr>
      </p:pic>
      <p:sp>
        <p:nvSpPr>
          <p:cNvPr id="139" name="Google Shape;139;p4"/>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03</a:t>
            </a:r>
            <a:endParaRPr/>
          </a:p>
        </p:txBody>
      </p:sp>
      <p:sp>
        <p:nvSpPr>
          <p:cNvPr id="140" name="Google Shape;140;p4"/>
          <p:cNvSpPr txBox="1"/>
          <p:nvPr/>
        </p:nvSpPr>
        <p:spPr>
          <a:xfrm>
            <a:off x="850900" y="12890500"/>
            <a:ext cx="3251200" cy="5969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Turn and Talk</a:t>
            </a:r>
            <a:endParaRPr b="1"/>
          </a:p>
        </p:txBody>
      </p:sp>
      <p:sp>
        <p:nvSpPr>
          <p:cNvPr id="141" name="Google Shape;141;p4"/>
          <p:cNvSpPr txBox="1"/>
          <p:nvPr/>
        </p:nvSpPr>
        <p:spPr>
          <a:xfrm>
            <a:off x="638550" y="2134563"/>
            <a:ext cx="23106900" cy="18081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7133" b="1">
                <a:solidFill>
                  <a:srgbClr val="18252B"/>
                </a:solidFill>
              </a:rPr>
              <a:t>How would you define or describe a problem solver?</a:t>
            </a:r>
            <a:endParaRPr sz="100"/>
          </a:p>
        </p:txBody>
      </p:sp>
      <p:sp>
        <p:nvSpPr>
          <p:cNvPr id="142" name="Google Shape;142;p4"/>
          <p:cNvSpPr txBox="1"/>
          <p:nvPr/>
        </p:nvSpPr>
        <p:spPr>
          <a:xfrm>
            <a:off x="3599475" y="4533900"/>
            <a:ext cx="18295500" cy="67563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5800">
                <a:solidFill>
                  <a:schemeClr val="dk1"/>
                </a:solidFill>
                <a:latin typeface="Roboto"/>
                <a:ea typeface="Roboto"/>
                <a:cs typeface="Roboto"/>
                <a:sym typeface="Roboto"/>
              </a:rPr>
              <a:t>A problem solver</a:t>
            </a:r>
            <a:r>
              <a:rPr lang="en-US" sz="5700">
                <a:solidFill>
                  <a:schemeClr val="dk1"/>
                </a:solidFill>
              </a:rPr>
              <a:t> is </a:t>
            </a:r>
            <a:r>
              <a:rPr lang="en-US" sz="5800">
                <a:solidFill>
                  <a:schemeClr val="dk1"/>
                </a:solidFill>
                <a:latin typeface="Roboto"/>
                <a:ea typeface="Roboto"/>
                <a:cs typeface="Roboto"/>
                <a:sym typeface="Roboto"/>
              </a:rPr>
              <a:t>a person who effectively identifies, analyzes, and resolves issues</a:t>
            </a:r>
            <a:r>
              <a:rPr lang="en-US" sz="5700">
                <a:solidFill>
                  <a:schemeClr val="dk1"/>
                </a:solidFill>
              </a:rPr>
              <a:t>. </a:t>
            </a:r>
            <a:endParaRPr sz="5700">
              <a:solidFill>
                <a:schemeClr val="dk1"/>
              </a:solidFill>
            </a:endParaRPr>
          </a:p>
          <a:p>
            <a:pPr marL="0" marR="0" lvl="0" indent="0" algn="ctr" rtl="0">
              <a:lnSpc>
                <a:spcPct val="116199"/>
              </a:lnSpc>
              <a:spcBef>
                <a:spcPts val="0"/>
              </a:spcBef>
              <a:spcAft>
                <a:spcPts val="0"/>
              </a:spcAft>
              <a:buNone/>
            </a:pPr>
            <a:endParaRPr sz="5800">
              <a:solidFill>
                <a:schemeClr val="dk1"/>
              </a:solidFill>
            </a:endParaRPr>
          </a:p>
          <a:p>
            <a:pPr marL="0" marR="0" lvl="0" indent="0" algn="ctr" rtl="0">
              <a:lnSpc>
                <a:spcPct val="116199"/>
              </a:lnSpc>
              <a:spcBef>
                <a:spcPts val="0"/>
              </a:spcBef>
              <a:spcAft>
                <a:spcPts val="0"/>
              </a:spcAft>
              <a:buNone/>
            </a:pPr>
            <a:r>
              <a:rPr lang="en-US" sz="5800">
                <a:solidFill>
                  <a:schemeClr val="dk1"/>
                </a:solidFill>
                <a:latin typeface="Roboto"/>
                <a:ea typeface="Roboto"/>
                <a:cs typeface="Roboto"/>
                <a:sym typeface="Roboto"/>
              </a:rPr>
              <a:t>A mathematical problem solver is a person who applies logic and reasoning to solve quantitative challenges.</a:t>
            </a:r>
            <a:r>
              <a:rPr lang="en-US" sz="5800">
                <a:solidFill>
                  <a:schemeClr val="dk1"/>
                </a:solidFill>
              </a:rPr>
              <a:t> </a:t>
            </a:r>
            <a:endParaRPr sz="5800">
              <a:solidFill>
                <a:schemeClr val="dk1"/>
              </a:solidFill>
            </a:endParaRPr>
          </a:p>
        </p:txBody>
      </p:sp>
      <p:sp>
        <p:nvSpPr>
          <p:cNvPr id="143" name="Google Shape;143;p4"/>
          <p:cNvSpPr txBox="1"/>
          <p:nvPr/>
        </p:nvSpPr>
        <p:spPr>
          <a:xfrm>
            <a:off x="3149600" y="10553700"/>
            <a:ext cx="18084800" cy="7366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pic>
        <p:nvPicPr>
          <p:cNvPr id="144" name="Google Shape;144;p4"/>
          <p:cNvPicPr preferRelativeResize="0"/>
          <p:nvPr/>
        </p:nvPicPr>
        <p:blipFill rotWithShape="1">
          <a:blip r:embed="rId9">
            <a:alphaModFix/>
          </a:blip>
          <a:srcRect/>
          <a:stretch/>
        </p:blipFill>
        <p:spPr>
          <a:xfrm>
            <a:off x="1835150" y="7543800"/>
            <a:ext cx="1333500" cy="1333500"/>
          </a:xfrm>
          <a:prstGeom prst="rect">
            <a:avLst/>
          </a:prstGeom>
          <a:noFill/>
          <a:ln>
            <a:noFill/>
          </a:ln>
        </p:spPr>
      </p:pic>
      <p:pic>
        <p:nvPicPr>
          <p:cNvPr id="145" name="Google Shape;145;p4"/>
          <p:cNvPicPr preferRelativeResize="0"/>
          <p:nvPr/>
        </p:nvPicPr>
        <p:blipFill rotWithShape="1">
          <a:blip r:embed="rId10">
            <a:alphaModFix/>
          </a:blip>
          <a:srcRect/>
          <a:stretch/>
        </p:blipFill>
        <p:spPr>
          <a:xfrm>
            <a:off x="2108200" y="7934300"/>
            <a:ext cx="736600" cy="609600"/>
          </a:xfrm>
          <a:prstGeom prst="rect">
            <a:avLst/>
          </a:prstGeom>
          <a:noFill/>
          <a:ln>
            <a:noFill/>
          </a:ln>
        </p:spPr>
      </p:pic>
      <p:sp>
        <p:nvSpPr>
          <p:cNvPr id="146" name="Google Shape;146;p4"/>
          <p:cNvSpPr/>
          <p:nvPr/>
        </p:nvSpPr>
        <p:spPr>
          <a:xfrm>
            <a:off x="3649975" y="4616750"/>
            <a:ext cx="18084900" cy="623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152" name="Google Shape;152;p5"/>
          <p:cNvPicPr preferRelativeResize="0"/>
          <p:nvPr/>
        </p:nvPicPr>
        <p:blipFill rotWithShape="1">
          <a:blip r:embed="rId4">
            <a:alphaModFix/>
          </a:blip>
          <a:srcRect/>
          <a:stretch/>
        </p:blipFill>
        <p:spPr>
          <a:xfrm>
            <a:off x="-254000" y="12293600"/>
            <a:ext cx="24638000" cy="1422400"/>
          </a:xfrm>
          <a:prstGeom prst="rect">
            <a:avLst/>
          </a:prstGeom>
          <a:noFill/>
          <a:ln>
            <a:noFill/>
          </a:ln>
        </p:spPr>
      </p:pic>
      <p:pic>
        <p:nvPicPr>
          <p:cNvPr id="153" name="Google Shape;153;p5"/>
          <p:cNvPicPr preferRelativeResize="0"/>
          <p:nvPr/>
        </p:nvPicPr>
        <p:blipFill rotWithShape="1">
          <a:blip r:embed="rId5">
            <a:alphaModFix/>
          </a:blip>
          <a:srcRect/>
          <a:stretch/>
        </p:blipFill>
        <p:spPr>
          <a:xfrm>
            <a:off x="-1041400" y="939800"/>
            <a:ext cx="26250900" cy="11722100"/>
          </a:xfrm>
          <a:prstGeom prst="rect">
            <a:avLst/>
          </a:prstGeom>
          <a:noFill/>
          <a:ln>
            <a:noFill/>
          </a:ln>
        </p:spPr>
      </p:pic>
      <p:pic>
        <p:nvPicPr>
          <p:cNvPr id="154" name="Google Shape;154;p5"/>
          <p:cNvPicPr preferRelativeResize="0"/>
          <p:nvPr/>
        </p:nvPicPr>
        <p:blipFill rotWithShape="1">
          <a:blip r:embed="rId6">
            <a:alphaModFix/>
          </a:blip>
          <a:srcRect/>
          <a:stretch/>
        </p:blipFill>
        <p:spPr>
          <a:xfrm>
            <a:off x="850900" y="685800"/>
            <a:ext cx="22682200" cy="774700"/>
          </a:xfrm>
          <a:prstGeom prst="rect">
            <a:avLst/>
          </a:prstGeom>
          <a:noFill/>
          <a:ln>
            <a:noFill/>
          </a:ln>
        </p:spPr>
      </p:pic>
      <p:pic>
        <p:nvPicPr>
          <p:cNvPr id="155" name="Google Shape;155;p5"/>
          <p:cNvPicPr preferRelativeResize="0"/>
          <p:nvPr/>
        </p:nvPicPr>
        <p:blipFill rotWithShape="1">
          <a:blip r:embed="rId7">
            <a:alphaModFix/>
          </a:blip>
          <a:srcRect/>
          <a:stretch/>
        </p:blipFill>
        <p:spPr>
          <a:xfrm>
            <a:off x="-254000" y="10109200"/>
            <a:ext cx="3314700" cy="2489200"/>
          </a:xfrm>
          <a:prstGeom prst="rect">
            <a:avLst/>
          </a:prstGeom>
          <a:noFill/>
          <a:ln>
            <a:noFill/>
          </a:ln>
        </p:spPr>
      </p:pic>
      <p:pic>
        <p:nvPicPr>
          <p:cNvPr id="156" name="Google Shape;156;p5"/>
          <p:cNvPicPr preferRelativeResize="0"/>
          <p:nvPr/>
        </p:nvPicPr>
        <p:blipFill rotWithShape="1">
          <a:blip r:embed="rId8">
            <a:alphaModFix/>
          </a:blip>
          <a:srcRect/>
          <a:stretch/>
        </p:blipFill>
        <p:spPr>
          <a:xfrm>
            <a:off x="21844000" y="9182100"/>
            <a:ext cx="2819400" cy="3441700"/>
          </a:xfrm>
          <a:prstGeom prst="rect">
            <a:avLst/>
          </a:prstGeom>
          <a:noFill/>
          <a:ln>
            <a:noFill/>
          </a:ln>
        </p:spPr>
      </p:pic>
      <p:pic>
        <p:nvPicPr>
          <p:cNvPr id="157" name="Google Shape;157;p5"/>
          <p:cNvPicPr preferRelativeResize="0"/>
          <p:nvPr/>
        </p:nvPicPr>
        <p:blipFill rotWithShape="1">
          <a:blip r:embed="rId9">
            <a:alphaModFix/>
          </a:blip>
          <a:srcRect/>
          <a:stretch/>
        </p:blipFill>
        <p:spPr>
          <a:xfrm>
            <a:off x="-392300" y="7061200"/>
            <a:ext cx="2438400" cy="3048000"/>
          </a:xfrm>
          <a:prstGeom prst="rect">
            <a:avLst/>
          </a:prstGeom>
          <a:noFill/>
          <a:ln>
            <a:noFill/>
          </a:ln>
        </p:spPr>
      </p:pic>
      <p:pic>
        <p:nvPicPr>
          <p:cNvPr id="158" name="Google Shape;158;p5"/>
          <p:cNvPicPr preferRelativeResize="0"/>
          <p:nvPr/>
        </p:nvPicPr>
        <p:blipFill rotWithShape="1">
          <a:blip r:embed="rId10">
            <a:alphaModFix/>
          </a:blip>
          <a:srcRect/>
          <a:stretch/>
        </p:blipFill>
        <p:spPr>
          <a:xfrm>
            <a:off x="18122900" y="7696200"/>
            <a:ext cx="6477000" cy="6096000"/>
          </a:xfrm>
          <a:prstGeom prst="rect">
            <a:avLst/>
          </a:prstGeom>
          <a:noFill/>
          <a:ln>
            <a:noFill/>
          </a:ln>
        </p:spPr>
      </p:pic>
      <p:pic>
        <p:nvPicPr>
          <p:cNvPr id="159" name="Google Shape;159;p5"/>
          <p:cNvPicPr preferRelativeResize="0"/>
          <p:nvPr/>
        </p:nvPicPr>
        <p:blipFill rotWithShape="1">
          <a:blip r:embed="rId11">
            <a:alphaModFix/>
          </a:blip>
          <a:srcRect/>
          <a:stretch/>
        </p:blipFill>
        <p:spPr>
          <a:xfrm>
            <a:off x="2616200" y="9677400"/>
            <a:ext cx="2184400" cy="2921000"/>
          </a:xfrm>
          <a:prstGeom prst="rect">
            <a:avLst/>
          </a:prstGeom>
          <a:noFill/>
          <a:ln>
            <a:noFill/>
          </a:ln>
        </p:spPr>
      </p:pic>
      <p:pic>
        <p:nvPicPr>
          <p:cNvPr id="160" name="Google Shape;160;p5"/>
          <p:cNvPicPr preferRelativeResize="0"/>
          <p:nvPr/>
        </p:nvPicPr>
        <p:blipFill rotWithShape="1">
          <a:blip r:embed="rId12">
            <a:alphaModFix/>
          </a:blip>
          <a:srcRect/>
          <a:stretch/>
        </p:blipFill>
        <p:spPr>
          <a:xfrm>
            <a:off x="2870200" y="7912100"/>
            <a:ext cx="1244600" cy="1244600"/>
          </a:xfrm>
          <a:prstGeom prst="rect">
            <a:avLst/>
          </a:prstGeom>
          <a:noFill/>
          <a:ln>
            <a:noFill/>
          </a:ln>
        </p:spPr>
      </p:pic>
      <p:pic>
        <p:nvPicPr>
          <p:cNvPr id="161" name="Google Shape;161;p5"/>
          <p:cNvPicPr preferRelativeResize="0"/>
          <p:nvPr/>
        </p:nvPicPr>
        <p:blipFill rotWithShape="1">
          <a:blip r:embed="rId12">
            <a:alphaModFix/>
          </a:blip>
          <a:srcRect/>
          <a:stretch/>
        </p:blipFill>
        <p:spPr>
          <a:xfrm>
            <a:off x="18694400" y="11036300"/>
            <a:ext cx="1244600" cy="1244600"/>
          </a:xfrm>
          <a:prstGeom prst="rect">
            <a:avLst/>
          </a:prstGeom>
          <a:noFill/>
          <a:ln>
            <a:noFill/>
          </a:ln>
        </p:spPr>
      </p:pic>
      <p:pic>
        <p:nvPicPr>
          <p:cNvPr id="162" name="Google Shape;162;p5"/>
          <p:cNvPicPr preferRelativeResize="0"/>
          <p:nvPr/>
        </p:nvPicPr>
        <p:blipFill rotWithShape="1">
          <a:blip r:embed="rId13">
            <a:alphaModFix/>
          </a:blip>
          <a:srcRect/>
          <a:stretch/>
        </p:blipFill>
        <p:spPr>
          <a:xfrm>
            <a:off x="21844000" y="8039100"/>
            <a:ext cx="863600" cy="863600"/>
          </a:xfrm>
          <a:prstGeom prst="rect">
            <a:avLst/>
          </a:prstGeom>
          <a:noFill/>
          <a:ln>
            <a:noFill/>
          </a:ln>
        </p:spPr>
      </p:pic>
      <p:pic>
        <p:nvPicPr>
          <p:cNvPr id="163" name="Google Shape;163;p5"/>
          <p:cNvPicPr preferRelativeResize="0"/>
          <p:nvPr/>
        </p:nvPicPr>
        <p:blipFill rotWithShape="1">
          <a:blip r:embed="rId13">
            <a:alphaModFix/>
          </a:blip>
          <a:srcRect/>
          <a:stretch/>
        </p:blipFill>
        <p:spPr>
          <a:xfrm>
            <a:off x="4419600" y="8712200"/>
            <a:ext cx="863600" cy="863600"/>
          </a:xfrm>
          <a:prstGeom prst="rect">
            <a:avLst/>
          </a:prstGeom>
          <a:noFill/>
          <a:ln>
            <a:noFill/>
          </a:ln>
        </p:spPr>
      </p:pic>
      <p:sp>
        <p:nvSpPr>
          <p:cNvPr id="164" name="Google Shape;164;p5"/>
          <p:cNvSpPr txBox="1"/>
          <p:nvPr/>
        </p:nvSpPr>
        <p:spPr>
          <a:xfrm>
            <a:off x="22542500" y="12890500"/>
            <a:ext cx="990600" cy="5969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165" name="Google Shape;165;p5"/>
          <p:cNvSpPr txBox="1"/>
          <p:nvPr/>
        </p:nvSpPr>
        <p:spPr>
          <a:xfrm>
            <a:off x="2597150" y="2969513"/>
            <a:ext cx="18973800" cy="4644600"/>
          </a:xfrm>
          <a:prstGeom prst="rect">
            <a:avLst/>
          </a:prstGeom>
          <a:noFill/>
          <a:ln w="38100" cap="flat" cmpd="sng">
            <a:solidFill>
              <a:srgbClr val="000000"/>
            </a:solidFill>
            <a:prstDash val="solid"/>
            <a:round/>
            <a:headEnd type="none" w="sm" len="sm"/>
            <a:tailEnd type="none" w="sm" len="sm"/>
          </a:ln>
        </p:spPr>
        <p:txBody>
          <a:bodyPr spcFirstLastPara="1" wrap="square" lIns="0" tIns="472050" rIns="0" bIns="0" anchor="t" anchorCtr="0">
            <a:noAutofit/>
          </a:bodyPr>
          <a:lstStyle/>
          <a:p>
            <a:pPr marL="0" lvl="0" indent="0" algn="ctr" rtl="0">
              <a:lnSpc>
                <a:spcPct val="115000"/>
              </a:lnSpc>
              <a:spcBef>
                <a:spcPts val="1200"/>
              </a:spcBef>
              <a:spcAft>
                <a:spcPts val="0"/>
              </a:spcAft>
              <a:buSzPts val="1100"/>
              <a:buNone/>
            </a:pPr>
            <a:r>
              <a:rPr lang="en-US" sz="4600" b="1">
                <a:solidFill>
                  <a:srgbClr val="18252B"/>
                </a:solidFill>
              </a:rPr>
              <a:t>Hay dos 杯子 de billes sobre la mesa.</a:t>
            </a:r>
            <a:endParaRPr sz="4600" b="1">
              <a:solidFill>
                <a:srgbClr val="18252B"/>
              </a:solidFill>
            </a:endParaRPr>
          </a:p>
          <a:p>
            <a:pPr marL="0" lvl="0" indent="0" algn="ctr" rtl="0">
              <a:lnSpc>
                <a:spcPct val="115000"/>
              </a:lnSpc>
              <a:spcBef>
                <a:spcPts val="1200"/>
              </a:spcBef>
              <a:spcAft>
                <a:spcPts val="0"/>
              </a:spcAft>
              <a:buSzPts val="1100"/>
              <a:buNone/>
            </a:pPr>
            <a:r>
              <a:rPr lang="en-US" sz="4600" b="1">
                <a:solidFill>
                  <a:srgbClr val="18252B"/>
                </a:solidFill>
              </a:rPr>
              <a:t>Un 杯子 pertenece a John y un 杯子 appartient à Parker.</a:t>
            </a:r>
            <a:endParaRPr sz="4600" b="1">
              <a:solidFill>
                <a:srgbClr val="18252B"/>
              </a:solidFill>
            </a:endParaRPr>
          </a:p>
          <a:p>
            <a:pPr marL="0" lvl="0" indent="0" algn="ctr" rtl="0">
              <a:lnSpc>
                <a:spcPct val="115000"/>
              </a:lnSpc>
              <a:spcBef>
                <a:spcPts val="1200"/>
              </a:spcBef>
              <a:spcAft>
                <a:spcPts val="0"/>
              </a:spcAft>
              <a:buSzPts val="1100"/>
              <a:buNone/>
            </a:pPr>
            <a:r>
              <a:rPr lang="en-US" sz="4600" b="1">
                <a:solidFill>
                  <a:srgbClr val="18252B"/>
                </a:solidFill>
              </a:rPr>
              <a:t>John tiene más マーブル que Parker.</a:t>
            </a:r>
            <a:endParaRPr sz="4600" b="1">
              <a:solidFill>
                <a:srgbClr val="18252B"/>
              </a:solidFill>
            </a:endParaRPr>
          </a:p>
          <a:p>
            <a:pPr marL="0" lvl="0" indent="0" algn="ctr" rtl="0">
              <a:lnSpc>
                <a:spcPct val="115000"/>
              </a:lnSpc>
              <a:spcBef>
                <a:spcPts val="1200"/>
              </a:spcBef>
              <a:spcAft>
                <a:spcPts val="0"/>
              </a:spcAft>
              <a:buClr>
                <a:schemeClr val="dk1"/>
              </a:buClr>
              <a:buSzPts val="1100"/>
              <a:buFont typeface="Arial"/>
              <a:buNone/>
            </a:pPr>
            <a:r>
              <a:rPr lang="en-US" sz="4600" b="1">
                <a:solidFill>
                  <a:srgbClr val="18252B"/>
                </a:solidFill>
              </a:rPr>
              <a:t>En un 杯子 hay 24 蓝色 billes y en el otro hay 13 赤い マーブル. </a:t>
            </a:r>
            <a:endParaRPr sz="4600" b="1">
              <a:solidFill>
                <a:srgbClr val="18252B"/>
              </a:solidFill>
            </a:endParaRPr>
          </a:p>
          <a:p>
            <a:pPr marL="0" marR="0" lvl="0" indent="0" algn="ctr" rtl="0">
              <a:lnSpc>
                <a:spcPct val="83000"/>
              </a:lnSpc>
              <a:spcBef>
                <a:spcPts val="1200"/>
              </a:spcBef>
              <a:spcAft>
                <a:spcPts val="0"/>
              </a:spcAft>
              <a:buNone/>
            </a:pPr>
            <a:endParaRPr sz="4000" b="1">
              <a:solidFill>
                <a:srgbClr val="18252B"/>
              </a:solidFill>
            </a:endParaRPr>
          </a:p>
        </p:txBody>
      </p:sp>
      <p:sp>
        <p:nvSpPr>
          <p:cNvPr id="166" name="Google Shape;166;p5"/>
          <p:cNvSpPr txBox="1"/>
          <p:nvPr/>
        </p:nvSpPr>
        <p:spPr>
          <a:xfrm>
            <a:off x="3925500" y="1632050"/>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Solve the following problem </a:t>
            </a:r>
            <a:endParaRPr sz="6000" b="1">
              <a:solidFill>
                <a:schemeClr val="dk1"/>
              </a:solidFill>
              <a:latin typeface="Calibri"/>
              <a:ea typeface="Calibri"/>
              <a:cs typeface="Calibri"/>
              <a:sym typeface="Calibri"/>
            </a:endParaRPr>
          </a:p>
        </p:txBody>
      </p:sp>
      <p:sp>
        <p:nvSpPr>
          <p:cNvPr id="167" name="Google Shape;167;p5"/>
          <p:cNvSpPr txBox="1"/>
          <p:nvPr/>
        </p:nvSpPr>
        <p:spPr>
          <a:xfrm>
            <a:off x="7008800" y="8381910"/>
            <a:ext cx="9960000" cy="39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chemeClr val="dk1"/>
                </a:solidFill>
                <a:latin typeface="Calibri"/>
                <a:ea typeface="Calibri"/>
                <a:cs typeface="Calibri"/>
                <a:sym typeface="Calibri"/>
              </a:rPr>
              <a:t>What do you notice and wonder?</a:t>
            </a:r>
            <a:endParaRPr sz="4800" b="1">
              <a:solidFill>
                <a:schemeClr val="dk1"/>
              </a:solidFill>
              <a:latin typeface="Calibri"/>
              <a:ea typeface="Calibri"/>
              <a:cs typeface="Calibri"/>
              <a:sym typeface="Calibri"/>
            </a:endParaRPr>
          </a:p>
          <a:p>
            <a:pPr marL="0" lvl="0" indent="0" algn="ctr" rtl="0">
              <a:spcBef>
                <a:spcPts val="0"/>
              </a:spcBef>
              <a:spcAft>
                <a:spcPts val="0"/>
              </a:spcAft>
              <a:buNone/>
            </a:pPr>
            <a:endParaRPr sz="4800" b="1">
              <a:solidFill>
                <a:schemeClr val="dk1"/>
              </a:solidFill>
              <a:latin typeface="Calibri"/>
              <a:ea typeface="Calibri"/>
              <a:cs typeface="Calibri"/>
              <a:sym typeface="Calibri"/>
            </a:endParaRPr>
          </a:p>
          <a:p>
            <a:pPr marL="0" lvl="0" indent="0" algn="ctr" rtl="0">
              <a:spcBef>
                <a:spcPts val="0"/>
              </a:spcBef>
              <a:spcAft>
                <a:spcPts val="0"/>
              </a:spcAft>
              <a:buNone/>
            </a:pPr>
            <a:r>
              <a:rPr lang="en-US" sz="4800" b="1">
                <a:solidFill>
                  <a:schemeClr val="dk1"/>
                </a:solidFill>
                <a:latin typeface="Calibri"/>
                <a:ea typeface="Calibri"/>
                <a:cs typeface="Calibri"/>
                <a:sym typeface="Calibri"/>
              </a:rPr>
              <a:t>This is what students see when they just pluck numbers from a word problem.</a:t>
            </a:r>
            <a:endParaRPr sz="4800" b="1">
              <a:solidFill>
                <a:schemeClr val="dk1"/>
              </a:solidFill>
              <a:latin typeface="Calibri"/>
              <a:ea typeface="Calibri"/>
              <a:cs typeface="Calibri"/>
              <a:sym typeface="Calibri"/>
            </a:endParaRPr>
          </a:p>
        </p:txBody>
      </p:sp>
      <p:sp>
        <p:nvSpPr>
          <p:cNvPr id="168" name="Google Shape;168;p5"/>
          <p:cNvSpPr/>
          <p:nvPr/>
        </p:nvSpPr>
        <p:spPr>
          <a:xfrm>
            <a:off x="6965050" y="9893350"/>
            <a:ext cx="9960000" cy="2489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pic>
        <p:nvPicPr>
          <p:cNvPr id="173" name="Google Shape;173;g3ea39ada2a6_0_4"/>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174" name="Google Shape;174;g3ea39ada2a6_0_4"/>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175" name="Google Shape;175;g3ea39ada2a6_0_4"/>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176" name="Google Shape;176;g3ea39ada2a6_0_4"/>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177" name="Google Shape;177;g3ea39ada2a6_0_4"/>
          <p:cNvPicPr preferRelativeResize="0"/>
          <p:nvPr/>
        </p:nvPicPr>
        <p:blipFill rotWithShape="1">
          <a:blip r:embed="rId7">
            <a:alphaModFix/>
          </a:blip>
          <a:srcRect/>
          <a:stretch/>
        </p:blipFill>
        <p:spPr>
          <a:xfrm>
            <a:off x="6781800" y="5522175"/>
            <a:ext cx="11341100" cy="6758725"/>
          </a:xfrm>
          <a:prstGeom prst="rect">
            <a:avLst/>
          </a:prstGeom>
          <a:noFill/>
          <a:ln>
            <a:noFill/>
          </a:ln>
        </p:spPr>
      </p:pic>
      <p:pic>
        <p:nvPicPr>
          <p:cNvPr id="178" name="Google Shape;178;g3ea39ada2a6_0_4"/>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179" name="Google Shape;179;g3ea39ada2a6_0_4"/>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180" name="Google Shape;180;g3ea39ada2a6_0_4"/>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181" name="Google Shape;181;g3ea39ada2a6_0_4"/>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182" name="Google Shape;182;g3ea39ada2a6_0_4"/>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183" name="Google Shape;183;g3ea39ada2a6_0_4"/>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184" name="Google Shape;184;g3ea39ada2a6_0_4"/>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185" name="Google Shape;185;g3ea39ada2a6_0_4"/>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186" name="Google Shape;186;g3ea39ada2a6_0_4"/>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187" name="Google Shape;187;g3ea39ada2a6_0_4"/>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188" name="Google Shape;188;g3ea39ada2a6_0_4"/>
          <p:cNvSpPr txBox="1"/>
          <p:nvPr/>
        </p:nvSpPr>
        <p:spPr>
          <a:xfrm>
            <a:off x="177800" y="12890500"/>
            <a:ext cx="153486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Turn and Talk: Student to Student/Teacher to Student Academic Discourse</a:t>
            </a:r>
            <a:endParaRPr b="1"/>
          </a:p>
        </p:txBody>
      </p:sp>
      <p:sp>
        <p:nvSpPr>
          <p:cNvPr id="189" name="Google Shape;189;g3ea39ada2a6_0_4"/>
          <p:cNvSpPr txBox="1"/>
          <p:nvPr/>
        </p:nvSpPr>
        <p:spPr>
          <a:xfrm>
            <a:off x="1276550" y="2641550"/>
            <a:ext cx="21576900" cy="3302100"/>
          </a:xfrm>
          <a:prstGeom prst="rect">
            <a:avLst/>
          </a:prstGeom>
          <a:noFill/>
          <a:ln>
            <a:noFill/>
          </a:ln>
        </p:spPr>
        <p:txBody>
          <a:bodyPr spcFirstLastPara="1" wrap="square" lIns="0" tIns="472050" rIns="0" bIns="0" anchor="t" anchorCtr="0">
            <a:noAutofit/>
          </a:bodyPr>
          <a:lstStyle/>
          <a:p>
            <a:pPr marL="0" marR="0" lvl="0" indent="0" algn="ctr" rtl="0">
              <a:lnSpc>
                <a:spcPct val="83000"/>
              </a:lnSpc>
              <a:spcBef>
                <a:spcPts val="0"/>
              </a:spcBef>
              <a:spcAft>
                <a:spcPts val="0"/>
              </a:spcAft>
              <a:buNone/>
            </a:pPr>
            <a:r>
              <a:rPr lang="en-US" sz="18585" b="1">
                <a:solidFill>
                  <a:srgbClr val="18252B"/>
                </a:solidFill>
              </a:rPr>
              <a:t>24                 13</a:t>
            </a:r>
            <a:endParaRPr/>
          </a:p>
        </p:txBody>
      </p:sp>
      <p:sp>
        <p:nvSpPr>
          <p:cNvPr id="190" name="Google Shape;190;g3ea39ada2a6_0_4"/>
          <p:cNvSpPr txBox="1"/>
          <p:nvPr/>
        </p:nvSpPr>
        <p:spPr>
          <a:xfrm>
            <a:off x="7086600" y="6291225"/>
            <a:ext cx="5064300" cy="5523000"/>
          </a:xfrm>
          <a:prstGeom prst="rect">
            <a:avLst/>
          </a:prstGeom>
          <a:noFill/>
          <a:ln>
            <a:noFill/>
          </a:ln>
        </p:spPr>
        <p:txBody>
          <a:bodyPr spcFirstLastPara="1" wrap="square" lIns="0" tIns="52400" rIns="0" bIns="0" anchor="t" anchorCtr="0">
            <a:noAutofit/>
          </a:bodyPr>
          <a:lstStyle/>
          <a:p>
            <a:pPr marL="0" marR="0" lvl="0" indent="0" algn="ctr" rtl="0">
              <a:lnSpc>
                <a:spcPct val="99600"/>
              </a:lnSpc>
              <a:spcBef>
                <a:spcPts val="0"/>
              </a:spcBef>
              <a:spcAft>
                <a:spcPts val="0"/>
              </a:spcAft>
              <a:buNone/>
            </a:pPr>
            <a:endParaRPr sz="4127">
              <a:solidFill>
                <a:srgbClr val="18252B"/>
              </a:solidFill>
            </a:endParaRPr>
          </a:p>
          <a:p>
            <a:pPr marL="0" marR="0" lvl="0" indent="0" algn="ctr" rtl="0">
              <a:lnSpc>
                <a:spcPct val="99600"/>
              </a:lnSpc>
              <a:spcBef>
                <a:spcPts val="0"/>
              </a:spcBef>
              <a:spcAft>
                <a:spcPts val="0"/>
              </a:spcAft>
              <a:buNone/>
            </a:pPr>
            <a:r>
              <a:rPr lang="en-US" sz="4127" b="1">
                <a:solidFill>
                  <a:srgbClr val="18252B"/>
                </a:solidFill>
              </a:rPr>
              <a:t>24 + 13 = 27</a:t>
            </a:r>
            <a:endParaRPr sz="4127" b="1">
              <a:solidFill>
                <a:srgbClr val="18252B"/>
              </a:solidFill>
            </a:endParaRPr>
          </a:p>
          <a:p>
            <a:pPr marL="0" marR="0" lvl="0" indent="0" algn="ctr" rtl="0">
              <a:lnSpc>
                <a:spcPct val="99600"/>
              </a:lnSpc>
              <a:spcBef>
                <a:spcPts val="0"/>
              </a:spcBef>
              <a:spcAft>
                <a:spcPts val="0"/>
              </a:spcAft>
              <a:buNone/>
            </a:pPr>
            <a:endParaRPr sz="4127" b="1">
              <a:solidFill>
                <a:srgbClr val="18252B"/>
              </a:solidFill>
            </a:endParaRPr>
          </a:p>
          <a:p>
            <a:pPr marL="0" marR="0" lvl="0" indent="0" algn="ctr" rtl="0">
              <a:lnSpc>
                <a:spcPct val="99600"/>
              </a:lnSpc>
              <a:spcBef>
                <a:spcPts val="0"/>
              </a:spcBef>
              <a:spcAft>
                <a:spcPts val="0"/>
              </a:spcAft>
              <a:buNone/>
            </a:pPr>
            <a:r>
              <a:rPr lang="en-US" sz="4127" b="1">
                <a:solidFill>
                  <a:srgbClr val="18252B"/>
                </a:solidFill>
              </a:rPr>
              <a:t>24 - 13 = 11</a:t>
            </a:r>
            <a:endParaRPr sz="4127" b="1">
              <a:solidFill>
                <a:srgbClr val="18252B"/>
              </a:solidFill>
            </a:endParaRPr>
          </a:p>
          <a:p>
            <a:pPr marL="0" marR="0" lvl="0" indent="0" algn="ctr" rtl="0">
              <a:lnSpc>
                <a:spcPct val="99600"/>
              </a:lnSpc>
              <a:spcBef>
                <a:spcPts val="0"/>
              </a:spcBef>
              <a:spcAft>
                <a:spcPts val="0"/>
              </a:spcAft>
              <a:buNone/>
            </a:pPr>
            <a:endParaRPr sz="4127" b="1">
              <a:solidFill>
                <a:srgbClr val="18252B"/>
              </a:solidFill>
            </a:endParaRPr>
          </a:p>
          <a:p>
            <a:pPr marL="0" marR="0" lvl="0" indent="0" algn="ctr" rtl="0">
              <a:lnSpc>
                <a:spcPct val="99600"/>
              </a:lnSpc>
              <a:spcBef>
                <a:spcPts val="0"/>
              </a:spcBef>
              <a:spcAft>
                <a:spcPts val="0"/>
              </a:spcAft>
              <a:buNone/>
            </a:pPr>
            <a:r>
              <a:rPr lang="en-US" sz="4127" b="1">
                <a:solidFill>
                  <a:srgbClr val="18252B"/>
                </a:solidFill>
              </a:rPr>
              <a:t>13 - 24 = - 11</a:t>
            </a:r>
            <a:endParaRPr sz="4127" b="1">
              <a:solidFill>
                <a:srgbClr val="18252B"/>
              </a:solidFill>
            </a:endParaRPr>
          </a:p>
          <a:p>
            <a:pPr marL="0" marR="0" lvl="0" indent="0" algn="ctr" rtl="0">
              <a:lnSpc>
                <a:spcPct val="99600"/>
              </a:lnSpc>
              <a:spcBef>
                <a:spcPts val="0"/>
              </a:spcBef>
              <a:spcAft>
                <a:spcPts val="0"/>
              </a:spcAft>
              <a:buNone/>
            </a:pPr>
            <a:endParaRPr sz="4127">
              <a:solidFill>
                <a:srgbClr val="18252B"/>
              </a:solidFill>
            </a:endParaRPr>
          </a:p>
        </p:txBody>
      </p:sp>
      <p:sp>
        <p:nvSpPr>
          <p:cNvPr id="191" name="Google Shape;191;g3ea39ada2a6_0_4"/>
          <p:cNvSpPr txBox="1"/>
          <p:nvPr/>
        </p:nvSpPr>
        <p:spPr>
          <a:xfrm>
            <a:off x="3925500" y="1632050"/>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If number plucking, what are the possible solutions students may come up with?</a:t>
            </a:r>
            <a:endParaRPr sz="6000" b="1">
              <a:solidFill>
                <a:schemeClr val="dk1"/>
              </a:solidFill>
              <a:latin typeface="Calibri"/>
              <a:ea typeface="Calibri"/>
              <a:cs typeface="Calibri"/>
              <a:sym typeface="Calibri"/>
            </a:endParaRPr>
          </a:p>
        </p:txBody>
      </p:sp>
      <p:sp>
        <p:nvSpPr>
          <p:cNvPr id="192" name="Google Shape;192;g3ea39ada2a6_0_4"/>
          <p:cNvSpPr txBox="1"/>
          <p:nvPr/>
        </p:nvSpPr>
        <p:spPr>
          <a:xfrm>
            <a:off x="13103200" y="6796750"/>
            <a:ext cx="4067400" cy="4088100"/>
          </a:xfrm>
          <a:prstGeom prst="rect">
            <a:avLst/>
          </a:prstGeom>
          <a:noFill/>
          <a:ln>
            <a:noFill/>
          </a:ln>
        </p:spPr>
        <p:txBody>
          <a:bodyPr spcFirstLastPara="1" wrap="square" lIns="91425" tIns="91425" rIns="91425" bIns="91425" anchor="t" anchorCtr="0">
            <a:spAutoFit/>
          </a:bodyPr>
          <a:lstStyle/>
          <a:p>
            <a:pPr marL="0" lvl="0" indent="0" algn="ctr" rtl="0">
              <a:lnSpc>
                <a:spcPct val="99600"/>
              </a:lnSpc>
              <a:spcBef>
                <a:spcPts val="0"/>
              </a:spcBef>
              <a:spcAft>
                <a:spcPts val="0"/>
              </a:spcAft>
              <a:buNone/>
            </a:pPr>
            <a:r>
              <a:rPr lang="en-US" sz="4127" b="1">
                <a:solidFill>
                  <a:srgbClr val="18252B"/>
                </a:solidFill>
              </a:rPr>
              <a:t>24 x 13 = 312</a:t>
            </a:r>
            <a:endParaRPr sz="4127" b="1">
              <a:solidFill>
                <a:srgbClr val="18252B"/>
              </a:solidFill>
            </a:endParaRPr>
          </a:p>
          <a:p>
            <a:pPr marL="0" lvl="0" indent="0" algn="ctr" rtl="0">
              <a:lnSpc>
                <a:spcPct val="99600"/>
              </a:lnSpc>
              <a:spcBef>
                <a:spcPts val="0"/>
              </a:spcBef>
              <a:spcAft>
                <a:spcPts val="0"/>
              </a:spcAft>
              <a:buNone/>
            </a:pPr>
            <a:endParaRPr sz="4127" b="1">
              <a:solidFill>
                <a:srgbClr val="18252B"/>
              </a:solidFill>
            </a:endParaRPr>
          </a:p>
          <a:p>
            <a:pPr marL="0" lvl="0" indent="0" algn="ctr" rtl="0">
              <a:lnSpc>
                <a:spcPct val="99600"/>
              </a:lnSpc>
              <a:spcBef>
                <a:spcPts val="0"/>
              </a:spcBef>
              <a:spcAft>
                <a:spcPts val="0"/>
              </a:spcAft>
              <a:buNone/>
            </a:pPr>
            <a:r>
              <a:rPr lang="en-US" sz="4127" b="1">
                <a:solidFill>
                  <a:srgbClr val="18252B"/>
                </a:solidFill>
              </a:rPr>
              <a:t>24 &gt; 13</a:t>
            </a:r>
            <a:endParaRPr sz="4127" b="1">
              <a:solidFill>
                <a:srgbClr val="18252B"/>
              </a:solidFill>
            </a:endParaRPr>
          </a:p>
          <a:p>
            <a:pPr marL="0" lvl="0" indent="0" algn="ctr" rtl="0">
              <a:lnSpc>
                <a:spcPct val="99600"/>
              </a:lnSpc>
              <a:spcBef>
                <a:spcPts val="0"/>
              </a:spcBef>
              <a:spcAft>
                <a:spcPts val="0"/>
              </a:spcAft>
              <a:buNone/>
            </a:pPr>
            <a:endParaRPr sz="4127" b="1">
              <a:solidFill>
                <a:srgbClr val="18252B"/>
              </a:solidFill>
            </a:endParaRPr>
          </a:p>
          <a:p>
            <a:pPr marL="0" lvl="0" indent="0" algn="ctr" rtl="0">
              <a:lnSpc>
                <a:spcPct val="99600"/>
              </a:lnSpc>
              <a:spcBef>
                <a:spcPts val="0"/>
              </a:spcBef>
              <a:spcAft>
                <a:spcPts val="0"/>
              </a:spcAft>
              <a:buNone/>
            </a:pPr>
            <a:r>
              <a:rPr lang="en-US" sz="4127" b="1">
                <a:solidFill>
                  <a:srgbClr val="18252B"/>
                </a:solidFill>
              </a:rPr>
              <a:t>24 ÷ 13 = 24/13 or </a:t>
            </a:r>
            <a:r>
              <a:rPr lang="en-US" sz="4827" b="1">
                <a:solidFill>
                  <a:srgbClr val="18252B"/>
                </a:solidFill>
              </a:rPr>
              <a:t>1</a:t>
            </a:r>
            <a:r>
              <a:rPr lang="en-US" sz="4127" b="1">
                <a:solidFill>
                  <a:srgbClr val="18252B"/>
                </a:solidFill>
              </a:rPr>
              <a:t> 11/13</a:t>
            </a:r>
            <a:endParaRPr sz="4127" b="1">
              <a:solidFill>
                <a:srgbClr val="18252B"/>
              </a:solidFill>
            </a:endParaRPr>
          </a:p>
        </p:txBody>
      </p:sp>
      <p:sp>
        <p:nvSpPr>
          <p:cNvPr id="193" name="Google Shape;193;g3ea39ada2a6_0_4"/>
          <p:cNvSpPr/>
          <p:nvPr/>
        </p:nvSpPr>
        <p:spPr>
          <a:xfrm>
            <a:off x="7145650" y="6838163"/>
            <a:ext cx="10613400" cy="456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pic>
        <p:nvPicPr>
          <p:cNvPr id="198" name="Google Shape;198;g3ea39ada2a6_0_99"/>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199" name="Google Shape;199;g3ea39ada2a6_0_99"/>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200" name="Google Shape;200;g3ea39ada2a6_0_99"/>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201" name="Google Shape;201;g3ea39ada2a6_0_99"/>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202" name="Google Shape;202;g3ea39ada2a6_0_99"/>
          <p:cNvPicPr preferRelativeResize="0"/>
          <p:nvPr/>
        </p:nvPicPr>
        <p:blipFill rotWithShape="1">
          <a:blip r:embed="rId7">
            <a:alphaModFix/>
          </a:blip>
          <a:srcRect/>
          <a:stretch/>
        </p:blipFill>
        <p:spPr>
          <a:xfrm>
            <a:off x="1828800" y="3974750"/>
            <a:ext cx="20726399" cy="7658450"/>
          </a:xfrm>
          <a:prstGeom prst="rect">
            <a:avLst/>
          </a:prstGeom>
          <a:noFill/>
          <a:ln>
            <a:noFill/>
          </a:ln>
        </p:spPr>
      </p:pic>
      <p:pic>
        <p:nvPicPr>
          <p:cNvPr id="203" name="Google Shape;203;g3ea39ada2a6_0_99"/>
          <p:cNvPicPr preferRelativeResize="0"/>
          <p:nvPr/>
        </p:nvPicPr>
        <p:blipFill rotWithShape="1">
          <a:blip r:embed="rId8">
            <a:alphaModFix/>
          </a:blip>
          <a:srcRect/>
          <a:stretch/>
        </p:blipFill>
        <p:spPr>
          <a:xfrm>
            <a:off x="1835150" y="3974750"/>
            <a:ext cx="20726399" cy="7658450"/>
          </a:xfrm>
          <a:prstGeom prst="rect">
            <a:avLst/>
          </a:prstGeom>
          <a:noFill/>
          <a:ln>
            <a:noFill/>
          </a:ln>
        </p:spPr>
      </p:pic>
      <p:pic>
        <p:nvPicPr>
          <p:cNvPr id="204" name="Google Shape;204;g3ea39ada2a6_0_99"/>
          <p:cNvPicPr preferRelativeResize="0"/>
          <p:nvPr/>
        </p:nvPicPr>
        <p:blipFill rotWithShape="1">
          <a:blip r:embed="rId9">
            <a:alphaModFix/>
          </a:blip>
          <a:srcRect/>
          <a:stretch/>
        </p:blipFill>
        <p:spPr>
          <a:xfrm>
            <a:off x="1828800" y="4533900"/>
            <a:ext cx="1333500" cy="1333500"/>
          </a:xfrm>
          <a:prstGeom prst="rect">
            <a:avLst/>
          </a:prstGeom>
          <a:noFill/>
          <a:ln>
            <a:noFill/>
          </a:ln>
        </p:spPr>
      </p:pic>
      <p:pic>
        <p:nvPicPr>
          <p:cNvPr id="205" name="Google Shape;205;g3ea39ada2a6_0_99"/>
          <p:cNvPicPr preferRelativeResize="0"/>
          <p:nvPr/>
        </p:nvPicPr>
        <p:blipFill rotWithShape="1">
          <a:blip r:embed="rId10">
            <a:alphaModFix/>
          </a:blip>
          <a:srcRect/>
          <a:stretch/>
        </p:blipFill>
        <p:spPr>
          <a:xfrm>
            <a:off x="2133600" y="4902200"/>
            <a:ext cx="736600" cy="609600"/>
          </a:xfrm>
          <a:prstGeom prst="rect">
            <a:avLst/>
          </a:prstGeom>
          <a:noFill/>
          <a:ln>
            <a:noFill/>
          </a:ln>
        </p:spPr>
      </p:pic>
      <p:sp>
        <p:nvSpPr>
          <p:cNvPr id="206" name="Google Shape;206;g3ea39ada2a6_0_99"/>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03</a:t>
            </a:r>
            <a:endParaRPr/>
          </a:p>
        </p:txBody>
      </p:sp>
      <p:sp>
        <p:nvSpPr>
          <p:cNvPr id="207" name="Google Shape;207;g3ea39ada2a6_0_99"/>
          <p:cNvSpPr txBox="1"/>
          <p:nvPr/>
        </p:nvSpPr>
        <p:spPr>
          <a:xfrm>
            <a:off x="644900" y="1809800"/>
            <a:ext cx="23106900" cy="23748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8100" b="1"/>
              <a:t>Problem Solving as a Skill</a:t>
            </a:r>
            <a:endParaRPr sz="2200" b="1"/>
          </a:p>
        </p:txBody>
      </p:sp>
      <p:sp>
        <p:nvSpPr>
          <p:cNvPr id="208" name="Google Shape;208;g3ea39ada2a6_0_99"/>
          <p:cNvSpPr txBox="1"/>
          <p:nvPr/>
        </p:nvSpPr>
        <p:spPr>
          <a:xfrm>
            <a:off x="3599475" y="4533900"/>
            <a:ext cx="18295500" cy="6756300"/>
          </a:xfrm>
          <a:prstGeom prst="rect">
            <a:avLst/>
          </a:prstGeom>
          <a:noFill/>
          <a:ln>
            <a:noFill/>
          </a:ln>
        </p:spPr>
        <p:txBody>
          <a:bodyPr spcFirstLastPara="1" wrap="square" lIns="0" tIns="0" rIns="0" bIns="0" anchor="t" anchorCtr="0">
            <a:noAutofit/>
          </a:bodyPr>
          <a:lstStyle/>
          <a:p>
            <a:pPr marL="0" lvl="0" indent="0" algn="ctr" rtl="0">
              <a:lnSpc>
                <a:spcPct val="126562"/>
              </a:lnSpc>
              <a:spcBef>
                <a:spcPts val="0"/>
              </a:spcBef>
              <a:spcAft>
                <a:spcPts val="0"/>
              </a:spcAft>
              <a:buSzPts val="1100"/>
              <a:buNone/>
            </a:pPr>
            <a:r>
              <a:rPr lang="en-US" sz="5000">
                <a:solidFill>
                  <a:srgbClr val="333333"/>
                </a:solidFill>
              </a:rPr>
              <a:t>“Students aren’t necessarily missing the math, they’re missing how to make sense of the problem itself. Once we see problem-solving as a </a:t>
            </a:r>
            <a:r>
              <a:rPr lang="en-US" sz="5000" b="1">
                <a:solidFill>
                  <a:srgbClr val="333333"/>
                </a:solidFill>
              </a:rPr>
              <a:t>skill</a:t>
            </a:r>
            <a:r>
              <a:rPr lang="en-US" sz="5000">
                <a:solidFill>
                  <a:srgbClr val="333333"/>
                </a:solidFill>
              </a:rPr>
              <a:t> that blends language, reasoning, and strategy, we can teach it in clear, actionable steps that guide students toward mastery.” </a:t>
            </a:r>
            <a:endParaRPr sz="5000">
              <a:solidFill>
                <a:srgbClr val="333333"/>
              </a:solidFill>
            </a:endParaRPr>
          </a:p>
          <a:p>
            <a:pPr marL="0" lvl="0" indent="0" algn="ctr" rtl="0">
              <a:lnSpc>
                <a:spcPct val="126562"/>
              </a:lnSpc>
              <a:spcBef>
                <a:spcPts val="5100"/>
              </a:spcBef>
              <a:spcAft>
                <a:spcPts val="0"/>
              </a:spcAft>
              <a:buClr>
                <a:schemeClr val="dk1"/>
              </a:buClr>
              <a:buSzPts val="1100"/>
              <a:buFont typeface="Arial"/>
              <a:buNone/>
            </a:pPr>
            <a:r>
              <a:rPr lang="en-US" sz="5000">
                <a:solidFill>
                  <a:srgbClr val="333333"/>
                </a:solidFill>
              </a:rPr>
              <a:t>- Dani Fry Jackson</a:t>
            </a:r>
            <a:endParaRPr sz="5000">
              <a:solidFill>
                <a:srgbClr val="333333"/>
              </a:solidFill>
            </a:endParaRPr>
          </a:p>
          <a:p>
            <a:pPr marL="0" marR="0" lvl="0" indent="0" algn="ctr" rtl="0">
              <a:lnSpc>
                <a:spcPct val="116199"/>
              </a:lnSpc>
              <a:spcBef>
                <a:spcPts val="5100"/>
              </a:spcBef>
              <a:spcAft>
                <a:spcPts val="0"/>
              </a:spcAft>
              <a:buNone/>
            </a:pPr>
            <a:endParaRPr sz="5800">
              <a:solidFill>
                <a:schemeClr val="dk1"/>
              </a:solidFill>
              <a:latin typeface="Roboto"/>
              <a:ea typeface="Roboto"/>
              <a:cs typeface="Roboto"/>
              <a:sym typeface="Roboto"/>
            </a:endParaRPr>
          </a:p>
        </p:txBody>
      </p:sp>
      <p:sp>
        <p:nvSpPr>
          <p:cNvPr id="209" name="Google Shape;209;g3ea39ada2a6_0_99"/>
          <p:cNvSpPr txBox="1"/>
          <p:nvPr/>
        </p:nvSpPr>
        <p:spPr>
          <a:xfrm>
            <a:off x="3149600" y="10553700"/>
            <a:ext cx="18084900" cy="7365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pic>
        <p:nvPicPr>
          <p:cNvPr id="214" name="Google Shape;214;g3ea39ada2a6_0_117"/>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215" name="Google Shape;215;g3ea39ada2a6_0_117"/>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216" name="Google Shape;216;g3ea39ada2a6_0_117"/>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217" name="Google Shape;217;g3ea39ada2a6_0_117"/>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218" name="Google Shape;218;g3ea39ada2a6_0_117"/>
          <p:cNvPicPr preferRelativeResize="0"/>
          <p:nvPr/>
        </p:nvPicPr>
        <p:blipFill rotWithShape="1">
          <a:blip r:embed="rId7">
            <a:alphaModFix/>
          </a:blip>
          <a:srcRect/>
          <a:stretch/>
        </p:blipFill>
        <p:spPr>
          <a:xfrm>
            <a:off x="4800600" y="3208225"/>
            <a:ext cx="7128650" cy="9453675"/>
          </a:xfrm>
          <a:prstGeom prst="rect">
            <a:avLst/>
          </a:prstGeom>
          <a:noFill/>
          <a:ln>
            <a:noFill/>
          </a:ln>
        </p:spPr>
      </p:pic>
      <p:pic>
        <p:nvPicPr>
          <p:cNvPr id="219" name="Google Shape;219;g3ea39ada2a6_0_117"/>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220" name="Google Shape;220;g3ea39ada2a6_0_117"/>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221" name="Google Shape;221;g3ea39ada2a6_0_117"/>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222" name="Google Shape;222;g3ea39ada2a6_0_117"/>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223" name="Google Shape;223;g3ea39ada2a6_0_117"/>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224" name="Google Shape;224;g3ea39ada2a6_0_117"/>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225" name="Google Shape;225;g3ea39ada2a6_0_117"/>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226" name="Google Shape;226;g3ea39ada2a6_0_117"/>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227" name="Google Shape;227;g3ea39ada2a6_0_117"/>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228" name="Google Shape;228;g3ea39ada2a6_0_117"/>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229" name="Google Shape;229;g3ea39ada2a6_0_117"/>
          <p:cNvSpPr txBox="1"/>
          <p:nvPr/>
        </p:nvSpPr>
        <p:spPr>
          <a:xfrm>
            <a:off x="5240025" y="4249413"/>
            <a:ext cx="6477000" cy="7398600"/>
          </a:xfrm>
          <a:prstGeom prst="rect">
            <a:avLst/>
          </a:prstGeom>
          <a:noFill/>
          <a:ln>
            <a:noFill/>
          </a:ln>
        </p:spPr>
        <p:txBody>
          <a:bodyPr spcFirstLastPara="1" wrap="square" lIns="0" tIns="52400" rIns="0" bIns="0" anchor="t" anchorCtr="0">
            <a:noAutofit/>
          </a:bodyPr>
          <a:lstStyle/>
          <a:p>
            <a:pPr marL="0" lvl="0" indent="0" algn="l" rtl="0">
              <a:lnSpc>
                <a:spcPct val="115000"/>
              </a:lnSpc>
              <a:spcBef>
                <a:spcPts val="0"/>
              </a:spcBef>
              <a:spcAft>
                <a:spcPts val="0"/>
              </a:spcAft>
              <a:buClr>
                <a:schemeClr val="dk1"/>
              </a:buClr>
              <a:buSzPts val="1200"/>
              <a:buFont typeface="Roboto"/>
              <a:buNone/>
            </a:pPr>
            <a:r>
              <a:rPr lang="en-US" sz="3700" b="1">
                <a:solidFill>
                  <a:schemeClr val="dk1"/>
                </a:solidFill>
                <a:latin typeface="Roboto"/>
                <a:ea typeface="Roboto"/>
                <a:cs typeface="Roboto"/>
                <a:sym typeface="Roboto"/>
              </a:rPr>
              <a:t>C - Circle the numbers</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Clr>
                <a:schemeClr val="dk1"/>
              </a:buClr>
              <a:buSzPts val="1200"/>
              <a:buFont typeface="Roboto"/>
              <a:buNone/>
            </a:pPr>
            <a:r>
              <a:rPr lang="en-US" sz="3700" b="1">
                <a:solidFill>
                  <a:schemeClr val="dk1"/>
                </a:solidFill>
                <a:latin typeface="Roboto"/>
                <a:ea typeface="Roboto"/>
                <a:cs typeface="Roboto"/>
                <a:sym typeface="Roboto"/>
              </a:rPr>
              <a:t>U - Underline the question</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Clr>
                <a:schemeClr val="dk1"/>
              </a:buClr>
              <a:buSzPts val="1200"/>
              <a:buFont typeface="Roboto"/>
              <a:buNone/>
            </a:pPr>
            <a:r>
              <a:rPr lang="en-US" sz="3700" b="1">
                <a:solidFill>
                  <a:schemeClr val="dk1"/>
                </a:solidFill>
                <a:latin typeface="Roboto"/>
                <a:ea typeface="Roboto"/>
                <a:cs typeface="Roboto"/>
                <a:sym typeface="Roboto"/>
              </a:rPr>
              <a:t>B - Box the keywords</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Clr>
                <a:schemeClr val="dk1"/>
              </a:buClr>
              <a:buSzPts val="1200"/>
              <a:buFont typeface="Roboto"/>
              <a:buNone/>
            </a:pPr>
            <a:r>
              <a:rPr lang="en-US" sz="3700" b="1">
                <a:solidFill>
                  <a:schemeClr val="dk1"/>
                </a:solidFill>
                <a:latin typeface="Roboto"/>
                <a:ea typeface="Roboto"/>
                <a:cs typeface="Roboto"/>
                <a:sym typeface="Roboto"/>
              </a:rPr>
              <a:t>E - Eliminate extra information</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S - Solve and check</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Clr>
                <a:schemeClr val="dk1"/>
              </a:buClr>
              <a:buSzPts val="1200"/>
              <a:buFont typeface="Roboto"/>
              <a:buNone/>
            </a:pPr>
            <a:r>
              <a:rPr lang="en-US" sz="3700" b="1">
                <a:solidFill>
                  <a:schemeClr val="dk1"/>
                </a:solidFill>
                <a:latin typeface="Roboto"/>
                <a:ea typeface="Roboto"/>
                <a:cs typeface="Roboto"/>
                <a:sym typeface="Roboto"/>
              </a:rPr>
              <a:t>encourages students to look for key words and number pluck instead of truly comprehending</a:t>
            </a:r>
            <a:endParaRPr sz="3700" b="1">
              <a:solidFill>
                <a:schemeClr val="dk1"/>
              </a:solidFill>
              <a:latin typeface="Roboto"/>
              <a:ea typeface="Roboto"/>
              <a:cs typeface="Roboto"/>
              <a:sym typeface="Roboto"/>
            </a:endParaRPr>
          </a:p>
          <a:p>
            <a:pPr marL="0" marR="0" lvl="0" indent="0" algn="ctr" rtl="0">
              <a:lnSpc>
                <a:spcPct val="99600"/>
              </a:lnSpc>
              <a:spcBef>
                <a:spcPts val="900"/>
              </a:spcBef>
              <a:spcAft>
                <a:spcPts val="0"/>
              </a:spcAft>
              <a:buNone/>
            </a:pPr>
            <a:endParaRPr sz="4927" b="1">
              <a:solidFill>
                <a:srgbClr val="18252B"/>
              </a:solidFill>
            </a:endParaRPr>
          </a:p>
          <a:p>
            <a:pPr marL="0" marR="0" lvl="0" indent="0" algn="ctr" rtl="0">
              <a:lnSpc>
                <a:spcPct val="99600"/>
              </a:lnSpc>
              <a:spcBef>
                <a:spcPts val="0"/>
              </a:spcBef>
              <a:spcAft>
                <a:spcPts val="0"/>
              </a:spcAft>
              <a:buNone/>
            </a:pPr>
            <a:endParaRPr sz="4927">
              <a:solidFill>
                <a:srgbClr val="18252B"/>
              </a:solidFill>
            </a:endParaRPr>
          </a:p>
        </p:txBody>
      </p:sp>
      <p:sp>
        <p:nvSpPr>
          <p:cNvPr id="230" name="Google Shape;230;g3ea39ada2a6_0_117"/>
          <p:cNvSpPr txBox="1"/>
          <p:nvPr/>
        </p:nvSpPr>
        <p:spPr>
          <a:xfrm>
            <a:off x="3925500" y="1632050"/>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CUBES and Key Words</a:t>
            </a:r>
            <a:endParaRPr sz="6000" b="1">
              <a:solidFill>
                <a:schemeClr val="dk1"/>
              </a:solidFill>
              <a:latin typeface="Calibri"/>
              <a:ea typeface="Calibri"/>
              <a:cs typeface="Calibri"/>
              <a:sym typeface="Calibri"/>
            </a:endParaRPr>
          </a:p>
        </p:txBody>
      </p:sp>
      <p:pic>
        <p:nvPicPr>
          <p:cNvPr id="231" name="Google Shape;231;g3ea39ada2a6_0_117"/>
          <p:cNvPicPr preferRelativeResize="0"/>
          <p:nvPr/>
        </p:nvPicPr>
        <p:blipFill rotWithShape="1">
          <a:blip r:embed="rId7">
            <a:alphaModFix/>
          </a:blip>
          <a:srcRect/>
          <a:stretch/>
        </p:blipFill>
        <p:spPr>
          <a:xfrm>
            <a:off x="12352225" y="3221875"/>
            <a:ext cx="7618675" cy="9453675"/>
          </a:xfrm>
          <a:prstGeom prst="rect">
            <a:avLst/>
          </a:prstGeom>
          <a:noFill/>
          <a:ln>
            <a:noFill/>
          </a:ln>
        </p:spPr>
      </p:pic>
      <p:sp>
        <p:nvSpPr>
          <p:cNvPr id="232" name="Google Shape;232;g3ea39ada2a6_0_117"/>
          <p:cNvSpPr txBox="1"/>
          <p:nvPr/>
        </p:nvSpPr>
        <p:spPr>
          <a:xfrm>
            <a:off x="12615050" y="4249425"/>
            <a:ext cx="7128600" cy="7651500"/>
          </a:xfrm>
          <a:prstGeom prst="rect">
            <a:avLst/>
          </a:prstGeom>
          <a:noFill/>
          <a:ln>
            <a:noFill/>
          </a:ln>
        </p:spPr>
        <p:txBody>
          <a:bodyPr spcFirstLastPara="1" wrap="square" lIns="0" tIns="52400" rIns="0" bIns="0" anchor="t" anchorCtr="0">
            <a:noAutofit/>
          </a:bodyPr>
          <a:lstStyle/>
          <a:p>
            <a:pPr marL="0" lvl="0" indent="0" algn="ctr" rtl="0">
              <a:lnSpc>
                <a:spcPct val="115000"/>
              </a:lnSpc>
              <a:spcBef>
                <a:spcPts val="0"/>
              </a:spcBef>
              <a:spcAft>
                <a:spcPts val="0"/>
              </a:spcAft>
              <a:buSzPts val="1200"/>
              <a:buNone/>
            </a:pPr>
            <a:r>
              <a:rPr lang="en-US" sz="3700" b="1">
                <a:solidFill>
                  <a:schemeClr val="dk1"/>
                </a:solidFill>
                <a:latin typeface="Roboto"/>
                <a:ea typeface="Roboto"/>
                <a:cs typeface="Roboto"/>
                <a:sym typeface="Roboto"/>
              </a:rPr>
              <a:t>Key Words</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 More = addition</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“how many more” = subtraction</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Total/Altogether = addition </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Total/Altogether = multiplication</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r>
              <a:rPr lang="en-US" sz="3700" b="1">
                <a:solidFill>
                  <a:schemeClr val="dk1"/>
                </a:solidFill>
                <a:latin typeface="Roboto"/>
                <a:ea typeface="Roboto"/>
                <a:cs typeface="Roboto"/>
                <a:sym typeface="Roboto"/>
              </a:rPr>
              <a:t>Key words fail in multi-step problems because there are multiple “key words.” </a:t>
            </a:r>
            <a:endParaRPr sz="3700" b="1">
              <a:solidFill>
                <a:schemeClr val="dk1"/>
              </a:solidFill>
              <a:latin typeface="Roboto"/>
              <a:ea typeface="Roboto"/>
              <a:cs typeface="Roboto"/>
              <a:sym typeface="Roboto"/>
            </a:endParaRPr>
          </a:p>
          <a:p>
            <a:pPr marL="0" lvl="0" indent="0" algn="l" rtl="0">
              <a:lnSpc>
                <a:spcPct val="115000"/>
              </a:lnSpc>
              <a:spcBef>
                <a:spcPts val="900"/>
              </a:spcBef>
              <a:spcAft>
                <a:spcPts val="0"/>
              </a:spcAft>
              <a:buSzPts val="1200"/>
              <a:buNone/>
            </a:pPr>
            <a:endParaRPr sz="3700" b="1">
              <a:solidFill>
                <a:schemeClr val="dk1"/>
              </a:solidFill>
              <a:latin typeface="Roboto"/>
              <a:ea typeface="Roboto"/>
              <a:cs typeface="Roboto"/>
              <a:sym typeface="Roboto"/>
            </a:endParaRPr>
          </a:p>
          <a:p>
            <a:pPr marL="0" marR="0" lvl="0" indent="0" algn="ctr" rtl="0">
              <a:lnSpc>
                <a:spcPct val="99600"/>
              </a:lnSpc>
              <a:spcBef>
                <a:spcPts val="900"/>
              </a:spcBef>
              <a:spcAft>
                <a:spcPts val="0"/>
              </a:spcAft>
              <a:buNone/>
            </a:pPr>
            <a:endParaRPr sz="4927" b="1">
              <a:solidFill>
                <a:srgbClr val="18252B"/>
              </a:solidFill>
            </a:endParaRPr>
          </a:p>
          <a:p>
            <a:pPr marL="0" marR="0" lvl="0" indent="0" algn="ctr" rtl="0">
              <a:lnSpc>
                <a:spcPct val="99600"/>
              </a:lnSpc>
              <a:spcBef>
                <a:spcPts val="0"/>
              </a:spcBef>
              <a:spcAft>
                <a:spcPts val="0"/>
              </a:spcAft>
              <a:buNone/>
            </a:pPr>
            <a:endParaRPr sz="4927">
              <a:solidFill>
                <a:srgbClr val="18252B"/>
              </a:solidFill>
            </a:endParaRPr>
          </a:p>
        </p:txBody>
      </p:sp>
      <p:pic>
        <p:nvPicPr>
          <p:cNvPr id="233" name="Google Shape;233;g3ea39ada2a6_0_117" descr="23553860 (Provided by Getty Images)"/>
          <p:cNvPicPr preferRelativeResize="0"/>
          <p:nvPr/>
        </p:nvPicPr>
        <p:blipFill>
          <a:blip r:embed="rId15">
            <a:alphaModFix/>
          </a:blip>
          <a:stretch>
            <a:fillRect/>
          </a:stretch>
        </p:blipFill>
        <p:spPr>
          <a:xfrm>
            <a:off x="425700" y="2571750"/>
            <a:ext cx="3499802" cy="3441699"/>
          </a:xfrm>
          <a:prstGeom prst="rect">
            <a:avLst/>
          </a:prstGeom>
          <a:noFill/>
          <a:ln>
            <a:noFill/>
          </a:ln>
        </p:spPr>
      </p:pic>
      <p:pic>
        <p:nvPicPr>
          <p:cNvPr id="234" name="Google Shape;234;g3ea39ada2a6_0_117" descr="23553860 (Provided by Getty Images)"/>
          <p:cNvPicPr preferRelativeResize="0"/>
          <p:nvPr/>
        </p:nvPicPr>
        <p:blipFill>
          <a:blip r:embed="rId15">
            <a:alphaModFix/>
          </a:blip>
          <a:stretch>
            <a:fillRect/>
          </a:stretch>
        </p:blipFill>
        <p:spPr>
          <a:xfrm>
            <a:off x="20884200" y="2571750"/>
            <a:ext cx="3499802" cy="3441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pic>
        <p:nvPicPr>
          <p:cNvPr id="239" name="Google Shape;239;g3ea39ada2a6_0_148"/>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240" name="Google Shape;240;g3ea39ada2a6_0_148"/>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241" name="Google Shape;241;g3ea39ada2a6_0_148"/>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242" name="Google Shape;242;g3ea39ada2a6_0_148"/>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243" name="Google Shape;243;g3ea39ada2a6_0_148"/>
          <p:cNvPicPr preferRelativeResize="0"/>
          <p:nvPr/>
        </p:nvPicPr>
        <p:blipFill rotWithShape="1">
          <a:blip r:embed="rId7">
            <a:alphaModFix/>
          </a:blip>
          <a:srcRect/>
          <a:stretch/>
        </p:blipFill>
        <p:spPr>
          <a:xfrm>
            <a:off x="1835150" y="3429000"/>
            <a:ext cx="20726399" cy="8204200"/>
          </a:xfrm>
          <a:prstGeom prst="rect">
            <a:avLst/>
          </a:prstGeom>
          <a:noFill/>
          <a:ln>
            <a:noFill/>
          </a:ln>
        </p:spPr>
      </p:pic>
      <p:pic>
        <p:nvPicPr>
          <p:cNvPr id="244" name="Google Shape;244;g3ea39ada2a6_0_148"/>
          <p:cNvPicPr preferRelativeResize="0"/>
          <p:nvPr/>
        </p:nvPicPr>
        <p:blipFill rotWithShape="1">
          <a:blip r:embed="rId8">
            <a:alphaModFix/>
          </a:blip>
          <a:srcRect/>
          <a:stretch/>
        </p:blipFill>
        <p:spPr>
          <a:xfrm>
            <a:off x="1828800" y="4533900"/>
            <a:ext cx="1333500" cy="1333500"/>
          </a:xfrm>
          <a:prstGeom prst="rect">
            <a:avLst/>
          </a:prstGeom>
          <a:noFill/>
          <a:ln>
            <a:noFill/>
          </a:ln>
        </p:spPr>
      </p:pic>
      <p:pic>
        <p:nvPicPr>
          <p:cNvPr id="245" name="Google Shape;245;g3ea39ada2a6_0_148"/>
          <p:cNvPicPr preferRelativeResize="0"/>
          <p:nvPr/>
        </p:nvPicPr>
        <p:blipFill rotWithShape="1">
          <a:blip r:embed="rId9">
            <a:alphaModFix/>
          </a:blip>
          <a:srcRect/>
          <a:stretch/>
        </p:blipFill>
        <p:spPr>
          <a:xfrm>
            <a:off x="2133600" y="4902200"/>
            <a:ext cx="736600" cy="609600"/>
          </a:xfrm>
          <a:prstGeom prst="rect">
            <a:avLst/>
          </a:prstGeom>
          <a:noFill/>
          <a:ln>
            <a:noFill/>
          </a:ln>
        </p:spPr>
      </p:pic>
      <p:sp>
        <p:nvSpPr>
          <p:cNvPr id="246" name="Google Shape;246;g3ea39ada2a6_0_148"/>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03</a:t>
            </a:r>
            <a:endParaRPr/>
          </a:p>
        </p:txBody>
      </p:sp>
      <p:sp>
        <p:nvSpPr>
          <p:cNvPr id="247" name="Google Shape;247;g3ea39ada2a6_0_148"/>
          <p:cNvSpPr txBox="1"/>
          <p:nvPr/>
        </p:nvSpPr>
        <p:spPr>
          <a:xfrm>
            <a:off x="850900" y="12890500"/>
            <a:ext cx="17001300" cy="5970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Turn and Talk:  What benefits do you see from numberless word problems?</a:t>
            </a:r>
            <a:endParaRPr b="1"/>
          </a:p>
        </p:txBody>
      </p:sp>
      <p:sp>
        <p:nvSpPr>
          <p:cNvPr id="248" name="Google Shape;248;g3ea39ada2a6_0_148"/>
          <p:cNvSpPr txBox="1"/>
          <p:nvPr/>
        </p:nvSpPr>
        <p:spPr>
          <a:xfrm>
            <a:off x="644900" y="1809800"/>
            <a:ext cx="23106900" cy="2374800"/>
          </a:xfrm>
          <a:prstGeom prst="rect">
            <a:avLst/>
          </a:prstGeom>
          <a:noFill/>
          <a:ln>
            <a:noFill/>
          </a:ln>
        </p:spPr>
        <p:txBody>
          <a:bodyPr spcFirstLastPara="1" wrap="square" lIns="0" tIns="0" rIns="0" bIns="0" anchor="t" anchorCtr="0">
            <a:noAutofit/>
          </a:bodyPr>
          <a:lstStyle/>
          <a:p>
            <a:pPr marL="0" marR="0" lvl="0" indent="0" algn="ctr" rtl="0">
              <a:lnSpc>
                <a:spcPct val="116199"/>
              </a:lnSpc>
              <a:spcBef>
                <a:spcPts val="0"/>
              </a:spcBef>
              <a:spcAft>
                <a:spcPts val="0"/>
              </a:spcAft>
              <a:buNone/>
            </a:pPr>
            <a:r>
              <a:rPr lang="en-US" sz="8100" b="1"/>
              <a:t>Numberless Word Problems</a:t>
            </a:r>
            <a:endParaRPr sz="2200" b="1"/>
          </a:p>
        </p:txBody>
      </p:sp>
      <p:sp>
        <p:nvSpPr>
          <p:cNvPr id="249" name="Google Shape;249;g3ea39ada2a6_0_148"/>
          <p:cNvSpPr txBox="1"/>
          <p:nvPr/>
        </p:nvSpPr>
        <p:spPr>
          <a:xfrm>
            <a:off x="3162300" y="4184600"/>
            <a:ext cx="18732600" cy="7105500"/>
          </a:xfrm>
          <a:prstGeom prst="rect">
            <a:avLst/>
          </a:prstGeom>
          <a:noFill/>
          <a:ln>
            <a:noFill/>
          </a:ln>
        </p:spPr>
        <p:txBody>
          <a:bodyPr spcFirstLastPara="1" wrap="square" lIns="0" tIns="0" rIns="0" bIns="0" anchor="t" anchorCtr="0">
            <a:noAutofit/>
          </a:bodyPr>
          <a:lstStyle/>
          <a:p>
            <a:pPr marL="0" lvl="0" indent="0" algn="ctr" rtl="0">
              <a:lnSpc>
                <a:spcPct val="151753"/>
              </a:lnSpc>
              <a:spcBef>
                <a:spcPts val="1200"/>
              </a:spcBef>
              <a:spcAft>
                <a:spcPts val="0"/>
              </a:spcAft>
              <a:buSzPts val="1100"/>
              <a:buNone/>
            </a:pPr>
            <a:r>
              <a:rPr lang="en-US" sz="4400">
                <a:solidFill>
                  <a:schemeClr val="dk1"/>
                </a:solidFill>
                <a:latin typeface="Roboto"/>
                <a:ea typeface="Roboto"/>
                <a:cs typeface="Roboto"/>
                <a:sym typeface="Roboto"/>
              </a:rPr>
              <a:t>“When students aren’t being distracted by numbers and the pressure to solve, they have the opportunity to focus on the context. Numberless word problems force students to take time to truly make sense of the problem and determine what actions are being done in the problem. When they understand the actions in the problem, they can then translate that to an operation, or a math action.”</a:t>
            </a:r>
            <a:endParaRPr sz="4400">
              <a:solidFill>
                <a:schemeClr val="dk1"/>
              </a:solidFill>
              <a:latin typeface="Roboto"/>
              <a:ea typeface="Roboto"/>
              <a:cs typeface="Roboto"/>
              <a:sym typeface="Roboto"/>
            </a:endParaRPr>
          </a:p>
          <a:p>
            <a:pPr marL="457200" lvl="0" indent="-508000" algn="ctr" rtl="0">
              <a:lnSpc>
                <a:spcPct val="151753"/>
              </a:lnSpc>
              <a:spcBef>
                <a:spcPts val="1200"/>
              </a:spcBef>
              <a:spcAft>
                <a:spcPts val="0"/>
              </a:spcAft>
              <a:buClr>
                <a:schemeClr val="dk1"/>
              </a:buClr>
              <a:buSzPts val="4400"/>
              <a:buFont typeface="Roboto"/>
              <a:buChar char="-"/>
            </a:pPr>
            <a:r>
              <a:rPr lang="en-US" sz="4400">
                <a:solidFill>
                  <a:schemeClr val="dk1"/>
                </a:solidFill>
                <a:latin typeface="Roboto"/>
                <a:ea typeface="Roboto"/>
                <a:cs typeface="Roboto"/>
                <a:sym typeface="Roboto"/>
              </a:rPr>
              <a:t>Kirsten: Team Mix and Math</a:t>
            </a:r>
            <a:endParaRPr sz="4400">
              <a:solidFill>
                <a:schemeClr val="dk1"/>
              </a:solidFill>
              <a:latin typeface="Roboto"/>
              <a:ea typeface="Roboto"/>
              <a:cs typeface="Roboto"/>
              <a:sym typeface="Roboto"/>
            </a:endParaRPr>
          </a:p>
          <a:p>
            <a:pPr marL="0" marR="0" lvl="0" indent="0" algn="ctr" rtl="0">
              <a:lnSpc>
                <a:spcPct val="116199"/>
              </a:lnSpc>
              <a:spcBef>
                <a:spcPts val="1200"/>
              </a:spcBef>
              <a:spcAft>
                <a:spcPts val="0"/>
              </a:spcAft>
              <a:buNone/>
            </a:pPr>
            <a:endParaRPr sz="58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pic>
        <p:nvPicPr>
          <p:cNvPr id="254" name="Google Shape;254;g3ea39ada2a6_0_30"/>
          <p:cNvPicPr preferRelativeResize="0"/>
          <p:nvPr/>
        </p:nvPicPr>
        <p:blipFill rotWithShape="1">
          <a:blip r:embed="rId3">
            <a:alphaModFix/>
          </a:blip>
          <a:srcRect/>
          <a:stretch/>
        </p:blipFill>
        <p:spPr>
          <a:xfrm>
            <a:off x="0" y="0"/>
            <a:ext cx="24384001" cy="13716000"/>
          </a:xfrm>
          <a:prstGeom prst="rect">
            <a:avLst/>
          </a:prstGeom>
          <a:noFill/>
          <a:ln>
            <a:noFill/>
          </a:ln>
        </p:spPr>
      </p:pic>
      <p:pic>
        <p:nvPicPr>
          <p:cNvPr id="255" name="Google Shape;255;g3ea39ada2a6_0_30"/>
          <p:cNvPicPr preferRelativeResize="0"/>
          <p:nvPr/>
        </p:nvPicPr>
        <p:blipFill rotWithShape="1">
          <a:blip r:embed="rId4">
            <a:alphaModFix/>
          </a:blip>
          <a:srcRect/>
          <a:stretch/>
        </p:blipFill>
        <p:spPr>
          <a:xfrm>
            <a:off x="-254000" y="12293600"/>
            <a:ext cx="24637998" cy="1422400"/>
          </a:xfrm>
          <a:prstGeom prst="rect">
            <a:avLst/>
          </a:prstGeom>
          <a:noFill/>
          <a:ln>
            <a:noFill/>
          </a:ln>
        </p:spPr>
      </p:pic>
      <p:pic>
        <p:nvPicPr>
          <p:cNvPr id="256" name="Google Shape;256;g3ea39ada2a6_0_30"/>
          <p:cNvPicPr preferRelativeResize="0"/>
          <p:nvPr/>
        </p:nvPicPr>
        <p:blipFill rotWithShape="1">
          <a:blip r:embed="rId5">
            <a:alphaModFix/>
          </a:blip>
          <a:srcRect/>
          <a:stretch/>
        </p:blipFill>
        <p:spPr>
          <a:xfrm>
            <a:off x="-1041400" y="939800"/>
            <a:ext cx="26250898" cy="11722099"/>
          </a:xfrm>
          <a:prstGeom prst="rect">
            <a:avLst/>
          </a:prstGeom>
          <a:noFill/>
          <a:ln>
            <a:noFill/>
          </a:ln>
        </p:spPr>
      </p:pic>
      <p:pic>
        <p:nvPicPr>
          <p:cNvPr id="257" name="Google Shape;257;g3ea39ada2a6_0_30"/>
          <p:cNvPicPr preferRelativeResize="0"/>
          <p:nvPr/>
        </p:nvPicPr>
        <p:blipFill rotWithShape="1">
          <a:blip r:embed="rId6">
            <a:alphaModFix/>
          </a:blip>
          <a:srcRect/>
          <a:stretch/>
        </p:blipFill>
        <p:spPr>
          <a:xfrm>
            <a:off x="850900" y="685800"/>
            <a:ext cx="22682201" cy="774700"/>
          </a:xfrm>
          <a:prstGeom prst="rect">
            <a:avLst/>
          </a:prstGeom>
          <a:noFill/>
          <a:ln>
            <a:noFill/>
          </a:ln>
        </p:spPr>
      </p:pic>
      <p:pic>
        <p:nvPicPr>
          <p:cNvPr id="258" name="Google Shape;258;g3ea39ada2a6_0_30"/>
          <p:cNvPicPr preferRelativeResize="0"/>
          <p:nvPr/>
        </p:nvPicPr>
        <p:blipFill rotWithShape="1">
          <a:blip r:embed="rId7">
            <a:alphaModFix/>
          </a:blip>
          <a:srcRect/>
          <a:stretch/>
        </p:blipFill>
        <p:spPr>
          <a:xfrm>
            <a:off x="5475100" y="6184900"/>
            <a:ext cx="13446501" cy="6438900"/>
          </a:xfrm>
          <a:prstGeom prst="rect">
            <a:avLst/>
          </a:prstGeom>
          <a:noFill/>
          <a:ln>
            <a:noFill/>
          </a:ln>
        </p:spPr>
      </p:pic>
      <p:pic>
        <p:nvPicPr>
          <p:cNvPr id="259" name="Google Shape;259;g3ea39ada2a6_0_30"/>
          <p:cNvPicPr preferRelativeResize="0"/>
          <p:nvPr/>
        </p:nvPicPr>
        <p:blipFill rotWithShape="1">
          <a:blip r:embed="rId8">
            <a:alphaModFix/>
          </a:blip>
          <a:srcRect/>
          <a:stretch/>
        </p:blipFill>
        <p:spPr>
          <a:xfrm>
            <a:off x="-254000" y="10109200"/>
            <a:ext cx="3314700" cy="2489200"/>
          </a:xfrm>
          <a:prstGeom prst="rect">
            <a:avLst/>
          </a:prstGeom>
          <a:noFill/>
          <a:ln>
            <a:noFill/>
          </a:ln>
        </p:spPr>
      </p:pic>
      <p:pic>
        <p:nvPicPr>
          <p:cNvPr id="260" name="Google Shape;260;g3ea39ada2a6_0_30"/>
          <p:cNvPicPr preferRelativeResize="0"/>
          <p:nvPr/>
        </p:nvPicPr>
        <p:blipFill rotWithShape="1">
          <a:blip r:embed="rId9">
            <a:alphaModFix/>
          </a:blip>
          <a:srcRect/>
          <a:stretch/>
        </p:blipFill>
        <p:spPr>
          <a:xfrm>
            <a:off x="21844000" y="9182100"/>
            <a:ext cx="2819400" cy="3441700"/>
          </a:xfrm>
          <a:prstGeom prst="rect">
            <a:avLst/>
          </a:prstGeom>
          <a:noFill/>
          <a:ln>
            <a:noFill/>
          </a:ln>
        </p:spPr>
      </p:pic>
      <p:pic>
        <p:nvPicPr>
          <p:cNvPr id="261" name="Google Shape;261;g3ea39ada2a6_0_30"/>
          <p:cNvPicPr preferRelativeResize="0"/>
          <p:nvPr/>
        </p:nvPicPr>
        <p:blipFill rotWithShape="1">
          <a:blip r:embed="rId10">
            <a:alphaModFix/>
          </a:blip>
          <a:srcRect/>
          <a:stretch/>
        </p:blipFill>
        <p:spPr>
          <a:xfrm>
            <a:off x="177800" y="7124700"/>
            <a:ext cx="2438400" cy="3048000"/>
          </a:xfrm>
          <a:prstGeom prst="rect">
            <a:avLst/>
          </a:prstGeom>
          <a:noFill/>
          <a:ln>
            <a:noFill/>
          </a:ln>
        </p:spPr>
      </p:pic>
      <p:pic>
        <p:nvPicPr>
          <p:cNvPr id="262" name="Google Shape;262;g3ea39ada2a6_0_30"/>
          <p:cNvPicPr preferRelativeResize="0"/>
          <p:nvPr/>
        </p:nvPicPr>
        <p:blipFill rotWithShape="1">
          <a:blip r:embed="rId11">
            <a:alphaModFix/>
          </a:blip>
          <a:srcRect/>
          <a:stretch/>
        </p:blipFill>
        <p:spPr>
          <a:xfrm>
            <a:off x="18122900" y="7696200"/>
            <a:ext cx="6476999" cy="6096000"/>
          </a:xfrm>
          <a:prstGeom prst="rect">
            <a:avLst/>
          </a:prstGeom>
          <a:noFill/>
          <a:ln>
            <a:noFill/>
          </a:ln>
        </p:spPr>
      </p:pic>
      <p:pic>
        <p:nvPicPr>
          <p:cNvPr id="263" name="Google Shape;263;g3ea39ada2a6_0_30"/>
          <p:cNvPicPr preferRelativeResize="0"/>
          <p:nvPr/>
        </p:nvPicPr>
        <p:blipFill rotWithShape="1">
          <a:blip r:embed="rId12">
            <a:alphaModFix/>
          </a:blip>
          <a:srcRect/>
          <a:stretch/>
        </p:blipFill>
        <p:spPr>
          <a:xfrm>
            <a:off x="2616200" y="9677400"/>
            <a:ext cx="2184400" cy="2921000"/>
          </a:xfrm>
          <a:prstGeom prst="rect">
            <a:avLst/>
          </a:prstGeom>
          <a:noFill/>
          <a:ln>
            <a:noFill/>
          </a:ln>
        </p:spPr>
      </p:pic>
      <p:pic>
        <p:nvPicPr>
          <p:cNvPr id="264" name="Google Shape;264;g3ea39ada2a6_0_30"/>
          <p:cNvPicPr preferRelativeResize="0"/>
          <p:nvPr/>
        </p:nvPicPr>
        <p:blipFill rotWithShape="1">
          <a:blip r:embed="rId13">
            <a:alphaModFix/>
          </a:blip>
          <a:srcRect/>
          <a:stretch/>
        </p:blipFill>
        <p:spPr>
          <a:xfrm>
            <a:off x="2870200" y="7912100"/>
            <a:ext cx="1244600" cy="1244600"/>
          </a:xfrm>
          <a:prstGeom prst="rect">
            <a:avLst/>
          </a:prstGeom>
          <a:noFill/>
          <a:ln>
            <a:noFill/>
          </a:ln>
        </p:spPr>
      </p:pic>
      <p:pic>
        <p:nvPicPr>
          <p:cNvPr id="265" name="Google Shape;265;g3ea39ada2a6_0_30"/>
          <p:cNvPicPr preferRelativeResize="0"/>
          <p:nvPr/>
        </p:nvPicPr>
        <p:blipFill rotWithShape="1">
          <a:blip r:embed="rId13">
            <a:alphaModFix/>
          </a:blip>
          <a:srcRect/>
          <a:stretch/>
        </p:blipFill>
        <p:spPr>
          <a:xfrm>
            <a:off x="18694400" y="11036300"/>
            <a:ext cx="1244600" cy="1244600"/>
          </a:xfrm>
          <a:prstGeom prst="rect">
            <a:avLst/>
          </a:prstGeom>
          <a:noFill/>
          <a:ln>
            <a:noFill/>
          </a:ln>
        </p:spPr>
      </p:pic>
      <p:pic>
        <p:nvPicPr>
          <p:cNvPr id="266" name="Google Shape;266;g3ea39ada2a6_0_30"/>
          <p:cNvPicPr preferRelativeResize="0"/>
          <p:nvPr/>
        </p:nvPicPr>
        <p:blipFill rotWithShape="1">
          <a:blip r:embed="rId14">
            <a:alphaModFix/>
          </a:blip>
          <a:srcRect/>
          <a:stretch/>
        </p:blipFill>
        <p:spPr>
          <a:xfrm>
            <a:off x="21844000" y="8039100"/>
            <a:ext cx="863600" cy="863600"/>
          </a:xfrm>
          <a:prstGeom prst="rect">
            <a:avLst/>
          </a:prstGeom>
          <a:noFill/>
          <a:ln>
            <a:noFill/>
          </a:ln>
        </p:spPr>
      </p:pic>
      <p:pic>
        <p:nvPicPr>
          <p:cNvPr id="267" name="Google Shape;267;g3ea39ada2a6_0_30"/>
          <p:cNvPicPr preferRelativeResize="0"/>
          <p:nvPr/>
        </p:nvPicPr>
        <p:blipFill rotWithShape="1">
          <a:blip r:embed="rId14">
            <a:alphaModFix/>
          </a:blip>
          <a:srcRect/>
          <a:stretch/>
        </p:blipFill>
        <p:spPr>
          <a:xfrm>
            <a:off x="4419600" y="8712200"/>
            <a:ext cx="863600" cy="863600"/>
          </a:xfrm>
          <a:prstGeom prst="rect">
            <a:avLst/>
          </a:prstGeom>
          <a:noFill/>
          <a:ln>
            <a:noFill/>
          </a:ln>
        </p:spPr>
      </p:pic>
      <p:sp>
        <p:nvSpPr>
          <p:cNvPr id="268" name="Google Shape;268;g3ea39ada2a6_0_30"/>
          <p:cNvSpPr txBox="1"/>
          <p:nvPr/>
        </p:nvSpPr>
        <p:spPr>
          <a:xfrm>
            <a:off x="22542500" y="12890500"/>
            <a:ext cx="990600" cy="597000"/>
          </a:xfrm>
          <a:prstGeom prst="rect">
            <a:avLst/>
          </a:prstGeom>
          <a:noFill/>
          <a:ln>
            <a:noFill/>
          </a:ln>
        </p:spPr>
        <p:txBody>
          <a:bodyPr spcFirstLastPara="1" wrap="square" lIns="0" tIns="0" rIns="0" bIns="0" anchor="t" anchorCtr="0">
            <a:noAutofit/>
          </a:bodyPr>
          <a:lstStyle/>
          <a:p>
            <a:pPr marL="0" marR="0" lvl="0" indent="0" algn="r" rtl="0">
              <a:lnSpc>
                <a:spcPct val="116199"/>
              </a:lnSpc>
              <a:spcBef>
                <a:spcPts val="0"/>
              </a:spcBef>
              <a:spcAft>
                <a:spcPts val="0"/>
              </a:spcAft>
              <a:buNone/>
            </a:pPr>
            <a:r>
              <a:rPr lang="en-US" sz="3329" b="0" i="0" u="none" strike="noStrike" cap="none">
                <a:solidFill>
                  <a:srgbClr val="18252B"/>
                </a:solidFill>
                <a:latin typeface="Arial"/>
                <a:ea typeface="Arial"/>
                <a:cs typeface="Arial"/>
                <a:sym typeface="Arial"/>
              </a:rPr>
              <a:t>04</a:t>
            </a:r>
            <a:endParaRPr/>
          </a:p>
        </p:txBody>
      </p:sp>
      <p:sp>
        <p:nvSpPr>
          <p:cNvPr id="269" name="Google Shape;269;g3ea39ada2a6_0_30"/>
          <p:cNvSpPr txBox="1"/>
          <p:nvPr/>
        </p:nvSpPr>
        <p:spPr>
          <a:xfrm>
            <a:off x="850900" y="12890500"/>
            <a:ext cx="5599200" cy="1039500"/>
          </a:xfrm>
          <a:prstGeom prst="rect">
            <a:avLst/>
          </a:prstGeom>
          <a:noFill/>
          <a:ln>
            <a:noFill/>
          </a:ln>
        </p:spPr>
        <p:txBody>
          <a:bodyPr spcFirstLastPara="1" wrap="square" lIns="0" tIns="0" rIns="0" bIns="0" anchor="t" anchorCtr="0">
            <a:noAutofit/>
          </a:bodyPr>
          <a:lstStyle/>
          <a:p>
            <a:pPr marL="0" marR="0" lvl="0" indent="0" algn="l" rtl="0">
              <a:lnSpc>
                <a:spcPct val="116199"/>
              </a:lnSpc>
              <a:spcBef>
                <a:spcPts val="0"/>
              </a:spcBef>
              <a:spcAft>
                <a:spcPts val="0"/>
              </a:spcAft>
              <a:buNone/>
            </a:pPr>
            <a:r>
              <a:rPr lang="en-US" sz="3329" b="1">
                <a:solidFill>
                  <a:srgbClr val="18252B"/>
                </a:solidFill>
              </a:rPr>
              <a:t>Answer Aloud / Discussion</a:t>
            </a:r>
            <a:endParaRPr b="1"/>
          </a:p>
        </p:txBody>
      </p:sp>
      <p:sp>
        <p:nvSpPr>
          <p:cNvPr id="270" name="Google Shape;270;g3ea39ada2a6_0_30"/>
          <p:cNvSpPr txBox="1"/>
          <p:nvPr/>
        </p:nvSpPr>
        <p:spPr>
          <a:xfrm>
            <a:off x="4268000" y="2641550"/>
            <a:ext cx="15594000" cy="3302100"/>
          </a:xfrm>
          <a:prstGeom prst="rect">
            <a:avLst/>
          </a:prstGeom>
          <a:noFill/>
          <a:ln>
            <a:noFill/>
          </a:ln>
        </p:spPr>
        <p:txBody>
          <a:bodyPr spcFirstLastPara="1" wrap="square" lIns="0" tIns="472050" rIns="0" bIns="0" anchor="t" anchorCtr="0">
            <a:noAutofit/>
          </a:bodyPr>
          <a:lstStyle/>
          <a:p>
            <a:pPr marL="0" marR="0" lvl="0" indent="0" algn="ctr" rtl="0">
              <a:lnSpc>
                <a:spcPct val="83000"/>
              </a:lnSpc>
              <a:spcBef>
                <a:spcPts val="0"/>
              </a:spcBef>
              <a:spcAft>
                <a:spcPts val="0"/>
              </a:spcAft>
              <a:buNone/>
            </a:pPr>
            <a:r>
              <a:rPr lang="en-US" sz="4500" b="1">
                <a:solidFill>
                  <a:srgbClr val="18252B"/>
                </a:solidFill>
              </a:rPr>
              <a:t>There are two cups of marbles on the table.  One cup belongs to John and one cup belongs to Parker.  John has more marbles than Parker.  There are some blue marbles in one cup and some red marbles in the other.  </a:t>
            </a:r>
            <a:endParaRPr sz="4500"/>
          </a:p>
        </p:txBody>
      </p:sp>
      <p:sp>
        <p:nvSpPr>
          <p:cNvPr id="271" name="Google Shape;271;g3ea39ada2a6_0_30"/>
          <p:cNvSpPr txBox="1"/>
          <p:nvPr/>
        </p:nvSpPr>
        <p:spPr>
          <a:xfrm>
            <a:off x="5946650" y="6964200"/>
            <a:ext cx="12554700" cy="5329500"/>
          </a:xfrm>
          <a:prstGeom prst="rect">
            <a:avLst/>
          </a:prstGeom>
          <a:noFill/>
          <a:ln>
            <a:noFill/>
          </a:ln>
        </p:spPr>
        <p:txBody>
          <a:bodyPr spcFirstLastPara="1" wrap="square" lIns="0" tIns="52400" rIns="0" bIns="0" anchor="t" anchorCtr="0">
            <a:noAutofit/>
          </a:bodyPr>
          <a:lstStyle/>
          <a:p>
            <a:pPr marL="0" marR="0" lvl="0" indent="0" algn="ctr" rtl="0">
              <a:lnSpc>
                <a:spcPct val="99600"/>
              </a:lnSpc>
              <a:spcBef>
                <a:spcPts val="0"/>
              </a:spcBef>
              <a:spcAft>
                <a:spcPts val="0"/>
              </a:spcAft>
              <a:buNone/>
            </a:pPr>
            <a:r>
              <a:rPr lang="en-US" sz="4027" b="1">
                <a:solidFill>
                  <a:srgbClr val="18252B"/>
                </a:solidFill>
              </a:rPr>
              <a:t>What do we know?  </a:t>
            </a:r>
            <a:endParaRPr sz="4027" b="1">
              <a:solidFill>
                <a:srgbClr val="18252B"/>
              </a:solidFill>
            </a:endParaRPr>
          </a:p>
          <a:p>
            <a:pPr marL="0" marR="0" lvl="0" indent="0" algn="ctr" rtl="0">
              <a:lnSpc>
                <a:spcPct val="99600"/>
              </a:lnSpc>
              <a:spcBef>
                <a:spcPts val="0"/>
              </a:spcBef>
              <a:spcAft>
                <a:spcPts val="0"/>
              </a:spcAft>
              <a:buNone/>
            </a:pPr>
            <a:endParaRPr sz="4027" b="1">
              <a:solidFill>
                <a:srgbClr val="18252B"/>
              </a:solidFill>
            </a:endParaRPr>
          </a:p>
          <a:p>
            <a:pPr marL="0" marR="0" lvl="0" indent="0" algn="ctr" rtl="0">
              <a:lnSpc>
                <a:spcPct val="99600"/>
              </a:lnSpc>
              <a:spcBef>
                <a:spcPts val="0"/>
              </a:spcBef>
              <a:spcAft>
                <a:spcPts val="0"/>
              </a:spcAft>
              <a:buNone/>
            </a:pPr>
            <a:r>
              <a:rPr lang="en-US" sz="4027" b="1">
                <a:solidFill>
                  <a:srgbClr val="18252B"/>
                </a:solidFill>
              </a:rPr>
              <a:t>What is the problem we are solving?</a:t>
            </a:r>
            <a:endParaRPr sz="4027" b="1">
              <a:solidFill>
                <a:srgbClr val="18252B"/>
              </a:solidFill>
            </a:endParaRPr>
          </a:p>
          <a:p>
            <a:pPr marL="0" marR="0" lvl="0" indent="0" algn="ctr" rtl="0">
              <a:lnSpc>
                <a:spcPct val="99600"/>
              </a:lnSpc>
              <a:spcBef>
                <a:spcPts val="0"/>
              </a:spcBef>
              <a:spcAft>
                <a:spcPts val="0"/>
              </a:spcAft>
              <a:buNone/>
            </a:pPr>
            <a:endParaRPr sz="4027" b="1">
              <a:solidFill>
                <a:srgbClr val="18252B"/>
              </a:solidFill>
            </a:endParaRPr>
          </a:p>
          <a:p>
            <a:pPr marL="0" marR="0" lvl="0" indent="0" algn="ctr" rtl="0">
              <a:lnSpc>
                <a:spcPct val="99600"/>
              </a:lnSpc>
              <a:spcBef>
                <a:spcPts val="0"/>
              </a:spcBef>
              <a:spcAft>
                <a:spcPts val="0"/>
              </a:spcAft>
              <a:buNone/>
            </a:pPr>
            <a:r>
              <a:rPr lang="en-US" sz="4027" b="1">
                <a:solidFill>
                  <a:srgbClr val="18252B"/>
                </a:solidFill>
              </a:rPr>
              <a:t>What problem might we be solving for and if so, how would we know?</a:t>
            </a:r>
            <a:endParaRPr sz="4027" b="1">
              <a:solidFill>
                <a:srgbClr val="18252B"/>
              </a:solidFill>
            </a:endParaRPr>
          </a:p>
          <a:p>
            <a:pPr marL="0" marR="0" lvl="0" indent="0" algn="ctr" rtl="0">
              <a:lnSpc>
                <a:spcPct val="99600"/>
              </a:lnSpc>
              <a:spcBef>
                <a:spcPts val="0"/>
              </a:spcBef>
              <a:spcAft>
                <a:spcPts val="0"/>
              </a:spcAft>
              <a:buNone/>
            </a:pPr>
            <a:endParaRPr sz="4027" b="1">
              <a:solidFill>
                <a:srgbClr val="18252B"/>
              </a:solidFill>
            </a:endParaRPr>
          </a:p>
          <a:p>
            <a:pPr marL="0" marR="0" lvl="0" indent="0" algn="ctr" rtl="0">
              <a:lnSpc>
                <a:spcPct val="99600"/>
              </a:lnSpc>
              <a:spcBef>
                <a:spcPts val="0"/>
              </a:spcBef>
              <a:spcAft>
                <a:spcPts val="0"/>
              </a:spcAft>
              <a:buNone/>
            </a:pPr>
            <a:r>
              <a:rPr lang="en-US" sz="4027" b="1">
                <a:solidFill>
                  <a:srgbClr val="18252B"/>
                </a:solidFill>
              </a:rPr>
              <a:t> → Teacher questioning at varied DOK levels </a:t>
            </a:r>
            <a:endParaRPr sz="4027" b="1">
              <a:solidFill>
                <a:srgbClr val="18252B"/>
              </a:solidFill>
            </a:endParaRPr>
          </a:p>
          <a:p>
            <a:pPr marL="0" marR="0" lvl="0" indent="0" algn="ctr" rtl="0">
              <a:lnSpc>
                <a:spcPct val="99600"/>
              </a:lnSpc>
              <a:spcBef>
                <a:spcPts val="0"/>
              </a:spcBef>
              <a:spcAft>
                <a:spcPts val="0"/>
              </a:spcAft>
              <a:buNone/>
            </a:pPr>
            <a:endParaRPr sz="4127" b="1">
              <a:solidFill>
                <a:srgbClr val="18252B"/>
              </a:solidFill>
            </a:endParaRPr>
          </a:p>
          <a:p>
            <a:pPr marL="0" marR="0" lvl="0" indent="0" algn="ctr" rtl="0">
              <a:lnSpc>
                <a:spcPct val="99600"/>
              </a:lnSpc>
              <a:spcBef>
                <a:spcPts val="0"/>
              </a:spcBef>
              <a:spcAft>
                <a:spcPts val="0"/>
              </a:spcAft>
              <a:buNone/>
            </a:pPr>
            <a:endParaRPr sz="4127">
              <a:solidFill>
                <a:srgbClr val="18252B"/>
              </a:solidFill>
            </a:endParaRPr>
          </a:p>
        </p:txBody>
      </p:sp>
      <p:sp>
        <p:nvSpPr>
          <p:cNvPr id="272" name="Google Shape;272;g3ea39ada2a6_0_30"/>
          <p:cNvSpPr txBox="1"/>
          <p:nvPr/>
        </p:nvSpPr>
        <p:spPr>
          <a:xfrm>
            <a:off x="3798500" y="1531275"/>
            <a:ext cx="16533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dk1"/>
                </a:solidFill>
                <a:latin typeface="Calibri"/>
                <a:ea typeface="Calibri"/>
                <a:cs typeface="Calibri"/>
                <a:sym typeface="Calibri"/>
              </a:rPr>
              <a:t>What is a possible solution?</a:t>
            </a:r>
            <a:endParaRPr sz="60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2385</Words>
  <Application>Microsoft Office PowerPoint</Application>
  <PresentationFormat>Custom</PresentationFormat>
  <Paragraphs>249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Ashley Zegilla</cp:lastModifiedBy>
  <cp:revision>1</cp:revision>
  <dcterms:created xsi:type="dcterms:W3CDTF">2006-08-16T00:00:00Z</dcterms:created>
  <dcterms:modified xsi:type="dcterms:W3CDTF">2026-06-17T11:21:44Z</dcterms:modified>
</cp:coreProperties>
</file>