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6858000" cx="12192000"/>
  <p:notesSz cx="6858000" cy="9144000"/>
  <p:embeddedFontLst>
    <p:embeddedFont>
      <p:font typeface="Poppins"/>
      <p:regular r:id="rId26"/>
      <p:bold r:id="rId27"/>
      <p:italic r:id="rId28"/>
      <p:boldItalic r:id="rId29"/>
    </p:embeddedFont>
    <p:embeddedFont>
      <p:font typeface="Lato"/>
      <p:regular r:id="rId30"/>
      <p:bold r:id="rId31"/>
      <p:italic r:id="rId32"/>
      <p:boldItalic r:id="rId33"/>
    </p:embeddedFont>
    <p:embeddedFont>
      <p:font typeface="Lato Black"/>
      <p:bold r:id="rId34"/>
      <p:boldItalic r:id="rId35"/>
    </p:embeddedFont>
    <p:embeddedFont>
      <p:font typeface="Average"/>
      <p:regular r:id="rId36"/>
    </p:embeddedFont>
    <p:embeddedFont>
      <p:font typeface="Poppins SemiBold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22E52C1-42ED-475A-BD30-D49DE7FFA48E}">
  <a:tblStyle styleId="{022E52C1-42ED-475A-BD30-D49DE7FFA48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oppins-regular.fntdata"/><Relationship Id="rId25" Type="http://schemas.openxmlformats.org/officeDocument/2006/relationships/slide" Target="slides/slide19.xml"/><Relationship Id="rId28" Type="http://schemas.openxmlformats.org/officeDocument/2006/relationships/font" Target="fonts/Poppins-italic.fntdata"/><Relationship Id="rId27" Type="http://schemas.openxmlformats.org/officeDocument/2006/relationships/font" Target="fonts/Poppins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.fntdata"/><Relationship Id="rId30" Type="http://schemas.openxmlformats.org/officeDocument/2006/relationships/font" Target="fonts/Lato-regular.fntdata"/><Relationship Id="rId11" Type="http://schemas.openxmlformats.org/officeDocument/2006/relationships/slide" Target="slides/slide5.xml"/><Relationship Id="rId33" Type="http://schemas.openxmlformats.org/officeDocument/2006/relationships/font" Target="fonts/Lato-boldItalic.fntdata"/><Relationship Id="rId10" Type="http://schemas.openxmlformats.org/officeDocument/2006/relationships/slide" Target="slides/slide4.xml"/><Relationship Id="rId32" Type="http://schemas.openxmlformats.org/officeDocument/2006/relationships/font" Target="fonts/Lato-italic.fntdata"/><Relationship Id="rId13" Type="http://schemas.openxmlformats.org/officeDocument/2006/relationships/slide" Target="slides/slide7.xml"/><Relationship Id="rId35" Type="http://schemas.openxmlformats.org/officeDocument/2006/relationships/font" Target="fonts/LatoBlack-boldItalic.fntdata"/><Relationship Id="rId12" Type="http://schemas.openxmlformats.org/officeDocument/2006/relationships/slide" Target="slides/slide6.xml"/><Relationship Id="rId34" Type="http://schemas.openxmlformats.org/officeDocument/2006/relationships/font" Target="fonts/LatoBlack-bold.fntdata"/><Relationship Id="rId15" Type="http://schemas.openxmlformats.org/officeDocument/2006/relationships/slide" Target="slides/slide9.xml"/><Relationship Id="rId37" Type="http://schemas.openxmlformats.org/officeDocument/2006/relationships/font" Target="fonts/Poppins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Average-regular.fntdata"/><Relationship Id="rId17" Type="http://schemas.openxmlformats.org/officeDocument/2006/relationships/slide" Target="slides/slide11.xml"/><Relationship Id="rId39" Type="http://schemas.openxmlformats.org/officeDocument/2006/relationships/font" Target="fonts/Poppins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Poppins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c05b2a2ab_1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ec05b2a2ab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c05b2a2ab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ec05b2a2ab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ec05b2a2ab_1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ec05b2a2ab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c05b2a2ab_1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ec05b2a2ab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a66c6574f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a66c6574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ea9dddb8f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3ea9dddb8f8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2ecc8d77f9845e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2ecc8d77f9845e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c05b2a2ab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c05b2a2a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c05b2a2ab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ec05b2a2a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ec05b2a2ab_1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ec05b2a2ab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3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rive.google.com/file/d/1EiuZPz0OPAljyJZbY95lweviWaPnFlgV/view?usp=sharing" TargetMode="External"/><Relationship Id="rId4" Type="http://schemas.openxmlformats.org/officeDocument/2006/relationships/hyperlink" Target="https://drive.google.com/file/d/1EiuZPz0OPAljyJZbY95lweviWaPnFlgV/view?usp=sharing" TargetMode="External"/><Relationship Id="rId5" Type="http://schemas.openxmlformats.org/officeDocument/2006/relationships/hyperlink" Target="https://drive.google.com/file/d/1EiuZPz0OPAljyJZbY95lweviWaPnFlgV/view?usp=sharing" TargetMode="External"/><Relationship Id="rId6" Type="http://schemas.openxmlformats.org/officeDocument/2006/relationships/hyperlink" Target="https://drive.google.com/drive/folders/1odohNq0KAH5vHcJkOsI_BB42telDN1sX?usp=sharing" TargetMode="External"/><Relationship Id="rId7" Type="http://schemas.openxmlformats.org/officeDocument/2006/relationships/hyperlink" Target="https://docs.google.com/document/d/1cyzRkFvwQdUY637RJ_ZwLsa-Sg0jMKcRbQH55mKQCKs/edit?usp=sharing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3f3XxehIzuacxdtlczwYLO7KS_ImyYtd/view" TargetMode="External"/><Relationship Id="rId4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Relationship Id="rId6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Relationship Id="rId5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Bmyers@lexington1.net" TargetMode="External"/><Relationship Id="rId4" Type="http://schemas.openxmlformats.org/officeDocument/2006/relationships/image" Target="../media/image13.jpg"/><Relationship Id="rId5" Type="http://schemas.openxmlformats.org/officeDocument/2006/relationships/image" Target="../media/image2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careertech.org/CareerClusters/" TargetMode="External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495300" y="1667580"/>
            <a:ext cx="11201400" cy="16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8FAFC"/>
                </a:solidFill>
                <a:latin typeface="Poppins"/>
                <a:ea typeface="Poppins"/>
                <a:cs typeface="Poppins"/>
                <a:sym typeface="Poppins"/>
              </a:rPr>
              <a:t>Connecting Core and Career Learning</a:t>
            </a:r>
            <a:endParaRPr/>
          </a:p>
        </p:txBody>
      </p:sp>
      <p:sp>
        <p:nvSpPr>
          <p:cNvPr id="86" name="Google Shape;86;p13"/>
          <p:cNvSpPr txBox="1"/>
          <p:nvPr/>
        </p:nvSpPr>
        <p:spPr>
          <a:xfrm>
            <a:off x="1979500" y="3879500"/>
            <a:ext cx="82884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Bridging Core Disciplines with Career and Technical Education Pathways </a:t>
            </a:r>
            <a:r>
              <a:rPr lang="en-US" sz="2200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to Enhance Student Learning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63" name="Google Shape;1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64" name="Google Shape;164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000" y="1979416"/>
            <a:ext cx="3365450" cy="2899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19050">
              <a:srgbClr val="000000">
                <a:alpha val="54000"/>
              </a:srgbClr>
            </a:outerShdw>
          </a:effectLst>
        </p:spPr>
      </p:pic>
      <p:pic>
        <p:nvPicPr>
          <p:cNvPr descr="image.png" id="165" name="Google Shape;16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3200" y="1979416"/>
            <a:ext cx="3365450" cy="2899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19050">
              <a:srgbClr val="000000">
                <a:alpha val="54000"/>
              </a:srgbClr>
            </a:outerShdw>
          </a:effectLst>
        </p:spPr>
      </p:pic>
      <p:pic>
        <p:nvPicPr>
          <p:cNvPr descr="image.png" id="166" name="Google Shape;16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64400" y="2044154"/>
            <a:ext cx="3365450" cy="289917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19050">
              <a:srgbClr val="000000">
                <a:alpha val="54000"/>
              </a:srgbClr>
            </a:outerShdw>
          </a:effectLst>
        </p:spPr>
      </p:pic>
      <p:sp>
        <p:nvSpPr>
          <p:cNvPr id="167" name="Google Shape;167;p22"/>
          <p:cNvSpPr txBox="1"/>
          <p:nvPr/>
        </p:nvSpPr>
        <p:spPr>
          <a:xfrm>
            <a:off x="1119485" y="3095629"/>
            <a:ext cx="2650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Standard Crosswalks</a:t>
            </a:r>
            <a:endParaRPr/>
          </a:p>
        </p:txBody>
      </p:sp>
      <p:sp>
        <p:nvSpPr>
          <p:cNvPr id="168" name="Google Shape;168;p22"/>
          <p:cNvSpPr txBox="1"/>
          <p:nvPr/>
        </p:nvSpPr>
        <p:spPr>
          <a:xfrm>
            <a:off x="1057275" y="3572304"/>
            <a:ext cx="2775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Mapping general education requirements precisely onto professional and vocational skill frameworks to dual-qualify content.</a:t>
            </a:r>
            <a:endParaRPr/>
          </a:p>
        </p:txBody>
      </p:sp>
      <p:sp>
        <p:nvSpPr>
          <p:cNvPr id="169" name="Google Shape;169;p22"/>
          <p:cNvSpPr txBox="1"/>
          <p:nvPr/>
        </p:nvSpPr>
        <p:spPr>
          <a:xfrm>
            <a:off x="4810765" y="3067542"/>
            <a:ext cx="2570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Co-Teaching Models</a:t>
            </a: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708475" y="3572304"/>
            <a:ext cx="2775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Pairing content-area generalists with CTE educators to design authentic, interdisciplinary lessons and units.</a:t>
            </a: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8406872" y="3067542"/>
            <a:ext cx="26802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Dual Credit Pathways</a:t>
            </a:r>
            <a:endParaRPr/>
          </a:p>
        </p:txBody>
      </p:sp>
      <p:sp>
        <p:nvSpPr>
          <p:cNvPr id="172" name="Google Shape;172;p22"/>
          <p:cNvSpPr txBox="1"/>
          <p:nvPr/>
        </p:nvSpPr>
        <p:spPr>
          <a:xfrm>
            <a:off x="8359575" y="3570204"/>
            <a:ext cx="27750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Allowing coursework to fulfill standard academic core markers while simultaneously building technical credentials.</a:t>
            </a:r>
            <a:endParaRPr/>
          </a:p>
        </p:txBody>
      </p:sp>
      <p:pic>
        <p:nvPicPr>
          <p:cNvPr descr="image.png" id="173" name="Google Shape;173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35100" y="2368104"/>
            <a:ext cx="419100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4" name="Google Shape;17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33975" y="2368104"/>
            <a:ext cx="52387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75" name="Google Shape;175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85102" y="2423004"/>
            <a:ext cx="523875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 txBox="1"/>
          <p:nvPr/>
        </p:nvSpPr>
        <p:spPr>
          <a:xfrm>
            <a:off x="762000" y="571500"/>
            <a:ext cx="1120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Examples of Integration and Collaboration</a:t>
            </a:r>
            <a:endParaRPr sz="4000"/>
          </a:p>
        </p:txBody>
      </p:sp>
      <p:pic>
        <p:nvPicPr>
          <p:cNvPr descr="image.png" id="177" name="Google Shape;1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850" y="5369600"/>
            <a:ext cx="3365450" cy="9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19050">
              <a:srgbClr val="000000">
                <a:alpha val="54000"/>
              </a:srgbClr>
            </a:outerShdw>
          </a:effectLst>
        </p:spPr>
      </p:pic>
      <p:sp>
        <p:nvSpPr>
          <p:cNvPr id="178" name="Google Shape;178;p22"/>
          <p:cNvSpPr txBox="1"/>
          <p:nvPr/>
        </p:nvSpPr>
        <p:spPr>
          <a:xfrm>
            <a:off x="1259110" y="5569204"/>
            <a:ext cx="26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Joint Professional Learning</a:t>
            </a:r>
            <a:endParaRPr/>
          </a:p>
        </p:txBody>
      </p:sp>
      <p:pic>
        <p:nvPicPr>
          <p:cNvPr descr="image.png" id="179" name="Google Shape;17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3125" y="5383013"/>
            <a:ext cx="3365450" cy="9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320000" dist="19050">
              <a:srgbClr val="000000">
                <a:alpha val="54000"/>
              </a:srgbClr>
            </a:outerShdw>
          </a:effectLst>
        </p:spPr>
      </p:pic>
      <p:sp>
        <p:nvSpPr>
          <p:cNvPr id="180" name="Google Shape;180;p22"/>
          <p:cNvSpPr txBox="1"/>
          <p:nvPr/>
        </p:nvSpPr>
        <p:spPr>
          <a:xfrm>
            <a:off x="4770760" y="5569204"/>
            <a:ext cx="26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Classroom Observations &amp; Tours</a:t>
            </a:r>
            <a:endParaRPr/>
          </a:p>
        </p:txBody>
      </p:sp>
      <p:pic>
        <p:nvPicPr>
          <p:cNvPr descr="image.png" id="181" name="Google Shape;18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64400" y="5369600"/>
            <a:ext cx="3365450" cy="926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920000" dist="19050">
              <a:srgbClr val="000000">
                <a:alpha val="54000"/>
              </a:srgbClr>
            </a:outerShdw>
          </a:effectLst>
        </p:spPr>
      </p:pic>
      <p:sp>
        <p:nvSpPr>
          <p:cNvPr id="182" name="Google Shape;182;p22"/>
          <p:cNvSpPr txBox="1"/>
          <p:nvPr/>
        </p:nvSpPr>
        <p:spPr>
          <a:xfrm>
            <a:off x="8484385" y="5555779"/>
            <a:ext cx="2650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Teacher Industry Tours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87" name="Google Shape;18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3"/>
          <p:cNvSpPr txBox="1"/>
          <p:nvPr/>
        </p:nvSpPr>
        <p:spPr>
          <a:xfrm>
            <a:off x="339525" y="571500"/>
            <a:ext cx="1162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STEM is CTE, CTE is STEM</a:t>
            </a:r>
            <a:endParaRPr sz="4000"/>
          </a:p>
        </p:txBody>
      </p:sp>
      <p:pic>
        <p:nvPicPr>
          <p:cNvPr id="189" name="Google Shape;189;p23" title="Screenshot 2025-11-09 at 8.13.05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6983" y="571500"/>
            <a:ext cx="3598665" cy="2857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262350" y="1404375"/>
            <a:ext cx="67443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While </a:t>
            </a:r>
            <a:r>
              <a:rPr b="1" lang="en-US" sz="1600">
                <a:solidFill>
                  <a:schemeClr val="dk1"/>
                </a:solidFill>
              </a:rPr>
              <a:t>Career and Technical Education (CTE)</a:t>
            </a:r>
            <a:r>
              <a:rPr lang="en-US" sz="1600">
                <a:solidFill>
                  <a:schemeClr val="dk1"/>
                </a:solidFill>
              </a:rPr>
              <a:t> and </a:t>
            </a:r>
            <a:r>
              <a:rPr b="1" lang="en-US" sz="1600">
                <a:solidFill>
                  <a:schemeClr val="dk1"/>
                </a:solidFill>
              </a:rPr>
              <a:t>STEM</a:t>
            </a:r>
            <a:r>
              <a:rPr lang="en-US" sz="1600">
                <a:solidFill>
                  <a:schemeClr val="dk1"/>
                </a:solidFill>
              </a:rPr>
              <a:t> (Science, Technology, Engineering, and Math) originated from different educational movements, today they are two sides of the same coin. CTE provides the hands-on application, while STEM provides the theoretical framework. When they intersect, the distinction between them virtually disappears.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339525" y="3251475"/>
            <a:ext cx="111162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1. Advanced Manufacturing is Applied Materials Science and Engineering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In a CTE Advanced Manufacturing or Robotics track, students don't just learn how to run machinery; they engage directly with STEM principles.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39525" y="4055775"/>
            <a:ext cx="111162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2. Biomedical Sciences and Allied Health are Living Laboratories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High school CTE pathways in sports medicine, nursing, or biomedical technology are often classified as "vocational," but their entire curriculum is rooted in pure STEM.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339525" y="5090175"/>
            <a:ext cx="116238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3. Agricultural Technology (AgTech) is Environmental Science and Data Analytics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Modern agriculture CTE programs have evolved far beyond traditional farming. They are now hubs for cutting-edge ecological and technological research.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339525" y="5894475"/>
            <a:ext cx="114048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chemeClr val="dk1"/>
                </a:solidFill>
              </a:rPr>
              <a:t>4</a:t>
            </a:r>
            <a:r>
              <a:rPr b="1" lang="en-US" sz="1500">
                <a:solidFill>
                  <a:schemeClr val="dk1"/>
                </a:solidFill>
              </a:rPr>
              <a:t>. Cybersecurity and Networking are Pure Computer Science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300">
                <a:solidFill>
                  <a:schemeClr val="dk1"/>
                </a:solidFill>
              </a:rPr>
              <a:t>Information Technology (IT) pathways in CTE are designed to get students certified and into the workforce quickly, but the day-to-day work is pure STEM.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95" name="Google Shape;195;p23"/>
          <p:cNvSpPr txBox="1"/>
          <p:nvPr/>
        </p:nvSpPr>
        <p:spPr>
          <a:xfrm>
            <a:off x="1966725" y="446975"/>
            <a:ext cx="7356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/>
        </p:nvSpPr>
        <p:spPr>
          <a:xfrm>
            <a:off x="906725" y="1895450"/>
            <a:ext cx="81123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Braden </a:t>
            </a: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Giuliano</a:t>
            </a: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 - Computer Science and STEM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906725" y="3186350"/>
            <a:ext cx="81123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CTE Capstone Day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Pictures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Rubrics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4"/>
          <p:cNvSpPr txBox="1"/>
          <p:nvPr/>
        </p:nvSpPr>
        <p:spPr>
          <a:xfrm>
            <a:off x="906725" y="4892550"/>
            <a:ext cx="81123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Perkins Performance Indicators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4"/>
          <p:cNvSpPr txBox="1"/>
          <p:nvPr/>
        </p:nvSpPr>
        <p:spPr>
          <a:xfrm>
            <a:off x="906725" y="571500"/>
            <a:ext cx="1105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Discussion Points</a:t>
            </a:r>
            <a:endParaRPr sz="4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/>
        </p:nvSpPr>
        <p:spPr>
          <a:xfrm>
            <a:off x="818800" y="545925"/>
            <a:ext cx="11201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5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Academic &amp; </a:t>
            </a:r>
            <a:r>
              <a:rPr b="1" i="0" lang="en-US" sz="2850" u="none" cap="none" strike="noStrike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Career Crosswalk Examples</a:t>
            </a:r>
            <a:endParaRPr/>
          </a:p>
        </p:txBody>
      </p:sp>
      <p:graphicFrame>
        <p:nvGraphicFramePr>
          <p:cNvPr id="209" name="Google Shape;209;p25"/>
          <p:cNvGraphicFramePr/>
          <p:nvPr/>
        </p:nvGraphicFramePr>
        <p:xfrm>
          <a:off x="375063" y="12941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{022E52C1-42ED-475A-BD30-D49DE7FFA48E}</a:tableStyleId>
              </a:tblPr>
              <a:tblGrid>
                <a:gridCol w="2709025"/>
                <a:gridCol w="2910950"/>
                <a:gridCol w="2910950"/>
                <a:gridCol w="2910950"/>
              </a:tblGrid>
              <a:tr h="459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CTE SUBJECT AREA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MATH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ENGLISH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SCIENCE</a:t>
                      </a:r>
                      <a:endParaRPr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Agriculture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Calculating fertilizer application rates per acre and tracking livestock growth metrics.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Writing technical grant proposals for sustainable farming equipment or environmental conservation initiatives.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Utilizing botany, chemistry, and soil science to manage crop genetics, soil pH, and pest control.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Automotive Technology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Using precision measurements (micrometers, torque specs) and ratios to balance engines or align wheels.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Reading, comprehending, and troubleshooting via dense, multi-page manufacturer service manuals.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Applying thermodynamics, fluid dynamics, and electrical circuitry to diagnose powertrain systems.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Building </a:t>
                      </a:r>
                      <a:r>
                        <a:rPr lang="en-US"/>
                        <a:t>Construction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Using geometry, trigonometry, and spatial reasoning to calculate structural load balances and roof pitches.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Reading, decoding, and interpreting highly detailed building codes, OSHA regulations, and blueprints.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Applying physics (force, stress, and strain vectors) and material science to test structural integrity.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Business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Calculating compound interest, profit margins, break-even analysis, and cash flow projections.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Drafting a comprehensive, written business plan and pitching it to investors. 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Analyzing data-driven consumer behavior trends using psychological and behavioral science principles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Computer Programming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Utilizing Boolean algebra, discrete mathematics, and algorithms for software and database structure.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Writing technical documentation, user guides, and clear, syntax-exact command lines or scripts.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Applying electrical physics principles to understand data transmission, semiconductor limits, and hardware circuitry.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Health Science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Calculating precise medication dosages based on patient body weight and fluid conversion ratios.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Charting accurate electronic health records (EHRs) and interpreting complex medical terminology.</a:t>
                      </a:r>
                      <a:endParaRPr sz="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Understanding human anatomy, physiology, pathogens, and the chemical reactions of pharmaceuticals.</a:t>
                      </a:r>
                      <a:endParaRPr sz="900"/>
                    </a:p>
                  </a:txBody>
                  <a:tcPr marT="91425" marB="91425" marR="91425" marL="91425"/>
                </a:tc>
              </a:tr>
              <a:tr h="6641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Machine Technology &amp;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Welding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Precision measurements, fractions, X-Y-Z Axis, and Linear Equations. Angles, degrees</a:t>
                      </a:r>
                      <a:endParaRPr b="1" sz="900">
                        <a:solidFill>
                          <a:srgbClr val="1F1F1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Must read technical manuals in understanding machine operations and functions. Customer and internal communications and operations.</a:t>
                      </a:r>
                      <a:endParaRPr b="1" sz="900">
                        <a:solidFill>
                          <a:srgbClr val="1F1F1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None/>
                      </a:pPr>
                      <a:r>
                        <a:rPr b="1" lang="en-US" sz="900">
                          <a:solidFill>
                            <a:srgbClr val="1F1F1F"/>
                          </a:solidFill>
                        </a:rPr>
                        <a:t>Students must understand the periodic tables which contain gases and metals to understand which material is stronger to perform needed cuts.</a:t>
                      </a:r>
                      <a:endParaRPr b="1" sz="900">
                        <a:solidFill>
                          <a:srgbClr val="1F1F1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"/>
          <p:cNvSpPr txBox="1"/>
          <p:nvPr/>
        </p:nvSpPr>
        <p:spPr>
          <a:xfrm>
            <a:off x="574425" y="266700"/>
            <a:ext cx="11623800" cy="9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Shared CTE Lessons Implementing Core </a:t>
            </a:r>
            <a:endParaRPr b="1" sz="2900">
              <a:solidFill>
                <a:srgbClr val="0F172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Academic Concepts</a:t>
            </a:r>
            <a:endParaRPr sz="2900"/>
          </a:p>
        </p:txBody>
      </p:sp>
      <p:pic>
        <p:nvPicPr>
          <p:cNvPr id="215" name="Google Shape;215;p26" title="Welding-Electrical Power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425" y="1627950"/>
            <a:ext cx="6400800" cy="48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/>
        </p:nvSpPr>
        <p:spPr>
          <a:xfrm>
            <a:off x="8124100" y="3346700"/>
            <a:ext cx="3587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Electrical Power in Welding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25" y="187563"/>
            <a:ext cx="4210652" cy="31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1725" y="187575"/>
            <a:ext cx="4210650" cy="315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2925" y="3585712"/>
            <a:ext cx="4210652" cy="315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 rotWithShape="1">
          <a:blip r:embed="rId6">
            <a:alphaModFix/>
          </a:blip>
          <a:srcRect b="24667" l="0" r="0" t="20771"/>
          <a:stretch/>
        </p:blipFill>
        <p:spPr>
          <a:xfrm>
            <a:off x="6881725" y="3572903"/>
            <a:ext cx="4210651" cy="3183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50" y="657576"/>
            <a:ext cx="3846325" cy="515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838" y="653958"/>
            <a:ext cx="3846325" cy="5164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1325" y="657575"/>
            <a:ext cx="3846300" cy="515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36" name="Google Shape;23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 txBox="1"/>
          <p:nvPr>
            <p:ph type="title"/>
          </p:nvPr>
        </p:nvSpPr>
        <p:spPr>
          <a:xfrm>
            <a:off x="457200" y="274650"/>
            <a:ext cx="107940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Discussion</a:t>
            </a:r>
            <a:endParaRPr sz="5000"/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457200" y="1600200"/>
            <a:ext cx="107940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Think of a student in your school or program who is a model for the integration of core academics and CTE. Tell their story to your neighbor.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How can your school system encourage the intentional integration of </a:t>
            </a:r>
            <a:r>
              <a:rPr lang="en-US"/>
              <a:t>core academics and CTE?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360"/>
              </a:spcBef>
              <a:spcAft>
                <a:spcPts val="0"/>
              </a:spcAft>
              <a:buSzPts val="1800"/>
              <a:buAutoNum type="arabicParenR"/>
            </a:pPr>
            <a:r>
              <a:rPr lang="en-US"/>
              <a:t>If you are an academic teacher, do you have any suggestions for CTE teachers in integrating academic principles into CTE?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3" name="Google Shape;243;p30"/>
          <p:cNvPicPr preferRelativeResize="0"/>
          <p:nvPr/>
        </p:nvPicPr>
        <p:blipFill rotWithShape="1">
          <a:blip r:embed="rId3">
            <a:alphaModFix/>
          </a:blip>
          <a:srcRect b="0" l="0" r="-4286" t="0"/>
          <a:stretch/>
        </p:blipFill>
        <p:spPr>
          <a:xfrm>
            <a:off x="0" y="-40750"/>
            <a:ext cx="12762374" cy="693952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2209800" y="1083575"/>
            <a:ext cx="77724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"It is time to dismantle the silos that have long separated Career Technical Education (CTE) from core academics and build a system where every learner, at every level, experiences career-connected learning as the norm... Every classroom can be a launchpad to college and career readiness." 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2388025" y="5731000"/>
            <a:ext cx="7594200" cy="5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-Association of Career and Technical Education (ACTE)</a:t>
            </a:r>
            <a:endParaRPr sz="22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50" name="Google Shape;25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/>
        </p:nvSpPr>
        <p:spPr>
          <a:xfrm>
            <a:off x="603450" y="1062125"/>
            <a:ext cx="10985100" cy="43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F2CC"/>
                </a:solidFill>
                <a:latin typeface="Poppins"/>
                <a:ea typeface="Poppins"/>
                <a:cs typeface="Poppins"/>
                <a:sym typeface="Poppins"/>
              </a:rPr>
              <a:t>Career &amp; Technical Education and Core Academics are not separate and unequal.</a:t>
            </a:r>
            <a:endParaRPr b="1" sz="5100">
              <a:solidFill>
                <a:srgbClr val="FFF2C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FFF2CC"/>
                </a:solidFill>
                <a:latin typeface="Poppins"/>
                <a:ea typeface="Poppins"/>
                <a:cs typeface="Poppins"/>
                <a:sym typeface="Poppins"/>
              </a:rPr>
              <a:t>It is time we work together for student good.</a:t>
            </a:r>
            <a:endParaRPr b="1" sz="5100">
              <a:solidFill>
                <a:srgbClr val="FFF2C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ctrTitle"/>
          </p:nvPr>
        </p:nvSpPr>
        <p:spPr>
          <a:xfrm>
            <a:off x="666150" y="1779304"/>
            <a:ext cx="10859700" cy="3299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Bryce Myers, </a:t>
            </a:r>
            <a:r>
              <a:rPr lang="en-US"/>
              <a:t>Director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Career &amp; Technical Education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Lexington County School District One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Lexington Technology Center </a:t>
            </a:r>
            <a:endParaRPr/>
          </a:p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1091539" y="5553010"/>
            <a:ext cx="10008900" cy="91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Bmyers@lexington1.net</a:t>
            </a:r>
            <a:r>
              <a:rPr lang="en-US"/>
              <a:t>                                      803-821-3001</a:t>
            </a:r>
            <a:endParaRPr/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60725" y="348763"/>
            <a:ext cx="2643925" cy="199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650" y="313475"/>
            <a:ext cx="1277074" cy="206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5976800" y="0"/>
            <a:ext cx="6321600" cy="6972900"/>
          </a:xfrm>
          <a:prstGeom prst="rect">
            <a:avLst/>
          </a:prstGeom>
          <a:solidFill>
            <a:srgbClr val="0F172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750275" y="855775"/>
            <a:ext cx="43257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CTE?</a:t>
            </a:r>
            <a:endParaRPr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756125" y="2039875"/>
            <a:ext cx="4559700" cy="3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&amp; Technical Education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 14 CTE Career Clusters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94 CTE Pathways in South Carolina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CareerTech.Org/CareerClusters/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5" title="Screenshot 2026-06-14 at 11.29.1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4251" y="410863"/>
            <a:ext cx="4726701" cy="6036276"/>
          </a:xfrm>
          <a:prstGeom prst="rect">
            <a:avLst/>
          </a:prstGeom>
          <a:solidFill>
            <a:srgbClr val="0F172A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/>
          <p:nvPr/>
        </p:nvSpPr>
        <p:spPr>
          <a:xfrm>
            <a:off x="5976800" y="0"/>
            <a:ext cx="6321600" cy="6972900"/>
          </a:xfrm>
          <a:prstGeom prst="rect">
            <a:avLst/>
          </a:prstGeom>
          <a:solidFill>
            <a:srgbClr val="0F172A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6"/>
          <p:cNvSpPr txBox="1"/>
          <p:nvPr/>
        </p:nvSpPr>
        <p:spPr>
          <a:xfrm>
            <a:off x="756125" y="410875"/>
            <a:ext cx="4325700" cy="11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</a:t>
            </a:r>
            <a:r>
              <a:rPr lang="en-US" sz="4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CTE?</a:t>
            </a:r>
            <a:endParaRPr sz="4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756125" y="1582650"/>
            <a:ext cx="4559700" cy="3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98.1% graduation rate in SC for CTE concentrators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97% placement in college, career, or military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Increased wages with skills and certifications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Exposure to industry technologies and workforce partners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Gives students an opportunity to explore special interest and potential college majors and careers.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6" title="Screenshot 2026-06-14 at 11.39.0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7376" y="351225"/>
            <a:ext cx="4700450" cy="61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762000" y="2470823"/>
            <a:ext cx="40539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500" u="none" cap="none" strike="noStrike">
                <a:solidFill>
                  <a:srgbClr val="D97706"/>
                </a:solidFill>
                <a:latin typeface="Poppins"/>
                <a:ea typeface="Poppins"/>
                <a:cs typeface="Poppins"/>
                <a:sym typeface="Poppins"/>
              </a:rPr>
              <a:t>9</a:t>
            </a:r>
            <a:r>
              <a:rPr b="1" lang="en-US" sz="10500">
                <a:solidFill>
                  <a:srgbClr val="D97706"/>
                </a:solidFill>
                <a:latin typeface="Poppins"/>
                <a:ea typeface="Poppins"/>
                <a:cs typeface="Poppins"/>
                <a:sym typeface="Poppins"/>
              </a:rPr>
              <a:t>8+</a:t>
            </a:r>
            <a:r>
              <a:rPr b="1" i="0" lang="en-US" sz="10500" u="none" cap="none" strike="noStrike">
                <a:solidFill>
                  <a:srgbClr val="D97706"/>
                </a:solidFill>
                <a:latin typeface="Poppins"/>
                <a:ea typeface="Poppins"/>
                <a:cs typeface="Poppins"/>
                <a:sym typeface="Poppins"/>
              </a:rPr>
              <a:t>%</a:t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762000" y="4454723"/>
            <a:ext cx="40539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5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Midlands Region</a:t>
            </a:r>
            <a:endParaRPr b="1" sz="1750">
              <a:solidFill>
                <a:srgbClr val="0F172A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399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Graduation Rate for CTE Concentrators</a:t>
            </a:r>
            <a:endParaRPr sz="1800"/>
          </a:p>
        </p:txBody>
      </p:sp>
      <p:sp>
        <p:nvSpPr>
          <p:cNvPr id="118" name="Google Shape;118;p17"/>
          <p:cNvSpPr txBox="1"/>
          <p:nvPr/>
        </p:nvSpPr>
        <p:spPr>
          <a:xfrm>
            <a:off x="5387280" y="1636890"/>
            <a:ext cx="634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Closing the Engagement Gap</a:t>
            </a:r>
            <a:endParaRPr sz="1700"/>
          </a:p>
        </p:txBody>
      </p:sp>
      <p:sp>
        <p:nvSpPr>
          <p:cNvPr id="119" name="Google Shape;119;p17"/>
          <p:cNvSpPr txBox="1"/>
          <p:nvPr/>
        </p:nvSpPr>
        <p:spPr>
          <a:xfrm>
            <a:off x="5387275" y="2392725"/>
            <a:ext cx="63450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While the overall national graduation rate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is approximately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80%, integrating core academic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with CTE 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elevates completion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course completion and academic success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dramatically.</a:t>
            </a:r>
            <a:endParaRPr sz="1800"/>
          </a:p>
        </p:txBody>
      </p:sp>
      <p:sp>
        <p:nvSpPr>
          <p:cNvPr id="120" name="Google Shape;120;p17"/>
          <p:cNvSpPr txBox="1"/>
          <p:nvPr/>
        </p:nvSpPr>
        <p:spPr>
          <a:xfrm>
            <a:off x="5387280" y="3974285"/>
            <a:ext cx="60426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Connecting “Real-World Learning” to academic concepts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ignites relevance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and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meaning for students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who in return 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remain in school because they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understand why the academic principle is important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/>
          </a:p>
        </p:txBody>
      </p:sp>
      <p:sp>
        <p:nvSpPr>
          <p:cNvPr id="121" name="Google Shape;121;p17"/>
          <p:cNvSpPr txBox="1"/>
          <p:nvPr/>
        </p:nvSpPr>
        <p:spPr>
          <a:xfrm>
            <a:off x="762000" y="571500"/>
            <a:ext cx="1120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The Impact on Graduation Rate</a:t>
            </a:r>
            <a:endParaRPr sz="4000"/>
          </a:p>
        </p:txBody>
      </p:sp>
      <p:sp>
        <p:nvSpPr>
          <p:cNvPr id="122" name="Google Shape;122;p17"/>
          <p:cNvSpPr txBox="1"/>
          <p:nvPr/>
        </p:nvSpPr>
        <p:spPr>
          <a:xfrm>
            <a:off x="762000" y="1636900"/>
            <a:ext cx="405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F172A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Did you know?</a:t>
            </a:r>
            <a:endParaRPr sz="1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27" name="Google Shape;1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762000" y="571500"/>
            <a:ext cx="5149500" cy="9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073763"/>
                </a:solidFill>
                <a:latin typeface="Lato Black"/>
                <a:ea typeface="Lato Black"/>
                <a:cs typeface="Lato Black"/>
                <a:sym typeface="Lato Black"/>
              </a:rPr>
              <a:t>Building Blocks for </a:t>
            </a:r>
            <a:endParaRPr sz="2850">
              <a:solidFill>
                <a:srgbClr val="073763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solidFill>
                  <a:srgbClr val="073763"/>
                </a:solidFill>
                <a:latin typeface="Lato Black"/>
                <a:ea typeface="Lato Black"/>
                <a:cs typeface="Lato Black"/>
                <a:sym typeface="Lato Black"/>
              </a:rPr>
              <a:t>Student Success</a:t>
            </a:r>
            <a:endParaRPr sz="2850">
              <a:solidFill>
                <a:srgbClr val="073763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4">
            <a:alphaModFix/>
          </a:blip>
          <a:srcRect b="0" l="1701" r="0" t="0"/>
          <a:stretch/>
        </p:blipFill>
        <p:spPr>
          <a:xfrm>
            <a:off x="6009150" y="571500"/>
            <a:ext cx="5612149" cy="605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840775" y="1843225"/>
            <a:ext cx="4493100" cy="47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Font typeface="Lato"/>
              <a:buChar char="●"/>
            </a:pPr>
            <a:r>
              <a:rPr lang="en-US" sz="32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Career &amp; Technical Education</a:t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Font typeface="Lato"/>
              <a:buChar char="●"/>
            </a:pPr>
            <a:r>
              <a:rPr lang="en-US" sz="32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Core Academics</a:t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200"/>
              <a:buFont typeface="Lato"/>
              <a:buChar char="●"/>
            </a:pPr>
            <a:r>
              <a:rPr lang="en-US" sz="32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Character - Graduate Profile</a:t>
            </a:r>
            <a:endParaRPr sz="32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AFC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35" name="Google Shape;1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/>
        </p:nvSpPr>
        <p:spPr>
          <a:xfrm>
            <a:off x="2095500" y="1474332"/>
            <a:ext cx="85248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R</a:t>
            </a:r>
            <a:r>
              <a:rPr b="1" lang="en-US" sz="180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etention and Purpose - 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High-risk students are up to 8 to 10 times less likely to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dropout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of high school if enrolled in an integrated academic-CTE curriculum.</a:t>
            </a:r>
            <a:endParaRPr sz="1800"/>
          </a:p>
        </p:txBody>
      </p:sp>
      <p:sp>
        <p:nvSpPr>
          <p:cNvPr id="137" name="Google Shape;137;p19"/>
          <p:cNvSpPr txBox="1"/>
          <p:nvPr/>
        </p:nvSpPr>
        <p:spPr>
          <a:xfrm>
            <a:off x="2095500" y="2507487"/>
            <a:ext cx="85248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Colleges are Mostly CTE Experiences</a:t>
            </a:r>
            <a:r>
              <a:rPr b="1" i="0" lang="en-US" sz="1800" u="none" cap="none" strike="noStrik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More than 80% of students taking a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n academic 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track alongside high-rigor CTE satisfy standard college and career outcomes.</a:t>
            </a:r>
            <a:endParaRPr sz="1800"/>
          </a:p>
        </p:txBody>
      </p:sp>
      <p:sp>
        <p:nvSpPr>
          <p:cNvPr id="138" name="Google Shape;138;p19"/>
          <p:cNvSpPr txBox="1"/>
          <p:nvPr/>
        </p:nvSpPr>
        <p:spPr>
          <a:xfrm>
            <a:off x="2095500" y="3522692"/>
            <a:ext cx="85248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Enhanced</a:t>
            </a:r>
            <a:r>
              <a:rPr b="1" i="0" lang="en-US" sz="1800" u="none" cap="none" strike="noStrik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 Workforce </a:t>
            </a:r>
            <a:r>
              <a:rPr b="1" lang="en-US" sz="1800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Preparation</a:t>
            </a:r>
            <a:r>
              <a:rPr b="1" i="0" lang="en-US" sz="1800" u="none" cap="none" strike="noStrike">
                <a:solidFill>
                  <a:srgbClr val="0F172A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Graduating with 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approved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, stackable industry-recognized c</a:t>
            </a:r>
            <a:r>
              <a:rPr lang="en-US" sz="1800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ertifications</a:t>
            </a:r>
            <a:r>
              <a:rPr b="0" i="0" lang="en-US" sz="1800" u="none" cap="none" strike="noStrike">
                <a:solidFill>
                  <a:srgbClr val="475569"/>
                </a:solidFill>
                <a:latin typeface="Lato"/>
                <a:ea typeface="Lato"/>
                <a:cs typeface="Lato"/>
                <a:sym typeface="Lato"/>
              </a:rPr>
              <a:t> provides immediate labor market advantages and higher entry salaries.</a:t>
            </a:r>
            <a:endParaRPr sz="1800"/>
          </a:p>
        </p:txBody>
      </p:sp>
      <p:pic>
        <p:nvPicPr>
          <p:cNvPr descr="image.png" id="139" name="Google Shape;13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450" y="1474319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0" name="Google Shape;14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95450" y="2538277"/>
            <a:ext cx="24765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141" name="Google Shape;14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5450" y="3545122"/>
            <a:ext cx="2762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762000" y="571500"/>
            <a:ext cx="1120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Why are these connections important?</a:t>
            </a:r>
            <a:endParaRPr sz="4000"/>
          </a:p>
        </p:txBody>
      </p:sp>
      <p:sp>
        <p:nvSpPr>
          <p:cNvPr id="143" name="Google Shape;143;p19"/>
          <p:cNvSpPr txBox="1"/>
          <p:nvPr/>
        </p:nvSpPr>
        <p:spPr>
          <a:xfrm>
            <a:off x="1979154" y="4795025"/>
            <a:ext cx="8396700" cy="10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Career &amp; Technical Education is for ALL students. </a:t>
            </a: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Students are best prepared for the workforce when they combine rigorous academic core content with challenging, hands-on Career &amp; Technical Education courses and skill work.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1695450" y="4939250"/>
            <a:ext cx="247500" cy="198900"/>
          </a:xfrm>
          <a:prstGeom prst="bevel">
            <a:avLst>
              <a:gd fmla="val 12500" name="adj"/>
            </a:avLst>
          </a:prstGeom>
          <a:solidFill>
            <a:srgbClr val="0D948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/>
        </p:nvSpPr>
        <p:spPr>
          <a:xfrm>
            <a:off x="542725" y="1566600"/>
            <a:ext cx="10976700" cy="4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Increases awareness of  CTE and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recruitment and retention </a:t>
            </a: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opportunities</a:t>
            </a:r>
            <a:endParaRPr sz="23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Provides sense of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purpose &amp; impacts students’ value of their own education</a:t>
            </a:r>
            <a:endParaRPr sz="2300" u="sng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Brings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relevance to core material &amp; answers “Why?” and “How?</a:t>
            </a: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”</a:t>
            </a:r>
            <a:endParaRPr sz="23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Enhances instruction, teacher collaboration, &amp;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cross-curricular collaboration</a:t>
            </a:r>
            <a:endParaRPr sz="2300" u="sng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Broadens the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students’ perspective and practical experience</a:t>
            </a:r>
            <a:endParaRPr sz="1900" u="sng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Impacts the </a:t>
            </a:r>
            <a:r>
              <a:rPr lang="en-US" sz="2300" u="sng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employability</a:t>
            </a: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 of the student</a:t>
            </a:r>
            <a:endParaRPr sz="23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Provides lab experience to enhance Core Courses</a:t>
            </a:r>
            <a:endParaRPr sz="23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indent="-3746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F1F1F"/>
              </a:buClr>
              <a:buSzPts val="2300"/>
              <a:buFont typeface="Average"/>
              <a:buChar char="●"/>
            </a:pPr>
            <a:r>
              <a:rPr b="1" lang="en-US" sz="2300">
                <a:solidFill>
                  <a:srgbClr val="1F1F1F"/>
                </a:solidFill>
                <a:latin typeface="Average"/>
                <a:ea typeface="Average"/>
                <a:cs typeface="Average"/>
                <a:sym typeface="Average"/>
              </a:rPr>
              <a:t>CTE IS THE LEARNING LAB FOR CORE ACADEMICS!</a:t>
            </a:r>
            <a:endParaRPr b="1" sz="2300">
              <a:solidFill>
                <a:srgbClr val="1F1F1F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595975" y="533175"/>
            <a:ext cx="1120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0F172A"/>
                </a:solidFill>
                <a:latin typeface="Poppins"/>
                <a:ea typeface="Poppins"/>
                <a:cs typeface="Poppins"/>
                <a:sym typeface="Poppins"/>
              </a:rPr>
              <a:t>Why are these connections important? (continued)</a:t>
            </a:r>
            <a:endParaRPr sz="3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F172A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/>
          <p:nvPr/>
        </p:nvSpPr>
        <p:spPr>
          <a:xfrm>
            <a:off x="5715000" y="3381297"/>
            <a:ext cx="762000" cy="47700"/>
          </a:xfrm>
          <a:prstGeom prst="roundRect">
            <a:avLst>
              <a:gd fmla="val 40000" name="adj"/>
            </a:avLst>
          </a:prstGeom>
          <a:solidFill>
            <a:srgbClr val="2DD4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1170750" y="4194050"/>
            <a:ext cx="98505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50" u="none" cap="none" strike="noStrik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For generations, traditional models separated academic instruction from career training. Acad</a:t>
            </a:r>
            <a:r>
              <a:rPr lang="en-US" sz="1650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emics is for one group of students, and Career and Technical Education is for this group of students.  When in actuality the academics principles  are connected and necessary to complete</a:t>
            </a:r>
            <a:r>
              <a:rPr lang="en-US" sz="1650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 project based, CTE experiences. When we fail to make the connection, it</a:t>
            </a:r>
            <a:r>
              <a:rPr b="0" i="0" lang="en-US" sz="1650" u="none" cap="none" strike="noStrik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 limits student engagement and workplace </a:t>
            </a:r>
            <a:r>
              <a:rPr lang="en-US" sz="1650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preparation</a:t>
            </a:r>
            <a:r>
              <a:rPr b="0" i="0" lang="en-US" sz="1650" u="none" cap="none" strike="noStrike">
                <a:solidFill>
                  <a:srgbClr val="94A3B8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/>
          </a:p>
        </p:txBody>
      </p:sp>
      <p:sp>
        <p:nvSpPr>
          <p:cNvPr id="158" name="Google Shape;158;p21"/>
          <p:cNvSpPr txBox="1"/>
          <p:nvPr/>
        </p:nvSpPr>
        <p:spPr>
          <a:xfrm>
            <a:off x="1170750" y="606725"/>
            <a:ext cx="98505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50">
                <a:solidFill>
                  <a:srgbClr val="F8FAFC"/>
                </a:solidFill>
                <a:latin typeface="Poppins"/>
                <a:ea typeface="Poppins"/>
                <a:cs typeface="Poppins"/>
                <a:sym typeface="Poppins"/>
              </a:rPr>
              <a:t>Why do we work in “SILOS”?</a:t>
            </a:r>
            <a:endParaRPr b="1" sz="4050">
              <a:solidFill>
                <a:srgbClr val="F8FAF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50">
              <a:solidFill>
                <a:srgbClr val="F8FAF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50">
                <a:solidFill>
                  <a:srgbClr val="F8FAFC"/>
                </a:solidFill>
                <a:latin typeface="Poppins"/>
                <a:ea typeface="Poppins"/>
                <a:cs typeface="Poppins"/>
                <a:sym typeface="Poppins"/>
              </a:rPr>
              <a:t>How do we promote cross-curricular opportunities?</a:t>
            </a:r>
            <a:endParaRPr b="1" sz="4050">
              <a:solidFill>
                <a:srgbClr val="F8FAF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