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2" r:id="rId2"/>
    <p:sldId id="315" r:id="rId3"/>
    <p:sldId id="316" r:id="rId4"/>
    <p:sldId id="303" r:id="rId5"/>
    <p:sldId id="311" r:id="rId6"/>
    <p:sldId id="306" r:id="rId7"/>
    <p:sldId id="310" r:id="rId8"/>
    <p:sldId id="313" r:id="rId9"/>
    <p:sldId id="304" r:id="rId10"/>
    <p:sldId id="312" r:id="rId11"/>
    <p:sldId id="305" r:id="rId12"/>
    <p:sldId id="275" r:id="rId13"/>
    <p:sldId id="289" r:id="rId14"/>
  </p:sldIdLst>
  <p:sldSz cx="18288000" cy="10287000"/>
  <p:notesSz cx="6858000" cy="9144000"/>
  <p:embeddedFontLst>
    <p:embeddedFont>
      <p:font typeface="Algerian" panose="04020705040A02060702" pitchFamily="8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FE493"/>
    <a:srgbClr val="F5D9B5"/>
    <a:srgbClr val="2F3D4C"/>
    <a:srgbClr val="F0C14C"/>
    <a:srgbClr val="469FB7"/>
    <a:srgbClr val="2F3DFC"/>
    <a:srgbClr val="3A6C97"/>
    <a:srgbClr val="233746"/>
    <a:srgbClr val="EFC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248" autoAdjust="0"/>
    <p:restoredTop sz="83000" autoAdjust="0"/>
  </p:normalViewPr>
  <p:slideViewPr>
    <p:cSldViewPr>
      <p:cViewPr varScale="1">
        <p:scale>
          <a:sx n="57" d="100"/>
          <a:sy n="57" d="100"/>
        </p:scale>
        <p:origin x="12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68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70" d="100"/>
        <a:sy n="70" d="100"/>
      </p:scale>
      <p:origin x="0" y="-2232"/>
    </p:cViewPr>
  </p:sorterViewPr>
  <p:notesViewPr>
    <p:cSldViewPr>
      <p:cViewPr varScale="1">
        <p:scale>
          <a:sx n="85" d="100"/>
          <a:sy n="85" d="100"/>
        </p:scale>
        <p:origin x="30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27AE3-691E-E2BF-2C4F-E1ED1E19C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B8064-CEEB-6470-796A-6D2B6FA56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C2B4A-534F-4F1F-A904-825A11F8CCB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C9A8-773A-4BA7-2109-AF376D67F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38C87-913A-421A-FF8C-5538C7733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0F00-9F8C-45DE-9A1D-68A2F23A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A10E-90C6-4978-89DC-ACC6D9E041AA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EC91-7A65-4868-9634-A5288F99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 title should be Aptos Bold font, left-aligned, not smaller than 44pt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Audience – To whom/group you are presenting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Speaker – Who is giving the presentation (may be by name or by department)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Date –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pin more than 5 locations per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 left is 26pt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title is hidden </a:t>
            </a:r>
            <a:r>
              <a:rPr lang="en-US"/>
              <a:t>from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CC387-51A9-6153-BAB9-C574A57C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0E67E-51F3-4FAB-7515-7EE413760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BA1C7-7993-51D5-4CFD-9EB05AEB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Left aligned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Title font is 88pt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Numbered line item 66 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Detail/slide item 36 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D4CC7-0154-D02A-9557-11BDA3051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Left aligned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Title font is 88pt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Numbered line item 66 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Detail/slide item 36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Content/body text font 26pt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yellow box outline as needed height wise, not width wise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 left is 26pt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Content/body text font 26pt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Content/body text font 28pt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 Header is 28pt bold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Content/body text font 26pt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font 50pt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 left is 26pt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Content right is 28pt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06E5E-2FCB-B270-CD3F-6CFEC4E39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1513" y="-838908"/>
            <a:ext cx="11521440" cy="1152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BFEE4-62A2-7EAB-AEBF-7E3944603D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264" y="956930"/>
            <a:ext cx="10354410" cy="3675792"/>
          </a:xfr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6600" b="1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Slide</a:t>
            </a:r>
            <a:r>
              <a:rPr lang="en-US" dirty="0"/>
              <a:t> -</a:t>
            </a:r>
            <a:r>
              <a:rPr lang="en-US" dirty="0">
                <a:solidFill>
                  <a:schemeClr val="bg1"/>
                </a:solidFill>
              </a:rPr>
              <a:t>Font is no less than 44 size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D4C45-7EC9-A96B-2BD7-023E611D4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3262" y="5276460"/>
            <a:ext cx="10370412" cy="2483643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&lt;Audience&gt;</a:t>
            </a:r>
          </a:p>
          <a:p>
            <a:r>
              <a:rPr lang="en-US" dirty="0"/>
              <a:t>&lt;Presenter Name&gt; </a:t>
            </a:r>
          </a:p>
          <a:p>
            <a:r>
              <a:rPr lang="en-US" dirty="0"/>
              <a:t>&lt;Date&gt;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8F3DA-CB78-FE37-88DE-2565E63C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79" y="7910464"/>
            <a:ext cx="8641080" cy="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318CF-2B45-C43B-CD55-06615050B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C5CC20D6-CB1A-AC19-3B64-8C546270A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9788" y="2437728"/>
            <a:ext cx="5303520" cy="63258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Three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437728"/>
            <a:ext cx="5303520" cy="632585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D8EE9B-5A2D-A2FD-AB31-0B7F5AF0C2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2240" y="2456488"/>
            <a:ext cx="5303520" cy="63070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7768E-ADFA-A429-D505-997BA11329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2 boxes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660AF-9DC3-B9D2-2069-4B8428057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3" name="SCDE logo" descr="South Carolina Department of Education logo ">
            <a:extLst>
              <a:ext uri="{FF2B5EF4-FFF2-40B4-BE49-F238E27FC236}">
                <a16:creationId xmlns:a16="http://schemas.microsoft.com/office/drawing/2014/main" id="{AE1892C7-250F-529E-EF3D-9D54585E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 with 2 boxes and footer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793" y="2371986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7760" y="2371986"/>
            <a:ext cx="7774782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765DB-741E-0449-2A66-482A1AA78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tro slide - do not us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Introduction slide – do not use!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110" y="2354580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09213" y="2354580"/>
            <a:ext cx="7774782" cy="64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B5441-957E-764A-2A5B-31D36BB58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72286C-A10D-2147-4B2F-D04B51C7A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0F42C22C-EB47-219D-24BC-66F0E03E4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74312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9" y="3314700"/>
            <a:ext cx="6272788" cy="575308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8352C-6B08-2F67-F9E0-D46B6820F2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5016956" y="6040472"/>
            <a:ext cx="5486400" cy="1581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1B112-0BDC-440C-A7A6-0AD3400F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icture with Ca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0D4F7C-2098-8AE2-3D3C-F550939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86ADCA97-48F9-D4E8-35C7-58B976785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66925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 with Caption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8" y="3314700"/>
            <a:ext cx="6346485" cy="548878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eadipisicing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  <a:ln w="28575">
            <a:solidFill>
              <a:srgbClr val="F0C14C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Insert and format picture </a:t>
            </a:r>
          </a:p>
          <a:p>
            <a:pPr lvl="0"/>
            <a:r>
              <a:rPr lang="en-US" dirty="0"/>
              <a:t>to fit allotted box frame</a:t>
            </a:r>
          </a:p>
          <a:p>
            <a:pPr lvl="0"/>
            <a:r>
              <a:rPr lang="en-US" dirty="0"/>
              <a:t>(you may adjust the height of the yellow box, not the width)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10209-27A1-C6F6-9969-757851441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name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B3F3E5-B314-C00D-47FE-B8BAA579D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8" name="SCDE logo" descr="South Carolina Department of Education logo ">
            <a:extLst>
              <a:ext uri="{FF2B5EF4-FFF2-40B4-BE49-F238E27FC236}">
                <a16:creationId xmlns:a16="http://schemas.microsoft.com/office/drawing/2014/main" id="{BC6C8FC2-1503-FB3A-3F76-0A4FA4F8D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C1767-145D-AEB1-4B9F-15572B7E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904" y="2233652"/>
            <a:ext cx="7296150" cy="281333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8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Firstname</a:t>
            </a:r>
            <a:br>
              <a:rPr lang="en-US" dirty="0"/>
            </a:b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E24D0A-B619-0CDD-0665-C4B9269E9311}"/>
              </a:ext>
            </a:extLst>
          </p:cNvPr>
          <p:cNvCxnSpPr/>
          <p:nvPr userDrawn="1"/>
        </p:nvCxnSpPr>
        <p:spPr>
          <a:xfrm>
            <a:off x="8839200" y="5295900"/>
            <a:ext cx="7296150" cy="0"/>
          </a:xfrm>
          <a:prstGeom prst="line">
            <a:avLst/>
          </a:prstGeom>
          <a:ln>
            <a:solidFill>
              <a:srgbClr val="F0C1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F96D2-A9CF-5427-4503-D15057B18DF5}"/>
              </a:ext>
            </a:extLst>
          </p:cNvPr>
          <p:cNvSpPr/>
          <p:nvPr userDrawn="1"/>
        </p:nvSpPr>
        <p:spPr>
          <a:xfrm>
            <a:off x="2152650" y="1983736"/>
            <a:ext cx="5486400" cy="5486400"/>
          </a:xfrm>
          <a:prstGeom prst="ellipse">
            <a:avLst/>
          </a:prstGeom>
          <a:noFill/>
          <a:ln w="76200">
            <a:solidFill>
              <a:srgbClr val="F0C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806A6B-C583-2987-7774-09C08CD97C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790904" y="5511790"/>
            <a:ext cx="7344446" cy="1003310"/>
          </a:xfrm>
        </p:spPr>
        <p:txBody>
          <a:bodyPr>
            <a:noAutofit/>
          </a:bodyPr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01752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SCDE logo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54356-DE3D-3B34-CC3A-08F472B83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139" y="8267700"/>
            <a:ext cx="4572000" cy="914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ed.sc.gov</a:t>
            </a:r>
          </a:p>
        </p:txBody>
      </p:sp>
      <p:pic>
        <p:nvPicPr>
          <p:cNvPr id="7" name="Picture 6" descr="2024 South Carolina Department of Education">
            <a:extLst>
              <a:ext uri="{FF2B5EF4-FFF2-40B4-BE49-F238E27FC236}">
                <a16:creationId xmlns:a16="http://schemas.microsoft.com/office/drawing/2014/main" id="{4D988EAD-12EE-78F5-0E0F-0E4B0EC55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80" y="1028700"/>
            <a:ext cx="6862119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ED160C-729E-DC01-91C1-E45A5EB4DE4B}"/>
              </a:ext>
            </a:extLst>
          </p:cNvPr>
          <p:cNvGrpSpPr/>
          <p:nvPr userDrawn="1"/>
        </p:nvGrpSpPr>
        <p:grpSpPr>
          <a:xfrm>
            <a:off x="-1023066" y="8828011"/>
            <a:ext cx="18821128" cy="1254203"/>
            <a:chOff x="-1023066" y="8828011"/>
            <a:chExt cx="18821128" cy="12542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9D1160-64CA-436C-B670-2D23DD0A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7650426" y="846324"/>
              <a:ext cx="26615" cy="17373600"/>
            </a:xfrm>
            <a:prstGeom prst="rect">
              <a:avLst/>
            </a:prstGeom>
          </p:spPr>
        </p:pic>
        <p:pic>
          <p:nvPicPr>
            <p:cNvPr id="5" name="SCDE logo" descr="South Carolina Department of Education logo ">
              <a:extLst>
                <a:ext uri="{FF2B5EF4-FFF2-40B4-BE49-F238E27FC236}">
                  <a16:creationId xmlns:a16="http://schemas.microsoft.com/office/drawing/2014/main" id="{F641CD80-4F1B-DE0E-97B9-9E7823DD7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535400" y="8828011"/>
              <a:ext cx="1262662" cy="12542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1265995"/>
            <a:ext cx="4647438" cy="71323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96615-EFF9-DD25-AEFB-EADCE296E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400" y="1265995"/>
            <a:ext cx="10935" cy="71323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B0171C-C651-92CB-2B09-20CB26A7EE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7473" y="1265996"/>
            <a:ext cx="10658720" cy="7132320"/>
          </a:xfrm>
        </p:spPr>
        <p:txBody>
          <a:bodyPr anchor="ctr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ne Item sec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A24F8-E0C0-F79E-2D18-9ED0C519D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4" name="SCDE logo" descr="South Carolina Department of Education logo ">
            <a:extLst>
              <a:ext uri="{FF2B5EF4-FFF2-40B4-BE49-F238E27FC236}">
                <a16:creationId xmlns:a16="http://schemas.microsoft.com/office/drawing/2014/main" id="{31730557-317E-7F61-E7D8-F3F39A889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91679"/>
            <a:ext cx="16459200" cy="1371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Item #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175315"/>
            <a:ext cx="16459200" cy="18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965D2-0741-DF84-33EC-57B9545B74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9982" y="732042"/>
            <a:ext cx="2288036" cy="2286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FC849E3-7EAC-09E6-DF91-24BB92C42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200" y="5678334"/>
            <a:ext cx="12801600" cy="203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 with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75347"/>
            <a:ext cx="16450056" cy="597566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3099C-6661-43B6-EBF5-B36CAE526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l footer only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8972" y="1817316"/>
            <a:ext cx="16450056" cy="744098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 dirty="0"/>
              <a:t>Please contact Nicole Arndt, nmarndt@ed.sc.gov, to design a custom slide to fit your needs.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7C5B0-A9C0-09CB-BD24-64EFCD4E5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A016A209-B477-FFDA-7AE8-5C42ACA5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AFE474-6905-6CBF-B4C2-AF926B17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37" y="2166068"/>
            <a:ext cx="16450056" cy="62322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17999-8758-BD0D-F188-1776473D73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9A8B40-4FA4-AB72-CF27-F710AC3A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FF320282-5BD6-3617-EDC1-095179441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9311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7CB8A-616D-DB88-E626-AD88405E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D1AE-8C70-E17F-4B72-A99C29DE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972" y="1866901"/>
            <a:ext cx="16404336" cy="689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39AE-F4E9-DBEA-157C-A988F04C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972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6/8/2026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2BDF-56C2-0213-CE6C-82243BE91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5040" y="9556342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86B0-175D-859B-47C3-0AF39FCE8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08508" y="955634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5" r:id="rId3"/>
    <p:sldLayoutId id="2147483662" r:id="rId4"/>
    <p:sldLayoutId id="2147483677" r:id="rId5"/>
    <p:sldLayoutId id="2147483678" r:id="rId6"/>
    <p:sldLayoutId id="2147483679" r:id="rId7"/>
    <p:sldLayoutId id="2147483674" r:id="rId8"/>
    <p:sldLayoutId id="2147483663" r:id="rId9"/>
    <p:sldLayoutId id="2147483673" r:id="rId10"/>
    <p:sldLayoutId id="2147483664" r:id="rId11"/>
    <p:sldLayoutId id="2147483672" r:id="rId12"/>
    <p:sldLayoutId id="2147483666" r:id="rId13"/>
    <p:sldLayoutId id="2147483668" r:id="rId14"/>
    <p:sldLayoutId id="2147483670" r:id="rId15"/>
    <p:sldLayoutId id="2147483669" r:id="rId1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25B5-F436-FCCB-568C-BFA2D861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956930"/>
            <a:ext cx="11756136" cy="3675792"/>
          </a:xfrm>
        </p:spPr>
        <p:txBody>
          <a:bodyPr>
            <a:normAutofit fontScale="90000"/>
          </a:bodyPr>
          <a:lstStyle/>
          <a:p>
            <a:r>
              <a:rPr lang="en-US" dirty="0"/>
              <a:t>Beyond Tracking to Transformation: </a:t>
            </a:r>
            <a:br>
              <a:rPr lang="en-US" dirty="0"/>
            </a:br>
            <a:r>
              <a:rPr lang="en-US" sz="5300" i="1" dirty="0">
                <a:solidFill>
                  <a:srgbClr val="FFC000"/>
                </a:solidFill>
              </a:rPr>
              <a:t>Using Palmetto Pathways to Drive Meaningful IGP Conversations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9F854-9284-7C19-F74C-100A35BAA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156" y="5372100"/>
            <a:ext cx="10370412" cy="2483643"/>
          </a:xfrm>
        </p:spPr>
        <p:txBody>
          <a:bodyPr>
            <a:normAutofit/>
          </a:bodyPr>
          <a:lstStyle/>
          <a:p>
            <a:r>
              <a:rPr lang="en-US" sz="2800" dirty="0"/>
              <a:t>Palmetto Education Summit</a:t>
            </a:r>
          </a:p>
          <a:p>
            <a:r>
              <a:rPr lang="en-US" sz="2800" dirty="0"/>
              <a:t>Dr. Erin Clarke, SCDE</a:t>
            </a:r>
          </a:p>
          <a:p>
            <a:r>
              <a:rPr lang="en-US" sz="2800" dirty="0"/>
              <a:t>Traci Shigley, Panorama Education</a:t>
            </a:r>
          </a:p>
          <a:p>
            <a:r>
              <a:rPr lang="en-US" sz="2800" dirty="0"/>
              <a:t>June 17, 2026</a:t>
            </a:r>
          </a:p>
        </p:txBody>
      </p:sp>
      <p:pic>
        <p:nvPicPr>
          <p:cNvPr id="5" name="Content PlacehCDE banner logo" descr="2024 South Carolina Department of Education banner logo.">
            <a:extLst>
              <a:ext uri="{FF2B5EF4-FFF2-40B4-BE49-F238E27FC236}">
                <a16:creationId xmlns:a16="http://schemas.microsoft.com/office/drawing/2014/main" id="{F8433567-76C1-EC93-B632-9F436514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8191501"/>
            <a:ext cx="96012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>
            <a:extLst>
              <a:ext uri="{FF2B5EF4-FFF2-40B4-BE49-F238E27FC236}">
                <a16:creationId xmlns:a16="http://schemas.microsoft.com/office/drawing/2014/main" id="{F8D69DFA-9EE6-8666-346D-97AF6425F9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110" y="767103"/>
            <a:ext cx="16445345" cy="658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Phased Rollout + Interest Survey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6BFB4-7AFF-794B-AB22-30C7D7350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300" b="1" dirty="0">
                <a:solidFill>
                  <a:schemeClr val="accent1"/>
                </a:solidFill>
              </a:rPr>
              <a:t>Phase 1: Early explorers</a:t>
            </a:r>
            <a:r>
              <a:rPr lang="en-US" sz="43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— pilot the tool, shape improvements, and receive PD support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300" b="1" dirty="0">
                <a:solidFill>
                  <a:schemeClr val="accent1"/>
                </a:solidFill>
              </a:rPr>
              <a:t>Phase 2: Expand</a:t>
            </a:r>
            <a:r>
              <a:rPr lang="en-US" sz="43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— bring in additional districts, with continued PD support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700" b="1" dirty="0">
                <a:solidFill>
                  <a:schemeClr val="accent1"/>
                </a:solidFill>
              </a:rPr>
              <a:t>Phase 3: Broader rollout</a:t>
            </a:r>
            <a:r>
              <a:rPr lang="en-US" sz="47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— scale across the state with differentiated PD support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800" b="1" i="1" dirty="0"/>
              <a:t>*8th grade counselors</a:t>
            </a:r>
            <a:r>
              <a:rPr lang="en-US" sz="3800" i="1" dirty="0"/>
              <a:t> may be included in any phase of the rollout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1FBD70-1F89-0426-75A0-8D0C223CE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2371986"/>
            <a:ext cx="7774782" cy="63827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accent1"/>
                </a:solidFill>
              </a:rPr>
              <a:t>Interested in becoming an IGP Tool Early Explorer?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35168-3FCA-3591-A676-F9736B0E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16695" y="5592795"/>
            <a:ext cx="5486400" cy="15810"/>
          </a:xfrm>
          <a:prstGeom prst="rect">
            <a:avLst/>
          </a:prstGeom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52C65C-0DDA-76DF-AF06-E1D688231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7E7E7"/>
                </a:solidFill>
              </a:rPr>
              <a:t>Phased Approach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F71856-5C2F-A9C4-2409-1D0BDD581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41" y="3546475"/>
            <a:ext cx="4976526" cy="49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extLst>
              <a:ext uri="{FF2B5EF4-FFF2-40B4-BE49-F238E27FC236}">
                <a16:creationId xmlns:a16="http://schemas.microsoft.com/office/drawing/2014/main" id="{96F7F149-4920-BF97-685C-CC24F767F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Ongoing Professional Learning Support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C9D833-67BA-A78F-722D-0D77DF1C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79681"/>
              </p:ext>
            </p:extLst>
          </p:nvPr>
        </p:nvGraphicFramePr>
        <p:xfrm>
          <a:off x="918972" y="2455389"/>
          <a:ext cx="16404336" cy="6498110"/>
        </p:xfrm>
        <a:graphic>
          <a:graphicData uri="http://schemas.openxmlformats.org/drawingml/2006/table">
            <a:tbl>
              <a:tblPr/>
              <a:tblGrid>
                <a:gridCol w="5978361">
                  <a:extLst>
                    <a:ext uri="{9D8B030D-6E8A-4147-A177-3AD203B41FA5}">
                      <a16:colId xmlns:a16="http://schemas.microsoft.com/office/drawing/2014/main" val="2044814113"/>
                    </a:ext>
                  </a:extLst>
                </a:gridCol>
                <a:gridCol w="10425975">
                  <a:extLst>
                    <a:ext uri="{9D8B030D-6E8A-4147-A177-3AD203B41FA5}">
                      <a16:colId xmlns:a16="http://schemas.microsoft.com/office/drawing/2014/main" val="1965359447"/>
                    </a:ext>
                  </a:extLst>
                </a:gridCol>
              </a:tblGrid>
              <a:tr h="249440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Regional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Workshops</a:t>
                      </a:r>
                      <a:endParaRPr lang="en-US" sz="36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3600" b="0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Deepen Palmetto Pathways workflows and support IGP implementation through statewide, in-person learning</a:t>
                      </a:r>
                      <a:endParaRPr lang="en-US" sz="36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40369"/>
                  </a:ext>
                </a:extLst>
              </a:tr>
              <a:tr h="200185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Dual-Track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Webinar Series</a:t>
                      </a:r>
                      <a:endParaRPr lang="en-US" sz="36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3600" b="0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Statewide virtual support for both Pathways workflows and IGP rollout; product updates</a:t>
                      </a:r>
                      <a:endParaRPr lang="en-US" sz="36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09031"/>
                  </a:ext>
                </a:extLst>
              </a:tr>
              <a:tr h="200185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Differentiated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Virtual Support</a:t>
                      </a:r>
                      <a:endParaRPr lang="en-US" sz="36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3600" b="0" i="0" u="none" strike="noStrike" dirty="0">
                          <a:solidFill>
                            <a:schemeClr val="tx2"/>
                          </a:solidFill>
                          <a:effectLst/>
                          <a:latin typeface="Proxima Nova"/>
                        </a:rPr>
                        <a:t>Targeted support aligned to district readiness and implementation patterns</a:t>
                      </a:r>
                      <a:endParaRPr lang="en-US" sz="36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81924" marR="181924" marT="181924" marB="18192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2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99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>
            <a:extLst>
              <a:ext uri="{FF2B5EF4-FFF2-40B4-BE49-F238E27FC236}">
                <a16:creationId xmlns:a16="http://schemas.microsoft.com/office/drawing/2014/main" id="{E3DA5FBB-675A-0501-A35D-B75C4BF1F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972" y="890915"/>
            <a:ext cx="1640433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 Regional Workshops</a:t>
            </a:r>
          </a:p>
        </p:txBody>
      </p:sp>
      <p:sp>
        <p:nvSpPr>
          <p:cNvPr id="5" name="Freeform 5" descr="The State shape of South Carolina"/>
          <p:cNvSpPr/>
          <p:nvPr/>
        </p:nvSpPr>
        <p:spPr>
          <a:xfrm>
            <a:off x="9049046" y="2493594"/>
            <a:ext cx="8347615" cy="6112070"/>
          </a:xfrm>
          <a:custGeom>
            <a:avLst/>
            <a:gdLst/>
            <a:ahLst/>
            <a:cxnLst/>
            <a:rect l="l" t="t" r="r" b="b"/>
            <a:pathLst>
              <a:path w="7881291" h="6058743">
                <a:moveTo>
                  <a:pt x="0" y="0"/>
                </a:moveTo>
                <a:lnTo>
                  <a:pt x="7881291" y="0"/>
                </a:lnTo>
                <a:lnTo>
                  <a:pt x="7881291" y="6058742"/>
                </a:lnTo>
                <a:lnTo>
                  <a:pt x="0" y="60587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A location pin icon to represent a direct area"/>
          <p:cNvSpPr/>
          <p:nvPr/>
        </p:nvSpPr>
        <p:spPr>
          <a:xfrm>
            <a:off x="14967260" y="3280176"/>
            <a:ext cx="378175" cy="817676"/>
          </a:xfrm>
          <a:custGeom>
            <a:avLst/>
            <a:gdLst/>
            <a:ahLst/>
            <a:cxnLst/>
            <a:rect l="l" t="t" r="r" b="b"/>
            <a:pathLst>
              <a:path w="378175" h="817676">
                <a:moveTo>
                  <a:pt x="0" y="0"/>
                </a:moveTo>
                <a:lnTo>
                  <a:pt x="378175" y="0"/>
                </a:lnTo>
                <a:lnTo>
                  <a:pt x="378175" y="817676"/>
                </a:lnTo>
                <a:lnTo>
                  <a:pt x="0" y="817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11" descr="A location pin icon to represent a direct area">
            <a:extLst>
              <a:ext uri="{FF2B5EF4-FFF2-40B4-BE49-F238E27FC236}">
                <a16:creationId xmlns:a16="http://schemas.microsoft.com/office/drawing/2014/main" id="{DCD31330-DD84-705D-9307-5B42D7FC9779}"/>
              </a:ext>
            </a:extLst>
          </p:cNvPr>
          <p:cNvSpPr/>
          <p:nvPr/>
        </p:nvSpPr>
        <p:spPr>
          <a:xfrm>
            <a:off x="15360055" y="5513696"/>
            <a:ext cx="378175" cy="817676"/>
          </a:xfrm>
          <a:custGeom>
            <a:avLst/>
            <a:gdLst/>
            <a:ahLst/>
            <a:cxnLst/>
            <a:rect l="l" t="t" r="r" b="b"/>
            <a:pathLst>
              <a:path w="378175" h="817676">
                <a:moveTo>
                  <a:pt x="0" y="0"/>
                </a:moveTo>
                <a:lnTo>
                  <a:pt x="378175" y="0"/>
                </a:lnTo>
                <a:lnTo>
                  <a:pt x="378175" y="817676"/>
                </a:lnTo>
                <a:lnTo>
                  <a:pt x="0" y="817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1" descr="A location pin icon to represent a direct area">
            <a:extLst>
              <a:ext uri="{FF2B5EF4-FFF2-40B4-BE49-F238E27FC236}">
                <a16:creationId xmlns:a16="http://schemas.microsoft.com/office/drawing/2014/main" id="{173FBA02-C029-081F-F3BE-F8BF28D3E2E5}"/>
              </a:ext>
            </a:extLst>
          </p:cNvPr>
          <p:cNvSpPr/>
          <p:nvPr/>
        </p:nvSpPr>
        <p:spPr>
          <a:xfrm>
            <a:off x="13130738" y="4281470"/>
            <a:ext cx="378175" cy="817676"/>
          </a:xfrm>
          <a:custGeom>
            <a:avLst/>
            <a:gdLst/>
            <a:ahLst/>
            <a:cxnLst/>
            <a:rect l="l" t="t" r="r" b="b"/>
            <a:pathLst>
              <a:path w="378175" h="817676">
                <a:moveTo>
                  <a:pt x="0" y="0"/>
                </a:moveTo>
                <a:lnTo>
                  <a:pt x="378175" y="0"/>
                </a:lnTo>
                <a:lnTo>
                  <a:pt x="378175" y="817676"/>
                </a:lnTo>
                <a:lnTo>
                  <a:pt x="0" y="817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11" descr="A location pin icon to represent a direct area">
            <a:extLst>
              <a:ext uri="{FF2B5EF4-FFF2-40B4-BE49-F238E27FC236}">
                <a16:creationId xmlns:a16="http://schemas.microsoft.com/office/drawing/2014/main" id="{D13C358C-A045-8FF9-00FE-A7F423039E6B}"/>
              </a:ext>
            </a:extLst>
          </p:cNvPr>
          <p:cNvSpPr/>
          <p:nvPr/>
        </p:nvSpPr>
        <p:spPr>
          <a:xfrm>
            <a:off x="10972800" y="2630447"/>
            <a:ext cx="378175" cy="817676"/>
          </a:xfrm>
          <a:custGeom>
            <a:avLst/>
            <a:gdLst/>
            <a:ahLst/>
            <a:cxnLst/>
            <a:rect l="l" t="t" r="r" b="b"/>
            <a:pathLst>
              <a:path w="378175" h="817676">
                <a:moveTo>
                  <a:pt x="0" y="0"/>
                </a:moveTo>
                <a:lnTo>
                  <a:pt x="378175" y="0"/>
                </a:lnTo>
                <a:lnTo>
                  <a:pt x="378175" y="817676"/>
                </a:lnTo>
                <a:lnTo>
                  <a:pt x="0" y="817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46DDC-793E-986B-4991-6E3BFB580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096" b="6652"/>
          <a:stretch>
            <a:fillRect/>
          </a:stretch>
        </p:blipFill>
        <p:spPr>
          <a:xfrm>
            <a:off x="964692" y="2073929"/>
            <a:ext cx="8347615" cy="695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D376D9-A94D-5CA8-D27B-EF5E49AA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ed.sc.gov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6429-B611-A845-D548-708786E4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3D4C"/>
                </a:solidFill>
              </a:rPr>
              <a:t>Facilitators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816B7-D80B-AF81-027F-80111855F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32003"/>
            <a:ext cx="3492921" cy="34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C15DFB-70DF-9803-9A07-C2C48F3AE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63" r="12592" b="17379"/>
          <a:stretch>
            <a:fillRect/>
          </a:stretch>
        </p:blipFill>
        <p:spPr>
          <a:xfrm>
            <a:off x="13166788" y="2035732"/>
            <a:ext cx="3460623" cy="466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E9361-9DD2-A5F6-F9AF-078AB1EE3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1" y="6773300"/>
            <a:ext cx="5221218" cy="981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BF4EA-F797-6ED9-DBF9-2646C0F50762}"/>
              </a:ext>
            </a:extLst>
          </p:cNvPr>
          <p:cNvSpPr txBox="1"/>
          <p:nvPr/>
        </p:nvSpPr>
        <p:spPr>
          <a:xfrm>
            <a:off x="12801600" y="6942892"/>
            <a:ext cx="4191000" cy="23154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4000" b="1" dirty="0"/>
              <a:t>Traci Shigley</a:t>
            </a:r>
          </a:p>
          <a:p>
            <a:pPr algn="ctr"/>
            <a:r>
              <a:rPr lang="en-US" sz="4000" dirty="0"/>
              <a:t>Professional Learning </a:t>
            </a:r>
          </a:p>
          <a:p>
            <a:pPr algn="ctr"/>
            <a:r>
              <a:rPr lang="en-US" sz="4000" dirty="0"/>
              <a:t>Director</a:t>
            </a:r>
            <a:endParaRPr lang="en-US" sz="40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8EA58-4DEC-3FAA-B795-3812E8DD58CE}"/>
              </a:ext>
            </a:extLst>
          </p:cNvPr>
          <p:cNvSpPr txBox="1"/>
          <p:nvPr/>
        </p:nvSpPr>
        <p:spPr>
          <a:xfrm>
            <a:off x="6629400" y="6995352"/>
            <a:ext cx="4191000" cy="81210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4000" b="1" dirty="0"/>
              <a:t>Dr. Erin Clarke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C10A1-D306-93AC-C7C4-E2A14AB1F7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2" b="24103"/>
          <a:stretch>
            <a:fillRect/>
          </a:stretch>
        </p:blipFill>
        <p:spPr>
          <a:xfrm>
            <a:off x="6781800" y="1802516"/>
            <a:ext cx="3460623" cy="4669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18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0C558-9E5D-AE88-A10D-4778BF77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5E3C-3622-4A7F-61C9-9D062C78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SCDE Office of Career Readiness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CE41-C6CB-13AB-6848-876658390B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6520" y="1265995"/>
            <a:ext cx="10922508" cy="71252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Mission: </a:t>
            </a:r>
            <a:r>
              <a:rPr lang="en-US" sz="4400" dirty="0">
                <a:solidFill>
                  <a:schemeClr val="bg1"/>
                </a:solidFill>
              </a:rPr>
              <a:t>The Office of Career Readiness exists to ensure that every learner in SC can access a high-quality, workforce-aligned education pathway that leads to personal success and economic mobility.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Vision: </a:t>
            </a:r>
            <a:r>
              <a:rPr lang="en-US" sz="4400" dirty="0">
                <a:solidFill>
                  <a:schemeClr val="bg1"/>
                </a:solidFill>
              </a:rPr>
              <a:t>To lead the nation in delivering transformative systems that empower every South Carolinian, regardless of background or age, to thrive in a dynamic, opportunity-rich workforce.</a:t>
            </a:r>
          </a:p>
        </p:txBody>
      </p:sp>
    </p:spTree>
    <p:extLst>
      <p:ext uri="{BB962C8B-B14F-4D97-AF65-F5344CB8AC3E}">
        <p14:creationId xmlns:p14="http://schemas.microsoft.com/office/powerpoint/2010/main" val="2282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5F20-C0C6-EFC7-29B7-09E9CCA1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Agenda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C43E-2C31-98E4-C95D-A11511A694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6520" y="1500160"/>
            <a:ext cx="10922508" cy="6891052"/>
          </a:xfrm>
        </p:spPr>
        <p:txBody>
          <a:bodyPr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01 Lessons</a:t>
            </a:r>
          </a:p>
          <a:p>
            <a:pPr marL="465138" indent="-465138" defTabSz="91440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02 What’s New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03 IGP Tool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04 Professional Learning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05 Fall Regional Workshops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85412EC2-0B55-0165-9356-463E29449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972" y="829805"/>
            <a:ext cx="1640433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dirty="0">
                <a:latin typeface="Aptos" panose="020B0004020202020204" pitchFamily="34" charset="0"/>
              </a:rPr>
              <a:t>Big Picture: Lessons from Year 1 Rollout Across SC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42B9FE-56DE-31F5-AB19-0129DB6F4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5600700"/>
            <a:ext cx="5303520" cy="16766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Positive outcome trends</a:t>
            </a:r>
            <a:br>
              <a:rPr lang="en-US" dirty="0"/>
            </a:br>
            <a:r>
              <a:rPr lang="en-US" dirty="0"/>
              <a:t>Engagement and results are growing across the state.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40C65FD-408A-E9CD-0EEE-6AE6E579D0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2240" y="5600700"/>
            <a:ext cx="5303520" cy="2515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Counselor Feedback</a:t>
            </a:r>
            <a:br>
              <a:rPr lang="en-US" dirty="0"/>
            </a:br>
            <a:r>
              <a:rPr lang="en-US" dirty="0"/>
              <a:t>Ongoing improvements are shaped by counselor input.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091CF2F-04CE-4A0F-989A-022E7A65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9788" y="5595729"/>
            <a:ext cx="5303520" cy="3162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Implementation support</a:t>
            </a:r>
            <a:br>
              <a:rPr lang="en-US" dirty="0"/>
            </a:br>
            <a:r>
              <a:rPr lang="en-US" dirty="0"/>
              <a:t>SCDE + Panorama Partnership to navigate challenges and scale success.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8985A-BDEC-E79F-F3E3-4BD43CAA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73494" y="5592795"/>
            <a:ext cx="5486400" cy="158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BF0A9-179F-E684-0228-1C450D089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36095" y="5592795"/>
            <a:ext cx="5486400" cy="1581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81113-FDCA-8B6F-57B8-9178039CA3EA}"/>
              </a:ext>
            </a:extLst>
          </p:cNvPr>
          <p:cNvSpPr txBox="1"/>
          <p:nvPr/>
        </p:nvSpPr>
        <p:spPr>
          <a:xfrm>
            <a:off x="986463" y="8115879"/>
            <a:ext cx="15235428" cy="1295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FFC000"/>
                </a:solidFill>
              </a:rPr>
              <a:t>A common theme statewide: clearer workflows, stronger counseling tools, and support that makes the work manageable.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8312D-ED50-03E7-6CFC-5E85A00B30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382956" y="2579088"/>
            <a:ext cx="4304877" cy="2869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0EDDDF-7BDD-1697-718E-5EC30C6694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2696536" y="1993606"/>
            <a:ext cx="4241638" cy="4241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324A1-5B06-8566-2AFA-A4E824D152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001348" y="2015141"/>
            <a:ext cx="4241638" cy="42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 build="p"/>
      <p:bldP spid="27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extLst>
              <a:ext uri="{FF2B5EF4-FFF2-40B4-BE49-F238E27FC236}">
                <a16:creationId xmlns:a16="http://schemas.microsoft.com/office/drawing/2014/main" id="{96F7F149-4920-BF97-685C-CC24F767F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251" y="685800"/>
            <a:ext cx="6272788" cy="1299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What’s New in Palmetto Pathways?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66759-8541-4F41-76AE-415F107CC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CTE Aggregate Reports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6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Seals of Distinction Aggregate Reports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6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9GR Calculation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F32F8-836A-2204-710A-ED72F5F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384" y="685802"/>
            <a:ext cx="7913914" cy="810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 and format picture to fit allotted box frame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152DD-BA7C-B277-0242-B16B47AFE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84" y="748307"/>
            <a:ext cx="7913914" cy="80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7F6B6567-901F-C3DC-3E1E-D49CF4E0B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972" y="547687"/>
            <a:ext cx="16404336" cy="65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Introducing the IGP Tool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98FD15-F35E-ECC9-3A6A-14AD2730E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1600" y="2841172"/>
            <a:ext cx="6254370" cy="5959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20356-DBEE-0B15-29D1-73D174FCA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16695" y="5592795"/>
            <a:ext cx="5486400" cy="1581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D495A-5778-6C52-49CA-521531892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907" y="2857500"/>
            <a:ext cx="7280947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B2F3D-7907-F35E-D7A5-A59F38CCFEC7}"/>
              </a:ext>
            </a:extLst>
          </p:cNvPr>
          <p:cNvSpPr txBox="1"/>
          <p:nvPr/>
        </p:nvSpPr>
        <p:spPr>
          <a:xfrm>
            <a:off x="1371600" y="2171700"/>
            <a:ext cx="3352800" cy="677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FFC000"/>
                </a:solidFill>
              </a:rPr>
              <a:t>From this…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4BD79-AC70-D4BE-81C4-F76F9A8B91A9}"/>
              </a:ext>
            </a:extLst>
          </p:cNvPr>
          <p:cNvSpPr txBox="1"/>
          <p:nvPr/>
        </p:nvSpPr>
        <p:spPr>
          <a:xfrm>
            <a:off x="9038124" y="2180263"/>
            <a:ext cx="3352800" cy="677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FFC000"/>
                </a:solidFill>
              </a:rPr>
              <a:t>To this…</a:t>
            </a:r>
          </a:p>
        </p:txBody>
      </p:sp>
    </p:spTree>
    <p:extLst>
      <p:ext uri="{BB962C8B-B14F-4D97-AF65-F5344CB8AC3E}">
        <p14:creationId xmlns:p14="http://schemas.microsoft.com/office/powerpoint/2010/main" val="4284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FF6B-71B6-543A-8D61-3F56BF6F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the IGP Tool with Panorama?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8F93B2F-9933-90EA-ACC5-D1BFF7E3C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719490" y="2203624"/>
            <a:ext cx="4362717" cy="3491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11E55-C7F9-AF4C-FA99-51BB48AC47D0}"/>
              </a:ext>
            </a:extLst>
          </p:cNvPr>
          <p:cNvSpPr txBox="1"/>
          <p:nvPr/>
        </p:nvSpPr>
        <p:spPr>
          <a:xfrm>
            <a:off x="459480" y="7766391"/>
            <a:ext cx="164043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Counselors lead the conversation; the IGP Tool makes it more efficient, consistent, and impactful.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12EEC-601D-156A-2854-3EDFB7DB2480}"/>
              </a:ext>
            </a:extLst>
          </p:cNvPr>
          <p:cNvSpPr txBox="1"/>
          <p:nvPr/>
        </p:nvSpPr>
        <p:spPr>
          <a:xfrm>
            <a:off x="997155" y="5499605"/>
            <a:ext cx="3729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Reduce manual work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E9BD1A-903D-4254-092F-FA475D496E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>
          <a:xfrm>
            <a:off x="5359872" y="2203624"/>
            <a:ext cx="3301776" cy="3301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F05F6B-A176-F47C-5836-6BFF2394AD15}"/>
              </a:ext>
            </a:extLst>
          </p:cNvPr>
          <p:cNvSpPr txBox="1"/>
          <p:nvPr/>
        </p:nvSpPr>
        <p:spPr>
          <a:xfrm>
            <a:off x="5092146" y="5381968"/>
            <a:ext cx="37292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Create a consistent workflow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1CD5E-87D3-7DB6-BFBD-EF078B9D433E}"/>
              </a:ext>
            </a:extLst>
          </p:cNvPr>
          <p:cNvSpPr txBox="1"/>
          <p:nvPr/>
        </p:nvSpPr>
        <p:spPr>
          <a:xfrm>
            <a:off x="9420246" y="5381968"/>
            <a:ext cx="33581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Keep planning student- centered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8F3D19-0199-8D33-7F93-DC2B7ABC13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9187137" y="1982670"/>
            <a:ext cx="3839096" cy="38390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9862A0-4906-1DE1-306E-5979F8D0881A}"/>
              </a:ext>
            </a:extLst>
          </p:cNvPr>
          <p:cNvSpPr txBox="1"/>
          <p:nvPr/>
        </p:nvSpPr>
        <p:spPr>
          <a:xfrm>
            <a:off x="13480182" y="5421134"/>
            <a:ext cx="33581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Increase student outcomes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CE54CF-36F1-AC43-FE83-E63CEB4744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3259342" y="1713593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E35C5B94-6F65-CAE8-D4B2-E44CACF9D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972" y="711606"/>
            <a:ext cx="1645005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What the IGP Tool Can Do: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D8559-A76F-7ABA-E5F6-C2DFEFFC7C65}"/>
              </a:ext>
            </a:extLst>
          </p:cNvPr>
          <p:cNvSpPr txBox="1"/>
          <p:nvPr/>
        </p:nvSpPr>
        <p:spPr>
          <a:xfrm>
            <a:off x="9906000" y="2705099"/>
            <a:ext cx="6934200" cy="60607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4800" b="1" i="1" dirty="0">
                <a:solidFill>
                  <a:schemeClr val="accent1"/>
                </a:solidFill>
              </a:rPr>
              <a:t>Transform planning conversations from a required task into a meaningful opportunity to help students envision and achieve their future.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F1E79-0B40-A604-6023-C0D908B06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2" y="2171700"/>
            <a:ext cx="8225028" cy="67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CDE">
      <a:dk1>
        <a:sysClr val="windowText" lastClr="000000"/>
      </a:dk1>
      <a:lt1>
        <a:sysClr val="window" lastClr="FFFFFF"/>
      </a:lt1>
      <a:dk2>
        <a:srgbClr val="44546A"/>
      </a:dk2>
      <a:lt2>
        <a:srgbClr val="FCEFD8"/>
      </a:lt2>
      <a:accent1>
        <a:srgbClr val="F1BA55"/>
      </a:accent1>
      <a:accent2>
        <a:srgbClr val="43718B"/>
      </a:accent2>
      <a:accent3>
        <a:srgbClr val="D8D8D8"/>
      </a:accent3>
      <a:accent4>
        <a:srgbClr val="2F3D4C"/>
      </a:accent4>
      <a:accent5>
        <a:srgbClr val="A2B3C6"/>
      </a:accent5>
      <a:accent6>
        <a:srgbClr val="7F7F7F"/>
      </a:accent6>
      <a:hlink>
        <a:srgbClr val="43718B"/>
      </a:hlink>
      <a:folHlink>
        <a:srgbClr val="43718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algn="l">
          <a:defRPr sz="4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A6655432-7F9D-45E4-B26D-8D1511A842BF}" vid="{F365FBCD-5AED-4290-9F95-E02E13E762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1777</TotalTime>
  <Words>609</Words>
  <Application>Microsoft Office PowerPoint</Application>
  <PresentationFormat>Custom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Proxima Nova</vt:lpstr>
      <vt:lpstr>Arial</vt:lpstr>
      <vt:lpstr>Algerian</vt:lpstr>
      <vt:lpstr>1_Office Theme</vt:lpstr>
      <vt:lpstr>Beyond Tracking to Transformation:  Using Palmetto Pathways to Drive Meaningful IGP Conversations</vt:lpstr>
      <vt:lpstr>Facilitators</vt:lpstr>
      <vt:lpstr>SCDE Office of Career Readiness</vt:lpstr>
      <vt:lpstr>Agenda</vt:lpstr>
      <vt:lpstr>Big Picture: Lessons from Year 1 Rollout Across SC</vt:lpstr>
      <vt:lpstr>What’s New in Palmetto Pathways?</vt:lpstr>
      <vt:lpstr>Introducing the IGP Tool</vt:lpstr>
      <vt:lpstr>Why Build the IGP Tool with Panorama?</vt:lpstr>
      <vt:lpstr>What the IGP Tool Can Do: DEMO</vt:lpstr>
      <vt:lpstr>Phased Rollout + Interest Survey</vt:lpstr>
      <vt:lpstr>Ongoing Professional Learning Support</vt:lpstr>
      <vt:lpstr>Fall Regional Workshops</vt:lpstr>
      <vt:lpstr>ed.sc.gov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Traci Shigley</dc:creator>
  <cp:lastModifiedBy>Duvall, Anna</cp:lastModifiedBy>
  <cp:revision>5</cp:revision>
  <dcterms:created xsi:type="dcterms:W3CDTF">2026-06-01T16:46:58Z</dcterms:created>
  <dcterms:modified xsi:type="dcterms:W3CDTF">2026-06-08T18:44:41Z</dcterms:modified>
  <dc:identifier>DAGJFJTh0zc</dc:identifier>
</cp:coreProperties>
</file>