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8"/>
  </p:notesMasterIdLst>
  <p:sldIdLst>
    <p:sldId id="302" r:id="rId2"/>
    <p:sldId id="275" r:id="rId3"/>
    <p:sldId id="445" r:id="rId4"/>
    <p:sldId id="423" r:id="rId5"/>
    <p:sldId id="311" r:id="rId6"/>
    <p:sldId id="446" r:id="rId7"/>
    <p:sldId id="283" r:id="rId8"/>
    <p:sldId id="447" r:id="rId9"/>
    <p:sldId id="314" r:id="rId10"/>
    <p:sldId id="315" r:id="rId11"/>
    <p:sldId id="316" r:id="rId12"/>
    <p:sldId id="425" r:id="rId13"/>
    <p:sldId id="448" r:id="rId14"/>
    <p:sldId id="317" r:id="rId15"/>
    <p:sldId id="307" r:id="rId16"/>
    <p:sldId id="289" r:id="rId17"/>
  </p:sldIdLst>
  <p:sldSz cx="18288000" cy="10287000"/>
  <p:notesSz cx="6858000" cy="9144000"/>
  <p:embeddedFontLst>
    <p:embeddedFont>
      <p:font typeface="Abel" panose="02000506030000020004" pitchFamily="2"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3D4C"/>
    <a:srgbClr val="F0C14C"/>
    <a:srgbClr val="E7E7E7"/>
    <a:srgbClr val="469FB7"/>
    <a:srgbClr val="FFE493"/>
    <a:srgbClr val="2F3DFC"/>
    <a:srgbClr val="3A6C97"/>
    <a:srgbClr val="233746"/>
    <a:srgbClr val="EFC04B"/>
    <a:srgbClr val="F5D9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974" autoAdjust="0"/>
  </p:normalViewPr>
  <p:slideViewPr>
    <p:cSldViewPr>
      <p:cViewPr varScale="1">
        <p:scale>
          <a:sx n="84" d="100"/>
          <a:sy n="84" d="100"/>
        </p:scale>
        <p:origin x="8112" y="96"/>
      </p:cViewPr>
      <p:guideLst>
        <p:guide orient="horz" pos="2160"/>
        <p:guide pos="2880"/>
      </p:guideLst>
    </p:cSldViewPr>
  </p:slideViewPr>
  <p:outlineViewPr>
    <p:cViewPr>
      <p:scale>
        <a:sx n="33" d="100"/>
        <a:sy n="33" d="100"/>
      </p:scale>
      <p:origin x="0" y="-12468"/>
    </p:cViewPr>
  </p:outlineViewPr>
  <p:notesTextViewPr>
    <p:cViewPr>
      <p:scale>
        <a:sx n="120" d="100"/>
        <a:sy n="120" d="100"/>
      </p:scale>
      <p:origin x="0" y="0"/>
    </p:cViewPr>
  </p:notesTextViewPr>
  <p:sorterViewPr>
    <p:cViewPr>
      <p:scale>
        <a:sx n="70" d="100"/>
        <a:sy n="70" d="100"/>
      </p:scale>
      <p:origin x="0" y="-22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a:t>WBL Growth</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2022-23</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Total WBL</c:v>
                </c:pt>
                <c:pt idx="1">
                  <c:v>Total CR WBL</c:v>
                </c:pt>
              </c:strCache>
            </c:strRef>
          </c:cat>
          <c:val>
            <c:numRef>
              <c:f>Sheet1!$B$2:$B$3</c:f>
              <c:numCache>
                <c:formatCode>General</c:formatCode>
                <c:ptCount val="2"/>
                <c:pt idx="0" formatCode="#,##0">
                  <c:v>122984</c:v>
                </c:pt>
                <c:pt idx="1">
                  <c:v>1798</c:v>
                </c:pt>
              </c:numCache>
            </c:numRef>
          </c:val>
          <c:extLst>
            <c:ext xmlns:c16="http://schemas.microsoft.com/office/drawing/2014/chart" uri="{C3380CC4-5D6E-409C-BE32-E72D297353CC}">
              <c16:uniqueId val="{00000000-8D9F-4538-89D0-F951657A187C}"/>
            </c:ext>
          </c:extLst>
        </c:ser>
        <c:ser>
          <c:idx val="1"/>
          <c:order val="1"/>
          <c:tx>
            <c:strRef>
              <c:f>Sheet1!$C$1</c:f>
              <c:strCache>
                <c:ptCount val="1"/>
                <c:pt idx="0">
                  <c:v>2023-24</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Total WBL</c:v>
                </c:pt>
                <c:pt idx="1">
                  <c:v>Total CR WBL</c:v>
                </c:pt>
              </c:strCache>
            </c:strRef>
          </c:cat>
          <c:val>
            <c:numRef>
              <c:f>Sheet1!$C$2:$C$3</c:f>
              <c:numCache>
                <c:formatCode>General</c:formatCode>
                <c:ptCount val="2"/>
                <c:pt idx="0" formatCode="#,##0">
                  <c:v>143160</c:v>
                </c:pt>
                <c:pt idx="1">
                  <c:v>6250</c:v>
                </c:pt>
              </c:numCache>
            </c:numRef>
          </c:val>
          <c:extLst>
            <c:ext xmlns:c16="http://schemas.microsoft.com/office/drawing/2014/chart" uri="{C3380CC4-5D6E-409C-BE32-E72D297353CC}">
              <c16:uniqueId val="{00000001-8D9F-4538-89D0-F951657A187C}"/>
            </c:ext>
          </c:extLst>
        </c:ser>
        <c:ser>
          <c:idx val="2"/>
          <c:order val="2"/>
          <c:tx>
            <c:strRef>
              <c:f>Sheet1!$D$1</c:f>
              <c:strCache>
                <c:ptCount val="1"/>
                <c:pt idx="0">
                  <c:v>2024-25</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Total WBL</c:v>
                </c:pt>
                <c:pt idx="1">
                  <c:v>Total CR WBL</c:v>
                </c:pt>
              </c:strCache>
            </c:strRef>
          </c:cat>
          <c:val>
            <c:numRef>
              <c:f>Sheet1!$D$2:$D$3</c:f>
              <c:numCache>
                <c:formatCode>General</c:formatCode>
                <c:ptCount val="2"/>
                <c:pt idx="0" formatCode="#,##0">
                  <c:v>152401</c:v>
                </c:pt>
                <c:pt idx="1">
                  <c:v>7437</c:v>
                </c:pt>
              </c:numCache>
            </c:numRef>
          </c:val>
          <c:extLst>
            <c:ext xmlns:c16="http://schemas.microsoft.com/office/drawing/2014/chart" uri="{C3380CC4-5D6E-409C-BE32-E72D297353CC}">
              <c16:uniqueId val="{00000002-8D9F-4538-89D0-F951657A187C}"/>
            </c:ext>
          </c:extLst>
        </c:ser>
        <c:dLbls>
          <c:dLblPos val="outEnd"/>
          <c:showLegendKey val="0"/>
          <c:showVal val="1"/>
          <c:showCatName val="0"/>
          <c:showSerName val="0"/>
          <c:showPercent val="0"/>
          <c:showBubbleSize val="0"/>
        </c:dLbls>
        <c:gapWidth val="444"/>
        <c:overlap val="-90"/>
        <c:axId val="1133245104"/>
        <c:axId val="1133241264"/>
      </c:barChart>
      <c:catAx>
        <c:axId val="11332451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1133241264"/>
        <c:crosses val="autoZero"/>
        <c:auto val="1"/>
        <c:lblAlgn val="ctr"/>
        <c:lblOffset val="100"/>
        <c:noMultiLvlLbl val="0"/>
      </c:catAx>
      <c:valAx>
        <c:axId val="1133241264"/>
        <c:scaling>
          <c:orientation val="minMax"/>
        </c:scaling>
        <c:delete val="1"/>
        <c:axPos val="l"/>
        <c:numFmt formatCode="#,##0" sourceLinked="1"/>
        <c:majorTickMark val="none"/>
        <c:minorTickMark val="none"/>
        <c:tickLblPos val="nextTo"/>
        <c:crossAx val="11332451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3" Type="http://schemas.openxmlformats.org/officeDocument/2006/relationships/hyperlink" Target="https://ed.sc.gov/newsroom/profile-of-the-south-carolina-graduate/" TargetMode="External"/><Relationship Id="rId2" Type="http://schemas.openxmlformats.org/officeDocument/2006/relationships/hyperlink" Target="https://eoc.sc.gov/educators" TargetMode="External"/><Relationship Id="rId1" Type="http://schemas.openxmlformats.org/officeDocument/2006/relationships/hyperlink" Target="https://ed.sc.gov/newsroom/every-student-succeeds-act-essa/" TargetMode="External"/><Relationship Id="rId4" Type="http://schemas.openxmlformats.org/officeDocument/2006/relationships/hyperlink" Target="https://careertech.org/resource/south-carolina-education-and-economic-development-act/"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ed.sc.gov/newsroom/profile-of-the-south-carolina-graduate/" TargetMode="External"/><Relationship Id="rId2" Type="http://schemas.openxmlformats.org/officeDocument/2006/relationships/hyperlink" Target="https://eoc.sc.gov/educators" TargetMode="External"/><Relationship Id="rId1" Type="http://schemas.openxmlformats.org/officeDocument/2006/relationships/hyperlink" Target="https://ed.sc.gov/newsroom/every-student-succeeds-act-essa/" TargetMode="External"/><Relationship Id="rId4" Type="http://schemas.openxmlformats.org/officeDocument/2006/relationships/hyperlink" Target="https://careertech.org/resource/south-carolina-education-and-economic-development-act/"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4E8C0A-1BA7-4393-A37E-F15A463E7B1A}"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96BC7A0C-F8CE-4AA2-A048-E00B847CF152}">
      <dgm:prSet custT="1"/>
      <dgm:spPr/>
      <dgm:t>
        <a:bodyPr/>
        <a:lstStyle/>
        <a:p>
          <a:r>
            <a:rPr lang="en-US" sz="4000" b="1" dirty="0"/>
            <a:t>Elementary Level</a:t>
          </a:r>
        </a:p>
        <a:p>
          <a:r>
            <a:rPr lang="en-US" sz="2800" dirty="0"/>
            <a:t>Job Shadowing </a:t>
          </a:r>
        </a:p>
        <a:p>
          <a:r>
            <a:rPr lang="en-US" sz="2000" dirty="0"/>
            <a:t>(On-Site or Virtual) </a:t>
          </a:r>
        </a:p>
        <a:p>
          <a:r>
            <a:rPr lang="en-US" sz="2800" dirty="0"/>
            <a:t>Mentoring</a:t>
          </a:r>
        </a:p>
        <a:p>
          <a:r>
            <a:rPr lang="en-US" sz="2800" dirty="0"/>
            <a:t>Structured Field Study</a:t>
          </a:r>
        </a:p>
      </dgm:t>
    </dgm:pt>
    <dgm:pt modelId="{F99264F9-4E47-4EE6-8474-7F1074C5D4E7}" type="parTrans" cxnId="{DFB535EF-76C1-4222-AFC9-2257737698D0}">
      <dgm:prSet/>
      <dgm:spPr/>
      <dgm:t>
        <a:bodyPr/>
        <a:lstStyle/>
        <a:p>
          <a:endParaRPr lang="en-US"/>
        </a:p>
      </dgm:t>
    </dgm:pt>
    <dgm:pt modelId="{02CA28DE-333C-4342-BDA0-C189F8861F98}" type="sibTrans" cxnId="{DFB535EF-76C1-4222-AFC9-2257737698D0}">
      <dgm:prSet/>
      <dgm:spPr/>
      <dgm:t>
        <a:bodyPr/>
        <a:lstStyle/>
        <a:p>
          <a:endParaRPr lang="en-US"/>
        </a:p>
      </dgm:t>
    </dgm:pt>
    <dgm:pt modelId="{2DE9D4CA-0844-4481-9EBC-F9CF2AE27FD5}">
      <dgm:prSet custT="1"/>
      <dgm:spPr/>
      <dgm:t>
        <a:bodyPr/>
        <a:lstStyle/>
        <a:p>
          <a:endParaRPr lang="en-US" sz="3600" b="1" dirty="0"/>
        </a:p>
        <a:p>
          <a:r>
            <a:rPr lang="en-US" sz="3600" b="1" dirty="0"/>
            <a:t>Middle Level</a:t>
          </a:r>
        </a:p>
        <a:p>
          <a:r>
            <a:rPr lang="en-US" sz="2400" b="0" dirty="0"/>
            <a:t>Job Shadowing </a:t>
          </a:r>
        </a:p>
        <a:p>
          <a:r>
            <a:rPr lang="en-US" sz="1800" b="0" dirty="0"/>
            <a:t>(On-Site or Virtual) </a:t>
          </a:r>
        </a:p>
        <a:p>
          <a:r>
            <a:rPr lang="en-US" sz="2400" b="0" dirty="0"/>
            <a:t>Mentoring</a:t>
          </a:r>
        </a:p>
        <a:p>
          <a:r>
            <a:rPr lang="en-US" sz="2400" b="0" dirty="0"/>
            <a:t>Service Learning</a:t>
          </a:r>
        </a:p>
        <a:p>
          <a:r>
            <a:rPr lang="en-US" sz="2400" b="0" dirty="0"/>
            <a:t>Structured Field Study</a:t>
          </a:r>
        </a:p>
        <a:p>
          <a:r>
            <a:rPr lang="en-US" sz="2500" b="1" dirty="0"/>
            <a:t> </a:t>
          </a:r>
          <a:endParaRPr lang="en-US" sz="2500" dirty="0"/>
        </a:p>
      </dgm:t>
    </dgm:pt>
    <dgm:pt modelId="{C5197B3D-64F1-44E8-AB9E-13D4F46F30F4}" type="parTrans" cxnId="{2AA7054F-86E9-4D3A-B893-CB5CDC78CC33}">
      <dgm:prSet/>
      <dgm:spPr/>
      <dgm:t>
        <a:bodyPr/>
        <a:lstStyle/>
        <a:p>
          <a:endParaRPr lang="en-US"/>
        </a:p>
      </dgm:t>
    </dgm:pt>
    <dgm:pt modelId="{255EC903-C046-420C-9FFD-3B6BD38D4F8B}" type="sibTrans" cxnId="{2AA7054F-86E9-4D3A-B893-CB5CDC78CC33}">
      <dgm:prSet/>
      <dgm:spPr/>
      <dgm:t>
        <a:bodyPr/>
        <a:lstStyle/>
        <a:p>
          <a:endParaRPr lang="en-US"/>
        </a:p>
      </dgm:t>
    </dgm:pt>
    <dgm:pt modelId="{AE76D51E-DBE2-406C-8BF8-EC7B3E63C89D}">
      <dgm:prSet custT="1"/>
      <dgm:spPr/>
      <dgm:t>
        <a:bodyPr/>
        <a:lstStyle/>
        <a:p>
          <a:r>
            <a:rPr lang="en-US" sz="2400" b="1" dirty="0"/>
            <a:t>High School Level</a:t>
          </a:r>
        </a:p>
        <a:p>
          <a:r>
            <a:rPr lang="en-US" sz="1400" dirty="0"/>
            <a:t>Apprenticeship </a:t>
          </a:r>
        </a:p>
        <a:p>
          <a:r>
            <a:rPr lang="en-US" sz="1400" dirty="0"/>
            <a:t>Co Op</a:t>
          </a:r>
        </a:p>
        <a:p>
          <a:r>
            <a:rPr lang="en-US" sz="1400" dirty="0"/>
            <a:t>Internship</a:t>
          </a:r>
        </a:p>
        <a:p>
          <a:r>
            <a:rPr lang="en-US" sz="1400" dirty="0"/>
            <a:t>Job Shadowing (On-Site or Virtual)</a:t>
          </a:r>
        </a:p>
        <a:p>
          <a:r>
            <a:rPr lang="en-US" sz="1400" dirty="0"/>
            <a:t>Mentoring</a:t>
          </a:r>
        </a:p>
        <a:p>
          <a:r>
            <a:rPr lang="en-US" sz="1400" dirty="0"/>
            <a:t>School-Based Enterprise</a:t>
          </a:r>
        </a:p>
        <a:p>
          <a:r>
            <a:rPr lang="en-US" sz="1400" dirty="0"/>
            <a:t>Service Learning</a:t>
          </a:r>
        </a:p>
        <a:p>
          <a:r>
            <a:rPr lang="en-US" sz="1400" dirty="0"/>
            <a:t>Structured Field Study</a:t>
          </a:r>
        </a:p>
        <a:p>
          <a:r>
            <a:rPr lang="en-US" sz="1400" dirty="0"/>
            <a:t>CTE Work-</a:t>
          </a:r>
          <a:r>
            <a:rPr lang="en-US" sz="1400" dirty="0" err="1"/>
            <a:t>Baed</a:t>
          </a:r>
          <a:r>
            <a:rPr lang="en-US" sz="1400" dirty="0"/>
            <a:t> Internship Credit Bearing Courses</a:t>
          </a:r>
        </a:p>
        <a:p>
          <a:endParaRPr lang="en-US" sz="1400" dirty="0"/>
        </a:p>
      </dgm:t>
    </dgm:pt>
    <dgm:pt modelId="{98CD6451-F931-4852-AF93-2751FC409F0D}" type="parTrans" cxnId="{0ABDB47A-BD79-4073-A9B3-120F4520EF90}">
      <dgm:prSet/>
      <dgm:spPr/>
      <dgm:t>
        <a:bodyPr/>
        <a:lstStyle/>
        <a:p>
          <a:endParaRPr lang="en-US"/>
        </a:p>
      </dgm:t>
    </dgm:pt>
    <dgm:pt modelId="{E5A1DD91-706E-4DC8-BBA6-50BFBE0A1082}" type="sibTrans" cxnId="{0ABDB47A-BD79-4073-A9B3-120F4520EF90}">
      <dgm:prSet/>
      <dgm:spPr/>
      <dgm:t>
        <a:bodyPr/>
        <a:lstStyle/>
        <a:p>
          <a:endParaRPr lang="en-US"/>
        </a:p>
      </dgm:t>
    </dgm:pt>
    <dgm:pt modelId="{D8C0E744-0B97-455D-9109-B96A7D3B2B9A}" type="pres">
      <dgm:prSet presAssocID="{244E8C0A-1BA7-4393-A37E-F15A463E7B1A}" presName="diagram" presStyleCnt="0">
        <dgm:presLayoutVars>
          <dgm:dir/>
          <dgm:resizeHandles val="exact"/>
        </dgm:presLayoutVars>
      </dgm:prSet>
      <dgm:spPr/>
    </dgm:pt>
    <dgm:pt modelId="{BD44EEF6-E70C-420C-A92A-C7CDCE49E066}" type="pres">
      <dgm:prSet presAssocID="{96BC7A0C-F8CE-4AA2-A048-E00B847CF152}" presName="node" presStyleLbl="node1" presStyleIdx="0" presStyleCnt="3" custLinFactNeighborX="-26" custLinFactNeighborY="155">
        <dgm:presLayoutVars>
          <dgm:bulletEnabled val="1"/>
        </dgm:presLayoutVars>
      </dgm:prSet>
      <dgm:spPr/>
    </dgm:pt>
    <dgm:pt modelId="{13C412E0-996B-4C5F-BE87-8DA0CD281AFC}" type="pres">
      <dgm:prSet presAssocID="{02CA28DE-333C-4342-BDA0-C189F8861F98}" presName="sibTrans" presStyleCnt="0"/>
      <dgm:spPr/>
    </dgm:pt>
    <dgm:pt modelId="{27533E68-AAAB-4B2F-8C8E-ABFB18876CB7}" type="pres">
      <dgm:prSet presAssocID="{2DE9D4CA-0844-4481-9EBC-F9CF2AE27FD5}" presName="node" presStyleLbl="node1" presStyleIdx="1" presStyleCnt="3" custLinFactNeighborX="-300" custLinFactNeighborY="155">
        <dgm:presLayoutVars>
          <dgm:bulletEnabled val="1"/>
        </dgm:presLayoutVars>
      </dgm:prSet>
      <dgm:spPr/>
    </dgm:pt>
    <dgm:pt modelId="{644FD532-2F28-4394-BFE9-29FCE2376798}" type="pres">
      <dgm:prSet presAssocID="{255EC903-C046-420C-9FFD-3B6BD38D4F8B}" presName="sibTrans" presStyleCnt="0"/>
      <dgm:spPr/>
    </dgm:pt>
    <dgm:pt modelId="{F0AD44A0-4E29-4FB4-9C18-0A5E57CA64E4}" type="pres">
      <dgm:prSet presAssocID="{AE76D51E-DBE2-406C-8BF8-EC7B3E63C89D}" presName="node" presStyleLbl="node1" presStyleIdx="2" presStyleCnt="3">
        <dgm:presLayoutVars>
          <dgm:bulletEnabled val="1"/>
        </dgm:presLayoutVars>
      </dgm:prSet>
      <dgm:spPr/>
    </dgm:pt>
  </dgm:ptLst>
  <dgm:cxnLst>
    <dgm:cxn modelId="{94CF2D1F-957E-4683-AE40-7E7D501DDF38}" type="presOf" srcId="{AE76D51E-DBE2-406C-8BF8-EC7B3E63C89D}" destId="{F0AD44A0-4E29-4FB4-9C18-0A5E57CA64E4}" srcOrd="0" destOrd="0" presId="urn:microsoft.com/office/officeart/2005/8/layout/default"/>
    <dgm:cxn modelId="{2AA7054F-86E9-4D3A-B893-CB5CDC78CC33}" srcId="{244E8C0A-1BA7-4393-A37E-F15A463E7B1A}" destId="{2DE9D4CA-0844-4481-9EBC-F9CF2AE27FD5}" srcOrd="1" destOrd="0" parTransId="{C5197B3D-64F1-44E8-AB9E-13D4F46F30F4}" sibTransId="{255EC903-C046-420C-9FFD-3B6BD38D4F8B}"/>
    <dgm:cxn modelId="{0ABDB47A-BD79-4073-A9B3-120F4520EF90}" srcId="{244E8C0A-1BA7-4393-A37E-F15A463E7B1A}" destId="{AE76D51E-DBE2-406C-8BF8-EC7B3E63C89D}" srcOrd="2" destOrd="0" parTransId="{98CD6451-F931-4852-AF93-2751FC409F0D}" sibTransId="{E5A1DD91-706E-4DC8-BBA6-50BFBE0A1082}"/>
    <dgm:cxn modelId="{197DDA99-9CBA-4FF4-83C1-541B0ADC07E9}" type="presOf" srcId="{96BC7A0C-F8CE-4AA2-A048-E00B847CF152}" destId="{BD44EEF6-E70C-420C-A92A-C7CDCE49E066}" srcOrd="0" destOrd="0" presId="urn:microsoft.com/office/officeart/2005/8/layout/default"/>
    <dgm:cxn modelId="{3D6510A2-C176-463B-B5A6-130120989522}" type="presOf" srcId="{244E8C0A-1BA7-4393-A37E-F15A463E7B1A}" destId="{D8C0E744-0B97-455D-9109-B96A7D3B2B9A}" srcOrd="0" destOrd="0" presId="urn:microsoft.com/office/officeart/2005/8/layout/default"/>
    <dgm:cxn modelId="{27CA78E0-94C8-4344-8AF8-B1AA010B96E5}" type="presOf" srcId="{2DE9D4CA-0844-4481-9EBC-F9CF2AE27FD5}" destId="{27533E68-AAAB-4B2F-8C8E-ABFB18876CB7}" srcOrd="0" destOrd="0" presId="urn:microsoft.com/office/officeart/2005/8/layout/default"/>
    <dgm:cxn modelId="{DFB535EF-76C1-4222-AFC9-2257737698D0}" srcId="{244E8C0A-1BA7-4393-A37E-F15A463E7B1A}" destId="{96BC7A0C-F8CE-4AA2-A048-E00B847CF152}" srcOrd="0" destOrd="0" parTransId="{F99264F9-4E47-4EE6-8474-7F1074C5D4E7}" sibTransId="{02CA28DE-333C-4342-BDA0-C189F8861F98}"/>
    <dgm:cxn modelId="{B35FA6B6-4AD1-426E-8DD0-4659B0F466E7}" type="presParOf" srcId="{D8C0E744-0B97-455D-9109-B96A7D3B2B9A}" destId="{BD44EEF6-E70C-420C-A92A-C7CDCE49E066}" srcOrd="0" destOrd="0" presId="urn:microsoft.com/office/officeart/2005/8/layout/default"/>
    <dgm:cxn modelId="{C93FDEA6-A130-4666-AB73-FE0067AF7BC0}" type="presParOf" srcId="{D8C0E744-0B97-455D-9109-B96A7D3B2B9A}" destId="{13C412E0-996B-4C5F-BE87-8DA0CD281AFC}" srcOrd="1" destOrd="0" presId="urn:microsoft.com/office/officeart/2005/8/layout/default"/>
    <dgm:cxn modelId="{D2F62DB6-CF31-4780-879F-05FF8EC02EE1}" type="presParOf" srcId="{D8C0E744-0B97-455D-9109-B96A7D3B2B9A}" destId="{27533E68-AAAB-4B2F-8C8E-ABFB18876CB7}" srcOrd="2" destOrd="0" presId="urn:microsoft.com/office/officeart/2005/8/layout/default"/>
    <dgm:cxn modelId="{C7F4519B-A56A-431E-9373-4A19EA9F200E}" type="presParOf" srcId="{D8C0E744-0B97-455D-9109-B96A7D3B2B9A}" destId="{644FD532-2F28-4394-BFE9-29FCE2376798}" srcOrd="3" destOrd="0" presId="urn:microsoft.com/office/officeart/2005/8/layout/default"/>
    <dgm:cxn modelId="{C6870FA1-E295-4852-8EAD-10868495BCE5}" type="presParOf" srcId="{D8C0E744-0B97-455D-9109-B96A7D3B2B9A}" destId="{F0AD44A0-4E29-4FB4-9C18-0A5E57CA64E4}"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B5B4BC-C1E9-4A15-8B1B-B7710EF405B7}"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67871610-685F-414B-8D9C-AB075952E9AE}">
      <dgm:prSet/>
      <dgm:spPr/>
      <dgm:t>
        <a:bodyPr/>
        <a:lstStyle/>
        <a:p>
          <a:r>
            <a:rPr lang="en-US" b="0" i="0" baseline="0"/>
            <a:t>South Carolina formally integrated components of work-based learning (WBL) as a career-ready qualifier in its state accountability system for high school report cards in </a:t>
          </a:r>
          <a:r>
            <a:rPr lang="en-US" b="1" i="0" baseline="0"/>
            <a:t>2018</a:t>
          </a:r>
          <a:r>
            <a:rPr lang="en-US"/>
            <a:t> through the </a:t>
          </a:r>
          <a:r>
            <a:rPr lang="en-US" b="0" i="0" baseline="0"/>
            <a:t> </a:t>
          </a:r>
          <a:r>
            <a:rPr lang="en-US">
              <a:hlinkClick xmlns:r="http://schemas.openxmlformats.org/officeDocument/2006/relationships" r:id="rId1"/>
            </a:rPr>
            <a:t>ESSA state plan</a:t>
          </a:r>
          <a:r>
            <a:rPr lang="en-US"/>
            <a:t>. </a:t>
          </a:r>
        </a:p>
      </dgm:t>
    </dgm:pt>
    <dgm:pt modelId="{0685C1B5-EB4B-407A-B143-7A17E3C95D8A}" type="parTrans" cxnId="{04928ACC-D201-4EAA-9C14-7267D0D610CD}">
      <dgm:prSet/>
      <dgm:spPr/>
      <dgm:t>
        <a:bodyPr/>
        <a:lstStyle/>
        <a:p>
          <a:endParaRPr lang="en-US"/>
        </a:p>
      </dgm:t>
    </dgm:pt>
    <dgm:pt modelId="{40D7C49A-85EB-42FB-A094-9E48B9EF1CBB}" type="sibTrans" cxnId="{04928ACC-D201-4EAA-9C14-7267D0D610CD}">
      <dgm:prSet/>
      <dgm:spPr/>
      <dgm:t>
        <a:bodyPr/>
        <a:lstStyle/>
        <a:p>
          <a:endParaRPr lang="en-US"/>
        </a:p>
      </dgm:t>
    </dgm:pt>
    <dgm:pt modelId="{71E2DA3B-46CC-4AFD-8D5B-953F891C1275}">
      <dgm:prSet/>
      <dgm:spPr/>
      <dgm:t>
        <a:bodyPr/>
        <a:lstStyle/>
        <a:p>
          <a:r>
            <a:rPr lang="en-US" dirty="0"/>
            <a:t>This solidified its role in school accountability with oversight through the </a:t>
          </a:r>
          <a:r>
            <a:rPr lang="en-US" dirty="0">
              <a:hlinkClick xmlns:r="http://schemas.openxmlformats.org/officeDocument/2006/relationships" r:id="rId2"/>
            </a:rPr>
            <a:t>SC Education Oversight Committee</a:t>
          </a:r>
          <a:r>
            <a:rPr lang="en-US" dirty="0"/>
            <a:t>.</a:t>
          </a:r>
        </a:p>
      </dgm:t>
    </dgm:pt>
    <dgm:pt modelId="{3112B3B2-172D-4E1C-870C-F23E207C726B}" type="parTrans" cxnId="{60925808-1D76-4C8A-B194-C8A2700D0004}">
      <dgm:prSet/>
      <dgm:spPr/>
      <dgm:t>
        <a:bodyPr/>
        <a:lstStyle/>
        <a:p>
          <a:endParaRPr lang="en-US"/>
        </a:p>
      </dgm:t>
    </dgm:pt>
    <dgm:pt modelId="{664BD2C2-38EC-4FF3-A2E5-06ED91990F69}" type="sibTrans" cxnId="{60925808-1D76-4C8A-B194-C8A2700D0004}">
      <dgm:prSet/>
      <dgm:spPr/>
      <dgm:t>
        <a:bodyPr/>
        <a:lstStyle/>
        <a:p>
          <a:endParaRPr lang="en-US"/>
        </a:p>
      </dgm:t>
    </dgm:pt>
    <dgm:pt modelId="{78FCB9A8-5135-448F-90FC-0065CEDB1CB4}">
      <dgm:prSet/>
      <dgm:spPr/>
      <dgm:t>
        <a:bodyPr/>
        <a:lstStyle/>
        <a:p>
          <a:r>
            <a:rPr lang="en-US"/>
            <a:t>The initiative aims to connect student experiences with career-ready indicators, reflecting the </a:t>
          </a:r>
          <a:r>
            <a:rPr lang="en-US">
              <a:hlinkClick xmlns:r="http://schemas.openxmlformats.org/officeDocument/2006/relationships" r:id="rId3"/>
            </a:rPr>
            <a:t>Profile of the SC Graduate</a:t>
          </a:r>
          <a:r>
            <a:rPr lang="en-US"/>
            <a:t>.	</a:t>
          </a:r>
        </a:p>
      </dgm:t>
    </dgm:pt>
    <dgm:pt modelId="{46004449-2305-422F-8EC2-4B83F043D984}" type="parTrans" cxnId="{685144CE-6574-4971-B843-F59300CEE87E}">
      <dgm:prSet/>
      <dgm:spPr/>
      <dgm:t>
        <a:bodyPr/>
        <a:lstStyle/>
        <a:p>
          <a:endParaRPr lang="en-US"/>
        </a:p>
      </dgm:t>
    </dgm:pt>
    <dgm:pt modelId="{24DAD230-BA78-411D-BFB3-4D48E51CEDE0}" type="sibTrans" cxnId="{685144CE-6574-4971-B843-F59300CEE87E}">
      <dgm:prSet/>
      <dgm:spPr/>
      <dgm:t>
        <a:bodyPr/>
        <a:lstStyle/>
        <a:p>
          <a:endParaRPr lang="en-US"/>
        </a:p>
      </dgm:t>
    </dgm:pt>
    <dgm:pt modelId="{93DFA534-1224-49D1-A85A-D7BE993DA6ED}">
      <dgm:prSet/>
      <dgm:spPr/>
      <dgm:t>
        <a:bodyPr/>
        <a:lstStyle/>
        <a:p>
          <a:r>
            <a:rPr lang="en-US" b="1" i="0" baseline="0"/>
            <a:t>Accountability Impact:</a:t>
          </a:r>
          <a:r>
            <a:rPr lang="en-US" b="0" i="0" baseline="0"/>
            <a:t> WBL serves as a key measure to ensure students are prepared for workforce demands.</a:t>
          </a:r>
          <a:endParaRPr lang="en-US"/>
        </a:p>
      </dgm:t>
    </dgm:pt>
    <dgm:pt modelId="{3C2D35C5-2FD1-4372-80D5-51BB1392D2ED}" type="parTrans" cxnId="{B325DC7E-6FE3-48D0-9E07-B3185834AD66}">
      <dgm:prSet/>
      <dgm:spPr/>
      <dgm:t>
        <a:bodyPr/>
        <a:lstStyle/>
        <a:p>
          <a:endParaRPr lang="en-US"/>
        </a:p>
      </dgm:t>
    </dgm:pt>
    <dgm:pt modelId="{536CE1E1-B2EE-4A81-8D71-36670A803EAA}" type="sibTrans" cxnId="{B325DC7E-6FE3-48D0-9E07-B3185834AD66}">
      <dgm:prSet/>
      <dgm:spPr/>
      <dgm:t>
        <a:bodyPr/>
        <a:lstStyle/>
        <a:p>
          <a:endParaRPr lang="en-US"/>
        </a:p>
      </dgm:t>
    </dgm:pt>
    <dgm:pt modelId="{DD1A0DD7-B52B-4C64-880E-198D196F943C}">
      <dgm:prSet/>
      <dgm:spPr/>
      <dgm:t>
        <a:bodyPr/>
        <a:lstStyle/>
        <a:p>
          <a:r>
            <a:rPr lang="en-US" b="1" i="0" baseline="0"/>
            <a:t>Policy Foundation:</a:t>
          </a:r>
          <a:r>
            <a:rPr lang="en-US" b="0" i="0" baseline="0"/>
            <a:t> The </a:t>
          </a:r>
          <a:r>
            <a:rPr lang="en-US" b="0" i="0" baseline="0">
              <a:hlinkClick xmlns:r="http://schemas.openxmlformats.org/officeDocument/2006/relationships" r:id="rId4"/>
            </a:rPr>
            <a:t>Education and Economic Development Act (EEDA) of 2005</a:t>
          </a:r>
          <a:r>
            <a:rPr lang="en-US" b="0" i="0" baseline="0"/>
            <a:t> originally mandated that all K-12 students have opportunities to participate in WBL.</a:t>
          </a:r>
          <a:endParaRPr lang="en-US"/>
        </a:p>
      </dgm:t>
    </dgm:pt>
    <dgm:pt modelId="{664F9492-9190-4B62-970A-77B562B84581}" type="parTrans" cxnId="{B89CE5F0-CD89-4CDA-887F-8C0251856153}">
      <dgm:prSet/>
      <dgm:spPr/>
      <dgm:t>
        <a:bodyPr/>
        <a:lstStyle/>
        <a:p>
          <a:endParaRPr lang="en-US"/>
        </a:p>
      </dgm:t>
    </dgm:pt>
    <dgm:pt modelId="{CF83115A-688C-45B3-88FC-68B892B2DAD6}" type="sibTrans" cxnId="{B89CE5F0-CD89-4CDA-887F-8C0251856153}">
      <dgm:prSet/>
      <dgm:spPr/>
      <dgm:t>
        <a:bodyPr/>
        <a:lstStyle/>
        <a:p>
          <a:endParaRPr lang="en-US"/>
        </a:p>
      </dgm:t>
    </dgm:pt>
    <dgm:pt modelId="{96C94EF6-C3D2-443C-901E-58C85EC7D7C4}" type="pres">
      <dgm:prSet presAssocID="{44B5B4BC-C1E9-4A15-8B1B-B7710EF405B7}" presName="vert0" presStyleCnt="0">
        <dgm:presLayoutVars>
          <dgm:dir/>
          <dgm:animOne val="branch"/>
          <dgm:animLvl val="lvl"/>
        </dgm:presLayoutVars>
      </dgm:prSet>
      <dgm:spPr/>
    </dgm:pt>
    <dgm:pt modelId="{9A2026D7-D64C-4FA2-B354-A3F178C105CB}" type="pres">
      <dgm:prSet presAssocID="{67871610-685F-414B-8D9C-AB075952E9AE}" presName="thickLine" presStyleLbl="alignNode1" presStyleIdx="0" presStyleCnt="5"/>
      <dgm:spPr/>
    </dgm:pt>
    <dgm:pt modelId="{A2C46D60-769E-40E1-9FF2-B1FE8365A917}" type="pres">
      <dgm:prSet presAssocID="{67871610-685F-414B-8D9C-AB075952E9AE}" presName="horz1" presStyleCnt="0"/>
      <dgm:spPr/>
    </dgm:pt>
    <dgm:pt modelId="{932AF1BA-00F4-4A64-9C02-4159805F2810}" type="pres">
      <dgm:prSet presAssocID="{67871610-685F-414B-8D9C-AB075952E9AE}" presName="tx1" presStyleLbl="revTx" presStyleIdx="0" presStyleCnt="5"/>
      <dgm:spPr/>
    </dgm:pt>
    <dgm:pt modelId="{378ADC29-84E9-4DC9-93F1-784D98F7AE8F}" type="pres">
      <dgm:prSet presAssocID="{67871610-685F-414B-8D9C-AB075952E9AE}" presName="vert1" presStyleCnt="0"/>
      <dgm:spPr/>
    </dgm:pt>
    <dgm:pt modelId="{B8A7C243-D35A-48BD-B46C-AECDD1EF99EE}" type="pres">
      <dgm:prSet presAssocID="{71E2DA3B-46CC-4AFD-8D5B-953F891C1275}" presName="thickLine" presStyleLbl="alignNode1" presStyleIdx="1" presStyleCnt="5"/>
      <dgm:spPr/>
    </dgm:pt>
    <dgm:pt modelId="{46DE989D-BC6E-4259-A97A-08660CA1A812}" type="pres">
      <dgm:prSet presAssocID="{71E2DA3B-46CC-4AFD-8D5B-953F891C1275}" presName="horz1" presStyleCnt="0"/>
      <dgm:spPr/>
    </dgm:pt>
    <dgm:pt modelId="{15EA4EB2-005B-4218-AC56-4E65ABE7DFFB}" type="pres">
      <dgm:prSet presAssocID="{71E2DA3B-46CC-4AFD-8D5B-953F891C1275}" presName="tx1" presStyleLbl="revTx" presStyleIdx="1" presStyleCnt="5"/>
      <dgm:spPr/>
    </dgm:pt>
    <dgm:pt modelId="{826E3240-7F1B-4689-9F6A-10E376863D40}" type="pres">
      <dgm:prSet presAssocID="{71E2DA3B-46CC-4AFD-8D5B-953F891C1275}" presName="vert1" presStyleCnt="0"/>
      <dgm:spPr/>
    </dgm:pt>
    <dgm:pt modelId="{5C272ADF-A144-4225-BF8C-E951587FE2AD}" type="pres">
      <dgm:prSet presAssocID="{78FCB9A8-5135-448F-90FC-0065CEDB1CB4}" presName="thickLine" presStyleLbl="alignNode1" presStyleIdx="2" presStyleCnt="5"/>
      <dgm:spPr/>
    </dgm:pt>
    <dgm:pt modelId="{B57787E3-4E67-4872-A02E-F67F87AEE3B5}" type="pres">
      <dgm:prSet presAssocID="{78FCB9A8-5135-448F-90FC-0065CEDB1CB4}" presName="horz1" presStyleCnt="0"/>
      <dgm:spPr/>
    </dgm:pt>
    <dgm:pt modelId="{895AEFB7-4201-4EFB-BEB6-9B4511F1483A}" type="pres">
      <dgm:prSet presAssocID="{78FCB9A8-5135-448F-90FC-0065CEDB1CB4}" presName="tx1" presStyleLbl="revTx" presStyleIdx="2" presStyleCnt="5"/>
      <dgm:spPr/>
    </dgm:pt>
    <dgm:pt modelId="{3B52D7F5-B07D-4614-B21D-A9E86A386DA9}" type="pres">
      <dgm:prSet presAssocID="{78FCB9A8-5135-448F-90FC-0065CEDB1CB4}" presName="vert1" presStyleCnt="0"/>
      <dgm:spPr/>
    </dgm:pt>
    <dgm:pt modelId="{BD8266E0-0249-4EEB-8A90-35890A7CE106}" type="pres">
      <dgm:prSet presAssocID="{93DFA534-1224-49D1-A85A-D7BE993DA6ED}" presName="thickLine" presStyleLbl="alignNode1" presStyleIdx="3" presStyleCnt="5"/>
      <dgm:spPr/>
    </dgm:pt>
    <dgm:pt modelId="{0BF19367-EDBF-4EDD-9B24-C04D04B10093}" type="pres">
      <dgm:prSet presAssocID="{93DFA534-1224-49D1-A85A-D7BE993DA6ED}" presName="horz1" presStyleCnt="0"/>
      <dgm:spPr/>
    </dgm:pt>
    <dgm:pt modelId="{5DCDB2DC-851C-4B09-96DE-5BE72370031E}" type="pres">
      <dgm:prSet presAssocID="{93DFA534-1224-49D1-A85A-D7BE993DA6ED}" presName="tx1" presStyleLbl="revTx" presStyleIdx="3" presStyleCnt="5"/>
      <dgm:spPr/>
    </dgm:pt>
    <dgm:pt modelId="{26153BD3-5433-4A98-B085-FA31428B61CC}" type="pres">
      <dgm:prSet presAssocID="{93DFA534-1224-49D1-A85A-D7BE993DA6ED}" presName="vert1" presStyleCnt="0"/>
      <dgm:spPr/>
    </dgm:pt>
    <dgm:pt modelId="{449BFCF3-4B03-4573-8DA1-F242B6BA001A}" type="pres">
      <dgm:prSet presAssocID="{DD1A0DD7-B52B-4C64-880E-198D196F943C}" presName="thickLine" presStyleLbl="alignNode1" presStyleIdx="4" presStyleCnt="5"/>
      <dgm:spPr/>
    </dgm:pt>
    <dgm:pt modelId="{08D38E86-C8A4-4765-A1B3-2A97FC5D3429}" type="pres">
      <dgm:prSet presAssocID="{DD1A0DD7-B52B-4C64-880E-198D196F943C}" presName="horz1" presStyleCnt="0"/>
      <dgm:spPr/>
    </dgm:pt>
    <dgm:pt modelId="{82170C6B-BDBF-4CD2-BE8E-AC15C65E9BC2}" type="pres">
      <dgm:prSet presAssocID="{DD1A0DD7-B52B-4C64-880E-198D196F943C}" presName="tx1" presStyleLbl="revTx" presStyleIdx="4" presStyleCnt="5"/>
      <dgm:spPr/>
    </dgm:pt>
    <dgm:pt modelId="{42EEB967-4BF4-4245-8337-3B00682F7CD2}" type="pres">
      <dgm:prSet presAssocID="{DD1A0DD7-B52B-4C64-880E-198D196F943C}" presName="vert1" presStyleCnt="0"/>
      <dgm:spPr/>
    </dgm:pt>
  </dgm:ptLst>
  <dgm:cxnLst>
    <dgm:cxn modelId="{60925808-1D76-4C8A-B194-C8A2700D0004}" srcId="{44B5B4BC-C1E9-4A15-8B1B-B7710EF405B7}" destId="{71E2DA3B-46CC-4AFD-8D5B-953F891C1275}" srcOrd="1" destOrd="0" parTransId="{3112B3B2-172D-4E1C-870C-F23E207C726B}" sibTransId="{664BD2C2-38EC-4FF3-A2E5-06ED91990F69}"/>
    <dgm:cxn modelId="{D456DB18-6BF5-428E-B2B6-5890D2EA117D}" type="presOf" srcId="{44B5B4BC-C1E9-4A15-8B1B-B7710EF405B7}" destId="{96C94EF6-C3D2-443C-901E-58C85EC7D7C4}" srcOrd="0" destOrd="0" presId="urn:microsoft.com/office/officeart/2008/layout/LinedList"/>
    <dgm:cxn modelId="{95A4982A-C138-455B-8113-BFFFA5C5A512}" type="presOf" srcId="{78FCB9A8-5135-448F-90FC-0065CEDB1CB4}" destId="{895AEFB7-4201-4EFB-BEB6-9B4511F1483A}" srcOrd="0" destOrd="0" presId="urn:microsoft.com/office/officeart/2008/layout/LinedList"/>
    <dgm:cxn modelId="{3E56FA7D-969D-43BE-9DBE-7EA01A0E780E}" type="presOf" srcId="{DD1A0DD7-B52B-4C64-880E-198D196F943C}" destId="{82170C6B-BDBF-4CD2-BE8E-AC15C65E9BC2}" srcOrd="0" destOrd="0" presId="urn:microsoft.com/office/officeart/2008/layout/LinedList"/>
    <dgm:cxn modelId="{8A59947E-1768-492B-9B6B-CB3BBEBBBB8E}" type="presOf" srcId="{93DFA534-1224-49D1-A85A-D7BE993DA6ED}" destId="{5DCDB2DC-851C-4B09-96DE-5BE72370031E}" srcOrd="0" destOrd="0" presId="urn:microsoft.com/office/officeart/2008/layout/LinedList"/>
    <dgm:cxn modelId="{B325DC7E-6FE3-48D0-9E07-B3185834AD66}" srcId="{44B5B4BC-C1E9-4A15-8B1B-B7710EF405B7}" destId="{93DFA534-1224-49D1-A85A-D7BE993DA6ED}" srcOrd="3" destOrd="0" parTransId="{3C2D35C5-2FD1-4372-80D5-51BB1392D2ED}" sibTransId="{536CE1E1-B2EE-4A81-8D71-36670A803EAA}"/>
    <dgm:cxn modelId="{850EACAE-8664-457B-AC9A-2471695D7115}" type="presOf" srcId="{71E2DA3B-46CC-4AFD-8D5B-953F891C1275}" destId="{15EA4EB2-005B-4218-AC56-4E65ABE7DFFB}" srcOrd="0" destOrd="0" presId="urn:microsoft.com/office/officeart/2008/layout/LinedList"/>
    <dgm:cxn modelId="{04928ACC-D201-4EAA-9C14-7267D0D610CD}" srcId="{44B5B4BC-C1E9-4A15-8B1B-B7710EF405B7}" destId="{67871610-685F-414B-8D9C-AB075952E9AE}" srcOrd="0" destOrd="0" parTransId="{0685C1B5-EB4B-407A-B143-7A17E3C95D8A}" sibTransId="{40D7C49A-85EB-42FB-A094-9E48B9EF1CBB}"/>
    <dgm:cxn modelId="{685144CE-6574-4971-B843-F59300CEE87E}" srcId="{44B5B4BC-C1E9-4A15-8B1B-B7710EF405B7}" destId="{78FCB9A8-5135-448F-90FC-0065CEDB1CB4}" srcOrd="2" destOrd="0" parTransId="{46004449-2305-422F-8EC2-4B83F043D984}" sibTransId="{24DAD230-BA78-411D-BFB3-4D48E51CEDE0}"/>
    <dgm:cxn modelId="{9CDCE7E2-5131-4391-8A94-37A270B7F3EF}" type="presOf" srcId="{67871610-685F-414B-8D9C-AB075952E9AE}" destId="{932AF1BA-00F4-4A64-9C02-4159805F2810}" srcOrd="0" destOrd="0" presId="urn:microsoft.com/office/officeart/2008/layout/LinedList"/>
    <dgm:cxn modelId="{B89CE5F0-CD89-4CDA-887F-8C0251856153}" srcId="{44B5B4BC-C1E9-4A15-8B1B-B7710EF405B7}" destId="{DD1A0DD7-B52B-4C64-880E-198D196F943C}" srcOrd="4" destOrd="0" parTransId="{664F9492-9190-4B62-970A-77B562B84581}" sibTransId="{CF83115A-688C-45B3-88FC-68B892B2DAD6}"/>
    <dgm:cxn modelId="{D15788CD-37C6-423C-899C-9CE142B3DD29}" type="presParOf" srcId="{96C94EF6-C3D2-443C-901E-58C85EC7D7C4}" destId="{9A2026D7-D64C-4FA2-B354-A3F178C105CB}" srcOrd="0" destOrd="0" presId="urn:microsoft.com/office/officeart/2008/layout/LinedList"/>
    <dgm:cxn modelId="{7C6619F2-E804-4704-96D7-A7E379A53AB7}" type="presParOf" srcId="{96C94EF6-C3D2-443C-901E-58C85EC7D7C4}" destId="{A2C46D60-769E-40E1-9FF2-B1FE8365A917}" srcOrd="1" destOrd="0" presId="urn:microsoft.com/office/officeart/2008/layout/LinedList"/>
    <dgm:cxn modelId="{7E19C32D-C8AF-4A66-872C-270688970FDA}" type="presParOf" srcId="{A2C46D60-769E-40E1-9FF2-B1FE8365A917}" destId="{932AF1BA-00F4-4A64-9C02-4159805F2810}" srcOrd="0" destOrd="0" presId="urn:microsoft.com/office/officeart/2008/layout/LinedList"/>
    <dgm:cxn modelId="{7F3191EB-41FC-42B3-9D1B-CA0C1DE1698B}" type="presParOf" srcId="{A2C46D60-769E-40E1-9FF2-B1FE8365A917}" destId="{378ADC29-84E9-4DC9-93F1-784D98F7AE8F}" srcOrd="1" destOrd="0" presId="urn:microsoft.com/office/officeart/2008/layout/LinedList"/>
    <dgm:cxn modelId="{EE9E25CA-578C-4D14-B3D2-94498AE92E79}" type="presParOf" srcId="{96C94EF6-C3D2-443C-901E-58C85EC7D7C4}" destId="{B8A7C243-D35A-48BD-B46C-AECDD1EF99EE}" srcOrd="2" destOrd="0" presId="urn:microsoft.com/office/officeart/2008/layout/LinedList"/>
    <dgm:cxn modelId="{02FB03DB-A965-4A3A-A9AF-2F309FE7F288}" type="presParOf" srcId="{96C94EF6-C3D2-443C-901E-58C85EC7D7C4}" destId="{46DE989D-BC6E-4259-A97A-08660CA1A812}" srcOrd="3" destOrd="0" presId="urn:microsoft.com/office/officeart/2008/layout/LinedList"/>
    <dgm:cxn modelId="{00256FF1-8B7A-4EB8-B756-D00F28D2EC7A}" type="presParOf" srcId="{46DE989D-BC6E-4259-A97A-08660CA1A812}" destId="{15EA4EB2-005B-4218-AC56-4E65ABE7DFFB}" srcOrd="0" destOrd="0" presId="urn:microsoft.com/office/officeart/2008/layout/LinedList"/>
    <dgm:cxn modelId="{E44382C4-9126-40B6-A6CD-6A817EFB7BE4}" type="presParOf" srcId="{46DE989D-BC6E-4259-A97A-08660CA1A812}" destId="{826E3240-7F1B-4689-9F6A-10E376863D40}" srcOrd="1" destOrd="0" presId="urn:microsoft.com/office/officeart/2008/layout/LinedList"/>
    <dgm:cxn modelId="{5DEDBA6F-48F9-40FA-9457-2EB234B13806}" type="presParOf" srcId="{96C94EF6-C3D2-443C-901E-58C85EC7D7C4}" destId="{5C272ADF-A144-4225-BF8C-E951587FE2AD}" srcOrd="4" destOrd="0" presId="urn:microsoft.com/office/officeart/2008/layout/LinedList"/>
    <dgm:cxn modelId="{95CFED16-E5F5-4442-B253-5D5191F09E61}" type="presParOf" srcId="{96C94EF6-C3D2-443C-901E-58C85EC7D7C4}" destId="{B57787E3-4E67-4872-A02E-F67F87AEE3B5}" srcOrd="5" destOrd="0" presId="urn:microsoft.com/office/officeart/2008/layout/LinedList"/>
    <dgm:cxn modelId="{B7F1F6E2-B27C-4BA8-AAC5-1E3666BC7282}" type="presParOf" srcId="{B57787E3-4E67-4872-A02E-F67F87AEE3B5}" destId="{895AEFB7-4201-4EFB-BEB6-9B4511F1483A}" srcOrd="0" destOrd="0" presId="urn:microsoft.com/office/officeart/2008/layout/LinedList"/>
    <dgm:cxn modelId="{DDBBFFF0-0716-479B-B806-FE2B75897985}" type="presParOf" srcId="{B57787E3-4E67-4872-A02E-F67F87AEE3B5}" destId="{3B52D7F5-B07D-4614-B21D-A9E86A386DA9}" srcOrd="1" destOrd="0" presId="urn:microsoft.com/office/officeart/2008/layout/LinedList"/>
    <dgm:cxn modelId="{C3CFD952-0C30-4BAA-9987-3FE43A67CB87}" type="presParOf" srcId="{96C94EF6-C3D2-443C-901E-58C85EC7D7C4}" destId="{BD8266E0-0249-4EEB-8A90-35890A7CE106}" srcOrd="6" destOrd="0" presId="urn:microsoft.com/office/officeart/2008/layout/LinedList"/>
    <dgm:cxn modelId="{DD032B2E-E8CC-4B80-9BB1-0F8811D2FB7C}" type="presParOf" srcId="{96C94EF6-C3D2-443C-901E-58C85EC7D7C4}" destId="{0BF19367-EDBF-4EDD-9B24-C04D04B10093}" srcOrd="7" destOrd="0" presId="urn:microsoft.com/office/officeart/2008/layout/LinedList"/>
    <dgm:cxn modelId="{82CD09BA-06A6-4A98-B1C6-A6218A03A8D9}" type="presParOf" srcId="{0BF19367-EDBF-4EDD-9B24-C04D04B10093}" destId="{5DCDB2DC-851C-4B09-96DE-5BE72370031E}" srcOrd="0" destOrd="0" presId="urn:microsoft.com/office/officeart/2008/layout/LinedList"/>
    <dgm:cxn modelId="{6C38CA7B-EB77-44E0-9D96-6AC2F76E574F}" type="presParOf" srcId="{0BF19367-EDBF-4EDD-9B24-C04D04B10093}" destId="{26153BD3-5433-4A98-B085-FA31428B61CC}" srcOrd="1" destOrd="0" presId="urn:microsoft.com/office/officeart/2008/layout/LinedList"/>
    <dgm:cxn modelId="{19F040EF-0137-4F97-BFF8-220DAFDCDE46}" type="presParOf" srcId="{96C94EF6-C3D2-443C-901E-58C85EC7D7C4}" destId="{449BFCF3-4B03-4573-8DA1-F242B6BA001A}" srcOrd="8" destOrd="0" presId="urn:microsoft.com/office/officeart/2008/layout/LinedList"/>
    <dgm:cxn modelId="{F4A9FCD8-CFC6-4AD1-8DE3-1AE06BEFEB28}" type="presParOf" srcId="{96C94EF6-C3D2-443C-901E-58C85EC7D7C4}" destId="{08D38E86-C8A4-4765-A1B3-2A97FC5D3429}" srcOrd="9" destOrd="0" presId="urn:microsoft.com/office/officeart/2008/layout/LinedList"/>
    <dgm:cxn modelId="{10A747A7-F667-4695-A209-239E3B0AA9FF}" type="presParOf" srcId="{08D38E86-C8A4-4765-A1B3-2A97FC5D3429}" destId="{82170C6B-BDBF-4CD2-BE8E-AC15C65E9BC2}" srcOrd="0" destOrd="0" presId="urn:microsoft.com/office/officeart/2008/layout/LinedList"/>
    <dgm:cxn modelId="{FCB5F0E4-D8D6-4008-A366-818A0ACFD73C}" type="presParOf" srcId="{08D38E86-C8A4-4765-A1B3-2A97FC5D3429}" destId="{42EEB967-4BF4-4245-8337-3B00682F7CD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4EEF6-E70C-420C-A92A-C7CDCE49E066}">
      <dsp:nvSpPr>
        <dsp:cNvPr id="0" name=""/>
        <dsp:cNvSpPr/>
      </dsp:nvSpPr>
      <dsp:spPr>
        <a:xfrm>
          <a:off x="0" y="76214"/>
          <a:ext cx="5266139" cy="315968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Elementary Level</a:t>
          </a:r>
        </a:p>
        <a:p>
          <a:pPr marL="0" lvl="0" indent="0" algn="ctr" defTabSz="1778000">
            <a:lnSpc>
              <a:spcPct val="90000"/>
            </a:lnSpc>
            <a:spcBef>
              <a:spcPct val="0"/>
            </a:spcBef>
            <a:spcAft>
              <a:spcPct val="35000"/>
            </a:spcAft>
            <a:buNone/>
          </a:pPr>
          <a:r>
            <a:rPr lang="en-US" sz="2800" kern="1200" dirty="0"/>
            <a:t>Job Shadowing </a:t>
          </a:r>
        </a:p>
        <a:p>
          <a:pPr marL="0" lvl="0" indent="0" algn="ctr" defTabSz="1778000">
            <a:lnSpc>
              <a:spcPct val="90000"/>
            </a:lnSpc>
            <a:spcBef>
              <a:spcPct val="0"/>
            </a:spcBef>
            <a:spcAft>
              <a:spcPct val="35000"/>
            </a:spcAft>
            <a:buNone/>
          </a:pPr>
          <a:r>
            <a:rPr lang="en-US" sz="2000" kern="1200" dirty="0"/>
            <a:t>(On-Site or Virtual) </a:t>
          </a:r>
        </a:p>
        <a:p>
          <a:pPr marL="0" lvl="0" indent="0" algn="ctr" defTabSz="1778000">
            <a:lnSpc>
              <a:spcPct val="90000"/>
            </a:lnSpc>
            <a:spcBef>
              <a:spcPct val="0"/>
            </a:spcBef>
            <a:spcAft>
              <a:spcPct val="35000"/>
            </a:spcAft>
            <a:buNone/>
          </a:pPr>
          <a:r>
            <a:rPr lang="en-US" sz="2800" kern="1200" dirty="0"/>
            <a:t>Mentoring</a:t>
          </a:r>
        </a:p>
        <a:p>
          <a:pPr marL="0" lvl="0" indent="0" algn="ctr" defTabSz="1778000">
            <a:lnSpc>
              <a:spcPct val="90000"/>
            </a:lnSpc>
            <a:spcBef>
              <a:spcPct val="0"/>
            </a:spcBef>
            <a:spcAft>
              <a:spcPct val="35000"/>
            </a:spcAft>
            <a:buNone/>
          </a:pPr>
          <a:r>
            <a:rPr lang="en-US" sz="2800" kern="1200" dirty="0"/>
            <a:t>Structured Field Study</a:t>
          </a:r>
        </a:p>
      </dsp:txBody>
      <dsp:txXfrm>
        <a:off x="0" y="76214"/>
        <a:ext cx="5266139" cy="3159683"/>
      </dsp:txXfrm>
    </dsp:sp>
    <dsp:sp modelId="{27533E68-AAAB-4B2F-8C8E-ABFB18876CB7}">
      <dsp:nvSpPr>
        <dsp:cNvPr id="0" name=""/>
        <dsp:cNvSpPr/>
      </dsp:nvSpPr>
      <dsp:spPr>
        <a:xfrm>
          <a:off x="5778305" y="76214"/>
          <a:ext cx="5266139" cy="315968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endParaRPr lang="en-US" sz="3600" b="1" kern="1200" dirty="0"/>
        </a:p>
        <a:p>
          <a:pPr marL="0" lvl="0" indent="0" algn="ctr" defTabSz="1600200">
            <a:lnSpc>
              <a:spcPct val="90000"/>
            </a:lnSpc>
            <a:spcBef>
              <a:spcPct val="0"/>
            </a:spcBef>
            <a:spcAft>
              <a:spcPct val="35000"/>
            </a:spcAft>
            <a:buNone/>
          </a:pPr>
          <a:r>
            <a:rPr lang="en-US" sz="3600" b="1" kern="1200" dirty="0"/>
            <a:t>Middle Level</a:t>
          </a:r>
        </a:p>
        <a:p>
          <a:pPr marL="0" lvl="0" indent="0" algn="ctr" defTabSz="1600200">
            <a:lnSpc>
              <a:spcPct val="90000"/>
            </a:lnSpc>
            <a:spcBef>
              <a:spcPct val="0"/>
            </a:spcBef>
            <a:spcAft>
              <a:spcPct val="35000"/>
            </a:spcAft>
            <a:buNone/>
          </a:pPr>
          <a:r>
            <a:rPr lang="en-US" sz="2400" b="0" kern="1200" dirty="0"/>
            <a:t>Job Shadowing </a:t>
          </a:r>
        </a:p>
        <a:p>
          <a:pPr marL="0" lvl="0" indent="0" algn="ctr" defTabSz="1600200">
            <a:lnSpc>
              <a:spcPct val="90000"/>
            </a:lnSpc>
            <a:spcBef>
              <a:spcPct val="0"/>
            </a:spcBef>
            <a:spcAft>
              <a:spcPct val="35000"/>
            </a:spcAft>
            <a:buNone/>
          </a:pPr>
          <a:r>
            <a:rPr lang="en-US" sz="1800" b="0" kern="1200" dirty="0"/>
            <a:t>(On-Site or Virtual) </a:t>
          </a:r>
        </a:p>
        <a:p>
          <a:pPr marL="0" lvl="0" indent="0" algn="ctr" defTabSz="1600200">
            <a:lnSpc>
              <a:spcPct val="90000"/>
            </a:lnSpc>
            <a:spcBef>
              <a:spcPct val="0"/>
            </a:spcBef>
            <a:spcAft>
              <a:spcPct val="35000"/>
            </a:spcAft>
            <a:buNone/>
          </a:pPr>
          <a:r>
            <a:rPr lang="en-US" sz="2400" b="0" kern="1200" dirty="0"/>
            <a:t>Mentoring</a:t>
          </a:r>
        </a:p>
        <a:p>
          <a:pPr marL="0" lvl="0" indent="0" algn="ctr" defTabSz="1600200">
            <a:lnSpc>
              <a:spcPct val="90000"/>
            </a:lnSpc>
            <a:spcBef>
              <a:spcPct val="0"/>
            </a:spcBef>
            <a:spcAft>
              <a:spcPct val="35000"/>
            </a:spcAft>
            <a:buNone/>
          </a:pPr>
          <a:r>
            <a:rPr lang="en-US" sz="2400" b="0" kern="1200" dirty="0"/>
            <a:t>Service Learning</a:t>
          </a:r>
        </a:p>
        <a:p>
          <a:pPr marL="0" lvl="0" indent="0" algn="ctr" defTabSz="1600200">
            <a:lnSpc>
              <a:spcPct val="90000"/>
            </a:lnSpc>
            <a:spcBef>
              <a:spcPct val="0"/>
            </a:spcBef>
            <a:spcAft>
              <a:spcPct val="35000"/>
            </a:spcAft>
            <a:buNone/>
          </a:pPr>
          <a:r>
            <a:rPr lang="en-US" sz="2400" b="0" kern="1200" dirty="0"/>
            <a:t>Structured Field Study</a:t>
          </a:r>
        </a:p>
        <a:p>
          <a:pPr marL="0" lvl="0" indent="0" algn="ctr" defTabSz="1600200">
            <a:lnSpc>
              <a:spcPct val="90000"/>
            </a:lnSpc>
            <a:spcBef>
              <a:spcPct val="0"/>
            </a:spcBef>
            <a:spcAft>
              <a:spcPct val="35000"/>
            </a:spcAft>
            <a:buNone/>
          </a:pPr>
          <a:r>
            <a:rPr lang="en-US" sz="2500" b="1" kern="1200" dirty="0"/>
            <a:t> </a:t>
          </a:r>
          <a:endParaRPr lang="en-US" sz="2500" kern="1200" dirty="0"/>
        </a:p>
      </dsp:txBody>
      <dsp:txXfrm>
        <a:off x="5778305" y="76214"/>
        <a:ext cx="5266139" cy="3159683"/>
      </dsp:txXfrm>
    </dsp:sp>
    <dsp:sp modelId="{F0AD44A0-4E29-4FB4-9C18-0A5E57CA64E4}">
      <dsp:nvSpPr>
        <dsp:cNvPr id="0" name=""/>
        <dsp:cNvSpPr/>
      </dsp:nvSpPr>
      <dsp:spPr>
        <a:xfrm>
          <a:off x="2897726" y="3757614"/>
          <a:ext cx="5266139" cy="315968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High School Level</a:t>
          </a:r>
        </a:p>
        <a:p>
          <a:pPr marL="0" lvl="0" indent="0" algn="ctr" defTabSz="1066800">
            <a:lnSpc>
              <a:spcPct val="90000"/>
            </a:lnSpc>
            <a:spcBef>
              <a:spcPct val="0"/>
            </a:spcBef>
            <a:spcAft>
              <a:spcPct val="35000"/>
            </a:spcAft>
            <a:buNone/>
          </a:pPr>
          <a:r>
            <a:rPr lang="en-US" sz="1400" kern="1200" dirty="0"/>
            <a:t>Apprenticeship </a:t>
          </a:r>
        </a:p>
        <a:p>
          <a:pPr marL="0" lvl="0" indent="0" algn="ctr" defTabSz="1066800">
            <a:lnSpc>
              <a:spcPct val="90000"/>
            </a:lnSpc>
            <a:spcBef>
              <a:spcPct val="0"/>
            </a:spcBef>
            <a:spcAft>
              <a:spcPct val="35000"/>
            </a:spcAft>
            <a:buNone/>
          </a:pPr>
          <a:r>
            <a:rPr lang="en-US" sz="1400" kern="1200" dirty="0"/>
            <a:t>Co Op</a:t>
          </a:r>
        </a:p>
        <a:p>
          <a:pPr marL="0" lvl="0" indent="0" algn="ctr" defTabSz="1066800">
            <a:lnSpc>
              <a:spcPct val="90000"/>
            </a:lnSpc>
            <a:spcBef>
              <a:spcPct val="0"/>
            </a:spcBef>
            <a:spcAft>
              <a:spcPct val="35000"/>
            </a:spcAft>
            <a:buNone/>
          </a:pPr>
          <a:r>
            <a:rPr lang="en-US" sz="1400" kern="1200" dirty="0"/>
            <a:t>Internship</a:t>
          </a:r>
        </a:p>
        <a:p>
          <a:pPr marL="0" lvl="0" indent="0" algn="ctr" defTabSz="1066800">
            <a:lnSpc>
              <a:spcPct val="90000"/>
            </a:lnSpc>
            <a:spcBef>
              <a:spcPct val="0"/>
            </a:spcBef>
            <a:spcAft>
              <a:spcPct val="35000"/>
            </a:spcAft>
            <a:buNone/>
          </a:pPr>
          <a:r>
            <a:rPr lang="en-US" sz="1400" kern="1200" dirty="0"/>
            <a:t>Job Shadowing (On-Site or Virtual)</a:t>
          </a:r>
        </a:p>
        <a:p>
          <a:pPr marL="0" lvl="0" indent="0" algn="ctr" defTabSz="1066800">
            <a:lnSpc>
              <a:spcPct val="90000"/>
            </a:lnSpc>
            <a:spcBef>
              <a:spcPct val="0"/>
            </a:spcBef>
            <a:spcAft>
              <a:spcPct val="35000"/>
            </a:spcAft>
            <a:buNone/>
          </a:pPr>
          <a:r>
            <a:rPr lang="en-US" sz="1400" kern="1200" dirty="0"/>
            <a:t>Mentoring</a:t>
          </a:r>
        </a:p>
        <a:p>
          <a:pPr marL="0" lvl="0" indent="0" algn="ctr" defTabSz="1066800">
            <a:lnSpc>
              <a:spcPct val="90000"/>
            </a:lnSpc>
            <a:spcBef>
              <a:spcPct val="0"/>
            </a:spcBef>
            <a:spcAft>
              <a:spcPct val="35000"/>
            </a:spcAft>
            <a:buNone/>
          </a:pPr>
          <a:r>
            <a:rPr lang="en-US" sz="1400" kern="1200" dirty="0"/>
            <a:t>School-Based Enterprise</a:t>
          </a:r>
        </a:p>
        <a:p>
          <a:pPr marL="0" lvl="0" indent="0" algn="ctr" defTabSz="1066800">
            <a:lnSpc>
              <a:spcPct val="90000"/>
            </a:lnSpc>
            <a:spcBef>
              <a:spcPct val="0"/>
            </a:spcBef>
            <a:spcAft>
              <a:spcPct val="35000"/>
            </a:spcAft>
            <a:buNone/>
          </a:pPr>
          <a:r>
            <a:rPr lang="en-US" sz="1400" kern="1200" dirty="0"/>
            <a:t>Service Learning</a:t>
          </a:r>
        </a:p>
        <a:p>
          <a:pPr marL="0" lvl="0" indent="0" algn="ctr" defTabSz="1066800">
            <a:lnSpc>
              <a:spcPct val="90000"/>
            </a:lnSpc>
            <a:spcBef>
              <a:spcPct val="0"/>
            </a:spcBef>
            <a:spcAft>
              <a:spcPct val="35000"/>
            </a:spcAft>
            <a:buNone/>
          </a:pPr>
          <a:r>
            <a:rPr lang="en-US" sz="1400" kern="1200" dirty="0"/>
            <a:t>Structured Field Study</a:t>
          </a:r>
        </a:p>
        <a:p>
          <a:pPr marL="0" lvl="0" indent="0" algn="ctr" defTabSz="1066800">
            <a:lnSpc>
              <a:spcPct val="90000"/>
            </a:lnSpc>
            <a:spcBef>
              <a:spcPct val="0"/>
            </a:spcBef>
            <a:spcAft>
              <a:spcPct val="35000"/>
            </a:spcAft>
            <a:buNone/>
          </a:pPr>
          <a:r>
            <a:rPr lang="en-US" sz="1400" kern="1200" dirty="0"/>
            <a:t>CTE Work-</a:t>
          </a:r>
          <a:r>
            <a:rPr lang="en-US" sz="1400" kern="1200" dirty="0" err="1"/>
            <a:t>Baed</a:t>
          </a:r>
          <a:r>
            <a:rPr lang="en-US" sz="1400" kern="1200" dirty="0"/>
            <a:t> Internship Credit Bearing Courses</a:t>
          </a:r>
        </a:p>
        <a:p>
          <a:pPr marL="0" lvl="0" indent="0" algn="ctr" defTabSz="1066800">
            <a:lnSpc>
              <a:spcPct val="90000"/>
            </a:lnSpc>
            <a:spcBef>
              <a:spcPct val="0"/>
            </a:spcBef>
            <a:spcAft>
              <a:spcPct val="35000"/>
            </a:spcAft>
            <a:buNone/>
          </a:pPr>
          <a:endParaRPr lang="en-US" sz="1400" kern="1200" dirty="0"/>
        </a:p>
      </dsp:txBody>
      <dsp:txXfrm>
        <a:off x="2897726" y="3757614"/>
        <a:ext cx="5266139" cy="31596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026D7-D64C-4FA2-B354-A3F178C105CB}">
      <dsp:nvSpPr>
        <dsp:cNvPr id="0" name=""/>
        <dsp:cNvSpPr/>
      </dsp:nvSpPr>
      <dsp:spPr>
        <a:xfrm>
          <a:off x="0" y="870"/>
          <a:ext cx="1065872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2AF1BA-00F4-4A64-9C02-4159805F2810}">
      <dsp:nvSpPr>
        <dsp:cNvPr id="0" name=""/>
        <dsp:cNvSpPr/>
      </dsp:nvSpPr>
      <dsp:spPr>
        <a:xfrm>
          <a:off x="0" y="870"/>
          <a:ext cx="10658720" cy="1426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i="0" kern="1200" baseline="0"/>
            <a:t>South Carolina formally integrated components of work-based learning (WBL) as a career-ready qualifier in its state accountability system for high school report cards in </a:t>
          </a:r>
          <a:r>
            <a:rPr lang="en-US" sz="2700" b="1" i="0" kern="1200" baseline="0"/>
            <a:t>2018</a:t>
          </a:r>
          <a:r>
            <a:rPr lang="en-US" sz="2700" kern="1200"/>
            <a:t> through the </a:t>
          </a:r>
          <a:r>
            <a:rPr lang="en-US" sz="2700" b="0" i="0" kern="1200" baseline="0"/>
            <a:t> </a:t>
          </a:r>
          <a:r>
            <a:rPr lang="en-US" sz="2700" kern="1200">
              <a:hlinkClick xmlns:r="http://schemas.openxmlformats.org/officeDocument/2006/relationships" r:id="rId1"/>
            </a:rPr>
            <a:t>ESSA state plan</a:t>
          </a:r>
          <a:r>
            <a:rPr lang="en-US" sz="2700" kern="1200"/>
            <a:t>. </a:t>
          </a:r>
        </a:p>
      </dsp:txBody>
      <dsp:txXfrm>
        <a:off x="0" y="870"/>
        <a:ext cx="10658720" cy="1426115"/>
      </dsp:txXfrm>
    </dsp:sp>
    <dsp:sp modelId="{B8A7C243-D35A-48BD-B46C-AECDD1EF99EE}">
      <dsp:nvSpPr>
        <dsp:cNvPr id="0" name=""/>
        <dsp:cNvSpPr/>
      </dsp:nvSpPr>
      <dsp:spPr>
        <a:xfrm>
          <a:off x="0" y="1426986"/>
          <a:ext cx="1065872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EA4EB2-005B-4218-AC56-4E65ABE7DFFB}">
      <dsp:nvSpPr>
        <dsp:cNvPr id="0" name=""/>
        <dsp:cNvSpPr/>
      </dsp:nvSpPr>
      <dsp:spPr>
        <a:xfrm>
          <a:off x="0" y="1426986"/>
          <a:ext cx="10658720" cy="1426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This solidified its role in school accountability with oversight through the </a:t>
          </a:r>
          <a:r>
            <a:rPr lang="en-US" sz="2700" kern="1200" dirty="0">
              <a:hlinkClick xmlns:r="http://schemas.openxmlformats.org/officeDocument/2006/relationships" r:id="rId2"/>
            </a:rPr>
            <a:t>SC Education Oversight Committee</a:t>
          </a:r>
          <a:r>
            <a:rPr lang="en-US" sz="2700" kern="1200" dirty="0"/>
            <a:t>.</a:t>
          </a:r>
        </a:p>
      </dsp:txBody>
      <dsp:txXfrm>
        <a:off x="0" y="1426986"/>
        <a:ext cx="10658720" cy="1426115"/>
      </dsp:txXfrm>
    </dsp:sp>
    <dsp:sp modelId="{5C272ADF-A144-4225-BF8C-E951587FE2AD}">
      <dsp:nvSpPr>
        <dsp:cNvPr id="0" name=""/>
        <dsp:cNvSpPr/>
      </dsp:nvSpPr>
      <dsp:spPr>
        <a:xfrm>
          <a:off x="0" y="2853102"/>
          <a:ext cx="1065872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5AEFB7-4201-4EFB-BEB6-9B4511F1483A}">
      <dsp:nvSpPr>
        <dsp:cNvPr id="0" name=""/>
        <dsp:cNvSpPr/>
      </dsp:nvSpPr>
      <dsp:spPr>
        <a:xfrm>
          <a:off x="0" y="2853102"/>
          <a:ext cx="10658720" cy="1426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The initiative aims to connect student experiences with career-ready indicators, reflecting the </a:t>
          </a:r>
          <a:r>
            <a:rPr lang="en-US" sz="2700" kern="1200">
              <a:hlinkClick xmlns:r="http://schemas.openxmlformats.org/officeDocument/2006/relationships" r:id="rId3"/>
            </a:rPr>
            <a:t>Profile of the SC Graduate</a:t>
          </a:r>
          <a:r>
            <a:rPr lang="en-US" sz="2700" kern="1200"/>
            <a:t>.	</a:t>
          </a:r>
        </a:p>
      </dsp:txBody>
      <dsp:txXfrm>
        <a:off x="0" y="2853102"/>
        <a:ext cx="10658720" cy="1426115"/>
      </dsp:txXfrm>
    </dsp:sp>
    <dsp:sp modelId="{BD8266E0-0249-4EEB-8A90-35890A7CE106}">
      <dsp:nvSpPr>
        <dsp:cNvPr id="0" name=""/>
        <dsp:cNvSpPr/>
      </dsp:nvSpPr>
      <dsp:spPr>
        <a:xfrm>
          <a:off x="0" y="4279217"/>
          <a:ext cx="1065872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CDB2DC-851C-4B09-96DE-5BE72370031E}">
      <dsp:nvSpPr>
        <dsp:cNvPr id="0" name=""/>
        <dsp:cNvSpPr/>
      </dsp:nvSpPr>
      <dsp:spPr>
        <a:xfrm>
          <a:off x="0" y="4279217"/>
          <a:ext cx="10658720" cy="1426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i="0" kern="1200" baseline="0"/>
            <a:t>Accountability Impact:</a:t>
          </a:r>
          <a:r>
            <a:rPr lang="en-US" sz="2700" b="0" i="0" kern="1200" baseline="0"/>
            <a:t> WBL serves as a key measure to ensure students are prepared for workforce demands.</a:t>
          </a:r>
          <a:endParaRPr lang="en-US" sz="2700" kern="1200"/>
        </a:p>
      </dsp:txBody>
      <dsp:txXfrm>
        <a:off x="0" y="4279217"/>
        <a:ext cx="10658720" cy="1426115"/>
      </dsp:txXfrm>
    </dsp:sp>
    <dsp:sp modelId="{449BFCF3-4B03-4573-8DA1-F242B6BA001A}">
      <dsp:nvSpPr>
        <dsp:cNvPr id="0" name=""/>
        <dsp:cNvSpPr/>
      </dsp:nvSpPr>
      <dsp:spPr>
        <a:xfrm>
          <a:off x="0" y="5705333"/>
          <a:ext cx="1065872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170C6B-BDBF-4CD2-BE8E-AC15C65E9BC2}">
      <dsp:nvSpPr>
        <dsp:cNvPr id="0" name=""/>
        <dsp:cNvSpPr/>
      </dsp:nvSpPr>
      <dsp:spPr>
        <a:xfrm>
          <a:off x="0" y="5705333"/>
          <a:ext cx="10658720" cy="1426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i="0" kern="1200" baseline="0"/>
            <a:t>Policy Foundation:</a:t>
          </a:r>
          <a:r>
            <a:rPr lang="en-US" sz="2700" b="0" i="0" kern="1200" baseline="0"/>
            <a:t> The </a:t>
          </a:r>
          <a:r>
            <a:rPr lang="en-US" sz="2700" b="0" i="0" kern="1200" baseline="0">
              <a:hlinkClick xmlns:r="http://schemas.openxmlformats.org/officeDocument/2006/relationships" r:id="rId4"/>
            </a:rPr>
            <a:t>Education and Economic Development Act (EEDA) of 2005</a:t>
          </a:r>
          <a:r>
            <a:rPr lang="en-US" sz="2700" b="0" i="0" kern="1200" baseline="0"/>
            <a:t> originally mandated that all K-12 students have opportunities to participate in WBL.</a:t>
          </a:r>
          <a:endParaRPr lang="en-US" sz="2700" kern="1200"/>
        </a:p>
      </dsp:txBody>
      <dsp:txXfrm>
        <a:off x="0" y="5705333"/>
        <a:ext cx="10658720" cy="142611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03A10E-90C6-4978-89DC-ACC6D9E041AA}" type="datetimeFigureOut">
              <a:rPr lang="en-US" smtClean="0"/>
              <a:t>6/4/2026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4CEC91-7A65-4868-9634-A5288F997D0F}" type="slidenum">
              <a:rPr lang="en-US" smtClean="0"/>
              <a:t>‹#›</a:t>
            </a:fld>
            <a:endParaRPr lang="en-US"/>
          </a:p>
        </p:txBody>
      </p:sp>
    </p:spTree>
    <p:extLst>
      <p:ext uri="{BB962C8B-B14F-4D97-AF65-F5344CB8AC3E}">
        <p14:creationId xmlns:p14="http://schemas.microsoft.com/office/powerpoint/2010/main" val="3134812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Slide title should be Aptos Bold font, left-aligned, not smaller than 44pt</a:t>
            </a:r>
          </a:p>
          <a:p>
            <a:pPr marL="171450" indent="-171450">
              <a:buFont typeface="Arial" panose="020B0604020202020204" pitchFamily="34" charset="0"/>
              <a:buChar char="•"/>
            </a:pPr>
            <a:r>
              <a:rPr lang="en-US" dirty="0"/>
              <a:t>Audience – To whom/group you are presenting to</a:t>
            </a:r>
          </a:p>
          <a:p>
            <a:pPr marL="171450" indent="-171450">
              <a:buFont typeface="Arial" panose="020B0604020202020204" pitchFamily="34" charset="0"/>
              <a:buChar char="•"/>
            </a:pPr>
            <a:r>
              <a:rPr lang="en-US" dirty="0"/>
              <a:t>Speaker – Who is giving the presentation (may be by name or by department)</a:t>
            </a:r>
          </a:p>
          <a:p>
            <a:pPr marL="171450" indent="-171450">
              <a:buFont typeface="Arial" panose="020B0604020202020204" pitchFamily="34" charset="0"/>
              <a:buChar char="•"/>
            </a:pPr>
            <a:r>
              <a:rPr lang="en-US" dirty="0"/>
              <a:t>Date – Date of presentation</a:t>
            </a:r>
          </a:p>
        </p:txBody>
      </p:sp>
      <p:sp>
        <p:nvSpPr>
          <p:cNvPr id="4" name="Slide Number Placeholder 3"/>
          <p:cNvSpPr>
            <a:spLocks noGrp="1"/>
          </p:cNvSpPr>
          <p:nvPr>
            <p:ph type="sldNum" sz="quarter" idx="5"/>
          </p:nvPr>
        </p:nvSpPr>
        <p:spPr/>
        <p:txBody>
          <a:bodyPr/>
          <a:lstStyle/>
          <a:p>
            <a:fld id="{484CEC91-7A65-4868-9634-A5288F997D0F}" type="slidenum">
              <a:rPr lang="en-US" smtClean="0"/>
              <a:t>1</a:t>
            </a:fld>
            <a:endParaRPr lang="en-US"/>
          </a:p>
        </p:txBody>
      </p:sp>
    </p:spTree>
    <p:extLst>
      <p:ext uri="{BB962C8B-B14F-4D97-AF65-F5344CB8AC3E}">
        <p14:creationId xmlns:p14="http://schemas.microsoft.com/office/powerpoint/2010/main" val="2237398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Adjust yellow box outline as needed height wise, not width wise</a:t>
            </a:r>
          </a:p>
          <a:p>
            <a:pPr marL="171450" indent="-171450">
              <a:buFont typeface="Arial" panose="020B0604020202020204" pitchFamily="34" charset="0"/>
              <a:buChar char="•"/>
            </a:pPr>
            <a:r>
              <a:rPr lang="en-US" dirty="0"/>
              <a:t>Header font 50pt</a:t>
            </a:r>
          </a:p>
          <a:p>
            <a:pPr marL="171450" indent="-171450">
              <a:buFont typeface="Arial" panose="020B0604020202020204" pitchFamily="34" charset="0"/>
              <a:buChar char="•"/>
            </a:pPr>
            <a:r>
              <a:rPr lang="en-US" dirty="0"/>
              <a:t>Content left is 26pt</a:t>
            </a:r>
          </a:p>
        </p:txBody>
      </p:sp>
      <p:sp>
        <p:nvSpPr>
          <p:cNvPr id="4" name="Slide Number Placeholder 3"/>
          <p:cNvSpPr>
            <a:spLocks noGrp="1"/>
          </p:cNvSpPr>
          <p:nvPr>
            <p:ph type="sldNum" sz="quarter" idx="5"/>
          </p:nvPr>
        </p:nvSpPr>
        <p:spPr/>
        <p:txBody>
          <a:bodyPr/>
          <a:lstStyle/>
          <a:p>
            <a:fld id="{484CEC91-7A65-4868-9634-A5288F997D0F}" type="slidenum">
              <a:rPr lang="en-US" smtClean="0"/>
              <a:t>11</a:t>
            </a:fld>
            <a:endParaRPr lang="en-US"/>
          </a:p>
        </p:txBody>
      </p:sp>
    </p:spTree>
    <p:extLst>
      <p:ext uri="{BB962C8B-B14F-4D97-AF65-F5344CB8AC3E}">
        <p14:creationId xmlns:p14="http://schemas.microsoft.com/office/powerpoint/2010/main" val="3702824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4CEC91-7A65-4868-9634-A5288F997D0F}" type="slidenum">
              <a:rPr lang="en-US" smtClean="0"/>
              <a:t>13</a:t>
            </a:fld>
            <a:endParaRPr lang="en-US"/>
          </a:p>
        </p:txBody>
      </p:sp>
    </p:spTree>
    <p:extLst>
      <p:ext uri="{BB962C8B-B14F-4D97-AF65-F5344CB8AC3E}">
        <p14:creationId xmlns:p14="http://schemas.microsoft.com/office/powerpoint/2010/main" val="3646005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Annual deadline typically at end of May– this ensures all data is entered and provides a 2 week window for reports and checks and balances before the final data is sent over to SCDE.</a:t>
            </a:r>
          </a:p>
        </p:txBody>
      </p:sp>
      <p:sp>
        <p:nvSpPr>
          <p:cNvPr id="4" name="Slide Number Placeholder 3"/>
          <p:cNvSpPr>
            <a:spLocks noGrp="1"/>
          </p:cNvSpPr>
          <p:nvPr>
            <p:ph type="sldNum" sz="quarter" idx="5"/>
          </p:nvPr>
        </p:nvSpPr>
        <p:spPr/>
        <p:txBody>
          <a:bodyPr/>
          <a:lstStyle/>
          <a:p>
            <a:fld id="{484CEC91-7A65-4868-9634-A5288F997D0F}" type="slidenum">
              <a:rPr lang="en-US" smtClean="0"/>
              <a:t>14</a:t>
            </a:fld>
            <a:endParaRPr lang="en-US"/>
          </a:p>
        </p:txBody>
      </p:sp>
    </p:spTree>
    <p:extLst>
      <p:ext uri="{BB962C8B-B14F-4D97-AF65-F5344CB8AC3E}">
        <p14:creationId xmlns:p14="http://schemas.microsoft.com/office/powerpoint/2010/main" val="2985766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Insert your picture within the yellow circle (replace the SCDE logo inside circle)</a:t>
            </a:r>
          </a:p>
          <a:p>
            <a:pPr marL="171450" indent="-171450">
              <a:buFont typeface="Arial" panose="020B0604020202020204" pitchFamily="34" charset="0"/>
              <a:buChar char="•"/>
            </a:pPr>
            <a:r>
              <a:rPr lang="en-US" dirty="0"/>
              <a:t>Speaker/person photo should be in a circle frame</a:t>
            </a:r>
          </a:p>
          <a:p>
            <a:pPr marL="171450" indent="-171450">
              <a:buFont typeface="Arial" panose="020B0604020202020204" pitchFamily="34" charset="0"/>
              <a:buChar char="•"/>
            </a:pPr>
            <a:r>
              <a:rPr lang="en-US" dirty="0"/>
              <a:t>Should have a yellow outline</a:t>
            </a:r>
          </a:p>
          <a:p>
            <a:pPr marL="171450" indent="-171450">
              <a:buFont typeface="Arial" panose="020B0604020202020204" pitchFamily="34" charset="0"/>
              <a:buChar char="•"/>
            </a:pPr>
            <a:r>
              <a:rPr lang="en-US" dirty="0"/>
              <a:t>Should be 6 x 6 inches</a:t>
            </a:r>
          </a:p>
          <a:p>
            <a:pPr marL="171450" indent="-171450">
              <a:buFont typeface="Arial" panose="020B0604020202020204" pitchFamily="34" charset="0"/>
              <a:buChar char="•"/>
            </a:pPr>
            <a:r>
              <a:rPr lang="en-US" dirty="0" err="1"/>
              <a:t>Firstname</a:t>
            </a:r>
            <a:r>
              <a:rPr lang="en-US" dirty="0"/>
              <a:t>/</a:t>
            </a:r>
            <a:r>
              <a:rPr lang="en-US" dirty="0" err="1"/>
              <a:t>Lastname</a:t>
            </a:r>
            <a:r>
              <a:rPr lang="en-US" dirty="0"/>
              <a:t> is font 80pt</a:t>
            </a:r>
          </a:p>
          <a:p>
            <a:pPr marL="171450" indent="-171450">
              <a:buFont typeface="Arial" panose="020B0604020202020204" pitchFamily="34" charset="0"/>
              <a:buChar char="•"/>
            </a:pPr>
            <a:r>
              <a:rPr lang="en-US" dirty="0"/>
              <a:t>Title, </a:t>
            </a:r>
            <a:r>
              <a:rPr lang="en-US" dirty="0" err="1"/>
              <a:t>Copmany</a:t>
            </a:r>
            <a:r>
              <a:rPr lang="en-US" dirty="0"/>
              <a:t> is 36pt (italic)</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84CEC91-7A65-4868-9634-A5288F997D0F}" type="slidenum">
              <a:rPr lang="en-US" smtClean="0"/>
              <a:t>15</a:t>
            </a:fld>
            <a:endParaRPr lang="en-US"/>
          </a:p>
        </p:txBody>
      </p:sp>
    </p:spTree>
    <p:extLst>
      <p:ext uri="{BB962C8B-B14F-4D97-AF65-F5344CB8AC3E}">
        <p14:creationId xmlns:p14="http://schemas.microsoft.com/office/powerpoint/2010/main" val="4126509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is hidden </a:t>
            </a:r>
            <a:r>
              <a:rPr lang="en-US"/>
              <a:t>from display</a:t>
            </a:r>
            <a:endParaRPr lang="en-US" dirty="0"/>
          </a:p>
        </p:txBody>
      </p:sp>
      <p:sp>
        <p:nvSpPr>
          <p:cNvPr id="4" name="Slide Number Placeholder 3"/>
          <p:cNvSpPr>
            <a:spLocks noGrp="1"/>
          </p:cNvSpPr>
          <p:nvPr>
            <p:ph type="sldNum" sz="quarter" idx="5"/>
          </p:nvPr>
        </p:nvSpPr>
        <p:spPr/>
        <p:txBody>
          <a:bodyPr/>
          <a:lstStyle/>
          <a:p>
            <a:fld id="{484CEC91-7A65-4868-9634-A5288F997D0F}" type="slidenum">
              <a:rPr lang="en-US" smtClean="0"/>
              <a:t>16</a:t>
            </a:fld>
            <a:endParaRPr lang="en-US"/>
          </a:p>
        </p:txBody>
      </p:sp>
    </p:spTree>
    <p:extLst>
      <p:ext uri="{BB962C8B-B14F-4D97-AF65-F5344CB8AC3E}">
        <p14:creationId xmlns:p14="http://schemas.microsoft.com/office/powerpoint/2010/main" val="1665185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deep dive into the work-based learning career ready qualifier, let’s first discuss What is WBL in SC, what is looks like, and levels of participation.</a:t>
            </a:r>
          </a:p>
          <a:p>
            <a:r>
              <a:rPr lang="en-US" dirty="0"/>
              <a:t>Point: WBL is school coordinated, school sponsored. It is not a part time job that the student does without school involvement. The SC RCS Team are assigned to service regions that mirror the SC WIOA regions. Explain RCS role.</a:t>
            </a:r>
          </a:p>
        </p:txBody>
      </p:sp>
      <p:sp>
        <p:nvSpPr>
          <p:cNvPr id="4" name="Slide Number Placeholder 3"/>
          <p:cNvSpPr>
            <a:spLocks noGrp="1"/>
          </p:cNvSpPr>
          <p:nvPr>
            <p:ph type="sldNum" sz="quarter" idx="5"/>
          </p:nvPr>
        </p:nvSpPr>
        <p:spPr/>
        <p:txBody>
          <a:bodyPr/>
          <a:lstStyle/>
          <a:p>
            <a:fld id="{484CEC91-7A65-4868-9634-A5288F997D0F}" type="slidenum">
              <a:rPr lang="en-US" smtClean="0"/>
              <a:t>2</a:t>
            </a:fld>
            <a:endParaRPr lang="en-US"/>
          </a:p>
        </p:txBody>
      </p:sp>
    </p:spTree>
    <p:extLst>
      <p:ext uri="{BB962C8B-B14F-4D97-AF65-F5344CB8AC3E}">
        <p14:creationId xmlns:p14="http://schemas.microsoft.com/office/powerpoint/2010/main" val="2474925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alleviate confusion with school counseling and career specialist personnel, we differentiate between Within the classroom wall ‘career guidance activities’ and WBL</a:t>
            </a:r>
          </a:p>
        </p:txBody>
      </p:sp>
      <p:sp>
        <p:nvSpPr>
          <p:cNvPr id="4" name="Slide Number Placeholder 3"/>
          <p:cNvSpPr>
            <a:spLocks noGrp="1"/>
          </p:cNvSpPr>
          <p:nvPr>
            <p:ph type="sldNum" sz="quarter" idx="5"/>
          </p:nvPr>
        </p:nvSpPr>
        <p:spPr/>
        <p:txBody>
          <a:bodyPr/>
          <a:lstStyle/>
          <a:p>
            <a:fld id="{484CEC91-7A65-4868-9634-A5288F997D0F}" type="slidenum">
              <a:rPr lang="en-US" smtClean="0"/>
              <a:t>3</a:t>
            </a:fld>
            <a:endParaRPr lang="en-US"/>
          </a:p>
        </p:txBody>
      </p:sp>
    </p:spTree>
    <p:extLst>
      <p:ext uri="{BB962C8B-B14F-4D97-AF65-F5344CB8AC3E}">
        <p14:creationId xmlns:p14="http://schemas.microsoft.com/office/powerpoint/2010/main" val="2082693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Levels of participation in WBL experiences</a:t>
            </a:r>
          </a:p>
        </p:txBody>
      </p:sp>
      <p:sp>
        <p:nvSpPr>
          <p:cNvPr id="4" name="Slide Number Placeholder 3"/>
          <p:cNvSpPr>
            <a:spLocks noGrp="1"/>
          </p:cNvSpPr>
          <p:nvPr>
            <p:ph type="sldNum" sz="quarter" idx="5"/>
          </p:nvPr>
        </p:nvSpPr>
        <p:spPr/>
        <p:txBody>
          <a:bodyPr/>
          <a:lstStyle/>
          <a:p>
            <a:fld id="{484CEC91-7A65-4868-9634-A5288F997D0F}" type="slidenum">
              <a:rPr lang="en-US" smtClean="0"/>
              <a:t>4</a:t>
            </a:fld>
            <a:endParaRPr lang="en-US"/>
          </a:p>
        </p:txBody>
      </p:sp>
    </p:spTree>
    <p:extLst>
      <p:ext uri="{BB962C8B-B14F-4D97-AF65-F5344CB8AC3E}">
        <p14:creationId xmlns:p14="http://schemas.microsoft.com/office/powerpoint/2010/main" val="121773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Read each thoroughly ; overall take away- district/school/career center looks different region to region, within a region. All is based on their needs and implementation methods that best suits their district/school/career center</a:t>
            </a:r>
          </a:p>
          <a:p>
            <a:endParaRPr lang="en-US" dirty="0"/>
          </a:p>
        </p:txBody>
      </p:sp>
      <p:sp>
        <p:nvSpPr>
          <p:cNvPr id="4" name="Slide Number Placeholder 3"/>
          <p:cNvSpPr>
            <a:spLocks noGrp="1"/>
          </p:cNvSpPr>
          <p:nvPr>
            <p:ph type="sldNum" sz="quarter" idx="5"/>
          </p:nvPr>
        </p:nvSpPr>
        <p:spPr/>
        <p:txBody>
          <a:bodyPr/>
          <a:lstStyle/>
          <a:p>
            <a:fld id="{484CEC91-7A65-4868-9634-A5288F997D0F}" type="slidenum">
              <a:rPr lang="en-US" smtClean="0"/>
              <a:t>5</a:t>
            </a:fld>
            <a:endParaRPr lang="en-US"/>
          </a:p>
        </p:txBody>
      </p:sp>
    </p:spTree>
    <p:extLst>
      <p:ext uri="{BB962C8B-B14F-4D97-AF65-F5344CB8AC3E}">
        <p14:creationId xmlns:p14="http://schemas.microsoft.com/office/powerpoint/2010/main" val="3162136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Policy – EEDA- that mandates WBL and the ESSA state plan added it to the state’s accountability plan</a:t>
            </a:r>
          </a:p>
        </p:txBody>
      </p:sp>
      <p:sp>
        <p:nvSpPr>
          <p:cNvPr id="4" name="Slide Number Placeholder 3"/>
          <p:cNvSpPr>
            <a:spLocks noGrp="1"/>
          </p:cNvSpPr>
          <p:nvPr>
            <p:ph type="sldNum" sz="quarter" idx="5"/>
          </p:nvPr>
        </p:nvSpPr>
        <p:spPr/>
        <p:txBody>
          <a:bodyPr/>
          <a:lstStyle/>
          <a:p>
            <a:fld id="{484CEC91-7A65-4868-9634-A5288F997D0F}" type="slidenum">
              <a:rPr lang="en-US" smtClean="0"/>
              <a:t>6</a:t>
            </a:fld>
            <a:endParaRPr lang="en-US"/>
          </a:p>
        </p:txBody>
      </p:sp>
    </p:spTree>
    <p:extLst>
      <p:ext uri="{BB962C8B-B14F-4D97-AF65-F5344CB8AC3E}">
        <p14:creationId xmlns:p14="http://schemas.microsoft.com/office/powerpoint/2010/main" val="3060235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e4d40d412c_0_110: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e4d40d412c_0_110: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r>
              <a:rPr lang="en-US" dirty="0"/>
              <a:t>When WBL was added to the HS report card rating, credibility and integrity was key!</a:t>
            </a:r>
          </a:p>
          <a:p>
            <a:pPr marL="0" indent="0">
              <a:buNone/>
            </a:pPr>
            <a:r>
              <a:rPr lang="en-US" dirty="0"/>
              <a:t>So, all of these indicators must be met to qualify for the state’s accountability system</a:t>
            </a:r>
          </a:p>
          <a:p>
            <a:pPr marL="0" indent="0">
              <a:buNone/>
            </a:pPr>
            <a:endParaRPr dirty="0"/>
          </a:p>
        </p:txBody>
      </p:sp>
    </p:spTree>
    <p:extLst>
      <p:ext uri="{BB962C8B-B14F-4D97-AF65-F5344CB8AC3E}">
        <p14:creationId xmlns:p14="http://schemas.microsoft.com/office/powerpoint/2010/main" val="834091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Adjust yellow box outline as needed height wise, not width wise</a:t>
            </a:r>
          </a:p>
          <a:p>
            <a:pPr marL="171450" indent="-171450">
              <a:buFont typeface="Arial" panose="020B0604020202020204" pitchFamily="34" charset="0"/>
              <a:buChar char="•"/>
            </a:pPr>
            <a:r>
              <a:rPr lang="en-US" dirty="0"/>
              <a:t>Header font 50pt</a:t>
            </a:r>
          </a:p>
          <a:p>
            <a:pPr marL="171450" indent="-171450">
              <a:buFont typeface="Arial" panose="020B0604020202020204" pitchFamily="34" charset="0"/>
              <a:buChar char="•"/>
            </a:pPr>
            <a:r>
              <a:rPr lang="en-US" dirty="0"/>
              <a:t>Content left is 26pt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CEC91-7A65-4868-9634-A5288F997D0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9150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Adjust yellow box outline as needed height wise, not width wise</a:t>
            </a:r>
          </a:p>
          <a:p>
            <a:pPr marL="171450" indent="-171450">
              <a:buFont typeface="Arial" panose="020B0604020202020204" pitchFamily="34" charset="0"/>
              <a:buChar char="•"/>
            </a:pPr>
            <a:r>
              <a:rPr lang="en-US" dirty="0"/>
              <a:t>Header font 50pt</a:t>
            </a:r>
          </a:p>
          <a:p>
            <a:pPr marL="171450" indent="-171450">
              <a:buFont typeface="Arial" panose="020B0604020202020204" pitchFamily="34" charset="0"/>
              <a:buChar char="•"/>
            </a:pPr>
            <a:r>
              <a:rPr lang="en-US" dirty="0"/>
              <a:t>Content left is 26pt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CEC91-7A65-4868-9634-A5288F997D0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300902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706E5E-2FCB-B270-CD3F-6CFEC4E39E23}"/>
              </a:ext>
            </a:extLst>
          </p:cNvPr>
          <p:cNvPicPr>
            <a:picLocks noChangeAspect="1"/>
          </p:cNvPicPr>
          <p:nvPr userDrawn="1"/>
        </p:nvPicPr>
        <p:blipFill>
          <a:blip r:embed="rId2"/>
          <a:stretch>
            <a:fillRect/>
          </a:stretch>
        </p:blipFill>
        <p:spPr>
          <a:xfrm>
            <a:off x="9291513" y="-838908"/>
            <a:ext cx="11521440" cy="11521440"/>
          </a:xfrm>
          <a:prstGeom prst="rect">
            <a:avLst/>
          </a:prstGeom>
        </p:spPr>
      </p:pic>
      <p:sp>
        <p:nvSpPr>
          <p:cNvPr id="2" name="Title 1">
            <a:extLst>
              <a:ext uri="{FF2B5EF4-FFF2-40B4-BE49-F238E27FC236}">
                <a16:creationId xmlns:a16="http://schemas.microsoft.com/office/drawing/2014/main" id="{E59BFEE4-62A2-7EAB-AEBF-7E3944603DC4}"/>
              </a:ext>
            </a:extLst>
          </p:cNvPr>
          <p:cNvSpPr>
            <a:spLocks noGrp="1"/>
          </p:cNvSpPr>
          <p:nvPr>
            <p:ph type="ctrTitle" hasCustomPrompt="1"/>
          </p:nvPr>
        </p:nvSpPr>
        <p:spPr>
          <a:xfrm>
            <a:off x="969264" y="956930"/>
            <a:ext cx="10354410" cy="3675792"/>
          </a:xfrm>
        </p:spPr>
        <p:txBody>
          <a:bodyPr anchor="ctr">
            <a:normAutofit/>
          </a:bodyPr>
          <a:lstStyle>
            <a:lvl1pPr algn="l">
              <a:lnSpc>
                <a:spcPct val="110000"/>
              </a:lnSpc>
              <a:defRPr sz="6600" b="1">
                <a:solidFill>
                  <a:srgbClr val="2F3D4C"/>
                </a:solidFill>
                <a:latin typeface="Aptos" panose="020B0004020202020204" pitchFamily="34" charset="0"/>
                <a:cs typeface="Segoe UI" panose="020B0502040204020203" pitchFamily="34" charset="0"/>
              </a:defRPr>
            </a:lvl1pPr>
          </a:lstStyle>
          <a:p>
            <a:r>
              <a:rPr lang="en-US" dirty="0">
                <a:solidFill>
                  <a:schemeClr val="bg1"/>
                </a:solidFill>
              </a:rPr>
              <a:t>Title</a:t>
            </a:r>
            <a:r>
              <a:rPr lang="en-US" dirty="0"/>
              <a:t> </a:t>
            </a:r>
            <a:r>
              <a:rPr lang="en-US" dirty="0">
                <a:solidFill>
                  <a:schemeClr val="bg1"/>
                </a:solidFill>
              </a:rPr>
              <a:t>Slide</a:t>
            </a:r>
            <a:r>
              <a:rPr lang="en-US" dirty="0"/>
              <a:t> -</a:t>
            </a:r>
            <a:r>
              <a:rPr lang="en-US" dirty="0">
                <a:solidFill>
                  <a:schemeClr val="bg1"/>
                </a:solidFill>
              </a:rPr>
              <a:t>Font is no less than 44 size</a:t>
            </a:r>
            <a:endParaRPr lang="en-US" dirty="0"/>
          </a:p>
        </p:txBody>
      </p:sp>
      <p:sp>
        <p:nvSpPr>
          <p:cNvPr id="3" name="Subtitle 2">
            <a:extLst>
              <a:ext uri="{FF2B5EF4-FFF2-40B4-BE49-F238E27FC236}">
                <a16:creationId xmlns:a16="http://schemas.microsoft.com/office/drawing/2014/main" id="{75BD4C45-7EC9-A96B-2BD7-023E611D499B}"/>
              </a:ext>
            </a:extLst>
          </p:cNvPr>
          <p:cNvSpPr>
            <a:spLocks noGrp="1"/>
          </p:cNvSpPr>
          <p:nvPr>
            <p:ph type="subTitle" idx="1" hasCustomPrompt="1"/>
          </p:nvPr>
        </p:nvSpPr>
        <p:spPr>
          <a:xfrm>
            <a:off x="953262" y="5276460"/>
            <a:ext cx="10370412" cy="2483643"/>
          </a:xfrm>
        </p:spPr>
        <p:txBody>
          <a:bodyPr anchor="b">
            <a:normAutofit/>
          </a:bodyPr>
          <a:lstStyle>
            <a:lvl1pPr marL="0" indent="0" algn="l">
              <a:buNone/>
              <a:defRPr sz="3200" b="1">
                <a:solidFill>
                  <a:srgbClr val="2F3D4C"/>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&lt;Audience&gt;</a:t>
            </a:r>
          </a:p>
          <a:p>
            <a:r>
              <a:rPr lang="en-US" dirty="0"/>
              <a:t>&lt;Presenter Name&gt; </a:t>
            </a:r>
          </a:p>
          <a:p>
            <a:r>
              <a:rPr lang="en-US" dirty="0"/>
              <a:t>&lt;Date&gt;</a:t>
            </a:r>
          </a:p>
        </p:txBody>
      </p:sp>
      <p:pic>
        <p:nvPicPr>
          <p:cNvPr id="12" name="Picture 11">
            <a:extLst>
              <a:ext uri="{FF2B5EF4-FFF2-40B4-BE49-F238E27FC236}">
                <a16:creationId xmlns:a16="http://schemas.microsoft.com/office/drawing/2014/main" id="{98B8F3DA-CB78-FE37-88DE-2565E63C0E16}"/>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53479" y="7910464"/>
            <a:ext cx="8641080" cy="22859"/>
          </a:xfrm>
          <a:prstGeom prst="rect">
            <a:avLst/>
          </a:prstGeom>
        </p:spPr>
      </p:pic>
    </p:spTree>
    <p:extLst>
      <p:ext uri="{BB962C8B-B14F-4D97-AF65-F5344CB8AC3E}">
        <p14:creationId xmlns:p14="http://schemas.microsoft.com/office/powerpoint/2010/main" val="3071554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with Footer">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0B318CF-2B45-C43B-CD55-06615050B2C1}"/>
              </a:ext>
            </a:extLst>
          </p:cNvPr>
          <p:cNvPicPr>
            <a:picLocks noChangeAspect="1"/>
          </p:cNvPicPr>
          <p:nvPr userDrawn="1"/>
        </p:nvPicPr>
        <p:blipFill>
          <a:blip r:embed="rId2"/>
          <a:stretch>
            <a:fillRect/>
          </a:stretch>
        </p:blipFill>
        <p:spPr>
          <a:xfrm rot="16200000">
            <a:off x="7650426" y="846324"/>
            <a:ext cx="26615" cy="17373600"/>
          </a:xfrm>
          <a:prstGeom prst="rect">
            <a:avLst/>
          </a:prstGeom>
        </p:spPr>
      </p:pic>
      <p:pic>
        <p:nvPicPr>
          <p:cNvPr id="12" name="SCDE logo" descr="South Carolina Department of Education logo ">
            <a:extLst>
              <a:ext uri="{FF2B5EF4-FFF2-40B4-BE49-F238E27FC236}">
                <a16:creationId xmlns:a16="http://schemas.microsoft.com/office/drawing/2014/main" id="{C5CC20D6-CB1A-AC19-3B64-8C546270A562}"/>
              </a:ext>
            </a:extLst>
          </p:cNvPr>
          <p:cNvPicPr>
            <a:picLocks noChangeAspect="1"/>
          </p:cNvPicPr>
          <p:nvPr userDrawn="1"/>
        </p:nvPicPr>
        <p:blipFill>
          <a:blip r:embed="rId3"/>
          <a:stretch>
            <a:fillRect/>
          </a:stretch>
        </p:blipFill>
        <p:spPr>
          <a:xfrm>
            <a:off x="16535400" y="8828011"/>
            <a:ext cx="1262662" cy="1254203"/>
          </a:xfrm>
          <a:prstGeom prst="rect">
            <a:avLst/>
          </a:prstGeom>
        </p:spPr>
      </p:pic>
      <p:sp>
        <p:nvSpPr>
          <p:cNvPr id="4" name="Content Placeholder 3">
            <a:extLst>
              <a:ext uri="{FF2B5EF4-FFF2-40B4-BE49-F238E27FC236}">
                <a16:creationId xmlns:a16="http://schemas.microsoft.com/office/drawing/2014/main" id="{1D33C630-315D-CFC6-1077-4EA130C6BF5B}"/>
              </a:ext>
            </a:extLst>
          </p:cNvPr>
          <p:cNvSpPr>
            <a:spLocks noGrp="1"/>
          </p:cNvSpPr>
          <p:nvPr>
            <p:ph sz="half" idx="2"/>
          </p:nvPr>
        </p:nvSpPr>
        <p:spPr>
          <a:xfrm>
            <a:off x="12019788" y="2437728"/>
            <a:ext cx="5303520" cy="6325852"/>
          </a:xfrm>
        </p:spPr>
        <p:txBody>
          <a:bodyPr>
            <a:normAutofit/>
          </a:bodyPr>
          <a:lstStyle>
            <a:lvl1pPr>
              <a:lnSpc>
                <a:spcPct val="110000"/>
              </a:lnSpc>
              <a:spcBef>
                <a:spcPts val="0"/>
              </a:spcBef>
              <a:defRPr sz="2800">
                <a:solidFill>
                  <a:srgbClr val="2F3D4C"/>
                </a:solidFill>
              </a:defRPr>
            </a:lvl1pPr>
            <a:lvl2pPr>
              <a:lnSpc>
                <a:spcPct val="110000"/>
              </a:lnSpc>
              <a:spcBef>
                <a:spcPts val="0"/>
              </a:spcBef>
              <a:defRPr sz="2800">
                <a:solidFill>
                  <a:srgbClr val="2F3D4C"/>
                </a:solidFill>
              </a:defRPr>
            </a:lvl2pPr>
            <a:lvl3pPr>
              <a:lnSpc>
                <a:spcPct val="110000"/>
              </a:lnSpc>
              <a:spcBef>
                <a:spcPts val="0"/>
              </a:spcBef>
              <a:defRPr sz="2800">
                <a:solidFill>
                  <a:srgbClr val="2F3D4C"/>
                </a:solidFill>
              </a:defRPr>
            </a:lvl3pPr>
            <a:lvl4pPr>
              <a:lnSpc>
                <a:spcPct val="110000"/>
              </a:lnSpc>
              <a:spcBef>
                <a:spcPts val="0"/>
              </a:spcBef>
              <a:defRPr sz="2800">
                <a:solidFill>
                  <a:srgbClr val="2F3D4C"/>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a:extLst>
              <a:ext uri="{FF2B5EF4-FFF2-40B4-BE49-F238E27FC236}">
                <a16:creationId xmlns:a16="http://schemas.microsoft.com/office/drawing/2014/main" id="{9AB525F5-194F-62C4-CDC3-1B712D0676F1}"/>
              </a:ext>
            </a:extLst>
          </p:cNvPr>
          <p:cNvSpPr>
            <a:spLocks noGrp="1"/>
          </p:cNvSpPr>
          <p:nvPr>
            <p:ph type="title" hasCustomPrompt="1"/>
          </p:nvPr>
        </p:nvSpPr>
        <p:spPr>
          <a:xfrm>
            <a:off x="918972" y="547687"/>
            <a:ext cx="16404336" cy="1097280"/>
          </a:xfrm>
        </p:spPr>
        <p:txBody>
          <a:bodyPr anchor="t">
            <a:normAutofit/>
          </a:bodyPr>
          <a:lstStyle>
            <a:lvl1pPr>
              <a:lnSpc>
                <a:spcPct val="100000"/>
              </a:lnSpc>
              <a:defRPr sz="5000" b="1">
                <a:solidFill>
                  <a:srgbClr val="2F3D4C"/>
                </a:solidFill>
              </a:defRPr>
            </a:lvl1pPr>
          </a:lstStyle>
          <a:p>
            <a:r>
              <a:rPr lang="en-US" dirty="0"/>
              <a:t>Three Content with Footer</a:t>
            </a:r>
          </a:p>
        </p:txBody>
      </p:sp>
      <p:sp>
        <p:nvSpPr>
          <p:cNvPr id="3" name="Content Placeholder 2">
            <a:extLst>
              <a:ext uri="{FF2B5EF4-FFF2-40B4-BE49-F238E27FC236}">
                <a16:creationId xmlns:a16="http://schemas.microsoft.com/office/drawing/2014/main" id="{639AD13B-C6F1-0FFF-1CFE-F9506448BE5A}"/>
              </a:ext>
            </a:extLst>
          </p:cNvPr>
          <p:cNvSpPr>
            <a:spLocks noGrp="1"/>
          </p:cNvSpPr>
          <p:nvPr>
            <p:ph sz="half" idx="1"/>
          </p:nvPr>
        </p:nvSpPr>
        <p:spPr>
          <a:xfrm>
            <a:off x="918972" y="2437728"/>
            <a:ext cx="5303520" cy="6325851"/>
          </a:xfrm>
        </p:spPr>
        <p:txBody>
          <a:bodyPr>
            <a:normAutofit/>
          </a:bodyPr>
          <a:lstStyle>
            <a:lvl1pPr>
              <a:lnSpc>
                <a:spcPct val="110000"/>
              </a:lnSpc>
              <a:spcBef>
                <a:spcPts val="0"/>
              </a:spcBef>
              <a:defRPr sz="2800">
                <a:solidFill>
                  <a:srgbClr val="2F3D4C"/>
                </a:solidFill>
              </a:defRPr>
            </a:lvl1pPr>
            <a:lvl2pPr>
              <a:lnSpc>
                <a:spcPct val="110000"/>
              </a:lnSpc>
              <a:spcBef>
                <a:spcPts val="0"/>
              </a:spcBef>
              <a:defRPr sz="2800">
                <a:solidFill>
                  <a:srgbClr val="2F3D4C"/>
                </a:solidFill>
              </a:defRPr>
            </a:lvl2pPr>
            <a:lvl3pPr>
              <a:lnSpc>
                <a:spcPct val="110000"/>
              </a:lnSpc>
              <a:spcBef>
                <a:spcPts val="0"/>
              </a:spcBef>
              <a:defRPr sz="2800">
                <a:solidFill>
                  <a:srgbClr val="2F3D4C"/>
                </a:solidFill>
              </a:defRPr>
            </a:lvl3pPr>
            <a:lvl4pPr>
              <a:lnSpc>
                <a:spcPct val="110000"/>
              </a:lnSpc>
              <a:spcBef>
                <a:spcPts val="0"/>
              </a:spcBef>
              <a:defRPr sz="2800">
                <a:solidFill>
                  <a:srgbClr val="2F3D4C"/>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a:extLst>
              <a:ext uri="{FF2B5EF4-FFF2-40B4-BE49-F238E27FC236}">
                <a16:creationId xmlns:a16="http://schemas.microsoft.com/office/drawing/2014/main" id="{15D4EA1A-AFD3-FE33-791E-2576D3414096}"/>
              </a:ext>
            </a:extLst>
          </p:cNvPr>
          <p:cNvSpPr>
            <a:spLocks noGrp="1"/>
          </p:cNvSpPr>
          <p:nvPr>
            <p:ph type="dt" sz="half" idx="10"/>
          </p:nvPr>
        </p:nvSpPr>
        <p:spPr/>
        <p:txBody>
          <a:bodyPr/>
          <a:lstStyle/>
          <a:p>
            <a:pPr defTabSz="1371600"/>
            <a:fld id="{A448B9D2-E6E9-40E5-8C65-A106E5FF64CC}" type="datetimeFigureOut">
              <a:rPr lang="en-US" smtClean="0">
                <a:solidFill>
                  <a:prstClr val="black">
                    <a:tint val="82000"/>
                  </a:prstClr>
                </a:solidFill>
              </a:rPr>
              <a:pPr defTabSz="1371600"/>
              <a:t>6/4/2026</a:t>
            </a:fld>
            <a:endParaRPr lang="en-US">
              <a:solidFill>
                <a:prstClr val="black">
                  <a:tint val="82000"/>
                </a:prstClr>
              </a:solidFill>
            </a:endParaRPr>
          </a:p>
        </p:txBody>
      </p:sp>
      <p:sp>
        <p:nvSpPr>
          <p:cNvPr id="6" name="Footer Placeholder 5">
            <a:extLst>
              <a:ext uri="{FF2B5EF4-FFF2-40B4-BE49-F238E27FC236}">
                <a16:creationId xmlns:a16="http://schemas.microsoft.com/office/drawing/2014/main" id="{88FE9CDF-4B22-2AEC-D3B4-2114FED224F7}"/>
              </a:ext>
            </a:extLst>
          </p:cNvPr>
          <p:cNvSpPr>
            <a:spLocks noGrp="1"/>
          </p:cNvSpPr>
          <p:nvPr>
            <p:ph type="ftr" sz="quarter" idx="11"/>
          </p:nvPr>
        </p:nvSpPr>
        <p:spPr/>
        <p:txBody>
          <a:bodyPr/>
          <a:lstStyle/>
          <a:p>
            <a:pPr defTabSz="1371600"/>
            <a:endParaRPr lang="en-US">
              <a:solidFill>
                <a:prstClr val="black">
                  <a:tint val="82000"/>
                </a:prstClr>
              </a:solidFill>
            </a:endParaRPr>
          </a:p>
        </p:txBody>
      </p:sp>
      <p:sp>
        <p:nvSpPr>
          <p:cNvPr id="7" name="Slide Number Placeholder 6">
            <a:extLst>
              <a:ext uri="{FF2B5EF4-FFF2-40B4-BE49-F238E27FC236}">
                <a16:creationId xmlns:a16="http://schemas.microsoft.com/office/drawing/2014/main" id="{C385E363-0518-8836-E86B-81440D4AE929}"/>
              </a:ext>
            </a:extLst>
          </p:cNvPr>
          <p:cNvSpPr>
            <a:spLocks noGrp="1"/>
          </p:cNvSpPr>
          <p:nvPr>
            <p:ph type="sldNum" sz="quarter" idx="12"/>
          </p:nvPr>
        </p:nvSpPr>
        <p:spPr/>
        <p:txBody>
          <a:bodyPr/>
          <a:lstStyle/>
          <a:p>
            <a:pPr defTabSz="1371600"/>
            <a:fld id="{6198BB4C-949A-4E12-86B0-4EF15C1E3C5D}" type="slidenum">
              <a:rPr lang="en-US" smtClean="0">
                <a:solidFill>
                  <a:prstClr val="black">
                    <a:tint val="82000"/>
                  </a:prstClr>
                </a:solidFill>
              </a:rPr>
              <a:pPr defTabSz="1371600"/>
              <a:t>‹#›</a:t>
            </a:fld>
            <a:endParaRPr lang="en-US">
              <a:solidFill>
                <a:prstClr val="black">
                  <a:tint val="82000"/>
                </a:prstClr>
              </a:solidFill>
            </a:endParaRPr>
          </a:p>
        </p:txBody>
      </p:sp>
      <p:sp>
        <p:nvSpPr>
          <p:cNvPr id="10" name="Content Placeholder 2">
            <a:extLst>
              <a:ext uri="{FF2B5EF4-FFF2-40B4-BE49-F238E27FC236}">
                <a16:creationId xmlns:a16="http://schemas.microsoft.com/office/drawing/2014/main" id="{0CD8EE9B-5A2D-A2FD-AB31-0B7F5AF0C290}"/>
              </a:ext>
            </a:extLst>
          </p:cNvPr>
          <p:cNvSpPr>
            <a:spLocks noGrp="1"/>
          </p:cNvSpPr>
          <p:nvPr>
            <p:ph sz="half" idx="13"/>
          </p:nvPr>
        </p:nvSpPr>
        <p:spPr>
          <a:xfrm>
            <a:off x="6492240" y="2456488"/>
            <a:ext cx="5303520" cy="6307092"/>
          </a:xfrm>
        </p:spPr>
        <p:txBody>
          <a:bodyPr>
            <a:normAutofit/>
          </a:bodyPr>
          <a:lstStyle>
            <a:lvl1pPr>
              <a:lnSpc>
                <a:spcPct val="110000"/>
              </a:lnSpc>
              <a:spcBef>
                <a:spcPts val="0"/>
              </a:spcBef>
              <a:defRPr sz="2800">
                <a:solidFill>
                  <a:srgbClr val="2F3D4C"/>
                </a:solidFill>
              </a:defRPr>
            </a:lvl1pPr>
            <a:lvl2pPr>
              <a:lnSpc>
                <a:spcPct val="110000"/>
              </a:lnSpc>
              <a:spcBef>
                <a:spcPts val="0"/>
              </a:spcBef>
              <a:defRPr sz="2800">
                <a:solidFill>
                  <a:srgbClr val="2F3D4C"/>
                </a:solidFill>
              </a:defRPr>
            </a:lvl2pPr>
            <a:lvl3pPr>
              <a:lnSpc>
                <a:spcPct val="110000"/>
              </a:lnSpc>
              <a:spcBef>
                <a:spcPts val="0"/>
              </a:spcBef>
              <a:defRPr sz="2800">
                <a:solidFill>
                  <a:srgbClr val="2F3D4C"/>
                </a:solidFill>
              </a:defRPr>
            </a:lvl3pPr>
            <a:lvl4pPr>
              <a:lnSpc>
                <a:spcPct val="110000"/>
              </a:lnSpc>
              <a:spcBef>
                <a:spcPts val="0"/>
              </a:spcBef>
              <a:defRPr sz="2800">
                <a:solidFill>
                  <a:srgbClr val="2F3D4C"/>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3" name="Picture 12">
            <a:extLst>
              <a:ext uri="{FF2B5EF4-FFF2-40B4-BE49-F238E27FC236}">
                <a16:creationId xmlns:a16="http://schemas.microsoft.com/office/drawing/2014/main" id="{BAA7768E-ADFA-A429-D505-997BA11329E8}"/>
              </a:ext>
            </a:extLst>
          </p:cNvPr>
          <p:cNvPicPr>
            <a:picLocks noChangeAspect="1"/>
          </p:cNvPicPr>
          <p:nvPr userDrawn="1"/>
        </p:nvPicPr>
        <p:blipFill>
          <a:blip r:embed="rId4"/>
          <a:stretch>
            <a:fillRect/>
          </a:stretch>
        </p:blipFill>
        <p:spPr>
          <a:xfrm>
            <a:off x="903731" y="1896138"/>
            <a:ext cx="16459200" cy="18760"/>
          </a:xfrm>
          <a:prstGeom prst="rect">
            <a:avLst/>
          </a:prstGeom>
        </p:spPr>
      </p:pic>
    </p:spTree>
    <p:extLst>
      <p:ext uri="{BB962C8B-B14F-4D97-AF65-F5344CB8AC3E}">
        <p14:creationId xmlns:p14="http://schemas.microsoft.com/office/powerpoint/2010/main" val="824516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with 2 boxes">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E7660AF-9DC3-B9D2-2069-4B842805744A}"/>
              </a:ext>
            </a:extLst>
          </p:cNvPr>
          <p:cNvPicPr>
            <a:picLocks noChangeAspect="1"/>
          </p:cNvPicPr>
          <p:nvPr userDrawn="1"/>
        </p:nvPicPr>
        <p:blipFill>
          <a:blip r:embed="rId2"/>
          <a:stretch>
            <a:fillRect/>
          </a:stretch>
        </p:blipFill>
        <p:spPr>
          <a:xfrm rot="16200000">
            <a:off x="7650426" y="846324"/>
            <a:ext cx="26615" cy="17373600"/>
          </a:xfrm>
          <a:prstGeom prst="rect">
            <a:avLst/>
          </a:prstGeom>
        </p:spPr>
      </p:pic>
      <p:pic>
        <p:nvPicPr>
          <p:cNvPr id="13" name="SCDE logo" descr="South Carolina Department of Education logo ">
            <a:extLst>
              <a:ext uri="{FF2B5EF4-FFF2-40B4-BE49-F238E27FC236}">
                <a16:creationId xmlns:a16="http://schemas.microsoft.com/office/drawing/2014/main" id="{AE1892C7-250F-529E-EF3D-9D54585E9B74}"/>
              </a:ext>
            </a:extLst>
          </p:cNvPr>
          <p:cNvPicPr>
            <a:picLocks noChangeAspect="1"/>
          </p:cNvPicPr>
          <p:nvPr userDrawn="1"/>
        </p:nvPicPr>
        <p:blipFill>
          <a:blip r:embed="rId3"/>
          <a:stretch>
            <a:fillRect/>
          </a:stretch>
        </p:blipFill>
        <p:spPr>
          <a:xfrm>
            <a:off x="16535400" y="8828011"/>
            <a:ext cx="1262662" cy="1254203"/>
          </a:xfrm>
          <a:prstGeom prst="rect">
            <a:avLst/>
          </a:prstGeom>
        </p:spPr>
      </p:pic>
      <p:sp>
        <p:nvSpPr>
          <p:cNvPr id="2" name="Title 1">
            <a:extLst>
              <a:ext uri="{FF2B5EF4-FFF2-40B4-BE49-F238E27FC236}">
                <a16:creationId xmlns:a16="http://schemas.microsoft.com/office/drawing/2014/main" id="{999AEB75-2960-EF56-B9C2-F330873E2D9F}"/>
              </a:ext>
            </a:extLst>
          </p:cNvPr>
          <p:cNvSpPr>
            <a:spLocks noGrp="1"/>
          </p:cNvSpPr>
          <p:nvPr>
            <p:ph type="title" hasCustomPrompt="1"/>
          </p:nvPr>
        </p:nvSpPr>
        <p:spPr>
          <a:xfrm>
            <a:off x="942110" y="547688"/>
            <a:ext cx="16445345" cy="1097280"/>
          </a:xfrm>
        </p:spPr>
        <p:txBody>
          <a:bodyPr anchor="t">
            <a:normAutofit/>
          </a:bodyPr>
          <a:lstStyle>
            <a:lvl1pPr>
              <a:lnSpc>
                <a:spcPct val="100000"/>
              </a:lnSpc>
              <a:defRPr sz="5000" b="1">
                <a:solidFill>
                  <a:srgbClr val="2F3D4C"/>
                </a:solidFill>
              </a:defRPr>
            </a:lvl1pPr>
          </a:lstStyle>
          <a:p>
            <a:r>
              <a:rPr lang="en-US" dirty="0"/>
              <a:t>Comparison with 2 boxes and footer</a:t>
            </a:r>
          </a:p>
        </p:txBody>
      </p:sp>
      <p:sp>
        <p:nvSpPr>
          <p:cNvPr id="3" name="Text Placeholder 2">
            <a:extLst>
              <a:ext uri="{FF2B5EF4-FFF2-40B4-BE49-F238E27FC236}">
                <a16:creationId xmlns:a16="http://schemas.microsoft.com/office/drawing/2014/main" id="{C3C98553-E0A0-8B74-8785-F5DC412AF7D6}"/>
              </a:ext>
            </a:extLst>
          </p:cNvPr>
          <p:cNvSpPr>
            <a:spLocks noGrp="1"/>
          </p:cNvSpPr>
          <p:nvPr>
            <p:ph type="body" idx="1"/>
          </p:nvPr>
        </p:nvSpPr>
        <p:spPr>
          <a:xfrm>
            <a:off x="958793" y="2371986"/>
            <a:ext cx="7736681" cy="731520"/>
          </a:xfrm>
        </p:spPr>
        <p:txBody>
          <a:bodyPr anchor="ctr">
            <a:normAutofit/>
          </a:bodyPr>
          <a:lstStyle>
            <a:lvl1pPr marL="0" indent="0" algn="ctr">
              <a:buNone/>
              <a:defRPr sz="2800" b="1">
                <a:solidFill>
                  <a:srgbClr val="2F3D4C"/>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D8960C08-9824-F1CD-E5C5-34DC0B80A42E}"/>
              </a:ext>
            </a:extLst>
          </p:cNvPr>
          <p:cNvSpPr>
            <a:spLocks noGrp="1"/>
          </p:cNvSpPr>
          <p:nvPr>
            <p:ph sz="half" idx="2"/>
          </p:nvPr>
        </p:nvSpPr>
        <p:spPr>
          <a:xfrm>
            <a:off x="942110" y="3314700"/>
            <a:ext cx="7736681" cy="5440076"/>
          </a:xfrm>
        </p:spPr>
        <p:txBody>
          <a:bodyPr>
            <a:normAutofit/>
          </a:bodyPr>
          <a:lstStyle>
            <a:lvl1pPr>
              <a:lnSpc>
                <a:spcPct val="110000"/>
              </a:lnSpc>
              <a:spcBef>
                <a:spcPts val="0"/>
              </a:spcBef>
              <a:defRPr sz="2600">
                <a:solidFill>
                  <a:srgbClr val="2F3D4C"/>
                </a:solidFill>
              </a:defRPr>
            </a:lvl1pPr>
            <a:lvl2pPr>
              <a:lnSpc>
                <a:spcPct val="110000"/>
              </a:lnSpc>
              <a:spcBef>
                <a:spcPts val="0"/>
              </a:spcBef>
              <a:defRPr sz="2600">
                <a:solidFill>
                  <a:srgbClr val="2F3D4C"/>
                </a:solidFill>
              </a:defRPr>
            </a:lvl2pPr>
            <a:lvl3pPr>
              <a:lnSpc>
                <a:spcPct val="110000"/>
              </a:lnSpc>
              <a:spcBef>
                <a:spcPts val="0"/>
              </a:spcBef>
              <a:defRPr sz="2600">
                <a:solidFill>
                  <a:srgbClr val="2F3D4C"/>
                </a:solidFill>
              </a:defRPr>
            </a:lvl3pPr>
            <a:lvl4pPr>
              <a:lnSpc>
                <a:spcPct val="110000"/>
              </a:lnSpc>
              <a:spcBef>
                <a:spcPts val="0"/>
              </a:spcBef>
              <a:defRPr sz="2600">
                <a:solidFill>
                  <a:srgbClr val="2F3D4C"/>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382C1085-122A-9CFF-0F7A-EE58766756FD}"/>
              </a:ext>
            </a:extLst>
          </p:cNvPr>
          <p:cNvSpPr>
            <a:spLocks noGrp="1"/>
          </p:cNvSpPr>
          <p:nvPr>
            <p:ph type="body" sz="quarter" idx="3"/>
          </p:nvPr>
        </p:nvSpPr>
        <p:spPr>
          <a:xfrm>
            <a:off x="9577760" y="2371986"/>
            <a:ext cx="7774782" cy="731520"/>
          </a:xfrm>
        </p:spPr>
        <p:txBody>
          <a:bodyPr anchor="ctr">
            <a:normAutofit/>
          </a:bodyPr>
          <a:lstStyle>
            <a:lvl1pPr marL="0" indent="0" algn="ctr">
              <a:buNone/>
              <a:defRPr sz="2800" b="1">
                <a:solidFill>
                  <a:srgbClr val="2F3D4C"/>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270A0948-D44B-B0FA-FF24-9E037997358B}"/>
              </a:ext>
            </a:extLst>
          </p:cNvPr>
          <p:cNvSpPr>
            <a:spLocks noGrp="1"/>
          </p:cNvSpPr>
          <p:nvPr>
            <p:ph sz="quarter" idx="4"/>
          </p:nvPr>
        </p:nvSpPr>
        <p:spPr>
          <a:xfrm>
            <a:off x="9609213" y="3314700"/>
            <a:ext cx="7774782" cy="5440076"/>
          </a:xfrm>
        </p:spPr>
        <p:txBody>
          <a:bodyPr>
            <a:normAutofit/>
          </a:bodyPr>
          <a:lstStyle>
            <a:lvl1pPr>
              <a:lnSpc>
                <a:spcPct val="110000"/>
              </a:lnSpc>
              <a:spcBef>
                <a:spcPts val="0"/>
              </a:spcBef>
              <a:defRPr sz="2600">
                <a:solidFill>
                  <a:srgbClr val="2F3D4C"/>
                </a:solidFill>
              </a:defRPr>
            </a:lvl1pPr>
            <a:lvl2pPr>
              <a:lnSpc>
                <a:spcPct val="110000"/>
              </a:lnSpc>
              <a:spcBef>
                <a:spcPts val="0"/>
              </a:spcBef>
              <a:defRPr sz="2600">
                <a:solidFill>
                  <a:srgbClr val="2F3D4C"/>
                </a:solidFill>
              </a:defRPr>
            </a:lvl2pPr>
            <a:lvl3pPr>
              <a:lnSpc>
                <a:spcPct val="110000"/>
              </a:lnSpc>
              <a:spcBef>
                <a:spcPts val="0"/>
              </a:spcBef>
              <a:defRPr sz="2600">
                <a:solidFill>
                  <a:srgbClr val="2F3D4C"/>
                </a:solidFill>
              </a:defRPr>
            </a:lvl3pPr>
            <a:lvl4pPr>
              <a:lnSpc>
                <a:spcPct val="110000"/>
              </a:lnSpc>
              <a:spcBef>
                <a:spcPts val="0"/>
              </a:spcBef>
              <a:defRPr sz="2600">
                <a:solidFill>
                  <a:srgbClr val="2F3D4C"/>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Date Placeholder 6">
            <a:extLst>
              <a:ext uri="{FF2B5EF4-FFF2-40B4-BE49-F238E27FC236}">
                <a16:creationId xmlns:a16="http://schemas.microsoft.com/office/drawing/2014/main" id="{09FDF6F0-6C8C-CF39-2D0F-DC5E18E9629C}"/>
              </a:ext>
            </a:extLst>
          </p:cNvPr>
          <p:cNvSpPr>
            <a:spLocks noGrp="1"/>
          </p:cNvSpPr>
          <p:nvPr>
            <p:ph type="dt" sz="half" idx="10"/>
          </p:nvPr>
        </p:nvSpPr>
        <p:spPr/>
        <p:txBody>
          <a:bodyPr/>
          <a:lstStyle/>
          <a:p>
            <a:pPr defTabSz="1371600"/>
            <a:fld id="{A448B9D2-E6E9-40E5-8C65-A106E5FF64CC}" type="datetimeFigureOut">
              <a:rPr lang="en-US" smtClean="0">
                <a:solidFill>
                  <a:prstClr val="black">
                    <a:tint val="82000"/>
                  </a:prstClr>
                </a:solidFill>
              </a:rPr>
              <a:pPr defTabSz="1371600"/>
              <a:t>6/4/2026</a:t>
            </a:fld>
            <a:endParaRPr lang="en-US">
              <a:solidFill>
                <a:prstClr val="black">
                  <a:tint val="82000"/>
                </a:prstClr>
              </a:solidFill>
            </a:endParaRPr>
          </a:p>
        </p:txBody>
      </p:sp>
      <p:sp>
        <p:nvSpPr>
          <p:cNvPr id="8" name="Footer Placeholder 7">
            <a:extLst>
              <a:ext uri="{FF2B5EF4-FFF2-40B4-BE49-F238E27FC236}">
                <a16:creationId xmlns:a16="http://schemas.microsoft.com/office/drawing/2014/main" id="{62426D22-60B6-DC3A-E908-0B8868932C6E}"/>
              </a:ext>
            </a:extLst>
          </p:cNvPr>
          <p:cNvSpPr>
            <a:spLocks noGrp="1"/>
          </p:cNvSpPr>
          <p:nvPr>
            <p:ph type="ftr" sz="quarter" idx="11"/>
          </p:nvPr>
        </p:nvSpPr>
        <p:spPr/>
        <p:txBody>
          <a:bodyPr/>
          <a:lstStyle/>
          <a:p>
            <a:pPr defTabSz="1371600"/>
            <a:endParaRPr lang="en-US">
              <a:solidFill>
                <a:prstClr val="black">
                  <a:tint val="82000"/>
                </a:prstClr>
              </a:solidFill>
            </a:endParaRPr>
          </a:p>
        </p:txBody>
      </p:sp>
      <p:sp>
        <p:nvSpPr>
          <p:cNvPr id="9" name="Slide Number Placeholder 8">
            <a:extLst>
              <a:ext uri="{FF2B5EF4-FFF2-40B4-BE49-F238E27FC236}">
                <a16:creationId xmlns:a16="http://schemas.microsoft.com/office/drawing/2014/main" id="{3B91734A-479A-D485-4919-57CEAA3816F6}"/>
              </a:ext>
            </a:extLst>
          </p:cNvPr>
          <p:cNvSpPr>
            <a:spLocks noGrp="1"/>
          </p:cNvSpPr>
          <p:nvPr>
            <p:ph type="sldNum" sz="quarter" idx="12"/>
          </p:nvPr>
        </p:nvSpPr>
        <p:spPr/>
        <p:txBody>
          <a:bodyPr/>
          <a:lstStyle/>
          <a:p>
            <a:pPr defTabSz="1371600"/>
            <a:fld id="{6198BB4C-949A-4E12-86B0-4EF15C1E3C5D}" type="slidenum">
              <a:rPr lang="en-US" smtClean="0">
                <a:solidFill>
                  <a:prstClr val="black">
                    <a:tint val="82000"/>
                  </a:prstClr>
                </a:solidFill>
              </a:rPr>
              <a:pPr defTabSz="1371600"/>
              <a:t>‹#›</a:t>
            </a:fld>
            <a:endParaRPr lang="en-US">
              <a:solidFill>
                <a:prstClr val="black">
                  <a:tint val="82000"/>
                </a:prstClr>
              </a:solidFill>
            </a:endParaRPr>
          </a:p>
        </p:txBody>
      </p:sp>
      <p:pic>
        <p:nvPicPr>
          <p:cNvPr id="14" name="Picture 13">
            <a:extLst>
              <a:ext uri="{FF2B5EF4-FFF2-40B4-BE49-F238E27FC236}">
                <a16:creationId xmlns:a16="http://schemas.microsoft.com/office/drawing/2014/main" id="{129765DB-741E-0449-2A66-482A1AA784A6}"/>
              </a:ext>
            </a:extLst>
          </p:cNvPr>
          <p:cNvPicPr>
            <a:picLocks noChangeAspect="1"/>
          </p:cNvPicPr>
          <p:nvPr userDrawn="1"/>
        </p:nvPicPr>
        <p:blipFill>
          <a:blip r:embed="rId4"/>
          <a:stretch>
            <a:fillRect/>
          </a:stretch>
        </p:blipFill>
        <p:spPr>
          <a:xfrm>
            <a:off x="903731" y="1896138"/>
            <a:ext cx="16459200" cy="18760"/>
          </a:xfrm>
          <a:prstGeom prst="rect">
            <a:avLst/>
          </a:prstGeom>
        </p:spPr>
      </p:pic>
    </p:spTree>
    <p:extLst>
      <p:ext uri="{BB962C8B-B14F-4D97-AF65-F5344CB8AC3E}">
        <p14:creationId xmlns:p14="http://schemas.microsoft.com/office/powerpoint/2010/main" val="2328838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Intro slide - do not us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AEB75-2960-EF56-B9C2-F330873E2D9F}"/>
              </a:ext>
            </a:extLst>
          </p:cNvPr>
          <p:cNvSpPr>
            <a:spLocks noGrp="1"/>
          </p:cNvSpPr>
          <p:nvPr>
            <p:ph type="title" hasCustomPrompt="1"/>
          </p:nvPr>
        </p:nvSpPr>
        <p:spPr>
          <a:xfrm>
            <a:off x="942110" y="547688"/>
            <a:ext cx="16445345" cy="1097280"/>
          </a:xfrm>
        </p:spPr>
        <p:txBody>
          <a:bodyPr anchor="t">
            <a:normAutofit/>
          </a:bodyPr>
          <a:lstStyle>
            <a:lvl1pPr>
              <a:lnSpc>
                <a:spcPct val="100000"/>
              </a:lnSpc>
              <a:defRPr sz="5000" b="1">
                <a:solidFill>
                  <a:srgbClr val="2F3D4C"/>
                </a:solidFill>
              </a:defRPr>
            </a:lvl1pPr>
          </a:lstStyle>
          <a:p>
            <a:r>
              <a:rPr lang="en-US" dirty="0"/>
              <a:t>Introduction slide – do not use! </a:t>
            </a:r>
          </a:p>
        </p:txBody>
      </p:sp>
      <p:sp>
        <p:nvSpPr>
          <p:cNvPr id="3" name="Text Placeholder 2">
            <a:extLst>
              <a:ext uri="{FF2B5EF4-FFF2-40B4-BE49-F238E27FC236}">
                <a16:creationId xmlns:a16="http://schemas.microsoft.com/office/drawing/2014/main" id="{C3C98553-E0A0-8B74-8785-F5DC412AF7D6}"/>
              </a:ext>
            </a:extLst>
          </p:cNvPr>
          <p:cNvSpPr>
            <a:spLocks noGrp="1"/>
          </p:cNvSpPr>
          <p:nvPr>
            <p:ph type="body" idx="1"/>
          </p:nvPr>
        </p:nvSpPr>
        <p:spPr>
          <a:xfrm>
            <a:off x="942110" y="2354580"/>
            <a:ext cx="7736681" cy="731520"/>
          </a:xfrm>
        </p:spPr>
        <p:txBody>
          <a:bodyPr anchor="ctr">
            <a:normAutofit/>
          </a:bodyPr>
          <a:lstStyle>
            <a:lvl1pPr marL="0" indent="0" algn="ctr">
              <a:buNone/>
              <a:defRPr sz="2800" b="1">
                <a:solidFill>
                  <a:srgbClr val="2F3D4C"/>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D8960C08-9824-F1CD-E5C5-34DC0B80A42E}"/>
              </a:ext>
            </a:extLst>
          </p:cNvPr>
          <p:cNvSpPr>
            <a:spLocks noGrp="1"/>
          </p:cNvSpPr>
          <p:nvPr>
            <p:ph sz="half" idx="2"/>
          </p:nvPr>
        </p:nvSpPr>
        <p:spPr>
          <a:xfrm>
            <a:off x="942110" y="3314700"/>
            <a:ext cx="7736681" cy="5440076"/>
          </a:xfrm>
        </p:spPr>
        <p:txBody>
          <a:bodyPr>
            <a:normAutofit/>
          </a:bodyPr>
          <a:lstStyle>
            <a:lvl1pPr>
              <a:defRPr sz="2600">
                <a:solidFill>
                  <a:srgbClr val="2F3D4C"/>
                </a:solidFill>
              </a:defRPr>
            </a:lvl1pPr>
            <a:lvl2pPr>
              <a:defRPr sz="2600">
                <a:solidFill>
                  <a:srgbClr val="2F3D4C"/>
                </a:solidFill>
              </a:defRPr>
            </a:lvl2pPr>
            <a:lvl3pPr>
              <a:defRPr sz="2600">
                <a:solidFill>
                  <a:srgbClr val="2F3D4C"/>
                </a:solidFill>
              </a:defRPr>
            </a:lvl3pPr>
            <a:lvl4pPr>
              <a:defRPr sz="2600">
                <a:solidFill>
                  <a:srgbClr val="2F3D4C"/>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382C1085-122A-9CFF-0F7A-EE58766756FD}"/>
              </a:ext>
            </a:extLst>
          </p:cNvPr>
          <p:cNvSpPr>
            <a:spLocks noGrp="1"/>
          </p:cNvSpPr>
          <p:nvPr>
            <p:ph type="body" sz="quarter" idx="3"/>
          </p:nvPr>
        </p:nvSpPr>
        <p:spPr>
          <a:xfrm>
            <a:off x="9609213" y="2354580"/>
            <a:ext cx="7774782" cy="640080"/>
          </a:xfrm>
        </p:spPr>
        <p:txBody>
          <a:bodyPr anchor="ctr">
            <a:normAutofit/>
          </a:bodyPr>
          <a:lstStyle>
            <a:lvl1pPr marL="0" indent="0" algn="ctr">
              <a:buNone/>
              <a:defRPr sz="2800" b="1">
                <a:solidFill>
                  <a:srgbClr val="2F3D4C"/>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270A0948-D44B-B0FA-FF24-9E037997358B}"/>
              </a:ext>
            </a:extLst>
          </p:cNvPr>
          <p:cNvSpPr>
            <a:spLocks noGrp="1"/>
          </p:cNvSpPr>
          <p:nvPr>
            <p:ph sz="quarter" idx="4"/>
          </p:nvPr>
        </p:nvSpPr>
        <p:spPr>
          <a:xfrm>
            <a:off x="9609213" y="3314700"/>
            <a:ext cx="7774782" cy="5440076"/>
          </a:xfrm>
        </p:spPr>
        <p:txBody>
          <a:bodyPr>
            <a:normAutofit/>
          </a:bodyPr>
          <a:lstStyle>
            <a:lvl1pPr>
              <a:defRPr sz="2600">
                <a:solidFill>
                  <a:srgbClr val="2F3D4C"/>
                </a:solidFill>
              </a:defRPr>
            </a:lvl1pPr>
            <a:lvl2pPr>
              <a:defRPr sz="2600">
                <a:solidFill>
                  <a:srgbClr val="2F3D4C"/>
                </a:solidFill>
              </a:defRPr>
            </a:lvl2pPr>
            <a:lvl3pPr>
              <a:defRPr sz="2600">
                <a:solidFill>
                  <a:srgbClr val="2F3D4C"/>
                </a:solidFill>
              </a:defRPr>
            </a:lvl3pPr>
            <a:lvl4pPr>
              <a:defRPr sz="2600">
                <a:solidFill>
                  <a:srgbClr val="2F3D4C"/>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Date Placeholder 6">
            <a:extLst>
              <a:ext uri="{FF2B5EF4-FFF2-40B4-BE49-F238E27FC236}">
                <a16:creationId xmlns:a16="http://schemas.microsoft.com/office/drawing/2014/main" id="{09FDF6F0-6C8C-CF39-2D0F-DC5E18E9629C}"/>
              </a:ext>
            </a:extLst>
          </p:cNvPr>
          <p:cNvSpPr>
            <a:spLocks noGrp="1"/>
          </p:cNvSpPr>
          <p:nvPr>
            <p:ph type="dt" sz="half" idx="10"/>
          </p:nvPr>
        </p:nvSpPr>
        <p:spPr/>
        <p:txBody>
          <a:bodyPr/>
          <a:lstStyle/>
          <a:p>
            <a:pPr defTabSz="1371600"/>
            <a:fld id="{A448B9D2-E6E9-40E5-8C65-A106E5FF64CC}" type="datetimeFigureOut">
              <a:rPr lang="en-US" smtClean="0">
                <a:solidFill>
                  <a:prstClr val="black">
                    <a:tint val="82000"/>
                  </a:prstClr>
                </a:solidFill>
              </a:rPr>
              <a:pPr defTabSz="1371600"/>
              <a:t>6/4/2026</a:t>
            </a:fld>
            <a:endParaRPr lang="en-US">
              <a:solidFill>
                <a:prstClr val="black">
                  <a:tint val="82000"/>
                </a:prstClr>
              </a:solidFill>
            </a:endParaRPr>
          </a:p>
        </p:txBody>
      </p:sp>
      <p:sp>
        <p:nvSpPr>
          <p:cNvPr id="8" name="Footer Placeholder 7">
            <a:extLst>
              <a:ext uri="{FF2B5EF4-FFF2-40B4-BE49-F238E27FC236}">
                <a16:creationId xmlns:a16="http://schemas.microsoft.com/office/drawing/2014/main" id="{62426D22-60B6-DC3A-E908-0B8868932C6E}"/>
              </a:ext>
            </a:extLst>
          </p:cNvPr>
          <p:cNvSpPr>
            <a:spLocks noGrp="1"/>
          </p:cNvSpPr>
          <p:nvPr>
            <p:ph type="ftr" sz="quarter" idx="11"/>
          </p:nvPr>
        </p:nvSpPr>
        <p:spPr/>
        <p:txBody>
          <a:bodyPr/>
          <a:lstStyle/>
          <a:p>
            <a:pPr defTabSz="1371600"/>
            <a:endParaRPr lang="en-US">
              <a:solidFill>
                <a:prstClr val="black">
                  <a:tint val="82000"/>
                </a:prstClr>
              </a:solidFill>
            </a:endParaRPr>
          </a:p>
        </p:txBody>
      </p:sp>
      <p:sp>
        <p:nvSpPr>
          <p:cNvPr id="9" name="Slide Number Placeholder 8">
            <a:extLst>
              <a:ext uri="{FF2B5EF4-FFF2-40B4-BE49-F238E27FC236}">
                <a16:creationId xmlns:a16="http://schemas.microsoft.com/office/drawing/2014/main" id="{3B91734A-479A-D485-4919-57CEAA3816F6}"/>
              </a:ext>
            </a:extLst>
          </p:cNvPr>
          <p:cNvSpPr>
            <a:spLocks noGrp="1"/>
          </p:cNvSpPr>
          <p:nvPr>
            <p:ph type="sldNum" sz="quarter" idx="12"/>
          </p:nvPr>
        </p:nvSpPr>
        <p:spPr/>
        <p:txBody>
          <a:bodyPr/>
          <a:lstStyle/>
          <a:p>
            <a:pPr defTabSz="1371600"/>
            <a:fld id="{6198BB4C-949A-4E12-86B0-4EF15C1E3C5D}" type="slidenum">
              <a:rPr lang="en-US" smtClean="0">
                <a:solidFill>
                  <a:prstClr val="black">
                    <a:tint val="82000"/>
                  </a:prstClr>
                </a:solidFill>
              </a:rPr>
              <a:pPr defTabSz="1371600"/>
              <a:t>‹#›</a:t>
            </a:fld>
            <a:endParaRPr lang="en-US">
              <a:solidFill>
                <a:prstClr val="black">
                  <a:tint val="82000"/>
                </a:prstClr>
              </a:solidFill>
            </a:endParaRPr>
          </a:p>
        </p:txBody>
      </p:sp>
      <p:pic>
        <p:nvPicPr>
          <p:cNvPr id="12" name="Picture 11">
            <a:extLst>
              <a:ext uri="{FF2B5EF4-FFF2-40B4-BE49-F238E27FC236}">
                <a16:creationId xmlns:a16="http://schemas.microsoft.com/office/drawing/2014/main" id="{CD7B5441-957E-764A-2A5B-31D36BB58513}"/>
              </a:ext>
            </a:extLst>
          </p:cNvPr>
          <p:cNvPicPr>
            <a:picLocks noChangeAspect="1"/>
          </p:cNvPicPr>
          <p:nvPr userDrawn="1"/>
        </p:nvPicPr>
        <p:blipFill>
          <a:blip r:embed="rId2"/>
          <a:stretch>
            <a:fillRect/>
          </a:stretch>
        </p:blipFill>
        <p:spPr>
          <a:xfrm>
            <a:off x="903731" y="1896138"/>
            <a:ext cx="16459200" cy="18760"/>
          </a:xfrm>
          <a:prstGeom prst="rect">
            <a:avLst/>
          </a:prstGeom>
        </p:spPr>
      </p:pic>
    </p:spTree>
    <p:extLst>
      <p:ext uri="{BB962C8B-B14F-4D97-AF65-F5344CB8AC3E}">
        <p14:creationId xmlns:p14="http://schemas.microsoft.com/office/powerpoint/2010/main" val="907291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72286C-A10D-2147-4B2F-D04B51C7A265}"/>
              </a:ext>
            </a:extLst>
          </p:cNvPr>
          <p:cNvPicPr>
            <a:picLocks noChangeAspect="1"/>
          </p:cNvPicPr>
          <p:nvPr userDrawn="1"/>
        </p:nvPicPr>
        <p:blipFill>
          <a:blip r:embed="rId2"/>
          <a:stretch>
            <a:fillRect/>
          </a:stretch>
        </p:blipFill>
        <p:spPr>
          <a:xfrm rot="16200000">
            <a:off x="7650426" y="846324"/>
            <a:ext cx="26615" cy="17373600"/>
          </a:xfrm>
          <a:prstGeom prst="rect">
            <a:avLst/>
          </a:prstGeom>
        </p:spPr>
      </p:pic>
      <p:pic>
        <p:nvPicPr>
          <p:cNvPr id="12" name="SCDE logo" descr="South Carolina Department of Education logo ">
            <a:extLst>
              <a:ext uri="{FF2B5EF4-FFF2-40B4-BE49-F238E27FC236}">
                <a16:creationId xmlns:a16="http://schemas.microsoft.com/office/drawing/2014/main" id="{0F42C22C-EB47-219D-24BC-66F0E03E4960}"/>
              </a:ext>
            </a:extLst>
          </p:cNvPr>
          <p:cNvPicPr>
            <a:picLocks noChangeAspect="1"/>
          </p:cNvPicPr>
          <p:nvPr userDrawn="1"/>
        </p:nvPicPr>
        <p:blipFill>
          <a:blip r:embed="rId3"/>
          <a:stretch>
            <a:fillRect/>
          </a:stretch>
        </p:blipFill>
        <p:spPr>
          <a:xfrm>
            <a:off x="16535400" y="8828011"/>
            <a:ext cx="1262662" cy="1254203"/>
          </a:xfrm>
          <a:prstGeom prst="rect">
            <a:avLst/>
          </a:prstGeom>
        </p:spPr>
      </p:pic>
      <p:sp>
        <p:nvSpPr>
          <p:cNvPr id="2" name="Title 1">
            <a:extLst>
              <a:ext uri="{FF2B5EF4-FFF2-40B4-BE49-F238E27FC236}">
                <a16:creationId xmlns:a16="http://schemas.microsoft.com/office/drawing/2014/main" id="{C3EB8B3B-F32B-E702-A833-508A696075A5}"/>
              </a:ext>
            </a:extLst>
          </p:cNvPr>
          <p:cNvSpPr>
            <a:spLocks noGrp="1"/>
          </p:cNvSpPr>
          <p:nvPr>
            <p:ph type="title" hasCustomPrompt="1"/>
          </p:nvPr>
        </p:nvSpPr>
        <p:spPr>
          <a:xfrm>
            <a:off x="885251" y="685800"/>
            <a:ext cx="6272788" cy="1743122"/>
          </a:xfrm>
        </p:spPr>
        <p:txBody>
          <a:bodyPr anchor="t">
            <a:normAutofit/>
          </a:bodyPr>
          <a:lstStyle>
            <a:lvl1pPr>
              <a:lnSpc>
                <a:spcPct val="100000"/>
              </a:lnSpc>
              <a:defRPr sz="5000" b="1">
                <a:solidFill>
                  <a:srgbClr val="2F3D4C"/>
                </a:solidFill>
              </a:defRPr>
            </a:lvl1pPr>
          </a:lstStyle>
          <a:p>
            <a:r>
              <a:rPr lang="en-US" dirty="0"/>
              <a:t>Click to edit Master title style </a:t>
            </a:r>
          </a:p>
        </p:txBody>
      </p:sp>
      <p:sp>
        <p:nvSpPr>
          <p:cNvPr id="3" name="Content Placeholder 2">
            <a:extLst>
              <a:ext uri="{FF2B5EF4-FFF2-40B4-BE49-F238E27FC236}">
                <a16:creationId xmlns:a16="http://schemas.microsoft.com/office/drawing/2014/main" id="{43E6D1BA-DC7D-F075-0930-F9EA69D9313E}"/>
              </a:ext>
            </a:extLst>
          </p:cNvPr>
          <p:cNvSpPr>
            <a:spLocks noGrp="1"/>
          </p:cNvSpPr>
          <p:nvPr>
            <p:ph idx="1" hasCustomPrompt="1"/>
          </p:nvPr>
        </p:nvSpPr>
        <p:spPr>
          <a:xfrm>
            <a:off x="8229600" y="685802"/>
            <a:ext cx="8803482" cy="8105775"/>
          </a:xfrm>
        </p:spPr>
        <p:txBody>
          <a:bodyPr>
            <a:normAutofit/>
          </a:bodyPr>
          <a:lstStyle>
            <a:lvl1pPr marL="0" indent="0">
              <a:lnSpc>
                <a:spcPct val="110000"/>
              </a:lnSpc>
              <a:spcBef>
                <a:spcPts val="0"/>
              </a:spcBef>
              <a:buNone/>
              <a:defRPr sz="2800">
                <a:solidFill>
                  <a:srgbClr val="2F3D4C"/>
                </a:solidFill>
              </a:defRPr>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dirty="0" err="1"/>
              <a:t>adipisicing</a:t>
            </a:r>
            <a:r>
              <a:rPr lang="en-US" dirty="0"/>
              <a:t> </a:t>
            </a:r>
            <a:r>
              <a:rPr lang="en-US" dirty="0" err="1"/>
              <a:t>fugiat</a:t>
            </a:r>
            <a:r>
              <a:rPr lang="en-US" dirty="0"/>
              <a:t> </a:t>
            </a:r>
            <a:r>
              <a:rPr lang="en-US" dirty="0" err="1"/>
              <a:t>irure</a:t>
            </a:r>
            <a:r>
              <a:rPr lang="en-US" dirty="0"/>
              <a:t> </a:t>
            </a:r>
            <a:r>
              <a:rPr lang="en-US" dirty="0" err="1"/>
              <a:t>aliqua</a:t>
            </a:r>
            <a:r>
              <a:rPr lang="en-US" dirty="0"/>
              <a:t> </a:t>
            </a:r>
            <a:r>
              <a:rPr lang="en-US" dirty="0" err="1"/>
              <a:t>anim</a:t>
            </a:r>
            <a:r>
              <a:rPr lang="en-US" dirty="0"/>
              <a:t> </a:t>
            </a:r>
            <a:r>
              <a:rPr lang="en-US" dirty="0" err="1"/>
              <a:t>voluptate</a:t>
            </a:r>
            <a:r>
              <a:rPr lang="en-US" dirty="0"/>
              <a:t> cupidatat labore </a:t>
            </a:r>
            <a:r>
              <a:rPr lang="en-US" dirty="0" err="1"/>
              <a:t>laborum</a:t>
            </a:r>
            <a:r>
              <a:rPr lang="en-US" dirty="0"/>
              <a:t> </a:t>
            </a:r>
            <a:r>
              <a:rPr lang="en-US" dirty="0" err="1"/>
              <a:t>amet</a:t>
            </a:r>
            <a:r>
              <a:rPr lang="en-US" dirty="0"/>
              <a:t> </a:t>
            </a:r>
            <a:r>
              <a:rPr lang="en-US" dirty="0" err="1"/>
              <a:t>irure</a:t>
            </a:r>
            <a:r>
              <a:rPr lang="en-US" dirty="0"/>
              <a:t> cupidatat dolore do </a:t>
            </a:r>
            <a:r>
              <a:rPr lang="en-US" dirty="0" err="1"/>
              <a:t>aliqua</a:t>
            </a:r>
            <a:r>
              <a:rPr lang="en-US" dirty="0"/>
              <a:t> magna ipsum non Lorem do </a:t>
            </a:r>
            <a:r>
              <a:rPr lang="en-US" dirty="0" err="1"/>
              <a:t>laborum</a:t>
            </a:r>
            <a:r>
              <a:rPr lang="en-US" dirty="0"/>
              <a:t> </a:t>
            </a:r>
            <a:r>
              <a:rPr lang="en-US" dirty="0" err="1"/>
              <a:t>sint</a:t>
            </a:r>
            <a:r>
              <a:rPr lang="en-US" dirty="0"/>
              <a:t> labore cupidatat </a:t>
            </a:r>
            <a:r>
              <a:rPr lang="en-US" dirty="0" err="1"/>
              <a:t>pariatur</a:t>
            </a:r>
            <a:r>
              <a:rPr lang="en-US" dirty="0"/>
              <a:t> </a:t>
            </a:r>
            <a:r>
              <a:rPr lang="en-US" dirty="0" err="1"/>
              <a:t>ut</a:t>
            </a:r>
            <a:r>
              <a:rPr lang="en-US" dirty="0"/>
              <a:t> </a:t>
            </a:r>
            <a:r>
              <a:rPr lang="en-US" dirty="0" err="1"/>
              <a:t>deserunt</a:t>
            </a:r>
            <a:r>
              <a:rPr lang="en-US" dirty="0"/>
              <a:t> </a:t>
            </a:r>
            <a:r>
              <a:rPr lang="en-US" dirty="0" err="1"/>
              <a:t>ut</a:t>
            </a:r>
            <a:r>
              <a:rPr lang="en-US" dirty="0"/>
              <a:t> </a:t>
            </a:r>
            <a:r>
              <a:rPr lang="en-US" dirty="0" err="1"/>
              <a:t>officia</a:t>
            </a:r>
            <a:r>
              <a:rPr lang="en-US" dirty="0"/>
              <a:t> ad sit </a:t>
            </a:r>
            <a:r>
              <a:rPr lang="en-US" dirty="0" err="1"/>
              <a:t>eu</a:t>
            </a:r>
            <a:r>
              <a:rPr lang="en-US" dirty="0"/>
              <a:t> do </a:t>
            </a:r>
            <a:r>
              <a:rPr lang="en-US" dirty="0" err="1"/>
              <a:t>enim</a:t>
            </a:r>
            <a:r>
              <a:rPr lang="en-US" dirty="0"/>
              <a:t> adipisicing magna </a:t>
            </a:r>
            <a:r>
              <a:rPr lang="en-US" dirty="0" err="1"/>
              <a:t>aute</a:t>
            </a:r>
            <a:r>
              <a:rPr lang="en-US" dirty="0"/>
              <a:t> Lorem dolor </a:t>
            </a:r>
            <a:r>
              <a:rPr lang="en-US" dirty="0" err="1"/>
              <a:t>irure</a:t>
            </a:r>
            <a:r>
              <a:rPr lang="en-US" dirty="0"/>
              <a:t> </a:t>
            </a:r>
            <a:r>
              <a:rPr lang="en-US" dirty="0" err="1"/>
              <a:t>eiusmod</a:t>
            </a:r>
            <a:r>
              <a:rPr lang="en-US" dirty="0"/>
              <a:t> </a:t>
            </a:r>
            <a:r>
              <a:rPr lang="en-US" dirty="0" err="1"/>
              <a:t>elit</a:t>
            </a:r>
            <a:r>
              <a:rPr lang="en-US" dirty="0"/>
              <a:t> </a:t>
            </a:r>
            <a:r>
              <a:rPr lang="en-US" dirty="0" err="1"/>
              <a:t>aute</a:t>
            </a:r>
            <a:r>
              <a:rPr lang="en-US" dirty="0"/>
              <a:t> </a:t>
            </a:r>
            <a:r>
              <a:rPr lang="en-US" dirty="0" err="1"/>
              <a:t>irure</a:t>
            </a:r>
            <a:r>
              <a:rPr lang="en-US" dirty="0"/>
              <a:t> </a:t>
            </a:r>
            <a:r>
              <a:rPr lang="en-US" dirty="0" err="1"/>
              <a:t>incididunt</a:t>
            </a:r>
            <a:r>
              <a:rPr lang="en-US" dirty="0"/>
              <a:t> </a:t>
            </a:r>
            <a:r>
              <a:rPr lang="en-US" dirty="0" err="1"/>
              <a:t>anim</a:t>
            </a:r>
            <a:r>
              <a:rPr lang="en-US" dirty="0"/>
              <a:t> </a:t>
            </a:r>
            <a:r>
              <a:rPr lang="en-US" dirty="0" err="1"/>
              <a:t>velit</a:t>
            </a:r>
            <a:r>
              <a:rPr lang="en-US" dirty="0"/>
              <a:t> </a:t>
            </a:r>
            <a:r>
              <a:rPr lang="en-US" dirty="0" err="1"/>
              <a:t>mollit</a:t>
            </a:r>
            <a:r>
              <a:rPr lang="en-US" dirty="0"/>
              <a:t> </a:t>
            </a:r>
            <a:r>
              <a:rPr lang="en-US" dirty="0" err="1"/>
              <a:t>est</a:t>
            </a:r>
            <a:r>
              <a:rPr lang="en-US" dirty="0"/>
              <a:t> </a:t>
            </a:r>
            <a:r>
              <a:rPr lang="en-US" dirty="0" err="1"/>
              <a:t>velit</a:t>
            </a:r>
            <a:r>
              <a:rPr lang="en-US" dirty="0"/>
              <a:t> </a:t>
            </a:r>
            <a:r>
              <a:rPr lang="en-US" dirty="0" err="1"/>
              <a:t>occaecat</a:t>
            </a:r>
            <a:r>
              <a:rPr lang="en-US" dirty="0"/>
              <a:t> </a:t>
            </a:r>
            <a:r>
              <a:rPr lang="en-US" dirty="0" err="1"/>
              <a:t>esse</a:t>
            </a:r>
            <a:r>
              <a:rPr lang="en-US" dirty="0"/>
              <a:t> </a:t>
            </a:r>
            <a:r>
              <a:rPr lang="en-US" dirty="0" err="1"/>
              <a:t>eu</a:t>
            </a:r>
            <a:r>
              <a:rPr lang="en-US" dirty="0"/>
              <a:t> </a:t>
            </a:r>
            <a:r>
              <a:rPr lang="en-US" dirty="0" err="1"/>
              <a:t>incididunt</a:t>
            </a:r>
            <a:r>
              <a:rPr lang="en-US" dirty="0"/>
              <a:t> </a:t>
            </a:r>
            <a:r>
              <a:rPr lang="en-US" dirty="0" err="1"/>
              <a:t>elit</a:t>
            </a:r>
            <a:r>
              <a:rPr lang="en-US" dirty="0"/>
              <a:t> </a:t>
            </a:r>
            <a:r>
              <a:rPr lang="en-US" dirty="0" err="1"/>
              <a:t>ut</a:t>
            </a:r>
            <a:r>
              <a:rPr lang="en-US" dirty="0"/>
              <a:t> </a:t>
            </a:r>
            <a:r>
              <a:rPr lang="en-US" dirty="0" err="1"/>
              <a:t>laborum</a:t>
            </a:r>
            <a:r>
              <a:rPr lang="en-US" dirty="0"/>
              <a:t> et </a:t>
            </a:r>
            <a:r>
              <a:rPr lang="en-US" dirty="0" err="1"/>
              <a:t>mollit</a:t>
            </a:r>
            <a:r>
              <a:rPr lang="en-US" dirty="0"/>
              <a:t> </a:t>
            </a:r>
            <a:r>
              <a:rPr lang="en-US" dirty="0" err="1"/>
              <a:t>mollit</a:t>
            </a:r>
            <a:r>
              <a:rPr lang="en-US" dirty="0"/>
              <a:t> </a:t>
            </a:r>
            <a:r>
              <a:rPr lang="en-US" dirty="0" err="1"/>
              <a:t>enim</a:t>
            </a:r>
            <a:r>
              <a:rPr lang="en-US" dirty="0"/>
              <a:t> </a:t>
            </a:r>
            <a:r>
              <a:rPr lang="en-US" dirty="0" err="1"/>
              <a:t>aliqua</a:t>
            </a:r>
            <a:r>
              <a:rPr lang="en-US" dirty="0"/>
              <a:t> non labore </a:t>
            </a:r>
            <a:r>
              <a:rPr lang="en-US" dirty="0" err="1"/>
              <a:t>cillum</a:t>
            </a:r>
            <a:r>
              <a:rPr lang="en-US" dirty="0"/>
              <a:t> </a:t>
            </a:r>
            <a:r>
              <a:rPr lang="en-US" dirty="0" err="1"/>
              <a:t>commodo</a:t>
            </a:r>
            <a:r>
              <a:rPr lang="en-US" dirty="0"/>
              <a:t> </a:t>
            </a:r>
            <a:r>
              <a:rPr lang="en-US" dirty="0" err="1"/>
              <a:t>voluptate</a:t>
            </a:r>
            <a:r>
              <a:rPr lang="en-US" dirty="0"/>
              <a:t> </a:t>
            </a:r>
            <a:r>
              <a:rPr lang="en-US" dirty="0" err="1"/>
              <a:t>commodo</a:t>
            </a:r>
            <a:r>
              <a:rPr lang="en-US" dirty="0"/>
              <a:t> </a:t>
            </a:r>
            <a:r>
              <a:rPr lang="en-US" dirty="0" err="1"/>
              <a:t>excepteur</a:t>
            </a:r>
            <a:r>
              <a:rPr lang="en-US" dirty="0"/>
              <a:t>  </a:t>
            </a:r>
            <a:r>
              <a:rPr lang="en-US" dirty="0" err="1"/>
              <a:t>commodo</a:t>
            </a:r>
            <a:r>
              <a:rPr lang="en-US" dirty="0"/>
              <a:t> </a:t>
            </a:r>
            <a:r>
              <a:rPr lang="en-US" dirty="0" err="1"/>
              <a:t>voluptate</a:t>
            </a:r>
            <a:r>
              <a:rPr lang="en-US" dirty="0"/>
              <a:t> </a:t>
            </a:r>
            <a:r>
              <a:rPr lang="en-US" dirty="0" err="1"/>
              <a:t>commodo</a:t>
            </a:r>
            <a:r>
              <a:rPr lang="en-US" dirty="0"/>
              <a:t> </a:t>
            </a:r>
            <a:r>
              <a:rPr lang="en-US" dirty="0" err="1"/>
              <a:t>excepteur</a:t>
            </a:r>
            <a:r>
              <a:rPr lang="en-US" dirty="0"/>
              <a:t>  </a:t>
            </a:r>
            <a:r>
              <a:rPr lang="en-US" dirty="0" err="1"/>
              <a:t>commodo</a:t>
            </a:r>
            <a:r>
              <a:rPr lang="en-US" dirty="0"/>
              <a:t> </a:t>
            </a:r>
            <a:r>
              <a:rPr lang="en-US" dirty="0" err="1"/>
              <a:t>voluptate</a:t>
            </a:r>
            <a:r>
              <a:rPr lang="en-US" dirty="0"/>
              <a:t> </a:t>
            </a:r>
            <a:r>
              <a:rPr lang="en-US" dirty="0" err="1"/>
              <a:t>commodo</a:t>
            </a:r>
            <a:r>
              <a:rPr lang="en-US" dirty="0"/>
              <a:t> t </a:t>
            </a:r>
            <a:r>
              <a:rPr lang="en-US" dirty="0" err="1"/>
              <a:t>mollit</a:t>
            </a:r>
            <a:r>
              <a:rPr lang="en-US" dirty="0"/>
              <a:t> </a:t>
            </a:r>
            <a:r>
              <a:rPr lang="en-US" dirty="0" err="1"/>
              <a:t>est</a:t>
            </a:r>
            <a:r>
              <a:rPr lang="en-US" dirty="0"/>
              <a:t> </a:t>
            </a:r>
            <a:r>
              <a:rPr lang="en-US" dirty="0" err="1"/>
              <a:t>velit</a:t>
            </a:r>
            <a:r>
              <a:rPr lang="en-US" dirty="0"/>
              <a:t> </a:t>
            </a:r>
            <a:r>
              <a:rPr lang="en-US" dirty="0" err="1"/>
              <a:t>occaecat</a:t>
            </a:r>
            <a:r>
              <a:rPr lang="en-US" dirty="0"/>
              <a:t> </a:t>
            </a:r>
            <a:r>
              <a:rPr lang="en-US" dirty="0" err="1"/>
              <a:t>esse</a:t>
            </a:r>
            <a:r>
              <a:rPr lang="en-US" dirty="0"/>
              <a:t> </a:t>
            </a:r>
            <a:r>
              <a:rPr lang="en-US" dirty="0" err="1"/>
              <a:t>eu</a:t>
            </a:r>
            <a:r>
              <a:rPr lang="en-US" dirty="0"/>
              <a:t> </a:t>
            </a:r>
            <a:r>
              <a:rPr lang="en-US" dirty="0" err="1"/>
              <a:t>incididunt</a:t>
            </a:r>
            <a:r>
              <a:rPr lang="en-US" dirty="0"/>
              <a:t> </a:t>
            </a:r>
            <a:r>
              <a:rPr lang="en-US" dirty="0" err="1"/>
              <a:t>elit</a:t>
            </a:r>
            <a:r>
              <a:rPr lang="en-US" dirty="0"/>
              <a:t> </a:t>
            </a:r>
          </a:p>
          <a:p>
            <a:pPr lvl="0"/>
            <a:endParaRPr lang="en-US" dirty="0"/>
          </a:p>
        </p:txBody>
      </p:sp>
      <p:sp>
        <p:nvSpPr>
          <p:cNvPr id="4" name="Text Placeholder 3">
            <a:extLst>
              <a:ext uri="{FF2B5EF4-FFF2-40B4-BE49-F238E27FC236}">
                <a16:creationId xmlns:a16="http://schemas.microsoft.com/office/drawing/2014/main" id="{EC5CB316-9DAA-CE46-6CA5-583FBD3A4FD1}"/>
              </a:ext>
            </a:extLst>
          </p:cNvPr>
          <p:cNvSpPr>
            <a:spLocks noGrp="1"/>
          </p:cNvSpPr>
          <p:nvPr>
            <p:ph type="body" sz="half" idx="2" hasCustomPrompt="1"/>
          </p:nvPr>
        </p:nvSpPr>
        <p:spPr>
          <a:xfrm>
            <a:off x="985839" y="3314700"/>
            <a:ext cx="6272788" cy="5753082"/>
          </a:xfrm>
        </p:spPr>
        <p:txBody>
          <a:bodyPr>
            <a:noAutofit/>
          </a:bodyPr>
          <a:lstStyle>
            <a:lvl1pPr marL="0" indent="0">
              <a:lnSpc>
                <a:spcPct val="110000"/>
              </a:lnSpc>
              <a:spcBef>
                <a:spcPts val="0"/>
              </a:spcBef>
              <a:buNone/>
              <a:defRPr sz="2600">
                <a:solidFill>
                  <a:srgbClr val="2F3D4C"/>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dirty="0" err="1"/>
              <a:t>fugiat</a:t>
            </a:r>
            <a:r>
              <a:rPr lang="en-US" dirty="0"/>
              <a:t> </a:t>
            </a:r>
            <a:r>
              <a:rPr lang="en-US" dirty="0" err="1"/>
              <a:t>irure</a:t>
            </a:r>
            <a:r>
              <a:rPr lang="en-US" dirty="0"/>
              <a:t> </a:t>
            </a:r>
            <a:r>
              <a:rPr lang="en-US" dirty="0" err="1"/>
              <a:t>aliqua</a:t>
            </a:r>
            <a:r>
              <a:rPr lang="en-US" dirty="0"/>
              <a:t> </a:t>
            </a:r>
            <a:r>
              <a:rPr lang="en-US" dirty="0" err="1"/>
              <a:t>anim</a:t>
            </a:r>
            <a:r>
              <a:rPr lang="en-US" dirty="0"/>
              <a:t> </a:t>
            </a:r>
            <a:r>
              <a:rPr lang="en-US" dirty="0" err="1"/>
              <a:t>voluptate</a:t>
            </a:r>
            <a:r>
              <a:rPr lang="en-US" dirty="0"/>
              <a:t> cupidatat labore </a:t>
            </a:r>
            <a:r>
              <a:rPr lang="en-US" dirty="0" err="1"/>
              <a:t>laborum</a:t>
            </a:r>
            <a:r>
              <a:rPr lang="en-US" dirty="0"/>
              <a:t> </a:t>
            </a:r>
            <a:r>
              <a:rPr lang="en-US" dirty="0" err="1"/>
              <a:t>amet</a:t>
            </a:r>
            <a:r>
              <a:rPr lang="en-US" dirty="0"/>
              <a:t> </a:t>
            </a:r>
            <a:r>
              <a:rPr lang="en-US" dirty="0" err="1"/>
              <a:t>irure</a:t>
            </a:r>
            <a:r>
              <a:rPr lang="en-US" dirty="0"/>
              <a:t> cupidatat dolore do </a:t>
            </a:r>
            <a:r>
              <a:rPr lang="en-US" dirty="0" err="1"/>
              <a:t>aliqua</a:t>
            </a:r>
            <a:r>
              <a:rPr lang="en-US" dirty="0"/>
              <a:t> magna ipsum non Lorem do </a:t>
            </a:r>
            <a:r>
              <a:rPr lang="en-US" dirty="0" err="1"/>
              <a:t>laborum</a:t>
            </a:r>
            <a:r>
              <a:rPr lang="en-US" dirty="0"/>
              <a:t> </a:t>
            </a:r>
            <a:r>
              <a:rPr lang="en-US" dirty="0" err="1"/>
              <a:t>sint</a:t>
            </a:r>
            <a:r>
              <a:rPr lang="en-US" dirty="0"/>
              <a:t> labore cupidatat </a:t>
            </a:r>
            <a:r>
              <a:rPr lang="en-US" dirty="0" err="1"/>
              <a:t>pariatur</a:t>
            </a:r>
            <a:r>
              <a:rPr lang="en-US" dirty="0"/>
              <a:t> </a:t>
            </a:r>
            <a:r>
              <a:rPr lang="en-US" dirty="0" err="1"/>
              <a:t>ut</a:t>
            </a:r>
            <a:r>
              <a:rPr lang="en-US" dirty="0"/>
              <a:t> </a:t>
            </a:r>
            <a:r>
              <a:rPr lang="en-US" dirty="0" err="1"/>
              <a:t>deserunt</a:t>
            </a:r>
            <a:r>
              <a:rPr lang="en-US" dirty="0"/>
              <a:t> </a:t>
            </a:r>
            <a:r>
              <a:rPr lang="en-US" dirty="0" err="1"/>
              <a:t>ut</a:t>
            </a:r>
            <a:r>
              <a:rPr lang="en-US" dirty="0"/>
              <a:t> </a:t>
            </a:r>
            <a:r>
              <a:rPr lang="en-US" dirty="0" err="1"/>
              <a:t>officia</a:t>
            </a:r>
            <a:r>
              <a:rPr lang="en-US" dirty="0"/>
              <a:t> ad sit </a:t>
            </a:r>
            <a:r>
              <a:rPr lang="en-US" dirty="0" err="1"/>
              <a:t>eu</a:t>
            </a:r>
            <a:r>
              <a:rPr lang="en-US" dirty="0"/>
              <a:t> do </a:t>
            </a:r>
            <a:r>
              <a:rPr lang="en-US" dirty="0" err="1"/>
              <a:t>enim</a:t>
            </a:r>
            <a:r>
              <a:rPr lang="en-US" dirty="0"/>
              <a:t> adipisicing magna </a:t>
            </a:r>
            <a:r>
              <a:rPr lang="en-US" dirty="0" err="1"/>
              <a:t>aute</a:t>
            </a:r>
            <a:r>
              <a:rPr lang="en-US" dirty="0"/>
              <a:t> Lorem dolor </a:t>
            </a:r>
            <a:r>
              <a:rPr lang="en-US" dirty="0" err="1"/>
              <a:t>irure</a:t>
            </a:r>
            <a:r>
              <a:rPr lang="en-US" dirty="0"/>
              <a:t> </a:t>
            </a:r>
            <a:r>
              <a:rPr lang="en-US" dirty="0" err="1"/>
              <a:t>eiusmod</a:t>
            </a:r>
            <a:r>
              <a:rPr lang="en-US" dirty="0"/>
              <a:t> </a:t>
            </a:r>
            <a:r>
              <a:rPr lang="en-US" dirty="0" err="1"/>
              <a:t>elit</a:t>
            </a:r>
            <a:r>
              <a:rPr lang="en-US" dirty="0"/>
              <a:t> </a:t>
            </a:r>
            <a:r>
              <a:rPr lang="en-US" dirty="0" err="1"/>
              <a:t>aute</a:t>
            </a:r>
            <a:r>
              <a:rPr lang="en-US" dirty="0"/>
              <a:t> </a:t>
            </a:r>
            <a:r>
              <a:rPr lang="en-US" dirty="0" err="1"/>
              <a:t>irure</a:t>
            </a:r>
            <a:r>
              <a:rPr lang="en-US" dirty="0"/>
              <a:t> </a:t>
            </a:r>
            <a:r>
              <a:rPr lang="en-US" dirty="0" err="1"/>
              <a:t>incididunt</a:t>
            </a:r>
            <a:r>
              <a:rPr lang="en-US" dirty="0"/>
              <a:t> </a:t>
            </a:r>
            <a:r>
              <a:rPr lang="en-US" dirty="0" err="1"/>
              <a:t>anim</a:t>
            </a:r>
            <a:r>
              <a:rPr lang="en-US" dirty="0"/>
              <a:t> </a:t>
            </a:r>
            <a:r>
              <a:rPr lang="en-US" dirty="0" err="1"/>
              <a:t>velit</a:t>
            </a:r>
            <a:r>
              <a:rPr lang="en-US" dirty="0"/>
              <a:t> </a:t>
            </a:r>
            <a:r>
              <a:rPr lang="en-US" dirty="0" err="1"/>
              <a:t>mollit</a:t>
            </a:r>
            <a:r>
              <a:rPr lang="en-US" dirty="0"/>
              <a:t> </a:t>
            </a:r>
            <a:r>
              <a:rPr lang="en-US" dirty="0" err="1"/>
              <a:t>est</a:t>
            </a:r>
            <a:r>
              <a:rPr lang="en-US" dirty="0"/>
              <a:t> </a:t>
            </a:r>
            <a:r>
              <a:rPr lang="en-US" dirty="0" err="1"/>
              <a:t>velit</a:t>
            </a:r>
            <a:r>
              <a:rPr lang="en-US" dirty="0"/>
              <a:t> </a:t>
            </a:r>
            <a:r>
              <a:rPr lang="en-US" dirty="0" err="1"/>
              <a:t>occaecat</a:t>
            </a:r>
            <a:r>
              <a:rPr lang="en-US" dirty="0"/>
              <a:t> </a:t>
            </a:r>
            <a:r>
              <a:rPr lang="en-US" dirty="0" err="1"/>
              <a:t>esse</a:t>
            </a:r>
            <a:r>
              <a:rPr lang="en-US" dirty="0"/>
              <a:t> </a:t>
            </a:r>
            <a:r>
              <a:rPr lang="en-US" dirty="0" err="1"/>
              <a:t>eu</a:t>
            </a:r>
            <a:r>
              <a:rPr lang="en-US" dirty="0"/>
              <a:t> </a:t>
            </a:r>
            <a:r>
              <a:rPr lang="en-US" dirty="0" err="1"/>
              <a:t>incididunt</a:t>
            </a:r>
            <a:r>
              <a:rPr lang="en-US" dirty="0"/>
              <a:t> </a:t>
            </a:r>
            <a:r>
              <a:rPr lang="en-US" dirty="0" err="1"/>
              <a:t>elit</a:t>
            </a:r>
            <a:r>
              <a:rPr lang="en-US" dirty="0"/>
              <a:t> </a:t>
            </a:r>
            <a:r>
              <a:rPr lang="en-US" dirty="0" err="1"/>
              <a:t>ut</a:t>
            </a:r>
            <a:r>
              <a:rPr lang="en-US" dirty="0"/>
              <a:t> </a:t>
            </a:r>
            <a:r>
              <a:rPr lang="en-US" dirty="0" err="1"/>
              <a:t>laborum</a:t>
            </a:r>
            <a:r>
              <a:rPr lang="en-US" dirty="0"/>
              <a:t> et </a:t>
            </a:r>
            <a:r>
              <a:rPr lang="en-US" dirty="0" err="1"/>
              <a:t>mollit</a:t>
            </a:r>
            <a:r>
              <a:rPr lang="en-US" dirty="0"/>
              <a:t> </a:t>
            </a:r>
            <a:r>
              <a:rPr lang="en-US" dirty="0" err="1"/>
              <a:t>mollit</a:t>
            </a:r>
            <a:r>
              <a:rPr lang="en-US" dirty="0"/>
              <a:t> </a:t>
            </a:r>
            <a:r>
              <a:rPr lang="en-US" dirty="0" err="1"/>
              <a:t>enim</a:t>
            </a:r>
            <a:r>
              <a:rPr lang="en-US" dirty="0"/>
              <a:t> </a:t>
            </a:r>
            <a:r>
              <a:rPr lang="en-US" dirty="0" err="1"/>
              <a:t>aliqua</a:t>
            </a:r>
            <a:r>
              <a:rPr lang="en-US" dirty="0"/>
              <a:t> non labore </a:t>
            </a:r>
            <a:r>
              <a:rPr lang="en-US" dirty="0" err="1"/>
              <a:t>cillum</a:t>
            </a:r>
            <a:r>
              <a:rPr lang="en-US" dirty="0"/>
              <a:t> </a:t>
            </a:r>
            <a:r>
              <a:rPr lang="en-US" dirty="0" err="1"/>
              <a:t>commodo</a:t>
            </a:r>
            <a:r>
              <a:rPr lang="en-US" dirty="0"/>
              <a:t> </a:t>
            </a:r>
            <a:r>
              <a:rPr lang="en-US" dirty="0" err="1"/>
              <a:t>voluptate</a:t>
            </a:r>
            <a:r>
              <a:rPr lang="en-US" dirty="0"/>
              <a:t> </a:t>
            </a:r>
            <a:r>
              <a:rPr lang="en-US" dirty="0" err="1"/>
              <a:t>commodo</a:t>
            </a:r>
            <a:r>
              <a:rPr lang="en-US" dirty="0"/>
              <a:t> </a:t>
            </a:r>
            <a:r>
              <a:rPr lang="en-US" dirty="0" err="1"/>
              <a:t>excepteur</a:t>
            </a:r>
            <a:r>
              <a:rPr lang="en-US" dirty="0"/>
              <a:t>  </a:t>
            </a:r>
            <a:r>
              <a:rPr lang="en-US" dirty="0" err="1"/>
              <a:t>commodo</a:t>
            </a:r>
            <a:r>
              <a:rPr lang="en-US" dirty="0"/>
              <a:t> </a:t>
            </a:r>
            <a:r>
              <a:rPr lang="en-US" dirty="0" err="1"/>
              <a:t>voluptate</a:t>
            </a:r>
            <a:r>
              <a:rPr lang="en-US" dirty="0"/>
              <a:t> </a:t>
            </a:r>
            <a:r>
              <a:rPr lang="en-US" dirty="0" err="1"/>
              <a:t>commodo</a:t>
            </a:r>
            <a:endParaRPr lang="en-US" dirty="0"/>
          </a:p>
        </p:txBody>
      </p:sp>
      <p:sp>
        <p:nvSpPr>
          <p:cNvPr id="5" name="Date Placeholder 4">
            <a:extLst>
              <a:ext uri="{FF2B5EF4-FFF2-40B4-BE49-F238E27FC236}">
                <a16:creationId xmlns:a16="http://schemas.microsoft.com/office/drawing/2014/main" id="{8A3022E1-068C-3637-72EE-8BC632AFC40C}"/>
              </a:ext>
            </a:extLst>
          </p:cNvPr>
          <p:cNvSpPr>
            <a:spLocks noGrp="1"/>
          </p:cNvSpPr>
          <p:nvPr>
            <p:ph type="dt" sz="half" idx="10"/>
          </p:nvPr>
        </p:nvSpPr>
        <p:spPr/>
        <p:txBody>
          <a:bodyPr/>
          <a:lstStyle/>
          <a:p>
            <a:pPr defTabSz="1371600"/>
            <a:fld id="{A448B9D2-E6E9-40E5-8C65-A106E5FF64CC}" type="datetimeFigureOut">
              <a:rPr lang="en-US" smtClean="0">
                <a:solidFill>
                  <a:prstClr val="black">
                    <a:tint val="82000"/>
                  </a:prstClr>
                </a:solidFill>
              </a:rPr>
              <a:pPr defTabSz="1371600"/>
              <a:t>6/4/2026</a:t>
            </a:fld>
            <a:endParaRPr lang="en-US">
              <a:solidFill>
                <a:prstClr val="black">
                  <a:tint val="82000"/>
                </a:prstClr>
              </a:solidFill>
            </a:endParaRPr>
          </a:p>
        </p:txBody>
      </p:sp>
      <p:sp>
        <p:nvSpPr>
          <p:cNvPr id="6" name="Footer Placeholder 5">
            <a:extLst>
              <a:ext uri="{FF2B5EF4-FFF2-40B4-BE49-F238E27FC236}">
                <a16:creationId xmlns:a16="http://schemas.microsoft.com/office/drawing/2014/main" id="{7101E39D-C426-0C02-ADD0-C1A4A9D4AE6A}"/>
              </a:ext>
            </a:extLst>
          </p:cNvPr>
          <p:cNvSpPr>
            <a:spLocks noGrp="1"/>
          </p:cNvSpPr>
          <p:nvPr>
            <p:ph type="ftr" sz="quarter" idx="11"/>
          </p:nvPr>
        </p:nvSpPr>
        <p:spPr/>
        <p:txBody>
          <a:bodyPr/>
          <a:lstStyle/>
          <a:p>
            <a:pPr defTabSz="1371600"/>
            <a:endParaRPr lang="en-US">
              <a:solidFill>
                <a:prstClr val="black">
                  <a:tint val="82000"/>
                </a:prstClr>
              </a:solidFill>
            </a:endParaRPr>
          </a:p>
        </p:txBody>
      </p:sp>
      <p:sp>
        <p:nvSpPr>
          <p:cNvPr id="7" name="Slide Number Placeholder 6">
            <a:extLst>
              <a:ext uri="{FF2B5EF4-FFF2-40B4-BE49-F238E27FC236}">
                <a16:creationId xmlns:a16="http://schemas.microsoft.com/office/drawing/2014/main" id="{F65AC733-6D88-4D21-6CB9-87808044011E}"/>
              </a:ext>
            </a:extLst>
          </p:cNvPr>
          <p:cNvSpPr>
            <a:spLocks noGrp="1"/>
          </p:cNvSpPr>
          <p:nvPr>
            <p:ph type="sldNum" sz="quarter" idx="12"/>
          </p:nvPr>
        </p:nvSpPr>
        <p:spPr/>
        <p:txBody>
          <a:bodyPr/>
          <a:lstStyle/>
          <a:p>
            <a:pPr defTabSz="1371600"/>
            <a:fld id="{6198BB4C-949A-4E12-86B0-4EF15C1E3C5D}" type="slidenum">
              <a:rPr lang="en-US" smtClean="0">
                <a:solidFill>
                  <a:prstClr val="black">
                    <a:tint val="82000"/>
                  </a:prstClr>
                </a:solidFill>
              </a:rPr>
              <a:pPr defTabSz="1371600"/>
              <a:t>‹#›</a:t>
            </a:fld>
            <a:endParaRPr lang="en-US">
              <a:solidFill>
                <a:prstClr val="black">
                  <a:tint val="82000"/>
                </a:prstClr>
              </a:solidFill>
            </a:endParaRPr>
          </a:p>
        </p:txBody>
      </p:sp>
      <p:pic>
        <p:nvPicPr>
          <p:cNvPr id="10" name="Picture 9">
            <a:extLst>
              <a:ext uri="{FF2B5EF4-FFF2-40B4-BE49-F238E27FC236}">
                <a16:creationId xmlns:a16="http://schemas.microsoft.com/office/drawing/2014/main" id="{28B8352C-6B08-2F67-F9E0-D46B6820F29B}"/>
              </a:ext>
            </a:extLst>
          </p:cNvPr>
          <p:cNvPicPr>
            <a:picLocks noChangeAspect="1"/>
          </p:cNvPicPr>
          <p:nvPr userDrawn="1"/>
        </p:nvPicPr>
        <p:blipFill>
          <a:blip r:embed="rId4"/>
          <a:stretch>
            <a:fillRect/>
          </a:stretch>
        </p:blipFill>
        <p:spPr>
          <a:xfrm rot="5400000">
            <a:off x="5016956" y="6040472"/>
            <a:ext cx="5486400" cy="15810"/>
          </a:xfrm>
          <a:prstGeom prst="rect">
            <a:avLst/>
          </a:prstGeom>
          <a:ln>
            <a:noFill/>
          </a:ln>
        </p:spPr>
      </p:pic>
      <p:pic>
        <p:nvPicPr>
          <p:cNvPr id="8" name="Picture 7">
            <a:extLst>
              <a:ext uri="{FF2B5EF4-FFF2-40B4-BE49-F238E27FC236}">
                <a16:creationId xmlns:a16="http://schemas.microsoft.com/office/drawing/2014/main" id="{16F1B112-0BDC-440C-A7A6-0AD3400FD07D}"/>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944225" y="2807443"/>
            <a:ext cx="6346486" cy="18290"/>
          </a:xfrm>
          <a:prstGeom prst="rect">
            <a:avLst/>
          </a:prstGeom>
        </p:spPr>
      </p:pic>
    </p:spTree>
    <p:extLst>
      <p:ext uri="{BB962C8B-B14F-4D97-AF65-F5344CB8AC3E}">
        <p14:creationId xmlns:p14="http://schemas.microsoft.com/office/powerpoint/2010/main" val="3634124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Picture with Caption">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D0D4F7C-2098-8AE2-3D3C-F5509390FB4B}"/>
              </a:ext>
            </a:extLst>
          </p:cNvPr>
          <p:cNvPicPr>
            <a:picLocks noChangeAspect="1"/>
          </p:cNvPicPr>
          <p:nvPr userDrawn="1"/>
        </p:nvPicPr>
        <p:blipFill>
          <a:blip r:embed="rId2"/>
          <a:stretch>
            <a:fillRect/>
          </a:stretch>
        </p:blipFill>
        <p:spPr>
          <a:xfrm rot="16200000">
            <a:off x="7650426" y="846324"/>
            <a:ext cx="26615" cy="17373600"/>
          </a:xfrm>
          <a:prstGeom prst="rect">
            <a:avLst/>
          </a:prstGeom>
        </p:spPr>
      </p:pic>
      <p:pic>
        <p:nvPicPr>
          <p:cNvPr id="11" name="SCDE logo" descr="South Carolina Department of Education logo ">
            <a:extLst>
              <a:ext uri="{FF2B5EF4-FFF2-40B4-BE49-F238E27FC236}">
                <a16:creationId xmlns:a16="http://schemas.microsoft.com/office/drawing/2014/main" id="{86ADCA97-48F9-D4E8-35C7-58B9767854AA}"/>
              </a:ext>
            </a:extLst>
          </p:cNvPr>
          <p:cNvPicPr>
            <a:picLocks noChangeAspect="1"/>
          </p:cNvPicPr>
          <p:nvPr userDrawn="1"/>
        </p:nvPicPr>
        <p:blipFill>
          <a:blip r:embed="rId3"/>
          <a:stretch>
            <a:fillRect/>
          </a:stretch>
        </p:blipFill>
        <p:spPr>
          <a:xfrm>
            <a:off x="16535400" y="8828011"/>
            <a:ext cx="1262662" cy="1254203"/>
          </a:xfrm>
          <a:prstGeom prst="rect">
            <a:avLst/>
          </a:prstGeom>
        </p:spPr>
      </p:pic>
      <p:sp>
        <p:nvSpPr>
          <p:cNvPr id="2" name="Title 1">
            <a:extLst>
              <a:ext uri="{FF2B5EF4-FFF2-40B4-BE49-F238E27FC236}">
                <a16:creationId xmlns:a16="http://schemas.microsoft.com/office/drawing/2014/main" id="{C3EB8B3B-F32B-E702-A833-508A696075A5}"/>
              </a:ext>
            </a:extLst>
          </p:cNvPr>
          <p:cNvSpPr>
            <a:spLocks noGrp="1"/>
          </p:cNvSpPr>
          <p:nvPr>
            <p:ph type="title" hasCustomPrompt="1"/>
          </p:nvPr>
        </p:nvSpPr>
        <p:spPr>
          <a:xfrm>
            <a:off x="885251" y="685800"/>
            <a:ext cx="6272788" cy="1669256"/>
          </a:xfrm>
        </p:spPr>
        <p:txBody>
          <a:bodyPr anchor="t">
            <a:normAutofit/>
          </a:bodyPr>
          <a:lstStyle>
            <a:lvl1pPr>
              <a:lnSpc>
                <a:spcPct val="100000"/>
              </a:lnSpc>
              <a:defRPr sz="5000" b="1">
                <a:solidFill>
                  <a:srgbClr val="2F3D4C"/>
                </a:solidFill>
              </a:defRPr>
            </a:lvl1pPr>
          </a:lstStyle>
          <a:p>
            <a:r>
              <a:rPr lang="en-US" dirty="0"/>
              <a:t>Picture with Caption</a:t>
            </a:r>
          </a:p>
        </p:txBody>
      </p:sp>
      <p:sp>
        <p:nvSpPr>
          <p:cNvPr id="4" name="Text Placeholder 3">
            <a:extLst>
              <a:ext uri="{FF2B5EF4-FFF2-40B4-BE49-F238E27FC236}">
                <a16:creationId xmlns:a16="http://schemas.microsoft.com/office/drawing/2014/main" id="{EC5CB316-9DAA-CE46-6CA5-583FBD3A4FD1}"/>
              </a:ext>
            </a:extLst>
          </p:cNvPr>
          <p:cNvSpPr>
            <a:spLocks noGrp="1"/>
          </p:cNvSpPr>
          <p:nvPr>
            <p:ph type="body" sz="half" idx="2" hasCustomPrompt="1"/>
          </p:nvPr>
        </p:nvSpPr>
        <p:spPr>
          <a:xfrm>
            <a:off x="985838" y="3314700"/>
            <a:ext cx="6346485" cy="5488781"/>
          </a:xfrm>
        </p:spPr>
        <p:txBody>
          <a:bodyPr/>
          <a:lstStyle>
            <a:lvl1pPr marL="0" indent="0">
              <a:lnSpc>
                <a:spcPct val="110000"/>
              </a:lnSpc>
              <a:spcBef>
                <a:spcPts val="0"/>
              </a:spcBef>
              <a:buNone/>
              <a:defRPr sz="2600">
                <a:solidFill>
                  <a:srgbClr val="2F3D4C"/>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dirty="0"/>
              <a:t>Click to </a:t>
            </a:r>
            <a:r>
              <a:rPr lang="en-US" dirty="0" err="1"/>
              <a:t>eadipisicing</a:t>
            </a:r>
            <a:r>
              <a:rPr lang="en-US" dirty="0"/>
              <a:t> </a:t>
            </a:r>
            <a:r>
              <a:rPr lang="en-US" dirty="0" err="1"/>
              <a:t>fugiat</a:t>
            </a:r>
            <a:r>
              <a:rPr lang="en-US" dirty="0"/>
              <a:t> </a:t>
            </a:r>
            <a:r>
              <a:rPr lang="en-US" dirty="0" err="1"/>
              <a:t>irure</a:t>
            </a:r>
            <a:r>
              <a:rPr lang="en-US" dirty="0"/>
              <a:t> </a:t>
            </a:r>
            <a:r>
              <a:rPr lang="en-US" dirty="0" err="1"/>
              <a:t>aliqua</a:t>
            </a:r>
            <a:r>
              <a:rPr lang="en-US" dirty="0"/>
              <a:t> </a:t>
            </a:r>
            <a:r>
              <a:rPr lang="en-US" dirty="0" err="1"/>
              <a:t>anim</a:t>
            </a:r>
            <a:r>
              <a:rPr lang="en-US" dirty="0"/>
              <a:t> </a:t>
            </a:r>
            <a:r>
              <a:rPr lang="en-US" dirty="0" err="1"/>
              <a:t>voluptate</a:t>
            </a:r>
            <a:r>
              <a:rPr lang="en-US" dirty="0"/>
              <a:t> cupidatat labore </a:t>
            </a:r>
            <a:r>
              <a:rPr lang="en-US" dirty="0" err="1"/>
              <a:t>laborum</a:t>
            </a:r>
            <a:r>
              <a:rPr lang="en-US" dirty="0"/>
              <a:t> </a:t>
            </a:r>
            <a:r>
              <a:rPr lang="en-US" dirty="0" err="1"/>
              <a:t>amet</a:t>
            </a:r>
            <a:r>
              <a:rPr lang="en-US" dirty="0"/>
              <a:t> </a:t>
            </a:r>
            <a:r>
              <a:rPr lang="en-US" dirty="0" err="1"/>
              <a:t>irure</a:t>
            </a:r>
            <a:r>
              <a:rPr lang="en-US" dirty="0"/>
              <a:t> cupidatat dolore do </a:t>
            </a:r>
            <a:r>
              <a:rPr lang="en-US" dirty="0" err="1"/>
              <a:t>aliqua</a:t>
            </a:r>
            <a:r>
              <a:rPr lang="en-US" dirty="0"/>
              <a:t> magna ipsum non Lorem do </a:t>
            </a:r>
            <a:r>
              <a:rPr lang="en-US" dirty="0" err="1"/>
              <a:t>laborum</a:t>
            </a:r>
            <a:r>
              <a:rPr lang="en-US" dirty="0"/>
              <a:t> </a:t>
            </a:r>
            <a:r>
              <a:rPr lang="en-US" dirty="0" err="1"/>
              <a:t>sint</a:t>
            </a:r>
            <a:r>
              <a:rPr lang="en-US" dirty="0"/>
              <a:t> labore cupidatat </a:t>
            </a:r>
            <a:r>
              <a:rPr lang="en-US" dirty="0" err="1"/>
              <a:t>pariatur</a:t>
            </a:r>
            <a:r>
              <a:rPr lang="en-US" dirty="0"/>
              <a:t> </a:t>
            </a:r>
            <a:r>
              <a:rPr lang="en-US" dirty="0" err="1"/>
              <a:t>ut</a:t>
            </a:r>
            <a:r>
              <a:rPr lang="en-US" dirty="0"/>
              <a:t> </a:t>
            </a:r>
            <a:r>
              <a:rPr lang="en-US" dirty="0" err="1"/>
              <a:t>deserunt</a:t>
            </a:r>
            <a:r>
              <a:rPr lang="en-US" dirty="0"/>
              <a:t> </a:t>
            </a:r>
            <a:r>
              <a:rPr lang="en-US" dirty="0" err="1"/>
              <a:t>ut</a:t>
            </a:r>
            <a:r>
              <a:rPr lang="en-US" dirty="0"/>
              <a:t> </a:t>
            </a:r>
            <a:r>
              <a:rPr lang="en-US" dirty="0" err="1"/>
              <a:t>officia</a:t>
            </a:r>
            <a:r>
              <a:rPr lang="en-US" dirty="0"/>
              <a:t> ad sit </a:t>
            </a:r>
            <a:r>
              <a:rPr lang="en-US" dirty="0" err="1"/>
              <a:t>eu</a:t>
            </a:r>
            <a:r>
              <a:rPr lang="en-US" dirty="0"/>
              <a:t> do </a:t>
            </a:r>
            <a:r>
              <a:rPr lang="en-US" dirty="0" err="1"/>
              <a:t>enim</a:t>
            </a:r>
            <a:r>
              <a:rPr lang="en-US" dirty="0"/>
              <a:t> adipisicing magna </a:t>
            </a:r>
            <a:r>
              <a:rPr lang="en-US" dirty="0" err="1"/>
              <a:t>aute</a:t>
            </a:r>
            <a:r>
              <a:rPr lang="en-US" dirty="0"/>
              <a:t> Lorem dolor </a:t>
            </a:r>
            <a:r>
              <a:rPr lang="en-US" dirty="0" err="1"/>
              <a:t>irure</a:t>
            </a:r>
            <a:r>
              <a:rPr lang="en-US" dirty="0"/>
              <a:t> </a:t>
            </a:r>
            <a:r>
              <a:rPr lang="en-US" dirty="0" err="1"/>
              <a:t>eiusmod</a:t>
            </a:r>
            <a:r>
              <a:rPr lang="en-US" dirty="0"/>
              <a:t> </a:t>
            </a:r>
            <a:r>
              <a:rPr lang="en-US" dirty="0" err="1"/>
              <a:t>elit</a:t>
            </a:r>
            <a:r>
              <a:rPr lang="en-US" dirty="0"/>
              <a:t> </a:t>
            </a:r>
            <a:r>
              <a:rPr lang="en-US" dirty="0" err="1"/>
              <a:t>aute</a:t>
            </a:r>
            <a:r>
              <a:rPr lang="en-US" dirty="0"/>
              <a:t> </a:t>
            </a:r>
            <a:r>
              <a:rPr lang="en-US" dirty="0" err="1"/>
              <a:t>irure</a:t>
            </a:r>
            <a:r>
              <a:rPr lang="en-US" dirty="0"/>
              <a:t> </a:t>
            </a:r>
            <a:r>
              <a:rPr lang="en-US" dirty="0" err="1"/>
              <a:t>incididunt</a:t>
            </a:r>
            <a:r>
              <a:rPr lang="en-US" dirty="0"/>
              <a:t> </a:t>
            </a:r>
            <a:r>
              <a:rPr lang="en-US" dirty="0" err="1"/>
              <a:t>anim</a:t>
            </a:r>
            <a:r>
              <a:rPr lang="en-US" dirty="0"/>
              <a:t> </a:t>
            </a:r>
            <a:r>
              <a:rPr lang="en-US" dirty="0" err="1"/>
              <a:t>velit</a:t>
            </a:r>
            <a:r>
              <a:rPr lang="en-US" dirty="0"/>
              <a:t> </a:t>
            </a:r>
            <a:r>
              <a:rPr lang="en-US" dirty="0" err="1"/>
              <a:t>mollit</a:t>
            </a:r>
            <a:r>
              <a:rPr lang="en-US" dirty="0"/>
              <a:t> </a:t>
            </a:r>
            <a:r>
              <a:rPr lang="en-US" dirty="0" err="1"/>
              <a:t>est</a:t>
            </a:r>
            <a:r>
              <a:rPr lang="en-US" dirty="0"/>
              <a:t> </a:t>
            </a:r>
            <a:r>
              <a:rPr lang="en-US" dirty="0" err="1"/>
              <a:t>velit</a:t>
            </a:r>
            <a:r>
              <a:rPr lang="en-US" dirty="0"/>
              <a:t> </a:t>
            </a:r>
            <a:r>
              <a:rPr lang="en-US" dirty="0" err="1"/>
              <a:t>occaecat</a:t>
            </a:r>
            <a:r>
              <a:rPr lang="en-US" dirty="0"/>
              <a:t> </a:t>
            </a:r>
            <a:r>
              <a:rPr lang="en-US" dirty="0" err="1"/>
              <a:t>esse</a:t>
            </a:r>
            <a:r>
              <a:rPr lang="en-US" dirty="0"/>
              <a:t> </a:t>
            </a:r>
            <a:r>
              <a:rPr lang="en-US" dirty="0" err="1"/>
              <a:t>eu</a:t>
            </a:r>
            <a:r>
              <a:rPr lang="en-US" dirty="0"/>
              <a:t> </a:t>
            </a:r>
            <a:r>
              <a:rPr lang="en-US" dirty="0" err="1"/>
              <a:t>incididunt</a:t>
            </a:r>
            <a:r>
              <a:rPr lang="en-US" dirty="0"/>
              <a:t> </a:t>
            </a:r>
            <a:r>
              <a:rPr lang="en-US" dirty="0" err="1"/>
              <a:t>elit</a:t>
            </a:r>
            <a:r>
              <a:rPr lang="en-US" dirty="0"/>
              <a:t> </a:t>
            </a:r>
            <a:r>
              <a:rPr lang="en-US" dirty="0" err="1"/>
              <a:t>ut</a:t>
            </a:r>
            <a:r>
              <a:rPr lang="en-US" dirty="0"/>
              <a:t> </a:t>
            </a:r>
            <a:r>
              <a:rPr lang="en-US" dirty="0" err="1"/>
              <a:t>laborum</a:t>
            </a:r>
            <a:r>
              <a:rPr lang="en-US" dirty="0"/>
              <a:t> et </a:t>
            </a:r>
            <a:r>
              <a:rPr lang="en-US" dirty="0" err="1"/>
              <a:t>mollit</a:t>
            </a:r>
            <a:r>
              <a:rPr lang="en-US" dirty="0"/>
              <a:t> </a:t>
            </a:r>
            <a:r>
              <a:rPr lang="en-US" dirty="0" err="1"/>
              <a:t>mollit</a:t>
            </a:r>
            <a:r>
              <a:rPr lang="en-US" dirty="0"/>
              <a:t> </a:t>
            </a:r>
            <a:r>
              <a:rPr lang="en-US" dirty="0" err="1"/>
              <a:t>enim</a:t>
            </a:r>
            <a:r>
              <a:rPr lang="en-US" dirty="0"/>
              <a:t> </a:t>
            </a:r>
            <a:r>
              <a:rPr lang="en-US" dirty="0" err="1"/>
              <a:t>aliqua</a:t>
            </a:r>
            <a:r>
              <a:rPr lang="en-US" dirty="0"/>
              <a:t> non labore </a:t>
            </a:r>
            <a:r>
              <a:rPr lang="en-US" dirty="0" err="1"/>
              <a:t>cillum</a:t>
            </a:r>
            <a:r>
              <a:rPr lang="en-US" dirty="0"/>
              <a:t> </a:t>
            </a:r>
            <a:r>
              <a:rPr lang="en-US" dirty="0" err="1"/>
              <a:t>commodo</a:t>
            </a:r>
            <a:r>
              <a:rPr lang="en-US" dirty="0"/>
              <a:t> </a:t>
            </a:r>
            <a:r>
              <a:rPr lang="en-US" dirty="0" err="1"/>
              <a:t>voluptate</a:t>
            </a:r>
            <a:r>
              <a:rPr lang="en-US" dirty="0"/>
              <a:t> </a:t>
            </a:r>
            <a:r>
              <a:rPr lang="en-US" dirty="0" err="1"/>
              <a:t>commodo</a:t>
            </a:r>
            <a:r>
              <a:rPr lang="en-US" dirty="0"/>
              <a:t> </a:t>
            </a:r>
            <a:r>
              <a:rPr lang="en-US" dirty="0" err="1"/>
              <a:t>excepteur</a:t>
            </a:r>
            <a:r>
              <a:rPr lang="en-US" dirty="0"/>
              <a:t>  </a:t>
            </a:r>
            <a:r>
              <a:rPr lang="en-US" dirty="0" err="1"/>
              <a:t>commodo</a:t>
            </a:r>
            <a:r>
              <a:rPr lang="en-US" dirty="0"/>
              <a:t> </a:t>
            </a:r>
            <a:r>
              <a:rPr lang="en-US" dirty="0" err="1"/>
              <a:t>voluptate</a:t>
            </a:r>
            <a:r>
              <a:rPr lang="en-US" dirty="0"/>
              <a:t> </a:t>
            </a:r>
            <a:r>
              <a:rPr lang="en-US" dirty="0" err="1"/>
              <a:t>commodo</a:t>
            </a:r>
            <a:r>
              <a:rPr lang="en-US" dirty="0"/>
              <a:t> </a:t>
            </a:r>
            <a:r>
              <a:rPr lang="en-US" dirty="0" err="1"/>
              <a:t>excepteur</a:t>
            </a:r>
            <a:r>
              <a:rPr lang="en-US" dirty="0"/>
              <a:t>  </a:t>
            </a:r>
            <a:r>
              <a:rPr lang="en-US" dirty="0" err="1"/>
              <a:t>commodo</a:t>
            </a:r>
            <a:r>
              <a:rPr lang="en-US" dirty="0"/>
              <a:t> </a:t>
            </a:r>
            <a:r>
              <a:rPr lang="en-US" dirty="0" err="1"/>
              <a:t>voluptate</a:t>
            </a:r>
            <a:r>
              <a:rPr lang="en-US" dirty="0"/>
              <a:t> </a:t>
            </a:r>
            <a:r>
              <a:rPr lang="en-US" dirty="0" err="1"/>
              <a:t>commodo</a:t>
            </a:r>
            <a:endParaRPr lang="en-US" dirty="0"/>
          </a:p>
        </p:txBody>
      </p:sp>
      <p:sp>
        <p:nvSpPr>
          <p:cNvPr id="3" name="Content Placeholder 2">
            <a:extLst>
              <a:ext uri="{FF2B5EF4-FFF2-40B4-BE49-F238E27FC236}">
                <a16:creationId xmlns:a16="http://schemas.microsoft.com/office/drawing/2014/main" id="{43E6D1BA-DC7D-F075-0930-F9EA69D9313E}"/>
              </a:ext>
            </a:extLst>
          </p:cNvPr>
          <p:cNvSpPr>
            <a:spLocks noGrp="1"/>
          </p:cNvSpPr>
          <p:nvPr>
            <p:ph idx="1" hasCustomPrompt="1"/>
          </p:nvPr>
        </p:nvSpPr>
        <p:spPr>
          <a:xfrm>
            <a:off x="8229600" y="685802"/>
            <a:ext cx="8803482" cy="8105775"/>
          </a:xfrm>
          <a:ln w="28575">
            <a:solidFill>
              <a:srgbClr val="F0C14C"/>
            </a:solidFill>
          </a:ln>
        </p:spPr>
        <p:txBody>
          <a:bodyPr anchor="ctr">
            <a:normAutofit/>
          </a:bodyPr>
          <a:lstStyle>
            <a:lvl1pPr marL="0" indent="0" algn="ctr">
              <a:lnSpc>
                <a:spcPct val="110000"/>
              </a:lnSpc>
              <a:spcBef>
                <a:spcPts val="0"/>
              </a:spcBef>
              <a:buNone/>
              <a:defRPr sz="4400">
                <a:solidFill>
                  <a:srgbClr val="2F3D4C"/>
                </a:solidFill>
              </a:defRPr>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dirty="0"/>
              <a:t>Insert and format picture </a:t>
            </a:r>
          </a:p>
          <a:p>
            <a:pPr lvl="0"/>
            <a:r>
              <a:rPr lang="en-US" dirty="0"/>
              <a:t>to fit allotted box frame</a:t>
            </a:r>
          </a:p>
          <a:p>
            <a:pPr lvl="0"/>
            <a:r>
              <a:rPr lang="en-US" dirty="0"/>
              <a:t>(you may adjust the height of the yellow box, not the width)</a:t>
            </a:r>
          </a:p>
          <a:p>
            <a:pPr lvl="0"/>
            <a:endParaRPr lang="en-US" dirty="0"/>
          </a:p>
        </p:txBody>
      </p:sp>
      <p:pic>
        <p:nvPicPr>
          <p:cNvPr id="9" name="Picture 8">
            <a:extLst>
              <a:ext uri="{FF2B5EF4-FFF2-40B4-BE49-F238E27FC236}">
                <a16:creationId xmlns:a16="http://schemas.microsoft.com/office/drawing/2014/main" id="{D8510209-27A1-C6F6-9969-757851441573}"/>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44225" y="2807443"/>
            <a:ext cx="6346486" cy="18290"/>
          </a:xfrm>
          <a:prstGeom prst="rect">
            <a:avLst/>
          </a:prstGeom>
        </p:spPr>
      </p:pic>
      <p:sp>
        <p:nvSpPr>
          <p:cNvPr id="5" name="Date Placeholder 4">
            <a:extLst>
              <a:ext uri="{FF2B5EF4-FFF2-40B4-BE49-F238E27FC236}">
                <a16:creationId xmlns:a16="http://schemas.microsoft.com/office/drawing/2014/main" id="{8A3022E1-068C-3637-72EE-8BC632AFC40C}"/>
              </a:ext>
            </a:extLst>
          </p:cNvPr>
          <p:cNvSpPr>
            <a:spLocks noGrp="1"/>
          </p:cNvSpPr>
          <p:nvPr>
            <p:ph type="dt" sz="half" idx="10"/>
          </p:nvPr>
        </p:nvSpPr>
        <p:spPr/>
        <p:txBody>
          <a:bodyPr/>
          <a:lstStyle/>
          <a:p>
            <a:pPr defTabSz="1371600"/>
            <a:fld id="{A448B9D2-E6E9-40E5-8C65-A106E5FF64CC}" type="datetimeFigureOut">
              <a:rPr lang="en-US" smtClean="0">
                <a:solidFill>
                  <a:prstClr val="black">
                    <a:tint val="82000"/>
                  </a:prstClr>
                </a:solidFill>
              </a:rPr>
              <a:pPr defTabSz="1371600"/>
              <a:t>6/4/2026</a:t>
            </a:fld>
            <a:endParaRPr lang="en-US">
              <a:solidFill>
                <a:prstClr val="black">
                  <a:tint val="82000"/>
                </a:prstClr>
              </a:solidFill>
            </a:endParaRPr>
          </a:p>
        </p:txBody>
      </p:sp>
      <p:sp>
        <p:nvSpPr>
          <p:cNvPr id="6" name="Footer Placeholder 5">
            <a:extLst>
              <a:ext uri="{FF2B5EF4-FFF2-40B4-BE49-F238E27FC236}">
                <a16:creationId xmlns:a16="http://schemas.microsoft.com/office/drawing/2014/main" id="{7101E39D-C426-0C02-ADD0-C1A4A9D4AE6A}"/>
              </a:ext>
            </a:extLst>
          </p:cNvPr>
          <p:cNvSpPr>
            <a:spLocks noGrp="1"/>
          </p:cNvSpPr>
          <p:nvPr>
            <p:ph type="ftr" sz="quarter" idx="11"/>
          </p:nvPr>
        </p:nvSpPr>
        <p:spPr/>
        <p:txBody>
          <a:bodyPr/>
          <a:lstStyle/>
          <a:p>
            <a:pPr defTabSz="1371600"/>
            <a:endParaRPr lang="en-US">
              <a:solidFill>
                <a:prstClr val="black">
                  <a:tint val="82000"/>
                </a:prstClr>
              </a:solidFill>
            </a:endParaRPr>
          </a:p>
        </p:txBody>
      </p:sp>
      <p:sp>
        <p:nvSpPr>
          <p:cNvPr id="7" name="Slide Number Placeholder 6">
            <a:extLst>
              <a:ext uri="{FF2B5EF4-FFF2-40B4-BE49-F238E27FC236}">
                <a16:creationId xmlns:a16="http://schemas.microsoft.com/office/drawing/2014/main" id="{F65AC733-6D88-4D21-6CB9-87808044011E}"/>
              </a:ext>
            </a:extLst>
          </p:cNvPr>
          <p:cNvSpPr>
            <a:spLocks noGrp="1"/>
          </p:cNvSpPr>
          <p:nvPr>
            <p:ph type="sldNum" sz="quarter" idx="12"/>
          </p:nvPr>
        </p:nvSpPr>
        <p:spPr/>
        <p:txBody>
          <a:bodyPr/>
          <a:lstStyle/>
          <a:p>
            <a:pPr defTabSz="1371600"/>
            <a:fld id="{6198BB4C-949A-4E12-86B0-4EF15C1E3C5D}" type="slidenum">
              <a:rPr lang="en-US" smtClean="0">
                <a:solidFill>
                  <a:prstClr val="black">
                    <a:tint val="82000"/>
                  </a:prstClr>
                </a:solidFill>
              </a:rPr>
              <a:pPr defTabSz="1371600"/>
              <a:t>‹#›</a:t>
            </a:fld>
            <a:endParaRPr lang="en-US">
              <a:solidFill>
                <a:prstClr val="black">
                  <a:tint val="82000"/>
                </a:prstClr>
              </a:solidFill>
            </a:endParaRPr>
          </a:p>
        </p:txBody>
      </p:sp>
    </p:spTree>
    <p:extLst>
      <p:ext uri="{BB962C8B-B14F-4D97-AF65-F5344CB8AC3E}">
        <p14:creationId xmlns:p14="http://schemas.microsoft.com/office/powerpoint/2010/main" val="1616646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eaker name slid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3B3F3E5-B314-C00D-47FE-B8BAA579D8F6}"/>
              </a:ext>
            </a:extLst>
          </p:cNvPr>
          <p:cNvPicPr>
            <a:picLocks noChangeAspect="1"/>
          </p:cNvPicPr>
          <p:nvPr userDrawn="1"/>
        </p:nvPicPr>
        <p:blipFill>
          <a:blip r:embed="rId2"/>
          <a:stretch>
            <a:fillRect/>
          </a:stretch>
        </p:blipFill>
        <p:spPr>
          <a:xfrm rot="16200000">
            <a:off x="7650426" y="846324"/>
            <a:ext cx="26615" cy="17373600"/>
          </a:xfrm>
          <a:prstGeom prst="rect">
            <a:avLst/>
          </a:prstGeom>
        </p:spPr>
      </p:pic>
      <p:pic>
        <p:nvPicPr>
          <p:cNvPr id="8" name="SCDE logo" descr="South Carolina Department of Education logo ">
            <a:extLst>
              <a:ext uri="{FF2B5EF4-FFF2-40B4-BE49-F238E27FC236}">
                <a16:creationId xmlns:a16="http://schemas.microsoft.com/office/drawing/2014/main" id="{BC6C8FC2-1503-FB3A-3F76-0A4FA4F8D64D}"/>
              </a:ext>
            </a:extLst>
          </p:cNvPr>
          <p:cNvPicPr>
            <a:picLocks noChangeAspect="1"/>
          </p:cNvPicPr>
          <p:nvPr userDrawn="1"/>
        </p:nvPicPr>
        <p:blipFill>
          <a:blip r:embed="rId3"/>
          <a:stretch>
            <a:fillRect/>
          </a:stretch>
        </p:blipFill>
        <p:spPr>
          <a:xfrm>
            <a:off x="16535400" y="8828011"/>
            <a:ext cx="1262662" cy="1254203"/>
          </a:xfrm>
          <a:prstGeom prst="rect">
            <a:avLst/>
          </a:prstGeom>
        </p:spPr>
      </p:pic>
      <p:sp>
        <p:nvSpPr>
          <p:cNvPr id="2" name="Title 1">
            <a:extLst>
              <a:ext uri="{FF2B5EF4-FFF2-40B4-BE49-F238E27FC236}">
                <a16:creationId xmlns:a16="http://schemas.microsoft.com/office/drawing/2014/main" id="{B31C1767-145D-AEB1-4B9F-15572B7E43D5}"/>
              </a:ext>
            </a:extLst>
          </p:cNvPr>
          <p:cNvSpPr>
            <a:spLocks noGrp="1"/>
          </p:cNvSpPr>
          <p:nvPr>
            <p:ph type="title" hasCustomPrompt="1"/>
          </p:nvPr>
        </p:nvSpPr>
        <p:spPr>
          <a:xfrm>
            <a:off x="8790904" y="2233652"/>
            <a:ext cx="7296150" cy="2813330"/>
          </a:xfrm>
        </p:spPr>
        <p:txBody>
          <a:bodyPr anchor="t">
            <a:noAutofit/>
          </a:bodyPr>
          <a:lstStyle>
            <a:lvl1pPr>
              <a:lnSpc>
                <a:spcPct val="100000"/>
              </a:lnSpc>
              <a:defRPr sz="8800" b="1">
                <a:solidFill>
                  <a:srgbClr val="2F3D4C"/>
                </a:solidFill>
                <a:latin typeface="+mn-lt"/>
              </a:defRPr>
            </a:lvl1pPr>
          </a:lstStyle>
          <a:p>
            <a:r>
              <a:rPr lang="en-US" dirty="0" err="1"/>
              <a:t>Firstname</a:t>
            </a:r>
            <a:br>
              <a:rPr lang="en-US" dirty="0"/>
            </a:br>
            <a:r>
              <a:rPr lang="en-US" dirty="0" err="1"/>
              <a:t>Lastname</a:t>
            </a:r>
            <a:endParaRPr lang="en-US" dirty="0"/>
          </a:p>
        </p:txBody>
      </p:sp>
      <p:cxnSp>
        <p:nvCxnSpPr>
          <p:cNvPr id="9" name="Straight Connector 8">
            <a:extLst>
              <a:ext uri="{FF2B5EF4-FFF2-40B4-BE49-F238E27FC236}">
                <a16:creationId xmlns:a16="http://schemas.microsoft.com/office/drawing/2014/main" id="{09E24D0A-B619-0CDD-0665-C4B9269E9311}"/>
              </a:ext>
            </a:extLst>
          </p:cNvPr>
          <p:cNvCxnSpPr/>
          <p:nvPr userDrawn="1"/>
        </p:nvCxnSpPr>
        <p:spPr>
          <a:xfrm>
            <a:off x="8839200" y="5295900"/>
            <a:ext cx="7296150" cy="0"/>
          </a:xfrm>
          <a:prstGeom prst="line">
            <a:avLst/>
          </a:prstGeom>
          <a:ln>
            <a:solidFill>
              <a:srgbClr val="F0C14C"/>
            </a:solidFill>
          </a:ln>
        </p:spPr>
        <p:style>
          <a:lnRef idx="2">
            <a:schemeClr val="accent1"/>
          </a:lnRef>
          <a:fillRef idx="0">
            <a:schemeClr val="accent1"/>
          </a:fillRef>
          <a:effectRef idx="1">
            <a:schemeClr val="accent1"/>
          </a:effectRef>
          <a:fontRef idx="minor">
            <a:schemeClr val="tx1"/>
          </a:fontRef>
        </p:style>
      </p:cxnSp>
      <p:sp>
        <p:nvSpPr>
          <p:cNvPr id="3" name="Date Placeholder 2">
            <a:extLst>
              <a:ext uri="{FF2B5EF4-FFF2-40B4-BE49-F238E27FC236}">
                <a16:creationId xmlns:a16="http://schemas.microsoft.com/office/drawing/2014/main" id="{A2BF0437-50D7-BCCD-28BB-D03E2BC5275F}"/>
              </a:ext>
            </a:extLst>
          </p:cNvPr>
          <p:cNvSpPr>
            <a:spLocks noGrp="1"/>
          </p:cNvSpPr>
          <p:nvPr>
            <p:ph type="dt" sz="half" idx="10"/>
          </p:nvPr>
        </p:nvSpPr>
        <p:spPr/>
        <p:txBody>
          <a:bodyPr/>
          <a:lstStyle/>
          <a:p>
            <a:pPr defTabSz="1371600"/>
            <a:fld id="{A448B9D2-E6E9-40E5-8C65-A106E5FF64CC}" type="datetimeFigureOut">
              <a:rPr lang="en-US" smtClean="0">
                <a:solidFill>
                  <a:prstClr val="black">
                    <a:tint val="82000"/>
                  </a:prstClr>
                </a:solidFill>
              </a:rPr>
              <a:pPr defTabSz="1371600"/>
              <a:t>6/4/2026</a:t>
            </a:fld>
            <a:endParaRPr lang="en-US" dirty="0">
              <a:solidFill>
                <a:prstClr val="black">
                  <a:tint val="82000"/>
                </a:prstClr>
              </a:solidFill>
            </a:endParaRPr>
          </a:p>
        </p:txBody>
      </p:sp>
      <p:sp>
        <p:nvSpPr>
          <p:cNvPr id="4" name="Footer Placeholder 3">
            <a:extLst>
              <a:ext uri="{FF2B5EF4-FFF2-40B4-BE49-F238E27FC236}">
                <a16:creationId xmlns:a16="http://schemas.microsoft.com/office/drawing/2014/main" id="{63E825D9-F1DB-B607-A9E0-1F88C0393ABF}"/>
              </a:ext>
            </a:extLst>
          </p:cNvPr>
          <p:cNvSpPr>
            <a:spLocks noGrp="1"/>
          </p:cNvSpPr>
          <p:nvPr>
            <p:ph type="ftr" sz="quarter" idx="11"/>
          </p:nvPr>
        </p:nvSpPr>
        <p:spPr/>
        <p:txBody>
          <a:bodyPr/>
          <a:lstStyle/>
          <a:p>
            <a:pPr defTabSz="1371600"/>
            <a:endParaRPr lang="en-US" dirty="0">
              <a:solidFill>
                <a:prstClr val="black">
                  <a:tint val="82000"/>
                </a:prstClr>
              </a:solidFill>
            </a:endParaRPr>
          </a:p>
        </p:txBody>
      </p:sp>
      <p:sp>
        <p:nvSpPr>
          <p:cNvPr id="5" name="Slide Number Placeholder 4">
            <a:extLst>
              <a:ext uri="{FF2B5EF4-FFF2-40B4-BE49-F238E27FC236}">
                <a16:creationId xmlns:a16="http://schemas.microsoft.com/office/drawing/2014/main" id="{0A4894F5-9FE4-D6B7-994B-12B177090D24}"/>
              </a:ext>
            </a:extLst>
          </p:cNvPr>
          <p:cNvSpPr>
            <a:spLocks noGrp="1"/>
          </p:cNvSpPr>
          <p:nvPr>
            <p:ph type="sldNum" sz="quarter" idx="12"/>
          </p:nvPr>
        </p:nvSpPr>
        <p:spPr/>
        <p:txBody>
          <a:bodyPr/>
          <a:lstStyle>
            <a:lvl1pPr algn="l">
              <a:defRPr/>
            </a:lvl1pPr>
          </a:lstStyle>
          <a:p>
            <a:pPr defTabSz="1371600"/>
            <a:fld id="{6198BB4C-949A-4E12-86B0-4EF15C1E3C5D}" type="slidenum">
              <a:rPr lang="en-US" smtClean="0">
                <a:solidFill>
                  <a:prstClr val="black">
                    <a:tint val="82000"/>
                  </a:prstClr>
                </a:solidFill>
              </a:rPr>
              <a:pPr defTabSz="1371600"/>
              <a:t>‹#›</a:t>
            </a:fld>
            <a:endParaRPr lang="en-US" dirty="0">
              <a:solidFill>
                <a:prstClr val="black">
                  <a:tint val="82000"/>
                </a:prstClr>
              </a:solidFill>
            </a:endParaRPr>
          </a:p>
        </p:txBody>
      </p:sp>
      <p:sp>
        <p:nvSpPr>
          <p:cNvPr id="11" name="Oval 10">
            <a:extLst>
              <a:ext uri="{FF2B5EF4-FFF2-40B4-BE49-F238E27FC236}">
                <a16:creationId xmlns:a16="http://schemas.microsoft.com/office/drawing/2014/main" id="{C48F96D2-A9CF-5427-4503-D15057B18DF5}"/>
              </a:ext>
            </a:extLst>
          </p:cNvPr>
          <p:cNvSpPr/>
          <p:nvPr userDrawn="1"/>
        </p:nvSpPr>
        <p:spPr>
          <a:xfrm>
            <a:off x="2152650" y="1983736"/>
            <a:ext cx="5486400" cy="5486400"/>
          </a:xfrm>
          <a:prstGeom prst="ellipse">
            <a:avLst/>
          </a:prstGeom>
          <a:noFill/>
          <a:ln w="76200">
            <a:solidFill>
              <a:srgbClr val="F0C1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11">
            <a:extLst>
              <a:ext uri="{FF2B5EF4-FFF2-40B4-BE49-F238E27FC236}">
                <a16:creationId xmlns:a16="http://schemas.microsoft.com/office/drawing/2014/main" id="{22806A6B-C583-2987-7774-09C08CD97C9D}"/>
              </a:ext>
            </a:extLst>
          </p:cNvPr>
          <p:cNvSpPr>
            <a:spLocks noGrp="1"/>
          </p:cNvSpPr>
          <p:nvPr>
            <p:ph sz="half" idx="1" hasCustomPrompt="1"/>
          </p:nvPr>
        </p:nvSpPr>
        <p:spPr>
          <a:xfrm>
            <a:off x="8790904" y="5511790"/>
            <a:ext cx="7344446" cy="1003310"/>
          </a:xfrm>
        </p:spPr>
        <p:txBody>
          <a:bodyPr>
            <a:noAutofit/>
          </a:bodyPr>
          <a:lstStyle>
            <a:lvl1pPr>
              <a:defRPr i="1">
                <a:solidFill>
                  <a:srgbClr val="2F3D4C"/>
                </a:solidFill>
              </a:defRPr>
            </a:lvl1pPr>
          </a:lstStyle>
          <a:p>
            <a:pPr marL="0" indent="0">
              <a:lnSpc>
                <a:spcPct val="120000"/>
              </a:lnSpc>
              <a:buNone/>
            </a:pPr>
            <a:r>
              <a:rPr lang="en-US" dirty="0"/>
              <a:t>Title, Company</a:t>
            </a:r>
          </a:p>
        </p:txBody>
      </p:sp>
    </p:spTree>
    <p:extLst>
      <p:ext uri="{BB962C8B-B14F-4D97-AF65-F5344CB8AC3E}">
        <p14:creationId xmlns:p14="http://schemas.microsoft.com/office/powerpoint/2010/main" val="1017522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 SCDE logo">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D54356-DE3D-3B34-CC3A-08F472B83473}"/>
              </a:ext>
            </a:extLst>
          </p:cNvPr>
          <p:cNvSpPr>
            <a:spLocks noGrp="1"/>
          </p:cNvSpPr>
          <p:nvPr>
            <p:ph type="title" hasCustomPrompt="1"/>
          </p:nvPr>
        </p:nvSpPr>
        <p:spPr>
          <a:xfrm>
            <a:off x="6835139" y="8267700"/>
            <a:ext cx="4572000" cy="914400"/>
          </a:xfrm>
        </p:spPr>
        <p:txBody>
          <a:bodyPr anchor="ctr">
            <a:normAutofit/>
          </a:bodyPr>
          <a:lstStyle>
            <a:lvl1pPr algn="ctr">
              <a:lnSpc>
                <a:spcPct val="100000"/>
              </a:lnSpc>
              <a:defRPr sz="4400" b="1">
                <a:solidFill>
                  <a:srgbClr val="2F3D4C"/>
                </a:solidFill>
              </a:defRPr>
            </a:lvl1pPr>
          </a:lstStyle>
          <a:p>
            <a:r>
              <a:rPr lang="en-US" dirty="0"/>
              <a:t>ed.sc.gov</a:t>
            </a:r>
          </a:p>
        </p:txBody>
      </p:sp>
      <p:pic>
        <p:nvPicPr>
          <p:cNvPr id="7" name="Picture 6" descr="2024 South Carolina Department of Education">
            <a:extLst>
              <a:ext uri="{FF2B5EF4-FFF2-40B4-BE49-F238E27FC236}">
                <a16:creationId xmlns:a16="http://schemas.microsoft.com/office/drawing/2014/main" id="{4D988EAD-12EE-78F5-0E0F-0E4B0EC55C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0080" y="1028700"/>
            <a:ext cx="6862119" cy="6858000"/>
          </a:xfrm>
          <a:prstGeom prst="rect">
            <a:avLst/>
          </a:prstGeom>
        </p:spPr>
      </p:pic>
      <p:sp>
        <p:nvSpPr>
          <p:cNvPr id="3" name="Date Placeholder 2">
            <a:extLst>
              <a:ext uri="{FF2B5EF4-FFF2-40B4-BE49-F238E27FC236}">
                <a16:creationId xmlns:a16="http://schemas.microsoft.com/office/drawing/2014/main" id="{A2BF0437-50D7-BCCD-28BB-D03E2BC5275F}"/>
              </a:ext>
            </a:extLst>
          </p:cNvPr>
          <p:cNvSpPr>
            <a:spLocks noGrp="1"/>
          </p:cNvSpPr>
          <p:nvPr>
            <p:ph type="dt" sz="half" idx="10"/>
          </p:nvPr>
        </p:nvSpPr>
        <p:spPr/>
        <p:txBody>
          <a:bodyPr/>
          <a:lstStyle/>
          <a:p>
            <a:pPr defTabSz="1371600"/>
            <a:fld id="{A448B9D2-E6E9-40E5-8C65-A106E5FF64CC}" type="datetimeFigureOut">
              <a:rPr lang="en-US" smtClean="0">
                <a:solidFill>
                  <a:prstClr val="black">
                    <a:tint val="82000"/>
                  </a:prstClr>
                </a:solidFill>
              </a:rPr>
              <a:pPr defTabSz="1371600"/>
              <a:t>6/4/2026</a:t>
            </a:fld>
            <a:endParaRPr lang="en-US">
              <a:solidFill>
                <a:prstClr val="black">
                  <a:tint val="82000"/>
                </a:prstClr>
              </a:solidFill>
            </a:endParaRPr>
          </a:p>
        </p:txBody>
      </p:sp>
      <p:sp>
        <p:nvSpPr>
          <p:cNvPr id="4" name="Footer Placeholder 3">
            <a:extLst>
              <a:ext uri="{FF2B5EF4-FFF2-40B4-BE49-F238E27FC236}">
                <a16:creationId xmlns:a16="http://schemas.microsoft.com/office/drawing/2014/main" id="{63E825D9-F1DB-B607-A9E0-1F88C0393ABF}"/>
              </a:ext>
            </a:extLst>
          </p:cNvPr>
          <p:cNvSpPr>
            <a:spLocks noGrp="1"/>
          </p:cNvSpPr>
          <p:nvPr>
            <p:ph type="ftr" sz="quarter" idx="11"/>
          </p:nvPr>
        </p:nvSpPr>
        <p:spPr/>
        <p:txBody>
          <a:bodyPr/>
          <a:lstStyle/>
          <a:p>
            <a:pPr defTabSz="1371600"/>
            <a:endParaRPr lang="en-US">
              <a:solidFill>
                <a:prstClr val="black">
                  <a:tint val="82000"/>
                </a:prstClr>
              </a:solidFill>
            </a:endParaRPr>
          </a:p>
        </p:txBody>
      </p:sp>
      <p:sp>
        <p:nvSpPr>
          <p:cNvPr id="5" name="Slide Number Placeholder 4">
            <a:extLst>
              <a:ext uri="{FF2B5EF4-FFF2-40B4-BE49-F238E27FC236}">
                <a16:creationId xmlns:a16="http://schemas.microsoft.com/office/drawing/2014/main" id="{0A4894F5-9FE4-D6B7-994B-12B177090D24}"/>
              </a:ext>
            </a:extLst>
          </p:cNvPr>
          <p:cNvSpPr>
            <a:spLocks noGrp="1"/>
          </p:cNvSpPr>
          <p:nvPr>
            <p:ph type="sldNum" sz="quarter" idx="12"/>
          </p:nvPr>
        </p:nvSpPr>
        <p:spPr/>
        <p:txBody>
          <a:bodyPr/>
          <a:lstStyle/>
          <a:p>
            <a:pPr defTabSz="1371600"/>
            <a:fld id="{6198BB4C-949A-4E12-86B0-4EF15C1E3C5D}" type="slidenum">
              <a:rPr lang="en-US" smtClean="0">
                <a:solidFill>
                  <a:prstClr val="black">
                    <a:tint val="82000"/>
                  </a:prstClr>
                </a:solidFill>
              </a:rPr>
              <a:pPr defTabSz="1371600"/>
              <a:t>‹#›</a:t>
            </a:fld>
            <a:endParaRPr lang="en-US">
              <a:solidFill>
                <a:prstClr val="black">
                  <a:tint val="82000"/>
                </a:prstClr>
              </a:solidFill>
            </a:endParaRPr>
          </a:p>
        </p:txBody>
      </p:sp>
    </p:spTree>
    <p:extLst>
      <p:ext uri="{BB962C8B-B14F-4D97-AF65-F5344CB8AC3E}">
        <p14:creationId xmlns:p14="http://schemas.microsoft.com/office/powerpoint/2010/main" val="1570087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1ED160C-729E-DC01-91C1-E45A5EB4DE4B}"/>
              </a:ext>
            </a:extLst>
          </p:cNvPr>
          <p:cNvGrpSpPr/>
          <p:nvPr userDrawn="1"/>
        </p:nvGrpSpPr>
        <p:grpSpPr>
          <a:xfrm>
            <a:off x="-1023066" y="8828011"/>
            <a:ext cx="18821128" cy="1254203"/>
            <a:chOff x="-1023066" y="8828011"/>
            <a:chExt cx="18821128" cy="1254203"/>
          </a:xfrm>
        </p:grpSpPr>
        <p:pic>
          <p:nvPicPr>
            <p:cNvPr id="3" name="Picture 2">
              <a:extLst>
                <a:ext uri="{FF2B5EF4-FFF2-40B4-BE49-F238E27FC236}">
                  <a16:creationId xmlns:a16="http://schemas.microsoft.com/office/drawing/2014/main" id="{B09D1160-64CA-436C-B670-2D23DD0AACF4}"/>
                </a:ext>
              </a:extLst>
            </p:cNvPr>
            <p:cNvPicPr>
              <a:picLocks noChangeAspect="1"/>
            </p:cNvPicPr>
            <p:nvPr userDrawn="1"/>
          </p:nvPicPr>
          <p:blipFill>
            <a:blip r:embed="rId2"/>
            <a:stretch>
              <a:fillRect/>
            </a:stretch>
          </p:blipFill>
          <p:spPr>
            <a:xfrm rot="16200000">
              <a:off x="7650426" y="846324"/>
              <a:ext cx="26615" cy="17373600"/>
            </a:xfrm>
            <a:prstGeom prst="rect">
              <a:avLst/>
            </a:prstGeom>
          </p:spPr>
        </p:pic>
        <p:pic>
          <p:nvPicPr>
            <p:cNvPr id="5" name="SCDE logo" descr="South Carolina Department of Education logo ">
              <a:extLst>
                <a:ext uri="{FF2B5EF4-FFF2-40B4-BE49-F238E27FC236}">
                  <a16:creationId xmlns:a16="http://schemas.microsoft.com/office/drawing/2014/main" id="{F641CD80-4F1B-DE0E-97B9-9E7823DD74F2}"/>
                </a:ext>
              </a:extLst>
            </p:cNvPr>
            <p:cNvPicPr>
              <a:picLocks noChangeAspect="1"/>
            </p:cNvPicPr>
            <p:nvPr userDrawn="1"/>
          </p:nvPicPr>
          <p:blipFill>
            <a:blip r:embed="rId3"/>
            <a:stretch>
              <a:fillRect/>
            </a:stretch>
          </p:blipFill>
          <p:spPr>
            <a:xfrm>
              <a:off x="16535400" y="8828011"/>
              <a:ext cx="1262662" cy="1254203"/>
            </a:xfrm>
            <a:prstGeom prst="rect">
              <a:avLst/>
            </a:prstGeom>
          </p:spPr>
        </p:pic>
      </p:grpSp>
      <p:sp>
        <p:nvSpPr>
          <p:cNvPr id="2" name="Title 1">
            <a:extLst>
              <a:ext uri="{FF2B5EF4-FFF2-40B4-BE49-F238E27FC236}">
                <a16:creationId xmlns:a16="http://schemas.microsoft.com/office/drawing/2014/main" id="{CEE9C326-20CD-2338-7DAE-5921736FF25C}"/>
              </a:ext>
            </a:extLst>
          </p:cNvPr>
          <p:cNvSpPr>
            <a:spLocks noGrp="1"/>
          </p:cNvSpPr>
          <p:nvPr>
            <p:ph type="title" hasCustomPrompt="1"/>
          </p:nvPr>
        </p:nvSpPr>
        <p:spPr>
          <a:xfrm>
            <a:off x="918972" y="1265995"/>
            <a:ext cx="4647438" cy="7132320"/>
          </a:xfrm>
        </p:spPr>
        <p:txBody>
          <a:bodyPr>
            <a:normAutofit/>
          </a:bodyPr>
          <a:lstStyle>
            <a:lvl1pPr>
              <a:lnSpc>
                <a:spcPct val="100000"/>
              </a:lnSpc>
              <a:defRPr sz="8800" b="1">
                <a:solidFill>
                  <a:srgbClr val="2F3D4C"/>
                </a:solidFill>
              </a:defRPr>
            </a:lvl1pPr>
          </a:lstStyle>
          <a:p>
            <a:r>
              <a:rPr lang="en-US" dirty="0"/>
              <a:t>Agenda</a:t>
            </a:r>
          </a:p>
        </p:txBody>
      </p:sp>
      <p:sp>
        <p:nvSpPr>
          <p:cNvPr id="9" name="Slide Number Placeholder 5">
            <a:extLst>
              <a:ext uri="{FF2B5EF4-FFF2-40B4-BE49-F238E27FC236}">
                <a16:creationId xmlns:a16="http://schemas.microsoft.com/office/drawing/2014/main" id="{9F54ED28-D286-7266-381B-E6160C2783E1}"/>
              </a:ext>
            </a:extLst>
          </p:cNvPr>
          <p:cNvSpPr>
            <a:spLocks noGrp="1"/>
          </p:cNvSpPr>
          <p:nvPr>
            <p:ph type="sldNum" sz="quarter" idx="12"/>
          </p:nvPr>
        </p:nvSpPr>
        <p:spPr>
          <a:xfrm>
            <a:off x="12254103" y="9527291"/>
            <a:ext cx="4114800" cy="547688"/>
          </a:xfrm>
        </p:spPr>
        <p:txBody>
          <a:bodyPr/>
          <a:lstStyle/>
          <a:p>
            <a:pPr defTabSz="1371600"/>
            <a:fld id="{6198BB4C-949A-4E12-86B0-4EF15C1E3C5D}" type="slidenum">
              <a:rPr lang="en-US" smtClean="0">
                <a:solidFill>
                  <a:prstClr val="black">
                    <a:tint val="82000"/>
                  </a:prstClr>
                </a:solidFill>
              </a:rPr>
              <a:pPr defTabSz="1371600"/>
              <a:t>‹#›</a:t>
            </a:fld>
            <a:endParaRPr lang="en-US">
              <a:solidFill>
                <a:prstClr val="black">
                  <a:tint val="82000"/>
                </a:prstClr>
              </a:solidFill>
            </a:endParaRPr>
          </a:p>
        </p:txBody>
      </p:sp>
      <p:sp>
        <p:nvSpPr>
          <p:cNvPr id="10" name="Date Placeholder 3">
            <a:extLst>
              <a:ext uri="{FF2B5EF4-FFF2-40B4-BE49-F238E27FC236}">
                <a16:creationId xmlns:a16="http://schemas.microsoft.com/office/drawing/2014/main" id="{AA4B8B91-BF75-FDBF-25DD-4B5B55DA0E9F}"/>
              </a:ext>
            </a:extLst>
          </p:cNvPr>
          <p:cNvSpPr>
            <a:spLocks noGrp="1"/>
          </p:cNvSpPr>
          <p:nvPr>
            <p:ph type="dt" sz="half" idx="10"/>
          </p:nvPr>
        </p:nvSpPr>
        <p:spPr>
          <a:xfrm>
            <a:off x="918972" y="9534526"/>
            <a:ext cx="4114800" cy="547688"/>
          </a:xfrm>
        </p:spPr>
        <p:txBody>
          <a:bodyPr/>
          <a:lstStyle/>
          <a:p>
            <a:pPr defTabSz="1371600"/>
            <a:fld id="{A448B9D2-E6E9-40E5-8C65-A106E5FF64CC}" type="datetimeFigureOut">
              <a:rPr lang="en-US" smtClean="0">
                <a:solidFill>
                  <a:prstClr val="black">
                    <a:tint val="82000"/>
                  </a:prstClr>
                </a:solidFill>
              </a:rPr>
              <a:pPr defTabSz="1371600"/>
              <a:t>6/4/2026</a:t>
            </a:fld>
            <a:endParaRPr lang="en-US">
              <a:solidFill>
                <a:prstClr val="black">
                  <a:tint val="82000"/>
                </a:prstClr>
              </a:solidFill>
            </a:endParaRPr>
          </a:p>
        </p:txBody>
      </p:sp>
      <p:sp>
        <p:nvSpPr>
          <p:cNvPr id="13" name="Footer Placeholder 4">
            <a:extLst>
              <a:ext uri="{FF2B5EF4-FFF2-40B4-BE49-F238E27FC236}">
                <a16:creationId xmlns:a16="http://schemas.microsoft.com/office/drawing/2014/main" id="{8448CBD1-B5E6-754B-4D75-219F58E6DEA3}"/>
              </a:ext>
            </a:extLst>
          </p:cNvPr>
          <p:cNvSpPr>
            <a:spLocks noGrp="1"/>
          </p:cNvSpPr>
          <p:nvPr>
            <p:ph type="ftr" sz="quarter" idx="11"/>
          </p:nvPr>
        </p:nvSpPr>
        <p:spPr>
          <a:xfrm>
            <a:off x="5566410" y="9534526"/>
            <a:ext cx="6172200" cy="547688"/>
          </a:xfrm>
        </p:spPr>
        <p:txBody>
          <a:bodyPr/>
          <a:lstStyle/>
          <a:p>
            <a:pPr defTabSz="1371600"/>
            <a:endParaRPr lang="en-US">
              <a:solidFill>
                <a:prstClr val="black">
                  <a:tint val="82000"/>
                </a:prstClr>
              </a:solidFill>
            </a:endParaRPr>
          </a:p>
        </p:txBody>
      </p:sp>
      <p:pic>
        <p:nvPicPr>
          <p:cNvPr id="4" name="Picture 3">
            <a:extLst>
              <a:ext uri="{FF2B5EF4-FFF2-40B4-BE49-F238E27FC236}">
                <a16:creationId xmlns:a16="http://schemas.microsoft.com/office/drawing/2014/main" id="{88A96615-EFF9-DD25-AEFB-EADCE296EA41}"/>
              </a:ext>
            </a:extLst>
          </p:cNvPr>
          <p:cNvPicPr>
            <a:picLocks noChangeAspect="1"/>
          </p:cNvPicPr>
          <p:nvPr userDrawn="1"/>
        </p:nvPicPr>
        <p:blipFill>
          <a:blip r:embed="rId2"/>
          <a:stretch>
            <a:fillRect/>
          </a:stretch>
        </p:blipFill>
        <p:spPr>
          <a:xfrm>
            <a:off x="5867400" y="1265995"/>
            <a:ext cx="10935" cy="7132320"/>
          </a:xfrm>
          <a:prstGeom prst="rect">
            <a:avLst/>
          </a:prstGeom>
        </p:spPr>
      </p:pic>
      <p:sp>
        <p:nvSpPr>
          <p:cNvPr id="11" name="Content Placeholder 2">
            <a:extLst>
              <a:ext uri="{FF2B5EF4-FFF2-40B4-BE49-F238E27FC236}">
                <a16:creationId xmlns:a16="http://schemas.microsoft.com/office/drawing/2014/main" id="{1DB0171C-C651-92CB-2B09-20CB26A7EE4A}"/>
              </a:ext>
            </a:extLst>
          </p:cNvPr>
          <p:cNvSpPr>
            <a:spLocks noGrp="1"/>
          </p:cNvSpPr>
          <p:nvPr>
            <p:ph idx="4294967295"/>
          </p:nvPr>
        </p:nvSpPr>
        <p:spPr>
          <a:xfrm>
            <a:off x="6727473" y="1265996"/>
            <a:ext cx="10658720" cy="7132320"/>
          </a:xfrm>
        </p:spPr>
        <p:txBody>
          <a:bodyPr anchor="ctr">
            <a:noAutofit/>
          </a:bodyPr>
          <a:lstStyle>
            <a:lvl1pPr>
              <a:defRPr sz="5400">
                <a:solidFill>
                  <a:srgbClr val="2F3D4C"/>
                </a:solidFill>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effectLst/>
                <a:uLnTx/>
                <a:uFillTx/>
                <a:latin typeface="Aptos" panose="020B0004020202020204" pitchFamily="34" charset="0"/>
                <a:ea typeface="+mn-ea"/>
                <a:cs typeface="+mn-cs"/>
              </a:rPr>
              <a:t>Click to edit Master text styles</a:t>
            </a:r>
          </a:p>
          <a:p>
            <a:pPr marL="0" marR="0" lvl="1" indent="0"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effectLst/>
                <a:uLnTx/>
                <a:uFillTx/>
                <a:latin typeface="Aptos" panose="020B0004020202020204" pitchFamily="34" charset="0"/>
                <a:ea typeface="+mn-ea"/>
                <a:cs typeface="+mn-cs"/>
              </a:rPr>
              <a:t>Second level</a:t>
            </a:r>
          </a:p>
          <a:p>
            <a:pPr marL="0" marR="0" lvl="2" indent="0"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effectLst/>
                <a:uLnTx/>
                <a:uFillTx/>
                <a:latin typeface="Aptos" panose="020B0004020202020204" pitchFamily="34" charset="0"/>
                <a:ea typeface="+mn-ea"/>
                <a:cs typeface="+mn-cs"/>
              </a:rPr>
              <a:t>Third level</a:t>
            </a:r>
          </a:p>
          <a:p>
            <a:pPr marL="0" marR="0" lvl="3" indent="0"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effectLst/>
                <a:uLnTx/>
                <a:uFillTx/>
                <a:latin typeface="Aptos" panose="020B0004020202020204" pitchFamily="34" charset="0"/>
                <a:ea typeface="+mn-ea"/>
                <a:cs typeface="+mn-cs"/>
              </a:rPr>
              <a:t>Fourth level</a:t>
            </a:r>
          </a:p>
          <a:p>
            <a:pPr marL="0" marR="0" lvl="4" indent="0"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effectLst/>
                <a:uLnTx/>
                <a:uFillTx/>
                <a:latin typeface="Aptos" panose="020B0004020202020204" pitchFamily="34" charset="0"/>
                <a:ea typeface="+mn-ea"/>
                <a:cs typeface="+mn-cs"/>
              </a:rPr>
              <a:t>Fifth level</a:t>
            </a:r>
            <a:endParaRPr lang="en-US" dirty="0"/>
          </a:p>
        </p:txBody>
      </p:sp>
    </p:spTree>
    <p:extLst>
      <p:ext uri="{BB962C8B-B14F-4D97-AF65-F5344CB8AC3E}">
        <p14:creationId xmlns:p14="http://schemas.microsoft.com/office/powerpoint/2010/main" val="2853217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ine Item section">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5A24F8-E0C0-F79E-2D18-9ED0C519D551}"/>
              </a:ext>
            </a:extLst>
          </p:cNvPr>
          <p:cNvPicPr>
            <a:picLocks noChangeAspect="1"/>
          </p:cNvPicPr>
          <p:nvPr userDrawn="1"/>
        </p:nvPicPr>
        <p:blipFill>
          <a:blip r:embed="rId2"/>
          <a:stretch>
            <a:fillRect/>
          </a:stretch>
        </p:blipFill>
        <p:spPr>
          <a:xfrm rot="16200000">
            <a:off x="7650426" y="846324"/>
            <a:ext cx="26615" cy="17373600"/>
          </a:xfrm>
          <a:prstGeom prst="rect">
            <a:avLst/>
          </a:prstGeom>
        </p:spPr>
      </p:pic>
      <p:pic>
        <p:nvPicPr>
          <p:cNvPr id="4" name="SCDE logo" descr="South Carolina Department of Education logo ">
            <a:extLst>
              <a:ext uri="{FF2B5EF4-FFF2-40B4-BE49-F238E27FC236}">
                <a16:creationId xmlns:a16="http://schemas.microsoft.com/office/drawing/2014/main" id="{31730557-317E-7F61-E7D8-F3F39A889C87}"/>
              </a:ext>
            </a:extLst>
          </p:cNvPr>
          <p:cNvPicPr>
            <a:picLocks noChangeAspect="1"/>
          </p:cNvPicPr>
          <p:nvPr userDrawn="1"/>
        </p:nvPicPr>
        <p:blipFill>
          <a:blip r:embed="rId3"/>
          <a:stretch>
            <a:fillRect/>
          </a:stretch>
        </p:blipFill>
        <p:spPr>
          <a:xfrm>
            <a:off x="16535400" y="8828011"/>
            <a:ext cx="1262662" cy="1254203"/>
          </a:xfrm>
          <a:prstGeom prst="rect">
            <a:avLst/>
          </a:prstGeom>
        </p:spPr>
      </p:pic>
      <p:sp>
        <p:nvSpPr>
          <p:cNvPr id="2" name="Title 1">
            <a:extLst>
              <a:ext uri="{FF2B5EF4-FFF2-40B4-BE49-F238E27FC236}">
                <a16:creationId xmlns:a16="http://schemas.microsoft.com/office/drawing/2014/main" id="{9AB525F5-194F-62C4-CDC3-1B712D0676F1}"/>
              </a:ext>
            </a:extLst>
          </p:cNvPr>
          <p:cNvSpPr>
            <a:spLocks noGrp="1"/>
          </p:cNvSpPr>
          <p:nvPr>
            <p:ph type="title" hasCustomPrompt="1"/>
          </p:nvPr>
        </p:nvSpPr>
        <p:spPr>
          <a:xfrm>
            <a:off x="914400" y="3191679"/>
            <a:ext cx="16459200" cy="1371600"/>
          </a:xfrm>
        </p:spPr>
        <p:txBody>
          <a:bodyPr>
            <a:noAutofit/>
          </a:bodyPr>
          <a:lstStyle>
            <a:lvl1pPr algn="ctr">
              <a:lnSpc>
                <a:spcPct val="100000"/>
              </a:lnSpc>
              <a:defRPr sz="8800" b="1">
                <a:solidFill>
                  <a:srgbClr val="2F3D4C"/>
                </a:solidFill>
              </a:defRPr>
            </a:lvl1pPr>
          </a:lstStyle>
          <a:p>
            <a:r>
              <a:rPr lang="en-US" dirty="0"/>
              <a:t>Agenda Item #</a:t>
            </a:r>
          </a:p>
        </p:txBody>
      </p:sp>
      <p:sp>
        <p:nvSpPr>
          <p:cNvPr id="5" name="Date Placeholder 4">
            <a:extLst>
              <a:ext uri="{FF2B5EF4-FFF2-40B4-BE49-F238E27FC236}">
                <a16:creationId xmlns:a16="http://schemas.microsoft.com/office/drawing/2014/main" id="{15D4EA1A-AFD3-FE33-791E-2576D3414096}"/>
              </a:ext>
            </a:extLst>
          </p:cNvPr>
          <p:cNvSpPr>
            <a:spLocks noGrp="1"/>
          </p:cNvSpPr>
          <p:nvPr>
            <p:ph type="dt" sz="half" idx="10"/>
          </p:nvPr>
        </p:nvSpPr>
        <p:spPr/>
        <p:txBody>
          <a:bodyPr/>
          <a:lstStyle/>
          <a:p>
            <a:pPr defTabSz="1371600"/>
            <a:fld id="{A448B9D2-E6E9-40E5-8C65-A106E5FF64CC}" type="datetimeFigureOut">
              <a:rPr lang="en-US" smtClean="0">
                <a:solidFill>
                  <a:prstClr val="black">
                    <a:tint val="82000"/>
                  </a:prstClr>
                </a:solidFill>
              </a:rPr>
              <a:pPr defTabSz="1371600"/>
              <a:t>6/4/2026</a:t>
            </a:fld>
            <a:endParaRPr lang="en-US">
              <a:solidFill>
                <a:prstClr val="black">
                  <a:tint val="82000"/>
                </a:prstClr>
              </a:solidFill>
            </a:endParaRPr>
          </a:p>
        </p:txBody>
      </p:sp>
      <p:sp>
        <p:nvSpPr>
          <p:cNvPr id="6" name="Footer Placeholder 5">
            <a:extLst>
              <a:ext uri="{FF2B5EF4-FFF2-40B4-BE49-F238E27FC236}">
                <a16:creationId xmlns:a16="http://schemas.microsoft.com/office/drawing/2014/main" id="{88FE9CDF-4B22-2AEC-D3B4-2114FED224F7}"/>
              </a:ext>
            </a:extLst>
          </p:cNvPr>
          <p:cNvSpPr>
            <a:spLocks noGrp="1"/>
          </p:cNvSpPr>
          <p:nvPr>
            <p:ph type="ftr" sz="quarter" idx="11"/>
          </p:nvPr>
        </p:nvSpPr>
        <p:spPr/>
        <p:txBody>
          <a:bodyPr/>
          <a:lstStyle/>
          <a:p>
            <a:pPr defTabSz="1371600"/>
            <a:endParaRPr lang="en-US">
              <a:solidFill>
                <a:prstClr val="black">
                  <a:tint val="82000"/>
                </a:prstClr>
              </a:solidFill>
            </a:endParaRPr>
          </a:p>
        </p:txBody>
      </p:sp>
      <p:sp>
        <p:nvSpPr>
          <p:cNvPr id="7" name="Slide Number Placeholder 6">
            <a:extLst>
              <a:ext uri="{FF2B5EF4-FFF2-40B4-BE49-F238E27FC236}">
                <a16:creationId xmlns:a16="http://schemas.microsoft.com/office/drawing/2014/main" id="{C385E363-0518-8836-E86B-81440D4AE929}"/>
              </a:ext>
            </a:extLst>
          </p:cNvPr>
          <p:cNvSpPr>
            <a:spLocks noGrp="1"/>
          </p:cNvSpPr>
          <p:nvPr>
            <p:ph type="sldNum" sz="quarter" idx="12"/>
          </p:nvPr>
        </p:nvSpPr>
        <p:spPr/>
        <p:txBody>
          <a:bodyPr/>
          <a:lstStyle/>
          <a:p>
            <a:pPr defTabSz="1371600"/>
            <a:fld id="{6198BB4C-949A-4E12-86B0-4EF15C1E3C5D}" type="slidenum">
              <a:rPr lang="en-US" smtClean="0">
                <a:solidFill>
                  <a:prstClr val="black">
                    <a:tint val="82000"/>
                  </a:prstClr>
                </a:solidFill>
              </a:rPr>
              <a:pPr defTabSz="1371600"/>
              <a:t>‹#›</a:t>
            </a:fld>
            <a:endParaRPr lang="en-US">
              <a:solidFill>
                <a:prstClr val="black">
                  <a:tint val="82000"/>
                </a:prstClr>
              </a:solidFill>
            </a:endParaRPr>
          </a:p>
        </p:txBody>
      </p:sp>
      <p:pic>
        <p:nvPicPr>
          <p:cNvPr id="9" name="Picture 8">
            <a:extLst>
              <a:ext uri="{FF2B5EF4-FFF2-40B4-BE49-F238E27FC236}">
                <a16:creationId xmlns:a16="http://schemas.microsoft.com/office/drawing/2014/main" id="{CCB30407-92DB-6D23-E28D-5CA457DC0021}"/>
              </a:ext>
            </a:extLst>
          </p:cNvPr>
          <p:cNvPicPr>
            <a:picLocks noChangeAspect="1"/>
          </p:cNvPicPr>
          <p:nvPr userDrawn="1"/>
        </p:nvPicPr>
        <p:blipFill>
          <a:blip r:embed="rId4"/>
          <a:stretch>
            <a:fillRect/>
          </a:stretch>
        </p:blipFill>
        <p:spPr>
          <a:xfrm>
            <a:off x="914400" y="5175315"/>
            <a:ext cx="16459200" cy="18760"/>
          </a:xfrm>
          <a:prstGeom prst="rect">
            <a:avLst/>
          </a:prstGeom>
        </p:spPr>
      </p:pic>
      <p:pic>
        <p:nvPicPr>
          <p:cNvPr id="10" name="Picture 9">
            <a:extLst>
              <a:ext uri="{FF2B5EF4-FFF2-40B4-BE49-F238E27FC236}">
                <a16:creationId xmlns:a16="http://schemas.microsoft.com/office/drawing/2014/main" id="{3C0965D2-0741-DF84-33EC-57B9545B74D8}"/>
              </a:ext>
            </a:extLst>
          </p:cNvPr>
          <p:cNvPicPr>
            <a:picLocks noChangeAspect="1"/>
          </p:cNvPicPr>
          <p:nvPr userDrawn="1"/>
        </p:nvPicPr>
        <p:blipFill>
          <a:blip r:embed="rId5"/>
          <a:stretch>
            <a:fillRect/>
          </a:stretch>
        </p:blipFill>
        <p:spPr>
          <a:xfrm>
            <a:off x="7999982" y="732042"/>
            <a:ext cx="2288036" cy="2286000"/>
          </a:xfrm>
          <a:prstGeom prst="rect">
            <a:avLst/>
          </a:prstGeom>
        </p:spPr>
      </p:pic>
      <p:sp>
        <p:nvSpPr>
          <p:cNvPr id="19" name="Text Placeholder 18">
            <a:extLst>
              <a:ext uri="{FF2B5EF4-FFF2-40B4-BE49-F238E27FC236}">
                <a16:creationId xmlns:a16="http://schemas.microsoft.com/office/drawing/2014/main" id="{EFC849E3-7EAC-09E6-DF91-24BB92C426E1}"/>
              </a:ext>
            </a:extLst>
          </p:cNvPr>
          <p:cNvSpPr>
            <a:spLocks noGrp="1"/>
          </p:cNvSpPr>
          <p:nvPr>
            <p:ph type="body" sz="quarter" idx="13"/>
          </p:nvPr>
        </p:nvSpPr>
        <p:spPr>
          <a:xfrm>
            <a:off x="2743200" y="5678334"/>
            <a:ext cx="12801600" cy="2038350"/>
          </a:xfrm>
        </p:spPr>
        <p:txBody>
          <a:bodyPr anchor="ctr">
            <a:normAutofit/>
          </a:bodyPr>
          <a:lstStyle>
            <a:lvl1pPr marL="0" indent="0" algn="ctr">
              <a:buNone/>
              <a:defRPr sz="6600" b="1">
                <a:solidFill>
                  <a:srgbClr val="2F3D4C"/>
                </a:solidFill>
              </a:defRPr>
            </a:lvl1pPr>
          </a:lstStyle>
          <a:p>
            <a:pPr lvl="0"/>
            <a:r>
              <a:rPr lang="en-US"/>
              <a:t>Click to edit Master text styles</a:t>
            </a:r>
          </a:p>
        </p:txBody>
      </p:sp>
    </p:spTree>
    <p:extLst>
      <p:ext uri="{BB962C8B-B14F-4D97-AF65-F5344CB8AC3E}">
        <p14:creationId xmlns:p14="http://schemas.microsoft.com/office/powerpoint/2010/main" val="222594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footer">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FAF36B-71EF-8668-0205-E9B7A2C7977D}"/>
              </a:ext>
            </a:extLst>
          </p:cNvPr>
          <p:cNvPicPr>
            <a:picLocks noChangeAspect="1"/>
          </p:cNvPicPr>
          <p:nvPr userDrawn="1"/>
        </p:nvPicPr>
        <p:blipFill>
          <a:blip r:embed="rId2"/>
          <a:stretch>
            <a:fillRect/>
          </a:stretch>
        </p:blipFill>
        <p:spPr>
          <a:xfrm rot="16200000">
            <a:off x="7650426" y="846324"/>
            <a:ext cx="26615" cy="17373600"/>
          </a:xfrm>
          <a:prstGeom prst="rect">
            <a:avLst/>
          </a:prstGeom>
        </p:spPr>
      </p:pic>
      <p:pic>
        <p:nvPicPr>
          <p:cNvPr id="5" name="SCDE logo" descr="South Carolina Department of Education logo ">
            <a:extLst>
              <a:ext uri="{FF2B5EF4-FFF2-40B4-BE49-F238E27FC236}">
                <a16:creationId xmlns:a16="http://schemas.microsoft.com/office/drawing/2014/main" id="{839810B2-5569-3CA0-F47E-B2FBA860036B}"/>
              </a:ext>
            </a:extLst>
          </p:cNvPr>
          <p:cNvPicPr>
            <a:picLocks noChangeAspect="1"/>
          </p:cNvPicPr>
          <p:nvPr userDrawn="1"/>
        </p:nvPicPr>
        <p:blipFill>
          <a:blip r:embed="rId3"/>
          <a:stretch>
            <a:fillRect/>
          </a:stretch>
        </p:blipFill>
        <p:spPr>
          <a:xfrm>
            <a:off x="16535400" y="8828011"/>
            <a:ext cx="1262662" cy="1254203"/>
          </a:xfrm>
          <a:prstGeom prst="rect">
            <a:avLst/>
          </a:prstGeom>
        </p:spPr>
      </p:pic>
      <p:sp>
        <p:nvSpPr>
          <p:cNvPr id="2" name="Title 1">
            <a:extLst>
              <a:ext uri="{FF2B5EF4-FFF2-40B4-BE49-F238E27FC236}">
                <a16:creationId xmlns:a16="http://schemas.microsoft.com/office/drawing/2014/main" id="{CEE9C326-20CD-2338-7DAE-5921736FF25C}"/>
              </a:ext>
            </a:extLst>
          </p:cNvPr>
          <p:cNvSpPr>
            <a:spLocks noGrp="1"/>
          </p:cNvSpPr>
          <p:nvPr>
            <p:ph type="title" hasCustomPrompt="1"/>
          </p:nvPr>
        </p:nvSpPr>
        <p:spPr>
          <a:xfrm>
            <a:off x="918972" y="547687"/>
            <a:ext cx="16450056" cy="1097280"/>
          </a:xfrm>
        </p:spPr>
        <p:txBody>
          <a:bodyPr anchor="t">
            <a:normAutofit/>
          </a:bodyPr>
          <a:lstStyle>
            <a:lvl1pPr>
              <a:lnSpc>
                <a:spcPct val="100000"/>
              </a:lnSpc>
              <a:defRPr sz="5000" b="1">
                <a:solidFill>
                  <a:srgbClr val="2F3D4C"/>
                </a:solidFill>
              </a:defRPr>
            </a:lvl1pPr>
          </a:lstStyle>
          <a:p>
            <a:r>
              <a:rPr lang="en-US" dirty="0"/>
              <a:t>Title and Content slide with footer</a:t>
            </a:r>
          </a:p>
        </p:txBody>
      </p:sp>
      <p:sp>
        <p:nvSpPr>
          <p:cNvPr id="9" name="Slide Number Placeholder 5">
            <a:extLst>
              <a:ext uri="{FF2B5EF4-FFF2-40B4-BE49-F238E27FC236}">
                <a16:creationId xmlns:a16="http://schemas.microsoft.com/office/drawing/2014/main" id="{9F54ED28-D286-7266-381B-E6160C2783E1}"/>
              </a:ext>
            </a:extLst>
          </p:cNvPr>
          <p:cNvSpPr>
            <a:spLocks noGrp="1"/>
          </p:cNvSpPr>
          <p:nvPr>
            <p:ph type="sldNum" sz="quarter" idx="12"/>
          </p:nvPr>
        </p:nvSpPr>
        <p:spPr>
          <a:xfrm>
            <a:off x="12254103" y="9527291"/>
            <a:ext cx="4114800" cy="547688"/>
          </a:xfrm>
        </p:spPr>
        <p:txBody>
          <a:bodyPr/>
          <a:lstStyle/>
          <a:p>
            <a:pPr defTabSz="1371600"/>
            <a:fld id="{6198BB4C-949A-4E12-86B0-4EF15C1E3C5D}" type="slidenum">
              <a:rPr lang="en-US" smtClean="0">
                <a:solidFill>
                  <a:prstClr val="black">
                    <a:tint val="82000"/>
                  </a:prstClr>
                </a:solidFill>
              </a:rPr>
              <a:pPr defTabSz="1371600"/>
              <a:t>‹#›</a:t>
            </a:fld>
            <a:endParaRPr lang="en-US">
              <a:solidFill>
                <a:prstClr val="black">
                  <a:tint val="82000"/>
                </a:prstClr>
              </a:solidFill>
            </a:endParaRPr>
          </a:p>
        </p:txBody>
      </p:sp>
      <p:sp>
        <p:nvSpPr>
          <p:cNvPr id="10" name="Date Placeholder 3">
            <a:extLst>
              <a:ext uri="{FF2B5EF4-FFF2-40B4-BE49-F238E27FC236}">
                <a16:creationId xmlns:a16="http://schemas.microsoft.com/office/drawing/2014/main" id="{AA4B8B91-BF75-FDBF-25DD-4B5B55DA0E9F}"/>
              </a:ext>
            </a:extLst>
          </p:cNvPr>
          <p:cNvSpPr>
            <a:spLocks noGrp="1"/>
          </p:cNvSpPr>
          <p:nvPr>
            <p:ph type="dt" sz="half" idx="10"/>
          </p:nvPr>
        </p:nvSpPr>
        <p:spPr>
          <a:xfrm>
            <a:off x="918972" y="9534526"/>
            <a:ext cx="4114800" cy="547688"/>
          </a:xfrm>
        </p:spPr>
        <p:txBody>
          <a:bodyPr/>
          <a:lstStyle/>
          <a:p>
            <a:pPr defTabSz="1371600"/>
            <a:fld id="{A448B9D2-E6E9-40E5-8C65-A106E5FF64CC}" type="datetimeFigureOut">
              <a:rPr lang="en-US" smtClean="0">
                <a:solidFill>
                  <a:prstClr val="black">
                    <a:tint val="82000"/>
                  </a:prstClr>
                </a:solidFill>
              </a:rPr>
              <a:pPr defTabSz="1371600"/>
              <a:t>6/4/2026</a:t>
            </a:fld>
            <a:endParaRPr lang="en-US">
              <a:solidFill>
                <a:prstClr val="black">
                  <a:tint val="82000"/>
                </a:prstClr>
              </a:solidFill>
            </a:endParaRPr>
          </a:p>
        </p:txBody>
      </p:sp>
      <p:sp>
        <p:nvSpPr>
          <p:cNvPr id="12" name="Content Placeholder 2">
            <a:extLst>
              <a:ext uri="{FF2B5EF4-FFF2-40B4-BE49-F238E27FC236}">
                <a16:creationId xmlns:a16="http://schemas.microsoft.com/office/drawing/2014/main" id="{05AAA586-00BD-3778-D3B0-1DF439C8D793}"/>
              </a:ext>
            </a:extLst>
          </p:cNvPr>
          <p:cNvSpPr>
            <a:spLocks noGrp="1"/>
          </p:cNvSpPr>
          <p:nvPr>
            <p:ph idx="1"/>
          </p:nvPr>
        </p:nvSpPr>
        <p:spPr>
          <a:xfrm>
            <a:off x="918972" y="2175347"/>
            <a:ext cx="16450056" cy="5975668"/>
          </a:xfrm>
        </p:spPr>
        <p:txBody>
          <a:bodyPr>
            <a:normAutofit/>
          </a:bodyPr>
          <a:lstStyle>
            <a:lvl1pPr marL="0" indent="0">
              <a:buNone/>
              <a:defRPr sz="2800">
                <a:solidFill>
                  <a:srgbClr val="2F3D4C"/>
                </a:solidFill>
              </a:defRPr>
            </a:lvl1pPr>
            <a:lvl2pPr>
              <a:defRPr sz="4200"/>
            </a:lvl2pPr>
            <a:lvl3pPr>
              <a:defRPr sz="3600"/>
            </a:lvl3pPr>
            <a:lvl4pPr>
              <a:defRPr sz="3000"/>
            </a:lvl4pPr>
          </a:lstStyle>
          <a:p>
            <a:pPr lvl="0"/>
            <a:r>
              <a:rPr lang="en-US"/>
              <a:t>Click to edit Master text styles</a:t>
            </a:r>
          </a:p>
        </p:txBody>
      </p:sp>
      <p:sp>
        <p:nvSpPr>
          <p:cNvPr id="13" name="Footer Placeholder 4">
            <a:extLst>
              <a:ext uri="{FF2B5EF4-FFF2-40B4-BE49-F238E27FC236}">
                <a16:creationId xmlns:a16="http://schemas.microsoft.com/office/drawing/2014/main" id="{8448CBD1-B5E6-754B-4D75-219F58E6DEA3}"/>
              </a:ext>
            </a:extLst>
          </p:cNvPr>
          <p:cNvSpPr>
            <a:spLocks noGrp="1"/>
          </p:cNvSpPr>
          <p:nvPr>
            <p:ph type="ftr" sz="quarter" idx="11"/>
          </p:nvPr>
        </p:nvSpPr>
        <p:spPr>
          <a:xfrm>
            <a:off x="5566410" y="9534526"/>
            <a:ext cx="6172200" cy="547688"/>
          </a:xfrm>
        </p:spPr>
        <p:txBody>
          <a:bodyPr/>
          <a:lstStyle/>
          <a:p>
            <a:pPr defTabSz="1371600"/>
            <a:endParaRPr lang="en-US">
              <a:solidFill>
                <a:prstClr val="black">
                  <a:tint val="82000"/>
                </a:prstClr>
              </a:solidFill>
            </a:endParaRPr>
          </a:p>
        </p:txBody>
      </p:sp>
      <p:pic>
        <p:nvPicPr>
          <p:cNvPr id="6" name="Picture 5">
            <a:extLst>
              <a:ext uri="{FF2B5EF4-FFF2-40B4-BE49-F238E27FC236}">
                <a16:creationId xmlns:a16="http://schemas.microsoft.com/office/drawing/2014/main" id="{06E3099C-6661-43B6-EBF5-B36CAE526212}"/>
              </a:ext>
            </a:extLst>
          </p:cNvPr>
          <p:cNvPicPr>
            <a:picLocks noChangeAspect="1"/>
          </p:cNvPicPr>
          <p:nvPr userDrawn="1"/>
        </p:nvPicPr>
        <p:blipFill>
          <a:blip r:embed="rId4"/>
          <a:stretch>
            <a:fillRect/>
          </a:stretch>
        </p:blipFill>
        <p:spPr>
          <a:xfrm>
            <a:off x="903731" y="1896138"/>
            <a:ext cx="16459200" cy="18760"/>
          </a:xfrm>
          <a:prstGeom prst="rect">
            <a:avLst/>
          </a:prstGeom>
        </p:spPr>
      </p:pic>
    </p:spTree>
    <p:extLst>
      <p:ext uri="{BB962C8B-B14F-4D97-AF65-F5344CB8AC3E}">
        <p14:creationId xmlns:p14="http://schemas.microsoft.com/office/powerpoint/2010/main" val="1686693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oter only">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FAF36B-71EF-8668-0205-E9B7A2C7977D}"/>
              </a:ext>
            </a:extLst>
          </p:cNvPr>
          <p:cNvPicPr>
            <a:picLocks noChangeAspect="1"/>
          </p:cNvPicPr>
          <p:nvPr userDrawn="1"/>
        </p:nvPicPr>
        <p:blipFill>
          <a:blip r:embed="rId2"/>
          <a:stretch>
            <a:fillRect/>
          </a:stretch>
        </p:blipFill>
        <p:spPr>
          <a:xfrm rot="16200000">
            <a:off x="7650426" y="846324"/>
            <a:ext cx="26615" cy="17373600"/>
          </a:xfrm>
          <a:prstGeom prst="rect">
            <a:avLst/>
          </a:prstGeom>
        </p:spPr>
      </p:pic>
      <p:pic>
        <p:nvPicPr>
          <p:cNvPr id="5" name="SCDE logo" descr="South Carolina Department of Education logo ">
            <a:extLst>
              <a:ext uri="{FF2B5EF4-FFF2-40B4-BE49-F238E27FC236}">
                <a16:creationId xmlns:a16="http://schemas.microsoft.com/office/drawing/2014/main" id="{839810B2-5569-3CA0-F47E-B2FBA860036B}"/>
              </a:ext>
            </a:extLst>
          </p:cNvPr>
          <p:cNvPicPr>
            <a:picLocks noChangeAspect="1"/>
          </p:cNvPicPr>
          <p:nvPr userDrawn="1"/>
        </p:nvPicPr>
        <p:blipFill>
          <a:blip r:embed="rId3"/>
          <a:stretch>
            <a:fillRect/>
          </a:stretch>
        </p:blipFill>
        <p:spPr>
          <a:xfrm>
            <a:off x="16535400" y="8828011"/>
            <a:ext cx="1262662" cy="1254203"/>
          </a:xfrm>
          <a:prstGeom prst="rect">
            <a:avLst/>
          </a:prstGeom>
        </p:spPr>
      </p:pic>
      <p:sp>
        <p:nvSpPr>
          <p:cNvPr id="2" name="Title 1">
            <a:extLst>
              <a:ext uri="{FF2B5EF4-FFF2-40B4-BE49-F238E27FC236}">
                <a16:creationId xmlns:a16="http://schemas.microsoft.com/office/drawing/2014/main" id="{CEE9C326-20CD-2338-7DAE-5921736FF25C}"/>
              </a:ext>
            </a:extLst>
          </p:cNvPr>
          <p:cNvSpPr>
            <a:spLocks noGrp="1"/>
          </p:cNvSpPr>
          <p:nvPr>
            <p:ph type="title" hasCustomPrompt="1"/>
          </p:nvPr>
        </p:nvSpPr>
        <p:spPr>
          <a:xfrm>
            <a:off x="918972" y="547687"/>
            <a:ext cx="16450056" cy="1097280"/>
          </a:xfrm>
        </p:spPr>
        <p:txBody>
          <a:bodyPr anchor="t">
            <a:normAutofit/>
          </a:bodyPr>
          <a:lstStyle>
            <a:lvl1pPr>
              <a:lnSpc>
                <a:spcPct val="100000"/>
              </a:lnSpc>
              <a:defRPr sz="5000" b="1">
                <a:solidFill>
                  <a:srgbClr val="2F3D4C"/>
                </a:solidFill>
              </a:defRPr>
            </a:lvl1pPr>
          </a:lstStyle>
          <a:p>
            <a:r>
              <a:rPr lang="en-US" dirty="0"/>
              <a:t>Title and Content slide</a:t>
            </a:r>
          </a:p>
        </p:txBody>
      </p:sp>
      <p:sp>
        <p:nvSpPr>
          <p:cNvPr id="9" name="Slide Number Placeholder 5">
            <a:extLst>
              <a:ext uri="{FF2B5EF4-FFF2-40B4-BE49-F238E27FC236}">
                <a16:creationId xmlns:a16="http://schemas.microsoft.com/office/drawing/2014/main" id="{9F54ED28-D286-7266-381B-E6160C2783E1}"/>
              </a:ext>
            </a:extLst>
          </p:cNvPr>
          <p:cNvSpPr>
            <a:spLocks noGrp="1"/>
          </p:cNvSpPr>
          <p:nvPr>
            <p:ph type="sldNum" sz="quarter" idx="12"/>
          </p:nvPr>
        </p:nvSpPr>
        <p:spPr>
          <a:xfrm>
            <a:off x="12254103" y="9527291"/>
            <a:ext cx="4114800" cy="547688"/>
          </a:xfrm>
        </p:spPr>
        <p:txBody>
          <a:bodyPr/>
          <a:lstStyle/>
          <a:p>
            <a:pPr defTabSz="1371600"/>
            <a:fld id="{6198BB4C-949A-4E12-86B0-4EF15C1E3C5D}" type="slidenum">
              <a:rPr lang="en-US" smtClean="0">
                <a:solidFill>
                  <a:prstClr val="black">
                    <a:tint val="82000"/>
                  </a:prstClr>
                </a:solidFill>
              </a:rPr>
              <a:pPr defTabSz="1371600"/>
              <a:t>‹#›</a:t>
            </a:fld>
            <a:endParaRPr lang="en-US">
              <a:solidFill>
                <a:prstClr val="black">
                  <a:tint val="82000"/>
                </a:prstClr>
              </a:solidFill>
            </a:endParaRPr>
          </a:p>
        </p:txBody>
      </p:sp>
      <p:sp>
        <p:nvSpPr>
          <p:cNvPr id="10" name="Date Placeholder 3">
            <a:extLst>
              <a:ext uri="{FF2B5EF4-FFF2-40B4-BE49-F238E27FC236}">
                <a16:creationId xmlns:a16="http://schemas.microsoft.com/office/drawing/2014/main" id="{AA4B8B91-BF75-FDBF-25DD-4B5B55DA0E9F}"/>
              </a:ext>
            </a:extLst>
          </p:cNvPr>
          <p:cNvSpPr>
            <a:spLocks noGrp="1"/>
          </p:cNvSpPr>
          <p:nvPr>
            <p:ph type="dt" sz="half" idx="10"/>
          </p:nvPr>
        </p:nvSpPr>
        <p:spPr>
          <a:xfrm>
            <a:off x="918972" y="9534526"/>
            <a:ext cx="4114800" cy="547688"/>
          </a:xfrm>
        </p:spPr>
        <p:txBody>
          <a:bodyPr/>
          <a:lstStyle/>
          <a:p>
            <a:pPr defTabSz="1371600"/>
            <a:fld id="{A448B9D2-E6E9-40E5-8C65-A106E5FF64CC}" type="datetimeFigureOut">
              <a:rPr lang="en-US" smtClean="0">
                <a:solidFill>
                  <a:prstClr val="black">
                    <a:tint val="82000"/>
                  </a:prstClr>
                </a:solidFill>
              </a:rPr>
              <a:pPr defTabSz="1371600"/>
              <a:t>6/4/2026</a:t>
            </a:fld>
            <a:endParaRPr lang="en-US">
              <a:solidFill>
                <a:prstClr val="black">
                  <a:tint val="82000"/>
                </a:prstClr>
              </a:solidFill>
            </a:endParaRPr>
          </a:p>
        </p:txBody>
      </p:sp>
      <p:sp>
        <p:nvSpPr>
          <p:cNvPr id="12" name="Content Placeholder 2">
            <a:extLst>
              <a:ext uri="{FF2B5EF4-FFF2-40B4-BE49-F238E27FC236}">
                <a16:creationId xmlns:a16="http://schemas.microsoft.com/office/drawing/2014/main" id="{05AAA586-00BD-3778-D3B0-1DF439C8D793}"/>
              </a:ext>
            </a:extLst>
          </p:cNvPr>
          <p:cNvSpPr>
            <a:spLocks noGrp="1"/>
          </p:cNvSpPr>
          <p:nvPr>
            <p:ph idx="1"/>
          </p:nvPr>
        </p:nvSpPr>
        <p:spPr>
          <a:xfrm>
            <a:off x="918972" y="1817316"/>
            <a:ext cx="16450056" cy="6333699"/>
          </a:xfrm>
        </p:spPr>
        <p:txBody>
          <a:bodyPr>
            <a:normAutofit/>
          </a:bodyPr>
          <a:lstStyle>
            <a:lvl1pPr marL="0" indent="0">
              <a:buNone/>
              <a:defRPr sz="2800">
                <a:solidFill>
                  <a:srgbClr val="2F3D4C"/>
                </a:solidFill>
              </a:defRPr>
            </a:lvl1pPr>
            <a:lvl2pPr>
              <a:defRPr sz="4200"/>
            </a:lvl2pPr>
            <a:lvl3pPr>
              <a:defRPr sz="3600"/>
            </a:lvl3pPr>
            <a:lvl4pPr>
              <a:defRPr sz="3000"/>
            </a:lvl4pPr>
          </a:lstStyle>
          <a:p>
            <a:pPr lvl="0"/>
            <a:r>
              <a:rPr lang="en-US"/>
              <a:t>Click to edit Master text styles</a:t>
            </a:r>
          </a:p>
        </p:txBody>
      </p:sp>
      <p:sp>
        <p:nvSpPr>
          <p:cNvPr id="13" name="Footer Placeholder 4">
            <a:extLst>
              <a:ext uri="{FF2B5EF4-FFF2-40B4-BE49-F238E27FC236}">
                <a16:creationId xmlns:a16="http://schemas.microsoft.com/office/drawing/2014/main" id="{8448CBD1-B5E6-754B-4D75-219F58E6DEA3}"/>
              </a:ext>
            </a:extLst>
          </p:cNvPr>
          <p:cNvSpPr>
            <a:spLocks noGrp="1"/>
          </p:cNvSpPr>
          <p:nvPr>
            <p:ph type="ftr" sz="quarter" idx="11"/>
          </p:nvPr>
        </p:nvSpPr>
        <p:spPr>
          <a:xfrm>
            <a:off x="5566410" y="9534526"/>
            <a:ext cx="6172200" cy="547688"/>
          </a:xfrm>
        </p:spPr>
        <p:txBody>
          <a:bodyPr/>
          <a:lstStyle/>
          <a:p>
            <a:pPr defTabSz="1371600"/>
            <a:endParaRPr lang="en-US">
              <a:solidFill>
                <a:prstClr val="black">
                  <a:tint val="82000"/>
                </a:prstClr>
              </a:solidFill>
            </a:endParaRPr>
          </a:p>
        </p:txBody>
      </p:sp>
    </p:spTree>
    <p:extLst>
      <p:ext uri="{BB962C8B-B14F-4D97-AF65-F5344CB8AC3E}">
        <p14:creationId xmlns:p14="http://schemas.microsoft.com/office/powerpoint/2010/main" val="526814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al footer only">
    <p:bg>
      <p:bgPr>
        <a:solidFill>
          <a:schemeClr val="bg1"/>
        </a:solidFill>
        <a:effectLst/>
      </p:bgPr>
    </p:bg>
    <p:spTree>
      <p:nvGrpSpPr>
        <p:cNvPr id="1" name=""/>
        <p:cNvGrpSpPr/>
        <p:nvPr/>
      </p:nvGrpSpPr>
      <p:grpSpPr>
        <a:xfrm>
          <a:off x="0" y="0"/>
          <a:ext cx="0" cy="0"/>
          <a:chOff x="0" y="0"/>
          <a:chExt cx="0" cy="0"/>
        </a:xfrm>
      </p:grpSpPr>
      <p:pic>
        <p:nvPicPr>
          <p:cNvPr id="5" name="SCDE logo" descr="South Carolina Department of Education logo ">
            <a:extLst>
              <a:ext uri="{FF2B5EF4-FFF2-40B4-BE49-F238E27FC236}">
                <a16:creationId xmlns:a16="http://schemas.microsoft.com/office/drawing/2014/main" id="{839810B2-5569-3CA0-F47E-B2FBA860036B}"/>
              </a:ext>
            </a:extLst>
          </p:cNvPr>
          <p:cNvPicPr>
            <a:picLocks noChangeAspect="1"/>
          </p:cNvPicPr>
          <p:nvPr userDrawn="1"/>
        </p:nvPicPr>
        <p:blipFill>
          <a:blip r:embed="rId2"/>
          <a:stretch>
            <a:fillRect/>
          </a:stretch>
        </p:blipFill>
        <p:spPr>
          <a:xfrm>
            <a:off x="16535400" y="8828011"/>
            <a:ext cx="1262662" cy="1254203"/>
          </a:xfrm>
          <a:prstGeom prst="rect">
            <a:avLst/>
          </a:prstGeom>
        </p:spPr>
      </p:pic>
      <p:sp>
        <p:nvSpPr>
          <p:cNvPr id="2" name="Title 1">
            <a:extLst>
              <a:ext uri="{FF2B5EF4-FFF2-40B4-BE49-F238E27FC236}">
                <a16:creationId xmlns:a16="http://schemas.microsoft.com/office/drawing/2014/main" id="{CEE9C326-20CD-2338-7DAE-5921736FF25C}"/>
              </a:ext>
            </a:extLst>
          </p:cNvPr>
          <p:cNvSpPr>
            <a:spLocks noGrp="1"/>
          </p:cNvSpPr>
          <p:nvPr>
            <p:ph type="title" hasCustomPrompt="1"/>
          </p:nvPr>
        </p:nvSpPr>
        <p:spPr>
          <a:xfrm>
            <a:off x="918972" y="547687"/>
            <a:ext cx="16450056" cy="1097280"/>
          </a:xfrm>
        </p:spPr>
        <p:txBody>
          <a:bodyPr anchor="t">
            <a:normAutofit/>
          </a:bodyPr>
          <a:lstStyle>
            <a:lvl1pPr>
              <a:lnSpc>
                <a:spcPct val="100000"/>
              </a:lnSpc>
              <a:defRPr sz="5000" b="1">
                <a:solidFill>
                  <a:srgbClr val="2F3D4C"/>
                </a:solidFill>
              </a:defRPr>
            </a:lvl1pPr>
          </a:lstStyle>
          <a:p>
            <a:r>
              <a:rPr lang="en-US" dirty="0"/>
              <a:t>Title and Content slide</a:t>
            </a:r>
          </a:p>
        </p:txBody>
      </p:sp>
      <p:sp>
        <p:nvSpPr>
          <p:cNvPr id="9" name="Slide Number Placeholder 5">
            <a:extLst>
              <a:ext uri="{FF2B5EF4-FFF2-40B4-BE49-F238E27FC236}">
                <a16:creationId xmlns:a16="http://schemas.microsoft.com/office/drawing/2014/main" id="{9F54ED28-D286-7266-381B-E6160C2783E1}"/>
              </a:ext>
            </a:extLst>
          </p:cNvPr>
          <p:cNvSpPr>
            <a:spLocks noGrp="1"/>
          </p:cNvSpPr>
          <p:nvPr>
            <p:ph type="sldNum" sz="quarter" idx="12"/>
          </p:nvPr>
        </p:nvSpPr>
        <p:spPr>
          <a:xfrm>
            <a:off x="12254103" y="9527291"/>
            <a:ext cx="4114800" cy="547688"/>
          </a:xfrm>
        </p:spPr>
        <p:txBody>
          <a:bodyPr/>
          <a:lstStyle/>
          <a:p>
            <a:pPr defTabSz="1371600"/>
            <a:fld id="{6198BB4C-949A-4E12-86B0-4EF15C1E3C5D}" type="slidenum">
              <a:rPr lang="en-US" smtClean="0">
                <a:solidFill>
                  <a:prstClr val="black">
                    <a:tint val="82000"/>
                  </a:prstClr>
                </a:solidFill>
              </a:rPr>
              <a:pPr defTabSz="1371600"/>
              <a:t>‹#›</a:t>
            </a:fld>
            <a:endParaRPr lang="en-US">
              <a:solidFill>
                <a:prstClr val="black">
                  <a:tint val="82000"/>
                </a:prstClr>
              </a:solidFill>
            </a:endParaRPr>
          </a:p>
        </p:txBody>
      </p:sp>
      <p:sp>
        <p:nvSpPr>
          <p:cNvPr id="10" name="Date Placeholder 3">
            <a:extLst>
              <a:ext uri="{FF2B5EF4-FFF2-40B4-BE49-F238E27FC236}">
                <a16:creationId xmlns:a16="http://schemas.microsoft.com/office/drawing/2014/main" id="{AA4B8B91-BF75-FDBF-25DD-4B5B55DA0E9F}"/>
              </a:ext>
            </a:extLst>
          </p:cNvPr>
          <p:cNvSpPr>
            <a:spLocks noGrp="1"/>
          </p:cNvSpPr>
          <p:nvPr>
            <p:ph type="dt" sz="half" idx="10"/>
          </p:nvPr>
        </p:nvSpPr>
        <p:spPr>
          <a:xfrm>
            <a:off x="918972" y="9534526"/>
            <a:ext cx="4114800" cy="547688"/>
          </a:xfrm>
        </p:spPr>
        <p:txBody>
          <a:bodyPr/>
          <a:lstStyle/>
          <a:p>
            <a:pPr defTabSz="1371600"/>
            <a:fld id="{A448B9D2-E6E9-40E5-8C65-A106E5FF64CC}" type="datetimeFigureOut">
              <a:rPr lang="en-US" smtClean="0">
                <a:solidFill>
                  <a:prstClr val="black">
                    <a:tint val="82000"/>
                  </a:prstClr>
                </a:solidFill>
              </a:rPr>
              <a:pPr defTabSz="1371600"/>
              <a:t>6/4/2026</a:t>
            </a:fld>
            <a:endParaRPr lang="en-US">
              <a:solidFill>
                <a:prstClr val="black">
                  <a:tint val="82000"/>
                </a:prstClr>
              </a:solidFill>
            </a:endParaRPr>
          </a:p>
        </p:txBody>
      </p:sp>
      <p:sp>
        <p:nvSpPr>
          <p:cNvPr id="12" name="Content Placeholder 2">
            <a:extLst>
              <a:ext uri="{FF2B5EF4-FFF2-40B4-BE49-F238E27FC236}">
                <a16:creationId xmlns:a16="http://schemas.microsoft.com/office/drawing/2014/main" id="{05AAA586-00BD-3778-D3B0-1DF439C8D793}"/>
              </a:ext>
            </a:extLst>
          </p:cNvPr>
          <p:cNvSpPr>
            <a:spLocks noGrp="1"/>
          </p:cNvSpPr>
          <p:nvPr>
            <p:ph idx="1"/>
          </p:nvPr>
        </p:nvSpPr>
        <p:spPr>
          <a:xfrm>
            <a:off x="918972" y="1817316"/>
            <a:ext cx="16450056" cy="6333699"/>
          </a:xfrm>
        </p:spPr>
        <p:txBody>
          <a:bodyPr>
            <a:normAutofit/>
          </a:bodyPr>
          <a:lstStyle>
            <a:lvl1pPr marL="0" indent="0">
              <a:buNone/>
              <a:defRPr sz="2800">
                <a:solidFill>
                  <a:srgbClr val="2F3D4C"/>
                </a:solidFill>
              </a:defRPr>
            </a:lvl1pPr>
            <a:lvl2pPr>
              <a:defRPr sz="4200"/>
            </a:lvl2pPr>
            <a:lvl3pPr>
              <a:defRPr sz="3600"/>
            </a:lvl3pPr>
            <a:lvl4pPr>
              <a:defRPr sz="3000"/>
            </a:lvl4pPr>
          </a:lstStyle>
          <a:p>
            <a:pPr lvl="0"/>
            <a:r>
              <a:rPr lang="en-US"/>
              <a:t>Click to edit Master text styles</a:t>
            </a:r>
          </a:p>
        </p:txBody>
      </p:sp>
      <p:sp>
        <p:nvSpPr>
          <p:cNvPr id="13" name="Footer Placeholder 4">
            <a:extLst>
              <a:ext uri="{FF2B5EF4-FFF2-40B4-BE49-F238E27FC236}">
                <a16:creationId xmlns:a16="http://schemas.microsoft.com/office/drawing/2014/main" id="{8448CBD1-B5E6-754B-4D75-219F58E6DEA3}"/>
              </a:ext>
            </a:extLst>
          </p:cNvPr>
          <p:cNvSpPr>
            <a:spLocks noGrp="1"/>
          </p:cNvSpPr>
          <p:nvPr>
            <p:ph type="ftr" sz="quarter" idx="11"/>
          </p:nvPr>
        </p:nvSpPr>
        <p:spPr>
          <a:xfrm>
            <a:off x="5566410" y="9534526"/>
            <a:ext cx="6172200" cy="547688"/>
          </a:xfrm>
        </p:spPr>
        <p:txBody>
          <a:bodyPr/>
          <a:lstStyle/>
          <a:p>
            <a:pPr defTabSz="1371600"/>
            <a:endParaRPr lang="en-US">
              <a:solidFill>
                <a:prstClr val="black">
                  <a:tint val="82000"/>
                </a:prstClr>
              </a:solidFill>
            </a:endParaRPr>
          </a:p>
        </p:txBody>
      </p:sp>
    </p:spTree>
    <p:extLst>
      <p:ext uri="{BB962C8B-B14F-4D97-AF65-F5344CB8AC3E}">
        <p14:creationId xmlns:p14="http://schemas.microsoft.com/office/powerpoint/2010/main" val="36459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o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9C326-20CD-2338-7DAE-5921736FF25C}"/>
              </a:ext>
            </a:extLst>
          </p:cNvPr>
          <p:cNvSpPr>
            <a:spLocks noGrp="1"/>
          </p:cNvSpPr>
          <p:nvPr>
            <p:ph type="title" hasCustomPrompt="1"/>
          </p:nvPr>
        </p:nvSpPr>
        <p:spPr>
          <a:xfrm>
            <a:off x="918972" y="547687"/>
            <a:ext cx="16450056" cy="1097280"/>
          </a:xfrm>
        </p:spPr>
        <p:txBody>
          <a:bodyPr anchor="t">
            <a:normAutofit/>
          </a:bodyPr>
          <a:lstStyle>
            <a:lvl1pPr>
              <a:lnSpc>
                <a:spcPct val="100000"/>
              </a:lnSpc>
              <a:defRPr sz="5000" b="1">
                <a:solidFill>
                  <a:srgbClr val="2F3D4C"/>
                </a:solidFill>
              </a:defRPr>
            </a:lvl1pPr>
          </a:lstStyle>
          <a:p>
            <a:r>
              <a:rPr lang="en-US" dirty="0"/>
              <a:t>Custom Slide</a:t>
            </a:r>
          </a:p>
        </p:txBody>
      </p:sp>
      <p:sp>
        <p:nvSpPr>
          <p:cNvPr id="9" name="Slide Number Placeholder 5">
            <a:extLst>
              <a:ext uri="{FF2B5EF4-FFF2-40B4-BE49-F238E27FC236}">
                <a16:creationId xmlns:a16="http://schemas.microsoft.com/office/drawing/2014/main" id="{9F54ED28-D286-7266-381B-E6160C2783E1}"/>
              </a:ext>
            </a:extLst>
          </p:cNvPr>
          <p:cNvSpPr>
            <a:spLocks noGrp="1"/>
          </p:cNvSpPr>
          <p:nvPr>
            <p:ph type="sldNum" sz="quarter" idx="12"/>
          </p:nvPr>
        </p:nvSpPr>
        <p:spPr>
          <a:xfrm>
            <a:off x="12254103" y="9527291"/>
            <a:ext cx="4114800" cy="547688"/>
          </a:xfrm>
        </p:spPr>
        <p:txBody>
          <a:bodyPr/>
          <a:lstStyle/>
          <a:p>
            <a:pPr defTabSz="1371600"/>
            <a:fld id="{6198BB4C-949A-4E12-86B0-4EF15C1E3C5D}" type="slidenum">
              <a:rPr lang="en-US" smtClean="0">
                <a:solidFill>
                  <a:prstClr val="black">
                    <a:tint val="82000"/>
                  </a:prstClr>
                </a:solidFill>
              </a:rPr>
              <a:pPr defTabSz="1371600"/>
              <a:t>‹#›</a:t>
            </a:fld>
            <a:endParaRPr lang="en-US">
              <a:solidFill>
                <a:prstClr val="black">
                  <a:tint val="82000"/>
                </a:prstClr>
              </a:solidFill>
            </a:endParaRPr>
          </a:p>
        </p:txBody>
      </p:sp>
      <p:sp>
        <p:nvSpPr>
          <p:cNvPr id="10" name="Date Placeholder 3">
            <a:extLst>
              <a:ext uri="{FF2B5EF4-FFF2-40B4-BE49-F238E27FC236}">
                <a16:creationId xmlns:a16="http://schemas.microsoft.com/office/drawing/2014/main" id="{AA4B8B91-BF75-FDBF-25DD-4B5B55DA0E9F}"/>
              </a:ext>
            </a:extLst>
          </p:cNvPr>
          <p:cNvSpPr>
            <a:spLocks noGrp="1"/>
          </p:cNvSpPr>
          <p:nvPr>
            <p:ph type="dt" sz="half" idx="10"/>
          </p:nvPr>
        </p:nvSpPr>
        <p:spPr>
          <a:xfrm>
            <a:off x="918972" y="9534526"/>
            <a:ext cx="4114800" cy="547688"/>
          </a:xfrm>
        </p:spPr>
        <p:txBody>
          <a:bodyPr/>
          <a:lstStyle/>
          <a:p>
            <a:pPr defTabSz="1371600"/>
            <a:fld id="{A448B9D2-E6E9-40E5-8C65-A106E5FF64CC}" type="datetimeFigureOut">
              <a:rPr lang="en-US" smtClean="0">
                <a:solidFill>
                  <a:prstClr val="black">
                    <a:tint val="82000"/>
                  </a:prstClr>
                </a:solidFill>
              </a:rPr>
              <a:pPr defTabSz="1371600"/>
              <a:t>6/4/2026</a:t>
            </a:fld>
            <a:endParaRPr lang="en-US">
              <a:solidFill>
                <a:prstClr val="black">
                  <a:tint val="82000"/>
                </a:prstClr>
              </a:solidFill>
            </a:endParaRPr>
          </a:p>
        </p:txBody>
      </p:sp>
      <p:sp>
        <p:nvSpPr>
          <p:cNvPr id="12" name="Content Placeholder 2">
            <a:extLst>
              <a:ext uri="{FF2B5EF4-FFF2-40B4-BE49-F238E27FC236}">
                <a16:creationId xmlns:a16="http://schemas.microsoft.com/office/drawing/2014/main" id="{05AAA586-00BD-3778-D3B0-1DF439C8D793}"/>
              </a:ext>
            </a:extLst>
          </p:cNvPr>
          <p:cNvSpPr>
            <a:spLocks noGrp="1"/>
          </p:cNvSpPr>
          <p:nvPr>
            <p:ph idx="1" hasCustomPrompt="1"/>
          </p:nvPr>
        </p:nvSpPr>
        <p:spPr>
          <a:xfrm>
            <a:off x="918972" y="1817316"/>
            <a:ext cx="16450056" cy="7440984"/>
          </a:xfrm>
        </p:spPr>
        <p:txBody>
          <a:bodyPr>
            <a:normAutofit/>
          </a:bodyPr>
          <a:lstStyle>
            <a:lvl1pPr marL="0" indent="0">
              <a:buNone/>
              <a:defRPr sz="2800">
                <a:solidFill>
                  <a:srgbClr val="2F3D4C"/>
                </a:solidFill>
              </a:defRPr>
            </a:lvl1pPr>
            <a:lvl2pPr>
              <a:defRPr sz="4200"/>
            </a:lvl2pPr>
            <a:lvl3pPr>
              <a:defRPr sz="3600"/>
            </a:lvl3pPr>
            <a:lvl4pPr>
              <a:defRPr sz="3000"/>
            </a:lvl4pPr>
          </a:lstStyle>
          <a:p>
            <a:pPr lvl="0"/>
            <a:r>
              <a:rPr lang="en-US" dirty="0"/>
              <a:t>Please contact Nicole Arndt, nmarndt@ed.sc.gov, to design a custom slide to fit your needs. </a:t>
            </a:r>
          </a:p>
        </p:txBody>
      </p:sp>
      <p:sp>
        <p:nvSpPr>
          <p:cNvPr id="13" name="Footer Placeholder 4">
            <a:extLst>
              <a:ext uri="{FF2B5EF4-FFF2-40B4-BE49-F238E27FC236}">
                <a16:creationId xmlns:a16="http://schemas.microsoft.com/office/drawing/2014/main" id="{8448CBD1-B5E6-754B-4D75-219F58E6DEA3}"/>
              </a:ext>
            </a:extLst>
          </p:cNvPr>
          <p:cNvSpPr>
            <a:spLocks noGrp="1"/>
          </p:cNvSpPr>
          <p:nvPr>
            <p:ph type="ftr" sz="quarter" idx="11"/>
          </p:nvPr>
        </p:nvSpPr>
        <p:spPr>
          <a:xfrm>
            <a:off x="5566410" y="9534526"/>
            <a:ext cx="6172200" cy="547688"/>
          </a:xfrm>
        </p:spPr>
        <p:txBody>
          <a:bodyPr/>
          <a:lstStyle/>
          <a:p>
            <a:pPr defTabSz="1371600"/>
            <a:endParaRPr lang="en-US">
              <a:solidFill>
                <a:prstClr val="black">
                  <a:tint val="82000"/>
                </a:prstClr>
              </a:solidFill>
            </a:endParaRPr>
          </a:p>
        </p:txBody>
      </p:sp>
    </p:spTree>
    <p:extLst>
      <p:ext uri="{BB962C8B-B14F-4D97-AF65-F5344CB8AC3E}">
        <p14:creationId xmlns:p14="http://schemas.microsoft.com/office/powerpoint/2010/main" val="3189750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ta slid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57C5B0-A9C0-09CB-BD24-64EFCD4E532D}"/>
              </a:ext>
            </a:extLst>
          </p:cNvPr>
          <p:cNvPicPr>
            <a:picLocks noChangeAspect="1"/>
          </p:cNvPicPr>
          <p:nvPr userDrawn="1"/>
        </p:nvPicPr>
        <p:blipFill>
          <a:blip r:embed="rId2"/>
          <a:stretch>
            <a:fillRect/>
          </a:stretch>
        </p:blipFill>
        <p:spPr>
          <a:xfrm rot="16200000">
            <a:off x="7650426" y="846324"/>
            <a:ext cx="26615" cy="17373600"/>
          </a:xfrm>
          <a:prstGeom prst="rect">
            <a:avLst/>
          </a:prstGeom>
        </p:spPr>
      </p:pic>
      <p:pic>
        <p:nvPicPr>
          <p:cNvPr id="5" name="SCDE logo" descr="South Carolina Department of Education logo ">
            <a:extLst>
              <a:ext uri="{FF2B5EF4-FFF2-40B4-BE49-F238E27FC236}">
                <a16:creationId xmlns:a16="http://schemas.microsoft.com/office/drawing/2014/main" id="{A016A209-B477-FFDA-7AE8-5C42ACA538BC}"/>
              </a:ext>
            </a:extLst>
          </p:cNvPr>
          <p:cNvPicPr>
            <a:picLocks noChangeAspect="1"/>
          </p:cNvPicPr>
          <p:nvPr userDrawn="1"/>
        </p:nvPicPr>
        <p:blipFill>
          <a:blip r:embed="rId3"/>
          <a:stretch>
            <a:fillRect/>
          </a:stretch>
        </p:blipFill>
        <p:spPr>
          <a:xfrm>
            <a:off x="16535400" y="8828011"/>
            <a:ext cx="1262662" cy="1254203"/>
          </a:xfrm>
          <a:prstGeom prst="rect">
            <a:avLst/>
          </a:prstGeom>
        </p:spPr>
      </p:pic>
      <p:sp>
        <p:nvSpPr>
          <p:cNvPr id="2" name="Title 1">
            <a:extLst>
              <a:ext uri="{FF2B5EF4-FFF2-40B4-BE49-F238E27FC236}">
                <a16:creationId xmlns:a16="http://schemas.microsoft.com/office/drawing/2014/main" id="{CEE9C326-20CD-2338-7DAE-5921736FF25C}"/>
              </a:ext>
            </a:extLst>
          </p:cNvPr>
          <p:cNvSpPr>
            <a:spLocks noGrp="1"/>
          </p:cNvSpPr>
          <p:nvPr>
            <p:ph type="title" hasCustomPrompt="1"/>
          </p:nvPr>
        </p:nvSpPr>
        <p:spPr>
          <a:xfrm>
            <a:off x="918972" y="547687"/>
            <a:ext cx="16450056" cy="1097280"/>
          </a:xfrm>
        </p:spPr>
        <p:txBody>
          <a:bodyPr anchor="t">
            <a:normAutofit/>
          </a:bodyPr>
          <a:lstStyle>
            <a:lvl1pPr>
              <a:lnSpc>
                <a:spcPct val="100000"/>
              </a:lnSpc>
              <a:defRPr sz="5000" b="1">
                <a:solidFill>
                  <a:srgbClr val="2F3D4C"/>
                </a:solidFill>
              </a:defRPr>
            </a:lvl1pPr>
          </a:lstStyle>
          <a:p>
            <a:r>
              <a:rPr lang="en-US" dirty="0"/>
              <a:t>Data slide</a:t>
            </a:r>
          </a:p>
        </p:txBody>
      </p:sp>
      <p:sp>
        <p:nvSpPr>
          <p:cNvPr id="9" name="Slide Number Placeholder 5">
            <a:extLst>
              <a:ext uri="{FF2B5EF4-FFF2-40B4-BE49-F238E27FC236}">
                <a16:creationId xmlns:a16="http://schemas.microsoft.com/office/drawing/2014/main" id="{9F54ED28-D286-7266-381B-E6160C2783E1}"/>
              </a:ext>
            </a:extLst>
          </p:cNvPr>
          <p:cNvSpPr>
            <a:spLocks noGrp="1"/>
          </p:cNvSpPr>
          <p:nvPr>
            <p:ph type="sldNum" sz="quarter" idx="12"/>
          </p:nvPr>
        </p:nvSpPr>
        <p:spPr>
          <a:xfrm>
            <a:off x="12254103" y="9527291"/>
            <a:ext cx="4114800" cy="547688"/>
          </a:xfrm>
        </p:spPr>
        <p:txBody>
          <a:bodyPr/>
          <a:lstStyle/>
          <a:p>
            <a:pPr defTabSz="1371600"/>
            <a:fld id="{6198BB4C-949A-4E12-86B0-4EF15C1E3C5D}" type="slidenum">
              <a:rPr lang="en-US" smtClean="0">
                <a:solidFill>
                  <a:prstClr val="black">
                    <a:tint val="82000"/>
                  </a:prstClr>
                </a:solidFill>
              </a:rPr>
              <a:pPr defTabSz="1371600"/>
              <a:t>‹#›</a:t>
            </a:fld>
            <a:endParaRPr lang="en-US">
              <a:solidFill>
                <a:prstClr val="black">
                  <a:tint val="82000"/>
                </a:prstClr>
              </a:solidFill>
            </a:endParaRPr>
          </a:p>
        </p:txBody>
      </p:sp>
      <p:sp>
        <p:nvSpPr>
          <p:cNvPr id="10" name="Date Placeholder 3">
            <a:extLst>
              <a:ext uri="{FF2B5EF4-FFF2-40B4-BE49-F238E27FC236}">
                <a16:creationId xmlns:a16="http://schemas.microsoft.com/office/drawing/2014/main" id="{AA4B8B91-BF75-FDBF-25DD-4B5B55DA0E9F}"/>
              </a:ext>
            </a:extLst>
          </p:cNvPr>
          <p:cNvSpPr>
            <a:spLocks noGrp="1"/>
          </p:cNvSpPr>
          <p:nvPr>
            <p:ph type="dt" sz="half" idx="10"/>
          </p:nvPr>
        </p:nvSpPr>
        <p:spPr>
          <a:xfrm>
            <a:off x="918972" y="9534526"/>
            <a:ext cx="4114800" cy="547688"/>
          </a:xfrm>
        </p:spPr>
        <p:txBody>
          <a:bodyPr/>
          <a:lstStyle/>
          <a:p>
            <a:pPr defTabSz="1371600"/>
            <a:fld id="{A448B9D2-E6E9-40E5-8C65-A106E5FF64CC}" type="datetimeFigureOut">
              <a:rPr lang="en-US" smtClean="0">
                <a:solidFill>
                  <a:prstClr val="black">
                    <a:tint val="82000"/>
                  </a:prstClr>
                </a:solidFill>
              </a:rPr>
              <a:pPr defTabSz="1371600"/>
              <a:t>6/4/2026</a:t>
            </a:fld>
            <a:endParaRPr lang="en-US">
              <a:solidFill>
                <a:prstClr val="black">
                  <a:tint val="82000"/>
                </a:prstClr>
              </a:solidFill>
            </a:endParaRPr>
          </a:p>
        </p:txBody>
      </p:sp>
      <p:sp>
        <p:nvSpPr>
          <p:cNvPr id="13" name="Footer Placeholder 4">
            <a:extLst>
              <a:ext uri="{FF2B5EF4-FFF2-40B4-BE49-F238E27FC236}">
                <a16:creationId xmlns:a16="http://schemas.microsoft.com/office/drawing/2014/main" id="{8448CBD1-B5E6-754B-4D75-219F58E6DEA3}"/>
              </a:ext>
            </a:extLst>
          </p:cNvPr>
          <p:cNvSpPr>
            <a:spLocks noGrp="1"/>
          </p:cNvSpPr>
          <p:nvPr>
            <p:ph type="ftr" sz="quarter" idx="11"/>
          </p:nvPr>
        </p:nvSpPr>
        <p:spPr>
          <a:xfrm>
            <a:off x="5566410" y="9534526"/>
            <a:ext cx="6172200" cy="547688"/>
          </a:xfrm>
        </p:spPr>
        <p:txBody>
          <a:bodyPr/>
          <a:lstStyle/>
          <a:p>
            <a:pPr defTabSz="1371600"/>
            <a:endParaRPr lang="en-US">
              <a:solidFill>
                <a:prstClr val="black">
                  <a:tint val="82000"/>
                </a:prstClr>
              </a:solidFill>
            </a:endParaRPr>
          </a:p>
        </p:txBody>
      </p:sp>
      <p:sp>
        <p:nvSpPr>
          <p:cNvPr id="7" name="Content Placeholder 2">
            <a:extLst>
              <a:ext uri="{FF2B5EF4-FFF2-40B4-BE49-F238E27FC236}">
                <a16:creationId xmlns:a16="http://schemas.microsoft.com/office/drawing/2014/main" id="{A3AFE474-6905-6CBF-B4C2-AF926B17C659}"/>
              </a:ext>
            </a:extLst>
          </p:cNvPr>
          <p:cNvSpPr>
            <a:spLocks noGrp="1"/>
          </p:cNvSpPr>
          <p:nvPr>
            <p:ph idx="1"/>
          </p:nvPr>
        </p:nvSpPr>
        <p:spPr>
          <a:xfrm>
            <a:off x="936137" y="2166068"/>
            <a:ext cx="16450056" cy="6232247"/>
          </a:xfrm>
        </p:spPr>
        <p:txBody>
          <a:bodyPr>
            <a:normAutofit/>
          </a:bodyPr>
          <a:lstStyle>
            <a:lvl1pPr marL="0" indent="0">
              <a:buNone/>
              <a:defRPr sz="2800">
                <a:solidFill>
                  <a:srgbClr val="2F3D4C"/>
                </a:solidFill>
              </a:defRPr>
            </a:lvl1pPr>
            <a:lvl2pPr>
              <a:defRPr sz="4200"/>
            </a:lvl2pPr>
            <a:lvl3pPr>
              <a:defRPr sz="3600"/>
            </a:lvl3pPr>
            <a:lvl4pPr>
              <a:defRPr sz="3000"/>
            </a:lvl4pPr>
          </a:lstStyle>
          <a:p>
            <a:pPr lvl="0"/>
            <a:r>
              <a:rPr lang="en-US"/>
              <a:t>Click to edit Master text styles</a:t>
            </a:r>
          </a:p>
        </p:txBody>
      </p:sp>
      <p:pic>
        <p:nvPicPr>
          <p:cNvPr id="11" name="Picture 10">
            <a:extLst>
              <a:ext uri="{FF2B5EF4-FFF2-40B4-BE49-F238E27FC236}">
                <a16:creationId xmlns:a16="http://schemas.microsoft.com/office/drawing/2014/main" id="{4B217999-8758-BD0D-F188-1776473D73CE}"/>
              </a:ext>
            </a:extLst>
          </p:cNvPr>
          <p:cNvPicPr>
            <a:picLocks noChangeAspect="1"/>
          </p:cNvPicPr>
          <p:nvPr userDrawn="1"/>
        </p:nvPicPr>
        <p:blipFill>
          <a:blip r:embed="rId4"/>
          <a:stretch>
            <a:fillRect/>
          </a:stretch>
        </p:blipFill>
        <p:spPr>
          <a:xfrm>
            <a:off x="903731" y="1896138"/>
            <a:ext cx="16459200" cy="18760"/>
          </a:xfrm>
          <a:prstGeom prst="rect">
            <a:avLst/>
          </a:prstGeom>
        </p:spPr>
      </p:pic>
    </p:spTree>
    <p:extLst>
      <p:ext uri="{BB962C8B-B14F-4D97-AF65-F5344CB8AC3E}">
        <p14:creationId xmlns:p14="http://schemas.microsoft.com/office/powerpoint/2010/main" val="1638701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with Footer">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79A8B40-4FA4-AB72-CF27-F710AC3A8D2D}"/>
              </a:ext>
            </a:extLst>
          </p:cNvPr>
          <p:cNvPicPr>
            <a:picLocks noChangeAspect="1"/>
          </p:cNvPicPr>
          <p:nvPr userDrawn="1"/>
        </p:nvPicPr>
        <p:blipFill>
          <a:blip r:embed="rId2"/>
          <a:stretch>
            <a:fillRect/>
          </a:stretch>
        </p:blipFill>
        <p:spPr>
          <a:xfrm rot="16200000">
            <a:off x="7650426" y="846324"/>
            <a:ext cx="26615" cy="17373600"/>
          </a:xfrm>
          <a:prstGeom prst="rect">
            <a:avLst/>
          </a:prstGeom>
        </p:spPr>
      </p:pic>
      <p:pic>
        <p:nvPicPr>
          <p:cNvPr id="11" name="SCDE logo" descr="South Carolina Department of Education logo ">
            <a:extLst>
              <a:ext uri="{FF2B5EF4-FFF2-40B4-BE49-F238E27FC236}">
                <a16:creationId xmlns:a16="http://schemas.microsoft.com/office/drawing/2014/main" id="{FF320282-5BD6-3617-EDC1-095179441E9C}"/>
              </a:ext>
            </a:extLst>
          </p:cNvPr>
          <p:cNvPicPr>
            <a:picLocks noChangeAspect="1"/>
          </p:cNvPicPr>
          <p:nvPr userDrawn="1"/>
        </p:nvPicPr>
        <p:blipFill>
          <a:blip r:embed="rId3"/>
          <a:stretch>
            <a:fillRect/>
          </a:stretch>
        </p:blipFill>
        <p:spPr>
          <a:xfrm>
            <a:off x="16535400" y="8828011"/>
            <a:ext cx="1262662" cy="1254203"/>
          </a:xfrm>
          <a:prstGeom prst="rect">
            <a:avLst/>
          </a:prstGeom>
        </p:spPr>
      </p:pic>
      <p:sp>
        <p:nvSpPr>
          <p:cNvPr id="2" name="Title 1">
            <a:extLst>
              <a:ext uri="{FF2B5EF4-FFF2-40B4-BE49-F238E27FC236}">
                <a16:creationId xmlns:a16="http://schemas.microsoft.com/office/drawing/2014/main" id="{9AB525F5-194F-62C4-CDC3-1B712D0676F1}"/>
              </a:ext>
            </a:extLst>
          </p:cNvPr>
          <p:cNvSpPr>
            <a:spLocks noGrp="1"/>
          </p:cNvSpPr>
          <p:nvPr>
            <p:ph type="title" hasCustomPrompt="1"/>
          </p:nvPr>
        </p:nvSpPr>
        <p:spPr>
          <a:xfrm>
            <a:off x="918972" y="547687"/>
            <a:ext cx="16404336" cy="1097280"/>
          </a:xfrm>
        </p:spPr>
        <p:txBody>
          <a:bodyPr anchor="t">
            <a:normAutofit/>
          </a:bodyPr>
          <a:lstStyle>
            <a:lvl1pPr>
              <a:lnSpc>
                <a:spcPct val="100000"/>
              </a:lnSpc>
              <a:defRPr sz="5000" b="1">
                <a:solidFill>
                  <a:srgbClr val="2F3D4C"/>
                </a:solidFill>
              </a:defRPr>
            </a:lvl1pPr>
          </a:lstStyle>
          <a:p>
            <a:r>
              <a:rPr lang="en-US" dirty="0"/>
              <a:t>Two Content with Footer</a:t>
            </a:r>
          </a:p>
        </p:txBody>
      </p:sp>
      <p:sp>
        <p:nvSpPr>
          <p:cNvPr id="3" name="Content Placeholder 2">
            <a:extLst>
              <a:ext uri="{FF2B5EF4-FFF2-40B4-BE49-F238E27FC236}">
                <a16:creationId xmlns:a16="http://schemas.microsoft.com/office/drawing/2014/main" id="{639AD13B-C6F1-0FFF-1CFE-F9506448BE5A}"/>
              </a:ext>
            </a:extLst>
          </p:cNvPr>
          <p:cNvSpPr>
            <a:spLocks noGrp="1"/>
          </p:cNvSpPr>
          <p:nvPr>
            <p:ph sz="half" idx="1"/>
          </p:nvPr>
        </p:nvSpPr>
        <p:spPr>
          <a:xfrm>
            <a:off x="918972" y="2247900"/>
            <a:ext cx="7772400" cy="6361229"/>
          </a:xfrm>
        </p:spPr>
        <p:txBody>
          <a:bodyPr>
            <a:normAutofit/>
          </a:bodyPr>
          <a:lstStyle>
            <a:lvl1pPr>
              <a:lnSpc>
                <a:spcPct val="110000"/>
              </a:lnSpc>
              <a:spcBef>
                <a:spcPts val="0"/>
              </a:spcBef>
              <a:defRPr sz="2600">
                <a:solidFill>
                  <a:srgbClr val="2F3D4C"/>
                </a:solidFill>
              </a:defRPr>
            </a:lvl1pPr>
            <a:lvl2pPr>
              <a:lnSpc>
                <a:spcPct val="110000"/>
              </a:lnSpc>
              <a:spcBef>
                <a:spcPts val="0"/>
              </a:spcBef>
              <a:defRPr sz="2600">
                <a:solidFill>
                  <a:srgbClr val="2F3D4C"/>
                </a:solidFill>
              </a:defRPr>
            </a:lvl2pPr>
            <a:lvl3pPr>
              <a:lnSpc>
                <a:spcPct val="110000"/>
              </a:lnSpc>
              <a:spcBef>
                <a:spcPts val="0"/>
              </a:spcBef>
              <a:defRPr sz="2600">
                <a:solidFill>
                  <a:srgbClr val="2F3D4C"/>
                </a:solidFill>
              </a:defRPr>
            </a:lvl3pPr>
            <a:lvl4pPr>
              <a:lnSpc>
                <a:spcPct val="110000"/>
              </a:lnSpc>
              <a:spcBef>
                <a:spcPts val="0"/>
              </a:spcBef>
              <a:defRPr sz="2600">
                <a:solidFill>
                  <a:srgbClr val="2F3D4C"/>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1D33C630-315D-CFC6-1077-4EA130C6BF5B}"/>
              </a:ext>
            </a:extLst>
          </p:cNvPr>
          <p:cNvSpPr>
            <a:spLocks noGrp="1"/>
          </p:cNvSpPr>
          <p:nvPr>
            <p:ph sz="half" idx="2"/>
          </p:nvPr>
        </p:nvSpPr>
        <p:spPr>
          <a:xfrm>
            <a:off x="9579311" y="2247900"/>
            <a:ext cx="7772400" cy="6361229"/>
          </a:xfrm>
        </p:spPr>
        <p:txBody>
          <a:bodyPr>
            <a:normAutofit/>
          </a:bodyPr>
          <a:lstStyle>
            <a:lvl1pPr>
              <a:lnSpc>
                <a:spcPct val="110000"/>
              </a:lnSpc>
              <a:spcBef>
                <a:spcPts val="0"/>
              </a:spcBef>
              <a:defRPr sz="2600">
                <a:solidFill>
                  <a:srgbClr val="2F3D4C"/>
                </a:solidFill>
              </a:defRPr>
            </a:lvl1pPr>
            <a:lvl2pPr>
              <a:lnSpc>
                <a:spcPct val="110000"/>
              </a:lnSpc>
              <a:spcBef>
                <a:spcPts val="0"/>
              </a:spcBef>
              <a:defRPr sz="2600">
                <a:solidFill>
                  <a:srgbClr val="2F3D4C"/>
                </a:solidFill>
              </a:defRPr>
            </a:lvl2pPr>
            <a:lvl3pPr>
              <a:lnSpc>
                <a:spcPct val="110000"/>
              </a:lnSpc>
              <a:spcBef>
                <a:spcPts val="0"/>
              </a:spcBef>
              <a:defRPr sz="2600">
                <a:solidFill>
                  <a:srgbClr val="2F3D4C"/>
                </a:solidFill>
              </a:defRPr>
            </a:lvl3pPr>
            <a:lvl4pPr>
              <a:lnSpc>
                <a:spcPct val="110000"/>
              </a:lnSpc>
              <a:spcBef>
                <a:spcPts val="0"/>
              </a:spcBef>
              <a:defRPr sz="2600">
                <a:solidFill>
                  <a:srgbClr val="2F3D4C"/>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a:extLst>
              <a:ext uri="{FF2B5EF4-FFF2-40B4-BE49-F238E27FC236}">
                <a16:creationId xmlns:a16="http://schemas.microsoft.com/office/drawing/2014/main" id="{15D4EA1A-AFD3-FE33-791E-2576D3414096}"/>
              </a:ext>
            </a:extLst>
          </p:cNvPr>
          <p:cNvSpPr>
            <a:spLocks noGrp="1"/>
          </p:cNvSpPr>
          <p:nvPr>
            <p:ph type="dt" sz="half" idx="10"/>
          </p:nvPr>
        </p:nvSpPr>
        <p:spPr/>
        <p:txBody>
          <a:bodyPr/>
          <a:lstStyle/>
          <a:p>
            <a:pPr defTabSz="1371600"/>
            <a:fld id="{A448B9D2-E6E9-40E5-8C65-A106E5FF64CC}" type="datetimeFigureOut">
              <a:rPr lang="en-US" smtClean="0">
                <a:solidFill>
                  <a:prstClr val="black">
                    <a:tint val="82000"/>
                  </a:prstClr>
                </a:solidFill>
              </a:rPr>
              <a:pPr defTabSz="1371600"/>
              <a:t>6/4/2026</a:t>
            </a:fld>
            <a:endParaRPr lang="en-US">
              <a:solidFill>
                <a:prstClr val="black">
                  <a:tint val="82000"/>
                </a:prstClr>
              </a:solidFill>
            </a:endParaRPr>
          </a:p>
        </p:txBody>
      </p:sp>
      <p:sp>
        <p:nvSpPr>
          <p:cNvPr id="6" name="Footer Placeholder 5">
            <a:extLst>
              <a:ext uri="{FF2B5EF4-FFF2-40B4-BE49-F238E27FC236}">
                <a16:creationId xmlns:a16="http://schemas.microsoft.com/office/drawing/2014/main" id="{88FE9CDF-4B22-2AEC-D3B4-2114FED224F7}"/>
              </a:ext>
            </a:extLst>
          </p:cNvPr>
          <p:cNvSpPr>
            <a:spLocks noGrp="1"/>
          </p:cNvSpPr>
          <p:nvPr>
            <p:ph type="ftr" sz="quarter" idx="11"/>
          </p:nvPr>
        </p:nvSpPr>
        <p:spPr/>
        <p:txBody>
          <a:bodyPr/>
          <a:lstStyle/>
          <a:p>
            <a:pPr defTabSz="1371600"/>
            <a:endParaRPr lang="en-US">
              <a:solidFill>
                <a:prstClr val="black">
                  <a:tint val="82000"/>
                </a:prstClr>
              </a:solidFill>
            </a:endParaRPr>
          </a:p>
        </p:txBody>
      </p:sp>
      <p:sp>
        <p:nvSpPr>
          <p:cNvPr id="7" name="Slide Number Placeholder 6">
            <a:extLst>
              <a:ext uri="{FF2B5EF4-FFF2-40B4-BE49-F238E27FC236}">
                <a16:creationId xmlns:a16="http://schemas.microsoft.com/office/drawing/2014/main" id="{C385E363-0518-8836-E86B-81440D4AE929}"/>
              </a:ext>
            </a:extLst>
          </p:cNvPr>
          <p:cNvSpPr>
            <a:spLocks noGrp="1"/>
          </p:cNvSpPr>
          <p:nvPr>
            <p:ph type="sldNum" sz="quarter" idx="12"/>
          </p:nvPr>
        </p:nvSpPr>
        <p:spPr/>
        <p:txBody>
          <a:bodyPr/>
          <a:lstStyle/>
          <a:p>
            <a:pPr defTabSz="1371600"/>
            <a:fld id="{6198BB4C-949A-4E12-86B0-4EF15C1E3C5D}" type="slidenum">
              <a:rPr lang="en-US" smtClean="0">
                <a:solidFill>
                  <a:prstClr val="black">
                    <a:tint val="82000"/>
                  </a:prstClr>
                </a:solidFill>
              </a:rPr>
              <a:pPr defTabSz="1371600"/>
              <a:t>‹#›</a:t>
            </a:fld>
            <a:endParaRPr lang="en-US">
              <a:solidFill>
                <a:prstClr val="black">
                  <a:tint val="82000"/>
                </a:prstClr>
              </a:solidFill>
            </a:endParaRPr>
          </a:p>
        </p:txBody>
      </p:sp>
      <p:pic>
        <p:nvPicPr>
          <p:cNvPr id="9" name="Picture 8">
            <a:extLst>
              <a:ext uri="{FF2B5EF4-FFF2-40B4-BE49-F238E27FC236}">
                <a16:creationId xmlns:a16="http://schemas.microsoft.com/office/drawing/2014/main" id="{CCB30407-92DB-6D23-E28D-5CA457DC0021}"/>
              </a:ext>
            </a:extLst>
          </p:cNvPr>
          <p:cNvPicPr>
            <a:picLocks noChangeAspect="1"/>
          </p:cNvPicPr>
          <p:nvPr userDrawn="1"/>
        </p:nvPicPr>
        <p:blipFill>
          <a:blip r:embed="rId4"/>
          <a:stretch>
            <a:fillRect/>
          </a:stretch>
        </p:blipFill>
        <p:spPr>
          <a:xfrm>
            <a:off x="903731" y="1896138"/>
            <a:ext cx="16459200" cy="18760"/>
          </a:xfrm>
          <a:prstGeom prst="rect">
            <a:avLst/>
          </a:prstGeom>
        </p:spPr>
      </p:pic>
    </p:spTree>
    <p:extLst>
      <p:ext uri="{BB962C8B-B14F-4D97-AF65-F5344CB8AC3E}">
        <p14:creationId xmlns:p14="http://schemas.microsoft.com/office/powerpoint/2010/main" val="1830302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57CB8A-616D-DB88-E626-AD88405ECE49}"/>
              </a:ext>
            </a:extLst>
          </p:cNvPr>
          <p:cNvSpPr>
            <a:spLocks noGrp="1"/>
          </p:cNvSpPr>
          <p:nvPr>
            <p:ph type="title"/>
          </p:nvPr>
        </p:nvSpPr>
        <p:spPr>
          <a:xfrm>
            <a:off x="918972" y="547687"/>
            <a:ext cx="16404336" cy="10972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521D1AE-8C70-E17F-4B72-A99C29DE1853}"/>
              </a:ext>
            </a:extLst>
          </p:cNvPr>
          <p:cNvSpPr>
            <a:spLocks noGrp="1"/>
          </p:cNvSpPr>
          <p:nvPr>
            <p:ph type="body" idx="1"/>
          </p:nvPr>
        </p:nvSpPr>
        <p:spPr>
          <a:xfrm>
            <a:off x="918972" y="1866901"/>
            <a:ext cx="16404336" cy="68910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a:extLst>
              <a:ext uri="{FF2B5EF4-FFF2-40B4-BE49-F238E27FC236}">
                <a16:creationId xmlns:a16="http://schemas.microsoft.com/office/drawing/2014/main" id="{4D0739AE-F4E9-DBEA-157C-A988F04C3D46}"/>
              </a:ext>
            </a:extLst>
          </p:cNvPr>
          <p:cNvSpPr>
            <a:spLocks noGrp="1"/>
          </p:cNvSpPr>
          <p:nvPr>
            <p:ph type="dt" sz="half" idx="2"/>
          </p:nvPr>
        </p:nvSpPr>
        <p:spPr>
          <a:xfrm>
            <a:off x="918972"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pPr defTabSz="1371600"/>
            <a:fld id="{A448B9D2-E6E9-40E5-8C65-A106E5FF64CC}" type="datetimeFigureOut">
              <a:rPr lang="en-US" smtClean="0">
                <a:solidFill>
                  <a:prstClr val="black">
                    <a:tint val="82000"/>
                  </a:prstClr>
                </a:solidFill>
              </a:rPr>
              <a:pPr defTabSz="1371600"/>
              <a:t>6/4/2026</a:t>
            </a:fld>
            <a:endParaRPr lang="en-US" dirty="0">
              <a:solidFill>
                <a:prstClr val="black">
                  <a:tint val="82000"/>
                </a:prstClr>
              </a:solidFill>
            </a:endParaRPr>
          </a:p>
        </p:txBody>
      </p:sp>
      <p:sp>
        <p:nvSpPr>
          <p:cNvPr id="5" name="Footer Placeholder 4">
            <a:extLst>
              <a:ext uri="{FF2B5EF4-FFF2-40B4-BE49-F238E27FC236}">
                <a16:creationId xmlns:a16="http://schemas.microsoft.com/office/drawing/2014/main" id="{EAF12BDF-56C2-0213-CE6C-82243BE91B51}"/>
              </a:ext>
            </a:extLst>
          </p:cNvPr>
          <p:cNvSpPr>
            <a:spLocks noGrp="1"/>
          </p:cNvSpPr>
          <p:nvPr>
            <p:ph type="ftr" sz="quarter" idx="3"/>
          </p:nvPr>
        </p:nvSpPr>
        <p:spPr>
          <a:xfrm>
            <a:off x="6035040" y="9556342"/>
            <a:ext cx="61722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pPr defTabSz="1371600"/>
            <a:endParaRPr lang="en-US" dirty="0">
              <a:solidFill>
                <a:prstClr val="black">
                  <a:tint val="82000"/>
                </a:prstClr>
              </a:solidFill>
            </a:endParaRPr>
          </a:p>
        </p:txBody>
      </p:sp>
      <p:sp>
        <p:nvSpPr>
          <p:cNvPr id="6" name="Slide Number Placeholder 5">
            <a:extLst>
              <a:ext uri="{FF2B5EF4-FFF2-40B4-BE49-F238E27FC236}">
                <a16:creationId xmlns:a16="http://schemas.microsoft.com/office/drawing/2014/main" id="{5B0486B0-175D-859B-47C3-0AF39FCE83CE}"/>
              </a:ext>
            </a:extLst>
          </p:cNvPr>
          <p:cNvSpPr>
            <a:spLocks noGrp="1"/>
          </p:cNvSpPr>
          <p:nvPr>
            <p:ph type="sldNum" sz="quarter" idx="4"/>
          </p:nvPr>
        </p:nvSpPr>
        <p:spPr>
          <a:xfrm>
            <a:off x="13208508" y="9556342"/>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pPr defTabSz="1371600"/>
            <a:fld id="{6198BB4C-949A-4E12-86B0-4EF15C1E3C5D}" type="slidenum">
              <a:rPr lang="en-US" smtClean="0">
                <a:solidFill>
                  <a:prstClr val="black">
                    <a:tint val="82000"/>
                  </a:prstClr>
                </a:solidFill>
              </a:rPr>
              <a:pPr defTabSz="1371600"/>
              <a:t>‹#›</a:t>
            </a:fld>
            <a:endParaRPr lang="en-US" dirty="0">
              <a:solidFill>
                <a:prstClr val="black">
                  <a:tint val="82000"/>
                </a:prstClr>
              </a:solidFill>
            </a:endParaRPr>
          </a:p>
        </p:txBody>
      </p:sp>
    </p:spTree>
    <p:extLst>
      <p:ext uri="{BB962C8B-B14F-4D97-AF65-F5344CB8AC3E}">
        <p14:creationId xmlns:p14="http://schemas.microsoft.com/office/powerpoint/2010/main" val="2460797696"/>
      </p:ext>
    </p:extLst>
  </p:cSld>
  <p:clrMap bg1="lt1" tx1="dk1" bg2="lt2" tx2="dk2" accent1="accent1" accent2="accent2" accent3="accent3" accent4="accent4" accent5="accent5" accent6="accent6" hlink="hlink" folHlink="folHlink"/>
  <p:sldLayoutIdLst>
    <p:sldLayoutId id="2147483661" r:id="rId1"/>
    <p:sldLayoutId id="2147483671" r:id="rId2"/>
    <p:sldLayoutId id="2147483675" r:id="rId3"/>
    <p:sldLayoutId id="2147483662" r:id="rId4"/>
    <p:sldLayoutId id="2147483677" r:id="rId5"/>
    <p:sldLayoutId id="2147483678" r:id="rId6"/>
    <p:sldLayoutId id="2147483679" r:id="rId7"/>
    <p:sldLayoutId id="2147483674" r:id="rId8"/>
    <p:sldLayoutId id="2147483663" r:id="rId9"/>
    <p:sldLayoutId id="2147483673" r:id="rId10"/>
    <p:sldLayoutId id="2147483664" r:id="rId11"/>
    <p:sldLayoutId id="2147483672" r:id="rId12"/>
    <p:sldLayoutId id="2147483666" r:id="rId13"/>
    <p:sldLayoutId id="2147483668" r:id="rId14"/>
    <p:sldLayoutId id="2147483670" r:id="rId15"/>
    <p:sldLayoutId id="2147483669" r:id="rId16"/>
  </p:sldLayoutIdLst>
  <p:txStyles>
    <p:titleStyle>
      <a:lvl1pPr algn="l" defTabSz="1371600" rtl="0" eaLnBrk="1" latinLnBrk="0" hangingPunct="1">
        <a:lnSpc>
          <a:spcPct val="90000"/>
        </a:lnSpc>
        <a:spcBef>
          <a:spcPct val="0"/>
        </a:spcBef>
        <a:buNone/>
        <a:defRPr sz="4800" kern="1200">
          <a:solidFill>
            <a:schemeClr val="tx1"/>
          </a:solidFill>
          <a:latin typeface="+mn-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2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hyperlink" Target="https://eoc.sc.gov/sites/eoc/files/Documents/Acct%20Manual%2025%2026/FINAL%20Accountability%20Manual%20SY%202025-26%20(UPDATED%202025%2012%2019).pdf"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hyperlink" Target="https://padlet.com/kstaton10/sc-work-based-learning-padlet-k-staton-f11xmmbzdkpk8vmc" TargetMode="Externa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hyperlink" Target="https://ed.sc.gov/instruction/career-and-technical-education/career-guidance/work-based-learning/regional-career-specialist-roster/"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1.svg"/><Relationship Id="rId4" Type="http://schemas.openxmlformats.org/officeDocument/2006/relationships/hyperlink" Target="https://ed.sc.gov/instruction/career-and-technical-education/career-guidance/work-based-learning/proviso-1a-5-wb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dol.gov/agencies/whd/youthrules"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png"/><Relationship Id="rId3" Type="http://schemas.openxmlformats.org/officeDocument/2006/relationships/hyperlink" Target="https://ed.sc.gov/instruction/career-and-technical-education/career-guidance/work-based-learning/work-based-learning-training-agreement-and-evaluation-plan-sheet/" TargetMode="External"/><Relationship Id="rId7" Type="http://schemas.openxmlformats.org/officeDocument/2006/relationships/image" Target="../media/image15.png"/><Relationship Id="rId12"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hyperlink" Target="https://pixabay.com/pt/unidade-direito-carro-estrada-44357/" TargetMode="External"/><Relationship Id="rId5" Type="http://schemas.openxmlformats.org/officeDocument/2006/relationships/hyperlink" Target="https://pixabay.com/en/woman-blonde-automobile-car-160342/" TargetMode="External"/><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 Id="rId1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hyperlink" Target="https://eoc.sc.gov/sites/eoc/files/Documents/Acct%20Manual%2025%2026/FINAL%20Accountability%20Manual%20SY%202025-26%20(UPDATED%202026%2004%2020).pdf" TargetMode="External"/><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125B5-F436-FCCB-568C-BFA2D8619E3A}"/>
              </a:ext>
            </a:extLst>
          </p:cNvPr>
          <p:cNvSpPr>
            <a:spLocks noGrp="1"/>
          </p:cNvSpPr>
          <p:nvPr>
            <p:ph type="ctrTitle"/>
          </p:nvPr>
        </p:nvSpPr>
        <p:spPr>
          <a:xfrm>
            <a:off x="-71805" y="495300"/>
            <a:ext cx="10354410" cy="3675792"/>
          </a:xfrm>
        </p:spPr>
        <p:txBody>
          <a:bodyPr/>
          <a:lstStyle/>
          <a:p>
            <a:pPr algn="ctr"/>
            <a:r>
              <a:rPr lang="en-US" dirty="0"/>
              <a:t>South Carolina</a:t>
            </a:r>
            <a:br>
              <a:rPr lang="en-US" dirty="0"/>
            </a:br>
            <a:r>
              <a:rPr lang="en-US" dirty="0"/>
              <a:t> Work-Based Learning </a:t>
            </a:r>
            <a:br>
              <a:rPr lang="en-US" dirty="0"/>
            </a:br>
            <a:r>
              <a:rPr lang="en-US" dirty="0"/>
              <a:t>K-12</a:t>
            </a:r>
          </a:p>
        </p:txBody>
      </p:sp>
      <p:sp>
        <p:nvSpPr>
          <p:cNvPr id="3" name="Subtitle 2">
            <a:extLst>
              <a:ext uri="{FF2B5EF4-FFF2-40B4-BE49-F238E27FC236}">
                <a16:creationId xmlns:a16="http://schemas.microsoft.com/office/drawing/2014/main" id="{B099F854-9284-7C19-F74C-100A35BAADE6}"/>
              </a:ext>
            </a:extLst>
          </p:cNvPr>
          <p:cNvSpPr>
            <a:spLocks noGrp="1"/>
          </p:cNvSpPr>
          <p:nvPr>
            <p:ph type="subTitle" idx="1"/>
          </p:nvPr>
        </p:nvSpPr>
        <p:spPr>
          <a:xfrm>
            <a:off x="152400" y="5905500"/>
            <a:ext cx="11323674" cy="2483643"/>
          </a:xfrm>
        </p:spPr>
        <p:txBody>
          <a:bodyPr/>
          <a:lstStyle/>
          <a:p>
            <a:r>
              <a:rPr lang="en-US" dirty="0"/>
              <a:t>2026 Palmetto Education Summit</a:t>
            </a:r>
          </a:p>
          <a:p>
            <a:endParaRPr lang="en-US" dirty="0"/>
          </a:p>
        </p:txBody>
      </p:sp>
      <p:pic>
        <p:nvPicPr>
          <p:cNvPr id="5" name="Content PlacehCDE banner logo" descr="2024 South Carolina Department of Education banner logo.">
            <a:extLst>
              <a:ext uri="{FF2B5EF4-FFF2-40B4-BE49-F238E27FC236}">
                <a16:creationId xmlns:a16="http://schemas.microsoft.com/office/drawing/2014/main" id="{F8433567-76C1-EC93-B632-9F436514586A}"/>
              </a:ext>
            </a:extLst>
          </p:cNvPr>
          <p:cNvPicPr>
            <a:picLocks noChangeAspect="1"/>
          </p:cNvPicPr>
          <p:nvPr/>
        </p:nvPicPr>
        <p:blipFill>
          <a:blip r:embed="rId3"/>
          <a:stretch>
            <a:fillRect/>
          </a:stretch>
        </p:blipFill>
        <p:spPr>
          <a:xfrm>
            <a:off x="304800" y="8191501"/>
            <a:ext cx="9601200" cy="1920240"/>
          </a:xfrm>
          <a:prstGeom prst="rect">
            <a:avLst/>
          </a:prstGeom>
        </p:spPr>
      </p:pic>
    </p:spTree>
    <p:extLst>
      <p:ext uri="{BB962C8B-B14F-4D97-AF65-F5344CB8AC3E}">
        <p14:creationId xmlns:p14="http://schemas.microsoft.com/office/powerpoint/2010/main" val="1840523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9">
            <a:extLst>
              <a:ext uri="{FF2B5EF4-FFF2-40B4-BE49-F238E27FC236}">
                <a16:creationId xmlns:a16="http://schemas.microsoft.com/office/drawing/2014/main" id="{96F7F149-4920-BF97-685C-CC24F767FC35}"/>
              </a:ext>
            </a:extLst>
          </p:cNvPr>
          <p:cNvSpPr txBox="1">
            <a:spLocks noGrp="1"/>
          </p:cNvSpPr>
          <p:nvPr>
            <p:ph type="title"/>
          </p:nvPr>
        </p:nvSpPr>
        <p:spPr>
          <a:xfrm>
            <a:off x="885251" y="685800"/>
            <a:ext cx="6272788" cy="129965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000"/>
              </a:lnSpc>
              <a:spcBef>
                <a:spcPts val="0"/>
              </a:spcBef>
              <a:spcAft>
                <a:spcPts val="0"/>
              </a:spcAft>
              <a:buClrTx/>
              <a:buSzTx/>
              <a:buFontTx/>
              <a:buNone/>
              <a:tabLst/>
              <a:defRPr/>
            </a:pPr>
            <a:r>
              <a:rPr kumimoji="0" lang="en-US" b="1" i="0" u="none" strike="noStrike" kern="1200" cap="none" spc="0" normalizeH="0" baseline="0" noProof="0" dirty="0">
                <a:ln>
                  <a:noFill/>
                </a:ln>
                <a:effectLst/>
                <a:uLnTx/>
                <a:uFillTx/>
                <a:latin typeface="Aptos" panose="020B0004020202020204" pitchFamily="34" charset="0"/>
                <a:ea typeface="+mn-ea"/>
                <a:cs typeface="+mn-cs"/>
              </a:rPr>
              <a:t>WBL Career ready Red Box</a:t>
            </a:r>
          </a:p>
        </p:txBody>
      </p:sp>
      <p:sp>
        <p:nvSpPr>
          <p:cNvPr id="5" name="Text Placeholder 4">
            <a:extLst>
              <a:ext uri="{FF2B5EF4-FFF2-40B4-BE49-F238E27FC236}">
                <a16:creationId xmlns:a16="http://schemas.microsoft.com/office/drawing/2014/main" id="{9BA66759-8541-4F41-76AE-415F107CC698}"/>
              </a:ext>
            </a:extLst>
          </p:cNvPr>
          <p:cNvSpPr>
            <a:spLocks noGrp="1"/>
          </p:cNvSpPr>
          <p:nvPr>
            <p:ph type="body" sz="half" idx="2"/>
          </p:nvPr>
        </p:nvSpPr>
        <p:spPr>
          <a:xfrm>
            <a:off x="879808" y="3009900"/>
            <a:ext cx="6346485" cy="6400800"/>
          </a:xfrm>
        </p:spPr>
        <p:txBody>
          <a:bodyPr>
            <a:noAutofit/>
          </a:bodyPr>
          <a:lstStyle/>
          <a:p>
            <a:pPr>
              <a:lnSpc>
                <a:spcPct val="110000"/>
              </a:lnSpc>
              <a:spcBef>
                <a:spcPts val="0"/>
              </a:spcBef>
            </a:pPr>
            <a:r>
              <a:rPr lang="en-US" sz="2000" dirty="0"/>
              <a:t>View of ‘red box’ for reporting WBL Career ready qualifier with all required entry fields noted so accountability data team can capture for the high school report card. </a:t>
            </a:r>
          </a:p>
          <a:p>
            <a:pPr>
              <a:lnSpc>
                <a:spcPct val="110000"/>
              </a:lnSpc>
              <a:spcBef>
                <a:spcPts val="0"/>
              </a:spcBef>
            </a:pPr>
            <a:endParaRPr lang="en-US" sz="2000" dirty="0"/>
          </a:p>
          <a:p>
            <a:pPr>
              <a:lnSpc>
                <a:spcPct val="110000"/>
              </a:lnSpc>
              <a:spcBef>
                <a:spcPts val="0"/>
              </a:spcBef>
            </a:pPr>
            <a:r>
              <a:rPr lang="en-US" sz="2000" dirty="0"/>
              <a:t>Career Centers do not currently have a separate report card</a:t>
            </a:r>
          </a:p>
          <a:p>
            <a:pPr>
              <a:lnSpc>
                <a:spcPct val="110000"/>
              </a:lnSpc>
              <a:spcBef>
                <a:spcPts val="0"/>
              </a:spcBef>
            </a:pPr>
            <a:endParaRPr lang="en-US" sz="2000" dirty="0"/>
          </a:p>
          <a:p>
            <a:pPr>
              <a:lnSpc>
                <a:spcPct val="110000"/>
              </a:lnSpc>
              <a:spcBef>
                <a:spcPts val="0"/>
              </a:spcBef>
            </a:pPr>
            <a:r>
              <a:rPr lang="en-US" sz="2000" dirty="0"/>
              <a:t>All career center WBL reporting qualifiers default to the student’s home high school. </a:t>
            </a:r>
          </a:p>
          <a:p>
            <a:pPr>
              <a:lnSpc>
                <a:spcPct val="110000"/>
              </a:lnSpc>
              <a:spcBef>
                <a:spcPts val="0"/>
              </a:spcBef>
            </a:pPr>
            <a:endParaRPr lang="en-US" sz="2000" dirty="0"/>
          </a:p>
          <a:p>
            <a:pPr>
              <a:lnSpc>
                <a:spcPct val="110000"/>
              </a:lnSpc>
              <a:spcBef>
                <a:spcPts val="0"/>
              </a:spcBef>
            </a:pPr>
            <a:r>
              <a:rPr lang="en-US" sz="2000" dirty="0"/>
              <a:t>( WBL CR Career Center BEDS Code) created to still capture their numbers reporting great work provided for students.</a:t>
            </a:r>
          </a:p>
          <a:p>
            <a:pPr>
              <a:lnSpc>
                <a:spcPct val="110000"/>
              </a:lnSpc>
              <a:spcBef>
                <a:spcPts val="0"/>
              </a:spcBef>
            </a:pPr>
            <a:endParaRPr lang="en-US" sz="2000" dirty="0"/>
          </a:p>
          <a:p>
            <a:pPr>
              <a:lnSpc>
                <a:spcPct val="110000"/>
              </a:lnSpc>
              <a:spcBef>
                <a:spcPts val="0"/>
              </a:spcBef>
            </a:pPr>
            <a:r>
              <a:rPr lang="en-US" sz="2000" dirty="0"/>
              <a:t>NOTE: Clear button has been added- Be mindful! </a:t>
            </a:r>
          </a:p>
          <a:p>
            <a:endParaRPr lang="en-US" dirty="0"/>
          </a:p>
        </p:txBody>
      </p:sp>
      <p:sp>
        <p:nvSpPr>
          <p:cNvPr id="4" name="Content Placeholder 3">
            <a:extLst>
              <a:ext uri="{FF2B5EF4-FFF2-40B4-BE49-F238E27FC236}">
                <a16:creationId xmlns:a16="http://schemas.microsoft.com/office/drawing/2014/main" id="{E47F32F8-836A-2204-710A-ED72F5F5E3FD}"/>
              </a:ext>
            </a:extLst>
          </p:cNvPr>
          <p:cNvSpPr>
            <a:spLocks noGrp="1"/>
          </p:cNvSpPr>
          <p:nvPr>
            <p:ph idx="1"/>
          </p:nvPr>
        </p:nvSpPr>
        <p:spPr>
          <a:xfrm>
            <a:off x="7332323" y="1344251"/>
            <a:ext cx="10803277" cy="7304450"/>
          </a:xfrm>
        </p:spPr>
        <p:txBody>
          <a:bodyPr>
            <a:normAutofit/>
          </a:bodyPr>
          <a:lstStyle/>
          <a:p>
            <a:pPr marL="0" indent="0">
              <a:buNone/>
            </a:pPr>
            <a:r>
              <a:rPr lang="en-US" dirty="0"/>
              <a:t>Insert and format picture to fit allotted box frame</a:t>
            </a:r>
          </a:p>
        </p:txBody>
      </p:sp>
      <p:pic>
        <p:nvPicPr>
          <p:cNvPr id="1026" name="Picture 1" descr="picture of the WBL career ready qualifier red box in PowerSchool">
            <a:extLst>
              <a:ext uri="{FF2B5EF4-FFF2-40B4-BE49-F238E27FC236}">
                <a16:creationId xmlns:a16="http://schemas.microsoft.com/office/drawing/2014/main" id="{13F2414B-2441-5525-DA38-E964B6959F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2323" y="1344252"/>
            <a:ext cx="10803277" cy="730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2732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9">
            <a:extLst>
              <a:ext uri="{FF2B5EF4-FFF2-40B4-BE49-F238E27FC236}">
                <a16:creationId xmlns:a16="http://schemas.microsoft.com/office/drawing/2014/main" id="{96F7F149-4920-BF97-685C-CC24F767FC35}"/>
              </a:ext>
            </a:extLst>
          </p:cNvPr>
          <p:cNvSpPr txBox="1">
            <a:spLocks noGrp="1"/>
          </p:cNvSpPr>
          <p:nvPr>
            <p:ph type="title"/>
          </p:nvPr>
        </p:nvSpPr>
        <p:spPr>
          <a:xfrm>
            <a:off x="885251" y="685800"/>
            <a:ext cx="6272788" cy="129965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000"/>
              </a:lnSpc>
              <a:spcBef>
                <a:spcPts val="0"/>
              </a:spcBef>
              <a:spcAft>
                <a:spcPts val="0"/>
              </a:spcAft>
              <a:buClrTx/>
              <a:buSzTx/>
              <a:buFontTx/>
              <a:buNone/>
              <a:tabLst/>
              <a:defRPr/>
            </a:pPr>
            <a:r>
              <a:rPr kumimoji="0" lang="en-US" b="1" i="0" u="none" strike="noStrike" kern="1200" cap="none" spc="0" normalizeH="0" baseline="0" noProof="0" dirty="0">
                <a:ln>
                  <a:noFill/>
                </a:ln>
                <a:effectLst/>
                <a:uLnTx/>
                <a:uFillTx/>
                <a:latin typeface="Aptos" panose="020B0004020202020204" pitchFamily="34" charset="0"/>
                <a:ea typeface="+mn-ea"/>
                <a:cs typeface="+mn-cs"/>
              </a:rPr>
              <a:t>WBL 1-20 Entries View</a:t>
            </a:r>
          </a:p>
        </p:txBody>
      </p:sp>
      <p:sp>
        <p:nvSpPr>
          <p:cNvPr id="5" name="Text Placeholder 4">
            <a:extLst>
              <a:ext uri="{FF2B5EF4-FFF2-40B4-BE49-F238E27FC236}">
                <a16:creationId xmlns:a16="http://schemas.microsoft.com/office/drawing/2014/main" id="{9BA66759-8541-4F41-76AE-415F107CC698}"/>
              </a:ext>
            </a:extLst>
          </p:cNvPr>
          <p:cNvSpPr>
            <a:spLocks noGrp="1"/>
          </p:cNvSpPr>
          <p:nvPr>
            <p:ph type="body" sz="half" idx="2"/>
          </p:nvPr>
        </p:nvSpPr>
        <p:spPr/>
        <p:txBody>
          <a:bodyPr>
            <a:noAutofit/>
          </a:bodyPr>
          <a:lstStyle/>
          <a:p>
            <a:pPr>
              <a:lnSpc>
                <a:spcPct val="110000"/>
              </a:lnSpc>
              <a:spcBef>
                <a:spcPts val="0"/>
              </a:spcBef>
            </a:pPr>
            <a:r>
              <a:rPr lang="en-US" sz="2600" dirty="0"/>
              <a:t>View of </a:t>
            </a:r>
            <a:r>
              <a:rPr lang="en-US" dirty="0"/>
              <a:t>WBL ‘regular’ experience field for all WBL experiences completed for K-12 student cohorts.</a:t>
            </a:r>
            <a:endParaRPr lang="en-US" sz="2600" dirty="0"/>
          </a:p>
          <a:p>
            <a:pPr>
              <a:lnSpc>
                <a:spcPct val="110000"/>
              </a:lnSpc>
              <a:spcBef>
                <a:spcPts val="0"/>
              </a:spcBef>
            </a:pPr>
            <a:endParaRPr lang="en-US" dirty="0"/>
          </a:p>
          <a:p>
            <a:pPr>
              <a:lnSpc>
                <a:spcPct val="110000"/>
              </a:lnSpc>
              <a:spcBef>
                <a:spcPts val="0"/>
              </a:spcBef>
            </a:pPr>
            <a:endParaRPr lang="en-US" sz="2600" dirty="0"/>
          </a:p>
          <a:p>
            <a:endParaRPr lang="en-US" dirty="0"/>
          </a:p>
        </p:txBody>
      </p:sp>
      <p:sp>
        <p:nvSpPr>
          <p:cNvPr id="4" name="Content Placeholder 3">
            <a:extLst>
              <a:ext uri="{FF2B5EF4-FFF2-40B4-BE49-F238E27FC236}">
                <a16:creationId xmlns:a16="http://schemas.microsoft.com/office/drawing/2014/main" id="{E47F32F8-836A-2204-710A-ED72F5F5E3FD}"/>
              </a:ext>
            </a:extLst>
          </p:cNvPr>
          <p:cNvSpPr>
            <a:spLocks noGrp="1"/>
          </p:cNvSpPr>
          <p:nvPr>
            <p:ph idx="1"/>
          </p:nvPr>
        </p:nvSpPr>
        <p:spPr>
          <a:xfrm>
            <a:off x="7332323" y="1344251"/>
            <a:ext cx="10803277" cy="7304450"/>
          </a:xfrm>
        </p:spPr>
        <p:txBody>
          <a:bodyPr>
            <a:normAutofit/>
          </a:bodyPr>
          <a:lstStyle/>
          <a:p>
            <a:pPr marL="0" indent="0">
              <a:buNone/>
            </a:pPr>
            <a:r>
              <a:rPr lang="en-US" dirty="0"/>
              <a:t>Insert and format picture to fit allotted box frame</a:t>
            </a:r>
          </a:p>
        </p:txBody>
      </p:sp>
      <p:pic>
        <p:nvPicPr>
          <p:cNvPr id="3" name="Picture 2" descr="screenshot of the work based learning experience data entry fields in PowerSchool">
            <a:extLst>
              <a:ext uri="{FF2B5EF4-FFF2-40B4-BE49-F238E27FC236}">
                <a16:creationId xmlns:a16="http://schemas.microsoft.com/office/drawing/2014/main" id="{776FF1E0-7FB0-2A70-6F12-24006E74B3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32323" y="1344251"/>
            <a:ext cx="10803277" cy="7304450"/>
          </a:xfrm>
          <a:prstGeom prst="rect">
            <a:avLst/>
          </a:prstGeom>
        </p:spPr>
      </p:pic>
    </p:spTree>
    <p:extLst>
      <p:ext uri="{BB962C8B-B14F-4D97-AF65-F5344CB8AC3E}">
        <p14:creationId xmlns:p14="http://schemas.microsoft.com/office/powerpoint/2010/main" val="1798238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F7240-11B4-D8E4-47B3-553AB59032A7}"/>
              </a:ext>
            </a:extLst>
          </p:cNvPr>
          <p:cNvSpPr>
            <a:spLocks noGrp="1"/>
          </p:cNvSpPr>
          <p:nvPr>
            <p:ph type="title"/>
          </p:nvPr>
        </p:nvSpPr>
        <p:spPr/>
        <p:txBody>
          <a:bodyPr/>
          <a:lstStyle/>
          <a:p>
            <a:r>
              <a:rPr lang="en-US" dirty="0"/>
              <a:t>Data Validation update</a:t>
            </a:r>
          </a:p>
        </p:txBody>
      </p:sp>
      <p:sp>
        <p:nvSpPr>
          <p:cNvPr id="3" name="Content Placeholder 2">
            <a:extLst>
              <a:ext uri="{FF2B5EF4-FFF2-40B4-BE49-F238E27FC236}">
                <a16:creationId xmlns:a16="http://schemas.microsoft.com/office/drawing/2014/main" id="{AB8DA593-D5BD-09F4-A7E1-5669C384BFBE}"/>
              </a:ext>
            </a:extLst>
          </p:cNvPr>
          <p:cNvSpPr>
            <a:spLocks noGrp="1"/>
          </p:cNvSpPr>
          <p:nvPr>
            <p:ph idx="1"/>
          </p:nvPr>
        </p:nvSpPr>
        <p:spPr>
          <a:xfrm>
            <a:off x="918972" y="2175346"/>
            <a:ext cx="16450056" cy="6778153"/>
          </a:xfrm>
        </p:spPr>
        <p:txBody>
          <a:bodyPr>
            <a:normAutofit fontScale="70000" lnSpcReduction="20000"/>
          </a:bodyPr>
          <a:lstStyle/>
          <a:p>
            <a:pPr algn="ctr"/>
            <a:r>
              <a:rPr lang="en-US" sz="4000" b="1" dirty="0"/>
              <a:t>Data validation for data field terms has been removed! </a:t>
            </a:r>
          </a:p>
          <a:p>
            <a:r>
              <a:rPr lang="en-US" dirty="0"/>
              <a:t>What does this mean?  </a:t>
            </a:r>
          </a:p>
          <a:p>
            <a:r>
              <a:rPr lang="en-US" dirty="0"/>
              <a:t>                          You will no longer receive an error prompt when entering WBL experience outside the current academic year range.</a:t>
            </a:r>
          </a:p>
          <a:p>
            <a:endParaRPr lang="en-US" dirty="0"/>
          </a:p>
          <a:p>
            <a:r>
              <a:rPr lang="en-US" dirty="0"/>
              <a:t>Why does this matter? </a:t>
            </a:r>
          </a:p>
          <a:p>
            <a:r>
              <a:rPr lang="en-US" dirty="0"/>
              <a:t>	Transfer student that has completed a WBL Career Ready Internship previous academic year.</a:t>
            </a:r>
          </a:p>
          <a:p>
            <a:r>
              <a:rPr lang="en-US" dirty="0"/>
              <a:t>                          Summer Internships crossing over two academic years simultaneously.</a:t>
            </a:r>
          </a:p>
          <a:p>
            <a:endParaRPr lang="en-US" dirty="0"/>
          </a:p>
          <a:p>
            <a:endParaRPr lang="en-US" dirty="0"/>
          </a:p>
          <a:p>
            <a:r>
              <a:rPr lang="en-US" b="1" dirty="0"/>
              <a:t>Note: Yearly data will still capture July 1-June 30</a:t>
            </a:r>
            <a:r>
              <a:rPr lang="en-US" b="1" baseline="30000" dirty="0"/>
              <a:t>th</a:t>
            </a:r>
            <a:r>
              <a:rPr lang="en-US" b="1" dirty="0"/>
              <a:t> for all WBL experiences reported ( below the red box) </a:t>
            </a:r>
          </a:p>
          <a:p>
            <a:endParaRPr lang="en-US" b="1" dirty="0"/>
          </a:p>
          <a:p>
            <a:r>
              <a:rPr lang="en-US" dirty="0"/>
              <a:t>The </a:t>
            </a:r>
            <a:r>
              <a:rPr lang="en-US" b="1" dirty="0">
                <a:solidFill>
                  <a:srgbClr val="FF0000"/>
                </a:solidFill>
              </a:rPr>
              <a:t>RED</a:t>
            </a:r>
            <a:r>
              <a:rPr lang="en-US" dirty="0"/>
              <a:t> box: </a:t>
            </a:r>
          </a:p>
          <a:p>
            <a:r>
              <a:rPr lang="en-US" dirty="0"/>
              <a:t>The WBL Career Ready qualifier captures as the following stated in the  </a:t>
            </a:r>
            <a:r>
              <a:rPr lang="en-US" dirty="0">
                <a:hlinkClick r:id="rId2"/>
              </a:rPr>
              <a:t>2025-26 Education Oversight Accountability Manual</a:t>
            </a:r>
            <a:r>
              <a:rPr lang="en-US" dirty="0"/>
              <a:t> </a:t>
            </a:r>
            <a:r>
              <a:rPr lang="en-US" i="1" dirty="0"/>
              <a:t>“the percent of students in the 9GR cohort shall be accompanied by the number of students demonstrating readiness displayed as the numerator of a fraction with the </a:t>
            </a:r>
            <a:r>
              <a:rPr lang="en-US" b="1" i="1" dirty="0"/>
              <a:t>total number of students in the 9GR cohort displayed in the denominator”</a:t>
            </a:r>
          </a:p>
          <a:p>
            <a:endParaRPr lang="en-US" b="1" i="1" dirty="0"/>
          </a:p>
          <a:p>
            <a:r>
              <a:rPr lang="en-US" b="1" i="1" dirty="0"/>
              <a:t>Thus, the WBL Career Ready qualifier may be reported from a previous year but captured according to the 9GR cohort reporting for the applicable year report card.</a:t>
            </a:r>
          </a:p>
        </p:txBody>
      </p:sp>
    </p:spTree>
    <p:extLst>
      <p:ext uri="{BB962C8B-B14F-4D97-AF65-F5344CB8AC3E}">
        <p14:creationId xmlns:p14="http://schemas.microsoft.com/office/powerpoint/2010/main" val="3184983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647CC-EC67-AA0E-F177-FF46BE418C2A}"/>
              </a:ext>
            </a:extLst>
          </p:cNvPr>
          <p:cNvSpPr>
            <a:spLocks noGrp="1"/>
          </p:cNvSpPr>
          <p:nvPr>
            <p:ph type="title"/>
          </p:nvPr>
        </p:nvSpPr>
        <p:spPr/>
        <p:txBody>
          <a:bodyPr/>
          <a:lstStyle/>
          <a:p>
            <a:r>
              <a:rPr lang="en-US" dirty="0"/>
              <a:t>Success and Growth</a:t>
            </a:r>
          </a:p>
        </p:txBody>
      </p:sp>
      <p:sp>
        <p:nvSpPr>
          <p:cNvPr id="5" name="TextBox 4">
            <a:extLst>
              <a:ext uri="{FF2B5EF4-FFF2-40B4-BE49-F238E27FC236}">
                <a16:creationId xmlns:a16="http://schemas.microsoft.com/office/drawing/2014/main" id="{4E913C0C-FD0A-1A40-8298-09CBDF183766}"/>
              </a:ext>
            </a:extLst>
          </p:cNvPr>
          <p:cNvSpPr txBox="1"/>
          <p:nvPr/>
        </p:nvSpPr>
        <p:spPr>
          <a:xfrm>
            <a:off x="918972" y="2628900"/>
            <a:ext cx="5100828" cy="6629400"/>
          </a:xfrm>
          <a:prstGeom prst="rect">
            <a:avLst/>
          </a:prstGeom>
        </p:spPr>
        <p:txBody>
          <a:bodyPr vert="horz" wrap="square" lIns="91440" tIns="45720" rIns="91440" bIns="45720" rtlCol="0" anchor="t">
            <a:noAutofit/>
          </a:bodyPr>
          <a:lstStyle/>
          <a:p>
            <a:pPr algn="l"/>
            <a:r>
              <a:rPr lang="en-US" sz="4400" dirty="0"/>
              <a:t>Total WBL over 3-year span:</a:t>
            </a:r>
          </a:p>
          <a:p>
            <a:pPr algn="l"/>
            <a:r>
              <a:rPr lang="en-US" sz="4400" b="0" dirty="0"/>
              <a:t>25% increase</a:t>
            </a:r>
          </a:p>
          <a:p>
            <a:pPr algn="l"/>
            <a:endParaRPr lang="en-US" sz="4400" dirty="0"/>
          </a:p>
          <a:p>
            <a:pPr algn="l"/>
            <a:r>
              <a:rPr lang="en-US" sz="4400" b="0" dirty="0"/>
              <a:t>Total Career Ready WBL over 3- year span: </a:t>
            </a:r>
          </a:p>
          <a:p>
            <a:pPr algn="l"/>
            <a:r>
              <a:rPr lang="en-US" sz="4400" dirty="0"/>
              <a:t>312% increase</a:t>
            </a:r>
            <a:endParaRPr lang="en-US" sz="4400" b="0" dirty="0"/>
          </a:p>
        </p:txBody>
      </p:sp>
      <p:graphicFrame>
        <p:nvGraphicFramePr>
          <p:cNvPr id="11" name="Content Placeholder 10">
            <a:extLst>
              <a:ext uri="{FF2B5EF4-FFF2-40B4-BE49-F238E27FC236}">
                <a16:creationId xmlns:a16="http://schemas.microsoft.com/office/drawing/2014/main" id="{4879CBF9-258C-8212-F310-2844E140382D}"/>
              </a:ext>
            </a:extLst>
          </p:cNvPr>
          <p:cNvGraphicFramePr>
            <a:graphicFrameLocks noGrp="1"/>
          </p:cNvGraphicFramePr>
          <p:nvPr>
            <p:ph idx="1"/>
            <p:extLst>
              <p:ext uri="{D42A27DB-BD31-4B8C-83A1-F6EECF244321}">
                <p14:modId xmlns:p14="http://schemas.microsoft.com/office/powerpoint/2010/main" val="684045506"/>
              </p:ext>
            </p:extLst>
          </p:nvPr>
        </p:nvGraphicFramePr>
        <p:xfrm>
          <a:off x="7543800" y="2603810"/>
          <a:ext cx="6167437" cy="5975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2270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00AFB-0AE1-9CEC-41F0-74F1EA9ABA5E}"/>
              </a:ext>
            </a:extLst>
          </p:cNvPr>
          <p:cNvSpPr>
            <a:spLocks noGrp="1"/>
          </p:cNvSpPr>
          <p:nvPr>
            <p:ph type="title"/>
          </p:nvPr>
        </p:nvSpPr>
        <p:spPr/>
        <p:txBody>
          <a:bodyPr/>
          <a:lstStyle/>
          <a:p>
            <a:r>
              <a:rPr lang="en-US" dirty="0"/>
              <a:t>Deadline to enter all WBL experiences</a:t>
            </a:r>
          </a:p>
        </p:txBody>
      </p:sp>
      <p:sp>
        <p:nvSpPr>
          <p:cNvPr id="3" name="Content Placeholder 2">
            <a:extLst>
              <a:ext uri="{FF2B5EF4-FFF2-40B4-BE49-F238E27FC236}">
                <a16:creationId xmlns:a16="http://schemas.microsoft.com/office/drawing/2014/main" id="{B511F0E2-3BE9-E13C-EBC9-BA554D562D52}"/>
              </a:ext>
            </a:extLst>
          </p:cNvPr>
          <p:cNvSpPr>
            <a:spLocks noGrp="1"/>
          </p:cNvSpPr>
          <p:nvPr>
            <p:ph idx="1"/>
          </p:nvPr>
        </p:nvSpPr>
        <p:spPr/>
        <p:txBody>
          <a:bodyPr>
            <a:normAutofit lnSpcReduction="10000"/>
          </a:bodyPr>
          <a:lstStyle/>
          <a:p>
            <a:pPr algn="ctr"/>
            <a:endParaRPr lang="en-US" sz="6600" dirty="0"/>
          </a:p>
          <a:p>
            <a:pPr algn="ctr"/>
            <a:r>
              <a:rPr lang="en-US" sz="6600" dirty="0"/>
              <a:t>State deadline to enter all Work-Based Learning experiences in PowerSchool </a:t>
            </a:r>
          </a:p>
          <a:p>
            <a:pPr algn="ctr"/>
            <a:r>
              <a:rPr lang="en-US" sz="6600" dirty="0"/>
              <a:t>for the 2026-27 academic year </a:t>
            </a:r>
          </a:p>
          <a:p>
            <a:pPr algn="ctr"/>
            <a:r>
              <a:rPr lang="en-US" sz="6600" dirty="0"/>
              <a:t>is </a:t>
            </a:r>
          </a:p>
          <a:p>
            <a:pPr algn="ctr"/>
            <a:r>
              <a:rPr lang="en-US" sz="6600" dirty="0">
                <a:solidFill>
                  <a:schemeClr val="accent1"/>
                </a:solidFill>
              </a:rPr>
              <a:t>Friday, May 28, 2027</a:t>
            </a:r>
          </a:p>
        </p:txBody>
      </p:sp>
    </p:spTree>
    <p:extLst>
      <p:ext uri="{BB962C8B-B14F-4D97-AF65-F5344CB8AC3E}">
        <p14:creationId xmlns:p14="http://schemas.microsoft.com/office/powerpoint/2010/main" val="4020447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BC09A1-C95A-67A0-6EDD-9AFADE432F7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65588" y="2019300"/>
            <a:ext cx="5272789" cy="54450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TextBox 4">
            <a:extLst>
              <a:ext uri="{FF2B5EF4-FFF2-40B4-BE49-F238E27FC236}">
                <a16:creationId xmlns:a16="http://schemas.microsoft.com/office/drawing/2014/main" id="{D60F6F42-CE38-B267-394C-1CC08B4B7FEF}"/>
              </a:ext>
            </a:extLst>
          </p:cNvPr>
          <p:cNvSpPr txBox="1">
            <a:spLocks noGrp="1"/>
          </p:cNvSpPr>
          <p:nvPr>
            <p:ph type="title"/>
          </p:nvPr>
        </p:nvSpPr>
        <p:spPr>
          <a:xfrm>
            <a:off x="8790904" y="2233652"/>
            <a:ext cx="7296150" cy="12998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8000" b="1" i="0" u="none" strike="noStrike" kern="1200" cap="none" spc="0" normalizeH="0" baseline="0" noProof="0" dirty="0">
                <a:ln>
                  <a:noFill/>
                </a:ln>
                <a:effectLst/>
                <a:uLnTx/>
                <a:uFillTx/>
                <a:latin typeface="Aptos" panose="020B0004020202020204" pitchFamily="34" charset="0"/>
                <a:ea typeface="+mn-ea"/>
                <a:cs typeface="+mn-cs"/>
              </a:rPr>
              <a:t>Kama Staton</a:t>
            </a:r>
          </a:p>
        </p:txBody>
      </p:sp>
      <p:sp>
        <p:nvSpPr>
          <p:cNvPr id="4" name="Content Placeholder 3">
            <a:extLst>
              <a:ext uri="{FF2B5EF4-FFF2-40B4-BE49-F238E27FC236}">
                <a16:creationId xmlns:a16="http://schemas.microsoft.com/office/drawing/2014/main" id="{FE5088E0-C3F0-5ADF-E777-D1B5D06F4741}"/>
              </a:ext>
            </a:extLst>
          </p:cNvPr>
          <p:cNvSpPr>
            <a:spLocks noGrp="1"/>
          </p:cNvSpPr>
          <p:nvPr>
            <p:ph sz="half" idx="1"/>
          </p:nvPr>
        </p:nvSpPr>
        <p:spPr/>
        <p:txBody>
          <a:bodyPr/>
          <a:lstStyle/>
          <a:p>
            <a:pPr marL="0" indent="0">
              <a:buNone/>
            </a:pPr>
            <a:r>
              <a:rPr lang="en-US" dirty="0"/>
              <a:t>Team Lead</a:t>
            </a:r>
          </a:p>
          <a:p>
            <a:pPr marL="0" indent="0">
              <a:buNone/>
            </a:pPr>
            <a:r>
              <a:rPr lang="en-US" dirty="0"/>
              <a:t>(803) 734-8415</a:t>
            </a:r>
          </a:p>
          <a:p>
            <a:pPr marL="0" indent="0">
              <a:buNone/>
            </a:pPr>
            <a:r>
              <a:rPr lang="en-US" dirty="0"/>
              <a:t>kstaton@ed.sc.gov</a:t>
            </a:r>
          </a:p>
        </p:txBody>
      </p:sp>
      <p:pic>
        <p:nvPicPr>
          <p:cNvPr id="2" name="Picture 1">
            <a:extLst>
              <a:ext uri="{FF2B5EF4-FFF2-40B4-BE49-F238E27FC236}">
                <a16:creationId xmlns:a16="http://schemas.microsoft.com/office/drawing/2014/main" id="{147464E1-C93B-0554-D5E3-A0CBA6C7FD8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3036604" y="3533495"/>
            <a:ext cx="4286250" cy="4286250"/>
          </a:xfrm>
          <a:prstGeom prst="rect">
            <a:avLst/>
          </a:prstGeom>
        </p:spPr>
      </p:pic>
      <p:sp>
        <p:nvSpPr>
          <p:cNvPr id="6" name="TextBox 5">
            <a:extLst>
              <a:ext uri="{FF2B5EF4-FFF2-40B4-BE49-F238E27FC236}">
                <a16:creationId xmlns:a16="http://schemas.microsoft.com/office/drawing/2014/main" id="{CF9D1FD6-BD8A-04AD-FE41-B2576A3D7BF0}"/>
              </a:ext>
            </a:extLst>
          </p:cNvPr>
          <p:cNvSpPr txBox="1"/>
          <p:nvPr/>
        </p:nvSpPr>
        <p:spPr>
          <a:xfrm>
            <a:off x="8534400" y="7684016"/>
            <a:ext cx="9658350" cy="369332"/>
          </a:xfrm>
          <a:prstGeom prst="rect">
            <a:avLst/>
          </a:prstGeom>
          <a:noFill/>
        </p:spPr>
        <p:txBody>
          <a:bodyPr wrap="square">
            <a:spAutoFit/>
          </a:bodyPr>
          <a:lstStyle/>
          <a:p>
            <a:r>
              <a:rPr lang="en-US" dirty="0">
                <a:hlinkClick r:id="rId5"/>
              </a:rPr>
              <a:t>https://padlet.com/kstaton10/sc-work-based-learning-padlet-k-staton-f11xmmbzdkpk8vmc</a:t>
            </a:r>
            <a:endParaRPr lang="en-US" dirty="0"/>
          </a:p>
        </p:txBody>
      </p:sp>
    </p:spTree>
    <p:extLst>
      <p:ext uri="{BB962C8B-B14F-4D97-AF65-F5344CB8AC3E}">
        <p14:creationId xmlns:p14="http://schemas.microsoft.com/office/powerpoint/2010/main" val="562993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D376D9-A94D-5CA8-D27B-EF5E49AA773F}"/>
              </a:ext>
            </a:extLst>
          </p:cNvPr>
          <p:cNvSpPr>
            <a:spLocks noGrp="1"/>
          </p:cNvSpPr>
          <p:nvPr>
            <p:ph type="title"/>
          </p:nvPr>
        </p:nvSpPr>
        <p:spPr/>
        <p:txBody>
          <a:bodyPr/>
          <a:lstStyle/>
          <a:p>
            <a:r>
              <a:rPr lang="en-US" dirty="0"/>
              <a:t>ed.sc.gov</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0">
            <a:extLst>
              <a:ext uri="{FF2B5EF4-FFF2-40B4-BE49-F238E27FC236}">
                <a16:creationId xmlns:a16="http://schemas.microsoft.com/office/drawing/2014/main" id="{E3DA5FBB-675A-0501-A35D-B75C4BF1F74D}"/>
              </a:ext>
            </a:extLst>
          </p:cNvPr>
          <p:cNvSpPr txBox="1">
            <a:spLocks noGrp="1"/>
          </p:cNvSpPr>
          <p:nvPr>
            <p:ph type="title"/>
          </p:nvPr>
        </p:nvSpPr>
        <p:spPr>
          <a:xfrm>
            <a:off x="918972" y="890915"/>
            <a:ext cx="16404336" cy="769441"/>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914400" rtl="0" eaLnBrk="1" fontAlgn="auto" latinLnBrk="0" hangingPunct="1">
              <a:spcBef>
                <a:spcPts val="0"/>
              </a:spcBef>
              <a:spcAft>
                <a:spcPts val="0"/>
              </a:spcAft>
              <a:buClrTx/>
              <a:buSzTx/>
              <a:buFontTx/>
              <a:buNone/>
              <a:tabLst/>
              <a:defRPr/>
            </a:pPr>
            <a:r>
              <a:rPr kumimoji="0" lang="en-US" b="1" i="0" u="none" strike="noStrike" kern="1200" cap="none" spc="0" normalizeH="0" baseline="0" noProof="0" dirty="0">
                <a:ln>
                  <a:noFill/>
                </a:ln>
                <a:effectLst/>
                <a:uLnTx/>
                <a:uFillTx/>
                <a:latin typeface="Aptos" panose="020B0004020202020204" pitchFamily="34" charset="0"/>
                <a:ea typeface="+mn-ea"/>
                <a:cs typeface="+mn-cs"/>
              </a:rPr>
              <a:t>SC Work-Based Learning</a:t>
            </a:r>
          </a:p>
        </p:txBody>
      </p:sp>
      <p:sp>
        <p:nvSpPr>
          <p:cNvPr id="12" name="Content Placeholder 11">
            <a:extLst>
              <a:ext uri="{FF2B5EF4-FFF2-40B4-BE49-F238E27FC236}">
                <a16:creationId xmlns:a16="http://schemas.microsoft.com/office/drawing/2014/main" id="{1DD8A8D8-E516-DA2A-02B0-4F6725029B6D}"/>
              </a:ext>
            </a:extLst>
          </p:cNvPr>
          <p:cNvSpPr>
            <a:spLocks noGrp="1"/>
          </p:cNvSpPr>
          <p:nvPr>
            <p:ph sz="half" idx="1"/>
          </p:nvPr>
        </p:nvSpPr>
        <p:spPr>
          <a:xfrm>
            <a:off x="898528" y="1962885"/>
            <a:ext cx="7772400" cy="6361229"/>
          </a:xfrm>
        </p:spPr>
        <p:txBody>
          <a:bodyPr>
            <a:noAutofit/>
          </a:bodyPr>
          <a:lstStyle/>
          <a:p>
            <a:pPr marL="0" marR="0" indent="0">
              <a:spcBef>
                <a:spcPts val="1200"/>
              </a:spcBef>
              <a:spcAft>
                <a:spcPts val="0"/>
              </a:spcAft>
              <a:buNone/>
            </a:pPr>
            <a:r>
              <a:rPr lang="en-US" sz="2400" dirty="0">
                <a:effectLst/>
                <a:latin typeface="Times New Roman" panose="02020603050405020304" pitchFamily="18" charset="0"/>
                <a:ea typeface="Times New Roman" panose="02020603050405020304" pitchFamily="18" charset="0"/>
              </a:rPr>
              <a:t>SC Work- Based Learning (WBL)  is a </a:t>
            </a:r>
            <a:r>
              <a:rPr lang="en-US" sz="2400" b="1" dirty="0">
                <a:solidFill>
                  <a:schemeClr val="accent1"/>
                </a:solidFill>
                <a:effectLst/>
                <a:latin typeface="Times New Roman" panose="02020603050405020304" pitchFamily="18" charset="0"/>
                <a:ea typeface="Times New Roman" panose="02020603050405020304" pitchFamily="18" charset="0"/>
              </a:rPr>
              <a:t>school-coordinated, sponsored</a:t>
            </a:r>
            <a:r>
              <a:rPr lang="en-US" sz="2400" dirty="0">
                <a:effectLst/>
                <a:latin typeface="Times New Roman" panose="02020603050405020304" pitchFamily="18" charset="0"/>
                <a:ea typeface="Times New Roman" panose="02020603050405020304" pitchFamily="18" charset="0"/>
              </a:rPr>
              <a:t>, sustained interaction serving students, K-12, with business/industry</a:t>
            </a:r>
            <a:r>
              <a:rPr lang="en-US" sz="2400" spc="-1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in</a:t>
            </a:r>
            <a:r>
              <a:rPr lang="en-US" sz="2400" spc="-1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a</a:t>
            </a:r>
            <a:r>
              <a:rPr lang="en-US" sz="2400" spc="-1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real</a:t>
            </a:r>
            <a:r>
              <a:rPr lang="en-US" sz="2400" spc="-1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worksite</a:t>
            </a:r>
            <a:r>
              <a:rPr lang="en-US" sz="2400" spc="-1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environment. The</a:t>
            </a:r>
            <a:r>
              <a:rPr lang="en-US" sz="2400" spc="-1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experiences</a:t>
            </a:r>
            <a:r>
              <a:rPr lang="en-US" sz="2400" spc="-1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or</a:t>
            </a:r>
            <a:r>
              <a:rPr lang="en-US" sz="2400" spc="-1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placements</a:t>
            </a:r>
            <a:r>
              <a:rPr lang="en-US" sz="2400" spc="-1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allow</a:t>
            </a:r>
            <a:r>
              <a:rPr lang="en-US" sz="2400" spc="-1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firsthand</a:t>
            </a:r>
            <a:r>
              <a:rPr lang="en-US" sz="2400" spc="-1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exposure and</a:t>
            </a:r>
            <a:r>
              <a:rPr lang="en-US" sz="2400" spc="-1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observation</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for</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the</a:t>
            </a:r>
            <a:r>
              <a:rPr lang="en-US" sz="2400" spc="-1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student while</a:t>
            </a:r>
            <a:r>
              <a:rPr lang="en-US" sz="2400" spc="-1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applying</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academic</a:t>
            </a:r>
            <a:r>
              <a:rPr lang="en-US" sz="2400" spc="-1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learning</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and</a:t>
            </a:r>
            <a:r>
              <a:rPr lang="en-US" sz="2400" spc="1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exploring</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career</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goals</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and </a:t>
            </a:r>
            <a:r>
              <a:rPr lang="en-US" sz="2400" spc="-10" dirty="0">
                <a:effectLst/>
                <a:latin typeface="Times New Roman" panose="02020603050405020304" pitchFamily="18" charset="0"/>
                <a:ea typeface="Times New Roman" panose="02020603050405020304" pitchFamily="18" charset="0"/>
              </a:rPr>
              <a:t>interests.</a:t>
            </a:r>
            <a:endParaRPr lang="en-US" sz="2400" dirty="0">
              <a:effectLst/>
              <a:latin typeface="Times New Roman" panose="02020603050405020304" pitchFamily="18" charset="0"/>
              <a:ea typeface="Times New Roman" panose="02020603050405020304" pitchFamily="18" charset="0"/>
            </a:endParaRPr>
          </a:p>
          <a:p>
            <a:pPr marL="0" marR="64135" indent="0">
              <a:spcBef>
                <a:spcPts val="300"/>
              </a:spcBef>
              <a:spcAft>
                <a:spcPts val="0"/>
              </a:spcAft>
              <a:buNone/>
            </a:pPr>
            <a:br>
              <a:rPr lang="en-US" sz="2400" dirty="0">
                <a:effectLst/>
                <a:latin typeface="Times New Roman" panose="02020603050405020304" pitchFamily="18" charset="0"/>
                <a:ea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rPr>
              <a:t>Each WBL coordinated experience maintains the credibility and integrity of the placement. This cultivation</a:t>
            </a:r>
            <a:r>
              <a:rPr lang="en-US" sz="2400" spc="-1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and</a:t>
            </a:r>
            <a:r>
              <a:rPr lang="en-US" sz="2400" spc="-1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development</a:t>
            </a:r>
            <a:r>
              <a:rPr lang="en-US" sz="2400" spc="-1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of</a:t>
            </a:r>
            <a:r>
              <a:rPr lang="en-US" sz="2400" spc="-1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a</a:t>
            </a:r>
            <a:r>
              <a:rPr lang="en-US" sz="2400" spc="-2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skilled</a:t>
            </a:r>
            <a:r>
              <a:rPr lang="en-US" sz="2400" spc="-1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workforce</a:t>
            </a:r>
            <a:r>
              <a:rPr lang="en-US" sz="2400" spc="-2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helps</a:t>
            </a:r>
            <a:r>
              <a:rPr lang="en-US" sz="2400" spc="-1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meet</a:t>
            </a:r>
            <a:r>
              <a:rPr lang="en-US" sz="2400" spc="-1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the</a:t>
            </a:r>
            <a:r>
              <a:rPr lang="en-US" sz="2400" spc="-2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needs</a:t>
            </a:r>
            <a:r>
              <a:rPr lang="en-US" sz="2400" spc="-1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of</a:t>
            </a:r>
            <a:r>
              <a:rPr lang="en-US" sz="2400" spc="-1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business</a:t>
            </a:r>
            <a:r>
              <a:rPr lang="en-US" sz="2400" spc="-1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and</a:t>
            </a:r>
            <a:r>
              <a:rPr lang="en-US" sz="2400" spc="-1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industry</a:t>
            </a:r>
            <a:r>
              <a:rPr lang="en-US" sz="2400" spc="-1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leading to sustainable growth, economic prosperity, and global competitiveness for South Carolina. </a:t>
            </a:r>
          </a:p>
          <a:p>
            <a:pPr marL="0" marR="64135" indent="0">
              <a:spcBef>
                <a:spcPts val="300"/>
              </a:spcBef>
              <a:spcAft>
                <a:spcPts val="0"/>
              </a:spcAft>
              <a:buNone/>
            </a:pPr>
            <a:endParaRPr lang="en-US" sz="2400" dirty="0">
              <a:latin typeface="Times New Roman" panose="02020603050405020304" pitchFamily="18" charset="0"/>
              <a:ea typeface="Times New Roman" panose="02020603050405020304" pitchFamily="18" charset="0"/>
            </a:endParaRPr>
          </a:p>
          <a:p>
            <a:pPr marL="0" marR="64135" indent="0">
              <a:spcBef>
                <a:spcPts val="300"/>
              </a:spcBef>
              <a:spcAft>
                <a:spcPts val="0"/>
              </a:spcAft>
              <a:buNone/>
            </a:pPr>
            <a:r>
              <a:rPr lang="en-US" sz="2400" dirty="0">
                <a:effectLst/>
                <a:latin typeface="Times New Roman" panose="02020603050405020304" pitchFamily="18" charset="0"/>
                <a:ea typeface="Times New Roman" panose="02020603050405020304" pitchFamily="18" charset="0"/>
              </a:rPr>
              <a:t>The </a:t>
            </a:r>
            <a:r>
              <a:rPr lang="en-US" sz="2400" dirty="0">
                <a:effectLst/>
                <a:latin typeface="Times New Roman" panose="02020603050405020304" pitchFamily="18" charset="0"/>
                <a:ea typeface="Times New Roman" panose="02020603050405020304" pitchFamily="18" charset="0"/>
                <a:hlinkClick r:id="rId3"/>
              </a:rPr>
              <a:t>SC Regional Career Specialist Team</a:t>
            </a:r>
            <a:r>
              <a:rPr lang="en-US" sz="2400" dirty="0">
                <a:effectLst/>
                <a:latin typeface="Times New Roman" panose="02020603050405020304" pitchFamily="18" charset="0"/>
                <a:ea typeface="Times New Roman" panose="02020603050405020304" pitchFamily="18" charset="0"/>
              </a:rPr>
              <a:t> through </a:t>
            </a:r>
            <a:r>
              <a:rPr lang="en-US" sz="2400" dirty="0">
                <a:latin typeface="Times New Roman" panose="02020603050405020304" pitchFamily="18" charset="0"/>
                <a:ea typeface="Times New Roman" panose="02020603050405020304" pitchFamily="18" charset="0"/>
                <a:hlinkClick r:id="rId4"/>
              </a:rPr>
              <a:t>SC Proviso 1A.5</a:t>
            </a:r>
            <a:r>
              <a:rPr lang="en-US" sz="2400" dirty="0">
                <a:latin typeface="Times New Roman" panose="02020603050405020304" pitchFamily="18" charset="0"/>
                <a:ea typeface="Times New Roman" panose="02020603050405020304" pitchFamily="18" charset="0"/>
              </a:rPr>
              <a:t> serves as a liaison to each district to build business/industry </a:t>
            </a:r>
            <a:r>
              <a:rPr lang="en-US" sz="2400" dirty="0">
                <a:effectLst/>
                <a:latin typeface="Times New Roman" panose="02020603050405020304" pitchFamily="18" charset="0"/>
                <a:ea typeface="Times New Roman" panose="02020603050405020304" pitchFamily="18" charset="0"/>
              </a:rPr>
              <a:t>partnerships for effective WBL implementation. </a:t>
            </a:r>
            <a:endParaRPr lang="en-US" dirty="0"/>
          </a:p>
        </p:txBody>
      </p:sp>
      <p:sp>
        <p:nvSpPr>
          <p:cNvPr id="5" name="Freeform 5" descr="The State shape of South Carolina"/>
          <p:cNvSpPr/>
          <p:nvPr/>
        </p:nvSpPr>
        <p:spPr>
          <a:xfrm>
            <a:off x="9574829" y="2530215"/>
            <a:ext cx="7881291" cy="6058743"/>
          </a:xfrm>
          <a:custGeom>
            <a:avLst/>
            <a:gdLst/>
            <a:ahLst/>
            <a:cxnLst/>
            <a:rect l="l" t="t" r="r" b="b"/>
            <a:pathLst>
              <a:path w="7881291" h="6058743">
                <a:moveTo>
                  <a:pt x="0" y="0"/>
                </a:moveTo>
                <a:lnTo>
                  <a:pt x="7881291" y="0"/>
                </a:lnTo>
                <a:lnTo>
                  <a:pt x="7881291" y="6058742"/>
                </a:lnTo>
                <a:lnTo>
                  <a:pt x="0" y="6058742"/>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814966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995B03D-6A84-DB06-61FD-7B26DC43169F}"/>
              </a:ext>
            </a:extLst>
          </p:cNvPr>
          <p:cNvSpPr>
            <a:spLocks noGrp="1"/>
          </p:cNvSpPr>
          <p:nvPr>
            <p:ph type="sldNum" sz="quarter" idx="12"/>
          </p:nvPr>
        </p:nvSpPr>
        <p:spPr/>
        <p:txBody>
          <a:bodyPr/>
          <a:lstStyle/>
          <a:p>
            <a:pPr algn="r"/>
            <a:fld id="{00000000-1234-1234-1234-123412341234}" type="slidenum">
              <a:rPr lang="en" smtClean="0"/>
              <a:pPr algn="r"/>
              <a:t>3</a:t>
            </a:fld>
            <a:endParaRPr lang="en"/>
          </a:p>
        </p:txBody>
      </p:sp>
      <p:pic>
        <p:nvPicPr>
          <p:cNvPr id="18" name="Content Placeholder 17">
            <a:extLst>
              <a:ext uri="{FF2B5EF4-FFF2-40B4-BE49-F238E27FC236}">
                <a16:creationId xmlns:a16="http://schemas.microsoft.com/office/drawing/2014/main" id="{0636339E-5D84-6187-FBCD-46CB85F73CE1}"/>
              </a:ext>
              <a:ext uri="{C183D7F6-B498-43B3-948B-1728B52AA6E4}">
                <adec:decorative xmlns:adec="http://schemas.microsoft.com/office/drawing/2017/decorative" val="1"/>
              </a:ext>
            </a:extLst>
          </p:cNvPr>
          <p:cNvPicPr>
            <a:picLocks noGrp="1" noChangeAspect="1"/>
          </p:cNvPicPr>
          <p:nvPr>
            <p:ph sz="half" idx="1"/>
          </p:nvPr>
        </p:nvPicPr>
        <p:blipFill rotWithShape="1">
          <a:blip r:embed="rId3"/>
          <a:srcRect l="24846" t="23944" r="61807" b="15504"/>
          <a:stretch/>
        </p:blipFill>
        <p:spPr>
          <a:xfrm rot="20677099">
            <a:off x="1665512" y="693311"/>
            <a:ext cx="4971604" cy="7448186"/>
          </a:xfrm>
        </p:spPr>
      </p:pic>
      <p:sp>
        <p:nvSpPr>
          <p:cNvPr id="19" name="TextBox 18">
            <a:extLst>
              <a:ext uri="{FF2B5EF4-FFF2-40B4-BE49-F238E27FC236}">
                <a16:creationId xmlns:a16="http://schemas.microsoft.com/office/drawing/2014/main" id="{48415938-6341-5FF1-843F-033FE72FE317}"/>
              </a:ext>
            </a:extLst>
          </p:cNvPr>
          <p:cNvSpPr txBox="1"/>
          <p:nvPr/>
        </p:nvSpPr>
        <p:spPr>
          <a:xfrm>
            <a:off x="7443538" y="5992228"/>
            <a:ext cx="10571748" cy="2308324"/>
          </a:xfrm>
          <a:prstGeom prst="rect">
            <a:avLst/>
          </a:prstGeom>
          <a:noFill/>
        </p:spPr>
        <p:txBody>
          <a:bodyPr wrap="square" rtlCol="0">
            <a:spAutoFit/>
          </a:bodyPr>
          <a:lstStyle/>
          <a:p>
            <a:pPr algn="ctr"/>
            <a:r>
              <a:rPr lang="en-US" sz="3600" dirty="0"/>
              <a:t>Great resource located on the </a:t>
            </a:r>
          </a:p>
          <a:p>
            <a:pPr algn="ctr"/>
            <a:endParaRPr lang="en-US" sz="3600" dirty="0">
              <a:hlinkClick r:id="" action="ppaction://noaction"/>
            </a:endParaRPr>
          </a:p>
          <a:p>
            <a:pPr algn="ctr"/>
            <a:r>
              <a:rPr lang="en-US" sz="3600" dirty="0">
                <a:hlinkClick r:id="" action="ppaction://noaction"/>
              </a:rPr>
              <a:t>SC Work-Based Learning Padlet. K.Staton</a:t>
            </a:r>
            <a:endParaRPr lang="en-US" sz="3600" dirty="0"/>
          </a:p>
          <a:p>
            <a:endParaRPr lang="en-US" sz="3600" dirty="0"/>
          </a:p>
        </p:txBody>
      </p:sp>
      <p:sp>
        <p:nvSpPr>
          <p:cNvPr id="20" name="Title 19">
            <a:extLst>
              <a:ext uri="{FF2B5EF4-FFF2-40B4-BE49-F238E27FC236}">
                <a16:creationId xmlns:a16="http://schemas.microsoft.com/office/drawing/2014/main" id="{555A65B7-EE8C-1980-238B-0DCEA8CA942D}"/>
              </a:ext>
            </a:extLst>
          </p:cNvPr>
          <p:cNvSpPr txBox="1">
            <a:spLocks noGrp="1"/>
          </p:cNvSpPr>
          <p:nvPr>
            <p:ph type="title" idx="4294967295"/>
          </p:nvPr>
        </p:nvSpPr>
        <p:spPr>
          <a:xfrm>
            <a:off x="7299159" y="2967790"/>
            <a:ext cx="10052466" cy="1846659"/>
          </a:xfrm>
          <a:prstGeom prst="rect">
            <a:avLst/>
          </a:prstGeom>
          <a:noFill/>
          <a:ln>
            <a:noFill/>
            <a:prstDash/>
          </a:ln>
          <a:effectLst/>
        </p:spPr>
        <p:txBody>
          <a:bodyPr rot="0" spcFirstLastPara="0" vertOverflow="overflow" horzOverflow="overflow" vert="horz" wrap="square" lIns="182880" tIns="91440" rIns="182880" bIns="91440" numCol="1" spcCol="0" rtlCol="0" fromWordArt="0" anchor="t" anchorCtr="0" forceAA="0" compatLnSpc="1">
            <a:prstTxWarp prst="textNoShape">
              <a:avLst/>
            </a:prstTxWarp>
            <a:spAutoFit/>
          </a:bodyPr>
          <a:lstStyle/>
          <a:p>
            <a:pPr defTabSz="914400">
              <a:lnSpc>
                <a:spcPct val="100000"/>
              </a:lnSpc>
              <a:spcBef>
                <a:spcPts val="0"/>
              </a:spcBef>
              <a:defRPr/>
            </a:pPr>
            <a:r>
              <a:rPr lang="en-US" sz="3600" dirty="0">
                <a:ea typeface="+mn-ea"/>
                <a:cs typeface="+mn-cs"/>
              </a:rPr>
              <a:t>Is it a Work-Based Learning experience? </a:t>
            </a:r>
          </a:p>
          <a:p>
            <a:pPr defTabSz="914400">
              <a:lnSpc>
                <a:spcPct val="100000"/>
              </a:lnSpc>
              <a:spcBef>
                <a:spcPts val="0"/>
              </a:spcBef>
              <a:defRPr/>
            </a:pPr>
            <a:r>
              <a:rPr lang="en-US" sz="3600" dirty="0">
                <a:ea typeface="+mn-ea"/>
                <a:cs typeface="+mn-cs"/>
              </a:rPr>
              <a:t>Is it a Career Counseling Activity? </a:t>
            </a:r>
          </a:p>
          <a:p>
            <a:pPr defTabSz="914400">
              <a:lnSpc>
                <a:spcPct val="100000"/>
              </a:lnSpc>
              <a:spcBef>
                <a:spcPts val="0"/>
              </a:spcBef>
              <a:defRPr/>
            </a:pPr>
            <a:r>
              <a:rPr lang="en-US" sz="3600" dirty="0">
                <a:ea typeface="+mn-ea"/>
                <a:cs typeface="+mn-cs"/>
              </a:rPr>
              <a:t>Where do I report what? PowerSchool vs. CSAR</a:t>
            </a:r>
          </a:p>
        </p:txBody>
      </p:sp>
    </p:spTree>
    <p:extLst>
      <p:ext uri="{BB962C8B-B14F-4D97-AF65-F5344CB8AC3E}">
        <p14:creationId xmlns:p14="http://schemas.microsoft.com/office/powerpoint/2010/main" val="687502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1742F-541D-254A-4768-82D17C8E674B}"/>
              </a:ext>
            </a:extLst>
          </p:cNvPr>
          <p:cNvSpPr>
            <a:spLocks noGrp="1"/>
          </p:cNvSpPr>
          <p:nvPr>
            <p:ph type="title"/>
          </p:nvPr>
        </p:nvSpPr>
        <p:spPr>
          <a:xfrm>
            <a:off x="918972" y="1265995"/>
            <a:ext cx="4647438" cy="7132320"/>
          </a:xfrm>
        </p:spPr>
        <p:txBody>
          <a:bodyPr anchor="ctr">
            <a:normAutofit/>
          </a:bodyPr>
          <a:lstStyle/>
          <a:p>
            <a:r>
              <a:rPr lang="en-US" dirty="0"/>
              <a:t>Levels</a:t>
            </a:r>
          </a:p>
        </p:txBody>
      </p:sp>
      <p:graphicFrame>
        <p:nvGraphicFramePr>
          <p:cNvPr id="5" name="Content Placeholder 2">
            <a:extLst>
              <a:ext uri="{FF2B5EF4-FFF2-40B4-BE49-F238E27FC236}">
                <a16:creationId xmlns:a16="http://schemas.microsoft.com/office/drawing/2014/main" id="{66208CDD-1070-4AA8-7742-DEE9682B63EB}"/>
              </a:ext>
            </a:extLst>
          </p:cNvPr>
          <p:cNvGraphicFramePr>
            <a:graphicFrameLocks noGrp="1"/>
          </p:cNvGraphicFramePr>
          <p:nvPr>
            <p:ph idx="4294967295"/>
            <p:extLst>
              <p:ext uri="{D42A27DB-BD31-4B8C-83A1-F6EECF244321}">
                <p14:modId xmlns:p14="http://schemas.microsoft.com/office/powerpoint/2010/main" val="243836784"/>
              </p:ext>
            </p:extLst>
          </p:nvPr>
        </p:nvGraphicFramePr>
        <p:xfrm>
          <a:off x="6324600" y="1409700"/>
          <a:ext cx="11061593" cy="6988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9398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a:extLst>
              <a:ext uri="{FF2B5EF4-FFF2-40B4-BE49-F238E27FC236}">
                <a16:creationId xmlns:a16="http://schemas.microsoft.com/office/drawing/2014/main" id="{85412EC2-0B55-0165-9356-463E29449E42}"/>
              </a:ext>
            </a:extLst>
          </p:cNvPr>
          <p:cNvSpPr txBox="1">
            <a:spLocks noGrp="1"/>
          </p:cNvSpPr>
          <p:nvPr>
            <p:ph type="title"/>
          </p:nvPr>
        </p:nvSpPr>
        <p:spPr>
          <a:xfrm>
            <a:off x="918972" y="829805"/>
            <a:ext cx="16404336" cy="769441"/>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5000" b="1" i="0" u="none" strike="noStrike" kern="1200" cap="none" spc="0" normalizeH="0" baseline="0" noProof="0" dirty="0">
                <a:ln>
                  <a:noFill/>
                </a:ln>
                <a:effectLst/>
                <a:uLnTx/>
                <a:uFillTx/>
                <a:latin typeface="Aptos" panose="020B0004020202020204" pitchFamily="34" charset="0"/>
                <a:ea typeface="+mn-ea"/>
                <a:cs typeface="+mn-cs"/>
              </a:rPr>
              <a:t>When, Where and How</a:t>
            </a:r>
          </a:p>
        </p:txBody>
      </p:sp>
      <p:sp>
        <p:nvSpPr>
          <p:cNvPr id="25" name="Content Placeholder 24">
            <a:extLst>
              <a:ext uri="{FF2B5EF4-FFF2-40B4-BE49-F238E27FC236}">
                <a16:creationId xmlns:a16="http://schemas.microsoft.com/office/drawing/2014/main" id="{8242B9FE-56DE-31F5-AB19-0129DB6F43FB}"/>
              </a:ext>
            </a:extLst>
          </p:cNvPr>
          <p:cNvSpPr>
            <a:spLocks noGrp="1"/>
          </p:cNvSpPr>
          <p:nvPr>
            <p:ph sz="half" idx="1"/>
          </p:nvPr>
        </p:nvSpPr>
        <p:spPr/>
        <p:txBody>
          <a:bodyPr>
            <a:noAutofit/>
          </a:bodyPr>
          <a:lstStyle/>
          <a:p>
            <a:pPr marL="0" indent="0">
              <a:lnSpc>
                <a:spcPct val="110000"/>
              </a:lnSpc>
              <a:spcBef>
                <a:spcPts val="0"/>
              </a:spcBef>
              <a:buNone/>
            </a:pPr>
            <a:r>
              <a:rPr lang="en-US" dirty="0"/>
              <a:t>When can student participate?</a:t>
            </a:r>
          </a:p>
          <a:p>
            <a:pPr marL="0" indent="0">
              <a:lnSpc>
                <a:spcPct val="110000"/>
              </a:lnSpc>
              <a:spcBef>
                <a:spcPts val="0"/>
              </a:spcBef>
              <a:buNone/>
            </a:pPr>
            <a:endParaRPr lang="en-US" dirty="0"/>
          </a:p>
          <a:p>
            <a:pPr marL="0" indent="0">
              <a:lnSpc>
                <a:spcPct val="110000"/>
              </a:lnSpc>
              <a:spcBef>
                <a:spcPts val="0"/>
              </a:spcBef>
              <a:buNone/>
            </a:pPr>
            <a:r>
              <a:rPr lang="en-US" dirty="0"/>
              <a:t>This is a </a:t>
            </a:r>
            <a:r>
              <a:rPr lang="en-US" b="1" dirty="0"/>
              <a:t>district/school </a:t>
            </a:r>
            <a:r>
              <a:rPr lang="en-US" dirty="0"/>
              <a:t>specific decision. Based on your </a:t>
            </a:r>
            <a:r>
              <a:rPr lang="en-US" dirty="0">
                <a:solidFill>
                  <a:schemeClr val="accent1"/>
                </a:solidFill>
              </a:rPr>
              <a:t>liability and certificate of insurance </a:t>
            </a:r>
            <a:r>
              <a:rPr lang="en-US" dirty="0"/>
              <a:t>coverage, it is to your discretion if the student participates before or after school, weekends, holidays, school break , or a specified block scheduling time. </a:t>
            </a:r>
          </a:p>
        </p:txBody>
      </p:sp>
      <p:sp>
        <p:nvSpPr>
          <p:cNvPr id="28" name="Content Placeholder 27">
            <a:extLst>
              <a:ext uri="{FF2B5EF4-FFF2-40B4-BE49-F238E27FC236}">
                <a16:creationId xmlns:a16="http://schemas.microsoft.com/office/drawing/2014/main" id="{A40C65FD-408A-E9CD-0EEE-6AE6E579D07F}"/>
              </a:ext>
            </a:extLst>
          </p:cNvPr>
          <p:cNvSpPr>
            <a:spLocks noGrp="1"/>
          </p:cNvSpPr>
          <p:nvPr>
            <p:ph sz="half" idx="13"/>
          </p:nvPr>
        </p:nvSpPr>
        <p:spPr/>
        <p:txBody>
          <a:bodyPr>
            <a:noAutofit/>
          </a:bodyPr>
          <a:lstStyle/>
          <a:p>
            <a:pPr marL="0" indent="0">
              <a:lnSpc>
                <a:spcPct val="110000"/>
              </a:lnSpc>
              <a:spcBef>
                <a:spcPts val="0"/>
              </a:spcBef>
              <a:buNone/>
            </a:pPr>
            <a:r>
              <a:rPr lang="en-US" dirty="0"/>
              <a:t>Where can student participate?</a:t>
            </a:r>
          </a:p>
          <a:p>
            <a:pPr marL="0" indent="0">
              <a:lnSpc>
                <a:spcPct val="110000"/>
              </a:lnSpc>
              <a:spcBef>
                <a:spcPts val="0"/>
              </a:spcBef>
              <a:buNone/>
            </a:pPr>
            <a:endParaRPr lang="en-US" dirty="0"/>
          </a:p>
          <a:p>
            <a:pPr marL="0" indent="0">
              <a:lnSpc>
                <a:spcPct val="110000"/>
              </a:lnSpc>
              <a:spcBef>
                <a:spcPts val="0"/>
              </a:spcBef>
              <a:buNone/>
            </a:pPr>
            <a:r>
              <a:rPr lang="en-US" dirty="0"/>
              <a:t>This is a </a:t>
            </a:r>
            <a:r>
              <a:rPr lang="en-US" b="1" dirty="0"/>
              <a:t>district/school </a:t>
            </a:r>
            <a:r>
              <a:rPr lang="en-US" dirty="0"/>
              <a:t>specific decision. Based on </a:t>
            </a:r>
            <a:r>
              <a:rPr lang="en-US" dirty="0">
                <a:solidFill>
                  <a:schemeClr val="accent1"/>
                </a:solidFill>
              </a:rPr>
              <a:t>your liability and certificate of insurance </a:t>
            </a:r>
            <a:r>
              <a:rPr lang="en-US" dirty="0"/>
              <a:t>coverage, it is to your discretion if the WBL placement is on –campus, off-campus, within the district attendance zone, family business, etc. </a:t>
            </a:r>
          </a:p>
          <a:p>
            <a:pPr marL="0" indent="0">
              <a:lnSpc>
                <a:spcPct val="110000"/>
              </a:lnSpc>
              <a:spcBef>
                <a:spcPts val="0"/>
              </a:spcBef>
              <a:buNone/>
            </a:pPr>
            <a:endParaRPr lang="en-US" dirty="0"/>
          </a:p>
          <a:p>
            <a:pPr marL="0" indent="0">
              <a:buNone/>
            </a:pPr>
            <a:r>
              <a:rPr lang="en-US" dirty="0"/>
              <a:t>Know the </a:t>
            </a:r>
            <a:r>
              <a:rPr lang="en-US" sz="2800" dirty="0">
                <a:hlinkClick r:id="rId3"/>
              </a:rPr>
              <a:t>US Dept of Labor. Youth Rules</a:t>
            </a:r>
            <a:endParaRPr lang="en-US" sz="2800" dirty="0"/>
          </a:p>
          <a:p>
            <a:pPr marL="0" indent="0">
              <a:lnSpc>
                <a:spcPct val="110000"/>
              </a:lnSpc>
              <a:spcBef>
                <a:spcPts val="0"/>
              </a:spcBef>
              <a:buNone/>
            </a:pPr>
            <a:endParaRPr lang="en-US" dirty="0"/>
          </a:p>
        </p:txBody>
      </p:sp>
      <p:sp>
        <p:nvSpPr>
          <p:cNvPr id="27" name="Content Placeholder 26">
            <a:extLst>
              <a:ext uri="{FF2B5EF4-FFF2-40B4-BE49-F238E27FC236}">
                <a16:creationId xmlns:a16="http://schemas.microsoft.com/office/drawing/2014/main" id="{7091CF2F-04CE-4A0F-989A-022E7A65CCFB}"/>
              </a:ext>
            </a:extLst>
          </p:cNvPr>
          <p:cNvSpPr>
            <a:spLocks noGrp="1"/>
          </p:cNvSpPr>
          <p:nvPr>
            <p:ph sz="half" idx="2"/>
          </p:nvPr>
        </p:nvSpPr>
        <p:spPr>
          <a:xfrm>
            <a:off x="12019788" y="2437728"/>
            <a:ext cx="5303520" cy="6668172"/>
          </a:xfrm>
        </p:spPr>
        <p:txBody>
          <a:bodyPr>
            <a:noAutofit/>
          </a:bodyPr>
          <a:lstStyle/>
          <a:p>
            <a:pPr marL="0" indent="0">
              <a:lnSpc>
                <a:spcPct val="110000"/>
              </a:lnSpc>
              <a:spcBef>
                <a:spcPts val="0"/>
              </a:spcBef>
              <a:buNone/>
            </a:pPr>
            <a:r>
              <a:rPr lang="en-US" dirty="0"/>
              <a:t>How can the student participate?</a:t>
            </a:r>
          </a:p>
          <a:p>
            <a:pPr marL="0" indent="0">
              <a:lnSpc>
                <a:spcPct val="110000"/>
              </a:lnSpc>
              <a:spcBef>
                <a:spcPts val="0"/>
              </a:spcBef>
              <a:buNone/>
            </a:pPr>
            <a:endParaRPr lang="en-US" dirty="0"/>
          </a:p>
          <a:p>
            <a:pPr marL="0" indent="0">
              <a:lnSpc>
                <a:spcPct val="110000"/>
              </a:lnSpc>
              <a:spcBef>
                <a:spcPts val="0"/>
              </a:spcBef>
              <a:buNone/>
            </a:pPr>
            <a:r>
              <a:rPr lang="en-US" dirty="0"/>
              <a:t>This is a </a:t>
            </a:r>
            <a:r>
              <a:rPr lang="en-US" b="1" dirty="0"/>
              <a:t>district/school </a:t>
            </a:r>
            <a:r>
              <a:rPr lang="en-US" dirty="0"/>
              <a:t>specific decision. Based on your </a:t>
            </a:r>
            <a:r>
              <a:rPr lang="en-US" dirty="0">
                <a:solidFill>
                  <a:schemeClr val="accent1"/>
                </a:solidFill>
              </a:rPr>
              <a:t>liability and certificate of insurance </a:t>
            </a:r>
            <a:r>
              <a:rPr lang="en-US" dirty="0"/>
              <a:t>coverage, it is to your discretion if the student provides their own transportation to site. It is to your discretion with the business if the placement is paid or non-paid. The WBL placement may or may not be tied to course credit based on your curriculum offerings.</a:t>
            </a:r>
          </a:p>
        </p:txBody>
      </p:sp>
      <p:pic>
        <p:nvPicPr>
          <p:cNvPr id="2" name="Picture 1">
            <a:extLst>
              <a:ext uri="{FF2B5EF4-FFF2-40B4-BE49-F238E27FC236}">
                <a16:creationId xmlns:a16="http://schemas.microsoft.com/office/drawing/2014/main" id="{4C48985A-BDEC-E79F-F3E3-4BD43CAABFE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rot="5400000">
            <a:off x="3573494" y="5592795"/>
            <a:ext cx="5486400" cy="15810"/>
          </a:xfrm>
          <a:prstGeom prst="rect">
            <a:avLst/>
          </a:prstGeom>
          <a:ln>
            <a:noFill/>
          </a:ln>
        </p:spPr>
      </p:pic>
      <p:pic>
        <p:nvPicPr>
          <p:cNvPr id="3" name="Picture 2">
            <a:extLst>
              <a:ext uri="{FF2B5EF4-FFF2-40B4-BE49-F238E27FC236}">
                <a16:creationId xmlns:a16="http://schemas.microsoft.com/office/drawing/2014/main" id="{C96BF0A9-179F-E684-0228-1C450D08962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rot="5400000">
            <a:off x="9136095" y="5592795"/>
            <a:ext cx="5486400" cy="15810"/>
          </a:xfrm>
          <a:prstGeom prst="rect">
            <a:avLst/>
          </a:prstGeom>
          <a:ln>
            <a:noFill/>
          </a:ln>
        </p:spPr>
      </p:pic>
    </p:spTree>
    <p:extLst>
      <p:ext uri="{BB962C8B-B14F-4D97-AF65-F5344CB8AC3E}">
        <p14:creationId xmlns:p14="http://schemas.microsoft.com/office/powerpoint/2010/main" val="2612722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EFE31-6269-3F4B-8040-E701014F56D9}"/>
              </a:ext>
            </a:extLst>
          </p:cNvPr>
          <p:cNvSpPr>
            <a:spLocks noGrp="1"/>
          </p:cNvSpPr>
          <p:nvPr>
            <p:ph type="title"/>
          </p:nvPr>
        </p:nvSpPr>
        <p:spPr>
          <a:xfrm>
            <a:off x="918972" y="1265995"/>
            <a:ext cx="4647438" cy="7132320"/>
          </a:xfrm>
        </p:spPr>
        <p:txBody>
          <a:bodyPr anchor="ctr">
            <a:normAutofit/>
          </a:bodyPr>
          <a:lstStyle/>
          <a:p>
            <a:r>
              <a:rPr lang="en-US" dirty="0"/>
              <a:t>SC WBL Career Ready Qualifier</a:t>
            </a:r>
          </a:p>
        </p:txBody>
      </p:sp>
      <p:graphicFrame>
        <p:nvGraphicFramePr>
          <p:cNvPr id="8" name="Rectangle 1">
            <a:extLst>
              <a:ext uri="{FF2B5EF4-FFF2-40B4-BE49-F238E27FC236}">
                <a16:creationId xmlns:a16="http://schemas.microsoft.com/office/drawing/2014/main" id="{590F000C-6697-D859-E14E-4178427BE438}"/>
              </a:ext>
            </a:extLst>
          </p:cNvPr>
          <p:cNvGraphicFramePr>
            <a:graphicFrameLocks noGrp="1"/>
          </p:cNvGraphicFramePr>
          <p:nvPr>
            <p:ph idx="4294967295"/>
            <p:extLst>
              <p:ext uri="{D42A27DB-BD31-4B8C-83A1-F6EECF244321}">
                <p14:modId xmlns:p14="http://schemas.microsoft.com/office/powerpoint/2010/main" val="3777433041"/>
              </p:ext>
            </p:extLst>
          </p:nvPr>
        </p:nvGraphicFramePr>
        <p:xfrm>
          <a:off x="6727473" y="1265996"/>
          <a:ext cx="10658720" cy="7132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875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38"/>
          <p:cNvSpPr txBox="1">
            <a:spLocks noGrp="1"/>
          </p:cNvSpPr>
          <p:nvPr>
            <p:ph type="title"/>
          </p:nvPr>
        </p:nvSpPr>
        <p:spPr>
          <a:prstGeom prst="rect">
            <a:avLst/>
          </a:prstGeom>
        </p:spPr>
        <p:txBody>
          <a:bodyPr spcFirstLastPara="1" vert="horz" wrap="square" lIns="182850" tIns="182850" rIns="182850" bIns="182850" rtlCol="0" anchor="b" anchorCtr="0">
            <a:noAutofit/>
          </a:bodyPr>
          <a:lstStyle/>
          <a:p>
            <a:pPr algn="ctr">
              <a:spcBef>
                <a:spcPts val="0"/>
              </a:spcBef>
            </a:pPr>
            <a:r>
              <a:rPr lang="en-US" sz="4800" b="1" dirty="0"/>
              <a:t>South Carolina </a:t>
            </a:r>
            <a:br>
              <a:rPr lang="en-US" sz="4800" b="1" dirty="0"/>
            </a:br>
            <a:r>
              <a:rPr lang="en-US" sz="4800" b="1" dirty="0"/>
              <a:t>Work-Based Learning Career Ready Roadmap</a:t>
            </a:r>
          </a:p>
        </p:txBody>
      </p:sp>
      <p:sp>
        <p:nvSpPr>
          <p:cNvPr id="483" name="Google Shape;483;p38" descr="picture of car on a road">
            <a:extLst>
              <a:ext uri="{C183D7F6-B498-43B3-948B-1728B52AA6E4}">
                <adec:decorative xmlns:adec="http://schemas.microsoft.com/office/drawing/2017/decorative" val="0"/>
              </a:ext>
            </a:extLst>
          </p:cNvPr>
          <p:cNvSpPr/>
          <p:nvPr/>
        </p:nvSpPr>
        <p:spPr>
          <a:xfrm>
            <a:off x="0" y="4742066"/>
            <a:ext cx="18288000" cy="2022086"/>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1"/>
            </a:solidFill>
            <a:prstDash val="solid"/>
            <a:miter lim="8000"/>
            <a:headEnd type="none" w="sm" len="sm"/>
            <a:tailEnd type="none" w="sm" len="sm"/>
          </a:ln>
        </p:spPr>
        <p:txBody>
          <a:bodyPr spcFirstLastPara="1" wrap="square" lIns="182850" tIns="91400" rIns="182850" bIns="91400" anchor="ctr" anchorCtr="0">
            <a:noAutofit/>
          </a:bodyPr>
          <a:lstStyle/>
          <a:p>
            <a:pPr defTabSz="1371600"/>
            <a:endParaRPr sz="3600">
              <a:solidFill>
                <a:srgbClr val="000000"/>
              </a:solidFill>
              <a:latin typeface="Calibri"/>
              <a:ea typeface="Calibri"/>
              <a:cs typeface="Calibri"/>
              <a:sym typeface="Calibri"/>
            </a:endParaRPr>
          </a:p>
        </p:txBody>
      </p:sp>
      <p:sp>
        <p:nvSpPr>
          <p:cNvPr id="484" name="Google Shape;484;p38">
            <a:extLst>
              <a:ext uri="{C183D7F6-B498-43B3-948B-1728B52AA6E4}">
                <adec:decorative xmlns:adec="http://schemas.microsoft.com/office/drawing/2017/decorative" val="1"/>
              </a:ext>
            </a:extLst>
          </p:cNvPr>
          <p:cNvSpPr/>
          <p:nvPr/>
        </p:nvSpPr>
        <p:spPr>
          <a:xfrm>
            <a:off x="0" y="4742066"/>
            <a:ext cx="18288000" cy="2022086"/>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182850" tIns="91400" rIns="182850" bIns="91400" anchor="ctr" anchorCtr="0">
            <a:noAutofit/>
          </a:bodyPr>
          <a:lstStyle/>
          <a:p>
            <a:pPr defTabSz="1371600"/>
            <a:endParaRPr sz="3600">
              <a:solidFill>
                <a:prstClr val="white"/>
              </a:solidFill>
              <a:latin typeface="Calibri"/>
              <a:ea typeface="Calibri"/>
              <a:cs typeface="Calibri"/>
              <a:sym typeface="Calibri"/>
            </a:endParaRPr>
          </a:p>
        </p:txBody>
      </p:sp>
      <p:sp>
        <p:nvSpPr>
          <p:cNvPr id="503" name="Google Shape;503;p38"/>
          <p:cNvSpPr txBox="1"/>
          <p:nvPr/>
        </p:nvSpPr>
        <p:spPr>
          <a:xfrm>
            <a:off x="2759700" y="2312201"/>
            <a:ext cx="2572800" cy="1066800"/>
          </a:xfrm>
          <a:prstGeom prst="rect">
            <a:avLst/>
          </a:prstGeom>
          <a:noFill/>
          <a:ln>
            <a:noFill/>
          </a:ln>
        </p:spPr>
        <p:txBody>
          <a:bodyPr spcFirstLastPara="1" wrap="square" lIns="0" tIns="0" rIns="0" bIns="0" anchor="b" anchorCtr="0">
            <a:noAutofit/>
          </a:bodyPr>
          <a:lstStyle/>
          <a:p>
            <a:pPr algn="ctr" defTabSz="1371600"/>
            <a:r>
              <a:rPr lang="en" dirty="0">
                <a:solidFill>
                  <a:prstClr val="white"/>
                </a:solidFill>
                <a:latin typeface="Abel"/>
                <a:ea typeface="Abel"/>
                <a:cs typeface="Abel"/>
                <a:sym typeface="Abel"/>
              </a:rPr>
              <a:t>Blue is the colour of the clear sky and the deep sea</a:t>
            </a:r>
            <a:endParaRPr dirty="0">
              <a:solidFill>
                <a:prstClr val="white"/>
              </a:solidFill>
              <a:latin typeface="Abel"/>
              <a:ea typeface="Abel"/>
              <a:cs typeface="Abel"/>
              <a:sym typeface="Abel"/>
            </a:endParaRPr>
          </a:p>
        </p:txBody>
      </p:sp>
      <p:sp>
        <p:nvSpPr>
          <p:cNvPr id="504" name="Google Shape;504;p38"/>
          <p:cNvSpPr txBox="1"/>
          <p:nvPr/>
        </p:nvSpPr>
        <p:spPr>
          <a:xfrm>
            <a:off x="6754410" y="2312201"/>
            <a:ext cx="2572800" cy="1066800"/>
          </a:xfrm>
          <a:prstGeom prst="rect">
            <a:avLst/>
          </a:prstGeom>
          <a:noFill/>
          <a:ln>
            <a:noFill/>
          </a:ln>
        </p:spPr>
        <p:txBody>
          <a:bodyPr spcFirstLastPara="1" wrap="square" lIns="0" tIns="0" rIns="0" bIns="0" anchor="b" anchorCtr="0">
            <a:noAutofit/>
          </a:bodyPr>
          <a:lstStyle/>
          <a:p>
            <a:pPr algn="ctr" defTabSz="1371600"/>
            <a:r>
              <a:rPr lang="en">
                <a:solidFill>
                  <a:prstClr val="white"/>
                </a:solidFill>
                <a:latin typeface="Abel"/>
                <a:ea typeface="Abel"/>
                <a:cs typeface="Abel"/>
                <a:sym typeface="Abel"/>
              </a:rPr>
              <a:t>Red is the colour of danger and courage</a:t>
            </a:r>
            <a:endParaRPr>
              <a:solidFill>
                <a:prstClr val="white"/>
              </a:solidFill>
              <a:latin typeface="Abel"/>
              <a:ea typeface="Abel"/>
              <a:cs typeface="Abel"/>
              <a:sym typeface="Abel"/>
            </a:endParaRPr>
          </a:p>
        </p:txBody>
      </p:sp>
      <p:sp>
        <p:nvSpPr>
          <p:cNvPr id="505" name="Google Shape;505;p38"/>
          <p:cNvSpPr txBox="1"/>
          <p:nvPr/>
        </p:nvSpPr>
        <p:spPr>
          <a:xfrm>
            <a:off x="10872020" y="2312201"/>
            <a:ext cx="2572800" cy="1066800"/>
          </a:xfrm>
          <a:prstGeom prst="rect">
            <a:avLst/>
          </a:prstGeom>
          <a:noFill/>
          <a:ln>
            <a:noFill/>
          </a:ln>
        </p:spPr>
        <p:txBody>
          <a:bodyPr spcFirstLastPara="1" wrap="square" lIns="0" tIns="0" rIns="0" bIns="0" anchor="b" anchorCtr="0">
            <a:noAutofit/>
          </a:bodyPr>
          <a:lstStyle/>
          <a:p>
            <a:pPr algn="ctr" defTabSz="1371600"/>
            <a:r>
              <a:rPr lang="en">
                <a:solidFill>
                  <a:prstClr val="white"/>
                </a:solidFill>
                <a:latin typeface="Abel"/>
                <a:ea typeface="Abel"/>
                <a:cs typeface="Abel"/>
                <a:sym typeface="Abel"/>
              </a:rPr>
              <a:t>Black is the color of ebony and of outer space</a:t>
            </a:r>
            <a:endParaRPr>
              <a:solidFill>
                <a:prstClr val="white"/>
              </a:solidFill>
              <a:latin typeface="Abel"/>
              <a:ea typeface="Abel"/>
              <a:cs typeface="Abel"/>
              <a:sym typeface="Abel"/>
            </a:endParaRPr>
          </a:p>
        </p:txBody>
      </p:sp>
      <p:sp>
        <p:nvSpPr>
          <p:cNvPr id="506" name="Google Shape;506;p38"/>
          <p:cNvSpPr txBox="1"/>
          <p:nvPr/>
        </p:nvSpPr>
        <p:spPr>
          <a:xfrm>
            <a:off x="4836350" y="8127200"/>
            <a:ext cx="2572800" cy="1066800"/>
          </a:xfrm>
          <a:prstGeom prst="rect">
            <a:avLst/>
          </a:prstGeom>
          <a:noFill/>
          <a:ln>
            <a:noFill/>
          </a:ln>
        </p:spPr>
        <p:txBody>
          <a:bodyPr spcFirstLastPara="1" wrap="square" lIns="0" tIns="0" rIns="0" bIns="0" anchor="t" anchorCtr="0">
            <a:noAutofit/>
          </a:bodyPr>
          <a:lstStyle/>
          <a:p>
            <a:pPr algn="ctr" defTabSz="1371600"/>
            <a:r>
              <a:rPr lang="en">
                <a:solidFill>
                  <a:prstClr val="white"/>
                </a:solidFill>
                <a:latin typeface="Abel"/>
                <a:ea typeface="Abel"/>
                <a:cs typeface="Abel"/>
                <a:sym typeface="Abel"/>
              </a:rPr>
              <a:t>Yellow is the color of gold, butter and ripe lemons</a:t>
            </a:r>
            <a:endParaRPr>
              <a:solidFill>
                <a:prstClr val="white"/>
              </a:solidFill>
              <a:latin typeface="Abel"/>
              <a:ea typeface="Abel"/>
              <a:cs typeface="Abel"/>
              <a:sym typeface="Abel"/>
            </a:endParaRPr>
          </a:p>
        </p:txBody>
      </p:sp>
      <p:sp>
        <p:nvSpPr>
          <p:cNvPr id="507" name="Google Shape;507;p38"/>
          <p:cNvSpPr txBox="1"/>
          <p:nvPr/>
        </p:nvSpPr>
        <p:spPr>
          <a:xfrm>
            <a:off x="8892510" y="8127200"/>
            <a:ext cx="2572800" cy="1066800"/>
          </a:xfrm>
          <a:prstGeom prst="rect">
            <a:avLst/>
          </a:prstGeom>
          <a:noFill/>
          <a:ln>
            <a:noFill/>
          </a:ln>
        </p:spPr>
        <p:txBody>
          <a:bodyPr spcFirstLastPara="1" wrap="square" lIns="0" tIns="0" rIns="0" bIns="0" anchor="t" anchorCtr="0">
            <a:noAutofit/>
          </a:bodyPr>
          <a:lstStyle/>
          <a:p>
            <a:pPr algn="ctr" defTabSz="1371600"/>
            <a:r>
              <a:rPr lang="en">
                <a:solidFill>
                  <a:prstClr val="white"/>
                </a:solidFill>
                <a:latin typeface="Abel"/>
                <a:ea typeface="Abel"/>
                <a:cs typeface="Abel"/>
                <a:sym typeface="Abel"/>
              </a:rPr>
              <a:t>White is the color of milk and fresh snow</a:t>
            </a:r>
            <a:endParaRPr>
              <a:solidFill>
                <a:prstClr val="white"/>
              </a:solidFill>
              <a:latin typeface="Abel"/>
              <a:ea typeface="Abel"/>
              <a:cs typeface="Abel"/>
              <a:sym typeface="Abel"/>
            </a:endParaRPr>
          </a:p>
        </p:txBody>
      </p:sp>
      <p:sp>
        <p:nvSpPr>
          <p:cNvPr id="508" name="Google Shape;508;p38"/>
          <p:cNvSpPr txBox="1"/>
          <p:nvPr/>
        </p:nvSpPr>
        <p:spPr>
          <a:xfrm>
            <a:off x="12948671" y="8127200"/>
            <a:ext cx="2572800" cy="1066800"/>
          </a:xfrm>
          <a:prstGeom prst="rect">
            <a:avLst/>
          </a:prstGeom>
          <a:noFill/>
          <a:ln>
            <a:noFill/>
          </a:ln>
        </p:spPr>
        <p:txBody>
          <a:bodyPr spcFirstLastPara="1" wrap="square" lIns="0" tIns="0" rIns="0" bIns="0" anchor="t" anchorCtr="0">
            <a:noAutofit/>
          </a:bodyPr>
          <a:lstStyle/>
          <a:p>
            <a:pPr algn="ctr" defTabSz="1371600"/>
            <a:r>
              <a:rPr lang="en">
                <a:solidFill>
                  <a:prstClr val="white"/>
                </a:solidFill>
                <a:latin typeface="Abel"/>
                <a:ea typeface="Abel"/>
                <a:cs typeface="Abel"/>
                <a:sym typeface="Abel"/>
              </a:rPr>
              <a:t>Blue is the colour of the clear sky and the deep sea</a:t>
            </a:r>
            <a:endParaRPr>
              <a:solidFill>
                <a:prstClr val="white"/>
              </a:solidFill>
              <a:latin typeface="Abel"/>
              <a:ea typeface="Abel"/>
              <a:cs typeface="Abel"/>
              <a:sym typeface="Abel"/>
            </a:endParaRPr>
          </a:p>
        </p:txBody>
      </p:sp>
      <p:sp>
        <p:nvSpPr>
          <p:cNvPr id="2" name="TextBox 1">
            <a:extLst>
              <a:ext uri="{FF2B5EF4-FFF2-40B4-BE49-F238E27FC236}">
                <a16:creationId xmlns:a16="http://schemas.microsoft.com/office/drawing/2014/main" id="{B8FE45B7-45F4-BB65-43B8-9DC84990BCF3}"/>
              </a:ext>
            </a:extLst>
          </p:cNvPr>
          <p:cNvSpPr txBox="1"/>
          <p:nvPr/>
        </p:nvSpPr>
        <p:spPr>
          <a:xfrm>
            <a:off x="2233005" y="2529720"/>
            <a:ext cx="3316107" cy="1785745"/>
          </a:xfrm>
          <a:prstGeom prst="rect">
            <a:avLst/>
          </a:prstGeom>
          <a:noFill/>
        </p:spPr>
        <p:txBody>
          <a:bodyPr wrap="square" rtlCol="0">
            <a:spAutoFit/>
          </a:bodyPr>
          <a:lstStyle/>
          <a:p>
            <a:pPr defTabSz="1371600"/>
            <a:r>
              <a:rPr lang="en-US" sz="2201" dirty="0">
                <a:solidFill>
                  <a:prstClr val="black"/>
                </a:solidFill>
                <a:latin typeface="Calibri" panose="020F0502020204030204"/>
              </a:rPr>
              <a:t>Student is placed at worksite!</a:t>
            </a:r>
          </a:p>
          <a:p>
            <a:pPr defTabSz="1371600"/>
            <a:r>
              <a:rPr lang="en-US" sz="2201" i="1" dirty="0">
                <a:solidFill>
                  <a:prstClr val="black"/>
                </a:solidFill>
                <a:latin typeface="Calibri" panose="020F0502020204030204"/>
              </a:rPr>
              <a:t>Apprenticeship, internship, or co-op are a career ready qualifier</a:t>
            </a:r>
          </a:p>
        </p:txBody>
      </p:sp>
      <p:sp>
        <p:nvSpPr>
          <p:cNvPr id="3" name="TextBox 2">
            <a:extLst>
              <a:ext uri="{FF2B5EF4-FFF2-40B4-BE49-F238E27FC236}">
                <a16:creationId xmlns:a16="http://schemas.microsoft.com/office/drawing/2014/main" id="{959B816D-699F-5792-2F6F-927A4824BF51}"/>
              </a:ext>
            </a:extLst>
          </p:cNvPr>
          <p:cNvSpPr txBox="1"/>
          <p:nvPr/>
        </p:nvSpPr>
        <p:spPr>
          <a:xfrm>
            <a:off x="4103611" y="6936270"/>
            <a:ext cx="2457779" cy="1447063"/>
          </a:xfrm>
          <a:prstGeom prst="rect">
            <a:avLst/>
          </a:prstGeom>
          <a:noFill/>
        </p:spPr>
        <p:txBody>
          <a:bodyPr wrap="square" rtlCol="0">
            <a:spAutoFit/>
          </a:bodyPr>
          <a:lstStyle/>
          <a:p>
            <a:pPr defTabSz="1371600"/>
            <a:r>
              <a:rPr lang="en-US" sz="2201" dirty="0">
                <a:solidFill>
                  <a:prstClr val="black"/>
                </a:solidFill>
                <a:latin typeface="Calibri" panose="020F0502020204030204"/>
              </a:rPr>
              <a:t>WBL placement must be aligned to student’s IGP/Career Goals</a:t>
            </a:r>
          </a:p>
        </p:txBody>
      </p:sp>
      <p:sp>
        <p:nvSpPr>
          <p:cNvPr id="4" name="TextBox 3">
            <a:extLst>
              <a:ext uri="{FF2B5EF4-FFF2-40B4-BE49-F238E27FC236}">
                <a16:creationId xmlns:a16="http://schemas.microsoft.com/office/drawing/2014/main" id="{E06D20C8-10E0-CC38-9EB6-7737EA1FFE7A}"/>
              </a:ext>
            </a:extLst>
          </p:cNvPr>
          <p:cNvSpPr txBox="1"/>
          <p:nvPr/>
        </p:nvSpPr>
        <p:spPr>
          <a:xfrm>
            <a:off x="7912480" y="6897341"/>
            <a:ext cx="5112530" cy="2339743"/>
          </a:xfrm>
          <a:prstGeom prst="rect">
            <a:avLst/>
          </a:prstGeom>
          <a:noFill/>
        </p:spPr>
        <p:txBody>
          <a:bodyPr wrap="square" rtlCol="0">
            <a:spAutoFit/>
          </a:bodyPr>
          <a:lstStyle/>
          <a:p>
            <a:pPr defTabSz="1371600"/>
            <a:r>
              <a:rPr lang="en-US" sz="2201" dirty="0">
                <a:solidFill>
                  <a:prstClr val="black"/>
                </a:solidFill>
                <a:latin typeface="Calibri" panose="020F0502020204030204"/>
                <a:hlinkClick r:id="rId3"/>
              </a:rPr>
              <a:t>SC Career Ready WBL Training Agreement/Evaluation Plan</a:t>
            </a:r>
            <a:r>
              <a:rPr lang="en-US" sz="2201" dirty="0">
                <a:solidFill>
                  <a:prstClr val="black"/>
                </a:solidFill>
                <a:latin typeface="Calibri" panose="020F0502020204030204"/>
              </a:rPr>
              <a:t> is created with worksite supervisor outlining objectives and skills to be mastered during WBL placement. </a:t>
            </a:r>
            <a:r>
              <a:rPr lang="en-US" sz="2201" i="1" dirty="0">
                <a:solidFill>
                  <a:prstClr val="black"/>
                </a:solidFill>
                <a:latin typeface="Calibri" panose="020F0502020204030204"/>
              </a:rPr>
              <a:t>Min. 40 </a:t>
            </a:r>
            <a:r>
              <a:rPr lang="en-US" sz="2201" i="1" dirty="0" err="1">
                <a:solidFill>
                  <a:prstClr val="black"/>
                </a:solidFill>
                <a:latin typeface="Calibri" panose="020F0502020204030204"/>
              </a:rPr>
              <a:t>hrs</a:t>
            </a:r>
            <a:r>
              <a:rPr lang="en-US" sz="2201" i="1" dirty="0">
                <a:solidFill>
                  <a:prstClr val="black"/>
                </a:solidFill>
                <a:latin typeface="Calibri" panose="020F0502020204030204"/>
              </a:rPr>
              <a:t> to qualify</a:t>
            </a:r>
          </a:p>
          <a:p>
            <a:pPr defTabSz="1371600"/>
            <a:endParaRPr lang="en-US" sz="3600" dirty="0">
              <a:solidFill>
                <a:prstClr val="black"/>
              </a:solidFill>
              <a:latin typeface="Calibri" panose="020F0502020204030204"/>
            </a:endParaRPr>
          </a:p>
        </p:txBody>
      </p:sp>
      <p:sp>
        <p:nvSpPr>
          <p:cNvPr id="5" name="TextBox 4">
            <a:extLst>
              <a:ext uri="{FF2B5EF4-FFF2-40B4-BE49-F238E27FC236}">
                <a16:creationId xmlns:a16="http://schemas.microsoft.com/office/drawing/2014/main" id="{9E6FD954-25F5-414B-86A2-4DDDD524EF0B}"/>
              </a:ext>
            </a:extLst>
          </p:cNvPr>
          <p:cNvSpPr txBox="1"/>
          <p:nvPr/>
        </p:nvSpPr>
        <p:spPr>
          <a:xfrm>
            <a:off x="10813649" y="2650296"/>
            <a:ext cx="4917930" cy="1785745"/>
          </a:xfrm>
          <a:prstGeom prst="rect">
            <a:avLst/>
          </a:prstGeom>
          <a:noFill/>
        </p:spPr>
        <p:txBody>
          <a:bodyPr wrap="square" rtlCol="0">
            <a:spAutoFit/>
          </a:bodyPr>
          <a:lstStyle/>
          <a:p>
            <a:pPr defTabSz="1371600"/>
            <a:r>
              <a:rPr lang="en-US" sz="2201" dirty="0">
                <a:solidFill>
                  <a:prstClr val="black"/>
                </a:solidFill>
                <a:latin typeface="Calibri" panose="020F0502020204030204"/>
              </a:rPr>
              <a:t>Industry evaluation plan is created from training agreement on a scale 1-5, aligned to Profile of SC Graduate. </a:t>
            </a:r>
            <a:r>
              <a:rPr lang="en-US" sz="2201" i="1" dirty="0">
                <a:solidFill>
                  <a:prstClr val="black"/>
                </a:solidFill>
                <a:latin typeface="Calibri" panose="020F0502020204030204"/>
              </a:rPr>
              <a:t>Evaluation score average of 3,4, or 5 for career ready qualifier </a:t>
            </a:r>
          </a:p>
        </p:txBody>
      </p:sp>
      <p:sp>
        <p:nvSpPr>
          <p:cNvPr id="6" name="TextBox 5">
            <a:extLst>
              <a:ext uri="{FF2B5EF4-FFF2-40B4-BE49-F238E27FC236}">
                <a16:creationId xmlns:a16="http://schemas.microsoft.com/office/drawing/2014/main" id="{9C683473-83A4-4975-0131-138B4E9AF8DB}"/>
              </a:ext>
            </a:extLst>
          </p:cNvPr>
          <p:cNvSpPr txBox="1"/>
          <p:nvPr/>
        </p:nvSpPr>
        <p:spPr>
          <a:xfrm>
            <a:off x="6891191" y="2613288"/>
            <a:ext cx="2938609" cy="1785745"/>
          </a:xfrm>
          <a:prstGeom prst="rect">
            <a:avLst/>
          </a:prstGeom>
          <a:noFill/>
        </p:spPr>
        <p:txBody>
          <a:bodyPr wrap="square" rtlCol="0">
            <a:spAutoFit/>
          </a:bodyPr>
          <a:lstStyle/>
          <a:p>
            <a:pPr defTabSz="1371600"/>
            <a:r>
              <a:rPr lang="en-US" sz="2201" dirty="0">
                <a:solidFill>
                  <a:prstClr val="black"/>
                </a:solidFill>
                <a:latin typeface="Calibri" panose="020F0502020204030204"/>
              </a:rPr>
              <a:t>Student must have earned a minimum 1 unit of credit in pathway related to WBL placement</a:t>
            </a:r>
          </a:p>
        </p:txBody>
      </p:sp>
      <p:sp>
        <p:nvSpPr>
          <p:cNvPr id="7" name="TextBox 6">
            <a:extLst>
              <a:ext uri="{FF2B5EF4-FFF2-40B4-BE49-F238E27FC236}">
                <a16:creationId xmlns:a16="http://schemas.microsoft.com/office/drawing/2014/main" id="{3E5A099A-214C-5DCD-E308-59473AD703E4}"/>
              </a:ext>
            </a:extLst>
          </p:cNvPr>
          <p:cNvSpPr txBox="1"/>
          <p:nvPr/>
        </p:nvSpPr>
        <p:spPr>
          <a:xfrm>
            <a:off x="13500108" y="7196453"/>
            <a:ext cx="2572800" cy="1447063"/>
          </a:xfrm>
          <a:prstGeom prst="rect">
            <a:avLst/>
          </a:prstGeom>
          <a:noFill/>
        </p:spPr>
        <p:txBody>
          <a:bodyPr wrap="square" rtlCol="0">
            <a:spAutoFit/>
          </a:bodyPr>
          <a:lstStyle/>
          <a:p>
            <a:pPr defTabSz="1371600"/>
            <a:r>
              <a:rPr lang="en-US" sz="2201" dirty="0">
                <a:solidFill>
                  <a:prstClr val="black"/>
                </a:solidFill>
                <a:latin typeface="Calibri" panose="020F0502020204030204"/>
              </a:rPr>
              <a:t>Student successfully completes the WBL placement in its’ entirety</a:t>
            </a:r>
          </a:p>
        </p:txBody>
      </p:sp>
      <p:sp>
        <p:nvSpPr>
          <p:cNvPr id="8" name="TextBox 7">
            <a:extLst>
              <a:ext uri="{FF2B5EF4-FFF2-40B4-BE49-F238E27FC236}">
                <a16:creationId xmlns:a16="http://schemas.microsoft.com/office/drawing/2014/main" id="{C4C69857-435E-CAD5-AA4F-0F2AEE2975E5}"/>
              </a:ext>
            </a:extLst>
          </p:cNvPr>
          <p:cNvSpPr txBox="1"/>
          <p:nvPr/>
        </p:nvSpPr>
        <p:spPr>
          <a:xfrm>
            <a:off x="15749652" y="5104518"/>
            <a:ext cx="2699250" cy="1785745"/>
          </a:xfrm>
          <a:prstGeom prst="rect">
            <a:avLst/>
          </a:prstGeom>
          <a:noFill/>
        </p:spPr>
        <p:txBody>
          <a:bodyPr wrap="square" rtlCol="0">
            <a:spAutoFit/>
          </a:bodyPr>
          <a:lstStyle/>
          <a:p>
            <a:pPr defTabSz="1371600"/>
            <a:r>
              <a:rPr lang="en-US" sz="2201" dirty="0">
                <a:solidFill>
                  <a:prstClr val="black"/>
                </a:solidFill>
                <a:latin typeface="Calibri" panose="020F0502020204030204"/>
              </a:rPr>
              <a:t>Report WBL placement in PowerSchool on the WBL page in the RED box for career ready! </a:t>
            </a:r>
          </a:p>
        </p:txBody>
      </p:sp>
      <p:pic>
        <p:nvPicPr>
          <p:cNvPr id="12" name="Picture 11" descr="A cartoon of a person driving a red car">
            <a:extLst>
              <a:ext uri="{FF2B5EF4-FFF2-40B4-BE49-F238E27FC236}">
                <a16:creationId xmlns:a16="http://schemas.microsoft.com/office/drawing/2014/main" id="{2A4D7294-A0BE-5FC7-6BE4-2CE34E063A9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42830" y="5567626"/>
            <a:ext cx="2267789" cy="1133894"/>
          </a:xfrm>
          <a:prstGeom prst="rect">
            <a:avLst/>
          </a:prstGeom>
        </p:spPr>
      </p:pic>
      <p:pic>
        <p:nvPicPr>
          <p:cNvPr id="14" name="Picture 13" descr="A cartoon of a person driving a red car">
            <a:extLst>
              <a:ext uri="{FF2B5EF4-FFF2-40B4-BE49-F238E27FC236}">
                <a16:creationId xmlns:a16="http://schemas.microsoft.com/office/drawing/2014/main" id="{63B0B271-6C51-B31A-2FF2-A52FCAB8287B}"/>
              </a:ext>
            </a:extLst>
          </p:cNvPr>
          <p:cNvPicPr>
            <a:picLocks noChangeAspect="1"/>
          </p:cNvPicPr>
          <p:nvPr/>
        </p:nvPicPr>
        <p:blipFill>
          <a:blip r:embed="rId6">
            <a:extLst>
              <a:ext uri="{837473B0-CC2E-450A-ABE3-18F120FF3D39}">
                <a1611:picAttrSrcUrl xmlns:a1611="http://schemas.microsoft.com/office/drawing/2016/11/main" r:id="rId5"/>
              </a:ext>
            </a:extLst>
          </a:blip>
          <a:stretch>
            <a:fillRect/>
          </a:stretch>
        </p:blipFill>
        <p:spPr>
          <a:xfrm>
            <a:off x="15636812" y="3441632"/>
            <a:ext cx="2478389" cy="1239194"/>
          </a:xfrm>
          <a:prstGeom prst="rect">
            <a:avLst/>
          </a:prstGeom>
        </p:spPr>
      </p:pic>
      <p:pic>
        <p:nvPicPr>
          <p:cNvPr id="1026" name="Picture 2" descr="3d render Turn Right Traffic Road Sign. 3d rendering Turn Right Traffic  Road Sign, cartoon icon. 22283650 PNG">
            <a:extLst>
              <a:ext uri="{FF2B5EF4-FFF2-40B4-BE49-F238E27FC236}">
                <a16:creationId xmlns:a16="http://schemas.microsoft.com/office/drawing/2014/main" id="{A7EFD50D-AE68-7698-E2A3-681129E5E06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9277" y="2650286"/>
            <a:ext cx="661540" cy="9430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emium Vector | Stop sign">
            <a:extLst>
              <a:ext uri="{FF2B5EF4-FFF2-40B4-BE49-F238E27FC236}">
                <a16:creationId xmlns:a16="http://schemas.microsoft.com/office/drawing/2014/main" id="{64F990B7-6018-F7CA-10FC-FC17893C22B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17618" y="6674045"/>
            <a:ext cx="972590" cy="10848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llustration of Traffic Light in retro cartoon character with traffic signs,  green light. go Sign 7741106 Vector Art at Vecteezy">
            <a:extLst>
              <a:ext uri="{FF2B5EF4-FFF2-40B4-BE49-F238E27FC236}">
                <a16:creationId xmlns:a16="http://schemas.microsoft.com/office/drawing/2014/main" id="{1F405C9E-815F-1B7D-A7F4-489285B0846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23055" y="2606042"/>
            <a:ext cx="1148495" cy="11155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yellow road sign with a black arrow">
            <a:extLst>
              <a:ext uri="{FF2B5EF4-FFF2-40B4-BE49-F238E27FC236}">
                <a16:creationId xmlns:a16="http://schemas.microsoft.com/office/drawing/2014/main" id="{0B242097-639E-0CAB-E3BE-B2FDEF34AB3F}"/>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7088922" y="6764151"/>
            <a:ext cx="631464" cy="631464"/>
          </a:xfrm>
          <a:prstGeom prst="rect">
            <a:avLst/>
          </a:prstGeom>
        </p:spPr>
      </p:pic>
      <p:pic>
        <p:nvPicPr>
          <p:cNvPr id="13" name="Picture 12">
            <a:extLst>
              <a:ext uri="{FF2B5EF4-FFF2-40B4-BE49-F238E27FC236}">
                <a16:creationId xmlns:a16="http://schemas.microsoft.com/office/drawing/2014/main" id="{8AD1DD01-1AF9-8D04-3C43-DC286AEF7061}"/>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flipH="1">
            <a:off x="10311610" y="2679668"/>
            <a:ext cx="451664" cy="761966"/>
          </a:xfrm>
          <a:prstGeom prst="rect">
            <a:avLst/>
          </a:prstGeom>
        </p:spPr>
      </p:pic>
      <p:pic>
        <p:nvPicPr>
          <p:cNvPr id="1034" name="Picture 10" descr="Free Images Of Road Signs, Download Free Images Of Road Signs png images,  Free ClipArts on Clipart Library">
            <a:extLst>
              <a:ext uri="{FF2B5EF4-FFF2-40B4-BE49-F238E27FC236}">
                <a16:creationId xmlns:a16="http://schemas.microsoft.com/office/drawing/2014/main" id="{048B1E0B-B8ED-52D6-D003-9DD26C70D01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13000052" y="7308118"/>
            <a:ext cx="566375" cy="50001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504 Future Sign Next Exit Images, Stock Photos &amp; Vectors | Shutterstock">
            <a:extLst>
              <a:ext uri="{FF2B5EF4-FFF2-40B4-BE49-F238E27FC236}">
                <a16:creationId xmlns:a16="http://schemas.microsoft.com/office/drawing/2014/main" id="{8CEBB839-82A4-A76B-F196-E4459EEF1397}"/>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13593" t="5672" r="9479" b="11512"/>
          <a:stretch/>
        </p:blipFill>
        <p:spPr bwMode="auto">
          <a:xfrm>
            <a:off x="16586735" y="1839116"/>
            <a:ext cx="1669992" cy="15781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A30D1E4-0637-CE91-A7C9-1839ED96AAD3}"/>
              </a:ext>
            </a:extLst>
          </p:cNvPr>
          <p:cNvSpPr txBox="1"/>
          <p:nvPr/>
        </p:nvSpPr>
        <p:spPr>
          <a:xfrm>
            <a:off x="292751" y="9866694"/>
            <a:ext cx="1396626" cy="276999"/>
          </a:xfrm>
          <a:prstGeom prst="rect">
            <a:avLst/>
          </a:prstGeom>
          <a:noFill/>
        </p:spPr>
        <p:txBody>
          <a:bodyPr wrap="square" rtlCol="0">
            <a:spAutoFit/>
          </a:bodyPr>
          <a:lstStyle/>
          <a:p>
            <a:pPr defTabSz="1371600"/>
            <a:r>
              <a:rPr lang="en-US" sz="1200" dirty="0" err="1">
                <a:solidFill>
                  <a:prstClr val="white">
                    <a:lumMod val="75000"/>
                  </a:prstClr>
                </a:solidFill>
                <a:latin typeface="Calibri" panose="020F0502020204030204"/>
              </a:rPr>
              <a:t>K.Staton</a:t>
            </a:r>
            <a:r>
              <a:rPr lang="en-US" sz="1200" dirty="0">
                <a:solidFill>
                  <a:prstClr val="white">
                    <a:lumMod val="75000"/>
                  </a:prstClr>
                </a:solidFill>
                <a:latin typeface="Calibri" panose="020F0502020204030204"/>
              </a:rPr>
              <a:t> 4.2024</a:t>
            </a:r>
          </a:p>
        </p:txBody>
      </p:sp>
    </p:spTree>
    <p:extLst>
      <p:ext uri="{BB962C8B-B14F-4D97-AF65-F5344CB8AC3E}">
        <p14:creationId xmlns:p14="http://schemas.microsoft.com/office/powerpoint/2010/main" val="3131599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87874-4AE5-7A0D-0891-021C09C979D6}"/>
              </a:ext>
            </a:extLst>
          </p:cNvPr>
          <p:cNvSpPr>
            <a:spLocks noGrp="1"/>
          </p:cNvSpPr>
          <p:nvPr>
            <p:ph type="title"/>
          </p:nvPr>
        </p:nvSpPr>
        <p:spPr>
          <a:xfrm>
            <a:off x="918972" y="547687"/>
            <a:ext cx="16404336" cy="1097280"/>
          </a:xfrm>
        </p:spPr>
        <p:txBody>
          <a:bodyPr anchor="t">
            <a:normAutofit/>
          </a:bodyPr>
          <a:lstStyle/>
          <a:p>
            <a:r>
              <a:rPr lang="en-US" dirty="0"/>
              <a:t>Weighting and Calculation</a:t>
            </a:r>
          </a:p>
        </p:txBody>
      </p:sp>
      <p:pic>
        <p:nvPicPr>
          <p:cNvPr id="5" name="Picture 4">
            <a:extLst>
              <a:ext uri="{FF2B5EF4-FFF2-40B4-BE49-F238E27FC236}">
                <a16:creationId xmlns:a16="http://schemas.microsoft.com/office/drawing/2014/main" id="{E49B1568-74A6-AF6B-291A-2E4A84E5E6A2}"/>
              </a:ext>
            </a:extLst>
          </p:cNvPr>
          <p:cNvPicPr>
            <a:picLocks noChangeAspect="1"/>
          </p:cNvPicPr>
          <p:nvPr/>
        </p:nvPicPr>
        <p:blipFill>
          <a:blip r:embed="rId2"/>
          <a:stretch>
            <a:fillRect/>
          </a:stretch>
        </p:blipFill>
        <p:spPr>
          <a:xfrm>
            <a:off x="918972" y="2717890"/>
            <a:ext cx="7772400" cy="5421248"/>
          </a:xfrm>
          <a:prstGeom prst="rect">
            <a:avLst/>
          </a:prstGeom>
          <a:noFill/>
        </p:spPr>
      </p:pic>
      <p:sp>
        <p:nvSpPr>
          <p:cNvPr id="3" name="Content Placeholder 2">
            <a:extLst>
              <a:ext uri="{FF2B5EF4-FFF2-40B4-BE49-F238E27FC236}">
                <a16:creationId xmlns:a16="http://schemas.microsoft.com/office/drawing/2014/main" id="{84252F57-8858-533B-C926-15F90EDB7C33}"/>
              </a:ext>
            </a:extLst>
          </p:cNvPr>
          <p:cNvSpPr>
            <a:spLocks noGrp="1"/>
          </p:cNvSpPr>
          <p:nvPr>
            <p:ph sz="half" idx="2"/>
          </p:nvPr>
        </p:nvSpPr>
        <p:spPr>
          <a:xfrm>
            <a:off x="9579311" y="2247900"/>
            <a:ext cx="7772400" cy="6361229"/>
          </a:xfrm>
        </p:spPr>
        <p:txBody>
          <a:bodyPr>
            <a:normAutofit/>
          </a:bodyPr>
          <a:lstStyle/>
          <a:p>
            <a:pPr>
              <a:lnSpc>
                <a:spcPct val="100000"/>
              </a:lnSpc>
              <a:spcAft>
                <a:spcPts val="600"/>
              </a:spcAft>
            </a:pPr>
            <a:endParaRPr lang="en-US" dirty="0"/>
          </a:p>
          <a:p>
            <a:pPr marL="0" indent="0" algn="ctr">
              <a:lnSpc>
                <a:spcPct val="100000"/>
              </a:lnSpc>
              <a:spcAft>
                <a:spcPts val="600"/>
              </a:spcAft>
              <a:buNone/>
            </a:pPr>
            <a:r>
              <a:rPr lang="en-US" dirty="0"/>
              <a:t>Total Rating Points Available for the Indicator: </a:t>
            </a:r>
          </a:p>
          <a:p>
            <a:pPr marL="0" indent="0" algn="ctr">
              <a:lnSpc>
                <a:spcPct val="100000"/>
              </a:lnSpc>
              <a:spcAft>
                <a:spcPts val="600"/>
              </a:spcAft>
              <a:buNone/>
            </a:pPr>
            <a:r>
              <a:rPr lang="en-US" sz="3600" b="1" dirty="0"/>
              <a:t>19 points </a:t>
            </a:r>
            <a:r>
              <a:rPr lang="en-US" dirty="0"/>
              <a:t>of 100 total points</a:t>
            </a:r>
          </a:p>
          <a:p>
            <a:pPr marL="0" indent="0" algn="ctr">
              <a:lnSpc>
                <a:spcPct val="100000"/>
              </a:lnSpc>
              <a:spcAft>
                <a:spcPts val="600"/>
              </a:spcAft>
              <a:buNone/>
            </a:pPr>
            <a:endParaRPr lang="en-US" dirty="0"/>
          </a:p>
          <a:p>
            <a:pPr algn="ctr">
              <a:lnSpc>
                <a:spcPct val="100000"/>
              </a:lnSpc>
              <a:spcAft>
                <a:spcPts val="600"/>
              </a:spcAft>
            </a:pPr>
            <a:r>
              <a:rPr lang="en-US" dirty="0"/>
              <a:t>Students Included in the Indicator: 9GR”year” </a:t>
            </a:r>
          </a:p>
          <a:p>
            <a:pPr algn="ctr">
              <a:lnSpc>
                <a:spcPct val="100000"/>
              </a:lnSpc>
              <a:spcAft>
                <a:spcPts val="600"/>
              </a:spcAft>
            </a:pPr>
            <a:r>
              <a:rPr lang="en-US" dirty="0"/>
              <a:t>The CCR metric reports results based on 4-year graduation cohort base files for the school (or the district or the state, as appropriate for comparison metrics or for district or state report cards) as described in the INDICATOR: Graduation Rate (pgs. 72-75) in the  </a:t>
            </a:r>
            <a:r>
              <a:rPr lang="en-US" dirty="0">
                <a:hlinkClick r:id="rId3"/>
              </a:rPr>
              <a:t>SC Education Oversight Accountability Manual</a:t>
            </a:r>
            <a:r>
              <a:rPr lang="en-US" dirty="0"/>
              <a:t>.</a:t>
            </a:r>
          </a:p>
          <a:p>
            <a:pPr>
              <a:lnSpc>
                <a:spcPct val="100000"/>
              </a:lnSpc>
              <a:spcAft>
                <a:spcPts val="600"/>
              </a:spcAft>
            </a:pPr>
            <a:endParaRPr lang="en-US" dirty="0"/>
          </a:p>
        </p:txBody>
      </p:sp>
    </p:spTree>
    <p:extLst>
      <p:ext uri="{BB962C8B-B14F-4D97-AF65-F5344CB8AC3E}">
        <p14:creationId xmlns:p14="http://schemas.microsoft.com/office/powerpoint/2010/main" val="1082046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9">
            <a:extLst>
              <a:ext uri="{FF2B5EF4-FFF2-40B4-BE49-F238E27FC236}">
                <a16:creationId xmlns:a16="http://schemas.microsoft.com/office/drawing/2014/main" id="{96F7F149-4920-BF97-685C-CC24F767FC35}"/>
              </a:ext>
            </a:extLst>
          </p:cNvPr>
          <p:cNvSpPr txBox="1">
            <a:spLocks noGrp="1"/>
          </p:cNvSpPr>
          <p:nvPr>
            <p:ph type="title"/>
          </p:nvPr>
        </p:nvSpPr>
        <p:spPr>
          <a:xfrm>
            <a:off x="885251" y="685800"/>
            <a:ext cx="6272788" cy="322325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5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Aptos" panose="020B0004020202020204" pitchFamily="34" charset="0"/>
                <a:ea typeface="+mn-ea"/>
                <a:cs typeface="+mn-cs"/>
              </a:rPr>
              <a:t>Where is it reported? </a:t>
            </a:r>
            <a:br>
              <a:rPr kumimoji="0" lang="en-US" sz="4000" b="1" i="0" u="none" strike="noStrike" kern="1200" cap="none" spc="0" normalizeH="0" baseline="0" noProof="0" dirty="0">
                <a:ln>
                  <a:noFill/>
                </a:ln>
                <a:effectLst/>
                <a:uLnTx/>
                <a:uFillTx/>
                <a:latin typeface="Aptos" panose="020B0004020202020204" pitchFamily="34" charset="0"/>
                <a:ea typeface="+mn-ea"/>
                <a:cs typeface="+mn-cs"/>
              </a:rPr>
            </a:br>
            <a:r>
              <a:rPr kumimoji="0" lang="en-US" sz="4000" b="1" i="0" u="none" strike="noStrike" kern="1200" cap="none" spc="0" normalizeH="0" baseline="0" noProof="0" dirty="0">
                <a:ln>
                  <a:noFill/>
                </a:ln>
                <a:effectLst/>
                <a:uLnTx/>
                <a:uFillTx/>
                <a:latin typeface="Aptos" panose="020B0004020202020204" pitchFamily="34" charset="0"/>
                <a:ea typeface="+mn-ea"/>
                <a:cs typeface="+mn-cs"/>
              </a:rPr>
              <a:t>PowerSchool- SC Student Management System</a:t>
            </a:r>
            <a:br>
              <a:rPr kumimoji="0" lang="en-US" b="1" i="0" u="none" strike="noStrike" kern="1200" cap="none" spc="0" normalizeH="0" baseline="0" noProof="0" dirty="0">
                <a:ln>
                  <a:noFill/>
                </a:ln>
                <a:effectLst/>
                <a:uLnTx/>
                <a:uFillTx/>
                <a:latin typeface="Aptos" panose="020B0004020202020204" pitchFamily="34" charset="0"/>
                <a:ea typeface="+mn-ea"/>
                <a:cs typeface="+mn-cs"/>
              </a:rPr>
            </a:br>
            <a:br>
              <a:rPr kumimoji="0" lang="en-US" b="1" i="0" u="none" strike="noStrike" kern="1200" cap="none" spc="0" normalizeH="0" baseline="0" noProof="0" dirty="0">
                <a:ln>
                  <a:noFill/>
                </a:ln>
                <a:effectLst/>
                <a:uLnTx/>
                <a:uFillTx/>
                <a:latin typeface="Aptos" panose="020B0004020202020204" pitchFamily="34" charset="0"/>
                <a:ea typeface="+mn-ea"/>
                <a:cs typeface="+mn-cs"/>
              </a:rPr>
            </a:br>
            <a:endParaRPr kumimoji="0" lang="en-US" b="1" i="0" u="none" strike="noStrike" kern="1200" cap="none" spc="0" normalizeH="0" baseline="0" noProof="0" dirty="0">
              <a:ln>
                <a:noFill/>
              </a:ln>
              <a:effectLst/>
              <a:uLnTx/>
              <a:uFillTx/>
              <a:latin typeface="Aptos" panose="020B0004020202020204" pitchFamily="34" charset="0"/>
              <a:ea typeface="+mn-ea"/>
              <a:cs typeface="+mn-cs"/>
            </a:endParaRPr>
          </a:p>
        </p:txBody>
      </p:sp>
      <p:sp>
        <p:nvSpPr>
          <p:cNvPr id="5" name="Text Placeholder 4">
            <a:extLst>
              <a:ext uri="{FF2B5EF4-FFF2-40B4-BE49-F238E27FC236}">
                <a16:creationId xmlns:a16="http://schemas.microsoft.com/office/drawing/2014/main" id="{9BA66759-8541-4F41-76AE-415F107CC698}"/>
              </a:ext>
            </a:extLst>
          </p:cNvPr>
          <p:cNvSpPr>
            <a:spLocks noGrp="1"/>
          </p:cNvSpPr>
          <p:nvPr>
            <p:ph type="body" sz="half" idx="2"/>
          </p:nvPr>
        </p:nvSpPr>
        <p:spPr/>
        <p:txBody>
          <a:bodyPr>
            <a:noAutofit/>
          </a:bodyPr>
          <a:lstStyle/>
          <a:p>
            <a:pPr>
              <a:lnSpc>
                <a:spcPct val="110000"/>
              </a:lnSpc>
              <a:spcBef>
                <a:spcPts val="0"/>
              </a:spcBef>
            </a:pPr>
            <a:r>
              <a:rPr lang="en-US" dirty="0"/>
              <a:t>WBL has a stand-alone reporting page in PowerSchool. </a:t>
            </a:r>
          </a:p>
          <a:p>
            <a:pPr>
              <a:lnSpc>
                <a:spcPct val="110000"/>
              </a:lnSpc>
              <a:spcBef>
                <a:spcPts val="0"/>
              </a:spcBef>
            </a:pPr>
            <a:endParaRPr lang="en-US" dirty="0"/>
          </a:p>
          <a:p>
            <a:pPr>
              <a:lnSpc>
                <a:spcPct val="110000"/>
              </a:lnSpc>
              <a:spcBef>
                <a:spcPts val="0"/>
              </a:spcBef>
            </a:pPr>
            <a:r>
              <a:rPr lang="en-US" dirty="0"/>
              <a:t>Career Ready qualifier is entered in the red box at the top of the WBL page.</a:t>
            </a:r>
          </a:p>
          <a:p>
            <a:pPr>
              <a:lnSpc>
                <a:spcPct val="110000"/>
              </a:lnSpc>
              <a:spcBef>
                <a:spcPts val="0"/>
              </a:spcBef>
            </a:pPr>
            <a:endParaRPr lang="en-US" dirty="0"/>
          </a:p>
          <a:p>
            <a:pPr>
              <a:lnSpc>
                <a:spcPct val="110000"/>
              </a:lnSpc>
              <a:spcBef>
                <a:spcPts val="0"/>
              </a:spcBef>
            </a:pPr>
            <a:r>
              <a:rPr lang="en-US" dirty="0"/>
              <a:t>All other WBL experiences for K-12 are reported below the red box. </a:t>
            </a:r>
          </a:p>
          <a:p>
            <a:pPr>
              <a:lnSpc>
                <a:spcPct val="110000"/>
              </a:lnSpc>
              <a:spcBef>
                <a:spcPts val="0"/>
              </a:spcBef>
            </a:pPr>
            <a:endParaRPr lang="en-US" dirty="0"/>
          </a:p>
          <a:p>
            <a:pPr>
              <a:lnSpc>
                <a:spcPct val="110000"/>
              </a:lnSpc>
              <a:spcBef>
                <a:spcPts val="0"/>
              </a:spcBef>
            </a:pPr>
            <a:r>
              <a:rPr lang="en-US" dirty="0"/>
              <a:t>PowerSchool is attached to the student.</a:t>
            </a:r>
          </a:p>
          <a:p>
            <a:pPr>
              <a:lnSpc>
                <a:spcPct val="110000"/>
              </a:lnSpc>
              <a:spcBef>
                <a:spcPts val="0"/>
              </a:spcBef>
            </a:pPr>
            <a:endParaRPr lang="en-US" dirty="0"/>
          </a:p>
          <a:p>
            <a:pPr>
              <a:lnSpc>
                <a:spcPct val="110000"/>
              </a:lnSpc>
              <a:spcBef>
                <a:spcPts val="0"/>
              </a:spcBef>
            </a:pPr>
            <a:endParaRPr lang="en-US" sz="2600" dirty="0"/>
          </a:p>
          <a:p>
            <a:endParaRPr lang="en-US" dirty="0"/>
          </a:p>
        </p:txBody>
      </p:sp>
      <p:sp>
        <p:nvSpPr>
          <p:cNvPr id="4" name="Content Placeholder 3">
            <a:extLst>
              <a:ext uri="{FF2B5EF4-FFF2-40B4-BE49-F238E27FC236}">
                <a16:creationId xmlns:a16="http://schemas.microsoft.com/office/drawing/2014/main" id="{E47F32F8-836A-2204-710A-ED72F5F5E3FD}"/>
              </a:ext>
            </a:extLst>
          </p:cNvPr>
          <p:cNvSpPr>
            <a:spLocks noGrp="1"/>
          </p:cNvSpPr>
          <p:nvPr>
            <p:ph idx="1"/>
          </p:nvPr>
        </p:nvSpPr>
        <p:spPr>
          <a:xfrm>
            <a:off x="10287000" y="685802"/>
            <a:ext cx="5029200" cy="8105775"/>
          </a:xfrm>
        </p:spPr>
        <p:txBody>
          <a:bodyPr>
            <a:normAutofit/>
          </a:bodyPr>
          <a:lstStyle/>
          <a:p>
            <a:pPr marL="0" indent="0">
              <a:buNone/>
            </a:pPr>
            <a:r>
              <a:rPr lang="en-US" dirty="0"/>
              <a:t>Insert and format picture to fit allotted box frame</a:t>
            </a:r>
          </a:p>
        </p:txBody>
      </p:sp>
      <p:pic>
        <p:nvPicPr>
          <p:cNvPr id="3" name="Picture 2" descr="A screenshot of a computer">
            <a:extLst>
              <a:ext uri="{FF2B5EF4-FFF2-40B4-BE49-F238E27FC236}">
                <a16:creationId xmlns:a16="http://schemas.microsoft.com/office/drawing/2014/main" id="{776FF1E0-7FB0-2A70-6F12-24006E74B3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0" y="583404"/>
            <a:ext cx="5029200" cy="8220077"/>
          </a:xfrm>
          <a:prstGeom prst="rect">
            <a:avLst/>
          </a:prstGeom>
        </p:spPr>
      </p:pic>
    </p:spTree>
    <p:extLst>
      <p:ext uri="{BB962C8B-B14F-4D97-AF65-F5344CB8AC3E}">
        <p14:creationId xmlns:p14="http://schemas.microsoft.com/office/powerpoint/2010/main" val="3100565578"/>
      </p:ext>
    </p:extLst>
  </p:cSld>
  <p:clrMapOvr>
    <a:masterClrMapping/>
  </p:clrMapOvr>
</p:sld>
</file>

<file path=ppt/theme/theme1.xml><?xml version="1.0" encoding="utf-8"?>
<a:theme xmlns:a="http://schemas.openxmlformats.org/drawingml/2006/main" name="1_Office Theme">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noAutofit/>
      </a:bodyPr>
      <a:lstStyle>
        <a:defPPr algn="l">
          <a:defRPr sz="4400" b="0" dirty="0" smtClean="0"/>
        </a:defPPr>
      </a:lstStyle>
    </a:txDef>
  </a:objectDefaults>
  <a:extraClrSchemeLst/>
  <a:extLst>
    <a:ext uri="{05A4C25C-085E-4340-85A3-A5531E510DB2}">
      <thm15:themeFamily xmlns:thm15="http://schemas.microsoft.com/office/thememl/2012/main" name="SCDE PPT Template - Light - accessible version" id="{96A01535-B97C-48C2-ABAE-26A7F291F191}" vid="{666A3F26-2E57-4E50-87BE-EE423C6AA8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SCDE PPT Template - Light - accessible version</Template>
  <TotalTime>545</TotalTime>
  <Words>1709</Words>
  <Application>Microsoft Office PowerPoint</Application>
  <PresentationFormat>Custom</PresentationFormat>
  <Paragraphs>181</Paragraphs>
  <Slides>16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Abel</vt:lpstr>
      <vt:lpstr>Times New Roman</vt:lpstr>
      <vt:lpstr>Arial</vt:lpstr>
      <vt:lpstr>Calibri</vt:lpstr>
      <vt:lpstr>1_Office Theme</vt:lpstr>
      <vt:lpstr>South Carolina  Work-Based Learning  K-12</vt:lpstr>
      <vt:lpstr>SC Work-Based Learning</vt:lpstr>
      <vt:lpstr>Is it a Work-Based Learning experience?  Is it a Career Counseling Activity?  Where do I report what? PowerSchool vs. CSAR</vt:lpstr>
      <vt:lpstr>Levels</vt:lpstr>
      <vt:lpstr>When, Where and How</vt:lpstr>
      <vt:lpstr>SC WBL Career Ready Qualifier</vt:lpstr>
      <vt:lpstr>South Carolina  Work-Based Learning Career Ready Roadmap</vt:lpstr>
      <vt:lpstr>Weighting and Calculation</vt:lpstr>
      <vt:lpstr>Where is it reported?  PowerSchool- SC Student Management System  </vt:lpstr>
      <vt:lpstr>WBL Career ready Red Box</vt:lpstr>
      <vt:lpstr>WBL 1-20 Entries View</vt:lpstr>
      <vt:lpstr>Data Validation update</vt:lpstr>
      <vt:lpstr>Success and Growth</vt:lpstr>
      <vt:lpstr>Deadline to enter all WBL experiences</vt:lpstr>
      <vt:lpstr>Kama Staton</vt:lpstr>
      <vt:lpstr>ed.sc.gov</vt:lpstr>
    </vt:vector>
  </TitlesOfParts>
  <Company>South Carolina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Staton, Kama</dc:creator>
  <cp:lastModifiedBy>Staton, Kama</cp:lastModifiedBy>
  <cp:revision>32</cp:revision>
  <dcterms:created xsi:type="dcterms:W3CDTF">2024-08-20T14:15:22Z</dcterms:created>
  <dcterms:modified xsi:type="dcterms:W3CDTF">2026-06-04T16:28:36Z</dcterms:modified>
  <dc:identifier>DAGJFJTh0zc</dc:identifier>
</cp:coreProperties>
</file>