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Lst>
  <p:sldSz cy="5143500" cx="9144000"/>
  <p:notesSz cx="6858000" cy="9144000"/>
  <p:embeddedFontLst>
    <p:embeddedFont>
      <p:font typeface="Proxima Nova"/>
      <p:regular r:id="rId44"/>
      <p:bold r:id="rId45"/>
      <p:italic r:id="rId46"/>
      <p:boldItalic r:id="rId47"/>
    </p:embeddedFont>
    <p:embeddedFont>
      <p:font typeface="Montserrat"/>
      <p:regular r:id="rId48"/>
      <p:bold r:id="rId49"/>
      <p:italic r:id="rId50"/>
      <p:boldItalic r:id="rId51"/>
    </p:embeddedFont>
    <p:embeddedFont>
      <p:font typeface="Barlow"/>
      <p:regular r:id="rId52"/>
      <p:bold r:id="rId53"/>
      <p:italic r:id="rId54"/>
      <p:boldItalic r:id="rId5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007938B-318A-45F5-9356-FC572E56E8A2}">
  <a:tblStyle styleId="{E007938B-318A-45F5-9356-FC572E56E8A2}"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font" Target="fonts/ProximaNova-regular.fntdata"/><Relationship Id="rId43" Type="http://schemas.openxmlformats.org/officeDocument/2006/relationships/slide" Target="slides/slide37.xml"/><Relationship Id="rId46" Type="http://schemas.openxmlformats.org/officeDocument/2006/relationships/font" Target="fonts/ProximaNova-italic.fntdata"/><Relationship Id="rId45" Type="http://schemas.openxmlformats.org/officeDocument/2006/relationships/font" Target="fonts/ProximaNova-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Montserrat-regular.fntdata"/><Relationship Id="rId47" Type="http://schemas.openxmlformats.org/officeDocument/2006/relationships/font" Target="fonts/ProximaNova-boldItalic.fntdata"/><Relationship Id="rId49" Type="http://schemas.openxmlformats.org/officeDocument/2006/relationships/font" Target="fonts/Montserrat-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Montserrat-boldItalic.fntdata"/><Relationship Id="rId50" Type="http://schemas.openxmlformats.org/officeDocument/2006/relationships/font" Target="fonts/Montserrat-italic.fntdata"/><Relationship Id="rId53" Type="http://schemas.openxmlformats.org/officeDocument/2006/relationships/font" Target="fonts/Barlow-bold.fntdata"/><Relationship Id="rId52" Type="http://schemas.openxmlformats.org/officeDocument/2006/relationships/font" Target="fonts/Barlow-regular.fntdata"/><Relationship Id="rId11" Type="http://schemas.openxmlformats.org/officeDocument/2006/relationships/slide" Target="slides/slide5.xml"/><Relationship Id="rId55" Type="http://schemas.openxmlformats.org/officeDocument/2006/relationships/font" Target="fonts/Barlow-boldItalic.fntdata"/><Relationship Id="rId10" Type="http://schemas.openxmlformats.org/officeDocument/2006/relationships/slide" Target="slides/slide4.xml"/><Relationship Id="rId54" Type="http://schemas.openxmlformats.org/officeDocument/2006/relationships/font" Target="fonts/Barlow-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Welcome, everyone! The purpose of this session is to do three things: explain what scholastic Esports is, show how Esports can become a standards-based CTE pathway, and give schools a practical starting point for building teams and joining the South Carolina Scholastic Esports League.</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3e5e36088e8_0_1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3e5e36088e8_0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3e5e36088e8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3e5e36088e8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3e5e36088e8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3e5e36088e8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3ea3f6ddbc9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3ea3f6ddbc9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3e25871759b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3e25871759b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Esports courses are not simply “playing games for credit.” They focus on the professional skills and industries surrounding Esports. The competitive gaming environment becomes the context for teaching technology, business, media, communication, and management.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3e25871759b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3e25871759b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Having a club is nice but having a program with a clear path is even better. A program with a clear path allows for the continuation of the program when the coach or club leader leaves, when funding cycles are over, when interest in the program waxes and wanes. It gives a clear reason for the district and state leaders support of the program.</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3e5e36088e8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3e5e36088e8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3e25871759b_4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3e25871759b_4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3e25871759b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3e25871759b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My goal was to create a pathway broad enough to include multiple career areas, but focused enough to remain coherent. The pathway is built around promotion, management, performance, media, and technology.</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3e5e36088e8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3e5e36088e8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12th grade options allow students to specialize in media or technology</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3e25871759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3e25871759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Seth: The Esports Promotion and Management Instructor at the Anderson I &amp; II Career and Technology Center where I also serve as the head coach for the Esports teams.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Nick:</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David:</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3e5e36088e8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3e5e36088e8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The Intro course is meant to set the foundation for the students. They will learn about all the different facets of the esport industry (games that are played competitively, broadcast, technology and cultural shift etc.). Students can also get an idea of all the possible career paths in the esport industry.</a:t>
            </a:r>
            <a:endParaRPr>
              <a:solidFill>
                <a:schemeClr val="dk1"/>
              </a:solidFill>
            </a:endParaRPr>
          </a:p>
          <a:p>
            <a:pPr indent="0" lvl="0" marL="0" rtl="0" algn="l">
              <a:spcBef>
                <a:spcPts val="0"/>
              </a:spcBef>
              <a:spcAft>
                <a:spcPts val="0"/>
              </a:spcAft>
              <a:buNone/>
            </a:pPr>
            <a:r>
              <a:rPr lang="en">
                <a:solidFill>
                  <a:schemeClr val="dk1"/>
                </a:solidFill>
              </a:rPr>
              <a:t>In this course you first learn how to organize an Esports team, league and event. As well as how organizations and sponsors are presented. Many connections to business, marketing and especially to to project management are shown.</a:t>
            </a:r>
            <a:endParaRPr>
              <a:solidFill>
                <a:schemeClr val="dk1"/>
              </a:solidFill>
            </a:endParaRPr>
          </a:p>
          <a:p>
            <a:pPr indent="0" lvl="0" marL="0" rtl="0" algn="l">
              <a:spcBef>
                <a:spcPts val="0"/>
              </a:spcBef>
              <a:spcAft>
                <a:spcPts val="0"/>
              </a:spcAft>
              <a:buNone/>
            </a:pPr>
            <a:r>
              <a:rPr lang="en">
                <a:solidFill>
                  <a:schemeClr val="dk1"/>
                </a:solidFill>
              </a:rPr>
              <a:t>The program covers an important aspect. The wellness of students engaged in the world of esports. In addition to their physical health, players of competitive games also need mental discipline, responsible use of screens, good posture when playing with appropriate ergonomics, effective teamwork and good ethics.</a:t>
            </a:r>
            <a:endParaRPr>
              <a:solidFill>
                <a:schemeClr val="dk1"/>
              </a:solidFill>
            </a:endParaRPr>
          </a:p>
          <a:p>
            <a:pPr indent="0" lvl="0" marL="0" rtl="0" algn="l">
              <a:spcBef>
                <a:spcPts val="0"/>
              </a:spcBef>
              <a:spcAft>
                <a:spcPts val="0"/>
              </a:spcAft>
              <a:buNone/>
            </a:pPr>
            <a:r>
              <a:rPr lang="en">
                <a:solidFill>
                  <a:schemeClr val="dk1"/>
                </a:solidFill>
              </a:rPr>
              <a:t>The course would suit students with interests in Media, Communication, Broadcasting, Social Media and Content Creation. The student would report on an Esport event in the style and format of how a traditional athlete/sport/entertainment event would be reported by the media.</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This course is a mix of Esports and IT. You learn more about the technical parts of competitions and broadcasting of Esports in lectures and practical labs, e.g. about networking, servers, hardware, security and tools for live streaming.</a:t>
            </a:r>
            <a:endParaRPr>
              <a:solidFill>
                <a:schemeClr val="dk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3e5e36088e8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3e5e36088e8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Developing a new course or pathway is not a matter of submitting an idea and having it become a new course or pathway. Rather, the process of developing new courses or pathways involves making a strong case that a new course or pathway is needed; that proposed courses or pathways will be delivered in a standards-based manner; that proposed courses or pathways will yield positive student outcomes; and that there is support for new courses or pathways from local stakeholders. The stronger the documentation that is provided as part of the process, the stronger the case will be.</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3e5e36088e8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3e5e36088e8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 have provided my original application in the Google Drive, as well as my current standards to be used as a resource for anyone who is interested in submitting a proposal of their own.</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3e5e36088e8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3e5e36088e8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application should read as a complete plan for the school, not a proposal. It should outline the school’s thought process regarding the following: curriculum, need for the school, staffing, resources required, and methods of assessment as well as local support for the school.</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3e5e36088e8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3e5e36088e8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the main argument for CTE. Esports can start as a club, but CTE gives it structure. It also helps schools explain why equipment, space, staff time, and curriculum development are worthwhile investments.</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3e5e36088e8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3e5e36088e8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You don’t necessarily need to start with game titles. Start with purpose. The game titles and league options matter, but the pathway should be built around skills, careers, standards, and student outcomes.</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3e5e36088e8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3e5e36088e8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3e5e36088e8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3e5e36088e8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When building a school program you don’t have to start with a full pathway. Sometimes launching a school with a club or team is a great way to launch and then add corresponding courses in the future. Sometimes a career center launches with corresponding courses and then adds competitive teams to enhance student learning in that area. The key is quality staffing, sufficient student interest, appropriate physical space and administrative support.</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3e5e36088e8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3e5e36088e8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While tools like PlayVS can assist in running competitions for organizations, school programs have their own cultures and a coach typically would look to use a set of expectations, practices, ways to handle student registration and verification for eligibility, a number of ways to communicate, and a number of student leaders for different roles on the team.</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3e5e36088e8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3e5e36088e8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3e5e36088e8_0_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3e5e36088e8_0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3e5e36088e8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3e5e36088e8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Schools do not need a professional arena on day one. Start with a safe, supervised, reliable setup. Then grow into broadcasting, event hosting, and media production as the program matures.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3e5e36088e8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3e5e36088e8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Scholastic Esports is just another activity that the school offers, and thus all of the same guidelines, rules, and school policy should apply to protect the students, coaches, the school’s equipment, and the school’s reputation. Most online Esports events have a monitored text chat between teams, and thus online behavior is part of the competition.</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3e5e36088e8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3e5e36088e8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sustainable esports program should not depend on one adult doing everything. Create student leadership roles. Give students ownership. Build a system where students help run the program responsibly.</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3e5e36088e8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3e5e36088e8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Moreno Valley United School District, 2025</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3e5e36088e8_0_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3e5e36088e8_0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3e5e36088e8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3e5e36088e8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3ea3f6ddbc9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3ea3f6ddbc9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3e25871759b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3e25871759b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3e25871759b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3e25871759b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Gaming is the holistic activity closely associated with Esports. Esports is the blending of curricular and co-curricular activities through the studies of Information Technology, Journalism, Marketing, and </a:t>
            </a:r>
            <a:r>
              <a:rPr lang="en" u="sng">
                <a:solidFill>
                  <a:schemeClr val="dk1"/>
                </a:solidFill>
              </a:rPr>
              <a:t>some</a:t>
            </a:r>
            <a:r>
              <a:rPr lang="en">
                <a:solidFill>
                  <a:schemeClr val="dk1"/>
                </a:solidFill>
              </a:rPr>
              <a:t> Game Design.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In a school setting, Esports should not be framed as “letting students play video games.” It is structured, supervised, team-based, standards-aligned, and full of opportunities for students to learn technical, professional, and interpersonal skills.</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3e5e36088e8_0_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3e5e36088e8_0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Many students already identify with gaming culture. Schools can use that interest as a bridge into academic and career-connected learning. Esports can help us reach students who may not already be involved in clubs, sports, or leadership programs. </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3e25871759b_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3e25871759b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3e5e36088e8_0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3e5e36088e8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The educational value of an esports program is found in the way the program is set up. Students are not left to simply play games while other learning opportunities are missed. Instead, students can explore many different learning opportunities including communication, strategy analysis, the production of media, event management, and much more while using technology to solve problems and be engaged in a powerful learning environment where they play games in an educational setting.</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3e5e36088e8_0_12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3e5e36088e8_0_12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means that approximately 90 colleges in the United States are offering full rides for Esports.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3e5e36088e8_0_13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3e5e36088e8_0_13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means that approximately 90 colleges in the United States are offering full rides for Esports.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1" name="Google Shape;11;p2"/>
          <p:cNvSpPr txBox="1"/>
          <p:nvPr>
            <p:ph type="ctrTitle"/>
          </p:nvPr>
        </p:nvSpPr>
        <p:spPr>
          <a:xfrm>
            <a:off x="510450" y="1257300"/>
            <a:ext cx="8123100" cy="15885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2" name="Google Shape;12;p2"/>
          <p:cNvSpPr txBox="1"/>
          <p:nvPr>
            <p:ph idx="1" type="subTitle"/>
          </p:nvPr>
        </p:nvSpPr>
        <p:spPr>
          <a:xfrm>
            <a:off x="510450" y="3182313"/>
            <a:ext cx="8123100" cy="630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2400"/>
              <a:buNone/>
              <a:defRPr sz="2400">
                <a:solidFill>
                  <a:schemeClr val="lt1"/>
                </a:solidFill>
              </a:defRPr>
            </a:lvl1pPr>
            <a:lvl2pPr lvl="1">
              <a:lnSpc>
                <a:spcPct val="100000"/>
              </a:lnSpc>
              <a:spcBef>
                <a:spcPts val="0"/>
              </a:spcBef>
              <a:spcAft>
                <a:spcPts val="0"/>
              </a:spcAft>
              <a:buClr>
                <a:schemeClr val="lt1"/>
              </a:buClr>
              <a:buSzPts val="2400"/>
              <a:buNone/>
              <a:defRPr sz="2400">
                <a:solidFill>
                  <a:schemeClr val="lt1"/>
                </a:solidFill>
              </a:defRPr>
            </a:lvl2pPr>
            <a:lvl3pPr lvl="2">
              <a:lnSpc>
                <a:spcPct val="100000"/>
              </a:lnSpc>
              <a:spcBef>
                <a:spcPts val="0"/>
              </a:spcBef>
              <a:spcAft>
                <a:spcPts val="0"/>
              </a:spcAft>
              <a:buClr>
                <a:schemeClr val="lt1"/>
              </a:buClr>
              <a:buSzPts val="2400"/>
              <a:buNone/>
              <a:defRPr sz="2400">
                <a:solidFill>
                  <a:schemeClr val="lt1"/>
                </a:solidFill>
              </a:defRPr>
            </a:lvl3pPr>
            <a:lvl4pPr lvl="3">
              <a:lnSpc>
                <a:spcPct val="100000"/>
              </a:lnSpc>
              <a:spcBef>
                <a:spcPts val="0"/>
              </a:spcBef>
              <a:spcAft>
                <a:spcPts val="0"/>
              </a:spcAft>
              <a:buClr>
                <a:schemeClr val="lt1"/>
              </a:buClr>
              <a:buSzPts val="2400"/>
              <a:buNone/>
              <a:defRPr sz="2400">
                <a:solidFill>
                  <a:schemeClr val="lt1"/>
                </a:solidFill>
              </a:defRPr>
            </a:lvl4pPr>
            <a:lvl5pPr lvl="4">
              <a:lnSpc>
                <a:spcPct val="100000"/>
              </a:lnSpc>
              <a:spcBef>
                <a:spcPts val="0"/>
              </a:spcBef>
              <a:spcAft>
                <a:spcPts val="0"/>
              </a:spcAft>
              <a:buClr>
                <a:schemeClr val="lt1"/>
              </a:buClr>
              <a:buSzPts val="2400"/>
              <a:buNone/>
              <a:defRPr sz="2400">
                <a:solidFill>
                  <a:schemeClr val="lt1"/>
                </a:solidFill>
              </a:defRPr>
            </a:lvl5pPr>
            <a:lvl6pPr lvl="5">
              <a:lnSpc>
                <a:spcPct val="100000"/>
              </a:lnSpc>
              <a:spcBef>
                <a:spcPts val="0"/>
              </a:spcBef>
              <a:spcAft>
                <a:spcPts val="0"/>
              </a:spcAft>
              <a:buClr>
                <a:schemeClr val="lt1"/>
              </a:buClr>
              <a:buSzPts val="2400"/>
              <a:buNone/>
              <a:defRPr sz="2400">
                <a:solidFill>
                  <a:schemeClr val="lt1"/>
                </a:solidFill>
              </a:defRPr>
            </a:lvl6pPr>
            <a:lvl7pPr lvl="6">
              <a:lnSpc>
                <a:spcPct val="100000"/>
              </a:lnSpc>
              <a:spcBef>
                <a:spcPts val="0"/>
              </a:spcBef>
              <a:spcAft>
                <a:spcPts val="0"/>
              </a:spcAft>
              <a:buClr>
                <a:schemeClr val="lt1"/>
              </a:buClr>
              <a:buSzPts val="2400"/>
              <a:buNone/>
              <a:defRPr sz="2400">
                <a:solidFill>
                  <a:schemeClr val="lt1"/>
                </a:solidFill>
              </a:defRPr>
            </a:lvl7pPr>
            <a:lvl8pPr lvl="7">
              <a:lnSpc>
                <a:spcPct val="100000"/>
              </a:lnSpc>
              <a:spcBef>
                <a:spcPts val="0"/>
              </a:spcBef>
              <a:spcAft>
                <a:spcPts val="0"/>
              </a:spcAft>
              <a:buClr>
                <a:schemeClr val="lt1"/>
              </a:buClr>
              <a:buSzPts val="2400"/>
              <a:buNone/>
              <a:defRPr sz="2400">
                <a:solidFill>
                  <a:schemeClr val="lt1"/>
                </a:solidFill>
              </a:defRPr>
            </a:lvl8pPr>
            <a:lvl9pPr lvl="8">
              <a:lnSpc>
                <a:spcPct val="100000"/>
              </a:lnSpc>
              <a:spcBef>
                <a:spcPts val="0"/>
              </a:spcBef>
              <a:spcAft>
                <a:spcPts val="0"/>
              </a:spcAft>
              <a:buClr>
                <a:schemeClr val="lt1"/>
              </a:buClr>
              <a:buSzPts val="2400"/>
              <a:buNone/>
              <a:defRPr sz="2400">
                <a:solidFill>
                  <a:schemeClr val="l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1"/>
          <p:cNvSpPr txBox="1"/>
          <p:nvPr>
            <p:ph hasCustomPrompt="1" type="title"/>
          </p:nvPr>
        </p:nvSpPr>
        <p:spPr>
          <a:xfrm>
            <a:off x="311700" y="991475"/>
            <a:ext cx="8520600" cy="19179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14000"/>
              <a:buNone/>
              <a:defRPr b="1" sz="14000"/>
            </a:lvl1pPr>
            <a:lvl2pPr lvl="1" algn="ctr">
              <a:spcBef>
                <a:spcPts val="0"/>
              </a:spcBef>
              <a:spcAft>
                <a:spcPts val="0"/>
              </a:spcAft>
              <a:buSzPts val="14000"/>
              <a:buNone/>
              <a:defRPr b="1" sz="14000"/>
            </a:lvl2pPr>
            <a:lvl3pPr lvl="2" algn="ctr">
              <a:spcBef>
                <a:spcPts val="0"/>
              </a:spcBef>
              <a:spcAft>
                <a:spcPts val="0"/>
              </a:spcAft>
              <a:buSzPts val="14000"/>
              <a:buNone/>
              <a:defRPr b="1" sz="14000"/>
            </a:lvl3pPr>
            <a:lvl4pPr lvl="3" algn="ctr">
              <a:spcBef>
                <a:spcPts val="0"/>
              </a:spcBef>
              <a:spcAft>
                <a:spcPts val="0"/>
              </a:spcAft>
              <a:buSzPts val="14000"/>
              <a:buNone/>
              <a:defRPr b="1" sz="14000"/>
            </a:lvl4pPr>
            <a:lvl5pPr lvl="4" algn="ctr">
              <a:spcBef>
                <a:spcPts val="0"/>
              </a:spcBef>
              <a:spcAft>
                <a:spcPts val="0"/>
              </a:spcAft>
              <a:buSzPts val="14000"/>
              <a:buNone/>
              <a:defRPr b="1" sz="14000"/>
            </a:lvl5pPr>
            <a:lvl6pPr lvl="5" algn="ctr">
              <a:spcBef>
                <a:spcPts val="0"/>
              </a:spcBef>
              <a:spcAft>
                <a:spcPts val="0"/>
              </a:spcAft>
              <a:buSzPts val="14000"/>
              <a:buNone/>
              <a:defRPr b="1" sz="14000"/>
            </a:lvl6pPr>
            <a:lvl7pPr lvl="6" algn="ctr">
              <a:spcBef>
                <a:spcPts val="0"/>
              </a:spcBef>
              <a:spcAft>
                <a:spcPts val="0"/>
              </a:spcAft>
              <a:buSzPts val="14000"/>
              <a:buNone/>
              <a:defRPr b="1" sz="14000"/>
            </a:lvl7pPr>
            <a:lvl8pPr lvl="7" algn="ctr">
              <a:spcBef>
                <a:spcPts val="0"/>
              </a:spcBef>
              <a:spcAft>
                <a:spcPts val="0"/>
              </a:spcAft>
              <a:buSzPts val="14000"/>
              <a:buNone/>
              <a:defRPr b="1" sz="14000"/>
            </a:lvl8pPr>
            <a:lvl9pPr lvl="8" algn="ctr">
              <a:spcBef>
                <a:spcPts val="0"/>
              </a:spcBef>
              <a:spcAft>
                <a:spcPts val="0"/>
              </a:spcAft>
              <a:buSzPts val="14000"/>
              <a:buNone/>
              <a:defRPr b="1" sz="14000"/>
            </a:lvl9pPr>
          </a:lstStyle>
          <a:p>
            <a:r>
              <a:t>xx%</a:t>
            </a:r>
          </a:p>
        </p:txBody>
      </p:sp>
      <p:sp>
        <p:nvSpPr>
          <p:cNvPr id="51" name="Google Shape;51;p11"/>
          <p:cNvSpPr txBox="1"/>
          <p:nvPr>
            <p:ph idx="1" type="body"/>
          </p:nvPr>
        </p:nvSpPr>
        <p:spPr>
          <a:xfrm>
            <a:off x="311700" y="3071300"/>
            <a:ext cx="8520600" cy="901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2" name="Google Shape;52;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cxnSp>
        <p:nvCxnSpPr>
          <p:cNvPr id="15" name="Google Shape;15;p3"/>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6" name="Google Shape;16;p3"/>
          <p:cNvSpPr txBox="1"/>
          <p:nvPr>
            <p:ph type="title"/>
          </p:nvPr>
        </p:nvSpPr>
        <p:spPr>
          <a:xfrm>
            <a:off x="510450" y="2057400"/>
            <a:ext cx="8123100" cy="7788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7" name="Google Shape;17;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2" name="Google Shape;22;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0" name="Google Shape;30;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7975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7" name="Google Shape;37;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lt2"/>
            </a:solidFill>
            <a:prstDash val="solid"/>
            <a:round/>
            <a:headEnd len="sm" w="sm" type="none"/>
            <a:tailEnd len="sm" w="sm" type="none"/>
          </a:ln>
        </p:spPr>
      </p:cxnSp>
      <p:sp>
        <p:nvSpPr>
          <p:cNvPr id="41" name="Google Shape;41;p9"/>
          <p:cNvSpPr txBox="1"/>
          <p:nvPr>
            <p:ph type="title"/>
          </p:nvPr>
        </p:nvSpPr>
        <p:spPr>
          <a:xfrm>
            <a:off x="265500" y="1205825"/>
            <a:ext cx="4045200" cy="15096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4" name="Google Shape;44;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68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100"/>
              <a:buNone/>
              <a:defRPr sz="2100"/>
            </a:lvl1pPr>
          </a:lstStyle>
          <a:p/>
        </p:txBody>
      </p:sp>
      <p:sp>
        <p:nvSpPr>
          <p:cNvPr id="47" name="Google Shape;47;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pearmin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indent="-317500" lvl="1" marL="9144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indent="-317500" lvl="2" marL="13716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indent="-317500" lvl="3" marL="18288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indent="-317500" lvl="4" marL="22860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indent="-317500" lvl="5" marL="27432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indent="-317500" lvl="6" marL="32004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indent="-317500" lvl="7" marL="36576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indent="-317500" lvl="8" marL="41148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Proxima Nova"/>
                <a:ea typeface="Proxima Nova"/>
                <a:cs typeface="Proxima Nova"/>
                <a:sym typeface="Proxima Nova"/>
              </a:defRPr>
            </a:lvl1pPr>
            <a:lvl2pPr lvl="1" algn="r">
              <a:buNone/>
              <a:defRPr sz="1000">
                <a:solidFill>
                  <a:schemeClr val="dk1"/>
                </a:solidFill>
                <a:latin typeface="Proxima Nova"/>
                <a:ea typeface="Proxima Nova"/>
                <a:cs typeface="Proxima Nova"/>
                <a:sym typeface="Proxima Nova"/>
              </a:defRPr>
            </a:lvl2pPr>
            <a:lvl3pPr lvl="2" algn="r">
              <a:buNone/>
              <a:defRPr sz="1000">
                <a:solidFill>
                  <a:schemeClr val="dk1"/>
                </a:solidFill>
                <a:latin typeface="Proxima Nova"/>
                <a:ea typeface="Proxima Nova"/>
                <a:cs typeface="Proxima Nova"/>
                <a:sym typeface="Proxima Nova"/>
              </a:defRPr>
            </a:lvl3pPr>
            <a:lvl4pPr lvl="3" algn="r">
              <a:buNone/>
              <a:defRPr sz="1000">
                <a:solidFill>
                  <a:schemeClr val="dk1"/>
                </a:solidFill>
                <a:latin typeface="Proxima Nova"/>
                <a:ea typeface="Proxima Nova"/>
                <a:cs typeface="Proxima Nova"/>
                <a:sym typeface="Proxima Nova"/>
              </a:defRPr>
            </a:lvl4pPr>
            <a:lvl5pPr lvl="4" algn="r">
              <a:buNone/>
              <a:defRPr sz="1000">
                <a:solidFill>
                  <a:schemeClr val="dk1"/>
                </a:solidFill>
                <a:latin typeface="Proxima Nova"/>
                <a:ea typeface="Proxima Nova"/>
                <a:cs typeface="Proxima Nova"/>
                <a:sym typeface="Proxima Nova"/>
              </a:defRPr>
            </a:lvl5pPr>
            <a:lvl6pPr lvl="5" algn="r">
              <a:buNone/>
              <a:defRPr sz="1000">
                <a:solidFill>
                  <a:schemeClr val="dk1"/>
                </a:solidFill>
                <a:latin typeface="Proxima Nova"/>
                <a:ea typeface="Proxima Nova"/>
                <a:cs typeface="Proxima Nova"/>
                <a:sym typeface="Proxima Nova"/>
              </a:defRPr>
            </a:lvl6pPr>
            <a:lvl7pPr lvl="6" algn="r">
              <a:buNone/>
              <a:defRPr sz="1000">
                <a:solidFill>
                  <a:schemeClr val="dk1"/>
                </a:solidFill>
                <a:latin typeface="Proxima Nova"/>
                <a:ea typeface="Proxima Nova"/>
                <a:cs typeface="Proxima Nova"/>
                <a:sym typeface="Proxima Nova"/>
              </a:defRPr>
            </a:lvl7pPr>
            <a:lvl8pPr lvl="7" algn="r">
              <a:buNone/>
              <a:defRPr sz="1000">
                <a:solidFill>
                  <a:schemeClr val="dk1"/>
                </a:solidFill>
                <a:latin typeface="Proxima Nova"/>
                <a:ea typeface="Proxima Nova"/>
                <a:cs typeface="Proxima Nova"/>
                <a:sym typeface="Proxima Nova"/>
              </a:defRPr>
            </a:lvl8pPr>
            <a:lvl9pPr lvl="8" algn="r">
              <a:buNone/>
              <a:defRPr sz="1000">
                <a:solidFill>
                  <a:schemeClr val="dk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2.png"/><Relationship Id="rId4" Type="http://schemas.openxmlformats.org/officeDocument/2006/relationships/image" Target="../media/image16.png"/><Relationship Id="rId5"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9.jpg"/><Relationship Id="rId4" Type="http://schemas.openxmlformats.org/officeDocument/2006/relationships/image" Target="../media/image15.jpg"/><Relationship Id="rId5" Type="http://schemas.openxmlformats.org/officeDocument/2006/relationships/image" Target="../media/image1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s://scde.formstack.com/forms/cte_innovative_course_application"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hyperlink" Target="https://www.sc-esports.org/" TargetMode="External"/><Relationship Id="rId4" Type="http://schemas.openxmlformats.org/officeDocument/2006/relationships/image" Target="../media/image18.png"/><Relationship Id="rId5"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14.gi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1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7.png"/><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ctrTitle"/>
          </p:nvPr>
        </p:nvSpPr>
        <p:spPr>
          <a:xfrm>
            <a:off x="510450" y="1257300"/>
            <a:ext cx="8123100" cy="15885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Esports in SC</a:t>
            </a:r>
            <a:endParaRPr/>
          </a:p>
        </p:txBody>
      </p:sp>
      <p:sp>
        <p:nvSpPr>
          <p:cNvPr id="60" name="Google Shape;60;p13"/>
          <p:cNvSpPr txBox="1"/>
          <p:nvPr>
            <p:ph idx="1" type="subTitle"/>
          </p:nvPr>
        </p:nvSpPr>
        <p:spPr>
          <a:xfrm>
            <a:off x="510450" y="3182313"/>
            <a:ext cx="8123100" cy="630000"/>
          </a:xfrm>
          <a:prstGeom prst="rect">
            <a:avLst/>
          </a:prstGeom>
        </p:spPr>
        <p:txBody>
          <a:bodyPr anchorCtr="0" anchor="t" bIns="91425" lIns="91425" spcFirstLastPara="1" rIns="91425" wrap="square" tIns="91425">
            <a:normAutofit fontScale="85000"/>
          </a:bodyPr>
          <a:lstStyle/>
          <a:p>
            <a:pPr indent="0" lvl="0" marL="0" rtl="0" algn="l">
              <a:spcBef>
                <a:spcPts val="0"/>
              </a:spcBef>
              <a:spcAft>
                <a:spcPts val="0"/>
              </a:spcAft>
              <a:buNone/>
            </a:pPr>
            <a:r>
              <a:rPr lang="en"/>
              <a:t>A Guide to Creating Standards, Building Teams, and Joining SCSE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2"/>
          <p:cNvSpPr txBox="1"/>
          <p:nvPr>
            <p:ph type="title"/>
          </p:nvPr>
        </p:nvSpPr>
        <p:spPr>
          <a:xfrm>
            <a:off x="510450" y="2057400"/>
            <a:ext cx="8123100" cy="7788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Real-World Local Examples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pic>
        <p:nvPicPr>
          <p:cNvPr id="131" name="Google Shape;131;p23" title="Tyrell.png"/>
          <p:cNvPicPr preferRelativeResize="0"/>
          <p:nvPr/>
        </p:nvPicPr>
        <p:blipFill>
          <a:blip r:embed="rId3">
            <a:alphaModFix/>
          </a:blip>
          <a:stretch>
            <a:fillRect/>
          </a:stretch>
        </p:blipFill>
        <p:spPr>
          <a:xfrm>
            <a:off x="4429653" y="12"/>
            <a:ext cx="3997411" cy="2530925"/>
          </a:xfrm>
          <a:prstGeom prst="rect">
            <a:avLst/>
          </a:prstGeom>
          <a:noFill/>
          <a:ln>
            <a:noFill/>
          </a:ln>
        </p:spPr>
      </p:pic>
      <p:pic>
        <p:nvPicPr>
          <p:cNvPr id="132" name="Google Shape;132;p23" title="Winthrop_pic.png"/>
          <p:cNvPicPr preferRelativeResize="0"/>
          <p:nvPr/>
        </p:nvPicPr>
        <p:blipFill>
          <a:blip r:embed="rId4">
            <a:alphaModFix/>
          </a:blip>
          <a:stretch>
            <a:fillRect/>
          </a:stretch>
        </p:blipFill>
        <p:spPr>
          <a:xfrm>
            <a:off x="612600" y="139526"/>
            <a:ext cx="3646174" cy="2380959"/>
          </a:xfrm>
          <a:prstGeom prst="rect">
            <a:avLst/>
          </a:prstGeom>
          <a:noFill/>
          <a:ln>
            <a:noFill/>
          </a:ln>
        </p:spPr>
      </p:pic>
      <p:pic>
        <p:nvPicPr>
          <p:cNvPr id="133" name="Google Shape;133;p23" title="AC_Flora.png"/>
          <p:cNvPicPr preferRelativeResize="0"/>
          <p:nvPr/>
        </p:nvPicPr>
        <p:blipFill>
          <a:blip r:embed="rId5">
            <a:alphaModFix/>
          </a:blip>
          <a:stretch>
            <a:fillRect/>
          </a:stretch>
        </p:blipFill>
        <p:spPr>
          <a:xfrm>
            <a:off x="2368311" y="2672875"/>
            <a:ext cx="4053508" cy="205717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4"/>
          <p:cNvSpPr txBox="1"/>
          <p:nvPr>
            <p:ph type="title"/>
          </p:nvPr>
        </p:nvSpPr>
        <p:spPr>
          <a:xfrm>
            <a:off x="510450" y="2057400"/>
            <a:ext cx="8123100" cy="778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Part 2: Innovative Pathway</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5"/>
          <p:cNvSpPr txBox="1"/>
          <p:nvPr>
            <p:ph type="title"/>
          </p:nvPr>
        </p:nvSpPr>
        <p:spPr>
          <a:xfrm>
            <a:off x="311700" y="555600"/>
            <a:ext cx="3637200" cy="7557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Pathway Resources</a:t>
            </a:r>
            <a:endParaRPr/>
          </a:p>
        </p:txBody>
      </p:sp>
      <p:sp>
        <p:nvSpPr>
          <p:cNvPr id="144" name="Google Shape;144;p25"/>
          <p:cNvSpPr txBox="1"/>
          <p:nvPr>
            <p:ph idx="1" type="body"/>
          </p:nvPr>
        </p:nvSpPr>
        <p:spPr>
          <a:xfrm>
            <a:off x="311700" y="1389600"/>
            <a:ext cx="3637200" cy="3179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The following link is to a Google Drive Seth has set up to share his standards and application from two years ago, to help anyone who may be interested in setting up their own CTE pathway.</a:t>
            </a:r>
            <a:endParaRPr/>
          </a:p>
        </p:txBody>
      </p:sp>
      <p:pic>
        <p:nvPicPr>
          <p:cNvPr id="145" name="Google Shape;145;p25"/>
          <p:cNvPicPr preferRelativeResize="0"/>
          <p:nvPr/>
        </p:nvPicPr>
        <p:blipFill>
          <a:blip r:embed="rId3">
            <a:alphaModFix/>
          </a:blip>
          <a:stretch>
            <a:fillRect/>
          </a:stretch>
        </p:blipFill>
        <p:spPr>
          <a:xfrm>
            <a:off x="4377625" y="479813"/>
            <a:ext cx="4183875" cy="41838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are Esports Courses?</a:t>
            </a:r>
            <a:endParaRPr/>
          </a:p>
        </p:txBody>
      </p:sp>
      <p:sp>
        <p:nvSpPr>
          <p:cNvPr id="151" name="Google Shape;151;p2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Esports courses are CTE (Career and Technical Education) courses focusing in on the building blocks that support the competitive gaming aspect. The industries targeted in these courses typically include, but are not limited to, information technology, journalism, and marketing.</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n"/>
              <a:t>Esports courses can, however, be virtually anything provided the proper focus. This could even include Game Design &amp; Development.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Why Creating a Pathway Matters</a:t>
            </a:r>
            <a:endParaRPr/>
          </a:p>
        </p:txBody>
      </p:sp>
      <p:sp>
        <p:nvSpPr>
          <p:cNvPr id="157" name="Google Shape;157;p2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Creating an Esports pathway matters because it:</a:t>
            </a:r>
            <a:endParaRPr/>
          </a:p>
          <a:p>
            <a:pPr indent="-342900" lvl="0" marL="457200" rtl="0" algn="l">
              <a:spcBef>
                <a:spcPts val="1200"/>
              </a:spcBef>
              <a:spcAft>
                <a:spcPts val="0"/>
              </a:spcAft>
              <a:buSzPts val="1800"/>
              <a:buChar char="●"/>
            </a:pPr>
            <a:r>
              <a:rPr lang="en"/>
              <a:t>Supports CTE funding conversations</a:t>
            </a:r>
            <a:endParaRPr/>
          </a:p>
          <a:p>
            <a:pPr indent="-342900" lvl="0" marL="457200" rtl="0" algn="l">
              <a:spcBef>
                <a:spcPts val="0"/>
              </a:spcBef>
              <a:spcAft>
                <a:spcPts val="0"/>
              </a:spcAft>
              <a:buSzPts val="1800"/>
              <a:buChar char="●"/>
            </a:pPr>
            <a:r>
              <a:rPr lang="en"/>
              <a:t>Connects Esports to career readiness</a:t>
            </a:r>
            <a:endParaRPr/>
          </a:p>
          <a:p>
            <a:pPr indent="-342900" lvl="0" marL="457200" rtl="0" algn="l">
              <a:spcBef>
                <a:spcPts val="0"/>
              </a:spcBef>
              <a:spcAft>
                <a:spcPts val="0"/>
              </a:spcAft>
              <a:buSzPts val="1800"/>
              <a:buChar char="●"/>
            </a:pPr>
            <a:r>
              <a:rPr lang="en"/>
              <a:t>Builds sustainability beyond one coach or one club</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Why Creating a Pathway Matters (cont.)</a:t>
            </a:r>
            <a:endParaRPr/>
          </a:p>
        </p:txBody>
      </p:sp>
      <p:sp>
        <p:nvSpPr>
          <p:cNvPr id="163" name="Google Shape;163;p2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t>Creating a pathway, specific to Esports, is very important because of the continued growth of the industry.</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The 2019 League of Legends World Championship drew in more viewership (100 million viewers) than the previous year’s Super Bowl (98 million viewers).</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n"/>
              <a:t>With the continued growth, the industry will have need for a wide variety of professionals in several key career clusters. This calls for a structured framework that allows students to explore the career paths available in the Esports industry.</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pic>
        <p:nvPicPr>
          <p:cNvPr id="168" name="Google Shape;168;p29"/>
          <p:cNvPicPr preferRelativeResize="0"/>
          <p:nvPr/>
        </p:nvPicPr>
        <p:blipFill>
          <a:blip r:embed="rId3">
            <a:alphaModFix/>
          </a:blip>
          <a:stretch>
            <a:fillRect/>
          </a:stretch>
        </p:blipFill>
        <p:spPr>
          <a:xfrm>
            <a:off x="26938" y="111425"/>
            <a:ext cx="9090126" cy="49206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My Innovative Pathway</a:t>
            </a:r>
            <a:endParaRPr/>
          </a:p>
        </p:txBody>
      </p:sp>
      <p:sp>
        <p:nvSpPr>
          <p:cNvPr id="174" name="Google Shape;174;p3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Pathway Title:</a:t>
            </a:r>
            <a:r>
              <a:rPr lang="en"/>
              <a:t> Esports Promotion and Management</a:t>
            </a:r>
            <a:endParaRPr/>
          </a:p>
          <a:p>
            <a:pPr indent="0" lvl="0" marL="0" rtl="0" algn="l">
              <a:spcBef>
                <a:spcPts val="1200"/>
              </a:spcBef>
              <a:spcAft>
                <a:spcPts val="0"/>
              </a:spcAft>
              <a:buNone/>
            </a:pPr>
            <a:r>
              <a:rPr b="1" lang="en"/>
              <a:t>CIP Code:</a:t>
            </a:r>
            <a:r>
              <a:rPr lang="en"/>
              <a:t> 5200IN</a:t>
            </a:r>
            <a:endParaRPr/>
          </a:p>
          <a:p>
            <a:pPr indent="0" lvl="0" marL="0" rtl="0" algn="l">
              <a:spcBef>
                <a:spcPts val="1200"/>
              </a:spcBef>
              <a:spcAft>
                <a:spcPts val="0"/>
              </a:spcAft>
              <a:buNone/>
            </a:pPr>
            <a:r>
              <a:rPr b="1" lang="en"/>
              <a:t>Completer Structure:</a:t>
            </a:r>
            <a:r>
              <a:rPr lang="en"/>
              <a:t> 3-Unit Completer Pathway</a:t>
            </a:r>
            <a:endParaRPr/>
          </a:p>
          <a:p>
            <a:pPr indent="0" lvl="0" marL="0" rtl="0" algn="l">
              <a:spcBef>
                <a:spcPts val="1200"/>
              </a:spcBef>
              <a:spcAft>
                <a:spcPts val="1200"/>
              </a:spcAft>
              <a:buNone/>
            </a:pPr>
            <a:r>
              <a:rPr b="1" lang="en"/>
              <a:t>Courses Available:</a:t>
            </a:r>
            <a:r>
              <a:rPr lang="en"/>
              <a:t> 5</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Course Sequence</a:t>
            </a:r>
            <a:endParaRPr/>
          </a:p>
        </p:txBody>
      </p:sp>
      <p:sp>
        <p:nvSpPr>
          <p:cNvPr id="180" name="Google Shape;180;p31"/>
          <p:cNvSpPr txBox="1"/>
          <p:nvPr>
            <p:ph idx="1" type="body"/>
          </p:nvPr>
        </p:nvSpPr>
        <p:spPr>
          <a:xfrm>
            <a:off x="311700" y="1152475"/>
            <a:ext cx="8520600" cy="3787500"/>
          </a:xfrm>
          <a:prstGeom prst="rect">
            <a:avLst/>
          </a:prstGeom>
        </p:spPr>
        <p:txBody>
          <a:bodyPr anchorCtr="0" anchor="t" bIns="91425" lIns="91425" spcFirstLastPara="1" rIns="91425" wrap="square" tIns="91425">
            <a:noAutofit/>
          </a:bodyPr>
          <a:lstStyle/>
          <a:p>
            <a:pPr indent="0" lvl="0" marL="0" rtl="0" algn="l">
              <a:lnSpc>
                <a:spcPct val="80000"/>
              </a:lnSpc>
              <a:spcBef>
                <a:spcPts val="0"/>
              </a:spcBef>
              <a:spcAft>
                <a:spcPts val="0"/>
              </a:spcAft>
              <a:buNone/>
            </a:pPr>
            <a:r>
              <a:rPr b="1" lang="en" sz="2100"/>
              <a:t>68D1 Introduction to Esports</a:t>
            </a:r>
            <a:endParaRPr b="1" sz="2100"/>
          </a:p>
          <a:p>
            <a:pPr indent="0" lvl="0" marL="0" rtl="0" algn="l">
              <a:lnSpc>
                <a:spcPct val="80000"/>
              </a:lnSpc>
              <a:spcBef>
                <a:spcPts val="0"/>
              </a:spcBef>
              <a:spcAft>
                <a:spcPts val="0"/>
              </a:spcAft>
              <a:buNone/>
            </a:pPr>
            <a:r>
              <a:rPr lang="en" sz="2100"/>
              <a:t>10th Grade | Q3 or Q4 | Optional</a:t>
            </a:r>
            <a:endParaRPr sz="2100"/>
          </a:p>
          <a:p>
            <a:pPr indent="0" lvl="0" marL="0" rtl="0" algn="l">
              <a:lnSpc>
                <a:spcPct val="80000"/>
              </a:lnSpc>
              <a:spcBef>
                <a:spcPts val="1200"/>
              </a:spcBef>
              <a:spcAft>
                <a:spcPts val="0"/>
              </a:spcAft>
              <a:buNone/>
            </a:pPr>
            <a:r>
              <a:rPr b="1" lang="en" sz="2100"/>
              <a:t>68D2 Esports Management and Operations</a:t>
            </a:r>
            <a:endParaRPr b="1" sz="2100"/>
          </a:p>
          <a:p>
            <a:pPr indent="0" lvl="0" marL="0" rtl="0" algn="l">
              <a:lnSpc>
                <a:spcPct val="80000"/>
              </a:lnSpc>
              <a:spcBef>
                <a:spcPts val="0"/>
              </a:spcBef>
              <a:spcAft>
                <a:spcPts val="0"/>
              </a:spcAft>
              <a:buNone/>
            </a:pPr>
            <a:r>
              <a:rPr lang="en" sz="2100"/>
              <a:t>11th Grade | Q1 | Required</a:t>
            </a:r>
            <a:endParaRPr sz="2100"/>
          </a:p>
          <a:p>
            <a:pPr indent="0" lvl="0" marL="0" rtl="0" algn="l">
              <a:lnSpc>
                <a:spcPct val="95000"/>
              </a:lnSpc>
              <a:spcBef>
                <a:spcPts val="1200"/>
              </a:spcBef>
              <a:spcAft>
                <a:spcPts val="0"/>
              </a:spcAft>
              <a:buNone/>
            </a:pPr>
            <a:r>
              <a:rPr b="1" lang="en" sz="2100"/>
              <a:t>68D3 Esports Performance and Health</a:t>
            </a:r>
            <a:endParaRPr b="1" sz="2100"/>
          </a:p>
          <a:p>
            <a:pPr indent="0" lvl="0" marL="0" rtl="0" algn="l">
              <a:lnSpc>
                <a:spcPct val="95000"/>
              </a:lnSpc>
              <a:spcBef>
                <a:spcPts val="0"/>
              </a:spcBef>
              <a:spcAft>
                <a:spcPts val="0"/>
              </a:spcAft>
              <a:buNone/>
            </a:pPr>
            <a:r>
              <a:rPr lang="en" sz="2100"/>
              <a:t>11th Grade | Q2 | Required</a:t>
            </a:r>
            <a:endParaRPr sz="2100"/>
          </a:p>
          <a:p>
            <a:pPr indent="0" lvl="0" marL="0" rtl="0" algn="l">
              <a:lnSpc>
                <a:spcPct val="95000"/>
              </a:lnSpc>
              <a:spcBef>
                <a:spcPts val="1200"/>
              </a:spcBef>
              <a:spcAft>
                <a:spcPts val="0"/>
              </a:spcAft>
              <a:buNone/>
            </a:pPr>
            <a:r>
              <a:rPr b="1" lang="en" sz="2100"/>
              <a:t>68D4 Media and Journalism in Esports</a:t>
            </a:r>
            <a:endParaRPr b="1" sz="2100"/>
          </a:p>
          <a:p>
            <a:pPr indent="0" lvl="0" marL="0" rtl="0" algn="l">
              <a:lnSpc>
                <a:spcPct val="95000"/>
              </a:lnSpc>
              <a:spcBef>
                <a:spcPts val="0"/>
              </a:spcBef>
              <a:spcAft>
                <a:spcPts val="0"/>
              </a:spcAft>
              <a:buNone/>
            </a:pPr>
            <a:r>
              <a:rPr lang="en" sz="2100"/>
              <a:t>12th Grade | S1 | Optional</a:t>
            </a:r>
            <a:endParaRPr sz="2100"/>
          </a:p>
          <a:p>
            <a:pPr indent="0" lvl="0" marL="0" rtl="0" algn="l">
              <a:lnSpc>
                <a:spcPct val="95000"/>
              </a:lnSpc>
              <a:spcBef>
                <a:spcPts val="1200"/>
              </a:spcBef>
              <a:spcAft>
                <a:spcPts val="0"/>
              </a:spcAft>
              <a:buNone/>
            </a:pPr>
            <a:r>
              <a:rPr b="1" lang="en" sz="2100"/>
              <a:t>68D5 Technology in Esports</a:t>
            </a:r>
            <a:endParaRPr b="1" sz="2100"/>
          </a:p>
          <a:p>
            <a:pPr indent="0" lvl="0" marL="0" rtl="0" algn="l">
              <a:lnSpc>
                <a:spcPct val="95000"/>
              </a:lnSpc>
              <a:spcBef>
                <a:spcPts val="0"/>
              </a:spcBef>
              <a:spcAft>
                <a:spcPts val="1200"/>
              </a:spcAft>
              <a:buNone/>
            </a:pPr>
            <a:r>
              <a:rPr lang="en" sz="2100"/>
              <a:t>12th Grade | S1 | Optional</a:t>
            </a:r>
            <a:endParaRPr sz="21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Who are we?</a:t>
            </a:r>
            <a:endParaRPr/>
          </a:p>
        </p:txBody>
      </p:sp>
      <p:pic>
        <p:nvPicPr>
          <p:cNvPr id="66" name="Google Shape;66;p14" title="NicholasMatawa-6426.jpg"/>
          <p:cNvPicPr preferRelativeResize="0"/>
          <p:nvPr/>
        </p:nvPicPr>
        <p:blipFill>
          <a:blip r:embed="rId3">
            <a:alphaModFix/>
          </a:blip>
          <a:stretch>
            <a:fillRect/>
          </a:stretch>
        </p:blipFill>
        <p:spPr>
          <a:xfrm>
            <a:off x="3133225" y="1145075"/>
            <a:ext cx="2877542" cy="1917876"/>
          </a:xfrm>
          <a:prstGeom prst="rect">
            <a:avLst/>
          </a:prstGeom>
          <a:noFill/>
          <a:ln>
            <a:noFill/>
          </a:ln>
        </p:spPr>
      </p:pic>
      <p:grpSp>
        <p:nvGrpSpPr>
          <p:cNvPr id="67" name="Google Shape;67;p14"/>
          <p:cNvGrpSpPr/>
          <p:nvPr/>
        </p:nvGrpSpPr>
        <p:grpSpPr>
          <a:xfrm>
            <a:off x="602025" y="1145075"/>
            <a:ext cx="1917875" cy="2866625"/>
            <a:chOff x="602025" y="1145075"/>
            <a:chExt cx="1917875" cy="2866625"/>
          </a:xfrm>
        </p:grpSpPr>
        <p:pic>
          <p:nvPicPr>
            <p:cNvPr id="68" name="Google Shape;68;p14" title="Headshot.jpeg"/>
            <p:cNvPicPr preferRelativeResize="0"/>
            <p:nvPr/>
          </p:nvPicPr>
          <p:blipFill>
            <a:blip r:embed="rId4">
              <a:alphaModFix/>
            </a:blip>
            <a:stretch>
              <a:fillRect/>
            </a:stretch>
          </p:blipFill>
          <p:spPr>
            <a:xfrm>
              <a:off x="602025" y="1145075"/>
              <a:ext cx="1917875" cy="1917875"/>
            </a:xfrm>
            <a:prstGeom prst="rect">
              <a:avLst/>
            </a:prstGeom>
            <a:noFill/>
            <a:ln>
              <a:noFill/>
            </a:ln>
          </p:spPr>
        </p:pic>
        <p:sp>
          <p:nvSpPr>
            <p:cNvPr id="69" name="Google Shape;69;p14"/>
            <p:cNvSpPr txBox="1"/>
            <p:nvPr/>
          </p:nvSpPr>
          <p:spPr>
            <a:xfrm>
              <a:off x="684963" y="3190300"/>
              <a:ext cx="1752000" cy="821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2"/>
                  </a:solidFill>
                </a:rPr>
                <a:t>Seth Pruitt</a:t>
              </a:r>
              <a:endParaRPr sz="1800">
                <a:solidFill>
                  <a:schemeClr val="dk2"/>
                </a:solidFill>
              </a:endParaRPr>
            </a:p>
            <a:p>
              <a:pPr indent="0" lvl="0" marL="0" rtl="0" algn="ctr">
                <a:spcBef>
                  <a:spcPts val="0"/>
                </a:spcBef>
                <a:spcAft>
                  <a:spcPts val="0"/>
                </a:spcAft>
                <a:buNone/>
              </a:pPr>
              <a:r>
                <a:rPr lang="en" sz="1500">
                  <a:solidFill>
                    <a:schemeClr val="dk2"/>
                  </a:solidFill>
                </a:rPr>
                <a:t>Instructor/Coach</a:t>
              </a:r>
              <a:endParaRPr sz="1500">
                <a:solidFill>
                  <a:schemeClr val="dk2"/>
                </a:solidFill>
              </a:endParaRPr>
            </a:p>
            <a:p>
              <a:pPr indent="0" lvl="0" marL="0" rtl="0" algn="ctr">
                <a:spcBef>
                  <a:spcPts val="0"/>
                </a:spcBef>
                <a:spcAft>
                  <a:spcPts val="0"/>
                </a:spcAft>
                <a:buNone/>
              </a:pPr>
              <a:r>
                <a:rPr lang="en" sz="1500">
                  <a:solidFill>
                    <a:schemeClr val="dk2"/>
                  </a:solidFill>
                </a:rPr>
                <a:t>ACTC</a:t>
              </a:r>
              <a:endParaRPr sz="1500">
                <a:solidFill>
                  <a:schemeClr val="dk2"/>
                </a:solidFill>
              </a:endParaRPr>
            </a:p>
          </p:txBody>
        </p:sp>
      </p:grpSp>
      <p:sp>
        <p:nvSpPr>
          <p:cNvPr id="70" name="Google Shape;70;p14"/>
          <p:cNvSpPr txBox="1"/>
          <p:nvPr/>
        </p:nvSpPr>
        <p:spPr>
          <a:xfrm>
            <a:off x="3695988" y="3145725"/>
            <a:ext cx="1752000" cy="821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2"/>
                </a:solidFill>
              </a:rPr>
              <a:t>Nick Matawa</a:t>
            </a:r>
            <a:endParaRPr sz="1800">
              <a:solidFill>
                <a:schemeClr val="dk2"/>
              </a:solidFill>
            </a:endParaRPr>
          </a:p>
          <a:p>
            <a:pPr indent="0" lvl="0" marL="0" rtl="0" algn="ctr">
              <a:spcBef>
                <a:spcPts val="0"/>
              </a:spcBef>
              <a:spcAft>
                <a:spcPts val="0"/>
              </a:spcAft>
              <a:buNone/>
            </a:pPr>
            <a:r>
              <a:rPr lang="en" sz="1500">
                <a:solidFill>
                  <a:schemeClr val="dk2"/>
                </a:solidFill>
              </a:rPr>
              <a:t>Head Coach</a:t>
            </a:r>
            <a:endParaRPr sz="1500">
              <a:solidFill>
                <a:schemeClr val="dk2"/>
              </a:solidFill>
            </a:endParaRPr>
          </a:p>
          <a:p>
            <a:pPr indent="0" lvl="0" marL="0" rtl="0" algn="ctr">
              <a:spcBef>
                <a:spcPts val="0"/>
              </a:spcBef>
              <a:spcAft>
                <a:spcPts val="0"/>
              </a:spcAft>
              <a:buNone/>
            </a:pPr>
            <a:r>
              <a:rPr lang="en" sz="1500">
                <a:solidFill>
                  <a:schemeClr val="dk2"/>
                </a:solidFill>
              </a:rPr>
              <a:t>USC Upstate</a:t>
            </a:r>
            <a:endParaRPr sz="1500">
              <a:solidFill>
                <a:schemeClr val="dk2"/>
              </a:solidFill>
            </a:endParaRPr>
          </a:p>
        </p:txBody>
      </p:sp>
      <p:pic>
        <p:nvPicPr>
          <p:cNvPr id="71" name="Google Shape;71;p14"/>
          <p:cNvPicPr preferRelativeResize="0"/>
          <p:nvPr/>
        </p:nvPicPr>
        <p:blipFill>
          <a:blip r:embed="rId5">
            <a:alphaModFix/>
          </a:blip>
          <a:stretch>
            <a:fillRect/>
          </a:stretch>
        </p:blipFill>
        <p:spPr>
          <a:xfrm>
            <a:off x="6624100" y="1123975"/>
            <a:ext cx="1814776" cy="1960075"/>
          </a:xfrm>
          <a:prstGeom prst="rect">
            <a:avLst/>
          </a:prstGeom>
          <a:noFill/>
          <a:ln>
            <a:noFill/>
          </a:ln>
        </p:spPr>
      </p:pic>
      <p:sp>
        <p:nvSpPr>
          <p:cNvPr id="72" name="Google Shape;72;p14"/>
          <p:cNvSpPr txBox="1"/>
          <p:nvPr/>
        </p:nvSpPr>
        <p:spPr>
          <a:xfrm>
            <a:off x="6624100" y="3145725"/>
            <a:ext cx="1752000" cy="114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2"/>
                </a:solidFill>
              </a:rPr>
              <a:t>David Griggs</a:t>
            </a:r>
            <a:endParaRPr sz="1800">
              <a:solidFill>
                <a:schemeClr val="dk2"/>
              </a:solidFill>
            </a:endParaRPr>
          </a:p>
          <a:p>
            <a:pPr indent="0" lvl="0" marL="0" rtl="0" algn="ctr">
              <a:spcBef>
                <a:spcPts val="0"/>
              </a:spcBef>
              <a:spcAft>
                <a:spcPts val="0"/>
              </a:spcAft>
              <a:buNone/>
            </a:pPr>
            <a:r>
              <a:rPr lang="en" sz="1500">
                <a:solidFill>
                  <a:schemeClr val="dk2"/>
                </a:solidFill>
              </a:rPr>
              <a:t>Vice Chair</a:t>
            </a:r>
            <a:endParaRPr sz="1500">
              <a:solidFill>
                <a:schemeClr val="dk2"/>
              </a:solidFill>
            </a:endParaRPr>
          </a:p>
          <a:p>
            <a:pPr indent="0" lvl="0" marL="0" rtl="0" algn="ctr">
              <a:spcBef>
                <a:spcPts val="0"/>
              </a:spcBef>
              <a:spcAft>
                <a:spcPts val="0"/>
              </a:spcAft>
              <a:buNone/>
            </a:pPr>
            <a:r>
              <a:rPr lang="en" sz="1500">
                <a:solidFill>
                  <a:schemeClr val="dk2"/>
                </a:solidFill>
              </a:rPr>
              <a:t>SC Scholastic Esports</a:t>
            </a:r>
            <a:endParaRPr sz="1500">
              <a:solidFill>
                <a:schemeClr val="dk2"/>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grpSp>
        <p:nvGrpSpPr>
          <p:cNvPr id="185" name="Google Shape;185;p32"/>
          <p:cNvGrpSpPr/>
          <p:nvPr/>
        </p:nvGrpSpPr>
        <p:grpSpPr>
          <a:xfrm>
            <a:off x="189290" y="757890"/>
            <a:ext cx="1634700" cy="631800"/>
            <a:chOff x="189290" y="757890"/>
            <a:chExt cx="1634700" cy="631800"/>
          </a:xfrm>
        </p:grpSpPr>
        <p:sp>
          <p:nvSpPr>
            <p:cNvPr id="186" name="Google Shape;186;p32"/>
            <p:cNvSpPr/>
            <p:nvPr/>
          </p:nvSpPr>
          <p:spPr>
            <a:xfrm>
              <a:off x="189290" y="757890"/>
              <a:ext cx="1634700" cy="631800"/>
            </a:xfrm>
            <a:prstGeom prst="roundRect">
              <a:avLst>
                <a:gd fmla="val 7059" name="adj"/>
              </a:avLst>
            </a:prstGeom>
            <a:solidFill>
              <a:srgbClr val="355E4C"/>
            </a:solidFill>
            <a:ln cap="flat" cmpd="sng" w="10325">
              <a:solidFill>
                <a:srgbClr val="355E4C"/>
              </a:solidFill>
              <a:prstDash val="solid"/>
              <a:round/>
              <a:headEnd len="sm" w="sm" type="none"/>
              <a:tailEnd len="sm" w="sm" type="none"/>
            </a:ln>
          </p:spPr>
          <p:txBody>
            <a:bodyPr anchorCtr="0" anchor="ctr" bIns="74300" lIns="74300" spcFirstLastPara="1" rIns="74300" wrap="square" tIns="74300">
              <a:noAutofit/>
            </a:bodyPr>
            <a:lstStyle/>
            <a:p>
              <a:pPr indent="0" lvl="0" marL="0" rtl="0" algn="l">
                <a:spcBef>
                  <a:spcPts val="0"/>
                </a:spcBef>
                <a:spcAft>
                  <a:spcPts val="0"/>
                </a:spcAft>
                <a:buNone/>
              </a:pPr>
              <a:r>
                <a:t/>
              </a:r>
              <a:endParaRPr/>
            </a:p>
          </p:txBody>
        </p:sp>
        <p:sp>
          <p:nvSpPr>
            <p:cNvPr id="187" name="Google Shape;187;p32"/>
            <p:cNvSpPr/>
            <p:nvPr/>
          </p:nvSpPr>
          <p:spPr>
            <a:xfrm>
              <a:off x="379940" y="980790"/>
              <a:ext cx="1253400" cy="186000"/>
            </a:xfrm>
            <a:prstGeom prst="rect">
              <a:avLst/>
            </a:prstGeom>
            <a:noFill/>
            <a:ln>
              <a:noFill/>
            </a:ln>
          </p:spPr>
          <p:txBody>
            <a:bodyPr anchorCtr="0" anchor="ctr" bIns="37150" lIns="74300" spcFirstLastPara="1" rIns="74300" wrap="square" tIns="37150">
              <a:noAutofit/>
            </a:bodyPr>
            <a:lstStyle/>
            <a:p>
              <a:pPr indent="0" lvl="0" marL="0" marR="0" rtl="0" algn="ctr">
                <a:spcBef>
                  <a:spcPts val="0"/>
                </a:spcBef>
                <a:spcAft>
                  <a:spcPts val="0"/>
                </a:spcAft>
                <a:buClr>
                  <a:srgbClr val="FFFFFF"/>
                </a:buClr>
                <a:buSzPts val="1463"/>
                <a:buFont typeface="Arial"/>
                <a:buNone/>
              </a:pPr>
              <a:r>
                <a:rPr b="1" lang="en" sz="1100">
                  <a:solidFill>
                    <a:srgbClr val="FFFFFF"/>
                  </a:solidFill>
                </a:rPr>
                <a:t>68D1 Introduction to Esports</a:t>
              </a:r>
              <a:endParaRPr b="0" i="0" sz="1100" u="none" cap="none" strike="noStrike">
                <a:solidFill>
                  <a:srgbClr val="000000"/>
                </a:solidFill>
                <a:latin typeface="Arial"/>
                <a:ea typeface="Arial"/>
                <a:cs typeface="Arial"/>
                <a:sym typeface="Arial"/>
              </a:endParaRPr>
            </a:p>
          </p:txBody>
        </p:sp>
      </p:grpSp>
      <p:sp>
        <p:nvSpPr>
          <p:cNvPr id="188" name="Google Shape;188;p32"/>
          <p:cNvSpPr/>
          <p:nvPr/>
        </p:nvSpPr>
        <p:spPr>
          <a:xfrm>
            <a:off x="1972875" y="757900"/>
            <a:ext cx="7134600" cy="631800"/>
          </a:xfrm>
          <a:prstGeom prst="roundRect">
            <a:avLst>
              <a:gd fmla="val 7059" name="adj"/>
            </a:avLst>
          </a:prstGeom>
          <a:solidFill>
            <a:srgbClr val="F3F4F6"/>
          </a:solidFill>
          <a:ln cap="flat" cmpd="sng" w="10325">
            <a:solidFill>
              <a:srgbClr val="D1D5DB"/>
            </a:solidFill>
            <a:prstDash val="solid"/>
            <a:round/>
            <a:headEnd len="sm" w="sm" type="none"/>
            <a:tailEnd len="sm" w="sm" type="none"/>
          </a:ln>
        </p:spPr>
        <p:txBody>
          <a:bodyPr anchorCtr="0" anchor="ctr" bIns="74300" lIns="74300" spcFirstLastPara="1" rIns="74300" wrap="square" tIns="74300">
            <a:noAutofit/>
          </a:bodyPr>
          <a:lstStyle/>
          <a:p>
            <a:pPr indent="0" lvl="0" marL="0" rtl="0" algn="l">
              <a:spcBef>
                <a:spcPts val="0"/>
              </a:spcBef>
              <a:spcAft>
                <a:spcPts val="0"/>
              </a:spcAft>
              <a:buNone/>
            </a:pPr>
            <a:r>
              <a:t/>
            </a:r>
            <a:endParaRPr/>
          </a:p>
        </p:txBody>
      </p:sp>
      <p:grpSp>
        <p:nvGrpSpPr>
          <p:cNvPr id="189" name="Google Shape;189;p32"/>
          <p:cNvGrpSpPr/>
          <p:nvPr/>
        </p:nvGrpSpPr>
        <p:grpSpPr>
          <a:xfrm>
            <a:off x="189290" y="1515918"/>
            <a:ext cx="1634700" cy="631800"/>
            <a:chOff x="189290" y="1515918"/>
            <a:chExt cx="1634700" cy="631800"/>
          </a:xfrm>
        </p:grpSpPr>
        <p:sp>
          <p:nvSpPr>
            <p:cNvPr id="190" name="Google Shape;190;p32"/>
            <p:cNvSpPr/>
            <p:nvPr/>
          </p:nvSpPr>
          <p:spPr>
            <a:xfrm>
              <a:off x="189290" y="1515918"/>
              <a:ext cx="1634700" cy="631800"/>
            </a:xfrm>
            <a:prstGeom prst="roundRect">
              <a:avLst>
                <a:gd fmla="val 7059" name="adj"/>
              </a:avLst>
            </a:prstGeom>
            <a:solidFill>
              <a:srgbClr val="202729"/>
            </a:solidFill>
            <a:ln cap="flat" cmpd="sng" w="10325">
              <a:solidFill>
                <a:srgbClr val="202729"/>
              </a:solidFill>
              <a:prstDash val="solid"/>
              <a:round/>
              <a:headEnd len="sm" w="sm" type="none"/>
              <a:tailEnd len="sm" w="sm" type="none"/>
            </a:ln>
          </p:spPr>
          <p:txBody>
            <a:bodyPr anchorCtr="0" anchor="ctr" bIns="74300" lIns="74300" spcFirstLastPara="1" rIns="74300" wrap="square" tIns="74300">
              <a:noAutofit/>
            </a:bodyPr>
            <a:lstStyle/>
            <a:p>
              <a:pPr indent="0" lvl="0" marL="0" rtl="0" algn="l">
                <a:spcBef>
                  <a:spcPts val="0"/>
                </a:spcBef>
                <a:spcAft>
                  <a:spcPts val="0"/>
                </a:spcAft>
                <a:buNone/>
              </a:pPr>
              <a:r>
                <a:t/>
              </a:r>
              <a:endParaRPr/>
            </a:p>
          </p:txBody>
        </p:sp>
        <p:sp>
          <p:nvSpPr>
            <p:cNvPr id="191" name="Google Shape;191;p32"/>
            <p:cNvSpPr/>
            <p:nvPr/>
          </p:nvSpPr>
          <p:spPr>
            <a:xfrm>
              <a:off x="300590" y="1544568"/>
              <a:ext cx="1412100" cy="574500"/>
            </a:xfrm>
            <a:prstGeom prst="rect">
              <a:avLst/>
            </a:prstGeom>
            <a:noFill/>
            <a:ln>
              <a:noFill/>
            </a:ln>
          </p:spPr>
          <p:txBody>
            <a:bodyPr anchorCtr="0" anchor="ctr" bIns="37150" lIns="74300" spcFirstLastPara="1" rIns="74300" wrap="square" tIns="37150">
              <a:noAutofit/>
            </a:bodyPr>
            <a:lstStyle/>
            <a:p>
              <a:pPr indent="0" lvl="0" marL="0" marR="0" rtl="0" algn="ctr">
                <a:spcBef>
                  <a:spcPts val="0"/>
                </a:spcBef>
                <a:spcAft>
                  <a:spcPts val="0"/>
                </a:spcAft>
                <a:buClr>
                  <a:srgbClr val="FFFFFF"/>
                </a:buClr>
                <a:buSzPts val="1463"/>
                <a:buFont typeface="Arial"/>
                <a:buNone/>
              </a:pPr>
              <a:r>
                <a:rPr b="1" lang="en" sz="1100">
                  <a:solidFill>
                    <a:schemeClr val="lt1"/>
                  </a:solidFill>
                </a:rPr>
                <a:t>68D2 Esports Management and Operations</a:t>
              </a:r>
              <a:endParaRPr b="1" i="0" sz="1100" u="none" cap="none" strike="noStrike">
                <a:solidFill>
                  <a:schemeClr val="lt1"/>
                </a:solidFill>
              </a:endParaRPr>
            </a:p>
          </p:txBody>
        </p:sp>
      </p:grpSp>
      <p:grpSp>
        <p:nvGrpSpPr>
          <p:cNvPr id="192" name="Google Shape;192;p32"/>
          <p:cNvGrpSpPr/>
          <p:nvPr/>
        </p:nvGrpSpPr>
        <p:grpSpPr>
          <a:xfrm>
            <a:off x="131427" y="2273945"/>
            <a:ext cx="1750800" cy="631800"/>
            <a:chOff x="131427" y="2273946"/>
            <a:chExt cx="1750800" cy="631800"/>
          </a:xfrm>
        </p:grpSpPr>
        <p:sp>
          <p:nvSpPr>
            <p:cNvPr id="193" name="Google Shape;193;p32"/>
            <p:cNvSpPr/>
            <p:nvPr/>
          </p:nvSpPr>
          <p:spPr>
            <a:xfrm>
              <a:off x="189477" y="2273946"/>
              <a:ext cx="1634700" cy="631800"/>
            </a:xfrm>
            <a:prstGeom prst="roundRect">
              <a:avLst>
                <a:gd fmla="val 7059" name="adj"/>
              </a:avLst>
            </a:prstGeom>
            <a:solidFill>
              <a:srgbClr val="355E4C"/>
            </a:solidFill>
            <a:ln cap="flat" cmpd="sng" w="10325">
              <a:solidFill>
                <a:srgbClr val="355E4C"/>
              </a:solidFill>
              <a:prstDash val="solid"/>
              <a:round/>
              <a:headEnd len="sm" w="sm" type="none"/>
              <a:tailEnd len="sm" w="sm" type="none"/>
            </a:ln>
          </p:spPr>
          <p:txBody>
            <a:bodyPr anchorCtr="0" anchor="ctr" bIns="74300" lIns="74300" spcFirstLastPara="1" rIns="74300" wrap="square" tIns="74300">
              <a:noAutofit/>
            </a:bodyPr>
            <a:lstStyle/>
            <a:p>
              <a:pPr indent="0" lvl="0" marL="0" rtl="0" algn="l">
                <a:spcBef>
                  <a:spcPts val="0"/>
                </a:spcBef>
                <a:spcAft>
                  <a:spcPts val="0"/>
                </a:spcAft>
                <a:buNone/>
              </a:pPr>
              <a:r>
                <a:t/>
              </a:r>
              <a:endParaRPr sz="1138"/>
            </a:p>
          </p:txBody>
        </p:sp>
        <p:sp>
          <p:nvSpPr>
            <p:cNvPr id="194" name="Google Shape;194;p32"/>
            <p:cNvSpPr/>
            <p:nvPr/>
          </p:nvSpPr>
          <p:spPr>
            <a:xfrm>
              <a:off x="131427" y="2379696"/>
              <a:ext cx="1750800" cy="420300"/>
            </a:xfrm>
            <a:prstGeom prst="rect">
              <a:avLst/>
            </a:prstGeom>
            <a:noFill/>
            <a:ln>
              <a:noFill/>
            </a:ln>
          </p:spPr>
          <p:txBody>
            <a:bodyPr anchorCtr="0" anchor="ctr" bIns="37150" lIns="74300" spcFirstLastPara="1" rIns="74300" wrap="square" tIns="37150">
              <a:noAutofit/>
            </a:bodyPr>
            <a:lstStyle/>
            <a:p>
              <a:pPr indent="0" lvl="0" marL="0" marR="0" rtl="0" algn="ctr">
                <a:spcBef>
                  <a:spcPts val="0"/>
                </a:spcBef>
                <a:spcAft>
                  <a:spcPts val="0"/>
                </a:spcAft>
                <a:buClr>
                  <a:srgbClr val="FFFFFF"/>
                </a:buClr>
                <a:buSzPts val="1463"/>
                <a:buFont typeface="Arial"/>
                <a:buNone/>
              </a:pPr>
              <a:r>
                <a:rPr b="1" lang="en" sz="1100">
                  <a:solidFill>
                    <a:schemeClr val="lt1"/>
                  </a:solidFill>
                </a:rPr>
                <a:t>68D3 Esports Performance and Health</a:t>
              </a:r>
              <a:endParaRPr b="1" i="0" sz="1100" u="none" cap="none" strike="noStrike">
                <a:solidFill>
                  <a:schemeClr val="lt1"/>
                </a:solidFill>
              </a:endParaRPr>
            </a:p>
          </p:txBody>
        </p:sp>
      </p:grpSp>
      <p:grpSp>
        <p:nvGrpSpPr>
          <p:cNvPr id="195" name="Google Shape;195;p32"/>
          <p:cNvGrpSpPr/>
          <p:nvPr/>
        </p:nvGrpSpPr>
        <p:grpSpPr>
          <a:xfrm>
            <a:off x="189290" y="3031973"/>
            <a:ext cx="1634700" cy="631800"/>
            <a:chOff x="189290" y="3031974"/>
            <a:chExt cx="1634700" cy="631800"/>
          </a:xfrm>
        </p:grpSpPr>
        <p:sp>
          <p:nvSpPr>
            <p:cNvPr id="196" name="Google Shape;196;p32"/>
            <p:cNvSpPr/>
            <p:nvPr/>
          </p:nvSpPr>
          <p:spPr>
            <a:xfrm>
              <a:off x="189290" y="3031974"/>
              <a:ext cx="1634700" cy="631800"/>
            </a:xfrm>
            <a:prstGeom prst="roundRect">
              <a:avLst>
                <a:gd fmla="val 7059" name="adj"/>
              </a:avLst>
            </a:prstGeom>
            <a:solidFill>
              <a:srgbClr val="202729"/>
            </a:solidFill>
            <a:ln cap="flat" cmpd="sng" w="10325">
              <a:solidFill>
                <a:srgbClr val="202729"/>
              </a:solidFill>
              <a:prstDash val="solid"/>
              <a:round/>
              <a:headEnd len="sm" w="sm" type="none"/>
              <a:tailEnd len="sm" w="sm" type="none"/>
            </a:ln>
          </p:spPr>
          <p:txBody>
            <a:bodyPr anchorCtr="0" anchor="ctr" bIns="74300" lIns="74300" spcFirstLastPara="1" rIns="74300" wrap="square" tIns="74300">
              <a:noAutofit/>
            </a:bodyPr>
            <a:lstStyle/>
            <a:p>
              <a:pPr indent="0" lvl="0" marL="0" rtl="0" algn="l">
                <a:spcBef>
                  <a:spcPts val="0"/>
                </a:spcBef>
                <a:spcAft>
                  <a:spcPts val="0"/>
                </a:spcAft>
                <a:buNone/>
              </a:pPr>
              <a:r>
                <a:t/>
              </a:r>
              <a:endParaRPr sz="1138"/>
            </a:p>
          </p:txBody>
        </p:sp>
        <p:sp>
          <p:nvSpPr>
            <p:cNvPr id="197" name="Google Shape;197;p32"/>
            <p:cNvSpPr/>
            <p:nvPr/>
          </p:nvSpPr>
          <p:spPr>
            <a:xfrm>
              <a:off x="300590" y="3043224"/>
              <a:ext cx="1412100" cy="609300"/>
            </a:xfrm>
            <a:prstGeom prst="rect">
              <a:avLst/>
            </a:prstGeom>
            <a:noFill/>
            <a:ln>
              <a:noFill/>
            </a:ln>
          </p:spPr>
          <p:txBody>
            <a:bodyPr anchorCtr="0" anchor="ctr" bIns="37150" lIns="74300" spcFirstLastPara="1" rIns="74300" wrap="square" tIns="37150">
              <a:noAutofit/>
            </a:bodyPr>
            <a:lstStyle/>
            <a:p>
              <a:pPr indent="0" lvl="0" marL="0" marR="0" rtl="0" algn="ctr">
                <a:spcBef>
                  <a:spcPts val="0"/>
                </a:spcBef>
                <a:spcAft>
                  <a:spcPts val="0"/>
                </a:spcAft>
                <a:buClr>
                  <a:srgbClr val="FFFFFF"/>
                </a:buClr>
                <a:buSzPts val="1463"/>
                <a:buFont typeface="Arial"/>
                <a:buNone/>
              </a:pPr>
              <a:r>
                <a:rPr b="1" lang="en" sz="1100">
                  <a:solidFill>
                    <a:schemeClr val="lt1"/>
                  </a:solidFill>
                </a:rPr>
                <a:t>68D4 Media and Journalism in Esports</a:t>
              </a:r>
              <a:endParaRPr b="1" i="0" sz="1100" u="none" cap="none" strike="noStrike">
                <a:solidFill>
                  <a:schemeClr val="lt1"/>
                </a:solidFill>
              </a:endParaRPr>
            </a:p>
          </p:txBody>
        </p:sp>
      </p:grpSp>
      <p:grpSp>
        <p:nvGrpSpPr>
          <p:cNvPr id="198" name="Google Shape;198;p32"/>
          <p:cNvGrpSpPr/>
          <p:nvPr/>
        </p:nvGrpSpPr>
        <p:grpSpPr>
          <a:xfrm>
            <a:off x="189295" y="3790001"/>
            <a:ext cx="1682400" cy="631800"/>
            <a:chOff x="189295" y="3790001"/>
            <a:chExt cx="1682400" cy="631800"/>
          </a:xfrm>
        </p:grpSpPr>
        <p:sp>
          <p:nvSpPr>
            <p:cNvPr id="199" name="Google Shape;199;p32"/>
            <p:cNvSpPr/>
            <p:nvPr/>
          </p:nvSpPr>
          <p:spPr>
            <a:xfrm>
              <a:off x="213145" y="3790001"/>
              <a:ext cx="1634700" cy="631800"/>
            </a:xfrm>
            <a:prstGeom prst="roundRect">
              <a:avLst>
                <a:gd fmla="val 7059" name="adj"/>
              </a:avLst>
            </a:prstGeom>
            <a:solidFill>
              <a:srgbClr val="355E4C"/>
            </a:solidFill>
            <a:ln cap="flat" cmpd="sng" w="10325">
              <a:solidFill>
                <a:srgbClr val="355E4C"/>
              </a:solidFill>
              <a:prstDash val="solid"/>
              <a:round/>
              <a:headEnd len="sm" w="sm" type="none"/>
              <a:tailEnd len="sm" w="sm" type="none"/>
            </a:ln>
          </p:spPr>
          <p:txBody>
            <a:bodyPr anchorCtr="0" anchor="ctr" bIns="74300" lIns="74300" spcFirstLastPara="1" rIns="74300" wrap="square" tIns="74300">
              <a:noAutofit/>
            </a:bodyPr>
            <a:lstStyle/>
            <a:p>
              <a:pPr indent="0" lvl="0" marL="0" rtl="0" algn="l">
                <a:spcBef>
                  <a:spcPts val="0"/>
                </a:spcBef>
                <a:spcAft>
                  <a:spcPts val="0"/>
                </a:spcAft>
                <a:buNone/>
              </a:pPr>
              <a:r>
                <a:t/>
              </a:r>
              <a:endParaRPr/>
            </a:p>
          </p:txBody>
        </p:sp>
        <p:sp>
          <p:nvSpPr>
            <p:cNvPr id="200" name="Google Shape;200;p32"/>
            <p:cNvSpPr/>
            <p:nvPr/>
          </p:nvSpPr>
          <p:spPr>
            <a:xfrm>
              <a:off x="189295" y="3847451"/>
              <a:ext cx="1682400" cy="516900"/>
            </a:xfrm>
            <a:prstGeom prst="rect">
              <a:avLst/>
            </a:prstGeom>
            <a:noFill/>
            <a:ln>
              <a:noFill/>
            </a:ln>
          </p:spPr>
          <p:txBody>
            <a:bodyPr anchorCtr="0" anchor="ctr" bIns="37150" lIns="74300" spcFirstLastPara="1" rIns="74300" wrap="square" tIns="37150">
              <a:noAutofit/>
            </a:bodyPr>
            <a:lstStyle/>
            <a:p>
              <a:pPr indent="0" lvl="0" marL="0" marR="0" rtl="0" algn="ctr">
                <a:spcBef>
                  <a:spcPts val="0"/>
                </a:spcBef>
                <a:spcAft>
                  <a:spcPts val="0"/>
                </a:spcAft>
                <a:buClr>
                  <a:srgbClr val="FFFFFF"/>
                </a:buClr>
                <a:buSzPts val="1463"/>
                <a:buFont typeface="Arial"/>
                <a:buNone/>
              </a:pPr>
              <a:r>
                <a:rPr b="1" lang="en" sz="1100">
                  <a:solidFill>
                    <a:schemeClr val="lt1"/>
                  </a:solidFill>
                </a:rPr>
                <a:t>68D5 Technology in Esports</a:t>
              </a:r>
              <a:endParaRPr b="1" i="0" sz="1100" u="none" cap="none" strike="noStrike">
                <a:solidFill>
                  <a:schemeClr val="lt1"/>
                </a:solidFill>
              </a:endParaRPr>
            </a:p>
          </p:txBody>
        </p:sp>
      </p:grpSp>
      <p:graphicFrame>
        <p:nvGraphicFramePr>
          <p:cNvPr id="201" name="Google Shape;201;p32"/>
          <p:cNvGraphicFramePr/>
          <p:nvPr/>
        </p:nvGraphicFramePr>
        <p:xfrm>
          <a:off x="2112750" y="875700"/>
          <a:ext cx="3000000" cy="3000000"/>
        </p:xfrm>
        <a:graphic>
          <a:graphicData uri="http://schemas.openxmlformats.org/drawingml/2006/table">
            <a:tbl>
              <a:tblPr>
                <a:noFill/>
                <a:tableStyleId>{E007938B-318A-45F5-9356-FC572E56E8A2}</a:tableStyleId>
              </a:tblPr>
              <a:tblGrid>
                <a:gridCol w="2284950"/>
                <a:gridCol w="2284950"/>
                <a:gridCol w="2284950"/>
              </a:tblGrid>
              <a:tr h="381000">
                <a:tc>
                  <a:txBody>
                    <a:bodyPr/>
                    <a:lstStyle/>
                    <a:p>
                      <a:pPr indent="0" lvl="0" marL="0" rtl="0" algn="ctr">
                        <a:spcBef>
                          <a:spcPts val="0"/>
                        </a:spcBef>
                        <a:spcAft>
                          <a:spcPts val="0"/>
                        </a:spcAft>
                        <a:buNone/>
                      </a:pPr>
                      <a:r>
                        <a:rPr lang="en"/>
                        <a:t>Esports Industry Overview</a:t>
                      </a:r>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a:t>Intro to Broadcasting</a:t>
                      </a:r>
                      <a:endParaRPr/>
                    </a:p>
                  </a:txBody>
                  <a:tcPr marT="91425" marB="91425" marR="91425" marL="91425" anchor="ctr">
                    <a:lnL cap="flat" cmpd="sng" w="9525">
                      <a:solidFill>
                        <a:schemeClr val="accent3"/>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a:t>Career Paths</a:t>
                      </a:r>
                      <a:endParaRPr/>
                    </a:p>
                  </a:txBody>
                  <a:tcPr marT="91425" marB="91425" marR="91425" marL="91425" anchor="ctr">
                    <a:lnL cap="flat" cmpd="sng" w="9525">
                      <a:solidFill>
                        <a:schemeClr val="accent2"/>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
        <p:nvSpPr>
          <p:cNvPr id="202" name="Google Shape;202;p32"/>
          <p:cNvSpPr/>
          <p:nvPr/>
        </p:nvSpPr>
        <p:spPr>
          <a:xfrm>
            <a:off x="1972875" y="1515925"/>
            <a:ext cx="7134600" cy="631800"/>
          </a:xfrm>
          <a:prstGeom prst="roundRect">
            <a:avLst>
              <a:gd fmla="val 7059" name="adj"/>
            </a:avLst>
          </a:prstGeom>
          <a:solidFill>
            <a:srgbClr val="F3F4F6"/>
          </a:solidFill>
          <a:ln cap="flat" cmpd="sng" w="10325">
            <a:solidFill>
              <a:srgbClr val="D1D5DB"/>
            </a:solidFill>
            <a:prstDash val="solid"/>
            <a:round/>
            <a:headEnd len="sm" w="sm" type="none"/>
            <a:tailEnd len="sm" w="sm" type="none"/>
          </a:ln>
        </p:spPr>
        <p:txBody>
          <a:bodyPr anchorCtr="0" anchor="ctr" bIns="74300" lIns="74300" spcFirstLastPara="1" rIns="74300" wrap="square" tIns="74300">
            <a:noAutofit/>
          </a:bodyPr>
          <a:lstStyle/>
          <a:p>
            <a:pPr indent="0" lvl="0" marL="0" rtl="0" algn="l">
              <a:spcBef>
                <a:spcPts val="0"/>
              </a:spcBef>
              <a:spcAft>
                <a:spcPts val="0"/>
              </a:spcAft>
              <a:buNone/>
            </a:pPr>
            <a:r>
              <a:t/>
            </a:r>
            <a:endParaRPr/>
          </a:p>
        </p:txBody>
      </p:sp>
      <p:graphicFrame>
        <p:nvGraphicFramePr>
          <p:cNvPr id="203" name="Google Shape;203;p32"/>
          <p:cNvGraphicFramePr/>
          <p:nvPr/>
        </p:nvGraphicFramePr>
        <p:xfrm>
          <a:off x="2112750" y="1633725"/>
          <a:ext cx="3000000" cy="3000000"/>
        </p:xfrm>
        <a:graphic>
          <a:graphicData uri="http://schemas.openxmlformats.org/drawingml/2006/table">
            <a:tbl>
              <a:tblPr>
                <a:noFill/>
                <a:tableStyleId>{E007938B-318A-45F5-9356-FC572E56E8A2}</a:tableStyleId>
              </a:tblPr>
              <a:tblGrid>
                <a:gridCol w="2284950"/>
                <a:gridCol w="2284950"/>
                <a:gridCol w="2284950"/>
              </a:tblGrid>
              <a:tr h="381000">
                <a:tc>
                  <a:txBody>
                    <a:bodyPr/>
                    <a:lstStyle/>
                    <a:p>
                      <a:pPr indent="0" lvl="0" marL="0" rtl="0" algn="ctr">
                        <a:spcBef>
                          <a:spcPts val="0"/>
                        </a:spcBef>
                        <a:spcAft>
                          <a:spcPts val="0"/>
                        </a:spcAft>
                        <a:buNone/>
                      </a:pPr>
                      <a:r>
                        <a:rPr lang="en"/>
                        <a:t>Business Models</a:t>
                      </a:r>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a:t>Team Management</a:t>
                      </a:r>
                      <a:endParaRPr/>
                    </a:p>
                  </a:txBody>
                  <a:tcPr marT="91425" marB="91425" marR="91425" marL="91425" anchor="ctr">
                    <a:lnL cap="flat" cmpd="sng" w="9525">
                      <a:solidFill>
                        <a:schemeClr val="accent3"/>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a:t>Event Management</a:t>
                      </a:r>
                      <a:endParaRPr/>
                    </a:p>
                  </a:txBody>
                  <a:tcPr marT="91425" marB="91425" marR="91425" marL="91425" anchor="ctr">
                    <a:lnL cap="flat" cmpd="sng" w="9525">
                      <a:solidFill>
                        <a:schemeClr val="accent2"/>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
        <p:nvSpPr>
          <p:cNvPr id="204" name="Google Shape;204;p32"/>
          <p:cNvSpPr/>
          <p:nvPr/>
        </p:nvSpPr>
        <p:spPr>
          <a:xfrm>
            <a:off x="1972875" y="2273950"/>
            <a:ext cx="7134600" cy="631800"/>
          </a:xfrm>
          <a:prstGeom prst="roundRect">
            <a:avLst>
              <a:gd fmla="val 7059" name="adj"/>
            </a:avLst>
          </a:prstGeom>
          <a:solidFill>
            <a:srgbClr val="F3F4F6"/>
          </a:solidFill>
          <a:ln cap="flat" cmpd="sng" w="10325">
            <a:solidFill>
              <a:srgbClr val="D1D5DB"/>
            </a:solidFill>
            <a:prstDash val="solid"/>
            <a:round/>
            <a:headEnd len="sm" w="sm" type="none"/>
            <a:tailEnd len="sm" w="sm" type="none"/>
          </a:ln>
        </p:spPr>
        <p:txBody>
          <a:bodyPr anchorCtr="0" anchor="ctr" bIns="74300" lIns="74300" spcFirstLastPara="1" rIns="74300" wrap="square" tIns="74300">
            <a:noAutofit/>
          </a:bodyPr>
          <a:lstStyle/>
          <a:p>
            <a:pPr indent="0" lvl="0" marL="0" rtl="0" algn="l">
              <a:spcBef>
                <a:spcPts val="0"/>
              </a:spcBef>
              <a:spcAft>
                <a:spcPts val="0"/>
              </a:spcAft>
              <a:buNone/>
            </a:pPr>
            <a:r>
              <a:t/>
            </a:r>
            <a:endParaRPr/>
          </a:p>
        </p:txBody>
      </p:sp>
      <p:graphicFrame>
        <p:nvGraphicFramePr>
          <p:cNvPr id="205" name="Google Shape;205;p32"/>
          <p:cNvGraphicFramePr/>
          <p:nvPr/>
        </p:nvGraphicFramePr>
        <p:xfrm>
          <a:off x="2112750" y="2391750"/>
          <a:ext cx="3000000" cy="3000000"/>
        </p:xfrm>
        <a:graphic>
          <a:graphicData uri="http://schemas.openxmlformats.org/drawingml/2006/table">
            <a:tbl>
              <a:tblPr>
                <a:noFill/>
                <a:tableStyleId>{E007938B-318A-45F5-9356-FC572E56E8A2}</a:tableStyleId>
              </a:tblPr>
              <a:tblGrid>
                <a:gridCol w="2284950"/>
                <a:gridCol w="2284950"/>
                <a:gridCol w="2284950"/>
              </a:tblGrid>
              <a:tr h="381000">
                <a:tc>
                  <a:txBody>
                    <a:bodyPr/>
                    <a:lstStyle/>
                    <a:p>
                      <a:pPr indent="0" lvl="0" marL="0" rtl="0" algn="ctr">
                        <a:spcBef>
                          <a:spcPts val="0"/>
                        </a:spcBef>
                        <a:spcAft>
                          <a:spcPts val="0"/>
                        </a:spcAft>
                        <a:buNone/>
                      </a:pPr>
                      <a:r>
                        <a:rPr lang="en"/>
                        <a:t>Coaching Methods</a:t>
                      </a:r>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a:t>Player Development</a:t>
                      </a:r>
                      <a:endParaRPr/>
                    </a:p>
                  </a:txBody>
                  <a:tcPr marT="91425" marB="91425" marR="91425" marL="91425" anchor="ctr">
                    <a:lnL cap="flat" cmpd="sng" w="9525">
                      <a:solidFill>
                        <a:schemeClr val="accent3"/>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a:t>Ethics and Legal Issues</a:t>
                      </a:r>
                      <a:endParaRPr/>
                    </a:p>
                  </a:txBody>
                  <a:tcPr marT="91425" marB="91425" marR="91425" marL="91425" anchor="ctr">
                    <a:lnL cap="flat" cmpd="sng" w="9525">
                      <a:solidFill>
                        <a:schemeClr val="accent2"/>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
        <p:nvSpPr>
          <p:cNvPr id="206" name="Google Shape;206;p32"/>
          <p:cNvSpPr/>
          <p:nvPr/>
        </p:nvSpPr>
        <p:spPr>
          <a:xfrm>
            <a:off x="1972875" y="3031975"/>
            <a:ext cx="7134600" cy="631800"/>
          </a:xfrm>
          <a:prstGeom prst="roundRect">
            <a:avLst>
              <a:gd fmla="val 7059" name="adj"/>
            </a:avLst>
          </a:prstGeom>
          <a:solidFill>
            <a:srgbClr val="F3F4F6"/>
          </a:solidFill>
          <a:ln cap="flat" cmpd="sng" w="10325">
            <a:solidFill>
              <a:srgbClr val="D1D5DB"/>
            </a:solidFill>
            <a:prstDash val="solid"/>
            <a:round/>
            <a:headEnd len="sm" w="sm" type="none"/>
            <a:tailEnd len="sm" w="sm" type="none"/>
          </a:ln>
        </p:spPr>
        <p:txBody>
          <a:bodyPr anchorCtr="0" anchor="ctr" bIns="74300" lIns="74300" spcFirstLastPara="1" rIns="74300" wrap="square" tIns="74300">
            <a:noAutofit/>
          </a:bodyPr>
          <a:lstStyle/>
          <a:p>
            <a:pPr indent="0" lvl="0" marL="0" rtl="0" algn="l">
              <a:spcBef>
                <a:spcPts val="0"/>
              </a:spcBef>
              <a:spcAft>
                <a:spcPts val="0"/>
              </a:spcAft>
              <a:buNone/>
            </a:pPr>
            <a:r>
              <a:t/>
            </a:r>
            <a:endParaRPr/>
          </a:p>
        </p:txBody>
      </p:sp>
      <p:graphicFrame>
        <p:nvGraphicFramePr>
          <p:cNvPr id="207" name="Google Shape;207;p32"/>
          <p:cNvGraphicFramePr/>
          <p:nvPr/>
        </p:nvGraphicFramePr>
        <p:xfrm>
          <a:off x="2112750" y="3149775"/>
          <a:ext cx="3000000" cy="3000000"/>
        </p:xfrm>
        <a:graphic>
          <a:graphicData uri="http://schemas.openxmlformats.org/drawingml/2006/table">
            <a:tbl>
              <a:tblPr>
                <a:noFill/>
                <a:tableStyleId>{E007938B-318A-45F5-9356-FC572E56E8A2}</a:tableStyleId>
              </a:tblPr>
              <a:tblGrid>
                <a:gridCol w="2284950"/>
                <a:gridCol w="2284950"/>
                <a:gridCol w="2284950"/>
              </a:tblGrid>
              <a:tr h="381000">
                <a:tc>
                  <a:txBody>
                    <a:bodyPr/>
                    <a:lstStyle/>
                    <a:p>
                      <a:pPr indent="0" lvl="0" marL="0" rtl="0" algn="ctr">
                        <a:spcBef>
                          <a:spcPts val="0"/>
                        </a:spcBef>
                        <a:spcAft>
                          <a:spcPts val="0"/>
                        </a:spcAft>
                        <a:buNone/>
                      </a:pPr>
                      <a:r>
                        <a:rPr lang="en"/>
                        <a:t>Audience Engagement</a:t>
                      </a:r>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a:t>Multimedia Storytelling</a:t>
                      </a:r>
                      <a:endParaRPr/>
                    </a:p>
                  </a:txBody>
                  <a:tcPr marT="91425" marB="91425" marR="91425" marL="91425" anchor="ctr">
                    <a:lnL cap="flat" cmpd="sng" w="9525">
                      <a:solidFill>
                        <a:schemeClr val="accent3"/>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a:t>Data Analysis</a:t>
                      </a:r>
                      <a:endParaRPr/>
                    </a:p>
                  </a:txBody>
                  <a:tcPr marT="91425" marB="91425" marR="91425" marL="91425" anchor="ctr">
                    <a:lnL cap="flat" cmpd="sng" w="9525">
                      <a:solidFill>
                        <a:schemeClr val="accent2"/>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
        <p:nvSpPr>
          <p:cNvPr id="208" name="Google Shape;208;p32"/>
          <p:cNvSpPr/>
          <p:nvPr/>
        </p:nvSpPr>
        <p:spPr>
          <a:xfrm>
            <a:off x="1972875" y="3790000"/>
            <a:ext cx="7134600" cy="631800"/>
          </a:xfrm>
          <a:prstGeom prst="roundRect">
            <a:avLst>
              <a:gd fmla="val 7059" name="adj"/>
            </a:avLst>
          </a:prstGeom>
          <a:solidFill>
            <a:srgbClr val="F3F4F6"/>
          </a:solidFill>
          <a:ln cap="flat" cmpd="sng" w="10325">
            <a:solidFill>
              <a:srgbClr val="D1D5DB"/>
            </a:solidFill>
            <a:prstDash val="solid"/>
            <a:round/>
            <a:headEnd len="sm" w="sm" type="none"/>
            <a:tailEnd len="sm" w="sm" type="none"/>
          </a:ln>
        </p:spPr>
        <p:txBody>
          <a:bodyPr anchorCtr="0" anchor="ctr" bIns="74300" lIns="74300" spcFirstLastPara="1" rIns="74300" wrap="square" tIns="74300">
            <a:noAutofit/>
          </a:bodyPr>
          <a:lstStyle/>
          <a:p>
            <a:pPr indent="0" lvl="0" marL="0" rtl="0" algn="l">
              <a:spcBef>
                <a:spcPts val="0"/>
              </a:spcBef>
              <a:spcAft>
                <a:spcPts val="0"/>
              </a:spcAft>
              <a:buNone/>
            </a:pPr>
            <a:r>
              <a:t/>
            </a:r>
            <a:endParaRPr/>
          </a:p>
        </p:txBody>
      </p:sp>
      <p:graphicFrame>
        <p:nvGraphicFramePr>
          <p:cNvPr id="209" name="Google Shape;209;p32"/>
          <p:cNvGraphicFramePr/>
          <p:nvPr/>
        </p:nvGraphicFramePr>
        <p:xfrm>
          <a:off x="2112750" y="3907800"/>
          <a:ext cx="3000000" cy="3000000"/>
        </p:xfrm>
        <a:graphic>
          <a:graphicData uri="http://schemas.openxmlformats.org/drawingml/2006/table">
            <a:tbl>
              <a:tblPr>
                <a:noFill/>
                <a:tableStyleId>{E007938B-318A-45F5-9356-FC572E56E8A2}</a:tableStyleId>
              </a:tblPr>
              <a:tblGrid>
                <a:gridCol w="2284950"/>
                <a:gridCol w="2284950"/>
                <a:gridCol w="2284950"/>
              </a:tblGrid>
              <a:tr h="381000">
                <a:tc>
                  <a:txBody>
                    <a:bodyPr/>
                    <a:lstStyle/>
                    <a:p>
                      <a:pPr indent="0" lvl="0" marL="0" rtl="0" algn="ctr">
                        <a:spcBef>
                          <a:spcPts val="0"/>
                        </a:spcBef>
                        <a:spcAft>
                          <a:spcPts val="0"/>
                        </a:spcAft>
                        <a:buNone/>
                      </a:pPr>
                      <a:r>
                        <a:rPr lang="en"/>
                        <a:t>Streaming Infrastructure</a:t>
                      </a:r>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chemeClr val="accent3"/>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a:t>Broadcast Tools</a:t>
                      </a:r>
                      <a:endParaRPr/>
                    </a:p>
                  </a:txBody>
                  <a:tcPr marT="91425" marB="91425" marR="91425" marL="91425" anchor="ctr">
                    <a:lnL cap="flat" cmpd="sng" w="9525">
                      <a:solidFill>
                        <a:schemeClr val="accent3"/>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a:t>Emerging Technologies</a:t>
                      </a:r>
                      <a:endParaRPr/>
                    </a:p>
                  </a:txBody>
                  <a:tcPr marT="91425" marB="91425" marR="91425" marL="91425" anchor="ctr">
                    <a:lnL cap="flat" cmpd="sng" w="9525">
                      <a:solidFill>
                        <a:schemeClr val="accent2"/>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Innovative Pathway Process</a:t>
            </a:r>
            <a:endParaRPr/>
          </a:p>
        </p:txBody>
      </p:sp>
      <p:sp>
        <p:nvSpPr>
          <p:cNvPr id="215" name="Google Shape;215;p33"/>
          <p:cNvSpPr txBox="1"/>
          <p:nvPr>
            <p:ph idx="1" type="body"/>
          </p:nvPr>
        </p:nvSpPr>
        <p:spPr>
          <a:xfrm>
            <a:off x="311700" y="1152475"/>
            <a:ext cx="8520600" cy="37875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None/>
            </a:pPr>
            <a:r>
              <a:rPr b="1" lang="en" sz="2100"/>
              <a:t>General process</a:t>
            </a:r>
            <a:r>
              <a:rPr b="1" lang="en" sz="2100"/>
              <a:t>:</a:t>
            </a:r>
            <a:endParaRPr b="1" sz="2100"/>
          </a:p>
          <a:p>
            <a:pPr indent="-361950" lvl="0" marL="457200" rtl="0" algn="l">
              <a:lnSpc>
                <a:spcPct val="95000"/>
              </a:lnSpc>
              <a:spcBef>
                <a:spcPts val="1200"/>
              </a:spcBef>
              <a:spcAft>
                <a:spcPts val="0"/>
              </a:spcAft>
              <a:buSzPts val="2100"/>
              <a:buAutoNum type="arabicPeriod"/>
            </a:pPr>
            <a:r>
              <a:rPr lang="en" sz="2100"/>
              <a:t>Identify the need</a:t>
            </a:r>
            <a:endParaRPr sz="2100"/>
          </a:p>
          <a:p>
            <a:pPr indent="-361950" lvl="0" marL="457200" rtl="0" algn="l">
              <a:lnSpc>
                <a:spcPct val="95000"/>
              </a:lnSpc>
              <a:spcBef>
                <a:spcPts val="0"/>
              </a:spcBef>
              <a:spcAft>
                <a:spcPts val="0"/>
              </a:spcAft>
              <a:buSzPts val="2100"/>
              <a:buAutoNum type="arabicPeriod"/>
            </a:pPr>
            <a:r>
              <a:rPr lang="en" sz="2100"/>
              <a:t>Collect student interest data</a:t>
            </a:r>
            <a:endParaRPr sz="2100"/>
          </a:p>
          <a:p>
            <a:pPr indent="-361950" lvl="0" marL="457200" rtl="0" algn="l">
              <a:lnSpc>
                <a:spcPct val="95000"/>
              </a:lnSpc>
              <a:spcBef>
                <a:spcPts val="0"/>
              </a:spcBef>
              <a:spcAft>
                <a:spcPts val="0"/>
              </a:spcAft>
              <a:buSzPts val="2100"/>
              <a:buAutoNum type="arabicPeriod"/>
            </a:pPr>
            <a:r>
              <a:rPr lang="en" sz="2100"/>
              <a:t>Collect employer data</a:t>
            </a:r>
            <a:endParaRPr sz="2100"/>
          </a:p>
          <a:p>
            <a:pPr indent="-361950" lvl="0" marL="457200" rtl="0" algn="l">
              <a:lnSpc>
                <a:spcPct val="95000"/>
              </a:lnSpc>
              <a:spcBef>
                <a:spcPts val="0"/>
              </a:spcBef>
              <a:spcAft>
                <a:spcPts val="0"/>
              </a:spcAft>
              <a:buSzPts val="2100"/>
              <a:buAutoNum type="arabicPeriod"/>
            </a:pPr>
            <a:r>
              <a:rPr lang="en" sz="2100"/>
              <a:t>Build the course sequence</a:t>
            </a:r>
            <a:endParaRPr sz="2100"/>
          </a:p>
          <a:p>
            <a:pPr indent="-361950" lvl="0" marL="457200" rtl="0" algn="l">
              <a:lnSpc>
                <a:spcPct val="95000"/>
              </a:lnSpc>
              <a:spcBef>
                <a:spcPts val="0"/>
              </a:spcBef>
              <a:spcAft>
                <a:spcPts val="0"/>
              </a:spcAft>
              <a:buSzPts val="2100"/>
              <a:buAutoNum type="arabicPeriod"/>
            </a:pPr>
            <a:r>
              <a:rPr lang="en" sz="2100"/>
              <a:t>Write course descriptions</a:t>
            </a:r>
            <a:endParaRPr sz="2100"/>
          </a:p>
          <a:p>
            <a:pPr indent="-361950" lvl="0" marL="457200" rtl="0" algn="l">
              <a:lnSpc>
                <a:spcPct val="95000"/>
              </a:lnSpc>
              <a:spcBef>
                <a:spcPts val="0"/>
              </a:spcBef>
              <a:spcAft>
                <a:spcPts val="0"/>
              </a:spcAft>
              <a:buSzPts val="2100"/>
              <a:buAutoNum type="arabicPeriod"/>
            </a:pPr>
            <a:r>
              <a:rPr lang="en" sz="2100"/>
              <a:t>Write course standards</a:t>
            </a:r>
            <a:endParaRPr sz="2100"/>
          </a:p>
          <a:p>
            <a:pPr indent="-361950" lvl="0" marL="457200" rtl="0" algn="l">
              <a:lnSpc>
                <a:spcPct val="95000"/>
              </a:lnSpc>
              <a:spcBef>
                <a:spcPts val="0"/>
              </a:spcBef>
              <a:spcAft>
                <a:spcPts val="0"/>
              </a:spcAft>
              <a:buSzPts val="2100"/>
              <a:buAutoNum type="arabicPeriod"/>
            </a:pPr>
            <a:r>
              <a:rPr lang="en" sz="2100"/>
              <a:t>Create scope and sequence documents</a:t>
            </a:r>
            <a:endParaRPr sz="2100"/>
          </a:p>
          <a:p>
            <a:pPr indent="-361950" lvl="0" marL="457200" rtl="0" algn="l">
              <a:lnSpc>
                <a:spcPct val="95000"/>
              </a:lnSpc>
              <a:spcBef>
                <a:spcPts val="0"/>
              </a:spcBef>
              <a:spcAft>
                <a:spcPts val="0"/>
              </a:spcAft>
              <a:buSzPts val="2100"/>
              <a:buAutoNum type="arabicPeriod"/>
            </a:pPr>
            <a:r>
              <a:rPr lang="en" sz="2100"/>
              <a:t>Identify the certifications and/or postsecondary alignment</a:t>
            </a:r>
            <a:endParaRPr sz="2100"/>
          </a:p>
          <a:p>
            <a:pPr indent="-361950" lvl="0" marL="457200" rtl="0" algn="l">
              <a:lnSpc>
                <a:spcPct val="95000"/>
              </a:lnSpc>
              <a:spcBef>
                <a:spcPts val="0"/>
              </a:spcBef>
              <a:spcAft>
                <a:spcPts val="0"/>
              </a:spcAft>
              <a:buSzPts val="2100"/>
              <a:buAutoNum type="arabicPeriod"/>
            </a:pPr>
            <a:r>
              <a:rPr lang="en" sz="2100"/>
              <a:t>Secure local approvals</a:t>
            </a:r>
            <a:endParaRPr sz="2100"/>
          </a:p>
          <a:p>
            <a:pPr indent="-361950" lvl="0" marL="457200" rtl="0" algn="l">
              <a:lnSpc>
                <a:spcPct val="95000"/>
              </a:lnSpc>
              <a:spcBef>
                <a:spcPts val="0"/>
              </a:spcBef>
              <a:spcAft>
                <a:spcPts val="0"/>
              </a:spcAft>
              <a:buSzPts val="2100"/>
              <a:buAutoNum type="arabicPeriod"/>
            </a:pPr>
            <a:r>
              <a:rPr lang="en" sz="2100"/>
              <a:t>Submit to the SCDE</a:t>
            </a:r>
            <a:endParaRPr sz="21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Current SCDE Submission Process</a:t>
            </a:r>
            <a:endParaRPr/>
          </a:p>
        </p:txBody>
      </p:sp>
      <p:sp>
        <p:nvSpPr>
          <p:cNvPr id="221" name="Google Shape;221;p34"/>
          <p:cNvSpPr txBox="1"/>
          <p:nvPr>
            <p:ph idx="1" type="body"/>
          </p:nvPr>
        </p:nvSpPr>
        <p:spPr>
          <a:xfrm>
            <a:off x="311700" y="1152475"/>
            <a:ext cx="8520600" cy="37875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None/>
            </a:pPr>
            <a:r>
              <a:rPr b="1" lang="en" sz="2100"/>
              <a:t>Important update</a:t>
            </a:r>
            <a:r>
              <a:rPr b="1" lang="en" sz="2100"/>
              <a:t>:</a:t>
            </a:r>
            <a:endParaRPr b="1" sz="2100"/>
          </a:p>
          <a:p>
            <a:pPr indent="-361950" lvl="0" marL="457200" rtl="0" algn="l">
              <a:lnSpc>
                <a:spcPct val="95000"/>
              </a:lnSpc>
              <a:spcBef>
                <a:spcPts val="1200"/>
              </a:spcBef>
              <a:spcAft>
                <a:spcPts val="0"/>
              </a:spcAft>
              <a:buSzPts val="2100"/>
              <a:buChar char="●"/>
            </a:pPr>
            <a:r>
              <a:rPr lang="en" sz="2100"/>
              <a:t>If you are building out an entire pathway, you will need to submit an application for each course in the pathway.</a:t>
            </a:r>
            <a:endParaRPr sz="2100"/>
          </a:p>
          <a:p>
            <a:pPr indent="-361950" lvl="0" marL="457200" rtl="0" algn="l">
              <a:lnSpc>
                <a:spcPct val="95000"/>
              </a:lnSpc>
              <a:spcBef>
                <a:spcPts val="0"/>
              </a:spcBef>
              <a:spcAft>
                <a:spcPts val="0"/>
              </a:spcAft>
              <a:buSzPts val="2100"/>
              <a:buChar char="●"/>
            </a:pPr>
            <a:r>
              <a:rPr lang="en" sz="2100"/>
              <a:t>Herbert Bocchino is the Ed. Associate in charge of innovative courses and pathways.</a:t>
            </a:r>
            <a:endParaRPr sz="2100"/>
          </a:p>
          <a:p>
            <a:pPr indent="-361950" lvl="0" marL="457200" rtl="0" algn="l">
              <a:lnSpc>
                <a:spcPct val="95000"/>
              </a:lnSpc>
              <a:spcBef>
                <a:spcPts val="0"/>
              </a:spcBef>
              <a:spcAft>
                <a:spcPts val="0"/>
              </a:spcAft>
              <a:buSzPts val="2100"/>
              <a:buChar char="●"/>
            </a:pPr>
            <a:r>
              <a:rPr lang="en" sz="2100"/>
              <a:t>Applications are now digital.</a:t>
            </a:r>
            <a:endParaRPr sz="2100"/>
          </a:p>
          <a:p>
            <a:pPr indent="-361950" lvl="0" marL="457200" rtl="0" algn="l">
              <a:lnSpc>
                <a:spcPct val="95000"/>
              </a:lnSpc>
              <a:spcBef>
                <a:spcPts val="0"/>
              </a:spcBef>
              <a:spcAft>
                <a:spcPts val="0"/>
              </a:spcAft>
              <a:buSzPts val="2100"/>
              <a:buChar char="●"/>
            </a:pPr>
            <a:r>
              <a:rPr lang="en" sz="2100"/>
              <a:t>You may submit applications through the official SCDE Formstack found here:</a:t>
            </a:r>
            <a:endParaRPr sz="2100"/>
          </a:p>
          <a:p>
            <a:pPr indent="0" lvl="0" marL="0" rtl="0" algn="l">
              <a:lnSpc>
                <a:spcPct val="95000"/>
              </a:lnSpc>
              <a:spcBef>
                <a:spcPts val="1200"/>
              </a:spcBef>
              <a:spcAft>
                <a:spcPts val="1200"/>
              </a:spcAft>
              <a:buNone/>
            </a:pPr>
            <a:r>
              <a:rPr lang="en" sz="2100" u="sng">
                <a:solidFill>
                  <a:schemeClr val="hlink"/>
                </a:solidFill>
                <a:hlinkClick r:id="rId3"/>
              </a:rPr>
              <a:t>https://scde.formstack.com/forms/cte_innovative_course_application</a:t>
            </a:r>
            <a:endParaRPr sz="21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3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the Application Needs</a:t>
            </a:r>
            <a:endParaRPr/>
          </a:p>
        </p:txBody>
      </p:sp>
      <p:sp>
        <p:nvSpPr>
          <p:cNvPr id="227" name="Google Shape;227;p35"/>
          <p:cNvSpPr txBox="1"/>
          <p:nvPr>
            <p:ph idx="1" type="body"/>
          </p:nvPr>
        </p:nvSpPr>
        <p:spPr>
          <a:xfrm>
            <a:off x="311700" y="1152475"/>
            <a:ext cx="8520600" cy="37875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None/>
            </a:pPr>
            <a:r>
              <a:rPr b="1" lang="en" sz="2100"/>
              <a:t>Be prepared with</a:t>
            </a:r>
            <a:r>
              <a:rPr b="1" lang="en" sz="2100"/>
              <a:t>:</a:t>
            </a:r>
            <a:endParaRPr b="1" sz="2100"/>
          </a:p>
          <a:p>
            <a:pPr indent="-355600" lvl="0" marL="457200" rtl="0" algn="l">
              <a:lnSpc>
                <a:spcPct val="95000"/>
              </a:lnSpc>
              <a:spcBef>
                <a:spcPts val="1200"/>
              </a:spcBef>
              <a:spcAft>
                <a:spcPts val="0"/>
              </a:spcAft>
              <a:buSzPts val="2000"/>
              <a:buChar char="●"/>
            </a:pPr>
            <a:r>
              <a:rPr lang="en" sz="2000"/>
              <a:t>Course name(s)</a:t>
            </a:r>
            <a:endParaRPr sz="2000"/>
          </a:p>
          <a:p>
            <a:pPr indent="-355600" lvl="0" marL="457200" rtl="0" algn="l">
              <a:lnSpc>
                <a:spcPct val="95000"/>
              </a:lnSpc>
              <a:spcBef>
                <a:spcPts val="0"/>
              </a:spcBef>
              <a:spcAft>
                <a:spcPts val="0"/>
              </a:spcAft>
              <a:buSzPts val="2000"/>
              <a:buChar char="●"/>
            </a:pPr>
            <a:r>
              <a:rPr lang="en" sz="2000"/>
              <a:t>Units of credit</a:t>
            </a:r>
            <a:endParaRPr sz="2000"/>
          </a:p>
          <a:p>
            <a:pPr indent="-355600" lvl="0" marL="457200" rtl="0" algn="l">
              <a:lnSpc>
                <a:spcPct val="95000"/>
              </a:lnSpc>
              <a:spcBef>
                <a:spcPts val="0"/>
              </a:spcBef>
              <a:spcAft>
                <a:spcPts val="0"/>
              </a:spcAft>
              <a:buSzPts val="2000"/>
              <a:buChar char="●"/>
            </a:pPr>
            <a:r>
              <a:rPr lang="en" sz="2000"/>
              <a:t>Prerequisites</a:t>
            </a:r>
            <a:endParaRPr sz="2000"/>
          </a:p>
          <a:p>
            <a:pPr indent="-355600" lvl="0" marL="457200" rtl="0" algn="l">
              <a:lnSpc>
                <a:spcPct val="95000"/>
              </a:lnSpc>
              <a:spcBef>
                <a:spcPts val="0"/>
              </a:spcBef>
              <a:spcAft>
                <a:spcPts val="0"/>
              </a:spcAft>
              <a:buSzPts val="2000"/>
              <a:buChar char="●"/>
            </a:pPr>
            <a:r>
              <a:rPr lang="en" sz="2000"/>
              <a:t>Narrative course descriptions</a:t>
            </a:r>
            <a:endParaRPr sz="2000"/>
          </a:p>
          <a:p>
            <a:pPr indent="-355600" lvl="0" marL="457200" rtl="0" algn="l">
              <a:lnSpc>
                <a:spcPct val="95000"/>
              </a:lnSpc>
              <a:spcBef>
                <a:spcPts val="0"/>
              </a:spcBef>
              <a:spcAft>
                <a:spcPts val="0"/>
              </a:spcAft>
              <a:buSzPts val="2000"/>
              <a:buChar char="●"/>
            </a:pPr>
            <a:r>
              <a:rPr lang="en" sz="2000"/>
              <a:t>Course standards</a:t>
            </a:r>
            <a:endParaRPr sz="2000"/>
          </a:p>
          <a:p>
            <a:pPr indent="-355600" lvl="0" marL="457200" rtl="0" algn="l">
              <a:lnSpc>
                <a:spcPct val="95000"/>
              </a:lnSpc>
              <a:spcBef>
                <a:spcPts val="0"/>
              </a:spcBef>
              <a:spcAft>
                <a:spcPts val="0"/>
              </a:spcAft>
              <a:buSzPts val="2000"/>
              <a:buChar char="●"/>
            </a:pPr>
            <a:r>
              <a:rPr lang="en" sz="2000"/>
              <a:t>Scope and sequence</a:t>
            </a:r>
            <a:endParaRPr sz="2000"/>
          </a:p>
          <a:p>
            <a:pPr indent="-355600" lvl="0" marL="457200" rtl="0" algn="l">
              <a:lnSpc>
                <a:spcPct val="95000"/>
              </a:lnSpc>
              <a:spcBef>
                <a:spcPts val="0"/>
              </a:spcBef>
              <a:spcAft>
                <a:spcPts val="0"/>
              </a:spcAft>
              <a:buSzPts val="2000"/>
              <a:buChar char="●"/>
            </a:pPr>
            <a:r>
              <a:rPr lang="en" sz="2000"/>
              <a:t>Instructional materials</a:t>
            </a:r>
            <a:endParaRPr sz="2000"/>
          </a:p>
          <a:p>
            <a:pPr indent="-355600" lvl="0" marL="457200" rtl="0" algn="l">
              <a:lnSpc>
                <a:spcPct val="95000"/>
              </a:lnSpc>
              <a:spcBef>
                <a:spcPts val="0"/>
              </a:spcBef>
              <a:spcAft>
                <a:spcPts val="0"/>
              </a:spcAft>
              <a:buSzPts val="2000"/>
              <a:buChar char="●"/>
            </a:pPr>
            <a:r>
              <a:rPr lang="en" sz="2000"/>
              <a:t>Evaluation methods</a:t>
            </a:r>
            <a:endParaRPr sz="2000"/>
          </a:p>
          <a:p>
            <a:pPr indent="-355600" lvl="0" marL="457200" rtl="0" algn="l">
              <a:lnSpc>
                <a:spcPct val="95000"/>
              </a:lnSpc>
              <a:spcBef>
                <a:spcPts val="0"/>
              </a:spcBef>
              <a:spcAft>
                <a:spcPts val="0"/>
              </a:spcAft>
              <a:buSzPts val="2000"/>
              <a:buChar char="●"/>
            </a:pPr>
            <a:r>
              <a:rPr lang="en" sz="2000"/>
              <a:t>Student survey data</a:t>
            </a:r>
            <a:endParaRPr sz="2000"/>
          </a:p>
          <a:p>
            <a:pPr indent="-355600" lvl="0" marL="457200" rtl="0" algn="l">
              <a:lnSpc>
                <a:spcPct val="95000"/>
              </a:lnSpc>
              <a:spcBef>
                <a:spcPts val="0"/>
              </a:spcBef>
              <a:spcAft>
                <a:spcPts val="0"/>
              </a:spcAft>
              <a:buSzPts val="2000"/>
              <a:buChar char="●"/>
            </a:pPr>
            <a:r>
              <a:rPr lang="en" sz="2000"/>
              <a:t>Advisory committee approval</a:t>
            </a:r>
            <a:endParaRPr sz="2000"/>
          </a:p>
          <a:p>
            <a:pPr indent="-355600" lvl="0" marL="457200" rtl="0" algn="l">
              <a:lnSpc>
                <a:spcPct val="95000"/>
              </a:lnSpc>
              <a:spcBef>
                <a:spcPts val="0"/>
              </a:spcBef>
              <a:spcAft>
                <a:spcPts val="0"/>
              </a:spcAft>
              <a:buSzPts val="2000"/>
              <a:buChar char="●"/>
            </a:pPr>
            <a:r>
              <a:rPr lang="en" sz="2000"/>
              <a:t>Local board approval</a:t>
            </a:r>
            <a:endParaRPr sz="20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3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CTE Pathways Unlock Access to Esports</a:t>
            </a:r>
            <a:endParaRPr/>
          </a:p>
        </p:txBody>
      </p:sp>
      <p:sp>
        <p:nvSpPr>
          <p:cNvPr id="233" name="Google Shape;233;p36"/>
          <p:cNvSpPr txBox="1"/>
          <p:nvPr>
            <p:ph idx="1" type="body"/>
          </p:nvPr>
        </p:nvSpPr>
        <p:spPr>
          <a:xfrm>
            <a:off x="311700" y="1152475"/>
            <a:ext cx="8520600" cy="37875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None/>
            </a:pPr>
            <a:r>
              <a:rPr b="1" lang="en" sz="2100"/>
              <a:t>CTE can help Esports programs by providing</a:t>
            </a:r>
            <a:r>
              <a:rPr b="1" lang="en" sz="2100"/>
              <a:t>:</a:t>
            </a:r>
            <a:endParaRPr b="1" sz="2100"/>
          </a:p>
          <a:p>
            <a:pPr indent="-355600" lvl="0" marL="457200" rtl="0" algn="l">
              <a:lnSpc>
                <a:spcPct val="95000"/>
              </a:lnSpc>
              <a:spcBef>
                <a:spcPts val="1200"/>
              </a:spcBef>
              <a:spcAft>
                <a:spcPts val="0"/>
              </a:spcAft>
              <a:buSzPts val="2000"/>
              <a:buChar char="●"/>
            </a:pPr>
            <a:r>
              <a:rPr lang="en" sz="2000"/>
              <a:t>A career-readiness framework</a:t>
            </a:r>
            <a:endParaRPr sz="2000"/>
          </a:p>
          <a:p>
            <a:pPr indent="-355600" lvl="0" marL="457200" rtl="0" algn="l">
              <a:lnSpc>
                <a:spcPct val="95000"/>
              </a:lnSpc>
              <a:spcBef>
                <a:spcPts val="0"/>
              </a:spcBef>
              <a:spcAft>
                <a:spcPts val="0"/>
              </a:spcAft>
              <a:buSzPts val="2000"/>
              <a:buChar char="●"/>
            </a:pPr>
            <a:r>
              <a:rPr lang="en" sz="2000"/>
              <a:t>Standards-based instruction</a:t>
            </a:r>
            <a:endParaRPr sz="2000"/>
          </a:p>
          <a:p>
            <a:pPr indent="-355600" lvl="0" marL="457200" rtl="0" algn="l">
              <a:lnSpc>
                <a:spcPct val="95000"/>
              </a:lnSpc>
              <a:spcBef>
                <a:spcPts val="0"/>
              </a:spcBef>
              <a:spcAft>
                <a:spcPts val="0"/>
              </a:spcAft>
              <a:buSzPts val="2000"/>
              <a:buChar char="●"/>
            </a:pPr>
            <a:r>
              <a:rPr lang="en" sz="2000"/>
              <a:t>Pathway completion opportunities</a:t>
            </a:r>
            <a:endParaRPr sz="2000"/>
          </a:p>
          <a:p>
            <a:pPr indent="-355600" lvl="0" marL="457200" rtl="0" algn="l">
              <a:lnSpc>
                <a:spcPct val="95000"/>
              </a:lnSpc>
              <a:spcBef>
                <a:spcPts val="0"/>
              </a:spcBef>
              <a:spcAft>
                <a:spcPts val="0"/>
              </a:spcAft>
              <a:buSzPts val="2000"/>
              <a:buChar char="●"/>
            </a:pPr>
            <a:r>
              <a:rPr lang="en" sz="2000"/>
              <a:t>Funding justification</a:t>
            </a:r>
            <a:endParaRPr sz="2000"/>
          </a:p>
          <a:p>
            <a:pPr indent="-355600" lvl="0" marL="457200" rtl="0" algn="l">
              <a:lnSpc>
                <a:spcPct val="95000"/>
              </a:lnSpc>
              <a:spcBef>
                <a:spcPts val="0"/>
              </a:spcBef>
              <a:spcAft>
                <a:spcPts val="0"/>
              </a:spcAft>
              <a:buSzPts val="2000"/>
              <a:buChar char="●"/>
            </a:pPr>
            <a:r>
              <a:rPr lang="en" sz="2000"/>
              <a:t>Equipment justification</a:t>
            </a:r>
            <a:endParaRPr sz="2000"/>
          </a:p>
          <a:p>
            <a:pPr indent="-355600" lvl="0" marL="457200" rtl="0" algn="l">
              <a:lnSpc>
                <a:spcPct val="95000"/>
              </a:lnSpc>
              <a:spcBef>
                <a:spcPts val="0"/>
              </a:spcBef>
              <a:spcAft>
                <a:spcPts val="0"/>
              </a:spcAft>
              <a:buSzPts val="2000"/>
              <a:buChar char="●"/>
            </a:pPr>
            <a:r>
              <a:rPr lang="en" sz="2000"/>
              <a:t>Certification alignment</a:t>
            </a:r>
            <a:endParaRPr sz="2000"/>
          </a:p>
          <a:p>
            <a:pPr indent="-355600" lvl="0" marL="457200" rtl="0" algn="l">
              <a:lnSpc>
                <a:spcPct val="95000"/>
              </a:lnSpc>
              <a:spcBef>
                <a:spcPts val="0"/>
              </a:spcBef>
              <a:spcAft>
                <a:spcPts val="0"/>
              </a:spcAft>
              <a:buSzPts val="2000"/>
              <a:buChar char="●"/>
            </a:pPr>
            <a:r>
              <a:rPr lang="en" sz="2000"/>
              <a:t>Advisory committee support</a:t>
            </a:r>
            <a:endParaRPr sz="2000"/>
          </a:p>
          <a:p>
            <a:pPr indent="-355600" lvl="0" marL="457200" rtl="0" algn="l">
              <a:lnSpc>
                <a:spcPct val="95000"/>
              </a:lnSpc>
              <a:spcBef>
                <a:spcPts val="0"/>
              </a:spcBef>
              <a:spcAft>
                <a:spcPts val="0"/>
              </a:spcAft>
              <a:buSzPts val="2000"/>
              <a:buChar char="●"/>
            </a:pPr>
            <a:r>
              <a:rPr lang="en" sz="2000"/>
              <a:t>Employer connection</a:t>
            </a:r>
            <a:endParaRPr sz="2000"/>
          </a:p>
          <a:p>
            <a:pPr indent="-355600" lvl="0" marL="457200" rtl="0" algn="l">
              <a:lnSpc>
                <a:spcPct val="95000"/>
              </a:lnSpc>
              <a:spcBef>
                <a:spcPts val="0"/>
              </a:spcBef>
              <a:spcAft>
                <a:spcPts val="0"/>
              </a:spcAft>
              <a:buSzPts val="2000"/>
              <a:buChar char="●"/>
            </a:pPr>
            <a:r>
              <a:rPr lang="en" sz="2000"/>
              <a:t>Long-term sustainability</a:t>
            </a:r>
            <a:endParaRPr sz="20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3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I Would Tell a School Starting the Process</a:t>
            </a:r>
            <a:endParaRPr/>
          </a:p>
        </p:txBody>
      </p:sp>
      <p:sp>
        <p:nvSpPr>
          <p:cNvPr id="239" name="Google Shape;239;p37"/>
          <p:cNvSpPr txBox="1"/>
          <p:nvPr>
            <p:ph idx="1" type="body"/>
          </p:nvPr>
        </p:nvSpPr>
        <p:spPr>
          <a:xfrm>
            <a:off x="311700" y="1152475"/>
            <a:ext cx="8520600" cy="37875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None/>
            </a:pPr>
            <a:r>
              <a:rPr b="1" lang="en" sz="2100"/>
              <a:t>Start with these questions</a:t>
            </a:r>
            <a:r>
              <a:rPr b="1" lang="en" sz="2100"/>
              <a:t>:</a:t>
            </a:r>
            <a:endParaRPr b="1" sz="2100"/>
          </a:p>
          <a:p>
            <a:pPr indent="-355600" lvl="0" marL="457200" rtl="0" algn="l">
              <a:lnSpc>
                <a:spcPct val="95000"/>
              </a:lnSpc>
              <a:spcBef>
                <a:spcPts val="1200"/>
              </a:spcBef>
              <a:spcAft>
                <a:spcPts val="0"/>
              </a:spcAft>
              <a:buSzPts val="2000"/>
              <a:buChar char="●"/>
            </a:pPr>
            <a:r>
              <a:rPr lang="en" sz="2000"/>
              <a:t>What careers are we connecting to?</a:t>
            </a:r>
            <a:endParaRPr sz="2000"/>
          </a:p>
          <a:p>
            <a:pPr indent="-355600" lvl="0" marL="457200" rtl="0" algn="l">
              <a:lnSpc>
                <a:spcPct val="95000"/>
              </a:lnSpc>
              <a:spcBef>
                <a:spcPts val="0"/>
              </a:spcBef>
              <a:spcAft>
                <a:spcPts val="0"/>
              </a:spcAft>
              <a:buSzPts val="2000"/>
              <a:buChar char="●"/>
            </a:pPr>
            <a:r>
              <a:rPr lang="en" sz="2000"/>
              <a:t>What students are we trying to reach?</a:t>
            </a:r>
            <a:endParaRPr sz="2000"/>
          </a:p>
          <a:p>
            <a:pPr indent="-355600" lvl="0" marL="457200" rtl="0" algn="l">
              <a:lnSpc>
                <a:spcPct val="95000"/>
              </a:lnSpc>
              <a:spcBef>
                <a:spcPts val="0"/>
              </a:spcBef>
              <a:spcAft>
                <a:spcPts val="0"/>
              </a:spcAft>
              <a:buSzPts val="2000"/>
              <a:buChar char="●"/>
            </a:pPr>
            <a:r>
              <a:rPr lang="en" sz="2000"/>
              <a:t>What local workforce needs can this support?</a:t>
            </a:r>
            <a:endParaRPr sz="2000"/>
          </a:p>
          <a:p>
            <a:pPr indent="-355600" lvl="0" marL="457200" rtl="0" algn="l">
              <a:lnSpc>
                <a:spcPct val="95000"/>
              </a:lnSpc>
              <a:spcBef>
                <a:spcPts val="0"/>
              </a:spcBef>
              <a:spcAft>
                <a:spcPts val="0"/>
              </a:spcAft>
              <a:buSzPts val="2000"/>
              <a:buChar char="●"/>
            </a:pPr>
            <a:r>
              <a:rPr lang="en" sz="2000"/>
              <a:t>What courses already exist that Esports can complement? *Funding </a:t>
            </a:r>
            <a:r>
              <a:rPr lang="en" sz="2000"/>
              <a:t>Potential</a:t>
            </a:r>
            <a:endParaRPr sz="2000"/>
          </a:p>
          <a:p>
            <a:pPr indent="-355600" lvl="0" marL="457200" rtl="0" algn="l">
              <a:lnSpc>
                <a:spcPct val="95000"/>
              </a:lnSpc>
              <a:spcBef>
                <a:spcPts val="0"/>
              </a:spcBef>
              <a:spcAft>
                <a:spcPts val="0"/>
              </a:spcAft>
              <a:buSzPts val="2000"/>
              <a:buChar char="●"/>
            </a:pPr>
            <a:r>
              <a:rPr lang="en" sz="2000"/>
              <a:t>What standards can be taught through Esports?</a:t>
            </a:r>
            <a:endParaRPr sz="2000"/>
          </a:p>
          <a:p>
            <a:pPr indent="-355600" lvl="0" marL="457200" rtl="0" algn="l">
              <a:lnSpc>
                <a:spcPct val="95000"/>
              </a:lnSpc>
              <a:spcBef>
                <a:spcPts val="0"/>
              </a:spcBef>
              <a:spcAft>
                <a:spcPts val="0"/>
              </a:spcAft>
              <a:buSzPts val="2000"/>
              <a:buChar char="●"/>
            </a:pPr>
            <a:r>
              <a:rPr lang="en" sz="2000"/>
              <a:t>What projects will students complete?</a:t>
            </a:r>
            <a:endParaRPr sz="2000"/>
          </a:p>
          <a:p>
            <a:pPr indent="-355600" lvl="0" marL="457200" rtl="0" algn="l">
              <a:lnSpc>
                <a:spcPct val="95000"/>
              </a:lnSpc>
              <a:spcBef>
                <a:spcPts val="0"/>
              </a:spcBef>
              <a:spcAft>
                <a:spcPts val="0"/>
              </a:spcAft>
              <a:buSzPts val="2000"/>
              <a:buChar char="●"/>
            </a:pPr>
            <a:r>
              <a:rPr lang="en" sz="2000"/>
              <a:t>What evidence will show success?</a:t>
            </a:r>
            <a:endParaRPr sz="20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38"/>
          <p:cNvSpPr txBox="1"/>
          <p:nvPr>
            <p:ph type="title"/>
          </p:nvPr>
        </p:nvSpPr>
        <p:spPr>
          <a:xfrm>
            <a:off x="510450" y="2057400"/>
            <a:ext cx="8123100" cy="778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Part 3: Setting Up a Program</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3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Program Models</a:t>
            </a:r>
            <a:endParaRPr/>
          </a:p>
        </p:txBody>
      </p:sp>
      <p:sp>
        <p:nvSpPr>
          <p:cNvPr id="250" name="Google Shape;250;p39"/>
          <p:cNvSpPr txBox="1"/>
          <p:nvPr>
            <p:ph idx="1" type="body"/>
          </p:nvPr>
        </p:nvSpPr>
        <p:spPr>
          <a:xfrm>
            <a:off x="311700" y="1152475"/>
            <a:ext cx="8520600" cy="37875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None/>
            </a:pPr>
            <a:r>
              <a:rPr b="1" lang="en" sz="2100"/>
              <a:t>Schools can start with:</a:t>
            </a:r>
            <a:endParaRPr b="1" sz="2100"/>
          </a:p>
          <a:p>
            <a:pPr indent="-355600" lvl="0" marL="457200" rtl="0" algn="l">
              <a:lnSpc>
                <a:spcPct val="95000"/>
              </a:lnSpc>
              <a:spcBef>
                <a:spcPts val="1200"/>
              </a:spcBef>
              <a:spcAft>
                <a:spcPts val="0"/>
              </a:spcAft>
              <a:buSzPts val="2000"/>
              <a:buChar char="●"/>
            </a:pPr>
            <a:r>
              <a:rPr lang="en" sz="2000"/>
              <a:t>An Esports club</a:t>
            </a:r>
            <a:endParaRPr sz="2000"/>
          </a:p>
          <a:p>
            <a:pPr indent="-355600" lvl="0" marL="457200" rtl="0" algn="l">
              <a:lnSpc>
                <a:spcPct val="95000"/>
              </a:lnSpc>
              <a:spcBef>
                <a:spcPts val="0"/>
              </a:spcBef>
              <a:spcAft>
                <a:spcPts val="0"/>
              </a:spcAft>
              <a:buSzPts val="2000"/>
              <a:buChar char="●"/>
            </a:pPr>
            <a:r>
              <a:rPr lang="en" sz="2000"/>
              <a:t>Competitive team</a:t>
            </a:r>
            <a:endParaRPr sz="2000"/>
          </a:p>
          <a:p>
            <a:pPr indent="-355600" lvl="0" marL="457200" rtl="0" algn="l">
              <a:lnSpc>
                <a:spcPct val="95000"/>
              </a:lnSpc>
              <a:spcBef>
                <a:spcPts val="0"/>
              </a:spcBef>
              <a:spcAft>
                <a:spcPts val="0"/>
              </a:spcAft>
              <a:buSzPts val="2000"/>
              <a:buChar char="●"/>
            </a:pPr>
            <a:r>
              <a:rPr lang="en" sz="2000"/>
              <a:t>CTE course</a:t>
            </a:r>
            <a:endParaRPr sz="2000"/>
          </a:p>
          <a:p>
            <a:pPr indent="-355600" lvl="0" marL="457200" rtl="0" algn="l">
              <a:lnSpc>
                <a:spcPct val="95000"/>
              </a:lnSpc>
              <a:spcBef>
                <a:spcPts val="0"/>
              </a:spcBef>
              <a:spcAft>
                <a:spcPts val="0"/>
              </a:spcAft>
              <a:buSzPts val="2000"/>
              <a:buChar char="●"/>
            </a:pPr>
            <a:r>
              <a:rPr lang="en" sz="2000"/>
              <a:t>Full CTE pathway</a:t>
            </a:r>
            <a:endParaRPr sz="2000"/>
          </a:p>
        </p:txBody>
      </p:sp>
      <p:pic>
        <p:nvPicPr>
          <p:cNvPr id="251" name="Google Shape;251;p39" title="SCSE_States_2026__29.jpg"/>
          <p:cNvPicPr preferRelativeResize="0"/>
          <p:nvPr/>
        </p:nvPicPr>
        <p:blipFill rotWithShape="1">
          <a:blip r:embed="rId3">
            <a:alphaModFix/>
          </a:blip>
          <a:srcRect b="0" l="12175" r="10378" t="14391"/>
          <a:stretch/>
        </p:blipFill>
        <p:spPr>
          <a:xfrm>
            <a:off x="3943349" y="914350"/>
            <a:ext cx="4391025" cy="257620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4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Recruitment and Competitive Leagues</a:t>
            </a:r>
            <a:endParaRPr/>
          </a:p>
        </p:txBody>
      </p:sp>
      <p:sp>
        <p:nvSpPr>
          <p:cNvPr id="257" name="Google Shape;257;p40"/>
          <p:cNvSpPr txBox="1"/>
          <p:nvPr>
            <p:ph idx="1" type="body"/>
          </p:nvPr>
        </p:nvSpPr>
        <p:spPr>
          <a:xfrm>
            <a:off x="311700" y="1152475"/>
            <a:ext cx="8520600" cy="37875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None/>
            </a:pPr>
            <a:r>
              <a:rPr b="1" lang="en" sz="2100"/>
              <a:t>Tips for Recruiting</a:t>
            </a:r>
            <a:endParaRPr b="1" sz="2100"/>
          </a:p>
          <a:p>
            <a:pPr indent="-361950" lvl="0" marL="457200" rtl="0" algn="l">
              <a:lnSpc>
                <a:spcPct val="95000"/>
              </a:lnSpc>
              <a:spcBef>
                <a:spcPts val="1200"/>
              </a:spcBef>
              <a:spcAft>
                <a:spcPts val="0"/>
              </a:spcAft>
              <a:buSzPts val="2100"/>
              <a:buChar char="●"/>
            </a:pPr>
            <a:r>
              <a:rPr lang="en" sz="2100"/>
              <a:t>Recruit from existing clubs or programs (gaming, STEM, coding)</a:t>
            </a:r>
            <a:endParaRPr sz="2100"/>
          </a:p>
          <a:p>
            <a:pPr indent="-361950" lvl="0" marL="457200" rtl="0" algn="l">
              <a:lnSpc>
                <a:spcPct val="95000"/>
              </a:lnSpc>
              <a:spcBef>
                <a:spcPts val="0"/>
              </a:spcBef>
              <a:spcAft>
                <a:spcPts val="0"/>
              </a:spcAft>
              <a:buSzPts val="2100"/>
              <a:buChar char="●"/>
            </a:pPr>
            <a:r>
              <a:rPr lang="en" sz="2100"/>
              <a:t>Host a low-pressure Interest Meeting</a:t>
            </a:r>
            <a:endParaRPr sz="2100"/>
          </a:p>
          <a:p>
            <a:pPr indent="-361950" lvl="0" marL="457200" rtl="0" algn="l">
              <a:lnSpc>
                <a:spcPct val="95000"/>
              </a:lnSpc>
              <a:spcBef>
                <a:spcPts val="0"/>
              </a:spcBef>
              <a:spcAft>
                <a:spcPts val="0"/>
              </a:spcAft>
              <a:buSzPts val="2100"/>
              <a:buChar char="●"/>
            </a:pPr>
            <a:r>
              <a:rPr lang="en" sz="2100"/>
              <a:t>Post flyers, morning </a:t>
            </a:r>
            <a:r>
              <a:rPr lang="en" sz="2100"/>
              <a:t>announcements</a:t>
            </a:r>
            <a:r>
              <a:rPr lang="en" sz="2100"/>
              <a:t>, and weekly newsletters</a:t>
            </a:r>
            <a:endParaRPr sz="2100"/>
          </a:p>
          <a:p>
            <a:pPr indent="0" lvl="0" marL="0" rtl="0" algn="l">
              <a:lnSpc>
                <a:spcPct val="95000"/>
              </a:lnSpc>
              <a:spcBef>
                <a:spcPts val="1200"/>
              </a:spcBef>
              <a:spcAft>
                <a:spcPts val="0"/>
              </a:spcAft>
              <a:buNone/>
            </a:pPr>
            <a:r>
              <a:t/>
            </a:r>
            <a:endParaRPr b="1" sz="2100"/>
          </a:p>
          <a:p>
            <a:pPr indent="0" lvl="0" marL="0" rtl="0" algn="l">
              <a:lnSpc>
                <a:spcPct val="95000"/>
              </a:lnSpc>
              <a:spcBef>
                <a:spcPts val="1200"/>
              </a:spcBef>
              <a:spcAft>
                <a:spcPts val="0"/>
              </a:spcAft>
              <a:buNone/>
            </a:pPr>
            <a:r>
              <a:rPr b="1" lang="en" sz="2100"/>
              <a:t>Competitive Leagues</a:t>
            </a:r>
            <a:r>
              <a:rPr b="1" lang="en" sz="2100"/>
              <a:t>:</a:t>
            </a:r>
            <a:endParaRPr b="1" sz="2100"/>
          </a:p>
          <a:p>
            <a:pPr indent="-355600" lvl="0" marL="457200" rtl="0" algn="l">
              <a:lnSpc>
                <a:spcPct val="95000"/>
              </a:lnSpc>
              <a:spcBef>
                <a:spcPts val="1200"/>
              </a:spcBef>
              <a:spcAft>
                <a:spcPts val="0"/>
              </a:spcAft>
              <a:buSzPts val="2000"/>
              <a:buChar char="●"/>
            </a:pPr>
            <a:r>
              <a:rPr lang="en" sz="2000"/>
              <a:t>Join a state or regional league</a:t>
            </a:r>
            <a:endParaRPr sz="2000"/>
          </a:p>
          <a:p>
            <a:pPr indent="-355600" lvl="0" marL="457200" rtl="0" algn="l">
              <a:lnSpc>
                <a:spcPct val="95000"/>
              </a:lnSpc>
              <a:spcBef>
                <a:spcPts val="0"/>
              </a:spcBef>
              <a:spcAft>
                <a:spcPts val="0"/>
              </a:spcAft>
              <a:buSzPts val="2000"/>
              <a:buChar char="●"/>
            </a:pPr>
            <a:r>
              <a:rPr lang="en" sz="2000"/>
              <a:t>Play against other schools in your area</a:t>
            </a:r>
            <a:endParaRPr sz="2000"/>
          </a:p>
          <a:p>
            <a:pPr indent="-355600" lvl="0" marL="457200" rtl="0" algn="l">
              <a:lnSpc>
                <a:spcPct val="95000"/>
              </a:lnSpc>
              <a:spcBef>
                <a:spcPts val="0"/>
              </a:spcBef>
              <a:spcAft>
                <a:spcPts val="0"/>
              </a:spcAft>
              <a:buSzPts val="2000"/>
              <a:buChar char="●"/>
            </a:pPr>
            <a:r>
              <a:rPr lang="en" sz="2000"/>
              <a:t>Options include PlayVS, SCSE, and others</a:t>
            </a:r>
            <a:endParaRPr sz="20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4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South Carolina Scholastic Esports</a:t>
            </a:r>
            <a:endParaRPr/>
          </a:p>
        </p:txBody>
      </p:sp>
      <p:sp>
        <p:nvSpPr>
          <p:cNvPr id="263" name="Google Shape;263;p41"/>
          <p:cNvSpPr txBox="1"/>
          <p:nvPr>
            <p:ph idx="1" type="body"/>
          </p:nvPr>
        </p:nvSpPr>
        <p:spPr>
          <a:xfrm>
            <a:off x="311700" y="1152475"/>
            <a:ext cx="8520600" cy="37875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None/>
            </a:pPr>
            <a:r>
              <a:rPr b="1" lang="en" sz="2100"/>
              <a:t>How to Join</a:t>
            </a:r>
            <a:endParaRPr b="1" sz="2100"/>
          </a:p>
          <a:p>
            <a:pPr indent="-355600" lvl="0" marL="457200" rtl="0" algn="l">
              <a:lnSpc>
                <a:spcPct val="95000"/>
              </a:lnSpc>
              <a:spcBef>
                <a:spcPts val="1200"/>
              </a:spcBef>
              <a:spcAft>
                <a:spcPts val="0"/>
              </a:spcAft>
              <a:buSzPts val="2000"/>
              <a:buChar char="●"/>
            </a:pPr>
            <a:r>
              <a:rPr lang="en" sz="2000"/>
              <a:t>Memberships run from July 1 to June 30</a:t>
            </a:r>
            <a:endParaRPr sz="2000"/>
          </a:p>
          <a:p>
            <a:pPr indent="-355600" lvl="0" marL="457200" rtl="0" algn="l">
              <a:lnSpc>
                <a:spcPct val="95000"/>
              </a:lnSpc>
              <a:spcBef>
                <a:spcPts val="0"/>
              </a:spcBef>
              <a:spcAft>
                <a:spcPts val="0"/>
              </a:spcAft>
              <a:buSzPts val="2000"/>
              <a:buChar char="●"/>
            </a:pPr>
            <a:r>
              <a:rPr lang="en" sz="2000"/>
              <a:t>$20 per year</a:t>
            </a:r>
            <a:endParaRPr sz="2000"/>
          </a:p>
          <a:p>
            <a:pPr indent="-355600" lvl="0" marL="457200" rtl="0" algn="l">
              <a:lnSpc>
                <a:spcPct val="95000"/>
              </a:lnSpc>
              <a:spcBef>
                <a:spcPts val="0"/>
              </a:spcBef>
              <a:spcAft>
                <a:spcPts val="0"/>
              </a:spcAft>
              <a:buSzPts val="2000"/>
              <a:buChar char="●"/>
            </a:pPr>
            <a:r>
              <a:rPr lang="en" sz="2000"/>
              <a:t>Go to </a:t>
            </a:r>
            <a:r>
              <a:rPr lang="en" sz="2000" u="sng">
                <a:solidFill>
                  <a:schemeClr val="accent5"/>
                </a:solidFill>
                <a:hlinkClick r:id="rId3">
                  <a:extLst>
                    <a:ext uri="{A12FA001-AC4F-418D-AE19-62706E023703}">
                      <ahyp:hlinkClr val="tx"/>
                    </a:ext>
                  </a:extLst>
                </a:hlinkClick>
              </a:rPr>
              <a:t>https://www.sc-esports.org/</a:t>
            </a:r>
            <a:endParaRPr sz="2000"/>
          </a:p>
          <a:p>
            <a:pPr indent="0" lvl="0" marL="0" rtl="0" algn="l">
              <a:lnSpc>
                <a:spcPct val="95000"/>
              </a:lnSpc>
              <a:spcBef>
                <a:spcPts val="1200"/>
              </a:spcBef>
              <a:spcAft>
                <a:spcPts val="0"/>
              </a:spcAft>
              <a:buNone/>
            </a:pPr>
            <a:r>
              <a:t/>
            </a:r>
            <a:endParaRPr sz="2000"/>
          </a:p>
          <a:p>
            <a:pPr indent="0" lvl="0" marL="0" rtl="0" algn="l">
              <a:lnSpc>
                <a:spcPct val="95000"/>
              </a:lnSpc>
              <a:spcBef>
                <a:spcPts val="1200"/>
              </a:spcBef>
              <a:spcAft>
                <a:spcPts val="0"/>
              </a:spcAft>
              <a:buNone/>
            </a:pPr>
            <a:r>
              <a:rPr b="1" lang="en" sz="2000"/>
              <a:t>Membership Benefits</a:t>
            </a:r>
            <a:endParaRPr b="1" sz="2000"/>
          </a:p>
          <a:p>
            <a:pPr indent="-355600" lvl="0" marL="457200" rtl="0" algn="l">
              <a:lnSpc>
                <a:spcPct val="95000"/>
              </a:lnSpc>
              <a:spcBef>
                <a:spcPts val="1200"/>
              </a:spcBef>
              <a:spcAft>
                <a:spcPts val="0"/>
              </a:spcAft>
              <a:buSzPts val="2000"/>
              <a:buChar char="●"/>
            </a:pPr>
            <a:r>
              <a:rPr lang="en" sz="2000"/>
              <a:t>Help getting started</a:t>
            </a:r>
            <a:endParaRPr sz="2000"/>
          </a:p>
          <a:p>
            <a:pPr indent="-355600" lvl="0" marL="457200" rtl="0" algn="l">
              <a:lnSpc>
                <a:spcPct val="95000"/>
              </a:lnSpc>
              <a:spcBef>
                <a:spcPts val="0"/>
              </a:spcBef>
              <a:spcAft>
                <a:spcPts val="0"/>
              </a:spcAft>
              <a:buSzPts val="2000"/>
              <a:buChar char="●"/>
            </a:pPr>
            <a:r>
              <a:rPr lang="en" sz="2000"/>
              <a:t>Coaching Resources</a:t>
            </a:r>
            <a:endParaRPr sz="2000"/>
          </a:p>
          <a:p>
            <a:pPr indent="-355600" lvl="0" marL="457200" rtl="0" algn="l">
              <a:lnSpc>
                <a:spcPct val="95000"/>
              </a:lnSpc>
              <a:spcBef>
                <a:spcPts val="0"/>
              </a:spcBef>
              <a:spcAft>
                <a:spcPts val="0"/>
              </a:spcAft>
              <a:buSzPts val="2000"/>
              <a:buChar char="●"/>
            </a:pPr>
            <a:r>
              <a:rPr lang="en" sz="2000"/>
              <a:t>Quarterly Roundtable Calls</a:t>
            </a:r>
            <a:endParaRPr sz="2000"/>
          </a:p>
          <a:p>
            <a:pPr indent="-355600" lvl="0" marL="457200" rtl="0" algn="l">
              <a:lnSpc>
                <a:spcPct val="95000"/>
              </a:lnSpc>
              <a:spcBef>
                <a:spcPts val="0"/>
              </a:spcBef>
              <a:spcAft>
                <a:spcPts val="0"/>
              </a:spcAft>
              <a:buSzPts val="2000"/>
              <a:buChar char="●"/>
            </a:pPr>
            <a:r>
              <a:rPr lang="en" sz="2000"/>
              <a:t>Discount on the State Championship</a:t>
            </a:r>
            <a:endParaRPr sz="2000"/>
          </a:p>
        </p:txBody>
      </p:sp>
      <p:pic>
        <p:nvPicPr>
          <p:cNvPr id="264" name="Google Shape;264;p41" title="SCSELogo-Black.png"/>
          <p:cNvPicPr preferRelativeResize="0"/>
          <p:nvPr/>
        </p:nvPicPr>
        <p:blipFill>
          <a:blip r:embed="rId4">
            <a:alphaModFix/>
          </a:blip>
          <a:stretch>
            <a:fillRect/>
          </a:stretch>
        </p:blipFill>
        <p:spPr>
          <a:xfrm>
            <a:off x="5981675" y="635525"/>
            <a:ext cx="2393424" cy="2393424"/>
          </a:xfrm>
          <a:prstGeom prst="rect">
            <a:avLst/>
          </a:prstGeom>
          <a:noFill/>
          <a:ln>
            <a:noFill/>
          </a:ln>
        </p:spPr>
      </p:pic>
      <p:pic>
        <p:nvPicPr>
          <p:cNvPr id="265" name="Google Shape;265;p41"/>
          <p:cNvPicPr preferRelativeResize="0"/>
          <p:nvPr/>
        </p:nvPicPr>
        <p:blipFill>
          <a:blip r:embed="rId5">
            <a:alphaModFix/>
          </a:blip>
          <a:stretch>
            <a:fillRect/>
          </a:stretch>
        </p:blipFill>
        <p:spPr>
          <a:xfrm>
            <a:off x="6194650" y="2838450"/>
            <a:ext cx="1967475" cy="1905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5"/>
          <p:cNvSpPr txBox="1"/>
          <p:nvPr>
            <p:ph type="title"/>
          </p:nvPr>
        </p:nvSpPr>
        <p:spPr>
          <a:xfrm>
            <a:off x="510450" y="2057400"/>
            <a:ext cx="8123100" cy="7788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Part 1: What is Esports?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4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Equipment and Space</a:t>
            </a:r>
            <a:endParaRPr/>
          </a:p>
        </p:txBody>
      </p:sp>
      <p:sp>
        <p:nvSpPr>
          <p:cNvPr id="271" name="Google Shape;271;p42"/>
          <p:cNvSpPr txBox="1"/>
          <p:nvPr>
            <p:ph idx="1" type="body"/>
          </p:nvPr>
        </p:nvSpPr>
        <p:spPr>
          <a:xfrm>
            <a:off x="311700" y="1152475"/>
            <a:ext cx="3910500" cy="37875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2100"/>
              <a:t>Minimum Needs</a:t>
            </a:r>
            <a:r>
              <a:rPr b="1" lang="en" sz="2100"/>
              <a:t>:</a:t>
            </a:r>
            <a:endParaRPr b="1" sz="2100"/>
          </a:p>
          <a:p>
            <a:pPr indent="-349250" lvl="0" marL="457200" rtl="0" algn="l">
              <a:lnSpc>
                <a:spcPct val="95000"/>
              </a:lnSpc>
              <a:spcBef>
                <a:spcPts val="0"/>
              </a:spcBef>
              <a:spcAft>
                <a:spcPts val="0"/>
              </a:spcAft>
              <a:buSzPts val="1900"/>
              <a:buChar char="●"/>
            </a:pPr>
            <a:r>
              <a:rPr lang="en" sz="1900"/>
              <a:t>Reliable Internet</a:t>
            </a:r>
            <a:endParaRPr sz="1900"/>
          </a:p>
          <a:p>
            <a:pPr indent="-349250" lvl="0" marL="457200" rtl="0" algn="l">
              <a:lnSpc>
                <a:spcPct val="95000"/>
              </a:lnSpc>
              <a:spcBef>
                <a:spcPts val="0"/>
              </a:spcBef>
              <a:spcAft>
                <a:spcPts val="0"/>
              </a:spcAft>
              <a:buSzPts val="1900"/>
              <a:buChar char="●"/>
            </a:pPr>
            <a:r>
              <a:rPr lang="en" sz="1900"/>
              <a:t>Approved Devices or gaming PCs</a:t>
            </a:r>
            <a:endParaRPr sz="1900"/>
          </a:p>
          <a:p>
            <a:pPr indent="-349250" lvl="0" marL="457200" rtl="0" algn="l">
              <a:lnSpc>
                <a:spcPct val="95000"/>
              </a:lnSpc>
              <a:spcBef>
                <a:spcPts val="0"/>
              </a:spcBef>
              <a:spcAft>
                <a:spcPts val="0"/>
              </a:spcAft>
              <a:buSzPts val="1900"/>
              <a:buChar char="●"/>
            </a:pPr>
            <a:r>
              <a:rPr lang="en" sz="1900"/>
              <a:t>Monitors</a:t>
            </a:r>
            <a:endParaRPr sz="1900"/>
          </a:p>
          <a:p>
            <a:pPr indent="-349250" lvl="0" marL="457200" rtl="0" algn="l">
              <a:lnSpc>
                <a:spcPct val="95000"/>
              </a:lnSpc>
              <a:spcBef>
                <a:spcPts val="0"/>
              </a:spcBef>
              <a:spcAft>
                <a:spcPts val="0"/>
              </a:spcAft>
              <a:buSzPts val="1900"/>
              <a:buChar char="●"/>
            </a:pPr>
            <a:r>
              <a:rPr lang="en" sz="1900"/>
              <a:t>Headsets</a:t>
            </a:r>
            <a:endParaRPr sz="1900"/>
          </a:p>
          <a:p>
            <a:pPr indent="-349250" lvl="0" marL="457200" rtl="0" algn="l">
              <a:lnSpc>
                <a:spcPct val="95000"/>
              </a:lnSpc>
              <a:spcBef>
                <a:spcPts val="0"/>
              </a:spcBef>
              <a:spcAft>
                <a:spcPts val="0"/>
              </a:spcAft>
              <a:buSzPts val="1900"/>
              <a:buChar char="●"/>
            </a:pPr>
            <a:r>
              <a:rPr lang="en" sz="1900"/>
              <a:t>Controllers/Keyboards/Mice</a:t>
            </a:r>
            <a:endParaRPr sz="1900"/>
          </a:p>
          <a:p>
            <a:pPr indent="-349250" lvl="0" marL="457200" rtl="0" algn="l">
              <a:lnSpc>
                <a:spcPct val="95000"/>
              </a:lnSpc>
              <a:spcBef>
                <a:spcPts val="0"/>
              </a:spcBef>
              <a:spcAft>
                <a:spcPts val="0"/>
              </a:spcAft>
              <a:buSzPts val="1900"/>
              <a:buChar char="●"/>
            </a:pPr>
            <a:r>
              <a:rPr lang="en" sz="1900"/>
              <a:t>Supervised Room</a:t>
            </a:r>
            <a:endParaRPr sz="1900"/>
          </a:p>
          <a:p>
            <a:pPr indent="-349250" lvl="0" marL="457200" rtl="0" algn="l">
              <a:lnSpc>
                <a:spcPct val="95000"/>
              </a:lnSpc>
              <a:spcBef>
                <a:spcPts val="0"/>
              </a:spcBef>
              <a:spcAft>
                <a:spcPts val="0"/>
              </a:spcAft>
              <a:buSzPts val="1900"/>
              <a:buChar char="●"/>
            </a:pPr>
            <a:r>
              <a:rPr lang="en" sz="1900"/>
              <a:t>Secure Storage</a:t>
            </a:r>
            <a:endParaRPr sz="2000"/>
          </a:p>
        </p:txBody>
      </p:sp>
      <p:sp>
        <p:nvSpPr>
          <p:cNvPr id="272" name="Google Shape;272;p42"/>
          <p:cNvSpPr txBox="1"/>
          <p:nvPr>
            <p:ph idx="1" type="body"/>
          </p:nvPr>
        </p:nvSpPr>
        <p:spPr>
          <a:xfrm>
            <a:off x="4467000" y="1152475"/>
            <a:ext cx="4677000" cy="37875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2100"/>
              <a:t>Growth Needs:</a:t>
            </a:r>
            <a:endParaRPr b="1" sz="2100"/>
          </a:p>
          <a:p>
            <a:pPr indent="-349250" lvl="0" marL="457200" rtl="0" algn="l">
              <a:lnSpc>
                <a:spcPct val="95000"/>
              </a:lnSpc>
              <a:spcBef>
                <a:spcPts val="0"/>
              </a:spcBef>
              <a:spcAft>
                <a:spcPts val="0"/>
              </a:spcAft>
              <a:buSzPts val="1900"/>
              <a:buChar char="●"/>
            </a:pPr>
            <a:r>
              <a:rPr lang="en" sz="1900"/>
              <a:t>Broadcast station</a:t>
            </a:r>
            <a:endParaRPr sz="1900"/>
          </a:p>
          <a:p>
            <a:pPr indent="-349250" lvl="0" marL="457200" rtl="0" algn="l">
              <a:lnSpc>
                <a:spcPct val="95000"/>
              </a:lnSpc>
              <a:spcBef>
                <a:spcPts val="0"/>
              </a:spcBef>
              <a:spcAft>
                <a:spcPts val="0"/>
              </a:spcAft>
              <a:buSzPts val="1900"/>
              <a:buChar char="●"/>
            </a:pPr>
            <a:r>
              <a:rPr lang="en" sz="1900"/>
              <a:t>Cameras</a:t>
            </a:r>
            <a:endParaRPr sz="1900"/>
          </a:p>
          <a:p>
            <a:pPr indent="-349250" lvl="0" marL="457200" rtl="0" algn="l">
              <a:lnSpc>
                <a:spcPct val="95000"/>
              </a:lnSpc>
              <a:spcBef>
                <a:spcPts val="0"/>
              </a:spcBef>
              <a:spcAft>
                <a:spcPts val="0"/>
              </a:spcAft>
              <a:buSzPts val="1900"/>
              <a:buChar char="●"/>
            </a:pPr>
            <a:r>
              <a:rPr lang="en" sz="1900"/>
              <a:t>Microphones</a:t>
            </a:r>
            <a:endParaRPr sz="1900"/>
          </a:p>
          <a:p>
            <a:pPr indent="-349250" lvl="0" marL="457200" rtl="0" algn="l">
              <a:lnSpc>
                <a:spcPct val="95000"/>
              </a:lnSpc>
              <a:spcBef>
                <a:spcPts val="0"/>
              </a:spcBef>
              <a:spcAft>
                <a:spcPts val="0"/>
              </a:spcAft>
              <a:buSzPts val="1900"/>
              <a:buChar char="●"/>
            </a:pPr>
            <a:r>
              <a:rPr lang="en" sz="1900"/>
              <a:t>Lighting</a:t>
            </a:r>
            <a:endParaRPr sz="1900"/>
          </a:p>
          <a:p>
            <a:pPr indent="-349250" lvl="0" marL="457200" rtl="0" algn="l">
              <a:lnSpc>
                <a:spcPct val="95000"/>
              </a:lnSpc>
              <a:spcBef>
                <a:spcPts val="0"/>
              </a:spcBef>
              <a:spcAft>
                <a:spcPts val="0"/>
              </a:spcAft>
              <a:buSzPts val="1900"/>
              <a:buChar char="●"/>
            </a:pPr>
            <a:r>
              <a:rPr lang="en" sz="1900"/>
              <a:t>Production Software</a:t>
            </a:r>
            <a:endParaRPr sz="1900"/>
          </a:p>
          <a:p>
            <a:pPr indent="0" lvl="0" marL="457200" rtl="0" algn="l">
              <a:lnSpc>
                <a:spcPct val="95000"/>
              </a:lnSpc>
              <a:spcBef>
                <a:spcPts val="1200"/>
              </a:spcBef>
              <a:spcAft>
                <a:spcPts val="1200"/>
              </a:spcAft>
              <a:buNone/>
            </a:pPr>
            <a:r>
              <a:t/>
            </a:r>
            <a:endParaRPr b="1" sz="21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4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Policies and Expectations</a:t>
            </a:r>
            <a:endParaRPr/>
          </a:p>
        </p:txBody>
      </p:sp>
      <p:sp>
        <p:nvSpPr>
          <p:cNvPr id="278" name="Google Shape;278;p43"/>
          <p:cNvSpPr txBox="1"/>
          <p:nvPr>
            <p:ph idx="1" type="body"/>
          </p:nvPr>
        </p:nvSpPr>
        <p:spPr>
          <a:xfrm>
            <a:off x="311700" y="1152475"/>
            <a:ext cx="8520600" cy="37875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None/>
            </a:pPr>
            <a:r>
              <a:rPr b="1" lang="en" sz="2100"/>
              <a:t>Every program needs expectations for</a:t>
            </a:r>
            <a:r>
              <a:rPr b="1" lang="en" sz="2100"/>
              <a:t>:</a:t>
            </a:r>
            <a:endParaRPr b="1" sz="2100"/>
          </a:p>
          <a:p>
            <a:pPr indent="-355600" lvl="0" marL="457200" rtl="0" algn="l">
              <a:lnSpc>
                <a:spcPct val="95000"/>
              </a:lnSpc>
              <a:spcBef>
                <a:spcPts val="1200"/>
              </a:spcBef>
              <a:spcAft>
                <a:spcPts val="0"/>
              </a:spcAft>
              <a:buSzPts val="2000"/>
              <a:buChar char="●"/>
            </a:pPr>
            <a:r>
              <a:rPr lang="en" sz="2000"/>
              <a:t>Eligibility</a:t>
            </a:r>
            <a:endParaRPr sz="2000"/>
          </a:p>
          <a:p>
            <a:pPr indent="-355600" lvl="0" marL="457200" rtl="0" algn="l">
              <a:lnSpc>
                <a:spcPct val="95000"/>
              </a:lnSpc>
              <a:spcBef>
                <a:spcPts val="0"/>
              </a:spcBef>
              <a:spcAft>
                <a:spcPts val="0"/>
              </a:spcAft>
              <a:buSzPts val="2000"/>
              <a:buChar char="●"/>
            </a:pPr>
            <a:r>
              <a:rPr lang="en" sz="2000"/>
              <a:t>Attendance</a:t>
            </a:r>
            <a:endParaRPr sz="2000"/>
          </a:p>
          <a:p>
            <a:pPr indent="-355600" lvl="0" marL="457200" rtl="0" algn="l">
              <a:lnSpc>
                <a:spcPct val="95000"/>
              </a:lnSpc>
              <a:spcBef>
                <a:spcPts val="0"/>
              </a:spcBef>
              <a:spcAft>
                <a:spcPts val="0"/>
              </a:spcAft>
              <a:buSzPts val="2000"/>
              <a:buChar char="●"/>
            </a:pPr>
            <a:r>
              <a:rPr lang="en" sz="2000"/>
              <a:t>Practice behavior</a:t>
            </a:r>
            <a:endParaRPr sz="2000"/>
          </a:p>
          <a:p>
            <a:pPr indent="-355600" lvl="0" marL="457200" rtl="0" algn="l">
              <a:lnSpc>
                <a:spcPct val="95000"/>
              </a:lnSpc>
              <a:spcBef>
                <a:spcPts val="0"/>
              </a:spcBef>
              <a:spcAft>
                <a:spcPts val="0"/>
              </a:spcAft>
              <a:buSzPts val="2000"/>
              <a:buChar char="●"/>
            </a:pPr>
            <a:r>
              <a:rPr lang="en" sz="2000"/>
              <a:t>Academic standing</a:t>
            </a:r>
            <a:endParaRPr sz="2000"/>
          </a:p>
          <a:p>
            <a:pPr indent="-355600" lvl="0" marL="457200" rtl="0" algn="l">
              <a:lnSpc>
                <a:spcPct val="95000"/>
              </a:lnSpc>
              <a:spcBef>
                <a:spcPts val="0"/>
              </a:spcBef>
              <a:spcAft>
                <a:spcPts val="0"/>
              </a:spcAft>
              <a:buSzPts val="2000"/>
              <a:buChar char="●"/>
            </a:pPr>
            <a:r>
              <a:rPr lang="en" sz="2000"/>
              <a:t>Equipment care</a:t>
            </a:r>
            <a:endParaRPr sz="2000"/>
          </a:p>
          <a:p>
            <a:pPr indent="-355600" lvl="0" marL="457200" rtl="0" algn="l">
              <a:lnSpc>
                <a:spcPct val="95000"/>
              </a:lnSpc>
              <a:spcBef>
                <a:spcPts val="0"/>
              </a:spcBef>
              <a:spcAft>
                <a:spcPts val="0"/>
              </a:spcAft>
              <a:buSzPts val="2000"/>
              <a:buChar char="●"/>
            </a:pPr>
            <a:r>
              <a:rPr lang="en" sz="2000"/>
              <a:t>Parent communication</a:t>
            </a:r>
            <a:endParaRPr sz="2000"/>
          </a:p>
        </p:txBody>
      </p:sp>
      <p:pic>
        <p:nvPicPr>
          <p:cNvPr id="279" name="Google Shape;279;p43"/>
          <p:cNvPicPr preferRelativeResize="0"/>
          <p:nvPr/>
        </p:nvPicPr>
        <p:blipFill>
          <a:blip r:embed="rId3">
            <a:alphaModFix/>
          </a:blip>
          <a:stretch>
            <a:fillRect/>
          </a:stretch>
        </p:blipFill>
        <p:spPr>
          <a:xfrm>
            <a:off x="4901100" y="1635263"/>
            <a:ext cx="3762574" cy="282192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4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Building the Team Structure</a:t>
            </a:r>
            <a:endParaRPr/>
          </a:p>
        </p:txBody>
      </p:sp>
      <p:sp>
        <p:nvSpPr>
          <p:cNvPr id="285" name="Google Shape;285;p44"/>
          <p:cNvSpPr txBox="1"/>
          <p:nvPr>
            <p:ph idx="1" type="body"/>
          </p:nvPr>
        </p:nvSpPr>
        <p:spPr>
          <a:xfrm>
            <a:off x="311700" y="1152475"/>
            <a:ext cx="8520600" cy="37875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None/>
            </a:pPr>
            <a:r>
              <a:rPr b="1" lang="en" sz="2100"/>
              <a:t>Recommended roles</a:t>
            </a:r>
            <a:r>
              <a:rPr b="1" lang="en" sz="2100"/>
              <a:t>:</a:t>
            </a:r>
            <a:endParaRPr b="1" sz="2100"/>
          </a:p>
          <a:p>
            <a:pPr indent="-355600" lvl="0" marL="457200" rtl="0" algn="l">
              <a:lnSpc>
                <a:spcPct val="95000"/>
              </a:lnSpc>
              <a:spcBef>
                <a:spcPts val="1200"/>
              </a:spcBef>
              <a:spcAft>
                <a:spcPts val="0"/>
              </a:spcAft>
              <a:buSzPts val="2000"/>
              <a:buChar char="●"/>
            </a:pPr>
            <a:r>
              <a:rPr lang="en" sz="2000"/>
              <a:t>Head coach</a:t>
            </a:r>
            <a:endParaRPr sz="2000"/>
          </a:p>
          <a:p>
            <a:pPr indent="-355600" lvl="0" marL="457200" rtl="0" algn="l">
              <a:lnSpc>
                <a:spcPct val="95000"/>
              </a:lnSpc>
              <a:spcBef>
                <a:spcPts val="0"/>
              </a:spcBef>
              <a:spcAft>
                <a:spcPts val="0"/>
              </a:spcAft>
              <a:buSzPts val="2000"/>
              <a:buChar char="●"/>
            </a:pPr>
            <a:r>
              <a:rPr lang="en" sz="2000"/>
              <a:t>Assistant coach</a:t>
            </a:r>
            <a:endParaRPr sz="2000"/>
          </a:p>
          <a:p>
            <a:pPr indent="-355600" lvl="0" marL="457200" rtl="0" algn="l">
              <a:lnSpc>
                <a:spcPct val="95000"/>
              </a:lnSpc>
              <a:spcBef>
                <a:spcPts val="0"/>
              </a:spcBef>
              <a:spcAft>
                <a:spcPts val="0"/>
              </a:spcAft>
              <a:buSzPts val="2000"/>
              <a:buChar char="●"/>
            </a:pPr>
            <a:r>
              <a:rPr lang="en" sz="2000"/>
              <a:t>Team captain</a:t>
            </a:r>
            <a:endParaRPr sz="2000"/>
          </a:p>
          <a:p>
            <a:pPr indent="-355600" lvl="0" marL="457200" rtl="0" algn="l">
              <a:lnSpc>
                <a:spcPct val="95000"/>
              </a:lnSpc>
              <a:spcBef>
                <a:spcPts val="0"/>
              </a:spcBef>
              <a:spcAft>
                <a:spcPts val="0"/>
              </a:spcAft>
              <a:buSzPts val="2000"/>
              <a:buChar char="●"/>
            </a:pPr>
            <a:r>
              <a:rPr lang="en" sz="2000"/>
              <a:t>Broadcast crew</a:t>
            </a:r>
            <a:endParaRPr sz="2000"/>
          </a:p>
          <a:p>
            <a:pPr indent="-355600" lvl="0" marL="457200" rtl="0" algn="l">
              <a:lnSpc>
                <a:spcPct val="95000"/>
              </a:lnSpc>
              <a:spcBef>
                <a:spcPts val="0"/>
              </a:spcBef>
              <a:spcAft>
                <a:spcPts val="0"/>
              </a:spcAft>
              <a:buSzPts val="2000"/>
              <a:buChar char="●"/>
            </a:pPr>
            <a:r>
              <a:rPr lang="en" sz="2000"/>
              <a:t>Social Media Team</a:t>
            </a:r>
            <a:endParaRPr sz="2000"/>
          </a:p>
        </p:txBody>
      </p:sp>
      <p:pic>
        <p:nvPicPr>
          <p:cNvPr id="286" name="Google Shape;286;p44"/>
          <p:cNvPicPr preferRelativeResize="0"/>
          <p:nvPr/>
        </p:nvPicPr>
        <p:blipFill rotWithShape="1">
          <a:blip r:embed="rId3">
            <a:alphaModFix/>
          </a:blip>
          <a:srcRect b="0" l="21773" r="22498" t="0"/>
          <a:stretch/>
        </p:blipFill>
        <p:spPr>
          <a:xfrm>
            <a:off x="4476750" y="1017729"/>
            <a:ext cx="3841200" cy="3877076"/>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4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Getting Family and Administrator Buy-In</a:t>
            </a:r>
            <a:endParaRPr/>
          </a:p>
        </p:txBody>
      </p:sp>
      <p:sp>
        <p:nvSpPr>
          <p:cNvPr id="292" name="Google Shape;292;p45"/>
          <p:cNvSpPr txBox="1"/>
          <p:nvPr/>
        </p:nvSpPr>
        <p:spPr>
          <a:xfrm>
            <a:off x="5875500" y="4620800"/>
            <a:ext cx="29568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600">
                <a:solidFill>
                  <a:schemeClr val="accent3"/>
                </a:solidFill>
                <a:latin typeface="Proxima Nova"/>
                <a:ea typeface="Proxima Nova"/>
                <a:cs typeface="Proxima Nova"/>
                <a:sym typeface="Proxima Nova"/>
              </a:rPr>
              <a:t>(Whitmore &amp; Chitwood, 2024)</a:t>
            </a:r>
            <a:endParaRPr b="1" sz="1600">
              <a:solidFill>
                <a:schemeClr val="accent3"/>
              </a:solidFill>
              <a:latin typeface="Proxima Nova"/>
              <a:ea typeface="Proxima Nova"/>
              <a:cs typeface="Proxima Nova"/>
              <a:sym typeface="Proxima Nova"/>
            </a:endParaRPr>
          </a:p>
        </p:txBody>
      </p:sp>
      <p:pic>
        <p:nvPicPr>
          <p:cNvPr id="293" name="Google Shape;293;p45"/>
          <p:cNvPicPr preferRelativeResize="0"/>
          <p:nvPr/>
        </p:nvPicPr>
        <p:blipFill>
          <a:blip r:embed="rId3">
            <a:alphaModFix/>
          </a:blip>
          <a:stretch>
            <a:fillRect/>
          </a:stretch>
        </p:blipFill>
        <p:spPr>
          <a:xfrm>
            <a:off x="311700" y="1072250"/>
            <a:ext cx="3657801" cy="3820975"/>
          </a:xfrm>
          <a:prstGeom prst="rect">
            <a:avLst/>
          </a:prstGeom>
          <a:noFill/>
          <a:ln>
            <a:noFill/>
          </a:ln>
        </p:spPr>
      </p:pic>
      <p:pic>
        <p:nvPicPr>
          <p:cNvPr id="294" name="Google Shape;294;p45"/>
          <p:cNvPicPr preferRelativeResize="0"/>
          <p:nvPr/>
        </p:nvPicPr>
        <p:blipFill>
          <a:blip r:embed="rId4">
            <a:alphaModFix/>
          </a:blip>
          <a:stretch>
            <a:fillRect/>
          </a:stretch>
        </p:blipFill>
        <p:spPr>
          <a:xfrm>
            <a:off x="4866025" y="2895638"/>
            <a:ext cx="3619244" cy="1401275"/>
          </a:xfrm>
          <a:prstGeom prst="rect">
            <a:avLst/>
          </a:prstGeom>
          <a:noFill/>
          <a:ln>
            <a:noFill/>
          </a:ln>
        </p:spPr>
      </p:pic>
      <p:graphicFrame>
        <p:nvGraphicFramePr>
          <p:cNvPr id="295" name="Google Shape;295;p45"/>
          <p:cNvGraphicFramePr/>
          <p:nvPr/>
        </p:nvGraphicFramePr>
        <p:xfrm>
          <a:off x="4237100" y="1221225"/>
          <a:ext cx="3000000" cy="3000000"/>
        </p:xfrm>
        <a:graphic>
          <a:graphicData uri="http://schemas.openxmlformats.org/drawingml/2006/table">
            <a:tbl>
              <a:tblPr>
                <a:noFill/>
                <a:tableStyleId>{E007938B-318A-45F5-9356-FC572E56E8A2}</a:tableStyleId>
              </a:tblPr>
              <a:tblGrid>
                <a:gridCol w="1160825"/>
                <a:gridCol w="1160825"/>
                <a:gridCol w="1160825"/>
                <a:gridCol w="1160825"/>
              </a:tblGrid>
              <a:tr h="443225">
                <a:tc>
                  <a:txBody>
                    <a:bodyPr/>
                    <a:lstStyle/>
                    <a:p>
                      <a:pPr indent="0" lvl="0" marL="0" rtl="0" algn="l">
                        <a:spcBef>
                          <a:spcPts val="0"/>
                        </a:spcBef>
                        <a:spcAft>
                          <a:spcPts val="0"/>
                        </a:spcAft>
                        <a:buNone/>
                      </a:pPr>
                      <a:r>
                        <a:t/>
                      </a:r>
                      <a:endParaRPr sz="1800"/>
                    </a:p>
                  </a:txBody>
                  <a:tcPr marT="91425" marB="91425" marR="91425" marL="91425"/>
                </a:tc>
                <a:tc>
                  <a:txBody>
                    <a:bodyPr/>
                    <a:lstStyle/>
                    <a:p>
                      <a:pPr indent="0" lvl="0" marL="0" rtl="0" algn="ctr">
                        <a:spcBef>
                          <a:spcPts val="0"/>
                        </a:spcBef>
                        <a:spcAft>
                          <a:spcPts val="0"/>
                        </a:spcAft>
                        <a:buNone/>
                      </a:pPr>
                      <a:r>
                        <a:rPr lang="en" sz="1300">
                          <a:solidFill>
                            <a:srgbClr val="F8DA08"/>
                          </a:solidFill>
                        </a:rPr>
                        <a:t>2022-23</a:t>
                      </a:r>
                      <a:endParaRPr sz="1300">
                        <a:solidFill>
                          <a:srgbClr val="F8DA08"/>
                        </a:solidFill>
                      </a:endParaRPr>
                    </a:p>
                  </a:txBody>
                  <a:tcPr marT="91425" marB="91425" marR="91425" marL="91425">
                    <a:solidFill>
                      <a:srgbClr val="075290"/>
                    </a:solidFill>
                  </a:tcPr>
                </a:tc>
                <a:tc>
                  <a:txBody>
                    <a:bodyPr/>
                    <a:lstStyle/>
                    <a:p>
                      <a:pPr indent="0" lvl="0" marL="0" rtl="0" algn="ctr">
                        <a:spcBef>
                          <a:spcPts val="0"/>
                        </a:spcBef>
                        <a:spcAft>
                          <a:spcPts val="0"/>
                        </a:spcAft>
                        <a:buNone/>
                      </a:pPr>
                      <a:r>
                        <a:rPr lang="en" sz="1300">
                          <a:solidFill>
                            <a:srgbClr val="F8DA08"/>
                          </a:solidFill>
                        </a:rPr>
                        <a:t>2023-24</a:t>
                      </a:r>
                      <a:endParaRPr sz="1300">
                        <a:solidFill>
                          <a:srgbClr val="F8DA08"/>
                        </a:solidFill>
                      </a:endParaRPr>
                    </a:p>
                  </a:txBody>
                  <a:tcPr marT="91425" marB="91425" marR="91425" marL="91425">
                    <a:lnR cap="flat" cmpd="sng" w="9525">
                      <a:solidFill>
                        <a:srgbClr val="9E9E9E"/>
                      </a:solidFill>
                      <a:prstDash val="solid"/>
                      <a:round/>
                      <a:headEnd len="sm" w="sm" type="none"/>
                      <a:tailEnd len="sm" w="sm" type="none"/>
                    </a:lnR>
                    <a:solidFill>
                      <a:srgbClr val="075290"/>
                    </a:solidFill>
                  </a:tcPr>
                </a:tc>
                <a:tc>
                  <a:txBody>
                    <a:bodyPr/>
                    <a:lstStyle/>
                    <a:p>
                      <a:pPr indent="0" lvl="0" marL="0" rtl="0" algn="ctr">
                        <a:spcBef>
                          <a:spcPts val="0"/>
                        </a:spcBef>
                        <a:spcAft>
                          <a:spcPts val="0"/>
                        </a:spcAft>
                        <a:buNone/>
                      </a:pPr>
                      <a:r>
                        <a:rPr b="1" lang="en" sz="1300">
                          <a:solidFill>
                            <a:srgbClr val="F8DA08"/>
                          </a:solidFill>
                        </a:rPr>
                        <a:t>2024-25</a:t>
                      </a:r>
                      <a:endParaRPr b="1" sz="1300">
                        <a:solidFill>
                          <a:srgbClr val="F8DA08"/>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075290"/>
                    </a:solidFill>
                  </a:tcPr>
                </a:tc>
              </a:tr>
              <a:tr h="531350">
                <a:tc>
                  <a:txBody>
                    <a:bodyPr/>
                    <a:lstStyle/>
                    <a:p>
                      <a:pPr indent="0" lvl="0" marL="0" rtl="0" algn="l">
                        <a:spcBef>
                          <a:spcPts val="0"/>
                        </a:spcBef>
                        <a:spcAft>
                          <a:spcPts val="0"/>
                        </a:spcAft>
                        <a:buNone/>
                      </a:pPr>
                      <a:r>
                        <a:rPr lang="en" sz="1100">
                          <a:solidFill>
                            <a:srgbClr val="F8DA08"/>
                          </a:solidFill>
                        </a:rPr>
                        <a:t>Attendance</a:t>
                      </a:r>
                      <a:endParaRPr sz="1100">
                        <a:solidFill>
                          <a:srgbClr val="F8DA08"/>
                        </a:solidFill>
                      </a:endParaRPr>
                    </a:p>
                  </a:txBody>
                  <a:tcPr marT="91425" marB="91425" marR="91425" marL="91425">
                    <a:solidFill>
                      <a:srgbClr val="075290"/>
                    </a:solidFill>
                  </a:tcPr>
                </a:tc>
                <a:tc>
                  <a:txBody>
                    <a:bodyPr/>
                    <a:lstStyle/>
                    <a:p>
                      <a:pPr indent="0" lvl="0" marL="0" rtl="0" algn="ctr">
                        <a:spcBef>
                          <a:spcPts val="0"/>
                        </a:spcBef>
                        <a:spcAft>
                          <a:spcPts val="0"/>
                        </a:spcAft>
                        <a:buNone/>
                      </a:pPr>
                      <a:r>
                        <a:rPr lang="en" sz="1300"/>
                        <a:t>+7.3 days</a:t>
                      </a:r>
                      <a:endParaRPr sz="1300"/>
                    </a:p>
                  </a:txBody>
                  <a:tcPr marT="91425" marB="91425" marR="91425" marL="91425"/>
                </a:tc>
                <a:tc>
                  <a:txBody>
                    <a:bodyPr/>
                    <a:lstStyle/>
                    <a:p>
                      <a:pPr indent="0" lvl="0" marL="0" rtl="0" algn="ctr">
                        <a:spcBef>
                          <a:spcPts val="0"/>
                        </a:spcBef>
                        <a:spcAft>
                          <a:spcPts val="0"/>
                        </a:spcAft>
                        <a:buNone/>
                      </a:pPr>
                      <a:r>
                        <a:rPr lang="en" sz="1300"/>
                        <a:t>+9.0 days</a:t>
                      </a:r>
                      <a:endParaRPr sz="1300">
                        <a:solidFill>
                          <a:srgbClr val="38761D"/>
                        </a:solidFill>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b="1" lang="en" sz="1300"/>
                        <a:t>+7.8 days</a:t>
                      </a:r>
                      <a:endParaRPr b="1" sz="1300">
                        <a:solidFill>
                          <a:srgbClr val="38761D"/>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537225">
                <a:tc>
                  <a:txBody>
                    <a:bodyPr/>
                    <a:lstStyle/>
                    <a:p>
                      <a:pPr indent="0" lvl="0" marL="0" rtl="0" algn="l">
                        <a:spcBef>
                          <a:spcPts val="0"/>
                        </a:spcBef>
                        <a:spcAft>
                          <a:spcPts val="0"/>
                        </a:spcAft>
                        <a:buNone/>
                      </a:pPr>
                      <a:r>
                        <a:rPr lang="en" sz="1100">
                          <a:solidFill>
                            <a:srgbClr val="F8DA08"/>
                          </a:solidFill>
                        </a:rPr>
                        <a:t>ADA Capture</a:t>
                      </a:r>
                      <a:endParaRPr sz="1100">
                        <a:solidFill>
                          <a:srgbClr val="F8DA08"/>
                        </a:solidFill>
                      </a:endParaRPr>
                    </a:p>
                  </a:txBody>
                  <a:tcPr marT="91425" marB="91425" marR="91425" marL="91425">
                    <a:solidFill>
                      <a:srgbClr val="075290"/>
                    </a:solidFill>
                  </a:tcPr>
                </a:tc>
                <a:tc>
                  <a:txBody>
                    <a:bodyPr/>
                    <a:lstStyle/>
                    <a:p>
                      <a:pPr indent="0" lvl="0" marL="0" rtl="0" algn="ctr">
                        <a:spcBef>
                          <a:spcPts val="0"/>
                        </a:spcBef>
                        <a:spcAft>
                          <a:spcPts val="0"/>
                        </a:spcAft>
                        <a:buNone/>
                      </a:pPr>
                      <a:r>
                        <a:rPr lang="en" sz="1300"/>
                        <a:t>~$352,070</a:t>
                      </a:r>
                      <a:endParaRPr sz="1300"/>
                    </a:p>
                  </a:txBody>
                  <a:tcPr marT="91425" marB="91425" marR="91425" marL="91425"/>
                </a:tc>
                <a:tc>
                  <a:txBody>
                    <a:bodyPr/>
                    <a:lstStyle/>
                    <a:p>
                      <a:pPr indent="0" lvl="0" marL="0" rtl="0" algn="ctr">
                        <a:spcBef>
                          <a:spcPts val="0"/>
                        </a:spcBef>
                        <a:spcAft>
                          <a:spcPts val="0"/>
                        </a:spcAft>
                        <a:buNone/>
                      </a:pPr>
                      <a:r>
                        <a:rPr lang="en" sz="1300"/>
                        <a:t>~$544,824</a:t>
                      </a:r>
                      <a:endParaRPr sz="1300"/>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ctr">
                        <a:spcBef>
                          <a:spcPts val="0"/>
                        </a:spcBef>
                        <a:spcAft>
                          <a:spcPts val="0"/>
                        </a:spcAft>
                        <a:buNone/>
                      </a:pPr>
                      <a:r>
                        <a:rPr b="1" lang="en" sz="1300"/>
                        <a:t>~$901,284</a:t>
                      </a:r>
                      <a:endParaRPr b="1" sz="13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46"/>
          <p:cNvSpPr txBox="1"/>
          <p:nvPr>
            <p:ph type="title"/>
          </p:nvPr>
        </p:nvSpPr>
        <p:spPr>
          <a:xfrm>
            <a:off x="269575" y="4330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Common Challenges for Startups</a:t>
            </a:r>
            <a:endParaRPr/>
          </a:p>
        </p:txBody>
      </p:sp>
      <p:sp>
        <p:nvSpPr>
          <p:cNvPr id="301" name="Google Shape;301;p46"/>
          <p:cNvSpPr txBox="1"/>
          <p:nvPr>
            <p:ph idx="1" type="body"/>
          </p:nvPr>
        </p:nvSpPr>
        <p:spPr>
          <a:xfrm>
            <a:off x="353800" y="1110375"/>
            <a:ext cx="8520600" cy="3787500"/>
          </a:xfrm>
          <a:prstGeom prst="rect">
            <a:avLst/>
          </a:prstGeom>
        </p:spPr>
        <p:txBody>
          <a:bodyPr anchorCtr="0" anchor="t" bIns="91425" lIns="91425" spcFirstLastPara="1" rIns="91425" wrap="square" tIns="91425">
            <a:noAutofit/>
          </a:bodyPr>
          <a:lstStyle/>
          <a:p>
            <a:pPr indent="-355600" lvl="0" marL="457200" rtl="0" algn="l">
              <a:lnSpc>
                <a:spcPct val="95000"/>
              </a:lnSpc>
              <a:spcBef>
                <a:spcPts val="0"/>
              </a:spcBef>
              <a:spcAft>
                <a:spcPts val="0"/>
              </a:spcAft>
              <a:buSzPts val="2000"/>
              <a:buChar char="●"/>
            </a:pPr>
            <a:r>
              <a:rPr lang="en" sz="2000"/>
              <a:t>Consistent Transportation (Off-site teams)</a:t>
            </a:r>
            <a:endParaRPr sz="2000"/>
          </a:p>
          <a:p>
            <a:pPr indent="-355600" lvl="0" marL="457200" rtl="0" algn="l">
              <a:lnSpc>
                <a:spcPct val="95000"/>
              </a:lnSpc>
              <a:spcBef>
                <a:spcPts val="0"/>
              </a:spcBef>
              <a:spcAft>
                <a:spcPts val="0"/>
              </a:spcAft>
              <a:buSzPts val="2000"/>
              <a:buChar char="●"/>
            </a:pPr>
            <a:r>
              <a:rPr lang="en" sz="2000"/>
              <a:t>IT Restrictions</a:t>
            </a:r>
            <a:endParaRPr sz="2000"/>
          </a:p>
          <a:p>
            <a:pPr indent="-355600" lvl="0" marL="457200" rtl="0" algn="l">
              <a:lnSpc>
                <a:spcPct val="95000"/>
              </a:lnSpc>
              <a:spcBef>
                <a:spcPts val="0"/>
              </a:spcBef>
              <a:spcAft>
                <a:spcPts val="0"/>
              </a:spcAft>
              <a:buSzPts val="2000"/>
              <a:buChar char="●"/>
            </a:pPr>
            <a:r>
              <a:rPr lang="en" sz="2000"/>
              <a:t>Setting Standards - Create a player </a:t>
            </a:r>
            <a:r>
              <a:rPr lang="en" sz="2000"/>
              <a:t>handbook</a:t>
            </a:r>
            <a:endParaRPr sz="2000"/>
          </a:p>
          <a:p>
            <a:pPr indent="-355600" lvl="0" marL="457200" rtl="0" algn="l">
              <a:lnSpc>
                <a:spcPct val="95000"/>
              </a:lnSpc>
              <a:spcBef>
                <a:spcPts val="0"/>
              </a:spcBef>
              <a:spcAft>
                <a:spcPts val="0"/>
              </a:spcAft>
              <a:buSzPts val="2000"/>
              <a:buChar char="●"/>
            </a:pPr>
            <a:r>
              <a:rPr lang="en" sz="2000"/>
              <a:t>Understanding the differences of being a teacher and a coach</a:t>
            </a:r>
            <a:endParaRPr sz="2000"/>
          </a:p>
          <a:p>
            <a:pPr indent="-355600" lvl="0" marL="457200" rtl="0" algn="l">
              <a:lnSpc>
                <a:spcPct val="95000"/>
              </a:lnSpc>
              <a:spcBef>
                <a:spcPts val="0"/>
              </a:spcBef>
              <a:spcAft>
                <a:spcPts val="0"/>
              </a:spcAft>
              <a:buSzPts val="2000"/>
              <a:buChar char="●"/>
            </a:pPr>
            <a:r>
              <a:rPr lang="en" sz="2000"/>
              <a:t>Space and equipment</a:t>
            </a:r>
            <a:endParaRPr sz="2000"/>
          </a:p>
          <a:p>
            <a:pPr indent="-355600" lvl="0" marL="457200" rtl="0" algn="l">
              <a:lnSpc>
                <a:spcPct val="95000"/>
              </a:lnSpc>
              <a:spcBef>
                <a:spcPts val="0"/>
              </a:spcBef>
              <a:spcAft>
                <a:spcPts val="0"/>
              </a:spcAft>
              <a:buSzPts val="2000"/>
              <a:buChar char="●"/>
            </a:pPr>
            <a:r>
              <a:rPr lang="en" sz="2000"/>
              <a:t>Limited game pool (Explaining the inability to play games like CoD at school)</a:t>
            </a:r>
            <a:endParaRPr sz="200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47"/>
          <p:cNvSpPr txBox="1"/>
          <p:nvPr>
            <p:ph type="title"/>
          </p:nvPr>
        </p:nvSpPr>
        <p:spPr>
          <a:xfrm>
            <a:off x="510450" y="2057400"/>
            <a:ext cx="8123100" cy="778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Q&amp;A</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48"/>
          <p:cNvSpPr txBox="1"/>
          <p:nvPr>
            <p:ph type="title"/>
          </p:nvPr>
        </p:nvSpPr>
        <p:spPr>
          <a:xfrm>
            <a:off x="510450" y="2057400"/>
            <a:ext cx="8123100" cy="778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Thank You!</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4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References</a:t>
            </a:r>
            <a:endParaRPr/>
          </a:p>
        </p:txBody>
      </p:sp>
      <p:sp>
        <p:nvSpPr>
          <p:cNvPr id="317" name="Google Shape;317;p4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70000"/>
          </a:bodyPr>
          <a:lstStyle/>
          <a:p>
            <a:pPr indent="0" lvl="0" marL="0" rtl="0" algn="l">
              <a:spcBef>
                <a:spcPts val="0"/>
              </a:spcBef>
              <a:spcAft>
                <a:spcPts val="0"/>
              </a:spcAft>
              <a:buNone/>
            </a:pPr>
            <a:r>
              <a:rPr lang="en"/>
              <a:t>Armstrong, C. (2023, July 10). Video Games Remain America’s Favorite Pastime With More Than 212 Million Americans Playing Regularly. ESA. https://www.theesa.com/video-games-remain-americas-favorite-pastime-with-more-than-212-million-americans-playing-regularly/ </a:t>
            </a:r>
            <a:endParaRPr/>
          </a:p>
          <a:p>
            <a:pPr indent="0" lvl="0" marL="0" rtl="0" algn="l">
              <a:spcBef>
                <a:spcPts val="1200"/>
              </a:spcBef>
              <a:spcAft>
                <a:spcPts val="0"/>
              </a:spcAft>
              <a:buNone/>
            </a:pPr>
            <a:r>
              <a:rPr lang="en"/>
              <a:t>Gottfried, J., &amp; Sidoti, O. (2024, May 9). Teens and video games Today. Pew Research Center. https://www.pewresearch.org/internet/2024/05/09/teens-and-video-games-today/ </a:t>
            </a:r>
            <a:endParaRPr/>
          </a:p>
          <a:p>
            <a:pPr indent="0" lvl="0" marL="0" rtl="0" algn="l">
              <a:spcBef>
                <a:spcPts val="1200"/>
              </a:spcBef>
              <a:spcAft>
                <a:spcPts val="0"/>
              </a:spcAft>
              <a:buNone/>
            </a:pPr>
            <a:r>
              <a:rPr lang="en"/>
              <a:t>Jenny, S. E., Besombes, N., Brock, T., Cote, A. C., &amp; Scholz, T. M. (2024). Routledge Handbook of Esports. Taylor et Francis Group. </a:t>
            </a:r>
            <a:endParaRPr/>
          </a:p>
          <a:p>
            <a:pPr indent="0" lvl="0" marL="0" rtl="0" algn="l">
              <a:spcBef>
                <a:spcPts val="1200"/>
              </a:spcBef>
              <a:spcAft>
                <a:spcPts val="0"/>
              </a:spcAft>
              <a:buNone/>
            </a:pPr>
            <a:r>
              <a:rPr lang="en"/>
              <a:t>Postell, C., &amp; Narayan, K. (2025). Trends in Collegiate Esports Report Volume 5. Dublin, Ohio; Esports Foundry. </a:t>
            </a:r>
            <a:endParaRPr/>
          </a:p>
          <a:p>
            <a:pPr indent="0" lvl="0" marL="0" rtl="0" algn="l">
              <a:spcBef>
                <a:spcPts val="1200"/>
              </a:spcBef>
              <a:spcAft>
                <a:spcPts val="1200"/>
              </a:spcAft>
              <a:buNone/>
            </a:pPr>
            <a:r>
              <a:rPr lang="en"/>
              <a:t>Whitmore, P., &amp; Chitwood, N. (2024, April). SCHOLASTIC ESPORTS A “SMASH”FOR STUDENT OUTCOMES IN MORENO VALLEY UNIFIED SCHOOL DISTRICT. Riverside, California; Moreno Valley Unified School District.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Defining Esports</a:t>
            </a:r>
            <a:endParaRPr/>
          </a:p>
        </p:txBody>
      </p:sp>
      <p:sp>
        <p:nvSpPr>
          <p:cNvPr id="83" name="Google Shape;83;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016"/>
              <a:t>The Routledge Handbook of Esports defines Esports as an “organized and codified competition between human players using video games” (Jenny et al., 2024). Esports, however, is much more than that.</a:t>
            </a:r>
            <a:endParaRPr sz="2016"/>
          </a:p>
          <a:p>
            <a:pPr indent="0" lvl="0" marL="0" rtl="0" algn="l">
              <a:spcBef>
                <a:spcPts val="1200"/>
              </a:spcBef>
              <a:spcAft>
                <a:spcPts val="0"/>
              </a:spcAft>
              <a:buNone/>
            </a:pPr>
            <a:r>
              <a:t/>
            </a:r>
            <a:endParaRPr sz="2016"/>
          </a:p>
          <a:p>
            <a:pPr indent="0" lvl="0" marL="0" rtl="0" algn="l">
              <a:spcBef>
                <a:spcPts val="1200"/>
              </a:spcBef>
              <a:spcAft>
                <a:spcPts val="0"/>
              </a:spcAft>
              <a:buNone/>
            </a:pPr>
            <a:r>
              <a:rPr lang="en" sz="2016"/>
              <a:t>In schools, Esports can include:</a:t>
            </a:r>
            <a:endParaRPr sz="2016"/>
          </a:p>
          <a:p>
            <a:pPr indent="-327959" lvl="0" marL="457200" rtl="0" algn="l">
              <a:spcBef>
                <a:spcPts val="1200"/>
              </a:spcBef>
              <a:spcAft>
                <a:spcPts val="0"/>
              </a:spcAft>
              <a:buSzPts val="1565"/>
              <a:buChar char="●"/>
            </a:pPr>
            <a:r>
              <a:rPr lang="en" sz="1565"/>
              <a:t>Media Production</a:t>
            </a:r>
            <a:endParaRPr sz="1565"/>
          </a:p>
          <a:p>
            <a:pPr indent="-327959" lvl="0" marL="457200" rtl="0" algn="l">
              <a:spcBef>
                <a:spcPts val="0"/>
              </a:spcBef>
              <a:spcAft>
                <a:spcPts val="0"/>
              </a:spcAft>
              <a:buSzPts val="1565"/>
              <a:buChar char="●"/>
            </a:pPr>
            <a:r>
              <a:rPr lang="en" sz="1565"/>
              <a:t>Event Management</a:t>
            </a:r>
            <a:endParaRPr sz="1565"/>
          </a:p>
          <a:p>
            <a:pPr indent="-327959" lvl="0" marL="457200" rtl="0" algn="l">
              <a:spcBef>
                <a:spcPts val="0"/>
              </a:spcBef>
              <a:spcAft>
                <a:spcPts val="0"/>
              </a:spcAft>
              <a:buSzPts val="1565"/>
              <a:buChar char="●"/>
            </a:pPr>
            <a:r>
              <a:rPr lang="en" sz="1565"/>
              <a:t>Leadership Development</a:t>
            </a:r>
            <a:endParaRPr sz="1565"/>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Why Student Connect with Esports</a:t>
            </a:r>
            <a:endParaRPr/>
          </a:p>
        </p:txBody>
      </p:sp>
      <p:sp>
        <p:nvSpPr>
          <p:cNvPr id="89" name="Google Shape;89;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2016"/>
              <a:t>Students are drawn to Esports because it is</a:t>
            </a:r>
            <a:r>
              <a:rPr b="1" lang="en" sz="2016"/>
              <a:t>:</a:t>
            </a:r>
            <a:endParaRPr b="1" sz="2016"/>
          </a:p>
          <a:p>
            <a:pPr indent="-327959" lvl="0" marL="457200" rtl="0" algn="l">
              <a:spcBef>
                <a:spcPts val="1200"/>
              </a:spcBef>
              <a:spcAft>
                <a:spcPts val="0"/>
              </a:spcAft>
              <a:buSzPts val="1565"/>
              <a:buChar char="●"/>
            </a:pPr>
            <a:r>
              <a:rPr lang="en" sz="1565"/>
              <a:t>Relevant to their interests</a:t>
            </a:r>
            <a:endParaRPr sz="1565"/>
          </a:p>
          <a:p>
            <a:pPr indent="-327959" lvl="0" marL="457200" rtl="0" algn="l">
              <a:spcBef>
                <a:spcPts val="0"/>
              </a:spcBef>
              <a:spcAft>
                <a:spcPts val="0"/>
              </a:spcAft>
              <a:buSzPts val="1565"/>
              <a:buChar char="●"/>
            </a:pPr>
            <a:r>
              <a:rPr lang="en" sz="1565"/>
              <a:t>Social and team-oriented</a:t>
            </a:r>
            <a:endParaRPr sz="1565"/>
          </a:p>
          <a:p>
            <a:pPr indent="-327959" lvl="0" marL="457200" rtl="0" algn="l">
              <a:spcBef>
                <a:spcPts val="0"/>
              </a:spcBef>
              <a:spcAft>
                <a:spcPts val="0"/>
              </a:spcAft>
              <a:buSzPts val="1565"/>
              <a:buChar char="●"/>
            </a:pPr>
            <a:r>
              <a:rPr lang="en" sz="1565"/>
              <a:t>Competitive</a:t>
            </a:r>
            <a:endParaRPr sz="1565"/>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8"/>
          <p:cNvSpPr/>
          <p:nvPr/>
        </p:nvSpPr>
        <p:spPr>
          <a:xfrm>
            <a:off x="676538" y="169325"/>
            <a:ext cx="3781500" cy="3606900"/>
          </a:xfrm>
          <a:prstGeom prst="roundRect">
            <a:avLst>
              <a:gd fmla="val 16667" name="adj"/>
            </a:avLst>
          </a:prstGeom>
          <a:solidFill>
            <a:srgbClr val="FFFFFF"/>
          </a:solidFill>
          <a:ln cap="flat" cmpd="sng" w="9525">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FFFFFF"/>
              </a:highlight>
            </a:endParaRPr>
          </a:p>
        </p:txBody>
      </p:sp>
      <p:sp>
        <p:nvSpPr>
          <p:cNvPr id="95" name="Google Shape;95;p18"/>
          <p:cNvSpPr/>
          <p:nvPr/>
        </p:nvSpPr>
        <p:spPr>
          <a:xfrm>
            <a:off x="4685950" y="169325"/>
            <a:ext cx="3781500" cy="3606900"/>
          </a:xfrm>
          <a:prstGeom prst="roundRect">
            <a:avLst>
              <a:gd fmla="val 16667" name="adj"/>
            </a:avLst>
          </a:prstGeom>
          <a:solidFill>
            <a:srgbClr val="FFFFFF"/>
          </a:solidFill>
          <a:ln cap="flat" cmpd="sng" w="9525">
            <a:solidFill>
              <a:srgbClr val="FFFFFF"/>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FFFFFF"/>
              </a:highlight>
            </a:endParaRPr>
          </a:p>
        </p:txBody>
      </p:sp>
      <p:sp>
        <p:nvSpPr>
          <p:cNvPr id="96" name="Google Shape;96;p18"/>
          <p:cNvSpPr/>
          <p:nvPr/>
        </p:nvSpPr>
        <p:spPr>
          <a:xfrm>
            <a:off x="1300250" y="1311299"/>
            <a:ext cx="2534089" cy="1051967"/>
          </a:xfrm>
          <a:prstGeom prst="rect">
            <a:avLst/>
          </a:prstGeom>
        </p:spPr>
        <p:txBody>
          <a:bodyPr>
            <a:prstTxWarp prst="textPlain"/>
          </a:bodyPr>
          <a:lstStyle/>
          <a:p>
            <a:pPr lvl="0" algn="ctr"/>
            <a:r>
              <a:rPr b="0" i="0">
                <a:ln cap="flat" cmpd="sng" w="9525">
                  <a:solidFill>
                    <a:srgbClr val="272A36"/>
                  </a:solidFill>
                  <a:prstDash val="solid"/>
                  <a:round/>
                  <a:headEnd len="sm" w="sm" type="none"/>
                  <a:tailEnd len="sm" w="sm" type="none"/>
                </a:ln>
                <a:solidFill>
                  <a:srgbClr val="272A36"/>
                </a:solidFill>
                <a:latin typeface="Barlow"/>
              </a:rPr>
              <a:t>85%</a:t>
            </a:r>
          </a:p>
        </p:txBody>
      </p:sp>
      <p:sp>
        <p:nvSpPr>
          <p:cNvPr id="97" name="Google Shape;97;p18"/>
          <p:cNvSpPr/>
          <p:nvPr/>
        </p:nvSpPr>
        <p:spPr>
          <a:xfrm>
            <a:off x="5243121" y="1311313"/>
            <a:ext cx="2667199" cy="1051942"/>
          </a:xfrm>
          <a:prstGeom prst="rect">
            <a:avLst/>
          </a:prstGeom>
        </p:spPr>
        <p:txBody>
          <a:bodyPr>
            <a:prstTxWarp prst="textPlain"/>
          </a:bodyPr>
          <a:lstStyle/>
          <a:p>
            <a:pPr lvl="0" algn="ctr"/>
            <a:r>
              <a:rPr b="0" i="0">
                <a:ln cap="flat" cmpd="sng" w="9525">
                  <a:solidFill>
                    <a:srgbClr val="272A36"/>
                  </a:solidFill>
                  <a:prstDash val="solid"/>
                  <a:round/>
                  <a:headEnd len="sm" w="sm" type="none"/>
                  <a:tailEnd len="sm" w="sm" type="none"/>
                </a:ln>
                <a:solidFill>
                  <a:srgbClr val="272A36"/>
                </a:solidFill>
                <a:latin typeface="Barlow"/>
              </a:rPr>
              <a:t>40%</a:t>
            </a:r>
          </a:p>
        </p:txBody>
      </p:sp>
      <p:sp>
        <p:nvSpPr>
          <p:cNvPr id="98" name="Google Shape;98;p18"/>
          <p:cNvSpPr txBox="1"/>
          <p:nvPr/>
        </p:nvSpPr>
        <p:spPr>
          <a:xfrm>
            <a:off x="954338" y="2705200"/>
            <a:ext cx="3186600" cy="1008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000">
                <a:solidFill>
                  <a:srgbClr val="272A36"/>
                </a:solidFill>
                <a:latin typeface="Barlow"/>
                <a:ea typeface="Barlow"/>
                <a:cs typeface="Barlow"/>
                <a:sym typeface="Barlow"/>
              </a:rPr>
              <a:t>Teens Play Video Games</a:t>
            </a:r>
            <a:endParaRPr b="1" sz="2000">
              <a:solidFill>
                <a:srgbClr val="272A36"/>
              </a:solidFill>
              <a:latin typeface="Barlow"/>
              <a:ea typeface="Barlow"/>
              <a:cs typeface="Barlow"/>
              <a:sym typeface="Barlow"/>
            </a:endParaRPr>
          </a:p>
          <a:p>
            <a:pPr indent="0" lvl="0" marL="0" rtl="0" algn="ctr">
              <a:spcBef>
                <a:spcPts val="0"/>
              </a:spcBef>
              <a:spcAft>
                <a:spcPts val="0"/>
              </a:spcAft>
              <a:buNone/>
            </a:pPr>
            <a:r>
              <a:rPr b="1" lang="en" sz="2000">
                <a:solidFill>
                  <a:srgbClr val="272A36"/>
                </a:solidFill>
                <a:latin typeface="Barlow"/>
                <a:ea typeface="Barlow"/>
                <a:cs typeface="Barlow"/>
                <a:sym typeface="Barlow"/>
              </a:rPr>
              <a:t>*US</a:t>
            </a:r>
            <a:endParaRPr b="1" sz="2000">
              <a:solidFill>
                <a:srgbClr val="272A36"/>
              </a:solidFill>
              <a:latin typeface="Barlow"/>
              <a:ea typeface="Barlow"/>
              <a:cs typeface="Barlow"/>
              <a:sym typeface="Barlow"/>
            </a:endParaRPr>
          </a:p>
          <a:p>
            <a:pPr indent="0" lvl="0" marL="0" rtl="0" algn="ctr">
              <a:spcBef>
                <a:spcPts val="0"/>
              </a:spcBef>
              <a:spcAft>
                <a:spcPts val="0"/>
              </a:spcAft>
              <a:buNone/>
            </a:pPr>
            <a:r>
              <a:rPr lang="en" sz="1350">
                <a:solidFill>
                  <a:srgbClr val="121737"/>
                </a:solidFill>
                <a:highlight>
                  <a:srgbClr val="FFFFFF"/>
                </a:highlight>
              </a:rPr>
              <a:t>(</a:t>
            </a:r>
            <a:r>
              <a:rPr lang="en" sz="1350">
                <a:solidFill>
                  <a:srgbClr val="121737"/>
                </a:solidFill>
                <a:highlight>
                  <a:srgbClr val="FFFFFF"/>
                </a:highlight>
              </a:rPr>
              <a:t>Gottfried &amp; Sidoti, 2024</a:t>
            </a:r>
            <a:r>
              <a:rPr lang="en" sz="1350">
                <a:solidFill>
                  <a:srgbClr val="121737"/>
                </a:solidFill>
                <a:highlight>
                  <a:srgbClr val="FFFFFF"/>
                </a:highlight>
              </a:rPr>
              <a:t>)</a:t>
            </a:r>
            <a:endParaRPr b="1" sz="2000">
              <a:solidFill>
                <a:srgbClr val="272A36"/>
              </a:solidFill>
              <a:latin typeface="Barlow"/>
              <a:ea typeface="Barlow"/>
              <a:cs typeface="Barlow"/>
              <a:sym typeface="Barlow"/>
            </a:endParaRPr>
          </a:p>
        </p:txBody>
      </p:sp>
      <p:sp>
        <p:nvSpPr>
          <p:cNvPr id="99" name="Google Shape;99;p18"/>
          <p:cNvSpPr txBox="1"/>
          <p:nvPr/>
        </p:nvSpPr>
        <p:spPr>
          <a:xfrm>
            <a:off x="4750463" y="2705200"/>
            <a:ext cx="3652500" cy="1008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000">
                <a:solidFill>
                  <a:srgbClr val="272A36"/>
                </a:solidFill>
                <a:latin typeface="Barlow"/>
                <a:ea typeface="Barlow"/>
                <a:cs typeface="Barlow"/>
                <a:sym typeface="Barlow"/>
              </a:rPr>
              <a:t>Play Daily</a:t>
            </a:r>
            <a:endParaRPr b="1" sz="2000">
              <a:solidFill>
                <a:srgbClr val="272A36"/>
              </a:solidFill>
              <a:latin typeface="Barlow"/>
              <a:ea typeface="Barlow"/>
              <a:cs typeface="Barlow"/>
              <a:sym typeface="Barlow"/>
            </a:endParaRPr>
          </a:p>
          <a:p>
            <a:pPr indent="0" lvl="0" marL="0" rtl="0" algn="ctr">
              <a:spcBef>
                <a:spcPts val="0"/>
              </a:spcBef>
              <a:spcAft>
                <a:spcPts val="0"/>
              </a:spcAft>
              <a:buNone/>
            </a:pPr>
            <a:r>
              <a:rPr b="1" lang="en" sz="2000">
                <a:solidFill>
                  <a:srgbClr val="272A36"/>
                </a:solidFill>
                <a:latin typeface="Barlow"/>
                <a:ea typeface="Barlow"/>
                <a:cs typeface="Barlow"/>
                <a:sym typeface="Barlow"/>
              </a:rPr>
              <a:t>*US</a:t>
            </a:r>
            <a:endParaRPr b="1" sz="2000">
              <a:solidFill>
                <a:srgbClr val="272A36"/>
              </a:solidFill>
              <a:latin typeface="Barlow"/>
              <a:ea typeface="Barlow"/>
              <a:cs typeface="Barlow"/>
              <a:sym typeface="Barlow"/>
            </a:endParaRPr>
          </a:p>
          <a:p>
            <a:pPr indent="0" lvl="0" marL="0" rtl="0" algn="ctr">
              <a:spcBef>
                <a:spcPts val="0"/>
              </a:spcBef>
              <a:spcAft>
                <a:spcPts val="0"/>
              </a:spcAft>
              <a:buNone/>
            </a:pPr>
            <a:r>
              <a:rPr lang="en" sz="1350">
                <a:solidFill>
                  <a:srgbClr val="121737"/>
                </a:solidFill>
                <a:highlight>
                  <a:srgbClr val="FFFFFF"/>
                </a:highlight>
              </a:rPr>
              <a:t>(</a:t>
            </a:r>
            <a:r>
              <a:rPr lang="en" sz="1350">
                <a:solidFill>
                  <a:srgbClr val="121737"/>
                </a:solidFill>
                <a:highlight>
                  <a:srgbClr val="FFFFFF"/>
                </a:highlight>
              </a:rPr>
              <a:t>Gottfried &amp; Sidoti, 2024</a:t>
            </a:r>
            <a:r>
              <a:rPr lang="en" sz="1350">
                <a:solidFill>
                  <a:srgbClr val="121737"/>
                </a:solidFill>
                <a:highlight>
                  <a:srgbClr val="FFFFFF"/>
                </a:highlight>
              </a:rPr>
              <a:t>)</a:t>
            </a:r>
            <a:endParaRPr b="1" sz="2000">
              <a:solidFill>
                <a:srgbClr val="272A36"/>
              </a:solidFill>
              <a:latin typeface="Barlow"/>
              <a:ea typeface="Barlow"/>
              <a:cs typeface="Barlow"/>
              <a:sym typeface="Barlow"/>
            </a:endParaRPr>
          </a:p>
        </p:txBody>
      </p:sp>
      <p:sp>
        <p:nvSpPr>
          <p:cNvPr id="100" name="Google Shape;100;p18"/>
          <p:cNvSpPr txBox="1"/>
          <p:nvPr/>
        </p:nvSpPr>
        <p:spPr>
          <a:xfrm>
            <a:off x="1545750" y="4150700"/>
            <a:ext cx="6052500" cy="392400"/>
          </a:xfrm>
          <a:prstGeom prst="rect">
            <a:avLst/>
          </a:prstGeom>
          <a:noFill/>
          <a:ln>
            <a:noFill/>
          </a:ln>
        </p:spPr>
        <p:txBody>
          <a:bodyPr anchorCtr="0" anchor="t" bIns="91425" lIns="91425" spcFirstLastPara="1" rIns="91425" wrap="square" tIns="91425">
            <a:spAutoFit/>
          </a:bodyPr>
          <a:lstStyle/>
          <a:p>
            <a:pPr indent="-314325" lvl="0" marL="457200" rtl="0" algn="l">
              <a:lnSpc>
                <a:spcPct val="150000"/>
              </a:lnSpc>
              <a:spcBef>
                <a:spcPts val="0"/>
              </a:spcBef>
              <a:spcAft>
                <a:spcPts val="0"/>
              </a:spcAft>
              <a:buSzPts val="1350"/>
              <a:buFont typeface="Montserrat"/>
              <a:buChar char="●"/>
            </a:pPr>
            <a:r>
              <a:rPr lang="en" sz="1350">
                <a:highlight>
                  <a:srgbClr val="FFFFFF"/>
                </a:highlight>
                <a:latin typeface="Montserrat"/>
                <a:ea typeface="Montserrat"/>
                <a:cs typeface="Montserrat"/>
                <a:sym typeface="Montserrat"/>
              </a:rPr>
              <a:t>approximately 212 million gamers in the *U.S </a:t>
            </a:r>
            <a:r>
              <a:rPr lang="en" sz="1350">
                <a:highlight>
                  <a:srgbClr val="FFFFFF"/>
                </a:highlight>
                <a:latin typeface="Montserrat"/>
                <a:ea typeface="Montserrat"/>
                <a:cs typeface="Montserrat"/>
                <a:sym typeface="Montserrat"/>
              </a:rPr>
              <a:t>(Armstrong, 2023)</a:t>
            </a:r>
            <a:endParaRPr sz="1350">
              <a:highlight>
                <a:srgbClr val="FFFFFF"/>
              </a:highlight>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Educational Benefits</a:t>
            </a:r>
            <a:endParaRPr/>
          </a:p>
        </p:txBody>
      </p:sp>
      <p:sp>
        <p:nvSpPr>
          <p:cNvPr id="106" name="Google Shape;106;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2016"/>
              <a:t>Esports can support</a:t>
            </a:r>
            <a:r>
              <a:rPr b="1" lang="en" sz="2016"/>
              <a:t>:</a:t>
            </a:r>
            <a:endParaRPr b="1" sz="2016"/>
          </a:p>
          <a:p>
            <a:pPr indent="-327959" lvl="0" marL="457200" rtl="0" algn="l">
              <a:spcBef>
                <a:spcPts val="0"/>
              </a:spcBef>
              <a:spcAft>
                <a:spcPts val="0"/>
              </a:spcAft>
              <a:buSzPts val="1565"/>
              <a:buChar char="●"/>
            </a:pPr>
            <a:r>
              <a:rPr lang="en" sz="1565"/>
              <a:t>Collaboration</a:t>
            </a:r>
            <a:endParaRPr sz="1565"/>
          </a:p>
          <a:p>
            <a:pPr indent="-327959" lvl="0" marL="457200" rtl="0" algn="l">
              <a:spcBef>
                <a:spcPts val="0"/>
              </a:spcBef>
              <a:spcAft>
                <a:spcPts val="0"/>
              </a:spcAft>
              <a:buSzPts val="1565"/>
              <a:buChar char="●"/>
            </a:pPr>
            <a:r>
              <a:rPr lang="en" sz="1565"/>
              <a:t>Leadership</a:t>
            </a:r>
            <a:endParaRPr sz="1565"/>
          </a:p>
          <a:p>
            <a:pPr indent="-327959" lvl="0" marL="457200" rtl="0" algn="l">
              <a:spcBef>
                <a:spcPts val="0"/>
              </a:spcBef>
              <a:spcAft>
                <a:spcPts val="0"/>
              </a:spcAft>
              <a:buSzPts val="1565"/>
              <a:buChar char="●"/>
            </a:pPr>
            <a:r>
              <a:rPr lang="en" sz="1565"/>
              <a:t>School belonging</a:t>
            </a:r>
            <a:endParaRPr sz="1565"/>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pic>
        <p:nvPicPr>
          <p:cNvPr id="111" name="Google Shape;111;p20"/>
          <p:cNvPicPr preferRelativeResize="0"/>
          <p:nvPr/>
        </p:nvPicPr>
        <p:blipFill>
          <a:blip r:embed="rId3">
            <a:alphaModFix/>
          </a:blip>
          <a:stretch>
            <a:fillRect/>
          </a:stretch>
        </p:blipFill>
        <p:spPr>
          <a:xfrm>
            <a:off x="194500" y="-46125"/>
            <a:ext cx="3161695" cy="4838700"/>
          </a:xfrm>
          <a:prstGeom prst="rect">
            <a:avLst/>
          </a:prstGeom>
          <a:noFill/>
          <a:ln>
            <a:noFill/>
          </a:ln>
        </p:spPr>
      </p:pic>
      <p:pic>
        <p:nvPicPr>
          <p:cNvPr id="112" name="Google Shape;112;p20"/>
          <p:cNvPicPr preferRelativeResize="0"/>
          <p:nvPr/>
        </p:nvPicPr>
        <p:blipFill>
          <a:blip r:embed="rId4">
            <a:alphaModFix/>
          </a:blip>
          <a:stretch>
            <a:fillRect/>
          </a:stretch>
        </p:blipFill>
        <p:spPr>
          <a:xfrm>
            <a:off x="4714126" y="446625"/>
            <a:ext cx="3572199" cy="1386225"/>
          </a:xfrm>
          <a:prstGeom prst="rect">
            <a:avLst/>
          </a:prstGeom>
          <a:noFill/>
          <a:ln>
            <a:noFill/>
          </a:ln>
        </p:spPr>
      </p:pic>
      <p:pic>
        <p:nvPicPr>
          <p:cNvPr id="113" name="Google Shape;113;p20"/>
          <p:cNvPicPr preferRelativeResize="0"/>
          <p:nvPr/>
        </p:nvPicPr>
        <p:blipFill>
          <a:blip r:embed="rId5">
            <a:alphaModFix/>
          </a:blip>
          <a:stretch>
            <a:fillRect/>
          </a:stretch>
        </p:blipFill>
        <p:spPr>
          <a:xfrm>
            <a:off x="4714125" y="2144634"/>
            <a:ext cx="4062350" cy="795525"/>
          </a:xfrm>
          <a:prstGeom prst="rect">
            <a:avLst/>
          </a:prstGeom>
          <a:noFill/>
          <a:ln>
            <a:noFill/>
          </a:ln>
        </p:spPr>
      </p:pic>
      <p:sp>
        <p:nvSpPr>
          <p:cNvPr id="114" name="Google Shape;114;p20"/>
          <p:cNvSpPr txBox="1"/>
          <p:nvPr/>
        </p:nvSpPr>
        <p:spPr>
          <a:xfrm>
            <a:off x="5878275" y="4529400"/>
            <a:ext cx="29568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800">
                <a:solidFill>
                  <a:schemeClr val="accent3"/>
                </a:solidFill>
                <a:latin typeface="Proxima Nova"/>
                <a:ea typeface="Proxima Nova"/>
                <a:cs typeface="Proxima Nova"/>
                <a:sym typeface="Proxima Nova"/>
              </a:rPr>
              <a:t>(Postell &amp; Narayan, 2025) </a:t>
            </a:r>
            <a:endParaRPr b="1" sz="1800">
              <a:solidFill>
                <a:schemeClr val="accent3"/>
              </a:solidFill>
              <a:latin typeface="Proxima Nova"/>
              <a:ea typeface="Proxima Nova"/>
              <a:cs typeface="Proxima Nova"/>
              <a:sym typeface="Proxima Nova"/>
            </a:endParaRPr>
          </a:p>
        </p:txBody>
      </p:sp>
      <p:sp>
        <p:nvSpPr>
          <p:cNvPr id="115" name="Google Shape;115;p20"/>
          <p:cNvSpPr txBox="1"/>
          <p:nvPr/>
        </p:nvSpPr>
        <p:spPr>
          <a:xfrm>
            <a:off x="4841038" y="3236400"/>
            <a:ext cx="38085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rgbClr val="008CFF"/>
                </a:solidFill>
                <a:latin typeface="Proxima Nova"/>
                <a:ea typeface="Proxima Nova"/>
                <a:cs typeface="Proxima Nova"/>
                <a:sym typeface="Proxima Nova"/>
              </a:rPr>
              <a:t>*These are not limited to competitive and extend to industry skills like broadcast and </a:t>
            </a:r>
            <a:r>
              <a:rPr b="1" lang="en" sz="1800">
                <a:solidFill>
                  <a:srgbClr val="008CFF"/>
                </a:solidFill>
                <a:latin typeface="Proxima Nova"/>
                <a:ea typeface="Proxima Nova"/>
                <a:cs typeface="Proxima Nova"/>
                <a:sym typeface="Proxima Nova"/>
              </a:rPr>
              <a:t>management </a:t>
            </a:r>
            <a:endParaRPr b="1" sz="1800">
              <a:solidFill>
                <a:srgbClr val="008CFF"/>
              </a:solidFill>
              <a:latin typeface="Proxima Nova"/>
              <a:ea typeface="Proxima Nova"/>
              <a:cs typeface="Proxima Nova"/>
              <a:sym typeface="Proxima Nov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1"/>
          <p:cNvSpPr txBox="1"/>
          <p:nvPr/>
        </p:nvSpPr>
        <p:spPr>
          <a:xfrm>
            <a:off x="3093600" y="3352725"/>
            <a:ext cx="29568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800">
                <a:solidFill>
                  <a:schemeClr val="accent3"/>
                </a:solidFill>
                <a:latin typeface="Proxima Nova"/>
                <a:ea typeface="Proxima Nova"/>
                <a:cs typeface="Proxima Nova"/>
                <a:sym typeface="Proxima Nova"/>
              </a:rPr>
              <a:t>(Postell &amp; Narayan, 2025) </a:t>
            </a:r>
            <a:endParaRPr b="1" sz="1800">
              <a:solidFill>
                <a:schemeClr val="accent3"/>
              </a:solidFill>
              <a:latin typeface="Proxima Nova"/>
              <a:ea typeface="Proxima Nova"/>
              <a:cs typeface="Proxima Nova"/>
              <a:sym typeface="Proxima Nova"/>
            </a:endParaRPr>
          </a:p>
        </p:txBody>
      </p:sp>
      <p:pic>
        <p:nvPicPr>
          <p:cNvPr id="121" name="Google Shape;121;p21"/>
          <p:cNvPicPr preferRelativeResize="0"/>
          <p:nvPr/>
        </p:nvPicPr>
        <p:blipFill rotWithShape="1">
          <a:blip r:embed="rId3">
            <a:alphaModFix/>
          </a:blip>
          <a:srcRect b="20476" l="3852" r="12946" t="28409"/>
          <a:stretch/>
        </p:blipFill>
        <p:spPr>
          <a:xfrm>
            <a:off x="148575" y="1885450"/>
            <a:ext cx="8846850" cy="6863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