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8" r:id="rId7"/>
    <p:sldMasterId id="2147483710" r:id="rId8"/>
    <p:sldMasterId id="2147483721" r:id="rId9"/>
    <p:sldMasterId id="2147483727" r:id="rId10"/>
    <p:sldMasterId id="2147483734" r:id="rId11"/>
    <p:sldMasterId id="2147483743" r:id="rId12"/>
  </p:sldMasterIdLst>
  <p:notesMasterIdLst>
    <p:notesMasterId r:id="rId75"/>
  </p:notesMasterIdLst>
  <p:sldIdLst>
    <p:sldId id="256" r:id="rId13"/>
    <p:sldId id="1679" r:id="rId14"/>
    <p:sldId id="1676" r:id="rId15"/>
    <p:sldId id="317" r:id="rId16"/>
    <p:sldId id="321" r:id="rId17"/>
    <p:sldId id="1680" r:id="rId18"/>
    <p:sldId id="323" r:id="rId19"/>
    <p:sldId id="1665" r:id="rId20"/>
    <p:sldId id="1681" r:id="rId21"/>
    <p:sldId id="318" r:id="rId22"/>
    <p:sldId id="319" r:id="rId23"/>
    <p:sldId id="320" r:id="rId24"/>
    <p:sldId id="268" r:id="rId25"/>
    <p:sldId id="1667" r:id="rId26"/>
    <p:sldId id="270" r:id="rId27"/>
    <p:sldId id="1668" r:id="rId28"/>
    <p:sldId id="1669" r:id="rId29"/>
    <p:sldId id="324" r:id="rId30"/>
    <p:sldId id="1682" r:id="rId31"/>
    <p:sldId id="1670" r:id="rId32"/>
    <p:sldId id="1671" r:id="rId33"/>
    <p:sldId id="1672" r:id="rId34"/>
    <p:sldId id="285" r:id="rId35"/>
    <p:sldId id="286" r:id="rId36"/>
    <p:sldId id="287" r:id="rId37"/>
    <p:sldId id="288" r:id="rId38"/>
    <p:sldId id="289" r:id="rId39"/>
    <p:sldId id="290" r:id="rId40"/>
    <p:sldId id="291" r:id="rId41"/>
    <p:sldId id="315" r:id="rId42"/>
    <p:sldId id="1683" r:id="rId43"/>
    <p:sldId id="257" r:id="rId44"/>
    <p:sldId id="1655" r:id="rId45"/>
    <p:sldId id="1654" r:id="rId46"/>
    <p:sldId id="1653" r:id="rId47"/>
    <p:sldId id="258" r:id="rId48"/>
    <p:sldId id="269" r:id="rId49"/>
    <p:sldId id="271" r:id="rId50"/>
    <p:sldId id="272" r:id="rId51"/>
    <p:sldId id="273" r:id="rId52"/>
    <p:sldId id="259" r:id="rId53"/>
    <p:sldId id="260" r:id="rId54"/>
    <p:sldId id="1635" r:id="rId55"/>
    <p:sldId id="261" r:id="rId56"/>
    <p:sldId id="262" r:id="rId57"/>
    <p:sldId id="343" r:id="rId58"/>
    <p:sldId id="345" r:id="rId59"/>
    <p:sldId id="263" r:id="rId60"/>
    <p:sldId id="264" r:id="rId61"/>
    <p:sldId id="265" r:id="rId62"/>
    <p:sldId id="266" r:id="rId63"/>
    <p:sldId id="267" r:id="rId64"/>
    <p:sldId id="1656" r:id="rId65"/>
    <p:sldId id="1657" r:id="rId66"/>
    <p:sldId id="1658" r:id="rId67"/>
    <p:sldId id="1659" r:id="rId68"/>
    <p:sldId id="1660" r:id="rId69"/>
    <p:sldId id="1661" r:id="rId70"/>
    <p:sldId id="1662" r:id="rId71"/>
    <p:sldId id="1663" r:id="rId72"/>
    <p:sldId id="1664" r:id="rId73"/>
    <p:sldId id="167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49"/>
    <a:srgbClr val="FFC635"/>
    <a:srgbClr val="E2392B"/>
    <a:srgbClr val="3373DF"/>
    <a:srgbClr val="308819"/>
    <a:srgbClr val="E9E9E9"/>
    <a:srgbClr val="D8D4D7"/>
    <a:srgbClr val="CFDEE5"/>
    <a:srgbClr val="CFDFE5"/>
    <a:srgbClr val="FF8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2"/>
    <p:restoredTop sz="82971"/>
  </p:normalViewPr>
  <p:slideViewPr>
    <p:cSldViewPr snapToGrid="0">
      <p:cViewPr>
        <p:scale>
          <a:sx n="73" d="100"/>
          <a:sy n="73" d="100"/>
        </p:scale>
        <p:origin x="1160" y="632"/>
      </p:cViewPr>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250437-FF84-4E4B-A78E-593256980CC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6D65E6A-A721-4AD4-9D34-82484C1073BE}">
      <dgm:prSet custT="1"/>
      <dgm:spPr>
        <a:solidFill>
          <a:srgbClr val="E2392B"/>
        </a:solidFill>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Staff training and mindset development</a:t>
          </a:r>
        </a:p>
      </dgm:t>
    </dgm:pt>
    <dgm:pt modelId="{40D09EA2-FB63-48D9-810F-7BE61FBF2EBC}" type="parTrans" cxnId="{0FCBC716-8968-48B1-AFAD-409EAC547D59}">
      <dgm:prSet/>
      <dgm:spPr/>
      <dgm:t>
        <a:bodyPr/>
        <a:lstStyle/>
        <a:p>
          <a:endParaRPr lang="en-US"/>
        </a:p>
      </dgm:t>
    </dgm:pt>
    <dgm:pt modelId="{266CA721-D351-4C12-836D-1E87AC29D8AF}" type="sibTrans" cxnId="{0FCBC716-8968-48B1-AFAD-409EAC547D59}">
      <dgm:prSet/>
      <dgm:spPr/>
      <dgm:t>
        <a:bodyPr/>
        <a:lstStyle/>
        <a:p>
          <a:endParaRPr lang="en-US"/>
        </a:p>
      </dgm:t>
    </dgm:pt>
    <dgm:pt modelId="{BC16ECF9-D96A-4A0D-9684-F539C6C9E91B}">
      <dgm:prSet custT="1"/>
      <dgm:spPr>
        <a:solidFill>
          <a:srgbClr val="308819"/>
        </a:solidFill>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Introduction of shared leadership language</a:t>
          </a:r>
        </a:p>
      </dgm:t>
    </dgm:pt>
    <dgm:pt modelId="{CDE69EAB-9C8E-43DA-A826-A4422AD3C529}" type="parTrans" cxnId="{28E57739-D1FB-4311-B4A7-C7E1A925E5AA}">
      <dgm:prSet/>
      <dgm:spPr/>
      <dgm:t>
        <a:bodyPr/>
        <a:lstStyle/>
        <a:p>
          <a:endParaRPr lang="en-US"/>
        </a:p>
      </dgm:t>
    </dgm:pt>
    <dgm:pt modelId="{CA2228F7-758B-4AEA-9257-E01CC2F27A0C}" type="sibTrans" cxnId="{28E57739-D1FB-4311-B4A7-C7E1A925E5AA}">
      <dgm:prSet/>
      <dgm:spPr/>
      <dgm:t>
        <a:bodyPr/>
        <a:lstStyle/>
        <a:p>
          <a:endParaRPr lang="en-US"/>
        </a:p>
      </dgm:t>
    </dgm:pt>
    <dgm:pt modelId="{47BD2B6E-8994-4F12-9B7F-E7B63AA646F1}">
      <dgm:prSet custT="1"/>
      <dgm:spPr>
        <a:solidFill>
          <a:srgbClr val="3373DF"/>
        </a:solidFill>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Understanding The 7 Habits</a:t>
          </a:r>
          <a:r>
            <a:rPr lang="en-US" sz="2400" baseline="30000" dirty="0">
              <a:latin typeface="Helvetica Neue" panose="02000503000000020004" pitchFamily="2" charset="0"/>
              <a:ea typeface="Helvetica Neue" panose="02000503000000020004" pitchFamily="2" charset="0"/>
              <a:cs typeface="Helvetica Neue" panose="02000503000000020004" pitchFamily="2" charset="0"/>
            </a:rPr>
            <a:t>®</a:t>
          </a:r>
          <a:r>
            <a:rPr lang="en-US" sz="2400" dirty="0">
              <a:latin typeface="Helvetica Neue" panose="02000503000000020004" pitchFamily="2" charset="0"/>
              <a:ea typeface="Helvetica Neue" panose="02000503000000020004" pitchFamily="2" charset="0"/>
              <a:cs typeface="Helvetica Neue" panose="02000503000000020004" pitchFamily="2" charset="0"/>
            </a:rPr>
            <a:t> framework</a:t>
          </a:r>
        </a:p>
      </dgm:t>
    </dgm:pt>
    <dgm:pt modelId="{3940C12B-9847-48E0-98A1-3623FF0A95DC}" type="parTrans" cxnId="{86A5B496-8F3A-4638-890E-3C8696C94B9E}">
      <dgm:prSet/>
      <dgm:spPr/>
      <dgm:t>
        <a:bodyPr/>
        <a:lstStyle/>
        <a:p>
          <a:endParaRPr lang="en-US"/>
        </a:p>
      </dgm:t>
    </dgm:pt>
    <dgm:pt modelId="{5D7C9C47-D278-41B2-9E10-2AA466CFDBBA}" type="sibTrans" cxnId="{86A5B496-8F3A-4638-890E-3C8696C94B9E}">
      <dgm:prSet/>
      <dgm:spPr/>
      <dgm:t>
        <a:bodyPr/>
        <a:lstStyle/>
        <a:p>
          <a:endParaRPr lang="en-US"/>
        </a:p>
      </dgm:t>
    </dgm:pt>
    <dgm:pt modelId="{95AF624E-8C69-4568-BB0D-779597B17752}">
      <dgm:prSet custT="1"/>
      <dgm:spPr>
        <a:solidFill>
          <a:srgbClr val="FFC635"/>
        </a:solidFill>
      </dgm:spPr>
      <dgm:t>
        <a:bodyPr/>
        <a:lstStyle/>
        <a:p>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Modeling leadership behaviors as adults</a:t>
          </a:r>
        </a:p>
      </dgm:t>
    </dgm:pt>
    <dgm:pt modelId="{AA98FD88-305E-4692-A4E1-A5D1751BE4CF}" type="parTrans" cxnId="{57974856-152D-4C46-8D52-9F5F1AAD1100}">
      <dgm:prSet/>
      <dgm:spPr/>
      <dgm:t>
        <a:bodyPr/>
        <a:lstStyle/>
        <a:p>
          <a:endParaRPr lang="en-US"/>
        </a:p>
      </dgm:t>
    </dgm:pt>
    <dgm:pt modelId="{E9AE3063-ACB3-4A82-82DF-31258371A8FE}" type="sibTrans" cxnId="{57974856-152D-4C46-8D52-9F5F1AAD1100}">
      <dgm:prSet/>
      <dgm:spPr/>
      <dgm:t>
        <a:bodyPr/>
        <a:lstStyle/>
        <a:p>
          <a:endParaRPr lang="en-US"/>
        </a:p>
      </dgm:t>
    </dgm:pt>
    <dgm:pt modelId="{8ADB7A76-52A9-40B2-9A46-E5DD65B873E2}">
      <dgm:prSet custT="1"/>
      <dgm:spPr>
        <a:solidFill>
          <a:srgbClr val="994996"/>
        </a:solidFill>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Building consistency across classrooms and programs</a:t>
          </a:r>
        </a:p>
      </dgm:t>
    </dgm:pt>
    <dgm:pt modelId="{6B55B8CA-BDCF-46A2-83DD-5E0B4B4769D0}" type="parTrans" cxnId="{2DE452D0-EE27-479F-B32C-F24A6F213877}">
      <dgm:prSet/>
      <dgm:spPr/>
      <dgm:t>
        <a:bodyPr/>
        <a:lstStyle/>
        <a:p>
          <a:endParaRPr lang="en-US"/>
        </a:p>
      </dgm:t>
    </dgm:pt>
    <dgm:pt modelId="{B3A4DAA1-5100-43CA-A1C8-BACA092F60D3}" type="sibTrans" cxnId="{2DE452D0-EE27-479F-B32C-F24A6F213877}">
      <dgm:prSet/>
      <dgm:spPr/>
      <dgm:t>
        <a:bodyPr/>
        <a:lstStyle/>
        <a:p>
          <a:endParaRPr lang="en-US"/>
        </a:p>
      </dgm:t>
    </dgm:pt>
    <dgm:pt modelId="{75C237B2-AF1E-4438-947D-4186361330A3}">
      <dgm:prSet custT="1"/>
      <dgm:spPr>
        <a:solidFill>
          <a:srgbClr val="001B49"/>
        </a:solidFill>
      </dgm:spPr>
      <dgm:t>
        <a:bodyPr/>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Examples:</a:t>
          </a:r>
        </a:p>
      </dgm:t>
    </dgm:pt>
    <dgm:pt modelId="{1980ACCF-BEAB-460D-B487-9B24026D50BA}" type="parTrans" cxnId="{C2E4D75E-3381-42CD-9580-69487067B5FF}">
      <dgm:prSet/>
      <dgm:spPr/>
      <dgm:t>
        <a:bodyPr/>
        <a:lstStyle/>
        <a:p>
          <a:endParaRPr lang="en-US"/>
        </a:p>
      </dgm:t>
    </dgm:pt>
    <dgm:pt modelId="{42DF693A-68D4-467C-982F-D0AC106F39B2}" type="sibTrans" cxnId="{C2E4D75E-3381-42CD-9580-69487067B5FF}">
      <dgm:prSet/>
      <dgm:spPr/>
      <dgm:t>
        <a:bodyPr/>
        <a:lstStyle/>
        <a:p>
          <a:endParaRPr lang="en-US"/>
        </a:p>
      </dgm:t>
    </dgm:pt>
    <dgm:pt modelId="{07C148F3-71D0-4A98-A250-D9315A99754B}">
      <dgm:prSet custT="1"/>
      <dgm:spPr>
        <a:solidFill>
          <a:srgbClr val="001B49"/>
        </a:solidFill>
      </dgm:spPr>
      <dgm: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Shared expectations for professionalism</a:t>
          </a:r>
        </a:p>
      </dgm:t>
    </dgm:pt>
    <dgm:pt modelId="{5D3ACFF8-12A3-4464-8AAA-AD33914CDC3A}" type="parTrans" cxnId="{7CDD01FB-0A03-4710-9A2E-E1FCCC4B4DFC}">
      <dgm:prSet/>
      <dgm:spPr/>
      <dgm:t>
        <a:bodyPr/>
        <a:lstStyle/>
        <a:p>
          <a:endParaRPr lang="en-US"/>
        </a:p>
      </dgm:t>
    </dgm:pt>
    <dgm:pt modelId="{0ACBFF7B-A7F0-41B8-A172-D58B3ED02023}" type="sibTrans" cxnId="{7CDD01FB-0A03-4710-9A2E-E1FCCC4B4DFC}">
      <dgm:prSet/>
      <dgm:spPr/>
      <dgm:t>
        <a:bodyPr/>
        <a:lstStyle/>
        <a:p>
          <a:endParaRPr lang="en-US"/>
        </a:p>
      </dgm:t>
    </dgm:pt>
    <dgm:pt modelId="{791F1283-0F75-4909-AD84-F186D5DFA084}">
      <dgm:prSet custT="1"/>
      <dgm:spPr>
        <a:solidFill>
          <a:srgbClr val="001B49"/>
        </a:solidFill>
      </dgm:spPr>
      <dgm: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Leadership vocabulary posted in labs and classrooms</a:t>
          </a:r>
        </a:p>
      </dgm:t>
    </dgm:pt>
    <dgm:pt modelId="{9DBFB541-6FED-4FDA-B344-C97B871460A9}" type="parTrans" cxnId="{0FC1DB04-A9C2-4BF9-AFD7-4E6F7D436F87}">
      <dgm:prSet/>
      <dgm:spPr/>
      <dgm:t>
        <a:bodyPr/>
        <a:lstStyle/>
        <a:p>
          <a:endParaRPr lang="en-US"/>
        </a:p>
      </dgm:t>
    </dgm:pt>
    <dgm:pt modelId="{36FB2889-375A-4736-ACD6-8BB37234D3D0}" type="sibTrans" cxnId="{0FC1DB04-A9C2-4BF9-AFD7-4E6F7D436F87}">
      <dgm:prSet/>
      <dgm:spPr/>
      <dgm:t>
        <a:bodyPr/>
        <a:lstStyle/>
        <a:p>
          <a:endParaRPr lang="en-US"/>
        </a:p>
      </dgm:t>
    </dgm:pt>
    <dgm:pt modelId="{9A6C0895-BE8A-4ED6-A312-41B3C66170F5}">
      <dgm:prSet custT="1"/>
      <dgm:spPr>
        <a:solidFill>
          <a:srgbClr val="001B49"/>
        </a:solidFill>
      </dgm:spPr>
      <dgm: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Daily leadership reflections or bell ringers</a:t>
          </a:r>
        </a:p>
      </dgm:t>
    </dgm:pt>
    <dgm:pt modelId="{5494F51E-DA0F-40A9-A09F-79AA7B66C8B0}" type="parTrans" cxnId="{F9294E0C-8752-4E08-976D-D6C7B528DC4E}">
      <dgm:prSet/>
      <dgm:spPr/>
      <dgm:t>
        <a:bodyPr/>
        <a:lstStyle/>
        <a:p>
          <a:endParaRPr lang="en-US"/>
        </a:p>
      </dgm:t>
    </dgm:pt>
    <dgm:pt modelId="{8606518C-478A-4152-AC77-7513263EE3A9}" type="sibTrans" cxnId="{F9294E0C-8752-4E08-976D-D6C7B528DC4E}">
      <dgm:prSet/>
      <dgm:spPr/>
      <dgm:t>
        <a:bodyPr/>
        <a:lstStyle/>
        <a:p>
          <a:endParaRPr lang="en-US"/>
        </a:p>
      </dgm:t>
    </dgm:pt>
    <dgm:pt modelId="{DBC35FF7-520A-48A5-BBD6-B03B1380C750}">
      <dgm:prSet custT="1"/>
      <dgm:spPr>
        <a:solidFill>
          <a:srgbClr val="001B49"/>
        </a:solidFill>
      </dgm:spPr>
      <dgm: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Staff modeling workplace communication and accountability</a:t>
          </a:r>
        </a:p>
      </dgm:t>
    </dgm:pt>
    <dgm:pt modelId="{E432ACB0-4274-41C4-8A79-C0434ED66C4E}" type="parTrans" cxnId="{19501C8B-B35A-4262-BFE4-4FB30A7A3559}">
      <dgm:prSet/>
      <dgm:spPr/>
      <dgm:t>
        <a:bodyPr/>
        <a:lstStyle/>
        <a:p>
          <a:endParaRPr lang="en-US"/>
        </a:p>
      </dgm:t>
    </dgm:pt>
    <dgm:pt modelId="{DBB76295-51D6-4EEF-A8A7-69E144AD9B8B}" type="sibTrans" cxnId="{19501C8B-B35A-4262-BFE4-4FB30A7A3559}">
      <dgm:prSet/>
      <dgm:spPr/>
      <dgm:t>
        <a:bodyPr/>
        <a:lstStyle/>
        <a:p>
          <a:endParaRPr lang="en-US"/>
        </a:p>
      </dgm:t>
    </dgm:pt>
    <dgm:pt modelId="{6C6D3259-114C-414F-9F52-5BA04C30B6DD}" type="pres">
      <dgm:prSet presAssocID="{EA250437-FF84-4E4B-A78E-593256980CCA}" presName="diagram" presStyleCnt="0">
        <dgm:presLayoutVars>
          <dgm:dir/>
          <dgm:resizeHandles val="exact"/>
        </dgm:presLayoutVars>
      </dgm:prSet>
      <dgm:spPr/>
    </dgm:pt>
    <dgm:pt modelId="{098E27EC-7B02-4C42-884F-908FD9362AE3}" type="pres">
      <dgm:prSet presAssocID="{26D65E6A-A721-4AD4-9D34-82484C1073BE}" presName="node" presStyleLbl="node1" presStyleIdx="0" presStyleCnt="6" custLinFactNeighborX="236" custLinFactNeighborY="788">
        <dgm:presLayoutVars>
          <dgm:bulletEnabled val="1"/>
        </dgm:presLayoutVars>
      </dgm:prSet>
      <dgm:spPr>
        <a:prstGeom prst="roundRect">
          <a:avLst/>
        </a:prstGeom>
      </dgm:spPr>
    </dgm:pt>
    <dgm:pt modelId="{B8CB25ED-C5F2-406C-B645-C72A04585664}" type="pres">
      <dgm:prSet presAssocID="{266CA721-D351-4C12-836D-1E87AC29D8AF}" presName="sibTrans" presStyleCnt="0"/>
      <dgm:spPr/>
    </dgm:pt>
    <dgm:pt modelId="{53A313F3-9075-4C3E-A63E-DC041542A7DB}" type="pres">
      <dgm:prSet presAssocID="{BC16ECF9-D96A-4A0D-9684-F539C6C9E91B}" presName="node" presStyleLbl="node1" presStyleIdx="1" presStyleCnt="6">
        <dgm:presLayoutVars>
          <dgm:bulletEnabled val="1"/>
        </dgm:presLayoutVars>
      </dgm:prSet>
      <dgm:spPr>
        <a:prstGeom prst="roundRect">
          <a:avLst/>
        </a:prstGeom>
      </dgm:spPr>
    </dgm:pt>
    <dgm:pt modelId="{17C18931-0E41-4260-8968-08CE2E553819}" type="pres">
      <dgm:prSet presAssocID="{CA2228F7-758B-4AEA-9257-E01CC2F27A0C}" presName="sibTrans" presStyleCnt="0"/>
      <dgm:spPr/>
    </dgm:pt>
    <dgm:pt modelId="{5570AE8A-DA1F-4B7D-A648-8EBE7D33934C}" type="pres">
      <dgm:prSet presAssocID="{47BD2B6E-8994-4F12-9B7F-E7B63AA646F1}" presName="node" presStyleLbl="node1" presStyleIdx="2" presStyleCnt="6">
        <dgm:presLayoutVars>
          <dgm:bulletEnabled val="1"/>
        </dgm:presLayoutVars>
      </dgm:prSet>
      <dgm:spPr>
        <a:prstGeom prst="roundRect">
          <a:avLst/>
        </a:prstGeom>
      </dgm:spPr>
    </dgm:pt>
    <dgm:pt modelId="{D8012E81-C2FD-46D1-ACFA-3790E59AEF78}" type="pres">
      <dgm:prSet presAssocID="{5D7C9C47-D278-41B2-9E10-2AA466CFDBBA}" presName="sibTrans" presStyleCnt="0"/>
      <dgm:spPr/>
    </dgm:pt>
    <dgm:pt modelId="{2535A622-44EF-4190-886B-95B2D8938769}" type="pres">
      <dgm:prSet presAssocID="{95AF624E-8C69-4568-BB0D-779597B17752}" presName="node" presStyleLbl="node1" presStyleIdx="3" presStyleCnt="6">
        <dgm:presLayoutVars>
          <dgm:bulletEnabled val="1"/>
        </dgm:presLayoutVars>
      </dgm:prSet>
      <dgm:spPr>
        <a:prstGeom prst="roundRect">
          <a:avLst/>
        </a:prstGeom>
      </dgm:spPr>
    </dgm:pt>
    <dgm:pt modelId="{9E65EF8D-0815-4FA2-AAFB-75C7B26FA596}" type="pres">
      <dgm:prSet presAssocID="{E9AE3063-ACB3-4A82-82DF-31258371A8FE}" presName="sibTrans" presStyleCnt="0"/>
      <dgm:spPr/>
    </dgm:pt>
    <dgm:pt modelId="{1CBC5E0E-0ACA-47B9-90CE-D798CB86A25D}" type="pres">
      <dgm:prSet presAssocID="{8ADB7A76-52A9-40B2-9A46-E5DD65B873E2}" presName="node" presStyleLbl="node1" presStyleIdx="4" presStyleCnt="6">
        <dgm:presLayoutVars>
          <dgm:bulletEnabled val="1"/>
        </dgm:presLayoutVars>
      </dgm:prSet>
      <dgm:spPr>
        <a:prstGeom prst="roundRect">
          <a:avLst/>
        </a:prstGeom>
      </dgm:spPr>
    </dgm:pt>
    <dgm:pt modelId="{FA462F39-39C9-4B61-951F-F97B453AD1B4}" type="pres">
      <dgm:prSet presAssocID="{B3A4DAA1-5100-43CA-A1C8-BACA092F60D3}" presName="sibTrans" presStyleCnt="0"/>
      <dgm:spPr/>
    </dgm:pt>
    <dgm:pt modelId="{9C2922A2-56C4-404A-A20F-B6207B9ED9E1}" type="pres">
      <dgm:prSet presAssocID="{75C237B2-AF1E-4438-947D-4186361330A3}" presName="node" presStyleLbl="node1" presStyleIdx="5" presStyleCnt="6">
        <dgm:presLayoutVars>
          <dgm:bulletEnabled val="1"/>
        </dgm:presLayoutVars>
      </dgm:prSet>
      <dgm:spPr>
        <a:prstGeom prst="roundRect">
          <a:avLst/>
        </a:prstGeom>
      </dgm:spPr>
    </dgm:pt>
  </dgm:ptLst>
  <dgm:cxnLst>
    <dgm:cxn modelId="{0FC1DB04-A9C2-4BF9-AFD7-4E6F7D436F87}" srcId="{75C237B2-AF1E-4438-947D-4186361330A3}" destId="{791F1283-0F75-4909-AD84-F186D5DFA084}" srcOrd="1" destOrd="0" parTransId="{9DBFB541-6FED-4FDA-B344-C97B871460A9}" sibTransId="{36FB2889-375A-4736-ACD6-8BB37234D3D0}"/>
    <dgm:cxn modelId="{F9294E0C-8752-4E08-976D-D6C7B528DC4E}" srcId="{75C237B2-AF1E-4438-947D-4186361330A3}" destId="{9A6C0895-BE8A-4ED6-A312-41B3C66170F5}" srcOrd="2" destOrd="0" parTransId="{5494F51E-DA0F-40A9-A09F-79AA7B66C8B0}" sibTransId="{8606518C-478A-4152-AC77-7513263EE3A9}"/>
    <dgm:cxn modelId="{0FCBC716-8968-48B1-AFAD-409EAC547D59}" srcId="{EA250437-FF84-4E4B-A78E-593256980CCA}" destId="{26D65E6A-A721-4AD4-9D34-82484C1073BE}" srcOrd="0" destOrd="0" parTransId="{40D09EA2-FB63-48D9-810F-7BE61FBF2EBC}" sibTransId="{266CA721-D351-4C12-836D-1E87AC29D8AF}"/>
    <dgm:cxn modelId="{1F73BA17-616D-46B2-9251-4E013CA2FE55}" type="presOf" srcId="{DBC35FF7-520A-48A5-BBD6-B03B1380C750}" destId="{9C2922A2-56C4-404A-A20F-B6207B9ED9E1}" srcOrd="0" destOrd="4" presId="urn:microsoft.com/office/officeart/2005/8/layout/default"/>
    <dgm:cxn modelId="{553B2518-622D-44F3-B4AA-AA253CFE8859}" type="presOf" srcId="{07C148F3-71D0-4A98-A250-D9315A99754B}" destId="{9C2922A2-56C4-404A-A20F-B6207B9ED9E1}" srcOrd="0" destOrd="1" presId="urn:microsoft.com/office/officeart/2005/8/layout/default"/>
    <dgm:cxn modelId="{CD73BA2C-76F6-4406-8974-F6CE8C1118D8}" type="presOf" srcId="{EA250437-FF84-4E4B-A78E-593256980CCA}" destId="{6C6D3259-114C-414F-9F52-5BA04C30B6DD}" srcOrd="0" destOrd="0" presId="urn:microsoft.com/office/officeart/2005/8/layout/default"/>
    <dgm:cxn modelId="{BD7A8C32-30DE-4706-A2F9-C389633B6554}" type="presOf" srcId="{95AF624E-8C69-4568-BB0D-779597B17752}" destId="{2535A622-44EF-4190-886B-95B2D8938769}" srcOrd="0" destOrd="0" presId="urn:microsoft.com/office/officeart/2005/8/layout/default"/>
    <dgm:cxn modelId="{71E73339-98C1-4F46-A6ED-445F48A81455}" type="presOf" srcId="{8ADB7A76-52A9-40B2-9A46-E5DD65B873E2}" destId="{1CBC5E0E-0ACA-47B9-90CE-D798CB86A25D}" srcOrd="0" destOrd="0" presId="urn:microsoft.com/office/officeart/2005/8/layout/default"/>
    <dgm:cxn modelId="{28E57739-D1FB-4311-B4A7-C7E1A925E5AA}" srcId="{EA250437-FF84-4E4B-A78E-593256980CCA}" destId="{BC16ECF9-D96A-4A0D-9684-F539C6C9E91B}" srcOrd="1" destOrd="0" parTransId="{CDE69EAB-9C8E-43DA-A826-A4422AD3C529}" sibTransId="{CA2228F7-758B-4AEA-9257-E01CC2F27A0C}"/>
    <dgm:cxn modelId="{8C69613B-9DCE-4632-99E6-CBC4134CA87F}" type="presOf" srcId="{75C237B2-AF1E-4438-947D-4186361330A3}" destId="{9C2922A2-56C4-404A-A20F-B6207B9ED9E1}" srcOrd="0" destOrd="0" presId="urn:microsoft.com/office/officeart/2005/8/layout/default"/>
    <dgm:cxn modelId="{57974856-152D-4C46-8D52-9F5F1AAD1100}" srcId="{EA250437-FF84-4E4B-A78E-593256980CCA}" destId="{95AF624E-8C69-4568-BB0D-779597B17752}" srcOrd="3" destOrd="0" parTransId="{AA98FD88-305E-4692-A4E1-A5D1751BE4CF}" sibTransId="{E9AE3063-ACB3-4A82-82DF-31258371A8FE}"/>
    <dgm:cxn modelId="{C2E4D75E-3381-42CD-9580-69487067B5FF}" srcId="{EA250437-FF84-4E4B-A78E-593256980CCA}" destId="{75C237B2-AF1E-4438-947D-4186361330A3}" srcOrd="5" destOrd="0" parTransId="{1980ACCF-BEAB-460D-B487-9B24026D50BA}" sibTransId="{42DF693A-68D4-467C-982F-D0AC106F39B2}"/>
    <dgm:cxn modelId="{9518E581-7D09-4B70-896A-7141B90C15C5}" type="presOf" srcId="{26D65E6A-A721-4AD4-9D34-82484C1073BE}" destId="{098E27EC-7B02-4C42-884F-908FD9362AE3}" srcOrd="0" destOrd="0" presId="urn:microsoft.com/office/officeart/2005/8/layout/default"/>
    <dgm:cxn modelId="{19501C8B-B35A-4262-BFE4-4FB30A7A3559}" srcId="{75C237B2-AF1E-4438-947D-4186361330A3}" destId="{DBC35FF7-520A-48A5-BBD6-B03B1380C750}" srcOrd="3" destOrd="0" parTransId="{E432ACB0-4274-41C4-8A79-C0434ED66C4E}" sibTransId="{DBB76295-51D6-4EEF-A8A7-69E144AD9B8B}"/>
    <dgm:cxn modelId="{2517ED90-893B-45A4-9E82-5A289CD2C00E}" type="presOf" srcId="{BC16ECF9-D96A-4A0D-9684-F539C6C9E91B}" destId="{53A313F3-9075-4C3E-A63E-DC041542A7DB}" srcOrd="0" destOrd="0" presId="urn:microsoft.com/office/officeart/2005/8/layout/default"/>
    <dgm:cxn modelId="{86A5B496-8F3A-4638-890E-3C8696C94B9E}" srcId="{EA250437-FF84-4E4B-A78E-593256980CCA}" destId="{47BD2B6E-8994-4F12-9B7F-E7B63AA646F1}" srcOrd="2" destOrd="0" parTransId="{3940C12B-9847-48E0-98A1-3623FF0A95DC}" sibTransId="{5D7C9C47-D278-41B2-9E10-2AA466CFDBBA}"/>
    <dgm:cxn modelId="{2DE452D0-EE27-479F-B32C-F24A6F213877}" srcId="{EA250437-FF84-4E4B-A78E-593256980CCA}" destId="{8ADB7A76-52A9-40B2-9A46-E5DD65B873E2}" srcOrd="4" destOrd="0" parTransId="{6B55B8CA-BDCF-46A2-83DD-5E0B4B4769D0}" sibTransId="{B3A4DAA1-5100-43CA-A1C8-BACA092F60D3}"/>
    <dgm:cxn modelId="{6C527BE4-F209-4224-B7B4-27D4A9BB2E48}" type="presOf" srcId="{9A6C0895-BE8A-4ED6-A312-41B3C66170F5}" destId="{9C2922A2-56C4-404A-A20F-B6207B9ED9E1}" srcOrd="0" destOrd="3" presId="urn:microsoft.com/office/officeart/2005/8/layout/default"/>
    <dgm:cxn modelId="{EDF1CFE8-96CC-4B65-9190-DB204C10375F}" type="presOf" srcId="{791F1283-0F75-4909-AD84-F186D5DFA084}" destId="{9C2922A2-56C4-404A-A20F-B6207B9ED9E1}" srcOrd="0" destOrd="2" presId="urn:microsoft.com/office/officeart/2005/8/layout/default"/>
    <dgm:cxn modelId="{DF61E4F4-8E1D-40F8-B4FE-A233DFA4E50F}" type="presOf" srcId="{47BD2B6E-8994-4F12-9B7F-E7B63AA646F1}" destId="{5570AE8A-DA1F-4B7D-A648-8EBE7D33934C}" srcOrd="0" destOrd="0" presId="urn:microsoft.com/office/officeart/2005/8/layout/default"/>
    <dgm:cxn modelId="{7CDD01FB-0A03-4710-9A2E-E1FCCC4B4DFC}" srcId="{75C237B2-AF1E-4438-947D-4186361330A3}" destId="{07C148F3-71D0-4A98-A250-D9315A99754B}" srcOrd="0" destOrd="0" parTransId="{5D3ACFF8-12A3-4464-8AAA-AD33914CDC3A}" sibTransId="{0ACBFF7B-A7F0-41B8-A172-D58B3ED02023}"/>
    <dgm:cxn modelId="{F1720199-8E2E-43C2-A204-36FB8D4A6A14}" type="presParOf" srcId="{6C6D3259-114C-414F-9F52-5BA04C30B6DD}" destId="{098E27EC-7B02-4C42-884F-908FD9362AE3}" srcOrd="0" destOrd="0" presId="urn:microsoft.com/office/officeart/2005/8/layout/default"/>
    <dgm:cxn modelId="{854EF350-929C-4CAD-BA49-F68E111CA828}" type="presParOf" srcId="{6C6D3259-114C-414F-9F52-5BA04C30B6DD}" destId="{B8CB25ED-C5F2-406C-B645-C72A04585664}" srcOrd="1" destOrd="0" presId="urn:microsoft.com/office/officeart/2005/8/layout/default"/>
    <dgm:cxn modelId="{0C83BEFE-AF40-46BE-91CC-ED2B99AD42DC}" type="presParOf" srcId="{6C6D3259-114C-414F-9F52-5BA04C30B6DD}" destId="{53A313F3-9075-4C3E-A63E-DC041542A7DB}" srcOrd="2" destOrd="0" presId="urn:microsoft.com/office/officeart/2005/8/layout/default"/>
    <dgm:cxn modelId="{3D04FF99-A0B2-4B96-BA82-327621EC2ADD}" type="presParOf" srcId="{6C6D3259-114C-414F-9F52-5BA04C30B6DD}" destId="{17C18931-0E41-4260-8968-08CE2E553819}" srcOrd="3" destOrd="0" presId="urn:microsoft.com/office/officeart/2005/8/layout/default"/>
    <dgm:cxn modelId="{4E4CA3A9-41C9-47DA-B8B6-76E09F6662AC}" type="presParOf" srcId="{6C6D3259-114C-414F-9F52-5BA04C30B6DD}" destId="{5570AE8A-DA1F-4B7D-A648-8EBE7D33934C}" srcOrd="4" destOrd="0" presId="urn:microsoft.com/office/officeart/2005/8/layout/default"/>
    <dgm:cxn modelId="{00802E58-7B40-47CE-9149-070C63FD2C44}" type="presParOf" srcId="{6C6D3259-114C-414F-9F52-5BA04C30B6DD}" destId="{D8012E81-C2FD-46D1-ACFA-3790E59AEF78}" srcOrd="5" destOrd="0" presId="urn:microsoft.com/office/officeart/2005/8/layout/default"/>
    <dgm:cxn modelId="{ED7DFBF2-3E80-4636-B8D4-FD4B8D9660CB}" type="presParOf" srcId="{6C6D3259-114C-414F-9F52-5BA04C30B6DD}" destId="{2535A622-44EF-4190-886B-95B2D8938769}" srcOrd="6" destOrd="0" presId="urn:microsoft.com/office/officeart/2005/8/layout/default"/>
    <dgm:cxn modelId="{84677023-9AF6-4C56-97B5-19A94A1378F3}" type="presParOf" srcId="{6C6D3259-114C-414F-9F52-5BA04C30B6DD}" destId="{9E65EF8D-0815-4FA2-AAFB-75C7B26FA596}" srcOrd="7" destOrd="0" presId="urn:microsoft.com/office/officeart/2005/8/layout/default"/>
    <dgm:cxn modelId="{FC7B87AE-7707-4467-B517-5871254A0C83}" type="presParOf" srcId="{6C6D3259-114C-414F-9F52-5BA04C30B6DD}" destId="{1CBC5E0E-0ACA-47B9-90CE-D798CB86A25D}" srcOrd="8" destOrd="0" presId="urn:microsoft.com/office/officeart/2005/8/layout/default"/>
    <dgm:cxn modelId="{9A8250E3-DDA7-4378-97AA-C50B6226BD39}" type="presParOf" srcId="{6C6D3259-114C-414F-9F52-5BA04C30B6DD}" destId="{FA462F39-39C9-4B61-951F-F97B453AD1B4}" srcOrd="9" destOrd="0" presId="urn:microsoft.com/office/officeart/2005/8/layout/default"/>
    <dgm:cxn modelId="{A8A17029-2438-4162-AD0D-57A1292662A8}" type="presParOf" srcId="{6C6D3259-114C-414F-9F52-5BA04C30B6DD}" destId="{9C2922A2-56C4-404A-A20F-B6207B9ED9E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37B5AB-AA2A-4CD9-9E97-919685029BD1}"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FAD6BA12-2E5F-4488-86FC-300A0EDA2C39}">
      <dgm:prSet custT="1"/>
      <dgm:spPr>
        <a:solidFill>
          <a:srgbClr val="308819"/>
        </a:solidFill>
        <a:ln>
          <a:noFill/>
        </a:ln>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Student goal-setting practices</a:t>
          </a:r>
        </a:p>
      </dgm:t>
    </dgm:pt>
    <dgm:pt modelId="{5A1FB14B-2D8D-427C-8F67-8F3578481ED8}" type="parTrans" cxnId="{8C11CEC1-F92A-454C-9065-5D3282ADAA85}">
      <dgm:prSet/>
      <dgm:spPr/>
      <dgm:t>
        <a:bodyPr/>
        <a:lstStyle/>
        <a:p>
          <a:endParaRPr lang="en-US"/>
        </a:p>
      </dgm:t>
    </dgm:pt>
    <dgm:pt modelId="{6013C6A7-6892-44FB-9489-D993529D22BD}" type="sibTrans" cxnId="{8C11CEC1-F92A-454C-9065-5D3282ADAA85}">
      <dgm:prSet/>
      <dgm:spPr>
        <a:ln>
          <a:solidFill>
            <a:srgbClr val="001B49"/>
          </a:solidFill>
        </a:ln>
      </dgm:spPr>
      <dgm:t>
        <a:bodyPr/>
        <a:lstStyle/>
        <a:p>
          <a:endParaRPr lang="en-US"/>
        </a:p>
      </dgm:t>
    </dgm:pt>
    <dgm:pt modelId="{7503DB3E-7280-4E02-8F05-8F39546715C9}">
      <dgm:prSet custT="1"/>
      <dgm:spPr>
        <a:solidFill>
          <a:srgbClr val="3373DF"/>
        </a:solidFill>
        <a:ln>
          <a:noFill/>
        </a:ln>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Leadership roles within labs and project teams</a:t>
          </a:r>
        </a:p>
      </dgm:t>
    </dgm:pt>
    <dgm:pt modelId="{8242AF4C-10F6-4D69-AAB4-331E1E18BD7E}" type="parTrans" cxnId="{731874CC-86FA-4CB4-8659-677242774C7E}">
      <dgm:prSet/>
      <dgm:spPr/>
      <dgm:t>
        <a:bodyPr/>
        <a:lstStyle/>
        <a:p>
          <a:endParaRPr lang="en-US"/>
        </a:p>
      </dgm:t>
    </dgm:pt>
    <dgm:pt modelId="{BA4A6F13-8906-42C4-B37D-5E028FD1F91F}" type="sibTrans" cxnId="{731874CC-86FA-4CB4-8659-677242774C7E}">
      <dgm:prSet/>
      <dgm:spPr>
        <a:ln>
          <a:solidFill>
            <a:srgbClr val="001B49"/>
          </a:solidFill>
        </a:ln>
      </dgm:spPr>
      <dgm:t>
        <a:bodyPr/>
        <a:lstStyle/>
        <a:p>
          <a:endParaRPr lang="en-US"/>
        </a:p>
      </dgm:t>
    </dgm:pt>
    <dgm:pt modelId="{4AD41F62-2540-4019-AD2F-8B18AAC1D563}">
      <dgm:prSet custT="1"/>
      <dgm:spPr>
        <a:solidFill>
          <a:srgbClr val="FFC635"/>
        </a:solidFill>
        <a:ln>
          <a:noFill/>
        </a:ln>
      </dgm:spPr>
      <dgm:t>
        <a:bodyPr/>
        <a:lstStyle/>
        <a:p>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Team accountability systems</a:t>
          </a:r>
        </a:p>
      </dgm:t>
    </dgm:pt>
    <dgm:pt modelId="{F6621D73-6636-45D1-8B04-75F39E5CB96D}" type="parTrans" cxnId="{DB767D73-CF24-4875-B95D-6DFE9558CC59}">
      <dgm:prSet/>
      <dgm:spPr/>
      <dgm:t>
        <a:bodyPr/>
        <a:lstStyle/>
        <a:p>
          <a:endParaRPr lang="en-US"/>
        </a:p>
      </dgm:t>
    </dgm:pt>
    <dgm:pt modelId="{098EF4EF-5DD2-4B23-BE3C-0F6990053DD4}" type="sibTrans" cxnId="{DB767D73-CF24-4875-B95D-6DFE9558CC59}">
      <dgm:prSet/>
      <dgm:spPr>
        <a:ln>
          <a:solidFill>
            <a:srgbClr val="001B49"/>
          </a:solidFill>
        </a:ln>
      </dgm:spPr>
      <dgm:t>
        <a:bodyPr/>
        <a:lstStyle/>
        <a:p>
          <a:endParaRPr lang="en-US"/>
        </a:p>
      </dgm:t>
    </dgm:pt>
    <dgm:pt modelId="{5B7BFF83-AF02-4A64-924F-A854D1A27144}">
      <dgm:prSet custT="1"/>
      <dgm:spPr>
        <a:solidFill>
          <a:srgbClr val="994996"/>
        </a:solidFill>
        <a:ln>
          <a:noFill/>
        </a:ln>
      </dgm:spPr>
      <dgm:t>
        <a:bodyPr/>
        <a:lstStyle/>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Student ownership of learning and outcomes</a:t>
          </a:r>
        </a:p>
      </dgm:t>
    </dgm:pt>
    <dgm:pt modelId="{3918C753-DFAD-47B8-AC96-8B00F7FAE5EC}" type="parTrans" cxnId="{CC0DE012-20B8-47B3-8D69-ED9F316A4B2D}">
      <dgm:prSet/>
      <dgm:spPr/>
      <dgm:t>
        <a:bodyPr/>
        <a:lstStyle/>
        <a:p>
          <a:endParaRPr lang="en-US"/>
        </a:p>
      </dgm:t>
    </dgm:pt>
    <dgm:pt modelId="{5395D324-64C2-4B02-ADEC-486A38E9BA28}" type="sibTrans" cxnId="{CC0DE012-20B8-47B3-8D69-ED9F316A4B2D}">
      <dgm:prSet/>
      <dgm:spPr>
        <a:ln>
          <a:solidFill>
            <a:srgbClr val="001B49"/>
          </a:solidFill>
        </a:ln>
      </dgm:spPr>
      <dgm:t>
        <a:bodyPr/>
        <a:lstStyle/>
        <a:p>
          <a:endParaRPr lang="en-US"/>
        </a:p>
      </dgm:t>
    </dgm:pt>
    <dgm:pt modelId="{F13A227A-F254-40B8-899B-D7995AEA6333}">
      <dgm:prSet custT="1"/>
      <dgm:spPr>
        <a:solidFill>
          <a:srgbClr val="E2392B"/>
        </a:solidFill>
        <a:ln>
          <a:noFill/>
        </a:ln>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Reflection and growth tracking</a:t>
          </a:r>
        </a:p>
      </dgm:t>
    </dgm:pt>
    <dgm:pt modelId="{90E5E5F4-F917-4EAC-96B7-E017F3EC76C5}" type="parTrans" cxnId="{96F5F6D2-E059-4BC4-B896-575DACD64254}">
      <dgm:prSet/>
      <dgm:spPr/>
      <dgm:t>
        <a:bodyPr/>
        <a:lstStyle/>
        <a:p>
          <a:endParaRPr lang="en-US"/>
        </a:p>
      </dgm:t>
    </dgm:pt>
    <dgm:pt modelId="{F3398DD5-2DFF-42D2-80A4-38B3CE51B8CE}" type="sibTrans" cxnId="{96F5F6D2-E059-4BC4-B896-575DACD64254}">
      <dgm:prSet/>
      <dgm:spPr>
        <a:ln>
          <a:solidFill>
            <a:srgbClr val="001B49"/>
          </a:solidFill>
        </a:ln>
      </dgm:spPr>
      <dgm:t>
        <a:bodyPr/>
        <a:lstStyle/>
        <a:p>
          <a:endParaRPr lang="en-US"/>
        </a:p>
      </dgm:t>
    </dgm:pt>
    <dgm:pt modelId="{BA7A2869-1DFC-43C5-94E8-64A5F5AA6F14}">
      <dgm:prSet custT="1"/>
      <dgm:spPr>
        <a:solidFill>
          <a:srgbClr val="001B49"/>
        </a:solidFill>
        <a:ln>
          <a:noFill/>
        </a:ln>
      </dgm:spPr>
      <dgm:t>
        <a:bodyPr/>
        <a:lstStyle/>
        <a:p>
          <a:pPr>
            <a:lnSpc>
              <a:spcPct val="100000"/>
            </a:lnSpc>
          </a:pPr>
          <a:r>
            <a:rPr lang="en-US" sz="1800" dirty="0">
              <a:latin typeface="Helvetica Neue" panose="02000503000000020004" pitchFamily="2" charset="0"/>
              <a:ea typeface="Helvetica Neue" panose="02000503000000020004" pitchFamily="2" charset="0"/>
              <a:cs typeface="Helvetica Neue" panose="02000503000000020004" pitchFamily="2" charset="0"/>
            </a:rPr>
            <a:t>Examples:</a:t>
          </a:r>
        </a:p>
      </dgm:t>
    </dgm:pt>
    <dgm:pt modelId="{181BC276-9107-40B1-AFE2-925807688A93}" type="parTrans" cxnId="{F30779C2-315B-4185-90B1-9029694B5477}">
      <dgm:prSet/>
      <dgm:spPr/>
      <dgm:t>
        <a:bodyPr/>
        <a:lstStyle/>
        <a:p>
          <a:endParaRPr lang="en-US"/>
        </a:p>
      </dgm:t>
    </dgm:pt>
    <dgm:pt modelId="{89EE53BE-5DFC-43ED-9C6E-F365772B714C}" type="sibTrans" cxnId="{F30779C2-315B-4185-90B1-9029694B5477}">
      <dgm:prSet/>
      <dgm:spPr/>
      <dgm:t>
        <a:bodyPr/>
        <a:lstStyle/>
        <a:p>
          <a:endParaRPr lang="en-US"/>
        </a:p>
      </dgm:t>
    </dgm:pt>
    <dgm:pt modelId="{3308B386-B2CC-4187-A05D-CA2DB1D2E046}">
      <dgm:prSet/>
      <dgm:spPr>
        <a:solidFill>
          <a:srgbClr val="001B49"/>
        </a:solidFill>
        <a:ln>
          <a:noFill/>
        </a:ln>
      </dgm:spPr>
      <dgm:t>
        <a:bodyPr/>
        <a:lstStyle/>
        <a:p>
          <a:pPr>
            <a:lnSpc>
              <a:spcPct val="100000"/>
            </a:lnSpc>
          </a:pPr>
          <a:r>
            <a:rPr lang="en-US" sz="1100" dirty="0">
              <a:latin typeface="Helvetica Neue" panose="02000503000000020004" pitchFamily="2" charset="0"/>
              <a:ea typeface="Helvetica Neue" panose="02000503000000020004" pitchFamily="2" charset="0"/>
              <a:cs typeface="Helvetica Neue" panose="02000503000000020004" pitchFamily="2" charset="0"/>
            </a:rPr>
            <a:t>Welding Safety Captains</a:t>
          </a:r>
        </a:p>
      </dgm:t>
    </dgm:pt>
    <dgm:pt modelId="{329CF13D-408D-415E-9AEC-ABCD8A3D3E57}" type="parTrans" cxnId="{DB783235-696D-4A2D-8A94-F8DCB9A5C8EE}">
      <dgm:prSet/>
      <dgm:spPr/>
      <dgm:t>
        <a:bodyPr/>
        <a:lstStyle/>
        <a:p>
          <a:endParaRPr lang="en-US"/>
        </a:p>
      </dgm:t>
    </dgm:pt>
    <dgm:pt modelId="{1C193E15-E3D2-4FDF-9738-23702DC817D0}" type="sibTrans" cxnId="{DB783235-696D-4A2D-8A94-F8DCB9A5C8EE}">
      <dgm:prSet/>
      <dgm:spPr/>
      <dgm:t>
        <a:bodyPr/>
        <a:lstStyle/>
        <a:p>
          <a:endParaRPr lang="en-US"/>
        </a:p>
      </dgm:t>
    </dgm:pt>
    <dgm:pt modelId="{6BED2C4F-D704-4D90-8AFB-58A679FD129F}">
      <dgm:prSet/>
      <dgm:spPr>
        <a:solidFill>
          <a:srgbClr val="001B49"/>
        </a:solidFill>
        <a:ln>
          <a:noFill/>
        </a:ln>
      </dgm:spPr>
      <dgm:t>
        <a:bodyPr/>
        <a:lstStyle/>
        <a:p>
          <a:pPr>
            <a:lnSpc>
              <a:spcPct val="100000"/>
            </a:lnSpc>
          </a:pPr>
          <a:r>
            <a:rPr lang="en-US" sz="1100" dirty="0">
              <a:latin typeface="Helvetica Neue" panose="02000503000000020004" pitchFamily="2" charset="0"/>
              <a:ea typeface="Helvetica Neue" panose="02000503000000020004" pitchFamily="2" charset="0"/>
              <a:cs typeface="Helvetica Neue" panose="02000503000000020004" pitchFamily="2" charset="0"/>
            </a:rPr>
            <a:t>Automotive Diagnostic Team Leads</a:t>
          </a:r>
        </a:p>
      </dgm:t>
    </dgm:pt>
    <dgm:pt modelId="{F0C5E656-6AA6-40CD-9E97-6639078B13FC}" type="parTrans" cxnId="{D22B4AF2-946A-4F72-8FF3-516EB63B6946}">
      <dgm:prSet/>
      <dgm:spPr/>
      <dgm:t>
        <a:bodyPr/>
        <a:lstStyle/>
        <a:p>
          <a:endParaRPr lang="en-US"/>
        </a:p>
      </dgm:t>
    </dgm:pt>
    <dgm:pt modelId="{FF3C0328-8517-4B6F-8AD2-C726B4297F33}" type="sibTrans" cxnId="{D22B4AF2-946A-4F72-8FF3-516EB63B6946}">
      <dgm:prSet/>
      <dgm:spPr/>
      <dgm:t>
        <a:bodyPr/>
        <a:lstStyle/>
        <a:p>
          <a:endParaRPr lang="en-US"/>
        </a:p>
      </dgm:t>
    </dgm:pt>
    <dgm:pt modelId="{8CD0A3FE-93D4-4B46-BB7A-398246771B87}">
      <dgm:prSet/>
      <dgm:spPr>
        <a:solidFill>
          <a:srgbClr val="001B49"/>
        </a:solidFill>
        <a:ln>
          <a:noFill/>
        </a:ln>
      </dgm:spPr>
      <dgm:t>
        <a:bodyPr/>
        <a:lstStyle/>
        <a:p>
          <a:pPr>
            <a:lnSpc>
              <a:spcPct val="100000"/>
            </a:lnSpc>
          </a:pPr>
          <a:r>
            <a:rPr lang="en-US" sz="1100" dirty="0">
              <a:latin typeface="Helvetica Neue" panose="02000503000000020004" pitchFamily="2" charset="0"/>
              <a:ea typeface="Helvetica Neue" panose="02000503000000020004" pitchFamily="2" charset="0"/>
              <a:cs typeface="Helvetica Neue" panose="02000503000000020004" pitchFamily="2" charset="0"/>
            </a:rPr>
            <a:t>Construction Project Managers</a:t>
          </a:r>
        </a:p>
      </dgm:t>
    </dgm:pt>
    <dgm:pt modelId="{733A6771-C00A-447C-8DCD-26185B7129C2}" type="parTrans" cxnId="{437EE95C-9528-4F61-81CA-86BD9153EF2A}">
      <dgm:prSet/>
      <dgm:spPr/>
      <dgm:t>
        <a:bodyPr/>
        <a:lstStyle/>
        <a:p>
          <a:endParaRPr lang="en-US"/>
        </a:p>
      </dgm:t>
    </dgm:pt>
    <dgm:pt modelId="{3B05BCBE-E889-4A31-AEC0-B934720D9D71}" type="sibTrans" cxnId="{437EE95C-9528-4F61-81CA-86BD9153EF2A}">
      <dgm:prSet/>
      <dgm:spPr/>
      <dgm:t>
        <a:bodyPr/>
        <a:lstStyle/>
        <a:p>
          <a:endParaRPr lang="en-US"/>
        </a:p>
      </dgm:t>
    </dgm:pt>
    <dgm:pt modelId="{0F755881-B701-4D30-BA08-475FA21521D4}">
      <dgm:prSet/>
      <dgm:spPr>
        <a:solidFill>
          <a:srgbClr val="001B49"/>
        </a:solidFill>
        <a:ln>
          <a:noFill/>
        </a:ln>
      </dgm:spPr>
      <dgm:t>
        <a:bodyPr/>
        <a:lstStyle/>
        <a:p>
          <a:pPr>
            <a:lnSpc>
              <a:spcPct val="100000"/>
            </a:lnSpc>
          </a:pPr>
          <a:r>
            <a:rPr lang="en-US" sz="1100" dirty="0">
              <a:latin typeface="Helvetica Neue" panose="02000503000000020004" pitchFamily="2" charset="0"/>
              <a:ea typeface="Helvetica Neue" panose="02000503000000020004" pitchFamily="2" charset="0"/>
              <a:cs typeface="Helvetica Neue" panose="02000503000000020004" pitchFamily="2" charset="0"/>
            </a:rPr>
            <a:t>Robotics Troubleshooting Leaders</a:t>
          </a:r>
        </a:p>
      </dgm:t>
    </dgm:pt>
    <dgm:pt modelId="{3914B1FB-E245-4402-BB16-5D4477C8312D}" type="parTrans" cxnId="{8E5763C7-80FC-4812-95B4-06F9D13E852D}">
      <dgm:prSet/>
      <dgm:spPr/>
      <dgm:t>
        <a:bodyPr/>
        <a:lstStyle/>
        <a:p>
          <a:endParaRPr lang="en-US"/>
        </a:p>
      </dgm:t>
    </dgm:pt>
    <dgm:pt modelId="{E2CECB6E-6287-4DC3-8F3D-5518B457E50A}" type="sibTrans" cxnId="{8E5763C7-80FC-4812-95B4-06F9D13E852D}">
      <dgm:prSet/>
      <dgm:spPr/>
      <dgm:t>
        <a:bodyPr/>
        <a:lstStyle/>
        <a:p>
          <a:endParaRPr lang="en-US"/>
        </a:p>
      </dgm:t>
    </dgm:pt>
    <dgm:pt modelId="{59083BFF-A249-4755-AD60-26B69E7CD8CC}">
      <dgm:prSet/>
      <dgm:spPr>
        <a:solidFill>
          <a:srgbClr val="001B49"/>
        </a:solidFill>
        <a:ln>
          <a:noFill/>
        </a:ln>
      </dgm:spPr>
      <dgm:t>
        <a:bodyPr/>
        <a:lstStyle/>
        <a:p>
          <a:pPr>
            <a:lnSpc>
              <a:spcPct val="100000"/>
            </a:lnSpc>
          </a:pPr>
          <a:r>
            <a:rPr lang="en-US" sz="1100" dirty="0">
              <a:latin typeface="Helvetica Neue" panose="02000503000000020004" pitchFamily="2" charset="0"/>
              <a:ea typeface="Helvetica Neue" panose="02000503000000020004" pitchFamily="2" charset="0"/>
              <a:cs typeface="Helvetica Neue" panose="02000503000000020004" pitchFamily="2" charset="0"/>
            </a:rPr>
            <a:t>Health Science Patient Care Leaders</a:t>
          </a:r>
        </a:p>
      </dgm:t>
    </dgm:pt>
    <dgm:pt modelId="{F99CED99-2E44-4C1A-94FB-31BC0FED8F43}" type="parTrans" cxnId="{928A91BD-F75C-4FF7-A019-339ECA7259B9}">
      <dgm:prSet/>
      <dgm:spPr/>
      <dgm:t>
        <a:bodyPr/>
        <a:lstStyle/>
        <a:p>
          <a:endParaRPr lang="en-US"/>
        </a:p>
      </dgm:t>
    </dgm:pt>
    <dgm:pt modelId="{0B07B311-6038-45A2-988C-FADD492B8DDB}" type="sibTrans" cxnId="{928A91BD-F75C-4FF7-A019-339ECA7259B9}">
      <dgm:prSet/>
      <dgm:spPr/>
      <dgm:t>
        <a:bodyPr/>
        <a:lstStyle/>
        <a:p>
          <a:endParaRPr lang="en-US"/>
        </a:p>
      </dgm:t>
    </dgm:pt>
    <dgm:pt modelId="{B7119415-A6F3-46F8-93EE-81199380CE8E}" type="pres">
      <dgm:prSet presAssocID="{8A37B5AB-AA2A-4CD9-9E97-919685029BD1}" presName="Name0" presStyleCnt="0">
        <dgm:presLayoutVars>
          <dgm:dir/>
          <dgm:resizeHandles val="exact"/>
        </dgm:presLayoutVars>
      </dgm:prSet>
      <dgm:spPr/>
    </dgm:pt>
    <dgm:pt modelId="{B3EA6935-1BBE-4039-9C5D-7DDCFA5B97DC}" type="pres">
      <dgm:prSet presAssocID="{FAD6BA12-2E5F-4488-86FC-300A0EDA2C39}" presName="node" presStyleLbl="node1" presStyleIdx="0" presStyleCnt="6">
        <dgm:presLayoutVars>
          <dgm:bulletEnabled val="1"/>
        </dgm:presLayoutVars>
      </dgm:prSet>
      <dgm:spPr>
        <a:prstGeom prst="roundRect">
          <a:avLst/>
        </a:prstGeom>
      </dgm:spPr>
    </dgm:pt>
    <dgm:pt modelId="{3B9B89F6-796F-4AB7-BDA8-FADA92D1E5BD}" type="pres">
      <dgm:prSet presAssocID="{6013C6A7-6892-44FB-9489-D993529D22BD}" presName="sibTrans" presStyleLbl="sibTrans1D1" presStyleIdx="0" presStyleCnt="5"/>
      <dgm:spPr/>
    </dgm:pt>
    <dgm:pt modelId="{70FA9BE8-BCEE-4076-A085-DE64DBFBCA0C}" type="pres">
      <dgm:prSet presAssocID="{6013C6A7-6892-44FB-9489-D993529D22BD}" presName="connectorText" presStyleLbl="sibTrans1D1" presStyleIdx="0" presStyleCnt="5"/>
      <dgm:spPr/>
    </dgm:pt>
    <dgm:pt modelId="{11ED8A2C-7A97-46FB-891F-22C3F6DA8181}" type="pres">
      <dgm:prSet presAssocID="{7503DB3E-7280-4E02-8F05-8F39546715C9}" presName="node" presStyleLbl="node1" presStyleIdx="1" presStyleCnt="6">
        <dgm:presLayoutVars>
          <dgm:bulletEnabled val="1"/>
        </dgm:presLayoutVars>
      </dgm:prSet>
      <dgm:spPr>
        <a:prstGeom prst="roundRect">
          <a:avLst/>
        </a:prstGeom>
      </dgm:spPr>
    </dgm:pt>
    <dgm:pt modelId="{130F3947-26D1-4893-B39B-164CB0F8AC69}" type="pres">
      <dgm:prSet presAssocID="{BA4A6F13-8906-42C4-B37D-5E028FD1F91F}" presName="sibTrans" presStyleLbl="sibTrans1D1" presStyleIdx="1" presStyleCnt="5"/>
      <dgm:spPr/>
    </dgm:pt>
    <dgm:pt modelId="{673D0902-C3F5-408E-9C41-9FE2AB3ABA15}" type="pres">
      <dgm:prSet presAssocID="{BA4A6F13-8906-42C4-B37D-5E028FD1F91F}" presName="connectorText" presStyleLbl="sibTrans1D1" presStyleIdx="1" presStyleCnt="5"/>
      <dgm:spPr/>
    </dgm:pt>
    <dgm:pt modelId="{AF519586-4208-4E42-BF8E-064B38CCA60D}" type="pres">
      <dgm:prSet presAssocID="{4AD41F62-2540-4019-AD2F-8B18AAC1D563}" presName="node" presStyleLbl="node1" presStyleIdx="2" presStyleCnt="6">
        <dgm:presLayoutVars>
          <dgm:bulletEnabled val="1"/>
        </dgm:presLayoutVars>
      </dgm:prSet>
      <dgm:spPr>
        <a:prstGeom prst="roundRect">
          <a:avLst/>
        </a:prstGeom>
      </dgm:spPr>
    </dgm:pt>
    <dgm:pt modelId="{E8618BF3-17B6-4F1D-A62F-DCE28AE0D329}" type="pres">
      <dgm:prSet presAssocID="{098EF4EF-5DD2-4B23-BE3C-0F6990053DD4}" presName="sibTrans" presStyleLbl="sibTrans1D1" presStyleIdx="2" presStyleCnt="5"/>
      <dgm:spPr/>
    </dgm:pt>
    <dgm:pt modelId="{D859FFB6-3305-4436-909A-6047EEE3D652}" type="pres">
      <dgm:prSet presAssocID="{098EF4EF-5DD2-4B23-BE3C-0F6990053DD4}" presName="connectorText" presStyleLbl="sibTrans1D1" presStyleIdx="2" presStyleCnt="5"/>
      <dgm:spPr/>
    </dgm:pt>
    <dgm:pt modelId="{EFAEEB93-C5D6-46F7-9B67-45962838E326}" type="pres">
      <dgm:prSet presAssocID="{5B7BFF83-AF02-4A64-924F-A854D1A27144}" presName="node" presStyleLbl="node1" presStyleIdx="3" presStyleCnt="6" custLinFactNeighborX="-266" custLinFactNeighborY="-14194">
        <dgm:presLayoutVars>
          <dgm:bulletEnabled val="1"/>
        </dgm:presLayoutVars>
      </dgm:prSet>
      <dgm:spPr>
        <a:prstGeom prst="roundRect">
          <a:avLst/>
        </a:prstGeom>
      </dgm:spPr>
    </dgm:pt>
    <dgm:pt modelId="{189C3513-2667-498C-8762-31C5914B869B}" type="pres">
      <dgm:prSet presAssocID="{5395D324-64C2-4B02-ADEC-486A38E9BA28}" presName="sibTrans" presStyleLbl="sibTrans1D1" presStyleIdx="3" presStyleCnt="5"/>
      <dgm:spPr/>
    </dgm:pt>
    <dgm:pt modelId="{2ACB1139-007C-4E4B-9D6C-2BF627AC1F36}" type="pres">
      <dgm:prSet presAssocID="{5395D324-64C2-4B02-ADEC-486A38E9BA28}" presName="connectorText" presStyleLbl="sibTrans1D1" presStyleIdx="3" presStyleCnt="5"/>
      <dgm:spPr/>
    </dgm:pt>
    <dgm:pt modelId="{82E55221-E693-49CD-AD80-1927C8CD55B5}" type="pres">
      <dgm:prSet presAssocID="{F13A227A-F254-40B8-899B-D7995AEA6333}" presName="node" presStyleLbl="node1" presStyleIdx="4" presStyleCnt="6" custLinFactNeighborY="-14390">
        <dgm:presLayoutVars>
          <dgm:bulletEnabled val="1"/>
        </dgm:presLayoutVars>
      </dgm:prSet>
      <dgm:spPr>
        <a:prstGeom prst="roundRect">
          <a:avLst/>
        </a:prstGeom>
      </dgm:spPr>
    </dgm:pt>
    <dgm:pt modelId="{2CC155D6-6E6A-4E9D-AD90-4E9290073E0B}" type="pres">
      <dgm:prSet presAssocID="{F3398DD5-2DFF-42D2-80A4-38B3CE51B8CE}" presName="sibTrans" presStyleLbl="sibTrans1D1" presStyleIdx="4" presStyleCnt="5"/>
      <dgm:spPr/>
    </dgm:pt>
    <dgm:pt modelId="{8FB281B1-F8DE-46B3-A82B-167C71D711E8}" type="pres">
      <dgm:prSet presAssocID="{F3398DD5-2DFF-42D2-80A4-38B3CE51B8CE}" presName="connectorText" presStyleLbl="sibTrans1D1" presStyleIdx="4" presStyleCnt="5"/>
      <dgm:spPr/>
    </dgm:pt>
    <dgm:pt modelId="{21052D39-64EC-4168-BA07-32DD0CB1B7CD}" type="pres">
      <dgm:prSet presAssocID="{BA7A2869-1DFC-43C5-94E8-64A5F5AA6F14}" presName="node" presStyleLbl="node1" presStyleIdx="5" presStyleCnt="6" custScaleY="110000" custLinFactNeighborX="-1314" custLinFactNeighborY="-14286">
        <dgm:presLayoutVars>
          <dgm:bulletEnabled val="1"/>
        </dgm:presLayoutVars>
      </dgm:prSet>
      <dgm:spPr>
        <a:prstGeom prst="roundRect">
          <a:avLst/>
        </a:prstGeom>
      </dgm:spPr>
    </dgm:pt>
  </dgm:ptLst>
  <dgm:cxnLst>
    <dgm:cxn modelId="{CC0DE012-20B8-47B3-8D69-ED9F316A4B2D}" srcId="{8A37B5AB-AA2A-4CD9-9E97-919685029BD1}" destId="{5B7BFF83-AF02-4A64-924F-A854D1A27144}" srcOrd="3" destOrd="0" parTransId="{3918C753-DFAD-47B8-AC96-8B00F7FAE5EC}" sibTransId="{5395D324-64C2-4B02-ADEC-486A38E9BA28}"/>
    <dgm:cxn modelId="{D325F21D-7D18-41F2-9CCA-E63492E1FABE}" type="presOf" srcId="{BA7A2869-1DFC-43C5-94E8-64A5F5AA6F14}" destId="{21052D39-64EC-4168-BA07-32DD0CB1B7CD}" srcOrd="0" destOrd="0" presId="urn:microsoft.com/office/officeart/2016/7/layout/RepeatingBendingProcessNew"/>
    <dgm:cxn modelId="{91A6BE29-A38B-4F3A-89A8-233BCF991B5C}" type="presOf" srcId="{FAD6BA12-2E5F-4488-86FC-300A0EDA2C39}" destId="{B3EA6935-1BBE-4039-9C5D-7DDCFA5B97DC}" srcOrd="0" destOrd="0" presId="urn:microsoft.com/office/officeart/2016/7/layout/RepeatingBendingProcessNew"/>
    <dgm:cxn modelId="{E3A5B131-FCBA-4877-823B-6D470618F979}" type="presOf" srcId="{0F755881-B701-4D30-BA08-475FA21521D4}" destId="{21052D39-64EC-4168-BA07-32DD0CB1B7CD}" srcOrd="0" destOrd="4" presId="urn:microsoft.com/office/officeart/2016/7/layout/RepeatingBendingProcessNew"/>
    <dgm:cxn modelId="{DB783235-696D-4A2D-8A94-F8DCB9A5C8EE}" srcId="{BA7A2869-1DFC-43C5-94E8-64A5F5AA6F14}" destId="{3308B386-B2CC-4187-A05D-CA2DB1D2E046}" srcOrd="0" destOrd="0" parTransId="{329CF13D-408D-415E-9AEC-ABCD8A3D3E57}" sibTransId="{1C193E15-E3D2-4FDF-9738-23702DC817D0}"/>
    <dgm:cxn modelId="{F778BB44-2E17-4769-94EC-96C22F837C83}" type="presOf" srcId="{4AD41F62-2540-4019-AD2F-8B18AAC1D563}" destId="{AF519586-4208-4E42-BF8E-064B38CCA60D}" srcOrd="0" destOrd="0" presId="urn:microsoft.com/office/officeart/2016/7/layout/RepeatingBendingProcessNew"/>
    <dgm:cxn modelId="{05FBD056-C2B2-47A3-95AF-AF3FB6906C56}" type="presOf" srcId="{5B7BFF83-AF02-4A64-924F-A854D1A27144}" destId="{EFAEEB93-C5D6-46F7-9B67-45962838E326}" srcOrd="0" destOrd="0" presId="urn:microsoft.com/office/officeart/2016/7/layout/RepeatingBendingProcessNew"/>
    <dgm:cxn modelId="{68B7745B-52AF-44E7-92BA-92B5EFE81B50}" type="presOf" srcId="{5395D324-64C2-4B02-ADEC-486A38E9BA28}" destId="{189C3513-2667-498C-8762-31C5914B869B}" srcOrd="0" destOrd="0" presId="urn:microsoft.com/office/officeart/2016/7/layout/RepeatingBendingProcessNew"/>
    <dgm:cxn modelId="{437EE95C-9528-4F61-81CA-86BD9153EF2A}" srcId="{BA7A2869-1DFC-43C5-94E8-64A5F5AA6F14}" destId="{8CD0A3FE-93D4-4B46-BB7A-398246771B87}" srcOrd="2" destOrd="0" parTransId="{733A6771-C00A-447C-8DCD-26185B7129C2}" sibTransId="{3B05BCBE-E889-4A31-AEC0-B934720D9D71}"/>
    <dgm:cxn modelId="{83432A6E-7C82-44CE-9076-801D3008412A}" type="presOf" srcId="{098EF4EF-5DD2-4B23-BE3C-0F6990053DD4}" destId="{D859FFB6-3305-4436-909A-6047EEE3D652}" srcOrd="1" destOrd="0" presId="urn:microsoft.com/office/officeart/2016/7/layout/RepeatingBendingProcessNew"/>
    <dgm:cxn modelId="{E0CEFB6F-3BF3-454A-8B2A-C41BD2E830DB}" type="presOf" srcId="{8CD0A3FE-93D4-4B46-BB7A-398246771B87}" destId="{21052D39-64EC-4168-BA07-32DD0CB1B7CD}" srcOrd="0" destOrd="3" presId="urn:microsoft.com/office/officeart/2016/7/layout/RepeatingBendingProcessNew"/>
    <dgm:cxn modelId="{DB767D73-CF24-4875-B95D-6DFE9558CC59}" srcId="{8A37B5AB-AA2A-4CD9-9E97-919685029BD1}" destId="{4AD41F62-2540-4019-AD2F-8B18AAC1D563}" srcOrd="2" destOrd="0" parTransId="{F6621D73-6636-45D1-8B04-75F39E5CB96D}" sibTransId="{098EF4EF-5DD2-4B23-BE3C-0F6990053DD4}"/>
    <dgm:cxn modelId="{4EB09F79-308E-475E-BD6E-73B0C9C47BC3}" type="presOf" srcId="{8A37B5AB-AA2A-4CD9-9E97-919685029BD1}" destId="{B7119415-A6F3-46F8-93EE-81199380CE8E}" srcOrd="0" destOrd="0" presId="urn:microsoft.com/office/officeart/2016/7/layout/RepeatingBendingProcessNew"/>
    <dgm:cxn modelId="{0B073B7F-D908-48B9-9C44-533843A74532}" type="presOf" srcId="{F3398DD5-2DFF-42D2-80A4-38B3CE51B8CE}" destId="{2CC155D6-6E6A-4E9D-AD90-4E9290073E0B}" srcOrd="0" destOrd="0" presId="urn:microsoft.com/office/officeart/2016/7/layout/RepeatingBendingProcessNew"/>
    <dgm:cxn modelId="{8C72518A-F60F-4C1A-9940-E78F9A885185}" type="presOf" srcId="{6BED2C4F-D704-4D90-8AFB-58A679FD129F}" destId="{21052D39-64EC-4168-BA07-32DD0CB1B7CD}" srcOrd="0" destOrd="2" presId="urn:microsoft.com/office/officeart/2016/7/layout/RepeatingBendingProcessNew"/>
    <dgm:cxn modelId="{C3EAB68A-CFD5-42D4-B33D-505054ED3AF6}" type="presOf" srcId="{F3398DD5-2DFF-42D2-80A4-38B3CE51B8CE}" destId="{8FB281B1-F8DE-46B3-A82B-167C71D711E8}" srcOrd="1" destOrd="0" presId="urn:microsoft.com/office/officeart/2016/7/layout/RepeatingBendingProcessNew"/>
    <dgm:cxn modelId="{E350D6A3-8B22-45AD-BCB6-39C242FA8F08}" type="presOf" srcId="{7503DB3E-7280-4E02-8F05-8F39546715C9}" destId="{11ED8A2C-7A97-46FB-891F-22C3F6DA8181}" srcOrd="0" destOrd="0" presId="urn:microsoft.com/office/officeart/2016/7/layout/RepeatingBendingProcessNew"/>
    <dgm:cxn modelId="{114275AC-A617-4B40-94C9-C1E6D11B460E}" type="presOf" srcId="{5395D324-64C2-4B02-ADEC-486A38E9BA28}" destId="{2ACB1139-007C-4E4B-9D6C-2BF627AC1F36}" srcOrd="1" destOrd="0" presId="urn:microsoft.com/office/officeart/2016/7/layout/RepeatingBendingProcessNew"/>
    <dgm:cxn modelId="{8FB385BB-B02C-4587-862D-B39A855B739D}" type="presOf" srcId="{6013C6A7-6892-44FB-9489-D993529D22BD}" destId="{3B9B89F6-796F-4AB7-BDA8-FADA92D1E5BD}" srcOrd="0" destOrd="0" presId="urn:microsoft.com/office/officeart/2016/7/layout/RepeatingBendingProcessNew"/>
    <dgm:cxn modelId="{928A91BD-F75C-4FF7-A019-339ECA7259B9}" srcId="{BA7A2869-1DFC-43C5-94E8-64A5F5AA6F14}" destId="{59083BFF-A249-4755-AD60-26B69E7CD8CC}" srcOrd="4" destOrd="0" parTransId="{F99CED99-2E44-4C1A-94FB-31BC0FED8F43}" sibTransId="{0B07B311-6038-45A2-988C-FADD492B8DDB}"/>
    <dgm:cxn modelId="{6EF484C1-9270-41ED-9AE6-887A5AA78EFD}" type="presOf" srcId="{59083BFF-A249-4755-AD60-26B69E7CD8CC}" destId="{21052D39-64EC-4168-BA07-32DD0CB1B7CD}" srcOrd="0" destOrd="5" presId="urn:microsoft.com/office/officeart/2016/7/layout/RepeatingBendingProcessNew"/>
    <dgm:cxn modelId="{8C11CEC1-F92A-454C-9065-5D3282ADAA85}" srcId="{8A37B5AB-AA2A-4CD9-9E97-919685029BD1}" destId="{FAD6BA12-2E5F-4488-86FC-300A0EDA2C39}" srcOrd="0" destOrd="0" parTransId="{5A1FB14B-2D8D-427C-8F67-8F3578481ED8}" sibTransId="{6013C6A7-6892-44FB-9489-D993529D22BD}"/>
    <dgm:cxn modelId="{EF2722C2-66D9-4B66-ABBA-C23863714B95}" type="presOf" srcId="{BA4A6F13-8906-42C4-B37D-5E028FD1F91F}" destId="{130F3947-26D1-4893-B39B-164CB0F8AC69}" srcOrd="0" destOrd="0" presId="urn:microsoft.com/office/officeart/2016/7/layout/RepeatingBendingProcessNew"/>
    <dgm:cxn modelId="{F30779C2-315B-4185-90B1-9029694B5477}" srcId="{8A37B5AB-AA2A-4CD9-9E97-919685029BD1}" destId="{BA7A2869-1DFC-43C5-94E8-64A5F5AA6F14}" srcOrd="5" destOrd="0" parTransId="{181BC276-9107-40B1-AFE2-925807688A93}" sibTransId="{89EE53BE-5DFC-43ED-9C6E-F365772B714C}"/>
    <dgm:cxn modelId="{8E5763C7-80FC-4812-95B4-06F9D13E852D}" srcId="{BA7A2869-1DFC-43C5-94E8-64A5F5AA6F14}" destId="{0F755881-B701-4D30-BA08-475FA21521D4}" srcOrd="3" destOrd="0" parTransId="{3914B1FB-E245-4402-BB16-5D4477C8312D}" sibTransId="{E2CECB6E-6287-4DC3-8F3D-5518B457E50A}"/>
    <dgm:cxn modelId="{538C81CB-8AEF-40F2-AFEE-60C33DB20C54}" type="presOf" srcId="{3308B386-B2CC-4187-A05D-CA2DB1D2E046}" destId="{21052D39-64EC-4168-BA07-32DD0CB1B7CD}" srcOrd="0" destOrd="1" presId="urn:microsoft.com/office/officeart/2016/7/layout/RepeatingBendingProcessNew"/>
    <dgm:cxn modelId="{40F55ECC-A342-44AD-BAC5-D771E85EA52F}" type="presOf" srcId="{098EF4EF-5DD2-4B23-BE3C-0F6990053DD4}" destId="{E8618BF3-17B6-4F1D-A62F-DCE28AE0D329}" srcOrd="0" destOrd="0" presId="urn:microsoft.com/office/officeart/2016/7/layout/RepeatingBendingProcessNew"/>
    <dgm:cxn modelId="{731874CC-86FA-4CB4-8659-677242774C7E}" srcId="{8A37B5AB-AA2A-4CD9-9E97-919685029BD1}" destId="{7503DB3E-7280-4E02-8F05-8F39546715C9}" srcOrd="1" destOrd="0" parTransId="{8242AF4C-10F6-4D69-AAB4-331E1E18BD7E}" sibTransId="{BA4A6F13-8906-42C4-B37D-5E028FD1F91F}"/>
    <dgm:cxn modelId="{96F5F6D2-E059-4BC4-B896-575DACD64254}" srcId="{8A37B5AB-AA2A-4CD9-9E97-919685029BD1}" destId="{F13A227A-F254-40B8-899B-D7995AEA6333}" srcOrd="4" destOrd="0" parTransId="{90E5E5F4-F917-4EAC-96B7-E017F3EC76C5}" sibTransId="{F3398DD5-2DFF-42D2-80A4-38B3CE51B8CE}"/>
    <dgm:cxn modelId="{2865D8F0-B0FA-4390-9119-DF8A1877E340}" type="presOf" srcId="{6013C6A7-6892-44FB-9489-D993529D22BD}" destId="{70FA9BE8-BCEE-4076-A085-DE64DBFBCA0C}" srcOrd="1" destOrd="0" presId="urn:microsoft.com/office/officeart/2016/7/layout/RepeatingBendingProcessNew"/>
    <dgm:cxn modelId="{D22B4AF2-946A-4F72-8FF3-516EB63B6946}" srcId="{BA7A2869-1DFC-43C5-94E8-64A5F5AA6F14}" destId="{6BED2C4F-D704-4D90-8AFB-58A679FD129F}" srcOrd="1" destOrd="0" parTransId="{F0C5E656-6AA6-40CD-9E97-6639078B13FC}" sibTransId="{FF3C0328-8517-4B6F-8AD2-C726B4297F33}"/>
    <dgm:cxn modelId="{993E68F9-A7DE-40BB-8E5F-0E64811D9C7F}" type="presOf" srcId="{BA4A6F13-8906-42C4-B37D-5E028FD1F91F}" destId="{673D0902-C3F5-408E-9C41-9FE2AB3ABA15}" srcOrd="1" destOrd="0" presId="urn:microsoft.com/office/officeart/2016/7/layout/RepeatingBendingProcessNew"/>
    <dgm:cxn modelId="{61DF69FE-6230-466E-9D03-6C7019A11EE5}" type="presOf" srcId="{F13A227A-F254-40B8-899B-D7995AEA6333}" destId="{82E55221-E693-49CD-AD80-1927C8CD55B5}" srcOrd="0" destOrd="0" presId="urn:microsoft.com/office/officeart/2016/7/layout/RepeatingBendingProcessNew"/>
    <dgm:cxn modelId="{C22DA15D-150F-466F-A72C-34729413ADDF}" type="presParOf" srcId="{B7119415-A6F3-46F8-93EE-81199380CE8E}" destId="{B3EA6935-1BBE-4039-9C5D-7DDCFA5B97DC}" srcOrd="0" destOrd="0" presId="urn:microsoft.com/office/officeart/2016/7/layout/RepeatingBendingProcessNew"/>
    <dgm:cxn modelId="{9CAD64FD-D55A-4501-98B9-C353C4353C41}" type="presParOf" srcId="{B7119415-A6F3-46F8-93EE-81199380CE8E}" destId="{3B9B89F6-796F-4AB7-BDA8-FADA92D1E5BD}" srcOrd="1" destOrd="0" presId="urn:microsoft.com/office/officeart/2016/7/layout/RepeatingBendingProcessNew"/>
    <dgm:cxn modelId="{1D91A85D-C2F7-407D-AC03-D49C892EB62B}" type="presParOf" srcId="{3B9B89F6-796F-4AB7-BDA8-FADA92D1E5BD}" destId="{70FA9BE8-BCEE-4076-A085-DE64DBFBCA0C}" srcOrd="0" destOrd="0" presId="urn:microsoft.com/office/officeart/2016/7/layout/RepeatingBendingProcessNew"/>
    <dgm:cxn modelId="{A936AB1E-1E23-4448-92DE-61F5F4F6B6BF}" type="presParOf" srcId="{B7119415-A6F3-46F8-93EE-81199380CE8E}" destId="{11ED8A2C-7A97-46FB-891F-22C3F6DA8181}" srcOrd="2" destOrd="0" presId="urn:microsoft.com/office/officeart/2016/7/layout/RepeatingBendingProcessNew"/>
    <dgm:cxn modelId="{F09B4307-1F53-4616-82EC-7CA68E1A521A}" type="presParOf" srcId="{B7119415-A6F3-46F8-93EE-81199380CE8E}" destId="{130F3947-26D1-4893-B39B-164CB0F8AC69}" srcOrd="3" destOrd="0" presId="urn:microsoft.com/office/officeart/2016/7/layout/RepeatingBendingProcessNew"/>
    <dgm:cxn modelId="{6E8B90BA-A502-4CEB-B3BA-037728B5A777}" type="presParOf" srcId="{130F3947-26D1-4893-B39B-164CB0F8AC69}" destId="{673D0902-C3F5-408E-9C41-9FE2AB3ABA15}" srcOrd="0" destOrd="0" presId="urn:microsoft.com/office/officeart/2016/7/layout/RepeatingBendingProcessNew"/>
    <dgm:cxn modelId="{2BD8F0BA-B37E-4C2D-BE10-011BB96D97BF}" type="presParOf" srcId="{B7119415-A6F3-46F8-93EE-81199380CE8E}" destId="{AF519586-4208-4E42-BF8E-064B38CCA60D}" srcOrd="4" destOrd="0" presId="urn:microsoft.com/office/officeart/2016/7/layout/RepeatingBendingProcessNew"/>
    <dgm:cxn modelId="{92CE3F57-FA10-4172-B71B-807ABCAFD702}" type="presParOf" srcId="{B7119415-A6F3-46F8-93EE-81199380CE8E}" destId="{E8618BF3-17B6-4F1D-A62F-DCE28AE0D329}" srcOrd="5" destOrd="0" presId="urn:microsoft.com/office/officeart/2016/7/layout/RepeatingBendingProcessNew"/>
    <dgm:cxn modelId="{6531ADEC-D4A1-409F-B32E-A1B1400ED261}" type="presParOf" srcId="{E8618BF3-17B6-4F1D-A62F-DCE28AE0D329}" destId="{D859FFB6-3305-4436-909A-6047EEE3D652}" srcOrd="0" destOrd="0" presId="urn:microsoft.com/office/officeart/2016/7/layout/RepeatingBendingProcessNew"/>
    <dgm:cxn modelId="{0894ADF9-53DA-49C2-A133-66C38A7514AC}" type="presParOf" srcId="{B7119415-A6F3-46F8-93EE-81199380CE8E}" destId="{EFAEEB93-C5D6-46F7-9B67-45962838E326}" srcOrd="6" destOrd="0" presId="urn:microsoft.com/office/officeart/2016/7/layout/RepeatingBendingProcessNew"/>
    <dgm:cxn modelId="{B175DD91-569F-4BDE-A301-87F0DD244C1F}" type="presParOf" srcId="{B7119415-A6F3-46F8-93EE-81199380CE8E}" destId="{189C3513-2667-498C-8762-31C5914B869B}" srcOrd="7" destOrd="0" presId="urn:microsoft.com/office/officeart/2016/7/layout/RepeatingBendingProcessNew"/>
    <dgm:cxn modelId="{EB7125B5-F0F0-4D10-B5DE-E470D8A674E5}" type="presParOf" srcId="{189C3513-2667-498C-8762-31C5914B869B}" destId="{2ACB1139-007C-4E4B-9D6C-2BF627AC1F36}" srcOrd="0" destOrd="0" presId="urn:microsoft.com/office/officeart/2016/7/layout/RepeatingBendingProcessNew"/>
    <dgm:cxn modelId="{B03217D3-C688-4935-AD6F-08720DDD2E73}" type="presParOf" srcId="{B7119415-A6F3-46F8-93EE-81199380CE8E}" destId="{82E55221-E693-49CD-AD80-1927C8CD55B5}" srcOrd="8" destOrd="0" presId="urn:microsoft.com/office/officeart/2016/7/layout/RepeatingBendingProcessNew"/>
    <dgm:cxn modelId="{15DABBF3-4BA2-40BE-ABA8-D2CB1A910ED1}" type="presParOf" srcId="{B7119415-A6F3-46F8-93EE-81199380CE8E}" destId="{2CC155D6-6E6A-4E9D-AD90-4E9290073E0B}" srcOrd="9" destOrd="0" presId="urn:microsoft.com/office/officeart/2016/7/layout/RepeatingBendingProcessNew"/>
    <dgm:cxn modelId="{F4C0576D-F87A-424E-A952-677FF19CA55E}" type="presParOf" srcId="{2CC155D6-6E6A-4E9D-AD90-4E9290073E0B}" destId="{8FB281B1-F8DE-46B3-A82B-167C71D711E8}" srcOrd="0" destOrd="0" presId="urn:microsoft.com/office/officeart/2016/7/layout/RepeatingBendingProcessNew"/>
    <dgm:cxn modelId="{55161843-1BDD-4007-AA99-FB0B9B8AD352}" type="presParOf" srcId="{B7119415-A6F3-46F8-93EE-81199380CE8E}" destId="{21052D39-64EC-4168-BA07-32DD0CB1B7CD}"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8FDEF6-2A70-4A38-855D-5AD5763020D0}"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E2258AF5-EF02-4E97-83D5-A6358D6E370B}">
      <dgm:prSet custT="1"/>
      <dgm:spPr>
        <a:solidFill>
          <a:srgbClr val="3373DF"/>
        </a:solidFill>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Leadership embedded across all pathways</a:t>
          </a:r>
        </a:p>
      </dgm:t>
    </dgm:pt>
    <dgm:pt modelId="{81CEFACD-08AF-41FB-9C10-770E6D86AF6D}" type="parTrans" cxnId="{ADC9E509-349D-4945-9840-C8C302BA15D9}">
      <dgm:prSet/>
      <dgm:spPr/>
      <dgm:t>
        <a:bodyPr/>
        <a:lstStyle/>
        <a:p>
          <a:endParaRPr lang="en-US"/>
        </a:p>
      </dgm:t>
    </dgm:pt>
    <dgm:pt modelId="{40850C37-60EF-46A0-A3B6-BFC8562E69B5}" type="sibTrans" cxnId="{ADC9E509-349D-4945-9840-C8C302BA15D9}">
      <dgm:prSet/>
      <dgm:spPr/>
      <dgm:t>
        <a:bodyPr/>
        <a:lstStyle/>
        <a:p>
          <a:endParaRPr lang="en-US"/>
        </a:p>
      </dgm:t>
    </dgm:pt>
    <dgm:pt modelId="{768E4C24-A182-4B2C-98DF-7A87A14E4609}">
      <dgm:prSet custT="1"/>
      <dgm:spPr>
        <a:solidFill>
          <a:srgbClr val="FFC635"/>
        </a:solidFill>
      </dgm:spPr>
      <dgm:t>
        <a:bodyPr/>
        <a:lstStyle/>
        <a:p>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Student-led collaboration and accountability</a:t>
          </a:r>
        </a:p>
      </dgm:t>
    </dgm:pt>
    <dgm:pt modelId="{758EC728-6957-47BF-8433-278962BAE064}" type="parTrans" cxnId="{21DC2607-90C8-4CAD-AB48-6370522FE0B5}">
      <dgm:prSet/>
      <dgm:spPr/>
      <dgm:t>
        <a:bodyPr/>
        <a:lstStyle/>
        <a:p>
          <a:endParaRPr lang="en-US"/>
        </a:p>
      </dgm:t>
    </dgm:pt>
    <dgm:pt modelId="{B6CEBFAC-5CD5-4B59-B9C7-3442D13A640A}" type="sibTrans" cxnId="{21DC2607-90C8-4CAD-AB48-6370522FE0B5}">
      <dgm:prSet/>
      <dgm:spPr/>
      <dgm:t>
        <a:bodyPr/>
        <a:lstStyle/>
        <a:p>
          <a:endParaRPr lang="en-US"/>
        </a:p>
      </dgm:t>
    </dgm:pt>
    <dgm:pt modelId="{4A7EF174-C080-47BD-86BE-102E21775BCC}">
      <dgm:prSet custT="1"/>
      <dgm:spPr>
        <a:solidFill>
          <a:srgbClr val="994996"/>
        </a:solidFill>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Leadership expectations normalized across campus</a:t>
          </a:r>
        </a:p>
      </dgm:t>
    </dgm:pt>
    <dgm:pt modelId="{9A5A12B1-5D05-4FC2-A8AD-D34A6710A594}" type="parTrans" cxnId="{84BF5AB6-BC44-4683-B35D-2DEF1E3AECB1}">
      <dgm:prSet/>
      <dgm:spPr/>
      <dgm:t>
        <a:bodyPr/>
        <a:lstStyle/>
        <a:p>
          <a:endParaRPr lang="en-US"/>
        </a:p>
      </dgm:t>
    </dgm:pt>
    <dgm:pt modelId="{8FA5966D-8A0E-4E42-899A-236A1225EFA8}" type="sibTrans" cxnId="{84BF5AB6-BC44-4683-B35D-2DEF1E3AECB1}">
      <dgm:prSet/>
      <dgm:spPr/>
      <dgm:t>
        <a:bodyPr/>
        <a:lstStyle/>
        <a:p>
          <a:endParaRPr lang="en-US"/>
        </a:p>
      </dgm:t>
    </dgm:pt>
    <dgm:pt modelId="{B5963A27-6316-4066-86AF-1B39BBC6A955}">
      <dgm:prSet custT="1"/>
      <dgm:spPr>
        <a:solidFill>
          <a:srgbClr val="E2392B"/>
        </a:solidFill>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Recognition of leadership growth and achievement</a:t>
          </a:r>
        </a:p>
      </dgm:t>
    </dgm:pt>
    <dgm:pt modelId="{18F68746-DB52-4A6D-AE8F-F6EE7CC11FB1}" type="parTrans" cxnId="{4977FB6D-FD75-4368-84E5-054608C6076C}">
      <dgm:prSet/>
      <dgm:spPr/>
      <dgm:t>
        <a:bodyPr/>
        <a:lstStyle/>
        <a:p>
          <a:endParaRPr lang="en-US"/>
        </a:p>
      </dgm:t>
    </dgm:pt>
    <dgm:pt modelId="{59DDEE10-BB28-4429-B0DE-C5643BF709EE}" type="sibTrans" cxnId="{4977FB6D-FD75-4368-84E5-054608C6076C}">
      <dgm:prSet/>
      <dgm:spPr/>
      <dgm:t>
        <a:bodyPr/>
        <a:lstStyle/>
        <a:p>
          <a:endParaRPr lang="en-US"/>
        </a:p>
      </dgm:t>
    </dgm:pt>
    <dgm:pt modelId="{05A4C6C8-81AC-459D-8BE4-1028F5763219}">
      <dgm:prSet custT="1"/>
      <dgm:spPr>
        <a:solidFill>
          <a:srgbClr val="308819"/>
        </a:solidFill>
      </dgm:spPr>
      <dgm: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Continuous reflection and improvement</a:t>
          </a:r>
        </a:p>
      </dgm:t>
    </dgm:pt>
    <dgm:pt modelId="{BA18E375-3CFE-40FC-8931-0ED94A3E89E6}" type="parTrans" cxnId="{23807E69-48B7-4593-BB2D-881B26557F0C}">
      <dgm:prSet/>
      <dgm:spPr/>
      <dgm:t>
        <a:bodyPr/>
        <a:lstStyle/>
        <a:p>
          <a:endParaRPr lang="en-US"/>
        </a:p>
      </dgm:t>
    </dgm:pt>
    <dgm:pt modelId="{894D2B9D-72D1-4B22-BB83-91C262D535A0}" type="sibTrans" cxnId="{23807E69-48B7-4593-BB2D-881B26557F0C}">
      <dgm:prSet/>
      <dgm:spPr/>
      <dgm:t>
        <a:bodyPr/>
        <a:lstStyle/>
        <a:p>
          <a:endParaRPr lang="en-US"/>
        </a:p>
      </dgm:t>
    </dgm:pt>
    <dgm:pt modelId="{662E1D2F-89A6-4EE4-AF59-C11245EA8C50}">
      <dgm:prSet/>
      <dgm:spPr>
        <a:solidFill>
          <a:srgbClr val="001B49"/>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Outcomes:</a:t>
          </a:r>
        </a:p>
      </dgm:t>
    </dgm:pt>
    <dgm:pt modelId="{39B4E61A-A689-4AA2-8005-4713E47BA4E1}" type="parTrans" cxnId="{623EFC82-A20A-4993-BA1F-A02D88D93BE7}">
      <dgm:prSet/>
      <dgm:spPr/>
      <dgm:t>
        <a:bodyPr/>
        <a:lstStyle/>
        <a:p>
          <a:endParaRPr lang="en-US"/>
        </a:p>
      </dgm:t>
    </dgm:pt>
    <dgm:pt modelId="{DD8D643E-82C6-4879-82E1-09F92EB48309}" type="sibTrans" cxnId="{623EFC82-A20A-4993-BA1F-A02D88D93BE7}">
      <dgm:prSet/>
      <dgm:spPr/>
      <dgm:t>
        <a:bodyPr/>
        <a:lstStyle/>
        <a:p>
          <a:endParaRPr lang="en-US"/>
        </a:p>
      </dgm:t>
    </dgm:pt>
    <dgm:pt modelId="{550DC066-746A-43A4-80DD-5A41EC633C11}">
      <dgm:prSet/>
      <dgm:spPr>
        <a:solidFill>
          <a:srgbClr val="001B49"/>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Increased student confidence</a:t>
          </a:r>
        </a:p>
      </dgm:t>
    </dgm:pt>
    <dgm:pt modelId="{89EC6107-8CF7-461C-AC6D-D168187D927B}" type="parTrans" cxnId="{6F76712D-317A-4C4A-ABA3-6BFA666DCC33}">
      <dgm:prSet/>
      <dgm:spPr/>
      <dgm:t>
        <a:bodyPr/>
        <a:lstStyle/>
        <a:p>
          <a:endParaRPr lang="en-US"/>
        </a:p>
      </dgm:t>
    </dgm:pt>
    <dgm:pt modelId="{2C5E2BE4-472F-4831-9442-45D62E0BEDFD}" type="sibTrans" cxnId="{6F76712D-317A-4C4A-ABA3-6BFA666DCC33}">
      <dgm:prSet/>
      <dgm:spPr/>
      <dgm:t>
        <a:bodyPr/>
        <a:lstStyle/>
        <a:p>
          <a:endParaRPr lang="en-US"/>
        </a:p>
      </dgm:t>
    </dgm:pt>
    <dgm:pt modelId="{42BD957F-282C-4BBE-A28B-7C71E41E000C}">
      <dgm:prSet/>
      <dgm:spPr>
        <a:solidFill>
          <a:srgbClr val="001B49"/>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Improved professionalism</a:t>
          </a:r>
        </a:p>
      </dgm:t>
    </dgm:pt>
    <dgm:pt modelId="{29630967-5630-4932-9567-B19A5FCCCA2D}" type="parTrans" cxnId="{D771C93E-3160-4CF6-90F3-2228CFF9984E}">
      <dgm:prSet/>
      <dgm:spPr/>
      <dgm:t>
        <a:bodyPr/>
        <a:lstStyle/>
        <a:p>
          <a:endParaRPr lang="en-US"/>
        </a:p>
      </dgm:t>
    </dgm:pt>
    <dgm:pt modelId="{A147710F-2E46-44EE-A878-3CB29E4D4964}" type="sibTrans" cxnId="{D771C93E-3160-4CF6-90F3-2228CFF9984E}">
      <dgm:prSet/>
      <dgm:spPr/>
      <dgm:t>
        <a:bodyPr/>
        <a:lstStyle/>
        <a:p>
          <a:endParaRPr lang="en-US"/>
        </a:p>
      </dgm:t>
    </dgm:pt>
    <dgm:pt modelId="{F12E68E8-00FE-44B6-B648-9846FC8E9FC9}">
      <dgm:prSet/>
      <dgm:spPr>
        <a:solidFill>
          <a:srgbClr val="001B49"/>
        </a:solidFill>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Stronger Classroom culture</a:t>
          </a:r>
        </a:p>
      </dgm:t>
    </dgm:pt>
    <dgm:pt modelId="{D4B0FB96-F3D5-4191-8541-BE6E0C975190}" type="parTrans" cxnId="{665C9051-8C7D-4AE7-BCE9-69B8C33EF85B}">
      <dgm:prSet/>
      <dgm:spPr/>
      <dgm:t>
        <a:bodyPr/>
        <a:lstStyle/>
        <a:p>
          <a:endParaRPr lang="en-US"/>
        </a:p>
      </dgm:t>
    </dgm:pt>
    <dgm:pt modelId="{7160D355-4495-4F19-BC73-998B24B73EF4}" type="sibTrans" cxnId="{665C9051-8C7D-4AE7-BCE9-69B8C33EF85B}">
      <dgm:prSet/>
      <dgm:spPr/>
      <dgm:t>
        <a:bodyPr/>
        <a:lstStyle/>
        <a:p>
          <a:endParaRPr lang="en-US"/>
        </a:p>
      </dgm:t>
    </dgm:pt>
    <dgm:pt modelId="{4B2677F7-1023-44CA-B572-E8D6591C1495}">
      <dgm:prSet/>
      <dgm:spPr>
        <a:solidFill>
          <a:srgbClr val="001B49"/>
        </a:solidFill>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Higher student ownership</a:t>
          </a:r>
        </a:p>
      </dgm:t>
    </dgm:pt>
    <dgm:pt modelId="{D484AF16-D7FD-4957-9366-491697E7DCBD}" type="parTrans" cxnId="{1751E381-8EE4-454A-8FDD-FA3245936E5B}">
      <dgm:prSet/>
      <dgm:spPr/>
      <dgm:t>
        <a:bodyPr/>
        <a:lstStyle/>
        <a:p>
          <a:endParaRPr lang="en-US"/>
        </a:p>
      </dgm:t>
    </dgm:pt>
    <dgm:pt modelId="{9AA8FAF5-6E4E-4D29-93AF-4D20BB9BC99B}" type="sibTrans" cxnId="{1751E381-8EE4-454A-8FDD-FA3245936E5B}">
      <dgm:prSet/>
      <dgm:spPr/>
      <dgm:t>
        <a:bodyPr/>
        <a:lstStyle/>
        <a:p>
          <a:endParaRPr lang="en-US"/>
        </a:p>
      </dgm:t>
    </dgm:pt>
    <dgm:pt modelId="{6846C78A-2FDA-46F1-83BA-B66738C09D25}">
      <dgm:prSet/>
      <dgm:spPr>
        <a:solidFill>
          <a:srgbClr val="001B49"/>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Better workforce readiness</a:t>
          </a:r>
        </a:p>
      </dgm:t>
    </dgm:pt>
    <dgm:pt modelId="{BDAD7377-2C6A-4DE4-AB7E-481EF7942714}" type="parTrans" cxnId="{9192030B-F38B-420B-B03D-DDE1E7FB3B63}">
      <dgm:prSet/>
      <dgm:spPr/>
      <dgm:t>
        <a:bodyPr/>
        <a:lstStyle/>
        <a:p>
          <a:endParaRPr lang="en-US"/>
        </a:p>
      </dgm:t>
    </dgm:pt>
    <dgm:pt modelId="{5BC32B01-E72A-4C80-834C-B22532F7D789}" type="sibTrans" cxnId="{9192030B-F38B-420B-B03D-DDE1E7FB3B63}">
      <dgm:prSet/>
      <dgm:spPr/>
      <dgm:t>
        <a:bodyPr/>
        <a:lstStyle/>
        <a:p>
          <a:endParaRPr lang="en-US"/>
        </a:p>
      </dgm:t>
    </dgm:pt>
    <dgm:pt modelId="{2668F48E-8217-423E-BF7A-5926E24C9510}" type="pres">
      <dgm:prSet presAssocID="{968FDEF6-2A70-4A38-855D-5AD5763020D0}" presName="diagram" presStyleCnt="0">
        <dgm:presLayoutVars>
          <dgm:dir/>
          <dgm:resizeHandles val="exact"/>
        </dgm:presLayoutVars>
      </dgm:prSet>
      <dgm:spPr/>
    </dgm:pt>
    <dgm:pt modelId="{9F63C1E7-1D46-4A8F-9CF8-CA7B617B6BA1}" type="pres">
      <dgm:prSet presAssocID="{E2258AF5-EF02-4E97-83D5-A6358D6E370B}" presName="node" presStyleLbl="node1" presStyleIdx="0" presStyleCnt="6">
        <dgm:presLayoutVars>
          <dgm:bulletEnabled val="1"/>
        </dgm:presLayoutVars>
      </dgm:prSet>
      <dgm:spPr>
        <a:prstGeom prst="roundRect">
          <a:avLst/>
        </a:prstGeom>
      </dgm:spPr>
    </dgm:pt>
    <dgm:pt modelId="{9A4D4976-ABDE-4B3D-9A22-C4D948D470CD}" type="pres">
      <dgm:prSet presAssocID="{40850C37-60EF-46A0-A3B6-BFC8562E69B5}" presName="sibTrans" presStyleCnt="0"/>
      <dgm:spPr/>
    </dgm:pt>
    <dgm:pt modelId="{5FBF74CD-11F9-438F-8BE5-3EA4C60D72A1}" type="pres">
      <dgm:prSet presAssocID="{768E4C24-A182-4B2C-98DF-7A87A14E4609}" presName="node" presStyleLbl="node1" presStyleIdx="1" presStyleCnt="6">
        <dgm:presLayoutVars>
          <dgm:bulletEnabled val="1"/>
        </dgm:presLayoutVars>
      </dgm:prSet>
      <dgm:spPr>
        <a:prstGeom prst="roundRect">
          <a:avLst/>
        </a:prstGeom>
      </dgm:spPr>
    </dgm:pt>
    <dgm:pt modelId="{9B798230-7815-41A7-9AB0-DC3685F54F07}" type="pres">
      <dgm:prSet presAssocID="{B6CEBFAC-5CD5-4B59-B9C7-3442D13A640A}" presName="sibTrans" presStyleCnt="0"/>
      <dgm:spPr/>
    </dgm:pt>
    <dgm:pt modelId="{DDA192C2-BEA5-4502-A7B3-C462BD18BF38}" type="pres">
      <dgm:prSet presAssocID="{4A7EF174-C080-47BD-86BE-102E21775BCC}" presName="node" presStyleLbl="node1" presStyleIdx="2" presStyleCnt="6">
        <dgm:presLayoutVars>
          <dgm:bulletEnabled val="1"/>
        </dgm:presLayoutVars>
      </dgm:prSet>
      <dgm:spPr>
        <a:prstGeom prst="roundRect">
          <a:avLst/>
        </a:prstGeom>
      </dgm:spPr>
    </dgm:pt>
    <dgm:pt modelId="{71CB7700-8CC9-424E-B853-B7947E65CB32}" type="pres">
      <dgm:prSet presAssocID="{8FA5966D-8A0E-4E42-899A-236A1225EFA8}" presName="sibTrans" presStyleCnt="0"/>
      <dgm:spPr/>
    </dgm:pt>
    <dgm:pt modelId="{2F5F1D5A-E4BF-42FE-A5B9-BDC301F9F9EE}" type="pres">
      <dgm:prSet presAssocID="{B5963A27-6316-4066-86AF-1B39BBC6A955}" presName="node" presStyleLbl="node1" presStyleIdx="3" presStyleCnt="6">
        <dgm:presLayoutVars>
          <dgm:bulletEnabled val="1"/>
        </dgm:presLayoutVars>
      </dgm:prSet>
      <dgm:spPr>
        <a:prstGeom prst="roundRect">
          <a:avLst/>
        </a:prstGeom>
      </dgm:spPr>
    </dgm:pt>
    <dgm:pt modelId="{62F144FB-13C5-414C-8056-976A80EB9C3A}" type="pres">
      <dgm:prSet presAssocID="{59DDEE10-BB28-4429-B0DE-C5643BF709EE}" presName="sibTrans" presStyleCnt="0"/>
      <dgm:spPr/>
    </dgm:pt>
    <dgm:pt modelId="{0212F58B-2471-4ACA-8E82-AC72F8E596EB}" type="pres">
      <dgm:prSet presAssocID="{05A4C6C8-81AC-459D-8BE4-1028F5763219}" presName="node" presStyleLbl="node1" presStyleIdx="4" presStyleCnt="6">
        <dgm:presLayoutVars>
          <dgm:bulletEnabled val="1"/>
        </dgm:presLayoutVars>
      </dgm:prSet>
      <dgm:spPr>
        <a:prstGeom prst="roundRect">
          <a:avLst/>
        </a:prstGeom>
      </dgm:spPr>
    </dgm:pt>
    <dgm:pt modelId="{B3378B7E-C50A-4544-B407-EA8CE16D922D}" type="pres">
      <dgm:prSet presAssocID="{894D2B9D-72D1-4B22-BB83-91C262D535A0}" presName="sibTrans" presStyleCnt="0"/>
      <dgm:spPr/>
    </dgm:pt>
    <dgm:pt modelId="{6A49DEEF-B7AB-428F-80CF-AC141D880473}" type="pres">
      <dgm:prSet presAssocID="{662E1D2F-89A6-4EE4-AF59-C11245EA8C50}" presName="node" presStyleLbl="node1" presStyleIdx="5" presStyleCnt="6">
        <dgm:presLayoutVars>
          <dgm:bulletEnabled val="1"/>
        </dgm:presLayoutVars>
      </dgm:prSet>
      <dgm:spPr>
        <a:prstGeom prst="roundRect">
          <a:avLst/>
        </a:prstGeom>
      </dgm:spPr>
    </dgm:pt>
  </dgm:ptLst>
  <dgm:cxnLst>
    <dgm:cxn modelId="{21DC2607-90C8-4CAD-AB48-6370522FE0B5}" srcId="{968FDEF6-2A70-4A38-855D-5AD5763020D0}" destId="{768E4C24-A182-4B2C-98DF-7A87A14E4609}" srcOrd="1" destOrd="0" parTransId="{758EC728-6957-47BF-8433-278962BAE064}" sibTransId="{B6CEBFAC-5CD5-4B59-B9C7-3442D13A640A}"/>
    <dgm:cxn modelId="{ADC9E509-349D-4945-9840-C8C302BA15D9}" srcId="{968FDEF6-2A70-4A38-855D-5AD5763020D0}" destId="{E2258AF5-EF02-4E97-83D5-A6358D6E370B}" srcOrd="0" destOrd="0" parTransId="{81CEFACD-08AF-41FB-9C10-770E6D86AF6D}" sibTransId="{40850C37-60EF-46A0-A3B6-BFC8562E69B5}"/>
    <dgm:cxn modelId="{9192030B-F38B-420B-B03D-DDE1E7FB3B63}" srcId="{662E1D2F-89A6-4EE4-AF59-C11245EA8C50}" destId="{6846C78A-2FDA-46F1-83BA-B66738C09D25}" srcOrd="4" destOrd="0" parTransId="{BDAD7377-2C6A-4DE4-AB7E-481EF7942714}" sibTransId="{5BC32B01-E72A-4C80-834C-B22532F7D789}"/>
    <dgm:cxn modelId="{8A43E114-5E98-4155-812F-12F0EB3AB6B3}" type="presOf" srcId="{4B2677F7-1023-44CA-B572-E8D6591C1495}" destId="{6A49DEEF-B7AB-428F-80CF-AC141D880473}" srcOrd="0" destOrd="4" presId="urn:microsoft.com/office/officeart/2005/8/layout/default"/>
    <dgm:cxn modelId="{DD031E24-0896-42DE-980D-6EFB1901F7A4}" type="presOf" srcId="{F12E68E8-00FE-44B6-B648-9846FC8E9FC9}" destId="{6A49DEEF-B7AB-428F-80CF-AC141D880473}" srcOrd="0" destOrd="3" presId="urn:microsoft.com/office/officeart/2005/8/layout/default"/>
    <dgm:cxn modelId="{6F76712D-317A-4C4A-ABA3-6BFA666DCC33}" srcId="{662E1D2F-89A6-4EE4-AF59-C11245EA8C50}" destId="{550DC066-746A-43A4-80DD-5A41EC633C11}" srcOrd="0" destOrd="0" parTransId="{89EC6107-8CF7-461C-AC6D-D168187D927B}" sibTransId="{2C5E2BE4-472F-4831-9442-45D62E0BEDFD}"/>
    <dgm:cxn modelId="{0B94FF38-0EE1-4127-B801-3C242E6FACB4}" type="presOf" srcId="{B5963A27-6316-4066-86AF-1B39BBC6A955}" destId="{2F5F1D5A-E4BF-42FE-A5B9-BDC301F9F9EE}" srcOrd="0" destOrd="0" presId="urn:microsoft.com/office/officeart/2005/8/layout/default"/>
    <dgm:cxn modelId="{3E5FC23C-27FA-44E0-9998-3377990B4EB5}" type="presOf" srcId="{768E4C24-A182-4B2C-98DF-7A87A14E4609}" destId="{5FBF74CD-11F9-438F-8BE5-3EA4C60D72A1}" srcOrd="0" destOrd="0" presId="urn:microsoft.com/office/officeart/2005/8/layout/default"/>
    <dgm:cxn modelId="{D771C93E-3160-4CF6-90F3-2228CFF9984E}" srcId="{662E1D2F-89A6-4EE4-AF59-C11245EA8C50}" destId="{42BD957F-282C-4BBE-A28B-7C71E41E000C}" srcOrd="1" destOrd="0" parTransId="{29630967-5630-4932-9567-B19A5FCCCA2D}" sibTransId="{A147710F-2E46-44EE-A878-3CB29E4D4964}"/>
    <dgm:cxn modelId="{665C9051-8C7D-4AE7-BCE9-69B8C33EF85B}" srcId="{662E1D2F-89A6-4EE4-AF59-C11245EA8C50}" destId="{F12E68E8-00FE-44B6-B648-9846FC8E9FC9}" srcOrd="2" destOrd="0" parTransId="{D4B0FB96-F3D5-4191-8541-BE6E0C975190}" sibTransId="{7160D355-4495-4F19-BC73-998B24B73EF4}"/>
    <dgm:cxn modelId="{6BAD815D-8D5A-4678-B87B-581CF882A18A}" type="presOf" srcId="{662E1D2F-89A6-4EE4-AF59-C11245EA8C50}" destId="{6A49DEEF-B7AB-428F-80CF-AC141D880473}" srcOrd="0" destOrd="0" presId="urn:microsoft.com/office/officeart/2005/8/layout/default"/>
    <dgm:cxn modelId="{53B85163-419A-4EFA-98DE-6219D24DB1A6}" type="presOf" srcId="{42BD957F-282C-4BBE-A28B-7C71E41E000C}" destId="{6A49DEEF-B7AB-428F-80CF-AC141D880473}" srcOrd="0" destOrd="2" presId="urn:microsoft.com/office/officeart/2005/8/layout/default"/>
    <dgm:cxn modelId="{23807E69-48B7-4593-BB2D-881B26557F0C}" srcId="{968FDEF6-2A70-4A38-855D-5AD5763020D0}" destId="{05A4C6C8-81AC-459D-8BE4-1028F5763219}" srcOrd="4" destOrd="0" parTransId="{BA18E375-3CFE-40FC-8931-0ED94A3E89E6}" sibTransId="{894D2B9D-72D1-4B22-BB83-91C262D535A0}"/>
    <dgm:cxn modelId="{4977FB6D-FD75-4368-84E5-054608C6076C}" srcId="{968FDEF6-2A70-4A38-855D-5AD5763020D0}" destId="{B5963A27-6316-4066-86AF-1B39BBC6A955}" srcOrd="3" destOrd="0" parTransId="{18F68746-DB52-4A6D-AE8F-F6EE7CC11FB1}" sibTransId="{59DDEE10-BB28-4429-B0DE-C5643BF709EE}"/>
    <dgm:cxn modelId="{DE068B73-C668-45E9-BE43-778D5B109A78}" type="presOf" srcId="{968FDEF6-2A70-4A38-855D-5AD5763020D0}" destId="{2668F48E-8217-423E-BF7A-5926E24C9510}" srcOrd="0" destOrd="0" presId="urn:microsoft.com/office/officeart/2005/8/layout/default"/>
    <dgm:cxn modelId="{1751E381-8EE4-454A-8FDD-FA3245936E5B}" srcId="{662E1D2F-89A6-4EE4-AF59-C11245EA8C50}" destId="{4B2677F7-1023-44CA-B572-E8D6591C1495}" srcOrd="3" destOrd="0" parTransId="{D484AF16-D7FD-4957-9366-491697E7DCBD}" sibTransId="{9AA8FAF5-6E4E-4D29-93AF-4D20BB9BC99B}"/>
    <dgm:cxn modelId="{623EFC82-A20A-4993-BA1F-A02D88D93BE7}" srcId="{968FDEF6-2A70-4A38-855D-5AD5763020D0}" destId="{662E1D2F-89A6-4EE4-AF59-C11245EA8C50}" srcOrd="5" destOrd="0" parTransId="{39B4E61A-A689-4AA2-8005-4713E47BA4E1}" sibTransId="{DD8D643E-82C6-4879-82E1-09F92EB48309}"/>
    <dgm:cxn modelId="{EF134C8C-9E98-48B5-B3DF-6F5EE96CCB10}" type="presOf" srcId="{05A4C6C8-81AC-459D-8BE4-1028F5763219}" destId="{0212F58B-2471-4ACA-8E82-AC72F8E596EB}" srcOrd="0" destOrd="0" presId="urn:microsoft.com/office/officeart/2005/8/layout/default"/>
    <dgm:cxn modelId="{FEA2D9A1-CEFE-425F-AEF4-0C5C4DAB60EE}" type="presOf" srcId="{550DC066-746A-43A4-80DD-5A41EC633C11}" destId="{6A49DEEF-B7AB-428F-80CF-AC141D880473}" srcOrd="0" destOrd="1" presId="urn:microsoft.com/office/officeart/2005/8/layout/default"/>
    <dgm:cxn modelId="{9BDD49A6-8836-4936-B93E-9346961440EF}" type="presOf" srcId="{6846C78A-2FDA-46F1-83BA-B66738C09D25}" destId="{6A49DEEF-B7AB-428F-80CF-AC141D880473}" srcOrd="0" destOrd="5" presId="urn:microsoft.com/office/officeart/2005/8/layout/default"/>
    <dgm:cxn modelId="{B67950B6-A573-4426-8AD8-D44200D8F756}" type="presOf" srcId="{E2258AF5-EF02-4E97-83D5-A6358D6E370B}" destId="{9F63C1E7-1D46-4A8F-9CF8-CA7B617B6BA1}" srcOrd="0" destOrd="0" presId="urn:microsoft.com/office/officeart/2005/8/layout/default"/>
    <dgm:cxn modelId="{84BF5AB6-BC44-4683-B35D-2DEF1E3AECB1}" srcId="{968FDEF6-2A70-4A38-855D-5AD5763020D0}" destId="{4A7EF174-C080-47BD-86BE-102E21775BCC}" srcOrd="2" destOrd="0" parTransId="{9A5A12B1-5D05-4FC2-A8AD-D34A6710A594}" sibTransId="{8FA5966D-8A0E-4E42-899A-236A1225EFA8}"/>
    <dgm:cxn modelId="{6CA708DE-9AF7-42A3-A28D-D7E720754A63}" type="presOf" srcId="{4A7EF174-C080-47BD-86BE-102E21775BCC}" destId="{DDA192C2-BEA5-4502-A7B3-C462BD18BF38}" srcOrd="0" destOrd="0" presId="urn:microsoft.com/office/officeart/2005/8/layout/default"/>
    <dgm:cxn modelId="{AA1E1239-CF35-483A-8DAB-05821A75FBF3}" type="presParOf" srcId="{2668F48E-8217-423E-BF7A-5926E24C9510}" destId="{9F63C1E7-1D46-4A8F-9CF8-CA7B617B6BA1}" srcOrd="0" destOrd="0" presId="urn:microsoft.com/office/officeart/2005/8/layout/default"/>
    <dgm:cxn modelId="{1376AF48-24F9-4047-B73A-3EAF91D87C32}" type="presParOf" srcId="{2668F48E-8217-423E-BF7A-5926E24C9510}" destId="{9A4D4976-ABDE-4B3D-9A22-C4D948D470CD}" srcOrd="1" destOrd="0" presId="urn:microsoft.com/office/officeart/2005/8/layout/default"/>
    <dgm:cxn modelId="{F978C2E2-BB53-44D6-958E-3A1B1A76E653}" type="presParOf" srcId="{2668F48E-8217-423E-BF7A-5926E24C9510}" destId="{5FBF74CD-11F9-438F-8BE5-3EA4C60D72A1}" srcOrd="2" destOrd="0" presId="urn:microsoft.com/office/officeart/2005/8/layout/default"/>
    <dgm:cxn modelId="{6B253E6D-AFF3-47BC-AAB3-734E6523DFF5}" type="presParOf" srcId="{2668F48E-8217-423E-BF7A-5926E24C9510}" destId="{9B798230-7815-41A7-9AB0-DC3685F54F07}" srcOrd="3" destOrd="0" presId="urn:microsoft.com/office/officeart/2005/8/layout/default"/>
    <dgm:cxn modelId="{C3DEFF86-E69B-417E-84CD-B2A7D3C37257}" type="presParOf" srcId="{2668F48E-8217-423E-BF7A-5926E24C9510}" destId="{DDA192C2-BEA5-4502-A7B3-C462BD18BF38}" srcOrd="4" destOrd="0" presId="urn:microsoft.com/office/officeart/2005/8/layout/default"/>
    <dgm:cxn modelId="{B76B907F-6013-4DF6-885C-3C6C0EBBB792}" type="presParOf" srcId="{2668F48E-8217-423E-BF7A-5926E24C9510}" destId="{71CB7700-8CC9-424E-B853-B7947E65CB32}" srcOrd="5" destOrd="0" presId="urn:microsoft.com/office/officeart/2005/8/layout/default"/>
    <dgm:cxn modelId="{3C877C0E-48CA-4CB4-9589-57263424017C}" type="presParOf" srcId="{2668F48E-8217-423E-BF7A-5926E24C9510}" destId="{2F5F1D5A-E4BF-42FE-A5B9-BDC301F9F9EE}" srcOrd="6" destOrd="0" presId="urn:microsoft.com/office/officeart/2005/8/layout/default"/>
    <dgm:cxn modelId="{2C034D22-76F1-4CD1-A198-9E04F903BF13}" type="presParOf" srcId="{2668F48E-8217-423E-BF7A-5926E24C9510}" destId="{62F144FB-13C5-414C-8056-976A80EB9C3A}" srcOrd="7" destOrd="0" presId="urn:microsoft.com/office/officeart/2005/8/layout/default"/>
    <dgm:cxn modelId="{D70123C1-9962-459B-B768-CED175D55B0A}" type="presParOf" srcId="{2668F48E-8217-423E-BF7A-5926E24C9510}" destId="{0212F58B-2471-4ACA-8E82-AC72F8E596EB}" srcOrd="8" destOrd="0" presId="urn:microsoft.com/office/officeart/2005/8/layout/default"/>
    <dgm:cxn modelId="{B48552EB-BEB1-4A2C-B6B5-50BAFFE341EE}" type="presParOf" srcId="{2668F48E-8217-423E-BF7A-5926E24C9510}" destId="{B3378B7E-C50A-4544-B407-EA8CE16D922D}" srcOrd="9" destOrd="0" presId="urn:microsoft.com/office/officeart/2005/8/layout/default"/>
    <dgm:cxn modelId="{01BD922B-3E59-44C6-98E3-E2B5B602AB89}" type="presParOf" srcId="{2668F48E-8217-423E-BF7A-5926E24C9510}" destId="{6A49DEEF-B7AB-428F-80CF-AC141D88047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CE2E4B-E4F8-44A5-8C90-C44BD69620A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A93A0A5-545B-4A63-AF07-440D15DF717D}">
      <dgm:prSet/>
      <dgm:spPr>
        <a:solidFill>
          <a:srgbClr val="FFC635"/>
        </a:solidFill>
        <a:ln>
          <a:noFill/>
        </a:ln>
      </dgm:spPr>
      <dgm:t>
        <a:bodyPr/>
        <a:lstStyle/>
        <a:p>
          <a:r>
            <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Students leading project teams</a:t>
          </a:r>
        </a:p>
      </dgm:t>
    </dgm:pt>
    <dgm:pt modelId="{A9A0E3B6-8DF7-4098-8E5C-2A1369EC94D8}" type="parTrans" cxnId="{4DE91093-EE1C-4D98-8E12-F2C26AE50605}">
      <dgm:prSet/>
      <dgm:spPr/>
      <dgm:t>
        <a:bodyPr/>
        <a:lstStyle/>
        <a:p>
          <a:endParaRPr lang="en-US"/>
        </a:p>
      </dgm:t>
    </dgm:pt>
    <dgm:pt modelId="{181B0639-68FD-4795-9F4B-9E3CB05D3100}" type="sibTrans" cxnId="{4DE91093-EE1C-4D98-8E12-F2C26AE50605}">
      <dgm:prSet/>
      <dgm:spPr/>
      <dgm:t>
        <a:bodyPr/>
        <a:lstStyle/>
        <a:p>
          <a:endParaRPr lang="en-US"/>
        </a:p>
      </dgm:t>
    </dgm:pt>
    <dgm:pt modelId="{C3F1308D-6E94-4C44-AB7A-4FDF7A12DB60}">
      <dgm:prSet/>
      <dgm:spPr>
        <a:solidFill>
          <a:srgbClr val="994996"/>
        </a:solidFill>
        <a:ln>
          <a:noFill/>
        </a:ln>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Peer mentoring and tutoring</a:t>
          </a:r>
        </a:p>
      </dgm:t>
    </dgm:pt>
    <dgm:pt modelId="{62D84DAE-3DA6-4DD1-8765-BBE3DFBB5EC5}" type="parTrans" cxnId="{6946317B-11EC-4180-B52D-26BD4202626E}">
      <dgm:prSet/>
      <dgm:spPr/>
      <dgm:t>
        <a:bodyPr/>
        <a:lstStyle/>
        <a:p>
          <a:endParaRPr lang="en-US"/>
        </a:p>
      </dgm:t>
    </dgm:pt>
    <dgm:pt modelId="{3C7D3AE6-C619-45DB-8294-E6243FE0DB79}" type="sibTrans" cxnId="{6946317B-11EC-4180-B52D-26BD4202626E}">
      <dgm:prSet/>
      <dgm:spPr/>
      <dgm:t>
        <a:bodyPr/>
        <a:lstStyle/>
        <a:p>
          <a:endParaRPr lang="en-US"/>
        </a:p>
      </dgm:t>
    </dgm:pt>
    <dgm:pt modelId="{F82467D0-E129-41F8-A946-F99F4E773250}">
      <dgm:prSet/>
      <dgm:spPr>
        <a:solidFill>
          <a:srgbClr val="E2392B"/>
        </a:solidFill>
        <a:ln>
          <a:noFill/>
        </a:ln>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Student-led presentations and demonstrations</a:t>
          </a:r>
        </a:p>
      </dgm:t>
    </dgm:pt>
    <dgm:pt modelId="{3EF08A49-2CE1-4C8C-836F-C41EFB3AFAE8}" type="parTrans" cxnId="{D4F96815-34E5-4052-A0C5-DA297B7261AC}">
      <dgm:prSet/>
      <dgm:spPr/>
      <dgm:t>
        <a:bodyPr/>
        <a:lstStyle/>
        <a:p>
          <a:endParaRPr lang="en-US"/>
        </a:p>
      </dgm:t>
    </dgm:pt>
    <dgm:pt modelId="{A79280CA-1BEC-497C-998C-4E2B4E5385F5}" type="sibTrans" cxnId="{D4F96815-34E5-4052-A0C5-DA297B7261AC}">
      <dgm:prSet/>
      <dgm:spPr/>
      <dgm:t>
        <a:bodyPr/>
        <a:lstStyle/>
        <a:p>
          <a:endParaRPr lang="en-US"/>
        </a:p>
      </dgm:t>
    </dgm:pt>
    <dgm:pt modelId="{4D0A2209-7619-43C4-A248-AD79DA9F143D}">
      <dgm:prSet/>
      <dgm:spPr>
        <a:solidFill>
          <a:srgbClr val="308819"/>
        </a:solidFill>
        <a:ln>
          <a:noFill/>
        </a:ln>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Goal-setting and progress monitoring</a:t>
          </a:r>
        </a:p>
      </dgm:t>
    </dgm:pt>
    <dgm:pt modelId="{1362BE10-1EAE-4BCC-9C16-53E341CD0C41}" type="parTrans" cxnId="{8D089D75-0DF6-4101-A163-35796A3513CB}">
      <dgm:prSet/>
      <dgm:spPr/>
      <dgm:t>
        <a:bodyPr/>
        <a:lstStyle/>
        <a:p>
          <a:endParaRPr lang="en-US"/>
        </a:p>
      </dgm:t>
    </dgm:pt>
    <dgm:pt modelId="{9DE41C8A-593C-4AB9-AFD8-4DD05F0F8BA2}" type="sibTrans" cxnId="{8D089D75-0DF6-4101-A163-35796A3513CB}">
      <dgm:prSet/>
      <dgm:spPr/>
      <dgm:t>
        <a:bodyPr/>
        <a:lstStyle/>
        <a:p>
          <a:endParaRPr lang="en-US"/>
        </a:p>
      </dgm:t>
    </dgm:pt>
    <dgm:pt modelId="{19429B0D-A3B0-479A-ABE2-F30ED77135CD}">
      <dgm:prSet/>
      <dgm:spPr>
        <a:solidFill>
          <a:srgbClr val="3373DF"/>
        </a:solidFill>
        <a:ln>
          <a:noFill/>
        </a:ln>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Team-based troubleshooting and collaboration</a:t>
          </a:r>
        </a:p>
      </dgm:t>
    </dgm:pt>
    <dgm:pt modelId="{36EA9C4B-1DDD-4CCC-9036-BDC870CEB125}" type="parTrans" cxnId="{03181227-4EBF-460A-8000-C87ECF56F814}">
      <dgm:prSet/>
      <dgm:spPr/>
      <dgm:t>
        <a:bodyPr/>
        <a:lstStyle/>
        <a:p>
          <a:endParaRPr lang="en-US"/>
        </a:p>
      </dgm:t>
    </dgm:pt>
    <dgm:pt modelId="{177648CE-E4A8-4358-AB53-615FDF20116B}" type="sibTrans" cxnId="{03181227-4EBF-460A-8000-C87ECF56F814}">
      <dgm:prSet/>
      <dgm:spPr/>
      <dgm:t>
        <a:bodyPr/>
        <a:lstStyle/>
        <a:p>
          <a:endParaRPr lang="en-US"/>
        </a:p>
      </dgm:t>
    </dgm:pt>
    <dgm:pt modelId="{EABA6AF6-5076-4B41-9732-B359B40F0D6A}">
      <dgm:prSet/>
      <dgm:spPr>
        <a:solidFill>
          <a:srgbClr val="FF8024"/>
        </a:solidFill>
        <a:ln>
          <a:noFill/>
        </a:ln>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Workplace simulations with leadership expectations</a:t>
          </a:r>
        </a:p>
      </dgm:t>
    </dgm:pt>
    <dgm:pt modelId="{C8919126-47A4-4348-8995-ED762D351423}" type="parTrans" cxnId="{25F3826A-C399-404D-8F15-592BE97AD616}">
      <dgm:prSet/>
      <dgm:spPr/>
      <dgm:t>
        <a:bodyPr/>
        <a:lstStyle/>
        <a:p>
          <a:endParaRPr lang="en-US"/>
        </a:p>
      </dgm:t>
    </dgm:pt>
    <dgm:pt modelId="{422CE8F9-4405-4456-983D-E611814ECAE7}" type="sibTrans" cxnId="{25F3826A-C399-404D-8F15-592BE97AD616}">
      <dgm:prSet/>
      <dgm:spPr/>
      <dgm:t>
        <a:bodyPr/>
        <a:lstStyle/>
        <a:p>
          <a:endParaRPr lang="en-US"/>
        </a:p>
      </dgm:t>
    </dgm:pt>
    <dgm:pt modelId="{243CD3E5-15AD-4F37-BDD3-1B21E0EF9972}" type="pres">
      <dgm:prSet presAssocID="{17CE2E4B-E4F8-44A5-8C90-C44BD69620AF}" presName="diagram" presStyleCnt="0">
        <dgm:presLayoutVars>
          <dgm:dir/>
          <dgm:resizeHandles val="exact"/>
        </dgm:presLayoutVars>
      </dgm:prSet>
      <dgm:spPr/>
    </dgm:pt>
    <dgm:pt modelId="{8791EF88-32AD-49AB-98AD-6A933A539E16}" type="pres">
      <dgm:prSet presAssocID="{9A93A0A5-545B-4A63-AF07-440D15DF717D}" presName="node" presStyleLbl="node1" presStyleIdx="0" presStyleCnt="6">
        <dgm:presLayoutVars>
          <dgm:bulletEnabled val="1"/>
        </dgm:presLayoutVars>
      </dgm:prSet>
      <dgm:spPr>
        <a:prstGeom prst="roundRect">
          <a:avLst/>
        </a:prstGeom>
      </dgm:spPr>
    </dgm:pt>
    <dgm:pt modelId="{7336A7F6-EB87-4D6D-8C4F-5DD5234F1CB2}" type="pres">
      <dgm:prSet presAssocID="{181B0639-68FD-4795-9F4B-9E3CB05D3100}" presName="sibTrans" presStyleCnt="0"/>
      <dgm:spPr/>
    </dgm:pt>
    <dgm:pt modelId="{7102E8CC-BBFE-449E-B39B-F0E7317AD1E1}" type="pres">
      <dgm:prSet presAssocID="{C3F1308D-6E94-4C44-AB7A-4FDF7A12DB60}" presName="node" presStyleLbl="node1" presStyleIdx="1" presStyleCnt="6">
        <dgm:presLayoutVars>
          <dgm:bulletEnabled val="1"/>
        </dgm:presLayoutVars>
      </dgm:prSet>
      <dgm:spPr>
        <a:prstGeom prst="roundRect">
          <a:avLst/>
        </a:prstGeom>
      </dgm:spPr>
    </dgm:pt>
    <dgm:pt modelId="{8B205309-D9FC-4647-B905-FCB9EC4E2639}" type="pres">
      <dgm:prSet presAssocID="{3C7D3AE6-C619-45DB-8294-E6243FE0DB79}" presName="sibTrans" presStyleCnt="0"/>
      <dgm:spPr/>
    </dgm:pt>
    <dgm:pt modelId="{EB3CA0D8-ADF7-4FF4-A9D8-717D6213D6D8}" type="pres">
      <dgm:prSet presAssocID="{F82467D0-E129-41F8-A946-F99F4E773250}" presName="node" presStyleLbl="node1" presStyleIdx="2" presStyleCnt="6">
        <dgm:presLayoutVars>
          <dgm:bulletEnabled val="1"/>
        </dgm:presLayoutVars>
      </dgm:prSet>
      <dgm:spPr>
        <a:prstGeom prst="roundRect">
          <a:avLst/>
        </a:prstGeom>
      </dgm:spPr>
    </dgm:pt>
    <dgm:pt modelId="{620F02C9-5294-4577-99FC-A85FD7A671C1}" type="pres">
      <dgm:prSet presAssocID="{A79280CA-1BEC-497C-998C-4E2B4E5385F5}" presName="sibTrans" presStyleCnt="0"/>
      <dgm:spPr/>
    </dgm:pt>
    <dgm:pt modelId="{CAD952F0-3CB1-4649-B447-979675A5AB5A}" type="pres">
      <dgm:prSet presAssocID="{4D0A2209-7619-43C4-A248-AD79DA9F143D}" presName="node" presStyleLbl="node1" presStyleIdx="3" presStyleCnt="6">
        <dgm:presLayoutVars>
          <dgm:bulletEnabled val="1"/>
        </dgm:presLayoutVars>
      </dgm:prSet>
      <dgm:spPr>
        <a:prstGeom prst="roundRect">
          <a:avLst/>
        </a:prstGeom>
      </dgm:spPr>
    </dgm:pt>
    <dgm:pt modelId="{B6AFC846-6032-4D74-AC0C-CC99FD8419EE}" type="pres">
      <dgm:prSet presAssocID="{9DE41C8A-593C-4AB9-AFD8-4DD05F0F8BA2}" presName="sibTrans" presStyleCnt="0"/>
      <dgm:spPr/>
    </dgm:pt>
    <dgm:pt modelId="{1C54C322-B968-4410-B0B6-5E6F742542B3}" type="pres">
      <dgm:prSet presAssocID="{19429B0D-A3B0-479A-ABE2-F30ED77135CD}" presName="node" presStyleLbl="node1" presStyleIdx="4" presStyleCnt="6">
        <dgm:presLayoutVars>
          <dgm:bulletEnabled val="1"/>
        </dgm:presLayoutVars>
      </dgm:prSet>
      <dgm:spPr>
        <a:prstGeom prst="roundRect">
          <a:avLst/>
        </a:prstGeom>
      </dgm:spPr>
    </dgm:pt>
    <dgm:pt modelId="{1376BFDE-9D10-4922-9E51-082E6B3289AF}" type="pres">
      <dgm:prSet presAssocID="{177648CE-E4A8-4358-AB53-615FDF20116B}" presName="sibTrans" presStyleCnt="0"/>
      <dgm:spPr/>
    </dgm:pt>
    <dgm:pt modelId="{397E93AE-F3AA-4AE3-BD80-4B518E9668A0}" type="pres">
      <dgm:prSet presAssocID="{EABA6AF6-5076-4B41-9732-B359B40F0D6A}" presName="node" presStyleLbl="node1" presStyleIdx="5" presStyleCnt="6">
        <dgm:presLayoutVars>
          <dgm:bulletEnabled val="1"/>
        </dgm:presLayoutVars>
      </dgm:prSet>
      <dgm:spPr>
        <a:prstGeom prst="roundRect">
          <a:avLst/>
        </a:prstGeom>
      </dgm:spPr>
    </dgm:pt>
  </dgm:ptLst>
  <dgm:cxnLst>
    <dgm:cxn modelId="{D4F96815-34E5-4052-A0C5-DA297B7261AC}" srcId="{17CE2E4B-E4F8-44A5-8C90-C44BD69620AF}" destId="{F82467D0-E129-41F8-A946-F99F4E773250}" srcOrd="2" destOrd="0" parTransId="{3EF08A49-2CE1-4C8C-836F-C41EFB3AFAE8}" sibTransId="{A79280CA-1BEC-497C-998C-4E2B4E5385F5}"/>
    <dgm:cxn modelId="{03181227-4EBF-460A-8000-C87ECF56F814}" srcId="{17CE2E4B-E4F8-44A5-8C90-C44BD69620AF}" destId="{19429B0D-A3B0-479A-ABE2-F30ED77135CD}" srcOrd="4" destOrd="0" parTransId="{36EA9C4B-1DDD-4CCC-9036-BDC870CEB125}" sibTransId="{177648CE-E4A8-4358-AB53-615FDF20116B}"/>
    <dgm:cxn modelId="{B5933D48-67BC-42BA-9CE7-DC48F15E5BA8}" type="presOf" srcId="{EABA6AF6-5076-4B41-9732-B359B40F0D6A}" destId="{397E93AE-F3AA-4AE3-BD80-4B518E9668A0}" srcOrd="0" destOrd="0" presId="urn:microsoft.com/office/officeart/2005/8/layout/default"/>
    <dgm:cxn modelId="{25F3826A-C399-404D-8F15-592BE97AD616}" srcId="{17CE2E4B-E4F8-44A5-8C90-C44BD69620AF}" destId="{EABA6AF6-5076-4B41-9732-B359B40F0D6A}" srcOrd="5" destOrd="0" parTransId="{C8919126-47A4-4348-8995-ED762D351423}" sibTransId="{422CE8F9-4405-4456-983D-E611814ECAE7}"/>
    <dgm:cxn modelId="{8D089D75-0DF6-4101-A163-35796A3513CB}" srcId="{17CE2E4B-E4F8-44A5-8C90-C44BD69620AF}" destId="{4D0A2209-7619-43C4-A248-AD79DA9F143D}" srcOrd="3" destOrd="0" parTransId="{1362BE10-1EAE-4BCC-9C16-53E341CD0C41}" sibTransId="{9DE41C8A-593C-4AB9-AFD8-4DD05F0F8BA2}"/>
    <dgm:cxn modelId="{6946317B-11EC-4180-B52D-26BD4202626E}" srcId="{17CE2E4B-E4F8-44A5-8C90-C44BD69620AF}" destId="{C3F1308D-6E94-4C44-AB7A-4FDF7A12DB60}" srcOrd="1" destOrd="0" parTransId="{62D84DAE-3DA6-4DD1-8765-BBE3DFBB5EC5}" sibTransId="{3C7D3AE6-C619-45DB-8294-E6243FE0DB79}"/>
    <dgm:cxn modelId="{4F4F4A87-E269-474C-BC37-614B32BCB43B}" type="presOf" srcId="{17CE2E4B-E4F8-44A5-8C90-C44BD69620AF}" destId="{243CD3E5-15AD-4F37-BDD3-1B21E0EF9972}" srcOrd="0" destOrd="0" presId="urn:microsoft.com/office/officeart/2005/8/layout/default"/>
    <dgm:cxn modelId="{4DE91093-EE1C-4D98-8E12-F2C26AE50605}" srcId="{17CE2E4B-E4F8-44A5-8C90-C44BD69620AF}" destId="{9A93A0A5-545B-4A63-AF07-440D15DF717D}" srcOrd="0" destOrd="0" parTransId="{A9A0E3B6-8DF7-4098-8E5C-2A1369EC94D8}" sibTransId="{181B0639-68FD-4795-9F4B-9E3CB05D3100}"/>
    <dgm:cxn modelId="{83A817A5-6188-4113-A292-101C8EA90FAF}" type="presOf" srcId="{C3F1308D-6E94-4C44-AB7A-4FDF7A12DB60}" destId="{7102E8CC-BBFE-449E-B39B-F0E7317AD1E1}" srcOrd="0" destOrd="0" presId="urn:microsoft.com/office/officeart/2005/8/layout/default"/>
    <dgm:cxn modelId="{CCC5A9D3-6D9E-4DE4-83B2-FDF08D04298D}" type="presOf" srcId="{19429B0D-A3B0-479A-ABE2-F30ED77135CD}" destId="{1C54C322-B968-4410-B0B6-5E6F742542B3}" srcOrd="0" destOrd="0" presId="urn:microsoft.com/office/officeart/2005/8/layout/default"/>
    <dgm:cxn modelId="{4B3648DF-5973-4047-B29B-AAABF5BF8CB2}" type="presOf" srcId="{4D0A2209-7619-43C4-A248-AD79DA9F143D}" destId="{CAD952F0-3CB1-4649-B447-979675A5AB5A}" srcOrd="0" destOrd="0" presId="urn:microsoft.com/office/officeart/2005/8/layout/default"/>
    <dgm:cxn modelId="{F44DF8F4-B5D2-4F78-8311-F93564380716}" type="presOf" srcId="{9A93A0A5-545B-4A63-AF07-440D15DF717D}" destId="{8791EF88-32AD-49AB-98AD-6A933A539E16}" srcOrd="0" destOrd="0" presId="urn:microsoft.com/office/officeart/2005/8/layout/default"/>
    <dgm:cxn modelId="{40746CFE-65DF-4347-A6CA-B6178CE72D11}" type="presOf" srcId="{F82467D0-E129-41F8-A946-F99F4E773250}" destId="{EB3CA0D8-ADF7-4FF4-A9D8-717D6213D6D8}" srcOrd="0" destOrd="0" presId="urn:microsoft.com/office/officeart/2005/8/layout/default"/>
    <dgm:cxn modelId="{1DF5C150-318A-4B24-A238-D9C559C9A3FA}" type="presParOf" srcId="{243CD3E5-15AD-4F37-BDD3-1B21E0EF9972}" destId="{8791EF88-32AD-49AB-98AD-6A933A539E16}" srcOrd="0" destOrd="0" presId="urn:microsoft.com/office/officeart/2005/8/layout/default"/>
    <dgm:cxn modelId="{FEE5F657-21B8-45DB-8AFC-BA95A0F08702}" type="presParOf" srcId="{243CD3E5-15AD-4F37-BDD3-1B21E0EF9972}" destId="{7336A7F6-EB87-4D6D-8C4F-5DD5234F1CB2}" srcOrd="1" destOrd="0" presId="urn:microsoft.com/office/officeart/2005/8/layout/default"/>
    <dgm:cxn modelId="{0E7288BE-FEFD-4A65-BAA1-5476D1CEA0CB}" type="presParOf" srcId="{243CD3E5-15AD-4F37-BDD3-1B21E0EF9972}" destId="{7102E8CC-BBFE-449E-B39B-F0E7317AD1E1}" srcOrd="2" destOrd="0" presId="urn:microsoft.com/office/officeart/2005/8/layout/default"/>
    <dgm:cxn modelId="{134F6AC1-F414-4C37-A276-4074AF8240EF}" type="presParOf" srcId="{243CD3E5-15AD-4F37-BDD3-1B21E0EF9972}" destId="{8B205309-D9FC-4647-B905-FCB9EC4E2639}" srcOrd="3" destOrd="0" presId="urn:microsoft.com/office/officeart/2005/8/layout/default"/>
    <dgm:cxn modelId="{8F3CDE7E-5A81-4BD7-BA3B-F81CF34F1999}" type="presParOf" srcId="{243CD3E5-15AD-4F37-BDD3-1B21E0EF9972}" destId="{EB3CA0D8-ADF7-4FF4-A9D8-717D6213D6D8}" srcOrd="4" destOrd="0" presId="urn:microsoft.com/office/officeart/2005/8/layout/default"/>
    <dgm:cxn modelId="{769C2C58-9AD8-4E16-9ABD-21517D293EE3}" type="presParOf" srcId="{243CD3E5-15AD-4F37-BDD3-1B21E0EF9972}" destId="{620F02C9-5294-4577-99FC-A85FD7A671C1}" srcOrd="5" destOrd="0" presId="urn:microsoft.com/office/officeart/2005/8/layout/default"/>
    <dgm:cxn modelId="{BAD36F28-952C-458C-9D31-B79706EADCA8}" type="presParOf" srcId="{243CD3E5-15AD-4F37-BDD3-1B21E0EF9972}" destId="{CAD952F0-3CB1-4649-B447-979675A5AB5A}" srcOrd="6" destOrd="0" presId="urn:microsoft.com/office/officeart/2005/8/layout/default"/>
    <dgm:cxn modelId="{0F388F6F-7CE1-4F89-B8C4-86F3D1BE2A7F}" type="presParOf" srcId="{243CD3E5-15AD-4F37-BDD3-1B21E0EF9972}" destId="{B6AFC846-6032-4D74-AC0C-CC99FD8419EE}" srcOrd="7" destOrd="0" presId="urn:microsoft.com/office/officeart/2005/8/layout/default"/>
    <dgm:cxn modelId="{B60F6D90-077A-4CC0-B6C9-ADE5C706CD85}" type="presParOf" srcId="{243CD3E5-15AD-4F37-BDD3-1B21E0EF9972}" destId="{1C54C322-B968-4410-B0B6-5E6F742542B3}" srcOrd="8" destOrd="0" presId="urn:microsoft.com/office/officeart/2005/8/layout/default"/>
    <dgm:cxn modelId="{DE3554AE-4E64-45FA-BE01-42108BF19308}" type="presParOf" srcId="{243CD3E5-15AD-4F37-BDD3-1B21E0EF9972}" destId="{1376BFDE-9D10-4922-9E51-082E6B3289AF}" srcOrd="9" destOrd="0" presId="urn:microsoft.com/office/officeart/2005/8/layout/default"/>
    <dgm:cxn modelId="{B949D5B1-2196-4086-9E0D-8DDB45EBCC23}" type="presParOf" srcId="{243CD3E5-15AD-4F37-BDD3-1B21E0EF9972}" destId="{397E93AE-F3AA-4AE3-BD80-4B518E9668A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6FF114-3FF2-49C0-B6A5-A75717E3B4D3}" type="doc">
      <dgm:prSet loTypeId="urn:microsoft.com/office/officeart/2005/8/layout/arrow5" loCatId="relationship" qsTypeId="urn:microsoft.com/office/officeart/2005/8/quickstyle/simple5" qsCatId="simple" csTypeId="urn:microsoft.com/office/officeart/2005/8/colors/accent4_2" csCatId="accent4" phldr="1"/>
      <dgm:spPr/>
      <dgm:t>
        <a:bodyPr/>
        <a:lstStyle/>
        <a:p>
          <a:endParaRPr lang="en-US"/>
        </a:p>
      </dgm:t>
    </dgm:pt>
    <dgm:pt modelId="{BC2E85F1-7EC7-4881-A1DF-8E5C481E6EE5}">
      <dgm:prSet/>
      <dgm:spPr>
        <a:solidFill>
          <a:srgbClr val="3373DF"/>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Workforce Skills Reinforced</a:t>
          </a:r>
        </a:p>
      </dgm:t>
    </dgm:pt>
    <dgm:pt modelId="{6A8ED03C-71B2-4DB3-93FE-1C6111CE826A}" type="parTrans" cxnId="{CAA8E81D-F3CF-4156-A98D-B760235D8596}">
      <dgm:prSet/>
      <dgm:spPr/>
      <dgm:t>
        <a:bodyPr/>
        <a:lstStyle/>
        <a:p>
          <a:endParaRPr lang="en-US"/>
        </a:p>
      </dgm:t>
    </dgm:pt>
    <dgm:pt modelId="{581347B6-D3DB-4681-938C-FB1A5737B9D2}" type="sibTrans" cxnId="{CAA8E81D-F3CF-4156-A98D-B760235D8596}">
      <dgm:prSet/>
      <dgm:spPr/>
      <dgm:t>
        <a:bodyPr/>
        <a:lstStyle/>
        <a:p>
          <a:endParaRPr lang="en-US"/>
        </a:p>
      </dgm:t>
    </dgm:pt>
    <dgm:pt modelId="{BCA121A7-0BFC-4B3B-A3A3-C069B579F4A5}">
      <dgm:prSet/>
      <dgm:spPr>
        <a:solidFill>
          <a:srgbClr val="3373DF"/>
        </a:solidFill>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Communication</a:t>
          </a:r>
        </a:p>
      </dgm:t>
    </dgm:pt>
    <dgm:pt modelId="{DA5AD13A-05AB-4CDE-8F4B-208FFD5DC278}" type="parTrans" cxnId="{BAF9236A-5BBA-450B-9F08-786E27DC7CE4}">
      <dgm:prSet/>
      <dgm:spPr/>
      <dgm:t>
        <a:bodyPr/>
        <a:lstStyle/>
        <a:p>
          <a:endParaRPr lang="en-US"/>
        </a:p>
      </dgm:t>
    </dgm:pt>
    <dgm:pt modelId="{5A29383D-51FB-44B2-8B7D-C598F26D2063}" type="sibTrans" cxnId="{BAF9236A-5BBA-450B-9F08-786E27DC7CE4}">
      <dgm:prSet/>
      <dgm:spPr/>
      <dgm:t>
        <a:bodyPr/>
        <a:lstStyle/>
        <a:p>
          <a:endParaRPr lang="en-US"/>
        </a:p>
      </dgm:t>
    </dgm:pt>
    <dgm:pt modelId="{DD992FA1-7AED-405C-B169-EF63526960B7}">
      <dgm:prSet/>
      <dgm:spPr>
        <a:solidFill>
          <a:srgbClr val="3373DF"/>
        </a:solidFill>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Accountability</a:t>
          </a:r>
        </a:p>
      </dgm:t>
    </dgm:pt>
    <dgm:pt modelId="{B833EAA4-FAFB-47BE-BFD2-CA4FC2B81846}" type="parTrans" cxnId="{DBF2127F-4799-4966-821D-6D81F91A0016}">
      <dgm:prSet/>
      <dgm:spPr/>
      <dgm:t>
        <a:bodyPr/>
        <a:lstStyle/>
        <a:p>
          <a:endParaRPr lang="en-US"/>
        </a:p>
      </dgm:t>
    </dgm:pt>
    <dgm:pt modelId="{C5495318-8718-49FB-B7BC-33E441EE7A9C}" type="sibTrans" cxnId="{DBF2127F-4799-4966-821D-6D81F91A0016}">
      <dgm:prSet/>
      <dgm:spPr/>
      <dgm:t>
        <a:bodyPr/>
        <a:lstStyle/>
        <a:p>
          <a:endParaRPr lang="en-US"/>
        </a:p>
      </dgm:t>
    </dgm:pt>
    <dgm:pt modelId="{9F9362FA-E3CC-42BA-A870-982F7E1CC4B9}">
      <dgm:prSet/>
      <dgm:spPr>
        <a:solidFill>
          <a:srgbClr val="3373DF"/>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Collaboration</a:t>
          </a:r>
        </a:p>
      </dgm:t>
    </dgm:pt>
    <dgm:pt modelId="{B4A4D59C-6733-4D31-9BBB-C660089B2908}" type="parTrans" cxnId="{554877BA-62A6-4871-8DBE-40BB80EDB3C0}">
      <dgm:prSet/>
      <dgm:spPr/>
      <dgm:t>
        <a:bodyPr/>
        <a:lstStyle/>
        <a:p>
          <a:endParaRPr lang="en-US"/>
        </a:p>
      </dgm:t>
    </dgm:pt>
    <dgm:pt modelId="{9F209D25-C7CE-4125-A8A0-6151671CA612}" type="sibTrans" cxnId="{554877BA-62A6-4871-8DBE-40BB80EDB3C0}">
      <dgm:prSet/>
      <dgm:spPr/>
      <dgm:t>
        <a:bodyPr/>
        <a:lstStyle/>
        <a:p>
          <a:endParaRPr lang="en-US"/>
        </a:p>
      </dgm:t>
    </dgm:pt>
    <dgm:pt modelId="{BA0297E0-C7B6-4C00-8101-86B681C71B12}">
      <dgm:prSet/>
      <dgm:spPr>
        <a:solidFill>
          <a:srgbClr val="3373DF"/>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Initiative</a:t>
          </a:r>
        </a:p>
      </dgm:t>
    </dgm:pt>
    <dgm:pt modelId="{9A6F6253-9AA5-4698-8DC8-1E25B2055613}" type="parTrans" cxnId="{F5508CD1-78E6-4022-AACF-A8332C4C517B}">
      <dgm:prSet/>
      <dgm:spPr/>
      <dgm:t>
        <a:bodyPr/>
        <a:lstStyle/>
        <a:p>
          <a:endParaRPr lang="en-US"/>
        </a:p>
      </dgm:t>
    </dgm:pt>
    <dgm:pt modelId="{00A1DBD2-FAC8-44CA-B9DC-A6701A0F33D7}" type="sibTrans" cxnId="{F5508CD1-78E6-4022-AACF-A8332C4C517B}">
      <dgm:prSet/>
      <dgm:spPr/>
      <dgm:t>
        <a:bodyPr/>
        <a:lstStyle/>
        <a:p>
          <a:endParaRPr lang="en-US"/>
        </a:p>
      </dgm:t>
    </dgm:pt>
    <dgm:pt modelId="{19952CFC-3F48-4EBF-8A92-7F0ABAD52ABC}">
      <dgm:prSet/>
      <dgm:spPr>
        <a:solidFill>
          <a:srgbClr val="3373DF"/>
        </a:solidFill>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Professionalism</a:t>
          </a:r>
        </a:p>
      </dgm:t>
    </dgm:pt>
    <dgm:pt modelId="{73E098FF-F1EB-4CDE-9A2B-D4E7BA007B81}" type="parTrans" cxnId="{252A4CDC-9D8E-4E21-A0D8-B0018B11C280}">
      <dgm:prSet/>
      <dgm:spPr/>
      <dgm:t>
        <a:bodyPr/>
        <a:lstStyle/>
        <a:p>
          <a:endParaRPr lang="en-US"/>
        </a:p>
      </dgm:t>
    </dgm:pt>
    <dgm:pt modelId="{4E26E278-8761-422E-908E-881C75385A74}" type="sibTrans" cxnId="{252A4CDC-9D8E-4E21-A0D8-B0018B11C280}">
      <dgm:prSet/>
      <dgm:spPr/>
      <dgm:t>
        <a:bodyPr/>
        <a:lstStyle/>
        <a:p>
          <a:endParaRPr lang="en-US"/>
        </a:p>
      </dgm:t>
    </dgm:pt>
    <dgm:pt modelId="{4DD9D603-B4F3-4FC5-8D79-AD04070112B2}">
      <dgm:prSet/>
      <dgm:spPr>
        <a:solidFill>
          <a:srgbClr val="3373DF"/>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Problem-Solving</a:t>
          </a:r>
        </a:p>
      </dgm:t>
    </dgm:pt>
    <dgm:pt modelId="{9965CF4E-462E-480B-8D69-D102143A2091}" type="parTrans" cxnId="{82030E3A-E11D-4846-BABA-3A600CA7B8E0}">
      <dgm:prSet/>
      <dgm:spPr/>
      <dgm:t>
        <a:bodyPr/>
        <a:lstStyle/>
        <a:p>
          <a:endParaRPr lang="en-US"/>
        </a:p>
      </dgm:t>
    </dgm:pt>
    <dgm:pt modelId="{020DFD7A-8131-4EB4-94B6-341D4D6FE4B6}" type="sibTrans" cxnId="{82030E3A-E11D-4846-BABA-3A600CA7B8E0}">
      <dgm:prSet/>
      <dgm:spPr/>
      <dgm:t>
        <a:bodyPr/>
        <a:lstStyle/>
        <a:p>
          <a:endParaRPr lang="en-US"/>
        </a:p>
      </dgm:t>
    </dgm:pt>
    <dgm:pt modelId="{B14CD4BB-493D-4972-B067-9D28C4C8C1BB}">
      <dgm:prSet/>
      <dgm:spPr>
        <a:solidFill>
          <a:srgbClr val="3373DF"/>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Adaptability</a:t>
          </a:r>
        </a:p>
      </dgm:t>
    </dgm:pt>
    <dgm:pt modelId="{65875477-93E4-4FF3-A9AC-10AA05D72D05}" type="parTrans" cxnId="{FCC6A4B8-B80F-48CE-985B-C9EDF27CE59B}">
      <dgm:prSet/>
      <dgm:spPr/>
      <dgm:t>
        <a:bodyPr/>
        <a:lstStyle/>
        <a:p>
          <a:endParaRPr lang="en-US"/>
        </a:p>
      </dgm:t>
    </dgm:pt>
    <dgm:pt modelId="{E4AC5568-6C6B-4311-AF14-EF1D5F0C75FC}" type="sibTrans" cxnId="{FCC6A4B8-B80F-48CE-985B-C9EDF27CE59B}">
      <dgm:prSet/>
      <dgm:spPr/>
      <dgm:t>
        <a:bodyPr/>
        <a:lstStyle/>
        <a:p>
          <a:endParaRPr lang="en-US"/>
        </a:p>
      </dgm:t>
    </dgm:pt>
    <dgm:pt modelId="{2B9CC06D-A79C-4A76-BA81-E850E196DD86}">
      <dgm:prSet/>
      <dgm:spPr>
        <a:solidFill>
          <a:srgbClr val="308819"/>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Industry Impact</a:t>
          </a:r>
        </a:p>
      </dgm:t>
    </dgm:pt>
    <dgm:pt modelId="{8425BA46-08A4-4D3C-82E2-FE1CE3CB5C4C}" type="parTrans" cxnId="{C0AB7695-0A5E-45CF-A448-961B0AFA867C}">
      <dgm:prSet/>
      <dgm:spPr/>
      <dgm:t>
        <a:bodyPr/>
        <a:lstStyle/>
        <a:p>
          <a:endParaRPr lang="en-US"/>
        </a:p>
      </dgm:t>
    </dgm:pt>
    <dgm:pt modelId="{7EE4D805-F415-4C00-A411-2B6B24E3D435}" type="sibTrans" cxnId="{C0AB7695-0A5E-45CF-A448-961B0AFA867C}">
      <dgm:prSet/>
      <dgm:spPr/>
      <dgm:t>
        <a:bodyPr/>
        <a:lstStyle/>
        <a:p>
          <a:endParaRPr lang="en-US"/>
        </a:p>
      </dgm:t>
    </dgm:pt>
    <dgm:pt modelId="{4A84808A-C831-41B0-9744-1E2BD001F1E5}">
      <dgm:prSet/>
      <dgm:spPr>
        <a:solidFill>
          <a:srgbClr val="308819"/>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Better workplace readiness</a:t>
          </a:r>
        </a:p>
      </dgm:t>
    </dgm:pt>
    <dgm:pt modelId="{70374EAF-F65D-4E94-BB51-B6C4FA780FBF}" type="parTrans" cxnId="{7099717E-B21A-44DF-B3D1-40EB4DC19E79}">
      <dgm:prSet/>
      <dgm:spPr/>
      <dgm:t>
        <a:bodyPr/>
        <a:lstStyle/>
        <a:p>
          <a:endParaRPr lang="en-US"/>
        </a:p>
      </dgm:t>
    </dgm:pt>
    <dgm:pt modelId="{2033FF53-9D15-403A-BB4A-439B953DFE78}" type="sibTrans" cxnId="{7099717E-B21A-44DF-B3D1-40EB4DC19E79}">
      <dgm:prSet/>
      <dgm:spPr/>
      <dgm:t>
        <a:bodyPr/>
        <a:lstStyle/>
        <a:p>
          <a:endParaRPr lang="en-US"/>
        </a:p>
      </dgm:t>
    </dgm:pt>
    <dgm:pt modelId="{1FBEC274-FF84-4A32-A394-443DA778E8CD}">
      <dgm:prSet/>
      <dgm:spPr>
        <a:solidFill>
          <a:srgbClr val="308819"/>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Improved employee retention</a:t>
          </a:r>
        </a:p>
      </dgm:t>
    </dgm:pt>
    <dgm:pt modelId="{01F5E665-AC0A-49E5-9EEF-C1B557A6733E}" type="parTrans" cxnId="{3DF0910E-6645-41F5-83EA-482CFD344E0A}">
      <dgm:prSet/>
      <dgm:spPr/>
      <dgm:t>
        <a:bodyPr/>
        <a:lstStyle/>
        <a:p>
          <a:endParaRPr lang="en-US"/>
        </a:p>
      </dgm:t>
    </dgm:pt>
    <dgm:pt modelId="{F9446856-754F-49F6-A56E-99A86DEFA4BA}" type="sibTrans" cxnId="{3DF0910E-6645-41F5-83EA-482CFD344E0A}">
      <dgm:prSet/>
      <dgm:spPr/>
      <dgm:t>
        <a:bodyPr/>
        <a:lstStyle/>
        <a:p>
          <a:endParaRPr lang="en-US"/>
        </a:p>
      </dgm:t>
    </dgm:pt>
    <dgm:pt modelId="{0B089191-33F6-44E8-9CBF-A1C75285C520}">
      <dgm:prSet/>
      <dgm:spPr>
        <a:solidFill>
          <a:srgbClr val="308819"/>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Stronger teamwork and collaboration</a:t>
          </a:r>
        </a:p>
      </dgm:t>
    </dgm:pt>
    <dgm:pt modelId="{BDCB5E9E-5377-48A2-8525-93F3735001C4}" type="parTrans" cxnId="{41B7E755-D2FF-4BD6-A7E6-21F036949E9A}">
      <dgm:prSet/>
      <dgm:spPr/>
      <dgm:t>
        <a:bodyPr/>
        <a:lstStyle/>
        <a:p>
          <a:endParaRPr lang="en-US"/>
        </a:p>
      </dgm:t>
    </dgm:pt>
    <dgm:pt modelId="{B92CCABF-DB72-48A2-8E9E-26E4B44C194F}" type="sibTrans" cxnId="{41B7E755-D2FF-4BD6-A7E6-21F036949E9A}">
      <dgm:prSet/>
      <dgm:spPr/>
      <dgm:t>
        <a:bodyPr/>
        <a:lstStyle/>
        <a:p>
          <a:endParaRPr lang="en-US"/>
        </a:p>
      </dgm:t>
    </dgm:pt>
    <dgm:pt modelId="{FE6459B1-8E83-44D5-AE44-9889088F127A}">
      <dgm:prSet/>
      <dgm:spPr>
        <a:solidFill>
          <a:srgbClr val="308819"/>
        </a:solidFill>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Increased leadership potential in entry-level employees</a:t>
          </a:r>
        </a:p>
      </dgm:t>
    </dgm:pt>
    <dgm:pt modelId="{5F62A066-C2A4-49BB-8498-7926610C879E}" type="parTrans" cxnId="{76954350-8F85-4732-A396-FA6DEE236AE8}">
      <dgm:prSet/>
      <dgm:spPr/>
      <dgm:t>
        <a:bodyPr/>
        <a:lstStyle/>
        <a:p>
          <a:endParaRPr lang="en-US"/>
        </a:p>
      </dgm:t>
    </dgm:pt>
    <dgm:pt modelId="{B715C9CB-C7BF-4020-A093-FE81D3ED77F8}" type="sibTrans" cxnId="{76954350-8F85-4732-A396-FA6DEE236AE8}">
      <dgm:prSet/>
      <dgm:spPr/>
      <dgm:t>
        <a:bodyPr/>
        <a:lstStyle/>
        <a:p>
          <a:endParaRPr lang="en-US"/>
        </a:p>
      </dgm:t>
    </dgm:pt>
    <dgm:pt modelId="{179A37C6-84CE-40C0-A8E5-A6E74BC6BD79}" type="pres">
      <dgm:prSet presAssocID="{6B6FF114-3FF2-49C0-B6A5-A75717E3B4D3}" presName="diagram" presStyleCnt="0">
        <dgm:presLayoutVars>
          <dgm:dir/>
          <dgm:resizeHandles val="exact"/>
        </dgm:presLayoutVars>
      </dgm:prSet>
      <dgm:spPr/>
    </dgm:pt>
    <dgm:pt modelId="{EF435A9E-5F16-4C9B-ACC0-EE15CD5C9B79}" type="pres">
      <dgm:prSet presAssocID="{BC2E85F1-7EC7-4881-A1DF-8E5C481E6EE5}" presName="arrow" presStyleLbl="node1" presStyleIdx="0" presStyleCnt="2" custRadScaleRad="79112" custRadScaleInc="-4222">
        <dgm:presLayoutVars>
          <dgm:bulletEnabled val="1"/>
        </dgm:presLayoutVars>
      </dgm:prSet>
      <dgm:spPr/>
    </dgm:pt>
    <dgm:pt modelId="{0BEBFF97-6E6F-45B3-B380-76CC7C7CDD29}" type="pres">
      <dgm:prSet presAssocID="{2B9CC06D-A79C-4A76-BA81-E850E196DD86}" presName="arrow" presStyleLbl="node1" presStyleIdx="1" presStyleCnt="2" custRadScaleRad="105744" custRadScaleInc="9">
        <dgm:presLayoutVars>
          <dgm:bulletEnabled val="1"/>
        </dgm:presLayoutVars>
      </dgm:prSet>
      <dgm:spPr/>
    </dgm:pt>
  </dgm:ptLst>
  <dgm:cxnLst>
    <dgm:cxn modelId="{D61C5504-7FE8-4E45-9A64-0E264A5167BA}" type="presOf" srcId="{4DD9D603-B4F3-4FC5-8D79-AD04070112B2}" destId="{EF435A9E-5F16-4C9B-ACC0-EE15CD5C9B79}" srcOrd="0" destOrd="6" presId="urn:microsoft.com/office/officeart/2005/8/layout/arrow5"/>
    <dgm:cxn modelId="{111A8808-E10E-40A6-980F-6CA9CBEE3EAC}" type="presOf" srcId="{FE6459B1-8E83-44D5-AE44-9889088F127A}" destId="{0BEBFF97-6E6F-45B3-B380-76CC7C7CDD29}" srcOrd="0" destOrd="4" presId="urn:microsoft.com/office/officeart/2005/8/layout/arrow5"/>
    <dgm:cxn modelId="{51A74A0A-3017-49D0-A207-36B7682623B8}" type="presOf" srcId="{0B089191-33F6-44E8-9CBF-A1C75285C520}" destId="{0BEBFF97-6E6F-45B3-B380-76CC7C7CDD29}" srcOrd="0" destOrd="3" presId="urn:microsoft.com/office/officeart/2005/8/layout/arrow5"/>
    <dgm:cxn modelId="{3DF0910E-6645-41F5-83EA-482CFD344E0A}" srcId="{2B9CC06D-A79C-4A76-BA81-E850E196DD86}" destId="{1FBEC274-FF84-4A32-A394-443DA778E8CD}" srcOrd="1" destOrd="0" parTransId="{01F5E665-AC0A-49E5-9EEF-C1B557A6733E}" sibTransId="{F9446856-754F-49F6-A56E-99A86DEFA4BA}"/>
    <dgm:cxn modelId="{BC7A0C15-9697-4493-B5FE-87170A07C0F1}" type="presOf" srcId="{4A84808A-C831-41B0-9744-1E2BD001F1E5}" destId="{0BEBFF97-6E6F-45B3-B380-76CC7C7CDD29}" srcOrd="0" destOrd="1" presId="urn:microsoft.com/office/officeart/2005/8/layout/arrow5"/>
    <dgm:cxn modelId="{54684915-8CA2-48B1-8A15-35F753F8DB86}" type="presOf" srcId="{9F9362FA-E3CC-42BA-A870-982F7E1CC4B9}" destId="{EF435A9E-5F16-4C9B-ACC0-EE15CD5C9B79}" srcOrd="0" destOrd="3" presId="urn:microsoft.com/office/officeart/2005/8/layout/arrow5"/>
    <dgm:cxn modelId="{CAA8E81D-F3CF-4156-A98D-B760235D8596}" srcId="{6B6FF114-3FF2-49C0-B6A5-A75717E3B4D3}" destId="{BC2E85F1-7EC7-4881-A1DF-8E5C481E6EE5}" srcOrd="0" destOrd="0" parTransId="{6A8ED03C-71B2-4DB3-93FE-1C6111CE826A}" sibTransId="{581347B6-D3DB-4681-938C-FB1A5737B9D2}"/>
    <dgm:cxn modelId="{ADEA3D38-D4A2-4CD1-9F98-75BD8A8B927D}" type="presOf" srcId="{BA0297E0-C7B6-4C00-8101-86B681C71B12}" destId="{EF435A9E-5F16-4C9B-ACC0-EE15CD5C9B79}" srcOrd="0" destOrd="4" presId="urn:microsoft.com/office/officeart/2005/8/layout/arrow5"/>
    <dgm:cxn modelId="{82030E3A-E11D-4846-BABA-3A600CA7B8E0}" srcId="{BC2E85F1-7EC7-4881-A1DF-8E5C481E6EE5}" destId="{4DD9D603-B4F3-4FC5-8D79-AD04070112B2}" srcOrd="5" destOrd="0" parTransId="{9965CF4E-462E-480B-8D69-D102143A2091}" sibTransId="{020DFD7A-8131-4EB4-94B6-341D4D6FE4B6}"/>
    <dgm:cxn modelId="{76954350-8F85-4732-A396-FA6DEE236AE8}" srcId="{2B9CC06D-A79C-4A76-BA81-E850E196DD86}" destId="{FE6459B1-8E83-44D5-AE44-9889088F127A}" srcOrd="3" destOrd="0" parTransId="{5F62A066-C2A4-49BB-8498-7926610C879E}" sibTransId="{B715C9CB-C7BF-4020-A093-FE81D3ED77F8}"/>
    <dgm:cxn modelId="{41B7E755-D2FF-4BD6-A7E6-21F036949E9A}" srcId="{2B9CC06D-A79C-4A76-BA81-E850E196DD86}" destId="{0B089191-33F6-44E8-9CBF-A1C75285C520}" srcOrd="2" destOrd="0" parTransId="{BDCB5E9E-5377-48A2-8525-93F3735001C4}" sibTransId="{B92CCABF-DB72-48A2-8E9E-26E4B44C194F}"/>
    <dgm:cxn modelId="{4499125F-A9CB-47E8-85E8-EE75E0AF5564}" type="presOf" srcId="{2B9CC06D-A79C-4A76-BA81-E850E196DD86}" destId="{0BEBFF97-6E6F-45B3-B380-76CC7C7CDD29}" srcOrd="0" destOrd="0" presId="urn:microsoft.com/office/officeart/2005/8/layout/arrow5"/>
    <dgm:cxn modelId="{453F0666-649C-49BE-A113-4B0198F24EDF}" type="presOf" srcId="{19952CFC-3F48-4EBF-8A92-7F0ABAD52ABC}" destId="{EF435A9E-5F16-4C9B-ACC0-EE15CD5C9B79}" srcOrd="0" destOrd="5" presId="urn:microsoft.com/office/officeart/2005/8/layout/arrow5"/>
    <dgm:cxn modelId="{BAF9236A-5BBA-450B-9F08-786E27DC7CE4}" srcId="{BC2E85F1-7EC7-4881-A1DF-8E5C481E6EE5}" destId="{BCA121A7-0BFC-4B3B-A3A3-C069B579F4A5}" srcOrd="0" destOrd="0" parTransId="{DA5AD13A-05AB-4CDE-8F4B-208FFD5DC278}" sibTransId="{5A29383D-51FB-44B2-8B7D-C598F26D2063}"/>
    <dgm:cxn modelId="{7099717E-B21A-44DF-B3D1-40EB4DC19E79}" srcId="{2B9CC06D-A79C-4A76-BA81-E850E196DD86}" destId="{4A84808A-C831-41B0-9744-1E2BD001F1E5}" srcOrd="0" destOrd="0" parTransId="{70374EAF-F65D-4E94-BB51-B6C4FA780FBF}" sibTransId="{2033FF53-9D15-403A-BB4A-439B953DFE78}"/>
    <dgm:cxn modelId="{DBF2127F-4799-4966-821D-6D81F91A0016}" srcId="{BC2E85F1-7EC7-4881-A1DF-8E5C481E6EE5}" destId="{DD992FA1-7AED-405C-B169-EF63526960B7}" srcOrd="1" destOrd="0" parTransId="{B833EAA4-FAFB-47BE-BFD2-CA4FC2B81846}" sibTransId="{C5495318-8718-49FB-B7BC-33E441EE7A9C}"/>
    <dgm:cxn modelId="{FB3F8089-2A53-45E6-AD46-E62D38A55875}" type="presOf" srcId="{DD992FA1-7AED-405C-B169-EF63526960B7}" destId="{EF435A9E-5F16-4C9B-ACC0-EE15CD5C9B79}" srcOrd="0" destOrd="2" presId="urn:microsoft.com/office/officeart/2005/8/layout/arrow5"/>
    <dgm:cxn modelId="{C0AB7695-0A5E-45CF-A448-961B0AFA867C}" srcId="{6B6FF114-3FF2-49C0-B6A5-A75717E3B4D3}" destId="{2B9CC06D-A79C-4A76-BA81-E850E196DD86}" srcOrd="1" destOrd="0" parTransId="{8425BA46-08A4-4D3C-82E2-FE1CE3CB5C4C}" sibTransId="{7EE4D805-F415-4C00-A411-2B6B24E3D435}"/>
    <dgm:cxn modelId="{6B9B05B7-20FA-496A-810A-752A12854FAB}" type="presOf" srcId="{BC2E85F1-7EC7-4881-A1DF-8E5C481E6EE5}" destId="{EF435A9E-5F16-4C9B-ACC0-EE15CD5C9B79}" srcOrd="0" destOrd="0" presId="urn:microsoft.com/office/officeart/2005/8/layout/arrow5"/>
    <dgm:cxn modelId="{FCC6A4B8-B80F-48CE-985B-C9EDF27CE59B}" srcId="{BC2E85F1-7EC7-4881-A1DF-8E5C481E6EE5}" destId="{B14CD4BB-493D-4972-B067-9D28C4C8C1BB}" srcOrd="6" destOrd="0" parTransId="{65875477-93E4-4FF3-A9AC-10AA05D72D05}" sibTransId="{E4AC5568-6C6B-4311-AF14-EF1D5F0C75FC}"/>
    <dgm:cxn modelId="{554877BA-62A6-4871-8DBE-40BB80EDB3C0}" srcId="{BC2E85F1-7EC7-4881-A1DF-8E5C481E6EE5}" destId="{9F9362FA-E3CC-42BA-A870-982F7E1CC4B9}" srcOrd="2" destOrd="0" parTransId="{B4A4D59C-6733-4D31-9BBB-C660089B2908}" sibTransId="{9F209D25-C7CE-4125-A8A0-6151671CA612}"/>
    <dgm:cxn modelId="{341F8AC1-AFCF-425F-8B27-EFCF0982CF90}" type="presOf" srcId="{6B6FF114-3FF2-49C0-B6A5-A75717E3B4D3}" destId="{179A37C6-84CE-40C0-A8E5-A6E74BC6BD79}" srcOrd="0" destOrd="0" presId="urn:microsoft.com/office/officeart/2005/8/layout/arrow5"/>
    <dgm:cxn modelId="{90FF41C5-0561-488A-A988-C05B318E52B8}" type="presOf" srcId="{1FBEC274-FF84-4A32-A394-443DA778E8CD}" destId="{0BEBFF97-6E6F-45B3-B380-76CC7C7CDD29}" srcOrd="0" destOrd="2" presId="urn:microsoft.com/office/officeart/2005/8/layout/arrow5"/>
    <dgm:cxn modelId="{301780CC-4E85-4D50-9A4D-DFB6B64E9249}" type="presOf" srcId="{BCA121A7-0BFC-4B3B-A3A3-C069B579F4A5}" destId="{EF435A9E-5F16-4C9B-ACC0-EE15CD5C9B79}" srcOrd="0" destOrd="1" presId="urn:microsoft.com/office/officeart/2005/8/layout/arrow5"/>
    <dgm:cxn modelId="{F5508CD1-78E6-4022-AACF-A8332C4C517B}" srcId="{BC2E85F1-7EC7-4881-A1DF-8E5C481E6EE5}" destId="{BA0297E0-C7B6-4C00-8101-86B681C71B12}" srcOrd="3" destOrd="0" parTransId="{9A6F6253-9AA5-4698-8DC8-1E25B2055613}" sibTransId="{00A1DBD2-FAC8-44CA-B9DC-A6701A0F33D7}"/>
    <dgm:cxn modelId="{5DF814D9-5D5D-4D90-B186-6C2EC3F73AA4}" type="presOf" srcId="{B14CD4BB-493D-4972-B067-9D28C4C8C1BB}" destId="{EF435A9E-5F16-4C9B-ACC0-EE15CD5C9B79}" srcOrd="0" destOrd="7" presId="urn:microsoft.com/office/officeart/2005/8/layout/arrow5"/>
    <dgm:cxn modelId="{252A4CDC-9D8E-4E21-A0D8-B0018B11C280}" srcId="{BC2E85F1-7EC7-4881-A1DF-8E5C481E6EE5}" destId="{19952CFC-3F48-4EBF-8A92-7F0ABAD52ABC}" srcOrd="4" destOrd="0" parTransId="{73E098FF-F1EB-4CDE-9A2B-D4E7BA007B81}" sibTransId="{4E26E278-8761-422E-908E-881C75385A74}"/>
    <dgm:cxn modelId="{BDFFBA76-7E6D-4436-AED5-AE3878093D66}" type="presParOf" srcId="{179A37C6-84CE-40C0-A8E5-A6E74BC6BD79}" destId="{EF435A9E-5F16-4C9B-ACC0-EE15CD5C9B79}" srcOrd="0" destOrd="0" presId="urn:microsoft.com/office/officeart/2005/8/layout/arrow5"/>
    <dgm:cxn modelId="{8FBFF333-C900-4D5E-A519-3BF2ED667C0F}" type="presParOf" srcId="{179A37C6-84CE-40C0-A8E5-A6E74BC6BD79}" destId="{0BEBFF97-6E6F-45B3-B380-76CC7C7CDD29}"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E27EC-7B02-4C42-884F-908FD9362AE3}">
      <dsp:nvSpPr>
        <dsp:cNvPr id="0" name=""/>
        <dsp:cNvSpPr/>
      </dsp:nvSpPr>
      <dsp:spPr>
        <a:xfrm>
          <a:off x="314920" y="16877"/>
          <a:ext cx="3222541" cy="1933524"/>
        </a:xfrm>
        <a:prstGeom prst="roundRect">
          <a:avLst/>
        </a:prstGeom>
        <a:solidFill>
          <a:srgbClr val="E2392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Staff training and mindset development</a:t>
          </a:r>
        </a:p>
      </dsp:txBody>
      <dsp:txXfrm>
        <a:off x="409307" y="111264"/>
        <a:ext cx="3033767" cy="1744750"/>
      </dsp:txXfrm>
    </dsp:sp>
    <dsp:sp modelId="{53A313F3-9075-4C3E-A63E-DC041542A7DB}">
      <dsp:nvSpPr>
        <dsp:cNvPr id="0" name=""/>
        <dsp:cNvSpPr/>
      </dsp:nvSpPr>
      <dsp:spPr>
        <a:xfrm>
          <a:off x="3852110" y="1641"/>
          <a:ext cx="3222541" cy="1933524"/>
        </a:xfrm>
        <a:prstGeom prst="roundRect">
          <a:avLst/>
        </a:prstGeom>
        <a:solidFill>
          <a:srgbClr val="30881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Introduction of shared leadership language</a:t>
          </a:r>
        </a:p>
      </dsp:txBody>
      <dsp:txXfrm>
        <a:off x="3946497" y="96028"/>
        <a:ext cx="3033767" cy="1744750"/>
      </dsp:txXfrm>
    </dsp:sp>
    <dsp:sp modelId="{5570AE8A-DA1F-4B7D-A648-8EBE7D33934C}">
      <dsp:nvSpPr>
        <dsp:cNvPr id="0" name=""/>
        <dsp:cNvSpPr/>
      </dsp:nvSpPr>
      <dsp:spPr>
        <a:xfrm>
          <a:off x="7396905" y="1641"/>
          <a:ext cx="3222541" cy="1933524"/>
        </a:xfrm>
        <a:prstGeom prst="roundRect">
          <a:avLst/>
        </a:prstGeom>
        <a:solidFill>
          <a:srgbClr val="3373D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Understanding The 7 Habits</a:t>
          </a:r>
          <a:r>
            <a:rPr lang="en-US" sz="2400" kern="1200" baseline="30000" dirty="0">
              <a:latin typeface="Helvetica Neue" panose="02000503000000020004" pitchFamily="2" charset="0"/>
              <a:ea typeface="Helvetica Neue" panose="02000503000000020004" pitchFamily="2" charset="0"/>
              <a:cs typeface="Helvetica Neue" panose="02000503000000020004" pitchFamily="2" charset="0"/>
            </a:rPr>
            <a:t>®</a:t>
          </a: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 framework</a:t>
          </a:r>
        </a:p>
      </dsp:txBody>
      <dsp:txXfrm>
        <a:off x="7491292" y="96028"/>
        <a:ext cx="3033767" cy="1744750"/>
      </dsp:txXfrm>
    </dsp:sp>
    <dsp:sp modelId="{2535A622-44EF-4190-886B-95B2D8938769}">
      <dsp:nvSpPr>
        <dsp:cNvPr id="0" name=""/>
        <dsp:cNvSpPr/>
      </dsp:nvSpPr>
      <dsp:spPr>
        <a:xfrm>
          <a:off x="307315" y="2257420"/>
          <a:ext cx="3222541" cy="1933524"/>
        </a:xfrm>
        <a:prstGeom prst="roundRect">
          <a:avLst/>
        </a:prstGeom>
        <a:solidFill>
          <a:srgbClr val="FFC63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Modeling leadership behaviors as adults</a:t>
          </a:r>
        </a:p>
      </dsp:txBody>
      <dsp:txXfrm>
        <a:off x="401702" y="2351807"/>
        <a:ext cx="3033767" cy="1744750"/>
      </dsp:txXfrm>
    </dsp:sp>
    <dsp:sp modelId="{1CBC5E0E-0ACA-47B9-90CE-D798CB86A25D}">
      <dsp:nvSpPr>
        <dsp:cNvPr id="0" name=""/>
        <dsp:cNvSpPr/>
      </dsp:nvSpPr>
      <dsp:spPr>
        <a:xfrm>
          <a:off x="3852110" y="2257420"/>
          <a:ext cx="3222541" cy="1933524"/>
        </a:xfrm>
        <a:prstGeom prst="roundRect">
          <a:avLst/>
        </a:prstGeom>
        <a:solidFill>
          <a:srgbClr val="99499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Building consistency across classrooms and programs</a:t>
          </a:r>
        </a:p>
      </dsp:txBody>
      <dsp:txXfrm>
        <a:off x="3946497" y="2351807"/>
        <a:ext cx="3033767" cy="1744750"/>
      </dsp:txXfrm>
    </dsp:sp>
    <dsp:sp modelId="{9C2922A2-56C4-404A-A20F-B6207B9ED9E1}">
      <dsp:nvSpPr>
        <dsp:cNvPr id="0" name=""/>
        <dsp:cNvSpPr/>
      </dsp:nvSpPr>
      <dsp:spPr>
        <a:xfrm>
          <a:off x="7396905" y="2257420"/>
          <a:ext cx="3222541" cy="1933524"/>
        </a:xfrm>
        <a:prstGeom prst="roundRect">
          <a:avLst/>
        </a:prstGeom>
        <a:solidFill>
          <a:srgbClr val="001B4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Examples:</a:t>
          </a:r>
        </a:p>
        <a:p>
          <a:pPr marL="114300" lvl="1" indent="-114300" algn="l" defTabSz="533400">
            <a:lnSpc>
              <a:spcPct val="90000"/>
            </a:lnSpc>
            <a:spcBef>
              <a:spcPct val="0"/>
            </a:spcBef>
            <a:spcAft>
              <a:spcPct val="15000"/>
            </a:spcAft>
            <a:buChar char="•"/>
          </a:pPr>
          <a:r>
            <a:rPr lang="en-US" sz="1200" kern="1200" dirty="0">
              <a:latin typeface="Helvetica Neue" panose="02000503000000020004" pitchFamily="2" charset="0"/>
              <a:ea typeface="Helvetica Neue" panose="02000503000000020004" pitchFamily="2" charset="0"/>
              <a:cs typeface="Helvetica Neue" panose="02000503000000020004" pitchFamily="2" charset="0"/>
            </a:rPr>
            <a:t>Shared expectations for professionalism</a:t>
          </a:r>
        </a:p>
        <a:p>
          <a:pPr marL="114300" lvl="1" indent="-114300" algn="l" defTabSz="533400">
            <a:lnSpc>
              <a:spcPct val="90000"/>
            </a:lnSpc>
            <a:spcBef>
              <a:spcPct val="0"/>
            </a:spcBef>
            <a:spcAft>
              <a:spcPct val="15000"/>
            </a:spcAft>
            <a:buChar char="•"/>
          </a:pPr>
          <a:r>
            <a:rPr lang="en-US" sz="1200" kern="1200" dirty="0">
              <a:latin typeface="Helvetica Neue" panose="02000503000000020004" pitchFamily="2" charset="0"/>
              <a:ea typeface="Helvetica Neue" panose="02000503000000020004" pitchFamily="2" charset="0"/>
              <a:cs typeface="Helvetica Neue" panose="02000503000000020004" pitchFamily="2" charset="0"/>
            </a:rPr>
            <a:t>Leadership vocabulary posted in labs and classrooms</a:t>
          </a:r>
        </a:p>
        <a:p>
          <a:pPr marL="114300" lvl="1" indent="-114300" algn="l" defTabSz="533400">
            <a:lnSpc>
              <a:spcPct val="90000"/>
            </a:lnSpc>
            <a:spcBef>
              <a:spcPct val="0"/>
            </a:spcBef>
            <a:spcAft>
              <a:spcPct val="15000"/>
            </a:spcAft>
            <a:buChar char="•"/>
          </a:pPr>
          <a:r>
            <a:rPr lang="en-US" sz="1200" kern="1200" dirty="0">
              <a:latin typeface="Helvetica Neue" panose="02000503000000020004" pitchFamily="2" charset="0"/>
              <a:ea typeface="Helvetica Neue" panose="02000503000000020004" pitchFamily="2" charset="0"/>
              <a:cs typeface="Helvetica Neue" panose="02000503000000020004" pitchFamily="2" charset="0"/>
            </a:rPr>
            <a:t>Daily leadership reflections or bell ringers</a:t>
          </a:r>
        </a:p>
        <a:p>
          <a:pPr marL="114300" lvl="1" indent="-114300" algn="l" defTabSz="533400">
            <a:lnSpc>
              <a:spcPct val="90000"/>
            </a:lnSpc>
            <a:spcBef>
              <a:spcPct val="0"/>
            </a:spcBef>
            <a:spcAft>
              <a:spcPct val="15000"/>
            </a:spcAft>
            <a:buChar char="•"/>
          </a:pPr>
          <a:r>
            <a:rPr lang="en-US" sz="1200" kern="1200" dirty="0">
              <a:latin typeface="Helvetica Neue" panose="02000503000000020004" pitchFamily="2" charset="0"/>
              <a:ea typeface="Helvetica Neue" panose="02000503000000020004" pitchFamily="2" charset="0"/>
              <a:cs typeface="Helvetica Neue" panose="02000503000000020004" pitchFamily="2" charset="0"/>
            </a:rPr>
            <a:t>Staff modeling workplace communication and accountability</a:t>
          </a:r>
        </a:p>
      </dsp:txBody>
      <dsp:txXfrm>
        <a:off x="7491292" y="2351807"/>
        <a:ext cx="3033767" cy="1744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B89F6-796F-4AB7-BDA8-FADA92D1E5BD}">
      <dsp:nvSpPr>
        <dsp:cNvPr id="0" name=""/>
        <dsp:cNvSpPr/>
      </dsp:nvSpPr>
      <dsp:spPr>
        <a:xfrm>
          <a:off x="2909277" y="958772"/>
          <a:ext cx="636047" cy="91440"/>
        </a:xfrm>
        <a:custGeom>
          <a:avLst/>
          <a:gdLst/>
          <a:ahLst/>
          <a:cxnLst/>
          <a:rect l="0" t="0" r="0" b="0"/>
          <a:pathLst>
            <a:path>
              <a:moveTo>
                <a:pt x="0" y="45720"/>
              </a:moveTo>
              <a:lnTo>
                <a:pt x="636047" y="45720"/>
              </a:lnTo>
            </a:path>
          </a:pathLst>
        </a:custGeom>
        <a:noFill/>
        <a:ln w="12700" cap="flat" cmpd="sng" algn="ctr">
          <a:solidFill>
            <a:srgbClr val="001B49"/>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0634" y="1001156"/>
        <a:ext cx="33332" cy="6672"/>
      </dsp:txXfrm>
    </dsp:sp>
    <dsp:sp modelId="{B3EA6935-1BBE-4039-9C5D-7DDCFA5B97DC}">
      <dsp:nvSpPr>
        <dsp:cNvPr id="0" name=""/>
        <dsp:cNvSpPr/>
      </dsp:nvSpPr>
      <dsp:spPr>
        <a:xfrm>
          <a:off x="12608" y="134952"/>
          <a:ext cx="2898468" cy="1739080"/>
        </a:xfrm>
        <a:prstGeom prst="roundRect">
          <a:avLst/>
        </a:prstGeom>
        <a:solidFill>
          <a:srgbClr val="308819"/>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027" tIns="149083" rIns="142027" bIns="149083"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Student goal-setting practices</a:t>
          </a:r>
        </a:p>
      </dsp:txBody>
      <dsp:txXfrm>
        <a:off x="97503" y="219847"/>
        <a:ext cx="2728678" cy="1569290"/>
      </dsp:txXfrm>
    </dsp:sp>
    <dsp:sp modelId="{130F3947-26D1-4893-B39B-164CB0F8AC69}">
      <dsp:nvSpPr>
        <dsp:cNvPr id="0" name=""/>
        <dsp:cNvSpPr/>
      </dsp:nvSpPr>
      <dsp:spPr>
        <a:xfrm>
          <a:off x="6474393" y="958772"/>
          <a:ext cx="636047" cy="91440"/>
        </a:xfrm>
        <a:custGeom>
          <a:avLst/>
          <a:gdLst/>
          <a:ahLst/>
          <a:cxnLst/>
          <a:rect l="0" t="0" r="0" b="0"/>
          <a:pathLst>
            <a:path>
              <a:moveTo>
                <a:pt x="0" y="45720"/>
              </a:moveTo>
              <a:lnTo>
                <a:pt x="636047" y="45720"/>
              </a:lnTo>
            </a:path>
          </a:pathLst>
        </a:custGeom>
        <a:noFill/>
        <a:ln w="12700" cap="flat" cmpd="sng" algn="ctr">
          <a:solidFill>
            <a:srgbClr val="001B49"/>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5750" y="1001156"/>
        <a:ext cx="33332" cy="6672"/>
      </dsp:txXfrm>
    </dsp:sp>
    <dsp:sp modelId="{11ED8A2C-7A97-46FB-891F-22C3F6DA8181}">
      <dsp:nvSpPr>
        <dsp:cNvPr id="0" name=""/>
        <dsp:cNvSpPr/>
      </dsp:nvSpPr>
      <dsp:spPr>
        <a:xfrm>
          <a:off x="3577724" y="134952"/>
          <a:ext cx="2898468" cy="1739080"/>
        </a:xfrm>
        <a:prstGeom prst="roundRect">
          <a:avLst/>
        </a:prstGeom>
        <a:solidFill>
          <a:srgbClr val="3373DF"/>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027" tIns="149083" rIns="142027" bIns="149083"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Leadership roles within labs and project teams</a:t>
          </a:r>
        </a:p>
      </dsp:txBody>
      <dsp:txXfrm>
        <a:off x="3662619" y="219847"/>
        <a:ext cx="2728678" cy="1569290"/>
      </dsp:txXfrm>
    </dsp:sp>
    <dsp:sp modelId="{E8618BF3-17B6-4F1D-A62F-DCE28AE0D329}">
      <dsp:nvSpPr>
        <dsp:cNvPr id="0" name=""/>
        <dsp:cNvSpPr/>
      </dsp:nvSpPr>
      <dsp:spPr>
        <a:xfrm>
          <a:off x="1454133" y="1872233"/>
          <a:ext cx="7137941" cy="476156"/>
        </a:xfrm>
        <a:custGeom>
          <a:avLst/>
          <a:gdLst/>
          <a:ahLst/>
          <a:cxnLst/>
          <a:rect l="0" t="0" r="0" b="0"/>
          <a:pathLst>
            <a:path>
              <a:moveTo>
                <a:pt x="7137941" y="0"/>
              </a:moveTo>
              <a:lnTo>
                <a:pt x="7137941" y="255178"/>
              </a:lnTo>
              <a:lnTo>
                <a:pt x="0" y="255178"/>
              </a:lnTo>
              <a:lnTo>
                <a:pt x="0" y="476156"/>
              </a:lnTo>
            </a:path>
          </a:pathLst>
        </a:custGeom>
        <a:noFill/>
        <a:ln w="12700" cap="flat" cmpd="sng" algn="ctr">
          <a:solidFill>
            <a:srgbClr val="001B49"/>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4206" y="2106974"/>
        <a:ext cx="357795" cy="6672"/>
      </dsp:txXfrm>
    </dsp:sp>
    <dsp:sp modelId="{AF519586-4208-4E42-BF8E-064B38CCA60D}">
      <dsp:nvSpPr>
        <dsp:cNvPr id="0" name=""/>
        <dsp:cNvSpPr/>
      </dsp:nvSpPr>
      <dsp:spPr>
        <a:xfrm>
          <a:off x="7142840" y="134952"/>
          <a:ext cx="2898468" cy="1739080"/>
        </a:xfrm>
        <a:prstGeom prst="roundRect">
          <a:avLst/>
        </a:prstGeom>
        <a:solidFill>
          <a:srgbClr val="FFC635"/>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027" tIns="149083" rIns="142027" bIns="149083"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Team accountability systems</a:t>
          </a:r>
        </a:p>
      </dsp:txBody>
      <dsp:txXfrm>
        <a:off x="7227735" y="219847"/>
        <a:ext cx="2728678" cy="1569290"/>
      </dsp:txXfrm>
    </dsp:sp>
    <dsp:sp modelId="{189C3513-2667-498C-8762-31C5914B869B}">
      <dsp:nvSpPr>
        <dsp:cNvPr id="0" name=""/>
        <dsp:cNvSpPr/>
      </dsp:nvSpPr>
      <dsp:spPr>
        <a:xfrm>
          <a:off x="2901567" y="3201201"/>
          <a:ext cx="643757" cy="91440"/>
        </a:xfrm>
        <a:custGeom>
          <a:avLst/>
          <a:gdLst/>
          <a:ahLst/>
          <a:cxnLst/>
          <a:rect l="0" t="0" r="0" b="0"/>
          <a:pathLst>
            <a:path>
              <a:moveTo>
                <a:pt x="0" y="49128"/>
              </a:moveTo>
              <a:lnTo>
                <a:pt x="338978" y="49128"/>
              </a:lnTo>
              <a:lnTo>
                <a:pt x="338978" y="45720"/>
              </a:lnTo>
              <a:lnTo>
                <a:pt x="643757" y="45720"/>
              </a:lnTo>
            </a:path>
          </a:pathLst>
        </a:custGeom>
        <a:noFill/>
        <a:ln w="12700" cap="flat" cmpd="sng" algn="ctr">
          <a:solidFill>
            <a:srgbClr val="001B49"/>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06586" y="3243585"/>
        <a:ext cx="33718" cy="6672"/>
      </dsp:txXfrm>
    </dsp:sp>
    <dsp:sp modelId="{EFAEEB93-C5D6-46F7-9B67-45962838E326}">
      <dsp:nvSpPr>
        <dsp:cNvPr id="0" name=""/>
        <dsp:cNvSpPr/>
      </dsp:nvSpPr>
      <dsp:spPr>
        <a:xfrm>
          <a:off x="4899" y="2380789"/>
          <a:ext cx="2898468" cy="1739080"/>
        </a:xfrm>
        <a:prstGeom prst="roundRect">
          <a:avLst/>
        </a:prstGeom>
        <a:solidFill>
          <a:srgbClr val="994996"/>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027" tIns="149083" rIns="142027" bIns="149083"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Student ownership of learning and outcomes</a:t>
          </a:r>
        </a:p>
      </dsp:txBody>
      <dsp:txXfrm>
        <a:off x="89794" y="2465684"/>
        <a:ext cx="2728678" cy="1569290"/>
      </dsp:txXfrm>
    </dsp:sp>
    <dsp:sp modelId="{2CC155D6-6E6A-4E9D-AD90-4E9290073E0B}">
      <dsp:nvSpPr>
        <dsp:cNvPr id="0" name=""/>
        <dsp:cNvSpPr/>
      </dsp:nvSpPr>
      <dsp:spPr>
        <a:xfrm>
          <a:off x="6474393" y="3201201"/>
          <a:ext cx="597961" cy="91440"/>
        </a:xfrm>
        <a:custGeom>
          <a:avLst/>
          <a:gdLst/>
          <a:ahLst/>
          <a:cxnLst/>
          <a:rect l="0" t="0" r="0" b="0"/>
          <a:pathLst>
            <a:path>
              <a:moveTo>
                <a:pt x="0" y="45720"/>
              </a:moveTo>
              <a:lnTo>
                <a:pt x="316080" y="45720"/>
              </a:lnTo>
              <a:lnTo>
                <a:pt x="316080" y="47528"/>
              </a:lnTo>
              <a:lnTo>
                <a:pt x="597961" y="47528"/>
              </a:lnTo>
            </a:path>
          </a:pathLst>
        </a:custGeom>
        <a:noFill/>
        <a:ln w="12700" cap="flat" cmpd="sng" algn="ctr">
          <a:solidFill>
            <a:srgbClr val="001B49"/>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57659" y="3243585"/>
        <a:ext cx="31428" cy="6672"/>
      </dsp:txXfrm>
    </dsp:sp>
    <dsp:sp modelId="{82E55221-E693-49CD-AD80-1927C8CD55B5}">
      <dsp:nvSpPr>
        <dsp:cNvPr id="0" name=""/>
        <dsp:cNvSpPr/>
      </dsp:nvSpPr>
      <dsp:spPr>
        <a:xfrm>
          <a:off x="3577724" y="2377381"/>
          <a:ext cx="2898468" cy="1739080"/>
        </a:xfrm>
        <a:prstGeom prst="roundRect">
          <a:avLst/>
        </a:prstGeom>
        <a:solidFill>
          <a:srgbClr val="E2392B"/>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027" tIns="149083" rIns="142027" bIns="149083"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Reflection and growth tracking</a:t>
          </a:r>
        </a:p>
      </dsp:txBody>
      <dsp:txXfrm>
        <a:off x="3662619" y="2462276"/>
        <a:ext cx="2728678" cy="1569290"/>
      </dsp:txXfrm>
    </dsp:sp>
    <dsp:sp modelId="{21052D39-64EC-4168-BA07-32DD0CB1B7CD}">
      <dsp:nvSpPr>
        <dsp:cNvPr id="0" name=""/>
        <dsp:cNvSpPr/>
      </dsp:nvSpPr>
      <dsp:spPr>
        <a:xfrm>
          <a:off x="7104754" y="2292235"/>
          <a:ext cx="2898468" cy="1912989"/>
        </a:xfrm>
        <a:prstGeom prst="roundRect">
          <a:avLst/>
        </a:prstGeom>
        <a:solidFill>
          <a:srgbClr val="001B49"/>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027" tIns="149083" rIns="142027" bIns="149083" numCol="1" spcCol="1270" anchor="t" anchorCtr="0">
          <a:noAutofit/>
        </a:bodyPr>
        <a:lstStyle/>
        <a:p>
          <a:pPr marL="0" lvl="0" indent="0" algn="l" defTabSz="800100">
            <a:lnSpc>
              <a:spcPct val="10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Examples:</a:t>
          </a:r>
        </a:p>
        <a:p>
          <a:pPr marL="57150" lvl="1" indent="-57150" algn="l" defTabSz="488950">
            <a:lnSpc>
              <a:spcPct val="100000"/>
            </a:lnSpc>
            <a:spcBef>
              <a:spcPct val="0"/>
            </a:spcBef>
            <a:spcAft>
              <a:spcPct val="15000"/>
            </a:spcAft>
            <a:buChar char="•"/>
          </a:pPr>
          <a:r>
            <a:rPr lang="en-US" sz="1100" kern="1200" dirty="0">
              <a:latin typeface="Helvetica Neue" panose="02000503000000020004" pitchFamily="2" charset="0"/>
              <a:ea typeface="Helvetica Neue" panose="02000503000000020004" pitchFamily="2" charset="0"/>
              <a:cs typeface="Helvetica Neue" panose="02000503000000020004" pitchFamily="2" charset="0"/>
            </a:rPr>
            <a:t>Welding Safety Captains</a:t>
          </a:r>
        </a:p>
        <a:p>
          <a:pPr marL="57150" lvl="1" indent="-57150" algn="l" defTabSz="488950">
            <a:lnSpc>
              <a:spcPct val="100000"/>
            </a:lnSpc>
            <a:spcBef>
              <a:spcPct val="0"/>
            </a:spcBef>
            <a:spcAft>
              <a:spcPct val="15000"/>
            </a:spcAft>
            <a:buChar char="•"/>
          </a:pPr>
          <a:r>
            <a:rPr lang="en-US" sz="1100" kern="1200" dirty="0">
              <a:latin typeface="Helvetica Neue" panose="02000503000000020004" pitchFamily="2" charset="0"/>
              <a:ea typeface="Helvetica Neue" panose="02000503000000020004" pitchFamily="2" charset="0"/>
              <a:cs typeface="Helvetica Neue" panose="02000503000000020004" pitchFamily="2" charset="0"/>
            </a:rPr>
            <a:t>Automotive Diagnostic Team Leads</a:t>
          </a:r>
        </a:p>
        <a:p>
          <a:pPr marL="57150" lvl="1" indent="-57150" algn="l" defTabSz="488950">
            <a:lnSpc>
              <a:spcPct val="100000"/>
            </a:lnSpc>
            <a:spcBef>
              <a:spcPct val="0"/>
            </a:spcBef>
            <a:spcAft>
              <a:spcPct val="15000"/>
            </a:spcAft>
            <a:buChar char="•"/>
          </a:pPr>
          <a:r>
            <a:rPr lang="en-US" sz="1100" kern="1200" dirty="0">
              <a:latin typeface="Helvetica Neue" panose="02000503000000020004" pitchFamily="2" charset="0"/>
              <a:ea typeface="Helvetica Neue" panose="02000503000000020004" pitchFamily="2" charset="0"/>
              <a:cs typeface="Helvetica Neue" panose="02000503000000020004" pitchFamily="2" charset="0"/>
            </a:rPr>
            <a:t>Construction Project Managers</a:t>
          </a:r>
        </a:p>
        <a:p>
          <a:pPr marL="57150" lvl="1" indent="-57150" algn="l" defTabSz="488950">
            <a:lnSpc>
              <a:spcPct val="100000"/>
            </a:lnSpc>
            <a:spcBef>
              <a:spcPct val="0"/>
            </a:spcBef>
            <a:spcAft>
              <a:spcPct val="15000"/>
            </a:spcAft>
            <a:buChar char="•"/>
          </a:pPr>
          <a:r>
            <a:rPr lang="en-US" sz="1100" kern="1200" dirty="0">
              <a:latin typeface="Helvetica Neue" panose="02000503000000020004" pitchFamily="2" charset="0"/>
              <a:ea typeface="Helvetica Neue" panose="02000503000000020004" pitchFamily="2" charset="0"/>
              <a:cs typeface="Helvetica Neue" panose="02000503000000020004" pitchFamily="2" charset="0"/>
            </a:rPr>
            <a:t>Robotics Troubleshooting Leaders</a:t>
          </a:r>
        </a:p>
        <a:p>
          <a:pPr marL="57150" lvl="1" indent="-57150" algn="l" defTabSz="488950">
            <a:lnSpc>
              <a:spcPct val="100000"/>
            </a:lnSpc>
            <a:spcBef>
              <a:spcPct val="0"/>
            </a:spcBef>
            <a:spcAft>
              <a:spcPct val="15000"/>
            </a:spcAft>
            <a:buChar char="•"/>
          </a:pPr>
          <a:r>
            <a:rPr lang="en-US" sz="1100" kern="1200" dirty="0">
              <a:latin typeface="Helvetica Neue" panose="02000503000000020004" pitchFamily="2" charset="0"/>
              <a:ea typeface="Helvetica Neue" panose="02000503000000020004" pitchFamily="2" charset="0"/>
              <a:cs typeface="Helvetica Neue" panose="02000503000000020004" pitchFamily="2" charset="0"/>
            </a:rPr>
            <a:t>Health Science Patient Care Leaders</a:t>
          </a:r>
        </a:p>
      </dsp:txBody>
      <dsp:txXfrm>
        <a:off x="7198138" y="2385619"/>
        <a:ext cx="2711700" cy="17262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3C1E7-1D46-4A8F-9CF8-CA7B617B6BA1}">
      <dsp:nvSpPr>
        <dsp:cNvPr id="0" name=""/>
        <dsp:cNvSpPr/>
      </dsp:nvSpPr>
      <dsp:spPr>
        <a:xfrm>
          <a:off x="0" y="283158"/>
          <a:ext cx="2997729" cy="1798637"/>
        </a:xfrm>
        <a:prstGeom prst="roundRect">
          <a:avLst/>
        </a:prstGeom>
        <a:solidFill>
          <a:srgbClr val="3373D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Leadership embedded across all pathways</a:t>
          </a:r>
        </a:p>
      </dsp:txBody>
      <dsp:txXfrm>
        <a:off x="87802" y="370960"/>
        <a:ext cx="2822125" cy="1623033"/>
      </dsp:txXfrm>
    </dsp:sp>
    <dsp:sp modelId="{5FBF74CD-11F9-438F-8BE5-3EA4C60D72A1}">
      <dsp:nvSpPr>
        <dsp:cNvPr id="0" name=""/>
        <dsp:cNvSpPr/>
      </dsp:nvSpPr>
      <dsp:spPr>
        <a:xfrm>
          <a:off x="3297501" y="283158"/>
          <a:ext cx="2997729" cy="1798637"/>
        </a:xfrm>
        <a:prstGeom prst="roundRect">
          <a:avLst/>
        </a:prstGeom>
        <a:solidFill>
          <a:srgbClr val="FFC63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Student-led collaboration and accountability</a:t>
          </a:r>
        </a:p>
      </dsp:txBody>
      <dsp:txXfrm>
        <a:off x="3385303" y="370960"/>
        <a:ext cx="2822125" cy="1623033"/>
      </dsp:txXfrm>
    </dsp:sp>
    <dsp:sp modelId="{DDA192C2-BEA5-4502-A7B3-C462BD18BF38}">
      <dsp:nvSpPr>
        <dsp:cNvPr id="0" name=""/>
        <dsp:cNvSpPr/>
      </dsp:nvSpPr>
      <dsp:spPr>
        <a:xfrm>
          <a:off x="6595003" y="283158"/>
          <a:ext cx="2997729" cy="1798637"/>
        </a:xfrm>
        <a:prstGeom prst="roundRect">
          <a:avLst/>
        </a:prstGeom>
        <a:solidFill>
          <a:srgbClr val="99499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Leadership expectations normalized across campus</a:t>
          </a:r>
        </a:p>
      </dsp:txBody>
      <dsp:txXfrm>
        <a:off x="6682805" y="370960"/>
        <a:ext cx="2822125" cy="1623033"/>
      </dsp:txXfrm>
    </dsp:sp>
    <dsp:sp modelId="{2F5F1D5A-E4BF-42FE-A5B9-BDC301F9F9EE}">
      <dsp:nvSpPr>
        <dsp:cNvPr id="0" name=""/>
        <dsp:cNvSpPr/>
      </dsp:nvSpPr>
      <dsp:spPr>
        <a:xfrm>
          <a:off x="0" y="2381568"/>
          <a:ext cx="2997729" cy="1798637"/>
        </a:xfrm>
        <a:prstGeom prst="roundRect">
          <a:avLst/>
        </a:prstGeom>
        <a:solidFill>
          <a:srgbClr val="E2392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Recognition of leadership growth and achievement</a:t>
          </a:r>
        </a:p>
      </dsp:txBody>
      <dsp:txXfrm>
        <a:off x="87802" y="2469370"/>
        <a:ext cx="2822125" cy="1623033"/>
      </dsp:txXfrm>
    </dsp:sp>
    <dsp:sp modelId="{0212F58B-2471-4ACA-8E82-AC72F8E596EB}">
      <dsp:nvSpPr>
        <dsp:cNvPr id="0" name=""/>
        <dsp:cNvSpPr/>
      </dsp:nvSpPr>
      <dsp:spPr>
        <a:xfrm>
          <a:off x="3297501" y="2381568"/>
          <a:ext cx="2997729" cy="1798637"/>
        </a:xfrm>
        <a:prstGeom prst="roundRect">
          <a:avLst/>
        </a:prstGeom>
        <a:solidFill>
          <a:srgbClr val="30881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Helvetica Neue" panose="02000503000000020004" pitchFamily="2" charset="0"/>
              <a:ea typeface="Helvetica Neue" panose="02000503000000020004" pitchFamily="2" charset="0"/>
              <a:cs typeface="Helvetica Neue" panose="02000503000000020004" pitchFamily="2" charset="0"/>
            </a:rPr>
            <a:t>Continuous reflection and improvement</a:t>
          </a:r>
        </a:p>
      </dsp:txBody>
      <dsp:txXfrm>
        <a:off x="3385303" y="2469370"/>
        <a:ext cx="2822125" cy="1623033"/>
      </dsp:txXfrm>
    </dsp:sp>
    <dsp:sp modelId="{6A49DEEF-B7AB-428F-80CF-AC141D880473}">
      <dsp:nvSpPr>
        <dsp:cNvPr id="0" name=""/>
        <dsp:cNvSpPr/>
      </dsp:nvSpPr>
      <dsp:spPr>
        <a:xfrm>
          <a:off x="6595003" y="2381568"/>
          <a:ext cx="2997729" cy="1798637"/>
        </a:xfrm>
        <a:prstGeom prst="roundRect">
          <a:avLst/>
        </a:prstGeom>
        <a:solidFill>
          <a:srgbClr val="001B4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Helvetica Neue" panose="02000503000000020004" pitchFamily="2" charset="0"/>
              <a:ea typeface="Helvetica Neue" panose="02000503000000020004" pitchFamily="2" charset="0"/>
              <a:cs typeface="Helvetica Neue" panose="02000503000000020004" pitchFamily="2" charset="0"/>
            </a:rPr>
            <a:t>Outcomes:</a:t>
          </a:r>
        </a:p>
        <a:p>
          <a:pPr marL="114300" lvl="1" indent="-114300" algn="l" defTabSz="622300">
            <a:lnSpc>
              <a:spcPct val="90000"/>
            </a:lnSpc>
            <a:spcBef>
              <a:spcPct val="0"/>
            </a:spcBef>
            <a:spcAft>
              <a:spcPct val="15000"/>
            </a:spcAft>
            <a:buChar char="•"/>
          </a:pPr>
          <a:r>
            <a:rPr lang="en-US" sz="1400" kern="1200">
              <a:latin typeface="Helvetica Neue" panose="02000503000000020004" pitchFamily="2" charset="0"/>
              <a:ea typeface="Helvetica Neue" panose="02000503000000020004" pitchFamily="2" charset="0"/>
              <a:cs typeface="Helvetica Neue" panose="02000503000000020004" pitchFamily="2" charset="0"/>
            </a:rPr>
            <a:t>Increased student confidence</a:t>
          </a:r>
        </a:p>
        <a:p>
          <a:pPr marL="114300" lvl="1" indent="-114300" algn="l" defTabSz="622300">
            <a:lnSpc>
              <a:spcPct val="90000"/>
            </a:lnSpc>
            <a:spcBef>
              <a:spcPct val="0"/>
            </a:spcBef>
            <a:spcAft>
              <a:spcPct val="15000"/>
            </a:spcAft>
            <a:buChar char="•"/>
          </a:pPr>
          <a:r>
            <a:rPr lang="en-US" sz="1400" kern="1200">
              <a:latin typeface="Helvetica Neue" panose="02000503000000020004" pitchFamily="2" charset="0"/>
              <a:ea typeface="Helvetica Neue" panose="02000503000000020004" pitchFamily="2" charset="0"/>
              <a:cs typeface="Helvetica Neue" panose="02000503000000020004" pitchFamily="2" charset="0"/>
            </a:rPr>
            <a:t>Improved professionalism</a:t>
          </a:r>
        </a:p>
        <a:p>
          <a:pPr marL="114300" lvl="1" indent="-114300" algn="l" defTabSz="622300">
            <a:lnSpc>
              <a:spcPct val="90000"/>
            </a:lnSpc>
            <a:spcBef>
              <a:spcPct val="0"/>
            </a:spcBef>
            <a:spcAft>
              <a:spcPct val="15000"/>
            </a:spcAft>
            <a:buChar char="•"/>
          </a:pPr>
          <a:r>
            <a:rPr lang="en-US" sz="1400" kern="1200" dirty="0">
              <a:latin typeface="Helvetica Neue" panose="02000503000000020004" pitchFamily="2" charset="0"/>
              <a:ea typeface="Helvetica Neue" panose="02000503000000020004" pitchFamily="2" charset="0"/>
              <a:cs typeface="Helvetica Neue" panose="02000503000000020004" pitchFamily="2" charset="0"/>
            </a:rPr>
            <a:t>Stronger Classroom culture</a:t>
          </a:r>
        </a:p>
        <a:p>
          <a:pPr marL="114300" lvl="1" indent="-114300" algn="l" defTabSz="622300">
            <a:lnSpc>
              <a:spcPct val="90000"/>
            </a:lnSpc>
            <a:spcBef>
              <a:spcPct val="0"/>
            </a:spcBef>
            <a:spcAft>
              <a:spcPct val="15000"/>
            </a:spcAft>
            <a:buChar char="•"/>
          </a:pPr>
          <a:r>
            <a:rPr lang="en-US" sz="1400" kern="1200" dirty="0">
              <a:latin typeface="Helvetica Neue" panose="02000503000000020004" pitchFamily="2" charset="0"/>
              <a:ea typeface="Helvetica Neue" panose="02000503000000020004" pitchFamily="2" charset="0"/>
              <a:cs typeface="Helvetica Neue" panose="02000503000000020004" pitchFamily="2" charset="0"/>
            </a:rPr>
            <a:t>Higher student ownership</a:t>
          </a:r>
        </a:p>
        <a:p>
          <a:pPr marL="114300" lvl="1" indent="-114300" algn="l" defTabSz="622300">
            <a:lnSpc>
              <a:spcPct val="90000"/>
            </a:lnSpc>
            <a:spcBef>
              <a:spcPct val="0"/>
            </a:spcBef>
            <a:spcAft>
              <a:spcPct val="15000"/>
            </a:spcAft>
            <a:buChar char="•"/>
          </a:pPr>
          <a:r>
            <a:rPr lang="en-US" sz="1400" kern="1200">
              <a:latin typeface="Helvetica Neue" panose="02000503000000020004" pitchFamily="2" charset="0"/>
              <a:ea typeface="Helvetica Neue" panose="02000503000000020004" pitchFamily="2" charset="0"/>
              <a:cs typeface="Helvetica Neue" panose="02000503000000020004" pitchFamily="2" charset="0"/>
            </a:rPr>
            <a:t>Better workforce readiness</a:t>
          </a:r>
        </a:p>
      </dsp:txBody>
      <dsp:txXfrm>
        <a:off x="6682805" y="2469370"/>
        <a:ext cx="2822125" cy="16230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1EF88-32AD-49AB-98AD-6A933A539E16}">
      <dsp:nvSpPr>
        <dsp:cNvPr id="0" name=""/>
        <dsp:cNvSpPr/>
      </dsp:nvSpPr>
      <dsp:spPr>
        <a:xfrm>
          <a:off x="0" y="499665"/>
          <a:ext cx="3091295" cy="1854777"/>
        </a:xfrm>
        <a:prstGeom prst="roundRect">
          <a:avLst/>
        </a:prstGeom>
        <a:solidFill>
          <a:srgbClr val="FFC6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Students leading project teams</a:t>
          </a:r>
        </a:p>
      </dsp:txBody>
      <dsp:txXfrm>
        <a:off x="90543" y="590208"/>
        <a:ext cx="2910209" cy="1673691"/>
      </dsp:txXfrm>
    </dsp:sp>
    <dsp:sp modelId="{7102E8CC-BBFE-449E-B39B-F0E7317AD1E1}">
      <dsp:nvSpPr>
        <dsp:cNvPr id="0" name=""/>
        <dsp:cNvSpPr/>
      </dsp:nvSpPr>
      <dsp:spPr>
        <a:xfrm>
          <a:off x="3400425" y="499665"/>
          <a:ext cx="3091295" cy="1854777"/>
        </a:xfrm>
        <a:prstGeom prst="roundRect">
          <a:avLst/>
        </a:prstGeom>
        <a:solidFill>
          <a:srgbClr val="99499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Helvetica Neue" panose="02000503000000020004" pitchFamily="2" charset="0"/>
              <a:ea typeface="Helvetica Neue" panose="02000503000000020004" pitchFamily="2" charset="0"/>
              <a:cs typeface="Helvetica Neue" panose="02000503000000020004" pitchFamily="2" charset="0"/>
            </a:rPr>
            <a:t>Peer mentoring and tutoring</a:t>
          </a:r>
        </a:p>
      </dsp:txBody>
      <dsp:txXfrm>
        <a:off x="3490968" y="590208"/>
        <a:ext cx="2910209" cy="1673691"/>
      </dsp:txXfrm>
    </dsp:sp>
    <dsp:sp modelId="{EB3CA0D8-ADF7-4FF4-A9D8-717D6213D6D8}">
      <dsp:nvSpPr>
        <dsp:cNvPr id="0" name=""/>
        <dsp:cNvSpPr/>
      </dsp:nvSpPr>
      <dsp:spPr>
        <a:xfrm>
          <a:off x="6800850" y="499665"/>
          <a:ext cx="3091295" cy="1854777"/>
        </a:xfrm>
        <a:prstGeom prst="roundRect">
          <a:avLst/>
        </a:prstGeom>
        <a:solidFill>
          <a:srgbClr val="E239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Helvetica Neue" panose="02000503000000020004" pitchFamily="2" charset="0"/>
              <a:ea typeface="Helvetica Neue" panose="02000503000000020004" pitchFamily="2" charset="0"/>
              <a:cs typeface="Helvetica Neue" panose="02000503000000020004" pitchFamily="2" charset="0"/>
            </a:rPr>
            <a:t>Student-led presentations and demonstrations</a:t>
          </a:r>
        </a:p>
      </dsp:txBody>
      <dsp:txXfrm>
        <a:off x="6891393" y="590208"/>
        <a:ext cx="2910209" cy="1673691"/>
      </dsp:txXfrm>
    </dsp:sp>
    <dsp:sp modelId="{CAD952F0-3CB1-4649-B447-979675A5AB5A}">
      <dsp:nvSpPr>
        <dsp:cNvPr id="0" name=""/>
        <dsp:cNvSpPr/>
      </dsp:nvSpPr>
      <dsp:spPr>
        <a:xfrm>
          <a:off x="0" y="2663572"/>
          <a:ext cx="3091295" cy="1854777"/>
        </a:xfrm>
        <a:prstGeom prst="roundRect">
          <a:avLst/>
        </a:prstGeom>
        <a:solidFill>
          <a:srgbClr val="30881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Helvetica Neue" panose="02000503000000020004" pitchFamily="2" charset="0"/>
              <a:ea typeface="Helvetica Neue" panose="02000503000000020004" pitchFamily="2" charset="0"/>
              <a:cs typeface="Helvetica Neue" panose="02000503000000020004" pitchFamily="2" charset="0"/>
            </a:rPr>
            <a:t>Goal-setting and progress monitoring</a:t>
          </a:r>
        </a:p>
      </dsp:txBody>
      <dsp:txXfrm>
        <a:off x="90543" y="2754115"/>
        <a:ext cx="2910209" cy="1673691"/>
      </dsp:txXfrm>
    </dsp:sp>
    <dsp:sp modelId="{1C54C322-B968-4410-B0B6-5E6F742542B3}">
      <dsp:nvSpPr>
        <dsp:cNvPr id="0" name=""/>
        <dsp:cNvSpPr/>
      </dsp:nvSpPr>
      <dsp:spPr>
        <a:xfrm>
          <a:off x="3400425" y="2663572"/>
          <a:ext cx="3091295" cy="1854777"/>
        </a:xfrm>
        <a:prstGeom prst="roundRect">
          <a:avLst/>
        </a:prstGeom>
        <a:solidFill>
          <a:srgbClr val="3373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Helvetica Neue" panose="02000503000000020004" pitchFamily="2" charset="0"/>
              <a:ea typeface="Helvetica Neue" panose="02000503000000020004" pitchFamily="2" charset="0"/>
              <a:cs typeface="Helvetica Neue" panose="02000503000000020004" pitchFamily="2" charset="0"/>
            </a:rPr>
            <a:t>Team-based troubleshooting and collaboration</a:t>
          </a:r>
        </a:p>
      </dsp:txBody>
      <dsp:txXfrm>
        <a:off x="3490968" y="2754115"/>
        <a:ext cx="2910209" cy="1673691"/>
      </dsp:txXfrm>
    </dsp:sp>
    <dsp:sp modelId="{397E93AE-F3AA-4AE3-BD80-4B518E9668A0}">
      <dsp:nvSpPr>
        <dsp:cNvPr id="0" name=""/>
        <dsp:cNvSpPr/>
      </dsp:nvSpPr>
      <dsp:spPr>
        <a:xfrm>
          <a:off x="6800850" y="2663572"/>
          <a:ext cx="3091295" cy="1854777"/>
        </a:xfrm>
        <a:prstGeom prst="roundRect">
          <a:avLst/>
        </a:prstGeom>
        <a:solidFill>
          <a:srgbClr val="FF802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Helvetica Neue" panose="02000503000000020004" pitchFamily="2" charset="0"/>
              <a:ea typeface="Helvetica Neue" panose="02000503000000020004" pitchFamily="2" charset="0"/>
              <a:cs typeface="Helvetica Neue" panose="02000503000000020004" pitchFamily="2" charset="0"/>
            </a:rPr>
            <a:t>Workplace simulations with leadership expectations</a:t>
          </a:r>
        </a:p>
      </dsp:txBody>
      <dsp:txXfrm>
        <a:off x="6891393" y="2754115"/>
        <a:ext cx="2910209" cy="16736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35A9E-5F16-4C9B-ACC0-EE15CD5C9B79}">
      <dsp:nvSpPr>
        <dsp:cNvPr id="0" name=""/>
        <dsp:cNvSpPr/>
      </dsp:nvSpPr>
      <dsp:spPr>
        <a:xfrm rot="16200000">
          <a:off x="621599" y="1637"/>
          <a:ext cx="4775150" cy="4775150"/>
        </a:xfrm>
        <a:prstGeom prst="downArrow">
          <a:avLst>
            <a:gd name="adj1" fmla="val 50000"/>
            <a:gd name="adj2" fmla="val 35000"/>
          </a:avLst>
        </a:prstGeom>
        <a:solidFill>
          <a:srgbClr val="3373D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l" defTabSz="844550">
            <a:lnSpc>
              <a:spcPct val="90000"/>
            </a:lnSpc>
            <a:spcBef>
              <a:spcPct val="0"/>
            </a:spcBef>
            <a:spcAft>
              <a:spcPct val="35000"/>
            </a:spcAft>
            <a:buNone/>
          </a:pPr>
          <a:r>
            <a:rPr lang="en-US" sz="1900" kern="1200">
              <a:latin typeface="Helvetica Neue" panose="02000503000000020004" pitchFamily="2" charset="0"/>
              <a:ea typeface="Helvetica Neue" panose="02000503000000020004" pitchFamily="2" charset="0"/>
              <a:cs typeface="Helvetica Neue" panose="02000503000000020004" pitchFamily="2" charset="0"/>
            </a:rPr>
            <a:t>Workforce Skills Reinforced</a:t>
          </a:r>
        </a:p>
        <a:p>
          <a:pPr marL="114300" lvl="1" indent="-114300" algn="l" defTabSz="666750">
            <a:lnSpc>
              <a:spcPct val="90000"/>
            </a:lnSpc>
            <a:spcBef>
              <a:spcPct val="0"/>
            </a:spcBef>
            <a:spcAft>
              <a:spcPct val="15000"/>
            </a:spcAft>
            <a:buChar char="•"/>
          </a:pPr>
          <a:r>
            <a:rPr lang="en-US" sz="1500" kern="1200" dirty="0">
              <a:latin typeface="Helvetica Neue" panose="02000503000000020004" pitchFamily="2" charset="0"/>
              <a:ea typeface="Helvetica Neue" panose="02000503000000020004" pitchFamily="2" charset="0"/>
              <a:cs typeface="Helvetica Neue" panose="02000503000000020004" pitchFamily="2" charset="0"/>
            </a:rPr>
            <a:t>Communication</a:t>
          </a:r>
        </a:p>
        <a:p>
          <a:pPr marL="114300" lvl="1" indent="-114300" algn="l" defTabSz="666750">
            <a:lnSpc>
              <a:spcPct val="90000"/>
            </a:lnSpc>
            <a:spcBef>
              <a:spcPct val="0"/>
            </a:spcBef>
            <a:spcAft>
              <a:spcPct val="15000"/>
            </a:spcAft>
            <a:buChar char="•"/>
          </a:pPr>
          <a:r>
            <a:rPr lang="en-US" sz="1500" kern="1200" dirty="0">
              <a:latin typeface="Helvetica Neue" panose="02000503000000020004" pitchFamily="2" charset="0"/>
              <a:ea typeface="Helvetica Neue" panose="02000503000000020004" pitchFamily="2" charset="0"/>
              <a:cs typeface="Helvetica Neue" panose="02000503000000020004" pitchFamily="2" charset="0"/>
            </a:rPr>
            <a:t>Accountability</a:t>
          </a:r>
        </a:p>
        <a:p>
          <a:pPr marL="114300" lvl="1" indent="-114300" algn="l" defTabSz="666750">
            <a:lnSpc>
              <a:spcPct val="90000"/>
            </a:lnSpc>
            <a:spcBef>
              <a:spcPct val="0"/>
            </a:spcBef>
            <a:spcAft>
              <a:spcPct val="15000"/>
            </a:spcAft>
            <a:buChar char="•"/>
          </a:pPr>
          <a:r>
            <a:rPr lang="en-US" sz="1500" kern="1200">
              <a:latin typeface="Helvetica Neue" panose="02000503000000020004" pitchFamily="2" charset="0"/>
              <a:ea typeface="Helvetica Neue" panose="02000503000000020004" pitchFamily="2" charset="0"/>
              <a:cs typeface="Helvetica Neue" panose="02000503000000020004" pitchFamily="2" charset="0"/>
            </a:rPr>
            <a:t>Collaboration</a:t>
          </a:r>
        </a:p>
        <a:p>
          <a:pPr marL="114300" lvl="1" indent="-114300" algn="l" defTabSz="666750">
            <a:lnSpc>
              <a:spcPct val="90000"/>
            </a:lnSpc>
            <a:spcBef>
              <a:spcPct val="0"/>
            </a:spcBef>
            <a:spcAft>
              <a:spcPct val="15000"/>
            </a:spcAft>
            <a:buChar char="•"/>
          </a:pPr>
          <a:r>
            <a:rPr lang="en-US" sz="1500" kern="1200">
              <a:latin typeface="Helvetica Neue" panose="02000503000000020004" pitchFamily="2" charset="0"/>
              <a:ea typeface="Helvetica Neue" panose="02000503000000020004" pitchFamily="2" charset="0"/>
              <a:cs typeface="Helvetica Neue" panose="02000503000000020004" pitchFamily="2" charset="0"/>
            </a:rPr>
            <a:t>Initiative</a:t>
          </a:r>
        </a:p>
        <a:p>
          <a:pPr marL="114300" lvl="1" indent="-114300" algn="l" defTabSz="666750">
            <a:lnSpc>
              <a:spcPct val="90000"/>
            </a:lnSpc>
            <a:spcBef>
              <a:spcPct val="0"/>
            </a:spcBef>
            <a:spcAft>
              <a:spcPct val="15000"/>
            </a:spcAft>
            <a:buChar char="•"/>
          </a:pPr>
          <a:r>
            <a:rPr lang="en-US" sz="1500" kern="1200" dirty="0">
              <a:latin typeface="Helvetica Neue" panose="02000503000000020004" pitchFamily="2" charset="0"/>
              <a:ea typeface="Helvetica Neue" panose="02000503000000020004" pitchFamily="2" charset="0"/>
              <a:cs typeface="Helvetica Neue" panose="02000503000000020004" pitchFamily="2" charset="0"/>
            </a:rPr>
            <a:t>Professionalism</a:t>
          </a:r>
        </a:p>
        <a:p>
          <a:pPr marL="114300" lvl="1" indent="-114300" algn="l" defTabSz="666750">
            <a:lnSpc>
              <a:spcPct val="90000"/>
            </a:lnSpc>
            <a:spcBef>
              <a:spcPct val="0"/>
            </a:spcBef>
            <a:spcAft>
              <a:spcPct val="15000"/>
            </a:spcAft>
            <a:buChar char="•"/>
          </a:pPr>
          <a:r>
            <a:rPr lang="en-US" sz="1500" kern="1200">
              <a:latin typeface="Helvetica Neue" panose="02000503000000020004" pitchFamily="2" charset="0"/>
              <a:ea typeface="Helvetica Neue" panose="02000503000000020004" pitchFamily="2" charset="0"/>
              <a:cs typeface="Helvetica Neue" panose="02000503000000020004" pitchFamily="2" charset="0"/>
            </a:rPr>
            <a:t>Problem-Solving</a:t>
          </a:r>
        </a:p>
        <a:p>
          <a:pPr marL="114300" lvl="1" indent="-114300" algn="l" defTabSz="666750">
            <a:lnSpc>
              <a:spcPct val="90000"/>
            </a:lnSpc>
            <a:spcBef>
              <a:spcPct val="0"/>
            </a:spcBef>
            <a:spcAft>
              <a:spcPct val="15000"/>
            </a:spcAft>
            <a:buChar char="•"/>
          </a:pPr>
          <a:r>
            <a:rPr lang="en-US" sz="1500" kern="1200">
              <a:latin typeface="Helvetica Neue" panose="02000503000000020004" pitchFamily="2" charset="0"/>
              <a:ea typeface="Helvetica Neue" panose="02000503000000020004" pitchFamily="2" charset="0"/>
              <a:cs typeface="Helvetica Neue" panose="02000503000000020004" pitchFamily="2" charset="0"/>
            </a:rPr>
            <a:t>Adaptability</a:t>
          </a:r>
        </a:p>
      </dsp:txBody>
      <dsp:txXfrm rot="5400000">
        <a:off x="621599" y="1195424"/>
        <a:ext cx="3939499" cy="2387575"/>
      </dsp:txXfrm>
    </dsp:sp>
    <dsp:sp modelId="{0BEBFF97-6E6F-45B3-B380-76CC7C7CDD29}">
      <dsp:nvSpPr>
        <dsp:cNvPr id="0" name=""/>
        <dsp:cNvSpPr/>
      </dsp:nvSpPr>
      <dsp:spPr>
        <a:xfrm rot="5400000">
          <a:off x="5740449" y="1637"/>
          <a:ext cx="4775150" cy="4775150"/>
        </a:xfrm>
        <a:prstGeom prst="downArrow">
          <a:avLst>
            <a:gd name="adj1" fmla="val 50000"/>
            <a:gd name="adj2" fmla="val 35000"/>
          </a:avLst>
        </a:prstGeom>
        <a:solidFill>
          <a:srgbClr val="30881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l" defTabSz="844550">
            <a:lnSpc>
              <a:spcPct val="90000"/>
            </a:lnSpc>
            <a:spcBef>
              <a:spcPct val="0"/>
            </a:spcBef>
            <a:spcAft>
              <a:spcPct val="35000"/>
            </a:spcAft>
            <a:buNone/>
          </a:pPr>
          <a:r>
            <a:rPr lang="en-US" sz="1900" kern="1200">
              <a:latin typeface="Helvetica Neue" panose="02000503000000020004" pitchFamily="2" charset="0"/>
              <a:ea typeface="Helvetica Neue" panose="02000503000000020004" pitchFamily="2" charset="0"/>
              <a:cs typeface="Helvetica Neue" panose="02000503000000020004" pitchFamily="2" charset="0"/>
            </a:rPr>
            <a:t>Industry Impact</a:t>
          </a:r>
        </a:p>
        <a:p>
          <a:pPr marL="114300" lvl="1" indent="-114300" algn="l" defTabSz="666750">
            <a:lnSpc>
              <a:spcPct val="90000"/>
            </a:lnSpc>
            <a:spcBef>
              <a:spcPct val="0"/>
            </a:spcBef>
            <a:spcAft>
              <a:spcPct val="15000"/>
            </a:spcAft>
            <a:buChar char="•"/>
          </a:pPr>
          <a:r>
            <a:rPr lang="en-US" sz="1500" kern="1200">
              <a:latin typeface="Helvetica Neue" panose="02000503000000020004" pitchFamily="2" charset="0"/>
              <a:ea typeface="Helvetica Neue" panose="02000503000000020004" pitchFamily="2" charset="0"/>
              <a:cs typeface="Helvetica Neue" panose="02000503000000020004" pitchFamily="2" charset="0"/>
            </a:rPr>
            <a:t>Better workplace readiness</a:t>
          </a:r>
        </a:p>
        <a:p>
          <a:pPr marL="114300" lvl="1" indent="-114300" algn="l" defTabSz="666750">
            <a:lnSpc>
              <a:spcPct val="90000"/>
            </a:lnSpc>
            <a:spcBef>
              <a:spcPct val="0"/>
            </a:spcBef>
            <a:spcAft>
              <a:spcPct val="15000"/>
            </a:spcAft>
            <a:buChar char="•"/>
          </a:pPr>
          <a:r>
            <a:rPr lang="en-US" sz="1500" kern="1200">
              <a:latin typeface="Helvetica Neue" panose="02000503000000020004" pitchFamily="2" charset="0"/>
              <a:ea typeface="Helvetica Neue" panose="02000503000000020004" pitchFamily="2" charset="0"/>
              <a:cs typeface="Helvetica Neue" panose="02000503000000020004" pitchFamily="2" charset="0"/>
            </a:rPr>
            <a:t>Improved employee retention</a:t>
          </a:r>
        </a:p>
        <a:p>
          <a:pPr marL="114300" lvl="1" indent="-114300" algn="l" defTabSz="666750">
            <a:lnSpc>
              <a:spcPct val="90000"/>
            </a:lnSpc>
            <a:spcBef>
              <a:spcPct val="0"/>
            </a:spcBef>
            <a:spcAft>
              <a:spcPct val="15000"/>
            </a:spcAft>
            <a:buChar char="•"/>
          </a:pPr>
          <a:r>
            <a:rPr lang="en-US" sz="1500" kern="1200">
              <a:latin typeface="Helvetica Neue" panose="02000503000000020004" pitchFamily="2" charset="0"/>
              <a:ea typeface="Helvetica Neue" panose="02000503000000020004" pitchFamily="2" charset="0"/>
              <a:cs typeface="Helvetica Neue" panose="02000503000000020004" pitchFamily="2" charset="0"/>
            </a:rPr>
            <a:t>Stronger teamwork and collaboration</a:t>
          </a:r>
        </a:p>
        <a:p>
          <a:pPr marL="114300" lvl="1" indent="-114300" algn="l" defTabSz="666750">
            <a:lnSpc>
              <a:spcPct val="90000"/>
            </a:lnSpc>
            <a:spcBef>
              <a:spcPct val="0"/>
            </a:spcBef>
            <a:spcAft>
              <a:spcPct val="15000"/>
            </a:spcAft>
            <a:buChar char="•"/>
          </a:pPr>
          <a:r>
            <a:rPr lang="en-US" sz="1500" kern="1200">
              <a:latin typeface="Helvetica Neue" panose="02000503000000020004" pitchFamily="2" charset="0"/>
              <a:ea typeface="Helvetica Neue" panose="02000503000000020004" pitchFamily="2" charset="0"/>
              <a:cs typeface="Helvetica Neue" panose="02000503000000020004" pitchFamily="2" charset="0"/>
            </a:rPr>
            <a:t>Increased leadership potential in entry-level employees</a:t>
          </a:r>
        </a:p>
      </dsp:txBody>
      <dsp:txXfrm rot="-5400000">
        <a:off x="6576100" y="1195425"/>
        <a:ext cx="3939499" cy="23875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93D19-4876-4BBD-A2D1-784808114304}" type="datetimeFigureOut">
              <a:rPr lang="en-US" smtClean="0"/>
              <a:t>6/4/26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0AA9B-FB8A-4FE3-8833-FF08E2E7C5F6}" type="slidenum">
              <a:rPr lang="en-US" smtClean="0"/>
              <a:t>‹#›</a:t>
            </a:fld>
            <a:endParaRPr lang="en-US"/>
          </a:p>
        </p:txBody>
      </p:sp>
    </p:spTree>
    <p:extLst>
      <p:ext uri="{BB962C8B-B14F-4D97-AF65-F5344CB8AC3E}">
        <p14:creationId xmlns:p14="http://schemas.microsoft.com/office/powerpoint/2010/main" val="170373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Quick</a:t>
            </a:r>
            <a:r>
              <a:rPr lang="en-US" baseline="0"/>
              <a:t> overview then get (or give) examples. – multi-program projects Ag + Culinary</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560487-6D9D-491A-A267-76C067F65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915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a:t>
            </a:r>
            <a:r>
              <a:rPr lang="en-US" baseline="0"/>
              <a:t> overview then get (or give) examples. – Cosmetology performs “Flash Mob” type of hair / makeup show during lunch.</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560487-6D9D-491A-A267-76C067F65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4777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Quick</a:t>
            </a:r>
            <a:r>
              <a:rPr lang="en-US" baseline="0"/>
              <a:t> overview then get (or give) examples. – Web Design/Graphic Communications students have yearly design contest for school theme.</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560487-6D9D-491A-A267-76C067F65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689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Quick</a:t>
            </a:r>
            <a:r>
              <a:rPr lang="en-US" baseline="0"/>
              <a:t> overview then get (or give) examples. –  senior projects with presentation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560487-6D9D-491A-A267-76C067F65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877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B7D8C-D3D2-D8CD-F1C4-84B32F561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92A89-69D7-BCA9-5CCF-2281C3A86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D6439-FF46-4D34-D5BA-5C63532E87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630EBA-5824-9687-ABE4-02B78F2CA570}"/>
              </a:ext>
            </a:extLst>
          </p:cNvPr>
          <p:cNvSpPr>
            <a:spLocks noGrp="1"/>
          </p:cNvSpPr>
          <p:nvPr>
            <p:ph type="sldNum" sz="quarter" idx="5"/>
          </p:nvPr>
        </p:nvSpPr>
        <p:spPr/>
        <p:txBody>
          <a:bodyPr/>
          <a:lstStyle/>
          <a:p>
            <a:fld id="{C7B0AA9B-FB8A-4FE3-8833-FF08E2E7C5F6}" type="slidenum">
              <a:rPr lang="en-US" smtClean="0"/>
              <a:t>31</a:t>
            </a:fld>
            <a:endParaRPr lang="en-US"/>
          </a:p>
        </p:txBody>
      </p:sp>
    </p:spTree>
    <p:extLst>
      <p:ext uri="{BB962C8B-B14F-4D97-AF65-F5344CB8AC3E}">
        <p14:creationId xmlns:p14="http://schemas.microsoft.com/office/powerpoint/2010/main" val="2561711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B0AA9B-FB8A-4FE3-8833-FF08E2E7C5F6}" type="slidenum">
              <a:rPr lang="en-US" smtClean="0"/>
              <a:t>32</a:t>
            </a:fld>
            <a:endParaRPr lang="en-US"/>
          </a:p>
        </p:txBody>
      </p:sp>
    </p:spTree>
    <p:extLst>
      <p:ext uri="{BB962C8B-B14F-4D97-AF65-F5344CB8AC3E}">
        <p14:creationId xmlns:p14="http://schemas.microsoft.com/office/powerpoint/2010/main" val="2048379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edb03f16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3edb03f16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B0AA9B-FB8A-4FE3-8833-FF08E2E7C5F6}" type="slidenum">
              <a:rPr lang="en-US" smtClean="0"/>
              <a:t>36</a:t>
            </a:fld>
            <a:endParaRPr lang="en-US"/>
          </a:p>
        </p:txBody>
      </p:sp>
    </p:spTree>
    <p:extLst>
      <p:ext uri="{BB962C8B-B14F-4D97-AF65-F5344CB8AC3E}">
        <p14:creationId xmlns:p14="http://schemas.microsoft.com/office/powerpoint/2010/main" val="542622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answers the 'why us' question before it's asked. Skills-based hiring is rising. But the window to build these skills is K–12. After graduation, access to capability-building drops dramatically — only 19% of adults without a HS diploma participate in professional training vs. 61% of college graduates.</a:t>
            </a:r>
            <a:endParaRPr/>
          </a:p>
          <a:p>
            <a:pPr marL="0" lvl="0" indent="0" algn="l" rtl="0">
              <a:spcBef>
                <a:spcPts val="0"/>
              </a:spcBef>
              <a:spcAft>
                <a:spcPts val="0"/>
              </a:spcAft>
              <a:buNone/>
            </a:pPr>
            <a:br>
              <a:rPr lang="en-US"/>
            </a:br>
            <a:endParaRPr/>
          </a:p>
        </p:txBody>
      </p:sp>
      <p:sp>
        <p:nvSpPr>
          <p:cNvPr id="120" name="Google Shape;12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the central argument of the whole document. Portraits define the destination. But they don't build the road. Leader in Me is designed specifically to fill the space between knowing what students should become and actually getting them there.</a:t>
            </a:r>
            <a:endParaRPr/>
          </a:p>
          <a:p>
            <a:pPr marL="0" lvl="0" indent="0" algn="l" rtl="0">
              <a:spcBef>
                <a:spcPts val="0"/>
              </a:spcBef>
              <a:spcAft>
                <a:spcPts val="0"/>
              </a:spcAft>
              <a:buNone/>
            </a:pPr>
            <a:br>
              <a:rPr lang="en-US"/>
            </a:br>
            <a:endParaRPr/>
          </a:p>
        </p:txBody>
      </p:sp>
      <p:sp>
        <p:nvSpPr>
          <p:cNvPr id="125" name="Google Shape;12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68"/>
              </a:lnSpc>
            </a:pPr>
            <a:r>
              <a:rPr lang="en-US">
                <a:solidFill>
                  <a:srgbClr val="161616"/>
                </a:solidFill>
              </a:rPr>
              <a:t>By the early 1960's, South Carolina was shifting from a predominantly agricultural economy to </a:t>
            </a:r>
            <a:r>
              <a:rPr lang="en-US" err="1">
                <a:solidFill>
                  <a:srgbClr val="161616"/>
                </a:solidFill>
              </a:rPr>
              <a:t>anindustrial</a:t>
            </a:r>
            <a:r>
              <a:rPr lang="en-US">
                <a:solidFill>
                  <a:srgbClr val="161616"/>
                </a:solidFill>
              </a:rPr>
              <a:t> one. </a:t>
            </a:r>
            <a:endParaRPr lang="en-US">
              <a:solidFill>
                <a:srgbClr val="FFFFFF"/>
              </a:solidFill>
            </a:endParaRPr>
          </a:p>
          <a:p>
            <a:pPr>
              <a:lnSpc>
                <a:spcPts val="1968"/>
              </a:lnSpc>
            </a:pPr>
            <a:endParaRPr lang="en-US">
              <a:solidFill>
                <a:srgbClr val="FFFFFF"/>
              </a:solidFill>
            </a:endParaRPr>
          </a:p>
          <a:p>
            <a:pPr>
              <a:lnSpc>
                <a:spcPts val="1968"/>
              </a:lnSpc>
            </a:pPr>
            <a:r>
              <a:rPr lang="en-US">
                <a:solidFill>
                  <a:srgbClr val="161616"/>
                </a:solidFill>
              </a:rPr>
              <a:t>Dominant industries:</a:t>
            </a:r>
            <a:endParaRPr lang="en-US">
              <a:solidFill>
                <a:srgbClr val="FFFFFF"/>
              </a:solidFill>
            </a:endParaRPr>
          </a:p>
          <a:p>
            <a:pPr marL="302895" lvl="1" indent="-151130">
              <a:lnSpc>
                <a:spcPts val="1968"/>
              </a:lnSpc>
              <a:buFont typeface="Arial,Sans-Serif"/>
              <a:buChar char="•"/>
            </a:pPr>
            <a:r>
              <a:rPr lang="en-US">
                <a:solidFill>
                  <a:srgbClr val="161616"/>
                </a:solidFill>
              </a:rPr>
              <a:t>Textiles</a:t>
            </a:r>
            <a:endParaRPr lang="en-US">
              <a:solidFill>
                <a:srgbClr val="FFFFFF"/>
              </a:solidFill>
            </a:endParaRPr>
          </a:p>
          <a:p>
            <a:pPr marL="606425" lvl="2" indent="-201930">
              <a:lnSpc>
                <a:spcPts val="1968"/>
              </a:lnSpc>
              <a:buFont typeface="Arial,Sans-Serif"/>
              <a:buChar char="•"/>
            </a:pPr>
            <a:r>
              <a:rPr lang="en-US">
                <a:solidFill>
                  <a:srgbClr val="161616"/>
                </a:solidFill>
              </a:rPr>
              <a:t>Accounted for over half of all manufacturing jobs.</a:t>
            </a:r>
            <a:endParaRPr lang="en-US">
              <a:solidFill>
                <a:srgbClr val="FFFFFF"/>
              </a:solidFill>
            </a:endParaRPr>
          </a:p>
          <a:p>
            <a:pPr marL="606425" lvl="2" indent="-201930">
              <a:lnSpc>
                <a:spcPts val="1968"/>
              </a:lnSpc>
              <a:buFont typeface="Arial,Sans-Serif"/>
              <a:buChar char="•"/>
            </a:pPr>
            <a:r>
              <a:rPr lang="en-US">
                <a:solidFill>
                  <a:srgbClr val="161616"/>
                </a:solidFill>
              </a:rPr>
              <a:t>Production was labor-intensive, low-wage and organized around mill villages.</a:t>
            </a:r>
            <a:endParaRPr lang="en-US">
              <a:solidFill>
                <a:srgbClr val="FFFFFF"/>
              </a:solidFill>
            </a:endParaRPr>
          </a:p>
          <a:p>
            <a:pPr marL="302895" lvl="1" indent="-151130">
              <a:lnSpc>
                <a:spcPts val="1968"/>
              </a:lnSpc>
              <a:buFont typeface="Arial,Sans-Serif"/>
              <a:buChar char="•"/>
            </a:pPr>
            <a:r>
              <a:rPr lang="en-US">
                <a:solidFill>
                  <a:srgbClr val="161616"/>
                </a:solidFill>
              </a:rPr>
              <a:t>Agriculture and Agribusiness</a:t>
            </a:r>
            <a:endParaRPr lang="en-US">
              <a:solidFill>
                <a:srgbClr val="FFFFFF"/>
              </a:solidFill>
            </a:endParaRPr>
          </a:p>
          <a:p>
            <a:pPr marL="302895" lvl="1" indent="-151130">
              <a:lnSpc>
                <a:spcPts val="1968"/>
              </a:lnSpc>
              <a:buFont typeface="Arial,Sans-Serif"/>
              <a:buChar char="•"/>
            </a:pPr>
            <a:r>
              <a:rPr lang="en-US">
                <a:solidFill>
                  <a:srgbClr val="161616"/>
                </a:solidFill>
              </a:rPr>
              <a:t>Paper Lumber, and Forest Products</a:t>
            </a:r>
            <a:endParaRPr lang="en-US">
              <a:solidFill>
                <a:srgbClr val="FFFFFF"/>
              </a:solidFill>
            </a:endParaRPr>
          </a:p>
          <a:p>
            <a:pPr marL="302895" lvl="1" indent="-151130">
              <a:lnSpc>
                <a:spcPts val="1968"/>
              </a:lnSpc>
              <a:buFont typeface="Arial,Sans-Serif"/>
              <a:buChar char="•"/>
            </a:pPr>
            <a:r>
              <a:rPr lang="en-US">
                <a:solidFill>
                  <a:srgbClr val="161616"/>
                </a:solidFill>
              </a:rPr>
              <a:t>Ports, Shipping, and Chemical Processing</a:t>
            </a:r>
            <a:endParaRPr lang="en-US">
              <a:solidFill>
                <a:srgbClr val="FFFFFF"/>
              </a:solidFill>
            </a:endParaRPr>
          </a:p>
          <a:p>
            <a:pPr>
              <a:lnSpc>
                <a:spcPts val="1968"/>
              </a:lnSpc>
            </a:pPr>
            <a:endParaRPr lang="en-US">
              <a:solidFill>
                <a:srgbClr val="FFFFFF"/>
              </a:solidFill>
            </a:endParaRPr>
          </a:p>
          <a:p>
            <a:pPr>
              <a:lnSpc>
                <a:spcPts val="1968"/>
              </a:lnSpc>
            </a:pPr>
            <a:r>
              <a:rPr lang="en-US">
                <a:solidFill>
                  <a:srgbClr val="161616"/>
                </a:solidFill>
              </a:rPr>
              <a:t>Workforce and Labor Conditions:</a:t>
            </a:r>
            <a:endParaRPr lang="en-US">
              <a:solidFill>
                <a:srgbClr val="FFFFFF"/>
              </a:solidFill>
            </a:endParaRPr>
          </a:p>
          <a:p>
            <a:pPr marL="302895" lvl="1" indent="-151130">
              <a:lnSpc>
                <a:spcPts val="1968"/>
              </a:lnSpc>
              <a:buFont typeface="Arial,Sans-Serif"/>
              <a:buChar char="•"/>
            </a:pPr>
            <a:r>
              <a:rPr lang="en-US">
                <a:solidFill>
                  <a:srgbClr val="161616"/>
                </a:solidFill>
              </a:rPr>
              <a:t>Wages were among the lowest in the nation, especially in </a:t>
            </a:r>
            <a:r>
              <a:rPr lang="en-US" err="1">
                <a:solidFill>
                  <a:srgbClr val="161616"/>
                </a:solidFill>
              </a:rPr>
              <a:t>textilles</a:t>
            </a:r>
            <a:r>
              <a:rPr lang="en-US">
                <a:solidFill>
                  <a:srgbClr val="161616"/>
                </a:solidFill>
              </a:rPr>
              <a:t>.</a:t>
            </a:r>
            <a:endParaRPr lang="en-US">
              <a:solidFill>
                <a:srgbClr val="FFFFFF"/>
              </a:solidFill>
            </a:endParaRPr>
          </a:p>
          <a:p>
            <a:pPr marL="302895" lvl="1" indent="-151130">
              <a:lnSpc>
                <a:spcPts val="1968"/>
              </a:lnSpc>
              <a:buFont typeface="Arial,Sans-Serif"/>
              <a:buChar char="•"/>
            </a:pPr>
            <a:r>
              <a:rPr lang="en-US">
                <a:solidFill>
                  <a:srgbClr val="161616"/>
                </a:solidFill>
              </a:rPr>
              <a:t>Anti-union state, which suppressed wage growth.</a:t>
            </a:r>
            <a:endParaRPr lang="en-US">
              <a:solidFill>
                <a:srgbClr val="FFFFFF"/>
              </a:solidFill>
            </a:endParaRPr>
          </a:p>
          <a:p>
            <a:pPr marL="302895" lvl="1" indent="-151130">
              <a:lnSpc>
                <a:spcPts val="1968"/>
              </a:lnSpc>
              <a:buFont typeface="Arial,Sans-Serif"/>
              <a:buChar char="•"/>
            </a:pPr>
            <a:r>
              <a:rPr lang="en-US">
                <a:solidFill>
                  <a:srgbClr val="161616"/>
                </a:solidFill>
              </a:rPr>
              <a:t>Factory work was often repetitive, physically demanding, and offered limited upward mobility.</a:t>
            </a:r>
            <a:endParaRPr lang="en-US"/>
          </a:p>
        </p:txBody>
      </p:sp>
      <p:sp>
        <p:nvSpPr>
          <p:cNvPr id="4" name="Slide Number Placeholder 3"/>
          <p:cNvSpPr>
            <a:spLocks noGrp="1"/>
          </p:cNvSpPr>
          <p:nvPr>
            <p:ph type="sldNum" sz="quarter" idx="5"/>
          </p:nvPr>
        </p:nvSpPr>
        <p:spPr/>
        <p:txBody>
          <a:bodyPr/>
          <a:lstStyle/>
          <a:p>
            <a:fld id="{C7B0AA9B-FB8A-4FE3-8833-FF08E2E7C5F6}" type="slidenum">
              <a:rPr lang="en-US" smtClean="0"/>
              <a:t>11</a:t>
            </a:fld>
            <a:endParaRPr lang="en-US"/>
          </a:p>
        </p:txBody>
      </p:sp>
    </p:spTree>
    <p:extLst>
      <p:ext uri="{BB962C8B-B14F-4D97-AF65-F5344CB8AC3E}">
        <p14:creationId xmlns:p14="http://schemas.microsoft.com/office/powerpoint/2010/main" val="2311360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micro-credential data from Lumina Foundation (2025) is particularly powerful for district leaders: 94% of employers believe micro-credentials reduce first-year training costs, and 85% of students who earn them report greater confidence. This connects student outcomes to both employer demand and district accountability goals.</a:t>
            </a:r>
            <a:endParaRPr/>
          </a:p>
          <a:p>
            <a:endParaRPr lang="en-US"/>
          </a:p>
          <a:p>
            <a:endParaRPr lang="en-US"/>
          </a:p>
          <a:p>
            <a:pPr marL="0" lvl="0" indent="0" algn="l" rtl="0">
              <a:spcBef>
                <a:spcPts val="0"/>
              </a:spcBef>
              <a:spcAft>
                <a:spcPts val="0"/>
              </a:spcAft>
              <a:buNone/>
            </a:pPr>
            <a:br>
              <a:rPr lang="en-US">
                <a:cs typeface="+mn-lt"/>
              </a:rPr>
            </a:br>
            <a:endParaRPr/>
          </a:p>
        </p:txBody>
      </p:sp>
      <p:sp>
        <p:nvSpPr>
          <p:cNvPr id="140" name="Google Shape;14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245-day finding from WEF is one of the most powerful data points in the Kim Start Here compilation. It reframes K-12 not as a place where students happen to be, but as a unique developmental window that closes permanently. No other institution has 13 years.</a:t>
            </a:r>
            <a:endParaRPr/>
          </a:p>
          <a:p>
            <a:pPr marL="0" lvl="0" indent="0" algn="l" rtl="0">
              <a:spcBef>
                <a:spcPts val="0"/>
              </a:spcBef>
              <a:spcAft>
                <a:spcPts val="0"/>
              </a:spcAft>
              <a:buNone/>
            </a:pPr>
            <a:br>
              <a:rPr lang="en-US"/>
            </a:br>
            <a:endParaRPr/>
          </a:p>
        </p:txBody>
      </p:sp>
      <p:sp>
        <p:nvSpPr>
          <p:cNvPr id="165" name="Google Shape;16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B0AA9B-FB8A-4FE3-8833-FF08E2E7C5F6}" type="slidenum">
              <a:rPr lang="en-US" smtClean="0"/>
              <a:t>44</a:t>
            </a:fld>
            <a:endParaRPr lang="en-US"/>
          </a:p>
        </p:txBody>
      </p:sp>
    </p:spTree>
    <p:extLst>
      <p:ext uri="{BB962C8B-B14F-4D97-AF65-F5344CB8AC3E}">
        <p14:creationId xmlns:p14="http://schemas.microsoft.com/office/powerpoint/2010/main" val="1572153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B0AA9B-FB8A-4FE3-8833-FF08E2E7C5F6}" type="slidenum">
              <a:rPr lang="en-US" smtClean="0"/>
              <a:t>47</a:t>
            </a:fld>
            <a:endParaRPr lang="en-US"/>
          </a:p>
        </p:txBody>
      </p:sp>
    </p:spTree>
    <p:extLst>
      <p:ext uri="{BB962C8B-B14F-4D97-AF65-F5344CB8AC3E}">
        <p14:creationId xmlns:p14="http://schemas.microsoft.com/office/powerpoint/2010/main" val="4187293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B0AA9B-FB8A-4FE3-8833-FF08E2E7C5F6}" type="slidenum">
              <a:rPr lang="en-US" smtClean="0"/>
              <a:t>48</a:t>
            </a:fld>
            <a:endParaRPr lang="en-US"/>
          </a:p>
        </p:txBody>
      </p:sp>
    </p:spTree>
    <p:extLst>
      <p:ext uri="{BB962C8B-B14F-4D97-AF65-F5344CB8AC3E}">
        <p14:creationId xmlns:p14="http://schemas.microsoft.com/office/powerpoint/2010/main" val="3284407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nearly two decades, employers, military leaders, university leaders, and workforce researchers have consistently identified the same durable skills as essential for success.</a:t>
            </a:r>
          </a:p>
          <a:p>
            <a:r>
              <a:rPr lang="en-US"/>
              <a:t>South Carolina has an opportunity to move beyond simply teaching those skills.</a:t>
            </a:r>
          </a:p>
          <a:p>
            <a:r>
              <a:rPr lang="en-US"/>
              <a:t>We have an opportunity to define them, assess them, validate them, and credential them.</a:t>
            </a:r>
          </a:p>
          <a:p>
            <a:r>
              <a:rPr lang="en-US" b="1"/>
              <a:t>Technical credentials validate proficiency.</a:t>
            </a:r>
            <a:endParaRPr lang="en-US"/>
          </a:p>
          <a:p>
            <a:r>
              <a:rPr lang="en-US" b="1"/>
              <a:t>The Life-Ready Leadership Credential validates application.</a:t>
            </a:r>
            <a:endParaRPr lang="en-US"/>
          </a:p>
          <a:p>
            <a:r>
              <a:rPr lang="en-US" b="1"/>
              <a:t>And in the workforce, application is what employers hire for.</a:t>
            </a:r>
            <a:endParaRPr lang="en-US"/>
          </a:p>
          <a:p>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C7B0AA9B-FB8A-4FE3-8833-FF08E2E7C5F6}" type="slidenum">
              <a:rPr lang="en-US" smtClean="0"/>
              <a:t>62</a:t>
            </a:fld>
            <a:endParaRPr lang="en-US"/>
          </a:p>
        </p:txBody>
      </p:sp>
    </p:spTree>
    <p:extLst>
      <p:ext uri="{BB962C8B-B14F-4D97-AF65-F5344CB8AC3E}">
        <p14:creationId xmlns:p14="http://schemas.microsoft.com/office/powerpoint/2010/main" val="291788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240"/>
              </a:lnSpc>
            </a:pPr>
            <a:r>
              <a:rPr lang="en-US">
                <a:solidFill>
                  <a:srgbClr val="161616"/>
                </a:solidFill>
              </a:rPr>
              <a:t>Will not be a story of decline or replacement, but a story of evolution toward </a:t>
            </a:r>
            <a:r>
              <a:rPr lang="en-US" err="1">
                <a:solidFill>
                  <a:srgbClr val="161616"/>
                </a:solidFill>
              </a:rPr>
              <a:t>advanced,capital</a:t>
            </a:r>
            <a:r>
              <a:rPr lang="en-US">
                <a:solidFill>
                  <a:srgbClr val="161616"/>
                </a:solidFill>
              </a:rPr>
              <a:t>-intensive, technology-driven production.</a:t>
            </a:r>
            <a:endParaRPr lang="en-US">
              <a:solidFill>
                <a:srgbClr val="FFFFFF"/>
              </a:solidFill>
            </a:endParaRPr>
          </a:p>
          <a:p>
            <a:pPr>
              <a:lnSpc>
                <a:spcPts val="2240"/>
              </a:lnSpc>
            </a:pPr>
            <a:endParaRPr lang="en-US">
              <a:solidFill>
                <a:srgbClr val="FFFFFF"/>
              </a:solidFill>
            </a:endParaRPr>
          </a:p>
          <a:p>
            <a:pPr>
              <a:lnSpc>
                <a:spcPts val="2240"/>
              </a:lnSpc>
            </a:pPr>
            <a:r>
              <a:rPr lang="en-US" b="1">
                <a:solidFill>
                  <a:srgbClr val="161616"/>
                </a:solidFill>
              </a:rPr>
              <a:t>Manufacturing will remain the backbone:</a:t>
            </a:r>
            <a:endParaRPr lang="en-US">
              <a:solidFill>
                <a:srgbClr val="FFFFFF"/>
              </a:solidFill>
            </a:endParaRPr>
          </a:p>
          <a:p>
            <a:pPr marL="344805" lvl="1" indent="-172085">
              <a:lnSpc>
                <a:spcPts val="2240"/>
              </a:lnSpc>
              <a:buFont typeface="Arial,Sans-Serif"/>
              <a:buChar char="•"/>
            </a:pPr>
            <a:r>
              <a:rPr lang="en-US">
                <a:solidFill>
                  <a:srgbClr val="161616"/>
                </a:solidFill>
              </a:rPr>
              <a:t>Generates over $300 billion in economic output</a:t>
            </a:r>
            <a:endParaRPr lang="en-US">
              <a:solidFill>
                <a:srgbClr val="FFFFFF"/>
              </a:solidFill>
            </a:endParaRPr>
          </a:p>
          <a:p>
            <a:pPr marL="344805" lvl="1" indent="-172085">
              <a:lnSpc>
                <a:spcPts val="2240"/>
              </a:lnSpc>
              <a:buFont typeface="Arial,Sans-Serif"/>
              <a:buChar char="•"/>
            </a:pPr>
            <a:r>
              <a:rPr lang="en-US">
                <a:solidFill>
                  <a:srgbClr val="161616"/>
                </a:solidFill>
              </a:rPr>
              <a:t>30% of all jobs</a:t>
            </a:r>
            <a:endParaRPr lang="en-US">
              <a:solidFill>
                <a:srgbClr val="FFFFFF"/>
              </a:solidFill>
            </a:endParaRPr>
          </a:p>
          <a:p>
            <a:pPr marL="344805" lvl="1" indent="-172085">
              <a:lnSpc>
                <a:spcPts val="2240"/>
              </a:lnSpc>
              <a:buFont typeface="Arial,Sans-Serif"/>
              <a:buChar char="•"/>
            </a:pPr>
            <a:r>
              <a:rPr lang="en-US">
                <a:solidFill>
                  <a:srgbClr val="161616"/>
                </a:solidFill>
              </a:rPr>
              <a:t>Wages are about 24% above the state average</a:t>
            </a:r>
            <a:endParaRPr lang="en-US">
              <a:solidFill>
                <a:srgbClr val="FFFFFF"/>
              </a:solidFill>
            </a:endParaRPr>
          </a:p>
          <a:p>
            <a:pPr marL="344805" lvl="1" indent="-172085">
              <a:lnSpc>
                <a:spcPts val="2240"/>
              </a:lnSpc>
              <a:buFont typeface="Arial,Sans-Serif"/>
              <a:buChar char="•"/>
            </a:pPr>
            <a:r>
              <a:rPr lang="en-US">
                <a:solidFill>
                  <a:srgbClr val="161616"/>
                </a:solidFill>
              </a:rPr>
              <a:t>Fewer but more highly skilled jobs</a:t>
            </a:r>
            <a:endParaRPr lang="en-US">
              <a:solidFill>
                <a:srgbClr val="FFFFFF"/>
              </a:solidFill>
            </a:endParaRPr>
          </a:p>
          <a:p>
            <a:pPr marL="690245" lvl="2" indent="-229870">
              <a:lnSpc>
                <a:spcPts val="2240"/>
              </a:lnSpc>
              <a:buFont typeface="Arial,Sans-Serif"/>
              <a:buChar char="•"/>
            </a:pPr>
            <a:r>
              <a:rPr lang="en-US">
                <a:solidFill>
                  <a:srgbClr val="161616"/>
                </a:solidFill>
              </a:rPr>
              <a:t>Mechatronics</a:t>
            </a:r>
            <a:endParaRPr lang="en-US">
              <a:solidFill>
                <a:srgbClr val="FFFFFF"/>
              </a:solidFill>
            </a:endParaRPr>
          </a:p>
          <a:p>
            <a:pPr marL="690245" lvl="2" indent="-229870">
              <a:lnSpc>
                <a:spcPts val="2240"/>
              </a:lnSpc>
              <a:buFont typeface="Arial,Sans-Serif"/>
              <a:buChar char="•"/>
            </a:pPr>
            <a:r>
              <a:rPr lang="en-US">
                <a:solidFill>
                  <a:srgbClr val="161616"/>
                </a:solidFill>
              </a:rPr>
              <a:t>Industrial AI and data analytics</a:t>
            </a:r>
            <a:endParaRPr lang="en-US">
              <a:solidFill>
                <a:srgbClr val="FFFFFF"/>
              </a:solidFill>
            </a:endParaRPr>
          </a:p>
          <a:p>
            <a:pPr marL="690245" lvl="2" indent="-229870">
              <a:lnSpc>
                <a:spcPts val="2240"/>
              </a:lnSpc>
              <a:buFont typeface="Arial,Sans-Serif"/>
              <a:buChar char="•"/>
            </a:pPr>
            <a:r>
              <a:rPr lang="en-US">
                <a:solidFill>
                  <a:srgbClr val="161616"/>
                </a:solidFill>
              </a:rPr>
              <a:t>Robotics maintenance</a:t>
            </a:r>
            <a:endParaRPr lang="en-US">
              <a:solidFill>
                <a:srgbClr val="FFFFFF"/>
              </a:solidFill>
            </a:endParaRPr>
          </a:p>
          <a:p>
            <a:pPr marL="690245" lvl="2" indent="-229870">
              <a:lnSpc>
                <a:spcPts val="2240"/>
              </a:lnSpc>
              <a:buFont typeface="Arial,Sans-Serif"/>
              <a:buChar char="•"/>
            </a:pPr>
            <a:r>
              <a:rPr lang="en-US">
                <a:solidFill>
                  <a:srgbClr val="161616"/>
                </a:solidFill>
              </a:rPr>
              <a:t>Advanced quality and system engineers</a:t>
            </a:r>
          </a:p>
          <a:p>
            <a:pPr marL="690245" lvl="2" indent="-229870">
              <a:lnSpc>
                <a:spcPts val="2240"/>
              </a:lnSpc>
              <a:buFont typeface="Arial,Sans-Serif"/>
              <a:buChar char="•"/>
            </a:pPr>
            <a:endParaRPr lang="en-US" b="1">
              <a:solidFill>
                <a:srgbClr val="161616"/>
              </a:solidFill>
            </a:endParaRPr>
          </a:p>
          <a:p>
            <a:pPr marL="460375" lvl="2">
              <a:lnSpc>
                <a:spcPts val="2240"/>
              </a:lnSpc>
            </a:pPr>
            <a:r>
              <a:rPr lang="en-US" b="1">
                <a:solidFill>
                  <a:srgbClr val="161616"/>
                </a:solidFill>
              </a:rPr>
              <a:t>Logistics, Ports, and Distribution</a:t>
            </a:r>
            <a:endParaRPr lang="en-US">
              <a:solidFill>
                <a:srgbClr val="FFFFFF"/>
              </a:solidFill>
            </a:endParaRPr>
          </a:p>
          <a:p>
            <a:pPr marL="344805" lvl="1" indent="-172085">
              <a:lnSpc>
                <a:spcPts val="2240"/>
              </a:lnSpc>
              <a:buFont typeface="Arial,Sans-Serif"/>
              <a:buChar char="•"/>
            </a:pPr>
            <a:r>
              <a:rPr lang="en-US">
                <a:solidFill>
                  <a:srgbClr val="161616"/>
                </a:solidFill>
              </a:rPr>
              <a:t>Will expand with global trade</a:t>
            </a:r>
            <a:endParaRPr lang="en-US">
              <a:solidFill>
                <a:srgbClr val="FFFFFF"/>
              </a:solidFill>
            </a:endParaRPr>
          </a:p>
          <a:p>
            <a:pPr marL="628650" indent="-171450">
              <a:lnSpc>
                <a:spcPts val="2240"/>
              </a:lnSpc>
              <a:buFont typeface="Arial"/>
              <a:buChar char="•"/>
            </a:pPr>
            <a:endParaRPr lang="en-US">
              <a:solidFill>
                <a:srgbClr val="FFFFFF"/>
              </a:solidFill>
            </a:endParaRPr>
          </a:p>
          <a:p>
            <a:pPr marL="628650" indent="-171450">
              <a:lnSpc>
                <a:spcPts val="2240"/>
              </a:lnSpc>
              <a:buFont typeface="Arial"/>
              <a:buChar char="•"/>
            </a:pPr>
            <a:r>
              <a:rPr lang="en-US" b="1">
                <a:solidFill>
                  <a:srgbClr val="161616"/>
                </a:solidFill>
              </a:rPr>
              <a:t>Construction, Infrastructure, and Energy</a:t>
            </a:r>
            <a:endParaRPr lang="en-US">
              <a:solidFill>
                <a:srgbClr val="FFFFFF"/>
              </a:solidFill>
            </a:endParaRPr>
          </a:p>
          <a:p>
            <a:pPr marL="344805" lvl="1" indent="-172085">
              <a:lnSpc>
                <a:spcPts val="2240"/>
              </a:lnSpc>
              <a:buFont typeface="Arial,Sans-Serif"/>
              <a:buChar char="•"/>
            </a:pPr>
            <a:r>
              <a:rPr lang="en-US">
                <a:solidFill>
                  <a:srgbClr val="161616"/>
                </a:solidFill>
              </a:rPr>
              <a:t>Growth will be strongest in:</a:t>
            </a:r>
            <a:endParaRPr lang="en-US">
              <a:solidFill>
                <a:srgbClr val="FFFFFF"/>
              </a:solidFill>
            </a:endParaRPr>
          </a:p>
          <a:p>
            <a:pPr marL="690245" lvl="2" indent="-229870">
              <a:lnSpc>
                <a:spcPts val="2240"/>
              </a:lnSpc>
              <a:buFont typeface="Arial,Sans-Serif"/>
              <a:buChar char="⚬"/>
            </a:pPr>
            <a:r>
              <a:rPr lang="en-US">
                <a:solidFill>
                  <a:srgbClr val="161616"/>
                </a:solidFill>
              </a:rPr>
              <a:t>Industrial construction</a:t>
            </a:r>
            <a:endParaRPr lang="en-US">
              <a:solidFill>
                <a:srgbClr val="FFFFFF"/>
              </a:solidFill>
            </a:endParaRPr>
          </a:p>
          <a:p>
            <a:pPr marL="690245" lvl="2" indent="-229870">
              <a:lnSpc>
                <a:spcPts val="2240"/>
              </a:lnSpc>
              <a:buFont typeface="Arial,Sans-Serif"/>
              <a:buChar char="⚬"/>
            </a:pPr>
            <a:r>
              <a:rPr lang="en-US">
                <a:solidFill>
                  <a:srgbClr val="161616"/>
                </a:solidFill>
              </a:rPr>
              <a:t>Power generation and </a:t>
            </a:r>
            <a:r>
              <a:rPr lang="en-US" err="1">
                <a:solidFill>
                  <a:srgbClr val="161616"/>
                </a:solidFill>
              </a:rPr>
              <a:t>gridup</a:t>
            </a:r>
            <a:r>
              <a:rPr lang="en-US">
                <a:solidFill>
                  <a:srgbClr val="161616"/>
                </a:solidFill>
              </a:rPr>
              <a:t> grades</a:t>
            </a:r>
            <a:endParaRPr lang="en-US" err="1">
              <a:solidFill>
                <a:srgbClr val="FFFFFF"/>
              </a:solidFill>
            </a:endParaRPr>
          </a:p>
          <a:p>
            <a:pPr marL="690245" lvl="2" indent="-229870">
              <a:lnSpc>
                <a:spcPts val="2240"/>
              </a:lnSpc>
              <a:buFont typeface="Arial,Sans-Serif"/>
              <a:buChar char="⚬"/>
            </a:pPr>
            <a:r>
              <a:rPr lang="en-US">
                <a:solidFill>
                  <a:srgbClr val="161616"/>
                </a:solidFill>
              </a:rPr>
              <a:t>Site development for megaprojects</a:t>
            </a:r>
          </a:p>
          <a:p>
            <a:pPr>
              <a:lnSpc>
                <a:spcPts val="2240"/>
              </a:lnSpc>
            </a:pPr>
            <a:r>
              <a:rPr lang="en-US" b="1">
                <a:solidFill>
                  <a:srgbClr val="161616"/>
                </a:solidFill>
              </a:rPr>
              <a:t>Automotive, EVs, and Mobility</a:t>
            </a:r>
            <a:endParaRPr lang="en-US">
              <a:solidFill>
                <a:srgbClr val="FFFFFF"/>
              </a:solidFill>
            </a:endParaRPr>
          </a:p>
          <a:p>
            <a:pPr marL="344805" lvl="1" indent="-172085">
              <a:lnSpc>
                <a:spcPts val="2240"/>
              </a:lnSpc>
              <a:buFont typeface="Arial,Sans-Serif"/>
              <a:buChar char="•"/>
            </a:pPr>
            <a:r>
              <a:rPr lang="en-US">
                <a:solidFill>
                  <a:srgbClr val="161616"/>
                </a:solidFill>
              </a:rPr>
              <a:t>SC leads the nation in tire and passenger vehicle exports.</a:t>
            </a:r>
            <a:endParaRPr lang="en-US">
              <a:solidFill>
                <a:srgbClr val="FFFFFF"/>
              </a:solidFill>
            </a:endParaRPr>
          </a:p>
          <a:p>
            <a:pPr marL="344805" lvl="1" indent="-172085">
              <a:lnSpc>
                <a:spcPts val="2240"/>
              </a:lnSpc>
              <a:buFont typeface="Arial,Sans-Serif"/>
              <a:buChar char="•"/>
            </a:pPr>
            <a:r>
              <a:rPr lang="en-US">
                <a:solidFill>
                  <a:srgbClr val="161616"/>
                </a:solidFill>
              </a:rPr>
              <a:t>Major investments are already flowing into:</a:t>
            </a:r>
            <a:endParaRPr lang="en-US">
              <a:solidFill>
                <a:srgbClr val="FFFFFF"/>
              </a:solidFill>
            </a:endParaRPr>
          </a:p>
          <a:p>
            <a:pPr marL="690245" lvl="2" indent="-229870">
              <a:lnSpc>
                <a:spcPts val="2240"/>
              </a:lnSpc>
              <a:buFont typeface="Arial,Sans-Serif"/>
              <a:buChar char="⚬"/>
            </a:pPr>
            <a:r>
              <a:rPr lang="en-US">
                <a:solidFill>
                  <a:srgbClr val="161616"/>
                </a:solidFill>
              </a:rPr>
              <a:t>EV battery components</a:t>
            </a:r>
            <a:endParaRPr lang="en-US">
              <a:solidFill>
                <a:srgbClr val="FFFFFF"/>
              </a:solidFill>
            </a:endParaRPr>
          </a:p>
          <a:p>
            <a:pPr marL="690245" lvl="2" indent="-229870">
              <a:lnSpc>
                <a:spcPts val="2240"/>
              </a:lnSpc>
              <a:buFont typeface="Arial,Sans-Serif"/>
              <a:buChar char="⚬"/>
            </a:pPr>
            <a:r>
              <a:rPr lang="en-US">
                <a:solidFill>
                  <a:srgbClr val="161616"/>
                </a:solidFill>
              </a:rPr>
              <a:t>Lightweight materials</a:t>
            </a:r>
            <a:endParaRPr lang="en-US">
              <a:solidFill>
                <a:srgbClr val="FFFFFF"/>
              </a:solidFill>
            </a:endParaRPr>
          </a:p>
          <a:p>
            <a:pPr marL="690245" lvl="2" indent="-229870">
              <a:lnSpc>
                <a:spcPts val="2240"/>
              </a:lnSpc>
              <a:buFont typeface="Arial,Sans-Serif"/>
              <a:buChar char="⚬"/>
            </a:pPr>
            <a:r>
              <a:rPr lang="en-US">
                <a:solidFill>
                  <a:srgbClr val="161616"/>
                </a:solidFill>
              </a:rPr>
              <a:t>E-mobility systems</a:t>
            </a:r>
            <a:endParaRPr lang="en-US">
              <a:solidFill>
                <a:srgbClr val="FFFFFF"/>
              </a:solidFill>
            </a:endParaRPr>
          </a:p>
          <a:p>
            <a:pPr>
              <a:lnSpc>
                <a:spcPts val="2240"/>
              </a:lnSpc>
            </a:pPr>
            <a:endParaRPr lang="en-US">
              <a:solidFill>
                <a:srgbClr val="FFFFFF"/>
              </a:solidFill>
            </a:endParaRPr>
          </a:p>
          <a:p>
            <a:pPr>
              <a:lnSpc>
                <a:spcPts val="2240"/>
              </a:lnSpc>
            </a:pPr>
            <a:r>
              <a:rPr lang="en-US" b="1">
                <a:solidFill>
                  <a:srgbClr val="161616"/>
                </a:solidFill>
              </a:rPr>
              <a:t>Aerospace and Defense</a:t>
            </a:r>
            <a:endParaRPr lang="en-US">
              <a:solidFill>
                <a:srgbClr val="FFFFFF"/>
              </a:solidFill>
            </a:endParaRPr>
          </a:p>
          <a:p>
            <a:pPr marL="344805" lvl="1" indent="-172085">
              <a:lnSpc>
                <a:spcPts val="2240"/>
              </a:lnSpc>
              <a:buFont typeface="Arial,Sans-Serif"/>
              <a:buChar char="•"/>
            </a:pPr>
            <a:r>
              <a:rPr lang="en-US">
                <a:solidFill>
                  <a:srgbClr val="161616"/>
                </a:solidFill>
              </a:rPr>
              <a:t>Growth will be strongest in:</a:t>
            </a:r>
            <a:endParaRPr lang="en-US">
              <a:solidFill>
                <a:srgbClr val="FFFFFF"/>
              </a:solidFill>
            </a:endParaRPr>
          </a:p>
          <a:p>
            <a:pPr marL="690245" lvl="2" indent="-229870">
              <a:lnSpc>
                <a:spcPts val="2240"/>
              </a:lnSpc>
              <a:buFont typeface="Arial,Sans-Serif"/>
              <a:buChar char="⚬"/>
            </a:pPr>
            <a:r>
              <a:rPr lang="en-US">
                <a:solidFill>
                  <a:srgbClr val="161616"/>
                </a:solidFill>
              </a:rPr>
              <a:t>Precision composites</a:t>
            </a:r>
            <a:endParaRPr lang="en-US">
              <a:solidFill>
                <a:srgbClr val="FFFFFF"/>
              </a:solidFill>
            </a:endParaRPr>
          </a:p>
          <a:p>
            <a:pPr marL="690245" lvl="2" indent="-229870">
              <a:lnSpc>
                <a:spcPts val="2240"/>
              </a:lnSpc>
              <a:buFont typeface="Arial,Sans-Serif"/>
              <a:buChar char="⚬"/>
            </a:pPr>
            <a:r>
              <a:rPr lang="en-US">
                <a:solidFill>
                  <a:srgbClr val="161616"/>
                </a:solidFill>
              </a:rPr>
              <a:t>Aircraft systems</a:t>
            </a:r>
            <a:endParaRPr lang="en-US">
              <a:solidFill>
                <a:srgbClr val="FFFFFF"/>
              </a:solidFill>
            </a:endParaRPr>
          </a:p>
          <a:p>
            <a:pPr marL="690245" lvl="2" indent="-229870">
              <a:lnSpc>
                <a:spcPts val="2240"/>
              </a:lnSpc>
              <a:buFont typeface="Arial,Sans-Serif"/>
              <a:buChar char="⚬"/>
            </a:pPr>
            <a:r>
              <a:rPr lang="en-US">
                <a:solidFill>
                  <a:srgbClr val="161616"/>
                </a:solidFill>
              </a:rPr>
              <a:t>Defense-related manufacturing</a:t>
            </a:r>
            <a:endParaRPr lang="en-US">
              <a:solidFill>
                <a:srgbClr val="FFFFFF"/>
              </a:solidFill>
            </a:endParaRPr>
          </a:p>
          <a:p>
            <a:pPr>
              <a:lnSpc>
                <a:spcPts val="2240"/>
              </a:lnSpc>
            </a:pPr>
            <a:endParaRPr lang="en-US">
              <a:solidFill>
                <a:srgbClr val="FFFFFF"/>
              </a:solidFill>
            </a:endParaRPr>
          </a:p>
          <a:p>
            <a:pPr>
              <a:lnSpc>
                <a:spcPts val="2240"/>
              </a:lnSpc>
            </a:pPr>
            <a:r>
              <a:rPr lang="en-US" b="1">
                <a:solidFill>
                  <a:srgbClr val="161616"/>
                </a:solidFill>
              </a:rPr>
              <a:t>Life Sciences and Bioscience</a:t>
            </a:r>
            <a:endParaRPr lang="en-US">
              <a:solidFill>
                <a:srgbClr val="FFFFFF"/>
              </a:solidFill>
            </a:endParaRPr>
          </a:p>
          <a:p>
            <a:pPr marL="344805" lvl="1" indent="-172085">
              <a:lnSpc>
                <a:spcPts val="2240"/>
              </a:lnSpc>
              <a:buFont typeface="Arial,Sans-Serif"/>
              <a:buChar char="•"/>
            </a:pPr>
            <a:r>
              <a:rPr lang="en-US">
                <a:solidFill>
                  <a:srgbClr val="161616"/>
                </a:solidFill>
              </a:rPr>
              <a:t>SC is targeting biomedical manufacturing, research and </a:t>
            </a:r>
            <a:r>
              <a:rPr lang="en-US" err="1">
                <a:solidFill>
                  <a:srgbClr val="161616"/>
                </a:solidFill>
              </a:rPr>
              <a:t>deviceproduction</a:t>
            </a:r>
            <a:endParaRPr lang="en-US" err="1"/>
          </a:p>
          <a:p>
            <a:pPr marL="460375" lvl="2">
              <a:lnSpc>
                <a:spcPts val="2240"/>
              </a:lnSpc>
            </a:pPr>
            <a:endParaRPr lang="en-US">
              <a:solidFill>
                <a:srgbClr val="161616"/>
              </a:solidFill>
            </a:endParaRPr>
          </a:p>
        </p:txBody>
      </p:sp>
      <p:sp>
        <p:nvSpPr>
          <p:cNvPr id="4" name="Slide Number Placeholder 3"/>
          <p:cNvSpPr>
            <a:spLocks noGrp="1"/>
          </p:cNvSpPr>
          <p:nvPr>
            <p:ph type="sldNum" sz="quarter" idx="5"/>
          </p:nvPr>
        </p:nvSpPr>
        <p:spPr/>
        <p:txBody>
          <a:bodyPr/>
          <a:lstStyle/>
          <a:p>
            <a:fld id="{C7B0AA9B-FB8A-4FE3-8833-FF08E2E7C5F6}" type="slidenum">
              <a:rPr lang="en-US" smtClean="0"/>
              <a:t>13</a:t>
            </a:fld>
            <a:endParaRPr lang="en-US"/>
          </a:p>
        </p:txBody>
      </p:sp>
    </p:spTree>
    <p:extLst>
      <p:ext uri="{BB962C8B-B14F-4D97-AF65-F5344CB8AC3E}">
        <p14:creationId xmlns:p14="http://schemas.microsoft.com/office/powerpoint/2010/main" val="85966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Say this content on slides 18 and 19</a:t>
            </a:r>
          </a:p>
        </p:txBody>
      </p:sp>
      <p:sp>
        <p:nvSpPr>
          <p:cNvPr id="4" name="Slide Number Placeholder 3"/>
          <p:cNvSpPr>
            <a:spLocks noGrp="1"/>
          </p:cNvSpPr>
          <p:nvPr>
            <p:ph type="sldNum" sz="quarter" idx="5"/>
          </p:nvPr>
        </p:nvSpPr>
        <p:spPr/>
        <p:txBody>
          <a:bodyPr/>
          <a:lstStyle/>
          <a:p>
            <a:fld id="{C7B0AA9B-FB8A-4FE3-8833-FF08E2E7C5F6}" type="slidenum">
              <a:rPr lang="en-US" smtClean="0"/>
              <a:t>17</a:t>
            </a:fld>
            <a:endParaRPr lang="en-US"/>
          </a:p>
        </p:txBody>
      </p:sp>
    </p:spTree>
    <p:extLst>
      <p:ext uri="{BB962C8B-B14F-4D97-AF65-F5344CB8AC3E}">
        <p14:creationId xmlns:p14="http://schemas.microsoft.com/office/powerpoint/2010/main" val="466379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240"/>
              </a:lnSpc>
            </a:pPr>
            <a:r>
              <a:rPr lang="en-US" b="1" dirty="0">
                <a:solidFill>
                  <a:srgbClr val="161616"/>
                </a:solidFill>
              </a:rPr>
              <a:t>Intro these things....</a:t>
            </a:r>
          </a:p>
          <a:p>
            <a:pPr>
              <a:lnSpc>
                <a:spcPts val="2240"/>
              </a:lnSpc>
            </a:pPr>
            <a:endParaRPr lang="en-US" b="1" dirty="0">
              <a:solidFill>
                <a:srgbClr val="161616"/>
              </a:solidFill>
            </a:endParaRPr>
          </a:p>
          <a:p>
            <a:pPr>
              <a:lnSpc>
                <a:spcPts val="2240"/>
              </a:lnSpc>
            </a:pPr>
            <a:r>
              <a:rPr lang="en-US" b="1" dirty="0">
                <a:solidFill>
                  <a:srgbClr val="161616"/>
                </a:solidFill>
              </a:rPr>
              <a:t>Biggest Challenges</a:t>
            </a:r>
            <a:endParaRPr lang="en-US" dirty="0">
              <a:solidFill>
                <a:srgbClr val="FFFFFF"/>
              </a:solidFill>
            </a:endParaRPr>
          </a:p>
          <a:p>
            <a:pPr marL="344805" lvl="1" indent="-172085">
              <a:lnSpc>
                <a:spcPts val="2240"/>
              </a:lnSpc>
              <a:buFont typeface="Arial,Sans-Serif"/>
              <a:buChar char="•"/>
            </a:pPr>
            <a:r>
              <a:rPr lang="en-US" dirty="0">
                <a:solidFill>
                  <a:srgbClr val="161616"/>
                </a:solidFill>
              </a:rPr>
              <a:t>Skills gap</a:t>
            </a:r>
            <a:endParaRPr lang="en-US" dirty="0">
              <a:solidFill>
                <a:srgbClr val="FFFFFF"/>
              </a:solidFill>
            </a:endParaRPr>
          </a:p>
          <a:p>
            <a:pPr marL="344805" lvl="1" indent="-172085">
              <a:lnSpc>
                <a:spcPts val="2240"/>
              </a:lnSpc>
              <a:buFont typeface="Arial,Sans-Serif"/>
              <a:buChar char="•"/>
            </a:pPr>
            <a:r>
              <a:rPr lang="en-US" dirty="0">
                <a:solidFill>
                  <a:srgbClr val="161616"/>
                </a:solidFill>
              </a:rPr>
              <a:t>Aging workforce challenges</a:t>
            </a:r>
            <a:endParaRPr lang="en-US" dirty="0">
              <a:solidFill>
                <a:srgbClr val="FFFFFF"/>
              </a:solidFill>
            </a:endParaRPr>
          </a:p>
          <a:p>
            <a:pPr marL="344805" lvl="1" indent="-172085">
              <a:lnSpc>
                <a:spcPts val="2240"/>
              </a:lnSpc>
              <a:buFont typeface="Arial,Sans-Serif"/>
              <a:buChar char="•"/>
            </a:pPr>
            <a:r>
              <a:rPr lang="en-US" dirty="0">
                <a:solidFill>
                  <a:srgbClr val="161616"/>
                </a:solidFill>
              </a:rPr>
              <a:t>Competition for technical talent</a:t>
            </a:r>
            <a:endParaRPr lang="en-US" dirty="0">
              <a:solidFill>
                <a:srgbClr val="FFFFFF"/>
              </a:solidFill>
            </a:endParaRPr>
          </a:p>
          <a:p>
            <a:pPr>
              <a:lnSpc>
                <a:spcPts val="2240"/>
              </a:lnSpc>
            </a:pPr>
            <a:endParaRPr lang="en-US" dirty="0">
              <a:solidFill>
                <a:srgbClr val="FFFFFF"/>
              </a:solidFill>
            </a:endParaRPr>
          </a:p>
          <a:p>
            <a:pPr>
              <a:lnSpc>
                <a:spcPts val="2240"/>
              </a:lnSpc>
            </a:pPr>
            <a:r>
              <a:rPr lang="en-US" b="1" dirty="0">
                <a:solidFill>
                  <a:srgbClr val="161616"/>
                </a:solidFill>
              </a:rPr>
              <a:t>Industry in SC’s future will be:</a:t>
            </a:r>
            <a:endParaRPr lang="en-US" dirty="0">
              <a:solidFill>
                <a:srgbClr val="FFFFFF"/>
              </a:solidFill>
            </a:endParaRPr>
          </a:p>
          <a:p>
            <a:pPr marL="344805" lvl="1" indent="-172085">
              <a:lnSpc>
                <a:spcPts val="2240"/>
              </a:lnSpc>
              <a:buFont typeface="Arial,Sans-Serif"/>
              <a:buChar char="•"/>
            </a:pPr>
            <a:r>
              <a:rPr lang="en-US" dirty="0">
                <a:solidFill>
                  <a:srgbClr val="161616"/>
                </a:solidFill>
              </a:rPr>
              <a:t>Less labor-intensive</a:t>
            </a:r>
            <a:endParaRPr lang="en-US" dirty="0">
              <a:solidFill>
                <a:srgbClr val="FFFFFF"/>
              </a:solidFill>
            </a:endParaRPr>
          </a:p>
          <a:p>
            <a:pPr marL="344805" lvl="1" indent="-172085">
              <a:lnSpc>
                <a:spcPts val="2240"/>
              </a:lnSpc>
              <a:buFont typeface="Arial,Sans-Serif"/>
              <a:buChar char="•"/>
            </a:pPr>
            <a:r>
              <a:rPr lang="en-US" dirty="0">
                <a:solidFill>
                  <a:srgbClr val="161616"/>
                </a:solidFill>
              </a:rPr>
              <a:t>More technical</a:t>
            </a:r>
            <a:endParaRPr lang="en-US" dirty="0">
              <a:solidFill>
                <a:srgbClr val="FFFFFF"/>
              </a:solidFill>
            </a:endParaRPr>
          </a:p>
          <a:p>
            <a:pPr marL="344805" lvl="1" indent="-172085">
              <a:lnSpc>
                <a:spcPts val="2240"/>
              </a:lnSpc>
              <a:buFont typeface="Arial,Sans-Serif"/>
              <a:buChar char="•"/>
            </a:pPr>
            <a:r>
              <a:rPr lang="en-US" dirty="0">
                <a:solidFill>
                  <a:srgbClr val="161616"/>
                </a:solidFill>
              </a:rPr>
              <a:t>More globally integrated</a:t>
            </a:r>
            <a:endParaRPr lang="en-US" dirty="0">
              <a:solidFill>
                <a:srgbClr val="FFFFFF"/>
              </a:solidFill>
            </a:endParaRPr>
          </a:p>
          <a:p>
            <a:pPr marL="344805" lvl="1" indent="-172085">
              <a:lnSpc>
                <a:spcPts val="2240"/>
              </a:lnSpc>
              <a:buFont typeface="Arial,Sans-Serif"/>
              <a:buChar char="•"/>
            </a:pPr>
            <a:r>
              <a:rPr lang="en-US" dirty="0">
                <a:solidFill>
                  <a:srgbClr val="161616"/>
                </a:solidFill>
              </a:rPr>
              <a:t>More resilient to trade swings</a:t>
            </a:r>
            <a:endParaRPr lang="en-US" dirty="0">
              <a:solidFill>
                <a:srgbClr val="FFFFFF"/>
              </a:solidFill>
            </a:endParaRPr>
          </a:p>
          <a:p>
            <a:pPr>
              <a:lnSpc>
                <a:spcPts val="2240"/>
              </a:lnSpc>
            </a:pPr>
            <a:endParaRPr lang="en-US" dirty="0">
              <a:solidFill>
                <a:srgbClr val="FFFFFF"/>
              </a:solidFill>
            </a:endParaRPr>
          </a:p>
          <a:p>
            <a:pPr>
              <a:lnSpc>
                <a:spcPts val="2240"/>
              </a:lnSpc>
            </a:pPr>
            <a:r>
              <a:rPr lang="en-US" b="1" dirty="0">
                <a:solidFill>
                  <a:srgbClr val="161616"/>
                </a:solidFill>
              </a:rPr>
              <a:t>Jobs will increasingly favor:</a:t>
            </a:r>
            <a:endParaRPr lang="en-US" dirty="0">
              <a:solidFill>
                <a:srgbClr val="FFFFFF"/>
              </a:solidFill>
            </a:endParaRPr>
          </a:p>
          <a:p>
            <a:pPr marL="344805" lvl="1" indent="-172085">
              <a:lnSpc>
                <a:spcPts val="2240"/>
              </a:lnSpc>
              <a:buFont typeface="Arial,Sans-Serif"/>
              <a:buChar char="•"/>
            </a:pPr>
            <a:r>
              <a:rPr lang="en-US" dirty="0">
                <a:solidFill>
                  <a:srgbClr val="161616"/>
                </a:solidFill>
              </a:rPr>
              <a:t>Technicians over operators</a:t>
            </a:r>
            <a:endParaRPr lang="en-US" dirty="0">
              <a:solidFill>
                <a:srgbClr val="FFFFFF"/>
              </a:solidFill>
            </a:endParaRPr>
          </a:p>
          <a:p>
            <a:pPr marL="344805" lvl="1" indent="-172085">
              <a:lnSpc>
                <a:spcPts val="2240"/>
              </a:lnSpc>
              <a:buFont typeface="Arial,Sans-Serif"/>
              <a:buChar char="•"/>
            </a:pPr>
            <a:r>
              <a:rPr lang="en-US" dirty="0">
                <a:solidFill>
                  <a:srgbClr val="161616"/>
                </a:solidFill>
              </a:rPr>
              <a:t>Engineers over assemblers</a:t>
            </a:r>
            <a:endParaRPr lang="en-US" dirty="0">
              <a:solidFill>
                <a:srgbClr val="FFFFFF"/>
              </a:solidFill>
            </a:endParaRPr>
          </a:p>
          <a:p>
            <a:pPr marL="344805" lvl="1" indent="-172085">
              <a:lnSpc>
                <a:spcPts val="2240"/>
              </a:lnSpc>
              <a:buFont typeface="Arial,Sans-Serif"/>
              <a:buChar char="•"/>
            </a:pPr>
            <a:r>
              <a:rPr lang="en-US" dirty="0">
                <a:solidFill>
                  <a:srgbClr val="161616"/>
                </a:solidFill>
              </a:rPr>
              <a:t>Systems thinkers over single-task roles</a:t>
            </a:r>
          </a:p>
          <a:p>
            <a:pPr marL="344805" lvl="1" indent="-172085">
              <a:lnSpc>
                <a:spcPts val="2240"/>
              </a:lnSpc>
              <a:buFont typeface="Arial,Sans-Serif"/>
              <a:buChar char="•"/>
            </a:pPr>
            <a:endParaRPr lang="en-US" dirty="0">
              <a:solidFill>
                <a:srgbClr val="161616"/>
              </a:solidFill>
            </a:endParaRPr>
          </a:p>
          <a:p>
            <a:pPr marL="172720" lvl="1">
              <a:lnSpc>
                <a:spcPts val="2240"/>
              </a:lnSpc>
            </a:pPr>
            <a:r>
              <a:rPr lang="en-US" dirty="0">
                <a:solidFill>
                  <a:srgbClr val="161616"/>
                </a:solidFill>
              </a:rPr>
              <a:t>Explain the Catawba Region Employer Survey</a:t>
            </a:r>
          </a:p>
        </p:txBody>
      </p:sp>
      <p:sp>
        <p:nvSpPr>
          <p:cNvPr id="4" name="Slide Number Placeholder 3"/>
          <p:cNvSpPr>
            <a:spLocks noGrp="1"/>
          </p:cNvSpPr>
          <p:nvPr>
            <p:ph type="sldNum" sz="quarter" idx="5"/>
          </p:nvPr>
        </p:nvSpPr>
        <p:spPr/>
        <p:txBody>
          <a:bodyPr/>
          <a:lstStyle/>
          <a:p>
            <a:fld id="{C7B0AA9B-FB8A-4FE3-8833-FF08E2E7C5F6}" type="slidenum">
              <a:rPr lang="en-US" smtClean="0"/>
              <a:t>18</a:t>
            </a:fld>
            <a:endParaRPr lang="en-US"/>
          </a:p>
        </p:txBody>
      </p:sp>
    </p:spTree>
    <p:extLst>
      <p:ext uri="{BB962C8B-B14F-4D97-AF65-F5344CB8AC3E}">
        <p14:creationId xmlns:p14="http://schemas.microsoft.com/office/powerpoint/2010/main" val="425849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5750D-5291-6ACE-58EA-EDD1056DB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A872C-130A-7D8B-0704-59CFC139C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8D147-9BF1-5C6A-C172-C0AE197EDC07}"/>
              </a:ext>
            </a:extLst>
          </p:cNvPr>
          <p:cNvSpPr>
            <a:spLocks noGrp="1"/>
          </p:cNvSpPr>
          <p:nvPr>
            <p:ph type="body" idx="1"/>
          </p:nvPr>
        </p:nvSpPr>
        <p:spPr/>
        <p:txBody>
          <a:bodyPr/>
          <a:lstStyle/>
          <a:p>
            <a:pPr>
              <a:lnSpc>
                <a:spcPts val="2240"/>
              </a:lnSpc>
            </a:pPr>
            <a:endParaRPr lang="en-US" dirty="0">
              <a:solidFill>
                <a:srgbClr val="161616"/>
              </a:solidFill>
            </a:endParaRPr>
          </a:p>
        </p:txBody>
      </p:sp>
      <p:sp>
        <p:nvSpPr>
          <p:cNvPr id="4" name="Slide Number Placeholder 3">
            <a:extLst>
              <a:ext uri="{FF2B5EF4-FFF2-40B4-BE49-F238E27FC236}">
                <a16:creationId xmlns:a16="http://schemas.microsoft.com/office/drawing/2014/main" id="{617800F8-FDBC-6166-CCFF-CC748AC3171D}"/>
              </a:ext>
            </a:extLst>
          </p:cNvPr>
          <p:cNvSpPr>
            <a:spLocks noGrp="1"/>
          </p:cNvSpPr>
          <p:nvPr>
            <p:ph type="sldNum" sz="quarter" idx="5"/>
          </p:nvPr>
        </p:nvSpPr>
        <p:spPr/>
        <p:txBody>
          <a:bodyPr/>
          <a:lstStyle/>
          <a:p>
            <a:fld id="{C7B0AA9B-FB8A-4FE3-8833-FF08E2E7C5F6}" type="slidenum">
              <a:rPr lang="en-US" smtClean="0"/>
              <a:t>19</a:t>
            </a:fld>
            <a:endParaRPr lang="en-US"/>
          </a:p>
        </p:txBody>
      </p:sp>
    </p:spTree>
    <p:extLst>
      <p:ext uri="{BB962C8B-B14F-4D97-AF65-F5344CB8AC3E}">
        <p14:creationId xmlns:p14="http://schemas.microsoft.com/office/powerpoint/2010/main" val="256402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382588" y="685800"/>
            <a:ext cx="6094412" cy="3429000"/>
          </a:xfrm>
          <a:ln/>
        </p:spPr>
      </p:sp>
      <p:sp>
        <p:nvSpPr>
          <p:cNvPr id="37891" name="Rectangle 3"/>
          <p:cNvSpPr>
            <a:spLocks noGrp="1" noChangeArrowheads="1"/>
          </p:cNvSpPr>
          <p:nvPr>
            <p:ph type="body" idx="1"/>
          </p:nvPr>
        </p:nvSpPr>
        <p:spPr>
          <a:noFill/>
          <a:ln w="9525"/>
        </p:spPr>
        <p:txBody>
          <a:bodyPr/>
          <a:lstStyle/>
          <a:p>
            <a:pPr marL="171450" indent="-171450">
              <a:spcBef>
                <a:spcPts val="2000"/>
              </a:spcBef>
              <a:buFont typeface="Arial,Sans-Serif"/>
              <a:buChar char="•"/>
            </a:pPr>
            <a:r>
              <a:rPr lang="en-US" dirty="0">
                <a:solidFill>
                  <a:schemeClr val="bg2">
                    <a:lumMod val="10000"/>
                  </a:schemeClr>
                </a:solidFill>
              </a:rPr>
              <a:t>Published in 2008</a:t>
            </a:r>
            <a:endParaRPr lang="en-US" dirty="0">
              <a:solidFill>
                <a:srgbClr val="FFFFFF"/>
              </a:solidFill>
            </a:endParaRPr>
          </a:p>
          <a:p>
            <a:pPr marL="171450" indent="-171450">
              <a:spcBef>
                <a:spcPts val="2000"/>
              </a:spcBef>
              <a:buFont typeface="Arial,Sans-Serif"/>
              <a:buChar char="•"/>
            </a:pPr>
            <a:r>
              <a:rPr lang="en-US" dirty="0">
                <a:solidFill>
                  <a:schemeClr val="bg2">
                    <a:lumMod val="10000"/>
                  </a:schemeClr>
                </a:solidFill>
              </a:rPr>
              <a:t>Gathered qualitative and quantitative data by:</a:t>
            </a:r>
            <a:endParaRPr lang="en-US" dirty="0">
              <a:solidFill>
                <a:srgbClr val="FFFFFF"/>
              </a:solidFill>
            </a:endParaRPr>
          </a:p>
          <a:p>
            <a:pPr marL="628650" lvl="1" indent="-171450">
              <a:spcBef>
                <a:spcPts val="600"/>
              </a:spcBef>
              <a:buFont typeface="Courier New,monospace"/>
              <a:buChar char="o"/>
            </a:pPr>
            <a:r>
              <a:rPr lang="en-US" dirty="0">
                <a:solidFill>
                  <a:schemeClr val="bg2">
                    <a:lumMod val="10000"/>
                  </a:schemeClr>
                </a:solidFill>
              </a:rPr>
              <a:t>Executive and workforce interviews with corporate leaders and military leaders</a:t>
            </a:r>
            <a:endParaRPr lang="en-US" dirty="0">
              <a:solidFill>
                <a:srgbClr val="FFFFFF"/>
              </a:solidFill>
            </a:endParaRPr>
          </a:p>
          <a:p>
            <a:pPr marL="628650" lvl="1" indent="-171450">
              <a:spcBef>
                <a:spcPts val="600"/>
              </a:spcBef>
              <a:buFont typeface="Courier New,monospace"/>
              <a:buChar char="o"/>
            </a:pPr>
            <a:r>
              <a:rPr lang="en-US" dirty="0">
                <a:solidFill>
                  <a:schemeClr val="bg2">
                    <a:lumMod val="10000"/>
                  </a:schemeClr>
                </a:solidFill>
              </a:rPr>
              <a:t>Extensive classroom observations</a:t>
            </a:r>
            <a:endParaRPr lang="en-US" dirty="0">
              <a:solidFill>
                <a:srgbClr val="FFFFFF"/>
              </a:solidFill>
            </a:endParaRPr>
          </a:p>
          <a:p>
            <a:pPr marL="628650" lvl="1" indent="-171450">
              <a:spcBef>
                <a:spcPts val="600"/>
              </a:spcBef>
              <a:buFont typeface="Courier New,monospace"/>
              <a:buChar char="o"/>
            </a:pPr>
            <a:r>
              <a:rPr lang="en-US" dirty="0">
                <a:solidFill>
                  <a:schemeClr val="bg2">
                    <a:lumMod val="10000"/>
                  </a:schemeClr>
                </a:solidFill>
              </a:rPr>
              <a:t>Student and graduate focus groups</a:t>
            </a:r>
            <a:endParaRPr lang="en-US" dirty="0">
              <a:solidFill>
                <a:srgbClr val="FFFFFF"/>
              </a:solidFill>
            </a:endParaRPr>
          </a:p>
          <a:p>
            <a:pPr marL="628650" lvl="1" indent="-171450">
              <a:spcBef>
                <a:spcPts val="600"/>
              </a:spcBef>
              <a:buFont typeface="Courier New,monospace"/>
              <a:buChar char="o"/>
            </a:pPr>
            <a:r>
              <a:rPr lang="en-US" dirty="0">
                <a:solidFill>
                  <a:schemeClr val="bg2">
                    <a:lumMod val="10000"/>
                  </a:schemeClr>
                </a:solidFill>
              </a:rPr>
              <a:t>Review of corporate and educational studies</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2000"/>
              </a:spcBef>
              <a:buFont typeface="Arial,Sans-Serif"/>
              <a:buChar char="•"/>
            </a:pPr>
            <a:r>
              <a:rPr lang="en-US">
                <a:solidFill>
                  <a:schemeClr val="bg2">
                    <a:lumMod val="10000"/>
                  </a:schemeClr>
                </a:solidFill>
              </a:rPr>
              <a:t>Critical Thinking and Problem Solving</a:t>
            </a:r>
          </a:p>
          <a:p>
            <a:pPr marL="628650" lvl="1" indent="-171450">
              <a:spcBef>
                <a:spcPts val="2000"/>
              </a:spcBef>
              <a:buFont typeface="Courier New"/>
              <a:buChar char="o"/>
            </a:pPr>
            <a:r>
              <a:rPr lang="en-US">
                <a:solidFill>
                  <a:schemeClr val="bg2">
                    <a:lumMod val="10000"/>
                  </a:schemeClr>
                </a:solidFill>
              </a:rPr>
              <a:t>Ability to think clearly and rationally</a:t>
            </a:r>
            <a:endParaRPr lang="en-US">
              <a:solidFill>
                <a:srgbClr val="FFFFFF"/>
              </a:solidFill>
            </a:endParaRPr>
          </a:p>
          <a:p>
            <a:pPr marL="628650" lvl="1" indent="-171450">
              <a:spcBef>
                <a:spcPts val="2000"/>
              </a:spcBef>
              <a:buFont typeface="Courier New"/>
              <a:buChar char="o"/>
            </a:pPr>
            <a:r>
              <a:rPr lang="en-US">
                <a:solidFill>
                  <a:schemeClr val="bg2">
                    <a:lumMod val="10000"/>
                  </a:schemeClr>
                </a:solidFill>
              </a:rPr>
              <a:t>Ability to engage in reflective and independent thinking</a:t>
            </a:r>
            <a:endParaRPr lang="en-US">
              <a:solidFill>
                <a:srgbClr val="FFFFFF"/>
              </a:solidFill>
            </a:endParaRPr>
          </a:p>
          <a:p>
            <a:pPr marL="628650" lvl="1" indent="-171450">
              <a:spcBef>
                <a:spcPts val="2000"/>
              </a:spcBef>
              <a:buFont typeface="Courier New"/>
              <a:buChar char="o"/>
            </a:pPr>
            <a:r>
              <a:rPr lang="en-US">
                <a:solidFill>
                  <a:schemeClr val="bg2">
                    <a:lumMod val="10000"/>
                  </a:schemeClr>
                </a:solidFill>
              </a:rPr>
              <a:t>Able to understand the logical connections between ideas</a:t>
            </a:r>
            <a:endParaRPr lang="en-US">
              <a:solidFill>
                <a:srgbClr val="FFFFFF"/>
              </a:solidFill>
            </a:endParaRPr>
          </a:p>
          <a:p>
            <a:pPr marL="628650" lvl="1" indent="-171450">
              <a:spcBef>
                <a:spcPts val="2000"/>
              </a:spcBef>
              <a:buFont typeface="Courier New"/>
              <a:buChar char="o"/>
            </a:pPr>
            <a:r>
              <a:rPr lang="en-US">
                <a:solidFill>
                  <a:schemeClr val="bg2">
                    <a:lumMod val="10000"/>
                  </a:schemeClr>
                </a:solidFill>
              </a:rPr>
              <a:t>Solve problems systematically</a:t>
            </a:r>
            <a:endParaRPr lang="en-US"/>
          </a:p>
          <a:p>
            <a:pPr marL="171450" indent="-171450">
              <a:spcBef>
                <a:spcPts val="2000"/>
              </a:spcBef>
              <a:buFont typeface="Arial,Sans-Serif"/>
              <a:buChar char="•"/>
            </a:pPr>
            <a:r>
              <a:rPr lang="en-US">
                <a:solidFill>
                  <a:schemeClr val="bg2">
                    <a:lumMod val="10000"/>
                  </a:schemeClr>
                </a:solidFill>
              </a:rPr>
              <a:t>Collaboration Across Networks and Leading by Influence</a:t>
            </a:r>
            <a:endParaRPr lang="en-US">
              <a:solidFill>
                <a:srgbClr val="FFFFFF"/>
              </a:solidFill>
            </a:endParaRPr>
          </a:p>
          <a:p>
            <a:pPr marL="628650" lvl="1" indent="-171450">
              <a:spcBef>
                <a:spcPts val="2000"/>
              </a:spcBef>
              <a:buFont typeface="Arial,Sans-Serif"/>
              <a:buChar char="•"/>
            </a:pPr>
            <a:r>
              <a:rPr lang="en-US">
                <a:solidFill>
                  <a:schemeClr val="bg2">
                    <a:lumMod val="10000"/>
                  </a:schemeClr>
                </a:solidFill>
              </a:rPr>
              <a:t>Two or more people work together toward a common goal</a:t>
            </a:r>
            <a:endParaRPr lang="en-US">
              <a:solidFill>
                <a:srgbClr val="FFFFFF"/>
              </a:solidFill>
            </a:endParaRPr>
          </a:p>
          <a:p>
            <a:pPr marL="628650" lvl="1" indent="-171450">
              <a:spcBef>
                <a:spcPts val="600"/>
              </a:spcBef>
              <a:buFont typeface="Arial,Sans-Serif"/>
              <a:buChar char="•"/>
            </a:pPr>
            <a:r>
              <a:rPr lang="en-US">
                <a:solidFill>
                  <a:schemeClr val="bg2">
                    <a:lumMod val="10000"/>
                  </a:schemeClr>
                </a:solidFill>
              </a:rPr>
              <a:t>Sharing knowledge</a:t>
            </a:r>
            <a:endParaRPr lang="en-US">
              <a:solidFill>
                <a:srgbClr val="FFFFFF"/>
              </a:solidFill>
            </a:endParaRPr>
          </a:p>
          <a:p>
            <a:pPr marL="628650" lvl="1" indent="-171450">
              <a:spcBef>
                <a:spcPts val="600"/>
              </a:spcBef>
              <a:buFont typeface="Arial,Sans-Serif"/>
              <a:buChar char="•"/>
            </a:pPr>
            <a:r>
              <a:rPr lang="en-US">
                <a:solidFill>
                  <a:schemeClr val="bg2">
                    <a:lumMod val="10000"/>
                  </a:schemeClr>
                </a:solidFill>
              </a:rPr>
              <a:t>Learning</a:t>
            </a:r>
            <a:endParaRPr lang="en-US">
              <a:solidFill>
                <a:srgbClr val="FFFFFF"/>
              </a:solidFill>
            </a:endParaRPr>
          </a:p>
          <a:p>
            <a:pPr marL="628650" lvl="1" indent="-171450">
              <a:spcBef>
                <a:spcPts val="600"/>
              </a:spcBef>
              <a:buFont typeface="Arial,Sans-Serif"/>
              <a:buChar char="•"/>
            </a:pPr>
            <a:r>
              <a:rPr lang="en-US">
                <a:solidFill>
                  <a:schemeClr val="bg2">
                    <a:lumMod val="10000"/>
                  </a:schemeClr>
                </a:solidFill>
              </a:rPr>
              <a:t>Building consensus</a:t>
            </a:r>
            <a:endParaRPr lang="en-US"/>
          </a:p>
          <a:p>
            <a:pPr marL="628650" lvl="1" indent="-171450">
              <a:spcBef>
                <a:spcPts val="600"/>
              </a:spcBef>
              <a:buFont typeface="Arial,Sans-Serif"/>
              <a:buChar char="•"/>
            </a:pPr>
            <a:r>
              <a:rPr lang="en-US">
                <a:solidFill>
                  <a:srgbClr val="000000"/>
                </a:solidFill>
              </a:rPr>
              <a:t>Quick overview then get (or give) examples. – multi-program projects Ag + Culinary</a:t>
            </a:r>
            <a:endParaRPr lang="en-US">
              <a:solidFill>
                <a:schemeClr val="bg2">
                  <a:lumMod val="10000"/>
                </a:schemeClr>
              </a:solidFill>
            </a:endParaRPr>
          </a:p>
          <a:p>
            <a:pPr marL="171450" indent="-171450">
              <a:spcBef>
                <a:spcPts val="2000"/>
              </a:spcBef>
              <a:buFont typeface="Arial,Sans-Serif"/>
              <a:buChar char="•"/>
            </a:pPr>
            <a:r>
              <a:rPr lang="en-US">
                <a:solidFill>
                  <a:schemeClr val="bg2">
                    <a:lumMod val="10000"/>
                  </a:schemeClr>
                </a:solidFill>
              </a:rPr>
              <a:t>Agility and Adaptability</a:t>
            </a:r>
            <a:endParaRPr lang="en-US">
              <a:solidFill>
                <a:srgbClr val="FFFFFF"/>
              </a:solidFill>
            </a:endParaRPr>
          </a:p>
          <a:p>
            <a:pPr marL="628650" lvl="1" indent="-171450">
              <a:spcBef>
                <a:spcPts val="2000"/>
              </a:spcBef>
              <a:buFont typeface="Arial,Sans-Serif"/>
              <a:buChar char="•"/>
            </a:pPr>
            <a:r>
              <a:rPr lang="en-US">
                <a:solidFill>
                  <a:srgbClr val="000000"/>
                </a:solidFill>
              </a:rPr>
              <a:t>Quick overview then get (or give) examples. – Cosmetology performs “Flash Mob” type of hair / makeup show during lunch.</a:t>
            </a:r>
            <a:endParaRPr lang="en-US">
              <a:solidFill>
                <a:schemeClr val="bg2">
                  <a:lumMod val="10000"/>
                </a:schemeClr>
              </a:solidFill>
            </a:endParaRPr>
          </a:p>
          <a:p>
            <a:pPr marL="171450" indent="-171450">
              <a:spcBef>
                <a:spcPts val="2000"/>
              </a:spcBef>
              <a:buFont typeface="Arial,Sans-Serif"/>
              <a:buChar char="•"/>
            </a:pPr>
            <a:r>
              <a:rPr lang="en-US">
                <a:solidFill>
                  <a:schemeClr val="bg2">
                    <a:lumMod val="10000"/>
                  </a:schemeClr>
                </a:solidFill>
              </a:rPr>
              <a:t>Initiative and Entrepreneurialism</a:t>
            </a:r>
            <a:endParaRPr lang="en-US">
              <a:solidFill>
                <a:srgbClr val="FFFFFF"/>
              </a:solidFill>
            </a:endParaRPr>
          </a:p>
          <a:p>
            <a:pPr marL="628650" indent="-171450">
              <a:spcBef>
                <a:spcPts val="2000"/>
              </a:spcBef>
              <a:buFont typeface="Arial"/>
              <a:buChar char="•"/>
            </a:pPr>
            <a:r>
              <a:rPr lang="en-US">
                <a:solidFill>
                  <a:schemeClr val="bg2">
                    <a:lumMod val="10000"/>
                  </a:schemeClr>
                </a:solidFill>
              </a:rPr>
              <a:t>Refers to an individual’s ability to </a:t>
            </a:r>
            <a:endParaRPr lang="en-US">
              <a:solidFill>
                <a:srgbClr val="FFFFFF"/>
              </a:solidFill>
            </a:endParaRPr>
          </a:p>
          <a:p>
            <a:pPr marL="628650" indent="-171450">
              <a:spcBef>
                <a:spcPts val="2000"/>
              </a:spcBef>
              <a:buFont typeface="Arial"/>
              <a:buChar char="•"/>
            </a:pPr>
            <a:r>
              <a:rPr lang="en-US">
                <a:solidFill>
                  <a:schemeClr val="bg2">
                    <a:lumMod val="10000"/>
                  </a:schemeClr>
                </a:solidFill>
              </a:rPr>
              <a:t>turn ideas into action.</a:t>
            </a:r>
            <a:endParaRPr lang="en-US">
              <a:solidFill>
                <a:srgbClr val="FFFFFF"/>
              </a:solidFill>
            </a:endParaRPr>
          </a:p>
          <a:p>
            <a:pPr marL="628650" lvl="1" indent="-171450">
              <a:spcBef>
                <a:spcPts val="600"/>
              </a:spcBef>
              <a:buFont typeface="Arial,Sans-Serif"/>
              <a:buChar char="•"/>
            </a:pPr>
            <a:r>
              <a:rPr lang="en-US">
                <a:solidFill>
                  <a:schemeClr val="bg2">
                    <a:lumMod val="10000"/>
                  </a:schemeClr>
                </a:solidFill>
              </a:rPr>
              <a:t>Creativity</a:t>
            </a:r>
            <a:endParaRPr lang="en-US">
              <a:solidFill>
                <a:srgbClr val="FFFFFF"/>
              </a:solidFill>
            </a:endParaRPr>
          </a:p>
          <a:p>
            <a:pPr marL="628650" lvl="1" indent="-171450">
              <a:spcBef>
                <a:spcPts val="600"/>
              </a:spcBef>
              <a:buFont typeface="Arial,Sans-Serif"/>
              <a:buChar char="•"/>
            </a:pPr>
            <a:r>
              <a:rPr lang="en-US">
                <a:solidFill>
                  <a:schemeClr val="bg2">
                    <a:lumMod val="10000"/>
                  </a:schemeClr>
                </a:solidFill>
              </a:rPr>
              <a:t>Innovation</a:t>
            </a:r>
            <a:endParaRPr lang="en-US">
              <a:solidFill>
                <a:srgbClr val="FFFFFF"/>
              </a:solidFill>
            </a:endParaRPr>
          </a:p>
          <a:p>
            <a:pPr marL="628650" lvl="1" indent="-171450">
              <a:spcBef>
                <a:spcPts val="600"/>
              </a:spcBef>
              <a:buFont typeface="Arial,Sans-Serif"/>
              <a:buChar char="•"/>
            </a:pPr>
            <a:r>
              <a:rPr lang="en-US">
                <a:solidFill>
                  <a:schemeClr val="bg2">
                    <a:lumMod val="10000"/>
                  </a:schemeClr>
                </a:solidFill>
              </a:rPr>
              <a:t>Risk-taking</a:t>
            </a:r>
            <a:endParaRPr lang="en-US"/>
          </a:p>
          <a:p>
            <a:pPr marL="628650" lvl="1" indent="-171450">
              <a:spcBef>
                <a:spcPts val="600"/>
              </a:spcBef>
              <a:buFont typeface="Arial,Sans-Serif"/>
              <a:buChar char="•"/>
            </a:pPr>
            <a:r>
              <a:rPr lang="en-US">
                <a:solidFill>
                  <a:srgbClr val="000000"/>
                </a:solidFill>
              </a:rPr>
              <a:t>Quick overview then get (or give) examples. – Web Design/Graphic Communications students have yearly design contest for school theme.</a:t>
            </a:r>
            <a:endParaRPr lang="en-US">
              <a:solidFill>
                <a:schemeClr val="bg2">
                  <a:lumMod val="10000"/>
                </a:schemeClr>
              </a:solidFill>
            </a:endParaRPr>
          </a:p>
          <a:p>
            <a:pPr marL="171450" indent="-171450">
              <a:spcBef>
                <a:spcPts val="2000"/>
              </a:spcBef>
              <a:buFont typeface="Arial,Sans-Serif"/>
              <a:buChar char="•"/>
            </a:pPr>
            <a:r>
              <a:rPr lang="en-US">
                <a:solidFill>
                  <a:schemeClr val="bg2">
                    <a:lumMod val="10000"/>
                  </a:schemeClr>
                </a:solidFill>
              </a:rPr>
              <a:t>Effective Oral and Written Communication</a:t>
            </a:r>
            <a:endParaRPr lang="en-US">
              <a:solidFill>
                <a:srgbClr val="FFFFFF"/>
              </a:solidFill>
            </a:endParaRPr>
          </a:p>
          <a:p>
            <a:pPr marL="1543050" lvl="1" indent="-171450">
              <a:spcBef>
                <a:spcPts val="2000"/>
              </a:spcBef>
              <a:buFont typeface="Arial"/>
              <a:buChar char="•"/>
            </a:pPr>
            <a:r>
              <a:rPr lang="en-US">
                <a:solidFill>
                  <a:schemeClr val="bg2">
                    <a:lumMod val="10000"/>
                  </a:schemeClr>
                </a:solidFill>
              </a:rPr>
              <a:t>Ability to communicate one’s thoughts clearly and concisely.</a:t>
            </a:r>
            <a:endParaRPr lang="en-US">
              <a:solidFill>
                <a:srgbClr val="000000"/>
              </a:solidFill>
            </a:endParaRPr>
          </a:p>
          <a:p>
            <a:pPr marL="1543050" lvl="1" indent="-171450">
              <a:spcBef>
                <a:spcPts val="2000"/>
              </a:spcBef>
              <a:buFont typeface="Arial"/>
              <a:buChar char="•"/>
            </a:pPr>
            <a:r>
              <a:rPr lang="en-US">
                <a:solidFill>
                  <a:srgbClr val="000000"/>
                </a:solidFill>
              </a:rPr>
              <a:t>Quick overview then get (or give) examples. – senior projects with presentation</a:t>
            </a:r>
            <a:endParaRPr lang="en-US">
              <a:solidFill>
                <a:schemeClr val="bg2">
                  <a:lumMod val="10000"/>
                </a:schemeClr>
              </a:solidFill>
            </a:endParaRPr>
          </a:p>
          <a:p>
            <a:pPr marL="1085850" lvl="1" indent="-171450">
              <a:spcBef>
                <a:spcPts val="2000"/>
              </a:spcBef>
              <a:buFont typeface="Arial,Sans-Serif"/>
              <a:buChar char="•"/>
            </a:pPr>
            <a:endParaRPr lang="en-US">
              <a:solidFill>
                <a:schemeClr val="bg2">
                  <a:lumMod val="10000"/>
                </a:schemeClr>
              </a:solidFill>
            </a:endParaRPr>
          </a:p>
          <a:p>
            <a:pPr marL="171450" indent="-171450">
              <a:spcBef>
                <a:spcPts val="2000"/>
              </a:spcBef>
              <a:buFont typeface="Arial,Sans-Serif"/>
              <a:buChar char="•"/>
            </a:pPr>
            <a:r>
              <a:rPr lang="en-US">
                <a:solidFill>
                  <a:schemeClr val="bg2">
                    <a:lumMod val="10000"/>
                  </a:schemeClr>
                </a:solidFill>
              </a:rPr>
              <a:t>Accessing and Analyzing Information</a:t>
            </a:r>
          </a:p>
          <a:p>
            <a:pPr marL="2457450" lvl="1" indent="-171450">
              <a:spcBef>
                <a:spcPts val="2000"/>
              </a:spcBef>
              <a:buFont typeface="Arial,Sans-Serif"/>
              <a:buChar char="•"/>
            </a:pPr>
            <a:r>
              <a:rPr lang="en-US">
                <a:solidFill>
                  <a:schemeClr val="bg2">
                    <a:lumMod val="10000"/>
                  </a:schemeClr>
                </a:solidFill>
              </a:rPr>
              <a:t>The skill of gathering information on a certain topic and analyzing the quality of that information.</a:t>
            </a:r>
            <a:endParaRPr lang="en-US"/>
          </a:p>
          <a:p>
            <a:pPr marL="171450" indent="-171450">
              <a:spcBef>
                <a:spcPts val="2000"/>
              </a:spcBef>
              <a:buFont typeface="Arial,Sans-Serif"/>
              <a:buChar char="•"/>
            </a:pPr>
            <a:r>
              <a:rPr lang="en-US">
                <a:solidFill>
                  <a:schemeClr val="bg2">
                    <a:lumMod val="10000"/>
                  </a:schemeClr>
                </a:solidFill>
              </a:rPr>
              <a:t>Curiosity and Imagination</a:t>
            </a:r>
          </a:p>
          <a:p>
            <a:pPr marL="2457450" lvl="1" indent="-171450">
              <a:spcBef>
                <a:spcPts val="2000"/>
              </a:spcBef>
              <a:buFont typeface="Arial,Sans-Serif"/>
              <a:buChar char="•"/>
            </a:pPr>
            <a:r>
              <a:rPr lang="en-US" b="1">
                <a:solidFill>
                  <a:schemeClr val="bg2">
                    <a:lumMod val="10000"/>
                  </a:schemeClr>
                </a:solidFill>
              </a:rPr>
              <a:t>Curiosity</a:t>
            </a:r>
            <a:r>
              <a:rPr lang="en-US">
                <a:solidFill>
                  <a:schemeClr val="bg2">
                    <a:lumMod val="10000"/>
                  </a:schemeClr>
                </a:solidFill>
              </a:rPr>
              <a:t> is the desire to know or learn and a desire to know about people or things that do not concern one.</a:t>
            </a:r>
          </a:p>
          <a:p>
            <a:pPr marL="2457450" lvl="1" indent="-171450">
              <a:spcBef>
                <a:spcPts val="2000"/>
              </a:spcBef>
              <a:buFont typeface="Arial,Sans-Serif"/>
              <a:buChar char="•"/>
            </a:pPr>
            <a:r>
              <a:rPr lang="en-US" b="1">
                <a:solidFill>
                  <a:srgbClr val="161616"/>
                </a:solidFill>
              </a:rPr>
              <a:t>Imagination</a:t>
            </a:r>
            <a:r>
              <a:rPr lang="en-US">
                <a:solidFill>
                  <a:srgbClr val="161616"/>
                </a:solidFill>
              </a:rPr>
              <a:t> is the formation of amental image or something that is neither perceived as real nor present.</a:t>
            </a:r>
            <a:endParaRPr lang="en-US">
              <a:solidFill>
                <a:srgbClr val="171717"/>
              </a:solidFill>
            </a:endParaRPr>
          </a:p>
        </p:txBody>
      </p:sp>
      <p:sp>
        <p:nvSpPr>
          <p:cNvPr id="4" name="Slide Number Placeholder 3"/>
          <p:cNvSpPr>
            <a:spLocks noGrp="1"/>
          </p:cNvSpPr>
          <p:nvPr>
            <p:ph type="sldNum" sz="quarter" idx="5"/>
          </p:nvPr>
        </p:nvSpPr>
        <p:spPr/>
        <p:txBody>
          <a:bodyPr/>
          <a:lstStyle/>
          <a:p>
            <a:fld id="{C7B0AA9B-FB8A-4FE3-8833-FF08E2E7C5F6}" type="slidenum">
              <a:rPr lang="en-US" smtClean="0"/>
              <a:t>22</a:t>
            </a:fld>
            <a:endParaRPr lang="en-US"/>
          </a:p>
        </p:txBody>
      </p:sp>
    </p:spTree>
    <p:extLst>
      <p:ext uri="{BB962C8B-B14F-4D97-AF65-F5344CB8AC3E}">
        <p14:creationId xmlns:p14="http://schemas.microsoft.com/office/powerpoint/2010/main" val="1510409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a:t>
            </a:r>
            <a:r>
              <a:rPr lang="en-US" baseline="0"/>
              <a:t> overview then get (or give) examples. – Carpentry students meet potential clients, collect material costs etc.</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560487-6D9D-491A-A267-76C067F65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27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sv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sv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sv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1824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87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180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0230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3256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188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2032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1" name="Google Shape;31;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566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6965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0" name="Google Shape;40;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862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429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789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7" name="Google Shape;47;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7803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1" name="Google Shape;51;p12"/>
          <p:cNvSpPr/>
          <p:nvPr/>
        </p:nvSpPr>
        <p:spPr>
          <a:xfrm>
            <a:off x="95600" y="706567"/>
            <a:ext cx="11997600" cy="603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2457873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583D-65D0-254F-A326-CBE39E148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FC115-22AA-F748-87DC-B959011E6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6E722-C1B6-704C-B83D-F0F2BA57F8CD}"/>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5" name="Footer Placeholder 4">
            <a:extLst>
              <a:ext uri="{FF2B5EF4-FFF2-40B4-BE49-F238E27FC236}">
                <a16:creationId xmlns:a16="http://schemas.microsoft.com/office/drawing/2014/main" id="{317351FD-26EB-B04D-B529-C6A37525C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BA121-FFCA-7144-B552-E5FDC61773E2}"/>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1323407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8087-FE5B-AE45-9FAF-35DB74179C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BD1E17-E8E9-3741-8D37-FC4EC423EF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C7E0F-B340-8A47-B594-59439C279262}"/>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5" name="Footer Placeholder 4">
            <a:extLst>
              <a:ext uri="{FF2B5EF4-FFF2-40B4-BE49-F238E27FC236}">
                <a16:creationId xmlns:a16="http://schemas.microsoft.com/office/drawing/2014/main" id="{42B527C3-539C-AE4E-A5AB-A1B5E4C9E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F08A1-5884-2142-AEDE-53D622C42496}"/>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2349783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03B7-A8C3-A14A-838D-80592B36C2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299CB7-9CC7-A143-935B-57BC6D0889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53B89F-A499-2444-BFCC-7A25C68D8356}"/>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5" name="Footer Placeholder 4">
            <a:extLst>
              <a:ext uri="{FF2B5EF4-FFF2-40B4-BE49-F238E27FC236}">
                <a16:creationId xmlns:a16="http://schemas.microsoft.com/office/drawing/2014/main" id="{83D9B587-2F34-C74B-A1BE-27D374BE2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6F531-4739-DF49-8D33-A978FDD7DDE0}"/>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3128324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6030-5AE9-7442-923D-0953BFE89C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D7DEC-344D-FE47-80E8-FA2924E573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DAA7E6-BB44-A042-A82F-AE0CA54F72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3A0806-D972-CE45-A909-65E207D9CF05}"/>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6" name="Footer Placeholder 5">
            <a:extLst>
              <a:ext uri="{FF2B5EF4-FFF2-40B4-BE49-F238E27FC236}">
                <a16:creationId xmlns:a16="http://schemas.microsoft.com/office/drawing/2014/main" id="{37FB2051-045A-9E45-957D-B63A1FFB6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C2BF95-861D-8E4B-9640-EE0665C27918}"/>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432652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12C1-3F46-6A44-8B60-93F9E66927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274B96-621E-344E-B1A2-BC87101311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1A6E9-D505-DA48-81E4-D99ACA969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D305A9-9CA3-0445-A067-4F26C27B0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930E24-F996-164A-AE0A-3255416D54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E819B9-6D84-574D-9542-25B14C29B125}"/>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8" name="Footer Placeholder 7">
            <a:extLst>
              <a:ext uri="{FF2B5EF4-FFF2-40B4-BE49-F238E27FC236}">
                <a16:creationId xmlns:a16="http://schemas.microsoft.com/office/drawing/2014/main" id="{49D72EBB-82EC-0D4F-9BDF-9297BCE8D9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9F5D60-E2BC-D342-A285-3562D6AE5E6C}"/>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4106063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D56D-9110-E24A-96CD-7B869F888E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BB6B68-7BA4-054D-866B-95EFB4F44D11}"/>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4" name="Footer Placeholder 3">
            <a:extLst>
              <a:ext uri="{FF2B5EF4-FFF2-40B4-BE49-F238E27FC236}">
                <a16:creationId xmlns:a16="http://schemas.microsoft.com/office/drawing/2014/main" id="{BAFAD6A5-A643-E643-A934-644F6AEA40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A8680C-20D6-A541-9A42-3DA500BDD8C0}"/>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1376251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F0518-7FF5-7647-9871-5E54F102E4EA}"/>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3" name="Footer Placeholder 2">
            <a:extLst>
              <a:ext uri="{FF2B5EF4-FFF2-40B4-BE49-F238E27FC236}">
                <a16:creationId xmlns:a16="http://schemas.microsoft.com/office/drawing/2014/main" id="{52E50404-6C75-3242-B805-6A7DB57A51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99CBA0-CE0C-D740-80CE-B58CD69CF14E}"/>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1353316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AEB3-DF6A-494D-9531-2AC480277B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611241-7A27-F149-9770-D4665DE30F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88797F-45EC-3A42-972E-027325EE6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FC3691-04E6-3345-BBBA-519FCA9A93B3}"/>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6" name="Footer Placeholder 5">
            <a:extLst>
              <a:ext uri="{FF2B5EF4-FFF2-40B4-BE49-F238E27FC236}">
                <a16:creationId xmlns:a16="http://schemas.microsoft.com/office/drawing/2014/main" id="{82F77003-CAA7-0241-B803-FEB179E12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39EAF-6CC6-D144-9F06-4D84E7CFC295}"/>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795826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2581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CCA5-2E48-D840-AA26-B83B4C30B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63DB68-5D91-9442-98A5-54D118C7BA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B8474B-2340-5740-AB32-92E57723F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19E041-A3DB-7742-A516-9B1BBCDE24CE}"/>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6" name="Footer Placeholder 5">
            <a:extLst>
              <a:ext uri="{FF2B5EF4-FFF2-40B4-BE49-F238E27FC236}">
                <a16:creationId xmlns:a16="http://schemas.microsoft.com/office/drawing/2014/main" id="{05D76D92-E516-D04A-8AA5-0C466EE32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890B8-B05A-214B-8834-90CC192A6CF2}"/>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1883053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09DC-76BE-E846-8C9D-A0731E1E5D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65540B-4B90-C64B-B531-51223DF5D2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00CEA-6F56-1647-9754-0FFF48080F71}"/>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5" name="Footer Placeholder 4">
            <a:extLst>
              <a:ext uri="{FF2B5EF4-FFF2-40B4-BE49-F238E27FC236}">
                <a16:creationId xmlns:a16="http://schemas.microsoft.com/office/drawing/2014/main" id="{D5D2B96E-E27A-A040-B89B-3E2213DE2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48D9-DB62-E64F-9D59-F087C575F812}"/>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393601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02E793-C885-5C4A-8B7C-BE7FDE5BE2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959FB6-902F-8744-9698-A6BFBC4F5E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36606-9D21-BB45-A848-BA8D23C877D6}"/>
              </a:ext>
            </a:extLst>
          </p:cNvPr>
          <p:cNvSpPr>
            <a:spLocks noGrp="1"/>
          </p:cNvSpPr>
          <p:nvPr>
            <p:ph type="dt" sz="half" idx="10"/>
          </p:nvPr>
        </p:nvSpPr>
        <p:spPr/>
        <p:txBody>
          <a:bodyPr/>
          <a:lstStyle/>
          <a:p>
            <a:fld id="{79EC28E1-1C08-BE41-BA4E-BA93E0F677EB}" type="datetimeFigureOut">
              <a:rPr lang="en-US" smtClean="0"/>
              <a:t>6/4/26</a:t>
            </a:fld>
            <a:endParaRPr lang="en-US"/>
          </a:p>
        </p:txBody>
      </p:sp>
      <p:sp>
        <p:nvSpPr>
          <p:cNvPr id="5" name="Footer Placeholder 4">
            <a:extLst>
              <a:ext uri="{FF2B5EF4-FFF2-40B4-BE49-F238E27FC236}">
                <a16:creationId xmlns:a16="http://schemas.microsoft.com/office/drawing/2014/main" id="{50462754-F9B0-2B4E-966F-BCF791028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36AD3-EA60-4E41-9FB2-B309A226269C}"/>
              </a:ext>
            </a:extLst>
          </p:cNvPr>
          <p:cNvSpPr>
            <a:spLocks noGrp="1"/>
          </p:cNvSpPr>
          <p:nvPr>
            <p:ph type="sldNum" sz="quarter" idx="12"/>
          </p:nvPr>
        </p:nvSpPr>
        <p:spPr/>
        <p:txBody>
          <a:bodyPr/>
          <a:lstStyle/>
          <a:p>
            <a:fld id="{48CD2760-1FA6-A143-B43C-EB1441A289A8}" type="slidenum">
              <a:rPr lang="en-US" smtClean="0"/>
              <a:t>‹#›</a:t>
            </a:fld>
            <a:endParaRPr lang="en-US"/>
          </a:p>
        </p:txBody>
      </p:sp>
    </p:spTree>
    <p:extLst>
      <p:ext uri="{BB962C8B-B14F-4D97-AF65-F5344CB8AC3E}">
        <p14:creationId xmlns:p14="http://schemas.microsoft.com/office/powerpoint/2010/main" val="2301620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2C24-7B79-3CF5-BD97-E01CEA7A79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8E51B5-D40B-8520-F9C6-C5F7F52CF5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7DD418-FE26-201E-DBCA-929E1E1A6976}"/>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5" name="Footer Placeholder 4">
            <a:extLst>
              <a:ext uri="{FF2B5EF4-FFF2-40B4-BE49-F238E27FC236}">
                <a16:creationId xmlns:a16="http://schemas.microsoft.com/office/drawing/2014/main" id="{C6884EFC-AB11-9EC4-23BF-7DC542391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B0927-ED8E-0971-FAE1-DA49248B90DB}"/>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3037840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C53EB-8946-4762-F2C4-D2FB206E87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09C8DB-D91A-AAAE-BC81-42FA052B96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7BFFB-AEF3-90B0-3727-1760A3B41B7C}"/>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5" name="Footer Placeholder 4">
            <a:extLst>
              <a:ext uri="{FF2B5EF4-FFF2-40B4-BE49-F238E27FC236}">
                <a16:creationId xmlns:a16="http://schemas.microsoft.com/office/drawing/2014/main" id="{07482ADC-3684-1D3B-6AB0-4863DB8AB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1A31E-B2F3-D72B-128D-A18E1A734762}"/>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1396690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BD3D-8F51-06FF-0A14-7759A33FC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FC2C23-8159-D867-972C-49E3C4DAD3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94D2BB-EF6B-32F0-2EFD-51CF9C7C8566}"/>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5" name="Footer Placeholder 4">
            <a:extLst>
              <a:ext uri="{FF2B5EF4-FFF2-40B4-BE49-F238E27FC236}">
                <a16:creationId xmlns:a16="http://schemas.microsoft.com/office/drawing/2014/main" id="{37D30497-417E-313C-2844-402FE4DAF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1ED01-EBE8-6AD7-7F99-C2120F09D535}"/>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3358255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16E9F-FF51-7B89-812D-6272FC30F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CDAB8-2FCA-8EFB-19DF-329A59C7E8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E97CD6-4645-7838-3185-5386DBEC8E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0B3A0-D31C-4E43-680F-E2CF394E8263}"/>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6" name="Footer Placeholder 5">
            <a:extLst>
              <a:ext uri="{FF2B5EF4-FFF2-40B4-BE49-F238E27FC236}">
                <a16:creationId xmlns:a16="http://schemas.microsoft.com/office/drawing/2014/main" id="{FBA067D0-16B1-932E-DEC4-36958F106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DC15C-4821-05C0-3E4B-D64A87A2FCD2}"/>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3366607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B337-E52E-9CF9-F968-7C01209CB3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56D2AD-6DDE-B34F-9E79-B1AA8F17B2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A24DC6-1FF6-6D72-D61E-A25E75447C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B18C6-D87E-9A8B-E0C0-2A22FF413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B6C730-B7B0-C2D1-23D6-B0C537021F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E57E06-436C-5298-51E6-A8C71686E6E7}"/>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8" name="Footer Placeholder 7">
            <a:extLst>
              <a:ext uri="{FF2B5EF4-FFF2-40B4-BE49-F238E27FC236}">
                <a16:creationId xmlns:a16="http://schemas.microsoft.com/office/drawing/2014/main" id="{F66E9BC3-1048-8CC4-3936-0B75E83F36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431346-25B5-B3E6-1A25-16D722043FC7}"/>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1983469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1990-6BFA-C4D9-3612-C6673BC8B5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D5DBFC-B684-EDE9-F384-6D1AC602FEF7}"/>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4" name="Footer Placeholder 3">
            <a:extLst>
              <a:ext uri="{FF2B5EF4-FFF2-40B4-BE49-F238E27FC236}">
                <a16:creationId xmlns:a16="http://schemas.microsoft.com/office/drawing/2014/main" id="{00465696-87DB-1B78-D125-4F4CDF2C4D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4805A7-FA05-8650-58F4-C0530680376D}"/>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167293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201521-5F70-7BC5-4F57-F3C0D88B286A}"/>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3" name="Footer Placeholder 2">
            <a:extLst>
              <a:ext uri="{FF2B5EF4-FFF2-40B4-BE49-F238E27FC236}">
                <a16:creationId xmlns:a16="http://schemas.microsoft.com/office/drawing/2014/main" id="{059004E8-F700-C273-6117-DEDACD4B1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310CB9-3CC4-AD11-5F65-8DCE11866A78}"/>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688353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9" name="Google Shape;3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0722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DB02-9A42-5C1F-BF0E-6E74AAAB9A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57AFC5-2C1B-97C5-FE0B-C23E1EA96A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BCE61F-5D2D-93A0-2441-C7D54FDC9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CCE9A7-B2AF-F4B8-95C7-ABF164C926E9}"/>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6" name="Footer Placeholder 5">
            <a:extLst>
              <a:ext uri="{FF2B5EF4-FFF2-40B4-BE49-F238E27FC236}">
                <a16:creationId xmlns:a16="http://schemas.microsoft.com/office/drawing/2014/main" id="{310EF2C8-958E-B65F-3BEE-DEDF560572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B952F-B31E-9B33-C898-BE455DB5D06F}"/>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36941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592-88A1-CF33-0D45-8DCDA451BD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3A1E39-42B2-68AD-6CCB-BE7D1938FF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E2257C-9A20-0477-DE66-AF60A508D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44EE0-463E-6F64-3B1E-88605588E920}"/>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6" name="Footer Placeholder 5">
            <a:extLst>
              <a:ext uri="{FF2B5EF4-FFF2-40B4-BE49-F238E27FC236}">
                <a16:creationId xmlns:a16="http://schemas.microsoft.com/office/drawing/2014/main" id="{2D65D4F4-A360-57A9-9F46-FE193C0064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368D-CA28-0E40-F6AB-BEF243F9BF2E}"/>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3240505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81E8-9569-D42C-DFB6-C1161E3F73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BAD425-E2F8-DE99-08C3-DA4A2DB897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C27F4-2558-7169-619F-4772EC2C1209}"/>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5" name="Footer Placeholder 4">
            <a:extLst>
              <a:ext uri="{FF2B5EF4-FFF2-40B4-BE49-F238E27FC236}">
                <a16:creationId xmlns:a16="http://schemas.microsoft.com/office/drawing/2014/main" id="{C8963409-04C0-39A0-F648-C0E950BD0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1E896-CA1E-792A-C0E1-3CC6030F91D9}"/>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2318185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854D3-2F9E-1A19-A62D-0098D9B4E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0A2003-A74F-3078-286F-5E69D3FEB8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4F074-4A55-E5E1-FD96-D1129C2C254E}"/>
              </a:ext>
            </a:extLst>
          </p:cNvPr>
          <p:cNvSpPr>
            <a:spLocks noGrp="1"/>
          </p:cNvSpPr>
          <p:nvPr>
            <p:ph type="dt" sz="half" idx="10"/>
          </p:nvPr>
        </p:nvSpPr>
        <p:spPr/>
        <p:txBody>
          <a:bodyPr/>
          <a:lstStyle/>
          <a:p>
            <a:fld id="{88839852-1145-4164-9528-454B82D6D5BA}" type="datetimeFigureOut">
              <a:rPr lang="en-US" smtClean="0"/>
              <a:t>6/4/26</a:t>
            </a:fld>
            <a:endParaRPr lang="en-US"/>
          </a:p>
        </p:txBody>
      </p:sp>
      <p:sp>
        <p:nvSpPr>
          <p:cNvPr id="5" name="Footer Placeholder 4">
            <a:extLst>
              <a:ext uri="{FF2B5EF4-FFF2-40B4-BE49-F238E27FC236}">
                <a16:creationId xmlns:a16="http://schemas.microsoft.com/office/drawing/2014/main" id="{E8D90339-EBDB-15A6-0539-0F251F9FB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F0730-5391-9AFB-BC28-5CAE3E0B61C9}"/>
              </a:ext>
            </a:extLst>
          </p:cNvPr>
          <p:cNvSpPr>
            <a:spLocks noGrp="1"/>
          </p:cNvSpPr>
          <p:nvPr>
            <p:ph type="sldNum" sz="quarter" idx="12"/>
          </p:nvPr>
        </p:nvSpPr>
        <p:spPr/>
        <p:txBody>
          <a:bodyPr/>
          <a:lstStyle/>
          <a:p>
            <a:fld id="{EBE99A67-81FA-4A8A-9BAC-9D12102D9CF7}" type="slidenum">
              <a:rPr lang="en-US" smtClean="0"/>
              <a:t>‹#›</a:t>
            </a:fld>
            <a:endParaRPr lang="en-US"/>
          </a:p>
        </p:txBody>
      </p:sp>
    </p:spTree>
    <p:extLst>
      <p:ext uri="{BB962C8B-B14F-4D97-AF65-F5344CB8AC3E}">
        <p14:creationId xmlns:p14="http://schemas.microsoft.com/office/powerpoint/2010/main" val="2905393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34961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ody D.1">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with low confidence">
            <a:extLst>
              <a:ext uri="{FF2B5EF4-FFF2-40B4-BE49-F238E27FC236}">
                <a16:creationId xmlns:a16="http://schemas.microsoft.com/office/drawing/2014/main" id="{7FB52D62-2BDE-4731-9093-841467EE45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2618" y="6099092"/>
            <a:ext cx="1858262" cy="398199"/>
          </a:xfrm>
          <a:prstGeom prst="rect">
            <a:avLst/>
          </a:prstGeom>
        </p:spPr>
      </p:pic>
      <p:pic>
        <p:nvPicPr>
          <p:cNvPr id="3" name="Graphic 2">
            <a:extLst>
              <a:ext uri="{FF2B5EF4-FFF2-40B4-BE49-F238E27FC236}">
                <a16:creationId xmlns:a16="http://schemas.microsoft.com/office/drawing/2014/main" id="{B13048C5-DEDC-6FCB-4AF9-01A1DF45AE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233408" y="6023709"/>
            <a:ext cx="507252" cy="507252"/>
          </a:xfrm>
          <a:prstGeom prst="rect">
            <a:avLst/>
          </a:prstGeom>
        </p:spPr>
      </p:pic>
    </p:spTree>
    <p:extLst>
      <p:ext uri="{BB962C8B-B14F-4D97-AF65-F5344CB8AC3E}">
        <p14:creationId xmlns:p14="http://schemas.microsoft.com/office/powerpoint/2010/main" val="153580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035190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3588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62163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942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26160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5802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791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6957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4667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68455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03192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8282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C961CF2C-5EC0-B12C-C620-58793561121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D54EDF63-88D0-6E0E-A9AB-EDEC359DC387}"/>
              </a:ext>
            </a:extLst>
          </p:cNvPr>
          <p:cNvPicPr>
            <a:picLocks noChangeAspect="1"/>
          </p:cNvPicPr>
          <p:nvPr userDrawn="1"/>
        </p:nvPicPr>
        <p:blipFill>
          <a:blip r:embed="rId3"/>
          <a:stretch>
            <a:fillRect/>
          </a:stretch>
        </p:blipFill>
        <p:spPr>
          <a:xfrm>
            <a:off x="493986" y="416139"/>
            <a:ext cx="2053271" cy="500485"/>
          </a:xfrm>
          <a:prstGeom prst="rect">
            <a:avLst/>
          </a:prstGeom>
        </p:spPr>
      </p:pic>
      <p:pic>
        <p:nvPicPr>
          <p:cNvPr id="3" name="Picture 2" descr="Logo&#10;&#10;Description automatically generated with low confidence">
            <a:extLst>
              <a:ext uri="{FF2B5EF4-FFF2-40B4-BE49-F238E27FC236}">
                <a16:creationId xmlns:a16="http://schemas.microsoft.com/office/drawing/2014/main" id="{0B071300-E268-3F7C-1FDD-537C65BA60A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2618" y="6099092"/>
            <a:ext cx="1858262" cy="398199"/>
          </a:xfrm>
          <a:prstGeom prst="rect">
            <a:avLst/>
          </a:prstGeom>
        </p:spPr>
      </p:pic>
    </p:spTree>
    <p:extLst>
      <p:ext uri="{BB962C8B-B14F-4D97-AF65-F5344CB8AC3E}">
        <p14:creationId xmlns:p14="http://schemas.microsoft.com/office/powerpoint/2010/main" val="3423348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M Online Events LOGO 1">
    <p:bg>
      <p:bgPr>
        <a:solidFill>
          <a:srgbClr val="001B49"/>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B2E6BB0D-9C3C-2E75-FC5D-E3301C6749C5}"/>
              </a:ext>
            </a:extLst>
          </p:cNvPr>
          <p:cNvPicPr>
            <a:picLocks noChangeAspect="1"/>
          </p:cNvPicPr>
          <p:nvPr userDrawn="1"/>
        </p:nvPicPr>
        <p:blipFill>
          <a:blip>
            <a:extLst>
              <a:ext uri="{96DAC541-7B7A-43D3-8B79-37D633B846F1}">
                <asvg:svgBlip xmlns:asvg="http://schemas.microsoft.com/office/drawing/2016/SVG/main" r:embed="rId2"/>
              </a:ext>
            </a:extLst>
          </a:blip>
          <a:srcRect t="17659" r="11706"/>
          <a:stretch>
            <a:fillRect/>
          </a:stretch>
        </p:blipFill>
        <p:spPr>
          <a:xfrm>
            <a:off x="7264518" y="0"/>
            <a:ext cx="4927482" cy="2615878"/>
          </a:xfrm>
          <a:custGeom>
            <a:avLst/>
            <a:gdLst>
              <a:gd name="connsiteX0" fmla="*/ 0 w 7852712"/>
              <a:gd name="connsiteY0" fmla="*/ 0 h 4168810"/>
              <a:gd name="connsiteX1" fmla="*/ 7852712 w 7852712"/>
              <a:gd name="connsiteY1" fmla="*/ 0 h 4168810"/>
              <a:gd name="connsiteX2" fmla="*/ 7852712 w 7852712"/>
              <a:gd name="connsiteY2" fmla="*/ 4168810 h 4168810"/>
              <a:gd name="connsiteX3" fmla="*/ 0 w 7852712"/>
              <a:gd name="connsiteY3" fmla="*/ 4168810 h 4168810"/>
            </a:gdLst>
            <a:ahLst/>
            <a:cxnLst>
              <a:cxn ang="0">
                <a:pos x="connsiteX0" y="connsiteY0"/>
              </a:cxn>
              <a:cxn ang="0">
                <a:pos x="connsiteX1" y="connsiteY1"/>
              </a:cxn>
              <a:cxn ang="0">
                <a:pos x="connsiteX2" y="connsiteY2"/>
              </a:cxn>
              <a:cxn ang="0">
                <a:pos x="connsiteX3" y="connsiteY3"/>
              </a:cxn>
            </a:cxnLst>
            <a:rect l="l" t="t" r="r" b="b"/>
            <a:pathLst>
              <a:path w="7852712" h="4168810">
                <a:moveTo>
                  <a:pt x="0" y="0"/>
                </a:moveTo>
                <a:lnTo>
                  <a:pt x="7852712" y="0"/>
                </a:lnTo>
                <a:lnTo>
                  <a:pt x="7852712" y="4168810"/>
                </a:lnTo>
                <a:lnTo>
                  <a:pt x="0" y="4168810"/>
                </a:lnTo>
                <a:close/>
              </a:path>
            </a:pathLst>
          </a:custGeom>
        </p:spPr>
      </p:pic>
      <p:pic>
        <p:nvPicPr>
          <p:cNvPr id="2" name="Picture 1">
            <a:extLst>
              <a:ext uri="{FF2B5EF4-FFF2-40B4-BE49-F238E27FC236}">
                <a16:creationId xmlns:a16="http://schemas.microsoft.com/office/drawing/2014/main" id="{1EC2A0B6-FD37-E0A4-F31D-E09DBEF7E947}"/>
              </a:ext>
            </a:extLst>
          </p:cNvPr>
          <p:cNvPicPr>
            <a:picLocks noChangeAspect="1"/>
          </p:cNvPicPr>
          <p:nvPr userDrawn="1"/>
        </p:nvPicPr>
        <p:blipFill>
          <a:blip r:embed="rId3"/>
          <a:stretch>
            <a:fillRect/>
          </a:stretch>
        </p:blipFill>
        <p:spPr>
          <a:xfrm>
            <a:off x="11239500" y="6027394"/>
            <a:ext cx="495297" cy="495297"/>
          </a:xfrm>
          <a:prstGeom prst="rect">
            <a:avLst/>
          </a:prstGeom>
        </p:spPr>
      </p:pic>
      <p:pic>
        <p:nvPicPr>
          <p:cNvPr id="3" name="Picture 2" descr="A white text on a black background&#10;&#10;Description automatically generated with medium confidence">
            <a:extLst>
              <a:ext uri="{FF2B5EF4-FFF2-40B4-BE49-F238E27FC236}">
                <a16:creationId xmlns:a16="http://schemas.microsoft.com/office/drawing/2014/main" id="{E2C0085E-0FA5-EB7B-F22F-56D13E7B21C8}"/>
              </a:ext>
            </a:extLst>
          </p:cNvPr>
          <p:cNvPicPr>
            <a:picLocks noChangeAspect="1"/>
          </p:cNvPicPr>
          <p:nvPr userDrawn="1"/>
        </p:nvPicPr>
        <p:blipFill>
          <a:blip r:embed="rId4"/>
          <a:stretch>
            <a:fillRect/>
          </a:stretch>
        </p:blipFill>
        <p:spPr>
          <a:xfrm>
            <a:off x="512618" y="6099091"/>
            <a:ext cx="1858262" cy="398199"/>
          </a:xfrm>
          <a:prstGeom prst="rect">
            <a:avLst/>
          </a:prstGeom>
        </p:spPr>
      </p:pic>
    </p:spTree>
    <p:extLst>
      <p:ext uri="{BB962C8B-B14F-4D97-AF65-F5344CB8AC3E}">
        <p14:creationId xmlns:p14="http://schemas.microsoft.com/office/powerpoint/2010/main" val="708668205"/>
      </p:ext>
    </p:extLst>
  </p:cSld>
  <p:clrMapOvr>
    <a:masterClrMapping/>
  </p:clrMapOvr>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A.1">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6293F31-A626-D988-D8EB-C2B391000809}"/>
              </a:ext>
            </a:extLst>
          </p:cNvPr>
          <p:cNvPicPr>
            <a:picLocks noChangeAspect="1"/>
          </p:cNvPicPr>
          <p:nvPr userDrawn="1"/>
        </p:nvPicPr>
        <p:blipFill>
          <a:blip>
            <a:extLst>
              <a:ext uri="{96DAC541-7B7A-43D3-8B79-37D633B846F1}">
                <asvg:svgBlip xmlns:asvg="http://schemas.microsoft.com/office/drawing/2016/SVG/main" r:embed="rId2"/>
              </a:ext>
            </a:extLst>
          </a:blip>
          <a:srcRect b="64218"/>
          <a:stretch/>
        </p:blipFill>
        <p:spPr>
          <a:xfrm flipH="1">
            <a:off x="5028548" y="4503277"/>
            <a:ext cx="7163451" cy="2354724"/>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E23D656-9399-C799-F6F5-20D95B3E02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2618" y="6099092"/>
            <a:ext cx="1858262" cy="398199"/>
          </a:xfrm>
          <a:prstGeom prst="rect">
            <a:avLst/>
          </a:prstGeom>
        </p:spPr>
      </p:pic>
      <p:pic>
        <p:nvPicPr>
          <p:cNvPr id="5" name="Picture 4">
            <a:extLst>
              <a:ext uri="{FF2B5EF4-FFF2-40B4-BE49-F238E27FC236}">
                <a16:creationId xmlns:a16="http://schemas.microsoft.com/office/drawing/2014/main" id="{AA3B0520-9668-1BE0-AF6C-14E724B1FD07}"/>
              </a:ext>
            </a:extLst>
          </p:cNvPr>
          <p:cNvPicPr>
            <a:picLocks noChangeAspect="1"/>
          </p:cNvPicPr>
          <p:nvPr userDrawn="1"/>
        </p:nvPicPr>
        <p:blipFill>
          <a:blip r:embed="rId4"/>
          <a:stretch>
            <a:fillRect/>
          </a:stretch>
        </p:blipFill>
        <p:spPr>
          <a:xfrm>
            <a:off x="11239500" y="6027394"/>
            <a:ext cx="495297" cy="495297"/>
          </a:xfrm>
          <a:prstGeom prst="rect">
            <a:avLst/>
          </a:prstGeom>
        </p:spPr>
      </p:pic>
    </p:spTree>
    <p:extLst>
      <p:ext uri="{BB962C8B-B14F-4D97-AF65-F5344CB8AC3E}">
        <p14:creationId xmlns:p14="http://schemas.microsoft.com/office/powerpoint/2010/main" val="3211771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7473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B.1">
    <p:bg>
      <p:bgPr>
        <a:solidFill>
          <a:srgbClr val="E8EFFB"/>
        </a:solidFill>
        <a:effectLst/>
      </p:bgPr>
    </p:bg>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9012534F-5F93-831F-8DA4-C921DED2E4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8699175" y="-1"/>
            <a:ext cx="3492825" cy="2180492"/>
          </a:xfrm>
          <a:prstGeom prst="rect">
            <a:avLst/>
          </a:prstGeom>
        </p:spPr>
      </p:pic>
      <p:sp>
        <p:nvSpPr>
          <p:cNvPr id="7" name="Text Placeholder 6">
            <a:extLst>
              <a:ext uri="{FF2B5EF4-FFF2-40B4-BE49-F238E27FC236}">
                <a16:creationId xmlns:a16="http://schemas.microsoft.com/office/drawing/2014/main" id="{8774E9DA-3183-1647-12BE-0496728BA92F}"/>
              </a:ext>
            </a:extLst>
          </p:cNvPr>
          <p:cNvSpPr>
            <a:spLocks noGrp="1"/>
          </p:cNvSpPr>
          <p:nvPr>
            <p:ph type="body" sz="quarter" idx="11" hasCustomPrompt="1"/>
          </p:nvPr>
        </p:nvSpPr>
        <p:spPr>
          <a:xfrm>
            <a:off x="6867849" y="1194707"/>
            <a:ext cx="4198938" cy="1268965"/>
          </a:xfrm>
          <a:prstGeom prst="rect">
            <a:avLst/>
          </a:prstGeom>
        </p:spPr>
        <p:txBody>
          <a:bodyPr/>
          <a:lstStyle>
            <a:lvl1pPr marL="0" indent="0">
              <a:lnSpc>
                <a:spcPct val="100000"/>
              </a:lnSpc>
              <a:buNone/>
              <a:defRPr sz="3600" b="0" i="0">
                <a:latin typeface="HelveticaNeueLT Std Med" panose="020B0604020202020204" pitchFamily="34" charset="0"/>
                <a:cs typeface="Arial" panose="020B0604020202020204" pitchFamily="34" charset="0"/>
              </a:defRPr>
            </a:lvl1pPr>
          </a:lstStyle>
          <a:p>
            <a:pPr lvl="0"/>
            <a:r>
              <a:rPr lang="en-US"/>
              <a:t>Insert Paragraph </a:t>
            </a:r>
            <a:br>
              <a:rPr lang="en-US"/>
            </a:br>
            <a:r>
              <a:rPr lang="en-US"/>
              <a:t>Heading Here</a:t>
            </a:r>
          </a:p>
        </p:txBody>
      </p:sp>
      <p:sp>
        <p:nvSpPr>
          <p:cNvPr id="9" name="Text Placeholder 8">
            <a:extLst>
              <a:ext uri="{FF2B5EF4-FFF2-40B4-BE49-F238E27FC236}">
                <a16:creationId xmlns:a16="http://schemas.microsoft.com/office/drawing/2014/main" id="{58CCB306-83CD-A5FA-B8C7-183158546A43}"/>
              </a:ext>
            </a:extLst>
          </p:cNvPr>
          <p:cNvSpPr>
            <a:spLocks noGrp="1"/>
          </p:cNvSpPr>
          <p:nvPr>
            <p:ph type="body" sz="quarter" idx="12" hasCustomPrompt="1"/>
          </p:nvPr>
        </p:nvSpPr>
        <p:spPr>
          <a:xfrm>
            <a:off x="6867849" y="2818234"/>
            <a:ext cx="4198938" cy="3321050"/>
          </a:xfrm>
          <a:prstGeom prst="rect">
            <a:avLst/>
          </a:prstGeom>
        </p:spPr>
        <p:txBody>
          <a:bodyPr/>
          <a:lstStyle>
            <a:lvl1pPr marL="0" indent="0">
              <a:buNone/>
              <a:defRPr sz="2400" b="0" i="0">
                <a:latin typeface="HelveticaNeueLT Std Lt" panose="020B0403020202020204" pitchFamily="34" charset="0"/>
                <a:cs typeface="Arial" panose="020B0604020202020204" pitchFamily="34" charset="0"/>
              </a:defRPr>
            </a:lvl1pPr>
          </a:lstStyle>
          <a:p>
            <a:pPr lvl="0"/>
            <a:r>
              <a:rPr lang="en-US"/>
              <a:t>Insert body text here.</a:t>
            </a:r>
          </a:p>
        </p:txBody>
      </p:sp>
      <p:sp>
        <p:nvSpPr>
          <p:cNvPr id="29" name="Picture Placeholder 28">
            <a:extLst>
              <a:ext uri="{FF2B5EF4-FFF2-40B4-BE49-F238E27FC236}">
                <a16:creationId xmlns:a16="http://schemas.microsoft.com/office/drawing/2014/main" id="{F1548CE3-CD41-BD01-2691-0D20BD3ABE0F}"/>
              </a:ext>
            </a:extLst>
          </p:cNvPr>
          <p:cNvSpPr>
            <a:spLocks noGrp="1"/>
          </p:cNvSpPr>
          <p:nvPr>
            <p:ph type="pic" sz="quarter" idx="13"/>
          </p:nvPr>
        </p:nvSpPr>
        <p:spPr>
          <a:xfrm>
            <a:off x="0" y="0"/>
            <a:ext cx="6092052" cy="6858000"/>
          </a:xfrm>
          <a:custGeom>
            <a:avLst/>
            <a:gdLst>
              <a:gd name="connsiteX0" fmla="*/ 0 w 6092052"/>
              <a:gd name="connsiteY0" fmla="*/ 0 h 6858000"/>
              <a:gd name="connsiteX1" fmla="*/ 5935318 w 6092052"/>
              <a:gd name="connsiteY1" fmla="*/ 0 h 6858000"/>
              <a:gd name="connsiteX2" fmla="*/ 5960446 w 6092052"/>
              <a:gd name="connsiteY2" fmla="*/ 162120 h 6858000"/>
              <a:gd name="connsiteX3" fmla="*/ 5642913 w 6092052"/>
              <a:gd name="connsiteY3" fmla="*/ 1678062 h 6858000"/>
              <a:gd name="connsiteX4" fmla="*/ 5578234 w 6092052"/>
              <a:gd name="connsiteY4" fmla="*/ 3011224 h 6858000"/>
              <a:gd name="connsiteX5" fmla="*/ 5915036 w 6092052"/>
              <a:gd name="connsiteY5" fmla="*/ 4289357 h 6858000"/>
              <a:gd name="connsiteX6" fmla="*/ 6045745 w 6092052"/>
              <a:gd name="connsiteY6" fmla="*/ 4865725 h 6858000"/>
              <a:gd name="connsiteX7" fmla="*/ 5696549 w 6092052"/>
              <a:gd name="connsiteY7" fmla="*/ 6850637 h 6858000"/>
              <a:gd name="connsiteX8" fmla="*/ 5690465 w 6092052"/>
              <a:gd name="connsiteY8" fmla="*/ 6858000 h 6858000"/>
              <a:gd name="connsiteX9" fmla="*/ 0 w 60920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2052" h="6858000">
                <a:moveTo>
                  <a:pt x="0" y="0"/>
                </a:moveTo>
                <a:lnTo>
                  <a:pt x="5935318" y="0"/>
                </a:lnTo>
                <a:cubicBezTo>
                  <a:pt x="5935318" y="0"/>
                  <a:pt x="5954248" y="100544"/>
                  <a:pt x="5960446" y="162120"/>
                </a:cubicBezTo>
                <a:cubicBezTo>
                  <a:pt x="6012729" y="686424"/>
                  <a:pt x="5765284" y="1177794"/>
                  <a:pt x="5642913" y="1678062"/>
                </a:cubicBezTo>
                <a:cubicBezTo>
                  <a:pt x="5536430" y="2113585"/>
                  <a:pt x="5512091" y="2563836"/>
                  <a:pt x="5578234" y="3011224"/>
                </a:cubicBezTo>
                <a:cubicBezTo>
                  <a:pt x="5643927" y="3455441"/>
                  <a:pt x="5788045" y="3867745"/>
                  <a:pt x="5915036" y="4289357"/>
                </a:cubicBezTo>
                <a:cubicBezTo>
                  <a:pt x="5971489" y="4476741"/>
                  <a:pt x="6015659" y="4669648"/>
                  <a:pt x="6045745" y="4865725"/>
                </a:cubicBezTo>
                <a:cubicBezTo>
                  <a:pt x="6150538" y="5549080"/>
                  <a:pt x="6094986" y="6314979"/>
                  <a:pt x="5696549" y="6850637"/>
                </a:cubicBezTo>
                <a:lnTo>
                  <a:pt x="5690465" y="6858000"/>
                </a:lnTo>
                <a:lnTo>
                  <a:pt x="0" y="68580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E4171F08-2F57-1A03-AF44-A925B247055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233408" y="6023709"/>
            <a:ext cx="507252" cy="507252"/>
          </a:xfrm>
          <a:prstGeom prst="rect">
            <a:avLst/>
          </a:prstGeom>
        </p:spPr>
      </p:pic>
    </p:spTree>
    <p:extLst>
      <p:ext uri="{BB962C8B-B14F-4D97-AF65-F5344CB8AC3E}">
        <p14:creationId xmlns:p14="http://schemas.microsoft.com/office/powerpoint/2010/main" val="1113950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D.1">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with low confidence">
            <a:extLst>
              <a:ext uri="{FF2B5EF4-FFF2-40B4-BE49-F238E27FC236}">
                <a16:creationId xmlns:a16="http://schemas.microsoft.com/office/drawing/2014/main" id="{7FB52D62-2BDE-4731-9093-841467EE45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2618" y="6099092"/>
            <a:ext cx="1858262" cy="398199"/>
          </a:xfrm>
          <a:prstGeom prst="rect">
            <a:avLst/>
          </a:prstGeom>
        </p:spPr>
      </p:pic>
      <p:pic>
        <p:nvPicPr>
          <p:cNvPr id="3" name="Graphic 2">
            <a:extLst>
              <a:ext uri="{FF2B5EF4-FFF2-40B4-BE49-F238E27FC236}">
                <a16:creationId xmlns:a16="http://schemas.microsoft.com/office/drawing/2014/main" id="{B13048C5-DEDC-6FCB-4AF9-01A1DF45AE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233408" y="6023709"/>
            <a:ext cx="507252" cy="507252"/>
          </a:xfrm>
          <a:prstGeom prst="rect">
            <a:avLst/>
          </a:prstGeom>
        </p:spPr>
      </p:pic>
    </p:spTree>
    <p:extLst>
      <p:ext uri="{BB962C8B-B14F-4D97-AF65-F5344CB8AC3E}">
        <p14:creationId xmlns:p14="http://schemas.microsoft.com/office/powerpoint/2010/main" val="1752301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A3E79349-810D-3B95-EEF0-4D4F0A16673F}"/>
              </a:ext>
            </a:extLst>
          </p:cNvPr>
          <p:cNvSpPr/>
          <p:nvPr/>
        </p:nvSpPr>
        <p:spPr>
          <a:xfrm rot="10800000">
            <a:off x="5641757" y="-57150"/>
            <a:ext cx="1905000" cy="6972300"/>
          </a:xfrm>
          <a:custGeom>
            <a:avLst/>
            <a:gdLst>
              <a:gd name="connsiteX0" fmla="*/ 0 w 1905000"/>
              <a:gd name="connsiteY0" fmla="*/ 0 h 6858000"/>
              <a:gd name="connsiteX1" fmla="*/ 1905000 w 1905000"/>
              <a:gd name="connsiteY1" fmla="*/ 0 h 6858000"/>
              <a:gd name="connsiteX2" fmla="*/ 1905000 w 1905000"/>
              <a:gd name="connsiteY2" fmla="*/ 6858000 h 6858000"/>
              <a:gd name="connsiteX3" fmla="*/ 0 w 1905000"/>
              <a:gd name="connsiteY3" fmla="*/ 6858000 h 6858000"/>
              <a:gd name="connsiteX4" fmla="*/ 0 w 1905000"/>
              <a:gd name="connsiteY4" fmla="*/ 0 h 6858000"/>
              <a:gd name="connsiteX0" fmla="*/ 0 w 1905000"/>
              <a:gd name="connsiteY0" fmla="*/ 0 h 6858000"/>
              <a:gd name="connsiteX1" fmla="*/ 1905000 w 1905000"/>
              <a:gd name="connsiteY1" fmla="*/ 0 h 6858000"/>
              <a:gd name="connsiteX2" fmla="*/ 853440 w 1905000"/>
              <a:gd name="connsiteY2" fmla="*/ 2148840 h 6858000"/>
              <a:gd name="connsiteX3" fmla="*/ 1905000 w 1905000"/>
              <a:gd name="connsiteY3" fmla="*/ 6858000 h 6858000"/>
              <a:gd name="connsiteX4" fmla="*/ 0 w 1905000"/>
              <a:gd name="connsiteY4" fmla="*/ 6858000 h 6858000"/>
              <a:gd name="connsiteX5" fmla="*/ 0 w 1905000"/>
              <a:gd name="connsiteY5" fmla="*/ 0 h 6858000"/>
              <a:gd name="connsiteX0" fmla="*/ 0 w 1905000"/>
              <a:gd name="connsiteY0" fmla="*/ 0 h 6858000"/>
              <a:gd name="connsiteX1" fmla="*/ 1905000 w 1905000"/>
              <a:gd name="connsiteY1" fmla="*/ 0 h 6858000"/>
              <a:gd name="connsiteX2" fmla="*/ 853440 w 1905000"/>
              <a:gd name="connsiteY2" fmla="*/ 2148840 h 6858000"/>
              <a:gd name="connsiteX3" fmla="*/ 1775460 w 1905000"/>
              <a:gd name="connsiteY3" fmla="*/ 5387340 h 6858000"/>
              <a:gd name="connsiteX4" fmla="*/ 1905000 w 1905000"/>
              <a:gd name="connsiteY4" fmla="*/ 6858000 h 6858000"/>
              <a:gd name="connsiteX5" fmla="*/ 0 w 1905000"/>
              <a:gd name="connsiteY5" fmla="*/ 6858000 h 6858000"/>
              <a:gd name="connsiteX6" fmla="*/ 0 w 1905000"/>
              <a:gd name="connsiteY6" fmla="*/ 0 h 6858000"/>
              <a:gd name="connsiteX0" fmla="*/ 0 w 1905000"/>
              <a:gd name="connsiteY0" fmla="*/ 0 h 6865620"/>
              <a:gd name="connsiteX1" fmla="*/ 1905000 w 1905000"/>
              <a:gd name="connsiteY1" fmla="*/ 0 h 6865620"/>
              <a:gd name="connsiteX2" fmla="*/ 853440 w 1905000"/>
              <a:gd name="connsiteY2" fmla="*/ 2148840 h 6865620"/>
              <a:gd name="connsiteX3" fmla="*/ 1775460 w 1905000"/>
              <a:gd name="connsiteY3" fmla="*/ 5387340 h 6865620"/>
              <a:gd name="connsiteX4" fmla="*/ 110490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853440 w 1905000"/>
              <a:gd name="connsiteY2" fmla="*/ 2148840 h 6865620"/>
              <a:gd name="connsiteX3" fmla="*/ 1775460 w 1905000"/>
              <a:gd name="connsiteY3" fmla="*/ 538734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853440 w 1905000"/>
              <a:gd name="connsiteY2" fmla="*/ 214884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853440 w 1905000"/>
              <a:gd name="connsiteY2" fmla="*/ 214884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853440 w 1905000"/>
              <a:gd name="connsiteY2" fmla="*/ 214884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853440 w 1905000"/>
              <a:gd name="connsiteY2" fmla="*/ 214884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731520 w 1905000"/>
              <a:gd name="connsiteY2" fmla="*/ 305562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952500 w 1905000"/>
              <a:gd name="connsiteY2" fmla="*/ 246888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952500 w 1905000"/>
              <a:gd name="connsiteY2" fmla="*/ 246888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952500 w 1905000"/>
              <a:gd name="connsiteY2" fmla="*/ 246888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952500 w 1905000"/>
              <a:gd name="connsiteY2" fmla="*/ 246888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998220 w 1905000"/>
              <a:gd name="connsiteY2" fmla="*/ 247650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 name="connsiteX0" fmla="*/ 0 w 1905000"/>
              <a:gd name="connsiteY0" fmla="*/ 0 h 6865620"/>
              <a:gd name="connsiteX1" fmla="*/ 1905000 w 1905000"/>
              <a:gd name="connsiteY1" fmla="*/ 0 h 6865620"/>
              <a:gd name="connsiteX2" fmla="*/ 998220 w 1905000"/>
              <a:gd name="connsiteY2" fmla="*/ 2476500 h 6865620"/>
              <a:gd name="connsiteX3" fmla="*/ 1798320 w 1905000"/>
              <a:gd name="connsiteY3" fmla="*/ 5585460 h 6865620"/>
              <a:gd name="connsiteX4" fmla="*/ 1348740 w 1905000"/>
              <a:gd name="connsiteY4" fmla="*/ 6865620 h 6865620"/>
              <a:gd name="connsiteX5" fmla="*/ 0 w 1905000"/>
              <a:gd name="connsiteY5" fmla="*/ 6858000 h 6865620"/>
              <a:gd name="connsiteX6" fmla="*/ 0 w 1905000"/>
              <a:gd name="connsiteY6" fmla="*/ 0 h 686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0" h="6865620">
                <a:moveTo>
                  <a:pt x="0" y="0"/>
                </a:moveTo>
                <a:lnTo>
                  <a:pt x="1905000" y="0"/>
                </a:lnTo>
                <a:cubicBezTo>
                  <a:pt x="1897380" y="767080"/>
                  <a:pt x="975360" y="1595120"/>
                  <a:pt x="998220" y="2476500"/>
                </a:cubicBezTo>
                <a:cubicBezTo>
                  <a:pt x="1021080" y="3357880"/>
                  <a:pt x="1800860" y="4846320"/>
                  <a:pt x="1798320" y="5585460"/>
                </a:cubicBezTo>
                <a:cubicBezTo>
                  <a:pt x="1795780" y="6324600"/>
                  <a:pt x="1483360" y="6606540"/>
                  <a:pt x="1348740" y="6865620"/>
                </a:cubicBezTo>
                <a:lnTo>
                  <a:pt x="0" y="6858000"/>
                </a:lnTo>
                <a:lnTo>
                  <a:pt x="0" y="0"/>
                </a:lnTo>
                <a:close/>
              </a:path>
            </a:pathLst>
          </a:custGeom>
          <a:solidFill>
            <a:srgbClr val="001B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8D5A16-9ACA-8355-6BB3-D830C4F4096A}"/>
              </a:ext>
            </a:extLst>
          </p:cNvPr>
          <p:cNvSpPr>
            <a:spLocks noGrp="1"/>
          </p:cNvSpPr>
          <p:nvPr>
            <p:ph type="ctrTitle"/>
          </p:nvPr>
        </p:nvSpPr>
        <p:spPr>
          <a:xfrm>
            <a:off x="647641" y="1122363"/>
            <a:ext cx="4495800" cy="2387600"/>
          </a:xfrm>
        </p:spPr>
        <p:txBody>
          <a:bodyPr anchor="b"/>
          <a:lstStyle>
            <a:lvl1pPr algn="l">
              <a:defRPr sz="6000">
                <a:latin typeface="Ideal Sans Medium" pitchFamily="2" charset="0"/>
                <a:cs typeface="Ideal Sans Medium"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1214EB5A-B32E-9578-B4D4-A9E8DED5A6EB}"/>
              </a:ext>
            </a:extLst>
          </p:cNvPr>
          <p:cNvSpPr>
            <a:spLocks noGrp="1"/>
          </p:cNvSpPr>
          <p:nvPr>
            <p:ph type="subTitle" idx="1"/>
          </p:nvPr>
        </p:nvSpPr>
        <p:spPr>
          <a:xfrm>
            <a:off x="647641" y="3910382"/>
            <a:ext cx="4495800" cy="1655762"/>
          </a:xfrm>
        </p:spPr>
        <p:txBody>
          <a:bodyPr/>
          <a:lstStyle>
            <a:lvl1pPr marL="0" indent="0" algn="l">
              <a:buNone/>
              <a:defRPr sz="2400" b="0" i="0">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177AE48E-C439-328F-F085-DA2E6C272C64}"/>
              </a:ext>
            </a:extLst>
          </p:cNvPr>
          <p:cNvSpPr>
            <a:spLocks noGrp="1"/>
          </p:cNvSpPr>
          <p:nvPr>
            <p:ph type="sldNum" sz="quarter" idx="12"/>
          </p:nvPr>
        </p:nvSpPr>
        <p:spPr>
          <a:xfrm>
            <a:off x="8610600" y="6356350"/>
            <a:ext cx="2743200" cy="365125"/>
          </a:xfrm>
          <a:prstGeom prst="rect">
            <a:avLst/>
          </a:prstGeom>
        </p:spPr>
        <p:txBody>
          <a:bodyPr/>
          <a:lstStyle>
            <a:lvl1pPr>
              <a:defRPr sz="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FBA52B2B-506E-924E-8438-5FEB77507C9A}" type="slidenum">
              <a:rPr lang="en-US" smtClean="0"/>
              <a:t>‹#›</a:t>
            </a:fld>
            <a:endParaRPr lang="en-US"/>
          </a:p>
        </p:txBody>
      </p:sp>
      <p:pic>
        <p:nvPicPr>
          <p:cNvPr id="15" name="Picture 14" descr="A black and blue text&#10;&#10;Description automatically generated">
            <a:extLst>
              <a:ext uri="{FF2B5EF4-FFF2-40B4-BE49-F238E27FC236}">
                <a16:creationId xmlns:a16="http://schemas.microsoft.com/office/drawing/2014/main" id="{47A2E21C-8D7B-8F8B-DA29-28D2D7CB9AD7}"/>
              </a:ext>
            </a:extLst>
          </p:cNvPr>
          <p:cNvPicPr>
            <a:picLocks noChangeAspect="1"/>
          </p:cNvPicPr>
          <p:nvPr/>
        </p:nvPicPr>
        <p:blipFill>
          <a:blip r:embed="rId2"/>
          <a:stretch>
            <a:fillRect/>
          </a:stretch>
        </p:blipFill>
        <p:spPr>
          <a:xfrm>
            <a:off x="668656" y="6055359"/>
            <a:ext cx="1807389" cy="452407"/>
          </a:xfrm>
          <a:prstGeom prst="rect">
            <a:avLst/>
          </a:prstGeom>
        </p:spPr>
      </p:pic>
      <p:sp>
        <p:nvSpPr>
          <p:cNvPr id="4" name="Rectangle 3">
            <a:extLst>
              <a:ext uri="{FF2B5EF4-FFF2-40B4-BE49-F238E27FC236}">
                <a16:creationId xmlns:a16="http://schemas.microsoft.com/office/drawing/2014/main" id="{25CC4652-61C1-104D-AA7F-9F649FBDB933}"/>
              </a:ext>
            </a:extLst>
          </p:cNvPr>
          <p:cNvSpPr/>
          <p:nvPr/>
        </p:nvSpPr>
        <p:spPr>
          <a:xfrm>
            <a:off x="7546757" y="-49530"/>
            <a:ext cx="4748406" cy="6964680"/>
          </a:xfrm>
          <a:prstGeom prst="rect">
            <a:avLst/>
          </a:prstGeom>
          <a:solidFill>
            <a:srgbClr val="001B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1">
            <a:extLst>
              <a:ext uri="{FF2B5EF4-FFF2-40B4-BE49-F238E27FC236}">
                <a16:creationId xmlns:a16="http://schemas.microsoft.com/office/drawing/2014/main" id="{B58A5EB8-8D9F-1D66-BA61-AC14999C465A}"/>
              </a:ext>
            </a:extLst>
          </p:cNvPr>
          <p:cNvSpPr/>
          <p:nvPr/>
        </p:nvSpPr>
        <p:spPr>
          <a:xfrm>
            <a:off x="5923764" y="-49530"/>
            <a:ext cx="6371399" cy="6993087"/>
          </a:xfrm>
          <a:custGeom>
            <a:avLst/>
            <a:gdLst>
              <a:gd name="connsiteX0" fmla="*/ 0 w 6319520"/>
              <a:gd name="connsiteY0" fmla="*/ 0 h 6858000"/>
              <a:gd name="connsiteX1" fmla="*/ 6319520 w 6319520"/>
              <a:gd name="connsiteY1" fmla="*/ 0 h 6858000"/>
              <a:gd name="connsiteX2" fmla="*/ 6319520 w 6319520"/>
              <a:gd name="connsiteY2" fmla="*/ 6858000 h 6858000"/>
              <a:gd name="connsiteX3" fmla="*/ 0 w 6319520"/>
              <a:gd name="connsiteY3" fmla="*/ 6858000 h 6858000"/>
              <a:gd name="connsiteX4" fmla="*/ 0 w 6319520"/>
              <a:gd name="connsiteY4" fmla="*/ 0 h 6858000"/>
              <a:gd name="connsiteX0" fmla="*/ 85 w 6319605"/>
              <a:gd name="connsiteY0" fmla="*/ 0 h 6858000"/>
              <a:gd name="connsiteX1" fmla="*/ 6319605 w 6319605"/>
              <a:gd name="connsiteY1" fmla="*/ 0 h 6858000"/>
              <a:gd name="connsiteX2" fmla="*/ 6319605 w 6319605"/>
              <a:gd name="connsiteY2" fmla="*/ 6858000 h 6858000"/>
              <a:gd name="connsiteX3" fmla="*/ 85 w 6319605"/>
              <a:gd name="connsiteY3" fmla="*/ 6858000 h 6858000"/>
              <a:gd name="connsiteX4" fmla="*/ 91525 w 6319605"/>
              <a:gd name="connsiteY4" fmla="*/ 1778000 h 6858000"/>
              <a:gd name="connsiteX5" fmla="*/ 85 w 6319605"/>
              <a:gd name="connsiteY5" fmla="*/ 0 h 6858000"/>
              <a:gd name="connsiteX0" fmla="*/ 321228 w 6640748"/>
              <a:gd name="connsiteY0" fmla="*/ 0 h 6858000"/>
              <a:gd name="connsiteX1" fmla="*/ 6640748 w 6640748"/>
              <a:gd name="connsiteY1" fmla="*/ 0 h 6858000"/>
              <a:gd name="connsiteX2" fmla="*/ 6640748 w 6640748"/>
              <a:gd name="connsiteY2" fmla="*/ 6858000 h 6858000"/>
              <a:gd name="connsiteX3" fmla="*/ 321228 w 6640748"/>
              <a:gd name="connsiteY3" fmla="*/ 6858000 h 6858000"/>
              <a:gd name="connsiteX4" fmla="*/ 1134029 w 6640748"/>
              <a:gd name="connsiteY4" fmla="*/ 4602480 h 6858000"/>
              <a:gd name="connsiteX5" fmla="*/ 412668 w 6640748"/>
              <a:gd name="connsiteY5" fmla="*/ 1778000 h 6858000"/>
              <a:gd name="connsiteX6" fmla="*/ 321228 w 6640748"/>
              <a:gd name="connsiteY6" fmla="*/ 0 h 6858000"/>
              <a:gd name="connsiteX0" fmla="*/ 585388 w 6640748"/>
              <a:gd name="connsiteY0" fmla="*/ 0 h 6878320"/>
              <a:gd name="connsiteX1" fmla="*/ 6640748 w 6640748"/>
              <a:gd name="connsiteY1" fmla="*/ 20320 h 6878320"/>
              <a:gd name="connsiteX2" fmla="*/ 6640748 w 6640748"/>
              <a:gd name="connsiteY2" fmla="*/ 6878320 h 6878320"/>
              <a:gd name="connsiteX3" fmla="*/ 321228 w 6640748"/>
              <a:gd name="connsiteY3" fmla="*/ 6878320 h 6878320"/>
              <a:gd name="connsiteX4" fmla="*/ 1134029 w 6640748"/>
              <a:gd name="connsiteY4" fmla="*/ 4622800 h 6878320"/>
              <a:gd name="connsiteX5" fmla="*/ 412668 w 6640748"/>
              <a:gd name="connsiteY5" fmla="*/ 1798320 h 6878320"/>
              <a:gd name="connsiteX6" fmla="*/ 585388 w 6640748"/>
              <a:gd name="connsiteY6" fmla="*/ 0 h 6878320"/>
              <a:gd name="connsiteX0" fmla="*/ 585388 w 6640748"/>
              <a:gd name="connsiteY0" fmla="*/ 0 h 6878320"/>
              <a:gd name="connsiteX1" fmla="*/ 6640748 w 6640748"/>
              <a:gd name="connsiteY1" fmla="*/ 20320 h 6878320"/>
              <a:gd name="connsiteX2" fmla="*/ 6640748 w 6640748"/>
              <a:gd name="connsiteY2" fmla="*/ 6878320 h 6878320"/>
              <a:gd name="connsiteX3" fmla="*/ 321228 w 6640748"/>
              <a:gd name="connsiteY3" fmla="*/ 6878320 h 6878320"/>
              <a:gd name="connsiteX4" fmla="*/ 1134029 w 6640748"/>
              <a:gd name="connsiteY4" fmla="*/ 4622800 h 6878320"/>
              <a:gd name="connsiteX5" fmla="*/ 412668 w 6640748"/>
              <a:gd name="connsiteY5" fmla="*/ 1798320 h 6878320"/>
              <a:gd name="connsiteX6" fmla="*/ 585388 w 6640748"/>
              <a:gd name="connsiteY6" fmla="*/ 0 h 6878320"/>
              <a:gd name="connsiteX0" fmla="*/ 585388 w 6640748"/>
              <a:gd name="connsiteY0" fmla="*/ 0 h 6878320"/>
              <a:gd name="connsiteX1" fmla="*/ 6640748 w 6640748"/>
              <a:gd name="connsiteY1" fmla="*/ 20320 h 6878320"/>
              <a:gd name="connsiteX2" fmla="*/ 6640748 w 6640748"/>
              <a:gd name="connsiteY2" fmla="*/ 6878320 h 6878320"/>
              <a:gd name="connsiteX3" fmla="*/ 321228 w 6640748"/>
              <a:gd name="connsiteY3" fmla="*/ 6878320 h 6878320"/>
              <a:gd name="connsiteX4" fmla="*/ 1134029 w 6640748"/>
              <a:gd name="connsiteY4" fmla="*/ 4622800 h 6878320"/>
              <a:gd name="connsiteX5" fmla="*/ 341548 w 6640748"/>
              <a:gd name="connsiteY5" fmla="*/ 1757680 h 6878320"/>
              <a:gd name="connsiteX6" fmla="*/ 585388 w 6640748"/>
              <a:gd name="connsiteY6" fmla="*/ 0 h 6878320"/>
              <a:gd name="connsiteX0" fmla="*/ 585388 w 6640748"/>
              <a:gd name="connsiteY0" fmla="*/ 0 h 6878320"/>
              <a:gd name="connsiteX1" fmla="*/ 6640748 w 6640748"/>
              <a:gd name="connsiteY1" fmla="*/ 20320 h 6878320"/>
              <a:gd name="connsiteX2" fmla="*/ 6640748 w 6640748"/>
              <a:gd name="connsiteY2" fmla="*/ 6878320 h 6878320"/>
              <a:gd name="connsiteX3" fmla="*/ 321228 w 6640748"/>
              <a:gd name="connsiteY3" fmla="*/ 6878320 h 6878320"/>
              <a:gd name="connsiteX4" fmla="*/ 1134029 w 6640748"/>
              <a:gd name="connsiteY4" fmla="*/ 4622800 h 6878320"/>
              <a:gd name="connsiteX5" fmla="*/ 341548 w 6640748"/>
              <a:gd name="connsiteY5" fmla="*/ 1757680 h 6878320"/>
              <a:gd name="connsiteX6" fmla="*/ 585388 w 6640748"/>
              <a:gd name="connsiteY6" fmla="*/ 0 h 6878320"/>
              <a:gd name="connsiteX0" fmla="*/ 349330 w 6404690"/>
              <a:gd name="connsiteY0" fmla="*/ 0 h 6888480"/>
              <a:gd name="connsiteX1" fmla="*/ 6404690 w 6404690"/>
              <a:gd name="connsiteY1" fmla="*/ 20320 h 6888480"/>
              <a:gd name="connsiteX2" fmla="*/ 6404690 w 6404690"/>
              <a:gd name="connsiteY2" fmla="*/ 6878320 h 6888480"/>
              <a:gd name="connsiteX3" fmla="*/ 359490 w 6404690"/>
              <a:gd name="connsiteY3" fmla="*/ 6888480 h 6888480"/>
              <a:gd name="connsiteX4" fmla="*/ 897971 w 6404690"/>
              <a:gd name="connsiteY4" fmla="*/ 4622800 h 6888480"/>
              <a:gd name="connsiteX5" fmla="*/ 105490 w 6404690"/>
              <a:gd name="connsiteY5" fmla="*/ 1757680 h 6888480"/>
              <a:gd name="connsiteX6" fmla="*/ 349330 w 6404690"/>
              <a:gd name="connsiteY6" fmla="*/ 0 h 6888480"/>
              <a:gd name="connsiteX0" fmla="*/ 243906 w 6299266"/>
              <a:gd name="connsiteY0" fmla="*/ 0 h 6888480"/>
              <a:gd name="connsiteX1" fmla="*/ 6299266 w 6299266"/>
              <a:gd name="connsiteY1" fmla="*/ 20320 h 6888480"/>
              <a:gd name="connsiteX2" fmla="*/ 6299266 w 6299266"/>
              <a:gd name="connsiteY2" fmla="*/ 6878320 h 6888480"/>
              <a:gd name="connsiteX3" fmla="*/ 254066 w 6299266"/>
              <a:gd name="connsiteY3" fmla="*/ 6888480 h 6888480"/>
              <a:gd name="connsiteX4" fmla="*/ 792547 w 6299266"/>
              <a:gd name="connsiteY4" fmla="*/ 4622800 h 6888480"/>
              <a:gd name="connsiteX5" fmla="*/ 66 w 6299266"/>
              <a:gd name="connsiteY5" fmla="*/ 1757680 h 6888480"/>
              <a:gd name="connsiteX6" fmla="*/ 243906 w 6299266"/>
              <a:gd name="connsiteY6" fmla="*/ 0 h 6888480"/>
              <a:gd name="connsiteX0" fmla="*/ 243906 w 6299266"/>
              <a:gd name="connsiteY0" fmla="*/ 0 h 6888480"/>
              <a:gd name="connsiteX1" fmla="*/ 6299266 w 6299266"/>
              <a:gd name="connsiteY1" fmla="*/ 20320 h 6888480"/>
              <a:gd name="connsiteX2" fmla="*/ 6299266 w 6299266"/>
              <a:gd name="connsiteY2" fmla="*/ 6878320 h 6888480"/>
              <a:gd name="connsiteX3" fmla="*/ 254066 w 6299266"/>
              <a:gd name="connsiteY3" fmla="*/ 6888480 h 6888480"/>
              <a:gd name="connsiteX4" fmla="*/ 792547 w 6299266"/>
              <a:gd name="connsiteY4" fmla="*/ 4622800 h 6888480"/>
              <a:gd name="connsiteX5" fmla="*/ 66 w 6299266"/>
              <a:gd name="connsiteY5" fmla="*/ 1757680 h 6888480"/>
              <a:gd name="connsiteX6" fmla="*/ 243906 w 6299266"/>
              <a:gd name="connsiteY6" fmla="*/ 0 h 6888480"/>
              <a:gd name="connsiteX0" fmla="*/ 265172 w 6320532"/>
              <a:gd name="connsiteY0" fmla="*/ 0 h 6888480"/>
              <a:gd name="connsiteX1" fmla="*/ 6320532 w 6320532"/>
              <a:gd name="connsiteY1" fmla="*/ 20320 h 6888480"/>
              <a:gd name="connsiteX2" fmla="*/ 6320532 w 6320532"/>
              <a:gd name="connsiteY2" fmla="*/ 6878320 h 6888480"/>
              <a:gd name="connsiteX3" fmla="*/ 275332 w 6320532"/>
              <a:gd name="connsiteY3" fmla="*/ 6888480 h 6888480"/>
              <a:gd name="connsiteX4" fmla="*/ 803653 w 6320532"/>
              <a:gd name="connsiteY4" fmla="*/ 4582160 h 6888480"/>
              <a:gd name="connsiteX5" fmla="*/ 21332 w 6320532"/>
              <a:gd name="connsiteY5" fmla="*/ 1757680 h 6888480"/>
              <a:gd name="connsiteX6" fmla="*/ 265172 w 6320532"/>
              <a:gd name="connsiteY6" fmla="*/ 0 h 6888480"/>
              <a:gd name="connsiteX0" fmla="*/ 284105 w 6339465"/>
              <a:gd name="connsiteY0" fmla="*/ 0 h 6888480"/>
              <a:gd name="connsiteX1" fmla="*/ 6339465 w 6339465"/>
              <a:gd name="connsiteY1" fmla="*/ 20320 h 6888480"/>
              <a:gd name="connsiteX2" fmla="*/ 6339465 w 6339465"/>
              <a:gd name="connsiteY2" fmla="*/ 6878320 h 6888480"/>
              <a:gd name="connsiteX3" fmla="*/ 294265 w 6339465"/>
              <a:gd name="connsiteY3" fmla="*/ 6888480 h 6888480"/>
              <a:gd name="connsiteX4" fmla="*/ 822586 w 6339465"/>
              <a:gd name="connsiteY4" fmla="*/ 4582160 h 6888480"/>
              <a:gd name="connsiteX5" fmla="*/ 19945 w 6339465"/>
              <a:gd name="connsiteY5" fmla="*/ 2245360 h 6888480"/>
              <a:gd name="connsiteX6" fmla="*/ 284105 w 6339465"/>
              <a:gd name="connsiteY6" fmla="*/ 0 h 6888480"/>
              <a:gd name="connsiteX0" fmla="*/ 611023 w 6320943"/>
              <a:gd name="connsiteY0" fmla="*/ 20320 h 6868160"/>
              <a:gd name="connsiteX1" fmla="*/ 6320943 w 6320943"/>
              <a:gd name="connsiteY1" fmla="*/ 0 h 6868160"/>
              <a:gd name="connsiteX2" fmla="*/ 6320943 w 6320943"/>
              <a:gd name="connsiteY2" fmla="*/ 6858000 h 6868160"/>
              <a:gd name="connsiteX3" fmla="*/ 275743 w 6320943"/>
              <a:gd name="connsiteY3" fmla="*/ 6868160 h 6868160"/>
              <a:gd name="connsiteX4" fmla="*/ 804064 w 6320943"/>
              <a:gd name="connsiteY4" fmla="*/ 4561840 h 6868160"/>
              <a:gd name="connsiteX5" fmla="*/ 1423 w 6320943"/>
              <a:gd name="connsiteY5" fmla="*/ 2225040 h 6868160"/>
              <a:gd name="connsiteX6" fmla="*/ 611023 w 6320943"/>
              <a:gd name="connsiteY6" fmla="*/ 20320 h 6868160"/>
              <a:gd name="connsiteX0" fmla="*/ 612206 w 6322126"/>
              <a:gd name="connsiteY0" fmla="*/ 20320 h 6868160"/>
              <a:gd name="connsiteX1" fmla="*/ 6322126 w 6322126"/>
              <a:gd name="connsiteY1" fmla="*/ 0 h 6868160"/>
              <a:gd name="connsiteX2" fmla="*/ 6322126 w 6322126"/>
              <a:gd name="connsiteY2" fmla="*/ 6858000 h 6868160"/>
              <a:gd name="connsiteX3" fmla="*/ 276926 w 6322126"/>
              <a:gd name="connsiteY3" fmla="*/ 6868160 h 6868160"/>
              <a:gd name="connsiteX4" fmla="*/ 805247 w 6322126"/>
              <a:gd name="connsiteY4" fmla="*/ 4561840 h 6868160"/>
              <a:gd name="connsiteX5" fmla="*/ 2606 w 6322126"/>
              <a:gd name="connsiteY5" fmla="*/ 2225040 h 6868160"/>
              <a:gd name="connsiteX6" fmla="*/ 612206 w 6322126"/>
              <a:gd name="connsiteY6" fmla="*/ 20320 h 6868160"/>
              <a:gd name="connsiteX0" fmla="*/ 376935 w 6086855"/>
              <a:gd name="connsiteY0" fmla="*/ 20320 h 6868160"/>
              <a:gd name="connsiteX1" fmla="*/ 6086855 w 6086855"/>
              <a:gd name="connsiteY1" fmla="*/ 0 h 6868160"/>
              <a:gd name="connsiteX2" fmla="*/ 6086855 w 6086855"/>
              <a:gd name="connsiteY2" fmla="*/ 6858000 h 6868160"/>
              <a:gd name="connsiteX3" fmla="*/ 41655 w 6086855"/>
              <a:gd name="connsiteY3" fmla="*/ 6868160 h 6868160"/>
              <a:gd name="connsiteX4" fmla="*/ 569976 w 6086855"/>
              <a:gd name="connsiteY4" fmla="*/ 4561840 h 6868160"/>
              <a:gd name="connsiteX5" fmla="*/ 458215 w 6086855"/>
              <a:gd name="connsiteY5" fmla="*/ 1564640 h 6868160"/>
              <a:gd name="connsiteX6" fmla="*/ 376935 w 6086855"/>
              <a:gd name="connsiteY6" fmla="*/ 20320 h 6868160"/>
              <a:gd name="connsiteX0" fmla="*/ 105506 w 6181186"/>
              <a:gd name="connsiteY0" fmla="*/ 10160 h 6868160"/>
              <a:gd name="connsiteX1" fmla="*/ 6181186 w 6181186"/>
              <a:gd name="connsiteY1" fmla="*/ 0 h 6868160"/>
              <a:gd name="connsiteX2" fmla="*/ 6181186 w 6181186"/>
              <a:gd name="connsiteY2" fmla="*/ 6858000 h 6868160"/>
              <a:gd name="connsiteX3" fmla="*/ 135986 w 6181186"/>
              <a:gd name="connsiteY3" fmla="*/ 6868160 h 6868160"/>
              <a:gd name="connsiteX4" fmla="*/ 664307 w 6181186"/>
              <a:gd name="connsiteY4" fmla="*/ 4561840 h 6868160"/>
              <a:gd name="connsiteX5" fmla="*/ 552546 w 6181186"/>
              <a:gd name="connsiteY5" fmla="*/ 1564640 h 6868160"/>
              <a:gd name="connsiteX6" fmla="*/ 105506 w 6181186"/>
              <a:gd name="connsiteY6" fmla="*/ 10160 h 6868160"/>
              <a:gd name="connsiteX0" fmla="*/ 30406 w 6106086"/>
              <a:gd name="connsiteY0" fmla="*/ 10160 h 6868160"/>
              <a:gd name="connsiteX1" fmla="*/ 6106086 w 6106086"/>
              <a:gd name="connsiteY1" fmla="*/ 0 h 6868160"/>
              <a:gd name="connsiteX2" fmla="*/ 6106086 w 6106086"/>
              <a:gd name="connsiteY2" fmla="*/ 6858000 h 6868160"/>
              <a:gd name="connsiteX3" fmla="*/ 60886 w 6106086"/>
              <a:gd name="connsiteY3" fmla="*/ 6868160 h 6868160"/>
              <a:gd name="connsiteX4" fmla="*/ 589207 w 6106086"/>
              <a:gd name="connsiteY4" fmla="*/ 4561840 h 6868160"/>
              <a:gd name="connsiteX5" fmla="*/ 477446 w 6106086"/>
              <a:gd name="connsiteY5" fmla="*/ 1564640 h 6868160"/>
              <a:gd name="connsiteX6" fmla="*/ 30406 w 6106086"/>
              <a:gd name="connsiteY6" fmla="*/ 10160 h 6868160"/>
              <a:gd name="connsiteX0" fmla="*/ 25138 w 6100818"/>
              <a:gd name="connsiteY0" fmla="*/ 10160 h 6868160"/>
              <a:gd name="connsiteX1" fmla="*/ 6100818 w 6100818"/>
              <a:gd name="connsiteY1" fmla="*/ 0 h 6868160"/>
              <a:gd name="connsiteX2" fmla="*/ 6100818 w 6100818"/>
              <a:gd name="connsiteY2" fmla="*/ 6858000 h 6868160"/>
              <a:gd name="connsiteX3" fmla="*/ 55618 w 6100818"/>
              <a:gd name="connsiteY3" fmla="*/ 6868160 h 6868160"/>
              <a:gd name="connsiteX4" fmla="*/ 583939 w 6100818"/>
              <a:gd name="connsiteY4" fmla="*/ 4561840 h 6868160"/>
              <a:gd name="connsiteX5" fmla="*/ 604258 w 6100818"/>
              <a:gd name="connsiteY5" fmla="*/ 1981200 h 6868160"/>
              <a:gd name="connsiteX6" fmla="*/ 25138 w 6100818"/>
              <a:gd name="connsiteY6" fmla="*/ 10160 h 6868160"/>
              <a:gd name="connsiteX0" fmla="*/ 226694 w 6302374"/>
              <a:gd name="connsiteY0" fmla="*/ 10160 h 6868160"/>
              <a:gd name="connsiteX1" fmla="*/ 6302374 w 6302374"/>
              <a:gd name="connsiteY1" fmla="*/ 0 h 6868160"/>
              <a:gd name="connsiteX2" fmla="*/ 6302374 w 6302374"/>
              <a:gd name="connsiteY2" fmla="*/ 6858000 h 6868160"/>
              <a:gd name="connsiteX3" fmla="*/ 257174 w 6302374"/>
              <a:gd name="connsiteY3" fmla="*/ 6868160 h 6868160"/>
              <a:gd name="connsiteX4" fmla="*/ 33655 w 6302374"/>
              <a:gd name="connsiteY4" fmla="*/ 4856480 h 6868160"/>
              <a:gd name="connsiteX5" fmla="*/ 805814 w 6302374"/>
              <a:gd name="connsiteY5" fmla="*/ 1981200 h 6868160"/>
              <a:gd name="connsiteX6" fmla="*/ 226694 w 6302374"/>
              <a:gd name="connsiteY6" fmla="*/ 10160 h 6868160"/>
              <a:gd name="connsiteX0" fmla="*/ 199162 w 6274842"/>
              <a:gd name="connsiteY0" fmla="*/ 10160 h 6868160"/>
              <a:gd name="connsiteX1" fmla="*/ 6274842 w 6274842"/>
              <a:gd name="connsiteY1" fmla="*/ 0 h 6868160"/>
              <a:gd name="connsiteX2" fmla="*/ 6274842 w 6274842"/>
              <a:gd name="connsiteY2" fmla="*/ 6858000 h 6868160"/>
              <a:gd name="connsiteX3" fmla="*/ 463322 w 6274842"/>
              <a:gd name="connsiteY3" fmla="*/ 6868160 h 6868160"/>
              <a:gd name="connsiteX4" fmla="*/ 6123 w 6274842"/>
              <a:gd name="connsiteY4" fmla="*/ 4856480 h 6868160"/>
              <a:gd name="connsiteX5" fmla="*/ 778282 w 6274842"/>
              <a:gd name="connsiteY5" fmla="*/ 1981200 h 6868160"/>
              <a:gd name="connsiteX6" fmla="*/ 199162 w 6274842"/>
              <a:gd name="connsiteY6" fmla="*/ 10160 h 6868160"/>
              <a:gd name="connsiteX0" fmla="*/ 197245 w 6272925"/>
              <a:gd name="connsiteY0" fmla="*/ 10160 h 6868160"/>
              <a:gd name="connsiteX1" fmla="*/ 6272925 w 6272925"/>
              <a:gd name="connsiteY1" fmla="*/ 0 h 6868160"/>
              <a:gd name="connsiteX2" fmla="*/ 6272925 w 6272925"/>
              <a:gd name="connsiteY2" fmla="*/ 6858000 h 6868160"/>
              <a:gd name="connsiteX3" fmla="*/ 461405 w 6272925"/>
              <a:gd name="connsiteY3" fmla="*/ 6868160 h 6868160"/>
              <a:gd name="connsiteX4" fmla="*/ 4206 w 6272925"/>
              <a:gd name="connsiteY4" fmla="*/ 4856480 h 6868160"/>
              <a:gd name="connsiteX5" fmla="*/ 776365 w 6272925"/>
              <a:gd name="connsiteY5" fmla="*/ 1981200 h 6868160"/>
              <a:gd name="connsiteX6" fmla="*/ 197245 w 6272925"/>
              <a:gd name="connsiteY6" fmla="*/ 10160 h 6868160"/>
              <a:gd name="connsiteX0" fmla="*/ 197245 w 6272925"/>
              <a:gd name="connsiteY0" fmla="*/ 10160 h 6868160"/>
              <a:gd name="connsiteX1" fmla="*/ 6272925 w 6272925"/>
              <a:gd name="connsiteY1" fmla="*/ 0 h 6868160"/>
              <a:gd name="connsiteX2" fmla="*/ 6272925 w 6272925"/>
              <a:gd name="connsiteY2" fmla="*/ 6858000 h 6868160"/>
              <a:gd name="connsiteX3" fmla="*/ 461405 w 6272925"/>
              <a:gd name="connsiteY3" fmla="*/ 6868160 h 6868160"/>
              <a:gd name="connsiteX4" fmla="*/ 4206 w 6272925"/>
              <a:gd name="connsiteY4" fmla="*/ 4856480 h 6868160"/>
              <a:gd name="connsiteX5" fmla="*/ 776365 w 6272925"/>
              <a:gd name="connsiteY5" fmla="*/ 1981200 h 6868160"/>
              <a:gd name="connsiteX6" fmla="*/ 197245 w 6272925"/>
              <a:gd name="connsiteY6" fmla="*/ 10160 h 6868160"/>
              <a:gd name="connsiteX0" fmla="*/ 197245 w 6272925"/>
              <a:gd name="connsiteY0" fmla="*/ 10160 h 6868160"/>
              <a:gd name="connsiteX1" fmla="*/ 6272925 w 6272925"/>
              <a:gd name="connsiteY1" fmla="*/ 0 h 6868160"/>
              <a:gd name="connsiteX2" fmla="*/ 6272925 w 6272925"/>
              <a:gd name="connsiteY2" fmla="*/ 6858000 h 6868160"/>
              <a:gd name="connsiteX3" fmla="*/ 461405 w 6272925"/>
              <a:gd name="connsiteY3" fmla="*/ 6868160 h 6868160"/>
              <a:gd name="connsiteX4" fmla="*/ 4206 w 6272925"/>
              <a:gd name="connsiteY4" fmla="*/ 4856480 h 6868160"/>
              <a:gd name="connsiteX5" fmla="*/ 776365 w 6272925"/>
              <a:gd name="connsiteY5" fmla="*/ 1981200 h 6868160"/>
              <a:gd name="connsiteX6" fmla="*/ 197245 w 6272925"/>
              <a:gd name="connsiteY6" fmla="*/ 10160 h 6868160"/>
              <a:gd name="connsiteX0" fmla="*/ 227725 w 6272925"/>
              <a:gd name="connsiteY0" fmla="*/ 0 h 6868160"/>
              <a:gd name="connsiteX1" fmla="*/ 6272925 w 6272925"/>
              <a:gd name="connsiteY1" fmla="*/ 0 h 6868160"/>
              <a:gd name="connsiteX2" fmla="*/ 6272925 w 6272925"/>
              <a:gd name="connsiteY2" fmla="*/ 6858000 h 6868160"/>
              <a:gd name="connsiteX3" fmla="*/ 461405 w 6272925"/>
              <a:gd name="connsiteY3" fmla="*/ 6868160 h 6868160"/>
              <a:gd name="connsiteX4" fmla="*/ 4206 w 6272925"/>
              <a:gd name="connsiteY4" fmla="*/ 4856480 h 6868160"/>
              <a:gd name="connsiteX5" fmla="*/ 776365 w 6272925"/>
              <a:gd name="connsiteY5" fmla="*/ 1981200 h 6868160"/>
              <a:gd name="connsiteX6" fmla="*/ 227725 w 6272925"/>
              <a:gd name="connsiteY6" fmla="*/ 0 h 6868160"/>
              <a:gd name="connsiteX0" fmla="*/ 146445 w 6272925"/>
              <a:gd name="connsiteY0" fmla="*/ 0 h 6868160"/>
              <a:gd name="connsiteX1" fmla="*/ 6272925 w 6272925"/>
              <a:gd name="connsiteY1" fmla="*/ 0 h 6868160"/>
              <a:gd name="connsiteX2" fmla="*/ 6272925 w 6272925"/>
              <a:gd name="connsiteY2" fmla="*/ 6858000 h 6868160"/>
              <a:gd name="connsiteX3" fmla="*/ 461405 w 6272925"/>
              <a:gd name="connsiteY3" fmla="*/ 6868160 h 6868160"/>
              <a:gd name="connsiteX4" fmla="*/ 4206 w 6272925"/>
              <a:gd name="connsiteY4" fmla="*/ 4856480 h 6868160"/>
              <a:gd name="connsiteX5" fmla="*/ 776365 w 6272925"/>
              <a:gd name="connsiteY5" fmla="*/ 1981200 h 6868160"/>
              <a:gd name="connsiteX6" fmla="*/ 146445 w 6272925"/>
              <a:gd name="connsiteY6" fmla="*/ 0 h 6868160"/>
              <a:gd name="connsiteX0" fmla="*/ 309005 w 6272925"/>
              <a:gd name="connsiteY0" fmla="*/ 0 h 6868160"/>
              <a:gd name="connsiteX1" fmla="*/ 6272925 w 6272925"/>
              <a:gd name="connsiteY1" fmla="*/ 0 h 6868160"/>
              <a:gd name="connsiteX2" fmla="*/ 6272925 w 6272925"/>
              <a:gd name="connsiteY2" fmla="*/ 6858000 h 6868160"/>
              <a:gd name="connsiteX3" fmla="*/ 461405 w 6272925"/>
              <a:gd name="connsiteY3" fmla="*/ 6868160 h 6868160"/>
              <a:gd name="connsiteX4" fmla="*/ 4206 w 6272925"/>
              <a:gd name="connsiteY4" fmla="*/ 4856480 h 6868160"/>
              <a:gd name="connsiteX5" fmla="*/ 776365 w 6272925"/>
              <a:gd name="connsiteY5" fmla="*/ 1981200 h 6868160"/>
              <a:gd name="connsiteX6" fmla="*/ 309005 w 6272925"/>
              <a:gd name="connsiteY6" fmla="*/ 0 h 6868160"/>
              <a:gd name="connsiteX0" fmla="*/ 451245 w 6272925"/>
              <a:gd name="connsiteY0" fmla="*/ 0 h 6878320"/>
              <a:gd name="connsiteX1" fmla="*/ 6272925 w 6272925"/>
              <a:gd name="connsiteY1" fmla="*/ 10160 h 6878320"/>
              <a:gd name="connsiteX2" fmla="*/ 6272925 w 6272925"/>
              <a:gd name="connsiteY2" fmla="*/ 6868160 h 6878320"/>
              <a:gd name="connsiteX3" fmla="*/ 461405 w 6272925"/>
              <a:gd name="connsiteY3" fmla="*/ 6878320 h 6878320"/>
              <a:gd name="connsiteX4" fmla="*/ 4206 w 6272925"/>
              <a:gd name="connsiteY4" fmla="*/ 4866640 h 6878320"/>
              <a:gd name="connsiteX5" fmla="*/ 776365 w 6272925"/>
              <a:gd name="connsiteY5" fmla="*/ 1991360 h 6878320"/>
              <a:gd name="connsiteX6" fmla="*/ 451245 w 6272925"/>
              <a:gd name="connsiteY6" fmla="*/ 0 h 6878320"/>
              <a:gd name="connsiteX0" fmla="*/ 288685 w 6272925"/>
              <a:gd name="connsiteY0" fmla="*/ 0 h 6888480"/>
              <a:gd name="connsiteX1" fmla="*/ 6272925 w 6272925"/>
              <a:gd name="connsiteY1" fmla="*/ 20320 h 6888480"/>
              <a:gd name="connsiteX2" fmla="*/ 6272925 w 6272925"/>
              <a:gd name="connsiteY2" fmla="*/ 6878320 h 6888480"/>
              <a:gd name="connsiteX3" fmla="*/ 461405 w 6272925"/>
              <a:gd name="connsiteY3" fmla="*/ 6888480 h 6888480"/>
              <a:gd name="connsiteX4" fmla="*/ 4206 w 6272925"/>
              <a:gd name="connsiteY4" fmla="*/ 4876800 h 6888480"/>
              <a:gd name="connsiteX5" fmla="*/ 776365 w 6272925"/>
              <a:gd name="connsiteY5" fmla="*/ 2001520 h 6888480"/>
              <a:gd name="connsiteX6" fmla="*/ 288685 w 6272925"/>
              <a:gd name="connsiteY6" fmla="*/ 0 h 688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2925" h="6888480">
                <a:moveTo>
                  <a:pt x="288685" y="0"/>
                </a:moveTo>
                <a:lnTo>
                  <a:pt x="6272925" y="20320"/>
                </a:lnTo>
                <a:lnTo>
                  <a:pt x="6272925" y="6878320"/>
                </a:lnTo>
                <a:lnTo>
                  <a:pt x="461405" y="6888480"/>
                </a:lnTo>
                <a:cubicBezTo>
                  <a:pt x="248045" y="6527800"/>
                  <a:pt x="-38127" y="5813213"/>
                  <a:pt x="4206" y="4876800"/>
                </a:cubicBezTo>
                <a:cubicBezTo>
                  <a:pt x="46539" y="3940387"/>
                  <a:pt x="728952" y="2814320"/>
                  <a:pt x="776365" y="2001520"/>
                </a:cubicBezTo>
                <a:cubicBezTo>
                  <a:pt x="823778" y="1188720"/>
                  <a:pt x="129512" y="477520"/>
                  <a:pt x="288685" y="0"/>
                </a:cubicBezTo>
                <a:close/>
              </a:path>
            </a:pathLst>
          </a:custGeom>
          <a:blipFill>
            <a:blip r:embed="rId3">
              <a:extLst>
                <a:ext uri="{28A0092B-C50C-407E-A947-70E740481C1C}">
                  <a14:useLocalDpi xmlns:a14="http://schemas.microsoft.com/office/drawing/2010/main" val="0"/>
                </a:ext>
              </a:extLst>
            </a:blip>
            <a:stretch>
              <a:fillRect l="-23158" t="708" r="-45306" b="-40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115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blue background with a blue and white background&#10;&#10;Description automatically generated with medium confidence">
            <a:extLst>
              <a:ext uri="{FF2B5EF4-FFF2-40B4-BE49-F238E27FC236}">
                <a16:creationId xmlns:a16="http://schemas.microsoft.com/office/drawing/2014/main" id="{9A3F923C-10AE-57A1-F38F-6B9B9DAEB51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CA7CA6-E358-1253-9BD4-E239BD6AC43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694B7FE-DB66-3244-1813-840E239FFE78}"/>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red and green text on a black background&#10;&#10;Description automatically generated">
            <a:extLst>
              <a:ext uri="{FF2B5EF4-FFF2-40B4-BE49-F238E27FC236}">
                <a16:creationId xmlns:a16="http://schemas.microsoft.com/office/drawing/2014/main" id="{7FA48E2C-3C60-18D6-B801-0248E255D5BB}"/>
              </a:ext>
            </a:extLst>
          </p:cNvPr>
          <p:cNvPicPr>
            <a:picLocks noChangeAspect="1"/>
          </p:cNvPicPr>
          <p:nvPr/>
        </p:nvPicPr>
        <p:blipFill>
          <a:blip r:embed="rId3"/>
          <a:stretch>
            <a:fillRect/>
          </a:stretch>
        </p:blipFill>
        <p:spPr>
          <a:xfrm>
            <a:off x="317361" y="6352302"/>
            <a:ext cx="1212181" cy="250517"/>
          </a:xfrm>
          <a:prstGeom prst="rect">
            <a:avLst/>
          </a:prstGeom>
        </p:spPr>
      </p:pic>
    </p:spTree>
    <p:extLst>
      <p:ext uri="{BB962C8B-B14F-4D97-AF65-F5344CB8AC3E}">
        <p14:creationId xmlns:p14="http://schemas.microsoft.com/office/powerpoint/2010/main" val="3219789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A black and blue background&#10;&#10;Description automatically generated">
            <a:extLst>
              <a:ext uri="{FF2B5EF4-FFF2-40B4-BE49-F238E27FC236}">
                <a16:creationId xmlns:a16="http://schemas.microsoft.com/office/drawing/2014/main" id="{7658E512-A401-5C2B-668F-7C78D2E92CE1}"/>
              </a:ext>
            </a:extLst>
          </p:cNvPr>
          <p:cNvPicPr>
            <a:picLocks noChangeAspect="1"/>
          </p:cNvPicPr>
          <p:nvPr/>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8DCA7CA6-E358-1253-9BD4-E239BD6AC43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694B7FE-DB66-3244-1813-840E239FFE78}"/>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red and green text on a black background&#10;&#10;Description automatically generated">
            <a:extLst>
              <a:ext uri="{FF2B5EF4-FFF2-40B4-BE49-F238E27FC236}">
                <a16:creationId xmlns:a16="http://schemas.microsoft.com/office/drawing/2014/main" id="{5233BA1B-FB05-943D-800B-8496A1D6E753}"/>
              </a:ext>
            </a:extLst>
          </p:cNvPr>
          <p:cNvPicPr>
            <a:picLocks noChangeAspect="1"/>
          </p:cNvPicPr>
          <p:nvPr/>
        </p:nvPicPr>
        <p:blipFill>
          <a:blip r:embed="rId3"/>
          <a:stretch>
            <a:fillRect/>
          </a:stretch>
        </p:blipFill>
        <p:spPr>
          <a:xfrm>
            <a:off x="317361" y="6352302"/>
            <a:ext cx="1212181" cy="250517"/>
          </a:xfrm>
          <a:prstGeom prst="rect">
            <a:avLst/>
          </a:prstGeom>
        </p:spPr>
      </p:pic>
    </p:spTree>
    <p:extLst>
      <p:ext uri="{BB962C8B-B14F-4D97-AF65-F5344CB8AC3E}">
        <p14:creationId xmlns:p14="http://schemas.microsoft.com/office/powerpoint/2010/main" val="2625469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7CA6-E358-1253-9BD4-E239BD6AC43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694B7FE-DB66-3244-1813-840E239FFE78}"/>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a blue and white circle&#10;&#10;Description automatically generated">
            <a:extLst>
              <a:ext uri="{FF2B5EF4-FFF2-40B4-BE49-F238E27FC236}">
                <a16:creationId xmlns:a16="http://schemas.microsoft.com/office/drawing/2014/main" id="{66C1F48A-49F3-CC4F-8D7C-D3E453A0560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A red and green text on a black background&#10;&#10;Description automatically generated">
            <a:extLst>
              <a:ext uri="{FF2B5EF4-FFF2-40B4-BE49-F238E27FC236}">
                <a16:creationId xmlns:a16="http://schemas.microsoft.com/office/drawing/2014/main" id="{555C9D27-248E-AFAA-12CD-60B469E8E050}"/>
              </a:ext>
            </a:extLst>
          </p:cNvPr>
          <p:cNvPicPr>
            <a:picLocks noChangeAspect="1"/>
          </p:cNvPicPr>
          <p:nvPr/>
        </p:nvPicPr>
        <p:blipFill>
          <a:blip r:embed="rId3"/>
          <a:stretch>
            <a:fillRect/>
          </a:stretch>
        </p:blipFill>
        <p:spPr>
          <a:xfrm>
            <a:off x="317361" y="6352302"/>
            <a:ext cx="1212181" cy="250517"/>
          </a:xfrm>
          <a:prstGeom prst="rect">
            <a:avLst/>
          </a:prstGeom>
        </p:spPr>
      </p:pic>
    </p:spTree>
    <p:extLst>
      <p:ext uri="{BB962C8B-B14F-4D97-AF65-F5344CB8AC3E}">
        <p14:creationId xmlns:p14="http://schemas.microsoft.com/office/powerpoint/2010/main" val="4116643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422B-0FD2-8B76-9825-50E93247D68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8932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8092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CE479C-4137-6001-1BC6-26E91A1F1E3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17FD1272-B94B-60D0-DCB6-B3452E4EB3FD}"/>
              </a:ext>
            </a:extLst>
          </p:cNvPr>
          <p:cNvSpPr>
            <a:spLocks noGrp="1"/>
          </p:cNvSpPr>
          <p:nvPr>
            <p:ph type="body" sz="quarter" idx="10" hasCustomPrompt="1"/>
          </p:nvPr>
        </p:nvSpPr>
        <p:spPr>
          <a:xfrm>
            <a:off x="659653" y="605117"/>
            <a:ext cx="9129713" cy="4141508"/>
          </a:xfrm>
        </p:spPr>
        <p:txBody>
          <a:bodyPr/>
          <a:lstStyle>
            <a:lvl1pPr>
              <a:buNone/>
              <a:defRPr/>
            </a:lvl1pPr>
          </a:lstStyle>
          <a:p>
            <a:pPr lvl="0"/>
            <a:r>
              <a:rPr lang="en-US"/>
              <a:t>Quote goes here</a:t>
            </a:r>
          </a:p>
        </p:txBody>
      </p:sp>
      <p:sp>
        <p:nvSpPr>
          <p:cNvPr id="10" name="Text Placeholder 8">
            <a:extLst>
              <a:ext uri="{FF2B5EF4-FFF2-40B4-BE49-F238E27FC236}">
                <a16:creationId xmlns:a16="http://schemas.microsoft.com/office/drawing/2014/main" id="{338D9D47-EDB6-AB2B-6D39-B227A6E377CE}"/>
              </a:ext>
            </a:extLst>
          </p:cNvPr>
          <p:cNvSpPr>
            <a:spLocks noGrp="1" noRot="1" noMove="1" noResize="1" noEditPoints="1" noAdjustHandles="1" noChangeArrowheads="1" noChangeShapeType="1"/>
          </p:cNvSpPr>
          <p:nvPr>
            <p:ph type="body" sz="quarter" idx="11" hasCustomPrompt="1"/>
          </p:nvPr>
        </p:nvSpPr>
        <p:spPr>
          <a:xfrm>
            <a:off x="3550024" y="5351742"/>
            <a:ext cx="8189258" cy="901141"/>
          </a:xfrm>
        </p:spPr>
        <p:txBody>
          <a:bodyPr/>
          <a:lstStyle>
            <a:lvl1pPr>
              <a:buNone/>
              <a:defRPr b="1" i="0">
                <a:solidFill>
                  <a:srgbClr val="E2392B"/>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—Attribution</a:t>
            </a:r>
          </a:p>
        </p:txBody>
      </p:sp>
    </p:spTree>
    <p:extLst>
      <p:ext uri="{BB962C8B-B14F-4D97-AF65-F5344CB8AC3E}">
        <p14:creationId xmlns:p14="http://schemas.microsoft.com/office/powerpoint/2010/main" val="334263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CE479C-4137-6001-1BC6-26E91A1F1E3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17FD1272-B94B-60D0-DCB6-B3452E4EB3FD}"/>
              </a:ext>
            </a:extLst>
          </p:cNvPr>
          <p:cNvSpPr>
            <a:spLocks noGrp="1"/>
          </p:cNvSpPr>
          <p:nvPr>
            <p:ph type="body" sz="quarter" idx="10" hasCustomPrompt="1"/>
          </p:nvPr>
        </p:nvSpPr>
        <p:spPr>
          <a:xfrm>
            <a:off x="659653" y="605117"/>
            <a:ext cx="9129713" cy="4141508"/>
          </a:xfrm>
        </p:spPr>
        <p:txBody>
          <a:bodyPr/>
          <a:lstStyle>
            <a:lvl1pPr>
              <a:buNone/>
              <a:defRPr/>
            </a:lvl1pPr>
          </a:lstStyle>
          <a:p>
            <a:pPr lvl="0"/>
            <a:r>
              <a:rPr lang="en-US"/>
              <a:t>Quote goes here</a:t>
            </a:r>
          </a:p>
        </p:txBody>
      </p:sp>
      <p:sp>
        <p:nvSpPr>
          <p:cNvPr id="10" name="Text Placeholder 8">
            <a:extLst>
              <a:ext uri="{FF2B5EF4-FFF2-40B4-BE49-F238E27FC236}">
                <a16:creationId xmlns:a16="http://schemas.microsoft.com/office/drawing/2014/main" id="{338D9D47-EDB6-AB2B-6D39-B227A6E377CE}"/>
              </a:ext>
            </a:extLst>
          </p:cNvPr>
          <p:cNvSpPr>
            <a:spLocks noGrp="1" noRot="1" noMove="1" noResize="1" noEditPoints="1" noAdjustHandles="1" noChangeArrowheads="1" noChangeShapeType="1"/>
          </p:cNvSpPr>
          <p:nvPr>
            <p:ph type="body" sz="quarter" idx="11" hasCustomPrompt="1"/>
          </p:nvPr>
        </p:nvSpPr>
        <p:spPr>
          <a:xfrm>
            <a:off x="3550024" y="5351742"/>
            <a:ext cx="8189258" cy="901141"/>
          </a:xfrm>
        </p:spPr>
        <p:txBody>
          <a:bodyPr/>
          <a:lstStyle>
            <a:lvl1pPr>
              <a:buNone/>
              <a:defRPr b="1" i="0">
                <a:solidFill>
                  <a:srgbClr val="E2392B"/>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—Attribution</a:t>
            </a:r>
          </a:p>
        </p:txBody>
      </p:sp>
    </p:spTree>
    <p:extLst>
      <p:ext uri="{BB962C8B-B14F-4D97-AF65-F5344CB8AC3E}">
        <p14:creationId xmlns:p14="http://schemas.microsoft.com/office/powerpoint/2010/main" val="3551829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7945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3C72E-A8CD-8969-67BE-18A83995E93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B3656FE4-E28C-9B20-ED4A-B365EFB779CE}"/>
              </a:ext>
            </a:extLst>
          </p:cNvPr>
          <p:cNvSpPr>
            <a:spLocks noGrp="1"/>
          </p:cNvSpPr>
          <p:nvPr>
            <p:ph type="body" sz="quarter" idx="10" hasCustomPrompt="1"/>
          </p:nvPr>
        </p:nvSpPr>
        <p:spPr>
          <a:xfrm>
            <a:off x="1036171" y="1358246"/>
            <a:ext cx="10622429" cy="3348225"/>
          </a:xfrm>
        </p:spPr>
        <p:txBody>
          <a:bodyPr/>
          <a:lstStyle>
            <a:lvl1pPr>
              <a:buNone/>
              <a:defRPr/>
            </a:lvl1pPr>
          </a:lstStyle>
          <a:p>
            <a:pPr lvl="0"/>
            <a:r>
              <a:rPr lang="en-US"/>
              <a:t>Quote goes here</a:t>
            </a:r>
          </a:p>
        </p:txBody>
      </p:sp>
      <p:sp>
        <p:nvSpPr>
          <p:cNvPr id="5" name="Text Placeholder 8">
            <a:extLst>
              <a:ext uri="{FF2B5EF4-FFF2-40B4-BE49-F238E27FC236}">
                <a16:creationId xmlns:a16="http://schemas.microsoft.com/office/drawing/2014/main" id="{08865F70-0741-42A6-A458-735D3307BA72}"/>
              </a:ext>
            </a:extLst>
          </p:cNvPr>
          <p:cNvSpPr>
            <a:spLocks noGrp="1"/>
          </p:cNvSpPr>
          <p:nvPr>
            <p:ph type="body" sz="quarter" idx="11" hasCustomPrompt="1"/>
          </p:nvPr>
        </p:nvSpPr>
        <p:spPr>
          <a:xfrm>
            <a:off x="1036171" y="5049183"/>
            <a:ext cx="7395135" cy="901141"/>
          </a:xfrm>
        </p:spPr>
        <p:txBody>
          <a:bodyPr/>
          <a:lstStyle>
            <a:lvl1pPr>
              <a:buNone/>
              <a:defRPr b="1" i="0">
                <a:solidFill>
                  <a:srgbClr val="FF802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—Attribution</a:t>
            </a:r>
          </a:p>
        </p:txBody>
      </p:sp>
    </p:spTree>
    <p:extLst>
      <p:ext uri="{BB962C8B-B14F-4D97-AF65-F5344CB8AC3E}">
        <p14:creationId xmlns:p14="http://schemas.microsoft.com/office/powerpoint/2010/main" val="38139196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24BCBE-BE37-3815-6189-E71BB647052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A8FDDC32-716A-598B-9526-7F977BF08B52}"/>
              </a:ext>
            </a:extLst>
          </p:cNvPr>
          <p:cNvSpPr>
            <a:spLocks noGrp="1"/>
          </p:cNvSpPr>
          <p:nvPr>
            <p:ph type="body" sz="quarter" idx="10" hasCustomPrompt="1"/>
          </p:nvPr>
        </p:nvSpPr>
        <p:spPr>
          <a:xfrm>
            <a:off x="1963271" y="1700959"/>
            <a:ext cx="8686800" cy="3133072"/>
          </a:xfrm>
        </p:spPr>
        <p:txBody>
          <a:bodyPr/>
          <a:lstStyle>
            <a:lvl1pPr>
              <a:buNone/>
              <a:defRPr/>
            </a:lvl1pPr>
          </a:lstStyle>
          <a:p>
            <a:pPr lvl="0"/>
            <a:r>
              <a:rPr lang="en-US"/>
              <a:t>Quote goes here</a:t>
            </a:r>
          </a:p>
        </p:txBody>
      </p:sp>
      <p:sp>
        <p:nvSpPr>
          <p:cNvPr id="5" name="Text Placeholder 8">
            <a:extLst>
              <a:ext uri="{FF2B5EF4-FFF2-40B4-BE49-F238E27FC236}">
                <a16:creationId xmlns:a16="http://schemas.microsoft.com/office/drawing/2014/main" id="{699DC86B-BDB2-2700-1DB1-6DC80826B225}"/>
              </a:ext>
            </a:extLst>
          </p:cNvPr>
          <p:cNvSpPr>
            <a:spLocks noGrp="1"/>
          </p:cNvSpPr>
          <p:nvPr>
            <p:ph type="body" sz="quarter" idx="11" hasCustomPrompt="1"/>
          </p:nvPr>
        </p:nvSpPr>
        <p:spPr>
          <a:xfrm>
            <a:off x="1977466" y="4834030"/>
            <a:ext cx="8672605" cy="813735"/>
          </a:xfrm>
        </p:spPr>
        <p:txBody>
          <a:bodyPr/>
          <a:lstStyle>
            <a:lvl1pPr>
              <a:buNone/>
              <a:defRPr b="1" i="0">
                <a:solidFill>
                  <a:srgbClr val="FFC635"/>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—Attribution</a:t>
            </a:r>
          </a:p>
        </p:txBody>
      </p:sp>
    </p:spTree>
    <p:extLst>
      <p:ext uri="{BB962C8B-B14F-4D97-AF65-F5344CB8AC3E}">
        <p14:creationId xmlns:p14="http://schemas.microsoft.com/office/powerpoint/2010/main" val="35768932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6F09ED-1B1A-B077-71D9-35AAF5B1381A}"/>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EE54EB45-3B29-0CD4-2057-AF01DEC09DF9}"/>
              </a:ext>
            </a:extLst>
          </p:cNvPr>
          <p:cNvSpPr>
            <a:spLocks noGrp="1"/>
          </p:cNvSpPr>
          <p:nvPr>
            <p:ph type="body" sz="quarter" idx="10" hasCustomPrompt="1"/>
          </p:nvPr>
        </p:nvSpPr>
        <p:spPr>
          <a:xfrm>
            <a:off x="686547" y="793282"/>
            <a:ext cx="8148171" cy="3993871"/>
          </a:xfrm>
        </p:spPr>
        <p:txBody>
          <a:bodyPr/>
          <a:lstStyle>
            <a:lvl1pPr>
              <a:buNone/>
              <a:defRPr/>
            </a:lvl1pPr>
          </a:lstStyle>
          <a:p>
            <a:pPr lvl="0"/>
            <a:r>
              <a:rPr lang="en-US"/>
              <a:t>Quote goes here</a:t>
            </a:r>
          </a:p>
        </p:txBody>
      </p:sp>
      <p:sp>
        <p:nvSpPr>
          <p:cNvPr id="5" name="Text Placeholder 8">
            <a:extLst>
              <a:ext uri="{FF2B5EF4-FFF2-40B4-BE49-F238E27FC236}">
                <a16:creationId xmlns:a16="http://schemas.microsoft.com/office/drawing/2014/main" id="{A782B40F-793A-FF54-B8B7-03939F71F031}"/>
              </a:ext>
            </a:extLst>
          </p:cNvPr>
          <p:cNvSpPr>
            <a:spLocks noGrp="1"/>
          </p:cNvSpPr>
          <p:nvPr>
            <p:ph type="body" sz="quarter" idx="11" hasCustomPrompt="1"/>
          </p:nvPr>
        </p:nvSpPr>
        <p:spPr>
          <a:xfrm>
            <a:off x="5728447" y="5614147"/>
            <a:ext cx="6037730" cy="901141"/>
          </a:xfrm>
        </p:spPr>
        <p:txBody>
          <a:bodyPr/>
          <a:lstStyle>
            <a:lvl1pPr>
              <a:buNone/>
              <a:defRPr b="1" i="0">
                <a:solidFill>
                  <a:srgbClr val="308819"/>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—Attribution</a:t>
            </a:r>
          </a:p>
        </p:txBody>
      </p:sp>
    </p:spTree>
    <p:extLst>
      <p:ext uri="{BB962C8B-B14F-4D97-AF65-F5344CB8AC3E}">
        <p14:creationId xmlns:p14="http://schemas.microsoft.com/office/powerpoint/2010/main" val="3348646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76A90-3A79-6546-28A4-93D5CE3A287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D5CA9C77-483C-90A6-FDCE-E70ECD8579BF}"/>
              </a:ext>
            </a:extLst>
          </p:cNvPr>
          <p:cNvSpPr>
            <a:spLocks noGrp="1"/>
          </p:cNvSpPr>
          <p:nvPr>
            <p:ph type="body" sz="quarter" idx="10" hasCustomPrompt="1"/>
          </p:nvPr>
        </p:nvSpPr>
        <p:spPr>
          <a:xfrm>
            <a:off x="3009900" y="2043859"/>
            <a:ext cx="8178800" cy="2274141"/>
          </a:xfrm>
        </p:spPr>
        <p:txBody>
          <a:bodyPr/>
          <a:lstStyle>
            <a:lvl1pPr>
              <a:buNone/>
              <a:defRPr/>
            </a:lvl1pPr>
          </a:lstStyle>
          <a:p>
            <a:pPr lvl="0"/>
            <a:r>
              <a:rPr lang="en-US"/>
              <a:t>Quote goes here</a:t>
            </a:r>
          </a:p>
        </p:txBody>
      </p:sp>
      <p:sp>
        <p:nvSpPr>
          <p:cNvPr id="5" name="Text Placeholder 8">
            <a:extLst>
              <a:ext uri="{FF2B5EF4-FFF2-40B4-BE49-F238E27FC236}">
                <a16:creationId xmlns:a16="http://schemas.microsoft.com/office/drawing/2014/main" id="{7F4EF99C-791F-0A42-E474-B49CA5EFC657}"/>
              </a:ext>
            </a:extLst>
          </p:cNvPr>
          <p:cNvSpPr>
            <a:spLocks noGrp="1"/>
          </p:cNvSpPr>
          <p:nvPr>
            <p:ph type="body" sz="quarter" idx="11" hasCustomPrompt="1"/>
          </p:nvPr>
        </p:nvSpPr>
        <p:spPr>
          <a:xfrm>
            <a:off x="3009900" y="4318000"/>
            <a:ext cx="8178800" cy="901141"/>
          </a:xfrm>
        </p:spPr>
        <p:txBody>
          <a:bodyPr/>
          <a:lstStyle>
            <a:lvl1pPr>
              <a:buNone/>
              <a:defRPr b="1" i="0">
                <a:solidFill>
                  <a:srgbClr val="2457AE"/>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—Attribution</a:t>
            </a:r>
          </a:p>
        </p:txBody>
      </p:sp>
    </p:spTree>
    <p:extLst>
      <p:ext uri="{BB962C8B-B14F-4D97-AF65-F5344CB8AC3E}">
        <p14:creationId xmlns:p14="http://schemas.microsoft.com/office/powerpoint/2010/main" val="36277001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68363-F196-ACC8-842F-17936CC8B88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10A74690-4ABB-BE9E-2DCD-BD95751FA987}"/>
              </a:ext>
            </a:extLst>
          </p:cNvPr>
          <p:cNvSpPr>
            <a:spLocks noGrp="1"/>
          </p:cNvSpPr>
          <p:nvPr>
            <p:ph type="body" sz="quarter" idx="10" hasCustomPrompt="1"/>
          </p:nvPr>
        </p:nvSpPr>
        <p:spPr>
          <a:xfrm>
            <a:off x="642471" y="2489201"/>
            <a:ext cx="7395135" cy="2400300"/>
          </a:xfrm>
        </p:spPr>
        <p:txBody>
          <a:bodyPr/>
          <a:lstStyle>
            <a:lvl1pPr>
              <a:buNone/>
              <a:defRPr/>
            </a:lvl1pPr>
          </a:lstStyle>
          <a:p>
            <a:pPr lvl="0"/>
            <a:r>
              <a:rPr lang="en-US"/>
              <a:t>Quote goes here</a:t>
            </a:r>
          </a:p>
        </p:txBody>
      </p:sp>
      <p:sp>
        <p:nvSpPr>
          <p:cNvPr id="5" name="Text Placeholder 8">
            <a:extLst>
              <a:ext uri="{FF2B5EF4-FFF2-40B4-BE49-F238E27FC236}">
                <a16:creationId xmlns:a16="http://schemas.microsoft.com/office/drawing/2014/main" id="{9E68C2DF-F0E5-CB50-7CD5-DE89122198E7}"/>
              </a:ext>
            </a:extLst>
          </p:cNvPr>
          <p:cNvSpPr>
            <a:spLocks noGrp="1"/>
          </p:cNvSpPr>
          <p:nvPr>
            <p:ph type="body" sz="quarter" idx="11" hasCustomPrompt="1"/>
          </p:nvPr>
        </p:nvSpPr>
        <p:spPr>
          <a:xfrm>
            <a:off x="642471" y="5061883"/>
            <a:ext cx="7395135" cy="901141"/>
          </a:xfrm>
        </p:spPr>
        <p:txBody>
          <a:bodyPr/>
          <a:lstStyle>
            <a:lvl1pPr>
              <a:buNone/>
              <a:defRPr b="1" i="0">
                <a:solidFill>
                  <a:srgbClr val="9949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—Attribution</a:t>
            </a:r>
          </a:p>
        </p:txBody>
      </p:sp>
    </p:spTree>
    <p:extLst>
      <p:ext uri="{BB962C8B-B14F-4D97-AF65-F5344CB8AC3E}">
        <p14:creationId xmlns:p14="http://schemas.microsoft.com/office/powerpoint/2010/main" val="2857379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3922B-1557-CF67-0DD0-F043E7B37D2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B09BC499-1716-6DA3-873B-622765DE79D2}"/>
              </a:ext>
            </a:extLst>
          </p:cNvPr>
          <p:cNvSpPr>
            <a:spLocks noGrp="1"/>
          </p:cNvSpPr>
          <p:nvPr>
            <p:ph type="body" sz="quarter" idx="10" hasCustomPrompt="1"/>
          </p:nvPr>
        </p:nvSpPr>
        <p:spPr>
          <a:xfrm>
            <a:off x="1485900" y="907676"/>
            <a:ext cx="8763000" cy="3348225"/>
          </a:xfrm>
        </p:spPr>
        <p:txBody>
          <a:bodyPr/>
          <a:lstStyle>
            <a:lvl1pPr>
              <a:buNone/>
              <a:defRPr>
                <a:solidFill>
                  <a:schemeClr val="bg1"/>
                </a:solidFill>
              </a:defRPr>
            </a:lvl1pPr>
          </a:lstStyle>
          <a:p>
            <a:pPr lvl="0"/>
            <a:r>
              <a:rPr lang="en-US"/>
              <a:t>Quote goes here</a:t>
            </a:r>
          </a:p>
        </p:txBody>
      </p:sp>
      <p:sp>
        <p:nvSpPr>
          <p:cNvPr id="5" name="Text Placeholder 8">
            <a:extLst>
              <a:ext uri="{FF2B5EF4-FFF2-40B4-BE49-F238E27FC236}">
                <a16:creationId xmlns:a16="http://schemas.microsoft.com/office/drawing/2014/main" id="{DCF822CA-03B6-FA7B-FE7F-0006C15BDBCE}"/>
              </a:ext>
            </a:extLst>
          </p:cNvPr>
          <p:cNvSpPr>
            <a:spLocks noGrp="1"/>
          </p:cNvSpPr>
          <p:nvPr>
            <p:ph type="body" sz="quarter" idx="11" hasCustomPrompt="1"/>
          </p:nvPr>
        </p:nvSpPr>
        <p:spPr>
          <a:xfrm>
            <a:off x="1485900" y="4713006"/>
            <a:ext cx="7395135" cy="901141"/>
          </a:xfrm>
        </p:spPr>
        <p:txBody>
          <a:bodyPr/>
          <a:lstStyle>
            <a:lvl1pPr>
              <a:buNone/>
              <a:defRPr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—Attribution</a:t>
            </a:r>
          </a:p>
        </p:txBody>
      </p:sp>
    </p:spTree>
    <p:extLst>
      <p:ext uri="{BB962C8B-B14F-4D97-AF65-F5344CB8AC3E}">
        <p14:creationId xmlns:p14="http://schemas.microsoft.com/office/powerpoint/2010/main" val="309359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3F5CA4-688F-D72C-8117-65800708D7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0BEB43D1-5686-5B26-7FAE-4B50CBC804B6}"/>
              </a:ext>
            </a:extLst>
          </p:cNvPr>
          <p:cNvSpPr>
            <a:spLocks noGrp="1"/>
          </p:cNvSpPr>
          <p:nvPr>
            <p:ph type="body" sz="quarter" idx="10" hasCustomPrompt="1"/>
          </p:nvPr>
        </p:nvSpPr>
        <p:spPr>
          <a:xfrm>
            <a:off x="1036171" y="1358246"/>
            <a:ext cx="10266829" cy="3348225"/>
          </a:xfrm>
        </p:spPr>
        <p:txBody>
          <a:bodyPr/>
          <a:lstStyle>
            <a:lvl1pPr>
              <a:buNone/>
              <a:defRPr/>
            </a:lvl1pPr>
          </a:lstStyle>
          <a:p>
            <a:pPr lvl="0"/>
            <a:r>
              <a:rPr lang="en-US"/>
              <a:t>Quote goes here</a:t>
            </a:r>
          </a:p>
        </p:txBody>
      </p:sp>
      <p:sp>
        <p:nvSpPr>
          <p:cNvPr id="5" name="Text Placeholder 8">
            <a:extLst>
              <a:ext uri="{FF2B5EF4-FFF2-40B4-BE49-F238E27FC236}">
                <a16:creationId xmlns:a16="http://schemas.microsoft.com/office/drawing/2014/main" id="{6E5D3507-53BF-603C-4504-C5A61C7AFDF9}"/>
              </a:ext>
            </a:extLst>
          </p:cNvPr>
          <p:cNvSpPr>
            <a:spLocks noGrp="1"/>
          </p:cNvSpPr>
          <p:nvPr>
            <p:ph type="body" sz="quarter" idx="11" hasCustomPrompt="1"/>
          </p:nvPr>
        </p:nvSpPr>
        <p:spPr>
          <a:xfrm>
            <a:off x="1036171" y="5049183"/>
            <a:ext cx="7395135" cy="901141"/>
          </a:xfrm>
        </p:spPr>
        <p:txBody>
          <a:bodyPr/>
          <a:lstStyle>
            <a:lvl1pPr>
              <a:buNone/>
              <a:defRPr b="1" i="0">
                <a:solidFill>
                  <a:srgbClr val="001B49"/>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—Attribution</a:t>
            </a:r>
          </a:p>
        </p:txBody>
      </p:sp>
    </p:spTree>
    <p:extLst>
      <p:ext uri="{BB962C8B-B14F-4D97-AF65-F5344CB8AC3E}">
        <p14:creationId xmlns:p14="http://schemas.microsoft.com/office/powerpoint/2010/main" val="3926792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2826"/>
            <a:ext cx="10972800" cy="2136775"/>
          </a:xfrm>
        </p:spPr>
        <p:txBody>
          <a:bodyPr anchor="b" anchorCtr="0">
            <a:noAutofit/>
          </a:bodyPr>
          <a:lstStyle>
            <a:lvl1pPr>
              <a:defRPr sz="5600"/>
            </a:lvl1pPr>
          </a:lstStyle>
          <a:p>
            <a:r>
              <a:rPr lang="en-US"/>
              <a:t>Click to edit Master title style</a:t>
            </a:r>
            <a:endParaRPr/>
          </a:p>
        </p:txBody>
      </p:sp>
      <p:sp>
        <p:nvSpPr>
          <p:cNvPr id="3" name="Subtitle 2"/>
          <p:cNvSpPr>
            <a:spLocks noGrp="1"/>
          </p:cNvSpPr>
          <p:nvPr>
            <p:ph type="subTitle" idx="1"/>
          </p:nvPr>
        </p:nvSpPr>
        <p:spPr>
          <a:xfrm>
            <a:off x="609600" y="4464425"/>
            <a:ext cx="10972800" cy="1174375"/>
          </a:xfrm>
        </p:spPr>
        <p:txBody>
          <a:bodyPr>
            <a:normAutofit/>
          </a:bodyPr>
          <a:lstStyle>
            <a:lvl1pPr marL="0" indent="0" algn="ctr">
              <a:spcBef>
                <a:spcPts val="30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08D9F254-BCA9-EC4D-BB49-179930C4F27F}"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38718557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8D9F254-BCA9-EC4D-BB49-179930C4F27F}"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12143523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048436"/>
            <a:ext cx="10972800" cy="1362075"/>
          </a:xfrm>
        </p:spPr>
        <p:txBody>
          <a:bodyPr anchor="b" anchorCtr="0">
            <a:noAutofit/>
          </a:bodyPr>
          <a:lstStyle>
            <a:lvl1pPr algn="ctr">
              <a:defRPr sz="4800" b="1" cap="none" baseline="0"/>
            </a:lvl1pPr>
          </a:lstStyle>
          <a:p>
            <a:r>
              <a:rPr lang="en-US"/>
              <a:t>Click to edit Master title style</a:t>
            </a:r>
            <a:endParaRPr/>
          </a:p>
        </p:txBody>
      </p:sp>
      <p:sp>
        <p:nvSpPr>
          <p:cNvPr id="3" name="Text Placeholder 2"/>
          <p:cNvSpPr>
            <a:spLocks noGrp="1"/>
          </p:cNvSpPr>
          <p:nvPr>
            <p:ph type="body" idx="1"/>
          </p:nvPr>
        </p:nvSpPr>
        <p:spPr>
          <a:xfrm>
            <a:off x="609600" y="3430402"/>
            <a:ext cx="10972800" cy="1500187"/>
          </a:xfrm>
        </p:spPr>
        <p:txBody>
          <a:bodyPr anchor="t" anchorCtr="0"/>
          <a:lstStyle>
            <a:lvl1pPr marL="0" indent="0" algn="ctr">
              <a:spcBef>
                <a:spcPts val="30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9F254-BCA9-EC4D-BB49-179930C4F27F}"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189052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07036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a:p>
        </p:txBody>
      </p:sp>
      <p:sp>
        <p:nvSpPr>
          <p:cNvPr id="3" name="Content Placeholder 2"/>
          <p:cNvSpPr>
            <a:spLocks noGrp="1"/>
          </p:cNvSpPr>
          <p:nvPr>
            <p:ph sz="half" idx="1"/>
          </p:nvPr>
        </p:nvSpPr>
        <p:spPr>
          <a:xfrm>
            <a:off x="609600" y="1774825"/>
            <a:ext cx="5242560" cy="38735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39840" y="1774825"/>
            <a:ext cx="5242560" cy="38735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8D9F254-BCA9-EC4D-BB49-179930C4F27F}"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30234077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09600" y="1577788"/>
            <a:ext cx="5242560" cy="739776"/>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62200"/>
            <a:ext cx="5242560" cy="328612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39840" y="1577788"/>
            <a:ext cx="5242560" cy="739776"/>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362200"/>
            <a:ext cx="5242560" cy="328612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08D9F254-BCA9-EC4D-BB49-179930C4F27F}" type="datetimeFigureOut">
              <a:rPr lang="en-US" smtClean="0"/>
              <a:pPr/>
              <a:t>6/4/26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8199167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08D9F254-BCA9-EC4D-BB49-179930C4F27F}" type="datetimeFigureOut">
              <a:rPr lang="en-US" smtClean="0"/>
              <a:pPr/>
              <a:t>6/4/26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3755482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9F254-BCA9-EC4D-BB49-179930C4F27F}" type="datetimeFigureOut">
              <a:rPr lang="en-US" smtClean="0"/>
              <a:pPr/>
              <a:t>6/4/26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3306080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381000"/>
            <a:ext cx="5120640" cy="1162050"/>
          </a:xfrm>
        </p:spPr>
        <p:txBody>
          <a:bodyPr anchor="b">
            <a:normAutofit/>
          </a:bodyPr>
          <a:lstStyle>
            <a:lvl1pPr algn="ctr">
              <a:defRPr sz="3000" b="1"/>
            </a:lvl1pPr>
          </a:lstStyle>
          <a:p>
            <a:r>
              <a:rPr lang="en-US"/>
              <a:t>Click to edit Master title style</a:t>
            </a:r>
            <a:endParaRPr/>
          </a:p>
        </p:txBody>
      </p:sp>
      <p:sp>
        <p:nvSpPr>
          <p:cNvPr id="3" name="Content Placeholder 2"/>
          <p:cNvSpPr>
            <a:spLocks noGrp="1"/>
          </p:cNvSpPr>
          <p:nvPr>
            <p:ph idx="1"/>
          </p:nvPr>
        </p:nvSpPr>
        <p:spPr>
          <a:xfrm>
            <a:off x="6461760" y="273051"/>
            <a:ext cx="5120640" cy="5375275"/>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9599" y="1600201"/>
            <a:ext cx="5120640" cy="3733800"/>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D9F254-BCA9-EC4D-BB49-179930C4F27F}"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41129791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5120640" cy="1161288"/>
          </a:xfrm>
        </p:spPr>
        <p:txBody>
          <a:bodyPr vert="horz" lIns="91440" tIns="45720" rIns="91440" bIns="45720" rtlCol="0" anchor="b">
            <a:normAutofit/>
          </a:bodyPr>
          <a:lstStyle>
            <a:lvl1pPr algn="ctr" defTabSz="914400" rtl="0" eaLnBrk="1" latinLnBrk="0" hangingPunct="1">
              <a:spcBef>
                <a:spcPct val="0"/>
              </a:spcBef>
              <a:buNone/>
              <a:defRPr sz="3000" b="1" kern="1200">
                <a:solidFill>
                  <a:schemeClr val="tx1"/>
                </a:solidFill>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461760" y="274320"/>
            <a:ext cx="5120640" cy="5376672"/>
          </a:xfrm>
          <a:effectLst>
            <a:outerShdw blurRad="114300" sx="103000" sy="103000" algn="ctr" rotWithShape="0">
              <a:schemeClr val="bg1">
                <a:lumMod val="75000"/>
                <a:lumOff val="25000"/>
                <a:alpha val="50000"/>
              </a:schemeClr>
            </a:outerShdw>
          </a:effectLst>
          <a:scene3d>
            <a:camera prst="orthographicFront"/>
            <a:lightRig rig="threePt" dir="t"/>
          </a:scene3d>
          <a:sp3d>
            <a:bevelT w="12700" h="12700"/>
          </a:sp3d>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09600" y="1600200"/>
            <a:ext cx="5120640" cy="3730752"/>
          </a:xfrm>
        </p:spPr>
        <p:txBody>
          <a:bodyPr vert="horz" lIns="91440" tIns="45720" rIns="91440" bIns="45720" rtlCol="0">
            <a:normAutofit/>
          </a:bodyPr>
          <a:lstStyle>
            <a:lvl1pPr marL="0" indent="0" algn="ctr">
              <a:lnSpc>
                <a:spcPct val="110000"/>
              </a:lnSpc>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08D9F254-BCA9-EC4D-BB49-179930C4F27F}"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3610667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44866"/>
            <a:ext cx="10972800" cy="1071641"/>
          </a:xfrm>
        </p:spPr>
        <p:txBody>
          <a:bodyPr vert="horz" lIns="91440" tIns="45720" rIns="91440" bIns="45720" rtlCol="0" anchor="b" anchorCtr="0">
            <a:noAutofit/>
          </a:bodyPr>
          <a:lstStyle>
            <a:lvl1pPr algn="ctr" defTabSz="914400" rtl="0" eaLnBrk="1" latinLnBrk="0" hangingPunct="1">
              <a:spcBef>
                <a:spcPct val="0"/>
              </a:spcBef>
              <a:buNone/>
              <a:defRPr sz="3600" b="1" kern="1200" baseline="0">
                <a:solidFill>
                  <a:schemeClr val="tx1"/>
                </a:solidFill>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09600" y="274320"/>
            <a:ext cx="10972800" cy="2971800"/>
          </a:xfrm>
          <a:effectLst>
            <a:outerShdw blurRad="114300" sx="103000" sy="103000" algn="ctr" rotWithShape="0">
              <a:schemeClr val="bg1">
                <a:lumMod val="75000"/>
                <a:lumOff val="25000"/>
                <a:alpha val="50000"/>
              </a:schemeClr>
            </a:outerShdw>
          </a:effectLst>
          <a:scene3d>
            <a:camera prst="orthographicFront"/>
            <a:lightRig rig="threePt" dir="t"/>
          </a:scene3d>
          <a:sp3d>
            <a:bevelT w="12700" h="12700"/>
          </a:sp3d>
        </p:spPr>
        <p:txBody>
          <a:bodyPr vert="horz" lIns="91440" tIns="45720" rIns="91440" bIns="45720" rtlCol="0">
            <a:normAutofit/>
          </a:bodyPr>
          <a:lstStyle>
            <a:lvl1pPr marL="0" indent="0" algn="l" defTabSz="914400" rtl="0" eaLnBrk="1" latinLnBrk="0" hangingPunct="1">
              <a:spcBef>
                <a:spcPts val="2000"/>
              </a:spcBef>
              <a:buFontTx/>
              <a:buNone/>
              <a:defRPr sz="24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08D9F254-BCA9-EC4D-BB49-179930C4F27F}"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48E16-904F-7D40-BB3F-96CC89B01FEB}" type="slidenum">
              <a:rPr lang="en-US" smtClean="0"/>
              <a:pPr/>
              <a:t>‹#›</a:t>
            </a:fld>
            <a:endParaRPr lang="en-US"/>
          </a:p>
        </p:txBody>
      </p:sp>
      <p:sp>
        <p:nvSpPr>
          <p:cNvPr id="8" name="Text Placeholder 3"/>
          <p:cNvSpPr>
            <a:spLocks noGrp="1"/>
          </p:cNvSpPr>
          <p:nvPr>
            <p:ph type="body" sz="half" idx="2"/>
          </p:nvPr>
        </p:nvSpPr>
        <p:spPr>
          <a:xfrm>
            <a:off x="812801" y="4329953"/>
            <a:ext cx="10566401" cy="1318372"/>
          </a:xfrm>
        </p:spPr>
        <p:txBody>
          <a:bodyPr>
            <a:normAutofit/>
          </a:bodyPr>
          <a:lstStyle>
            <a:lvl1pPr marL="0" indent="0" algn="l">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8664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8D9F254-BCA9-EC4D-BB49-179930C4F27F}"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2817417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97036" y="274639"/>
            <a:ext cx="1936377" cy="5373686"/>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1" y="274639"/>
            <a:ext cx="9161929" cy="5373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8D9F254-BCA9-EC4D-BB49-179930C4F27F}"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48E16-904F-7D40-BB3F-96CC89B01FEB}" type="slidenum">
              <a:rPr lang="en-US" smtClean="0"/>
              <a:pPr/>
              <a:t>‹#›</a:t>
            </a:fld>
            <a:endParaRPr lang="en-US"/>
          </a:p>
        </p:txBody>
      </p:sp>
    </p:spTree>
    <p:extLst>
      <p:ext uri="{BB962C8B-B14F-4D97-AF65-F5344CB8AC3E}">
        <p14:creationId xmlns:p14="http://schemas.microsoft.com/office/powerpoint/2010/main" val="5659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966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761769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9467"/>
            <a:ext cx="12198000" cy="6877600"/>
          </a:xfrm>
          <a:prstGeom prst="rect">
            <a:avLst/>
          </a:prstGeom>
          <a:solidFill>
            <a:srgbClr val="1D2343"/>
          </a:solidFill>
          <a:ln w="19050" cap="flat" cmpd="sng">
            <a:solidFill>
              <a:srgbClr val="1D2343"/>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7" name="Google Shape;7;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FFFFFF"/>
              </a:buClr>
              <a:buSzPts val="2800"/>
              <a:buNone/>
              <a:defRPr sz="2800">
                <a:solidFill>
                  <a:srgbClr val="FFFFFF"/>
                </a:solidFill>
              </a:defRPr>
            </a:lvl1pPr>
            <a:lvl2pPr lvl="1">
              <a:spcBef>
                <a:spcPts val="0"/>
              </a:spcBef>
              <a:spcAft>
                <a:spcPts val="0"/>
              </a:spcAft>
              <a:buClr>
                <a:srgbClr val="FFFFFF"/>
              </a:buClr>
              <a:buSzPts val="2800"/>
              <a:buNone/>
              <a:defRPr sz="2800">
                <a:solidFill>
                  <a:srgbClr val="FFFFFF"/>
                </a:solidFill>
              </a:defRPr>
            </a:lvl2pPr>
            <a:lvl3pPr lvl="2">
              <a:spcBef>
                <a:spcPts val="0"/>
              </a:spcBef>
              <a:spcAft>
                <a:spcPts val="0"/>
              </a:spcAft>
              <a:buClr>
                <a:srgbClr val="FFFFFF"/>
              </a:buClr>
              <a:buSzPts val="2800"/>
              <a:buNone/>
              <a:defRPr sz="2800">
                <a:solidFill>
                  <a:srgbClr val="FFFFFF"/>
                </a:solidFill>
              </a:defRPr>
            </a:lvl3pPr>
            <a:lvl4pPr lvl="3">
              <a:spcBef>
                <a:spcPts val="0"/>
              </a:spcBef>
              <a:spcAft>
                <a:spcPts val="0"/>
              </a:spcAft>
              <a:buClr>
                <a:srgbClr val="FFFFFF"/>
              </a:buClr>
              <a:buSzPts val="2800"/>
              <a:buNone/>
              <a:defRPr sz="2800">
                <a:solidFill>
                  <a:srgbClr val="FFFFFF"/>
                </a:solidFill>
              </a:defRPr>
            </a:lvl4pPr>
            <a:lvl5pPr lvl="4">
              <a:spcBef>
                <a:spcPts val="0"/>
              </a:spcBef>
              <a:spcAft>
                <a:spcPts val="0"/>
              </a:spcAft>
              <a:buClr>
                <a:srgbClr val="FFFFFF"/>
              </a:buClr>
              <a:buSzPts val="2800"/>
              <a:buNone/>
              <a:defRPr sz="2800">
                <a:solidFill>
                  <a:srgbClr val="FFFFFF"/>
                </a:solidFill>
              </a:defRPr>
            </a:lvl5pPr>
            <a:lvl6pPr lvl="5">
              <a:spcBef>
                <a:spcPts val="0"/>
              </a:spcBef>
              <a:spcAft>
                <a:spcPts val="0"/>
              </a:spcAft>
              <a:buClr>
                <a:srgbClr val="FFFFFF"/>
              </a:buClr>
              <a:buSzPts val="2800"/>
              <a:buNone/>
              <a:defRPr sz="2800">
                <a:solidFill>
                  <a:srgbClr val="FFFFFF"/>
                </a:solidFill>
              </a:defRPr>
            </a:lvl6pPr>
            <a:lvl7pPr lvl="6">
              <a:spcBef>
                <a:spcPts val="0"/>
              </a:spcBef>
              <a:spcAft>
                <a:spcPts val="0"/>
              </a:spcAft>
              <a:buClr>
                <a:srgbClr val="FFFFFF"/>
              </a:buClr>
              <a:buSzPts val="2800"/>
              <a:buNone/>
              <a:defRPr sz="2800">
                <a:solidFill>
                  <a:srgbClr val="FFFFFF"/>
                </a:solidFill>
              </a:defRPr>
            </a:lvl7pPr>
            <a:lvl8pPr lvl="7">
              <a:spcBef>
                <a:spcPts val="0"/>
              </a:spcBef>
              <a:spcAft>
                <a:spcPts val="0"/>
              </a:spcAft>
              <a:buClr>
                <a:srgbClr val="FFFFFF"/>
              </a:buClr>
              <a:buSzPts val="2800"/>
              <a:buNone/>
              <a:defRPr sz="2800">
                <a:solidFill>
                  <a:srgbClr val="FFFFFF"/>
                </a:solidFill>
              </a:defRPr>
            </a:lvl8pPr>
            <a:lvl9pPr lvl="8">
              <a:spcBef>
                <a:spcPts val="0"/>
              </a:spcBef>
              <a:spcAft>
                <a:spcPts val="0"/>
              </a:spcAft>
              <a:buClr>
                <a:srgbClr val="FFFFFF"/>
              </a:buClr>
              <a:buSzPts val="2800"/>
              <a:buNone/>
              <a:defRPr sz="2800">
                <a:solidFill>
                  <a:srgbClr val="FFFFFF"/>
                </a:solidFill>
              </a:defRPr>
            </a:lvl9pPr>
          </a:lstStyle>
          <a:p>
            <a:endParaRPr/>
          </a:p>
        </p:txBody>
      </p:sp>
      <p:sp>
        <p:nvSpPr>
          <p:cNvPr id="8" name="Google Shape;8;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FFFFFF"/>
              </a:buClr>
              <a:buSzPts val="1800"/>
              <a:buChar char="●"/>
              <a:defRPr sz="1800">
                <a:solidFill>
                  <a:srgbClr val="FFFFFF"/>
                </a:solidFill>
              </a:defRPr>
            </a:lvl1pPr>
            <a:lvl2pPr marL="914400" lvl="1" indent="-317500">
              <a:lnSpc>
                <a:spcPct val="115000"/>
              </a:lnSpc>
              <a:spcBef>
                <a:spcPts val="0"/>
              </a:spcBef>
              <a:spcAft>
                <a:spcPts val="0"/>
              </a:spcAft>
              <a:buClr>
                <a:srgbClr val="FFFFFF"/>
              </a:buClr>
              <a:buSzPts val="1400"/>
              <a:buChar char="○"/>
              <a:defRPr>
                <a:solidFill>
                  <a:srgbClr val="FFFFFF"/>
                </a:solidFill>
              </a:defRPr>
            </a:lvl2pPr>
            <a:lvl3pPr marL="1371600" lvl="2" indent="-317500">
              <a:lnSpc>
                <a:spcPct val="115000"/>
              </a:lnSpc>
              <a:spcBef>
                <a:spcPts val="0"/>
              </a:spcBef>
              <a:spcAft>
                <a:spcPts val="0"/>
              </a:spcAft>
              <a:buClr>
                <a:srgbClr val="FFFFFF"/>
              </a:buClr>
              <a:buSzPts val="1400"/>
              <a:buChar char="■"/>
              <a:defRPr>
                <a:solidFill>
                  <a:srgbClr val="FFFFFF"/>
                </a:solidFill>
              </a:defRPr>
            </a:lvl3pPr>
            <a:lvl4pPr marL="1828800" lvl="3" indent="-317500">
              <a:lnSpc>
                <a:spcPct val="115000"/>
              </a:lnSpc>
              <a:spcBef>
                <a:spcPts val="0"/>
              </a:spcBef>
              <a:spcAft>
                <a:spcPts val="0"/>
              </a:spcAft>
              <a:buClr>
                <a:srgbClr val="FFFFFF"/>
              </a:buClr>
              <a:buSzPts val="1400"/>
              <a:buChar char="●"/>
              <a:defRPr>
                <a:solidFill>
                  <a:srgbClr val="FFFFFF"/>
                </a:solidFill>
              </a:defRPr>
            </a:lvl4pPr>
            <a:lvl5pPr marL="2286000" lvl="4" indent="-317500">
              <a:lnSpc>
                <a:spcPct val="115000"/>
              </a:lnSpc>
              <a:spcBef>
                <a:spcPts val="0"/>
              </a:spcBef>
              <a:spcAft>
                <a:spcPts val="0"/>
              </a:spcAft>
              <a:buClr>
                <a:srgbClr val="FFFFFF"/>
              </a:buClr>
              <a:buSzPts val="1400"/>
              <a:buChar char="○"/>
              <a:defRPr>
                <a:solidFill>
                  <a:srgbClr val="FFFFFF"/>
                </a:solidFill>
              </a:defRPr>
            </a:lvl5pPr>
            <a:lvl6pPr marL="2743200" lvl="5" indent="-317500">
              <a:lnSpc>
                <a:spcPct val="115000"/>
              </a:lnSpc>
              <a:spcBef>
                <a:spcPts val="0"/>
              </a:spcBef>
              <a:spcAft>
                <a:spcPts val="0"/>
              </a:spcAft>
              <a:buClr>
                <a:srgbClr val="FFFFFF"/>
              </a:buClr>
              <a:buSzPts val="1400"/>
              <a:buChar char="■"/>
              <a:defRPr>
                <a:solidFill>
                  <a:srgbClr val="FFFFFF"/>
                </a:solidFill>
              </a:defRPr>
            </a:lvl6pPr>
            <a:lvl7pPr marL="3200400" lvl="6" indent="-317500">
              <a:lnSpc>
                <a:spcPct val="115000"/>
              </a:lnSpc>
              <a:spcBef>
                <a:spcPts val="0"/>
              </a:spcBef>
              <a:spcAft>
                <a:spcPts val="0"/>
              </a:spcAft>
              <a:buClr>
                <a:srgbClr val="FFFFFF"/>
              </a:buClr>
              <a:buSzPts val="1400"/>
              <a:buChar char="●"/>
              <a:defRPr>
                <a:solidFill>
                  <a:srgbClr val="FFFFFF"/>
                </a:solidFill>
              </a:defRPr>
            </a:lvl7pPr>
            <a:lvl8pPr marL="3657600" lvl="7" indent="-317500">
              <a:lnSpc>
                <a:spcPct val="115000"/>
              </a:lnSpc>
              <a:spcBef>
                <a:spcPts val="0"/>
              </a:spcBef>
              <a:spcAft>
                <a:spcPts val="0"/>
              </a:spcAft>
              <a:buClr>
                <a:srgbClr val="FFFFFF"/>
              </a:buClr>
              <a:buSzPts val="1400"/>
              <a:buChar char="○"/>
              <a:defRPr>
                <a:solidFill>
                  <a:srgbClr val="FFFFFF"/>
                </a:solidFill>
              </a:defRPr>
            </a:lvl8pPr>
            <a:lvl9pPr marL="4114800" lvl="8" indent="-317500">
              <a:lnSpc>
                <a:spcPct val="115000"/>
              </a:lnSpc>
              <a:spcBef>
                <a:spcPts val="0"/>
              </a:spcBef>
              <a:spcAft>
                <a:spcPts val="0"/>
              </a:spcAft>
              <a:buClr>
                <a:srgbClr val="FFFFFF"/>
              </a:buClr>
              <a:buSzPts val="1400"/>
              <a:buChar char="■"/>
              <a:defRPr>
                <a:solidFill>
                  <a:srgbClr val="FFFFFF"/>
                </a:solidFill>
              </a:defRPr>
            </a:lvl9pPr>
          </a:lstStyle>
          <a:p>
            <a:endParaRPr/>
          </a:p>
        </p:txBody>
      </p:sp>
      <p:sp>
        <p:nvSpPr>
          <p:cNvPr id="9" name="Google Shape;9;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675248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CE1ECB-88A9-AE4A-B7D7-F35EE8F860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FB0B-A15D-8E4C-B54A-4CAC076BC9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BF3F6-6250-4C45-AA71-F14DDAC97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C28E1-1C08-BE41-BA4E-BA93E0F677EB}" type="datetimeFigureOut">
              <a:rPr lang="en-US" smtClean="0"/>
              <a:t>6/4/26</a:t>
            </a:fld>
            <a:endParaRPr lang="en-US"/>
          </a:p>
        </p:txBody>
      </p:sp>
      <p:sp>
        <p:nvSpPr>
          <p:cNvPr id="5" name="Footer Placeholder 4">
            <a:extLst>
              <a:ext uri="{FF2B5EF4-FFF2-40B4-BE49-F238E27FC236}">
                <a16:creationId xmlns:a16="http://schemas.microsoft.com/office/drawing/2014/main" id="{7F8C34A8-DA29-B64A-838D-F297B32513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62087B-E1C9-DD40-96B2-5969231C55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D2760-1FA6-A143-B43C-EB1441A289A8}" type="slidenum">
              <a:rPr lang="en-US" smtClean="0"/>
              <a:t>‹#›</a:t>
            </a:fld>
            <a:endParaRPr lang="en-US"/>
          </a:p>
        </p:txBody>
      </p:sp>
    </p:spTree>
    <p:extLst>
      <p:ext uri="{BB962C8B-B14F-4D97-AF65-F5344CB8AC3E}">
        <p14:creationId xmlns:p14="http://schemas.microsoft.com/office/powerpoint/2010/main" val="4628130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5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26619" cy="656590"/>
          </a:xfrm>
          <a:prstGeom prst="rect">
            <a:avLst/>
          </a:prstGeom>
          <a:ln w="12700">
            <a:miter lim="400000"/>
          </a:ln>
        </p:spPr>
        <p:txBody>
          <a:bodyPr wrap="squar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552276152"/>
      </p:ext>
    </p:extLst>
  </p:cSld>
  <p:clrMap bg1="lt1" tx1="dk1" bg2="lt2" tx2="dk2" accent1="accent1" accent2="accent2" accent3="accent3" accent4="accent4" accent5="accent5" accent6="accent6" hlink="hlink" folHlink="folHlink"/>
  <p:sldLayoutIdLst>
    <p:sldLayoutId id="2147483709" r:id="rId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9388436"/>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5273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99EA2-E91C-4DA7-85BD-7F37710C2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5D9E7-A912-8E29-9728-F60B07CCC1D5}"/>
              </a:ext>
            </a:extLst>
          </p:cNvPr>
          <p:cNvSpPr>
            <a:spLocks noGrp="1"/>
          </p:cNvSpPr>
          <p:nvPr>
            <p:ph type="body" idx="1"/>
          </p:nvPr>
        </p:nvSpPr>
        <p:spPr>
          <a:xfrm>
            <a:off x="838200" y="1825625"/>
            <a:ext cx="10515600" cy="47771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36725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56" r:id="rId7"/>
  </p:sldLayoutIdLst>
  <p:txStyles>
    <p:titleStyle>
      <a:lvl1pPr algn="l" defTabSz="914400" rtl="0" eaLnBrk="1" latinLnBrk="0" hangingPunct="1">
        <a:lnSpc>
          <a:spcPct val="90000"/>
        </a:lnSpc>
        <a:spcBef>
          <a:spcPct val="0"/>
        </a:spcBef>
        <a:buNone/>
        <a:defRPr sz="4400" kern="1200">
          <a:solidFill>
            <a:schemeClr val="tx1"/>
          </a:solidFill>
          <a:latin typeface="Ideal Sans Medium" pitchFamily="2" charset="0"/>
          <a:ea typeface="+mj-ea"/>
          <a:cs typeface="Ideal Sans Mediu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DF651-48DA-1785-AFF7-9315FA5064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A23825-3C39-2600-0F5F-FDF1DE367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E6E5A-C6E9-E2AE-2AD6-CBB4C40A4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Helvetica Neue Light" panose="02000403000000020004" pitchFamily="2" charset="0"/>
                <a:ea typeface="Helvetica Neue Light" panose="02000403000000020004" pitchFamily="2" charset="0"/>
              </a:defRPr>
            </a:lvl1pPr>
          </a:lstStyle>
          <a:p>
            <a:fld id="{07E3A3EE-1241-5B44-9742-EC4E8C022183}" type="datetimeFigureOut">
              <a:rPr lang="en-US" smtClean="0"/>
              <a:pPr/>
              <a:t>6/4/26</a:t>
            </a:fld>
            <a:endParaRPr lang="en-US">
              <a:latin typeface="Helvetica Neue Light" panose="02000403000000020004" pitchFamily="2" charset="0"/>
              <a:ea typeface="Helvetica Neue Light" panose="02000403000000020004" pitchFamily="2" charset="0"/>
            </a:endParaRPr>
          </a:p>
        </p:txBody>
      </p:sp>
      <p:sp>
        <p:nvSpPr>
          <p:cNvPr id="5" name="Footer Placeholder 4">
            <a:extLst>
              <a:ext uri="{FF2B5EF4-FFF2-40B4-BE49-F238E27FC236}">
                <a16:creationId xmlns:a16="http://schemas.microsoft.com/office/drawing/2014/main" id="{900B36FD-729D-5FD0-4F54-1C4762F862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Helvetica Neue Light" panose="02000403000000020004" pitchFamily="2" charset="0"/>
                <a:ea typeface="Helvetica Neue Light" panose="02000403000000020004" pitchFamily="2" charset="0"/>
              </a:defRPr>
            </a:lvl1pPr>
          </a:lstStyle>
          <a:p>
            <a:endParaRPr lang="en-US">
              <a:latin typeface="Helvetica Neue Light" panose="02000403000000020004" pitchFamily="2" charset="0"/>
              <a:ea typeface="Helvetica Neue Light" panose="02000403000000020004" pitchFamily="2" charset="0"/>
            </a:endParaRPr>
          </a:p>
        </p:txBody>
      </p:sp>
      <p:sp>
        <p:nvSpPr>
          <p:cNvPr id="6" name="Slide Number Placeholder 5">
            <a:extLst>
              <a:ext uri="{FF2B5EF4-FFF2-40B4-BE49-F238E27FC236}">
                <a16:creationId xmlns:a16="http://schemas.microsoft.com/office/drawing/2014/main" id="{657F297A-0685-1EA4-9701-B323C97059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Helvetica Neue Light" panose="02000403000000020004" pitchFamily="2" charset="0"/>
                <a:ea typeface="Helvetica Neue Light" panose="02000403000000020004" pitchFamily="2" charset="0"/>
              </a:defRPr>
            </a:lvl1pPr>
          </a:lstStyle>
          <a:p>
            <a:fld id="{C4E0A62C-38DA-C84A-B1B2-3AA8E42A948D}" type="slidenum">
              <a:rPr lang="en-US" smtClean="0"/>
              <a:pPr/>
              <a:t>‹#›</a:t>
            </a:fld>
            <a:endParaRPr lang="en-US">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3588862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txStyles>
    <p:titleStyle>
      <a:lvl1pPr algn="l" defTabSz="914400" rtl="0" eaLnBrk="1" latinLnBrk="0" hangingPunct="1">
        <a:lnSpc>
          <a:spcPct val="90000"/>
        </a:lnSpc>
        <a:spcBef>
          <a:spcPct val="0"/>
        </a:spcBef>
        <a:buNone/>
        <a:defRPr sz="4400" kern="1200">
          <a:solidFill>
            <a:schemeClr val="tx1"/>
          </a:solidFill>
          <a:latin typeface="Ideal Sans Medium" pitchFamily="2" charset="0"/>
          <a:ea typeface="+mj-ea"/>
          <a:cs typeface="Ideal Sans Mediu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609600" y="1761566"/>
            <a:ext cx="10972800" cy="38772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976659" y="5883276"/>
            <a:ext cx="2844800" cy="365125"/>
          </a:xfrm>
          <a:prstGeom prst="rect">
            <a:avLst/>
          </a:prstGeom>
        </p:spPr>
        <p:txBody>
          <a:bodyPr vert="horz" lIns="91440" tIns="45720" rIns="91440" bIns="45720" rtlCol="0" anchor="ctr"/>
          <a:lstStyle>
            <a:lvl1pPr algn="r">
              <a:defRPr sz="1200">
                <a:solidFill>
                  <a:schemeClr val="tx1"/>
                </a:solidFill>
              </a:defRPr>
            </a:lvl1pPr>
          </a:lstStyle>
          <a:p>
            <a:fld id="{08D9F254-BCA9-EC4D-BB49-179930C4F27F}" type="datetimeFigureOut">
              <a:rPr lang="en-US" smtClean="0"/>
              <a:pPr/>
              <a:t>6/4/26</a:t>
            </a:fld>
            <a:endParaRPr lang="en-US"/>
          </a:p>
        </p:txBody>
      </p:sp>
      <p:sp>
        <p:nvSpPr>
          <p:cNvPr id="5" name="Footer Placeholder 4"/>
          <p:cNvSpPr>
            <a:spLocks noGrp="1"/>
          </p:cNvSpPr>
          <p:nvPr>
            <p:ph type="ftr" sz="quarter" idx="3"/>
          </p:nvPr>
        </p:nvSpPr>
        <p:spPr>
          <a:xfrm>
            <a:off x="340659" y="5883276"/>
            <a:ext cx="3860800" cy="365125"/>
          </a:xfrm>
          <a:prstGeom prst="rect">
            <a:avLst/>
          </a:prstGeom>
        </p:spPr>
        <p:txBody>
          <a:bodyPr vert="horz" lIns="91440" tIns="45720" rIns="91440" bIns="45720" rtlCol="0" anchor="ctr"/>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5638800" y="5883276"/>
            <a:ext cx="914400" cy="365125"/>
          </a:xfrm>
          <a:prstGeom prst="rect">
            <a:avLst/>
          </a:prstGeom>
        </p:spPr>
        <p:txBody>
          <a:bodyPr vert="horz" lIns="91440" tIns="45720" rIns="91440" bIns="45720" rtlCol="0" anchor="ctr"/>
          <a:lstStyle>
            <a:lvl1pPr algn="ctr">
              <a:defRPr sz="1200">
                <a:solidFill>
                  <a:schemeClr val="tx1"/>
                </a:solidFill>
              </a:defRPr>
            </a:lvl1pPr>
          </a:lstStyle>
          <a:p>
            <a:fld id="{BC248E16-904F-7D40-BB3F-96CC89B01FEB}" type="slidenum">
              <a:rPr lang="en-US" smtClean="0"/>
              <a:pPr/>
              <a:t>‹#›</a:t>
            </a:fld>
            <a:endParaRPr lang="en-US"/>
          </a:p>
        </p:txBody>
      </p:sp>
    </p:spTree>
    <p:extLst>
      <p:ext uri="{BB962C8B-B14F-4D97-AF65-F5344CB8AC3E}">
        <p14:creationId xmlns:p14="http://schemas.microsoft.com/office/powerpoint/2010/main" val="42571534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ctr" defTabSz="914400" rtl="0" eaLnBrk="1" latinLnBrk="0" hangingPunct="1">
        <a:spcBef>
          <a:spcPct val="0"/>
        </a:spcBef>
        <a:buNone/>
        <a:defRPr sz="4400" b="1" kern="1200">
          <a:solidFill>
            <a:schemeClr val="tx1"/>
          </a:solidFill>
          <a:effectLst/>
          <a:latin typeface="+mj-lt"/>
          <a:ea typeface="+mj-ea"/>
          <a:cs typeface="+mj-cs"/>
        </a:defRPr>
      </a:lvl1pPr>
    </p:titleStyle>
    <p:bodyStyle>
      <a:lvl1pPr marL="282575" indent="-282575" algn="l" defTabSz="914400" rtl="0" eaLnBrk="1" latinLnBrk="0" hangingPunct="1">
        <a:spcBef>
          <a:spcPts val="2000"/>
        </a:spcBef>
        <a:buFontTx/>
        <a:buBlip>
          <a:blip r:embed="rId14"/>
        </a:buBlip>
        <a:defRPr sz="2400" kern="1200">
          <a:solidFill>
            <a:schemeClr val="tx1"/>
          </a:solidFill>
          <a:latin typeface="+mn-lt"/>
          <a:ea typeface="+mn-ea"/>
          <a:cs typeface="+mn-cs"/>
        </a:defRPr>
      </a:lvl1pPr>
      <a:lvl2pPr marL="577850" indent="-295275" algn="l" defTabSz="914400" rtl="0" eaLnBrk="1" latinLnBrk="0" hangingPunct="1">
        <a:spcBef>
          <a:spcPts val="600"/>
        </a:spcBef>
        <a:buFontTx/>
        <a:buBlip>
          <a:blip r:embed="rId14"/>
        </a:buBlip>
        <a:defRPr sz="2200" kern="1200">
          <a:solidFill>
            <a:schemeClr val="tx1"/>
          </a:solidFill>
          <a:latin typeface="+mn-lt"/>
          <a:ea typeface="+mn-ea"/>
          <a:cs typeface="+mn-cs"/>
        </a:defRPr>
      </a:lvl2pPr>
      <a:lvl3pPr marL="860425" indent="-282575" algn="l" defTabSz="914400" rtl="0" eaLnBrk="1" latinLnBrk="0" hangingPunct="1">
        <a:spcBef>
          <a:spcPts val="600"/>
        </a:spcBef>
        <a:buFontTx/>
        <a:buBlip>
          <a:blip r:embed="rId14"/>
        </a:buBlip>
        <a:defRPr sz="2000" kern="1200">
          <a:solidFill>
            <a:schemeClr val="tx1"/>
          </a:solidFill>
          <a:latin typeface="+mn-lt"/>
          <a:ea typeface="+mn-ea"/>
          <a:cs typeface="+mn-cs"/>
        </a:defRPr>
      </a:lvl3pPr>
      <a:lvl4pPr marL="1143000" indent="-282575" algn="l" defTabSz="914400" rtl="0" eaLnBrk="1" latinLnBrk="0" hangingPunct="1">
        <a:spcBef>
          <a:spcPts val="600"/>
        </a:spcBef>
        <a:buFontTx/>
        <a:buBlip>
          <a:blip r:embed="rId14"/>
        </a:buBlip>
        <a:defRPr sz="1800" kern="1200">
          <a:solidFill>
            <a:schemeClr val="tx1"/>
          </a:solidFill>
          <a:latin typeface="+mn-lt"/>
          <a:ea typeface="+mn-ea"/>
          <a:cs typeface="+mn-cs"/>
        </a:defRPr>
      </a:lvl4pPr>
      <a:lvl5pPr marL="1425575" indent="-282575" algn="l" defTabSz="914400" rtl="0" eaLnBrk="1" latinLnBrk="0" hangingPunct="1">
        <a:spcBef>
          <a:spcPts val="600"/>
        </a:spcBef>
        <a:buFontTx/>
        <a:buBlip>
          <a:blip r:embed="rId1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6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www.youtube.com/watch?v=BHiby3m_RyM&amp;feature=channel" TargetMode="External"/><Relationship Id="rId7"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28.png"/><Relationship Id="rId5" Type="http://schemas.openxmlformats.org/officeDocument/2006/relationships/hyperlink" Target="https://drive.google.com/file/d/18zvxIusewV4A8FpV0suKX4KjMPrULzFF/view" TargetMode="External"/><Relationship Id="rId4" Type="http://schemas.openxmlformats.org/officeDocument/2006/relationships/image" Target="../media/image27.sv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6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image" Target="../media/image89.png"/><Relationship Id="rId11" Type="http://schemas.openxmlformats.org/officeDocument/2006/relationships/image" Target="../media/image93.jpeg"/><Relationship Id="rId5" Type="http://schemas.openxmlformats.org/officeDocument/2006/relationships/image" Target="../media/image88.png"/><Relationship Id="rId10" Type="http://schemas.openxmlformats.org/officeDocument/2006/relationships/image" Target="../media/image86.png"/><Relationship Id="rId4" Type="http://schemas.openxmlformats.org/officeDocument/2006/relationships/image" Target="../media/image87.png"/><Relationship Id="rId9"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7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5.xml"/><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4.xml"/><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5.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6D89-F8B0-7720-DB70-4567AE1BA0DB}"/>
              </a:ext>
            </a:extLst>
          </p:cNvPr>
          <p:cNvSpPr>
            <a:spLocks noGrp="1"/>
          </p:cNvSpPr>
          <p:nvPr>
            <p:ph type="ctrTitle"/>
          </p:nvPr>
        </p:nvSpPr>
        <p:spPr>
          <a:xfrm>
            <a:off x="444406" y="382173"/>
            <a:ext cx="4702023" cy="3298874"/>
          </a:xfrm>
        </p:spPr>
        <p:txBody>
          <a:bodyPr anchor="b">
            <a:normAutofit/>
          </a:bodyPr>
          <a:lstStyle/>
          <a:p>
            <a:pPr algn="l"/>
            <a:r>
              <a:rPr lang="en-US" sz="4000" dirty="0"/>
              <a:t>Crafting Leadership Alongside Skills: Embedding Leadership into Student Experience</a:t>
            </a:r>
          </a:p>
        </p:txBody>
      </p:sp>
      <p:sp>
        <p:nvSpPr>
          <p:cNvPr id="3" name="Subtitle 2">
            <a:extLst>
              <a:ext uri="{FF2B5EF4-FFF2-40B4-BE49-F238E27FC236}">
                <a16:creationId xmlns:a16="http://schemas.microsoft.com/office/drawing/2014/main" id="{89C7DB59-2B9E-F3F7-731E-7CFF94F4C85C}"/>
              </a:ext>
            </a:extLst>
          </p:cNvPr>
          <p:cNvSpPr>
            <a:spLocks noGrp="1"/>
          </p:cNvSpPr>
          <p:nvPr>
            <p:ph type="subTitle" idx="1"/>
          </p:nvPr>
        </p:nvSpPr>
        <p:spPr>
          <a:xfrm>
            <a:off x="444406" y="4049853"/>
            <a:ext cx="5452301" cy="1454888"/>
          </a:xfrm>
        </p:spPr>
        <p:txBody>
          <a:bodyPr>
            <a:normAutofit/>
          </a:bodyPr>
          <a:lstStyle/>
          <a:p>
            <a:pPr algn="l"/>
            <a:r>
              <a:rPr lang="en-US" sz="2000" b="1" dirty="0">
                <a:latin typeface="Helvetica Neue" panose="02000503000000020004" pitchFamily="2" charset="0"/>
                <a:ea typeface="Helvetica Neue" panose="02000503000000020004" pitchFamily="2" charset="0"/>
              </a:rPr>
              <a:t>Dr. Lee Green</a:t>
            </a:r>
            <a:r>
              <a:rPr lang="en-US" sz="2000" dirty="0"/>
              <a:t>, Director</a:t>
            </a:r>
            <a:br>
              <a:rPr lang="en-US" sz="2000" dirty="0"/>
            </a:br>
            <a:r>
              <a:rPr lang="en-US" sz="2000" dirty="0"/>
              <a:t>Floyd D. Johnson Technology Center</a:t>
            </a:r>
          </a:p>
          <a:p>
            <a:pPr algn="l"/>
            <a:r>
              <a:rPr lang="en-US" sz="2000" b="1" dirty="0">
                <a:latin typeface="Helvetica Neue" panose="02000503000000020004" pitchFamily="2" charset="0"/>
                <a:ea typeface="Helvetica Neue" panose="02000503000000020004" pitchFamily="2" charset="0"/>
              </a:rPr>
              <a:t>Dr. Nikki Honeycutt</a:t>
            </a:r>
            <a:r>
              <a:rPr lang="en-US" sz="2000" dirty="0"/>
              <a:t>, Director</a:t>
            </a:r>
            <a:br>
              <a:rPr lang="en-US" sz="2000" dirty="0"/>
            </a:br>
            <a:r>
              <a:rPr lang="en-US" sz="2000" dirty="0"/>
              <a:t>Daniel Morgan Technology Center</a:t>
            </a:r>
          </a:p>
        </p:txBody>
      </p:sp>
    </p:spTree>
    <p:extLst>
      <p:ext uri="{BB962C8B-B14F-4D97-AF65-F5344CB8AC3E}">
        <p14:creationId xmlns:p14="http://schemas.microsoft.com/office/powerpoint/2010/main" val="393031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reeform 8"/>
          <p:cNvSpPr/>
          <p:nvPr/>
        </p:nvSpPr>
        <p:spPr>
          <a:xfrm>
            <a:off x="2893631" y="1752056"/>
            <a:ext cx="6404736" cy="4311381"/>
          </a:xfrm>
          <a:prstGeom prst="roundRect">
            <a:avLst>
              <a:gd name="adj" fmla="val 7721"/>
            </a:avLst>
          </a:prstGeom>
          <a:blipFill>
            <a:blip r:embed="rId2"/>
            <a:stretch>
              <a:fillRect l="-91" r="-91"/>
            </a:stretch>
          </a:blipFill>
        </p:spPr>
        <p:txBody>
          <a:bodyPr/>
          <a:lstStyle/>
          <a:p>
            <a:r>
              <a:rPr lang="en-US" dirty="0"/>
              <a:t>v</a:t>
            </a:r>
          </a:p>
        </p:txBody>
      </p:sp>
      <p:sp>
        <p:nvSpPr>
          <p:cNvPr id="9" name="TextBox 9"/>
          <p:cNvSpPr txBox="1"/>
          <p:nvPr/>
        </p:nvSpPr>
        <p:spPr>
          <a:xfrm>
            <a:off x="2666420" y="794563"/>
            <a:ext cx="6859158" cy="481670"/>
          </a:xfrm>
          <a:prstGeom prst="rect">
            <a:avLst/>
          </a:prstGeom>
        </p:spPr>
        <p:txBody>
          <a:bodyPr wrap="square" lIns="0" tIns="0" rIns="0" bIns="0" rtlCol="0" anchor="t">
            <a:spAutoFit/>
          </a:bodyPr>
          <a:lstStyle/>
          <a:p>
            <a:pPr algn="ctr" defTabSz="457200">
              <a:lnSpc>
                <a:spcPts val="3627"/>
              </a:lnSpc>
            </a:pPr>
            <a:r>
              <a:rPr lang="en-US" sz="4400" dirty="0">
                <a:solidFill>
                  <a:schemeClr val="bg1"/>
                </a:solidFill>
                <a:latin typeface="Ideal Sans Medium" pitchFamily="2" charset="0"/>
                <a:ea typeface="Breathing"/>
                <a:cs typeface="Ideal Sans Medium" pitchFamily="2" charset="0"/>
                <a:sym typeface="Breathing"/>
              </a:rPr>
              <a:t>The Changing Landscape of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10"/>
          <p:cNvSpPr/>
          <p:nvPr/>
        </p:nvSpPr>
        <p:spPr>
          <a:xfrm>
            <a:off x="6052968" y="4181654"/>
            <a:ext cx="3195019" cy="2085126"/>
          </a:xfrm>
          <a:prstGeom prst="roundRect">
            <a:avLst>
              <a:gd name="adj" fmla="val 6324"/>
            </a:avLst>
          </a:prstGeom>
          <a:blipFill>
            <a:blip r:embed="rId3"/>
            <a:stretch>
              <a:fillRect l="-5948" t="-9096" r="-5948" b="-11568"/>
            </a:stretch>
          </a:blipFill>
        </p:spPr>
        <p:txBody>
          <a:bodyPr/>
          <a:lstStyle/>
          <a:p>
            <a:endParaRPr lang="en-US" dirty="0"/>
          </a:p>
        </p:txBody>
      </p:sp>
      <p:sp>
        <p:nvSpPr>
          <p:cNvPr id="11" name="Freeform 11"/>
          <p:cNvSpPr/>
          <p:nvPr/>
        </p:nvSpPr>
        <p:spPr>
          <a:xfrm>
            <a:off x="2617335" y="1823107"/>
            <a:ext cx="3174787" cy="2136670"/>
          </a:xfrm>
          <a:prstGeom prst="roundRect">
            <a:avLst>
              <a:gd name="adj" fmla="val 8705"/>
            </a:avLst>
          </a:prstGeom>
          <a:blipFill>
            <a:blip r:embed="rId4"/>
            <a:stretch>
              <a:fillRect l="-37436" t="-7914" b="-2200"/>
            </a:stretch>
          </a:blipFill>
        </p:spPr>
        <p:txBody>
          <a:bodyPr/>
          <a:lstStyle/>
          <a:p>
            <a:endParaRPr lang="en-US" dirty="0"/>
          </a:p>
        </p:txBody>
      </p:sp>
      <p:sp>
        <p:nvSpPr>
          <p:cNvPr id="12" name="Freeform 12"/>
          <p:cNvSpPr/>
          <p:nvPr/>
        </p:nvSpPr>
        <p:spPr>
          <a:xfrm>
            <a:off x="2617336" y="4181654"/>
            <a:ext cx="3174787" cy="2136670"/>
          </a:xfrm>
          <a:prstGeom prst="roundRect">
            <a:avLst>
              <a:gd name="adj" fmla="val 8634"/>
            </a:avLst>
          </a:prstGeom>
          <a:blipFill>
            <a:blip r:embed="rId5"/>
            <a:stretch>
              <a:fillRect l="-572" t="-13009" r="-4108" b="-6683"/>
            </a:stretch>
          </a:blipFill>
        </p:spPr>
        <p:txBody>
          <a:bodyPr/>
          <a:lstStyle/>
          <a:p>
            <a:endParaRPr lang="en-US" dirty="0"/>
          </a:p>
        </p:txBody>
      </p:sp>
      <p:sp>
        <p:nvSpPr>
          <p:cNvPr id="2" name="Title 1">
            <a:extLst>
              <a:ext uri="{FF2B5EF4-FFF2-40B4-BE49-F238E27FC236}">
                <a16:creationId xmlns:a16="http://schemas.microsoft.com/office/drawing/2014/main" id="{98CF428C-5F86-1D6B-1884-6368CC4B0CA5}"/>
              </a:ext>
            </a:extLst>
          </p:cNvPr>
          <p:cNvSpPr>
            <a:spLocks noGrp="1"/>
          </p:cNvSpPr>
          <p:nvPr>
            <p:ph type="title"/>
          </p:nvPr>
        </p:nvSpPr>
        <p:spPr>
          <a:xfrm>
            <a:off x="838200" y="539676"/>
            <a:ext cx="10515600" cy="1325563"/>
          </a:xfrm>
        </p:spPr>
        <p:txBody>
          <a:bodyPr>
            <a:normAutofit/>
          </a:bodyPr>
          <a:lstStyle/>
          <a:p>
            <a:r>
              <a:rPr lang="en-US" sz="4000" dirty="0"/>
              <a:t>Industry in South Carolina used to look like…</a:t>
            </a:r>
          </a:p>
        </p:txBody>
      </p:sp>
      <p:sp>
        <p:nvSpPr>
          <p:cNvPr id="9" name="Freeform 9"/>
          <p:cNvSpPr/>
          <p:nvPr/>
        </p:nvSpPr>
        <p:spPr>
          <a:xfrm>
            <a:off x="6052969" y="1823107"/>
            <a:ext cx="3195020" cy="2136670"/>
          </a:xfrm>
          <a:prstGeom prst="roundRect">
            <a:avLst>
              <a:gd name="adj" fmla="val 5564"/>
            </a:avLst>
          </a:prstGeom>
          <a:blipFill>
            <a:blip r:embed="rId6"/>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1737740" y="1562591"/>
            <a:ext cx="8930260" cy="4346511"/>
          </a:xfrm>
          <a:prstGeom prst="rect">
            <a:avLst/>
          </a:prstGeom>
        </p:spPr>
        <p:txBody>
          <a:bodyPr lIns="0" tIns="0" rIns="0" bIns="0" rtlCol="0" anchor="t">
            <a:spAutoFit/>
          </a:bodyPr>
          <a:lstStyle/>
          <a:p>
            <a:pPr defTabSz="457200">
              <a:lnSpc>
                <a:spcPts val="1968"/>
              </a:lnSpc>
            </a:pPr>
            <a:r>
              <a:rPr lang="en-US" sz="1400">
                <a:solidFill>
                  <a:srgbClr val="DEDEDE">
                    <a:lumMod val="10000"/>
                  </a:srgbClr>
                </a:solidFill>
                <a:latin typeface="Poppins"/>
                <a:ea typeface="Poppins"/>
                <a:cs typeface="Poppins"/>
                <a:sym typeface="Poppins"/>
              </a:rPr>
              <a:t>By the early 1960's, South Carolina was shifting from a predominantly agricultural economy to an industrial one.  </a:t>
            </a:r>
          </a:p>
          <a:p>
            <a:pPr defTabSz="457200">
              <a:lnSpc>
                <a:spcPts val="1968"/>
              </a:lnSpc>
            </a:pPr>
            <a:endParaRPr lang="en-US" sz="1406">
              <a:solidFill>
                <a:srgbClr val="DEDEDE">
                  <a:lumMod val="10000"/>
                </a:srgbClr>
              </a:solidFill>
              <a:latin typeface="Poppins"/>
              <a:ea typeface="Poppins"/>
              <a:cs typeface="Poppins"/>
              <a:sym typeface="Poppins"/>
            </a:endParaRPr>
          </a:p>
          <a:p>
            <a:pPr defTabSz="457200">
              <a:lnSpc>
                <a:spcPts val="1968"/>
              </a:lnSpc>
            </a:pPr>
            <a:r>
              <a:rPr lang="en-US" sz="1406">
                <a:solidFill>
                  <a:srgbClr val="DEDEDE">
                    <a:lumMod val="10000"/>
                  </a:srgbClr>
                </a:solidFill>
                <a:latin typeface="Poppins"/>
                <a:ea typeface="Poppins"/>
                <a:cs typeface="Poppins"/>
                <a:sym typeface="Poppins"/>
              </a:rPr>
              <a:t>Dominant industries:</a:t>
            </a:r>
          </a:p>
          <a:p>
            <a:pPr marL="303485" lvl="1" indent="-151743" defTabSz="457200">
              <a:lnSpc>
                <a:spcPts val="1968"/>
              </a:lnSpc>
              <a:buFont typeface="Arial"/>
              <a:buChar char="•"/>
            </a:pPr>
            <a:r>
              <a:rPr lang="en-US" sz="1406">
                <a:solidFill>
                  <a:srgbClr val="DEDEDE">
                    <a:lumMod val="10000"/>
                  </a:srgbClr>
                </a:solidFill>
                <a:latin typeface="Poppins"/>
                <a:ea typeface="Poppins"/>
                <a:cs typeface="Poppins"/>
                <a:sym typeface="Poppins"/>
              </a:rPr>
              <a:t>Textiles</a:t>
            </a:r>
          </a:p>
          <a:p>
            <a:pPr marL="606970" lvl="2" indent="-202323" defTabSz="457200">
              <a:lnSpc>
                <a:spcPts val="1968"/>
              </a:lnSpc>
              <a:buFont typeface="Arial"/>
              <a:buChar char="⚬"/>
            </a:pPr>
            <a:r>
              <a:rPr lang="en-US" sz="1406">
                <a:solidFill>
                  <a:srgbClr val="DEDEDE">
                    <a:lumMod val="10000"/>
                  </a:srgbClr>
                </a:solidFill>
                <a:latin typeface="Poppins"/>
                <a:ea typeface="Poppins"/>
                <a:cs typeface="Poppins"/>
                <a:sym typeface="Poppins"/>
              </a:rPr>
              <a:t>Accounted for over half of all manufacturing jobs.</a:t>
            </a:r>
          </a:p>
          <a:p>
            <a:pPr marL="606970" lvl="2" indent="-202323" defTabSz="457200">
              <a:lnSpc>
                <a:spcPts val="1968"/>
              </a:lnSpc>
              <a:buFont typeface="Arial"/>
              <a:buChar char="⚬"/>
            </a:pPr>
            <a:r>
              <a:rPr lang="en-US" sz="1406">
                <a:solidFill>
                  <a:srgbClr val="DEDEDE">
                    <a:lumMod val="10000"/>
                  </a:srgbClr>
                </a:solidFill>
                <a:latin typeface="Poppins"/>
                <a:ea typeface="Poppins"/>
                <a:cs typeface="Poppins"/>
                <a:sym typeface="Poppins"/>
              </a:rPr>
              <a:t>Production was labor-intensive, low-wage and organized around mill villages.</a:t>
            </a:r>
          </a:p>
          <a:p>
            <a:pPr marL="303485" lvl="1" indent="-151743" defTabSz="457200">
              <a:lnSpc>
                <a:spcPts val="1968"/>
              </a:lnSpc>
              <a:buFont typeface="Arial"/>
              <a:buChar char="•"/>
            </a:pPr>
            <a:r>
              <a:rPr lang="en-US" sz="1406">
                <a:solidFill>
                  <a:srgbClr val="DEDEDE">
                    <a:lumMod val="10000"/>
                  </a:srgbClr>
                </a:solidFill>
                <a:latin typeface="Poppins"/>
                <a:ea typeface="Poppins"/>
                <a:cs typeface="Poppins"/>
                <a:sym typeface="Poppins"/>
              </a:rPr>
              <a:t>Agriculture and Agribusiness</a:t>
            </a:r>
          </a:p>
          <a:p>
            <a:pPr marL="303485" lvl="1" indent="-151743" defTabSz="457200">
              <a:lnSpc>
                <a:spcPts val="1968"/>
              </a:lnSpc>
              <a:buFont typeface="Arial"/>
              <a:buChar char="•"/>
            </a:pPr>
            <a:r>
              <a:rPr lang="en-US" sz="1406">
                <a:solidFill>
                  <a:srgbClr val="DEDEDE">
                    <a:lumMod val="10000"/>
                  </a:srgbClr>
                </a:solidFill>
                <a:latin typeface="Poppins"/>
                <a:ea typeface="Poppins"/>
                <a:cs typeface="Poppins"/>
                <a:sym typeface="Poppins"/>
              </a:rPr>
              <a:t>Paper Lumber, and Forest Products</a:t>
            </a:r>
          </a:p>
          <a:p>
            <a:pPr marL="303485" lvl="1" indent="-151743" defTabSz="457200">
              <a:lnSpc>
                <a:spcPts val="1968"/>
              </a:lnSpc>
              <a:buFont typeface="Arial"/>
              <a:buChar char="•"/>
            </a:pPr>
            <a:r>
              <a:rPr lang="en-US" sz="1406">
                <a:solidFill>
                  <a:srgbClr val="DEDEDE">
                    <a:lumMod val="10000"/>
                  </a:srgbClr>
                </a:solidFill>
                <a:latin typeface="Poppins"/>
                <a:ea typeface="Poppins"/>
                <a:cs typeface="Poppins"/>
                <a:sym typeface="Poppins"/>
              </a:rPr>
              <a:t>Ports, Shipping, and Chemical Processing</a:t>
            </a:r>
          </a:p>
          <a:p>
            <a:pPr defTabSz="457200">
              <a:lnSpc>
                <a:spcPts val="1968"/>
              </a:lnSpc>
            </a:pPr>
            <a:endParaRPr lang="en-US" sz="1406">
              <a:solidFill>
                <a:srgbClr val="DEDEDE">
                  <a:lumMod val="10000"/>
                </a:srgbClr>
              </a:solidFill>
              <a:latin typeface="Poppins"/>
              <a:ea typeface="Poppins"/>
              <a:cs typeface="Poppins"/>
              <a:sym typeface="Poppins"/>
            </a:endParaRPr>
          </a:p>
          <a:p>
            <a:pPr defTabSz="457200">
              <a:lnSpc>
                <a:spcPts val="1968"/>
              </a:lnSpc>
            </a:pPr>
            <a:r>
              <a:rPr lang="en-US" sz="1406">
                <a:solidFill>
                  <a:srgbClr val="DEDEDE">
                    <a:lumMod val="10000"/>
                  </a:srgbClr>
                </a:solidFill>
                <a:latin typeface="Poppins"/>
                <a:ea typeface="Poppins"/>
                <a:cs typeface="Poppins"/>
                <a:sym typeface="Poppins"/>
              </a:rPr>
              <a:t>Workforce and Labor Conditions:</a:t>
            </a:r>
          </a:p>
          <a:p>
            <a:pPr marL="302895" lvl="1" indent="-151130" defTabSz="457200">
              <a:lnSpc>
                <a:spcPts val="1968"/>
              </a:lnSpc>
              <a:buFont typeface="Arial"/>
              <a:buChar char="•"/>
            </a:pPr>
            <a:r>
              <a:rPr lang="en-US" sz="1406">
                <a:solidFill>
                  <a:srgbClr val="DEDEDE">
                    <a:lumMod val="10000"/>
                  </a:srgbClr>
                </a:solidFill>
                <a:latin typeface="Poppins"/>
                <a:ea typeface="Poppins"/>
                <a:cs typeface="Poppins"/>
                <a:sym typeface="Poppins"/>
              </a:rPr>
              <a:t>Wages were among the lowest in the nation, especially in </a:t>
            </a:r>
            <a:r>
              <a:rPr lang="en-US" sz="1406" err="1">
                <a:solidFill>
                  <a:srgbClr val="DEDEDE">
                    <a:lumMod val="10000"/>
                  </a:srgbClr>
                </a:solidFill>
                <a:latin typeface="Poppins"/>
                <a:ea typeface="Poppins"/>
                <a:cs typeface="Poppins"/>
                <a:sym typeface="Poppins"/>
              </a:rPr>
              <a:t>textilles</a:t>
            </a:r>
            <a:r>
              <a:rPr lang="en-US" sz="1406">
                <a:solidFill>
                  <a:srgbClr val="DEDEDE">
                    <a:lumMod val="10000"/>
                  </a:srgbClr>
                </a:solidFill>
                <a:latin typeface="Poppins"/>
                <a:ea typeface="Poppins"/>
                <a:cs typeface="Poppins"/>
                <a:sym typeface="Poppins"/>
              </a:rPr>
              <a:t>.</a:t>
            </a:r>
            <a:endParaRPr lang="en-US" sz="1406">
              <a:solidFill>
                <a:srgbClr val="DEDEDE">
                  <a:lumMod val="10000"/>
                </a:srgbClr>
              </a:solidFill>
              <a:latin typeface="Poppins"/>
              <a:ea typeface="Poppins"/>
              <a:cs typeface="Poppins"/>
            </a:endParaRPr>
          </a:p>
          <a:p>
            <a:pPr marL="302895" lvl="1" indent="-151130" defTabSz="457200">
              <a:lnSpc>
                <a:spcPts val="1968"/>
              </a:lnSpc>
              <a:buFont typeface="Arial"/>
              <a:buChar char="•"/>
            </a:pPr>
            <a:r>
              <a:rPr lang="en-US" sz="1400">
                <a:solidFill>
                  <a:srgbClr val="DEDEDE">
                    <a:lumMod val="10000"/>
                  </a:srgbClr>
                </a:solidFill>
                <a:latin typeface="Poppins"/>
                <a:ea typeface="Poppins"/>
                <a:cs typeface="Poppins"/>
                <a:sym typeface="Poppins"/>
              </a:rPr>
              <a:t>Anti-union state, which suppressed wage growth.</a:t>
            </a:r>
            <a:endParaRPr lang="en-US" sz="1400">
              <a:solidFill>
                <a:srgbClr val="DEDEDE">
                  <a:lumMod val="10000"/>
                </a:srgbClr>
              </a:solidFill>
              <a:latin typeface="Poppins"/>
              <a:ea typeface="Poppins"/>
              <a:cs typeface="Poppins"/>
            </a:endParaRPr>
          </a:p>
          <a:p>
            <a:pPr marL="303485" lvl="1" indent="-151743" defTabSz="457200">
              <a:lnSpc>
                <a:spcPts val="1968"/>
              </a:lnSpc>
              <a:buFont typeface="Arial"/>
              <a:buChar char="•"/>
            </a:pPr>
            <a:r>
              <a:rPr lang="en-US" sz="1406">
                <a:solidFill>
                  <a:srgbClr val="DEDEDE">
                    <a:lumMod val="10000"/>
                  </a:srgbClr>
                </a:solidFill>
                <a:latin typeface="Poppins"/>
                <a:ea typeface="Poppins"/>
                <a:cs typeface="Poppins"/>
                <a:sym typeface="Poppins"/>
              </a:rPr>
              <a:t>Factory work was often repetitive, physically demanding, and offered limited upward mobility.</a:t>
            </a:r>
          </a:p>
          <a:p>
            <a:pPr defTabSz="457200">
              <a:lnSpc>
                <a:spcPts val="1968"/>
              </a:lnSpc>
            </a:pPr>
            <a:endParaRPr lang="en-US" sz="1406">
              <a:solidFill>
                <a:srgbClr val="FFFFFF"/>
              </a:solidFill>
              <a:latin typeface="Poppins"/>
              <a:ea typeface="Poppins"/>
              <a:cs typeface="Poppins"/>
              <a:sym typeface="Poppins"/>
            </a:endParaRPr>
          </a:p>
          <a:p>
            <a:pPr algn="just" defTabSz="457200">
              <a:lnSpc>
                <a:spcPts val="1968"/>
              </a:lnSpc>
            </a:pPr>
            <a:endParaRPr lang="en-US" sz="1406">
              <a:solidFill>
                <a:srgbClr val="02385A"/>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9"/>
          <p:cNvSpPr/>
          <p:nvPr/>
        </p:nvSpPr>
        <p:spPr>
          <a:xfrm>
            <a:off x="855637" y="1750622"/>
            <a:ext cx="1997471" cy="745837"/>
          </a:xfrm>
          <a:custGeom>
            <a:avLst/>
            <a:gdLst/>
            <a:ahLst/>
            <a:cxnLst/>
            <a:rect l="l" t="t" r="r" b="b"/>
            <a:pathLst>
              <a:path w="3994941" h="1491673">
                <a:moveTo>
                  <a:pt x="0" y="0"/>
                </a:moveTo>
                <a:lnTo>
                  <a:pt x="3994941" y="0"/>
                </a:lnTo>
                <a:lnTo>
                  <a:pt x="3994941" y="1491673"/>
                </a:lnTo>
                <a:lnTo>
                  <a:pt x="0" y="1491673"/>
                </a:lnTo>
                <a:lnTo>
                  <a:pt x="0" y="0"/>
                </a:lnTo>
                <a:close/>
              </a:path>
            </a:pathLst>
          </a:custGeom>
          <a:blipFill>
            <a:blip r:embed="rId3"/>
            <a:stretch>
              <a:fillRect/>
            </a:stretch>
          </a:blipFill>
        </p:spPr>
        <p:txBody>
          <a:bodyPr/>
          <a:lstStyle/>
          <a:p>
            <a:endParaRPr lang="en-US"/>
          </a:p>
        </p:txBody>
      </p:sp>
      <p:sp>
        <p:nvSpPr>
          <p:cNvPr id="10" name="Freeform 10"/>
          <p:cNvSpPr/>
          <p:nvPr/>
        </p:nvSpPr>
        <p:spPr>
          <a:xfrm>
            <a:off x="7236761" y="4707475"/>
            <a:ext cx="1775734" cy="1062724"/>
          </a:xfrm>
          <a:prstGeom prst="roundRect">
            <a:avLst>
              <a:gd name="adj" fmla="val 12618"/>
            </a:avLst>
          </a:prstGeom>
          <a:blipFill>
            <a:blip r:embed="rId4"/>
            <a:stretch>
              <a:fillRect/>
            </a:stretch>
          </a:blipFill>
        </p:spPr>
        <p:txBody>
          <a:bodyPr/>
          <a:lstStyle/>
          <a:p>
            <a:endParaRPr lang="en-US"/>
          </a:p>
        </p:txBody>
      </p:sp>
      <p:sp>
        <p:nvSpPr>
          <p:cNvPr id="11" name="Freeform 11"/>
          <p:cNvSpPr/>
          <p:nvPr/>
        </p:nvSpPr>
        <p:spPr>
          <a:xfrm>
            <a:off x="855637" y="2756504"/>
            <a:ext cx="1625370" cy="1620917"/>
          </a:xfrm>
          <a:prstGeom prst="roundRect">
            <a:avLst>
              <a:gd name="adj" fmla="val 8039"/>
            </a:avLst>
          </a:prstGeom>
          <a:blipFill>
            <a:blip r:embed="rId5"/>
            <a:stretch>
              <a:fillRect/>
            </a:stretch>
          </a:blipFill>
        </p:spPr>
        <p:txBody>
          <a:bodyPr/>
          <a:lstStyle/>
          <a:p>
            <a:endParaRPr lang="en-US"/>
          </a:p>
        </p:txBody>
      </p:sp>
      <p:sp>
        <p:nvSpPr>
          <p:cNvPr id="12" name="Freeform 12"/>
          <p:cNvSpPr/>
          <p:nvPr/>
        </p:nvSpPr>
        <p:spPr>
          <a:xfrm>
            <a:off x="7105840" y="2756504"/>
            <a:ext cx="1906655" cy="1482954"/>
          </a:xfrm>
          <a:custGeom>
            <a:avLst/>
            <a:gdLst/>
            <a:ahLst/>
            <a:cxnLst/>
            <a:rect l="l" t="t" r="r" b="b"/>
            <a:pathLst>
              <a:path w="3813310" h="2965908">
                <a:moveTo>
                  <a:pt x="0" y="0"/>
                </a:moveTo>
                <a:lnTo>
                  <a:pt x="3813310" y="0"/>
                </a:lnTo>
                <a:lnTo>
                  <a:pt x="3813310" y="2965908"/>
                </a:lnTo>
                <a:lnTo>
                  <a:pt x="0" y="2965908"/>
                </a:lnTo>
                <a:lnTo>
                  <a:pt x="0" y="0"/>
                </a:lnTo>
                <a:close/>
              </a:path>
            </a:pathLst>
          </a:custGeom>
          <a:blipFill>
            <a:blip r:embed="rId6"/>
            <a:stretch>
              <a:fillRect/>
            </a:stretch>
          </a:blipFill>
        </p:spPr>
        <p:txBody>
          <a:bodyPr/>
          <a:lstStyle/>
          <a:p>
            <a:endParaRPr lang="en-US"/>
          </a:p>
        </p:txBody>
      </p:sp>
      <p:sp>
        <p:nvSpPr>
          <p:cNvPr id="13" name="Freeform 13"/>
          <p:cNvSpPr/>
          <p:nvPr/>
        </p:nvSpPr>
        <p:spPr>
          <a:xfrm>
            <a:off x="4407076" y="1339259"/>
            <a:ext cx="1187768" cy="1157200"/>
          </a:xfrm>
          <a:custGeom>
            <a:avLst/>
            <a:gdLst/>
            <a:ahLst/>
            <a:cxnLst/>
            <a:rect l="l" t="t" r="r" b="b"/>
            <a:pathLst>
              <a:path w="2375535" h="2314400">
                <a:moveTo>
                  <a:pt x="0" y="0"/>
                </a:moveTo>
                <a:lnTo>
                  <a:pt x="2375535" y="0"/>
                </a:lnTo>
                <a:lnTo>
                  <a:pt x="2375535" y="2314400"/>
                </a:lnTo>
                <a:lnTo>
                  <a:pt x="0" y="2314400"/>
                </a:lnTo>
                <a:lnTo>
                  <a:pt x="0" y="0"/>
                </a:lnTo>
                <a:close/>
              </a:path>
            </a:pathLst>
          </a:custGeom>
          <a:blipFill>
            <a:blip r:embed="rId7"/>
            <a:stretch>
              <a:fillRect/>
            </a:stretch>
          </a:blipFill>
        </p:spPr>
        <p:txBody>
          <a:bodyPr/>
          <a:lstStyle/>
          <a:p>
            <a:endParaRPr lang="en-US"/>
          </a:p>
        </p:txBody>
      </p:sp>
      <p:sp>
        <p:nvSpPr>
          <p:cNvPr id="14" name="Freeform 14"/>
          <p:cNvSpPr/>
          <p:nvPr/>
        </p:nvSpPr>
        <p:spPr>
          <a:xfrm>
            <a:off x="838200" y="4707475"/>
            <a:ext cx="2199157" cy="1186244"/>
          </a:xfrm>
          <a:prstGeom prst="roundRect">
            <a:avLst>
              <a:gd name="adj" fmla="val 10319"/>
            </a:avLst>
          </a:prstGeom>
          <a:blipFill>
            <a:blip r:embed="rId8"/>
            <a:stretch>
              <a:fillRect t="-2082" b="-2082"/>
            </a:stretch>
          </a:blipFill>
        </p:spPr>
        <p:txBody>
          <a:bodyPr/>
          <a:lstStyle/>
          <a:p>
            <a:endParaRPr lang="en-US"/>
          </a:p>
        </p:txBody>
      </p:sp>
      <p:sp>
        <p:nvSpPr>
          <p:cNvPr id="15" name="Freeform 15"/>
          <p:cNvSpPr/>
          <p:nvPr/>
        </p:nvSpPr>
        <p:spPr>
          <a:xfrm>
            <a:off x="4064409" y="4938133"/>
            <a:ext cx="2097895" cy="724927"/>
          </a:xfrm>
          <a:custGeom>
            <a:avLst/>
            <a:gdLst/>
            <a:ahLst/>
            <a:cxnLst/>
            <a:rect l="l" t="t" r="r" b="b"/>
            <a:pathLst>
              <a:path w="4195790" h="1449854">
                <a:moveTo>
                  <a:pt x="0" y="0"/>
                </a:moveTo>
                <a:lnTo>
                  <a:pt x="4195790" y="0"/>
                </a:lnTo>
                <a:lnTo>
                  <a:pt x="4195790" y="1449854"/>
                </a:lnTo>
                <a:lnTo>
                  <a:pt x="0" y="1449854"/>
                </a:lnTo>
                <a:lnTo>
                  <a:pt x="0" y="0"/>
                </a:lnTo>
                <a:close/>
              </a:path>
            </a:pathLst>
          </a:custGeom>
          <a:blipFill>
            <a:blip r:embed="rId9"/>
            <a:stretch>
              <a:fillRect/>
            </a:stretch>
          </a:blipFill>
        </p:spPr>
        <p:txBody>
          <a:bodyPr/>
          <a:lstStyle/>
          <a:p>
            <a:endParaRPr lang="en-US"/>
          </a:p>
        </p:txBody>
      </p:sp>
      <p:sp>
        <p:nvSpPr>
          <p:cNvPr id="16" name="Freeform 16"/>
          <p:cNvSpPr/>
          <p:nvPr/>
        </p:nvSpPr>
        <p:spPr>
          <a:xfrm>
            <a:off x="6705309" y="1532479"/>
            <a:ext cx="2307186" cy="770761"/>
          </a:xfrm>
          <a:custGeom>
            <a:avLst/>
            <a:gdLst/>
            <a:ahLst/>
            <a:cxnLst/>
            <a:rect l="l" t="t" r="r" b="b"/>
            <a:pathLst>
              <a:path w="4614371" h="1541522">
                <a:moveTo>
                  <a:pt x="0" y="0"/>
                </a:moveTo>
                <a:lnTo>
                  <a:pt x="4614372" y="0"/>
                </a:lnTo>
                <a:lnTo>
                  <a:pt x="4614372" y="1541522"/>
                </a:lnTo>
                <a:lnTo>
                  <a:pt x="0" y="1541522"/>
                </a:lnTo>
                <a:lnTo>
                  <a:pt x="0" y="0"/>
                </a:lnTo>
                <a:close/>
              </a:path>
            </a:pathLst>
          </a:custGeom>
          <a:blipFill>
            <a:blip r:embed="rId10"/>
            <a:stretch>
              <a:fillRect l="-28823" t="-93710" r="-38656" b="-54596"/>
            </a:stretch>
          </a:blipFill>
        </p:spPr>
        <p:txBody>
          <a:bodyPr/>
          <a:lstStyle/>
          <a:p>
            <a:endParaRPr lang="en-US"/>
          </a:p>
        </p:txBody>
      </p:sp>
      <p:sp>
        <p:nvSpPr>
          <p:cNvPr id="17" name="Freeform 17"/>
          <p:cNvSpPr/>
          <p:nvPr/>
        </p:nvSpPr>
        <p:spPr>
          <a:xfrm>
            <a:off x="3657082" y="2878382"/>
            <a:ext cx="2858158" cy="1677827"/>
          </a:xfrm>
          <a:prstGeom prst="roundRect">
            <a:avLst>
              <a:gd name="adj" fmla="val 8973"/>
            </a:avLst>
          </a:prstGeom>
          <a:blipFill>
            <a:blip r:embed="rId11"/>
            <a:stretch>
              <a:fillRect/>
            </a:stretch>
          </a:blipFill>
        </p:spPr>
        <p:txBody>
          <a:bodyPr/>
          <a:lstStyle/>
          <a:p>
            <a:endParaRPr lang="en-US"/>
          </a:p>
        </p:txBody>
      </p:sp>
      <p:sp>
        <p:nvSpPr>
          <p:cNvPr id="2" name="Title 1">
            <a:extLst>
              <a:ext uri="{FF2B5EF4-FFF2-40B4-BE49-F238E27FC236}">
                <a16:creationId xmlns:a16="http://schemas.microsoft.com/office/drawing/2014/main" id="{88E5430D-F525-6019-FC97-B4100FF93170}"/>
              </a:ext>
            </a:extLst>
          </p:cNvPr>
          <p:cNvSpPr>
            <a:spLocks noGrp="1"/>
          </p:cNvSpPr>
          <p:nvPr>
            <p:ph type="title"/>
          </p:nvPr>
        </p:nvSpPr>
        <p:spPr>
          <a:xfrm>
            <a:off x="838200" y="365125"/>
            <a:ext cx="3701820" cy="1325563"/>
          </a:xfrm>
        </p:spPr>
        <p:txBody>
          <a:bodyPr/>
          <a:lstStyle/>
          <a:p>
            <a:r>
              <a:rPr lang="en-US" dirty="0"/>
              <a:t>But now…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1606727" y="1827403"/>
            <a:ext cx="9061275" cy="4208075"/>
          </a:xfrm>
          <a:prstGeom prst="rect">
            <a:avLst/>
          </a:prstGeom>
        </p:spPr>
        <p:txBody>
          <a:bodyPr lIns="0" tIns="0" rIns="0" bIns="0" rtlCol="0" anchor="t">
            <a:spAutoFit/>
          </a:bodyPr>
          <a:lstStyle/>
          <a:p>
            <a:pPr defTabSz="457200">
              <a:lnSpc>
                <a:spcPts val="2240"/>
              </a:lnSpc>
            </a:pPr>
            <a:r>
              <a:rPr lang="en-US" sz="1600">
                <a:solidFill>
                  <a:srgbClr val="DEDEDE">
                    <a:lumMod val="10000"/>
                  </a:srgbClr>
                </a:solidFill>
                <a:latin typeface="Poppins"/>
                <a:ea typeface="Poppins"/>
                <a:cs typeface="Poppins"/>
                <a:sym typeface="Poppins"/>
              </a:rPr>
              <a:t>Will not be a story of decline or replacement, but a story of evolution toward advanced, capital-intensive, technology-driven production.</a:t>
            </a:r>
          </a:p>
          <a:p>
            <a:pPr defTabSz="457200">
              <a:lnSpc>
                <a:spcPts val="2240"/>
              </a:lnSpc>
            </a:pPr>
            <a:endParaRPr lang="en-US" sz="1600">
              <a:solidFill>
                <a:srgbClr val="DEDEDE">
                  <a:lumMod val="10000"/>
                </a:srgbClr>
              </a:solidFill>
              <a:latin typeface="Poppins"/>
              <a:ea typeface="Poppins"/>
              <a:cs typeface="Poppins"/>
              <a:sym typeface="Poppins"/>
            </a:endParaRPr>
          </a:p>
          <a:p>
            <a:pPr defTabSz="457200">
              <a:lnSpc>
                <a:spcPts val="2240"/>
              </a:lnSpc>
            </a:pPr>
            <a:r>
              <a:rPr lang="en-US" sz="1600" b="1">
                <a:solidFill>
                  <a:srgbClr val="DEDEDE">
                    <a:lumMod val="10000"/>
                  </a:srgbClr>
                </a:solidFill>
                <a:latin typeface="Poppins Bold"/>
                <a:ea typeface="Poppins Bold"/>
                <a:cs typeface="Poppins Bold"/>
                <a:sym typeface="Poppins Bold"/>
              </a:rPr>
              <a:t>Manufacturing will remain the backbone:</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Generates over $300 billion in economic output</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30% of all jobs</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Wages are about 24% above the state average</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Fewer but more highly skilled jobs</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Mechatronics</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Industrial AI and data analytics</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Robotics maintenance</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Advanced quality and system engineers</a:t>
            </a:r>
          </a:p>
          <a:p>
            <a:pPr defTabSz="457200">
              <a:lnSpc>
                <a:spcPts val="2240"/>
              </a:lnSpc>
            </a:pPr>
            <a:endParaRPr lang="en-US" sz="1600">
              <a:solidFill>
                <a:srgbClr val="02385A"/>
              </a:solidFill>
              <a:latin typeface="Poppins"/>
              <a:ea typeface="Poppins"/>
              <a:cs typeface="Poppins"/>
              <a:sym typeface="Poppins"/>
            </a:endParaRPr>
          </a:p>
          <a:p>
            <a:pPr defTabSz="457200">
              <a:lnSpc>
                <a:spcPts val="2240"/>
              </a:lnSpc>
            </a:pPr>
            <a:endParaRPr lang="en-US" sz="1600">
              <a:solidFill>
                <a:srgbClr val="02385A"/>
              </a:solidFill>
              <a:latin typeface="Poppins"/>
              <a:ea typeface="Poppins"/>
              <a:cs typeface="Poppins"/>
              <a:sym typeface="Poppins"/>
            </a:endParaRPr>
          </a:p>
          <a:p>
            <a:pPr defTabSz="457200">
              <a:lnSpc>
                <a:spcPts val="2240"/>
              </a:lnSpc>
            </a:pPr>
            <a:endParaRPr lang="en-US" sz="1600">
              <a:solidFill>
                <a:srgbClr val="02385A"/>
              </a:solidFill>
              <a:latin typeface="Poppins"/>
              <a:ea typeface="Poppins"/>
              <a:cs typeface="Poppins"/>
              <a:sym typeface="Poppins"/>
            </a:endParaRPr>
          </a:p>
        </p:txBody>
      </p:sp>
      <p:sp>
        <p:nvSpPr>
          <p:cNvPr id="3" name="TextBox 3"/>
          <p:cNvSpPr txBox="1"/>
          <p:nvPr/>
        </p:nvSpPr>
        <p:spPr>
          <a:xfrm>
            <a:off x="1524000" y="907708"/>
            <a:ext cx="7442200" cy="564514"/>
          </a:xfrm>
          <a:prstGeom prst="rect">
            <a:avLst/>
          </a:prstGeom>
        </p:spPr>
        <p:txBody>
          <a:bodyPr lIns="0" tIns="0" rIns="0" bIns="0" rtlCol="0" anchor="t">
            <a:spAutoFit/>
          </a:bodyPr>
          <a:lstStyle/>
          <a:p>
            <a:pPr algn="r" defTabSz="457200">
              <a:lnSpc>
                <a:spcPts val="4650"/>
              </a:lnSpc>
            </a:pPr>
            <a:r>
              <a:rPr lang="en-US" sz="3322">
                <a:solidFill>
                  <a:srgbClr val="DEDEDE">
                    <a:lumMod val="10000"/>
                  </a:srgbClr>
                </a:solidFill>
                <a:latin typeface="Bernoru SemiCondensed"/>
                <a:ea typeface="Bernoru SemiCondensed"/>
                <a:cs typeface="Bernoru SemiCondensed"/>
                <a:sym typeface="Bernoru SemiCondensed"/>
              </a:rPr>
              <a:t>Future of Industry in South Carolina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1606726" y="1505128"/>
            <a:ext cx="4432648" cy="3654590"/>
          </a:xfrm>
          <a:prstGeom prst="rect">
            <a:avLst/>
          </a:prstGeom>
        </p:spPr>
        <p:txBody>
          <a:bodyPr lIns="0" tIns="0" rIns="0" bIns="0" rtlCol="0" anchor="t">
            <a:spAutoFit/>
          </a:bodyPr>
          <a:lstStyle/>
          <a:p>
            <a:pPr defTabSz="457200">
              <a:lnSpc>
                <a:spcPts val="2240"/>
              </a:lnSpc>
            </a:pPr>
            <a:r>
              <a:rPr lang="en-US" sz="1600" b="1">
                <a:solidFill>
                  <a:srgbClr val="DEDEDE">
                    <a:lumMod val="10000"/>
                  </a:srgbClr>
                </a:solidFill>
                <a:latin typeface="Poppins Bold"/>
                <a:ea typeface="Poppins Bold"/>
                <a:cs typeface="Poppins Bold"/>
                <a:sym typeface="Poppins Bold"/>
              </a:rPr>
              <a:t>Logistics, Ports, and Distribution</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Will expand with global trade</a:t>
            </a:r>
          </a:p>
          <a:p>
            <a:pPr defTabSz="457200">
              <a:lnSpc>
                <a:spcPts val="2240"/>
              </a:lnSpc>
            </a:pPr>
            <a:endParaRPr lang="en-US" sz="1600">
              <a:solidFill>
                <a:srgbClr val="DEDEDE">
                  <a:lumMod val="10000"/>
                </a:srgbClr>
              </a:solidFill>
              <a:latin typeface="Poppins"/>
              <a:ea typeface="Poppins"/>
              <a:cs typeface="Poppins"/>
              <a:sym typeface="Poppins"/>
            </a:endParaRPr>
          </a:p>
          <a:p>
            <a:pPr defTabSz="457200">
              <a:lnSpc>
                <a:spcPts val="2240"/>
              </a:lnSpc>
            </a:pPr>
            <a:r>
              <a:rPr lang="en-US" sz="1600" b="1">
                <a:solidFill>
                  <a:srgbClr val="DEDEDE">
                    <a:lumMod val="10000"/>
                  </a:srgbClr>
                </a:solidFill>
                <a:latin typeface="Poppins Bold"/>
                <a:ea typeface="Poppins Bold"/>
                <a:cs typeface="Poppins Bold"/>
                <a:sym typeface="Poppins Bold"/>
              </a:rPr>
              <a:t>Construction, Infrastructure, and Energy</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Growth will be strongest in:</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Industrial construction</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Power generation and grid upgrades</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Site development for megaprojects</a:t>
            </a:r>
          </a:p>
          <a:p>
            <a:pPr defTabSz="457200">
              <a:lnSpc>
                <a:spcPts val="2240"/>
              </a:lnSpc>
            </a:pPr>
            <a:endParaRPr lang="en-US" sz="1600">
              <a:solidFill>
                <a:srgbClr val="02385A"/>
              </a:solidFill>
              <a:latin typeface="Poppins"/>
              <a:ea typeface="Poppins"/>
              <a:cs typeface="Poppins"/>
              <a:sym typeface="Poppins"/>
            </a:endParaRPr>
          </a:p>
          <a:p>
            <a:pPr defTabSz="457200">
              <a:lnSpc>
                <a:spcPts val="2240"/>
              </a:lnSpc>
            </a:pPr>
            <a:endParaRPr lang="en-US" sz="1600">
              <a:solidFill>
                <a:srgbClr val="02385A"/>
              </a:solidFill>
              <a:latin typeface="Poppins"/>
              <a:ea typeface="Poppins"/>
              <a:cs typeface="Poppins"/>
              <a:sym typeface="Poppins"/>
            </a:endParaRPr>
          </a:p>
          <a:p>
            <a:pPr defTabSz="457200">
              <a:lnSpc>
                <a:spcPts val="2240"/>
              </a:lnSpc>
            </a:pPr>
            <a:endParaRPr lang="en-US" sz="1600">
              <a:solidFill>
                <a:srgbClr val="02385A"/>
              </a:solidFill>
              <a:latin typeface="Poppins"/>
              <a:ea typeface="Poppins"/>
              <a:cs typeface="Poppins"/>
              <a:sym typeface="Poppins"/>
            </a:endParaRPr>
          </a:p>
          <a:p>
            <a:pPr defTabSz="457200">
              <a:lnSpc>
                <a:spcPts val="2240"/>
              </a:lnSpc>
            </a:pPr>
            <a:endParaRPr lang="en-US" sz="1600">
              <a:solidFill>
                <a:srgbClr val="02385A"/>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1606726" y="1505129"/>
            <a:ext cx="7974608" cy="5347361"/>
          </a:xfrm>
          <a:prstGeom prst="rect">
            <a:avLst/>
          </a:prstGeom>
        </p:spPr>
        <p:txBody>
          <a:bodyPr lIns="0" tIns="0" rIns="0" bIns="0" rtlCol="0" anchor="t">
            <a:spAutoFit/>
          </a:bodyPr>
          <a:lstStyle/>
          <a:p>
            <a:pPr defTabSz="457200">
              <a:lnSpc>
                <a:spcPts val="2240"/>
              </a:lnSpc>
            </a:pPr>
            <a:r>
              <a:rPr lang="en-US" sz="1600" b="1">
                <a:solidFill>
                  <a:srgbClr val="DEDEDE">
                    <a:lumMod val="10000"/>
                  </a:srgbClr>
                </a:solidFill>
                <a:latin typeface="Poppins Bold"/>
                <a:ea typeface="Poppins Bold"/>
                <a:cs typeface="Poppins Bold"/>
                <a:sym typeface="Poppins Bold"/>
              </a:rPr>
              <a:t>Automotive, EVs, and Mobility</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SC leads the nation in tire and passenger vehicle exports.</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Major investments are already flowing into:</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EV battery components</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Lightweight materials</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E-mobility systems</a:t>
            </a:r>
          </a:p>
          <a:p>
            <a:pPr defTabSz="457200">
              <a:lnSpc>
                <a:spcPts val="2240"/>
              </a:lnSpc>
            </a:pPr>
            <a:endParaRPr lang="en-US" sz="1600">
              <a:solidFill>
                <a:srgbClr val="DEDEDE">
                  <a:lumMod val="10000"/>
                </a:srgbClr>
              </a:solidFill>
              <a:latin typeface="Poppins"/>
              <a:ea typeface="Poppins"/>
              <a:cs typeface="Poppins"/>
              <a:sym typeface="Poppins"/>
            </a:endParaRPr>
          </a:p>
          <a:p>
            <a:pPr defTabSz="457200">
              <a:lnSpc>
                <a:spcPts val="2240"/>
              </a:lnSpc>
            </a:pPr>
            <a:r>
              <a:rPr lang="en-US" sz="1600" b="1">
                <a:solidFill>
                  <a:srgbClr val="DEDEDE">
                    <a:lumMod val="10000"/>
                  </a:srgbClr>
                </a:solidFill>
                <a:latin typeface="Poppins Bold"/>
                <a:ea typeface="Poppins Bold"/>
                <a:cs typeface="Poppins Bold"/>
                <a:sym typeface="Poppins Bold"/>
              </a:rPr>
              <a:t>Aerospace and Defense</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Growth will be strongest in:</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Precision composites</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Aircraft systems</a:t>
            </a:r>
          </a:p>
          <a:p>
            <a:pPr marL="690869" lvl="2" indent="-230290" defTabSz="457200">
              <a:lnSpc>
                <a:spcPts val="2240"/>
              </a:lnSpc>
              <a:buFont typeface="Arial"/>
              <a:buChar char="⚬"/>
            </a:pPr>
            <a:r>
              <a:rPr lang="en-US" sz="1600">
                <a:solidFill>
                  <a:srgbClr val="DEDEDE">
                    <a:lumMod val="10000"/>
                  </a:srgbClr>
                </a:solidFill>
                <a:latin typeface="Poppins"/>
                <a:ea typeface="Poppins"/>
                <a:cs typeface="Poppins"/>
                <a:sym typeface="Poppins"/>
              </a:rPr>
              <a:t>Defense-related manufacturing</a:t>
            </a:r>
          </a:p>
          <a:p>
            <a:pPr defTabSz="457200">
              <a:lnSpc>
                <a:spcPts val="2240"/>
              </a:lnSpc>
            </a:pPr>
            <a:endParaRPr lang="en-US" sz="1600">
              <a:solidFill>
                <a:srgbClr val="DEDEDE">
                  <a:lumMod val="10000"/>
                </a:srgbClr>
              </a:solidFill>
              <a:latin typeface="Poppins"/>
              <a:ea typeface="Poppins"/>
              <a:cs typeface="Poppins"/>
              <a:sym typeface="Poppins"/>
            </a:endParaRPr>
          </a:p>
          <a:p>
            <a:pPr defTabSz="457200">
              <a:lnSpc>
                <a:spcPts val="2240"/>
              </a:lnSpc>
            </a:pPr>
            <a:r>
              <a:rPr lang="en-US" sz="1600" b="1">
                <a:solidFill>
                  <a:srgbClr val="DEDEDE">
                    <a:lumMod val="10000"/>
                  </a:srgbClr>
                </a:solidFill>
                <a:latin typeface="Poppins Bold"/>
                <a:ea typeface="Poppins Bold"/>
                <a:cs typeface="Poppins Bold"/>
                <a:sym typeface="Poppins Bold"/>
              </a:rPr>
              <a:t>Life Sciences and Bioscience</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SC is targeting biomedical manufacturing, research and device production</a:t>
            </a:r>
          </a:p>
          <a:p>
            <a:pPr defTabSz="457200">
              <a:lnSpc>
                <a:spcPts val="2240"/>
              </a:lnSpc>
            </a:pPr>
            <a:endParaRPr lang="en-US" sz="1600">
              <a:solidFill>
                <a:srgbClr val="02385A"/>
              </a:solidFill>
              <a:latin typeface="Poppins"/>
              <a:ea typeface="Poppins"/>
              <a:cs typeface="Poppins"/>
              <a:sym typeface="Poppins"/>
            </a:endParaRPr>
          </a:p>
          <a:p>
            <a:pPr defTabSz="457200">
              <a:lnSpc>
                <a:spcPts val="2240"/>
              </a:lnSpc>
            </a:pPr>
            <a:endParaRPr lang="en-US" sz="1600">
              <a:solidFill>
                <a:srgbClr val="02385A"/>
              </a:solidFill>
              <a:latin typeface="Poppins"/>
              <a:ea typeface="Poppins"/>
              <a:cs typeface="Poppins"/>
              <a:sym typeface="Poppins"/>
            </a:endParaRPr>
          </a:p>
          <a:p>
            <a:pPr defTabSz="457200">
              <a:lnSpc>
                <a:spcPts val="2240"/>
              </a:lnSpc>
            </a:pPr>
            <a:endParaRPr lang="en-US" sz="1600">
              <a:solidFill>
                <a:srgbClr val="02385A"/>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1606726" y="1505129"/>
            <a:ext cx="4280644" cy="5347361"/>
          </a:xfrm>
          <a:prstGeom prst="rect">
            <a:avLst/>
          </a:prstGeom>
        </p:spPr>
        <p:txBody>
          <a:bodyPr lIns="0" tIns="0" rIns="0" bIns="0" rtlCol="0" anchor="t">
            <a:spAutoFit/>
          </a:bodyPr>
          <a:lstStyle/>
          <a:p>
            <a:pPr defTabSz="457200">
              <a:lnSpc>
                <a:spcPts val="2240"/>
              </a:lnSpc>
            </a:pPr>
            <a:r>
              <a:rPr lang="en-US" sz="1600" b="1">
                <a:solidFill>
                  <a:srgbClr val="DEDEDE">
                    <a:lumMod val="10000"/>
                  </a:srgbClr>
                </a:solidFill>
                <a:latin typeface="Poppins Bold"/>
                <a:ea typeface="Poppins Bold"/>
                <a:cs typeface="Poppins Bold"/>
                <a:sym typeface="Poppins Bold"/>
              </a:rPr>
              <a:t>Biggest Challenges</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Skills gap</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Aging workforce challenges</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Competition for technical talent</a:t>
            </a:r>
          </a:p>
          <a:p>
            <a:pPr defTabSz="457200">
              <a:lnSpc>
                <a:spcPts val="2240"/>
              </a:lnSpc>
            </a:pPr>
            <a:endParaRPr lang="en-US" sz="1600">
              <a:solidFill>
                <a:srgbClr val="DEDEDE">
                  <a:lumMod val="10000"/>
                </a:srgbClr>
              </a:solidFill>
              <a:latin typeface="Poppins"/>
              <a:ea typeface="Poppins"/>
              <a:cs typeface="Poppins"/>
              <a:sym typeface="Poppins"/>
            </a:endParaRPr>
          </a:p>
          <a:p>
            <a:pPr defTabSz="457200">
              <a:lnSpc>
                <a:spcPts val="2240"/>
              </a:lnSpc>
            </a:pPr>
            <a:r>
              <a:rPr lang="en-US" sz="1600" b="1">
                <a:solidFill>
                  <a:srgbClr val="DEDEDE">
                    <a:lumMod val="10000"/>
                  </a:srgbClr>
                </a:solidFill>
                <a:latin typeface="Poppins Bold"/>
                <a:ea typeface="Poppins Bold"/>
                <a:cs typeface="Poppins Bold"/>
                <a:sym typeface="Poppins Bold"/>
              </a:rPr>
              <a:t>Industry in SC’s future will be:</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Less labor-intensive</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More technical</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More globally integrated</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More resilient to trade swings</a:t>
            </a:r>
          </a:p>
          <a:p>
            <a:pPr defTabSz="457200">
              <a:lnSpc>
                <a:spcPts val="2240"/>
              </a:lnSpc>
            </a:pPr>
            <a:endParaRPr lang="en-US" sz="1600">
              <a:solidFill>
                <a:srgbClr val="DEDEDE">
                  <a:lumMod val="10000"/>
                </a:srgbClr>
              </a:solidFill>
              <a:latin typeface="Poppins"/>
              <a:ea typeface="Poppins"/>
              <a:cs typeface="Poppins"/>
              <a:sym typeface="Poppins"/>
            </a:endParaRPr>
          </a:p>
          <a:p>
            <a:pPr defTabSz="457200">
              <a:lnSpc>
                <a:spcPts val="2240"/>
              </a:lnSpc>
            </a:pPr>
            <a:r>
              <a:rPr lang="en-US" sz="1600" b="1">
                <a:solidFill>
                  <a:srgbClr val="DEDEDE">
                    <a:lumMod val="10000"/>
                  </a:srgbClr>
                </a:solidFill>
                <a:latin typeface="Poppins Bold"/>
                <a:ea typeface="Poppins Bold"/>
                <a:cs typeface="Poppins Bold"/>
                <a:sym typeface="Poppins Bold"/>
              </a:rPr>
              <a:t>Jobs will increasingly favor:</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Technicians over operators</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Engineers over assemblers</a:t>
            </a:r>
          </a:p>
          <a:p>
            <a:pPr marL="345435" lvl="1" indent="-172718" defTabSz="457200">
              <a:lnSpc>
                <a:spcPts val="2240"/>
              </a:lnSpc>
              <a:buFont typeface="Arial"/>
              <a:buChar char="•"/>
            </a:pPr>
            <a:r>
              <a:rPr lang="en-US" sz="1600">
                <a:solidFill>
                  <a:srgbClr val="DEDEDE">
                    <a:lumMod val="10000"/>
                  </a:srgbClr>
                </a:solidFill>
                <a:latin typeface="Poppins"/>
                <a:ea typeface="Poppins"/>
                <a:cs typeface="Poppins"/>
                <a:sym typeface="Poppins"/>
              </a:rPr>
              <a:t>Systems thinkers over single-task roles</a:t>
            </a:r>
          </a:p>
          <a:p>
            <a:pPr defTabSz="457200">
              <a:lnSpc>
                <a:spcPts val="2240"/>
              </a:lnSpc>
            </a:pPr>
            <a:endParaRPr lang="en-US" sz="1600">
              <a:solidFill>
                <a:srgbClr val="02385A"/>
              </a:solidFill>
              <a:latin typeface="Poppins"/>
              <a:ea typeface="Poppins"/>
              <a:cs typeface="Poppins"/>
              <a:sym typeface="Poppins"/>
            </a:endParaRPr>
          </a:p>
          <a:p>
            <a:pPr defTabSz="457200">
              <a:lnSpc>
                <a:spcPts val="2240"/>
              </a:lnSpc>
            </a:pPr>
            <a:endParaRPr lang="en-US" sz="1600">
              <a:solidFill>
                <a:srgbClr val="02385A"/>
              </a:solidFill>
              <a:latin typeface="Poppins"/>
              <a:ea typeface="Poppins"/>
              <a:cs typeface="Poppins"/>
              <a:sym typeface="Poppins"/>
            </a:endParaRPr>
          </a:p>
          <a:p>
            <a:pPr defTabSz="457200">
              <a:lnSpc>
                <a:spcPts val="2240"/>
              </a:lnSpc>
            </a:pPr>
            <a:endParaRPr lang="en-US" sz="1600">
              <a:solidFill>
                <a:srgbClr val="02385A"/>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3AB6F5-3927-45A5-A4DC-B23AC158386A}"/>
              </a:ext>
            </a:extLst>
          </p:cNvPr>
          <p:cNvPicPr/>
          <p:nvPr/>
        </p:nvPicPr>
        <p:blipFill>
          <a:blip r:embed="rId3"/>
          <a:srcRect r="66179"/>
          <a:stretch>
            <a:fillRect/>
          </a:stretch>
        </p:blipFill>
        <p:spPr>
          <a:xfrm>
            <a:off x="5984390" y="2294980"/>
            <a:ext cx="2257609" cy="3882390"/>
          </a:xfrm>
          <a:prstGeom prst="rect">
            <a:avLst/>
          </a:prstGeom>
        </p:spPr>
      </p:pic>
      <p:sp>
        <p:nvSpPr>
          <p:cNvPr id="2" name="TextBox 1">
            <a:extLst>
              <a:ext uri="{FF2B5EF4-FFF2-40B4-BE49-F238E27FC236}">
                <a16:creationId xmlns:a16="http://schemas.microsoft.com/office/drawing/2014/main" id="{8AED7A1E-3C6B-F054-0FB3-277E518195FB}"/>
              </a:ext>
            </a:extLst>
          </p:cNvPr>
          <p:cNvSpPr txBox="1"/>
          <p:nvPr/>
        </p:nvSpPr>
        <p:spPr>
          <a:xfrm>
            <a:off x="2684405" y="315942"/>
            <a:ext cx="6819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endParaRPr lang="en-US" dirty="0">
              <a:solidFill>
                <a:srgbClr val="000000"/>
              </a:solidFill>
              <a:latin typeface="Constantia"/>
            </a:endParaRPr>
          </a:p>
        </p:txBody>
      </p:sp>
      <p:sp>
        <p:nvSpPr>
          <p:cNvPr id="7" name="TextBox 6">
            <a:extLst>
              <a:ext uri="{FF2B5EF4-FFF2-40B4-BE49-F238E27FC236}">
                <a16:creationId xmlns:a16="http://schemas.microsoft.com/office/drawing/2014/main" id="{8BBFB620-F61E-A20E-0181-A6B45E14DCA3}"/>
              </a:ext>
            </a:extLst>
          </p:cNvPr>
          <p:cNvSpPr txBox="1"/>
          <p:nvPr/>
        </p:nvSpPr>
        <p:spPr>
          <a:xfrm>
            <a:off x="583501" y="2294980"/>
            <a:ext cx="4933507" cy="3785652"/>
          </a:xfrm>
          <a:prstGeom prst="rect">
            <a:avLst/>
          </a:prstGeom>
          <a:noFill/>
        </p:spPr>
        <p:txBody>
          <a:bodyPr wrap="square" rtlCol="0">
            <a:spAutoFit/>
          </a:bodyPr>
          <a:lstStyle/>
          <a:p>
            <a:r>
              <a:rPr lang="en-US" sz="2000" dirty="0">
                <a:solidFill>
                  <a:schemeClr val="bg1"/>
                </a:solidFill>
                <a:latin typeface="Helvetica Neue Light" panose="02000403000000020004" pitchFamily="2" charset="0"/>
                <a:ea typeface="Helvetica Neue Light" panose="02000403000000020004" pitchFamily="2" charset="0"/>
              </a:rPr>
              <a:t>“The greatest obstacles identified are not a lack of degrees, but rather a lack of soft skills, insufficient workplace training, and inadequate technical preparation. Employers also noted a limited applicant pool and challenges related to transportation and pre-employment screening as additional barriers to hiring. Collectively, these findings point to a disconnect between basic employability expectations and the skills many applicants bring to the labor market.”</a:t>
            </a:r>
            <a:endParaRPr lang="en-US" sz="2000" dirty="0">
              <a:solidFill>
                <a:schemeClr val="bg1"/>
              </a:solidFill>
            </a:endParaRPr>
          </a:p>
        </p:txBody>
      </p:sp>
      <p:sp>
        <p:nvSpPr>
          <p:cNvPr id="11" name="Title 10">
            <a:extLst>
              <a:ext uri="{FF2B5EF4-FFF2-40B4-BE49-F238E27FC236}">
                <a16:creationId xmlns:a16="http://schemas.microsoft.com/office/drawing/2014/main" id="{83A45112-0210-83A8-B913-50C24A14A652}"/>
              </a:ext>
            </a:extLst>
          </p:cNvPr>
          <p:cNvSpPr>
            <a:spLocks noGrp="1"/>
          </p:cNvSpPr>
          <p:nvPr>
            <p:ph type="title"/>
          </p:nvPr>
        </p:nvSpPr>
        <p:spPr>
          <a:xfrm>
            <a:off x="583501" y="680630"/>
            <a:ext cx="10515600" cy="1325563"/>
          </a:xfrm>
        </p:spPr>
        <p:txBody>
          <a:bodyPr>
            <a:normAutofit/>
          </a:bodyPr>
          <a:lstStyle/>
          <a:p>
            <a:r>
              <a:rPr lang="en-US" dirty="0"/>
              <a:t>Taken from Catawba Region CLNA Employer Survey</a:t>
            </a:r>
          </a:p>
        </p:txBody>
      </p:sp>
      <p:pic>
        <p:nvPicPr>
          <p:cNvPr id="13" name="Picture 12">
            <a:extLst>
              <a:ext uri="{FF2B5EF4-FFF2-40B4-BE49-F238E27FC236}">
                <a16:creationId xmlns:a16="http://schemas.microsoft.com/office/drawing/2014/main" id="{F1C68B40-0322-B24B-E21A-FAED3EEB0F5F}"/>
              </a:ext>
            </a:extLst>
          </p:cNvPr>
          <p:cNvPicPr/>
          <p:nvPr/>
        </p:nvPicPr>
        <p:blipFill>
          <a:blip r:embed="rId3"/>
          <a:srcRect l="43867" r="4078"/>
          <a:stretch>
            <a:fillRect/>
          </a:stretch>
        </p:blipFill>
        <p:spPr>
          <a:xfrm>
            <a:off x="8241999" y="2294980"/>
            <a:ext cx="3474720" cy="3882390"/>
          </a:xfrm>
          <a:prstGeom prst="rect">
            <a:avLst/>
          </a:prstGeom>
        </p:spPr>
      </p:pic>
    </p:spTree>
    <p:extLst>
      <p:ext uri="{BB962C8B-B14F-4D97-AF65-F5344CB8AC3E}">
        <p14:creationId xmlns:p14="http://schemas.microsoft.com/office/powerpoint/2010/main" val="450801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2E3D6B5-67E5-B262-E673-5C865B58FC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B1CD8A-7231-644C-26DE-14348E7DA8E1}"/>
              </a:ext>
            </a:extLst>
          </p:cNvPr>
          <p:cNvSpPr txBox="1"/>
          <p:nvPr/>
        </p:nvSpPr>
        <p:spPr>
          <a:xfrm>
            <a:off x="2684405" y="315942"/>
            <a:ext cx="6819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endParaRPr lang="en-US" dirty="0">
              <a:solidFill>
                <a:srgbClr val="000000"/>
              </a:solidFill>
              <a:latin typeface="Constantia"/>
            </a:endParaRPr>
          </a:p>
        </p:txBody>
      </p:sp>
      <p:sp>
        <p:nvSpPr>
          <p:cNvPr id="7" name="TextBox 6">
            <a:extLst>
              <a:ext uri="{FF2B5EF4-FFF2-40B4-BE49-F238E27FC236}">
                <a16:creationId xmlns:a16="http://schemas.microsoft.com/office/drawing/2014/main" id="{315CE1BF-BC3F-9A4F-1832-E266793EE1DC}"/>
              </a:ext>
            </a:extLst>
          </p:cNvPr>
          <p:cNvSpPr txBox="1"/>
          <p:nvPr/>
        </p:nvSpPr>
        <p:spPr>
          <a:xfrm>
            <a:off x="583501" y="2294980"/>
            <a:ext cx="4933507" cy="3693319"/>
          </a:xfrm>
          <a:prstGeom prst="rect">
            <a:avLst/>
          </a:prstGeom>
          <a:noFill/>
        </p:spPr>
        <p:txBody>
          <a:bodyPr wrap="square" rtlCol="0">
            <a:spAutoFit/>
          </a:bodyPr>
          <a:lstStyle/>
          <a:p>
            <a:r>
              <a:rPr lang="en-US" dirty="0">
                <a:solidFill>
                  <a:schemeClr val="bg1"/>
                </a:solidFill>
                <a:latin typeface="Helvetica Neue Light" panose="02000403000000020004" pitchFamily="2" charset="0"/>
                <a:ea typeface="Helvetica Neue Light" panose="02000403000000020004" pitchFamily="2" charset="0"/>
              </a:rPr>
              <a:t>“When asked to identify the most important skills for their organizations, employers consistently emphasized foundational competencies. Communication skills—both written and verbal—critical thinking, quantitative reasoning, and the ability to learn independently were ranked highly. Equally important were the interpersonal skills such as teamwork, leadership conflict management, and professionalism. These responses indicate that employers value transferable, durable skills that support adaptability and long-term success across occupations, regardless of industry.”</a:t>
            </a:r>
          </a:p>
        </p:txBody>
      </p:sp>
      <p:sp>
        <p:nvSpPr>
          <p:cNvPr id="11" name="Title 10">
            <a:extLst>
              <a:ext uri="{FF2B5EF4-FFF2-40B4-BE49-F238E27FC236}">
                <a16:creationId xmlns:a16="http://schemas.microsoft.com/office/drawing/2014/main" id="{F707F9F0-C370-DAAE-405E-664ED89F2CF7}"/>
              </a:ext>
            </a:extLst>
          </p:cNvPr>
          <p:cNvSpPr>
            <a:spLocks noGrp="1"/>
          </p:cNvSpPr>
          <p:nvPr>
            <p:ph type="title"/>
          </p:nvPr>
        </p:nvSpPr>
        <p:spPr>
          <a:xfrm>
            <a:off x="583501" y="680630"/>
            <a:ext cx="10515600" cy="1325563"/>
          </a:xfrm>
        </p:spPr>
        <p:txBody>
          <a:bodyPr>
            <a:normAutofit/>
          </a:bodyPr>
          <a:lstStyle/>
          <a:p>
            <a:r>
              <a:rPr lang="en-US" dirty="0"/>
              <a:t>Taken from Catawba Region CLNA Employer Survey</a:t>
            </a:r>
          </a:p>
        </p:txBody>
      </p:sp>
      <p:pic>
        <p:nvPicPr>
          <p:cNvPr id="4" name="Picture 3">
            <a:extLst>
              <a:ext uri="{FF2B5EF4-FFF2-40B4-BE49-F238E27FC236}">
                <a16:creationId xmlns:a16="http://schemas.microsoft.com/office/drawing/2014/main" id="{A82DE687-ED62-3FB9-9E2E-05BE4805285C}"/>
              </a:ext>
            </a:extLst>
          </p:cNvPr>
          <p:cNvPicPr/>
          <p:nvPr/>
        </p:nvPicPr>
        <p:blipFill>
          <a:blip r:embed="rId3"/>
          <a:stretch>
            <a:fillRect/>
          </a:stretch>
        </p:blipFill>
        <p:spPr>
          <a:xfrm>
            <a:off x="6093911" y="1726906"/>
            <a:ext cx="5514588" cy="4630725"/>
          </a:xfrm>
          <a:prstGeom prst="rect">
            <a:avLst/>
          </a:prstGeom>
        </p:spPr>
      </p:pic>
    </p:spTree>
    <p:extLst>
      <p:ext uri="{BB962C8B-B14F-4D97-AF65-F5344CB8AC3E}">
        <p14:creationId xmlns:p14="http://schemas.microsoft.com/office/powerpoint/2010/main" val="1992360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B41EB-D173-FF0A-6954-664247DD5FD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5383EB0-9D35-E292-F504-7127E148BF32}"/>
              </a:ext>
            </a:extLst>
          </p:cNvPr>
          <p:cNvSpPr txBox="1">
            <a:spLocks/>
          </p:cNvSpPr>
          <p:nvPr/>
        </p:nvSpPr>
        <p:spPr>
          <a:xfrm>
            <a:off x="2024062" y="1346201"/>
            <a:ext cx="8372477" cy="8540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Ideal Sans Medium" pitchFamily="2" charset="0"/>
                <a:ea typeface="+mj-ea"/>
                <a:cs typeface="Ideal Sans Medium" pitchFamily="2" charset="0"/>
              </a:defRPr>
            </a:lvl1pPr>
          </a:lstStyle>
          <a:p>
            <a:pPr algn="ctr"/>
            <a:r>
              <a:rPr lang="en-US" sz="4000" dirty="0"/>
              <a:t>End in Mind – Essential Question</a:t>
            </a:r>
          </a:p>
        </p:txBody>
      </p:sp>
      <p:sp>
        <p:nvSpPr>
          <p:cNvPr id="7" name="Content Placeholder 2">
            <a:extLst>
              <a:ext uri="{FF2B5EF4-FFF2-40B4-BE49-F238E27FC236}">
                <a16:creationId xmlns:a16="http://schemas.microsoft.com/office/drawing/2014/main" id="{795891AB-9018-8A5F-A90C-D7B14977E9C8}"/>
              </a:ext>
            </a:extLst>
          </p:cNvPr>
          <p:cNvSpPr txBox="1">
            <a:spLocks/>
          </p:cNvSpPr>
          <p:nvPr/>
        </p:nvSpPr>
        <p:spPr>
          <a:xfrm>
            <a:off x="1783555" y="2200277"/>
            <a:ext cx="8853489" cy="28717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dirty="0"/>
              <a:t>How do we credential the two-thirds of the profile of the SC Graduate that employers consistently say matter most—skills like leadership, communication, resilience, professionalism, and character?</a:t>
            </a:r>
          </a:p>
        </p:txBody>
      </p:sp>
    </p:spTree>
    <p:extLst>
      <p:ext uri="{BB962C8B-B14F-4D97-AF65-F5344CB8AC3E}">
        <p14:creationId xmlns:p14="http://schemas.microsoft.com/office/powerpoint/2010/main" val="1090096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1906" name="Picture 2" descr="The Global Gap new cover.jpg">
            <a:hlinkClick r:id="rId3"/>
          </p:cNvPr>
          <p:cNvPicPr>
            <a:picLocks noChangeAspect="1"/>
          </p:cNvPicPr>
          <p:nvPr/>
        </p:nvPicPr>
        <p:blipFill>
          <a:blip r:embed="rId4"/>
          <a:stretch>
            <a:fillRect/>
          </a:stretch>
        </p:blipFill>
        <p:spPr bwMode="auto">
          <a:xfrm>
            <a:off x="4566251" y="1586463"/>
            <a:ext cx="3059498" cy="4357137"/>
          </a:xfrm>
          <a:prstGeom prst="roundRect">
            <a:avLst>
              <a:gd name="adj" fmla="val 2776"/>
            </a:avLst>
          </a:prstGeom>
          <a:solidFill>
            <a:srgbClr val="FFFFFF">
              <a:shade val="85000"/>
            </a:srgbClr>
          </a:solidFill>
          <a:ln>
            <a:noFill/>
          </a:ln>
          <a:effectLst>
            <a:outerShdw blurRad="76200" dir="18900000" sy="23000" kx="-1200000" algn="bl" rotWithShape="0">
              <a:prstClr val="black">
                <a:alpha val="20000"/>
              </a:prstClr>
            </a:outerShdw>
          </a:effectLst>
        </p:spPr>
      </p:pic>
      <p:sp>
        <p:nvSpPr>
          <p:cNvPr id="9" name="Text Placeholder 8">
            <a:extLst>
              <a:ext uri="{FF2B5EF4-FFF2-40B4-BE49-F238E27FC236}">
                <a16:creationId xmlns:a16="http://schemas.microsoft.com/office/drawing/2014/main" id="{5BBC9B8D-3D7C-021B-6E8E-739C9050D176}"/>
              </a:ext>
            </a:extLst>
          </p:cNvPr>
          <p:cNvSpPr>
            <a:spLocks noGrp="1"/>
          </p:cNvSpPr>
          <p:nvPr>
            <p:ph type="body" sz="quarter" idx="10"/>
          </p:nvPr>
        </p:nvSpPr>
        <p:spPr>
          <a:xfrm>
            <a:off x="655550" y="584474"/>
            <a:ext cx="8148171" cy="663559"/>
          </a:xfrm>
        </p:spPr>
        <p:txBody>
          <a:bodyPr>
            <a:normAutofit lnSpcReduction="10000"/>
          </a:bodyPr>
          <a:lstStyle/>
          <a:p>
            <a:r>
              <a:rPr lang="en-US" sz="4400" dirty="0">
                <a:latin typeface="Ideal Sans Medium" pitchFamily="2" charset="0"/>
                <a:cs typeface="Ideal Sans Medium" pitchFamily="2" charset="0"/>
              </a:rPr>
              <a:t>How do we close…</a:t>
            </a:r>
          </a:p>
        </p:txBody>
      </p:sp>
      <p:pic>
        <p:nvPicPr>
          <p:cNvPr id="5" name="Picture 4" descr="intcollage.jpg"/>
          <p:cNvPicPr>
            <a:picLocks noChangeAspect="1"/>
          </p:cNvPicPr>
          <p:nvPr/>
        </p:nvPicPr>
        <p:blipFill>
          <a:blip r:embed="rId5"/>
          <a:stretch>
            <a:fillRect/>
          </a:stretch>
        </p:blipFill>
        <p:spPr>
          <a:xfrm>
            <a:off x="7741681" y="1586463"/>
            <a:ext cx="2540000" cy="1930400"/>
          </a:xfrm>
          <a:prstGeom prst="roundRect">
            <a:avLst>
              <a:gd name="adj" fmla="val 5697"/>
            </a:avLst>
          </a:prstGeom>
        </p:spPr>
      </p:pic>
      <p:pic>
        <p:nvPicPr>
          <p:cNvPr id="6" name="Picture 5" descr="old_classroom.jpg"/>
          <p:cNvPicPr>
            <a:picLocks noChangeAspect="1"/>
          </p:cNvPicPr>
          <p:nvPr/>
        </p:nvPicPr>
        <p:blipFill>
          <a:blip r:embed="rId6"/>
          <a:stretch>
            <a:fillRect/>
          </a:stretch>
        </p:blipFill>
        <p:spPr>
          <a:xfrm>
            <a:off x="1885996" y="4089961"/>
            <a:ext cx="2564323" cy="1853639"/>
          </a:xfrm>
          <a:prstGeom prst="roundRect">
            <a:avLst>
              <a:gd name="adj" fmla="val 6496"/>
            </a:avLst>
          </a:prstGeom>
        </p:spPr>
      </p:pic>
      <p:pic>
        <p:nvPicPr>
          <p:cNvPr id="7" name="Picture 6" descr="Old-Time-Classroom-98202.jpg"/>
          <p:cNvPicPr>
            <a:picLocks noChangeAspect="1"/>
          </p:cNvPicPr>
          <p:nvPr/>
        </p:nvPicPr>
        <p:blipFill>
          <a:blip r:embed="rId7"/>
          <a:stretch>
            <a:fillRect/>
          </a:stretch>
        </p:blipFill>
        <p:spPr>
          <a:xfrm>
            <a:off x="1885996" y="1586464"/>
            <a:ext cx="2564323" cy="2045760"/>
          </a:xfrm>
          <a:prstGeom prst="roundRect">
            <a:avLst>
              <a:gd name="adj" fmla="val 6990"/>
            </a:avLst>
          </a:prstGeom>
        </p:spPr>
      </p:pic>
      <p:pic>
        <p:nvPicPr>
          <p:cNvPr id="8" name="Picture 7" descr="laptop_class.jpg"/>
          <p:cNvPicPr>
            <a:picLocks noChangeAspect="1"/>
          </p:cNvPicPr>
          <p:nvPr/>
        </p:nvPicPr>
        <p:blipFill>
          <a:blip r:embed="rId8"/>
          <a:stretch>
            <a:fillRect/>
          </a:stretch>
        </p:blipFill>
        <p:spPr>
          <a:xfrm>
            <a:off x="7741681" y="4188178"/>
            <a:ext cx="2540000" cy="1755422"/>
          </a:xfrm>
          <a:prstGeom prst="roundRect">
            <a:avLst>
              <a:gd name="adj" fmla="val 4853"/>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FCAAEA-2494-4A07-A895-16E71D718A7B}"/>
              </a:ext>
            </a:extLst>
          </p:cNvPr>
          <p:cNvSpPr>
            <a:spLocks noGrp="1"/>
          </p:cNvSpPr>
          <p:nvPr>
            <p:ph idx="1"/>
          </p:nvPr>
        </p:nvSpPr>
        <p:spPr/>
        <p:txBody>
          <a:bodyPr/>
          <a:lstStyle/>
          <a:p>
            <a:pPr>
              <a:buFont typeface="Arial" panose="020B0604020202020204" pitchFamily="34" charset="0"/>
              <a:buChar char="•"/>
            </a:pPr>
            <a:r>
              <a:rPr lang="en-US">
                <a:solidFill>
                  <a:schemeClr val="bg2">
                    <a:lumMod val="10000"/>
                  </a:schemeClr>
                </a:solidFill>
              </a:rPr>
              <a:t>Published in 2008</a:t>
            </a:r>
          </a:p>
          <a:p>
            <a:pPr>
              <a:buFont typeface="Arial" panose="020B0604020202020204" pitchFamily="34" charset="0"/>
              <a:buChar char="•"/>
            </a:pPr>
            <a:r>
              <a:rPr lang="en-US">
                <a:solidFill>
                  <a:schemeClr val="bg2">
                    <a:lumMod val="10000"/>
                  </a:schemeClr>
                </a:solidFill>
              </a:rPr>
              <a:t>Gathered qualitative and quantitative data by:</a:t>
            </a:r>
          </a:p>
          <a:p>
            <a:pPr lvl="1">
              <a:buFont typeface="Courier New" panose="02070309020205020404" pitchFamily="49" charset="0"/>
              <a:buChar char="o"/>
            </a:pPr>
            <a:r>
              <a:rPr lang="en-US">
                <a:solidFill>
                  <a:schemeClr val="bg2">
                    <a:lumMod val="10000"/>
                  </a:schemeClr>
                </a:solidFill>
              </a:rPr>
              <a:t>Executive and workforce interviews with corporate leaders and military leaders</a:t>
            </a:r>
          </a:p>
          <a:p>
            <a:pPr lvl="1">
              <a:buFont typeface="Courier New" panose="02070309020205020404" pitchFamily="49" charset="0"/>
              <a:buChar char="o"/>
            </a:pPr>
            <a:r>
              <a:rPr lang="en-US">
                <a:solidFill>
                  <a:schemeClr val="bg2">
                    <a:lumMod val="10000"/>
                  </a:schemeClr>
                </a:solidFill>
              </a:rPr>
              <a:t>Extensive classroom observations</a:t>
            </a:r>
          </a:p>
          <a:p>
            <a:pPr lvl="1">
              <a:buFont typeface="Courier New" panose="02070309020205020404" pitchFamily="49" charset="0"/>
              <a:buChar char="o"/>
            </a:pPr>
            <a:r>
              <a:rPr lang="en-US">
                <a:solidFill>
                  <a:schemeClr val="bg2">
                    <a:lumMod val="10000"/>
                  </a:schemeClr>
                </a:solidFill>
              </a:rPr>
              <a:t>Student and graduate focus groups</a:t>
            </a:r>
          </a:p>
          <a:p>
            <a:pPr lvl="1">
              <a:buFont typeface="Courier New" panose="02070309020205020404" pitchFamily="49" charset="0"/>
              <a:buChar char="o"/>
            </a:pPr>
            <a:r>
              <a:rPr lang="en-US">
                <a:solidFill>
                  <a:schemeClr val="bg2">
                    <a:lumMod val="10000"/>
                  </a:schemeClr>
                </a:solidFill>
              </a:rPr>
              <a:t>Review of corporate and educational studies</a:t>
            </a:r>
          </a:p>
          <a:p>
            <a:pPr lvl="1"/>
            <a:endParaRPr lang="en-US"/>
          </a:p>
        </p:txBody>
      </p:sp>
    </p:spTree>
    <p:extLst>
      <p:ext uri="{BB962C8B-B14F-4D97-AF65-F5344CB8AC3E}">
        <p14:creationId xmlns:p14="http://schemas.microsoft.com/office/powerpoint/2010/main" val="3149728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E6FF"/>
        </a:solidFill>
        <a:effectLst/>
      </p:bgPr>
    </p:bg>
    <p:spTree>
      <p:nvGrpSpPr>
        <p:cNvPr id="1" name=""/>
        <p:cNvGrpSpPr/>
        <p:nvPr/>
      </p:nvGrpSpPr>
      <p:grpSpPr>
        <a:xfrm>
          <a:off x="0" y="0"/>
          <a:ext cx="0" cy="0"/>
          <a:chOff x="0" y="0"/>
          <a:chExt cx="0" cy="0"/>
        </a:xfrm>
      </p:grpSpPr>
      <p:sp>
        <p:nvSpPr>
          <p:cNvPr id="14" name="Content Placeholder 13"/>
          <p:cNvSpPr>
            <a:spLocks noGrp="1"/>
          </p:cNvSpPr>
          <p:nvPr>
            <p:ph type="body" sz="quarter" idx="11"/>
          </p:nvPr>
        </p:nvSpPr>
        <p:spPr>
          <a:xfrm>
            <a:off x="642937" y="1900149"/>
            <a:ext cx="3547402" cy="4500795"/>
          </a:xfrm>
        </p:spPr>
        <p:txBody>
          <a:bodyPr>
            <a:noAutofit/>
          </a:bodyPr>
          <a:lstStyle/>
          <a:p>
            <a:pPr marL="457200" indent="-457200">
              <a:buFont typeface="+mj-lt"/>
              <a:buAutoNum type="arabicPeriod"/>
            </a:pPr>
            <a:r>
              <a:rPr lang="en-US" sz="1900" dirty="0">
                <a:solidFill>
                  <a:schemeClr val="bg2">
                    <a:lumMod val="10000"/>
                  </a:schemeClr>
                </a:solidFill>
                <a:latin typeface="Helvetica Neue Light" panose="02000403000000020004" pitchFamily="2" charset="0"/>
                <a:ea typeface="Helvetica Neue Light" panose="02000403000000020004" pitchFamily="2" charset="0"/>
              </a:rPr>
              <a:t>Critical Thinking and Problem Solving</a:t>
            </a:r>
          </a:p>
          <a:p>
            <a:pPr marL="457200" indent="-457200">
              <a:buFont typeface="+mj-lt"/>
              <a:buAutoNum type="arabicPeriod"/>
            </a:pPr>
            <a:r>
              <a:rPr lang="en-US" sz="1900" dirty="0">
                <a:solidFill>
                  <a:schemeClr val="bg2">
                    <a:lumMod val="10000"/>
                  </a:schemeClr>
                </a:solidFill>
                <a:latin typeface="Helvetica Neue Light" panose="02000403000000020004" pitchFamily="2" charset="0"/>
                <a:ea typeface="Helvetica Neue Light" panose="02000403000000020004" pitchFamily="2" charset="0"/>
              </a:rPr>
              <a:t>Collaboration Across Networks and Leading by Influence</a:t>
            </a:r>
          </a:p>
          <a:p>
            <a:pPr marL="457200" indent="-457200">
              <a:buFont typeface="+mj-lt"/>
              <a:buAutoNum type="arabicPeriod"/>
            </a:pPr>
            <a:r>
              <a:rPr lang="en-US" sz="1900" dirty="0">
                <a:solidFill>
                  <a:schemeClr val="bg2">
                    <a:lumMod val="10000"/>
                  </a:schemeClr>
                </a:solidFill>
                <a:latin typeface="Helvetica Neue Light" panose="02000403000000020004" pitchFamily="2" charset="0"/>
                <a:ea typeface="Helvetica Neue Light" panose="02000403000000020004" pitchFamily="2" charset="0"/>
              </a:rPr>
              <a:t>Agility and Adaptability</a:t>
            </a:r>
          </a:p>
          <a:p>
            <a:pPr marL="457200" indent="-457200">
              <a:buFont typeface="+mj-lt"/>
              <a:buAutoNum type="arabicPeriod"/>
            </a:pPr>
            <a:r>
              <a:rPr lang="en-US" sz="1900" dirty="0">
                <a:solidFill>
                  <a:schemeClr val="bg2">
                    <a:lumMod val="10000"/>
                  </a:schemeClr>
                </a:solidFill>
                <a:latin typeface="Helvetica Neue Light" panose="02000403000000020004" pitchFamily="2" charset="0"/>
                <a:ea typeface="Helvetica Neue Light" panose="02000403000000020004" pitchFamily="2" charset="0"/>
              </a:rPr>
              <a:t>Initiative and Entrepreneurialism</a:t>
            </a:r>
          </a:p>
          <a:p>
            <a:pPr marL="457200" indent="-457200">
              <a:buFont typeface="+mj-lt"/>
              <a:buAutoNum type="arabicPeriod"/>
            </a:pPr>
            <a:r>
              <a:rPr lang="en-US" sz="1900" dirty="0">
                <a:solidFill>
                  <a:schemeClr val="bg2">
                    <a:lumMod val="10000"/>
                  </a:schemeClr>
                </a:solidFill>
                <a:latin typeface="Helvetica Neue Light" panose="02000403000000020004" pitchFamily="2" charset="0"/>
                <a:ea typeface="Helvetica Neue Light" panose="02000403000000020004" pitchFamily="2" charset="0"/>
              </a:rPr>
              <a:t>Effective Oral and Written Communication</a:t>
            </a:r>
          </a:p>
          <a:p>
            <a:pPr marL="457200" indent="-457200">
              <a:buFont typeface="+mj-lt"/>
              <a:buAutoNum type="arabicPeriod"/>
            </a:pPr>
            <a:r>
              <a:rPr lang="en-US" sz="1900" dirty="0">
                <a:solidFill>
                  <a:schemeClr val="bg2">
                    <a:lumMod val="10000"/>
                  </a:schemeClr>
                </a:solidFill>
                <a:latin typeface="Helvetica Neue Light" panose="02000403000000020004" pitchFamily="2" charset="0"/>
                <a:ea typeface="Helvetica Neue Light" panose="02000403000000020004" pitchFamily="2" charset="0"/>
              </a:rPr>
              <a:t>Accessing and Analyzing Information</a:t>
            </a:r>
          </a:p>
          <a:p>
            <a:pPr marL="457200" indent="-457200">
              <a:buFont typeface="+mj-lt"/>
              <a:buAutoNum type="arabicPeriod"/>
            </a:pPr>
            <a:r>
              <a:rPr lang="en-US" sz="1900" dirty="0">
                <a:solidFill>
                  <a:schemeClr val="bg2">
                    <a:lumMod val="10000"/>
                  </a:schemeClr>
                </a:solidFill>
                <a:latin typeface="Helvetica Neue Light" panose="02000403000000020004" pitchFamily="2" charset="0"/>
                <a:ea typeface="Helvetica Neue Light" panose="02000403000000020004" pitchFamily="2" charset="0"/>
              </a:rPr>
              <a:t>Curiosity and Imagination</a:t>
            </a:r>
          </a:p>
        </p:txBody>
      </p:sp>
      <p:sp>
        <p:nvSpPr>
          <p:cNvPr id="13" name="Title 12"/>
          <p:cNvSpPr>
            <a:spLocks noGrp="1"/>
          </p:cNvSpPr>
          <p:nvPr>
            <p:ph type="title" idx="4294967295"/>
          </p:nvPr>
        </p:nvSpPr>
        <p:spPr>
          <a:xfrm>
            <a:off x="532279" y="457056"/>
            <a:ext cx="6868646" cy="1143000"/>
          </a:xfrm>
          <a:prstGeom prst="rect">
            <a:avLst/>
          </a:prstGeom>
        </p:spPr>
        <p:txBody>
          <a:bodyPr>
            <a:noAutofit/>
          </a:bodyPr>
          <a:lstStyle/>
          <a:p>
            <a:r>
              <a:rPr lang="en-US" sz="4000" dirty="0">
                <a:solidFill>
                  <a:schemeClr val="bg2">
                    <a:lumMod val="10000"/>
                  </a:schemeClr>
                </a:solidFill>
                <a:latin typeface="Ideal Sans Medium" pitchFamily="2" charset="0"/>
                <a:cs typeface="Ideal Sans Medium" pitchFamily="2" charset="0"/>
              </a:rPr>
              <a:t>The New World of Work and the Seven Survival Skills</a:t>
            </a:r>
          </a:p>
        </p:txBody>
      </p:sp>
      <p:pic>
        <p:nvPicPr>
          <p:cNvPr id="3" name="Picture 2">
            <a:extLst>
              <a:ext uri="{FF2B5EF4-FFF2-40B4-BE49-F238E27FC236}">
                <a16:creationId xmlns:a16="http://schemas.microsoft.com/office/drawing/2014/main" id="{40BA0F6D-5106-E013-2E71-210CD199C683}"/>
              </a:ext>
            </a:extLst>
          </p:cNvPr>
          <p:cNvPicPr>
            <a:picLocks noChangeAspect="1"/>
          </p:cNvPicPr>
          <p:nvPr/>
        </p:nvPicPr>
        <p:blipFill>
          <a:blip r:embed="rId3"/>
          <a:stretch>
            <a:fillRect/>
          </a:stretch>
        </p:blipFill>
        <p:spPr>
          <a:xfrm>
            <a:off x="7901650" y="1851051"/>
            <a:ext cx="3859102" cy="1707028"/>
          </a:xfrm>
          <a:prstGeom prst="roundRect">
            <a:avLst>
              <a:gd name="adj" fmla="val 5786"/>
            </a:avLst>
          </a:prstGeom>
        </p:spPr>
      </p:pic>
      <p:pic>
        <p:nvPicPr>
          <p:cNvPr id="5" name="Picture 4">
            <a:extLst>
              <a:ext uri="{FF2B5EF4-FFF2-40B4-BE49-F238E27FC236}">
                <a16:creationId xmlns:a16="http://schemas.microsoft.com/office/drawing/2014/main" id="{82B9FA27-1BCF-5BAD-13E1-BDD9A85C4931}"/>
              </a:ext>
            </a:extLst>
          </p:cNvPr>
          <p:cNvPicPr>
            <a:picLocks noChangeAspect="1"/>
          </p:cNvPicPr>
          <p:nvPr/>
        </p:nvPicPr>
        <p:blipFill>
          <a:blip r:embed="rId4"/>
          <a:stretch>
            <a:fillRect/>
          </a:stretch>
        </p:blipFill>
        <p:spPr>
          <a:xfrm>
            <a:off x="5106444" y="3809075"/>
            <a:ext cx="2586950" cy="2883080"/>
          </a:xfrm>
          <a:prstGeom prst="roundRect">
            <a:avLst>
              <a:gd name="adj" fmla="val 2860"/>
            </a:avLst>
          </a:prstGeom>
        </p:spPr>
      </p:pic>
      <p:pic>
        <p:nvPicPr>
          <p:cNvPr id="7" name="Picture 6">
            <a:extLst>
              <a:ext uri="{FF2B5EF4-FFF2-40B4-BE49-F238E27FC236}">
                <a16:creationId xmlns:a16="http://schemas.microsoft.com/office/drawing/2014/main" id="{36FE21FC-A10E-B98E-C267-9750E8B39B87}"/>
              </a:ext>
            </a:extLst>
          </p:cNvPr>
          <p:cNvPicPr>
            <a:picLocks noChangeAspect="1"/>
          </p:cNvPicPr>
          <p:nvPr/>
        </p:nvPicPr>
        <p:blipFill>
          <a:blip r:embed="rId5"/>
          <a:stretch>
            <a:fillRect/>
          </a:stretch>
        </p:blipFill>
        <p:spPr>
          <a:xfrm>
            <a:off x="4747600" y="1777313"/>
            <a:ext cx="2945794" cy="1780766"/>
          </a:xfrm>
          <a:prstGeom prst="roundRect">
            <a:avLst>
              <a:gd name="adj" fmla="val 7841"/>
            </a:avLst>
          </a:prstGeom>
        </p:spPr>
      </p:pic>
      <p:pic>
        <p:nvPicPr>
          <p:cNvPr id="9" name="Picture 8">
            <a:extLst>
              <a:ext uri="{FF2B5EF4-FFF2-40B4-BE49-F238E27FC236}">
                <a16:creationId xmlns:a16="http://schemas.microsoft.com/office/drawing/2014/main" id="{01120367-2AB0-F2DD-BAD8-BC634308C113}"/>
              </a:ext>
            </a:extLst>
          </p:cNvPr>
          <p:cNvPicPr>
            <a:picLocks noChangeAspect="1"/>
          </p:cNvPicPr>
          <p:nvPr/>
        </p:nvPicPr>
        <p:blipFill>
          <a:blip r:embed="rId6"/>
          <a:stretch>
            <a:fillRect/>
          </a:stretch>
        </p:blipFill>
        <p:spPr>
          <a:xfrm>
            <a:off x="7901649" y="3809074"/>
            <a:ext cx="2767119" cy="2777463"/>
          </a:xfrm>
          <a:prstGeom prst="roundRect">
            <a:avLst>
              <a:gd name="adj" fmla="val 7445"/>
            </a:avLst>
          </a:prstGeom>
        </p:spPr>
      </p:pic>
    </p:spTree>
    <p:extLst>
      <p:ext uri="{BB962C8B-B14F-4D97-AF65-F5344CB8AC3E}">
        <p14:creationId xmlns:p14="http://schemas.microsoft.com/office/powerpoint/2010/main" val="408059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80461" y="517485"/>
            <a:ext cx="7886700" cy="556335"/>
          </a:xfrm>
        </p:spPr>
        <p:txBody>
          <a:bodyPr>
            <a:normAutofit fontScale="90000"/>
          </a:bodyPr>
          <a:lstStyle/>
          <a:p>
            <a:r>
              <a:rPr lang="en-US">
                <a:solidFill>
                  <a:schemeClr val="bg2">
                    <a:lumMod val="10000"/>
                  </a:schemeClr>
                </a:solidFill>
              </a:rPr>
              <a:t>Critical Thinking and Problem Solving		</a:t>
            </a:r>
          </a:p>
        </p:txBody>
      </p:sp>
      <p:sp>
        <p:nvSpPr>
          <p:cNvPr id="3" name="Content Placeholder 2"/>
          <p:cNvSpPr>
            <a:spLocks noGrp="1"/>
          </p:cNvSpPr>
          <p:nvPr>
            <p:ph idx="1"/>
          </p:nvPr>
        </p:nvSpPr>
        <p:spPr>
          <a:xfrm>
            <a:off x="1758616" y="2373229"/>
            <a:ext cx="8280734" cy="3116744"/>
          </a:xfrm>
        </p:spPr>
        <p:txBody>
          <a:bodyPr>
            <a:normAutofit fontScale="55000" lnSpcReduction="20000"/>
          </a:bodyPr>
          <a:lstStyle/>
          <a:p>
            <a:pPr>
              <a:buFont typeface="Arial" panose="020B0604020202020204" pitchFamily="34" charset="0"/>
              <a:buChar char="•"/>
            </a:pPr>
            <a:r>
              <a:rPr lang="en-US">
                <a:solidFill>
                  <a:schemeClr val="bg2">
                    <a:lumMod val="10000"/>
                  </a:schemeClr>
                </a:solidFill>
              </a:rPr>
              <a:t>Ability to think clearly and rationally</a:t>
            </a:r>
          </a:p>
          <a:p>
            <a:pPr>
              <a:buFont typeface="Arial" panose="020B0604020202020204" pitchFamily="34" charset="0"/>
              <a:buChar char="•"/>
            </a:pPr>
            <a:r>
              <a:rPr lang="en-US">
                <a:solidFill>
                  <a:schemeClr val="bg2">
                    <a:lumMod val="10000"/>
                  </a:schemeClr>
                </a:solidFill>
              </a:rPr>
              <a:t>Ability to engage in reflective and independent thinking</a:t>
            </a:r>
          </a:p>
          <a:p>
            <a:pPr>
              <a:buFont typeface="Arial" panose="020B0604020202020204" pitchFamily="34" charset="0"/>
              <a:buChar char="•"/>
            </a:pPr>
            <a:r>
              <a:rPr lang="en-US">
                <a:solidFill>
                  <a:schemeClr val="bg2">
                    <a:lumMod val="10000"/>
                  </a:schemeClr>
                </a:solidFill>
              </a:rPr>
              <a:t>Able to understand the logical connections between ideas</a:t>
            </a:r>
          </a:p>
          <a:p>
            <a:pPr>
              <a:buFont typeface="Arial" panose="020B0604020202020204" pitchFamily="34" charset="0"/>
              <a:buChar char="•"/>
            </a:pPr>
            <a:r>
              <a:rPr lang="en-US">
                <a:solidFill>
                  <a:schemeClr val="bg2">
                    <a:lumMod val="10000"/>
                  </a:schemeClr>
                </a:solidFill>
              </a:rPr>
              <a:t>Solve problems systematically</a:t>
            </a:r>
          </a:p>
          <a:p>
            <a:endParaRPr lang="en-US">
              <a:solidFill>
                <a:schemeClr val="bg2">
                  <a:lumMod val="10000"/>
                </a:schemeClr>
              </a:solidFill>
            </a:endParaRPr>
          </a:p>
          <a:p>
            <a:pPr marL="0" indent="0">
              <a:buNone/>
            </a:pPr>
            <a:endParaRPr lang="en-US">
              <a:solidFill>
                <a:schemeClr val="bg2">
                  <a:lumMod val="10000"/>
                </a:schemeClr>
              </a:solidFill>
            </a:endParaRPr>
          </a:p>
          <a:p>
            <a:pPr marL="0" indent="0">
              <a:buNone/>
            </a:pPr>
            <a:endParaRPr lang="en-US">
              <a:solidFill>
                <a:schemeClr val="bg2">
                  <a:lumMod val="10000"/>
                </a:schemeClr>
              </a:solidFill>
            </a:endParaRPr>
          </a:p>
          <a:p>
            <a:pPr marL="0" indent="0">
              <a:buNone/>
            </a:pPr>
            <a:r>
              <a:rPr lang="en-US" sz="1350">
                <a:solidFill>
                  <a:schemeClr val="bg2">
                    <a:lumMod val="10000"/>
                  </a:schemeClr>
                </a:solidFill>
              </a:rPr>
              <a:t>Foundation of Critical Thinking, 2013</a:t>
            </a:r>
          </a:p>
          <a:p>
            <a:endParaRPr lang="en-US"/>
          </a:p>
        </p:txBody>
      </p:sp>
      <p:sp>
        <p:nvSpPr>
          <p:cNvPr id="4" name="Title 1"/>
          <p:cNvSpPr txBox="1">
            <a:spLocks/>
          </p:cNvSpPr>
          <p:nvPr/>
        </p:nvSpPr>
        <p:spPr>
          <a:xfrm>
            <a:off x="2080461" y="1049882"/>
            <a:ext cx="7886700" cy="7909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u="sng">
              <a:solidFill>
                <a:srgbClr val="FFFFFF"/>
              </a:solidFill>
              <a:latin typeface="Constantia"/>
            </a:endParaRPr>
          </a:p>
          <a:p>
            <a:endParaRPr lang="en-US" sz="3300">
              <a:solidFill>
                <a:srgbClr val="FFFFFF"/>
              </a:solidFill>
              <a:latin typeface="Constanti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2011" y="2371843"/>
            <a:ext cx="3857351" cy="1705475"/>
          </a:xfrm>
          <a:prstGeom prst="rect">
            <a:avLst/>
          </a:prstGeom>
        </p:spPr>
      </p:pic>
    </p:spTree>
    <p:extLst>
      <p:ext uri="{BB962C8B-B14F-4D97-AF65-F5344CB8AC3E}">
        <p14:creationId xmlns:p14="http://schemas.microsoft.com/office/powerpoint/2010/main" val="2032159756"/>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2995" y="329408"/>
            <a:ext cx="8386010" cy="994172"/>
          </a:xfrm>
        </p:spPr>
        <p:txBody>
          <a:bodyPr>
            <a:normAutofit fontScale="90000"/>
          </a:bodyPr>
          <a:lstStyle/>
          <a:p>
            <a:r>
              <a:rPr lang="en-US">
                <a:solidFill>
                  <a:schemeClr val="bg2">
                    <a:lumMod val="10000"/>
                  </a:schemeClr>
                </a:solidFill>
              </a:rPr>
              <a:t>Collaboration Across Networks and Leading by Influence</a:t>
            </a:r>
          </a:p>
        </p:txBody>
      </p:sp>
      <p:sp>
        <p:nvSpPr>
          <p:cNvPr id="3" name="Content Placeholder 2"/>
          <p:cNvSpPr>
            <a:spLocks noGrp="1"/>
          </p:cNvSpPr>
          <p:nvPr>
            <p:ph idx="1"/>
          </p:nvPr>
        </p:nvSpPr>
        <p:spPr>
          <a:xfrm>
            <a:off x="1957138" y="2491150"/>
            <a:ext cx="5233736" cy="2698082"/>
          </a:xfrm>
        </p:spPr>
        <p:txBody>
          <a:bodyPr>
            <a:normAutofit/>
          </a:bodyPr>
          <a:lstStyle/>
          <a:p>
            <a:pPr>
              <a:buFont typeface="Arial" panose="020B0604020202020204" pitchFamily="34" charset="0"/>
              <a:buChar char="•"/>
            </a:pPr>
            <a:r>
              <a:rPr lang="en-US">
                <a:solidFill>
                  <a:schemeClr val="bg2">
                    <a:lumMod val="10000"/>
                  </a:schemeClr>
                </a:solidFill>
              </a:rPr>
              <a:t>Two or more people work together toward a common goal</a:t>
            </a:r>
          </a:p>
          <a:p>
            <a:pPr lvl="1">
              <a:buFont typeface="Arial" panose="020B0604020202020204" pitchFamily="34" charset="0"/>
              <a:buChar char="•"/>
            </a:pPr>
            <a:r>
              <a:rPr lang="en-US" sz="2400">
                <a:solidFill>
                  <a:schemeClr val="bg2">
                    <a:lumMod val="10000"/>
                  </a:schemeClr>
                </a:solidFill>
              </a:rPr>
              <a:t>Sharing knowledge</a:t>
            </a:r>
          </a:p>
          <a:p>
            <a:pPr lvl="1">
              <a:buFont typeface="Arial" panose="020B0604020202020204" pitchFamily="34" charset="0"/>
              <a:buChar char="•"/>
            </a:pPr>
            <a:r>
              <a:rPr lang="en-US" sz="2400">
                <a:solidFill>
                  <a:schemeClr val="bg2">
                    <a:lumMod val="10000"/>
                  </a:schemeClr>
                </a:solidFill>
              </a:rPr>
              <a:t>Learning</a:t>
            </a:r>
          </a:p>
          <a:p>
            <a:pPr lvl="1">
              <a:buFont typeface="Arial" panose="020B0604020202020204" pitchFamily="34" charset="0"/>
              <a:buChar char="•"/>
            </a:pPr>
            <a:r>
              <a:rPr lang="en-US" sz="2400">
                <a:solidFill>
                  <a:schemeClr val="bg2">
                    <a:lumMod val="10000"/>
                  </a:schemeClr>
                </a:solidFill>
              </a:rPr>
              <a:t>Building consensus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465" y="2267318"/>
            <a:ext cx="2827192" cy="3145749"/>
          </a:xfrm>
          <a:prstGeom prst="rect">
            <a:avLst/>
          </a:prstGeom>
        </p:spPr>
      </p:pic>
    </p:spTree>
    <p:extLst>
      <p:ext uri="{BB962C8B-B14F-4D97-AF65-F5344CB8AC3E}">
        <p14:creationId xmlns:p14="http://schemas.microsoft.com/office/powerpoint/2010/main" val="801824630"/>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50605"/>
            <a:ext cx="7886700" cy="482956"/>
          </a:xfrm>
        </p:spPr>
        <p:txBody>
          <a:bodyPr>
            <a:normAutofit fontScale="90000"/>
          </a:bodyPr>
          <a:lstStyle/>
          <a:p>
            <a:r>
              <a:rPr lang="en-US">
                <a:solidFill>
                  <a:schemeClr val="bg2">
                    <a:lumMod val="10000"/>
                  </a:schemeClr>
                </a:solidFill>
              </a:rPr>
              <a:t>Agility and Adaptability</a:t>
            </a:r>
          </a:p>
        </p:txBody>
      </p:sp>
      <p:sp>
        <p:nvSpPr>
          <p:cNvPr id="3" name="Content Placeholder 2"/>
          <p:cNvSpPr>
            <a:spLocks noGrp="1"/>
          </p:cNvSpPr>
          <p:nvPr>
            <p:ph idx="1"/>
          </p:nvPr>
        </p:nvSpPr>
        <p:spPr>
          <a:xfrm>
            <a:off x="1681793" y="3031397"/>
            <a:ext cx="5784179" cy="2273967"/>
          </a:xfrm>
        </p:spPr>
        <p:txBody>
          <a:bodyPr>
            <a:normAutofit lnSpcReduction="10000"/>
          </a:bodyPr>
          <a:lstStyle/>
          <a:p>
            <a:r>
              <a:rPr lang="en-US" sz="2700">
                <a:solidFill>
                  <a:schemeClr val="bg2">
                    <a:lumMod val="10000"/>
                  </a:schemeClr>
                </a:solidFill>
              </a:rPr>
              <a:t>Adaptability</a:t>
            </a:r>
            <a:r>
              <a:rPr lang="en-US">
                <a:solidFill>
                  <a:schemeClr val="bg2">
                    <a:lumMod val="10000"/>
                  </a:schemeClr>
                </a:solidFill>
              </a:rPr>
              <a:t> is the ability to embrace change.</a:t>
            </a:r>
          </a:p>
          <a:p>
            <a:pPr lvl="1"/>
            <a:r>
              <a:rPr lang="en-US" sz="1800">
                <a:solidFill>
                  <a:schemeClr val="bg2">
                    <a:lumMod val="10000"/>
                  </a:schemeClr>
                </a:solidFill>
              </a:rPr>
              <a:t>According to Ellen </a:t>
            </a:r>
            <a:r>
              <a:rPr lang="en-US" sz="1800" err="1">
                <a:solidFill>
                  <a:schemeClr val="bg2">
                    <a:lumMod val="10000"/>
                  </a:schemeClr>
                </a:solidFill>
              </a:rPr>
              <a:t>Kumata</a:t>
            </a:r>
            <a:r>
              <a:rPr lang="en-US" sz="1800">
                <a:solidFill>
                  <a:schemeClr val="bg2">
                    <a:lumMod val="10000"/>
                  </a:schemeClr>
                </a:solidFill>
              </a:rPr>
              <a:t> of Cisco, “you have to be able to take in all sorts of new information, new situations, and be able to operate in ambiguous and unpredictable ways.  You have to thrive in this environment and deliver results (Wagner, 2008).”</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119" y="3340643"/>
            <a:ext cx="2757338" cy="2057400"/>
          </a:xfrm>
          <a:prstGeom prst="rect">
            <a:avLst/>
          </a:prstGeom>
        </p:spPr>
      </p:pic>
      <p:sp>
        <p:nvSpPr>
          <p:cNvPr id="7" name="Content Placeholder 2"/>
          <p:cNvSpPr txBox="1">
            <a:spLocks/>
          </p:cNvSpPr>
          <p:nvPr/>
        </p:nvSpPr>
        <p:spPr>
          <a:xfrm>
            <a:off x="1936084" y="1369155"/>
            <a:ext cx="8295772" cy="1320467"/>
          </a:xfrm>
          <a:prstGeom prst="rect">
            <a:avLst/>
          </a:prstGeom>
        </p:spPr>
        <p:txBody>
          <a:bodyPr vert="horz" lIns="68580" tIns="34290" rIns="68580" bIns="34290" rtlCol="0" anchor="t">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Clr>
                <a:srgbClr val="C70F0C"/>
              </a:buClr>
              <a:buNone/>
            </a:pPr>
            <a:r>
              <a:rPr lang="en-US" sz="2700">
                <a:solidFill>
                  <a:srgbClr val="DEDEDE">
                    <a:lumMod val="10000"/>
                  </a:srgbClr>
                </a:solidFill>
                <a:latin typeface="Constantia"/>
              </a:rPr>
              <a:t>Agility</a:t>
            </a:r>
            <a:r>
              <a:rPr lang="en-US" sz="1800">
                <a:solidFill>
                  <a:srgbClr val="DEDEDE">
                    <a:lumMod val="10000"/>
                  </a:srgbClr>
                </a:solidFill>
                <a:latin typeface="Constantia"/>
              </a:rPr>
              <a:t> is the ability and willingness to learn from experience and then apply that learning to perform successfully under new situations </a:t>
            </a:r>
            <a:r>
              <a:rPr lang="en-US" sz="1500">
                <a:solidFill>
                  <a:srgbClr val="DEDEDE">
                    <a:lumMod val="10000"/>
                  </a:srgbClr>
                </a:solidFill>
                <a:latin typeface="Constantia"/>
              </a:rPr>
              <a:t>(Assessing and Developing Adaptable Leaders for an Age of Uncertainty, 2010).</a:t>
            </a:r>
          </a:p>
        </p:txBody>
      </p:sp>
    </p:spTree>
    <p:extLst>
      <p:ext uri="{BB962C8B-B14F-4D97-AF65-F5344CB8AC3E}">
        <p14:creationId xmlns:p14="http://schemas.microsoft.com/office/powerpoint/2010/main" val="58122465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516386"/>
            <a:ext cx="7886700" cy="550445"/>
          </a:xfrm>
        </p:spPr>
        <p:txBody>
          <a:bodyPr>
            <a:normAutofit fontScale="90000"/>
          </a:bodyPr>
          <a:lstStyle/>
          <a:p>
            <a:r>
              <a:rPr lang="en-US">
                <a:solidFill>
                  <a:schemeClr val="bg2">
                    <a:lumMod val="10000"/>
                  </a:schemeClr>
                </a:solidFill>
              </a:rPr>
              <a:t>Initiative and Entrepreneurialism</a:t>
            </a:r>
          </a:p>
        </p:txBody>
      </p:sp>
      <p:sp>
        <p:nvSpPr>
          <p:cNvPr id="3" name="Content Placeholder 2"/>
          <p:cNvSpPr>
            <a:spLocks noGrp="1"/>
          </p:cNvSpPr>
          <p:nvPr>
            <p:ph idx="1"/>
          </p:nvPr>
        </p:nvSpPr>
        <p:spPr>
          <a:xfrm>
            <a:off x="1981200" y="2138614"/>
            <a:ext cx="8229600" cy="3270182"/>
          </a:xfrm>
        </p:spPr>
        <p:txBody>
          <a:bodyPr>
            <a:normAutofit/>
          </a:bodyPr>
          <a:lstStyle/>
          <a:p>
            <a:pPr marL="0" indent="0">
              <a:buNone/>
            </a:pPr>
            <a:r>
              <a:rPr lang="en-US" sz="3000">
                <a:solidFill>
                  <a:schemeClr val="bg2">
                    <a:lumMod val="10000"/>
                  </a:schemeClr>
                </a:solidFill>
              </a:rPr>
              <a:t>Refers to an individual’s ability to </a:t>
            </a:r>
          </a:p>
          <a:p>
            <a:pPr marL="0" indent="0">
              <a:buNone/>
            </a:pPr>
            <a:r>
              <a:rPr lang="en-US" sz="3000">
                <a:solidFill>
                  <a:schemeClr val="bg2">
                    <a:lumMod val="10000"/>
                  </a:schemeClr>
                </a:solidFill>
              </a:rPr>
              <a:t>turn ideas into action.</a:t>
            </a:r>
          </a:p>
          <a:p>
            <a:pPr lvl="1">
              <a:buFont typeface="Arial" panose="020B0604020202020204" pitchFamily="34" charset="0"/>
              <a:buChar char="•"/>
            </a:pPr>
            <a:r>
              <a:rPr lang="en-US" sz="3000">
                <a:solidFill>
                  <a:schemeClr val="bg2">
                    <a:lumMod val="10000"/>
                  </a:schemeClr>
                </a:solidFill>
              </a:rPr>
              <a:t>Creativity</a:t>
            </a:r>
          </a:p>
          <a:p>
            <a:pPr lvl="1">
              <a:buFont typeface="Arial" panose="020B0604020202020204" pitchFamily="34" charset="0"/>
              <a:buChar char="•"/>
            </a:pPr>
            <a:r>
              <a:rPr lang="en-US" sz="3000">
                <a:solidFill>
                  <a:schemeClr val="bg2">
                    <a:lumMod val="10000"/>
                  </a:schemeClr>
                </a:solidFill>
              </a:rPr>
              <a:t>Innovation</a:t>
            </a:r>
          </a:p>
          <a:p>
            <a:pPr lvl="1">
              <a:buFont typeface="Arial" panose="020B0604020202020204" pitchFamily="34" charset="0"/>
              <a:buChar char="•"/>
            </a:pPr>
            <a:r>
              <a:rPr lang="en-US" sz="3000">
                <a:solidFill>
                  <a:schemeClr val="bg2">
                    <a:lumMod val="10000"/>
                  </a:schemeClr>
                </a:solidFill>
              </a:rPr>
              <a:t>Risk-taking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551" y="2653524"/>
            <a:ext cx="4053891" cy="2445782"/>
          </a:xfrm>
          <a:prstGeom prst="rect">
            <a:avLst/>
          </a:prstGeom>
        </p:spPr>
      </p:pic>
    </p:spTree>
    <p:extLst>
      <p:ext uri="{BB962C8B-B14F-4D97-AF65-F5344CB8AC3E}">
        <p14:creationId xmlns:p14="http://schemas.microsoft.com/office/powerpoint/2010/main" val="2420989780"/>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9662" y="641572"/>
            <a:ext cx="8095161" cy="762689"/>
          </a:xfrm>
        </p:spPr>
        <p:txBody>
          <a:bodyPr>
            <a:normAutofit fontScale="90000"/>
          </a:bodyPr>
          <a:lstStyle/>
          <a:p>
            <a:pPr algn="r"/>
            <a:r>
              <a:rPr lang="en-US">
                <a:solidFill>
                  <a:schemeClr val="bg2">
                    <a:lumMod val="10000"/>
                  </a:schemeClr>
                </a:solidFill>
              </a:rPr>
              <a:t>Effective Oral and Written Communication</a:t>
            </a:r>
          </a:p>
        </p:txBody>
      </p:sp>
      <p:sp>
        <p:nvSpPr>
          <p:cNvPr id="3" name="Content Placeholder 2"/>
          <p:cNvSpPr>
            <a:spLocks noGrp="1"/>
          </p:cNvSpPr>
          <p:nvPr>
            <p:ph idx="1"/>
          </p:nvPr>
        </p:nvSpPr>
        <p:spPr>
          <a:xfrm>
            <a:off x="5512469" y="2968793"/>
            <a:ext cx="4608095" cy="1633287"/>
          </a:xfrm>
        </p:spPr>
        <p:txBody>
          <a:bodyPr>
            <a:normAutofit/>
          </a:bodyPr>
          <a:lstStyle/>
          <a:p>
            <a:pPr marL="0" indent="0" algn="r">
              <a:buNone/>
            </a:pPr>
            <a:r>
              <a:rPr lang="en-US" sz="2700">
                <a:solidFill>
                  <a:schemeClr val="bg2">
                    <a:lumMod val="10000"/>
                  </a:schemeClr>
                </a:solidFill>
              </a:rPr>
              <a:t>Ability to communicate one’s thoughts clearly and concisely.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565" y="2337135"/>
            <a:ext cx="3258431" cy="3272973"/>
          </a:xfrm>
          <a:prstGeom prst="rect">
            <a:avLst/>
          </a:prstGeom>
        </p:spPr>
      </p:pic>
    </p:spTree>
    <p:extLst>
      <p:ext uri="{BB962C8B-B14F-4D97-AF65-F5344CB8AC3E}">
        <p14:creationId xmlns:p14="http://schemas.microsoft.com/office/powerpoint/2010/main" val="8156129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7281" y="712386"/>
            <a:ext cx="7886700" cy="550445"/>
          </a:xfrm>
        </p:spPr>
        <p:txBody>
          <a:bodyPr>
            <a:normAutofit fontScale="90000"/>
          </a:bodyPr>
          <a:lstStyle/>
          <a:p>
            <a:r>
              <a:rPr lang="en-US">
                <a:solidFill>
                  <a:schemeClr val="bg2">
                    <a:lumMod val="10000"/>
                  </a:schemeClr>
                </a:solidFill>
              </a:rPr>
              <a:t>Accessing and Analyzing Information</a:t>
            </a:r>
          </a:p>
        </p:txBody>
      </p:sp>
      <p:sp>
        <p:nvSpPr>
          <p:cNvPr id="3" name="Content Placeholder 2"/>
          <p:cNvSpPr>
            <a:spLocks noGrp="1"/>
          </p:cNvSpPr>
          <p:nvPr>
            <p:ph idx="1"/>
          </p:nvPr>
        </p:nvSpPr>
        <p:spPr>
          <a:xfrm>
            <a:off x="1767639" y="2481514"/>
            <a:ext cx="5823284" cy="2562727"/>
          </a:xfrm>
        </p:spPr>
        <p:txBody>
          <a:bodyPr/>
          <a:lstStyle/>
          <a:p>
            <a:pPr marL="0" indent="0">
              <a:lnSpc>
                <a:spcPct val="150000"/>
              </a:lnSpc>
              <a:buNone/>
            </a:pPr>
            <a:r>
              <a:rPr lang="en-US" sz="2700">
                <a:solidFill>
                  <a:schemeClr val="bg2">
                    <a:lumMod val="10000"/>
                  </a:schemeClr>
                </a:solidFill>
              </a:rPr>
              <a:t>The skill of gathering information on a certain topic and analyzing the quality of that information.</a:t>
            </a:r>
          </a:p>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154" y="2752226"/>
            <a:ext cx="2379432" cy="2379432"/>
          </a:xfrm>
          <a:prstGeom prst="rect">
            <a:avLst/>
          </a:prstGeom>
        </p:spPr>
      </p:pic>
    </p:spTree>
    <p:extLst>
      <p:ext uri="{BB962C8B-B14F-4D97-AF65-F5344CB8AC3E}">
        <p14:creationId xmlns:p14="http://schemas.microsoft.com/office/powerpoint/2010/main" val="1555354491"/>
      </p:ext>
    </p:extLst>
  </p:cSld>
  <p:clrMapOvr>
    <a:masterClrMapping/>
  </p:clrMapOvr>
  <mc:AlternateContent xmlns:mc="http://schemas.openxmlformats.org/markup-compatibility/2006" xmlns:p14="http://schemas.microsoft.com/office/powerpoint/2010/main">
    <mc:Choice Requires="p14">
      <p:transition spd="slow" p14:dur="120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8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8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875" accel="50000" fill="hold">
                                          <p:stCondLst>
                                            <p:cond delay="875"/>
                                          </p:stCondLst>
                                        </p:cTn>
                                        <p:tgtEl>
                                          <p:spTgt spid="5"/>
                                        </p:tgtEl>
                                        <p:attrNameLst>
                                          <p:attrName>ppt_w</p:attrName>
                                        </p:attrNameLst>
                                      </p:cBhvr>
                                      <p:tavLst>
                                        <p:tav tm="0">
                                          <p:val>
                                            <p:strVal val="#ppt_w*.05"/>
                                          </p:val>
                                        </p:tav>
                                        <p:tav tm="100000">
                                          <p:val>
                                            <p:strVal val="#ppt_w"/>
                                          </p:val>
                                        </p:tav>
                                      </p:tavLst>
                                    </p:anim>
                                    <p:anim calcmode="lin" valueType="num">
                                      <p:cBhvr>
                                        <p:cTn id="10" dur="1750" fill="hold"/>
                                        <p:tgtEl>
                                          <p:spTgt spid="5"/>
                                        </p:tgtEl>
                                        <p:attrNameLst>
                                          <p:attrName>ppt_h</p:attrName>
                                        </p:attrNameLst>
                                      </p:cBhvr>
                                      <p:tavLst>
                                        <p:tav tm="0">
                                          <p:val>
                                            <p:strVal val="#ppt_h"/>
                                          </p:val>
                                        </p:tav>
                                        <p:tav tm="100000">
                                          <p:val>
                                            <p:strVal val="#ppt_h"/>
                                          </p:val>
                                        </p:tav>
                                      </p:tavLst>
                                    </p:anim>
                                    <p:anim calcmode="lin" valueType="num">
                                      <p:cBhvr>
                                        <p:cTn id="11" dur="8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8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875" accel="50000" fill="hold">
                                          <p:stCondLst>
                                            <p:cond delay="875"/>
                                          </p:stCondLst>
                                        </p:cTn>
                                        <p:tgtEl>
                                          <p:spTgt spid="5"/>
                                        </p:tgtEl>
                                        <p:attrNameLst>
                                          <p:attrName>ppt_y</p:attrName>
                                        </p:attrNameLst>
                                      </p:cBhvr>
                                      <p:tavLst>
                                        <p:tav tm="0">
                                          <p:val>
                                            <p:strVal val="#ppt_y+.1"/>
                                          </p:val>
                                        </p:tav>
                                        <p:tav tm="100000">
                                          <p:val>
                                            <p:strVal val="#ppt_y"/>
                                          </p:val>
                                        </p:tav>
                                      </p:tavLst>
                                    </p:anim>
                                    <p:animEffect transition="in" filter="fade">
                                      <p:cBhvr>
                                        <p:cTn id="14" dur="175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415422"/>
            <a:ext cx="7886700" cy="649705"/>
          </a:xfrm>
        </p:spPr>
        <p:txBody>
          <a:bodyPr>
            <a:normAutofit fontScale="90000"/>
          </a:bodyPr>
          <a:lstStyle/>
          <a:p>
            <a:r>
              <a:rPr lang="en-US">
                <a:solidFill>
                  <a:schemeClr val="bg2">
                    <a:lumMod val="10000"/>
                  </a:schemeClr>
                </a:solidFill>
              </a:rPr>
              <a:t>Curiosity and Imagination</a:t>
            </a:r>
          </a:p>
        </p:txBody>
      </p:sp>
      <p:sp>
        <p:nvSpPr>
          <p:cNvPr id="3" name="Content Placeholder 2"/>
          <p:cNvSpPr>
            <a:spLocks noGrp="1"/>
          </p:cNvSpPr>
          <p:nvPr>
            <p:ph idx="1"/>
          </p:nvPr>
        </p:nvSpPr>
        <p:spPr>
          <a:xfrm>
            <a:off x="1685958" y="2102188"/>
            <a:ext cx="2932698" cy="3690686"/>
          </a:xfrm>
        </p:spPr>
        <p:txBody>
          <a:bodyPr vert="horz" lIns="91440" tIns="45720" rIns="91440" bIns="45720" rtlCol="0" anchor="t">
            <a:normAutofit/>
          </a:bodyPr>
          <a:lstStyle/>
          <a:p>
            <a:pPr marL="102870" indent="0">
              <a:lnSpc>
                <a:spcPct val="150000"/>
              </a:lnSpc>
              <a:buNone/>
            </a:pPr>
            <a:r>
              <a:rPr lang="en-US" b="1">
                <a:solidFill>
                  <a:schemeClr val="bg2">
                    <a:lumMod val="10000"/>
                  </a:schemeClr>
                </a:solidFill>
              </a:rPr>
              <a:t>Curiosity</a:t>
            </a:r>
            <a:r>
              <a:rPr lang="en-US">
                <a:solidFill>
                  <a:schemeClr val="bg2">
                    <a:lumMod val="10000"/>
                  </a:schemeClr>
                </a:solidFill>
              </a:rPr>
              <a:t> is the desire to know or learn and a desire to know about people or things that do not concern one.</a:t>
            </a:r>
          </a:p>
          <a:p>
            <a:endParaRPr lang="en-US"/>
          </a:p>
        </p:txBody>
      </p:sp>
      <p:sp>
        <p:nvSpPr>
          <p:cNvPr id="5" name="Rectangle 4"/>
          <p:cNvSpPr/>
          <p:nvPr/>
        </p:nvSpPr>
        <p:spPr>
          <a:xfrm>
            <a:off x="7407443" y="2039189"/>
            <a:ext cx="3040981" cy="3359061"/>
          </a:xfrm>
          <a:prstGeom prst="rect">
            <a:avLst/>
          </a:prstGeom>
        </p:spPr>
        <p:txBody>
          <a:bodyPr wrap="square" lIns="91440" tIns="45720" rIns="91440" bIns="45720" anchor="t">
            <a:spAutoFit/>
          </a:bodyPr>
          <a:lstStyle/>
          <a:p>
            <a:pPr marL="102870" algn="r" defTabSz="457200">
              <a:lnSpc>
                <a:spcPct val="150000"/>
              </a:lnSpc>
              <a:spcBef>
                <a:spcPct val="20000"/>
              </a:spcBef>
              <a:buClr>
                <a:prstClr val="white">
                  <a:shade val="95000"/>
                </a:prstClr>
              </a:buClr>
              <a:buSzPct val="65000"/>
            </a:pPr>
            <a:r>
              <a:rPr lang="en-US" sz="2400" b="1">
                <a:solidFill>
                  <a:srgbClr val="DEDEDE">
                    <a:lumMod val="10000"/>
                  </a:srgbClr>
                </a:solidFill>
                <a:latin typeface="Constantia"/>
              </a:rPr>
              <a:t>Imagination</a:t>
            </a:r>
            <a:r>
              <a:rPr lang="en-US" sz="2400">
                <a:solidFill>
                  <a:srgbClr val="DEDEDE">
                    <a:lumMod val="10000"/>
                  </a:srgbClr>
                </a:solidFill>
                <a:latin typeface="Constantia"/>
              </a:rPr>
              <a:t> is the formation of a mental image or something that is neither perceived as real nor present.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658" y="2725153"/>
            <a:ext cx="3112967" cy="2331720"/>
          </a:xfrm>
          <a:prstGeom prst="rect">
            <a:avLst/>
          </a:prstGeom>
        </p:spPr>
      </p:pic>
    </p:spTree>
    <p:extLst>
      <p:ext uri="{BB962C8B-B14F-4D97-AF65-F5344CB8AC3E}">
        <p14:creationId xmlns:p14="http://schemas.microsoft.com/office/powerpoint/2010/main" val="40452939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anim calcmode="lin" valueType="num">
                                      <p:cBhvr>
                                        <p:cTn id="8" dur="2500" fill="hold"/>
                                        <p:tgtEl>
                                          <p:spTgt spid="6"/>
                                        </p:tgtEl>
                                        <p:attrNameLst>
                                          <p:attrName>ppt_x</p:attrName>
                                        </p:attrNameLst>
                                      </p:cBhvr>
                                      <p:tavLst>
                                        <p:tav tm="0">
                                          <p:val>
                                            <p:strVal val="#ppt_x"/>
                                          </p:val>
                                        </p:tav>
                                        <p:tav tm="100000">
                                          <p:val>
                                            <p:strVal val="#ppt_x"/>
                                          </p:val>
                                        </p:tav>
                                      </p:tavLst>
                                    </p:anim>
                                    <p:anim calcmode="lin" valueType="num">
                                      <p:cBhvr>
                                        <p:cTn id="9" dur="2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F5638-DC2E-F7DC-2249-5323BF323A1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152C663-4E6F-FAF5-F796-36D2020BA4CC}"/>
              </a:ext>
            </a:extLst>
          </p:cNvPr>
          <p:cNvSpPr txBox="1">
            <a:spLocks/>
          </p:cNvSpPr>
          <p:nvPr/>
        </p:nvSpPr>
        <p:spPr>
          <a:xfrm>
            <a:off x="585788" y="59372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Ideal Sans Medium" pitchFamily="2" charset="0"/>
                <a:ea typeface="+mj-ea"/>
                <a:cs typeface="Ideal Sans Medium" pitchFamily="2" charset="0"/>
              </a:defRPr>
            </a:lvl1pPr>
          </a:lstStyle>
          <a:p>
            <a:r>
              <a:rPr lang="en-US" dirty="0"/>
              <a:t>End in Mind – Learning Targets</a:t>
            </a:r>
          </a:p>
        </p:txBody>
      </p:sp>
      <p:sp>
        <p:nvSpPr>
          <p:cNvPr id="11" name="Content Placeholder 2">
            <a:extLst>
              <a:ext uri="{FF2B5EF4-FFF2-40B4-BE49-F238E27FC236}">
                <a16:creationId xmlns:a16="http://schemas.microsoft.com/office/drawing/2014/main" id="{6FE1A123-A3E9-F8B9-4A52-979AC5B20AF3}"/>
              </a:ext>
            </a:extLst>
          </p:cNvPr>
          <p:cNvSpPr txBox="1">
            <a:spLocks/>
          </p:cNvSpPr>
          <p:nvPr/>
        </p:nvSpPr>
        <p:spPr>
          <a:xfrm>
            <a:off x="585788" y="1537880"/>
            <a:ext cx="8386762" cy="3548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this session you will:</a:t>
            </a:r>
          </a:p>
          <a:p>
            <a:pPr lvl="1">
              <a:buFont typeface="Courier New,monospace" panose="020B0604020202020204" pitchFamily="34" charset="0"/>
              <a:buChar char="o"/>
            </a:pPr>
            <a:r>
              <a:rPr lang="en-US" dirty="0"/>
              <a:t>Discover how we can prepare our students today with the workforce of tomorrow</a:t>
            </a:r>
          </a:p>
          <a:p>
            <a:pPr lvl="1">
              <a:buFont typeface="Courier New,monospace" panose="020B0604020202020204" pitchFamily="34" charset="0"/>
              <a:buChar char="o"/>
            </a:pPr>
            <a:r>
              <a:rPr lang="en-US" dirty="0"/>
              <a:t>See how our students can be leaders in a continuously innovative job market.</a:t>
            </a:r>
          </a:p>
          <a:p>
            <a:pPr lvl="1">
              <a:buFont typeface="Courier New,monospace" panose="020B0604020202020204" pitchFamily="34" charset="0"/>
              <a:buChar char="o"/>
            </a:pPr>
            <a:r>
              <a:rPr lang="en-US" dirty="0"/>
              <a:t>See how we prepare students not only for their first job, but for a lifetime of leadership, adaptability, resiliency, and success in a rapidly changing workforce.</a:t>
            </a:r>
          </a:p>
        </p:txBody>
      </p:sp>
    </p:spTree>
    <p:extLst>
      <p:ext uri="{BB962C8B-B14F-4D97-AF65-F5344CB8AC3E}">
        <p14:creationId xmlns:p14="http://schemas.microsoft.com/office/powerpoint/2010/main" val="3722664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8192" y="1463466"/>
            <a:ext cx="8061158" cy="669507"/>
          </a:xfrm>
        </p:spPr>
        <p:txBody>
          <a:bodyPr>
            <a:normAutofit fontScale="90000"/>
          </a:bodyPr>
          <a:lstStyle/>
          <a:p>
            <a:pPr algn="r"/>
            <a:r>
              <a:rPr lang="en-US"/>
              <a:t>Effective Oral and Written Communication</a:t>
            </a:r>
          </a:p>
        </p:txBody>
      </p:sp>
      <p:sp>
        <p:nvSpPr>
          <p:cNvPr id="4" name="Title 1"/>
          <p:cNvSpPr txBox="1">
            <a:spLocks/>
          </p:cNvSpPr>
          <p:nvPr/>
        </p:nvSpPr>
        <p:spPr>
          <a:xfrm>
            <a:off x="2152650" y="1131095"/>
            <a:ext cx="7886700" cy="56535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u="sng">
                <a:solidFill>
                  <a:srgbClr val="FFFFFF"/>
                </a:solidFill>
                <a:latin typeface="Constantia"/>
              </a:rPr>
              <a:t>CTE – Uncommon to the Core</a:t>
            </a:r>
            <a:endParaRPr lang="en-US" sz="3300">
              <a:solidFill>
                <a:srgbClr val="FFFFFF"/>
              </a:solidFill>
              <a:latin typeface="Constantia"/>
            </a:endParaRPr>
          </a:p>
        </p:txBody>
      </p:sp>
      <p:pic>
        <p:nvPicPr>
          <p:cNvPr id="6" name="Rush Hour 3  ,Funniest Scene with subtitles   10Youtube 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76" b="-277"/>
          <a:stretch/>
        </p:blipFill>
        <p:spPr>
          <a:xfrm>
            <a:off x="-52252" y="-48564"/>
            <a:ext cx="12296503" cy="6955128"/>
          </a:xfrm>
          <a:prstGeom prst="rect">
            <a:avLst/>
          </a:prstGeom>
        </p:spPr>
      </p:pic>
    </p:spTree>
    <p:extLst>
      <p:ext uri="{BB962C8B-B14F-4D97-AF65-F5344CB8AC3E}">
        <p14:creationId xmlns:p14="http://schemas.microsoft.com/office/powerpoint/2010/main" val="141741946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F087E-0AF0-1CA4-2D2A-3020522D3C74}"/>
            </a:ext>
          </a:extLst>
        </p:cNvPr>
        <p:cNvGrpSpPr/>
        <p:nvPr/>
      </p:nvGrpSpPr>
      <p:grpSpPr>
        <a:xfrm>
          <a:off x="0" y="0"/>
          <a:ext cx="0" cy="0"/>
          <a:chOff x="0" y="0"/>
          <a:chExt cx="0" cy="0"/>
        </a:xfrm>
      </p:grpSpPr>
      <p:sp>
        <p:nvSpPr>
          <p:cNvPr id="11" name="Google Shape;93;p19">
            <a:extLst>
              <a:ext uri="{FF2B5EF4-FFF2-40B4-BE49-F238E27FC236}">
                <a16:creationId xmlns:a16="http://schemas.microsoft.com/office/drawing/2014/main" id="{DC1BC64E-0C2E-CB33-2AA9-E77F0E1BEEE7}"/>
              </a:ext>
            </a:extLst>
          </p:cNvPr>
          <p:cNvSpPr txBox="1">
            <a:spLocks/>
          </p:cNvSpPr>
          <p:nvPr/>
        </p:nvSpPr>
        <p:spPr>
          <a:xfrm>
            <a:off x="302729" y="213379"/>
            <a:ext cx="11361738" cy="763588"/>
          </a:xfrm>
          <a:prstGeom prst="rect">
            <a:avLst/>
          </a:prstGeom>
        </p:spPr>
        <p:txBody>
          <a:bodyPr spcFirstLastPara="1" vert="horz" wrap="square" lIns="121900" tIns="121900" rIns="121900" bIns="12190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990"/>
            </a:pPr>
            <a:r>
              <a:rPr lang="en-US" sz="3227" b="1" dirty="0">
                <a:latin typeface="Ideal Sans Medium" pitchFamily="2" charset="0"/>
                <a:cs typeface="Ideal Sans Medium" pitchFamily="2" charset="0"/>
              </a:rPr>
              <a:t>Aligning Vision With Practice to Address the Skills Gap</a:t>
            </a:r>
          </a:p>
        </p:txBody>
      </p:sp>
      <p:sp>
        <p:nvSpPr>
          <p:cNvPr id="20" name="Google Shape;94;p19">
            <a:extLst>
              <a:ext uri="{FF2B5EF4-FFF2-40B4-BE49-F238E27FC236}">
                <a16:creationId xmlns:a16="http://schemas.microsoft.com/office/drawing/2014/main" id="{0509CBB9-D44D-B999-04B8-7EC5DD036AEB}"/>
              </a:ext>
            </a:extLst>
          </p:cNvPr>
          <p:cNvSpPr/>
          <p:nvPr/>
        </p:nvSpPr>
        <p:spPr>
          <a:xfrm>
            <a:off x="4264467" y="1523778"/>
            <a:ext cx="7400000" cy="1160000"/>
          </a:xfrm>
          <a:prstGeom prst="leftArrow">
            <a:avLst>
              <a:gd name="adj1" fmla="val 100000"/>
              <a:gd name="adj2" fmla="val 50000"/>
            </a:avLst>
          </a:prstGeom>
          <a:solidFill>
            <a:srgbClr val="D8E6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dirty="0">
                <a:ln>
                  <a:noFill/>
                </a:ln>
                <a:effectLst/>
                <a:uLnTx/>
                <a:uFillTx/>
                <a:latin typeface="Helvetica Neue Light"/>
                <a:ea typeface="Helvetica Neue Light"/>
                <a:cs typeface="Helvetica Neue Light"/>
                <a:sym typeface="Helvetica Neue Light"/>
              </a:rPr>
              <a:t>The </a:t>
            </a:r>
            <a:r>
              <a:rPr kumimoji="0" lang="en" sz="1867" b="1" i="0" u="none" strike="noStrike" kern="0" cap="none" spc="0" normalizeH="0" baseline="0" noProof="0" dirty="0">
                <a:ln>
                  <a:noFill/>
                </a:ln>
                <a:effectLst/>
                <a:uLnTx/>
                <a:uFillTx/>
                <a:latin typeface="Helvetica Neue"/>
                <a:ea typeface="Helvetica Neue"/>
                <a:cs typeface="Helvetica Neue"/>
                <a:sym typeface="Helvetica Neue"/>
              </a:rPr>
              <a:t>Profile of the South Carolina Graduate </a:t>
            </a:r>
            <a:r>
              <a:rPr kumimoji="0" lang="en" sz="1867" b="0" i="0" u="none" strike="noStrike" kern="0" cap="none" spc="0" normalizeH="0" baseline="0" noProof="0" dirty="0">
                <a:ln>
                  <a:noFill/>
                </a:ln>
                <a:effectLst/>
                <a:uLnTx/>
                <a:uFillTx/>
                <a:latin typeface="Helvetica Neue Light"/>
                <a:ea typeface="Helvetica Neue Light"/>
                <a:cs typeface="Helvetica Neue Light"/>
                <a:sym typeface="Helvetica Neue Light"/>
              </a:rPr>
              <a:t>captures the shared vision of world-class knowledge, skills, and characteristics we seek to develop in every student. </a:t>
            </a:r>
            <a:endParaRPr kumimoji="0" sz="1867" b="0" i="0" u="none" strike="noStrike" kern="0" cap="none" spc="0" normalizeH="0" baseline="0" noProof="0" dirty="0">
              <a:ln>
                <a:noFill/>
              </a:ln>
              <a:effectLst/>
              <a:uLnTx/>
              <a:uFillTx/>
              <a:latin typeface="Helvetica Neue Light"/>
              <a:ea typeface="Helvetica Neue Light"/>
              <a:cs typeface="Helvetica Neue Light"/>
              <a:sym typeface="Helvetica Neue Light"/>
            </a:endParaRPr>
          </a:p>
        </p:txBody>
      </p:sp>
      <p:sp>
        <p:nvSpPr>
          <p:cNvPr id="21" name="Google Shape;95;p19">
            <a:extLst>
              <a:ext uri="{FF2B5EF4-FFF2-40B4-BE49-F238E27FC236}">
                <a16:creationId xmlns:a16="http://schemas.microsoft.com/office/drawing/2014/main" id="{B090CA53-53AC-678F-5C81-B2C35095A8C9}"/>
              </a:ext>
            </a:extLst>
          </p:cNvPr>
          <p:cNvSpPr/>
          <p:nvPr/>
        </p:nvSpPr>
        <p:spPr>
          <a:xfrm>
            <a:off x="423300" y="4079033"/>
            <a:ext cx="7330000" cy="1564000"/>
          </a:xfrm>
          <a:prstGeom prst="rightArrow">
            <a:avLst>
              <a:gd name="adj1" fmla="val 100000"/>
              <a:gd name="adj2" fmla="val 50000"/>
            </a:avLst>
          </a:prstGeom>
          <a:solidFill>
            <a:srgbClr val="3373D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The </a:t>
            </a:r>
            <a:r>
              <a:rPr kumimoji="0" lang="en" sz="1867"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Student Leadership Portrait</a:t>
            </a:r>
            <a:r>
              <a:rPr kumimoji="0" lang="en" sz="1867"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 represents the continuum of workforce-readiness competencies students develop through the integrated application of core leadership principles in Leader in Me schools.</a:t>
            </a:r>
            <a:endParaRPr kumimoji="0" sz="1867"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endParaRPr>
          </a:p>
        </p:txBody>
      </p:sp>
      <p:pic>
        <p:nvPicPr>
          <p:cNvPr id="24" name="Google Shape;96;p19">
            <a:extLst>
              <a:ext uri="{FF2B5EF4-FFF2-40B4-BE49-F238E27FC236}">
                <a16:creationId xmlns:a16="http://schemas.microsoft.com/office/drawing/2014/main" id="{36C4B7FF-3E44-9782-EDC1-DF52FBD8ACE9}"/>
              </a:ext>
            </a:extLst>
          </p:cNvPr>
          <p:cNvPicPr preferRelativeResize="0"/>
          <p:nvPr/>
        </p:nvPicPr>
        <p:blipFill>
          <a:blip r:embed="rId3">
            <a:alphaModFix/>
          </a:blip>
          <a:srcRect b="6715"/>
          <a:stretch>
            <a:fillRect/>
          </a:stretch>
        </p:blipFill>
        <p:spPr>
          <a:xfrm>
            <a:off x="423300" y="1098066"/>
            <a:ext cx="3468938" cy="2585806"/>
          </a:xfrm>
          <a:prstGeom prst="rect">
            <a:avLst/>
          </a:prstGeom>
          <a:noFill/>
          <a:ln>
            <a:noFill/>
          </a:ln>
        </p:spPr>
      </p:pic>
      <p:pic>
        <p:nvPicPr>
          <p:cNvPr id="26" name="Google Shape;97;p19">
            <a:extLst>
              <a:ext uri="{FF2B5EF4-FFF2-40B4-BE49-F238E27FC236}">
                <a16:creationId xmlns:a16="http://schemas.microsoft.com/office/drawing/2014/main" id="{81E3CAB6-E79B-2337-46F1-A6006201E446}"/>
              </a:ext>
            </a:extLst>
          </p:cNvPr>
          <p:cNvPicPr preferRelativeResize="0"/>
          <p:nvPr/>
        </p:nvPicPr>
        <p:blipFill>
          <a:blip r:embed="rId4">
            <a:alphaModFix/>
            <a:extLst>
              <a:ext uri="{28A0092B-C50C-407E-A947-70E740481C1C}">
                <a14:useLocalDpi xmlns:a14="http://schemas.microsoft.com/office/drawing/2010/main" val="0"/>
              </a:ext>
            </a:extLst>
          </a:blip>
          <a:srcRect l="-19442" t="-6866" r="-1356" b="-3020"/>
          <a:stretch>
            <a:fillRect/>
          </a:stretch>
        </p:blipFill>
        <p:spPr>
          <a:xfrm>
            <a:off x="7372612" y="2952222"/>
            <a:ext cx="3821569" cy="3476387"/>
          </a:xfrm>
          <a:prstGeom prst="rect">
            <a:avLst/>
          </a:prstGeom>
          <a:noFill/>
          <a:ln>
            <a:noFill/>
          </a:ln>
        </p:spPr>
      </p:pic>
    </p:spTree>
    <p:extLst>
      <p:ext uri="{BB962C8B-B14F-4D97-AF65-F5344CB8AC3E}">
        <p14:creationId xmlns:p14="http://schemas.microsoft.com/office/powerpoint/2010/main" val="413802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A71DB-6608-BB7D-830B-43192F0DFE9C}"/>
              </a:ext>
            </a:extLst>
          </p:cNvPr>
          <p:cNvSpPr>
            <a:spLocks noGrp="1"/>
          </p:cNvSpPr>
          <p:nvPr>
            <p:ph type="title"/>
          </p:nvPr>
        </p:nvSpPr>
        <p:spPr>
          <a:xfrm>
            <a:off x="568598" y="394907"/>
            <a:ext cx="10761389" cy="1254442"/>
          </a:xfrm>
        </p:spPr>
        <p:txBody>
          <a:bodyPr anchor="ctr">
            <a:normAutofit/>
          </a:bodyPr>
          <a:lstStyle/>
          <a:p>
            <a:r>
              <a:rPr lang="en-US" sz="3800" dirty="0"/>
              <a:t>From Concept to Culture:</a:t>
            </a:r>
            <a:br>
              <a:rPr lang="en-US" sz="3800" dirty="0"/>
            </a:br>
            <a:r>
              <a:rPr lang="en-US" sz="3800" dirty="0"/>
              <a:t>Leadership Must be Embedded, Not Added</a:t>
            </a:r>
          </a:p>
        </p:txBody>
      </p:sp>
      <p:sp>
        <p:nvSpPr>
          <p:cNvPr id="3" name="Content Placeholder 2">
            <a:extLst>
              <a:ext uri="{FF2B5EF4-FFF2-40B4-BE49-F238E27FC236}">
                <a16:creationId xmlns:a16="http://schemas.microsoft.com/office/drawing/2014/main" id="{7C4C197B-DB7C-045E-31EF-2BE8A1DCA082}"/>
              </a:ext>
            </a:extLst>
          </p:cNvPr>
          <p:cNvSpPr>
            <a:spLocks noGrp="1"/>
          </p:cNvSpPr>
          <p:nvPr>
            <p:ph idx="1"/>
          </p:nvPr>
        </p:nvSpPr>
        <p:spPr>
          <a:xfrm>
            <a:off x="697187" y="2021966"/>
            <a:ext cx="4417738" cy="4050221"/>
          </a:xfrm>
        </p:spPr>
        <p:txBody>
          <a:bodyPr>
            <a:normAutofit/>
          </a:bodyPr>
          <a:lstStyle/>
          <a:p>
            <a:r>
              <a:rPr lang="en-US" sz="2000" dirty="0"/>
              <a:t>Leadership development should become part of daily instruction</a:t>
            </a:r>
          </a:p>
          <a:p>
            <a:r>
              <a:rPr lang="en-US" sz="2000" dirty="0"/>
              <a:t>Students should practice leadership behaviors in authentic settings</a:t>
            </a:r>
          </a:p>
          <a:p>
            <a:r>
              <a:rPr lang="en-US" sz="2000" dirty="0"/>
              <a:t>CTE classrooms already provide real-world environments ideal for leadership development</a:t>
            </a:r>
          </a:p>
          <a:p>
            <a:r>
              <a:rPr lang="en-US" sz="2000" dirty="0"/>
              <a:t>Leader in Me integrates naturally into existing instructional models.</a:t>
            </a:r>
          </a:p>
          <a:p>
            <a:r>
              <a:rPr lang="en-US" sz="2000" dirty="0"/>
              <a:t>We are teaching them the Continuous Improvement model that industry demands.</a:t>
            </a:r>
          </a:p>
        </p:txBody>
      </p:sp>
      <p:pic>
        <p:nvPicPr>
          <p:cNvPr id="5" name="Picture 4" descr="Colorful carved figures of humans">
            <a:extLst>
              <a:ext uri="{FF2B5EF4-FFF2-40B4-BE49-F238E27FC236}">
                <a16:creationId xmlns:a16="http://schemas.microsoft.com/office/drawing/2014/main" id="{BBE8612F-9F48-133A-E0DB-61C4E7DBA199}"/>
              </a:ext>
            </a:extLst>
          </p:cNvPr>
          <p:cNvPicPr>
            <a:picLocks noChangeAspect="1"/>
          </p:cNvPicPr>
          <p:nvPr/>
        </p:nvPicPr>
        <p:blipFill>
          <a:blip r:embed="rId3"/>
          <a:srcRect l="13751" t="41552" r="11886" b="7647"/>
          <a:stretch>
            <a:fillRect/>
          </a:stretch>
        </p:blipFill>
        <p:spPr>
          <a:xfrm>
            <a:off x="5679885" y="2543459"/>
            <a:ext cx="6178739" cy="3007233"/>
          </a:xfrm>
          <a:prstGeom prst="roundRect">
            <a:avLst>
              <a:gd name="adj" fmla="val 9194"/>
            </a:avLst>
          </a:prstGeom>
        </p:spPr>
      </p:pic>
    </p:spTree>
    <p:extLst>
      <p:ext uri="{BB962C8B-B14F-4D97-AF65-F5344CB8AC3E}">
        <p14:creationId xmlns:p14="http://schemas.microsoft.com/office/powerpoint/2010/main" val="317257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5" name="Title"/>
          <p:cNvSpPr txBox="1">
            <a:spLocks noGrp="1"/>
          </p:cNvSpPr>
          <p:nvPr>
            <p:ph type="title"/>
          </p:nvPr>
        </p:nvSpPr>
        <p:spPr>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endParaRPr/>
          </a:p>
        </p:txBody>
      </p:sp>
      <p:sp>
        <p:nvSpPr>
          <p:cNvPr id="496" name="Body"/>
          <p:cNvSpPr txBox="1">
            <a:spLocks noGrp="1"/>
          </p:cNvSpPr>
          <p:nvPr>
            <p:ph type="body" idx="1"/>
          </p:nvPr>
        </p:nvSpPr>
        <p:spPr>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endParaRPr/>
          </a:p>
        </p:txBody>
      </p:sp>
      <p:pic>
        <p:nvPicPr>
          <p:cNvPr id="497" name="EDU2052103_K-8_Core_LHT-1_PPT_v1.1.5_HR 95.jpeg" descr="EDU2052103_K-8_Core_LHT-1_PPT_v1.1.5_HR 95.jpeg"/>
          <p:cNvPicPr>
            <a:picLocks noChangeAspect="1"/>
          </p:cNvPicPr>
          <p:nvPr/>
        </p:nvPicPr>
        <p:blipFill>
          <a:blip r:embed="rId2"/>
          <a:stretch>
            <a:fillRect/>
          </a:stretch>
        </p:blipFill>
        <p:spPr>
          <a:xfrm>
            <a:off x="3175" y="0"/>
            <a:ext cx="12185650" cy="6858000"/>
          </a:xfrm>
          <a:prstGeom prst="rect">
            <a:avLst/>
          </a:prstGeom>
          <a:ln w="12700">
            <a:miter lim="400000"/>
          </a:ln>
        </p:spPr>
      </p:pic>
    </p:spTree>
    <p:extLst>
      <p:ext uri="{BB962C8B-B14F-4D97-AF65-F5344CB8AC3E}">
        <p14:creationId xmlns:p14="http://schemas.microsoft.com/office/powerpoint/2010/main" val="383004086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F2A1E7-DED5-2549-B834-6F21DC50DAAA}"/>
              </a:ext>
            </a:extLst>
          </p:cNvPr>
          <p:cNvPicPr>
            <a:picLocks noChangeAspect="1"/>
          </p:cNvPicPr>
          <p:nvPr/>
        </p:nvPicPr>
        <p:blipFill>
          <a:blip r:embed="rId2"/>
          <a:stretch>
            <a:fillRect/>
          </a:stretch>
        </p:blipFill>
        <p:spPr>
          <a:xfrm>
            <a:off x="1422104" y="0"/>
            <a:ext cx="9347791" cy="6858000"/>
          </a:xfrm>
          <a:prstGeom prst="rect">
            <a:avLst/>
          </a:prstGeom>
        </p:spPr>
      </p:pic>
    </p:spTree>
    <p:extLst>
      <p:ext uri="{BB962C8B-B14F-4D97-AF65-F5344CB8AC3E}">
        <p14:creationId xmlns:p14="http://schemas.microsoft.com/office/powerpoint/2010/main" val="4218219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1"/>
          <p:cNvPicPr preferRelativeResize="0"/>
          <p:nvPr/>
        </p:nvPicPr>
        <p:blipFill rotWithShape="1">
          <a:blip r:embed="rId3">
            <a:alphaModFix/>
          </a:blip>
          <a:srcRect l="51639" t="7311" r="35811" b="72402"/>
          <a:stretch/>
        </p:blipFill>
        <p:spPr>
          <a:xfrm>
            <a:off x="3065217" y="1153833"/>
            <a:ext cx="608532" cy="635000"/>
          </a:xfrm>
          <a:prstGeom prst="rect">
            <a:avLst/>
          </a:prstGeom>
          <a:noFill/>
          <a:ln>
            <a:noFill/>
          </a:ln>
        </p:spPr>
      </p:pic>
      <p:graphicFrame>
        <p:nvGraphicFramePr>
          <p:cNvPr id="109" name="Google Shape;109;p21"/>
          <p:cNvGraphicFramePr/>
          <p:nvPr>
            <p:extLst>
              <p:ext uri="{D42A27DB-BD31-4B8C-83A1-F6EECF244321}">
                <p14:modId xmlns:p14="http://schemas.microsoft.com/office/powerpoint/2010/main" val="2541885464"/>
              </p:ext>
            </p:extLst>
          </p:nvPr>
        </p:nvGraphicFramePr>
        <p:xfrm>
          <a:off x="178485" y="843201"/>
          <a:ext cx="11835034" cy="5890214"/>
        </p:xfrm>
        <a:graphic>
          <a:graphicData uri="http://schemas.openxmlformats.org/drawingml/2006/table">
            <a:tbl>
              <a:tblPr>
                <a:noFill/>
              </a:tblPr>
              <a:tblGrid>
                <a:gridCol w="809567">
                  <a:extLst>
                    <a:ext uri="{9D8B030D-6E8A-4147-A177-3AD203B41FA5}">
                      <a16:colId xmlns:a16="http://schemas.microsoft.com/office/drawing/2014/main" val="20000"/>
                    </a:ext>
                  </a:extLst>
                </a:gridCol>
                <a:gridCol w="1984667">
                  <a:extLst>
                    <a:ext uri="{9D8B030D-6E8A-4147-A177-3AD203B41FA5}">
                      <a16:colId xmlns:a16="http://schemas.microsoft.com/office/drawing/2014/main" val="20001"/>
                    </a:ext>
                  </a:extLst>
                </a:gridCol>
                <a:gridCol w="753400">
                  <a:extLst>
                    <a:ext uri="{9D8B030D-6E8A-4147-A177-3AD203B41FA5}">
                      <a16:colId xmlns:a16="http://schemas.microsoft.com/office/drawing/2014/main" val="20002"/>
                    </a:ext>
                  </a:extLst>
                </a:gridCol>
                <a:gridCol w="753400">
                  <a:extLst>
                    <a:ext uri="{9D8B030D-6E8A-4147-A177-3AD203B41FA5}">
                      <a16:colId xmlns:a16="http://schemas.microsoft.com/office/drawing/2014/main" val="20003"/>
                    </a:ext>
                  </a:extLst>
                </a:gridCol>
                <a:gridCol w="753400">
                  <a:extLst>
                    <a:ext uri="{9D8B030D-6E8A-4147-A177-3AD203B41FA5}">
                      <a16:colId xmlns:a16="http://schemas.microsoft.com/office/drawing/2014/main" val="20004"/>
                    </a:ext>
                  </a:extLst>
                </a:gridCol>
                <a:gridCol w="753400">
                  <a:extLst>
                    <a:ext uri="{9D8B030D-6E8A-4147-A177-3AD203B41FA5}">
                      <a16:colId xmlns:a16="http://schemas.microsoft.com/office/drawing/2014/main" val="20005"/>
                    </a:ext>
                  </a:extLst>
                </a:gridCol>
                <a:gridCol w="753400">
                  <a:extLst>
                    <a:ext uri="{9D8B030D-6E8A-4147-A177-3AD203B41FA5}">
                      <a16:colId xmlns:a16="http://schemas.microsoft.com/office/drawing/2014/main" val="20006"/>
                    </a:ext>
                  </a:extLst>
                </a:gridCol>
                <a:gridCol w="753400">
                  <a:extLst>
                    <a:ext uri="{9D8B030D-6E8A-4147-A177-3AD203B41FA5}">
                      <a16:colId xmlns:a16="http://schemas.microsoft.com/office/drawing/2014/main" val="20007"/>
                    </a:ext>
                  </a:extLst>
                </a:gridCol>
                <a:gridCol w="753400">
                  <a:extLst>
                    <a:ext uri="{9D8B030D-6E8A-4147-A177-3AD203B41FA5}">
                      <a16:colId xmlns:a16="http://schemas.microsoft.com/office/drawing/2014/main" val="20008"/>
                    </a:ext>
                  </a:extLst>
                </a:gridCol>
                <a:gridCol w="788667">
                  <a:extLst>
                    <a:ext uri="{9D8B030D-6E8A-4147-A177-3AD203B41FA5}">
                      <a16:colId xmlns:a16="http://schemas.microsoft.com/office/drawing/2014/main" val="20009"/>
                    </a:ext>
                  </a:extLst>
                </a:gridCol>
                <a:gridCol w="718133">
                  <a:extLst>
                    <a:ext uri="{9D8B030D-6E8A-4147-A177-3AD203B41FA5}">
                      <a16:colId xmlns:a16="http://schemas.microsoft.com/office/drawing/2014/main" val="20010"/>
                    </a:ext>
                  </a:extLst>
                </a:gridCol>
                <a:gridCol w="753400">
                  <a:extLst>
                    <a:ext uri="{9D8B030D-6E8A-4147-A177-3AD203B41FA5}">
                      <a16:colId xmlns:a16="http://schemas.microsoft.com/office/drawing/2014/main" val="20011"/>
                    </a:ext>
                  </a:extLst>
                </a:gridCol>
                <a:gridCol w="753400">
                  <a:extLst>
                    <a:ext uri="{9D8B030D-6E8A-4147-A177-3AD203B41FA5}">
                      <a16:colId xmlns:a16="http://schemas.microsoft.com/office/drawing/2014/main" val="20012"/>
                    </a:ext>
                  </a:extLst>
                </a:gridCol>
                <a:gridCol w="753400">
                  <a:extLst>
                    <a:ext uri="{9D8B030D-6E8A-4147-A177-3AD203B41FA5}">
                      <a16:colId xmlns:a16="http://schemas.microsoft.com/office/drawing/2014/main" val="20013"/>
                    </a:ext>
                  </a:extLst>
                </a:gridCol>
              </a:tblGrid>
              <a:tr h="296653">
                <a:tc gridSpan="2">
                  <a:txBody>
                    <a:bodyPr/>
                    <a:lstStyle/>
                    <a:p>
                      <a:pPr marL="0" lvl="0" indent="0" algn="l" rtl="0">
                        <a:spcBef>
                          <a:spcPts val="0"/>
                        </a:spcBef>
                        <a:spcAft>
                          <a:spcPts val="0"/>
                        </a:spcAft>
                        <a:buNone/>
                      </a:pPr>
                      <a:endParaRPr sz="900">
                        <a:latin typeface="Helvetica Neue"/>
                        <a:ea typeface="Helvetica Neue"/>
                        <a:cs typeface="Helvetica Neue"/>
                        <a:sym typeface="Helvetica Neue"/>
                      </a:endParaRPr>
                    </a:p>
                  </a:txBody>
                  <a:tcPr marL="36567" marR="36567" marT="36567" marB="36567">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gridSpan="12">
                  <a:txBody>
                    <a:bodyPr/>
                    <a:lstStyle/>
                    <a:p>
                      <a:pPr marL="0" lvl="0" indent="0" algn="ctr" rtl="0">
                        <a:spcBef>
                          <a:spcPts val="0"/>
                        </a:spcBef>
                        <a:spcAft>
                          <a:spcPts val="0"/>
                        </a:spcAft>
                        <a:buNone/>
                      </a:pPr>
                      <a:r>
                        <a:rPr lang="en" sz="1500" b="1" dirty="0">
                          <a:solidFill>
                            <a:srgbClr val="FFFFFF"/>
                          </a:solidFill>
                          <a:latin typeface="Helvetica Neue"/>
                          <a:ea typeface="Helvetica Neue"/>
                          <a:cs typeface="Helvetica Neue"/>
                          <a:sym typeface="Helvetica Neue"/>
                        </a:rPr>
                        <a:t>Profile of a South Carolina Graduate Competencies</a:t>
                      </a:r>
                      <a:endParaRPr sz="1500" b="1" dirty="0">
                        <a:solidFill>
                          <a:srgbClr val="FFFFFF"/>
                        </a:solidFill>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01B4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39300">
                <a:tc gridSpan="2">
                  <a:txBody>
                    <a:bodyPr/>
                    <a:lstStyle/>
                    <a:p>
                      <a:pPr marL="0" lvl="0" indent="0" algn="l" rtl="0">
                        <a:spcBef>
                          <a:spcPts val="0"/>
                        </a:spcBef>
                        <a:spcAft>
                          <a:spcPts val="0"/>
                        </a:spcAft>
                        <a:buNone/>
                      </a:pPr>
                      <a:endParaRPr sz="900">
                        <a:latin typeface="Helvetica Neue"/>
                        <a:ea typeface="Helvetica Neue"/>
                        <a:cs typeface="Helvetica Neue"/>
                        <a:sym typeface="Helvetica Neue"/>
                      </a:endParaRPr>
                    </a:p>
                  </a:txBody>
                  <a:tcPr marL="36567" marR="36567" marT="36567" marB="36567">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B7B7B7"/>
                      </a:solidFill>
                      <a:prstDash val="solid"/>
                      <a:round/>
                      <a:headEnd type="none" w="sm" len="sm"/>
                      <a:tailEnd type="none" w="sm" len="sm"/>
                    </a:lnB>
                  </a:tcPr>
                </a:tc>
                <a:tc hMerge="1">
                  <a:txBody>
                    <a:bodyPr/>
                    <a:lstStyle/>
                    <a:p>
                      <a:endParaRPr lang="en-US"/>
                    </a:p>
                  </a:txBody>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Read </a:t>
                      </a:r>
                      <a:endParaRPr sz="800" b="1">
                        <a:latin typeface="Helvetica Neue"/>
                        <a:ea typeface="Helvetica Neue"/>
                        <a:cs typeface="Helvetica Neue"/>
                        <a:sym typeface="Helvetica Neue"/>
                      </a:endParaRPr>
                    </a:p>
                    <a:p>
                      <a:pPr marL="0" lvl="0" indent="0" algn="ctr" rtl="0">
                        <a:spcBef>
                          <a:spcPts val="0"/>
                        </a:spcBef>
                        <a:spcAft>
                          <a:spcPts val="0"/>
                        </a:spcAft>
                        <a:buNone/>
                      </a:pPr>
                      <a:r>
                        <a:rPr lang="en" sz="800" b="1">
                          <a:latin typeface="Helvetica Neue"/>
                          <a:ea typeface="Helvetica Neue"/>
                          <a:cs typeface="Helvetica Neue"/>
                          <a:sym typeface="Helvetica Neue"/>
                        </a:rPr>
                        <a:t>Critically</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dirty="0">
                          <a:latin typeface="Helvetica Neue"/>
                          <a:ea typeface="Helvetica Neue"/>
                          <a:cs typeface="Helvetica Neue"/>
                          <a:sym typeface="Helvetica Neue"/>
                        </a:rPr>
                        <a:t>Express </a:t>
                      </a:r>
                      <a:endParaRPr sz="800" b="1" dirty="0">
                        <a:latin typeface="Helvetica Neue"/>
                        <a:ea typeface="Helvetica Neue"/>
                        <a:cs typeface="Helvetica Neue"/>
                        <a:sym typeface="Helvetica Neue"/>
                      </a:endParaRPr>
                    </a:p>
                    <a:p>
                      <a:pPr marL="0" lvl="0" indent="0" algn="ctr" rtl="0">
                        <a:spcBef>
                          <a:spcPts val="0"/>
                        </a:spcBef>
                        <a:spcAft>
                          <a:spcPts val="0"/>
                        </a:spcAft>
                        <a:buNone/>
                      </a:pPr>
                      <a:r>
                        <a:rPr lang="en" sz="800" b="1" dirty="0">
                          <a:latin typeface="Helvetica Neue"/>
                          <a:ea typeface="Helvetica Neue"/>
                          <a:cs typeface="Helvetica Neue"/>
                          <a:sym typeface="Helvetica Neue"/>
                        </a:rPr>
                        <a:t>Ideas</a:t>
                      </a:r>
                      <a:endParaRPr sz="800" b="1" dirty="0">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 Investigate Through Inquiry</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Reason Quantitatively</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 Design Solutions</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Build Networks</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Use </a:t>
                      </a:r>
                      <a:endParaRPr sz="800" b="1">
                        <a:latin typeface="Helvetica Neue"/>
                        <a:ea typeface="Helvetica Neue"/>
                        <a:cs typeface="Helvetica Neue"/>
                        <a:sym typeface="Helvetica Neue"/>
                      </a:endParaRPr>
                    </a:p>
                    <a:p>
                      <a:pPr marL="0" lvl="0" indent="0" algn="ctr" rtl="0">
                        <a:spcBef>
                          <a:spcPts val="0"/>
                        </a:spcBef>
                        <a:spcAft>
                          <a:spcPts val="0"/>
                        </a:spcAft>
                        <a:buNone/>
                      </a:pPr>
                      <a:r>
                        <a:rPr lang="en" sz="800" b="1">
                          <a:latin typeface="Helvetica Neue"/>
                          <a:ea typeface="Helvetica Neue"/>
                          <a:cs typeface="Helvetica Neue"/>
                          <a:sym typeface="Helvetica Neue"/>
                        </a:rPr>
                        <a:t>Sources</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Learn Independently</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Lead </a:t>
                      </a:r>
                      <a:endParaRPr sz="800" b="1">
                        <a:latin typeface="Helvetica Neue"/>
                        <a:ea typeface="Helvetica Neue"/>
                        <a:cs typeface="Helvetica Neue"/>
                        <a:sym typeface="Helvetica Neue"/>
                      </a:endParaRPr>
                    </a:p>
                    <a:p>
                      <a:pPr marL="0" lvl="0" indent="0" algn="ctr" rtl="0">
                        <a:spcBef>
                          <a:spcPts val="0"/>
                        </a:spcBef>
                        <a:spcAft>
                          <a:spcPts val="0"/>
                        </a:spcAft>
                        <a:buNone/>
                      </a:pPr>
                      <a:r>
                        <a:rPr lang="en" sz="800" b="1">
                          <a:latin typeface="Helvetica Neue"/>
                          <a:ea typeface="Helvetica Neue"/>
                          <a:cs typeface="Helvetica Neue"/>
                          <a:sym typeface="Helvetica Neue"/>
                        </a:rPr>
                        <a:t>Teams</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Navigate Conflict</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Sustain Wellness</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800" b="1">
                          <a:latin typeface="Helvetica Neue"/>
                          <a:ea typeface="Helvetica Neue"/>
                          <a:cs typeface="Helvetica Neue"/>
                          <a:sym typeface="Helvetica Neue"/>
                        </a:rPr>
                        <a:t>Engage </a:t>
                      </a:r>
                      <a:endParaRPr sz="800" b="1">
                        <a:latin typeface="Helvetica Neue"/>
                        <a:ea typeface="Helvetica Neue"/>
                        <a:cs typeface="Helvetica Neue"/>
                        <a:sym typeface="Helvetica Neue"/>
                      </a:endParaRPr>
                    </a:p>
                    <a:p>
                      <a:pPr marL="0" lvl="0" indent="0" algn="ctr" rtl="0">
                        <a:spcBef>
                          <a:spcPts val="0"/>
                        </a:spcBef>
                        <a:spcAft>
                          <a:spcPts val="0"/>
                        </a:spcAft>
                        <a:buNone/>
                      </a:pPr>
                      <a:r>
                        <a:rPr lang="en" sz="800" b="1">
                          <a:latin typeface="Helvetica Neue"/>
                          <a:ea typeface="Helvetica Neue"/>
                          <a:cs typeface="Helvetica Neue"/>
                          <a:sym typeface="Helvetica Neue"/>
                        </a:rPr>
                        <a:t>as a Citizen</a:t>
                      </a:r>
                      <a:endParaRPr sz="800" b="1">
                        <a:latin typeface="Helvetica Neue"/>
                        <a:ea typeface="Helvetica Neue"/>
                        <a:cs typeface="Helvetica Neue"/>
                        <a:sym typeface="Helvetica Neue"/>
                      </a:endParaRPr>
                    </a:p>
                  </a:txBody>
                  <a:tcPr marL="36567" marR="36567" marT="36567" marB="36567"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357613">
                <a:tc rowSpan="3">
                  <a:txBody>
                    <a:bodyPr/>
                    <a:lstStyle/>
                    <a:p>
                      <a:pPr marL="0" lvl="0" indent="0" algn="l" rtl="0">
                        <a:spcBef>
                          <a:spcPts val="0"/>
                        </a:spcBef>
                        <a:spcAft>
                          <a:spcPts val="0"/>
                        </a:spcAft>
                        <a:buNone/>
                      </a:pPr>
                      <a:r>
                        <a:rPr lang="en" sz="900" b="1">
                          <a:solidFill>
                            <a:srgbClr val="FFFFFF"/>
                          </a:solidFill>
                          <a:latin typeface="Helvetica Neue"/>
                          <a:ea typeface="Helvetica Neue"/>
                          <a:cs typeface="Helvetica Neue"/>
                          <a:sym typeface="Helvetica Neue"/>
                        </a:rPr>
                        <a:t>Start With Adults Learning &amp; Modeling</a:t>
                      </a:r>
                      <a:endParaRPr sz="900" b="1">
                        <a:solidFill>
                          <a:srgbClr val="FFFFFF"/>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0000"/>
                    </a:solidFill>
                  </a:tcPr>
                </a:tc>
                <a:tc>
                  <a:txBody>
                    <a:bodyPr/>
                    <a:lstStyle/>
                    <a:p>
                      <a:pPr marL="0" lvl="0" indent="0" algn="l" rtl="0">
                        <a:spcBef>
                          <a:spcPts val="0"/>
                        </a:spcBef>
                        <a:spcAft>
                          <a:spcPts val="0"/>
                        </a:spcAft>
                        <a:buNone/>
                      </a:pPr>
                      <a:r>
                        <a:rPr lang="en" sz="900">
                          <a:latin typeface="Helvetica Neue Light"/>
                          <a:ea typeface="Helvetica Neue Light"/>
                          <a:cs typeface="Helvetica Neue Light"/>
                          <a:sym typeface="Helvetica Neue Light"/>
                        </a:rPr>
                        <a:t>Principal &amp; Coordinator Development</a:t>
                      </a:r>
                      <a:endParaRPr sz="900">
                        <a:latin typeface="Helvetica Neue Light"/>
                        <a:ea typeface="Helvetica Neue Light"/>
                        <a:cs typeface="Helvetica Neue Light"/>
                        <a:sym typeface="Helvetica Neue Light"/>
                      </a:endParaRPr>
                    </a:p>
                  </a:txBody>
                  <a:tcPr marL="36567" marR="36567" marT="36567" marB="36567">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New &amp; Ongoing Staff Learning </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3"/>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Family &amp; Community Partnerships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04"/>
                  </a:ext>
                </a:extLst>
              </a:tr>
              <a:tr h="245500">
                <a:tc rowSpan="3">
                  <a:txBody>
                    <a:bodyPr/>
                    <a:lstStyle/>
                    <a:p>
                      <a:pPr marL="0" lvl="0" indent="0" algn="l" rtl="0">
                        <a:spcBef>
                          <a:spcPts val="0"/>
                        </a:spcBef>
                        <a:spcAft>
                          <a:spcPts val="0"/>
                        </a:spcAft>
                        <a:buNone/>
                      </a:pPr>
                      <a:r>
                        <a:rPr lang="en" sz="900" b="1">
                          <a:solidFill>
                            <a:srgbClr val="FFFFFF"/>
                          </a:solidFill>
                          <a:latin typeface="Helvetica Neue"/>
                          <a:ea typeface="Helvetica Neue"/>
                          <a:cs typeface="Helvetica Neue"/>
                          <a:sym typeface="Helvetica Neue"/>
                        </a:rPr>
                        <a:t>Teach Students </a:t>
                      </a:r>
                      <a:endParaRPr sz="9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r>
                        <a:rPr lang="en" sz="900" b="1">
                          <a:solidFill>
                            <a:srgbClr val="FFFFFF"/>
                          </a:solidFill>
                          <a:latin typeface="Helvetica Neue"/>
                          <a:ea typeface="Helvetica Neue"/>
                          <a:cs typeface="Helvetica Neue"/>
                          <a:sym typeface="Helvetica Neue"/>
                        </a:rPr>
                        <a:t>to Lead</a:t>
                      </a:r>
                      <a:endParaRPr sz="900" b="1">
                        <a:solidFill>
                          <a:srgbClr val="FFFFFF"/>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0000"/>
                    </a:solidFill>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Direct Lessons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05"/>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Integrated Approaches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06"/>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Service Learning</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07"/>
                  </a:ext>
                </a:extLst>
              </a:tr>
              <a:tr h="245500">
                <a:tc rowSpan="3">
                  <a:txBody>
                    <a:bodyPr/>
                    <a:lstStyle/>
                    <a:p>
                      <a:pPr marL="0" lvl="0" indent="0" algn="l" rtl="0">
                        <a:spcBef>
                          <a:spcPts val="0"/>
                        </a:spcBef>
                        <a:spcAft>
                          <a:spcPts val="0"/>
                        </a:spcAft>
                        <a:buNone/>
                      </a:pPr>
                      <a:r>
                        <a:rPr lang="en" sz="900" b="1">
                          <a:solidFill>
                            <a:srgbClr val="FFFFFF"/>
                          </a:solidFill>
                          <a:latin typeface="Helvetica Neue"/>
                          <a:ea typeface="Helvetica Neue"/>
                          <a:cs typeface="Helvetica Neue"/>
                          <a:sym typeface="Helvetica Neue"/>
                        </a:rPr>
                        <a:t>Create a Leadership Environment </a:t>
                      </a:r>
                      <a:endParaRPr sz="900" b="1">
                        <a:solidFill>
                          <a:srgbClr val="FFFFFF"/>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r>
                        <a:rPr lang="en" sz="900">
                          <a:latin typeface="Helvetica Neue Light"/>
                          <a:ea typeface="Helvetica Neue Light"/>
                          <a:cs typeface="Helvetica Neue Light"/>
                          <a:sym typeface="Helvetica Neue Light"/>
                        </a:rPr>
                        <a:t>Physical Environment</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08"/>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Social-Emotional Environment</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09"/>
                  </a:ext>
                </a:extLst>
              </a:tr>
              <a:tr h="263567">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Leadership Events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10"/>
                  </a:ext>
                </a:extLst>
              </a:tr>
              <a:tr h="245500">
                <a:tc rowSpan="3">
                  <a:txBody>
                    <a:bodyPr/>
                    <a:lstStyle/>
                    <a:p>
                      <a:pPr marL="0" lvl="0" indent="0" algn="l" rtl="0">
                        <a:spcBef>
                          <a:spcPts val="0"/>
                        </a:spcBef>
                        <a:spcAft>
                          <a:spcPts val="0"/>
                        </a:spcAft>
                        <a:buNone/>
                      </a:pPr>
                      <a:r>
                        <a:rPr lang="en" sz="900" b="1">
                          <a:solidFill>
                            <a:srgbClr val="FFFFFF"/>
                          </a:solidFill>
                          <a:latin typeface="Helvetica Neue"/>
                          <a:ea typeface="Helvetica Neue"/>
                          <a:cs typeface="Helvetica Neue"/>
                          <a:sym typeface="Helvetica Neue"/>
                        </a:rPr>
                        <a:t>Share Leadership</a:t>
                      </a:r>
                      <a:endParaRPr sz="900" b="1">
                        <a:solidFill>
                          <a:srgbClr val="FFFFFF"/>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Lighthouse &amp; Action Teams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11"/>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Leadership Roles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12"/>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Student Voice</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13"/>
                  </a:ext>
                </a:extLst>
              </a:tr>
              <a:tr h="245500">
                <a:tc rowSpan="3">
                  <a:txBody>
                    <a:bodyPr/>
                    <a:lstStyle/>
                    <a:p>
                      <a:pPr marL="0" lvl="0" indent="0" algn="l" rtl="0">
                        <a:spcBef>
                          <a:spcPts val="0"/>
                        </a:spcBef>
                        <a:spcAft>
                          <a:spcPts val="0"/>
                        </a:spcAft>
                        <a:buNone/>
                      </a:pPr>
                      <a:r>
                        <a:rPr lang="en" sz="900" b="1">
                          <a:solidFill>
                            <a:srgbClr val="FFFFFF"/>
                          </a:solidFill>
                          <a:latin typeface="Helvetica Neue"/>
                          <a:ea typeface="Helvetica Neue"/>
                          <a:cs typeface="Helvetica Neue"/>
                          <a:sym typeface="Helvetica Neue"/>
                        </a:rPr>
                        <a:t>Achieve Goals</a:t>
                      </a:r>
                      <a:endParaRPr sz="900" b="1">
                        <a:solidFill>
                          <a:srgbClr val="FFFFFF"/>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1155CC"/>
                    </a:solidFill>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Individual Goals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14"/>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Team Goals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15"/>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Aligned School Goals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a:solidFill>
                            <a:schemeClr val="bg1"/>
                          </a:solidFill>
                          <a:latin typeface="Helvetica Neue"/>
                          <a:ea typeface="Helvetica Neue"/>
                          <a:cs typeface="Helvetica Neue"/>
                          <a:sym typeface="Helvetica Neue"/>
                        </a:rPr>
                        <a:t>✔</a:t>
                      </a: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16"/>
                  </a:ext>
                </a:extLst>
              </a:tr>
              <a:tr h="245500">
                <a:tc rowSpan="3">
                  <a:txBody>
                    <a:bodyPr/>
                    <a:lstStyle/>
                    <a:p>
                      <a:pPr marL="0" lvl="0" indent="0" algn="l" rtl="0">
                        <a:spcBef>
                          <a:spcPts val="0"/>
                        </a:spcBef>
                        <a:spcAft>
                          <a:spcPts val="0"/>
                        </a:spcAft>
                        <a:buNone/>
                      </a:pPr>
                      <a:r>
                        <a:rPr lang="en" sz="900" b="1">
                          <a:solidFill>
                            <a:srgbClr val="FFFFFF"/>
                          </a:solidFill>
                          <a:latin typeface="Helvetica Neue"/>
                          <a:ea typeface="Helvetica Neue"/>
                          <a:cs typeface="Helvetica Neue"/>
                          <a:sym typeface="Helvetica Neue"/>
                        </a:rPr>
                        <a:t>Empower Learners</a:t>
                      </a:r>
                      <a:endParaRPr sz="900" b="1">
                        <a:solidFill>
                          <a:srgbClr val="FFFFFF"/>
                        </a:solidFill>
                        <a:latin typeface="Helvetica Neue"/>
                        <a:ea typeface="Helvetica Neue"/>
                        <a:cs typeface="Helvetica Neue"/>
                        <a:sym typeface="Helvetica Neue"/>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1155CC"/>
                    </a:solidFill>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Leadership Portfolios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17"/>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Student-Led Conferences</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18"/>
                  </a:ext>
                </a:extLst>
              </a:tr>
              <a:tr h="245500">
                <a:tc vMerge="1">
                  <a:txBody>
                    <a:bodyPr/>
                    <a:lstStyle/>
                    <a:p>
                      <a:endParaRPr lang="en-US"/>
                    </a:p>
                  </a:txBody>
                  <a:tcPr/>
                </a:tc>
                <a:tc>
                  <a:txBody>
                    <a:bodyPr/>
                    <a:lstStyle/>
                    <a:p>
                      <a:pPr marL="0" lvl="0" indent="0" algn="l" rtl="0">
                        <a:spcBef>
                          <a:spcPts val="0"/>
                        </a:spcBef>
                        <a:spcAft>
                          <a:spcPts val="0"/>
                        </a:spcAft>
                        <a:buNone/>
                      </a:pPr>
                      <a:r>
                        <a:rPr lang="en" sz="900">
                          <a:solidFill>
                            <a:schemeClr val="dk1"/>
                          </a:solidFill>
                          <a:latin typeface="Helvetica Neue Light"/>
                          <a:ea typeface="Helvetica Neue Light"/>
                          <a:cs typeface="Helvetica Neue Light"/>
                          <a:sym typeface="Helvetica Neue Light"/>
                        </a:rPr>
                        <a:t>Empowering Instruction</a:t>
                      </a:r>
                      <a:endParaRPr sz="900">
                        <a:latin typeface="Helvetica Neue Light"/>
                        <a:ea typeface="Helvetica Neue Light"/>
                        <a:cs typeface="Helvetica Neue Light"/>
                        <a:sym typeface="Helvetica Neue Light"/>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tc>
                  <a:txBody>
                    <a:bodyPr/>
                    <a:lstStyle/>
                    <a:p>
                      <a:pPr marL="0" lvl="0" indent="0" algn="l" rtl="0">
                        <a:spcBef>
                          <a:spcPts val="0"/>
                        </a:spcBef>
                        <a:spcAft>
                          <a:spcPts val="0"/>
                        </a:spcAft>
                        <a:buNone/>
                      </a:pPr>
                      <a:endParaRPr sz="110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bg1"/>
                          </a:solidFill>
                          <a:latin typeface="Helvetica Neue"/>
                          <a:ea typeface="Helvetica Neue"/>
                          <a:cs typeface="Helvetica Neue"/>
                          <a:sym typeface="Helvetica Neue"/>
                        </a:rPr>
                        <a:t>✔</a:t>
                      </a:r>
                      <a:endParaRPr sz="1100" dirty="0">
                        <a:solidFill>
                          <a:schemeClr val="bg1"/>
                        </a:solidFill>
                      </a:endParaRPr>
                    </a:p>
                  </a:txBody>
                  <a:tcPr marL="36567" marR="36567" marT="36567" marB="36567"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C635"/>
                    </a:solidFill>
                  </a:tcPr>
                </a:tc>
                <a:extLst>
                  <a:ext uri="{0D108BD9-81ED-4DB2-BD59-A6C34878D82A}">
                    <a16:rowId xmlns:a16="http://schemas.microsoft.com/office/drawing/2014/main" val="10019"/>
                  </a:ext>
                </a:extLst>
              </a:tr>
            </a:tbl>
          </a:graphicData>
        </a:graphic>
      </p:graphicFrame>
      <p:sp>
        <p:nvSpPr>
          <p:cNvPr id="110" name="Google Shape;110;p21"/>
          <p:cNvSpPr txBox="1">
            <a:spLocks noGrp="1"/>
          </p:cNvSpPr>
          <p:nvPr>
            <p:ph type="title" idx="4294967295"/>
          </p:nvPr>
        </p:nvSpPr>
        <p:spPr>
          <a:xfrm>
            <a:off x="0" y="0"/>
            <a:ext cx="12107600" cy="673600"/>
          </a:xfrm>
          <a:prstGeom prst="rect">
            <a:avLst/>
          </a:prstGeom>
        </p:spPr>
        <p:txBody>
          <a:bodyPr spcFirstLastPara="1" wrap="square" lIns="121900" tIns="121900" rIns="121900" bIns="121900" anchor="t" anchorCtr="0">
            <a:noAutofit/>
          </a:bodyPr>
          <a:lstStyle/>
          <a:p>
            <a:pPr algn="ctr">
              <a:buSzPts val="990"/>
            </a:pPr>
            <a:r>
              <a:rPr lang="en" sz="2400" b="1" dirty="0">
                <a:latin typeface="Helvetica Neue"/>
                <a:ea typeface="Helvetica Neue"/>
                <a:cs typeface="Helvetica Neue"/>
                <a:sym typeface="Helvetica Neue"/>
              </a:rPr>
              <a:t>How does Leader in Me align with the Profile of a South Carolina Graduate?</a:t>
            </a:r>
            <a:endParaRPr sz="2400" b="1" dirty="0">
              <a:latin typeface="Helvetica Neue"/>
              <a:ea typeface="Helvetica Neue"/>
              <a:cs typeface="Helvetica Neue"/>
              <a:sym typeface="Helvetica Neue"/>
            </a:endParaRPr>
          </a:p>
        </p:txBody>
      </p:sp>
      <p:pic>
        <p:nvPicPr>
          <p:cNvPr id="111" name="Google Shape;111;p21"/>
          <p:cNvPicPr preferRelativeResize="0"/>
          <p:nvPr/>
        </p:nvPicPr>
        <p:blipFill rotWithShape="1">
          <a:blip r:embed="rId3">
            <a:alphaModFix/>
          </a:blip>
          <a:srcRect l="65636" t="7311" r="21814" b="72402"/>
          <a:stretch/>
        </p:blipFill>
        <p:spPr>
          <a:xfrm>
            <a:off x="3797583" y="1153833"/>
            <a:ext cx="608532" cy="635000"/>
          </a:xfrm>
          <a:prstGeom prst="rect">
            <a:avLst/>
          </a:prstGeom>
          <a:noFill/>
          <a:ln>
            <a:noFill/>
          </a:ln>
        </p:spPr>
      </p:pic>
      <p:pic>
        <p:nvPicPr>
          <p:cNvPr id="112" name="Google Shape;112;p21"/>
          <p:cNvPicPr preferRelativeResize="0"/>
          <p:nvPr/>
        </p:nvPicPr>
        <p:blipFill rotWithShape="1">
          <a:blip r:embed="rId3">
            <a:alphaModFix/>
          </a:blip>
          <a:srcRect l="79718" t="7311" r="6782" b="72402"/>
          <a:stretch/>
        </p:blipFill>
        <p:spPr>
          <a:xfrm>
            <a:off x="4553751" y="1153834"/>
            <a:ext cx="654568" cy="635001"/>
          </a:xfrm>
          <a:prstGeom prst="rect">
            <a:avLst/>
          </a:prstGeom>
          <a:noFill/>
          <a:ln>
            <a:noFill/>
          </a:ln>
        </p:spPr>
      </p:pic>
      <p:pic>
        <p:nvPicPr>
          <p:cNvPr id="113" name="Google Shape;113;p21"/>
          <p:cNvPicPr preferRelativeResize="0"/>
          <p:nvPr/>
        </p:nvPicPr>
        <p:blipFill rotWithShape="1">
          <a:blip r:embed="rId3">
            <a:alphaModFix/>
          </a:blip>
          <a:srcRect l="51124" t="29106" r="35810" b="50606"/>
          <a:stretch/>
        </p:blipFill>
        <p:spPr>
          <a:xfrm>
            <a:off x="5297618" y="1153834"/>
            <a:ext cx="633532" cy="635001"/>
          </a:xfrm>
          <a:prstGeom prst="rect">
            <a:avLst/>
          </a:prstGeom>
          <a:noFill/>
          <a:ln>
            <a:noFill/>
          </a:ln>
        </p:spPr>
      </p:pic>
      <p:pic>
        <p:nvPicPr>
          <p:cNvPr id="114" name="Google Shape;114;p21"/>
          <p:cNvPicPr preferRelativeResize="0"/>
          <p:nvPr/>
        </p:nvPicPr>
        <p:blipFill rotWithShape="1">
          <a:blip r:embed="rId3">
            <a:alphaModFix/>
          </a:blip>
          <a:srcRect l="65638" t="28991" r="21812" b="50722"/>
          <a:stretch/>
        </p:blipFill>
        <p:spPr>
          <a:xfrm>
            <a:off x="7560434" y="1153833"/>
            <a:ext cx="608532" cy="635000"/>
          </a:xfrm>
          <a:prstGeom prst="rect">
            <a:avLst/>
          </a:prstGeom>
          <a:noFill/>
          <a:ln>
            <a:noFill/>
          </a:ln>
        </p:spPr>
      </p:pic>
      <p:pic>
        <p:nvPicPr>
          <p:cNvPr id="115" name="Google Shape;115;p21"/>
          <p:cNvPicPr preferRelativeResize="0"/>
          <p:nvPr/>
        </p:nvPicPr>
        <p:blipFill rotWithShape="1">
          <a:blip r:embed="rId3">
            <a:alphaModFix/>
          </a:blip>
          <a:srcRect l="79994" t="28772" r="7456" b="50941"/>
          <a:stretch/>
        </p:blipFill>
        <p:spPr>
          <a:xfrm>
            <a:off x="6051634" y="1153833"/>
            <a:ext cx="608532" cy="635000"/>
          </a:xfrm>
          <a:prstGeom prst="rect">
            <a:avLst/>
          </a:prstGeom>
          <a:noFill/>
          <a:ln>
            <a:noFill/>
          </a:ln>
        </p:spPr>
      </p:pic>
      <p:pic>
        <p:nvPicPr>
          <p:cNvPr id="116" name="Google Shape;116;p21"/>
          <p:cNvPicPr preferRelativeResize="0"/>
          <p:nvPr/>
        </p:nvPicPr>
        <p:blipFill rotWithShape="1">
          <a:blip r:embed="rId3">
            <a:alphaModFix/>
          </a:blip>
          <a:srcRect l="51639" t="72045" r="35811" b="7668"/>
          <a:stretch/>
        </p:blipFill>
        <p:spPr>
          <a:xfrm>
            <a:off x="6826434" y="1153833"/>
            <a:ext cx="608532" cy="635000"/>
          </a:xfrm>
          <a:prstGeom prst="rect">
            <a:avLst/>
          </a:prstGeom>
          <a:noFill/>
          <a:ln>
            <a:noFill/>
          </a:ln>
        </p:spPr>
      </p:pic>
      <p:pic>
        <p:nvPicPr>
          <p:cNvPr id="117" name="Google Shape;117;p21"/>
          <p:cNvPicPr preferRelativeResize="0"/>
          <p:nvPr/>
        </p:nvPicPr>
        <p:blipFill rotWithShape="1">
          <a:blip r:embed="rId3">
            <a:alphaModFix/>
          </a:blip>
          <a:srcRect l="51278" t="51123" r="36172" b="28589"/>
          <a:stretch/>
        </p:blipFill>
        <p:spPr>
          <a:xfrm>
            <a:off x="8330250" y="1174800"/>
            <a:ext cx="608532" cy="635000"/>
          </a:xfrm>
          <a:prstGeom prst="rect">
            <a:avLst/>
          </a:prstGeom>
          <a:noFill/>
          <a:ln>
            <a:noFill/>
          </a:ln>
        </p:spPr>
      </p:pic>
      <p:pic>
        <p:nvPicPr>
          <p:cNvPr id="118" name="Google Shape;118;p21"/>
          <p:cNvPicPr preferRelativeResize="0"/>
          <p:nvPr/>
        </p:nvPicPr>
        <p:blipFill rotWithShape="1">
          <a:blip r:embed="rId3">
            <a:alphaModFix/>
          </a:blip>
          <a:srcRect l="80065" t="50789" r="7385" b="28924"/>
          <a:stretch/>
        </p:blipFill>
        <p:spPr>
          <a:xfrm>
            <a:off x="9100050" y="1174800"/>
            <a:ext cx="608532" cy="635000"/>
          </a:xfrm>
          <a:prstGeom prst="rect">
            <a:avLst/>
          </a:prstGeom>
          <a:noFill/>
          <a:ln>
            <a:noFill/>
          </a:ln>
        </p:spPr>
      </p:pic>
      <p:pic>
        <p:nvPicPr>
          <p:cNvPr id="119" name="Google Shape;119;p21"/>
          <p:cNvPicPr preferRelativeResize="0"/>
          <p:nvPr/>
        </p:nvPicPr>
        <p:blipFill rotWithShape="1">
          <a:blip r:embed="rId3">
            <a:alphaModFix/>
          </a:blip>
          <a:srcRect l="65781" t="50789" r="21669" b="28924"/>
          <a:stretch/>
        </p:blipFill>
        <p:spPr>
          <a:xfrm>
            <a:off x="9825501" y="1191233"/>
            <a:ext cx="608532" cy="635000"/>
          </a:xfrm>
          <a:prstGeom prst="rect">
            <a:avLst/>
          </a:prstGeom>
          <a:noFill/>
          <a:ln>
            <a:noFill/>
          </a:ln>
        </p:spPr>
      </p:pic>
      <p:pic>
        <p:nvPicPr>
          <p:cNvPr id="120" name="Google Shape;120;p21"/>
          <p:cNvPicPr preferRelativeResize="0"/>
          <p:nvPr/>
        </p:nvPicPr>
        <p:blipFill rotWithShape="1">
          <a:blip r:embed="rId3">
            <a:alphaModFix/>
          </a:blip>
          <a:srcRect l="65636" t="72022" r="21814" b="7690"/>
          <a:stretch/>
        </p:blipFill>
        <p:spPr>
          <a:xfrm>
            <a:off x="10568883" y="1191233"/>
            <a:ext cx="608532" cy="635000"/>
          </a:xfrm>
          <a:prstGeom prst="rect">
            <a:avLst/>
          </a:prstGeom>
          <a:noFill/>
          <a:ln>
            <a:noFill/>
          </a:ln>
        </p:spPr>
      </p:pic>
      <p:pic>
        <p:nvPicPr>
          <p:cNvPr id="121" name="Google Shape;121;p21"/>
          <p:cNvPicPr preferRelativeResize="0"/>
          <p:nvPr/>
        </p:nvPicPr>
        <p:blipFill rotWithShape="1">
          <a:blip r:embed="rId3">
            <a:alphaModFix/>
          </a:blip>
          <a:srcRect l="79864" t="72089" r="7585" b="7623"/>
          <a:stretch/>
        </p:blipFill>
        <p:spPr>
          <a:xfrm>
            <a:off x="11337883" y="1191233"/>
            <a:ext cx="608532" cy="635000"/>
          </a:xfrm>
          <a:prstGeom prst="rect">
            <a:avLst/>
          </a:prstGeom>
          <a:noFill/>
          <a:ln>
            <a:noFill/>
          </a:ln>
        </p:spPr>
      </p:pic>
      <p:pic>
        <p:nvPicPr>
          <p:cNvPr id="122" name="Google Shape;122;p21"/>
          <p:cNvPicPr preferRelativeResize="0"/>
          <p:nvPr/>
        </p:nvPicPr>
        <p:blipFill rotWithShape="1">
          <a:blip r:embed="rId4">
            <a:alphaModFix/>
          </a:blip>
          <a:srcRect/>
          <a:stretch/>
        </p:blipFill>
        <p:spPr>
          <a:xfrm>
            <a:off x="752665" y="1721239"/>
            <a:ext cx="1698768" cy="42186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D783-E63A-2E69-BAD3-BA9F22E951B8}"/>
              </a:ext>
            </a:extLst>
          </p:cNvPr>
          <p:cNvSpPr>
            <a:spLocks noGrp="1"/>
          </p:cNvSpPr>
          <p:nvPr>
            <p:ph type="title" idx="4294967295"/>
          </p:nvPr>
        </p:nvSpPr>
        <p:spPr>
          <a:xfrm>
            <a:off x="632619" y="534988"/>
            <a:ext cx="10044112" cy="877888"/>
          </a:xfrm>
        </p:spPr>
        <p:txBody>
          <a:bodyPr anchor="ctr">
            <a:normAutofit/>
          </a:bodyPr>
          <a:lstStyle/>
          <a:p>
            <a:r>
              <a:rPr lang="en-US" sz="4000" dirty="0"/>
              <a:t>Foundation: Establishing the Framework</a:t>
            </a:r>
          </a:p>
        </p:txBody>
      </p:sp>
      <p:graphicFrame>
        <p:nvGraphicFramePr>
          <p:cNvPr id="17" name="Content Placeholder 2">
            <a:extLst>
              <a:ext uri="{FF2B5EF4-FFF2-40B4-BE49-F238E27FC236}">
                <a16:creationId xmlns:a16="http://schemas.microsoft.com/office/drawing/2014/main" id="{591FA96F-AAB2-1C5A-ED16-760B7CBE5C1D}"/>
              </a:ext>
            </a:extLst>
          </p:cNvPr>
          <p:cNvGraphicFramePr>
            <a:graphicFrameLocks noGrp="1"/>
          </p:cNvGraphicFramePr>
          <p:nvPr>
            <p:ph idx="4294967295"/>
            <p:extLst>
              <p:ext uri="{D42A27DB-BD31-4B8C-83A1-F6EECF244321}">
                <p14:modId xmlns:p14="http://schemas.microsoft.com/office/powerpoint/2010/main" val="2623121808"/>
              </p:ext>
            </p:extLst>
          </p:nvPr>
        </p:nvGraphicFramePr>
        <p:xfrm>
          <a:off x="632619" y="1641476"/>
          <a:ext cx="10926762" cy="4192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7841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5" name="Rectangle 4">
            <a:extLst>
              <a:ext uri="{FF2B5EF4-FFF2-40B4-BE49-F238E27FC236}">
                <a16:creationId xmlns:a16="http://schemas.microsoft.com/office/drawing/2014/main" id="{D60981EF-C960-E9CA-DD3F-C827EC70A9F5}"/>
              </a:ext>
            </a:extLst>
          </p:cNvPr>
          <p:cNvSpPr>
            <a:spLocks noGrp="1" noRot="1" noMove="1" noResize="1" noEditPoints="1" noAdjustHandles="1" noChangeArrowheads="1" noChangeShapeType="1"/>
          </p:cNvSpPr>
          <p:nvPr/>
        </p:nvSpPr>
        <p:spPr>
          <a:xfrm>
            <a:off x="1143000" y="1721224"/>
            <a:ext cx="9910482" cy="3025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009092-D50A-D037-82B2-69B405F38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439" y="2036217"/>
            <a:ext cx="7772400" cy="2395602"/>
          </a:xfrm>
          <a:prstGeom prst="rect">
            <a:avLst/>
          </a:prstGeom>
        </p:spPr>
      </p:pic>
      <p:sp>
        <p:nvSpPr>
          <p:cNvPr id="2" name="TextBox 1">
            <a:extLst>
              <a:ext uri="{FF2B5EF4-FFF2-40B4-BE49-F238E27FC236}">
                <a16:creationId xmlns:a16="http://schemas.microsoft.com/office/drawing/2014/main" id="{B6324286-C86A-CA9F-BE6B-142F8D6E8DB6}"/>
              </a:ext>
            </a:extLst>
          </p:cNvPr>
          <p:cNvSpPr txBox="1"/>
          <p:nvPr/>
        </p:nvSpPr>
        <p:spPr>
          <a:xfrm>
            <a:off x="574996" y="2218355"/>
            <a:ext cx="3203627" cy="2031325"/>
          </a:xfrm>
          <a:prstGeom prst="rect">
            <a:avLst/>
          </a:prstGeom>
          <a:noFill/>
        </p:spPr>
        <p:txBody>
          <a:bodyPr wrap="square" lIns="91440" tIns="45720" rIns="91440" bIns="45720" rtlCol="0" anchor="t">
            <a:spAutoFit/>
          </a:bodyPr>
          <a:lstStyle/>
          <a:p>
            <a:r>
              <a:rPr lang="en-US" dirty="0">
                <a:latin typeface="Helvetica Neue Light" panose="02000403000000020004" pitchFamily="2" charset="0"/>
                <a:ea typeface="Helvetica Neue Light" panose="02000403000000020004" pitchFamily="2" charset="0"/>
              </a:rPr>
              <a:t>Portraits define the destination. But portraits do not build the road. Schools</a:t>
            </a:r>
          </a:p>
          <a:p>
            <a:r>
              <a:rPr lang="en-US" dirty="0">
                <a:latin typeface="Helvetica Neue Light" panose="02000403000000020004" pitchFamily="2" charset="0"/>
                <a:ea typeface="Helvetica Neue Light" panose="02000403000000020004" pitchFamily="2" charset="0"/>
              </a:rPr>
              <a:t>Need systems that intentionally teach students how to become the graduate </a:t>
            </a:r>
          </a:p>
          <a:p>
            <a:r>
              <a:rPr lang="en-US" dirty="0">
                <a:latin typeface="Helvetica Neue Light" panose="02000403000000020004" pitchFamily="2" charset="0"/>
                <a:ea typeface="Helvetica Neue Light" panose="02000403000000020004" pitchFamily="2" charset="0"/>
              </a:rPr>
              <a:t>We say we want.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2"/>
          <p:cNvSpPr/>
          <p:nvPr/>
        </p:nvSpPr>
        <p:spPr>
          <a:xfrm>
            <a:off x="7159020" y="2717480"/>
            <a:ext cx="4258279" cy="3119206"/>
          </a:xfrm>
          <a:custGeom>
            <a:avLst/>
            <a:gdLst/>
            <a:ahLst/>
            <a:cxnLst/>
            <a:rect l="l" t="t" r="r" b="b"/>
            <a:pathLst>
              <a:path w="5305003" h="3978752">
                <a:moveTo>
                  <a:pt x="0" y="0"/>
                </a:moveTo>
                <a:lnTo>
                  <a:pt x="5305003" y="0"/>
                </a:lnTo>
                <a:lnTo>
                  <a:pt x="5305003" y="3978752"/>
                </a:lnTo>
                <a:lnTo>
                  <a:pt x="0" y="3978752"/>
                </a:lnTo>
                <a:lnTo>
                  <a:pt x="0" y="0"/>
                </a:lnTo>
                <a:close/>
              </a:path>
            </a:pathLst>
          </a:custGeom>
          <a:blipFill>
            <a:blip r:embed="rId3"/>
            <a:stretch>
              <a:fillRect/>
            </a:stretch>
          </a:blipFill>
        </p:spPr>
        <p:txBody>
          <a:bodyPr/>
          <a:lstStyle/>
          <a:p>
            <a:endParaRPr lang="en-US"/>
          </a:p>
        </p:txBody>
      </p:sp>
      <p:sp>
        <p:nvSpPr>
          <p:cNvPr id="3" name="Freeform 3"/>
          <p:cNvSpPr/>
          <p:nvPr/>
        </p:nvSpPr>
        <p:spPr>
          <a:xfrm rot="10800000">
            <a:off x="5967654" y="4770158"/>
            <a:ext cx="1011857" cy="276996"/>
          </a:xfrm>
          <a:custGeom>
            <a:avLst/>
            <a:gdLst/>
            <a:ahLst/>
            <a:cxnLst/>
            <a:rect l="l" t="t" r="r" b="b"/>
            <a:pathLst>
              <a:path w="2023714" h="553992">
                <a:moveTo>
                  <a:pt x="0" y="0"/>
                </a:moveTo>
                <a:lnTo>
                  <a:pt x="2023715" y="0"/>
                </a:lnTo>
                <a:lnTo>
                  <a:pt x="2023715" y="553992"/>
                </a:lnTo>
                <a:lnTo>
                  <a:pt x="0" y="5539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43908" y="1268478"/>
            <a:ext cx="6993718" cy="648126"/>
          </a:xfrm>
          <a:prstGeom prst="rect">
            <a:avLst/>
          </a:prstGeom>
        </p:spPr>
        <p:txBody>
          <a:bodyPr wrap="square" lIns="0" tIns="0" rIns="0" bIns="0" rtlCol="0" anchor="t">
            <a:spAutoFit/>
          </a:bodyPr>
          <a:lstStyle/>
          <a:p>
            <a:pPr defTabSz="457200">
              <a:lnSpc>
                <a:spcPts val="5346"/>
              </a:lnSpc>
              <a:spcBef>
                <a:spcPct val="0"/>
              </a:spcBef>
            </a:pPr>
            <a:r>
              <a:rPr lang="en-US" sz="4112" dirty="0">
                <a:solidFill>
                  <a:srgbClr val="DEDEDE">
                    <a:lumMod val="10000"/>
                  </a:srgbClr>
                </a:solidFill>
                <a:latin typeface="Ideal Sans Medium" pitchFamily="2" charset="0"/>
                <a:ea typeface="Anton"/>
                <a:cs typeface="Ideal Sans Medium" pitchFamily="2" charset="0"/>
                <a:sym typeface="Anton"/>
              </a:rPr>
              <a:t>Profile of the SC Graduate</a:t>
            </a:r>
          </a:p>
        </p:txBody>
      </p:sp>
      <p:sp>
        <p:nvSpPr>
          <p:cNvPr id="5" name="Freeform 5"/>
          <p:cNvSpPr/>
          <p:nvPr/>
        </p:nvSpPr>
        <p:spPr>
          <a:xfrm rot="21341227">
            <a:off x="5897929" y="3630415"/>
            <a:ext cx="1011857" cy="276996"/>
          </a:xfrm>
          <a:custGeom>
            <a:avLst/>
            <a:gdLst/>
            <a:ahLst/>
            <a:cxnLst/>
            <a:rect l="l" t="t" r="r" b="b"/>
            <a:pathLst>
              <a:path w="2023714" h="553992">
                <a:moveTo>
                  <a:pt x="0" y="0"/>
                </a:moveTo>
                <a:lnTo>
                  <a:pt x="2023714" y="0"/>
                </a:lnTo>
                <a:lnTo>
                  <a:pt x="2023714" y="553992"/>
                </a:lnTo>
                <a:lnTo>
                  <a:pt x="0" y="5539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hlinkClick r:id="rId5" tooltip="https://drive.google.com/file/d/18zvxIusewV4A8FpV0suKX4KjMPrULzFF/view"/>
          </p:cNvPr>
          <p:cNvSpPr/>
          <p:nvPr/>
        </p:nvSpPr>
        <p:spPr>
          <a:xfrm>
            <a:off x="635990" y="2157839"/>
            <a:ext cx="5152154" cy="3869790"/>
          </a:xfrm>
          <a:custGeom>
            <a:avLst/>
            <a:gdLst/>
            <a:ahLst/>
            <a:cxnLst/>
            <a:rect l="l" t="t" r="r" b="b"/>
            <a:pathLst>
              <a:path w="10304308" h="7739579">
                <a:moveTo>
                  <a:pt x="0" y="0"/>
                </a:moveTo>
                <a:lnTo>
                  <a:pt x="10304309" y="0"/>
                </a:lnTo>
                <a:lnTo>
                  <a:pt x="10304309" y="7739579"/>
                </a:lnTo>
                <a:lnTo>
                  <a:pt x="0" y="7739579"/>
                </a:lnTo>
                <a:lnTo>
                  <a:pt x="0" y="0"/>
                </a:lnTo>
                <a:close/>
              </a:path>
            </a:pathLst>
          </a:custGeom>
          <a:blipFill>
            <a:blip r:embed="rId6"/>
            <a:stretch>
              <a:fillRect/>
            </a:stretch>
          </a:blipFill>
        </p:spPr>
        <p:txBody>
          <a:bodyPr/>
          <a:lstStyle/>
          <a:p>
            <a:endParaRPr lang="en-US" dirty="0"/>
          </a:p>
        </p:txBody>
      </p:sp>
      <p:sp>
        <p:nvSpPr>
          <p:cNvPr id="7" name="TextBox 7"/>
          <p:cNvSpPr txBox="1"/>
          <p:nvPr/>
        </p:nvSpPr>
        <p:spPr>
          <a:xfrm>
            <a:off x="7254557" y="2036126"/>
            <a:ext cx="4067204" cy="559640"/>
          </a:xfrm>
          <a:prstGeom prst="rect">
            <a:avLst/>
          </a:prstGeom>
        </p:spPr>
        <p:txBody>
          <a:bodyPr lIns="0" tIns="0" rIns="0" bIns="0" rtlCol="0" anchor="t">
            <a:spAutoFit/>
          </a:bodyPr>
          <a:lstStyle/>
          <a:p>
            <a:pPr algn="ctr" defTabSz="457200">
              <a:lnSpc>
                <a:spcPts val="4987"/>
              </a:lnSpc>
            </a:pPr>
            <a:r>
              <a:rPr lang="en-US" sz="2800" dirty="0">
                <a:solidFill>
                  <a:srgbClr val="DEDEDE">
                    <a:lumMod val="10000"/>
                  </a:srgbClr>
                </a:solidFill>
                <a:latin typeface="Helvetica Neue" panose="02000503000000020004" pitchFamily="2" charset="0"/>
                <a:ea typeface="Helvetica Neue" panose="02000503000000020004" pitchFamily="2" charset="0"/>
                <a:cs typeface="Helvetica Neue" panose="02000503000000020004" pitchFamily="2" charset="0"/>
                <a:sym typeface="Breathing"/>
              </a:rPr>
              <a:t>Competencies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04D3-7862-8618-0B92-56063A75F0DE}"/>
              </a:ext>
            </a:extLst>
          </p:cNvPr>
          <p:cNvSpPr>
            <a:spLocks noGrp="1"/>
          </p:cNvSpPr>
          <p:nvPr>
            <p:ph type="title" idx="4294967295"/>
          </p:nvPr>
        </p:nvSpPr>
        <p:spPr>
          <a:xfrm>
            <a:off x="413871" y="324784"/>
            <a:ext cx="7761942" cy="1325563"/>
          </a:xfrm>
        </p:spPr>
        <p:txBody>
          <a:bodyPr>
            <a:normAutofit/>
          </a:bodyPr>
          <a:lstStyle/>
          <a:p>
            <a:r>
              <a:rPr lang="en-US" sz="4000" dirty="0"/>
              <a:t>Integration: Embedding Leadership into Student Learning</a:t>
            </a:r>
          </a:p>
        </p:txBody>
      </p:sp>
      <p:graphicFrame>
        <p:nvGraphicFramePr>
          <p:cNvPr id="5" name="Content Placeholder 2">
            <a:extLst>
              <a:ext uri="{FF2B5EF4-FFF2-40B4-BE49-F238E27FC236}">
                <a16:creationId xmlns:a16="http://schemas.microsoft.com/office/drawing/2014/main" id="{85704044-2BA5-35B3-BDC8-EEBAFA1D0DE6}"/>
              </a:ext>
            </a:extLst>
          </p:cNvPr>
          <p:cNvGraphicFramePr>
            <a:graphicFrameLocks noGrp="1"/>
          </p:cNvGraphicFramePr>
          <p:nvPr>
            <p:ph idx="4294967295"/>
            <p:extLst>
              <p:ext uri="{D42A27DB-BD31-4B8C-83A1-F6EECF244321}">
                <p14:modId xmlns:p14="http://schemas.microsoft.com/office/powerpoint/2010/main" val="1042242235"/>
              </p:ext>
            </p:extLst>
          </p:nvPr>
        </p:nvGraphicFramePr>
        <p:xfrm>
          <a:off x="1069041" y="1783678"/>
          <a:ext cx="10053918" cy="4588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8667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4233-C296-91BC-3E0E-0071A18524EA}"/>
              </a:ext>
            </a:extLst>
          </p:cNvPr>
          <p:cNvSpPr>
            <a:spLocks noGrp="1"/>
          </p:cNvSpPr>
          <p:nvPr>
            <p:ph type="title" idx="4294967295"/>
          </p:nvPr>
        </p:nvSpPr>
        <p:spPr>
          <a:xfrm>
            <a:off x="578273" y="346094"/>
            <a:ext cx="10515600" cy="1325563"/>
          </a:xfrm>
        </p:spPr>
        <p:txBody>
          <a:bodyPr>
            <a:normAutofit/>
          </a:bodyPr>
          <a:lstStyle/>
          <a:p>
            <a:r>
              <a:rPr lang="en-US" dirty="0"/>
              <a:t>Sustainability: Creating a Lasting Leadership Culture</a:t>
            </a:r>
          </a:p>
        </p:txBody>
      </p:sp>
      <p:graphicFrame>
        <p:nvGraphicFramePr>
          <p:cNvPr id="5" name="Content Placeholder 2">
            <a:extLst>
              <a:ext uri="{FF2B5EF4-FFF2-40B4-BE49-F238E27FC236}">
                <a16:creationId xmlns:a16="http://schemas.microsoft.com/office/drawing/2014/main" id="{0527C3FA-9E7C-8A59-2644-ED1AF8944263}"/>
              </a:ext>
            </a:extLst>
          </p:cNvPr>
          <p:cNvGraphicFramePr>
            <a:graphicFrameLocks noGrp="1"/>
          </p:cNvGraphicFramePr>
          <p:nvPr>
            <p:ph idx="4294967295"/>
            <p:extLst>
              <p:ext uri="{D42A27DB-BD31-4B8C-83A1-F6EECF244321}">
                <p14:modId xmlns:p14="http://schemas.microsoft.com/office/powerpoint/2010/main" val="2287604706"/>
              </p:ext>
            </p:extLst>
          </p:nvPr>
        </p:nvGraphicFramePr>
        <p:xfrm>
          <a:off x="1299633" y="1671657"/>
          <a:ext cx="9592733" cy="4463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487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hart with text on it">
            <a:extLst>
              <a:ext uri="{FF2B5EF4-FFF2-40B4-BE49-F238E27FC236}">
                <a16:creationId xmlns:a16="http://schemas.microsoft.com/office/drawing/2014/main" id="{C994DC93-1977-756D-AC2C-1D8C97E6F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5" y="16360"/>
            <a:ext cx="12133829" cy="6825279"/>
          </a:xfrm>
          <a:prstGeom prst="rect">
            <a:avLst/>
          </a:prstGeom>
        </p:spPr>
      </p:pic>
    </p:spTree>
    <p:extLst>
      <p:ext uri="{BB962C8B-B14F-4D97-AF65-F5344CB8AC3E}">
        <p14:creationId xmlns:p14="http://schemas.microsoft.com/office/powerpoint/2010/main" val="99531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8E6FF"/>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64FA788-CDF9-853D-94DF-8B420213440E}"/>
              </a:ext>
            </a:extLst>
          </p:cNvPr>
          <p:cNvGraphicFramePr>
            <a:graphicFrameLocks noGrp="1"/>
          </p:cNvGraphicFramePr>
          <p:nvPr>
            <p:ph type="pic" sz="quarter" idx="13"/>
            <p:extLst>
              <p:ext uri="{D42A27DB-BD31-4B8C-83A1-F6EECF244321}">
                <p14:modId xmlns:p14="http://schemas.microsoft.com/office/powerpoint/2010/main" val="198238010"/>
              </p:ext>
            </p:extLst>
          </p:nvPr>
        </p:nvGraphicFramePr>
        <p:xfrm>
          <a:off x="914399" y="1350169"/>
          <a:ext cx="9892146" cy="5018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C3BD6A4-E532-ACDB-F7C5-32B18079D1FC}"/>
              </a:ext>
            </a:extLst>
          </p:cNvPr>
          <p:cNvSpPr>
            <a:spLocks noGrp="1"/>
          </p:cNvSpPr>
          <p:nvPr>
            <p:ph type="title" idx="4294967295"/>
          </p:nvPr>
        </p:nvSpPr>
        <p:spPr>
          <a:xfrm>
            <a:off x="290945" y="687387"/>
            <a:ext cx="10515600" cy="1325563"/>
          </a:xfrm>
          <a:prstGeom prst="rect">
            <a:avLst/>
          </a:prstGeom>
        </p:spPr>
        <p:txBody>
          <a:bodyPr>
            <a:normAutofit/>
          </a:bodyPr>
          <a:lstStyle/>
          <a:p>
            <a:r>
              <a:rPr lang="en-US" dirty="0">
                <a:latin typeface="Ideal Sans Medium" pitchFamily="2" charset="0"/>
                <a:cs typeface="Ideal Sans Medium" pitchFamily="2" charset="0"/>
              </a:rPr>
              <a:t>What Leadership Looks Like in CTE</a:t>
            </a:r>
          </a:p>
        </p:txBody>
      </p:sp>
    </p:spTree>
    <p:extLst>
      <p:ext uri="{BB962C8B-B14F-4D97-AF65-F5344CB8AC3E}">
        <p14:creationId xmlns:p14="http://schemas.microsoft.com/office/powerpoint/2010/main" val="2407470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A0CA-E5B8-2DE3-46BF-420EA30B92FD}"/>
              </a:ext>
            </a:extLst>
          </p:cNvPr>
          <p:cNvSpPr>
            <a:spLocks noGrp="1"/>
          </p:cNvSpPr>
          <p:nvPr>
            <p:ph type="title"/>
          </p:nvPr>
        </p:nvSpPr>
        <p:spPr>
          <a:xfrm>
            <a:off x="509588" y="465139"/>
            <a:ext cx="10515600" cy="806450"/>
          </a:xfrm>
        </p:spPr>
        <p:txBody>
          <a:bodyPr anchor="ctr">
            <a:normAutofit/>
          </a:bodyPr>
          <a:lstStyle/>
          <a:p>
            <a:r>
              <a:rPr lang="en-US" sz="4000" dirty="0"/>
              <a:t>Why Leader in Me?</a:t>
            </a:r>
          </a:p>
        </p:txBody>
      </p:sp>
      <p:sp>
        <p:nvSpPr>
          <p:cNvPr id="3" name="Content Placeholder 6">
            <a:extLst>
              <a:ext uri="{FF2B5EF4-FFF2-40B4-BE49-F238E27FC236}">
                <a16:creationId xmlns:a16="http://schemas.microsoft.com/office/drawing/2014/main" id="{D53E25C3-2E61-16FB-90CD-D713658F65B3}"/>
              </a:ext>
            </a:extLst>
          </p:cNvPr>
          <p:cNvSpPr txBox="1">
            <a:spLocks/>
          </p:cNvSpPr>
          <p:nvPr/>
        </p:nvSpPr>
        <p:spPr>
          <a:xfrm>
            <a:off x="2344312" y="1669606"/>
            <a:ext cx="3417542" cy="686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lumMod val="10000"/>
                  </a:schemeClr>
                </a:solidFill>
              </a:rPr>
              <a:t>Provides a consistent leadership framework</a:t>
            </a:r>
          </a:p>
        </p:txBody>
      </p:sp>
      <p:pic>
        <p:nvPicPr>
          <p:cNvPr id="7" name="Picture 6">
            <a:extLst>
              <a:ext uri="{FF2B5EF4-FFF2-40B4-BE49-F238E27FC236}">
                <a16:creationId xmlns:a16="http://schemas.microsoft.com/office/drawing/2014/main" id="{F136408D-74B4-4091-CBCB-2089A867B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862" y="1473770"/>
            <a:ext cx="1384900" cy="1231795"/>
          </a:xfrm>
          <a:prstGeom prst="rect">
            <a:avLst/>
          </a:prstGeom>
        </p:spPr>
      </p:pic>
      <p:pic>
        <p:nvPicPr>
          <p:cNvPr id="9" name="Picture 8">
            <a:extLst>
              <a:ext uri="{FF2B5EF4-FFF2-40B4-BE49-F238E27FC236}">
                <a16:creationId xmlns:a16="http://schemas.microsoft.com/office/drawing/2014/main" id="{3B308764-8585-CA0F-97EA-6F2F16C28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905" y="3182162"/>
            <a:ext cx="1314813" cy="1231795"/>
          </a:xfrm>
          <a:prstGeom prst="rect">
            <a:avLst/>
          </a:prstGeom>
        </p:spPr>
      </p:pic>
      <p:pic>
        <p:nvPicPr>
          <p:cNvPr id="12" name="Picture 11">
            <a:extLst>
              <a:ext uri="{FF2B5EF4-FFF2-40B4-BE49-F238E27FC236}">
                <a16:creationId xmlns:a16="http://schemas.microsoft.com/office/drawing/2014/main" id="{660DE5D9-B7A2-4C39-C1E4-897E56A16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045" y="1403826"/>
            <a:ext cx="1231795" cy="1218259"/>
          </a:xfrm>
          <a:prstGeom prst="rect">
            <a:avLst/>
          </a:prstGeom>
        </p:spPr>
      </p:pic>
      <p:pic>
        <p:nvPicPr>
          <p:cNvPr id="14" name="Picture 13">
            <a:extLst>
              <a:ext uri="{FF2B5EF4-FFF2-40B4-BE49-F238E27FC236}">
                <a16:creationId xmlns:a16="http://schemas.microsoft.com/office/drawing/2014/main" id="{4D507A9D-2E05-E286-4D3D-E102BE04F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045" y="4681615"/>
            <a:ext cx="1231795" cy="1231795"/>
          </a:xfrm>
          <a:prstGeom prst="rect">
            <a:avLst/>
          </a:prstGeom>
        </p:spPr>
      </p:pic>
      <p:pic>
        <p:nvPicPr>
          <p:cNvPr id="16" name="Picture 15">
            <a:extLst>
              <a:ext uri="{FF2B5EF4-FFF2-40B4-BE49-F238E27FC236}">
                <a16:creationId xmlns:a16="http://schemas.microsoft.com/office/drawing/2014/main" id="{3C2F551E-32F9-0A7B-5B51-932BFF5B5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082" y="3035952"/>
            <a:ext cx="901720" cy="1231796"/>
          </a:xfrm>
          <a:prstGeom prst="rect">
            <a:avLst/>
          </a:prstGeom>
        </p:spPr>
      </p:pic>
      <p:sp>
        <p:nvSpPr>
          <p:cNvPr id="17" name="Content Placeholder 6">
            <a:extLst>
              <a:ext uri="{FF2B5EF4-FFF2-40B4-BE49-F238E27FC236}">
                <a16:creationId xmlns:a16="http://schemas.microsoft.com/office/drawing/2014/main" id="{CE6C3B9E-A7E5-0ED1-FEC0-BDCC644A372E}"/>
              </a:ext>
            </a:extLst>
          </p:cNvPr>
          <p:cNvSpPr txBox="1">
            <a:spLocks/>
          </p:cNvSpPr>
          <p:nvPr/>
        </p:nvSpPr>
        <p:spPr>
          <a:xfrm>
            <a:off x="2344312" y="3270675"/>
            <a:ext cx="3417542" cy="1054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lumMod val="10000"/>
                  </a:schemeClr>
                </a:solidFill>
              </a:rPr>
              <a:t>Builds leadership habits through repetition and application</a:t>
            </a:r>
          </a:p>
        </p:txBody>
      </p:sp>
      <p:sp>
        <p:nvSpPr>
          <p:cNvPr id="18" name="Content Placeholder 6">
            <a:extLst>
              <a:ext uri="{FF2B5EF4-FFF2-40B4-BE49-F238E27FC236}">
                <a16:creationId xmlns:a16="http://schemas.microsoft.com/office/drawing/2014/main" id="{E6240FFD-E5EA-B724-E6C6-45A6F3D0567F}"/>
              </a:ext>
            </a:extLst>
          </p:cNvPr>
          <p:cNvSpPr txBox="1">
            <a:spLocks/>
          </p:cNvSpPr>
          <p:nvPr/>
        </p:nvSpPr>
        <p:spPr>
          <a:xfrm>
            <a:off x="2344312" y="4862615"/>
            <a:ext cx="3417542" cy="8697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lumMod val="10000"/>
                  </a:schemeClr>
                </a:solidFill>
              </a:rPr>
              <a:t>Aligns with the mission of career and technical education</a:t>
            </a:r>
          </a:p>
        </p:txBody>
      </p:sp>
      <p:sp>
        <p:nvSpPr>
          <p:cNvPr id="19" name="Content Placeholder 6">
            <a:extLst>
              <a:ext uri="{FF2B5EF4-FFF2-40B4-BE49-F238E27FC236}">
                <a16:creationId xmlns:a16="http://schemas.microsoft.com/office/drawing/2014/main" id="{356537A0-120A-F997-C954-E4FE7680297B}"/>
              </a:ext>
            </a:extLst>
          </p:cNvPr>
          <p:cNvSpPr txBox="1">
            <a:spLocks/>
          </p:cNvSpPr>
          <p:nvPr/>
        </p:nvSpPr>
        <p:spPr>
          <a:xfrm>
            <a:off x="7804770" y="1669606"/>
            <a:ext cx="3417542" cy="686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lumMod val="10000"/>
                  </a:schemeClr>
                </a:solidFill>
              </a:rPr>
              <a:t>Focuses on transferable workforce skills</a:t>
            </a:r>
          </a:p>
        </p:txBody>
      </p:sp>
      <p:sp>
        <p:nvSpPr>
          <p:cNvPr id="20" name="Content Placeholder 6">
            <a:extLst>
              <a:ext uri="{FF2B5EF4-FFF2-40B4-BE49-F238E27FC236}">
                <a16:creationId xmlns:a16="http://schemas.microsoft.com/office/drawing/2014/main" id="{230FE88E-F4C5-7BCE-0D63-06C38D750243}"/>
              </a:ext>
            </a:extLst>
          </p:cNvPr>
          <p:cNvSpPr txBox="1">
            <a:spLocks/>
          </p:cNvSpPr>
          <p:nvPr/>
        </p:nvSpPr>
        <p:spPr>
          <a:xfrm>
            <a:off x="7804770" y="3359187"/>
            <a:ext cx="3417542" cy="1054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lumMod val="10000"/>
                  </a:schemeClr>
                </a:solidFill>
              </a:rPr>
              <a:t>Supports both personal growth and workplace readiness</a:t>
            </a:r>
          </a:p>
        </p:txBody>
      </p:sp>
    </p:spTree>
    <p:extLst>
      <p:ext uri="{BB962C8B-B14F-4D97-AF65-F5344CB8AC3E}">
        <p14:creationId xmlns:p14="http://schemas.microsoft.com/office/powerpoint/2010/main" val="480344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CCA59-E499-0BC4-82D5-493064504B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617E1F8-AADD-6F93-1DC0-B14D4E810A65}"/>
              </a:ext>
            </a:extLst>
          </p:cNvPr>
          <p:cNvSpPr>
            <a:spLocks noGrp="1"/>
          </p:cNvSpPr>
          <p:nvPr>
            <p:ph type="body" sz="quarter" idx="4294967295"/>
          </p:nvPr>
        </p:nvSpPr>
        <p:spPr>
          <a:xfrm>
            <a:off x="423089" y="306923"/>
            <a:ext cx="7965507" cy="735582"/>
          </a:xfrm>
          <a:prstGeom prst="rect">
            <a:avLst/>
          </a:prstGeom>
        </p:spPr>
        <p:txBody>
          <a:bodyPr/>
          <a:lstStyle/>
          <a:p>
            <a:pPr marL="0" indent="0">
              <a:buNone/>
            </a:pPr>
            <a:r>
              <a:rPr lang="en-US" sz="4400" b="1" i="0" u="none" strike="noStrike" dirty="0">
                <a:solidFill>
                  <a:srgbClr val="000000"/>
                </a:solidFill>
                <a:effectLst/>
                <a:latin typeface="Ideal Sans Medium" pitchFamily="2" charset="0"/>
                <a:cs typeface="Ideal Sans Medium" pitchFamily="2" charset="0"/>
              </a:rPr>
              <a:t>Micro-Credentials Overview</a:t>
            </a:r>
            <a:endParaRPr lang="en-US" sz="4400" dirty="0">
              <a:latin typeface="Ideal Sans Medium" pitchFamily="2" charset="0"/>
              <a:cs typeface="Ideal Sans Medium" pitchFamily="2" charset="0"/>
            </a:endParaRPr>
          </a:p>
        </p:txBody>
      </p:sp>
      <p:sp>
        <p:nvSpPr>
          <p:cNvPr id="3" name="TextBox 2">
            <a:extLst>
              <a:ext uri="{FF2B5EF4-FFF2-40B4-BE49-F238E27FC236}">
                <a16:creationId xmlns:a16="http://schemas.microsoft.com/office/drawing/2014/main" id="{543B99DF-6235-7C8F-4C23-D24C4C2CE32E}"/>
              </a:ext>
            </a:extLst>
          </p:cNvPr>
          <p:cNvSpPr txBox="1"/>
          <p:nvPr/>
        </p:nvSpPr>
        <p:spPr>
          <a:xfrm>
            <a:off x="423089" y="1065874"/>
            <a:ext cx="110474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Each module in the Life-Ready Leadership Curriculum culminates in a performance-based micro-credential that verifies key leadership competencies.</a:t>
            </a:r>
          </a:p>
        </p:txBody>
      </p:sp>
      <p:graphicFrame>
        <p:nvGraphicFramePr>
          <p:cNvPr id="4" name="Table 3">
            <a:extLst>
              <a:ext uri="{FF2B5EF4-FFF2-40B4-BE49-F238E27FC236}">
                <a16:creationId xmlns:a16="http://schemas.microsoft.com/office/drawing/2014/main" id="{6C865564-9A79-1EF3-B66E-0E1BDEAF1F82}"/>
              </a:ext>
            </a:extLst>
          </p:cNvPr>
          <p:cNvGraphicFramePr>
            <a:graphicFrameLocks noGrp="1"/>
          </p:cNvGraphicFramePr>
          <p:nvPr>
            <p:extLst>
              <p:ext uri="{D42A27DB-BD31-4B8C-83A1-F6EECF244321}">
                <p14:modId xmlns:p14="http://schemas.microsoft.com/office/powerpoint/2010/main" val="1657704069"/>
              </p:ext>
            </p:extLst>
          </p:nvPr>
        </p:nvGraphicFramePr>
        <p:xfrm>
          <a:off x="1668160" y="1833650"/>
          <a:ext cx="9451146" cy="4090735"/>
        </p:xfrm>
        <a:graphic>
          <a:graphicData uri="http://schemas.openxmlformats.org/drawingml/2006/table">
            <a:tbl>
              <a:tblPr/>
              <a:tblGrid>
                <a:gridCol w="4091934">
                  <a:extLst>
                    <a:ext uri="{9D8B030D-6E8A-4147-A177-3AD203B41FA5}">
                      <a16:colId xmlns:a16="http://schemas.microsoft.com/office/drawing/2014/main" val="2131023600"/>
                    </a:ext>
                  </a:extLst>
                </a:gridCol>
                <a:gridCol w="5359212">
                  <a:extLst>
                    <a:ext uri="{9D8B030D-6E8A-4147-A177-3AD203B41FA5}">
                      <a16:colId xmlns:a16="http://schemas.microsoft.com/office/drawing/2014/main" val="561967962"/>
                    </a:ext>
                  </a:extLst>
                </a:gridCol>
              </a:tblGrid>
              <a:tr h="453586">
                <a:tc>
                  <a:txBody>
                    <a:bodyPr/>
                    <a:lstStyle/>
                    <a:p>
                      <a:pPr algn="ctr" rtl="0" fontAlgn="t">
                        <a:buNone/>
                      </a:pPr>
                      <a:r>
                        <a:rPr lang="en-US" sz="1600" b="1"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Micro-Credential</a:t>
                      </a:r>
                      <a:endParaRPr lang="en-US" sz="1600" dirty="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noFill/>
                  </a:tcPr>
                </a:tc>
                <a:tc>
                  <a:txBody>
                    <a:bodyPr/>
                    <a:lstStyle/>
                    <a:p>
                      <a:pPr algn="ctr" rtl="0" fontAlgn="t">
                        <a:buNone/>
                      </a:pPr>
                      <a:r>
                        <a:rPr lang="en-US" sz="1600" b="1"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Focus Area</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noFill/>
                  </a:tcPr>
                </a:tc>
                <a:extLst>
                  <a:ext uri="{0D108BD9-81ED-4DB2-BD59-A6C34878D82A}">
                    <a16:rowId xmlns:a16="http://schemas.microsoft.com/office/drawing/2014/main" val="1653257943"/>
                  </a:ext>
                </a:extLst>
              </a:tr>
              <a:tr h="447591">
                <a:tc>
                  <a:txBody>
                    <a:bodyPr/>
                    <a:lstStyle/>
                    <a:p>
                      <a:pPr rtl="0" fontAlgn="t">
                        <a:buNone/>
                      </a:pPr>
                      <a:r>
                        <a:rPr lang="en-US" sz="1600" b="1"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Living The 7 Habits</a:t>
                      </a:r>
                      <a:r>
                        <a:rPr lang="en-US" sz="1600" b="1" i="0" u="none" strike="noStrike" baseline="300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t>
                      </a:r>
                      <a:endParaRPr lang="en-US" sz="1600" baseline="30000" dirty="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E8EFFB"/>
                    </a:solidFill>
                  </a:tcPr>
                </a:tc>
                <a:tc>
                  <a:txBody>
                    <a:bodyPr/>
                    <a:lstStyle/>
                    <a:p>
                      <a:pPr rtl="0" fontAlgn="t">
                        <a:buNone/>
                      </a:pPr>
                      <a:r>
                        <a:rPr lang="en-US" sz="1600" b="0"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Self-leadership, mindset, and personal responsibility</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E8EFFB"/>
                    </a:solidFill>
                  </a:tcPr>
                </a:tc>
                <a:extLst>
                  <a:ext uri="{0D108BD9-81ED-4DB2-BD59-A6C34878D82A}">
                    <a16:rowId xmlns:a16="http://schemas.microsoft.com/office/drawing/2014/main" val="3149055098"/>
                  </a:ext>
                </a:extLst>
              </a:tr>
              <a:tr h="453586">
                <a:tc>
                  <a:txBody>
                    <a:bodyPr/>
                    <a:lstStyle/>
                    <a:p>
                      <a:pPr rtl="0" fontAlgn="t">
                        <a:buNone/>
                      </a:pPr>
                      <a:r>
                        <a:rPr lang="en-US" sz="1600" b="1"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Achieving Goals</a:t>
                      </a:r>
                      <a:endParaRPr lang="en-US" sz="1600" dirty="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FFF2D3"/>
                    </a:solidFill>
                  </a:tcPr>
                </a:tc>
                <a:tc>
                  <a:txBody>
                    <a:bodyPr/>
                    <a:lstStyle/>
                    <a:p>
                      <a:pPr rtl="0" fontAlgn="t">
                        <a:buNone/>
                      </a:pPr>
                      <a:r>
                        <a:rPr lang="en-US" sz="1600" b="0"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Vision-setting, planning, and perseverance</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FFF2D3"/>
                    </a:solidFill>
                  </a:tcPr>
                </a:tc>
                <a:extLst>
                  <a:ext uri="{0D108BD9-81ED-4DB2-BD59-A6C34878D82A}">
                    <a16:rowId xmlns:a16="http://schemas.microsoft.com/office/drawing/2014/main" val="2295235305"/>
                  </a:ext>
                </a:extLst>
              </a:tr>
              <a:tr h="453586">
                <a:tc>
                  <a:txBody>
                    <a:bodyPr/>
                    <a:lstStyle/>
                    <a:p>
                      <a:pPr rtl="0" fontAlgn="t">
                        <a:buNone/>
                      </a:pPr>
                      <a:r>
                        <a:rPr lang="en-US" sz="1600" b="1"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Strengthening Wellness</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EDE0EC"/>
                    </a:solidFill>
                  </a:tcPr>
                </a:tc>
                <a:tc>
                  <a:txBody>
                    <a:bodyPr/>
                    <a:lstStyle/>
                    <a:p>
                      <a:pPr rtl="0" fontAlgn="t">
                        <a:buNone/>
                      </a:pPr>
                      <a:r>
                        <a:rPr lang="en-US" sz="1600" b="0"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Balance, time management, and personal renewal</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EDE0EC"/>
                    </a:solidFill>
                  </a:tcPr>
                </a:tc>
                <a:extLst>
                  <a:ext uri="{0D108BD9-81ED-4DB2-BD59-A6C34878D82A}">
                    <a16:rowId xmlns:a16="http://schemas.microsoft.com/office/drawing/2014/main" val="958947771"/>
                  </a:ext>
                </a:extLst>
              </a:tr>
              <a:tr h="453586">
                <a:tc>
                  <a:txBody>
                    <a:bodyPr/>
                    <a:lstStyle/>
                    <a:p>
                      <a:pPr rtl="0" fontAlgn="t">
                        <a:buNone/>
                      </a:pPr>
                      <a:r>
                        <a:rPr lang="en-US" sz="1600" b="1"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Finding Your Voice</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FEE2CF"/>
                    </a:solidFill>
                  </a:tcPr>
                </a:tc>
                <a:tc>
                  <a:txBody>
                    <a:bodyPr/>
                    <a:lstStyle/>
                    <a:p>
                      <a:pPr rtl="0" fontAlgn="t">
                        <a:buNone/>
                      </a:pPr>
                      <a:r>
                        <a:rPr lang="en-US" sz="1600" b="0"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Purpose, passion, and initiative</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FEE2CF"/>
                    </a:solidFill>
                  </a:tcPr>
                </a:tc>
                <a:extLst>
                  <a:ext uri="{0D108BD9-81ED-4DB2-BD59-A6C34878D82A}">
                    <a16:rowId xmlns:a16="http://schemas.microsoft.com/office/drawing/2014/main" val="2436210265"/>
                  </a:ext>
                </a:extLst>
              </a:tr>
              <a:tr h="468042">
                <a:tc>
                  <a:txBody>
                    <a:bodyPr/>
                    <a:lstStyle/>
                    <a:p>
                      <a:pPr rtl="0" fontAlgn="t">
                        <a:buNone/>
                      </a:pPr>
                      <a:r>
                        <a:rPr lang="en-US" sz="1600" b="1"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Developing High-Trust Relationships</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E8EFFB"/>
                    </a:solidFill>
                  </a:tcPr>
                </a:tc>
                <a:tc>
                  <a:txBody>
                    <a:bodyPr/>
                    <a:lstStyle/>
                    <a:p>
                      <a:pPr rtl="0" fontAlgn="t">
                        <a:buNone/>
                      </a:pPr>
                      <a:r>
                        <a:rPr lang="en-US" sz="1600" b="0"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Trust-building, mutual respect, and clear communication</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E8EFFB"/>
                    </a:solidFill>
                  </a:tcPr>
                </a:tc>
                <a:extLst>
                  <a:ext uri="{0D108BD9-81ED-4DB2-BD59-A6C34878D82A}">
                    <a16:rowId xmlns:a16="http://schemas.microsoft.com/office/drawing/2014/main" val="2796687030"/>
                  </a:ext>
                </a:extLst>
              </a:tr>
              <a:tr h="453586">
                <a:tc>
                  <a:txBody>
                    <a:bodyPr/>
                    <a:lstStyle/>
                    <a:p>
                      <a:pPr rtl="0" fontAlgn="t">
                        <a:buNone/>
                      </a:pPr>
                      <a:r>
                        <a:rPr lang="en-US" sz="1600" b="1"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Contributing to the Community</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FFF2D3"/>
                    </a:solidFill>
                  </a:tcPr>
                </a:tc>
                <a:tc>
                  <a:txBody>
                    <a:bodyPr/>
                    <a:lstStyle/>
                    <a:p>
                      <a:pPr rtl="0" fontAlgn="t">
                        <a:buNone/>
                      </a:pPr>
                      <a:r>
                        <a:rPr lang="en-US" sz="1600" b="0"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Civic engagement, collaboration, and service</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FFF2D3"/>
                    </a:solidFill>
                  </a:tcPr>
                </a:tc>
                <a:extLst>
                  <a:ext uri="{0D108BD9-81ED-4DB2-BD59-A6C34878D82A}">
                    <a16:rowId xmlns:a16="http://schemas.microsoft.com/office/drawing/2014/main" val="3757727434"/>
                  </a:ext>
                </a:extLst>
              </a:tr>
              <a:tr h="453586">
                <a:tc>
                  <a:txBody>
                    <a:bodyPr/>
                    <a:lstStyle/>
                    <a:p>
                      <a:pPr rtl="0" fontAlgn="t">
                        <a:buNone/>
                      </a:pPr>
                      <a:r>
                        <a:rPr lang="en-US" sz="1600" b="1"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Succeeding with People</a:t>
                      </a:r>
                      <a:endParaRPr lang="en-US" sz="1600" dirty="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EDE0EC"/>
                    </a:solidFill>
                  </a:tcPr>
                </a:tc>
                <a:tc>
                  <a:txBody>
                    <a:bodyPr/>
                    <a:lstStyle/>
                    <a:p>
                      <a:pPr rtl="0" fontAlgn="t">
                        <a:buNone/>
                      </a:pPr>
                      <a:r>
                        <a:rPr lang="en-US" sz="1600" b="0"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Collaboration, listening, and conflict resolution</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EDE0EC"/>
                    </a:solidFill>
                  </a:tcPr>
                </a:tc>
                <a:extLst>
                  <a:ext uri="{0D108BD9-81ED-4DB2-BD59-A6C34878D82A}">
                    <a16:rowId xmlns:a16="http://schemas.microsoft.com/office/drawing/2014/main" val="28548487"/>
                  </a:ext>
                </a:extLst>
              </a:tr>
              <a:tr h="453586">
                <a:tc>
                  <a:txBody>
                    <a:bodyPr/>
                    <a:lstStyle/>
                    <a:p>
                      <a:pPr rtl="0" fontAlgn="t">
                        <a:buNone/>
                      </a:pPr>
                      <a:r>
                        <a:rPr lang="en-US" sz="1600" b="1" i="0" u="none" strike="noStrike">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Leading Teams</a:t>
                      </a:r>
                      <a:endParaRPr lang="en-US" sz="160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FEE2CF"/>
                    </a:solidFill>
                  </a:tcPr>
                </a:tc>
                <a:tc>
                  <a:txBody>
                    <a:bodyPr/>
                    <a:lstStyle/>
                    <a:p>
                      <a:pPr rtl="0" fontAlgn="t">
                        <a:buNone/>
                      </a:pPr>
                      <a:r>
                        <a:rPr lang="en-US" sz="1600" b="0"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Shared vision, empowerment, and team alignment</a:t>
                      </a:r>
                      <a:endParaRPr lang="en-US" sz="1600" dirty="0">
                        <a:effectLst/>
                        <a:latin typeface="Helvetica Neue" panose="02000503000000020004" pitchFamily="2" charset="0"/>
                        <a:ea typeface="Helvetica Neue" panose="02000503000000020004" pitchFamily="2" charset="0"/>
                        <a:cs typeface="Helvetica Neue" panose="02000503000000020004" pitchFamily="2" charset="0"/>
                      </a:endParaRPr>
                    </a:p>
                  </a:txBody>
                  <a:tcPr marL="63500" marR="63500" marT="63500" marB="63500">
                    <a:lnL>
                      <a:noFill/>
                    </a:lnL>
                    <a:lnR>
                      <a:noFill/>
                    </a:lnR>
                    <a:lnT>
                      <a:noFill/>
                    </a:lnT>
                    <a:lnB>
                      <a:noFill/>
                    </a:lnB>
                    <a:solidFill>
                      <a:srgbClr val="FEE2CF"/>
                    </a:solidFill>
                  </a:tcPr>
                </a:tc>
                <a:extLst>
                  <a:ext uri="{0D108BD9-81ED-4DB2-BD59-A6C34878D82A}">
                    <a16:rowId xmlns:a16="http://schemas.microsoft.com/office/drawing/2014/main" val="2400032354"/>
                  </a:ext>
                </a:extLst>
              </a:tr>
            </a:tbl>
          </a:graphicData>
        </a:graphic>
      </p:graphicFrame>
      <p:pic>
        <p:nvPicPr>
          <p:cNvPr id="6" name="Picture 5">
            <a:extLst>
              <a:ext uri="{FF2B5EF4-FFF2-40B4-BE49-F238E27FC236}">
                <a16:creationId xmlns:a16="http://schemas.microsoft.com/office/drawing/2014/main" id="{AE895C4C-FFC0-FC7B-2DEB-5C9EA6AF8C70}"/>
              </a:ext>
            </a:extLst>
          </p:cNvPr>
          <p:cNvPicPr>
            <a:picLocks noChangeAspect="1"/>
          </p:cNvPicPr>
          <p:nvPr/>
        </p:nvPicPr>
        <p:blipFill>
          <a:blip r:embed="rId2"/>
          <a:stretch>
            <a:fillRect/>
          </a:stretch>
        </p:blipFill>
        <p:spPr>
          <a:xfrm>
            <a:off x="1179060" y="5490456"/>
            <a:ext cx="378702" cy="433929"/>
          </a:xfrm>
          <a:prstGeom prst="rect">
            <a:avLst/>
          </a:prstGeom>
        </p:spPr>
      </p:pic>
      <p:pic>
        <p:nvPicPr>
          <p:cNvPr id="8" name="Picture 7" descr="A blue hexagon with white text and a blue and white logo&#10;&#10;AI-generated content may be incorrect.">
            <a:extLst>
              <a:ext uri="{FF2B5EF4-FFF2-40B4-BE49-F238E27FC236}">
                <a16:creationId xmlns:a16="http://schemas.microsoft.com/office/drawing/2014/main" id="{8AE80FC6-32FC-60CD-B526-CA7A7F9EB1EC}"/>
              </a:ext>
            </a:extLst>
          </p:cNvPr>
          <p:cNvPicPr>
            <a:picLocks noChangeAspect="1"/>
          </p:cNvPicPr>
          <p:nvPr/>
        </p:nvPicPr>
        <p:blipFill>
          <a:blip r:embed="rId3"/>
          <a:stretch>
            <a:fillRect/>
          </a:stretch>
        </p:blipFill>
        <p:spPr>
          <a:xfrm>
            <a:off x="1179060" y="2289373"/>
            <a:ext cx="378702" cy="433929"/>
          </a:xfrm>
          <a:prstGeom prst="rect">
            <a:avLst/>
          </a:prstGeom>
        </p:spPr>
      </p:pic>
      <p:pic>
        <p:nvPicPr>
          <p:cNvPr id="10" name="Picture 9" descr="A purple hexagon with white text and a star&#10;&#10;AI-generated content may be incorrect.">
            <a:extLst>
              <a:ext uri="{FF2B5EF4-FFF2-40B4-BE49-F238E27FC236}">
                <a16:creationId xmlns:a16="http://schemas.microsoft.com/office/drawing/2014/main" id="{50C85E6F-398F-F749-FB8C-E329010E58FA}"/>
              </a:ext>
            </a:extLst>
          </p:cNvPr>
          <p:cNvPicPr>
            <a:picLocks noChangeAspect="1"/>
          </p:cNvPicPr>
          <p:nvPr/>
        </p:nvPicPr>
        <p:blipFill>
          <a:blip r:embed="rId4"/>
          <a:stretch>
            <a:fillRect/>
          </a:stretch>
        </p:blipFill>
        <p:spPr>
          <a:xfrm>
            <a:off x="1179060" y="5033161"/>
            <a:ext cx="378702" cy="433929"/>
          </a:xfrm>
          <a:prstGeom prst="rect">
            <a:avLst/>
          </a:prstGeom>
        </p:spPr>
      </p:pic>
      <p:pic>
        <p:nvPicPr>
          <p:cNvPr id="12" name="Picture 11">
            <a:extLst>
              <a:ext uri="{FF2B5EF4-FFF2-40B4-BE49-F238E27FC236}">
                <a16:creationId xmlns:a16="http://schemas.microsoft.com/office/drawing/2014/main" id="{474D4010-FE68-11FC-3B33-2EE320305E4A}"/>
              </a:ext>
            </a:extLst>
          </p:cNvPr>
          <p:cNvPicPr>
            <a:picLocks noChangeAspect="1"/>
          </p:cNvPicPr>
          <p:nvPr/>
        </p:nvPicPr>
        <p:blipFill>
          <a:blip r:embed="rId5"/>
          <a:stretch>
            <a:fillRect/>
          </a:stretch>
        </p:blipFill>
        <p:spPr>
          <a:xfrm>
            <a:off x="1179060" y="3203969"/>
            <a:ext cx="378702" cy="433929"/>
          </a:xfrm>
          <a:prstGeom prst="rect">
            <a:avLst/>
          </a:prstGeom>
        </p:spPr>
      </p:pic>
      <p:pic>
        <p:nvPicPr>
          <p:cNvPr id="14" name="Picture 13" descr="A yellow hexagon with a rocket in the middle&#10;&#10;AI-generated content may be incorrect.">
            <a:extLst>
              <a:ext uri="{FF2B5EF4-FFF2-40B4-BE49-F238E27FC236}">
                <a16:creationId xmlns:a16="http://schemas.microsoft.com/office/drawing/2014/main" id="{FFBF351F-B1E3-5DAA-622A-98F00FDB5063}"/>
              </a:ext>
            </a:extLst>
          </p:cNvPr>
          <p:cNvPicPr>
            <a:picLocks noChangeAspect="1"/>
          </p:cNvPicPr>
          <p:nvPr/>
        </p:nvPicPr>
        <p:blipFill>
          <a:blip r:embed="rId6"/>
          <a:stretch>
            <a:fillRect/>
          </a:stretch>
        </p:blipFill>
        <p:spPr>
          <a:xfrm>
            <a:off x="1179060" y="2746671"/>
            <a:ext cx="378702" cy="433929"/>
          </a:xfrm>
          <a:prstGeom prst="rect">
            <a:avLst/>
          </a:prstGeom>
        </p:spPr>
      </p:pic>
      <p:pic>
        <p:nvPicPr>
          <p:cNvPr id="16" name="Picture 15" descr="A yellow hexagon with a house and black text&#10;&#10;AI-generated content may be incorrect.">
            <a:extLst>
              <a:ext uri="{FF2B5EF4-FFF2-40B4-BE49-F238E27FC236}">
                <a16:creationId xmlns:a16="http://schemas.microsoft.com/office/drawing/2014/main" id="{511EF202-E6D7-4700-9301-D739553B1EC0}"/>
              </a:ext>
            </a:extLst>
          </p:cNvPr>
          <p:cNvPicPr>
            <a:picLocks noChangeAspect="1"/>
          </p:cNvPicPr>
          <p:nvPr/>
        </p:nvPicPr>
        <p:blipFill>
          <a:blip r:embed="rId7"/>
          <a:stretch>
            <a:fillRect/>
          </a:stretch>
        </p:blipFill>
        <p:spPr>
          <a:xfrm>
            <a:off x="1179060" y="4575863"/>
            <a:ext cx="378702" cy="433929"/>
          </a:xfrm>
          <a:prstGeom prst="rect">
            <a:avLst/>
          </a:prstGeom>
        </p:spPr>
      </p:pic>
      <p:pic>
        <p:nvPicPr>
          <p:cNvPr id="18" name="Picture 17" descr="A blue hexagon with white text&#10;&#10;AI-generated content may be incorrect.">
            <a:extLst>
              <a:ext uri="{FF2B5EF4-FFF2-40B4-BE49-F238E27FC236}">
                <a16:creationId xmlns:a16="http://schemas.microsoft.com/office/drawing/2014/main" id="{4DA6FED4-D1A0-ACEC-5E70-31F787906157}"/>
              </a:ext>
            </a:extLst>
          </p:cNvPr>
          <p:cNvPicPr>
            <a:picLocks noChangeAspect="1"/>
          </p:cNvPicPr>
          <p:nvPr/>
        </p:nvPicPr>
        <p:blipFill>
          <a:blip r:embed="rId8"/>
          <a:stretch>
            <a:fillRect/>
          </a:stretch>
        </p:blipFill>
        <p:spPr>
          <a:xfrm>
            <a:off x="1179060" y="4118565"/>
            <a:ext cx="378702" cy="433929"/>
          </a:xfrm>
          <a:prstGeom prst="rect">
            <a:avLst/>
          </a:prstGeom>
        </p:spPr>
      </p:pic>
      <p:pic>
        <p:nvPicPr>
          <p:cNvPr id="20" name="Picture 19" descr="A yellow hexagon with a white and black logo&#10;&#10;AI-generated content may be incorrect.">
            <a:extLst>
              <a:ext uri="{FF2B5EF4-FFF2-40B4-BE49-F238E27FC236}">
                <a16:creationId xmlns:a16="http://schemas.microsoft.com/office/drawing/2014/main" id="{EF4C7266-76C1-D6C9-E14C-F20E2BA12AEC}"/>
              </a:ext>
            </a:extLst>
          </p:cNvPr>
          <p:cNvPicPr>
            <a:picLocks noChangeAspect="1"/>
          </p:cNvPicPr>
          <p:nvPr/>
        </p:nvPicPr>
        <p:blipFill>
          <a:blip r:embed="rId9"/>
          <a:stretch>
            <a:fillRect/>
          </a:stretch>
        </p:blipFill>
        <p:spPr>
          <a:xfrm>
            <a:off x="1179060" y="3661267"/>
            <a:ext cx="378702" cy="433929"/>
          </a:xfrm>
          <a:prstGeom prst="rect">
            <a:avLst/>
          </a:prstGeom>
        </p:spPr>
      </p:pic>
    </p:spTree>
    <p:extLst>
      <p:ext uri="{BB962C8B-B14F-4D97-AF65-F5344CB8AC3E}">
        <p14:creationId xmlns:p14="http://schemas.microsoft.com/office/powerpoint/2010/main" val="3857683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D4D31A46-FCD6-F23C-B678-DA95E153322E}"/>
              </a:ext>
            </a:extLst>
          </p:cNvPr>
          <p:cNvSpPr/>
          <p:nvPr/>
        </p:nvSpPr>
        <p:spPr>
          <a:xfrm>
            <a:off x="6238868" y="2515440"/>
            <a:ext cx="5039263" cy="1841252"/>
          </a:xfrm>
          <a:prstGeom prst="round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3D0EFD6-61A6-2390-C852-BC5C663CE7BE}"/>
              </a:ext>
            </a:extLst>
          </p:cNvPr>
          <p:cNvSpPr/>
          <p:nvPr/>
        </p:nvSpPr>
        <p:spPr>
          <a:xfrm>
            <a:off x="577247" y="2515440"/>
            <a:ext cx="5039263" cy="1841252"/>
          </a:xfrm>
          <a:prstGeom prst="round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FA22080-8D2B-866F-F160-7532B4F01645}"/>
              </a:ext>
            </a:extLst>
          </p:cNvPr>
          <p:cNvPicPr>
            <a:picLocks noChangeAspect="1"/>
          </p:cNvPicPr>
          <p:nvPr/>
        </p:nvPicPr>
        <p:blipFill>
          <a:blip r:embed="rId3"/>
          <a:stretch>
            <a:fillRect/>
          </a:stretch>
        </p:blipFill>
        <p:spPr>
          <a:xfrm>
            <a:off x="4329758" y="2827771"/>
            <a:ext cx="1055584" cy="1209519"/>
          </a:xfrm>
          <a:prstGeom prst="rect">
            <a:avLst/>
          </a:prstGeom>
        </p:spPr>
      </p:pic>
      <p:pic>
        <p:nvPicPr>
          <p:cNvPr id="3" name="Picture 2" descr="A purple hexagon with white text and a star&#10;&#10;AI-generated content may be incorrect.">
            <a:extLst>
              <a:ext uri="{FF2B5EF4-FFF2-40B4-BE49-F238E27FC236}">
                <a16:creationId xmlns:a16="http://schemas.microsoft.com/office/drawing/2014/main" id="{78EE0D90-22A3-4A1E-72C2-338578A1FB05}"/>
              </a:ext>
            </a:extLst>
          </p:cNvPr>
          <p:cNvPicPr>
            <a:picLocks noChangeAspect="1"/>
          </p:cNvPicPr>
          <p:nvPr/>
        </p:nvPicPr>
        <p:blipFill>
          <a:blip r:embed="rId4"/>
          <a:stretch>
            <a:fillRect/>
          </a:stretch>
        </p:blipFill>
        <p:spPr>
          <a:xfrm>
            <a:off x="3138304" y="2827771"/>
            <a:ext cx="1055584" cy="1209519"/>
          </a:xfrm>
          <a:prstGeom prst="rect">
            <a:avLst/>
          </a:prstGeom>
        </p:spPr>
      </p:pic>
      <p:pic>
        <p:nvPicPr>
          <p:cNvPr id="4" name="Picture 3">
            <a:extLst>
              <a:ext uri="{FF2B5EF4-FFF2-40B4-BE49-F238E27FC236}">
                <a16:creationId xmlns:a16="http://schemas.microsoft.com/office/drawing/2014/main" id="{4355B39E-EB18-5706-3589-DA89AE635A62}"/>
              </a:ext>
            </a:extLst>
          </p:cNvPr>
          <p:cNvPicPr>
            <a:picLocks noChangeAspect="1"/>
          </p:cNvPicPr>
          <p:nvPr/>
        </p:nvPicPr>
        <p:blipFill>
          <a:blip r:embed="rId5"/>
          <a:stretch>
            <a:fillRect/>
          </a:stretch>
        </p:blipFill>
        <p:spPr>
          <a:xfrm>
            <a:off x="3393519" y="423139"/>
            <a:ext cx="1055585" cy="1209520"/>
          </a:xfrm>
          <a:prstGeom prst="rect">
            <a:avLst/>
          </a:prstGeom>
        </p:spPr>
      </p:pic>
      <p:pic>
        <p:nvPicPr>
          <p:cNvPr id="5" name="Picture 4" descr="A yellow hexagon with a rocket in the middle&#10;&#10;AI-generated content may be incorrect.">
            <a:extLst>
              <a:ext uri="{FF2B5EF4-FFF2-40B4-BE49-F238E27FC236}">
                <a16:creationId xmlns:a16="http://schemas.microsoft.com/office/drawing/2014/main" id="{068C604A-F883-E351-5FF3-717570867C6A}"/>
              </a:ext>
            </a:extLst>
          </p:cNvPr>
          <p:cNvPicPr>
            <a:picLocks noChangeAspect="1"/>
          </p:cNvPicPr>
          <p:nvPr/>
        </p:nvPicPr>
        <p:blipFill>
          <a:blip r:embed="rId6"/>
          <a:stretch>
            <a:fillRect/>
          </a:stretch>
        </p:blipFill>
        <p:spPr>
          <a:xfrm>
            <a:off x="1953440" y="423139"/>
            <a:ext cx="1055585" cy="1209520"/>
          </a:xfrm>
          <a:prstGeom prst="rect">
            <a:avLst/>
          </a:prstGeom>
        </p:spPr>
      </p:pic>
      <p:pic>
        <p:nvPicPr>
          <p:cNvPr id="6" name="Picture 5" descr="A yellow hexagon with a house and black text&#10;&#10;AI-generated content may be incorrect.">
            <a:extLst>
              <a:ext uri="{FF2B5EF4-FFF2-40B4-BE49-F238E27FC236}">
                <a16:creationId xmlns:a16="http://schemas.microsoft.com/office/drawing/2014/main" id="{4A06A58D-7858-EE66-D727-A7872AFA72BA}"/>
              </a:ext>
            </a:extLst>
          </p:cNvPr>
          <p:cNvPicPr>
            <a:picLocks noChangeAspect="1"/>
          </p:cNvPicPr>
          <p:nvPr/>
        </p:nvPicPr>
        <p:blipFill>
          <a:blip r:embed="rId7"/>
          <a:stretch>
            <a:fillRect/>
          </a:stretch>
        </p:blipFill>
        <p:spPr>
          <a:xfrm>
            <a:off x="1946849" y="2827771"/>
            <a:ext cx="1055584" cy="1209519"/>
          </a:xfrm>
          <a:prstGeom prst="rect">
            <a:avLst/>
          </a:prstGeom>
        </p:spPr>
      </p:pic>
      <p:pic>
        <p:nvPicPr>
          <p:cNvPr id="7" name="Picture 6" descr="A blue hexagon with white text&#10;&#10;AI-generated content may be incorrect.">
            <a:extLst>
              <a:ext uri="{FF2B5EF4-FFF2-40B4-BE49-F238E27FC236}">
                <a16:creationId xmlns:a16="http://schemas.microsoft.com/office/drawing/2014/main" id="{D8B9801E-A9B0-F76F-94EA-7D42F106EFA2}"/>
              </a:ext>
            </a:extLst>
          </p:cNvPr>
          <p:cNvPicPr>
            <a:picLocks noChangeAspect="1"/>
          </p:cNvPicPr>
          <p:nvPr/>
        </p:nvPicPr>
        <p:blipFill>
          <a:blip r:embed="rId8"/>
          <a:stretch>
            <a:fillRect/>
          </a:stretch>
        </p:blipFill>
        <p:spPr>
          <a:xfrm>
            <a:off x="755394" y="2827771"/>
            <a:ext cx="1055584" cy="1209519"/>
          </a:xfrm>
          <a:prstGeom prst="rect">
            <a:avLst/>
          </a:prstGeom>
        </p:spPr>
      </p:pic>
      <p:pic>
        <p:nvPicPr>
          <p:cNvPr id="8" name="Picture 7" descr="A yellow hexagon with a white and black logo&#10;&#10;AI-generated content may be incorrect.">
            <a:extLst>
              <a:ext uri="{FF2B5EF4-FFF2-40B4-BE49-F238E27FC236}">
                <a16:creationId xmlns:a16="http://schemas.microsoft.com/office/drawing/2014/main" id="{1C99EDD8-56C8-36E6-A7EA-7E60BD959C83}"/>
              </a:ext>
            </a:extLst>
          </p:cNvPr>
          <p:cNvPicPr>
            <a:picLocks noChangeAspect="1"/>
          </p:cNvPicPr>
          <p:nvPr/>
        </p:nvPicPr>
        <p:blipFill>
          <a:blip r:embed="rId9"/>
          <a:stretch>
            <a:fillRect/>
          </a:stretch>
        </p:blipFill>
        <p:spPr>
          <a:xfrm>
            <a:off x="4833598" y="423139"/>
            <a:ext cx="1055585" cy="1209520"/>
          </a:xfrm>
          <a:prstGeom prst="rect">
            <a:avLst/>
          </a:prstGeom>
        </p:spPr>
      </p:pic>
      <p:pic>
        <p:nvPicPr>
          <p:cNvPr id="9" name="Picture 8" descr="A blue hexagon with white text and a blue and white logo&#10;&#10;AI-generated content may be incorrect.">
            <a:extLst>
              <a:ext uri="{FF2B5EF4-FFF2-40B4-BE49-F238E27FC236}">
                <a16:creationId xmlns:a16="http://schemas.microsoft.com/office/drawing/2014/main" id="{2763B6AA-996C-4944-854A-FA3A54EC5A3A}"/>
              </a:ext>
            </a:extLst>
          </p:cNvPr>
          <p:cNvPicPr>
            <a:picLocks noChangeAspect="1"/>
          </p:cNvPicPr>
          <p:nvPr/>
        </p:nvPicPr>
        <p:blipFill>
          <a:blip r:embed="rId10"/>
          <a:stretch>
            <a:fillRect/>
          </a:stretch>
        </p:blipFill>
        <p:spPr>
          <a:xfrm>
            <a:off x="513362" y="423140"/>
            <a:ext cx="1055584" cy="1209519"/>
          </a:xfrm>
          <a:prstGeom prst="rect">
            <a:avLst/>
          </a:prstGeom>
        </p:spPr>
      </p:pic>
      <p:pic>
        <p:nvPicPr>
          <p:cNvPr id="10" name="Picture 9" descr="A blue hexagon with white text&#10;&#10;AI-generated content may be incorrect.">
            <a:extLst>
              <a:ext uri="{FF2B5EF4-FFF2-40B4-BE49-F238E27FC236}">
                <a16:creationId xmlns:a16="http://schemas.microsoft.com/office/drawing/2014/main" id="{47BF491A-4BCA-876A-71B2-DECBB8176E2B}"/>
              </a:ext>
            </a:extLst>
          </p:cNvPr>
          <p:cNvPicPr>
            <a:picLocks noChangeAspect="1"/>
          </p:cNvPicPr>
          <p:nvPr/>
        </p:nvPicPr>
        <p:blipFill>
          <a:blip r:embed="rId8"/>
          <a:stretch>
            <a:fillRect/>
          </a:stretch>
        </p:blipFill>
        <p:spPr>
          <a:xfrm>
            <a:off x="6238868" y="502308"/>
            <a:ext cx="1055584" cy="1209519"/>
          </a:xfrm>
          <a:prstGeom prst="rect">
            <a:avLst/>
          </a:prstGeom>
        </p:spPr>
      </p:pic>
      <p:pic>
        <p:nvPicPr>
          <p:cNvPr id="15" name="Picture 14" descr="A yellow hexagon with a house and black text&#10;&#10;AI-generated content may be incorrect.">
            <a:extLst>
              <a:ext uri="{FF2B5EF4-FFF2-40B4-BE49-F238E27FC236}">
                <a16:creationId xmlns:a16="http://schemas.microsoft.com/office/drawing/2014/main" id="{643CC77E-8199-06F9-152E-8AE0597600B4}"/>
              </a:ext>
            </a:extLst>
          </p:cNvPr>
          <p:cNvPicPr>
            <a:picLocks noChangeAspect="1"/>
          </p:cNvPicPr>
          <p:nvPr/>
        </p:nvPicPr>
        <p:blipFill>
          <a:blip r:embed="rId7"/>
          <a:stretch>
            <a:fillRect/>
          </a:stretch>
        </p:blipFill>
        <p:spPr>
          <a:xfrm>
            <a:off x="7619672" y="423139"/>
            <a:ext cx="1055584" cy="1209519"/>
          </a:xfrm>
          <a:prstGeom prst="rect">
            <a:avLst/>
          </a:prstGeom>
        </p:spPr>
      </p:pic>
      <p:pic>
        <p:nvPicPr>
          <p:cNvPr id="16" name="Picture 15" descr="A purple hexagon with white text and a star&#10;&#10;AI-generated content may be incorrect.">
            <a:extLst>
              <a:ext uri="{FF2B5EF4-FFF2-40B4-BE49-F238E27FC236}">
                <a16:creationId xmlns:a16="http://schemas.microsoft.com/office/drawing/2014/main" id="{C1A1D29B-A35C-F35F-AF1E-635331962E01}"/>
              </a:ext>
            </a:extLst>
          </p:cNvPr>
          <p:cNvPicPr>
            <a:picLocks noChangeAspect="1"/>
          </p:cNvPicPr>
          <p:nvPr/>
        </p:nvPicPr>
        <p:blipFill>
          <a:blip r:embed="rId4"/>
          <a:stretch>
            <a:fillRect/>
          </a:stretch>
        </p:blipFill>
        <p:spPr>
          <a:xfrm>
            <a:off x="8931203" y="423139"/>
            <a:ext cx="1055584" cy="1209519"/>
          </a:xfrm>
          <a:prstGeom prst="rect">
            <a:avLst/>
          </a:prstGeom>
        </p:spPr>
      </p:pic>
      <p:pic>
        <p:nvPicPr>
          <p:cNvPr id="19" name="Picture 18">
            <a:extLst>
              <a:ext uri="{FF2B5EF4-FFF2-40B4-BE49-F238E27FC236}">
                <a16:creationId xmlns:a16="http://schemas.microsoft.com/office/drawing/2014/main" id="{599C31A7-AD70-F383-61E8-08C5D889098C}"/>
              </a:ext>
            </a:extLst>
          </p:cNvPr>
          <p:cNvPicPr>
            <a:picLocks noChangeAspect="1"/>
          </p:cNvPicPr>
          <p:nvPr/>
        </p:nvPicPr>
        <p:blipFill>
          <a:blip r:embed="rId3"/>
          <a:stretch>
            <a:fillRect/>
          </a:stretch>
        </p:blipFill>
        <p:spPr>
          <a:xfrm>
            <a:off x="10316951" y="423139"/>
            <a:ext cx="1055584" cy="1209519"/>
          </a:xfrm>
          <a:prstGeom prst="rect">
            <a:avLst/>
          </a:prstGeom>
        </p:spPr>
      </p:pic>
      <p:pic>
        <p:nvPicPr>
          <p:cNvPr id="22" name="Picture 2" descr="Return to Home">
            <a:extLst>
              <a:ext uri="{FF2B5EF4-FFF2-40B4-BE49-F238E27FC236}">
                <a16:creationId xmlns:a16="http://schemas.microsoft.com/office/drawing/2014/main" id="{C4AD05B0-52D4-A7F3-F865-586FE24853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2904" y="4541902"/>
            <a:ext cx="3407950" cy="12110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blue hexagon with white text and a blue and white logo&#10;&#10;AI-generated content may be incorrect.">
            <a:extLst>
              <a:ext uri="{FF2B5EF4-FFF2-40B4-BE49-F238E27FC236}">
                <a16:creationId xmlns:a16="http://schemas.microsoft.com/office/drawing/2014/main" id="{3E301CEE-589D-3737-AE46-8B5026FB97BC}"/>
              </a:ext>
            </a:extLst>
          </p:cNvPr>
          <p:cNvPicPr>
            <a:picLocks noChangeAspect="1"/>
          </p:cNvPicPr>
          <p:nvPr/>
        </p:nvPicPr>
        <p:blipFill>
          <a:blip r:embed="rId10"/>
          <a:stretch>
            <a:fillRect/>
          </a:stretch>
        </p:blipFill>
        <p:spPr>
          <a:xfrm>
            <a:off x="6539991" y="2827771"/>
            <a:ext cx="1055584" cy="1209519"/>
          </a:xfrm>
          <a:prstGeom prst="rect">
            <a:avLst/>
          </a:prstGeom>
        </p:spPr>
      </p:pic>
      <p:pic>
        <p:nvPicPr>
          <p:cNvPr id="12" name="Picture 11" descr="A logo of a technology center&#10;&#10;AI-generated content may be incorrect.">
            <a:extLst>
              <a:ext uri="{FF2B5EF4-FFF2-40B4-BE49-F238E27FC236}">
                <a16:creationId xmlns:a16="http://schemas.microsoft.com/office/drawing/2014/main" id="{AD854962-E37B-F383-5E38-70764B942AAF}"/>
              </a:ext>
            </a:extLst>
          </p:cNvPr>
          <p:cNvPicPr>
            <a:picLocks noChangeAspect="1"/>
          </p:cNvPicPr>
          <p:nvPr/>
        </p:nvPicPr>
        <p:blipFill>
          <a:blip r:embed="rId12"/>
          <a:stretch>
            <a:fillRect/>
          </a:stretch>
        </p:blipFill>
        <p:spPr>
          <a:xfrm>
            <a:off x="7946545" y="4541902"/>
            <a:ext cx="1616944" cy="1559802"/>
          </a:xfrm>
          <a:prstGeom prst="rect">
            <a:avLst/>
          </a:prstGeom>
        </p:spPr>
      </p:pic>
      <p:pic>
        <p:nvPicPr>
          <p:cNvPr id="14" name="Picture 13" descr="A yellow hexagon with a rocket in the middle&#10;&#10;AI-generated content may be incorrect.">
            <a:extLst>
              <a:ext uri="{FF2B5EF4-FFF2-40B4-BE49-F238E27FC236}">
                <a16:creationId xmlns:a16="http://schemas.microsoft.com/office/drawing/2014/main" id="{B4B40A55-C4A3-680F-C8AC-EEC25C2A57B7}"/>
              </a:ext>
            </a:extLst>
          </p:cNvPr>
          <p:cNvPicPr>
            <a:picLocks noChangeAspect="1"/>
          </p:cNvPicPr>
          <p:nvPr/>
        </p:nvPicPr>
        <p:blipFill>
          <a:blip r:embed="rId6"/>
          <a:stretch>
            <a:fillRect/>
          </a:stretch>
        </p:blipFill>
        <p:spPr>
          <a:xfrm>
            <a:off x="7699432" y="2827770"/>
            <a:ext cx="1055585" cy="1209520"/>
          </a:xfrm>
          <a:prstGeom prst="rect">
            <a:avLst/>
          </a:prstGeom>
        </p:spPr>
      </p:pic>
      <p:pic>
        <p:nvPicPr>
          <p:cNvPr id="17" name="Picture 16" descr="A blue hexagon with white text&#10;&#10;AI-generated content may be incorrect.">
            <a:extLst>
              <a:ext uri="{FF2B5EF4-FFF2-40B4-BE49-F238E27FC236}">
                <a16:creationId xmlns:a16="http://schemas.microsoft.com/office/drawing/2014/main" id="{5F698FA1-B8E7-BD98-57A5-D67B1C150802}"/>
              </a:ext>
            </a:extLst>
          </p:cNvPr>
          <p:cNvPicPr>
            <a:picLocks noChangeAspect="1"/>
          </p:cNvPicPr>
          <p:nvPr/>
        </p:nvPicPr>
        <p:blipFill>
          <a:blip r:embed="rId8"/>
          <a:stretch>
            <a:fillRect/>
          </a:stretch>
        </p:blipFill>
        <p:spPr>
          <a:xfrm>
            <a:off x="8858874" y="2827771"/>
            <a:ext cx="1055584" cy="1209519"/>
          </a:xfrm>
          <a:prstGeom prst="rect">
            <a:avLst/>
          </a:prstGeom>
        </p:spPr>
      </p:pic>
      <p:pic>
        <p:nvPicPr>
          <p:cNvPr id="18" name="Picture 17" descr="A yellow hexagon with a logo and black text&#10;&#10;AI-generated content may be incorrect.">
            <a:extLst>
              <a:ext uri="{FF2B5EF4-FFF2-40B4-BE49-F238E27FC236}">
                <a16:creationId xmlns:a16="http://schemas.microsoft.com/office/drawing/2014/main" id="{7DC6B1E5-12C9-A203-AADD-9FCF55C31CCC}"/>
              </a:ext>
            </a:extLst>
          </p:cNvPr>
          <p:cNvPicPr>
            <a:picLocks noChangeAspect="1"/>
          </p:cNvPicPr>
          <p:nvPr/>
        </p:nvPicPr>
        <p:blipFill>
          <a:blip r:embed="rId3"/>
          <a:stretch>
            <a:fillRect/>
          </a:stretch>
        </p:blipFill>
        <p:spPr>
          <a:xfrm>
            <a:off x="10018315" y="2827771"/>
            <a:ext cx="1055584" cy="1209519"/>
          </a:xfrm>
          <a:prstGeom prst="rect">
            <a:avLst/>
          </a:prstGeom>
        </p:spPr>
      </p:pic>
    </p:spTree>
    <p:extLst>
      <p:ext uri="{BB962C8B-B14F-4D97-AF65-F5344CB8AC3E}">
        <p14:creationId xmlns:p14="http://schemas.microsoft.com/office/powerpoint/2010/main" val="1739799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8B3F-6392-411A-E520-4DEECC96F71E}"/>
              </a:ext>
            </a:extLst>
          </p:cNvPr>
          <p:cNvSpPr>
            <a:spLocks noGrp="1"/>
          </p:cNvSpPr>
          <p:nvPr>
            <p:ph type="title" idx="4294967295"/>
          </p:nvPr>
        </p:nvSpPr>
        <p:spPr>
          <a:xfrm>
            <a:off x="304800" y="795431"/>
            <a:ext cx="10515600" cy="1325563"/>
          </a:xfrm>
        </p:spPr>
        <p:txBody>
          <a:bodyPr>
            <a:normAutofit/>
          </a:bodyPr>
          <a:lstStyle/>
          <a:p>
            <a:r>
              <a:rPr lang="en-US" dirty="0"/>
              <a:t>Alignment with Workforce Needs</a:t>
            </a:r>
          </a:p>
        </p:txBody>
      </p:sp>
      <p:graphicFrame>
        <p:nvGraphicFramePr>
          <p:cNvPr id="5" name="Content Placeholder 2">
            <a:extLst>
              <a:ext uri="{FF2B5EF4-FFF2-40B4-BE49-F238E27FC236}">
                <a16:creationId xmlns:a16="http://schemas.microsoft.com/office/drawing/2014/main" id="{00955015-A6CE-F74B-03D8-E45F31EDF538}"/>
              </a:ext>
            </a:extLst>
          </p:cNvPr>
          <p:cNvGraphicFramePr>
            <a:graphicFrameLocks noGrp="1"/>
          </p:cNvGraphicFramePr>
          <p:nvPr>
            <p:ph idx="4294967295"/>
            <p:extLst>
              <p:ext uri="{D42A27DB-BD31-4B8C-83A1-F6EECF244321}">
                <p14:modId xmlns:p14="http://schemas.microsoft.com/office/powerpoint/2010/main" val="1409816899"/>
              </p:ext>
            </p:extLst>
          </p:nvPr>
        </p:nvGraphicFramePr>
        <p:xfrm>
          <a:off x="304800" y="1928484"/>
          <a:ext cx="10515600" cy="477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1490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2CFA-FF73-F65D-6B18-CB7467E4E256}"/>
              </a:ext>
            </a:extLst>
          </p:cNvPr>
          <p:cNvSpPr>
            <a:spLocks noGrp="1"/>
          </p:cNvSpPr>
          <p:nvPr>
            <p:ph type="title" idx="4294967295"/>
          </p:nvPr>
        </p:nvSpPr>
        <p:spPr>
          <a:xfrm>
            <a:off x="477079" y="548348"/>
            <a:ext cx="10515600" cy="814733"/>
          </a:xfrm>
          <a:prstGeom prst="rect">
            <a:avLst/>
          </a:prstGeom>
        </p:spPr>
        <p:txBody>
          <a:bodyPr>
            <a:normAutofit/>
          </a:bodyPr>
          <a:lstStyle/>
          <a:p>
            <a:r>
              <a:rPr lang="en-US" dirty="0">
                <a:latin typeface="Ideal Sans Medium" pitchFamily="2" charset="0"/>
                <a:cs typeface="Ideal Sans Medium" pitchFamily="2" charset="0"/>
              </a:rPr>
              <a:t>Alignment with Educational Goals</a:t>
            </a:r>
          </a:p>
        </p:txBody>
      </p:sp>
      <p:sp>
        <p:nvSpPr>
          <p:cNvPr id="3" name="Rounded Rectangle 2">
            <a:extLst>
              <a:ext uri="{FF2B5EF4-FFF2-40B4-BE49-F238E27FC236}">
                <a16:creationId xmlns:a16="http://schemas.microsoft.com/office/drawing/2014/main" id="{98E9BE0A-F337-28DF-619F-8E2478A96667}"/>
              </a:ext>
            </a:extLst>
          </p:cNvPr>
          <p:cNvSpPr/>
          <p:nvPr/>
        </p:nvSpPr>
        <p:spPr>
          <a:xfrm>
            <a:off x="6338105" y="1589412"/>
            <a:ext cx="4654574" cy="3447045"/>
          </a:xfrm>
          <a:prstGeom prst="roundRect">
            <a:avLst>
              <a:gd name="adj" fmla="val 10917"/>
            </a:avLst>
          </a:prstGeom>
          <a:solidFill>
            <a:srgbClr val="3373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Educational Impact</a:t>
            </a:r>
          </a:p>
          <a:p>
            <a:pPr algn="ct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342900" lvl="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Increased confidence and participation</a:t>
            </a:r>
          </a:p>
          <a:p>
            <a:pPr marL="342900" lvl="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Stronger classroom accountability</a:t>
            </a:r>
          </a:p>
          <a:p>
            <a:pPr marL="342900" lvl="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Greater student motivation</a:t>
            </a:r>
          </a:p>
          <a:p>
            <a:pPr marL="342900" lvl="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Improved professional behavior</a:t>
            </a:r>
          </a:p>
          <a:p>
            <a:pPr marL="342900" indent="-342900" algn="ctr">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Rounded Rectangle 3">
            <a:extLst>
              <a:ext uri="{FF2B5EF4-FFF2-40B4-BE49-F238E27FC236}">
                <a16:creationId xmlns:a16="http://schemas.microsoft.com/office/drawing/2014/main" id="{262B7DF1-ACCC-83D0-791C-DCA101835015}"/>
              </a:ext>
            </a:extLst>
          </p:cNvPr>
          <p:cNvSpPr/>
          <p:nvPr/>
        </p:nvSpPr>
        <p:spPr>
          <a:xfrm>
            <a:off x="1263598" y="1589412"/>
            <a:ext cx="4654574" cy="3447045"/>
          </a:xfrm>
          <a:prstGeom prst="roundRect">
            <a:avLst>
              <a:gd name="adj" fmla="val 8453"/>
            </a:avLst>
          </a:prstGeom>
          <a:solidFill>
            <a:srgbClr val="FFC6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Supports for Student Success</a:t>
            </a:r>
          </a:p>
          <a:p>
            <a:pPr algn="ctr"/>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Student engagement</a:t>
            </a:r>
          </a:p>
          <a:p>
            <a:pPr marL="285750" lvl="0" indent="-285750">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Career readiness</a:t>
            </a:r>
          </a:p>
          <a:p>
            <a:pPr marL="285750" lvl="0" indent="-285750">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Student ownership</a:t>
            </a:r>
          </a:p>
          <a:p>
            <a:pPr marL="285750" lvl="0" indent="-285750">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Positive school culture</a:t>
            </a:r>
          </a:p>
          <a:p>
            <a:pPr marL="285750" lvl="0" indent="-285750">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Leadership development</a:t>
            </a:r>
          </a:p>
          <a:p>
            <a:pPr marL="285750" lvl="0" indent="-285750">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Work-based learning readiness</a:t>
            </a:r>
          </a:p>
          <a:p>
            <a:pPr marL="285750" lvl="0" indent="-285750">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CTSO leadership opportunities</a:t>
            </a:r>
          </a:p>
        </p:txBody>
      </p:sp>
    </p:spTree>
    <p:extLst>
      <p:ext uri="{BB962C8B-B14F-4D97-AF65-F5344CB8AC3E}">
        <p14:creationId xmlns:p14="http://schemas.microsoft.com/office/powerpoint/2010/main" val="4146430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10"/>
          <p:cNvSpPr txBox="1"/>
          <p:nvPr/>
        </p:nvSpPr>
        <p:spPr>
          <a:xfrm>
            <a:off x="1602378" y="2601874"/>
            <a:ext cx="8738319" cy="1141338"/>
          </a:xfrm>
          <a:prstGeom prst="rect">
            <a:avLst/>
          </a:prstGeom>
        </p:spPr>
        <p:txBody>
          <a:bodyPr lIns="0" tIns="0" rIns="0" bIns="0" rtlCol="0" anchor="t">
            <a:spAutoFit/>
          </a:bodyPr>
          <a:lstStyle/>
          <a:p>
            <a:pPr algn="ctr" defTabSz="457200">
              <a:lnSpc>
                <a:spcPts val="8909"/>
              </a:lnSpc>
            </a:pPr>
            <a:endParaRPr lang="en-US" sz="7884" dirty="0">
              <a:solidFill>
                <a:srgbClr val="DEDEDE">
                  <a:lumMod val="10000"/>
                </a:srgbClr>
              </a:solidFill>
              <a:latin typeface="Breathing"/>
              <a:ea typeface="Breathing"/>
              <a:cs typeface="Breathing"/>
              <a:sym typeface="Breathing"/>
            </a:endParaRPr>
          </a:p>
        </p:txBody>
      </p:sp>
      <p:sp>
        <p:nvSpPr>
          <p:cNvPr id="2" name="Title 1">
            <a:extLst>
              <a:ext uri="{FF2B5EF4-FFF2-40B4-BE49-F238E27FC236}">
                <a16:creationId xmlns:a16="http://schemas.microsoft.com/office/drawing/2014/main" id="{78217C04-4529-8C0C-639C-E6BBD0D583D1}"/>
              </a:ext>
            </a:extLst>
          </p:cNvPr>
          <p:cNvSpPr>
            <a:spLocks noGrp="1"/>
          </p:cNvSpPr>
          <p:nvPr>
            <p:ph type="title"/>
          </p:nvPr>
        </p:nvSpPr>
        <p:spPr>
          <a:xfrm>
            <a:off x="2674618" y="1477093"/>
            <a:ext cx="6842764" cy="3390900"/>
          </a:xfrm>
        </p:spPr>
        <p:txBody>
          <a:bodyPr>
            <a:normAutofit fontScale="90000"/>
          </a:bodyPr>
          <a:lstStyle/>
          <a:p>
            <a:pPr algn="ctr"/>
            <a:r>
              <a:rPr lang="en-US" sz="12500" dirty="0"/>
              <a:t>So, what is our </a:t>
            </a:r>
            <a:r>
              <a:rPr lang="en-US" sz="12500" i="1" dirty="0"/>
              <a:t>why</a:t>
            </a:r>
            <a:r>
              <a:rPr lang="en-US" sz="12500"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B9926-7FF3-5509-0FEB-3FD47F693F99}"/>
              </a:ext>
            </a:extLst>
          </p:cNvPr>
          <p:cNvSpPr>
            <a:spLocks noGrp="1"/>
          </p:cNvSpPr>
          <p:nvPr>
            <p:ph idx="4294967295"/>
          </p:nvPr>
        </p:nvSpPr>
        <p:spPr>
          <a:xfrm>
            <a:off x="711199" y="1230542"/>
            <a:ext cx="8621486" cy="3893003"/>
          </a:xfrm>
          <a:prstGeom prst="rect">
            <a:avLst/>
          </a:prstGeom>
        </p:spPr>
        <p:txBody>
          <a:bodyPr>
            <a:normAutofit fontScale="92500" lnSpcReduction="10000"/>
          </a:bodyPr>
          <a:lstStyle/>
          <a:p>
            <a:pPr>
              <a:lnSpc>
                <a:spcPct val="150000"/>
              </a:lnSpc>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Supports State Goals</a:t>
            </a:r>
          </a:p>
          <a:p>
            <a:pPr lvl="1">
              <a:lnSpc>
                <a:spcPct val="150000"/>
              </a:lnSpc>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Workforce readiness</a:t>
            </a:r>
          </a:p>
          <a:p>
            <a:pPr lvl="1">
              <a:lnSpc>
                <a:spcPct val="150000"/>
              </a:lnSpc>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Career preparedness</a:t>
            </a:r>
          </a:p>
          <a:p>
            <a:pPr lvl="1">
              <a:lnSpc>
                <a:spcPct val="150000"/>
              </a:lnSpc>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Graduation success</a:t>
            </a:r>
          </a:p>
          <a:p>
            <a:pPr lvl="1">
              <a:lnSpc>
                <a:spcPct val="150000"/>
              </a:lnSpc>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Postsecondary readiness</a:t>
            </a:r>
          </a:p>
          <a:p>
            <a:pPr lvl="1">
              <a:lnSpc>
                <a:spcPct val="150000"/>
              </a:lnSpc>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Economic development</a:t>
            </a:r>
          </a:p>
          <a:p>
            <a:pPr lvl="1">
              <a:lnSpc>
                <a:spcPct val="150000"/>
              </a:lnSpc>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Workforce pipeline sustainability</a:t>
            </a:r>
          </a:p>
        </p:txBody>
      </p:sp>
      <p:sp>
        <p:nvSpPr>
          <p:cNvPr id="4" name="Rectangle 3">
            <a:extLst>
              <a:ext uri="{FF2B5EF4-FFF2-40B4-BE49-F238E27FC236}">
                <a16:creationId xmlns:a16="http://schemas.microsoft.com/office/drawing/2014/main" id="{19B2CEC4-BE21-8E11-3BC9-F717E124D474}"/>
              </a:ext>
            </a:extLst>
          </p:cNvPr>
          <p:cNvSpPr/>
          <p:nvPr/>
        </p:nvSpPr>
        <p:spPr>
          <a:xfrm>
            <a:off x="391886" y="408894"/>
            <a:ext cx="2438400" cy="662781"/>
          </a:xfrm>
          <a:prstGeom prst="rect">
            <a:avLst/>
          </a:prstGeom>
          <a:solidFill>
            <a:srgbClr val="001A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4C2672-E392-A441-D955-40D68EBE6262}"/>
              </a:ext>
            </a:extLst>
          </p:cNvPr>
          <p:cNvSpPr>
            <a:spLocks noGrp="1"/>
          </p:cNvSpPr>
          <p:nvPr>
            <p:ph type="title" idx="4294967295"/>
          </p:nvPr>
        </p:nvSpPr>
        <p:spPr>
          <a:xfrm>
            <a:off x="551544" y="408893"/>
            <a:ext cx="8069943" cy="1325563"/>
          </a:xfrm>
          <a:prstGeom prst="rect">
            <a:avLst/>
          </a:prstGeom>
        </p:spPr>
        <p:txBody>
          <a:bodyPr>
            <a:normAutofit/>
          </a:bodyPr>
          <a:lstStyle/>
          <a:p>
            <a:r>
              <a:rPr lang="en-US" dirty="0">
                <a:solidFill>
                  <a:schemeClr val="bg1"/>
                </a:solidFill>
                <a:latin typeface="Ideal Sans Medium" pitchFamily="2" charset="0"/>
                <a:cs typeface="Ideal Sans Medium" pitchFamily="2" charset="0"/>
              </a:rPr>
              <a:t>Alignment with State Priorities</a:t>
            </a:r>
          </a:p>
        </p:txBody>
      </p:sp>
    </p:spTree>
    <p:extLst>
      <p:ext uri="{BB962C8B-B14F-4D97-AF65-F5344CB8AC3E}">
        <p14:creationId xmlns:p14="http://schemas.microsoft.com/office/powerpoint/2010/main" val="3192203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934D94-8AB2-71BB-771C-658AAAD989D6}"/>
              </a:ext>
            </a:extLst>
          </p:cNvPr>
          <p:cNvSpPr>
            <a:spLocks noGrp="1"/>
          </p:cNvSpPr>
          <p:nvPr>
            <p:ph type="body" sz="quarter" idx="10"/>
          </p:nvPr>
        </p:nvSpPr>
        <p:spPr>
          <a:xfrm>
            <a:off x="628490" y="1432064"/>
            <a:ext cx="8148171" cy="3993871"/>
          </a:xfrm>
        </p:spPr>
        <p:txBody>
          <a:bodyPr anchor="ctr">
            <a:normAutofit/>
          </a:bodyPr>
          <a:lstStyle/>
          <a:p>
            <a:pPr>
              <a:lnSpc>
                <a:spcPct val="100000"/>
              </a:lnSpc>
            </a:pPr>
            <a:r>
              <a:rPr lang="en-US" sz="3200" dirty="0"/>
              <a:t>CTE already emphasizes</a:t>
            </a:r>
          </a:p>
          <a:p>
            <a:pPr lvl="1">
              <a:lnSpc>
                <a:spcPct val="100000"/>
              </a:lnSpc>
            </a:pPr>
            <a:r>
              <a:rPr lang="en-US" sz="2800" dirty="0"/>
              <a:t>Teamwork</a:t>
            </a:r>
          </a:p>
          <a:p>
            <a:pPr lvl="1">
              <a:lnSpc>
                <a:spcPct val="100000"/>
              </a:lnSpc>
            </a:pPr>
            <a:r>
              <a:rPr lang="en-US" sz="2800" dirty="0"/>
              <a:t>Problem-solving</a:t>
            </a:r>
          </a:p>
          <a:p>
            <a:pPr lvl="1">
              <a:lnSpc>
                <a:spcPct val="100000"/>
              </a:lnSpc>
            </a:pPr>
            <a:r>
              <a:rPr lang="en-US" sz="2800" dirty="0"/>
              <a:t>Accountability</a:t>
            </a:r>
          </a:p>
          <a:p>
            <a:pPr lvl="1">
              <a:lnSpc>
                <a:spcPct val="100000"/>
              </a:lnSpc>
            </a:pPr>
            <a:r>
              <a:rPr lang="en-US" sz="2800" dirty="0"/>
              <a:t>Hands-on learning</a:t>
            </a:r>
          </a:p>
          <a:p>
            <a:pPr lvl="1">
              <a:lnSpc>
                <a:spcPct val="100000"/>
              </a:lnSpc>
            </a:pPr>
            <a:r>
              <a:rPr lang="en-US" sz="2800" dirty="0"/>
              <a:t>Workplace simulation</a:t>
            </a:r>
          </a:p>
          <a:p>
            <a:pPr lvl="1">
              <a:lnSpc>
                <a:spcPct val="100000"/>
              </a:lnSpc>
            </a:pPr>
            <a:r>
              <a:rPr lang="en-US" sz="2800" dirty="0"/>
              <a:t>Industry expectations</a:t>
            </a:r>
          </a:p>
          <a:p>
            <a:pPr lvl="1">
              <a:lnSpc>
                <a:spcPct val="100000"/>
              </a:lnSpc>
            </a:pPr>
            <a:endParaRPr lang="en-US" sz="2800" dirty="0"/>
          </a:p>
        </p:txBody>
      </p:sp>
      <p:sp>
        <p:nvSpPr>
          <p:cNvPr id="2" name="Title 1">
            <a:extLst>
              <a:ext uri="{FF2B5EF4-FFF2-40B4-BE49-F238E27FC236}">
                <a16:creationId xmlns:a16="http://schemas.microsoft.com/office/drawing/2014/main" id="{DB2B8A54-0DCF-6F70-99C8-C0608BA0F4DA}"/>
              </a:ext>
            </a:extLst>
          </p:cNvPr>
          <p:cNvSpPr>
            <a:spLocks noGrp="1"/>
          </p:cNvSpPr>
          <p:nvPr>
            <p:ph type="title" idx="4294967295"/>
          </p:nvPr>
        </p:nvSpPr>
        <p:spPr>
          <a:xfrm>
            <a:off x="377371" y="532333"/>
            <a:ext cx="9342825" cy="718230"/>
          </a:xfrm>
        </p:spPr>
        <p:txBody>
          <a:bodyPr>
            <a:normAutofit/>
          </a:bodyPr>
          <a:lstStyle/>
          <a:p>
            <a:r>
              <a:rPr lang="en-US" sz="4000" dirty="0"/>
              <a:t>Why CTE Centers are the Perfect Fit</a:t>
            </a:r>
          </a:p>
        </p:txBody>
      </p:sp>
    </p:spTree>
    <p:extLst>
      <p:ext uri="{BB962C8B-B14F-4D97-AF65-F5344CB8AC3E}">
        <p14:creationId xmlns:p14="http://schemas.microsoft.com/office/powerpoint/2010/main" val="1385297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AD67-29BE-9F1A-63BC-4F2F5375CC83}"/>
              </a:ext>
            </a:extLst>
          </p:cNvPr>
          <p:cNvSpPr>
            <a:spLocks noGrp="1"/>
          </p:cNvSpPr>
          <p:nvPr>
            <p:ph type="title"/>
          </p:nvPr>
        </p:nvSpPr>
        <p:spPr>
          <a:xfrm>
            <a:off x="518886" y="540430"/>
            <a:ext cx="7928428" cy="1325563"/>
          </a:xfrm>
        </p:spPr>
        <p:txBody>
          <a:bodyPr anchor="ctr">
            <a:normAutofit fontScale="90000"/>
          </a:bodyPr>
          <a:lstStyle/>
          <a:p>
            <a:r>
              <a:rPr lang="en-US" dirty="0"/>
              <a:t>The Vision for Students: Preparing Students for Career and Life</a:t>
            </a:r>
          </a:p>
        </p:txBody>
      </p:sp>
      <p:sp>
        <p:nvSpPr>
          <p:cNvPr id="3" name="Content Placeholder 6">
            <a:extLst>
              <a:ext uri="{FF2B5EF4-FFF2-40B4-BE49-F238E27FC236}">
                <a16:creationId xmlns:a16="http://schemas.microsoft.com/office/drawing/2014/main" id="{8803A9DC-2E93-CB8F-A92B-660647D91B00}"/>
              </a:ext>
            </a:extLst>
          </p:cNvPr>
          <p:cNvSpPr txBox="1">
            <a:spLocks/>
          </p:cNvSpPr>
          <p:nvPr/>
        </p:nvSpPr>
        <p:spPr>
          <a:xfrm>
            <a:off x="2200876" y="2577315"/>
            <a:ext cx="2576359" cy="698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lumMod val="10000"/>
                  </a:schemeClr>
                </a:solidFill>
              </a:rPr>
              <a:t>Technical skills remain essential</a:t>
            </a:r>
          </a:p>
        </p:txBody>
      </p:sp>
      <p:pic>
        <p:nvPicPr>
          <p:cNvPr id="4" name="Picture 3">
            <a:extLst>
              <a:ext uri="{FF2B5EF4-FFF2-40B4-BE49-F238E27FC236}">
                <a16:creationId xmlns:a16="http://schemas.microsoft.com/office/drawing/2014/main" id="{86A4F51D-7E9D-25C0-AD72-D661ACE301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41154" y="2246417"/>
            <a:ext cx="1138082" cy="1231795"/>
          </a:xfrm>
          <a:prstGeom prst="rect">
            <a:avLst/>
          </a:prstGeom>
        </p:spPr>
      </p:pic>
      <p:pic>
        <p:nvPicPr>
          <p:cNvPr id="8" name="Picture 7">
            <a:extLst>
              <a:ext uri="{FF2B5EF4-FFF2-40B4-BE49-F238E27FC236}">
                <a16:creationId xmlns:a16="http://schemas.microsoft.com/office/drawing/2014/main" id="{938C8293-937B-8D68-E1D5-89D031D39B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5672" y="4418116"/>
            <a:ext cx="1228711" cy="1231795"/>
          </a:xfrm>
          <a:prstGeom prst="rect">
            <a:avLst/>
          </a:prstGeom>
        </p:spPr>
      </p:pic>
      <p:sp>
        <p:nvSpPr>
          <p:cNvPr id="9" name="Content Placeholder 6">
            <a:extLst>
              <a:ext uri="{FF2B5EF4-FFF2-40B4-BE49-F238E27FC236}">
                <a16:creationId xmlns:a16="http://schemas.microsoft.com/office/drawing/2014/main" id="{84E97E62-722E-48D5-4C7D-5B1456860240}"/>
              </a:ext>
            </a:extLst>
          </p:cNvPr>
          <p:cNvSpPr txBox="1">
            <a:spLocks/>
          </p:cNvSpPr>
          <p:nvPr/>
        </p:nvSpPr>
        <p:spPr>
          <a:xfrm>
            <a:off x="2200876" y="4095427"/>
            <a:ext cx="2576359" cy="1851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lumMod val="10000"/>
                  </a:schemeClr>
                </a:solidFill>
              </a:rPr>
              <a:t>Workforce readiness requires both—college alone does not emphasize or credential these necessary skills</a:t>
            </a:r>
          </a:p>
        </p:txBody>
      </p:sp>
      <p:sp>
        <p:nvSpPr>
          <p:cNvPr id="10" name="Content Placeholder 6">
            <a:extLst>
              <a:ext uri="{FF2B5EF4-FFF2-40B4-BE49-F238E27FC236}">
                <a16:creationId xmlns:a16="http://schemas.microsoft.com/office/drawing/2014/main" id="{945F8B62-761A-CABD-28B7-506E65A6D4B5}"/>
              </a:ext>
            </a:extLst>
          </p:cNvPr>
          <p:cNvSpPr txBox="1">
            <a:spLocks/>
          </p:cNvSpPr>
          <p:nvPr/>
        </p:nvSpPr>
        <p:spPr>
          <a:xfrm>
            <a:off x="6732081" y="2424415"/>
            <a:ext cx="2576359" cy="1004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lumMod val="10000"/>
                  </a:schemeClr>
                </a:solidFill>
              </a:rPr>
              <a:t>Leadership skills create long-term success</a:t>
            </a:r>
          </a:p>
        </p:txBody>
      </p:sp>
      <p:sp>
        <p:nvSpPr>
          <p:cNvPr id="11" name="Content Placeholder 6">
            <a:extLst>
              <a:ext uri="{FF2B5EF4-FFF2-40B4-BE49-F238E27FC236}">
                <a16:creationId xmlns:a16="http://schemas.microsoft.com/office/drawing/2014/main" id="{B6DDF032-F681-8D3A-05B7-851CCC98C3E2}"/>
              </a:ext>
            </a:extLst>
          </p:cNvPr>
          <p:cNvSpPr txBox="1">
            <a:spLocks/>
          </p:cNvSpPr>
          <p:nvPr/>
        </p:nvSpPr>
        <p:spPr>
          <a:xfrm>
            <a:off x="6732081" y="4710430"/>
            <a:ext cx="2576359" cy="1004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lumMod val="10000"/>
                  </a:schemeClr>
                </a:solidFill>
              </a:rPr>
              <a:t>CTE has the opportunity to lead this work</a:t>
            </a:r>
          </a:p>
        </p:txBody>
      </p:sp>
      <p:pic>
        <p:nvPicPr>
          <p:cNvPr id="15" name="Picture 14">
            <a:extLst>
              <a:ext uri="{FF2B5EF4-FFF2-40B4-BE49-F238E27FC236}">
                <a16:creationId xmlns:a16="http://schemas.microsoft.com/office/drawing/2014/main" id="{70706885-2108-B394-7C98-83DBD8EA5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08" y="2197205"/>
            <a:ext cx="1231795" cy="1231795"/>
          </a:xfrm>
          <a:prstGeom prst="rect">
            <a:avLst/>
          </a:prstGeom>
        </p:spPr>
      </p:pic>
      <p:pic>
        <p:nvPicPr>
          <p:cNvPr id="19" name="Picture 18">
            <a:extLst>
              <a:ext uri="{FF2B5EF4-FFF2-40B4-BE49-F238E27FC236}">
                <a16:creationId xmlns:a16="http://schemas.microsoft.com/office/drawing/2014/main" id="{912C74CA-4A49-DBB6-F227-12CE576CC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2772" y="4353010"/>
            <a:ext cx="754846" cy="1362005"/>
          </a:xfrm>
          <a:prstGeom prst="rect">
            <a:avLst/>
          </a:prstGeom>
        </p:spPr>
      </p:pic>
    </p:spTree>
    <p:extLst>
      <p:ext uri="{BB962C8B-B14F-4D97-AF65-F5344CB8AC3E}">
        <p14:creationId xmlns:p14="http://schemas.microsoft.com/office/powerpoint/2010/main" val="4162210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4842-B1EA-ADDE-6D29-7354C9ED2307}"/>
              </a:ext>
            </a:extLst>
          </p:cNvPr>
          <p:cNvSpPr>
            <a:spLocks noGrp="1"/>
          </p:cNvSpPr>
          <p:nvPr>
            <p:ph type="ctrTitle" idx="4294967295"/>
          </p:nvPr>
        </p:nvSpPr>
        <p:spPr>
          <a:xfrm>
            <a:off x="576775" y="1248312"/>
            <a:ext cx="7779434" cy="2880848"/>
          </a:xfrm>
          <a:prstGeom prst="rect">
            <a:avLst/>
          </a:prstGeom>
        </p:spPr>
        <p:txBody>
          <a:bodyPr anchor="ctr">
            <a:normAutofit/>
          </a:bodyPr>
          <a:lstStyle/>
          <a:p>
            <a:r>
              <a:rPr lang="en-US" sz="8000" dirty="0">
                <a:solidFill>
                  <a:schemeClr val="bg1"/>
                </a:solidFill>
                <a:latin typeface="Ideal Sans Medium" pitchFamily="2" charset="0"/>
                <a:cs typeface="Ideal Sans Medium" pitchFamily="2" charset="0"/>
              </a:rPr>
              <a:t>Endorsements for Leader in Me</a:t>
            </a:r>
          </a:p>
        </p:txBody>
      </p:sp>
      <p:sp>
        <p:nvSpPr>
          <p:cNvPr id="3" name="Subtitle 2">
            <a:extLst>
              <a:ext uri="{FF2B5EF4-FFF2-40B4-BE49-F238E27FC236}">
                <a16:creationId xmlns:a16="http://schemas.microsoft.com/office/drawing/2014/main" id="{B070A4B2-1EE8-B8B9-6807-B08FAC7F37EC}"/>
              </a:ext>
            </a:extLst>
          </p:cNvPr>
          <p:cNvSpPr>
            <a:spLocks noGrp="1"/>
          </p:cNvSpPr>
          <p:nvPr>
            <p:ph type="subTitle" idx="4294967295"/>
          </p:nvPr>
        </p:nvSpPr>
        <p:spPr>
          <a:xfrm>
            <a:off x="576775" y="4368311"/>
            <a:ext cx="5824024" cy="779463"/>
          </a:xfrm>
          <a:prstGeom prst="rect">
            <a:avLst/>
          </a:prstGeom>
        </p:spPr>
        <p:txBody>
          <a:bodyPr/>
          <a:lstStyle/>
          <a:p>
            <a:pPr marL="0" indent="0">
              <a:buNone/>
            </a:pPr>
            <a:r>
              <a:rPr lang="en-US"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From South Carolina Leaders</a:t>
            </a:r>
          </a:p>
        </p:txBody>
      </p:sp>
    </p:spTree>
    <p:extLst>
      <p:ext uri="{BB962C8B-B14F-4D97-AF65-F5344CB8AC3E}">
        <p14:creationId xmlns:p14="http://schemas.microsoft.com/office/powerpoint/2010/main" val="3901308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6CD72D-67CE-D7F9-7DC0-CFA87C80DDCE}"/>
              </a:ext>
            </a:extLst>
          </p:cNvPr>
          <p:cNvSpPr>
            <a:spLocks noGrp="1"/>
          </p:cNvSpPr>
          <p:nvPr>
            <p:ph type="body" sz="quarter" idx="10"/>
          </p:nvPr>
        </p:nvSpPr>
        <p:spPr>
          <a:xfrm>
            <a:off x="659654" y="605117"/>
            <a:ext cx="8578132" cy="4141508"/>
          </a:xfrm>
        </p:spPr>
        <p:txBody>
          <a:bodyPr/>
          <a:lstStyle/>
          <a:p>
            <a:r>
              <a:rPr lang="en-US" sz="4400">
                <a:latin typeface="Helvetica Neue Medium" panose="02000503000000020004" pitchFamily="2" charset="0"/>
                <a:ea typeface="Helvetica Neue Medium" panose="02000503000000020004" pitchFamily="2" charset="0"/>
                <a:cs typeface="Helvetica Neue Medium" panose="02000503000000020004" pitchFamily="2" charset="0"/>
              </a:rPr>
              <a:t>“Students with strong foundational life skills are better prepared for long-term career progression.”</a:t>
            </a:r>
          </a:p>
          <a:p>
            <a:endParaRPr lang="en-US"/>
          </a:p>
          <a:p>
            <a:r>
              <a:rPr lang="en-US"/>
              <a:t>“This credential provides meaningful value to both students and employers.”</a:t>
            </a:r>
          </a:p>
        </p:txBody>
      </p:sp>
      <p:sp>
        <p:nvSpPr>
          <p:cNvPr id="3" name="Text Placeholder 2">
            <a:extLst>
              <a:ext uri="{FF2B5EF4-FFF2-40B4-BE49-F238E27FC236}">
                <a16:creationId xmlns:a16="http://schemas.microsoft.com/office/drawing/2014/main" id="{5A498B52-2866-E743-ABAC-91F2BDA96735}"/>
              </a:ext>
            </a:extLst>
          </p:cNvPr>
          <p:cNvSpPr>
            <a:spLocks noGrp="1"/>
          </p:cNvSpPr>
          <p:nvPr>
            <p:ph type="body" sz="quarter" idx="11"/>
          </p:nvPr>
        </p:nvSpPr>
        <p:spPr>
          <a:xfrm>
            <a:off x="3833446" y="5351742"/>
            <a:ext cx="7162800" cy="1107673"/>
          </a:xfrm>
        </p:spPr>
        <p:txBody>
          <a:bodyPr>
            <a:normAutofit/>
          </a:bodyPr>
          <a:lstStyle/>
          <a:p>
            <a:pPr marL="11113" indent="-11113"/>
            <a:r>
              <a:rPr lang="en-US"/>
              <a:t>—Jacob Bouchillon </a:t>
            </a:r>
            <a:br>
              <a:rPr lang="en-US"/>
            </a:br>
            <a:r>
              <a:rPr lang="en-US" sz="2000" b="0" i="1">
                <a:latin typeface="Helvetica Neue Light" panose="02000403000000020004" pitchFamily="2" charset="0"/>
                <a:ea typeface="Helvetica Neue Light" panose="02000403000000020004" pitchFamily="2" charset="0"/>
              </a:rPr>
              <a:t>Tech Scholar/Maintenance Early Scholar Program Manager, U.S., Michelin North America</a:t>
            </a:r>
            <a:endParaRPr lang="en-US" b="0" i="1">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492306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B24E881-01E6-E4D7-1C16-D52B3F066CA6}"/>
              </a:ext>
            </a:extLst>
          </p:cNvPr>
          <p:cNvSpPr>
            <a:spLocks noGrp="1"/>
          </p:cNvSpPr>
          <p:nvPr>
            <p:ph type="body" sz="quarter" idx="10"/>
          </p:nvPr>
        </p:nvSpPr>
        <p:spPr>
          <a:xfrm>
            <a:off x="659654" y="1066799"/>
            <a:ext cx="8578132" cy="3679825"/>
          </a:xfrm>
        </p:spPr>
        <p:txBody>
          <a:bodyPr/>
          <a:lstStyle/>
          <a:p>
            <a:r>
              <a:rPr lang="en-US" sz="4400">
                <a:latin typeface="Helvetica Neue Medium" panose="02000503000000020004" pitchFamily="2" charset="0"/>
                <a:ea typeface="Helvetica Neue Medium" panose="02000503000000020004" pitchFamily="2" charset="0"/>
                <a:cs typeface="Helvetica Neue Medium" panose="02000503000000020004" pitchFamily="2" charset="0"/>
              </a:rPr>
              <a:t>“A workforce that is not only skilled, but truly ready to contribute on day one.”</a:t>
            </a:r>
          </a:p>
          <a:p>
            <a:endParaRPr lang="en-US"/>
          </a:p>
          <a:p>
            <a:r>
              <a:rPr lang="en-US"/>
              <a:t>“Greater alignment between education and industry.”</a:t>
            </a:r>
          </a:p>
        </p:txBody>
      </p:sp>
      <p:sp>
        <p:nvSpPr>
          <p:cNvPr id="7" name="Text Placeholder 2">
            <a:extLst>
              <a:ext uri="{FF2B5EF4-FFF2-40B4-BE49-F238E27FC236}">
                <a16:creationId xmlns:a16="http://schemas.microsoft.com/office/drawing/2014/main" id="{A1D385A5-F973-A572-9E89-FD96DA4C024C}"/>
              </a:ext>
            </a:extLst>
          </p:cNvPr>
          <p:cNvSpPr>
            <a:spLocks noGrp="1"/>
          </p:cNvSpPr>
          <p:nvPr>
            <p:ph type="body" sz="quarter" idx="11"/>
          </p:nvPr>
        </p:nvSpPr>
        <p:spPr>
          <a:xfrm>
            <a:off x="5943600" y="5433804"/>
            <a:ext cx="6037384" cy="1107673"/>
          </a:xfrm>
        </p:spPr>
        <p:txBody>
          <a:bodyPr>
            <a:normAutofit/>
          </a:bodyPr>
          <a:lstStyle/>
          <a:p>
            <a:pPr marL="11113" indent="-11113"/>
            <a:r>
              <a:rPr lang="en-US"/>
              <a:t>—Allen Smith</a:t>
            </a:r>
            <a:br>
              <a:rPr lang="en-US"/>
            </a:br>
            <a:r>
              <a:rPr lang="en-US" sz="2000" b="0" i="1">
                <a:latin typeface="Helvetica Neue Light" panose="02000403000000020004" pitchFamily="2" charset="0"/>
                <a:ea typeface="Helvetica Neue Light" panose="02000403000000020004" pitchFamily="2" charset="0"/>
              </a:rPr>
              <a:t>President &amp; CEO, </a:t>
            </a:r>
            <a:r>
              <a:rPr lang="en-US" sz="2000" b="0" i="1" err="1">
                <a:latin typeface="Helvetica Neue Light" panose="02000403000000020004" pitchFamily="2" charset="0"/>
                <a:ea typeface="Helvetica Neue Light" panose="02000403000000020004" pitchFamily="2" charset="0"/>
              </a:rPr>
              <a:t>OneSpartanburg</a:t>
            </a:r>
            <a:endParaRPr lang="en-US" b="0" i="1">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4165259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C25FB-69C6-EE1E-9E4C-6107EBED2546}"/>
              </a:ext>
            </a:extLst>
          </p:cNvPr>
          <p:cNvSpPr>
            <a:spLocks noGrp="1"/>
          </p:cNvSpPr>
          <p:nvPr>
            <p:ph type="body" sz="quarter" idx="11"/>
          </p:nvPr>
        </p:nvSpPr>
        <p:spPr>
          <a:xfrm>
            <a:off x="6342183" y="4500017"/>
            <a:ext cx="4494693" cy="901141"/>
          </a:xfrm>
        </p:spPr>
        <p:txBody>
          <a:bodyPr/>
          <a:lstStyle/>
          <a:p>
            <a:r>
              <a:rPr lang="en-US">
                <a:solidFill>
                  <a:srgbClr val="1C468E"/>
                </a:solidFill>
              </a:rPr>
              <a:t>—Dr. Ron Garner</a:t>
            </a:r>
            <a:br>
              <a:rPr lang="en-US">
                <a:solidFill>
                  <a:srgbClr val="1C468E"/>
                </a:solidFill>
              </a:rPr>
            </a:br>
            <a:r>
              <a:rPr lang="en-US" sz="2000" b="0" i="1">
                <a:solidFill>
                  <a:srgbClr val="1C468E"/>
                </a:solidFill>
                <a:latin typeface="Helvetica Neue Light" panose="02000403000000020004" pitchFamily="2" charset="0"/>
                <a:ea typeface="Helvetica Neue Light" panose="02000403000000020004" pitchFamily="2" charset="0"/>
              </a:rPr>
              <a:t>Chief Talent Officer, </a:t>
            </a:r>
            <a:r>
              <a:rPr lang="en-US" sz="2000" b="0" i="1" err="1">
                <a:solidFill>
                  <a:srgbClr val="1C468E"/>
                </a:solidFill>
                <a:latin typeface="Helvetica Neue Light" panose="02000403000000020004" pitchFamily="2" charset="0"/>
                <a:ea typeface="Helvetica Neue Light" panose="02000403000000020004" pitchFamily="2" charset="0"/>
              </a:rPr>
              <a:t>OneSpartanburg</a:t>
            </a:r>
            <a:endParaRPr lang="en-US" b="0" i="1">
              <a:solidFill>
                <a:srgbClr val="1C468E"/>
              </a:solidFill>
              <a:latin typeface="Helvetica Neue Light" panose="02000403000000020004" pitchFamily="2" charset="0"/>
              <a:ea typeface="Helvetica Neue Light" panose="02000403000000020004" pitchFamily="2" charset="0"/>
            </a:endParaRPr>
          </a:p>
        </p:txBody>
      </p:sp>
      <p:sp>
        <p:nvSpPr>
          <p:cNvPr id="6" name="Text Placeholder 1">
            <a:extLst>
              <a:ext uri="{FF2B5EF4-FFF2-40B4-BE49-F238E27FC236}">
                <a16:creationId xmlns:a16="http://schemas.microsoft.com/office/drawing/2014/main" id="{9521F71B-525F-4FFD-AE75-4CE4EDC99C9D}"/>
              </a:ext>
            </a:extLst>
          </p:cNvPr>
          <p:cNvSpPr txBox="1">
            <a:spLocks/>
          </p:cNvSpPr>
          <p:nvPr/>
        </p:nvSpPr>
        <p:spPr>
          <a:xfrm>
            <a:off x="3209191" y="1989316"/>
            <a:ext cx="7974623" cy="2677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prstClr val="black"/>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“Technical skills are essential, but durable skills are what ultimately determine long-term success.</a:t>
            </a:r>
          </a:p>
        </p:txBody>
      </p:sp>
    </p:spTree>
    <p:extLst>
      <p:ext uri="{BB962C8B-B14F-4D97-AF65-F5344CB8AC3E}">
        <p14:creationId xmlns:p14="http://schemas.microsoft.com/office/powerpoint/2010/main" val="865824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54AE172-DF59-5300-2DB0-D45EE67AE9A3}"/>
              </a:ext>
            </a:extLst>
          </p:cNvPr>
          <p:cNvSpPr txBox="1">
            <a:spLocks/>
          </p:cNvSpPr>
          <p:nvPr/>
        </p:nvSpPr>
        <p:spPr>
          <a:xfrm>
            <a:off x="2051538" y="5156933"/>
            <a:ext cx="7162800" cy="110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11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Helvetica Neue" panose="02000503000000020004" pitchFamily="2" charset="0"/>
              </a:rPr>
              <a:t>—Dr. Burke Royster</a:t>
            </a:r>
            <a:br>
              <a:rPr kumimoji="0" lang="en-US" sz="2800" b="1" i="0" u="none" strike="noStrike" kern="1200" cap="none" spc="0" normalizeH="0" baseline="0" noProof="0">
                <a:ln>
                  <a:noFill/>
                </a:ln>
                <a:solidFill>
                  <a:prstClr val="white"/>
                </a:solidFill>
                <a:effectLst/>
                <a:uLnTx/>
                <a:uFillTx/>
                <a:latin typeface="Helvetica Neue" panose="02000503000000020004" pitchFamily="2" charset="0"/>
              </a:rPr>
            </a:br>
            <a:r>
              <a:rPr kumimoji="0" lang="en-US" sz="2000" b="0" i="1" u="none" strike="noStrike" kern="1200" cap="none" spc="0" normalizeH="0" baseline="0" noProof="0">
                <a:ln>
                  <a:noFill/>
                </a:ln>
                <a:solidFill>
                  <a:prstClr val="white"/>
                </a:solidFill>
                <a:effectLst/>
                <a:uLnTx/>
                <a:uFillTx/>
                <a:latin typeface="Helvetica Neue Light" panose="02000403000000020004" pitchFamily="2" charset="0"/>
                <a:ea typeface="Helvetica Neue Light" panose="02000403000000020004" pitchFamily="2" charset="0"/>
              </a:rPr>
              <a:t>Superintendent, Greenville County Schools</a:t>
            </a:r>
            <a:endParaRPr kumimoji="0" lang="en-US" sz="2800" b="0" i="1" u="none" strike="noStrike" kern="1200" cap="none" spc="0" normalizeH="0" baseline="0" noProof="0">
              <a:ln>
                <a:noFill/>
              </a:ln>
              <a:solidFill>
                <a:prstClr val="white"/>
              </a:solidFill>
              <a:effectLst/>
              <a:uLnTx/>
              <a:uFillTx/>
              <a:latin typeface="Helvetica Neue Light" panose="02000403000000020004" pitchFamily="2" charset="0"/>
              <a:ea typeface="Helvetica Neue Light" panose="02000403000000020004" pitchFamily="2" charset="0"/>
            </a:endParaRPr>
          </a:p>
        </p:txBody>
      </p:sp>
      <p:sp>
        <p:nvSpPr>
          <p:cNvPr id="6" name="Text Placeholder 1">
            <a:extLst>
              <a:ext uri="{FF2B5EF4-FFF2-40B4-BE49-F238E27FC236}">
                <a16:creationId xmlns:a16="http://schemas.microsoft.com/office/drawing/2014/main" id="{F1629518-6B0A-420F-FE45-E27FA95449AB}"/>
              </a:ext>
            </a:extLst>
          </p:cNvPr>
          <p:cNvSpPr>
            <a:spLocks noGrp="1"/>
          </p:cNvSpPr>
          <p:nvPr>
            <p:ph type="body" sz="quarter" idx="10"/>
          </p:nvPr>
        </p:nvSpPr>
        <p:spPr>
          <a:xfrm>
            <a:off x="1806934" y="769240"/>
            <a:ext cx="7770820" cy="4141508"/>
          </a:xfrm>
        </p:spPr>
        <p:txBody>
          <a:bodyPr/>
          <a:lstStyle/>
          <a:p>
            <a:r>
              <a:rPr lang="en-US" sz="4400">
                <a:latin typeface="Helvetica Neue Medium" panose="02000503000000020004" pitchFamily="2" charset="0"/>
                <a:ea typeface="Helvetica Neue Medium" panose="02000503000000020004" pitchFamily="2" charset="0"/>
                <a:cs typeface="Helvetica Neue Medium" panose="02000503000000020004" pitchFamily="2" charset="0"/>
              </a:rPr>
              <a:t>“Students demonstrate these essential skills through real-world application—not just content knowledge.”</a:t>
            </a:r>
          </a:p>
          <a:p>
            <a:endParaRPr lang="en-US"/>
          </a:p>
          <a:p>
            <a:r>
              <a:rPr lang="en-US"/>
              <a:t>“A scalable and relevant Tier 2 option for students statewide.”</a:t>
            </a:r>
          </a:p>
        </p:txBody>
      </p:sp>
    </p:spTree>
    <p:extLst>
      <p:ext uri="{BB962C8B-B14F-4D97-AF65-F5344CB8AC3E}">
        <p14:creationId xmlns:p14="http://schemas.microsoft.com/office/powerpoint/2010/main" val="307067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4AD6B9B6-8B59-419B-CF8D-E6ED90EAC552}"/>
              </a:ext>
            </a:extLst>
          </p:cNvPr>
          <p:cNvSpPr txBox="1">
            <a:spLocks/>
          </p:cNvSpPr>
          <p:nvPr/>
        </p:nvSpPr>
        <p:spPr>
          <a:xfrm>
            <a:off x="2394669" y="1522369"/>
            <a:ext cx="7734070" cy="4141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prstClr val="black"/>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“A meaningful, measurable solution.”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Helvetica Neue Light" panose="02000403000000020004"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Helvetica Neue Light" panose="02000403000000020004" pitchFamily="2" charset="0"/>
                <a:cs typeface="+mn-cs"/>
              </a:rPr>
              <a:t>“Students build and demonstrate competencies directly tied to workplace readiness.”</a:t>
            </a:r>
          </a:p>
        </p:txBody>
      </p:sp>
      <p:sp>
        <p:nvSpPr>
          <p:cNvPr id="5" name="Text Placeholder 2">
            <a:extLst>
              <a:ext uri="{FF2B5EF4-FFF2-40B4-BE49-F238E27FC236}">
                <a16:creationId xmlns:a16="http://schemas.microsoft.com/office/drawing/2014/main" id="{A5C012F5-A1EC-63FA-853D-D52B46C00EE3}"/>
              </a:ext>
            </a:extLst>
          </p:cNvPr>
          <p:cNvSpPr txBox="1">
            <a:spLocks/>
          </p:cNvSpPr>
          <p:nvPr/>
        </p:nvSpPr>
        <p:spPr>
          <a:xfrm>
            <a:off x="2798655" y="4556204"/>
            <a:ext cx="7162800" cy="871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1" i="0" kern="1200">
                <a:solidFill>
                  <a:srgbClr val="FFC635"/>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11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C27C02"/>
                </a:solidFill>
                <a:effectLst/>
                <a:uLnTx/>
                <a:uFillTx/>
                <a:latin typeface="Helvetica Neue" panose="02000503000000020004" pitchFamily="2" charset="0"/>
              </a:rPr>
              <a:t>—Dean Faile</a:t>
            </a:r>
            <a:br>
              <a:rPr kumimoji="0" lang="en-US" sz="2800" b="1" i="0" u="none" strike="noStrike" kern="1200" cap="none" spc="0" normalizeH="0" baseline="0" noProof="0">
                <a:ln>
                  <a:noFill/>
                </a:ln>
                <a:solidFill>
                  <a:srgbClr val="C27C02"/>
                </a:solidFill>
                <a:effectLst/>
                <a:uLnTx/>
                <a:uFillTx/>
                <a:latin typeface="Helvetica Neue" panose="02000503000000020004" pitchFamily="2" charset="0"/>
              </a:rPr>
            </a:br>
            <a:r>
              <a:rPr kumimoji="0" lang="en-US" sz="2000" b="0" i="1" u="none" strike="noStrike" kern="1200" cap="none" spc="0" normalizeH="0" baseline="0" noProof="0">
                <a:ln>
                  <a:noFill/>
                </a:ln>
                <a:solidFill>
                  <a:srgbClr val="C27C02"/>
                </a:solidFill>
                <a:effectLst/>
                <a:uLnTx/>
                <a:uFillTx/>
                <a:latin typeface="Helvetica Neue Light" panose="02000403000000020004" pitchFamily="2" charset="0"/>
                <a:ea typeface="Helvetica Neue Light" panose="02000403000000020004" pitchFamily="2" charset="0"/>
              </a:rPr>
              <a:t>President &amp; CEO, York County Regional Chamber</a:t>
            </a:r>
            <a:endParaRPr kumimoji="0" lang="en-US" sz="2800" b="0" i="1" u="none" strike="noStrike" kern="1200" cap="none" spc="0" normalizeH="0" baseline="0" noProof="0">
              <a:ln>
                <a:noFill/>
              </a:ln>
              <a:solidFill>
                <a:srgbClr val="C27C02"/>
              </a:solidFill>
              <a:effectLst/>
              <a:uLnTx/>
              <a:uFillTx/>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840269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0363E941-2751-5710-2AFE-8210046AEB80}"/>
              </a:ext>
            </a:extLst>
          </p:cNvPr>
          <p:cNvSpPr txBox="1">
            <a:spLocks/>
          </p:cNvSpPr>
          <p:nvPr/>
        </p:nvSpPr>
        <p:spPr>
          <a:xfrm>
            <a:off x="694822" y="2162604"/>
            <a:ext cx="6210069" cy="18349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prstClr val="black"/>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“A shared, trusted standard for employability skills.”</a:t>
            </a:r>
            <a:endParaRPr kumimoji="0" lang="en-US" sz="2800" b="0" i="0" u="none" strike="noStrike" kern="1200" cap="none" spc="0" normalizeH="0" baseline="0" noProof="0">
              <a:ln>
                <a:noFill/>
              </a:ln>
              <a:solidFill>
                <a:prstClr val="black"/>
              </a:solidFill>
              <a:effectLst/>
              <a:uLnTx/>
              <a:uFillTx/>
              <a:latin typeface="Helvetica Neue Light" panose="02000403000000020004" pitchFamily="2" charset="0"/>
              <a:cs typeface="+mn-cs"/>
            </a:endParaRPr>
          </a:p>
        </p:txBody>
      </p:sp>
      <p:sp>
        <p:nvSpPr>
          <p:cNvPr id="8" name="Text Placeholder 2">
            <a:extLst>
              <a:ext uri="{FF2B5EF4-FFF2-40B4-BE49-F238E27FC236}">
                <a16:creationId xmlns:a16="http://schemas.microsoft.com/office/drawing/2014/main" id="{EBA94C3F-5D10-12D1-0A47-1C46EBBCE8E0}"/>
              </a:ext>
            </a:extLst>
          </p:cNvPr>
          <p:cNvSpPr txBox="1">
            <a:spLocks/>
          </p:cNvSpPr>
          <p:nvPr/>
        </p:nvSpPr>
        <p:spPr>
          <a:xfrm>
            <a:off x="4290646" y="5480695"/>
            <a:ext cx="4771292" cy="110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1" i="0" kern="1200">
                <a:solidFill>
                  <a:srgbClr val="994996"/>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11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994996"/>
                </a:solidFill>
                <a:effectLst/>
                <a:uLnTx/>
                <a:uFillTx/>
                <a:latin typeface="Helvetica Neue" panose="02000503000000020004" pitchFamily="2" charset="0"/>
              </a:rPr>
              <a:t>—Celeste Tiller</a:t>
            </a:r>
            <a:br>
              <a:rPr kumimoji="0" lang="en-US" sz="2800" b="1" i="0" u="none" strike="noStrike" kern="1200" cap="none" spc="0" normalizeH="0" baseline="0" noProof="0">
                <a:ln>
                  <a:noFill/>
                </a:ln>
                <a:solidFill>
                  <a:srgbClr val="994996"/>
                </a:solidFill>
                <a:effectLst/>
                <a:uLnTx/>
                <a:uFillTx/>
                <a:latin typeface="Helvetica Neue" panose="02000503000000020004" pitchFamily="2" charset="0"/>
              </a:rPr>
            </a:br>
            <a:r>
              <a:rPr kumimoji="0" lang="en-US" sz="2000" b="0" i="1" u="none" strike="noStrike" kern="1200" cap="none" spc="0" normalizeH="0" baseline="0" noProof="0">
                <a:ln>
                  <a:noFill/>
                </a:ln>
                <a:solidFill>
                  <a:srgbClr val="994996"/>
                </a:solidFill>
                <a:effectLst/>
                <a:uLnTx/>
                <a:uFillTx/>
                <a:latin typeface="Helvetica Neue Light" panose="02000403000000020004" pitchFamily="2" charset="0"/>
                <a:ea typeface="Helvetica Neue Light" panose="02000403000000020004" pitchFamily="2" charset="0"/>
              </a:rPr>
              <a:t>VP, Talent &amp; Workforce Development, York County Regional Chamber </a:t>
            </a:r>
            <a:endParaRPr kumimoji="0" lang="en-US" sz="2800" b="0" i="1" u="none" strike="noStrike" kern="1200" cap="none" spc="0" normalizeH="0" baseline="0" noProof="0">
              <a:ln>
                <a:noFill/>
              </a:ln>
              <a:solidFill>
                <a:srgbClr val="994996"/>
              </a:solidFill>
              <a:effectLst/>
              <a:uLnTx/>
              <a:uFillTx/>
              <a:latin typeface="Helvetica Neue Light" panose="02000403000000020004" pitchFamily="2" charset="0"/>
              <a:ea typeface="Helvetica Neue Light" panose="02000403000000020004" pitchFamily="2" charset="0"/>
            </a:endParaRPr>
          </a:p>
        </p:txBody>
      </p:sp>
      <p:sp>
        <p:nvSpPr>
          <p:cNvPr id="11" name="Text Placeholder 1">
            <a:extLst>
              <a:ext uri="{FF2B5EF4-FFF2-40B4-BE49-F238E27FC236}">
                <a16:creationId xmlns:a16="http://schemas.microsoft.com/office/drawing/2014/main" id="{536CA831-1178-275B-3103-D6E891D322C1}"/>
              </a:ext>
            </a:extLst>
          </p:cNvPr>
          <p:cNvSpPr txBox="1">
            <a:spLocks/>
          </p:cNvSpPr>
          <p:nvPr/>
        </p:nvSpPr>
        <p:spPr>
          <a:xfrm>
            <a:off x="694821" y="4173318"/>
            <a:ext cx="6210069" cy="1307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Helvetica Neue Light" panose="02000403000000020004" pitchFamily="2" charset="0"/>
                <a:cs typeface="+mn-cs"/>
              </a:rPr>
              <a:t>“Reduces hiring risk, improves retention, and enhances productivity.”</a:t>
            </a:r>
          </a:p>
        </p:txBody>
      </p:sp>
    </p:spTree>
    <p:extLst>
      <p:ext uri="{BB962C8B-B14F-4D97-AF65-F5344CB8AC3E}">
        <p14:creationId xmlns:p14="http://schemas.microsoft.com/office/powerpoint/2010/main" val="183013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B7B1-CB60-201D-6B00-242DA0536D8B}"/>
              </a:ext>
            </a:extLst>
          </p:cNvPr>
          <p:cNvSpPr>
            <a:spLocks noGrp="1"/>
          </p:cNvSpPr>
          <p:nvPr>
            <p:ph type="title"/>
          </p:nvPr>
        </p:nvSpPr>
        <p:spPr>
          <a:xfrm>
            <a:off x="546100" y="504825"/>
            <a:ext cx="10401300" cy="1325563"/>
          </a:xfrm>
        </p:spPr>
        <p:txBody>
          <a:bodyPr>
            <a:normAutofit/>
          </a:bodyPr>
          <a:lstStyle/>
          <a:p>
            <a:r>
              <a:rPr lang="en-US" dirty="0"/>
              <a:t>So That We Can Prepare Our Students for Tomorrow</a:t>
            </a:r>
          </a:p>
        </p:txBody>
      </p:sp>
      <p:sp>
        <p:nvSpPr>
          <p:cNvPr id="4" name="Freeform 2">
            <a:extLst>
              <a:ext uri="{FF2B5EF4-FFF2-40B4-BE49-F238E27FC236}">
                <a16:creationId xmlns:a16="http://schemas.microsoft.com/office/drawing/2014/main" id="{07E86A2B-1328-0E4E-175D-1989CFE5EEAD}"/>
              </a:ext>
            </a:extLst>
          </p:cNvPr>
          <p:cNvSpPr/>
          <p:nvPr/>
        </p:nvSpPr>
        <p:spPr>
          <a:xfrm>
            <a:off x="435488" y="3138588"/>
            <a:ext cx="2702998" cy="2612823"/>
          </a:xfrm>
          <a:prstGeom prst="roundRect">
            <a:avLst>
              <a:gd name="adj" fmla="val 6460"/>
            </a:avLst>
          </a:prstGeom>
          <a:blipFill>
            <a:blip r:embed="rId2"/>
            <a:stretch>
              <a:fillRect b="-3451"/>
            </a:stretch>
          </a:blipFill>
        </p:spPr>
        <p:txBody>
          <a:bodyPr/>
          <a:lstStyle/>
          <a:p>
            <a:endParaRPr lang="en-US" dirty="0"/>
          </a:p>
        </p:txBody>
      </p:sp>
      <p:sp>
        <p:nvSpPr>
          <p:cNvPr id="5" name="Freeform 3">
            <a:extLst>
              <a:ext uri="{FF2B5EF4-FFF2-40B4-BE49-F238E27FC236}">
                <a16:creationId xmlns:a16="http://schemas.microsoft.com/office/drawing/2014/main" id="{73D6BE63-7515-F81A-F66F-F40993DAB521}"/>
              </a:ext>
            </a:extLst>
          </p:cNvPr>
          <p:cNvSpPr/>
          <p:nvPr/>
        </p:nvSpPr>
        <p:spPr>
          <a:xfrm>
            <a:off x="3493427" y="1758230"/>
            <a:ext cx="2547268" cy="2686769"/>
          </a:xfrm>
          <a:prstGeom prst="roundRect">
            <a:avLst>
              <a:gd name="adj" fmla="val 6696"/>
            </a:avLst>
          </a:prstGeom>
          <a:blipFill>
            <a:blip r:embed="rId3"/>
            <a:stretch>
              <a:fillRect l="-2738" r="-2738"/>
            </a:stretch>
          </a:blipFill>
        </p:spPr>
        <p:txBody>
          <a:bodyPr/>
          <a:lstStyle/>
          <a:p>
            <a:endParaRPr lang="en-US"/>
          </a:p>
        </p:txBody>
      </p:sp>
      <p:sp>
        <p:nvSpPr>
          <p:cNvPr id="6" name="Freeform 4">
            <a:extLst>
              <a:ext uri="{FF2B5EF4-FFF2-40B4-BE49-F238E27FC236}">
                <a16:creationId xmlns:a16="http://schemas.microsoft.com/office/drawing/2014/main" id="{62129CA0-7CC7-06B4-1DB7-B97B64BD05AD}"/>
              </a:ext>
            </a:extLst>
          </p:cNvPr>
          <p:cNvSpPr/>
          <p:nvPr/>
        </p:nvSpPr>
        <p:spPr>
          <a:xfrm>
            <a:off x="9052607" y="1758230"/>
            <a:ext cx="2703905" cy="2703905"/>
          </a:xfrm>
          <a:prstGeom prst="roundRect">
            <a:avLst>
              <a:gd name="adj" fmla="val 4455"/>
            </a:avLst>
          </a:prstGeom>
          <a:blipFill>
            <a:blip r:embed="rId4"/>
            <a:stretch>
              <a:fillRect/>
            </a:stretch>
          </a:blipFill>
        </p:spPr>
        <p:txBody>
          <a:bodyPr/>
          <a:lstStyle/>
          <a:p>
            <a:endParaRPr lang="en-US" dirty="0"/>
          </a:p>
        </p:txBody>
      </p:sp>
      <p:sp>
        <p:nvSpPr>
          <p:cNvPr id="7" name="Freeform 5">
            <a:extLst>
              <a:ext uri="{FF2B5EF4-FFF2-40B4-BE49-F238E27FC236}">
                <a16:creationId xmlns:a16="http://schemas.microsoft.com/office/drawing/2014/main" id="{8841D65D-F011-D459-D314-EB16219F6532}"/>
              </a:ext>
            </a:extLst>
          </p:cNvPr>
          <p:cNvSpPr/>
          <p:nvPr/>
        </p:nvSpPr>
        <p:spPr>
          <a:xfrm>
            <a:off x="6273017" y="3138588"/>
            <a:ext cx="2455485" cy="2612823"/>
          </a:xfrm>
          <a:prstGeom prst="roundRect">
            <a:avLst>
              <a:gd name="adj" fmla="val 6840"/>
            </a:avLst>
          </a:prstGeom>
          <a:blipFill>
            <a:blip r:embed="rId5"/>
            <a:stretch>
              <a:fillRect l="-27132" r="-14508"/>
            </a:stretch>
          </a:blipFill>
        </p:spPr>
        <p:txBody>
          <a:bodyPr/>
          <a:lstStyle/>
          <a:p>
            <a:endParaRPr lang="en-US"/>
          </a:p>
        </p:txBody>
      </p:sp>
    </p:spTree>
    <p:extLst>
      <p:ext uri="{BB962C8B-B14F-4D97-AF65-F5344CB8AC3E}">
        <p14:creationId xmlns:p14="http://schemas.microsoft.com/office/powerpoint/2010/main" val="32678842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A388BBB-EABB-7EB6-181F-36F86A29DF0F}"/>
              </a:ext>
            </a:extLst>
          </p:cNvPr>
          <p:cNvSpPr txBox="1">
            <a:spLocks/>
          </p:cNvSpPr>
          <p:nvPr/>
        </p:nvSpPr>
        <p:spPr>
          <a:xfrm>
            <a:off x="1044932" y="1463143"/>
            <a:ext cx="9775467" cy="353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prstClr val="black"/>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“Students can demonstrate </a:t>
            </a:r>
            <a:br>
              <a:rPr kumimoji="0" lang="en-US" sz="4400" b="0" i="0" u="none" strike="noStrike" kern="1200" cap="none" spc="0" normalizeH="0" baseline="0" noProof="0">
                <a:ln>
                  <a:noFill/>
                </a:ln>
                <a:solidFill>
                  <a:prstClr val="black"/>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br>
            <a:r>
              <a:rPr kumimoji="0" lang="en-US" sz="4400" b="0" i="0" u="none" strike="noStrike" kern="1200" cap="none" spc="0" normalizeH="0" baseline="0" noProof="0">
                <a:ln>
                  <a:noFill/>
                </a:ln>
                <a:solidFill>
                  <a:prstClr val="black"/>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real-world competence.”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Helvetica Neue Light" panose="02000403000000020004"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Helvetica Neue Light" panose="02000403000000020004" pitchFamily="2" charset="0"/>
                <a:cs typeface="+mn-cs"/>
              </a:rPr>
              <a:t>“These competencies are universally valued across industries.”</a:t>
            </a:r>
          </a:p>
        </p:txBody>
      </p:sp>
      <p:sp>
        <p:nvSpPr>
          <p:cNvPr id="5" name="Text Placeholder 2">
            <a:extLst>
              <a:ext uri="{FF2B5EF4-FFF2-40B4-BE49-F238E27FC236}">
                <a16:creationId xmlns:a16="http://schemas.microsoft.com/office/drawing/2014/main" id="{8F88A206-FED6-5FCF-4549-53471EB3B32D}"/>
              </a:ext>
            </a:extLst>
          </p:cNvPr>
          <p:cNvSpPr txBox="1">
            <a:spLocks/>
          </p:cNvSpPr>
          <p:nvPr/>
        </p:nvSpPr>
        <p:spPr>
          <a:xfrm>
            <a:off x="1160584" y="4442435"/>
            <a:ext cx="7104185" cy="110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1" i="0" kern="1200">
                <a:solidFill>
                  <a:srgbClr val="FF8024"/>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11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8024"/>
                </a:solidFill>
                <a:effectLst/>
                <a:uLnTx/>
                <a:uFillTx/>
                <a:latin typeface="Helvetica Neue" panose="02000503000000020004" pitchFamily="2" charset="0"/>
              </a:rPr>
              <a:t>—Dr. Lee Green</a:t>
            </a:r>
            <a:br>
              <a:rPr kumimoji="0" lang="en-US" sz="2800" b="1" i="0" u="none" strike="noStrike" kern="1200" cap="none" spc="0" normalizeH="0" baseline="0" noProof="0">
                <a:ln>
                  <a:noFill/>
                </a:ln>
                <a:solidFill>
                  <a:srgbClr val="FF8024"/>
                </a:solidFill>
                <a:effectLst/>
                <a:uLnTx/>
                <a:uFillTx/>
                <a:latin typeface="Helvetica Neue" panose="02000503000000020004" pitchFamily="2" charset="0"/>
              </a:rPr>
            </a:br>
            <a:r>
              <a:rPr kumimoji="0" lang="en-US" sz="2000" b="0" i="1" u="none" strike="noStrike" kern="1200" cap="none" spc="0" normalizeH="0" baseline="0" noProof="0">
                <a:ln>
                  <a:noFill/>
                </a:ln>
                <a:solidFill>
                  <a:srgbClr val="FF8024"/>
                </a:solidFill>
                <a:effectLst/>
                <a:uLnTx/>
                <a:uFillTx/>
                <a:latin typeface="Helvetica Neue Light" panose="02000403000000020004" pitchFamily="2" charset="0"/>
                <a:ea typeface="Helvetica Neue Light" panose="02000403000000020004" pitchFamily="2" charset="0"/>
              </a:rPr>
              <a:t>CTE Director, Floyd D. Johnson Technology Center</a:t>
            </a:r>
            <a:endParaRPr kumimoji="0" lang="en-US" sz="2800" b="0" i="1" u="none" strike="noStrike" kern="1200" cap="none" spc="0" normalizeH="0" baseline="0" noProof="0">
              <a:ln>
                <a:noFill/>
              </a:ln>
              <a:solidFill>
                <a:srgbClr val="FF8024"/>
              </a:solidFill>
              <a:effectLst/>
              <a:uLnTx/>
              <a:uFillTx/>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843354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25BB284-BE28-BD42-592C-69968D251256}"/>
              </a:ext>
            </a:extLst>
          </p:cNvPr>
          <p:cNvSpPr txBox="1">
            <a:spLocks/>
          </p:cNvSpPr>
          <p:nvPr/>
        </p:nvSpPr>
        <p:spPr>
          <a:xfrm>
            <a:off x="647931" y="2281517"/>
            <a:ext cx="8578132" cy="260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“Students can translate their skills into meaningful action.”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Helvetica Neue Light" panose="02000403000000020004"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Helvetica Neue Light" panose="02000403000000020004" pitchFamily="2" charset="0"/>
                <a:cs typeface="+mn-cs"/>
              </a:rPr>
              <a:t>“Experiential learning fosters deeper engagement.”</a:t>
            </a:r>
          </a:p>
        </p:txBody>
      </p:sp>
      <p:sp>
        <p:nvSpPr>
          <p:cNvPr id="5" name="Text Placeholder 2">
            <a:extLst>
              <a:ext uri="{FF2B5EF4-FFF2-40B4-BE49-F238E27FC236}">
                <a16:creationId xmlns:a16="http://schemas.microsoft.com/office/drawing/2014/main" id="{EFE34AA8-1CB2-9B8E-FA88-FA6DB6CFAE5E}"/>
              </a:ext>
            </a:extLst>
          </p:cNvPr>
          <p:cNvSpPr txBox="1">
            <a:spLocks/>
          </p:cNvSpPr>
          <p:nvPr/>
        </p:nvSpPr>
        <p:spPr>
          <a:xfrm>
            <a:off x="3833446" y="5633096"/>
            <a:ext cx="7162800" cy="110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1" i="0" kern="1200">
                <a:solidFill>
                  <a:srgbClr val="001B49"/>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11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1B49"/>
                </a:solidFill>
                <a:effectLst/>
                <a:uLnTx/>
                <a:uFillTx/>
                <a:latin typeface="Helvetica Neue" panose="02000503000000020004" pitchFamily="2" charset="0"/>
              </a:rPr>
              <a:t>—Rodney K. Miller</a:t>
            </a:r>
            <a:br>
              <a:rPr kumimoji="0" lang="en-US" sz="2800" b="1" i="0" u="none" strike="noStrike" kern="1200" cap="none" spc="0" normalizeH="0" baseline="0" noProof="0">
                <a:ln>
                  <a:noFill/>
                </a:ln>
                <a:solidFill>
                  <a:srgbClr val="001B49"/>
                </a:solidFill>
                <a:effectLst/>
                <a:uLnTx/>
                <a:uFillTx/>
                <a:latin typeface="Helvetica Neue" panose="02000503000000020004" pitchFamily="2" charset="0"/>
              </a:rPr>
            </a:br>
            <a:r>
              <a:rPr kumimoji="0" lang="en-US" sz="2000" b="0" i="1" u="none" strike="noStrike" kern="1200" cap="none" spc="0" normalizeH="0" baseline="0" noProof="0">
                <a:ln>
                  <a:noFill/>
                </a:ln>
                <a:solidFill>
                  <a:srgbClr val="001B49"/>
                </a:solidFill>
                <a:effectLst/>
                <a:uLnTx/>
                <a:uFillTx/>
                <a:latin typeface="Helvetica Neue Light" panose="02000403000000020004" pitchFamily="2" charset="0"/>
                <a:ea typeface="Helvetica Neue Light" panose="02000403000000020004" pitchFamily="2" charset="0"/>
              </a:rPr>
              <a:t>CTE Director, Lancaster County School District Career Center</a:t>
            </a:r>
            <a:endParaRPr kumimoji="0" lang="en-US" sz="2800" b="0" i="1" u="none" strike="noStrike" kern="1200" cap="none" spc="0" normalizeH="0" baseline="0" noProof="0">
              <a:ln>
                <a:noFill/>
              </a:ln>
              <a:solidFill>
                <a:srgbClr val="001B49"/>
              </a:solidFill>
              <a:effectLst/>
              <a:uLnTx/>
              <a:uFillTx/>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769354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AF686-5698-4F0B-B5A9-5B5A4017A9CC}"/>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E54B447B-CB75-1F2D-0A3A-B0EA5EE85D33}"/>
              </a:ext>
            </a:extLst>
          </p:cNvPr>
          <p:cNvSpPr txBox="1">
            <a:spLocks/>
          </p:cNvSpPr>
          <p:nvPr/>
        </p:nvSpPr>
        <p:spPr>
          <a:xfrm>
            <a:off x="476481" y="1626047"/>
            <a:ext cx="6924444" cy="34348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kumimoji="0" lang="en-US" b="0" i="0" u="none" strike="noStrike" kern="1200" cap="none" spc="0" normalizeH="0" baseline="0" noProof="0" dirty="0">
                <a:ln>
                  <a:noFill/>
                </a:ln>
                <a:solidFill>
                  <a:prstClr val="black"/>
                </a:solidFill>
                <a:effectLst/>
                <a:uLnTx/>
                <a:uFillTx/>
                <a:latin typeface="Helvetica Neue Medium"/>
                <a:ea typeface="Helvetica Neue Medium" panose="02000503000000020004" pitchFamily="2" charset="0"/>
                <a:cs typeface="Helvetica Neue Medium" panose="02000503000000020004" pitchFamily="2" charset="0"/>
              </a:rPr>
              <a:t>“</a:t>
            </a:r>
            <a:r>
              <a:rPr lang="en-US" dirty="0">
                <a:solidFill>
                  <a:prstClr val="black"/>
                </a:solidFill>
                <a:latin typeface="Helvetica Neue Medium"/>
                <a:ea typeface="Helvetica Neue Medium" panose="02000503000000020004" pitchFamily="2" charset="0"/>
                <a:cs typeface="Helvetica Neue Medium" panose="02000503000000020004" pitchFamily="2" charset="0"/>
              </a:rPr>
              <a:t>Leader in Me is a proven example of what we seek to platform, and I am fully committed to supporting its expansion in schools across our state, in strong, collaborative partnership with local education leaders.”</a:t>
            </a:r>
            <a:endParaRPr kumimoji="0" lang="en-US" b="0" i="0" u="none" strike="noStrike" kern="1200" cap="none" spc="0" normalizeH="0" baseline="0" noProof="0" dirty="0">
              <a:ln>
                <a:noFill/>
              </a:ln>
              <a:solidFill>
                <a:prstClr val="black"/>
              </a:solidFill>
              <a:effectLst/>
              <a:uLnTx/>
              <a:uFillTx/>
              <a:latin typeface="Helvetica Neue Light" panose="02000403000000020004" pitchFamily="2" charset="0"/>
              <a:cs typeface="+mn-cs"/>
            </a:endParaRPr>
          </a:p>
        </p:txBody>
      </p:sp>
      <p:sp>
        <p:nvSpPr>
          <p:cNvPr id="5" name="Text Placeholder 2">
            <a:extLst>
              <a:ext uri="{FF2B5EF4-FFF2-40B4-BE49-F238E27FC236}">
                <a16:creationId xmlns:a16="http://schemas.microsoft.com/office/drawing/2014/main" id="{C27B0CA7-19EC-1531-4EE5-87BE7DE4FF24}"/>
              </a:ext>
            </a:extLst>
          </p:cNvPr>
          <p:cNvSpPr txBox="1">
            <a:spLocks/>
          </p:cNvSpPr>
          <p:nvPr/>
        </p:nvSpPr>
        <p:spPr>
          <a:xfrm>
            <a:off x="660888" y="4706974"/>
            <a:ext cx="7162800" cy="11076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1" i="0" kern="1200">
                <a:solidFill>
                  <a:srgbClr val="001B49"/>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 indent="-10795">
              <a:defRPr/>
            </a:pPr>
            <a:r>
              <a:rPr kumimoji="0" lang="en-US" sz="2800" b="1" i="0" u="none" strike="noStrike" kern="1200" cap="none" spc="0" normalizeH="0" baseline="0" noProof="0" dirty="0">
                <a:ln>
                  <a:noFill/>
                </a:ln>
                <a:solidFill>
                  <a:srgbClr val="001B49"/>
                </a:solidFill>
                <a:effectLst/>
                <a:uLnTx/>
                <a:uFillTx/>
                <a:latin typeface="Helvetica Neue"/>
              </a:rPr>
              <a:t>—</a:t>
            </a:r>
            <a:r>
              <a:rPr lang="en-US" dirty="0">
                <a:latin typeface="Helvetica Neue"/>
              </a:rPr>
              <a:t>Ellen Weaver</a:t>
            </a:r>
            <a:br>
              <a:rPr lang="en-US" sz="2800" b="1" i="0" u="none" strike="noStrike" kern="1200" cap="none" spc="0" normalizeH="0" baseline="0" noProof="0" dirty="0">
                <a:ln>
                  <a:noFill/>
                </a:ln>
                <a:effectLst/>
                <a:uLnTx/>
                <a:uFillTx/>
                <a:latin typeface="Helvetica Neue" panose="02000503000000020004" pitchFamily="2" charset="0"/>
              </a:rPr>
            </a:br>
            <a:r>
              <a:rPr lang="en-US" sz="2000" b="0" i="1" dirty="0">
                <a:latin typeface="Helvetica Neue Light"/>
              </a:rPr>
              <a:t>South Carolina State Superintendent of Education</a:t>
            </a:r>
            <a:endParaRPr lang="en-US" sz="2800" b="0" i="1" u="none" strike="noStrike" kern="1200" cap="none" spc="0" normalizeH="0" baseline="0" noProof="0" dirty="0">
              <a:ln>
                <a:noFill/>
              </a:ln>
              <a:solidFill>
                <a:srgbClr val="001B49"/>
              </a:solidFill>
              <a:effectLst/>
              <a:uLnTx/>
              <a:uFillTx/>
              <a:latin typeface="Helvetica Neue"/>
              <a:ea typeface="Helvetica Neue Light" panose="02000403000000020004" pitchFamily="2" charset="0"/>
            </a:endParaRPr>
          </a:p>
        </p:txBody>
      </p:sp>
      <p:pic>
        <p:nvPicPr>
          <p:cNvPr id="3" name="Picture 2">
            <a:extLst>
              <a:ext uri="{FF2B5EF4-FFF2-40B4-BE49-F238E27FC236}">
                <a16:creationId xmlns:a16="http://schemas.microsoft.com/office/drawing/2014/main" id="{E22029E9-DDDA-D78A-16C8-859962965FE5}"/>
              </a:ext>
            </a:extLst>
          </p:cNvPr>
          <p:cNvPicPr>
            <a:picLocks noChangeAspect="1"/>
          </p:cNvPicPr>
          <p:nvPr/>
        </p:nvPicPr>
        <p:blipFill>
          <a:blip r:embed="rId3"/>
          <a:stretch>
            <a:fillRect/>
          </a:stretch>
        </p:blipFill>
        <p:spPr>
          <a:xfrm>
            <a:off x="7598367" y="1043353"/>
            <a:ext cx="3945702" cy="5114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0106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77C59-C367-4C11-B9B2-DE3B8BF9B702}"/>
              </a:ext>
            </a:extLst>
          </p:cNvPr>
          <p:cNvSpPr>
            <a:spLocks noGrp="1"/>
          </p:cNvSpPr>
          <p:nvPr>
            <p:ph type="title" idx="4294967295"/>
          </p:nvPr>
        </p:nvSpPr>
        <p:spPr>
          <a:xfrm>
            <a:off x="2603500" y="2747962"/>
            <a:ext cx="8572500" cy="1362075"/>
          </a:xfrm>
        </p:spPr>
        <p:txBody>
          <a:bodyPr>
            <a:normAutofit/>
          </a:bodyPr>
          <a:lstStyle/>
          <a:p>
            <a:pPr algn="ctr"/>
            <a:r>
              <a:rPr lang="en-US" sz="6000" dirty="0">
                <a:solidFill>
                  <a:schemeClr val="bg2">
                    <a:lumMod val="10000"/>
                  </a:schemeClr>
                </a:solidFill>
              </a:rPr>
              <a:t>Profile of Today’s Youth</a:t>
            </a:r>
          </a:p>
        </p:txBody>
      </p:sp>
    </p:spTree>
    <p:extLst>
      <p:ext uri="{BB962C8B-B14F-4D97-AF65-F5344CB8AC3E}">
        <p14:creationId xmlns:p14="http://schemas.microsoft.com/office/powerpoint/2010/main" val="4102299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8639" y="563383"/>
            <a:ext cx="10972800" cy="714556"/>
          </a:xfrm>
          <a:prstGeom prst="rect">
            <a:avLst/>
          </a:prstGeom>
        </p:spPr>
        <p:txBody>
          <a:bodyPr/>
          <a:lstStyle/>
          <a:p>
            <a:r>
              <a:rPr lang="en-US" dirty="0">
                <a:solidFill>
                  <a:schemeClr val="bg2">
                    <a:lumMod val="10000"/>
                  </a:schemeClr>
                </a:solidFill>
                <a:latin typeface="Ideal Sans Medium" pitchFamily="2" charset="0"/>
                <a:cs typeface="Ideal Sans Medium" pitchFamily="2" charset="0"/>
              </a:rPr>
              <a:t>Growing Up Digital</a:t>
            </a:r>
          </a:p>
        </p:txBody>
      </p:sp>
      <p:sp>
        <p:nvSpPr>
          <p:cNvPr id="7" name="Content Placeholder 6"/>
          <p:cNvSpPr>
            <a:spLocks noGrp="1"/>
          </p:cNvSpPr>
          <p:nvPr>
            <p:ph sz="half" idx="4294967295"/>
          </p:nvPr>
        </p:nvSpPr>
        <p:spPr>
          <a:xfrm>
            <a:off x="548639" y="1427957"/>
            <a:ext cx="5159829" cy="4070350"/>
          </a:xfrm>
          <a:prstGeom prst="rect">
            <a:avLst/>
          </a:prstGeom>
        </p:spPr>
        <p:txBody>
          <a:bodyPr>
            <a:normAutofit fontScale="92500"/>
          </a:bodyPr>
          <a:lstStyle/>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97% of teens aged 13 to 17 report that they use the internet daily</a:t>
            </a:r>
          </a:p>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95% of teens have a smartphone or access to one at home</a:t>
            </a:r>
          </a:p>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88% to 90% have access to a desktop or laptop</a:t>
            </a:r>
          </a:p>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40% to 46% of teens report being online “almost constantly”</a:t>
            </a:r>
          </a:p>
        </p:txBody>
      </p:sp>
      <p:pic>
        <p:nvPicPr>
          <p:cNvPr id="10" name="Content Placeholder 9" descr="digital age.jpg"/>
          <p:cNvPicPr>
            <a:picLocks noGrp="1" noChangeAspect="1"/>
          </p:cNvPicPr>
          <p:nvPr>
            <p:ph sz="quarter" idx="4294967295"/>
          </p:nvPr>
        </p:nvPicPr>
        <p:blipFill>
          <a:blip r:embed="rId2"/>
          <a:srcRect t="935" b="195"/>
          <a:stretch>
            <a:fillRect/>
          </a:stretch>
        </p:blipFill>
        <p:spPr>
          <a:xfrm>
            <a:off x="6819264" y="563383"/>
            <a:ext cx="4702175" cy="3487783"/>
          </a:xfrm>
          <a:prstGeom prst="roundRect">
            <a:avLst>
              <a:gd name="adj" fmla="val 6555"/>
            </a:avLst>
          </a:prstGeom>
        </p:spPr>
      </p:pic>
      <p:sp>
        <p:nvSpPr>
          <p:cNvPr id="11" name="TextBox 10"/>
          <p:cNvSpPr txBox="1"/>
          <p:nvPr/>
        </p:nvSpPr>
        <p:spPr>
          <a:xfrm>
            <a:off x="548639" y="5432881"/>
            <a:ext cx="4808279" cy="430887"/>
          </a:xfrm>
          <a:prstGeom prst="rect">
            <a:avLst/>
          </a:prstGeom>
          <a:noFill/>
        </p:spPr>
        <p:txBody>
          <a:bodyPr wrap="square" rtlCol="0">
            <a:spAutoFit/>
          </a:bodyPr>
          <a:lstStyle/>
          <a:p>
            <a:pPr defTabSz="457200"/>
            <a:r>
              <a:rPr lang="en-US" sz="1100" dirty="0">
                <a:solidFill>
                  <a:srgbClr val="DEDEDE">
                    <a:lumMod val="10000"/>
                  </a:srgbClr>
                </a:solidFill>
                <a:latin typeface="Helvetica Neue Light" panose="02000403000000020004" pitchFamily="2" charset="0"/>
                <a:ea typeface="Helvetica Neue Light" panose="02000403000000020004" pitchFamily="2" charset="0"/>
              </a:rPr>
              <a:t>Data compiled by the Pew Research Center and the U.S. Department of Health and Human Services</a:t>
            </a:r>
          </a:p>
        </p:txBody>
      </p:sp>
    </p:spTree>
    <p:extLst>
      <p:ext uri="{BB962C8B-B14F-4D97-AF65-F5344CB8AC3E}">
        <p14:creationId xmlns:p14="http://schemas.microsoft.com/office/powerpoint/2010/main" val="2219000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98CF3D-BC5C-9861-E24C-8759592DD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7BF38-52D3-B344-22F0-002D79981FF3}"/>
              </a:ext>
            </a:extLst>
          </p:cNvPr>
          <p:cNvSpPr>
            <a:spLocks noGrp="1"/>
          </p:cNvSpPr>
          <p:nvPr>
            <p:ph type="title" idx="4294967295"/>
          </p:nvPr>
        </p:nvSpPr>
        <p:spPr>
          <a:xfrm>
            <a:off x="548639" y="563383"/>
            <a:ext cx="10972800" cy="714556"/>
          </a:xfrm>
          <a:prstGeom prst="rect">
            <a:avLst/>
          </a:prstGeom>
        </p:spPr>
        <p:txBody>
          <a:bodyPr/>
          <a:lstStyle/>
          <a:p>
            <a:r>
              <a:rPr lang="en-US" dirty="0">
                <a:solidFill>
                  <a:schemeClr val="bg2">
                    <a:lumMod val="10000"/>
                  </a:schemeClr>
                </a:solidFill>
                <a:latin typeface="Ideal Sans Medium" pitchFamily="2" charset="0"/>
                <a:cs typeface="Ideal Sans Medium" pitchFamily="2" charset="0"/>
              </a:rPr>
              <a:t>Effects</a:t>
            </a:r>
          </a:p>
        </p:txBody>
      </p:sp>
      <p:sp>
        <p:nvSpPr>
          <p:cNvPr id="7" name="Content Placeholder 6">
            <a:extLst>
              <a:ext uri="{FF2B5EF4-FFF2-40B4-BE49-F238E27FC236}">
                <a16:creationId xmlns:a16="http://schemas.microsoft.com/office/drawing/2014/main" id="{9209FDB5-7C18-E6D2-8CAF-10ECB1F74A0D}"/>
              </a:ext>
            </a:extLst>
          </p:cNvPr>
          <p:cNvSpPr>
            <a:spLocks noGrp="1"/>
          </p:cNvSpPr>
          <p:nvPr>
            <p:ph sz="half" idx="4294967295"/>
          </p:nvPr>
        </p:nvSpPr>
        <p:spPr>
          <a:xfrm>
            <a:off x="548639" y="1510813"/>
            <a:ext cx="5394961" cy="3836374"/>
          </a:xfrm>
          <a:prstGeom prst="rect">
            <a:avLst/>
          </a:prstGeom>
        </p:spPr>
        <p:txBody>
          <a:bodyPr>
            <a:normAutofit fontScale="92500" lnSpcReduction="10000"/>
          </a:bodyPr>
          <a:lstStyle/>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Severe sleep disruption</a:t>
            </a:r>
          </a:p>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Heightened anxiety and depression</a:t>
            </a:r>
          </a:p>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Skewed self-image and social comparison</a:t>
            </a:r>
          </a:p>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Atrophy of face-to-face social skills</a:t>
            </a:r>
          </a:p>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Increased exposure to cyberbullying exploitation</a:t>
            </a:r>
          </a:p>
          <a:p>
            <a:pPr>
              <a:buFont typeface="Arial" panose="020B0604020202020204" pitchFamily="34" charset="0"/>
              <a:buChar char="•"/>
            </a:pPr>
            <a:r>
              <a:rPr lang="en-US" dirty="0">
                <a:solidFill>
                  <a:schemeClr val="bg2">
                    <a:lumMod val="10000"/>
                  </a:schemeClr>
                </a:solidFill>
                <a:latin typeface="Helvetica Neue Light" panose="02000403000000020004" pitchFamily="2" charset="0"/>
                <a:ea typeface="Helvetica Neue Light" panose="02000403000000020004" pitchFamily="2" charset="0"/>
              </a:rPr>
              <a:t>Deterioration of physical health</a:t>
            </a:r>
          </a:p>
          <a:p>
            <a:pPr>
              <a:buFont typeface="Arial" panose="020B0604020202020204" pitchFamily="34" charset="0"/>
              <a:buChar char="•"/>
            </a:pPr>
            <a:endParaRPr lang="en-US" dirty="0">
              <a:solidFill>
                <a:schemeClr val="bg2">
                  <a:lumMod val="10000"/>
                </a:schemeClr>
              </a:solidFill>
              <a:latin typeface="Helvetica Neue Light" panose="02000403000000020004" pitchFamily="2" charset="0"/>
              <a:ea typeface="Helvetica Neue Light" panose="02000403000000020004" pitchFamily="2" charset="0"/>
            </a:endParaRPr>
          </a:p>
          <a:p>
            <a:pPr>
              <a:buFont typeface="Arial" panose="020B0604020202020204" pitchFamily="34" charset="0"/>
              <a:buChar char="•"/>
            </a:pPr>
            <a:endParaRPr lang="en-US" dirty="0">
              <a:solidFill>
                <a:schemeClr val="bg2">
                  <a:lumMod val="10000"/>
                </a:schemeClr>
              </a:solidFill>
              <a:latin typeface="Helvetica Neue Light" panose="02000403000000020004" pitchFamily="2" charset="0"/>
              <a:ea typeface="Helvetica Neue Light" panose="02000403000000020004" pitchFamily="2" charset="0"/>
            </a:endParaRPr>
          </a:p>
          <a:p>
            <a:pPr>
              <a:buFont typeface="Arial" panose="020B0604020202020204" pitchFamily="34" charset="0"/>
              <a:buChar char="•"/>
            </a:pPr>
            <a:endParaRPr lang="en-US" dirty="0">
              <a:solidFill>
                <a:schemeClr val="bg2">
                  <a:lumMod val="10000"/>
                </a:schemeClr>
              </a:solidFill>
              <a:latin typeface="Helvetica Neue Light" panose="02000403000000020004" pitchFamily="2" charset="0"/>
              <a:ea typeface="Helvetica Neue Light" panose="02000403000000020004" pitchFamily="2" charset="0"/>
            </a:endParaRPr>
          </a:p>
          <a:p>
            <a:pPr>
              <a:buFont typeface="Arial" panose="020B0604020202020204" pitchFamily="34" charset="0"/>
              <a:buChar char="•"/>
            </a:pPr>
            <a:endParaRPr lang="en-US" dirty="0">
              <a:solidFill>
                <a:schemeClr val="bg2">
                  <a:lumMod val="10000"/>
                </a:schemeClr>
              </a:solidFill>
              <a:latin typeface="Helvetica Neue Light" panose="02000403000000020004" pitchFamily="2" charset="0"/>
              <a:ea typeface="Helvetica Neue Light" panose="02000403000000020004" pitchFamily="2" charset="0"/>
            </a:endParaRPr>
          </a:p>
          <a:p>
            <a:pPr>
              <a:buFont typeface="Arial" panose="020B0604020202020204" pitchFamily="34" charset="0"/>
              <a:buChar char="•"/>
            </a:pPr>
            <a:endParaRPr lang="en-US" dirty="0">
              <a:solidFill>
                <a:schemeClr val="bg2">
                  <a:lumMod val="10000"/>
                </a:schemeClr>
              </a:solidFill>
              <a:latin typeface="Helvetica Neue Light" panose="02000403000000020004" pitchFamily="2" charset="0"/>
              <a:ea typeface="Helvetica Neue Light" panose="02000403000000020004" pitchFamily="2" charset="0"/>
            </a:endParaRPr>
          </a:p>
        </p:txBody>
      </p:sp>
      <p:pic>
        <p:nvPicPr>
          <p:cNvPr id="10" name="Content Placeholder 9" descr="digital age.jpg">
            <a:extLst>
              <a:ext uri="{FF2B5EF4-FFF2-40B4-BE49-F238E27FC236}">
                <a16:creationId xmlns:a16="http://schemas.microsoft.com/office/drawing/2014/main" id="{3810C34D-F594-2E73-7D91-9173A7A1649A}"/>
              </a:ext>
            </a:extLst>
          </p:cNvPr>
          <p:cNvPicPr>
            <a:picLocks noGrp="1" noChangeAspect="1"/>
          </p:cNvPicPr>
          <p:nvPr>
            <p:ph sz="quarter" idx="4294967295"/>
          </p:nvPr>
        </p:nvPicPr>
        <p:blipFill>
          <a:blip r:embed="rId2"/>
          <a:srcRect t="935" b="195"/>
          <a:stretch>
            <a:fillRect/>
          </a:stretch>
        </p:blipFill>
        <p:spPr>
          <a:xfrm>
            <a:off x="6819264" y="563383"/>
            <a:ext cx="4702175" cy="3487783"/>
          </a:xfrm>
          <a:prstGeom prst="roundRect">
            <a:avLst>
              <a:gd name="adj" fmla="val 6555"/>
            </a:avLst>
          </a:prstGeom>
        </p:spPr>
      </p:pic>
      <p:sp>
        <p:nvSpPr>
          <p:cNvPr id="11" name="TextBox 10">
            <a:extLst>
              <a:ext uri="{FF2B5EF4-FFF2-40B4-BE49-F238E27FC236}">
                <a16:creationId xmlns:a16="http://schemas.microsoft.com/office/drawing/2014/main" id="{131CA872-C3F5-13E8-0CE2-4DC97E603F71}"/>
              </a:ext>
            </a:extLst>
          </p:cNvPr>
          <p:cNvSpPr txBox="1"/>
          <p:nvPr/>
        </p:nvSpPr>
        <p:spPr>
          <a:xfrm>
            <a:off x="548639" y="5432881"/>
            <a:ext cx="4808279" cy="430887"/>
          </a:xfrm>
          <a:prstGeom prst="rect">
            <a:avLst/>
          </a:prstGeom>
          <a:noFill/>
        </p:spPr>
        <p:txBody>
          <a:bodyPr wrap="square" rtlCol="0">
            <a:spAutoFit/>
          </a:bodyPr>
          <a:lstStyle/>
          <a:p>
            <a:pPr defTabSz="457200"/>
            <a:r>
              <a:rPr lang="en-US" sz="1100" dirty="0">
                <a:solidFill>
                  <a:srgbClr val="DEDEDE">
                    <a:lumMod val="10000"/>
                  </a:srgbClr>
                </a:solidFill>
                <a:latin typeface="Helvetica Neue Light" panose="02000403000000020004" pitchFamily="2" charset="0"/>
                <a:ea typeface="Helvetica Neue Light" panose="02000403000000020004" pitchFamily="2" charset="0"/>
              </a:rPr>
              <a:t>Data compiled by the U.S. Surgeon General and the Centers for Disease Control and Prevention</a:t>
            </a:r>
          </a:p>
        </p:txBody>
      </p:sp>
    </p:spTree>
    <p:extLst>
      <p:ext uri="{BB962C8B-B14F-4D97-AF65-F5344CB8AC3E}">
        <p14:creationId xmlns:p14="http://schemas.microsoft.com/office/powerpoint/2010/main" val="2140107464"/>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Custom 2">
      <a:dk1>
        <a:srgbClr val="000000"/>
      </a:dk1>
      <a:lt1>
        <a:srgbClr val="FFFFFF"/>
      </a:lt1>
      <a:dk2>
        <a:srgbClr val="44546A"/>
      </a:dk2>
      <a:lt2>
        <a:srgbClr val="E7E6E6"/>
      </a:lt2>
      <a:accent1>
        <a:srgbClr val="031732"/>
      </a:accent1>
      <a:accent2>
        <a:srgbClr val="0071AB"/>
      </a:accent2>
      <a:accent3>
        <a:srgbClr val="5EB245"/>
      </a:accent3>
      <a:accent4>
        <a:srgbClr val="D9292A"/>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eader in 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er in Me" id="{23F3F977-D00C-5649-A6B6-C582EE5EAB6B}" vid="{4E5282F5-FF60-6541-AFB8-F17F47F63971}"/>
    </a:ext>
  </a:extLst>
</a:theme>
</file>

<file path=ppt/theme/theme8.xml><?xml version="1.0" encoding="utf-8"?>
<a:theme xmlns:a="http://schemas.openxmlformats.org/drawingml/2006/main" name="Quote Templat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Forte">
  <a:themeElements>
    <a:clrScheme name="Forte">
      <a:dk1>
        <a:srgbClr val="FFFFFF"/>
      </a:dk1>
      <a:lt1>
        <a:srgbClr val="000000"/>
      </a:lt1>
      <a:dk2>
        <a:srgbClr val="292828"/>
      </a:dk2>
      <a:lt2>
        <a:srgbClr val="DEDEDE"/>
      </a:lt2>
      <a:accent1>
        <a:srgbClr val="C70F0C"/>
      </a:accent1>
      <a:accent2>
        <a:srgbClr val="DD6B0D"/>
      </a:accent2>
      <a:accent3>
        <a:srgbClr val="FAA700"/>
      </a:accent3>
      <a:accent4>
        <a:srgbClr val="93E50D"/>
      </a:accent4>
      <a:accent5>
        <a:srgbClr val="17C7BA"/>
      </a:accent5>
      <a:accent6>
        <a:srgbClr val="0A96E4"/>
      </a:accent6>
      <a:hlink>
        <a:srgbClr val="8F3BED"/>
      </a:hlink>
      <a:folHlink>
        <a:srgbClr val="C29EEB"/>
      </a:folHlink>
    </a:clrScheme>
    <a:fontScheme name="Forte">
      <a:majorFont>
        <a:latin typeface="Constantia"/>
        <a:ea typeface=""/>
        <a:cs typeface=""/>
        <a:font script="Jpan" typeface="ＭＳ 明朝"/>
      </a:majorFont>
      <a:minorFont>
        <a:latin typeface="Constantia"/>
        <a:ea typeface=""/>
        <a:cs typeface=""/>
        <a:font script="Jpan" typeface="ＭＳ 明朝"/>
      </a:minorFont>
    </a:fontScheme>
    <a:fmtScheme name="Forte">
      <a:fillStyleLst>
        <a:solidFill>
          <a:schemeClr val="phClr"/>
        </a:solidFill>
        <a:gradFill rotWithShape="1">
          <a:gsLst>
            <a:gs pos="0">
              <a:schemeClr val="phClr">
                <a:tint val="100000"/>
                <a:shade val="80000"/>
                <a:satMod val="150000"/>
                <a:lumMod val="70000"/>
              </a:schemeClr>
            </a:gs>
            <a:gs pos="35000">
              <a:schemeClr val="phClr">
                <a:tint val="100000"/>
                <a:shade val="90000"/>
                <a:satMod val="150000"/>
                <a:lumMod val="80000"/>
              </a:schemeClr>
            </a:gs>
            <a:gs pos="100000">
              <a:schemeClr val="phClr">
                <a:tint val="100000"/>
                <a:satMod val="150000"/>
                <a:lumMod val="110000"/>
              </a:schemeClr>
            </a:gs>
          </a:gsLst>
          <a:lin ang="16200000" scaled="1"/>
        </a:gradFill>
        <a:gradFill rotWithShape="1">
          <a:gsLst>
            <a:gs pos="0">
              <a:schemeClr val="phClr">
                <a:shade val="40000"/>
                <a:satMod val="130000"/>
                <a:lumMod val="80000"/>
              </a:schemeClr>
            </a:gs>
            <a:gs pos="80000">
              <a:schemeClr val="phClr">
                <a:shade val="90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114300" sx="105000" sy="105000" algn="ctr" rotWithShape="0">
              <a:srgbClr val="5F5F5F">
                <a:alpha val="50000"/>
              </a:srgbClr>
            </a:outerShdw>
          </a:effectLst>
          <a:scene3d>
            <a:camera prst="orthographicFront">
              <a:rot lat="0" lon="0" rev="0"/>
            </a:camera>
            <a:lightRig rig="twoPt" dir="tr">
              <a:rot lat="0" lon="0" rev="5400000"/>
            </a:lightRig>
          </a:scene3d>
          <a:sp3d>
            <a:bevelT w="12700" h="25400"/>
          </a:sp3d>
        </a:effectStyle>
        <a:effectStyle>
          <a:effectLst>
            <a:outerShdw blurRad="114300" dist="25400" sx="103000" sy="103000" algn="ctr" rotWithShape="0">
              <a:srgbClr val="4B4B4B">
                <a:alpha val="50000"/>
              </a:srgbClr>
            </a:outerShdw>
            <a:reflection blurRad="38100" stA="80000" endPos="50000" dist="38100" dir="5400000" sy="-100000" rotWithShape="0"/>
          </a:effectLst>
          <a:scene3d>
            <a:camera prst="orthographicFront">
              <a:rot lat="0" lon="0" rev="0"/>
            </a:camera>
            <a:lightRig rig="balanced" dir="t">
              <a:rot lat="0" lon="0" rev="1200000"/>
            </a:lightRig>
          </a:scene3d>
          <a:sp3d>
            <a:bevelT w="127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5222A49-F8F1-40FA-B25D-6AEB938EAA75}">
  <we:reference id="WA200007130" version="1.0.0.1" store="Omex" storeType="OMEX"/>
  <we:alternateReferences>
    <we:reference id="WA200007130" version="1.0.0.1" store="WA2000071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8E037DFE5B934C9F08384B82F57A8B" ma:contentTypeVersion="12" ma:contentTypeDescription="Create a new document." ma:contentTypeScope="" ma:versionID="717d1657c4b8951c7555ad2159567f1b">
  <xsd:schema xmlns:xsd="http://www.w3.org/2001/XMLSchema" xmlns:xs="http://www.w3.org/2001/XMLSchema" xmlns:p="http://schemas.microsoft.com/office/2006/metadata/properties" xmlns:ns3="d9caff04-da5b-42e2-aa3a-ef92c45d02a3" targetNamespace="http://schemas.microsoft.com/office/2006/metadata/properties" ma:root="true" ma:fieldsID="1dd54a7868aaed23249359bd7dff4034" ns3:_="">
    <xsd:import namespace="d9caff04-da5b-42e2-aa3a-ef92c45d02a3"/>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caff04-da5b-42e2-aa3a-ef92c45d02a3"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9caff04-da5b-42e2-aa3a-ef92c45d02a3" xsi:nil="true"/>
  </documentManagement>
</p:properties>
</file>

<file path=customXml/itemProps1.xml><?xml version="1.0" encoding="utf-8"?>
<ds:datastoreItem xmlns:ds="http://schemas.openxmlformats.org/officeDocument/2006/customXml" ds:itemID="{50308835-4713-48A6-B2DE-688E1E740C35}">
  <ds:schemaRefs>
    <ds:schemaRef ds:uri="http://schemas.microsoft.com/sharepoint/v3/contenttype/forms"/>
  </ds:schemaRefs>
</ds:datastoreItem>
</file>

<file path=customXml/itemProps2.xml><?xml version="1.0" encoding="utf-8"?>
<ds:datastoreItem xmlns:ds="http://schemas.openxmlformats.org/officeDocument/2006/customXml" ds:itemID="{DB6C5D93-7365-4E6D-BC1F-F455777E6169}">
  <ds:schemaRefs>
    <ds:schemaRef ds:uri="d9caff04-da5b-42e2-aa3a-ef92c45d02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68D04E5-FA8E-4B88-99CE-A7B7C0D8BAA8}">
  <ds:schemaRefs>
    <ds:schemaRef ds:uri="d9caff04-da5b-42e2-aa3a-ef92c45d02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1508</TotalTime>
  <Words>3365</Words>
  <Application>Microsoft Macintosh PowerPoint</Application>
  <PresentationFormat>Widescreen</PresentationFormat>
  <Paragraphs>640</Paragraphs>
  <Slides>62</Slides>
  <Notes>25</Notes>
  <HiddenSlides>16</HiddenSlides>
  <MMClips>1</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62</vt:i4>
      </vt:variant>
    </vt:vector>
  </HeadingPairs>
  <TitlesOfParts>
    <vt:vector size="90" baseType="lpstr">
      <vt:lpstr>Aptos</vt:lpstr>
      <vt:lpstr>Arial</vt:lpstr>
      <vt:lpstr>Arial,Sans-Serif</vt:lpstr>
      <vt:lpstr>Bernoru SemiCondensed</vt:lpstr>
      <vt:lpstr>Breathing</vt:lpstr>
      <vt:lpstr>Calibri</vt:lpstr>
      <vt:lpstr>Calibri Light</vt:lpstr>
      <vt:lpstr>Constantia</vt:lpstr>
      <vt:lpstr>Courier New</vt:lpstr>
      <vt:lpstr>Courier New,monospace</vt:lpstr>
      <vt:lpstr>Helvetica Neue</vt:lpstr>
      <vt:lpstr>Helvetica Neue Light</vt:lpstr>
      <vt:lpstr>Helvetica Neue Medium</vt:lpstr>
      <vt:lpstr>HelveticaNeueLT Std Lt</vt:lpstr>
      <vt:lpstr>HelveticaNeueLT Std Med</vt:lpstr>
      <vt:lpstr>Ideal Sans Medium</vt:lpstr>
      <vt:lpstr>Play</vt:lpstr>
      <vt:lpstr>Poppins</vt:lpstr>
      <vt:lpstr>Poppins Bold</vt:lpstr>
      <vt:lpstr>1_office theme</vt:lpstr>
      <vt:lpstr>1_Simple Light</vt:lpstr>
      <vt:lpstr>2_Office Theme</vt:lpstr>
      <vt:lpstr>White</vt:lpstr>
      <vt:lpstr>Simple Light</vt:lpstr>
      <vt:lpstr>3_Office Theme</vt:lpstr>
      <vt:lpstr>Leader in Me</vt:lpstr>
      <vt:lpstr>Quote Templates</vt:lpstr>
      <vt:lpstr>Forte</vt:lpstr>
      <vt:lpstr>Crafting Leadership Alongside Skills: Embedding Leadership into Student Experience</vt:lpstr>
      <vt:lpstr>PowerPoint Presentation</vt:lpstr>
      <vt:lpstr>PowerPoint Presentation</vt:lpstr>
      <vt:lpstr>PowerPoint Presentation</vt:lpstr>
      <vt:lpstr>So, what is our why?</vt:lpstr>
      <vt:lpstr>So That We Can Prepare Our Students for Tomorrow</vt:lpstr>
      <vt:lpstr>Profile of Today’s Youth</vt:lpstr>
      <vt:lpstr>Growing Up Digital</vt:lpstr>
      <vt:lpstr>Effects</vt:lpstr>
      <vt:lpstr>PowerPoint Presentation</vt:lpstr>
      <vt:lpstr>Industry in South Carolina used to look like…</vt:lpstr>
      <vt:lpstr>PowerPoint Presentation</vt:lpstr>
      <vt:lpstr>But now…</vt:lpstr>
      <vt:lpstr>PowerPoint Presentation</vt:lpstr>
      <vt:lpstr>PowerPoint Presentation</vt:lpstr>
      <vt:lpstr>PowerPoint Presentation</vt:lpstr>
      <vt:lpstr>PowerPoint Presentation</vt:lpstr>
      <vt:lpstr>Taken from Catawba Region CLNA Employer Survey</vt:lpstr>
      <vt:lpstr>Taken from Catawba Region CLNA Employer Survey</vt:lpstr>
      <vt:lpstr>PowerPoint Presentation</vt:lpstr>
      <vt:lpstr>PowerPoint Presentation</vt:lpstr>
      <vt:lpstr>The New World of Work and the Seven Survival Skills</vt:lpstr>
      <vt:lpstr>Critical Thinking and Problem Solving  </vt:lpstr>
      <vt:lpstr>Collaboration Across Networks and Leading by Influence</vt:lpstr>
      <vt:lpstr>Agility and Adaptability</vt:lpstr>
      <vt:lpstr>Initiative and Entrepreneurialism</vt:lpstr>
      <vt:lpstr>Effective Oral and Written Communication</vt:lpstr>
      <vt:lpstr>Accessing and Analyzing Information</vt:lpstr>
      <vt:lpstr>Curiosity and Imagination</vt:lpstr>
      <vt:lpstr>Effective Oral and Written Communication</vt:lpstr>
      <vt:lpstr>PowerPoint Presentation</vt:lpstr>
      <vt:lpstr>From Concept to Culture: Leadership Must be Embedded, Not Added</vt:lpstr>
      <vt:lpstr>PowerPoint Presentation</vt:lpstr>
      <vt:lpstr>PowerPoint Presentation</vt:lpstr>
      <vt:lpstr>How does Leader in Me align with the Profile of a South Carolina Graduate?</vt:lpstr>
      <vt:lpstr>Foundation: Establishing the Framework</vt:lpstr>
      <vt:lpstr>PowerPoint Presentation</vt:lpstr>
      <vt:lpstr>PowerPoint Presentation</vt:lpstr>
      <vt:lpstr>PowerPoint Presentation</vt:lpstr>
      <vt:lpstr>PowerPoint Presentation</vt:lpstr>
      <vt:lpstr>Integration: Embedding Leadership into Student Learning</vt:lpstr>
      <vt:lpstr>Sustainability: Creating a Lasting Leadership Culture</vt:lpstr>
      <vt:lpstr>PowerPoint Presentation</vt:lpstr>
      <vt:lpstr>What Leadership Looks Like in CTE</vt:lpstr>
      <vt:lpstr>Why Leader in Me?</vt:lpstr>
      <vt:lpstr>PowerPoint Presentation</vt:lpstr>
      <vt:lpstr>PowerPoint Presentation</vt:lpstr>
      <vt:lpstr>Alignment with Workforce Needs</vt:lpstr>
      <vt:lpstr>Alignment with Educational Goals</vt:lpstr>
      <vt:lpstr>Alignment with State Priorities</vt:lpstr>
      <vt:lpstr>Why CTE Centers are the Perfect Fit</vt:lpstr>
      <vt:lpstr>The Vision for Students: Preparing Students for Career and Life</vt:lpstr>
      <vt:lpstr>Endorsements for Leader in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Nikki Honeycutt</dc:creator>
  <cp:lastModifiedBy>Whitney Ashby</cp:lastModifiedBy>
  <cp:revision>6</cp:revision>
  <dcterms:created xsi:type="dcterms:W3CDTF">2026-05-24T23:17:36Z</dcterms:created>
  <dcterms:modified xsi:type="dcterms:W3CDTF">2026-06-05T19:00:14Z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0x010100298E037DFE5B934C9F08384B82F57A8B</vt:lpwstr>
  </property>
</Properties>
</file>