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7" r:id="rId5"/>
    <p:sldId id="256" r:id="rId6"/>
    <p:sldId id="27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itchFamily="5" charset="0"/>
        <a:ea typeface="ＭＳ Ｐゴシック" pitchFamily="5" charset="-128"/>
        <a:cs typeface="ＭＳ Ｐゴシック" pitchFamily="5" charset="-128"/>
      </a:defRPr>
    </a:lvl1pPr>
    <a:lvl2pPr marL="457200" algn="l" defTabSz="457200" rtl="0" fontAlgn="base">
      <a:spcBef>
        <a:spcPct val="0"/>
      </a:spcBef>
      <a:spcAft>
        <a:spcPct val="0"/>
      </a:spcAft>
      <a:defRPr kern="1200">
        <a:solidFill>
          <a:schemeClr val="tx1"/>
        </a:solidFill>
        <a:latin typeface="Arial" pitchFamily="5" charset="0"/>
        <a:ea typeface="ＭＳ Ｐゴシック" pitchFamily="5" charset="-128"/>
        <a:cs typeface="ＭＳ Ｐゴシック" pitchFamily="5" charset="-128"/>
      </a:defRPr>
    </a:lvl2pPr>
    <a:lvl3pPr marL="914400" algn="l" defTabSz="457200" rtl="0" fontAlgn="base">
      <a:spcBef>
        <a:spcPct val="0"/>
      </a:spcBef>
      <a:spcAft>
        <a:spcPct val="0"/>
      </a:spcAft>
      <a:defRPr kern="1200">
        <a:solidFill>
          <a:schemeClr val="tx1"/>
        </a:solidFill>
        <a:latin typeface="Arial" pitchFamily="5" charset="0"/>
        <a:ea typeface="ＭＳ Ｐゴシック" pitchFamily="5" charset="-128"/>
        <a:cs typeface="ＭＳ Ｐゴシック" pitchFamily="5" charset="-128"/>
      </a:defRPr>
    </a:lvl3pPr>
    <a:lvl4pPr marL="1371600" algn="l" defTabSz="457200" rtl="0" fontAlgn="base">
      <a:spcBef>
        <a:spcPct val="0"/>
      </a:spcBef>
      <a:spcAft>
        <a:spcPct val="0"/>
      </a:spcAft>
      <a:defRPr kern="1200">
        <a:solidFill>
          <a:schemeClr val="tx1"/>
        </a:solidFill>
        <a:latin typeface="Arial" pitchFamily="5" charset="0"/>
        <a:ea typeface="ＭＳ Ｐゴシック" pitchFamily="5" charset="-128"/>
        <a:cs typeface="ＭＳ Ｐゴシック" pitchFamily="5" charset="-128"/>
      </a:defRPr>
    </a:lvl4pPr>
    <a:lvl5pPr marL="1828800" algn="l" defTabSz="457200" rtl="0" fontAlgn="base">
      <a:spcBef>
        <a:spcPct val="0"/>
      </a:spcBef>
      <a:spcAft>
        <a:spcPct val="0"/>
      </a:spcAft>
      <a:defRPr kern="1200">
        <a:solidFill>
          <a:schemeClr val="tx1"/>
        </a:solidFill>
        <a:latin typeface="Arial" pitchFamily="5" charset="0"/>
        <a:ea typeface="ＭＳ Ｐゴシック" pitchFamily="5" charset="-128"/>
        <a:cs typeface="ＭＳ Ｐゴシック" pitchFamily="5" charset="-128"/>
      </a:defRPr>
    </a:lvl5pPr>
    <a:lvl6pPr marL="2286000" algn="l" defTabSz="457200" rtl="0" eaLnBrk="1" latinLnBrk="0" hangingPunct="1">
      <a:defRPr kern="1200">
        <a:solidFill>
          <a:schemeClr val="tx1"/>
        </a:solidFill>
        <a:latin typeface="Arial" pitchFamily="5" charset="0"/>
        <a:ea typeface="ＭＳ Ｐゴシック" pitchFamily="5" charset="-128"/>
        <a:cs typeface="ＭＳ Ｐゴシック" pitchFamily="5" charset="-128"/>
      </a:defRPr>
    </a:lvl6pPr>
    <a:lvl7pPr marL="2743200" algn="l" defTabSz="457200" rtl="0" eaLnBrk="1" latinLnBrk="0" hangingPunct="1">
      <a:defRPr kern="1200">
        <a:solidFill>
          <a:schemeClr val="tx1"/>
        </a:solidFill>
        <a:latin typeface="Arial" pitchFamily="5" charset="0"/>
        <a:ea typeface="ＭＳ Ｐゴシック" pitchFamily="5" charset="-128"/>
        <a:cs typeface="ＭＳ Ｐゴシック" pitchFamily="5" charset="-128"/>
      </a:defRPr>
    </a:lvl7pPr>
    <a:lvl8pPr marL="3200400" algn="l" defTabSz="457200" rtl="0" eaLnBrk="1" latinLnBrk="0" hangingPunct="1">
      <a:defRPr kern="1200">
        <a:solidFill>
          <a:schemeClr val="tx1"/>
        </a:solidFill>
        <a:latin typeface="Arial" pitchFamily="5" charset="0"/>
        <a:ea typeface="ＭＳ Ｐゴシック" pitchFamily="5" charset="-128"/>
        <a:cs typeface="ＭＳ Ｐゴシック" pitchFamily="5" charset="-128"/>
      </a:defRPr>
    </a:lvl8pPr>
    <a:lvl9pPr marL="3657600" algn="l" defTabSz="457200" rtl="0" eaLnBrk="1" latinLnBrk="0" hangingPunct="1">
      <a:defRPr kern="1200">
        <a:solidFill>
          <a:schemeClr val="tx1"/>
        </a:solidFill>
        <a:latin typeface="Arial" pitchFamily="5" charset="0"/>
        <a:ea typeface="ＭＳ Ｐゴシック" pitchFamily="5" charset="-128"/>
        <a:cs typeface="ＭＳ Ｐゴシック" pitchFamily="5"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B57"/>
    <a:srgbClr val="FBE824"/>
    <a:srgbClr val="5590C3"/>
    <a:srgbClr val="0E7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CE157-45D7-412B-84F7-3F6EE8515DE2}" v="1" dt="2026-06-15T12:54:24.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2665"/>
    <p:restoredTop sz="94674"/>
  </p:normalViewPr>
  <p:slideViewPr>
    <p:cSldViewPr snapToGrid="0" snapToObjects="1">
      <p:cViewPr varScale="1">
        <p:scale>
          <a:sx n="108" d="100"/>
          <a:sy n="108" d="100"/>
        </p:scale>
        <p:origin x="96" y="176"/>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5" d="100"/>
          <a:sy n="85" d="100"/>
        </p:scale>
        <p:origin x="3040"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onnet" userId="b97696d7-f4be-4944-9e20-2fc34d9d7c6e" providerId="ADAL" clId="{B4ED2CF5-1E75-4583-9E5F-7B233E37CFCC}"/>
    <pc:docChg chg="modSld">
      <pc:chgData name="Michael Connet" userId="b97696d7-f4be-4944-9e20-2fc34d9d7c6e" providerId="ADAL" clId="{B4ED2CF5-1E75-4583-9E5F-7B233E37CFCC}" dt="2026-06-15T12:55:23.198" v="20" actId="6549"/>
      <pc:docMkLst>
        <pc:docMk/>
      </pc:docMkLst>
      <pc:sldChg chg="modNotes">
        <pc:chgData name="Michael Connet" userId="b97696d7-f4be-4944-9e20-2fc34d9d7c6e" providerId="ADAL" clId="{B4ED2CF5-1E75-4583-9E5F-7B233E37CFCC}" dt="2026-06-15T12:55:23.198" v="20" actId="6549"/>
        <pc:sldMkLst>
          <pc:docMk/>
          <pc:sldMk cId="0"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7202C-7DA5-446C-A3EE-DAFD5FA54EC8}" type="datetimeFigureOut">
              <a:rPr lang="en-US" smtClean="0"/>
              <a:t>6/15/2026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253AD-2465-41A8-90FF-4F4382C38D79}" type="slidenum">
              <a:rPr lang="en-US" smtClean="0"/>
              <a:t>‹#›</a:t>
            </a:fld>
            <a:endParaRPr lang="en-US"/>
          </a:p>
        </p:txBody>
      </p:sp>
    </p:spTree>
    <p:extLst>
      <p:ext uri="{BB962C8B-B14F-4D97-AF65-F5344CB8AC3E}">
        <p14:creationId xmlns:p14="http://schemas.microsoft.com/office/powerpoint/2010/main" val="1185475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Welcome everyone, and thank you for being here.</a:t>
            </a:r>
          </a:p>
          <a:p>
            <a:pPr fontAlgn="t"/>
            <a:r>
              <a:rPr lang="en-US" dirty="0"/>
              <a:t>I’m really glad to see such a strong group of educators, leaders, and partners in the room—because this topic touches all of us.</a:t>
            </a:r>
          </a:p>
          <a:p>
            <a:pPr fontAlgn="t"/>
            <a:r>
              <a:rPr lang="en-US" dirty="0"/>
              <a:t>Today we’re going to focus on a simple but powerful idea:</a:t>
            </a:r>
            <a:br>
              <a:rPr lang="en-US" dirty="0"/>
            </a:br>
            <a:r>
              <a:rPr lang="en-US" dirty="0"/>
              <a:t>How do we prepare students not just to graduate—but to thrive after graduation?</a:t>
            </a:r>
          </a:p>
          <a:p>
            <a:pPr fontAlgn="t"/>
            <a:r>
              <a:rPr lang="en-US" dirty="0"/>
              <a:t>This session is called </a:t>
            </a:r>
            <a:r>
              <a:rPr lang="en-US" i="1" dirty="0"/>
              <a:t>“Beyond the Diploma,”</a:t>
            </a:r>
            <a:r>
              <a:rPr lang="en-US" dirty="0"/>
              <a:t> because a diploma alone is no longer enough.</a:t>
            </a:r>
          </a:p>
          <a:p>
            <a:pPr fontAlgn="t"/>
            <a:r>
              <a:rPr lang="en-US" dirty="0"/>
              <a:t>We’re going to explore how every classroom—not just CTE—can intentionally build the skills students need for success in work and life.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So what exactly is career readiness?</a:t>
            </a:r>
          </a:p>
          <a:p>
            <a:pPr fontAlgn="t"/>
            <a:r>
              <a:rPr lang="en-US" dirty="0"/>
              <a:t>At its core, it’s the ability to:</a:t>
            </a:r>
          </a:p>
          <a:p>
            <a:pPr fontAlgn="t"/>
            <a:r>
              <a:rPr lang="en-US" dirty="0"/>
              <a:t>Apply knowledge</a:t>
            </a:r>
          </a:p>
          <a:p>
            <a:pPr fontAlgn="t"/>
            <a:r>
              <a:rPr lang="en-US" dirty="0"/>
              <a:t>Navigate the workplace</a:t>
            </a:r>
          </a:p>
          <a:p>
            <a:pPr fontAlgn="t"/>
            <a:r>
              <a:rPr lang="en-US" dirty="0"/>
              <a:t>Continue learning</a:t>
            </a:r>
          </a:p>
          <a:p>
            <a:pPr fontAlgn="t"/>
            <a:r>
              <a:rPr lang="en-US" dirty="0"/>
              <a:t>Key competencies include:</a:t>
            </a:r>
          </a:p>
          <a:p>
            <a:pPr fontAlgn="t"/>
            <a:r>
              <a:rPr lang="en-US" dirty="0"/>
              <a:t>Communication</a:t>
            </a:r>
          </a:p>
          <a:p>
            <a:pPr fontAlgn="t"/>
            <a:r>
              <a:rPr lang="en-US" dirty="0"/>
              <a:t>Critical thinking</a:t>
            </a:r>
          </a:p>
          <a:p>
            <a:pPr fontAlgn="t"/>
            <a:r>
              <a:rPr lang="en-US" dirty="0"/>
              <a:t>Teamwork</a:t>
            </a:r>
          </a:p>
          <a:p>
            <a:pPr fontAlgn="t"/>
            <a:r>
              <a:rPr lang="en-US" dirty="0"/>
              <a:t>Professionalism</a:t>
            </a:r>
          </a:p>
          <a:p>
            <a:pPr fontAlgn="t"/>
            <a:r>
              <a:rPr lang="en-US" dirty="0"/>
              <a:t>These are not “extra”—they are foundational.</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Here’s a key takeaway from research:</a:t>
            </a:r>
          </a:p>
          <a:p>
            <a:pPr fontAlgn="t"/>
            <a:r>
              <a:rPr lang="en-US" dirty="0"/>
              <a:t>Technical skills change.</a:t>
            </a:r>
            <a:br>
              <a:rPr lang="en-US" dirty="0"/>
            </a:br>
            <a:r>
              <a:rPr lang="en-US" dirty="0"/>
              <a:t>Durable skills stay relevant.</a:t>
            </a:r>
          </a:p>
          <a:p>
            <a:pPr fontAlgn="t"/>
            <a:r>
              <a:rPr lang="en-US" dirty="0"/>
              <a:t>Skills like communication and problem-solving:</a:t>
            </a:r>
          </a:p>
          <a:p>
            <a:pPr fontAlgn="t"/>
            <a:r>
              <a:rPr lang="en-US" dirty="0"/>
              <a:t>Transfer across careers</a:t>
            </a:r>
          </a:p>
          <a:p>
            <a:pPr fontAlgn="t"/>
            <a:r>
              <a:rPr lang="en-US" dirty="0"/>
              <a:t>Help individuals advance</a:t>
            </a:r>
          </a:p>
          <a:p>
            <a:pPr fontAlgn="t"/>
            <a:r>
              <a:rPr lang="en-US" dirty="0"/>
              <a:t>Enable continuous learning</a:t>
            </a:r>
          </a:p>
          <a:p>
            <a:pPr fontAlgn="t"/>
            <a:r>
              <a:rPr lang="en-US" dirty="0"/>
              <a:t>These are the skills that future-proof our students.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We are in a clear shift toward skills-based hiring.</a:t>
            </a:r>
          </a:p>
          <a:p>
            <a:pPr fontAlgn="t"/>
            <a:r>
              <a:rPr lang="en-US" dirty="0"/>
              <a:t>Employers are asking: Can you do the job?</a:t>
            </a:r>
          </a:p>
          <a:p>
            <a:pPr fontAlgn="t"/>
            <a:r>
              <a:rPr lang="en-US" dirty="0"/>
              <a:t>Not: Where did you learn it?</a:t>
            </a:r>
          </a:p>
          <a:p>
            <a:pPr fontAlgn="t"/>
            <a:r>
              <a:rPr lang="en-US" dirty="0"/>
              <a:t>This means students need to:</a:t>
            </a:r>
          </a:p>
          <a:p>
            <a:pPr fontAlgn="t"/>
            <a:r>
              <a:rPr lang="en-US" dirty="0"/>
              <a:t>Demonstrate skills</a:t>
            </a:r>
          </a:p>
          <a:p>
            <a:pPr fontAlgn="t"/>
            <a:r>
              <a:rPr lang="en-US" dirty="0"/>
              <a:t>Show evidence of learning</a:t>
            </a:r>
          </a:p>
          <a:p>
            <a:pPr fontAlgn="t"/>
            <a:r>
              <a:rPr lang="en-US" dirty="0"/>
              <a:t>Apply knowledge in new situations</a:t>
            </a:r>
          </a:p>
          <a:p>
            <a:pPr fontAlgn="t"/>
            <a:r>
              <a:rPr lang="en-US" dirty="0"/>
              <a:t>And that has big implications for instruction.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encouraging news: </a:t>
            </a:r>
            <a:r>
              <a:rPr lang="en-US" b="1" dirty="0"/>
              <a:t>we don't have to create an entirely new course to address it.</a:t>
            </a:r>
            <a:endParaRPr lang="en-US" dirty="0"/>
          </a:p>
          <a:p>
            <a:r>
              <a:rPr lang="en-US" dirty="0"/>
              <a:t>Career readiness can be embedded anywhere.</a:t>
            </a:r>
          </a:p>
          <a:p>
            <a:r>
              <a:rPr lang="en-US" dirty="0"/>
              <a:t>It doesn't require another graduation requirement, another initiative competing for time, or a complete redesign of the school day. Instead, it's about intentionally weaving these skills into the learning experiences that are already happening every day.</a:t>
            </a:r>
          </a:p>
          <a:p>
            <a:r>
              <a:rPr lang="en-US" dirty="0"/>
              <a:t>Think about what this looks like across different subject areas.</a:t>
            </a:r>
          </a:p>
          <a:p>
            <a:r>
              <a:rPr lang="en-US" dirty="0"/>
              <a:t>In English, students build communication skills through presentations, storytelling, analysis, and discussion.</a:t>
            </a:r>
          </a:p>
          <a:p>
            <a:r>
              <a:rPr lang="en-US" dirty="0"/>
              <a:t>In math, they strengthen problem-solving, reasoning, and data analysis.</a:t>
            </a:r>
          </a:p>
          <a:p>
            <a:r>
              <a:rPr lang="en-US" dirty="0"/>
              <a:t>Science classrooms naturally promote inquiry, experimentation, and critical thinking.</a:t>
            </a:r>
          </a:p>
          <a:p>
            <a:r>
              <a:rPr lang="en-US" dirty="0"/>
              <a:t>Social studies helps students develop empathy, collaboration, civic engagement, and decision-making.</a:t>
            </a:r>
          </a:p>
          <a:p>
            <a:endParaRPr lang="en-US" dirty="0"/>
          </a:p>
          <a:p>
            <a:r>
              <a:rPr lang="en-US"/>
              <a:t>The </a:t>
            </a:r>
            <a:r>
              <a:rPr lang="en-US" dirty="0"/>
              <a:t>goal is to help students get more from what we're already doing—because career readiness can happen every day, in every classroom."</a:t>
            </a:r>
          </a:p>
          <a:p>
            <a:br>
              <a:rPr lang="en-US" dirty="0"/>
            </a:br>
            <a:r>
              <a:rPr lang="en-US" i="1" dirty="0"/>
              <a:t>"So the next question becomes: If career readiness can be embedded anywhere, what are some practical strategies educators can use to make that happen intentionally?"</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first strategy is relevance.</a:t>
            </a:r>
          </a:p>
          <a:p>
            <a:pPr fontAlgn="t"/>
            <a:r>
              <a:rPr lang="en-US" dirty="0"/>
              <a:t>Students ask: “When will I ever use this?”</a:t>
            </a:r>
          </a:p>
          <a:p>
            <a:pPr fontAlgn="t"/>
            <a:r>
              <a:rPr lang="en-US" dirty="0"/>
              <a:t>We need to answer that question—explicitly.</a:t>
            </a:r>
          </a:p>
          <a:p>
            <a:pPr fontAlgn="t"/>
            <a:r>
              <a:rPr lang="en-US" dirty="0"/>
              <a:t>Examples:</a:t>
            </a:r>
          </a:p>
          <a:p>
            <a:pPr fontAlgn="t"/>
            <a:r>
              <a:rPr lang="en-US" dirty="0"/>
              <a:t>Math → budgeting, data interpretation</a:t>
            </a:r>
          </a:p>
          <a:p>
            <a:pPr fontAlgn="t"/>
            <a:r>
              <a:rPr lang="en-US" dirty="0"/>
              <a:t>Science → real-world problem-solving</a:t>
            </a:r>
          </a:p>
          <a:p>
            <a:pPr fontAlgn="t"/>
            <a:r>
              <a:rPr lang="en-US" dirty="0"/>
              <a:t>English → professional communication</a:t>
            </a:r>
          </a:p>
          <a:p>
            <a:pPr fontAlgn="t"/>
            <a:r>
              <a:rPr lang="en-US" b="1" dirty="0"/>
              <a:t>Optional audience prompt:</a:t>
            </a:r>
            <a:br>
              <a:rPr lang="en-US" dirty="0"/>
            </a:br>
            <a:r>
              <a:rPr lang="en-US" dirty="0"/>
              <a:t>“Think about your next lesson—how could you connect it to a real-world application?”</a:t>
            </a:r>
          </a:p>
          <a:p>
            <a:pPr fontAlgn="t"/>
            <a:r>
              <a:rPr lang="en-US" dirty="0"/>
              <a:t>Relevance drives engagement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second strategy is intentionality.</a:t>
            </a:r>
          </a:p>
          <a:p>
            <a:pPr fontAlgn="t"/>
            <a:r>
              <a:rPr lang="en-US" dirty="0"/>
              <a:t>You’re already teaching skills—but are you naming them?</a:t>
            </a:r>
          </a:p>
          <a:p>
            <a:pPr fontAlgn="t"/>
            <a:r>
              <a:rPr lang="en-US" dirty="0"/>
              <a:t>When students understand: “I’m building communication skills right now”</a:t>
            </a:r>
          </a:p>
          <a:p>
            <a:pPr fontAlgn="t"/>
            <a:r>
              <a:rPr lang="en-US" dirty="0"/>
              <a:t>They begin to:</a:t>
            </a:r>
          </a:p>
          <a:p>
            <a:pPr fontAlgn="t"/>
            <a:r>
              <a:rPr lang="en-US" dirty="0"/>
              <a:t>Value it</a:t>
            </a:r>
          </a:p>
          <a:p>
            <a:pPr fontAlgn="t"/>
            <a:r>
              <a:rPr lang="en-US" dirty="0"/>
              <a:t>Practice it intentionally</a:t>
            </a:r>
          </a:p>
          <a:p>
            <a:pPr fontAlgn="t"/>
            <a:r>
              <a:rPr lang="en-US" dirty="0"/>
              <a:t>Transfer it beyond the classroom</a:t>
            </a:r>
          </a:p>
          <a:p>
            <a:pPr fontAlgn="t"/>
            <a:r>
              <a:rPr lang="en-US" dirty="0"/>
              <a:t>Make skills visible.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third strategy is embedding professional behaviors.</a:t>
            </a:r>
          </a:p>
          <a:p>
            <a:pPr fontAlgn="t"/>
            <a:r>
              <a:rPr lang="en-US" dirty="0"/>
              <a:t>Things like:</a:t>
            </a:r>
          </a:p>
          <a:p>
            <a:pPr fontAlgn="t"/>
            <a:r>
              <a:rPr lang="en-US" dirty="0"/>
              <a:t>Meeting deadlines</a:t>
            </a:r>
          </a:p>
          <a:p>
            <a:pPr fontAlgn="t"/>
            <a:r>
              <a:rPr lang="en-US" dirty="0"/>
              <a:t>Participating in teams</a:t>
            </a:r>
          </a:p>
          <a:p>
            <a:pPr fontAlgn="t"/>
            <a:r>
              <a:rPr lang="en-US" dirty="0"/>
              <a:t>Responding to feedback</a:t>
            </a:r>
          </a:p>
          <a:p>
            <a:pPr fontAlgn="t"/>
            <a:r>
              <a:rPr lang="en-US" dirty="0"/>
              <a:t>These are classroom expectations—but also workplace expectations.</a:t>
            </a:r>
          </a:p>
          <a:p>
            <a:pPr fontAlgn="t"/>
            <a:r>
              <a:rPr lang="en-US" dirty="0"/>
              <a:t>We can reinforce this by:</a:t>
            </a:r>
          </a:p>
          <a:p>
            <a:pPr fontAlgn="t"/>
            <a:r>
              <a:rPr lang="en-US" dirty="0"/>
              <a:t>Naming it</a:t>
            </a:r>
          </a:p>
          <a:p>
            <a:pPr fontAlgn="t"/>
            <a:r>
              <a:rPr lang="en-US" dirty="0"/>
              <a:t>Modeling it</a:t>
            </a:r>
          </a:p>
          <a:p>
            <a:pPr fontAlgn="t"/>
            <a:r>
              <a:rPr lang="en-US" dirty="0"/>
              <a:t>Holding students accountable for it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Students need exposure.</a:t>
            </a:r>
          </a:p>
          <a:p>
            <a:pPr fontAlgn="t"/>
            <a:r>
              <a:rPr lang="en-US" dirty="0"/>
              <a:t>Research shows many students lack basic access to career experiences.</a:t>
            </a:r>
          </a:p>
          <a:p>
            <a:pPr fontAlgn="t"/>
            <a:r>
              <a:rPr lang="en-US" dirty="0"/>
              <a:t>This doesn’t have to be complicated:</a:t>
            </a:r>
          </a:p>
          <a:p>
            <a:pPr fontAlgn="t"/>
            <a:r>
              <a:rPr lang="en-US" dirty="0"/>
              <a:t>Guest speakers</a:t>
            </a:r>
          </a:p>
          <a:p>
            <a:pPr fontAlgn="t"/>
            <a:r>
              <a:rPr lang="en-US" dirty="0"/>
              <a:t>Virtual tours</a:t>
            </a:r>
          </a:p>
          <a:p>
            <a:pPr fontAlgn="t"/>
            <a:r>
              <a:rPr lang="en-US" dirty="0"/>
              <a:t>Career exploration projects</a:t>
            </a:r>
          </a:p>
          <a:p>
            <a:pPr fontAlgn="t"/>
            <a:r>
              <a:rPr lang="en-US" dirty="0"/>
              <a:t>Even small experiences can expand students’ understanding of what’s possible.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We also need to tap into partners.</a:t>
            </a:r>
          </a:p>
          <a:p>
            <a:pPr fontAlgn="t"/>
            <a:r>
              <a:rPr lang="en-US" dirty="0"/>
              <a:t>Education cannot do this alone.</a:t>
            </a:r>
          </a:p>
          <a:p>
            <a:pPr fontAlgn="t"/>
            <a:r>
              <a:rPr lang="en-US" dirty="0"/>
              <a:t>Business and community partners can:</a:t>
            </a:r>
          </a:p>
          <a:p>
            <a:pPr fontAlgn="t"/>
            <a:r>
              <a:rPr lang="en-US" dirty="0"/>
              <a:t>Provide real-world insight</a:t>
            </a:r>
          </a:p>
          <a:p>
            <a:pPr fontAlgn="t"/>
            <a:r>
              <a:rPr lang="en-US" dirty="0"/>
              <a:t>Offer feedback on student work</a:t>
            </a:r>
          </a:p>
          <a:p>
            <a:pPr fontAlgn="t"/>
            <a:r>
              <a:rPr lang="en-US" dirty="0"/>
              <a:t>Help design authentic experiences</a:t>
            </a:r>
          </a:p>
          <a:p>
            <a:pPr fontAlgn="t"/>
            <a:r>
              <a:rPr lang="en-US" dirty="0"/>
              <a:t>Research shows students benefit from career-connected activities.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Let’s bring this together with examples:</a:t>
            </a:r>
          </a:p>
          <a:p>
            <a:pPr fontAlgn="t"/>
            <a:r>
              <a:rPr lang="en-US" dirty="0"/>
              <a:t>Science → solving community environmental challenges</a:t>
            </a:r>
          </a:p>
          <a:p>
            <a:pPr fontAlgn="t"/>
            <a:r>
              <a:rPr lang="en-US" dirty="0"/>
              <a:t>English → writing professional emails or proposals</a:t>
            </a:r>
          </a:p>
          <a:p>
            <a:pPr fontAlgn="t"/>
            <a:r>
              <a:rPr lang="en-US" dirty="0"/>
              <a:t>Social studies → analyzing workforce trends</a:t>
            </a:r>
          </a:p>
          <a:p>
            <a:pPr fontAlgn="t"/>
            <a:r>
              <a:rPr lang="en-US" dirty="0"/>
              <a:t>The content stays the same—but the purpose becomes clearer.</a:t>
            </a:r>
          </a:p>
          <a:p>
            <a:pPr fontAlgn="t"/>
            <a:r>
              <a:rPr lang="en-US" dirty="0"/>
              <a:t>That’s the shift.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3236" y="4229100"/>
            <a:ext cx="5486400" cy="3600450"/>
          </a:xfrm>
        </p:spPr>
        <p:txBody>
          <a:bodyPr/>
          <a:lstStyle/>
          <a:p>
            <a:pPr fontAlgn="t"/>
            <a:r>
              <a:rPr lang="en-US" dirty="0"/>
              <a:t>Teachers in South Carolina have direct access to national-level advocacy, high-quality professional development, and a broader network of peers—all while staying grounded in the state’s priorities and context. And a big part of what we can do together is </a:t>
            </a:r>
            <a:r>
              <a:rPr lang="en-US" b="1" dirty="0"/>
              <a:t>national and state advocacy. </a:t>
            </a:r>
            <a:r>
              <a:rPr lang="en-US" dirty="0"/>
              <a:t>This partnership strengthens our collective voice.</a:t>
            </a:r>
          </a:p>
          <a:p>
            <a:pPr fontAlgn="t"/>
            <a:r>
              <a:rPr lang="en-US" dirty="0"/>
              <a:t>At the national level, ACTE is working to advance policies and funding that support CTE programs across the country. At the state level, SC ACTE is bringing those priorities into focus based on what educators and employers need locally.</a:t>
            </a:r>
          </a:p>
          <a:p>
            <a:pPr fontAlgn="t"/>
            <a:r>
              <a:rPr lang="en-US" dirty="0"/>
              <a:t>When those efforts are aligned, it ensures that:</a:t>
            </a:r>
          </a:p>
          <a:p>
            <a:pPr marL="171450" indent="-171450" fontAlgn="t">
              <a:buFont typeface="Arial" panose="020B0604020202020204" pitchFamily="34" charset="0"/>
              <a:buChar char="•"/>
            </a:pPr>
            <a:r>
              <a:rPr lang="en-US" dirty="0"/>
              <a:t>Policy decisions reflect real classroom and workforce needs</a:t>
            </a:r>
          </a:p>
          <a:p>
            <a:pPr marL="171450" indent="-171450" fontAlgn="t">
              <a:buFont typeface="Arial" panose="020B0604020202020204" pitchFamily="34" charset="0"/>
              <a:buChar char="•"/>
            </a:pPr>
            <a:r>
              <a:rPr lang="en-US" dirty="0"/>
              <a:t>Funding supports programs that lead to high-demand, high-wage careers</a:t>
            </a:r>
          </a:p>
          <a:p>
            <a:pPr marL="171450" indent="-171450" fontAlgn="t">
              <a:buFont typeface="Arial" panose="020B0604020202020204" pitchFamily="34" charset="0"/>
              <a:buChar char="•"/>
            </a:pPr>
            <a:r>
              <a:rPr lang="en-US" dirty="0"/>
              <a:t>And educators have the tools they need to deliver meaningful outcomes for students</a:t>
            </a:r>
          </a:p>
          <a:p>
            <a:pPr fontAlgn="t"/>
            <a:r>
              <a:rPr lang="en-US" dirty="0"/>
              <a:t>That coordination makes advocacy more effective—and more relevant.</a:t>
            </a:r>
          </a:p>
          <a:p>
            <a:pPr fontAlgn="t"/>
            <a:r>
              <a:rPr lang="en-US" dirty="0"/>
              <a:t>As a </a:t>
            </a:r>
            <a:r>
              <a:rPr lang="en-US" b="1" dirty="0"/>
              <a:t>national strategy leader</a:t>
            </a:r>
            <a:r>
              <a:rPr lang="en-US" dirty="0"/>
              <a:t>, I’m focused on connecting these pieces—helping align professional development, partnerships, and strategy across states.</a:t>
            </a:r>
          </a:p>
          <a:p>
            <a:pPr fontAlgn="t"/>
            <a:r>
              <a:rPr lang="en-US" dirty="0"/>
              <a:t>As a </a:t>
            </a:r>
            <a:r>
              <a:rPr lang="en-US" b="1" dirty="0"/>
              <a:t>workforce data expert</a:t>
            </a:r>
            <a:r>
              <a:rPr lang="en-US" dirty="0"/>
              <a:t>, a big part of the role is making sure decisions are driven by real labor market data—so programs reflect where opportunities actually exist.</a:t>
            </a:r>
          </a:p>
          <a:p>
            <a:pPr fontAlgn="t"/>
            <a:r>
              <a:rPr lang="en-US" dirty="0"/>
              <a:t>And as a </a:t>
            </a:r>
            <a:r>
              <a:rPr lang="en-US" b="1" dirty="0"/>
              <a:t>skills gap advocate</a:t>
            </a:r>
            <a:r>
              <a:rPr lang="en-US" dirty="0"/>
              <a:t>, the focus is on ensuring students are not only technically prepared, but also equipped with the professional and life skills they need to succeed.</a:t>
            </a:r>
          </a:p>
          <a:p>
            <a:pPr fontAlgn="t"/>
            <a:r>
              <a:rPr lang="en-US" dirty="0"/>
              <a:t>And that brings us to the key takeaway which is preparing students for the workforce isn’t just a CTE challenge—it’s a shared responsibility across the entire education system.</a:t>
            </a:r>
          </a:p>
          <a:p>
            <a:pPr fontAlgn="t"/>
            <a:r>
              <a:rPr lang="en-US" dirty="0"/>
              <a:t>CTE plays a critical leadership role, but this work is most effective when it’s integrated across all classrooms, all subjects, and all levels.</a:t>
            </a:r>
          </a:p>
          <a:p>
            <a:endParaRPr lang="en-US" dirty="0"/>
          </a:p>
        </p:txBody>
      </p:sp>
      <p:sp>
        <p:nvSpPr>
          <p:cNvPr id="4" name="Slide Number Placeholder 3"/>
          <p:cNvSpPr>
            <a:spLocks noGrp="1"/>
          </p:cNvSpPr>
          <p:nvPr>
            <p:ph type="sldNum" sz="quarter" idx="5"/>
          </p:nvPr>
        </p:nvSpPr>
        <p:spPr/>
        <p:txBody>
          <a:bodyPr/>
          <a:lstStyle/>
          <a:p>
            <a:fld id="{91A253AD-2465-41A8-90FF-4F4382C38D79}" type="slidenum">
              <a:rPr lang="en-US" smtClean="0"/>
              <a:t>2</a:t>
            </a:fld>
            <a:endParaRPr lang="en-US"/>
          </a:p>
        </p:txBody>
      </p:sp>
    </p:spTree>
    <p:extLst>
      <p:ext uri="{BB962C8B-B14F-4D97-AF65-F5344CB8AC3E}">
        <p14:creationId xmlns:p14="http://schemas.microsoft.com/office/powerpoint/2010/main" val="186225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I want to close with this:</a:t>
            </a:r>
          </a:p>
          <a:p>
            <a:pPr fontAlgn="t"/>
            <a:r>
              <a:rPr lang="en-US" dirty="0"/>
              <a:t>You don’t need to do everything.</a:t>
            </a:r>
          </a:p>
          <a:p>
            <a:pPr fontAlgn="t"/>
            <a:r>
              <a:rPr lang="en-US" dirty="0"/>
              <a:t>Just start somewhere.</a:t>
            </a:r>
          </a:p>
          <a:p>
            <a:pPr fontAlgn="t"/>
            <a:r>
              <a:rPr lang="en-US" dirty="0"/>
              <a:t>Start with one lesson</a:t>
            </a:r>
          </a:p>
          <a:p>
            <a:pPr fontAlgn="t"/>
            <a:r>
              <a:rPr lang="en-US" dirty="0"/>
              <a:t>Focus on one skill</a:t>
            </a:r>
          </a:p>
          <a:p>
            <a:pPr fontAlgn="t"/>
            <a:r>
              <a:rPr lang="en-US" dirty="0"/>
              <a:t>Try one connection to the real world</a:t>
            </a:r>
          </a:p>
          <a:p>
            <a:pPr fontAlgn="t"/>
            <a:r>
              <a:rPr lang="en-US" dirty="0"/>
              <a:t>Because when we do that consistently, we create something powerful:</a:t>
            </a:r>
          </a:p>
          <a:p>
            <a:pPr fontAlgn="t"/>
            <a:r>
              <a:rPr lang="en-US" dirty="0"/>
              <a:t>A system where </a:t>
            </a:r>
            <a:r>
              <a:rPr lang="en-US" b="1" dirty="0"/>
              <a:t>every classroom prepares students for what comes next</a:t>
            </a:r>
            <a:r>
              <a:rPr lang="en-US" dirty="0"/>
              <a:t>.</a:t>
            </a:r>
          </a:p>
          <a:p>
            <a:pPr fontAlgn="t"/>
            <a:r>
              <a:rPr lang="en-US" dirty="0"/>
              <a:t>And ultimately—that’s our goal.</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433E2-3118-EDCA-8211-8490E5F05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84DCB-0F94-1353-3DB9-034BF9C1D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69A62-0AB5-179C-5D7E-99F2EE32C63C}"/>
              </a:ext>
            </a:extLst>
          </p:cNvPr>
          <p:cNvSpPr>
            <a:spLocks noGrp="1"/>
          </p:cNvSpPr>
          <p:nvPr>
            <p:ph type="body" idx="1"/>
          </p:nvPr>
        </p:nvSpPr>
        <p:spPr/>
        <p:txBody>
          <a:bodyPr/>
          <a:lstStyle/>
          <a:p>
            <a:pPr fontAlgn="t"/>
            <a:r>
              <a:rPr lang="en-US" dirty="0"/>
              <a:t>Let’s start with the core message.</a:t>
            </a:r>
          </a:p>
          <a:p>
            <a:pPr fontAlgn="t"/>
            <a:r>
              <a:rPr lang="en-US" dirty="0"/>
              <a:t>Career readiness is no longer the responsibility of one program, one teacher, or one department.</a:t>
            </a:r>
          </a:p>
          <a:p>
            <a:pPr fontAlgn="t"/>
            <a:r>
              <a:rPr lang="en-US" dirty="0"/>
              <a:t>It belongs to all of us.</a:t>
            </a:r>
          </a:p>
          <a:p>
            <a:pPr fontAlgn="t"/>
            <a:r>
              <a:rPr lang="en-US" dirty="0"/>
              <a:t>Whether you teach math, English, science, or social studies—you are already shaping how students:</a:t>
            </a:r>
          </a:p>
          <a:p>
            <a:pPr fontAlgn="t"/>
            <a:r>
              <a:rPr lang="en-US" dirty="0"/>
              <a:t>Think</a:t>
            </a:r>
          </a:p>
          <a:p>
            <a:pPr fontAlgn="t"/>
            <a:r>
              <a:rPr lang="en-US" dirty="0"/>
              <a:t>Communicate</a:t>
            </a:r>
          </a:p>
          <a:p>
            <a:pPr fontAlgn="t"/>
            <a:r>
              <a:rPr lang="en-US" dirty="0"/>
              <a:t>Problem-solve</a:t>
            </a:r>
          </a:p>
          <a:p>
            <a:pPr fontAlgn="t"/>
            <a:r>
              <a:rPr lang="en-US" dirty="0"/>
              <a:t>The opportunity here is not to add more to your plate—but to make what you already do more intentional.</a:t>
            </a:r>
          </a:p>
          <a:p>
            <a:pPr fontAlgn="t"/>
            <a:r>
              <a:rPr lang="en-US" dirty="0"/>
              <a:t>That’s really the theme of today.</a:t>
            </a:r>
          </a:p>
          <a:p>
            <a:endParaRPr lang="en-US" dirty="0"/>
          </a:p>
        </p:txBody>
      </p:sp>
      <p:sp>
        <p:nvSpPr>
          <p:cNvPr id="4" name="Slide Number Placeholder 3">
            <a:extLst>
              <a:ext uri="{FF2B5EF4-FFF2-40B4-BE49-F238E27FC236}">
                <a16:creationId xmlns:a16="http://schemas.microsoft.com/office/drawing/2014/main" id="{09F3FEB1-9F13-97B5-829D-7C8F2B347B0D}"/>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78129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urgency here is real.</a:t>
            </a:r>
          </a:p>
          <a:p>
            <a:pPr fontAlgn="t"/>
            <a:r>
              <a:rPr lang="en-US" dirty="0"/>
              <a:t>The workforce has changed—dramatically.</a:t>
            </a:r>
          </a:p>
          <a:p>
            <a:pPr fontAlgn="t"/>
            <a:r>
              <a:rPr lang="en-US" dirty="0"/>
              <a:t>Technology is shifting jobs.</a:t>
            </a:r>
            <a:br>
              <a:rPr lang="en-US" dirty="0"/>
            </a:br>
            <a:r>
              <a:rPr lang="en-US" dirty="0"/>
              <a:t>AI is reshaping industries.</a:t>
            </a:r>
            <a:br>
              <a:rPr lang="en-US" dirty="0"/>
            </a:br>
            <a:r>
              <a:rPr lang="en-US" dirty="0"/>
              <a:t>And employers are looking for something very different than they were even 10 years ago.</a:t>
            </a:r>
          </a:p>
          <a:p>
            <a:pPr fontAlgn="t"/>
            <a:r>
              <a:rPr lang="en-US" dirty="0"/>
              <a:t>The data tells us: </a:t>
            </a:r>
            <a:r>
              <a:rPr lang="en-US" b="1" dirty="0"/>
              <a:t>84% of hiring managers say high school students are not ready for the workforce.</a:t>
            </a:r>
            <a:endParaRPr lang="en-US" dirty="0"/>
          </a:p>
          <a:p>
            <a:pPr fontAlgn="t"/>
            <a:r>
              <a:rPr lang="en-US" dirty="0"/>
              <a:t>Pause for a moment—that’s nearly all employers.</a:t>
            </a:r>
          </a:p>
          <a:p>
            <a:pPr fontAlgn="t"/>
            <a:r>
              <a:rPr lang="en-US" dirty="0"/>
              <a:t>So the challenge isn’t whether we teach content well—it’s whether students can apply that learning in real-world contexts.</a:t>
            </a:r>
          </a:p>
          <a:p>
            <a:pPr fontAlgn="t"/>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41083"/>
          </a:xfrm>
        </p:spPr>
        <p:txBody>
          <a:bodyPr/>
          <a:lstStyle/>
          <a:p>
            <a:pPr fontAlgn="t"/>
            <a:r>
              <a:rPr lang="en-US" dirty="0"/>
              <a:t>Here’s what’s interesting.</a:t>
            </a:r>
          </a:p>
          <a:p>
            <a:pPr fontAlgn="t"/>
            <a:r>
              <a:rPr lang="en-US" dirty="0"/>
              <a:t>When you ask employers what they want—it’s incredibly consistent:</a:t>
            </a:r>
          </a:p>
          <a:p>
            <a:pPr fontAlgn="t"/>
            <a:r>
              <a:rPr lang="en-US" dirty="0"/>
              <a:t>They want people who can:</a:t>
            </a:r>
          </a:p>
          <a:p>
            <a:pPr fontAlgn="t"/>
            <a:r>
              <a:rPr lang="en-US" dirty="0"/>
              <a:t>Communicate clearly</a:t>
            </a:r>
          </a:p>
          <a:p>
            <a:pPr fontAlgn="t"/>
            <a:r>
              <a:rPr lang="en-US" dirty="0"/>
              <a:t>Think critically</a:t>
            </a:r>
          </a:p>
          <a:p>
            <a:pPr fontAlgn="t"/>
            <a:r>
              <a:rPr lang="en-US" dirty="0"/>
              <a:t>Work with others</a:t>
            </a:r>
          </a:p>
          <a:p>
            <a:pPr fontAlgn="t"/>
            <a:r>
              <a:rPr lang="en-US" dirty="0"/>
              <a:t>Adapt to change</a:t>
            </a:r>
          </a:p>
          <a:p>
            <a:pPr fontAlgn="t"/>
            <a:r>
              <a:rPr lang="en-US" dirty="0"/>
              <a:t>These are not new skills—but they are more important than ever.</a:t>
            </a:r>
          </a:p>
          <a:p>
            <a:pPr fontAlgn="t"/>
            <a:r>
              <a:rPr lang="en-US" dirty="0"/>
              <a:t>And yet, employers are telling us students aren’t consistently demonstrating them.</a:t>
            </a:r>
          </a:p>
          <a:p>
            <a:endParaRPr lang="en-US" dirty="0"/>
          </a:p>
          <a:p>
            <a:r>
              <a:rPr lang="en-US" dirty="0"/>
              <a:t>Employers spend additional time and money training new hires. Students face tougher competition in the job market. Businesses struggle to find qualified talent. Cornerstone OnDemand estimates that skill gaps cost employers an average of </a:t>
            </a:r>
            <a:r>
              <a:rPr lang="en-US" b="1" dirty="0"/>
              <a:t>$2,000 in additional training costs per new hire.</a:t>
            </a:r>
          </a:p>
          <a:p>
            <a:endParaRPr lang="en-US" dirty="0"/>
          </a:p>
          <a:p>
            <a:r>
              <a:rPr lang="en-US" dirty="0"/>
              <a:t>Through authentic projects, teamwork, presentations, work-based learning experiences, CTSOs, industry engagement, and problem-solving tied to real-world contexts, students don't just learn about communication, adaptability, or professionalism—they actually use those skills.</a:t>
            </a:r>
          </a:p>
          <a:p>
            <a:r>
              <a:rPr lang="en-US" dirty="0"/>
              <a:t>They develop them through experience.</a:t>
            </a:r>
          </a:p>
          <a:p>
            <a:pPr fontAlgn="t"/>
            <a:endParaRPr lang="en-US" dirty="0"/>
          </a:p>
          <a:p>
            <a:pPr fontAlgn="t"/>
            <a:r>
              <a:rPr lang="en-US" dirty="0"/>
              <a:t>"So the question becomes: If we know these are the skills students need, what does it actually look like to teach them intentionally? Let's explore that next."?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This issue isn’t just happening in the U.S.—it’s global.</a:t>
            </a:r>
          </a:p>
          <a:p>
            <a:pPr fontAlgn="t"/>
            <a:r>
              <a:rPr lang="en-US" dirty="0"/>
              <a:t>The OECD studied hundreds of thousands of students and found something concerning:</a:t>
            </a:r>
          </a:p>
          <a:p>
            <a:pPr fontAlgn="t"/>
            <a:r>
              <a:rPr lang="en-US" dirty="0"/>
              <a:t>Students’ career expectations often don’t match real labor market demand.</a:t>
            </a:r>
          </a:p>
          <a:p>
            <a:pPr fontAlgn="t"/>
            <a:r>
              <a:rPr lang="en-US" dirty="0"/>
              <a:t>In plain terms: Students are preparing for jobs that may not exist—or aren’t growing.</a:t>
            </a:r>
          </a:p>
          <a:p>
            <a:pPr fontAlgn="t"/>
            <a:r>
              <a:rPr lang="en-US" dirty="0"/>
              <a:t>That tells us schools need to do more to connect learning to real careers.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And here’s another key insight:</a:t>
            </a:r>
          </a:p>
          <a:p>
            <a:pPr fontAlgn="t"/>
            <a:r>
              <a:rPr lang="en-US" dirty="0"/>
              <a:t>Nearly </a:t>
            </a:r>
            <a:r>
              <a:rPr lang="en-US" b="1" dirty="0"/>
              <a:t>2 in 5 students aren’t sure what career they want.</a:t>
            </a:r>
            <a:endParaRPr lang="en-US" dirty="0"/>
          </a:p>
          <a:p>
            <a:pPr fontAlgn="t"/>
            <a:r>
              <a:rPr lang="en-US" dirty="0"/>
              <a:t>That’s not just indecision—that’s a lack of exposure.</a:t>
            </a:r>
          </a:p>
          <a:p>
            <a:pPr fontAlgn="t"/>
            <a:r>
              <a:rPr lang="en-US" dirty="0"/>
              <a:t>Most students haven’t:</a:t>
            </a:r>
          </a:p>
          <a:p>
            <a:pPr fontAlgn="t"/>
            <a:r>
              <a:rPr lang="en-US" dirty="0"/>
              <a:t>Met professionals</a:t>
            </a:r>
          </a:p>
          <a:p>
            <a:pPr fontAlgn="t"/>
            <a:r>
              <a:rPr lang="en-US" dirty="0"/>
              <a:t>Seen workplaces</a:t>
            </a:r>
          </a:p>
          <a:p>
            <a:pPr fontAlgn="t"/>
            <a:r>
              <a:rPr lang="en-US" dirty="0"/>
              <a:t>Understood pathways</a:t>
            </a:r>
          </a:p>
          <a:p>
            <a:pPr fontAlgn="t"/>
            <a:r>
              <a:rPr lang="en-US" dirty="0"/>
              <a:t>So they’re making decisions in the dark.</a:t>
            </a:r>
          </a:p>
          <a:p>
            <a:pPr fontAlgn="t"/>
            <a:r>
              <a:rPr lang="en-US" dirty="0"/>
              <a:t>And when students don’t see a future—motivation suffers.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We’re also seeing equity challenges emerge.</a:t>
            </a:r>
          </a:p>
          <a:p>
            <a:pPr fontAlgn="t"/>
            <a:r>
              <a:rPr lang="en-US" dirty="0"/>
              <a:t>Students’ career plans are often shaped more by their background than their ability.</a:t>
            </a:r>
          </a:p>
          <a:p>
            <a:pPr fontAlgn="t"/>
            <a:r>
              <a:rPr lang="en-US" dirty="0"/>
              <a:t>That means: Some students have access to networks, exposure, and opportunities—and others don’t.</a:t>
            </a:r>
          </a:p>
          <a:p>
            <a:pPr fontAlgn="t"/>
            <a:r>
              <a:rPr lang="en-US" dirty="0"/>
              <a:t>So career readiness isn’t just about workforce preparation.</a:t>
            </a:r>
          </a:p>
          <a:p>
            <a:pPr fontAlgn="t"/>
            <a:r>
              <a:rPr lang="en-US" dirty="0"/>
              <a:t>It’s about ensuring </a:t>
            </a:r>
            <a:r>
              <a:rPr lang="en-US" b="1" dirty="0"/>
              <a:t>every student has access to opportunity.</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Let’s ground this in employer expectations.</a:t>
            </a:r>
          </a:p>
          <a:p>
            <a:pPr fontAlgn="t"/>
            <a:r>
              <a:rPr lang="en-US" dirty="0"/>
              <a:t>Employers don’t just want degrees or diplomas.</a:t>
            </a:r>
          </a:p>
          <a:p>
            <a:pPr fontAlgn="t"/>
            <a:r>
              <a:rPr lang="en-US" dirty="0"/>
              <a:t>They want:</a:t>
            </a:r>
          </a:p>
          <a:p>
            <a:pPr fontAlgn="t"/>
            <a:r>
              <a:rPr lang="en-US" dirty="0"/>
              <a:t>Experience</a:t>
            </a:r>
          </a:p>
          <a:p>
            <a:pPr fontAlgn="t"/>
            <a:r>
              <a:rPr lang="en-US" dirty="0"/>
              <a:t>Skills</a:t>
            </a:r>
          </a:p>
          <a:p>
            <a:pPr fontAlgn="t"/>
            <a:r>
              <a:rPr lang="en-US" dirty="0"/>
              <a:t>Evidence of readiness</a:t>
            </a:r>
          </a:p>
          <a:p>
            <a:pPr fontAlgn="t"/>
            <a:r>
              <a:rPr lang="en-US" dirty="0"/>
              <a:t>Almost </a:t>
            </a:r>
            <a:r>
              <a:rPr lang="en-US" b="1" dirty="0"/>
              <a:t>90% say experience is more valuable than formal education.</a:t>
            </a:r>
            <a:endParaRPr lang="en-US" dirty="0"/>
          </a:p>
          <a:p>
            <a:pPr fontAlgn="t"/>
            <a:r>
              <a:rPr lang="en-US" dirty="0"/>
              <a:t>That means: Students need opportunities to apply what they learn—not just memorize it.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lide master 1">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txBody>
          <a:bodyPr/>
          <a:lstStyle/>
          <a:p>
            <a:endParaRPr lang="en-US"/>
          </a:p>
        </p:txBody>
      </p:sp>
      <p:sp>
        <p:nvSpPr>
          <p:cNvPr id="3" name="Shape 1"/>
          <p:cNvSpPr/>
          <p:nvPr/>
        </p:nvSpPr>
        <p:spPr>
          <a:xfrm>
            <a:off x="0" y="0"/>
            <a:ext cx="12192000" cy="6858000"/>
          </a:xfrm>
          <a:prstGeom prst="rect">
            <a:avLst/>
          </a:prstGeom>
          <a:solidFill>
            <a:srgbClr val="FFFFFF">
              <a:alpha val="95000"/>
            </a:srgbClr>
          </a:solidFill>
          <a:ln/>
        </p:spPr>
        <p:txBody>
          <a:bodyPr/>
          <a:lstStyle/>
          <a:p>
            <a:endParaRPr lang="en-US"/>
          </a:p>
        </p:txBody>
      </p:sp>
      <p:pic>
        <p:nvPicPr>
          <p:cNvPr id="5" name="Picture 4" descr="Association for Career and Technical Education">
            <a:extLst>
              <a:ext uri="{FF2B5EF4-FFF2-40B4-BE49-F238E27FC236}">
                <a16:creationId xmlns:a16="http://schemas.microsoft.com/office/drawing/2014/main" id="{40BBCAED-55EE-0F34-E928-22C9DD4FD4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65"/>
            <a:ext cx="12192000" cy="963771"/>
          </a:xfrm>
          <a:prstGeom prst="rect">
            <a:avLst/>
          </a:prstGeom>
        </p:spPr>
      </p:pic>
      <p:pic>
        <p:nvPicPr>
          <p:cNvPr id="7" name="Picture 6" descr="CAREERTECHED&#10;&#10;AI-generated content may be incorrect.">
            <a:extLst>
              <a:ext uri="{FF2B5EF4-FFF2-40B4-BE49-F238E27FC236}">
                <a16:creationId xmlns:a16="http://schemas.microsoft.com/office/drawing/2014/main" id="{7269BE33-124D-7490-A425-149FB1506A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15373"/>
            <a:ext cx="12192000" cy="635033"/>
          </a:xfrm>
          <a:prstGeom prst="rect">
            <a:avLst/>
          </a:prstGeom>
        </p:spPr>
      </p:pic>
    </p:spTree>
    <p:extLst>
      <p:ext uri="{BB962C8B-B14F-4D97-AF65-F5344CB8AC3E}">
        <p14:creationId xmlns:p14="http://schemas.microsoft.com/office/powerpoint/2010/main" val="350991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3B049C-586C-EC4A-B684-0597294CFE5F}" type="datetime1">
              <a:rPr lang="en-US"/>
              <a:pPr>
                <a:defRPr/>
              </a:pPr>
              <a:t>6/15/2026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75B610-F947-CC40-BBDF-7CF26935E1C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260297-A46A-8349-86DD-224EC910A1BE}" type="datetime1">
              <a:rPr lang="en-US"/>
              <a:pPr>
                <a:defRPr/>
              </a:pPr>
              <a:t>6/15/2026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D2D918-B073-F64F-B10E-093BA43DE79B}"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DEB5F0-33EA-C34F-AA3E-0954A4611D9F}" type="datetime1">
              <a:rPr lang="en-US"/>
              <a:pPr>
                <a:defRPr/>
              </a:pPr>
              <a:t>6/15/2026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425297-BC18-DA43-9665-F7A3CBBF255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8C911A-EBD0-E240-8DA6-CC291AA36092}" type="datetime1">
              <a:rPr lang="en-US"/>
              <a:pPr>
                <a:defRPr/>
              </a:pPr>
              <a:t>6/15/2026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20EC3-8C3D-1C43-9AE1-AC663A30744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0CC2-95FC-DCB4-BA40-FF40BBFFF7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DD1CF-423A-F1C8-25C0-1F4756660B1C}"/>
              </a:ext>
            </a:extLst>
          </p:cNvPr>
          <p:cNvSpPr>
            <a:spLocks noGrp="1"/>
          </p:cNvSpPr>
          <p:nvPr>
            <p:ph type="dt" sz="half" idx="10"/>
          </p:nvPr>
        </p:nvSpPr>
        <p:spPr/>
        <p:txBody>
          <a:bodyPr/>
          <a:lstStyle/>
          <a:p>
            <a:pPr>
              <a:defRPr/>
            </a:pPr>
            <a:fld id="{99F0988C-A2D4-0749-9AA0-983688153D55}" type="datetime1">
              <a:rPr lang="en-US" smtClean="0"/>
              <a:pPr>
                <a:defRPr/>
              </a:pPr>
              <a:t>6/15/2026</a:t>
            </a:fld>
            <a:endParaRPr lang="en-US" dirty="0"/>
          </a:p>
        </p:txBody>
      </p:sp>
      <p:sp>
        <p:nvSpPr>
          <p:cNvPr id="4" name="Footer Placeholder 3">
            <a:extLst>
              <a:ext uri="{FF2B5EF4-FFF2-40B4-BE49-F238E27FC236}">
                <a16:creationId xmlns:a16="http://schemas.microsoft.com/office/drawing/2014/main" id="{F22BFF77-3C58-9A8E-6866-BB748FF72AD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743B7FC5-9EF7-1153-3AD1-4E879FF4B963}"/>
              </a:ext>
            </a:extLst>
          </p:cNvPr>
          <p:cNvSpPr>
            <a:spLocks noGrp="1"/>
          </p:cNvSpPr>
          <p:nvPr>
            <p:ph type="sldNum" sz="quarter" idx="12"/>
          </p:nvPr>
        </p:nvSpPr>
        <p:spPr/>
        <p:txBody>
          <a:bodyPr/>
          <a:lstStyle/>
          <a:p>
            <a:pPr>
              <a:defRPr/>
            </a:pPr>
            <a:fld id="{63AD136B-E1EB-5D47-A3E4-51948CE2B4A7}" type="slidenum">
              <a:rPr lang="en-US" smtClean="0"/>
              <a:pPr>
                <a:defRPr/>
              </a:pPr>
              <a:t>‹#›</a:t>
            </a:fld>
            <a:endParaRPr lang="en-US" dirty="0"/>
          </a:p>
        </p:txBody>
      </p:sp>
    </p:spTree>
    <p:extLst>
      <p:ext uri="{BB962C8B-B14F-4D97-AF65-F5344CB8AC3E}">
        <p14:creationId xmlns:p14="http://schemas.microsoft.com/office/powerpoint/2010/main" val="231079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2E740A-E10B-284B-8447-DA12ACDC56C3}" type="datetime1">
              <a:rPr lang="en-US"/>
              <a:pPr>
                <a:defRPr/>
              </a:pPr>
              <a:t>6/15/2026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22F156-82CC-784B-BB4B-DD23A3FE798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198721-72CC-DE45-9BFD-F2552BF021EF}" type="datetime1">
              <a:rPr lang="en-US"/>
              <a:pPr>
                <a:defRPr/>
              </a:pPr>
              <a:t>6/15/2026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70C134-C7DB-044E-80B0-5CAE148AC9C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E4D0C9-F9EF-334B-889A-F4F197C52FE0}" type="datetime1">
              <a:rPr lang="en-US"/>
              <a:pPr>
                <a:defRPr/>
              </a:pPr>
              <a:t>6/15/2026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8755CE-4341-1C49-9E76-4126BAF291E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052DF7-B593-3544-8E42-91B12B9D0244}" type="datetime1">
              <a:rPr lang="en-US"/>
              <a:pPr>
                <a:defRPr/>
              </a:pPr>
              <a:t>6/15/2026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B17BEC-D08E-354B-963C-3A23E812DE4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CAB92A-5DB3-2E4E-9BAB-9807DB255EFC}" type="datetime1">
              <a:rPr lang="en-US"/>
              <a:pPr>
                <a:defRPr/>
              </a:pPr>
              <a:t>6/15/2026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663D050-34FD-5348-8165-81EA679305E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B99BBB-E381-7A48-8AA6-13B4A5325BCA}" type="datetime1">
              <a:rPr lang="en-US"/>
              <a:pPr>
                <a:defRPr/>
              </a:pPr>
              <a:t>6/15/2026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B95BBE-F81B-7440-A5A9-9CB23EBFB41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9933A9-C9D6-1B43-BB95-4E516E79B39B}" type="datetime1">
              <a:rPr lang="en-US"/>
              <a:pPr>
                <a:defRPr/>
              </a:pPr>
              <a:t>6/15/2026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0F645B5-9C39-8B44-AA3D-BF8370616D8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08564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28" name="Text Placeholder 2"/>
          <p:cNvSpPr>
            <a:spLocks noGrp="1"/>
          </p:cNvSpPr>
          <p:nvPr>
            <p:ph type="body" idx="1"/>
          </p:nvPr>
        </p:nvSpPr>
        <p:spPr bwMode="auto">
          <a:xfrm>
            <a:off x="609600" y="2228645"/>
            <a:ext cx="10972800" cy="3897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75416"/>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mn-lt"/>
                <a:ea typeface="+mn-ea"/>
                <a:cs typeface="+mn-cs"/>
              </a:defRPr>
            </a:lvl1pPr>
          </a:lstStyle>
          <a:p>
            <a:pPr>
              <a:defRPr/>
            </a:pPr>
            <a:fld id="{99F0988C-A2D4-0749-9AA0-983688153D55}" type="datetime1">
              <a:rPr lang="en-US"/>
              <a:pPr>
                <a:defRPr/>
              </a:pPr>
              <a:t>6/15/2026</a:t>
            </a:fld>
            <a:endParaRPr lang="en-US" dirty="0"/>
          </a:p>
        </p:txBody>
      </p:sp>
      <p:sp>
        <p:nvSpPr>
          <p:cNvPr id="5" name="Footer Placeholder 4"/>
          <p:cNvSpPr>
            <a:spLocks noGrp="1"/>
          </p:cNvSpPr>
          <p:nvPr>
            <p:ph type="ftr" sz="quarter" idx="3"/>
          </p:nvPr>
        </p:nvSpPr>
        <p:spPr>
          <a:xfrm>
            <a:off x="4165600" y="6475416"/>
            <a:ext cx="38608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4754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ea typeface="+mn-ea"/>
                <a:cs typeface="+mn-cs"/>
              </a:defRPr>
            </a:lvl1pPr>
          </a:lstStyle>
          <a:p>
            <a:pPr>
              <a:defRPr/>
            </a:pPr>
            <a:fld id="{63AD136B-E1EB-5D47-A3E4-51948CE2B4A7}" type="slidenum">
              <a:rPr lang="en-US" smtClean="0"/>
              <a:pPr>
                <a:defRPr/>
              </a:pPr>
              <a:t>‹#›</a:t>
            </a:fld>
            <a:endParaRPr lang="en-US" dirty="0"/>
          </a:p>
        </p:txBody>
      </p:sp>
      <p:pic>
        <p:nvPicPr>
          <p:cNvPr id="13" name="Picture 12"/>
          <p:cNvPicPr preferRelativeResize="0">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0" y="-3182"/>
            <a:ext cx="12192000" cy="957267"/>
          </a:xfrm>
          <a:prstGeom prst="rect">
            <a:avLst/>
          </a:prstGeom>
        </p:spPr>
      </p:pic>
      <p:pic>
        <p:nvPicPr>
          <p:cNvPr id="16" name="Picture 15"/>
          <p:cNvPicPr>
            <a:picLocks noChangeAspect="1"/>
          </p:cNvPicPr>
          <p:nvPr userDrawn="1"/>
        </p:nvPicPr>
        <p:blipFill>
          <a:blip r:embed="rId16" cstate="email">
            <a:extLst>
              <a:ext uri="{28A0092B-C50C-407E-A947-70E740481C1C}">
                <a14:useLocalDpi xmlns:a14="http://schemas.microsoft.com/office/drawing/2010/main"/>
              </a:ext>
            </a:extLst>
          </a:blip>
          <a:stretch/>
        </p:blipFill>
        <p:spPr>
          <a:xfrm>
            <a:off x="2" y="6264352"/>
            <a:ext cx="12191998" cy="71854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457200" rtl="0" eaLnBrk="1" fontAlgn="base" hangingPunct="1">
        <a:spcBef>
          <a:spcPct val="0"/>
        </a:spcBef>
        <a:spcAft>
          <a:spcPct val="0"/>
        </a:spcAft>
        <a:defRPr sz="4400" kern="1200">
          <a:solidFill>
            <a:srgbClr val="000000"/>
          </a:solidFill>
          <a:latin typeface="Frutiger LT Std 65 Bold"/>
          <a:ea typeface="ＭＳ Ｐゴシック" pitchFamily="5" charset="-128"/>
          <a:cs typeface="Frutiger LT Std 65 Bold"/>
        </a:defRPr>
      </a:lvl1pPr>
      <a:lvl2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2pPr>
      <a:lvl3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3pPr>
      <a:lvl4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4pPr>
      <a:lvl5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5pPr>
      <a:lvl6pPr marL="4572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6pPr>
      <a:lvl7pPr marL="9144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7pPr>
      <a:lvl8pPr marL="13716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8pPr>
      <a:lvl9pPr marL="18288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9pPr>
    </p:titleStyle>
    <p:bodyStyle>
      <a:lvl1pPr marL="342900" indent="-342900" algn="l" defTabSz="457200" rtl="0" eaLnBrk="1" fontAlgn="base" hangingPunct="1">
        <a:spcBef>
          <a:spcPct val="20000"/>
        </a:spcBef>
        <a:spcAft>
          <a:spcPct val="0"/>
        </a:spcAft>
        <a:buFont typeface="Arial" pitchFamily="5" charset="0"/>
        <a:buChar char="•"/>
        <a:defRPr sz="3200" kern="1200">
          <a:solidFill>
            <a:schemeClr val="tx1"/>
          </a:solidFill>
          <a:latin typeface="Frutiger LT Std 55 Roman"/>
          <a:ea typeface="ＭＳ Ｐゴシック" pitchFamily="5" charset="-128"/>
          <a:cs typeface="Frutiger LT Std 55 Roman"/>
        </a:defRPr>
      </a:lvl1pPr>
      <a:lvl2pPr marL="742950" indent="-285750" algn="l" defTabSz="457200" rtl="0" eaLnBrk="1" fontAlgn="base" hangingPunct="1">
        <a:spcBef>
          <a:spcPct val="20000"/>
        </a:spcBef>
        <a:spcAft>
          <a:spcPct val="0"/>
        </a:spcAft>
        <a:buFont typeface="Arial" pitchFamily="5" charset="0"/>
        <a:buChar char="–"/>
        <a:defRPr sz="2800" kern="1200">
          <a:solidFill>
            <a:schemeClr val="tx1"/>
          </a:solidFill>
          <a:latin typeface="Frutiger LT Std 55 Roman"/>
          <a:ea typeface="ＭＳ Ｐゴシック" pitchFamily="5" charset="-128"/>
          <a:cs typeface="Frutiger LT Std 55 Roman"/>
        </a:defRPr>
      </a:lvl2pPr>
      <a:lvl3pPr marL="1143000" indent="-228600" algn="l" defTabSz="457200" rtl="0" eaLnBrk="1" fontAlgn="base" hangingPunct="1">
        <a:spcBef>
          <a:spcPct val="20000"/>
        </a:spcBef>
        <a:spcAft>
          <a:spcPct val="0"/>
        </a:spcAft>
        <a:buFont typeface="Arial" pitchFamily="5" charset="0"/>
        <a:buChar char="•"/>
        <a:defRPr sz="2400" kern="1200">
          <a:solidFill>
            <a:schemeClr val="tx1"/>
          </a:solidFill>
          <a:latin typeface="Frutiger LT Std 55 Roman"/>
          <a:ea typeface="ＭＳ Ｐゴシック" pitchFamily="5" charset="-128"/>
          <a:cs typeface="Frutiger LT Std 55 Roman"/>
        </a:defRPr>
      </a:lvl3pPr>
      <a:lvl4pPr marL="16002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4pPr>
      <a:lvl5pPr marL="20574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yond the Diploma&#10;&#10;AI-generated content may be incorrect.">
            <a:extLst>
              <a:ext uri="{FF2B5EF4-FFF2-40B4-BE49-F238E27FC236}">
                <a16:creationId xmlns:a16="http://schemas.microsoft.com/office/drawing/2014/main" id="{7EC3CABA-0D5E-22B1-2B84-8F1A1CB7C0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5899"/>
            <a:ext cx="12185522"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he image is a visual representation of the ACTE (Association for Career and Technical Education) defining career readiness, illustrating the essential skills, knowledge, and behaviors such as communication, critical thinking, teamwork, professionalism, and continuous self-development, which are necessary for students to be prepared for success in a changing world.&#10;&#10;AI-generated content may be incorrect.">
            <a:extLst>
              <a:ext uri="{FF2B5EF4-FFF2-40B4-BE49-F238E27FC236}">
                <a16:creationId xmlns:a16="http://schemas.microsoft.com/office/drawing/2014/main" id="{03041382-0A74-61DE-B855-807BCB7258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he image is an infographic from ACE highlighting the importance of durable skills, such as critical thinking, communication, and problem-solving, for career success and lifelong success.&#10;&#10;AI-generated content may be incorrect.">
            <a:extLst>
              <a:ext uri="{FF2B5EF4-FFF2-40B4-BE49-F238E27FC236}">
                <a16:creationId xmlns:a16="http://schemas.microsoft.com/office/drawing/2014/main" id="{7DEFF63E-3A11-5641-1E98-9088C59B2F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he image is an infographic promoting the benefits of skills-based hiring, emphasizing the importance of durable, transferable technical skills for career success.&#10;&#10;AI-generated content may be incorrect.">
            <a:extLst>
              <a:ext uri="{FF2B5EF4-FFF2-40B4-BE49-F238E27FC236}">
                <a16:creationId xmlns:a16="http://schemas.microsoft.com/office/drawing/2014/main" id="{3B27B9C7-132E-DB25-D6C1-A77BAA25A4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e image illustrates a diagram emphasizing the importance of integrating career-ready skills into education, highlighting statistics on the impact of such integration on students' success in various subjects.&#10;&#10;AI-generated content may be incorrect.">
            <a:extLst>
              <a:ext uri="{FF2B5EF4-FFF2-40B4-BE49-F238E27FC236}">
                <a16:creationId xmlns:a16="http://schemas.microsoft.com/office/drawing/2014/main" id="{3F9DBCE1-61D6-CA42-A330-CE56BD3D4E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ke Learning Relevant&#10;&#10;AI-generated content may be incorrect.">
            <a:extLst>
              <a:ext uri="{FF2B5EF4-FFF2-40B4-BE49-F238E27FC236}">
                <a16:creationId xmlns:a16="http://schemas.microsoft.com/office/drawing/2014/main" id="{8C3ED87E-412A-AD04-C2F7-75A30397C2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45A4FB-52E9-5EA3-E8B8-6F36F1623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572000" y="921768"/>
            <a:ext cx="7144544" cy="424457"/>
          </a:xfrm>
          <a:prstGeom prst="rect">
            <a:avLst/>
          </a:prstGeom>
          <a:noFill/>
          <a:ln/>
        </p:spPr>
        <p:txBody>
          <a:bodyPr wrap="none" lIns="0" tIns="0" rIns="0" bIns="0" rtlCol="0" anchor="t"/>
          <a:lstStyle/>
          <a:p>
            <a:pPr>
              <a:lnSpc>
                <a:spcPct val="104000"/>
              </a:lnSpc>
            </a:pPr>
            <a:r>
              <a:rPr lang="en-US" sz="2667" dirty="0">
                <a:solidFill>
                  <a:srgbClr val="1B1B27"/>
                </a:solidFill>
                <a:latin typeface="Raleway" pitchFamily="34" charset="0"/>
                <a:ea typeface="Raleway" pitchFamily="34" charset="-122"/>
                <a:cs typeface="Raleway" pitchFamily="34" charset="-120"/>
              </a:rPr>
              <a:t>Strategy 3: Integrate Workplace Behaviors</a:t>
            </a:r>
            <a:endParaRPr lang="en-US" sz="2667" dirty="0"/>
          </a:p>
        </p:txBody>
      </p:sp>
      <p:sp>
        <p:nvSpPr>
          <p:cNvPr id="4" name="Text 1"/>
          <p:cNvSpPr/>
          <p:nvPr/>
        </p:nvSpPr>
        <p:spPr>
          <a:xfrm>
            <a:off x="5566244" y="1288879"/>
            <a:ext cx="676269" cy="796080"/>
          </a:xfrm>
          <a:prstGeom prst="rect">
            <a:avLst/>
          </a:prstGeom>
          <a:noFill/>
          <a:ln/>
        </p:spPr>
        <p:txBody>
          <a:bodyPr wrap="none" lIns="0" tIns="0" rIns="0" bIns="0" rtlCol="0" anchor="t"/>
          <a:lstStyle/>
          <a:p>
            <a:pPr>
              <a:lnSpc>
                <a:spcPct val="115000"/>
              </a:lnSpc>
            </a:pPr>
            <a:r>
              <a:rPr lang="en-US" sz="1067" dirty="0">
                <a:solidFill>
                  <a:srgbClr val="3C3939"/>
                </a:solidFill>
                <a:latin typeface="Roboto" pitchFamily="34" charset="0"/>
                <a:ea typeface="Roboto" pitchFamily="34" charset="-122"/>
                <a:cs typeface="Roboto" pitchFamily="34" charset="-120"/>
              </a:rPr>
              <a:t>Embed professionalism into classroom expectations:</a:t>
            </a:r>
            <a:endParaRPr lang="en-US" sz="1067" dirty="0"/>
          </a:p>
        </p:txBody>
      </p:sp>
      <p:pic>
        <p:nvPicPr>
          <p:cNvPr id="5"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47456" y="1404641"/>
            <a:ext cx="6669088" cy="1155799"/>
          </a:xfrm>
          <a:prstGeom prst="rect">
            <a:avLst/>
          </a:prstGeom>
        </p:spPr>
      </p:pic>
      <p:sp>
        <p:nvSpPr>
          <p:cNvPr id="6" name="Text 2"/>
          <p:cNvSpPr/>
          <p:nvPr/>
        </p:nvSpPr>
        <p:spPr>
          <a:xfrm>
            <a:off x="8300492" y="1506537"/>
            <a:ext cx="163016" cy="203696"/>
          </a:xfrm>
          <a:prstGeom prst="rect">
            <a:avLst/>
          </a:prstGeom>
          <a:noFill/>
          <a:ln/>
        </p:spPr>
        <p:txBody>
          <a:bodyPr wrap="none" lIns="0" tIns="0" rIns="0" bIns="0" rtlCol="0" anchor="ctr"/>
          <a:lstStyle/>
          <a:p>
            <a:pPr algn="ctr"/>
            <a:r>
              <a:rPr lang="en-US" sz="1267" dirty="0">
                <a:solidFill>
                  <a:srgbClr val="FFFFFF"/>
                </a:solidFill>
                <a:latin typeface="Raleway" pitchFamily="34" charset="0"/>
                <a:ea typeface="Raleway" pitchFamily="34" charset="-122"/>
                <a:cs typeface="Raleway" pitchFamily="34" charset="-120"/>
              </a:rPr>
              <a:t>1</a:t>
            </a:r>
            <a:endParaRPr lang="en-US" sz="1267" dirty="0"/>
          </a:p>
        </p:txBody>
      </p:sp>
      <p:sp>
        <p:nvSpPr>
          <p:cNvPr id="7" name="Text 3"/>
          <p:cNvSpPr/>
          <p:nvPr/>
        </p:nvSpPr>
        <p:spPr>
          <a:xfrm>
            <a:off x="5202338" y="1947961"/>
            <a:ext cx="1698228" cy="212328"/>
          </a:xfrm>
          <a:prstGeom prst="rect">
            <a:avLst/>
          </a:prstGeom>
          <a:noFill/>
          <a:ln/>
        </p:spPr>
        <p:txBody>
          <a:bodyPr wrap="none" lIns="0" tIns="0" rIns="0" bIns="0" rtlCol="0" anchor="t"/>
          <a:lstStyle/>
          <a:p>
            <a:pPr>
              <a:lnSpc>
                <a:spcPct val="104000"/>
              </a:lnSpc>
            </a:pPr>
            <a:r>
              <a:rPr lang="en-US" sz="1333" dirty="0">
                <a:solidFill>
                  <a:srgbClr val="3C3939"/>
                </a:solidFill>
                <a:latin typeface="Raleway" pitchFamily="34" charset="0"/>
                <a:ea typeface="Raleway" pitchFamily="34" charset="-122"/>
                <a:cs typeface="Raleway" pitchFamily="34" charset="-120"/>
              </a:rPr>
              <a:t>Meeting Deadlines</a:t>
            </a:r>
            <a:endParaRPr lang="en-US" sz="1333" dirty="0"/>
          </a:p>
        </p:txBody>
      </p:sp>
      <p:sp>
        <p:nvSpPr>
          <p:cNvPr id="8" name="Text 4"/>
          <p:cNvSpPr/>
          <p:nvPr/>
        </p:nvSpPr>
        <p:spPr>
          <a:xfrm>
            <a:off x="5202338" y="2218830"/>
            <a:ext cx="6359327" cy="186729"/>
          </a:xfrm>
          <a:prstGeom prst="rect">
            <a:avLst/>
          </a:prstGeom>
          <a:noFill/>
          <a:ln/>
        </p:spPr>
        <p:txBody>
          <a:bodyPr wrap="none" lIns="0" tIns="0" rIns="0" bIns="0" rtlCol="0" anchor="t"/>
          <a:lstStyle/>
          <a:p>
            <a:pPr>
              <a:lnSpc>
                <a:spcPct val="115000"/>
              </a:lnSpc>
            </a:pPr>
            <a:r>
              <a:rPr lang="en-US" sz="1067" dirty="0">
                <a:solidFill>
                  <a:srgbClr val="3C3939"/>
                </a:solidFill>
                <a:latin typeface="Roboto" pitchFamily="34" charset="0"/>
                <a:ea typeface="Roboto" pitchFamily="34" charset="-122"/>
                <a:cs typeface="Roboto" pitchFamily="34" charset="-120"/>
              </a:rPr>
              <a:t>Build the habit of on-time delivery in every assignment</a:t>
            </a:r>
            <a:endParaRPr lang="en-US" sz="1067"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47456" y="2658071"/>
            <a:ext cx="6669088" cy="1155799"/>
          </a:xfrm>
          <a:prstGeom prst="rect">
            <a:avLst/>
          </a:prstGeom>
        </p:spPr>
      </p:pic>
      <p:sp>
        <p:nvSpPr>
          <p:cNvPr id="10" name="Text 5"/>
          <p:cNvSpPr/>
          <p:nvPr/>
        </p:nvSpPr>
        <p:spPr>
          <a:xfrm>
            <a:off x="8300492" y="2759968"/>
            <a:ext cx="163016" cy="203696"/>
          </a:xfrm>
          <a:prstGeom prst="rect">
            <a:avLst/>
          </a:prstGeom>
          <a:noFill/>
          <a:ln/>
        </p:spPr>
        <p:txBody>
          <a:bodyPr wrap="none" lIns="0" tIns="0" rIns="0" bIns="0" rtlCol="0" anchor="ctr"/>
          <a:lstStyle/>
          <a:p>
            <a:pPr algn="ctr"/>
            <a:r>
              <a:rPr lang="en-US" sz="1267" dirty="0">
                <a:solidFill>
                  <a:srgbClr val="FFFFFF"/>
                </a:solidFill>
                <a:latin typeface="Raleway" pitchFamily="34" charset="0"/>
                <a:ea typeface="Raleway" pitchFamily="34" charset="-122"/>
                <a:cs typeface="Raleway" pitchFamily="34" charset="-120"/>
              </a:rPr>
              <a:t>2</a:t>
            </a:r>
            <a:endParaRPr lang="en-US" sz="1267" dirty="0"/>
          </a:p>
        </p:txBody>
      </p:sp>
      <p:sp>
        <p:nvSpPr>
          <p:cNvPr id="11" name="Text 6"/>
          <p:cNvSpPr/>
          <p:nvPr/>
        </p:nvSpPr>
        <p:spPr>
          <a:xfrm>
            <a:off x="5202338" y="3201392"/>
            <a:ext cx="1698228" cy="212328"/>
          </a:xfrm>
          <a:prstGeom prst="rect">
            <a:avLst/>
          </a:prstGeom>
          <a:noFill/>
          <a:ln/>
        </p:spPr>
        <p:txBody>
          <a:bodyPr wrap="none" lIns="0" tIns="0" rIns="0" bIns="0" rtlCol="0" anchor="t"/>
          <a:lstStyle/>
          <a:p>
            <a:pPr>
              <a:lnSpc>
                <a:spcPct val="104000"/>
              </a:lnSpc>
            </a:pPr>
            <a:r>
              <a:rPr lang="en-US" sz="1333" dirty="0">
                <a:solidFill>
                  <a:srgbClr val="3C3939"/>
                </a:solidFill>
                <a:latin typeface="Raleway" pitchFamily="34" charset="0"/>
                <a:ea typeface="Raleway" pitchFamily="34" charset="-122"/>
                <a:cs typeface="Raleway" pitchFamily="34" charset="-120"/>
              </a:rPr>
              <a:t>Team Accountability</a:t>
            </a:r>
            <a:endParaRPr lang="en-US" sz="1333" dirty="0"/>
          </a:p>
        </p:txBody>
      </p:sp>
      <p:sp>
        <p:nvSpPr>
          <p:cNvPr id="12" name="Text 7"/>
          <p:cNvSpPr/>
          <p:nvPr/>
        </p:nvSpPr>
        <p:spPr>
          <a:xfrm>
            <a:off x="5202338" y="3472261"/>
            <a:ext cx="6359327" cy="186729"/>
          </a:xfrm>
          <a:prstGeom prst="rect">
            <a:avLst/>
          </a:prstGeom>
          <a:noFill/>
          <a:ln/>
        </p:spPr>
        <p:txBody>
          <a:bodyPr wrap="none" lIns="0" tIns="0" rIns="0" bIns="0" rtlCol="0" anchor="t"/>
          <a:lstStyle/>
          <a:p>
            <a:pPr>
              <a:lnSpc>
                <a:spcPct val="115000"/>
              </a:lnSpc>
            </a:pPr>
            <a:r>
              <a:rPr lang="en-US" sz="1067" dirty="0">
                <a:solidFill>
                  <a:srgbClr val="3C3939"/>
                </a:solidFill>
                <a:latin typeface="Roboto" pitchFamily="34" charset="0"/>
                <a:ea typeface="Roboto" pitchFamily="34" charset="-122"/>
                <a:cs typeface="Roboto" pitchFamily="34" charset="-120"/>
              </a:rPr>
              <a:t>Hold students responsible to each other, not just the teacher</a:t>
            </a:r>
            <a:endParaRPr lang="en-US" sz="1067"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47456" y="3911502"/>
            <a:ext cx="6669088" cy="1155799"/>
          </a:xfrm>
          <a:prstGeom prst="rect">
            <a:avLst/>
          </a:prstGeom>
        </p:spPr>
      </p:pic>
      <p:sp>
        <p:nvSpPr>
          <p:cNvPr id="14" name="Text 8"/>
          <p:cNvSpPr/>
          <p:nvPr/>
        </p:nvSpPr>
        <p:spPr>
          <a:xfrm>
            <a:off x="8300492" y="4013399"/>
            <a:ext cx="163016" cy="203696"/>
          </a:xfrm>
          <a:prstGeom prst="rect">
            <a:avLst/>
          </a:prstGeom>
          <a:noFill/>
          <a:ln/>
        </p:spPr>
        <p:txBody>
          <a:bodyPr wrap="none" lIns="0" tIns="0" rIns="0" bIns="0" rtlCol="0" anchor="ctr"/>
          <a:lstStyle/>
          <a:p>
            <a:pPr algn="ctr"/>
            <a:r>
              <a:rPr lang="en-US" sz="1267" dirty="0">
                <a:solidFill>
                  <a:srgbClr val="FFFFFF"/>
                </a:solidFill>
                <a:latin typeface="Raleway" pitchFamily="34" charset="0"/>
                <a:ea typeface="Raleway" pitchFamily="34" charset="-122"/>
                <a:cs typeface="Raleway" pitchFamily="34" charset="-120"/>
              </a:rPr>
              <a:t>3</a:t>
            </a:r>
            <a:endParaRPr lang="en-US" sz="1267" dirty="0"/>
          </a:p>
        </p:txBody>
      </p:sp>
      <p:sp>
        <p:nvSpPr>
          <p:cNvPr id="15" name="Text 9"/>
          <p:cNvSpPr/>
          <p:nvPr/>
        </p:nvSpPr>
        <p:spPr>
          <a:xfrm>
            <a:off x="5202338" y="4454823"/>
            <a:ext cx="1698228" cy="212328"/>
          </a:xfrm>
          <a:prstGeom prst="rect">
            <a:avLst/>
          </a:prstGeom>
          <a:noFill/>
          <a:ln/>
        </p:spPr>
        <p:txBody>
          <a:bodyPr wrap="none" lIns="0" tIns="0" rIns="0" bIns="0" rtlCol="0" anchor="t"/>
          <a:lstStyle/>
          <a:p>
            <a:pPr>
              <a:lnSpc>
                <a:spcPct val="104000"/>
              </a:lnSpc>
            </a:pPr>
            <a:r>
              <a:rPr lang="en-US" sz="1333" dirty="0">
                <a:solidFill>
                  <a:srgbClr val="3C3939"/>
                </a:solidFill>
                <a:latin typeface="Raleway" pitchFamily="34" charset="0"/>
                <a:ea typeface="Raleway" pitchFamily="34" charset="-122"/>
                <a:cs typeface="Raleway" pitchFamily="34" charset="-120"/>
              </a:rPr>
              <a:t>Feedback &amp; Revision</a:t>
            </a:r>
            <a:endParaRPr lang="en-US" sz="1333" dirty="0"/>
          </a:p>
        </p:txBody>
      </p:sp>
      <p:sp>
        <p:nvSpPr>
          <p:cNvPr id="16" name="Text 10"/>
          <p:cNvSpPr/>
          <p:nvPr/>
        </p:nvSpPr>
        <p:spPr>
          <a:xfrm>
            <a:off x="5202338" y="4725690"/>
            <a:ext cx="6359327" cy="186729"/>
          </a:xfrm>
          <a:prstGeom prst="rect">
            <a:avLst/>
          </a:prstGeom>
          <a:noFill/>
          <a:ln/>
        </p:spPr>
        <p:txBody>
          <a:bodyPr wrap="none" lIns="0" tIns="0" rIns="0" bIns="0" rtlCol="0" anchor="t"/>
          <a:lstStyle/>
          <a:p>
            <a:pPr>
              <a:lnSpc>
                <a:spcPct val="115000"/>
              </a:lnSpc>
            </a:pPr>
            <a:r>
              <a:rPr lang="en-US" sz="1067" dirty="0">
                <a:solidFill>
                  <a:srgbClr val="3C3939"/>
                </a:solidFill>
                <a:latin typeface="Roboto" pitchFamily="34" charset="0"/>
                <a:ea typeface="Roboto" pitchFamily="34" charset="-122"/>
                <a:cs typeface="Roboto" pitchFamily="34" charset="-120"/>
              </a:rPr>
              <a:t>Normalize iteration — just like in the real workplace</a:t>
            </a:r>
            <a:endParaRPr lang="en-US" sz="1067" dirty="0"/>
          </a:p>
        </p:txBody>
      </p:sp>
      <p:pic>
        <p:nvPicPr>
          <p:cNvPr id="17" name="Image 4"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47456" y="5164931"/>
            <a:ext cx="6669088" cy="1155799"/>
          </a:xfrm>
          <a:prstGeom prst="rect">
            <a:avLst/>
          </a:prstGeom>
        </p:spPr>
      </p:pic>
      <p:sp>
        <p:nvSpPr>
          <p:cNvPr id="18" name="Text 11"/>
          <p:cNvSpPr/>
          <p:nvPr/>
        </p:nvSpPr>
        <p:spPr>
          <a:xfrm>
            <a:off x="8300492" y="5266829"/>
            <a:ext cx="163016" cy="203696"/>
          </a:xfrm>
          <a:prstGeom prst="rect">
            <a:avLst/>
          </a:prstGeom>
          <a:noFill/>
          <a:ln/>
        </p:spPr>
        <p:txBody>
          <a:bodyPr wrap="none" lIns="0" tIns="0" rIns="0" bIns="0" rtlCol="0" anchor="ctr"/>
          <a:lstStyle/>
          <a:p>
            <a:pPr algn="ctr"/>
            <a:r>
              <a:rPr lang="en-US" sz="1267" dirty="0">
                <a:solidFill>
                  <a:srgbClr val="FFFFFF"/>
                </a:solidFill>
                <a:latin typeface="Raleway" pitchFamily="34" charset="0"/>
                <a:ea typeface="Raleway" pitchFamily="34" charset="-122"/>
                <a:cs typeface="Raleway" pitchFamily="34" charset="-120"/>
              </a:rPr>
              <a:t>4</a:t>
            </a:r>
            <a:endParaRPr lang="en-US" sz="1267" dirty="0"/>
          </a:p>
        </p:txBody>
      </p:sp>
      <p:sp>
        <p:nvSpPr>
          <p:cNvPr id="19" name="Text 12"/>
          <p:cNvSpPr/>
          <p:nvPr/>
        </p:nvSpPr>
        <p:spPr>
          <a:xfrm>
            <a:off x="5202338" y="5708253"/>
            <a:ext cx="1698228" cy="212328"/>
          </a:xfrm>
          <a:prstGeom prst="rect">
            <a:avLst/>
          </a:prstGeom>
          <a:noFill/>
          <a:ln/>
        </p:spPr>
        <p:txBody>
          <a:bodyPr wrap="none" lIns="0" tIns="0" rIns="0" bIns="0" rtlCol="0" anchor="t"/>
          <a:lstStyle/>
          <a:p>
            <a:pPr>
              <a:lnSpc>
                <a:spcPct val="104000"/>
              </a:lnSpc>
            </a:pPr>
            <a:r>
              <a:rPr lang="en-US" sz="1333" dirty="0">
                <a:solidFill>
                  <a:srgbClr val="3C3939"/>
                </a:solidFill>
                <a:latin typeface="Raleway" pitchFamily="34" charset="0"/>
                <a:ea typeface="Raleway" pitchFamily="34" charset="-122"/>
                <a:cs typeface="Raleway" pitchFamily="34" charset="-120"/>
              </a:rPr>
              <a:t>Employer Habits</a:t>
            </a:r>
            <a:endParaRPr lang="en-US" sz="1333" dirty="0"/>
          </a:p>
        </p:txBody>
      </p:sp>
      <p:sp>
        <p:nvSpPr>
          <p:cNvPr id="20" name="Text 13"/>
          <p:cNvSpPr/>
          <p:nvPr/>
        </p:nvSpPr>
        <p:spPr>
          <a:xfrm>
            <a:off x="5202338" y="5979121"/>
            <a:ext cx="6359327" cy="186729"/>
          </a:xfrm>
          <a:prstGeom prst="rect">
            <a:avLst/>
          </a:prstGeom>
          <a:noFill/>
          <a:ln/>
        </p:spPr>
        <p:txBody>
          <a:bodyPr wrap="none" lIns="0" tIns="0" rIns="0" bIns="0" rtlCol="0" anchor="t"/>
          <a:lstStyle/>
          <a:p>
            <a:pPr>
              <a:lnSpc>
                <a:spcPct val="115000"/>
              </a:lnSpc>
            </a:pPr>
            <a:r>
              <a:rPr lang="en-US" sz="1067" dirty="0">
                <a:solidFill>
                  <a:srgbClr val="3C3939"/>
                </a:solidFill>
                <a:latin typeface="Roboto" pitchFamily="34" charset="0"/>
                <a:ea typeface="Roboto" pitchFamily="34" charset="-122"/>
                <a:cs typeface="Roboto" pitchFamily="34" charset="-120"/>
              </a:rPr>
              <a:t>Reinforce habits employers expect from day one</a:t>
            </a:r>
            <a:endParaRPr lang="en-US" sz="1067" dirty="0"/>
          </a:p>
        </p:txBody>
      </p:sp>
      <p:pic>
        <p:nvPicPr>
          <p:cNvPr id="22" name="Picture 21" descr="The image shows a group of people sitting around a table, engaging in a discussion or study session, with papers and pens in front of them.&#10;&#10;AI-generated content may be incorrect.">
            <a:extLst>
              <a:ext uri="{FF2B5EF4-FFF2-40B4-BE49-F238E27FC236}">
                <a16:creationId xmlns:a16="http://schemas.microsoft.com/office/drawing/2014/main" id="{D0047CB6-F40A-3BC1-A424-25A9DE401B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65829"/>
            <a:ext cx="4287187" cy="5357073"/>
          </a:xfrm>
          <a:prstGeom prst="rect">
            <a:avLst/>
          </a:prstGeom>
        </p:spPr>
      </p:pic>
      <p:pic>
        <p:nvPicPr>
          <p:cNvPr id="24" name="Picture 23">
            <a:extLst>
              <a:ext uri="{FF2B5EF4-FFF2-40B4-BE49-F238E27FC236}">
                <a16:creationId xmlns:a16="http://schemas.microsoft.com/office/drawing/2014/main" id="{D0952282-1B73-53A7-18D6-E42A2B5EB8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9" y="5899"/>
            <a:ext cx="12185522"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image depicts a classroom setting where a teacher is explaining career exploration, featuring various educational tools and activities such as career talks, project-based learning, job shadowing, and industry events.&#10;&#10;AI-generated content may be incorrect.">
            <a:extLst>
              <a:ext uri="{FF2B5EF4-FFF2-40B4-BE49-F238E27FC236}">
                <a16:creationId xmlns:a16="http://schemas.microsoft.com/office/drawing/2014/main" id="{4F3F8C66-C806-2C86-A8E6-76A182EE60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e image illustrates the importance of strong partnerships between schools, employers, and the community in enhancing career development for students, highlighting mentorship, resources, and work-based experiences.&#10;&#10;AI-generated content may be incorrect.">
            <a:extLst>
              <a:ext uri="{FF2B5EF4-FFF2-40B4-BE49-F238E27FC236}">
                <a16:creationId xmlns:a16="http://schemas.microsoft.com/office/drawing/2014/main" id="{FAAD306B-0B9F-D158-4CEC-1EF663C58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e image is an infographic illustrating the impact of career-focused education, highlighting how 85% of educators believe it enhances student engagement. It emphasizes the integration of career-ready skills into various subjects, such as science, social studies, and English, and showcases how students can build real-world confidence through projects and portfolios.&#10;&#10;AI-generated content may be incorrect.">
            <a:extLst>
              <a:ext uri="{FF2B5EF4-FFF2-40B4-BE49-F238E27FC236}">
                <a16:creationId xmlns:a16="http://schemas.microsoft.com/office/drawing/2014/main" id="{DBCDBBFB-3645-B536-4016-BD88A5FC46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image depicts the Association for Career and Technical Education (AￃﾇTE) and South Carolina's SC ACTE, highlighting their collaborative efforts to prepare students for future careers through industry partnerships, data-driven curriculum, and advocacy for CTE funding.&#10;&#10;AI-generated content may be incorrect.">
            <a:extLst>
              <a:ext uri="{FF2B5EF4-FFF2-40B4-BE49-F238E27FC236}">
                <a16:creationId xmlns:a16="http://schemas.microsoft.com/office/drawing/2014/main" id="{D8EB34D9-92BA-5E99-38A5-6FB3FFC78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3"/>
            <a:ext cx="12192000" cy="6854354"/>
          </a:xfrm>
          <a:prstGeom prst="rect">
            <a:avLst/>
          </a:prstGeom>
        </p:spPr>
      </p:pic>
    </p:spTree>
    <p:extLst>
      <p:ext uri="{BB962C8B-B14F-4D97-AF65-F5344CB8AC3E}">
        <p14:creationId xmlns:p14="http://schemas.microsoft.com/office/powerpoint/2010/main" val="2815630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all to Action&#10;&#10;AI-generated content may be incorrect.">
            <a:extLst>
              <a:ext uri="{FF2B5EF4-FFF2-40B4-BE49-F238E27FC236}">
                <a16:creationId xmlns:a16="http://schemas.microsoft.com/office/drawing/2014/main" id="{BF922D65-CEC6-4D2D-B583-C0085B1B78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pic>
        <p:nvPicPr>
          <p:cNvPr id="25" name="Picture 24" descr="The image is a webpage layout for the Association for Career and Technical Education (ACTE), featuring resources for integrating career readiness and technical skills into education.&#10;&#10;AI-generated content may be incorrect.">
            <a:extLst>
              <a:ext uri="{FF2B5EF4-FFF2-40B4-BE49-F238E27FC236}">
                <a16:creationId xmlns:a16="http://schemas.microsoft.com/office/drawing/2014/main" id="{AC7880AF-94AD-9081-A727-9462D57A04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ECFE3-C676-EC1A-A4EA-AA5D6B3FEC77}"/>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8160BE80-0E34-46BC-2F63-115822FFF431}"/>
              </a:ext>
            </a:extLst>
          </p:cNvPr>
          <p:cNvSpPr/>
          <p:nvPr/>
        </p:nvSpPr>
        <p:spPr>
          <a:xfrm>
            <a:off x="179938" y="1126560"/>
            <a:ext cx="5335092" cy="590649"/>
          </a:xfrm>
          <a:prstGeom prst="rect">
            <a:avLst/>
          </a:prstGeom>
          <a:noFill/>
          <a:ln/>
        </p:spPr>
        <p:txBody>
          <a:bodyPr wrap="none" lIns="0" tIns="0" rIns="0" bIns="0" rtlCol="0" anchor="t"/>
          <a:lstStyle/>
          <a:p>
            <a:pPr>
              <a:lnSpc>
                <a:spcPct val="104000"/>
              </a:lnSpc>
            </a:pPr>
            <a:r>
              <a:rPr lang="en-US" sz="3667" dirty="0">
                <a:solidFill>
                  <a:srgbClr val="1B1B27"/>
                </a:solidFill>
                <a:latin typeface="Raleway" pitchFamily="34" charset="0"/>
                <a:ea typeface="Raleway" pitchFamily="34" charset="-122"/>
                <a:cs typeface="Raleway" pitchFamily="34" charset="-120"/>
              </a:rPr>
              <a:t>The Big Idea</a:t>
            </a:r>
            <a:endParaRPr lang="en-US" sz="3667" dirty="0"/>
          </a:p>
        </p:txBody>
      </p:sp>
      <p:sp>
        <p:nvSpPr>
          <p:cNvPr id="4" name="Text 1">
            <a:extLst>
              <a:ext uri="{FF2B5EF4-FFF2-40B4-BE49-F238E27FC236}">
                <a16:creationId xmlns:a16="http://schemas.microsoft.com/office/drawing/2014/main" id="{3AE9F08B-AA39-A8C2-21B6-C7BD647DADB8}"/>
              </a:ext>
            </a:extLst>
          </p:cNvPr>
          <p:cNvSpPr/>
          <p:nvPr/>
        </p:nvSpPr>
        <p:spPr>
          <a:xfrm>
            <a:off x="179938" y="2000676"/>
            <a:ext cx="6906617" cy="302419"/>
          </a:xfrm>
          <a:prstGeom prst="rect">
            <a:avLst/>
          </a:prstGeom>
          <a:noFill/>
          <a:ln/>
        </p:spPr>
        <p:txBody>
          <a:bodyPr wrap="none" lIns="0" tIns="0" rIns="0" bIns="0" rtlCol="0" anchor="t"/>
          <a:lstStyle/>
          <a:p>
            <a:pPr>
              <a:lnSpc>
                <a:spcPct val="133000"/>
              </a:lnSpc>
            </a:pPr>
            <a:r>
              <a:rPr lang="en-US" sz="1467" b="1" dirty="0">
                <a:solidFill>
                  <a:srgbClr val="3C3939"/>
                </a:solidFill>
                <a:latin typeface="Roboto" pitchFamily="34" charset="0"/>
                <a:ea typeface="Roboto" pitchFamily="34" charset="-122"/>
                <a:cs typeface="Roboto" pitchFamily="34" charset="-120"/>
              </a:rPr>
              <a:t>Career readiness is everyone's responsibility</a:t>
            </a:r>
            <a:endParaRPr lang="en-US" sz="1467" dirty="0"/>
          </a:p>
        </p:txBody>
      </p:sp>
      <p:sp>
        <p:nvSpPr>
          <p:cNvPr id="5" name="Shape 2">
            <a:extLst>
              <a:ext uri="{FF2B5EF4-FFF2-40B4-BE49-F238E27FC236}">
                <a16:creationId xmlns:a16="http://schemas.microsoft.com/office/drawing/2014/main" id="{6FE5E02A-06E0-8AEC-50B6-75915D407909}"/>
              </a:ext>
            </a:extLst>
          </p:cNvPr>
          <p:cNvSpPr/>
          <p:nvPr/>
        </p:nvSpPr>
        <p:spPr>
          <a:xfrm>
            <a:off x="179938" y="2515720"/>
            <a:ext cx="2315489" cy="1706661"/>
          </a:xfrm>
          <a:prstGeom prst="roundRect">
            <a:avLst>
              <a:gd name="adj" fmla="val 4652"/>
            </a:avLst>
          </a:prstGeom>
          <a:solidFill>
            <a:srgbClr val="E1E1EA"/>
          </a:solidFill>
          <a:ln w="4763">
            <a:solidFill>
              <a:srgbClr val="C7C7D0"/>
            </a:solidFill>
            <a:prstDash val="solid"/>
          </a:ln>
        </p:spPr>
        <p:txBody>
          <a:bodyPr/>
          <a:lstStyle/>
          <a:p>
            <a:endParaRPr lang="en-US"/>
          </a:p>
        </p:txBody>
      </p:sp>
      <p:sp>
        <p:nvSpPr>
          <p:cNvPr id="6" name="Text 3">
            <a:extLst>
              <a:ext uri="{FF2B5EF4-FFF2-40B4-BE49-F238E27FC236}">
                <a16:creationId xmlns:a16="http://schemas.microsoft.com/office/drawing/2014/main" id="{9C0F4BAA-3CBF-C8D9-52FE-BAA0D657A0B3}"/>
              </a:ext>
            </a:extLst>
          </p:cNvPr>
          <p:cNvSpPr/>
          <p:nvPr/>
        </p:nvSpPr>
        <p:spPr>
          <a:xfrm>
            <a:off x="375298" y="2711081"/>
            <a:ext cx="2362696" cy="295275"/>
          </a:xfrm>
          <a:prstGeom prst="rect">
            <a:avLst/>
          </a:prstGeom>
          <a:noFill/>
          <a:ln/>
        </p:spPr>
        <p:txBody>
          <a:bodyPr wrap="none" lIns="0" tIns="0" rIns="0" bIns="0" rtlCol="0" anchor="t"/>
          <a:lstStyle/>
          <a:p>
            <a:pPr>
              <a:lnSpc>
                <a:spcPct val="104000"/>
              </a:lnSpc>
            </a:pPr>
            <a:r>
              <a:rPr lang="en-US" dirty="0">
                <a:solidFill>
                  <a:srgbClr val="3C3939"/>
                </a:solidFill>
                <a:latin typeface="Raleway" pitchFamily="34" charset="0"/>
                <a:ea typeface="Raleway" pitchFamily="34" charset="-122"/>
                <a:cs typeface="Raleway" pitchFamily="34" charset="-120"/>
              </a:rPr>
              <a:t>Every Classroom</a:t>
            </a:r>
            <a:endParaRPr lang="en-US" dirty="0"/>
          </a:p>
        </p:txBody>
      </p:sp>
      <p:sp>
        <p:nvSpPr>
          <p:cNvPr id="7" name="Text 4">
            <a:extLst>
              <a:ext uri="{FF2B5EF4-FFF2-40B4-BE49-F238E27FC236}">
                <a16:creationId xmlns:a16="http://schemas.microsoft.com/office/drawing/2014/main" id="{4D1C51F2-B6B5-7AFD-45B4-F04A405279EA}"/>
              </a:ext>
            </a:extLst>
          </p:cNvPr>
          <p:cNvSpPr/>
          <p:nvPr/>
        </p:nvSpPr>
        <p:spPr>
          <a:xfrm>
            <a:off x="375299" y="3119764"/>
            <a:ext cx="2663229" cy="604837"/>
          </a:xfrm>
          <a:prstGeom prst="rect">
            <a:avLst/>
          </a:prstGeom>
          <a:noFill/>
          <a:ln/>
        </p:spPr>
        <p:txBody>
          <a:bodyPr wrap="square" lIns="0" tIns="0" rIns="0" bIns="0" rtlCol="0" anchor="t">
            <a:normAutofit/>
          </a:bodyPr>
          <a:lstStyle/>
          <a:p>
            <a:pPr>
              <a:lnSpc>
                <a:spcPct val="133000"/>
              </a:lnSpc>
            </a:pPr>
            <a:r>
              <a:rPr lang="en-US" sz="1467" dirty="0">
                <a:solidFill>
                  <a:srgbClr val="3C3939"/>
                </a:solidFill>
                <a:latin typeface="Roboto" pitchFamily="34" charset="0"/>
                <a:ea typeface="Roboto" pitchFamily="34" charset="-122"/>
                <a:cs typeface="Roboto" pitchFamily="34" charset="-120"/>
              </a:rPr>
              <a:t>Not just CTE — every classroom, every grade</a:t>
            </a:r>
            <a:endParaRPr lang="en-US" sz="1467" dirty="0"/>
          </a:p>
        </p:txBody>
      </p:sp>
      <p:sp>
        <p:nvSpPr>
          <p:cNvPr id="8" name="Shape 5">
            <a:extLst>
              <a:ext uri="{FF2B5EF4-FFF2-40B4-BE49-F238E27FC236}">
                <a16:creationId xmlns:a16="http://schemas.microsoft.com/office/drawing/2014/main" id="{C7455F75-3726-793C-1A13-D0BE186282A9}"/>
              </a:ext>
            </a:extLst>
          </p:cNvPr>
          <p:cNvSpPr/>
          <p:nvPr/>
        </p:nvSpPr>
        <p:spPr>
          <a:xfrm>
            <a:off x="2644193" y="2515720"/>
            <a:ext cx="2718326" cy="1706661"/>
          </a:xfrm>
          <a:prstGeom prst="roundRect">
            <a:avLst>
              <a:gd name="adj" fmla="val 4652"/>
            </a:avLst>
          </a:prstGeom>
          <a:solidFill>
            <a:srgbClr val="E1E1EA"/>
          </a:solidFill>
          <a:ln w="4763">
            <a:solidFill>
              <a:srgbClr val="C7C7D0"/>
            </a:solidFill>
            <a:prstDash val="solid"/>
          </a:ln>
        </p:spPr>
        <p:txBody>
          <a:bodyPr/>
          <a:lstStyle/>
          <a:p>
            <a:endParaRPr lang="en-US"/>
          </a:p>
        </p:txBody>
      </p:sp>
      <p:sp>
        <p:nvSpPr>
          <p:cNvPr id="9" name="Text 6">
            <a:extLst>
              <a:ext uri="{FF2B5EF4-FFF2-40B4-BE49-F238E27FC236}">
                <a16:creationId xmlns:a16="http://schemas.microsoft.com/office/drawing/2014/main" id="{649C3600-4843-4A9A-ADB1-F6D03833CB7C}"/>
              </a:ext>
            </a:extLst>
          </p:cNvPr>
          <p:cNvSpPr/>
          <p:nvPr/>
        </p:nvSpPr>
        <p:spPr>
          <a:xfrm>
            <a:off x="2839553" y="2711081"/>
            <a:ext cx="2362696" cy="295275"/>
          </a:xfrm>
          <a:prstGeom prst="rect">
            <a:avLst/>
          </a:prstGeom>
          <a:noFill/>
          <a:ln/>
        </p:spPr>
        <p:txBody>
          <a:bodyPr wrap="none" lIns="0" tIns="0" rIns="0" bIns="0" rtlCol="0" anchor="t"/>
          <a:lstStyle/>
          <a:p>
            <a:pPr>
              <a:lnSpc>
                <a:spcPct val="104000"/>
              </a:lnSpc>
            </a:pPr>
            <a:r>
              <a:rPr lang="en-US" dirty="0">
                <a:solidFill>
                  <a:srgbClr val="3C3939"/>
                </a:solidFill>
                <a:latin typeface="Raleway" pitchFamily="34" charset="0"/>
                <a:ea typeface="Raleway" pitchFamily="34" charset="-122"/>
                <a:cs typeface="Raleway" pitchFamily="34" charset="-120"/>
              </a:rPr>
              <a:t>Whole Student</a:t>
            </a:r>
            <a:endParaRPr lang="en-US" dirty="0"/>
          </a:p>
        </p:txBody>
      </p:sp>
      <p:sp>
        <p:nvSpPr>
          <p:cNvPr id="10" name="Text 7">
            <a:extLst>
              <a:ext uri="{FF2B5EF4-FFF2-40B4-BE49-F238E27FC236}">
                <a16:creationId xmlns:a16="http://schemas.microsoft.com/office/drawing/2014/main" id="{137049B1-A351-1EFC-42BD-D61DC0B9A4FB}"/>
              </a:ext>
            </a:extLst>
          </p:cNvPr>
          <p:cNvSpPr/>
          <p:nvPr/>
        </p:nvSpPr>
        <p:spPr>
          <a:xfrm>
            <a:off x="2839554" y="3119764"/>
            <a:ext cx="2663329" cy="907256"/>
          </a:xfrm>
          <a:prstGeom prst="rect">
            <a:avLst/>
          </a:prstGeom>
          <a:noFill/>
          <a:ln/>
        </p:spPr>
        <p:txBody>
          <a:bodyPr wrap="square" lIns="0" tIns="0" rIns="0" bIns="0" rtlCol="0" anchor="t">
            <a:normAutofit/>
          </a:bodyPr>
          <a:lstStyle/>
          <a:p>
            <a:pPr>
              <a:lnSpc>
                <a:spcPct val="133000"/>
              </a:lnSpc>
            </a:pPr>
            <a:r>
              <a:rPr lang="en-US" sz="1467" dirty="0">
                <a:solidFill>
                  <a:srgbClr val="3C3939"/>
                </a:solidFill>
                <a:latin typeface="Roboto" pitchFamily="34" charset="0"/>
                <a:ea typeface="Roboto" pitchFamily="34" charset="-122"/>
                <a:cs typeface="Roboto" pitchFamily="34" charset="-120"/>
              </a:rPr>
              <a:t>Academic success + employability skills = student success</a:t>
            </a:r>
            <a:endParaRPr lang="en-US" sz="1467" dirty="0"/>
          </a:p>
        </p:txBody>
      </p:sp>
      <p:sp>
        <p:nvSpPr>
          <p:cNvPr id="11" name="Shape 8">
            <a:extLst>
              <a:ext uri="{FF2B5EF4-FFF2-40B4-BE49-F238E27FC236}">
                <a16:creationId xmlns:a16="http://schemas.microsoft.com/office/drawing/2014/main" id="{5D033605-B173-D464-2454-7ECCB4635479}"/>
              </a:ext>
            </a:extLst>
          </p:cNvPr>
          <p:cNvSpPr/>
          <p:nvPr/>
        </p:nvSpPr>
        <p:spPr>
          <a:xfrm>
            <a:off x="179939" y="4411393"/>
            <a:ext cx="5141280" cy="1101824"/>
          </a:xfrm>
          <a:prstGeom prst="roundRect">
            <a:avLst>
              <a:gd name="adj" fmla="val 7205"/>
            </a:avLst>
          </a:prstGeom>
          <a:solidFill>
            <a:srgbClr val="E1E1EA"/>
          </a:solidFill>
          <a:ln w="4763">
            <a:solidFill>
              <a:srgbClr val="C7C7D0"/>
            </a:solidFill>
            <a:prstDash val="solid"/>
          </a:ln>
        </p:spPr>
        <p:txBody>
          <a:bodyPr/>
          <a:lstStyle/>
          <a:p>
            <a:endParaRPr lang="en-US"/>
          </a:p>
        </p:txBody>
      </p:sp>
      <p:sp>
        <p:nvSpPr>
          <p:cNvPr id="12" name="Text 9">
            <a:extLst>
              <a:ext uri="{FF2B5EF4-FFF2-40B4-BE49-F238E27FC236}">
                <a16:creationId xmlns:a16="http://schemas.microsoft.com/office/drawing/2014/main" id="{B26BB794-3312-B2CC-050B-AFB9A8A6A39A}"/>
              </a:ext>
            </a:extLst>
          </p:cNvPr>
          <p:cNvSpPr/>
          <p:nvPr/>
        </p:nvSpPr>
        <p:spPr>
          <a:xfrm>
            <a:off x="375298" y="4606755"/>
            <a:ext cx="2362696" cy="295275"/>
          </a:xfrm>
          <a:prstGeom prst="rect">
            <a:avLst/>
          </a:prstGeom>
          <a:noFill/>
          <a:ln/>
        </p:spPr>
        <p:txBody>
          <a:bodyPr wrap="none" lIns="0" tIns="0" rIns="0" bIns="0" rtlCol="0" anchor="t"/>
          <a:lstStyle/>
          <a:p>
            <a:pPr>
              <a:lnSpc>
                <a:spcPct val="104000"/>
              </a:lnSpc>
            </a:pPr>
            <a:r>
              <a:rPr lang="en-US" dirty="0">
                <a:solidFill>
                  <a:srgbClr val="3C3939"/>
                </a:solidFill>
                <a:latin typeface="Raleway" pitchFamily="34" charset="0"/>
                <a:ea typeface="Raleway" pitchFamily="34" charset="-122"/>
                <a:cs typeface="Raleway" pitchFamily="34" charset="-120"/>
              </a:rPr>
              <a:t>Future Economy</a:t>
            </a:r>
            <a:endParaRPr lang="en-US" dirty="0"/>
          </a:p>
        </p:txBody>
      </p:sp>
      <p:sp>
        <p:nvSpPr>
          <p:cNvPr id="13" name="Text 10">
            <a:extLst>
              <a:ext uri="{FF2B5EF4-FFF2-40B4-BE49-F238E27FC236}">
                <a16:creationId xmlns:a16="http://schemas.microsoft.com/office/drawing/2014/main" id="{B896DFF7-DC21-2FA5-D06F-610DE4C8FA16}"/>
              </a:ext>
            </a:extLst>
          </p:cNvPr>
          <p:cNvSpPr/>
          <p:nvPr/>
        </p:nvSpPr>
        <p:spPr>
          <a:xfrm>
            <a:off x="375299" y="5015437"/>
            <a:ext cx="5906293" cy="302419"/>
          </a:xfrm>
          <a:prstGeom prst="rect">
            <a:avLst/>
          </a:prstGeom>
          <a:noFill/>
          <a:ln/>
        </p:spPr>
        <p:txBody>
          <a:bodyPr wrap="none" lIns="0" tIns="0" rIns="0" bIns="0" rtlCol="0" anchor="t"/>
          <a:lstStyle/>
          <a:p>
            <a:pPr>
              <a:lnSpc>
                <a:spcPct val="133000"/>
              </a:lnSpc>
            </a:pPr>
            <a:r>
              <a:rPr lang="en-US" sz="1467" dirty="0">
                <a:solidFill>
                  <a:srgbClr val="3C3939"/>
                </a:solidFill>
                <a:latin typeface="Roboto" pitchFamily="34" charset="0"/>
                <a:ea typeface="Roboto" pitchFamily="34" charset="-122"/>
                <a:cs typeface="Roboto" pitchFamily="34" charset="-120"/>
              </a:rPr>
              <a:t>Preparing students for a dynamic, skills-based economy</a:t>
            </a:r>
            <a:endParaRPr lang="en-US" sz="1467" dirty="0"/>
          </a:p>
        </p:txBody>
      </p:sp>
      <p:pic>
        <p:nvPicPr>
          <p:cNvPr id="19" name="Picture 18" descr="The image is an ACE (Association for Career and Technical Education) promotional poster highlighting their commitment to preparing students for success in a dynamic, skills-based economy through partnerships, advocacy, and innovation.&#10;&#10;AI-generated content may be incorrect.">
            <a:extLst>
              <a:ext uri="{FF2B5EF4-FFF2-40B4-BE49-F238E27FC236}">
                <a16:creationId xmlns:a16="http://schemas.microsoft.com/office/drawing/2014/main" id="{B9483413-5046-3D7B-2A74-8FD2EA4CF13A}"/>
              </a:ext>
            </a:extLst>
          </p:cNvPr>
          <p:cNvPicPr>
            <a:picLocks noChangeAspect="1"/>
          </p:cNvPicPr>
          <p:nvPr/>
        </p:nvPicPr>
        <p:blipFill>
          <a:blip r:embed="rId3"/>
          <a:stretch>
            <a:fillRect/>
          </a:stretch>
        </p:blipFill>
        <p:spPr>
          <a:xfrm>
            <a:off x="5496244" y="1498575"/>
            <a:ext cx="6515817" cy="4170705"/>
          </a:xfrm>
          <a:prstGeom prst="rect">
            <a:avLst/>
          </a:prstGeom>
        </p:spPr>
      </p:pic>
    </p:spTree>
    <p:extLst>
      <p:ext uri="{BB962C8B-B14F-4D97-AF65-F5344CB8AC3E}">
        <p14:creationId xmlns:p14="http://schemas.microsoft.com/office/powerpoint/2010/main" val="310226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e image illustrates the Association for Career and Technical Education (ACTE) highlighting the changing expectations in the workforce, emphasizing the need for practical skills over credentials, and addressing the preparedness gap in high school students for the job market.&#10;&#10;AI-generated content may be incorrect.">
            <a:extLst>
              <a:ext uri="{FF2B5EF4-FFF2-40B4-BE49-F238E27FC236}">
                <a16:creationId xmlns:a16="http://schemas.microsoft.com/office/drawing/2014/main" id="{D9940CF1-0400-6E6B-2F7C-08B488DEBB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adiness Gap&#10;&#10;AI-generated content may be incorrect.">
            <a:extLst>
              <a:ext uri="{FF2B5EF4-FFF2-40B4-BE49-F238E27FC236}">
                <a16:creationId xmlns:a16="http://schemas.microsoft.com/office/drawing/2014/main" id="{B594086D-EC1D-DBB6-0370-39E27F6144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6528" y="942321"/>
            <a:ext cx="3585472" cy="5378208"/>
          </a:xfrm>
          <a:prstGeom prst="rect">
            <a:avLst/>
          </a:prstGeom>
        </p:spPr>
      </p:pic>
      <p:sp>
        <p:nvSpPr>
          <p:cNvPr id="5" name="Text 2"/>
          <p:cNvSpPr/>
          <p:nvPr/>
        </p:nvSpPr>
        <p:spPr>
          <a:xfrm>
            <a:off x="803226" y="5574516"/>
            <a:ext cx="6013549" cy="604837"/>
          </a:xfrm>
          <a:prstGeom prst="rect">
            <a:avLst/>
          </a:prstGeom>
          <a:noFill/>
          <a:ln/>
        </p:spPr>
        <p:txBody>
          <a:bodyPr wrap="square" lIns="0" tIns="0" rIns="0" bIns="0" rtlCol="0" anchor="t">
            <a:normAutofit/>
          </a:bodyPr>
          <a:lstStyle/>
          <a:p>
            <a:pPr>
              <a:lnSpc>
                <a:spcPct val="133000"/>
              </a:lnSpc>
            </a:pPr>
            <a:r>
              <a:rPr lang="en-US" sz="1467" dirty="0">
                <a:solidFill>
                  <a:srgbClr val="3C3939"/>
                </a:solidFill>
                <a:latin typeface="Roboto" pitchFamily="34" charset="0"/>
                <a:ea typeface="Roboto" pitchFamily="34" charset="-122"/>
                <a:cs typeface="Roboto" pitchFamily="34" charset="-120"/>
              </a:rPr>
              <a:t>"Job expectations bear little relationship to actual labor market demand"</a:t>
            </a:r>
            <a:endParaRPr lang="en-US" sz="1467" dirty="0"/>
          </a:p>
        </p:txBody>
      </p:sp>
      <p:pic>
        <p:nvPicPr>
          <p:cNvPr id="11" name="Picture 10" descr="The image depicts the Association for Career and Technical Education (ACTE) promoting transformative education, highlighting the importance of relevant, inclusive learning experiences that equip students with future-ready skills, fostering community prosperity, and addressing the challenges of learning loss, skills gaps, and the need for equitable access to meaningful learning pathways.&#10;&#10;AI-generated content may be incorrect.">
            <a:extLst>
              <a:ext uri="{FF2B5EF4-FFF2-40B4-BE49-F238E27FC236}">
                <a16:creationId xmlns:a16="http://schemas.microsoft.com/office/drawing/2014/main" id="{CB5F19D5-0900-1CE8-D388-B2AB75B77A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89026"/>
            <a:ext cx="5930701" cy="590649"/>
          </a:xfrm>
          <a:prstGeom prst="rect">
            <a:avLst/>
          </a:prstGeom>
          <a:noFill/>
          <a:ln/>
        </p:spPr>
        <p:txBody>
          <a:bodyPr wrap="none" lIns="0" tIns="0" rIns="0" bIns="0" rtlCol="0" anchor="t"/>
          <a:lstStyle/>
          <a:p>
            <a:pPr>
              <a:lnSpc>
                <a:spcPct val="104000"/>
              </a:lnSpc>
            </a:pPr>
            <a:r>
              <a:rPr lang="en-US" sz="3667" dirty="0">
                <a:solidFill>
                  <a:srgbClr val="1B1B27"/>
                </a:solidFill>
                <a:latin typeface="Raleway" pitchFamily="34" charset="0"/>
                <a:ea typeface="Raleway" pitchFamily="34" charset="-122"/>
                <a:cs typeface="Raleway" pitchFamily="34" charset="-120"/>
              </a:rPr>
              <a:t>Career Confusion Is Real</a:t>
            </a:r>
            <a:endParaRPr lang="en-US" sz="3667" dirty="0"/>
          </a:p>
        </p:txBody>
      </p:sp>
      <p:sp>
        <p:nvSpPr>
          <p:cNvPr id="3" name="Text 1"/>
          <p:cNvSpPr/>
          <p:nvPr/>
        </p:nvSpPr>
        <p:spPr>
          <a:xfrm>
            <a:off x="661493" y="2152154"/>
            <a:ext cx="10869017" cy="623788"/>
          </a:xfrm>
          <a:prstGeom prst="rect">
            <a:avLst/>
          </a:prstGeom>
          <a:noFill/>
          <a:ln/>
        </p:spPr>
        <p:txBody>
          <a:bodyPr wrap="none" lIns="0" tIns="0" rIns="0" bIns="0" rtlCol="0" anchor="t"/>
          <a:lstStyle/>
          <a:p>
            <a:pPr algn="ctr">
              <a:lnSpc>
                <a:spcPct val="83000"/>
              </a:lnSpc>
            </a:pPr>
            <a:r>
              <a:rPr lang="en-US" sz="4867" dirty="0">
                <a:solidFill>
                  <a:srgbClr val="3C3939"/>
                </a:solidFill>
                <a:latin typeface="Raleway" pitchFamily="34" charset="0"/>
                <a:ea typeface="Raleway" pitchFamily="34" charset="-122"/>
                <a:cs typeface="Raleway" pitchFamily="34" charset="-120"/>
              </a:rPr>
              <a:t>2 in 5</a:t>
            </a:r>
            <a:endParaRPr lang="en-US" sz="4867" dirty="0"/>
          </a:p>
        </p:txBody>
      </p:sp>
      <p:sp>
        <p:nvSpPr>
          <p:cNvPr id="4" name="Text 2"/>
          <p:cNvSpPr/>
          <p:nvPr/>
        </p:nvSpPr>
        <p:spPr>
          <a:xfrm>
            <a:off x="4914603" y="3012083"/>
            <a:ext cx="2362696" cy="295275"/>
          </a:xfrm>
          <a:prstGeom prst="rect">
            <a:avLst/>
          </a:prstGeom>
          <a:noFill/>
          <a:ln/>
        </p:spPr>
        <p:txBody>
          <a:bodyPr wrap="none" lIns="0" tIns="0" rIns="0" bIns="0" rtlCol="0" anchor="t"/>
          <a:lstStyle/>
          <a:p>
            <a:pPr algn="ctr">
              <a:lnSpc>
                <a:spcPct val="104000"/>
              </a:lnSpc>
            </a:pPr>
            <a:r>
              <a:rPr lang="en-US" dirty="0">
                <a:solidFill>
                  <a:srgbClr val="3C3939"/>
                </a:solidFill>
                <a:latin typeface="Raleway" pitchFamily="34" charset="0"/>
                <a:ea typeface="Raleway" pitchFamily="34" charset="-122"/>
                <a:cs typeface="Raleway" pitchFamily="34" charset="-120"/>
              </a:rPr>
              <a:t>Students Unsure</a:t>
            </a:r>
            <a:endParaRPr lang="en-US" dirty="0"/>
          </a:p>
        </p:txBody>
      </p:sp>
      <p:sp>
        <p:nvSpPr>
          <p:cNvPr id="5" name="Text 3"/>
          <p:cNvSpPr/>
          <p:nvPr/>
        </p:nvSpPr>
        <p:spPr>
          <a:xfrm>
            <a:off x="661493" y="3420765"/>
            <a:ext cx="10869017" cy="302419"/>
          </a:xfrm>
          <a:prstGeom prst="rect">
            <a:avLst/>
          </a:prstGeom>
          <a:noFill/>
          <a:ln/>
        </p:spPr>
        <p:txBody>
          <a:bodyPr wrap="none" lIns="0" tIns="0" rIns="0" bIns="0" rtlCol="0" anchor="t"/>
          <a:lstStyle/>
          <a:p>
            <a:pPr algn="ctr">
              <a:lnSpc>
                <a:spcPct val="133000"/>
              </a:lnSpc>
            </a:pPr>
            <a:r>
              <a:rPr lang="en-US" sz="1467" dirty="0">
                <a:solidFill>
                  <a:srgbClr val="3C3939"/>
                </a:solidFill>
                <a:latin typeface="Roboto" pitchFamily="34" charset="0"/>
                <a:ea typeface="Roboto" pitchFamily="34" charset="-122"/>
                <a:cs typeface="Roboto" pitchFamily="34" charset="-120"/>
              </a:rPr>
              <a:t>Nearly 2 in 5 students are unsure about their future careers</a:t>
            </a:r>
            <a:endParaRPr lang="en-US" sz="1467" dirty="0"/>
          </a:p>
        </p:txBody>
      </p:sp>
      <p:sp>
        <p:nvSpPr>
          <p:cNvPr id="6" name="Text 4"/>
          <p:cNvSpPr/>
          <p:nvPr/>
        </p:nvSpPr>
        <p:spPr>
          <a:xfrm>
            <a:off x="661493" y="3935810"/>
            <a:ext cx="10869017" cy="670917"/>
          </a:xfrm>
          <a:prstGeom prst="rect">
            <a:avLst/>
          </a:prstGeom>
          <a:noFill/>
          <a:ln/>
        </p:spPr>
        <p:txBody>
          <a:bodyPr wrap="square" lIns="0" tIns="0" rIns="0" bIns="0" rtlCol="0" anchor="t">
            <a:normAutofit/>
          </a:bodyPr>
          <a:lstStyle/>
          <a:p>
            <a:pPr marL="457189" indent="-457189">
              <a:lnSpc>
                <a:spcPct val="133000"/>
              </a:lnSpc>
              <a:buSzPct val="100000"/>
              <a:buChar char="•"/>
            </a:pPr>
            <a:r>
              <a:rPr lang="en-US" sz="1467" dirty="0">
                <a:solidFill>
                  <a:srgbClr val="3C3939"/>
                </a:solidFill>
                <a:latin typeface="Roboto" pitchFamily="34" charset="0"/>
                <a:ea typeface="Roboto" pitchFamily="34" charset="-122"/>
                <a:cs typeface="Roboto" pitchFamily="34" charset="-120"/>
              </a:rPr>
              <a:t>Many lack exposure to real-world work experiences</a:t>
            </a:r>
            <a:endParaRPr lang="en-US" sz="1467" dirty="0"/>
          </a:p>
          <a:p>
            <a:pPr marL="457189" indent="-457189">
              <a:lnSpc>
                <a:spcPct val="133000"/>
              </a:lnSpc>
              <a:buSzPct val="100000"/>
              <a:buChar char="•"/>
            </a:pPr>
            <a:r>
              <a:rPr lang="en-US" sz="1467" dirty="0">
                <a:solidFill>
                  <a:srgbClr val="3C3939"/>
                </a:solidFill>
                <a:latin typeface="Roboto" pitchFamily="34" charset="0"/>
                <a:ea typeface="Roboto" pitchFamily="34" charset="-122"/>
                <a:cs typeface="Roboto" pitchFamily="34" charset="-120"/>
              </a:rPr>
              <a:t>Career uncertainty affects engagement and outcomes</a:t>
            </a:r>
            <a:endParaRPr lang="en-US" sz="1467" dirty="0"/>
          </a:p>
        </p:txBody>
      </p:sp>
      <p:sp>
        <p:nvSpPr>
          <p:cNvPr id="7" name="Shape 5"/>
          <p:cNvSpPr/>
          <p:nvPr/>
        </p:nvSpPr>
        <p:spPr>
          <a:xfrm>
            <a:off x="661493" y="4819352"/>
            <a:ext cx="10869017" cy="736997"/>
          </a:xfrm>
          <a:prstGeom prst="roundRect">
            <a:avLst>
              <a:gd name="adj" fmla="val 10772"/>
            </a:avLst>
          </a:prstGeom>
          <a:solidFill>
            <a:srgbClr val="B6D6FC"/>
          </a:solidFill>
          <a:ln/>
        </p:spPr>
        <p:txBody>
          <a:bodyPr/>
          <a:lstStyle/>
          <a:p>
            <a:endParaRPr lang="en-US"/>
          </a:p>
        </p:txBody>
      </p:sp>
      <p:pic>
        <p:nvPicPr>
          <p:cNvPr id="8"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503" y="5087045"/>
            <a:ext cx="236240" cy="189012"/>
          </a:xfrm>
          <a:prstGeom prst="rect">
            <a:avLst/>
          </a:prstGeom>
        </p:spPr>
      </p:pic>
      <p:sp>
        <p:nvSpPr>
          <p:cNvPr id="9" name="Text 6"/>
          <p:cNvSpPr/>
          <p:nvPr/>
        </p:nvSpPr>
        <p:spPr>
          <a:xfrm>
            <a:off x="1275755" y="5036641"/>
            <a:ext cx="10675343" cy="302419"/>
          </a:xfrm>
          <a:prstGeom prst="rect">
            <a:avLst/>
          </a:prstGeom>
          <a:noFill/>
          <a:ln/>
        </p:spPr>
        <p:txBody>
          <a:bodyPr wrap="none" lIns="0" tIns="0" rIns="0" bIns="0" rtlCol="0" anchor="t"/>
          <a:lstStyle/>
          <a:p>
            <a:pPr>
              <a:lnSpc>
                <a:spcPct val="133000"/>
              </a:lnSpc>
            </a:pPr>
            <a:r>
              <a:rPr lang="en-US" sz="1467" dirty="0">
                <a:solidFill>
                  <a:srgbClr val="000000"/>
                </a:solidFill>
                <a:latin typeface="Roboto" pitchFamily="34" charset="0"/>
                <a:ea typeface="Roboto" pitchFamily="34" charset="-122"/>
                <a:cs typeface="Roboto" pitchFamily="34" charset="-120"/>
              </a:rPr>
              <a:t>When students can't picture their future, motivation and performance suffer — career exposure changes that.</a:t>
            </a:r>
            <a:endParaRPr lang="en-US" sz="1467" dirty="0"/>
          </a:p>
        </p:txBody>
      </p:sp>
      <p:pic>
        <p:nvPicPr>
          <p:cNvPr id="11" name="Picture 10">
            <a:extLst>
              <a:ext uri="{FF2B5EF4-FFF2-40B4-BE49-F238E27FC236}">
                <a16:creationId xmlns:a16="http://schemas.microsoft.com/office/drawing/2014/main" id="{70282775-2FB8-1051-87EE-8A69F0C494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3C23EA-2076-3E3A-1287-9196327848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 y="0"/>
            <a:ext cx="12185522"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image depicts a chart highlighting that 89% of employers prioritize building experience for their future workforce, emphasizing the importance of real-world skills, adaptability, communication, and teamwork.&#10;&#10;AI-generated content may be incorrect.">
            <a:extLst>
              <a:ext uri="{FF2B5EF4-FFF2-40B4-BE49-F238E27FC236}">
                <a16:creationId xmlns:a16="http://schemas.microsoft.com/office/drawing/2014/main" id="{04726556-0978-5C56-2AF0-4A9166C05D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022892"/>
          </a:xfrm>
          <a:prstGeom prst="rect">
            <a:avLst/>
          </a:prstGeom>
        </p:spPr>
      </p:pic>
    </p:spTree>
  </p:cSld>
  <p:clrMapOvr>
    <a:masterClrMapping/>
  </p:clrMapOvr>
</p:sld>
</file>

<file path=ppt/theme/theme1.xml><?xml version="1.0" encoding="utf-8"?>
<a:theme xmlns:a="http://schemas.openxmlformats.org/drawingml/2006/main" name="NPS19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TE Template" id="{449293B0-9570-DF41-9FE7-8FC7EADA5079}" vid="{9F08AECA-9E94-904C-98E8-6BA86A3D2A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0bef17-26ed-411d-baf7-5eebe850c537" xsi:nil="true"/>
    <lcf76f155ced4ddcb4097134ff3c332f xmlns="8a36f93f-62a5-4d8f-8acb-f5a620604acb">
      <Terms xmlns="http://schemas.microsoft.com/office/infopath/2007/PartnerControls"/>
    </lcf76f155ced4ddcb4097134ff3c332f>
    <Time xmlns="8a36f93f-62a5-4d8f-8acb-f5a620604a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93E671157D044E95F0162E28733D58" ma:contentTypeVersion="20" ma:contentTypeDescription="Create a new document." ma:contentTypeScope="" ma:versionID="57af1a393b9163d937a2abcef5845efb">
  <xsd:schema xmlns:xsd="http://www.w3.org/2001/XMLSchema" xmlns:xs="http://www.w3.org/2001/XMLSchema" xmlns:p="http://schemas.microsoft.com/office/2006/metadata/properties" xmlns:ns2="8a36f93f-62a5-4d8f-8acb-f5a620604acb" xmlns:ns3="fa0bef17-26ed-411d-baf7-5eebe850c537" targetNamespace="http://schemas.microsoft.com/office/2006/metadata/properties" ma:root="true" ma:fieldsID="ecb041ac7d5910f608340d94391db88c" ns2:_="" ns3:_="">
    <xsd:import namespace="8a36f93f-62a5-4d8f-8acb-f5a620604acb"/>
    <xsd:import namespace="fa0bef17-26ed-411d-baf7-5eebe850c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im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6f93f-62a5-4d8f-8acb-f5a620604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817e45-ca6e-4c38-b674-2708a80477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ime" ma:index="26" nillable="true" ma:displayName="Time" ma:format="DateOnly" ma:internalName="Tim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0bef17-26ed-411d-baf7-5eebe850c5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3ddb322-5dfc-4bf7-93cf-1918cc21cda2}" ma:internalName="TaxCatchAll" ma:showField="CatchAllData" ma:web="fa0bef17-26ed-411d-baf7-5eebe850c5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1803C7-A200-4719-BEF1-3F6881BD3F61}">
  <ds:schemaRefs>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schemas.openxmlformats.org/package/2006/metadata/core-properties"/>
    <ds:schemaRef ds:uri="fa0bef17-26ed-411d-baf7-5eebe850c537"/>
    <ds:schemaRef ds:uri="8a36f93f-62a5-4d8f-8acb-f5a620604acb"/>
  </ds:schemaRefs>
</ds:datastoreItem>
</file>

<file path=customXml/itemProps2.xml><?xml version="1.0" encoding="utf-8"?>
<ds:datastoreItem xmlns:ds="http://schemas.openxmlformats.org/officeDocument/2006/customXml" ds:itemID="{D30A4EDF-F6D0-40DE-B84D-BA201BFB36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36f93f-62a5-4d8f-8acb-f5a620604acb"/>
    <ds:schemaRef ds:uri="fa0bef17-26ed-411d-baf7-5eebe850c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C8788D-6921-43FF-B1F2-62C51E8E90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ACTE Template (2)</Template>
  <TotalTime>2563</TotalTime>
  <Words>1869</Words>
  <Application>Microsoft Office PowerPoint</Application>
  <PresentationFormat>Widescreen</PresentationFormat>
  <Paragraphs>219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Frutiger LT Std 55 Roman</vt:lpstr>
      <vt:lpstr>Frutiger LT Std 65 Bold</vt:lpstr>
      <vt:lpstr>Raleway</vt:lpstr>
      <vt:lpstr>Roboto</vt:lpstr>
      <vt:lpstr>NPS19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Kendrick</dc:creator>
  <cp:lastModifiedBy>Michael Connet</cp:lastModifiedBy>
  <cp:revision>7</cp:revision>
  <dcterms:created xsi:type="dcterms:W3CDTF">2025-07-10T12:27:20Z</dcterms:created>
  <dcterms:modified xsi:type="dcterms:W3CDTF">2026-06-15T12:55:28Z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0x0101007693E671157D044E95F0162E28733D58</vt:lpwstr>
  </property>
  <property fmtid="{D5CDD505-2E9C-101B-9397-08002B2CF9AE}" pid="3" name="MediaServiceImageTags">
    <vt:lpwstr/>
  </property>
</Properties>
</file>