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8"/>
  </p:notesMasterIdLst>
  <p:sldIdLst>
    <p:sldId id="2142532325" r:id="rId3"/>
    <p:sldId id="2142532326" r:id="rId4"/>
    <p:sldId id="2142532327" r:id="rId5"/>
    <p:sldId id="1109" r:id="rId6"/>
    <p:sldId id="214253231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39B92B-39C2-4EB9-122A-2D846ED209B1}" name="Tyson,Ivy L (BPA) - TE-TPP-1" initials="IT" userId="S::iltyson@bpa.gov::fa18d92a-1bc7-4b39-9568-9d08f1efe9ae" providerId="AD"/>
  <p188:author id="{7BB0264D-A7A5-1582-9647-939A7BB77E92}" name="Rasmussen,Adriana M (BPA) - AIR-WENATCHEE" initials="AR" userId="S::amrasmussen@bpa.gov::f390fc44-08ad-4ea9-8a79-638c4ee3500f" providerId="AD"/>
  <p188:author id="{0227209F-2BFF-0840-0500-8751D1B943B5}" name="Cook,Jeffrey W (BPA) - TP-DITT-2" initials="JC" userId="S::jwcook@bpa.gov::b4a26198-5bda-446d-8e0a-9552109fc5b6" providerId="AD"/>
  <p188:author id="{0D9B31B2-97EF-BBCD-A80D-47E2728751F6}" name="Loescher,Andrew D (BPA) - TAS-TSB-1" initials="AL" userId="S::adloescher@bpa.gov::aa0ce87c-c456-43ee-b1d1-e1931971153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B8940-D56D-4436-B4C1-5DAF275B2FE3}"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E978A-95D5-43AD-9C17-67B13B1207F6}" type="slidenum">
              <a:rPr lang="en-US" smtClean="0"/>
              <a:t>‹#›</a:t>
            </a:fld>
            <a:endParaRPr lang="en-US"/>
          </a:p>
        </p:txBody>
      </p:sp>
    </p:spTree>
    <p:extLst>
      <p:ext uri="{BB962C8B-B14F-4D97-AF65-F5344CB8AC3E}">
        <p14:creationId xmlns:p14="http://schemas.microsoft.com/office/powerpoint/2010/main" val="4089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B7FC-3A99-F4C3-50E9-8167AEB62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896A3-6171-2ED0-429A-6812EB0E7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E673A-6CD1-F6A9-DDE1-8CCEBFF9A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2A528F-435E-1539-020F-EA48625355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27320-632D-4EE9-8474-2B4F09142A3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925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AAB3-7CE7-2C2D-D17D-D1A4267BB9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C419D-5CD5-0105-C69A-13DDAC25D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D0D3D6-07C4-9AE3-6EE8-1CF0743547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22D3CC3-9154-8868-DAF2-86B096AE31B5}"/>
              </a:ext>
            </a:extLst>
          </p:cNvPr>
          <p:cNvSpPr>
            <a:spLocks noGrp="1"/>
          </p:cNvSpPr>
          <p:nvPr>
            <p:ph type="ftr" sz="quarter" idx="11"/>
          </p:nvPr>
        </p:nvSpPr>
        <p:spPr/>
        <p:txBody>
          <a:bodyPr/>
          <a:lstStyle/>
          <a:p>
            <a:r>
              <a:rPr lang="en-US"/>
              <a:t>Pre-Decisional – For Internal Use Only</a:t>
            </a:r>
          </a:p>
        </p:txBody>
      </p:sp>
      <p:sp>
        <p:nvSpPr>
          <p:cNvPr id="6" name="Slide Number Placeholder 5">
            <a:extLst>
              <a:ext uri="{FF2B5EF4-FFF2-40B4-BE49-F238E27FC236}">
                <a16:creationId xmlns:a16="http://schemas.microsoft.com/office/drawing/2014/main" id="{85C69456-33A9-2177-E4A3-170299311782}"/>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2767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5211-0639-709A-AC06-219F937F01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E36E19-9381-1AA8-B515-3A207F59B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AA8D2-9C6A-0F8B-13B7-30ED22AF784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CE5E8A8-1CD4-9B8C-77B6-F6DC311ECE28}"/>
              </a:ext>
            </a:extLst>
          </p:cNvPr>
          <p:cNvSpPr>
            <a:spLocks noGrp="1"/>
          </p:cNvSpPr>
          <p:nvPr>
            <p:ph type="ftr" sz="quarter" idx="11"/>
          </p:nvPr>
        </p:nvSpPr>
        <p:spPr/>
        <p:txBody>
          <a:bodyPr/>
          <a:lstStyle/>
          <a:p>
            <a:r>
              <a:rPr lang="en-US"/>
              <a:t>Pre-Decisional – For Internal Use Only</a:t>
            </a:r>
          </a:p>
        </p:txBody>
      </p:sp>
      <p:sp>
        <p:nvSpPr>
          <p:cNvPr id="6" name="Slide Number Placeholder 5">
            <a:extLst>
              <a:ext uri="{FF2B5EF4-FFF2-40B4-BE49-F238E27FC236}">
                <a16:creationId xmlns:a16="http://schemas.microsoft.com/office/drawing/2014/main" id="{28D21AB1-BE35-1966-AF50-98BC85525BA5}"/>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3606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23B07-C55F-A47C-5535-9DF530A941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1C9A1-6AD1-BD91-CA60-270817BCE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F4A53-A7B2-2CA2-C63B-6BF3D33CE3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B12F69D-A73D-5963-9987-03ECC25379D1}"/>
              </a:ext>
            </a:extLst>
          </p:cNvPr>
          <p:cNvSpPr>
            <a:spLocks noGrp="1"/>
          </p:cNvSpPr>
          <p:nvPr>
            <p:ph type="ftr" sz="quarter" idx="11"/>
          </p:nvPr>
        </p:nvSpPr>
        <p:spPr/>
        <p:txBody>
          <a:bodyPr/>
          <a:lstStyle/>
          <a:p>
            <a:r>
              <a:rPr lang="en-US"/>
              <a:t>Pre-Decisional – For Internal Use Only</a:t>
            </a:r>
          </a:p>
        </p:txBody>
      </p:sp>
      <p:sp>
        <p:nvSpPr>
          <p:cNvPr id="6" name="Slide Number Placeholder 5">
            <a:extLst>
              <a:ext uri="{FF2B5EF4-FFF2-40B4-BE49-F238E27FC236}">
                <a16:creationId xmlns:a16="http://schemas.microsoft.com/office/drawing/2014/main" id="{EF0BECA0-D1AB-6E83-5065-7EDFDCF5FC53}"/>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2745908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 b="54091"/>
          <a:stretch/>
        </p:blipFill>
        <p:spPr>
          <a:xfrm>
            <a:off x="0" y="0"/>
            <a:ext cx="12192000" cy="144780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pPr algn="l"/>
            <a:r>
              <a:rPr lang="en-US"/>
              <a:t>Pre-decisional.</a:t>
            </a:r>
            <a:endParaRPr lang="en-US" dirty="0"/>
          </a:p>
        </p:txBody>
      </p:sp>
      <p:sp>
        <p:nvSpPr>
          <p:cNvPr id="9"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dirty="0"/>
              <a:t>Click to edit Master title style</a:t>
            </a:r>
          </a:p>
        </p:txBody>
      </p:sp>
      <p:sp>
        <p:nvSpPr>
          <p:cNvPr id="11" name="TextBox 10"/>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8"/>
            <a:ext cx="10972800" cy="4114512"/>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559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53548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154680"/>
          </a:xfrm>
          <a:prstGeom prst="rect">
            <a:avLst/>
          </a:prstGeom>
        </p:spPr>
      </p:pic>
      <p:sp>
        <p:nvSpPr>
          <p:cNvPr id="2" name="Title 1"/>
          <p:cNvSpPr>
            <a:spLocks noGrp="1"/>
          </p:cNvSpPr>
          <p:nvPr>
            <p:ph type="ctrTitle"/>
          </p:nvPr>
        </p:nvSpPr>
        <p:spPr>
          <a:xfrm>
            <a:off x="914400" y="3200402"/>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4876800"/>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310896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8" name="TextBox 7"/>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733856"/>
            <a:ext cx="1156216" cy="814333"/>
          </a:xfrm>
          <a:prstGeom prst="rect">
            <a:avLst/>
          </a:prstGeom>
        </p:spPr>
      </p:pic>
    </p:spTree>
    <p:extLst>
      <p:ext uri="{BB962C8B-B14F-4D97-AF65-F5344CB8AC3E}">
        <p14:creationId xmlns:p14="http://schemas.microsoft.com/office/powerpoint/2010/main" val="395115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154680"/>
          </a:xfrm>
          <a:prstGeom prst="rect">
            <a:avLst/>
          </a:prstGeom>
        </p:spPr>
      </p:pic>
      <p:sp>
        <p:nvSpPr>
          <p:cNvPr id="5" name="Title 1"/>
          <p:cNvSpPr>
            <a:spLocks noGrp="1"/>
          </p:cNvSpPr>
          <p:nvPr>
            <p:ph type="ctrTitle"/>
          </p:nvPr>
        </p:nvSpPr>
        <p:spPr>
          <a:xfrm>
            <a:off x="914400" y="3200402"/>
            <a:ext cx="10363200" cy="1470025"/>
          </a:xfrm>
        </p:spPr>
        <p:txBody>
          <a:bodyPr>
            <a:normAutofit/>
          </a:bodyPr>
          <a:lstStyle>
            <a:lvl1pPr algn="ctr">
              <a:defRPr sz="5600">
                <a:solidFill>
                  <a:srgbClr val="535486"/>
                </a:solidFill>
              </a:defRPr>
            </a:lvl1pPr>
          </a:lstStyle>
          <a:p>
            <a:r>
              <a:rPr lang="en-US" dirty="0"/>
              <a:t>Click to edit Master title style</a:t>
            </a:r>
          </a:p>
        </p:txBody>
      </p:sp>
      <p:sp>
        <p:nvSpPr>
          <p:cNvPr id="6" name="Subtitle 2"/>
          <p:cNvSpPr>
            <a:spLocks noGrp="1"/>
          </p:cNvSpPr>
          <p:nvPr>
            <p:ph type="subTitle" idx="1"/>
          </p:nvPr>
        </p:nvSpPr>
        <p:spPr>
          <a:xfrm>
            <a:off x="1828800" y="4876800"/>
            <a:ext cx="8534400" cy="1752600"/>
          </a:xfrm>
        </p:spPr>
        <p:txBody>
          <a:bodyPr/>
          <a:lstStyle>
            <a:lvl1pPr marL="0" indent="0" algn="ctr">
              <a:buNone/>
              <a:defRPr>
                <a:solidFill>
                  <a:srgbClr val="53548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310896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12" name="TextBox 11"/>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733856"/>
            <a:ext cx="1156216" cy="814333"/>
          </a:xfrm>
          <a:prstGeom prst="rect">
            <a:avLst/>
          </a:prstGeom>
        </p:spPr>
      </p:pic>
    </p:spTree>
    <p:extLst>
      <p:ext uri="{BB962C8B-B14F-4D97-AF65-F5344CB8AC3E}">
        <p14:creationId xmlns:p14="http://schemas.microsoft.com/office/powerpoint/2010/main" val="240949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53548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14400" y="2438402"/>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828800" y="4114800"/>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733856"/>
            <a:ext cx="1156216" cy="814333"/>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rgbClr val="515151"/>
                </a:solidFill>
                <a:latin typeface="Arial" panose="020B0604020202020204" pitchFamily="34" charset="0"/>
                <a:cs typeface="Arial" panose="020B0604020202020204" pitchFamily="34" charset="0"/>
              </a:rPr>
              <a:t>BONNEVILLE</a:t>
            </a:r>
            <a:r>
              <a:rPr lang="en-US" sz="1333" spc="2093" baseline="0" dirty="0">
                <a:solidFill>
                  <a:srgbClr val="515151"/>
                </a:solidFill>
                <a:latin typeface="Arial" panose="020B0604020202020204" pitchFamily="34" charset="0"/>
                <a:cs typeface="Arial" panose="020B0604020202020204" pitchFamily="34" charset="0"/>
              </a:rPr>
              <a:t> POWER ADMINISTRATION</a:t>
            </a:r>
            <a:endParaRPr lang="en-US" sz="1333" spc="2093"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367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535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544320"/>
            <a:ext cx="12192000" cy="3611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49860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515620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5" name="TextBox 4">
            <a:extLst>
              <a:ext uri="{FF2B5EF4-FFF2-40B4-BE49-F238E27FC236}">
                <a16:creationId xmlns:a16="http://schemas.microsoft.com/office/drawing/2014/main" id="{0CD8CE00-97EF-A41B-4143-6A4454762F42}"/>
              </a:ext>
            </a:extLst>
          </p:cNvPr>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556656" y="1802553"/>
            <a:ext cx="4545680" cy="3141135"/>
          </a:xfrm>
        </p:spPr>
        <p:txBody>
          <a:bodyPr anchor="ctr">
            <a:normAutofit/>
          </a:bodyPr>
          <a:lstStyle>
            <a:lvl1pPr marL="0" indent="0">
              <a:buNone/>
              <a:defRPr sz="5333" b="1" baseline="0">
                <a:solidFill>
                  <a:srgbClr val="535486"/>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5588000" y="1802553"/>
            <a:ext cx="6047344" cy="3141135"/>
          </a:xfrm>
        </p:spPr>
        <p:txBody>
          <a:bodyPr anchor="ctr"/>
          <a:lstStyle>
            <a:lvl1pPr>
              <a:defRPr>
                <a:solidFill>
                  <a:srgbClr val="535486"/>
                </a:solidFill>
                <a:latin typeface="Arial" panose="020B0604020202020204" pitchFamily="34" charset="0"/>
                <a:cs typeface="Arial" panose="020B0604020202020204" pitchFamily="34" charset="0"/>
              </a:defRPr>
            </a:lvl1pPr>
            <a:lvl2pPr>
              <a:defRPr>
                <a:solidFill>
                  <a:srgbClr val="535486"/>
                </a:solidFill>
                <a:latin typeface="Arial" panose="020B0604020202020204" pitchFamily="34" charset="0"/>
                <a:cs typeface="Arial" panose="020B0604020202020204" pitchFamily="34" charset="0"/>
              </a:defRPr>
            </a:lvl2pPr>
            <a:lvl3pPr>
              <a:defRPr>
                <a:solidFill>
                  <a:srgbClr val="535486"/>
                </a:solidFill>
                <a:latin typeface="Arial" panose="020B0604020202020204" pitchFamily="34" charset="0"/>
                <a:cs typeface="Arial" panose="020B0604020202020204" pitchFamily="34" charset="0"/>
              </a:defRPr>
            </a:lvl3pPr>
            <a:lvl4pPr>
              <a:defRPr>
                <a:solidFill>
                  <a:srgbClr val="535486"/>
                </a:solidFill>
                <a:latin typeface="Arial" panose="020B0604020202020204" pitchFamily="34" charset="0"/>
                <a:cs typeface="Arial" panose="020B0604020202020204" pitchFamily="34" charset="0"/>
              </a:defRPr>
            </a:lvl4pPr>
            <a:lvl5pPr>
              <a:defRPr>
                <a:solidFill>
                  <a:srgbClr val="53548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2648C5-8D3B-87EC-7A8D-3816B0DCDCCD}"/>
              </a:ext>
            </a:extLst>
          </p:cNvPr>
          <p:cNvSpPr>
            <a:spLocks noGrp="1"/>
          </p:cNvSpPr>
          <p:nvPr>
            <p:ph type="sldNum" sz="quarter" idx="12"/>
          </p:nvPr>
        </p:nvSpPr>
        <p:spPr>
          <a:xfrm>
            <a:off x="8737600" y="6356351"/>
            <a:ext cx="2844800" cy="365125"/>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99901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53548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41923" y="-16897"/>
            <a:ext cx="5150077" cy="6874897"/>
          </a:xfrm>
          <a:prstGeom prst="rect">
            <a:avLst/>
          </a:prstGeom>
        </p:spPr>
      </p:pic>
      <p:sp>
        <p:nvSpPr>
          <p:cNvPr id="3" name="TextBox 2">
            <a:extLst>
              <a:ext uri="{FF2B5EF4-FFF2-40B4-BE49-F238E27FC236}">
                <a16:creationId xmlns:a16="http://schemas.microsoft.com/office/drawing/2014/main" id="{563673FA-32BE-632E-A5EF-82E61883D5EB}"/>
              </a:ext>
            </a:extLst>
          </p:cNvPr>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EE3B7562-0F76-CC49-7CDB-E0AB37EDBD9A}"/>
              </a:ext>
            </a:extLst>
          </p:cNvPr>
          <p:cNvSpPr>
            <a:spLocks noGrp="1"/>
          </p:cNvSpPr>
          <p:nvPr>
            <p:ph type="body" sz="quarter" idx="13" hasCustomPrompt="1"/>
          </p:nvPr>
        </p:nvSpPr>
        <p:spPr>
          <a:xfrm>
            <a:off x="563393" y="3514164"/>
            <a:ext cx="4231048" cy="476267"/>
          </a:xfrm>
        </p:spPr>
        <p:txBody>
          <a:bodyPr>
            <a:noAutofit/>
          </a:bodyPr>
          <a:lstStyle>
            <a:lvl1pPr marL="0" indent="0">
              <a:buNone/>
              <a:defRPr sz="2667">
                <a:solidFill>
                  <a:schemeClr val="bg1"/>
                </a:solidFill>
              </a:defRPr>
            </a:lvl1pPr>
          </a:lstStyle>
          <a:p>
            <a:pPr lvl="0"/>
            <a:r>
              <a:rPr lang="en-US" dirty="0"/>
              <a:t>MASTER - HEADER</a:t>
            </a:r>
          </a:p>
        </p:txBody>
      </p:sp>
      <p:sp>
        <p:nvSpPr>
          <p:cNvPr id="8" name="Text Placeholder 20">
            <a:extLst>
              <a:ext uri="{FF2B5EF4-FFF2-40B4-BE49-F238E27FC236}">
                <a16:creationId xmlns:a16="http://schemas.microsoft.com/office/drawing/2014/main" id="{54D3FA7F-296D-F13E-49E1-A9DB39796ECF}"/>
              </a:ext>
            </a:extLst>
          </p:cNvPr>
          <p:cNvSpPr>
            <a:spLocks noGrp="1"/>
          </p:cNvSpPr>
          <p:nvPr>
            <p:ph type="body" sz="quarter" idx="14" hasCustomPrompt="1"/>
          </p:nvPr>
        </p:nvSpPr>
        <p:spPr>
          <a:xfrm>
            <a:off x="508003" y="4140201"/>
            <a:ext cx="4954237" cy="770871"/>
          </a:xfrm>
        </p:spPr>
        <p:txBody>
          <a:bodyPr>
            <a:noAutofit/>
          </a:bodyPr>
          <a:lstStyle>
            <a:lvl1pPr marL="0" indent="0">
              <a:buNone/>
              <a:defRPr sz="5333" b="1">
                <a:solidFill>
                  <a:schemeClr val="bg1"/>
                </a:solidFill>
              </a:defRPr>
            </a:lvl1pPr>
          </a:lstStyle>
          <a:p>
            <a:pPr lvl="0"/>
            <a:r>
              <a:rPr lang="en-US" dirty="0"/>
              <a:t>Speaker Name</a:t>
            </a:r>
          </a:p>
        </p:txBody>
      </p:sp>
      <p:sp>
        <p:nvSpPr>
          <p:cNvPr id="9" name="Text Placeholder 23">
            <a:extLst>
              <a:ext uri="{FF2B5EF4-FFF2-40B4-BE49-F238E27FC236}">
                <a16:creationId xmlns:a16="http://schemas.microsoft.com/office/drawing/2014/main" id="{AA711FBC-A494-F363-ECA6-85FE07291F04}"/>
              </a:ext>
            </a:extLst>
          </p:cNvPr>
          <p:cNvSpPr>
            <a:spLocks noGrp="1"/>
          </p:cNvSpPr>
          <p:nvPr>
            <p:ph type="body" sz="quarter" idx="15" hasCustomPrompt="1"/>
          </p:nvPr>
        </p:nvSpPr>
        <p:spPr>
          <a:xfrm>
            <a:off x="532160" y="5162613"/>
            <a:ext cx="4954241" cy="603188"/>
          </a:xfrm>
        </p:spPr>
        <p:txBody>
          <a:bodyPr>
            <a:normAutofit/>
          </a:bodyPr>
          <a:lstStyle>
            <a:lvl1pPr marL="0" indent="0">
              <a:buNone/>
              <a:defRPr sz="2400" b="1">
                <a:solidFill>
                  <a:schemeClr val="bg1"/>
                </a:solidFill>
              </a:defRPr>
            </a:lvl1pPr>
          </a:lstStyle>
          <a:p>
            <a:pPr lvl="0"/>
            <a:r>
              <a:rPr lang="en-US" dirty="0"/>
              <a:t>Speaker Title</a:t>
            </a:r>
          </a:p>
        </p:txBody>
      </p:sp>
      <p:sp>
        <p:nvSpPr>
          <p:cNvPr id="13" name="Slide Number Placeholder 5">
            <a:extLst>
              <a:ext uri="{FF2B5EF4-FFF2-40B4-BE49-F238E27FC236}">
                <a16:creationId xmlns:a16="http://schemas.microsoft.com/office/drawing/2014/main" id="{2FE4FCEF-A18B-6D84-024E-9F08E03C7D13}"/>
              </a:ext>
            </a:extLst>
          </p:cNvPr>
          <p:cNvSpPr>
            <a:spLocks noGrp="1"/>
          </p:cNvSpPr>
          <p:nvPr>
            <p:ph type="sldNum" sz="quarter" idx="12"/>
          </p:nvPr>
        </p:nvSpPr>
        <p:spPr>
          <a:xfrm>
            <a:off x="8737600" y="6356351"/>
            <a:ext cx="2844800" cy="365125"/>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2380424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5240"/>
            <a:ext cx="12192000" cy="1463040"/>
          </a:xfrm>
          <a:prstGeom prst="rect">
            <a:avLst/>
          </a:prstGeom>
          <a:solidFill>
            <a:srgbClr val="535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ln>
                <a:noFill/>
              </a:ln>
              <a:solidFill>
                <a:srgbClr val="D4891C"/>
              </a:solidFill>
            </a:endParaRPr>
          </a:p>
        </p:txBody>
      </p:sp>
      <p:sp>
        <p:nvSpPr>
          <p:cNvPr id="3" name="Content Placeholder 2"/>
          <p:cNvSpPr>
            <a:spLocks noGrp="1"/>
          </p:cNvSpPr>
          <p:nvPr>
            <p:ph idx="1"/>
          </p:nvPr>
        </p:nvSpPr>
        <p:spPr>
          <a:xfrm>
            <a:off x="609600" y="1676688"/>
            <a:ext cx="10972800" cy="4114512"/>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518275"/>
            <a:ext cx="2844800" cy="365125"/>
          </a:xfrm>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518275"/>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pPr algn="l"/>
            <a:r>
              <a:rPr lang="en-US"/>
              <a:t>Pre-Decisional – For Internal Use Only</a:t>
            </a:r>
            <a:endParaRPr lang="en-US" dirty="0"/>
          </a:p>
        </p:txBody>
      </p:sp>
      <p:sp>
        <p:nvSpPr>
          <p:cNvPr id="4"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dirty="0"/>
              <a:t>Click to edit Master title style</a:t>
            </a:r>
          </a:p>
        </p:txBody>
      </p:sp>
      <p:sp>
        <p:nvSpPr>
          <p:cNvPr id="8" name="TextBox 7"/>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445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144780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pPr algn="l"/>
            <a:r>
              <a:rPr lang="en-US"/>
              <a:t>Pre-Decisional – For Internal Use Only</a:t>
            </a:r>
            <a:endParaRPr lang="en-US" dirty="0"/>
          </a:p>
        </p:txBody>
      </p:sp>
      <p:sp>
        <p:nvSpPr>
          <p:cNvPr id="9"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dirty="0"/>
              <a:t>Click to edit Master title style</a:t>
            </a:r>
          </a:p>
        </p:txBody>
      </p:sp>
      <p:sp>
        <p:nvSpPr>
          <p:cNvPr id="11" name="TextBox 10"/>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8"/>
            <a:ext cx="10972800" cy="4114512"/>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17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8D89-401A-3FEA-E840-3E9625A6B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DF7761-6B30-5837-0726-66FB00993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B925B-9D81-064A-5D6F-1C155E0B2C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E10724-593A-5FD4-6051-E5DD10D8A6A6}"/>
              </a:ext>
            </a:extLst>
          </p:cNvPr>
          <p:cNvSpPr>
            <a:spLocks noGrp="1"/>
          </p:cNvSpPr>
          <p:nvPr>
            <p:ph type="ftr" sz="quarter" idx="11"/>
          </p:nvPr>
        </p:nvSpPr>
        <p:spPr/>
        <p:txBody>
          <a:bodyPr/>
          <a:lstStyle/>
          <a:p>
            <a:r>
              <a:rPr lang="en-US"/>
              <a:t>Pre-Decisional – For Internal Use Only</a:t>
            </a:r>
          </a:p>
        </p:txBody>
      </p:sp>
      <p:sp>
        <p:nvSpPr>
          <p:cNvPr id="6" name="Slide Number Placeholder 5">
            <a:extLst>
              <a:ext uri="{FF2B5EF4-FFF2-40B4-BE49-F238E27FC236}">
                <a16:creationId xmlns:a16="http://schemas.microsoft.com/office/drawing/2014/main" id="{35498171-A0B0-C674-4562-1CFBEB0EB436}"/>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311702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pPr algn="l"/>
            <a:r>
              <a:rPr lang="en-US"/>
              <a:t>Pre-Decisional – For Internal Use Only</a:t>
            </a:r>
            <a:endParaRPr lang="en-US" dirty="0"/>
          </a:p>
        </p:txBody>
      </p:sp>
      <p:sp>
        <p:nvSpPr>
          <p:cNvPr id="10" name="Title Placeholder 1"/>
          <p:cNvSpPr>
            <a:spLocks noGrp="1"/>
          </p:cNvSpPr>
          <p:nvPr>
            <p:ph type="title"/>
          </p:nvPr>
        </p:nvSpPr>
        <p:spPr>
          <a:xfrm>
            <a:off x="609600" y="731773"/>
            <a:ext cx="10972800" cy="944628"/>
          </a:xfrm>
          <a:prstGeom prst="rect">
            <a:avLst/>
          </a:prstGeom>
        </p:spPr>
        <p:txBody>
          <a:bodyPr vert="horz" lIns="91440" tIns="45720" rIns="91440" bIns="45720" rtlCol="0" anchor="ctr">
            <a:normAutofit/>
          </a:bodyPr>
          <a:lstStyle>
            <a:lvl1pPr>
              <a:defRPr>
                <a:solidFill>
                  <a:srgbClr val="535486"/>
                </a:solidFill>
              </a:defRPr>
            </a:lvl1pPr>
          </a:lstStyle>
          <a:p>
            <a:r>
              <a:rPr lang="en-US" dirty="0"/>
              <a:t>Click to edit Master title style</a:t>
            </a:r>
          </a:p>
        </p:txBody>
      </p:sp>
      <p:sp>
        <p:nvSpPr>
          <p:cNvPr id="11" name="Text Placeholder 2"/>
          <p:cNvSpPr>
            <a:spLocks noGrp="1"/>
          </p:cNvSpPr>
          <p:nvPr>
            <p:ph idx="1"/>
          </p:nvPr>
        </p:nvSpPr>
        <p:spPr>
          <a:xfrm>
            <a:off x="609600" y="1805925"/>
            <a:ext cx="10972800" cy="4114512"/>
          </a:xfrm>
          <a:prstGeom prst="rect">
            <a:avLst/>
          </a:prstGeom>
        </p:spPr>
        <p:txBody>
          <a:bodyPr vert="horz" lIns="91440" tIns="45720" rIns="91440" bIns="45720" rtlCol="0">
            <a:normAutofit/>
          </a:bodyPr>
          <a:lstStyle>
            <a:lvl1pPr>
              <a:defRPr>
                <a:solidFill>
                  <a:srgbClr val="535486"/>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A587EE8-292B-EEB1-71C5-281604355EA9}"/>
              </a:ext>
            </a:extLst>
          </p:cNvPr>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rgbClr val="515151"/>
                </a:solidFill>
                <a:latin typeface="Arial" panose="020B0604020202020204" pitchFamily="34" charset="0"/>
                <a:cs typeface="Arial" panose="020B0604020202020204" pitchFamily="34" charset="0"/>
              </a:rPr>
              <a:t>BONNEVILLE</a:t>
            </a:r>
            <a:r>
              <a:rPr lang="en-US" sz="1333" spc="2093" baseline="0" dirty="0">
                <a:solidFill>
                  <a:srgbClr val="515151"/>
                </a:solidFill>
                <a:latin typeface="Arial" panose="020B0604020202020204" pitchFamily="34" charset="0"/>
                <a:cs typeface="Arial" panose="020B0604020202020204" pitchFamily="34" charset="0"/>
              </a:rPr>
              <a:t> POWER ADMINISTRATION</a:t>
            </a:r>
            <a:endParaRPr lang="en-US" sz="1333" spc="2093"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389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1C6A-7281-A10C-C6BC-0DF7097132B0}"/>
              </a:ext>
            </a:extLst>
          </p:cNvPr>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rgbClr val="515151"/>
                </a:solidFill>
                <a:latin typeface="Arial" panose="020B0604020202020204" pitchFamily="34" charset="0"/>
                <a:cs typeface="Arial" panose="020B0604020202020204" pitchFamily="34" charset="0"/>
              </a:rPr>
              <a:t>BONNEVILLE</a:t>
            </a:r>
            <a:r>
              <a:rPr lang="en-US" sz="1333" spc="2093" baseline="0" dirty="0">
                <a:solidFill>
                  <a:srgbClr val="515151"/>
                </a:solidFill>
                <a:latin typeface="Arial" panose="020B0604020202020204" pitchFamily="34" charset="0"/>
                <a:cs typeface="Arial" panose="020B0604020202020204" pitchFamily="34" charset="0"/>
              </a:rPr>
              <a:t> POWER ADMINISTRATION</a:t>
            </a:r>
            <a:endParaRPr lang="en-US" sz="1333" spc="2093" dirty="0">
              <a:solidFill>
                <a:srgbClr val="51515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DDDD7A6-E2AA-88FA-A939-A3CD54FB22F1}"/>
              </a:ext>
            </a:extLst>
          </p:cNvPr>
          <p:cNvSpPr>
            <a:spLocks noGrp="1"/>
          </p:cNvSpPr>
          <p:nvPr>
            <p:ph type="sldNum" sz="quarter" idx="12"/>
          </p:nvPr>
        </p:nvSpPr>
        <p:spPr>
          <a:xfrm>
            <a:off x="8737600" y="6356351"/>
            <a:ext cx="2844800" cy="365125"/>
          </a:xfrm>
        </p:spPr>
        <p:txBody>
          <a:bodyPr/>
          <a:lstStyle>
            <a:lvl1pPr>
              <a:defRPr>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23155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53548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154680"/>
          </a:xfrm>
          <a:prstGeom prst="rect">
            <a:avLst/>
          </a:prstGeom>
        </p:spPr>
      </p:pic>
      <p:sp>
        <p:nvSpPr>
          <p:cNvPr id="2" name="Title 1"/>
          <p:cNvSpPr>
            <a:spLocks noGrp="1"/>
          </p:cNvSpPr>
          <p:nvPr>
            <p:ph type="ctrTitle"/>
          </p:nvPr>
        </p:nvSpPr>
        <p:spPr>
          <a:xfrm>
            <a:off x="914400" y="3200402"/>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4749800"/>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310896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pic>
        <p:nvPicPr>
          <p:cNvPr id="9" name="Picture 8">
            <a:extLst>
              <a:ext uri="{FF2B5EF4-FFF2-40B4-BE49-F238E27FC236}">
                <a16:creationId xmlns:a16="http://schemas.microsoft.com/office/drawing/2014/main" id="{FCE8036A-759C-49EB-0CEE-51FB85F155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71" t="-9246" r="-2254"/>
          <a:stretch/>
        </p:blipFill>
        <p:spPr>
          <a:xfrm>
            <a:off x="10363200" y="5156202"/>
            <a:ext cx="1524000" cy="1398521"/>
          </a:xfrm>
          <a:prstGeom prst="rect">
            <a:avLst/>
          </a:prstGeom>
        </p:spPr>
      </p:pic>
    </p:spTree>
    <p:extLst>
      <p:ext uri="{BB962C8B-B14F-4D97-AF65-F5344CB8AC3E}">
        <p14:creationId xmlns:p14="http://schemas.microsoft.com/office/powerpoint/2010/main" val="147736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154680"/>
          </a:xfrm>
          <a:prstGeom prst="rect">
            <a:avLst/>
          </a:prstGeom>
        </p:spPr>
      </p:pic>
      <p:sp>
        <p:nvSpPr>
          <p:cNvPr id="5" name="Title 1"/>
          <p:cNvSpPr>
            <a:spLocks noGrp="1"/>
          </p:cNvSpPr>
          <p:nvPr>
            <p:ph type="ctrTitle"/>
          </p:nvPr>
        </p:nvSpPr>
        <p:spPr>
          <a:xfrm>
            <a:off x="914400" y="3200402"/>
            <a:ext cx="10363200" cy="1470025"/>
          </a:xfrm>
        </p:spPr>
        <p:txBody>
          <a:bodyPr>
            <a:normAutofit/>
          </a:bodyPr>
          <a:lstStyle>
            <a:lvl1pPr algn="ctr">
              <a:defRPr sz="5600">
                <a:solidFill>
                  <a:srgbClr val="535486"/>
                </a:solidFill>
              </a:defRPr>
            </a:lvl1pPr>
          </a:lstStyle>
          <a:p>
            <a:r>
              <a:rPr lang="en-US" dirty="0"/>
              <a:t>Click to edit Master title style</a:t>
            </a:r>
          </a:p>
        </p:txBody>
      </p:sp>
      <p:sp>
        <p:nvSpPr>
          <p:cNvPr id="6" name="Subtitle 2"/>
          <p:cNvSpPr>
            <a:spLocks noGrp="1"/>
          </p:cNvSpPr>
          <p:nvPr>
            <p:ph type="subTitle" idx="1"/>
          </p:nvPr>
        </p:nvSpPr>
        <p:spPr>
          <a:xfrm>
            <a:off x="1828800" y="4749800"/>
            <a:ext cx="8534400" cy="1752600"/>
          </a:xfrm>
        </p:spPr>
        <p:txBody>
          <a:bodyPr/>
          <a:lstStyle>
            <a:lvl1pPr marL="0" indent="0" algn="ctr">
              <a:buNone/>
              <a:defRPr>
                <a:solidFill>
                  <a:srgbClr val="53548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310896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pic>
        <p:nvPicPr>
          <p:cNvPr id="8" name="Picture 7">
            <a:extLst>
              <a:ext uri="{FF2B5EF4-FFF2-40B4-BE49-F238E27FC236}">
                <a16:creationId xmlns:a16="http://schemas.microsoft.com/office/drawing/2014/main" id="{B13F5A21-8E18-6223-0628-245CE50477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33567" y="5257489"/>
            <a:ext cx="1440048" cy="1292352"/>
          </a:xfrm>
          <a:prstGeom prst="rect">
            <a:avLst/>
          </a:prstGeom>
        </p:spPr>
      </p:pic>
    </p:spTree>
    <p:extLst>
      <p:ext uri="{BB962C8B-B14F-4D97-AF65-F5344CB8AC3E}">
        <p14:creationId xmlns:p14="http://schemas.microsoft.com/office/powerpoint/2010/main" val="2582547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53548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14400" y="2006602"/>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828800" y="3683000"/>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3D41AE2E-1E5E-33B2-09D2-D1D5D792B2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71" t="-9246" r="-2254"/>
          <a:stretch/>
        </p:blipFill>
        <p:spPr>
          <a:xfrm>
            <a:off x="10363200" y="5156202"/>
            <a:ext cx="1524000" cy="1398521"/>
          </a:xfrm>
          <a:prstGeom prst="rect">
            <a:avLst/>
          </a:prstGeom>
        </p:spPr>
      </p:pic>
    </p:spTree>
    <p:extLst>
      <p:ext uri="{BB962C8B-B14F-4D97-AF65-F5344CB8AC3E}">
        <p14:creationId xmlns:p14="http://schemas.microsoft.com/office/powerpoint/2010/main" val="9212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0" y="-15240"/>
            <a:ext cx="12192000" cy="1463040"/>
          </a:xfrm>
          <a:prstGeom prst="rect">
            <a:avLst/>
          </a:prstGeom>
          <a:solidFill>
            <a:srgbClr val="535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ln>
                <a:noFill/>
              </a:ln>
              <a:solidFill>
                <a:srgbClr val="D4891C"/>
              </a:solidFill>
            </a:endParaRPr>
          </a:p>
        </p:txBody>
      </p:sp>
      <p:sp>
        <p:nvSpPr>
          <p:cNvPr id="3" name="Content Placeholder 2"/>
          <p:cNvSpPr>
            <a:spLocks noGrp="1"/>
          </p:cNvSpPr>
          <p:nvPr>
            <p:ph idx="1"/>
          </p:nvPr>
        </p:nvSpPr>
        <p:spPr>
          <a:xfrm>
            <a:off x="609600" y="1676688"/>
            <a:ext cx="10972800" cy="4114512"/>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2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spc="667" baseline="0">
                <a:solidFill>
                  <a:srgbClr val="515151"/>
                </a:solidFill>
                <a:latin typeface="Arial" pitchFamily="34" charset="0"/>
                <a:cs typeface="Arial" pitchFamily="34" charset="0"/>
              </a:defRPr>
            </a:lvl1pPr>
          </a:lstStyle>
          <a:p>
            <a:pPr algn="l"/>
            <a:r>
              <a:rPr lang="en-US"/>
              <a:t>Pre-Decisional – For Internal Use Only</a:t>
            </a:r>
            <a:endParaRPr lang="en-US" dirty="0"/>
          </a:p>
        </p:txBody>
      </p:sp>
      <p:sp>
        <p:nvSpPr>
          <p:cNvPr id="4"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827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535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544320"/>
            <a:ext cx="12192000" cy="3611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49860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515620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556656" y="1802553"/>
            <a:ext cx="4545680" cy="3141135"/>
          </a:xfrm>
        </p:spPr>
        <p:txBody>
          <a:bodyPr anchor="ctr">
            <a:normAutofit/>
          </a:bodyPr>
          <a:lstStyle>
            <a:lvl1pPr marL="0" indent="0">
              <a:buNone/>
              <a:defRPr sz="5333" b="1" baseline="0">
                <a:solidFill>
                  <a:srgbClr val="535486"/>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5588000" y="1802553"/>
            <a:ext cx="6047344" cy="3141135"/>
          </a:xfrm>
        </p:spPr>
        <p:txBody>
          <a:bodyPr anchor="ctr"/>
          <a:lstStyle>
            <a:lvl1pPr>
              <a:defRPr>
                <a:solidFill>
                  <a:srgbClr val="535486"/>
                </a:solidFill>
                <a:latin typeface="Arial" panose="020B0604020202020204" pitchFamily="34" charset="0"/>
                <a:cs typeface="Arial" panose="020B0604020202020204" pitchFamily="34" charset="0"/>
              </a:defRPr>
            </a:lvl1pPr>
            <a:lvl2pPr>
              <a:defRPr>
                <a:solidFill>
                  <a:srgbClr val="535486"/>
                </a:solidFill>
                <a:latin typeface="Arial" panose="020B0604020202020204" pitchFamily="34" charset="0"/>
                <a:cs typeface="Arial" panose="020B0604020202020204" pitchFamily="34" charset="0"/>
              </a:defRPr>
            </a:lvl2pPr>
            <a:lvl3pPr>
              <a:defRPr>
                <a:solidFill>
                  <a:srgbClr val="535486"/>
                </a:solidFill>
                <a:latin typeface="Arial" panose="020B0604020202020204" pitchFamily="34" charset="0"/>
                <a:cs typeface="Arial" panose="020B0604020202020204" pitchFamily="34" charset="0"/>
              </a:defRPr>
            </a:lvl3pPr>
            <a:lvl4pPr>
              <a:defRPr>
                <a:solidFill>
                  <a:srgbClr val="535486"/>
                </a:solidFill>
                <a:latin typeface="Arial" panose="020B0604020202020204" pitchFamily="34" charset="0"/>
                <a:cs typeface="Arial" panose="020B0604020202020204" pitchFamily="34" charset="0"/>
              </a:defRPr>
            </a:lvl4pPr>
            <a:lvl5pPr>
              <a:defRPr>
                <a:solidFill>
                  <a:srgbClr val="53548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5840070-B9D0-D017-EBE8-FEC28DDCE750}"/>
              </a:ext>
            </a:extLst>
          </p:cNvPr>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spc="667" baseline="0">
                <a:solidFill>
                  <a:schemeClr val="bg1"/>
                </a:solidFill>
                <a:latin typeface="Arial" pitchFamily="34" charset="0"/>
                <a:cs typeface="Arial" pitchFamily="34" charset="0"/>
              </a:defRPr>
            </a:lvl1pPr>
          </a:lstStyle>
          <a:p>
            <a:pPr algn="l"/>
            <a:r>
              <a:rPr lang="en-US"/>
              <a:t>Pre-Decisional – For Internal Use Only</a:t>
            </a:r>
            <a:endParaRPr lang="en-US" dirty="0"/>
          </a:p>
        </p:txBody>
      </p:sp>
      <p:sp>
        <p:nvSpPr>
          <p:cNvPr id="10" name="Slide Number Placeholder 5">
            <a:extLst>
              <a:ext uri="{FF2B5EF4-FFF2-40B4-BE49-F238E27FC236}">
                <a16:creationId xmlns:a16="http://schemas.microsoft.com/office/drawing/2014/main" id="{3A195B28-4647-2376-3F4F-35C117F73C79}"/>
              </a:ext>
            </a:extLst>
          </p:cNvPr>
          <p:cNvSpPr>
            <a:spLocks noGrp="1"/>
          </p:cNvSpPr>
          <p:nvPr>
            <p:ph type="sldNum" sz="quarter" idx="12"/>
          </p:nvPr>
        </p:nvSpPr>
        <p:spPr>
          <a:xfrm>
            <a:off x="8737600" y="6356351"/>
            <a:ext cx="2844800" cy="365125"/>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2323492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53548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41923" y="-16897"/>
            <a:ext cx="5150077" cy="6874897"/>
          </a:xfrm>
          <a:prstGeom prst="rect">
            <a:avLst/>
          </a:prstGeom>
        </p:spPr>
      </p:pic>
      <p:sp>
        <p:nvSpPr>
          <p:cNvPr id="4" name="Text Placeholder 18">
            <a:extLst>
              <a:ext uri="{FF2B5EF4-FFF2-40B4-BE49-F238E27FC236}">
                <a16:creationId xmlns:a16="http://schemas.microsoft.com/office/drawing/2014/main" id="{EDD19515-C556-90D9-4D64-50BD64567694}"/>
              </a:ext>
            </a:extLst>
          </p:cNvPr>
          <p:cNvSpPr>
            <a:spLocks noGrp="1"/>
          </p:cNvSpPr>
          <p:nvPr>
            <p:ph type="body" sz="quarter" idx="13" hasCustomPrompt="1"/>
          </p:nvPr>
        </p:nvSpPr>
        <p:spPr>
          <a:xfrm>
            <a:off x="563391" y="3514164"/>
            <a:ext cx="4231048" cy="476267"/>
          </a:xfrm>
        </p:spPr>
        <p:txBody>
          <a:bodyPr>
            <a:noAutofit/>
          </a:bodyPr>
          <a:lstStyle>
            <a:lvl1pPr marL="0" indent="0">
              <a:buNone/>
              <a:defRPr sz="2667">
                <a:solidFill>
                  <a:schemeClr val="bg1"/>
                </a:solidFill>
              </a:defRPr>
            </a:lvl1pPr>
          </a:lstStyle>
          <a:p>
            <a:pPr lvl="0"/>
            <a:r>
              <a:rPr lang="en-US" dirty="0"/>
              <a:t>MASTER - HEADER</a:t>
            </a:r>
          </a:p>
        </p:txBody>
      </p:sp>
      <p:sp>
        <p:nvSpPr>
          <p:cNvPr id="5" name="Text Placeholder 20">
            <a:extLst>
              <a:ext uri="{FF2B5EF4-FFF2-40B4-BE49-F238E27FC236}">
                <a16:creationId xmlns:a16="http://schemas.microsoft.com/office/drawing/2014/main" id="{8E6F2208-CEC5-DBE7-A577-976E65007B73}"/>
              </a:ext>
            </a:extLst>
          </p:cNvPr>
          <p:cNvSpPr>
            <a:spLocks noGrp="1"/>
          </p:cNvSpPr>
          <p:nvPr>
            <p:ph type="body" sz="quarter" idx="14" hasCustomPrompt="1"/>
          </p:nvPr>
        </p:nvSpPr>
        <p:spPr>
          <a:xfrm>
            <a:off x="508000" y="4140201"/>
            <a:ext cx="4954237" cy="770871"/>
          </a:xfrm>
        </p:spPr>
        <p:txBody>
          <a:bodyPr>
            <a:noAutofit/>
          </a:bodyPr>
          <a:lstStyle>
            <a:lvl1pPr marL="0" indent="0">
              <a:buNone/>
              <a:defRPr sz="5333" b="1">
                <a:solidFill>
                  <a:schemeClr val="bg1"/>
                </a:solidFill>
              </a:defRPr>
            </a:lvl1pPr>
          </a:lstStyle>
          <a:p>
            <a:pPr lvl="0"/>
            <a:r>
              <a:rPr lang="en-US" dirty="0"/>
              <a:t>Speaker Name</a:t>
            </a:r>
          </a:p>
        </p:txBody>
      </p:sp>
      <p:sp>
        <p:nvSpPr>
          <p:cNvPr id="6" name="Text Placeholder 23">
            <a:extLst>
              <a:ext uri="{FF2B5EF4-FFF2-40B4-BE49-F238E27FC236}">
                <a16:creationId xmlns:a16="http://schemas.microsoft.com/office/drawing/2014/main" id="{3A8126B3-ED9B-6093-7DEE-0F395FC48589}"/>
              </a:ext>
            </a:extLst>
          </p:cNvPr>
          <p:cNvSpPr>
            <a:spLocks noGrp="1"/>
          </p:cNvSpPr>
          <p:nvPr>
            <p:ph type="body" sz="quarter" idx="15" hasCustomPrompt="1"/>
          </p:nvPr>
        </p:nvSpPr>
        <p:spPr>
          <a:xfrm>
            <a:off x="532157" y="5162613"/>
            <a:ext cx="4954241" cy="603188"/>
          </a:xfrm>
        </p:spPr>
        <p:txBody>
          <a:bodyPr>
            <a:normAutofit/>
          </a:bodyPr>
          <a:lstStyle>
            <a:lvl1pPr marL="0" indent="0">
              <a:buNone/>
              <a:defRPr sz="2400" b="1">
                <a:solidFill>
                  <a:schemeClr val="bg1"/>
                </a:solidFill>
              </a:defRPr>
            </a:lvl1pPr>
          </a:lstStyle>
          <a:p>
            <a:pPr lvl="0"/>
            <a:r>
              <a:rPr lang="en-US" dirty="0"/>
              <a:t>Speaker Title</a:t>
            </a:r>
          </a:p>
        </p:txBody>
      </p:sp>
      <p:sp>
        <p:nvSpPr>
          <p:cNvPr id="7" name="Footer Placeholder 4">
            <a:extLst>
              <a:ext uri="{FF2B5EF4-FFF2-40B4-BE49-F238E27FC236}">
                <a16:creationId xmlns:a16="http://schemas.microsoft.com/office/drawing/2014/main" id="{FD835798-9EBA-8001-EC37-107495F2D1DA}"/>
              </a:ext>
            </a:extLst>
          </p:cNvPr>
          <p:cNvSpPr>
            <a:spLocks noGrp="1"/>
          </p:cNvSpPr>
          <p:nvPr>
            <p:ph type="ftr" sz="quarter" idx="3"/>
          </p:nvPr>
        </p:nvSpPr>
        <p:spPr>
          <a:xfrm>
            <a:off x="609600" y="6356351"/>
            <a:ext cx="6432323" cy="365125"/>
          </a:xfrm>
          <a:prstGeom prst="rect">
            <a:avLst/>
          </a:prstGeom>
        </p:spPr>
        <p:txBody>
          <a:bodyPr vert="horz" lIns="91440" tIns="45720" rIns="91440" bIns="45720" rtlCol="0" anchor="ctr"/>
          <a:lstStyle>
            <a:lvl1pPr algn="ctr">
              <a:defRPr sz="1200" b="0" spc="667" baseline="0">
                <a:solidFill>
                  <a:schemeClr val="bg1"/>
                </a:solidFill>
                <a:latin typeface="Arial" pitchFamily="34" charset="0"/>
                <a:cs typeface="Arial" pitchFamily="34" charset="0"/>
              </a:defRPr>
            </a:lvl1pPr>
          </a:lstStyle>
          <a:p>
            <a:pPr algn="l"/>
            <a:r>
              <a:rPr lang="en-US"/>
              <a:t>Pre-Decisional – For Internal Use Only</a:t>
            </a:r>
            <a:endParaRPr lang="en-US" dirty="0"/>
          </a:p>
        </p:txBody>
      </p:sp>
      <p:sp>
        <p:nvSpPr>
          <p:cNvPr id="8" name="Slide Number Placeholder 5">
            <a:extLst>
              <a:ext uri="{FF2B5EF4-FFF2-40B4-BE49-F238E27FC236}">
                <a16:creationId xmlns:a16="http://schemas.microsoft.com/office/drawing/2014/main" id="{401CCAC5-FCE2-D5FE-3C28-34FA4FCC79FE}"/>
              </a:ext>
            </a:extLst>
          </p:cNvPr>
          <p:cNvSpPr>
            <a:spLocks noGrp="1"/>
          </p:cNvSpPr>
          <p:nvPr>
            <p:ph type="sldNum" sz="quarter" idx="12"/>
          </p:nvPr>
        </p:nvSpPr>
        <p:spPr>
          <a:xfrm>
            <a:off x="8737600" y="6356351"/>
            <a:ext cx="2844800" cy="365125"/>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165221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1447800"/>
          </a:xfrm>
          <a:prstGeom prst="rect">
            <a:avLst/>
          </a:prstGeom>
        </p:spPr>
      </p:pic>
      <p:sp>
        <p:nvSpPr>
          <p:cNvPr id="6" name="Slide Number Placeholder 5"/>
          <p:cNvSpPr>
            <a:spLocks noGrp="1"/>
          </p:cNvSpPr>
          <p:nvPr>
            <p:ph type="sldNum" sz="quarter" idx="12"/>
          </p:nvPr>
        </p:nvSpPr>
        <p:spPr/>
        <p:txBody>
          <a:bodyPr/>
          <a:lstStyle>
            <a:lvl1pPr>
              <a:defRPr sz="12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spc="667" baseline="0">
                <a:solidFill>
                  <a:srgbClr val="515151"/>
                </a:solidFill>
                <a:latin typeface="Arial" pitchFamily="34" charset="0"/>
                <a:cs typeface="Arial" pitchFamily="34" charset="0"/>
              </a:defRPr>
            </a:lvl1pPr>
          </a:lstStyle>
          <a:p>
            <a:pPr algn="l"/>
            <a:r>
              <a:rPr lang="en-US"/>
              <a:t>Pre-Decisional – For Internal Use Only</a:t>
            </a:r>
            <a:endParaRPr lang="en-US" dirty="0"/>
          </a:p>
        </p:txBody>
      </p:sp>
      <p:sp>
        <p:nvSpPr>
          <p:cNvPr id="9"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dirty="0"/>
              <a:t>Click to edit Master title style</a:t>
            </a:r>
          </a:p>
        </p:txBody>
      </p:sp>
      <p:sp>
        <p:nvSpPr>
          <p:cNvPr id="12" name="Content Placeholder 2"/>
          <p:cNvSpPr>
            <a:spLocks noGrp="1"/>
          </p:cNvSpPr>
          <p:nvPr>
            <p:ph idx="1"/>
          </p:nvPr>
        </p:nvSpPr>
        <p:spPr>
          <a:xfrm>
            <a:off x="609600" y="1676688"/>
            <a:ext cx="10972800" cy="4114512"/>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201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2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spc="667" baseline="0">
                <a:solidFill>
                  <a:schemeClr val="tx1">
                    <a:lumMod val="65000"/>
                    <a:lumOff val="35000"/>
                  </a:schemeClr>
                </a:solidFill>
                <a:latin typeface="Arial" pitchFamily="34" charset="0"/>
                <a:cs typeface="Arial" pitchFamily="34" charset="0"/>
              </a:defRPr>
            </a:lvl1pPr>
          </a:lstStyle>
          <a:p>
            <a:pPr algn="l"/>
            <a:r>
              <a:rPr lang="en-US"/>
              <a:t>Pre-Decisional – For Internal Use Only</a:t>
            </a:r>
            <a:endParaRPr lang="en-US" dirty="0"/>
          </a:p>
        </p:txBody>
      </p:sp>
      <p:sp>
        <p:nvSpPr>
          <p:cNvPr id="10" name="Title Placeholder 1"/>
          <p:cNvSpPr>
            <a:spLocks noGrp="1"/>
          </p:cNvSpPr>
          <p:nvPr>
            <p:ph type="title"/>
          </p:nvPr>
        </p:nvSpPr>
        <p:spPr>
          <a:xfrm>
            <a:off x="609600" y="731773"/>
            <a:ext cx="10972800" cy="944628"/>
          </a:xfrm>
          <a:prstGeom prst="rect">
            <a:avLst/>
          </a:prstGeom>
        </p:spPr>
        <p:txBody>
          <a:bodyPr vert="horz" lIns="91440" tIns="45720" rIns="91440" bIns="45720" rtlCol="0" anchor="ctr">
            <a:normAutofit/>
          </a:bodyPr>
          <a:lstStyle>
            <a:lvl1pPr>
              <a:defRPr>
                <a:solidFill>
                  <a:srgbClr val="535486"/>
                </a:solidFill>
              </a:defRPr>
            </a:lvl1pPr>
          </a:lstStyle>
          <a:p>
            <a:r>
              <a:rPr lang="en-US" dirty="0"/>
              <a:t>Click to edit Master title style</a:t>
            </a:r>
          </a:p>
        </p:txBody>
      </p:sp>
      <p:sp>
        <p:nvSpPr>
          <p:cNvPr id="11" name="Text Placeholder 2"/>
          <p:cNvSpPr>
            <a:spLocks noGrp="1"/>
          </p:cNvSpPr>
          <p:nvPr>
            <p:ph idx="1"/>
          </p:nvPr>
        </p:nvSpPr>
        <p:spPr>
          <a:xfrm>
            <a:off x="609600" y="1805925"/>
            <a:ext cx="10972800" cy="4114512"/>
          </a:xfrm>
          <a:prstGeom prst="rect">
            <a:avLst/>
          </a:prstGeom>
        </p:spPr>
        <p:txBody>
          <a:bodyPr vert="horz" lIns="91440" tIns="45720" rIns="91440" bIns="45720" rtlCol="0">
            <a:normAutofit/>
          </a:bodyPr>
          <a:lstStyle>
            <a:lvl1pPr>
              <a:defRPr>
                <a:solidFill>
                  <a:srgbClr val="535486"/>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554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0DCA-D3D4-6444-7E12-AB940EA36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2ADAE9-C4E1-0C1D-5586-C1C3BBEDF3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201ED4-13B5-2F9C-CCA4-012C24576F8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A411B2B-1F73-2A38-1B58-2DBEA547A849}"/>
              </a:ext>
            </a:extLst>
          </p:cNvPr>
          <p:cNvSpPr>
            <a:spLocks noGrp="1"/>
          </p:cNvSpPr>
          <p:nvPr>
            <p:ph type="ftr" sz="quarter" idx="11"/>
          </p:nvPr>
        </p:nvSpPr>
        <p:spPr/>
        <p:txBody>
          <a:bodyPr/>
          <a:lstStyle/>
          <a:p>
            <a:r>
              <a:rPr lang="en-US"/>
              <a:t>Pre-Decisional – For Internal Use Only</a:t>
            </a:r>
          </a:p>
        </p:txBody>
      </p:sp>
      <p:sp>
        <p:nvSpPr>
          <p:cNvPr id="6" name="Slide Number Placeholder 5">
            <a:extLst>
              <a:ext uri="{FF2B5EF4-FFF2-40B4-BE49-F238E27FC236}">
                <a16:creationId xmlns:a16="http://schemas.microsoft.com/office/drawing/2014/main" id="{56260DAE-F888-4BD9-94C8-E9EB29701018}"/>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65239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63B650-5CA1-796B-B493-799380E74A3E}"/>
              </a:ext>
            </a:extLst>
          </p:cNvPr>
          <p:cNvSpPr>
            <a:spLocks noGrp="1"/>
          </p:cNvSpPr>
          <p:nvPr>
            <p:ph type="sldNum" sz="quarter" idx="12"/>
          </p:nvPr>
        </p:nvSpPr>
        <p:spPr>
          <a:xfrm>
            <a:off x="8737600" y="6356351"/>
            <a:ext cx="2844800" cy="365125"/>
          </a:xfrm>
        </p:spPr>
        <p:txBody>
          <a:bodyPr/>
          <a:lstStyle>
            <a:lvl1pPr>
              <a:defRPr sz="1200">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49093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E596-EAD9-0B21-89AF-F17E098BF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B0F15-A784-22DE-4931-8C544288C7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C1376-1A83-23EA-7E44-E650EBC0C2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E4A7FD-45FE-7AE9-E356-D07C9850188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3C889D-BA34-7F36-0D4C-5C7555F7EC4A}"/>
              </a:ext>
            </a:extLst>
          </p:cNvPr>
          <p:cNvSpPr>
            <a:spLocks noGrp="1"/>
          </p:cNvSpPr>
          <p:nvPr>
            <p:ph type="ftr" sz="quarter" idx="11"/>
          </p:nvPr>
        </p:nvSpPr>
        <p:spPr/>
        <p:txBody>
          <a:bodyPr/>
          <a:lstStyle/>
          <a:p>
            <a:r>
              <a:rPr lang="en-US"/>
              <a:t>Pre-Decisional – For Internal Use Only</a:t>
            </a:r>
          </a:p>
        </p:txBody>
      </p:sp>
      <p:sp>
        <p:nvSpPr>
          <p:cNvPr id="7" name="Slide Number Placeholder 6">
            <a:extLst>
              <a:ext uri="{FF2B5EF4-FFF2-40B4-BE49-F238E27FC236}">
                <a16:creationId xmlns:a16="http://schemas.microsoft.com/office/drawing/2014/main" id="{7070D1C4-E6AA-2927-5463-6058C9C93922}"/>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424316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93B4-C2D2-36B9-D92A-FBEE353795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F151A-2E0A-C5BF-25B0-08D537745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11A54-E8A2-6D91-6235-4E8F2FBBF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5E0D4-AE0B-692B-C344-9F9EFBCD3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99E8F-8D80-E397-84DF-A88F598D6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44F609-57E8-33D2-6929-3D6DB66EDB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2FA38C0-CBF4-12E8-6D52-AEE173878126}"/>
              </a:ext>
            </a:extLst>
          </p:cNvPr>
          <p:cNvSpPr>
            <a:spLocks noGrp="1"/>
          </p:cNvSpPr>
          <p:nvPr>
            <p:ph type="ftr" sz="quarter" idx="11"/>
          </p:nvPr>
        </p:nvSpPr>
        <p:spPr/>
        <p:txBody>
          <a:bodyPr/>
          <a:lstStyle/>
          <a:p>
            <a:r>
              <a:rPr lang="en-US"/>
              <a:t>Pre-Decisional – For Internal Use Only</a:t>
            </a:r>
          </a:p>
        </p:txBody>
      </p:sp>
      <p:sp>
        <p:nvSpPr>
          <p:cNvPr id="9" name="Slide Number Placeholder 8">
            <a:extLst>
              <a:ext uri="{FF2B5EF4-FFF2-40B4-BE49-F238E27FC236}">
                <a16:creationId xmlns:a16="http://schemas.microsoft.com/office/drawing/2014/main" id="{18A05551-C193-80CB-6934-D209E7841E3C}"/>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76238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E571-3379-D93C-662F-02E37892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066C1A-E6C0-E362-E7EE-DA2E8E82457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079F132-F4B4-65CF-72B1-297EB077B84A}"/>
              </a:ext>
            </a:extLst>
          </p:cNvPr>
          <p:cNvSpPr>
            <a:spLocks noGrp="1"/>
          </p:cNvSpPr>
          <p:nvPr>
            <p:ph type="ftr" sz="quarter" idx="11"/>
          </p:nvPr>
        </p:nvSpPr>
        <p:spPr/>
        <p:txBody>
          <a:bodyPr/>
          <a:lstStyle/>
          <a:p>
            <a:r>
              <a:rPr lang="en-US"/>
              <a:t>Pre-Decisional – For Internal Use Only</a:t>
            </a:r>
          </a:p>
        </p:txBody>
      </p:sp>
      <p:sp>
        <p:nvSpPr>
          <p:cNvPr id="5" name="Slide Number Placeholder 4">
            <a:extLst>
              <a:ext uri="{FF2B5EF4-FFF2-40B4-BE49-F238E27FC236}">
                <a16:creationId xmlns:a16="http://schemas.microsoft.com/office/drawing/2014/main" id="{D81B46F6-00E2-6884-9064-86299B3E2A83}"/>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241251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27509-8A42-8633-0005-52D5AE0E3BB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2EB932E-89C2-BD32-7A9B-1AAEDF18044B}"/>
              </a:ext>
            </a:extLst>
          </p:cNvPr>
          <p:cNvSpPr>
            <a:spLocks noGrp="1"/>
          </p:cNvSpPr>
          <p:nvPr>
            <p:ph type="ftr" sz="quarter" idx="11"/>
          </p:nvPr>
        </p:nvSpPr>
        <p:spPr/>
        <p:txBody>
          <a:bodyPr/>
          <a:lstStyle/>
          <a:p>
            <a:r>
              <a:rPr lang="en-US"/>
              <a:t>Pre-Decisional – For Internal Use Only</a:t>
            </a:r>
          </a:p>
        </p:txBody>
      </p:sp>
      <p:sp>
        <p:nvSpPr>
          <p:cNvPr id="4" name="Slide Number Placeholder 3">
            <a:extLst>
              <a:ext uri="{FF2B5EF4-FFF2-40B4-BE49-F238E27FC236}">
                <a16:creationId xmlns:a16="http://schemas.microsoft.com/office/drawing/2014/main" id="{11754424-F749-98D7-AF3F-72AA21968190}"/>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4091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A83C-31D9-96F3-D595-B6D0E441E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54A5C-9A21-44A2-7B6A-D640396DC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E4755F-32DC-AF8C-146B-C8993A7A7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C00FE-816E-9DB9-4804-34227866961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DF59A73-47D8-890A-930E-988C4BF302DD}"/>
              </a:ext>
            </a:extLst>
          </p:cNvPr>
          <p:cNvSpPr>
            <a:spLocks noGrp="1"/>
          </p:cNvSpPr>
          <p:nvPr>
            <p:ph type="ftr" sz="quarter" idx="11"/>
          </p:nvPr>
        </p:nvSpPr>
        <p:spPr/>
        <p:txBody>
          <a:bodyPr/>
          <a:lstStyle/>
          <a:p>
            <a:r>
              <a:rPr lang="en-US"/>
              <a:t>Pre-Decisional – For Internal Use Only</a:t>
            </a:r>
          </a:p>
        </p:txBody>
      </p:sp>
      <p:sp>
        <p:nvSpPr>
          <p:cNvPr id="7" name="Slide Number Placeholder 6">
            <a:extLst>
              <a:ext uri="{FF2B5EF4-FFF2-40B4-BE49-F238E27FC236}">
                <a16:creationId xmlns:a16="http://schemas.microsoft.com/office/drawing/2014/main" id="{89949289-CC3D-4BBA-BDEF-ECA9013A0214}"/>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370654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A20-B1AD-C938-5187-60C7EC654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F3CCF-FBF3-671D-E8D3-C7CB3EECF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AD96F6-85DE-8014-A5F7-20897B4BC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416B1-87BB-792C-0283-0410816CCE6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7F46460-538A-1B88-6BB0-B9B6DDF28809}"/>
              </a:ext>
            </a:extLst>
          </p:cNvPr>
          <p:cNvSpPr>
            <a:spLocks noGrp="1"/>
          </p:cNvSpPr>
          <p:nvPr>
            <p:ph type="ftr" sz="quarter" idx="11"/>
          </p:nvPr>
        </p:nvSpPr>
        <p:spPr/>
        <p:txBody>
          <a:bodyPr/>
          <a:lstStyle/>
          <a:p>
            <a:r>
              <a:rPr lang="en-US"/>
              <a:t>Pre-Decisional – For Internal Use Only</a:t>
            </a:r>
          </a:p>
        </p:txBody>
      </p:sp>
      <p:sp>
        <p:nvSpPr>
          <p:cNvPr id="7" name="Slide Number Placeholder 6">
            <a:extLst>
              <a:ext uri="{FF2B5EF4-FFF2-40B4-BE49-F238E27FC236}">
                <a16:creationId xmlns:a16="http://schemas.microsoft.com/office/drawing/2014/main" id="{BB638A35-89FA-ABB9-B647-417E087AF3F3}"/>
              </a:ext>
            </a:extLst>
          </p:cNvPr>
          <p:cNvSpPr>
            <a:spLocks noGrp="1"/>
          </p:cNvSpPr>
          <p:nvPr>
            <p:ph type="sldNum" sz="quarter" idx="12"/>
          </p:nvPr>
        </p:nvSpPr>
        <p:spPr/>
        <p:txBody>
          <a:bodyPr/>
          <a:lstStyle/>
          <a:p>
            <a:fld id="{CCDFF055-2E2E-4436-B81F-CC44DF06043F}" type="slidenum">
              <a:rPr lang="en-US" smtClean="0"/>
              <a:t>‹#›</a:t>
            </a:fld>
            <a:endParaRPr lang="en-US"/>
          </a:p>
        </p:txBody>
      </p:sp>
    </p:spTree>
    <p:extLst>
      <p:ext uri="{BB962C8B-B14F-4D97-AF65-F5344CB8AC3E}">
        <p14:creationId xmlns:p14="http://schemas.microsoft.com/office/powerpoint/2010/main" val="195993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1FA41-1524-C56F-53E5-AD4D39E5C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604EB6-6B1A-CCFF-C93D-44DBA9B0F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F7F41-C736-FC83-0B03-313F03901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12B9708-F2F2-3137-9989-1059E0312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Pre-Decisional – For Internal Use Only</a:t>
            </a:r>
          </a:p>
        </p:txBody>
      </p:sp>
      <p:sp>
        <p:nvSpPr>
          <p:cNvPr id="6" name="Slide Number Placeholder 5">
            <a:extLst>
              <a:ext uri="{FF2B5EF4-FFF2-40B4-BE49-F238E27FC236}">
                <a16:creationId xmlns:a16="http://schemas.microsoft.com/office/drawing/2014/main" id="{DD44CCEA-15EB-8D42-FD81-0A18CDDF8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DFF055-2E2E-4436-B81F-CC44DF06043F}" type="slidenum">
              <a:rPr lang="en-US" smtClean="0"/>
              <a:t>‹#›</a:t>
            </a:fld>
            <a:endParaRPr lang="en-US"/>
          </a:p>
        </p:txBody>
      </p:sp>
    </p:spTree>
    <p:extLst>
      <p:ext uri="{BB962C8B-B14F-4D97-AF65-F5344CB8AC3E}">
        <p14:creationId xmlns:p14="http://schemas.microsoft.com/office/powerpoint/2010/main" val="169851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768"/>
            <a:ext cx="12192000" cy="4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p>
        </p:txBody>
      </p:sp>
      <p:sp>
        <p:nvSpPr>
          <p:cNvPr id="2" name="Title Placeholder 1"/>
          <p:cNvSpPr>
            <a:spLocks noGrp="1"/>
          </p:cNvSpPr>
          <p:nvPr>
            <p:ph type="title"/>
          </p:nvPr>
        </p:nvSpPr>
        <p:spPr>
          <a:xfrm>
            <a:off x="609600" y="944315"/>
            <a:ext cx="10972800" cy="591431"/>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609600" y="1805925"/>
            <a:ext cx="10972800" cy="4114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pPr algn="l"/>
            <a:r>
              <a:rPr lang="en-US"/>
              <a:t>Pre-Decisional – For Internal Use Only</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a:solidFill>
                  <a:srgbClr val="51515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8338842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hdr="0" dt="0"/>
  <p:txStyles>
    <p:titleStyle>
      <a:lvl1pPr algn="l" defTabSz="1219170" rtl="0" eaLnBrk="1" latinLnBrk="0" hangingPunct="1">
        <a:spcBef>
          <a:spcPct val="0"/>
        </a:spcBef>
        <a:buNone/>
        <a:defRPr sz="5333" b="1" kern="1200">
          <a:solidFill>
            <a:srgbClr val="535486"/>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3733" kern="1200">
          <a:solidFill>
            <a:srgbClr val="535486"/>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2667" kern="1200">
          <a:solidFill>
            <a:schemeClr val="tx1">
              <a:lumMod val="65000"/>
              <a:lumOff val="35000"/>
            </a:schemeClr>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133" kern="1200">
          <a:solidFill>
            <a:schemeClr val="tx1">
              <a:lumMod val="65000"/>
              <a:lumOff val="3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bpa.gov/energy-and-services/transmission/grid-expansion-and-reinforcement-portfolio"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966D-396D-05F4-69A8-725CDA34D3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F75BAD-5525-9938-F300-2D074BFA85B0}"/>
              </a:ext>
            </a:extLst>
          </p:cNvPr>
          <p:cNvSpPr>
            <a:spLocks noGrp="1"/>
          </p:cNvSpPr>
          <p:nvPr>
            <p:ph type="ctrTitle"/>
          </p:nvPr>
        </p:nvSpPr>
        <p:spPr>
          <a:xfrm>
            <a:off x="914400" y="3200402"/>
            <a:ext cx="10363200" cy="1470025"/>
          </a:xfrm>
        </p:spPr>
        <p:txBody>
          <a:bodyPr anchor="ctr">
            <a:normAutofit/>
          </a:bodyPr>
          <a:lstStyle/>
          <a:p>
            <a:r>
              <a:rPr lang="en-US" dirty="0"/>
              <a:t>BPA’s Grid Expansion</a:t>
            </a:r>
          </a:p>
        </p:txBody>
      </p:sp>
      <p:sp>
        <p:nvSpPr>
          <p:cNvPr id="12" name="Subtitle 2">
            <a:extLst>
              <a:ext uri="{FF2B5EF4-FFF2-40B4-BE49-F238E27FC236}">
                <a16:creationId xmlns:a16="http://schemas.microsoft.com/office/drawing/2014/main" id="{0FD3341D-D5F1-0A0A-A203-2F54218E3DD3}"/>
              </a:ext>
            </a:extLst>
          </p:cNvPr>
          <p:cNvSpPr>
            <a:spLocks noGrp="1"/>
          </p:cNvSpPr>
          <p:nvPr>
            <p:ph type="subTitle" idx="1"/>
          </p:nvPr>
        </p:nvSpPr>
        <p:spPr>
          <a:xfrm>
            <a:off x="1828800" y="4749800"/>
            <a:ext cx="8534400" cy="1752600"/>
          </a:xfrm>
        </p:spPr>
        <p:txBody>
          <a:bodyPr>
            <a:normAutofit lnSpcReduction="10000"/>
          </a:bodyPr>
          <a:lstStyle/>
          <a:p>
            <a:endParaRPr lang="en-US" sz="2400" dirty="0"/>
          </a:p>
          <a:p>
            <a:endParaRPr lang="en-US" sz="2400" dirty="0"/>
          </a:p>
          <a:p>
            <a:r>
              <a:rPr lang="en-US" sz="2400" dirty="0"/>
              <a:t>PNW OSSIA/WASEIA</a:t>
            </a:r>
          </a:p>
          <a:p>
            <a:r>
              <a:rPr lang="en-US" sz="2400" dirty="0"/>
              <a:t>April 29th, 2026</a:t>
            </a:r>
          </a:p>
        </p:txBody>
      </p:sp>
    </p:spTree>
    <p:extLst>
      <p:ext uri="{BB962C8B-B14F-4D97-AF65-F5344CB8AC3E}">
        <p14:creationId xmlns:p14="http://schemas.microsoft.com/office/powerpoint/2010/main" val="370875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2522-E5CB-6199-1F4D-BF53AF4FE12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A2412-1BB0-1626-8C2B-052659DF1435}"/>
              </a:ext>
            </a:extLst>
          </p:cNvPr>
          <p:cNvSpPr>
            <a:spLocks noGrp="1"/>
          </p:cNvSpPr>
          <p:nvPr>
            <p:ph type="sldNum" sz="quarter" idx="12"/>
          </p:nvPr>
        </p:nvSpPr>
        <p:spPr>
          <a:xfrm>
            <a:off x="8723005"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BC155-96A9-416C-9A6C-7FA79B5D88ED}" type="slidenum">
              <a:rPr kumimoji="0" lang="en-US" sz="1200" b="0" i="0" u="none" strike="noStrike" kern="1200" cap="none" spc="0" normalizeH="0" baseline="0" noProof="0">
                <a:ln>
                  <a:noFill/>
                </a:ln>
                <a:solidFill>
                  <a:srgbClr val="515151"/>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15151"/>
              </a:solidFill>
              <a:effectLst/>
              <a:uLnTx/>
              <a:uFillTx/>
              <a:latin typeface="Aptos" panose="02110004020202020204"/>
              <a:ea typeface="+mn-ea"/>
              <a:cs typeface="+mn-cs"/>
            </a:endParaRPr>
          </a:p>
        </p:txBody>
      </p:sp>
      <p:sp>
        <p:nvSpPr>
          <p:cNvPr id="5" name="Footer Placeholder 1">
            <a:extLst>
              <a:ext uri="{FF2B5EF4-FFF2-40B4-BE49-F238E27FC236}">
                <a16:creationId xmlns:a16="http://schemas.microsoft.com/office/drawing/2014/main" id="{889EE6D1-3BC0-A548-C690-FC7FA32CBF51}"/>
              </a:ext>
            </a:extLst>
          </p:cNvPr>
          <p:cNvSpPr txBox="1">
            <a:spLocks/>
          </p:cNvSpPr>
          <p:nvPr/>
        </p:nvSpPr>
        <p:spPr>
          <a:xfrm>
            <a:off x="591080" y="6492875"/>
            <a:ext cx="741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51515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5151"/>
                </a:solidFill>
                <a:effectLst/>
                <a:uLnTx/>
                <a:uFillTx/>
                <a:latin typeface="Arial" pitchFamily="34" charset="0"/>
                <a:ea typeface="+mn-ea"/>
                <a:cs typeface="Arial" pitchFamily="34" charset="0"/>
              </a:rPr>
              <a:t>Pre-decisional</a:t>
            </a:r>
          </a:p>
        </p:txBody>
      </p:sp>
      <p:sp>
        <p:nvSpPr>
          <p:cNvPr id="9" name="Title 2">
            <a:extLst>
              <a:ext uri="{FF2B5EF4-FFF2-40B4-BE49-F238E27FC236}">
                <a16:creationId xmlns:a16="http://schemas.microsoft.com/office/drawing/2014/main" id="{B3CF052A-3E99-88C9-6590-482B8E6F9BD3}"/>
              </a:ext>
            </a:extLst>
          </p:cNvPr>
          <p:cNvSpPr txBox="1">
            <a:spLocks/>
          </p:cNvSpPr>
          <p:nvPr/>
        </p:nvSpPr>
        <p:spPr>
          <a:xfrm>
            <a:off x="609600" y="609603"/>
            <a:ext cx="10972800" cy="591431"/>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933" b="1" kern="1200">
                <a:solidFill>
                  <a:schemeClr val="bg1"/>
                </a:solidFill>
                <a:latin typeface="Arial" pitchFamily="34" charset="0"/>
                <a:ea typeface="+mj-ea"/>
                <a:cs typeface="Arial"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uLnTx/>
                <a:uFillTx/>
                <a:latin typeface="Arial" pitchFamily="34" charset="0"/>
                <a:ea typeface="+mj-ea"/>
                <a:cs typeface="Arial" pitchFamily="34" charset="0"/>
              </a:rPr>
              <a:t>Transmission </a:t>
            </a:r>
            <a:r>
              <a:rPr lang="en-US" sz="5400" dirty="0">
                <a:solidFill>
                  <a:sysClr val="window" lastClr="FFFFFF"/>
                </a:solidFill>
              </a:rPr>
              <a:t>Requests</a:t>
            </a:r>
            <a:endParaRPr kumimoji="0" lang="en-US" sz="5400" b="1" i="0" u="none" strike="noStrike" kern="1200" cap="none" spc="0" normalizeH="0" baseline="0" noProof="0" dirty="0">
              <a:ln>
                <a:noFill/>
              </a:ln>
              <a:solidFill>
                <a:sysClr val="window" lastClr="FFFFFF"/>
              </a:solidFill>
              <a:effectLst/>
              <a:uLnTx/>
              <a:uFillTx/>
              <a:latin typeface="Arial" pitchFamily="34" charset="0"/>
              <a:ea typeface="+mj-ea"/>
              <a:cs typeface="Arial" pitchFamily="34" charset="0"/>
            </a:endParaRPr>
          </a:p>
        </p:txBody>
      </p:sp>
      <p:sp>
        <p:nvSpPr>
          <p:cNvPr id="12" name="Right Brace 11">
            <a:extLst>
              <a:ext uri="{FF2B5EF4-FFF2-40B4-BE49-F238E27FC236}">
                <a16:creationId xmlns:a16="http://schemas.microsoft.com/office/drawing/2014/main" id="{FA49FE98-EEDB-62BC-8F98-B340B86812E4}"/>
              </a:ext>
            </a:extLst>
          </p:cNvPr>
          <p:cNvSpPr/>
          <p:nvPr/>
        </p:nvSpPr>
        <p:spPr>
          <a:xfrm rot="5400000">
            <a:off x="5595073" y="1657526"/>
            <a:ext cx="673443" cy="4013201"/>
          </a:xfrm>
          <a:prstGeom prst="rightBrace">
            <a:avLst>
              <a:gd name="adj1" fmla="val 38059"/>
              <a:gd name="adj2" fmla="val 50000"/>
            </a:avLst>
          </a:prstGeom>
          <a:noFill/>
          <a:ln w="28575" cap="flat" cmpd="sng" algn="ctr">
            <a:solidFill>
              <a:srgbClr val="7CCA62">
                <a:lumMod val="75000"/>
              </a:srgbClr>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13" name="Content Placeholder 1">
            <a:extLst>
              <a:ext uri="{FF2B5EF4-FFF2-40B4-BE49-F238E27FC236}">
                <a16:creationId xmlns:a16="http://schemas.microsoft.com/office/drawing/2014/main" id="{70F9BB80-6313-947C-16AC-43A704C150F3}"/>
              </a:ext>
            </a:extLst>
          </p:cNvPr>
          <p:cNvSpPr txBox="1">
            <a:spLocks/>
          </p:cNvSpPr>
          <p:nvPr/>
        </p:nvSpPr>
        <p:spPr>
          <a:xfrm>
            <a:off x="204633" y="1574446"/>
            <a:ext cx="11940144" cy="740399"/>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itchFamily="34" charset="0"/>
              <a:buChar char="•"/>
              <a:defRPr sz="3733" kern="1200">
                <a:solidFill>
                  <a:srgbClr val="535486"/>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rgbClr val="51515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2667" kern="1200">
                <a:solidFill>
                  <a:srgbClr val="51515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133" kern="1200">
                <a:solidFill>
                  <a:srgbClr val="51515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BPA identifies transmission upgrades in response to customer needs in three general areas:                  1) Generator Interconnection; 2) New Transmission Service; and 3) Line/Load Interconnection</a:t>
            </a:r>
          </a:p>
        </p:txBody>
      </p:sp>
      <p:pic>
        <p:nvPicPr>
          <p:cNvPr id="14" name="x__x0000_i1029">
            <a:extLst>
              <a:ext uri="{FF2B5EF4-FFF2-40B4-BE49-F238E27FC236}">
                <a16:creationId xmlns:a16="http://schemas.microsoft.com/office/drawing/2014/main" id="{DBACC09A-6BB1-A121-1143-B1EB48EE1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3" y="4343400"/>
            <a:ext cx="3567732" cy="222345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x__x0000_i1027">
            <a:extLst>
              <a:ext uri="{FF2B5EF4-FFF2-40B4-BE49-F238E27FC236}">
                <a16:creationId xmlns:a16="http://schemas.microsoft.com/office/drawing/2014/main" id="{99A83547-8D4B-70FC-F86E-A65497799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058" y="4343400"/>
            <a:ext cx="3637095" cy="222345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CAF5379-C427-9154-6DCF-BF9690066A2C}"/>
              </a:ext>
            </a:extLst>
          </p:cNvPr>
          <p:cNvPicPr>
            <a:picLocks noChangeAspect="1"/>
          </p:cNvPicPr>
          <p:nvPr/>
        </p:nvPicPr>
        <p:blipFill>
          <a:blip r:embed="rId4"/>
          <a:stretch>
            <a:fillRect/>
          </a:stretch>
        </p:blipFill>
        <p:spPr>
          <a:xfrm>
            <a:off x="406404" y="2108203"/>
            <a:ext cx="3092409" cy="2062380"/>
          </a:xfrm>
          <a:prstGeom prst="rect">
            <a:avLst/>
          </a:prstGeom>
        </p:spPr>
      </p:pic>
      <p:sp>
        <p:nvSpPr>
          <p:cNvPr id="17" name="TextBox 16">
            <a:extLst>
              <a:ext uri="{FF2B5EF4-FFF2-40B4-BE49-F238E27FC236}">
                <a16:creationId xmlns:a16="http://schemas.microsoft.com/office/drawing/2014/main" id="{54BF5A5C-AE97-13EA-BA69-8D3E4C968881}"/>
              </a:ext>
            </a:extLst>
          </p:cNvPr>
          <p:cNvSpPr txBox="1"/>
          <p:nvPr/>
        </p:nvSpPr>
        <p:spPr>
          <a:xfrm>
            <a:off x="253988" y="4038603"/>
            <a:ext cx="3352800" cy="338554"/>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Generator Interconnection</a:t>
            </a:r>
          </a:p>
        </p:txBody>
      </p:sp>
      <p:sp>
        <p:nvSpPr>
          <p:cNvPr id="18" name="TextBox 17">
            <a:extLst>
              <a:ext uri="{FF2B5EF4-FFF2-40B4-BE49-F238E27FC236}">
                <a16:creationId xmlns:a16="http://schemas.microsoft.com/office/drawing/2014/main" id="{34380D53-ABB6-863C-C6C5-19B74AF9E68D}"/>
              </a:ext>
            </a:extLst>
          </p:cNvPr>
          <p:cNvSpPr txBox="1"/>
          <p:nvPr/>
        </p:nvSpPr>
        <p:spPr>
          <a:xfrm>
            <a:off x="4076956" y="3987459"/>
            <a:ext cx="3352800" cy="338554"/>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Transmission Service</a:t>
            </a:r>
          </a:p>
        </p:txBody>
      </p:sp>
      <p:sp>
        <p:nvSpPr>
          <p:cNvPr id="19" name="TextBox 18">
            <a:extLst>
              <a:ext uri="{FF2B5EF4-FFF2-40B4-BE49-F238E27FC236}">
                <a16:creationId xmlns:a16="http://schemas.microsoft.com/office/drawing/2014/main" id="{4C9B937E-E33E-97B1-5899-34197E089126}"/>
              </a:ext>
            </a:extLst>
          </p:cNvPr>
          <p:cNvSpPr txBox="1"/>
          <p:nvPr/>
        </p:nvSpPr>
        <p:spPr>
          <a:xfrm>
            <a:off x="8276055" y="4011629"/>
            <a:ext cx="3352800" cy="338554"/>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Line/Load Interconnection</a:t>
            </a:r>
          </a:p>
        </p:txBody>
      </p:sp>
      <p:pic>
        <p:nvPicPr>
          <p:cNvPr id="20" name="Picture 19">
            <a:extLst>
              <a:ext uri="{FF2B5EF4-FFF2-40B4-BE49-F238E27FC236}">
                <a16:creationId xmlns:a16="http://schemas.microsoft.com/office/drawing/2014/main" id="{59178863-244B-0400-A3D3-3523E473E0ED}"/>
              </a:ext>
            </a:extLst>
          </p:cNvPr>
          <p:cNvPicPr>
            <a:picLocks noChangeAspect="1"/>
          </p:cNvPicPr>
          <p:nvPr/>
        </p:nvPicPr>
        <p:blipFill>
          <a:blip r:embed="rId5"/>
          <a:stretch>
            <a:fillRect/>
          </a:stretch>
        </p:blipFill>
        <p:spPr>
          <a:xfrm>
            <a:off x="9105551" y="2311403"/>
            <a:ext cx="1693815" cy="1693815"/>
          </a:xfrm>
          <a:prstGeom prst="rect">
            <a:avLst/>
          </a:prstGeom>
        </p:spPr>
      </p:pic>
      <p:cxnSp>
        <p:nvCxnSpPr>
          <p:cNvPr id="21" name="Straight Connector 20">
            <a:extLst>
              <a:ext uri="{FF2B5EF4-FFF2-40B4-BE49-F238E27FC236}">
                <a16:creationId xmlns:a16="http://schemas.microsoft.com/office/drawing/2014/main" id="{FD03CB24-5B88-0A82-50CE-5558221DFA7E}"/>
              </a:ext>
            </a:extLst>
          </p:cNvPr>
          <p:cNvCxnSpPr>
            <a:cxnSpLocks/>
          </p:cNvCxnSpPr>
          <p:nvPr/>
        </p:nvCxnSpPr>
        <p:spPr>
          <a:xfrm>
            <a:off x="3922331" y="2351151"/>
            <a:ext cx="0" cy="2184900"/>
          </a:xfrm>
          <a:prstGeom prst="line">
            <a:avLst/>
          </a:prstGeom>
          <a:noFill/>
          <a:ln w="28575" cap="flat" cmpd="sng" algn="ctr">
            <a:solidFill>
              <a:srgbClr val="0F6FC6">
                <a:shade val="95000"/>
                <a:satMod val="105000"/>
              </a:srgbClr>
            </a:solidFill>
            <a:prstDash val="dash"/>
          </a:ln>
          <a:effectLst/>
        </p:spPr>
      </p:cxnSp>
      <p:sp>
        <p:nvSpPr>
          <p:cNvPr id="22" name="Oval 21">
            <a:extLst>
              <a:ext uri="{FF2B5EF4-FFF2-40B4-BE49-F238E27FC236}">
                <a16:creationId xmlns:a16="http://schemas.microsoft.com/office/drawing/2014/main" id="{DFA2E836-B85A-EC57-942A-30B3C7D4693B}"/>
              </a:ext>
            </a:extLst>
          </p:cNvPr>
          <p:cNvSpPr/>
          <p:nvPr/>
        </p:nvSpPr>
        <p:spPr>
          <a:xfrm>
            <a:off x="3620395" y="2720072"/>
            <a:ext cx="607328" cy="607328"/>
          </a:xfrm>
          <a:prstGeom prst="ellipse">
            <a:avLst/>
          </a:prstGeom>
          <a:solidFill>
            <a:srgbClr val="0F6FC6"/>
          </a:solidFill>
          <a:ln w="25400" cap="flat" cmpd="sng" algn="ctr">
            <a:solidFill>
              <a:srgbClr val="0F6FC6">
                <a:shade val="15000"/>
              </a:srgbClr>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cxnSp>
        <p:nvCxnSpPr>
          <p:cNvPr id="23" name="Straight Arrow Connector 22">
            <a:extLst>
              <a:ext uri="{FF2B5EF4-FFF2-40B4-BE49-F238E27FC236}">
                <a16:creationId xmlns:a16="http://schemas.microsoft.com/office/drawing/2014/main" id="{CAB5C35B-21AD-3869-D0E8-C08783E1A7B7}"/>
              </a:ext>
            </a:extLst>
          </p:cNvPr>
          <p:cNvCxnSpPr>
            <a:cxnSpLocks/>
            <a:endCxn id="22" idx="2"/>
          </p:cNvCxnSpPr>
          <p:nvPr/>
        </p:nvCxnSpPr>
        <p:spPr>
          <a:xfrm>
            <a:off x="2807595" y="3023736"/>
            <a:ext cx="812800" cy="0"/>
          </a:xfrm>
          <a:prstGeom prst="straightConnector1">
            <a:avLst/>
          </a:prstGeom>
          <a:noFill/>
          <a:ln w="28575" cap="flat" cmpd="sng" algn="ctr">
            <a:solidFill>
              <a:srgbClr val="FF0000"/>
            </a:solidFill>
            <a:prstDash val="solid"/>
            <a:tailEnd type="triangle"/>
          </a:ln>
          <a:effectLst/>
        </p:spPr>
      </p:cxnSp>
      <p:cxnSp>
        <p:nvCxnSpPr>
          <p:cNvPr id="24" name="Straight Arrow Connector 23">
            <a:extLst>
              <a:ext uri="{FF2B5EF4-FFF2-40B4-BE49-F238E27FC236}">
                <a16:creationId xmlns:a16="http://schemas.microsoft.com/office/drawing/2014/main" id="{C1D79554-6121-C093-AD04-D805E0EF110E}"/>
              </a:ext>
            </a:extLst>
          </p:cNvPr>
          <p:cNvCxnSpPr>
            <a:cxnSpLocks/>
            <a:stCxn id="25" idx="6"/>
          </p:cNvCxnSpPr>
          <p:nvPr/>
        </p:nvCxnSpPr>
        <p:spPr>
          <a:xfrm flipV="1">
            <a:off x="8233823" y="3023738"/>
            <a:ext cx="829308" cy="8428"/>
          </a:xfrm>
          <a:prstGeom prst="straightConnector1">
            <a:avLst/>
          </a:prstGeom>
          <a:noFill/>
          <a:ln w="28575" cap="flat" cmpd="sng" algn="ctr">
            <a:solidFill>
              <a:srgbClr val="FF0000"/>
            </a:solidFill>
            <a:prstDash val="solid"/>
            <a:tailEnd type="triangle"/>
          </a:ln>
          <a:effectLst/>
        </p:spPr>
      </p:cxnSp>
      <p:sp>
        <p:nvSpPr>
          <p:cNvPr id="25" name="Oval 24">
            <a:extLst>
              <a:ext uri="{FF2B5EF4-FFF2-40B4-BE49-F238E27FC236}">
                <a16:creationId xmlns:a16="http://schemas.microsoft.com/office/drawing/2014/main" id="{A100AF9E-30EF-F2A1-45F4-0C1897B8459F}"/>
              </a:ext>
            </a:extLst>
          </p:cNvPr>
          <p:cNvSpPr/>
          <p:nvPr/>
        </p:nvSpPr>
        <p:spPr>
          <a:xfrm>
            <a:off x="7626493" y="2728500"/>
            <a:ext cx="607328" cy="607328"/>
          </a:xfrm>
          <a:prstGeom prst="ellipse">
            <a:avLst/>
          </a:prstGeom>
          <a:solidFill>
            <a:srgbClr val="0F6FC6"/>
          </a:solidFill>
          <a:ln w="25400" cap="flat" cmpd="sng" algn="ctr">
            <a:solidFill>
              <a:srgbClr val="0F6FC6">
                <a:shade val="15000"/>
              </a:srgbClr>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80BA1465-B444-CDEB-A2CF-0D37563D8E2E}"/>
              </a:ext>
            </a:extLst>
          </p:cNvPr>
          <p:cNvCxnSpPr>
            <a:cxnSpLocks/>
          </p:cNvCxnSpPr>
          <p:nvPr/>
        </p:nvCxnSpPr>
        <p:spPr>
          <a:xfrm>
            <a:off x="7938397" y="2361882"/>
            <a:ext cx="0" cy="2184900"/>
          </a:xfrm>
          <a:prstGeom prst="line">
            <a:avLst/>
          </a:prstGeom>
          <a:noFill/>
          <a:ln w="28575" cap="flat" cmpd="sng" algn="ctr">
            <a:solidFill>
              <a:srgbClr val="0F6FC6">
                <a:shade val="95000"/>
                <a:satMod val="105000"/>
              </a:srgbClr>
            </a:solidFill>
            <a:prstDash val="dash"/>
          </a:ln>
          <a:effectLst/>
        </p:spPr>
      </p:cxnSp>
      <p:pic>
        <p:nvPicPr>
          <p:cNvPr id="27" name="Chart 2">
            <a:extLst>
              <a:ext uri="{FF2B5EF4-FFF2-40B4-BE49-F238E27FC236}">
                <a16:creationId xmlns:a16="http://schemas.microsoft.com/office/drawing/2014/main" id="{F5587ABC-3BB9-5FDA-40D7-6DD3E549CF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0386" y="4303147"/>
            <a:ext cx="3445527" cy="2294092"/>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CDB047A-4126-875D-8CE1-6D1B8AD4A55D}"/>
              </a:ext>
            </a:extLst>
          </p:cNvPr>
          <p:cNvSpPr txBox="1"/>
          <p:nvPr/>
        </p:nvSpPr>
        <p:spPr>
          <a:xfrm>
            <a:off x="4142123" y="2715130"/>
            <a:ext cx="1081749" cy="54386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 of Receipt</a:t>
            </a:r>
          </a:p>
        </p:txBody>
      </p:sp>
      <p:sp>
        <p:nvSpPr>
          <p:cNvPr id="29" name="TextBox 28">
            <a:extLst>
              <a:ext uri="{FF2B5EF4-FFF2-40B4-BE49-F238E27FC236}">
                <a16:creationId xmlns:a16="http://schemas.microsoft.com/office/drawing/2014/main" id="{51979781-508C-7143-F27C-55584005E6E3}"/>
              </a:ext>
            </a:extLst>
          </p:cNvPr>
          <p:cNvSpPr txBox="1"/>
          <p:nvPr/>
        </p:nvSpPr>
        <p:spPr>
          <a:xfrm>
            <a:off x="6797187" y="2764004"/>
            <a:ext cx="986725" cy="54386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 of Delivery</a:t>
            </a:r>
          </a:p>
        </p:txBody>
      </p:sp>
    </p:spTree>
    <p:extLst>
      <p:ext uri="{BB962C8B-B14F-4D97-AF65-F5344CB8AC3E}">
        <p14:creationId xmlns:p14="http://schemas.microsoft.com/office/powerpoint/2010/main" val="52879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A20A7-3BE9-5A08-8D81-39D84E3ECD6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DD149C-CEB9-5269-CC76-1F2AA25B9C3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BC155-96A9-416C-9A6C-7FA79B5D88ED}" type="slidenum">
              <a:rPr kumimoji="0" lang="en-US" sz="1200" b="0" i="0" u="none" strike="noStrike" kern="1200" cap="none" spc="0" normalizeH="0" baseline="0" noProof="0">
                <a:ln>
                  <a:noFill/>
                </a:ln>
                <a:solidFill>
                  <a:srgbClr val="515151"/>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15151"/>
              </a:solidFill>
              <a:effectLst/>
              <a:uLnTx/>
              <a:uFillTx/>
              <a:latin typeface="Aptos" panose="02110004020202020204"/>
              <a:ea typeface="+mn-ea"/>
              <a:cs typeface="+mn-cs"/>
            </a:endParaRPr>
          </a:p>
        </p:txBody>
      </p:sp>
      <p:sp>
        <p:nvSpPr>
          <p:cNvPr id="5" name="Footer Placeholder 1">
            <a:extLst>
              <a:ext uri="{FF2B5EF4-FFF2-40B4-BE49-F238E27FC236}">
                <a16:creationId xmlns:a16="http://schemas.microsoft.com/office/drawing/2014/main" id="{679AE89E-DCE4-7D5B-B12E-70F5469E0887}"/>
              </a:ext>
            </a:extLst>
          </p:cNvPr>
          <p:cNvSpPr txBox="1">
            <a:spLocks/>
          </p:cNvSpPr>
          <p:nvPr/>
        </p:nvSpPr>
        <p:spPr>
          <a:xfrm>
            <a:off x="609600" y="6356351"/>
            <a:ext cx="741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51515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15151"/>
                </a:solidFill>
                <a:effectLst/>
                <a:uLnTx/>
                <a:uFillTx/>
                <a:latin typeface="Arial" pitchFamily="34" charset="0"/>
                <a:ea typeface="+mn-ea"/>
                <a:cs typeface="Arial" pitchFamily="34" charset="0"/>
              </a:rPr>
              <a:t>Pre-decisional</a:t>
            </a:r>
            <a:endParaRPr kumimoji="0" lang="en-US" sz="1200" b="0" i="0" u="none" strike="noStrike" kern="1200" cap="none" spc="0" normalizeH="0" baseline="0" noProof="0" dirty="0">
              <a:ln>
                <a:noFill/>
              </a:ln>
              <a:solidFill>
                <a:srgbClr val="515151"/>
              </a:solidFill>
              <a:effectLst/>
              <a:uLnTx/>
              <a:uFillTx/>
              <a:latin typeface="Arial" pitchFamily="34" charset="0"/>
              <a:ea typeface="+mn-ea"/>
              <a:cs typeface="Arial" pitchFamily="34" charset="0"/>
            </a:endParaRPr>
          </a:p>
        </p:txBody>
      </p:sp>
      <p:sp>
        <p:nvSpPr>
          <p:cNvPr id="8" name="Title 3">
            <a:extLst>
              <a:ext uri="{FF2B5EF4-FFF2-40B4-BE49-F238E27FC236}">
                <a16:creationId xmlns:a16="http://schemas.microsoft.com/office/drawing/2014/main" id="{6C6475B2-93AD-1A53-F951-96A852537550}"/>
              </a:ext>
            </a:extLst>
          </p:cNvPr>
          <p:cNvSpPr txBox="1">
            <a:spLocks/>
          </p:cNvSpPr>
          <p:nvPr/>
        </p:nvSpPr>
        <p:spPr>
          <a:xfrm>
            <a:off x="609600" y="609603"/>
            <a:ext cx="10972800" cy="591431"/>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933" b="1" kern="1200">
                <a:solidFill>
                  <a:schemeClr val="bg1"/>
                </a:solidFill>
                <a:latin typeface="Arial" pitchFamily="34" charset="0"/>
                <a:ea typeface="+mj-ea"/>
                <a:cs typeface="Arial"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933" b="1" i="0" u="none" strike="noStrike" kern="1200" cap="none" spc="0" normalizeH="0" baseline="0" noProof="0" dirty="0">
                <a:ln>
                  <a:noFill/>
                </a:ln>
                <a:solidFill>
                  <a:sysClr val="window" lastClr="FFFFFF"/>
                </a:solidFill>
                <a:effectLst/>
                <a:uLnTx/>
                <a:uFillTx/>
                <a:latin typeface="Arial" pitchFamily="34" charset="0"/>
                <a:ea typeface="+mj-ea"/>
                <a:cs typeface="Arial" pitchFamily="34" charset="0"/>
              </a:rPr>
              <a:t>What Drove Transmission Builds</a:t>
            </a:r>
          </a:p>
        </p:txBody>
      </p:sp>
      <p:sp>
        <p:nvSpPr>
          <p:cNvPr id="11" name="Content Placeholder 1">
            <a:extLst>
              <a:ext uri="{FF2B5EF4-FFF2-40B4-BE49-F238E27FC236}">
                <a16:creationId xmlns:a16="http://schemas.microsoft.com/office/drawing/2014/main" id="{3BD9EBCE-19D5-BFD9-D5F0-688ADFF1123D}"/>
              </a:ext>
            </a:extLst>
          </p:cNvPr>
          <p:cNvSpPr txBox="1">
            <a:spLocks/>
          </p:cNvSpPr>
          <p:nvPr/>
        </p:nvSpPr>
        <p:spPr>
          <a:xfrm>
            <a:off x="5588000" y="1676688"/>
            <a:ext cx="5994400" cy="3174712"/>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3733" kern="1200">
                <a:solidFill>
                  <a:srgbClr val="535486"/>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rgbClr val="51515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2667" kern="1200">
                <a:solidFill>
                  <a:srgbClr val="51515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133" kern="1200">
                <a:solidFill>
                  <a:srgbClr val="51515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sz="1867" b="0" i="0" u="none" strike="noStrike" kern="1200" cap="none" spc="0" normalizeH="0" baseline="0" noProof="0" dirty="0">
                <a:ln>
                  <a:noFill/>
                </a:ln>
                <a:solidFill>
                  <a:srgbClr val="535486"/>
                </a:solidFill>
                <a:effectLst/>
                <a:uLnTx/>
                <a:uFillTx/>
                <a:latin typeface="Arial" pitchFamily="34" charset="0"/>
                <a:ea typeface="+mn-ea"/>
                <a:cs typeface="Arial" pitchFamily="34" charset="0"/>
              </a:rPr>
              <a:t>The following factors heavily impact electrical flows across the Federal Columbia River Transmission System (FCRTS):</a:t>
            </a: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1867" b="0" i="0" u="none" strike="noStrike" kern="1200" cap="none" spc="0" normalizeH="0" baseline="0" noProof="0" dirty="0">
                <a:ln>
                  <a:noFill/>
                </a:ln>
                <a:solidFill>
                  <a:srgbClr val="535486"/>
                </a:solidFill>
                <a:effectLst/>
                <a:uLnTx/>
                <a:uFillTx/>
                <a:latin typeface="Arial" pitchFamily="34" charset="0"/>
                <a:ea typeface="+mn-ea"/>
                <a:cs typeface="Arial" pitchFamily="34" charset="0"/>
              </a:rPr>
              <a:t>Load growth in Portland and Seattle – driven by high tech industry, transportation and building electrification</a:t>
            </a: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1867" b="0" i="0" u="none" strike="noStrike" kern="1200" cap="none" spc="0" normalizeH="0" baseline="0" noProof="0" dirty="0">
                <a:ln>
                  <a:noFill/>
                </a:ln>
                <a:solidFill>
                  <a:srgbClr val="535486"/>
                </a:solidFill>
                <a:effectLst/>
                <a:uLnTx/>
                <a:uFillTx/>
                <a:latin typeface="Arial" pitchFamily="34" charset="0"/>
                <a:ea typeface="+mn-ea"/>
                <a:cs typeface="Arial" pitchFamily="34" charset="0"/>
              </a:rPr>
              <a:t>Reduced Operation of 4.5 GW of carbon emitting generators on the west side along the I-5 corridor</a:t>
            </a: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1867" b="0" i="0" u="none" strike="noStrike" kern="1200" cap="none" spc="0" normalizeH="0" baseline="0" noProof="0" dirty="0">
                <a:ln>
                  <a:noFill/>
                </a:ln>
                <a:solidFill>
                  <a:srgbClr val="535486"/>
                </a:solidFill>
                <a:effectLst/>
                <a:uLnTx/>
                <a:uFillTx/>
                <a:latin typeface="Arial" pitchFamily="34" charset="0"/>
                <a:ea typeface="+mn-ea"/>
                <a:cs typeface="Arial" pitchFamily="34" charset="0"/>
              </a:rPr>
              <a:t>Replacement wind and solar resources are located east of the Cascades</a:t>
            </a:r>
          </a:p>
        </p:txBody>
      </p:sp>
      <p:sp>
        <p:nvSpPr>
          <p:cNvPr id="12" name="object 31">
            <a:extLst>
              <a:ext uri="{FF2B5EF4-FFF2-40B4-BE49-F238E27FC236}">
                <a16:creationId xmlns:a16="http://schemas.microsoft.com/office/drawing/2014/main" id="{16BC271F-3B56-F268-13A3-03E0FDF4ACEB}"/>
              </a:ext>
            </a:extLst>
          </p:cNvPr>
          <p:cNvSpPr/>
          <p:nvPr/>
        </p:nvSpPr>
        <p:spPr>
          <a:xfrm>
            <a:off x="5689600" y="4969646"/>
            <a:ext cx="5709920" cy="789093"/>
          </a:xfrm>
          <a:custGeom>
            <a:avLst/>
            <a:gdLst/>
            <a:ahLst/>
            <a:cxnLst/>
            <a:rect l="l" t="t" r="r" b="b"/>
            <a:pathLst>
              <a:path w="4282440" h="591820">
                <a:moveTo>
                  <a:pt x="0" y="99060"/>
                </a:moveTo>
                <a:lnTo>
                  <a:pt x="7739" y="60436"/>
                </a:lnTo>
                <a:lnTo>
                  <a:pt x="28765" y="28956"/>
                </a:lnTo>
                <a:lnTo>
                  <a:pt x="59793" y="7762"/>
                </a:lnTo>
                <a:lnTo>
                  <a:pt x="97536" y="0"/>
                </a:lnTo>
                <a:lnTo>
                  <a:pt x="4184903" y="0"/>
                </a:lnTo>
                <a:lnTo>
                  <a:pt x="4222646" y="7762"/>
                </a:lnTo>
                <a:lnTo>
                  <a:pt x="4253674" y="28956"/>
                </a:lnTo>
                <a:lnTo>
                  <a:pt x="4274700" y="60436"/>
                </a:lnTo>
                <a:lnTo>
                  <a:pt x="4282440" y="99060"/>
                </a:lnTo>
                <a:lnTo>
                  <a:pt x="4282440" y="492251"/>
                </a:lnTo>
                <a:lnTo>
                  <a:pt x="4274700" y="530875"/>
                </a:lnTo>
                <a:lnTo>
                  <a:pt x="4253674" y="562356"/>
                </a:lnTo>
                <a:lnTo>
                  <a:pt x="4222646" y="583549"/>
                </a:lnTo>
                <a:lnTo>
                  <a:pt x="4184903" y="591312"/>
                </a:lnTo>
                <a:lnTo>
                  <a:pt x="97536" y="591312"/>
                </a:lnTo>
                <a:lnTo>
                  <a:pt x="59793" y="583549"/>
                </a:lnTo>
                <a:lnTo>
                  <a:pt x="28765" y="562356"/>
                </a:lnTo>
                <a:lnTo>
                  <a:pt x="7739" y="530875"/>
                </a:lnTo>
                <a:lnTo>
                  <a:pt x="0" y="492251"/>
                </a:lnTo>
                <a:lnTo>
                  <a:pt x="0" y="99060"/>
                </a:lnTo>
                <a:close/>
              </a:path>
            </a:pathLst>
          </a:custGeom>
          <a:ln w="32004">
            <a:solidFill>
              <a:srgbClr val="008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32">
            <a:extLst>
              <a:ext uri="{FF2B5EF4-FFF2-40B4-BE49-F238E27FC236}">
                <a16:creationId xmlns:a16="http://schemas.microsoft.com/office/drawing/2014/main" id="{168EBA47-9D66-C199-C6A3-F683A9A7B8B4}"/>
              </a:ext>
            </a:extLst>
          </p:cNvPr>
          <p:cNvSpPr txBox="1"/>
          <p:nvPr/>
        </p:nvSpPr>
        <p:spPr>
          <a:xfrm>
            <a:off x="5890090" y="5027967"/>
            <a:ext cx="5309447" cy="613480"/>
          </a:xfrm>
          <a:prstGeom prst="rect">
            <a:avLst/>
          </a:prstGeom>
        </p:spPr>
        <p:txBody>
          <a:bodyPr vert="horz" wrap="square" lIns="0" tIns="16933" rIns="0" bIns="0" rtlCol="0">
            <a:spAutoFit/>
          </a:bodyPr>
          <a:lstStyle/>
          <a:p>
            <a:pPr marL="642604" marR="6773" lvl="0" indent="-626518" algn="l" defTabSz="914400" rtl="0" eaLnBrk="1" fontAlgn="auto" latinLnBrk="0" hangingPunct="1">
              <a:lnSpc>
                <a:spcPct val="102000"/>
              </a:lnSpc>
              <a:spcBef>
                <a:spcPts val="133"/>
              </a:spcBef>
              <a:spcAft>
                <a:spcPts val="0"/>
              </a:spcAft>
              <a:buClrTx/>
              <a:buSzTx/>
              <a:buFontTx/>
              <a:buNone/>
              <a:tabLst/>
              <a:defRPr/>
            </a:pPr>
            <a:r>
              <a:rPr kumimoji="0" sz="1933" b="1" i="1" u="none" strike="noStrike" kern="1200" cap="none" spc="13" normalizeH="0" baseline="0" noProof="0" dirty="0">
                <a:ln>
                  <a:noFill/>
                </a:ln>
                <a:solidFill>
                  <a:prstClr val="black"/>
                </a:solidFill>
                <a:effectLst/>
                <a:uLnTx/>
                <a:uFillTx/>
                <a:latin typeface="Calibri"/>
                <a:ea typeface="+mn-ea"/>
                <a:cs typeface="Calibri"/>
              </a:rPr>
              <a:t>Will increase flows on cross-Cascades transmission  paths </a:t>
            </a:r>
            <a:r>
              <a:rPr kumimoji="0" sz="1933" b="1" i="1" u="none" strike="noStrike" kern="1200" cap="none" spc="20" normalizeH="0" baseline="0" noProof="0" dirty="0">
                <a:ln>
                  <a:noFill/>
                </a:ln>
                <a:solidFill>
                  <a:prstClr val="black"/>
                </a:solidFill>
                <a:effectLst/>
                <a:uLnTx/>
                <a:uFillTx/>
                <a:latin typeface="Calibri"/>
                <a:ea typeface="+mn-ea"/>
                <a:cs typeface="Calibri"/>
              </a:rPr>
              <a:t>and </a:t>
            </a:r>
            <a:r>
              <a:rPr kumimoji="0" sz="1933" b="1" i="1" u="none" strike="noStrike" kern="1200" cap="none" spc="13" normalizeH="0" baseline="0" noProof="0" dirty="0">
                <a:ln>
                  <a:noFill/>
                </a:ln>
                <a:solidFill>
                  <a:prstClr val="black"/>
                </a:solidFill>
                <a:effectLst/>
                <a:uLnTx/>
                <a:uFillTx/>
                <a:latin typeface="Calibri"/>
                <a:ea typeface="+mn-ea"/>
                <a:cs typeface="Calibri"/>
              </a:rPr>
              <a:t>throughout the load</a:t>
            </a:r>
            <a:r>
              <a:rPr kumimoji="0" sz="1933" b="1" i="1" u="none" strike="noStrike" kern="1200" cap="none" spc="60" normalizeH="0" baseline="0" noProof="0" dirty="0">
                <a:ln>
                  <a:noFill/>
                </a:ln>
                <a:solidFill>
                  <a:prstClr val="black"/>
                </a:solidFill>
                <a:effectLst/>
                <a:uLnTx/>
                <a:uFillTx/>
                <a:latin typeface="Calibri"/>
                <a:ea typeface="+mn-ea"/>
                <a:cs typeface="Calibri"/>
              </a:rPr>
              <a:t> </a:t>
            </a:r>
            <a:r>
              <a:rPr kumimoji="0" sz="1933" b="1" i="1" u="none" strike="noStrike" kern="1200" cap="none" spc="7" normalizeH="0" baseline="0" noProof="0" dirty="0">
                <a:ln>
                  <a:noFill/>
                </a:ln>
                <a:solidFill>
                  <a:prstClr val="black"/>
                </a:solidFill>
                <a:effectLst/>
                <a:uLnTx/>
                <a:uFillTx/>
                <a:latin typeface="Calibri"/>
                <a:ea typeface="+mn-ea"/>
                <a:cs typeface="Calibri"/>
              </a:rPr>
              <a:t>centers</a:t>
            </a:r>
            <a:endParaRPr kumimoji="0" sz="1933"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4" name="Picture 13">
            <a:extLst>
              <a:ext uri="{FF2B5EF4-FFF2-40B4-BE49-F238E27FC236}">
                <a16:creationId xmlns:a16="http://schemas.microsoft.com/office/drawing/2014/main" id="{53A16192-DDCE-3D6A-091C-0D2C8F22A09E}"/>
              </a:ext>
            </a:extLst>
          </p:cNvPr>
          <p:cNvPicPr>
            <a:picLocks noChangeAspect="1"/>
          </p:cNvPicPr>
          <p:nvPr/>
        </p:nvPicPr>
        <p:blipFill>
          <a:blip r:embed="rId2"/>
          <a:stretch>
            <a:fillRect/>
          </a:stretch>
        </p:blipFill>
        <p:spPr>
          <a:xfrm>
            <a:off x="203200" y="1588775"/>
            <a:ext cx="5073665" cy="4659623"/>
          </a:xfrm>
          <a:prstGeom prst="rect">
            <a:avLst/>
          </a:prstGeom>
        </p:spPr>
      </p:pic>
    </p:spTree>
    <p:extLst>
      <p:ext uri="{BB962C8B-B14F-4D97-AF65-F5344CB8AC3E}">
        <p14:creationId xmlns:p14="http://schemas.microsoft.com/office/powerpoint/2010/main" val="256689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5F6E9-C62D-4366-290D-78D589CF8B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BC155-96A9-416C-9A6C-7FA79B5D88ED}" type="slidenum">
              <a:rPr kumimoji="0" lang="en-US" sz="1200" b="0" i="0" u="none" strike="noStrike" kern="1200" cap="none" spc="0" normalizeH="0" baseline="0" noProof="0">
                <a:ln>
                  <a:noFill/>
                </a:ln>
                <a:solidFill>
                  <a:srgbClr val="515151"/>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15151"/>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461948BB-B6F3-6675-73D7-D98F2165F649}"/>
              </a:ext>
            </a:extLst>
          </p:cNvPr>
          <p:cNvSpPr>
            <a:spLocks noGrp="1"/>
          </p:cNvSpPr>
          <p:nvPr>
            <p:ph type="title"/>
          </p:nvPr>
        </p:nvSpPr>
        <p:spPr>
          <a:xfrm>
            <a:off x="609600" y="609603"/>
            <a:ext cx="10972800" cy="591431"/>
          </a:xfrm>
        </p:spPr>
        <p:txBody>
          <a:bodyPr/>
          <a:lstStyle/>
          <a:p>
            <a:r>
              <a:rPr lang="en-US" sz="4800" dirty="0"/>
              <a:t>Grid Expansion and Reinforcement Portfolio</a:t>
            </a:r>
          </a:p>
        </p:txBody>
      </p:sp>
      <p:sp>
        <p:nvSpPr>
          <p:cNvPr id="2" name="Content Placeholder 1">
            <a:extLst>
              <a:ext uri="{FF2B5EF4-FFF2-40B4-BE49-F238E27FC236}">
                <a16:creationId xmlns:a16="http://schemas.microsoft.com/office/drawing/2014/main" id="{EBDD250B-B09A-4A29-F52C-61A6EA0591CA}"/>
              </a:ext>
            </a:extLst>
          </p:cNvPr>
          <p:cNvSpPr>
            <a:spLocks noGrp="1"/>
          </p:cNvSpPr>
          <p:nvPr>
            <p:ph idx="1"/>
          </p:nvPr>
        </p:nvSpPr>
        <p:spPr>
          <a:xfrm>
            <a:off x="609600" y="1676688"/>
            <a:ext cx="10972800" cy="4114512"/>
          </a:xfrm>
        </p:spPr>
        <p:txBody>
          <a:bodyPr>
            <a:normAutofit fontScale="92500"/>
          </a:bodyPr>
          <a:lstStyle/>
          <a:p>
            <a:r>
              <a:rPr lang="en-US" dirty="0"/>
              <a:t>In 2023 and 2024 BPA announced over 20 new transmission line and substation projects, totaling over $6 billion in estimated costs, which will help improve transmission capacity and reliability throughout the Northwest.</a:t>
            </a:r>
          </a:p>
          <a:p>
            <a:r>
              <a:rPr lang="en-US" dirty="0"/>
              <a:t>These expansion projects, previously referred to as Evolving Grid projects, have been rebranded to the Grid Expansion and Reinforcement Portfolio (GERP) to reflect the expanded scope and purpose of the work.</a:t>
            </a:r>
          </a:p>
          <a:p>
            <a:endParaRPr lang="en-US" dirty="0">
              <a:hlinkClick r:id="rId2"/>
            </a:endParaRPr>
          </a:p>
          <a:p>
            <a:pPr marL="0" indent="0">
              <a:buNone/>
            </a:pPr>
            <a:r>
              <a:rPr lang="en-US" dirty="0"/>
              <a:t>Web site: </a:t>
            </a:r>
            <a:r>
              <a:rPr lang="en-US" dirty="0">
                <a:hlinkClick r:id="rId2"/>
              </a:rPr>
              <a:t>Grid Expansion and Reinforcement Portfolio (GERP) - Bonneville Power Administration</a:t>
            </a:r>
            <a:endParaRPr lang="en-US" dirty="0"/>
          </a:p>
        </p:txBody>
      </p:sp>
      <p:sp>
        <p:nvSpPr>
          <p:cNvPr id="5" name="Footer Placeholder 1">
            <a:extLst>
              <a:ext uri="{FF2B5EF4-FFF2-40B4-BE49-F238E27FC236}">
                <a16:creationId xmlns:a16="http://schemas.microsoft.com/office/drawing/2014/main" id="{000B55A3-72AB-B5F2-976C-3BA8B2A501B4}"/>
              </a:ext>
            </a:extLst>
          </p:cNvPr>
          <p:cNvSpPr txBox="1">
            <a:spLocks/>
          </p:cNvSpPr>
          <p:nvPr/>
        </p:nvSpPr>
        <p:spPr>
          <a:xfrm>
            <a:off x="609600" y="6356351"/>
            <a:ext cx="741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51515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15151"/>
                </a:solidFill>
                <a:effectLst/>
                <a:uLnTx/>
                <a:uFillTx/>
                <a:latin typeface="Arial" pitchFamily="34" charset="0"/>
                <a:ea typeface="+mn-ea"/>
                <a:cs typeface="Arial" pitchFamily="34" charset="0"/>
              </a:rPr>
              <a:t>Pre-decisional</a:t>
            </a:r>
            <a:endParaRPr kumimoji="0" lang="en-US" sz="1200" b="0" i="0" u="none" strike="noStrike" kern="1200" cap="none" spc="0" normalizeH="0" baseline="0" noProof="0" dirty="0">
              <a:ln>
                <a:noFill/>
              </a:ln>
              <a:solidFill>
                <a:srgbClr val="51515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769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C4139C-C076-862D-6678-48BEA9905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BC155-96A9-416C-9A6C-7FA79B5D88ED}" type="slidenum">
              <a:rPr kumimoji="0" lang="en-US" sz="1200" b="0" i="0" u="none" strike="noStrike" kern="1200" cap="none" spc="0" normalizeH="0" baseline="0" noProof="0" smtClean="0">
                <a:ln>
                  <a:noFill/>
                </a:ln>
                <a:solidFill>
                  <a:srgbClr val="515151"/>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15151"/>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6BD1959D-4CCF-9DF4-DC80-572C8A9C76E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15151"/>
                </a:solidFill>
                <a:effectLst/>
                <a:uLnTx/>
                <a:uFillTx/>
                <a:latin typeface="Arial" pitchFamily="34" charset="0"/>
                <a:ea typeface="+mn-ea"/>
                <a:cs typeface="Arial" pitchFamily="34" charset="0"/>
              </a:rPr>
              <a:t>Pre-decisional.</a:t>
            </a:r>
            <a:endParaRPr kumimoji="0" lang="en-US" sz="1200" b="0" i="0" u="none" strike="noStrike" kern="1200" cap="none" spc="0" normalizeH="0" baseline="0" noProof="0" dirty="0">
              <a:ln>
                <a:noFill/>
              </a:ln>
              <a:solidFill>
                <a:srgbClr val="515151"/>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7C642756-82D2-E8B6-7D4E-A32C90589673}"/>
              </a:ext>
            </a:extLst>
          </p:cNvPr>
          <p:cNvSpPr>
            <a:spLocks noGrp="1"/>
          </p:cNvSpPr>
          <p:nvPr>
            <p:ph type="title"/>
          </p:nvPr>
        </p:nvSpPr>
        <p:spPr/>
        <p:txBody>
          <a:bodyPr/>
          <a:lstStyle/>
          <a:p>
            <a:r>
              <a:rPr lang="en-US" sz="4800" dirty="0"/>
              <a:t>GERP 1.0 &amp; 2.0 Map </a:t>
            </a:r>
          </a:p>
        </p:txBody>
      </p:sp>
      <p:sp>
        <p:nvSpPr>
          <p:cNvPr id="5" name="Content Placeholder 4">
            <a:extLst>
              <a:ext uri="{FF2B5EF4-FFF2-40B4-BE49-F238E27FC236}">
                <a16:creationId xmlns:a16="http://schemas.microsoft.com/office/drawing/2014/main" id="{38F634B5-C98F-B1A3-65F9-60109417EF9E}"/>
              </a:ext>
            </a:extLst>
          </p:cNvPr>
          <p:cNvSpPr>
            <a:spLocks noGrp="1"/>
          </p:cNvSpPr>
          <p:nvPr>
            <p:ph idx="1"/>
          </p:nvPr>
        </p:nvSpPr>
        <p:spPr/>
        <p:txBody>
          <a:bodyPr/>
          <a:lstStyle/>
          <a:p>
            <a:endParaRPr lang="en-US"/>
          </a:p>
        </p:txBody>
      </p:sp>
      <p:pic>
        <p:nvPicPr>
          <p:cNvPr id="12" name="Picture 1">
            <a:extLst>
              <a:ext uri="{FF2B5EF4-FFF2-40B4-BE49-F238E27FC236}">
                <a16:creationId xmlns:a16="http://schemas.microsoft.com/office/drawing/2014/main" id="{C711EF1A-7353-811E-3E73-12D436C3A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776" y="1402367"/>
            <a:ext cx="7475866" cy="545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22">
            <a:extLst>
              <a:ext uri="{FF2B5EF4-FFF2-40B4-BE49-F238E27FC236}">
                <a16:creationId xmlns:a16="http://schemas.microsoft.com/office/drawing/2014/main" id="{F4B0D30F-ED21-8551-2100-9E755DD593BF}"/>
              </a:ext>
            </a:extLst>
          </p:cNvPr>
          <p:cNvSpPr txBox="1">
            <a:spLocks/>
          </p:cNvSpPr>
          <p:nvPr/>
        </p:nvSpPr>
        <p:spPr>
          <a:xfrm>
            <a:off x="8610601" y="60552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1515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E6A29B-53A3-4EF5-AD4D-518BAE897F4E}" type="slidenum">
              <a:rPr kumimoji="0" lang="en-US" sz="1200" b="0" i="0" u="none" strike="noStrike" kern="1200" cap="none" spc="0" normalizeH="0" baseline="0" noProof="0" smtClean="0">
                <a:ln>
                  <a:noFill/>
                </a:ln>
                <a:solidFill>
                  <a:srgbClr val="515151"/>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15151"/>
              </a:solidFill>
              <a:effectLst/>
              <a:uLnTx/>
              <a:uFillTx/>
              <a:latin typeface="Aptos" panose="02110004020202020204"/>
              <a:ea typeface="+mn-ea"/>
              <a:cs typeface="+mn-cs"/>
            </a:endParaRPr>
          </a:p>
        </p:txBody>
      </p:sp>
      <p:graphicFrame>
        <p:nvGraphicFramePr>
          <p:cNvPr id="14" name="Table 13">
            <a:extLst>
              <a:ext uri="{FF2B5EF4-FFF2-40B4-BE49-F238E27FC236}">
                <a16:creationId xmlns:a16="http://schemas.microsoft.com/office/drawing/2014/main" id="{52513EB3-8BE4-0FDB-8C54-678A9524E4E7}"/>
              </a:ext>
            </a:extLst>
          </p:cNvPr>
          <p:cNvGraphicFramePr>
            <a:graphicFrameLocks noGrp="1"/>
          </p:cNvGraphicFramePr>
          <p:nvPr/>
        </p:nvGraphicFramePr>
        <p:xfrm>
          <a:off x="0" y="1402369"/>
          <a:ext cx="3241966" cy="5455631"/>
        </p:xfrm>
        <a:graphic>
          <a:graphicData uri="http://schemas.openxmlformats.org/drawingml/2006/table">
            <a:tbl>
              <a:tblPr firstRow="1" bandRow="1">
                <a:tableStyleId>{7E9639D4-E3E2-4D34-9284-5A2195B3D0D7}</a:tableStyleId>
              </a:tblPr>
              <a:tblGrid>
                <a:gridCol w="352426">
                  <a:extLst>
                    <a:ext uri="{9D8B030D-6E8A-4147-A177-3AD203B41FA5}">
                      <a16:colId xmlns:a16="http://schemas.microsoft.com/office/drawing/2014/main" val="678978386"/>
                    </a:ext>
                  </a:extLst>
                </a:gridCol>
                <a:gridCol w="2889540">
                  <a:extLst>
                    <a:ext uri="{9D8B030D-6E8A-4147-A177-3AD203B41FA5}">
                      <a16:colId xmlns:a16="http://schemas.microsoft.com/office/drawing/2014/main" val="880940913"/>
                    </a:ext>
                  </a:extLst>
                </a:gridCol>
              </a:tblGrid>
              <a:tr h="478153">
                <a:tc gridSpan="2">
                  <a:txBody>
                    <a:bodyPr/>
                    <a:lstStyle/>
                    <a:p>
                      <a:pPr algn="ctr"/>
                      <a:r>
                        <a:rPr lang="en-US" sz="2000" dirty="0"/>
                        <a:t>GERP 1.0</a:t>
                      </a:r>
                    </a:p>
                  </a:txBody>
                  <a:tcPr>
                    <a:solidFill>
                      <a:srgbClr val="5B9BD5"/>
                    </a:solidFill>
                  </a:tcPr>
                </a:tc>
                <a:tc hMerge="1">
                  <a:txBody>
                    <a:bodyPr/>
                    <a:lstStyle/>
                    <a:p>
                      <a:endParaRPr dirty="0"/>
                    </a:p>
                  </a:txBody>
                  <a:tcPr>
                    <a:solidFill>
                      <a:srgbClr val="5B9BD5"/>
                    </a:solidFill>
                  </a:tcPr>
                </a:tc>
                <a:extLst>
                  <a:ext uri="{0D108BD9-81ED-4DB2-BD59-A6C34878D82A}">
                    <a16:rowId xmlns:a16="http://schemas.microsoft.com/office/drawing/2014/main" val="2027876352"/>
                  </a:ext>
                </a:extLst>
              </a:tr>
              <a:tr h="962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Cross Cascades North Upgrades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Schultz-Raver 500 kV Line Upgrade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Paul 500 kV Substation Upgrade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Olympia 230 kV Substation Upgrade</a:t>
                      </a:r>
                      <a:endParaRPr lang="en-US" sz="1200" kern="100" dirty="0">
                        <a:effectLst/>
                        <a:latin typeface="+mn-lt"/>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586132123"/>
                  </a:ext>
                </a:extLst>
              </a:tr>
              <a:tr h="384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2</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Big Eddy-Chemawa 230/500 kV Line Upgrade</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977048122"/>
                  </a:ext>
                </a:extLst>
              </a:tr>
              <a:tr h="1127837">
                <a:tc>
                  <a:txBody>
                    <a:bodyPr/>
                    <a:lstStyle/>
                    <a:p>
                      <a:pPr marL="0" marR="0" algn="ctr">
                        <a:spcBef>
                          <a:spcPts val="0"/>
                        </a:spcBef>
                        <a:spcAft>
                          <a:spcPts val="0"/>
                        </a:spcAft>
                      </a:pPr>
                      <a:r>
                        <a:rPr lang="en-US" sz="1200" kern="100" dirty="0">
                          <a:effectLst/>
                          <a:latin typeface="+mn-lt"/>
                          <a:ea typeface="Calibri" panose="020F0502020204030204" pitchFamily="34" charset="0"/>
                          <a:cs typeface="Calibri" panose="020F0502020204030204" pitchFamily="34" charset="0"/>
                        </a:rPr>
                        <a:t>3</a:t>
                      </a:r>
                    </a:p>
                  </a:txBody>
                  <a:tcPr marL="68580" marR="68580" marT="0" marB="0" anchor="ctr">
                    <a:solidFill>
                      <a:schemeClr val="bg1"/>
                    </a:solidFill>
                  </a:tcPr>
                </a:tc>
                <a:tc>
                  <a:txBody>
                    <a:bodyPr/>
                    <a:lstStyle/>
                    <a:p>
                      <a:pPr marL="0" marR="0">
                        <a:spcBef>
                          <a:spcPts val="0"/>
                        </a:spcBef>
                        <a:spcAft>
                          <a:spcPts val="0"/>
                        </a:spcAft>
                      </a:pPr>
                      <a:r>
                        <a:rPr lang="en-US" sz="1200" kern="100" dirty="0">
                          <a:effectLst/>
                          <a:latin typeface="+mn-lt"/>
                          <a:ea typeface="Calibri" panose="020F0502020204030204" pitchFamily="34" charset="0"/>
                          <a:cs typeface="Calibri" panose="020F0502020204030204" pitchFamily="34" charset="0"/>
                        </a:rPr>
                        <a:t>Portland Area Upgrades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Pearl-Sherwood McLoughlin 230 kV Line Upgrade</a:t>
                      </a:r>
                      <a:endParaRPr lang="en-US" sz="1200" kern="100" dirty="0">
                        <a:effectLst/>
                        <a:latin typeface="+mn-lt"/>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Keeler-Horizon 230 kV Line</a:t>
                      </a:r>
                      <a:endParaRPr lang="en-US" sz="1200" kern="100" dirty="0">
                        <a:effectLst/>
                        <a:latin typeface="+mn-lt"/>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Keeler 230/500 kV Transformer Addition</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129849219"/>
                  </a:ext>
                </a:extLst>
              </a:tr>
              <a:tr h="234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4</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Chehalis-Covington 230 kV Line Upgrade</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599012597"/>
                  </a:ext>
                </a:extLst>
              </a:tr>
              <a:tr h="225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5</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Ross-Rivergate 230 kV Line Upgrade</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830869905"/>
                  </a:ext>
                </a:extLst>
              </a:tr>
              <a:tr h="375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6</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Rock Creek-John Day 500 kV Line Upgrade</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265730878"/>
                  </a:ext>
                </a:extLst>
              </a:tr>
              <a:tr h="468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7</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Six Mile Canyon 230/500 kV Substation (New Construction)</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719039766"/>
                  </a:ext>
                </a:extLst>
              </a:tr>
              <a:tr h="376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8</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Bonanza 230/500 kV Substation (New Construction)</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792873484"/>
                  </a:ext>
                </a:extLst>
              </a:tr>
              <a:tr h="376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9</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La Pine-Bonanza 230 kV Line (New Construction)</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051363446"/>
                  </a:ext>
                </a:extLst>
              </a:tr>
              <a:tr h="4453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Calibri" panose="020F0502020204030204" pitchFamily="34" charset="0"/>
                          <a:cs typeface="Calibri" panose="020F0502020204030204" pitchFamily="34" charset="0"/>
                        </a:rPr>
                        <a:t>10</a:t>
                      </a: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n-lt"/>
                          <a:ea typeface="Calibri" panose="020F0502020204030204" pitchFamily="34" charset="0"/>
                          <a:cs typeface="Calibri" panose="020F0502020204030204" pitchFamily="34" charset="0"/>
                        </a:rPr>
                        <a:t>Buckley 500 kV Substation Rebuild</a:t>
                      </a:r>
                      <a:endParaRPr lang="en-US" sz="1200" kern="100" dirty="0">
                        <a:effectLst/>
                        <a:latin typeface="+mn-lt"/>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628538899"/>
                  </a:ext>
                </a:extLst>
              </a:tr>
            </a:tbl>
          </a:graphicData>
        </a:graphic>
      </p:graphicFrame>
      <p:graphicFrame>
        <p:nvGraphicFramePr>
          <p:cNvPr id="15" name="Table 14">
            <a:extLst>
              <a:ext uri="{FF2B5EF4-FFF2-40B4-BE49-F238E27FC236}">
                <a16:creationId xmlns:a16="http://schemas.microsoft.com/office/drawing/2014/main" id="{5CFF339B-5DA7-CDE9-69A2-2B01A13B6C85}"/>
              </a:ext>
            </a:extLst>
          </p:cNvPr>
          <p:cNvGraphicFramePr>
            <a:graphicFrameLocks noGrp="1"/>
          </p:cNvGraphicFramePr>
          <p:nvPr/>
        </p:nvGraphicFramePr>
        <p:xfrm>
          <a:off x="8920546" y="1402369"/>
          <a:ext cx="3271456" cy="5455629"/>
        </p:xfrm>
        <a:graphic>
          <a:graphicData uri="http://schemas.openxmlformats.org/drawingml/2006/table">
            <a:tbl>
              <a:tblPr firstRow="1" bandRow="1">
                <a:tableStyleId>{7E9639D4-E3E2-4D34-9284-5A2195B3D0D7}</a:tableStyleId>
              </a:tblPr>
              <a:tblGrid>
                <a:gridCol w="502634">
                  <a:extLst>
                    <a:ext uri="{9D8B030D-6E8A-4147-A177-3AD203B41FA5}">
                      <a16:colId xmlns:a16="http://schemas.microsoft.com/office/drawing/2014/main" val="1158496499"/>
                    </a:ext>
                  </a:extLst>
                </a:gridCol>
                <a:gridCol w="2768822">
                  <a:extLst>
                    <a:ext uri="{9D8B030D-6E8A-4147-A177-3AD203B41FA5}">
                      <a16:colId xmlns:a16="http://schemas.microsoft.com/office/drawing/2014/main" val="557363571"/>
                    </a:ext>
                  </a:extLst>
                </a:gridCol>
              </a:tblGrid>
              <a:tr h="461817">
                <a:tc gridSpan="2">
                  <a:txBody>
                    <a:bodyPr/>
                    <a:lstStyle/>
                    <a:p>
                      <a:pPr algn="ctr"/>
                      <a:r>
                        <a:rPr lang="en-US" sz="2000" dirty="0"/>
                        <a:t>GERP 2.0</a:t>
                      </a:r>
                    </a:p>
                  </a:txBody>
                  <a:tcPr>
                    <a:solidFill>
                      <a:srgbClr val="C00000"/>
                    </a:solidFill>
                  </a:tcPr>
                </a:tc>
                <a:tc hMerge="1">
                  <a:txBody>
                    <a:bodyPr/>
                    <a:lstStyle/>
                    <a:p>
                      <a:endParaRPr dirty="0"/>
                    </a:p>
                  </a:txBody>
                  <a:tcPr>
                    <a:solidFill>
                      <a:srgbClr val="C00000"/>
                    </a:solidFill>
                  </a:tcPr>
                </a:tc>
                <a:extLst>
                  <a:ext uri="{0D108BD9-81ED-4DB2-BD59-A6C34878D82A}">
                    <a16:rowId xmlns:a16="http://schemas.microsoft.com/office/drawing/2014/main" val="2027876352"/>
                  </a:ext>
                </a:extLst>
              </a:tr>
              <a:tr h="489589">
                <a:tc>
                  <a:txBody>
                    <a:bodyPr/>
                    <a:lstStyle/>
                    <a:p>
                      <a:pPr algn="ctr"/>
                      <a:r>
                        <a:rPr lang="en-US" sz="1200" dirty="0">
                          <a:latin typeface="+mn-lt"/>
                        </a:rPr>
                        <a:t>1</a:t>
                      </a:r>
                    </a:p>
                  </a:txBody>
                  <a:tcPr anchor="ctr">
                    <a:solidFill>
                      <a:schemeClr val="bg1"/>
                    </a:solidFill>
                  </a:tcPr>
                </a:tc>
                <a:tc>
                  <a:txBody>
                    <a:bodyPr/>
                    <a:lstStyle/>
                    <a:p>
                      <a:r>
                        <a:rPr lang="en-US" sz="1200" dirty="0">
                          <a:latin typeface="+mn-lt"/>
                        </a:rPr>
                        <a:t>Grand Coulee-Columbia-Schultz 500 kV Line Upgrade</a:t>
                      </a:r>
                    </a:p>
                  </a:txBody>
                  <a:tcPr anchor="ctr">
                    <a:solidFill>
                      <a:schemeClr val="bg1"/>
                    </a:solidFill>
                  </a:tcPr>
                </a:tc>
                <a:extLst>
                  <a:ext uri="{0D108BD9-81ED-4DB2-BD59-A6C34878D82A}">
                    <a16:rowId xmlns:a16="http://schemas.microsoft.com/office/drawing/2014/main" val="2348203334"/>
                  </a:ext>
                </a:extLst>
              </a:tr>
              <a:tr h="293754">
                <a:tc>
                  <a:txBody>
                    <a:bodyPr/>
                    <a:lstStyle/>
                    <a:p>
                      <a:pPr algn="ctr"/>
                      <a:r>
                        <a:rPr lang="en-US" sz="1200" dirty="0">
                          <a:latin typeface="+mn-lt"/>
                        </a:rPr>
                        <a:t>2</a:t>
                      </a:r>
                    </a:p>
                  </a:txBody>
                  <a:tcPr anchor="ctr">
                    <a:solidFill>
                      <a:schemeClr val="bg1"/>
                    </a:solidFill>
                  </a:tcPr>
                </a:tc>
                <a:tc>
                  <a:txBody>
                    <a:bodyPr/>
                    <a:lstStyle/>
                    <a:p>
                      <a:r>
                        <a:rPr lang="en-US" sz="1200" dirty="0">
                          <a:latin typeface="+mn-lt"/>
                        </a:rPr>
                        <a:t>Schultz-Olympia 500 kV Line Upgrade</a:t>
                      </a:r>
                    </a:p>
                  </a:txBody>
                  <a:tcPr anchor="ctr">
                    <a:solidFill>
                      <a:schemeClr val="bg1"/>
                    </a:solidFill>
                  </a:tcPr>
                </a:tc>
                <a:extLst>
                  <a:ext uri="{0D108BD9-81ED-4DB2-BD59-A6C34878D82A}">
                    <a16:rowId xmlns:a16="http://schemas.microsoft.com/office/drawing/2014/main" val="686597960"/>
                  </a:ext>
                </a:extLst>
              </a:tr>
              <a:tr h="293754">
                <a:tc>
                  <a:txBody>
                    <a:bodyPr/>
                    <a:lstStyle/>
                    <a:p>
                      <a:pPr algn="ctr"/>
                      <a:r>
                        <a:rPr lang="en-US" sz="1200" dirty="0">
                          <a:latin typeface="+mn-lt"/>
                        </a:rPr>
                        <a:t>3</a:t>
                      </a:r>
                    </a:p>
                  </a:txBody>
                  <a:tcPr anchor="ctr">
                    <a:solidFill>
                      <a:schemeClr val="bg1"/>
                    </a:solidFill>
                  </a:tcPr>
                </a:tc>
                <a:tc>
                  <a:txBody>
                    <a:bodyPr/>
                    <a:lstStyle/>
                    <a:p>
                      <a:r>
                        <a:rPr lang="en-US" sz="1200" dirty="0">
                          <a:latin typeface="+mn-lt"/>
                        </a:rPr>
                        <a:t>North of Pearl Upgrades</a:t>
                      </a:r>
                    </a:p>
                  </a:txBody>
                  <a:tcPr anchor="ctr">
                    <a:solidFill>
                      <a:schemeClr val="bg1"/>
                    </a:solidFill>
                  </a:tcPr>
                </a:tc>
                <a:extLst>
                  <a:ext uri="{0D108BD9-81ED-4DB2-BD59-A6C34878D82A}">
                    <a16:rowId xmlns:a16="http://schemas.microsoft.com/office/drawing/2014/main" val="1599012597"/>
                  </a:ext>
                </a:extLst>
              </a:tr>
              <a:tr h="489589">
                <a:tc>
                  <a:txBody>
                    <a:bodyPr/>
                    <a:lstStyle/>
                    <a:p>
                      <a:pPr algn="ctr"/>
                      <a:r>
                        <a:rPr lang="en-US" sz="1200" dirty="0">
                          <a:latin typeface="+mn-lt"/>
                        </a:rPr>
                        <a:t>4</a:t>
                      </a:r>
                    </a:p>
                  </a:txBody>
                  <a:tcPr anchor="ctr">
                    <a:solidFill>
                      <a:schemeClr val="bg1"/>
                    </a:solidFill>
                  </a:tcPr>
                </a:tc>
                <a:tc>
                  <a:txBody>
                    <a:bodyPr/>
                    <a:lstStyle/>
                    <a:p>
                      <a:r>
                        <a:rPr lang="en-US" sz="1200" dirty="0">
                          <a:latin typeface="+mn-lt"/>
                        </a:rPr>
                        <a:t>Central Oregon 500 kV Dynamic Reactive Upgrades</a:t>
                      </a:r>
                    </a:p>
                  </a:txBody>
                  <a:tcPr anchor="ctr">
                    <a:solidFill>
                      <a:schemeClr val="bg1"/>
                    </a:solidFill>
                  </a:tcPr>
                </a:tc>
                <a:extLst>
                  <a:ext uri="{0D108BD9-81ED-4DB2-BD59-A6C34878D82A}">
                    <a16:rowId xmlns:a16="http://schemas.microsoft.com/office/drawing/2014/main" val="1058437552"/>
                  </a:ext>
                </a:extLst>
              </a:tr>
              <a:tr h="293754">
                <a:tc>
                  <a:txBody>
                    <a:bodyPr/>
                    <a:lstStyle/>
                    <a:p>
                      <a:pPr algn="ctr"/>
                      <a:r>
                        <a:rPr lang="en-US" sz="1200" dirty="0">
                          <a:latin typeface="+mn-lt"/>
                        </a:rPr>
                        <a:t>5</a:t>
                      </a:r>
                    </a:p>
                  </a:txBody>
                  <a:tcPr anchor="ctr">
                    <a:solidFill>
                      <a:schemeClr val="bg1"/>
                    </a:solidFill>
                  </a:tcPr>
                </a:tc>
                <a:tc>
                  <a:txBody>
                    <a:bodyPr/>
                    <a:lstStyle/>
                    <a:p>
                      <a:r>
                        <a:rPr lang="en-US" sz="1200" dirty="0">
                          <a:latin typeface="+mn-lt"/>
                        </a:rPr>
                        <a:t>RATS: Reno-Alturas Reactive Addition</a:t>
                      </a:r>
                    </a:p>
                  </a:txBody>
                  <a:tcPr anchor="ctr">
                    <a:solidFill>
                      <a:schemeClr val="bg1"/>
                    </a:solidFill>
                  </a:tcPr>
                </a:tc>
                <a:extLst>
                  <a:ext uri="{0D108BD9-81ED-4DB2-BD59-A6C34878D82A}">
                    <a16:rowId xmlns:a16="http://schemas.microsoft.com/office/drawing/2014/main" val="2919812130"/>
                  </a:ext>
                </a:extLst>
              </a:tr>
              <a:tr h="489589">
                <a:tc>
                  <a:txBody>
                    <a:bodyPr/>
                    <a:lstStyle/>
                    <a:p>
                      <a:pPr algn="ctr"/>
                      <a:r>
                        <a:rPr lang="en-US" sz="1200" dirty="0">
                          <a:latin typeface="+mn-lt"/>
                        </a:rPr>
                        <a:t>6</a:t>
                      </a:r>
                    </a:p>
                  </a:txBody>
                  <a:tcPr anchor="ctr">
                    <a:solidFill>
                      <a:schemeClr val="bg1"/>
                    </a:solidFill>
                  </a:tcPr>
                </a:tc>
                <a:tc>
                  <a:txBody>
                    <a:bodyPr/>
                    <a:lstStyle/>
                    <a:p>
                      <a:r>
                        <a:rPr lang="en-US" sz="1200" dirty="0">
                          <a:latin typeface="+mn-lt"/>
                        </a:rPr>
                        <a:t>Salem Area Upgrades #1 (North of Marion)</a:t>
                      </a:r>
                    </a:p>
                  </a:txBody>
                  <a:tcPr anchor="ctr">
                    <a:solidFill>
                      <a:schemeClr val="bg1"/>
                    </a:solidFill>
                  </a:tcPr>
                </a:tc>
                <a:extLst>
                  <a:ext uri="{0D108BD9-81ED-4DB2-BD59-A6C34878D82A}">
                    <a16:rowId xmlns:a16="http://schemas.microsoft.com/office/drawing/2014/main" val="2265730878"/>
                  </a:ext>
                </a:extLst>
              </a:tr>
              <a:tr h="489589">
                <a:tc>
                  <a:txBody>
                    <a:bodyPr/>
                    <a:lstStyle/>
                    <a:p>
                      <a:pPr algn="ctr"/>
                      <a:r>
                        <a:rPr lang="en-US" sz="1200" dirty="0">
                          <a:latin typeface="+mn-lt"/>
                        </a:rPr>
                        <a:t>7</a:t>
                      </a:r>
                    </a:p>
                  </a:txBody>
                  <a:tcPr anchor="ctr">
                    <a:solidFill>
                      <a:schemeClr val="bg1"/>
                    </a:solidFill>
                  </a:tcPr>
                </a:tc>
                <a:tc>
                  <a:txBody>
                    <a:bodyPr/>
                    <a:lstStyle/>
                    <a:p>
                      <a:r>
                        <a:rPr lang="en-US" sz="1200" dirty="0">
                          <a:latin typeface="+mn-lt"/>
                        </a:rPr>
                        <a:t>Salem Area Upgrades #2 (North of Marion)</a:t>
                      </a:r>
                    </a:p>
                  </a:txBody>
                  <a:tcPr anchor="ctr">
                    <a:solidFill>
                      <a:schemeClr val="bg1"/>
                    </a:solidFill>
                  </a:tcPr>
                </a:tc>
                <a:extLst>
                  <a:ext uri="{0D108BD9-81ED-4DB2-BD59-A6C34878D82A}">
                    <a16:rowId xmlns:a16="http://schemas.microsoft.com/office/drawing/2014/main" val="1719039766"/>
                  </a:ext>
                </a:extLst>
              </a:tr>
              <a:tr h="293754">
                <a:tc>
                  <a:txBody>
                    <a:bodyPr/>
                    <a:lstStyle/>
                    <a:p>
                      <a:pPr algn="ctr"/>
                      <a:r>
                        <a:rPr lang="en-US" sz="1200" dirty="0">
                          <a:latin typeface="+mn-lt"/>
                        </a:rPr>
                        <a:t>8</a:t>
                      </a:r>
                    </a:p>
                  </a:txBody>
                  <a:tcPr anchor="ctr">
                    <a:solidFill>
                      <a:schemeClr val="bg1"/>
                    </a:solidFill>
                  </a:tcPr>
                </a:tc>
                <a:tc>
                  <a:txBody>
                    <a:bodyPr/>
                    <a:lstStyle/>
                    <a:p>
                      <a:r>
                        <a:rPr lang="en-US" sz="1200" dirty="0">
                          <a:latin typeface="+mn-lt"/>
                        </a:rPr>
                        <a:t>NOB Substation (New Construction)</a:t>
                      </a:r>
                    </a:p>
                  </a:txBody>
                  <a:tcPr anchor="ctr">
                    <a:solidFill>
                      <a:schemeClr val="bg1"/>
                    </a:solidFill>
                  </a:tcPr>
                </a:tc>
                <a:extLst>
                  <a:ext uri="{0D108BD9-81ED-4DB2-BD59-A6C34878D82A}">
                    <a16:rowId xmlns:a16="http://schemas.microsoft.com/office/drawing/2014/main" val="1551455724"/>
                  </a:ext>
                </a:extLst>
              </a:tr>
              <a:tr h="489589">
                <a:tc>
                  <a:txBody>
                    <a:bodyPr/>
                    <a:lstStyle/>
                    <a:p>
                      <a:pPr algn="ctr"/>
                      <a:r>
                        <a:rPr lang="en-US" sz="1200" dirty="0">
                          <a:latin typeface="+mn-lt"/>
                        </a:rPr>
                        <a:t>9</a:t>
                      </a:r>
                    </a:p>
                  </a:txBody>
                  <a:tcPr anchor="ctr">
                    <a:solidFill>
                      <a:schemeClr val="bg1"/>
                    </a:solidFill>
                  </a:tcPr>
                </a:tc>
                <a:tc>
                  <a:txBody>
                    <a:bodyPr/>
                    <a:lstStyle/>
                    <a:p>
                      <a:r>
                        <a:rPr lang="en-US" sz="1200" dirty="0">
                          <a:latin typeface="+mn-lt"/>
                        </a:rPr>
                        <a:t>Lower Columbia-Bonanza 500 kV Line (New Construction)</a:t>
                      </a:r>
                    </a:p>
                  </a:txBody>
                  <a:tcPr anchor="ctr">
                    <a:solidFill>
                      <a:schemeClr val="bg1"/>
                    </a:solidFill>
                  </a:tcPr>
                </a:tc>
                <a:extLst>
                  <a:ext uri="{0D108BD9-81ED-4DB2-BD59-A6C34878D82A}">
                    <a16:rowId xmlns:a16="http://schemas.microsoft.com/office/drawing/2014/main" val="210668964"/>
                  </a:ext>
                </a:extLst>
              </a:tr>
              <a:tr h="489589">
                <a:tc>
                  <a:txBody>
                    <a:bodyPr/>
                    <a:lstStyle/>
                    <a:p>
                      <a:pPr algn="ctr"/>
                      <a:r>
                        <a:rPr lang="en-US" sz="1200" dirty="0">
                          <a:latin typeface="+mn-lt"/>
                        </a:rPr>
                        <a:t>10</a:t>
                      </a:r>
                    </a:p>
                  </a:txBody>
                  <a:tcPr anchor="ctr">
                    <a:solidFill>
                      <a:schemeClr val="bg1"/>
                    </a:solidFill>
                  </a:tcPr>
                </a:tc>
                <a:tc>
                  <a:txBody>
                    <a:bodyPr/>
                    <a:lstStyle/>
                    <a:p>
                      <a:r>
                        <a:rPr lang="en-US" sz="1200" dirty="0">
                          <a:latin typeface="+mn-lt"/>
                        </a:rPr>
                        <a:t>Bonanza to NOB 500 kV Line (New Construction)</a:t>
                      </a:r>
                    </a:p>
                  </a:txBody>
                  <a:tcPr anchor="ctr">
                    <a:solidFill>
                      <a:schemeClr val="bg1"/>
                    </a:solidFill>
                  </a:tcPr>
                </a:tc>
                <a:extLst>
                  <a:ext uri="{0D108BD9-81ED-4DB2-BD59-A6C34878D82A}">
                    <a16:rowId xmlns:a16="http://schemas.microsoft.com/office/drawing/2014/main" val="2891936059"/>
                  </a:ext>
                </a:extLst>
              </a:tr>
              <a:tr h="293754">
                <a:tc>
                  <a:txBody>
                    <a:bodyPr/>
                    <a:lstStyle/>
                    <a:p>
                      <a:pPr algn="ctr"/>
                      <a:r>
                        <a:rPr lang="en-US" sz="1200" dirty="0">
                          <a:latin typeface="+mn-lt"/>
                        </a:rPr>
                        <a:t>11</a:t>
                      </a:r>
                    </a:p>
                  </a:txBody>
                  <a:tcPr anchor="ctr">
                    <a:solidFill>
                      <a:schemeClr val="bg1"/>
                    </a:solidFill>
                  </a:tcPr>
                </a:tc>
                <a:tc>
                  <a:txBody>
                    <a:bodyPr/>
                    <a:lstStyle/>
                    <a:p>
                      <a:r>
                        <a:rPr lang="en-US" sz="1200" dirty="0">
                          <a:latin typeface="+mn-lt"/>
                        </a:rPr>
                        <a:t>Ostrander-Pearl 500 kV Line Upgrade</a:t>
                      </a:r>
                    </a:p>
                  </a:txBody>
                  <a:tcPr anchor="ctr">
                    <a:solidFill>
                      <a:schemeClr val="bg1"/>
                    </a:solidFill>
                  </a:tcPr>
                </a:tc>
                <a:extLst>
                  <a:ext uri="{0D108BD9-81ED-4DB2-BD59-A6C34878D82A}">
                    <a16:rowId xmlns:a16="http://schemas.microsoft.com/office/drawing/2014/main" val="2083446045"/>
                  </a:ext>
                </a:extLst>
              </a:tr>
              <a:tr h="293754">
                <a:tc>
                  <a:txBody>
                    <a:bodyPr/>
                    <a:lstStyle/>
                    <a:p>
                      <a:pPr algn="ctr"/>
                      <a:r>
                        <a:rPr lang="en-US" sz="1200" dirty="0">
                          <a:latin typeface="+mn-lt"/>
                        </a:rPr>
                        <a:t>12</a:t>
                      </a:r>
                    </a:p>
                  </a:txBody>
                  <a:tcPr anchor="ctr">
                    <a:solidFill>
                      <a:schemeClr val="bg1"/>
                    </a:solidFill>
                  </a:tcPr>
                </a:tc>
                <a:tc>
                  <a:txBody>
                    <a:bodyPr/>
                    <a:lstStyle/>
                    <a:p>
                      <a:r>
                        <a:rPr lang="en-US" sz="1200" dirty="0">
                          <a:latin typeface="+mn-lt"/>
                        </a:rPr>
                        <a:t>Big Eddy-</a:t>
                      </a:r>
                      <a:r>
                        <a:rPr lang="en-US" sz="1200" dirty="0" err="1">
                          <a:latin typeface="+mn-lt"/>
                        </a:rPr>
                        <a:t>Quenett</a:t>
                      </a:r>
                      <a:r>
                        <a:rPr lang="en-US" sz="1200" dirty="0">
                          <a:latin typeface="+mn-lt"/>
                        </a:rPr>
                        <a:t> Creek Upgrade</a:t>
                      </a:r>
                    </a:p>
                  </a:txBody>
                  <a:tcPr anchor="ctr">
                    <a:solidFill>
                      <a:schemeClr val="bg1"/>
                    </a:solidFill>
                  </a:tcPr>
                </a:tc>
                <a:extLst>
                  <a:ext uri="{0D108BD9-81ED-4DB2-BD59-A6C34878D82A}">
                    <a16:rowId xmlns:a16="http://schemas.microsoft.com/office/drawing/2014/main" val="790216331"/>
                  </a:ext>
                </a:extLst>
              </a:tr>
              <a:tr h="293754">
                <a:tc>
                  <a:txBody>
                    <a:bodyPr/>
                    <a:lstStyle/>
                    <a:p>
                      <a:pPr algn="ctr"/>
                      <a:r>
                        <a:rPr lang="en-US" sz="1200" dirty="0">
                          <a:latin typeface="+mn-lt"/>
                        </a:rPr>
                        <a:t>13</a:t>
                      </a:r>
                    </a:p>
                  </a:txBody>
                  <a:tcPr anchor="ctr">
                    <a:solidFill>
                      <a:schemeClr val="bg1"/>
                    </a:solidFill>
                  </a:tcPr>
                </a:tc>
                <a:tc>
                  <a:txBody>
                    <a:bodyPr/>
                    <a:lstStyle/>
                    <a:p>
                      <a:r>
                        <a:rPr lang="en-US" sz="1200" dirty="0">
                          <a:latin typeface="+mn-lt"/>
                        </a:rPr>
                        <a:t>Big Eddy-The Dalles Line Rebuild</a:t>
                      </a:r>
                    </a:p>
                  </a:txBody>
                  <a:tcPr anchor="ctr">
                    <a:solidFill>
                      <a:schemeClr val="bg1"/>
                    </a:solidFill>
                  </a:tcPr>
                </a:tc>
                <a:extLst>
                  <a:ext uri="{0D108BD9-81ED-4DB2-BD59-A6C34878D82A}">
                    <a16:rowId xmlns:a16="http://schemas.microsoft.com/office/drawing/2014/main" val="2308864685"/>
                  </a:ext>
                </a:extLst>
              </a:tr>
            </a:tbl>
          </a:graphicData>
        </a:graphic>
      </p:graphicFrame>
      <p:grpSp>
        <p:nvGrpSpPr>
          <p:cNvPr id="16" name="Group 15">
            <a:extLst>
              <a:ext uri="{FF2B5EF4-FFF2-40B4-BE49-F238E27FC236}">
                <a16:creationId xmlns:a16="http://schemas.microsoft.com/office/drawing/2014/main" id="{FD12F2B8-F499-AD67-527D-CE8236810660}"/>
              </a:ext>
            </a:extLst>
          </p:cNvPr>
          <p:cNvGrpSpPr/>
          <p:nvPr/>
        </p:nvGrpSpPr>
        <p:grpSpPr>
          <a:xfrm>
            <a:off x="7313150" y="5427872"/>
            <a:ext cx="1514477" cy="744289"/>
            <a:chOff x="856548" y="0"/>
            <a:chExt cx="1439405" cy="701749"/>
          </a:xfrm>
        </p:grpSpPr>
        <p:sp>
          <p:nvSpPr>
            <p:cNvPr id="17" name="Text Box 1">
              <a:extLst>
                <a:ext uri="{FF2B5EF4-FFF2-40B4-BE49-F238E27FC236}">
                  <a16:creationId xmlns:a16="http://schemas.microsoft.com/office/drawing/2014/main" id="{6397CDBA-7AD7-47BF-C9E7-1F7B2F91292A}"/>
                </a:ext>
              </a:extLst>
            </p:cNvPr>
            <p:cNvSpPr txBox="1"/>
            <p:nvPr/>
          </p:nvSpPr>
          <p:spPr>
            <a:xfrm>
              <a:off x="856548" y="0"/>
              <a:ext cx="1439405" cy="7017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GERP 1.0</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GERP 2.0</a:t>
              </a:r>
            </a:p>
          </p:txBody>
        </p:sp>
        <p:cxnSp>
          <p:nvCxnSpPr>
            <p:cNvPr id="18" name="Straight Connector 17">
              <a:extLst>
                <a:ext uri="{FF2B5EF4-FFF2-40B4-BE49-F238E27FC236}">
                  <a16:creationId xmlns:a16="http://schemas.microsoft.com/office/drawing/2014/main" id="{B4A6B044-B75E-4B00-6F4E-6F999DB8384F}"/>
                </a:ext>
              </a:extLst>
            </p:cNvPr>
            <p:cNvCxnSpPr/>
            <p:nvPr/>
          </p:nvCxnSpPr>
          <p:spPr>
            <a:xfrm>
              <a:off x="1819275" y="152400"/>
              <a:ext cx="393405" cy="0"/>
            </a:xfrm>
            <a:prstGeom prst="line">
              <a:avLst/>
            </a:prstGeom>
            <a:ln w="381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3640CF-2388-E09D-DF33-5CFF9D2A6D60}"/>
                </a:ext>
              </a:extLst>
            </p:cNvPr>
            <p:cNvCxnSpPr/>
            <p:nvPr/>
          </p:nvCxnSpPr>
          <p:spPr>
            <a:xfrm>
              <a:off x="1819275" y="457200"/>
              <a:ext cx="3934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Flowchart: Connector 19">
            <a:extLst>
              <a:ext uri="{FF2B5EF4-FFF2-40B4-BE49-F238E27FC236}">
                <a16:creationId xmlns:a16="http://schemas.microsoft.com/office/drawing/2014/main" id="{A6FEEF1A-B479-793C-4475-89D478758F5A}"/>
              </a:ext>
            </a:extLst>
          </p:cNvPr>
          <p:cNvSpPr/>
          <p:nvPr/>
        </p:nvSpPr>
        <p:spPr>
          <a:xfrm>
            <a:off x="5089340" y="2290868"/>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sp>
        <p:nvSpPr>
          <p:cNvPr id="21" name="Flowchart: Connector 20">
            <a:extLst>
              <a:ext uri="{FF2B5EF4-FFF2-40B4-BE49-F238E27FC236}">
                <a16:creationId xmlns:a16="http://schemas.microsoft.com/office/drawing/2014/main" id="{211F6EDE-DA5B-349B-6A1D-86F994315332}"/>
              </a:ext>
            </a:extLst>
          </p:cNvPr>
          <p:cNvSpPr/>
          <p:nvPr/>
        </p:nvSpPr>
        <p:spPr>
          <a:xfrm>
            <a:off x="5956272" y="1745853"/>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sp>
        <p:nvSpPr>
          <p:cNvPr id="22" name="Flowchart: Connector 21">
            <a:extLst>
              <a:ext uri="{FF2B5EF4-FFF2-40B4-BE49-F238E27FC236}">
                <a16:creationId xmlns:a16="http://schemas.microsoft.com/office/drawing/2014/main" id="{12C1BF3F-95D4-8DFA-E296-336E46A25F60}"/>
              </a:ext>
            </a:extLst>
          </p:cNvPr>
          <p:cNvSpPr/>
          <p:nvPr/>
        </p:nvSpPr>
        <p:spPr>
          <a:xfrm>
            <a:off x="5234615" y="3228576"/>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23" name="Flowchart: Connector 22">
            <a:extLst>
              <a:ext uri="{FF2B5EF4-FFF2-40B4-BE49-F238E27FC236}">
                <a16:creationId xmlns:a16="http://schemas.microsoft.com/office/drawing/2014/main" id="{984AC34C-DA36-E407-AA32-5104516EE377}"/>
              </a:ext>
            </a:extLst>
          </p:cNvPr>
          <p:cNvSpPr/>
          <p:nvPr/>
        </p:nvSpPr>
        <p:spPr>
          <a:xfrm>
            <a:off x="4179784" y="3357631"/>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sp>
        <p:nvSpPr>
          <p:cNvPr id="24" name="Flowchart: Connector 23">
            <a:extLst>
              <a:ext uri="{FF2B5EF4-FFF2-40B4-BE49-F238E27FC236}">
                <a16:creationId xmlns:a16="http://schemas.microsoft.com/office/drawing/2014/main" id="{F97214CC-50FE-EF7B-532A-4CC199E275DC}"/>
              </a:ext>
            </a:extLst>
          </p:cNvPr>
          <p:cNvSpPr/>
          <p:nvPr/>
        </p:nvSpPr>
        <p:spPr>
          <a:xfrm>
            <a:off x="4324799" y="2362539"/>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4</a:t>
            </a:r>
          </a:p>
        </p:txBody>
      </p:sp>
      <p:sp>
        <p:nvSpPr>
          <p:cNvPr id="25" name="Flowchart: Connector 24">
            <a:extLst>
              <a:ext uri="{FF2B5EF4-FFF2-40B4-BE49-F238E27FC236}">
                <a16:creationId xmlns:a16="http://schemas.microsoft.com/office/drawing/2014/main" id="{5092CA1F-F5BA-9408-7209-33D4E5E4DBA6}"/>
              </a:ext>
            </a:extLst>
          </p:cNvPr>
          <p:cNvSpPr/>
          <p:nvPr/>
        </p:nvSpPr>
        <p:spPr>
          <a:xfrm>
            <a:off x="4647657" y="3278383"/>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5</a:t>
            </a:r>
          </a:p>
        </p:txBody>
      </p:sp>
      <p:sp>
        <p:nvSpPr>
          <p:cNvPr id="26" name="Flowchart: Connector 25">
            <a:extLst>
              <a:ext uri="{FF2B5EF4-FFF2-40B4-BE49-F238E27FC236}">
                <a16:creationId xmlns:a16="http://schemas.microsoft.com/office/drawing/2014/main" id="{A68E12CA-8772-3FCA-F9D0-8968B0F84767}"/>
              </a:ext>
            </a:extLst>
          </p:cNvPr>
          <p:cNvSpPr/>
          <p:nvPr/>
        </p:nvSpPr>
        <p:spPr>
          <a:xfrm>
            <a:off x="5392883" y="3524786"/>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6</a:t>
            </a:r>
          </a:p>
        </p:txBody>
      </p:sp>
      <p:sp>
        <p:nvSpPr>
          <p:cNvPr id="27" name="Flowchart: Connector 26">
            <a:extLst>
              <a:ext uri="{FF2B5EF4-FFF2-40B4-BE49-F238E27FC236}">
                <a16:creationId xmlns:a16="http://schemas.microsoft.com/office/drawing/2014/main" id="{63E1B41B-5054-0DA7-4625-7A900169D00F}"/>
              </a:ext>
            </a:extLst>
          </p:cNvPr>
          <p:cNvSpPr/>
          <p:nvPr/>
        </p:nvSpPr>
        <p:spPr>
          <a:xfrm>
            <a:off x="5857499" y="3380347"/>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7</a:t>
            </a:r>
          </a:p>
        </p:txBody>
      </p:sp>
      <p:sp>
        <p:nvSpPr>
          <p:cNvPr id="28" name="Flowchart: Connector 27">
            <a:extLst>
              <a:ext uri="{FF2B5EF4-FFF2-40B4-BE49-F238E27FC236}">
                <a16:creationId xmlns:a16="http://schemas.microsoft.com/office/drawing/2014/main" id="{3E0A5A15-5E8E-A0AE-2F3E-7BFA2366D46A}"/>
              </a:ext>
            </a:extLst>
          </p:cNvPr>
          <p:cNvSpPr/>
          <p:nvPr/>
        </p:nvSpPr>
        <p:spPr>
          <a:xfrm>
            <a:off x="5250350" y="4454627"/>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8</a:t>
            </a:r>
          </a:p>
        </p:txBody>
      </p:sp>
      <p:sp>
        <p:nvSpPr>
          <p:cNvPr id="29" name="Flowchart: Connector 28">
            <a:extLst>
              <a:ext uri="{FF2B5EF4-FFF2-40B4-BE49-F238E27FC236}">
                <a16:creationId xmlns:a16="http://schemas.microsoft.com/office/drawing/2014/main" id="{FC2D4CA8-B904-D567-7875-96E748ECA3EA}"/>
              </a:ext>
            </a:extLst>
          </p:cNvPr>
          <p:cNvSpPr/>
          <p:nvPr/>
        </p:nvSpPr>
        <p:spPr>
          <a:xfrm>
            <a:off x="4704706" y="4750060"/>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9</a:t>
            </a:r>
          </a:p>
        </p:txBody>
      </p:sp>
      <p:sp>
        <p:nvSpPr>
          <p:cNvPr id="30" name="Flowchart: Connector 29">
            <a:extLst>
              <a:ext uri="{FF2B5EF4-FFF2-40B4-BE49-F238E27FC236}">
                <a16:creationId xmlns:a16="http://schemas.microsoft.com/office/drawing/2014/main" id="{18C1ECDE-9E06-9C59-D3A6-09FADAC08030}"/>
              </a:ext>
            </a:extLst>
          </p:cNvPr>
          <p:cNvSpPr/>
          <p:nvPr/>
        </p:nvSpPr>
        <p:spPr>
          <a:xfrm>
            <a:off x="3996904" y="5157281"/>
            <a:ext cx="192454" cy="19398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ptos" panose="02110004020202020204"/>
                <a:ea typeface="+mn-ea"/>
                <a:cs typeface="+mn-cs"/>
              </a:rPr>
              <a:t>10</a:t>
            </a:r>
          </a:p>
        </p:txBody>
      </p:sp>
      <p:sp>
        <p:nvSpPr>
          <p:cNvPr id="31" name="Flowchart: Connector 30">
            <a:extLst>
              <a:ext uri="{FF2B5EF4-FFF2-40B4-BE49-F238E27FC236}">
                <a16:creationId xmlns:a16="http://schemas.microsoft.com/office/drawing/2014/main" id="{30A6F53A-3841-3EED-F78A-17798FE4BA51}"/>
              </a:ext>
            </a:extLst>
          </p:cNvPr>
          <p:cNvSpPr/>
          <p:nvPr/>
        </p:nvSpPr>
        <p:spPr>
          <a:xfrm>
            <a:off x="4700191" y="2674208"/>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32" name="Flowchart: Connector 31">
            <a:extLst>
              <a:ext uri="{FF2B5EF4-FFF2-40B4-BE49-F238E27FC236}">
                <a16:creationId xmlns:a16="http://schemas.microsoft.com/office/drawing/2014/main" id="{CAEF98A9-005C-D942-E4F4-0A61F835F6AB}"/>
              </a:ext>
            </a:extLst>
          </p:cNvPr>
          <p:cNvSpPr/>
          <p:nvPr/>
        </p:nvSpPr>
        <p:spPr>
          <a:xfrm>
            <a:off x="4028493" y="3593685"/>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sp>
        <p:nvSpPr>
          <p:cNvPr id="33" name="Flowchart: Connector 32">
            <a:extLst>
              <a:ext uri="{FF2B5EF4-FFF2-40B4-BE49-F238E27FC236}">
                <a16:creationId xmlns:a16="http://schemas.microsoft.com/office/drawing/2014/main" id="{2B21F674-D9DF-D2F9-A9DE-E75262B264B7}"/>
              </a:ext>
            </a:extLst>
          </p:cNvPr>
          <p:cNvSpPr/>
          <p:nvPr/>
        </p:nvSpPr>
        <p:spPr>
          <a:xfrm>
            <a:off x="4940561" y="5167879"/>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4</a:t>
            </a:r>
          </a:p>
        </p:txBody>
      </p:sp>
      <p:sp>
        <p:nvSpPr>
          <p:cNvPr id="34" name="Flowchart: Connector 33">
            <a:extLst>
              <a:ext uri="{FF2B5EF4-FFF2-40B4-BE49-F238E27FC236}">
                <a16:creationId xmlns:a16="http://schemas.microsoft.com/office/drawing/2014/main" id="{E464147F-5CF3-5962-C988-931C0776370C}"/>
              </a:ext>
            </a:extLst>
          </p:cNvPr>
          <p:cNvSpPr/>
          <p:nvPr/>
        </p:nvSpPr>
        <p:spPr>
          <a:xfrm>
            <a:off x="5180780" y="5946666"/>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5</a:t>
            </a:r>
          </a:p>
        </p:txBody>
      </p:sp>
      <p:sp>
        <p:nvSpPr>
          <p:cNvPr id="35" name="Flowchart: Connector 34">
            <a:extLst>
              <a:ext uri="{FF2B5EF4-FFF2-40B4-BE49-F238E27FC236}">
                <a16:creationId xmlns:a16="http://schemas.microsoft.com/office/drawing/2014/main" id="{F4F8D8B9-3B94-33EF-0991-4FD2B16B0CC1}"/>
              </a:ext>
            </a:extLst>
          </p:cNvPr>
          <p:cNvSpPr/>
          <p:nvPr/>
        </p:nvSpPr>
        <p:spPr>
          <a:xfrm>
            <a:off x="4414770" y="4073729"/>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6</a:t>
            </a:r>
          </a:p>
        </p:txBody>
      </p:sp>
      <p:sp>
        <p:nvSpPr>
          <p:cNvPr id="36" name="Flowchart: Connector 35">
            <a:extLst>
              <a:ext uri="{FF2B5EF4-FFF2-40B4-BE49-F238E27FC236}">
                <a16:creationId xmlns:a16="http://schemas.microsoft.com/office/drawing/2014/main" id="{04D378D2-402B-2B53-C97E-AFEE77A7AF14}"/>
              </a:ext>
            </a:extLst>
          </p:cNvPr>
          <p:cNvSpPr/>
          <p:nvPr/>
        </p:nvSpPr>
        <p:spPr>
          <a:xfrm>
            <a:off x="3942892" y="3890849"/>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7</a:t>
            </a:r>
          </a:p>
        </p:txBody>
      </p:sp>
      <p:sp>
        <p:nvSpPr>
          <p:cNvPr id="37" name="Flowchart: Connector 36">
            <a:extLst>
              <a:ext uri="{FF2B5EF4-FFF2-40B4-BE49-F238E27FC236}">
                <a16:creationId xmlns:a16="http://schemas.microsoft.com/office/drawing/2014/main" id="{4C5AC8BE-6D5D-7A4F-638C-E2C518609257}"/>
              </a:ext>
            </a:extLst>
          </p:cNvPr>
          <p:cNvSpPr/>
          <p:nvPr/>
        </p:nvSpPr>
        <p:spPr>
          <a:xfrm>
            <a:off x="5662354" y="5999947"/>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8</a:t>
            </a:r>
          </a:p>
        </p:txBody>
      </p:sp>
      <p:sp>
        <p:nvSpPr>
          <p:cNvPr id="38" name="Flowchart: Connector 37">
            <a:extLst>
              <a:ext uri="{FF2B5EF4-FFF2-40B4-BE49-F238E27FC236}">
                <a16:creationId xmlns:a16="http://schemas.microsoft.com/office/drawing/2014/main" id="{D2771ABC-DCEC-24B9-A066-B2615AB4E472}"/>
              </a:ext>
            </a:extLst>
          </p:cNvPr>
          <p:cNvSpPr/>
          <p:nvPr/>
        </p:nvSpPr>
        <p:spPr>
          <a:xfrm>
            <a:off x="5250350" y="4197226"/>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9</a:t>
            </a:r>
          </a:p>
        </p:txBody>
      </p:sp>
      <p:sp>
        <p:nvSpPr>
          <p:cNvPr id="39" name="Flowchart: Connector 38">
            <a:extLst>
              <a:ext uri="{FF2B5EF4-FFF2-40B4-BE49-F238E27FC236}">
                <a16:creationId xmlns:a16="http://schemas.microsoft.com/office/drawing/2014/main" id="{73419BE5-9797-C9EC-7EA7-BC584E362456}"/>
              </a:ext>
            </a:extLst>
          </p:cNvPr>
          <p:cNvSpPr/>
          <p:nvPr/>
        </p:nvSpPr>
        <p:spPr>
          <a:xfrm>
            <a:off x="5635891" y="5336431"/>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ptos" panose="02110004020202020204"/>
                <a:ea typeface="+mn-ea"/>
                <a:cs typeface="+mn-cs"/>
              </a:rPr>
              <a:t>10</a:t>
            </a:r>
          </a:p>
        </p:txBody>
      </p:sp>
      <p:sp>
        <p:nvSpPr>
          <p:cNvPr id="40" name="Flowchart: Connector 39">
            <a:extLst>
              <a:ext uri="{FF2B5EF4-FFF2-40B4-BE49-F238E27FC236}">
                <a16:creationId xmlns:a16="http://schemas.microsoft.com/office/drawing/2014/main" id="{81C4F5D0-B990-AA50-F907-1C1BD47FDB16}"/>
              </a:ext>
            </a:extLst>
          </p:cNvPr>
          <p:cNvSpPr/>
          <p:nvPr/>
        </p:nvSpPr>
        <p:spPr>
          <a:xfrm>
            <a:off x="4399388" y="3822857"/>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ptos" panose="02110004020202020204"/>
                <a:ea typeface="+mn-ea"/>
                <a:cs typeface="+mn-cs"/>
              </a:rPr>
              <a:t>11</a:t>
            </a:r>
          </a:p>
        </p:txBody>
      </p:sp>
      <p:sp>
        <p:nvSpPr>
          <p:cNvPr id="41" name="Flowchart: Connector 40">
            <a:extLst>
              <a:ext uri="{FF2B5EF4-FFF2-40B4-BE49-F238E27FC236}">
                <a16:creationId xmlns:a16="http://schemas.microsoft.com/office/drawing/2014/main" id="{83AF572C-AD1F-D2A2-F6F2-242E023BC93A}"/>
              </a:ext>
            </a:extLst>
          </p:cNvPr>
          <p:cNvSpPr/>
          <p:nvPr/>
        </p:nvSpPr>
        <p:spPr>
          <a:xfrm>
            <a:off x="5052320" y="3357631"/>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ptos" panose="02110004020202020204"/>
                <a:ea typeface="+mn-ea"/>
                <a:cs typeface="+mn-cs"/>
              </a:rPr>
              <a:t>12</a:t>
            </a:r>
          </a:p>
        </p:txBody>
      </p:sp>
      <p:sp>
        <p:nvSpPr>
          <p:cNvPr id="42" name="Flowchart: Connector 41">
            <a:extLst>
              <a:ext uri="{FF2B5EF4-FFF2-40B4-BE49-F238E27FC236}">
                <a16:creationId xmlns:a16="http://schemas.microsoft.com/office/drawing/2014/main" id="{F7F73910-D464-6A3E-42FC-950DAA4E607E}"/>
              </a:ext>
            </a:extLst>
          </p:cNvPr>
          <p:cNvSpPr/>
          <p:nvPr/>
        </p:nvSpPr>
        <p:spPr>
          <a:xfrm>
            <a:off x="4845532" y="3433346"/>
            <a:ext cx="192454" cy="193987"/>
          </a:xfrm>
          <a:prstGeom prst="flowChartConnector">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ptos" panose="02110004020202020204"/>
                <a:ea typeface="+mn-ea"/>
                <a:cs typeface="+mn-cs"/>
              </a:rPr>
              <a:t>13</a:t>
            </a:r>
          </a:p>
        </p:txBody>
      </p:sp>
    </p:spTree>
    <p:extLst>
      <p:ext uri="{BB962C8B-B14F-4D97-AF65-F5344CB8AC3E}">
        <p14:creationId xmlns:p14="http://schemas.microsoft.com/office/powerpoint/2010/main" val="34618542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TotalTime>
  <Words>483</Words>
  <Application>Microsoft Office PowerPoint</Application>
  <PresentationFormat>Widescreen</PresentationFormat>
  <Paragraphs>113</Paragraphs>
  <Slides>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Aptos</vt:lpstr>
      <vt:lpstr>Aptos Display</vt:lpstr>
      <vt:lpstr>Arial</vt:lpstr>
      <vt:lpstr>Calibri</vt:lpstr>
      <vt:lpstr>1_Office Theme</vt:lpstr>
      <vt:lpstr>3_Office Theme</vt:lpstr>
      <vt:lpstr>BPA’s Grid Expansion</vt:lpstr>
      <vt:lpstr>PowerPoint Presentation</vt:lpstr>
      <vt:lpstr>PowerPoint Presentation</vt:lpstr>
      <vt:lpstr>Grid Expansion and Reinforcement Portfolio</vt:lpstr>
      <vt:lpstr>GERP 1.0 &amp; 2.0 Map </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Rasmussen,Adriana M (BPA) - AIR-WENATCHEE</dc:creator>
  <cp:lastModifiedBy>Orth,Erich T (BPA) - TEGB-TPP-1</cp:lastModifiedBy>
  <cp:revision>12</cp:revision>
  <dcterms:created xsi:type="dcterms:W3CDTF">2026-03-16T21:24:56Z</dcterms:created>
  <dcterms:modified xsi:type="dcterms:W3CDTF">2026-04-22T22:37:00Z</dcterms:modified>
</cp:coreProperties>
</file>