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2" r:id="rId3"/>
    <p:sldId id="260" r:id="rId4"/>
    <p:sldId id="264" r:id="rId5"/>
    <p:sldId id="265" r:id="rId6"/>
    <p:sldId id="266" r:id="rId7"/>
    <p:sldId id="263" r:id="rId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D5C2"/>
    <a:srgbClr val="6ECED3"/>
    <a:srgbClr val="64BCC1"/>
    <a:srgbClr val="F149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82" autoAdjust="0"/>
    <p:restoredTop sz="70734" autoAdjust="0"/>
  </p:normalViewPr>
  <p:slideViewPr>
    <p:cSldViewPr snapToGrid="0" snapToObjects="1">
      <p:cViewPr varScale="1">
        <p:scale>
          <a:sx n="89" d="100"/>
          <a:sy n="89" d="100"/>
        </p:scale>
        <p:origin x="1430" y="77"/>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7514A4-5BF5-4B5C-AD48-E774001AB824}" type="datetimeFigureOut">
              <a:rPr lang="en-US" smtClean="0"/>
              <a:t>8/8/2026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A8C9B9-5613-40CA-8BAD-272B329B480D}" type="slidenum">
              <a:rPr lang="en-US" smtClean="0"/>
              <a:t>‹#›</a:t>
            </a:fld>
            <a:endParaRPr lang="en-US"/>
          </a:p>
        </p:txBody>
      </p:sp>
    </p:spTree>
    <p:extLst>
      <p:ext uri="{BB962C8B-B14F-4D97-AF65-F5344CB8AC3E}">
        <p14:creationId xmlns:p14="http://schemas.microsoft.com/office/powerpoint/2010/main" val="781832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hevrolet.com/performance/previous-year/corvette/stingray"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none" strike="noStrike" kern="1200" dirty="0">
                <a:solidFill>
                  <a:schemeClr val="tx1"/>
                </a:solidFill>
                <a:effectLst/>
                <a:latin typeface="+mn-lt"/>
                <a:ea typeface="+mn-ea"/>
                <a:cs typeface="+mn-cs"/>
              </a:rPr>
              <a:t>The 2026 </a:t>
            </a:r>
            <a:r>
              <a:rPr lang="en-US" sz="1200" b="0" u="none" strike="noStrike" kern="1200" dirty="0">
                <a:solidFill>
                  <a:schemeClr val="tx1"/>
                </a:solidFill>
                <a:effectLst/>
                <a:latin typeface="+mn-lt"/>
                <a:ea typeface="+mn-ea"/>
                <a:cs typeface="+mn-cs"/>
                <a:hlinkClick r:id="rId3"/>
              </a:rPr>
              <a:t>Chevrolet Corvette Stingray</a:t>
            </a:r>
            <a:r>
              <a:rPr lang="en-US" dirty="0"/>
              <a:t> features a mid-mounted 6.2L LT2 V8 engine producing 490 horsepower (495 hp with the Z51 performance exhaust) and 465 </a:t>
            </a:r>
            <a:r>
              <a:rPr lang="en-US" dirty="0" err="1"/>
              <a:t>lb</a:t>
            </a:r>
            <a:r>
              <a:rPr lang="en-US" dirty="0"/>
              <a:t>-ft of torque.</a:t>
            </a:r>
          </a:p>
          <a:p>
            <a:r>
              <a:rPr lang="en-US" dirty="0"/>
              <a:t>When you put pressure to the gas peddle this thing moves!  It is amazing</a:t>
            </a:r>
          </a:p>
          <a:p>
            <a:endParaRPr lang="en-US" dirty="0"/>
          </a:p>
          <a:p>
            <a:r>
              <a:rPr lang="en-US" dirty="0"/>
              <a:t>What is wrong with it?   	You are out of gas!</a:t>
            </a:r>
          </a:p>
          <a:p>
            <a:endParaRPr lang="en-US" dirty="0"/>
          </a:p>
          <a:p>
            <a:r>
              <a:rPr lang="en-US" dirty="0"/>
              <a:t>I’m not sure if I am the best or the worst person to speak on this subject</a:t>
            </a:r>
          </a:p>
          <a:p>
            <a:endParaRPr lang="en-US" dirty="0"/>
          </a:p>
          <a:p>
            <a:r>
              <a:rPr lang="en-US" dirty="0"/>
              <a:t>Worst – I think that we have huge issues with laziness</a:t>
            </a:r>
          </a:p>
          <a:p>
            <a:r>
              <a:rPr lang="en-US" dirty="0"/>
              <a:t>	I think that there are a lot of preachers who use burnout and family priorities as excuses for laziness</a:t>
            </a:r>
          </a:p>
          <a:p>
            <a:r>
              <a:rPr lang="en-US" dirty="0"/>
              <a:t>	They need to get busy for the cause of Christ</a:t>
            </a:r>
          </a:p>
          <a:p>
            <a:r>
              <a:rPr lang="en-US" dirty="0"/>
              <a:t>	I don’t want to hear you wine about how hard your job is</a:t>
            </a:r>
          </a:p>
          <a:p>
            <a:endParaRPr lang="en-US" dirty="0"/>
          </a:p>
          <a:p>
            <a:r>
              <a:rPr lang="en-US" dirty="0"/>
              <a:t>Best – I think I have experienced burnout more often than I would like to admit and may actually be flirting with it in my life as a minister today.</a:t>
            </a:r>
          </a:p>
          <a:p>
            <a:endParaRPr lang="en-US" dirty="0"/>
          </a:p>
          <a:p>
            <a:r>
              <a:rPr lang="en-US" dirty="0"/>
              <a:t>Elijah’s encounter with the prophets of Baal left him burned out and fearful.  He speaks as one who has lost perspective</a:t>
            </a:r>
          </a:p>
          <a:p>
            <a:endParaRPr lang="en-US" dirty="0"/>
          </a:p>
          <a:p>
            <a:r>
              <a:rPr lang="en-US" dirty="0"/>
              <a:t>I come from a long line of working people </a:t>
            </a:r>
          </a:p>
        </p:txBody>
      </p:sp>
      <p:sp>
        <p:nvSpPr>
          <p:cNvPr id="4" name="Slide Number Placeholder 3"/>
          <p:cNvSpPr>
            <a:spLocks noGrp="1"/>
          </p:cNvSpPr>
          <p:nvPr>
            <p:ph type="sldNum" sz="quarter" idx="5"/>
          </p:nvPr>
        </p:nvSpPr>
        <p:spPr/>
        <p:txBody>
          <a:bodyPr/>
          <a:lstStyle/>
          <a:p>
            <a:fld id="{A6A8C9B9-5613-40CA-8BAD-272B329B480D}" type="slidenum">
              <a:rPr lang="en-US" smtClean="0"/>
              <a:t>1</a:t>
            </a:fld>
            <a:endParaRPr lang="en-US"/>
          </a:p>
        </p:txBody>
      </p:sp>
    </p:spTree>
    <p:extLst>
      <p:ext uri="{BB962C8B-B14F-4D97-AF65-F5344CB8AC3E}">
        <p14:creationId xmlns:p14="http://schemas.microsoft.com/office/powerpoint/2010/main" val="3474859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hardest things to do in preparation for this lesson is the define Burnout</a:t>
            </a:r>
          </a:p>
          <a:p>
            <a:r>
              <a:rPr lang="en-US" dirty="0"/>
              <a:t>The definition tends to be nebulous and the term is used to describe a lot of different things</a:t>
            </a:r>
          </a:p>
          <a:p>
            <a:r>
              <a:rPr lang="en-US" dirty="0"/>
              <a:t>It is not depression or anxiety although those things can contribute and/or be the end result of burn out.</a:t>
            </a:r>
          </a:p>
          <a:p>
            <a:endParaRPr lang="en-US" dirty="0"/>
          </a:p>
          <a:p>
            <a:r>
              <a:rPr lang="en-US" dirty="0"/>
              <a:t>Everyone of us has a certain amount of pressure on us.  </a:t>
            </a:r>
          </a:p>
          <a:p>
            <a:r>
              <a:rPr lang="en-US" dirty="0"/>
              <a:t>	Probably the more capable you are the more pressure you have</a:t>
            </a:r>
          </a:p>
          <a:p>
            <a:r>
              <a:rPr lang="en-US" dirty="0"/>
              <a:t>	Pressure to preach a home run.  Pressure to be there for people when they are in need.  Pressure to help people in incredibly difficult situation.  Pressure to know the scriptures.</a:t>
            </a:r>
          </a:p>
          <a:p>
            <a:r>
              <a:rPr lang="en-US" dirty="0"/>
              <a:t>	Strife at Church, Strife in the Church (FB!)</a:t>
            </a:r>
          </a:p>
          <a:p>
            <a:r>
              <a:rPr lang="en-US" dirty="0"/>
              <a:t>Pressure causes us to perform.  On some level the fact that people have an expectation from you is a good things.  </a:t>
            </a:r>
          </a:p>
          <a:p>
            <a:r>
              <a:rPr lang="en-US" dirty="0"/>
              <a:t>Butterflies in your stomach.  Use it!  Make them take flight!</a:t>
            </a:r>
          </a:p>
          <a:p>
            <a:r>
              <a:rPr lang="en-US" dirty="0"/>
              <a:t>Michael Jordan thrived when the pressure was on.   Clutch		James Harden is a great basketball player, but he chokes when the pressure is on</a:t>
            </a:r>
          </a:p>
          <a:p>
            <a:endParaRPr lang="en-US" dirty="0"/>
          </a:p>
          <a:p>
            <a:r>
              <a:rPr lang="en-US" dirty="0"/>
              <a:t>Press that pedal – you go faster and faster.  It is exhilarating.  </a:t>
            </a:r>
          </a:p>
          <a:p>
            <a:r>
              <a:rPr lang="en-US" dirty="0"/>
              <a:t>	You are draining your fuel</a:t>
            </a:r>
          </a:p>
          <a:p>
            <a:r>
              <a:rPr lang="en-US" dirty="0"/>
              <a:t>Every person has a different capacity for handling pressure, but none of us are without limits (I hate that!)</a:t>
            </a:r>
          </a:p>
          <a:p>
            <a:r>
              <a:rPr lang="en-US" dirty="0"/>
              <a:t>If you constantly deal with high pressure at some point you will begin to slow down or maybe even crash.  Big Ole paper weight on the side of the road!  The problem is not that this isn’t a powerful machine.  The problem is that all the fuel has been burned out.</a:t>
            </a:r>
          </a:p>
          <a:p>
            <a:r>
              <a:rPr lang="en-US" dirty="0"/>
              <a:t>Whether you are a Ferrari or a Volvo you still need maintenance and fuel</a:t>
            </a:r>
          </a:p>
          <a:p>
            <a:endParaRPr lang="en-US" dirty="0"/>
          </a:p>
        </p:txBody>
      </p:sp>
      <p:sp>
        <p:nvSpPr>
          <p:cNvPr id="4" name="Slide Number Placeholder 3"/>
          <p:cNvSpPr>
            <a:spLocks noGrp="1"/>
          </p:cNvSpPr>
          <p:nvPr>
            <p:ph type="sldNum" sz="quarter" idx="5"/>
          </p:nvPr>
        </p:nvSpPr>
        <p:spPr/>
        <p:txBody>
          <a:bodyPr/>
          <a:lstStyle/>
          <a:p>
            <a:fld id="{A6A8C9B9-5613-40CA-8BAD-272B329B480D}" type="slidenum">
              <a:rPr lang="en-US" smtClean="0"/>
              <a:t>2</a:t>
            </a:fld>
            <a:endParaRPr lang="en-US"/>
          </a:p>
        </p:txBody>
      </p:sp>
    </p:spTree>
    <p:extLst>
      <p:ext uri="{BB962C8B-B14F-4D97-AF65-F5344CB8AC3E}">
        <p14:creationId xmlns:p14="http://schemas.microsoft.com/office/powerpoint/2010/main" val="3015486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just preaching, but especially preaching is a life of sacrifice.</a:t>
            </a:r>
          </a:p>
          <a:p>
            <a:r>
              <a:rPr lang="en-US" dirty="0"/>
              <a:t>Work hard.  Preach the best sermons, lead that campaign.  Write that material.  Set up one more Bible study.  Visit that hospital.  Challenge yourself spiritually</a:t>
            </a:r>
          </a:p>
          <a:p>
            <a:r>
              <a:rPr lang="en-US" dirty="0"/>
              <a:t>You will never get it all done but you will die trying.</a:t>
            </a:r>
          </a:p>
          <a:p>
            <a:r>
              <a:rPr lang="en-US" dirty="0"/>
              <a:t>If it does not cost you something it is probably not worth much</a:t>
            </a:r>
          </a:p>
          <a:p>
            <a:endParaRPr lang="en-US" dirty="0"/>
          </a:p>
          <a:p>
            <a:r>
              <a:rPr lang="en-US" dirty="0"/>
              <a:t>“I would rather wear out than rust out” George Whitfield</a:t>
            </a:r>
          </a:p>
          <a:p>
            <a:endParaRPr lang="en-US" dirty="0"/>
          </a:p>
          <a:p>
            <a:endParaRPr lang="en-US" dirty="0"/>
          </a:p>
          <a:p>
            <a:r>
              <a:rPr lang="en-US" dirty="0"/>
              <a:t>There is a difference in Godly Sacrifice and needless burnout</a:t>
            </a:r>
          </a:p>
          <a:p>
            <a:r>
              <a:rPr lang="en-US" dirty="0"/>
              <a:t>Robert Murray </a:t>
            </a:r>
            <a:r>
              <a:rPr lang="en-US" dirty="0" err="1"/>
              <a:t>McCheye</a:t>
            </a:r>
            <a:r>
              <a:rPr lang="en-US" dirty="0"/>
              <a:t>, an early 19</a:t>
            </a:r>
            <a:r>
              <a:rPr lang="en-US" baseline="30000" dirty="0"/>
              <a:t>th</a:t>
            </a:r>
            <a:r>
              <a:rPr lang="en-US" dirty="0"/>
              <a:t> Century Scottish preacher  who died at age 30 said on his deathbed</a:t>
            </a:r>
          </a:p>
          <a:p>
            <a:r>
              <a:rPr lang="en-US" dirty="0"/>
              <a:t>“The Lord gave me a message to deliver and a horse to deliver it with, but, alas, I have killed the horse and can no longer deliver the message.”</a:t>
            </a:r>
          </a:p>
        </p:txBody>
      </p:sp>
      <p:sp>
        <p:nvSpPr>
          <p:cNvPr id="4" name="Slide Number Placeholder 3"/>
          <p:cNvSpPr>
            <a:spLocks noGrp="1"/>
          </p:cNvSpPr>
          <p:nvPr>
            <p:ph type="sldNum" sz="quarter" idx="5"/>
          </p:nvPr>
        </p:nvSpPr>
        <p:spPr/>
        <p:txBody>
          <a:bodyPr/>
          <a:lstStyle/>
          <a:p>
            <a:fld id="{A6A8C9B9-5613-40CA-8BAD-272B329B480D}" type="slidenum">
              <a:rPr lang="en-US" smtClean="0"/>
              <a:t>3</a:t>
            </a:fld>
            <a:endParaRPr lang="en-US"/>
          </a:p>
        </p:txBody>
      </p:sp>
    </p:spTree>
    <p:extLst>
      <p:ext uri="{BB962C8B-B14F-4D97-AF65-F5344CB8AC3E}">
        <p14:creationId xmlns:p14="http://schemas.microsoft.com/office/powerpoint/2010/main" val="3828559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3B84A-B9B0-EA1C-B5C5-4FB0E72405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FF632-451C-1058-C67C-DA9EDBC153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594526-DB76-FA84-2C8A-8BDCC9816C05}"/>
              </a:ext>
            </a:extLst>
          </p:cNvPr>
          <p:cNvSpPr>
            <a:spLocks noGrp="1"/>
          </p:cNvSpPr>
          <p:nvPr>
            <p:ph type="body" idx="1"/>
          </p:nvPr>
        </p:nvSpPr>
        <p:spPr/>
        <p:txBody>
          <a:bodyPr/>
          <a:lstStyle/>
          <a:p>
            <a:r>
              <a:rPr lang="en-US" dirty="0"/>
              <a:t>God is God and we are Dust</a:t>
            </a:r>
          </a:p>
          <a:p>
            <a:endParaRPr lang="en-US" dirty="0"/>
          </a:p>
          <a:p>
            <a:r>
              <a:rPr lang="en-US" dirty="0"/>
              <a:t>Genesis 2:7  </a:t>
            </a:r>
            <a:r>
              <a:rPr lang="en-US" sz="1200" b="0" i="0" kern="1200" dirty="0">
                <a:solidFill>
                  <a:schemeClr val="tx1"/>
                </a:solidFill>
                <a:effectLst/>
                <a:latin typeface="+mn-lt"/>
                <a:ea typeface="+mn-ea"/>
                <a:cs typeface="+mn-cs"/>
              </a:rPr>
              <a:t>then the </a:t>
            </a:r>
            <a:r>
              <a:rPr lang="en-US" sz="1200" b="0" i="0" kern="1200" cap="small" dirty="0">
                <a:solidFill>
                  <a:schemeClr val="tx1"/>
                </a:solidFill>
                <a:effectLst/>
                <a:latin typeface="+mn-lt"/>
                <a:ea typeface="+mn-ea"/>
                <a:cs typeface="+mn-cs"/>
              </a:rPr>
              <a:t>Lord</a:t>
            </a:r>
            <a:r>
              <a:rPr lang="en-US" sz="1200" b="0" i="0" kern="1200" dirty="0">
                <a:solidFill>
                  <a:schemeClr val="tx1"/>
                </a:solidFill>
                <a:effectLst/>
                <a:latin typeface="+mn-lt"/>
                <a:ea typeface="+mn-ea"/>
                <a:cs typeface="+mn-cs"/>
              </a:rPr>
              <a:t> God formed the man of dust from the ground and breathed into his nostrils the breath of life, and the man became a living creature.</a:t>
            </a:r>
            <a:endParaRPr lang="en-US" dirty="0"/>
          </a:p>
          <a:p>
            <a:endParaRPr lang="en-US" dirty="0"/>
          </a:p>
          <a:p>
            <a:r>
              <a:rPr lang="en-US" dirty="0"/>
              <a:t>You have limitations</a:t>
            </a:r>
          </a:p>
          <a:p>
            <a:r>
              <a:rPr lang="en-US" dirty="0"/>
              <a:t>God gave us sleep to remind us that we are not Him</a:t>
            </a:r>
          </a:p>
          <a:p>
            <a:endParaRPr lang="en-US" dirty="0"/>
          </a:p>
          <a:p>
            <a:r>
              <a:rPr lang="en-US" dirty="0"/>
              <a:t>We need sleep; but God does not </a:t>
            </a:r>
          </a:p>
          <a:p>
            <a:r>
              <a:rPr lang="en-US" dirty="0"/>
              <a:t>We need rest; but God does not</a:t>
            </a:r>
          </a:p>
          <a:p>
            <a:r>
              <a:rPr lang="en-US" dirty="0"/>
              <a:t>We need food; but God does not</a:t>
            </a:r>
          </a:p>
          <a:p>
            <a:r>
              <a:rPr lang="en-US" dirty="0"/>
              <a:t>We need friends; but God does not</a:t>
            </a:r>
          </a:p>
          <a:p>
            <a:endParaRPr lang="en-US" dirty="0"/>
          </a:p>
          <a:p>
            <a:r>
              <a:rPr lang="en-US" dirty="0"/>
              <a:t>God created us with limitations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Revived in strength as the woman was when she touched the hem of Jesus’ garment.</a:t>
            </a:r>
          </a:p>
          <a:p>
            <a:endParaRPr lang="en-US" dirty="0"/>
          </a:p>
        </p:txBody>
      </p:sp>
      <p:sp>
        <p:nvSpPr>
          <p:cNvPr id="4" name="Slide Number Placeholder 3">
            <a:extLst>
              <a:ext uri="{FF2B5EF4-FFF2-40B4-BE49-F238E27FC236}">
                <a16:creationId xmlns:a16="http://schemas.microsoft.com/office/drawing/2014/main" id="{0FA0FC3E-0345-72FA-557F-EF9196DD469E}"/>
              </a:ext>
            </a:extLst>
          </p:cNvPr>
          <p:cNvSpPr>
            <a:spLocks noGrp="1"/>
          </p:cNvSpPr>
          <p:nvPr>
            <p:ph type="sldNum" sz="quarter" idx="5"/>
          </p:nvPr>
        </p:nvSpPr>
        <p:spPr/>
        <p:txBody>
          <a:bodyPr/>
          <a:lstStyle/>
          <a:p>
            <a:fld id="{A6A8C9B9-5613-40CA-8BAD-272B329B480D}" type="slidenum">
              <a:rPr lang="en-US" smtClean="0"/>
              <a:t>4</a:t>
            </a:fld>
            <a:endParaRPr lang="en-US"/>
          </a:p>
        </p:txBody>
      </p:sp>
    </p:spTree>
    <p:extLst>
      <p:ext uri="{BB962C8B-B14F-4D97-AF65-F5344CB8AC3E}">
        <p14:creationId xmlns:p14="http://schemas.microsoft.com/office/powerpoint/2010/main" val="1692551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97CA2-F0C6-55EC-FF9C-779E477C5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D88F8-9C32-9903-9C1E-5BC08DA5F4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647E00-4F1C-BD79-E6DA-90BBC87E1E60}"/>
              </a:ext>
            </a:extLst>
          </p:cNvPr>
          <p:cNvSpPr>
            <a:spLocks noGrp="1"/>
          </p:cNvSpPr>
          <p:nvPr>
            <p:ph type="body" idx="1"/>
          </p:nvPr>
        </p:nvSpPr>
        <p:spPr/>
        <p:txBody>
          <a:bodyPr/>
          <a:lstStyle/>
          <a:p>
            <a:r>
              <a:rPr lang="en-US" dirty="0"/>
              <a:t>We don’t like to acknowledge that we are burned out because our ministry role is so much more than just a job, it’s part of our </a:t>
            </a:r>
            <a:r>
              <a:rPr lang="en-US"/>
              <a:t>identity.</a:t>
            </a:r>
            <a:endParaRPr lang="en-US" dirty="0"/>
          </a:p>
          <a:p>
            <a:r>
              <a:rPr lang="en-US" dirty="0"/>
              <a:t>Low Fuel Light – it better get your attention!</a:t>
            </a:r>
          </a:p>
          <a:p>
            <a:endParaRPr lang="en-US" dirty="0"/>
          </a:p>
          <a:p>
            <a:pPr marL="228600" indent="-228600">
              <a:buAutoNum type="arabicPeriod"/>
            </a:pPr>
            <a:r>
              <a:rPr lang="en-US" dirty="0"/>
              <a:t>Prep becomes Laborious "I just have so much trouble getting stuff done!”  My work has slowed to a snail’s pace   I find my self staring at my computer or Bible.  ENGAGE!</a:t>
            </a:r>
          </a:p>
          <a:p>
            <a:pPr marL="457200" lvl="1" indent="0">
              <a:buNone/>
            </a:pPr>
            <a:r>
              <a:rPr lang="en-US" dirty="0"/>
              <a:t>Jeremiah 20:9  </a:t>
            </a:r>
            <a:r>
              <a:rPr lang="en-US" sz="1200" b="0" i="0" kern="1200" dirty="0">
                <a:solidFill>
                  <a:schemeClr val="tx1"/>
                </a:solidFill>
                <a:effectLst/>
                <a:latin typeface="+mn-lt"/>
                <a:ea typeface="+mn-ea"/>
                <a:cs typeface="+mn-cs"/>
              </a:rPr>
              <a:t>If I say, “I will not mention him,  or speak any more in his name,”   there is in my heart as it were a burning fire shut up in my bones, and I am weary with holding it in, and I cannot.</a:t>
            </a:r>
          </a:p>
          <a:p>
            <a:pPr marL="457200" lvl="1" indent="0">
              <a:buNone/>
            </a:pPr>
            <a:r>
              <a:rPr lang="en-US" sz="1200" b="0" i="0" kern="1200" dirty="0">
                <a:solidFill>
                  <a:schemeClr val="tx1"/>
                </a:solidFill>
                <a:effectLst/>
                <a:latin typeface="+mn-lt"/>
                <a:ea typeface="+mn-ea"/>
                <a:cs typeface="+mn-cs"/>
              </a:rPr>
              <a:t>I have to share this!</a:t>
            </a:r>
            <a:endParaRPr lang="en-US" dirty="0"/>
          </a:p>
          <a:p>
            <a:pPr marL="228600" indent="-228600">
              <a:buAutoNum type="arabicPeriod"/>
            </a:pPr>
            <a:r>
              <a:rPr lang="en-US" dirty="0"/>
              <a:t>Cynicism and Detachment – I do not think highly of the people I preach or minister to.   Always have something bad to say about my brethren  I remove myself from interactions</a:t>
            </a:r>
          </a:p>
          <a:p>
            <a:pPr marL="457200" lvl="1" indent="0">
              <a:buNone/>
            </a:pPr>
            <a:r>
              <a:rPr lang="en-US" dirty="0"/>
              <a:t>Avoid Certain people, withdraw from </a:t>
            </a:r>
            <a:r>
              <a:rPr lang="en-US" dirty="0" err="1"/>
              <a:t>collegues</a:t>
            </a:r>
            <a:endParaRPr lang="en-US" dirty="0"/>
          </a:p>
          <a:p>
            <a:pPr marL="457200" lvl="1" indent="0">
              <a:buNone/>
            </a:pPr>
            <a:r>
              <a:rPr lang="en-US" dirty="0"/>
              <a:t>2 Cor. </a:t>
            </a:r>
          </a:p>
          <a:p>
            <a:pPr marL="228600" indent="-228600">
              <a:buAutoNum type="arabicPeriod"/>
            </a:pPr>
            <a:r>
              <a:rPr lang="en-US" dirty="0"/>
              <a:t>Overwhelming Exhaustion – There is something wrong with my body</a:t>
            </a:r>
          </a:p>
          <a:p>
            <a:pPr marL="228600" indent="-228600">
              <a:buAutoNum type="arabicPeriod"/>
            </a:pPr>
            <a:r>
              <a:rPr lang="en-US" dirty="0"/>
              <a:t>Personal Spirtual Life Suffers – Am I praying, Do I read my Bible?</a:t>
            </a:r>
          </a:p>
          <a:p>
            <a:pPr marL="228600" indent="-228600">
              <a:buAutoNum type="arabicPeriod"/>
            </a:pPr>
            <a:r>
              <a:rPr lang="en-US" dirty="0"/>
              <a:t>Sense of Ineffectiveness</a:t>
            </a:r>
          </a:p>
          <a:p>
            <a:pPr marL="228600" indent="-228600">
              <a:buAutoNum type="arabicPeriod"/>
            </a:pPr>
            <a:endParaRPr lang="en-US" dirty="0"/>
          </a:p>
          <a:p>
            <a:pPr marL="457200" lvl="1" indent="0">
              <a:buNone/>
            </a:pPr>
            <a:endParaRPr lang="en-US" sz="1200" b="0" i="0" kern="1200" dirty="0">
              <a:solidFill>
                <a:schemeClr val="tx1"/>
              </a:solidFill>
              <a:effectLst/>
              <a:latin typeface="+mn-lt"/>
              <a:ea typeface="+mn-ea"/>
              <a:cs typeface="+mn-cs"/>
            </a:endParaRPr>
          </a:p>
          <a:p>
            <a:pPr marL="457200" lvl="1" indent="0">
              <a:buNone/>
            </a:pPr>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4696139-CDE1-E065-BC75-1B72BAC5780D}"/>
              </a:ext>
            </a:extLst>
          </p:cNvPr>
          <p:cNvSpPr>
            <a:spLocks noGrp="1"/>
          </p:cNvSpPr>
          <p:nvPr>
            <p:ph type="sldNum" sz="quarter" idx="5"/>
          </p:nvPr>
        </p:nvSpPr>
        <p:spPr/>
        <p:txBody>
          <a:bodyPr/>
          <a:lstStyle/>
          <a:p>
            <a:fld id="{A6A8C9B9-5613-40CA-8BAD-272B329B480D}" type="slidenum">
              <a:rPr lang="en-US" smtClean="0"/>
              <a:t>5</a:t>
            </a:fld>
            <a:endParaRPr lang="en-US"/>
          </a:p>
        </p:txBody>
      </p:sp>
    </p:spTree>
    <p:extLst>
      <p:ext uri="{BB962C8B-B14F-4D97-AF65-F5344CB8AC3E}">
        <p14:creationId xmlns:p14="http://schemas.microsoft.com/office/powerpoint/2010/main" val="2942180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3E1BF-ABA6-7B07-C1C5-E019CC1CF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F359A-F24A-611B-CC75-C2548E62F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77C1AD-7EAA-8100-CDCC-69FD12216A08}"/>
              </a:ext>
            </a:extLst>
          </p:cNvPr>
          <p:cNvSpPr>
            <a:spLocks noGrp="1"/>
          </p:cNvSpPr>
          <p:nvPr>
            <p:ph type="body" idx="1"/>
          </p:nvPr>
        </p:nvSpPr>
        <p:spPr/>
        <p:txBody>
          <a:bodyPr/>
          <a:lstStyle/>
          <a:p>
            <a:pPr marL="685800" lvl="1" indent="-228600">
              <a:buAutoNum type="arabicPeriod"/>
            </a:pPr>
            <a:r>
              <a:rPr lang="en-US" sz="1200" b="0" i="0" kern="1200" dirty="0">
                <a:solidFill>
                  <a:schemeClr val="tx1"/>
                </a:solidFill>
                <a:effectLst/>
                <a:latin typeface="+mn-lt"/>
                <a:ea typeface="+mn-ea"/>
                <a:cs typeface="+mn-cs"/>
              </a:rPr>
              <a:t>We Need Rest.   I come from a long line of working people.  My default to almost every problem is, “Work Harder.”  		Go to bed at night.  If you are not getting regular sleep it is going to impact your life and ability to cope.  I have learned to embrace naps without shame</a:t>
            </a:r>
          </a:p>
          <a:p>
            <a:pPr marL="914400" lvl="2" indent="0">
              <a:buNone/>
            </a:pPr>
            <a:r>
              <a:rPr lang="en-US" sz="1200" b="0" i="0" kern="1200" dirty="0">
                <a:solidFill>
                  <a:schemeClr val="tx1"/>
                </a:solidFill>
                <a:effectLst/>
                <a:latin typeface="+mn-lt"/>
                <a:ea typeface="+mn-ea"/>
                <a:cs typeface="+mn-cs"/>
              </a:rPr>
              <a:t>Do you take a day off during the week?  Do you take some of your personal time for vacation (stay-cation if necessary)</a:t>
            </a:r>
          </a:p>
          <a:p>
            <a:pPr marL="914400" lvl="2" indent="0">
              <a:buNone/>
            </a:pPr>
            <a:r>
              <a:rPr lang="en-US" sz="1200" b="0" i="0" kern="1200" dirty="0">
                <a:solidFill>
                  <a:schemeClr val="tx1"/>
                </a:solidFill>
                <a:effectLst/>
                <a:latin typeface="+mn-lt"/>
                <a:ea typeface="+mn-ea"/>
                <a:cs typeface="+mn-cs"/>
              </a:rPr>
              <a:t>There will be things that are left undone.  That’s okay.  There will be things undone if you work 8 days a week.</a:t>
            </a:r>
          </a:p>
          <a:p>
            <a:pPr marL="685800" lvl="1" indent="-228600">
              <a:buAutoNum type="arabicPeriod"/>
            </a:pPr>
            <a:r>
              <a:rPr lang="en-US" sz="1200" b="0" i="0" kern="1200" dirty="0">
                <a:solidFill>
                  <a:schemeClr val="tx1"/>
                </a:solidFill>
                <a:effectLst/>
                <a:latin typeface="+mn-lt"/>
                <a:ea typeface="+mn-ea"/>
                <a:cs typeface="+mn-cs"/>
              </a:rPr>
              <a:t>We Need Relationships</a:t>
            </a:r>
          </a:p>
          <a:p>
            <a:pPr marL="914400" lvl="2" indent="0">
              <a:buNone/>
            </a:pPr>
            <a:r>
              <a:rPr lang="en-US" sz="1200" b="0" i="0" kern="1200" dirty="0">
                <a:solidFill>
                  <a:schemeClr val="tx1"/>
                </a:solidFill>
                <a:effectLst/>
                <a:latin typeface="+mn-lt"/>
                <a:ea typeface="+mn-ea"/>
                <a:cs typeface="+mn-cs"/>
              </a:rPr>
              <a:t>1 Samuel 23:16  And Jonathan, Saul's son, rose and went to David at </a:t>
            </a:r>
            <a:r>
              <a:rPr lang="en-US" sz="1200" b="0" i="0" kern="1200" dirty="0" err="1">
                <a:solidFill>
                  <a:schemeClr val="tx1"/>
                </a:solidFill>
                <a:effectLst/>
                <a:latin typeface="+mn-lt"/>
                <a:ea typeface="+mn-ea"/>
                <a:cs typeface="+mn-cs"/>
              </a:rPr>
              <a:t>Horesh</a:t>
            </a:r>
            <a:r>
              <a:rPr lang="en-US" sz="1200" b="0" i="0" kern="1200" dirty="0">
                <a:solidFill>
                  <a:schemeClr val="tx1"/>
                </a:solidFill>
                <a:effectLst/>
                <a:latin typeface="+mn-lt"/>
                <a:ea typeface="+mn-ea"/>
                <a:cs typeface="+mn-cs"/>
              </a:rPr>
              <a:t>, and strengthened his hand in God.</a:t>
            </a:r>
          </a:p>
          <a:p>
            <a:pPr marL="914400" lvl="2" indent="0">
              <a:buNone/>
            </a:pPr>
            <a:r>
              <a:rPr lang="en-US" sz="1200" b="0" i="0" kern="1200" dirty="0">
                <a:solidFill>
                  <a:schemeClr val="tx1"/>
                </a:solidFill>
                <a:effectLst/>
                <a:latin typeface="+mn-lt"/>
                <a:ea typeface="+mn-ea"/>
                <a:cs typeface="+mn-cs"/>
              </a:rPr>
              <a:t>Elders – Shepherd your preacher don’t just work him (Barry Robinson)</a:t>
            </a:r>
          </a:p>
          <a:p>
            <a:pPr marL="914400" lvl="2" indent="0">
              <a:buNone/>
            </a:pPr>
            <a:r>
              <a:rPr lang="en-US" sz="1200" b="0" i="0" kern="1200" dirty="0">
                <a:solidFill>
                  <a:schemeClr val="tx1"/>
                </a:solidFill>
                <a:effectLst/>
                <a:latin typeface="+mn-lt"/>
                <a:ea typeface="+mn-ea"/>
                <a:cs typeface="+mn-cs"/>
              </a:rPr>
              <a:t>Wives – Respect (Eph 5)  He needs to know that you believe in him.    Sex – 1 Cor 7  Don’t neglect it even though burnout may encourage that</a:t>
            </a:r>
          </a:p>
          <a:p>
            <a:pPr marL="914400" lvl="2" indent="0">
              <a:buNone/>
            </a:pPr>
            <a:r>
              <a:rPr lang="en-US" sz="1200" b="0" i="0" kern="1200" dirty="0">
                <a:solidFill>
                  <a:schemeClr val="tx1"/>
                </a:solidFill>
                <a:effectLst/>
                <a:latin typeface="+mn-lt"/>
                <a:ea typeface="+mn-ea"/>
                <a:cs typeface="+mn-cs"/>
              </a:rPr>
              <a:t>Brothers – We are in this together.  (Not alone)  Increase ability to handle pressure.   Preachers Meetings., Sit down with a counselor</a:t>
            </a:r>
          </a:p>
          <a:p>
            <a:pPr marL="914400" lvl="2" indent="0">
              <a:buNone/>
            </a:pPr>
            <a:r>
              <a:rPr lang="en-US" sz="1200" b="0" i="0" kern="1200" dirty="0">
                <a:solidFill>
                  <a:schemeClr val="tx1"/>
                </a:solidFill>
                <a:effectLst/>
                <a:latin typeface="+mn-lt"/>
                <a:ea typeface="+mn-ea"/>
                <a:cs typeface="+mn-cs"/>
              </a:rPr>
              <a:t>	Eccl 4:9-10  </a:t>
            </a:r>
            <a:r>
              <a:rPr lang="en-US" sz="1200" b="1" i="0" kern="1200" baseline="300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Two are better than one, because they have a good reward for their toil. </a:t>
            </a:r>
            <a:r>
              <a:rPr lang="en-US" sz="1200" b="1" i="0" kern="1200" baseline="30000" dirty="0">
                <a:solidFill>
                  <a:schemeClr val="tx1"/>
                </a:solidFill>
                <a:effectLst/>
                <a:latin typeface="+mn-lt"/>
                <a:ea typeface="+mn-ea"/>
                <a:cs typeface="+mn-cs"/>
              </a:rPr>
              <a:t>10 </a:t>
            </a:r>
            <a:r>
              <a:rPr lang="en-US" sz="1200" b="0" i="0" kern="1200" dirty="0">
                <a:solidFill>
                  <a:schemeClr val="tx1"/>
                </a:solidFill>
                <a:effectLst/>
                <a:latin typeface="+mn-lt"/>
                <a:ea typeface="+mn-ea"/>
                <a:cs typeface="+mn-cs"/>
              </a:rPr>
              <a:t>For if they fall, one will lift up his fellow. But woe to him who is alone when he falls and has not another to lift him up</a:t>
            </a:r>
          </a:p>
          <a:p>
            <a:pPr marL="685800" lvl="1" indent="-228600">
              <a:buAutoNum type="arabicPeriod"/>
            </a:pPr>
            <a:r>
              <a:rPr lang="en-US" sz="1200" b="0" i="0" kern="1200" dirty="0">
                <a:solidFill>
                  <a:schemeClr val="tx1"/>
                </a:solidFill>
                <a:effectLst/>
                <a:latin typeface="+mn-lt"/>
                <a:ea typeface="+mn-ea"/>
                <a:cs typeface="+mn-cs"/>
              </a:rPr>
              <a:t>We Need Inward Renewal - PTP (Renew, Refresh, Recharge)</a:t>
            </a:r>
          </a:p>
          <a:p>
            <a:pPr marL="685800" lvl="1" indent="-228600">
              <a:buAutoNum type="arabicPeriod"/>
            </a:pPr>
            <a:r>
              <a:rPr lang="en-US" sz="1200" b="0" i="0" kern="1200" dirty="0">
                <a:solidFill>
                  <a:schemeClr val="tx1"/>
                </a:solidFill>
                <a:effectLst/>
                <a:latin typeface="+mn-lt"/>
                <a:ea typeface="+mn-ea"/>
                <a:cs typeface="+mn-cs"/>
              </a:rPr>
              <a:t>Exercise – it makes a difference.  Take time to go to the gym, go for a walk.  Some of what you are feeling is the result of your body being severely unhealthy</a:t>
            </a:r>
          </a:p>
          <a:p>
            <a:pPr marL="685800" lvl="1" indent="-228600">
              <a:buAutoNum type="arabicPeriod"/>
            </a:pPr>
            <a:r>
              <a:rPr lang="en-US" sz="1200" b="0" i="0" kern="1200" dirty="0">
                <a:solidFill>
                  <a:schemeClr val="tx1"/>
                </a:solidFill>
                <a:effectLst/>
                <a:latin typeface="+mn-lt"/>
                <a:ea typeface="+mn-ea"/>
                <a:cs typeface="+mn-cs"/>
              </a:rPr>
              <a:t>Rely on the Lord – 1 Cor 3:6  I planted, Apollos watered, but God gave the increase.  Lets take the pressure off that you have to save the world.  Save your congregation.  Save this person</a:t>
            </a:r>
          </a:p>
          <a:p>
            <a:pPr marL="457200" lvl="1" indent="0">
              <a:buNone/>
            </a:pPr>
            <a:r>
              <a:rPr lang="en-US" sz="1200" b="0" i="0" kern="1200" dirty="0">
                <a:solidFill>
                  <a:schemeClr val="tx1"/>
                </a:solidFill>
                <a:effectLst/>
                <a:latin typeface="+mn-lt"/>
                <a:ea typeface="+mn-ea"/>
                <a:cs typeface="+mn-cs"/>
              </a:rPr>
              <a:t>	I did what I could do, and now this is in God’s hands.  I am good with that.</a:t>
            </a:r>
          </a:p>
          <a:p>
            <a:pPr marL="685800" lvl="1" indent="-228600">
              <a:buAutoNum type="arabicPeriod"/>
            </a:pPr>
            <a:r>
              <a:rPr lang="en-US" sz="1200" b="0" i="0" kern="1200" dirty="0">
                <a:solidFill>
                  <a:schemeClr val="tx1"/>
                </a:solidFill>
                <a:effectLst/>
                <a:latin typeface="+mn-lt"/>
                <a:ea typeface="+mn-ea"/>
                <a:cs typeface="+mn-cs"/>
              </a:rPr>
              <a:t>Beware Celebrity – John 5:41  I do not receive honor from men.</a:t>
            </a:r>
          </a:p>
          <a:p>
            <a:pPr marL="685800" lvl="1" indent="-228600">
              <a:buAutoNum type="arabicPeriod"/>
            </a:pPr>
            <a:r>
              <a:rPr lang="en-US" sz="1200" b="0" i="0" kern="1200" dirty="0">
                <a:solidFill>
                  <a:schemeClr val="tx1"/>
                </a:solidFill>
                <a:effectLst/>
                <a:latin typeface="+mn-lt"/>
                <a:ea typeface="+mn-ea"/>
                <a:cs typeface="+mn-cs"/>
              </a:rPr>
              <a:t>Learn to Delegate – Purposeful Work (Acts 6)  The Apostles had to say no to feeding widow.  There are some things much less than that you probably need to say no to.  		   Exodus 18:17  So Moses’ father-in-law said to him, “The thing that you do </a:t>
            </a:r>
            <a:r>
              <a:rPr lang="en-US" sz="1200" b="0" i="1" kern="1200" dirty="0">
                <a:solidFill>
                  <a:schemeClr val="tx1"/>
                </a:solidFill>
                <a:effectLst/>
                <a:latin typeface="+mn-lt"/>
                <a:ea typeface="+mn-ea"/>
                <a:cs typeface="+mn-cs"/>
              </a:rPr>
              <a:t>is</a:t>
            </a:r>
            <a:r>
              <a:rPr lang="en-US" sz="1200" b="0" i="0" kern="1200" dirty="0">
                <a:solidFill>
                  <a:schemeClr val="tx1"/>
                </a:solidFill>
                <a:effectLst/>
                <a:latin typeface="+mn-lt"/>
                <a:ea typeface="+mn-ea"/>
                <a:cs typeface="+mn-cs"/>
              </a:rPr>
              <a:t> not good.</a:t>
            </a:r>
          </a:p>
          <a:p>
            <a:pPr marL="685800" lvl="1" indent="-228600">
              <a:buAutoNum type="arabicPeriod"/>
            </a:pPr>
            <a:r>
              <a:rPr lang="en-US" sz="1200" b="0" i="0" kern="1200" dirty="0">
                <a:solidFill>
                  <a:schemeClr val="tx1"/>
                </a:solidFill>
                <a:effectLst/>
                <a:latin typeface="+mn-lt"/>
                <a:ea typeface="+mn-ea"/>
                <a:cs typeface="+mn-cs"/>
              </a:rPr>
              <a:t>Proper Perspective</a:t>
            </a:r>
          </a:p>
          <a:p>
            <a:pPr marL="914400" lvl="2" indent="0">
              <a:buNone/>
            </a:pPr>
            <a:r>
              <a:rPr lang="en-US" sz="1200" b="0" i="0" kern="1200" dirty="0">
                <a:solidFill>
                  <a:schemeClr val="tx1"/>
                </a:solidFill>
                <a:effectLst/>
                <a:latin typeface="+mn-lt"/>
                <a:ea typeface="+mn-ea"/>
                <a:cs typeface="+mn-cs"/>
              </a:rPr>
              <a:t>“If I never preach another sermon, never lead another church meeting, never give another talk, never have another one-to-one spiritual conversation with anyone, never use my gifts ever again in ministry, my name is still written in heaven.  And in that I will rejoice.”</a:t>
            </a:r>
          </a:p>
        </p:txBody>
      </p:sp>
      <p:sp>
        <p:nvSpPr>
          <p:cNvPr id="4" name="Slide Number Placeholder 3">
            <a:extLst>
              <a:ext uri="{FF2B5EF4-FFF2-40B4-BE49-F238E27FC236}">
                <a16:creationId xmlns:a16="http://schemas.microsoft.com/office/drawing/2014/main" id="{D496DBEB-2726-DC00-D81B-BD546326380B}"/>
              </a:ext>
            </a:extLst>
          </p:cNvPr>
          <p:cNvSpPr>
            <a:spLocks noGrp="1"/>
          </p:cNvSpPr>
          <p:nvPr>
            <p:ph type="sldNum" sz="quarter" idx="5"/>
          </p:nvPr>
        </p:nvSpPr>
        <p:spPr/>
        <p:txBody>
          <a:bodyPr/>
          <a:lstStyle/>
          <a:p>
            <a:fld id="{A6A8C9B9-5613-40CA-8BAD-272B329B480D}" type="slidenum">
              <a:rPr lang="en-US" smtClean="0"/>
              <a:t>6</a:t>
            </a:fld>
            <a:endParaRPr lang="en-US"/>
          </a:p>
        </p:txBody>
      </p:sp>
    </p:spTree>
    <p:extLst>
      <p:ext uri="{BB962C8B-B14F-4D97-AF65-F5344CB8AC3E}">
        <p14:creationId xmlns:p14="http://schemas.microsoft.com/office/powerpoint/2010/main" val="2048480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8C9B9-5613-40CA-8BAD-272B329B480D}" type="slidenum">
              <a:rPr lang="en-US" smtClean="0"/>
              <a:t>7</a:t>
            </a:fld>
            <a:endParaRPr lang="en-US"/>
          </a:p>
        </p:txBody>
      </p:sp>
    </p:spTree>
    <p:extLst>
      <p:ext uri="{BB962C8B-B14F-4D97-AF65-F5344CB8AC3E}">
        <p14:creationId xmlns:p14="http://schemas.microsoft.com/office/powerpoint/2010/main" val="17922841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1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F2514323-170B-1C52-16BA-2153FB4E34BD}"/>
              </a:ext>
            </a:extLst>
          </p:cNvPr>
          <p:cNvSpPr>
            <a:spLocks noGrp="1"/>
          </p:cNvSpPr>
          <p:nvPr>
            <p:ph type="body" sz="quarter" idx="11" hasCustomPrompt="1"/>
          </p:nvPr>
        </p:nvSpPr>
        <p:spPr>
          <a:xfrm>
            <a:off x="1955010" y="4312459"/>
            <a:ext cx="5621539" cy="502914"/>
          </a:xfrm>
        </p:spPr>
        <p:txBody>
          <a:bodyPr>
            <a:normAutofit/>
          </a:bodyPr>
          <a:lstStyle>
            <a:lvl1pPr>
              <a:defRPr sz="1600"/>
            </a:lvl1pPr>
          </a:lstStyle>
          <a:p>
            <a:pPr lvl="0"/>
            <a:r>
              <a:rPr lang="en-US" dirty="0"/>
              <a:t>Add Your Subtitle</a:t>
            </a:r>
          </a:p>
        </p:txBody>
      </p:sp>
    </p:spTree>
    <p:extLst>
      <p:ext uri="{BB962C8B-B14F-4D97-AF65-F5344CB8AC3E}">
        <p14:creationId xmlns:p14="http://schemas.microsoft.com/office/powerpoint/2010/main" val="101878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5">
            <a:extLst>
              <a:ext uri="{FF2B5EF4-FFF2-40B4-BE49-F238E27FC236}">
                <a16:creationId xmlns:a16="http://schemas.microsoft.com/office/drawing/2014/main" id="{AF4553C5-0545-7664-6C17-7E4E82A5412F}"/>
              </a:ext>
            </a:extLst>
          </p:cNvPr>
          <p:cNvSpPr>
            <a:spLocks noGrp="1"/>
          </p:cNvSpPr>
          <p:nvPr>
            <p:ph type="body" sz="quarter" idx="11" hasCustomPrompt="1"/>
          </p:nvPr>
        </p:nvSpPr>
        <p:spPr>
          <a:xfrm>
            <a:off x="1955010" y="4312459"/>
            <a:ext cx="5621539" cy="502914"/>
          </a:xfrm>
        </p:spPr>
        <p:txBody>
          <a:bodyPr>
            <a:normAutofit/>
          </a:bodyPr>
          <a:lstStyle>
            <a:lvl1pPr>
              <a:defRPr sz="1600"/>
            </a:lvl1pPr>
          </a:lstStyle>
          <a:p>
            <a:pPr lvl="0"/>
            <a:r>
              <a:rPr lang="en-US" dirty="0"/>
              <a:t>Add Your Subtitle</a:t>
            </a:r>
          </a:p>
        </p:txBody>
      </p:sp>
      <p:sp>
        <p:nvSpPr>
          <p:cNvPr id="5" name="Title 1">
            <a:extLst>
              <a:ext uri="{FF2B5EF4-FFF2-40B4-BE49-F238E27FC236}">
                <a16:creationId xmlns:a16="http://schemas.microsoft.com/office/drawing/2014/main" id="{6F73911B-9122-159B-E7A2-04C0E4B39BDB}"/>
              </a:ext>
            </a:extLst>
          </p:cNvPr>
          <p:cNvSpPr>
            <a:spLocks noGrp="1"/>
          </p:cNvSpPr>
          <p:nvPr>
            <p:ph type="title" hasCustomPrompt="1"/>
          </p:nvPr>
        </p:nvSpPr>
        <p:spPr>
          <a:xfrm>
            <a:off x="1480457" y="1316437"/>
            <a:ext cx="6252754" cy="1853624"/>
          </a:xfrm>
        </p:spPr>
        <p:txBody>
          <a:bodyPr/>
          <a:lstStyle/>
          <a:p>
            <a:r>
              <a:rPr lang="en-US" dirty="0"/>
              <a:t>Add Your Title</a:t>
            </a:r>
          </a:p>
        </p:txBody>
      </p:sp>
    </p:spTree>
    <p:extLst>
      <p:ext uri="{BB962C8B-B14F-4D97-AF65-F5344CB8AC3E}">
        <p14:creationId xmlns:p14="http://schemas.microsoft.com/office/powerpoint/2010/main" val="336627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2943497" y="242700"/>
            <a:ext cx="5833440" cy="4649378"/>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1941050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7C037F9D-9DD7-8543-0D4F-D5D48D4F382B}"/>
              </a:ext>
            </a:extLst>
          </p:cNvPr>
          <p:cNvSpPr>
            <a:spLocks noGrp="1"/>
          </p:cNvSpPr>
          <p:nvPr>
            <p:ph type="body" sz="quarter" idx="10" hasCustomPrompt="1"/>
          </p:nvPr>
        </p:nvSpPr>
        <p:spPr>
          <a:xfrm>
            <a:off x="2943497" y="242700"/>
            <a:ext cx="5833440" cy="4649378"/>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3630400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4B42D73D-BC60-5F45-E212-894AB32A76E2}"/>
              </a:ext>
            </a:extLst>
          </p:cNvPr>
          <p:cNvSpPr>
            <a:spLocks noGrp="1"/>
          </p:cNvSpPr>
          <p:nvPr>
            <p:ph type="body" sz="quarter" idx="10" hasCustomPrompt="1"/>
          </p:nvPr>
        </p:nvSpPr>
        <p:spPr>
          <a:xfrm>
            <a:off x="2943497" y="242700"/>
            <a:ext cx="5833440" cy="4649378"/>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
        <p:nvSpPr>
          <p:cNvPr id="4" name="Title 1">
            <a:extLst>
              <a:ext uri="{FF2B5EF4-FFF2-40B4-BE49-F238E27FC236}">
                <a16:creationId xmlns:a16="http://schemas.microsoft.com/office/drawing/2014/main" id="{EC3B9451-8EDE-BC35-C8F1-F148A7260E89}"/>
              </a:ext>
            </a:extLst>
          </p:cNvPr>
          <p:cNvSpPr>
            <a:spLocks noGrp="1"/>
          </p:cNvSpPr>
          <p:nvPr>
            <p:ph type="title" hasCustomPrompt="1"/>
          </p:nvPr>
        </p:nvSpPr>
        <p:spPr>
          <a:xfrm>
            <a:off x="203588" y="3533342"/>
            <a:ext cx="2522195" cy="727491"/>
          </a:xfrm>
        </p:spPr>
        <p:txBody>
          <a:bodyPr>
            <a:noAutofit/>
          </a:bodyPr>
          <a:lstStyle>
            <a:lvl1pPr>
              <a:defRPr sz="1800"/>
            </a:lvl1pPr>
          </a:lstStyle>
          <a:p>
            <a:r>
              <a:rPr lang="en-US" dirty="0"/>
              <a:t>Add Your Title</a:t>
            </a:r>
          </a:p>
        </p:txBody>
      </p:sp>
    </p:spTree>
    <p:extLst>
      <p:ext uri="{BB962C8B-B14F-4D97-AF65-F5344CB8AC3E}">
        <p14:creationId xmlns:p14="http://schemas.microsoft.com/office/powerpoint/2010/main" val="334360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409146" y="421372"/>
            <a:ext cx="8387505" cy="4354160"/>
          </a:xfrm>
        </p:spPr>
        <p:txBody>
          <a:bodyPr anchor="ctr"/>
          <a:lstStyle>
            <a:lvl1pPr marL="0" indent="0" algn="ctr">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Text Here</a:t>
            </a:r>
          </a:p>
        </p:txBody>
      </p:sp>
    </p:spTree>
    <p:extLst>
      <p:ext uri="{BB962C8B-B14F-4D97-AF65-F5344CB8AC3E}">
        <p14:creationId xmlns:p14="http://schemas.microsoft.com/office/powerpoint/2010/main" val="382251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9"/>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8/8/2026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4" r:id="rId2"/>
    <p:sldLayoutId id="2147483651" r:id="rId3"/>
    <p:sldLayoutId id="2147483652" r:id="rId4"/>
    <p:sldLayoutId id="2147483656" r:id="rId5"/>
    <p:sldLayoutId id="2147483655" r:id="rId6"/>
    <p:sldLayoutId id="2147483657" r:id="rId7"/>
  </p:sldLayoutIdLst>
  <p:txStyles>
    <p:titleStyle>
      <a:lvl1pPr algn="ctr" defTabSz="914400" rtl="0" eaLnBrk="1" latinLnBrk="0" hangingPunct="1">
        <a:spcBef>
          <a:spcPct val="0"/>
        </a:spcBef>
        <a:buNone/>
        <a:defRPr sz="4400" kern="1200">
          <a:solidFill>
            <a:srgbClr val="DBD5C2"/>
          </a:solidFill>
          <a:latin typeface="+mj-lt"/>
          <a:ea typeface="+mj-ea"/>
          <a:cs typeface="+mj-cs"/>
        </a:defRPr>
      </a:lvl1pPr>
    </p:titleStyle>
    <p:bodyStyle>
      <a:lvl1pPr marL="0" indent="0" algn="ctr" defTabSz="914400" rtl="0" eaLnBrk="1" latinLnBrk="0" hangingPunct="1">
        <a:spcBef>
          <a:spcPct val="20000"/>
        </a:spcBef>
        <a:buFont typeface="Arial"/>
        <a:buNone/>
        <a:defRPr sz="3000" kern="1200">
          <a:solidFill>
            <a:srgbClr val="DBD5C2"/>
          </a:solidFill>
          <a:latin typeface="+mn-lt"/>
          <a:ea typeface="+mn-ea"/>
          <a:cs typeface="+mn-cs"/>
        </a:defRPr>
      </a:lvl1pPr>
      <a:lvl2pPr marL="914400" indent="-457200" algn="ctr" defTabSz="914400" rtl="0" eaLnBrk="1" latinLnBrk="0" hangingPunct="1">
        <a:spcBef>
          <a:spcPct val="20000"/>
        </a:spcBef>
        <a:buFont typeface="Arial"/>
        <a:buChar char="•"/>
        <a:defRPr sz="3000" kern="1200">
          <a:solidFill>
            <a:srgbClr val="DBD5C2"/>
          </a:solidFill>
          <a:latin typeface="+mn-lt"/>
          <a:ea typeface="+mn-ea"/>
          <a:cs typeface="+mn-cs"/>
        </a:defRPr>
      </a:lvl2pPr>
      <a:lvl3pPr marL="914400" indent="0" algn="ctr" defTabSz="914400" rtl="0" eaLnBrk="1" latinLnBrk="0" hangingPunct="1">
        <a:spcBef>
          <a:spcPct val="20000"/>
        </a:spcBef>
        <a:buFont typeface="Arial" pitchFamily="34" charset="0"/>
        <a:buNone/>
        <a:defRPr sz="3000" kern="1200">
          <a:solidFill>
            <a:srgbClr val="DBD5C2"/>
          </a:solidFill>
          <a:latin typeface="+mn-lt"/>
          <a:ea typeface="+mn-ea"/>
          <a:cs typeface="+mn-cs"/>
        </a:defRPr>
      </a:lvl3pPr>
      <a:lvl4pPr marL="1371600" indent="0" algn="ctr" defTabSz="914400" rtl="0" eaLnBrk="1" latinLnBrk="0" hangingPunct="1">
        <a:spcBef>
          <a:spcPct val="20000"/>
        </a:spcBef>
        <a:buFont typeface="Arial" pitchFamily="34" charset="0"/>
        <a:buNone/>
        <a:defRPr sz="3000" kern="1200">
          <a:solidFill>
            <a:srgbClr val="DBD5C2"/>
          </a:solidFill>
          <a:latin typeface="+mn-lt"/>
          <a:ea typeface="+mn-ea"/>
          <a:cs typeface="+mn-cs"/>
        </a:defRPr>
      </a:lvl4pPr>
      <a:lvl5pPr marL="1828800" indent="0" algn="ctr" defTabSz="914400" rtl="0" eaLnBrk="1" latinLnBrk="0" hangingPunct="1">
        <a:spcBef>
          <a:spcPct val="20000"/>
        </a:spcBef>
        <a:buFont typeface="Arial" pitchFamily="34" charset="0"/>
        <a:buNone/>
        <a:defRPr sz="3000" kern="1200">
          <a:solidFill>
            <a:srgbClr val="DBD5C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325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5D601F5-657A-25A5-F1C9-ED1285446F73}"/>
              </a:ext>
            </a:extLst>
          </p:cNvPr>
          <p:cNvSpPr>
            <a:spLocks noGrp="1"/>
          </p:cNvSpPr>
          <p:nvPr>
            <p:ph type="body" sz="quarter" idx="10"/>
          </p:nvPr>
        </p:nvSpPr>
        <p:spPr/>
        <p:txBody>
          <a:bodyPr/>
          <a:lstStyle/>
          <a:p>
            <a:endParaRPr lang="en-US" dirty="0"/>
          </a:p>
        </p:txBody>
      </p:sp>
      <p:pic>
        <p:nvPicPr>
          <p:cNvPr id="3" name="Picture 2">
            <a:extLst>
              <a:ext uri="{FF2B5EF4-FFF2-40B4-BE49-F238E27FC236}">
                <a16:creationId xmlns:a16="http://schemas.microsoft.com/office/drawing/2014/main" id="{21873E4E-6DF7-1F7E-BB2E-8B08A9D016D8}"/>
              </a:ext>
            </a:extLst>
          </p:cNvPr>
          <p:cNvPicPr>
            <a:picLocks noChangeAspect="1"/>
          </p:cNvPicPr>
          <p:nvPr/>
        </p:nvPicPr>
        <p:blipFill>
          <a:blip r:embed="rId3"/>
          <a:srcRect l="13735" t="41215" r="43761" b="29105"/>
          <a:stretch>
            <a:fillRect/>
          </a:stretch>
        </p:blipFill>
        <p:spPr>
          <a:xfrm rot="10800000">
            <a:off x="3254641" y="275114"/>
            <a:ext cx="5073257" cy="4584549"/>
          </a:xfrm>
          <a:prstGeom prst="rect">
            <a:avLst/>
          </a:prstGeom>
        </p:spPr>
      </p:pic>
    </p:spTree>
    <p:extLst>
      <p:ext uri="{BB962C8B-B14F-4D97-AF65-F5344CB8AC3E}">
        <p14:creationId xmlns:p14="http://schemas.microsoft.com/office/powerpoint/2010/main" val="92046537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CCD1D29-8C35-CD3B-D477-BF659E154DCE}"/>
              </a:ext>
            </a:extLst>
          </p:cNvPr>
          <p:cNvSpPr>
            <a:spLocks noGrp="1"/>
          </p:cNvSpPr>
          <p:nvPr>
            <p:ph type="body" sz="quarter" idx="10"/>
          </p:nvPr>
        </p:nvSpPr>
        <p:spPr/>
        <p:txBody>
          <a:bodyPr>
            <a:normAutofit/>
          </a:bodyPr>
          <a:lstStyle/>
          <a:p>
            <a:r>
              <a:rPr lang="en-US" sz="3200" dirty="0"/>
              <a:t>Then He said to </a:t>
            </a:r>
            <a:r>
              <a:rPr lang="en-US" sz="3200" i="1" dirty="0"/>
              <a:t>them</a:t>
            </a:r>
            <a:r>
              <a:rPr lang="en-US" sz="3200" dirty="0"/>
              <a:t> all, “If anyone desires to come after Me, let him deny himself, and take up his cross daily, and follow Me. For whoever desires to save his life will lose it, but whoever loses his life for My sake will save it.</a:t>
            </a:r>
            <a:endParaRPr lang="en-US" sz="3200" dirty="0">
              <a:latin typeface="Georgia" panose="02040502050405020303" pitchFamily="18" charset="0"/>
            </a:endParaRPr>
          </a:p>
          <a:p>
            <a:r>
              <a:rPr lang="en-US" sz="3200" dirty="0">
                <a:latin typeface="Georgia" panose="02040502050405020303" pitchFamily="18" charset="0"/>
              </a:rPr>
              <a:t>Luke 9:23-24</a:t>
            </a:r>
          </a:p>
        </p:txBody>
      </p:sp>
      <p:sp>
        <p:nvSpPr>
          <p:cNvPr id="2" name="TextBox 1">
            <a:extLst>
              <a:ext uri="{FF2B5EF4-FFF2-40B4-BE49-F238E27FC236}">
                <a16:creationId xmlns:a16="http://schemas.microsoft.com/office/drawing/2014/main" id="{96F6F344-5375-7D0D-B1F6-3E259572B1B6}"/>
              </a:ext>
            </a:extLst>
          </p:cNvPr>
          <p:cNvSpPr txBox="1"/>
          <p:nvPr/>
        </p:nvSpPr>
        <p:spPr>
          <a:xfrm>
            <a:off x="116237" y="418455"/>
            <a:ext cx="2735451" cy="2308324"/>
          </a:xfrm>
          <a:prstGeom prst="rect">
            <a:avLst/>
          </a:prstGeom>
          <a:noFill/>
        </p:spPr>
        <p:txBody>
          <a:bodyPr wrap="square" rtlCol="0">
            <a:spAutoFit/>
          </a:bodyPr>
          <a:lstStyle/>
          <a:p>
            <a:pPr algn="ctr"/>
            <a:r>
              <a:rPr lang="en-US" sz="3600" dirty="0">
                <a:latin typeface="Copperplate Gothic Bold" panose="020E0705020206020404" pitchFamily="34" charset="0"/>
              </a:rPr>
              <a:t>Sacrifice is not the same as Burnout</a:t>
            </a:r>
          </a:p>
        </p:txBody>
      </p:sp>
    </p:spTree>
    <p:extLst>
      <p:ext uri="{BB962C8B-B14F-4D97-AF65-F5344CB8AC3E}">
        <p14:creationId xmlns:p14="http://schemas.microsoft.com/office/powerpoint/2010/main" val="3743528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55" presetClass="entr" presetSubtype="0"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0" end="0"/>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p:cTn id="17"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E37A6-9A3F-119A-7C9F-57DC3E516D3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A38A4A1-183C-6BF0-7A61-87A3F06AB347}"/>
              </a:ext>
            </a:extLst>
          </p:cNvPr>
          <p:cNvSpPr>
            <a:spLocks noGrp="1"/>
          </p:cNvSpPr>
          <p:nvPr>
            <p:ph type="body" sz="quarter" idx="10"/>
          </p:nvPr>
        </p:nvSpPr>
        <p:spPr>
          <a:xfrm>
            <a:off x="116237" y="819510"/>
            <a:ext cx="8911525" cy="4072568"/>
          </a:xfrm>
        </p:spPr>
        <p:txBody>
          <a:bodyPr>
            <a:normAutofit/>
          </a:bodyPr>
          <a:lstStyle/>
          <a:p>
            <a:r>
              <a:rPr lang="en-US" sz="3200" dirty="0">
                <a:latin typeface="Aharoni" panose="02010803020104030203" pitchFamily="2" charset="-79"/>
                <a:cs typeface="Aharoni" panose="02010803020104030203" pitchFamily="2" charset="-79"/>
              </a:rPr>
              <a:t>You return man to dust</a:t>
            </a:r>
          </a:p>
          <a:p>
            <a:r>
              <a:rPr lang="en-US" sz="3200" dirty="0">
                <a:latin typeface="Aharoni" panose="02010803020104030203" pitchFamily="2" charset="-79"/>
                <a:cs typeface="Aharoni" panose="02010803020104030203" pitchFamily="2" charset="-79"/>
              </a:rPr>
              <a:t>    and say, “Return, O children of man!</a:t>
            </a:r>
          </a:p>
          <a:p>
            <a:r>
              <a:rPr lang="en-US" sz="3200" dirty="0">
                <a:latin typeface="Aharoni" panose="02010803020104030203" pitchFamily="2" charset="-79"/>
                <a:cs typeface="Aharoni" panose="02010803020104030203" pitchFamily="2" charset="-79"/>
              </a:rPr>
              <a:t>Psalm 90:3</a:t>
            </a:r>
          </a:p>
          <a:p>
            <a:r>
              <a:rPr lang="en-US" sz="3200" dirty="0">
                <a:latin typeface="Aharoni" panose="02010803020104030203" pitchFamily="2" charset="-79"/>
                <a:cs typeface="Aharoni" panose="02010803020104030203" pitchFamily="2" charset="-79"/>
              </a:rPr>
              <a:t>			</a:t>
            </a:r>
            <a:r>
              <a:rPr lang="en-US" sz="3200" dirty="0">
                <a:solidFill>
                  <a:schemeClr val="tx1"/>
                </a:solidFill>
                <a:latin typeface="Aharoni" panose="02010803020104030203" pitchFamily="2" charset="-79"/>
                <a:cs typeface="Aharoni" panose="02010803020104030203" pitchFamily="2" charset="-79"/>
              </a:rPr>
              <a:t>For he knows our frame; he 				remembers that we are dust.</a:t>
            </a:r>
          </a:p>
          <a:p>
            <a:r>
              <a:rPr lang="en-US" sz="3200" dirty="0">
                <a:solidFill>
                  <a:schemeClr val="tx1"/>
                </a:solidFill>
                <a:latin typeface="Aharoni" panose="02010803020104030203" pitchFamily="2" charset="-79"/>
                <a:cs typeface="Aharoni" panose="02010803020104030203" pitchFamily="2" charset="-79"/>
              </a:rPr>
              <a:t>Psalm 103:14</a:t>
            </a:r>
          </a:p>
        </p:txBody>
      </p:sp>
      <p:sp>
        <p:nvSpPr>
          <p:cNvPr id="2" name="TextBox 1">
            <a:extLst>
              <a:ext uri="{FF2B5EF4-FFF2-40B4-BE49-F238E27FC236}">
                <a16:creationId xmlns:a16="http://schemas.microsoft.com/office/drawing/2014/main" id="{AB07F028-1D34-CF38-4242-EE70405D9DFA}"/>
              </a:ext>
            </a:extLst>
          </p:cNvPr>
          <p:cNvSpPr txBox="1"/>
          <p:nvPr/>
        </p:nvSpPr>
        <p:spPr>
          <a:xfrm>
            <a:off x="345057" y="173179"/>
            <a:ext cx="8431880" cy="646331"/>
          </a:xfrm>
          <a:prstGeom prst="rect">
            <a:avLst/>
          </a:prstGeom>
          <a:noFill/>
        </p:spPr>
        <p:txBody>
          <a:bodyPr wrap="square" rtlCol="0">
            <a:spAutoFit/>
          </a:bodyPr>
          <a:lstStyle/>
          <a:p>
            <a:pPr algn="ctr"/>
            <a:r>
              <a:rPr lang="en-US" sz="3600" dirty="0">
                <a:latin typeface="Copperplate Gothic Bold" panose="020E0705020206020404" pitchFamily="34" charset="0"/>
              </a:rPr>
              <a:t>We are Creatures of dust</a:t>
            </a:r>
          </a:p>
        </p:txBody>
      </p:sp>
    </p:spTree>
    <p:extLst>
      <p:ext uri="{BB962C8B-B14F-4D97-AF65-F5344CB8AC3E}">
        <p14:creationId xmlns:p14="http://schemas.microsoft.com/office/powerpoint/2010/main" val="151526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0" end="0"/>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p:cTn id="19"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4">
                                            <p:txEl>
                                              <p:pRg st="1" end="1"/>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p:cTn id="24"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5"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4">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p:cTn id="31"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32"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3" end="3"/>
                                            </p:txEl>
                                          </p:spTgt>
                                        </p:tgtEl>
                                      </p:cBhvr>
                                    </p:animEffect>
                                  </p:childTnLst>
                                </p:cTn>
                              </p:par>
                              <p:par>
                                <p:cTn id="34" presetID="55" presetClass="entr" presetSubtype="0" fill="hold" nodeType="with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 calcmode="lin" valueType="num">
                                      <p:cBhvr>
                                        <p:cTn id="36"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37"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8"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7BDB4-F3A0-B52C-B47F-1A9A7104087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1E1CBB3-3CB1-5F83-BC4B-BA3077794861}"/>
              </a:ext>
            </a:extLst>
          </p:cNvPr>
          <p:cNvSpPr>
            <a:spLocks noGrp="1"/>
          </p:cNvSpPr>
          <p:nvPr>
            <p:ph type="body" sz="quarter" idx="10"/>
          </p:nvPr>
        </p:nvSpPr>
        <p:spPr>
          <a:xfrm>
            <a:off x="2682815" y="819510"/>
            <a:ext cx="6344947" cy="4072568"/>
          </a:xfrm>
        </p:spPr>
        <p:txBody>
          <a:bodyPr>
            <a:normAutofit/>
          </a:bodyPr>
          <a:lstStyle/>
          <a:p>
            <a:pPr marL="514350" indent="-514350">
              <a:buAutoNum type="arabicPeriod"/>
            </a:pPr>
            <a:r>
              <a:rPr lang="en-US" sz="3200" dirty="0">
                <a:solidFill>
                  <a:srgbClr val="FFFF00"/>
                </a:solidFill>
                <a:latin typeface="Aharoni" panose="02010803020104030203" pitchFamily="2" charset="-79"/>
                <a:cs typeface="Aharoni" panose="02010803020104030203" pitchFamily="2" charset="-79"/>
              </a:rPr>
              <a:t>Sermon Prep becomes laborious, mechanical and lacks joy</a:t>
            </a:r>
          </a:p>
          <a:p>
            <a:pPr marL="514350" indent="-514350">
              <a:buFont typeface="Arial"/>
              <a:buAutoNum type="arabicPeriod"/>
            </a:pPr>
            <a:r>
              <a:rPr lang="en-US" sz="3200" dirty="0">
                <a:solidFill>
                  <a:schemeClr val="tx1"/>
                </a:solidFill>
                <a:latin typeface="Aharoni" panose="02010803020104030203" pitchFamily="2" charset="-79"/>
                <a:cs typeface="Aharoni" panose="02010803020104030203" pitchFamily="2" charset="-79"/>
              </a:rPr>
              <a:t>Cynicism and Detachment</a:t>
            </a:r>
          </a:p>
          <a:p>
            <a:pPr marL="514350" indent="-514350">
              <a:buFont typeface="Arial"/>
              <a:buAutoNum type="arabicPeriod"/>
            </a:pPr>
            <a:r>
              <a:rPr lang="en-US" sz="3200" dirty="0">
                <a:solidFill>
                  <a:srgbClr val="00B0F0"/>
                </a:solidFill>
                <a:latin typeface="Aharoni" panose="02010803020104030203" pitchFamily="2" charset="-79"/>
                <a:cs typeface="Aharoni" panose="02010803020104030203" pitchFamily="2" charset="-79"/>
              </a:rPr>
              <a:t>Overwhelming Exhaustion</a:t>
            </a:r>
          </a:p>
          <a:p>
            <a:pPr marL="514350" indent="-514350">
              <a:buFont typeface="Arial"/>
              <a:buAutoNum type="arabicPeriod"/>
            </a:pPr>
            <a:r>
              <a:rPr lang="en-US" sz="3200" dirty="0">
                <a:latin typeface="Aharoni" panose="02010803020104030203" pitchFamily="2" charset="-79"/>
                <a:cs typeface="Aharoni" panose="02010803020104030203" pitchFamily="2" charset="-79"/>
              </a:rPr>
              <a:t>Personal Spiritual Life Suffers</a:t>
            </a:r>
          </a:p>
          <a:p>
            <a:pPr marL="514350" indent="-514350">
              <a:buAutoNum type="arabicPeriod"/>
            </a:pPr>
            <a:r>
              <a:rPr lang="en-US" sz="3200" dirty="0">
                <a:solidFill>
                  <a:srgbClr val="FFC000"/>
                </a:solidFill>
                <a:latin typeface="Aharoni" panose="02010803020104030203" pitchFamily="2" charset="-79"/>
                <a:cs typeface="Aharoni" panose="02010803020104030203" pitchFamily="2" charset="-79"/>
              </a:rPr>
              <a:t>Sense of ineffectiveness.</a:t>
            </a:r>
          </a:p>
        </p:txBody>
      </p:sp>
      <p:sp>
        <p:nvSpPr>
          <p:cNvPr id="2" name="TextBox 1">
            <a:extLst>
              <a:ext uri="{FF2B5EF4-FFF2-40B4-BE49-F238E27FC236}">
                <a16:creationId xmlns:a16="http://schemas.microsoft.com/office/drawing/2014/main" id="{F0197600-C451-1F5B-1628-736EE301D635}"/>
              </a:ext>
            </a:extLst>
          </p:cNvPr>
          <p:cNvSpPr txBox="1"/>
          <p:nvPr/>
        </p:nvSpPr>
        <p:spPr>
          <a:xfrm>
            <a:off x="345057" y="173179"/>
            <a:ext cx="8431880" cy="923330"/>
          </a:xfrm>
          <a:prstGeom prst="rect">
            <a:avLst/>
          </a:prstGeom>
          <a:noFill/>
        </p:spPr>
        <p:txBody>
          <a:bodyPr wrap="square" rtlCol="0">
            <a:spAutoFit/>
          </a:bodyPr>
          <a:lstStyle/>
          <a:p>
            <a:pPr algn="ctr"/>
            <a:r>
              <a:rPr lang="en-US" sz="5400" dirty="0">
                <a:latin typeface="Copperplate Gothic Bold" panose="020E0705020206020404" pitchFamily="34" charset="0"/>
              </a:rPr>
              <a:t>Signs of Burnout</a:t>
            </a:r>
          </a:p>
        </p:txBody>
      </p:sp>
    </p:spTree>
    <p:extLst>
      <p:ext uri="{BB962C8B-B14F-4D97-AF65-F5344CB8AC3E}">
        <p14:creationId xmlns:p14="http://schemas.microsoft.com/office/powerpoint/2010/main" val="149126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p:cTn id="21"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 calcmode="lin" valueType="num">
                                      <p:cBhvr>
                                        <p:cTn id="28"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 calcmode="lin" valueType="num">
                                      <p:cBhvr>
                                        <p:cTn id="35"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 calcmode="lin" valueType="num">
                                      <p:cBhvr>
                                        <p:cTn id="42"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38C05-6071-0AE0-01B0-728CC6BA4E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A507AF-74B9-C222-4E05-19DD5B2A4CB5}"/>
              </a:ext>
            </a:extLst>
          </p:cNvPr>
          <p:cNvSpPr>
            <a:spLocks noGrp="1"/>
          </p:cNvSpPr>
          <p:nvPr>
            <p:ph type="body" sz="quarter" idx="10"/>
          </p:nvPr>
        </p:nvSpPr>
        <p:spPr>
          <a:xfrm>
            <a:off x="2734574" y="819510"/>
            <a:ext cx="6293188" cy="4072568"/>
          </a:xfrm>
        </p:spPr>
        <p:txBody>
          <a:bodyPr>
            <a:normAutofit fontScale="92500" lnSpcReduction="10000"/>
          </a:bodyPr>
          <a:lstStyle/>
          <a:p>
            <a:pPr marL="514350" indent="-514350">
              <a:buAutoNum type="arabicPeriod"/>
            </a:pPr>
            <a:r>
              <a:rPr lang="en-US" sz="3200" dirty="0">
                <a:solidFill>
                  <a:srgbClr val="FFFF00"/>
                </a:solidFill>
                <a:latin typeface="Aharoni" panose="02010803020104030203" pitchFamily="2" charset="-79"/>
                <a:cs typeface="Aharoni" panose="02010803020104030203" pitchFamily="2" charset="-79"/>
              </a:rPr>
              <a:t>We Need Rest</a:t>
            </a:r>
          </a:p>
          <a:p>
            <a:pPr marL="514350" indent="-514350">
              <a:buFont typeface="Arial"/>
              <a:buAutoNum type="arabicPeriod"/>
            </a:pPr>
            <a:r>
              <a:rPr lang="en-US" sz="3200" dirty="0">
                <a:solidFill>
                  <a:schemeClr val="tx1"/>
                </a:solidFill>
                <a:latin typeface="Aharoni" panose="02010803020104030203" pitchFamily="2" charset="-79"/>
                <a:cs typeface="Aharoni" panose="02010803020104030203" pitchFamily="2" charset="-79"/>
              </a:rPr>
              <a:t>We need Relationship</a:t>
            </a:r>
          </a:p>
          <a:p>
            <a:pPr marL="514350" indent="-514350">
              <a:buFont typeface="Arial"/>
              <a:buAutoNum type="arabicPeriod"/>
            </a:pPr>
            <a:r>
              <a:rPr lang="en-US" sz="3200" dirty="0">
                <a:solidFill>
                  <a:srgbClr val="00B0F0"/>
                </a:solidFill>
                <a:latin typeface="Aharoni" panose="02010803020104030203" pitchFamily="2" charset="-79"/>
                <a:cs typeface="Aharoni" panose="02010803020104030203" pitchFamily="2" charset="-79"/>
              </a:rPr>
              <a:t>We Need Inward Renewal</a:t>
            </a:r>
          </a:p>
          <a:p>
            <a:pPr marL="514350" indent="-514350">
              <a:buFont typeface="Arial"/>
              <a:buAutoNum type="arabicPeriod"/>
            </a:pPr>
            <a:r>
              <a:rPr lang="en-US" sz="3200" dirty="0">
                <a:solidFill>
                  <a:srgbClr val="00B0F0"/>
                </a:solidFill>
                <a:latin typeface="Aharoni" panose="02010803020104030203" pitchFamily="2" charset="-79"/>
                <a:cs typeface="Aharoni" panose="02010803020104030203" pitchFamily="2" charset="-79"/>
              </a:rPr>
              <a:t>Exercise</a:t>
            </a:r>
          </a:p>
          <a:p>
            <a:pPr marL="514350" indent="-514350">
              <a:buAutoNum type="arabicPeriod"/>
            </a:pPr>
            <a:r>
              <a:rPr lang="en-US" sz="3200" dirty="0">
                <a:latin typeface="Aharoni" panose="02010803020104030203" pitchFamily="2" charset="-79"/>
                <a:cs typeface="Aharoni" panose="02010803020104030203" pitchFamily="2" charset="-79"/>
              </a:rPr>
              <a:t>Rely on the Lord.</a:t>
            </a:r>
          </a:p>
          <a:p>
            <a:pPr marL="514350" indent="-514350">
              <a:buAutoNum type="arabicPeriod"/>
            </a:pPr>
            <a:r>
              <a:rPr lang="en-US" sz="3200" dirty="0">
                <a:solidFill>
                  <a:srgbClr val="FFC000"/>
                </a:solidFill>
                <a:latin typeface="Aharoni" panose="02010803020104030203" pitchFamily="2" charset="-79"/>
                <a:cs typeface="Aharoni" panose="02010803020104030203" pitchFamily="2" charset="-79"/>
              </a:rPr>
              <a:t>Beware Celebrity</a:t>
            </a:r>
          </a:p>
          <a:p>
            <a:pPr marL="514350" indent="-514350">
              <a:buAutoNum type="arabicPeriod"/>
            </a:pPr>
            <a:r>
              <a:rPr lang="en-US" sz="3200" dirty="0">
                <a:solidFill>
                  <a:srgbClr val="FFFF00"/>
                </a:solidFill>
                <a:latin typeface="Aharoni" panose="02010803020104030203" pitchFamily="2" charset="-79"/>
                <a:cs typeface="Aharoni" panose="02010803020104030203" pitchFamily="2" charset="-79"/>
              </a:rPr>
              <a:t>Learn to Delegate</a:t>
            </a:r>
          </a:p>
          <a:p>
            <a:pPr marL="514350" indent="-514350">
              <a:buAutoNum type="arabicPeriod"/>
            </a:pPr>
            <a:r>
              <a:rPr lang="en-US" sz="3200" dirty="0">
                <a:solidFill>
                  <a:schemeClr val="tx1"/>
                </a:solidFill>
                <a:latin typeface="Aharoni" panose="02010803020104030203" pitchFamily="2" charset="-79"/>
                <a:cs typeface="Aharoni" panose="02010803020104030203" pitchFamily="2" charset="-79"/>
              </a:rPr>
              <a:t>Proper Perspective</a:t>
            </a:r>
          </a:p>
        </p:txBody>
      </p:sp>
      <p:sp>
        <p:nvSpPr>
          <p:cNvPr id="2" name="TextBox 1">
            <a:extLst>
              <a:ext uri="{FF2B5EF4-FFF2-40B4-BE49-F238E27FC236}">
                <a16:creationId xmlns:a16="http://schemas.microsoft.com/office/drawing/2014/main" id="{956CDFB6-0B43-796E-6634-F432AE19C220}"/>
              </a:ext>
            </a:extLst>
          </p:cNvPr>
          <p:cNvSpPr txBox="1"/>
          <p:nvPr/>
        </p:nvSpPr>
        <p:spPr>
          <a:xfrm>
            <a:off x="345057" y="173179"/>
            <a:ext cx="8431880" cy="769441"/>
          </a:xfrm>
          <a:prstGeom prst="rect">
            <a:avLst/>
          </a:prstGeom>
          <a:noFill/>
        </p:spPr>
        <p:txBody>
          <a:bodyPr wrap="square" rtlCol="0">
            <a:spAutoFit/>
          </a:bodyPr>
          <a:lstStyle/>
          <a:p>
            <a:pPr algn="ctr"/>
            <a:r>
              <a:rPr lang="en-US" sz="4400" dirty="0">
                <a:latin typeface="Copperplate Gothic Bold" panose="020E0705020206020404" pitchFamily="34" charset="0"/>
              </a:rPr>
              <a:t>Avoiding and Recovering</a:t>
            </a:r>
          </a:p>
        </p:txBody>
      </p:sp>
    </p:spTree>
    <p:extLst>
      <p:ext uri="{BB962C8B-B14F-4D97-AF65-F5344CB8AC3E}">
        <p14:creationId xmlns:p14="http://schemas.microsoft.com/office/powerpoint/2010/main" val="175512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p:cTn id="21"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 calcmode="lin" valueType="num">
                                      <p:cBhvr>
                                        <p:cTn id="28"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 calcmode="lin" valueType="num">
                                      <p:cBhvr>
                                        <p:cTn id="35"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 calcmode="lin" valueType="num">
                                      <p:cBhvr>
                                        <p:cTn id="42"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4">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 calcmode="lin" valueType="num">
                                      <p:cBhvr>
                                        <p:cTn id="49" dur="1000" fill="hold"/>
                                        <p:tgtEl>
                                          <p:spTgt spid="4">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4">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4">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4">
                                            <p:txEl>
                                              <p:pRg st="6" end="6"/>
                                            </p:txEl>
                                          </p:spTgt>
                                        </p:tgtEl>
                                        <p:attrNameLst>
                                          <p:attrName>style.visibility</p:attrName>
                                        </p:attrNameLst>
                                      </p:cBhvr>
                                      <p:to>
                                        <p:strVal val="visible"/>
                                      </p:to>
                                    </p:set>
                                    <p:anim calcmode="lin" valueType="num">
                                      <p:cBhvr>
                                        <p:cTn id="56" dur="1000" fill="hold"/>
                                        <p:tgtEl>
                                          <p:spTgt spid="4">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4">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4">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4">
                                            <p:txEl>
                                              <p:pRg st="7" end="7"/>
                                            </p:txEl>
                                          </p:spTgt>
                                        </p:tgtEl>
                                        <p:attrNameLst>
                                          <p:attrName>style.visibility</p:attrName>
                                        </p:attrNameLst>
                                      </p:cBhvr>
                                      <p:to>
                                        <p:strVal val="visible"/>
                                      </p:to>
                                    </p:set>
                                    <p:anim calcmode="lin" valueType="num">
                                      <p:cBhvr>
                                        <p:cTn id="63" dur="1000" fill="hold"/>
                                        <p:tgtEl>
                                          <p:spTgt spid="4">
                                            <p:txEl>
                                              <p:pRg st="7" end="7"/>
                                            </p:txEl>
                                          </p:spTgt>
                                        </p:tgtEl>
                                        <p:attrNameLst>
                                          <p:attrName>ppt_w</p:attrName>
                                        </p:attrNameLst>
                                      </p:cBhvr>
                                      <p:tavLst>
                                        <p:tav tm="0">
                                          <p:val>
                                            <p:strVal val="#ppt_w*0.70"/>
                                          </p:val>
                                        </p:tav>
                                        <p:tav tm="100000">
                                          <p:val>
                                            <p:strVal val="#ppt_w"/>
                                          </p:val>
                                        </p:tav>
                                      </p:tavLst>
                                    </p:anim>
                                    <p:anim calcmode="lin" valueType="num">
                                      <p:cBhvr>
                                        <p:cTn id="64" dur="1000" fill="hold"/>
                                        <p:tgtEl>
                                          <p:spTgt spid="4">
                                            <p:txEl>
                                              <p:pRg st="7" end="7"/>
                                            </p:txEl>
                                          </p:spTgt>
                                        </p:tgtEl>
                                        <p:attrNameLst>
                                          <p:attrName>ppt_h</p:attrName>
                                        </p:attrNameLst>
                                      </p:cBhvr>
                                      <p:tavLst>
                                        <p:tav tm="0">
                                          <p:val>
                                            <p:strVal val="#ppt_h"/>
                                          </p:val>
                                        </p:tav>
                                        <p:tav tm="100000">
                                          <p:val>
                                            <p:strVal val="#ppt_h"/>
                                          </p:val>
                                        </p:tav>
                                      </p:tavLst>
                                    </p:anim>
                                    <p:animEffect transition="in" filter="fade">
                                      <p:cBhvr>
                                        <p:cTn id="65"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1B08DC-3AD8-CBF2-B2B4-8E62C91C29DE}"/>
              </a:ext>
            </a:extLst>
          </p:cNvPr>
          <p:cNvSpPr>
            <a:spLocks noGrp="1"/>
          </p:cNvSpPr>
          <p:nvPr>
            <p:ph type="body" sz="quarter" idx="13"/>
          </p:nvPr>
        </p:nvSpPr>
        <p:spPr>
          <a:xfrm>
            <a:off x="409146" y="207034"/>
            <a:ext cx="8387505" cy="4568498"/>
          </a:xfrm>
        </p:spPr>
        <p:txBody>
          <a:bodyPr/>
          <a:lstStyle/>
          <a:p>
            <a:endParaRPr lang="en-US" dirty="0"/>
          </a:p>
        </p:txBody>
      </p:sp>
      <p:pic>
        <p:nvPicPr>
          <p:cNvPr id="4" name="Picture 3">
            <a:extLst>
              <a:ext uri="{FF2B5EF4-FFF2-40B4-BE49-F238E27FC236}">
                <a16:creationId xmlns:a16="http://schemas.microsoft.com/office/drawing/2014/main" id="{4FFF6A30-62F8-449C-EE57-0EEC76B85796}"/>
              </a:ext>
            </a:extLst>
          </p:cNvPr>
          <p:cNvPicPr>
            <a:picLocks noChangeAspect="1"/>
          </p:cNvPicPr>
          <p:nvPr/>
        </p:nvPicPr>
        <p:blipFill>
          <a:blip r:embed="rId3"/>
          <a:srcRect b="23686"/>
          <a:stretch>
            <a:fillRect/>
          </a:stretch>
        </p:blipFill>
        <p:spPr>
          <a:xfrm>
            <a:off x="409146" y="442912"/>
            <a:ext cx="8476062" cy="4354159"/>
          </a:xfrm>
          <a:prstGeom prst="rect">
            <a:avLst/>
          </a:prstGeom>
        </p:spPr>
      </p:pic>
    </p:spTree>
    <p:extLst>
      <p:ext uri="{BB962C8B-B14F-4D97-AF65-F5344CB8AC3E}">
        <p14:creationId xmlns:p14="http://schemas.microsoft.com/office/powerpoint/2010/main" val="54425819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theme/theme1.xml><?xml version="1.0" encoding="utf-8"?>
<a:theme xmlns:a="http://schemas.openxmlformats.org/drawingml/2006/main" name="Defaul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xpo">
      <a:majorFont>
        <a:latin typeface="Calibri"/>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Black .thmx</Template>
  <TotalTime>5603</TotalTime>
  <Words>1610</Words>
  <Application>Microsoft Office PowerPoint</Application>
  <PresentationFormat>On-screen Show (16:9)</PresentationFormat>
  <Paragraphs>121</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Aharoni</vt:lpstr>
      <vt:lpstr>Aptos</vt:lpstr>
      <vt:lpstr>Arial</vt:lpstr>
      <vt:lpstr>Calibri</vt:lpstr>
      <vt:lpstr>Copperplate Gothic Bold</vt:lpstr>
      <vt:lpstr>Georgia</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RT Creative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Chapman</dc:creator>
  <cp:lastModifiedBy>Westley Hazel</cp:lastModifiedBy>
  <cp:revision>18</cp:revision>
  <dcterms:created xsi:type="dcterms:W3CDTF">2014-03-26T14:03:34Z</dcterms:created>
  <dcterms:modified xsi:type="dcterms:W3CDTF">2026-08-12T17:15:37Z</dcterms:modified>
</cp:coreProperties>
</file>