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302" r:id="rId4"/>
    <p:sldId id="303" r:id="rId5"/>
    <p:sldId id="311" r:id="rId6"/>
    <p:sldId id="312" r:id="rId7"/>
    <p:sldId id="307" r:id="rId8"/>
    <p:sldId id="308" r:id="rId9"/>
    <p:sldId id="309" r:id="rId10"/>
    <p:sldId id="310" r:id="rId11"/>
  </p:sldIdLst>
  <p:sldSz cx="12192000" cy="6858000"/>
  <p:notesSz cx="6858000" cy="9144000"/>
  <p:embeddedFontLst>
    <p:embeddedFont>
      <p:font typeface="Bookman Old Style" panose="02050604050505020204" pitchFamily="18" charset="0"/>
      <p:regular r:id="rId13"/>
      <p:bold r:id="rId14"/>
      <p:italic r:id="rId15"/>
      <p:boldItalic r:id="rId16"/>
    </p:embeddedFont>
    <p:embeddedFont>
      <p:font typeface="Rockwell" panose="02060603020205020403" pitchFamily="18" charset="77"/>
      <p:regular r:id="rId17"/>
      <p:bold r:id="rId18"/>
      <p:italic r:id="rId19"/>
      <p:boldItalic r:id="rId2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39" autoAdjust="0"/>
    <p:restoredTop sz="94660"/>
  </p:normalViewPr>
  <p:slideViewPr>
    <p:cSldViewPr snapToGrid="0">
      <p:cViewPr varScale="1">
        <p:scale>
          <a:sx n="95" d="100"/>
          <a:sy n="95" d="100"/>
        </p:scale>
        <p:origin x="184" y="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F6280-7DB2-E54F-81B3-DC8B83F09463}" type="datetimeFigureOut">
              <a:rPr lang="en-US" smtClean="0"/>
              <a:t>8/14/26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A7943A-D75E-7648-94B3-7E8FB32C4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2559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43A-D75E-7648-94B3-7E8FB32C4C3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5824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9CC276-1E38-08D6-8F7D-E1AF7FE94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CBB6E6-8677-519E-8A4F-695A43EC75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00DAD4-369D-3CF3-2C31-772C5DFABA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B2B81D-F03B-6D6C-CE33-82DDAADB44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43A-D75E-7648-94B3-7E8FB32C4C3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5559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43A-D75E-7648-94B3-7E8FB32C4C3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9131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43A-D75E-7648-94B3-7E8FB32C4C3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3872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43A-D75E-7648-94B3-7E8FB32C4C3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1810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A6953C-F8F6-AF75-4D61-9E7589360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6DF118-2C58-4AC9-D12A-98B97E4FCD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C19363-20A2-9595-79A6-983D8EDEFD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49FF29-5FBF-FDB6-DE29-0CB3C4F95E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43A-D75E-7648-94B3-7E8FB32C4C3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7221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BF19A0-156B-5158-0699-E68ACCA386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EEA2E1-71E4-EB65-CB7D-DD2A6792DB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ABA7F1-353F-6B0B-BAEA-5AFAE14E91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A0894F-6854-674A-B2E9-8C2131B5D0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43A-D75E-7648-94B3-7E8FB32C4C3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4413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59AD5C-BE7D-05B6-BEE1-DC1C115BA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074628-0FCC-1C6F-22BA-328E208BC0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75F412-0FF9-DD05-6BB4-55C83B8ADB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D1324F-574F-CD8A-8C87-1C67DFA607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43A-D75E-7648-94B3-7E8FB32C4C3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4538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0BFC41-B064-9C03-6019-FCB38060A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4F6E85-DF5C-323C-B338-CB4A6C6BFC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91DAA9-9E2B-C543-7194-873113FBDA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3AEA49-761F-10F4-EC11-4184E88B4A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43A-D75E-7648-94B3-7E8FB32C4C3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8753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5EF407-8F03-A4E9-1D50-6D09168ECA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071F299-8229-8229-3660-CC0F6C295D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A847D3-45DB-EBF4-87FC-67E5A25BC1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67D926-CEBB-44C9-6959-2922134B7E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43A-D75E-7648-94B3-7E8FB32C4C3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288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8/14/26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F2F3-3E4A-4C73-85BB-66DEAB6267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7903" y="1122363"/>
            <a:ext cx="10527956" cy="2387600"/>
          </a:xfrm>
        </p:spPr>
        <p:txBody>
          <a:bodyPr>
            <a:normAutofit/>
          </a:bodyPr>
          <a:lstStyle/>
          <a:p>
            <a:r>
              <a:rPr lang="en-US" sz="5400" cap="none" dirty="0"/>
              <a:t>The Makings of a Monarchy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6C3A2B-D047-4127-B93E-66F9DC46C3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+mj-lt"/>
              </a:rPr>
              <a:t>Studies in First Samuel</a:t>
            </a:r>
          </a:p>
        </p:txBody>
      </p:sp>
    </p:spTree>
    <p:extLst>
      <p:ext uri="{BB962C8B-B14F-4D97-AF65-F5344CB8AC3E}">
        <p14:creationId xmlns:p14="http://schemas.microsoft.com/office/powerpoint/2010/main" val="3661302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3F4B17-CE9B-18FE-62A5-6A7F8823A6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DD550-8A82-0A65-ACE4-1CA3FB528F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7903" y="1122363"/>
            <a:ext cx="10527956" cy="2387600"/>
          </a:xfrm>
        </p:spPr>
        <p:txBody>
          <a:bodyPr>
            <a:normAutofit/>
          </a:bodyPr>
          <a:lstStyle/>
          <a:p>
            <a:r>
              <a:rPr lang="en-US" sz="5400" cap="none" dirty="0"/>
              <a:t>The Makings of a Monarchy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3A186B-2947-FF4D-C66C-0F0411AF630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+mj-lt"/>
              </a:rPr>
              <a:t>Studies in First Samuel</a:t>
            </a:r>
          </a:p>
        </p:txBody>
      </p:sp>
    </p:spTree>
    <p:extLst>
      <p:ext uri="{BB962C8B-B14F-4D97-AF65-F5344CB8AC3E}">
        <p14:creationId xmlns:p14="http://schemas.microsoft.com/office/powerpoint/2010/main" val="19980441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FC9C71-9D51-43AA-B1AF-82D05361C8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090" y="5015198"/>
            <a:ext cx="11655829" cy="1616511"/>
          </a:xfrm>
          <a:solidFill>
            <a:schemeClr val="bg2">
              <a:alpha val="50000"/>
            </a:schemeClr>
          </a:solidFill>
        </p:spPr>
        <p:txBody>
          <a:bodyPr anchor="ctr" anchorCtr="0">
            <a:normAutofit/>
          </a:bodyPr>
          <a:lstStyle/>
          <a:p>
            <a:pPr algn="l"/>
            <a:r>
              <a:rPr lang="en-US" sz="8000" b="1" u="sng" dirty="0">
                <a:uFill>
                  <a:solidFill>
                    <a:srgbClr val="FFFF00"/>
                  </a:solidFill>
                </a:uFill>
                <a:latin typeface="+mj-lt"/>
              </a:rPr>
              <a:t>God In A Box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B89FF7-77F6-4515-B488-AB9884F379DB}"/>
              </a:ext>
            </a:extLst>
          </p:cNvPr>
          <p:cNvSpPr txBox="1"/>
          <p:nvPr/>
        </p:nvSpPr>
        <p:spPr>
          <a:xfrm>
            <a:off x="277091" y="431338"/>
            <a:ext cx="11655829" cy="4557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800" b="1" u="sng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Map</a:t>
            </a:r>
            <a:endParaRPr lang="en-US" sz="4800" b="1" u="sng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Rebellion, Ignorance and Failure </a:t>
            </a:r>
            <a:endParaRPr lang="en-US" sz="3600" b="1" u="sng" dirty="0"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God’s Judgment Comes</a:t>
            </a:r>
            <a:endParaRPr lang="en-US" sz="3600" b="1" u="sng" dirty="0"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God will be Glorified</a:t>
            </a:r>
            <a:endParaRPr lang="en-US" sz="3600" b="1" u="sng" dirty="0"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Additional Lessons</a:t>
            </a:r>
            <a:endParaRPr lang="en-US" sz="3600" b="1" u="sng" dirty="0"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2118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E51D2F-2F73-C872-507C-B60C7F03B5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CBBC4A-93D1-F6D7-3CAE-B2379A3840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091" y="5015198"/>
            <a:ext cx="11655828" cy="1616511"/>
          </a:xfrm>
          <a:solidFill>
            <a:schemeClr val="bg2">
              <a:alpha val="50000"/>
            </a:schemeClr>
          </a:solidFill>
        </p:spPr>
        <p:txBody>
          <a:bodyPr anchor="ctr" anchorCtr="0">
            <a:normAutofit/>
          </a:bodyPr>
          <a:lstStyle/>
          <a:p>
            <a:pPr algn="l"/>
            <a:r>
              <a:rPr lang="en-US" sz="8000" b="1" u="sng" dirty="0">
                <a:uFill>
                  <a:solidFill>
                    <a:srgbClr val="FFFF00"/>
                  </a:solidFill>
                </a:uFill>
                <a:latin typeface="+mj-lt"/>
              </a:rPr>
              <a:t>God In A Box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0BE71D-7BD6-86AC-7EBD-4ABB77EE998D}"/>
              </a:ext>
            </a:extLst>
          </p:cNvPr>
          <p:cNvSpPr txBox="1"/>
          <p:nvPr/>
        </p:nvSpPr>
        <p:spPr>
          <a:xfrm>
            <a:off x="277091" y="431338"/>
            <a:ext cx="11655829" cy="4500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800" b="1" u="sng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Rebellion, Ignorance and Failure</a:t>
            </a:r>
            <a:endParaRPr lang="en-US" sz="4800" b="1" u="sng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A spiritual problem—not superstitious or strategic</a:t>
            </a:r>
            <a:endParaRPr lang="en-US" sz="3600" b="1" u="sng" dirty="0"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19213" marR="0" indent="-4572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Israel’s heart was divided – </a:t>
            </a: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7:2-3</a:t>
            </a:r>
          </a:p>
          <a:p>
            <a:pPr marL="1319213" marR="0" indent="-4572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They were disobedient – Judges 13:1; 1 John 5:3</a:t>
            </a:r>
          </a:p>
          <a:p>
            <a:pPr marL="1319213" marR="0" indent="-4572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Samson had only begun the deliverance – Judges 13:5; 15:20</a:t>
            </a:r>
          </a:p>
        </p:txBody>
      </p:sp>
    </p:spTree>
    <p:extLst>
      <p:ext uri="{BB962C8B-B14F-4D97-AF65-F5344CB8AC3E}">
        <p14:creationId xmlns:p14="http://schemas.microsoft.com/office/powerpoint/2010/main" val="36848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974DBC-82C1-8999-303C-66EF92536D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64A243-5034-D668-C19A-35DB35AAD0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090" y="5015198"/>
            <a:ext cx="11655829" cy="1616511"/>
          </a:xfrm>
          <a:solidFill>
            <a:schemeClr val="bg2">
              <a:alpha val="50000"/>
            </a:schemeClr>
          </a:solidFill>
        </p:spPr>
        <p:txBody>
          <a:bodyPr anchor="ctr" anchorCtr="0">
            <a:normAutofit/>
          </a:bodyPr>
          <a:lstStyle/>
          <a:p>
            <a:pPr algn="l"/>
            <a:r>
              <a:rPr lang="en-US" sz="8000" b="1" u="sng" dirty="0">
                <a:uFill>
                  <a:solidFill>
                    <a:srgbClr val="FFFF00"/>
                  </a:solidFill>
                </a:uFill>
                <a:latin typeface="+mj-lt"/>
              </a:rPr>
              <a:t>God In A Box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D73093-BB8D-774F-7DF2-CD8B497C721D}"/>
              </a:ext>
            </a:extLst>
          </p:cNvPr>
          <p:cNvSpPr txBox="1"/>
          <p:nvPr/>
        </p:nvSpPr>
        <p:spPr>
          <a:xfrm>
            <a:off x="277091" y="431338"/>
            <a:ext cx="11655829" cy="4557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800" b="1" u="sng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Rebellion, Ignorance and Failure</a:t>
            </a:r>
            <a:endParaRPr lang="en-US" sz="4800" b="1" u="sng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God’s people did not know, or understand, their God</a:t>
            </a:r>
            <a:endParaRPr lang="en-US" sz="3600" b="1" u="sng" dirty="0"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74775" marR="0" indent="-555625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Position of the ark, or piety of heart?  (</a:t>
            </a: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4:3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1374775" marR="0" indent="-555625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Ark escorted by wicked men – </a:t>
            </a: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4:4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2:12</a:t>
            </a:r>
          </a:p>
          <a:p>
            <a:pPr marL="1374775" marR="0" indent="-555625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Even the high priest &amp; his family – </a:t>
            </a: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4:13, 18-22</a:t>
            </a:r>
          </a:p>
          <a:p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075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D2B4B5-4FB8-149D-F196-7E728301E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5318F1-1967-68F8-CD64-4F47945065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091" y="5015198"/>
            <a:ext cx="11655828" cy="1616511"/>
          </a:xfrm>
          <a:solidFill>
            <a:schemeClr val="bg2">
              <a:alpha val="50000"/>
            </a:schemeClr>
          </a:solidFill>
        </p:spPr>
        <p:txBody>
          <a:bodyPr anchor="ctr" anchorCtr="0">
            <a:normAutofit/>
          </a:bodyPr>
          <a:lstStyle/>
          <a:p>
            <a:pPr algn="l"/>
            <a:r>
              <a:rPr lang="en-US" sz="8000" b="1" u="sng" dirty="0">
                <a:uFill>
                  <a:solidFill>
                    <a:srgbClr val="FFFF00"/>
                  </a:solidFill>
                </a:uFill>
                <a:latin typeface="+mj-lt"/>
              </a:rPr>
              <a:t>God In A Box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B16159-5B75-F8AC-4EE7-68296414DA10}"/>
              </a:ext>
            </a:extLst>
          </p:cNvPr>
          <p:cNvSpPr txBox="1"/>
          <p:nvPr/>
        </p:nvSpPr>
        <p:spPr>
          <a:xfrm>
            <a:off x="277091" y="431338"/>
            <a:ext cx="11914909" cy="3863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800" b="1" u="sng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God’s Judgment Comes</a:t>
            </a:r>
            <a:endParaRPr lang="en-US" sz="4800" b="1" u="sng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Judgment on Eli’s house</a:t>
            </a:r>
            <a:endParaRPr lang="en-US" sz="3600" b="1" u="sng" dirty="0"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19213" marR="0" indent="-4572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Foretold by the anonymous prophet – </a:t>
            </a: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2:27-36</a:t>
            </a:r>
          </a:p>
          <a:p>
            <a:pPr marL="1319213" marR="0" indent="-4572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Reiterated to young Samuel – </a:t>
            </a: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3:11-15</a:t>
            </a:r>
          </a:p>
          <a:p>
            <a:pPr marL="1319213" marR="0" indent="-4572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Immediate and ultimate facets – </a:t>
            </a: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4:12-22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1 Kgs. 2:26-27</a:t>
            </a:r>
          </a:p>
        </p:txBody>
      </p:sp>
    </p:spTree>
    <p:extLst>
      <p:ext uri="{BB962C8B-B14F-4D97-AF65-F5344CB8AC3E}">
        <p14:creationId xmlns:p14="http://schemas.microsoft.com/office/powerpoint/2010/main" val="2759545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E70DEF-7F26-F6E1-8FFD-7B962412B1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578610-1D0B-C77A-4818-1D875C9A51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090" y="5015198"/>
            <a:ext cx="11655829" cy="1616511"/>
          </a:xfrm>
          <a:solidFill>
            <a:schemeClr val="bg2">
              <a:alpha val="50000"/>
            </a:schemeClr>
          </a:solidFill>
        </p:spPr>
        <p:txBody>
          <a:bodyPr anchor="ctr" anchorCtr="0">
            <a:normAutofit/>
          </a:bodyPr>
          <a:lstStyle/>
          <a:p>
            <a:pPr algn="l"/>
            <a:r>
              <a:rPr lang="en-US" sz="8000" b="1" u="sng" dirty="0">
                <a:uFill>
                  <a:solidFill>
                    <a:srgbClr val="FFFF00"/>
                  </a:solidFill>
                </a:uFill>
                <a:latin typeface="+mj-lt"/>
              </a:rPr>
              <a:t>God In A Box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DAD4F5-89D8-F4E1-30F1-8AF128BE5E49}"/>
              </a:ext>
            </a:extLst>
          </p:cNvPr>
          <p:cNvSpPr txBox="1"/>
          <p:nvPr/>
        </p:nvSpPr>
        <p:spPr>
          <a:xfrm>
            <a:off x="277091" y="431338"/>
            <a:ext cx="11655829" cy="51942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800" b="1" u="sng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God’s Judgment Comes</a:t>
            </a:r>
            <a:endParaRPr lang="en-US" sz="4800" b="1" u="sng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The nation suffers defeat</a:t>
            </a:r>
            <a:endParaRPr lang="en-US" sz="3600" b="1" u="sng" dirty="0"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74775" marR="0" indent="-555625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ark is taken by the Philistines –  </a:t>
            </a: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4:11</a:t>
            </a:r>
            <a:endParaRPr lang="en-US" sz="3600" dirty="0"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74775" marR="0" indent="-555625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Priestly family decimated – </a:t>
            </a: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4:11, 18-22</a:t>
            </a:r>
          </a:p>
          <a:p>
            <a:pPr marL="1374775" marR="0" indent="-555625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Presumably, Shiloh was soon destroyed – Psa. 78:58-64; cf. Jer. 7:12, 14</a:t>
            </a:r>
            <a:endParaRPr lang="en-US" sz="3600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2160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FC69C-466F-234D-BC83-52C75E968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FFF297-288C-A141-5857-50E7DCF547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091" y="5015198"/>
            <a:ext cx="11655828" cy="1616511"/>
          </a:xfrm>
          <a:solidFill>
            <a:schemeClr val="bg2">
              <a:alpha val="50000"/>
            </a:schemeClr>
          </a:solidFill>
        </p:spPr>
        <p:txBody>
          <a:bodyPr anchor="ctr" anchorCtr="0">
            <a:normAutofit/>
          </a:bodyPr>
          <a:lstStyle/>
          <a:p>
            <a:pPr algn="l"/>
            <a:r>
              <a:rPr lang="en-US" sz="8000" b="1" u="sng" dirty="0">
                <a:uFill>
                  <a:solidFill>
                    <a:srgbClr val="FFFF00"/>
                  </a:solidFill>
                </a:uFill>
                <a:latin typeface="+mj-lt"/>
              </a:rPr>
              <a:t>God In A Box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23A0E4-3E0F-6DDB-8DB2-4E17CF622923}"/>
              </a:ext>
            </a:extLst>
          </p:cNvPr>
          <p:cNvSpPr txBox="1"/>
          <p:nvPr/>
        </p:nvSpPr>
        <p:spPr>
          <a:xfrm>
            <a:off x="277091" y="431338"/>
            <a:ext cx="11655829" cy="5091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indent="-28575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800" b="1" u="sng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God Will Be Glorified</a:t>
            </a:r>
            <a:endParaRPr lang="en-US" sz="4800" b="1" u="sng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NOT a trophy!  (</a:t>
            </a: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5:1-2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US" sz="3600" b="1" u="sng" dirty="0"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74775" marR="0" indent="-555625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Samson likely had already been their “trophy”  (Judges 16:21-25)</a:t>
            </a:r>
          </a:p>
          <a:p>
            <a:pPr marL="1374775" marR="0" indent="-555625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Philistines hardened themselves against the God of Israel – </a:t>
            </a: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4:5-11</a:t>
            </a:r>
          </a:p>
          <a:p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196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4A8F86-A63D-8ADB-C656-1E5B495E6A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54D1B8-E2F8-CC0D-51B9-1DAC8DF2E5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091" y="5015198"/>
            <a:ext cx="11655828" cy="1616511"/>
          </a:xfrm>
          <a:solidFill>
            <a:schemeClr val="bg2">
              <a:alpha val="50000"/>
            </a:schemeClr>
          </a:solidFill>
        </p:spPr>
        <p:txBody>
          <a:bodyPr anchor="ctr" anchorCtr="0">
            <a:normAutofit/>
          </a:bodyPr>
          <a:lstStyle/>
          <a:p>
            <a:pPr algn="l"/>
            <a:r>
              <a:rPr lang="en-US" sz="8000" b="1" u="sng" dirty="0">
                <a:uFill>
                  <a:solidFill>
                    <a:srgbClr val="FFFF00"/>
                  </a:solidFill>
                </a:uFill>
                <a:latin typeface="+mj-lt"/>
              </a:rPr>
              <a:t>God In A Box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5C45D6-1EC3-19BC-63B5-D2A9DF773C7B}"/>
              </a:ext>
            </a:extLst>
          </p:cNvPr>
          <p:cNvSpPr txBox="1"/>
          <p:nvPr/>
        </p:nvSpPr>
        <p:spPr>
          <a:xfrm>
            <a:off x="277091" y="431338"/>
            <a:ext cx="11655829" cy="3863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indent="-28575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800" b="1" u="sng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God Will Be Glorified</a:t>
            </a:r>
            <a:endParaRPr lang="en-US" sz="4800" b="1" u="sng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Yahweh shown to be superior – </a:t>
            </a: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5:3-5</a:t>
            </a:r>
          </a:p>
          <a:p>
            <a:pPr marL="1379538" marR="0" indent="-566738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God’s power revealed in successive nights</a:t>
            </a:r>
          </a:p>
          <a:p>
            <a:pPr marL="1379538" marR="0" indent="-566738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Medical calamity mentioned next – </a:t>
            </a: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5:6</a:t>
            </a:r>
          </a:p>
          <a:p>
            <a:pPr marL="1379538" marR="0" indent="-566738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“What do we do with it?”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 (</a:t>
            </a: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5:8-12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US" sz="3600" dirty="0"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3392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1D5AA-7E7D-03CD-1DFB-58D54502A1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3A9488-30B1-6BD5-A6C2-7683592C3D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091" y="5015198"/>
            <a:ext cx="11655828" cy="1616511"/>
          </a:xfrm>
          <a:solidFill>
            <a:schemeClr val="bg2">
              <a:alpha val="50000"/>
            </a:schemeClr>
          </a:solidFill>
        </p:spPr>
        <p:txBody>
          <a:bodyPr anchor="ctr" anchorCtr="0">
            <a:normAutofit/>
          </a:bodyPr>
          <a:lstStyle/>
          <a:p>
            <a:pPr algn="l"/>
            <a:r>
              <a:rPr lang="en-US" sz="8000" b="1" u="sng" dirty="0">
                <a:uFill>
                  <a:solidFill>
                    <a:srgbClr val="FFFF00"/>
                  </a:solidFill>
                </a:uFill>
                <a:latin typeface="+mj-lt"/>
              </a:rPr>
              <a:t>God In A Box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8BBEFF-5AC7-559A-51EC-E16768DB31DB}"/>
              </a:ext>
            </a:extLst>
          </p:cNvPr>
          <p:cNvSpPr txBox="1"/>
          <p:nvPr/>
        </p:nvSpPr>
        <p:spPr>
          <a:xfrm>
            <a:off x="277091" y="431338"/>
            <a:ext cx="11655829" cy="4557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800" b="1" u="sng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Additional Lessons…</a:t>
            </a:r>
            <a:endParaRPr lang="en-US" sz="4800" b="1" u="sng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Error among God’s people promotes error in the world</a:t>
            </a: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We must not “put God in a box” today!</a:t>
            </a: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“Revelation + longsuffering = opportunity!”  (Rom. 2:4-5)</a:t>
            </a:r>
            <a:endParaRPr lang="en-US" sz="3600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Rebellious pride will lead to destruction (</a:t>
            </a: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4:8-9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5:7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9745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6D8C60"/>
      </a:dk2>
      <a:lt2>
        <a:srgbClr val="B1D7A1"/>
      </a:lt2>
      <a:accent1>
        <a:srgbClr val="81B992"/>
      </a:accent1>
      <a:accent2>
        <a:srgbClr val="9ABC65"/>
      </a:accent2>
      <a:accent3>
        <a:srgbClr val="BDB564"/>
      </a:accent3>
      <a:accent4>
        <a:srgbClr val="BD8964"/>
      </a:accent4>
      <a:accent5>
        <a:srgbClr val="BD6466"/>
      </a:accent5>
      <a:accent6>
        <a:srgbClr val="64A4BD"/>
      </a:accent6>
      <a:hlink>
        <a:srgbClr val="8CCC71"/>
      </a:hlink>
      <a:folHlink>
        <a:srgbClr val="A4C795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4539428D-6454-4FE6-B992-2D59F0AC2F8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TM04033921[[fn=Damask]]</Template>
  <TotalTime>1252</TotalTime>
  <Words>409</Words>
  <Application>Microsoft Macintosh PowerPoint</Application>
  <PresentationFormat>Widescreen</PresentationFormat>
  <Paragraphs>61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Bookman Old Style</vt:lpstr>
      <vt:lpstr>Calibri</vt:lpstr>
      <vt:lpstr>Wingdings</vt:lpstr>
      <vt:lpstr>Rockwell</vt:lpstr>
      <vt:lpstr>Aptos</vt:lpstr>
      <vt:lpstr>Arial</vt:lpstr>
      <vt:lpstr>Damask</vt:lpstr>
      <vt:lpstr>The Makings of a Monarchy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Makings of a Monarchy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– 2  Samuel</dc:title>
  <dc:creator>owner</dc:creator>
  <cp:lastModifiedBy>ironatonchurchofchrist@gmail.com</cp:lastModifiedBy>
  <cp:revision>40</cp:revision>
  <cp:lastPrinted>2026-08-14T20:52:07Z</cp:lastPrinted>
  <dcterms:created xsi:type="dcterms:W3CDTF">2021-01-14T22:05:54Z</dcterms:created>
  <dcterms:modified xsi:type="dcterms:W3CDTF">2026-08-14T22:45:21Z</dcterms:modified>
</cp:coreProperties>
</file>