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75" r:id="rId7"/>
    <p:sldId id="261" r:id="rId8"/>
    <p:sldId id="262" r:id="rId9"/>
    <p:sldId id="272" r:id="rId10"/>
    <p:sldId id="263" r:id="rId11"/>
    <p:sldId id="264" r:id="rId12"/>
    <p:sldId id="265" r:id="rId13"/>
    <p:sldId id="267" r:id="rId14"/>
    <p:sldId id="269" r:id="rId15"/>
    <p:sldId id="270" r:id="rId16"/>
    <p:sldId id="271" r:id="rId17"/>
    <p:sldId id="268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>
      <p:cViewPr varScale="1">
        <p:scale>
          <a:sx n="71" d="100"/>
          <a:sy n="71" d="100"/>
        </p:scale>
        <p:origin x="30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1828800" cy="18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32491-C4AA-8B8A-3DE2-FCB38120CF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565771-8CAB-4230-2239-52C9FEC29C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80D64F-8071-6E91-95BD-3227872CC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8B38-64DD-44BA-97F7-173580874A7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FDD26-EBBF-D8F9-134C-9CF1F52EF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EE6AE6-312A-BCD3-754E-1AF22031E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5207C-43DE-43A0-BD7A-738E8960C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82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1F820-5C02-2400-7139-C4B2AA6A9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205F87-3B1D-1095-1F25-C0EC9F3F7F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DA1EEF-606F-4749-6EE7-FAE259F2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8B38-64DD-44BA-97F7-173580874A7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BC68D-015B-8EBB-8741-B4AEC0B64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723092-9A7E-95BC-C8E8-02ACBABFE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5207C-43DE-43A0-BD7A-738E8960C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489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48565E-BB47-FB6F-5C23-A082C63A6F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C98CA7-2CF0-733B-00C2-1F8E014208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CC814-7F91-5A49-CC67-E51373A86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8B38-64DD-44BA-97F7-173580874A7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11DB7C-0765-1367-D1A0-E5D9F425E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EF3B-348D-8EBC-0443-A94F5B65C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5207C-43DE-43A0-BD7A-738E8960C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86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0D0E2-A69E-4853-430E-BA4175256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8CBD9B-8B3C-46CC-118D-69D3523807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736E0F-86B0-57F2-006A-B242B7186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8B38-64DD-44BA-97F7-173580874A7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CA4643-D109-E433-B06A-A79F18447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C9E93-8CFD-FFF9-709D-CD70CD684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5207C-43DE-43A0-BD7A-738E8960C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538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CED15-0372-8565-CD40-3421E45D9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D336E6-57CA-89DD-17C3-844AD195EC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7A2311-496E-AEF2-BDF2-9383C98BD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8B38-64DD-44BA-97F7-173580874A7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BBAF6-5987-FB60-F2C7-4E84600C9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FB4DB5-3E6A-E537-3FE9-DDA8C3C65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5207C-43DE-43A0-BD7A-738E8960C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964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758A0-4379-1C81-E668-DDB4670B3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9F32CA-6247-596A-B03B-095F452EA4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89BDEB-B579-97E3-07D7-E224415741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4C5268-F868-4EA3-FDCF-F7DB6DB1D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8B38-64DD-44BA-97F7-173580874A7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E53E7C-D4F8-E3DC-AFD5-481A2E209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627498-3632-816D-2300-9880B0B9E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5207C-43DE-43A0-BD7A-738E8960C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01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FBA22-0B1D-EBD3-1739-7F30009F7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5EFFA7-8E5F-40C4-951C-061740510A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A22353-5F5F-91D1-2001-696C5F59C1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8F3A7A-D922-6845-A377-96C0AD1227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D6AD80-50CB-7E33-87EF-DF07FEE9F1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ED63E8-285C-3ABB-4A99-B3420A8D0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8B38-64DD-44BA-97F7-173580874A7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D8E067-F059-ADEC-5FBB-DEC587859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D9CFB32-D9A5-1707-A192-8E1F3EDCD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5207C-43DE-43A0-BD7A-738E8960C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571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91865-EB89-745D-14B9-9B9891145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816A44-A165-52DF-3D16-C23634A71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8B38-64DD-44BA-97F7-173580874A7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9CAA43-458A-A455-D2C8-DA7B47AB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85AA18-4AE1-8D1E-8320-AF28335CF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5207C-43DE-43A0-BD7A-738E8960C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699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23F7EA-BF51-389A-DB4E-025E6FEFB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8B38-64DD-44BA-97F7-173580874A7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DD0276-4396-962C-5799-73DFDE25B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4F0F77-7954-C247-9E0C-16D44B642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5207C-43DE-43A0-BD7A-738E8960C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22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EE1C4-6FF4-930F-795D-9BD55758A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BA8CDC-14CE-489C-5331-47A292BCCB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D2A6ED-75E5-E845-0D71-21C5DE7757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CFA31A-3A91-4B4C-4344-6682E0A6D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8B38-64DD-44BA-97F7-173580874A7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0058C7-FFB0-7418-B14A-34060947E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37EFB-50C9-E15A-C289-4488F2C37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5207C-43DE-43A0-BD7A-738E8960C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29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1B9FF-FBC0-A3E8-D110-D3D0A76A6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C42595-9CE7-1CAD-940B-96AF745A82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078A58-8358-A77A-52C4-0CE636AB9F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3094C8-E4C6-7EE7-1B36-618F314A0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8B38-64DD-44BA-97F7-173580874A7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DB2785-4C23-82C4-2031-DEFE4E9E4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35FA66-2200-A054-4857-C0CA9A313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5207C-43DE-43A0-BD7A-738E8960C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181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24DB7E-2744-9E34-BFDF-481FD6F79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5BF123-0BA7-B403-6149-710991C995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331744-25BA-1CA9-D8BC-A64BE9227A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BD8B38-64DD-44BA-97F7-173580874A7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ABF7B2-3D66-98DD-0134-D9E97A5D67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1BB7B8-5FB5-6098-2F7B-13BB8A286A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E5207C-43DE-43A0-BD7A-738E8960C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392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EFACB-7E3D-130B-D86C-E61660E65A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1BBAF8-A6B3-A1C3-6CCD-8D6C1863D5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845440-F094-12C5-8ACC-56F5CEE9A4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1718"/>
            <a:ext cx="12192000" cy="692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91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4E60D-278D-6C85-053E-5FD76D4C0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0F6764-8440-FCDF-AFB6-DDE7624FFE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" y="0"/>
            <a:ext cx="12185905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E4BAB3D-77C4-E6F9-6B07-ECDAFC0FEC49}"/>
              </a:ext>
            </a:extLst>
          </p:cNvPr>
          <p:cNvSpPr txBox="1"/>
          <p:nvPr/>
        </p:nvSpPr>
        <p:spPr>
          <a:xfrm>
            <a:off x="0" y="753030"/>
            <a:ext cx="12191999" cy="6134949"/>
          </a:xfrm>
          <a:prstGeom prst="rect">
            <a:avLst/>
          </a:prstGeom>
          <a:noFill/>
          <a:effectLst>
            <a:glow rad="190500">
              <a:srgbClr val="FF0000"/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MOST COMMON OFFENDERS:</a:t>
            </a:r>
          </a:p>
          <a:p>
            <a:pPr>
              <a:lnSpc>
                <a:spcPct val="11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	Parent of step-parent</a:t>
            </a:r>
          </a:p>
          <a:p>
            <a:pPr>
              <a:lnSpc>
                <a:spcPct val="11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	Other relatives</a:t>
            </a:r>
          </a:p>
          <a:p>
            <a:pPr>
              <a:lnSpc>
                <a:spcPct val="11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	Family friends</a:t>
            </a:r>
          </a:p>
          <a:p>
            <a:pPr>
              <a:lnSpc>
                <a:spcPct val="11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	Babysitters</a:t>
            </a:r>
          </a:p>
          <a:p>
            <a:pPr>
              <a:lnSpc>
                <a:spcPct val="11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	Coaches</a:t>
            </a:r>
          </a:p>
          <a:p>
            <a:pPr>
              <a:lnSpc>
                <a:spcPct val="11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	Teachers</a:t>
            </a:r>
          </a:p>
          <a:p>
            <a:pPr>
              <a:lnSpc>
                <a:spcPct val="11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	Clergy</a:t>
            </a:r>
          </a:p>
          <a:p>
            <a:pPr>
              <a:lnSpc>
                <a:spcPct val="11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	Neighbors</a:t>
            </a:r>
          </a:p>
          <a:p>
            <a:pPr>
              <a:lnSpc>
                <a:spcPct val="11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	Strangers – relatively small proportion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E74A83-BDC8-9BB5-A3AE-8EFD57A687B0}"/>
              </a:ext>
            </a:extLst>
          </p:cNvPr>
          <p:cNvSpPr txBox="1"/>
          <p:nvPr/>
        </p:nvSpPr>
        <p:spPr>
          <a:xfrm>
            <a:off x="8965" y="-242048"/>
            <a:ext cx="11743765" cy="977512"/>
          </a:xfrm>
          <a:prstGeom prst="rect">
            <a:avLst/>
          </a:prstGeom>
          <a:noFill/>
          <a:effectLst>
            <a:glow rad="190500">
              <a:srgbClr val="FF0000"/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CHILD SEXUAL ABUSE</a:t>
            </a:r>
          </a:p>
        </p:txBody>
      </p:sp>
    </p:spTree>
    <p:extLst>
      <p:ext uri="{BB962C8B-B14F-4D97-AF65-F5344CB8AC3E}">
        <p14:creationId xmlns:p14="http://schemas.microsoft.com/office/powerpoint/2010/main" val="2790335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5AC1A-C441-F6AE-C50F-79DA00BD7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1EEB27D-3C09-4047-69AC-F0C210B713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" y="0"/>
            <a:ext cx="12185905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5A7377-F76E-CBE9-DA37-7E2D6210669F}"/>
              </a:ext>
            </a:extLst>
          </p:cNvPr>
          <p:cNvSpPr txBox="1"/>
          <p:nvPr/>
        </p:nvSpPr>
        <p:spPr>
          <a:xfrm>
            <a:off x="0" y="959225"/>
            <a:ext cx="12191999" cy="4680705"/>
          </a:xfrm>
          <a:prstGeom prst="rect">
            <a:avLst/>
          </a:prstGeom>
          <a:noFill/>
          <a:effectLst>
            <a:glow rad="190500">
              <a:srgbClr val="FF0000"/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WHERE MOST OFFENSES OCCUR:</a:t>
            </a:r>
          </a:p>
          <a:p>
            <a:pPr>
              <a:lnSpc>
                <a:spcPct val="12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	In the child’s home</a:t>
            </a:r>
          </a:p>
          <a:p>
            <a:pPr>
              <a:lnSpc>
                <a:spcPct val="12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	Schools</a:t>
            </a:r>
          </a:p>
          <a:p>
            <a:pPr>
              <a:lnSpc>
                <a:spcPct val="12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	Youth sports organizations</a:t>
            </a:r>
          </a:p>
          <a:p>
            <a:pPr>
              <a:lnSpc>
                <a:spcPct val="12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	Religious organizations</a:t>
            </a:r>
          </a:p>
          <a:p>
            <a:pPr>
              <a:lnSpc>
                <a:spcPct val="12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	Childcare settings</a:t>
            </a:r>
          </a:p>
          <a:p>
            <a:pPr>
              <a:lnSpc>
                <a:spcPct val="12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	Online grooming – be cautious of internet activity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EFE992-CD54-F5B1-A39B-72968DFACA71}"/>
              </a:ext>
            </a:extLst>
          </p:cNvPr>
          <p:cNvSpPr txBox="1"/>
          <p:nvPr/>
        </p:nvSpPr>
        <p:spPr>
          <a:xfrm>
            <a:off x="8965" y="-242048"/>
            <a:ext cx="11743765" cy="977512"/>
          </a:xfrm>
          <a:prstGeom prst="rect">
            <a:avLst/>
          </a:prstGeom>
          <a:noFill/>
          <a:effectLst>
            <a:glow rad="190500">
              <a:srgbClr val="FF0000"/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CHILD SEXUAL ABUSE</a:t>
            </a:r>
          </a:p>
        </p:txBody>
      </p:sp>
    </p:spTree>
    <p:extLst>
      <p:ext uri="{BB962C8B-B14F-4D97-AF65-F5344CB8AC3E}">
        <p14:creationId xmlns:p14="http://schemas.microsoft.com/office/powerpoint/2010/main" val="4422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F18DD-54CA-793D-45F4-F6492E96F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E96BA02-61DD-ADBD-3842-108D4A6A23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" y="0"/>
            <a:ext cx="12185905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AFF26C6-0076-FA56-3B56-5FB2051B88B9}"/>
              </a:ext>
            </a:extLst>
          </p:cNvPr>
          <p:cNvSpPr txBox="1"/>
          <p:nvPr/>
        </p:nvSpPr>
        <p:spPr>
          <a:xfrm>
            <a:off x="0" y="995084"/>
            <a:ext cx="12191999" cy="4334456"/>
          </a:xfrm>
          <a:prstGeom prst="rect">
            <a:avLst/>
          </a:prstGeom>
          <a:noFill/>
          <a:effectLst>
            <a:glow rad="190500">
              <a:srgbClr val="FF0000"/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CHARACTORISTICS OF OFFENDERS:</a:t>
            </a:r>
          </a:p>
          <a:p>
            <a:pPr lvl="1">
              <a:lnSpc>
                <a:spcPct val="13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Most offenders are male</a:t>
            </a:r>
          </a:p>
          <a:p>
            <a:pPr lvl="1">
              <a:lnSpc>
                <a:spcPct val="13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Offenders may be adults or juveniles</a:t>
            </a:r>
          </a:p>
          <a:p>
            <a:pPr lvl="1">
              <a:lnSpc>
                <a:spcPct val="13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59,000 to 67,000 confirmed cases each year</a:t>
            </a:r>
          </a:p>
          <a:p>
            <a:pPr lvl="1">
              <a:lnSpc>
                <a:spcPct val="13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Approximately 93% of offenders are male average 	age 38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4CD8DF-9D9C-3DFC-2704-19311A75B6BD}"/>
              </a:ext>
            </a:extLst>
          </p:cNvPr>
          <p:cNvSpPr txBox="1"/>
          <p:nvPr/>
        </p:nvSpPr>
        <p:spPr>
          <a:xfrm>
            <a:off x="8965" y="-242048"/>
            <a:ext cx="11743765" cy="977512"/>
          </a:xfrm>
          <a:prstGeom prst="rect">
            <a:avLst/>
          </a:prstGeom>
          <a:noFill/>
          <a:effectLst>
            <a:glow rad="190500">
              <a:srgbClr val="FF0000"/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CHILD SEXUAL ABUSE</a:t>
            </a:r>
          </a:p>
        </p:txBody>
      </p:sp>
    </p:spTree>
    <p:extLst>
      <p:ext uri="{BB962C8B-B14F-4D97-AF65-F5344CB8AC3E}">
        <p14:creationId xmlns:p14="http://schemas.microsoft.com/office/powerpoint/2010/main" val="251685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9F0BE5-1EA5-9929-3861-65A2C9DA9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EB340A1-6C6F-D60F-5FE2-CEA701533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" y="0"/>
            <a:ext cx="12185905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8317A5-74EE-4C44-7A6B-C0BBA4696856}"/>
              </a:ext>
            </a:extLst>
          </p:cNvPr>
          <p:cNvSpPr txBox="1"/>
          <p:nvPr/>
        </p:nvSpPr>
        <p:spPr>
          <a:xfrm>
            <a:off x="206188" y="1963275"/>
            <a:ext cx="12191999" cy="4971554"/>
          </a:xfrm>
          <a:prstGeom prst="rect">
            <a:avLst/>
          </a:prstGeom>
          <a:noFill/>
          <a:effectLst>
            <a:glow rad="190500">
              <a:srgbClr val="FF0000"/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UNQUESTIONABLY IS SIN: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	Lev 18:22; 20:13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	Rom 1:26-27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	1 Cor 6:9-10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	1 Tim 1:9-10</a:t>
            </a:r>
          </a:p>
          <a:p>
            <a:pPr>
              <a:lnSpc>
                <a:spcPct val="150000"/>
              </a:lnSpc>
            </a:pPr>
            <a:endParaRPr lang="en-US" sz="36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3D826D-8713-C8B7-B734-C3B7EBCB1111}"/>
              </a:ext>
            </a:extLst>
          </p:cNvPr>
          <p:cNvSpPr txBox="1"/>
          <p:nvPr/>
        </p:nvSpPr>
        <p:spPr>
          <a:xfrm>
            <a:off x="0" y="-53791"/>
            <a:ext cx="12192000" cy="1637692"/>
          </a:xfrm>
          <a:prstGeom prst="rect">
            <a:avLst/>
          </a:prstGeom>
          <a:noFill/>
          <a:effectLst>
            <a:glow rad="190500">
              <a:srgbClr val="FF0000"/>
            </a:glo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4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THE CHURCHES RESPONSE TO               HOMOSEXUALITY</a:t>
            </a:r>
          </a:p>
        </p:txBody>
      </p:sp>
    </p:spTree>
    <p:extLst>
      <p:ext uri="{BB962C8B-B14F-4D97-AF65-F5344CB8AC3E}">
        <p14:creationId xmlns:p14="http://schemas.microsoft.com/office/powerpoint/2010/main" val="3956155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3C959-8FC2-00A9-0CBC-5848A8E91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6938A4-D0AF-0335-6779-55EBAFA5F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" y="0"/>
            <a:ext cx="12185905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ADD8070-754B-7358-D824-657732427BCB}"/>
              </a:ext>
            </a:extLst>
          </p:cNvPr>
          <p:cNvSpPr txBox="1"/>
          <p:nvPr/>
        </p:nvSpPr>
        <p:spPr>
          <a:xfrm>
            <a:off x="0" y="1667439"/>
            <a:ext cx="12192000" cy="4971554"/>
          </a:xfrm>
          <a:prstGeom prst="rect">
            <a:avLst/>
          </a:prstGeom>
          <a:noFill/>
          <a:effectLst>
            <a:glow rad="190500">
              <a:srgbClr val="FF0000"/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Provide </a:t>
            </a:r>
            <a:r>
              <a:rPr lang="en-US" sz="3600" dirty="0">
                <a:solidFill>
                  <a:srgbClr val="000099"/>
                </a:solidFill>
                <a:effectLst>
                  <a:glow rad="127000">
                    <a:srgbClr val="FFFF00"/>
                  </a:glow>
                </a:effectLst>
                <a:latin typeface="Arial Rounded MT Bold" panose="020F0704030504030204" pitchFamily="34" charset="0"/>
              </a:rPr>
              <a:t>PROFESSIONAL </a:t>
            </a:r>
            <a:r>
              <a:rPr lang="en-US" sz="3600" dirty="0">
                <a:solidFill>
                  <a:schemeClr val="bg1"/>
                </a:solidFill>
                <a:effectLst>
                  <a:glow rad="127000">
                    <a:srgbClr val="FF0000"/>
                  </a:glow>
                </a:effectLst>
                <a:latin typeface="Arial Rounded MT Bold" panose="020F0704030504030204" pitchFamily="34" charset="0"/>
              </a:rPr>
              <a:t>help, be very specific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27000">
                    <a:srgbClr val="FF0000"/>
                  </a:glow>
                </a:effectLst>
                <a:latin typeface="Arial Rounded MT Bold" panose="020F0704030504030204" pitchFamily="34" charset="0"/>
              </a:rPr>
              <a:t>Listen intently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27000">
                    <a:srgbClr val="FF0000"/>
                  </a:glow>
                </a:effectLst>
                <a:latin typeface="Arial Rounded MT Bold" panose="020F0704030504030204" pitchFamily="34" charset="0"/>
              </a:rPr>
              <a:t>Don’t assume anything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27000">
                    <a:srgbClr val="FF0000"/>
                  </a:glow>
                </a:effectLst>
                <a:latin typeface="Arial Rounded MT Bold" panose="020F0704030504030204" pitchFamily="34" charset="0"/>
              </a:rPr>
              <a:t>Focus on their relationship to God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27000">
                    <a:srgbClr val="FF0000"/>
                  </a:glow>
                </a:effectLst>
                <a:latin typeface="Arial Rounded MT Bold" panose="020F0704030504030204" pitchFamily="34" charset="0"/>
              </a:rPr>
              <a:t>View of change – what does that mean?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27000">
                    <a:srgbClr val="FF0000"/>
                  </a:glow>
                </a:effectLst>
                <a:latin typeface="Arial Rounded MT Bold" panose="020F0704030504030204" pitchFamily="34" charset="0"/>
              </a:rPr>
              <a:t>Treat them with love and respect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DFF221-28D8-2ACF-696D-B8F10DD3C7D8}"/>
              </a:ext>
            </a:extLst>
          </p:cNvPr>
          <p:cNvSpPr txBox="1"/>
          <p:nvPr/>
        </p:nvSpPr>
        <p:spPr>
          <a:xfrm>
            <a:off x="0" y="-53791"/>
            <a:ext cx="12192000" cy="1637692"/>
          </a:xfrm>
          <a:prstGeom prst="rect">
            <a:avLst/>
          </a:prstGeom>
          <a:noFill/>
          <a:effectLst>
            <a:glow rad="190500">
              <a:srgbClr val="FF0000"/>
            </a:glo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4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HOW SHOULD CHURCHES RESPOND TO               HOMOSEXUALITY?</a:t>
            </a:r>
          </a:p>
        </p:txBody>
      </p:sp>
    </p:spTree>
    <p:extLst>
      <p:ext uri="{BB962C8B-B14F-4D97-AF65-F5344CB8AC3E}">
        <p14:creationId xmlns:p14="http://schemas.microsoft.com/office/powerpoint/2010/main" val="1783832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6974E-5AF7-0098-75A8-0A6744E61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2373AA8-A739-BD4F-AB73-44E92730EB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" y="0"/>
            <a:ext cx="12185905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77D7626-C0AF-8D95-B589-881489DA9553}"/>
              </a:ext>
            </a:extLst>
          </p:cNvPr>
          <p:cNvSpPr txBox="1"/>
          <p:nvPr/>
        </p:nvSpPr>
        <p:spPr>
          <a:xfrm>
            <a:off x="0" y="1667439"/>
            <a:ext cx="12192000" cy="4140557"/>
          </a:xfrm>
          <a:prstGeom prst="rect">
            <a:avLst/>
          </a:prstGeom>
          <a:noFill/>
          <a:effectLst>
            <a:glow rad="190500">
              <a:srgbClr val="FF0000"/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Continued support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27000">
                    <a:srgbClr val="FF0000"/>
                  </a:glow>
                </a:effectLst>
                <a:latin typeface="Arial Rounded MT Bold" panose="020F0704030504030204" pitchFamily="34" charset="0"/>
              </a:rPr>
              <a:t>God forgives and so must we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27000">
                    <a:srgbClr val="FF0000"/>
                  </a:glow>
                </a:effectLst>
                <a:latin typeface="Arial Rounded MT Bold" panose="020F0704030504030204" pitchFamily="34" charset="0"/>
              </a:rPr>
              <a:t>God loves them as He does all of us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27000">
                    <a:srgbClr val="FF0000"/>
                  </a:glow>
                </a:effectLst>
                <a:latin typeface="Arial Rounded MT Bold" panose="020F0704030504030204" pitchFamily="34" charset="0"/>
              </a:rPr>
              <a:t>Golden Rule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27000">
                    <a:srgbClr val="FF0000"/>
                  </a:glow>
                </a:effectLst>
                <a:latin typeface="Arial Rounded MT Bold" panose="020F0704030504030204" pitchFamily="34" charset="0"/>
              </a:rPr>
              <a:t>Discussion of causes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26E73A-5E62-4431-6D91-5512D089C648}"/>
              </a:ext>
            </a:extLst>
          </p:cNvPr>
          <p:cNvSpPr txBox="1"/>
          <p:nvPr/>
        </p:nvSpPr>
        <p:spPr>
          <a:xfrm>
            <a:off x="0" y="-53791"/>
            <a:ext cx="12192000" cy="1637692"/>
          </a:xfrm>
          <a:prstGeom prst="rect">
            <a:avLst/>
          </a:prstGeom>
          <a:noFill/>
          <a:effectLst>
            <a:glow rad="190500">
              <a:srgbClr val="FF0000"/>
            </a:glo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4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HOW SHOULD CHURCHES RESPOND TO               HOMOSEXUALITY?</a:t>
            </a:r>
          </a:p>
        </p:txBody>
      </p:sp>
    </p:spTree>
    <p:extLst>
      <p:ext uri="{BB962C8B-B14F-4D97-AF65-F5344CB8AC3E}">
        <p14:creationId xmlns:p14="http://schemas.microsoft.com/office/powerpoint/2010/main" val="167733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CB94E-54FD-B8EC-8024-ECA4A58A5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07B5C69-20EB-B1B6-D46F-BA9FE636EE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" y="0"/>
            <a:ext cx="12185905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66DA8B-B52D-1B81-9764-9DE7FAF86079}"/>
              </a:ext>
            </a:extLst>
          </p:cNvPr>
          <p:cNvSpPr txBox="1"/>
          <p:nvPr/>
        </p:nvSpPr>
        <p:spPr>
          <a:xfrm>
            <a:off x="0" y="1667439"/>
            <a:ext cx="12192000" cy="3309560"/>
          </a:xfrm>
          <a:prstGeom prst="rect">
            <a:avLst/>
          </a:prstGeom>
          <a:noFill/>
          <a:effectLst>
            <a:glow rad="190500">
              <a:srgbClr val="FF0000"/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Continued support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27000">
                    <a:srgbClr val="FF0000"/>
                  </a:glow>
                </a:effectLst>
                <a:latin typeface="Arial Rounded MT Bold" panose="020F0704030504030204" pitchFamily="34" charset="0"/>
              </a:rPr>
              <a:t>God forgives and so must we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27000">
                    <a:srgbClr val="FF0000"/>
                  </a:glow>
                </a:effectLst>
                <a:latin typeface="Arial Rounded MT Bold" panose="020F0704030504030204" pitchFamily="34" charset="0"/>
              </a:rPr>
              <a:t>God loves them as He does all of us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27000">
                    <a:srgbClr val="FF0000"/>
                  </a:glow>
                </a:effectLst>
                <a:latin typeface="Arial Rounded MT Bold" panose="020F0704030504030204" pitchFamily="34" charset="0"/>
              </a:rPr>
              <a:t>Prayer for </a:t>
            </a:r>
            <a:r>
              <a:rPr lang="en-US" sz="3600" dirty="0" err="1">
                <a:solidFill>
                  <a:schemeClr val="bg1"/>
                </a:solidFill>
                <a:effectLst>
                  <a:glow rad="127000">
                    <a:srgbClr val="FF0000"/>
                  </a:glow>
                </a:effectLst>
                <a:latin typeface="Arial Rounded MT Bold" panose="020F0704030504030204" pitchFamily="34" charset="0"/>
              </a:rPr>
              <a:t>faithfulnes</a:t>
            </a:r>
            <a:endParaRPr lang="en-US" sz="3600" dirty="0">
              <a:solidFill>
                <a:schemeClr val="bg1"/>
              </a:solidFill>
              <a:effectLst>
                <a:glow rad="127000">
                  <a:srgbClr val="FF0000"/>
                </a:glo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4F58C6-3AED-F9B4-F807-95A93F4DA9FA}"/>
              </a:ext>
            </a:extLst>
          </p:cNvPr>
          <p:cNvSpPr txBox="1"/>
          <p:nvPr/>
        </p:nvSpPr>
        <p:spPr>
          <a:xfrm>
            <a:off x="0" y="-53791"/>
            <a:ext cx="12192000" cy="1637692"/>
          </a:xfrm>
          <a:prstGeom prst="rect">
            <a:avLst/>
          </a:prstGeom>
          <a:noFill/>
          <a:effectLst>
            <a:glow rad="190500">
              <a:srgbClr val="FF0000"/>
            </a:glo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4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HOW SHOULD CHURCHES RESPOND TO               HOMOSEXUALITY?</a:t>
            </a:r>
          </a:p>
        </p:txBody>
      </p:sp>
    </p:spTree>
    <p:extLst>
      <p:ext uri="{BB962C8B-B14F-4D97-AF65-F5344CB8AC3E}">
        <p14:creationId xmlns:p14="http://schemas.microsoft.com/office/powerpoint/2010/main" val="280761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0F8E5-BE56-548A-3F04-EE7492F35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B6A797A-8294-9FE8-0AFF-BEC994A4F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" y="0"/>
            <a:ext cx="12185905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A5677B9-9320-3404-6C5D-7A00640C5628}"/>
              </a:ext>
            </a:extLst>
          </p:cNvPr>
          <p:cNvSpPr txBox="1"/>
          <p:nvPr/>
        </p:nvSpPr>
        <p:spPr>
          <a:xfrm>
            <a:off x="206185" y="1362637"/>
            <a:ext cx="12801602" cy="4971554"/>
          </a:xfrm>
          <a:prstGeom prst="rect">
            <a:avLst/>
          </a:prstGeom>
          <a:noFill/>
          <a:effectLst>
            <a:glow rad="190500">
              <a:srgbClr val="FF0000"/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Teaching on God’s view of marriage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Be firm, decisive about the Word on adultery  / MDR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Never use the Word as a whipping post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Jesus was very specific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The REAL truth is often hard to come by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Not everyone is free to marry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B177E5-FD02-DF46-196B-3EC8E24B47B3}"/>
              </a:ext>
            </a:extLst>
          </p:cNvPr>
          <p:cNvSpPr txBox="1"/>
          <p:nvPr/>
        </p:nvSpPr>
        <p:spPr>
          <a:xfrm>
            <a:off x="0" y="-53791"/>
            <a:ext cx="12192000" cy="1637692"/>
          </a:xfrm>
          <a:prstGeom prst="rect">
            <a:avLst/>
          </a:prstGeom>
          <a:noFill/>
          <a:effectLst>
            <a:glow rad="190500">
              <a:srgbClr val="FF0000"/>
            </a:glo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4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THE CHURCHES RESPOND TO               ADULTERY</a:t>
            </a:r>
          </a:p>
        </p:txBody>
      </p:sp>
    </p:spTree>
    <p:extLst>
      <p:ext uri="{BB962C8B-B14F-4D97-AF65-F5344CB8AC3E}">
        <p14:creationId xmlns:p14="http://schemas.microsoft.com/office/powerpoint/2010/main" val="372051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9D87C-0DC2-E957-B7D8-A78AA77CD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EFCC57-B5DF-5DA7-872A-D5251A5583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" y="0"/>
            <a:ext cx="12185905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40F0FAF-DE68-EA64-9FF0-D7535A1E0EF6}"/>
              </a:ext>
            </a:extLst>
          </p:cNvPr>
          <p:cNvSpPr txBox="1"/>
          <p:nvPr/>
        </p:nvSpPr>
        <p:spPr>
          <a:xfrm>
            <a:off x="206185" y="1362637"/>
            <a:ext cx="12801602" cy="3309560"/>
          </a:xfrm>
          <a:prstGeom prst="rect">
            <a:avLst/>
          </a:prstGeom>
          <a:noFill/>
          <a:effectLst>
            <a:glow rad="190500">
              <a:srgbClr val="FF0000"/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Teaching from God’s Word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Be explicit – define terms, leave no doubt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Sin separates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Encourage teaching at home – Parents be brave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FFEFA9-84C2-729E-D726-51673A4A1945}"/>
              </a:ext>
            </a:extLst>
          </p:cNvPr>
          <p:cNvSpPr txBox="1"/>
          <p:nvPr/>
        </p:nvSpPr>
        <p:spPr>
          <a:xfrm>
            <a:off x="0" y="-53791"/>
            <a:ext cx="12192000" cy="1637692"/>
          </a:xfrm>
          <a:prstGeom prst="rect">
            <a:avLst/>
          </a:prstGeom>
          <a:noFill/>
          <a:effectLst>
            <a:glow rad="190500">
              <a:srgbClr val="FF0000"/>
            </a:glo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4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THE CHURCHES RESPOND TO               SEXUAL SIN</a:t>
            </a:r>
          </a:p>
        </p:txBody>
      </p:sp>
    </p:spTree>
    <p:extLst>
      <p:ext uri="{BB962C8B-B14F-4D97-AF65-F5344CB8AC3E}">
        <p14:creationId xmlns:p14="http://schemas.microsoft.com/office/powerpoint/2010/main" val="1637148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E5867A-8BAF-CA78-0BA3-A49250EEF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5EDD629-4863-262D-65E3-3F8C2CC5C6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28307"/>
          <a:stretch>
            <a:fillRect/>
          </a:stretch>
        </p:blipFill>
        <p:spPr>
          <a:xfrm>
            <a:off x="0" y="0"/>
            <a:ext cx="12192000" cy="69476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D22E5D8-2D75-2D04-B02A-1972F39EB001}"/>
              </a:ext>
            </a:extLst>
          </p:cNvPr>
          <p:cNvSpPr txBox="1"/>
          <p:nvPr/>
        </p:nvSpPr>
        <p:spPr>
          <a:xfrm>
            <a:off x="0" y="2115670"/>
            <a:ext cx="12191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FFFF00"/>
                </a:solidFill>
                <a:effectLst>
                  <a:glow rad="254000">
                    <a:srgbClr val="FF0000"/>
                  </a:glow>
                </a:effectLst>
                <a:latin typeface="Arial Black" panose="020B0A04020102020204" pitchFamily="34" charset="0"/>
              </a:rPr>
              <a:t>WALKING WITH THE WOUNDED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12FC82-9DA5-325C-3584-67B2E2EF2C8E}"/>
              </a:ext>
            </a:extLst>
          </p:cNvPr>
          <p:cNvSpPr txBox="1"/>
          <p:nvPr/>
        </p:nvSpPr>
        <p:spPr>
          <a:xfrm>
            <a:off x="17925" y="4374777"/>
            <a:ext cx="121919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00" dirty="0">
                <a:solidFill>
                  <a:srgbClr val="FFFF00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  <a:cs typeface="AngsanaUPC" panose="02020603050405020304" pitchFamily="18" charset="-34"/>
              </a:rPr>
              <a:t>The Church’s Response to Sexual Brokenness</a:t>
            </a:r>
          </a:p>
        </p:txBody>
      </p:sp>
    </p:spTree>
    <p:extLst>
      <p:ext uri="{BB962C8B-B14F-4D97-AF65-F5344CB8AC3E}">
        <p14:creationId xmlns:p14="http://schemas.microsoft.com/office/powerpoint/2010/main" val="3821409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F9D85E4-D9FE-2976-881B-EA85516324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28307"/>
          <a:stretch>
            <a:fillRect/>
          </a:stretch>
        </p:blipFill>
        <p:spPr>
          <a:xfrm>
            <a:off x="0" y="0"/>
            <a:ext cx="12192000" cy="69476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C882AA-E230-5BC4-0E54-4308FE9CF1DE}"/>
              </a:ext>
            </a:extLst>
          </p:cNvPr>
          <p:cNvSpPr txBox="1"/>
          <p:nvPr/>
        </p:nvSpPr>
        <p:spPr>
          <a:xfrm>
            <a:off x="0" y="2115670"/>
            <a:ext cx="12191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FFFF00"/>
                </a:solidFill>
                <a:effectLst>
                  <a:glow rad="254000">
                    <a:srgbClr val="FF0000"/>
                  </a:glow>
                </a:effectLst>
                <a:latin typeface="Arial Black" panose="020B0A04020102020204" pitchFamily="34" charset="0"/>
              </a:rPr>
              <a:t>WALKING WITH THE WOUNDED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D74393-8661-3C7F-C18F-1FADEE1DEB76}"/>
              </a:ext>
            </a:extLst>
          </p:cNvPr>
          <p:cNvSpPr txBox="1"/>
          <p:nvPr/>
        </p:nvSpPr>
        <p:spPr>
          <a:xfrm>
            <a:off x="17925" y="4374777"/>
            <a:ext cx="121919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00" dirty="0">
                <a:solidFill>
                  <a:srgbClr val="FFFF00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  <a:cs typeface="AngsanaUPC" panose="02020603050405020304" pitchFamily="18" charset="-34"/>
              </a:rPr>
              <a:t>The Church’s Response to Sexual Brokenness</a:t>
            </a:r>
          </a:p>
        </p:txBody>
      </p:sp>
    </p:spTree>
    <p:extLst>
      <p:ext uri="{BB962C8B-B14F-4D97-AF65-F5344CB8AC3E}">
        <p14:creationId xmlns:p14="http://schemas.microsoft.com/office/powerpoint/2010/main" val="1310785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D4D84-0A2D-F9CF-739C-8744DF381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549076-9247-0644-43E5-DD13BEFDA7F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8351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53F3D3B-91A0-7C7C-87D1-5C8BCDF27617}"/>
              </a:ext>
            </a:extLst>
          </p:cNvPr>
          <p:cNvSpPr txBox="1"/>
          <p:nvPr/>
        </p:nvSpPr>
        <p:spPr>
          <a:xfrm>
            <a:off x="-10012" y="399360"/>
            <a:ext cx="12202011" cy="977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>
                <a:solidFill>
                  <a:srgbClr val="FFFF00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SEXUAL IDENTITY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975365-2610-6BFE-CDEE-4EBE31294125}"/>
              </a:ext>
            </a:extLst>
          </p:cNvPr>
          <p:cNvSpPr txBox="1"/>
          <p:nvPr/>
        </p:nvSpPr>
        <p:spPr>
          <a:xfrm>
            <a:off x="7913" y="2228161"/>
            <a:ext cx="12202011" cy="2686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600" dirty="0">
                <a:solidFill>
                  <a:srgbClr val="FFFF00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Genesis 1:27  (NKJV)</a:t>
            </a:r>
          </a:p>
          <a:p>
            <a:pPr algn="ctr">
              <a:lnSpc>
                <a:spcPct val="120000"/>
              </a:lnSpc>
            </a:pPr>
            <a:r>
              <a:rPr lang="en-US" sz="3600" dirty="0">
                <a:solidFill>
                  <a:srgbClr val="FFFF00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So God created man in His own image; </a:t>
            </a:r>
          </a:p>
          <a:p>
            <a:pPr algn="ctr">
              <a:lnSpc>
                <a:spcPct val="120000"/>
              </a:lnSpc>
            </a:pPr>
            <a:r>
              <a:rPr lang="en-US" sz="3600" dirty="0">
                <a:solidFill>
                  <a:srgbClr val="FFFF00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in the image of God He created him; </a:t>
            </a:r>
          </a:p>
          <a:p>
            <a:pPr algn="ctr">
              <a:lnSpc>
                <a:spcPct val="120000"/>
              </a:lnSpc>
            </a:pPr>
            <a:r>
              <a:rPr lang="en-US" sz="3600" dirty="0">
                <a:solidFill>
                  <a:srgbClr val="FFFF00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male and female He created them.</a:t>
            </a:r>
          </a:p>
        </p:txBody>
      </p:sp>
    </p:spTree>
    <p:extLst>
      <p:ext uri="{BB962C8B-B14F-4D97-AF65-F5344CB8AC3E}">
        <p14:creationId xmlns:p14="http://schemas.microsoft.com/office/powerpoint/2010/main" val="1526551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C4B46738-E6AD-66D2-B0C1-238B5316B7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12192000" cy="685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CC73C4-4FF0-6EC6-D1A2-336274CEE6F0}"/>
              </a:ext>
            </a:extLst>
          </p:cNvPr>
          <p:cNvSpPr txBox="1"/>
          <p:nvPr/>
        </p:nvSpPr>
        <p:spPr>
          <a:xfrm>
            <a:off x="0" y="986121"/>
            <a:ext cx="12192000" cy="158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6600" spc="600" dirty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Arial Rounded MT Bold" panose="020F0704030504030204" pitchFamily="34" charset="0"/>
              </a:rPr>
              <a:t>FORNICATION</a:t>
            </a:r>
          </a:p>
          <a:p>
            <a:pPr algn="ctr">
              <a:lnSpc>
                <a:spcPts val="6000"/>
              </a:lnSpc>
            </a:pPr>
            <a:r>
              <a:rPr lang="el-GR" sz="4400" i="1" dirty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Arial Rounded MT Bold" panose="020F0704030504030204" pitchFamily="34" charset="0"/>
              </a:rPr>
              <a:t>Πορνεία</a:t>
            </a:r>
            <a:r>
              <a:rPr lang="en-US" sz="4400" i="1" dirty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Arial Rounded MT Bold" panose="020F0704030504030204" pitchFamily="34" charset="0"/>
              </a:rPr>
              <a:t>   </a:t>
            </a:r>
            <a:r>
              <a:rPr lang="en-US" sz="4400" i="1" dirty="0" err="1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Arial Rounded MT Bold" panose="020F0704030504030204" pitchFamily="34" charset="0"/>
              </a:rPr>
              <a:t>porneia</a:t>
            </a:r>
            <a:r>
              <a:rPr lang="en-US" sz="4400" i="1" dirty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Arial Rounded MT Bold" panose="020F0704030504030204" pitchFamily="34" charset="0"/>
              </a:rPr>
              <a:t> – sexual immorality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8411A8-33D9-0215-355A-0DF925B596BD}"/>
              </a:ext>
            </a:extLst>
          </p:cNvPr>
          <p:cNvSpPr txBox="1"/>
          <p:nvPr/>
        </p:nvSpPr>
        <p:spPr>
          <a:xfrm>
            <a:off x="44820" y="3307981"/>
            <a:ext cx="12192000" cy="2309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3600" dirty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Arial Rounded MT Bold" panose="020F0704030504030204" pitchFamily="34" charset="0"/>
              </a:rPr>
              <a:t>fornication     adultery     lust     prostitution     incest     homosexuality     uncleanness      </a:t>
            </a:r>
            <a:r>
              <a:rPr lang="en-US" sz="3600" dirty="0" err="1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Arial Rounded MT Bold" panose="020F0704030504030204" pitchFamily="34" charset="0"/>
              </a:rPr>
              <a:t>senuality</a:t>
            </a:r>
            <a:r>
              <a:rPr lang="en-US" sz="3600" dirty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Arial Rounded MT Bold" panose="020F0704030504030204" pitchFamily="34" charset="0"/>
              </a:rPr>
              <a:t> / lewdness</a:t>
            </a:r>
          </a:p>
          <a:p>
            <a:pPr algn="ctr">
              <a:lnSpc>
                <a:spcPts val="6000"/>
              </a:lnSpc>
            </a:pPr>
            <a:r>
              <a:rPr lang="en-US" sz="3600" dirty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Arial Rounded MT Bold" panose="020F0704030504030204" pitchFamily="34" charset="0"/>
              </a:rPr>
              <a:t>licentiousness     sodomy     </a:t>
            </a:r>
            <a:r>
              <a:rPr lang="en-US" sz="3600" dirty="0" err="1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Arial Rounded MT Bold" panose="020F0704030504030204" pitchFamily="34" charset="0"/>
              </a:rPr>
              <a:t>beastiality</a:t>
            </a:r>
            <a:r>
              <a:rPr lang="en-US" sz="3600" dirty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Arial Rounded MT Bold" panose="020F07040305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3424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9A54C60-883B-FDBA-D737-AE8559C0D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" y="0"/>
            <a:ext cx="12185905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F9A07D0-19DB-9BA4-C2EF-79064BE7746B}"/>
              </a:ext>
            </a:extLst>
          </p:cNvPr>
          <p:cNvSpPr txBox="1"/>
          <p:nvPr/>
        </p:nvSpPr>
        <p:spPr>
          <a:xfrm>
            <a:off x="286871" y="851649"/>
            <a:ext cx="11304494" cy="4509889"/>
          </a:xfrm>
          <a:prstGeom prst="rect">
            <a:avLst/>
          </a:prstGeom>
          <a:noFill/>
          <a:effectLst>
            <a:glow rad="190500">
              <a:srgbClr val="FF0000"/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SPECIFIC  ATTENTION:</a:t>
            </a:r>
          </a:p>
          <a:p>
            <a:pPr>
              <a:lnSpc>
                <a:spcPct val="150000"/>
              </a:lnSpc>
            </a:pPr>
            <a:r>
              <a:rPr lang="en-US" sz="4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	</a:t>
            </a: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Sexual Abuse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	Homosexuality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	Adultery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	Sexual Sin</a:t>
            </a:r>
          </a:p>
        </p:txBody>
      </p:sp>
    </p:spTree>
    <p:extLst>
      <p:ext uri="{BB962C8B-B14F-4D97-AF65-F5344CB8AC3E}">
        <p14:creationId xmlns:p14="http://schemas.microsoft.com/office/powerpoint/2010/main" val="259318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EDE91-03B0-F9CF-D848-3A72D648D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E816BA-4D45-3AFC-2723-BF2240EF68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" y="0"/>
            <a:ext cx="12185905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2C3E7E-DA41-B44D-C4B2-21E720F4CB3C}"/>
              </a:ext>
            </a:extLst>
          </p:cNvPr>
          <p:cNvSpPr txBox="1"/>
          <p:nvPr/>
        </p:nvSpPr>
        <p:spPr>
          <a:xfrm>
            <a:off x="286871" y="-143436"/>
            <a:ext cx="11304494" cy="6655092"/>
          </a:xfrm>
          <a:prstGeom prst="rect">
            <a:avLst/>
          </a:prstGeom>
          <a:noFill/>
          <a:effectLst>
            <a:glow rad="190500">
              <a:srgbClr val="FF0000"/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44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THE BIBLE AND SEXUAL IMMORALITY</a:t>
            </a:r>
          </a:p>
          <a:p>
            <a:pPr>
              <a:lnSpc>
                <a:spcPct val="130000"/>
              </a:lnSpc>
            </a:pPr>
            <a:r>
              <a:rPr lang="en-US" sz="3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Galatians 5:19-21</a:t>
            </a:r>
          </a:p>
          <a:p>
            <a:pPr>
              <a:lnSpc>
                <a:spcPct val="130000"/>
              </a:lnSpc>
            </a:pPr>
            <a:r>
              <a:rPr lang="en-US" sz="3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1 Corinthians 6:9-11; 18-19</a:t>
            </a:r>
          </a:p>
          <a:p>
            <a:pPr>
              <a:lnSpc>
                <a:spcPct val="13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1 Thessalonians 4:3-5</a:t>
            </a:r>
          </a:p>
          <a:p>
            <a:pPr>
              <a:lnSpc>
                <a:spcPct val="13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Hebrews 13:4</a:t>
            </a:r>
          </a:p>
          <a:p>
            <a:pPr>
              <a:lnSpc>
                <a:spcPct val="13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Matthew 5  :27-28</a:t>
            </a:r>
          </a:p>
          <a:p>
            <a:pPr>
              <a:lnSpc>
                <a:spcPct val="13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Job 31:1</a:t>
            </a:r>
          </a:p>
          <a:p>
            <a:pPr>
              <a:lnSpc>
                <a:spcPct val="13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Colossians 3:5</a:t>
            </a:r>
          </a:p>
          <a:p>
            <a:pPr>
              <a:lnSpc>
                <a:spcPct val="13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Genesis 18-19</a:t>
            </a:r>
          </a:p>
        </p:txBody>
      </p:sp>
    </p:spTree>
    <p:extLst>
      <p:ext uri="{BB962C8B-B14F-4D97-AF65-F5344CB8AC3E}">
        <p14:creationId xmlns:p14="http://schemas.microsoft.com/office/powerpoint/2010/main" val="3449329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0CBB5-65FA-0162-26DB-3F423440B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120B459-A136-D75A-E936-2477FB1D8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" y="0"/>
            <a:ext cx="12185905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3326FF8-A949-6C43-CAB4-28949EB455DD}"/>
              </a:ext>
            </a:extLst>
          </p:cNvPr>
          <p:cNvSpPr txBox="1"/>
          <p:nvPr/>
        </p:nvSpPr>
        <p:spPr>
          <a:xfrm>
            <a:off x="0" y="1344709"/>
            <a:ext cx="12191999" cy="4971554"/>
          </a:xfrm>
          <a:prstGeom prst="rect">
            <a:avLst/>
          </a:prstGeom>
          <a:noFill/>
          <a:effectLst>
            <a:glow rad="190500">
              <a:srgbClr val="FF0000"/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FINDING ‘UP TO DATE’ RESEARCH: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	67% of sexual assault victims are under age 18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	34% are under age 12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	1 in 7 are younger than age 6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	Girls 1 in 4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	Boys 1 in 20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D1573A-811F-9B56-2D55-06D1D0AC2ACC}"/>
              </a:ext>
            </a:extLst>
          </p:cNvPr>
          <p:cNvSpPr txBox="1"/>
          <p:nvPr/>
        </p:nvSpPr>
        <p:spPr>
          <a:xfrm>
            <a:off x="439271" y="-1"/>
            <a:ext cx="11304494" cy="977512"/>
          </a:xfrm>
          <a:prstGeom prst="rect">
            <a:avLst/>
          </a:prstGeom>
          <a:noFill/>
          <a:effectLst>
            <a:glow rad="190500">
              <a:srgbClr val="FF0000"/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>
                <a:solidFill>
                  <a:srgbClr val="FFFF00"/>
                </a:solidFill>
                <a:effectLst>
                  <a:glow rad="254000">
                    <a:srgbClr val="FF0000"/>
                  </a:glow>
                </a:effectLst>
                <a:latin typeface="Arial Rounded MT Bold" panose="020F0704030504030204" pitchFamily="34" charset="0"/>
              </a:rPr>
              <a:t>CHILD SEXUAL ABUSE</a:t>
            </a:r>
          </a:p>
        </p:txBody>
      </p:sp>
    </p:spTree>
    <p:extLst>
      <p:ext uri="{BB962C8B-B14F-4D97-AF65-F5344CB8AC3E}">
        <p14:creationId xmlns:p14="http://schemas.microsoft.com/office/powerpoint/2010/main" val="2391619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13BCF-60F3-A0C4-3BD2-1EBEC44971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AEA3F6-3C37-2742-6149-E6A505BCC3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" y="0"/>
            <a:ext cx="12185905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FA96152-9083-5A06-542A-D911896807CC}"/>
              </a:ext>
            </a:extLst>
          </p:cNvPr>
          <p:cNvSpPr txBox="1"/>
          <p:nvPr/>
        </p:nvSpPr>
        <p:spPr>
          <a:xfrm>
            <a:off x="0" y="1667440"/>
            <a:ext cx="12191999" cy="4971554"/>
          </a:xfrm>
          <a:prstGeom prst="rect">
            <a:avLst/>
          </a:prstGeom>
          <a:noFill/>
          <a:effectLst>
            <a:glow rad="190500">
              <a:srgbClr val="FF0000"/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27000">
                    <a:srgbClr val="FF0000"/>
                  </a:glow>
                </a:effectLst>
                <a:latin typeface="Arial Rounded MT Bold" panose="020F0704030504030204" pitchFamily="34" charset="0"/>
              </a:rPr>
              <a:t>Immediate action to protect the child: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27000">
                    <a:srgbClr val="FF0000"/>
                  </a:glow>
                </a:effectLst>
                <a:latin typeface="Arial Rounded MT Bold" panose="020F0704030504030204" pitchFamily="34" charset="0"/>
              </a:rPr>
              <a:t>	Believe the child until other facts appear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27000">
                    <a:srgbClr val="FF0000"/>
                  </a:glow>
                </a:effectLst>
                <a:latin typeface="Arial Rounded MT Bold" panose="020F0704030504030204" pitchFamily="34" charset="0"/>
              </a:rPr>
              <a:t>	Check out teachers, especially new people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27000">
                    <a:srgbClr val="FF0000"/>
                  </a:glow>
                </a:effectLst>
                <a:latin typeface="Arial Rounded MT Bold" panose="020F0704030504030204" pitchFamily="34" charset="0"/>
              </a:rPr>
              <a:t>	Discuss this issue and have a plan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27000">
                    <a:srgbClr val="FF0000"/>
                  </a:glow>
                </a:effectLst>
                <a:latin typeface="Arial Rounded MT Bold" panose="020F0704030504030204" pitchFamily="34" charset="0"/>
              </a:rPr>
              <a:t>	Be aware of the potential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27000">
                    <a:srgbClr val="FF0000"/>
                  </a:glow>
                </a:effectLst>
                <a:latin typeface="Arial Rounded MT Bold" panose="020F0704030504030204" pitchFamily="34" charset="0"/>
              </a:rPr>
              <a:t>	Handle with love for the soul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CEE66C-546C-1506-E559-B004430BB4E8}"/>
              </a:ext>
            </a:extLst>
          </p:cNvPr>
          <p:cNvSpPr txBox="1"/>
          <p:nvPr/>
        </p:nvSpPr>
        <p:spPr>
          <a:xfrm>
            <a:off x="0" y="-53791"/>
            <a:ext cx="12192000" cy="1637692"/>
          </a:xfrm>
          <a:prstGeom prst="rect">
            <a:avLst/>
          </a:prstGeom>
          <a:noFill/>
          <a:effectLst>
            <a:glow rad="190500">
              <a:srgbClr val="FF0000"/>
            </a:glo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4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THE CHURCHES RESPONSE TO               CHILD SEXUAL ABUSE</a:t>
            </a:r>
          </a:p>
        </p:txBody>
      </p:sp>
    </p:spTree>
    <p:extLst>
      <p:ext uri="{BB962C8B-B14F-4D97-AF65-F5344CB8AC3E}">
        <p14:creationId xmlns:p14="http://schemas.microsoft.com/office/powerpoint/2010/main" val="274777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5C44E-94C5-C41A-422C-E42C6DEC9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D8A7E2E-D7DD-076C-93A9-CBD4A3D2EC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" y="0"/>
            <a:ext cx="12185905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7E2342-570E-EE6B-617C-143B4DFB39D4}"/>
              </a:ext>
            </a:extLst>
          </p:cNvPr>
          <p:cNvSpPr txBox="1"/>
          <p:nvPr/>
        </p:nvSpPr>
        <p:spPr>
          <a:xfrm>
            <a:off x="0" y="1344709"/>
            <a:ext cx="12191999" cy="2478564"/>
          </a:xfrm>
          <a:prstGeom prst="rect">
            <a:avLst/>
          </a:prstGeom>
          <a:noFill/>
          <a:effectLst>
            <a:glow rad="190500">
              <a:srgbClr val="FF0000"/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SUPPORT THE FAMILY: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	Protect the child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glow rad="190500">
                    <a:srgbClr val="FF0000"/>
                  </a:glow>
                </a:effectLst>
                <a:latin typeface="Arial Rounded MT Bold" panose="020F0704030504030204" pitchFamily="34" charset="0"/>
              </a:rPr>
              <a:t>	Be aware of the potential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81FD10-34C8-7946-D811-69A5D9CD0BDD}"/>
              </a:ext>
            </a:extLst>
          </p:cNvPr>
          <p:cNvSpPr txBox="1"/>
          <p:nvPr/>
        </p:nvSpPr>
        <p:spPr>
          <a:xfrm>
            <a:off x="439271" y="-1"/>
            <a:ext cx="11304494" cy="977512"/>
          </a:xfrm>
          <a:prstGeom prst="rect">
            <a:avLst/>
          </a:prstGeom>
          <a:noFill/>
          <a:effectLst>
            <a:glow rad="190500">
              <a:srgbClr val="FF0000"/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>
                <a:solidFill>
                  <a:srgbClr val="FFFF00"/>
                </a:solidFill>
                <a:effectLst>
                  <a:glow rad="254000">
                    <a:srgbClr val="FF0000"/>
                  </a:glow>
                </a:effectLst>
                <a:latin typeface="Arial Rounded MT Bold" panose="020F0704030504030204" pitchFamily="34" charset="0"/>
              </a:rPr>
              <a:t>CHILD SEXUAL ABUSE</a:t>
            </a:r>
          </a:p>
        </p:txBody>
      </p:sp>
    </p:spTree>
    <p:extLst>
      <p:ext uri="{BB962C8B-B14F-4D97-AF65-F5344CB8AC3E}">
        <p14:creationId xmlns:p14="http://schemas.microsoft.com/office/powerpoint/2010/main" val="1211615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528</Words>
  <Application>Microsoft Office PowerPoint</Application>
  <PresentationFormat>Widescreen</PresentationFormat>
  <Paragraphs>106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Aptos</vt:lpstr>
      <vt:lpstr>Aptos Display</vt:lpstr>
      <vt:lpstr>Arial</vt:lpstr>
      <vt:lpstr>Arial Black</vt:lpstr>
      <vt:lpstr>Arial Rounded MT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Roger Comstock</dc:creator>
  <cp:lastModifiedBy>Roger Comstock</cp:lastModifiedBy>
  <cp:revision>6</cp:revision>
  <dcterms:created xsi:type="dcterms:W3CDTF">2026-07-10T17:20:26Z</dcterms:created>
  <dcterms:modified xsi:type="dcterms:W3CDTF">2026-07-30T16:45:39Z</dcterms:modified>
</cp:coreProperties>
</file>