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66" r:id="rId2"/>
    <p:sldId id="268" r:id="rId3"/>
    <p:sldId id="269" r:id="rId4"/>
    <p:sldId id="270" r:id="rId5"/>
    <p:sldId id="271" r:id="rId6"/>
    <p:sldId id="272" r:id="rId7"/>
    <p:sldId id="273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2"/>
    <p:restoredTop sz="94658"/>
  </p:normalViewPr>
  <p:slideViewPr>
    <p:cSldViewPr snapToGrid="0">
      <p:cViewPr varScale="1">
        <p:scale>
          <a:sx n="60" d="100"/>
          <a:sy n="60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11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, and chopstick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Bowl with salmon cakes, salad, and humm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Bowl of pappardelle pasta with parsley butter, roasted hazelnuts, and shaved parmesan chees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, and chopstick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, and shaved parmesan cheese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view of mountains from a window&#10;&#10;AI-generated content may be incorrect.">
            <a:extLst>
              <a:ext uri="{FF2B5EF4-FFF2-40B4-BE49-F238E27FC236}">
                <a16:creationId xmlns:a16="http://schemas.microsoft.com/office/drawing/2014/main" id="{A1FF42B2-DFFC-721A-501E-2902A5A3C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0BF784-0968-4296-AB7C-E1F46C1DB966}"/>
              </a:ext>
            </a:extLst>
          </p:cNvPr>
          <p:cNvSpPr txBox="1"/>
          <p:nvPr/>
        </p:nvSpPr>
        <p:spPr>
          <a:xfrm>
            <a:off x="3962399" y="1790675"/>
            <a:ext cx="16459200" cy="67967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3000" b="1" u="none" strike="noStrike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FillTx/>
                <a:latin typeface="Avenir Black" panose="02000503020000020003" pitchFamily="2" charset="0"/>
                <a:sym typeface="Helvetica Neue"/>
              </a:rPr>
              <a:t>THE PRAYER GOD REFUSED</a:t>
            </a:r>
          </a:p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0" b="1" u="none" strike="noStrike" cap="none" spc="0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FillTx/>
              <a:latin typeface="Avenir Black" panose="02000503020000020003" pitchFamily="2" charset="0"/>
              <a:sym typeface="Helvetica Neu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E47BF2-D52B-00D9-0FF8-55899BBFBF54}"/>
              </a:ext>
            </a:extLst>
          </p:cNvPr>
          <p:cNvSpPr txBox="1"/>
          <p:nvPr/>
        </p:nvSpPr>
        <p:spPr>
          <a:xfrm>
            <a:off x="3962399" y="4870510"/>
            <a:ext cx="16459200" cy="4123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7200" b="1" u="none" strike="noStrike" cap="none" spc="0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FillTx/>
              <a:latin typeface="Avenir Black" panose="02000503020000020003" pitchFamily="2" charset="0"/>
              <a:sym typeface="Helvetica Neue"/>
            </a:endParaRP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u="none" strike="noStrike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FillTx/>
                <a:latin typeface="Avenir Black" panose="02000503020000020003" pitchFamily="2" charset="0"/>
                <a:sym typeface="Helvetica Neue"/>
              </a:rPr>
              <a:t>D</a:t>
            </a:r>
            <a:r>
              <a:rPr lang="en-US" sz="7200" b="1" dirty="0">
                <a:solidFill>
                  <a:schemeClr val="bg2">
                    <a:lumMod val="25000"/>
                  </a:schemeClr>
                </a:solidFill>
                <a:latin typeface="Avenir Black" panose="02000503020000020003" pitchFamily="2" charset="0"/>
              </a:rPr>
              <a:t>ivine Love in Hard Answers 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>
                <a:solidFill>
                  <a:schemeClr val="bg2">
                    <a:lumMod val="25000"/>
                  </a:schemeClr>
                </a:solidFill>
                <a:latin typeface="Avenir Black" panose="02000503020000020003" pitchFamily="2" charset="0"/>
              </a:rPr>
              <a:t>(2 Samuel 12)</a:t>
            </a:r>
            <a:endParaRPr kumimoji="0" lang="en-US" sz="7200" b="1" u="none" strike="noStrike" cap="none" spc="0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FillTx/>
              <a:latin typeface="Avenir Black" panose="02000503020000020003" pitchFamily="2" charset="0"/>
              <a:sym typeface="Helvetica Neue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2653B3-8EB2-6A37-1272-1F30CF433C7E}"/>
              </a:ext>
            </a:extLst>
          </p:cNvPr>
          <p:cNvSpPr txBox="1"/>
          <p:nvPr/>
        </p:nvSpPr>
        <p:spPr>
          <a:xfrm>
            <a:off x="3962399" y="10387678"/>
            <a:ext cx="16459200" cy="15106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6000" b="1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venir Black" panose="02000503020000020003" pitchFamily="2" charset="0"/>
                <a:sym typeface="Helvetica Neue"/>
              </a:rPr>
              <a:t>Tim </a:t>
            </a:r>
            <a:r>
              <a:rPr lang="en-US" sz="6000" b="1" dirty="0">
                <a:solidFill>
                  <a:schemeClr val="bg1"/>
                </a:solidFill>
                <a:latin typeface="Avenir Black" panose="02000503020000020003" pitchFamily="2" charset="0"/>
              </a:rPr>
              <a:t>Burroughs</a:t>
            </a:r>
            <a:endParaRPr kumimoji="0" lang="en-US" sz="6000" b="1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venir Black" panose="02000503020000020003" pitchFamily="2" charset="0"/>
              <a:sym typeface="Helvetica Neue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1DF2B-8A53-6332-2614-3DC4B5688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view of mountains from a window&#10;&#10;AI-generated content may be incorrect.">
            <a:extLst>
              <a:ext uri="{FF2B5EF4-FFF2-40B4-BE49-F238E27FC236}">
                <a16:creationId xmlns:a16="http://schemas.microsoft.com/office/drawing/2014/main" id="{B4D3B0B8-00C7-192F-DEDA-7CC2D0F451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D2D8DA-E9BA-DC47-8281-3DAF4A73C939}"/>
              </a:ext>
            </a:extLst>
          </p:cNvPr>
          <p:cNvSpPr txBox="1"/>
          <p:nvPr/>
        </p:nvSpPr>
        <p:spPr>
          <a:xfrm>
            <a:off x="3962399" y="4601204"/>
            <a:ext cx="16459200" cy="26186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0" b="1" u="none" strike="noStrike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FillTx/>
                <a:latin typeface="Avenir Black" panose="02000503020000020003" pitchFamily="2" charset="0"/>
                <a:sym typeface="Helvetica Neue"/>
              </a:rPr>
              <a:t>SIN REVEALED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91BAE5-7CAB-60C7-79A8-6DB7F4F80CBE}"/>
              </a:ext>
            </a:extLst>
          </p:cNvPr>
          <p:cNvSpPr txBox="1"/>
          <p:nvPr/>
        </p:nvSpPr>
        <p:spPr>
          <a:xfrm>
            <a:off x="3962399" y="6968755"/>
            <a:ext cx="16459200" cy="15106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6000" b="1" u="none" strike="noStrike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FillTx/>
                <a:latin typeface="Avenir Black" panose="02000503020000020003" pitchFamily="2" charset="0"/>
                <a:sym typeface="Helvetica Neue"/>
              </a:rPr>
              <a:t>2 SAMUEL 11:1-27</a:t>
            </a:r>
          </a:p>
        </p:txBody>
      </p:sp>
    </p:spTree>
    <p:extLst>
      <p:ext uri="{BB962C8B-B14F-4D97-AF65-F5344CB8AC3E}">
        <p14:creationId xmlns:p14="http://schemas.microsoft.com/office/powerpoint/2010/main" val="406497782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60F7C-73A4-FEFB-9E10-61B107295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view of mountains from a window&#10;&#10;AI-generated content may be incorrect.">
            <a:extLst>
              <a:ext uri="{FF2B5EF4-FFF2-40B4-BE49-F238E27FC236}">
                <a16:creationId xmlns:a16="http://schemas.microsoft.com/office/drawing/2014/main" id="{D4290517-8A48-5272-F1D2-0EEC67F77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B96D44-2549-7D9C-87CE-6D2C3D24CD2E}"/>
              </a:ext>
            </a:extLst>
          </p:cNvPr>
          <p:cNvSpPr txBox="1"/>
          <p:nvPr/>
        </p:nvSpPr>
        <p:spPr>
          <a:xfrm>
            <a:off x="3962399" y="4601204"/>
            <a:ext cx="16459200" cy="26186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4000" b="1" dirty="0">
                <a:solidFill>
                  <a:schemeClr val="bg2">
                    <a:lumMod val="25000"/>
                  </a:schemeClr>
                </a:solidFill>
                <a:latin typeface="Avenir Black" panose="02000503020000020003" pitchFamily="2" charset="0"/>
              </a:rPr>
              <a:t>DAVID’S REQUEST</a:t>
            </a:r>
            <a:endParaRPr kumimoji="0" lang="en-US" sz="14000" b="1" u="none" strike="noStrike" cap="none" spc="0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FillTx/>
              <a:latin typeface="Avenir Black" panose="02000503020000020003" pitchFamily="2" charset="0"/>
              <a:sym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14ECF8-1DE9-8512-3DD1-CA3CCED131A4}"/>
              </a:ext>
            </a:extLst>
          </p:cNvPr>
          <p:cNvSpPr txBox="1"/>
          <p:nvPr/>
        </p:nvSpPr>
        <p:spPr>
          <a:xfrm>
            <a:off x="8882742" y="6943445"/>
            <a:ext cx="16459200" cy="29187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tabLst/>
            </a:pPr>
            <a:r>
              <a:rPr lang="en-US" sz="6000" b="1" dirty="0">
                <a:solidFill>
                  <a:schemeClr val="bg2">
                    <a:lumMod val="25000"/>
                  </a:schemeClr>
                </a:solidFill>
                <a:latin typeface="Avenir Black" panose="02000503020000020003" pitchFamily="2" charset="0"/>
              </a:rPr>
              <a:t>2 Samuel 12:15-16</a:t>
            </a:r>
          </a:p>
          <a:p>
            <a:pPr marL="857250" marR="0" indent="-857250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6000" b="1" u="none" strike="noStrike" cap="none" spc="0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FillTx/>
              <a:latin typeface="Avenir Black" panose="02000503020000020003" pitchFamily="2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68262427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4F166-601F-D1C8-B4F9-1208511D2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view of mountains from a window&#10;&#10;AI-generated content may be incorrect.">
            <a:extLst>
              <a:ext uri="{FF2B5EF4-FFF2-40B4-BE49-F238E27FC236}">
                <a16:creationId xmlns:a16="http://schemas.microsoft.com/office/drawing/2014/main" id="{B3AF2395-9663-2C16-66E0-7FA62E6D4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43029D-5F97-F8CE-D791-EBC5E4FFDDF7}"/>
              </a:ext>
            </a:extLst>
          </p:cNvPr>
          <p:cNvSpPr txBox="1"/>
          <p:nvPr/>
        </p:nvSpPr>
        <p:spPr>
          <a:xfrm>
            <a:off x="3962399" y="4601204"/>
            <a:ext cx="16459200" cy="26186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4000" b="1" dirty="0">
                <a:solidFill>
                  <a:schemeClr val="bg2">
                    <a:lumMod val="25000"/>
                  </a:schemeClr>
                </a:solidFill>
                <a:latin typeface="Avenir Black" panose="02000503020000020003" pitchFamily="2" charset="0"/>
              </a:rPr>
              <a:t>GOD’S REFUSAL</a:t>
            </a:r>
            <a:endParaRPr kumimoji="0" lang="en-US" sz="14000" b="1" u="none" strike="noStrike" cap="none" spc="0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FillTx/>
              <a:latin typeface="Avenir Black" panose="02000503020000020003" pitchFamily="2" charset="0"/>
              <a:sym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0198DC-9ED9-0590-4CC6-34D0821BB2E6}"/>
              </a:ext>
            </a:extLst>
          </p:cNvPr>
          <p:cNvSpPr txBox="1"/>
          <p:nvPr/>
        </p:nvSpPr>
        <p:spPr>
          <a:xfrm>
            <a:off x="8882742" y="6943445"/>
            <a:ext cx="16459200" cy="29187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tabLst/>
            </a:pPr>
            <a:r>
              <a:rPr lang="en-US" sz="6000" b="1" dirty="0">
                <a:solidFill>
                  <a:schemeClr val="bg2">
                    <a:lumMod val="25000"/>
                  </a:schemeClr>
                </a:solidFill>
                <a:latin typeface="Avenir Black" panose="02000503020000020003" pitchFamily="2" charset="0"/>
              </a:rPr>
              <a:t>2 Samuel 12:14</a:t>
            </a:r>
          </a:p>
          <a:p>
            <a:pPr marL="857250" marR="0" indent="-857250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6000" b="1" u="none" strike="noStrike" cap="none" spc="0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FillTx/>
              <a:latin typeface="Avenir Black" panose="02000503020000020003" pitchFamily="2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7392662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4C7EC-390A-74A4-F590-2D3E8C1F3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view of mountains from a window&#10;&#10;AI-generated content may be incorrect.">
            <a:extLst>
              <a:ext uri="{FF2B5EF4-FFF2-40B4-BE49-F238E27FC236}">
                <a16:creationId xmlns:a16="http://schemas.microsoft.com/office/drawing/2014/main" id="{C45A7472-E1D0-BA77-18CC-90B9244A3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158"/>
            <a:ext cx="24384000" cy="1371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5D6A1A-92CC-2CAF-DFAC-B6AA598ABA58}"/>
              </a:ext>
            </a:extLst>
          </p:cNvPr>
          <p:cNvSpPr txBox="1"/>
          <p:nvPr/>
        </p:nvSpPr>
        <p:spPr>
          <a:xfrm>
            <a:off x="3962399" y="3770207"/>
            <a:ext cx="16459200" cy="4280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3000" b="1" u="none" strike="noStrike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FillTx/>
                <a:latin typeface="Avenir Black" panose="02000503020000020003" pitchFamily="2" charset="0"/>
                <a:sym typeface="Helvetica Neue"/>
              </a:rPr>
              <a:t>CONSEQUENCES REMAIN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4ECA1C-A516-39B0-87C0-8A02002A7BB3}"/>
              </a:ext>
            </a:extLst>
          </p:cNvPr>
          <p:cNvSpPr txBox="1"/>
          <p:nvPr/>
        </p:nvSpPr>
        <p:spPr>
          <a:xfrm>
            <a:off x="8882742" y="6239406"/>
            <a:ext cx="16459200" cy="43268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857250" marR="0" indent="-857250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sz="6000" b="1" dirty="0">
              <a:solidFill>
                <a:schemeClr val="bg2">
                  <a:lumMod val="25000"/>
                </a:schemeClr>
              </a:solidFill>
              <a:latin typeface="Avenir Black" panose="02000503020000020003" pitchFamily="2" charset="0"/>
            </a:endParaRPr>
          </a:p>
          <a:p>
            <a:pPr marR="0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tabLst/>
            </a:pPr>
            <a:r>
              <a:rPr lang="en-US" sz="6000" b="1" dirty="0">
                <a:solidFill>
                  <a:schemeClr val="bg2">
                    <a:lumMod val="25000"/>
                  </a:schemeClr>
                </a:solidFill>
                <a:latin typeface="Avenir Black" panose="02000503020000020003" pitchFamily="2" charset="0"/>
              </a:rPr>
              <a:t>2 Samuel 12:14</a:t>
            </a:r>
          </a:p>
          <a:p>
            <a:pPr marR="0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tabLst/>
            </a:pPr>
            <a:endParaRPr kumimoji="0" lang="en-US" sz="6000" b="1" u="none" strike="noStrike" cap="none" spc="0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FillTx/>
              <a:latin typeface="Avenir Black" panose="02000503020000020003" pitchFamily="2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63541762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BC2EE-95B9-886F-F495-101892ACA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view of mountains from a window&#10;&#10;AI-generated content may be incorrect.">
            <a:extLst>
              <a:ext uri="{FF2B5EF4-FFF2-40B4-BE49-F238E27FC236}">
                <a16:creationId xmlns:a16="http://schemas.microsoft.com/office/drawing/2014/main" id="{6D6AD25F-1673-131F-03E1-C51C7E1CC0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F7A66C-3398-DE69-B2C5-17454AE07267}"/>
              </a:ext>
            </a:extLst>
          </p:cNvPr>
          <p:cNvSpPr txBox="1"/>
          <p:nvPr/>
        </p:nvSpPr>
        <p:spPr>
          <a:xfrm>
            <a:off x="3962399" y="4670453"/>
            <a:ext cx="16459200" cy="24801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3000" b="1" u="none" strike="noStrike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FillTx/>
                <a:latin typeface="Avenir Black" panose="02000503020000020003" pitchFamily="2" charset="0"/>
                <a:sym typeface="Helvetica Neue"/>
              </a:rPr>
              <a:t>DAVID’S RESPONSE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E2718E-A0AD-EA4F-D815-72251E6A3FF9}"/>
              </a:ext>
            </a:extLst>
          </p:cNvPr>
          <p:cNvSpPr txBox="1"/>
          <p:nvPr/>
        </p:nvSpPr>
        <p:spPr>
          <a:xfrm>
            <a:off x="8882742" y="6239406"/>
            <a:ext cx="16459200" cy="43268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857250" marR="0" indent="-857250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sz="6000" b="1" dirty="0">
              <a:solidFill>
                <a:schemeClr val="bg2">
                  <a:lumMod val="25000"/>
                </a:schemeClr>
              </a:solidFill>
              <a:latin typeface="Avenir Black" panose="02000503020000020003" pitchFamily="2" charset="0"/>
            </a:endParaRPr>
          </a:p>
          <a:p>
            <a:pPr marR="0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tabLst/>
            </a:pPr>
            <a:r>
              <a:rPr lang="en-US" sz="6000" b="1" dirty="0">
                <a:solidFill>
                  <a:schemeClr val="bg2">
                    <a:lumMod val="25000"/>
                  </a:schemeClr>
                </a:solidFill>
                <a:latin typeface="Avenir Black" panose="02000503020000020003" pitchFamily="2" charset="0"/>
              </a:rPr>
              <a:t>2 Samuel 12:19-20</a:t>
            </a:r>
          </a:p>
          <a:p>
            <a:pPr marR="0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tabLst/>
            </a:pPr>
            <a:endParaRPr kumimoji="0" lang="en-US" sz="6000" b="1" u="none" strike="noStrike" cap="none" spc="0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FillTx/>
              <a:latin typeface="Avenir Black" panose="02000503020000020003" pitchFamily="2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9240160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00717-DA68-559A-1D06-770B72414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view of mountains from a window&#10;&#10;AI-generated content may be incorrect.">
            <a:extLst>
              <a:ext uri="{FF2B5EF4-FFF2-40B4-BE49-F238E27FC236}">
                <a16:creationId xmlns:a16="http://schemas.microsoft.com/office/drawing/2014/main" id="{41A22EC5-CA6E-D4F0-1D0E-E8BB43395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158"/>
            <a:ext cx="24384000" cy="1371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194654F-C4FE-145A-187A-8422C4F0D6D5}"/>
              </a:ext>
            </a:extLst>
          </p:cNvPr>
          <p:cNvSpPr txBox="1"/>
          <p:nvPr/>
        </p:nvSpPr>
        <p:spPr>
          <a:xfrm>
            <a:off x="3962399" y="4670453"/>
            <a:ext cx="16459200" cy="24801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3000" b="1" u="none" strike="noStrike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FillTx/>
                <a:latin typeface="Avenir Black" panose="02000503020000020003" pitchFamily="2" charset="0"/>
                <a:sym typeface="Helvetica Neue"/>
              </a:rPr>
              <a:t>GOD’S RELIEF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121EEE-5A9F-9BC8-97D7-A25BBA184934}"/>
              </a:ext>
            </a:extLst>
          </p:cNvPr>
          <p:cNvSpPr txBox="1"/>
          <p:nvPr/>
        </p:nvSpPr>
        <p:spPr>
          <a:xfrm>
            <a:off x="8882742" y="6239406"/>
            <a:ext cx="16459200" cy="43268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857250" marR="0" indent="-857250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sz="6000" b="1" dirty="0">
              <a:solidFill>
                <a:schemeClr val="bg2">
                  <a:lumMod val="25000"/>
                </a:schemeClr>
              </a:solidFill>
              <a:latin typeface="Avenir Black" panose="02000503020000020003" pitchFamily="2" charset="0"/>
            </a:endParaRPr>
          </a:p>
          <a:p>
            <a:pPr marR="0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tabLst/>
            </a:pPr>
            <a:r>
              <a:rPr lang="en-US" sz="6000" b="1" dirty="0">
                <a:solidFill>
                  <a:schemeClr val="bg2">
                    <a:lumMod val="25000"/>
                  </a:schemeClr>
                </a:solidFill>
                <a:latin typeface="Avenir Black" panose="02000503020000020003" pitchFamily="2" charset="0"/>
              </a:rPr>
              <a:t>2 Samuel 12:21-23</a:t>
            </a:r>
          </a:p>
          <a:p>
            <a:pPr marR="0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tabLst/>
            </a:pPr>
            <a:endParaRPr kumimoji="0" lang="en-US" sz="6000" b="1" u="none" strike="noStrike" cap="none" spc="0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FillTx/>
              <a:latin typeface="Avenir Black" panose="02000503020000020003" pitchFamily="2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0246939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46</Words>
  <Application>Microsoft Macintosh PowerPoint</Application>
  <PresentationFormat>Custom</PresentationFormat>
  <Paragraphs>20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Avenir Black</vt:lpstr>
      <vt:lpstr>Helvetica Neue</vt:lpstr>
      <vt:lpstr>Helvetica Neue Medium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James Burroughs</cp:lastModifiedBy>
  <cp:revision>7</cp:revision>
  <dcterms:modified xsi:type="dcterms:W3CDTF">2026-07-30T17:17:13Z</dcterms:modified>
</cp:coreProperties>
</file>