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302" r:id="rId4"/>
    <p:sldId id="303" r:id="rId5"/>
    <p:sldId id="305" r:id="rId6"/>
    <p:sldId id="306" r:id="rId7"/>
    <p:sldId id="311" r:id="rId8"/>
    <p:sldId id="307" r:id="rId9"/>
    <p:sldId id="308" r:id="rId10"/>
    <p:sldId id="312" r:id="rId11"/>
    <p:sldId id="313" r:id="rId12"/>
    <p:sldId id="309" r:id="rId13"/>
    <p:sldId id="310" r:id="rId14"/>
  </p:sldIdLst>
  <p:sldSz cx="12192000" cy="6858000"/>
  <p:notesSz cx="6858000" cy="9144000"/>
  <p:embeddedFontLst>
    <p:embeddedFont>
      <p:font typeface="Bookman Old Style" panose="02050604050505020204" pitchFamily="18" charset="0"/>
      <p:regular r:id="rId16"/>
      <p:bold r:id="rId17"/>
      <p:italic r:id="rId18"/>
      <p:boldItalic r:id="rId19"/>
    </p:embeddedFont>
    <p:embeddedFont>
      <p:font typeface="Rockwell" panose="02060603020205020403" pitchFamily="18" charset="77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12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F6280-7DB2-E54F-81B3-DC8B83F09463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7943A-D75E-7648-94B3-7E8FB32C4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255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824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4CFEF-C7CE-8DB1-9F0F-3F8925AC4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B3990A-0028-4717-BA8A-98F26D9518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B5DEDD-574B-5743-CE91-BDAF7AC516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948D-4D98-4EBC-AAED-11412AEC8C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665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B97D6-EA39-9E4B-A3EA-72BAD63C8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1F56EA-D800-EB46-A731-3EBA8F8482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51886E-2DB1-4EFD-B239-DA1453F92F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C4A40-C140-D576-E08C-CFFDF7AE0D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26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EF407-8F03-A4E9-1D50-6D09168EC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71F299-8229-8229-3660-CC0F6C295D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A847D3-45DB-EBF4-87FC-67E5A25BC1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7D926-CEBB-44C9-6959-2922134B7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884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CC276-1E38-08D6-8F7D-E1AF7FE94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BB6E6-8677-519E-8A4F-695A43EC7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00DAD4-369D-3CF3-2C31-772C5DFABA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B2B81D-F03B-6D6C-CE33-82DDAADB44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555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913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87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81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1E9A3-5E01-81B9-FF66-B002D7A2B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1A929-4CD0-FBB0-5EC1-0AF626D961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7C451D-DF89-26E1-5802-04417B35F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596DB-21AF-150C-3A12-A548E2F020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429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43DE5-54B6-B600-A59B-CE3646902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D64ABF-4009-F5BC-F8FB-C2BE402B6F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829497-4055-EF63-DA42-5BE0F228C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5E41A8-DA5E-BBA1-EA19-33CB8A7F4C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031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712D8-6FA5-D884-4B47-D2AB343D8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E5F77D-A146-854A-B2D2-7E93E97C9D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7E0322-940D-2617-EDA1-D8761338D5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37A21-3AAD-AE18-DD8E-CF1D8A9A5E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300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9AD5C-BE7D-05B6-BEE1-DC1C115B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074628-0FCC-1C6F-22BA-328E208BC0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75F412-0FF9-DD05-6BB4-55C83B8AD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D1324F-574F-CD8A-8C87-1C67DFA60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538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BFC41-B064-9C03-6019-FCB38060A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4F6E85-DF5C-323C-B338-CB4A6C6BFC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91DAA9-9E2B-C543-7194-873113FBD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3AEA49-761F-10F4-EC11-4184E88B4A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75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F2F3-3E4A-4C73-85BB-66DEAB626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03" y="1122363"/>
            <a:ext cx="10527956" cy="2387600"/>
          </a:xfrm>
        </p:spPr>
        <p:txBody>
          <a:bodyPr>
            <a:normAutofit/>
          </a:bodyPr>
          <a:lstStyle/>
          <a:p>
            <a:r>
              <a:rPr lang="en-US" sz="5400" cap="none" dirty="0"/>
              <a:t>The Makings of a Monarchy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6C3A2B-D047-4127-B93E-66F9DC46C3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Studies in First Samuel</a:t>
            </a:r>
          </a:p>
        </p:txBody>
      </p:sp>
    </p:spTree>
    <p:extLst>
      <p:ext uri="{BB962C8B-B14F-4D97-AF65-F5344CB8AC3E}">
        <p14:creationId xmlns:p14="http://schemas.microsoft.com/office/powerpoint/2010/main" val="3661302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3D204-32AD-2E0E-98DD-6B4468021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6101E1-3055-43D5-EBF0-669B117E7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Light in the Darkness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F1BEC9-CD88-078B-B52C-5B98F72DC103}"/>
              </a:ext>
            </a:extLst>
          </p:cNvPr>
          <p:cNvSpPr txBox="1"/>
          <p:nvPr/>
        </p:nvSpPr>
        <p:spPr>
          <a:xfrm>
            <a:off x="277091" y="431338"/>
            <a:ext cx="11655829" cy="3817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The Light of Hannah’s Example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Her Song 					(</a:t>
            </a:r>
            <a:r>
              <a:rPr lang="en-US" sz="3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Hannah knew Yahweh as…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1915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7)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 Who reverses situations	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9)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Man’s necessary strength</a:t>
            </a:r>
          </a:p>
          <a:p>
            <a:pPr marL="81915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8)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Sovereign over all			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10)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Keeper of His people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47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92CD9-D277-F835-92A4-820F95317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408896-C1D7-A03E-9D5A-8A63F5EDE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Light in the Darkness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4D34E7-B2B9-97C7-A9EF-6BFF7D3ADECE}"/>
              </a:ext>
            </a:extLst>
          </p:cNvPr>
          <p:cNvSpPr txBox="1"/>
          <p:nvPr/>
        </p:nvSpPr>
        <p:spPr>
          <a:xfrm>
            <a:off x="277091" y="431338"/>
            <a:ext cx="11655829" cy="5834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The Light of Hannah’s Example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Her Son 	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3363">
              <a:lnSpc>
                <a:spcPct val="115000"/>
              </a:lnSpc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God blessed not only Hannah, but also the nation of Israel, with the birth and life of Samuel. Samuel was reared and continued as a lifelong Nazirite. </a:t>
            </a:r>
            <a:r>
              <a:rPr lang="en-US" sz="3000" u="sng" dirty="0">
                <a:uFill>
                  <a:solidFill>
                    <a:srgbClr val="FFFF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Nazirites were considered one of God’s blessings to His people</a:t>
            </a: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Israel. They were intended as forces for good and demonstrated a special level of consecration to God. Compare Amos 2:11-12. (</a:t>
            </a:r>
            <a:r>
              <a:rPr lang="en-US" sz="3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Waldron</a:t>
            </a: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81915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endParaRPr lang="en-US" sz="3600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88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D5AA-7E7D-03CD-1DFB-58D54502A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A9488-30B1-6BD5-A6C2-7683592C3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Light in the Darkness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8BBEFF-5AC7-559A-51EC-E16768DB31DB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Additional Lessons…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Some sit in worship without ever knowing God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We can NEVER outgive God!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Sin against God’s people is sin against God Himself</a:t>
            </a:r>
            <a:endParaRPr lang="en-US" sz="3600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Those in leadership roles must take discipline seriously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74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F4B17-CE9B-18FE-62A5-6A7F8823A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DD550-8A82-0A65-ACE4-1CA3FB528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03" y="1122363"/>
            <a:ext cx="10527956" cy="2387600"/>
          </a:xfrm>
        </p:spPr>
        <p:txBody>
          <a:bodyPr>
            <a:normAutofit/>
          </a:bodyPr>
          <a:lstStyle/>
          <a:p>
            <a:r>
              <a:rPr lang="en-US" sz="5400" cap="none" dirty="0"/>
              <a:t>The Makings of a Monarchy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3A186B-2947-FF4D-C66C-0F0411AF63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Studies in First Samuel</a:t>
            </a:r>
          </a:p>
        </p:txBody>
      </p:sp>
    </p:spTree>
    <p:extLst>
      <p:ext uri="{BB962C8B-B14F-4D97-AF65-F5344CB8AC3E}">
        <p14:creationId xmlns:p14="http://schemas.microsoft.com/office/powerpoint/2010/main" val="1998044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C9C71-9D51-43AA-B1AF-82D05361C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0" y="5015198"/>
            <a:ext cx="11655829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Light in the Darkness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B89FF7-77F6-4515-B488-AB9884F379DB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Map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Darkness on a National Level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Darkness on Personal Levels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The Light of Hannah’s Example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Additional Lessons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11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51D2F-2F73-C872-507C-B60C7F03B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BBC4A-93D1-F6D7-3CAE-B2379A384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Light in the Darkness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0BE71D-7BD6-86AC-7EBD-4ABB77EE998D}"/>
              </a:ext>
            </a:extLst>
          </p:cNvPr>
          <p:cNvSpPr txBox="1"/>
          <p:nvPr/>
        </p:nvSpPr>
        <p:spPr>
          <a:xfrm>
            <a:off x="277091" y="431338"/>
            <a:ext cx="11655829" cy="5251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Darkness on a National Level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Setting the Historical Context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19150">
              <a:lnSpc>
                <a:spcPct val="115000"/>
              </a:lnSpc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“Samuel was born some years after Samson, was still young when Eli died, </a:t>
            </a:r>
            <a:r>
              <a:rPr lang="en-US" sz="3200" u="sng" dirty="0">
                <a:uFill>
                  <a:solidFill>
                    <a:srgbClr val="FFFF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probably finished growing up during the years of Samson’s exploits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Some time after Samson’s death Samuel saw the defeat of the Philistines and lived a considerably long time after that.” (</a:t>
            </a:r>
            <a:r>
              <a:rPr lang="en-US" sz="32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Bob Waldron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1915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endParaRPr lang="en-US" sz="3200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74DBC-82C1-8999-303C-66EF92536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4A243-5034-D668-C19A-35DB35AAD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0" y="5015198"/>
            <a:ext cx="11655829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Light in the Darkness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D73093-BB8D-774F-7DF2-CD8B497C721D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Darkness on a National Level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Examples characterizing the darkness of this period…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Philistine oppression (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7:5ff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Judges 13:1)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Corruption in the priesthood (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2:12, 17, 22-24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Scarcity of prophecy (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3:1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07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F63DE-07BA-CC4F-19A8-4FDE6ABF9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2029F-1F79-896C-05B1-E5F975292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Light in the Darkness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31E005-31B7-7C31-541A-6E2703B49AA2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Darkness on Personal Levels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Elkanah’s Family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8088" marR="0" indent="-407988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Departure from God’s design for marriage (Gen. 2:24)</a:t>
            </a:r>
          </a:p>
          <a:p>
            <a:pPr marL="1208088" marR="0" indent="-407988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Favoritism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1:5</a:t>
            </a:r>
          </a:p>
          <a:p>
            <a:pPr marL="1208088" marR="0" indent="-407988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Envy and rivalry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1:6-7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16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E8E92-28AB-F915-4C9E-B90C81846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2F4CE-9FF7-DA57-26D5-640A41236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0" y="5015198"/>
            <a:ext cx="11655829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Light in the Darkness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BB3BC5-F3F9-E3AA-5E39-2BA34AEEA018}"/>
              </a:ext>
            </a:extLst>
          </p:cNvPr>
          <p:cNvSpPr txBox="1"/>
          <p:nvPr/>
        </p:nvSpPr>
        <p:spPr>
          <a:xfrm>
            <a:off x="277091" y="431338"/>
            <a:ext cx="11655829" cy="4602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	Darkness on Personal Levels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Eli’s Family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1915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Eli’s sons did not know Yahweh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holiness of His worship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2:12-16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Lev. 10:3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high value of His people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2:17, 24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1 Cor. 8:13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 ways, or morality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2:22</a:t>
            </a:r>
          </a:p>
        </p:txBody>
      </p:sp>
    </p:spTree>
    <p:extLst>
      <p:ext uri="{BB962C8B-B14F-4D97-AF65-F5344CB8AC3E}">
        <p14:creationId xmlns:p14="http://schemas.microsoft.com/office/powerpoint/2010/main" val="166656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5FEC7-D8BB-8D17-E6F0-CFA12FAF7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B71C36-D787-65AA-2402-48D2E3A5B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0" y="5015198"/>
            <a:ext cx="11655829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Light in the Darkness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CF5AA7-7AE9-1EB3-C248-E6D0E5265F34}"/>
              </a:ext>
            </a:extLst>
          </p:cNvPr>
          <p:cNvSpPr txBox="1"/>
          <p:nvPr/>
        </p:nvSpPr>
        <p:spPr>
          <a:xfrm>
            <a:off x="277091" y="431338"/>
            <a:ext cx="11655829" cy="3863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	Darkness on Personal Levels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Eli’s Family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1915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Eli was complicit in sin himself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2:29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Disrespected God’s offerings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Honored his sons above God </a:t>
            </a:r>
          </a:p>
        </p:txBody>
      </p:sp>
    </p:spTree>
    <p:extLst>
      <p:ext uri="{BB962C8B-B14F-4D97-AF65-F5344CB8AC3E}">
        <p14:creationId xmlns:p14="http://schemas.microsoft.com/office/powerpoint/2010/main" val="71728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FC69C-466F-234D-BC83-52C75E968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FFF297-288C-A141-5857-50E7DCF54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Light in the Darkness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23A0E4-3E0F-6DDB-8DB2-4E17CF622923}"/>
              </a:ext>
            </a:extLst>
          </p:cNvPr>
          <p:cNvSpPr txBox="1"/>
          <p:nvPr/>
        </p:nvSpPr>
        <p:spPr>
          <a:xfrm>
            <a:off x="277091" y="431338"/>
            <a:ext cx="11655829" cy="5296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The Light of Hannah’s Example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Her Supplication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Effectual, fervent prayer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1:10-11, 15-16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Prayed inwardly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1:13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Neh. 2:4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Faith in God’s blessing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1:18-20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James 1:6-8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Vow paid as promised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1:24-28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96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A8F86-A63D-8ADB-C656-1E5B495E6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54D1B8-E2F8-CC0D-51B9-1DAC8DF2E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Light in the Darkness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5C45D6-1EC3-19BC-63B5-D2A9DF773C7B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The Light of Hannah’s Example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Her Song 					(</a:t>
            </a:r>
            <a:r>
              <a:rPr lang="en-US" sz="3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Hannah knew Yahweh as…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1915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source of joy				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Her rock</a:t>
            </a:r>
          </a:p>
          <a:p>
            <a:pPr marL="81915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Savior, or Deliverer			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One Who knows all</a:t>
            </a:r>
          </a:p>
          <a:p>
            <a:pPr marL="81915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Holy One					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6)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just Judge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39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4539428D-6454-4FE6-B992-2D59F0AC2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783</TotalTime>
  <Words>617</Words>
  <Application>Microsoft Macintosh PowerPoint</Application>
  <PresentationFormat>Widescreen</PresentationFormat>
  <Paragraphs>80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Bookman Old Style</vt:lpstr>
      <vt:lpstr>Calibri</vt:lpstr>
      <vt:lpstr>Wingdings</vt:lpstr>
      <vt:lpstr>Rockwell</vt:lpstr>
      <vt:lpstr>Aptos</vt:lpstr>
      <vt:lpstr>Arial</vt:lpstr>
      <vt:lpstr>Damask</vt:lpstr>
      <vt:lpstr>The Makings of a Monarchy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Makings of a Monarchy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– 2  Samuel</dc:title>
  <dc:creator>owner</dc:creator>
  <cp:lastModifiedBy>ironatonchurchofchrist@gmail.com</cp:lastModifiedBy>
  <cp:revision>31</cp:revision>
  <cp:lastPrinted>2026-08-14T20:55:57Z</cp:lastPrinted>
  <dcterms:created xsi:type="dcterms:W3CDTF">2021-01-14T22:05:54Z</dcterms:created>
  <dcterms:modified xsi:type="dcterms:W3CDTF">2026-08-14T20:56:08Z</dcterms:modified>
</cp:coreProperties>
</file>