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0" r:id="rId3"/>
    <p:sldId id="264" r:id="rId4"/>
    <p:sldId id="265" r:id="rId5"/>
    <p:sldId id="266" r:id="rId6"/>
    <p:sldId id="267" r:id="rId7"/>
    <p:sldId id="269" r:id="rId8"/>
    <p:sldId id="268" r:id="rId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45E"/>
    <a:srgbClr val="010451"/>
    <a:srgbClr val="04304B"/>
    <a:srgbClr val="C50A1A"/>
    <a:srgbClr val="6ECED3"/>
    <a:srgbClr val="64BCC1"/>
    <a:srgbClr val="F1498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87" autoAdjust="0"/>
    <p:restoredTop sz="57288" autoAdjust="0"/>
  </p:normalViewPr>
  <p:slideViewPr>
    <p:cSldViewPr snapToGrid="0" snapToObjects="1">
      <p:cViewPr varScale="1">
        <p:scale>
          <a:sx n="72" d="100"/>
          <a:sy n="72" d="100"/>
        </p:scale>
        <p:origin x="1915" y="5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8B11DA-F206-474D-9FD3-C24B16489994}"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2A1455-5FC5-4C40-848B-F7A6390AA03D}" type="slidenum">
              <a:rPr lang="en-US" smtClean="0"/>
              <a:t>‹#›</a:t>
            </a:fld>
            <a:endParaRPr lang="en-US"/>
          </a:p>
        </p:txBody>
      </p:sp>
    </p:spTree>
    <p:extLst>
      <p:ext uri="{BB962C8B-B14F-4D97-AF65-F5344CB8AC3E}">
        <p14:creationId xmlns:p14="http://schemas.microsoft.com/office/powerpoint/2010/main" val="1572448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iblegateway.com/passage/?search=genesis%2018&amp;version=ESV#fen-ESV-428b"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biblegateway.com/passage/?search=genesis%2018&amp;version=ESV#fen-ESV-431c"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Genesis 19 we read one of the most disturbing passages in the Bible</a:t>
            </a:r>
          </a:p>
          <a:p>
            <a:endParaRPr lang="en-US" dirty="0"/>
          </a:p>
          <a:p>
            <a:r>
              <a:rPr lang="en-US" dirty="0"/>
              <a:t>Angels of the Lord have come to the city of Sodom to </a:t>
            </a:r>
          </a:p>
          <a:p>
            <a:r>
              <a:rPr lang="en-US" dirty="0"/>
              <a:t>Genesis 19:2-3  </a:t>
            </a:r>
            <a:r>
              <a:rPr lang="en-US" sz="1200" b="0" i="0" kern="1200" dirty="0">
                <a:solidFill>
                  <a:schemeClr val="tx1"/>
                </a:solidFill>
                <a:effectLst/>
                <a:latin typeface="+mn-lt"/>
                <a:ea typeface="+mn-ea"/>
                <a:cs typeface="+mn-cs"/>
              </a:rPr>
              <a:t>And he said, “Here now, my lords, please turn in to your servant’s house and spend the night, and wash your feet; then you may rise early and go on your way.”</a:t>
            </a:r>
          </a:p>
          <a:p>
            <a:r>
              <a:rPr lang="en-US" sz="1200" b="0" i="0" kern="1200" dirty="0">
                <a:solidFill>
                  <a:schemeClr val="tx1"/>
                </a:solidFill>
                <a:effectLst/>
                <a:latin typeface="+mn-lt"/>
                <a:ea typeface="+mn-ea"/>
                <a:cs typeface="+mn-cs"/>
              </a:rPr>
              <a:t>And they said, “No, but we will spend the night in the open square.”</a:t>
            </a:r>
          </a:p>
          <a:p>
            <a:r>
              <a:rPr lang="en-US" sz="1200" b="1" i="0" kern="1200" baseline="30000" dirty="0">
                <a:solidFill>
                  <a:schemeClr val="tx1"/>
                </a:solidFill>
                <a:effectLst/>
                <a:latin typeface="+mn-lt"/>
                <a:ea typeface="+mn-ea"/>
                <a:cs typeface="+mn-cs"/>
              </a:rPr>
              <a:t>3 </a:t>
            </a:r>
            <a:r>
              <a:rPr lang="en-US" sz="1200" b="0" i="0" kern="1200" dirty="0">
                <a:solidFill>
                  <a:schemeClr val="tx1"/>
                </a:solidFill>
                <a:effectLst/>
                <a:latin typeface="+mn-lt"/>
                <a:ea typeface="+mn-ea"/>
                <a:cs typeface="+mn-cs"/>
              </a:rPr>
              <a:t>But he insisted strongly; so they turned in to him and entered his house. Then he made them a feast, and baked unleavened bread, and they ate.</a:t>
            </a:r>
          </a:p>
          <a:p>
            <a:endParaRPr lang="en-US" dirty="0"/>
          </a:p>
          <a:p>
            <a:r>
              <a:rPr lang="en-US" dirty="0"/>
              <a:t>The men of Sodom came and surrounded the house, demanding that the men be brought out so that they might have sexual relations with them (vs. 5)</a:t>
            </a:r>
          </a:p>
          <a:p>
            <a:r>
              <a:rPr lang="en-US" dirty="0"/>
              <a:t>Lot goes out and pleads with them</a:t>
            </a:r>
          </a:p>
          <a:p>
            <a:r>
              <a:rPr lang="en-US" dirty="0"/>
              <a:t>Vs. 6-8   </a:t>
            </a:r>
            <a:r>
              <a:rPr lang="en-US" sz="1200" b="0" i="0" kern="1200" dirty="0">
                <a:solidFill>
                  <a:schemeClr val="tx1"/>
                </a:solidFill>
                <a:effectLst/>
                <a:latin typeface="+mn-lt"/>
                <a:ea typeface="+mn-ea"/>
                <a:cs typeface="+mn-cs"/>
              </a:rPr>
              <a:t>“Please, my brethren, do not do so wickedly! </a:t>
            </a:r>
            <a:r>
              <a:rPr lang="en-US" sz="1200" b="1" i="0" kern="1200" baseline="30000" dirty="0">
                <a:solidFill>
                  <a:schemeClr val="tx1"/>
                </a:solidFill>
                <a:effectLst/>
                <a:latin typeface="+mn-lt"/>
                <a:ea typeface="+mn-ea"/>
                <a:cs typeface="+mn-cs"/>
              </a:rPr>
              <a:t>8 </a:t>
            </a:r>
            <a:r>
              <a:rPr lang="en-US" sz="1200" b="0" i="0" kern="1200" dirty="0">
                <a:solidFill>
                  <a:schemeClr val="tx1"/>
                </a:solidFill>
                <a:effectLst/>
                <a:latin typeface="+mn-lt"/>
                <a:ea typeface="+mn-ea"/>
                <a:cs typeface="+mn-cs"/>
              </a:rPr>
              <a:t>See now, I have two daughters who have not known a man; please, let me bring them out to you, and you may do to them as you wish; only do nothing to these men, since this is the reason they have come under the shadow of my roof.”</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 can not explain everything about the offer of his daughters, what I am impressed with was how seriously Righteous Lot took the subject of </a:t>
            </a:r>
            <a:r>
              <a:rPr lang="en-US" sz="1200" b="0" i="0" kern="1200" dirty="0" err="1">
                <a:solidFill>
                  <a:schemeClr val="tx1"/>
                </a:solidFill>
                <a:effectLst/>
                <a:latin typeface="+mn-lt"/>
                <a:ea typeface="+mn-ea"/>
                <a:cs typeface="+mn-cs"/>
              </a:rPr>
              <a:t>hospitalit</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particular in contrast to the people of Sodom.</a:t>
            </a:r>
          </a:p>
          <a:p>
            <a:r>
              <a:rPr lang="en-US" sz="1200" b="0" i="0" kern="1200" dirty="0">
                <a:solidFill>
                  <a:schemeClr val="tx1"/>
                </a:solidFill>
                <a:effectLst/>
                <a:latin typeface="+mn-lt"/>
                <a:ea typeface="+mn-ea"/>
                <a:cs typeface="+mn-cs"/>
              </a:rPr>
              <a:t>They obviously struggled with homosexuality, but that was a part of their sinfulness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Contrast to Sodom</a:t>
            </a:r>
          </a:p>
          <a:p>
            <a:r>
              <a:rPr lang="en-US" sz="1200" b="0" i="0" kern="1200" dirty="0">
                <a:solidFill>
                  <a:schemeClr val="tx1"/>
                </a:solidFill>
                <a:effectLst/>
                <a:latin typeface="+mn-lt"/>
                <a:ea typeface="+mn-ea"/>
                <a:cs typeface="+mn-cs"/>
              </a:rPr>
              <a:t>Ezekiel 16:49  Look, this was the iniquity of your sister Sodom: She and her daughter had pride, fullness of food, and abundance of idleness; neither did she strengthen the hand of the poor and needy.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people of Sodom only cared about themselves and used people.  </a:t>
            </a:r>
          </a:p>
          <a:p>
            <a:r>
              <a:rPr lang="en-US" sz="1200" b="0" i="0" kern="1200" dirty="0">
                <a:solidFill>
                  <a:schemeClr val="tx1"/>
                </a:solidFill>
                <a:effectLst/>
                <a:latin typeface="+mn-lt"/>
                <a:ea typeface="+mn-ea"/>
                <a:cs typeface="+mn-cs"/>
              </a:rPr>
              <a:t>Christians are called to actually think more of others than ourselves (Phil 2)</a:t>
            </a:r>
          </a:p>
          <a:p>
            <a:r>
              <a:rPr lang="en-US" sz="1200" b="0" i="0" kern="1200" dirty="0">
                <a:solidFill>
                  <a:schemeClr val="tx1"/>
                </a:solidFill>
                <a:effectLst/>
                <a:latin typeface="+mn-lt"/>
                <a:ea typeface="+mn-ea"/>
                <a:cs typeface="+mn-cs"/>
              </a:rPr>
              <a:t>We are called to be Hospitable</a:t>
            </a:r>
            <a:endParaRPr lang="en-US" dirty="0"/>
          </a:p>
        </p:txBody>
      </p:sp>
      <p:sp>
        <p:nvSpPr>
          <p:cNvPr id="4" name="Slide Number Placeholder 3"/>
          <p:cNvSpPr>
            <a:spLocks noGrp="1"/>
          </p:cNvSpPr>
          <p:nvPr>
            <p:ph type="sldNum" sz="quarter" idx="5"/>
          </p:nvPr>
        </p:nvSpPr>
        <p:spPr/>
        <p:txBody>
          <a:bodyPr/>
          <a:lstStyle/>
          <a:p>
            <a:fld id="{832A1455-5FC5-4C40-848B-F7A6390AA03D}" type="slidenum">
              <a:rPr lang="en-US" smtClean="0"/>
              <a:t>1</a:t>
            </a:fld>
            <a:endParaRPr lang="en-US"/>
          </a:p>
        </p:txBody>
      </p:sp>
    </p:spTree>
    <p:extLst>
      <p:ext uri="{BB962C8B-B14F-4D97-AF65-F5344CB8AC3E}">
        <p14:creationId xmlns:p14="http://schemas.microsoft.com/office/powerpoint/2010/main" val="3113969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Literally it means to “Love Strangers”</a:t>
            </a:r>
          </a:p>
          <a:p>
            <a:r>
              <a:rPr lang="en-US" dirty="0"/>
              <a:t>Greek work is “philoxenia”    Love (</a:t>
            </a:r>
            <a:r>
              <a:rPr lang="en-US" dirty="0" err="1"/>
              <a:t>philo</a:t>
            </a:r>
            <a:r>
              <a:rPr lang="en-US" dirty="0"/>
              <a:t>)  strangers (xenia)</a:t>
            </a:r>
          </a:p>
          <a:p>
            <a:endParaRPr lang="en-US" dirty="0"/>
          </a:p>
          <a:p>
            <a:r>
              <a:rPr lang="en-US" dirty="0"/>
              <a:t>This is not something that we should do kicking and screaming but something that we should find joy in practicing</a:t>
            </a:r>
          </a:p>
          <a:p>
            <a:r>
              <a:rPr lang="en-US" dirty="0"/>
              <a:t>Not “I guess I will do this”</a:t>
            </a:r>
          </a:p>
          <a:p>
            <a:r>
              <a:rPr lang="en-US" dirty="0"/>
              <a:t>Rather  “I am so glad that I have the opportunity to show you Jesus!”</a:t>
            </a:r>
          </a:p>
          <a:p>
            <a:endParaRPr lang="en-US" dirty="0"/>
          </a:p>
          <a:p>
            <a:r>
              <a:rPr lang="en-US" dirty="0"/>
              <a:t>We may be tempted to say, “that is not how the world works anymore” 	That’s true.  The world is more closed off than ever.</a:t>
            </a:r>
          </a:p>
          <a:p>
            <a:r>
              <a:rPr lang="en-US" dirty="0"/>
              <a:t>I can remember sitting out in our front yard as a kid and all the neighbors came over.</a:t>
            </a:r>
          </a:p>
          <a:p>
            <a:r>
              <a:rPr lang="en-US" dirty="0"/>
              <a:t>Our swing set was in the front yard, not the back yard!</a:t>
            </a:r>
          </a:p>
          <a:p>
            <a:r>
              <a:rPr lang="en-US" dirty="0"/>
              <a:t>Now I would do good to tell you my neighbor's name.</a:t>
            </a:r>
          </a:p>
          <a:p>
            <a:endParaRPr lang="en-US" dirty="0"/>
          </a:p>
          <a:p>
            <a:r>
              <a:rPr lang="en-US" dirty="0"/>
              <a:t>If you talk to much to a stranger or even the person checking you out at the store, people say that is awkward.</a:t>
            </a:r>
          </a:p>
          <a:p>
            <a:endParaRPr lang="en-US" dirty="0"/>
          </a:p>
          <a:p>
            <a:r>
              <a:rPr lang="en-US" dirty="0"/>
              <a:t>I want to get my gas, order my food, pay by bill, get my groceries without ever talking to another human being.</a:t>
            </a:r>
          </a:p>
          <a:p>
            <a:r>
              <a:rPr lang="en-US" dirty="0"/>
              <a:t>People are lonelier than ever!</a:t>
            </a:r>
          </a:p>
          <a:p>
            <a:endParaRPr lang="en-US" dirty="0"/>
          </a:p>
          <a:p>
            <a:r>
              <a:rPr lang="en-US" dirty="0"/>
              <a:t>It is this reality that gives hospitality more power than ever before.  Light shines brightest in the darkest room</a:t>
            </a:r>
          </a:p>
        </p:txBody>
      </p:sp>
      <p:sp>
        <p:nvSpPr>
          <p:cNvPr id="4" name="Slide Number Placeholder 3"/>
          <p:cNvSpPr>
            <a:spLocks noGrp="1"/>
          </p:cNvSpPr>
          <p:nvPr>
            <p:ph type="sldNum" sz="quarter" idx="5"/>
          </p:nvPr>
        </p:nvSpPr>
        <p:spPr/>
        <p:txBody>
          <a:bodyPr/>
          <a:lstStyle/>
          <a:p>
            <a:fld id="{832A1455-5FC5-4C40-848B-F7A6390AA03D}" type="slidenum">
              <a:rPr lang="en-US" smtClean="0"/>
              <a:t>2</a:t>
            </a:fld>
            <a:endParaRPr lang="en-US"/>
          </a:p>
        </p:txBody>
      </p:sp>
    </p:spTree>
    <p:extLst>
      <p:ext uri="{BB962C8B-B14F-4D97-AF65-F5344CB8AC3E}">
        <p14:creationId xmlns:p14="http://schemas.microsoft.com/office/powerpoint/2010/main" val="3795265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use this verse sometimes to describe someone who is on fire for the Lord!</a:t>
            </a:r>
          </a:p>
          <a:p>
            <a:endParaRPr lang="en-US" dirty="0"/>
          </a:p>
          <a:p>
            <a:r>
              <a:rPr lang="en-US" dirty="0"/>
              <a:t>Remember – Love of Strangers</a:t>
            </a:r>
          </a:p>
          <a:p>
            <a:r>
              <a:rPr lang="en-US" dirty="0"/>
              <a:t>What are we doing for people who can do nothing for us?</a:t>
            </a:r>
          </a:p>
          <a:p>
            <a:endParaRPr lang="en-US" dirty="0"/>
          </a:p>
          <a:p>
            <a:r>
              <a:rPr lang="en-US" dirty="0"/>
              <a:t>Meeting basic needs</a:t>
            </a:r>
          </a:p>
          <a:p>
            <a:r>
              <a:rPr lang="en-US" dirty="0"/>
              <a:t>The Biblical picture of hospitality does seem to center around providing a roof over someone’s head</a:t>
            </a:r>
          </a:p>
          <a:p>
            <a:r>
              <a:rPr lang="en-US" dirty="0"/>
              <a:t>Food for their belly</a:t>
            </a:r>
          </a:p>
          <a:p>
            <a:endParaRPr lang="en-US" dirty="0"/>
          </a:p>
          <a:p>
            <a:r>
              <a:rPr lang="en-US" dirty="0"/>
              <a:t>What are you doing with your home for the sake of the Kingdom.  It is probably your largest asset.  It is probably your most valuable thing God has given you.  What are you doing with it beyond yourself?</a:t>
            </a:r>
          </a:p>
          <a:p>
            <a:r>
              <a:rPr lang="en-US" dirty="0"/>
              <a:t>Don’t undersell the value of your home?</a:t>
            </a:r>
          </a:p>
          <a:p>
            <a:r>
              <a:rPr lang="en-US" dirty="0"/>
              <a:t>For Evangelism….The Gospel comes with a door key!</a:t>
            </a:r>
          </a:p>
          <a:p>
            <a:r>
              <a:rPr lang="en-US" dirty="0"/>
              <a:t>For Fellowship…..Paul was always staying with someone.  Simon the Tanner, Aquilla and Priscilla, Philip the Evangelist</a:t>
            </a:r>
          </a:p>
          <a:p>
            <a:r>
              <a:rPr lang="en-US" dirty="0"/>
              <a:t>For Safety…..this is a safe place.  From persecution  From intimidation  </a:t>
            </a:r>
          </a:p>
          <a:p>
            <a:endParaRPr lang="en-US" dirty="0"/>
          </a:p>
          <a:p>
            <a:r>
              <a:rPr lang="en-US" dirty="0"/>
              <a:t>There is something special about sharing a meal together!</a:t>
            </a:r>
          </a:p>
          <a:p>
            <a:r>
              <a:rPr lang="en-US" dirty="0"/>
              <a:t>Breaking Bread</a:t>
            </a:r>
          </a:p>
          <a:p>
            <a:r>
              <a:rPr lang="en-US" dirty="0"/>
              <a:t>You want to change your relationship with others, have them into your home for a meal.  Sit at Bojangles and eat some chicken together!</a:t>
            </a:r>
          </a:p>
          <a:p>
            <a:endParaRPr lang="en-US" dirty="0"/>
          </a:p>
          <a:p>
            <a:r>
              <a:rPr lang="en-US" dirty="0"/>
              <a:t>More than that</a:t>
            </a:r>
          </a:p>
          <a:p>
            <a:r>
              <a:rPr lang="en-US" dirty="0"/>
              <a:t>How can I meet the needs of others.</a:t>
            </a:r>
          </a:p>
          <a:p>
            <a:r>
              <a:rPr lang="en-US" dirty="0"/>
              <a:t>I’m think about people who have looked up from their table and said, “Sit with me”</a:t>
            </a:r>
          </a:p>
          <a:p>
            <a:r>
              <a:rPr lang="en-US" dirty="0"/>
              <a:t>People who brought meals when I had surgery and could not move</a:t>
            </a:r>
          </a:p>
          <a:p>
            <a:r>
              <a:rPr lang="en-US" dirty="0"/>
              <a:t>When the Hurricane Hit and Cary said, “you are welcome at my house”</a:t>
            </a:r>
          </a:p>
          <a:p>
            <a:r>
              <a:rPr lang="en-US" dirty="0"/>
              <a:t>People who cared for our children while we packed, unpacked, and started over</a:t>
            </a:r>
          </a:p>
          <a:p>
            <a:r>
              <a:rPr lang="en-US" dirty="0"/>
              <a:t>People rolling up their sleaves to help with hard projects.  Not just looking for someone to move</a:t>
            </a:r>
          </a:p>
          <a:p>
            <a:r>
              <a:rPr lang="en-US" dirty="0"/>
              <a:t>Maybe those who just sent a text, “I appreciate you, I’m praying for you” in those moments of need</a:t>
            </a:r>
          </a:p>
          <a:p>
            <a:r>
              <a:rPr lang="en-US" dirty="0"/>
              <a:t>The friends who will drives hours and hours just to sit around and laugh together.  I needed that</a:t>
            </a:r>
          </a:p>
          <a:p>
            <a:endParaRPr lang="en-US" dirty="0"/>
          </a:p>
          <a:p>
            <a:r>
              <a:rPr lang="en-US" dirty="0"/>
              <a:t>“given”  Not a grand gesture, but a steady, quiet way of life     </a:t>
            </a:r>
          </a:p>
        </p:txBody>
      </p:sp>
      <p:sp>
        <p:nvSpPr>
          <p:cNvPr id="4" name="Slide Number Placeholder 3"/>
          <p:cNvSpPr>
            <a:spLocks noGrp="1"/>
          </p:cNvSpPr>
          <p:nvPr>
            <p:ph type="sldNum" sz="quarter" idx="5"/>
          </p:nvPr>
        </p:nvSpPr>
        <p:spPr/>
        <p:txBody>
          <a:bodyPr/>
          <a:lstStyle/>
          <a:p>
            <a:fld id="{832A1455-5FC5-4C40-848B-F7A6390AA03D}" type="slidenum">
              <a:rPr lang="en-US" smtClean="0"/>
              <a:t>3</a:t>
            </a:fld>
            <a:endParaRPr lang="en-US"/>
          </a:p>
        </p:txBody>
      </p:sp>
    </p:spTree>
    <p:extLst>
      <p:ext uri="{BB962C8B-B14F-4D97-AF65-F5344CB8AC3E}">
        <p14:creationId xmlns:p14="http://schemas.microsoft.com/office/powerpoint/2010/main" val="1427232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qualification for an Elder</a:t>
            </a:r>
          </a:p>
          <a:p>
            <a:r>
              <a:rPr lang="en-US" dirty="0"/>
              <a:t>We might expect to see qualifications in regard to being blameless, serious minded, able to teach</a:t>
            </a:r>
          </a:p>
          <a:p>
            <a:r>
              <a:rPr lang="en-US" dirty="0"/>
              <a:t>Right their in the middle, HOSPITABLE</a:t>
            </a:r>
          </a:p>
          <a:p>
            <a:endParaRPr lang="en-US" dirty="0"/>
          </a:p>
          <a:p>
            <a:r>
              <a:rPr lang="en-US" dirty="0"/>
              <a:t>If you are going to impact souls you are going to have to care for them</a:t>
            </a:r>
          </a:p>
          <a:p>
            <a:r>
              <a:rPr lang="en-US" dirty="0"/>
              <a:t>Not just care about souls.  Literally care for souls!</a:t>
            </a:r>
          </a:p>
          <a:p>
            <a:endParaRPr lang="en-US" dirty="0"/>
          </a:p>
          <a:p>
            <a:r>
              <a:rPr lang="en-US" dirty="0"/>
              <a:t>Do you get the picture that hospitality is not just a lesson for ladies!</a:t>
            </a:r>
          </a:p>
        </p:txBody>
      </p:sp>
      <p:sp>
        <p:nvSpPr>
          <p:cNvPr id="4" name="Slide Number Placeholder 3"/>
          <p:cNvSpPr>
            <a:spLocks noGrp="1"/>
          </p:cNvSpPr>
          <p:nvPr>
            <p:ph type="sldNum" sz="quarter" idx="5"/>
          </p:nvPr>
        </p:nvSpPr>
        <p:spPr/>
        <p:txBody>
          <a:bodyPr/>
          <a:lstStyle/>
          <a:p>
            <a:fld id="{832A1455-5FC5-4C40-848B-F7A6390AA03D}" type="slidenum">
              <a:rPr lang="en-US" smtClean="0"/>
              <a:t>4</a:t>
            </a:fld>
            <a:endParaRPr lang="en-US"/>
          </a:p>
        </p:txBody>
      </p:sp>
    </p:spTree>
    <p:extLst>
      <p:ext uri="{BB962C8B-B14F-4D97-AF65-F5344CB8AC3E}">
        <p14:creationId xmlns:p14="http://schemas.microsoft.com/office/powerpoint/2010/main" val="643955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just for the wealthy with fine homes</a:t>
            </a:r>
          </a:p>
          <a:p>
            <a:endParaRPr lang="en-US" dirty="0"/>
          </a:p>
          <a:p>
            <a:r>
              <a:rPr lang="en-US" dirty="0"/>
              <a:t>This is a part of being recognized as a widow in deed.</a:t>
            </a:r>
          </a:p>
          <a:p>
            <a:r>
              <a:rPr lang="en-US" dirty="0"/>
              <a:t>A Widow in deed is not just about being a certain age with a passed on husband.</a:t>
            </a:r>
          </a:p>
          <a:p>
            <a:endParaRPr lang="en-US" dirty="0"/>
          </a:p>
          <a:p>
            <a:r>
              <a:rPr lang="en-US" dirty="0"/>
              <a:t>This is about being qualified to be put on a benevolence list!</a:t>
            </a:r>
          </a:p>
          <a:p>
            <a:r>
              <a:rPr lang="en-US" dirty="0"/>
              <a:t>Hospitality is not about having or spending a bunch of money</a:t>
            </a:r>
          </a:p>
          <a:p>
            <a:r>
              <a:rPr lang="en-US" dirty="0"/>
              <a:t>It is not entertaining!</a:t>
            </a:r>
          </a:p>
          <a:p>
            <a:r>
              <a:rPr lang="en-US" dirty="0"/>
              <a:t>This is not about Pinterest Boards and having the finest feast</a:t>
            </a:r>
          </a:p>
          <a:p>
            <a:r>
              <a:rPr lang="en-US" dirty="0"/>
              <a:t>It can be that.  Jesus Himself talks about a great feast where the unwanted are invited.</a:t>
            </a:r>
          </a:p>
        </p:txBody>
      </p:sp>
      <p:sp>
        <p:nvSpPr>
          <p:cNvPr id="4" name="Slide Number Placeholder 3"/>
          <p:cNvSpPr>
            <a:spLocks noGrp="1"/>
          </p:cNvSpPr>
          <p:nvPr>
            <p:ph type="sldNum" sz="quarter" idx="5"/>
          </p:nvPr>
        </p:nvSpPr>
        <p:spPr/>
        <p:txBody>
          <a:bodyPr/>
          <a:lstStyle/>
          <a:p>
            <a:fld id="{832A1455-5FC5-4C40-848B-F7A6390AA03D}" type="slidenum">
              <a:rPr lang="en-US" smtClean="0"/>
              <a:t>5</a:t>
            </a:fld>
            <a:endParaRPr lang="en-US"/>
          </a:p>
        </p:txBody>
      </p:sp>
    </p:spTree>
    <p:extLst>
      <p:ext uri="{BB962C8B-B14F-4D97-AF65-F5344CB8AC3E}">
        <p14:creationId xmlns:p14="http://schemas.microsoft.com/office/powerpoint/2010/main" val="2606870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the gift!</a:t>
            </a:r>
          </a:p>
          <a:p>
            <a:endParaRPr lang="en-US" dirty="0"/>
          </a:p>
          <a:p>
            <a:r>
              <a:rPr lang="en-US" dirty="0"/>
              <a:t>Genesis 18:2-8  </a:t>
            </a:r>
            <a:r>
              <a:rPr lang="en-US" sz="1200" b="0" i="0" kern="1200" dirty="0">
                <a:solidFill>
                  <a:schemeClr val="tx1"/>
                </a:solidFill>
                <a:effectLst/>
                <a:latin typeface="+mn-lt"/>
                <a:ea typeface="+mn-ea"/>
                <a:cs typeface="+mn-cs"/>
              </a:rPr>
              <a:t>He lifted up his eyes and looked, and behold, three men were standing in front of him. When he saw them, he ran from the tent door to meet them and bowed himself to the earth </a:t>
            </a:r>
            <a:r>
              <a:rPr lang="en-US" sz="1200" b="1" i="0" kern="1200" baseline="30000" dirty="0">
                <a:solidFill>
                  <a:schemeClr val="tx1"/>
                </a:solidFill>
                <a:effectLst/>
                <a:latin typeface="+mn-lt"/>
                <a:ea typeface="+mn-ea"/>
                <a:cs typeface="+mn-cs"/>
              </a:rPr>
              <a:t>3 </a:t>
            </a:r>
            <a:r>
              <a:rPr lang="en-US" sz="1200" b="0" i="0" kern="1200" dirty="0">
                <a:solidFill>
                  <a:schemeClr val="tx1"/>
                </a:solidFill>
                <a:effectLst/>
                <a:latin typeface="+mn-lt"/>
                <a:ea typeface="+mn-ea"/>
                <a:cs typeface="+mn-cs"/>
              </a:rPr>
              <a:t>and said, “O Lord,</a:t>
            </a:r>
            <a:r>
              <a:rPr lang="en-US" sz="1200" b="0" i="0" kern="1200" baseline="30000" dirty="0">
                <a:solidFill>
                  <a:schemeClr val="tx1"/>
                </a:solidFill>
                <a:effectLst/>
                <a:latin typeface="+mn-lt"/>
                <a:ea typeface="+mn-ea"/>
                <a:cs typeface="+mn-cs"/>
              </a:rPr>
              <a:t>[</a:t>
            </a:r>
            <a:r>
              <a:rPr lang="en-US" sz="1200" b="0" i="0" kern="1200" baseline="30000" dirty="0">
                <a:solidFill>
                  <a:schemeClr val="tx1"/>
                </a:solidFill>
                <a:effectLst/>
                <a:latin typeface="+mn-lt"/>
                <a:ea typeface="+mn-ea"/>
                <a:cs typeface="+mn-cs"/>
                <a:hlinkClick r:id="rId3" tooltip="See footnote b"/>
              </a:rPr>
              <a:t>b</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if I have found favor in your sight, do not pass by your servant. </a:t>
            </a:r>
            <a:r>
              <a:rPr lang="en-US" sz="1200" b="1" i="0" kern="1200" baseline="30000" dirty="0">
                <a:solidFill>
                  <a:schemeClr val="tx1"/>
                </a:solidFill>
                <a:effectLst/>
                <a:latin typeface="+mn-lt"/>
                <a:ea typeface="+mn-ea"/>
                <a:cs typeface="+mn-cs"/>
              </a:rPr>
              <a:t>4 </a:t>
            </a:r>
            <a:r>
              <a:rPr lang="en-US" sz="1200" b="0" i="0" kern="1200" dirty="0">
                <a:solidFill>
                  <a:schemeClr val="tx1"/>
                </a:solidFill>
                <a:effectLst/>
                <a:latin typeface="+mn-lt"/>
                <a:ea typeface="+mn-ea"/>
                <a:cs typeface="+mn-cs"/>
              </a:rPr>
              <a:t>Let a little water be brought, and wash your feet, and rest yourselves under the tree, </a:t>
            </a:r>
            <a:r>
              <a:rPr lang="en-US" sz="1200" b="1" i="0" kern="1200" baseline="30000" dirty="0">
                <a:solidFill>
                  <a:schemeClr val="tx1"/>
                </a:solidFill>
                <a:effectLst/>
                <a:latin typeface="+mn-lt"/>
                <a:ea typeface="+mn-ea"/>
                <a:cs typeface="+mn-cs"/>
              </a:rPr>
              <a:t>5 </a:t>
            </a:r>
            <a:r>
              <a:rPr lang="en-US" sz="1200" b="0" i="0" kern="1200" dirty="0">
                <a:solidFill>
                  <a:schemeClr val="tx1"/>
                </a:solidFill>
                <a:effectLst/>
                <a:latin typeface="+mn-lt"/>
                <a:ea typeface="+mn-ea"/>
                <a:cs typeface="+mn-cs"/>
              </a:rPr>
              <a:t>while I bring a morsel of bread, that you may refresh yourselves, and after that you may pass on—since you have come to your servant.” So they said, “Do as you have said.” </a:t>
            </a:r>
            <a:r>
              <a:rPr lang="en-US" sz="1200" b="1" i="0" kern="1200" baseline="30000" dirty="0">
                <a:solidFill>
                  <a:schemeClr val="tx1"/>
                </a:solidFill>
                <a:effectLst/>
                <a:latin typeface="+mn-lt"/>
                <a:ea typeface="+mn-ea"/>
                <a:cs typeface="+mn-cs"/>
              </a:rPr>
              <a:t>6 </a:t>
            </a:r>
            <a:r>
              <a:rPr lang="en-US" sz="1200" b="0" i="0" kern="1200" dirty="0">
                <a:solidFill>
                  <a:schemeClr val="tx1"/>
                </a:solidFill>
                <a:effectLst/>
                <a:latin typeface="+mn-lt"/>
                <a:ea typeface="+mn-ea"/>
                <a:cs typeface="+mn-cs"/>
              </a:rPr>
              <a:t>And Abraham went quickly into the tent to Sarah and said, “Quick! Three </a:t>
            </a:r>
            <a:r>
              <a:rPr lang="en-US" sz="1200" b="0" i="0" kern="1200" dirty="0" err="1">
                <a:solidFill>
                  <a:schemeClr val="tx1"/>
                </a:solidFill>
                <a:effectLst/>
                <a:latin typeface="+mn-lt"/>
                <a:ea typeface="+mn-ea"/>
                <a:cs typeface="+mn-cs"/>
              </a:rPr>
              <a:t>seahs</a:t>
            </a:r>
            <a:r>
              <a:rPr lang="en-US" sz="1200" b="0" i="0" kern="1200" baseline="30000" dirty="0">
                <a:solidFill>
                  <a:schemeClr val="tx1"/>
                </a:solidFill>
                <a:effectLst/>
                <a:latin typeface="+mn-lt"/>
                <a:ea typeface="+mn-ea"/>
                <a:cs typeface="+mn-cs"/>
              </a:rPr>
              <a:t>[</a:t>
            </a:r>
            <a:r>
              <a:rPr lang="en-US" sz="1200" b="0" i="0" kern="1200" baseline="30000" dirty="0">
                <a:solidFill>
                  <a:schemeClr val="tx1"/>
                </a:solidFill>
                <a:effectLst/>
                <a:latin typeface="+mn-lt"/>
                <a:ea typeface="+mn-ea"/>
                <a:cs typeface="+mn-cs"/>
                <a:hlinkClick r:id="rId4" tooltip="See footnote c"/>
              </a:rPr>
              <a:t>c</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of fine flour! Knead it, and make cakes.” </a:t>
            </a:r>
            <a:r>
              <a:rPr lang="en-US" sz="1200" b="1" i="0" kern="1200" baseline="30000" dirty="0">
                <a:solidFill>
                  <a:schemeClr val="tx1"/>
                </a:solidFill>
                <a:effectLst/>
                <a:latin typeface="+mn-lt"/>
                <a:ea typeface="+mn-ea"/>
                <a:cs typeface="+mn-cs"/>
              </a:rPr>
              <a:t>7 </a:t>
            </a:r>
            <a:r>
              <a:rPr lang="en-US" sz="1200" b="0" i="0" kern="1200" dirty="0">
                <a:solidFill>
                  <a:schemeClr val="tx1"/>
                </a:solidFill>
                <a:effectLst/>
                <a:latin typeface="+mn-lt"/>
                <a:ea typeface="+mn-ea"/>
                <a:cs typeface="+mn-cs"/>
              </a:rPr>
              <a:t>And Abraham ran to the herd and took a calf, tender and good, and gave it to a young man, who prepared it quickly. </a:t>
            </a:r>
            <a:r>
              <a:rPr lang="en-US" sz="1200" b="1" i="0" kern="1200" baseline="30000" dirty="0">
                <a:solidFill>
                  <a:schemeClr val="tx1"/>
                </a:solidFill>
                <a:effectLst/>
                <a:latin typeface="+mn-lt"/>
                <a:ea typeface="+mn-ea"/>
                <a:cs typeface="+mn-cs"/>
              </a:rPr>
              <a:t>8 </a:t>
            </a:r>
            <a:r>
              <a:rPr lang="en-US" sz="1200" b="0" i="0" kern="1200" dirty="0">
                <a:solidFill>
                  <a:schemeClr val="tx1"/>
                </a:solidFill>
                <a:effectLst/>
                <a:latin typeface="+mn-lt"/>
                <a:ea typeface="+mn-ea"/>
                <a:cs typeface="+mn-cs"/>
              </a:rPr>
              <a:t>Then he took curds and milk and the calf that he had prepared, and set it before them. And he stood by them under the tree while they ate.</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He ran from his tent</a:t>
            </a:r>
          </a:p>
          <a:p>
            <a:r>
              <a:rPr lang="en-US" sz="1200" b="0" i="0" kern="1200" dirty="0">
                <a:solidFill>
                  <a:schemeClr val="tx1"/>
                </a:solidFill>
                <a:effectLst/>
                <a:latin typeface="+mn-lt"/>
                <a:ea typeface="+mn-ea"/>
                <a:cs typeface="+mn-cs"/>
              </a:rPr>
              <a:t>He begged for the privilege</a:t>
            </a:r>
          </a:p>
          <a:p>
            <a:r>
              <a:rPr lang="en-US" sz="1200" b="0" i="0" kern="1200" dirty="0">
                <a:solidFill>
                  <a:schemeClr val="tx1"/>
                </a:solidFill>
                <a:effectLst/>
                <a:latin typeface="+mn-lt"/>
                <a:ea typeface="+mn-ea"/>
                <a:cs typeface="+mn-cs"/>
              </a:rPr>
              <a:t>Quick!</a:t>
            </a:r>
            <a:endParaRPr lang="en-US" dirty="0"/>
          </a:p>
        </p:txBody>
      </p:sp>
      <p:sp>
        <p:nvSpPr>
          <p:cNvPr id="4" name="Slide Number Placeholder 3"/>
          <p:cNvSpPr>
            <a:spLocks noGrp="1"/>
          </p:cNvSpPr>
          <p:nvPr>
            <p:ph type="sldNum" sz="quarter" idx="5"/>
          </p:nvPr>
        </p:nvSpPr>
        <p:spPr/>
        <p:txBody>
          <a:bodyPr/>
          <a:lstStyle/>
          <a:p>
            <a:fld id="{832A1455-5FC5-4C40-848B-F7A6390AA03D}" type="slidenum">
              <a:rPr lang="en-US" smtClean="0"/>
              <a:t>6</a:t>
            </a:fld>
            <a:endParaRPr lang="en-US"/>
          </a:p>
        </p:txBody>
      </p:sp>
    </p:spTree>
    <p:extLst>
      <p:ext uri="{BB962C8B-B14F-4D97-AF65-F5344CB8AC3E}">
        <p14:creationId xmlns:p14="http://schemas.microsoft.com/office/powerpoint/2010/main" val="1538043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F984D-9837-ED72-6F70-15E98823AF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99DE27-7C58-F551-5B21-BFE84707A6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8FE50-191C-1FDD-8142-5D94FC1A601C}"/>
              </a:ext>
            </a:extLst>
          </p:cNvPr>
          <p:cNvSpPr>
            <a:spLocks noGrp="1"/>
          </p:cNvSpPr>
          <p:nvPr>
            <p:ph type="body" idx="1"/>
          </p:nvPr>
        </p:nvSpPr>
        <p:spPr/>
        <p:txBody>
          <a:bodyPr/>
          <a:lstStyle/>
          <a:p>
            <a:r>
              <a:rPr lang="en-US" dirty="0"/>
              <a:t>Impact Another Soul</a:t>
            </a:r>
          </a:p>
          <a:p>
            <a:r>
              <a:rPr lang="en-US" dirty="0"/>
              <a:t>Angels!</a:t>
            </a:r>
          </a:p>
          <a:p>
            <a:r>
              <a:rPr lang="en-US" dirty="0"/>
              <a:t>Angels will be here tonight and we need someone to take care of them.  The line would be out the door</a:t>
            </a:r>
          </a:p>
          <a:p>
            <a:r>
              <a:rPr lang="en-US" dirty="0"/>
              <a:t>You might say, “These are not angels, that’s just John.”  </a:t>
            </a:r>
          </a:p>
          <a:p>
            <a:endParaRPr lang="en-US" dirty="0"/>
          </a:p>
          <a:p>
            <a:r>
              <a:rPr lang="en-US" dirty="0"/>
              <a:t>C.S. Lewis.    There are no ordinary people.  You have never met a mere mortal.  Nations, cultures, arts, civilizations – these are mortal, and their life is to ours as the life of a gnat.  But it is immortals whom we joke with, work with, marry, snub, and exploit – immortal horrors and everlasting splendors.</a:t>
            </a:r>
          </a:p>
          <a:p>
            <a:endParaRPr lang="en-US" dirty="0"/>
          </a:p>
          <a:p>
            <a:endParaRPr lang="en-US" dirty="0"/>
          </a:p>
          <a:p>
            <a:r>
              <a:rPr lang="en-US" dirty="0"/>
              <a:t>Give What We Have Been Given</a:t>
            </a:r>
          </a:p>
          <a:p>
            <a:r>
              <a:rPr lang="en-US" dirty="0"/>
              <a:t>Think about all the people who have helped you up</a:t>
            </a:r>
          </a:p>
          <a:p>
            <a:r>
              <a:rPr lang="en-US" dirty="0"/>
              <a:t>Think about all the times that the Lord has provided for you</a:t>
            </a:r>
          </a:p>
          <a:p>
            <a:r>
              <a:rPr lang="en-US" dirty="0"/>
              <a:t>Here is your opportunity to do the same for others.</a:t>
            </a:r>
          </a:p>
          <a:p>
            <a:endParaRPr lang="en-US" dirty="0"/>
          </a:p>
          <a:p>
            <a:endParaRPr lang="en-US" dirty="0"/>
          </a:p>
          <a:p>
            <a:r>
              <a:rPr lang="en-US" dirty="0"/>
              <a:t>Live Out </a:t>
            </a:r>
            <a:r>
              <a:rPr lang="en-US"/>
              <a:t>the Gospel</a:t>
            </a:r>
            <a:endParaRPr lang="en-US" dirty="0"/>
          </a:p>
          <a:p>
            <a:r>
              <a:rPr lang="en-US" dirty="0"/>
              <a:t>Can I show you what Jesus is Like?  Can I show you the Gospel?</a:t>
            </a:r>
          </a:p>
          <a:p>
            <a:r>
              <a:rPr lang="en-US" dirty="0"/>
              <a:t>Why are you caring for me?</a:t>
            </a:r>
          </a:p>
          <a:p>
            <a:r>
              <a:rPr lang="en-US" dirty="0"/>
              <a:t>Jesus came and died for those who could not help themselves.</a:t>
            </a:r>
          </a:p>
          <a:p>
            <a:r>
              <a:rPr lang="en-US" dirty="0"/>
              <a:t>Christians are people who care about more than themselves.</a:t>
            </a:r>
          </a:p>
          <a:p>
            <a:r>
              <a:rPr lang="en-US" dirty="0"/>
              <a:t>They care about the souls of </a:t>
            </a:r>
          </a:p>
          <a:p>
            <a:r>
              <a:rPr lang="en-US" dirty="0"/>
              <a:t>This is why Jesus washed feet</a:t>
            </a:r>
          </a:p>
          <a:p>
            <a:endParaRPr lang="en-US" dirty="0"/>
          </a:p>
          <a:p>
            <a:r>
              <a:rPr lang="en-US" dirty="0"/>
              <a:t>I’m glad that we did that!</a:t>
            </a:r>
          </a:p>
        </p:txBody>
      </p:sp>
      <p:sp>
        <p:nvSpPr>
          <p:cNvPr id="4" name="Slide Number Placeholder 3">
            <a:extLst>
              <a:ext uri="{FF2B5EF4-FFF2-40B4-BE49-F238E27FC236}">
                <a16:creationId xmlns:a16="http://schemas.microsoft.com/office/drawing/2014/main" id="{3A0271BC-6723-EED3-4F2D-24188D0AD6A2}"/>
              </a:ext>
            </a:extLst>
          </p:cNvPr>
          <p:cNvSpPr>
            <a:spLocks noGrp="1"/>
          </p:cNvSpPr>
          <p:nvPr>
            <p:ph type="sldNum" sz="quarter" idx="5"/>
          </p:nvPr>
        </p:nvSpPr>
        <p:spPr/>
        <p:txBody>
          <a:bodyPr/>
          <a:lstStyle/>
          <a:p>
            <a:fld id="{832A1455-5FC5-4C40-848B-F7A6390AA03D}" type="slidenum">
              <a:rPr lang="en-US" smtClean="0"/>
              <a:t>7</a:t>
            </a:fld>
            <a:endParaRPr lang="en-US"/>
          </a:p>
        </p:txBody>
      </p:sp>
    </p:spTree>
    <p:extLst>
      <p:ext uri="{BB962C8B-B14F-4D97-AF65-F5344CB8AC3E}">
        <p14:creationId xmlns:p14="http://schemas.microsoft.com/office/powerpoint/2010/main" val="3395108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029FF-2D07-6D98-E80C-86F120FCB5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66840-3E08-E59A-7700-FDA89953A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50B32B-2318-4D86-BBA4-E07B1069B6E2}"/>
              </a:ext>
            </a:extLst>
          </p:cNvPr>
          <p:cNvSpPr>
            <a:spLocks noGrp="1"/>
          </p:cNvSpPr>
          <p:nvPr>
            <p:ph type="body" idx="1"/>
          </p:nvPr>
        </p:nvSpPr>
        <p:spPr/>
        <p:txBody>
          <a:bodyPr/>
          <a:lstStyle/>
          <a:p>
            <a:r>
              <a:rPr lang="en-US" dirty="0"/>
              <a:t>Matthew 25:34-40  </a:t>
            </a:r>
            <a:r>
              <a:rPr lang="en-US" sz="1200" b="0" i="0" kern="1200" dirty="0">
                <a:solidFill>
                  <a:schemeClr val="tx1"/>
                </a:solidFill>
                <a:effectLst/>
                <a:latin typeface="+mn-lt"/>
                <a:ea typeface="+mn-ea"/>
                <a:cs typeface="+mn-cs"/>
              </a:rPr>
              <a:t>Then the King will say to those on His right hand, ‘Come, you blessed of My Father, inherit the kingdom prepared for you from the foundation of the world: </a:t>
            </a:r>
            <a:r>
              <a:rPr lang="en-US" sz="1200" b="1" i="0" kern="1200" baseline="30000" dirty="0">
                <a:solidFill>
                  <a:schemeClr val="tx1"/>
                </a:solidFill>
                <a:effectLst/>
                <a:latin typeface="+mn-lt"/>
                <a:ea typeface="+mn-ea"/>
                <a:cs typeface="+mn-cs"/>
              </a:rPr>
              <a:t>35 </a:t>
            </a:r>
            <a:r>
              <a:rPr lang="en-US" sz="1200" b="0" i="0" kern="1200" dirty="0">
                <a:solidFill>
                  <a:schemeClr val="tx1"/>
                </a:solidFill>
                <a:effectLst/>
                <a:latin typeface="+mn-lt"/>
                <a:ea typeface="+mn-ea"/>
                <a:cs typeface="+mn-cs"/>
              </a:rPr>
              <a:t>for I was hungry and you gave Me food; I was thirsty and you gave Me drink; I was a stranger and you took Me in; </a:t>
            </a:r>
            <a:r>
              <a:rPr lang="en-US" sz="1200" b="1" i="0" kern="1200" baseline="30000" dirty="0">
                <a:solidFill>
                  <a:schemeClr val="tx1"/>
                </a:solidFill>
                <a:effectLst/>
                <a:latin typeface="+mn-lt"/>
                <a:ea typeface="+mn-ea"/>
                <a:cs typeface="+mn-cs"/>
              </a:rPr>
              <a:t>36 </a:t>
            </a:r>
            <a:r>
              <a:rPr lang="en-US" sz="1200" b="0" i="0" kern="1200" dirty="0">
                <a:solidFill>
                  <a:schemeClr val="tx1"/>
                </a:solidFill>
                <a:effectLst/>
                <a:latin typeface="+mn-lt"/>
                <a:ea typeface="+mn-ea"/>
                <a:cs typeface="+mn-cs"/>
              </a:rPr>
              <a:t>I </a:t>
            </a:r>
            <a:r>
              <a:rPr lang="en-US" sz="1200" b="0" i="1" kern="1200" dirty="0">
                <a:solidFill>
                  <a:schemeClr val="tx1"/>
                </a:solidFill>
                <a:effectLst/>
                <a:latin typeface="+mn-lt"/>
                <a:ea typeface="+mn-ea"/>
                <a:cs typeface="+mn-cs"/>
              </a:rPr>
              <a:t>was</a:t>
            </a:r>
            <a:r>
              <a:rPr lang="en-US" sz="1200" b="0" i="0" kern="1200" dirty="0">
                <a:solidFill>
                  <a:schemeClr val="tx1"/>
                </a:solidFill>
                <a:effectLst/>
                <a:latin typeface="+mn-lt"/>
                <a:ea typeface="+mn-ea"/>
                <a:cs typeface="+mn-cs"/>
              </a:rPr>
              <a:t> naked and you clothed Me; I was sick and you visited Me; I was in prison and you came to Me.’</a:t>
            </a:r>
          </a:p>
          <a:p>
            <a:r>
              <a:rPr lang="en-US" sz="1200" b="1" i="0" kern="1200" baseline="30000" dirty="0">
                <a:solidFill>
                  <a:schemeClr val="tx1"/>
                </a:solidFill>
                <a:effectLst/>
                <a:latin typeface="+mn-lt"/>
                <a:ea typeface="+mn-ea"/>
                <a:cs typeface="+mn-cs"/>
              </a:rPr>
              <a:t>37 </a:t>
            </a:r>
            <a:r>
              <a:rPr lang="en-US" sz="1200" b="0" i="0" kern="1200" dirty="0">
                <a:solidFill>
                  <a:schemeClr val="tx1"/>
                </a:solidFill>
                <a:effectLst/>
                <a:latin typeface="+mn-lt"/>
                <a:ea typeface="+mn-ea"/>
                <a:cs typeface="+mn-cs"/>
              </a:rPr>
              <a:t>“Then the righteous will answer Him, saying, ‘Lord, when did we see You hungry and feed </a:t>
            </a:r>
            <a:r>
              <a:rPr lang="en-US" sz="1200" b="0" i="1" kern="1200" dirty="0">
                <a:solidFill>
                  <a:schemeClr val="tx1"/>
                </a:solidFill>
                <a:effectLst/>
                <a:latin typeface="+mn-lt"/>
                <a:ea typeface="+mn-ea"/>
                <a:cs typeface="+mn-cs"/>
              </a:rPr>
              <a:t>You,</a:t>
            </a:r>
            <a:r>
              <a:rPr lang="en-US" sz="1200" b="0" i="0" kern="1200" dirty="0">
                <a:solidFill>
                  <a:schemeClr val="tx1"/>
                </a:solidFill>
                <a:effectLst/>
                <a:latin typeface="+mn-lt"/>
                <a:ea typeface="+mn-ea"/>
                <a:cs typeface="+mn-cs"/>
              </a:rPr>
              <a:t> or thirsty and give </a:t>
            </a:r>
            <a:r>
              <a:rPr lang="en-US" sz="1200" b="0" i="1" kern="1200" dirty="0">
                <a:solidFill>
                  <a:schemeClr val="tx1"/>
                </a:solidFill>
                <a:effectLst/>
                <a:latin typeface="+mn-lt"/>
                <a:ea typeface="+mn-ea"/>
                <a:cs typeface="+mn-cs"/>
              </a:rPr>
              <a:t>You</a:t>
            </a:r>
            <a:r>
              <a:rPr lang="en-US" sz="1200" b="0" i="0" kern="1200" dirty="0">
                <a:solidFill>
                  <a:schemeClr val="tx1"/>
                </a:solidFill>
                <a:effectLst/>
                <a:latin typeface="+mn-lt"/>
                <a:ea typeface="+mn-ea"/>
                <a:cs typeface="+mn-cs"/>
              </a:rPr>
              <a:t> drink? </a:t>
            </a:r>
            <a:r>
              <a:rPr lang="en-US" sz="1200" b="1" i="0" kern="1200" baseline="30000" dirty="0">
                <a:solidFill>
                  <a:schemeClr val="tx1"/>
                </a:solidFill>
                <a:effectLst/>
                <a:latin typeface="+mn-lt"/>
                <a:ea typeface="+mn-ea"/>
                <a:cs typeface="+mn-cs"/>
              </a:rPr>
              <a:t>38 </a:t>
            </a:r>
            <a:r>
              <a:rPr lang="en-US" sz="1200" b="0" i="0" kern="1200" dirty="0">
                <a:solidFill>
                  <a:schemeClr val="tx1"/>
                </a:solidFill>
                <a:effectLst/>
                <a:latin typeface="+mn-lt"/>
                <a:ea typeface="+mn-ea"/>
                <a:cs typeface="+mn-cs"/>
              </a:rPr>
              <a:t>When did we see You a stranger and take </a:t>
            </a:r>
            <a:r>
              <a:rPr lang="en-US" sz="1200" b="0" i="1" kern="1200" dirty="0">
                <a:solidFill>
                  <a:schemeClr val="tx1"/>
                </a:solidFill>
                <a:effectLst/>
                <a:latin typeface="+mn-lt"/>
                <a:ea typeface="+mn-ea"/>
                <a:cs typeface="+mn-cs"/>
              </a:rPr>
              <a:t>You</a:t>
            </a:r>
            <a:r>
              <a:rPr lang="en-US" sz="1200" b="0" i="0" kern="1200" dirty="0">
                <a:solidFill>
                  <a:schemeClr val="tx1"/>
                </a:solidFill>
                <a:effectLst/>
                <a:latin typeface="+mn-lt"/>
                <a:ea typeface="+mn-ea"/>
                <a:cs typeface="+mn-cs"/>
              </a:rPr>
              <a:t> in, or naked and clothe </a:t>
            </a:r>
            <a:r>
              <a:rPr lang="en-US" sz="1200" b="0" i="1" kern="1200" dirty="0">
                <a:solidFill>
                  <a:schemeClr val="tx1"/>
                </a:solidFill>
                <a:effectLst/>
                <a:latin typeface="+mn-lt"/>
                <a:ea typeface="+mn-ea"/>
                <a:cs typeface="+mn-cs"/>
              </a:rPr>
              <a:t>You?</a:t>
            </a:r>
            <a:r>
              <a:rPr lang="en-US" sz="1200" b="0" i="0" kern="1200" dirty="0">
                <a:solidFill>
                  <a:schemeClr val="tx1"/>
                </a:solidFill>
                <a:effectLst/>
                <a:latin typeface="+mn-lt"/>
                <a:ea typeface="+mn-ea"/>
                <a:cs typeface="+mn-cs"/>
              </a:rPr>
              <a:t> </a:t>
            </a:r>
            <a:r>
              <a:rPr lang="en-US" sz="1200" b="1" i="0" kern="1200" baseline="30000" dirty="0">
                <a:solidFill>
                  <a:schemeClr val="tx1"/>
                </a:solidFill>
                <a:effectLst/>
                <a:latin typeface="+mn-lt"/>
                <a:ea typeface="+mn-ea"/>
                <a:cs typeface="+mn-cs"/>
              </a:rPr>
              <a:t>39 </a:t>
            </a:r>
            <a:r>
              <a:rPr lang="en-US" sz="1200" b="0" i="0" kern="1200" dirty="0">
                <a:solidFill>
                  <a:schemeClr val="tx1"/>
                </a:solidFill>
                <a:effectLst/>
                <a:latin typeface="+mn-lt"/>
                <a:ea typeface="+mn-ea"/>
                <a:cs typeface="+mn-cs"/>
              </a:rPr>
              <a:t>Or when did we see You sick, or in prison, and come to You?’ </a:t>
            </a:r>
            <a:r>
              <a:rPr lang="en-US" sz="1200" b="1" i="0" kern="1200" baseline="30000" dirty="0">
                <a:solidFill>
                  <a:schemeClr val="tx1"/>
                </a:solidFill>
                <a:effectLst/>
                <a:latin typeface="+mn-lt"/>
                <a:ea typeface="+mn-ea"/>
                <a:cs typeface="+mn-cs"/>
              </a:rPr>
              <a:t>40 </a:t>
            </a:r>
            <a:r>
              <a:rPr lang="en-US" sz="1200" b="0" i="0" kern="1200" dirty="0">
                <a:solidFill>
                  <a:schemeClr val="tx1"/>
                </a:solidFill>
                <a:effectLst/>
                <a:latin typeface="+mn-lt"/>
                <a:ea typeface="+mn-ea"/>
                <a:cs typeface="+mn-cs"/>
              </a:rPr>
              <a:t>And the King will answer and say to them, ‘Assuredly, I say to you, inasmuch as you did </a:t>
            </a:r>
            <a:r>
              <a:rPr lang="en-US" sz="1200" b="0" i="1" kern="1200" dirty="0">
                <a:solidFill>
                  <a:schemeClr val="tx1"/>
                </a:solidFill>
                <a:effectLst/>
                <a:latin typeface="+mn-lt"/>
                <a:ea typeface="+mn-ea"/>
                <a:cs typeface="+mn-cs"/>
              </a:rPr>
              <a:t>it</a:t>
            </a:r>
            <a:r>
              <a:rPr lang="en-US" sz="1200" b="0" i="0" kern="1200" dirty="0">
                <a:solidFill>
                  <a:schemeClr val="tx1"/>
                </a:solidFill>
                <a:effectLst/>
                <a:latin typeface="+mn-lt"/>
                <a:ea typeface="+mn-ea"/>
                <a:cs typeface="+mn-cs"/>
              </a:rPr>
              <a:t> to one of the least of these My brethren, you did </a:t>
            </a:r>
            <a:r>
              <a:rPr lang="en-US" sz="1200" b="0" i="1" kern="1200" dirty="0">
                <a:solidFill>
                  <a:schemeClr val="tx1"/>
                </a:solidFill>
                <a:effectLst/>
                <a:latin typeface="+mn-lt"/>
                <a:ea typeface="+mn-ea"/>
                <a:cs typeface="+mn-cs"/>
              </a:rPr>
              <a:t>it</a:t>
            </a:r>
            <a:r>
              <a:rPr lang="en-US" sz="1200" b="0" i="0" kern="1200" dirty="0">
                <a:solidFill>
                  <a:schemeClr val="tx1"/>
                </a:solidFill>
                <a:effectLst/>
                <a:latin typeface="+mn-lt"/>
                <a:ea typeface="+mn-ea"/>
                <a:cs typeface="+mn-cs"/>
              </a:rPr>
              <a:t> to Me.’</a:t>
            </a:r>
          </a:p>
          <a:p>
            <a:endParaRPr lang="en-US" dirty="0"/>
          </a:p>
        </p:txBody>
      </p:sp>
      <p:sp>
        <p:nvSpPr>
          <p:cNvPr id="4" name="Slide Number Placeholder 3">
            <a:extLst>
              <a:ext uri="{FF2B5EF4-FFF2-40B4-BE49-F238E27FC236}">
                <a16:creationId xmlns:a16="http://schemas.microsoft.com/office/drawing/2014/main" id="{F0C5276C-43D0-B33C-C86C-E51E95F433B0}"/>
              </a:ext>
            </a:extLst>
          </p:cNvPr>
          <p:cNvSpPr>
            <a:spLocks noGrp="1"/>
          </p:cNvSpPr>
          <p:nvPr>
            <p:ph type="sldNum" sz="quarter" idx="5"/>
          </p:nvPr>
        </p:nvSpPr>
        <p:spPr/>
        <p:txBody>
          <a:bodyPr/>
          <a:lstStyle/>
          <a:p>
            <a:fld id="{832A1455-5FC5-4C40-848B-F7A6390AA03D}" type="slidenum">
              <a:rPr lang="en-US" smtClean="0"/>
              <a:t>8</a:t>
            </a:fld>
            <a:endParaRPr lang="en-US"/>
          </a:p>
        </p:txBody>
      </p:sp>
    </p:spTree>
    <p:extLst>
      <p:ext uri="{BB962C8B-B14F-4D97-AF65-F5344CB8AC3E}">
        <p14:creationId xmlns:p14="http://schemas.microsoft.com/office/powerpoint/2010/main" val="12956732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019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12D8F828-291E-20A3-D048-CD167FA6D618}"/>
              </a:ext>
            </a:extLst>
          </p:cNvPr>
          <p:cNvSpPr>
            <a:spLocks noGrp="1"/>
          </p:cNvSpPr>
          <p:nvPr>
            <p:ph type="body" sz="quarter" idx="11" hasCustomPrompt="1"/>
          </p:nvPr>
        </p:nvSpPr>
        <p:spPr>
          <a:xfrm>
            <a:off x="2490651" y="3888034"/>
            <a:ext cx="4180114" cy="902202"/>
          </a:xfrm>
        </p:spPr>
        <p:txBody>
          <a:bodyPr anchor="ctr">
            <a:normAutofit/>
          </a:bodyPr>
          <a:lstStyle>
            <a:lvl1pPr>
              <a:defRPr sz="1600"/>
            </a:lvl1pPr>
          </a:lstStyle>
          <a:p>
            <a:pPr lvl="0"/>
            <a:r>
              <a:rPr lang="en-US" dirty="0"/>
              <a:t>Add Your Subtitle</a:t>
            </a:r>
          </a:p>
        </p:txBody>
      </p:sp>
    </p:spTree>
    <p:extLst>
      <p:ext uri="{BB962C8B-B14F-4D97-AF65-F5344CB8AC3E}">
        <p14:creationId xmlns:p14="http://schemas.microsoft.com/office/powerpoint/2010/main" val="1018787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BCED38A8-D0E5-1D1F-E137-874A09B5A3C8}"/>
              </a:ext>
            </a:extLst>
          </p:cNvPr>
          <p:cNvSpPr>
            <a:spLocks noGrp="1"/>
          </p:cNvSpPr>
          <p:nvPr>
            <p:ph type="body" sz="quarter" idx="11" hasCustomPrompt="1"/>
          </p:nvPr>
        </p:nvSpPr>
        <p:spPr>
          <a:xfrm>
            <a:off x="2490651" y="3888034"/>
            <a:ext cx="4180114" cy="902202"/>
          </a:xfrm>
        </p:spPr>
        <p:txBody>
          <a:bodyPr anchor="ctr">
            <a:normAutofit/>
          </a:bodyPr>
          <a:lstStyle>
            <a:lvl1pPr>
              <a:defRPr sz="1600"/>
            </a:lvl1pPr>
          </a:lstStyle>
          <a:p>
            <a:pPr lvl="0"/>
            <a:r>
              <a:rPr lang="en-US" dirty="0"/>
              <a:t>Add Your Subtitle</a:t>
            </a:r>
          </a:p>
        </p:txBody>
      </p:sp>
      <p:sp>
        <p:nvSpPr>
          <p:cNvPr id="3" name="Title 1">
            <a:extLst>
              <a:ext uri="{FF2B5EF4-FFF2-40B4-BE49-F238E27FC236}">
                <a16:creationId xmlns:a16="http://schemas.microsoft.com/office/drawing/2014/main" id="{98B84030-0ACE-99CD-A71C-87CDBA6961B0}"/>
              </a:ext>
            </a:extLst>
          </p:cNvPr>
          <p:cNvSpPr>
            <a:spLocks noGrp="1"/>
          </p:cNvSpPr>
          <p:nvPr>
            <p:ph type="title" hasCustomPrompt="1"/>
          </p:nvPr>
        </p:nvSpPr>
        <p:spPr>
          <a:xfrm>
            <a:off x="583475" y="1716061"/>
            <a:ext cx="8299268" cy="1324684"/>
          </a:xfrm>
        </p:spPr>
        <p:txBody>
          <a:bodyPr/>
          <a:lstStyle/>
          <a:p>
            <a:r>
              <a:rPr lang="en-US" dirty="0"/>
              <a:t>Add Your Title</a:t>
            </a:r>
          </a:p>
        </p:txBody>
      </p:sp>
    </p:spTree>
    <p:extLst>
      <p:ext uri="{BB962C8B-B14F-4D97-AF65-F5344CB8AC3E}">
        <p14:creationId xmlns:p14="http://schemas.microsoft.com/office/powerpoint/2010/main" val="3366272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325120" y="203979"/>
            <a:ext cx="8493760" cy="3819381"/>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1941050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6"/>
          <p:cNvSpPr>
            <a:spLocks noGrp="1"/>
          </p:cNvSpPr>
          <p:nvPr>
            <p:ph type="body" sz="quarter" idx="10" hasCustomPrompt="1"/>
          </p:nvPr>
        </p:nvSpPr>
        <p:spPr>
          <a:xfrm>
            <a:off x="325120" y="203979"/>
            <a:ext cx="8493760" cy="3819381"/>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3630400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p:cNvSpPr>
            <a:spLocks noGrp="1"/>
          </p:cNvSpPr>
          <p:nvPr>
            <p:ph type="body" sz="quarter" idx="10" hasCustomPrompt="1"/>
          </p:nvPr>
        </p:nvSpPr>
        <p:spPr>
          <a:xfrm>
            <a:off x="325120" y="203979"/>
            <a:ext cx="8493760" cy="3819381"/>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
        <p:nvSpPr>
          <p:cNvPr id="2" name="Title 1">
            <a:extLst>
              <a:ext uri="{FF2B5EF4-FFF2-40B4-BE49-F238E27FC236}">
                <a16:creationId xmlns:a16="http://schemas.microsoft.com/office/drawing/2014/main" id="{13EA0512-89C0-655C-920E-8F88094FCE2E}"/>
              </a:ext>
            </a:extLst>
          </p:cNvPr>
          <p:cNvSpPr>
            <a:spLocks noGrp="1"/>
          </p:cNvSpPr>
          <p:nvPr>
            <p:ph type="title" hasCustomPrompt="1"/>
          </p:nvPr>
        </p:nvSpPr>
        <p:spPr>
          <a:xfrm>
            <a:off x="217714" y="4233346"/>
            <a:ext cx="4249783" cy="697155"/>
          </a:xfrm>
        </p:spPr>
        <p:txBody>
          <a:bodyPr anchor="ctr">
            <a:noAutofit/>
          </a:bodyPr>
          <a:lstStyle>
            <a:lvl1pPr>
              <a:defRPr sz="1800"/>
            </a:lvl1pPr>
          </a:lstStyle>
          <a:p>
            <a:r>
              <a:rPr lang="en-US" dirty="0"/>
              <a:t>Add Your Title</a:t>
            </a:r>
          </a:p>
        </p:txBody>
      </p:sp>
    </p:spTree>
    <p:extLst>
      <p:ext uri="{BB962C8B-B14F-4D97-AF65-F5344CB8AC3E}">
        <p14:creationId xmlns:p14="http://schemas.microsoft.com/office/powerpoint/2010/main" val="3343601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433294" y="254000"/>
            <a:ext cx="8193741" cy="4521532"/>
          </a:xfrm>
        </p:spPr>
        <p:txBody>
          <a:bodyPr anchor="ctr"/>
          <a:lstStyle>
            <a:lvl1pPr marL="0" indent="0" algn="ctr">
              <a:buFont typeface="Arial"/>
              <a:buNone/>
              <a:defRPr/>
            </a:lvl1pPr>
            <a:lvl2pPr marL="457200" indent="0">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en-US" dirty="0"/>
              <a:t>Add Your Text Here</a:t>
            </a:r>
          </a:p>
        </p:txBody>
      </p:sp>
    </p:spTree>
    <p:extLst>
      <p:ext uri="{BB962C8B-B14F-4D97-AF65-F5344CB8AC3E}">
        <p14:creationId xmlns:p14="http://schemas.microsoft.com/office/powerpoint/2010/main" val="3822514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9"/>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8/3/2026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4" r:id="rId2"/>
    <p:sldLayoutId id="2147483651" r:id="rId3"/>
    <p:sldLayoutId id="2147483652" r:id="rId4"/>
    <p:sldLayoutId id="2147483656" r:id="rId5"/>
    <p:sldLayoutId id="2147483655" r:id="rId6"/>
    <p:sldLayoutId id="2147483657" r:id="rId7"/>
  </p:sldLayoutIdLst>
  <p:txStyles>
    <p:titleStyle>
      <a:lvl1pPr algn="ctr" defTabSz="914400" rtl="0" eaLnBrk="1" latinLnBrk="0" hangingPunct="1">
        <a:spcBef>
          <a:spcPct val="0"/>
        </a:spcBef>
        <a:buNone/>
        <a:defRPr sz="4400" kern="1200">
          <a:solidFill>
            <a:srgbClr val="000000"/>
          </a:solidFill>
          <a:latin typeface="+mj-lt"/>
          <a:ea typeface="+mj-ea"/>
          <a:cs typeface="+mj-cs"/>
        </a:defRPr>
      </a:lvl1pPr>
    </p:titleStyle>
    <p:bodyStyle>
      <a:lvl1pPr marL="0" indent="0" algn="ctr" defTabSz="914400" rtl="0" eaLnBrk="1" latinLnBrk="0" hangingPunct="1">
        <a:spcBef>
          <a:spcPct val="20000"/>
        </a:spcBef>
        <a:buFont typeface="Arial"/>
        <a:buNone/>
        <a:defRPr sz="3000" kern="1200">
          <a:solidFill>
            <a:srgbClr val="000000"/>
          </a:solidFill>
          <a:latin typeface="+mn-lt"/>
          <a:ea typeface="+mn-ea"/>
          <a:cs typeface="+mn-cs"/>
        </a:defRPr>
      </a:lvl1pPr>
      <a:lvl2pPr marL="914400" indent="-457200" algn="ctr" defTabSz="914400" rtl="0" eaLnBrk="1" latinLnBrk="0" hangingPunct="1">
        <a:spcBef>
          <a:spcPct val="20000"/>
        </a:spcBef>
        <a:buFont typeface="Arial"/>
        <a:buChar char="•"/>
        <a:defRPr sz="3000" kern="1200">
          <a:solidFill>
            <a:srgbClr val="000000"/>
          </a:solidFill>
          <a:latin typeface="+mn-lt"/>
          <a:ea typeface="+mn-ea"/>
          <a:cs typeface="+mn-cs"/>
        </a:defRPr>
      </a:lvl2pPr>
      <a:lvl3pPr marL="914400" indent="0" algn="ctr" defTabSz="914400" rtl="0" eaLnBrk="1" latinLnBrk="0" hangingPunct="1">
        <a:spcBef>
          <a:spcPct val="20000"/>
        </a:spcBef>
        <a:buFont typeface="Arial" pitchFamily="34" charset="0"/>
        <a:buNone/>
        <a:defRPr sz="3000" kern="1200">
          <a:solidFill>
            <a:srgbClr val="000000"/>
          </a:solidFill>
          <a:latin typeface="+mn-lt"/>
          <a:ea typeface="+mn-ea"/>
          <a:cs typeface="+mn-cs"/>
        </a:defRPr>
      </a:lvl3pPr>
      <a:lvl4pPr marL="1371600" indent="0" algn="ctr" defTabSz="914400" rtl="0" eaLnBrk="1" latinLnBrk="0" hangingPunct="1">
        <a:spcBef>
          <a:spcPct val="20000"/>
        </a:spcBef>
        <a:buFont typeface="Arial" pitchFamily="34" charset="0"/>
        <a:buNone/>
        <a:defRPr sz="3000" kern="1200">
          <a:solidFill>
            <a:srgbClr val="000000"/>
          </a:solidFill>
          <a:latin typeface="+mn-lt"/>
          <a:ea typeface="+mn-ea"/>
          <a:cs typeface="+mn-cs"/>
        </a:defRPr>
      </a:lvl4pPr>
      <a:lvl5pPr marL="1828800" indent="0" algn="ctr" defTabSz="914400" rtl="0" eaLnBrk="1" latinLnBrk="0" hangingPunct="1">
        <a:spcBef>
          <a:spcPct val="20000"/>
        </a:spcBef>
        <a:buFont typeface="Arial" pitchFamily="34" charset="0"/>
        <a:buNone/>
        <a:defRPr sz="3000" kern="1200">
          <a:solidFill>
            <a:srgbClr val="0000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3325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C908DD9-949B-7924-AA7B-B3D68FEED729}"/>
              </a:ext>
            </a:extLst>
          </p:cNvPr>
          <p:cNvSpPr>
            <a:spLocks noGrp="1"/>
          </p:cNvSpPr>
          <p:nvPr>
            <p:ph type="body" sz="quarter" idx="10"/>
          </p:nvPr>
        </p:nvSpPr>
        <p:spPr>
          <a:xfrm>
            <a:off x="325120" y="1749669"/>
            <a:ext cx="8493760" cy="2273691"/>
          </a:xfrm>
        </p:spPr>
        <p:txBody>
          <a:bodyPr>
            <a:normAutofit/>
          </a:bodyPr>
          <a:lstStyle/>
          <a:p>
            <a:r>
              <a:rPr lang="en-US" sz="2400" b="1" i="1" baseline="30000" dirty="0"/>
              <a:t> </a:t>
            </a:r>
            <a:r>
              <a:rPr lang="en-US" sz="4400" b="1" i="1" dirty="0">
                <a:solidFill>
                  <a:srgbClr val="FF0000"/>
                </a:solidFill>
              </a:rPr>
              <a:t>Be hospitable </a:t>
            </a:r>
            <a:r>
              <a:rPr lang="en-US" sz="4400" b="1" i="1" dirty="0"/>
              <a:t>to one another without grumbling.</a:t>
            </a:r>
          </a:p>
          <a:p>
            <a:r>
              <a:rPr lang="en-US" sz="4400" b="1" i="1" dirty="0"/>
              <a:t>1 Peter 4:9</a:t>
            </a:r>
          </a:p>
        </p:txBody>
      </p:sp>
    </p:spTree>
    <p:extLst>
      <p:ext uri="{BB962C8B-B14F-4D97-AF65-F5344CB8AC3E}">
        <p14:creationId xmlns:p14="http://schemas.microsoft.com/office/powerpoint/2010/main" val="3743528175"/>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BD0F4-E9D6-9166-7DF7-784F7F44D65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C8E9EE-C471-FF38-1692-F83E6069463A}"/>
              </a:ext>
            </a:extLst>
          </p:cNvPr>
          <p:cNvSpPr>
            <a:spLocks noGrp="1"/>
          </p:cNvSpPr>
          <p:nvPr>
            <p:ph type="body" sz="quarter" idx="10"/>
          </p:nvPr>
        </p:nvSpPr>
        <p:spPr>
          <a:xfrm>
            <a:off x="105509" y="1722412"/>
            <a:ext cx="8906606" cy="2273691"/>
          </a:xfrm>
        </p:spPr>
        <p:txBody>
          <a:bodyPr>
            <a:noAutofit/>
          </a:bodyPr>
          <a:lstStyle/>
          <a:p>
            <a:r>
              <a:rPr lang="en-US" sz="3200" b="1" i="1" baseline="30000" dirty="0"/>
              <a:t> </a:t>
            </a:r>
            <a:r>
              <a:rPr lang="en-US" sz="3200" b="1" i="1" dirty="0"/>
              <a:t> not lagging in diligence, fervent in spirit, serving the Lord; rejoicing in hope, patient in tribulation, continuing steadfastly in prayer; distributing to the needs of the saints, </a:t>
            </a:r>
            <a:r>
              <a:rPr lang="en-US" sz="3200" b="1" i="1" dirty="0">
                <a:solidFill>
                  <a:srgbClr val="FF0000"/>
                </a:solidFill>
              </a:rPr>
              <a:t>given to hospitality</a:t>
            </a:r>
            <a:r>
              <a:rPr lang="en-US" sz="3200" b="1" i="1" dirty="0"/>
              <a:t>.</a:t>
            </a:r>
          </a:p>
          <a:p>
            <a:r>
              <a:rPr lang="en-US" sz="3200" b="1" i="1" dirty="0"/>
              <a:t>Romans 12:11-13</a:t>
            </a:r>
          </a:p>
        </p:txBody>
      </p:sp>
    </p:spTree>
    <p:extLst>
      <p:ext uri="{BB962C8B-B14F-4D97-AF65-F5344CB8AC3E}">
        <p14:creationId xmlns:p14="http://schemas.microsoft.com/office/powerpoint/2010/main" val="310486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E76FA-686D-4502-4127-0857A638A5F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FCA37CE-A43D-03ED-E22F-D8A59909BEE9}"/>
              </a:ext>
            </a:extLst>
          </p:cNvPr>
          <p:cNvSpPr>
            <a:spLocks noGrp="1"/>
          </p:cNvSpPr>
          <p:nvPr>
            <p:ph type="body" sz="quarter" idx="10"/>
          </p:nvPr>
        </p:nvSpPr>
        <p:spPr>
          <a:xfrm>
            <a:off x="334108" y="2066192"/>
            <a:ext cx="8493760" cy="2778370"/>
          </a:xfrm>
        </p:spPr>
        <p:txBody>
          <a:bodyPr>
            <a:normAutofit lnSpcReduction="10000"/>
          </a:bodyPr>
          <a:lstStyle/>
          <a:p>
            <a:r>
              <a:rPr lang="en-US" sz="5200" b="1" i="1" baseline="30000" dirty="0"/>
              <a:t>A bishop then must be blameless, the husband of one wife, temperate, sober-minded, of good behavior, </a:t>
            </a:r>
            <a:r>
              <a:rPr lang="en-US" sz="5200" b="1" i="1" baseline="30000" dirty="0">
                <a:solidFill>
                  <a:srgbClr val="FF0000"/>
                </a:solidFill>
              </a:rPr>
              <a:t>hospitable</a:t>
            </a:r>
            <a:r>
              <a:rPr lang="en-US" sz="5200" b="1" i="1" baseline="30000" dirty="0"/>
              <a:t>, able to teach;</a:t>
            </a:r>
          </a:p>
          <a:p>
            <a:r>
              <a:rPr lang="en-US" sz="5200" b="1" i="1" baseline="30000" dirty="0"/>
              <a:t>1 Timothy 3:2</a:t>
            </a:r>
          </a:p>
          <a:p>
            <a:endParaRPr lang="en-US" sz="3600" b="1" i="1" dirty="0"/>
          </a:p>
        </p:txBody>
      </p:sp>
    </p:spTree>
    <p:extLst>
      <p:ext uri="{BB962C8B-B14F-4D97-AF65-F5344CB8AC3E}">
        <p14:creationId xmlns:p14="http://schemas.microsoft.com/office/powerpoint/2010/main" val="4053235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8E24F-89DA-02AF-DE61-D01694C87A4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8D41086-472F-123A-CC19-EBDAB72D840D}"/>
              </a:ext>
            </a:extLst>
          </p:cNvPr>
          <p:cNvSpPr>
            <a:spLocks noGrp="1"/>
          </p:cNvSpPr>
          <p:nvPr>
            <p:ph type="body" sz="quarter" idx="10"/>
          </p:nvPr>
        </p:nvSpPr>
        <p:spPr>
          <a:xfrm>
            <a:off x="325120" y="1749669"/>
            <a:ext cx="8493760" cy="2778369"/>
          </a:xfrm>
        </p:spPr>
        <p:txBody>
          <a:bodyPr>
            <a:normAutofit fontScale="55000" lnSpcReduction="20000"/>
          </a:bodyPr>
          <a:lstStyle/>
          <a:p>
            <a:r>
              <a:rPr lang="en-US" sz="7300" b="1" i="1" baseline="30000" dirty="0"/>
              <a:t>Let a widow be enrolled if she is not less than sixty years of age, having been the wife of one husband, and having a reputation for good works: if she has brought up children, </a:t>
            </a:r>
            <a:r>
              <a:rPr lang="en-US" sz="7300" b="1" i="1" baseline="30000" dirty="0">
                <a:solidFill>
                  <a:srgbClr val="FF0000"/>
                </a:solidFill>
              </a:rPr>
              <a:t>has shown hospitality</a:t>
            </a:r>
            <a:r>
              <a:rPr lang="en-US" sz="7300" b="1" i="1" baseline="30000" dirty="0"/>
              <a:t>, has washed the feet of the saints, has cared for the afflicted, and has devoted herself to every good work.</a:t>
            </a:r>
          </a:p>
          <a:p>
            <a:r>
              <a:rPr lang="en-US" sz="7300" b="1" i="1" baseline="30000" dirty="0"/>
              <a:t>1 Timothy 5:9-10</a:t>
            </a:r>
          </a:p>
          <a:p>
            <a:endParaRPr lang="en-US" sz="4000" b="1" i="1" dirty="0"/>
          </a:p>
        </p:txBody>
      </p:sp>
    </p:spTree>
    <p:extLst>
      <p:ext uri="{BB962C8B-B14F-4D97-AF65-F5344CB8AC3E}">
        <p14:creationId xmlns:p14="http://schemas.microsoft.com/office/powerpoint/2010/main" val="3050005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46771-FBD7-3B73-35D8-51F10B7485F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C680FE9-BCB5-9820-ECD1-0E3D85235BE6}"/>
              </a:ext>
            </a:extLst>
          </p:cNvPr>
          <p:cNvSpPr>
            <a:spLocks noGrp="1"/>
          </p:cNvSpPr>
          <p:nvPr>
            <p:ph type="body" sz="quarter" idx="10"/>
          </p:nvPr>
        </p:nvSpPr>
        <p:spPr>
          <a:xfrm>
            <a:off x="325120" y="2022231"/>
            <a:ext cx="8493760" cy="2804746"/>
          </a:xfrm>
        </p:spPr>
        <p:txBody>
          <a:bodyPr>
            <a:normAutofit fontScale="70000" lnSpcReduction="20000"/>
          </a:bodyPr>
          <a:lstStyle/>
          <a:p>
            <a:r>
              <a:rPr lang="en-US" sz="7300" b="1" i="1" baseline="30000" dirty="0"/>
              <a:t> Let brotherly love continue. Do not neglect to </a:t>
            </a:r>
            <a:r>
              <a:rPr lang="en-US" sz="7300" b="1" i="1" baseline="30000" dirty="0">
                <a:solidFill>
                  <a:srgbClr val="FF0000"/>
                </a:solidFill>
              </a:rPr>
              <a:t>show hospitality </a:t>
            </a:r>
            <a:r>
              <a:rPr lang="en-US" sz="7300" b="1" i="1" baseline="30000" dirty="0"/>
              <a:t>to strangers, for thereby some have entertained angels unawares.</a:t>
            </a:r>
          </a:p>
          <a:p>
            <a:r>
              <a:rPr lang="en-US" sz="7300" b="1" i="1" baseline="30000" dirty="0"/>
              <a:t>Hebrews 13:1-2</a:t>
            </a:r>
          </a:p>
          <a:p>
            <a:endParaRPr lang="en-US" sz="4000" b="1" i="1" dirty="0"/>
          </a:p>
        </p:txBody>
      </p:sp>
    </p:spTree>
    <p:extLst>
      <p:ext uri="{BB962C8B-B14F-4D97-AF65-F5344CB8AC3E}">
        <p14:creationId xmlns:p14="http://schemas.microsoft.com/office/powerpoint/2010/main" val="3846867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17030-ABF6-1857-AFDF-A9F5E73819F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35190EB-BBCA-4431-617A-46B590C41CF8}"/>
              </a:ext>
            </a:extLst>
          </p:cNvPr>
          <p:cNvSpPr>
            <a:spLocks noGrp="1"/>
          </p:cNvSpPr>
          <p:nvPr>
            <p:ph type="body" sz="quarter" idx="10"/>
          </p:nvPr>
        </p:nvSpPr>
        <p:spPr>
          <a:xfrm>
            <a:off x="325120" y="1530741"/>
            <a:ext cx="8493760" cy="1966839"/>
          </a:xfrm>
        </p:spPr>
        <p:txBody>
          <a:bodyPr>
            <a:normAutofit fontScale="92500" lnSpcReduction="10000"/>
          </a:bodyPr>
          <a:lstStyle/>
          <a:p>
            <a:r>
              <a:rPr lang="en-US" sz="4000" b="1" dirty="0"/>
              <a:t>Impact Another Soul</a:t>
            </a:r>
          </a:p>
          <a:p>
            <a:r>
              <a:rPr lang="en-US" sz="4000" b="1" dirty="0">
                <a:solidFill>
                  <a:schemeClr val="tx1"/>
                </a:solidFill>
              </a:rPr>
              <a:t>Given What Was Given</a:t>
            </a:r>
          </a:p>
          <a:p>
            <a:r>
              <a:rPr lang="en-US" sz="4000" b="1" dirty="0">
                <a:solidFill>
                  <a:srgbClr val="FF0000"/>
                </a:solidFill>
              </a:rPr>
              <a:t>Live out the Gospel</a:t>
            </a:r>
          </a:p>
        </p:txBody>
      </p:sp>
      <p:pic>
        <p:nvPicPr>
          <p:cNvPr id="3" name="Picture 2">
            <a:extLst>
              <a:ext uri="{FF2B5EF4-FFF2-40B4-BE49-F238E27FC236}">
                <a16:creationId xmlns:a16="http://schemas.microsoft.com/office/drawing/2014/main" id="{ADC7F7D4-E96E-D5AF-BA82-B2CB9D5FD7C4}"/>
              </a:ext>
            </a:extLst>
          </p:cNvPr>
          <p:cNvPicPr>
            <a:picLocks noChangeAspect="1"/>
          </p:cNvPicPr>
          <p:nvPr/>
        </p:nvPicPr>
        <p:blipFill>
          <a:blip r:embed="rId3"/>
          <a:stretch>
            <a:fillRect/>
          </a:stretch>
        </p:blipFill>
        <p:spPr>
          <a:xfrm>
            <a:off x="5569292" y="0"/>
            <a:ext cx="3574708" cy="5143500"/>
          </a:xfrm>
          <a:prstGeom prst="rect">
            <a:avLst/>
          </a:prstGeom>
        </p:spPr>
      </p:pic>
    </p:spTree>
    <p:extLst>
      <p:ext uri="{BB962C8B-B14F-4D97-AF65-F5344CB8AC3E}">
        <p14:creationId xmlns:p14="http://schemas.microsoft.com/office/powerpoint/2010/main" val="315516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fade">
                                      <p:cBhvr>
                                        <p:cTn id="23" dur="1000"/>
                                        <p:tgtEl>
                                          <p:spTgt spid="4">
                                            <p:txEl>
                                              <p:pRg st="1" end="1"/>
                                            </p:txEl>
                                          </p:spTgt>
                                        </p:tgtEl>
                                      </p:cBhvr>
                                    </p:animEffect>
                                    <p:anim calcmode="lin" valueType="num">
                                      <p:cBhvr>
                                        <p:cTn id="24"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Effect transition="in" filter="fade">
                                      <p:cBhvr>
                                        <p:cTn id="30" dur="1000"/>
                                        <p:tgtEl>
                                          <p:spTgt spid="4">
                                            <p:txEl>
                                              <p:pRg st="2" end="2"/>
                                            </p:txEl>
                                          </p:spTgt>
                                        </p:tgtEl>
                                      </p:cBhvr>
                                    </p:animEffect>
                                    <p:anim calcmode="lin" valueType="num">
                                      <p:cBhvr>
                                        <p:cTn id="31"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63BA4-914C-4342-5E3F-3B9E0D45E7F5}"/>
            </a:ext>
          </a:extLst>
        </p:cNvPr>
        <p:cNvGrpSpPr/>
        <p:nvPr/>
      </p:nvGrpSpPr>
      <p:grpSpPr>
        <a:xfrm>
          <a:off x="0" y="0"/>
          <a:ext cx="0" cy="0"/>
          <a:chOff x="0" y="0"/>
          <a:chExt cx="0" cy="0"/>
        </a:xfrm>
      </p:grpSpPr>
    </p:spTree>
    <p:extLst>
      <p:ext uri="{BB962C8B-B14F-4D97-AF65-F5344CB8AC3E}">
        <p14:creationId xmlns:p14="http://schemas.microsoft.com/office/powerpoint/2010/main" val="33549815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Defaul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Black .thmx</Template>
  <TotalTime>6777</TotalTime>
  <Words>1945</Words>
  <Application>Microsoft Office PowerPoint</Application>
  <PresentationFormat>On-screen Show (16:9)</PresentationFormat>
  <Paragraphs>141</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Georgia</vt:lpstr>
      <vt:lpstr>Default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RT Creative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Chapman</dc:creator>
  <cp:lastModifiedBy>Westley Hazel</cp:lastModifiedBy>
  <cp:revision>23</cp:revision>
  <dcterms:created xsi:type="dcterms:W3CDTF">2014-03-26T14:03:34Z</dcterms:created>
  <dcterms:modified xsi:type="dcterms:W3CDTF">2026-08-03T11:24:33Z</dcterms:modified>
</cp:coreProperties>
</file>