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5" r:id="rId7"/>
    <p:sldId id="266" r:id="rId8"/>
    <p:sldId id="268" r:id="rId9"/>
    <p:sldId id="275" r:id="rId10"/>
    <p:sldId id="276" r:id="rId11"/>
    <p:sldId id="277" r:id="rId12"/>
    <p:sldId id="285" r:id="rId13"/>
    <p:sldId id="278" r:id="rId14"/>
    <p:sldId id="279" r:id="rId15"/>
    <p:sldId id="280" r:id="rId16"/>
    <p:sldId id="281" r:id="rId17"/>
    <p:sldId id="282" r:id="rId18"/>
    <p:sldId id="283" r:id="rId19"/>
    <p:sldId id="267" r:id="rId20"/>
    <p:sldId id="28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FD3"/>
    <a:srgbClr val="6F7147"/>
    <a:srgbClr val="A1A85D"/>
    <a:srgbClr val="BDD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96C0F4-A840-40B1-A615-2764B84F8D43}" v="2" dt="2026-07-15T15:51:24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59" d="100"/>
          <a:sy n="59" d="100"/>
        </p:scale>
        <p:origin x="4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Kenyon" userId="4bfe6040ea7cab5b" providerId="LiveId" clId="{6CE72828-6D5F-4338-8C6A-C98A65D8DF3C}"/>
    <pc:docChg chg="addSld delSld modSld">
      <pc:chgData name="Brian Kenyon" userId="4bfe6040ea7cab5b" providerId="LiveId" clId="{6CE72828-6D5F-4338-8C6A-C98A65D8DF3C}" dt="2026-07-15T15:51:24.639" v="4"/>
      <pc:docMkLst>
        <pc:docMk/>
      </pc:docMkLst>
      <pc:sldChg chg="del">
        <pc:chgData name="Brian Kenyon" userId="4bfe6040ea7cab5b" providerId="LiveId" clId="{6CE72828-6D5F-4338-8C6A-C98A65D8DF3C}" dt="2026-07-15T15:50:15.819" v="0" actId="47"/>
        <pc:sldMkLst>
          <pc:docMk/>
          <pc:sldMk cId="2762714539" sldId="261"/>
        </pc:sldMkLst>
      </pc:sldChg>
      <pc:sldChg chg="del">
        <pc:chgData name="Brian Kenyon" userId="4bfe6040ea7cab5b" providerId="LiveId" clId="{6CE72828-6D5F-4338-8C6A-C98A65D8DF3C}" dt="2026-07-15T15:50:15.819" v="0" actId="47"/>
        <pc:sldMkLst>
          <pc:docMk/>
          <pc:sldMk cId="4185495593" sldId="262"/>
        </pc:sldMkLst>
      </pc:sldChg>
      <pc:sldChg chg="del">
        <pc:chgData name="Brian Kenyon" userId="4bfe6040ea7cab5b" providerId="LiveId" clId="{6CE72828-6D5F-4338-8C6A-C98A65D8DF3C}" dt="2026-07-15T15:50:45.492" v="1" actId="2696"/>
        <pc:sldMkLst>
          <pc:docMk/>
          <pc:sldMk cId="1775340872" sldId="284"/>
        </pc:sldMkLst>
      </pc:sldChg>
      <pc:sldChg chg="add">
        <pc:chgData name="Brian Kenyon" userId="4bfe6040ea7cab5b" providerId="LiveId" clId="{6CE72828-6D5F-4338-8C6A-C98A65D8DF3C}" dt="2026-07-15T15:50:55.139" v="2"/>
        <pc:sldMkLst>
          <pc:docMk/>
          <pc:sldMk cId="3547850160" sldId="284"/>
        </pc:sldMkLst>
      </pc:sldChg>
      <pc:sldChg chg="modAnim">
        <pc:chgData name="Brian Kenyon" userId="4bfe6040ea7cab5b" providerId="LiveId" clId="{6CE72828-6D5F-4338-8C6A-C98A65D8DF3C}" dt="2026-07-15T15:51:24.639" v="4"/>
        <pc:sldMkLst>
          <pc:docMk/>
          <pc:sldMk cId="106493432" sldId="285"/>
        </pc:sldMkLst>
      </pc:sldChg>
      <pc:sldChg chg="del">
        <pc:chgData name="Brian Kenyon" userId="4bfe6040ea7cab5b" providerId="LiveId" clId="{6CE72828-6D5F-4338-8C6A-C98A65D8DF3C}" dt="2026-07-15T15:51:11.746" v="3" actId="2696"/>
        <pc:sldMkLst>
          <pc:docMk/>
          <pc:sldMk cId="2598930609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BCED8-A141-9D92-3454-47C7889BCD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CC0215-65DF-DA1E-C924-7AE2544782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2AEA3-606E-3021-6BD0-BECC35636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FAAC8-6B37-EB9A-9D68-2D3E9D78D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A363F-57D1-F3DA-8EAA-28281CBE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9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6DEE7-22D6-BA70-DBAE-555B99C68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6CE32A-B0BF-A3DB-3E9D-551ADD5AD0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66AAE-645D-028B-DC99-1A84D28A9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99FC4-A272-FFA0-F9D1-CF9E7797F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5837B-3BAC-7313-A473-17153A21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34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ECA68-FBB5-5283-EE7F-9495BEC0D5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B67DA6-1DA8-B33A-E41A-92D5AB801E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E4DF7-2328-FADA-F12C-39CA96C8F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7EAD3-B428-3AC8-55E8-0C70AE089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88FDC-DE63-DF58-C329-62FD2E46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D650B-F6E4-31CE-CE43-395749125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0A1A6-BC1D-68E1-96BA-42D69BCB6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1A977-E64A-8EEF-F5F6-069124A0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888CB-16E6-D335-1287-3DD3E68BF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AFDCC-9163-DC4B-A4AE-BE291A0E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28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BC070-D44C-CC63-BD15-6EFE1AC8E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BC582E-F5DF-2C12-67DE-5118E197A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14571-416A-EB04-5402-236A0FD1E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C807F-BDC6-27CD-5553-9A9A5276E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9D5AE-CC0B-6421-82BF-DD4DAE4B0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08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6DB9F-C6CD-F4F9-5ACE-2AAFA8B7D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EA5C1-83BE-A363-4DD9-2C180C9B9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635B40-F55F-0D1F-0546-DD00C0BC57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12793-1C2E-D2DE-A618-39A280608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4D3CE9-1EB0-887C-E09E-C44E10EF7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BAC2C-5AD0-1FD8-1758-A3B824CFA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4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EF753-2330-8BC2-1F4F-4C683D67E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5E884E-5CB0-8E24-9D26-DAB2C431B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EC920B-C3BA-8186-CFC0-D4A75AF51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CA69F6-E352-AABC-B4D0-80092737A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CDC91D-0189-5EF2-7227-EB8B058BD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4C728E-6A9B-48BB-0878-CA28AFEB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FD629E-3123-DE36-C991-754BBD4A7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F898BB-ECB6-3A2D-84EA-B80A2B25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62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E15B2-17C2-D756-4A1D-3C33A6277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9B4285-ADF9-E275-FAEC-D4F66FE21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48C6-B206-B4DF-5E7D-185F3BA30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50DC95-40AB-8C37-5114-81F7AC319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01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C5240-9088-63AD-B899-425AF732C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242A2C-6244-18DB-6CD2-3F4626116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7001E-3E29-17E3-4ECB-C5CFD8D94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44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CB65F-A1DF-F86A-903D-C0E9C2257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051DD-3C6F-1B7A-F4A4-8160EE627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0AC57-F133-A324-652C-9C55540F55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5BD3FF-8DF5-9626-7AEA-FD19F1B9A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D0830E-ADD3-DF27-4E21-C50A10002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48A59-FE18-449A-2B31-4DA161399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58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87B-9253-92D9-FDE9-2202814C6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EF1F9E-30FD-4C74-7EEF-12B6A2B783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CF790F-FCE7-BD87-F8CF-7AB97B857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4D5E2-F5EF-966E-D81D-9896CC1DA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A6C6B-906B-7397-C29E-B36D7C22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D6150-13E2-63E7-71A0-59B7B0E98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69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8408FA-A21E-D6EE-281F-8E59133AE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2DC61-D6D1-9CC4-9860-843A72BE6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E4BAA-12EF-B9B9-65B5-0B17C9A9C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060A7-38C4-4238-B430-AC28A9EDB723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B75BF-CC8D-20F3-6B82-8023CAF556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872B2-1E31-1A24-BF96-FF56D24C6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FB478-FC72-4E4B-9883-0D622EAB1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88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2AE573D-D399-1C40-39F5-0F9A31779DCF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DBDFD3"/>
              </a:gs>
              <a:gs pos="27000">
                <a:srgbClr val="BDD1CA"/>
              </a:gs>
              <a:gs pos="83000">
                <a:srgbClr val="A1A85D"/>
              </a:gs>
              <a:gs pos="100000">
                <a:srgbClr val="6F7147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14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6C8C75-6953-5CCD-1B62-33983AB87E14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accent6">
              <a:lumMod val="5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8584F8-929A-3194-4992-B2D8328C2FF8}"/>
              </a:ext>
            </a:extLst>
          </p:cNvPr>
          <p:cNvSpPr txBox="1"/>
          <p:nvPr/>
        </p:nvSpPr>
        <p:spPr>
          <a:xfrm>
            <a:off x="466165" y="394447"/>
            <a:ext cx="11277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BDFD3"/>
                </a:solidFill>
                <a:highlight>
                  <a:srgbClr val="008080"/>
                </a:highlight>
              </a:rPr>
              <a:t>Blessed be the God and Father of our Lord Jesus Christ</a:t>
            </a:r>
            <a:r>
              <a:rPr lang="en-US" sz="4400" dirty="0">
                <a:solidFill>
                  <a:srgbClr val="DBDFD3"/>
                </a:solidFill>
              </a:rPr>
              <a:t>, </a:t>
            </a:r>
            <a:r>
              <a:rPr lang="en-US" sz="4400" dirty="0">
                <a:solidFill>
                  <a:srgbClr val="DBDFD3"/>
                </a:solidFill>
                <a:highlight>
                  <a:srgbClr val="0000FF"/>
                </a:highlight>
              </a:rPr>
              <a:t>who</a:t>
            </a:r>
            <a:r>
              <a:rPr lang="en-US" sz="4400" dirty="0">
                <a:solidFill>
                  <a:srgbClr val="DBDFD3"/>
                </a:solidFill>
              </a:rPr>
              <a:t> according to His abundant mercy </a:t>
            </a:r>
            <a:r>
              <a:rPr lang="en-US" sz="4400" dirty="0">
                <a:solidFill>
                  <a:srgbClr val="DBDFD3"/>
                </a:solidFill>
                <a:highlight>
                  <a:srgbClr val="0000FF"/>
                </a:highlight>
              </a:rPr>
              <a:t>has begotten us again</a:t>
            </a:r>
            <a:r>
              <a:rPr lang="en-US" sz="4400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  <a:highlight>
                  <a:srgbClr val="800080"/>
                </a:highlight>
              </a:rPr>
              <a:t>to a</a:t>
            </a:r>
            <a:r>
              <a:rPr lang="en-US" sz="4400" dirty="0">
                <a:solidFill>
                  <a:srgbClr val="DBDFD3"/>
                </a:solidFill>
                <a:highlight>
                  <a:srgbClr val="FF00FF"/>
                </a:highlight>
              </a:rPr>
              <a:t> living hope</a:t>
            </a:r>
            <a:r>
              <a:rPr lang="en-US" sz="4400" dirty="0">
                <a:solidFill>
                  <a:srgbClr val="DBDFD3"/>
                </a:solidFill>
              </a:rPr>
              <a:t> through the resurrection of Jesus Christ from the dead,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4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  <a:highlight>
                  <a:srgbClr val="800080"/>
                </a:highlight>
              </a:rPr>
              <a:t>to an</a:t>
            </a:r>
            <a:r>
              <a:rPr lang="en-US" sz="4400" dirty="0">
                <a:solidFill>
                  <a:srgbClr val="DBDFD3"/>
                </a:solidFill>
                <a:highlight>
                  <a:srgbClr val="FF00FF"/>
                </a:highlight>
              </a:rPr>
              <a:t> inheritance</a:t>
            </a:r>
            <a:r>
              <a:rPr lang="en-US" sz="4400" dirty="0">
                <a:solidFill>
                  <a:srgbClr val="DBDFD3"/>
                </a:solidFill>
              </a:rPr>
              <a:t> incorruptible and undefiled and that does not fade away, reserved in heaven for you,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5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</a:rPr>
              <a:t>who are kept by the power of God through faith for salvation ready to be revealed in the last time.</a:t>
            </a:r>
            <a:r>
              <a:rPr lang="en-US" sz="4400" dirty="0"/>
              <a:t>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 Pet 1:3-5</a:t>
            </a:r>
          </a:p>
        </p:txBody>
      </p:sp>
    </p:spTree>
    <p:extLst>
      <p:ext uri="{BB962C8B-B14F-4D97-AF65-F5344CB8AC3E}">
        <p14:creationId xmlns:p14="http://schemas.microsoft.com/office/powerpoint/2010/main" val="366437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6C8C75-6953-5CCD-1B62-33983AB87E14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accent6">
              <a:lumMod val="5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8584F8-929A-3194-4992-B2D8328C2FF8}"/>
              </a:ext>
            </a:extLst>
          </p:cNvPr>
          <p:cNvSpPr txBox="1"/>
          <p:nvPr/>
        </p:nvSpPr>
        <p:spPr>
          <a:xfrm>
            <a:off x="466165" y="394447"/>
            <a:ext cx="11277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BDFD3"/>
                </a:solidFill>
                <a:highlight>
                  <a:srgbClr val="008080"/>
                </a:highlight>
              </a:rPr>
              <a:t>Blessed be the God and Father of our Lord Jesus Christ</a:t>
            </a:r>
            <a:r>
              <a:rPr lang="en-US" sz="4400" dirty="0">
                <a:solidFill>
                  <a:srgbClr val="DBDFD3"/>
                </a:solidFill>
              </a:rPr>
              <a:t>, </a:t>
            </a:r>
            <a:r>
              <a:rPr lang="en-US" sz="4400" dirty="0">
                <a:solidFill>
                  <a:srgbClr val="DBDFD3"/>
                </a:solidFill>
                <a:highlight>
                  <a:srgbClr val="0000FF"/>
                </a:highlight>
              </a:rPr>
              <a:t>who</a:t>
            </a:r>
            <a:r>
              <a:rPr lang="en-US" sz="4400" dirty="0">
                <a:solidFill>
                  <a:srgbClr val="DBDFD3"/>
                </a:solidFill>
              </a:rPr>
              <a:t> according to His abundant mercy </a:t>
            </a:r>
            <a:r>
              <a:rPr lang="en-US" sz="4400" dirty="0">
                <a:solidFill>
                  <a:srgbClr val="DBDFD3"/>
                </a:solidFill>
                <a:highlight>
                  <a:srgbClr val="0000FF"/>
                </a:highlight>
              </a:rPr>
              <a:t>has begotten us again</a:t>
            </a:r>
            <a:r>
              <a:rPr lang="en-US" sz="4400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  <a:highlight>
                  <a:srgbClr val="800080"/>
                </a:highlight>
              </a:rPr>
              <a:t>to a</a:t>
            </a:r>
            <a:r>
              <a:rPr lang="en-US" sz="4400" dirty="0">
                <a:solidFill>
                  <a:srgbClr val="DBDFD3"/>
                </a:solidFill>
                <a:highlight>
                  <a:srgbClr val="FF00FF"/>
                </a:highlight>
              </a:rPr>
              <a:t> living hope</a:t>
            </a:r>
            <a:r>
              <a:rPr lang="en-US" sz="4400" dirty="0">
                <a:solidFill>
                  <a:srgbClr val="DBDFD3"/>
                </a:solidFill>
              </a:rPr>
              <a:t> through the resurrection of Jesus Christ from the dead,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4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  <a:highlight>
                  <a:srgbClr val="800080"/>
                </a:highlight>
              </a:rPr>
              <a:t>to an</a:t>
            </a:r>
            <a:r>
              <a:rPr lang="en-US" sz="4400" dirty="0">
                <a:solidFill>
                  <a:srgbClr val="DBDFD3"/>
                </a:solidFill>
                <a:highlight>
                  <a:srgbClr val="FF00FF"/>
                </a:highlight>
              </a:rPr>
              <a:t> inheritance</a:t>
            </a:r>
            <a:r>
              <a:rPr lang="en-US" sz="4400" dirty="0">
                <a:solidFill>
                  <a:srgbClr val="DBDFD3"/>
                </a:solidFill>
              </a:rPr>
              <a:t> incorruptible and undefiled and that does not fade away, reserved in heaven for you,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5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  <a:highlight>
                  <a:srgbClr val="0000FF"/>
                </a:highlight>
              </a:rPr>
              <a:t>who are kept</a:t>
            </a:r>
            <a:r>
              <a:rPr lang="en-US" sz="4400" dirty="0">
                <a:solidFill>
                  <a:srgbClr val="DBDFD3"/>
                </a:solidFill>
              </a:rPr>
              <a:t> by the power of God through faith for salvation ready to be revealed in the last time.</a:t>
            </a:r>
            <a:r>
              <a:rPr lang="en-US" sz="4400" dirty="0"/>
              <a:t>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 Pet 1:3-5</a:t>
            </a:r>
          </a:p>
        </p:txBody>
      </p:sp>
    </p:spTree>
    <p:extLst>
      <p:ext uri="{BB962C8B-B14F-4D97-AF65-F5344CB8AC3E}">
        <p14:creationId xmlns:p14="http://schemas.microsoft.com/office/powerpoint/2010/main" val="11475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1F6991-A35D-1BEE-8968-C74C4383C5FF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90000"/>
                </a:schemeClr>
              </a:gs>
              <a:gs pos="14000">
                <a:schemeClr val="accent6">
                  <a:lumMod val="60000"/>
                  <a:lumOff val="40000"/>
                </a:schemeClr>
              </a:gs>
              <a:gs pos="36000">
                <a:schemeClr val="accent6">
                  <a:lumMod val="75000"/>
                </a:schemeClr>
              </a:gs>
              <a:gs pos="63000">
                <a:schemeClr val="accent6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91B64-FA75-4672-8D1F-1E25C2C107D6}"/>
              </a:ext>
            </a:extLst>
          </p:cNvPr>
          <p:cNvSpPr/>
          <p:nvPr/>
        </p:nvSpPr>
        <p:spPr>
          <a:xfrm>
            <a:off x="2642548" y="1476801"/>
            <a:ext cx="8527014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1" i="0" u="none" strike="noStrike" kern="1200" cap="none" spc="50" normalizeH="0" baseline="0" noProof="0" dirty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Unrealized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1" i="0" u="none" strike="noStrike" kern="1200" cap="none" spc="50" normalizeH="0" baseline="0" noProof="0" dirty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Serenity </a:t>
            </a:r>
            <a:r>
              <a:rPr kumimoji="0" lang="en-US" sz="5400" b="1" i="0" u="none" strike="noStrike" kern="1200" cap="none" spc="50" normalizeH="0" baseline="0" noProof="0" dirty="0">
                <a:ln w="0"/>
                <a:solidFill>
                  <a:srgbClr val="FFC000">
                    <a:lumMod val="40000"/>
                    <a:lumOff val="6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 Pet 1:3-5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79FD7F-EF03-ADEA-4FDE-ECFF1B493DCD}"/>
              </a:ext>
            </a:extLst>
          </p:cNvPr>
          <p:cNvSpPr/>
          <p:nvPr/>
        </p:nvSpPr>
        <p:spPr>
          <a:xfrm>
            <a:off x="331452" y="5154723"/>
            <a:ext cx="115291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dirty="0">
                <a:ln w="0"/>
                <a:solidFill>
                  <a:srgbClr val="70AD47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“The state of being calm, peaceful, and untroubled”</a:t>
            </a:r>
          </a:p>
        </p:txBody>
      </p:sp>
    </p:spTree>
    <p:extLst>
      <p:ext uri="{BB962C8B-B14F-4D97-AF65-F5344CB8AC3E}">
        <p14:creationId xmlns:p14="http://schemas.microsoft.com/office/powerpoint/2010/main" val="10649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1F6991-A35D-1BEE-8968-C74C4383C5FF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90000"/>
                </a:schemeClr>
              </a:gs>
              <a:gs pos="10000">
                <a:schemeClr val="accent6">
                  <a:lumMod val="60000"/>
                  <a:lumOff val="40000"/>
                </a:schemeClr>
              </a:gs>
              <a:gs pos="17000">
                <a:schemeClr val="accent6">
                  <a:lumMod val="75000"/>
                </a:schemeClr>
              </a:gs>
              <a:gs pos="63000">
                <a:schemeClr val="accent6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231042-490F-E943-B5D3-92F166A43C68}"/>
              </a:ext>
            </a:extLst>
          </p:cNvPr>
          <p:cNvSpPr/>
          <p:nvPr/>
        </p:nvSpPr>
        <p:spPr>
          <a:xfrm>
            <a:off x="1099968" y="259994"/>
            <a:ext cx="1105671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Serenity Now </a:t>
            </a:r>
            <a:r>
              <a:rPr lang="en-US" sz="6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“</a:t>
            </a:r>
            <a:r>
              <a:rPr lang="en-US" sz="6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Living Hope”</a:t>
            </a:r>
            <a:endParaRPr lang="en-US" sz="6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AA91A4-01E1-1DAB-C308-4EBD198FA3ED}"/>
              </a:ext>
            </a:extLst>
          </p:cNvPr>
          <p:cNvSpPr/>
          <p:nvPr/>
        </p:nvSpPr>
        <p:spPr>
          <a:xfrm>
            <a:off x="7967286" y="1102690"/>
            <a:ext cx="301717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6000" b="1" cap="none" spc="50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Pet 1:3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4ECDA2-05EA-97A7-44E3-77816EA50CA4}"/>
              </a:ext>
            </a:extLst>
          </p:cNvPr>
          <p:cNvSpPr txBox="1"/>
          <p:nvPr/>
        </p:nvSpPr>
        <p:spPr>
          <a:xfrm>
            <a:off x="645459" y="1936391"/>
            <a:ext cx="10901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Hope = certain expectation  </a:t>
            </a:r>
            <a:r>
              <a:rPr lang="en-US" sz="4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Rom 8:24-25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F7CFDE-9A90-BABC-810A-E53B062F283A}"/>
              </a:ext>
            </a:extLst>
          </p:cNvPr>
          <p:cNvSpPr txBox="1"/>
          <p:nvPr/>
        </p:nvSpPr>
        <p:spPr>
          <a:xfrm>
            <a:off x="1389530" y="2859762"/>
            <a:ext cx="105424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rounded upon God’s promise</a:t>
            </a:r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Heb 6:18-19</a:t>
            </a:r>
          </a:p>
          <a:p>
            <a:r>
              <a:rPr lang="en-US" sz="4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Object is Eternal Life</a:t>
            </a:r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Titus 1:2</a:t>
            </a:r>
          </a:p>
          <a:p>
            <a:r>
              <a:rPr lang="en-US" sz="4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Guaranteed by the Living Christ</a:t>
            </a:r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</a:t>
            </a:r>
          </a:p>
          <a:p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 Cor 15:12-19</a:t>
            </a:r>
          </a:p>
        </p:txBody>
      </p:sp>
    </p:spTree>
    <p:extLst>
      <p:ext uri="{BB962C8B-B14F-4D97-AF65-F5344CB8AC3E}">
        <p14:creationId xmlns:p14="http://schemas.microsoft.com/office/powerpoint/2010/main" val="49021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1F6991-A35D-1BEE-8968-C74C4383C5FF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90000"/>
                </a:schemeClr>
              </a:gs>
              <a:gs pos="10000">
                <a:schemeClr val="accent6">
                  <a:lumMod val="60000"/>
                  <a:lumOff val="40000"/>
                </a:schemeClr>
              </a:gs>
              <a:gs pos="17000">
                <a:schemeClr val="accent6">
                  <a:lumMod val="75000"/>
                </a:schemeClr>
              </a:gs>
              <a:gs pos="63000">
                <a:schemeClr val="accent6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231042-490F-E943-B5D3-92F166A43C68}"/>
              </a:ext>
            </a:extLst>
          </p:cNvPr>
          <p:cNvSpPr/>
          <p:nvPr/>
        </p:nvSpPr>
        <p:spPr>
          <a:xfrm>
            <a:off x="1099968" y="259994"/>
            <a:ext cx="1105671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Serenity Forever </a:t>
            </a:r>
            <a:r>
              <a:rPr lang="en-US" sz="6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“Inheritance</a:t>
            </a:r>
            <a:r>
              <a:rPr lang="en-US" sz="6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”</a:t>
            </a:r>
            <a:endParaRPr lang="en-US" sz="6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AA91A4-01E1-1DAB-C308-4EBD198FA3ED}"/>
              </a:ext>
            </a:extLst>
          </p:cNvPr>
          <p:cNvSpPr/>
          <p:nvPr/>
        </p:nvSpPr>
        <p:spPr>
          <a:xfrm>
            <a:off x="8917543" y="1102690"/>
            <a:ext cx="301717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6000" b="1" cap="none" spc="50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Pet 1:4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4ECDA2-05EA-97A7-44E3-77816EA50CA4}"/>
              </a:ext>
            </a:extLst>
          </p:cNvPr>
          <p:cNvSpPr txBox="1"/>
          <p:nvPr/>
        </p:nvSpPr>
        <p:spPr>
          <a:xfrm>
            <a:off x="645459" y="1918456"/>
            <a:ext cx="114389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Old Testament = Canaan  </a:t>
            </a:r>
          </a:p>
          <a:p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</a:t>
            </a:r>
            <a:r>
              <a:rPr lang="en-US" sz="4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Ps 105:11; Josh 11:23 cf. Heb 11:8</a:t>
            </a:r>
          </a:p>
          <a:p>
            <a:r>
              <a:rPr lang="en-US" sz="4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New Testament = Kingdom Blessings  </a:t>
            </a:r>
          </a:p>
          <a:p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</a:t>
            </a:r>
            <a:r>
              <a:rPr lang="en-US" sz="4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Eph 1:14, 18; Col 3:24; Heb 9:15</a:t>
            </a:r>
          </a:p>
          <a:p>
            <a:r>
              <a:rPr lang="en-US" sz="4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“Born again” NOT to receive earthly Canaan</a:t>
            </a:r>
          </a:p>
          <a:p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but eternity with God!  </a:t>
            </a:r>
            <a:r>
              <a:rPr lang="en-US" sz="4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cf. Rev 21-22</a:t>
            </a:r>
          </a:p>
        </p:txBody>
      </p:sp>
    </p:spTree>
    <p:extLst>
      <p:ext uri="{BB962C8B-B14F-4D97-AF65-F5344CB8AC3E}">
        <p14:creationId xmlns:p14="http://schemas.microsoft.com/office/powerpoint/2010/main" val="74143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1F6991-A35D-1BEE-8968-C74C4383C5FF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90000"/>
                </a:schemeClr>
              </a:gs>
              <a:gs pos="10000">
                <a:schemeClr val="accent6">
                  <a:lumMod val="60000"/>
                  <a:lumOff val="40000"/>
                </a:schemeClr>
              </a:gs>
              <a:gs pos="17000">
                <a:schemeClr val="accent6">
                  <a:lumMod val="75000"/>
                </a:schemeClr>
              </a:gs>
              <a:gs pos="63000">
                <a:schemeClr val="accent6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231042-490F-E943-B5D3-92F166A43C68}"/>
              </a:ext>
            </a:extLst>
          </p:cNvPr>
          <p:cNvSpPr/>
          <p:nvPr/>
        </p:nvSpPr>
        <p:spPr>
          <a:xfrm>
            <a:off x="1099968" y="259994"/>
            <a:ext cx="1105671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Serenity Forever </a:t>
            </a:r>
            <a:r>
              <a:rPr lang="en-US" sz="6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“Inheritance</a:t>
            </a:r>
            <a:r>
              <a:rPr lang="en-US" sz="6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”</a:t>
            </a:r>
            <a:endParaRPr lang="en-US" sz="6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AA91A4-01E1-1DAB-C308-4EBD198FA3ED}"/>
              </a:ext>
            </a:extLst>
          </p:cNvPr>
          <p:cNvSpPr/>
          <p:nvPr/>
        </p:nvSpPr>
        <p:spPr>
          <a:xfrm>
            <a:off x="8917543" y="1102690"/>
            <a:ext cx="301717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6000" b="1" cap="none" spc="50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Pet 1:4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436D7D-CD2E-FABE-36E0-E138DD9A83AF}"/>
              </a:ext>
            </a:extLst>
          </p:cNvPr>
          <p:cNvSpPr txBox="1"/>
          <p:nvPr/>
        </p:nvSpPr>
        <p:spPr>
          <a:xfrm>
            <a:off x="645459" y="1936391"/>
            <a:ext cx="10901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Not physical  </a:t>
            </a:r>
            <a:r>
              <a:rPr lang="en-US" sz="4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cf. Matt 5:5 [Psalm 37]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E1A62D-FAB7-7EBD-0A5A-8D692B6DE2BF}"/>
              </a:ext>
            </a:extLst>
          </p:cNvPr>
          <p:cNvSpPr txBox="1"/>
          <p:nvPr/>
        </p:nvSpPr>
        <p:spPr>
          <a:xfrm>
            <a:off x="1389530" y="2859762"/>
            <a:ext cx="1054249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Incorruptible (imperishable, ESV) 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1:23; 3:4</a:t>
            </a:r>
          </a:p>
          <a:p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  Rom 1:23; 1 Cor 9:25; 15:52; 1 Tim 1:17</a:t>
            </a:r>
          </a:p>
          <a:p>
            <a:r>
              <a:rPr lang="en-US" sz="4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Undefiled = unstained; pure</a:t>
            </a:r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</a:t>
            </a:r>
            <a:endParaRPr lang="en-US" sz="4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Heb 7:26; 13:4; Jas 1:27</a:t>
            </a:r>
          </a:p>
          <a:p>
            <a:r>
              <a:rPr lang="en-US" sz="4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Does not fade away = permanent! </a:t>
            </a:r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endParaRPr lang="en-US" sz="4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98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1F6991-A35D-1BEE-8968-C74C4383C5FF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90000"/>
                </a:schemeClr>
              </a:gs>
              <a:gs pos="10000">
                <a:schemeClr val="accent6">
                  <a:lumMod val="60000"/>
                  <a:lumOff val="40000"/>
                </a:schemeClr>
              </a:gs>
              <a:gs pos="17000">
                <a:schemeClr val="accent6">
                  <a:lumMod val="75000"/>
                </a:schemeClr>
              </a:gs>
              <a:gs pos="63000">
                <a:schemeClr val="accent6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231042-490F-E943-B5D3-92F166A43C68}"/>
              </a:ext>
            </a:extLst>
          </p:cNvPr>
          <p:cNvSpPr/>
          <p:nvPr/>
        </p:nvSpPr>
        <p:spPr>
          <a:xfrm>
            <a:off x="1099968" y="259994"/>
            <a:ext cx="1105671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Serenity Forever </a:t>
            </a:r>
            <a:r>
              <a:rPr lang="en-US" sz="6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“Inheritance</a:t>
            </a:r>
            <a:r>
              <a:rPr lang="en-US" sz="6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”</a:t>
            </a:r>
            <a:endParaRPr lang="en-US" sz="6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AA91A4-01E1-1DAB-C308-4EBD198FA3ED}"/>
              </a:ext>
            </a:extLst>
          </p:cNvPr>
          <p:cNvSpPr/>
          <p:nvPr/>
        </p:nvSpPr>
        <p:spPr>
          <a:xfrm>
            <a:off x="8917543" y="1102690"/>
            <a:ext cx="301717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6000" b="1" cap="none" spc="50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Pet 1:3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436D7D-CD2E-FABE-36E0-E138DD9A83AF}"/>
              </a:ext>
            </a:extLst>
          </p:cNvPr>
          <p:cNvSpPr txBox="1"/>
          <p:nvPr/>
        </p:nvSpPr>
        <p:spPr>
          <a:xfrm>
            <a:off x="645459" y="1936391"/>
            <a:ext cx="10901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Not physical</a:t>
            </a:r>
            <a:endParaRPr lang="en-US" sz="4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E1A62D-FAB7-7EBD-0A5A-8D692B6DE2BF}"/>
              </a:ext>
            </a:extLst>
          </p:cNvPr>
          <p:cNvSpPr txBox="1"/>
          <p:nvPr/>
        </p:nvSpPr>
        <p:spPr>
          <a:xfrm>
            <a:off x="1389530" y="4903710"/>
            <a:ext cx="105424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Reserved (kept, ESV)  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 Pet 2:4, 9, 17; 3:7;</a:t>
            </a:r>
          </a:p>
          <a:p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  John 17:15; 1 </a:t>
            </a:r>
            <a:r>
              <a:rPr lang="en-US" sz="44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Thess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5:23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2F8BC3-23FC-883A-89DE-A6099210E21F}"/>
              </a:ext>
            </a:extLst>
          </p:cNvPr>
          <p:cNvSpPr txBox="1"/>
          <p:nvPr/>
        </p:nvSpPr>
        <p:spPr>
          <a:xfrm>
            <a:off x="1398498" y="2850794"/>
            <a:ext cx="105424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Incorruptible (imperishable, ESV)</a:t>
            </a:r>
          </a:p>
          <a:p>
            <a:r>
              <a:rPr lang="en-US" sz="4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Undefiled </a:t>
            </a:r>
            <a:endParaRPr lang="en-US" sz="4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sz="4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Does not fade away  </a:t>
            </a:r>
            <a:r>
              <a:rPr lang="en-US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endParaRPr lang="en-US" sz="4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43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1F6991-A35D-1BEE-8968-C74C4383C5FF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90000"/>
                </a:schemeClr>
              </a:gs>
              <a:gs pos="10000">
                <a:schemeClr val="accent6">
                  <a:lumMod val="60000"/>
                  <a:lumOff val="40000"/>
                </a:schemeClr>
              </a:gs>
              <a:gs pos="17000">
                <a:schemeClr val="accent6">
                  <a:lumMod val="75000"/>
                </a:schemeClr>
              </a:gs>
              <a:gs pos="63000">
                <a:schemeClr val="accent6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231042-490F-E943-B5D3-92F166A43C68}"/>
              </a:ext>
            </a:extLst>
          </p:cNvPr>
          <p:cNvSpPr/>
          <p:nvPr/>
        </p:nvSpPr>
        <p:spPr>
          <a:xfrm>
            <a:off x="1099968" y="259994"/>
            <a:ext cx="1105671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Serenity Guaranteed!</a:t>
            </a:r>
            <a:endParaRPr lang="en-US" sz="6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AA91A4-01E1-1DAB-C308-4EBD198FA3ED}"/>
              </a:ext>
            </a:extLst>
          </p:cNvPr>
          <p:cNvSpPr/>
          <p:nvPr/>
        </p:nvSpPr>
        <p:spPr>
          <a:xfrm>
            <a:off x="8576886" y="260009"/>
            <a:ext cx="301717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6000" b="1" cap="none" spc="50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Pet 1:5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436D7D-CD2E-FABE-36E0-E138DD9A83AF}"/>
              </a:ext>
            </a:extLst>
          </p:cNvPr>
          <p:cNvSpPr txBox="1"/>
          <p:nvPr/>
        </p:nvSpPr>
        <p:spPr>
          <a:xfrm>
            <a:off x="645459" y="1434365"/>
            <a:ext cx="109010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“Kept [protected, NAS; guarded, ESV]”</a:t>
            </a:r>
          </a:p>
          <a:p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(</a:t>
            </a:r>
            <a:r>
              <a:rPr lang="en-US" sz="4800" b="0" i="1" u="none" strike="noStrike" baseline="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phroureo</a:t>
            </a:r>
            <a:r>
              <a:rPr lang="en-US" sz="4800" b="0" i="0" u="none" strike="noStrike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el-GR" sz="4800" b="0" i="0" u="none" strike="noStrike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φρουρέω</a:t>
            </a:r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) = keep watch over; </a:t>
            </a:r>
          </a:p>
          <a:p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guard </a:t>
            </a:r>
            <a:r>
              <a:rPr lang="en-US" sz="4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Gal 3:23; Phil 4:7</a:t>
            </a:r>
          </a:p>
          <a:p>
            <a:r>
              <a:rPr lang="en-US" sz="4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“By … God through faith” </a:t>
            </a:r>
          </a:p>
          <a:p>
            <a:r>
              <a:rPr lang="en-US" sz="4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</a:t>
            </a:r>
            <a:r>
              <a:rPr lang="en-US" sz="4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Eph 2:8-9; 2 Tim 3:15</a:t>
            </a:r>
          </a:p>
        </p:txBody>
      </p:sp>
    </p:spTree>
    <p:extLst>
      <p:ext uri="{BB962C8B-B14F-4D97-AF65-F5344CB8AC3E}">
        <p14:creationId xmlns:p14="http://schemas.microsoft.com/office/powerpoint/2010/main" val="269605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1F6991-A35D-1BEE-8968-C74C4383C5FF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90000"/>
                </a:schemeClr>
              </a:gs>
              <a:gs pos="10000">
                <a:schemeClr val="accent6">
                  <a:lumMod val="60000"/>
                  <a:lumOff val="40000"/>
                </a:schemeClr>
              </a:gs>
              <a:gs pos="17000">
                <a:schemeClr val="accent6">
                  <a:lumMod val="75000"/>
                </a:schemeClr>
              </a:gs>
              <a:gs pos="63000">
                <a:schemeClr val="accent6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231042-490F-E943-B5D3-92F166A43C68}"/>
              </a:ext>
            </a:extLst>
          </p:cNvPr>
          <p:cNvSpPr/>
          <p:nvPr/>
        </p:nvSpPr>
        <p:spPr>
          <a:xfrm>
            <a:off x="597946" y="2268084"/>
            <a:ext cx="1105671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7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 You Have the Serenity</a:t>
            </a:r>
          </a:p>
          <a:p>
            <a:pPr algn="ctr"/>
            <a:r>
              <a:rPr lang="en-US" sz="7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God Offers?</a:t>
            </a:r>
            <a:endParaRPr lang="en-US" sz="7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7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Beechwood&#10;&#10;Description automatically generated with low confidence">
            <a:extLst>
              <a:ext uri="{FF2B5EF4-FFF2-40B4-BE49-F238E27FC236}">
                <a16:creationId xmlns:a16="http://schemas.microsoft.com/office/drawing/2014/main" id="{BFA4A924-9FAF-71DA-4A0F-D961CA88D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3" t="36032" r="35263" b="3595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D3744CF-4390-6A86-8433-EF9C6295DDF9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accent6">
              <a:lumMod val="5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3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Beechwood&#10;&#10;Description automatically generated with low confidence">
            <a:extLst>
              <a:ext uri="{FF2B5EF4-FFF2-40B4-BE49-F238E27FC236}">
                <a16:creationId xmlns:a16="http://schemas.microsoft.com/office/drawing/2014/main" id="{BFA4A924-9FAF-71DA-4A0F-D961CA88D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2" t="13333" r="5178" b="11954"/>
          <a:stretch/>
        </p:blipFill>
        <p:spPr>
          <a:xfrm>
            <a:off x="362610" y="0"/>
            <a:ext cx="11479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6C8C75-6953-5CCD-1B62-33983AB87E14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accent6">
              <a:lumMod val="5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8584F8-929A-3194-4992-B2D8328C2FF8}"/>
              </a:ext>
            </a:extLst>
          </p:cNvPr>
          <p:cNvSpPr txBox="1"/>
          <p:nvPr/>
        </p:nvSpPr>
        <p:spPr>
          <a:xfrm>
            <a:off x="466165" y="394447"/>
            <a:ext cx="11277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highlight>
                  <a:srgbClr val="00808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Blessed be the God and Father of our Lord Jesus Christ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highlight>
                  <a:srgbClr val="0000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who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according to His abundant mercy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highlight>
                  <a:srgbClr val="0000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has begotten us again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highlight>
                  <a:srgbClr val="80008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to 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highlight>
                  <a:srgbClr val="FF00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living hope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through the resurrection of Jesus Christ from the dead,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highlight>
                  <a:srgbClr val="80008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to an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highlight>
                  <a:srgbClr val="FF00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inheritance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incorruptible and undefiled and that does not fade away, reserved in heaven for you,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highlight>
                  <a:srgbClr val="0000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who are kept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DBDFD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the power of God through faith for salvation ready to be revealed in the last time.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Pet 1:3-5</a:t>
            </a:r>
          </a:p>
        </p:txBody>
      </p:sp>
    </p:spTree>
    <p:extLst>
      <p:ext uri="{BB962C8B-B14F-4D97-AF65-F5344CB8AC3E}">
        <p14:creationId xmlns:p14="http://schemas.microsoft.com/office/powerpoint/2010/main" val="354785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ainting, plant, tree, text&#10;&#10;Description automatically generated">
            <a:extLst>
              <a:ext uri="{FF2B5EF4-FFF2-40B4-BE49-F238E27FC236}">
                <a16:creationId xmlns:a16="http://schemas.microsoft.com/office/drawing/2014/main" id="{2FFEA868-F200-3D5C-6C03-FFC8D15DAF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" t="25732" r="8215" b="10409"/>
          <a:stretch/>
        </p:blipFill>
        <p:spPr>
          <a:xfrm>
            <a:off x="0" y="-16043"/>
            <a:ext cx="12178136" cy="632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othing, person, book&#10;&#10;Description automatically generated">
            <a:extLst>
              <a:ext uri="{FF2B5EF4-FFF2-40B4-BE49-F238E27FC236}">
                <a16:creationId xmlns:a16="http://schemas.microsoft.com/office/drawing/2014/main" id="{3C1BBB2E-CCD7-6C18-673F-D49F42693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04" y="0"/>
            <a:ext cx="4415049" cy="6858000"/>
          </a:xfrm>
          <a:prstGeom prst="rect">
            <a:avLst/>
          </a:prstGeom>
        </p:spPr>
      </p:pic>
      <p:pic>
        <p:nvPicPr>
          <p:cNvPr id="5" name="Picture 4" descr="A picture containing text, outdoor, painting, photographic paper&#10;&#10;Description automatically generated">
            <a:extLst>
              <a:ext uri="{FF2B5EF4-FFF2-40B4-BE49-F238E27FC236}">
                <a16:creationId xmlns:a16="http://schemas.microsoft.com/office/drawing/2014/main" id="{BB86259A-8BFB-9D38-5178-2AB9161EC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326" y="0"/>
            <a:ext cx="4472986" cy="6858000"/>
          </a:xfrm>
          <a:prstGeom prst="rect">
            <a:avLst/>
          </a:prstGeom>
        </p:spPr>
      </p:pic>
      <p:pic>
        <p:nvPicPr>
          <p:cNvPr id="6" name="Picture 5" descr="A picture containing text, outdoor, painting, photographic paper&#10;&#10;Description automatically generated">
            <a:extLst>
              <a:ext uri="{FF2B5EF4-FFF2-40B4-BE49-F238E27FC236}">
                <a16:creationId xmlns:a16="http://schemas.microsoft.com/office/drawing/2014/main" id="{B1B29D8A-FD86-431C-2D35-0718F1C4F4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56140" r="11985" b="16024"/>
          <a:stretch/>
        </p:blipFill>
        <p:spPr>
          <a:xfrm>
            <a:off x="0" y="130632"/>
            <a:ext cx="12215133" cy="654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1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ainting, tree, sky, plant&#10;&#10;Description automatically generated">
            <a:extLst>
              <a:ext uri="{FF2B5EF4-FFF2-40B4-BE49-F238E27FC236}">
                <a16:creationId xmlns:a16="http://schemas.microsoft.com/office/drawing/2014/main" id="{EABA689C-2DA3-A6B0-C1FE-F39938CC0A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4444" r="7510" b="17451"/>
          <a:stretch/>
        </p:blipFill>
        <p:spPr>
          <a:xfrm>
            <a:off x="336882" y="0"/>
            <a:ext cx="11481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1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1F6991-A35D-1BEE-8968-C74C4383C5FF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90000"/>
                </a:schemeClr>
              </a:gs>
              <a:gs pos="14000">
                <a:schemeClr val="accent6">
                  <a:lumMod val="60000"/>
                  <a:lumOff val="40000"/>
                </a:schemeClr>
              </a:gs>
              <a:gs pos="36000">
                <a:schemeClr val="accent6">
                  <a:lumMod val="75000"/>
                </a:schemeClr>
              </a:gs>
              <a:gs pos="63000">
                <a:schemeClr val="accent6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91B64-FA75-4672-8D1F-1E25C2C107D6}"/>
              </a:ext>
            </a:extLst>
          </p:cNvPr>
          <p:cNvSpPr/>
          <p:nvPr/>
        </p:nvSpPr>
        <p:spPr>
          <a:xfrm>
            <a:off x="2642548" y="1476801"/>
            <a:ext cx="8527014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1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Unrealized </a:t>
            </a:r>
          </a:p>
          <a:p>
            <a:r>
              <a:rPr lang="en-US" sz="11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Serenity </a:t>
            </a:r>
            <a:r>
              <a:rPr lang="en-US" sz="5400" b="1" spc="50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 Pet 1:3-5</a:t>
            </a:r>
            <a:endParaRPr lang="en-US" sz="5400" b="1" cap="none" spc="50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79FD7F-EF03-ADEA-4FDE-ECFF1B493DCD}"/>
              </a:ext>
            </a:extLst>
          </p:cNvPr>
          <p:cNvSpPr/>
          <p:nvPr/>
        </p:nvSpPr>
        <p:spPr>
          <a:xfrm>
            <a:off x="331452" y="5154723"/>
            <a:ext cx="115291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5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“The </a:t>
            </a:r>
            <a:r>
              <a:rPr lang="en-US" sz="4000" b="1" cap="none" spc="5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state of being calm, peaceful, </a:t>
            </a:r>
            <a:r>
              <a:rPr lang="en-US" sz="4000" b="1" cap="none" spc="5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and untroubled”</a:t>
            </a:r>
            <a:endParaRPr lang="en-US" sz="4000" b="1" cap="none" spc="50" dirty="0">
              <a:ln w="0"/>
              <a:solidFill>
                <a:schemeClr val="accent6">
                  <a:lumMod val="20000"/>
                  <a:lumOff val="8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81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6C8C75-6953-5CCD-1B62-33983AB87E14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accent6">
              <a:lumMod val="5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8584F8-929A-3194-4992-B2D8328C2FF8}"/>
              </a:ext>
            </a:extLst>
          </p:cNvPr>
          <p:cNvSpPr txBox="1"/>
          <p:nvPr/>
        </p:nvSpPr>
        <p:spPr>
          <a:xfrm>
            <a:off x="466165" y="394447"/>
            <a:ext cx="11277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BDFD3"/>
                </a:solidFill>
              </a:rPr>
              <a:t>Blessed be the God and Father of our Lord Jesus Christ, who according to His abundant mercy has begotten us again to a living hope through the resurrection of Jesus Christ from the dead,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4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</a:rPr>
              <a:t>to an inheritance incorruptible and undefiled and that does not fade away, reserved in heaven for you,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5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</a:rPr>
              <a:t>who are kept by the power of God through faith for salvation ready to be revealed in the last time.</a:t>
            </a:r>
            <a:r>
              <a:rPr lang="en-US" sz="4400" dirty="0"/>
              <a:t>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 Pet 1:3-5</a:t>
            </a:r>
          </a:p>
        </p:txBody>
      </p:sp>
    </p:spTree>
    <p:extLst>
      <p:ext uri="{BB962C8B-B14F-4D97-AF65-F5344CB8AC3E}">
        <p14:creationId xmlns:p14="http://schemas.microsoft.com/office/powerpoint/2010/main" val="182415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6C8C75-6953-5CCD-1B62-33983AB87E14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accent6">
              <a:lumMod val="5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8584F8-929A-3194-4992-B2D8328C2FF8}"/>
              </a:ext>
            </a:extLst>
          </p:cNvPr>
          <p:cNvSpPr txBox="1"/>
          <p:nvPr/>
        </p:nvSpPr>
        <p:spPr>
          <a:xfrm>
            <a:off x="466165" y="394447"/>
            <a:ext cx="11277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BDFD3"/>
                </a:solidFill>
                <a:highlight>
                  <a:srgbClr val="008080"/>
                </a:highlight>
              </a:rPr>
              <a:t>Blessed be the God and Father of our Lord Jesus Christ</a:t>
            </a:r>
            <a:r>
              <a:rPr lang="en-US" sz="4400" dirty="0">
                <a:solidFill>
                  <a:srgbClr val="DBDFD3"/>
                </a:solidFill>
              </a:rPr>
              <a:t>, who according to His abundant mercy has begotten us again to a living hope through the resurrection of Jesus Christ from the dead,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4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</a:rPr>
              <a:t>to an inheritance incorruptible and undefiled and that does not fade away, reserved in heaven for you,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5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</a:rPr>
              <a:t>who are kept by the power of God through faith for salvation ready to be revealed in the last time.</a:t>
            </a:r>
            <a:r>
              <a:rPr lang="en-US" sz="4400" dirty="0"/>
              <a:t>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 Pet 1:3-5</a:t>
            </a:r>
          </a:p>
        </p:txBody>
      </p:sp>
    </p:spTree>
    <p:extLst>
      <p:ext uri="{BB962C8B-B14F-4D97-AF65-F5344CB8AC3E}">
        <p14:creationId xmlns:p14="http://schemas.microsoft.com/office/powerpoint/2010/main" val="199897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6C8C75-6953-5CCD-1B62-33983AB87E14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accent6">
              <a:lumMod val="5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8584F8-929A-3194-4992-B2D8328C2FF8}"/>
              </a:ext>
            </a:extLst>
          </p:cNvPr>
          <p:cNvSpPr txBox="1"/>
          <p:nvPr/>
        </p:nvSpPr>
        <p:spPr>
          <a:xfrm>
            <a:off x="466165" y="394447"/>
            <a:ext cx="11277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BDFD3"/>
                </a:solidFill>
                <a:highlight>
                  <a:srgbClr val="008080"/>
                </a:highlight>
              </a:rPr>
              <a:t>Blessed be the God and Father of our Lord Jesus Christ</a:t>
            </a:r>
            <a:r>
              <a:rPr lang="en-US" sz="4400" dirty="0">
                <a:solidFill>
                  <a:srgbClr val="DBDFD3"/>
                </a:solidFill>
              </a:rPr>
              <a:t>, </a:t>
            </a:r>
            <a:r>
              <a:rPr lang="en-US" sz="4400" dirty="0">
                <a:solidFill>
                  <a:srgbClr val="DBDFD3"/>
                </a:solidFill>
                <a:highlight>
                  <a:srgbClr val="0000FF"/>
                </a:highlight>
              </a:rPr>
              <a:t>who</a:t>
            </a:r>
            <a:r>
              <a:rPr lang="en-US" sz="4400" dirty="0">
                <a:solidFill>
                  <a:srgbClr val="DBDFD3"/>
                </a:solidFill>
              </a:rPr>
              <a:t> according to His abundant mercy </a:t>
            </a:r>
            <a:r>
              <a:rPr lang="en-US" sz="4400" dirty="0">
                <a:solidFill>
                  <a:srgbClr val="DBDFD3"/>
                </a:solidFill>
                <a:highlight>
                  <a:srgbClr val="0000FF"/>
                </a:highlight>
              </a:rPr>
              <a:t>has begotten us again</a:t>
            </a:r>
            <a:r>
              <a:rPr lang="en-US" sz="4400" dirty="0">
                <a:solidFill>
                  <a:srgbClr val="DBDFD3"/>
                </a:solidFill>
              </a:rPr>
              <a:t> to a living hope through the resurrection of Jesus Christ from the dead,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4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</a:rPr>
              <a:t>to an inheritance incorruptible and undefiled and that does not fade away, reserved in heaven for you,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5</a:t>
            </a:r>
            <a:r>
              <a:rPr lang="en-US" sz="4400" b="1" dirty="0">
                <a:solidFill>
                  <a:srgbClr val="DBDFD3"/>
                </a:solidFill>
              </a:rPr>
              <a:t> </a:t>
            </a:r>
            <a:r>
              <a:rPr lang="en-US" sz="4400" dirty="0">
                <a:solidFill>
                  <a:srgbClr val="DBDFD3"/>
                </a:solidFill>
              </a:rPr>
              <a:t>who are kept by the power of God through faith for salvation ready to be revealed in the last time.</a:t>
            </a:r>
            <a:r>
              <a:rPr lang="en-US" sz="4400" dirty="0"/>
              <a:t> 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 Pet 1:3-5</a:t>
            </a:r>
          </a:p>
        </p:txBody>
      </p:sp>
    </p:spTree>
    <p:extLst>
      <p:ext uri="{BB962C8B-B14F-4D97-AF65-F5344CB8AC3E}">
        <p14:creationId xmlns:p14="http://schemas.microsoft.com/office/powerpoint/2010/main" val="312321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3020</TotalTime>
  <Words>802</Words>
  <Application>Microsoft Office PowerPoint</Application>
  <PresentationFormat>Widescreen</PresentationFormat>
  <Paragraphs>52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Kenyon</dc:creator>
  <cp:lastModifiedBy>Brian Kenyon</cp:lastModifiedBy>
  <cp:revision>2</cp:revision>
  <dcterms:created xsi:type="dcterms:W3CDTF">2023-06-09T16:47:30Z</dcterms:created>
  <dcterms:modified xsi:type="dcterms:W3CDTF">2026-07-15T15:51:33Z</dcterms:modified>
</cp:coreProperties>
</file>