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Bona Nova" pitchFamily="2" charset="0"/>
      <p:regular r:id="rId15"/>
    </p:embeddedFont>
    <p:embeddedFont>
      <p:font typeface="Horizon" panose="02000500000000000000" pitchFamily="2" charset="77"/>
      <p:regular r:id="rId16"/>
      <p:bold r:id="rId17"/>
    </p:embeddedFont>
    <p:embeddedFont>
      <p:font typeface="Poppins" pitchFamily="2" charset="77"/>
      <p:regular r:id="rId18"/>
      <p:bold r:id="rId19"/>
      <p:italic r:id="rId20"/>
      <p:boldItalic r:id="rId21"/>
    </p:embeddedFont>
    <p:embeddedFont>
      <p:font typeface="Poppins Bold" pitchFamily="2" charset="77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02" autoAdjust="0"/>
  </p:normalViewPr>
  <p:slideViewPr>
    <p:cSldViewPr>
      <p:cViewPr varScale="1">
        <p:scale>
          <a:sx n="77" d="100"/>
          <a:sy n="77" d="100"/>
        </p:scale>
        <p:origin x="63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7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8542" y="401497"/>
            <a:ext cx="17310917" cy="9484006"/>
            <a:chOff x="0" y="0"/>
            <a:chExt cx="4559254" cy="24978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9254" cy="2497845"/>
            </a:xfrm>
            <a:custGeom>
              <a:avLst/>
              <a:gdLst/>
              <a:ahLst/>
              <a:cxnLst/>
              <a:rect l="l" t="t" r="r" b="b"/>
              <a:pathLst>
                <a:path w="4559254" h="2497845">
                  <a:moveTo>
                    <a:pt x="0" y="0"/>
                  </a:moveTo>
                  <a:lnTo>
                    <a:pt x="4559254" y="0"/>
                  </a:lnTo>
                  <a:lnTo>
                    <a:pt x="4559254" y="2497845"/>
                  </a:lnTo>
                  <a:lnTo>
                    <a:pt x="0" y="24978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559254" cy="25549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458331" y="-577087"/>
            <a:ext cx="5829669" cy="2368915"/>
            <a:chOff x="0" y="0"/>
            <a:chExt cx="1535386" cy="62391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35386" cy="623912"/>
            </a:xfrm>
            <a:custGeom>
              <a:avLst/>
              <a:gdLst/>
              <a:ahLst/>
              <a:cxnLst/>
              <a:rect l="l" t="t" r="r" b="b"/>
              <a:pathLst>
                <a:path w="1535386" h="623912">
                  <a:moveTo>
                    <a:pt x="95617" y="0"/>
                  </a:moveTo>
                  <a:lnTo>
                    <a:pt x="1439769" y="0"/>
                  </a:lnTo>
                  <a:cubicBezTo>
                    <a:pt x="1465128" y="0"/>
                    <a:pt x="1489449" y="10074"/>
                    <a:pt x="1507380" y="28006"/>
                  </a:cubicBezTo>
                  <a:cubicBezTo>
                    <a:pt x="1525312" y="45937"/>
                    <a:pt x="1535386" y="70258"/>
                    <a:pt x="1535386" y="95617"/>
                  </a:cubicBezTo>
                  <a:lnTo>
                    <a:pt x="1535386" y="528294"/>
                  </a:lnTo>
                  <a:cubicBezTo>
                    <a:pt x="1535386" y="553654"/>
                    <a:pt x="1525312" y="577974"/>
                    <a:pt x="1507380" y="595906"/>
                  </a:cubicBezTo>
                  <a:cubicBezTo>
                    <a:pt x="1489449" y="613838"/>
                    <a:pt x="1465128" y="623912"/>
                    <a:pt x="1439769" y="623912"/>
                  </a:cubicBezTo>
                  <a:lnTo>
                    <a:pt x="95617" y="623912"/>
                  </a:lnTo>
                  <a:cubicBezTo>
                    <a:pt x="70258" y="623912"/>
                    <a:pt x="45937" y="613838"/>
                    <a:pt x="28006" y="595906"/>
                  </a:cubicBezTo>
                  <a:cubicBezTo>
                    <a:pt x="10074" y="577974"/>
                    <a:pt x="0" y="553654"/>
                    <a:pt x="0" y="528294"/>
                  </a:cubicBezTo>
                  <a:lnTo>
                    <a:pt x="0" y="95617"/>
                  </a:lnTo>
                  <a:cubicBezTo>
                    <a:pt x="0" y="70258"/>
                    <a:pt x="10074" y="45937"/>
                    <a:pt x="28006" y="28006"/>
                  </a:cubicBezTo>
                  <a:cubicBezTo>
                    <a:pt x="45937" y="10074"/>
                    <a:pt x="70258" y="0"/>
                    <a:pt x="95617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535386" cy="6810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930527" y="8193068"/>
            <a:ext cx="7626925" cy="2416768"/>
            <a:chOff x="0" y="0"/>
            <a:chExt cx="2008737" cy="6365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08737" cy="636515"/>
            </a:xfrm>
            <a:custGeom>
              <a:avLst/>
              <a:gdLst/>
              <a:ahLst/>
              <a:cxnLst/>
              <a:rect l="l" t="t" r="r" b="b"/>
              <a:pathLst>
                <a:path w="2008737" h="636515">
                  <a:moveTo>
                    <a:pt x="73086" y="0"/>
                  </a:moveTo>
                  <a:lnTo>
                    <a:pt x="1935652" y="0"/>
                  </a:lnTo>
                  <a:cubicBezTo>
                    <a:pt x="1976016" y="0"/>
                    <a:pt x="2008737" y="32722"/>
                    <a:pt x="2008737" y="73086"/>
                  </a:cubicBezTo>
                  <a:lnTo>
                    <a:pt x="2008737" y="563429"/>
                  </a:lnTo>
                  <a:cubicBezTo>
                    <a:pt x="2008737" y="582813"/>
                    <a:pt x="2001037" y="601403"/>
                    <a:pt x="1987331" y="615109"/>
                  </a:cubicBezTo>
                  <a:cubicBezTo>
                    <a:pt x="1973625" y="628815"/>
                    <a:pt x="1955035" y="636515"/>
                    <a:pt x="1935652" y="636515"/>
                  </a:cubicBezTo>
                  <a:lnTo>
                    <a:pt x="73086" y="636515"/>
                  </a:lnTo>
                  <a:cubicBezTo>
                    <a:pt x="53702" y="636515"/>
                    <a:pt x="35112" y="628815"/>
                    <a:pt x="21406" y="615109"/>
                  </a:cubicBezTo>
                  <a:cubicBezTo>
                    <a:pt x="7700" y="601403"/>
                    <a:pt x="0" y="582813"/>
                    <a:pt x="0" y="563429"/>
                  </a:cubicBezTo>
                  <a:lnTo>
                    <a:pt x="0" y="73086"/>
                  </a:lnTo>
                  <a:cubicBezTo>
                    <a:pt x="0" y="53702"/>
                    <a:pt x="7700" y="35112"/>
                    <a:pt x="21406" y="21406"/>
                  </a:cubicBezTo>
                  <a:cubicBezTo>
                    <a:pt x="35112" y="7700"/>
                    <a:pt x="53702" y="0"/>
                    <a:pt x="73086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008737" cy="693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09734" y="2813446"/>
            <a:ext cx="15068531" cy="4358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39"/>
              </a:lnSpc>
            </a:pPr>
            <a:r>
              <a:rPr lang="en-US" sz="8399" b="1" spc="119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GO DEEP!</a:t>
            </a:r>
          </a:p>
          <a:p>
            <a:pPr marL="0" lvl="0" indent="0" algn="ctr">
              <a:lnSpc>
                <a:spcPts val="8139"/>
              </a:lnSpc>
            </a:pPr>
            <a:r>
              <a:rPr lang="en-US" sz="7399" b="1" spc="105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"FAITH" CONVEYS IMPORTANT SUBJECTIVE AND OBJECTIVE TRUTHS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88542" y="8542654"/>
            <a:ext cx="5511443" cy="1278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>
                <a:solidFill>
                  <a:srgbClr val="000000"/>
                </a:solidFill>
                <a:latin typeface="Bona Nova"/>
                <a:ea typeface="Bona Nova"/>
                <a:cs typeface="Bona Nova"/>
                <a:sym typeface="Bona Nova"/>
              </a:rPr>
              <a:t>πίστις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617444" y="249097"/>
            <a:ext cx="5511443" cy="1278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>
                <a:solidFill>
                  <a:srgbClr val="000000"/>
                </a:solidFill>
                <a:latin typeface="Bona Nova"/>
                <a:ea typeface="Bona Nova"/>
                <a:cs typeface="Bona Nova"/>
                <a:sym typeface="Bona Nova"/>
              </a:rPr>
              <a:t>πιστεύω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31148" y="6775523"/>
            <a:ext cx="14926227" cy="69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996"/>
              </a:lnSpc>
            </a:pPr>
            <a:r>
              <a:rPr lang="en-US" sz="4996" b="1" spc="49">
                <a:solidFill>
                  <a:srgbClr val="F67F2F"/>
                </a:solidFill>
                <a:latin typeface="Poppins Bold"/>
                <a:ea typeface="Poppins Bold"/>
                <a:cs typeface="Poppins Bold"/>
                <a:sym typeface="Poppins Bold"/>
              </a:rPr>
              <a:t>2 THESSALONIANS 1:3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176" y="4114800"/>
            <a:ext cx="16230600" cy="200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</a:pPr>
            <a:r>
              <a:rPr lang="en-US" sz="6399" spc="6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Faith is something that either is or is not present; but trust grows over time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889325" y="1028700"/>
            <a:ext cx="20161602" cy="1905885"/>
            <a:chOff x="0" y="0"/>
            <a:chExt cx="5310051" cy="5019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10051" cy="501962"/>
            </a:xfrm>
            <a:custGeom>
              <a:avLst/>
              <a:gdLst/>
              <a:ahLst/>
              <a:cxnLst/>
              <a:rect l="l" t="t" r="r" b="b"/>
              <a:pathLst>
                <a:path w="5310051" h="501962">
                  <a:moveTo>
                    <a:pt x="27648" y="0"/>
                  </a:moveTo>
                  <a:lnTo>
                    <a:pt x="5282404" y="0"/>
                  </a:lnTo>
                  <a:cubicBezTo>
                    <a:pt x="5289736" y="0"/>
                    <a:pt x="5296769" y="2913"/>
                    <a:pt x="5301954" y="8098"/>
                  </a:cubicBezTo>
                  <a:cubicBezTo>
                    <a:pt x="5307138" y="13283"/>
                    <a:pt x="5310051" y="20315"/>
                    <a:pt x="5310051" y="27648"/>
                  </a:cubicBezTo>
                  <a:lnTo>
                    <a:pt x="5310051" y="474314"/>
                  </a:lnTo>
                  <a:cubicBezTo>
                    <a:pt x="5310051" y="481647"/>
                    <a:pt x="5307138" y="488679"/>
                    <a:pt x="5301954" y="493864"/>
                  </a:cubicBezTo>
                  <a:cubicBezTo>
                    <a:pt x="5296769" y="499049"/>
                    <a:pt x="5289736" y="501962"/>
                    <a:pt x="5282404" y="501962"/>
                  </a:cubicBezTo>
                  <a:lnTo>
                    <a:pt x="27648" y="501962"/>
                  </a:lnTo>
                  <a:cubicBezTo>
                    <a:pt x="20315" y="501962"/>
                    <a:pt x="13283" y="499049"/>
                    <a:pt x="8098" y="493864"/>
                  </a:cubicBezTo>
                  <a:cubicBezTo>
                    <a:pt x="2913" y="488679"/>
                    <a:pt x="0" y="481647"/>
                    <a:pt x="0" y="474314"/>
                  </a:cubicBezTo>
                  <a:lnTo>
                    <a:pt x="0" y="27648"/>
                  </a:lnTo>
                  <a:cubicBezTo>
                    <a:pt x="0" y="20315"/>
                    <a:pt x="2913" y="13283"/>
                    <a:pt x="8098" y="8098"/>
                  </a:cubicBezTo>
                  <a:cubicBezTo>
                    <a:pt x="13283" y="2913"/>
                    <a:pt x="20315" y="0"/>
                    <a:pt x="276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310051" cy="559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10012" y="1581592"/>
            <a:ext cx="16777755" cy="1064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5"/>
              </a:lnSpc>
            </a:pPr>
            <a:r>
              <a:rPr lang="en-US" sz="7395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Can Grow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1028700" y="9229725"/>
            <a:ext cx="16230600" cy="0"/>
          </a:xfrm>
          <a:prstGeom prst="line">
            <a:avLst/>
          </a:prstGeom>
          <a:ln w="571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31148" y="5611925"/>
            <a:ext cx="14926227" cy="69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996"/>
              </a:lnSpc>
            </a:pPr>
            <a:r>
              <a:rPr lang="en-US" sz="4996" b="1" spc="49">
                <a:solidFill>
                  <a:srgbClr val="F67F2F"/>
                </a:solidFill>
                <a:latin typeface="Poppins Bold"/>
                <a:ea typeface="Poppins Bold"/>
                <a:cs typeface="Poppins Bold"/>
                <a:sym typeface="Poppins Bold"/>
              </a:rPr>
              <a:t>ROMANS 3:22; GALATIANS 2:16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176" y="4114800"/>
            <a:ext cx="1623060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</a:pPr>
            <a:r>
              <a:rPr lang="en-US" sz="6399" spc="6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Is faith objective or subjective?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889325" y="1028700"/>
            <a:ext cx="20161602" cy="1905885"/>
            <a:chOff x="0" y="0"/>
            <a:chExt cx="5310051" cy="5019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10051" cy="501962"/>
            </a:xfrm>
            <a:custGeom>
              <a:avLst/>
              <a:gdLst/>
              <a:ahLst/>
              <a:cxnLst/>
              <a:rect l="l" t="t" r="r" b="b"/>
              <a:pathLst>
                <a:path w="5310051" h="501962">
                  <a:moveTo>
                    <a:pt x="27648" y="0"/>
                  </a:moveTo>
                  <a:lnTo>
                    <a:pt x="5282404" y="0"/>
                  </a:lnTo>
                  <a:cubicBezTo>
                    <a:pt x="5289736" y="0"/>
                    <a:pt x="5296769" y="2913"/>
                    <a:pt x="5301954" y="8098"/>
                  </a:cubicBezTo>
                  <a:cubicBezTo>
                    <a:pt x="5307138" y="13283"/>
                    <a:pt x="5310051" y="20315"/>
                    <a:pt x="5310051" y="27648"/>
                  </a:cubicBezTo>
                  <a:lnTo>
                    <a:pt x="5310051" y="474314"/>
                  </a:lnTo>
                  <a:cubicBezTo>
                    <a:pt x="5310051" y="481647"/>
                    <a:pt x="5307138" y="488679"/>
                    <a:pt x="5301954" y="493864"/>
                  </a:cubicBezTo>
                  <a:cubicBezTo>
                    <a:pt x="5296769" y="499049"/>
                    <a:pt x="5289736" y="501962"/>
                    <a:pt x="5282404" y="501962"/>
                  </a:cubicBezTo>
                  <a:lnTo>
                    <a:pt x="27648" y="501962"/>
                  </a:lnTo>
                  <a:cubicBezTo>
                    <a:pt x="20315" y="501962"/>
                    <a:pt x="13283" y="499049"/>
                    <a:pt x="8098" y="493864"/>
                  </a:cubicBezTo>
                  <a:cubicBezTo>
                    <a:pt x="2913" y="488679"/>
                    <a:pt x="0" y="481647"/>
                    <a:pt x="0" y="474314"/>
                  </a:cubicBezTo>
                  <a:lnTo>
                    <a:pt x="0" y="27648"/>
                  </a:lnTo>
                  <a:cubicBezTo>
                    <a:pt x="0" y="20315"/>
                    <a:pt x="2913" y="13283"/>
                    <a:pt x="8098" y="8098"/>
                  </a:cubicBezTo>
                  <a:cubicBezTo>
                    <a:pt x="13283" y="2913"/>
                    <a:pt x="20315" y="0"/>
                    <a:pt x="276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310051" cy="559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55123" y="1164698"/>
            <a:ext cx="16777755" cy="1997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5"/>
              </a:lnSpc>
            </a:pPr>
            <a:r>
              <a:rPr lang="en-US" sz="7395" b="1" dirty="0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Can Give &amp; Receive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1028700" y="9229725"/>
            <a:ext cx="16230600" cy="0"/>
          </a:xfrm>
          <a:prstGeom prst="line">
            <a:avLst/>
          </a:prstGeom>
          <a:ln w="571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31148" y="6775523"/>
            <a:ext cx="14926227" cy="69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996"/>
              </a:lnSpc>
            </a:pPr>
            <a:r>
              <a:rPr lang="en-US" sz="4996" b="1" spc="49">
                <a:solidFill>
                  <a:srgbClr val="F67F2F"/>
                </a:solidFill>
                <a:latin typeface="Poppins Bold"/>
                <a:ea typeface="Poppins Bold"/>
                <a:cs typeface="Poppins Bold"/>
                <a:sym typeface="Poppins Bold"/>
              </a:rPr>
              <a:t>GALATIANS 5:6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176" y="4114800"/>
            <a:ext cx="16230600" cy="200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</a:pPr>
            <a:r>
              <a:rPr lang="en-US" sz="6399" spc="6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Faith is lived individually, but realized in community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889325" y="1028700"/>
            <a:ext cx="20161602" cy="1905885"/>
            <a:chOff x="0" y="0"/>
            <a:chExt cx="5310051" cy="5019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10051" cy="501962"/>
            </a:xfrm>
            <a:custGeom>
              <a:avLst/>
              <a:gdLst/>
              <a:ahLst/>
              <a:cxnLst/>
              <a:rect l="l" t="t" r="r" b="b"/>
              <a:pathLst>
                <a:path w="5310051" h="501962">
                  <a:moveTo>
                    <a:pt x="27648" y="0"/>
                  </a:moveTo>
                  <a:lnTo>
                    <a:pt x="5282404" y="0"/>
                  </a:lnTo>
                  <a:cubicBezTo>
                    <a:pt x="5289736" y="0"/>
                    <a:pt x="5296769" y="2913"/>
                    <a:pt x="5301954" y="8098"/>
                  </a:cubicBezTo>
                  <a:cubicBezTo>
                    <a:pt x="5307138" y="13283"/>
                    <a:pt x="5310051" y="20315"/>
                    <a:pt x="5310051" y="27648"/>
                  </a:cubicBezTo>
                  <a:lnTo>
                    <a:pt x="5310051" y="474314"/>
                  </a:lnTo>
                  <a:cubicBezTo>
                    <a:pt x="5310051" y="481647"/>
                    <a:pt x="5307138" y="488679"/>
                    <a:pt x="5301954" y="493864"/>
                  </a:cubicBezTo>
                  <a:cubicBezTo>
                    <a:pt x="5296769" y="499049"/>
                    <a:pt x="5289736" y="501962"/>
                    <a:pt x="5282404" y="501962"/>
                  </a:cubicBezTo>
                  <a:lnTo>
                    <a:pt x="27648" y="501962"/>
                  </a:lnTo>
                  <a:cubicBezTo>
                    <a:pt x="20315" y="501962"/>
                    <a:pt x="13283" y="499049"/>
                    <a:pt x="8098" y="493864"/>
                  </a:cubicBezTo>
                  <a:cubicBezTo>
                    <a:pt x="2913" y="488679"/>
                    <a:pt x="0" y="481647"/>
                    <a:pt x="0" y="474314"/>
                  </a:cubicBezTo>
                  <a:lnTo>
                    <a:pt x="0" y="27648"/>
                  </a:lnTo>
                  <a:cubicBezTo>
                    <a:pt x="0" y="20315"/>
                    <a:pt x="2913" y="13283"/>
                    <a:pt x="8098" y="8098"/>
                  </a:cubicBezTo>
                  <a:cubicBezTo>
                    <a:pt x="13283" y="2913"/>
                    <a:pt x="20315" y="0"/>
                    <a:pt x="276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310051" cy="559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55123" y="1164698"/>
            <a:ext cx="16777755" cy="1997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5"/>
              </a:lnSpc>
            </a:pPr>
            <a:r>
              <a:rPr lang="en-US" sz="7395" b="1" dirty="0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Can shape identity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1028700" y="9229725"/>
            <a:ext cx="16230600" cy="0"/>
          </a:xfrm>
          <a:prstGeom prst="line">
            <a:avLst/>
          </a:prstGeom>
          <a:ln w="571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7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88314" y="1875155"/>
            <a:ext cx="5719655" cy="1102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50"/>
              </a:lnSpc>
            </a:pPr>
            <a:r>
              <a:rPr lang="en-US" sz="4050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Is Not</a:t>
            </a:r>
          </a:p>
          <a:p>
            <a:pPr marL="0" lvl="0" indent="0" algn="l">
              <a:lnSpc>
                <a:spcPts val="4050"/>
              </a:lnSpc>
            </a:pPr>
            <a:r>
              <a:rPr lang="en-US" sz="4050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Mere Belief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88314" y="3139615"/>
            <a:ext cx="5748941" cy="927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7"/>
              </a:lnSpc>
            </a:pPr>
            <a:r>
              <a:rPr lang="en-US" sz="3497" spc="3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More than intellectual agreement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5143500"/>
            <a:ext cx="162306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flipV="1">
            <a:off x="9144000" y="1028700"/>
            <a:ext cx="0" cy="822960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5400000">
            <a:off x="-3323972" y="4749640"/>
            <a:ext cx="6647943" cy="787720"/>
            <a:chOff x="0" y="0"/>
            <a:chExt cx="1750899" cy="20746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50899" cy="207465"/>
            </a:xfrm>
            <a:custGeom>
              <a:avLst/>
              <a:gdLst/>
              <a:ahLst/>
              <a:cxnLst/>
              <a:rect l="l" t="t" r="r" b="b"/>
              <a:pathLst>
                <a:path w="1750899" h="207465">
                  <a:moveTo>
                    <a:pt x="83848" y="0"/>
                  </a:moveTo>
                  <a:lnTo>
                    <a:pt x="1667050" y="0"/>
                  </a:lnTo>
                  <a:cubicBezTo>
                    <a:pt x="1713358" y="0"/>
                    <a:pt x="1750899" y="37540"/>
                    <a:pt x="1750899" y="83848"/>
                  </a:cubicBezTo>
                  <a:lnTo>
                    <a:pt x="1750899" y="123617"/>
                  </a:lnTo>
                  <a:cubicBezTo>
                    <a:pt x="1750899" y="169925"/>
                    <a:pt x="1713358" y="207465"/>
                    <a:pt x="1667050" y="207465"/>
                  </a:cubicBezTo>
                  <a:lnTo>
                    <a:pt x="83848" y="207465"/>
                  </a:lnTo>
                  <a:cubicBezTo>
                    <a:pt x="37540" y="207465"/>
                    <a:pt x="0" y="169925"/>
                    <a:pt x="0" y="123617"/>
                  </a:cubicBezTo>
                  <a:lnTo>
                    <a:pt x="0" y="83848"/>
                  </a:lnTo>
                  <a:cubicBezTo>
                    <a:pt x="0" y="37540"/>
                    <a:pt x="37540" y="0"/>
                    <a:pt x="83848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750899" cy="2646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03591" y="1875155"/>
            <a:ext cx="6422635" cy="1102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50"/>
              </a:lnSpc>
            </a:pPr>
            <a:r>
              <a:rPr lang="en-US" sz="4050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Is Not</a:t>
            </a:r>
          </a:p>
          <a:p>
            <a:pPr marL="0" lvl="0" indent="0" algn="l">
              <a:lnSpc>
                <a:spcPts val="4050"/>
              </a:lnSpc>
            </a:pPr>
            <a:r>
              <a:rPr lang="en-US" sz="4050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Propositional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03591" y="3139615"/>
            <a:ext cx="7055709" cy="927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7"/>
              </a:lnSpc>
            </a:pPr>
            <a:r>
              <a:rPr lang="en-US" sz="3497" spc="3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Not simply assent to doctrinal statements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88314" y="6482401"/>
            <a:ext cx="5719655" cy="1102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50"/>
              </a:lnSpc>
            </a:pPr>
            <a:r>
              <a:rPr lang="en-US" sz="4050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Is</a:t>
            </a:r>
          </a:p>
          <a:p>
            <a:pPr marL="0" lvl="0" indent="0" algn="l">
              <a:lnSpc>
                <a:spcPts val="4050"/>
              </a:lnSpc>
            </a:pPr>
            <a:r>
              <a:rPr lang="en-US" sz="4050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Relational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88314" y="7746861"/>
            <a:ext cx="6500119" cy="927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7"/>
              </a:lnSpc>
            </a:pPr>
            <a:r>
              <a:rPr lang="en-US" sz="3497" spc="3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Dynamic, reciprocal, and personal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03591" y="5968051"/>
            <a:ext cx="6422635" cy="1617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50"/>
              </a:lnSpc>
            </a:pPr>
            <a:r>
              <a:rPr lang="en-US" sz="4050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Is</a:t>
            </a:r>
          </a:p>
          <a:p>
            <a:pPr marL="0" lvl="0" indent="0" algn="l">
              <a:lnSpc>
                <a:spcPts val="4050"/>
              </a:lnSpc>
            </a:pPr>
            <a:r>
              <a:rPr lang="en-US" sz="4050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Warranted Trust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03591" y="7746861"/>
            <a:ext cx="7055709" cy="927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7"/>
              </a:lnSpc>
            </a:pPr>
            <a:r>
              <a:rPr lang="en-US" sz="3497" spc="3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Based on evidence and lived experience</a:t>
            </a:r>
          </a:p>
        </p:txBody>
      </p:sp>
      <p:grpSp>
        <p:nvGrpSpPr>
          <p:cNvPr id="15" name="Group 15"/>
          <p:cNvGrpSpPr/>
          <p:nvPr/>
        </p:nvGrpSpPr>
        <p:grpSpPr>
          <a:xfrm rot="-5400000">
            <a:off x="14967364" y="4749640"/>
            <a:ext cx="6647943" cy="787720"/>
            <a:chOff x="0" y="0"/>
            <a:chExt cx="1750899" cy="20746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750899" cy="207465"/>
            </a:xfrm>
            <a:custGeom>
              <a:avLst/>
              <a:gdLst/>
              <a:ahLst/>
              <a:cxnLst/>
              <a:rect l="l" t="t" r="r" b="b"/>
              <a:pathLst>
                <a:path w="1750899" h="207465">
                  <a:moveTo>
                    <a:pt x="83848" y="0"/>
                  </a:moveTo>
                  <a:lnTo>
                    <a:pt x="1667050" y="0"/>
                  </a:lnTo>
                  <a:cubicBezTo>
                    <a:pt x="1713358" y="0"/>
                    <a:pt x="1750899" y="37540"/>
                    <a:pt x="1750899" y="83848"/>
                  </a:cubicBezTo>
                  <a:lnTo>
                    <a:pt x="1750899" y="123617"/>
                  </a:lnTo>
                  <a:cubicBezTo>
                    <a:pt x="1750899" y="169925"/>
                    <a:pt x="1713358" y="207465"/>
                    <a:pt x="1667050" y="207465"/>
                  </a:cubicBezTo>
                  <a:lnTo>
                    <a:pt x="83848" y="207465"/>
                  </a:lnTo>
                  <a:cubicBezTo>
                    <a:pt x="37540" y="207465"/>
                    <a:pt x="0" y="169925"/>
                    <a:pt x="0" y="123617"/>
                  </a:cubicBezTo>
                  <a:lnTo>
                    <a:pt x="0" y="83848"/>
                  </a:lnTo>
                  <a:cubicBezTo>
                    <a:pt x="0" y="37540"/>
                    <a:pt x="37540" y="0"/>
                    <a:pt x="83848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1750899" cy="2646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7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4095" y="382507"/>
            <a:ext cx="17519810" cy="9521986"/>
            <a:chOff x="0" y="0"/>
            <a:chExt cx="4614271" cy="25078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4271" cy="2507848"/>
            </a:xfrm>
            <a:custGeom>
              <a:avLst/>
              <a:gdLst/>
              <a:ahLst/>
              <a:cxnLst/>
              <a:rect l="l" t="t" r="r" b="b"/>
              <a:pathLst>
                <a:path w="4614271" h="2507848">
                  <a:moveTo>
                    <a:pt x="0" y="0"/>
                  </a:moveTo>
                  <a:lnTo>
                    <a:pt x="4614271" y="0"/>
                  </a:lnTo>
                  <a:lnTo>
                    <a:pt x="4614271" y="2507848"/>
                  </a:lnTo>
                  <a:lnTo>
                    <a:pt x="0" y="25078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614271" cy="2564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1028700" y="3544523"/>
            <a:ext cx="16230600" cy="0"/>
          </a:xfrm>
          <a:prstGeom prst="line">
            <a:avLst/>
          </a:prstGeom>
          <a:ln w="952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V="1">
            <a:off x="1028700" y="6742477"/>
            <a:ext cx="16230600" cy="0"/>
          </a:xfrm>
          <a:prstGeom prst="line">
            <a:avLst/>
          </a:prstGeom>
          <a:ln w="952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2438677" y="9601856"/>
            <a:ext cx="6647943" cy="1446488"/>
            <a:chOff x="0" y="0"/>
            <a:chExt cx="1750899" cy="3809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50899" cy="380968"/>
            </a:xfrm>
            <a:custGeom>
              <a:avLst/>
              <a:gdLst/>
              <a:ahLst/>
              <a:cxnLst/>
              <a:rect l="l" t="t" r="r" b="b"/>
              <a:pathLst>
                <a:path w="1750899" h="380968">
                  <a:moveTo>
                    <a:pt x="83848" y="0"/>
                  </a:moveTo>
                  <a:lnTo>
                    <a:pt x="1667050" y="0"/>
                  </a:lnTo>
                  <a:cubicBezTo>
                    <a:pt x="1713358" y="0"/>
                    <a:pt x="1750899" y="37540"/>
                    <a:pt x="1750899" y="83848"/>
                  </a:cubicBezTo>
                  <a:lnTo>
                    <a:pt x="1750899" y="297120"/>
                  </a:lnTo>
                  <a:cubicBezTo>
                    <a:pt x="1750899" y="343428"/>
                    <a:pt x="1713358" y="380968"/>
                    <a:pt x="1667050" y="380968"/>
                  </a:cubicBezTo>
                  <a:lnTo>
                    <a:pt x="83848" y="380968"/>
                  </a:lnTo>
                  <a:cubicBezTo>
                    <a:pt x="37540" y="380968"/>
                    <a:pt x="0" y="343428"/>
                    <a:pt x="0" y="297120"/>
                  </a:cubicBezTo>
                  <a:lnTo>
                    <a:pt x="0" y="83848"/>
                  </a:lnTo>
                  <a:cubicBezTo>
                    <a:pt x="0" y="37540"/>
                    <a:pt x="37540" y="0"/>
                    <a:pt x="838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750899" cy="438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588223" y="-751819"/>
            <a:ext cx="6647943" cy="1446488"/>
            <a:chOff x="0" y="0"/>
            <a:chExt cx="1750899" cy="3809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50899" cy="380968"/>
            </a:xfrm>
            <a:custGeom>
              <a:avLst/>
              <a:gdLst/>
              <a:ahLst/>
              <a:cxnLst/>
              <a:rect l="l" t="t" r="r" b="b"/>
              <a:pathLst>
                <a:path w="1750899" h="380968">
                  <a:moveTo>
                    <a:pt x="83848" y="0"/>
                  </a:moveTo>
                  <a:lnTo>
                    <a:pt x="1667050" y="0"/>
                  </a:lnTo>
                  <a:cubicBezTo>
                    <a:pt x="1713358" y="0"/>
                    <a:pt x="1750899" y="37540"/>
                    <a:pt x="1750899" y="83848"/>
                  </a:cubicBezTo>
                  <a:lnTo>
                    <a:pt x="1750899" y="297120"/>
                  </a:lnTo>
                  <a:cubicBezTo>
                    <a:pt x="1750899" y="343428"/>
                    <a:pt x="1713358" y="380968"/>
                    <a:pt x="1667050" y="380968"/>
                  </a:cubicBezTo>
                  <a:lnTo>
                    <a:pt x="83848" y="380968"/>
                  </a:lnTo>
                  <a:cubicBezTo>
                    <a:pt x="37540" y="380968"/>
                    <a:pt x="0" y="343428"/>
                    <a:pt x="0" y="297120"/>
                  </a:cubicBezTo>
                  <a:lnTo>
                    <a:pt x="0" y="83848"/>
                  </a:lnTo>
                  <a:cubicBezTo>
                    <a:pt x="0" y="37540"/>
                    <a:pt x="37540" y="0"/>
                    <a:pt x="838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750899" cy="438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028700" y="7264984"/>
            <a:ext cx="2299673" cy="2639509"/>
          </a:xfrm>
          <a:custGeom>
            <a:avLst/>
            <a:gdLst/>
            <a:ahLst/>
            <a:cxnLst/>
            <a:rect l="l" t="t" r="r" b="b"/>
            <a:pathLst>
              <a:path w="2299673" h="2639509">
                <a:moveTo>
                  <a:pt x="0" y="0"/>
                </a:moveTo>
                <a:lnTo>
                  <a:pt x="2299673" y="0"/>
                </a:lnTo>
                <a:lnTo>
                  <a:pt x="2299673" y="2639509"/>
                </a:lnTo>
                <a:lnTo>
                  <a:pt x="0" y="26395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713825" y="790478"/>
            <a:ext cx="12545475" cy="207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5561"/>
              </a:lnSpc>
            </a:pPr>
            <a:r>
              <a:rPr lang="en-US" sz="12063" b="1">
                <a:solidFill>
                  <a:srgbClr val="F67F2F"/>
                </a:solidFill>
                <a:latin typeface="Horizon"/>
                <a:ea typeface="Horizon"/>
                <a:cs typeface="Horizon"/>
                <a:sym typeface="Horizon"/>
              </a:rPr>
              <a:t>WHAT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713825" y="3988432"/>
            <a:ext cx="9547378" cy="207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61"/>
              </a:lnSpc>
            </a:pPr>
            <a:r>
              <a:rPr lang="en-US" sz="12063" b="1">
                <a:solidFill>
                  <a:srgbClr val="F67F2F"/>
                </a:solidFill>
                <a:latin typeface="Horizon"/>
                <a:ea typeface="Horizon"/>
                <a:cs typeface="Horizon"/>
                <a:sym typeface="Horizon"/>
              </a:rPr>
              <a:t>FAITH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860413" y="7186386"/>
            <a:ext cx="14398887" cy="207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5561"/>
              </a:lnSpc>
            </a:pPr>
            <a:r>
              <a:rPr lang="en-US" sz="12063" b="1">
                <a:solidFill>
                  <a:srgbClr val="F67F2F"/>
                </a:solidFill>
                <a:latin typeface="Horizon"/>
                <a:ea typeface="Horizon"/>
                <a:cs typeface="Horizon"/>
                <a:sym typeface="Horizon"/>
              </a:rPr>
              <a:t>MEANS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33113" y="0"/>
            <a:ext cx="6851142" cy="10287000"/>
          </a:xfrm>
          <a:custGeom>
            <a:avLst/>
            <a:gdLst/>
            <a:ahLst/>
            <a:cxnLst/>
            <a:rect l="l" t="t" r="r" b="b"/>
            <a:pathLst>
              <a:path w="6851142" h="10287000">
                <a:moveTo>
                  <a:pt x="0" y="0"/>
                </a:moveTo>
                <a:lnTo>
                  <a:pt x="6851142" y="0"/>
                </a:lnTo>
                <a:lnTo>
                  <a:pt x="685114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633161" y="0"/>
            <a:ext cx="6809994" cy="10287000"/>
          </a:xfrm>
          <a:custGeom>
            <a:avLst/>
            <a:gdLst/>
            <a:ahLst/>
            <a:cxnLst/>
            <a:rect l="l" t="t" r="r" b="b"/>
            <a:pathLst>
              <a:path w="6809994" h="10287000">
                <a:moveTo>
                  <a:pt x="0" y="0"/>
                </a:moveTo>
                <a:lnTo>
                  <a:pt x="6809994" y="0"/>
                </a:lnTo>
                <a:lnTo>
                  <a:pt x="68099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4387" y="6797357"/>
            <a:ext cx="8003529" cy="69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996"/>
              </a:lnSpc>
            </a:pPr>
            <a:r>
              <a:rPr lang="en-US" sz="4996" b="1" spc="49">
                <a:solidFill>
                  <a:srgbClr val="F67F2F"/>
                </a:solidFill>
                <a:latin typeface="Poppins Bold"/>
                <a:ea typeface="Poppins Bold"/>
                <a:cs typeface="Poppins Bold"/>
                <a:sym typeface="Poppins Bold"/>
              </a:rPr>
              <a:t>2 TIMOTHY 1:12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176" y="4114800"/>
            <a:ext cx="16230600" cy="200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</a:pPr>
            <a:r>
              <a:rPr lang="en-US" sz="6399" spc="6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Faith is not primarily assent to propositions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889325" y="1028700"/>
            <a:ext cx="20161602" cy="1905885"/>
            <a:chOff x="0" y="0"/>
            <a:chExt cx="5310051" cy="5019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10051" cy="501962"/>
            </a:xfrm>
            <a:custGeom>
              <a:avLst/>
              <a:gdLst/>
              <a:ahLst/>
              <a:cxnLst/>
              <a:rect l="l" t="t" r="r" b="b"/>
              <a:pathLst>
                <a:path w="5310051" h="501962">
                  <a:moveTo>
                    <a:pt x="27648" y="0"/>
                  </a:moveTo>
                  <a:lnTo>
                    <a:pt x="5282404" y="0"/>
                  </a:lnTo>
                  <a:cubicBezTo>
                    <a:pt x="5289736" y="0"/>
                    <a:pt x="5296769" y="2913"/>
                    <a:pt x="5301954" y="8098"/>
                  </a:cubicBezTo>
                  <a:cubicBezTo>
                    <a:pt x="5307138" y="13283"/>
                    <a:pt x="5310051" y="20315"/>
                    <a:pt x="5310051" y="27648"/>
                  </a:cubicBezTo>
                  <a:lnTo>
                    <a:pt x="5310051" y="474314"/>
                  </a:lnTo>
                  <a:cubicBezTo>
                    <a:pt x="5310051" y="481647"/>
                    <a:pt x="5307138" y="488679"/>
                    <a:pt x="5301954" y="493864"/>
                  </a:cubicBezTo>
                  <a:cubicBezTo>
                    <a:pt x="5296769" y="499049"/>
                    <a:pt x="5289736" y="501962"/>
                    <a:pt x="5282404" y="501962"/>
                  </a:cubicBezTo>
                  <a:lnTo>
                    <a:pt x="27648" y="501962"/>
                  </a:lnTo>
                  <a:cubicBezTo>
                    <a:pt x="20315" y="501962"/>
                    <a:pt x="13283" y="499049"/>
                    <a:pt x="8098" y="493864"/>
                  </a:cubicBezTo>
                  <a:cubicBezTo>
                    <a:pt x="2913" y="488679"/>
                    <a:pt x="0" y="481647"/>
                    <a:pt x="0" y="474314"/>
                  </a:cubicBezTo>
                  <a:lnTo>
                    <a:pt x="0" y="27648"/>
                  </a:lnTo>
                  <a:cubicBezTo>
                    <a:pt x="0" y="20315"/>
                    <a:pt x="2913" y="13283"/>
                    <a:pt x="8098" y="8098"/>
                  </a:cubicBezTo>
                  <a:cubicBezTo>
                    <a:pt x="13283" y="2913"/>
                    <a:pt x="20315" y="0"/>
                    <a:pt x="276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310051" cy="559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98255" y="1478141"/>
            <a:ext cx="16691491" cy="1064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5"/>
              </a:lnSpc>
            </a:pPr>
            <a:r>
              <a:rPr lang="en-US" sz="7395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is relational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1028700" y="9229725"/>
            <a:ext cx="16230600" cy="0"/>
          </a:xfrm>
          <a:prstGeom prst="line">
            <a:avLst/>
          </a:prstGeom>
          <a:ln w="571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4387" y="6797357"/>
            <a:ext cx="8003529" cy="69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996"/>
              </a:lnSpc>
            </a:pPr>
            <a:r>
              <a:rPr lang="en-US" sz="4996" b="1" spc="49">
                <a:solidFill>
                  <a:srgbClr val="F67F2F"/>
                </a:solidFill>
                <a:latin typeface="Poppins Bold"/>
                <a:ea typeface="Poppins Bold"/>
                <a:cs typeface="Poppins Bold"/>
                <a:sym typeface="Poppins Bold"/>
              </a:rPr>
              <a:t>2 TIMOTHY 2:13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176" y="4114800"/>
            <a:ext cx="16230600" cy="200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</a:pPr>
            <a:r>
              <a:rPr lang="en-US" sz="6399" spc="6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Faith is BOTH trusting and trustworthy, simultaneously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889325" y="1028700"/>
            <a:ext cx="20161602" cy="1905885"/>
            <a:chOff x="0" y="0"/>
            <a:chExt cx="5310051" cy="5019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10051" cy="501962"/>
            </a:xfrm>
            <a:custGeom>
              <a:avLst/>
              <a:gdLst/>
              <a:ahLst/>
              <a:cxnLst/>
              <a:rect l="l" t="t" r="r" b="b"/>
              <a:pathLst>
                <a:path w="5310051" h="501962">
                  <a:moveTo>
                    <a:pt x="27648" y="0"/>
                  </a:moveTo>
                  <a:lnTo>
                    <a:pt x="5282404" y="0"/>
                  </a:lnTo>
                  <a:cubicBezTo>
                    <a:pt x="5289736" y="0"/>
                    <a:pt x="5296769" y="2913"/>
                    <a:pt x="5301954" y="8098"/>
                  </a:cubicBezTo>
                  <a:cubicBezTo>
                    <a:pt x="5307138" y="13283"/>
                    <a:pt x="5310051" y="20315"/>
                    <a:pt x="5310051" y="27648"/>
                  </a:cubicBezTo>
                  <a:lnTo>
                    <a:pt x="5310051" y="474314"/>
                  </a:lnTo>
                  <a:cubicBezTo>
                    <a:pt x="5310051" y="481647"/>
                    <a:pt x="5307138" y="488679"/>
                    <a:pt x="5301954" y="493864"/>
                  </a:cubicBezTo>
                  <a:cubicBezTo>
                    <a:pt x="5296769" y="499049"/>
                    <a:pt x="5289736" y="501962"/>
                    <a:pt x="5282404" y="501962"/>
                  </a:cubicBezTo>
                  <a:lnTo>
                    <a:pt x="27648" y="501962"/>
                  </a:lnTo>
                  <a:cubicBezTo>
                    <a:pt x="20315" y="501962"/>
                    <a:pt x="13283" y="499049"/>
                    <a:pt x="8098" y="493864"/>
                  </a:cubicBezTo>
                  <a:cubicBezTo>
                    <a:pt x="2913" y="488679"/>
                    <a:pt x="0" y="481647"/>
                    <a:pt x="0" y="474314"/>
                  </a:cubicBezTo>
                  <a:lnTo>
                    <a:pt x="0" y="27648"/>
                  </a:lnTo>
                  <a:cubicBezTo>
                    <a:pt x="0" y="20315"/>
                    <a:pt x="2913" y="13283"/>
                    <a:pt x="8098" y="8098"/>
                  </a:cubicBezTo>
                  <a:cubicBezTo>
                    <a:pt x="13283" y="2913"/>
                    <a:pt x="20315" y="0"/>
                    <a:pt x="276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310051" cy="559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98255" y="1478141"/>
            <a:ext cx="16691491" cy="1064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5"/>
              </a:lnSpc>
            </a:pPr>
            <a:r>
              <a:rPr lang="en-US" sz="7395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is reciprocal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1028700" y="9229725"/>
            <a:ext cx="16230600" cy="0"/>
          </a:xfrm>
          <a:prstGeom prst="line">
            <a:avLst/>
          </a:prstGeom>
          <a:ln w="571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218" y="-718412"/>
            <a:ext cx="16345082" cy="3411498"/>
            <a:chOff x="0" y="0"/>
            <a:chExt cx="4304878" cy="8985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4878" cy="898501"/>
            </a:xfrm>
            <a:custGeom>
              <a:avLst/>
              <a:gdLst/>
              <a:ahLst/>
              <a:cxnLst/>
              <a:rect l="l" t="t" r="r" b="b"/>
              <a:pathLst>
                <a:path w="4304878" h="898501">
                  <a:moveTo>
                    <a:pt x="34103" y="0"/>
                  </a:moveTo>
                  <a:lnTo>
                    <a:pt x="4270775" y="0"/>
                  </a:lnTo>
                  <a:cubicBezTo>
                    <a:pt x="4279819" y="0"/>
                    <a:pt x="4288493" y="3593"/>
                    <a:pt x="4294889" y="9989"/>
                  </a:cubicBezTo>
                  <a:cubicBezTo>
                    <a:pt x="4301285" y="16384"/>
                    <a:pt x="4304878" y="25058"/>
                    <a:pt x="4304878" y="34103"/>
                  </a:cubicBezTo>
                  <a:lnTo>
                    <a:pt x="4304878" y="864398"/>
                  </a:lnTo>
                  <a:cubicBezTo>
                    <a:pt x="4304878" y="873443"/>
                    <a:pt x="4301285" y="882117"/>
                    <a:pt x="4294889" y="888513"/>
                  </a:cubicBezTo>
                  <a:cubicBezTo>
                    <a:pt x="4288493" y="894908"/>
                    <a:pt x="4279819" y="898501"/>
                    <a:pt x="4270775" y="898501"/>
                  </a:cubicBezTo>
                  <a:lnTo>
                    <a:pt x="34103" y="898501"/>
                  </a:lnTo>
                  <a:cubicBezTo>
                    <a:pt x="25058" y="898501"/>
                    <a:pt x="16384" y="894908"/>
                    <a:pt x="9989" y="888513"/>
                  </a:cubicBezTo>
                  <a:cubicBezTo>
                    <a:pt x="3593" y="882117"/>
                    <a:pt x="0" y="873443"/>
                    <a:pt x="0" y="864398"/>
                  </a:cubicBezTo>
                  <a:lnTo>
                    <a:pt x="0" y="34103"/>
                  </a:lnTo>
                  <a:cubicBezTo>
                    <a:pt x="0" y="25058"/>
                    <a:pt x="3593" y="16384"/>
                    <a:pt x="9989" y="9989"/>
                  </a:cubicBezTo>
                  <a:cubicBezTo>
                    <a:pt x="16384" y="3593"/>
                    <a:pt x="25058" y="0"/>
                    <a:pt x="34103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304878" cy="955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1438168" y="5452704"/>
            <a:ext cx="4965650" cy="0"/>
          </a:xfrm>
          <a:prstGeom prst="line">
            <a:avLst/>
          </a:prstGeom>
          <a:ln w="3810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1438168" y="8659404"/>
            <a:ext cx="4965650" cy="0"/>
          </a:xfrm>
          <a:prstGeom prst="line">
            <a:avLst/>
          </a:prstGeom>
          <a:ln w="3810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AutoShape 7"/>
          <p:cNvSpPr/>
          <p:nvPr/>
        </p:nvSpPr>
        <p:spPr>
          <a:xfrm>
            <a:off x="11884181" y="5413157"/>
            <a:ext cx="4965650" cy="0"/>
          </a:xfrm>
          <a:prstGeom prst="line">
            <a:avLst/>
          </a:prstGeom>
          <a:ln w="3810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11884181" y="8679177"/>
            <a:ext cx="4965650" cy="0"/>
          </a:xfrm>
          <a:prstGeom prst="line">
            <a:avLst/>
          </a:prstGeom>
          <a:ln w="3810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442774" y="3750191"/>
            <a:ext cx="3287970" cy="5068162"/>
          </a:xfrm>
          <a:custGeom>
            <a:avLst/>
            <a:gdLst/>
            <a:ahLst/>
            <a:cxnLst/>
            <a:rect l="l" t="t" r="r" b="b"/>
            <a:pathLst>
              <a:path w="3287970" h="5068162">
                <a:moveTo>
                  <a:pt x="0" y="0"/>
                </a:moveTo>
                <a:lnTo>
                  <a:pt x="3287970" y="0"/>
                </a:lnTo>
                <a:lnTo>
                  <a:pt x="3287970" y="5068162"/>
                </a:lnTo>
                <a:lnTo>
                  <a:pt x="0" y="5068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438168" y="3807341"/>
            <a:ext cx="4965650" cy="151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59"/>
              </a:lnSpc>
            </a:pPr>
            <a:r>
              <a:rPr lang="en-US" sz="5659" spc="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Trusted</a:t>
            </a:r>
          </a:p>
          <a:p>
            <a:pPr marL="0" lvl="0" indent="0" algn="ctr">
              <a:lnSpc>
                <a:spcPts val="5659"/>
              </a:lnSpc>
            </a:pPr>
            <a:r>
              <a:rPr lang="en-US" sz="5659" spc="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by God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38168" y="7042463"/>
            <a:ext cx="4965650" cy="151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59"/>
              </a:lnSpc>
            </a:pPr>
            <a:r>
              <a:rPr lang="en-US" sz="5659" spc="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Trusted by</a:t>
            </a:r>
          </a:p>
          <a:p>
            <a:pPr marL="0" lvl="0" indent="0" algn="ctr">
              <a:lnSpc>
                <a:spcPts val="5659"/>
              </a:lnSpc>
            </a:pPr>
            <a:r>
              <a:rPr lang="en-US" sz="5659" spc="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Believers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884181" y="3807341"/>
            <a:ext cx="4772969" cy="151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59"/>
              </a:lnSpc>
            </a:pPr>
            <a:r>
              <a:rPr lang="en-US" sz="5659" spc="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Faithful</a:t>
            </a:r>
          </a:p>
          <a:p>
            <a:pPr marL="0" lvl="0" indent="0" algn="ctr">
              <a:lnSpc>
                <a:spcPts val="5659"/>
              </a:lnSpc>
            </a:pPr>
            <a:r>
              <a:rPr lang="en-US" sz="5659" spc="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 God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884181" y="7042463"/>
            <a:ext cx="4772969" cy="151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59"/>
              </a:lnSpc>
            </a:pPr>
            <a:r>
              <a:rPr lang="en-US" sz="5659" spc="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Faithful to</a:t>
            </a:r>
          </a:p>
          <a:p>
            <a:pPr marL="0" lvl="0" indent="0" algn="ctr">
              <a:lnSpc>
                <a:spcPts val="5659"/>
              </a:lnSpc>
            </a:pPr>
            <a:r>
              <a:rPr lang="en-US" sz="5659" spc="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Believers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38168" y="1589705"/>
            <a:ext cx="15411663" cy="84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00"/>
              </a:lnSpc>
            </a:pPr>
            <a:r>
              <a:rPr lang="en-US" sz="5700" b="1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Jesus: The Nexus of Trust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38168" y="613957"/>
            <a:ext cx="15411663" cy="784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00"/>
              </a:lnSpc>
            </a:pPr>
            <a:r>
              <a:rPr lang="en-US" sz="5400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is represented 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4387" y="6797357"/>
            <a:ext cx="8003529" cy="69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996"/>
              </a:lnSpc>
            </a:pPr>
            <a:r>
              <a:rPr lang="en-US" sz="4996" b="1" spc="49">
                <a:solidFill>
                  <a:srgbClr val="F67F2F"/>
                </a:solidFill>
                <a:latin typeface="Poppins Bold"/>
                <a:ea typeface="Poppins Bold"/>
                <a:cs typeface="Poppins Bold"/>
                <a:sym typeface="Poppins Bold"/>
              </a:rPr>
              <a:t>GALATIANS 3:26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176" y="4114800"/>
            <a:ext cx="16230600" cy="200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</a:pPr>
            <a:r>
              <a:rPr lang="en-US" sz="6399" spc="6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unity of trusters must trust one another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889325" y="1028700"/>
            <a:ext cx="20161602" cy="1905885"/>
            <a:chOff x="0" y="0"/>
            <a:chExt cx="5310051" cy="5019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10051" cy="501962"/>
            </a:xfrm>
            <a:custGeom>
              <a:avLst/>
              <a:gdLst/>
              <a:ahLst/>
              <a:cxnLst/>
              <a:rect l="l" t="t" r="r" b="b"/>
              <a:pathLst>
                <a:path w="5310051" h="501962">
                  <a:moveTo>
                    <a:pt x="27648" y="0"/>
                  </a:moveTo>
                  <a:lnTo>
                    <a:pt x="5282404" y="0"/>
                  </a:lnTo>
                  <a:cubicBezTo>
                    <a:pt x="5289736" y="0"/>
                    <a:pt x="5296769" y="2913"/>
                    <a:pt x="5301954" y="8098"/>
                  </a:cubicBezTo>
                  <a:cubicBezTo>
                    <a:pt x="5307138" y="13283"/>
                    <a:pt x="5310051" y="20315"/>
                    <a:pt x="5310051" y="27648"/>
                  </a:cubicBezTo>
                  <a:lnTo>
                    <a:pt x="5310051" y="474314"/>
                  </a:lnTo>
                  <a:cubicBezTo>
                    <a:pt x="5310051" y="481647"/>
                    <a:pt x="5307138" y="488679"/>
                    <a:pt x="5301954" y="493864"/>
                  </a:cubicBezTo>
                  <a:cubicBezTo>
                    <a:pt x="5296769" y="499049"/>
                    <a:pt x="5289736" y="501962"/>
                    <a:pt x="5282404" y="501962"/>
                  </a:cubicBezTo>
                  <a:lnTo>
                    <a:pt x="27648" y="501962"/>
                  </a:lnTo>
                  <a:cubicBezTo>
                    <a:pt x="20315" y="501962"/>
                    <a:pt x="13283" y="499049"/>
                    <a:pt x="8098" y="493864"/>
                  </a:cubicBezTo>
                  <a:cubicBezTo>
                    <a:pt x="2913" y="488679"/>
                    <a:pt x="0" y="481647"/>
                    <a:pt x="0" y="474314"/>
                  </a:cubicBezTo>
                  <a:lnTo>
                    <a:pt x="0" y="27648"/>
                  </a:lnTo>
                  <a:cubicBezTo>
                    <a:pt x="0" y="20315"/>
                    <a:pt x="2913" y="13283"/>
                    <a:pt x="8098" y="8098"/>
                  </a:cubicBezTo>
                  <a:cubicBezTo>
                    <a:pt x="13283" y="2913"/>
                    <a:pt x="20315" y="0"/>
                    <a:pt x="276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310051" cy="559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98255" y="1164698"/>
            <a:ext cx="16691491" cy="1997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5"/>
              </a:lnSpc>
            </a:pPr>
            <a:r>
              <a:rPr lang="en-US" sz="7395" b="1" dirty="0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results in community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1028700" y="9229725"/>
            <a:ext cx="16230600" cy="0"/>
          </a:xfrm>
          <a:prstGeom prst="line">
            <a:avLst/>
          </a:prstGeom>
          <a:ln w="571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4387" y="6797357"/>
            <a:ext cx="11820718" cy="698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996"/>
              </a:lnSpc>
            </a:pPr>
            <a:r>
              <a:rPr lang="en-US" sz="4996" b="1" spc="49">
                <a:solidFill>
                  <a:srgbClr val="F67F2F"/>
                </a:solidFill>
                <a:latin typeface="Poppins Bold"/>
                <a:ea typeface="Poppins Bold"/>
                <a:cs typeface="Poppins Bold"/>
                <a:sym typeface="Poppins Bold"/>
              </a:rPr>
              <a:t>JAMES 2:17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6176" y="4114800"/>
            <a:ext cx="16230600" cy="200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</a:pPr>
            <a:r>
              <a:rPr lang="en-US" sz="6399" spc="63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There is no such thing as “mere belief” in ancient times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889325" y="1028700"/>
            <a:ext cx="20161602" cy="1905885"/>
            <a:chOff x="0" y="0"/>
            <a:chExt cx="5310051" cy="5019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10051" cy="501962"/>
            </a:xfrm>
            <a:custGeom>
              <a:avLst/>
              <a:gdLst/>
              <a:ahLst/>
              <a:cxnLst/>
              <a:rect l="l" t="t" r="r" b="b"/>
              <a:pathLst>
                <a:path w="5310051" h="501962">
                  <a:moveTo>
                    <a:pt x="27648" y="0"/>
                  </a:moveTo>
                  <a:lnTo>
                    <a:pt x="5282404" y="0"/>
                  </a:lnTo>
                  <a:cubicBezTo>
                    <a:pt x="5289736" y="0"/>
                    <a:pt x="5296769" y="2913"/>
                    <a:pt x="5301954" y="8098"/>
                  </a:cubicBezTo>
                  <a:cubicBezTo>
                    <a:pt x="5307138" y="13283"/>
                    <a:pt x="5310051" y="20315"/>
                    <a:pt x="5310051" y="27648"/>
                  </a:cubicBezTo>
                  <a:lnTo>
                    <a:pt x="5310051" y="474314"/>
                  </a:lnTo>
                  <a:cubicBezTo>
                    <a:pt x="5310051" y="481647"/>
                    <a:pt x="5307138" y="488679"/>
                    <a:pt x="5301954" y="493864"/>
                  </a:cubicBezTo>
                  <a:cubicBezTo>
                    <a:pt x="5296769" y="499049"/>
                    <a:pt x="5289736" y="501962"/>
                    <a:pt x="5282404" y="501962"/>
                  </a:cubicBezTo>
                  <a:lnTo>
                    <a:pt x="27648" y="501962"/>
                  </a:lnTo>
                  <a:cubicBezTo>
                    <a:pt x="20315" y="501962"/>
                    <a:pt x="13283" y="499049"/>
                    <a:pt x="8098" y="493864"/>
                  </a:cubicBezTo>
                  <a:cubicBezTo>
                    <a:pt x="2913" y="488679"/>
                    <a:pt x="0" y="481647"/>
                    <a:pt x="0" y="474314"/>
                  </a:cubicBezTo>
                  <a:lnTo>
                    <a:pt x="0" y="27648"/>
                  </a:lnTo>
                  <a:cubicBezTo>
                    <a:pt x="0" y="20315"/>
                    <a:pt x="2913" y="13283"/>
                    <a:pt x="8098" y="8098"/>
                  </a:cubicBezTo>
                  <a:cubicBezTo>
                    <a:pt x="13283" y="2913"/>
                    <a:pt x="20315" y="0"/>
                    <a:pt x="276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5310051" cy="559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98255" y="1164698"/>
            <a:ext cx="16691491" cy="1997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5"/>
              </a:lnSpc>
            </a:pPr>
            <a:r>
              <a:rPr lang="en-US" sz="7395" dirty="0">
                <a:solidFill>
                  <a:srgbClr val="000000"/>
                </a:solidFill>
                <a:latin typeface="Horizon"/>
                <a:ea typeface="Horizon"/>
                <a:cs typeface="Horizon"/>
                <a:sym typeface="Horizon"/>
              </a:rPr>
              <a:t>Faith requires action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1028700" y="9229725"/>
            <a:ext cx="16230600" cy="0"/>
          </a:xfrm>
          <a:prstGeom prst="line">
            <a:avLst/>
          </a:prstGeom>
          <a:ln w="571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7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4095" y="382507"/>
            <a:ext cx="17519810" cy="9521986"/>
            <a:chOff x="0" y="0"/>
            <a:chExt cx="4614271" cy="25078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4271" cy="2507848"/>
            </a:xfrm>
            <a:custGeom>
              <a:avLst/>
              <a:gdLst/>
              <a:ahLst/>
              <a:cxnLst/>
              <a:rect l="l" t="t" r="r" b="b"/>
              <a:pathLst>
                <a:path w="4614271" h="2507848">
                  <a:moveTo>
                    <a:pt x="0" y="0"/>
                  </a:moveTo>
                  <a:lnTo>
                    <a:pt x="4614271" y="0"/>
                  </a:lnTo>
                  <a:lnTo>
                    <a:pt x="4614271" y="2507848"/>
                  </a:lnTo>
                  <a:lnTo>
                    <a:pt x="0" y="25078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614271" cy="2564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1028700" y="3544523"/>
            <a:ext cx="16230600" cy="0"/>
          </a:xfrm>
          <a:prstGeom prst="line">
            <a:avLst/>
          </a:prstGeom>
          <a:ln w="952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V="1">
            <a:off x="1028700" y="6742477"/>
            <a:ext cx="16230600" cy="0"/>
          </a:xfrm>
          <a:prstGeom prst="line">
            <a:avLst/>
          </a:prstGeom>
          <a:ln w="95250" cap="flat">
            <a:solidFill>
              <a:srgbClr val="F67F2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2438677" y="9601856"/>
            <a:ext cx="6647943" cy="1446488"/>
            <a:chOff x="0" y="0"/>
            <a:chExt cx="1750899" cy="3809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50899" cy="380968"/>
            </a:xfrm>
            <a:custGeom>
              <a:avLst/>
              <a:gdLst/>
              <a:ahLst/>
              <a:cxnLst/>
              <a:rect l="l" t="t" r="r" b="b"/>
              <a:pathLst>
                <a:path w="1750899" h="380968">
                  <a:moveTo>
                    <a:pt x="83848" y="0"/>
                  </a:moveTo>
                  <a:lnTo>
                    <a:pt x="1667050" y="0"/>
                  </a:lnTo>
                  <a:cubicBezTo>
                    <a:pt x="1713358" y="0"/>
                    <a:pt x="1750899" y="37540"/>
                    <a:pt x="1750899" y="83848"/>
                  </a:cubicBezTo>
                  <a:lnTo>
                    <a:pt x="1750899" y="297120"/>
                  </a:lnTo>
                  <a:cubicBezTo>
                    <a:pt x="1750899" y="343428"/>
                    <a:pt x="1713358" y="380968"/>
                    <a:pt x="1667050" y="380968"/>
                  </a:cubicBezTo>
                  <a:lnTo>
                    <a:pt x="83848" y="380968"/>
                  </a:lnTo>
                  <a:cubicBezTo>
                    <a:pt x="37540" y="380968"/>
                    <a:pt x="0" y="343428"/>
                    <a:pt x="0" y="297120"/>
                  </a:cubicBezTo>
                  <a:lnTo>
                    <a:pt x="0" y="83848"/>
                  </a:lnTo>
                  <a:cubicBezTo>
                    <a:pt x="0" y="37540"/>
                    <a:pt x="37540" y="0"/>
                    <a:pt x="838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750899" cy="438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588223" y="-751819"/>
            <a:ext cx="6647943" cy="1446488"/>
            <a:chOff x="0" y="0"/>
            <a:chExt cx="1750899" cy="3809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50899" cy="380968"/>
            </a:xfrm>
            <a:custGeom>
              <a:avLst/>
              <a:gdLst/>
              <a:ahLst/>
              <a:cxnLst/>
              <a:rect l="l" t="t" r="r" b="b"/>
              <a:pathLst>
                <a:path w="1750899" h="380968">
                  <a:moveTo>
                    <a:pt x="83848" y="0"/>
                  </a:moveTo>
                  <a:lnTo>
                    <a:pt x="1667050" y="0"/>
                  </a:lnTo>
                  <a:cubicBezTo>
                    <a:pt x="1713358" y="0"/>
                    <a:pt x="1750899" y="37540"/>
                    <a:pt x="1750899" y="83848"/>
                  </a:cubicBezTo>
                  <a:lnTo>
                    <a:pt x="1750899" y="297120"/>
                  </a:lnTo>
                  <a:cubicBezTo>
                    <a:pt x="1750899" y="343428"/>
                    <a:pt x="1713358" y="380968"/>
                    <a:pt x="1667050" y="380968"/>
                  </a:cubicBezTo>
                  <a:lnTo>
                    <a:pt x="83848" y="380968"/>
                  </a:lnTo>
                  <a:cubicBezTo>
                    <a:pt x="37540" y="380968"/>
                    <a:pt x="0" y="343428"/>
                    <a:pt x="0" y="297120"/>
                  </a:cubicBezTo>
                  <a:lnTo>
                    <a:pt x="0" y="83848"/>
                  </a:lnTo>
                  <a:cubicBezTo>
                    <a:pt x="0" y="37540"/>
                    <a:pt x="37540" y="0"/>
                    <a:pt x="83848" y="0"/>
                  </a:cubicBezTo>
                  <a:close/>
                </a:path>
              </a:pathLst>
            </a:custGeom>
            <a:solidFill>
              <a:srgbClr val="F67F2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750899" cy="438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028700" y="7544456"/>
            <a:ext cx="2604304" cy="2057400"/>
          </a:xfrm>
          <a:custGeom>
            <a:avLst/>
            <a:gdLst/>
            <a:ahLst/>
            <a:cxnLst/>
            <a:rect l="l" t="t" r="r" b="b"/>
            <a:pathLst>
              <a:path w="2604304" h="2057400">
                <a:moveTo>
                  <a:pt x="0" y="0"/>
                </a:moveTo>
                <a:lnTo>
                  <a:pt x="2604304" y="0"/>
                </a:lnTo>
                <a:lnTo>
                  <a:pt x="260430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713825" y="790478"/>
            <a:ext cx="12545475" cy="207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5561"/>
              </a:lnSpc>
            </a:pPr>
            <a:r>
              <a:rPr lang="en-US" sz="12063" b="1">
                <a:solidFill>
                  <a:srgbClr val="F67F2F"/>
                </a:solidFill>
                <a:latin typeface="Horizon"/>
                <a:ea typeface="Horizon"/>
                <a:cs typeface="Horizon"/>
                <a:sym typeface="Horizon"/>
              </a:rPr>
              <a:t>HOW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443605" y="3984763"/>
            <a:ext cx="13232503" cy="207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561"/>
              </a:lnSpc>
            </a:pPr>
            <a:r>
              <a:rPr lang="en-US" sz="12063" b="1">
                <a:solidFill>
                  <a:srgbClr val="F67F2F"/>
                </a:solidFill>
                <a:latin typeface="Horizon"/>
                <a:ea typeface="Horizon"/>
                <a:cs typeface="Horizon"/>
                <a:sym typeface="Horizon"/>
              </a:rPr>
              <a:t>FAITH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860413" y="7186386"/>
            <a:ext cx="14398887" cy="2071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5561"/>
              </a:lnSpc>
            </a:pPr>
            <a:r>
              <a:rPr lang="en-US" sz="12063" b="1">
                <a:solidFill>
                  <a:srgbClr val="F67F2F"/>
                </a:solidFill>
                <a:latin typeface="Horizon"/>
                <a:ea typeface="Horizon"/>
                <a:cs typeface="Horizon"/>
                <a:sym typeface="Horizon"/>
              </a:rPr>
              <a:t>APPLIES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192</Words>
  <Application>Microsoft Macintosh PowerPoint</Application>
  <PresentationFormat>Custom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Bona Nova</vt:lpstr>
      <vt:lpstr>Arial</vt:lpstr>
      <vt:lpstr>Horizon</vt:lpstr>
      <vt:lpstr>Calibri</vt:lpstr>
      <vt:lpstr>Poppins Bold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Using Provided Template</dc:title>
  <cp:lastModifiedBy>Justin Rogers</cp:lastModifiedBy>
  <cp:revision>2</cp:revision>
  <dcterms:created xsi:type="dcterms:W3CDTF">2006-08-16T00:00:00Z</dcterms:created>
  <dcterms:modified xsi:type="dcterms:W3CDTF">2026-07-15T15:42:48Z</dcterms:modified>
  <dc:identifier>DAHPOvtdLfw</dc:identifier>
</cp:coreProperties>
</file>