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Poppins Bold" charset="1" panose="00000800000000000000"/>
      <p:regular r:id="rId16"/>
    </p:embeddedFont>
    <p:embeddedFont>
      <p:font typeface="Poppins" charset="1" panose="00000500000000000000"/>
      <p:regular r:id="rId17"/>
    </p:embeddedFont>
    <p:embeddedFont>
      <p:font typeface="Poppins Italics" charset="1" panose="0000050000000000000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1.jpe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6.jpe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Relationship Id="rId7" Target="../media/image7.png" Type="http://schemas.openxmlformats.org/officeDocument/2006/relationships/image"/><Relationship Id="rId8" Target="../media/image8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9.jpe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6.jpe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Relationship Id="rId7" Target="../media/image7.png" Type="http://schemas.openxmlformats.org/officeDocument/2006/relationships/image"/><Relationship Id="rId8" Target="../media/image8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C32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144000" y="3044526"/>
            <a:ext cx="8401862" cy="3488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000"/>
              </a:lnSpc>
            </a:pPr>
            <a:r>
              <a:rPr lang="en-US" sz="7200" b="true">
                <a:solidFill>
                  <a:srgbClr val="51D4BF"/>
                </a:solidFill>
                <a:latin typeface="Poppins Bold"/>
                <a:ea typeface="Poppins Bold"/>
                <a:cs typeface="Poppins Bold"/>
                <a:sym typeface="Poppins Bold"/>
              </a:rPr>
              <a:t>Navigating Times of Transition in Leadership</a:t>
            </a:r>
          </a:p>
        </p:txBody>
      </p:sp>
      <p:sp>
        <p:nvSpPr>
          <p:cNvPr name="Freeform 3" id="3"/>
          <p:cNvSpPr/>
          <p:nvPr/>
        </p:nvSpPr>
        <p:spPr>
          <a:xfrm flipH="true" flipV="true" rot="0">
            <a:off x="12570294" y="4621341"/>
            <a:ext cx="5438166" cy="5436398"/>
          </a:xfrm>
          <a:custGeom>
            <a:avLst/>
            <a:gdLst/>
            <a:ahLst/>
            <a:cxnLst/>
            <a:rect r="r" b="b" t="t" l="l"/>
            <a:pathLst>
              <a:path h="5436398" w="5438166">
                <a:moveTo>
                  <a:pt x="5438166" y="5436398"/>
                </a:moveTo>
                <a:lnTo>
                  <a:pt x="0" y="5436398"/>
                </a:lnTo>
                <a:lnTo>
                  <a:pt x="0" y="0"/>
                </a:lnTo>
                <a:lnTo>
                  <a:pt x="5438166" y="0"/>
                </a:lnTo>
                <a:lnTo>
                  <a:pt x="5438166" y="5436398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02696" y="261029"/>
            <a:ext cx="5438166" cy="5436398"/>
          </a:xfrm>
          <a:custGeom>
            <a:avLst/>
            <a:gdLst/>
            <a:ahLst/>
            <a:cxnLst/>
            <a:rect r="r" b="b" t="t" l="l"/>
            <a:pathLst>
              <a:path h="5436398" w="5438166">
                <a:moveTo>
                  <a:pt x="0" y="0"/>
                </a:moveTo>
                <a:lnTo>
                  <a:pt x="5438166" y="0"/>
                </a:lnTo>
                <a:lnTo>
                  <a:pt x="5438166" y="5436398"/>
                </a:lnTo>
                <a:lnTo>
                  <a:pt x="0" y="54363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032539" y="261029"/>
            <a:ext cx="7183634" cy="9764941"/>
            <a:chOff x="0" y="0"/>
            <a:chExt cx="1891986" cy="257183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891986" cy="2571836"/>
            </a:xfrm>
            <a:custGeom>
              <a:avLst/>
              <a:gdLst/>
              <a:ahLst/>
              <a:cxnLst/>
              <a:rect r="r" b="b" t="t" l="l"/>
              <a:pathLst>
                <a:path h="2571836" w="1891986">
                  <a:moveTo>
                    <a:pt x="0" y="0"/>
                  </a:moveTo>
                  <a:lnTo>
                    <a:pt x="1891986" y="0"/>
                  </a:lnTo>
                  <a:lnTo>
                    <a:pt x="1891986" y="2571836"/>
                  </a:lnTo>
                  <a:lnTo>
                    <a:pt x="0" y="2571836"/>
                  </a:lnTo>
                  <a:close/>
                </a:path>
              </a:pathLst>
            </a:custGeom>
            <a:solidFill>
              <a:srgbClr val="2D4F61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1891986" cy="262898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216173" y="7576415"/>
            <a:ext cx="8443677" cy="1260774"/>
            <a:chOff x="0" y="0"/>
            <a:chExt cx="2223849" cy="33205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223849" cy="332056"/>
            </a:xfrm>
            <a:custGeom>
              <a:avLst/>
              <a:gdLst/>
              <a:ahLst/>
              <a:cxnLst/>
              <a:rect r="r" b="b" t="t" l="l"/>
              <a:pathLst>
                <a:path h="332056" w="2223849">
                  <a:moveTo>
                    <a:pt x="0" y="0"/>
                  </a:moveTo>
                  <a:lnTo>
                    <a:pt x="2223849" y="0"/>
                  </a:lnTo>
                  <a:lnTo>
                    <a:pt x="2223849" y="332056"/>
                  </a:lnTo>
                  <a:lnTo>
                    <a:pt x="0" y="332056"/>
                  </a:lnTo>
                  <a:close/>
                </a:path>
              </a:pathLst>
            </a:custGeom>
            <a:solidFill>
              <a:srgbClr val="51D4B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2223849" cy="3892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16659851" y="1028700"/>
            <a:ext cx="599449" cy="149862"/>
          </a:xfrm>
          <a:custGeom>
            <a:avLst/>
            <a:gdLst/>
            <a:ahLst/>
            <a:cxnLst/>
            <a:rect r="r" b="b" t="t" l="l"/>
            <a:pathLst>
              <a:path h="149862" w="599449">
                <a:moveTo>
                  <a:pt x="0" y="0"/>
                </a:moveTo>
                <a:lnTo>
                  <a:pt x="599449" y="0"/>
                </a:lnTo>
                <a:lnTo>
                  <a:pt x="599449" y="149862"/>
                </a:lnTo>
                <a:lnTo>
                  <a:pt x="0" y="1498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1247169" y="451057"/>
            <a:ext cx="6720289" cy="9331231"/>
            <a:chOff x="0" y="0"/>
            <a:chExt cx="1041149" cy="1445652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041149" cy="1445652"/>
            </a:xfrm>
            <a:custGeom>
              <a:avLst/>
              <a:gdLst/>
              <a:ahLst/>
              <a:cxnLst/>
              <a:rect r="r" b="b" t="t" l="l"/>
              <a:pathLst>
                <a:path h="1445652" w="1041149">
                  <a:moveTo>
                    <a:pt x="0" y="0"/>
                  </a:moveTo>
                  <a:lnTo>
                    <a:pt x="1041149" y="0"/>
                  </a:lnTo>
                  <a:lnTo>
                    <a:pt x="1041149" y="1445652"/>
                  </a:lnTo>
                  <a:lnTo>
                    <a:pt x="0" y="1445652"/>
                  </a:lnTo>
                  <a:close/>
                </a:path>
              </a:pathLst>
            </a:custGeom>
            <a:blipFill>
              <a:blip r:embed="rId6"/>
              <a:stretch>
                <a:fillRect l="-54044" t="0" r="-54044" b="0"/>
              </a:stretch>
            </a:blipFill>
            <a:ln w="238125" cap="sq">
              <a:solidFill>
                <a:srgbClr val="0C3243"/>
              </a:solidFill>
              <a:prstDash val="solid"/>
              <a:miter/>
            </a:ln>
          </p:spPr>
        </p:sp>
      </p:grpSp>
      <p:sp>
        <p:nvSpPr>
          <p:cNvPr name="TextBox 14" id="14"/>
          <p:cNvSpPr txBox="true"/>
          <p:nvPr/>
        </p:nvSpPr>
        <p:spPr>
          <a:xfrm rot="0">
            <a:off x="10469829" y="7637207"/>
            <a:ext cx="4200931" cy="977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59"/>
              </a:lnSpc>
              <a:spcBef>
                <a:spcPct val="0"/>
              </a:spcBef>
            </a:pPr>
            <a:r>
              <a:rPr lang="en-US" sz="5400">
                <a:solidFill>
                  <a:srgbClr val="0C3243"/>
                </a:solidFill>
                <a:latin typeface="Poppins"/>
                <a:ea typeface="Poppins"/>
                <a:cs typeface="Poppins"/>
                <a:sym typeface="Poppins"/>
              </a:rPr>
              <a:t>2 Kings 2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C32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true" rot="0">
            <a:off x="12570294" y="4621341"/>
            <a:ext cx="5438166" cy="5436398"/>
          </a:xfrm>
          <a:custGeom>
            <a:avLst/>
            <a:gdLst/>
            <a:ahLst/>
            <a:cxnLst/>
            <a:rect r="r" b="b" t="t" l="l"/>
            <a:pathLst>
              <a:path h="5436398" w="5438166">
                <a:moveTo>
                  <a:pt x="5438166" y="5436398"/>
                </a:moveTo>
                <a:lnTo>
                  <a:pt x="0" y="5436398"/>
                </a:lnTo>
                <a:lnTo>
                  <a:pt x="0" y="0"/>
                </a:lnTo>
                <a:lnTo>
                  <a:pt x="5438166" y="0"/>
                </a:lnTo>
                <a:lnTo>
                  <a:pt x="5438166" y="5436398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02696" y="261029"/>
            <a:ext cx="5438166" cy="5436398"/>
          </a:xfrm>
          <a:custGeom>
            <a:avLst/>
            <a:gdLst/>
            <a:ahLst/>
            <a:cxnLst/>
            <a:rect r="r" b="b" t="t" l="l"/>
            <a:pathLst>
              <a:path h="5436398" w="5438166">
                <a:moveTo>
                  <a:pt x="0" y="0"/>
                </a:moveTo>
                <a:lnTo>
                  <a:pt x="5438166" y="0"/>
                </a:lnTo>
                <a:lnTo>
                  <a:pt x="5438166" y="5436398"/>
                </a:lnTo>
                <a:lnTo>
                  <a:pt x="0" y="54363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5400000">
            <a:off x="5931191" y="-3933194"/>
            <a:ext cx="6425618" cy="17682609"/>
            <a:chOff x="0" y="0"/>
            <a:chExt cx="1692344" cy="465714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692344" cy="4657148"/>
            </a:xfrm>
            <a:custGeom>
              <a:avLst/>
              <a:gdLst/>
              <a:ahLst/>
              <a:cxnLst/>
              <a:rect r="r" b="b" t="t" l="l"/>
              <a:pathLst>
                <a:path h="4657148" w="1692344">
                  <a:moveTo>
                    <a:pt x="0" y="0"/>
                  </a:moveTo>
                  <a:lnTo>
                    <a:pt x="1692344" y="0"/>
                  </a:lnTo>
                  <a:lnTo>
                    <a:pt x="1692344" y="4657148"/>
                  </a:lnTo>
                  <a:lnTo>
                    <a:pt x="0" y="4657148"/>
                  </a:lnTo>
                  <a:close/>
                </a:path>
              </a:pathLst>
            </a:custGeom>
            <a:solidFill>
              <a:srgbClr val="2D4F61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57150"/>
              <a:ext cx="1692344" cy="471429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9719726" y="1028700"/>
            <a:ext cx="5701136" cy="8229600"/>
            <a:chOff x="0" y="0"/>
            <a:chExt cx="812800" cy="117327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1173278"/>
            </a:xfrm>
            <a:custGeom>
              <a:avLst/>
              <a:gdLst/>
              <a:ahLst/>
              <a:cxnLst/>
              <a:rect r="r" b="b" t="t" l="l"/>
              <a:pathLst>
                <a:path h="1173278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1173278"/>
                  </a:lnTo>
                  <a:lnTo>
                    <a:pt x="0" y="1173278"/>
                  </a:lnTo>
                  <a:close/>
                </a:path>
              </a:pathLst>
            </a:custGeom>
            <a:blipFill>
              <a:blip r:embed="rId4"/>
              <a:stretch>
                <a:fillRect l="-58330" t="0" r="-58330" b="0"/>
              </a:stretch>
            </a:blipFill>
            <a:ln w="190500" cap="sq">
              <a:solidFill>
                <a:srgbClr val="0C3243"/>
              </a:solidFill>
              <a:prstDash val="solid"/>
              <a:miter/>
            </a:ln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16659851" y="1028700"/>
            <a:ext cx="599449" cy="149862"/>
          </a:xfrm>
          <a:custGeom>
            <a:avLst/>
            <a:gdLst/>
            <a:ahLst/>
            <a:cxnLst/>
            <a:rect r="r" b="b" t="t" l="l"/>
            <a:pathLst>
              <a:path h="149862" w="599449">
                <a:moveTo>
                  <a:pt x="0" y="0"/>
                </a:moveTo>
                <a:lnTo>
                  <a:pt x="599449" y="0"/>
                </a:lnTo>
                <a:lnTo>
                  <a:pt x="599449" y="149862"/>
                </a:lnTo>
                <a:lnTo>
                  <a:pt x="0" y="14986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646943" y="2106490"/>
            <a:ext cx="8781217" cy="54794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59"/>
              </a:lnSpc>
              <a:spcBef>
                <a:spcPct val="0"/>
              </a:spcBef>
            </a:pPr>
            <a:r>
              <a:rPr lang="en-US" sz="43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“In leadership, success is succession. If someone coming </a:t>
            </a:r>
            <a:r>
              <a:rPr lang="en-US" sz="43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along behind me is not able to take what I have offered and build on it, then I have failed in my responsibility to the next generation” —Andy Stanley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C32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true" rot="0">
            <a:off x="12570294" y="4621341"/>
            <a:ext cx="5438166" cy="5436398"/>
          </a:xfrm>
          <a:custGeom>
            <a:avLst/>
            <a:gdLst/>
            <a:ahLst/>
            <a:cxnLst/>
            <a:rect r="r" b="b" t="t" l="l"/>
            <a:pathLst>
              <a:path h="5436398" w="5438166">
                <a:moveTo>
                  <a:pt x="5438166" y="5436398"/>
                </a:moveTo>
                <a:lnTo>
                  <a:pt x="0" y="5436398"/>
                </a:lnTo>
                <a:lnTo>
                  <a:pt x="0" y="0"/>
                </a:lnTo>
                <a:lnTo>
                  <a:pt x="5438166" y="0"/>
                </a:lnTo>
                <a:lnTo>
                  <a:pt x="5438166" y="5436398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552183" y="261029"/>
            <a:ext cx="7183634" cy="9764941"/>
            <a:chOff x="0" y="0"/>
            <a:chExt cx="1891986" cy="257183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891986" cy="2571836"/>
            </a:xfrm>
            <a:custGeom>
              <a:avLst/>
              <a:gdLst/>
              <a:ahLst/>
              <a:cxnLst/>
              <a:rect r="r" b="b" t="t" l="l"/>
              <a:pathLst>
                <a:path h="2571836" w="1891986">
                  <a:moveTo>
                    <a:pt x="0" y="0"/>
                  </a:moveTo>
                  <a:lnTo>
                    <a:pt x="1891986" y="0"/>
                  </a:lnTo>
                  <a:lnTo>
                    <a:pt x="1891986" y="2571836"/>
                  </a:lnTo>
                  <a:lnTo>
                    <a:pt x="0" y="2571836"/>
                  </a:lnTo>
                  <a:close/>
                </a:path>
              </a:pathLst>
            </a:custGeom>
            <a:solidFill>
              <a:srgbClr val="2D4F61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1891986" cy="262898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7768070" y="2203188"/>
            <a:ext cx="9491230" cy="5701136"/>
            <a:chOff x="0" y="0"/>
            <a:chExt cx="2499748" cy="150153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99748" cy="1501534"/>
            </a:xfrm>
            <a:custGeom>
              <a:avLst/>
              <a:gdLst/>
              <a:ahLst/>
              <a:cxnLst/>
              <a:rect r="r" b="b" t="t" l="l"/>
              <a:pathLst>
                <a:path h="1501534" w="2499748">
                  <a:moveTo>
                    <a:pt x="0" y="0"/>
                  </a:moveTo>
                  <a:lnTo>
                    <a:pt x="2499748" y="0"/>
                  </a:lnTo>
                  <a:lnTo>
                    <a:pt x="2499748" y="1501534"/>
                  </a:lnTo>
                  <a:lnTo>
                    <a:pt x="0" y="1501534"/>
                  </a:lnTo>
                  <a:close/>
                </a:path>
              </a:pathLst>
            </a:custGeom>
            <a:solidFill>
              <a:srgbClr val="51D4BF">
                <a:alpha val="9804"/>
              </a:srgbClr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57150"/>
              <a:ext cx="2499748" cy="155868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302696" y="261029"/>
            <a:ext cx="5438166" cy="5436398"/>
          </a:xfrm>
          <a:custGeom>
            <a:avLst/>
            <a:gdLst/>
            <a:ahLst/>
            <a:cxnLst/>
            <a:rect r="r" b="b" t="t" l="l"/>
            <a:pathLst>
              <a:path h="5436398" w="5438166">
                <a:moveTo>
                  <a:pt x="0" y="0"/>
                </a:moveTo>
                <a:lnTo>
                  <a:pt x="5438166" y="0"/>
                </a:lnTo>
                <a:lnTo>
                  <a:pt x="5438166" y="5436398"/>
                </a:lnTo>
                <a:lnTo>
                  <a:pt x="0" y="54363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1082207" y="2203188"/>
            <a:ext cx="5701136" cy="5701136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4"/>
              <a:stretch>
                <a:fillRect l="-25046" t="0" r="-25046" b="0"/>
              </a:stretch>
            </a:blipFill>
            <a:ln w="190500" cap="sq">
              <a:solidFill>
                <a:srgbClr val="0C3243"/>
              </a:solidFill>
              <a:prstDash val="solid"/>
              <a:miter/>
            </a:ln>
          </p:spPr>
        </p:sp>
      </p:grpSp>
      <p:sp>
        <p:nvSpPr>
          <p:cNvPr name="Freeform 12" id="12"/>
          <p:cNvSpPr/>
          <p:nvPr/>
        </p:nvSpPr>
        <p:spPr>
          <a:xfrm flipH="false" flipV="false" rot="0">
            <a:off x="16659851" y="1028700"/>
            <a:ext cx="599449" cy="149862"/>
          </a:xfrm>
          <a:custGeom>
            <a:avLst/>
            <a:gdLst/>
            <a:ahLst/>
            <a:cxnLst/>
            <a:rect r="r" b="b" t="t" l="l"/>
            <a:pathLst>
              <a:path h="149862" w="599449">
                <a:moveTo>
                  <a:pt x="0" y="0"/>
                </a:moveTo>
                <a:lnTo>
                  <a:pt x="599449" y="0"/>
                </a:lnTo>
                <a:lnTo>
                  <a:pt x="599449" y="149862"/>
                </a:lnTo>
                <a:lnTo>
                  <a:pt x="0" y="14986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514379" y="2979228"/>
            <a:ext cx="5744921" cy="4114800"/>
          </a:xfrm>
          <a:custGeom>
            <a:avLst/>
            <a:gdLst/>
            <a:ahLst/>
            <a:cxnLst/>
            <a:rect r="r" b="b" t="t" l="l"/>
            <a:pathLst>
              <a:path h="4114800" w="5744921">
                <a:moveTo>
                  <a:pt x="0" y="0"/>
                </a:moveTo>
                <a:lnTo>
                  <a:pt x="5744921" y="0"/>
                </a:lnTo>
                <a:lnTo>
                  <a:pt x="574492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5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8042903" y="2272473"/>
            <a:ext cx="8401862" cy="5404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500"/>
              </a:lnSpc>
            </a:pPr>
            <a:r>
              <a:rPr lang="en-US" sz="8400" b="true">
                <a:solidFill>
                  <a:srgbClr val="51D4BF"/>
                </a:solidFill>
                <a:latin typeface="Poppins Bold"/>
                <a:ea typeface="Poppins Bold"/>
                <a:cs typeface="Poppins Bold"/>
                <a:sym typeface="Poppins Bold"/>
              </a:rPr>
              <a:t>Existing Leaders Must Prepare for Transition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C32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true" rot="0">
            <a:off x="12570294" y="4621341"/>
            <a:ext cx="5438166" cy="5436398"/>
          </a:xfrm>
          <a:custGeom>
            <a:avLst/>
            <a:gdLst/>
            <a:ahLst/>
            <a:cxnLst/>
            <a:rect r="r" b="b" t="t" l="l"/>
            <a:pathLst>
              <a:path h="5436398" w="5438166">
                <a:moveTo>
                  <a:pt x="5438166" y="5436398"/>
                </a:moveTo>
                <a:lnTo>
                  <a:pt x="0" y="5436398"/>
                </a:lnTo>
                <a:lnTo>
                  <a:pt x="0" y="0"/>
                </a:lnTo>
                <a:lnTo>
                  <a:pt x="5438166" y="0"/>
                </a:lnTo>
                <a:lnTo>
                  <a:pt x="5438166" y="5436398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02696" y="261029"/>
            <a:ext cx="5438166" cy="5436398"/>
          </a:xfrm>
          <a:custGeom>
            <a:avLst/>
            <a:gdLst/>
            <a:ahLst/>
            <a:cxnLst/>
            <a:rect r="r" b="b" t="t" l="l"/>
            <a:pathLst>
              <a:path h="5436398" w="5438166">
                <a:moveTo>
                  <a:pt x="0" y="0"/>
                </a:moveTo>
                <a:lnTo>
                  <a:pt x="5438166" y="0"/>
                </a:lnTo>
                <a:lnTo>
                  <a:pt x="5438166" y="5436398"/>
                </a:lnTo>
                <a:lnTo>
                  <a:pt x="0" y="54363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5400000">
            <a:off x="5619733" y="-3621736"/>
            <a:ext cx="7048534" cy="17682609"/>
            <a:chOff x="0" y="0"/>
            <a:chExt cx="1856404" cy="465714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856404" cy="4657148"/>
            </a:xfrm>
            <a:custGeom>
              <a:avLst/>
              <a:gdLst/>
              <a:ahLst/>
              <a:cxnLst/>
              <a:rect r="r" b="b" t="t" l="l"/>
              <a:pathLst>
                <a:path h="4657148" w="1856404">
                  <a:moveTo>
                    <a:pt x="0" y="0"/>
                  </a:moveTo>
                  <a:lnTo>
                    <a:pt x="1856404" y="0"/>
                  </a:lnTo>
                  <a:lnTo>
                    <a:pt x="1856404" y="4657148"/>
                  </a:lnTo>
                  <a:lnTo>
                    <a:pt x="0" y="4657148"/>
                  </a:lnTo>
                  <a:close/>
                </a:path>
              </a:pathLst>
            </a:custGeom>
            <a:solidFill>
              <a:srgbClr val="2D4F61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57150"/>
              <a:ext cx="1856404" cy="471429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082207" y="2399473"/>
            <a:ext cx="16177093" cy="11830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99"/>
              </a:lnSpc>
            </a:pPr>
            <a:r>
              <a:rPr lang="en-US" sz="7199" b="true">
                <a:solidFill>
                  <a:srgbClr val="51D4BF"/>
                </a:solidFill>
                <a:latin typeface="Poppins Bold"/>
                <a:ea typeface="Poppins Bold"/>
                <a:cs typeface="Poppins Bold"/>
                <a:sym typeface="Poppins Bold"/>
              </a:rPr>
              <a:t>Anoint before you appoint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505652" y="3668304"/>
            <a:ext cx="16177093" cy="842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580"/>
              </a:lnSpc>
              <a:spcBef>
                <a:spcPct val="0"/>
              </a:spcBef>
            </a:pPr>
            <a:r>
              <a:rPr lang="en-US" sz="4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Do not surprise leaders with leadership (1 Kings 19:16)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6659851" y="1028700"/>
            <a:ext cx="599449" cy="149862"/>
          </a:xfrm>
          <a:custGeom>
            <a:avLst/>
            <a:gdLst/>
            <a:ahLst/>
            <a:cxnLst/>
            <a:rect r="r" b="b" t="t" l="l"/>
            <a:pathLst>
              <a:path h="149862" w="599449">
                <a:moveTo>
                  <a:pt x="0" y="0"/>
                </a:moveTo>
                <a:lnTo>
                  <a:pt x="599449" y="0"/>
                </a:lnTo>
                <a:lnTo>
                  <a:pt x="599449" y="149862"/>
                </a:lnTo>
                <a:lnTo>
                  <a:pt x="0" y="1498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082207" y="5114793"/>
            <a:ext cx="16177093" cy="1202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000"/>
              </a:lnSpc>
            </a:pPr>
            <a:r>
              <a:rPr lang="en-US" sz="7200" b="true">
                <a:solidFill>
                  <a:srgbClr val="51D4BF"/>
                </a:solidFill>
                <a:latin typeface="Poppins Bold"/>
                <a:ea typeface="Poppins Bold"/>
                <a:cs typeface="Poppins Bold"/>
                <a:sym typeface="Poppins Bold"/>
              </a:rPr>
              <a:t>Allow them to assist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658052" y="6437206"/>
            <a:ext cx="16177093" cy="1671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80"/>
              </a:lnSpc>
              <a:spcBef>
                <a:spcPct val="0"/>
              </a:spcBef>
            </a:pPr>
            <a:r>
              <a:rPr lang="en-US" sz="4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Apprenticeships have a purpose (Acts 16:3; 1 Kings 19:19–21)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C32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true" rot="0">
            <a:off x="12570294" y="4621341"/>
            <a:ext cx="5438166" cy="5436398"/>
          </a:xfrm>
          <a:custGeom>
            <a:avLst/>
            <a:gdLst/>
            <a:ahLst/>
            <a:cxnLst/>
            <a:rect r="r" b="b" t="t" l="l"/>
            <a:pathLst>
              <a:path h="5436398" w="5438166">
                <a:moveTo>
                  <a:pt x="5438166" y="5436398"/>
                </a:moveTo>
                <a:lnTo>
                  <a:pt x="0" y="5436398"/>
                </a:lnTo>
                <a:lnTo>
                  <a:pt x="0" y="0"/>
                </a:lnTo>
                <a:lnTo>
                  <a:pt x="5438166" y="0"/>
                </a:lnTo>
                <a:lnTo>
                  <a:pt x="5438166" y="5436398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02696" y="261029"/>
            <a:ext cx="5438166" cy="5436398"/>
          </a:xfrm>
          <a:custGeom>
            <a:avLst/>
            <a:gdLst/>
            <a:ahLst/>
            <a:cxnLst/>
            <a:rect r="r" b="b" t="t" l="l"/>
            <a:pathLst>
              <a:path h="5436398" w="5438166">
                <a:moveTo>
                  <a:pt x="0" y="0"/>
                </a:moveTo>
                <a:lnTo>
                  <a:pt x="5438166" y="0"/>
                </a:lnTo>
                <a:lnTo>
                  <a:pt x="5438166" y="5436398"/>
                </a:lnTo>
                <a:lnTo>
                  <a:pt x="0" y="54363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5400000">
            <a:off x="9475935" y="1474935"/>
            <a:ext cx="7666300" cy="7900431"/>
            <a:chOff x="0" y="0"/>
            <a:chExt cx="2019108" cy="2080772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019108" cy="2080772"/>
            </a:xfrm>
            <a:custGeom>
              <a:avLst/>
              <a:gdLst/>
              <a:ahLst/>
              <a:cxnLst/>
              <a:rect r="r" b="b" t="t" l="l"/>
              <a:pathLst>
                <a:path h="2080772" w="2019108">
                  <a:moveTo>
                    <a:pt x="0" y="0"/>
                  </a:moveTo>
                  <a:lnTo>
                    <a:pt x="2019108" y="0"/>
                  </a:lnTo>
                  <a:lnTo>
                    <a:pt x="2019108" y="2080772"/>
                  </a:lnTo>
                  <a:lnTo>
                    <a:pt x="0" y="2080772"/>
                  </a:lnTo>
                  <a:close/>
                </a:path>
              </a:pathLst>
            </a:custGeom>
            <a:solidFill>
              <a:srgbClr val="2D4F61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57150"/>
              <a:ext cx="2019108" cy="213792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649036" y="1028700"/>
            <a:ext cx="7709833" cy="6967587"/>
            <a:chOff x="0" y="0"/>
            <a:chExt cx="1099176" cy="99335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099176" cy="993355"/>
            </a:xfrm>
            <a:custGeom>
              <a:avLst/>
              <a:gdLst/>
              <a:ahLst/>
              <a:cxnLst/>
              <a:rect r="r" b="b" t="t" l="l"/>
              <a:pathLst>
                <a:path h="993355" w="1099176">
                  <a:moveTo>
                    <a:pt x="0" y="0"/>
                  </a:moveTo>
                  <a:lnTo>
                    <a:pt x="1099176" y="0"/>
                  </a:lnTo>
                  <a:lnTo>
                    <a:pt x="1099176" y="993355"/>
                  </a:lnTo>
                  <a:lnTo>
                    <a:pt x="0" y="993355"/>
                  </a:lnTo>
                  <a:close/>
                </a:path>
              </a:pathLst>
            </a:custGeom>
            <a:blipFill>
              <a:blip r:embed="rId4"/>
              <a:stretch>
                <a:fillRect l="-17821" t="0" r="-17821" b="0"/>
              </a:stretch>
            </a:blipFill>
            <a:ln w="190500" cap="sq">
              <a:solidFill>
                <a:srgbClr val="0C3243"/>
              </a:solidFill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649036" y="2651703"/>
            <a:ext cx="7709833" cy="3721581"/>
            <a:chOff x="0" y="0"/>
            <a:chExt cx="2030573" cy="98016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030573" cy="980169"/>
            </a:xfrm>
            <a:custGeom>
              <a:avLst/>
              <a:gdLst/>
              <a:ahLst/>
              <a:cxnLst/>
              <a:rect r="r" b="b" t="t" l="l"/>
              <a:pathLst>
                <a:path h="980169" w="2030573">
                  <a:moveTo>
                    <a:pt x="0" y="0"/>
                  </a:moveTo>
                  <a:lnTo>
                    <a:pt x="2030573" y="0"/>
                  </a:lnTo>
                  <a:lnTo>
                    <a:pt x="2030573" y="980169"/>
                  </a:lnTo>
                  <a:lnTo>
                    <a:pt x="0" y="980169"/>
                  </a:lnTo>
                  <a:close/>
                </a:path>
              </a:pathLst>
            </a:custGeom>
            <a:gradFill rotWithShape="true">
              <a:gsLst>
                <a:gs pos="0">
                  <a:srgbClr val="0C3243">
                    <a:alpha val="75000"/>
                  </a:srgbClr>
                </a:gs>
                <a:gs pos="100000">
                  <a:srgbClr val="2D4F61">
                    <a:alpha val="75000"/>
                  </a:srgbClr>
                </a:gs>
              </a:gsLst>
              <a:lin ang="0"/>
            </a:gra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57150"/>
              <a:ext cx="2030573" cy="10373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16659851" y="1028700"/>
            <a:ext cx="599449" cy="149862"/>
          </a:xfrm>
          <a:custGeom>
            <a:avLst/>
            <a:gdLst/>
            <a:ahLst/>
            <a:cxnLst/>
            <a:rect r="r" b="b" t="t" l="l"/>
            <a:pathLst>
              <a:path h="149862" w="599449">
                <a:moveTo>
                  <a:pt x="0" y="0"/>
                </a:moveTo>
                <a:lnTo>
                  <a:pt x="599449" y="0"/>
                </a:lnTo>
                <a:lnTo>
                  <a:pt x="599449" y="149862"/>
                </a:lnTo>
                <a:lnTo>
                  <a:pt x="0" y="14986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2145398" y="3409498"/>
            <a:ext cx="6717109" cy="2120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49"/>
              </a:lnSpc>
            </a:pPr>
            <a:r>
              <a:rPr lang="en-US" sz="6599" b="true">
                <a:solidFill>
                  <a:srgbClr val="51D4BF"/>
                </a:solidFill>
                <a:latin typeface="Poppins Bold"/>
                <a:ea typeface="Poppins Bold"/>
                <a:cs typeface="Poppins Bold"/>
                <a:sym typeface="Poppins Bold"/>
              </a:rPr>
              <a:t>The R.O.I. of Apprenticeship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500469" y="2103662"/>
            <a:ext cx="7758831" cy="1583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40"/>
              </a:lnSpc>
            </a:pPr>
            <a:r>
              <a:rPr lang="en-US" sz="54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Allows </a:t>
            </a:r>
            <a:r>
              <a:rPr lang="en-US" sz="5400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Relationships</a:t>
            </a:r>
            <a:r>
              <a:rPr lang="en-US" sz="54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to Blossom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500469" y="4037754"/>
            <a:ext cx="7159382" cy="2335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40"/>
              </a:lnSpc>
            </a:pPr>
            <a:r>
              <a:rPr lang="en-US" sz="54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Promotes </a:t>
            </a:r>
            <a:r>
              <a:rPr lang="en-US" sz="5400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Observation</a:t>
            </a:r>
            <a:r>
              <a:rPr lang="en-US" sz="54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of Current Leadership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500469" y="6811221"/>
            <a:ext cx="8182277" cy="2335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40"/>
              </a:lnSpc>
            </a:pPr>
            <a:r>
              <a:rPr lang="en-US" sz="54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Encourages </a:t>
            </a:r>
            <a:r>
              <a:rPr lang="en-US" sz="5400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Intentionality</a:t>
            </a:r>
            <a:r>
              <a:rPr lang="en-US" sz="54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in Mentoring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C32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true" rot="0">
            <a:off x="12570294" y="4621341"/>
            <a:ext cx="5438166" cy="5436398"/>
          </a:xfrm>
          <a:custGeom>
            <a:avLst/>
            <a:gdLst/>
            <a:ahLst/>
            <a:cxnLst/>
            <a:rect r="r" b="b" t="t" l="l"/>
            <a:pathLst>
              <a:path h="5436398" w="5438166">
                <a:moveTo>
                  <a:pt x="5438166" y="5436398"/>
                </a:moveTo>
                <a:lnTo>
                  <a:pt x="0" y="5436398"/>
                </a:lnTo>
                <a:lnTo>
                  <a:pt x="0" y="0"/>
                </a:lnTo>
                <a:lnTo>
                  <a:pt x="5438166" y="0"/>
                </a:lnTo>
                <a:lnTo>
                  <a:pt x="5438166" y="5436398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02696" y="261029"/>
            <a:ext cx="5438166" cy="5436398"/>
          </a:xfrm>
          <a:custGeom>
            <a:avLst/>
            <a:gdLst/>
            <a:ahLst/>
            <a:cxnLst/>
            <a:rect r="r" b="b" t="t" l="l"/>
            <a:pathLst>
              <a:path h="5436398" w="5438166">
                <a:moveTo>
                  <a:pt x="0" y="0"/>
                </a:moveTo>
                <a:lnTo>
                  <a:pt x="5438166" y="0"/>
                </a:lnTo>
                <a:lnTo>
                  <a:pt x="5438166" y="5436398"/>
                </a:lnTo>
                <a:lnTo>
                  <a:pt x="0" y="54363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5400000">
            <a:off x="5619733" y="-3621736"/>
            <a:ext cx="7048534" cy="17682609"/>
            <a:chOff x="0" y="0"/>
            <a:chExt cx="1856404" cy="465714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856404" cy="4657148"/>
            </a:xfrm>
            <a:custGeom>
              <a:avLst/>
              <a:gdLst/>
              <a:ahLst/>
              <a:cxnLst/>
              <a:rect r="r" b="b" t="t" l="l"/>
              <a:pathLst>
                <a:path h="4657148" w="1856404">
                  <a:moveTo>
                    <a:pt x="0" y="0"/>
                  </a:moveTo>
                  <a:lnTo>
                    <a:pt x="1856404" y="0"/>
                  </a:lnTo>
                  <a:lnTo>
                    <a:pt x="1856404" y="4657148"/>
                  </a:lnTo>
                  <a:lnTo>
                    <a:pt x="0" y="4657148"/>
                  </a:lnTo>
                  <a:close/>
                </a:path>
              </a:pathLst>
            </a:custGeom>
            <a:solidFill>
              <a:srgbClr val="2D4F61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57150"/>
              <a:ext cx="1856404" cy="471429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082207" y="2389948"/>
            <a:ext cx="16177093" cy="1183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874"/>
              </a:lnSpc>
            </a:pPr>
            <a:r>
              <a:rPr lang="en-US" sz="7099" b="true">
                <a:solidFill>
                  <a:srgbClr val="51D4BF"/>
                </a:solidFill>
                <a:latin typeface="Poppins Bold"/>
                <a:ea typeface="Poppins Bold"/>
                <a:cs typeface="Poppins Bold"/>
                <a:sym typeface="Poppins Bold"/>
              </a:rPr>
              <a:t>Acknowledge their Apprenticeship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505652" y="3844933"/>
            <a:ext cx="16177093" cy="1671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580"/>
              </a:lnSpc>
              <a:spcBef>
                <a:spcPct val="0"/>
              </a:spcBef>
            </a:pPr>
            <a:r>
              <a:rPr lang="en-US" sz="4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Elisha was associated with Elijah for a while (2 Kings 2:3, 5, 7)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6659851" y="1028700"/>
            <a:ext cx="599449" cy="149862"/>
          </a:xfrm>
          <a:custGeom>
            <a:avLst/>
            <a:gdLst/>
            <a:ahLst/>
            <a:cxnLst/>
            <a:rect r="r" b="b" t="t" l="l"/>
            <a:pathLst>
              <a:path h="149862" w="599449">
                <a:moveTo>
                  <a:pt x="0" y="0"/>
                </a:moveTo>
                <a:lnTo>
                  <a:pt x="599449" y="0"/>
                </a:lnTo>
                <a:lnTo>
                  <a:pt x="599449" y="149862"/>
                </a:lnTo>
                <a:lnTo>
                  <a:pt x="0" y="1498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505652" y="5897452"/>
            <a:ext cx="16177093" cy="1671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80"/>
              </a:lnSpc>
              <a:spcBef>
                <a:spcPct val="0"/>
              </a:spcBef>
            </a:pPr>
            <a:r>
              <a:rPr lang="en-US" sz="4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People need to know their leaders (Paul mentions 37 coworkers by name)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C32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true" rot="0">
            <a:off x="12570294" y="4621341"/>
            <a:ext cx="5438166" cy="5436398"/>
          </a:xfrm>
          <a:custGeom>
            <a:avLst/>
            <a:gdLst/>
            <a:ahLst/>
            <a:cxnLst/>
            <a:rect r="r" b="b" t="t" l="l"/>
            <a:pathLst>
              <a:path h="5436398" w="5438166">
                <a:moveTo>
                  <a:pt x="5438166" y="5436398"/>
                </a:moveTo>
                <a:lnTo>
                  <a:pt x="0" y="5436398"/>
                </a:lnTo>
                <a:lnTo>
                  <a:pt x="0" y="0"/>
                </a:lnTo>
                <a:lnTo>
                  <a:pt x="5438166" y="0"/>
                </a:lnTo>
                <a:lnTo>
                  <a:pt x="5438166" y="5436398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552183" y="261029"/>
            <a:ext cx="7183634" cy="9764941"/>
            <a:chOff x="0" y="0"/>
            <a:chExt cx="1891986" cy="257183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891986" cy="2571836"/>
            </a:xfrm>
            <a:custGeom>
              <a:avLst/>
              <a:gdLst/>
              <a:ahLst/>
              <a:cxnLst/>
              <a:rect r="r" b="b" t="t" l="l"/>
              <a:pathLst>
                <a:path h="2571836" w="1891986">
                  <a:moveTo>
                    <a:pt x="0" y="0"/>
                  </a:moveTo>
                  <a:lnTo>
                    <a:pt x="1891986" y="0"/>
                  </a:lnTo>
                  <a:lnTo>
                    <a:pt x="1891986" y="2571836"/>
                  </a:lnTo>
                  <a:lnTo>
                    <a:pt x="0" y="2571836"/>
                  </a:lnTo>
                  <a:close/>
                </a:path>
              </a:pathLst>
            </a:custGeom>
            <a:solidFill>
              <a:srgbClr val="2D4F61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1891986" cy="262898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7768070" y="2203188"/>
            <a:ext cx="9491230" cy="5701136"/>
            <a:chOff x="0" y="0"/>
            <a:chExt cx="2499748" cy="150153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99748" cy="1501534"/>
            </a:xfrm>
            <a:custGeom>
              <a:avLst/>
              <a:gdLst/>
              <a:ahLst/>
              <a:cxnLst/>
              <a:rect r="r" b="b" t="t" l="l"/>
              <a:pathLst>
                <a:path h="1501534" w="2499748">
                  <a:moveTo>
                    <a:pt x="0" y="0"/>
                  </a:moveTo>
                  <a:lnTo>
                    <a:pt x="2499748" y="0"/>
                  </a:lnTo>
                  <a:lnTo>
                    <a:pt x="2499748" y="1501534"/>
                  </a:lnTo>
                  <a:lnTo>
                    <a:pt x="0" y="1501534"/>
                  </a:lnTo>
                  <a:close/>
                </a:path>
              </a:pathLst>
            </a:custGeom>
            <a:solidFill>
              <a:srgbClr val="51D4BF">
                <a:alpha val="9804"/>
              </a:srgbClr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57150"/>
              <a:ext cx="2499748" cy="155868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302696" y="261029"/>
            <a:ext cx="5438166" cy="5436398"/>
          </a:xfrm>
          <a:custGeom>
            <a:avLst/>
            <a:gdLst/>
            <a:ahLst/>
            <a:cxnLst/>
            <a:rect r="r" b="b" t="t" l="l"/>
            <a:pathLst>
              <a:path h="5436398" w="5438166">
                <a:moveTo>
                  <a:pt x="0" y="0"/>
                </a:moveTo>
                <a:lnTo>
                  <a:pt x="5438166" y="0"/>
                </a:lnTo>
                <a:lnTo>
                  <a:pt x="5438166" y="5436398"/>
                </a:lnTo>
                <a:lnTo>
                  <a:pt x="0" y="54363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1082207" y="2203188"/>
            <a:ext cx="5701136" cy="5701136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4"/>
              <a:stretch>
                <a:fillRect l="-25046" t="0" r="-25046" b="0"/>
              </a:stretch>
            </a:blipFill>
            <a:ln w="190500" cap="sq">
              <a:solidFill>
                <a:srgbClr val="0C3243"/>
              </a:solidFill>
              <a:prstDash val="solid"/>
              <a:miter/>
            </a:ln>
          </p:spPr>
        </p:sp>
      </p:grpSp>
      <p:sp>
        <p:nvSpPr>
          <p:cNvPr name="Freeform 12" id="12"/>
          <p:cNvSpPr/>
          <p:nvPr/>
        </p:nvSpPr>
        <p:spPr>
          <a:xfrm flipH="false" flipV="false" rot="0">
            <a:off x="16659851" y="1028700"/>
            <a:ext cx="599449" cy="149862"/>
          </a:xfrm>
          <a:custGeom>
            <a:avLst/>
            <a:gdLst/>
            <a:ahLst/>
            <a:cxnLst/>
            <a:rect r="r" b="b" t="t" l="l"/>
            <a:pathLst>
              <a:path h="149862" w="599449">
                <a:moveTo>
                  <a:pt x="0" y="0"/>
                </a:moveTo>
                <a:lnTo>
                  <a:pt x="599449" y="0"/>
                </a:lnTo>
                <a:lnTo>
                  <a:pt x="599449" y="149862"/>
                </a:lnTo>
                <a:lnTo>
                  <a:pt x="0" y="14986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514379" y="2979228"/>
            <a:ext cx="5744921" cy="4114800"/>
          </a:xfrm>
          <a:custGeom>
            <a:avLst/>
            <a:gdLst/>
            <a:ahLst/>
            <a:cxnLst/>
            <a:rect r="r" b="b" t="t" l="l"/>
            <a:pathLst>
              <a:path h="4114800" w="5744921">
                <a:moveTo>
                  <a:pt x="0" y="0"/>
                </a:moveTo>
                <a:lnTo>
                  <a:pt x="5744921" y="0"/>
                </a:lnTo>
                <a:lnTo>
                  <a:pt x="574492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5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8042903" y="2272473"/>
            <a:ext cx="8401862" cy="5404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500"/>
              </a:lnSpc>
            </a:pPr>
            <a:r>
              <a:rPr lang="en-US" sz="8400" b="true">
                <a:solidFill>
                  <a:srgbClr val="51D4BF"/>
                </a:solidFill>
                <a:latin typeface="Poppins Bold"/>
                <a:ea typeface="Poppins Bold"/>
                <a:cs typeface="Poppins Bold"/>
                <a:sym typeface="Poppins Bold"/>
              </a:rPr>
              <a:t>Emerging Leaders Must Prepare for Transition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C32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true" rot="0">
            <a:off x="12570294" y="4621341"/>
            <a:ext cx="5438166" cy="5436398"/>
          </a:xfrm>
          <a:custGeom>
            <a:avLst/>
            <a:gdLst/>
            <a:ahLst/>
            <a:cxnLst/>
            <a:rect r="r" b="b" t="t" l="l"/>
            <a:pathLst>
              <a:path h="5436398" w="5438166">
                <a:moveTo>
                  <a:pt x="5438166" y="5436398"/>
                </a:moveTo>
                <a:lnTo>
                  <a:pt x="0" y="5436398"/>
                </a:lnTo>
                <a:lnTo>
                  <a:pt x="0" y="0"/>
                </a:lnTo>
                <a:lnTo>
                  <a:pt x="5438166" y="0"/>
                </a:lnTo>
                <a:lnTo>
                  <a:pt x="5438166" y="5436398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02696" y="261029"/>
            <a:ext cx="5438166" cy="5436398"/>
          </a:xfrm>
          <a:custGeom>
            <a:avLst/>
            <a:gdLst/>
            <a:ahLst/>
            <a:cxnLst/>
            <a:rect r="r" b="b" t="t" l="l"/>
            <a:pathLst>
              <a:path h="5436398" w="5438166">
                <a:moveTo>
                  <a:pt x="0" y="0"/>
                </a:moveTo>
                <a:lnTo>
                  <a:pt x="5438166" y="0"/>
                </a:lnTo>
                <a:lnTo>
                  <a:pt x="5438166" y="5436398"/>
                </a:lnTo>
                <a:lnTo>
                  <a:pt x="0" y="54363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5400000">
            <a:off x="5619733" y="-3621736"/>
            <a:ext cx="7048534" cy="17682609"/>
            <a:chOff x="0" y="0"/>
            <a:chExt cx="1856404" cy="465714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856404" cy="4657148"/>
            </a:xfrm>
            <a:custGeom>
              <a:avLst/>
              <a:gdLst/>
              <a:ahLst/>
              <a:cxnLst/>
              <a:rect r="r" b="b" t="t" l="l"/>
              <a:pathLst>
                <a:path h="4657148" w="1856404">
                  <a:moveTo>
                    <a:pt x="0" y="0"/>
                  </a:moveTo>
                  <a:lnTo>
                    <a:pt x="1856404" y="0"/>
                  </a:lnTo>
                  <a:lnTo>
                    <a:pt x="1856404" y="4657148"/>
                  </a:lnTo>
                  <a:lnTo>
                    <a:pt x="0" y="4657148"/>
                  </a:lnTo>
                  <a:close/>
                </a:path>
              </a:pathLst>
            </a:custGeom>
            <a:solidFill>
              <a:srgbClr val="2D4F61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57150"/>
              <a:ext cx="1856404" cy="471429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082207" y="2389948"/>
            <a:ext cx="16177093" cy="1202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000"/>
              </a:lnSpc>
            </a:pPr>
            <a:r>
              <a:rPr lang="en-US" sz="7200" b="true">
                <a:solidFill>
                  <a:srgbClr val="51D4BF"/>
                </a:solidFill>
                <a:latin typeface="Poppins Bold"/>
                <a:ea typeface="Poppins Bold"/>
                <a:cs typeface="Poppins Bold"/>
                <a:sym typeface="Poppins Bold"/>
              </a:rPr>
              <a:t>Appreciate the past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505652" y="4043549"/>
            <a:ext cx="16177093" cy="842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580"/>
              </a:lnSpc>
              <a:spcBef>
                <a:spcPct val="0"/>
              </a:spcBef>
            </a:pPr>
            <a:r>
              <a:rPr lang="en-US" sz="4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Respect former leaders (2 Kings 2:9)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6659851" y="1028700"/>
            <a:ext cx="599449" cy="149862"/>
          </a:xfrm>
          <a:custGeom>
            <a:avLst/>
            <a:gdLst/>
            <a:ahLst/>
            <a:cxnLst/>
            <a:rect r="r" b="b" t="t" l="l"/>
            <a:pathLst>
              <a:path h="149862" w="599449">
                <a:moveTo>
                  <a:pt x="0" y="0"/>
                </a:moveTo>
                <a:lnTo>
                  <a:pt x="599449" y="0"/>
                </a:lnTo>
                <a:lnTo>
                  <a:pt x="599449" y="149862"/>
                </a:lnTo>
                <a:lnTo>
                  <a:pt x="0" y="1498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505652" y="5278412"/>
            <a:ext cx="16177093" cy="842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80"/>
              </a:lnSpc>
              <a:spcBef>
                <a:spcPct val="0"/>
              </a:spcBef>
            </a:pPr>
            <a:r>
              <a:rPr lang="en-US" sz="4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Recognize what made them successful (2 Kings 2:9)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505652" y="6511582"/>
            <a:ext cx="16177093" cy="842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80"/>
              </a:lnSpc>
              <a:spcBef>
                <a:spcPct val="0"/>
              </a:spcBef>
            </a:pPr>
            <a:r>
              <a:rPr lang="en-US" sz="4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Retain symbols of former success (2 Kings 2:13–14)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C32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true" rot="0">
            <a:off x="12570294" y="4621341"/>
            <a:ext cx="5438166" cy="5436398"/>
          </a:xfrm>
          <a:custGeom>
            <a:avLst/>
            <a:gdLst/>
            <a:ahLst/>
            <a:cxnLst/>
            <a:rect r="r" b="b" t="t" l="l"/>
            <a:pathLst>
              <a:path h="5436398" w="5438166">
                <a:moveTo>
                  <a:pt x="5438166" y="5436398"/>
                </a:moveTo>
                <a:lnTo>
                  <a:pt x="0" y="5436398"/>
                </a:lnTo>
                <a:lnTo>
                  <a:pt x="0" y="0"/>
                </a:lnTo>
                <a:lnTo>
                  <a:pt x="5438166" y="0"/>
                </a:lnTo>
                <a:lnTo>
                  <a:pt x="5438166" y="5436398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02696" y="261029"/>
            <a:ext cx="5438166" cy="5436398"/>
          </a:xfrm>
          <a:custGeom>
            <a:avLst/>
            <a:gdLst/>
            <a:ahLst/>
            <a:cxnLst/>
            <a:rect r="r" b="b" t="t" l="l"/>
            <a:pathLst>
              <a:path h="5436398" w="5438166">
                <a:moveTo>
                  <a:pt x="0" y="0"/>
                </a:moveTo>
                <a:lnTo>
                  <a:pt x="5438166" y="0"/>
                </a:lnTo>
                <a:lnTo>
                  <a:pt x="5438166" y="5436398"/>
                </a:lnTo>
                <a:lnTo>
                  <a:pt x="0" y="54363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5400000">
            <a:off x="5619733" y="-3621736"/>
            <a:ext cx="7048534" cy="17682609"/>
            <a:chOff x="0" y="0"/>
            <a:chExt cx="1856404" cy="465714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856404" cy="4657148"/>
            </a:xfrm>
            <a:custGeom>
              <a:avLst/>
              <a:gdLst/>
              <a:ahLst/>
              <a:cxnLst/>
              <a:rect r="r" b="b" t="t" l="l"/>
              <a:pathLst>
                <a:path h="4657148" w="1856404">
                  <a:moveTo>
                    <a:pt x="0" y="0"/>
                  </a:moveTo>
                  <a:lnTo>
                    <a:pt x="1856404" y="0"/>
                  </a:lnTo>
                  <a:lnTo>
                    <a:pt x="1856404" y="4657148"/>
                  </a:lnTo>
                  <a:lnTo>
                    <a:pt x="0" y="4657148"/>
                  </a:lnTo>
                  <a:close/>
                </a:path>
              </a:pathLst>
            </a:custGeom>
            <a:solidFill>
              <a:srgbClr val="2D4F61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57150"/>
              <a:ext cx="1856404" cy="471429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082207" y="2325813"/>
            <a:ext cx="16177093" cy="1202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000"/>
              </a:lnSpc>
            </a:pPr>
            <a:r>
              <a:rPr lang="en-US" sz="7200" b="true">
                <a:solidFill>
                  <a:srgbClr val="51D4BF"/>
                </a:solidFill>
                <a:latin typeface="Poppins Bold"/>
                <a:ea typeface="Poppins Bold"/>
                <a:cs typeface="Poppins Bold"/>
                <a:sym typeface="Poppins Bold"/>
              </a:rPr>
              <a:t>Anticipate the future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505652" y="3757799"/>
            <a:ext cx="16177093" cy="842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580"/>
              </a:lnSpc>
              <a:spcBef>
                <a:spcPct val="0"/>
              </a:spcBef>
            </a:pPr>
            <a:r>
              <a:rPr lang="en-US" sz="4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Move on (2 Kings 2:16–18; Josh 1:1–2)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6659851" y="1028700"/>
            <a:ext cx="599449" cy="149862"/>
          </a:xfrm>
          <a:custGeom>
            <a:avLst/>
            <a:gdLst/>
            <a:ahLst/>
            <a:cxnLst/>
            <a:rect r="r" b="b" t="t" l="l"/>
            <a:pathLst>
              <a:path h="149862" w="599449">
                <a:moveTo>
                  <a:pt x="0" y="0"/>
                </a:moveTo>
                <a:lnTo>
                  <a:pt x="599449" y="0"/>
                </a:lnTo>
                <a:lnTo>
                  <a:pt x="599449" y="149862"/>
                </a:lnTo>
                <a:lnTo>
                  <a:pt x="0" y="1498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003985" y="4857750"/>
            <a:ext cx="15678760" cy="18846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40"/>
              </a:lnSpc>
            </a:pPr>
            <a:r>
              <a:rPr lang="en-US" sz="44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“The most pervasive and common thread of our autopsies was that the deceased churches lived for a long time with the past as the hero” –Thom Rainer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505652" y="7190105"/>
            <a:ext cx="16177093" cy="842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580"/>
              </a:lnSpc>
              <a:spcBef>
                <a:spcPct val="0"/>
              </a:spcBef>
            </a:pPr>
            <a:r>
              <a:rPr lang="en-US" sz="4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Make your own way (Elisha did </a:t>
            </a:r>
            <a:r>
              <a:rPr lang="en-US" sz="4700" i="true">
                <a:solidFill>
                  <a:srgbClr val="FFFFFF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more than</a:t>
            </a:r>
            <a:r>
              <a:rPr lang="en-US" sz="4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Elijah!)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C32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5400000">
            <a:off x="5931191" y="-3933194"/>
            <a:ext cx="6425618" cy="17682609"/>
            <a:chOff x="0" y="0"/>
            <a:chExt cx="1692344" cy="465714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92344" cy="4657148"/>
            </a:xfrm>
            <a:custGeom>
              <a:avLst/>
              <a:gdLst/>
              <a:ahLst/>
              <a:cxnLst/>
              <a:rect r="r" b="b" t="t" l="l"/>
              <a:pathLst>
                <a:path h="4657148" w="1692344">
                  <a:moveTo>
                    <a:pt x="0" y="0"/>
                  </a:moveTo>
                  <a:lnTo>
                    <a:pt x="1692344" y="0"/>
                  </a:lnTo>
                  <a:lnTo>
                    <a:pt x="1692344" y="4657148"/>
                  </a:lnTo>
                  <a:lnTo>
                    <a:pt x="0" y="4657148"/>
                  </a:lnTo>
                  <a:close/>
                </a:path>
              </a:pathLst>
            </a:custGeom>
            <a:solidFill>
              <a:srgbClr val="2D4F61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692344" cy="471429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4926390" y="12382"/>
            <a:ext cx="13361610" cy="10274618"/>
          </a:xfrm>
          <a:custGeom>
            <a:avLst/>
            <a:gdLst/>
            <a:ahLst/>
            <a:cxnLst/>
            <a:rect r="r" b="b" t="t" l="l"/>
            <a:pathLst>
              <a:path h="10274618" w="13361610">
                <a:moveTo>
                  <a:pt x="0" y="0"/>
                </a:moveTo>
                <a:lnTo>
                  <a:pt x="13361610" y="0"/>
                </a:lnTo>
                <a:lnTo>
                  <a:pt x="13361610" y="10274618"/>
                </a:lnTo>
                <a:lnTo>
                  <a:pt x="0" y="102746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593550" y="4085150"/>
            <a:ext cx="4154444" cy="15697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4800" b="true">
                <a:solidFill>
                  <a:srgbClr val="51D4BF"/>
                </a:solidFill>
                <a:latin typeface="Poppins Bold"/>
                <a:ea typeface="Poppins Bold"/>
                <a:cs typeface="Poppins Bold"/>
                <a:sym typeface="Poppins Bold"/>
              </a:rPr>
              <a:t>The Opportunity!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DAHPXJC133c</dc:identifier>
  <dcterms:modified xsi:type="dcterms:W3CDTF">2011-08-01T06:04:30Z</dcterms:modified>
  <cp:revision>1</cp:revision>
  <dc:title>Navigating Times of Transition in Leadership</dc:title>
</cp:coreProperties>
</file>