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6858000" cy="9144000"/>
  <p:embeddedFontLst>
    <p:embeddedFont>
      <p:font typeface="Cerebri" pitchFamily="2" charset="77"/>
      <p:regular r:id="rId13"/>
    </p:embeddedFont>
    <p:embeddedFont>
      <p:font typeface="Cerebri Bold" pitchFamily="2" charset="77"/>
      <p:regular r:id="rId14"/>
      <p:bold r:id="rId15"/>
    </p:embeddedFont>
    <p:embeddedFont>
      <p:font typeface="Cerebri Bold Italics" pitchFamily="2" charset="77"/>
      <p:regular r:id="rId16"/>
      <p:bold r:id="rId17"/>
      <p:italic r:id="rId18"/>
      <p:boldItalic r:id="rId19"/>
    </p:embeddedFont>
    <p:embeddedFont>
      <p:font typeface="Cerebri Italics" pitchFamily="2" charset="77"/>
      <p:regular r:id="rId20"/>
      <p:italic r:id="rId21"/>
    </p:embeddedFont>
    <p:embeddedFont>
      <p:font typeface="Cerebri Light Italics" pitchFamily="2" charset="77"/>
      <p:regular r:id="rId22"/>
      <p:italic r:id="rId23"/>
    </p:embeddedFont>
    <p:embeddedFont>
      <p:font typeface="League Spartan" pitchFamily="2" charset="77"/>
      <p:regular r:id="rId24"/>
      <p:bold r:id="rId25"/>
    </p:embeddedFont>
    <p:embeddedFont>
      <p:font typeface="TAN Aegean" pitchFamily="2" charset="0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602" autoAdjust="0"/>
  </p:normalViewPr>
  <p:slideViewPr>
    <p:cSldViewPr>
      <p:cViewPr varScale="1">
        <p:scale>
          <a:sx n="77" d="100"/>
          <a:sy n="77" d="100"/>
        </p:scale>
        <p:origin x="632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2174031" cy="10287000"/>
          </a:xfrm>
          <a:custGeom>
            <a:avLst/>
            <a:gdLst/>
            <a:ahLst/>
            <a:cxnLst/>
            <a:rect l="l" t="t" r="r" b="b"/>
            <a:pathLst>
              <a:path w="2174031" h="10287000">
                <a:moveTo>
                  <a:pt x="0" y="0"/>
                </a:moveTo>
                <a:lnTo>
                  <a:pt x="2174031" y="0"/>
                </a:lnTo>
                <a:lnTo>
                  <a:pt x="217403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4515" r="-57064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3618723" y="6172200"/>
            <a:ext cx="4669277" cy="4114800"/>
          </a:xfrm>
          <a:custGeom>
            <a:avLst/>
            <a:gdLst/>
            <a:ahLst/>
            <a:cxnLst/>
            <a:rect l="l" t="t" r="r" b="b"/>
            <a:pathLst>
              <a:path w="4669277" h="4114800">
                <a:moveTo>
                  <a:pt x="0" y="0"/>
                </a:moveTo>
                <a:lnTo>
                  <a:pt x="4669277" y="0"/>
                </a:lnTo>
                <a:lnTo>
                  <a:pt x="46692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2908823" y="6353175"/>
            <a:ext cx="14238189" cy="951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01"/>
              </a:lnSpc>
            </a:pPr>
            <a:r>
              <a:rPr lang="en-US" sz="7475" spc="-216">
                <a:solidFill>
                  <a:srgbClr val="D3935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The Trinity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908823" y="2412704"/>
            <a:ext cx="14350477" cy="135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71"/>
              </a:lnSpc>
            </a:pPr>
            <a:r>
              <a:rPr lang="en-US" sz="10601" spc="180">
                <a:solidFill>
                  <a:srgbClr val="694823"/>
                </a:solidFill>
                <a:latin typeface="TAN Aegean"/>
                <a:ea typeface="TAN Aegean"/>
                <a:cs typeface="TAN Aegean"/>
                <a:sym typeface="TAN Aegean"/>
              </a:rPr>
              <a:t>GO DEEP!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908823" y="4109782"/>
            <a:ext cx="14350477" cy="1359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70"/>
              </a:lnSpc>
            </a:pPr>
            <a:r>
              <a:rPr lang="en-US" sz="4800" dirty="0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Go Deep! How Original Languages Help to Clarify Our Understanding of Spiritual Concepts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4712210" cy="2857502"/>
            <a:chOff x="0" y="0"/>
            <a:chExt cx="3186788" cy="6189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86788" cy="618959"/>
            </a:xfrm>
            <a:custGeom>
              <a:avLst/>
              <a:gdLst/>
              <a:ahLst/>
              <a:cxnLst/>
              <a:rect l="l" t="t" r="r" b="b"/>
              <a:pathLst>
                <a:path w="3186788" h="618959">
                  <a:moveTo>
                    <a:pt x="0" y="0"/>
                  </a:moveTo>
                  <a:lnTo>
                    <a:pt x="3186788" y="0"/>
                  </a:lnTo>
                  <a:lnTo>
                    <a:pt x="3186788" y="618959"/>
                  </a:lnTo>
                  <a:lnTo>
                    <a:pt x="0" y="618959"/>
                  </a:lnTo>
                  <a:close/>
                </a:path>
              </a:pathLst>
            </a:custGeom>
            <a:solidFill>
              <a:srgbClr val="68482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186788" cy="6570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171900" y="2857502"/>
            <a:ext cx="6116100" cy="7429498"/>
            <a:chOff x="0" y="0"/>
            <a:chExt cx="5181854" cy="6294628"/>
          </a:xfrm>
        </p:grpSpPr>
        <p:sp>
          <p:nvSpPr>
            <p:cNvPr id="6" name="Freeform 6"/>
            <p:cNvSpPr/>
            <p:nvPr/>
          </p:nvSpPr>
          <p:spPr>
            <a:xfrm rot="1134000">
              <a:off x="1077873" y="-52111"/>
              <a:ext cx="4904982" cy="6962461"/>
            </a:xfrm>
            <a:custGeom>
              <a:avLst/>
              <a:gdLst/>
              <a:ahLst/>
              <a:cxnLst/>
              <a:rect l="l" t="t" r="r" b="b"/>
              <a:pathLst>
                <a:path w="4904982" h="6962461">
                  <a:moveTo>
                    <a:pt x="3239900" y="244837"/>
                  </a:moveTo>
                  <a:cubicBezTo>
                    <a:pt x="3187861" y="92844"/>
                    <a:pt x="3014718" y="-16478"/>
                    <a:pt x="2855143" y="2047"/>
                  </a:cubicBezTo>
                  <a:lnTo>
                    <a:pt x="289859" y="298824"/>
                  </a:lnTo>
                  <a:cubicBezTo>
                    <a:pt x="130243" y="317228"/>
                    <a:pt x="-260" y="463795"/>
                    <a:pt x="1" y="624523"/>
                  </a:cubicBezTo>
                  <a:lnTo>
                    <a:pt x="5824" y="6750062"/>
                  </a:lnTo>
                  <a:cubicBezTo>
                    <a:pt x="5923" y="6910710"/>
                    <a:pt x="130465" y="6999622"/>
                    <a:pt x="282458" y="6947583"/>
                  </a:cubicBezTo>
                  <a:lnTo>
                    <a:pt x="4707567" y="5432530"/>
                  </a:lnTo>
                  <a:cubicBezTo>
                    <a:pt x="4859560" y="5380491"/>
                    <a:pt x="4941341" y="5213556"/>
                    <a:pt x="4889302" y="5061562"/>
                  </a:cubicBezTo>
                  <a:lnTo>
                    <a:pt x="3239900" y="244837"/>
                  </a:lnTo>
                  <a:close/>
                </a:path>
              </a:pathLst>
            </a:custGeom>
            <a:blipFill>
              <a:blip r:embed="rId2"/>
              <a:stretch>
                <a:fillRect l="-20375" t="-31399" r="-61101" b="-155498"/>
              </a:stretch>
            </a:blipFill>
            <a:ln w="6667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492156" y="857696"/>
            <a:ext cx="13727897" cy="1237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91"/>
              </a:lnSpc>
            </a:pPr>
            <a:r>
              <a:rPr lang="en-US" sz="8799" b="1" spc="-255">
                <a:solidFill>
                  <a:srgbClr val="FCF3E7"/>
                </a:solidFill>
                <a:latin typeface="Cerebri Bold"/>
                <a:ea typeface="Cerebri Bold"/>
                <a:cs typeface="Cerebri Bold"/>
                <a:sym typeface="Cerebri Bold"/>
              </a:rPr>
              <a:t>The Holy Spirit as a Person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4004945"/>
            <a:ext cx="10565698" cy="3567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399" dirty="0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The term “spirit” is neuter, but can take masculine modifiers when referring to the Holy Spirit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06083" y="7821423"/>
            <a:ext cx="10266975" cy="71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 dirty="0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John 16:13–14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690140" y="0"/>
            <a:ext cx="8597860" cy="10287000"/>
          </a:xfrm>
          <a:custGeom>
            <a:avLst/>
            <a:gdLst/>
            <a:ahLst/>
            <a:cxnLst/>
            <a:rect l="l" t="t" r="r" b="b"/>
            <a:pathLst>
              <a:path w="8597860" h="10287000">
                <a:moveTo>
                  <a:pt x="0" y="0"/>
                </a:moveTo>
                <a:lnTo>
                  <a:pt x="8597860" y="0"/>
                </a:lnTo>
                <a:lnTo>
                  <a:pt x="859786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5592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8280931"/>
            <a:ext cx="9690140" cy="2006069"/>
            <a:chOff x="0" y="0"/>
            <a:chExt cx="2098965" cy="43453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098965" cy="434531"/>
            </a:xfrm>
            <a:custGeom>
              <a:avLst/>
              <a:gdLst/>
              <a:ahLst/>
              <a:cxnLst/>
              <a:rect l="l" t="t" r="r" b="b"/>
              <a:pathLst>
                <a:path w="2098965" h="434531">
                  <a:moveTo>
                    <a:pt x="0" y="0"/>
                  </a:moveTo>
                  <a:lnTo>
                    <a:pt x="2098965" y="0"/>
                  </a:lnTo>
                  <a:lnTo>
                    <a:pt x="2098965" y="434531"/>
                  </a:lnTo>
                  <a:lnTo>
                    <a:pt x="0" y="434531"/>
                  </a:lnTo>
                  <a:close/>
                </a:path>
              </a:pathLst>
            </a:custGeom>
            <a:solidFill>
              <a:srgbClr val="69482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098965" cy="4726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1397633"/>
            <a:ext cx="6573083" cy="1047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48"/>
              </a:lnSpc>
            </a:pPr>
            <a:r>
              <a:rPr lang="en-US" sz="7475" spc="-216">
                <a:solidFill>
                  <a:srgbClr val="D3935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Conclusion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3208912"/>
            <a:ext cx="7683567" cy="1326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70"/>
              </a:lnSpc>
            </a:pPr>
            <a:r>
              <a:rPr lang="en-US" sz="4355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The doctrine of the Trinity is taught in Scripture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03286" y="8686436"/>
            <a:ext cx="7683567" cy="1204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0"/>
              </a:lnSpc>
            </a:pPr>
            <a:r>
              <a:rPr lang="en-US" sz="4008" i="1">
                <a:solidFill>
                  <a:srgbClr val="FCF3E7"/>
                </a:solidFill>
                <a:latin typeface="Cerebri Light Italics"/>
                <a:ea typeface="Cerebri Light Italics"/>
                <a:cs typeface="Cerebri Light Italics"/>
                <a:sym typeface="Cerebri Light Italics"/>
              </a:rPr>
              <a:t>To treach the truth </a:t>
            </a:r>
            <a:r>
              <a:rPr lang="en-US" sz="4008" b="1" i="1">
                <a:solidFill>
                  <a:srgbClr val="FCF3E7"/>
                </a:solidFill>
                <a:latin typeface="Cerebri Bold Italics"/>
                <a:ea typeface="Cerebri Bold Italics"/>
                <a:cs typeface="Cerebri Bold Italics"/>
                <a:sym typeface="Cerebri Bold Italics"/>
              </a:rPr>
              <a:t>of</a:t>
            </a:r>
            <a:r>
              <a:rPr lang="en-US" sz="4008" i="1">
                <a:solidFill>
                  <a:srgbClr val="FCF3E7"/>
                </a:solidFill>
                <a:latin typeface="Cerebri Light Italics"/>
                <a:ea typeface="Cerebri Light Italics"/>
                <a:cs typeface="Cerebri Light Italics"/>
                <a:sym typeface="Cerebri Light Italics"/>
              </a:rPr>
              <a:t> Scripture, we must teach the truth </a:t>
            </a:r>
            <a:r>
              <a:rPr lang="en-US" sz="4008" b="1" i="1">
                <a:solidFill>
                  <a:srgbClr val="FCF3E7"/>
                </a:solidFill>
                <a:latin typeface="Cerebri Bold Italics"/>
                <a:ea typeface="Cerebri Bold Italics"/>
                <a:cs typeface="Cerebri Bold Italics"/>
                <a:sym typeface="Cerebri Bold Italics"/>
              </a:rPr>
              <a:t>from</a:t>
            </a:r>
            <a:r>
              <a:rPr lang="en-US" sz="4008" i="1">
                <a:solidFill>
                  <a:srgbClr val="FCF3E7"/>
                </a:solidFill>
                <a:latin typeface="Cerebri Light Italics"/>
                <a:ea typeface="Cerebri Light Italics"/>
                <a:cs typeface="Cerebri Light Italics"/>
                <a:sym typeface="Cerebri Light Italics"/>
              </a:rPr>
              <a:t> Scripture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5603809"/>
            <a:ext cx="7683567" cy="1326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70"/>
              </a:lnSpc>
            </a:pPr>
            <a:r>
              <a:rPr lang="en-US" sz="4355" dirty="0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No additional light is supplied from the original languages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45505" y="4738792"/>
            <a:ext cx="7683567" cy="661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70"/>
              </a:lnSpc>
            </a:pPr>
            <a:r>
              <a:rPr lang="en-US" sz="4355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BUT...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5913643" cy="4816757"/>
            <a:chOff x="0" y="0"/>
            <a:chExt cx="3447028" cy="10433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47028" cy="1043350"/>
            </a:xfrm>
            <a:custGeom>
              <a:avLst/>
              <a:gdLst/>
              <a:ahLst/>
              <a:cxnLst/>
              <a:rect l="l" t="t" r="r" b="b"/>
              <a:pathLst>
                <a:path w="3447028" h="1043350">
                  <a:moveTo>
                    <a:pt x="0" y="0"/>
                  </a:moveTo>
                  <a:lnTo>
                    <a:pt x="3447028" y="0"/>
                  </a:lnTo>
                  <a:lnTo>
                    <a:pt x="3447028" y="1043350"/>
                  </a:lnTo>
                  <a:lnTo>
                    <a:pt x="0" y="1043350"/>
                  </a:lnTo>
                  <a:close/>
                </a:path>
              </a:pathLst>
            </a:custGeom>
            <a:solidFill>
              <a:srgbClr val="CEAF8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447028" cy="1081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517169" y="-2022116"/>
            <a:ext cx="8792946" cy="8792946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16666" r="-1666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997582" y="770079"/>
            <a:ext cx="10519587" cy="3276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959"/>
              </a:lnSpc>
            </a:pPr>
            <a:r>
              <a:rPr lang="en-US" sz="10799" spc="367">
                <a:solidFill>
                  <a:srgbClr val="68482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Arguments from Hebrew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776199" y="5312109"/>
            <a:ext cx="10000011" cy="982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43"/>
              </a:lnSpc>
            </a:pPr>
            <a:r>
              <a:rPr lang="en-US" sz="6399" i="1">
                <a:solidFill>
                  <a:srgbClr val="694823"/>
                </a:solidFill>
                <a:latin typeface="Cerebri Italics"/>
                <a:ea typeface="Cerebri Italics"/>
                <a:cs typeface="Cerebri Italics"/>
                <a:sym typeface="Cerebri Italics"/>
              </a:rPr>
              <a:t>’elohim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76199" y="6761306"/>
            <a:ext cx="10000011" cy="982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43"/>
              </a:lnSpc>
            </a:pPr>
            <a:r>
              <a:rPr lang="en-US" sz="6399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“let us”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76199" y="8210503"/>
            <a:ext cx="10000011" cy="982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43"/>
              </a:lnSpc>
            </a:pPr>
            <a:r>
              <a:rPr lang="en-US" sz="6399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“one” (</a:t>
            </a:r>
            <a:r>
              <a:rPr lang="en-US" sz="6399" i="1">
                <a:solidFill>
                  <a:srgbClr val="694823"/>
                </a:solidFill>
                <a:latin typeface="Cerebri Italics"/>
                <a:ea typeface="Cerebri Italics"/>
                <a:cs typeface="Cerebri Italics"/>
                <a:sym typeface="Cerebri Italics"/>
              </a:rPr>
              <a:t>’eḥad</a:t>
            </a:r>
            <a:r>
              <a:rPr lang="en-US" sz="6399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4712210" cy="2857502"/>
            <a:chOff x="0" y="0"/>
            <a:chExt cx="3186788" cy="6189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86788" cy="618959"/>
            </a:xfrm>
            <a:custGeom>
              <a:avLst/>
              <a:gdLst/>
              <a:ahLst/>
              <a:cxnLst/>
              <a:rect l="l" t="t" r="r" b="b"/>
              <a:pathLst>
                <a:path w="3186788" h="618959">
                  <a:moveTo>
                    <a:pt x="0" y="0"/>
                  </a:moveTo>
                  <a:lnTo>
                    <a:pt x="3186788" y="0"/>
                  </a:lnTo>
                  <a:lnTo>
                    <a:pt x="3186788" y="618959"/>
                  </a:lnTo>
                  <a:lnTo>
                    <a:pt x="0" y="618959"/>
                  </a:lnTo>
                  <a:close/>
                </a:path>
              </a:pathLst>
            </a:custGeom>
            <a:solidFill>
              <a:srgbClr val="68482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186788" cy="6570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171900" y="2857502"/>
            <a:ext cx="6116100" cy="7429498"/>
            <a:chOff x="0" y="0"/>
            <a:chExt cx="5181854" cy="6294628"/>
          </a:xfrm>
        </p:grpSpPr>
        <p:sp>
          <p:nvSpPr>
            <p:cNvPr id="6" name="Freeform 6"/>
            <p:cNvSpPr/>
            <p:nvPr/>
          </p:nvSpPr>
          <p:spPr>
            <a:xfrm>
              <a:off x="38" y="-70"/>
              <a:ext cx="5181943" cy="6294824"/>
            </a:xfrm>
            <a:custGeom>
              <a:avLst/>
              <a:gdLst/>
              <a:ahLst/>
              <a:cxnLst/>
              <a:rect l="l" t="t" r="r" b="b"/>
              <a:pathLst>
                <a:path w="5181943" h="6294824">
                  <a:moveTo>
                    <a:pt x="5181689" y="911422"/>
                  </a:moveTo>
                  <a:cubicBezTo>
                    <a:pt x="5181689" y="750767"/>
                    <a:pt x="5053292" y="591255"/>
                    <a:pt x="4896320" y="557092"/>
                  </a:cubicBezTo>
                  <a:lnTo>
                    <a:pt x="2373211" y="6928"/>
                  </a:lnTo>
                  <a:cubicBezTo>
                    <a:pt x="2216239" y="-27362"/>
                    <a:pt x="2045297" y="69031"/>
                    <a:pt x="1993481" y="221177"/>
                  </a:cubicBezTo>
                  <a:lnTo>
                    <a:pt x="14821" y="6018346"/>
                  </a:lnTo>
                  <a:cubicBezTo>
                    <a:pt x="-37122" y="6170365"/>
                    <a:pt x="51905" y="6294825"/>
                    <a:pt x="212560" y="6294825"/>
                  </a:cubicBezTo>
                  <a:lnTo>
                    <a:pt x="4889843" y="6294825"/>
                  </a:lnTo>
                  <a:cubicBezTo>
                    <a:pt x="5050498" y="6294825"/>
                    <a:pt x="5181943" y="6163380"/>
                    <a:pt x="5181943" y="6002725"/>
                  </a:cubicBezTo>
                  <a:lnTo>
                    <a:pt x="5181689" y="911422"/>
                  </a:lnTo>
                  <a:close/>
                </a:path>
              </a:pathLst>
            </a:custGeom>
            <a:blipFill>
              <a:blip r:embed="rId2"/>
              <a:stretch>
                <a:fillRect l="-67236" r="-1475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28700" y="706384"/>
            <a:ext cx="13247362" cy="15224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771"/>
              </a:lnSpc>
            </a:pPr>
            <a:r>
              <a:rPr lang="en-US" sz="10799" b="1" i="1" spc="-313">
                <a:solidFill>
                  <a:srgbClr val="FCF3E7"/>
                </a:solidFill>
                <a:latin typeface="Cerebri Bold Italics"/>
                <a:ea typeface="Cerebri Bold Italics"/>
                <a:cs typeface="Cerebri Bold Italics"/>
                <a:sym typeface="Cerebri Bold Italics"/>
              </a:rPr>
              <a:t>’elohim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3190877"/>
            <a:ext cx="10565698" cy="1963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43"/>
              </a:lnSpc>
            </a:pPr>
            <a:r>
              <a:rPr lang="en-US" sz="6399" dirty="0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NOT a secret reference to the Trinity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72363" y="5328490"/>
            <a:ext cx="10000011" cy="755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50"/>
              </a:lnSpc>
            </a:pPr>
            <a:r>
              <a:rPr lang="en-US" sz="5000" dirty="0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A plural is more than one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06083" y="6303215"/>
            <a:ext cx="10399537" cy="2101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 i="1" dirty="0">
                <a:solidFill>
                  <a:srgbClr val="694823"/>
                </a:solidFill>
                <a:latin typeface="Cerebri Italics"/>
                <a:ea typeface="Cerebri Italics"/>
                <a:cs typeface="Cerebri Italics"/>
                <a:sym typeface="Cerebri Italics"/>
              </a:rPr>
              <a:t>’</a:t>
            </a:r>
            <a:r>
              <a:rPr lang="en-US" sz="5000" i="1" dirty="0" err="1">
                <a:solidFill>
                  <a:srgbClr val="694823"/>
                </a:solidFill>
                <a:latin typeface="Cerebri Italics"/>
                <a:ea typeface="Cerebri Italics"/>
                <a:cs typeface="Cerebri Italics"/>
                <a:sym typeface="Cerebri Italics"/>
              </a:rPr>
              <a:t>elohim</a:t>
            </a:r>
            <a:r>
              <a:rPr lang="en-US" sz="5000" dirty="0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 does not ALWAYS refer to the Godhead, but to a singular member (Ps 45:6–7)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772363" y="8624141"/>
            <a:ext cx="10266975" cy="1406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 dirty="0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No one in ancient times uses this argument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4712210" cy="2857502"/>
            <a:chOff x="0" y="0"/>
            <a:chExt cx="3186788" cy="6189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86788" cy="618959"/>
            </a:xfrm>
            <a:custGeom>
              <a:avLst/>
              <a:gdLst/>
              <a:ahLst/>
              <a:cxnLst/>
              <a:rect l="l" t="t" r="r" b="b"/>
              <a:pathLst>
                <a:path w="3186788" h="618959">
                  <a:moveTo>
                    <a:pt x="0" y="0"/>
                  </a:moveTo>
                  <a:lnTo>
                    <a:pt x="3186788" y="0"/>
                  </a:lnTo>
                  <a:lnTo>
                    <a:pt x="3186788" y="618959"/>
                  </a:lnTo>
                  <a:lnTo>
                    <a:pt x="0" y="618959"/>
                  </a:lnTo>
                  <a:close/>
                </a:path>
              </a:pathLst>
            </a:custGeom>
            <a:solidFill>
              <a:srgbClr val="68482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186788" cy="6570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171900" y="2857502"/>
            <a:ext cx="6116100" cy="7429498"/>
            <a:chOff x="0" y="0"/>
            <a:chExt cx="5181854" cy="6294628"/>
          </a:xfrm>
        </p:grpSpPr>
        <p:sp>
          <p:nvSpPr>
            <p:cNvPr id="6" name="Freeform 6"/>
            <p:cNvSpPr/>
            <p:nvPr/>
          </p:nvSpPr>
          <p:spPr>
            <a:xfrm>
              <a:off x="38" y="-70"/>
              <a:ext cx="5181943" cy="6294824"/>
            </a:xfrm>
            <a:custGeom>
              <a:avLst/>
              <a:gdLst/>
              <a:ahLst/>
              <a:cxnLst/>
              <a:rect l="l" t="t" r="r" b="b"/>
              <a:pathLst>
                <a:path w="5181943" h="6294824">
                  <a:moveTo>
                    <a:pt x="5181689" y="911422"/>
                  </a:moveTo>
                  <a:cubicBezTo>
                    <a:pt x="5181689" y="750767"/>
                    <a:pt x="5053292" y="591255"/>
                    <a:pt x="4896320" y="557092"/>
                  </a:cubicBezTo>
                  <a:lnTo>
                    <a:pt x="2373211" y="6928"/>
                  </a:lnTo>
                  <a:cubicBezTo>
                    <a:pt x="2216239" y="-27362"/>
                    <a:pt x="2045297" y="69031"/>
                    <a:pt x="1993481" y="221177"/>
                  </a:cubicBezTo>
                  <a:lnTo>
                    <a:pt x="14821" y="6018346"/>
                  </a:lnTo>
                  <a:cubicBezTo>
                    <a:pt x="-37122" y="6170365"/>
                    <a:pt x="51905" y="6294825"/>
                    <a:pt x="212560" y="6294825"/>
                  </a:cubicBezTo>
                  <a:lnTo>
                    <a:pt x="4889843" y="6294825"/>
                  </a:lnTo>
                  <a:cubicBezTo>
                    <a:pt x="5050498" y="6294825"/>
                    <a:pt x="5181943" y="6163380"/>
                    <a:pt x="5181943" y="6002725"/>
                  </a:cubicBezTo>
                  <a:lnTo>
                    <a:pt x="5181689" y="911422"/>
                  </a:lnTo>
                  <a:close/>
                </a:path>
              </a:pathLst>
            </a:custGeom>
            <a:blipFill>
              <a:blip r:embed="rId2"/>
              <a:stretch>
                <a:fillRect l="-67236" r="-1475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48165" y="696859"/>
            <a:ext cx="13727897" cy="1510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553"/>
              </a:lnSpc>
            </a:pPr>
            <a:r>
              <a:rPr lang="en-US" sz="10599" b="1" spc="-307">
                <a:solidFill>
                  <a:srgbClr val="FCF3E7"/>
                </a:solidFill>
                <a:latin typeface="Cerebri Bold"/>
                <a:ea typeface="Cerebri Bold"/>
                <a:cs typeface="Cerebri Bold"/>
                <a:sym typeface="Cerebri Bold"/>
              </a:rPr>
              <a:t>The “let us” passages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3190877"/>
            <a:ext cx="10565698" cy="982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43"/>
              </a:lnSpc>
            </a:pPr>
            <a:r>
              <a:rPr lang="en-US" sz="6399" dirty="0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Grammatical explanations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72363" y="4280599"/>
            <a:ext cx="10996676" cy="755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50"/>
              </a:lnSpc>
            </a:pPr>
            <a:r>
              <a:rPr lang="en-US" sz="5000" dirty="0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A “plural of deliberation with oneself”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72363" y="5191125"/>
            <a:ext cx="10399537" cy="71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 dirty="0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A cohortative to set up the jussive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706083" y="7370572"/>
            <a:ext cx="10266975" cy="71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 dirty="0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Angels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6235700"/>
            <a:ext cx="10565698" cy="982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43"/>
              </a:lnSpc>
            </a:pPr>
            <a:r>
              <a:rPr lang="en-US" sz="6399" dirty="0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Personal explanations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706083" y="8234172"/>
            <a:ext cx="10266975" cy="71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 dirty="0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Jesus (John 1:3; Col 1:16–17)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734263" y="9153525"/>
            <a:ext cx="10266975" cy="71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 dirty="0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What about the Spirit?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4712210" cy="2857502"/>
            <a:chOff x="0" y="0"/>
            <a:chExt cx="3186788" cy="6189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86788" cy="618959"/>
            </a:xfrm>
            <a:custGeom>
              <a:avLst/>
              <a:gdLst/>
              <a:ahLst/>
              <a:cxnLst/>
              <a:rect l="l" t="t" r="r" b="b"/>
              <a:pathLst>
                <a:path w="3186788" h="618959">
                  <a:moveTo>
                    <a:pt x="0" y="0"/>
                  </a:moveTo>
                  <a:lnTo>
                    <a:pt x="3186788" y="0"/>
                  </a:lnTo>
                  <a:lnTo>
                    <a:pt x="3186788" y="618959"/>
                  </a:lnTo>
                  <a:lnTo>
                    <a:pt x="0" y="618959"/>
                  </a:lnTo>
                  <a:close/>
                </a:path>
              </a:pathLst>
            </a:custGeom>
            <a:solidFill>
              <a:srgbClr val="68482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186788" cy="6570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171900" y="2857502"/>
            <a:ext cx="6116100" cy="7429498"/>
            <a:chOff x="0" y="0"/>
            <a:chExt cx="5181854" cy="6294628"/>
          </a:xfrm>
        </p:grpSpPr>
        <p:sp>
          <p:nvSpPr>
            <p:cNvPr id="6" name="Freeform 6"/>
            <p:cNvSpPr/>
            <p:nvPr/>
          </p:nvSpPr>
          <p:spPr>
            <a:xfrm>
              <a:off x="38" y="-70"/>
              <a:ext cx="5181943" cy="6294824"/>
            </a:xfrm>
            <a:custGeom>
              <a:avLst/>
              <a:gdLst/>
              <a:ahLst/>
              <a:cxnLst/>
              <a:rect l="l" t="t" r="r" b="b"/>
              <a:pathLst>
                <a:path w="5181943" h="6294824">
                  <a:moveTo>
                    <a:pt x="5181689" y="911422"/>
                  </a:moveTo>
                  <a:cubicBezTo>
                    <a:pt x="5181689" y="750767"/>
                    <a:pt x="5053292" y="591255"/>
                    <a:pt x="4896320" y="557092"/>
                  </a:cubicBezTo>
                  <a:lnTo>
                    <a:pt x="2373211" y="6928"/>
                  </a:lnTo>
                  <a:cubicBezTo>
                    <a:pt x="2216239" y="-27362"/>
                    <a:pt x="2045297" y="69031"/>
                    <a:pt x="1993481" y="221177"/>
                  </a:cubicBezTo>
                  <a:lnTo>
                    <a:pt x="14821" y="6018346"/>
                  </a:lnTo>
                  <a:cubicBezTo>
                    <a:pt x="-37122" y="6170365"/>
                    <a:pt x="51905" y="6294825"/>
                    <a:pt x="212560" y="6294825"/>
                  </a:cubicBezTo>
                  <a:lnTo>
                    <a:pt x="4889843" y="6294825"/>
                  </a:lnTo>
                  <a:cubicBezTo>
                    <a:pt x="5050498" y="6294825"/>
                    <a:pt x="5181943" y="6163380"/>
                    <a:pt x="5181943" y="6002725"/>
                  </a:cubicBezTo>
                  <a:lnTo>
                    <a:pt x="5181689" y="911422"/>
                  </a:lnTo>
                  <a:close/>
                </a:path>
              </a:pathLst>
            </a:custGeom>
            <a:blipFill>
              <a:blip r:embed="rId2"/>
              <a:stretch>
                <a:fillRect l="-67236" r="-1475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48165" y="696859"/>
            <a:ext cx="13727897" cy="1510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553"/>
              </a:lnSpc>
            </a:pPr>
            <a:r>
              <a:rPr lang="en-US" sz="10599" b="1" spc="-307">
                <a:solidFill>
                  <a:srgbClr val="FCF3E7"/>
                </a:solidFill>
                <a:latin typeface="Cerebri Bold"/>
                <a:ea typeface="Cerebri Bold"/>
                <a:cs typeface="Cerebri Bold"/>
                <a:sym typeface="Cerebri Bold"/>
              </a:rPr>
              <a:t>“One” God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3257552"/>
            <a:ext cx="10565698" cy="1795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399" i="1" dirty="0">
                <a:solidFill>
                  <a:srgbClr val="694823"/>
                </a:solidFill>
                <a:latin typeface="Cerebri Italics"/>
                <a:ea typeface="Cerebri Italics"/>
                <a:cs typeface="Cerebri Italics"/>
                <a:sym typeface="Cerebri Italics"/>
              </a:rPr>
              <a:t>’</a:t>
            </a:r>
            <a:r>
              <a:rPr lang="en-US" sz="6399" i="1" dirty="0" err="1">
                <a:solidFill>
                  <a:srgbClr val="694823"/>
                </a:solidFill>
                <a:latin typeface="Cerebri Italics"/>
                <a:ea typeface="Cerebri Italics"/>
                <a:cs typeface="Cerebri Italics"/>
                <a:sym typeface="Cerebri Italics"/>
              </a:rPr>
              <a:t>eḥad</a:t>
            </a:r>
            <a:r>
              <a:rPr lang="en-US" sz="6399" dirty="0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 can sometimes refer to a compound unity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72363" y="5191125"/>
            <a:ext cx="10399537" cy="71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 dirty="0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Gen 2:24; the “one man” verses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5978525"/>
            <a:ext cx="10565698" cy="982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43"/>
              </a:lnSpc>
            </a:pPr>
            <a:r>
              <a:rPr lang="en-US" sz="6399" dirty="0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But not so fast...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838644" y="7094347"/>
            <a:ext cx="10266975" cy="71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 dirty="0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An option is not an obligation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772363" y="8045260"/>
            <a:ext cx="10266975" cy="71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 dirty="0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No Hebrew interpreters so interpret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772363" y="8996172"/>
            <a:ext cx="10266975" cy="71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 dirty="0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This meaning is rare (970x!)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5913643" cy="4816757"/>
            <a:chOff x="0" y="0"/>
            <a:chExt cx="3447028" cy="10433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47028" cy="1043350"/>
            </a:xfrm>
            <a:custGeom>
              <a:avLst/>
              <a:gdLst/>
              <a:ahLst/>
              <a:cxnLst/>
              <a:rect l="l" t="t" r="r" b="b"/>
              <a:pathLst>
                <a:path w="3447028" h="1043350">
                  <a:moveTo>
                    <a:pt x="0" y="0"/>
                  </a:moveTo>
                  <a:lnTo>
                    <a:pt x="3447028" y="0"/>
                  </a:lnTo>
                  <a:lnTo>
                    <a:pt x="3447028" y="1043350"/>
                  </a:lnTo>
                  <a:lnTo>
                    <a:pt x="0" y="1043350"/>
                  </a:lnTo>
                  <a:close/>
                </a:path>
              </a:pathLst>
            </a:custGeom>
            <a:solidFill>
              <a:srgbClr val="CEAF8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447028" cy="1081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517169" y="-2022116"/>
            <a:ext cx="8792946" cy="8792946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t="-29051" b="-2905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997582" y="770079"/>
            <a:ext cx="10519587" cy="3276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959"/>
              </a:lnSpc>
            </a:pPr>
            <a:r>
              <a:rPr lang="en-US" sz="10799" spc="367">
                <a:solidFill>
                  <a:srgbClr val="68482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Trinitarian Clues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776199" y="5312109"/>
            <a:ext cx="10000011" cy="982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43"/>
              </a:lnSpc>
            </a:pPr>
            <a:r>
              <a:rPr lang="en-US" sz="6399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The word of the Lord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76199" y="6512139"/>
            <a:ext cx="10000011" cy="982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43"/>
              </a:lnSpc>
            </a:pPr>
            <a:r>
              <a:rPr lang="en-US" sz="6399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The angel of the Lord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76199" y="7713686"/>
            <a:ext cx="10000011" cy="982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43"/>
              </a:lnSpc>
            </a:pPr>
            <a:r>
              <a:rPr lang="en-US" sz="6399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Jesus as God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776199" y="8915233"/>
            <a:ext cx="10000011" cy="982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43"/>
              </a:lnSpc>
            </a:pPr>
            <a:r>
              <a:rPr lang="en-US" sz="6399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The Holy Spirit as a Person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4712210" cy="2857502"/>
            <a:chOff x="0" y="0"/>
            <a:chExt cx="3186788" cy="6189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86788" cy="618959"/>
            </a:xfrm>
            <a:custGeom>
              <a:avLst/>
              <a:gdLst/>
              <a:ahLst/>
              <a:cxnLst/>
              <a:rect l="l" t="t" r="r" b="b"/>
              <a:pathLst>
                <a:path w="3186788" h="618959">
                  <a:moveTo>
                    <a:pt x="0" y="0"/>
                  </a:moveTo>
                  <a:lnTo>
                    <a:pt x="3186788" y="0"/>
                  </a:lnTo>
                  <a:lnTo>
                    <a:pt x="3186788" y="618959"/>
                  </a:lnTo>
                  <a:lnTo>
                    <a:pt x="0" y="618959"/>
                  </a:lnTo>
                  <a:close/>
                </a:path>
              </a:pathLst>
            </a:custGeom>
            <a:solidFill>
              <a:srgbClr val="68482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186788" cy="6570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171900" y="2857502"/>
            <a:ext cx="6116100" cy="7429498"/>
            <a:chOff x="0" y="0"/>
            <a:chExt cx="5181854" cy="6294628"/>
          </a:xfrm>
        </p:grpSpPr>
        <p:sp>
          <p:nvSpPr>
            <p:cNvPr id="6" name="Freeform 6"/>
            <p:cNvSpPr/>
            <p:nvPr/>
          </p:nvSpPr>
          <p:spPr>
            <a:xfrm rot="1134000">
              <a:off x="1077873" y="-52111"/>
              <a:ext cx="4904982" cy="6962461"/>
            </a:xfrm>
            <a:custGeom>
              <a:avLst/>
              <a:gdLst/>
              <a:ahLst/>
              <a:cxnLst/>
              <a:rect l="l" t="t" r="r" b="b"/>
              <a:pathLst>
                <a:path w="4904982" h="6962461">
                  <a:moveTo>
                    <a:pt x="3239900" y="244837"/>
                  </a:moveTo>
                  <a:cubicBezTo>
                    <a:pt x="3187861" y="92844"/>
                    <a:pt x="3014718" y="-16478"/>
                    <a:pt x="2855143" y="2047"/>
                  </a:cubicBezTo>
                  <a:lnTo>
                    <a:pt x="289859" y="298824"/>
                  </a:lnTo>
                  <a:cubicBezTo>
                    <a:pt x="130243" y="317228"/>
                    <a:pt x="-260" y="463795"/>
                    <a:pt x="1" y="624523"/>
                  </a:cubicBezTo>
                  <a:lnTo>
                    <a:pt x="5824" y="6750062"/>
                  </a:lnTo>
                  <a:cubicBezTo>
                    <a:pt x="5923" y="6910710"/>
                    <a:pt x="130465" y="6999622"/>
                    <a:pt x="282458" y="6947583"/>
                  </a:cubicBezTo>
                  <a:lnTo>
                    <a:pt x="4707567" y="5432530"/>
                  </a:lnTo>
                  <a:cubicBezTo>
                    <a:pt x="4859560" y="5380491"/>
                    <a:pt x="4941341" y="5213556"/>
                    <a:pt x="4889302" y="5061562"/>
                  </a:cubicBezTo>
                  <a:lnTo>
                    <a:pt x="3239900" y="244837"/>
                  </a:lnTo>
                  <a:close/>
                </a:path>
              </a:pathLst>
            </a:custGeom>
            <a:blipFill>
              <a:blip r:embed="rId2"/>
              <a:stretch>
                <a:fillRect l="-20375" t="-31399" r="-61101" b="-155498"/>
              </a:stretch>
            </a:blipFill>
            <a:ln w="6667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48165" y="696859"/>
            <a:ext cx="13727897" cy="1510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553"/>
              </a:lnSpc>
            </a:pPr>
            <a:r>
              <a:rPr lang="en-US" sz="10599" b="1" spc="-307">
                <a:solidFill>
                  <a:srgbClr val="FCF3E7"/>
                </a:solidFill>
                <a:latin typeface="Cerebri Bold"/>
                <a:ea typeface="Cerebri Bold"/>
                <a:cs typeface="Cerebri Bold"/>
                <a:sym typeface="Cerebri Bold"/>
              </a:rPr>
              <a:t>The Word of the Lord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4004945"/>
            <a:ext cx="10565698" cy="909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399" dirty="0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Appears independently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73521" y="5191125"/>
            <a:ext cx="10399537" cy="71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 dirty="0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100+x in the Hebrew Bible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6562726"/>
            <a:ext cx="10565698" cy="982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43"/>
              </a:lnSpc>
            </a:pPr>
            <a:r>
              <a:rPr lang="en-US" sz="6399" dirty="0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Ascribed creative activity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706083" y="7821423"/>
            <a:ext cx="10266975" cy="71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 dirty="0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Ps 33:6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4712210" cy="2857502"/>
            <a:chOff x="0" y="0"/>
            <a:chExt cx="3186788" cy="6189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86788" cy="618959"/>
            </a:xfrm>
            <a:custGeom>
              <a:avLst/>
              <a:gdLst/>
              <a:ahLst/>
              <a:cxnLst/>
              <a:rect l="l" t="t" r="r" b="b"/>
              <a:pathLst>
                <a:path w="3186788" h="618959">
                  <a:moveTo>
                    <a:pt x="0" y="0"/>
                  </a:moveTo>
                  <a:lnTo>
                    <a:pt x="3186788" y="0"/>
                  </a:lnTo>
                  <a:lnTo>
                    <a:pt x="3186788" y="618959"/>
                  </a:lnTo>
                  <a:lnTo>
                    <a:pt x="0" y="618959"/>
                  </a:lnTo>
                  <a:close/>
                </a:path>
              </a:pathLst>
            </a:custGeom>
            <a:solidFill>
              <a:srgbClr val="68482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186788" cy="6570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171900" y="2857502"/>
            <a:ext cx="6116100" cy="7429498"/>
            <a:chOff x="0" y="0"/>
            <a:chExt cx="5181854" cy="6294628"/>
          </a:xfrm>
        </p:grpSpPr>
        <p:sp>
          <p:nvSpPr>
            <p:cNvPr id="6" name="Freeform 6"/>
            <p:cNvSpPr/>
            <p:nvPr/>
          </p:nvSpPr>
          <p:spPr>
            <a:xfrm rot="1134000">
              <a:off x="1077873" y="-52111"/>
              <a:ext cx="4904982" cy="6962461"/>
            </a:xfrm>
            <a:custGeom>
              <a:avLst/>
              <a:gdLst/>
              <a:ahLst/>
              <a:cxnLst/>
              <a:rect l="l" t="t" r="r" b="b"/>
              <a:pathLst>
                <a:path w="4904982" h="6962461">
                  <a:moveTo>
                    <a:pt x="3239900" y="244837"/>
                  </a:moveTo>
                  <a:cubicBezTo>
                    <a:pt x="3187861" y="92844"/>
                    <a:pt x="3014718" y="-16478"/>
                    <a:pt x="2855143" y="2047"/>
                  </a:cubicBezTo>
                  <a:lnTo>
                    <a:pt x="289859" y="298824"/>
                  </a:lnTo>
                  <a:cubicBezTo>
                    <a:pt x="130243" y="317228"/>
                    <a:pt x="-260" y="463795"/>
                    <a:pt x="1" y="624523"/>
                  </a:cubicBezTo>
                  <a:lnTo>
                    <a:pt x="5824" y="6750062"/>
                  </a:lnTo>
                  <a:cubicBezTo>
                    <a:pt x="5923" y="6910710"/>
                    <a:pt x="130465" y="6999622"/>
                    <a:pt x="282458" y="6947583"/>
                  </a:cubicBezTo>
                  <a:lnTo>
                    <a:pt x="4707567" y="5432530"/>
                  </a:lnTo>
                  <a:cubicBezTo>
                    <a:pt x="4859560" y="5380491"/>
                    <a:pt x="4941341" y="5213556"/>
                    <a:pt x="4889302" y="5061562"/>
                  </a:cubicBezTo>
                  <a:lnTo>
                    <a:pt x="3239900" y="244837"/>
                  </a:lnTo>
                  <a:close/>
                </a:path>
              </a:pathLst>
            </a:custGeom>
            <a:blipFill>
              <a:blip r:embed="rId2"/>
              <a:stretch>
                <a:fillRect l="-20375" t="-31399" r="-61101" b="-155498"/>
              </a:stretch>
            </a:blipFill>
            <a:ln w="6667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48165" y="696859"/>
            <a:ext cx="13727897" cy="1510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553"/>
              </a:lnSpc>
            </a:pPr>
            <a:r>
              <a:rPr lang="en-US" sz="10599" b="1" spc="-307">
                <a:solidFill>
                  <a:srgbClr val="FCF3E7"/>
                </a:solidFill>
                <a:latin typeface="Cerebri Bold"/>
                <a:ea typeface="Cerebri Bold"/>
                <a:cs typeface="Cerebri Bold"/>
                <a:sym typeface="Cerebri Bold"/>
              </a:rPr>
              <a:t>The Angel of the Lord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4004945"/>
            <a:ext cx="10565698" cy="909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399" dirty="0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Speaks for God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73521" y="5191125"/>
            <a:ext cx="11164833" cy="71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 dirty="0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Genesis 22:1, 11–12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6562726"/>
            <a:ext cx="10565698" cy="982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43"/>
              </a:lnSpc>
            </a:pPr>
            <a:r>
              <a:rPr lang="en-US" sz="6399" dirty="0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God speaks for him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706083" y="7821423"/>
            <a:ext cx="10266975" cy="71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 dirty="0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Exodus 3:2, 6–7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4712210" cy="2857502"/>
            <a:chOff x="0" y="0"/>
            <a:chExt cx="3186788" cy="6189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86788" cy="618959"/>
            </a:xfrm>
            <a:custGeom>
              <a:avLst/>
              <a:gdLst/>
              <a:ahLst/>
              <a:cxnLst/>
              <a:rect l="l" t="t" r="r" b="b"/>
              <a:pathLst>
                <a:path w="3186788" h="618959">
                  <a:moveTo>
                    <a:pt x="0" y="0"/>
                  </a:moveTo>
                  <a:lnTo>
                    <a:pt x="3186788" y="0"/>
                  </a:lnTo>
                  <a:lnTo>
                    <a:pt x="3186788" y="618959"/>
                  </a:lnTo>
                  <a:lnTo>
                    <a:pt x="0" y="618959"/>
                  </a:lnTo>
                  <a:close/>
                </a:path>
              </a:pathLst>
            </a:custGeom>
            <a:solidFill>
              <a:srgbClr val="68482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186788" cy="6570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171900" y="2857502"/>
            <a:ext cx="6116100" cy="7429498"/>
            <a:chOff x="0" y="0"/>
            <a:chExt cx="5181854" cy="6294628"/>
          </a:xfrm>
        </p:grpSpPr>
        <p:sp>
          <p:nvSpPr>
            <p:cNvPr id="6" name="Freeform 6"/>
            <p:cNvSpPr/>
            <p:nvPr/>
          </p:nvSpPr>
          <p:spPr>
            <a:xfrm rot="1134000">
              <a:off x="1077873" y="-52111"/>
              <a:ext cx="4904982" cy="6962461"/>
            </a:xfrm>
            <a:custGeom>
              <a:avLst/>
              <a:gdLst/>
              <a:ahLst/>
              <a:cxnLst/>
              <a:rect l="l" t="t" r="r" b="b"/>
              <a:pathLst>
                <a:path w="4904982" h="6962461">
                  <a:moveTo>
                    <a:pt x="3239900" y="244837"/>
                  </a:moveTo>
                  <a:cubicBezTo>
                    <a:pt x="3187861" y="92844"/>
                    <a:pt x="3014718" y="-16478"/>
                    <a:pt x="2855143" y="2047"/>
                  </a:cubicBezTo>
                  <a:lnTo>
                    <a:pt x="289859" y="298824"/>
                  </a:lnTo>
                  <a:cubicBezTo>
                    <a:pt x="130243" y="317228"/>
                    <a:pt x="-260" y="463795"/>
                    <a:pt x="1" y="624523"/>
                  </a:cubicBezTo>
                  <a:lnTo>
                    <a:pt x="5824" y="6750062"/>
                  </a:lnTo>
                  <a:cubicBezTo>
                    <a:pt x="5923" y="6910710"/>
                    <a:pt x="130465" y="6999622"/>
                    <a:pt x="282458" y="6947583"/>
                  </a:cubicBezTo>
                  <a:lnTo>
                    <a:pt x="4707567" y="5432530"/>
                  </a:lnTo>
                  <a:cubicBezTo>
                    <a:pt x="4859560" y="5380491"/>
                    <a:pt x="4941341" y="5213556"/>
                    <a:pt x="4889302" y="5061562"/>
                  </a:cubicBezTo>
                  <a:lnTo>
                    <a:pt x="3239900" y="244837"/>
                  </a:lnTo>
                  <a:close/>
                </a:path>
              </a:pathLst>
            </a:custGeom>
            <a:blipFill>
              <a:blip r:embed="rId2"/>
              <a:stretch>
                <a:fillRect l="-20375" t="-31399" r="-61101" b="-155498"/>
              </a:stretch>
            </a:blipFill>
            <a:ln w="6667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48165" y="696859"/>
            <a:ext cx="13727897" cy="1510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553"/>
              </a:lnSpc>
            </a:pPr>
            <a:r>
              <a:rPr lang="en-US" sz="10599" b="1" spc="-307">
                <a:solidFill>
                  <a:srgbClr val="FCF3E7"/>
                </a:solidFill>
                <a:latin typeface="Cerebri Bold"/>
                <a:ea typeface="Cerebri Bold"/>
                <a:cs typeface="Cerebri Bold"/>
                <a:sym typeface="Cerebri Bold"/>
              </a:rPr>
              <a:t>Jesus as God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4004945"/>
            <a:ext cx="10565698" cy="909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399" dirty="0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Called the Logos and God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73521" y="5191125"/>
            <a:ext cx="11164833" cy="71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 dirty="0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John 1:1–2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6562726"/>
            <a:ext cx="10565698" cy="982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43"/>
              </a:lnSpc>
            </a:pPr>
            <a:r>
              <a:rPr lang="en-US" sz="6399" dirty="0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Called the Lord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706083" y="7821423"/>
            <a:ext cx="10266975" cy="71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 dirty="0">
                <a:solidFill>
                  <a:srgbClr val="694823"/>
                </a:solidFill>
                <a:latin typeface="Cerebri"/>
                <a:ea typeface="Cerebri"/>
                <a:cs typeface="Cerebri"/>
                <a:sym typeface="Cerebri"/>
              </a:rPr>
              <a:t>Hebrews 1:8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293</Words>
  <Application>Microsoft Macintosh PowerPoint</Application>
  <PresentationFormat>Custom</PresentationFormat>
  <Paragraphs>55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Cerebri Bold</vt:lpstr>
      <vt:lpstr>Cerebri Bold Italics</vt:lpstr>
      <vt:lpstr>Arial</vt:lpstr>
      <vt:lpstr>Cerebri Italics</vt:lpstr>
      <vt:lpstr>Calibri</vt:lpstr>
      <vt:lpstr>Cerebri</vt:lpstr>
      <vt:lpstr>Cerebri Light Italics</vt:lpstr>
      <vt:lpstr>League Spartan</vt:lpstr>
      <vt:lpstr>TAN Aegean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 Deep! How Original Languages Help to Clarify Our Understanding of Spiritual Concepts</dc:title>
  <cp:lastModifiedBy>Justin Rogers</cp:lastModifiedBy>
  <cp:revision>2</cp:revision>
  <dcterms:created xsi:type="dcterms:W3CDTF">2006-08-16T00:00:00Z</dcterms:created>
  <dcterms:modified xsi:type="dcterms:W3CDTF">2026-07-16T14:17:57Z</dcterms:modified>
  <dc:identifier>DAHPRWZKqyk</dc:identifier>
</cp:coreProperties>
</file>