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65" r:id="rId4"/>
    <p:sldId id="258" r:id="rId5"/>
    <p:sldId id="263"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0059" autoAdjust="0"/>
    <p:restoredTop sz="45882" autoAdjust="0"/>
  </p:normalViewPr>
  <p:slideViewPr>
    <p:cSldViewPr snapToGrid="0">
      <p:cViewPr varScale="1">
        <p:scale>
          <a:sx n="34" d="100"/>
          <a:sy n="34" d="100"/>
        </p:scale>
        <p:origin x="219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D34DE6-768C-5EC9-3B67-5202ED0496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PTP Branson 2026 -- Teens -- Honor The Lord With Your Possessions</a:t>
            </a:r>
          </a:p>
        </p:txBody>
      </p:sp>
      <p:sp>
        <p:nvSpPr>
          <p:cNvPr id="3" name="Date Placeholder 2">
            <a:extLst>
              <a:ext uri="{FF2B5EF4-FFF2-40B4-BE49-F238E27FC236}">
                <a16:creationId xmlns:a16="http://schemas.microsoft.com/office/drawing/2014/main" id="{62AC8562-1C15-5F15-ED85-2FC900BD5B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7/16/2026</a:t>
            </a:r>
          </a:p>
        </p:txBody>
      </p:sp>
      <p:sp>
        <p:nvSpPr>
          <p:cNvPr id="4" name="Footer Placeholder 3">
            <a:extLst>
              <a:ext uri="{FF2B5EF4-FFF2-40B4-BE49-F238E27FC236}">
                <a16:creationId xmlns:a16="http://schemas.microsoft.com/office/drawing/2014/main" id="{FA6E350B-5EBF-C68D-A737-E21F307C3C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Stephen W. Rogers</a:t>
            </a:r>
          </a:p>
        </p:txBody>
      </p:sp>
      <p:sp>
        <p:nvSpPr>
          <p:cNvPr id="5" name="Slide Number Placeholder 4">
            <a:extLst>
              <a:ext uri="{FF2B5EF4-FFF2-40B4-BE49-F238E27FC236}">
                <a16:creationId xmlns:a16="http://schemas.microsoft.com/office/drawing/2014/main" id="{126647AB-0D4C-404C-9631-9B658E5865A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18CB54-6269-450B-88AC-746016162A67}" type="slidenum">
              <a:rPr lang="en-US" smtClean="0"/>
              <a:t>‹#›</a:t>
            </a:fld>
            <a:endParaRPr lang="en-US"/>
          </a:p>
        </p:txBody>
      </p:sp>
    </p:spTree>
    <p:extLst>
      <p:ext uri="{BB962C8B-B14F-4D97-AF65-F5344CB8AC3E}">
        <p14:creationId xmlns:p14="http://schemas.microsoft.com/office/powerpoint/2010/main" val="45840756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PTP Branson 2026 -- Teens -- Honor The Lord With Your Possessions</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a:t>7/16/2026</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Stephen W. Rogers</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50DE0D-82C4-457D-A805-2E7E064249D9}" type="slidenum">
              <a:rPr lang="en-US" smtClean="0"/>
              <a:t>‹#›</a:t>
            </a:fld>
            <a:endParaRPr lang="en-US"/>
          </a:p>
        </p:txBody>
      </p:sp>
    </p:spTree>
    <p:extLst>
      <p:ext uri="{BB962C8B-B14F-4D97-AF65-F5344CB8AC3E}">
        <p14:creationId xmlns:p14="http://schemas.microsoft.com/office/powerpoint/2010/main" val="486148814"/>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PTP Branson 2026 -- Teens -- Honor The Lord With Your Possessions</a:t>
            </a:r>
          </a:p>
        </p:txBody>
      </p:sp>
      <p:sp>
        <p:nvSpPr>
          <p:cNvPr id="5" name="Date Placeholder 4"/>
          <p:cNvSpPr>
            <a:spLocks noGrp="1"/>
          </p:cNvSpPr>
          <p:nvPr>
            <p:ph type="dt" idx="1"/>
          </p:nvPr>
        </p:nvSpPr>
        <p:spPr/>
        <p:txBody>
          <a:bodyPr/>
          <a:lstStyle/>
          <a:p>
            <a:r>
              <a:rPr lang="en-US"/>
              <a:t>7/16/2026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B350DE0D-82C4-457D-A805-2E7E064249D9}" type="slidenum">
              <a:rPr lang="en-US" smtClean="0"/>
              <a:t>1</a:t>
            </a:fld>
            <a:endParaRPr lang="en-US"/>
          </a:p>
        </p:txBody>
      </p:sp>
    </p:spTree>
    <p:extLst>
      <p:ext uri="{BB962C8B-B14F-4D97-AF65-F5344CB8AC3E}">
        <p14:creationId xmlns:p14="http://schemas.microsoft.com/office/powerpoint/2010/main" val="602412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Honor the Lord!</a:t>
            </a:r>
          </a:p>
          <a:p>
            <a:r>
              <a:rPr lang="en-US" sz="1000" dirty="0">
                <a:solidFill>
                  <a:schemeClr val="tx1"/>
                </a:solidFill>
              </a:rPr>
              <a:t>  How do I do that?</a:t>
            </a:r>
          </a:p>
          <a:p>
            <a:r>
              <a:rPr lang="en-US" sz="1000" dirty="0">
                <a:solidFill>
                  <a:schemeClr val="tx1"/>
                </a:solidFill>
              </a:rPr>
              <a:t>  Oh, we can sing “How Great Thou art” -- that is Praise and showing honor!</a:t>
            </a:r>
          </a:p>
          <a:p>
            <a:r>
              <a:rPr lang="en-US" sz="1000" dirty="0">
                <a:solidFill>
                  <a:schemeClr val="tx1"/>
                </a:solidFill>
              </a:rPr>
              <a:t>  BUT in this passage, it is HOW we use our possessions!</a:t>
            </a:r>
          </a:p>
          <a:p>
            <a:endParaRPr lang="en-US" sz="1000" dirty="0">
              <a:solidFill>
                <a:schemeClr val="tx1"/>
              </a:solidFill>
            </a:endParaRPr>
          </a:p>
          <a:p>
            <a:r>
              <a:rPr lang="en-US" sz="1000" dirty="0">
                <a:solidFill>
                  <a:schemeClr val="tx1"/>
                </a:solidFill>
              </a:rPr>
              <a:t>“possessions” </a:t>
            </a:r>
          </a:p>
          <a:p>
            <a:r>
              <a:rPr lang="en-US" sz="1000" dirty="0">
                <a:solidFill>
                  <a:schemeClr val="tx1"/>
                </a:solidFill>
              </a:rPr>
              <a:t>  Your blessings.</a:t>
            </a:r>
          </a:p>
          <a:p>
            <a:r>
              <a:rPr lang="en-US" sz="1000" dirty="0">
                <a:solidFill>
                  <a:schemeClr val="tx1"/>
                </a:solidFill>
              </a:rPr>
              <a:t>  NIV, ESV “wealth”</a:t>
            </a:r>
          </a:p>
          <a:p>
            <a:r>
              <a:rPr lang="en-US" sz="1000" dirty="0">
                <a:solidFill>
                  <a:schemeClr val="tx1"/>
                </a:solidFill>
              </a:rPr>
              <a:t>  Riches</a:t>
            </a:r>
          </a:p>
          <a:p>
            <a:endParaRPr lang="en-US" sz="1000" dirty="0">
              <a:solidFill>
                <a:schemeClr val="tx1"/>
              </a:solidFill>
            </a:endParaRPr>
          </a:p>
          <a:p>
            <a:r>
              <a:rPr lang="en-US" sz="1000" dirty="0">
                <a:solidFill>
                  <a:schemeClr val="tx1"/>
                </a:solidFill>
              </a:rPr>
              <a:t>Question: What kind of WEALTH, POSSESSIONS do you have?</a:t>
            </a:r>
          </a:p>
          <a:p>
            <a:r>
              <a:rPr lang="en-US" sz="1000" dirty="0">
                <a:solidFill>
                  <a:schemeClr val="tx1"/>
                </a:solidFill>
              </a:rPr>
              <a:t>  Smart phone?</a:t>
            </a:r>
          </a:p>
          <a:p>
            <a:r>
              <a:rPr lang="en-US" sz="1000" dirty="0">
                <a:solidFill>
                  <a:schemeClr val="tx1"/>
                </a:solidFill>
              </a:rPr>
              <a:t>  Computer”</a:t>
            </a:r>
          </a:p>
          <a:p>
            <a:r>
              <a:rPr lang="en-US" sz="1000" dirty="0">
                <a:solidFill>
                  <a:schemeClr val="tx1"/>
                </a:solidFill>
              </a:rPr>
              <a:t>  Car?</a:t>
            </a:r>
          </a:p>
          <a:p>
            <a:r>
              <a:rPr lang="en-US" sz="1000" dirty="0">
                <a:solidFill>
                  <a:schemeClr val="tx1"/>
                </a:solidFill>
              </a:rPr>
              <a:t>  Do you simply see hem as your possessions or do you think about how you can HONOR THE LROD with them/</a:t>
            </a:r>
          </a:p>
          <a:p>
            <a:endParaRPr lang="en-US" sz="1000" dirty="0">
              <a:solidFill>
                <a:schemeClr val="tx1"/>
              </a:solidFill>
            </a:endParaRPr>
          </a:p>
          <a:p>
            <a:r>
              <a:rPr lang="en-US" sz="1000" dirty="0">
                <a:solidFill>
                  <a:schemeClr val="tx1"/>
                </a:solidFill>
              </a:rPr>
              <a:t>“</a:t>
            </a:r>
            <a:r>
              <a:rPr lang="en-US" sz="1000" dirty="0" err="1">
                <a:solidFill>
                  <a:schemeClr val="tx1"/>
                </a:solidFill>
              </a:rPr>
              <a:t>Firstfruits</a:t>
            </a:r>
            <a:r>
              <a:rPr lang="en-US" sz="1000" dirty="0">
                <a:solidFill>
                  <a:schemeClr val="tx1"/>
                </a:solidFill>
              </a:rPr>
              <a:t>”</a:t>
            </a:r>
          </a:p>
          <a:p>
            <a:r>
              <a:rPr lang="en-US" sz="1000" dirty="0">
                <a:solidFill>
                  <a:schemeClr val="tx1"/>
                </a:solidFill>
              </a:rPr>
              <a:t>  3 great Jewish Feasts: Ex. 23:15,16</a:t>
            </a:r>
          </a:p>
          <a:p>
            <a:r>
              <a:rPr lang="en-US" sz="1000" dirty="0">
                <a:solidFill>
                  <a:schemeClr val="tx1"/>
                </a:solidFill>
              </a:rPr>
              <a:t>       Passover -- reminder of God sparing Israel’s eldest child in Egypt while the Egyptian’s eldest children died that night! [Unleavened Bread]</a:t>
            </a:r>
          </a:p>
          <a:p>
            <a:r>
              <a:rPr lang="en-US" sz="1000" dirty="0">
                <a:solidFill>
                  <a:schemeClr val="tx1"/>
                </a:solidFill>
              </a:rPr>
              <a:t>       Pentecost -- Beginning of the wheat harvest [He has promised that He will provide for us; WE TRUST HIM; we will give him of the first of the harvest while fully expecting that we will be blessed abundantly!</a:t>
            </a:r>
          </a:p>
          <a:p>
            <a:r>
              <a:rPr lang="en-US" sz="1000" dirty="0">
                <a:solidFill>
                  <a:schemeClr val="tx1"/>
                </a:solidFill>
              </a:rPr>
              <a:t>       </a:t>
            </a:r>
            <a:r>
              <a:rPr lang="en-US" sz="1000" dirty="0" err="1">
                <a:solidFill>
                  <a:schemeClr val="tx1"/>
                </a:solidFill>
              </a:rPr>
              <a:t>Ingatherings</a:t>
            </a:r>
            <a:r>
              <a:rPr lang="en-US" sz="1000" dirty="0">
                <a:solidFill>
                  <a:schemeClr val="tx1"/>
                </a:solidFill>
              </a:rPr>
              <a:t> or Booths -- end of harvest “Thank You Lord!”</a:t>
            </a:r>
          </a:p>
          <a:p>
            <a:r>
              <a:rPr lang="en-US" sz="1000" dirty="0">
                <a:solidFill>
                  <a:schemeClr val="tx1"/>
                </a:solidFill>
              </a:rPr>
              <a:t>  They also had a feast of </a:t>
            </a:r>
            <a:r>
              <a:rPr lang="en-US" sz="1000" dirty="0" err="1">
                <a:solidFill>
                  <a:schemeClr val="tx1"/>
                </a:solidFill>
              </a:rPr>
              <a:t>firstfruits</a:t>
            </a:r>
            <a:r>
              <a:rPr lang="en-US" sz="1000" dirty="0">
                <a:solidFill>
                  <a:schemeClr val="tx1"/>
                </a:solidFill>
              </a:rPr>
              <a:t> in late March or early April at the beginning of the winter barley harvest.</a:t>
            </a:r>
          </a:p>
          <a:p>
            <a:endParaRPr lang="en-US" sz="1000" dirty="0">
              <a:solidFill>
                <a:schemeClr val="tx1"/>
              </a:solidFill>
            </a:endParaRPr>
          </a:p>
          <a:p>
            <a:r>
              <a:rPr lang="en-US" sz="1000" dirty="0">
                <a:solidFill>
                  <a:schemeClr val="tx1"/>
                </a:solidFill>
              </a:rPr>
              <a:t>Question: Is Having Possessions Or Wealth INHERENTLY Evil? Is It Sinful?</a:t>
            </a:r>
          </a:p>
          <a:p>
            <a:r>
              <a:rPr lang="en-US" sz="1000" dirty="0">
                <a:solidFill>
                  <a:schemeClr val="tx1"/>
                </a:solidFill>
              </a:rPr>
              <a:t>  Absolutely Not!</a:t>
            </a:r>
          </a:p>
          <a:p>
            <a:r>
              <a:rPr lang="en-US" sz="1000" dirty="0">
                <a:solidFill>
                  <a:schemeClr val="tx1"/>
                </a:solidFill>
              </a:rPr>
              <a:t>       Some of the wealthiest people in history were God’s people!</a:t>
            </a:r>
          </a:p>
          <a:p>
            <a:r>
              <a:rPr lang="en-US" sz="1000" dirty="0">
                <a:solidFill>
                  <a:schemeClr val="tx1"/>
                </a:solidFill>
              </a:rPr>
              <a:t>       Abraham and his contemporary Job!</a:t>
            </a:r>
          </a:p>
          <a:p>
            <a:r>
              <a:rPr lang="en-US" sz="1000" dirty="0">
                <a:solidFill>
                  <a:schemeClr val="tx1"/>
                </a:solidFill>
              </a:rPr>
              <a:t>       Solomon</a:t>
            </a:r>
          </a:p>
          <a:p>
            <a:r>
              <a:rPr lang="en-US" sz="1000" dirty="0">
                <a:solidFill>
                  <a:schemeClr val="tx1"/>
                </a:solidFill>
              </a:rPr>
              <a:t>       Joseph of Arimathea</a:t>
            </a:r>
          </a:p>
          <a:p>
            <a:r>
              <a:rPr lang="en-US" sz="1000" dirty="0">
                <a:solidFill>
                  <a:schemeClr val="tx1"/>
                </a:solidFill>
              </a:rPr>
              <a:t>  They are not sinful in and of themselves!</a:t>
            </a:r>
          </a:p>
          <a:p>
            <a:r>
              <a:rPr lang="en-US" sz="1000" dirty="0">
                <a:solidFill>
                  <a:schemeClr val="tx1"/>
                </a:solidFill>
              </a:rPr>
              <a:t>  </a:t>
            </a:r>
          </a:p>
          <a:p>
            <a:r>
              <a:rPr lang="en-US" sz="1000" dirty="0">
                <a:solidFill>
                  <a:schemeClr val="tx1"/>
                </a:solidFill>
              </a:rPr>
              <a:t>The question is, “HOW DOES A PERSON VIEW &amp; USE Them?</a:t>
            </a:r>
          </a:p>
          <a:p>
            <a:r>
              <a:rPr lang="en-US" sz="1000" dirty="0">
                <a:solidFill>
                  <a:schemeClr val="tx1"/>
                </a:solidFill>
              </a:rPr>
              <a:t>       The Rich Foolish Man Parable That Jesus told. Lk. 12:13-21</a:t>
            </a:r>
          </a:p>
          <a:p>
            <a:r>
              <a:rPr lang="en-US" sz="1000" dirty="0">
                <a:solidFill>
                  <a:schemeClr val="tx1"/>
                </a:solidFill>
              </a:rPr>
              <a:t>            He was wealthy in the past; he was continuing to be blest and was filling up his barns and had not place to store all the harvest.</a:t>
            </a:r>
          </a:p>
          <a:p>
            <a:r>
              <a:rPr lang="en-US" sz="1000" dirty="0">
                <a:solidFill>
                  <a:schemeClr val="tx1"/>
                </a:solidFill>
              </a:rPr>
              <a:t>                </a:t>
            </a:r>
            <a:r>
              <a:rPr lang="en-US" sz="1000" kern="1200" dirty="0">
                <a:solidFill>
                  <a:schemeClr val="tx1"/>
                </a:solidFill>
                <a:effectLst/>
                <a:latin typeface="+mn-lt"/>
                <a:ea typeface="+mn-ea"/>
                <a:cs typeface="+mn-cs"/>
              </a:rPr>
              <a:t> He has a bumper crop!</a:t>
            </a:r>
          </a:p>
          <a:p>
            <a:r>
              <a:rPr lang="en-US" sz="1000" kern="1200" dirty="0">
                <a:solidFill>
                  <a:schemeClr val="tx1"/>
                </a:solidFill>
                <a:effectLst/>
                <a:latin typeface="+mn-lt"/>
                <a:ea typeface="+mn-ea"/>
                <a:cs typeface="+mn-cs"/>
              </a:rPr>
              <a:t>                 Traits: Industrious, Successful, Honest, Rich, Blessed!</a:t>
            </a:r>
          </a:p>
          <a:p>
            <a:r>
              <a:rPr lang="en-US" sz="1000" kern="1200" dirty="0">
                <a:solidFill>
                  <a:schemeClr val="tx1"/>
                </a:solidFill>
                <a:effectLst/>
                <a:latin typeface="+mn-lt"/>
                <a:ea typeface="+mn-ea"/>
                <a:cs typeface="+mn-cs"/>
              </a:rPr>
              <a:t>                 He was not a thief or a dishonest man; he was a wise and shrewd planner and businessman!</a:t>
            </a:r>
            <a:endParaRPr lang="en-US" sz="1000" dirty="0">
              <a:solidFill>
                <a:schemeClr val="tx1"/>
              </a:solidFill>
            </a:endParaRPr>
          </a:p>
          <a:p>
            <a:r>
              <a:rPr lang="en-US" sz="1000" dirty="0">
                <a:solidFill>
                  <a:schemeClr val="tx1"/>
                </a:solidFill>
              </a:rPr>
              <a:t>           The problem: HOW he used them!</a:t>
            </a:r>
          </a:p>
          <a:p>
            <a:r>
              <a:rPr lang="en-US" sz="1000" dirty="0">
                <a:solidFill>
                  <a:schemeClr val="tx1"/>
                </a:solidFill>
              </a:rPr>
              <a:t>                The setting: a man interrupts Jesus teaching about the hypocrisy of the complaining about his inheritance. “Tell my brother to divide the inheritance with me!”</a:t>
            </a:r>
          </a:p>
          <a:p>
            <a:r>
              <a:rPr lang="en-US" sz="1000" dirty="0">
                <a:solidFill>
                  <a:schemeClr val="tx1"/>
                </a:solidFill>
              </a:rPr>
              <a:t>                Who did he honor? HIMSELF!</a:t>
            </a:r>
          </a:p>
          <a:p>
            <a:r>
              <a:rPr lang="en-US" sz="1000" dirty="0">
                <a:solidFill>
                  <a:schemeClr val="tx1"/>
                </a:solidFill>
              </a:rPr>
              <a:t>                     Lk. 12:16-21 “Then He spoke a parable to them, saying: ‘The ground of a certain rich man yielded plentifully. </a:t>
            </a:r>
            <a:r>
              <a:rPr lang="en-US" sz="1000" baseline="30000" dirty="0">
                <a:solidFill>
                  <a:schemeClr val="tx1"/>
                </a:solidFill>
              </a:rPr>
              <a:t>17</a:t>
            </a:r>
            <a:r>
              <a:rPr lang="en-US" sz="1000" dirty="0">
                <a:solidFill>
                  <a:schemeClr val="tx1"/>
                </a:solidFill>
              </a:rPr>
              <a:t>And he thought within </a:t>
            </a:r>
            <a:r>
              <a:rPr lang="en-US" sz="1000" b="1" dirty="0">
                <a:solidFill>
                  <a:schemeClr val="tx1"/>
                </a:solidFill>
              </a:rPr>
              <a:t>himself</a:t>
            </a:r>
            <a:r>
              <a:rPr lang="en-US" sz="1000" dirty="0">
                <a:solidFill>
                  <a:schemeClr val="tx1"/>
                </a:solidFill>
              </a:rPr>
              <a:t>, saying, ‘What shall </a:t>
            </a:r>
            <a:r>
              <a:rPr lang="en-US" sz="1000" b="1" dirty="0">
                <a:solidFill>
                  <a:schemeClr val="tx1"/>
                </a:solidFill>
              </a:rPr>
              <a:t>I</a:t>
            </a:r>
            <a:r>
              <a:rPr lang="en-US" sz="1000" dirty="0">
                <a:solidFill>
                  <a:schemeClr val="tx1"/>
                </a:solidFill>
              </a:rPr>
              <a:t> do, since </a:t>
            </a:r>
            <a:r>
              <a:rPr lang="en-US" sz="1000" b="1" dirty="0">
                <a:solidFill>
                  <a:schemeClr val="tx1"/>
                </a:solidFill>
              </a:rPr>
              <a:t>I</a:t>
            </a:r>
            <a:r>
              <a:rPr lang="en-US" sz="1000" dirty="0">
                <a:solidFill>
                  <a:schemeClr val="tx1"/>
                </a:solidFill>
              </a:rPr>
              <a:t> have no room to store </a:t>
            </a:r>
            <a:r>
              <a:rPr lang="en-US" sz="1000" b="1" dirty="0">
                <a:solidFill>
                  <a:schemeClr val="tx1"/>
                </a:solidFill>
              </a:rPr>
              <a:t>my</a:t>
            </a:r>
            <a:r>
              <a:rPr lang="en-US" sz="1000" dirty="0">
                <a:solidFill>
                  <a:schemeClr val="tx1"/>
                </a:solidFill>
              </a:rPr>
              <a:t> crops?’ </a:t>
            </a:r>
            <a:r>
              <a:rPr lang="en-US" sz="1000" baseline="30000" dirty="0">
                <a:solidFill>
                  <a:schemeClr val="tx1"/>
                </a:solidFill>
              </a:rPr>
              <a:t>18</a:t>
            </a:r>
            <a:r>
              <a:rPr lang="en-US" sz="1000" dirty="0">
                <a:solidFill>
                  <a:schemeClr val="tx1"/>
                </a:solidFill>
              </a:rPr>
              <a:t>So he said, ‘</a:t>
            </a:r>
            <a:r>
              <a:rPr lang="en-US" sz="1000" b="1" dirty="0">
                <a:solidFill>
                  <a:schemeClr val="tx1"/>
                </a:solidFill>
              </a:rPr>
              <a:t>I </a:t>
            </a:r>
            <a:r>
              <a:rPr lang="en-US" sz="1000" dirty="0">
                <a:solidFill>
                  <a:schemeClr val="tx1"/>
                </a:solidFill>
              </a:rPr>
              <a:t>will do this: </a:t>
            </a:r>
            <a:r>
              <a:rPr lang="en-US" sz="1000" b="1" dirty="0">
                <a:solidFill>
                  <a:schemeClr val="tx1"/>
                </a:solidFill>
              </a:rPr>
              <a:t>I </a:t>
            </a:r>
            <a:r>
              <a:rPr lang="en-US" sz="1000" dirty="0">
                <a:solidFill>
                  <a:schemeClr val="tx1"/>
                </a:solidFill>
              </a:rPr>
              <a:t>will pull down </a:t>
            </a:r>
            <a:r>
              <a:rPr lang="en-US" sz="1000" b="1" dirty="0">
                <a:solidFill>
                  <a:schemeClr val="tx1"/>
                </a:solidFill>
              </a:rPr>
              <a:t>my</a:t>
            </a:r>
            <a:r>
              <a:rPr lang="en-US" sz="1000" dirty="0">
                <a:solidFill>
                  <a:schemeClr val="tx1"/>
                </a:solidFill>
              </a:rPr>
              <a:t> barns and build greater, and there </a:t>
            </a:r>
            <a:r>
              <a:rPr lang="en-US" sz="1000" b="1" dirty="0">
                <a:solidFill>
                  <a:schemeClr val="tx1"/>
                </a:solidFill>
              </a:rPr>
              <a:t>I</a:t>
            </a:r>
            <a:r>
              <a:rPr lang="en-US" sz="1000" dirty="0">
                <a:solidFill>
                  <a:schemeClr val="tx1"/>
                </a:solidFill>
              </a:rPr>
              <a:t> will store all </a:t>
            </a:r>
            <a:r>
              <a:rPr lang="en-US" sz="1000" b="1" dirty="0">
                <a:solidFill>
                  <a:schemeClr val="tx1"/>
                </a:solidFill>
              </a:rPr>
              <a:t>my</a:t>
            </a:r>
            <a:r>
              <a:rPr lang="en-US" sz="1000" dirty="0">
                <a:solidFill>
                  <a:schemeClr val="tx1"/>
                </a:solidFill>
              </a:rPr>
              <a:t> crops and </a:t>
            </a:r>
            <a:r>
              <a:rPr lang="en-US" sz="1000" b="1" dirty="0">
                <a:solidFill>
                  <a:schemeClr val="tx1"/>
                </a:solidFill>
              </a:rPr>
              <a:t>my</a:t>
            </a:r>
            <a:r>
              <a:rPr lang="en-US" sz="1000" dirty="0">
                <a:solidFill>
                  <a:schemeClr val="tx1"/>
                </a:solidFill>
              </a:rPr>
              <a:t> goods. </a:t>
            </a:r>
            <a:r>
              <a:rPr lang="en-US" sz="1000" baseline="30000" dirty="0">
                <a:solidFill>
                  <a:schemeClr val="tx1"/>
                </a:solidFill>
              </a:rPr>
              <a:t>19</a:t>
            </a:r>
            <a:r>
              <a:rPr lang="en-US" sz="1000" dirty="0">
                <a:solidFill>
                  <a:schemeClr val="tx1"/>
                </a:solidFill>
              </a:rPr>
              <a:t>And</a:t>
            </a:r>
            <a:r>
              <a:rPr lang="en-US" sz="1000" b="1" dirty="0">
                <a:solidFill>
                  <a:schemeClr val="tx1"/>
                </a:solidFill>
              </a:rPr>
              <a:t> I </a:t>
            </a:r>
            <a:r>
              <a:rPr lang="en-US" sz="1000" dirty="0">
                <a:solidFill>
                  <a:schemeClr val="tx1"/>
                </a:solidFill>
              </a:rPr>
              <a:t>will say to </a:t>
            </a:r>
            <a:r>
              <a:rPr lang="en-US" sz="1000" b="1" dirty="0">
                <a:solidFill>
                  <a:schemeClr val="tx1"/>
                </a:solidFill>
              </a:rPr>
              <a:t>my</a:t>
            </a:r>
            <a:r>
              <a:rPr lang="en-US" sz="1000" dirty="0">
                <a:solidFill>
                  <a:schemeClr val="tx1"/>
                </a:solidFill>
              </a:rPr>
              <a:t> soul, ‘Soul, you have many goods laid up for many years; take your ease; eat, drink, </a:t>
            </a:r>
            <a:r>
              <a:rPr lang="en-US" sz="1000" i="1" dirty="0">
                <a:solidFill>
                  <a:schemeClr val="tx1"/>
                </a:solidFill>
              </a:rPr>
              <a:t>and</a:t>
            </a:r>
            <a:r>
              <a:rPr lang="en-US" sz="1000" dirty="0">
                <a:solidFill>
                  <a:schemeClr val="tx1"/>
                </a:solidFill>
              </a:rPr>
              <a:t> be merry.’’ </a:t>
            </a:r>
            <a:r>
              <a:rPr lang="en-US" sz="1000" baseline="30000" dirty="0">
                <a:solidFill>
                  <a:schemeClr val="tx1"/>
                </a:solidFill>
              </a:rPr>
              <a:t>20</a:t>
            </a:r>
            <a:r>
              <a:rPr lang="en-US" sz="1000" dirty="0">
                <a:solidFill>
                  <a:schemeClr val="tx1"/>
                </a:solidFill>
              </a:rPr>
              <a:t>But God said to him, ‘Fool! This night your soul will be required of you; then whose will those things be which you have provided?’ </a:t>
            </a:r>
            <a:r>
              <a:rPr lang="en-US" sz="1000" baseline="30000" dirty="0">
                <a:solidFill>
                  <a:schemeClr val="tx1"/>
                </a:solidFill>
              </a:rPr>
              <a:t>21</a:t>
            </a:r>
            <a:r>
              <a:rPr lang="en-US" sz="1000" dirty="0">
                <a:solidFill>
                  <a:schemeClr val="tx1"/>
                </a:solidFill>
              </a:rPr>
              <a:t>So </a:t>
            </a:r>
            <a:r>
              <a:rPr lang="en-US" sz="1000" i="1" dirty="0">
                <a:solidFill>
                  <a:schemeClr val="tx1"/>
                </a:solidFill>
              </a:rPr>
              <a:t>is</a:t>
            </a:r>
            <a:r>
              <a:rPr lang="en-US" sz="1000" dirty="0">
                <a:solidFill>
                  <a:schemeClr val="tx1"/>
                </a:solidFill>
              </a:rPr>
              <a:t> he who lays up treasure for himself, and is not rich toward God.“</a:t>
            </a:r>
          </a:p>
          <a:p>
            <a:r>
              <a:rPr lang="en-US" sz="1000" dirty="0">
                <a:solidFill>
                  <a:schemeClr val="tx1"/>
                </a:solidFill>
              </a:rPr>
              <a:t>               Who did the rich man praise? He had “I” disease! “I” -- 6 times; “My” -- 5 times; [He though within himself].</a:t>
            </a:r>
          </a:p>
          <a:p>
            <a:r>
              <a:rPr lang="en-US" sz="1000" dirty="0">
                <a:solidFill>
                  <a:schemeClr val="tx1"/>
                </a:solidFill>
              </a:rPr>
              <a:t>               Who is totally missing in the parable? GOD! -- NOT ONCE did he honor God!</a:t>
            </a:r>
          </a:p>
          <a:p>
            <a:r>
              <a:rPr lang="en-US" sz="1000" dirty="0">
                <a:solidFill>
                  <a:schemeClr val="tx1"/>
                </a:solidFill>
              </a:rPr>
              <a:t>          </a:t>
            </a:r>
            <a:r>
              <a:rPr lang="en-US" sz="1000" kern="1200" dirty="0">
                <a:solidFill>
                  <a:schemeClr val="tx1"/>
                </a:solidFill>
                <a:effectLst/>
                <a:latin typeface="+mn-lt"/>
                <a:ea typeface="+mn-ea"/>
                <a:cs typeface="+mn-cs"/>
              </a:rPr>
              <a:t>The Lord’s condemnation: “But God said to him, ‘Fool! This night your soul will be required of you; then whose will those things be which you have provided?’”</a:t>
            </a:r>
            <a:endParaRPr lang="en-US" sz="1000" dirty="0">
              <a:solidFill>
                <a:schemeClr val="tx1"/>
              </a:solidFill>
            </a:endParaRPr>
          </a:p>
        </p:txBody>
      </p:sp>
      <p:sp>
        <p:nvSpPr>
          <p:cNvPr id="4" name="Header Placeholder 3"/>
          <p:cNvSpPr>
            <a:spLocks noGrp="1"/>
          </p:cNvSpPr>
          <p:nvPr>
            <p:ph type="hdr" sz="quarter"/>
          </p:nvPr>
        </p:nvSpPr>
        <p:spPr/>
        <p:txBody>
          <a:bodyPr/>
          <a:lstStyle/>
          <a:p>
            <a:r>
              <a:rPr lang="en-US"/>
              <a:t>PTP Branson 2026 -- Teens -- Honor The Lord With Your Possessions</a:t>
            </a:r>
          </a:p>
        </p:txBody>
      </p:sp>
      <p:sp>
        <p:nvSpPr>
          <p:cNvPr id="5" name="Date Placeholder 4"/>
          <p:cNvSpPr>
            <a:spLocks noGrp="1"/>
          </p:cNvSpPr>
          <p:nvPr>
            <p:ph type="dt" idx="1"/>
          </p:nvPr>
        </p:nvSpPr>
        <p:spPr/>
        <p:txBody>
          <a:bodyPr/>
          <a:lstStyle/>
          <a:p>
            <a:r>
              <a:rPr lang="en-US"/>
              <a:t>7/16/2026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B350DE0D-82C4-457D-A805-2E7E064249D9}" type="slidenum">
              <a:rPr lang="en-US" smtClean="0"/>
              <a:t>2</a:t>
            </a:fld>
            <a:endParaRPr lang="en-US"/>
          </a:p>
        </p:txBody>
      </p:sp>
    </p:spTree>
    <p:extLst>
      <p:ext uri="{BB962C8B-B14F-4D97-AF65-F5344CB8AC3E}">
        <p14:creationId xmlns:p14="http://schemas.microsoft.com/office/powerpoint/2010/main" val="3000461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ED73B-DB65-622B-01A1-298EE11ED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53EF1-0526-9C69-DD24-705FB4A26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027867-AAAC-1D0F-241E-B188E0C19ABD}"/>
              </a:ext>
            </a:extLst>
          </p:cNvPr>
          <p:cNvSpPr>
            <a:spLocks noGrp="1"/>
          </p:cNvSpPr>
          <p:nvPr>
            <p:ph type="body" idx="1"/>
          </p:nvPr>
        </p:nvSpPr>
        <p:spPr/>
        <p:txBody>
          <a:bodyPr/>
          <a:lstStyle/>
          <a:p>
            <a:r>
              <a:rPr lang="en-US" sz="1000" dirty="0">
                <a:solidFill>
                  <a:schemeClr val="tx1"/>
                </a:solidFill>
              </a:rPr>
              <a:t>Count Your Blessings; See How He Has Blessed You!</a:t>
            </a:r>
          </a:p>
          <a:p>
            <a:r>
              <a:rPr lang="en-US" sz="1000" dirty="0">
                <a:solidFill>
                  <a:schemeClr val="tx1"/>
                </a:solidFill>
              </a:rPr>
              <a:t>  Caution: Not, “Look what I have!” or “Look what “I’ve done!”</a:t>
            </a:r>
          </a:p>
          <a:p>
            <a:r>
              <a:rPr lang="en-US" sz="1000" dirty="0">
                <a:solidFill>
                  <a:schemeClr val="tx1"/>
                </a:solidFill>
              </a:rPr>
              <a:t>    Don’t let your possessions  possess you!!!!</a:t>
            </a:r>
          </a:p>
          <a:p>
            <a:r>
              <a:rPr lang="en-US" sz="1000" dirty="0">
                <a:solidFill>
                  <a:schemeClr val="tx1"/>
                </a:solidFill>
              </a:rPr>
              <a:t>    Don’t be addicted to things!</a:t>
            </a:r>
          </a:p>
          <a:p>
            <a:endParaRPr lang="en-US" sz="1000" dirty="0">
              <a:solidFill>
                <a:schemeClr val="tx1"/>
              </a:solidFill>
            </a:endParaRPr>
          </a:p>
          <a:p>
            <a:r>
              <a:rPr lang="en-US" sz="1000" dirty="0">
                <a:solidFill>
                  <a:schemeClr val="tx1"/>
                </a:solidFill>
              </a:rPr>
              <a:t>Live For God, Honor Him, He will bless you above anything you can imagine -- just keep on being faithful, trusting, and loving!!!!!!!!!!!!!!!</a:t>
            </a:r>
          </a:p>
        </p:txBody>
      </p:sp>
      <p:sp>
        <p:nvSpPr>
          <p:cNvPr id="4" name="Header Placeholder 3">
            <a:extLst>
              <a:ext uri="{FF2B5EF4-FFF2-40B4-BE49-F238E27FC236}">
                <a16:creationId xmlns:a16="http://schemas.microsoft.com/office/drawing/2014/main" id="{67FCB901-C7F8-B223-DA2C-947DAA5547C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PTP Branson 2026 -- Teens -- Honor The Lord With Your Possessions</a:t>
            </a:r>
          </a:p>
        </p:txBody>
      </p:sp>
      <p:sp>
        <p:nvSpPr>
          <p:cNvPr id="5" name="Date Placeholder 4">
            <a:extLst>
              <a:ext uri="{FF2B5EF4-FFF2-40B4-BE49-F238E27FC236}">
                <a16:creationId xmlns:a16="http://schemas.microsoft.com/office/drawing/2014/main" id="{8AC58C6A-E5DE-1F62-7A17-CE8F982FDF7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7/16/2026</a:t>
            </a:r>
          </a:p>
        </p:txBody>
      </p:sp>
      <p:sp>
        <p:nvSpPr>
          <p:cNvPr id="6" name="Footer Placeholder 5">
            <a:extLst>
              <a:ext uri="{FF2B5EF4-FFF2-40B4-BE49-F238E27FC236}">
                <a16:creationId xmlns:a16="http://schemas.microsoft.com/office/drawing/2014/main" id="{92E29967-C7B6-1C80-766B-911D80CFEDEB}"/>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Stephen W. Rogers</a:t>
            </a:r>
          </a:p>
        </p:txBody>
      </p:sp>
      <p:sp>
        <p:nvSpPr>
          <p:cNvPr id="7" name="Slide Number Placeholder 6">
            <a:extLst>
              <a:ext uri="{FF2B5EF4-FFF2-40B4-BE49-F238E27FC236}">
                <a16:creationId xmlns:a16="http://schemas.microsoft.com/office/drawing/2014/main" id="{0EB0BF96-52DB-43E1-3C51-5CAAB5E26A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0DE0D-82C4-457D-A805-2E7E064249D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5464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Dt. 24:1-11</a:t>
            </a:r>
          </a:p>
        </p:txBody>
      </p:sp>
      <p:sp>
        <p:nvSpPr>
          <p:cNvPr id="4" name="Slide Number Placeholder 3"/>
          <p:cNvSpPr>
            <a:spLocks noGrp="1"/>
          </p:cNvSpPr>
          <p:nvPr>
            <p:ph type="sldNum" sz="quarter" idx="5"/>
          </p:nvPr>
        </p:nvSpPr>
        <p:spPr/>
        <p:txBody>
          <a:bodyPr/>
          <a:lstStyle/>
          <a:p>
            <a:fld id="{B350DE0D-82C4-457D-A805-2E7E064249D9}" type="slidenum">
              <a:rPr lang="en-US" smtClean="0"/>
              <a:t>4</a:t>
            </a:fld>
            <a:endParaRPr lang="en-US"/>
          </a:p>
        </p:txBody>
      </p:sp>
      <p:sp>
        <p:nvSpPr>
          <p:cNvPr id="5" name="Date Placeholder 4">
            <a:extLst>
              <a:ext uri="{FF2B5EF4-FFF2-40B4-BE49-F238E27FC236}">
                <a16:creationId xmlns:a16="http://schemas.microsoft.com/office/drawing/2014/main" id="{D038029F-3C77-8F2F-2EF2-13BE1D2363E7}"/>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64587B12-CBB8-723E-6E20-D6A2C44F358B}"/>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38FAED02-01C1-F48E-C0AB-1130CF9C69E2}"/>
              </a:ext>
            </a:extLst>
          </p:cNvPr>
          <p:cNvSpPr>
            <a:spLocks noGrp="1"/>
          </p:cNvSpPr>
          <p:nvPr>
            <p:ph type="hdr" sz="quarter"/>
          </p:nvPr>
        </p:nvSpPr>
        <p:spPr/>
        <p:txBody>
          <a:bodyPr/>
          <a:lstStyle/>
          <a:p>
            <a:r>
              <a:rPr lang="en-US"/>
              <a:t>PTP Branson 2026 -- Teens -- Honor The Lord With Your Possessions</a:t>
            </a:r>
          </a:p>
        </p:txBody>
      </p:sp>
    </p:spTree>
    <p:extLst>
      <p:ext uri="{BB962C8B-B14F-4D97-AF65-F5344CB8AC3E}">
        <p14:creationId xmlns:p14="http://schemas.microsoft.com/office/powerpoint/2010/main" val="2142214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What has GOD done for me?</a:t>
            </a:r>
          </a:p>
          <a:p>
            <a:r>
              <a:rPr lang="en-US" sz="1000" dirty="0"/>
              <a:t>  The question is, “HOW DOES A PERSON </a:t>
            </a:r>
            <a:r>
              <a:rPr lang="en-US" sz="1000" b="1" dirty="0"/>
              <a:t>VIEW</a:t>
            </a:r>
            <a:r>
              <a:rPr lang="en-US" sz="1000" dirty="0"/>
              <a:t> &amp; </a:t>
            </a:r>
            <a:r>
              <a:rPr lang="en-US" sz="1000" b="1" dirty="0"/>
              <a:t>USE</a:t>
            </a:r>
            <a:r>
              <a:rPr lang="en-US" sz="1000" dirty="0"/>
              <a:t> Them?</a:t>
            </a:r>
          </a:p>
          <a:p>
            <a:r>
              <a:rPr lang="en-US" sz="1000" dirty="0"/>
              <a:t>       The Rich Foolish Man Parable That Jesus told. Lk. 12:13-21</a:t>
            </a:r>
          </a:p>
          <a:p>
            <a:r>
              <a:rPr lang="en-US" sz="1000" dirty="0"/>
              <a:t>            He was wealthy in the past; he was continuing to be blest and was filling up his barns and had not place to store all the harvest.</a:t>
            </a:r>
          </a:p>
          <a:p>
            <a:r>
              <a:rPr lang="en-US" sz="1000" dirty="0"/>
              <a:t>                </a:t>
            </a:r>
            <a:r>
              <a:rPr lang="en-US" sz="1000" kern="1200" dirty="0">
                <a:solidFill>
                  <a:schemeClr val="tx1"/>
                </a:solidFill>
                <a:effectLst/>
                <a:latin typeface="+mn-lt"/>
                <a:ea typeface="+mn-ea"/>
                <a:cs typeface="+mn-cs"/>
              </a:rPr>
              <a:t> He has a bumper crop!</a:t>
            </a:r>
          </a:p>
          <a:p>
            <a:r>
              <a:rPr lang="en-US" sz="1000" kern="1200" dirty="0">
                <a:solidFill>
                  <a:schemeClr val="tx1"/>
                </a:solidFill>
                <a:effectLst/>
                <a:latin typeface="+mn-lt"/>
                <a:ea typeface="+mn-ea"/>
                <a:cs typeface="+mn-cs"/>
              </a:rPr>
              <a:t>                 Traits: Industrious, Successful, Honest, Rich, Blessed!</a:t>
            </a:r>
          </a:p>
          <a:p>
            <a:r>
              <a:rPr lang="en-US" sz="1000" kern="1200" dirty="0">
                <a:solidFill>
                  <a:schemeClr val="tx1"/>
                </a:solidFill>
                <a:effectLst/>
                <a:latin typeface="+mn-lt"/>
                <a:ea typeface="+mn-ea"/>
                <a:cs typeface="+mn-cs"/>
              </a:rPr>
              <a:t>                 He was not a thief or a dishonest man; he was a wise and shrewd planner and businessman!</a:t>
            </a:r>
            <a:endParaRPr lang="en-US" sz="1000" dirty="0"/>
          </a:p>
          <a:p>
            <a:r>
              <a:rPr lang="en-US" sz="1000" dirty="0"/>
              <a:t>           The problem: How did he </a:t>
            </a:r>
            <a:r>
              <a:rPr lang="en-US" sz="1000" b="1" dirty="0"/>
              <a:t>VIEW</a:t>
            </a:r>
            <a:r>
              <a:rPr lang="en-US" sz="1000" dirty="0"/>
              <a:t> them?</a:t>
            </a:r>
          </a:p>
          <a:p>
            <a:r>
              <a:rPr lang="en-US" sz="1000" dirty="0"/>
              <a:t>                The setting: a man interrupts Jesus teaching about the hypocrisy of the complaining about his inheritance. “Tell my brother to divide the inheritance with me!”</a:t>
            </a:r>
          </a:p>
          <a:p>
            <a:r>
              <a:rPr lang="en-US" sz="1000" dirty="0"/>
              <a:t>                Who did he honor? HIMSELF!</a:t>
            </a:r>
          </a:p>
          <a:p>
            <a:r>
              <a:rPr lang="en-US" sz="1000" dirty="0"/>
              <a:t>                     Lk. 12:16-21 “Then He spoke a parable to them, saying: ‘The ground of a certain rich man yielded plentifully. </a:t>
            </a:r>
            <a:r>
              <a:rPr lang="en-US" sz="1000" baseline="30000" dirty="0"/>
              <a:t>17</a:t>
            </a:r>
            <a:r>
              <a:rPr lang="en-US" sz="1000" dirty="0"/>
              <a:t>And he thought within </a:t>
            </a:r>
            <a:r>
              <a:rPr lang="en-US" sz="1000" b="1" dirty="0"/>
              <a:t>himself</a:t>
            </a:r>
            <a:r>
              <a:rPr lang="en-US" sz="1000" dirty="0"/>
              <a:t>, saying, ‘What shall </a:t>
            </a:r>
            <a:r>
              <a:rPr lang="en-US" sz="1000" b="1" dirty="0"/>
              <a:t>I</a:t>
            </a:r>
            <a:r>
              <a:rPr lang="en-US" sz="1000" dirty="0"/>
              <a:t> do, since </a:t>
            </a:r>
            <a:r>
              <a:rPr lang="en-US" sz="1000" b="1" dirty="0"/>
              <a:t>I</a:t>
            </a:r>
            <a:r>
              <a:rPr lang="en-US" sz="1000" dirty="0"/>
              <a:t> have no room to store </a:t>
            </a:r>
            <a:r>
              <a:rPr lang="en-US" sz="1000" b="1" dirty="0"/>
              <a:t>my</a:t>
            </a:r>
            <a:r>
              <a:rPr lang="en-US" sz="1000" dirty="0"/>
              <a:t> crops?’ </a:t>
            </a:r>
            <a:r>
              <a:rPr lang="en-US" sz="1000" baseline="30000" dirty="0"/>
              <a:t>18</a:t>
            </a:r>
            <a:r>
              <a:rPr lang="en-US" sz="1000" dirty="0"/>
              <a:t>So he said, ‘</a:t>
            </a:r>
            <a:r>
              <a:rPr lang="en-US" sz="1000" b="1" dirty="0"/>
              <a:t>I </a:t>
            </a:r>
            <a:r>
              <a:rPr lang="en-US" sz="1000" dirty="0"/>
              <a:t>will do this: </a:t>
            </a:r>
            <a:r>
              <a:rPr lang="en-US" sz="1000" b="1" dirty="0"/>
              <a:t>I </a:t>
            </a:r>
            <a:r>
              <a:rPr lang="en-US" sz="1000" dirty="0"/>
              <a:t>will pull down </a:t>
            </a:r>
            <a:r>
              <a:rPr lang="en-US" sz="1000" b="1" dirty="0"/>
              <a:t>my</a:t>
            </a:r>
            <a:r>
              <a:rPr lang="en-US" sz="1000" dirty="0"/>
              <a:t> barns and build greater, and there </a:t>
            </a:r>
            <a:r>
              <a:rPr lang="en-US" sz="1000" b="1" dirty="0"/>
              <a:t>I</a:t>
            </a:r>
            <a:r>
              <a:rPr lang="en-US" sz="1000" dirty="0"/>
              <a:t> will store all </a:t>
            </a:r>
            <a:r>
              <a:rPr lang="en-US" sz="1000" b="1" dirty="0"/>
              <a:t>my</a:t>
            </a:r>
            <a:r>
              <a:rPr lang="en-US" sz="1000" dirty="0"/>
              <a:t> crops and </a:t>
            </a:r>
            <a:r>
              <a:rPr lang="en-US" sz="1000" b="1" dirty="0"/>
              <a:t>my</a:t>
            </a:r>
            <a:r>
              <a:rPr lang="en-US" sz="1000" dirty="0"/>
              <a:t> goods. </a:t>
            </a:r>
            <a:r>
              <a:rPr lang="en-US" sz="1000" baseline="30000" dirty="0"/>
              <a:t>19</a:t>
            </a:r>
            <a:r>
              <a:rPr lang="en-US" sz="1000" dirty="0"/>
              <a:t>And</a:t>
            </a:r>
            <a:r>
              <a:rPr lang="en-US" sz="1000" b="1" dirty="0"/>
              <a:t> I </a:t>
            </a:r>
            <a:r>
              <a:rPr lang="en-US" sz="1000" dirty="0"/>
              <a:t>will say to </a:t>
            </a:r>
            <a:r>
              <a:rPr lang="en-US" sz="1000" b="1" dirty="0"/>
              <a:t>my</a:t>
            </a:r>
            <a:r>
              <a:rPr lang="en-US" sz="1000" dirty="0"/>
              <a:t> soul, ‘Soul, you have many goods laid up for many years; take your ease; eat, drink, </a:t>
            </a:r>
            <a:r>
              <a:rPr lang="en-US" sz="1000" i="1" dirty="0"/>
              <a:t>and</a:t>
            </a:r>
            <a:r>
              <a:rPr lang="en-US" sz="1000" dirty="0"/>
              <a:t> be merry.’’ </a:t>
            </a:r>
            <a:r>
              <a:rPr lang="en-US" sz="1000" baseline="30000" dirty="0"/>
              <a:t>20</a:t>
            </a:r>
            <a:r>
              <a:rPr lang="en-US" sz="1000" dirty="0"/>
              <a:t>But God said to him, ‘Fool! This night your soul will be required of you; then whose will those things be which you have provided?’ </a:t>
            </a:r>
            <a:r>
              <a:rPr lang="en-US" sz="1000" baseline="30000" dirty="0"/>
              <a:t>21</a:t>
            </a:r>
            <a:r>
              <a:rPr lang="en-US" sz="1000" dirty="0"/>
              <a:t>So </a:t>
            </a:r>
            <a:r>
              <a:rPr lang="en-US" sz="1000" i="1" dirty="0"/>
              <a:t>is</a:t>
            </a:r>
            <a:r>
              <a:rPr lang="en-US" sz="1000" dirty="0"/>
              <a:t> he who lays up treasure for himself, and is not rich toward God.“</a:t>
            </a:r>
          </a:p>
          <a:p>
            <a:r>
              <a:rPr lang="en-US" sz="1000" dirty="0"/>
              <a:t>               Who did the rich man praise? He had “I” disease! “I” -- 6 times; “My” -- 5 times; [He though within himself].</a:t>
            </a:r>
          </a:p>
          <a:p>
            <a:r>
              <a:rPr lang="en-US" sz="1000" dirty="0"/>
              <a:t>               Who is totally missing in the parable? GOD! -- NOT ONCE did he honor God!</a:t>
            </a:r>
          </a:p>
          <a:p>
            <a:r>
              <a:rPr lang="en-US" sz="1000" dirty="0"/>
              <a:t>               THEY ARE MINE and all mine!</a:t>
            </a:r>
          </a:p>
          <a:p>
            <a:r>
              <a:rPr lang="en-US" sz="1000" dirty="0"/>
              <a:t>               </a:t>
            </a:r>
            <a:r>
              <a:rPr lang="en-US" sz="1000" kern="1200" dirty="0">
                <a:solidFill>
                  <a:schemeClr val="tx1"/>
                </a:solidFill>
                <a:effectLst/>
                <a:latin typeface="+mn-lt"/>
                <a:ea typeface="+mn-ea"/>
                <a:cs typeface="+mn-cs"/>
              </a:rPr>
              <a:t>The Lord’s condemnation: “But God said to him, ‘Fool! This night your soul will be required of you; then whose will those things be which you have provided?’”</a:t>
            </a:r>
          </a:p>
          <a:p>
            <a:r>
              <a:rPr lang="en-US" sz="1000" kern="1200" dirty="0">
                <a:solidFill>
                  <a:schemeClr val="tx1"/>
                </a:solidFill>
                <a:effectLst/>
                <a:latin typeface="+mn-lt"/>
                <a:ea typeface="+mn-ea"/>
                <a:cs typeface="+mn-cs"/>
              </a:rPr>
              <a:t>         The second problem: How did he USE them? Just to get more and to heap lavish praise on himself!</a:t>
            </a:r>
            <a:endParaRPr lang="en-US" sz="1000" dirty="0"/>
          </a:p>
          <a:p>
            <a:r>
              <a:rPr lang="en-US" sz="1000" dirty="0"/>
              <a:t>              It was NOT to do good.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It was NOT to do good for your family, your brethren and those outside of Christ. Gal. 6:10 “Therefore, as we have opportunity, let us do good to all, especially to those who are of the household of faith.”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HOW he used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Some of the most giving, caring, generous Christians I have ever know are some that are super wealthy!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See Them As Gifts From God -- Be A Steward.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Take care of what you have!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Cherish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“Thank You Lord”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 want to take care of this to show you how appreciative I 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Give back to Him of the </a:t>
            </a:r>
            <a:r>
              <a:rPr lang="en-US" sz="1000" dirty="0" err="1"/>
              <a:t>Firstfruits</a:t>
            </a:r>
            <a:r>
              <a:rPr lang="en-US" sz="10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Are you giving back to God of what you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Is giving to Him THE FIRST thing you do with what you make? Determine that the first thing you will do is set aside what you will give to Him -- make that a Habit or Practice the rest of your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[For many Christians, it is the LAST THING they do IF THEY HAVE ANYTHING LEFT OVER!”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 love on-line giving -- it is preplanned and first!</a:t>
            </a:r>
          </a:p>
          <a:p>
            <a:r>
              <a:rPr lang="en-US" sz="1000" dirty="0"/>
              <a:t>  Learn NOW to give to him of what you earn!</a:t>
            </a:r>
          </a:p>
          <a:p>
            <a:endParaRPr lang="en-US" sz="1000" dirty="0"/>
          </a:p>
          <a:p>
            <a:r>
              <a:rPr lang="en-US" sz="10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Use Some To prepare for the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Be Saving!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David -- I will not buy you a car; I will help you -- you work, save, when you are ready to buy a car, you choose one you like, you pay half; I will pay the other half!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He wrote a check for a Toyota Supra; drove it all through college, then sold it [and wishes he still had it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Pr. 13:22 “A good </a:t>
            </a:r>
            <a:r>
              <a:rPr lang="en-US" sz="1000" i="1" dirty="0"/>
              <a:t>man</a:t>
            </a:r>
            <a:r>
              <a:rPr lang="en-US" sz="1000" dirty="0"/>
              <a:t> leaves an inheritance to his children's 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Sadly, most young people and a lot of adults don’t save anything, they are just thinking about what I can buy next! What’s the newest gadget, piece of tech?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In pre-marital counselling, a couple in mid 20’s were spending $375 a week [That’s $1,500 a month] eating out in restaurants -- to be fair, they spent a lot on liquor!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If you are 16 years old and invested $25 a week until you are 66, 40 years = 1 million; 47 years 2.1 million!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The phenomenon of compound interest!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Use it AGAINST you -- buy a $100,000 house and pay for it for 30 years; know you much you are really paying? $300,000!!!!!!!!!!!!!! {That’s compound interest </a:t>
            </a:r>
            <a:r>
              <a:rPr lang="en-US" sz="1000" dirty="0" err="1"/>
              <a:t>huring</a:t>
            </a:r>
            <a:r>
              <a:rPr lang="en-US" sz="1000" dirty="0"/>
              <a:t>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endParaRPr lang="en-US" sz="1000" dirty="0"/>
          </a:p>
        </p:txBody>
      </p:sp>
      <p:sp>
        <p:nvSpPr>
          <p:cNvPr id="4" name="Header Placeholder 3"/>
          <p:cNvSpPr>
            <a:spLocks noGrp="1"/>
          </p:cNvSpPr>
          <p:nvPr>
            <p:ph type="hdr" sz="quarter"/>
          </p:nvPr>
        </p:nvSpPr>
        <p:spPr/>
        <p:txBody>
          <a:bodyPr/>
          <a:lstStyle/>
          <a:p>
            <a:r>
              <a:rPr lang="en-US"/>
              <a:t>PTP Branson 2026 -- Teens -- Honor The Lord With Your Possessions</a:t>
            </a:r>
          </a:p>
        </p:txBody>
      </p:sp>
      <p:sp>
        <p:nvSpPr>
          <p:cNvPr id="5" name="Date Placeholder 4"/>
          <p:cNvSpPr>
            <a:spLocks noGrp="1"/>
          </p:cNvSpPr>
          <p:nvPr>
            <p:ph type="dt" idx="1"/>
          </p:nvPr>
        </p:nvSpPr>
        <p:spPr/>
        <p:txBody>
          <a:bodyPr/>
          <a:lstStyle/>
          <a:p>
            <a:r>
              <a:rPr lang="en-US"/>
              <a:t>7/16/2026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B350DE0D-82C4-457D-A805-2E7E064249D9}" type="slidenum">
              <a:rPr lang="en-US" smtClean="0"/>
              <a:t>5</a:t>
            </a:fld>
            <a:endParaRPr lang="en-US"/>
          </a:p>
        </p:txBody>
      </p:sp>
    </p:spTree>
    <p:extLst>
      <p:ext uri="{BB962C8B-B14F-4D97-AF65-F5344CB8AC3E}">
        <p14:creationId xmlns:p14="http://schemas.microsoft.com/office/powerpoint/2010/main" val="1498371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In Proverbs 3, God makes some AMAZING promises!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 Those Who Keep His Commands: “For length of days and long life And peace they will add to you.” 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 Those Who Love Mercy &amp; Truth [Love &amp; Faithfulness NIV, ESV]: “</a:t>
            </a:r>
            <a:r>
              <a:rPr lang="en-US" i="1" dirty="0">
                <a:solidFill>
                  <a:schemeClr val="tx1"/>
                </a:solidFill>
              </a:rPr>
              <a:t>And</a:t>
            </a:r>
            <a:r>
              <a:rPr lang="en-US" dirty="0">
                <a:solidFill>
                  <a:schemeClr val="tx1"/>
                </a:solidFill>
              </a:rPr>
              <a:t> so find favor and high esteem In the sight of God and man.” 3,4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 Those Who Trust In The </a:t>
            </a:r>
            <a:r>
              <a:rPr lang="en-US" cap="small" dirty="0">
                <a:solidFill>
                  <a:schemeClr val="tx1"/>
                </a:solidFill>
              </a:rPr>
              <a:t>LORD</a:t>
            </a:r>
            <a:r>
              <a:rPr lang="en-US" dirty="0">
                <a:solidFill>
                  <a:schemeClr val="tx1"/>
                </a:solidFill>
              </a:rPr>
              <a:t> With All Their Heart, Who Lean Not On Their Own Understanding; And Who In All Their  Ways Acknowledge Him: “He Shall Direct Your Paths.”  5,6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 Those Who Are Not Wise In Their Own Yes, Who Fear The Lord And Depart From Evil -- “It Will Be Health To Your Flesh, And Strength To Your Bones.” 7,8</a:t>
            </a:r>
          </a:p>
          <a:p>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And in our present text, To Those Who Honor The </a:t>
            </a:r>
            <a:r>
              <a:rPr lang="en-US" cap="small" dirty="0">
                <a:solidFill>
                  <a:schemeClr val="tx1"/>
                </a:solidFill>
              </a:rPr>
              <a:t>LORD</a:t>
            </a:r>
            <a:r>
              <a:rPr lang="en-US" dirty="0">
                <a:solidFill>
                  <a:schemeClr val="tx1"/>
                </a:solidFill>
              </a:rPr>
              <a:t> With Their Possessions, And With The </a:t>
            </a:r>
            <a:r>
              <a:rPr lang="en-US" dirty="0" err="1">
                <a:solidFill>
                  <a:schemeClr val="tx1"/>
                </a:solidFill>
              </a:rPr>
              <a:t>Firstfruits</a:t>
            </a:r>
            <a:r>
              <a:rPr lang="en-US" dirty="0">
                <a:solidFill>
                  <a:schemeClr val="tx1"/>
                </a:solidFill>
              </a:rPr>
              <a:t> Of All Their Increase -- “So your barns will be filled with plenty, And your vats will overflow with new wine.” 9,10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I will bless your crops and your vineyards -- barns will be filled and vineyards will produce tons of grapes!</a:t>
            </a:r>
          </a:p>
          <a:p>
            <a:endParaRPr lang="en-US" dirty="0">
              <a:solidFill>
                <a:schemeClr val="tx1"/>
              </a:solidFill>
            </a:endParaRPr>
          </a:p>
          <a:p>
            <a:r>
              <a:rPr lang="en-US" dirty="0">
                <a:solidFill>
                  <a:schemeClr val="tx1"/>
                </a:solidFill>
              </a:rPr>
              <a:t>Eric Garner’s lesson next: To those who love the Lord’s chastening -- he will expound! 11-17</a:t>
            </a:r>
          </a:p>
          <a:p>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To Those Who Keep Sound Wisdom And Discretion -- “They Will Be Life To Your Soul And Grace To Your Neck, You Will Walk Safely In Your Way, And Your Foot Will Not Stumble; When You Lie Down, You Will Not Be Afraid, Rather Your Sleep Will Be Sweet! You Will Not Be Afraid Of Sudden Terror Or Of Trouble From The Wicked! The LORD Will Be Your Confidence; He Will Keep Your Foot From Being Caught! 18-26 [22-26]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To Those Who To Those Who Forsake Wickedness -- His Secret Counsel Is With The Upright, He Blesses The Home Of The Just, He Gives Grace To The Humble, And The Wise Will Inherit Glory! 27-35 [32-35]</a:t>
            </a:r>
          </a:p>
          <a:p>
            <a:endParaRPr lang="en-US" dirty="0"/>
          </a:p>
        </p:txBody>
      </p:sp>
      <p:sp>
        <p:nvSpPr>
          <p:cNvPr id="4" name="Header Placeholder 3"/>
          <p:cNvSpPr>
            <a:spLocks noGrp="1"/>
          </p:cNvSpPr>
          <p:nvPr>
            <p:ph type="hdr" sz="quarter"/>
          </p:nvPr>
        </p:nvSpPr>
        <p:spPr/>
        <p:txBody>
          <a:bodyPr/>
          <a:lstStyle/>
          <a:p>
            <a:r>
              <a:rPr lang="en-US"/>
              <a:t>PTP Branson 2026 -- Teens -- Honor The Lord With Your Possessions</a:t>
            </a:r>
          </a:p>
        </p:txBody>
      </p:sp>
      <p:sp>
        <p:nvSpPr>
          <p:cNvPr id="5" name="Date Placeholder 4"/>
          <p:cNvSpPr>
            <a:spLocks noGrp="1"/>
          </p:cNvSpPr>
          <p:nvPr>
            <p:ph type="dt" idx="1"/>
          </p:nvPr>
        </p:nvSpPr>
        <p:spPr/>
        <p:txBody>
          <a:bodyPr/>
          <a:lstStyle/>
          <a:p>
            <a:r>
              <a:rPr lang="en-US"/>
              <a:t>7/16/2026</a:t>
            </a:r>
          </a:p>
        </p:txBody>
      </p:sp>
      <p:sp>
        <p:nvSpPr>
          <p:cNvPr id="6" name="Footer Placeholder 5"/>
          <p:cNvSpPr>
            <a:spLocks noGrp="1"/>
          </p:cNvSpPr>
          <p:nvPr>
            <p:ph type="ftr" sz="quarter" idx="4"/>
          </p:nvPr>
        </p:nvSpPr>
        <p:spPr/>
        <p:txBody>
          <a:bodyPr/>
          <a:lstStyle/>
          <a:p>
            <a:r>
              <a:rPr lang="en-US"/>
              <a:t>Stephen W. Rogers</a:t>
            </a:r>
          </a:p>
        </p:txBody>
      </p:sp>
      <p:sp>
        <p:nvSpPr>
          <p:cNvPr id="7" name="Slide Number Placeholder 6"/>
          <p:cNvSpPr>
            <a:spLocks noGrp="1"/>
          </p:cNvSpPr>
          <p:nvPr>
            <p:ph type="sldNum" sz="quarter" idx="5"/>
          </p:nvPr>
        </p:nvSpPr>
        <p:spPr/>
        <p:txBody>
          <a:bodyPr/>
          <a:lstStyle/>
          <a:p>
            <a:fld id="{B350DE0D-82C4-457D-A805-2E7E064249D9}" type="slidenum">
              <a:rPr lang="en-US" smtClean="0"/>
              <a:t>6</a:t>
            </a:fld>
            <a:endParaRPr lang="en-US"/>
          </a:p>
        </p:txBody>
      </p:sp>
    </p:spTree>
    <p:extLst>
      <p:ext uri="{BB962C8B-B14F-4D97-AF65-F5344CB8AC3E}">
        <p14:creationId xmlns:p14="http://schemas.microsoft.com/office/powerpoint/2010/main" val="269856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360CD-BAA2-07CB-F388-7685B8F099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2AE9BF-9092-4FEF-E315-6AD1C60490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2FC67C-E5A2-556F-5337-9179F57E8299}"/>
              </a:ext>
            </a:extLst>
          </p:cNvPr>
          <p:cNvSpPr>
            <a:spLocks noGrp="1"/>
          </p:cNvSpPr>
          <p:nvPr>
            <p:ph type="dt" sz="half" idx="10"/>
          </p:nvPr>
        </p:nvSpPr>
        <p:spPr/>
        <p:txBody>
          <a:bodyPr/>
          <a:lstStyle/>
          <a:p>
            <a:fld id="{FE315627-CC8D-48D3-B36E-DA3AD231DCE3}" type="datetime1">
              <a:rPr lang="en-US" smtClean="0"/>
              <a:t>7/15/2026</a:t>
            </a:fld>
            <a:endParaRPr lang="en-US"/>
          </a:p>
        </p:txBody>
      </p:sp>
      <p:sp>
        <p:nvSpPr>
          <p:cNvPr id="5" name="Footer Placeholder 4">
            <a:extLst>
              <a:ext uri="{FF2B5EF4-FFF2-40B4-BE49-F238E27FC236}">
                <a16:creationId xmlns:a16="http://schemas.microsoft.com/office/drawing/2014/main" id="{1D8473F6-FD29-7C08-5F88-7ABB927AC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4DD1D2-52A0-0577-F3C3-F4844906D8F6}"/>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1363654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D91CC-FA15-764D-80F2-F1B06D51CC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177398-7BDB-650A-4E16-B52AB8D2EC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2A021-5BEB-6347-3D5D-ED54D9E2F765}"/>
              </a:ext>
            </a:extLst>
          </p:cNvPr>
          <p:cNvSpPr>
            <a:spLocks noGrp="1"/>
          </p:cNvSpPr>
          <p:nvPr>
            <p:ph type="dt" sz="half" idx="10"/>
          </p:nvPr>
        </p:nvSpPr>
        <p:spPr/>
        <p:txBody>
          <a:bodyPr/>
          <a:lstStyle/>
          <a:p>
            <a:fld id="{A1C51101-97B4-4ADA-8F1D-22F0ED5A1E46}" type="datetime1">
              <a:rPr lang="en-US" smtClean="0"/>
              <a:t>7/15/2026</a:t>
            </a:fld>
            <a:endParaRPr lang="en-US"/>
          </a:p>
        </p:txBody>
      </p:sp>
      <p:sp>
        <p:nvSpPr>
          <p:cNvPr id="5" name="Footer Placeholder 4">
            <a:extLst>
              <a:ext uri="{FF2B5EF4-FFF2-40B4-BE49-F238E27FC236}">
                <a16:creationId xmlns:a16="http://schemas.microsoft.com/office/drawing/2014/main" id="{ACFD5C15-DBA0-75EF-D8A7-D3D744E7B8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212CC6-79D8-16F5-6A12-4B2B3A11014B}"/>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3816668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45FE35-E81F-8633-D3E7-929DEF9B76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797854-EB3C-E479-C435-B142D55CA7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CB1EEE-EC17-89FC-37F0-8D0915C80001}"/>
              </a:ext>
            </a:extLst>
          </p:cNvPr>
          <p:cNvSpPr>
            <a:spLocks noGrp="1"/>
          </p:cNvSpPr>
          <p:nvPr>
            <p:ph type="dt" sz="half" idx="10"/>
          </p:nvPr>
        </p:nvSpPr>
        <p:spPr/>
        <p:txBody>
          <a:bodyPr/>
          <a:lstStyle/>
          <a:p>
            <a:fld id="{A7339077-27EA-4BB1-B42E-173FBC6F1E0C}" type="datetime1">
              <a:rPr lang="en-US" smtClean="0"/>
              <a:t>7/15/2026</a:t>
            </a:fld>
            <a:endParaRPr lang="en-US"/>
          </a:p>
        </p:txBody>
      </p:sp>
      <p:sp>
        <p:nvSpPr>
          <p:cNvPr id="5" name="Footer Placeholder 4">
            <a:extLst>
              <a:ext uri="{FF2B5EF4-FFF2-40B4-BE49-F238E27FC236}">
                <a16:creationId xmlns:a16="http://schemas.microsoft.com/office/drawing/2014/main" id="{6B1492BE-714E-68B9-90F4-000BFD67B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D00DD-09DA-E223-77CD-72B052E09E0F}"/>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237627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24E5-D24A-9CB6-42BE-F765AA4371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72B41-BAE7-4077-B0CA-F561543BF7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249F8A-D113-BA15-4DF2-063455D22067}"/>
              </a:ext>
            </a:extLst>
          </p:cNvPr>
          <p:cNvSpPr>
            <a:spLocks noGrp="1"/>
          </p:cNvSpPr>
          <p:nvPr>
            <p:ph type="dt" sz="half" idx="10"/>
          </p:nvPr>
        </p:nvSpPr>
        <p:spPr/>
        <p:txBody>
          <a:bodyPr/>
          <a:lstStyle/>
          <a:p>
            <a:fld id="{A1638559-AB5D-4CE7-A930-3A92A7E63A54}" type="datetime1">
              <a:rPr lang="en-US" smtClean="0"/>
              <a:t>7/15/2026</a:t>
            </a:fld>
            <a:endParaRPr lang="en-US"/>
          </a:p>
        </p:txBody>
      </p:sp>
      <p:sp>
        <p:nvSpPr>
          <p:cNvPr id="5" name="Footer Placeholder 4">
            <a:extLst>
              <a:ext uri="{FF2B5EF4-FFF2-40B4-BE49-F238E27FC236}">
                <a16:creationId xmlns:a16="http://schemas.microsoft.com/office/drawing/2014/main" id="{F8EB4C80-C899-044B-98E0-AC81AE43CE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1A54A-9C68-F55C-DA2F-453B5189187C}"/>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108592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C37-5E4F-F4CF-0D67-C64F771F87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5CFD92-F9FB-128A-651B-3D9B1DBF32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F2F33C-E0FF-9545-F605-0302FFB99941}"/>
              </a:ext>
            </a:extLst>
          </p:cNvPr>
          <p:cNvSpPr>
            <a:spLocks noGrp="1"/>
          </p:cNvSpPr>
          <p:nvPr>
            <p:ph type="dt" sz="half" idx="10"/>
          </p:nvPr>
        </p:nvSpPr>
        <p:spPr/>
        <p:txBody>
          <a:bodyPr/>
          <a:lstStyle/>
          <a:p>
            <a:fld id="{1697FCB6-F991-4AD8-9720-87A30E59802C}" type="datetime1">
              <a:rPr lang="en-US" smtClean="0"/>
              <a:t>7/15/2026</a:t>
            </a:fld>
            <a:endParaRPr lang="en-US"/>
          </a:p>
        </p:txBody>
      </p:sp>
      <p:sp>
        <p:nvSpPr>
          <p:cNvPr id="5" name="Footer Placeholder 4">
            <a:extLst>
              <a:ext uri="{FF2B5EF4-FFF2-40B4-BE49-F238E27FC236}">
                <a16:creationId xmlns:a16="http://schemas.microsoft.com/office/drawing/2014/main" id="{E906FA70-E575-C318-4E62-CE6B6E3E6B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585BB6-4C55-83BF-FC02-235F836D89A2}"/>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3736168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BC0F9-E63A-2AD3-FDC2-B2AC96B458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D7BB7E-7E84-9532-5F42-06579B958B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014965-F984-EACA-F594-4B29CFF4CF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832C1B-3EBF-FEDE-FD77-BCC0965228F2}"/>
              </a:ext>
            </a:extLst>
          </p:cNvPr>
          <p:cNvSpPr>
            <a:spLocks noGrp="1"/>
          </p:cNvSpPr>
          <p:nvPr>
            <p:ph type="dt" sz="half" idx="10"/>
          </p:nvPr>
        </p:nvSpPr>
        <p:spPr/>
        <p:txBody>
          <a:bodyPr/>
          <a:lstStyle/>
          <a:p>
            <a:fld id="{7DC6626D-20BD-4E55-9CBD-069824F4A3F0}" type="datetime1">
              <a:rPr lang="en-US" smtClean="0"/>
              <a:t>7/15/2026</a:t>
            </a:fld>
            <a:endParaRPr lang="en-US"/>
          </a:p>
        </p:txBody>
      </p:sp>
      <p:sp>
        <p:nvSpPr>
          <p:cNvPr id="6" name="Footer Placeholder 5">
            <a:extLst>
              <a:ext uri="{FF2B5EF4-FFF2-40B4-BE49-F238E27FC236}">
                <a16:creationId xmlns:a16="http://schemas.microsoft.com/office/drawing/2014/main" id="{0087928C-618B-D020-70A7-22B9D96AC6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2B97DB-DF3E-8466-BD69-3DBF6B46FEF0}"/>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420160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6DAC2-CB61-0995-411B-021B266CFE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5756FF-5B28-9656-D122-F45EA0AED2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B42A22-1FFE-F1F4-6E50-236A0A6D16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8083E8-2FF9-A903-16EF-FBDBAF1EB5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4CEF68-A28F-97D5-94A1-70EF44F0B4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51CA28-D084-AB55-9351-C45A51E2296F}"/>
              </a:ext>
            </a:extLst>
          </p:cNvPr>
          <p:cNvSpPr>
            <a:spLocks noGrp="1"/>
          </p:cNvSpPr>
          <p:nvPr>
            <p:ph type="dt" sz="half" idx="10"/>
          </p:nvPr>
        </p:nvSpPr>
        <p:spPr/>
        <p:txBody>
          <a:bodyPr/>
          <a:lstStyle/>
          <a:p>
            <a:fld id="{E7FEA053-4924-4E33-8333-65CC9E7AF8A8}" type="datetime1">
              <a:rPr lang="en-US" smtClean="0"/>
              <a:t>7/15/2026</a:t>
            </a:fld>
            <a:endParaRPr lang="en-US"/>
          </a:p>
        </p:txBody>
      </p:sp>
      <p:sp>
        <p:nvSpPr>
          <p:cNvPr id="8" name="Footer Placeholder 7">
            <a:extLst>
              <a:ext uri="{FF2B5EF4-FFF2-40B4-BE49-F238E27FC236}">
                <a16:creationId xmlns:a16="http://schemas.microsoft.com/office/drawing/2014/main" id="{B3C50058-BD19-FFCE-34E8-C014676566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366F7A-8CD9-8A82-150A-C2CCBE2635FF}"/>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2256939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4B41A-1B34-CCE6-CBAA-6513316F3B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52C67E-AD8A-B24B-5295-A5476898C301}"/>
              </a:ext>
            </a:extLst>
          </p:cNvPr>
          <p:cNvSpPr>
            <a:spLocks noGrp="1"/>
          </p:cNvSpPr>
          <p:nvPr>
            <p:ph type="dt" sz="half" idx="10"/>
          </p:nvPr>
        </p:nvSpPr>
        <p:spPr/>
        <p:txBody>
          <a:bodyPr/>
          <a:lstStyle/>
          <a:p>
            <a:fld id="{F58B59CA-38FB-4777-915C-13EB92AEF1C1}" type="datetime1">
              <a:rPr lang="en-US" smtClean="0"/>
              <a:t>7/15/2026</a:t>
            </a:fld>
            <a:endParaRPr lang="en-US"/>
          </a:p>
        </p:txBody>
      </p:sp>
      <p:sp>
        <p:nvSpPr>
          <p:cNvPr id="4" name="Footer Placeholder 3">
            <a:extLst>
              <a:ext uri="{FF2B5EF4-FFF2-40B4-BE49-F238E27FC236}">
                <a16:creationId xmlns:a16="http://schemas.microsoft.com/office/drawing/2014/main" id="{87229B4A-0C13-9F3C-6A70-B1412E2792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C6A307-9016-9F28-FB6F-CB1DA854D46F}"/>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277264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09845D-45DE-84A7-3B80-13632F42B9AE}"/>
              </a:ext>
            </a:extLst>
          </p:cNvPr>
          <p:cNvSpPr>
            <a:spLocks noGrp="1"/>
          </p:cNvSpPr>
          <p:nvPr>
            <p:ph type="dt" sz="half" idx="10"/>
          </p:nvPr>
        </p:nvSpPr>
        <p:spPr/>
        <p:txBody>
          <a:bodyPr/>
          <a:lstStyle/>
          <a:p>
            <a:fld id="{27034034-F215-4E68-8C37-79E71DCE4FC4}" type="datetime1">
              <a:rPr lang="en-US" smtClean="0"/>
              <a:t>7/15/2026</a:t>
            </a:fld>
            <a:endParaRPr lang="en-US"/>
          </a:p>
        </p:txBody>
      </p:sp>
      <p:sp>
        <p:nvSpPr>
          <p:cNvPr id="3" name="Footer Placeholder 2">
            <a:extLst>
              <a:ext uri="{FF2B5EF4-FFF2-40B4-BE49-F238E27FC236}">
                <a16:creationId xmlns:a16="http://schemas.microsoft.com/office/drawing/2014/main" id="{C6AD83AA-6EEB-33E7-7F25-F5D38E1031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30A25C-B563-54C3-FA1E-79DAC8C8F903}"/>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77984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4F47B-21B9-E885-A9A4-30F2F751DA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EA9929-9E04-7F15-4FA1-35F83EB78D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65A556-90C1-5416-AF6D-A0E6D4602D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46DABC-EE31-4EBE-215A-2ABF025F9505}"/>
              </a:ext>
            </a:extLst>
          </p:cNvPr>
          <p:cNvSpPr>
            <a:spLocks noGrp="1"/>
          </p:cNvSpPr>
          <p:nvPr>
            <p:ph type="dt" sz="half" idx="10"/>
          </p:nvPr>
        </p:nvSpPr>
        <p:spPr/>
        <p:txBody>
          <a:bodyPr/>
          <a:lstStyle/>
          <a:p>
            <a:fld id="{B7690395-7011-403D-B6F0-F44D82385F75}" type="datetime1">
              <a:rPr lang="en-US" smtClean="0"/>
              <a:t>7/15/2026</a:t>
            </a:fld>
            <a:endParaRPr lang="en-US"/>
          </a:p>
        </p:txBody>
      </p:sp>
      <p:sp>
        <p:nvSpPr>
          <p:cNvPr id="6" name="Footer Placeholder 5">
            <a:extLst>
              <a:ext uri="{FF2B5EF4-FFF2-40B4-BE49-F238E27FC236}">
                <a16:creationId xmlns:a16="http://schemas.microsoft.com/office/drawing/2014/main" id="{643A3D99-41C5-3809-B091-D418C69D5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19859E-0E1B-5763-2B38-AA3F871D0B3C}"/>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166836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5674F-DA1E-CFB4-A764-931A068B21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06A802-12C6-2035-7718-407646B98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4EA6D7-128F-F9A9-3300-5859499A65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8DE3CA-3B5B-1EE8-B991-DA8A2F5675A3}"/>
              </a:ext>
            </a:extLst>
          </p:cNvPr>
          <p:cNvSpPr>
            <a:spLocks noGrp="1"/>
          </p:cNvSpPr>
          <p:nvPr>
            <p:ph type="dt" sz="half" idx="10"/>
          </p:nvPr>
        </p:nvSpPr>
        <p:spPr/>
        <p:txBody>
          <a:bodyPr/>
          <a:lstStyle/>
          <a:p>
            <a:fld id="{069EDD29-92A2-453C-B9FC-0B06575A31AD}" type="datetime1">
              <a:rPr lang="en-US" smtClean="0"/>
              <a:t>7/15/2026</a:t>
            </a:fld>
            <a:endParaRPr lang="en-US"/>
          </a:p>
        </p:txBody>
      </p:sp>
      <p:sp>
        <p:nvSpPr>
          <p:cNvPr id="6" name="Footer Placeholder 5">
            <a:extLst>
              <a:ext uri="{FF2B5EF4-FFF2-40B4-BE49-F238E27FC236}">
                <a16:creationId xmlns:a16="http://schemas.microsoft.com/office/drawing/2014/main" id="{A92C5D45-33A5-446B-1F32-02FB04AE7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20366A-BC4D-D627-7836-7ACD7825E8FA}"/>
              </a:ext>
            </a:extLst>
          </p:cNvPr>
          <p:cNvSpPr>
            <a:spLocks noGrp="1"/>
          </p:cNvSpPr>
          <p:nvPr>
            <p:ph type="sldNum" sz="quarter" idx="12"/>
          </p:nvPr>
        </p:nvSpPr>
        <p:spPr/>
        <p:txBody>
          <a:bodyPr/>
          <a:lstStyle/>
          <a:p>
            <a:fld id="{F05377DF-6302-4955-94D3-F8937D300A00}" type="slidenum">
              <a:rPr lang="en-US" smtClean="0"/>
              <a:t>‹#›</a:t>
            </a:fld>
            <a:endParaRPr lang="en-US"/>
          </a:p>
        </p:txBody>
      </p:sp>
    </p:spTree>
    <p:extLst>
      <p:ext uri="{BB962C8B-B14F-4D97-AF65-F5344CB8AC3E}">
        <p14:creationId xmlns:p14="http://schemas.microsoft.com/office/powerpoint/2010/main" val="313227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49B4D5-212A-BEA1-B3C9-7FAA7DA41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6FF071-8314-E48A-C2B8-ECFCD7863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20708-BBC2-7BA8-A02D-C9923E145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8DAB94-CB63-411E-81E6-D5740131AE3F}" type="datetime1">
              <a:rPr lang="en-US" smtClean="0"/>
              <a:t>7/15/2026</a:t>
            </a:fld>
            <a:endParaRPr lang="en-US"/>
          </a:p>
        </p:txBody>
      </p:sp>
      <p:sp>
        <p:nvSpPr>
          <p:cNvPr id="5" name="Footer Placeholder 4">
            <a:extLst>
              <a:ext uri="{FF2B5EF4-FFF2-40B4-BE49-F238E27FC236}">
                <a16:creationId xmlns:a16="http://schemas.microsoft.com/office/drawing/2014/main" id="{710C20A9-BD34-BCDE-EE4C-8FA920BF1A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254149-079F-4127-7E1B-FB8856DF0F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5377DF-6302-4955-94D3-F8937D300A00}" type="slidenum">
              <a:rPr lang="en-US" smtClean="0"/>
              <a:t>‹#›</a:t>
            </a:fld>
            <a:endParaRPr lang="en-US"/>
          </a:p>
        </p:txBody>
      </p:sp>
    </p:spTree>
    <p:extLst>
      <p:ext uri="{BB962C8B-B14F-4D97-AF65-F5344CB8AC3E}">
        <p14:creationId xmlns:p14="http://schemas.microsoft.com/office/powerpoint/2010/main" val="2436991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6046D-9ACA-EABB-FD03-AA2B02B699E4}"/>
              </a:ext>
            </a:extLst>
          </p:cNvPr>
          <p:cNvSpPr>
            <a:spLocks noGrp="1"/>
          </p:cNvSpPr>
          <p:nvPr>
            <p:ph type="ctrTitle"/>
          </p:nvPr>
        </p:nvSpPr>
        <p:spPr>
          <a:xfrm>
            <a:off x="0" y="299403"/>
            <a:ext cx="9144000" cy="4112578"/>
          </a:xfrm>
        </p:spPr>
        <p:txBody>
          <a:bodyPr>
            <a:normAutofit/>
          </a:bodyPr>
          <a:lstStyle/>
          <a:p>
            <a:r>
              <a:rPr lang="en-US" dirty="0">
                <a:solidFill>
                  <a:srgbClr val="663300"/>
                </a:solidFill>
              </a:rPr>
              <a:t>Honor The Lord With Your</a:t>
            </a:r>
            <a:br>
              <a:rPr lang="en-US" dirty="0">
                <a:solidFill>
                  <a:srgbClr val="663300"/>
                </a:solidFill>
              </a:rPr>
            </a:br>
            <a:br>
              <a:rPr lang="en-US" sz="4800" dirty="0">
                <a:solidFill>
                  <a:srgbClr val="663300"/>
                </a:solidFill>
              </a:rPr>
            </a:br>
            <a:r>
              <a:rPr lang="en-US" dirty="0">
                <a:solidFill>
                  <a:srgbClr val="663300"/>
                </a:solidFill>
              </a:rPr>
              <a:t>Possessions, And With The </a:t>
            </a:r>
            <a:br>
              <a:rPr lang="en-US" dirty="0">
                <a:solidFill>
                  <a:srgbClr val="663300"/>
                </a:solidFill>
              </a:rPr>
            </a:br>
            <a:br>
              <a:rPr lang="en-US" sz="4800" dirty="0">
                <a:solidFill>
                  <a:srgbClr val="663300"/>
                </a:solidFill>
              </a:rPr>
            </a:br>
            <a:r>
              <a:rPr lang="en-US" dirty="0" err="1">
                <a:solidFill>
                  <a:srgbClr val="663300"/>
                </a:solidFill>
              </a:rPr>
              <a:t>FirstFruits</a:t>
            </a:r>
            <a:r>
              <a:rPr lang="en-US" dirty="0">
                <a:solidFill>
                  <a:srgbClr val="663300"/>
                </a:solidFill>
              </a:rPr>
              <a:t> Of Your Increase!</a:t>
            </a:r>
          </a:p>
        </p:txBody>
      </p:sp>
      <p:sp>
        <p:nvSpPr>
          <p:cNvPr id="4" name="Slide Number Placeholder 3">
            <a:extLst>
              <a:ext uri="{FF2B5EF4-FFF2-40B4-BE49-F238E27FC236}">
                <a16:creationId xmlns:a16="http://schemas.microsoft.com/office/drawing/2014/main" id="{C42CCA34-89A8-F9AB-DB96-93AE81D41084}"/>
              </a:ext>
            </a:extLst>
          </p:cNvPr>
          <p:cNvSpPr>
            <a:spLocks noGrp="1"/>
          </p:cNvSpPr>
          <p:nvPr>
            <p:ph type="sldNum" sz="quarter" idx="12"/>
          </p:nvPr>
        </p:nvSpPr>
        <p:spPr/>
        <p:txBody>
          <a:bodyPr/>
          <a:lstStyle/>
          <a:p>
            <a:fld id="{F05377DF-6302-4955-94D3-F8937D300A00}" type="slidenum">
              <a:rPr lang="en-US" smtClean="0"/>
              <a:t>1</a:t>
            </a:fld>
            <a:endParaRPr lang="en-US"/>
          </a:p>
        </p:txBody>
      </p:sp>
    </p:spTree>
    <p:extLst>
      <p:ext uri="{BB962C8B-B14F-4D97-AF65-F5344CB8AC3E}">
        <p14:creationId xmlns:p14="http://schemas.microsoft.com/office/powerpoint/2010/main" val="280826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3312B-F119-CB75-C6D1-37AEEBC07264}"/>
              </a:ext>
            </a:extLst>
          </p:cNvPr>
          <p:cNvSpPr>
            <a:spLocks noGrp="1"/>
          </p:cNvSpPr>
          <p:nvPr>
            <p:ph type="title"/>
          </p:nvPr>
        </p:nvSpPr>
        <p:spPr>
          <a:xfrm>
            <a:off x="838200" y="365125"/>
            <a:ext cx="10515600" cy="4641215"/>
          </a:xfrm>
        </p:spPr>
        <p:txBody>
          <a:bodyPr>
            <a:normAutofit/>
          </a:bodyPr>
          <a:lstStyle/>
          <a:p>
            <a:pPr algn="ctr"/>
            <a:r>
              <a:rPr lang="en-US" sz="5400" dirty="0">
                <a:solidFill>
                  <a:srgbClr val="663300"/>
                </a:solidFill>
              </a:rPr>
              <a:t>Pr. 3:9 “Honor the </a:t>
            </a:r>
            <a:r>
              <a:rPr lang="en-US" sz="5400" cap="small" dirty="0">
                <a:solidFill>
                  <a:srgbClr val="663300"/>
                </a:solidFill>
                <a:effectLst/>
              </a:rPr>
              <a:t>LORD</a:t>
            </a:r>
            <a:r>
              <a:rPr lang="en-US" sz="5400" dirty="0">
                <a:solidFill>
                  <a:srgbClr val="663300"/>
                </a:solidFill>
              </a:rPr>
              <a:t> with your </a:t>
            </a:r>
            <a:br>
              <a:rPr lang="en-US" sz="5400" dirty="0">
                <a:solidFill>
                  <a:srgbClr val="663300"/>
                </a:solidFill>
              </a:rPr>
            </a:br>
            <a:br>
              <a:rPr lang="en-US" sz="5400" dirty="0">
                <a:solidFill>
                  <a:srgbClr val="663300"/>
                </a:solidFill>
              </a:rPr>
            </a:br>
            <a:r>
              <a:rPr lang="en-US" sz="5400" dirty="0">
                <a:solidFill>
                  <a:srgbClr val="663300"/>
                </a:solidFill>
              </a:rPr>
              <a:t>possessions, And with the </a:t>
            </a:r>
            <a:r>
              <a:rPr lang="en-US" sz="5400" dirty="0" err="1">
                <a:solidFill>
                  <a:srgbClr val="663300"/>
                </a:solidFill>
              </a:rPr>
              <a:t>firstfruits</a:t>
            </a:r>
            <a:r>
              <a:rPr lang="en-US" sz="5400" dirty="0">
                <a:solidFill>
                  <a:srgbClr val="663300"/>
                </a:solidFill>
              </a:rPr>
              <a:t> </a:t>
            </a:r>
            <a:br>
              <a:rPr lang="en-US" sz="5400" dirty="0">
                <a:solidFill>
                  <a:srgbClr val="663300"/>
                </a:solidFill>
              </a:rPr>
            </a:br>
            <a:br>
              <a:rPr lang="en-US" sz="5400" dirty="0">
                <a:solidFill>
                  <a:srgbClr val="663300"/>
                </a:solidFill>
              </a:rPr>
            </a:br>
            <a:r>
              <a:rPr lang="en-US" sz="5400" dirty="0">
                <a:solidFill>
                  <a:srgbClr val="663300"/>
                </a:solidFill>
              </a:rPr>
              <a:t>of all your increase;”</a:t>
            </a:r>
          </a:p>
        </p:txBody>
      </p:sp>
      <p:sp>
        <p:nvSpPr>
          <p:cNvPr id="4" name="Slide Number Placeholder 3">
            <a:extLst>
              <a:ext uri="{FF2B5EF4-FFF2-40B4-BE49-F238E27FC236}">
                <a16:creationId xmlns:a16="http://schemas.microsoft.com/office/drawing/2014/main" id="{3CC8B049-C59A-7931-D767-59772927B5B8}"/>
              </a:ext>
            </a:extLst>
          </p:cNvPr>
          <p:cNvSpPr>
            <a:spLocks noGrp="1"/>
          </p:cNvSpPr>
          <p:nvPr>
            <p:ph type="sldNum" sz="quarter" idx="12"/>
          </p:nvPr>
        </p:nvSpPr>
        <p:spPr/>
        <p:txBody>
          <a:bodyPr/>
          <a:lstStyle/>
          <a:p>
            <a:fld id="{F05377DF-6302-4955-94D3-F8937D300A00}" type="slidenum">
              <a:rPr lang="en-US" smtClean="0"/>
              <a:t>2</a:t>
            </a:fld>
            <a:endParaRPr lang="en-US"/>
          </a:p>
        </p:txBody>
      </p:sp>
    </p:spTree>
    <p:extLst>
      <p:ext uri="{BB962C8B-B14F-4D97-AF65-F5344CB8AC3E}">
        <p14:creationId xmlns:p14="http://schemas.microsoft.com/office/powerpoint/2010/main" val="111187088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61AA296-D822-42C8-9247-5A82D75FA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4D92E-6E8C-57B9-D4F7-F230F118BD86}"/>
              </a:ext>
            </a:extLst>
          </p:cNvPr>
          <p:cNvSpPr>
            <a:spLocks noGrp="1"/>
          </p:cNvSpPr>
          <p:nvPr>
            <p:ph type="title"/>
          </p:nvPr>
        </p:nvSpPr>
        <p:spPr>
          <a:xfrm>
            <a:off x="0" y="320675"/>
            <a:ext cx="11932920" cy="1325563"/>
          </a:xfrm>
        </p:spPr>
        <p:txBody>
          <a:bodyPr>
            <a:normAutofit/>
          </a:bodyPr>
          <a:lstStyle/>
          <a:p>
            <a:pPr algn="ctr"/>
            <a:r>
              <a:rPr lang="en-US" sz="4800" dirty="0">
                <a:solidFill>
                  <a:srgbClr val="663300"/>
                </a:solidFill>
              </a:rPr>
              <a:t>How Do You Honor The Lord With Your Wealth?</a:t>
            </a:r>
          </a:p>
        </p:txBody>
      </p:sp>
      <p:sp>
        <p:nvSpPr>
          <p:cNvPr id="3" name="Content Placeholder 2">
            <a:extLst>
              <a:ext uri="{FF2B5EF4-FFF2-40B4-BE49-F238E27FC236}">
                <a16:creationId xmlns:a16="http://schemas.microsoft.com/office/drawing/2014/main" id="{F4E56AD3-1899-93F9-7222-8835136BBA09}"/>
              </a:ext>
            </a:extLst>
          </p:cNvPr>
          <p:cNvSpPr>
            <a:spLocks noGrp="1"/>
          </p:cNvSpPr>
          <p:nvPr>
            <p:ph idx="1"/>
          </p:nvPr>
        </p:nvSpPr>
        <p:spPr>
          <a:xfrm>
            <a:off x="838200" y="1825624"/>
            <a:ext cx="10515600" cy="4530725"/>
          </a:xfrm>
        </p:spPr>
        <p:txBody>
          <a:bodyPr>
            <a:normAutofit/>
          </a:bodyPr>
          <a:lstStyle/>
          <a:p>
            <a:r>
              <a:rPr lang="en-US" sz="3600" dirty="0">
                <a:solidFill>
                  <a:srgbClr val="663300"/>
                </a:solidFill>
              </a:rPr>
              <a:t>“Count Your Many Blessings; See What GOD Has Done!”</a:t>
            </a:r>
          </a:p>
          <a:p>
            <a:endParaRPr lang="en-US" sz="3600" dirty="0">
              <a:solidFill>
                <a:schemeClr val="accent2">
                  <a:lumMod val="50000"/>
                </a:schemeClr>
              </a:solidFill>
            </a:endParaRPr>
          </a:p>
          <a:p>
            <a:endParaRPr lang="en-US" sz="3600" dirty="0">
              <a:solidFill>
                <a:schemeClr val="accent2">
                  <a:lumMod val="50000"/>
                </a:schemeClr>
              </a:solidFill>
            </a:endParaRPr>
          </a:p>
          <a:p>
            <a:endParaRPr lang="en-US" sz="3600" dirty="0">
              <a:solidFill>
                <a:schemeClr val="accent2">
                  <a:lumMod val="50000"/>
                </a:schemeClr>
              </a:solidFill>
            </a:endParaRPr>
          </a:p>
          <a:p>
            <a:endParaRPr lang="en-US" sz="3600" dirty="0">
              <a:solidFill>
                <a:schemeClr val="accent2">
                  <a:lumMod val="50000"/>
                </a:schemeClr>
              </a:solidFill>
            </a:endParaRPr>
          </a:p>
        </p:txBody>
      </p:sp>
      <p:sp>
        <p:nvSpPr>
          <p:cNvPr id="4" name="Slide Number Placeholder 3">
            <a:extLst>
              <a:ext uri="{FF2B5EF4-FFF2-40B4-BE49-F238E27FC236}">
                <a16:creationId xmlns:a16="http://schemas.microsoft.com/office/drawing/2014/main" id="{F6F0F8D9-11F4-2DFB-2D0A-2C0B2EFD17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5377DF-6302-4955-94D3-F8937D300A0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293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055031-26AF-5748-89C0-A8CA86C5B1E6}"/>
              </a:ext>
            </a:extLst>
          </p:cNvPr>
          <p:cNvSpPr>
            <a:spLocks noGrp="1"/>
          </p:cNvSpPr>
          <p:nvPr>
            <p:ph type="sldNum" sz="quarter" idx="12"/>
          </p:nvPr>
        </p:nvSpPr>
        <p:spPr/>
        <p:txBody>
          <a:bodyPr/>
          <a:lstStyle/>
          <a:p>
            <a:fld id="{F05377DF-6302-4955-94D3-F8937D300A00}" type="slidenum">
              <a:rPr lang="en-US" smtClean="0"/>
              <a:t>4</a:t>
            </a:fld>
            <a:endParaRPr lang="en-US"/>
          </a:p>
        </p:txBody>
      </p:sp>
    </p:spTree>
    <p:extLst>
      <p:ext uri="{BB962C8B-B14F-4D97-AF65-F5344CB8AC3E}">
        <p14:creationId xmlns:p14="http://schemas.microsoft.com/office/powerpoint/2010/main" val="683650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62688-A438-79C2-1E40-72A7BBE8039E}"/>
              </a:ext>
            </a:extLst>
          </p:cNvPr>
          <p:cNvSpPr>
            <a:spLocks noGrp="1"/>
          </p:cNvSpPr>
          <p:nvPr>
            <p:ph type="title"/>
          </p:nvPr>
        </p:nvSpPr>
        <p:spPr>
          <a:xfrm>
            <a:off x="0" y="320675"/>
            <a:ext cx="11932920" cy="1325563"/>
          </a:xfrm>
        </p:spPr>
        <p:txBody>
          <a:bodyPr>
            <a:normAutofit/>
          </a:bodyPr>
          <a:lstStyle/>
          <a:p>
            <a:pPr algn="ctr"/>
            <a:r>
              <a:rPr lang="en-US" sz="4800" dirty="0">
                <a:solidFill>
                  <a:srgbClr val="663300"/>
                </a:solidFill>
              </a:rPr>
              <a:t>How Do You Honor The Lord With Your Wealth?</a:t>
            </a:r>
          </a:p>
        </p:txBody>
      </p:sp>
      <p:sp>
        <p:nvSpPr>
          <p:cNvPr id="3" name="Content Placeholder 2">
            <a:extLst>
              <a:ext uri="{FF2B5EF4-FFF2-40B4-BE49-F238E27FC236}">
                <a16:creationId xmlns:a16="http://schemas.microsoft.com/office/drawing/2014/main" id="{4F257EBA-CA3A-94E3-5801-C8BA87DE5B4F}"/>
              </a:ext>
            </a:extLst>
          </p:cNvPr>
          <p:cNvSpPr>
            <a:spLocks noGrp="1"/>
          </p:cNvSpPr>
          <p:nvPr>
            <p:ph idx="1"/>
          </p:nvPr>
        </p:nvSpPr>
        <p:spPr>
          <a:xfrm>
            <a:off x="838200" y="1825624"/>
            <a:ext cx="10515600" cy="4530725"/>
          </a:xfrm>
        </p:spPr>
        <p:txBody>
          <a:bodyPr>
            <a:normAutofit/>
          </a:bodyPr>
          <a:lstStyle/>
          <a:p>
            <a:r>
              <a:rPr lang="en-US" sz="3600" dirty="0">
                <a:solidFill>
                  <a:srgbClr val="663300"/>
                </a:solidFill>
              </a:rPr>
              <a:t>“Count Your Many Blessings; See What GOD Has Done!”</a:t>
            </a:r>
          </a:p>
          <a:p>
            <a:endParaRPr lang="en-US" sz="2400" dirty="0">
              <a:solidFill>
                <a:srgbClr val="663300"/>
              </a:solidFill>
            </a:endParaRPr>
          </a:p>
          <a:p>
            <a:r>
              <a:rPr lang="en-US" sz="3600" dirty="0">
                <a:solidFill>
                  <a:srgbClr val="663300"/>
                </a:solidFill>
              </a:rPr>
              <a:t>See It As A Gift From God -- Be A Good Steward!</a:t>
            </a:r>
          </a:p>
          <a:p>
            <a:endParaRPr lang="en-US" sz="2000" dirty="0">
              <a:solidFill>
                <a:srgbClr val="663300"/>
              </a:solidFill>
            </a:endParaRPr>
          </a:p>
          <a:p>
            <a:r>
              <a:rPr lang="en-US" sz="3600" dirty="0">
                <a:solidFill>
                  <a:srgbClr val="663300"/>
                </a:solidFill>
              </a:rPr>
              <a:t>Give Back To Him The </a:t>
            </a:r>
            <a:r>
              <a:rPr lang="en-US" sz="3600" dirty="0" err="1">
                <a:solidFill>
                  <a:srgbClr val="663300"/>
                </a:solidFill>
              </a:rPr>
              <a:t>Firstfruits</a:t>
            </a:r>
            <a:r>
              <a:rPr lang="en-US" sz="3600" dirty="0">
                <a:solidFill>
                  <a:srgbClr val="663300"/>
                </a:solidFill>
              </a:rPr>
              <a:t>!</a:t>
            </a:r>
          </a:p>
          <a:p>
            <a:endParaRPr lang="en-US" sz="2000" dirty="0">
              <a:solidFill>
                <a:srgbClr val="663300"/>
              </a:solidFill>
            </a:endParaRPr>
          </a:p>
          <a:p>
            <a:r>
              <a:rPr lang="en-US" sz="3600" dirty="0">
                <a:solidFill>
                  <a:srgbClr val="663300"/>
                </a:solidFill>
              </a:rPr>
              <a:t>Use Some To Prepare For The Future!</a:t>
            </a:r>
          </a:p>
          <a:p>
            <a:endParaRPr lang="en-US" sz="3600" dirty="0">
              <a:solidFill>
                <a:schemeClr val="accent2">
                  <a:lumMod val="50000"/>
                </a:schemeClr>
              </a:solidFill>
            </a:endParaRPr>
          </a:p>
          <a:p>
            <a:endParaRPr lang="en-US" sz="3600" dirty="0">
              <a:solidFill>
                <a:schemeClr val="accent2">
                  <a:lumMod val="50000"/>
                </a:schemeClr>
              </a:solidFill>
            </a:endParaRPr>
          </a:p>
          <a:p>
            <a:endParaRPr lang="en-US" sz="3600" dirty="0">
              <a:solidFill>
                <a:schemeClr val="accent2">
                  <a:lumMod val="50000"/>
                </a:schemeClr>
              </a:solidFill>
            </a:endParaRPr>
          </a:p>
          <a:p>
            <a:endParaRPr lang="en-US" sz="3600" dirty="0">
              <a:solidFill>
                <a:schemeClr val="accent2">
                  <a:lumMod val="50000"/>
                </a:schemeClr>
              </a:solidFill>
            </a:endParaRPr>
          </a:p>
          <a:p>
            <a:endParaRPr lang="en-US" sz="3600" dirty="0">
              <a:solidFill>
                <a:schemeClr val="accent2">
                  <a:lumMod val="50000"/>
                </a:schemeClr>
              </a:solidFill>
            </a:endParaRPr>
          </a:p>
        </p:txBody>
      </p:sp>
      <p:sp>
        <p:nvSpPr>
          <p:cNvPr id="4" name="Slide Number Placeholder 3">
            <a:extLst>
              <a:ext uri="{FF2B5EF4-FFF2-40B4-BE49-F238E27FC236}">
                <a16:creationId xmlns:a16="http://schemas.microsoft.com/office/drawing/2014/main" id="{CEF2578B-D75D-53B5-2D74-1428306922EB}"/>
              </a:ext>
            </a:extLst>
          </p:cNvPr>
          <p:cNvSpPr>
            <a:spLocks noGrp="1"/>
          </p:cNvSpPr>
          <p:nvPr>
            <p:ph type="sldNum" sz="quarter" idx="12"/>
          </p:nvPr>
        </p:nvSpPr>
        <p:spPr/>
        <p:txBody>
          <a:bodyPr/>
          <a:lstStyle/>
          <a:p>
            <a:fld id="{F05377DF-6302-4955-94D3-F8937D300A00}" type="slidenum">
              <a:rPr lang="en-US" smtClean="0"/>
              <a:t>5</a:t>
            </a:fld>
            <a:endParaRPr lang="en-US"/>
          </a:p>
        </p:txBody>
      </p:sp>
    </p:spTree>
    <p:extLst>
      <p:ext uri="{BB962C8B-B14F-4D97-AF65-F5344CB8AC3E}">
        <p14:creationId xmlns:p14="http://schemas.microsoft.com/office/powerpoint/2010/main" val="104129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7CAED-5424-310C-066B-DA458C798528}"/>
              </a:ext>
            </a:extLst>
          </p:cNvPr>
          <p:cNvSpPr>
            <a:spLocks noGrp="1"/>
          </p:cNvSpPr>
          <p:nvPr>
            <p:ph type="title"/>
          </p:nvPr>
        </p:nvSpPr>
        <p:spPr>
          <a:xfrm>
            <a:off x="838200" y="936942"/>
            <a:ext cx="10515600" cy="4984115"/>
          </a:xfrm>
        </p:spPr>
        <p:txBody>
          <a:bodyPr>
            <a:normAutofit fontScale="90000"/>
          </a:bodyPr>
          <a:lstStyle/>
          <a:p>
            <a:pPr algn="ctr"/>
            <a:r>
              <a:rPr lang="en-US" dirty="0">
                <a:solidFill>
                  <a:srgbClr val="663300"/>
                </a:solidFill>
              </a:rPr>
              <a:t>God’s Amazing Promise To Those Who</a:t>
            </a:r>
            <a:br>
              <a:rPr lang="en-US" dirty="0">
                <a:solidFill>
                  <a:srgbClr val="663300"/>
                </a:solidFill>
              </a:rPr>
            </a:br>
            <a:br>
              <a:rPr lang="en-US" dirty="0">
                <a:solidFill>
                  <a:srgbClr val="663300"/>
                </a:solidFill>
              </a:rPr>
            </a:br>
            <a:r>
              <a:rPr lang="en-US" dirty="0">
                <a:solidFill>
                  <a:srgbClr val="663300"/>
                </a:solidFill>
              </a:rPr>
              <a:t>Honor Him With Their Possessions And </a:t>
            </a:r>
            <a:r>
              <a:rPr lang="en-US" dirty="0" err="1">
                <a:solidFill>
                  <a:srgbClr val="663300"/>
                </a:solidFill>
              </a:rPr>
              <a:t>Firstfuits</a:t>
            </a:r>
            <a:r>
              <a:rPr lang="en-US" dirty="0">
                <a:solidFill>
                  <a:srgbClr val="663300"/>
                </a:solidFill>
              </a:rPr>
              <a:t>:</a:t>
            </a:r>
            <a:br>
              <a:rPr lang="en-US" dirty="0">
                <a:solidFill>
                  <a:srgbClr val="663300"/>
                </a:solidFill>
              </a:rPr>
            </a:br>
            <a:br>
              <a:rPr lang="en-US" dirty="0">
                <a:solidFill>
                  <a:srgbClr val="663300"/>
                </a:solidFill>
              </a:rPr>
            </a:br>
            <a:r>
              <a:rPr lang="en-US" dirty="0">
                <a:solidFill>
                  <a:srgbClr val="663300"/>
                </a:solidFill>
              </a:rPr>
              <a:t>Proverbs 3:10 “So your barns will be filled with </a:t>
            </a:r>
            <a:br>
              <a:rPr lang="en-US" dirty="0">
                <a:solidFill>
                  <a:srgbClr val="663300"/>
                </a:solidFill>
              </a:rPr>
            </a:br>
            <a:br>
              <a:rPr lang="en-US" dirty="0">
                <a:solidFill>
                  <a:srgbClr val="663300"/>
                </a:solidFill>
              </a:rPr>
            </a:br>
            <a:r>
              <a:rPr lang="en-US" dirty="0">
                <a:solidFill>
                  <a:srgbClr val="663300"/>
                </a:solidFill>
              </a:rPr>
              <a:t>plenty, And your vats will overflow with new wine.”</a:t>
            </a:r>
            <a:br>
              <a:rPr lang="en-US" dirty="0"/>
            </a:br>
            <a:endParaRPr lang="en-US" dirty="0"/>
          </a:p>
        </p:txBody>
      </p:sp>
      <p:sp>
        <p:nvSpPr>
          <p:cNvPr id="4" name="Slide Number Placeholder 3">
            <a:extLst>
              <a:ext uri="{FF2B5EF4-FFF2-40B4-BE49-F238E27FC236}">
                <a16:creationId xmlns:a16="http://schemas.microsoft.com/office/drawing/2014/main" id="{FC9F36A1-A7FE-DCB7-F3E1-FD2D5B865611}"/>
              </a:ext>
            </a:extLst>
          </p:cNvPr>
          <p:cNvSpPr>
            <a:spLocks noGrp="1"/>
          </p:cNvSpPr>
          <p:nvPr>
            <p:ph type="sldNum" sz="quarter" idx="12"/>
          </p:nvPr>
        </p:nvSpPr>
        <p:spPr/>
        <p:txBody>
          <a:bodyPr/>
          <a:lstStyle/>
          <a:p>
            <a:fld id="{F05377DF-6302-4955-94D3-F8937D300A00}" type="slidenum">
              <a:rPr lang="en-US" smtClean="0"/>
              <a:t>6</a:t>
            </a:fld>
            <a:endParaRPr lang="en-US"/>
          </a:p>
        </p:txBody>
      </p:sp>
    </p:spTree>
    <p:extLst>
      <p:ext uri="{BB962C8B-B14F-4D97-AF65-F5344CB8AC3E}">
        <p14:creationId xmlns:p14="http://schemas.microsoft.com/office/powerpoint/2010/main" val="109123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275</TotalTime>
  <Words>2307</Words>
  <Application>Microsoft Office PowerPoint</Application>
  <PresentationFormat>Widescreen</PresentationFormat>
  <Paragraphs>166</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Honor The Lord With Your  Possessions, And With The   FirstFruits Of Your Increase!</vt:lpstr>
      <vt:lpstr>Pr. 3:9 “Honor the LORD with your   possessions, And with the firstfruits   of all your increase;”</vt:lpstr>
      <vt:lpstr>How Do You Honor The Lord With Your Wealth?</vt:lpstr>
      <vt:lpstr>PowerPoint Presentation</vt:lpstr>
      <vt:lpstr>How Do You Honor The Lord With Your Wealth?</vt:lpstr>
      <vt:lpstr>God’s Amazing Promise To Those Who  Honor Him With Their Possessions And Firstfuits:  Proverbs 3:10 “So your barns will be filled with   plenty, And your vats will overflow with new wine.”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Rogers</dc:creator>
  <cp:lastModifiedBy>Stephen Rogers</cp:lastModifiedBy>
  <cp:revision>5</cp:revision>
  <dcterms:created xsi:type="dcterms:W3CDTF">2026-06-30T20:48:41Z</dcterms:created>
  <dcterms:modified xsi:type="dcterms:W3CDTF">2026-07-16T05:18:10Z</dcterms:modified>
</cp:coreProperties>
</file>