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12_60D95BC2.xml" ContentType="application/vnd.ms-powerpoint.comments+xml"/>
  <Override PartName="/ppt/notesSlides/notesSlide2.xml" ContentType="application/vnd.openxmlformats-officedocument.presentationml.notesSlide+xml"/>
  <Override PartName="/ppt/comments/modernComment_109_4ECB5CF1.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0E_EA6E11AA.xml" ContentType="application/vnd.ms-powerpoint.comments+xml"/>
  <Override PartName="/ppt/notesSlides/notesSlide6.xml" ContentType="application/vnd.openxmlformats-officedocument.presentationml.notesSlide+xml"/>
  <Override PartName="/ppt/comments/modernComment_10F_B5D3B2DE.xml" ContentType="application/vnd.ms-powerpoint.comments+xml"/>
  <Override PartName="/ppt/notesSlides/notesSlide7.xml" ContentType="application/vnd.openxmlformats-officedocument.presentationml.notesSlide+xml"/>
  <Override PartName="/ppt/comments/modernComment_113_A6161F68.xml" ContentType="application/vnd.ms-powerpoint.comments+xml"/>
  <Override PartName="/ppt/comments/modernComment_114_4788CA45.xml" ContentType="application/vnd.ms-powerpoint.comments+xml"/>
  <Override PartName="/ppt/notesSlides/notesSlide8.xml" ContentType="application/vnd.openxmlformats-officedocument.presentationml.notesSlide+xml"/>
  <Override PartName="/ppt/comments/modernComment_115_6CEE92C0.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comments/modernComment_11F_17F65B7B.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comments/modernComment_10C_2B36EED.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17_3D4CC6E9.xml" ContentType="application/vnd.ms-powerpoint.comments+xml"/>
  <Override PartName="/ppt/notesSlides/notesSlide14.xml" ContentType="application/vnd.openxmlformats-officedocument.presentationml.notesSlide+xml"/>
  <Override PartName="/ppt/comments/modernComment_118_2B18663.xml" ContentType="application/vnd.ms-powerpoint.comments+xml"/>
  <Override PartName="/ppt/notesSlides/notesSlide15.xml" ContentType="application/vnd.openxmlformats-officedocument.presentationml.notesSlide+xml"/>
  <Override PartName="/ppt/comments/modernComment_11C_415EF166.xml" ContentType="application/vnd.ms-powerpoint.comments+xml"/>
  <Override PartName="/ppt/notesSlides/notesSlide16.xml" ContentType="application/vnd.openxmlformats-officedocument.presentationml.notesSlide+xml"/>
  <Override PartName="/ppt/comments/modernComment_11B_B1A21B0A.xml" ContentType="application/vnd.ms-powerpoint.comments+xml"/>
  <Override PartName="/ppt/notesSlides/notesSlide17.xml" ContentType="application/vnd.openxmlformats-officedocument.presentationml.notesSlide+xml"/>
  <Override PartName="/ppt/comments/modernComment_108_25D5ECC5.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61" r:id="rId5"/>
    <p:sldId id="262" r:id="rId6"/>
    <p:sldId id="274" r:id="rId7"/>
    <p:sldId id="265" r:id="rId8"/>
    <p:sldId id="288" r:id="rId9"/>
    <p:sldId id="289" r:id="rId10"/>
    <p:sldId id="270" r:id="rId11"/>
    <p:sldId id="266" r:id="rId12"/>
    <p:sldId id="271" r:id="rId13"/>
    <p:sldId id="275" r:id="rId14"/>
    <p:sldId id="276" r:id="rId15"/>
    <p:sldId id="277" r:id="rId16"/>
    <p:sldId id="287" r:id="rId17"/>
    <p:sldId id="268" r:id="rId18"/>
    <p:sldId id="290" r:id="rId19"/>
    <p:sldId id="291" r:id="rId20"/>
    <p:sldId id="279" r:id="rId21"/>
    <p:sldId id="280" r:id="rId22"/>
    <p:sldId id="284" r:id="rId23"/>
    <p:sldId id="283" r:id="rId24"/>
    <p:sldId id="264" r:id="rId25"/>
    <p:sldId id="293" r:id="rId26"/>
    <p:sldId id="272" r:id="rId27"/>
    <p:sldId id="273" r:id="rId28"/>
  </p:sldIdLst>
  <p:sldSz cx="9144000" cy="6858000" type="screen4x3"/>
  <p:notesSz cx="9296400" cy="7010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Geneva"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Geneva"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Geneva"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Geneva"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Geneva" charset="-128"/>
        <a:cs typeface="+mn-cs"/>
      </a:defRPr>
    </a:lvl5pPr>
    <a:lvl6pPr marL="2286000" algn="l" defTabSz="914400" rtl="0" eaLnBrk="1" latinLnBrk="0" hangingPunct="1">
      <a:defRPr kern="1200">
        <a:solidFill>
          <a:schemeClr val="tx1"/>
        </a:solidFill>
        <a:latin typeface="Arial" panose="020B0604020202020204" pitchFamily="34" charset="0"/>
        <a:ea typeface="Geneva" charset="-128"/>
        <a:cs typeface="+mn-cs"/>
      </a:defRPr>
    </a:lvl6pPr>
    <a:lvl7pPr marL="2743200" algn="l" defTabSz="914400" rtl="0" eaLnBrk="1" latinLnBrk="0" hangingPunct="1">
      <a:defRPr kern="1200">
        <a:solidFill>
          <a:schemeClr val="tx1"/>
        </a:solidFill>
        <a:latin typeface="Arial" panose="020B0604020202020204" pitchFamily="34" charset="0"/>
        <a:ea typeface="Geneva" charset="-128"/>
        <a:cs typeface="+mn-cs"/>
      </a:defRPr>
    </a:lvl7pPr>
    <a:lvl8pPr marL="3200400" algn="l" defTabSz="914400" rtl="0" eaLnBrk="1" latinLnBrk="0" hangingPunct="1">
      <a:defRPr kern="1200">
        <a:solidFill>
          <a:schemeClr val="tx1"/>
        </a:solidFill>
        <a:latin typeface="Arial" panose="020B0604020202020204" pitchFamily="34" charset="0"/>
        <a:ea typeface="Geneva" charset="-128"/>
        <a:cs typeface="+mn-cs"/>
      </a:defRPr>
    </a:lvl8pPr>
    <a:lvl9pPr marL="3657600" algn="l" defTabSz="914400" rtl="0" eaLnBrk="1" latinLnBrk="0" hangingPunct="1">
      <a:defRPr kern="1200">
        <a:solidFill>
          <a:schemeClr val="tx1"/>
        </a:solidFill>
        <a:latin typeface="Arial" panose="020B0604020202020204" pitchFamily="34" charset="0"/>
        <a:ea typeface="Geneva"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2D091B-211E-8CBE-F816-CECF3029E9FE}" name="Lalla, Joseph" initials="LJ" userId="S::joseph.lalla@sluhn.org::babdf90a-2dd0-480c-8a1e-c5840e12874e" providerId="AD"/>
  <p188:author id="{E502D724-4EFC-C820-C09B-5DA8B0D296A1}" name="Lalla, Joseph" initials="JL" userId="S::Joseph.Lalla@sluhn.org::babdf90a-2dd0-480c-8a1e-c5840e12874e" providerId="AD"/>
  <p188:author id="{2BE65446-EC7A-1F74-A174-6C2F629275B0}" name="Miller, Justin" initials="MJ" userId="S::justin.miller@sluhn.org::e8581e9d-933b-4bc0-8977-eade36864780" providerId="AD"/>
  <p188:author id="{6F06D566-1065-7910-92D5-B9C0C9418189}" name="Matika, Alex" initials="MA" userId="S::alex.matika@sluhn.org::c945a979-d215-4511-8d9b-32bdd2ecabdb" providerId="AD"/>
  <p188:author id="{7B5AB172-8E0F-300F-04E3-0E6C151BA8B6}" name="Jahan, Esrat" initials="JE" userId="S::esrat.jahan@sluhn.org::7d23bbfe-1e23-4d36-888c-354fd764c661"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A0A0A"/>
    <a:srgbClr val="F3AB16"/>
    <a:srgbClr val="6689B4"/>
    <a:srgbClr val="FAD4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608" autoAdjust="0"/>
  </p:normalViewPr>
  <p:slideViewPr>
    <p:cSldViewPr snapToGrid="0">
      <p:cViewPr varScale="1">
        <p:scale>
          <a:sx n="60" d="100"/>
          <a:sy n="60" d="100"/>
        </p:scale>
        <p:origin x="1291"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lla, Joseph" userId="babdf90a-2dd0-480c-8a1e-c5840e12874e" providerId="ADAL" clId="{7B2A130F-B1B9-481C-A83E-04391DA661CE}"/>
    <pc:docChg chg="modSld">
      <pc:chgData name="Lalla, Joseph" userId="babdf90a-2dd0-480c-8a1e-c5840e12874e" providerId="ADAL" clId="{7B2A130F-B1B9-481C-A83E-04391DA661CE}" dt="2026-05-18T02:01:54.197" v="1" actId="14100"/>
      <pc:docMkLst>
        <pc:docMk/>
      </pc:docMkLst>
      <pc:sldChg chg="modSp mod">
        <pc:chgData name="Lalla, Joseph" userId="babdf90a-2dd0-480c-8a1e-c5840e12874e" providerId="ADAL" clId="{7B2A130F-B1B9-481C-A83E-04391DA661CE}" dt="2026-05-18T02:01:54.197" v="1" actId="14100"/>
        <pc:sldMkLst>
          <pc:docMk/>
          <pc:sldMk cId="1028441833" sldId="279"/>
        </pc:sldMkLst>
        <pc:spChg chg="mod">
          <ac:chgData name="Lalla, Joseph" userId="babdf90a-2dd0-480c-8a1e-c5840e12874e" providerId="ADAL" clId="{7B2A130F-B1B9-481C-A83E-04391DA661CE}" dt="2026-05-18T02:01:54.197" v="1" actId="14100"/>
          <ac:spMkLst>
            <pc:docMk/>
            <pc:sldMk cId="1028441833" sldId="279"/>
            <ac:spMk id="6" creationId="{1E1DF2CB-C687-E7B2-B841-5F6629B92032}"/>
          </ac:spMkLst>
        </pc:spChg>
      </pc:sldChg>
      <pc:sldChg chg="modSp mod">
        <pc:chgData name="Lalla, Joseph" userId="babdf90a-2dd0-480c-8a1e-c5840e12874e" providerId="ADAL" clId="{7B2A130F-B1B9-481C-A83E-04391DA661CE}" dt="2026-05-18T02:01:45.904" v="0" actId="14100"/>
        <pc:sldMkLst>
          <pc:docMk/>
          <pc:sldMk cId="1169977846" sldId="291"/>
        </pc:sldMkLst>
        <pc:spChg chg="mod">
          <ac:chgData name="Lalla, Joseph" userId="babdf90a-2dd0-480c-8a1e-c5840e12874e" providerId="ADAL" clId="{7B2A130F-B1B9-481C-A83E-04391DA661CE}" dt="2026-05-18T02:01:45.904" v="0" actId="14100"/>
          <ac:spMkLst>
            <pc:docMk/>
            <pc:sldMk cId="1169977846" sldId="291"/>
            <ac:spMk id="3" creationId="{B6A2FBA6-0E92-3838-691E-D4BD4361A247}"/>
          </ac:spMkLst>
        </pc:spChg>
      </pc:sldChg>
    </pc:docChg>
  </pc:docChgLst>
</pc:chgInfo>
</file>

<file path=ppt/comments/modernComment_108_25D5ECC5.xml><?xml version="1.0" encoding="utf-8"?>
<p188:cmLst xmlns:a="http://schemas.openxmlformats.org/drawingml/2006/main" xmlns:r="http://schemas.openxmlformats.org/officeDocument/2006/relationships" xmlns:p188="http://schemas.microsoft.com/office/powerpoint/2018/8/main">
  <p188:cm id="{56C61505-AC9A-461F-B3DF-B6D00B18AEB5}" authorId="{7B5AB172-8E0F-300F-04E3-0E6C151BA8B6}" status="resolved" created="2026-04-15T19:46:10.095" complete="100000">
    <pc:sldMkLst xmlns:pc="http://schemas.microsoft.com/office/powerpoint/2013/main/command">
      <pc:docMk/>
      <pc:sldMk cId="634776773" sldId="264"/>
    </pc:sldMkLst>
    <p188:replyLst>
      <p188:reply id="{F7FBBEDA-AB77-4C92-B239-3C86E43F025A}" authorId="{D62D091B-211E-8CBE-F816-CECF3029E9FE}" created="2026-04-19T21:29:44.094">
        <p188:txBody>
          <a:bodyPr/>
          <a:lstStyle/>
          <a:p>
            <a:r>
              <a:rPr lang="en-US"/>
              <a:t>Unsure if we will be able to change the question now since we submitted to Eastern States already, but we can discuss more Monday.</a:t>
            </a:r>
          </a:p>
        </p188:txBody>
      </p188:reply>
    </p188:replyLst>
    <p188:txBody>
      <a:bodyPr/>
      <a:lstStyle/>
      <a:p>
        <a:r>
          <a:rPr lang="en-US"/>
          <a:t>This might be a me issue and my English crisis but can this question actually be answered by your research? Like you didn't do a non-inferiority or superiority study, correct? 
I probably would make this a different concept such as highlighting some of the key points. 
Which of the following statement is false? 
a. Majority of the patients had bacteremia
b. Hospital LOS was significantly shorter in the PO group 
c. Rates of all-cause mortality was higher in the PO group  
If this is making it too complicated, disregard </a:t>
        </a:r>
      </a:p>
    </p188:txBody>
  </p188:cm>
  <p188:cm id="{07DE18A3-CB52-42B2-9729-CFAACF97CF14}" authorId="{D62D091B-211E-8CBE-F816-CECF3029E9FE}" status="resolved" created="2026-04-28T13:53:45.589" complete="100000">
    <pc:sldMkLst xmlns:pc="http://schemas.microsoft.com/office/powerpoint/2013/main/command">
      <pc:docMk/>
      <pc:sldMk cId="634776773" sldId="264"/>
    </pc:sldMkLst>
    <p188:txBody>
      <a:bodyPr/>
      <a:lstStyle/>
      <a:p>
        <a:r>
          <a:rPr lang="en-US"/>
          <a:t>Animation!</a:t>
        </a:r>
      </a:p>
    </p188:txBody>
  </p188:cm>
</p188:cmLst>
</file>

<file path=ppt/comments/modernComment_109_4ECB5CF1.xml><?xml version="1.0" encoding="utf-8"?>
<p188:cmLst xmlns:a="http://schemas.openxmlformats.org/drawingml/2006/main" xmlns:r="http://schemas.openxmlformats.org/officeDocument/2006/relationships" xmlns:p188="http://schemas.microsoft.com/office/powerpoint/2018/8/main">
  <p188:cm id="{40A89C80-32C1-4C45-919F-C1658904B6C0}" authorId="{7B5AB172-8E0F-300F-04E3-0E6C151BA8B6}" status="resolved" created="2026-04-15T18:09:48.809" complete="100000">
    <ac:txMkLst xmlns:ac="http://schemas.microsoft.com/office/drawing/2013/main/command">
      <pc:docMk xmlns:pc="http://schemas.microsoft.com/office/powerpoint/2013/main/command"/>
      <pc:sldMk xmlns:pc="http://schemas.microsoft.com/office/powerpoint/2013/main/command" cId="1321950449" sldId="265"/>
      <ac:spMk id="3" creationId="{397C9C2B-26F3-5EEE-9A12-460E5DD05158}"/>
      <ac:txMk cp="29">
        <ac:context len="257" hash="4079755757"/>
      </ac:txMk>
    </ac:txMkLst>
    <p188:pos x="5281766" y="258096"/>
    <p188:txBody>
      <a:bodyPr/>
      <a:lstStyle/>
      <a:p>
        <a:r>
          <a:rPr lang="en-US"/>
          <a:t>Is this an accepted abbreviation? like did they use this in other studies? </a:t>
        </a:r>
      </a:p>
    </p188:txBody>
  </p188:cm>
  <p188:cm id="{0EBEC56D-8207-4E0F-A5A9-14327F85B4B7}" authorId="{7B5AB172-8E0F-300F-04E3-0E6C151BA8B6}" status="resolved" created="2026-04-15T19:32:05.818" complete="100000">
    <ac:txMkLst xmlns:ac="http://schemas.microsoft.com/office/drawing/2013/main/command">
      <pc:docMk xmlns:pc="http://schemas.microsoft.com/office/powerpoint/2013/main/command"/>
      <pc:sldMk xmlns:pc="http://schemas.microsoft.com/office/powerpoint/2013/main/command" cId="1321950449" sldId="265"/>
      <ac:spMk id="3" creationId="{397C9C2B-26F3-5EEE-9A12-460E5DD05158}"/>
      <ac:txMk cp="138">
        <ac:context len="257" hash="4079755757"/>
      </ac:txMk>
    </ac:txMkLst>
    <p188:pos x="6830346" y="2728451"/>
    <p188:txBody>
      <a:bodyPr/>
      <a:lstStyle/>
      <a:p>
        <a:r>
          <a:rPr lang="en-US"/>
          <a:t>I am wondering if you should just verbally summarize the info of this table in simple terms because it might be overwhelming to general population of this actually means </a:t>
        </a:r>
      </a:p>
    </p188:txBody>
    <p188:extLst>
      <p:ext xmlns:p="http://schemas.openxmlformats.org/presentationml/2006/main" uri="{57CB4572-C831-44C2-8A1C-0ADB6CCDFE69}">
        <p223:reactions xmlns:p223="http://schemas.microsoft.com/office/powerpoint/2022/03/main">
          <p223:rxn type="👍">
            <p223:instance time="2026-04-16T20:19:02.030" authorId="{D62D091B-211E-8CBE-F816-CECF3029E9FE}"/>
          </p223:rxn>
        </p223:reactions>
      </p:ext>
    </p188:extLst>
  </p188:cm>
  <p188:cm id="{9C3EEE73-5C30-4517-9693-D5AE034C627F}" authorId="{2BE65446-EC7A-1F74-A174-6C2F629275B0}" status="resolved" created="2026-04-27T18:56:43.468" complete="100000">
    <ac:txMkLst xmlns:ac="http://schemas.microsoft.com/office/drawing/2013/main/command">
      <pc:docMk xmlns:pc="http://schemas.microsoft.com/office/powerpoint/2013/main/command"/>
      <pc:sldMk xmlns:pc="http://schemas.microsoft.com/office/powerpoint/2013/main/command" cId="1321950449" sldId="265"/>
      <ac:spMk id="7" creationId="{18B4E4EB-6ACF-D740-80DF-792364479134}"/>
      <ac:txMk cp="0" len="56">
        <ac:context len="57" hash="2200827118"/>
      </ac:txMk>
    </ac:txMkLst>
    <p188:pos x="2332088" y="460887"/>
    <p188:replyLst>
      <p188:reply id="{63B02C83-0D4A-4728-B8CF-CAEC2E56ACAC}" authorId="{2BE65446-EC7A-1F74-A174-6C2F629275B0}" created="2026-04-27T18:57:21.843">
        <p188:txBody>
          <a:bodyPr/>
          <a:lstStyle/>
          <a:p>
            <a:r>
              <a:rPr lang="en-US"/>
              <a:t>Same with all others on future slides. </a:t>
            </a:r>
          </a:p>
        </p188:txBody>
      </p188:reply>
    </p188:replyLst>
    <p188:txBody>
      <a:bodyPr/>
      <a:lstStyle/>
      <a:p>
        <a:r>
          <a:rPr lang="en-US"/>
          <a:t>This is too big. I'd make it like size 8 or 9 font and all on one line please. You want them to be able to see it but not distract the eye from the actual content </a:t>
        </a:r>
      </a:p>
    </p188:txBody>
    <p188:extLst>
      <p:ext xmlns:p="http://schemas.openxmlformats.org/presentationml/2006/main" uri="{57CB4572-C831-44C2-8A1C-0ADB6CCDFE69}">
        <p223:reactions xmlns:p223="http://schemas.microsoft.com/office/powerpoint/2022/03/main">
          <p223:rxn type="👍">
            <p223:instance time="2026-04-28T11:41:44.723" authorId="{6F06D566-1065-7910-92D5-B9C0C9418189}"/>
            <p223:instance time="2026-04-28T19:13:07.995" authorId="{D62D091B-211E-8CBE-F816-CECF3029E9FE}"/>
          </p223:rxn>
        </p223:reactions>
      </p:ext>
    </p188:extLst>
  </p188:cm>
</p188:cmLst>
</file>

<file path=ppt/comments/modernComment_10C_2B36EED.xml><?xml version="1.0" encoding="utf-8"?>
<p188:cmLst xmlns:a="http://schemas.openxmlformats.org/drawingml/2006/main" xmlns:r="http://schemas.openxmlformats.org/officeDocument/2006/relationships" xmlns:p188="http://schemas.microsoft.com/office/powerpoint/2018/8/main">
  <p188:cm id="{8F54CFED-7A86-46B9-8818-E2CC52ED3D08}" authorId="{2BE65446-EC7A-1F74-A174-6C2F629275B0}" status="resolved" created="2026-04-15T19:21:16.371" complete="100000">
    <ac:txMkLst xmlns:ac="http://schemas.microsoft.com/office/drawing/2013/main/command">
      <pc:docMk xmlns:pc="http://schemas.microsoft.com/office/powerpoint/2013/main/command"/>
      <pc:sldMk xmlns:pc="http://schemas.microsoft.com/office/powerpoint/2013/main/command" cId="45313773" sldId="268"/>
      <ac:graphicFrameMk id="6" creationId="{72569319-A67D-5A16-CAE0-CFA126D000EC}"/>
      <ac:tblMk/>
      <ac:tcMk rowId="572918743" colId="2531891035"/>
      <ac:txMk cp="14">
        <ac:context len="15" hash="142438902"/>
      </ac:txMk>
    </ac:txMkLst>
    <p188:pos x="3033622" y="589471"/>
    <p188:txBody>
      <a:bodyPr/>
      <a:lstStyle/>
      <a:p>
        <a:r>
          <a:rPr lang="en-US"/>
          <a:t>Lose the "s" on the end of Characteristic </a:t>
        </a:r>
      </a:p>
    </p188:txBody>
  </p188:cm>
  <p188:cm id="{9FE5CB0B-E942-4BF5-B675-7A6FA99C975D}" authorId="{2BE65446-EC7A-1F74-A174-6C2F629275B0}" status="resolved" created="2026-04-15T19:23:41.777" complete="100000">
    <ac:txMkLst xmlns:ac="http://schemas.microsoft.com/office/drawing/2013/main/command">
      <pc:docMk xmlns:pc="http://schemas.microsoft.com/office/powerpoint/2013/main/command"/>
      <pc:sldMk xmlns:pc="http://schemas.microsoft.com/office/powerpoint/2013/main/command" cId="45313773" sldId="268"/>
      <ac:graphicFrameMk id="6" creationId="{72569319-A67D-5A16-CAE0-CFA126D000EC}"/>
      <ac:tblMk/>
      <ac:tcMk rowId="2888791850" colId="1531706053"/>
      <ac:txMk cp="0" len="8">
        <ac:context len="9" hash="918436777"/>
      </ac:txMk>
    </ac:txMkLst>
    <p188:pos x="8094452" y="4025660"/>
    <p188:txBody>
      <a:bodyPr/>
      <a:lstStyle/>
      <a:p>
        <a:r>
          <a:rPr lang="en-US"/>
          <a:t>This may be a Teams thing, but make sure all your cells for ALL tables are centered consistently. Some are top align vs some are bottom align. Just center them all vertically </a:t>
        </a:r>
      </a:p>
    </p188:txBody>
  </p188:cm>
  <p188:cm id="{E5AEE805-9F34-4BBC-9C56-9BEE00E2D76D}" authorId="{2BE65446-EC7A-1F74-A174-6C2F629275B0}" status="resolved" created="2026-04-27T19:09:24.524" complete="100000">
    <pc:sldMkLst xmlns:pc="http://schemas.microsoft.com/office/powerpoint/2013/main/command">
      <pc:docMk/>
      <pc:sldMk cId="45313773" sldId="268"/>
    </pc:sldMkLst>
    <p188:txBody>
      <a:bodyPr/>
      <a:lstStyle/>
      <a:p>
        <a:r>
          <a:rPr lang="en-US"/>
          <a:t>These rows aren't centered vertically... please do that </a:t>
        </a:r>
      </a:p>
    </p188:txBody>
    <p188:extLst>
      <p:ext xmlns:p="http://schemas.openxmlformats.org/presentationml/2006/main" uri="{57CB4572-C831-44C2-8A1C-0ADB6CCDFE69}">
        <p223:reactions xmlns:p223="http://schemas.microsoft.com/office/powerpoint/2022/03/main">
          <p223:rxn type="👍">
            <p223:instance time="2026-04-28T11:52:06.873" authorId="{6F06D566-1065-7910-92D5-B9C0C9418189}"/>
            <p223:instance time="2026-04-28T13:37:17.651" authorId="{D62D091B-211E-8CBE-F816-CECF3029E9FE}"/>
          </p223:rxn>
        </p223:reactions>
      </p:ext>
    </p188:extLst>
  </p188:cm>
</p188:cmLst>
</file>

<file path=ppt/comments/modernComment_10E_EA6E11AA.xml><?xml version="1.0" encoding="utf-8"?>
<p188:cmLst xmlns:a="http://schemas.openxmlformats.org/drawingml/2006/main" xmlns:r="http://schemas.openxmlformats.org/officeDocument/2006/relationships" xmlns:p188="http://schemas.microsoft.com/office/powerpoint/2018/8/main">
  <p188:cm id="{99DE4A42-2300-4C0B-A7FB-D42F5920D1AB}" authorId="{7B5AB172-8E0F-300F-04E3-0E6C151BA8B6}" status="resolved" created="2026-04-15T18:16:19.094" complete="100000">
    <ac:txMkLst xmlns:ac="http://schemas.microsoft.com/office/drawing/2013/main/command">
      <pc:docMk xmlns:pc="http://schemas.microsoft.com/office/powerpoint/2013/main/command"/>
      <pc:sldMk xmlns:pc="http://schemas.microsoft.com/office/powerpoint/2013/main/command" cId="3933082026" sldId="270"/>
      <ac:spMk id="6" creationId="{5159BC1C-D824-3B74-4CD9-42DDAA43519B}"/>
      <ac:txMk cp="0" len="7">
        <ac:context len="340" hash="2429217005"/>
      </ac:txMk>
    </ac:txMkLst>
    <p188:pos x="1732935" y="258096"/>
    <p188:replyLst>
      <p188:reply id="{33188D89-DA84-4539-B3DD-F618E2FA2E06}" authorId="{7B5AB172-8E0F-300F-04E3-0E6C151BA8B6}" created="2026-04-15T18:16:57.396">
        <p188:txBody>
          <a:bodyPr/>
          <a:lstStyle/>
          <a:p>
            <a:r>
              <a:rPr lang="en-US"/>
              <a:t>Or could verbally mention this and omit this info from the slide? </a:t>
            </a:r>
          </a:p>
        </p188:txBody>
      </p188:reply>
    </p188:replyLst>
    <p188:txBody>
      <a:bodyPr/>
      <a:lstStyle/>
      <a:p>
        <a:r>
          <a:rPr lang="en-US"/>
          <a:t>This study feels random here. Is this basically to highlight how there is data for S.pneumo but not for VGS? 
If so, could consider having a separate slide just for the study and include more information as suggested by the experts</a:t>
        </a:r>
      </a:p>
    </p188:txBody>
  </p188:cm>
</p188:cmLst>
</file>

<file path=ppt/comments/modernComment_10F_B5D3B2DE.xml><?xml version="1.0" encoding="utf-8"?>
<p188:cmLst xmlns:a="http://schemas.openxmlformats.org/drawingml/2006/main" xmlns:r="http://schemas.openxmlformats.org/officeDocument/2006/relationships" xmlns:p188="http://schemas.microsoft.com/office/powerpoint/2018/8/main">
  <p188:cm id="{33F7560D-49F3-4963-8165-D16C5552E3A6}" authorId="{2BE65446-EC7A-1F74-A174-6C2F629275B0}" status="resolved" created="2026-04-15T19:06:44.621" complete="100000">
    <ac:txMkLst xmlns:ac="http://schemas.microsoft.com/office/drawing/2013/main/command">
      <pc:docMk xmlns:pc="http://schemas.microsoft.com/office/powerpoint/2013/main/command"/>
      <pc:sldMk xmlns:pc="http://schemas.microsoft.com/office/powerpoint/2013/main/command" cId="3050549982" sldId="271"/>
      <ac:spMk id="3" creationId="{694A4E95-E7D2-E50E-A27D-6FF6AB544FD9}"/>
      <ac:txMk cp="27">
        <ac:context len="159" hash="1961988403"/>
      </ac:txMk>
    </ac:txMkLst>
    <p188:pos x="7030528" y="373811"/>
    <p188:txBody>
      <a:bodyPr/>
      <a:lstStyle/>
      <a:p>
        <a:r>
          <a:rPr lang="en-US"/>
          <a:t>This is what the * was for... </a:t>
        </a:r>
      </a:p>
    </p188:txBody>
  </p188:cm>
  <p188:cm id="{0446CF0E-89A7-4B88-B626-6E8607523BB9}" authorId="{2BE65446-EC7A-1F74-A174-6C2F629275B0}" status="resolved" created="2026-04-15T19:09:26.215" complete="100000">
    <ac:deMkLst xmlns:ac="http://schemas.microsoft.com/office/drawing/2013/main/command">
      <pc:docMk xmlns:pc="http://schemas.microsoft.com/office/powerpoint/2013/main/command"/>
      <pc:sldMk xmlns:pc="http://schemas.microsoft.com/office/powerpoint/2013/main/command" cId="3050549982" sldId="271"/>
      <ac:spMk id="6" creationId="{AF1436B7-CE08-FBA7-B021-A98282EEC8F5}"/>
    </ac:deMkLst>
    <p188:replyLst>
      <p188:reply id="{6DFC67FA-5F6C-474F-A8F7-F4D7AECAF192}" authorId="{7B5AB172-8E0F-300F-04E3-0E6C151BA8B6}" created="2026-04-15T19:34:01.399">
        <p188:txBody>
          <a:bodyPr/>
          <a:lstStyle/>
          <a:p>
            <a:r>
              <a:rPr lang="en-US"/>
              <a:t>Justin and his colors....
I was cracking up at how you yelled at me for this on my ppt. The bright yellow though hurts my eyes :/</a:t>
            </a:r>
          </a:p>
        </p188:txBody>
      </p188:reply>
    </p188:replyLst>
    <p188:txBody>
      <a:bodyPr/>
      <a:lstStyle/>
      <a:p>
        <a:r>
          <a:rPr lang="en-US"/>
          <a:t>Thank you for making these a good color... but remember when it comes to fonts: white on yellow, kills a fellow 
Also I see they said to just reomove the whole graphic which is an option as well lol </a:t>
        </a:r>
      </a:p>
    </p188:txBody>
  </p188:cm>
</p188:cmLst>
</file>

<file path=ppt/comments/modernComment_112_60D95BC2.xml><?xml version="1.0" encoding="utf-8"?>
<p188:cmLst xmlns:a="http://schemas.openxmlformats.org/drawingml/2006/main" xmlns:r="http://schemas.openxmlformats.org/officeDocument/2006/relationships" xmlns:p188="http://schemas.microsoft.com/office/powerpoint/2018/8/main">
  <p188:cm id="{884F6996-4808-463E-AA3F-C086DBB7C43F}" authorId="{D62D091B-211E-8CBE-F816-CECF3029E9FE}" created="2026-04-16T19:51:47.884">
    <ac:txMkLst xmlns:ac="http://schemas.microsoft.com/office/drawing/2013/main/command">
      <pc:docMk xmlns:pc="http://schemas.microsoft.com/office/powerpoint/2013/main/command"/>
      <pc:sldMk xmlns:pc="http://schemas.microsoft.com/office/powerpoint/2013/main/command" cId="1624857538" sldId="274"/>
      <ac:spMk id="3" creationId="{8050F8BB-0158-C584-7368-9F4127D05587}"/>
      <ac:txMk cp="41" len="11">
        <ac:context len="86" hash="339083153"/>
      </ac:txMk>
    </ac:txMkLst>
    <p188:pos x="2196790" y="735980"/>
    <p188:txBody>
      <a:bodyPr/>
      <a:lstStyle/>
      <a:p>
        <a:r>
          <a:rPr lang="en-US"/>
          <a:t>16 confirmed by IT aka Maeg</a:t>
        </a:r>
      </a:p>
    </p188:txBody>
  </p188:cm>
</p188:cmLst>
</file>

<file path=ppt/comments/modernComment_113_A6161F68.xml><?xml version="1.0" encoding="utf-8"?>
<p188:cmLst xmlns:a="http://schemas.openxmlformats.org/drawingml/2006/main" xmlns:r="http://schemas.openxmlformats.org/officeDocument/2006/relationships" xmlns:p188="http://schemas.microsoft.com/office/powerpoint/2018/8/main">
  <p188:cm id="{38EB608B-C400-4248-A94B-DBD1B382A0EC}" authorId="{7B5AB172-8E0F-300F-04E3-0E6C151BA8B6}" status="resolved" created="2026-04-15T18:33:46.704" complete="100000">
    <pc:sldMkLst xmlns:pc="http://schemas.microsoft.com/office/powerpoint/2013/main/command">
      <pc:docMk/>
      <pc:sldMk cId="2786467688" sldId="275"/>
    </pc:sldMkLst>
    <p188:txBody>
      <a:bodyPr/>
      <a:lstStyle/>
      <a:p>
        <a:r>
          <a:rPr lang="en-US"/>
          <a:t>Is ABX an accepted abbreviation for antibiotics? If so, will need to be defined somewhere </a:t>
        </a:r>
      </a:p>
    </p188:txBody>
  </p188:cm>
  <p188:cm id="{841BC4CE-6BFB-4368-B1D6-26624F5D407D}" authorId="{2BE65446-EC7A-1F74-A174-6C2F629275B0}" status="resolved" created="2026-04-15T19:10:19.480" complete="100000">
    <ac:txMkLst xmlns:ac="http://schemas.microsoft.com/office/drawing/2013/main/command">
      <pc:docMk xmlns:pc="http://schemas.microsoft.com/office/powerpoint/2013/main/command"/>
      <pc:sldMk xmlns:pc="http://schemas.microsoft.com/office/powerpoint/2013/main/command" cId="2786467688" sldId="275"/>
      <ac:graphicFrameMk id="6" creationId="{C169D793-92EE-C421-5197-FFF59EA9545E}"/>
      <ac:tblMk/>
      <ac:tcMk rowId="2592889940" colId="3444188623"/>
      <ac:txMk cp="0" len="18">
        <ac:context len="187" hash="3570906616"/>
      </ac:txMk>
    </ac:txMkLst>
    <p188:pos x="1998452" y="877018"/>
    <p188:txBody>
      <a:bodyPr/>
      <a:lstStyle/>
      <a:p>
        <a:r>
          <a:rPr lang="en-US"/>
          <a:t>need the or equal to line underneath </a:t>
        </a:r>
      </a:p>
    </p188:txBody>
  </p188:cm>
  <p188:cm id="{DB63A89E-E4A5-4EBA-A880-A616D6BE2F3D}" authorId="{2BE65446-EC7A-1F74-A174-6C2F629275B0}" status="resolved" created="2026-04-15T19:11:58.449" complete="100000">
    <ac:txMkLst xmlns:ac="http://schemas.microsoft.com/office/drawing/2013/main/command">
      <pc:docMk xmlns:pc="http://schemas.microsoft.com/office/powerpoint/2013/main/command"/>
      <pc:sldMk xmlns:pc="http://schemas.microsoft.com/office/powerpoint/2013/main/command" cId="2786467688" sldId="275"/>
      <ac:graphicFrameMk id="7" creationId="{A4693609-D502-FAE7-AC70-95819B5AE2C5}"/>
      <ac:tblMk/>
      <ac:tcMk rowId="2592889940" colId="3444188623"/>
      <ac:txMk cp="123" len="2">
        <ac:context len="276" hash="2060833378"/>
      </ac:txMk>
    </ac:txMkLst>
    <p188:pos x="301924" y="3292415"/>
    <p188:txBody>
      <a:bodyPr/>
      <a:lstStyle/>
      <a:p>
        <a:r>
          <a:rPr lang="en-US"/>
          <a:t>This poor IV is all alone on this line.... Maybe we could give it a friend by writing out antibiotics per Esrat's comment above. Or make it fit on the line above with everyone else </a:t>
        </a:r>
      </a:p>
    </p188:txBody>
  </p188:cm>
  <p188:cm id="{1335DE05-1E08-461B-A651-D1DEF29F5D09}" authorId="{6F06D566-1065-7910-92D5-B9C0C9418189}" status="resolved" created="2026-04-28T11:49:35.355" complete="100000">
    <ac:txMkLst xmlns:ac="http://schemas.microsoft.com/office/drawing/2013/main/command">
      <pc:docMk xmlns:pc="http://schemas.microsoft.com/office/powerpoint/2013/main/command"/>
      <pc:sldMk xmlns:pc="http://schemas.microsoft.com/office/powerpoint/2013/main/command" cId="2786467688" sldId="275"/>
      <ac:graphicFrameMk id="6" creationId="{C169D793-92EE-C421-5197-FFF59EA9545E}"/>
      <ac:tblMk/>
      <ac:tcMk rowId="2592889940" colId="3444188623"/>
      <ac:txMk cp="46">
        <ac:context len="187" hash="3570906616"/>
      </ac:txMk>
    </ac:txMkLst>
    <p188:pos x="2286000" y="1383956"/>
    <p188:txBody>
      <a:bodyPr/>
      <a:lstStyle/>
      <a:p>
        <a:r>
          <a:rPr lang="en-US"/>
          <a:t>Can probably delete this phrase since "strep spp. ruled contaminant" was added to the exclusion criteria</a:t>
        </a:r>
      </a:p>
    </p188:txBody>
    <p188:extLst>
      <p:ext xmlns:p="http://schemas.openxmlformats.org/presentationml/2006/main" uri="{57CB4572-C831-44C2-8A1C-0ADB6CCDFE69}">
        <p223:reactions xmlns:p223="http://schemas.microsoft.com/office/powerpoint/2022/03/main">
          <p223:rxn type="👍">
            <p223:instance time="2026-04-28T13:33:15.650" authorId="{D62D091B-211E-8CBE-F816-CECF3029E9FE}"/>
          </p223:rxn>
        </p223:reactions>
      </p:ext>
    </p188:extLst>
  </p188:cm>
</p188:cmLst>
</file>

<file path=ppt/comments/modernComment_114_4788CA45.xml><?xml version="1.0" encoding="utf-8"?>
<p188:cmLst xmlns:a="http://schemas.openxmlformats.org/drawingml/2006/main" xmlns:r="http://schemas.openxmlformats.org/officeDocument/2006/relationships" xmlns:p188="http://schemas.microsoft.com/office/powerpoint/2018/8/main">
  <p188:cm id="{94234CA9-BCEB-43A0-AC0A-B5729DDBB6F2}" authorId="{7B5AB172-8E0F-300F-04E3-0E6C151BA8B6}" created="2026-04-15T19:34:52.546">
    <ac:txMkLst xmlns:ac="http://schemas.microsoft.com/office/drawing/2013/main/command">
      <pc:docMk xmlns:pc="http://schemas.microsoft.com/office/powerpoint/2013/main/command"/>
      <pc:sldMk xmlns:pc="http://schemas.microsoft.com/office/powerpoint/2013/main/command" cId="1200147013" sldId="276"/>
      <ac:spMk id="3" creationId="{A2DE35DA-EAA4-59FD-AEE8-679F75C27A12}"/>
      <ac:txMk cp="154" len="15">
        <ac:context len="170" hash="2952519877"/>
      </ac:txMk>
    </ac:txMkLst>
    <p188:pos x="2636274" y="2848282"/>
    <p188:replyLst>
      <p188:reply id="{52796B9A-F8FA-4B0E-A072-C7D565389A0F}" authorId="{D62D091B-211E-8CBE-F816-CECF3029E9FE}" created="2026-04-17T16:36:58.232">
        <p188:txBody>
          <a:bodyPr/>
          <a:lstStyle/>
          <a:p>
            <a:r>
              <a:rPr lang="en-US"/>
              <a:t>Nope! Just duration of therapy.</a:t>
            </a:r>
          </a:p>
        </p188:txBody>
      </p188:reply>
    </p188:replyLst>
    <p188:txBody>
      <a:bodyPr/>
      <a:lstStyle/>
      <a:p>
        <a:r>
          <a:rPr lang="en-US"/>
          <a:t>Are you also assessing this at 90d? </a:t>
        </a:r>
      </a:p>
    </p188:txBody>
  </p188:cm>
</p188:cmLst>
</file>

<file path=ppt/comments/modernComment_115_6CEE92C0.xml><?xml version="1.0" encoding="utf-8"?>
<p188:cmLst xmlns:a="http://schemas.openxmlformats.org/drawingml/2006/main" xmlns:r="http://schemas.openxmlformats.org/officeDocument/2006/relationships" xmlns:p188="http://schemas.microsoft.com/office/powerpoint/2018/8/main">
  <p188:cm id="{C3A9A71B-30D2-4D69-9726-D1B665F00ABF}" authorId="{2BE65446-EC7A-1F74-A174-6C2F629275B0}" status="resolved" created="2026-04-15T19:16:29.105" complete="100000">
    <ac:txMkLst xmlns:ac="http://schemas.microsoft.com/office/drawing/2013/main/command">
      <pc:docMk xmlns:pc="http://schemas.microsoft.com/office/powerpoint/2013/main/command"/>
      <pc:sldMk xmlns:pc="http://schemas.microsoft.com/office/powerpoint/2013/main/command" cId="1827574464" sldId="277"/>
      <ac:spMk id="3" creationId="{F9926F1A-9009-8E6F-43E4-67E09E84404D}"/>
      <ac:txMk cp="1" len="11">
        <ac:context len="22" hash="1691292091"/>
      </ac:txMk>
    </ac:txMkLst>
    <p188:pos x="2401018" y="862641"/>
    <p188:txBody>
      <a:bodyPr/>
      <a:lstStyle/>
      <a:p>
        <a:r>
          <a:rPr lang="en-US"/>
          <a:t>need a - between the two names </a:t>
        </a:r>
      </a:p>
    </p188:txBody>
  </p188:cm>
</p188:cmLst>
</file>

<file path=ppt/comments/modernComment_117_3D4CC6E9.xml><?xml version="1.0" encoding="utf-8"?>
<p188:cmLst xmlns:a="http://schemas.openxmlformats.org/drawingml/2006/main" xmlns:r="http://schemas.openxmlformats.org/officeDocument/2006/relationships" xmlns:p188="http://schemas.microsoft.com/office/powerpoint/2018/8/main">
  <p188:cm id="{E27E1E48-6A4A-450D-A647-098F5BD292E5}" authorId="{2BE65446-EC7A-1F74-A174-6C2F629275B0}" status="resolved" created="2026-04-15T19:29:02.698" complete="100000">
    <pc:sldMkLst xmlns:pc="http://schemas.microsoft.com/office/powerpoint/2013/main/command">
      <pc:docMk/>
      <pc:sldMk cId="1028441833" sldId="279"/>
    </pc:sldMkLst>
    <p188:txBody>
      <a:bodyPr/>
      <a:lstStyle/>
      <a:p>
        <a:r>
          <a:rPr lang="en-US"/>
          <a:t>Why did you just copy the table from graph pad? Please don't do that. Having a table with both mortality and no-mortality is redundant. Like they said make your own table that is just like all the others in terms of how the information is displayed. </a:t>
        </a:r>
      </a:p>
    </p188:txBody>
  </p188:cm>
  <p188:cm id="{0AD01A4F-20CA-47DA-B881-B429B63FD897}" authorId="{D62D091B-211E-8CBE-F816-CECF3029E9FE}" status="resolved" created="2026-04-28T13:44:14.501" complete="100000">
    <pc:sldMkLst xmlns:pc="http://schemas.microsoft.com/office/powerpoint/2013/main/command">
      <pc:docMk/>
      <pc:sldMk cId="1028441833" sldId="279"/>
    </pc:sldMkLst>
    <p188:txBody>
      <a:bodyPr/>
      <a:lstStyle/>
      <a:p>
        <a:r>
          <a:rPr lang="en-US"/>
          <a:t>Fix animations</a:t>
        </a:r>
      </a:p>
    </p188:txBody>
  </p188:cm>
</p188:cmLst>
</file>

<file path=ppt/comments/modernComment_118_2B18663.xml><?xml version="1.0" encoding="utf-8"?>
<p188:cmLst xmlns:a="http://schemas.openxmlformats.org/drawingml/2006/main" xmlns:r="http://schemas.openxmlformats.org/officeDocument/2006/relationships" xmlns:p188="http://schemas.microsoft.com/office/powerpoint/2018/8/main">
  <p188:cm id="{B1EFD14E-0476-4BA3-A6A7-8F6AC2D97A62}" authorId="{7B5AB172-8E0F-300F-04E3-0E6C151BA8B6}" status="resolved" created="2026-04-15T19:00:04.267" complete="100000">
    <ac:txMkLst xmlns:ac="http://schemas.microsoft.com/office/drawing/2013/main/command">
      <pc:docMk xmlns:pc="http://schemas.microsoft.com/office/powerpoint/2013/main/command"/>
      <pc:sldMk xmlns:pc="http://schemas.microsoft.com/office/powerpoint/2013/main/command" cId="45188707" sldId="280"/>
      <ac:spMk id="3" creationId="{78F07A21-6D19-DD1A-5F80-B807CB968961}"/>
      <ac:txMk cp="221">
        <ac:context len="283" hash="2516331303"/>
      </ac:txMk>
    </ac:txMkLst>
    <p188:pos x="7291233" y="258096"/>
    <p188:replyLst>
      <p188:reply id="{EE2055A5-51C7-4715-911A-06577FDB7C9F}" authorId="{2BE65446-EC7A-1F74-A174-6C2F629275B0}" created="2026-04-15T19:34:57.917">
        <p188:txBody>
          <a:bodyPr/>
          <a:lstStyle/>
          <a:p>
            <a:r>
              <a:rPr lang="en-US"/>
              <a:t>I'm still on the edge of my seat.... I need to know what it reduced! </a:t>
            </a:r>
          </a:p>
        </p188:txBody>
      </p188:reply>
      <p188:reply id="{BA1A1F64-7479-469D-BF40-13811F1E5325}" authorId="{D62D091B-211E-8CBE-F816-CECF3029E9FE}" created="2026-04-17T17:51:04.748">
        <p188:txBody>
          <a:bodyPr/>
          <a:lstStyle/>
          <a:p>
            <a:r>
              <a:rPr lang="en-US"/>
              <a:t>WHOOPS!</a:t>
            </a:r>
          </a:p>
        </p188:txBody>
      </p188:reply>
    </p188:replyLst>
    <p188:txBody>
      <a:bodyPr/>
      <a:lstStyle/>
      <a:p>
        <a:r>
          <a:rPr lang="en-US"/>
          <a:t>?? This is not a complete sentence! </a:t>
        </a:r>
      </a:p>
    </p188:txBody>
  </p188:cm>
  <p188:cm id="{B53A71EE-A782-41A8-AC06-C45ADFBAB3D1}" authorId="{7B5AB172-8E0F-300F-04E3-0E6C151BA8B6}" status="resolved" created="2026-04-15T19:53:11.485" complete="100000">
    <ac:txMkLst xmlns:ac="http://schemas.microsoft.com/office/drawing/2013/main/command">
      <pc:docMk xmlns:pc="http://schemas.microsoft.com/office/powerpoint/2013/main/command"/>
      <pc:sldMk xmlns:pc="http://schemas.microsoft.com/office/powerpoint/2013/main/command" cId="45188707" sldId="280"/>
      <ac:spMk id="3" creationId="{78F07A21-6D19-DD1A-5F80-B807CB968961}"/>
      <ac:txMk cp="31" len="12">
        <ac:context len="283" hash="2516331303"/>
      </ac:txMk>
    </ac:txMkLst>
    <p188:pos x="4839314" y="1272048"/>
    <p188:replyLst>
      <p188:reply id="{C380782C-8C2C-4A49-A597-8037776895DE}" authorId="{D62D091B-211E-8CBE-F816-CECF3029E9FE}" created="2026-04-17T17:51:24.326">
        <p188:txBody>
          <a:bodyPr/>
          <a:lstStyle/>
          <a:p>
            <a:r>
              <a:rPr lang="en-US"/>
              <a:t>Slight preference I guess is a better way to put it</a:t>
            </a:r>
          </a:p>
        </p188:txBody>
      </p188:reply>
    </p188:replyLst>
    <p188:txBody>
      <a:bodyPr/>
      <a:lstStyle/>
      <a:p>
        <a:r>
          <a:rPr lang="en-US"/>
          <a:t>You had 4 people in the cefdinir group and 5 in the vantin, how does this tell you that vantin was more preferred? </a:t>
        </a:r>
      </a:p>
    </p188:txBody>
  </p188:cm>
  <p188:cm id="{95FEFF34-31B3-40C9-AED4-E41F853DFCB3}" authorId="{7B5AB172-8E0F-300F-04E3-0E6C151BA8B6}" status="resolved" created="2026-04-15T19:54:51.315" complete="100000">
    <pc:sldMkLst xmlns:pc="http://schemas.microsoft.com/office/powerpoint/2013/main/command">
      <pc:docMk/>
      <pc:sldMk cId="45188707" sldId="280"/>
    </pc:sldMkLst>
    <p188:txBody>
      <a:bodyPr/>
      <a:lstStyle/>
      <a:p>
        <a:r>
          <a:rPr lang="en-US"/>
          <a:t>I would either add or verbally say as to exactly might lead to a shorter duration, being bacteremic etc? </a:t>
        </a:r>
      </a:p>
    </p188:txBody>
  </p188:cm>
  <p188:cm id="{9C449C49-9F00-443E-8765-5E87C83ED8C5}" authorId="{7B5AB172-8E0F-300F-04E3-0E6C151BA8B6}" status="resolved" created="2026-04-15T19:55:57.675" complete="100000">
    <ac:txMkLst xmlns:ac="http://schemas.microsoft.com/office/drawing/2013/main/command">
      <pc:docMk xmlns:pc="http://schemas.microsoft.com/office/powerpoint/2013/main/command"/>
      <pc:sldMk xmlns:pc="http://schemas.microsoft.com/office/powerpoint/2013/main/command" cId="45188707" sldId="280"/>
      <ac:spMk id="3" creationId="{78F07A21-6D19-DD1A-5F80-B807CB968961}"/>
      <ac:txMk cp="210" len="10">
        <ac:context len="283" hash="2516331303"/>
      </ac:txMk>
    </ac:txMkLst>
    <p188:pos x="3115596" y="3982064"/>
    <p188:replyLst>
      <p188:reply id="{4DAE21AA-EAEB-45B3-A712-C5783EA04507}" authorId="{D62D091B-211E-8CBE-F816-CECF3029E9FE}" created="2026-04-17T17:52:19.237">
        <p188:txBody>
          <a:bodyPr/>
          <a:lstStyle/>
          <a:p>
            <a:r>
              <a:rPr lang="en-US"/>
              <a:t>In a more progressive provider that believes in shorter durations and early oral transition therapy as a whole, yes!</a:t>
            </a:r>
          </a:p>
        </p188:txBody>
      </p188:reply>
    </p188:replyLst>
    <p188:txBody>
      <a:bodyPr/>
      <a:lstStyle/>
      <a:p>
        <a:r>
          <a:rPr lang="en-US"/>
          <a:t>Do you think provider would lean towards shorter duration when using oral beta-lactams despite b/a being not so great? </a:t>
        </a:r>
      </a:p>
    </p188:txBody>
  </p188:cm>
</p188:cmLst>
</file>

<file path=ppt/comments/modernComment_11B_B1A21B0A.xml><?xml version="1.0" encoding="utf-8"?>
<p188:cmLst xmlns:a="http://schemas.openxmlformats.org/drawingml/2006/main" xmlns:r="http://schemas.openxmlformats.org/officeDocument/2006/relationships" xmlns:p188="http://schemas.microsoft.com/office/powerpoint/2018/8/main">
  <p188:cm id="{559CF741-7DB5-4A67-884C-5347FA81AF03}" authorId="{7B5AB172-8E0F-300F-04E3-0E6C151BA8B6}" status="resolved" created="2026-04-15T18:59:08.437" complete="100000">
    <ac:txMkLst xmlns:ac="http://schemas.microsoft.com/office/drawing/2013/main/command">
      <pc:docMk xmlns:pc="http://schemas.microsoft.com/office/powerpoint/2013/main/command"/>
      <pc:sldMk xmlns:pc="http://schemas.microsoft.com/office/powerpoint/2013/main/command" cId="2980190986" sldId="283"/>
      <ac:spMk id="5" creationId="{11733565-AAF1-897F-1599-BC474783FE9C}"/>
      <ac:txMk cp="0">
        <ac:context len="1" hash="13"/>
      </ac:txMk>
    </ac:txMkLst>
    <p188:pos x="7088443" y="2378177"/>
    <p188:txBody>
      <a:bodyPr/>
      <a:lstStyle/>
      <a:p>
        <a:r>
          <a:rPr lang="en-US"/>
          <a:t>This is what the data says, what is YOUR take away from that? like would you recommend cefpo/cefdinir for these infection? why or why not? </a:t>
        </a:r>
      </a:p>
    </p188:txBody>
  </p188:cm>
  <p188:cm id="{7111F0A0-7432-4350-A005-CA91B3BC2DDF}" authorId="{2BE65446-EC7A-1F74-A174-6C2F629275B0}" status="resolved" created="2026-04-15T19:38:56.089" complete="100000">
    <ac:txMkLst xmlns:ac="http://schemas.microsoft.com/office/drawing/2013/main/command">
      <pc:docMk xmlns:pc="http://schemas.microsoft.com/office/powerpoint/2013/main/command"/>
      <pc:sldMk xmlns:pc="http://schemas.microsoft.com/office/powerpoint/2013/main/command" cId="2980190986" sldId="283"/>
      <ac:spMk id="5" creationId="{11733565-AAF1-897F-1599-BC474783FE9C}"/>
      <ac:txMk cp="0">
        <ac:context len="1" hash="13"/>
      </ac:txMk>
    </ac:txMkLst>
    <p188:pos x="7102415" y="2559169"/>
    <p188:txBody>
      <a:bodyPr/>
      <a:lstStyle/>
      <a:p>
        <a:r>
          <a:rPr lang="en-US"/>
          <a:t>Can we make this easier to read? IDK how but maybe no bold, an actual bullet point, more concise (pending Esrat's comment below). </a:t>
        </a:r>
      </a:p>
    </p188:txBody>
  </p188:cm>
</p188:cmLst>
</file>

<file path=ppt/comments/modernComment_11C_415EF166.xml><?xml version="1.0" encoding="utf-8"?>
<p188:cmLst xmlns:a="http://schemas.openxmlformats.org/drawingml/2006/main" xmlns:r="http://schemas.openxmlformats.org/officeDocument/2006/relationships" xmlns:p188="http://schemas.microsoft.com/office/powerpoint/2018/8/main">
  <p188:cm id="{9CF2EE2A-73B1-434B-B3FD-A6D985F1434A}" authorId="{7B5AB172-8E0F-300F-04E3-0E6C151BA8B6}" status="resolved" created="2026-04-15T18:53:21.497" complete="100000">
    <ac:txMkLst xmlns:ac="http://schemas.microsoft.com/office/drawing/2013/main/command">
      <pc:docMk xmlns:pc="http://schemas.microsoft.com/office/powerpoint/2013/main/command"/>
      <pc:sldMk xmlns:pc="http://schemas.microsoft.com/office/powerpoint/2013/main/command" cId="1096741222" sldId="284"/>
      <ac:spMk id="12" creationId="{E1F97DCA-585A-A473-C5F7-2E8297F3259C}"/>
      <ac:txMk cp="14">
        <ac:context len="15" hash="556301714"/>
      </ac:txMk>
    </ac:txMkLst>
    <p188:pos x="1871201" y="304185"/>
    <p188:replyLst>
      <p188:reply id="{56A0AA68-9550-4E7B-BE06-7DAD44D88568}" authorId="{2BE65446-EC7A-1F74-A174-6C2F629275B0}" created="2026-04-15T19:37:16.386">
        <p188:txBody>
          <a:bodyPr/>
          <a:lstStyle/>
          <a:p>
            <a:r>
              <a:rPr lang="en-US"/>
              <a:t>Agreed! Bc you never said you changed it in the methods so you can't just through it out there now </a:t>
            </a:r>
          </a:p>
        </p188:txBody>
      </p188:reply>
    </p188:replyLst>
    <p188:txBody>
      <a:bodyPr/>
      <a:lstStyle/>
      <a:p>
        <a:r>
          <a:rPr lang="en-US"/>
          <a:t>I don't think this needs to be mentioned as a limitation, thoughts? </a:t>
        </a:r>
      </a:p>
    </p188:txBody>
  </p188:cm>
  <p188:cm id="{F8AFCC72-878C-4853-B030-F5C12B4C8066}" authorId="{7B5AB172-8E0F-300F-04E3-0E6C151BA8B6}" status="resolved" created="2026-04-15T18:56:19.117" complete="100000">
    <ac:txMkLst xmlns:ac="http://schemas.microsoft.com/office/drawing/2013/main/command">
      <pc:docMk xmlns:pc="http://schemas.microsoft.com/office/powerpoint/2013/main/command"/>
      <pc:sldMk xmlns:pc="http://schemas.microsoft.com/office/powerpoint/2013/main/command" cId="1096741222" sldId="284"/>
      <ac:spMk id="2" creationId="{0BC74E76-DB9B-A494-CC24-440EA0EC4B53}"/>
      <ac:txMk cp="0" len="11">
        <ac:context len="12" hash="162981562"/>
      </ac:txMk>
    </ac:txMkLst>
    <p188:pos x="2322870" y="258096"/>
    <p188:txBody>
      <a:bodyPr/>
      <a:lstStyle/>
      <a:p>
        <a:r>
          <a:rPr lang="en-US"/>
          <a:t>I know lab is supposed to run susceptibilities for sterile cultures outside of blood but they don't LOL, was this one of the limitations that you encountered? If so, would that need to be mentioned? </a:t>
        </a:r>
      </a:p>
    </p188:txBody>
  </p188:cm>
  <p188:cm id="{30B08F25-E0F2-4FBB-B4D0-3F7F9E793AB1}" authorId="{7B5AB172-8E0F-300F-04E3-0E6C151BA8B6}" status="resolved" created="2026-04-15T18:57:31.605" complete="100000">
    <ac:txMkLst xmlns:ac="http://schemas.microsoft.com/office/drawing/2013/main/command">
      <pc:docMk xmlns:pc="http://schemas.microsoft.com/office/powerpoint/2013/main/command"/>
      <pc:sldMk xmlns:pc="http://schemas.microsoft.com/office/powerpoint/2013/main/command" cId="1096741222" sldId="284"/>
      <ac:spMk id="14" creationId="{BD25B80C-A28B-B721-60D9-B3D3BFE6C0E5}"/>
      <ac:txMk cp="0" len="12">
        <ac:context len="13" hash="3442732801"/>
      </ac:txMk>
    </ac:txMkLst>
    <p188:pos x="4313903" y="313403"/>
    <p188:txBody>
      <a:bodyPr/>
      <a:lstStyle/>
      <a:p>
        <a:r>
          <a:rPr lang="en-US"/>
          <a:t>I didn't see any mention of power on the stat slide; how many patients did you need to meet power? How was power defined? </a:t>
        </a:r>
      </a:p>
    </p188:txBody>
  </p188:cm>
</p188:cmLst>
</file>

<file path=ppt/comments/modernComment_11F_17F65B7B.xml><?xml version="1.0" encoding="utf-8"?>
<p188:cmLst xmlns:a="http://schemas.openxmlformats.org/drawingml/2006/main" xmlns:r="http://schemas.openxmlformats.org/officeDocument/2006/relationships" xmlns:p188="http://schemas.microsoft.com/office/powerpoint/2018/8/main">
  <p188:cm id="{C60FA37B-1A9F-4D73-B17B-E05976287C5D}" authorId="{2BE65446-EC7A-1F74-A174-6C2F629275B0}" status="resolved" created="2026-04-27T19:07:50.867" complete="100000">
    <ac:deMkLst xmlns:ac="http://schemas.microsoft.com/office/drawing/2013/main/command">
      <pc:docMk xmlns:pc="http://schemas.microsoft.com/office/powerpoint/2013/main/command"/>
      <pc:sldMk xmlns:pc="http://schemas.microsoft.com/office/powerpoint/2013/main/command" cId="402021243" sldId="287"/>
      <ac:graphicFrameMk id="3" creationId="{AEF22235-AB81-C6C8-8EF4-CF5A6413C500}"/>
    </ac:deMkLst>
    <p188:replyLst>
      <p188:reply id="{654BE360-97EA-4FB1-8876-A1A79D88B279}" authorId="{6F06D566-1065-7910-92D5-B9C0C9418189}" created="2026-04-28T11:51:34.622">
        <p188:txBody>
          <a:bodyPr/>
          <a:lstStyle/>
          <a:p>
            <a:r>
              <a:rPr lang="en-US"/>
              <a:t>Nope, totally agree with Justin.  I would format it as he explained</a:t>
            </a:r>
          </a:p>
        </p188:txBody>
        <p188:extLst>
          <p:ext xmlns:p="http://schemas.openxmlformats.org/presentationml/2006/main" uri="{57CB4572-C831-44C2-8A1C-0ADB6CCDFE69}">
            <p223:reactions xmlns:p223="http://schemas.microsoft.com/office/powerpoint/2022/03/main">
              <p223:rxn type="👍">
                <p223:instance time="2026-04-28T13:36:07.495" authorId="{D62D091B-211E-8CBE-F816-CECF3029E9FE}"/>
              </p223:rxn>
            </p223:reactions>
          </p:ext>
        </p188:extLst>
      </p188:reply>
    </p188:replyLst>
    <p188:txBody>
      <a:bodyPr/>
      <a:lstStyle/>
      <a:p>
        <a:r>
          <a:rPr lang="en-US"/>
          <a:t>So I don't hate this... but when we were talking about it my thought was that "did not meet inclusion criteria" would just be added to your list of exclusions... meaning it wouldn't be it's own box... you would just put "161 failed to meet inclusion criteria" in the list under Excluded n = 196 (would now need to make it n = 357 though). And you wouldn't need to list out all the reasons they failed to meet inclusion. You could just verbalize that if asked. 
With all that being said if [@Allen, Lauren] and/or [@Matika, Alex] disagree, and want you to keep it this way, I'm fine with it. If thats the case though I would move the line that connects to the "Did not Meet Inclusion" box up a little. So that it represents that step 1 = check for inclusion criteria and then step 2 = check for exclusion criteria</a:t>
        </a:r>
      </a:p>
    </p188:txBody>
    <p188:extLst>
      <p:ext xmlns:p="http://schemas.openxmlformats.org/presentationml/2006/main" uri="{57CB4572-C831-44C2-8A1C-0ADB6CCDFE69}">
        <p223:reactions xmlns:p223="http://schemas.microsoft.com/office/powerpoint/2022/03/main">
          <p223:rxn type="👍">
            <p223:instance time="2026-04-28T13:36:05.620" authorId="{D62D091B-211E-8CBE-F816-CECF3029E9FE}"/>
          </p223:rxn>
        </p223:reactions>
      </p:ext>
    </p188:extLst>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2A25A1-FD0D-43D7-A91A-EEE7C37C751C}"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D9564321-0D7F-4705-9FB4-DA6BE58F832B}">
      <dgm:prSet phldrT="[Text]" phldr="0" custT="1"/>
      <dgm:spPr>
        <a:solidFill>
          <a:srgbClr val="F3AB16"/>
        </a:solidFill>
      </dgm:spPr>
      <dgm:t>
        <a:bodyPr/>
        <a:lstStyle/>
        <a:p>
          <a:r>
            <a:rPr lang="en-US" sz="2800" b="1">
              <a:solidFill>
                <a:schemeClr val="bg2"/>
              </a:solidFill>
              <a:latin typeface="Arial" panose="020B0604020202020204" pitchFamily="34" charset="0"/>
              <a:cs typeface="Arial" panose="020B0604020202020204" pitchFamily="34" charset="0"/>
            </a:rPr>
            <a:t>Continuous</a:t>
          </a:r>
        </a:p>
      </dgm:t>
    </dgm:pt>
    <dgm:pt modelId="{4D537C25-148F-42CB-A7C6-EE21DAEB20B4}" type="parTrans" cxnId="{CF9D0737-B16A-4D49-B648-9730B0189DDE}">
      <dgm:prSet/>
      <dgm:spPr/>
      <dgm:t>
        <a:bodyPr/>
        <a:lstStyle/>
        <a:p>
          <a:endParaRPr lang="en-US"/>
        </a:p>
      </dgm:t>
    </dgm:pt>
    <dgm:pt modelId="{CCA0C85C-A3BB-48C7-98F2-863ADE962DC6}" type="sibTrans" cxnId="{CF9D0737-B16A-4D49-B648-9730B0189DDE}">
      <dgm:prSet/>
      <dgm:spPr/>
      <dgm:t>
        <a:bodyPr/>
        <a:lstStyle/>
        <a:p>
          <a:endParaRPr lang="en-US"/>
        </a:p>
      </dgm:t>
    </dgm:pt>
    <dgm:pt modelId="{0C3234A3-E9CC-4F32-90BD-0B78FB49A30C}">
      <dgm:prSet phldrT="[Text]" phldr="0" custT="1"/>
      <dgm:spPr>
        <a:solidFill>
          <a:schemeClr val="tx1">
            <a:lumMod val="85000"/>
            <a:alpha val="90000"/>
          </a:schemeClr>
        </a:solidFill>
        <a:ln>
          <a:solidFill>
            <a:schemeClr val="tx1"/>
          </a:solidFill>
        </a:ln>
      </dgm:spPr>
      <dgm:t>
        <a:bodyPr/>
        <a:lstStyle/>
        <a:p>
          <a:r>
            <a:rPr lang="en-US" sz="2000" b="1" dirty="0">
              <a:solidFill>
                <a:schemeClr val="bg2"/>
              </a:solidFill>
              <a:latin typeface="Arial" panose="020B0604020202020204" pitchFamily="34" charset="0"/>
              <a:cs typeface="Arial" panose="020B0604020202020204" pitchFamily="34" charset="0"/>
            </a:rPr>
            <a:t>Mann-Whitney </a:t>
          </a:r>
        </a:p>
        <a:p>
          <a:r>
            <a:rPr lang="en-US" sz="2000" b="1" dirty="0">
              <a:solidFill>
                <a:schemeClr val="bg2"/>
              </a:solidFill>
              <a:latin typeface="Arial" panose="020B0604020202020204" pitchFamily="34" charset="0"/>
              <a:cs typeface="Arial" panose="020B0604020202020204" pitchFamily="34" charset="0"/>
            </a:rPr>
            <a:t>U Test</a:t>
          </a:r>
        </a:p>
      </dgm:t>
    </dgm:pt>
    <dgm:pt modelId="{DA64EE08-6B07-4315-8C30-E4C983A30D86}" type="parTrans" cxnId="{90DE4B86-5696-4D68-9FDB-334006ECE2C7}">
      <dgm:prSet/>
      <dgm:spPr>
        <a:ln>
          <a:solidFill>
            <a:schemeClr val="tx1"/>
          </a:solidFill>
        </a:ln>
      </dgm:spPr>
      <dgm:t>
        <a:bodyPr/>
        <a:lstStyle/>
        <a:p>
          <a:endParaRPr lang="en-US"/>
        </a:p>
      </dgm:t>
    </dgm:pt>
    <dgm:pt modelId="{4CA03B5E-C610-4E82-A316-6DF2DDCEADB4}" type="sibTrans" cxnId="{90DE4B86-5696-4D68-9FDB-334006ECE2C7}">
      <dgm:prSet/>
      <dgm:spPr/>
      <dgm:t>
        <a:bodyPr/>
        <a:lstStyle/>
        <a:p>
          <a:endParaRPr lang="en-US"/>
        </a:p>
      </dgm:t>
    </dgm:pt>
    <dgm:pt modelId="{B7C7A33D-2DCA-4D60-B928-0E64FEE6A422}">
      <dgm:prSet phldrT="[Text]" phldr="0" custT="1"/>
      <dgm:spPr>
        <a:solidFill>
          <a:srgbClr val="F3AB16"/>
        </a:solidFill>
      </dgm:spPr>
      <dgm:t>
        <a:bodyPr/>
        <a:lstStyle/>
        <a:p>
          <a:r>
            <a:rPr lang="en-US" sz="2800" b="1">
              <a:solidFill>
                <a:schemeClr val="bg2"/>
              </a:solidFill>
              <a:latin typeface="Arial" panose="020B0604020202020204" pitchFamily="34" charset="0"/>
              <a:cs typeface="Arial" panose="020B0604020202020204" pitchFamily="34" charset="0"/>
            </a:rPr>
            <a:t>Categorical</a:t>
          </a:r>
        </a:p>
      </dgm:t>
    </dgm:pt>
    <dgm:pt modelId="{22C24A07-3EDC-40DA-89B1-0BB2841E4BB6}" type="parTrans" cxnId="{83524491-1C47-4FF2-AD75-7D04F2E80E61}">
      <dgm:prSet/>
      <dgm:spPr/>
      <dgm:t>
        <a:bodyPr/>
        <a:lstStyle/>
        <a:p>
          <a:endParaRPr lang="en-US"/>
        </a:p>
      </dgm:t>
    </dgm:pt>
    <dgm:pt modelId="{0A7EF909-F4EC-49A7-943D-15871D167218}" type="sibTrans" cxnId="{83524491-1C47-4FF2-AD75-7D04F2E80E61}">
      <dgm:prSet/>
      <dgm:spPr/>
      <dgm:t>
        <a:bodyPr/>
        <a:lstStyle/>
        <a:p>
          <a:endParaRPr lang="en-US"/>
        </a:p>
      </dgm:t>
    </dgm:pt>
    <dgm:pt modelId="{B3CE9303-8FC9-40BE-9BBA-99F60BB43A57}">
      <dgm:prSet phldrT="[Text]" phldr="0" custT="1"/>
      <dgm:spPr>
        <a:solidFill>
          <a:schemeClr val="tx1">
            <a:lumMod val="85000"/>
            <a:alpha val="90000"/>
          </a:schemeClr>
        </a:solidFill>
        <a:ln>
          <a:solidFill>
            <a:schemeClr val="tx1"/>
          </a:solidFill>
        </a:ln>
      </dgm:spPr>
      <dgm:t>
        <a:bodyPr/>
        <a:lstStyle/>
        <a:p>
          <a:r>
            <a:rPr lang="en-US" sz="2000" b="1">
              <a:solidFill>
                <a:schemeClr val="bg2"/>
              </a:solidFill>
              <a:latin typeface="Arial" panose="020B0604020202020204" pitchFamily="34" charset="0"/>
              <a:cs typeface="Arial" panose="020B0604020202020204" pitchFamily="34" charset="0"/>
            </a:rPr>
            <a:t>Fisher’s Exact</a:t>
          </a:r>
        </a:p>
        <a:p>
          <a:r>
            <a:rPr lang="en-US" sz="2000" b="1">
              <a:solidFill>
                <a:schemeClr val="bg2"/>
              </a:solidFill>
              <a:latin typeface="Arial" panose="020B0604020202020204" pitchFamily="34" charset="0"/>
              <a:cs typeface="Arial" panose="020B0604020202020204" pitchFamily="34" charset="0"/>
            </a:rPr>
            <a:t>Test</a:t>
          </a:r>
        </a:p>
      </dgm:t>
    </dgm:pt>
    <dgm:pt modelId="{080C0273-E54E-4A77-8195-2D0FF4F15C4E}" type="parTrans" cxnId="{F8542039-826B-4322-B871-EFDA6C8C61F7}">
      <dgm:prSet/>
      <dgm:spPr>
        <a:ln>
          <a:solidFill>
            <a:schemeClr val="tx1"/>
          </a:solidFill>
        </a:ln>
      </dgm:spPr>
      <dgm:t>
        <a:bodyPr/>
        <a:lstStyle/>
        <a:p>
          <a:endParaRPr lang="en-US"/>
        </a:p>
      </dgm:t>
    </dgm:pt>
    <dgm:pt modelId="{FA391E16-7FAF-4CF2-ADE1-B61FB240877F}" type="sibTrans" cxnId="{F8542039-826B-4322-B871-EFDA6C8C61F7}">
      <dgm:prSet/>
      <dgm:spPr/>
      <dgm:t>
        <a:bodyPr/>
        <a:lstStyle/>
        <a:p>
          <a:endParaRPr lang="en-US"/>
        </a:p>
      </dgm:t>
    </dgm:pt>
    <dgm:pt modelId="{4DF644F1-2859-4E7D-BAB0-FFDAF944FA63}" type="pres">
      <dgm:prSet presAssocID="{9E2A25A1-FD0D-43D7-A91A-EEE7C37C751C}" presName="diagram" presStyleCnt="0">
        <dgm:presLayoutVars>
          <dgm:chPref val="1"/>
          <dgm:dir/>
          <dgm:animOne val="branch"/>
          <dgm:animLvl val="lvl"/>
          <dgm:resizeHandles/>
        </dgm:presLayoutVars>
      </dgm:prSet>
      <dgm:spPr/>
    </dgm:pt>
    <dgm:pt modelId="{DB330F85-2A2F-4EAD-8765-3F4EC0DED190}" type="pres">
      <dgm:prSet presAssocID="{D9564321-0D7F-4705-9FB4-DA6BE58F832B}" presName="root" presStyleCnt="0"/>
      <dgm:spPr/>
    </dgm:pt>
    <dgm:pt modelId="{12905061-A9E2-4E73-A657-168CD36E958D}" type="pres">
      <dgm:prSet presAssocID="{D9564321-0D7F-4705-9FB4-DA6BE58F832B}" presName="rootComposite" presStyleCnt="0"/>
      <dgm:spPr/>
    </dgm:pt>
    <dgm:pt modelId="{0FCB0B86-B23A-489A-BE7D-90C283ABEDFE}" type="pres">
      <dgm:prSet presAssocID="{D9564321-0D7F-4705-9FB4-DA6BE58F832B}" presName="rootText" presStyleLbl="node1" presStyleIdx="0" presStyleCnt="2"/>
      <dgm:spPr/>
    </dgm:pt>
    <dgm:pt modelId="{95344351-F6C3-4A8C-A381-66658C1C2841}" type="pres">
      <dgm:prSet presAssocID="{D9564321-0D7F-4705-9FB4-DA6BE58F832B}" presName="rootConnector" presStyleLbl="node1" presStyleIdx="0" presStyleCnt="2"/>
      <dgm:spPr/>
    </dgm:pt>
    <dgm:pt modelId="{A358800C-880D-48B7-99B4-7FF449DCDDA5}" type="pres">
      <dgm:prSet presAssocID="{D9564321-0D7F-4705-9FB4-DA6BE58F832B}" presName="childShape" presStyleCnt="0"/>
      <dgm:spPr/>
    </dgm:pt>
    <dgm:pt modelId="{9422AD8E-0795-4B0E-8C10-93205F2C58F8}" type="pres">
      <dgm:prSet presAssocID="{DA64EE08-6B07-4315-8C30-E4C983A30D86}" presName="Name13" presStyleLbl="parChTrans1D2" presStyleIdx="0" presStyleCnt="2"/>
      <dgm:spPr/>
    </dgm:pt>
    <dgm:pt modelId="{C114ECB8-E45C-4D2F-82C2-3A983C279E04}" type="pres">
      <dgm:prSet presAssocID="{0C3234A3-E9CC-4F32-90BD-0B78FB49A30C}" presName="childText" presStyleLbl="bgAcc1" presStyleIdx="0" presStyleCnt="2">
        <dgm:presLayoutVars>
          <dgm:bulletEnabled val="1"/>
        </dgm:presLayoutVars>
      </dgm:prSet>
      <dgm:spPr/>
    </dgm:pt>
    <dgm:pt modelId="{8E3D4E86-24E1-4D6A-A6B7-9CED18A5EA5A}" type="pres">
      <dgm:prSet presAssocID="{B7C7A33D-2DCA-4D60-B928-0E64FEE6A422}" presName="root" presStyleCnt="0"/>
      <dgm:spPr/>
    </dgm:pt>
    <dgm:pt modelId="{98979BBF-B3F1-4505-856C-1EEAD20C888D}" type="pres">
      <dgm:prSet presAssocID="{B7C7A33D-2DCA-4D60-B928-0E64FEE6A422}" presName="rootComposite" presStyleCnt="0"/>
      <dgm:spPr/>
    </dgm:pt>
    <dgm:pt modelId="{9F74B146-962B-42F4-9E2C-4227386F746D}" type="pres">
      <dgm:prSet presAssocID="{B7C7A33D-2DCA-4D60-B928-0E64FEE6A422}" presName="rootText" presStyleLbl="node1" presStyleIdx="1" presStyleCnt="2"/>
      <dgm:spPr/>
    </dgm:pt>
    <dgm:pt modelId="{8E9B5C04-27D4-467B-BE08-304B058B613C}" type="pres">
      <dgm:prSet presAssocID="{B7C7A33D-2DCA-4D60-B928-0E64FEE6A422}" presName="rootConnector" presStyleLbl="node1" presStyleIdx="1" presStyleCnt="2"/>
      <dgm:spPr/>
    </dgm:pt>
    <dgm:pt modelId="{DF85E052-AC86-4009-99A4-78227CD5B87C}" type="pres">
      <dgm:prSet presAssocID="{B7C7A33D-2DCA-4D60-B928-0E64FEE6A422}" presName="childShape" presStyleCnt="0"/>
      <dgm:spPr/>
    </dgm:pt>
    <dgm:pt modelId="{21F1D6FA-84CB-42B1-B9C6-8AC0826CDCFC}" type="pres">
      <dgm:prSet presAssocID="{080C0273-E54E-4A77-8195-2D0FF4F15C4E}" presName="Name13" presStyleLbl="parChTrans1D2" presStyleIdx="1" presStyleCnt="2"/>
      <dgm:spPr/>
    </dgm:pt>
    <dgm:pt modelId="{F084A706-FC69-4EE4-A2E1-8F70A8D08655}" type="pres">
      <dgm:prSet presAssocID="{B3CE9303-8FC9-40BE-9BBA-99F60BB43A57}" presName="childText" presStyleLbl="bgAcc1" presStyleIdx="1" presStyleCnt="2">
        <dgm:presLayoutVars>
          <dgm:bulletEnabled val="1"/>
        </dgm:presLayoutVars>
      </dgm:prSet>
      <dgm:spPr/>
    </dgm:pt>
  </dgm:ptLst>
  <dgm:cxnLst>
    <dgm:cxn modelId="{1898320C-BD0F-4BF6-9BD8-C8797F64F01B}" type="presOf" srcId="{B7C7A33D-2DCA-4D60-B928-0E64FEE6A422}" destId="{8E9B5C04-27D4-467B-BE08-304B058B613C}" srcOrd="1" destOrd="0" presId="urn:microsoft.com/office/officeart/2005/8/layout/hierarchy3"/>
    <dgm:cxn modelId="{DFD29411-2EB8-4D27-ADEF-5B30A61BED0C}" type="presOf" srcId="{B7C7A33D-2DCA-4D60-B928-0E64FEE6A422}" destId="{9F74B146-962B-42F4-9E2C-4227386F746D}" srcOrd="0" destOrd="0" presId="urn:microsoft.com/office/officeart/2005/8/layout/hierarchy3"/>
    <dgm:cxn modelId="{8AA39C17-A171-45DD-A8E3-F822A9C89674}" type="presOf" srcId="{080C0273-E54E-4A77-8195-2D0FF4F15C4E}" destId="{21F1D6FA-84CB-42B1-B9C6-8AC0826CDCFC}" srcOrd="0" destOrd="0" presId="urn:microsoft.com/office/officeart/2005/8/layout/hierarchy3"/>
    <dgm:cxn modelId="{1D5D6335-BD69-4415-8FB7-71CEDC38718D}" type="presOf" srcId="{9E2A25A1-FD0D-43D7-A91A-EEE7C37C751C}" destId="{4DF644F1-2859-4E7D-BAB0-FFDAF944FA63}" srcOrd="0" destOrd="0" presId="urn:microsoft.com/office/officeart/2005/8/layout/hierarchy3"/>
    <dgm:cxn modelId="{CF9D0737-B16A-4D49-B648-9730B0189DDE}" srcId="{9E2A25A1-FD0D-43D7-A91A-EEE7C37C751C}" destId="{D9564321-0D7F-4705-9FB4-DA6BE58F832B}" srcOrd="0" destOrd="0" parTransId="{4D537C25-148F-42CB-A7C6-EE21DAEB20B4}" sibTransId="{CCA0C85C-A3BB-48C7-98F2-863ADE962DC6}"/>
    <dgm:cxn modelId="{D2B9EC37-50FF-407F-B4C7-98512A9144A7}" type="presOf" srcId="{DA64EE08-6B07-4315-8C30-E4C983A30D86}" destId="{9422AD8E-0795-4B0E-8C10-93205F2C58F8}" srcOrd="0" destOrd="0" presId="urn:microsoft.com/office/officeart/2005/8/layout/hierarchy3"/>
    <dgm:cxn modelId="{F8542039-826B-4322-B871-EFDA6C8C61F7}" srcId="{B7C7A33D-2DCA-4D60-B928-0E64FEE6A422}" destId="{B3CE9303-8FC9-40BE-9BBA-99F60BB43A57}" srcOrd="0" destOrd="0" parTransId="{080C0273-E54E-4A77-8195-2D0FF4F15C4E}" sibTransId="{FA391E16-7FAF-4CF2-ADE1-B61FB240877F}"/>
    <dgm:cxn modelId="{EE7C355C-6FEC-4C1B-8B7B-0238D9691DCE}" type="presOf" srcId="{D9564321-0D7F-4705-9FB4-DA6BE58F832B}" destId="{95344351-F6C3-4A8C-A381-66658C1C2841}" srcOrd="1" destOrd="0" presId="urn:microsoft.com/office/officeart/2005/8/layout/hierarchy3"/>
    <dgm:cxn modelId="{90DE4B86-5696-4D68-9FDB-334006ECE2C7}" srcId="{D9564321-0D7F-4705-9FB4-DA6BE58F832B}" destId="{0C3234A3-E9CC-4F32-90BD-0B78FB49A30C}" srcOrd="0" destOrd="0" parTransId="{DA64EE08-6B07-4315-8C30-E4C983A30D86}" sibTransId="{4CA03B5E-C610-4E82-A316-6DF2DDCEADB4}"/>
    <dgm:cxn modelId="{83524491-1C47-4FF2-AD75-7D04F2E80E61}" srcId="{9E2A25A1-FD0D-43D7-A91A-EEE7C37C751C}" destId="{B7C7A33D-2DCA-4D60-B928-0E64FEE6A422}" srcOrd="1" destOrd="0" parTransId="{22C24A07-3EDC-40DA-89B1-0BB2841E4BB6}" sibTransId="{0A7EF909-F4EC-49A7-943D-15871D167218}"/>
    <dgm:cxn modelId="{1D51CCA1-87E7-4B88-A4AF-D42F9DDC01F1}" type="presOf" srcId="{B3CE9303-8FC9-40BE-9BBA-99F60BB43A57}" destId="{F084A706-FC69-4EE4-A2E1-8F70A8D08655}" srcOrd="0" destOrd="0" presId="urn:microsoft.com/office/officeart/2005/8/layout/hierarchy3"/>
    <dgm:cxn modelId="{924C79AA-FAA9-4C0B-9000-5A0BF8FCB1D4}" type="presOf" srcId="{D9564321-0D7F-4705-9FB4-DA6BE58F832B}" destId="{0FCB0B86-B23A-489A-BE7D-90C283ABEDFE}" srcOrd="0" destOrd="0" presId="urn:microsoft.com/office/officeart/2005/8/layout/hierarchy3"/>
    <dgm:cxn modelId="{695A52F6-93BA-4997-B8DA-7F81B160DBF7}" type="presOf" srcId="{0C3234A3-E9CC-4F32-90BD-0B78FB49A30C}" destId="{C114ECB8-E45C-4D2F-82C2-3A983C279E04}" srcOrd="0" destOrd="0" presId="urn:microsoft.com/office/officeart/2005/8/layout/hierarchy3"/>
    <dgm:cxn modelId="{C4D9492D-6508-4EA6-B932-139AB9EE68F3}" type="presParOf" srcId="{4DF644F1-2859-4E7D-BAB0-FFDAF944FA63}" destId="{DB330F85-2A2F-4EAD-8765-3F4EC0DED190}" srcOrd="0" destOrd="0" presId="urn:microsoft.com/office/officeart/2005/8/layout/hierarchy3"/>
    <dgm:cxn modelId="{35849DE7-8A25-420D-AE92-6C7EF2310E0B}" type="presParOf" srcId="{DB330F85-2A2F-4EAD-8765-3F4EC0DED190}" destId="{12905061-A9E2-4E73-A657-168CD36E958D}" srcOrd="0" destOrd="0" presId="urn:microsoft.com/office/officeart/2005/8/layout/hierarchy3"/>
    <dgm:cxn modelId="{E483E0D2-2D64-4290-8874-B5F047ABCF85}" type="presParOf" srcId="{12905061-A9E2-4E73-A657-168CD36E958D}" destId="{0FCB0B86-B23A-489A-BE7D-90C283ABEDFE}" srcOrd="0" destOrd="0" presId="urn:microsoft.com/office/officeart/2005/8/layout/hierarchy3"/>
    <dgm:cxn modelId="{2C9FDCD0-ACC5-4A61-9053-B1F0E309B3BF}" type="presParOf" srcId="{12905061-A9E2-4E73-A657-168CD36E958D}" destId="{95344351-F6C3-4A8C-A381-66658C1C2841}" srcOrd="1" destOrd="0" presId="urn:microsoft.com/office/officeart/2005/8/layout/hierarchy3"/>
    <dgm:cxn modelId="{2E0B837F-64D0-42B9-BC75-1FEBB98B5D1E}" type="presParOf" srcId="{DB330F85-2A2F-4EAD-8765-3F4EC0DED190}" destId="{A358800C-880D-48B7-99B4-7FF449DCDDA5}" srcOrd="1" destOrd="0" presId="urn:microsoft.com/office/officeart/2005/8/layout/hierarchy3"/>
    <dgm:cxn modelId="{5605DC72-FB45-48F8-97FA-7F3F370E05F1}" type="presParOf" srcId="{A358800C-880D-48B7-99B4-7FF449DCDDA5}" destId="{9422AD8E-0795-4B0E-8C10-93205F2C58F8}" srcOrd="0" destOrd="0" presId="urn:microsoft.com/office/officeart/2005/8/layout/hierarchy3"/>
    <dgm:cxn modelId="{37C26D70-D4A9-4EEE-B25F-FCC89E216508}" type="presParOf" srcId="{A358800C-880D-48B7-99B4-7FF449DCDDA5}" destId="{C114ECB8-E45C-4D2F-82C2-3A983C279E04}" srcOrd="1" destOrd="0" presId="urn:microsoft.com/office/officeart/2005/8/layout/hierarchy3"/>
    <dgm:cxn modelId="{9A519508-117B-46E4-9410-E340D5987655}" type="presParOf" srcId="{4DF644F1-2859-4E7D-BAB0-FFDAF944FA63}" destId="{8E3D4E86-24E1-4D6A-A6B7-9CED18A5EA5A}" srcOrd="1" destOrd="0" presId="urn:microsoft.com/office/officeart/2005/8/layout/hierarchy3"/>
    <dgm:cxn modelId="{01D69B45-4D92-4049-AE91-0A1F012E374A}" type="presParOf" srcId="{8E3D4E86-24E1-4D6A-A6B7-9CED18A5EA5A}" destId="{98979BBF-B3F1-4505-856C-1EEAD20C888D}" srcOrd="0" destOrd="0" presId="urn:microsoft.com/office/officeart/2005/8/layout/hierarchy3"/>
    <dgm:cxn modelId="{60162D9C-6293-4617-9BA7-C6346C7EFB5E}" type="presParOf" srcId="{98979BBF-B3F1-4505-856C-1EEAD20C888D}" destId="{9F74B146-962B-42F4-9E2C-4227386F746D}" srcOrd="0" destOrd="0" presId="urn:microsoft.com/office/officeart/2005/8/layout/hierarchy3"/>
    <dgm:cxn modelId="{CCBB1555-6851-41F6-9CBA-F08EBB6F9EE5}" type="presParOf" srcId="{98979BBF-B3F1-4505-856C-1EEAD20C888D}" destId="{8E9B5C04-27D4-467B-BE08-304B058B613C}" srcOrd="1" destOrd="0" presId="urn:microsoft.com/office/officeart/2005/8/layout/hierarchy3"/>
    <dgm:cxn modelId="{0B5DA3F9-3294-4495-9A7E-3FD6CB8E84D3}" type="presParOf" srcId="{8E3D4E86-24E1-4D6A-A6B7-9CED18A5EA5A}" destId="{DF85E052-AC86-4009-99A4-78227CD5B87C}" srcOrd="1" destOrd="0" presId="urn:microsoft.com/office/officeart/2005/8/layout/hierarchy3"/>
    <dgm:cxn modelId="{E000A5EB-9F5C-4AFC-B11A-0A9A91F9E535}" type="presParOf" srcId="{DF85E052-AC86-4009-99A4-78227CD5B87C}" destId="{21F1D6FA-84CB-42B1-B9C6-8AC0826CDCFC}" srcOrd="0" destOrd="0" presId="urn:microsoft.com/office/officeart/2005/8/layout/hierarchy3"/>
    <dgm:cxn modelId="{04FE6A50-1806-4D74-93DC-B5723F5C1B71}" type="presParOf" srcId="{DF85E052-AC86-4009-99A4-78227CD5B87C}" destId="{F084A706-FC69-4EE4-A2E1-8F70A8D08655}"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3156F3-CE07-4671-8BDE-5187DD9BD18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DD367E5-73CB-47DD-B758-8A48175D9169}">
      <dgm:prSet phldrT="[Text]" phldr="0" custT="1"/>
      <dgm:spPr>
        <a:solidFill>
          <a:srgbClr val="F3AB16"/>
        </a:solidFill>
      </dgm:spPr>
      <dgm:t>
        <a:bodyPr/>
        <a:lstStyle/>
        <a:p>
          <a:pPr>
            <a:lnSpc>
              <a:spcPct val="100000"/>
            </a:lnSpc>
          </a:pPr>
          <a:r>
            <a:rPr lang="en-US" sz="1800" b="1" dirty="0">
              <a:solidFill>
                <a:schemeClr val="bg2"/>
              </a:solidFill>
              <a:latin typeface="Arial"/>
              <a:cs typeface="Arial"/>
            </a:rPr>
            <a:t>Screened</a:t>
          </a:r>
          <a:br>
            <a:rPr lang="en-US" sz="1800" b="1" dirty="0">
              <a:solidFill>
                <a:schemeClr val="bg2"/>
              </a:solidFill>
              <a:latin typeface="Arial"/>
              <a:cs typeface="Arial"/>
            </a:rPr>
          </a:br>
          <a:r>
            <a:rPr lang="en-US" sz="1800" b="1" dirty="0">
              <a:solidFill>
                <a:schemeClr val="bg2"/>
              </a:solidFill>
              <a:latin typeface="Arial"/>
              <a:cs typeface="Arial"/>
            </a:rPr>
            <a:t>N = 409</a:t>
          </a:r>
        </a:p>
      </dgm:t>
    </dgm:pt>
    <dgm:pt modelId="{18215E60-E15F-4D09-AB09-ACFAC161EF73}" type="parTrans" cxnId="{B36706E1-B2E9-4F51-A4C2-9C0FFAFF6A04}">
      <dgm:prSet/>
      <dgm:spPr/>
      <dgm:t>
        <a:bodyPr/>
        <a:lstStyle/>
        <a:p>
          <a:endParaRPr lang="en-US" sz="4000">
            <a:latin typeface="Arial" panose="020B0604020202020204" pitchFamily="34" charset="0"/>
            <a:cs typeface="Arial" panose="020B0604020202020204" pitchFamily="34" charset="0"/>
          </a:endParaRPr>
        </a:p>
      </dgm:t>
    </dgm:pt>
    <dgm:pt modelId="{FAF92F7B-1006-42CE-B96F-E59B3B35FE74}" type="sibTrans" cxnId="{B36706E1-B2E9-4F51-A4C2-9C0FFAFF6A04}">
      <dgm:prSet/>
      <dgm:spPr/>
      <dgm:t>
        <a:bodyPr/>
        <a:lstStyle/>
        <a:p>
          <a:endParaRPr lang="en-US" sz="4000">
            <a:latin typeface="Arial" panose="020B0604020202020204" pitchFamily="34" charset="0"/>
            <a:cs typeface="Arial" panose="020B0604020202020204" pitchFamily="34" charset="0"/>
          </a:endParaRPr>
        </a:p>
      </dgm:t>
    </dgm:pt>
    <dgm:pt modelId="{F4DD034F-75C9-4BB4-8562-2D491BA84C51}" type="asst">
      <dgm:prSet phldrT="[Text]" phldr="0" custT="1"/>
      <dgm:spPr>
        <a:solidFill>
          <a:schemeClr val="tx1">
            <a:lumMod val="85000"/>
          </a:schemeClr>
        </a:solidFill>
      </dgm:spPr>
      <dgm:t>
        <a:bodyPr/>
        <a:lstStyle/>
        <a:p>
          <a:pPr algn="ctr" rtl="0">
            <a:lnSpc>
              <a:spcPct val="100000"/>
            </a:lnSpc>
          </a:pPr>
          <a:r>
            <a:rPr lang="en-US" sz="1200" b="1" u="sng" dirty="0">
              <a:solidFill>
                <a:schemeClr val="bg2"/>
              </a:solidFill>
              <a:latin typeface="Arial"/>
              <a:cs typeface="Arial"/>
            </a:rPr>
            <a:t>Excluded n = 357</a:t>
          </a:r>
          <a:endParaRPr lang="en-US" sz="1200" b="1" dirty="0">
            <a:solidFill>
              <a:schemeClr val="bg2"/>
            </a:solidFill>
            <a:latin typeface="Arial"/>
            <a:ea typeface="Calibri"/>
            <a:cs typeface="Arial"/>
          </a:endParaRPr>
        </a:p>
        <a:p>
          <a:pPr algn="ctr" rtl="0">
            <a:lnSpc>
              <a:spcPct val="100000"/>
            </a:lnSpc>
          </a:pPr>
          <a:r>
            <a:rPr lang="en-US" sz="1200" b="0" dirty="0">
              <a:solidFill>
                <a:schemeClr val="bg2"/>
              </a:solidFill>
              <a:latin typeface="Arial"/>
              <a:ea typeface="Calibri"/>
              <a:cs typeface="Arial"/>
            </a:rPr>
            <a:t>161 failed to meet inclusion criteria</a:t>
          </a:r>
        </a:p>
        <a:p>
          <a:pPr algn="ctr">
            <a:lnSpc>
              <a:spcPct val="100000"/>
            </a:lnSpc>
          </a:pPr>
          <a:r>
            <a:rPr lang="en-US" sz="1200" b="0" dirty="0">
              <a:solidFill>
                <a:schemeClr val="bg2"/>
              </a:solidFill>
              <a:latin typeface="Arial"/>
              <a:ea typeface="Calibri"/>
              <a:cs typeface="Arial"/>
            </a:rPr>
            <a:t>76 deep-seated infections</a:t>
          </a:r>
          <a:endParaRPr lang="en-US" sz="1800" b="0" dirty="0"/>
        </a:p>
        <a:p>
          <a:pPr algn="ctr">
            <a:lnSpc>
              <a:spcPct val="100000"/>
            </a:lnSpc>
          </a:pPr>
          <a:r>
            <a:rPr lang="en-US" sz="1200" b="0" dirty="0">
              <a:solidFill>
                <a:schemeClr val="bg2"/>
              </a:solidFill>
              <a:latin typeface="Arial"/>
              <a:ea typeface="Calibri"/>
              <a:cs typeface="Arial"/>
            </a:rPr>
            <a:t>71 organism ruled contaminant</a:t>
          </a:r>
        </a:p>
        <a:p>
          <a:pPr algn="ctr">
            <a:lnSpc>
              <a:spcPct val="100000"/>
            </a:lnSpc>
          </a:pPr>
          <a:r>
            <a:rPr lang="en-US" sz="1200" b="0" dirty="0">
              <a:solidFill>
                <a:schemeClr val="bg2"/>
              </a:solidFill>
              <a:latin typeface="Arial"/>
              <a:ea typeface="Calibri"/>
              <a:cs typeface="Arial"/>
            </a:rPr>
            <a:t>29 polymicrobial infections</a:t>
          </a:r>
        </a:p>
        <a:p>
          <a:pPr algn="ctr">
            <a:lnSpc>
              <a:spcPct val="100000"/>
            </a:lnSpc>
          </a:pPr>
          <a:r>
            <a:rPr lang="en-US" sz="1200" b="0" dirty="0">
              <a:solidFill>
                <a:schemeClr val="bg2"/>
              </a:solidFill>
              <a:latin typeface="Arial"/>
              <a:ea typeface="Calibri"/>
              <a:cs typeface="Arial"/>
            </a:rPr>
            <a:t>9 hospice/comfort care</a:t>
          </a:r>
        </a:p>
        <a:p>
          <a:pPr algn="ctr">
            <a:lnSpc>
              <a:spcPct val="100000"/>
            </a:lnSpc>
          </a:pPr>
          <a:r>
            <a:rPr lang="en-US" sz="1200" b="0" dirty="0">
              <a:solidFill>
                <a:schemeClr val="bg2"/>
              </a:solidFill>
              <a:latin typeface="Arial"/>
              <a:ea typeface="Calibri"/>
              <a:cs typeface="Arial"/>
            </a:rPr>
            <a:t>6 inability to achieve source control</a:t>
          </a:r>
        </a:p>
        <a:p>
          <a:pPr algn="ctr">
            <a:lnSpc>
              <a:spcPct val="100000"/>
            </a:lnSpc>
          </a:pPr>
          <a:r>
            <a:rPr lang="en-US" sz="1200" b="0" dirty="0">
              <a:solidFill>
                <a:schemeClr val="bg2"/>
              </a:solidFill>
              <a:latin typeface="Arial"/>
              <a:ea typeface="Calibri"/>
              <a:cs typeface="Arial"/>
            </a:rPr>
            <a:t>5 non-adherent</a:t>
          </a:r>
          <a:endParaRPr lang="en-US" sz="1200" b="0" u="sng" dirty="0">
            <a:solidFill>
              <a:schemeClr val="bg2"/>
            </a:solidFill>
            <a:latin typeface="Arial" panose="020B0604020202020204" pitchFamily="34" charset="0"/>
            <a:cs typeface="Arial" panose="020B0604020202020204" pitchFamily="34" charset="0"/>
          </a:endParaRPr>
        </a:p>
      </dgm:t>
    </dgm:pt>
    <dgm:pt modelId="{46EFD5DC-84C8-4BA9-AEF6-784970A0F762}" type="parTrans" cxnId="{FB3C5267-AF3D-4356-BD4B-73F58E38913C}">
      <dgm:prSet/>
      <dgm:spPr>
        <a:ln>
          <a:solidFill>
            <a:schemeClr val="tx1"/>
          </a:solidFill>
        </a:ln>
      </dgm:spPr>
      <dgm:t>
        <a:bodyPr/>
        <a:lstStyle/>
        <a:p>
          <a:endParaRPr lang="en-US" sz="4000">
            <a:latin typeface="Arial" panose="020B0604020202020204" pitchFamily="34" charset="0"/>
            <a:cs typeface="Arial" panose="020B0604020202020204" pitchFamily="34" charset="0"/>
          </a:endParaRPr>
        </a:p>
      </dgm:t>
    </dgm:pt>
    <dgm:pt modelId="{8604FD61-E725-4D38-BB8A-2F3DF389E1FE}" type="sibTrans" cxnId="{FB3C5267-AF3D-4356-BD4B-73F58E38913C}">
      <dgm:prSet/>
      <dgm:spPr/>
      <dgm:t>
        <a:bodyPr/>
        <a:lstStyle/>
        <a:p>
          <a:endParaRPr lang="en-US" sz="4000">
            <a:latin typeface="Arial" panose="020B0604020202020204" pitchFamily="34" charset="0"/>
            <a:cs typeface="Arial" panose="020B0604020202020204" pitchFamily="34" charset="0"/>
          </a:endParaRPr>
        </a:p>
      </dgm:t>
    </dgm:pt>
    <dgm:pt modelId="{092BA009-2873-4CDC-BC37-7E4297BF039A}">
      <dgm:prSet phldrT="[Text]" phldr="0" custT="1"/>
      <dgm:spPr>
        <a:solidFill>
          <a:srgbClr val="F3AB16"/>
        </a:solidFill>
      </dgm:spPr>
      <dgm:t>
        <a:bodyPr/>
        <a:lstStyle/>
        <a:p>
          <a:r>
            <a:rPr lang="en-US" sz="1800" b="1" dirty="0">
              <a:solidFill>
                <a:schemeClr val="bg2"/>
              </a:solidFill>
              <a:latin typeface="Arial"/>
              <a:cs typeface="Arial"/>
            </a:rPr>
            <a:t>IV-only</a:t>
          </a:r>
          <a:br>
            <a:rPr lang="en-US" sz="1800" b="1" dirty="0">
              <a:solidFill>
                <a:schemeClr val="bg2"/>
              </a:solidFill>
              <a:latin typeface="Arial"/>
              <a:cs typeface="Arial"/>
            </a:rPr>
          </a:br>
          <a:r>
            <a:rPr lang="en-US" sz="1800" b="1" dirty="0">
              <a:solidFill>
                <a:schemeClr val="bg2"/>
              </a:solidFill>
              <a:latin typeface="Arial"/>
              <a:cs typeface="Arial"/>
            </a:rPr>
            <a:t>n = 43</a:t>
          </a:r>
        </a:p>
      </dgm:t>
    </dgm:pt>
    <dgm:pt modelId="{19E32632-9218-47D6-AAE7-9A5523178608}" type="parTrans" cxnId="{D56F953B-321A-48BF-AB0B-949CDB3DB7B4}">
      <dgm:prSet/>
      <dgm:spPr>
        <a:solidFill>
          <a:schemeClr val="tx1"/>
        </a:solidFill>
        <a:ln>
          <a:solidFill>
            <a:schemeClr val="tx1"/>
          </a:solidFill>
        </a:ln>
      </dgm:spPr>
      <dgm:t>
        <a:bodyPr/>
        <a:lstStyle/>
        <a:p>
          <a:endParaRPr lang="en-US" sz="4000">
            <a:latin typeface="Arial" panose="020B0604020202020204" pitchFamily="34" charset="0"/>
            <a:cs typeface="Arial" panose="020B0604020202020204" pitchFamily="34" charset="0"/>
          </a:endParaRPr>
        </a:p>
      </dgm:t>
    </dgm:pt>
    <dgm:pt modelId="{98FE534E-AA4F-4BFA-A334-CB98E0815804}" type="sibTrans" cxnId="{D56F953B-321A-48BF-AB0B-949CDB3DB7B4}">
      <dgm:prSet/>
      <dgm:spPr/>
      <dgm:t>
        <a:bodyPr/>
        <a:lstStyle/>
        <a:p>
          <a:endParaRPr lang="en-US" sz="4000">
            <a:latin typeface="Arial" panose="020B0604020202020204" pitchFamily="34" charset="0"/>
            <a:cs typeface="Arial" panose="020B0604020202020204" pitchFamily="34" charset="0"/>
          </a:endParaRPr>
        </a:p>
      </dgm:t>
    </dgm:pt>
    <dgm:pt modelId="{2DE7468E-E422-4B53-83CD-D2DA5A2D1108}">
      <dgm:prSet phldrT="[Text]" phldr="0" custT="1"/>
      <dgm:spPr>
        <a:solidFill>
          <a:srgbClr val="F3AB16"/>
        </a:solidFill>
      </dgm:spPr>
      <dgm:t>
        <a:bodyPr/>
        <a:lstStyle/>
        <a:p>
          <a:r>
            <a:rPr lang="en-US" sz="1800" b="1" dirty="0">
              <a:solidFill>
                <a:schemeClr val="bg2"/>
              </a:solidFill>
              <a:latin typeface="Arial"/>
              <a:cs typeface="Arial"/>
            </a:rPr>
            <a:t>PO-transition</a:t>
          </a:r>
          <a:br>
            <a:rPr lang="en-US" sz="1800" b="1" dirty="0">
              <a:solidFill>
                <a:schemeClr val="bg2"/>
              </a:solidFill>
              <a:latin typeface="Arial"/>
              <a:cs typeface="Arial"/>
            </a:rPr>
          </a:br>
          <a:r>
            <a:rPr lang="en-US" sz="1800" b="1" dirty="0">
              <a:solidFill>
                <a:schemeClr val="bg2"/>
              </a:solidFill>
              <a:latin typeface="Arial"/>
              <a:cs typeface="Arial"/>
            </a:rPr>
            <a:t>n = 9</a:t>
          </a:r>
        </a:p>
      </dgm:t>
    </dgm:pt>
    <dgm:pt modelId="{BF3F31E2-F51B-4E6F-BE4F-3141FBF7A933}" type="parTrans" cxnId="{D0AC9E97-4A22-4F35-A6FF-76B25F39C8AD}">
      <dgm:prSet/>
      <dgm:spPr>
        <a:ln>
          <a:solidFill>
            <a:schemeClr val="tx1"/>
          </a:solidFill>
        </a:ln>
      </dgm:spPr>
      <dgm:t>
        <a:bodyPr/>
        <a:lstStyle/>
        <a:p>
          <a:endParaRPr lang="en-US" sz="4000">
            <a:latin typeface="Arial" panose="020B0604020202020204" pitchFamily="34" charset="0"/>
            <a:cs typeface="Arial" panose="020B0604020202020204" pitchFamily="34" charset="0"/>
          </a:endParaRPr>
        </a:p>
      </dgm:t>
    </dgm:pt>
    <dgm:pt modelId="{8EF9F272-C922-402C-AD7A-EA5B9291B150}" type="sibTrans" cxnId="{D0AC9E97-4A22-4F35-A6FF-76B25F39C8AD}">
      <dgm:prSet/>
      <dgm:spPr/>
      <dgm:t>
        <a:bodyPr/>
        <a:lstStyle/>
        <a:p>
          <a:endParaRPr lang="en-US" sz="4000">
            <a:latin typeface="Arial" panose="020B0604020202020204" pitchFamily="34" charset="0"/>
            <a:cs typeface="Arial" panose="020B0604020202020204" pitchFamily="34" charset="0"/>
          </a:endParaRPr>
        </a:p>
      </dgm:t>
    </dgm:pt>
    <dgm:pt modelId="{3082BB87-09D3-4BE2-9DF8-3A8852BFD7C4}" type="pres">
      <dgm:prSet presAssocID="{2D3156F3-CE07-4671-8BDE-5187DD9BD183}" presName="hierChild1" presStyleCnt="0">
        <dgm:presLayoutVars>
          <dgm:orgChart val="1"/>
          <dgm:chPref val="1"/>
          <dgm:dir/>
          <dgm:animOne val="branch"/>
          <dgm:animLvl val="lvl"/>
          <dgm:resizeHandles/>
        </dgm:presLayoutVars>
      </dgm:prSet>
      <dgm:spPr/>
    </dgm:pt>
    <dgm:pt modelId="{755E937B-6754-421E-B2EB-1FAEA2430A23}" type="pres">
      <dgm:prSet presAssocID="{5DD367E5-73CB-47DD-B758-8A48175D9169}" presName="hierRoot1" presStyleCnt="0">
        <dgm:presLayoutVars>
          <dgm:hierBranch val="init"/>
        </dgm:presLayoutVars>
      </dgm:prSet>
      <dgm:spPr/>
    </dgm:pt>
    <dgm:pt modelId="{3036ACA0-C977-49C1-A840-1E8F6A1C778D}" type="pres">
      <dgm:prSet presAssocID="{5DD367E5-73CB-47DD-B758-8A48175D9169}" presName="rootComposite1" presStyleCnt="0"/>
      <dgm:spPr/>
    </dgm:pt>
    <dgm:pt modelId="{481AC3CC-1755-4C62-BFC5-2A14B1872E6F}" type="pres">
      <dgm:prSet presAssocID="{5DD367E5-73CB-47DD-B758-8A48175D9169}" presName="rootText1" presStyleLbl="node0" presStyleIdx="0" presStyleCnt="1" custLinFactNeighborX="24655" custLinFactNeighborY="822">
        <dgm:presLayoutVars>
          <dgm:chPref val="3"/>
        </dgm:presLayoutVars>
      </dgm:prSet>
      <dgm:spPr/>
    </dgm:pt>
    <dgm:pt modelId="{01A9744A-718C-46DB-8E3A-7E758DFDE8B4}" type="pres">
      <dgm:prSet presAssocID="{5DD367E5-73CB-47DD-B758-8A48175D9169}" presName="rootConnector1" presStyleLbl="node1" presStyleIdx="0" presStyleCnt="0"/>
      <dgm:spPr/>
    </dgm:pt>
    <dgm:pt modelId="{4B06C9C8-A099-4599-8A3B-17CE942789C7}" type="pres">
      <dgm:prSet presAssocID="{5DD367E5-73CB-47DD-B758-8A48175D9169}" presName="hierChild2" presStyleCnt="0"/>
      <dgm:spPr/>
    </dgm:pt>
    <dgm:pt modelId="{A738AC59-1113-4023-9335-0B7B2C0756BB}" type="pres">
      <dgm:prSet presAssocID="{19E32632-9218-47D6-AAE7-9A5523178608}" presName="Name37" presStyleLbl="parChTrans1D2" presStyleIdx="0" presStyleCnt="3"/>
      <dgm:spPr/>
    </dgm:pt>
    <dgm:pt modelId="{60E86274-6C3C-47CD-8694-FE621DE1555D}" type="pres">
      <dgm:prSet presAssocID="{092BA009-2873-4CDC-BC37-7E4297BF039A}" presName="hierRoot2" presStyleCnt="0">
        <dgm:presLayoutVars>
          <dgm:hierBranch val="init"/>
        </dgm:presLayoutVars>
      </dgm:prSet>
      <dgm:spPr/>
    </dgm:pt>
    <dgm:pt modelId="{0EAEC37D-F34B-42C1-9C05-65C14F3FC4E7}" type="pres">
      <dgm:prSet presAssocID="{092BA009-2873-4CDC-BC37-7E4297BF039A}" presName="rootComposite" presStyleCnt="0"/>
      <dgm:spPr/>
    </dgm:pt>
    <dgm:pt modelId="{372B6D41-BB69-4E62-A6B7-499AA84F9DB2}" type="pres">
      <dgm:prSet presAssocID="{092BA009-2873-4CDC-BC37-7E4297BF039A}" presName="rootText" presStyleLbl="node2" presStyleIdx="0" presStyleCnt="2" custLinFactNeighborX="10916">
        <dgm:presLayoutVars>
          <dgm:chPref val="3"/>
        </dgm:presLayoutVars>
      </dgm:prSet>
      <dgm:spPr/>
    </dgm:pt>
    <dgm:pt modelId="{8D5C34D9-7B9D-480B-A0AF-C393EF4FD52A}" type="pres">
      <dgm:prSet presAssocID="{092BA009-2873-4CDC-BC37-7E4297BF039A}" presName="rootConnector" presStyleLbl="node2" presStyleIdx="0" presStyleCnt="2"/>
      <dgm:spPr/>
    </dgm:pt>
    <dgm:pt modelId="{74ED8334-0311-4FEC-BDCD-05FBDFBADAE9}" type="pres">
      <dgm:prSet presAssocID="{092BA009-2873-4CDC-BC37-7E4297BF039A}" presName="hierChild4" presStyleCnt="0"/>
      <dgm:spPr/>
    </dgm:pt>
    <dgm:pt modelId="{E8B6100E-82BF-4E1B-8FD1-E145972AF23B}" type="pres">
      <dgm:prSet presAssocID="{092BA009-2873-4CDC-BC37-7E4297BF039A}" presName="hierChild5" presStyleCnt="0"/>
      <dgm:spPr/>
    </dgm:pt>
    <dgm:pt modelId="{B370A1FC-3095-45DA-8074-45C24BAC0259}" type="pres">
      <dgm:prSet presAssocID="{BF3F31E2-F51B-4E6F-BE4F-3141FBF7A933}" presName="Name37" presStyleLbl="parChTrans1D2" presStyleIdx="1" presStyleCnt="3"/>
      <dgm:spPr/>
    </dgm:pt>
    <dgm:pt modelId="{D0DBAC38-7D66-4634-A55D-BAE9D6165937}" type="pres">
      <dgm:prSet presAssocID="{2DE7468E-E422-4B53-83CD-D2DA5A2D1108}" presName="hierRoot2" presStyleCnt="0">
        <dgm:presLayoutVars>
          <dgm:hierBranch val="init"/>
        </dgm:presLayoutVars>
      </dgm:prSet>
      <dgm:spPr/>
    </dgm:pt>
    <dgm:pt modelId="{A2271033-6523-4FD8-B9AE-0AEE8420C17C}" type="pres">
      <dgm:prSet presAssocID="{2DE7468E-E422-4B53-83CD-D2DA5A2D1108}" presName="rootComposite" presStyleCnt="0"/>
      <dgm:spPr/>
    </dgm:pt>
    <dgm:pt modelId="{B4619A78-E3D2-4124-AF2C-DA838E527C0E}" type="pres">
      <dgm:prSet presAssocID="{2DE7468E-E422-4B53-83CD-D2DA5A2D1108}" presName="rootText" presStyleLbl="node2" presStyleIdx="1" presStyleCnt="2" custLinFactNeighborX="35955" custLinFactNeighborY="917">
        <dgm:presLayoutVars>
          <dgm:chPref val="3"/>
        </dgm:presLayoutVars>
      </dgm:prSet>
      <dgm:spPr/>
    </dgm:pt>
    <dgm:pt modelId="{D83903D4-34FC-4683-A79B-C8177194C90A}" type="pres">
      <dgm:prSet presAssocID="{2DE7468E-E422-4B53-83CD-D2DA5A2D1108}" presName="rootConnector" presStyleLbl="node2" presStyleIdx="1" presStyleCnt="2"/>
      <dgm:spPr/>
    </dgm:pt>
    <dgm:pt modelId="{FE980D43-B6F8-42E7-B989-67F664411AC6}" type="pres">
      <dgm:prSet presAssocID="{2DE7468E-E422-4B53-83CD-D2DA5A2D1108}" presName="hierChild4" presStyleCnt="0"/>
      <dgm:spPr/>
    </dgm:pt>
    <dgm:pt modelId="{B27F1916-6483-41EC-995A-D0BD28BC33D2}" type="pres">
      <dgm:prSet presAssocID="{2DE7468E-E422-4B53-83CD-D2DA5A2D1108}" presName="hierChild5" presStyleCnt="0"/>
      <dgm:spPr/>
    </dgm:pt>
    <dgm:pt modelId="{3533F31F-C81E-4944-835A-AFEA021B2F87}" type="pres">
      <dgm:prSet presAssocID="{5DD367E5-73CB-47DD-B758-8A48175D9169}" presName="hierChild3" presStyleCnt="0"/>
      <dgm:spPr/>
    </dgm:pt>
    <dgm:pt modelId="{16ACDE4D-853A-433B-A992-AE8D4CBAC06D}" type="pres">
      <dgm:prSet presAssocID="{46EFD5DC-84C8-4BA9-AEF6-784970A0F762}" presName="Name111" presStyleLbl="parChTrans1D2" presStyleIdx="2" presStyleCnt="3"/>
      <dgm:spPr/>
    </dgm:pt>
    <dgm:pt modelId="{AB8FD2DD-B0E4-48CF-A5D6-83509D842FB9}" type="pres">
      <dgm:prSet presAssocID="{F4DD034F-75C9-4BB4-8562-2D491BA84C51}" presName="hierRoot3" presStyleCnt="0">
        <dgm:presLayoutVars>
          <dgm:hierBranch val="init"/>
        </dgm:presLayoutVars>
      </dgm:prSet>
      <dgm:spPr/>
    </dgm:pt>
    <dgm:pt modelId="{DD45E11E-304D-43DF-82A2-12EEC138089D}" type="pres">
      <dgm:prSet presAssocID="{F4DD034F-75C9-4BB4-8562-2D491BA84C51}" presName="rootComposite3" presStyleCnt="0"/>
      <dgm:spPr/>
    </dgm:pt>
    <dgm:pt modelId="{B30A7734-2FC3-4ADC-9BD0-2F7A4B876664}" type="pres">
      <dgm:prSet presAssocID="{F4DD034F-75C9-4BB4-8562-2D491BA84C51}" presName="rootText3" presStyleLbl="asst1" presStyleIdx="0" presStyleCnt="1" custScaleX="130394" custScaleY="190387" custLinFactNeighborX="-54983" custLinFactNeighborY="-27039">
        <dgm:presLayoutVars>
          <dgm:chPref val="3"/>
        </dgm:presLayoutVars>
      </dgm:prSet>
      <dgm:spPr/>
    </dgm:pt>
    <dgm:pt modelId="{8FF4B2EB-E209-4E90-B3A5-ADD2328D7A17}" type="pres">
      <dgm:prSet presAssocID="{F4DD034F-75C9-4BB4-8562-2D491BA84C51}" presName="rootConnector3" presStyleLbl="asst1" presStyleIdx="0" presStyleCnt="1"/>
      <dgm:spPr/>
    </dgm:pt>
    <dgm:pt modelId="{5BAA1DDE-A822-4778-B14B-73EDE5EC71AC}" type="pres">
      <dgm:prSet presAssocID="{F4DD034F-75C9-4BB4-8562-2D491BA84C51}" presName="hierChild6" presStyleCnt="0"/>
      <dgm:spPr/>
    </dgm:pt>
    <dgm:pt modelId="{3DB8E751-E51E-42D2-84CD-644953980619}" type="pres">
      <dgm:prSet presAssocID="{F4DD034F-75C9-4BB4-8562-2D491BA84C51}" presName="hierChild7" presStyleCnt="0"/>
      <dgm:spPr/>
    </dgm:pt>
  </dgm:ptLst>
  <dgm:cxnLst>
    <dgm:cxn modelId="{5CBF6C0B-9874-4536-AD54-74964DE0BD31}" type="presOf" srcId="{5DD367E5-73CB-47DD-B758-8A48175D9169}" destId="{01A9744A-718C-46DB-8E3A-7E758DFDE8B4}" srcOrd="1" destOrd="0" presId="urn:microsoft.com/office/officeart/2005/8/layout/orgChart1"/>
    <dgm:cxn modelId="{67191B1A-C46B-4EC9-A7B9-B1EE206306DF}" type="presOf" srcId="{F4DD034F-75C9-4BB4-8562-2D491BA84C51}" destId="{8FF4B2EB-E209-4E90-B3A5-ADD2328D7A17}" srcOrd="1" destOrd="0" presId="urn:microsoft.com/office/officeart/2005/8/layout/orgChart1"/>
    <dgm:cxn modelId="{D56F953B-321A-48BF-AB0B-949CDB3DB7B4}" srcId="{5DD367E5-73CB-47DD-B758-8A48175D9169}" destId="{092BA009-2873-4CDC-BC37-7E4297BF039A}" srcOrd="1" destOrd="0" parTransId="{19E32632-9218-47D6-AAE7-9A5523178608}" sibTransId="{98FE534E-AA4F-4BFA-A334-CB98E0815804}"/>
    <dgm:cxn modelId="{13F12F5D-480D-428A-961E-640B594417D4}" type="presOf" srcId="{19E32632-9218-47D6-AAE7-9A5523178608}" destId="{A738AC59-1113-4023-9335-0B7B2C0756BB}" srcOrd="0" destOrd="0" presId="urn:microsoft.com/office/officeart/2005/8/layout/orgChart1"/>
    <dgm:cxn modelId="{B4772661-CDD5-44CC-958F-F9A190A0911F}" type="presOf" srcId="{2DE7468E-E422-4B53-83CD-D2DA5A2D1108}" destId="{D83903D4-34FC-4683-A79B-C8177194C90A}" srcOrd="1" destOrd="0" presId="urn:microsoft.com/office/officeart/2005/8/layout/orgChart1"/>
    <dgm:cxn modelId="{FB3C5267-AF3D-4356-BD4B-73F58E38913C}" srcId="{5DD367E5-73CB-47DD-B758-8A48175D9169}" destId="{F4DD034F-75C9-4BB4-8562-2D491BA84C51}" srcOrd="0" destOrd="0" parTransId="{46EFD5DC-84C8-4BA9-AEF6-784970A0F762}" sibTransId="{8604FD61-E725-4D38-BB8A-2F3DF389E1FE}"/>
    <dgm:cxn modelId="{D0AC9E97-4A22-4F35-A6FF-76B25F39C8AD}" srcId="{5DD367E5-73CB-47DD-B758-8A48175D9169}" destId="{2DE7468E-E422-4B53-83CD-D2DA5A2D1108}" srcOrd="2" destOrd="0" parTransId="{BF3F31E2-F51B-4E6F-BE4F-3141FBF7A933}" sibTransId="{8EF9F272-C922-402C-AD7A-EA5B9291B150}"/>
    <dgm:cxn modelId="{1BED81AC-9F7B-4888-8578-20B6F52ACA8A}" type="presOf" srcId="{5DD367E5-73CB-47DD-B758-8A48175D9169}" destId="{481AC3CC-1755-4C62-BFC5-2A14B1872E6F}" srcOrd="0" destOrd="0" presId="urn:microsoft.com/office/officeart/2005/8/layout/orgChart1"/>
    <dgm:cxn modelId="{8F979FB4-6805-419D-97E8-9FBA2411FCD9}" type="presOf" srcId="{BF3F31E2-F51B-4E6F-BE4F-3141FBF7A933}" destId="{B370A1FC-3095-45DA-8074-45C24BAC0259}" srcOrd="0" destOrd="0" presId="urn:microsoft.com/office/officeart/2005/8/layout/orgChart1"/>
    <dgm:cxn modelId="{2D0590D5-E63E-4C32-8788-90099EDFDFCC}" type="presOf" srcId="{092BA009-2873-4CDC-BC37-7E4297BF039A}" destId="{372B6D41-BB69-4E62-A6B7-499AA84F9DB2}" srcOrd="0" destOrd="0" presId="urn:microsoft.com/office/officeart/2005/8/layout/orgChart1"/>
    <dgm:cxn modelId="{B36706E1-B2E9-4F51-A4C2-9C0FFAFF6A04}" srcId="{2D3156F3-CE07-4671-8BDE-5187DD9BD183}" destId="{5DD367E5-73CB-47DD-B758-8A48175D9169}" srcOrd="0" destOrd="0" parTransId="{18215E60-E15F-4D09-AB09-ACFAC161EF73}" sibTransId="{FAF92F7B-1006-42CE-B96F-E59B3B35FE74}"/>
    <dgm:cxn modelId="{E05A4AED-07EE-4648-8F01-9EA0D602FB5E}" type="presOf" srcId="{2DE7468E-E422-4B53-83CD-D2DA5A2D1108}" destId="{B4619A78-E3D2-4124-AF2C-DA838E527C0E}" srcOrd="0" destOrd="0" presId="urn:microsoft.com/office/officeart/2005/8/layout/orgChart1"/>
    <dgm:cxn modelId="{E0F3F2ED-C65E-4165-A435-68ABC06F7C03}" type="presOf" srcId="{F4DD034F-75C9-4BB4-8562-2D491BA84C51}" destId="{B30A7734-2FC3-4ADC-9BD0-2F7A4B876664}" srcOrd="0" destOrd="0" presId="urn:microsoft.com/office/officeart/2005/8/layout/orgChart1"/>
    <dgm:cxn modelId="{C6BF5FEF-C734-4AC9-9279-1CBC05CF9B71}" type="presOf" srcId="{46EFD5DC-84C8-4BA9-AEF6-784970A0F762}" destId="{16ACDE4D-853A-433B-A992-AE8D4CBAC06D}" srcOrd="0" destOrd="0" presId="urn:microsoft.com/office/officeart/2005/8/layout/orgChart1"/>
    <dgm:cxn modelId="{9635F4FB-E453-4C79-9D0C-94FD39A6D027}" type="presOf" srcId="{2D3156F3-CE07-4671-8BDE-5187DD9BD183}" destId="{3082BB87-09D3-4BE2-9DF8-3A8852BFD7C4}" srcOrd="0" destOrd="0" presId="urn:microsoft.com/office/officeart/2005/8/layout/orgChart1"/>
    <dgm:cxn modelId="{D436BCFF-A7EB-48C7-9F5A-6D4E3AD78145}" type="presOf" srcId="{092BA009-2873-4CDC-BC37-7E4297BF039A}" destId="{8D5C34D9-7B9D-480B-A0AF-C393EF4FD52A}" srcOrd="1" destOrd="0" presId="urn:microsoft.com/office/officeart/2005/8/layout/orgChart1"/>
    <dgm:cxn modelId="{EDF218EC-6FBD-4096-8BBF-38BD2BCB625F}" type="presParOf" srcId="{3082BB87-09D3-4BE2-9DF8-3A8852BFD7C4}" destId="{755E937B-6754-421E-B2EB-1FAEA2430A23}" srcOrd="0" destOrd="0" presId="urn:microsoft.com/office/officeart/2005/8/layout/orgChart1"/>
    <dgm:cxn modelId="{817F25DA-6B45-4A0A-B470-550C5E3F199E}" type="presParOf" srcId="{755E937B-6754-421E-B2EB-1FAEA2430A23}" destId="{3036ACA0-C977-49C1-A840-1E8F6A1C778D}" srcOrd="0" destOrd="0" presId="urn:microsoft.com/office/officeart/2005/8/layout/orgChart1"/>
    <dgm:cxn modelId="{89D4CE70-6034-416C-9A3A-51FA96AFFFF5}" type="presParOf" srcId="{3036ACA0-C977-49C1-A840-1E8F6A1C778D}" destId="{481AC3CC-1755-4C62-BFC5-2A14B1872E6F}" srcOrd="0" destOrd="0" presId="urn:microsoft.com/office/officeart/2005/8/layout/orgChart1"/>
    <dgm:cxn modelId="{DC9F0B52-506F-4EE5-A33F-4C7CCF48328A}" type="presParOf" srcId="{3036ACA0-C977-49C1-A840-1E8F6A1C778D}" destId="{01A9744A-718C-46DB-8E3A-7E758DFDE8B4}" srcOrd="1" destOrd="0" presId="urn:microsoft.com/office/officeart/2005/8/layout/orgChart1"/>
    <dgm:cxn modelId="{03853FF0-34AD-4652-9E15-679ED83F3E54}" type="presParOf" srcId="{755E937B-6754-421E-B2EB-1FAEA2430A23}" destId="{4B06C9C8-A099-4599-8A3B-17CE942789C7}" srcOrd="1" destOrd="0" presId="urn:microsoft.com/office/officeart/2005/8/layout/orgChart1"/>
    <dgm:cxn modelId="{E79B7C25-2C1F-47FF-BEA0-BD11BD836992}" type="presParOf" srcId="{4B06C9C8-A099-4599-8A3B-17CE942789C7}" destId="{A738AC59-1113-4023-9335-0B7B2C0756BB}" srcOrd="0" destOrd="0" presId="urn:microsoft.com/office/officeart/2005/8/layout/orgChart1"/>
    <dgm:cxn modelId="{4C7564E2-E76D-4F1C-886B-D632CFF790F4}" type="presParOf" srcId="{4B06C9C8-A099-4599-8A3B-17CE942789C7}" destId="{60E86274-6C3C-47CD-8694-FE621DE1555D}" srcOrd="1" destOrd="0" presId="urn:microsoft.com/office/officeart/2005/8/layout/orgChart1"/>
    <dgm:cxn modelId="{EF083EA8-60E4-46E5-88AB-EC5865DE40E1}" type="presParOf" srcId="{60E86274-6C3C-47CD-8694-FE621DE1555D}" destId="{0EAEC37D-F34B-42C1-9C05-65C14F3FC4E7}" srcOrd="0" destOrd="0" presId="urn:microsoft.com/office/officeart/2005/8/layout/orgChart1"/>
    <dgm:cxn modelId="{39EFA61F-6D45-417D-A629-5F864A70C05B}" type="presParOf" srcId="{0EAEC37D-F34B-42C1-9C05-65C14F3FC4E7}" destId="{372B6D41-BB69-4E62-A6B7-499AA84F9DB2}" srcOrd="0" destOrd="0" presId="urn:microsoft.com/office/officeart/2005/8/layout/orgChart1"/>
    <dgm:cxn modelId="{1EE39B7A-1E90-484C-9E6D-F4A8CD109644}" type="presParOf" srcId="{0EAEC37D-F34B-42C1-9C05-65C14F3FC4E7}" destId="{8D5C34D9-7B9D-480B-A0AF-C393EF4FD52A}" srcOrd="1" destOrd="0" presId="urn:microsoft.com/office/officeart/2005/8/layout/orgChart1"/>
    <dgm:cxn modelId="{68BFAB0B-43D9-4950-A0DA-A2EDA282506D}" type="presParOf" srcId="{60E86274-6C3C-47CD-8694-FE621DE1555D}" destId="{74ED8334-0311-4FEC-BDCD-05FBDFBADAE9}" srcOrd="1" destOrd="0" presId="urn:microsoft.com/office/officeart/2005/8/layout/orgChart1"/>
    <dgm:cxn modelId="{4AD766CD-504A-470E-BFCC-9FD5B55F8A67}" type="presParOf" srcId="{60E86274-6C3C-47CD-8694-FE621DE1555D}" destId="{E8B6100E-82BF-4E1B-8FD1-E145972AF23B}" srcOrd="2" destOrd="0" presId="urn:microsoft.com/office/officeart/2005/8/layout/orgChart1"/>
    <dgm:cxn modelId="{B72AA9DB-597B-41F5-A574-337D6CC60551}" type="presParOf" srcId="{4B06C9C8-A099-4599-8A3B-17CE942789C7}" destId="{B370A1FC-3095-45DA-8074-45C24BAC0259}" srcOrd="2" destOrd="0" presId="urn:microsoft.com/office/officeart/2005/8/layout/orgChart1"/>
    <dgm:cxn modelId="{0A349C22-DB9D-4FF6-9DC9-DC124910228D}" type="presParOf" srcId="{4B06C9C8-A099-4599-8A3B-17CE942789C7}" destId="{D0DBAC38-7D66-4634-A55D-BAE9D6165937}" srcOrd="3" destOrd="0" presId="urn:microsoft.com/office/officeart/2005/8/layout/orgChart1"/>
    <dgm:cxn modelId="{EB24D861-A3C8-4489-9ECF-C6133CC6A9BC}" type="presParOf" srcId="{D0DBAC38-7D66-4634-A55D-BAE9D6165937}" destId="{A2271033-6523-4FD8-B9AE-0AEE8420C17C}" srcOrd="0" destOrd="0" presId="urn:microsoft.com/office/officeart/2005/8/layout/orgChart1"/>
    <dgm:cxn modelId="{2E8E7662-9C7C-42DD-8ADB-BE7345D734EE}" type="presParOf" srcId="{A2271033-6523-4FD8-B9AE-0AEE8420C17C}" destId="{B4619A78-E3D2-4124-AF2C-DA838E527C0E}" srcOrd="0" destOrd="0" presId="urn:microsoft.com/office/officeart/2005/8/layout/orgChart1"/>
    <dgm:cxn modelId="{73F39D69-81AE-487B-87B8-38C26B6BFE63}" type="presParOf" srcId="{A2271033-6523-4FD8-B9AE-0AEE8420C17C}" destId="{D83903D4-34FC-4683-A79B-C8177194C90A}" srcOrd="1" destOrd="0" presId="urn:microsoft.com/office/officeart/2005/8/layout/orgChart1"/>
    <dgm:cxn modelId="{B75435C9-D22D-4DDE-B957-AA9E55573566}" type="presParOf" srcId="{D0DBAC38-7D66-4634-A55D-BAE9D6165937}" destId="{FE980D43-B6F8-42E7-B989-67F664411AC6}" srcOrd="1" destOrd="0" presId="urn:microsoft.com/office/officeart/2005/8/layout/orgChart1"/>
    <dgm:cxn modelId="{638A3FE5-B763-4EED-A0E2-EB136AC31DAB}" type="presParOf" srcId="{D0DBAC38-7D66-4634-A55D-BAE9D6165937}" destId="{B27F1916-6483-41EC-995A-D0BD28BC33D2}" srcOrd="2" destOrd="0" presId="urn:microsoft.com/office/officeart/2005/8/layout/orgChart1"/>
    <dgm:cxn modelId="{9705935A-BAC8-4F42-ADA9-14C043C65E9E}" type="presParOf" srcId="{755E937B-6754-421E-B2EB-1FAEA2430A23}" destId="{3533F31F-C81E-4944-835A-AFEA021B2F87}" srcOrd="2" destOrd="0" presId="urn:microsoft.com/office/officeart/2005/8/layout/orgChart1"/>
    <dgm:cxn modelId="{512BF44A-F4CE-4588-9A11-582D842B5795}" type="presParOf" srcId="{3533F31F-C81E-4944-835A-AFEA021B2F87}" destId="{16ACDE4D-853A-433B-A992-AE8D4CBAC06D}" srcOrd="0" destOrd="0" presId="urn:microsoft.com/office/officeart/2005/8/layout/orgChart1"/>
    <dgm:cxn modelId="{5315B66A-C3D6-42CD-965E-B7F8C7132B1E}" type="presParOf" srcId="{3533F31F-C81E-4944-835A-AFEA021B2F87}" destId="{AB8FD2DD-B0E4-48CF-A5D6-83509D842FB9}" srcOrd="1" destOrd="0" presId="urn:microsoft.com/office/officeart/2005/8/layout/orgChart1"/>
    <dgm:cxn modelId="{282E9B01-D5C5-4E8F-8A42-D2171D23E943}" type="presParOf" srcId="{AB8FD2DD-B0E4-48CF-A5D6-83509D842FB9}" destId="{DD45E11E-304D-43DF-82A2-12EEC138089D}" srcOrd="0" destOrd="0" presId="urn:microsoft.com/office/officeart/2005/8/layout/orgChart1"/>
    <dgm:cxn modelId="{F83AB72F-FA65-4F65-86E9-DA5B4E87E4FE}" type="presParOf" srcId="{DD45E11E-304D-43DF-82A2-12EEC138089D}" destId="{B30A7734-2FC3-4ADC-9BD0-2F7A4B876664}" srcOrd="0" destOrd="0" presId="urn:microsoft.com/office/officeart/2005/8/layout/orgChart1"/>
    <dgm:cxn modelId="{3EB3ED97-467A-4079-8FC3-1EC4C6F693B7}" type="presParOf" srcId="{DD45E11E-304D-43DF-82A2-12EEC138089D}" destId="{8FF4B2EB-E209-4E90-B3A5-ADD2328D7A17}" srcOrd="1" destOrd="0" presId="urn:microsoft.com/office/officeart/2005/8/layout/orgChart1"/>
    <dgm:cxn modelId="{0AD3CAC6-8594-461E-B637-F9CE3F629CA6}" type="presParOf" srcId="{AB8FD2DD-B0E4-48CF-A5D6-83509D842FB9}" destId="{5BAA1DDE-A822-4778-B14B-73EDE5EC71AC}" srcOrd="1" destOrd="0" presId="urn:microsoft.com/office/officeart/2005/8/layout/orgChart1"/>
    <dgm:cxn modelId="{3DBC09A8-C49D-476B-93FB-132415FA1E6E}" type="presParOf" srcId="{AB8FD2DD-B0E4-48CF-A5D6-83509D842FB9}" destId="{3DB8E751-E51E-42D2-84CD-644953980619}" srcOrd="2" destOrd="0" presId="urn:microsoft.com/office/officeart/2005/8/layout/orgChart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B0B86-B23A-489A-BE7D-90C283ABEDFE}">
      <dsp:nvSpPr>
        <dsp:cNvPr id="0" name=""/>
        <dsp:cNvSpPr/>
      </dsp:nvSpPr>
      <dsp:spPr>
        <a:xfrm>
          <a:off x="744" y="508372"/>
          <a:ext cx="2708671" cy="1354335"/>
        </a:xfrm>
        <a:prstGeom prst="roundRect">
          <a:avLst>
            <a:gd name="adj" fmla="val 10000"/>
          </a:avLst>
        </a:prstGeom>
        <a:solidFill>
          <a:srgbClr val="F3AB1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bg2"/>
              </a:solidFill>
              <a:latin typeface="Arial" panose="020B0604020202020204" pitchFamily="34" charset="0"/>
              <a:cs typeface="Arial" panose="020B0604020202020204" pitchFamily="34" charset="0"/>
            </a:rPr>
            <a:t>Continuous</a:t>
          </a:r>
        </a:p>
      </dsp:txBody>
      <dsp:txXfrm>
        <a:off x="40411" y="548039"/>
        <a:ext cx="2629337" cy="1275001"/>
      </dsp:txXfrm>
    </dsp:sp>
    <dsp:sp modelId="{9422AD8E-0795-4B0E-8C10-93205F2C58F8}">
      <dsp:nvSpPr>
        <dsp:cNvPr id="0" name=""/>
        <dsp:cNvSpPr/>
      </dsp:nvSpPr>
      <dsp:spPr>
        <a:xfrm>
          <a:off x="271611" y="1862708"/>
          <a:ext cx="270867" cy="1015751"/>
        </a:xfrm>
        <a:custGeom>
          <a:avLst/>
          <a:gdLst/>
          <a:ahLst/>
          <a:cxnLst/>
          <a:rect l="0" t="0" r="0" b="0"/>
          <a:pathLst>
            <a:path>
              <a:moveTo>
                <a:pt x="0" y="0"/>
              </a:moveTo>
              <a:lnTo>
                <a:pt x="0" y="1015751"/>
              </a:lnTo>
              <a:lnTo>
                <a:pt x="270867" y="1015751"/>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C114ECB8-E45C-4D2F-82C2-3A983C279E04}">
      <dsp:nvSpPr>
        <dsp:cNvPr id="0" name=""/>
        <dsp:cNvSpPr/>
      </dsp:nvSpPr>
      <dsp:spPr>
        <a:xfrm>
          <a:off x="542478" y="2201291"/>
          <a:ext cx="2166937" cy="1354335"/>
        </a:xfrm>
        <a:prstGeom prst="roundRect">
          <a:avLst>
            <a:gd name="adj" fmla="val 10000"/>
          </a:avLst>
        </a:prstGeom>
        <a:solidFill>
          <a:schemeClr val="tx1">
            <a:lumMod val="85000"/>
            <a:alpha val="9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2"/>
              </a:solidFill>
              <a:latin typeface="Arial" panose="020B0604020202020204" pitchFamily="34" charset="0"/>
              <a:cs typeface="Arial" panose="020B0604020202020204" pitchFamily="34" charset="0"/>
            </a:rPr>
            <a:t>Mann-Whitney </a:t>
          </a:r>
        </a:p>
        <a:p>
          <a:pPr marL="0" lvl="0" indent="0" algn="ctr" defTabSz="889000">
            <a:lnSpc>
              <a:spcPct val="90000"/>
            </a:lnSpc>
            <a:spcBef>
              <a:spcPct val="0"/>
            </a:spcBef>
            <a:spcAft>
              <a:spcPct val="35000"/>
            </a:spcAft>
            <a:buNone/>
          </a:pPr>
          <a:r>
            <a:rPr lang="en-US" sz="2000" b="1" kern="1200" dirty="0">
              <a:solidFill>
                <a:schemeClr val="bg2"/>
              </a:solidFill>
              <a:latin typeface="Arial" panose="020B0604020202020204" pitchFamily="34" charset="0"/>
              <a:cs typeface="Arial" panose="020B0604020202020204" pitchFamily="34" charset="0"/>
            </a:rPr>
            <a:t>U Test</a:t>
          </a:r>
        </a:p>
      </dsp:txBody>
      <dsp:txXfrm>
        <a:off x="582145" y="2240958"/>
        <a:ext cx="2087603" cy="1275001"/>
      </dsp:txXfrm>
    </dsp:sp>
    <dsp:sp modelId="{9F74B146-962B-42F4-9E2C-4227386F746D}">
      <dsp:nvSpPr>
        <dsp:cNvPr id="0" name=""/>
        <dsp:cNvSpPr/>
      </dsp:nvSpPr>
      <dsp:spPr>
        <a:xfrm>
          <a:off x="3386583" y="508372"/>
          <a:ext cx="2708671" cy="1354335"/>
        </a:xfrm>
        <a:prstGeom prst="roundRect">
          <a:avLst>
            <a:gd name="adj" fmla="val 10000"/>
          </a:avLst>
        </a:prstGeom>
        <a:solidFill>
          <a:srgbClr val="F3AB1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bg2"/>
              </a:solidFill>
              <a:latin typeface="Arial" panose="020B0604020202020204" pitchFamily="34" charset="0"/>
              <a:cs typeface="Arial" panose="020B0604020202020204" pitchFamily="34" charset="0"/>
            </a:rPr>
            <a:t>Categorical</a:t>
          </a:r>
        </a:p>
      </dsp:txBody>
      <dsp:txXfrm>
        <a:off x="3426250" y="548039"/>
        <a:ext cx="2629337" cy="1275001"/>
      </dsp:txXfrm>
    </dsp:sp>
    <dsp:sp modelId="{21F1D6FA-84CB-42B1-B9C6-8AC0826CDCFC}">
      <dsp:nvSpPr>
        <dsp:cNvPr id="0" name=""/>
        <dsp:cNvSpPr/>
      </dsp:nvSpPr>
      <dsp:spPr>
        <a:xfrm>
          <a:off x="3657451" y="1862708"/>
          <a:ext cx="270867" cy="1015751"/>
        </a:xfrm>
        <a:custGeom>
          <a:avLst/>
          <a:gdLst/>
          <a:ahLst/>
          <a:cxnLst/>
          <a:rect l="0" t="0" r="0" b="0"/>
          <a:pathLst>
            <a:path>
              <a:moveTo>
                <a:pt x="0" y="0"/>
              </a:moveTo>
              <a:lnTo>
                <a:pt x="0" y="1015751"/>
              </a:lnTo>
              <a:lnTo>
                <a:pt x="270867" y="1015751"/>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F084A706-FC69-4EE4-A2E1-8F70A8D08655}">
      <dsp:nvSpPr>
        <dsp:cNvPr id="0" name=""/>
        <dsp:cNvSpPr/>
      </dsp:nvSpPr>
      <dsp:spPr>
        <a:xfrm>
          <a:off x="3928318" y="2201291"/>
          <a:ext cx="2166937" cy="1354335"/>
        </a:xfrm>
        <a:prstGeom prst="roundRect">
          <a:avLst>
            <a:gd name="adj" fmla="val 10000"/>
          </a:avLst>
        </a:prstGeom>
        <a:solidFill>
          <a:schemeClr val="tx1">
            <a:lumMod val="85000"/>
            <a:alpha val="9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bg2"/>
              </a:solidFill>
              <a:latin typeface="Arial" panose="020B0604020202020204" pitchFamily="34" charset="0"/>
              <a:cs typeface="Arial" panose="020B0604020202020204" pitchFamily="34" charset="0"/>
            </a:rPr>
            <a:t>Fisher’s Exact</a:t>
          </a:r>
        </a:p>
        <a:p>
          <a:pPr marL="0" lvl="0" indent="0" algn="ctr" defTabSz="889000">
            <a:lnSpc>
              <a:spcPct val="90000"/>
            </a:lnSpc>
            <a:spcBef>
              <a:spcPct val="0"/>
            </a:spcBef>
            <a:spcAft>
              <a:spcPct val="35000"/>
            </a:spcAft>
            <a:buNone/>
          </a:pPr>
          <a:r>
            <a:rPr lang="en-US" sz="2000" b="1" kern="1200">
              <a:solidFill>
                <a:schemeClr val="bg2"/>
              </a:solidFill>
              <a:latin typeface="Arial" panose="020B0604020202020204" pitchFamily="34" charset="0"/>
              <a:cs typeface="Arial" panose="020B0604020202020204" pitchFamily="34" charset="0"/>
            </a:rPr>
            <a:t>Test</a:t>
          </a:r>
        </a:p>
      </dsp:txBody>
      <dsp:txXfrm>
        <a:off x="3967985" y="2240958"/>
        <a:ext cx="2087603" cy="12750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CDE4D-853A-433B-A992-AE8D4CBAC06D}">
      <dsp:nvSpPr>
        <dsp:cNvPr id="0" name=""/>
        <dsp:cNvSpPr/>
      </dsp:nvSpPr>
      <dsp:spPr>
        <a:xfrm>
          <a:off x="2908602" y="1127340"/>
          <a:ext cx="1944183" cy="1219399"/>
        </a:xfrm>
        <a:custGeom>
          <a:avLst/>
          <a:gdLst/>
          <a:ahLst/>
          <a:cxnLst/>
          <a:rect l="0" t="0" r="0" b="0"/>
          <a:pathLst>
            <a:path>
              <a:moveTo>
                <a:pt x="1944183" y="0"/>
              </a:moveTo>
              <a:lnTo>
                <a:pt x="1944183" y="1219399"/>
              </a:lnTo>
              <a:lnTo>
                <a:pt x="0" y="1219399"/>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B370A1FC-3095-45DA-8074-45C24BAC0259}">
      <dsp:nvSpPr>
        <dsp:cNvPr id="0" name=""/>
        <dsp:cNvSpPr/>
      </dsp:nvSpPr>
      <dsp:spPr>
        <a:xfrm>
          <a:off x="4852786" y="1127340"/>
          <a:ext cx="1601589" cy="3053965"/>
        </a:xfrm>
        <a:custGeom>
          <a:avLst/>
          <a:gdLst/>
          <a:ahLst/>
          <a:cxnLst/>
          <a:rect l="0" t="0" r="0" b="0"/>
          <a:pathLst>
            <a:path>
              <a:moveTo>
                <a:pt x="0" y="0"/>
              </a:moveTo>
              <a:lnTo>
                <a:pt x="0" y="2819749"/>
              </a:lnTo>
              <a:lnTo>
                <a:pt x="1601589" y="2819749"/>
              </a:lnTo>
              <a:lnTo>
                <a:pt x="1601589" y="305396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A738AC59-1113-4023-9335-0B7B2C0756BB}">
      <dsp:nvSpPr>
        <dsp:cNvPr id="0" name=""/>
        <dsp:cNvSpPr/>
      </dsp:nvSpPr>
      <dsp:spPr>
        <a:xfrm>
          <a:off x="3196792" y="1127340"/>
          <a:ext cx="1655994" cy="3051106"/>
        </a:xfrm>
        <a:custGeom>
          <a:avLst/>
          <a:gdLst/>
          <a:ahLst/>
          <a:cxnLst/>
          <a:rect l="0" t="0" r="0" b="0"/>
          <a:pathLst>
            <a:path>
              <a:moveTo>
                <a:pt x="1655994" y="0"/>
              </a:moveTo>
              <a:lnTo>
                <a:pt x="1655994" y="2816890"/>
              </a:lnTo>
              <a:lnTo>
                <a:pt x="0" y="2816890"/>
              </a:lnTo>
              <a:lnTo>
                <a:pt x="0" y="3051106"/>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481AC3CC-1755-4C62-BFC5-2A14B1872E6F}">
      <dsp:nvSpPr>
        <dsp:cNvPr id="0" name=""/>
        <dsp:cNvSpPr/>
      </dsp:nvSpPr>
      <dsp:spPr>
        <a:xfrm>
          <a:off x="3737473" y="12027"/>
          <a:ext cx="2230626" cy="1115313"/>
        </a:xfrm>
        <a:prstGeom prst="rect">
          <a:avLst/>
        </a:prstGeom>
        <a:solidFill>
          <a:srgbClr val="F3AB1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ct val="35000"/>
            </a:spcAft>
            <a:buNone/>
          </a:pPr>
          <a:r>
            <a:rPr lang="en-US" sz="1800" b="1" kern="1200" dirty="0">
              <a:solidFill>
                <a:schemeClr val="bg2"/>
              </a:solidFill>
              <a:latin typeface="Arial"/>
              <a:cs typeface="Arial"/>
            </a:rPr>
            <a:t>Screened</a:t>
          </a:r>
          <a:br>
            <a:rPr lang="en-US" sz="1800" b="1" kern="1200" dirty="0">
              <a:solidFill>
                <a:schemeClr val="bg2"/>
              </a:solidFill>
              <a:latin typeface="Arial"/>
              <a:cs typeface="Arial"/>
            </a:rPr>
          </a:br>
          <a:r>
            <a:rPr lang="en-US" sz="1800" b="1" kern="1200" dirty="0">
              <a:solidFill>
                <a:schemeClr val="bg2"/>
              </a:solidFill>
              <a:latin typeface="Arial"/>
              <a:cs typeface="Arial"/>
            </a:rPr>
            <a:t>N = 409</a:t>
          </a:r>
        </a:p>
      </dsp:txBody>
      <dsp:txXfrm>
        <a:off x="3737473" y="12027"/>
        <a:ext cx="2230626" cy="1115313"/>
      </dsp:txXfrm>
    </dsp:sp>
    <dsp:sp modelId="{372B6D41-BB69-4E62-A6B7-499AA84F9DB2}">
      <dsp:nvSpPr>
        <dsp:cNvPr id="0" name=""/>
        <dsp:cNvSpPr/>
      </dsp:nvSpPr>
      <dsp:spPr>
        <a:xfrm>
          <a:off x="2081478" y="4178446"/>
          <a:ext cx="2230626" cy="1115313"/>
        </a:xfrm>
        <a:prstGeom prst="rect">
          <a:avLst/>
        </a:prstGeom>
        <a:solidFill>
          <a:srgbClr val="F3AB1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2"/>
              </a:solidFill>
              <a:latin typeface="Arial"/>
              <a:cs typeface="Arial"/>
            </a:rPr>
            <a:t>IV-only</a:t>
          </a:r>
          <a:br>
            <a:rPr lang="en-US" sz="1800" b="1" kern="1200" dirty="0">
              <a:solidFill>
                <a:schemeClr val="bg2"/>
              </a:solidFill>
              <a:latin typeface="Arial"/>
              <a:cs typeface="Arial"/>
            </a:rPr>
          </a:br>
          <a:r>
            <a:rPr lang="en-US" sz="1800" b="1" kern="1200" dirty="0">
              <a:solidFill>
                <a:schemeClr val="bg2"/>
              </a:solidFill>
              <a:latin typeface="Arial"/>
              <a:cs typeface="Arial"/>
            </a:rPr>
            <a:t>n = 43</a:t>
          </a:r>
        </a:p>
      </dsp:txBody>
      <dsp:txXfrm>
        <a:off x="2081478" y="4178446"/>
        <a:ext cx="2230626" cy="1115313"/>
      </dsp:txXfrm>
    </dsp:sp>
    <dsp:sp modelId="{B4619A78-E3D2-4124-AF2C-DA838E527C0E}">
      <dsp:nvSpPr>
        <dsp:cNvPr id="0" name=""/>
        <dsp:cNvSpPr/>
      </dsp:nvSpPr>
      <dsp:spPr>
        <a:xfrm>
          <a:off x="5339063" y="4181305"/>
          <a:ext cx="2230626" cy="1115313"/>
        </a:xfrm>
        <a:prstGeom prst="rect">
          <a:avLst/>
        </a:prstGeom>
        <a:solidFill>
          <a:srgbClr val="F3AB1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2"/>
              </a:solidFill>
              <a:latin typeface="Arial"/>
              <a:cs typeface="Arial"/>
            </a:rPr>
            <a:t>PO-transition</a:t>
          </a:r>
          <a:br>
            <a:rPr lang="en-US" sz="1800" b="1" kern="1200" dirty="0">
              <a:solidFill>
                <a:schemeClr val="bg2"/>
              </a:solidFill>
              <a:latin typeface="Arial"/>
              <a:cs typeface="Arial"/>
            </a:rPr>
          </a:br>
          <a:r>
            <a:rPr lang="en-US" sz="1800" b="1" kern="1200" dirty="0">
              <a:solidFill>
                <a:schemeClr val="bg2"/>
              </a:solidFill>
              <a:latin typeface="Arial"/>
              <a:cs typeface="Arial"/>
            </a:rPr>
            <a:t>n = 9</a:t>
          </a:r>
        </a:p>
      </dsp:txBody>
      <dsp:txXfrm>
        <a:off x="5339063" y="4181305"/>
        <a:ext cx="2230626" cy="1115313"/>
      </dsp:txXfrm>
    </dsp:sp>
    <dsp:sp modelId="{B30A7734-2FC3-4ADC-9BD0-2F7A4B876664}">
      <dsp:nvSpPr>
        <dsp:cNvPr id="0" name=""/>
        <dsp:cNvSpPr/>
      </dsp:nvSpPr>
      <dsp:spPr>
        <a:xfrm>
          <a:off x="0" y="1285034"/>
          <a:ext cx="2908602" cy="2123411"/>
        </a:xfrm>
        <a:prstGeom prst="rect">
          <a:avLst/>
        </a:prstGeom>
        <a:solidFill>
          <a:schemeClr val="tx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100000"/>
            </a:lnSpc>
            <a:spcBef>
              <a:spcPct val="0"/>
            </a:spcBef>
            <a:spcAft>
              <a:spcPct val="35000"/>
            </a:spcAft>
            <a:buNone/>
          </a:pPr>
          <a:r>
            <a:rPr lang="en-US" sz="1200" b="1" u="sng" kern="1200" dirty="0">
              <a:solidFill>
                <a:schemeClr val="bg2"/>
              </a:solidFill>
              <a:latin typeface="Arial"/>
              <a:cs typeface="Arial"/>
            </a:rPr>
            <a:t>Excluded n = 357</a:t>
          </a:r>
          <a:endParaRPr lang="en-US" sz="1200" b="1" kern="1200" dirty="0">
            <a:solidFill>
              <a:schemeClr val="bg2"/>
            </a:solidFill>
            <a:latin typeface="Arial"/>
            <a:ea typeface="Calibri"/>
            <a:cs typeface="Arial"/>
          </a:endParaRPr>
        </a:p>
        <a:p>
          <a:pPr marL="0" lvl="0" indent="0" algn="ctr" defTabSz="533400" rtl="0">
            <a:lnSpc>
              <a:spcPct val="100000"/>
            </a:lnSpc>
            <a:spcBef>
              <a:spcPct val="0"/>
            </a:spcBef>
            <a:spcAft>
              <a:spcPct val="35000"/>
            </a:spcAft>
            <a:buNone/>
          </a:pPr>
          <a:r>
            <a:rPr lang="en-US" sz="1200" b="0" kern="1200" dirty="0">
              <a:solidFill>
                <a:schemeClr val="bg2"/>
              </a:solidFill>
              <a:latin typeface="Arial"/>
              <a:ea typeface="Calibri"/>
              <a:cs typeface="Arial"/>
            </a:rPr>
            <a:t>161 failed to meet inclusion criteria</a:t>
          </a:r>
        </a:p>
        <a:p>
          <a:pPr marL="0" lvl="0" indent="0" algn="ctr" defTabSz="533400">
            <a:lnSpc>
              <a:spcPct val="100000"/>
            </a:lnSpc>
            <a:spcBef>
              <a:spcPct val="0"/>
            </a:spcBef>
            <a:spcAft>
              <a:spcPct val="35000"/>
            </a:spcAft>
            <a:buNone/>
          </a:pPr>
          <a:r>
            <a:rPr lang="en-US" sz="1200" b="0" kern="1200" dirty="0">
              <a:solidFill>
                <a:schemeClr val="bg2"/>
              </a:solidFill>
              <a:latin typeface="Arial"/>
              <a:ea typeface="Calibri"/>
              <a:cs typeface="Arial"/>
            </a:rPr>
            <a:t>76 deep-seated infections</a:t>
          </a:r>
          <a:endParaRPr lang="en-US" sz="1800" b="0" kern="1200" dirty="0"/>
        </a:p>
        <a:p>
          <a:pPr marL="0" lvl="0" indent="0" algn="ctr" defTabSz="533400">
            <a:lnSpc>
              <a:spcPct val="100000"/>
            </a:lnSpc>
            <a:spcBef>
              <a:spcPct val="0"/>
            </a:spcBef>
            <a:spcAft>
              <a:spcPct val="35000"/>
            </a:spcAft>
            <a:buNone/>
          </a:pPr>
          <a:r>
            <a:rPr lang="en-US" sz="1200" b="0" kern="1200" dirty="0">
              <a:solidFill>
                <a:schemeClr val="bg2"/>
              </a:solidFill>
              <a:latin typeface="Arial"/>
              <a:ea typeface="Calibri"/>
              <a:cs typeface="Arial"/>
            </a:rPr>
            <a:t>71 organism ruled contaminant</a:t>
          </a:r>
        </a:p>
        <a:p>
          <a:pPr marL="0" lvl="0" indent="0" algn="ctr" defTabSz="533400">
            <a:lnSpc>
              <a:spcPct val="100000"/>
            </a:lnSpc>
            <a:spcBef>
              <a:spcPct val="0"/>
            </a:spcBef>
            <a:spcAft>
              <a:spcPct val="35000"/>
            </a:spcAft>
            <a:buNone/>
          </a:pPr>
          <a:r>
            <a:rPr lang="en-US" sz="1200" b="0" kern="1200" dirty="0">
              <a:solidFill>
                <a:schemeClr val="bg2"/>
              </a:solidFill>
              <a:latin typeface="Arial"/>
              <a:ea typeface="Calibri"/>
              <a:cs typeface="Arial"/>
            </a:rPr>
            <a:t>29 polymicrobial infections</a:t>
          </a:r>
        </a:p>
        <a:p>
          <a:pPr marL="0" lvl="0" indent="0" algn="ctr" defTabSz="533400">
            <a:lnSpc>
              <a:spcPct val="100000"/>
            </a:lnSpc>
            <a:spcBef>
              <a:spcPct val="0"/>
            </a:spcBef>
            <a:spcAft>
              <a:spcPct val="35000"/>
            </a:spcAft>
            <a:buNone/>
          </a:pPr>
          <a:r>
            <a:rPr lang="en-US" sz="1200" b="0" kern="1200" dirty="0">
              <a:solidFill>
                <a:schemeClr val="bg2"/>
              </a:solidFill>
              <a:latin typeface="Arial"/>
              <a:ea typeface="Calibri"/>
              <a:cs typeface="Arial"/>
            </a:rPr>
            <a:t>9 hospice/comfort care</a:t>
          </a:r>
        </a:p>
        <a:p>
          <a:pPr marL="0" lvl="0" indent="0" algn="ctr" defTabSz="533400">
            <a:lnSpc>
              <a:spcPct val="100000"/>
            </a:lnSpc>
            <a:spcBef>
              <a:spcPct val="0"/>
            </a:spcBef>
            <a:spcAft>
              <a:spcPct val="35000"/>
            </a:spcAft>
            <a:buNone/>
          </a:pPr>
          <a:r>
            <a:rPr lang="en-US" sz="1200" b="0" kern="1200" dirty="0">
              <a:solidFill>
                <a:schemeClr val="bg2"/>
              </a:solidFill>
              <a:latin typeface="Arial"/>
              <a:ea typeface="Calibri"/>
              <a:cs typeface="Arial"/>
            </a:rPr>
            <a:t>6 inability to achieve source control</a:t>
          </a:r>
        </a:p>
        <a:p>
          <a:pPr marL="0" lvl="0" indent="0" algn="ctr" defTabSz="533400">
            <a:lnSpc>
              <a:spcPct val="100000"/>
            </a:lnSpc>
            <a:spcBef>
              <a:spcPct val="0"/>
            </a:spcBef>
            <a:spcAft>
              <a:spcPct val="35000"/>
            </a:spcAft>
            <a:buNone/>
          </a:pPr>
          <a:r>
            <a:rPr lang="en-US" sz="1200" b="0" kern="1200" dirty="0">
              <a:solidFill>
                <a:schemeClr val="bg2"/>
              </a:solidFill>
              <a:latin typeface="Arial"/>
              <a:ea typeface="Calibri"/>
              <a:cs typeface="Arial"/>
            </a:rPr>
            <a:t>5 non-adherent</a:t>
          </a:r>
          <a:endParaRPr lang="en-US" sz="1200" b="0" u="sng" kern="1200" dirty="0">
            <a:solidFill>
              <a:schemeClr val="bg2"/>
            </a:solidFill>
            <a:latin typeface="Arial" panose="020B0604020202020204" pitchFamily="34" charset="0"/>
            <a:cs typeface="Arial" panose="020B0604020202020204" pitchFamily="34" charset="0"/>
          </a:endParaRPr>
        </a:p>
      </dsp:txBody>
      <dsp:txXfrm>
        <a:off x="0" y="1285034"/>
        <a:ext cx="2908602" cy="212341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06DADA2-17BB-2253-DCC5-C152EA74F978}"/>
              </a:ext>
            </a:extLst>
          </p:cNvPr>
          <p:cNvSpPr>
            <a:spLocks noGrp="1"/>
          </p:cNvSpPr>
          <p:nvPr>
            <p:ph type="hdr" sz="quarter"/>
          </p:nvPr>
        </p:nvSpPr>
        <p:spPr>
          <a:xfrm>
            <a:off x="0" y="0"/>
            <a:ext cx="4028440" cy="350520"/>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8C16C9EC-D44E-4A8D-630A-5302ECB45A80}"/>
              </a:ext>
            </a:extLst>
          </p:cNvPr>
          <p:cNvSpPr>
            <a:spLocks noGrp="1"/>
          </p:cNvSpPr>
          <p:nvPr>
            <p:ph type="dt" idx="1"/>
          </p:nvPr>
        </p:nvSpPr>
        <p:spPr>
          <a:xfrm>
            <a:off x="5265809" y="0"/>
            <a:ext cx="4028440" cy="350520"/>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Calibri" pitchFamily="34" charset="0"/>
                <a:ea typeface="Geneva" charset="-128"/>
              </a:defRPr>
            </a:lvl1pPr>
          </a:lstStyle>
          <a:p>
            <a:pPr>
              <a:defRPr/>
            </a:pPr>
            <a:fld id="{5C369456-DB4D-4CDD-A7F9-246A30245A9B}" type="datetimeFigureOut">
              <a:rPr lang="en-US"/>
              <a:pPr>
                <a:defRPr/>
              </a:pPr>
              <a:t>5/17/2026</a:t>
            </a:fld>
            <a:endParaRPr lang="en-US"/>
          </a:p>
        </p:txBody>
      </p:sp>
      <p:sp>
        <p:nvSpPr>
          <p:cNvPr id="4" name="Slide Image Placeholder 3">
            <a:extLst>
              <a:ext uri="{FF2B5EF4-FFF2-40B4-BE49-F238E27FC236}">
                <a16:creationId xmlns:a16="http://schemas.microsoft.com/office/drawing/2014/main" id="{77355D7F-D284-D005-32BF-D51D44A8815F}"/>
              </a:ext>
            </a:extLst>
          </p:cNvPr>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0BDB7D93-324A-FC96-33C9-814BBDA290C5}"/>
              </a:ext>
            </a:extLst>
          </p:cNvPr>
          <p:cNvSpPr>
            <a:spLocks noGrp="1"/>
          </p:cNvSpPr>
          <p:nvPr>
            <p:ph type="body" sz="quarter" idx="3"/>
          </p:nvPr>
        </p:nvSpPr>
        <p:spPr>
          <a:xfrm>
            <a:off x="929640" y="3329940"/>
            <a:ext cx="7437120" cy="31546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00168CC-C5DA-0714-CE0E-FC53EE8BE717}"/>
              </a:ext>
            </a:extLst>
          </p:cNvPr>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1FC98BE1-F025-F478-B80D-915B45CFCDC6}"/>
              </a:ext>
            </a:extLst>
          </p:cNvPr>
          <p:cNvSpPr>
            <a:spLocks noGrp="1"/>
          </p:cNvSpPr>
          <p:nvPr>
            <p:ph type="sldNum" sz="quarter" idx="5"/>
          </p:nvPr>
        </p:nvSpPr>
        <p:spPr>
          <a:xfrm>
            <a:off x="5265809" y="6658664"/>
            <a:ext cx="4028440" cy="35052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ea typeface="Geneva" panose="020B0503030404040204" pitchFamily="34" charset="0"/>
              </a:defRPr>
            </a:lvl1pPr>
          </a:lstStyle>
          <a:p>
            <a:pPr>
              <a:defRPr/>
            </a:pPr>
            <a:fld id="{55E4E065-2E8C-41DF-93BC-BF0AF6E64D7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Geneva" charset="0"/>
        <a:cs typeface="+mn-cs"/>
      </a:defRPr>
    </a:lvl1pPr>
    <a:lvl2pPr marL="457200" algn="l" rtl="0" eaLnBrk="0" fontAlgn="base" hangingPunct="0">
      <a:spcBef>
        <a:spcPct val="30000"/>
      </a:spcBef>
      <a:spcAft>
        <a:spcPct val="0"/>
      </a:spcAft>
      <a:defRPr sz="1200" kern="1200">
        <a:solidFill>
          <a:schemeClr val="tx1"/>
        </a:solidFill>
        <a:latin typeface="+mn-lt"/>
        <a:ea typeface="Geneva" charset="0"/>
        <a:cs typeface="+mn-cs"/>
      </a:defRPr>
    </a:lvl2pPr>
    <a:lvl3pPr marL="914400" algn="l" rtl="0" eaLnBrk="0" fontAlgn="base" hangingPunct="0">
      <a:spcBef>
        <a:spcPct val="30000"/>
      </a:spcBef>
      <a:spcAft>
        <a:spcPct val="0"/>
      </a:spcAft>
      <a:defRPr sz="1200" kern="1200">
        <a:solidFill>
          <a:schemeClr val="tx1"/>
        </a:solidFill>
        <a:latin typeface="+mn-lt"/>
        <a:ea typeface="Geneva" charset="0"/>
        <a:cs typeface="+mn-cs"/>
      </a:defRPr>
    </a:lvl3pPr>
    <a:lvl4pPr marL="1371600" algn="l" rtl="0" eaLnBrk="0" fontAlgn="base" hangingPunct="0">
      <a:spcBef>
        <a:spcPct val="30000"/>
      </a:spcBef>
      <a:spcAft>
        <a:spcPct val="0"/>
      </a:spcAft>
      <a:defRPr sz="1200" kern="1200">
        <a:solidFill>
          <a:schemeClr val="tx1"/>
        </a:solidFill>
        <a:latin typeface="+mn-lt"/>
        <a:ea typeface="Geneva" charset="0"/>
        <a:cs typeface="+mn-cs"/>
      </a:defRPr>
    </a:lvl4pPr>
    <a:lvl5pPr marL="1828800" algn="l" rtl="0" eaLnBrk="0" fontAlgn="base" hangingPunct="0">
      <a:spcBef>
        <a:spcPct val="30000"/>
      </a:spcBef>
      <a:spcAft>
        <a:spcPct val="0"/>
      </a:spcAft>
      <a:defRPr sz="1200" kern="1200">
        <a:solidFill>
          <a:schemeClr val="tx1"/>
        </a:solidFill>
        <a:latin typeface="+mn-lt"/>
        <a:ea typeface="Geneva"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SLUHN is a large health network spanning across eastern PA and western NJ</a:t>
            </a:r>
          </a:p>
          <a:p>
            <a:endParaRPr lang="en-US" dirty="0">
              <a:ea typeface="Calibri"/>
              <a:cs typeface="Calibri"/>
            </a:endParaRPr>
          </a:p>
          <a:p>
            <a:r>
              <a:rPr lang="en-US" dirty="0">
                <a:ea typeface="Calibri"/>
                <a:cs typeface="Calibri"/>
              </a:rPr>
              <a:t>Within our network we have a robust antimicrobial stewardship program composed of ID providers, two great ID pharmacists, and a PGY2 ID resident across all of our campuses</a:t>
            </a:r>
          </a:p>
        </p:txBody>
      </p:sp>
      <p:sp>
        <p:nvSpPr>
          <p:cNvPr id="4" name="Slide Number Placeholder 3"/>
          <p:cNvSpPr>
            <a:spLocks noGrp="1"/>
          </p:cNvSpPr>
          <p:nvPr>
            <p:ph type="sldNum" sz="quarter" idx="5"/>
          </p:nvPr>
        </p:nvSpPr>
        <p:spPr/>
        <p:txBody>
          <a:bodyPr/>
          <a:lstStyle/>
          <a:p>
            <a:pPr>
              <a:defRPr/>
            </a:pPr>
            <a:fld id="{55E4E065-2E8C-41DF-93BC-BF0AF6E64D7E}" type="slidenum">
              <a:rPr lang="en-US" altLang="en-US"/>
              <a:pPr>
                <a:defRPr/>
              </a:pPr>
              <a:t>3</a:t>
            </a:fld>
            <a:endParaRPr lang="en-US" altLang="en-US"/>
          </a:p>
        </p:txBody>
      </p:sp>
    </p:spTree>
    <p:extLst>
      <p:ext uri="{BB962C8B-B14F-4D97-AF65-F5344CB8AC3E}">
        <p14:creationId xmlns:p14="http://schemas.microsoft.com/office/powerpoint/2010/main" val="3039878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Majority our population was male, white, and elderly</a:t>
            </a:r>
          </a:p>
        </p:txBody>
      </p:sp>
      <p:sp>
        <p:nvSpPr>
          <p:cNvPr id="4" name="Slide Number Placeholder 3"/>
          <p:cNvSpPr>
            <a:spLocks noGrp="1"/>
          </p:cNvSpPr>
          <p:nvPr>
            <p:ph type="sldNum" sz="quarter" idx="5"/>
          </p:nvPr>
        </p:nvSpPr>
        <p:spPr/>
        <p:txBody>
          <a:bodyPr/>
          <a:lstStyle/>
          <a:p>
            <a:pPr>
              <a:defRPr/>
            </a:pPr>
            <a:fld id="{55E4E065-2E8C-41DF-93BC-BF0AF6E64D7E}" type="slidenum">
              <a:rPr lang="en-US" altLang="en-US"/>
              <a:pPr>
                <a:defRPr/>
              </a:pPr>
              <a:t>14</a:t>
            </a:fld>
            <a:endParaRPr lang="en-US" altLang="en-US"/>
          </a:p>
        </p:txBody>
      </p:sp>
    </p:spTree>
    <p:extLst>
      <p:ext uri="{BB962C8B-B14F-4D97-AF65-F5344CB8AC3E}">
        <p14:creationId xmlns:p14="http://schemas.microsoft.com/office/powerpoint/2010/main" val="801948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A82F9-F3CE-12A1-7065-FE565C0D18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11A496-9AEC-DBFD-C0C2-27E5C4227E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C8717C-0FC8-3ECD-39C7-FC90E9CD421A}"/>
              </a:ext>
            </a:extLst>
          </p:cNvPr>
          <p:cNvSpPr>
            <a:spLocks noGrp="1"/>
          </p:cNvSpPr>
          <p:nvPr>
            <p:ph type="body" idx="1"/>
          </p:nvPr>
        </p:nvSpPr>
        <p:spPr/>
        <p:txBody>
          <a:bodyPr/>
          <a:lstStyle/>
          <a:p>
            <a:r>
              <a:rPr lang="en-US" dirty="0">
                <a:highlight>
                  <a:srgbClr val="FFFFFF"/>
                </a:highlight>
                <a:ea typeface="Geneva"/>
              </a:rPr>
              <a:t>The gastrointestinal tract was the most common source of infection among both groups (42.3%) and most patients had </a:t>
            </a:r>
            <a:r>
              <a:rPr lang="en-US" dirty="0" err="1">
                <a:highlight>
                  <a:srgbClr val="FFFFFF"/>
                </a:highlight>
                <a:ea typeface="Geneva"/>
              </a:rPr>
              <a:t>concomi</a:t>
            </a:r>
            <a:r>
              <a:rPr lang="en-US" dirty="0">
                <a:highlight>
                  <a:srgbClr val="FFFFFF"/>
                </a:highlight>
                <a:ea typeface="Geneva"/>
              </a:rPr>
              <a:t> bacteremia (94.2%).   </a:t>
            </a:r>
            <a:endParaRPr lang="en-US" dirty="0">
              <a:ea typeface="Geneva"/>
            </a:endParaRPr>
          </a:p>
          <a:p>
            <a:r>
              <a:rPr lang="en-US" dirty="0">
                <a:highlight>
                  <a:srgbClr val="FFFFFF"/>
                </a:highlight>
                <a:ea typeface="Geneva"/>
              </a:rPr>
              <a:t> </a:t>
            </a:r>
            <a:endParaRPr lang="en-US" dirty="0">
              <a:ea typeface="Geneva"/>
            </a:endParaRPr>
          </a:p>
          <a:p>
            <a:r>
              <a:rPr lang="en-US" dirty="0">
                <a:highlight>
                  <a:srgbClr val="FFFFFF"/>
                </a:highlight>
                <a:ea typeface="Geneva"/>
              </a:rPr>
              <a:t>Most common species isolated was Streptococcus mitis/</a:t>
            </a:r>
            <a:r>
              <a:rPr lang="en-US" dirty="0" err="1">
                <a:highlight>
                  <a:srgbClr val="FFFFFF"/>
                </a:highlight>
                <a:ea typeface="Geneva"/>
              </a:rPr>
              <a:t>oralis</a:t>
            </a:r>
            <a:r>
              <a:rPr lang="en-US" dirty="0">
                <a:highlight>
                  <a:srgbClr val="FFFFFF"/>
                </a:highlight>
                <a:ea typeface="Geneva"/>
              </a:rPr>
              <a:t> coinciding with previous literature indicating higher resistance rates amongst mitis/</a:t>
            </a:r>
            <a:r>
              <a:rPr lang="en-US" dirty="0" err="1">
                <a:highlight>
                  <a:srgbClr val="FFFFFF"/>
                </a:highlight>
                <a:ea typeface="Geneva"/>
              </a:rPr>
              <a:t>oralis</a:t>
            </a:r>
            <a:r>
              <a:rPr lang="en-US" dirty="0">
                <a:highlight>
                  <a:srgbClr val="FFFFFF"/>
                </a:highlight>
                <a:ea typeface="Geneva"/>
              </a:rPr>
              <a:t> spp.</a:t>
            </a:r>
            <a:endParaRPr lang="en-US" dirty="0">
              <a:highlight>
                <a:srgbClr val="FFFFFF"/>
              </a:highlight>
              <a:cs typeface="Calibri"/>
            </a:endParaRPr>
          </a:p>
        </p:txBody>
      </p:sp>
      <p:sp>
        <p:nvSpPr>
          <p:cNvPr id="4" name="Slide Number Placeholder 3">
            <a:extLst>
              <a:ext uri="{FF2B5EF4-FFF2-40B4-BE49-F238E27FC236}">
                <a16:creationId xmlns:a16="http://schemas.microsoft.com/office/drawing/2014/main" id="{5E534A9D-86BA-CA2F-C883-39E47F9325CA}"/>
              </a:ext>
            </a:extLst>
          </p:cNvPr>
          <p:cNvSpPr>
            <a:spLocks noGrp="1"/>
          </p:cNvSpPr>
          <p:nvPr>
            <p:ph type="sldNum" sz="quarter" idx="5"/>
          </p:nvPr>
        </p:nvSpPr>
        <p:spPr/>
        <p:txBody>
          <a:bodyPr/>
          <a:lstStyle/>
          <a:p>
            <a:pPr>
              <a:defRPr/>
            </a:pPr>
            <a:fld id="{55E4E065-2E8C-41DF-93BC-BF0AF6E64D7E}" type="slidenum">
              <a:rPr lang="en-US" altLang="en-US"/>
              <a:pPr>
                <a:defRPr/>
              </a:pPr>
              <a:t>15</a:t>
            </a:fld>
            <a:endParaRPr lang="en-US" altLang="en-US"/>
          </a:p>
        </p:txBody>
      </p:sp>
    </p:spTree>
    <p:extLst>
      <p:ext uri="{BB962C8B-B14F-4D97-AF65-F5344CB8AC3E}">
        <p14:creationId xmlns:p14="http://schemas.microsoft.com/office/powerpoint/2010/main" val="569922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799AE-536B-62B1-7A13-8753FCD6E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2DEF64-9162-2E43-A3BC-CC3333195C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9D6688-AD9C-E17A-3771-FB38B9786AA8}"/>
              </a:ext>
            </a:extLst>
          </p:cNvPr>
          <p:cNvSpPr>
            <a:spLocks noGrp="1"/>
          </p:cNvSpPr>
          <p:nvPr>
            <p:ph type="body" idx="1"/>
          </p:nvPr>
        </p:nvSpPr>
        <p:spPr/>
        <p:txBody>
          <a:bodyPr/>
          <a:lstStyle/>
          <a:p>
            <a:r>
              <a:rPr lang="en-US" dirty="0">
                <a:ea typeface="Calibri"/>
                <a:cs typeface="Calibri"/>
              </a:rPr>
              <a:t>Median duration of definitive IV ABX (p &lt;0.02) and total duration of effective therapy (p &lt; 0.01) were statistically significantly shorter in the oral transition group</a:t>
            </a:r>
          </a:p>
          <a:p>
            <a:endParaRPr lang="en-US" dirty="0">
              <a:ea typeface="Calibri"/>
              <a:cs typeface="Calibri"/>
            </a:endParaRPr>
          </a:p>
          <a:p>
            <a:r>
              <a:rPr lang="en-US" dirty="0">
                <a:ea typeface="Calibri"/>
                <a:cs typeface="Calibri"/>
              </a:rPr>
              <a:t>Nearly all patients received broad-spectrum antibiotics for median duration of 2 days, no significant difference was seen between the groups</a:t>
            </a:r>
          </a:p>
          <a:p>
            <a:endParaRPr lang="en-US" dirty="0">
              <a:ea typeface="Calibri"/>
              <a:cs typeface="Calibri"/>
            </a:endParaRPr>
          </a:p>
          <a:p>
            <a:r>
              <a:rPr lang="en-US" dirty="0">
                <a:ea typeface="Calibri"/>
                <a:cs typeface="Calibri"/>
              </a:rPr>
              <a:t>FYI DO NOT DISCUSS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1" u="none" strike="noStrike" noProof="0" dirty="0">
                <a:solidFill>
                  <a:srgbClr val="000000"/>
                </a:solidFill>
                <a:effectLst/>
                <a:latin typeface="Arial"/>
                <a:cs typeface="Arial"/>
              </a:rPr>
              <a:t>Duration of broad-spectrum ABX (days), median [IQR] - </a:t>
            </a:r>
            <a:r>
              <a:rPr lang="en-US" sz="1200" dirty="0">
                <a:effectLst/>
                <a:latin typeface="Arial"/>
                <a:cs typeface="Arial"/>
              </a:rPr>
              <a:t>2 [1, 3], 2 [1, 4]</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1" u="none" strike="noStrike" noProof="0" dirty="0">
                <a:solidFill>
                  <a:srgbClr val="000000"/>
                </a:solidFill>
                <a:effectLst/>
                <a:latin typeface="Arial"/>
                <a:cs typeface="Arial"/>
              </a:rPr>
              <a:t>Duration of PO ABX median 6 days</a:t>
            </a:r>
          </a:p>
          <a:p>
            <a:endParaRPr lang="en-US" dirty="0">
              <a:ea typeface="Calibri"/>
              <a:cs typeface="Calibri"/>
            </a:endParaRPr>
          </a:p>
        </p:txBody>
      </p:sp>
      <p:sp>
        <p:nvSpPr>
          <p:cNvPr id="4" name="Slide Number Placeholder 3">
            <a:extLst>
              <a:ext uri="{FF2B5EF4-FFF2-40B4-BE49-F238E27FC236}">
                <a16:creationId xmlns:a16="http://schemas.microsoft.com/office/drawing/2014/main" id="{D8302566-7079-10EE-7E4A-5E21002F3269}"/>
              </a:ext>
            </a:extLst>
          </p:cNvPr>
          <p:cNvSpPr>
            <a:spLocks noGrp="1"/>
          </p:cNvSpPr>
          <p:nvPr>
            <p:ph type="sldNum" sz="quarter" idx="5"/>
          </p:nvPr>
        </p:nvSpPr>
        <p:spPr/>
        <p:txBody>
          <a:bodyPr/>
          <a:lstStyle/>
          <a:p>
            <a:pPr>
              <a:defRPr/>
            </a:pPr>
            <a:fld id="{55E4E065-2E8C-41DF-93BC-BF0AF6E64D7E}" type="slidenum">
              <a:rPr lang="en-US" altLang="en-US"/>
              <a:pPr>
                <a:defRPr/>
              </a:pPr>
              <a:t>16</a:t>
            </a:fld>
            <a:endParaRPr lang="en-US" altLang="en-US"/>
          </a:p>
        </p:txBody>
      </p:sp>
    </p:spTree>
    <p:extLst>
      <p:ext uri="{BB962C8B-B14F-4D97-AF65-F5344CB8AC3E}">
        <p14:creationId xmlns:p14="http://schemas.microsoft.com/office/powerpoint/2010/main" val="210660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oral transition group, a statistically significantly shorter median hospital LOS was observed</a:t>
            </a:r>
          </a:p>
          <a:p>
            <a:endParaRPr lang="en-US" dirty="0"/>
          </a:p>
          <a:p>
            <a:r>
              <a:rPr lang="en-US" dirty="0"/>
              <a:t>Recurrence of VGS infection at 90d was not observed in either the IV or oral transition groups</a:t>
            </a:r>
          </a:p>
          <a:p>
            <a:endParaRPr lang="en-US" dirty="0"/>
          </a:p>
          <a:p>
            <a:r>
              <a:rPr lang="en-US" dirty="0"/>
              <a:t>No significant differences in adverse effects was observed between the groups</a:t>
            </a:r>
          </a:p>
        </p:txBody>
      </p:sp>
      <p:sp>
        <p:nvSpPr>
          <p:cNvPr id="4" name="Slide Number Placeholder 3"/>
          <p:cNvSpPr>
            <a:spLocks noGrp="1"/>
          </p:cNvSpPr>
          <p:nvPr>
            <p:ph type="sldNum" sz="quarter" idx="5"/>
          </p:nvPr>
        </p:nvSpPr>
        <p:spPr/>
        <p:txBody>
          <a:bodyPr/>
          <a:lstStyle/>
          <a:p>
            <a:pPr>
              <a:defRPr/>
            </a:pPr>
            <a:fld id="{55E4E065-2E8C-41DF-93BC-BF0AF6E64D7E}" type="slidenum">
              <a:rPr lang="en-US" altLang="en-US"/>
              <a:pPr>
                <a:defRPr/>
              </a:pPr>
              <a:t>17</a:t>
            </a:fld>
            <a:endParaRPr lang="en-US" altLang="en-US"/>
          </a:p>
        </p:txBody>
      </p:sp>
    </p:spTree>
    <p:extLst>
      <p:ext uri="{BB962C8B-B14F-4D97-AF65-F5344CB8AC3E}">
        <p14:creationId xmlns:p14="http://schemas.microsoft.com/office/powerpoint/2010/main" val="4202491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ea typeface="Geneva"/>
                <a:cs typeface="Calibri"/>
              </a:rPr>
              <a:t>Shorter median durations of effective therapy may be attributable to:</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ea typeface="Geneva"/>
                <a:cs typeface="Calibri"/>
              </a:rPr>
              <a:t>-Faster response to antimicrobial therapy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ea typeface="Geneva"/>
                <a:cs typeface="Calibri"/>
              </a:rPr>
              <a:t>-Provider preference -&gt; more data is coming out supporting early oral transition for a variety of infections, certain providers may feel more comfortable extrapolating data from these studies to other infections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Geneva"/>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ea typeface="Geneva"/>
                <a:cs typeface="Calibri"/>
              </a:rPr>
              <a:t>Oral third gens may be considered in patients based on their clinical status, provider discretion, and when there is concerns for prolonged hospital courses/costs.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a:defRPr/>
            </a:pPr>
            <a:fld id="{55E4E065-2E8C-41DF-93BC-BF0AF6E64D7E}" type="slidenum">
              <a:rPr lang="en-US" altLang="en-US" smtClean="0"/>
              <a:pPr>
                <a:defRPr/>
              </a:pPr>
              <a:t>18</a:t>
            </a:fld>
            <a:endParaRPr lang="en-US" altLang="en-US"/>
          </a:p>
        </p:txBody>
      </p:sp>
    </p:spTree>
    <p:extLst>
      <p:ext uri="{BB962C8B-B14F-4D97-AF65-F5344CB8AC3E}">
        <p14:creationId xmlns:p14="http://schemas.microsoft.com/office/powerpoint/2010/main" val="1560662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ea typeface="Geneva"/>
                <a:cs typeface="Calibri"/>
              </a:rPr>
              <a:t>My study did not detect a difference </a:t>
            </a:r>
            <a:r>
              <a:rPr lang="en-US">
                <a:ea typeface="Geneva"/>
                <a:cs typeface="Calibri"/>
              </a:rPr>
              <a:t>for the primary </a:t>
            </a:r>
            <a:r>
              <a:rPr lang="en-US" dirty="0">
                <a:ea typeface="Geneva"/>
                <a:cs typeface="Calibri"/>
              </a:rPr>
              <a:t>outcome, but since the study was underpowered, a true difference may exist and was not seen.</a:t>
            </a:r>
            <a:endParaRPr lang="en-US" dirty="0">
              <a:ea typeface="Calibri"/>
              <a:cs typeface="Calibri"/>
            </a:endParaRPr>
          </a:p>
          <a:p>
            <a:endParaRPr lang="en-US" dirty="0">
              <a:ea typeface="Calibri"/>
              <a:cs typeface="Calibri"/>
            </a:endParaRPr>
          </a:p>
          <a:p>
            <a:r>
              <a:rPr lang="en-US" dirty="0">
                <a:ea typeface="Calibri"/>
                <a:cs typeface="Calibri"/>
              </a:rPr>
              <a:t>Given the retrospective nature of the study and that some of the inclusion/exclusion criteria required manual review in the EMR, there is a risk of selection bias</a:t>
            </a:r>
          </a:p>
          <a:p>
            <a:endParaRPr lang="en-US" dirty="0">
              <a:ea typeface="Calibri"/>
              <a:cs typeface="Calibri"/>
            </a:endParaRPr>
          </a:p>
          <a:p>
            <a:r>
              <a:rPr lang="en-US" dirty="0">
                <a:ea typeface="Calibri"/>
                <a:cs typeface="Calibri"/>
              </a:rPr>
              <a:t>My study had strict exclusion criteria which may make the results less generalizable and could have impact the sample size</a:t>
            </a:r>
          </a:p>
          <a:p>
            <a:endParaRPr lang="en-US" dirty="0">
              <a:ea typeface="Calibri"/>
              <a:cs typeface="Calibri"/>
            </a:endParaRPr>
          </a:p>
          <a:p>
            <a:r>
              <a:rPr lang="en-US" dirty="0">
                <a:ea typeface="Calibri"/>
                <a:cs typeface="Calibri"/>
              </a:rPr>
              <a:t>Treatment-related adverse events were primarily determined via what was reported in the chart, so there is a chance that more adverse effects occurred. Also, it is difficult to directly attribute adverse effects to the drug via retrospective review</a:t>
            </a:r>
          </a:p>
          <a:p>
            <a:endParaRPr lang="en-US" dirty="0">
              <a:ea typeface="Calibri"/>
              <a:cs typeface="Calibri"/>
            </a:endParaRPr>
          </a:p>
          <a:p>
            <a:r>
              <a:rPr lang="en-US" dirty="0">
                <a:ea typeface="Calibri"/>
                <a:cs typeface="Calibri"/>
              </a:rPr>
              <a:t>Lastly, unless otherwise stated somewhere in the chart, compliance to PO regimens in the outpatient setting was assumed</a:t>
            </a:r>
          </a:p>
        </p:txBody>
      </p:sp>
      <p:sp>
        <p:nvSpPr>
          <p:cNvPr id="4" name="Slide Number Placeholder 3"/>
          <p:cNvSpPr>
            <a:spLocks noGrp="1"/>
          </p:cNvSpPr>
          <p:nvPr>
            <p:ph type="sldNum" sz="quarter" idx="5"/>
          </p:nvPr>
        </p:nvSpPr>
        <p:spPr/>
        <p:txBody>
          <a:bodyPr/>
          <a:lstStyle/>
          <a:p>
            <a:pPr>
              <a:defRPr/>
            </a:pPr>
            <a:fld id="{55E4E065-2E8C-41DF-93BC-BF0AF6E64D7E}" type="slidenum">
              <a:rPr lang="en-US" altLang="en-US"/>
              <a:pPr>
                <a:defRPr/>
              </a:pPr>
              <a:t>19</a:t>
            </a:fld>
            <a:endParaRPr lang="en-US" altLang="en-US"/>
          </a:p>
        </p:txBody>
      </p:sp>
    </p:spTree>
    <p:extLst>
      <p:ext uri="{BB962C8B-B14F-4D97-AF65-F5344CB8AC3E}">
        <p14:creationId xmlns:p14="http://schemas.microsoft.com/office/powerpoint/2010/main" val="3499969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However, more large scale, adequately powered studies are needed to further validate there use in practice</a:t>
            </a:r>
          </a:p>
        </p:txBody>
      </p:sp>
      <p:sp>
        <p:nvSpPr>
          <p:cNvPr id="4" name="Slide Number Placeholder 3"/>
          <p:cNvSpPr>
            <a:spLocks noGrp="1"/>
          </p:cNvSpPr>
          <p:nvPr>
            <p:ph type="sldNum" sz="quarter" idx="5"/>
          </p:nvPr>
        </p:nvSpPr>
        <p:spPr/>
        <p:txBody>
          <a:bodyPr/>
          <a:lstStyle/>
          <a:p>
            <a:pPr>
              <a:defRPr/>
            </a:pPr>
            <a:fld id="{55E4E065-2E8C-41DF-93BC-BF0AF6E64D7E}" type="slidenum">
              <a:rPr lang="en-US" altLang="en-US"/>
              <a:pPr>
                <a:defRPr/>
              </a:pPr>
              <a:t>20</a:t>
            </a:fld>
            <a:endParaRPr lang="en-US" altLang="en-US"/>
          </a:p>
        </p:txBody>
      </p:sp>
    </p:spTree>
    <p:extLst>
      <p:ext uri="{BB962C8B-B14F-4D97-AF65-F5344CB8AC3E}">
        <p14:creationId xmlns:p14="http://schemas.microsoft.com/office/powerpoint/2010/main" val="4120743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false because our study did not assess superiority HEHE</a:t>
            </a:r>
          </a:p>
        </p:txBody>
      </p:sp>
      <p:sp>
        <p:nvSpPr>
          <p:cNvPr id="4" name="Slide Number Placeholder 3"/>
          <p:cNvSpPr>
            <a:spLocks noGrp="1"/>
          </p:cNvSpPr>
          <p:nvPr>
            <p:ph type="sldNum" sz="quarter" idx="5"/>
          </p:nvPr>
        </p:nvSpPr>
        <p:spPr/>
        <p:txBody>
          <a:bodyPr/>
          <a:lstStyle/>
          <a:p>
            <a:pPr>
              <a:defRPr/>
            </a:pPr>
            <a:fld id="{55E4E065-2E8C-41DF-93BC-BF0AF6E64D7E}" type="slidenum">
              <a:rPr lang="en-US" altLang="en-US" smtClean="0"/>
              <a:pPr>
                <a:defRPr/>
              </a:pPr>
              <a:t>21</a:t>
            </a:fld>
            <a:endParaRPr lang="en-US" altLang="en-US"/>
          </a:p>
        </p:txBody>
      </p:sp>
    </p:spTree>
    <p:extLst>
      <p:ext uri="{BB962C8B-B14F-4D97-AF65-F5344CB8AC3E}">
        <p14:creationId xmlns:p14="http://schemas.microsoft.com/office/powerpoint/2010/main" val="1879796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DC3B6-4762-3B62-B268-9359157FA9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C898F7-7885-52B1-08B9-E5117B3C47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9EF262-737B-BF92-932A-7D307E584E65}"/>
              </a:ext>
            </a:extLst>
          </p:cNvPr>
          <p:cNvSpPr>
            <a:spLocks noGrp="1"/>
          </p:cNvSpPr>
          <p:nvPr>
            <p:ph type="body" idx="1"/>
          </p:nvPr>
        </p:nvSpPr>
        <p:spPr/>
        <p:txBody>
          <a:bodyPr/>
          <a:lstStyle/>
          <a:p>
            <a:r>
              <a:rPr lang="en-US" dirty="0"/>
              <a:t>This is false because our study did not assess superiority HEHE</a:t>
            </a:r>
          </a:p>
        </p:txBody>
      </p:sp>
      <p:sp>
        <p:nvSpPr>
          <p:cNvPr id="4" name="Slide Number Placeholder 3">
            <a:extLst>
              <a:ext uri="{FF2B5EF4-FFF2-40B4-BE49-F238E27FC236}">
                <a16:creationId xmlns:a16="http://schemas.microsoft.com/office/drawing/2014/main" id="{8F07E166-EEC3-A7CF-900F-4F9B4A30614B}"/>
              </a:ext>
            </a:extLst>
          </p:cNvPr>
          <p:cNvSpPr>
            <a:spLocks noGrp="1"/>
          </p:cNvSpPr>
          <p:nvPr>
            <p:ph type="sldNum" sz="quarter" idx="5"/>
          </p:nvPr>
        </p:nvSpPr>
        <p:spPr/>
        <p:txBody>
          <a:bodyPr/>
          <a:lstStyle/>
          <a:p>
            <a:pPr>
              <a:defRPr/>
            </a:pPr>
            <a:fld id="{55E4E065-2E8C-41DF-93BC-BF0AF6E64D7E}" type="slidenum">
              <a:rPr lang="en-US" altLang="en-US" smtClean="0"/>
              <a:pPr>
                <a:defRPr/>
              </a:pPr>
              <a:t>22</a:t>
            </a:fld>
            <a:endParaRPr lang="en-US" altLang="en-US"/>
          </a:p>
        </p:txBody>
      </p:sp>
    </p:spTree>
    <p:extLst>
      <p:ext uri="{BB962C8B-B14F-4D97-AF65-F5344CB8AC3E}">
        <p14:creationId xmlns:p14="http://schemas.microsoft.com/office/powerpoint/2010/main" val="2038365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thank my preceptors and mentors for their contributions to my project</a:t>
            </a:r>
          </a:p>
        </p:txBody>
      </p:sp>
      <p:sp>
        <p:nvSpPr>
          <p:cNvPr id="4" name="Slide Number Placeholder 3"/>
          <p:cNvSpPr>
            <a:spLocks noGrp="1"/>
          </p:cNvSpPr>
          <p:nvPr>
            <p:ph type="sldNum" sz="quarter" idx="5"/>
          </p:nvPr>
        </p:nvSpPr>
        <p:spPr/>
        <p:txBody>
          <a:bodyPr/>
          <a:lstStyle/>
          <a:p>
            <a:pPr>
              <a:defRPr/>
            </a:pPr>
            <a:fld id="{55E4E065-2E8C-41DF-93BC-BF0AF6E64D7E}" type="slidenum">
              <a:rPr lang="en-US" altLang="en-US" smtClean="0"/>
              <a:pPr>
                <a:defRPr/>
              </a:pPr>
              <a:t>23</a:t>
            </a:fld>
            <a:endParaRPr lang="en-US" altLang="en-US"/>
          </a:p>
        </p:txBody>
      </p:sp>
    </p:spTree>
    <p:extLst>
      <p:ext uri="{BB962C8B-B14F-4D97-AF65-F5344CB8AC3E}">
        <p14:creationId xmlns:p14="http://schemas.microsoft.com/office/powerpoint/2010/main" val="4153285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Alpha hemolytic streptococcus – consisting largely Strep pneumoniae and </a:t>
            </a:r>
            <a:r>
              <a:rPr lang="en-US" err="1">
                <a:ea typeface="Calibri"/>
                <a:cs typeface="Calibri"/>
              </a:rPr>
              <a:t>Viridans</a:t>
            </a:r>
            <a:r>
              <a:rPr lang="en-US">
                <a:ea typeface="Calibri"/>
                <a:cs typeface="Calibri"/>
              </a:rPr>
              <a:t> group streptococcus</a:t>
            </a:r>
          </a:p>
          <a:p>
            <a:r>
              <a:rPr lang="en-US">
                <a:ea typeface="Calibri"/>
                <a:cs typeface="Calibri"/>
              </a:rPr>
              <a:t>Including SSTI, infections of the gastrointestinal tract, pneumonia/pulmonary abscesses, odontogenic infections, etc.</a:t>
            </a:r>
          </a:p>
          <a:p>
            <a:endParaRPr lang="en-US">
              <a:ea typeface="Calibri"/>
              <a:cs typeface="Calibri"/>
            </a:endParaRPr>
          </a:p>
          <a:p>
            <a:r>
              <a:rPr lang="en-US">
                <a:ea typeface="Calibri"/>
                <a:cs typeface="Calibri"/>
              </a:rPr>
              <a:t>Penicillin resistance has increased over the past 10 years</a:t>
            </a:r>
          </a:p>
          <a:p>
            <a:endParaRPr lang="en-US">
              <a:ea typeface="Calibri"/>
              <a:cs typeface="Calibri"/>
            </a:endParaRPr>
          </a:p>
          <a:p>
            <a:r>
              <a:rPr lang="en-US">
                <a:ea typeface="Calibri"/>
                <a:cs typeface="Calibri"/>
              </a:rPr>
              <a:t>The standard of care is typically ceftriaxone and vancomycin, sometimes penicillin/ampicillin when susceptible</a:t>
            </a:r>
            <a:endParaRPr lang="en-US">
              <a:cs typeface="Calibri"/>
            </a:endParaRPr>
          </a:p>
        </p:txBody>
      </p:sp>
      <p:sp>
        <p:nvSpPr>
          <p:cNvPr id="4" name="Slide Number Placeholder 3"/>
          <p:cNvSpPr>
            <a:spLocks noGrp="1"/>
          </p:cNvSpPr>
          <p:nvPr>
            <p:ph type="sldNum" sz="quarter" idx="5"/>
          </p:nvPr>
        </p:nvSpPr>
        <p:spPr/>
        <p:txBody>
          <a:bodyPr/>
          <a:lstStyle/>
          <a:p>
            <a:pPr>
              <a:defRPr/>
            </a:pPr>
            <a:fld id="{55E4E065-2E8C-41DF-93BC-BF0AF6E64D7E}" type="slidenum">
              <a:rPr lang="en-US" altLang="en-US"/>
              <a:pPr>
                <a:defRPr/>
              </a:pPr>
              <a:t>4</a:t>
            </a:fld>
            <a:endParaRPr lang="en-US" altLang="en-US"/>
          </a:p>
        </p:txBody>
      </p:sp>
    </p:spTree>
    <p:extLst>
      <p:ext uri="{BB962C8B-B14F-4D97-AF65-F5344CB8AC3E}">
        <p14:creationId xmlns:p14="http://schemas.microsoft.com/office/powerpoint/2010/main" val="2724040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Thank you for attending and I would be happy to answer any questions!</a:t>
            </a:r>
          </a:p>
        </p:txBody>
      </p:sp>
      <p:sp>
        <p:nvSpPr>
          <p:cNvPr id="4" name="Slide Number Placeholder 3"/>
          <p:cNvSpPr>
            <a:spLocks noGrp="1"/>
          </p:cNvSpPr>
          <p:nvPr>
            <p:ph type="sldNum" sz="quarter" idx="5"/>
          </p:nvPr>
        </p:nvSpPr>
        <p:spPr/>
        <p:txBody>
          <a:bodyPr/>
          <a:lstStyle/>
          <a:p>
            <a:pPr>
              <a:defRPr/>
            </a:pPr>
            <a:fld id="{55E4E065-2E8C-41DF-93BC-BF0AF6E64D7E}" type="slidenum">
              <a:rPr lang="en-US" altLang="en-US"/>
              <a:pPr>
                <a:defRPr/>
              </a:pPr>
              <a:t>24</a:t>
            </a:fld>
            <a:endParaRPr lang="en-US" altLang="en-US"/>
          </a:p>
        </p:txBody>
      </p:sp>
    </p:spTree>
    <p:extLst>
      <p:ext uri="{BB962C8B-B14F-4D97-AF65-F5344CB8AC3E}">
        <p14:creationId xmlns:p14="http://schemas.microsoft.com/office/powerpoint/2010/main" val="1069681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7BEBB-52A4-3D03-934A-3E03355D1E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B79AD7-648F-EC62-0A64-318C5AF678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777F96-3331-8522-CFCE-DAB5DE76921A}"/>
              </a:ext>
            </a:extLst>
          </p:cNvPr>
          <p:cNvSpPr>
            <a:spLocks noGrp="1"/>
          </p:cNvSpPr>
          <p:nvPr>
            <p:ph type="body" idx="1"/>
          </p:nvPr>
        </p:nvSpPr>
        <p:spPr/>
        <p:txBody>
          <a:bodyPr/>
          <a:lstStyle/>
          <a:p>
            <a:r>
              <a:rPr lang="en-US">
                <a:ea typeface="Calibri"/>
                <a:cs typeface="Calibri"/>
              </a:rPr>
              <a:t>CLSI – consensus based international guideline for determining antibiotic susceptibilities </a:t>
            </a:r>
          </a:p>
          <a:p>
            <a:endParaRPr lang="en-US">
              <a:ea typeface="Calibri"/>
              <a:cs typeface="Calibri"/>
            </a:endParaRPr>
          </a:p>
          <a:p>
            <a:r>
              <a:rPr lang="en-US">
                <a:ea typeface="Calibri"/>
                <a:cs typeface="Calibri"/>
              </a:rPr>
              <a:t>They suggest for Strep pneumoniae isolates that are susceptible to penicillin and ceftriaxone, we can infer it will be susceptible to oral 3rd gen </a:t>
            </a:r>
            <a:r>
              <a:rPr lang="en-US" err="1">
                <a:ea typeface="Calibri"/>
                <a:cs typeface="Calibri"/>
              </a:rPr>
              <a:t>cephs</a:t>
            </a:r>
            <a:endParaRPr lang="en-US">
              <a:ea typeface="Calibri"/>
              <a:cs typeface="Calibri"/>
            </a:endParaRPr>
          </a:p>
          <a:p>
            <a:r>
              <a:rPr lang="en-US">
                <a:ea typeface="Calibri"/>
                <a:cs typeface="Calibri"/>
              </a:rPr>
              <a:t>However, if strep pneumoniae culture or VGS is non susceptible to penicillin, they do not offer any recommendations for inferring susceptibility to oral 3rd gen </a:t>
            </a:r>
            <a:r>
              <a:rPr lang="en-US" err="1">
                <a:ea typeface="Calibri"/>
                <a:cs typeface="Calibri"/>
              </a:rPr>
              <a:t>cephs</a:t>
            </a:r>
            <a:endParaRPr lang="en-US">
              <a:ea typeface="Calibri"/>
              <a:cs typeface="Calibri"/>
            </a:endParaRPr>
          </a:p>
        </p:txBody>
      </p:sp>
      <p:sp>
        <p:nvSpPr>
          <p:cNvPr id="4" name="Slide Number Placeholder 3">
            <a:extLst>
              <a:ext uri="{FF2B5EF4-FFF2-40B4-BE49-F238E27FC236}">
                <a16:creationId xmlns:a16="http://schemas.microsoft.com/office/drawing/2014/main" id="{C2F55BE1-336C-C4AF-2958-A9BF4ED7B481}"/>
              </a:ext>
            </a:extLst>
          </p:cNvPr>
          <p:cNvSpPr>
            <a:spLocks noGrp="1"/>
          </p:cNvSpPr>
          <p:nvPr>
            <p:ph type="sldNum" sz="quarter" idx="5"/>
          </p:nvPr>
        </p:nvSpPr>
        <p:spPr/>
        <p:txBody>
          <a:bodyPr/>
          <a:lstStyle/>
          <a:p>
            <a:pPr>
              <a:defRPr/>
            </a:pPr>
            <a:fld id="{55E4E065-2E8C-41DF-93BC-BF0AF6E64D7E}" type="slidenum">
              <a:rPr lang="en-US" altLang="en-US"/>
              <a:pPr>
                <a:defRPr/>
              </a:pPr>
              <a:t>5</a:t>
            </a:fld>
            <a:endParaRPr lang="en-US" altLang="en-US"/>
          </a:p>
        </p:txBody>
      </p:sp>
    </p:spTree>
    <p:extLst>
      <p:ext uri="{BB962C8B-B14F-4D97-AF65-F5344CB8AC3E}">
        <p14:creationId xmlns:p14="http://schemas.microsoft.com/office/powerpoint/2010/main" val="311683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7E1DD-2C3D-3F24-227A-F82EFA941E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66555C-1077-C6EC-346B-1D0EAAE310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56E823-238D-76AD-D76E-0D4DB9E53CEF}"/>
              </a:ext>
            </a:extLst>
          </p:cNvPr>
          <p:cNvSpPr>
            <a:spLocks noGrp="1"/>
          </p:cNvSpPr>
          <p:nvPr>
            <p:ph type="body" idx="1"/>
          </p:nvPr>
        </p:nvSpPr>
        <p:spPr/>
        <p:txBody>
          <a:bodyPr/>
          <a:lstStyle/>
          <a:p>
            <a:r>
              <a:rPr lang="en-US">
                <a:ea typeface="Calibri"/>
                <a:cs typeface="Calibri"/>
              </a:rPr>
              <a:t>CLSI – consensus based international guideline for determining antibiotic susceptibilities </a:t>
            </a:r>
          </a:p>
          <a:p>
            <a:endParaRPr lang="en-US">
              <a:ea typeface="Calibri"/>
              <a:cs typeface="Calibri"/>
            </a:endParaRPr>
          </a:p>
          <a:p>
            <a:r>
              <a:rPr lang="en-US">
                <a:ea typeface="Calibri"/>
                <a:cs typeface="Calibri"/>
              </a:rPr>
              <a:t>They suggest for Strep pneumoniae isolates that are susceptible to penicillin and ceftriaxone, we can infer it will be susceptible to oral 3rd gen </a:t>
            </a:r>
            <a:r>
              <a:rPr lang="en-US" err="1">
                <a:ea typeface="Calibri"/>
                <a:cs typeface="Calibri"/>
              </a:rPr>
              <a:t>cephs</a:t>
            </a:r>
            <a:endParaRPr lang="en-US">
              <a:ea typeface="Calibri"/>
              <a:cs typeface="Calibri"/>
            </a:endParaRPr>
          </a:p>
          <a:p>
            <a:r>
              <a:rPr lang="en-US">
                <a:ea typeface="Calibri"/>
                <a:cs typeface="Calibri"/>
              </a:rPr>
              <a:t>However, if strep pneumoniae culture or VGS is non susceptible to penicillin, they do not offer any recommendations for inferring susceptibility to oral 3rd gen </a:t>
            </a:r>
            <a:r>
              <a:rPr lang="en-US" err="1">
                <a:ea typeface="Calibri"/>
                <a:cs typeface="Calibri"/>
              </a:rPr>
              <a:t>cephs</a:t>
            </a:r>
            <a:endParaRPr lang="en-US">
              <a:ea typeface="Calibri"/>
              <a:cs typeface="Calibri"/>
            </a:endParaRPr>
          </a:p>
        </p:txBody>
      </p:sp>
      <p:sp>
        <p:nvSpPr>
          <p:cNvPr id="4" name="Slide Number Placeholder 3">
            <a:extLst>
              <a:ext uri="{FF2B5EF4-FFF2-40B4-BE49-F238E27FC236}">
                <a16:creationId xmlns:a16="http://schemas.microsoft.com/office/drawing/2014/main" id="{DF5088EF-A4FD-A70D-FD6B-5ACF09B94937}"/>
              </a:ext>
            </a:extLst>
          </p:cNvPr>
          <p:cNvSpPr>
            <a:spLocks noGrp="1"/>
          </p:cNvSpPr>
          <p:nvPr>
            <p:ph type="sldNum" sz="quarter" idx="5"/>
          </p:nvPr>
        </p:nvSpPr>
        <p:spPr/>
        <p:txBody>
          <a:bodyPr/>
          <a:lstStyle/>
          <a:p>
            <a:pPr>
              <a:defRPr/>
            </a:pPr>
            <a:fld id="{55E4E065-2E8C-41DF-93BC-BF0AF6E64D7E}" type="slidenum">
              <a:rPr lang="en-US" altLang="en-US"/>
              <a:pPr>
                <a:defRPr/>
              </a:pPr>
              <a:t>6</a:t>
            </a:fld>
            <a:endParaRPr lang="en-US" altLang="en-US"/>
          </a:p>
        </p:txBody>
      </p:sp>
    </p:spTree>
    <p:extLst>
      <p:ext uri="{BB962C8B-B14F-4D97-AF65-F5344CB8AC3E}">
        <p14:creationId xmlns:p14="http://schemas.microsoft.com/office/powerpoint/2010/main" val="3727697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Mendes and colleagues found in Strep </a:t>
            </a:r>
            <a:r>
              <a:rPr lang="en-US" dirty="0" err="1">
                <a:ea typeface="Calibri"/>
                <a:cs typeface="Calibri"/>
              </a:rPr>
              <a:t>pneumo</a:t>
            </a:r>
            <a:r>
              <a:rPr lang="en-US" dirty="0">
                <a:ea typeface="Calibri"/>
                <a:cs typeface="Calibri"/>
              </a:rPr>
              <a:t> isolates, ceftriaxone susceptibility can be used as a surrogate for cefpodoxime susceptibility given breakpoints two dilutions below current CLSI recommendations </a:t>
            </a:r>
            <a:r>
              <a:rPr lang="en-US">
                <a:ea typeface="Calibri"/>
                <a:cs typeface="Calibri"/>
              </a:rPr>
              <a:t>are utilized</a:t>
            </a:r>
            <a:endParaRPr lang="en-US" dirty="0">
              <a:ea typeface="Calibri"/>
              <a:cs typeface="Calibri"/>
            </a:endParaRPr>
          </a:p>
          <a:p>
            <a:endParaRPr lang="en-US" dirty="0">
              <a:ea typeface="Calibri"/>
              <a:cs typeface="Calibri"/>
            </a:endParaRPr>
          </a:p>
          <a:p>
            <a:r>
              <a:rPr lang="en-US" dirty="0">
                <a:ea typeface="Calibri"/>
                <a:cs typeface="Calibri"/>
              </a:rPr>
              <a:t>Despite the lack of clinical data and CLSI-endorsed surrogate markers, oral third generation cephalosporins may have a role in practice</a:t>
            </a:r>
          </a:p>
          <a:p>
            <a:endParaRPr lang="en-US" dirty="0">
              <a:ea typeface="Calibri"/>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ea typeface="Calibri"/>
                <a:cs typeface="Calibri"/>
              </a:rPr>
              <a:t>FYI</a:t>
            </a:r>
          </a:p>
          <a:p>
            <a:r>
              <a:rPr lang="en-US" sz="1200" dirty="0">
                <a:solidFill>
                  <a:schemeClr val="bg2"/>
                </a:solidFill>
                <a:latin typeface="Arial"/>
                <a:ea typeface="Calibri"/>
                <a:cs typeface="Calibri"/>
              </a:rPr>
              <a:t>Usual ceftriaxone CLSI breakpoints for non-meningitis isolates are </a:t>
            </a:r>
            <a:r>
              <a:rPr lang="en-US" sz="1200" b="0" i="0" kern="1200" dirty="0">
                <a:solidFill>
                  <a:schemeClr val="tx1"/>
                </a:solidFill>
                <a:effectLst/>
                <a:latin typeface="+mn-lt"/>
                <a:ea typeface="Geneva" charset="0"/>
                <a:cs typeface="+mn-cs"/>
              </a:rPr>
              <a:t>≤ 1, 2, ≥ 4</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chemeClr val="bg2"/>
              </a:solidFill>
              <a:latin typeface="Arial"/>
              <a:cs typeface="Arial"/>
            </a:endParaRPr>
          </a:p>
        </p:txBody>
      </p:sp>
      <p:sp>
        <p:nvSpPr>
          <p:cNvPr id="4" name="Slide Number Placeholder 3"/>
          <p:cNvSpPr>
            <a:spLocks noGrp="1"/>
          </p:cNvSpPr>
          <p:nvPr>
            <p:ph type="sldNum" sz="quarter" idx="5"/>
          </p:nvPr>
        </p:nvSpPr>
        <p:spPr/>
        <p:txBody>
          <a:bodyPr/>
          <a:lstStyle/>
          <a:p>
            <a:pPr>
              <a:defRPr/>
            </a:pPr>
            <a:fld id="{55E4E065-2E8C-41DF-93BC-BF0AF6E64D7E}" type="slidenum">
              <a:rPr lang="en-US" altLang="en-US"/>
              <a:pPr>
                <a:defRPr/>
              </a:pPr>
              <a:t>7</a:t>
            </a:fld>
            <a:endParaRPr lang="en-US" altLang="en-US"/>
          </a:p>
        </p:txBody>
      </p:sp>
    </p:spTree>
    <p:extLst>
      <p:ext uri="{BB962C8B-B14F-4D97-AF65-F5344CB8AC3E}">
        <p14:creationId xmlns:p14="http://schemas.microsoft.com/office/powerpoint/2010/main" val="2350003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Retrospective chart review across SLUHN campuses</a:t>
            </a:r>
          </a:p>
          <a:p>
            <a:endParaRPr lang="en-US" dirty="0">
              <a:ea typeface="Calibri"/>
              <a:cs typeface="Calibri"/>
            </a:endParaRPr>
          </a:p>
          <a:p>
            <a:r>
              <a:rPr lang="en-US" dirty="0">
                <a:ea typeface="Calibri"/>
                <a:cs typeface="Calibri"/>
              </a:rPr>
              <a:t>Time period for retrospective review was from January 2017 to December 2025</a:t>
            </a:r>
          </a:p>
        </p:txBody>
      </p:sp>
      <p:sp>
        <p:nvSpPr>
          <p:cNvPr id="4" name="Slide Number Placeholder 3"/>
          <p:cNvSpPr>
            <a:spLocks noGrp="1"/>
          </p:cNvSpPr>
          <p:nvPr>
            <p:ph type="sldNum" sz="quarter" idx="5"/>
          </p:nvPr>
        </p:nvSpPr>
        <p:spPr/>
        <p:txBody>
          <a:bodyPr/>
          <a:lstStyle/>
          <a:p>
            <a:pPr>
              <a:defRPr/>
            </a:pPr>
            <a:fld id="{55E4E065-2E8C-41DF-93BC-BF0AF6E64D7E}" type="slidenum">
              <a:rPr lang="en-US" altLang="en-US"/>
              <a:pPr>
                <a:defRPr/>
              </a:pPr>
              <a:t>9</a:t>
            </a:fld>
            <a:endParaRPr lang="en-US" altLang="en-US"/>
          </a:p>
        </p:txBody>
      </p:sp>
    </p:spTree>
    <p:extLst>
      <p:ext uri="{BB962C8B-B14F-4D97-AF65-F5344CB8AC3E}">
        <p14:creationId xmlns:p14="http://schemas.microsoft.com/office/powerpoint/2010/main" val="333733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Deep-seated infections include – endocarditis, osteomyelitis, prosthetic-joint infections, or infections requiring &gt;4 weeks of ABX</a:t>
            </a:r>
          </a:p>
          <a:p>
            <a:endParaRPr lang="en-US" dirty="0">
              <a:ea typeface="Calibri"/>
              <a:cs typeface="Calibri"/>
            </a:endParaRPr>
          </a:p>
          <a:p>
            <a:r>
              <a:rPr lang="en-US" dirty="0">
                <a:ea typeface="Calibri"/>
                <a:cs typeface="Calibri"/>
              </a:rPr>
              <a:t>Inability to achieve adequate source control – no source control within 3d or requiring multiple procedures</a:t>
            </a: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pPr>
              <a:defRPr/>
            </a:pPr>
            <a:fld id="{55E4E065-2E8C-41DF-93BC-BF0AF6E64D7E}" type="slidenum">
              <a:rPr lang="en-US" altLang="en-US"/>
              <a:pPr>
                <a:defRPr/>
              </a:pPr>
              <a:t>10</a:t>
            </a:fld>
            <a:endParaRPr lang="en-US" altLang="en-US"/>
          </a:p>
        </p:txBody>
      </p:sp>
    </p:spTree>
    <p:extLst>
      <p:ext uri="{BB962C8B-B14F-4D97-AF65-F5344CB8AC3E}">
        <p14:creationId xmlns:p14="http://schemas.microsoft.com/office/powerpoint/2010/main" val="443448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Two-tailed alpha of 0.05 was set for statistical significance</a:t>
            </a:r>
          </a:p>
        </p:txBody>
      </p:sp>
      <p:sp>
        <p:nvSpPr>
          <p:cNvPr id="4" name="Slide Number Placeholder 3"/>
          <p:cNvSpPr>
            <a:spLocks noGrp="1"/>
          </p:cNvSpPr>
          <p:nvPr>
            <p:ph type="sldNum" sz="quarter" idx="5"/>
          </p:nvPr>
        </p:nvSpPr>
        <p:spPr/>
        <p:txBody>
          <a:bodyPr/>
          <a:lstStyle/>
          <a:p>
            <a:pPr>
              <a:defRPr/>
            </a:pPr>
            <a:fld id="{55E4E065-2E8C-41DF-93BC-BF0AF6E64D7E}" type="slidenum">
              <a:rPr lang="en-US" altLang="en-US"/>
              <a:pPr>
                <a:defRPr/>
              </a:pPr>
              <a:t>12</a:t>
            </a:fld>
            <a:endParaRPr lang="en-US" altLang="en-US"/>
          </a:p>
        </p:txBody>
      </p:sp>
    </p:spTree>
    <p:extLst>
      <p:ext uri="{BB962C8B-B14F-4D97-AF65-F5344CB8AC3E}">
        <p14:creationId xmlns:p14="http://schemas.microsoft.com/office/powerpoint/2010/main" val="148191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22F12-4344-450B-C407-D9FBE81FFC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ECB972-26C2-0060-4831-3F1341FC22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F5A6BA-32D8-BF8E-CF92-CBF108C24145}"/>
              </a:ext>
            </a:extLst>
          </p:cNvPr>
          <p:cNvSpPr>
            <a:spLocks noGrp="1"/>
          </p:cNvSpPr>
          <p:nvPr>
            <p:ph type="body" idx="1"/>
          </p:nvPr>
        </p:nvSpPr>
        <p:spPr/>
        <p:txBody>
          <a:bodyPr/>
          <a:lstStyle/>
          <a:p>
            <a:pPr lvl="1">
              <a:spcBef>
                <a:spcPts val="0"/>
              </a:spcBef>
              <a:spcAft>
                <a:spcPts val="0"/>
              </a:spcAft>
            </a:pPr>
            <a:r>
              <a:rPr lang="en-US" dirty="0">
                <a:solidFill>
                  <a:srgbClr val="444444"/>
                </a:solidFill>
              </a:rPr>
              <a:t>88 received alternative regimen</a:t>
            </a:r>
          </a:p>
          <a:p>
            <a:pPr lvl="1">
              <a:spcBef>
                <a:spcPts val="0"/>
              </a:spcBef>
              <a:spcAft>
                <a:spcPts val="0"/>
              </a:spcAft>
            </a:pPr>
            <a:r>
              <a:rPr lang="en-US" dirty="0">
                <a:solidFill>
                  <a:srgbClr val="444444"/>
                </a:solidFill>
              </a:rPr>
              <a:t>32 did not receive ABX</a:t>
            </a:r>
          </a:p>
          <a:p>
            <a:pPr lvl="1">
              <a:spcBef>
                <a:spcPts val="0"/>
              </a:spcBef>
              <a:spcAft>
                <a:spcPts val="0"/>
              </a:spcAft>
            </a:pPr>
            <a:r>
              <a:rPr lang="en-US" dirty="0">
                <a:solidFill>
                  <a:srgbClr val="444444"/>
                </a:solidFill>
              </a:rPr>
              <a:t>24 non-sterile culture</a:t>
            </a:r>
          </a:p>
          <a:p>
            <a:pPr lvl="1">
              <a:spcBef>
                <a:spcPts val="0"/>
              </a:spcBef>
              <a:spcAft>
                <a:spcPts val="0"/>
              </a:spcAft>
            </a:pPr>
            <a:r>
              <a:rPr lang="en-US" dirty="0">
                <a:solidFill>
                  <a:srgbClr val="444444"/>
                </a:solidFill>
              </a:rPr>
              <a:t>16 were &lt;18 years of age</a:t>
            </a:r>
          </a:p>
          <a:p>
            <a:pPr lvl="1">
              <a:spcBef>
                <a:spcPts val="0"/>
              </a:spcBef>
              <a:spcAft>
                <a:spcPts val="0"/>
              </a:spcAft>
            </a:pPr>
            <a:r>
              <a:rPr lang="en-US" dirty="0">
                <a:solidFill>
                  <a:srgbClr val="444444"/>
                </a:solidFill>
              </a:rPr>
              <a:t>1 transferred to another facility</a:t>
            </a:r>
            <a:endParaRPr lang="en-US" dirty="0"/>
          </a:p>
        </p:txBody>
      </p:sp>
      <p:sp>
        <p:nvSpPr>
          <p:cNvPr id="4" name="Slide Number Placeholder 3">
            <a:extLst>
              <a:ext uri="{FF2B5EF4-FFF2-40B4-BE49-F238E27FC236}">
                <a16:creationId xmlns:a16="http://schemas.microsoft.com/office/drawing/2014/main" id="{0CD74AEB-922D-0E81-42AB-B03B5E66677A}"/>
              </a:ext>
            </a:extLst>
          </p:cNvPr>
          <p:cNvSpPr>
            <a:spLocks noGrp="1"/>
          </p:cNvSpPr>
          <p:nvPr>
            <p:ph type="sldNum" sz="quarter" idx="5"/>
          </p:nvPr>
        </p:nvSpPr>
        <p:spPr/>
        <p:txBody>
          <a:bodyPr/>
          <a:lstStyle/>
          <a:p>
            <a:pPr>
              <a:defRPr/>
            </a:pPr>
            <a:fld id="{55E4E065-2E8C-41DF-93BC-BF0AF6E64D7E}" type="slidenum">
              <a:rPr lang="en-US" altLang="en-US" smtClean="0"/>
              <a:pPr>
                <a:defRPr/>
              </a:pPr>
              <a:t>13</a:t>
            </a:fld>
            <a:endParaRPr lang="en-US" altLang="en-US"/>
          </a:p>
        </p:txBody>
      </p:sp>
    </p:spTree>
    <p:extLst>
      <p:ext uri="{BB962C8B-B14F-4D97-AF65-F5344CB8AC3E}">
        <p14:creationId xmlns:p14="http://schemas.microsoft.com/office/powerpoint/2010/main" val="31006276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6" descr="SL Univ Health Network - white.png">
            <a:extLst>
              <a:ext uri="{FF2B5EF4-FFF2-40B4-BE49-F238E27FC236}">
                <a16:creationId xmlns:a16="http://schemas.microsoft.com/office/drawing/2014/main" id="{AAC278EA-3721-D4C8-5C2B-BF0BDCA0E3B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30438" y="3508375"/>
            <a:ext cx="4572000"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62000" y="1066800"/>
            <a:ext cx="7543800" cy="1470025"/>
          </a:xfrm>
          <a:prstGeom prst="rect">
            <a:avLst/>
          </a:prstGeom>
        </p:spPr>
        <p:txBody>
          <a:bodyPr>
            <a:normAutofit/>
          </a:bodyPr>
          <a:lstStyle>
            <a:lvl1pPr>
              <a:defRPr sz="3600" b="1">
                <a:latin typeface="Arial" pitchFamily="34" charset="0"/>
                <a:cs typeface="Arial" pitchFamily="34" charset="0"/>
              </a:defRPr>
            </a:lvl1pPr>
          </a:lstStyle>
          <a:p>
            <a:r>
              <a:rPr lang="en-US"/>
              <a:t>Click to edit Master title style</a:t>
            </a:r>
          </a:p>
        </p:txBody>
      </p:sp>
      <p:sp>
        <p:nvSpPr>
          <p:cNvPr id="4" name="Slide Number Placeholder 5">
            <a:extLst>
              <a:ext uri="{FF2B5EF4-FFF2-40B4-BE49-F238E27FC236}">
                <a16:creationId xmlns:a16="http://schemas.microsoft.com/office/drawing/2014/main" id="{26BB8654-206C-A531-06C0-850800EF8735}"/>
              </a:ext>
            </a:extLst>
          </p:cNvPr>
          <p:cNvSpPr>
            <a:spLocks noGrp="1"/>
          </p:cNvSpPr>
          <p:nvPr>
            <p:ph type="sldNum" sz="quarter" idx="10"/>
          </p:nvPr>
        </p:nvSpPr>
        <p:spPr/>
        <p:txBody>
          <a:bodyPr/>
          <a:lstStyle>
            <a:lvl1pPr>
              <a:defRPr/>
            </a:lvl1pPr>
          </a:lstStyle>
          <a:p>
            <a:pPr>
              <a:defRPr/>
            </a:pPr>
            <a:fld id="{2C751400-9347-4766-B1C3-92F8EAD28C19}" type="slidenum">
              <a:rPr lang="en-US" altLang="en-US"/>
              <a:pPr>
                <a:defRPr/>
              </a:pPr>
              <a:t>‹#›</a:t>
            </a:fld>
            <a:endParaRPr lang="en-US" altLang="en-US"/>
          </a:p>
        </p:txBody>
      </p:sp>
    </p:spTree>
    <p:extLst>
      <p:ext uri="{BB962C8B-B14F-4D97-AF65-F5344CB8AC3E}">
        <p14:creationId xmlns:p14="http://schemas.microsoft.com/office/powerpoint/2010/main" val="1220746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54417D-19CD-1502-168B-304B675B1191}"/>
              </a:ext>
            </a:extLst>
          </p:cNvPr>
          <p:cNvSpPr txBox="1">
            <a:spLocks noChangeArrowheads="1"/>
          </p:cNvSpPr>
          <p:nvPr userDrawn="1"/>
        </p:nvSpPr>
        <p:spPr bwMode="auto">
          <a:xfrm>
            <a:off x="371475" y="6562725"/>
            <a:ext cx="4581525" cy="276225"/>
          </a:xfrm>
          <a:prstGeom prst="rect">
            <a:avLst/>
          </a:prstGeom>
          <a:noFill/>
          <a:ln>
            <a:noFill/>
          </a:ln>
        </p:spPr>
        <p:txBody>
          <a:bodyPr>
            <a:spAutoFit/>
          </a:bodyP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eaLnBrk="1" hangingPunct="1">
              <a:defRPr/>
            </a:pPr>
            <a:r>
              <a:rPr lang="en-US" altLang="en-US" sz="1200" b="1">
                <a:solidFill>
                  <a:srgbClr val="002342"/>
                </a:solidFill>
              </a:rPr>
              <a:t>St. Luke’s University Health Network</a:t>
            </a:r>
          </a:p>
        </p:txBody>
      </p:sp>
      <p:sp>
        <p:nvSpPr>
          <p:cNvPr id="2" name="Title 1"/>
          <p:cNvSpPr>
            <a:spLocks noGrp="1"/>
          </p:cNvSpPr>
          <p:nvPr>
            <p:ph type="title"/>
          </p:nvPr>
        </p:nvSpPr>
        <p:spPr>
          <a:xfrm>
            <a:off x="990600" y="228600"/>
            <a:ext cx="7467600" cy="685800"/>
          </a:xfrm>
          <a:prstGeom prst="rect">
            <a:avLst/>
          </a:prstGeom>
        </p:spPr>
        <p:txBody>
          <a:bodyPr>
            <a:normAutofit/>
          </a:bodyPr>
          <a:lstStyle>
            <a:lvl1pPr algn="l">
              <a:defRPr sz="3200" b="1">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457200" y="1112837"/>
            <a:ext cx="8229600" cy="4525963"/>
          </a:xfrm>
          <a:prstGeom prst="rect">
            <a:avLst/>
          </a:prstGeom>
        </p:spPr>
        <p:txBody>
          <a:bodyPr/>
          <a:lstStyle>
            <a:lvl1pPr marL="227013" indent="-227013">
              <a:buClr>
                <a:srgbClr val="FFC000"/>
              </a:buClr>
              <a:buFont typeface="Wingdings" pitchFamily="2" charset="2"/>
              <a:buChar char="§"/>
              <a:defRPr sz="2800" b="0">
                <a:latin typeface="Arial" pitchFamily="34" charset="0"/>
                <a:cs typeface="Arial" pitchFamily="34" charset="0"/>
              </a:defRPr>
            </a:lvl1pPr>
            <a:lvl2pPr>
              <a:defRPr sz="2000" b="0">
                <a:latin typeface="Arial" pitchFamily="34" charset="0"/>
                <a:cs typeface="Arial" pitchFamily="34" charset="0"/>
              </a:defRPr>
            </a:lvl2pPr>
            <a:lvl3pPr>
              <a:defRPr sz="2000" b="0">
                <a:latin typeface="Arial" pitchFamily="34" charset="0"/>
                <a:cs typeface="Arial" pitchFamily="34" charset="0"/>
              </a:defRPr>
            </a:lvl3pPr>
            <a:lvl4pPr>
              <a:defRPr sz="2000" b="0">
                <a:latin typeface="Arial" pitchFamily="34" charset="0"/>
                <a:cs typeface="Arial" pitchFamily="34" charset="0"/>
              </a:defRPr>
            </a:lvl4pPr>
            <a:lvl5pPr>
              <a:defRPr sz="2000" b="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a:p>
            <a:pPr lvl="4"/>
            <a:endParaRPr lang="en-US"/>
          </a:p>
          <a:p>
            <a:pPr lvl="4"/>
            <a:endParaRPr lang="en-US"/>
          </a:p>
          <a:p>
            <a:pPr lvl="4"/>
            <a:r>
              <a:rPr lang="en-US"/>
              <a:t>Control M to add more slides</a:t>
            </a:r>
          </a:p>
        </p:txBody>
      </p:sp>
      <p:sp>
        <p:nvSpPr>
          <p:cNvPr id="5" name="Slide Number Placeholder 5">
            <a:extLst>
              <a:ext uri="{FF2B5EF4-FFF2-40B4-BE49-F238E27FC236}">
                <a16:creationId xmlns:a16="http://schemas.microsoft.com/office/drawing/2014/main" id="{F23E1F5D-E521-0197-F10A-066D3AB548B9}"/>
              </a:ext>
            </a:extLst>
          </p:cNvPr>
          <p:cNvSpPr>
            <a:spLocks noGrp="1"/>
          </p:cNvSpPr>
          <p:nvPr>
            <p:ph type="sldNum" sz="quarter" idx="10"/>
          </p:nvPr>
        </p:nvSpPr>
        <p:spPr>
          <a:xfrm>
            <a:off x="6996113" y="6534150"/>
            <a:ext cx="2133600" cy="365125"/>
          </a:xfrm>
        </p:spPr>
        <p:txBody>
          <a:bodyPr/>
          <a:lstStyle>
            <a:lvl1pPr>
              <a:defRPr/>
            </a:lvl1pPr>
          </a:lstStyle>
          <a:p>
            <a:pPr>
              <a:defRPr/>
            </a:pPr>
            <a:fld id="{70529338-9541-42ED-ADCF-A60C1F34BD22}" type="slidenum">
              <a:rPr lang="en-US" altLang="en-US"/>
              <a:pPr>
                <a:defRPr/>
              </a:pPr>
              <a:t>‹#›</a:t>
            </a:fld>
            <a:endParaRPr lang="en-US" altLang="en-US"/>
          </a:p>
        </p:txBody>
      </p:sp>
    </p:spTree>
    <p:extLst>
      <p:ext uri="{BB962C8B-B14F-4D97-AF65-F5344CB8AC3E}">
        <p14:creationId xmlns:p14="http://schemas.microsoft.com/office/powerpoint/2010/main" val="33233315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1026" name="Picture 2" descr="swoosh art.png">
            <a:extLst>
              <a:ext uri="{FF2B5EF4-FFF2-40B4-BE49-F238E27FC236}">
                <a16:creationId xmlns:a16="http://schemas.microsoft.com/office/drawing/2014/main" id="{4F3EDD9A-B357-850F-C710-EA2C33FEF3F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430963"/>
            <a:ext cx="9144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oup 21">
            <a:extLst>
              <a:ext uri="{FF2B5EF4-FFF2-40B4-BE49-F238E27FC236}">
                <a16:creationId xmlns:a16="http://schemas.microsoft.com/office/drawing/2014/main" id="{A27368A7-6C07-4E38-A7BE-AEAA203B2FEB}"/>
              </a:ext>
            </a:extLst>
          </p:cNvPr>
          <p:cNvGrpSpPr>
            <a:grpSpLocks/>
          </p:cNvGrpSpPr>
          <p:nvPr userDrawn="1"/>
        </p:nvGrpSpPr>
        <p:grpSpPr bwMode="auto">
          <a:xfrm>
            <a:off x="228600" y="0"/>
            <a:ext cx="8686800" cy="917575"/>
            <a:chOff x="110" y="125"/>
            <a:chExt cx="5472" cy="578"/>
          </a:xfrm>
        </p:grpSpPr>
        <p:sp>
          <p:nvSpPr>
            <p:cNvPr id="1029" name="Rectangle 19">
              <a:extLst>
                <a:ext uri="{FF2B5EF4-FFF2-40B4-BE49-F238E27FC236}">
                  <a16:creationId xmlns:a16="http://schemas.microsoft.com/office/drawing/2014/main" id="{C8B8791B-137B-DDAB-614A-995F1E70AE66}"/>
                </a:ext>
              </a:extLst>
            </p:cNvPr>
            <p:cNvSpPr>
              <a:spLocks noChangeArrowheads="1"/>
            </p:cNvSpPr>
            <p:nvPr userDrawn="1"/>
          </p:nvSpPr>
          <p:spPr bwMode="auto">
            <a:xfrm>
              <a:off x="110" y="674"/>
              <a:ext cx="5472" cy="29"/>
            </a:xfrm>
            <a:prstGeom prst="rect">
              <a:avLst/>
            </a:prstGeom>
            <a:gradFill rotWithShape="1">
              <a:gsLst>
                <a:gs pos="0">
                  <a:srgbClr val="FFD000"/>
                </a:gs>
                <a:gs pos="100000">
                  <a:srgbClr val="F68524"/>
                </a:gs>
              </a:gsLst>
              <a:lin ang="0" scaled="1"/>
            </a:gradFill>
            <a:ln>
              <a:noFill/>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eaLnBrk="1" hangingPunct="1">
                <a:defRPr/>
              </a:pPr>
              <a:endParaRPr lang="en-US" altLang="en-US">
                <a:cs typeface="Arial" panose="020B0604020202020204" pitchFamily="34" charset="0"/>
              </a:endParaRPr>
            </a:p>
          </p:txBody>
        </p:sp>
        <p:pic>
          <p:nvPicPr>
            <p:cNvPr id="1030" name="Picture 20" descr="BlueStarOnGold">
              <a:extLst>
                <a:ext uri="{FF2B5EF4-FFF2-40B4-BE49-F238E27FC236}">
                  <a16:creationId xmlns:a16="http://schemas.microsoft.com/office/drawing/2014/main" id="{BA8596FE-0058-26D7-B936-873850DDEC27}"/>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0" y="125"/>
              <a:ext cx="424"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Slide Number Placeholder 5">
            <a:extLst>
              <a:ext uri="{FF2B5EF4-FFF2-40B4-BE49-F238E27FC236}">
                <a16:creationId xmlns:a16="http://schemas.microsoft.com/office/drawing/2014/main" id="{56299E9A-FAE2-5ED8-E3A2-D5A88CBCB3EA}"/>
              </a:ext>
            </a:extLst>
          </p:cNvPr>
          <p:cNvSpPr>
            <a:spLocks noGrp="1"/>
          </p:cNvSpPr>
          <p:nvPr>
            <p:ph type="sldNum" sz="quarter" idx="4"/>
          </p:nvPr>
        </p:nvSpPr>
        <p:spPr>
          <a:xfrm>
            <a:off x="6996113" y="6507163"/>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tx2"/>
                </a:solidFill>
                <a:latin typeface="Calibri" panose="020F0502020204030204" pitchFamily="34" charset="0"/>
                <a:ea typeface="Geneva" panose="020B0503030404040204" pitchFamily="34" charset="0"/>
              </a:defRPr>
            </a:lvl1pPr>
          </a:lstStyle>
          <a:p>
            <a:pPr>
              <a:defRPr/>
            </a:pPr>
            <a:fld id="{7ACC5F0F-5C69-4E6F-B27E-59A89BBC2E9D}"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680" r:id="rId1"/>
    <p:sldLayoutId id="2147483681" r:id="rId2"/>
  </p:sldLayoutIdLst>
  <p:hf hdr="0" ftr="0" dt="0"/>
  <p:txStyles>
    <p:titleStyle>
      <a:lvl1pPr algn="ctr" rtl="0" eaLnBrk="0" fontAlgn="base" hangingPunct="0">
        <a:spcBef>
          <a:spcPct val="0"/>
        </a:spcBef>
        <a:spcAft>
          <a:spcPct val="0"/>
        </a:spcAft>
        <a:defRPr sz="4400" kern="1200">
          <a:solidFill>
            <a:schemeClr val="tx1"/>
          </a:solidFill>
          <a:latin typeface="+mj-lt"/>
          <a:ea typeface="Geneva" charset="0"/>
          <a:cs typeface="+mj-cs"/>
        </a:defRPr>
      </a:lvl1pPr>
      <a:lvl2pPr algn="ctr" rtl="0" eaLnBrk="0" fontAlgn="base" hangingPunct="0">
        <a:spcBef>
          <a:spcPct val="0"/>
        </a:spcBef>
        <a:spcAft>
          <a:spcPct val="0"/>
        </a:spcAft>
        <a:defRPr sz="4400">
          <a:solidFill>
            <a:schemeClr val="tx1"/>
          </a:solidFill>
          <a:latin typeface="Calibri" pitchFamily="34" charset="0"/>
          <a:ea typeface="Geneva" charset="0"/>
        </a:defRPr>
      </a:lvl2pPr>
      <a:lvl3pPr algn="ctr" rtl="0" eaLnBrk="0" fontAlgn="base" hangingPunct="0">
        <a:spcBef>
          <a:spcPct val="0"/>
        </a:spcBef>
        <a:spcAft>
          <a:spcPct val="0"/>
        </a:spcAft>
        <a:defRPr sz="4400">
          <a:solidFill>
            <a:schemeClr val="tx1"/>
          </a:solidFill>
          <a:latin typeface="Calibri" pitchFamily="34" charset="0"/>
          <a:ea typeface="Geneva" charset="0"/>
        </a:defRPr>
      </a:lvl3pPr>
      <a:lvl4pPr algn="ctr" rtl="0" eaLnBrk="0" fontAlgn="base" hangingPunct="0">
        <a:spcBef>
          <a:spcPct val="0"/>
        </a:spcBef>
        <a:spcAft>
          <a:spcPct val="0"/>
        </a:spcAft>
        <a:defRPr sz="4400">
          <a:solidFill>
            <a:schemeClr val="tx1"/>
          </a:solidFill>
          <a:latin typeface="Calibri" pitchFamily="34" charset="0"/>
          <a:ea typeface="Geneva" charset="0"/>
        </a:defRPr>
      </a:lvl4pPr>
      <a:lvl5pPr algn="ctr" rtl="0" eaLnBrk="0" fontAlgn="base" hangingPunct="0">
        <a:spcBef>
          <a:spcPct val="0"/>
        </a:spcBef>
        <a:spcAft>
          <a:spcPct val="0"/>
        </a:spcAft>
        <a:defRPr sz="4400">
          <a:solidFill>
            <a:schemeClr val="tx1"/>
          </a:solidFill>
          <a:latin typeface="Calibri" pitchFamily="34" charset="0"/>
          <a:ea typeface="Geneva"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Geneva" charset="0"/>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Geneva"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Geneva"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Geneva"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Geneva"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13_A6161F68.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microsoft.com/office/2018/10/relationships/comments" Target="../comments/modernComment_114_4788CA4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18/10/relationships/comments" Target="../comments/modernComment_115_6CEE92C0.xml"/><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18/10/relationships/comments" Target="../comments/modernComment_11F_17F65B7B.xml"/><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0C_2B36EED.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17_3D4CC6E9.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18_2B1866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11C_415EF16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1B_B1A21B0A.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18/10/relationships/comments" Target="../comments/modernComment_108_25D5ECC5.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12_60D95BC2.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microsoft.com/office/2018/10/relationships/comments" Target="../comments/modernComment_109_4ECB5CF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0E_EA6E11AA.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0F_B5D3B2DE.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E2097-9363-EDB8-79A2-73F102D29948}"/>
              </a:ext>
            </a:extLst>
          </p:cNvPr>
          <p:cNvSpPr>
            <a:spLocks noGrp="1"/>
          </p:cNvSpPr>
          <p:nvPr>
            <p:ph type="ctrTitle"/>
          </p:nvPr>
        </p:nvSpPr>
        <p:spPr>
          <a:xfrm>
            <a:off x="712598" y="1716639"/>
            <a:ext cx="7707866" cy="1819571"/>
          </a:xfrm>
        </p:spPr>
        <p:txBody>
          <a:bodyPr lIns="91440" tIns="45720" rIns="91440" bIns="45720" anchor="t">
            <a:noAutofit/>
          </a:bodyPr>
          <a:lstStyle/>
          <a:p>
            <a:r>
              <a:rPr lang="en-US" sz="2600">
                <a:latin typeface="Arial"/>
                <a:ea typeface="Calibri"/>
                <a:cs typeface="Arial"/>
              </a:rPr>
              <a:t>Oral Third Generation Cephalosporins versus Standard of Care for the Treatment of Penicillin-Non-Susceptible, Ceftriaxone-Susceptible </a:t>
            </a:r>
            <a:r>
              <a:rPr lang="en-US" sz="2600" err="1">
                <a:latin typeface="Arial"/>
                <a:ea typeface="Calibri"/>
                <a:cs typeface="Arial"/>
              </a:rPr>
              <a:t>Viridans</a:t>
            </a:r>
            <a:r>
              <a:rPr lang="en-US" sz="2600">
                <a:latin typeface="Arial"/>
                <a:ea typeface="Calibri"/>
                <a:cs typeface="Arial"/>
              </a:rPr>
              <a:t> Group </a:t>
            </a:r>
            <a:r>
              <a:rPr lang="en-US" sz="2600" i="1">
                <a:latin typeface="Arial"/>
                <a:ea typeface="Calibri"/>
                <a:cs typeface="Arial"/>
              </a:rPr>
              <a:t>Streptococcus </a:t>
            </a:r>
            <a:r>
              <a:rPr lang="en-US" sz="2600">
                <a:latin typeface="Arial"/>
                <a:ea typeface="Calibri"/>
                <a:cs typeface="Arial"/>
              </a:rPr>
              <a:t>Infections</a:t>
            </a:r>
          </a:p>
        </p:txBody>
      </p:sp>
      <p:sp>
        <p:nvSpPr>
          <p:cNvPr id="4" name="Slide Number Placeholder 3">
            <a:extLst>
              <a:ext uri="{FF2B5EF4-FFF2-40B4-BE49-F238E27FC236}">
                <a16:creationId xmlns:a16="http://schemas.microsoft.com/office/drawing/2014/main" id="{F2738BFD-9E49-3562-8567-AFBB2EFE4D1E}"/>
              </a:ext>
            </a:extLst>
          </p:cNvPr>
          <p:cNvSpPr>
            <a:spLocks noGrp="1"/>
          </p:cNvSpPr>
          <p:nvPr>
            <p:ph type="sldNum" sz="quarter" idx="10"/>
          </p:nvPr>
        </p:nvSpPr>
        <p:spPr/>
        <p:txBody>
          <a:bodyPr/>
          <a:lstStyle/>
          <a:p>
            <a:pPr>
              <a:defRPr/>
            </a:pPr>
            <a:fld id="{70529338-9541-42ED-ADCF-A60C1F34BD22}" type="slidenum">
              <a:rPr lang="en-US" altLang="en-US"/>
              <a:pPr>
                <a:defRPr/>
              </a:pPr>
              <a:t>1</a:t>
            </a:fld>
            <a:endParaRPr lang="en-US" altLang="en-US"/>
          </a:p>
        </p:txBody>
      </p:sp>
      <p:sp>
        <p:nvSpPr>
          <p:cNvPr id="5" name="Title 1">
            <a:extLst>
              <a:ext uri="{FF2B5EF4-FFF2-40B4-BE49-F238E27FC236}">
                <a16:creationId xmlns:a16="http://schemas.microsoft.com/office/drawing/2014/main" id="{50E9A61F-B85A-EDE2-F00D-420230E4202D}"/>
              </a:ext>
            </a:extLst>
          </p:cNvPr>
          <p:cNvSpPr txBox="1">
            <a:spLocks/>
          </p:cNvSpPr>
          <p:nvPr/>
        </p:nvSpPr>
        <p:spPr>
          <a:xfrm>
            <a:off x="798369" y="5550117"/>
            <a:ext cx="7534114" cy="491695"/>
          </a:xfrm>
          <a:prstGeom prst="rect">
            <a:avLst/>
          </a:prstGeom>
        </p:spPr>
        <p:txBody>
          <a:bodyPr lIns="91440" tIns="45720" rIns="91440" bIns="45720" anchor="t">
            <a:noAutofit/>
          </a:bodyPr>
          <a:lstStyle>
            <a:lvl1pPr algn="ctr" rtl="0" eaLnBrk="0" fontAlgn="base" hangingPunct="0">
              <a:spcBef>
                <a:spcPct val="0"/>
              </a:spcBef>
              <a:spcAft>
                <a:spcPct val="0"/>
              </a:spcAft>
              <a:defRPr sz="3600" b="1" kern="1200">
                <a:solidFill>
                  <a:schemeClr val="tx1"/>
                </a:solidFill>
                <a:latin typeface="Arial" pitchFamily="34" charset="0"/>
                <a:ea typeface="Geneva" charset="0"/>
                <a:cs typeface="Arial" pitchFamily="34" charset="0"/>
              </a:defRPr>
            </a:lvl1pPr>
            <a:lvl2pPr algn="ctr" rtl="0" eaLnBrk="0" fontAlgn="base" hangingPunct="0">
              <a:spcBef>
                <a:spcPct val="0"/>
              </a:spcBef>
              <a:spcAft>
                <a:spcPct val="0"/>
              </a:spcAft>
              <a:defRPr sz="4400">
                <a:solidFill>
                  <a:schemeClr val="tx1"/>
                </a:solidFill>
                <a:latin typeface="Calibri" pitchFamily="34" charset="0"/>
                <a:ea typeface="Geneva" charset="0"/>
              </a:defRPr>
            </a:lvl2pPr>
            <a:lvl3pPr algn="ctr" rtl="0" eaLnBrk="0" fontAlgn="base" hangingPunct="0">
              <a:spcBef>
                <a:spcPct val="0"/>
              </a:spcBef>
              <a:spcAft>
                <a:spcPct val="0"/>
              </a:spcAft>
              <a:defRPr sz="4400">
                <a:solidFill>
                  <a:schemeClr val="tx1"/>
                </a:solidFill>
                <a:latin typeface="Calibri" pitchFamily="34" charset="0"/>
                <a:ea typeface="Geneva" charset="0"/>
              </a:defRPr>
            </a:lvl3pPr>
            <a:lvl4pPr algn="ctr" rtl="0" eaLnBrk="0" fontAlgn="base" hangingPunct="0">
              <a:spcBef>
                <a:spcPct val="0"/>
              </a:spcBef>
              <a:spcAft>
                <a:spcPct val="0"/>
              </a:spcAft>
              <a:defRPr sz="4400">
                <a:solidFill>
                  <a:schemeClr val="tx1"/>
                </a:solidFill>
                <a:latin typeface="Calibri" pitchFamily="34" charset="0"/>
                <a:ea typeface="Geneva" charset="0"/>
              </a:defRPr>
            </a:lvl4pPr>
            <a:lvl5pPr algn="ctr" rtl="0" eaLnBrk="0" fontAlgn="base" hangingPunct="0">
              <a:spcBef>
                <a:spcPct val="0"/>
              </a:spcBef>
              <a:spcAft>
                <a:spcPct val="0"/>
              </a:spcAft>
              <a:defRPr sz="4400">
                <a:solidFill>
                  <a:schemeClr val="tx1"/>
                </a:solidFill>
                <a:latin typeface="Calibri" pitchFamily="34" charset="0"/>
                <a:ea typeface="Geneva"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000" b="0">
                <a:latin typeface="Arial"/>
                <a:ea typeface="Calibri"/>
                <a:cs typeface="Arial"/>
              </a:rPr>
              <a:t>Joseph Lalla, PharmD</a:t>
            </a:r>
          </a:p>
          <a:p>
            <a:r>
              <a:rPr lang="en-US" sz="2000" b="0">
                <a:latin typeface="Arial"/>
                <a:ea typeface="Calibri"/>
                <a:cs typeface="Arial"/>
              </a:rPr>
              <a:t>PGY-1 Pharmacy Resident</a:t>
            </a:r>
          </a:p>
        </p:txBody>
      </p:sp>
    </p:spTree>
    <p:extLst>
      <p:ext uri="{BB962C8B-B14F-4D97-AF65-F5344CB8AC3E}">
        <p14:creationId xmlns:p14="http://schemas.microsoft.com/office/powerpoint/2010/main" val="2957765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C533F-9B46-EE9B-BBEF-878742E72FC6}"/>
              </a:ext>
            </a:extLst>
          </p:cNvPr>
          <p:cNvSpPr>
            <a:spLocks noGrp="1"/>
          </p:cNvSpPr>
          <p:nvPr>
            <p:ph type="title"/>
          </p:nvPr>
        </p:nvSpPr>
        <p:spPr/>
        <p:txBody>
          <a:bodyPr lIns="91440" tIns="45720" rIns="91440" bIns="45720" anchor="t">
            <a:normAutofit/>
          </a:bodyPr>
          <a:lstStyle/>
          <a:p>
            <a:r>
              <a:rPr lang="en-US">
                <a:latin typeface="Arial"/>
                <a:ea typeface="Geneva"/>
                <a:cs typeface="Arial"/>
              </a:rPr>
              <a:t>Population</a:t>
            </a:r>
            <a:endParaRPr lang="en-US"/>
          </a:p>
        </p:txBody>
      </p:sp>
      <p:sp>
        <p:nvSpPr>
          <p:cNvPr id="4" name="Slide Number Placeholder 3">
            <a:extLst>
              <a:ext uri="{FF2B5EF4-FFF2-40B4-BE49-F238E27FC236}">
                <a16:creationId xmlns:a16="http://schemas.microsoft.com/office/drawing/2014/main" id="{0C44210D-43D8-725A-84DB-7DC68BD78CF3}"/>
              </a:ext>
            </a:extLst>
          </p:cNvPr>
          <p:cNvSpPr>
            <a:spLocks noGrp="1"/>
          </p:cNvSpPr>
          <p:nvPr>
            <p:ph type="sldNum" sz="quarter" idx="10"/>
          </p:nvPr>
        </p:nvSpPr>
        <p:spPr/>
        <p:txBody>
          <a:bodyPr/>
          <a:lstStyle/>
          <a:p>
            <a:pPr>
              <a:defRPr/>
            </a:pPr>
            <a:fld id="{70529338-9541-42ED-ADCF-A60C1F34BD22}" type="slidenum">
              <a:rPr lang="en-US" altLang="en-US"/>
              <a:pPr>
                <a:defRPr/>
              </a:pPr>
              <a:t>10</a:t>
            </a:fld>
            <a:endParaRPr lang="en-US" altLang="en-US"/>
          </a:p>
        </p:txBody>
      </p:sp>
      <p:graphicFrame>
        <p:nvGraphicFramePr>
          <p:cNvPr id="6" name="Table 5">
            <a:extLst>
              <a:ext uri="{FF2B5EF4-FFF2-40B4-BE49-F238E27FC236}">
                <a16:creationId xmlns:a16="http://schemas.microsoft.com/office/drawing/2014/main" id="{C169D793-92EE-C421-5197-FFF59EA9545E}"/>
              </a:ext>
            </a:extLst>
          </p:cNvPr>
          <p:cNvGraphicFramePr>
            <a:graphicFrameLocks noGrp="1"/>
          </p:cNvGraphicFramePr>
          <p:nvPr>
            <p:extLst>
              <p:ext uri="{D42A27DB-BD31-4B8C-83A1-F6EECF244321}">
                <p14:modId xmlns:p14="http://schemas.microsoft.com/office/powerpoint/2010/main" val="1494600097"/>
              </p:ext>
            </p:extLst>
          </p:nvPr>
        </p:nvGraphicFramePr>
        <p:xfrm>
          <a:off x="313774" y="1315894"/>
          <a:ext cx="4172818" cy="4802612"/>
        </p:xfrm>
        <a:graphic>
          <a:graphicData uri="http://schemas.openxmlformats.org/drawingml/2006/table">
            <a:tbl>
              <a:tblPr firstRow="1" bandRow="1">
                <a:tableStyleId>{5C22544A-7EE6-4342-B048-85BDC9FD1C3A}</a:tableStyleId>
              </a:tblPr>
              <a:tblGrid>
                <a:gridCol w="4172818">
                  <a:extLst>
                    <a:ext uri="{9D8B030D-6E8A-4147-A177-3AD203B41FA5}">
                      <a16:colId xmlns:a16="http://schemas.microsoft.com/office/drawing/2014/main" val="3444188623"/>
                    </a:ext>
                  </a:extLst>
                </a:gridCol>
              </a:tblGrid>
              <a:tr h="660359">
                <a:tc>
                  <a:txBody>
                    <a:bodyPr/>
                    <a:lstStyle/>
                    <a:p>
                      <a:pPr algn="ctr"/>
                      <a:r>
                        <a:rPr lang="en-US" sz="2400">
                          <a:solidFill>
                            <a:schemeClr val="bg2"/>
                          </a:solidFill>
                          <a:latin typeface="Arial"/>
                          <a:cs typeface="Arial"/>
                        </a:rPr>
                        <a:t>Inclusion</a:t>
                      </a:r>
                    </a:p>
                  </a:txBody>
                  <a:tcPr anchor="ctr">
                    <a:solidFill>
                      <a:srgbClr val="FFC000"/>
                    </a:solidFill>
                  </a:tcPr>
                </a:tc>
                <a:extLst>
                  <a:ext uri="{0D108BD9-81ED-4DB2-BD59-A6C34878D82A}">
                    <a16:rowId xmlns:a16="http://schemas.microsoft.com/office/drawing/2014/main" val="753212093"/>
                  </a:ext>
                </a:extLst>
              </a:tr>
              <a:tr h="4142253">
                <a:tc>
                  <a:txBody>
                    <a:bodyPr/>
                    <a:lstStyle/>
                    <a:p>
                      <a:pPr marL="285750" indent="-285750">
                        <a:buFont typeface="Arial" panose="020B0604020202020204" pitchFamily="34" charset="0"/>
                        <a:buChar char="•"/>
                      </a:pPr>
                      <a:r>
                        <a:rPr lang="en-US" sz="1600" dirty="0">
                          <a:latin typeface="Arial"/>
                          <a:cs typeface="Arial"/>
                        </a:rPr>
                        <a:t>Age </a:t>
                      </a:r>
                      <a:r>
                        <a:rPr lang="en-US" sz="1600" u="none" dirty="0">
                          <a:latin typeface="Arial"/>
                          <a:cs typeface="Arial"/>
                        </a:rPr>
                        <a:t>≥</a:t>
                      </a:r>
                      <a:r>
                        <a:rPr lang="en-US" sz="1600" dirty="0">
                          <a:latin typeface="Arial"/>
                          <a:cs typeface="Arial"/>
                        </a:rPr>
                        <a:t> 18 years old</a:t>
                      </a:r>
                    </a:p>
                    <a:p>
                      <a:pPr marL="285750" lvl="0" indent="-285750">
                        <a:buFont typeface="Arial" panose="020B0604020202020204" pitchFamily="34" charset="0"/>
                        <a:buChar char="•"/>
                      </a:pPr>
                      <a:endParaRPr lang="en-US" sz="1600" dirty="0">
                        <a:latin typeface="Arial"/>
                        <a:cs typeface="Arial"/>
                      </a:endParaRPr>
                    </a:p>
                    <a:p>
                      <a:pPr marL="285750" lvl="0" indent="-285750">
                        <a:buFont typeface="Arial" panose="020B0604020202020204" pitchFamily="34" charset="0"/>
                        <a:buChar char="•"/>
                      </a:pPr>
                      <a:r>
                        <a:rPr lang="en-US" sz="1600" dirty="0">
                          <a:latin typeface="Arial"/>
                          <a:cs typeface="Arial"/>
                        </a:rPr>
                        <a:t>Penicillin-non-susceptible, ceftriaxone-susceptible VGS isolated from sterile cultures</a:t>
                      </a:r>
                      <a:endParaRPr lang="en-US" dirty="0"/>
                    </a:p>
                    <a:p>
                      <a:pPr marL="285750" lvl="0" indent="-285750">
                        <a:buFont typeface="Arial" panose="020B0604020202020204" pitchFamily="34" charset="0"/>
                        <a:buChar char="•"/>
                      </a:pPr>
                      <a:endParaRPr lang="en-US" sz="1600" dirty="0">
                        <a:latin typeface="Arial"/>
                        <a:cs typeface="Arial"/>
                      </a:endParaRPr>
                    </a:p>
                    <a:p>
                      <a:pPr marL="285750" lvl="0" indent="-285750">
                        <a:buFont typeface="Arial" panose="020B0604020202020204" pitchFamily="34" charset="0"/>
                        <a:buChar char="•"/>
                      </a:pPr>
                      <a:r>
                        <a:rPr lang="en-US" sz="1600">
                          <a:latin typeface="Arial"/>
                          <a:cs typeface="Arial"/>
                        </a:rPr>
                        <a:t>Definitive treatment with:</a:t>
                      </a:r>
                    </a:p>
                    <a:p>
                      <a:pPr marL="742950" lvl="1" indent="-285750">
                        <a:buFont typeface="Courier New" panose="020B0604020202020204" pitchFamily="34" charset="0"/>
                        <a:buChar char="o"/>
                      </a:pPr>
                      <a:r>
                        <a:rPr lang="en-US" sz="1600">
                          <a:latin typeface="Arial"/>
                          <a:cs typeface="Arial"/>
                        </a:rPr>
                        <a:t>Ceftriaxone</a:t>
                      </a:r>
                      <a:endParaRPr lang="en-US"/>
                    </a:p>
                    <a:p>
                      <a:pPr marL="742950" lvl="1" indent="-285750">
                        <a:buFont typeface="Courier New" panose="020B0604020202020204" pitchFamily="34" charset="0"/>
                        <a:buChar char="o"/>
                      </a:pPr>
                      <a:r>
                        <a:rPr lang="en-US" sz="1600">
                          <a:latin typeface="Arial"/>
                          <a:cs typeface="Arial"/>
                        </a:rPr>
                        <a:t>Vancomycin</a:t>
                      </a:r>
                      <a:endParaRPr lang="en-US"/>
                    </a:p>
                    <a:p>
                      <a:pPr marL="742950" lvl="1" indent="-285750">
                        <a:buFont typeface="Courier New" panose="020B0604020202020204" pitchFamily="34" charset="0"/>
                        <a:buChar char="o"/>
                      </a:pPr>
                      <a:r>
                        <a:rPr lang="en-US" sz="1600">
                          <a:latin typeface="Arial"/>
                          <a:cs typeface="Arial"/>
                        </a:rPr>
                        <a:t>Cefpodoxime and/or </a:t>
                      </a:r>
                      <a:endParaRPr lang="en-US"/>
                    </a:p>
                    <a:p>
                      <a:pPr marL="742950" lvl="1" indent="-285750">
                        <a:buFont typeface="Courier New" panose="020B0604020202020204" pitchFamily="34" charset="0"/>
                        <a:buChar char="o"/>
                      </a:pPr>
                      <a:r>
                        <a:rPr lang="en-US" sz="1600">
                          <a:latin typeface="Arial"/>
                          <a:cs typeface="Arial"/>
                        </a:rPr>
                        <a:t>Cefdinir</a:t>
                      </a:r>
                      <a:endParaRPr lang="en-US"/>
                    </a:p>
                  </a:txBody>
                  <a:tcPr>
                    <a:solidFill>
                      <a:schemeClr val="tx1">
                        <a:lumMod val="85000"/>
                      </a:schemeClr>
                    </a:solidFill>
                  </a:tcPr>
                </a:tc>
                <a:extLst>
                  <a:ext uri="{0D108BD9-81ED-4DB2-BD59-A6C34878D82A}">
                    <a16:rowId xmlns:a16="http://schemas.microsoft.com/office/drawing/2014/main" val="2592889940"/>
                  </a:ext>
                </a:extLst>
              </a:tr>
            </a:tbl>
          </a:graphicData>
        </a:graphic>
      </p:graphicFrame>
      <p:graphicFrame>
        <p:nvGraphicFramePr>
          <p:cNvPr id="7" name="Table 6">
            <a:extLst>
              <a:ext uri="{FF2B5EF4-FFF2-40B4-BE49-F238E27FC236}">
                <a16:creationId xmlns:a16="http://schemas.microsoft.com/office/drawing/2014/main" id="{A4693609-D502-FAE7-AC70-95819B5AE2C5}"/>
              </a:ext>
            </a:extLst>
          </p:cNvPr>
          <p:cNvGraphicFramePr>
            <a:graphicFrameLocks noGrp="1"/>
          </p:cNvGraphicFramePr>
          <p:nvPr>
            <p:extLst>
              <p:ext uri="{D42A27DB-BD31-4B8C-83A1-F6EECF244321}">
                <p14:modId xmlns:p14="http://schemas.microsoft.com/office/powerpoint/2010/main" val="3926057192"/>
              </p:ext>
            </p:extLst>
          </p:nvPr>
        </p:nvGraphicFramePr>
        <p:xfrm>
          <a:off x="4724400" y="1315895"/>
          <a:ext cx="4172819" cy="4802612"/>
        </p:xfrm>
        <a:graphic>
          <a:graphicData uri="http://schemas.openxmlformats.org/drawingml/2006/table">
            <a:tbl>
              <a:tblPr firstRow="1" bandRow="1">
                <a:tableStyleId>{5C22544A-7EE6-4342-B048-85BDC9FD1C3A}</a:tableStyleId>
              </a:tblPr>
              <a:tblGrid>
                <a:gridCol w="4172819">
                  <a:extLst>
                    <a:ext uri="{9D8B030D-6E8A-4147-A177-3AD203B41FA5}">
                      <a16:colId xmlns:a16="http://schemas.microsoft.com/office/drawing/2014/main" val="3444188623"/>
                    </a:ext>
                  </a:extLst>
                </a:gridCol>
              </a:tblGrid>
              <a:tr h="645730">
                <a:tc>
                  <a:txBody>
                    <a:bodyPr/>
                    <a:lstStyle/>
                    <a:p>
                      <a:pPr lvl="0" algn="ctr">
                        <a:buNone/>
                      </a:pPr>
                      <a:r>
                        <a:rPr lang="en-US" sz="2400" dirty="0">
                          <a:solidFill>
                            <a:schemeClr val="bg2"/>
                          </a:solidFill>
                          <a:latin typeface="Arial"/>
                          <a:cs typeface="Arial"/>
                        </a:rPr>
                        <a:t>Exclusion</a:t>
                      </a:r>
                    </a:p>
                  </a:txBody>
                  <a:tcPr anchor="ctr">
                    <a:solidFill>
                      <a:srgbClr val="FFC000"/>
                    </a:solidFill>
                  </a:tcPr>
                </a:tc>
                <a:extLst>
                  <a:ext uri="{0D108BD9-81ED-4DB2-BD59-A6C34878D82A}">
                    <a16:rowId xmlns:a16="http://schemas.microsoft.com/office/drawing/2014/main" val="753212093"/>
                  </a:ext>
                </a:extLst>
              </a:tr>
              <a:tr h="4156882">
                <a:tc>
                  <a:txBody>
                    <a:bodyPr/>
                    <a:lstStyle/>
                    <a:p>
                      <a:pPr marL="285750" indent="-285750">
                        <a:buFont typeface="Arial" panose="020B0604020202020204" pitchFamily="34" charset="0"/>
                        <a:buChar char="•"/>
                      </a:pPr>
                      <a:r>
                        <a:rPr lang="en-US" sz="1600" dirty="0">
                          <a:latin typeface="Arial"/>
                          <a:cs typeface="Arial"/>
                        </a:rPr>
                        <a:t>Deep-seated infection</a:t>
                      </a:r>
                    </a:p>
                    <a:p>
                      <a:pPr marL="285750" lvl="0" indent="-285750">
                        <a:buFont typeface="Arial" panose="020B0604020202020204" pitchFamily="34" charset="0"/>
                        <a:buChar char="•"/>
                      </a:pPr>
                      <a:endParaRPr lang="en-US" sz="1600" dirty="0">
                        <a:latin typeface="Arial"/>
                        <a:cs typeface="Arial"/>
                      </a:endParaRPr>
                    </a:p>
                    <a:p>
                      <a:pPr marL="285750" lvl="0" indent="-285750">
                        <a:buFont typeface="Arial" panose="020B0604020202020204" pitchFamily="34" charset="0"/>
                        <a:buChar char="•"/>
                      </a:pPr>
                      <a:r>
                        <a:rPr lang="en-US" sz="1600" dirty="0">
                          <a:latin typeface="Arial"/>
                          <a:cs typeface="Arial"/>
                        </a:rPr>
                        <a:t>Polymicrobial infections</a:t>
                      </a:r>
                    </a:p>
                    <a:p>
                      <a:pPr marL="285750" lvl="0" indent="-285750">
                        <a:buFont typeface="Arial" panose="020B0604020202020204" pitchFamily="34" charset="0"/>
                        <a:buChar char="•"/>
                      </a:pPr>
                      <a:endParaRPr lang="en-US" sz="1600" dirty="0">
                        <a:latin typeface="Arial"/>
                        <a:cs typeface="Arial"/>
                      </a:endParaRPr>
                    </a:p>
                    <a:p>
                      <a:pPr marL="285750" lvl="0" indent="-285750">
                        <a:buFont typeface="Arial" panose="020B0604020202020204" pitchFamily="34" charset="0"/>
                        <a:buChar char="•"/>
                      </a:pPr>
                      <a:r>
                        <a:rPr lang="en-US" sz="1600" dirty="0">
                          <a:latin typeface="Arial"/>
                          <a:cs typeface="Arial"/>
                        </a:rPr>
                        <a:t>Inability to achieve adequate source control</a:t>
                      </a:r>
                    </a:p>
                    <a:p>
                      <a:pPr marL="285750" lvl="0" indent="-285750">
                        <a:buFont typeface="Arial" panose="020B0604020202020204" pitchFamily="34" charset="0"/>
                        <a:buChar char="•"/>
                      </a:pPr>
                      <a:endParaRPr lang="en-US" sz="1600" dirty="0">
                        <a:latin typeface="Arial"/>
                        <a:cs typeface="Arial"/>
                      </a:endParaRPr>
                    </a:p>
                    <a:p>
                      <a:pPr marL="285750" lvl="0" indent="-285750">
                        <a:buFont typeface="Arial" panose="020B0604020202020204" pitchFamily="34" charset="0"/>
                        <a:buChar char="•"/>
                      </a:pPr>
                      <a:r>
                        <a:rPr lang="en-US" sz="1600" dirty="0">
                          <a:latin typeface="Arial"/>
                          <a:cs typeface="Arial"/>
                        </a:rPr>
                        <a:t>&gt; 50% of antibiotic regimen IV for the PO transition group</a:t>
                      </a:r>
                    </a:p>
                    <a:p>
                      <a:pPr marL="285750" lvl="0" indent="-285750">
                        <a:buFont typeface="Arial" panose="020B0604020202020204" pitchFamily="34" charset="0"/>
                        <a:buChar char="•"/>
                      </a:pPr>
                      <a:endParaRPr lang="en-US" sz="1600" dirty="0">
                        <a:latin typeface="Arial"/>
                        <a:cs typeface="Arial"/>
                      </a:endParaRPr>
                    </a:p>
                    <a:p>
                      <a:pPr marL="285750" lvl="0" indent="-285750">
                        <a:buFont typeface="Arial" panose="020B0604020202020204" pitchFamily="34" charset="0"/>
                        <a:buChar char="•"/>
                      </a:pPr>
                      <a:r>
                        <a:rPr lang="en-US" sz="1600" dirty="0">
                          <a:latin typeface="Arial"/>
                          <a:cs typeface="Arial"/>
                        </a:rPr>
                        <a:t>Transition to hospice/comfort care prior to completion of treatment</a:t>
                      </a:r>
                    </a:p>
                    <a:p>
                      <a:pPr marL="285750" lvl="0" indent="-285750">
                        <a:buFont typeface="Arial" panose="020B0604020202020204" pitchFamily="34" charset="0"/>
                        <a:buChar char="•"/>
                      </a:pPr>
                      <a:endParaRPr lang="en-US" sz="1600" dirty="0">
                        <a:latin typeface="Arial"/>
                        <a:cs typeface="Arial"/>
                      </a:endParaRPr>
                    </a:p>
                    <a:p>
                      <a:pPr marL="285750" lvl="0" indent="-285750">
                        <a:buFont typeface="Arial" panose="020B0604020202020204" pitchFamily="34" charset="0"/>
                        <a:buChar char="•"/>
                      </a:pPr>
                      <a:r>
                        <a:rPr lang="en-US" sz="1600" dirty="0">
                          <a:latin typeface="Arial"/>
                          <a:cs typeface="Arial"/>
                        </a:rPr>
                        <a:t>Non-adherence</a:t>
                      </a:r>
                    </a:p>
                    <a:p>
                      <a:pPr marL="285750" lvl="0" indent="-285750">
                        <a:buFont typeface="Arial" panose="020B0604020202020204" pitchFamily="34" charset="0"/>
                        <a:buChar char="•"/>
                      </a:pPr>
                      <a:endParaRPr lang="en-US" sz="1600" dirty="0">
                        <a:latin typeface="Arial"/>
                        <a:cs typeface="Arial"/>
                      </a:endParaRPr>
                    </a:p>
                    <a:p>
                      <a:pPr marL="285750" lvl="0" indent="-285750">
                        <a:buFont typeface="Arial" panose="020B0604020202020204" pitchFamily="34" charset="0"/>
                        <a:buChar char="•"/>
                      </a:pPr>
                      <a:r>
                        <a:rPr lang="en-US" sz="1600" i="1" dirty="0">
                          <a:latin typeface="Arial"/>
                          <a:cs typeface="Arial"/>
                        </a:rPr>
                        <a:t>Streptococcus </a:t>
                      </a:r>
                      <a:r>
                        <a:rPr lang="en-US" sz="1600" dirty="0">
                          <a:latin typeface="Arial"/>
                          <a:cs typeface="Arial"/>
                        </a:rPr>
                        <a:t>spp. ruled contaminant</a:t>
                      </a:r>
                    </a:p>
                  </a:txBody>
                  <a:tcPr>
                    <a:solidFill>
                      <a:schemeClr val="tx1">
                        <a:lumMod val="85000"/>
                      </a:schemeClr>
                    </a:solidFill>
                  </a:tcPr>
                </a:tc>
                <a:extLst>
                  <a:ext uri="{0D108BD9-81ED-4DB2-BD59-A6C34878D82A}">
                    <a16:rowId xmlns:a16="http://schemas.microsoft.com/office/drawing/2014/main" val="2592889940"/>
                  </a:ext>
                </a:extLst>
              </a:tr>
            </a:tbl>
          </a:graphicData>
        </a:graphic>
      </p:graphicFrame>
    </p:spTree>
    <p:extLst>
      <p:ext uri="{BB962C8B-B14F-4D97-AF65-F5344CB8AC3E}">
        <p14:creationId xmlns:p14="http://schemas.microsoft.com/office/powerpoint/2010/main" val="2786467688"/>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28029-5C15-10AE-3966-C33429C525AE}"/>
              </a:ext>
            </a:extLst>
          </p:cNvPr>
          <p:cNvSpPr>
            <a:spLocks noGrp="1"/>
          </p:cNvSpPr>
          <p:nvPr>
            <p:ph type="title"/>
          </p:nvPr>
        </p:nvSpPr>
        <p:spPr/>
        <p:txBody>
          <a:bodyPr lIns="91440" tIns="45720" rIns="91440" bIns="45720" anchor="t">
            <a:normAutofit/>
          </a:bodyPr>
          <a:lstStyle/>
          <a:p>
            <a:r>
              <a:rPr lang="en-US">
                <a:latin typeface="Arial"/>
                <a:ea typeface="Geneva"/>
                <a:cs typeface="Arial"/>
              </a:rPr>
              <a:t>Outcomes</a:t>
            </a:r>
            <a:endParaRPr lang="en-US"/>
          </a:p>
        </p:txBody>
      </p:sp>
      <p:sp>
        <p:nvSpPr>
          <p:cNvPr id="3" name="Content Placeholder 2">
            <a:extLst>
              <a:ext uri="{FF2B5EF4-FFF2-40B4-BE49-F238E27FC236}">
                <a16:creationId xmlns:a16="http://schemas.microsoft.com/office/drawing/2014/main" id="{A2DE35DA-EAA4-59FD-AEE8-679F75C27A12}"/>
              </a:ext>
            </a:extLst>
          </p:cNvPr>
          <p:cNvSpPr>
            <a:spLocks noGrp="1"/>
          </p:cNvSpPr>
          <p:nvPr>
            <p:ph idx="1"/>
          </p:nvPr>
        </p:nvSpPr>
        <p:spPr/>
        <p:txBody>
          <a:bodyPr lIns="91440" tIns="45720" rIns="91440" bIns="45720" anchor="t"/>
          <a:lstStyle/>
          <a:p>
            <a:pPr marL="226695" indent="-226695"/>
            <a:r>
              <a:rPr lang="en-US">
                <a:latin typeface="Arial"/>
                <a:ea typeface="Geneva"/>
                <a:cs typeface="Arial"/>
              </a:rPr>
              <a:t>Primary Outcome</a:t>
            </a:r>
          </a:p>
          <a:p>
            <a:pPr lvl="1">
              <a:buFont typeface="Courier New" pitchFamily="2" charset="2"/>
              <a:buChar char="o"/>
            </a:pPr>
            <a:r>
              <a:rPr lang="en-US">
                <a:latin typeface="Arial"/>
                <a:ea typeface="Geneva"/>
                <a:cs typeface="Arial"/>
              </a:rPr>
              <a:t>All-cause mortality at 90 days</a:t>
            </a:r>
          </a:p>
          <a:p>
            <a:pPr marL="226695" indent="-226695"/>
            <a:endParaRPr lang="en-US">
              <a:latin typeface="Arial"/>
              <a:ea typeface="Geneva"/>
              <a:cs typeface="Arial"/>
            </a:endParaRPr>
          </a:p>
          <a:p>
            <a:pPr marL="226695" indent="-226695"/>
            <a:r>
              <a:rPr lang="en-US">
                <a:latin typeface="Arial"/>
                <a:ea typeface="Geneva"/>
                <a:cs typeface="Arial"/>
              </a:rPr>
              <a:t>Secondary Outcomes</a:t>
            </a:r>
          </a:p>
          <a:p>
            <a:pPr lvl="1">
              <a:buFont typeface="Courier New" pitchFamily="2" charset="2"/>
              <a:buChar char="o"/>
            </a:pPr>
            <a:r>
              <a:rPr lang="en-US">
                <a:latin typeface="Arial"/>
                <a:ea typeface="Geneva"/>
                <a:cs typeface="Arial"/>
              </a:rPr>
              <a:t>Recurrence of VGS infection at 90 days</a:t>
            </a:r>
          </a:p>
          <a:p>
            <a:pPr lvl="1">
              <a:buFont typeface="Courier New" pitchFamily="2" charset="2"/>
              <a:buChar char="o"/>
            </a:pPr>
            <a:r>
              <a:rPr lang="en-US">
                <a:latin typeface="Arial"/>
                <a:ea typeface="Geneva"/>
                <a:cs typeface="Arial"/>
              </a:rPr>
              <a:t>Hospital length of stay (LOS)</a:t>
            </a:r>
          </a:p>
          <a:p>
            <a:pPr lvl="1">
              <a:buFont typeface="Courier New" pitchFamily="2" charset="2"/>
              <a:buChar char="o"/>
            </a:pPr>
            <a:r>
              <a:rPr lang="en-US">
                <a:latin typeface="Arial"/>
                <a:ea typeface="Geneva"/>
                <a:cs typeface="Arial"/>
              </a:rPr>
              <a:t>Treatment-related adverse effects</a:t>
            </a:r>
          </a:p>
        </p:txBody>
      </p:sp>
      <p:sp>
        <p:nvSpPr>
          <p:cNvPr id="4" name="Slide Number Placeholder 3">
            <a:extLst>
              <a:ext uri="{FF2B5EF4-FFF2-40B4-BE49-F238E27FC236}">
                <a16:creationId xmlns:a16="http://schemas.microsoft.com/office/drawing/2014/main" id="{85C71F8A-8CCE-BED8-9B67-611A04B949B7}"/>
              </a:ext>
            </a:extLst>
          </p:cNvPr>
          <p:cNvSpPr>
            <a:spLocks noGrp="1"/>
          </p:cNvSpPr>
          <p:nvPr>
            <p:ph type="sldNum" sz="quarter" idx="10"/>
          </p:nvPr>
        </p:nvSpPr>
        <p:spPr/>
        <p:txBody>
          <a:bodyPr/>
          <a:lstStyle/>
          <a:p>
            <a:pPr>
              <a:defRPr/>
            </a:pPr>
            <a:fld id="{70529338-9541-42ED-ADCF-A60C1F34BD22}" type="slidenum">
              <a:rPr lang="en-US" altLang="en-US"/>
              <a:pPr>
                <a:defRPr/>
              </a:pPr>
              <a:t>11</a:t>
            </a:fld>
            <a:endParaRPr lang="en-US" altLang="en-US"/>
          </a:p>
        </p:txBody>
      </p:sp>
    </p:spTree>
    <p:extLst>
      <p:ext uri="{BB962C8B-B14F-4D97-AF65-F5344CB8AC3E}">
        <p14:creationId xmlns:p14="http://schemas.microsoft.com/office/powerpoint/2010/main" val="1200147013"/>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408EA-38B3-C062-1FD0-CD794601C753}"/>
              </a:ext>
            </a:extLst>
          </p:cNvPr>
          <p:cNvSpPr>
            <a:spLocks noGrp="1"/>
          </p:cNvSpPr>
          <p:nvPr>
            <p:ph type="title"/>
          </p:nvPr>
        </p:nvSpPr>
        <p:spPr/>
        <p:txBody>
          <a:bodyPr lIns="91440" tIns="45720" rIns="91440" bIns="45720" anchor="t">
            <a:normAutofit/>
          </a:bodyPr>
          <a:lstStyle/>
          <a:p>
            <a:r>
              <a:rPr lang="en-US">
                <a:latin typeface="Arial"/>
                <a:ea typeface="Geneva"/>
                <a:cs typeface="Arial"/>
              </a:rPr>
              <a:t>Statistical Analysis</a:t>
            </a:r>
            <a:endParaRPr lang="en-US"/>
          </a:p>
        </p:txBody>
      </p:sp>
      <p:sp>
        <p:nvSpPr>
          <p:cNvPr id="4" name="Slide Number Placeholder 3">
            <a:extLst>
              <a:ext uri="{FF2B5EF4-FFF2-40B4-BE49-F238E27FC236}">
                <a16:creationId xmlns:a16="http://schemas.microsoft.com/office/drawing/2014/main" id="{9FE0D747-8E8F-ECEA-DF1F-D06B0A01A5AF}"/>
              </a:ext>
            </a:extLst>
          </p:cNvPr>
          <p:cNvSpPr>
            <a:spLocks noGrp="1"/>
          </p:cNvSpPr>
          <p:nvPr>
            <p:ph type="sldNum" sz="quarter" idx="10"/>
          </p:nvPr>
        </p:nvSpPr>
        <p:spPr/>
        <p:txBody>
          <a:bodyPr/>
          <a:lstStyle/>
          <a:p>
            <a:pPr>
              <a:defRPr/>
            </a:pPr>
            <a:fld id="{70529338-9541-42ED-ADCF-A60C1F34BD22}" type="slidenum">
              <a:rPr lang="en-US" altLang="en-US"/>
              <a:pPr>
                <a:defRPr/>
              </a:pPr>
              <a:t>12</a:t>
            </a:fld>
            <a:endParaRPr lang="en-US" altLang="en-US"/>
          </a:p>
        </p:txBody>
      </p:sp>
      <p:graphicFrame>
        <p:nvGraphicFramePr>
          <p:cNvPr id="3" name="Diagram 2">
            <a:extLst>
              <a:ext uri="{FF2B5EF4-FFF2-40B4-BE49-F238E27FC236}">
                <a16:creationId xmlns:a16="http://schemas.microsoft.com/office/drawing/2014/main" id="{0F851B71-DDAA-5869-4632-0A5C7537D45E}"/>
              </a:ext>
            </a:extLst>
          </p:cNvPr>
          <p:cNvGraphicFramePr/>
          <p:nvPr>
            <p:extLst>
              <p:ext uri="{D42A27DB-BD31-4B8C-83A1-F6EECF244321}">
                <p14:modId xmlns:p14="http://schemas.microsoft.com/office/powerpoint/2010/main" val="3154481738"/>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27574464"/>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22A9C-1B66-0800-7983-A9203B4C79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E1CAE4-2A71-E452-89AE-CC29EAD4FB78}"/>
              </a:ext>
            </a:extLst>
          </p:cNvPr>
          <p:cNvSpPr>
            <a:spLocks noGrp="1"/>
          </p:cNvSpPr>
          <p:nvPr>
            <p:ph type="title"/>
          </p:nvPr>
        </p:nvSpPr>
        <p:spPr/>
        <p:txBody>
          <a:bodyPr lIns="91440" tIns="45720" rIns="91440" bIns="45720" anchor="t">
            <a:normAutofit/>
          </a:bodyPr>
          <a:lstStyle/>
          <a:p>
            <a:r>
              <a:rPr lang="en-US">
                <a:latin typeface="Arial"/>
                <a:ea typeface="Geneva"/>
                <a:cs typeface="Arial"/>
              </a:rPr>
              <a:t>Results </a:t>
            </a:r>
            <a:endParaRPr lang="en-US"/>
          </a:p>
        </p:txBody>
      </p:sp>
      <p:sp>
        <p:nvSpPr>
          <p:cNvPr id="4" name="Slide Number Placeholder 3">
            <a:extLst>
              <a:ext uri="{FF2B5EF4-FFF2-40B4-BE49-F238E27FC236}">
                <a16:creationId xmlns:a16="http://schemas.microsoft.com/office/drawing/2014/main" id="{E1BFCADD-BBD3-19C8-F066-555494DCB450}"/>
              </a:ext>
            </a:extLst>
          </p:cNvPr>
          <p:cNvSpPr>
            <a:spLocks noGrp="1"/>
          </p:cNvSpPr>
          <p:nvPr>
            <p:ph type="sldNum" sz="quarter" idx="10"/>
          </p:nvPr>
        </p:nvSpPr>
        <p:spPr/>
        <p:txBody>
          <a:bodyPr/>
          <a:lstStyle/>
          <a:p>
            <a:pPr>
              <a:defRPr/>
            </a:pPr>
            <a:fld id="{70529338-9541-42ED-ADCF-A60C1F34BD22}" type="slidenum">
              <a:rPr lang="en-US" altLang="en-US"/>
              <a:pPr>
                <a:defRPr/>
              </a:pPr>
              <a:t>13</a:t>
            </a:fld>
            <a:endParaRPr lang="en-US" altLang="en-US"/>
          </a:p>
        </p:txBody>
      </p:sp>
      <p:graphicFrame>
        <p:nvGraphicFramePr>
          <p:cNvPr id="3" name="Diagram 2">
            <a:extLst>
              <a:ext uri="{FF2B5EF4-FFF2-40B4-BE49-F238E27FC236}">
                <a16:creationId xmlns:a16="http://schemas.microsoft.com/office/drawing/2014/main" id="{AEF22235-AB81-C6C8-8EF4-CF5A6413C500}"/>
              </a:ext>
            </a:extLst>
          </p:cNvPr>
          <p:cNvGraphicFramePr/>
          <p:nvPr>
            <p:extLst>
              <p:ext uri="{D42A27DB-BD31-4B8C-83A1-F6EECF244321}">
                <p14:modId xmlns:p14="http://schemas.microsoft.com/office/powerpoint/2010/main" val="1646140769"/>
              </p:ext>
            </p:extLst>
          </p:nvPr>
        </p:nvGraphicFramePr>
        <p:xfrm>
          <a:off x="890635" y="1075965"/>
          <a:ext cx="7927675" cy="52966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2021243"/>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9AA23-71F2-66C2-E337-4CE9AE533F90}"/>
              </a:ext>
            </a:extLst>
          </p:cNvPr>
          <p:cNvSpPr>
            <a:spLocks noGrp="1"/>
          </p:cNvSpPr>
          <p:nvPr>
            <p:ph type="title"/>
          </p:nvPr>
        </p:nvSpPr>
        <p:spPr/>
        <p:txBody>
          <a:bodyPr lIns="91440" tIns="45720" rIns="91440" bIns="45720" anchor="t">
            <a:normAutofit/>
          </a:bodyPr>
          <a:lstStyle/>
          <a:p>
            <a:r>
              <a:rPr lang="en-US">
                <a:latin typeface="Arial"/>
                <a:ea typeface="Geneva"/>
                <a:cs typeface="Arial"/>
              </a:rPr>
              <a:t>Results – Baseline Characteristics</a:t>
            </a:r>
            <a:endParaRPr lang="en-US"/>
          </a:p>
        </p:txBody>
      </p:sp>
      <p:sp>
        <p:nvSpPr>
          <p:cNvPr id="4" name="Slide Number Placeholder 3">
            <a:extLst>
              <a:ext uri="{FF2B5EF4-FFF2-40B4-BE49-F238E27FC236}">
                <a16:creationId xmlns:a16="http://schemas.microsoft.com/office/drawing/2014/main" id="{AE80090F-3CC0-3509-387F-FDBF4441CA05}"/>
              </a:ext>
            </a:extLst>
          </p:cNvPr>
          <p:cNvSpPr>
            <a:spLocks noGrp="1"/>
          </p:cNvSpPr>
          <p:nvPr>
            <p:ph type="sldNum" sz="quarter" idx="10"/>
          </p:nvPr>
        </p:nvSpPr>
        <p:spPr/>
        <p:txBody>
          <a:bodyPr/>
          <a:lstStyle/>
          <a:p>
            <a:pPr>
              <a:defRPr/>
            </a:pPr>
            <a:fld id="{70529338-9541-42ED-ADCF-A60C1F34BD22}" type="slidenum">
              <a:rPr lang="en-US" altLang="en-US"/>
              <a:pPr>
                <a:defRPr/>
              </a:pPr>
              <a:t>14</a:t>
            </a:fld>
            <a:endParaRPr lang="en-US" altLang="en-US"/>
          </a:p>
        </p:txBody>
      </p:sp>
      <p:graphicFrame>
        <p:nvGraphicFramePr>
          <p:cNvPr id="6" name="Table 5">
            <a:extLst>
              <a:ext uri="{FF2B5EF4-FFF2-40B4-BE49-F238E27FC236}">
                <a16:creationId xmlns:a16="http://schemas.microsoft.com/office/drawing/2014/main" id="{72569319-A67D-5A16-CAE0-CFA126D000EC}"/>
              </a:ext>
            </a:extLst>
          </p:cNvPr>
          <p:cNvGraphicFramePr>
            <a:graphicFrameLocks noGrp="1"/>
          </p:cNvGraphicFramePr>
          <p:nvPr>
            <p:extLst>
              <p:ext uri="{D42A27DB-BD31-4B8C-83A1-F6EECF244321}">
                <p14:modId xmlns:p14="http://schemas.microsoft.com/office/powerpoint/2010/main" val="1967541681"/>
              </p:ext>
            </p:extLst>
          </p:nvPr>
        </p:nvGraphicFramePr>
        <p:xfrm>
          <a:off x="487114" y="1589049"/>
          <a:ext cx="8169771" cy="3980931"/>
        </p:xfrm>
        <a:graphic>
          <a:graphicData uri="http://schemas.openxmlformats.org/drawingml/2006/table">
            <a:tbl>
              <a:tblPr bandRow="1">
                <a:tableStyleId>{5C22544A-7EE6-4342-B048-85BDC9FD1C3A}</a:tableStyleId>
              </a:tblPr>
              <a:tblGrid>
                <a:gridCol w="4634891">
                  <a:extLst>
                    <a:ext uri="{9D8B030D-6E8A-4147-A177-3AD203B41FA5}">
                      <a16:colId xmlns:a16="http://schemas.microsoft.com/office/drawing/2014/main" val="2531891035"/>
                    </a:ext>
                  </a:extLst>
                </a:gridCol>
                <a:gridCol w="1763720">
                  <a:extLst>
                    <a:ext uri="{9D8B030D-6E8A-4147-A177-3AD203B41FA5}">
                      <a16:colId xmlns:a16="http://schemas.microsoft.com/office/drawing/2014/main" val="3064668735"/>
                    </a:ext>
                  </a:extLst>
                </a:gridCol>
                <a:gridCol w="1771160">
                  <a:extLst>
                    <a:ext uri="{9D8B030D-6E8A-4147-A177-3AD203B41FA5}">
                      <a16:colId xmlns:a16="http://schemas.microsoft.com/office/drawing/2014/main" val="1531706053"/>
                    </a:ext>
                  </a:extLst>
                </a:gridCol>
              </a:tblGrid>
              <a:tr h="929711">
                <a:tc>
                  <a:txBody>
                    <a:bodyPr/>
                    <a:lstStyle/>
                    <a:p>
                      <a:pPr algn="ctr" rtl="0" fontAlgn="base">
                        <a:lnSpc>
                          <a:spcPct val="100000"/>
                        </a:lnSpc>
                        <a:buNone/>
                      </a:pPr>
                      <a:r>
                        <a:rPr lang="en-US" sz="1600" b="1" dirty="0">
                          <a:solidFill>
                            <a:schemeClr val="bg2"/>
                          </a:solidFill>
                          <a:effectLst/>
                          <a:latin typeface="Arial"/>
                          <a:cs typeface="Arial"/>
                        </a:rPr>
                        <a:t>Characteristic</a:t>
                      </a:r>
                    </a:p>
                  </a:txBody>
                  <a:tcPr marL="66675" marR="66675" anchor="ctr">
                    <a:lnL w="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3AB16"/>
                    </a:solidFill>
                  </a:tcPr>
                </a:tc>
                <a:tc>
                  <a:txBody>
                    <a:bodyPr/>
                    <a:lstStyle/>
                    <a:p>
                      <a:pPr algn="ctr" rtl="0" fontAlgn="base">
                        <a:lnSpc>
                          <a:spcPct val="100000"/>
                        </a:lnSpc>
                        <a:buNone/>
                      </a:pPr>
                      <a:r>
                        <a:rPr lang="en-US" sz="1600" b="1">
                          <a:solidFill>
                            <a:schemeClr val="bg2"/>
                          </a:solidFill>
                          <a:effectLst/>
                          <a:latin typeface="Arial"/>
                          <a:cs typeface="Arial"/>
                        </a:rPr>
                        <a:t>IV-only </a:t>
                      </a:r>
                    </a:p>
                    <a:p>
                      <a:pPr algn="ctr" rtl="0" fontAlgn="base">
                        <a:lnSpc>
                          <a:spcPct val="100000"/>
                        </a:lnSpc>
                        <a:buNone/>
                      </a:pPr>
                      <a:r>
                        <a:rPr lang="en-US" sz="1600" b="1">
                          <a:solidFill>
                            <a:schemeClr val="bg2"/>
                          </a:solidFill>
                          <a:effectLst/>
                          <a:latin typeface="Arial"/>
                          <a:cs typeface="Arial"/>
                        </a:rPr>
                        <a:t>(n = 43) </a:t>
                      </a:r>
                    </a:p>
                  </a:txBody>
                  <a:tcPr marL="66675" marR="666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3AB16"/>
                    </a:solidFill>
                  </a:tcPr>
                </a:tc>
                <a:tc>
                  <a:txBody>
                    <a:bodyPr/>
                    <a:lstStyle/>
                    <a:p>
                      <a:pPr algn="ctr" rtl="0" fontAlgn="base">
                        <a:lnSpc>
                          <a:spcPct val="100000"/>
                        </a:lnSpc>
                        <a:buNone/>
                      </a:pPr>
                      <a:r>
                        <a:rPr lang="en-US" sz="1600" b="1">
                          <a:solidFill>
                            <a:schemeClr val="bg2"/>
                          </a:solidFill>
                          <a:effectLst/>
                          <a:latin typeface="Arial"/>
                          <a:cs typeface="Arial"/>
                        </a:rPr>
                        <a:t>PO-transition </a:t>
                      </a:r>
                    </a:p>
                    <a:p>
                      <a:pPr algn="ctr" rtl="0" fontAlgn="base">
                        <a:lnSpc>
                          <a:spcPct val="100000"/>
                        </a:lnSpc>
                        <a:buNone/>
                      </a:pPr>
                      <a:r>
                        <a:rPr lang="en-US" sz="1600" b="1">
                          <a:solidFill>
                            <a:schemeClr val="bg2"/>
                          </a:solidFill>
                          <a:effectLst/>
                          <a:latin typeface="Arial"/>
                          <a:cs typeface="Arial"/>
                        </a:rPr>
                        <a:t>(n = 9) </a:t>
                      </a:r>
                    </a:p>
                  </a:txBody>
                  <a:tcPr marL="66675" marR="666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3AB16"/>
                    </a:solidFill>
                  </a:tcPr>
                </a:tc>
                <a:extLst>
                  <a:ext uri="{0D108BD9-81ED-4DB2-BD59-A6C34878D82A}">
                    <a16:rowId xmlns:a16="http://schemas.microsoft.com/office/drawing/2014/main" val="572918743"/>
                  </a:ext>
                </a:extLst>
              </a:tr>
              <a:tr h="369787">
                <a:tc>
                  <a:txBody>
                    <a:bodyPr/>
                    <a:lstStyle/>
                    <a:p>
                      <a:pPr rtl="0" fontAlgn="base">
                        <a:lnSpc>
                          <a:spcPct val="100000"/>
                        </a:lnSpc>
                        <a:buNone/>
                      </a:pPr>
                      <a:r>
                        <a:rPr lang="en-US" sz="1400" b="1" i="1">
                          <a:solidFill>
                            <a:schemeClr val="bg1"/>
                          </a:solidFill>
                          <a:effectLst/>
                          <a:latin typeface="Arial"/>
                          <a:cs typeface="Arial"/>
                        </a:rPr>
                        <a:t>Female, n (%)</a:t>
                      </a:r>
                      <a:r>
                        <a:rPr lang="en-US" sz="1400" dirty="0">
                          <a:solidFill>
                            <a:schemeClr val="bg1"/>
                          </a:solidFill>
                          <a:effectLst/>
                          <a:latin typeface="Arial"/>
                          <a:cs typeface="Arial"/>
                        </a:rPr>
                        <a:t> </a:t>
                      </a:r>
                    </a:p>
                  </a:txBody>
                  <a:tcPr marL="66675" marR="666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schemeClr>
                    </a:solidFill>
                  </a:tcPr>
                </a:tc>
                <a:tc>
                  <a:txBody>
                    <a:bodyPr/>
                    <a:lstStyle/>
                    <a:p>
                      <a:pPr algn="ctr" rtl="0" fontAlgn="base">
                        <a:lnSpc>
                          <a:spcPct val="100000"/>
                        </a:lnSpc>
                        <a:buNone/>
                      </a:pPr>
                      <a:r>
                        <a:rPr lang="en-US" sz="1400">
                          <a:solidFill>
                            <a:schemeClr val="bg1"/>
                          </a:solidFill>
                          <a:effectLst/>
                          <a:latin typeface="Arial"/>
                          <a:cs typeface="Arial"/>
                        </a:rPr>
                        <a:t>22 (51.2)</a:t>
                      </a:r>
                    </a:p>
                  </a:txBody>
                  <a:tcPr marL="66675" marR="666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schemeClr>
                    </a:solidFill>
                  </a:tcPr>
                </a:tc>
                <a:tc>
                  <a:txBody>
                    <a:bodyPr/>
                    <a:lstStyle/>
                    <a:p>
                      <a:pPr algn="ctr" rtl="0" fontAlgn="base">
                        <a:lnSpc>
                          <a:spcPct val="100000"/>
                        </a:lnSpc>
                        <a:buNone/>
                      </a:pPr>
                      <a:r>
                        <a:rPr lang="en-US" sz="1400">
                          <a:solidFill>
                            <a:schemeClr val="bg1"/>
                          </a:solidFill>
                          <a:effectLst/>
                          <a:latin typeface="Arial"/>
                          <a:cs typeface="Arial"/>
                        </a:rPr>
                        <a:t>4 (44.4)</a:t>
                      </a:r>
                    </a:p>
                  </a:txBody>
                  <a:tcPr marL="66675" marR="666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3857387424"/>
                  </a:ext>
                </a:extLst>
              </a:tr>
              <a:tr h="359298">
                <a:tc>
                  <a:txBody>
                    <a:bodyPr/>
                    <a:lstStyle/>
                    <a:p>
                      <a:pPr rtl="0" fontAlgn="base">
                        <a:lnSpc>
                          <a:spcPct val="100000"/>
                        </a:lnSpc>
                        <a:buNone/>
                      </a:pPr>
                      <a:r>
                        <a:rPr lang="en-US" sz="1400" b="1" i="1">
                          <a:solidFill>
                            <a:schemeClr val="bg1"/>
                          </a:solidFill>
                          <a:effectLst/>
                          <a:latin typeface="Arial"/>
                          <a:cs typeface="Arial"/>
                        </a:rPr>
                        <a:t>Age (years), median [IQR]</a:t>
                      </a:r>
                      <a:endParaRPr lang="en-US" sz="1400">
                        <a:solidFill>
                          <a:schemeClr val="bg1"/>
                        </a:solidFill>
                        <a:effectLst/>
                        <a:latin typeface="Arial"/>
                        <a:cs typeface="Arial"/>
                      </a:endParaRPr>
                    </a:p>
                  </a:txBody>
                  <a:tcPr marL="66675" marR="666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schemeClr>
                    </a:solidFill>
                  </a:tcPr>
                </a:tc>
                <a:tc>
                  <a:txBody>
                    <a:bodyPr/>
                    <a:lstStyle/>
                    <a:p>
                      <a:pPr algn="ctr" rtl="0" fontAlgn="base">
                        <a:lnSpc>
                          <a:spcPct val="100000"/>
                        </a:lnSpc>
                        <a:buNone/>
                      </a:pPr>
                      <a:r>
                        <a:rPr lang="en-US" sz="1400">
                          <a:solidFill>
                            <a:schemeClr val="bg1"/>
                          </a:solidFill>
                          <a:effectLst/>
                          <a:latin typeface="Arial"/>
                          <a:cs typeface="Arial"/>
                        </a:rPr>
                        <a:t>71 [64 - 78]</a:t>
                      </a:r>
                    </a:p>
                  </a:txBody>
                  <a:tcPr marL="66675" marR="666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schemeClr>
                    </a:solidFill>
                  </a:tcPr>
                </a:tc>
                <a:tc>
                  <a:txBody>
                    <a:bodyPr/>
                    <a:lstStyle/>
                    <a:p>
                      <a:pPr algn="ctr" rtl="0" fontAlgn="base">
                        <a:lnSpc>
                          <a:spcPct val="100000"/>
                        </a:lnSpc>
                        <a:buNone/>
                      </a:pPr>
                      <a:r>
                        <a:rPr lang="en-US" sz="1400">
                          <a:solidFill>
                            <a:schemeClr val="bg1"/>
                          </a:solidFill>
                          <a:effectLst/>
                          <a:latin typeface="Arial"/>
                          <a:cs typeface="Arial"/>
                        </a:rPr>
                        <a:t>70 [64 - 81]</a:t>
                      </a:r>
                    </a:p>
                  </a:txBody>
                  <a:tcPr marL="66675" marR="666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1161332751"/>
                  </a:ext>
                </a:extLst>
              </a:tr>
              <a:tr h="396240">
                <a:tc>
                  <a:txBody>
                    <a:bodyPr/>
                    <a:lstStyle/>
                    <a:p>
                      <a:pPr rtl="0" fontAlgn="base">
                        <a:lnSpc>
                          <a:spcPct val="100000"/>
                        </a:lnSpc>
                        <a:buNone/>
                      </a:pPr>
                      <a:r>
                        <a:rPr lang="en-US" sz="1400" b="1" i="1">
                          <a:solidFill>
                            <a:schemeClr val="bg1"/>
                          </a:solidFill>
                          <a:effectLst/>
                          <a:latin typeface="Arial"/>
                          <a:cs typeface="Arial"/>
                        </a:rPr>
                        <a:t>Initial Creatinine Clearance (mL/min), median [IQR]</a:t>
                      </a:r>
                      <a:endParaRPr lang="en-US" sz="1400">
                        <a:solidFill>
                          <a:schemeClr val="bg1"/>
                        </a:solidFill>
                        <a:effectLst/>
                        <a:latin typeface="Arial"/>
                        <a:cs typeface="Arial"/>
                      </a:endParaRPr>
                    </a:p>
                  </a:txBody>
                  <a:tcPr marL="66675" marR="666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schemeClr>
                    </a:solidFill>
                  </a:tcPr>
                </a:tc>
                <a:tc>
                  <a:txBody>
                    <a:bodyPr/>
                    <a:lstStyle/>
                    <a:p>
                      <a:pPr algn="ctr" rtl="0" fontAlgn="base">
                        <a:lnSpc>
                          <a:spcPct val="100000"/>
                        </a:lnSpc>
                        <a:buNone/>
                      </a:pPr>
                      <a:r>
                        <a:rPr lang="en-US" sz="1400">
                          <a:solidFill>
                            <a:schemeClr val="bg1"/>
                          </a:solidFill>
                          <a:effectLst/>
                          <a:latin typeface="Arial"/>
                          <a:cs typeface="Arial"/>
                        </a:rPr>
                        <a:t>40.6 [30.6 - 65.5]</a:t>
                      </a:r>
                    </a:p>
                  </a:txBody>
                  <a:tcPr marL="66675" marR="666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schemeClr>
                    </a:solidFill>
                  </a:tcPr>
                </a:tc>
                <a:tc>
                  <a:txBody>
                    <a:bodyPr/>
                    <a:lstStyle/>
                    <a:p>
                      <a:pPr algn="ctr" rtl="0" fontAlgn="base">
                        <a:lnSpc>
                          <a:spcPct val="100000"/>
                        </a:lnSpc>
                        <a:buNone/>
                      </a:pPr>
                      <a:r>
                        <a:rPr lang="en-US" sz="1400">
                          <a:solidFill>
                            <a:schemeClr val="bg1"/>
                          </a:solidFill>
                          <a:effectLst/>
                          <a:latin typeface="Arial"/>
                          <a:cs typeface="Arial"/>
                        </a:rPr>
                        <a:t>38.5 [34.6 - 62.5]</a:t>
                      </a:r>
                    </a:p>
                  </a:txBody>
                  <a:tcPr marL="66675" marR="666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2310567713"/>
                  </a:ext>
                </a:extLst>
              </a:tr>
              <a:tr h="1298863">
                <a:tc>
                  <a:txBody>
                    <a:bodyPr/>
                    <a:lstStyle/>
                    <a:p>
                      <a:pPr rtl="0" fontAlgn="base">
                        <a:lnSpc>
                          <a:spcPct val="100000"/>
                        </a:lnSpc>
                        <a:buNone/>
                      </a:pPr>
                      <a:r>
                        <a:rPr lang="en-US" sz="1400" b="1" i="1">
                          <a:solidFill>
                            <a:schemeClr val="bg1"/>
                          </a:solidFill>
                          <a:effectLst/>
                          <a:latin typeface="Arial"/>
                          <a:cs typeface="Arial"/>
                        </a:rPr>
                        <a:t>Race, n (%)</a:t>
                      </a:r>
                      <a:r>
                        <a:rPr lang="en-US" sz="1400" dirty="0">
                          <a:solidFill>
                            <a:schemeClr val="bg1"/>
                          </a:solidFill>
                          <a:effectLst/>
                          <a:latin typeface="Arial"/>
                          <a:cs typeface="Arial"/>
                        </a:rPr>
                        <a:t>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400">
                          <a:solidFill>
                            <a:schemeClr val="bg1"/>
                          </a:solidFill>
                          <a:effectLst/>
                          <a:latin typeface="Arial"/>
                          <a:cs typeface="Arial"/>
                        </a:rPr>
                        <a:t>White or Caucasian</a:t>
                      </a:r>
                    </a:p>
                    <a:p>
                      <a:pPr rtl="0" fontAlgn="base">
                        <a:lnSpc>
                          <a:spcPct val="100000"/>
                        </a:lnSpc>
                        <a:buNone/>
                      </a:pPr>
                      <a:r>
                        <a:rPr lang="en-US" sz="1400">
                          <a:solidFill>
                            <a:schemeClr val="bg1"/>
                          </a:solidFill>
                          <a:effectLst/>
                          <a:latin typeface="Arial"/>
                          <a:cs typeface="Arial"/>
                        </a:rPr>
                        <a:t>Black</a:t>
                      </a:r>
                    </a:p>
                    <a:p>
                      <a:pPr rtl="0" fontAlgn="base">
                        <a:lnSpc>
                          <a:spcPct val="100000"/>
                        </a:lnSpc>
                        <a:buNone/>
                      </a:pPr>
                      <a:r>
                        <a:rPr lang="en-US" sz="1400">
                          <a:solidFill>
                            <a:schemeClr val="bg1"/>
                          </a:solidFill>
                          <a:effectLst/>
                          <a:latin typeface="Arial"/>
                          <a:cs typeface="Arial"/>
                        </a:rPr>
                        <a:t>Native Hawaiian or Pacific Islander</a:t>
                      </a:r>
                    </a:p>
                    <a:p>
                      <a:pPr rtl="0" fontAlgn="base">
                        <a:lnSpc>
                          <a:spcPct val="100000"/>
                        </a:lnSpc>
                        <a:buNone/>
                      </a:pPr>
                      <a:r>
                        <a:rPr lang="en-US" sz="1400">
                          <a:solidFill>
                            <a:schemeClr val="bg1"/>
                          </a:solidFill>
                          <a:effectLst/>
                          <a:latin typeface="Arial"/>
                          <a:cs typeface="Arial"/>
                        </a:rPr>
                        <a:t>Unspecified</a:t>
                      </a:r>
                    </a:p>
                  </a:txBody>
                  <a:tcPr marL="66675" marR="666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schemeClr>
                    </a:solidFill>
                  </a:tcPr>
                </a:tc>
                <a:tc>
                  <a:txBody>
                    <a:bodyPr/>
                    <a:lstStyle/>
                    <a:p>
                      <a:pPr algn="ctr" rtl="0" fontAlgn="base">
                        <a:lnSpc>
                          <a:spcPct val="100000"/>
                        </a:lnSpc>
                        <a:buNone/>
                      </a:pPr>
                      <a:endParaRPr lang="en-US" sz="1400">
                        <a:solidFill>
                          <a:schemeClr val="bg1"/>
                        </a:solidFill>
                        <a:effectLst/>
                        <a:latin typeface="Arial"/>
                        <a:cs typeface="Arial"/>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a:solidFill>
                            <a:schemeClr val="bg1"/>
                          </a:solidFill>
                          <a:effectLst/>
                          <a:latin typeface="Arial"/>
                          <a:cs typeface="Arial"/>
                        </a:rPr>
                        <a:t>35 (81.3)</a:t>
                      </a:r>
                    </a:p>
                    <a:p>
                      <a:pPr algn="ctr" rtl="0" fontAlgn="base">
                        <a:lnSpc>
                          <a:spcPct val="100000"/>
                        </a:lnSpc>
                        <a:buNone/>
                      </a:pPr>
                      <a:r>
                        <a:rPr lang="en-US" sz="1400">
                          <a:solidFill>
                            <a:schemeClr val="bg1"/>
                          </a:solidFill>
                          <a:effectLst/>
                          <a:latin typeface="Arial"/>
                          <a:cs typeface="Arial"/>
                        </a:rPr>
                        <a:t>2 (4.7)</a:t>
                      </a:r>
                    </a:p>
                    <a:p>
                      <a:pPr algn="ctr" rtl="0" fontAlgn="base">
                        <a:lnSpc>
                          <a:spcPct val="100000"/>
                        </a:lnSpc>
                        <a:buNone/>
                      </a:pPr>
                      <a:r>
                        <a:rPr lang="en-US" sz="1400">
                          <a:solidFill>
                            <a:schemeClr val="bg1"/>
                          </a:solidFill>
                          <a:effectLst/>
                          <a:latin typeface="Arial"/>
                          <a:cs typeface="Arial"/>
                        </a:rPr>
                        <a:t>3 (7.0)</a:t>
                      </a:r>
                    </a:p>
                    <a:p>
                      <a:pPr algn="ctr" rtl="0" fontAlgn="base">
                        <a:lnSpc>
                          <a:spcPct val="100000"/>
                        </a:lnSpc>
                        <a:buNone/>
                      </a:pPr>
                      <a:r>
                        <a:rPr lang="en-US" sz="1400">
                          <a:solidFill>
                            <a:schemeClr val="bg1"/>
                          </a:solidFill>
                          <a:effectLst/>
                          <a:latin typeface="Arial"/>
                          <a:cs typeface="Arial"/>
                        </a:rPr>
                        <a:t>3 (7.0)</a:t>
                      </a:r>
                    </a:p>
                  </a:txBody>
                  <a:tcPr marL="66675" marR="666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schemeClr>
                    </a:solidFill>
                  </a:tcPr>
                </a:tc>
                <a:tc>
                  <a:txBody>
                    <a:bodyPr/>
                    <a:lstStyle/>
                    <a:p>
                      <a:pPr algn="ctr" rtl="0" fontAlgn="base">
                        <a:lnSpc>
                          <a:spcPct val="100000"/>
                        </a:lnSpc>
                        <a:buNone/>
                      </a:pPr>
                      <a:endParaRPr lang="en-US" sz="1400">
                        <a:solidFill>
                          <a:schemeClr val="bg1"/>
                        </a:solidFill>
                        <a:effectLst/>
                        <a:latin typeface="Arial"/>
                        <a:cs typeface="Arial"/>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a:solidFill>
                            <a:schemeClr val="bg1"/>
                          </a:solidFill>
                          <a:effectLst/>
                          <a:latin typeface="Arial"/>
                          <a:cs typeface="Arial"/>
                        </a:rPr>
                        <a:t>9 (100.0)</a:t>
                      </a:r>
                    </a:p>
                    <a:p>
                      <a:pPr algn="ctr" rtl="0" fontAlgn="base">
                        <a:lnSpc>
                          <a:spcPct val="100000"/>
                        </a:lnSpc>
                        <a:buNone/>
                      </a:pPr>
                      <a:r>
                        <a:rPr lang="en-US" sz="1400">
                          <a:solidFill>
                            <a:schemeClr val="bg1"/>
                          </a:solidFill>
                          <a:effectLst/>
                          <a:latin typeface="Arial"/>
                          <a:cs typeface="Arial"/>
                        </a:rPr>
                        <a:t>0 (0.0)</a:t>
                      </a:r>
                    </a:p>
                    <a:p>
                      <a:pPr algn="ctr" rtl="0" fontAlgn="base">
                        <a:lnSpc>
                          <a:spcPct val="100000"/>
                        </a:lnSpc>
                        <a:buNone/>
                      </a:pPr>
                      <a:r>
                        <a:rPr lang="en-US" sz="1400">
                          <a:solidFill>
                            <a:schemeClr val="bg1"/>
                          </a:solidFill>
                          <a:effectLst/>
                          <a:latin typeface="Arial"/>
                          <a:cs typeface="Arial"/>
                        </a:rPr>
                        <a:t>0 (0.0)</a:t>
                      </a:r>
                    </a:p>
                    <a:p>
                      <a:pPr algn="ctr" rtl="0" fontAlgn="base">
                        <a:lnSpc>
                          <a:spcPct val="100000"/>
                        </a:lnSpc>
                        <a:buNone/>
                      </a:pPr>
                      <a:r>
                        <a:rPr lang="en-US" sz="1400">
                          <a:solidFill>
                            <a:schemeClr val="bg1"/>
                          </a:solidFill>
                          <a:effectLst/>
                          <a:latin typeface="Arial"/>
                          <a:cs typeface="Arial"/>
                        </a:rPr>
                        <a:t>0 (0.0)</a:t>
                      </a:r>
                    </a:p>
                  </a:txBody>
                  <a:tcPr marL="66675" marR="666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1632688981"/>
                  </a:ext>
                </a:extLst>
              </a:tr>
              <a:tr h="627032">
                <a:tc>
                  <a:txBody>
                    <a:bodyPr/>
                    <a:lstStyle/>
                    <a:p>
                      <a:pPr rtl="0" fontAlgn="base">
                        <a:lnSpc>
                          <a:spcPct val="100000"/>
                        </a:lnSpc>
                        <a:buNone/>
                      </a:pPr>
                      <a:r>
                        <a:rPr lang="en-US" sz="1400" b="1" i="1">
                          <a:solidFill>
                            <a:schemeClr val="bg1"/>
                          </a:solidFill>
                          <a:effectLst/>
                          <a:latin typeface="Arial"/>
                          <a:cs typeface="Arial"/>
                        </a:rPr>
                        <a:t>Ethnicity, n (%)</a:t>
                      </a:r>
                      <a:r>
                        <a:rPr lang="en-US" sz="1400" dirty="0">
                          <a:solidFill>
                            <a:schemeClr val="bg1"/>
                          </a:solidFill>
                          <a:effectLst/>
                          <a:latin typeface="Arial"/>
                          <a:cs typeface="Arial"/>
                        </a:rPr>
                        <a:t> </a:t>
                      </a:r>
                    </a:p>
                    <a:p>
                      <a:pPr rtl="0" fontAlgn="base">
                        <a:lnSpc>
                          <a:spcPct val="100000"/>
                        </a:lnSpc>
                        <a:buNone/>
                      </a:pPr>
                      <a:r>
                        <a:rPr lang="en-US" sz="1400">
                          <a:solidFill>
                            <a:schemeClr val="bg1"/>
                          </a:solidFill>
                          <a:effectLst/>
                          <a:latin typeface="Arial"/>
                          <a:cs typeface="Arial"/>
                        </a:rPr>
                        <a:t>Hispanic or Latino</a:t>
                      </a:r>
                    </a:p>
                  </a:txBody>
                  <a:tcPr marL="66675" marR="666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schemeClr>
                    </a:solidFill>
                  </a:tcPr>
                </a:tc>
                <a:tc>
                  <a:txBody>
                    <a:bodyPr/>
                    <a:lstStyle/>
                    <a:p>
                      <a:pPr algn="ctr" rtl="0" fontAlgn="base">
                        <a:lnSpc>
                          <a:spcPct val="100000"/>
                        </a:lnSpc>
                        <a:buNone/>
                      </a:pPr>
                      <a:endParaRPr lang="en-US" sz="1400">
                        <a:solidFill>
                          <a:schemeClr val="bg1"/>
                        </a:solidFill>
                        <a:effectLst/>
                        <a:latin typeface="Arial"/>
                        <a:cs typeface="Arial"/>
                      </a:endParaRPr>
                    </a:p>
                    <a:p>
                      <a:pPr algn="ctr" rtl="0" fontAlgn="base">
                        <a:lnSpc>
                          <a:spcPct val="100000"/>
                        </a:lnSpc>
                        <a:buNone/>
                      </a:pPr>
                      <a:r>
                        <a:rPr lang="en-US" sz="1400">
                          <a:solidFill>
                            <a:schemeClr val="bg1"/>
                          </a:solidFill>
                          <a:effectLst/>
                          <a:latin typeface="Arial"/>
                          <a:cs typeface="Arial"/>
                        </a:rPr>
                        <a:t>5 (11.6)</a:t>
                      </a:r>
                    </a:p>
                  </a:txBody>
                  <a:tcPr marL="66675" marR="666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schemeClr>
                    </a:solidFill>
                  </a:tcPr>
                </a:tc>
                <a:tc>
                  <a:txBody>
                    <a:bodyPr/>
                    <a:lstStyle/>
                    <a:p>
                      <a:pPr algn="ctr" rtl="0" fontAlgn="base">
                        <a:lnSpc>
                          <a:spcPct val="100000"/>
                        </a:lnSpc>
                        <a:buNone/>
                      </a:pPr>
                      <a:endParaRPr lang="en-US" sz="1400" dirty="0">
                        <a:solidFill>
                          <a:schemeClr val="bg1"/>
                        </a:solidFill>
                        <a:effectLst/>
                        <a:latin typeface="Arial"/>
                        <a:cs typeface="Arial"/>
                      </a:endParaRPr>
                    </a:p>
                    <a:p>
                      <a:pPr algn="ctr" rtl="0" fontAlgn="base">
                        <a:lnSpc>
                          <a:spcPct val="100000"/>
                        </a:lnSpc>
                        <a:buNone/>
                      </a:pPr>
                      <a:r>
                        <a:rPr lang="en-US" sz="1400" dirty="0">
                          <a:solidFill>
                            <a:schemeClr val="bg1"/>
                          </a:solidFill>
                          <a:effectLst/>
                          <a:latin typeface="Arial"/>
                          <a:cs typeface="Arial"/>
                        </a:rPr>
                        <a:t>0 (0.0)</a:t>
                      </a:r>
                    </a:p>
                  </a:txBody>
                  <a:tcPr marL="66675" marR="666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2888791850"/>
                  </a:ext>
                </a:extLst>
              </a:tr>
            </a:tbl>
          </a:graphicData>
        </a:graphic>
      </p:graphicFrame>
    </p:spTree>
    <p:extLst>
      <p:ext uri="{BB962C8B-B14F-4D97-AF65-F5344CB8AC3E}">
        <p14:creationId xmlns:p14="http://schemas.microsoft.com/office/powerpoint/2010/main" val="45313773"/>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EFB2E-C007-614C-D0AB-7037516F03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25B900-FE90-BF13-91CC-E87AC79E64A9}"/>
              </a:ext>
            </a:extLst>
          </p:cNvPr>
          <p:cNvSpPr>
            <a:spLocks noGrp="1"/>
          </p:cNvSpPr>
          <p:nvPr>
            <p:ph type="title"/>
          </p:nvPr>
        </p:nvSpPr>
        <p:spPr/>
        <p:txBody>
          <a:bodyPr lIns="91440" tIns="45720" rIns="91440" bIns="45720" anchor="t">
            <a:normAutofit/>
          </a:bodyPr>
          <a:lstStyle/>
          <a:p>
            <a:r>
              <a:rPr lang="en-US">
                <a:latin typeface="Arial"/>
                <a:ea typeface="Geneva"/>
                <a:cs typeface="Arial"/>
              </a:rPr>
              <a:t>Results - Microbiology</a:t>
            </a:r>
            <a:endParaRPr lang="en-US"/>
          </a:p>
        </p:txBody>
      </p:sp>
      <p:sp>
        <p:nvSpPr>
          <p:cNvPr id="4" name="Slide Number Placeholder 3">
            <a:extLst>
              <a:ext uri="{FF2B5EF4-FFF2-40B4-BE49-F238E27FC236}">
                <a16:creationId xmlns:a16="http://schemas.microsoft.com/office/drawing/2014/main" id="{500960F6-52E3-8F17-AA04-FB38D830CED5}"/>
              </a:ext>
            </a:extLst>
          </p:cNvPr>
          <p:cNvSpPr>
            <a:spLocks noGrp="1"/>
          </p:cNvSpPr>
          <p:nvPr>
            <p:ph type="sldNum" sz="quarter" idx="10"/>
          </p:nvPr>
        </p:nvSpPr>
        <p:spPr/>
        <p:txBody>
          <a:bodyPr/>
          <a:lstStyle/>
          <a:p>
            <a:pPr>
              <a:defRPr/>
            </a:pPr>
            <a:fld id="{70529338-9541-42ED-ADCF-A60C1F34BD22}" type="slidenum">
              <a:rPr lang="en-US" altLang="en-US"/>
              <a:pPr>
                <a:defRPr/>
              </a:pPr>
              <a:t>15</a:t>
            </a:fld>
            <a:endParaRPr lang="en-US" altLang="en-US"/>
          </a:p>
        </p:txBody>
      </p:sp>
      <p:graphicFrame>
        <p:nvGraphicFramePr>
          <p:cNvPr id="5" name="Table 4">
            <a:extLst>
              <a:ext uri="{FF2B5EF4-FFF2-40B4-BE49-F238E27FC236}">
                <a16:creationId xmlns:a16="http://schemas.microsoft.com/office/drawing/2014/main" id="{E4A78A83-32C4-66E7-6F5F-5FFE01735CBF}"/>
              </a:ext>
            </a:extLst>
          </p:cNvPr>
          <p:cNvGraphicFramePr>
            <a:graphicFrameLocks noGrp="1"/>
          </p:cNvGraphicFramePr>
          <p:nvPr>
            <p:extLst>
              <p:ext uri="{D42A27DB-BD31-4B8C-83A1-F6EECF244321}">
                <p14:modId xmlns:p14="http://schemas.microsoft.com/office/powerpoint/2010/main" val="2407436719"/>
              </p:ext>
            </p:extLst>
          </p:nvPr>
        </p:nvGraphicFramePr>
        <p:xfrm>
          <a:off x="261273" y="1231892"/>
          <a:ext cx="8669358" cy="4815840"/>
        </p:xfrm>
        <a:graphic>
          <a:graphicData uri="http://schemas.openxmlformats.org/drawingml/2006/table">
            <a:tbl>
              <a:tblPr bandRow="1">
                <a:tableStyleId>{5C22544A-7EE6-4342-B048-85BDC9FD1C3A}</a:tableStyleId>
              </a:tblPr>
              <a:tblGrid>
                <a:gridCol w="3813141">
                  <a:extLst>
                    <a:ext uri="{9D8B030D-6E8A-4147-A177-3AD203B41FA5}">
                      <a16:colId xmlns:a16="http://schemas.microsoft.com/office/drawing/2014/main" val="2049833882"/>
                    </a:ext>
                  </a:extLst>
                </a:gridCol>
                <a:gridCol w="2388775">
                  <a:extLst>
                    <a:ext uri="{9D8B030D-6E8A-4147-A177-3AD203B41FA5}">
                      <a16:colId xmlns:a16="http://schemas.microsoft.com/office/drawing/2014/main" val="4011984055"/>
                    </a:ext>
                  </a:extLst>
                </a:gridCol>
                <a:gridCol w="2467442">
                  <a:extLst>
                    <a:ext uri="{9D8B030D-6E8A-4147-A177-3AD203B41FA5}">
                      <a16:colId xmlns:a16="http://schemas.microsoft.com/office/drawing/2014/main" val="4071084936"/>
                    </a:ext>
                  </a:extLst>
                </a:gridCol>
              </a:tblGrid>
              <a:tr h="585873">
                <a:tc>
                  <a:txBody>
                    <a:bodyPr/>
                    <a:lstStyle/>
                    <a:p>
                      <a:pPr algn="ctr" rtl="0" fontAlgn="base">
                        <a:lnSpc>
                          <a:spcPts val="1350"/>
                        </a:lnSpc>
                        <a:buNone/>
                      </a:pPr>
                      <a:r>
                        <a:rPr lang="en-US" sz="1800" b="1">
                          <a:solidFill>
                            <a:schemeClr val="bg2"/>
                          </a:solidFill>
                          <a:effectLst/>
                          <a:latin typeface="Arial"/>
                          <a:cs typeface="Arial"/>
                        </a:rPr>
                        <a:t>Characteristic</a:t>
                      </a:r>
                      <a:endParaRPr lang="en-US" sz="1800">
                        <a:solidFill>
                          <a:schemeClr val="bg2"/>
                        </a:solidFill>
                        <a:latin typeface="Arial"/>
                        <a:cs typeface="Arial"/>
                      </a:endParaRPr>
                    </a:p>
                  </a:txBody>
                  <a:tcPr marL="66675" marR="666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3AB16"/>
                    </a:solidFill>
                  </a:tcPr>
                </a:tc>
                <a:tc>
                  <a:txBody>
                    <a:bodyPr/>
                    <a:lstStyle/>
                    <a:p>
                      <a:pPr algn="ctr" rtl="0" fontAlgn="base">
                        <a:lnSpc>
                          <a:spcPct val="100000"/>
                        </a:lnSpc>
                        <a:buNone/>
                      </a:pPr>
                      <a:r>
                        <a:rPr lang="en-US" sz="1800" b="1">
                          <a:solidFill>
                            <a:schemeClr val="bg2"/>
                          </a:solidFill>
                          <a:effectLst/>
                          <a:latin typeface="Arial"/>
                          <a:cs typeface="Arial"/>
                        </a:rPr>
                        <a:t>IV-only </a:t>
                      </a:r>
                      <a:endParaRPr lang="en-US" sz="1800"/>
                    </a:p>
                    <a:p>
                      <a:pPr lvl="0" algn="ctr">
                        <a:lnSpc>
                          <a:spcPct val="100000"/>
                        </a:lnSpc>
                        <a:buNone/>
                      </a:pPr>
                      <a:r>
                        <a:rPr lang="en-US" sz="1800" b="1">
                          <a:solidFill>
                            <a:schemeClr val="bg2"/>
                          </a:solidFill>
                          <a:effectLst/>
                          <a:latin typeface="Arial"/>
                          <a:cs typeface="Arial"/>
                        </a:rPr>
                        <a:t>(n = 43)</a:t>
                      </a:r>
                      <a:r>
                        <a:rPr lang="en-US" sz="1800" dirty="0">
                          <a:solidFill>
                            <a:schemeClr val="bg2"/>
                          </a:solidFill>
                          <a:effectLst/>
                          <a:latin typeface="Arial"/>
                          <a:cs typeface="Arial"/>
                        </a:rPr>
                        <a:t> </a:t>
                      </a:r>
                      <a:endParaRPr lang="en-US" sz="1800"/>
                    </a:p>
                  </a:txBody>
                  <a:tcPr marL="66675" marR="666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3AB16"/>
                    </a:solidFill>
                  </a:tcPr>
                </a:tc>
                <a:tc>
                  <a:txBody>
                    <a:bodyPr/>
                    <a:lstStyle/>
                    <a:p>
                      <a:pPr algn="ctr" rtl="0" fontAlgn="base">
                        <a:lnSpc>
                          <a:spcPct val="100000"/>
                        </a:lnSpc>
                        <a:buNone/>
                      </a:pPr>
                      <a:r>
                        <a:rPr lang="en-US" sz="1800" b="1">
                          <a:solidFill>
                            <a:schemeClr val="bg2"/>
                          </a:solidFill>
                          <a:effectLst/>
                          <a:latin typeface="Arial"/>
                          <a:cs typeface="Arial"/>
                        </a:rPr>
                        <a:t>PO-transition </a:t>
                      </a:r>
                      <a:endParaRPr lang="en-US" sz="1800">
                        <a:latin typeface="Arial"/>
                        <a:cs typeface="Arial"/>
                      </a:endParaRPr>
                    </a:p>
                    <a:p>
                      <a:pPr lvl="0" algn="ctr">
                        <a:lnSpc>
                          <a:spcPct val="100000"/>
                        </a:lnSpc>
                        <a:buNone/>
                      </a:pPr>
                      <a:r>
                        <a:rPr lang="en-US" sz="1800" b="1">
                          <a:solidFill>
                            <a:schemeClr val="bg2"/>
                          </a:solidFill>
                          <a:effectLst/>
                          <a:latin typeface="Arial"/>
                          <a:cs typeface="Arial"/>
                        </a:rPr>
                        <a:t>(n = 9)</a:t>
                      </a:r>
                      <a:r>
                        <a:rPr lang="en-US" sz="1800" dirty="0">
                          <a:solidFill>
                            <a:schemeClr val="bg2"/>
                          </a:solidFill>
                          <a:effectLst/>
                          <a:latin typeface="Arial"/>
                          <a:cs typeface="Arial"/>
                        </a:rPr>
                        <a:t> </a:t>
                      </a:r>
                      <a:endParaRPr lang="en-US" sz="1800">
                        <a:latin typeface="Arial"/>
                        <a:cs typeface="Arial"/>
                      </a:endParaRPr>
                    </a:p>
                  </a:txBody>
                  <a:tcPr marL="66675" marR="666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3AB16"/>
                    </a:solidFill>
                  </a:tcPr>
                </a:tc>
                <a:extLst>
                  <a:ext uri="{0D108BD9-81ED-4DB2-BD59-A6C34878D82A}">
                    <a16:rowId xmlns:a16="http://schemas.microsoft.com/office/drawing/2014/main" val="1780938313"/>
                  </a:ext>
                </a:extLst>
              </a:tr>
              <a:tr h="1218523">
                <a:tc>
                  <a:txBody>
                    <a:bodyPr/>
                    <a:lstStyle/>
                    <a:p>
                      <a:pPr rtl="0" fontAlgn="base">
                        <a:lnSpc>
                          <a:spcPct val="100000"/>
                        </a:lnSpc>
                        <a:buNone/>
                      </a:pPr>
                      <a:r>
                        <a:rPr lang="en-US" sz="1600" b="1" i="1">
                          <a:effectLst/>
                          <a:latin typeface="Arial"/>
                          <a:cs typeface="Arial"/>
                        </a:rPr>
                        <a:t>Source of Infection, n (%)</a:t>
                      </a:r>
                      <a:r>
                        <a:rPr lang="en-US" sz="1600" dirty="0">
                          <a:effectLst/>
                          <a:latin typeface="Arial"/>
                          <a:cs typeface="Arial"/>
                        </a:rPr>
                        <a:t> </a:t>
                      </a:r>
                    </a:p>
                    <a:p>
                      <a:pPr rtl="0" fontAlgn="base">
                        <a:lnSpc>
                          <a:spcPct val="100000"/>
                        </a:lnSpc>
                        <a:buNone/>
                      </a:pPr>
                      <a:r>
                        <a:rPr lang="en-US" sz="1600">
                          <a:effectLst/>
                          <a:latin typeface="Arial"/>
                          <a:cs typeface="Arial"/>
                        </a:rPr>
                        <a:t>Gastrointestinal</a:t>
                      </a:r>
                      <a:endParaRPr lang="en-US" sz="1600" dirty="0">
                        <a:effectLst/>
                        <a:latin typeface="Arial"/>
                        <a:cs typeface="Arial"/>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600">
                          <a:effectLst/>
                          <a:latin typeface="Arial"/>
                          <a:cs typeface="Arial"/>
                        </a:rPr>
                        <a:t>Skin and soft tissue</a:t>
                      </a:r>
                      <a:endParaRPr lang="en-US" sz="1600" dirty="0">
                        <a:effectLst/>
                        <a:latin typeface="Arial"/>
                        <a:cs typeface="Arial"/>
                      </a:endParaRPr>
                    </a:p>
                    <a:p>
                      <a:pPr rtl="0" fontAlgn="base">
                        <a:lnSpc>
                          <a:spcPct val="100000"/>
                        </a:lnSpc>
                        <a:buNone/>
                      </a:pPr>
                      <a:r>
                        <a:rPr lang="en-US" sz="1600">
                          <a:effectLst/>
                          <a:latin typeface="Arial"/>
                          <a:cs typeface="Arial"/>
                        </a:rPr>
                        <a:t>Odontogenic</a:t>
                      </a:r>
                      <a:endParaRPr lang="en-US" sz="1600" dirty="0">
                        <a:effectLst/>
                        <a:latin typeface="Arial"/>
                        <a:cs typeface="Arial"/>
                      </a:endParaRPr>
                    </a:p>
                    <a:p>
                      <a:pPr rtl="0" fontAlgn="base">
                        <a:lnSpc>
                          <a:spcPct val="100000"/>
                        </a:lnSpc>
                        <a:buNone/>
                      </a:pPr>
                      <a:r>
                        <a:rPr lang="en-US" sz="1600">
                          <a:effectLst/>
                          <a:latin typeface="Arial"/>
                          <a:cs typeface="Arial"/>
                        </a:rPr>
                        <a:t>Pulmonary</a:t>
                      </a:r>
                      <a:endParaRPr lang="en-US" sz="1600" dirty="0">
                        <a:effectLst/>
                        <a:latin typeface="Arial"/>
                        <a:cs typeface="Arial"/>
                      </a:endParaRPr>
                    </a:p>
                    <a:p>
                      <a:pPr rtl="0" fontAlgn="base">
                        <a:lnSpc>
                          <a:spcPct val="100000"/>
                        </a:lnSpc>
                        <a:buNone/>
                      </a:pPr>
                      <a:r>
                        <a:rPr lang="en-US" sz="1600">
                          <a:effectLst/>
                          <a:latin typeface="Arial"/>
                          <a:cs typeface="Arial"/>
                        </a:rPr>
                        <a:t>Unknown</a:t>
                      </a:r>
                      <a:endParaRPr lang="en-US" sz="1600" dirty="0">
                        <a:effectLst/>
                        <a:latin typeface="Arial"/>
                        <a:cs typeface="Arial"/>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schemeClr>
                    </a:solidFill>
                  </a:tcPr>
                </a:tc>
                <a:tc>
                  <a:txBody>
                    <a:bodyPr/>
                    <a:lstStyle/>
                    <a:p>
                      <a:pPr algn="ctr" rtl="0" fontAlgn="base">
                        <a:lnSpc>
                          <a:spcPct val="100000"/>
                        </a:lnSpc>
                        <a:buNone/>
                      </a:pPr>
                      <a:r>
                        <a:rPr lang="en-US" sz="1600">
                          <a:effectLst/>
                          <a:latin typeface="Arial"/>
                          <a:cs typeface="Arial"/>
                        </a:rPr>
                        <a:t>19 (44.2)</a:t>
                      </a:r>
                      <a:endParaRPr lang="en-US" sz="1600"/>
                    </a:p>
                    <a:p>
                      <a:pPr marL="0" marR="0" lvl="0" indent="0" algn="ctr" defTabSz="914400" rtl="0" eaLnBrk="1" fontAlgn="base" latinLnBrk="0" hangingPunct="1">
                        <a:lnSpc>
                          <a:spcPct val="100000"/>
                        </a:lnSpc>
                        <a:spcBef>
                          <a:spcPts val="0"/>
                        </a:spcBef>
                        <a:spcAft>
                          <a:spcPts val="0"/>
                        </a:spcAft>
                        <a:buClrTx/>
                        <a:buSzTx/>
                        <a:buFontTx/>
                        <a:buNone/>
                        <a:tabLst/>
                        <a:defRPr/>
                      </a:pPr>
                      <a:r>
                        <a:rPr lang="en-US" sz="1600">
                          <a:effectLst/>
                          <a:latin typeface="Arial"/>
                          <a:cs typeface="Arial"/>
                        </a:rPr>
                        <a:t>9 (20.9)</a:t>
                      </a:r>
                      <a:endParaRPr lang="en-US" sz="1600" dirty="0">
                        <a:effectLst/>
                        <a:latin typeface="Arial"/>
                        <a:cs typeface="Arial"/>
                      </a:endParaRPr>
                    </a:p>
                    <a:p>
                      <a:pPr algn="ctr" rtl="0" fontAlgn="base">
                        <a:lnSpc>
                          <a:spcPct val="100000"/>
                        </a:lnSpc>
                        <a:buNone/>
                      </a:pPr>
                      <a:r>
                        <a:rPr lang="en-US" sz="1600">
                          <a:effectLst/>
                          <a:latin typeface="Arial"/>
                          <a:cs typeface="Arial"/>
                        </a:rPr>
                        <a:t>9 (20.9)</a:t>
                      </a:r>
                      <a:endParaRPr lang="en-US" sz="1600" dirty="0">
                        <a:effectLst/>
                        <a:latin typeface="Arial"/>
                        <a:cs typeface="Arial"/>
                      </a:endParaRPr>
                    </a:p>
                    <a:p>
                      <a:pPr algn="ctr" rtl="0" fontAlgn="base">
                        <a:lnSpc>
                          <a:spcPct val="100000"/>
                        </a:lnSpc>
                        <a:buNone/>
                      </a:pPr>
                      <a:r>
                        <a:rPr lang="en-US" sz="1600">
                          <a:effectLst/>
                          <a:latin typeface="Arial"/>
                          <a:cs typeface="Arial"/>
                        </a:rPr>
                        <a:t>3 (7.0)</a:t>
                      </a:r>
                      <a:endParaRPr lang="en-US" sz="1600" dirty="0">
                        <a:effectLst/>
                        <a:latin typeface="Arial"/>
                        <a:cs typeface="Arial"/>
                      </a:endParaRPr>
                    </a:p>
                    <a:p>
                      <a:pPr algn="ctr" rtl="0" fontAlgn="base">
                        <a:lnSpc>
                          <a:spcPct val="100000"/>
                        </a:lnSpc>
                        <a:buNone/>
                      </a:pPr>
                      <a:r>
                        <a:rPr lang="en-US" sz="1600">
                          <a:effectLst/>
                          <a:latin typeface="Arial"/>
                          <a:cs typeface="Arial"/>
                        </a:rPr>
                        <a:t>3 (7.0)</a:t>
                      </a:r>
                      <a:endParaRPr lang="en-US" sz="1600" dirty="0">
                        <a:effectLst/>
                        <a:latin typeface="Arial"/>
                        <a:cs typeface="Arial"/>
                      </a:endParaRPr>
                    </a:p>
                  </a:txBody>
                  <a:tcPr marL="66675" marR="66675"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schemeClr>
                    </a:solidFill>
                  </a:tcPr>
                </a:tc>
                <a:tc>
                  <a:txBody>
                    <a:bodyPr/>
                    <a:lstStyle/>
                    <a:p>
                      <a:pPr algn="ctr" rtl="0" fontAlgn="base">
                        <a:lnSpc>
                          <a:spcPct val="100000"/>
                        </a:lnSpc>
                        <a:buNone/>
                      </a:pPr>
                      <a:r>
                        <a:rPr lang="en-US" sz="1600">
                          <a:effectLst/>
                          <a:latin typeface="Arial"/>
                          <a:cs typeface="Arial"/>
                        </a:rPr>
                        <a:t>3 (33.3)</a:t>
                      </a:r>
                      <a:endParaRPr lang="en-US" sz="1600" dirty="0">
                        <a:effectLst/>
                        <a:latin typeface="Arial"/>
                        <a:cs typeface="Arial"/>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US" sz="1600">
                          <a:effectLst/>
                          <a:latin typeface="Arial"/>
                          <a:cs typeface="Arial"/>
                        </a:rPr>
                        <a:t>2 (22.2)</a:t>
                      </a:r>
                      <a:endParaRPr lang="en-US" sz="1600" dirty="0">
                        <a:effectLst/>
                        <a:latin typeface="Arial"/>
                        <a:cs typeface="Arial"/>
                      </a:endParaRPr>
                    </a:p>
                    <a:p>
                      <a:pPr algn="ctr" rtl="0" fontAlgn="base">
                        <a:lnSpc>
                          <a:spcPct val="100000"/>
                        </a:lnSpc>
                        <a:buNone/>
                      </a:pPr>
                      <a:r>
                        <a:rPr lang="en-US" sz="1600">
                          <a:effectLst/>
                          <a:latin typeface="Arial"/>
                          <a:cs typeface="Arial"/>
                        </a:rPr>
                        <a:t>1 (11.2)</a:t>
                      </a:r>
                      <a:endParaRPr lang="en-US" sz="1600" dirty="0">
                        <a:effectLst/>
                        <a:latin typeface="Arial"/>
                        <a:cs typeface="Arial"/>
                      </a:endParaRPr>
                    </a:p>
                    <a:p>
                      <a:pPr algn="ctr" rtl="0" fontAlgn="base">
                        <a:lnSpc>
                          <a:spcPct val="100000"/>
                        </a:lnSpc>
                        <a:buNone/>
                      </a:pPr>
                      <a:r>
                        <a:rPr lang="en-US" sz="1600">
                          <a:effectLst/>
                          <a:latin typeface="Arial"/>
                          <a:cs typeface="Arial"/>
                        </a:rPr>
                        <a:t>0 (0.0)</a:t>
                      </a:r>
                      <a:endParaRPr lang="en-US" sz="1600" dirty="0">
                        <a:effectLst/>
                        <a:latin typeface="Arial"/>
                        <a:cs typeface="Arial"/>
                      </a:endParaRPr>
                    </a:p>
                    <a:p>
                      <a:pPr algn="ctr" rtl="0" fontAlgn="base">
                        <a:lnSpc>
                          <a:spcPct val="100000"/>
                        </a:lnSpc>
                        <a:buNone/>
                      </a:pPr>
                      <a:r>
                        <a:rPr lang="en-US" sz="1600">
                          <a:effectLst/>
                          <a:latin typeface="Arial"/>
                          <a:cs typeface="Arial"/>
                        </a:rPr>
                        <a:t>3 (33.3)</a:t>
                      </a:r>
                      <a:endParaRPr lang="en-US" sz="1600" dirty="0">
                        <a:effectLst/>
                        <a:latin typeface="Arial"/>
                        <a:cs typeface="Arial"/>
                      </a:endParaRPr>
                    </a:p>
                  </a:txBody>
                  <a:tcPr marL="66675" marR="66675"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2103015218"/>
                  </a:ext>
                </a:extLst>
              </a:tr>
              <a:tr h="285791">
                <a:tc>
                  <a:txBody>
                    <a:bodyPr/>
                    <a:lstStyle/>
                    <a:p>
                      <a:pPr rtl="0" fontAlgn="base">
                        <a:lnSpc>
                          <a:spcPct val="100000"/>
                        </a:lnSpc>
                        <a:buNone/>
                      </a:pPr>
                      <a:r>
                        <a:rPr lang="en-US" sz="1600" b="1" i="1" dirty="0">
                          <a:effectLst/>
                          <a:latin typeface="Arial"/>
                          <a:cs typeface="Arial"/>
                        </a:rPr>
                        <a:t>Presence of Bacteremia, n (%)</a:t>
                      </a:r>
                      <a:endParaRPr lang="en-US" sz="1600" dirty="0">
                        <a:effectLst/>
                        <a:latin typeface="Arial"/>
                        <a:cs typeface="Arial"/>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schemeClr>
                    </a:solidFill>
                  </a:tcPr>
                </a:tc>
                <a:tc>
                  <a:txBody>
                    <a:bodyPr/>
                    <a:lstStyle/>
                    <a:p>
                      <a:pPr algn="ctr" rtl="0" fontAlgn="base">
                        <a:lnSpc>
                          <a:spcPct val="100000"/>
                        </a:lnSpc>
                        <a:buNone/>
                      </a:pPr>
                      <a:r>
                        <a:rPr lang="en-US" sz="1600">
                          <a:effectLst/>
                          <a:latin typeface="Arial"/>
                          <a:cs typeface="Arial"/>
                        </a:rPr>
                        <a:t>42 (97.7)</a:t>
                      </a:r>
                      <a:endParaRPr lang="en-US" sz="1600" dirty="0">
                        <a:effectLst/>
                        <a:latin typeface="Arial"/>
                        <a:cs typeface="Arial"/>
                      </a:endParaRPr>
                    </a:p>
                  </a:txBody>
                  <a:tcPr marL="66675" marR="66675"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schemeClr>
                    </a:solidFill>
                  </a:tcPr>
                </a:tc>
                <a:tc>
                  <a:txBody>
                    <a:bodyPr/>
                    <a:lstStyle/>
                    <a:p>
                      <a:pPr algn="ctr" rtl="0" fontAlgn="base">
                        <a:lnSpc>
                          <a:spcPct val="100000"/>
                        </a:lnSpc>
                        <a:buNone/>
                      </a:pPr>
                      <a:r>
                        <a:rPr lang="en-US" sz="1600">
                          <a:effectLst/>
                          <a:latin typeface="Arial"/>
                          <a:cs typeface="Arial"/>
                        </a:rPr>
                        <a:t>7 (77.8)</a:t>
                      </a:r>
                      <a:endParaRPr lang="en-US" sz="1600" dirty="0">
                        <a:effectLst/>
                        <a:latin typeface="Arial"/>
                        <a:cs typeface="Arial"/>
                      </a:endParaRPr>
                    </a:p>
                  </a:txBody>
                  <a:tcPr marL="66675" marR="66675"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2312519246"/>
                  </a:ext>
                </a:extLst>
              </a:tr>
              <a:tr h="1717461">
                <a:tc>
                  <a:txBody>
                    <a:bodyPr/>
                    <a:lstStyle/>
                    <a:p>
                      <a:pPr rtl="0" fontAlgn="base">
                        <a:lnSpc>
                          <a:spcPct val="100000"/>
                        </a:lnSpc>
                        <a:buNone/>
                      </a:pPr>
                      <a:r>
                        <a:rPr lang="en-US" sz="1600" b="1" i="1" dirty="0">
                          <a:effectLst/>
                          <a:latin typeface="Arial"/>
                          <a:cs typeface="Arial"/>
                        </a:rPr>
                        <a:t>Streptococcus </a:t>
                      </a:r>
                      <a:r>
                        <a:rPr lang="en-US" sz="1600" b="1" i="1" dirty="0" err="1">
                          <a:effectLst/>
                          <a:latin typeface="Arial"/>
                          <a:cs typeface="Arial"/>
                        </a:rPr>
                        <a:t>spp</a:t>
                      </a:r>
                      <a:r>
                        <a:rPr lang="en-US" sz="1600" b="1" i="1" dirty="0">
                          <a:effectLst/>
                          <a:latin typeface="Arial"/>
                          <a:cs typeface="Arial"/>
                        </a:rPr>
                        <a:t>., n (%)</a:t>
                      </a:r>
                      <a:br>
                        <a:rPr lang="en-US" sz="1600" dirty="0">
                          <a:effectLst/>
                          <a:latin typeface="Arial"/>
                          <a:cs typeface="Arial"/>
                        </a:rPr>
                      </a:br>
                      <a:r>
                        <a:rPr lang="en-US" sz="1600" i="1" dirty="0">
                          <a:effectLst/>
                          <a:latin typeface="Arial"/>
                          <a:cs typeface="Arial"/>
                        </a:rPr>
                        <a:t>S. mitis/</a:t>
                      </a:r>
                      <a:r>
                        <a:rPr lang="en-US" sz="1600" i="1" dirty="0" err="1">
                          <a:effectLst/>
                          <a:latin typeface="Arial"/>
                          <a:cs typeface="Arial"/>
                        </a:rPr>
                        <a:t>oralis</a:t>
                      </a:r>
                      <a:endParaRPr lang="en-US" sz="1600" i="1" dirty="0">
                        <a:effectLst/>
                        <a:latin typeface="Arial"/>
                        <a:cs typeface="Arial"/>
                      </a:endParaRPr>
                    </a:p>
                    <a:p>
                      <a:pPr rtl="0" fontAlgn="base">
                        <a:lnSpc>
                          <a:spcPct val="100000"/>
                        </a:lnSpc>
                        <a:buNone/>
                      </a:pPr>
                      <a:r>
                        <a:rPr lang="en-US" sz="1600" i="1">
                          <a:effectLst/>
                          <a:latin typeface="Arial"/>
                          <a:cs typeface="Arial"/>
                        </a:rPr>
                        <a:t>S. salivarius</a:t>
                      </a:r>
                      <a:endParaRPr lang="en-US" sz="1600" i="1" dirty="0">
                        <a:effectLst/>
                        <a:latin typeface="Arial"/>
                        <a:cs typeface="Arial"/>
                      </a:endParaRPr>
                    </a:p>
                    <a:p>
                      <a:pPr rtl="0" fontAlgn="base">
                        <a:lnSpc>
                          <a:spcPct val="100000"/>
                        </a:lnSpc>
                        <a:buNone/>
                      </a:pPr>
                      <a:r>
                        <a:rPr lang="en-US" sz="1600" i="1" dirty="0">
                          <a:effectLst/>
                          <a:latin typeface="Arial"/>
                          <a:cs typeface="Arial"/>
                        </a:rPr>
                        <a:t>S. </a:t>
                      </a:r>
                      <a:r>
                        <a:rPr lang="en-US" sz="1600" i="1" dirty="0" err="1">
                          <a:effectLst/>
                          <a:latin typeface="Arial"/>
                          <a:cs typeface="Arial"/>
                        </a:rPr>
                        <a:t>parasanguinis</a:t>
                      </a:r>
                      <a:endParaRPr lang="en-US" sz="1600" i="1" dirty="0">
                        <a:effectLst/>
                        <a:latin typeface="Arial"/>
                        <a:cs typeface="Arial"/>
                      </a:endParaRPr>
                    </a:p>
                    <a:p>
                      <a:pPr rtl="0" fontAlgn="base">
                        <a:lnSpc>
                          <a:spcPct val="100000"/>
                        </a:lnSpc>
                        <a:buNone/>
                      </a:pPr>
                      <a:r>
                        <a:rPr lang="en-US" sz="1600" i="1" dirty="0">
                          <a:effectLst/>
                          <a:latin typeface="Arial"/>
                          <a:cs typeface="Arial"/>
                        </a:rPr>
                        <a:t>S. </a:t>
                      </a:r>
                      <a:r>
                        <a:rPr lang="en-US" sz="1600" i="1" dirty="0" err="1">
                          <a:effectLst/>
                          <a:latin typeface="Arial"/>
                          <a:cs typeface="Arial"/>
                        </a:rPr>
                        <a:t>sanguis</a:t>
                      </a:r>
                      <a:endParaRPr lang="en-US" sz="1600" i="1" dirty="0">
                        <a:effectLst/>
                        <a:latin typeface="Arial"/>
                        <a:cs typeface="Arial"/>
                      </a:endParaRPr>
                    </a:p>
                    <a:p>
                      <a:pPr rtl="0" fontAlgn="base">
                        <a:lnSpc>
                          <a:spcPct val="100000"/>
                        </a:lnSpc>
                        <a:buNone/>
                      </a:pPr>
                      <a:r>
                        <a:rPr lang="en-US" sz="1600" i="1" dirty="0">
                          <a:effectLst/>
                          <a:latin typeface="Arial"/>
                          <a:cs typeface="Arial"/>
                        </a:rPr>
                        <a:t>S. </a:t>
                      </a:r>
                      <a:r>
                        <a:rPr lang="en-US" sz="1600" i="1" dirty="0" err="1">
                          <a:effectLst/>
                          <a:latin typeface="Arial"/>
                          <a:cs typeface="Arial"/>
                        </a:rPr>
                        <a:t>gallolyticus</a:t>
                      </a:r>
                      <a:endParaRPr lang="en-US" sz="1600" i="1" dirty="0">
                        <a:effectLst/>
                        <a:latin typeface="Arial"/>
                        <a:cs typeface="Arial"/>
                      </a:endParaRPr>
                    </a:p>
                    <a:p>
                      <a:pPr rtl="0" fontAlgn="base">
                        <a:lnSpc>
                          <a:spcPct val="100000"/>
                        </a:lnSpc>
                        <a:buNone/>
                      </a:pPr>
                      <a:r>
                        <a:rPr lang="en-US" sz="1600" i="1" dirty="0">
                          <a:effectLst/>
                          <a:latin typeface="Arial"/>
                          <a:cs typeface="Arial"/>
                        </a:rPr>
                        <a:t>S. </a:t>
                      </a:r>
                      <a:r>
                        <a:rPr lang="en-US" sz="1600" i="1" dirty="0" err="1">
                          <a:effectLst/>
                          <a:latin typeface="Arial"/>
                          <a:cs typeface="Arial"/>
                        </a:rPr>
                        <a:t>anginosus</a:t>
                      </a:r>
                      <a:br>
                        <a:rPr lang="en-US" sz="1600" i="1" dirty="0">
                          <a:effectLst/>
                          <a:latin typeface="Arial"/>
                          <a:cs typeface="Arial"/>
                        </a:rPr>
                      </a:br>
                      <a:r>
                        <a:rPr lang="en-US" sz="1600" i="1" dirty="0">
                          <a:effectLst/>
                          <a:latin typeface="Arial"/>
                          <a:cs typeface="Arial"/>
                        </a:rPr>
                        <a:t>S. </a:t>
                      </a:r>
                      <a:r>
                        <a:rPr lang="en-US" sz="1600" i="1" dirty="0" err="1">
                          <a:effectLst/>
                          <a:latin typeface="Arial"/>
                          <a:cs typeface="Arial"/>
                        </a:rPr>
                        <a:t>constellatus</a:t>
                      </a:r>
                      <a:br>
                        <a:rPr lang="en-US" sz="1600" i="1" dirty="0">
                          <a:effectLst/>
                          <a:latin typeface="Arial"/>
                          <a:cs typeface="Arial"/>
                        </a:rPr>
                      </a:br>
                      <a:r>
                        <a:rPr lang="en-US" sz="1600" i="1" dirty="0">
                          <a:effectLst/>
                          <a:latin typeface="Arial"/>
                          <a:cs typeface="Arial"/>
                        </a:rPr>
                        <a:t>S. </a:t>
                      </a:r>
                      <a:r>
                        <a:rPr lang="en-US" sz="1600" i="1" dirty="0" err="1">
                          <a:effectLst/>
                          <a:latin typeface="Arial"/>
                          <a:cs typeface="Arial"/>
                        </a:rPr>
                        <a:t>lutetiensis</a:t>
                      </a:r>
                      <a:r>
                        <a:rPr lang="en-US" sz="1600" i="1" dirty="0">
                          <a:effectLst/>
                          <a:latin typeface="Arial"/>
                          <a:cs typeface="Arial"/>
                        </a:rPr>
                        <a:t>   </a:t>
                      </a:r>
                      <a:endParaRPr lang="en-US" sz="1600" i="1">
                        <a:latin typeface="Arial"/>
                        <a:cs typeface="Arial"/>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600">
                          <a:effectLst/>
                          <a:latin typeface="Arial"/>
                          <a:cs typeface="Arial"/>
                        </a:rPr>
                        <a:t>15 (34.8)</a:t>
                      </a:r>
                      <a:endParaRPr lang="en-US" sz="1600" dirty="0">
                        <a:effectLst/>
                        <a:latin typeface="Arial"/>
                        <a:cs typeface="Arial"/>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US" sz="1600">
                          <a:effectLst/>
                          <a:latin typeface="Arial"/>
                          <a:cs typeface="Arial"/>
                        </a:rPr>
                        <a:t>9 (20.9)</a:t>
                      </a:r>
                      <a:endParaRPr lang="en-US" sz="1600" dirty="0">
                        <a:effectLst/>
                        <a:latin typeface="Arial"/>
                        <a:cs typeface="Arial"/>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US" sz="1600">
                          <a:effectLst/>
                          <a:latin typeface="Arial"/>
                          <a:cs typeface="Arial"/>
                        </a:rPr>
                        <a:t>5 (11.6)</a:t>
                      </a:r>
                      <a:endParaRPr lang="en-US" sz="1600" dirty="0">
                        <a:effectLst/>
                        <a:latin typeface="Arial"/>
                        <a:cs typeface="Arial"/>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US" sz="1600">
                          <a:effectLst/>
                          <a:latin typeface="Arial"/>
                          <a:cs typeface="Arial"/>
                        </a:rPr>
                        <a:t>4 (9.3)</a:t>
                      </a:r>
                      <a:endParaRPr lang="en-US" sz="1600" dirty="0">
                        <a:effectLst/>
                        <a:latin typeface="Arial"/>
                        <a:cs typeface="Arial"/>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US" sz="1600">
                          <a:effectLst/>
                          <a:latin typeface="Arial"/>
                          <a:cs typeface="Arial"/>
                        </a:rPr>
                        <a:t>4 (9.3)</a:t>
                      </a:r>
                      <a:endParaRPr lang="en-US" sz="1600" dirty="0">
                        <a:effectLst/>
                        <a:latin typeface="Arial"/>
                        <a:cs typeface="Arial"/>
                      </a:endParaRPr>
                    </a:p>
                    <a:p>
                      <a:pPr algn="ctr" rtl="0" fontAlgn="base">
                        <a:lnSpc>
                          <a:spcPct val="100000"/>
                        </a:lnSpc>
                        <a:buNone/>
                      </a:pPr>
                      <a:r>
                        <a:rPr lang="en-US" sz="1600">
                          <a:effectLst/>
                          <a:latin typeface="Arial"/>
                          <a:cs typeface="Arial"/>
                        </a:rPr>
                        <a:t>2 (4.7)</a:t>
                      </a:r>
                      <a:endParaRPr lang="en-US" sz="1600" dirty="0">
                        <a:effectLst/>
                        <a:latin typeface="Arial"/>
                        <a:cs typeface="Arial"/>
                      </a:endParaRPr>
                    </a:p>
                    <a:p>
                      <a:pPr algn="ctr" rtl="0" fontAlgn="base">
                        <a:lnSpc>
                          <a:spcPct val="100000"/>
                        </a:lnSpc>
                        <a:buNone/>
                      </a:pPr>
                      <a:r>
                        <a:rPr lang="en-US" sz="1600">
                          <a:effectLst/>
                          <a:latin typeface="Arial"/>
                          <a:cs typeface="Arial"/>
                        </a:rPr>
                        <a:t>2 (4.7)</a:t>
                      </a:r>
                      <a:endParaRPr lang="en-US" sz="1600" dirty="0">
                        <a:effectLst/>
                        <a:latin typeface="Arial"/>
                        <a:cs typeface="Arial"/>
                      </a:endParaRPr>
                    </a:p>
                    <a:p>
                      <a:pPr algn="ctr" rtl="0" fontAlgn="base">
                        <a:lnSpc>
                          <a:spcPct val="100000"/>
                        </a:lnSpc>
                        <a:buNone/>
                      </a:pPr>
                      <a:r>
                        <a:rPr lang="en-US" sz="1600">
                          <a:effectLst/>
                          <a:latin typeface="Arial"/>
                          <a:cs typeface="Arial"/>
                        </a:rPr>
                        <a:t>2 (4.7)</a:t>
                      </a:r>
                      <a:endParaRPr lang="en-US" sz="1600" dirty="0">
                        <a:effectLst/>
                        <a:latin typeface="Arial"/>
                        <a:cs typeface="Arial"/>
                      </a:endParaRPr>
                    </a:p>
                  </a:txBody>
                  <a:tcPr marL="66675" marR="66675"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600">
                          <a:effectLst/>
                          <a:latin typeface="Arial"/>
                          <a:cs typeface="Arial"/>
                        </a:rPr>
                        <a:t>4 (44.3)</a:t>
                      </a:r>
                      <a:endParaRPr lang="en-US" sz="1600" dirty="0">
                        <a:effectLst/>
                        <a:latin typeface="Arial"/>
                        <a:cs typeface="Arial"/>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US" sz="1600">
                          <a:effectLst/>
                          <a:latin typeface="Arial"/>
                          <a:cs typeface="Arial"/>
                        </a:rPr>
                        <a:t>3 (33.3)</a:t>
                      </a:r>
                      <a:endParaRPr lang="en-US" sz="1600" dirty="0">
                        <a:effectLst/>
                        <a:latin typeface="Arial"/>
                        <a:cs typeface="Arial"/>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US" sz="1600">
                          <a:effectLst/>
                          <a:latin typeface="Arial"/>
                          <a:cs typeface="Arial"/>
                        </a:rPr>
                        <a:t>1 (11.2)</a:t>
                      </a:r>
                      <a:endParaRPr lang="en-US" sz="1600" dirty="0">
                        <a:effectLst/>
                        <a:latin typeface="Arial"/>
                        <a:cs typeface="Arial"/>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US" sz="1600">
                          <a:effectLst/>
                          <a:latin typeface="Arial"/>
                          <a:cs typeface="Arial"/>
                        </a:rPr>
                        <a:t>1 (11.2)</a:t>
                      </a:r>
                      <a:endParaRPr lang="en-US" sz="1600" dirty="0">
                        <a:effectLst/>
                        <a:latin typeface="Arial"/>
                        <a:cs typeface="Arial"/>
                      </a:endParaRPr>
                    </a:p>
                    <a:p>
                      <a:pPr algn="ctr" rtl="0" fontAlgn="base">
                        <a:lnSpc>
                          <a:spcPct val="100000"/>
                        </a:lnSpc>
                        <a:buNone/>
                      </a:pPr>
                      <a:r>
                        <a:rPr lang="en-US" sz="1600">
                          <a:effectLst/>
                          <a:latin typeface="Arial"/>
                          <a:cs typeface="Arial"/>
                        </a:rPr>
                        <a:t>0 (0.0)</a:t>
                      </a:r>
                      <a:endParaRPr lang="en-US" sz="1600" dirty="0">
                        <a:effectLst/>
                        <a:latin typeface="Arial"/>
                        <a:cs typeface="Arial"/>
                      </a:endParaRPr>
                    </a:p>
                    <a:p>
                      <a:pPr algn="ctr" rtl="0" fontAlgn="base">
                        <a:lnSpc>
                          <a:spcPct val="100000"/>
                        </a:lnSpc>
                        <a:buNone/>
                      </a:pPr>
                      <a:r>
                        <a:rPr lang="en-US" sz="1600">
                          <a:effectLst/>
                          <a:latin typeface="Arial"/>
                          <a:cs typeface="Arial"/>
                        </a:rPr>
                        <a:t>0 (0.0)</a:t>
                      </a:r>
                      <a:endParaRPr lang="en-US" sz="1600" dirty="0">
                        <a:effectLst/>
                        <a:latin typeface="Arial"/>
                        <a:cs typeface="Arial"/>
                      </a:endParaRPr>
                    </a:p>
                    <a:p>
                      <a:pPr algn="ctr" rtl="0" fontAlgn="base">
                        <a:lnSpc>
                          <a:spcPct val="100000"/>
                        </a:lnSpc>
                        <a:buNone/>
                      </a:pPr>
                      <a:r>
                        <a:rPr lang="en-US" sz="1600">
                          <a:effectLst/>
                          <a:latin typeface="Arial"/>
                          <a:cs typeface="Arial"/>
                        </a:rPr>
                        <a:t>0 (0.0)</a:t>
                      </a:r>
                      <a:endParaRPr lang="en-US" sz="1600" dirty="0">
                        <a:effectLst/>
                        <a:latin typeface="Arial"/>
                        <a:cs typeface="Arial"/>
                      </a:endParaRPr>
                    </a:p>
                    <a:p>
                      <a:pPr algn="ctr" rtl="0" fontAlgn="base">
                        <a:lnSpc>
                          <a:spcPct val="100000"/>
                        </a:lnSpc>
                        <a:buNone/>
                      </a:pPr>
                      <a:r>
                        <a:rPr lang="en-US" sz="1600">
                          <a:effectLst/>
                          <a:latin typeface="Arial"/>
                          <a:cs typeface="Arial"/>
                        </a:rPr>
                        <a:t>0 (0.0)</a:t>
                      </a:r>
                      <a:endParaRPr lang="en-US" sz="1600" dirty="0">
                        <a:effectLst/>
                        <a:latin typeface="Arial"/>
                        <a:cs typeface="Arial"/>
                      </a:endParaRPr>
                    </a:p>
                  </a:txBody>
                  <a:tcPr marL="66675" marR="66675"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4152674708"/>
                  </a:ext>
                </a:extLst>
              </a:tr>
            </a:tbl>
          </a:graphicData>
        </a:graphic>
      </p:graphicFrame>
      <p:sp>
        <p:nvSpPr>
          <p:cNvPr id="3" name="Rectangle 2">
            <a:extLst>
              <a:ext uri="{FF2B5EF4-FFF2-40B4-BE49-F238E27FC236}">
                <a16:creationId xmlns:a16="http://schemas.microsoft.com/office/drawing/2014/main" id="{B652276D-6C49-0E1B-3216-0C2814D5280F}"/>
              </a:ext>
            </a:extLst>
          </p:cNvPr>
          <p:cNvSpPr/>
          <p:nvPr/>
        </p:nvSpPr>
        <p:spPr>
          <a:xfrm>
            <a:off x="261273" y="2166574"/>
            <a:ext cx="8669358" cy="21630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214875C-D00F-6A2F-F0F0-0C505FA9B95A}"/>
              </a:ext>
            </a:extLst>
          </p:cNvPr>
          <p:cNvSpPr/>
          <p:nvPr/>
        </p:nvSpPr>
        <p:spPr>
          <a:xfrm>
            <a:off x="261273" y="3423572"/>
            <a:ext cx="8669358" cy="30981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1440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71D2F-F9C3-915E-8306-303937D9F0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8F3785-7272-2EBF-11ED-3633E142C8B1}"/>
              </a:ext>
            </a:extLst>
          </p:cNvPr>
          <p:cNvSpPr>
            <a:spLocks noGrp="1"/>
          </p:cNvSpPr>
          <p:nvPr>
            <p:ph type="title"/>
          </p:nvPr>
        </p:nvSpPr>
        <p:spPr/>
        <p:txBody>
          <a:bodyPr lIns="91440" tIns="45720" rIns="91440" bIns="45720" anchor="t">
            <a:normAutofit/>
          </a:bodyPr>
          <a:lstStyle/>
          <a:p>
            <a:r>
              <a:rPr lang="en-US">
                <a:latin typeface="Arial"/>
                <a:ea typeface="Geneva"/>
                <a:cs typeface="Arial"/>
              </a:rPr>
              <a:t>Results - Antimicrobials</a:t>
            </a:r>
            <a:endParaRPr lang="en-US"/>
          </a:p>
        </p:txBody>
      </p:sp>
      <p:sp>
        <p:nvSpPr>
          <p:cNvPr id="4" name="Slide Number Placeholder 3">
            <a:extLst>
              <a:ext uri="{FF2B5EF4-FFF2-40B4-BE49-F238E27FC236}">
                <a16:creationId xmlns:a16="http://schemas.microsoft.com/office/drawing/2014/main" id="{5005ACF0-598B-E494-820A-9B36EF9A23FF}"/>
              </a:ext>
            </a:extLst>
          </p:cNvPr>
          <p:cNvSpPr>
            <a:spLocks noGrp="1"/>
          </p:cNvSpPr>
          <p:nvPr>
            <p:ph type="sldNum" sz="quarter" idx="10"/>
          </p:nvPr>
        </p:nvSpPr>
        <p:spPr/>
        <p:txBody>
          <a:bodyPr/>
          <a:lstStyle/>
          <a:p>
            <a:pPr>
              <a:defRPr/>
            </a:pPr>
            <a:fld id="{70529338-9541-42ED-ADCF-A60C1F34BD22}" type="slidenum">
              <a:rPr lang="en-US" altLang="en-US"/>
              <a:pPr>
                <a:defRPr/>
              </a:pPr>
              <a:t>16</a:t>
            </a:fld>
            <a:endParaRPr lang="en-US" altLang="en-US"/>
          </a:p>
        </p:txBody>
      </p:sp>
      <p:graphicFrame>
        <p:nvGraphicFramePr>
          <p:cNvPr id="6" name="Table 5">
            <a:extLst>
              <a:ext uri="{FF2B5EF4-FFF2-40B4-BE49-F238E27FC236}">
                <a16:creationId xmlns:a16="http://schemas.microsoft.com/office/drawing/2014/main" id="{01DB4717-AE62-C709-9496-02E810A40B6F}"/>
              </a:ext>
            </a:extLst>
          </p:cNvPr>
          <p:cNvGraphicFramePr>
            <a:graphicFrameLocks noGrp="1"/>
          </p:cNvGraphicFramePr>
          <p:nvPr>
            <p:extLst>
              <p:ext uri="{D42A27DB-BD31-4B8C-83A1-F6EECF244321}">
                <p14:modId xmlns:p14="http://schemas.microsoft.com/office/powerpoint/2010/main" val="3449567108"/>
              </p:ext>
            </p:extLst>
          </p:nvPr>
        </p:nvGraphicFramePr>
        <p:xfrm>
          <a:off x="320340" y="1750314"/>
          <a:ext cx="8503319" cy="3712526"/>
        </p:xfrm>
        <a:graphic>
          <a:graphicData uri="http://schemas.openxmlformats.org/drawingml/2006/table">
            <a:tbl>
              <a:tblPr bandRow="1">
                <a:tableStyleId>{5C22544A-7EE6-4342-B048-85BDC9FD1C3A}</a:tableStyleId>
              </a:tblPr>
              <a:tblGrid>
                <a:gridCol w="5157657">
                  <a:extLst>
                    <a:ext uri="{9D8B030D-6E8A-4147-A177-3AD203B41FA5}">
                      <a16:colId xmlns:a16="http://schemas.microsoft.com/office/drawing/2014/main" val="3068775262"/>
                    </a:ext>
                  </a:extLst>
                </a:gridCol>
                <a:gridCol w="1404592">
                  <a:extLst>
                    <a:ext uri="{9D8B030D-6E8A-4147-A177-3AD203B41FA5}">
                      <a16:colId xmlns:a16="http://schemas.microsoft.com/office/drawing/2014/main" val="508855348"/>
                    </a:ext>
                  </a:extLst>
                </a:gridCol>
                <a:gridCol w="1941070">
                  <a:extLst>
                    <a:ext uri="{9D8B030D-6E8A-4147-A177-3AD203B41FA5}">
                      <a16:colId xmlns:a16="http://schemas.microsoft.com/office/drawing/2014/main" val="3052671102"/>
                    </a:ext>
                  </a:extLst>
                </a:gridCol>
              </a:tblGrid>
              <a:tr h="688211">
                <a:tc>
                  <a:txBody>
                    <a:bodyPr/>
                    <a:lstStyle/>
                    <a:p>
                      <a:pPr algn="ctr" rtl="0" fontAlgn="base">
                        <a:lnSpc>
                          <a:spcPts val="1350"/>
                        </a:lnSpc>
                        <a:buNone/>
                      </a:pPr>
                      <a:r>
                        <a:rPr lang="en-US" sz="1800" b="1">
                          <a:solidFill>
                            <a:schemeClr val="bg2"/>
                          </a:solidFill>
                          <a:effectLst/>
                          <a:latin typeface="Arial"/>
                          <a:cs typeface="Arial"/>
                        </a:rPr>
                        <a:t>Characteristic</a:t>
                      </a:r>
                      <a:endParaRPr lang="en-US" sz="1800" dirty="0">
                        <a:solidFill>
                          <a:schemeClr val="bg2"/>
                        </a:solidFill>
                        <a:effectLst/>
                        <a:latin typeface="Arial"/>
                        <a:cs typeface="Arial"/>
                      </a:endParaRPr>
                    </a:p>
                  </a:txBody>
                  <a:tcPr marL="66675" marR="666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3AB16"/>
                    </a:solidFill>
                  </a:tcPr>
                </a:tc>
                <a:tc>
                  <a:txBody>
                    <a:bodyPr/>
                    <a:lstStyle/>
                    <a:p>
                      <a:pPr algn="ctr" rtl="0" fontAlgn="base">
                        <a:lnSpc>
                          <a:spcPct val="100000"/>
                        </a:lnSpc>
                        <a:buNone/>
                      </a:pPr>
                      <a:r>
                        <a:rPr lang="en-US" sz="1800" b="1">
                          <a:solidFill>
                            <a:schemeClr val="bg2"/>
                          </a:solidFill>
                          <a:effectLst/>
                          <a:latin typeface="Arial"/>
                          <a:cs typeface="Arial"/>
                        </a:rPr>
                        <a:t>IV-only </a:t>
                      </a:r>
                      <a:endParaRPr lang="en-US" sz="1800"/>
                    </a:p>
                    <a:p>
                      <a:pPr lvl="0" algn="ctr">
                        <a:lnSpc>
                          <a:spcPct val="100000"/>
                        </a:lnSpc>
                        <a:buNone/>
                      </a:pPr>
                      <a:r>
                        <a:rPr lang="en-US" sz="1800" b="1">
                          <a:solidFill>
                            <a:schemeClr val="bg2"/>
                          </a:solidFill>
                          <a:effectLst/>
                          <a:latin typeface="Arial"/>
                          <a:cs typeface="Arial"/>
                        </a:rPr>
                        <a:t>(n = 43)</a:t>
                      </a:r>
                      <a:r>
                        <a:rPr lang="en-US" sz="1800" dirty="0">
                          <a:solidFill>
                            <a:schemeClr val="bg2"/>
                          </a:solidFill>
                          <a:effectLst/>
                          <a:latin typeface="Arial"/>
                          <a:cs typeface="Arial"/>
                        </a:rPr>
                        <a:t> </a:t>
                      </a:r>
                      <a:endParaRPr lang="en-US" sz="1800" dirty="0"/>
                    </a:p>
                  </a:txBody>
                  <a:tcPr marL="66675" marR="666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3AB16"/>
                    </a:solidFill>
                  </a:tcPr>
                </a:tc>
                <a:tc>
                  <a:txBody>
                    <a:bodyPr/>
                    <a:lstStyle/>
                    <a:p>
                      <a:pPr algn="ctr" rtl="0" fontAlgn="base">
                        <a:lnSpc>
                          <a:spcPct val="100000"/>
                        </a:lnSpc>
                        <a:buNone/>
                      </a:pPr>
                      <a:r>
                        <a:rPr lang="en-US" sz="1800" b="1">
                          <a:solidFill>
                            <a:schemeClr val="bg2"/>
                          </a:solidFill>
                          <a:effectLst/>
                          <a:latin typeface="Arial"/>
                          <a:cs typeface="Arial"/>
                        </a:rPr>
                        <a:t>PO-transition </a:t>
                      </a:r>
                      <a:endParaRPr lang="en-US" sz="1800"/>
                    </a:p>
                    <a:p>
                      <a:pPr lvl="0" algn="ctr">
                        <a:lnSpc>
                          <a:spcPct val="100000"/>
                        </a:lnSpc>
                        <a:buNone/>
                      </a:pPr>
                      <a:r>
                        <a:rPr lang="en-US" sz="1800" b="1">
                          <a:solidFill>
                            <a:schemeClr val="bg2"/>
                          </a:solidFill>
                          <a:effectLst/>
                          <a:latin typeface="Arial"/>
                          <a:cs typeface="Arial"/>
                        </a:rPr>
                        <a:t>(n = 9)</a:t>
                      </a:r>
                      <a:r>
                        <a:rPr lang="en-US" sz="1800" dirty="0">
                          <a:solidFill>
                            <a:schemeClr val="bg2"/>
                          </a:solidFill>
                          <a:effectLst/>
                          <a:latin typeface="Arial"/>
                          <a:cs typeface="Arial"/>
                        </a:rPr>
                        <a:t> </a:t>
                      </a:r>
                    </a:p>
                  </a:txBody>
                  <a:tcPr marL="66675" marR="666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3AB16"/>
                    </a:solidFill>
                  </a:tcPr>
                </a:tc>
                <a:extLst>
                  <a:ext uri="{0D108BD9-81ED-4DB2-BD59-A6C34878D82A}">
                    <a16:rowId xmlns:a16="http://schemas.microsoft.com/office/drawing/2014/main" val="2877667285"/>
                  </a:ext>
                </a:extLst>
              </a:tr>
              <a:tr h="797143">
                <a:tc>
                  <a:txBody>
                    <a:bodyPr/>
                    <a:lstStyle/>
                    <a:p>
                      <a:pPr lvl="0" rtl="0">
                        <a:lnSpc>
                          <a:spcPct val="150000"/>
                        </a:lnSpc>
                        <a:buNone/>
                      </a:pPr>
                      <a:r>
                        <a:rPr lang="en-US" sz="1600" b="1" i="1" dirty="0">
                          <a:effectLst/>
                          <a:latin typeface="Arial"/>
                          <a:cs typeface="Arial"/>
                        </a:rPr>
                        <a:t>Duration (days), median [IQR]</a:t>
                      </a:r>
                      <a:endParaRPr lang="en-US" sz="1600">
                        <a:latin typeface="Arial"/>
                        <a:cs typeface="Arial"/>
                      </a:endParaRPr>
                    </a:p>
                    <a:p>
                      <a:pPr lvl="0">
                        <a:lnSpc>
                          <a:spcPct val="150000"/>
                        </a:lnSpc>
                        <a:buNone/>
                      </a:pPr>
                      <a:r>
                        <a:rPr lang="en-US" sz="1600" b="0" i="0" u="none" strike="noStrike" noProof="0" dirty="0">
                          <a:solidFill>
                            <a:srgbClr val="000000"/>
                          </a:solidFill>
                          <a:effectLst/>
                          <a:latin typeface="Arial"/>
                          <a:cs typeface="Arial"/>
                        </a:rPr>
                        <a:t>Duration of definitive IV antibiotic</a:t>
                      </a:r>
                    </a:p>
                    <a:p>
                      <a:pPr lvl="0" algn="l">
                        <a:lnSpc>
                          <a:spcPct val="150000"/>
                        </a:lnSpc>
                        <a:spcBef>
                          <a:spcPts val="0"/>
                        </a:spcBef>
                        <a:spcAft>
                          <a:spcPts val="0"/>
                        </a:spcAft>
                        <a:buNone/>
                      </a:pPr>
                      <a:r>
                        <a:rPr lang="en-US" sz="1600" b="0" i="0" u="none" strike="noStrike" noProof="0" dirty="0">
                          <a:solidFill>
                            <a:srgbClr val="000000"/>
                          </a:solidFill>
                          <a:effectLst/>
                          <a:latin typeface="Arial"/>
                          <a:cs typeface="Arial"/>
                        </a:rPr>
                        <a:t>Duration of effective therapy</a:t>
                      </a:r>
                    </a:p>
                  </a:txBody>
                  <a:tcPr marL="66674" marR="66674">
                    <a:lnL w="9524">
                      <a:solidFill>
                        <a:schemeClr val="bg1"/>
                      </a:solidFill>
                    </a:lnL>
                    <a:lnR w="9524">
                      <a:solidFill>
                        <a:schemeClr val="bg1"/>
                      </a:solidFill>
                    </a:lnR>
                    <a:lnT w="9525" cap="flat" cmpd="sng" algn="ctr">
                      <a:solidFill>
                        <a:schemeClr val="bg1"/>
                      </a:solidFill>
                      <a:prstDash val="solid"/>
                      <a:round/>
                      <a:headEnd type="none" w="med" len="med"/>
                      <a:tailEnd type="none" w="med" len="med"/>
                    </a:lnT>
                    <a:lnB w="9524">
                      <a:solidFill>
                        <a:schemeClr val="bg1"/>
                      </a:solidFill>
                    </a:lnB>
                    <a:solidFill>
                      <a:schemeClr val="tx1">
                        <a:lumMod val="85000"/>
                      </a:schemeClr>
                    </a:solidFill>
                  </a:tcPr>
                </a:tc>
                <a:tc>
                  <a:txBody>
                    <a:bodyPr/>
                    <a:lstStyle/>
                    <a:p>
                      <a:pPr lvl="0" algn="ctr">
                        <a:lnSpc>
                          <a:spcPct val="150000"/>
                        </a:lnSpc>
                        <a:spcBef>
                          <a:spcPts val="0"/>
                        </a:spcBef>
                        <a:spcAft>
                          <a:spcPts val="0"/>
                        </a:spcAft>
                        <a:buNone/>
                      </a:pPr>
                      <a:endParaRPr lang="en-US" sz="1600" b="0" i="0" u="none" strike="noStrike" noProof="0" dirty="0">
                        <a:solidFill>
                          <a:srgbClr val="000000"/>
                        </a:solidFill>
                        <a:effectLst/>
                        <a:latin typeface="Arial"/>
                        <a:cs typeface="Arial"/>
                      </a:endParaRPr>
                    </a:p>
                    <a:p>
                      <a:pPr lvl="0" algn="ctr">
                        <a:lnSpc>
                          <a:spcPct val="150000"/>
                        </a:lnSpc>
                        <a:spcBef>
                          <a:spcPts val="0"/>
                        </a:spcBef>
                        <a:spcAft>
                          <a:spcPts val="0"/>
                        </a:spcAft>
                        <a:buNone/>
                      </a:pPr>
                      <a:r>
                        <a:rPr lang="en-US" sz="1600" b="0" i="0" u="none" strike="noStrike" noProof="0">
                          <a:solidFill>
                            <a:srgbClr val="000000"/>
                          </a:solidFill>
                          <a:effectLst/>
                          <a:latin typeface="Arial"/>
                          <a:cs typeface="Arial"/>
                        </a:rPr>
                        <a:t>13 [12 - 14.5]</a:t>
                      </a:r>
                      <a:endParaRPr lang="en-US" sz="1600" dirty="0">
                        <a:effectLst/>
                        <a:latin typeface="Arial"/>
                        <a:cs typeface="Arial"/>
                      </a:endParaRPr>
                    </a:p>
                    <a:p>
                      <a:pPr lvl="0" algn="ctr">
                        <a:lnSpc>
                          <a:spcPct val="150000"/>
                        </a:lnSpc>
                        <a:spcBef>
                          <a:spcPts val="0"/>
                        </a:spcBef>
                        <a:spcAft>
                          <a:spcPts val="0"/>
                        </a:spcAft>
                        <a:buNone/>
                      </a:pPr>
                      <a:r>
                        <a:rPr lang="en-US" sz="1600" b="0" i="0" u="none" strike="noStrike" noProof="0">
                          <a:solidFill>
                            <a:srgbClr val="000000"/>
                          </a:solidFill>
                          <a:effectLst/>
                          <a:latin typeface="Arial"/>
                          <a:cs typeface="Arial"/>
                        </a:rPr>
                        <a:t>15 [14 - 16]</a:t>
                      </a:r>
                      <a:endParaRPr lang="en-US" sz="1600" b="0" i="0" u="none" strike="noStrike" noProof="0" dirty="0">
                        <a:solidFill>
                          <a:srgbClr val="000000"/>
                        </a:solidFill>
                        <a:effectLst/>
                        <a:latin typeface="Arial"/>
                        <a:cs typeface="Arial"/>
                      </a:endParaRPr>
                    </a:p>
                  </a:txBody>
                  <a:tcPr marL="66674" marR="66674" anchor="ctr">
                    <a:lnL w="9524">
                      <a:solidFill>
                        <a:schemeClr val="bg1"/>
                      </a:solidFill>
                    </a:lnL>
                    <a:lnR w="9524">
                      <a:solidFill>
                        <a:schemeClr val="bg1"/>
                      </a:solidFill>
                    </a:lnR>
                    <a:lnT w="9525" cap="flat" cmpd="sng" algn="ctr">
                      <a:solidFill>
                        <a:schemeClr val="bg1"/>
                      </a:solidFill>
                      <a:prstDash val="solid"/>
                      <a:round/>
                      <a:headEnd type="none" w="med" len="med"/>
                      <a:tailEnd type="none" w="med" len="med"/>
                    </a:lnT>
                    <a:lnB w="9524">
                      <a:solidFill>
                        <a:schemeClr val="bg1"/>
                      </a:solidFill>
                    </a:lnB>
                    <a:solidFill>
                      <a:schemeClr val="tx1">
                        <a:lumMod val="85000"/>
                      </a:schemeClr>
                    </a:solidFill>
                  </a:tcPr>
                </a:tc>
                <a:tc>
                  <a:txBody>
                    <a:bodyPr/>
                    <a:lstStyle/>
                    <a:p>
                      <a:pPr lvl="0" algn="ctr">
                        <a:lnSpc>
                          <a:spcPct val="150000"/>
                        </a:lnSpc>
                        <a:spcBef>
                          <a:spcPts val="0"/>
                        </a:spcBef>
                        <a:spcAft>
                          <a:spcPts val="0"/>
                        </a:spcAft>
                        <a:buNone/>
                      </a:pPr>
                      <a:endParaRPr lang="en-US" sz="1600" b="0" i="0" u="none" strike="noStrike" noProof="0" dirty="0">
                        <a:solidFill>
                          <a:srgbClr val="000000"/>
                        </a:solidFill>
                        <a:effectLst/>
                        <a:latin typeface="Arial"/>
                        <a:cs typeface="Arial"/>
                      </a:endParaRPr>
                    </a:p>
                    <a:p>
                      <a:pPr lvl="0" algn="ctr">
                        <a:lnSpc>
                          <a:spcPct val="150000"/>
                        </a:lnSpc>
                        <a:spcBef>
                          <a:spcPts val="0"/>
                        </a:spcBef>
                        <a:spcAft>
                          <a:spcPts val="0"/>
                        </a:spcAft>
                        <a:buNone/>
                      </a:pPr>
                      <a:r>
                        <a:rPr lang="en-US" sz="1600" b="0" i="0" u="none" strike="noStrike" noProof="0">
                          <a:solidFill>
                            <a:srgbClr val="000000"/>
                          </a:solidFill>
                          <a:effectLst/>
                          <a:latin typeface="Arial"/>
                          <a:cs typeface="Arial"/>
                        </a:rPr>
                        <a:t>3 [2 - 4]</a:t>
                      </a:r>
                      <a:endParaRPr lang="en-US" sz="1600" b="0" i="0" u="none" strike="noStrike" noProof="0" dirty="0">
                        <a:solidFill>
                          <a:srgbClr val="000000"/>
                        </a:solidFill>
                        <a:effectLst/>
                        <a:latin typeface="Arial"/>
                        <a:cs typeface="Arial"/>
                      </a:endParaRPr>
                    </a:p>
                    <a:p>
                      <a:pPr lvl="0" algn="ctr">
                        <a:lnSpc>
                          <a:spcPct val="150000"/>
                        </a:lnSpc>
                        <a:spcBef>
                          <a:spcPts val="0"/>
                        </a:spcBef>
                        <a:spcAft>
                          <a:spcPts val="0"/>
                        </a:spcAft>
                        <a:buNone/>
                      </a:pPr>
                      <a:r>
                        <a:rPr lang="en-US" sz="1600" b="0" i="0" u="none" strike="noStrike" noProof="0">
                          <a:solidFill>
                            <a:srgbClr val="000000"/>
                          </a:solidFill>
                          <a:effectLst/>
                          <a:latin typeface="Arial"/>
                          <a:cs typeface="Arial"/>
                        </a:rPr>
                        <a:t>10 [9 - 14]</a:t>
                      </a:r>
                      <a:endParaRPr lang="en-US" sz="1600" b="0" i="0" u="none" strike="noStrike" noProof="0" dirty="0">
                        <a:solidFill>
                          <a:srgbClr val="000000"/>
                        </a:solidFill>
                        <a:effectLst/>
                        <a:latin typeface="Arial"/>
                        <a:cs typeface="Arial"/>
                      </a:endParaRPr>
                    </a:p>
                  </a:txBody>
                  <a:tcPr marL="66674" marR="66674" anchor="ctr">
                    <a:lnL w="9524">
                      <a:solidFill>
                        <a:schemeClr val="bg1"/>
                      </a:solidFill>
                    </a:lnL>
                    <a:lnR w="9524">
                      <a:solidFill>
                        <a:schemeClr val="bg1"/>
                      </a:solidFill>
                    </a:lnR>
                    <a:lnT w="9525" cap="flat" cmpd="sng" algn="ctr">
                      <a:solidFill>
                        <a:schemeClr val="bg1"/>
                      </a:solidFill>
                      <a:prstDash val="solid"/>
                      <a:round/>
                      <a:headEnd type="none" w="med" len="med"/>
                      <a:tailEnd type="none" w="med" len="med"/>
                    </a:lnT>
                    <a:lnB w="9524">
                      <a:solidFill>
                        <a:schemeClr val="bg1"/>
                      </a:solidFill>
                    </a:lnB>
                    <a:solidFill>
                      <a:schemeClr val="tx1">
                        <a:lumMod val="85000"/>
                      </a:schemeClr>
                    </a:solidFill>
                  </a:tcPr>
                </a:tc>
                <a:extLst>
                  <a:ext uri="{0D108BD9-81ED-4DB2-BD59-A6C34878D82A}">
                    <a16:rowId xmlns:a16="http://schemas.microsoft.com/office/drawing/2014/main" val="3414565691"/>
                  </a:ext>
                </a:extLst>
              </a:tr>
              <a:tr h="1154430">
                <a:tc>
                  <a:txBody>
                    <a:bodyPr/>
                    <a:lstStyle/>
                    <a:p>
                      <a:pPr rtl="0" fontAlgn="base">
                        <a:lnSpc>
                          <a:spcPct val="150000"/>
                        </a:lnSpc>
                        <a:buNone/>
                      </a:pPr>
                      <a:r>
                        <a:rPr lang="en-US" sz="1600" b="1" i="1">
                          <a:effectLst/>
                          <a:latin typeface="Arial"/>
                          <a:cs typeface="Arial"/>
                        </a:rPr>
                        <a:t>Definitive antibiotic, n (%)</a:t>
                      </a:r>
                      <a:endParaRPr lang="en-US" sz="1600" i="1">
                        <a:effectLst/>
                        <a:latin typeface="Arial"/>
                        <a:cs typeface="Arial"/>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1600">
                          <a:effectLst/>
                          <a:latin typeface="Arial"/>
                          <a:cs typeface="Arial"/>
                        </a:rPr>
                        <a:t>Ceftriaxone</a:t>
                      </a:r>
                      <a:endParaRPr lang="en-US" sz="1600" b="0" i="0" u="none" strike="noStrike" noProof="0" dirty="0">
                        <a:solidFill>
                          <a:srgbClr val="000000"/>
                        </a:solidFill>
                        <a:effectLst/>
                        <a:latin typeface="Arial"/>
                        <a:cs typeface="Arial"/>
                      </a:endParaRPr>
                    </a:p>
                    <a:p>
                      <a:pPr lvl="0">
                        <a:lnSpc>
                          <a:spcPct val="150000"/>
                        </a:lnSpc>
                        <a:buNone/>
                      </a:pPr>
                      <a:r>
                        <a:rPr lang="en-US" sz="1600" b="0" i="0" u="none" strike="noStrike" noProof="0">
                          <a:solidFill>
                            <a:srgbClr val="000000"/>
                          </a:solidFill>
                          <a:effectLst/>
                          <a:latin typeface="Arial"/>
                          <a:cs typeface="Arial"/>
                        </a:rPr>
                        <a:t>Cefpodoxime</a:t>
                      </a:r>
                      <a:endParaRPr lang="en-US" sz="1600" b="0" i="0" u="none" strike="noStrike" noProof="0" dirty="0">
                        <a:solidFill>
                          <a:srgbClr val="000000"/>
                        </a:solidFill>
                        <a:effectLst/>
                        <a:latin typeface="Arial"/>
                        <a:cs typeface="Arial"/>
                      </a:endParaRPr>
                    </a:p>
                    <a:p>
                      <a:pPr lvl="0">
                        <a:lnSpc>
                          <a:spcPct val="150000"/>
                        </a:lnSpc>
                        <a:buNone/>
                      </a:pPr>
                      <a:r>
                        <a:rPr lang="en-US" sz="1600" b="0" i="0" u="none" strike="noStrike" noProof="0">
                          <a:solidFill>
                            <a:srgbClr val="000000"/>
                          </a:solidFill>
                          <a:effectLst/>
                          <a:latin typeface="Arial"/>
                          <a:cs typeface="Arial"/>
                        </a:rPr>
                        <a:t>Cefdinir</a:t>
                      </a:r>
                      <a:endParaRPr lang="en-US" sz="1600" b="0" i="0" u="none" strike="noStrike" noProof="0" dirty="0">
                        <a:solidFill>
                          <a:srgbClr val="000000"/>
                        </a:solidFill>
                        <a:effectLst/>
                        <a:latin typeface="Arial"/>
                        <a:cs typeface="Arial"/>
                      </a:endParaRPr>
                    </a:p>
                    <a:p>
                      <a:pPr rtl="0" fontAlgn="base">
                        <a:lnSpc>
                          <a:spcPct val="150000"/>
                        </a:lnSpc>
                        <a:buNone/>
                      </a:pPr>
                      <a:r>
                        <a:rPr lang="en-US" sz="1600">
                          <a:effectLst/>
                          <a:latin typeface="Arial"/>
                          <a:cs typeface="Arial"/>
                        </a:rPr>
                        <a:t>Vancomycin</a:t>
                      </a:r>
                      <a:endParaRPr lang="en-US" sz="1600" dirty="0">
                        <a:effectLst/>
                        <a:latin typeface="Arial"/>
                        <a:cs typeface="Arial"/>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4"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schemeClr>
                    </a:solidFill>
                  </a:tcPr>
                </a:tc>
                <a:tc>
                  <a:txBody>
                    <a:bodyPr/>
                    <a:lstStyle/>
                    <a:p>
                      <a:pPr lvl="0" algn="ctr">
                        <a:lnSpc>
                          <a:spcPct val="150000"/>
                        </a:lnSpc>
                        <a:buNone/>
                      </a:pPr>
                      <a:endParaRPr lang="en-US" sz="1600" dirty="0">
                        <a:effectLst/>
                        <a:latin typeface="Arial"/>
                        <a:cs typeface="Arial"/>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en-US" sz="1600">
                          <a:effectLst/>
                          <a:latin typeface="Arial"/>
                          <a:cs typeface="Arial"/>
                        </a:rPr>
                        <a:t>43 (100.0)</a:t>
                      </a:r>
                      <a:endParaRPr lang="en-US" sz="1600" dirty="0">
                        <a:effectLst/>
                        <a:latin typeface="Arial"/>
                        <a:cs typeface="Arial"/>
                      </a:endParaRPr>
                    </a:p>
                    <a:p>
                      <a:pPr lvl="0" algn="ctr">
                        <a:lnSpc>
                          <a:spcPct val="150000"/>
                        </a:lnSpc>
                        <a:buNone/>
                      </a:pPr>
                      <a:r>
                        <a:rPr lang="en-US" sz="1600">
                          <a:effectLst/>
                          <a:latin typeface="Arial"/>
                          <a:cs typeface="Arial"/>
                        </a:rPr>
                        <a:t>-</a:t>
                      </a:r>
                      <a:endParaRPr lang="en-US" sz="1600" dirty="0">
                        <a:effectLst/>
                        <a:latin typeface="Arial"/>
                        <a:cs typeface="Arial"/>
                      </a:endParaRPr>
                    </a:p>
                    <a:p>
                      <a:pPr lvl="0" algn="ctr">
                        <a:lnSpc>
                          <a:spcPct val="150000"/>
                        </a:lnSpc>
                        <a:buNone/>
                      </a:pPr>
                      <a:r>
                        <a:rPr lang="en-US" sz="1600">
                          <a:effectLst/>
                          <a:latin typeface="Arial"/>
                          <a:cs typeface="Arial"/>
                        </a:rPr>
                        <a:t>-</a:t>
                      </a:r>
                      <a:endParaRPr lang="en-US" sz="1600" dirty="0">
                        <a:effectLst/>
                        <a:latin typeface="Arial"/>
                        <a:cs typeface="Arial"/>
                      </a:endParaRPr>
                    </a:p>
                    <a:p>
                      <a:pPr algn="ctr" rtl="0" fontAlgn="base">
                        <a:lnSpc>
                          <a:spcPct val="150000"/>
                        </a:lnSpc>
                        <a:buNone/>
                      </a:pPr>
                      <a:r>
                        <a:rPr lang="en-US" sz="1600">
                          <a:effectLst/>
                          <a:latin typeface="Arial"/>
                          <a:cs typeface="Arial"/>
                        </a:rPr>
                        <a:t>0 (0.0)</a:t>
                      </a:r>
                      <a:endParaRPr lang="en-US" sz="1600" dirty="0">
                        <a:effectLst/>
                        <a:latin typeface="Arial"/>
                        <a:cs typeface="Arial"/>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4"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schemeClr>
                    </a:solidFill>
                  </a:tcPr>
                </a:tc>
                <a:tc>
                  <a:txBody>
                    <a:bodyPr/>
                    <a:lstStyle/>
                    <a:p>
                      <a:pPr lvl="0" algn="ctr">
                        <a:lnSpc>
                          <a:spcPct val="150000"/>
                        </a:lnSpc>
                        <a:buNone/>
                      </a:pPr>
                      <a:endParaRPr lang="en-US" sz="1600" b="0" i="0" u="none" strike="noStrike" noProof="0" dirty="0">
                        <a:solidFill>
                          <a:srgbClr val="000000"/>
                        </a:solidFill>
                        <a:effectLst/>
                        <a:latin typeface="Arial"/>
                        <a:cs typeface="Arial"/>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en-US" sz="1600" b="0" i="0" u="none" strike="noStrike" noProof="0" dirty="0">
                          <a:solidFill>
                            <a:srgbClr val="000000"/>
                          </a:solidFill>
                          <a:effectLst/>
                          <a:latin typeface="Arial"/>
                          <a:cs typeface="Arial"/>
                        </a:rPr>
                        <a:t>8 (88.8)</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sz="1600" b="0" i="0" u="none" strike="noStrike" noProof="0" dirty="0">
                          <a:solidFill>
                            <a:srgbClr val="000000"/>
                          </a:solidFill>
                          <a:effectLst/>
                          <a:latin typeface="Arial"/>
                          <a:cs typeface="Arial"/>
                        </a:rPr>
                        <a:t>5 (55.5)</a:t>
                      </a:r>
                    </a:p>
                    <a:p>
                      <a:pPr lvl="0" algn="ctr">
                        <a:lnSpc>
                          <a:spcPct val="150000"/>
                        </a:lnSpc>
                        <a:buNone/>
                      </a:pPr>
                      <a:r>
                        <a:rPr lang="en-US" sz="1600" b="0" i="0" u="none" strike="noStrike" noProof="0" dirty="0">
                          <a:solidFill>
                            <a:srgbClr val="000000"/>
                          </a:solidFill>
                          <a:effectLst/>
                          <a:latin typeface="Arial"/>
                          <a:cs typeface="Arial"/>
                        </a:rPr>
                        <a:t>4 (44.5)</a:t>
                      </a:r>
                    </a:p>
                    <a:p>
                      <a:pPr lvl="0" algn="ctr">
                        <a:lnSpc>
                          <a:spcPct val="150000"/>
                        </a:lnSpc>
                        <a:buNone/>
                      </a:pPr>
                      <a:r>
                        <a:rPr lang="en-US" sz="1600" b="0" i="0" u="none" strike="noStrike" noProof="0" dirty="0">
                          <a:solidFill>
                            <a:srgbClr val="000000"/>
                          </a:solidFill>
                          <a:effectLst/>
                          <a:latin typeface="Arial"/>
                          <a:cs typeface="Arial"/>
                        </a:rPr>
                        <a:t>1 (11.2)</a:t>
                      </a:r>
                      <a:endParaRPr lang="en-US" sz="1600"/>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4"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1020854396"/>
                  </a:ext>
                </a:extLst>
              </a:tr>
            </a:tbl>
          </a:graphicData>
        </a:graphic>
      </p:graphicFrame>
      <p:sp>
        <p:nvSpPr>
          <p:cNvPr id="3" name="Rectangle 2">
            <a:extLst>
              <a:ext uri="{FF2B5EF4-FFF2-40B4-BE49-F238E27FC236}">
                <a16:creationId xmlns:a16="http://schemas.microsoft.com/office/drawing/2014/main" id="{B6A2FBA6-0E92-3838-691E-D4BD4361A247}"/>
              </a:ext>
            </a:extLst>
          </p:cNvPr>
          <p:cNvSpPr/>
          <p:nvPr/>
        </p:nvSpPr>
        <p:spPr>
          <a:xfrm>
            <a:off x="320340" y="2819401"/>
            <a:ext cx="8514470" cy="74929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9977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CF882-57D9-FF9B-405B-2BC88E8A07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5EB6F9-3B79-B487-5183-07E1B1F150E3}"/>
              </a:ext>
            </a:extLst>
          </p:cNvPr>
          <p:cNvSpPr>
            <a:spLocks noGrp="1"/>
          </p:cNvSpPr>
          <p:nvPr>
            <p:ph type="title"/>
          </p:nvPr>
        </p:nvSpPr>
        <p:spPr/>
        <p:txBody>
          <a:bodyPr lIns="91440" tIns="45720" rIns="91440" bIns="45720" anchor="t">
            <a:normAutofit/>
          </a:bodyPr>
          <a:lstStyle/>
          <a:p>
            <a:r>
              <a:rPr lang="en-US">
                <a:latin typeface="Arial"/>
                <a:ea typeface="Geneva"/>
                <a:cs typeface="Arial"/>
              </a:rPr>
              <a:t>Primary and Secondary Outcomes</a:t>
            </a:r>
            <a:endParaRPr lang="en-US"/>
          </a:p>
        </p:txBody>
      </p:sp>
      <p:sp>
        <p:nvSpPr>
          <p:cNvPr id="4" name="Slide Number Placeholder 3">
            <a:extLst>
              <a:ext uri="{FF2B5EF4-FFF2-40B4-BE49-F238E27FC236}">
                <a16:creationId xmlns:a16="http://schemas.microsoft.com/office/drawing/2014/main" id="{B4FBC4D4-15E8-D923-7B73-647B2A25B971}"/>
              </a:ext>
            </a:extLst>
          </p:cNvPr>
          <p:cNvSpPr>
            <a:spLocks noGrp="1"/>
          </p:cNvSpPr>
          <p:nvPr>
            <p:ph type="sldNum" sz="quarter" idx="10"/>
          </p:nvPr>
        </p:nvSpPr>
        <p:spPr/>
        <p:txBody>
          <a:bodyPr/>
          <a:lstStyle/>
          <a:p>
            <a:pPr>
              <a:defRPr/>
            </a:pPr>
            <a:fld id="{70529338-9541-42ED-ADCF-A60C1F34BD22}" type="slidenum">
              <a:rPr lang="en-US" altLang="en-US"/>
              <a:pPr>
                <a:defRPr/>
              </a:pPr>
              <a:t>17</a:t>
            </a:fld>
            <a:endParaRPr lang="en-US" altLang="en-US"/>
          </a:p>
        </p:txBody>
      </p:sp>
      <p:graphicFrame>
        <p:nvGraphicFramePr>
          <p:cNvPr id="5" name="Table 4">
            <a:extLst>
              <a:ext uri="{FF2B5EF4-FFF2-40B4-BE49-F238E27FC236}">
                <a16:creationId xmlns:a16="http://schemas.microsoft.com/office/drawing/2014/main" id="{6EC904A8-98C9-057A-7793-A03B80624419}"/>
              </a:ext>
            </a:extLst>
          </p:cNvPr>
          <p:cNvGraphicFramePr>
            <a:graphicFrameLocks noGrp="1"/>
          </p:cNvGraphicFramePr>
          <p:nvPr>
            <p:extLst>
              <p:ext uri="{D42A27DB-BD31-4B8C-83A1-F6EECF244321}">
                <p14:modId xmlns:p14="http://schemas.microsoft.com/office/powerpoint/2010/main" val="803005284"/>
              </p:ext>
            </p:extLst>
          </p:nvPr>
        </p:nvGraphicFramePr>
        <p:xfrm>
          <a:off x="629981" y="1470523"/>
          <a:ext cx="7828216" cy="1206411"/>
        </p:xfrm>
        <a:graphic>
          <a:graphicData uri="http://schemas.openxmlformats.org/drawingml/2006/table">
            <a:tbl>
              <a:tblPr bandRow="1">
                <a:tableStyleId>{5C22544A-7EE6-4342-B048-85BDC9FD1C3A}</a:tableStyleId>
              </a:tblPr>
              <a:tblGrid>
                <a:gridCol w="4102039">
                  <a:extLst>
                    <a:ext uri="{9D8B030D-6E8A-4147-A177-3AD203B41FA5}">
                      <a16:colId xmlns:a16="http://schemas.microsoft.com/office/drawing/2014/main" val="2351469415"/>
                    </a:ext>
                  </a:extLst>
                </a:gridCol>
                <a:gridCol w="1170734">
                  <a:extLst>
                    <a:ext uri="{9D8B030D-6E8A-4147-A177-3AD203B41FA5}">
                      <a16:colId xmlns:a16="http://schemas.microsoft.com/office/drawing/2014/main" val="655147932"/>
                    </a:ext>
                  </a:extLst>
                </a:gridCol>
                <a:gridCol w="1613589">
                  <a:extLst>
                    <a:ext uri="{9D8B030D-6E8A-4147-A177-3AD203B41FA5}">
                      <a16:colId xmlns:a16="http://schemas.microsoft.com/office/drawing/2014/main" val="624417439"/>
                    </a:ext>
                  </a:extLst>
                </a:gridCol>
                <a:gridCol w="941854">
                  <a:extLst>
                    <a:ext uri="{9D8B030D-6E8A-4147-A177-3AD203B41FA5}">
                      <a16:colId xmlns:a16="http://schemas.microsoft.com/office/drawing/2014/main" val="2615756555"/>
                    </a:ext>
                  </a:extLst>
                </a:gridCol>
              </a:tblGrid>
              <a:tr h="731857">
                <a:tc>
                  <a:txBody>
                    <a:bodyPr/>
                    <a:lstStyle/>
                    <a:p>
                      <a:pPr algn="ctr" rtl="0" fontAlgn="base">
                        <a:lnSpc>
                          <a:spcPts val="1350"/>
                        </a:lnSpc>
                        <a:buNone/>
                      </a:pPr>
                      <a:r>
                        <a:rPr lang="en-US" sz="1600" b="1">
                          <a:solidFill>
                            <a:schemeClr val="bg2"/>
                          </a:solidFill>
                          <a:effectLst/>
                          <a:latin typeface="Arial"/>
                          <a:cs typeface="Arial"/>
                        </a:rPr>
                        <a:t>Primary Outcome</a:t>
                      </a:r>
                      <a:endParaRPr lang="en-US" sz="1600">
                        <a:solidFill>
                          <a:schemeClr val="bg2"/>
                        </a:solidFill>
                        <a:effectLst/>
                        <a:latin typeface="Arial"/>
                        <a:cs typeface="Arial"/>
                      </a:endParaRPr>
                    </a:p>
                  </a:txBody>
                  <a:tcPr marL="66675" marR="666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3AB16"/>
                    </a:solidFill>
                  </a:tcPr>
                </a:tc>
                <a:tc>
                  <a:txBody>
                    <a:bodyPr/>
                    <a:lstStyle/>
                    <a:p>
                      <a:pPr algn="ctr" rtl="0" fontAlgn="base">
                        <a:lnSpc>
                          <a:spcPct val="100000"/>
                        </a:lnSpc>
                        <a:buNone/>
                      </a:pPr>
                      <a:r>
                        <a:rPr lang="en-US" sz="1600" b="1">
                          <a:solidFill>
                            <a:schemeClr val="bg2"/>
                          </a:solidFill>
                          <a:effectLst/>
                          <a:latin typeface="Arial"/>
                          <a:cs typeface="Arial"/>
                        </a:rPr>
                        <a:t>IV-only </a:t>
                      </a:r>
                      <a:endParaRPr lang="en-US" sz="1600">
                        <a:solidFill>
                          <a:schemeClr val="bg2"/>
                        </a:solidFill>
                        <a:effectLst/>
                        <a:latin typeface="Arial"/>
                        <a:cs typeface="Arial"/>
                      </a:endParaRPr>
                    </a:p>
                    <a:p>
                      <a:pPr algn="ctr" rtl="0" fontAlgn="base">
                        <a:lnSpc>
                          <a:spcPct val="100000"/>
                        </a:lnSpc>
                        <a:buNone/>
                      </a:pPr>
                      <a:r>
                        <a:rPr lang="en-US" sz="1600" b="1">
                          <a:solidFill>
                            <a:schemeClr val="bg2"/>
                          </a:solidFill>
                          <a:effectLst/>
                          <a:latin typeface="Arial"/>
                          <a:cs typeface="Arial"/>
                        </a:rPr>
                        <a:t>(n = 43)</a:t>
                      </a:r>
                      <a:r>
                        <a:rPr lang="en-US" sz="1600">
                          <a:solidFill>
                            <a:schemeClr val="bg2"/>
                          </a:solidFill>
                          <a:effectLst/>
                          <a:latin typeface="Arial"/>
                          <a:cs typeface="Arial"/>
                        </a:rPr>
                        <a:t> </a:t>
                      </a:r>
                    </a:p>
                  </a:txBody>
                  <a:tcPr marL="66675" marR="666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3AB16"/>
                    </a:solidFill>
                  </a:tcPr>
                </a:tc>
                <a:tc>
                  <a:txBody>
                    <a:bodyPr/>
                    <a:lstStyle/>
                    <a:p>
                      <a:pPr algn="ctr" rtl="0" fontAlgn="base">
                        <a:lnSpc>
                          <a:spcPct val="100000"/>
                        </a:lnSpc>
                        <a:buNone/>
                      </a:pPr>
                      <a:r>
                        <a:rPr lang="en-US" sz="1600" b="1">
                          <a:solidFill>
                            <a:schemeClr val="bg2"/>
                          </a:solidFill>
                          <a:effectLst/>
                          <a:latin typeface="Arial"/>
                          <a:cs typeface="Arial"/>
                        </a:rPr>
                        <a:t>PO-transition</a:t>
                      </a:r>
                      <a:r>
                        <a:rPr lang="en-US" sz="1600">
                          <a:solidFill>
                            <a:schemeClr val="bg2"/>
                          </a:solidFill>
                          <a:effectLst/>
                          <a:latin typeface="Arial"/>
                          <a:cs typeface="Arial"/>
                        </a:rPr>
                        <a:t> </a:t>
                      </a:r>
                    </a:p>
                    <a:p>
                      <a:pPr algn="ctr" rtl="0" fontAlgn="base">
                        <a:lnSpc>
                          <a:spcPct val="100000"/>
                        </a:lnSpc>
                        <a:buNone/>
                      </a:pPr>
                      <a:r>
                        <a:rPr lang="en-US" sz="1600" b="1">
                          <a:solidFill>
                            <a:schemeClr val="bg2"/>
                          </a:solidFill>
                          <a:effectLst/>
                          <a:latin typeface="Arial"/>
                          <a:cs typeface="Arial"/>
                        </a:rPr>
                        <a:t>(n = 9)</a:t>
                      </a:r>
                      <a:r>
                        <a:rPr lang="en-US" sz="1600">
                          <a:solidFill>
                            <a:schemeClr val="bg2"/>
                          </a:solidFill>
                          <a:effectLst/>
                          <a:latin typeface="Arial"/>
                          <a:cs typeface="Arial"/>
                        </a:rPr>
                        <a:t> </a:t>
                      </a:r>
                    </a:p>
                  </a:txBody>
                  <a:tcPr marL="66675" marR="666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3AB16"/>
                    </a:solidFill>
                  </a:tcPr>
                </a:tc>
                <a:tc>
                  <a:txBody>
                    <a:bodyPr/>
                    <a:lstStyle/>
                    <a:p>
                      <a:pPr algn="ctr" rtl="0" fontAlgn="base">
                        <a:lnSpc>
                          <a:spcPts val="1350"/>
                        </a:lnSpc>
                        <a:buNone/>
                      </a:pPr>
                      <a:endParaRPr lang="en-US" sz="1600" b="1">
                        <a:solidFill>
                          <a:schemeClr val="bg2"/>
                        </a:solidFill>
                        <a:effectLst/>
                        <a:latin typeface="Arial"/>
                        <a:cs typeface="Arial"/>
                      </a:endParaRPr>
                    </a:p>
                    <a:p>
                      <a:pPr algn="ctr" rtl="0" fontAlgn="base">
                        <a:lnSpc>
                          <a:spcPts val="1350"/>
                        </a:lnSpc>
                        <a:buNone/>
                      </a:pPr>
                      <a:r>
                        <a:rPr lang="en-US" sz="1600" b="1">
                          <a:solidFill>
                            <a:schemeClr val="bg2"/>
                          </a:solidFill>
                          <a:effectLst/>
                          <a:latin typeface="Arial"/>
                          <a:cs typeface="Arial"/>
                        </a:rPr>
                        <a:t>P-value</a:t>
                      </a:r>
                      <a:endParaRPr lang="en-US" sz="1600">
                        <a:solidFill>
                          <a:schemeClr val="bg2"/>
                        </a:solidFill>
                        <a:effectLst/>
                        <a:latin typeface="Arial"/>
                        <a:cs typeface="Arial"/>
                      </a:endParaRPr>
                    </a:p>
                    <a:p>
                      <a:pPr lvl="0" algn="ctr">
                        <a:lnSpc>
                          <a:spcPts val="1350"/>
                        </a:lnSpc>
                        <a:buNone/>
                      </a:pPr>
                      <a:endParaRPr lang="en-US"/>
                    </a:p>
                  </a:txBody>
                  <a:tcPr marL="66675" marR="666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3AB16"/>
                    </a:solidFill>
                  </a:tcPr>
                </a:tc>
                <a:extLst>
                  <a:ext uri="{0D108BD9-81ED-4DB2-BD59-A6C34878D82A}">
                    <a16:rowId xmlns:a16="http://schemas.microsoft.com/office/drawing/2014/main" val="1945119042"/>
                  </a:ext>
                </a:extLst>
              </a:tr>
              <a:tr h="474554">
                <a:tc>
                  <a:txBody>
                    <a:bodyPr/>
                    <a:lstStyle/>
                    <a:p>
                      <a:pPr rtl="0" fontAlgn="base">
                        <a:lnSpc>
                          <a:spcPct val="150000"/>
                        </a:lnSpc>
                        <a:buNone/>
                      </a:pPr>
                      <a:r>
                        <a:rPr lang="en-US" sz="1400" b="1" i="1">
                          <a:effectLst/>
                          <a:latin typeface="Arial"/>
                          <a:cs typeface="Arial"/>
                        </a:rPr>
                        <a:t>All-cause mortality at 90 days, n (%)</a:t>
                      </a:r>
                      <a:r>
                        <a:rPr lang="en-US" sz="1400">
                          <a:effectLst/>
                          <a:latin typeface="Arial"/>
                          <a:cs typeface="Arial"/>
                        </a:rPr>
                        <a:t> </a:t>
                      </a:r>
                    </a:p>
                  </a:txBody>
                  <a:tcPr marL="66675" marR="666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schemeClr>
                    </a:solidFill>
                  </a:tcPr>
                </a:tc>
                <a:tc>
                  <a:txBody>
                    <a:bodyPr/>
                    <a:lstStyle/>
                    <a:p>
                      <a:pPr algn="ctr" rtl="0" fontAlgn="base">
                        <a:lnSpc>
                          <a:spcPct val="150000"/>
                        </a:lnSpc>
                        <a:buNone/>
                      </a:pPr>
                      <a:r>
                        <a:rPr lang="en-US" sz="1400">
                          <a:effectLst/>
                          <a:latin typeface="Arial"/>
                          <a:cs typeface="Arial"/>
                        </a:rPr>
                        <a:t>4 (9.3)</a:t>
                      </a:r>
                    </a:p>
                  </a:txBody>
                  <a:tcPr marL="66675" marR="666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schemeClr>
                    </a:solidFill>
                  </a:tcPr>
                </a:tc>
                <a:tc>
                  <a:txBody>
                    <a:bodyPr/>
                    <a:lstStyle/>
                    <a:p>
                      <a:pPr algn="ctr" rtl="0" fontAlgn="base">
                        <a:lnSpc>
                          <a:spcPct val="150000"/>
                        </a:lnSpc>
                        <a:buNone/>
                      </a:pPr>
                      <a:r>
                        <a:rPr lang="en-US" sz="1400">
                          <a:effectLst/>
                          <a:latin typeface="Arial"/>
                          <a:cs typeface="Arial"/>
                        </a:rPr>
                        <a:t>1 (11.1)</a:t>
                      </a:r>
                    </a:p>
                  </a:txBody>
                  <a:tcPr marL="66675" marR="666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schemeClr>
                    </a:solidFill>
                  </a:tcPr>
                </a:tc>
                <a:tc>
                  <a:txBody>
                    <a:bodyPr/>
                    <a:lstStyle/>
                    <a:p>
                      <a:pPr algn="ctr" rtl="0" fontAlgn="base">
                        <a:lnSpc>
                          <a:spcPct val="150000"/>
                        </a:lnSpc>
                        <a:buNone/>
                      </a:pPr>
                      <a:r>
                        <a:rPr lang="en-US" sz="1400">
                          <a:effectLst/>
                          <a:latin typeface="Arial"/>
                          <a:cs typeface="Arial"/>
                        </a:rPr>
                        <a:t>1.00</a:t>
                      </a:r>
                    </a:p>
                  </a:txBody>
                  <a:tcPr marL="66675" marR="666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2038104198"/>
                  </a:ext>
                </a:extLst>
              </a:tr>
            </a:tbl>
          </a:graphicData>
        </a:graphic>
      </p:graphicFrame>
      <p:graphicFrame>
        <p:nvGraphicFramePr>
          <p:cNvPr id="7" name="Table 6">
            <a:extLst>
              <a:ext uri="{FF2B5EF4-FFF2-40B4-BE49-F238E27FC236}">
                <a16:creationId xmlns:a16="http://schemas.microsoft.com/office/drawing/2014/main" id="{3A9367EF-2C33-3598-179A-D46911F06517}"/>
              </a:ext>
            </a:extLst>
          </p:cNvPr>
          <p:cNvGraphicFramePr>
            <a:graphicFrameLocks noGrp="1"/>
          </p:cNvGraphicFramePr>
          <p:nvPr>
            <p:extLst>
              <p:ext uri="{D42A27DB-BD31-4B8C-83A1-F6EECF244321}">
                <p14:modId xmlns:p14="http://schemas.microsoft.com/office/powerpoint/2010/main" val="4015326536"/>
              </p:ext>
            </p:extLst>
          </p:nvPr>
        </p:nvGraphicFramePr>
        <p:xfrm>
          <a:off x="629981" y="2676090"/>
          <a:ext cx="7828219" cy="3161367"/>
        </p:xfrm>
        <a:graphic>
          <a:graphicData uri="http://schemas.openxmlformats.org/drawingml/2006/table">
            <a:tbl>
              <a:tblPr bandRow="1">
                <a:tableStyleId>{5C22544A-7EE6-4342-B048-85BDC9FD1C3A}</a:tableStyleId>
              </a:tblPr>
              <a:tblGrid>
                <a:gridCol w="4102039">
                  <a:extLst>
                    <a:ext uri="{9D8B030D-6E8A-4147-A177-3AD203B41FA5}">
                      <a16:colId xmlns:a16="http://schemas.microsoft.com/office/drawing/2014/main" val="2351469415"/>
                    </a:ext>
                  </a:extLst>
                </a:gridCol>
                <a:gridCol w="1170737">
                  <a:extLst>
                    <a:ext uri="{9D8B030D-6E8A-4147-A177-3AD203B41FA5}">
                      <a16:colId xmlns:a16="http://schemas.microsoft.com/office/drawing/2014/main" val="655147932"/>
                    </a:ext>
                  </a:extLst>
                </a:gridCol>
                <a:gridCol w="1613589">
                  <a:extLst>
                    <a:ext uri="{9D8B030D-6E8A-4147-A177-3AD203B41FA5}">
                      <a16:colId xmlns:a16="http://schemas.microsoft.com/office/drawing/2014/main" val="624417439"/>
                    </a:ext>
                  </a:extLst>
                </a:gridCol>
                <a:gridCol w="941854">
                  <a:extLst>
                    <a:ext uri="{9D8B030D-6E8A-4147-A177-3AD203B41FA5}">
                      <a16:colId xmlns:a16="http://schemas.microsoft.com/office/drawing/2014/main" val="2615756555"/>
                    </a:ext>
                  </a:extLst>
                </a:gridCol>
              </a:tblGrid>
              <a:tr h="765447">
                <a:tc>
                  <a:txBody>
                    <a:bodyPr/>
                    <a:lstStyle/>
                    <a:p>
                      <a:pPr algn="ctr" rtl="0" fontAlgn="base">
                        <a:lnSpc>
                          <a:spcPts val="1350"/>
                        </a:lnSpc>
                        <a:buNone/>
                      </a:pPr>
                      <a:r>
                        <a:rPr lang="en-US" sz="1600" b="1">
                          <a:solidFill>
                            <a:schemeClr val="bg2"/>
                          </a:solidFill>
                          <a:effectLst/>
                          <a:latin typeface="Arial"/>
                          <a:cs typeface="Arial"/>
                        </a:rPr>
                        <a:t>Secondary Outcomes</a:t>
                      </a:r>
                      <a:endParaRPr lang="en-US" sz="1600">
                        <a:solidFill>
                          <a:schemeClr val="bg2"/>
                        </a:solidFill>
                        <a:effectLst/>
                        <a:latin typeface="Arial"/>
                        <a:cs typeface="Arial"/>
                      </a:endParaRPr>
                    </a:p>
                  </a:txBody>
                  <a:tcPr marL="66675" marR="666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3AB16"/>
                    </a:solidFill>
                  </a:tcPr>
                </a:tc>
                <a:tc>
                  <a:txBody>
                    <a:bodyPr/>
                    <a:lstStyle/>
                    <a:p>
                      <a:pPr algn="ctr" rtl="0" fontAlgn="base">
                        <a:lnSpc>
                          <a:spcPct val="100000"/>
                        </a:lnSpc>
                        <a:buNone/>
                      </a:pPr>
                      <a:r>
                        <a:rPr lang="en-US" sz="1600" b="1">
                          <a:solidFill>
                            <a:schemeClr val="bg2"/>
                          </a:solidFill>
                          <a:effectLst/>
                          <a:latin typeface="Arial"/>
                          <a:cs typeface="Arial"/>
                        </a:rPr>
                        <a:t>IV-only </a:t>
                      </a:r>
                      <a:endParaRPr lang="en-US" sz="1600">
                        <a:solidFill>
                          <a:schemeClr val="bg2"/>
                        </a:solidFill>
                        <a:effectLst/>
                        <a:latin typeface="Arial"/>
                        <a:cs typeface="Arial"/>
                      </a:endParaRPr>
                    </a:p>
                    <a:p>
                      <a:pPr algn="ctr" rtl="0" fontAlgn="base">
                        <a:lnSpc>
                          <a:spcPct val="100000"/>
                        </a:lnSpc>
                        <a:buNone/>
                      </a:pPr>
                      <a:r>
                        <a:rPr lang="en-US" sz="1600" b="1">
                          <a:solidFill>
                            <a:schemeClr val="bg2"/>
                          </a:solidFill>
                          <a:effectLst/>
                          <a:latin typeface="Arial"/>
                          <a:cs typeface="Arial"/>
                        </a:rPr>
                        <a:t>(n = 43)</a:t>
                      </a:r>
                      <a:r>
                        <a:rPr lang="en-US" sz="1600" dirty="0">
                          <a:solidFill>
                            <a:schemeClr val="bg2"/>
                          </a:solidFill>
                          <a:effectLst/>
                          <a:latin typeface="Arial"/>
                          <a:cs typeface="Arial"/>
                        </a:rPr>
                        <a:t> </a:t>
                      </a:r>
                    </a:p>
                  </a:txBody>
                  <a:tcPr marL="66675" marR="666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3AB16"/>
                    </a:solidFill>
                  </a:tcPr>
                </a:tc>
                <a:tc>
                  <a:txBody>
                    <a:bodyPr/>
                    <a:lstStyle/>
                    <a:p>
                      <a:pPr algn="ctr" rtl="0" fontAlgn="base">
                        <a:lnSpc>
                          <a:spcPct val="100000"/>
                        </a:lnSpc>
                        <a:buNone/>
                      </a:pPr>
                      <a:r>
                        <a:rPr lang="en-US" sz="1600" b="1">
                          <a:solidFill>
                            <a:schemeClr val="bg2"/>
                          </a:solidFill>
                          <a:effectLst/>
                          <a:latin typeface="Arial"/>
                          <a:cs typeface="Arial"/>
                        </a:rPr>
                        <a:t>PO-transition</a:t>
                      </a:r>
                      <a:r>
                        <a:rPr lang="en-US" sz="1600" dirty="0">
                          <a:solidFill>
                            <a:schemeClr val="bg2"/>
                          </a:solidFill>
                          <a:effectLst/>
                          <a:latin typeface="Arial"/>
                          <a:cs typeface="Arial"/>
                        </a:rPr>
                        <a:t> </a:t>
                      </a:r>
                    </a:p>
                    <a:p>
                      <a:pPr algn="ctr" rtl="0" fontAlgn="base">
                        <a:lnSpc>
                          <a:spcPct val="100000"/>
                        </a:lnSpc>
                        <a:buNone/>
                      </a:pPr>
                      <a:r>
                        <a:rPr lang="en-US" sz="1600" b="1">
                          <a:solidFill>
                            <a:schemeClr val="bg2"/>
                          </a:solidFill>
                          <a:effectLst/>
                          <a:latin typeface="Arial"/>
                          <a:cs typeface="Arial"/>
                        </a:rPr>
                        <a:t>(n = 9)</a:t>
                      </a:r>
                      <a:r>
                        <a:rPr lang="en-US" sz="1600" dirty="0">
                          <a:solidFill>
                            <a:schemeClr val="bg2"/>
                          </a:solidFill>
                          <a:effectLst/>
                          <a:latin typeface="Arial"/>
                          <a:cs typeface="Arial"/>
                        </a:rPr>
                        <a:t> </a:t>
                      </a:r>
                    </a:p>
                  </a:txBody>
                  <a:tcPr marL="66675" marR="666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3AB16"/>
                    </a:solidFill>
                  </a:tcPr>
                </a:tc>
                <a:tc>
                  <a:txBody>
                    <a:bodyPr/>
                    <a:lstStyle/>
                    <a:p>
                      <a:pPr algn="ctr" rtl="0" fontAlgn="base">
                        <a:lnSpc>
                          <a:spcPts val="1350"/>
                        </a:lnSpc>
                        <a:buNone/>
                      </a:pPr>
                      <a:endParaRPr lang="en-US" sz="1600" b="1">
                        <a:solidFill>
                          <a:schemeClr val="bg2"/>
                        </a:solidFill>
                        <a:effectLst/>
                        <a:latin typeface="Arial"/>
                        <a:cs typeface="Arial"/>
                      </a:endParaRPr>
                    </a:p>
                    <a:p>
                      <a:pPr algn="ctr" rtl="0" fontAlgn="base">
                        <a:lnSpc>
                          <a:spcPts val="1350"/>
                        </a:lnSpc>
                        <a:buNone/>
                      </a:pPr>
                      <a:r>
                        <a:rPr lang="en-US" sz="1600" b="1">
                          <a:solidFill>
                            <a:schemeClr val="bg2"/>
                          </a:solidFill>
                          <a:effectLst/>
                          <a:latin typeface="Arial"/>
                          <a:cs typeface="Arial"/>
                        </a:rPr>
                        <a:t>P-value</a:t>
                      </a:r>
                      <a:endParaRPr lang="en-US" sz="1600">
                        <a:solidFill>
                          <a:schemeClr val="bg2"/>
                        </a:solidFill>
                        <a:effectLst/>
                        <a:latin typeface="Arial"/>
                        <a:cs typeface="Arial"/>
                      </a:endParaRPr>
                    </a:p>
                    <a:p>
                      <a:pPr lvl="0" algn="ctr">
                        <a:lnSpc>
                          <a:spcPts val="1350"/>
                        </a:lnSpc>
                        <a:buNone/>
                      </a:pPr>
                      <a:endParaRPr lang="en-US"/>
                    </a:p>
                  </a:txBody>
                  <a:tcPr marL="66675" marR="666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3AB16"/>
                    </a:solidFill>
                  </a:tcPr>
                </a:tc>
                <a:extLst>
                  <a:ext uri="{0D108BD9-81ED-4DB2-BD59-A6C34878D82A}">
                    <a16:rowId xmlns:a16="http://schemas.microsoft.com/office/drawing/2014/main" val="1945119042"/>
                  </a:ext>
                </a:extLst>
              </a:tr>
              <a:tr h="275898">
                <a:tc>
                  <a:txBody>
                    <a:bodyPr/>
                    <a:lstStyle/>
                    <a:p>
                      <a:pPr rtl="0" fontAlgn="base">
                        <a:lnSpc>
                          <a:spcPct val="150000"/>
                        </a:lnSpc>
                        <a:buNone/>
                      </a:pPr>
                      <a:r>
                        <a:rPr lang="en-US" sz="1400" b="1" i="1">
                          <a:effectLst/>
                          <a:latin typeface="Arial"/>
                          <a:cs typeface="Arial"/>
                        </a:rPr>
                        <a:t>Hospital LOS (days), median [IQR]</a:t>
                      </a:r>
                      <a:r>
                        <a:rPr lang="en-US" sz="1400" dirty="0">
                          <a:effectLst/>
                          <a:latin typeface="Arial"/>
                          <a:cs typeface="Arial"/>
                        </a:rPr>
                        <a:t> </a:t>
                      </a:r>
                    </a:p>
                  </a:txBody>
                  <a:tcPr marL="66675" marR="666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schemeClr>
                    </a:solidFill>
                  </a:tcPr>
                </a:tc>
                <a:tc>
                  <a:txBody>
                    <a:bodyPr/>
                    <a:lstStyle/>
                    <a:p>
                      <a:pPr algn="ctr" rtl="0" fontAlgn="base">
                        <a:lnSpc>
                          <a:spcPct val="150000"/>
                        </a:lnSpc>
                        <a:buNone/>
                      </a:pPr>
                      <a:r>
                        <a:rPr lang="en-US" sz="1400">
                          <a:effectLst/>
                          <a:latin typeface="Arial"/>
                          <a:cs typeface="Arial"/>
                        </a:rPr>
                        <a:t>8 [6 - 10] </a:t>
                      </a:r>
                    </a:p>
                  </a:txBody>
                  <a:tcPr marL="66675" marR="666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schemeClr>
                    </a:solidFill>
                  </a:tcPr>
                </a:tc>
                <a:tc>
                  <a:txBody>
                    <a:bodyPr/>
                    <a:lstStyle/>
                    <a:p>
                      <a:pPr algn="ctr" rtl="0" fontAlgn="base">
                        <a:lnSpc>
                          <a:spcPct val="150000"/>
                        </a:lnSpc>
                        <a:buNone/>
                      </a:pPr>
                      <a:r>
                        <a:rPr lang="en-US" sz="1400">
                          <a:effectLst/>
                          <a:latin typeface="Arial"/>
                          <a:cs typeface="Arial"/>
                        </a:rPr>
                        <a:t>5 [4 - 7] </a:t>
                      </a:r>
                    </a:p>
                  </a:txBody>
                  <a:tcPr marL="66675" marR="666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schemeClr>
                    </a:solidFill>
                  </a:tcPr>
                </a:tc>
                <a:tc>
                  <a:txBody>
                    <a:bodyPr/>
                    <a:lstStyle/>
                    <a:p>
                      <a:pPr algn="ctr" rtl="0" fontAlgn="base">
                        <a:lnSpc>
                          <a:spcPct val="150000"/>
                        </a:lnSpc>
                        <a:buNone/>
                      </a:pPr>
                      <a:r>
                        <a:rPr lang="en-US" sz="1400">
                          <a:effectLst/>
                          <a:latin typeface="Arial"/>
                          <a:cs typeface="Arial"/>
                        </a:rPr>
                        <a:t>&lt;0.05</a:t>
                      </a:r>
                    </a:p>
                  </a:txBody>
                  <a:tcPr marL="66675" marR="666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2038104198"/>
                  </a:ext>
                </a:extLst>
              </a:tr>
              <a:tr h="275898">
                <a:tc>
                  <a:txBody>
                    <a:bodyPr/>
                    <a:lstStyle/>
                    <a:p>
                      <a:pPr rtl="0" fontAlgn="base">
                        <a:lnSpc>
                          <a:spcPct val="150000"/>
                        </a:lnSpc>
                        <a:buNone/>
                      </a:pPr>
                      <a:r>
                        <a:rPr lang="en-US" sz="1400" b="1" i="1">
                          <a:effectLst/>
                          <a:latin typeface="Arial"/>
                          <a:cs typeface="Arial"/>
                        </a:rPr>
                        <a:t>Recurrence of VGS infection at 90 days, n (%)</a:t>
                      </a:r>
                      <a:r>
                        <a:rPr lang="en-US" sz="1400" dirty="0">
                          <a:effectLst/>
                          <a:latin typeface="Arial"/>
                          <a:cs typeface="Arial"/>
                        </a:rPr>
                        <a:t> </a:t>
                      </a:r>
                    </a:p>
                  </a:txBody>
                  <a:tcPr marL="66675" marR="666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schemeClr>
                    </a:solidFill>
                  </a:tcPr>
                </a:tc>
                <a:tc>
                  <a:txBody>
                    <a:bodyPr/>
                    <a:lstStyle/>
                    <a:p>
                      <a:pPr algn="ctr" rtl="0" fontAlgn="base">
                        <a:lnSpc>
                          <a:spcPct val="150000"/>
                        </a:lnSpc>
                        <a:buNone/>
                      </a:pPr>
                      <a:r>
                        <a:rPr lang="en-US" sz="1400">
                          <a:effectLst/>
                          <a:latin typeface="Arial"/>
                          <a:cs typeface="Arial"/>
                        </a:rPr>
                        <a:t>0 (0.0) </a:t>
                      </a:r>
                    </a:p>
                  </a:txBody>
                  <a:tcPr marL="66675" marR="666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schemeClr>
                    </a:solidFill>
                  </a:tcPr>
                </a:tc>
                <a:tc>
                  <a:txBody>
                    <a:bodyPr/>
                    <a:lstStyle/>
                    <a:p>
                      <a:pPr algn="ctr" rtl="0" fontAlgn="base">
                        <a:lnSpc>
                          <a:spcPct val="150000"/>
                        </a:lnSpc>
                        <a:buNone/>
                      </a:pPr>
                      <a:r>
                        <a:rPr lang="en-US" sz="1400">
                          <a:effectLst/>
                          <a:latin typeface="Arial"/>
                          <a:cs typeface="Arial"/>
                        </a:rPr>
                        <a:t>0 (0.0) </a:t>
                      </a:r>
                    </a:p>
                  </a:txBody>
                  <a:tcPr marL="66675" marR="666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schemeClr>
                    </a:solidFill>
                  </a:tcPr>
                </a:tc>
                <a:tc>
                  <a:txBody>
                    <a:bodyPr/>
                    <a:lstStyle/>
                    <a:p>
                      <a:pPr algn="ctr" rtl="0" fontAlgn="base">
                        <a:lnSpc>
                          <a:spcPct val="150000"/>
                        </a:lnSpc>
                        <a:buNone/>
                      </a:pPr>
                      <a:r>
                        <a:rPr lang="en-US" sz="1400">
                          <a:effectLst/>
                          <a:latin typeface="Arial"/>
                          <a:cs typeface="Arial"/>
                        </a:rPr>
                        <a:t>-</a:t>
                      </a:r>
                    </a:p>
                  </a:txBody>
                  <a:tcPr marL="66675" marR="666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1766853669"/>
                  </a:ext>
                </a:extLst>
              </a:tr>
              <a:tr h="985353">
                <a:tc>
                  <a:txBody>
                    <a:bodyPr/>
                    <a:lstStyle/>
                    <a:p>
                      <a:pPr rtl="0" fontAlgn="base">
                        <a:lnSpc>
                          <a:spcPct val="150000"/>
                        </a:lnSpc>
                        <a:buNone/>
                      </a:pPr>
                      <a:r>
                        <a:rPr lang="en-US" sz="1400" b="1" i="1">
                          <a:effectLst/>
                          <a:latin typeface="Arial"/>
                          <a:cs typeface="Arial"/>
                        </a:rPr>
                        <a:t>Treatment-related adverse effects, n (%)</a:t>
                      </a:r>
                      <a:r>
                        <a:rPr lang="en-US" sz="1400" dirty="0">
                          <a:effectLst/>
                          <a:latin typeface="Arial"/>
                          <a:cs typeface="Arial"/>
                        </a:rPr>
                        <a:t> </a:t>
                      </a:r>
                    </a:p>
                    <a:p>
                      <a:pPr rtl="0" fontAlgn="base">
                        <a:lnSpc>
                          <a:spcPct val="150000"/>
                        </a:lnSpc>
                        <a:buNone/>
                      </a:pPr>
                      <a:r>
                        <a:rPr lang="en-US" sz="1400">
                          <a:effectLst/>
                          <a:latin typeface="Arial"/>
                          <a:cs typeface="Arial"/>
                        </a:rPr>
                        <a:t>Catheter-related </a:t>
                      </a:r>
                    </a:p>
                    <a:p>
                      <a:pPr rtl="0" fontAlgn="base">
                        <a:lnSpc>
                          <a:spcPct val="150000"/>
                        </a:lnSpc>
                        <a:buNone/>
                      </a:pPr>
                      <a:r>
                        <a:rPr lang="en-US" sz="1400" i="1">
                          <a:effectLst/>
                          <a:latin typeface="Arial"/>
                          <a:cs typeface="Arial"/>
                        </a:rPr>
                        <a:t>C. difficile</a:t>
                      </a:r>
                      <a:r>
                        <a:rPr lang="en-US" sz="1400">
                          <a:effectLst/>
                          <a:latin typeface="Arial"/>
                          <a:cs typeface="Arial"/>
                        </a:rPr>
                        <a:t> colitis</a:t>
                      </a:r>
                    </a:p>
                    <a:p>
                      <a:pPr rtl="0" fontAlgn="base">
                        <a:lnSpc>
                          <a:spcPct val="150000"/>
                        </a:lnSpc>
                        <a:buNone/>
                      </a:pPr>
                      <a:r>
                        <a:rPr lang="en-US" sz="1400">
                          <a:effectLst/>
                          <a:latin typeface="Arial"/>
                          <a:cs typeface="Arial"/>
                        </a:rPr>
                        <a:t>Nausea, vomiting, and/or diarrhea</a:t>
                      </a:r>
                    </a:p>
                    <a:p>
                      <a:pPr rtl="0" fontAlgn="base">
                        <a:lnSpc>
                          <a:spcPct val="150000"/>
                        </a:lnSpc>
                        <a:buNone/>
                      </a:pPr>
                      <a:r>
                        <a:rPr lang="en-US" sz="1400">
                          <a:effectLst/>
                          <a:latin typeface="Arial"/>
                          <a:cs typeface="Arial"/>
                        </a:rPr>
                        <a:t>Rash</a:t>
                      </a:r>
                    </a:p>
                  </a:txBody>
                  <a:tcPr marL="66675" marR="666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schemeClr>
                    </a:solidFill>
                  </a:tcPr>
                </a:tc>
                <a:tc>
                  <a:txBody>
                    <a:bodyPr/>
                    <a:lstStyle/>
                    <a:p>
                      <a:pPr algn="ctr" rtl="0" fontAlgn="base">
                        <a:lnSpc>
                          <a:spcPct val="150000"/>
                        </a:lnSpc>
                        <a:buNone/>
                      </a:pPr>
                      <a:r>
                        <a:rPr lang="en-US" sz="1400">
                          <a:effectLst/>
                          <a:latin typeface="Arial"/>
                          <a:cs typeface="Arial"/>
                        </a:rPr>
                        <a:t>6 (14)</a:t>
                      </a:r>
                    </a:p>
                    <a:p>
                      <a:pPr lvl="0" algn="ctr">
                        <a:lnSpc>
                          <a:spcPct val="150000"/>
                        </a:lnSpc>
                        <a:buNone/>
                      </a:pPr>
                      <a:r>
                        <a:rPr lang="en-US" sz="1400">
                          <a:effectLst/>
                          <a:latin typeface="Arial"/>
                          <a:cs typeface="Arial"/>
                        </a:rPr>
                        <a:t>2 (4.7)</a:t>
                      </a:r>
                    </a:p>
                    <a:p>
                      <a:pPr algn="ctr" rtl="0" fontAlgn="base">
                        <a:lnSpc>
                          <a:spcPct val="150000"/>
                        </a:lnSpc>
                        <a:buNone/>
                      </a:pPr>
                      <a:r>
                        <a:rPr lang="en-US" sz="1400">
                          <a:effectLst/>
                          <a:latin typeface="Arial"/>
                          <a:cs typeface="Arial"/>
                        </a:rPr>
                        <a:t>1 (2.3)</a:t>
                      </a:r>
                    </a:p>
                    <a:p>
                      <a:pPr algn="ctr" rtl="0" fontAlgn="base">
                        <a:lnSpc>
                          <a:spcPct val="150000"/>
                        </a:lnSpc>
                        <a:buNone/>
                      </a:pPr>
                      <a:r>
                        <a:rPr lang="en-US" sz="1400">
                          <a:effectLst/>
                          <a:latin typeface="Arial"/>
                          <a:cs typeface="Arial"/>
                        </a:rPr>
                        <a:t>2 (4.7)</a:t>
                      </a:r>
                    </a:p>
                    <a:p>
                      <a:pPr algn="ctr" rtl="0" fontAlgn="base">
                        <a:lnSpc>
                          <a:spcPct val="150000"/>
                        </a:lnSpc>
                        <a:buNone/>
                      </a:pPr>
                      <a:r>
                        <a:rPr lang="en-US" sz="1400">
                          <a:effectLst/>
                          <a:latin typeface="Arial"/>
                          <a:cs typeface="Arial"/>
                        </a:rPr>
                        <a:t>1 (2.3)</a:t>
                      </a:r>
                    </a:p>
                  </a:txBody>
                  <a:tcPr marL="66675" marR="666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schemeClr>
                    </a:solidFill>
                  </a:tcPr>
                </a:tc>
                <a:tc>
                  <a:txBody>
                    <a:bodyPr/>
                    <a:lstStyle/>
                    <a:p>
                      <a:pPr algn="ctr" rtl="0" fontAlgn="base">
                        <a:lnSpc>
                          <a:spcPct val="150000"/>
                        </a:lnSpc>
                        <a:buNone/>
                      </a:pPr>
                      <a:r>
                        <a:rPr lang="en-US" sz="1400">
                          <a:effectLst/>
                          <a:latin typeface="Arial"/>
                          <a:cs typeface="Arial"/>
                        </a:rPr>
                        <a:t>2 (22.2)</a:t>
                      </a:r>
                    </a:p>
                    <a:p>
                      <a:pPr lvl="0" algn="ctr">
                        <a:lnSpc>
                          <a:spcPct val="150000"/>
                        </a:lnSpc>
                        <a:buNone/>
                      </a:pPr>
                      <a:r>
                        <a:rPr lang="en-US" sz="1400">
                          <a:effectLst/>
                          <a:latin typeface="Arial"/>
                          <a:cs typeface="Arial"/>
                        </a:rPr>
                        <a:t>0 (0.0)</a:t>
                      </a:r>
                    </a:p>
                    <a:p>
                      <a:pPr algn="ctr" rtl="0" fontAlgn="base">
                        <a:lnSpc>
                          <a:spcPct val="150000"/>
                        </a:lnSpc>
                        <a:buNone/>
                      </a:pPr>
                      <a:r>
                        <a:rPr lang="en-US" sz="1400">
                          <a:effectLst/>
                          <a:latin typeface="Arial"/>
                          <a:cs typeface="Arial"/>
                        </a:rPr>
                        <a:t>0 (0.0)</a:t>
                      </a:r>
                    </a:p>
                    <a:p>
                      <a:pPr algn="ctr" rtl="0" fontAlgn="base">
                        <a:lnSpc>
                          <a:spcPct val="150000"/>
                        </a:lnSpc>
                        <a:buNone/>
                      </a:pPr>
                      <a:r>
                        <a:rPr lang="en-US" sz="1400">
                          <a:effectLst/>
                          <a:latin typeface="Arial"/>
                          <a:cs typeface="Arial"/>
                        </a:rPr>
                        <a:t>2 (22.2)</a:t>
                      </a:r>
                    </a:p>
                    <a:p>
                      <a:pPr algn="ctr" rtl="0" fontAlgn="base">
                        <a:lnSpc>
                          <a:spcPct val="150000"/>
                        </a:lnSpc>
                        <a:buNone/>
                      </a:pPr>
                      <a:r>
                        <a:rPr lang="en-US" sz="1400">
                          <a:effectLst/>
                          <a:latin typeface="Arial"/>
                          <a:cs typeface="Arial"/>
                        </a:rPr>
                        <a:t>0 (0.0)</a:t>
                      </a:r>
                    </a:p>
                  </a:txBody>
                  <a:tcPr marL="66675" marR="666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schemeClr>
                    </a:solidFill>
                  </a:tcPr>
                </a:tc>
                <a:tc>
                  <a:txBody>
                    <a:bodyPr/>
                    <a:lstStyle/>
                    <a:p>
                      <a:pPr algn="ctr" rtl="0" fontAlgn="base">
                        <a:lnSpc>
                          <a:spcPct val="150000"/>
                        </a:lnSpc>
                        <a:buNone/>
                      </a:pPr>
                      <a:r>
                        <a:rPr lang="en-US" sz="1400" dirty="0">
                          <a:effectLst/>
                          <a:latin typeface="Arial"/>
                          <a:cs typeface="Arial"/>
                        </a:rPr>
                        <a:t>0.61</a:t>
                      </a:r>
                    </a:p>
                    <a:p>
                      <a:pPr lvl="0" algn="ctr">
                        <a:lnSpc>
                          <a:spcPct val="150000"/>
                        </a:lnSpc>
                        <a:buNone/>
                      </a:pPr>
                      <a:r>
                        <a:rPr lang="en-US" sz="1400" dirty="0">
                          <a:effectLst/>
                          <a:latin typeface="Arial"/>
                          <a:cs typeface="Arial"/>
                        </a:rPr>
                        <a:t>1.00</a:t>
                      </a:r>
                    </a:p>
                    <a:p>
                      <a:pPr lvl="0" algn="ctr">
                        <a:lnSpc>
                          <a:spcPct val="150000"/>
                        </a:lnSpc>
                        <a:buNone/>
                      </a:pPr>
                      <a:r>
                        <a:rPr lang="en-US" sz="1400" dirty="0">
                          <a:effectLst/>
                          <a:latin typeface="Arial"/>
                          <a:cs typeface="Arial"/>
                        </a:rPr>
                        <a:t>1.00</a:t>
                      </a:r>
                    </a:p>
                    <a:p>
                      <a:pPr lvl="0" algn="ctr">
                        <a:lnSpc>
                          <a:spcPct val="150000"/>
                        </a:lnSpc>
                        <a:buNone/>
                      </a:pPr>
                      <a:r>
                        <a:rPr lang="en-US" sz="1400" dirty="0">
                          <a:effectLst/>
                          <a:latin typeface="Arial"/>
                          <a:cs typeface="Arial"/>
                        </a:rPr>
                        <a:t>0.13</a:t>
                      </a:r>
                    </a:p>
                    <a:p>
                      <a:pPr lvl="0" algn="ctr">
                        <a:lnSpc>
                          <a:spcPct val="150000"/>
                        </a:lnSpc>
                        <a:buNone/>
                      </a:pPr>
                      <a:r>
                        <a:rPr lang="en-US" sz="1400" dirty="0">
                          <a:effectLst/>
                          <a:latin typeface="Arial"/>
                          <a:cs typeface="Arial"/>
                        </a:rPr>
                        <a:t>1.00</a:t>
                      </a:r>
                    </a:p>
                  </a:txBody>
                  <a:tcPr marL="66675" marR="666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748885080"/>
                  </a:ext>
                </a:extLst>
              </a:tr>
            </a:tbl>
          </a:graphicData>
        </a:graphic>
      </p:graphicFrame>
      <p:sp>
        <p:nvSpPr>
          <p:cNvPr id="6" name="Rectangle 5">
            <a:extLst>
              <a:ext uri="{FF2B5EF4-FFF2-40B4-BE49-F238E27FC236}">
                <a16:creationId xmlns:a16="http://schemas.microsoft.com/office/drawing/2014/main" id="{1E1DF2CB-C687-E7B2-B841-5F6629B92032}"/>
              </a:ext>
            </a:extLst>
          </p:cNvPr>
          <p:cNvSpPr/>
          <p:nvPr/>
        </p:nvSpPr>
        <p:spPr>
          <a:xfrm>
            <a:off x="629981" y="3417849"/>
            <a:ext cx="7828216" cy="76321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8441833"/>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62A5F-2733-3574-9EB0-5FBAF502BE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7708B2-058E-4C38-8D5B-DB3CF18926BD}"/>
              </a:ext>
            </a:extLst>
          </p:cNvPr>
          <p:cNvSpPr>
            <a:spLocks noGrp="1"/>
          </p:cNvSpPr>
          <p:nvPr>
            <p:ph type="title"/>
          </p:nvPr>
        </p:nvSpPr>
        <p:spPr/>
        <p:txBody>
          <a:bodyPr lIns="91440" tIns="45720" rIns="91440" bIns="45720" anchor="t">
            <a:normAutofit/>
          </a:bodyPr>
          <a:lstStyle/>
          <a:p>
            <a:r>
              <a:rPr lang="en-US">
                <a:latin typeface="Arial"/>
                <a:ea typeface="Geneva"/>
                <a:cs typeface="Arial"/>
              </a:rPr>
              <a:t>Discussion</a:t>
            </a:r>
            <a:endParaRPr lang="en-US"/>
          </a:p>
        </p:txBody>
      </p:sp>
      <p:sp>
        <p:nvSpPr>
          <p:cNvPr id="3" name="Content Placeholder 2">
            <a:extLst>
              <a:ext uri="{FF2B5EF4-FFF2-40B4-BE49-F238E27FC236}">
                <a16:creationId xmlns:a16="http://schemas.microsoft.com/office/drawing/2014/main" id="{78F07A21-6D19-DD1A-5F80-B807CB968961}"/>
              </a:ext>
            </a:extLst>
          </p:cNvPr>
          <p:cNvSpPr>
            <a:spLocks noGrp="1"/>
          </p:cNvSpPr>
          <p:nvPr>
            <p:ph idx="1"/>
          </p:nvPr>
        </p:nvSpPr>
        <p:spPr/>
        <p:txBody>
          <a:bodyPr lIns="91440" tIns="45720" rIns="91440" bIns="45720" anchor="t"/>
          <a:lstStyle/>
          <a:p>
            <a:r>
              <a:rPr lang="en-US" dirty="0">
                <a:latin typeface="Arial"/>
                <a:ea typeface="Geneva"/>
                <a:cs typeface="Arial"/>
              </a:rPr>
              <a:t>Slight provider preference for cefpodoxime potentially due to bioavailability</a:t>
            </a:r>
          </a:p>
          <a:p>
            <a:pPr marL="226695" indent="-226695"/>
            <a:endParaRPr lang="en-US" dirty="0"/>
          </a:p>
          <a:p>
            <a:pPr marL="226695" indent="-226695"/>
            <a:r>
              <a:rPr lang="en-US" dirty="0">
                <a:latin typeface="Arial"/>
                <a:ea typeface="Geneva"/>
                <a:cs typeface="Arial"/>
              </a:rPr>
              <a:t>Shorter median durations of effective therapy in oral transition group possibly attributable to: </a:t>
            </a:r>
            <a:endParaRPr lang="en-US" dirty="0"/>
          </a:p>
          <a:p>
            <a:pPr lvl="1">
              <a:buFont typeface="Courier New" pitchFamily="2" charset="2"/>
              <a:buChar char="o"/>
            </a:pPr>
            <a:r>
              <a:rPr lang="en-US" sz="2400" dirty="0">
                <a:latin typeface="Arial"/>
                <a:ea typeface="Geneva"/>
                <a:cs typeface="Arial"/>
              </a:rPr>
              <a:t>Patient clinical status</a:t>
            </a:r>
            <a:endParaRPr lang="en-US" sz="2400" dirty="0"/>
          </a:p>
          <a:p>
            <a:pPr lvl="1">
              <a:buFont typeface="Courier New" pitchFamily="2" charset="2"/>
              <a:buChar char="o"/>
            </a:pPr>
            <a:r>
              <a:rPr lang="en-US" sz="2400" dirty="0">
                <a:latin typeface="Arial"/>
                <a:ea typeface="Geneva"/>
                <a:cs typeface="Arial"/>
              </a:rPr>
              <a:t>Provider preference</a:t>
            </a:r>
          </a:p>
          <a:p>
            <a:pPr marL="457200" lvl="1" indent="0">
              <a:buNone/>
            </a:pPr>
            <a:endParaRPr lang="en-US" dirty="0">
              <a:latin typeface="Arial"/>
              <a:ea typeface="Geneva"/>
              <a:cs typeface="Arial"/>
            </a:endParaRPr>
          </a:p>
          <a:p>
            <a:r>
              <a:rPr lang="en-US" dirty="0">
                <a:latin typeface="Arial"/>
                <a:ea typeface="Geneva"/>
                <a:cs typeface="Arial"/>
              </a:rPr>
              <a:t>Use of PO third generation cephalosporins may be considered</a:t>
            </a:r>
            <a:endParaRPr lang="en-US" dirty="0"/>
          </a:p>
          <a:p>
            <a:pPr marL="0" indent="0">
              <a:buNone/>
            </a:pPr>
            <a:endParaRPr lang="en-US" dirty="0">
              <a:latin typeface="Arial"/>
              <a:ea typeface="Geneva"/>
              <a:cs typeface="Arial"/>
            </a:endParaRPr>
          </a:p>
        </p:txBody>
      </p:sp>
      <p:sp>
        <p:nvSpPr>
          <p:cNvPr id="4" name="Slide Number Placeholder 3">
            <a:extLst>
              <a:ext uri="{FF2B5EF4-FFF2-40B4-BE49-F238E27FC236}">
                <a16:creationId xmlns:a16="http://schemas.microsoft.com/office/drawing/2014/main" id="{0F4B0CFE-22AD-492D-4034-7C5C4D3B1CC7}"/>
              </a:ext>
            </a:extLst>
          </p:cNvPr>
          <p:cNvSpPr>
            <a:spLocks noGrp="1"/>
          </p:cNvSpPr>
          <p:nvPr>
            <p:ph type="sldNum" sz="quarter" idx="10"/>
          </p:nvPr>
        </p:nvSpPr>
        <p:spPr/>
        <p:txBody>
          <a:bodyPr/>
          <a:lstStyle/>
          <a:p>
            <a:pPr>
              <a:defRPr/>
            </a:pPr>
            <a:fld id="{70529338-9541-42ED-ADCF-A60C1F34BD22}" type="slidenum">
              <a:rPr lang="en-US" altLang="en-US"/>
              <a:pPr>
                <a:defRPr/>
              </a:pPr>
              <a:t>18</a:t>
            </a:fld>
            <a:endParaRPr lang="en-US" altLang="en-US"/>
          </a:p>
        </p:txBody>
      </p:sp>
    </p:spTree>
    <p:extLst>
      <p:ext uri="{BB962C8B-B14F-4D97-AF65-F5344CB8AC3E}">
        <p14:creationId xmlns:p14="http://schemas.microsoft.com/office/powerpoint/2010/main" val="45188707"/>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20ABD-2A50-B544-B027-C9E5874588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C74E76-DB9B-A494-CC24-440EA0EC4B53}"/>
              </a:ext>
            </a:extLst>
          </p:cNvPr>
          <p:cNvSpPr>
            <a:spLocks noGrp="1"/>
          </p:cNvSpPr>
          <p:nvPr>
            <p:ph type="title"/>
          </p:nvPr>
        </p:nvSpPr>
        <p:spPr/>
        <p:txBody>
          <a:bodyPr lIns="91440" tIns="45720" rIns="91440" bIns="45720" anchor="t">
            <a:normAutofit/>
          </a:bodyPr>
          <a:lstStyle/>
          <a:p>
            <a:r>
              <a:rPr lang="en-US">
                <a:latin typeface="Arial"/>
                <a:ea typeface="Geneva"/>
                <a:cs typeface="Arial"/>
              </a:rPr>
              <a:t>Limitations</a:t>
            </a:r>
            <a:endParaRPr lang="en-US"/>
          </a:p>
        </p:txBody>
      </p:sp>
      <p:sp>
        <p:nvSpPr>
          <p:cNvPr id="4" name="Slide Number Placeholder 3">
            <a:extLst>
              <a:ext uri="{FF2B5EF4-FFF2-40B4-BE49-F238E27FC236}">
                <a16:creationId xmlns:a16="http://schemas.microsoft.com/office/drawing/2014/main" id="{856A450B-CD5D-D12A-A8B3-29B1C8A467F2}"/>
              </a:ext>
            </a:extLst>
          </p:cNvPr>
          <p:cNvSpPr>
            <a:spLocks noGrp="1"/>
          </p:cNvSpPr>
          <p:nvPr>
            <p:ph type="sldNum" sz="quarter" idx="10"/>
          </p:nvPr>
        </p:nvSpPr>
        <p:spPr/>
        <p:txBody>
          <a:bodyPr/>
          <a:lstStyle/>
          <a:p>
            <a:pPr>
              <a:defRPr/>
            </a:pPr>
            <a:fld id="{70529338-9541-42ED-ADCF-A60C1F34BD22}" type="slidenum">
              <a:rPr lang="en-US" altLang="en-US"/>
              <a:pPr>
                <a:defRPr/>
              </a:pPr>
              <a:t>19</a:t>
            </a:fld>
            <a:endParaRPr lang="en-US" altLang="en-US"/>
          </a:p>
        </p:txBody>
      </p:sp>
      <p:grpSp>
        <p:nvGrpSpPr>
          <p:cNvPr id="6" name="Group 5">
            <a:extLst>
              <a:ext uri="{FF2B5EF4-FFF2-40B4-BE49-F238E27FC236}">
                <a16:creationId xmlns:a16="http://schemas.microsoft.com/office/drawing/2014/main" id="{A923F9EC-783F-5734-7C73-EE7921FE2896}"/>
              </a:ext>
            </a:extLst>
          </p:cNvPr>
          <p:cNvGrpSpPr/>
          <p:nvPr/>
        </p:nvGrpSpPr>
        <p:grpSpPr>
          <a:xfrm>
            <a:off x="1524000" y="1446564"/>
            <a:ext cx="6096000" cy="719549"/>
            <a:chOff x="1541562" y="1968207"/>
            <a:chExt cx="6096000" cy="719549"/>
          </a:xfrm>
          <a:solidFill>
            <a:srgbClr val="F3AB16"/>
          </a:solidFill>
        </p:grpSpPr>
        <p:sp>
          <p:nvSpPr>
            <p:cNvPr id="13" name="Rectangle: Rounded Corners 12">
              <a:extLst>
                <a:ext uri="{FF2B5EF4-FFF2-40B4-BE49-F238E27FC236}">
                  <a16:creationId xmlns:a16="http://schemas.microsoft.com/office/drawing/2014/main" id="{D1EB1E85-5F5B-1FAA-70FB-A47F97174073}"/>
                </a:ext>
              </a:extLst>
            </p:cNvPr>
            <p:cNvSpPr/>
            <p:nvPr/>
          </p:nvSpPr>
          <p:spPr>
            <a:xfrm>
              <a:off x="1541562" y="1968207"/>
              <a:ext cx="6096000" cy="719549"/>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endParaRPr lang="en-US">
                <a:solidFill>
                  <a:schemeClr val="bg1"/>
                </a:solidFill>
              </a:endParaRPr>
            </a:p>
          </p:txBody>
        </p:sp>
        <p:sp>
          <p:nvSpPr>
            <p:cNvPr id="14" name="Rectangle: Rounded Corners 4">
              <a:extLst>
                <a:ext uri="{FF2B5EF4-FFF2-40B4-BE49-F238E27FC236}">
                  <a16:creationId xmlns:a16="http://schemas.microsoft.com/office/drawing/2014/main" id="{BD25B80C-A28B-B721-60D9-B3D3BFE6C0E5}"/>
                </a:ext>
              </a:extLst>
            </p:cNvPr>
            <p:cNvSpPr txBox="1"/>
            <p:nvPr/>
          </p:nvSpPr>
          <p:spPr>
            <a:xfrm>
              <a:off x="1576687" y="2003332"/>
              <a:ext cx="6025750" cy="64929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1333500">
                <a:lnSpc>
                  <a:spcPct val="90000"/>
                </a:lnSpc>
                <a:spcAft>
                  <a:spcPct val="35000"/>
                </a:spcAft>
              </a:pPr>
              <a:r>
                <a:rPr lang="en-US" sz="2800" b="1">
                  <a:solidFill>
                    <a:schemeClr val="bg2"/>
                  </a:solidFill>
                  <a:latin typeface="Arial"/>
                  <a:ea typeface="Calibri"/>
                  <a:cs typeface="Arial"/>
                </a:rPr>
                <a:t>Underpowered</a:t>
              </a:r>
              <a:endParaRPr lang="en-US" sz="2800">
                <a:solidFill>
                  <a:schemeClr val="bg2"/>
                </a:solidFill>
                <a:ea typeface="Calibri"/>
                <a:cs typeface="Calibri"/>
              </a:endParaRPr>
            </a:p>
          </p:txBody>
        </p:sp>
      </p:grpSp>
      <p:grpSp>
        <p:nvGrpSpPr>
          <p:cNvPr id="7" name="Group 6">
            <a:extLst>
              <a:ext uri="{FF2B5EF4-FFF2-40B4-BE49-F238E27FC236}">
                <a16:creationId xmlns:a16="http://schemas.microsoft.com/office/drawing/2014/main" id="{C165716B-DED9-BE5F-591B-069D56E65C8A}"/>
              </a:ext>
            </a:extLst>
          </p:cNvPr>
          <p:cNvGrpSpPr/>
          <p:nvPr/>
        </p:nvGrpSpPr>
        <p:grpSpPr>
          <a:xfrm>
            <a:off x="1524000" y="2349676"/>
            <a:ext cx="6096000" cy="719549"/>
            <a:chOff x="1506437" y="3069225"/>
            <a:chExt cx="6096000" cy="719549"/>
          </a:xfrm>
          <a:solidFill>
            <a:srgbClr val="F3AB16"/>
          </a:solidFill>
        </p:grpSpPr>
        <p:sp>
          <p:nvSpPr>
            <p:cNvPr id="11" name="Rectangle: Rounded Corners 10">
              <a:extLst>
                <a:ext uri="{FF2B5EF4-FFF2-40B4-BE49-F238E27FC236}">
                  <a16:creationId xmlns:a16="http://schemas.microsoft.com/office/drawing/2014/main" id="{1138D8D7-DA0D-C486-53DE-3883AC1B9355}"/>
                </a:ext>
              </a:extLst>
            </p:cNvPr>
            <p:cNvSpPr/>
            <p:nvPr/>
          </p:nvSpPr>
          <p:spPr>
            <a:xfrm>
              <a:off x="1506437" y="3069225"/>
              <a:ext cx="6096000" cy="719549"/>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endParaRPr lang="en-US">
                <a:solidFill>
                  <a:schemeClr val="bg1"/>
                </a:solidFill>
              </a:endParaRPr>
            </a:p>
          </p:txBody>
        </p:sp>
        <p:sp>
          <p:nvSpPr>
            <p:cNvPr id="12" name="Rectangle: Rounded Corners 4">
              <a:extLst>
                <a:ext uri="{FF2B5EF4-FFF2-40B4-BE49-F238E27FC236}">
                  <a16:creationId xmlns:a16="http://schemas.microsoft.com/office/drawing/2014/main" id="{E1F97DCA-585A-A473-C5F7-2E8297F3259C}"/>
                </a:ext>
              </a:extLst>
            </p:cNvPr>
            <p:cNvSpPr txBox="1"/>
            <p:nvPr/>
          </p:nvSpPr>
          <p:spPr>
            <a:xfrm>
              <a:off x="1541562" y="3104350"/>
              <a:ext cx="6025750" cy="64929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1333500">
                <a:lnSpc>
                  <a:spcPct val="90000"/>
                </a:lnSpc>
                <a:spcAft>
                  <a:spcPct val="35000"/>
                </a:spcAft>
              </a:pPr>
              <a:r>
                <a:rPr lang="en-US" sz="2800" b="1">
                  <a:solidFill>
                    <a:schemeClr val="bg2"/>
                  </a:solidFill>
                  <a:latin typeface="Arial"/>
                  <a:ea typeface="Calibri"/>
                  <a:cs typeface="Arial"/>
                </a:rPr>
                <a:t>Selection bias</a:t>
              </a:r>
            </a:p>
          </p:txBody>
        </p:sp>
      </p:grpSp>
      <p:grpSp>
        <p:nvGrpSpPr>
          <p:cNvPr id="8" name="Group 7">
            <a:extLst>
              <a:ext uri="{FF2B5EF4-FFF2-40B4-BE49-F238E27FC236}">
                <a16:creationId xmlns:a16="http://schemas.microsoft.com/office/drawing/2014/main" id="{FD41F6B9-B466-0997-5304-593A214405B8}"/>
              </a:ext>
            </a:extLst>
          </p:cNvPr>
          <p:cNvGrpSpPr/>
          <p:nvPr/>
        </p:nvGrpSpPr>
        <p:grpSpPr>
          <a:xfrm>
            <a:off x="1524000" y="5170544"/>
            <a:ext cx="6096000" cy="719549"/>
            <a:chOff x="1506437" y="4170243"/>
            <a:chExt cx="6096000" cy="719549"/>
          </a:xfrm>
          <a:solidFill>
            <a:srgbClr val="F3AB16"/>
          </a:solidFill>
        </p:grpSpPr>
        <p:sp>
          <p:nvSpPr>
            <p:cNvPr id="9" name="Rectangle: Rounded Corners 8">
              <a:extLst>
                <a:ext uri="{FF2B5EF4-FFF2-40B4-BE49-F238E27FC236}">
                  <a16:creationId xmlns:a16="http://schemas.microsoft.com/office/drawing/2014/main" id="{343019D0-96D1-EEEA-7F40-B0010B6D6ED5}"/>
                </a:ext>
              </a:extLst>
            </p:cNvPr>
            <p:cNvSpPr/>
            <p:nvPr/>
          </p:nvSpPr>
          <p:spPr>
            <a:xfrm>
              <a:off x="1506437" y="4170243"/>
              <a:ext cx="6096000" cy="719549"/>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endParaRPr lang="en-US">
                <a:solidFill>
                  <a:schemeClr val="bg1"/>
                </a:solidFill>
              </a:endParaRPr>
            </a:p>
          </p:txBody>
        </p:sp>
        <p:sp>
          <p:nvSpPr>
            <p:cNvPr id="10" name="Rectangle: Rounded Corners 4">
              <a:extLst>
                <a:ext uri="{FF2B5EF4-FFF2-40B4-BE49-F238E27FC236}">
                  <a16:creationId xmlns:a16="http://schemas.microsoft.com/office/drawing/2014/main" id="{77AA1C2B-C8BD-B0C8-8DB2-785F6B28984B}"/>
                </a:ext>
              </a:extLst>
            </p:cNvPr>
            <p:cNvSpPr txBox="1"/>
            <p:nvPr/>
          </p:nvSpPr>
          <p:spPr>
            <a:xfrm>
              <a:off x="1541562" y="4205367"/>
              <a:ext cx="6025750" cy="64929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1333500">
                <a:lnSpc>
                  <a:spcPct val="90000"/>
                </a:lnSpc>
                <a:spcAft>
                  <a:spcPct val="35000"/>
                </a:spcAft>
              </a:pPr>
              <a:r>
                <a:rPr lang="en-US" sz="2800" b="1">
                  <a:solidFill>
                    <a:schemeClr val="bg2"/>
                  </a:solidFill>
                  <a:latin typeface="Arial"/>
                  <a:ea typeface="Calibri"/>
                  <a:cs typeface="Arial"/>
                </a:rPr>
                <a:t>Outpatient compliance</a:t>
              </a:r>
              <a:endParaRPr lang="en-US" sz="2800">
                <a:solidFill>
                  <a:schemeClr val="bg2"/>
                </a:solidFill>
                <a:ea typeface="Calibri"/>
                <a:cs typeface="Calibri"/>
              </a:endParaRPr>
            </a:p>
          </p:txBody>
        </p:sp>
      </p:grpSp>
      <p:grpSp>
        <p:nvGrpSpPr>
          <p:cNvPr id="5" name="Group 4">
            <a:extLst>
              <a:ext uri="{FF2B5EF4-FFF2-40B4-BE49-F238E27FC236}">
                <a16:creationId xmlns:a16="http://schemas.microsoft.com/office/drawing/2014/main" id="{A8C669D7-AFE2-5CE6-D02E-F94D0E417B9A}"/>
              </a:ext>
            </a:extLst>
          </p:cNvPr>
          <p:cNvGrpSpPr/>
          <p:nvPr/>
        </p:nvGrpSpPr>
        <p:grpSpPr>
          <a:xfrm>
            <a:off x="1524000" y="3270808"/>
            <a:ext cx="6096000" cy="719549"/>
            <a:chOff x="1506437" y="3069225"/>
            <a:chExt cx="6096000" cy="719549"/>
          </a:xfrm>
          <a:solidFill>
            <a:srgbClr val="F3AB16"/>
          </a:solidFill>
        </p:grpSpPr>
        <p:sp>
          <p:nvSpPr>
            <p:cNvPr id="15" name="Rectangle: Rounded Corners 14">
              <a:extLst>
                <a:ext uri="{FF2B5EF4-FFF2-40B4-BE49-F238E27FC236}">
                  <a16:creationId xmlns:a16="http://schemas.microsoft.com/office/drawing/2014/main" id="{04A25679-BBF5-C21E-6C45-71208318CA58}"/>
                </a:ext>
              </a:extLst>
            </p:cNvPr>
            <p:cNvSpPr/>
            <p:nvPr/>
          </p:nvSpPr>
          <p:spPr>
            <a:xfrm>
              <a:off x="1506437" y="3069225"/>
              <a:ext cx="6096000" cy="719549"/>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endParaRPr lang="en-US">
                <a:solidFill>
                  <a:schemeClr val="bg1"/>
                </a:solidFill>
              </a:endParaRPr>
            </a:p>
          </p:txBody>
        </p:sp>
        <p:sp>
          <p:nvSpPr>
            <p:cNvPr id="16" name="Rectangle: Rounded Corners 4">
              <a:extLst>
                <a:ext uri="{FF2B5EF4-FFF2-40B4-BE49-F238E27FC236}">
                  <a16:creationId xmlns:a16="http://schemas.microsoft.com/office/drawing/2014/main" id="{9273B89A-5BDD-994F-6D77-4306ACB37F22}"/>
                </a:ext>
              </a:extLst>
            </p:cNvPr>
            <p:cNvSpPr txBox="1"/>
            <p:nvPr/>
          </p:nvSpPr>
          <p:spPr>
            <a:xfrm>
              <a:off x="1541562" y="3104350"/>
              <a:ext cx="6025750" cy="64929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1333500">
                <a:lnSpc>
                  <a:spcPct val="90000"/>
                </a:lnSpc>
                <a:spcAft>
                  <a:spcPct val="35000"/>
                </a:spcAft>
              </a:pPr>
              <a:r>
                <a:rPr lang="en-US" sz="2800" b="1">
                  <a:solidFill>
                    <a:schemeClr val="bg2"/>
                  </a:solidFill>
                  <a:latin typeface="Arial"/>
                  <a:ea typeface="Calibri"/>
                  <a:cs typeface="Arial"/>
                </a:rPr>
                <a:t>Strict exclusion criteria</a:t>
              </a:r>
            </a:p>
          </p:txBody>
        </p:sp>
      </p:grpSp>
      <p:grpSp>
        <p:nvGrpSpPr>
          <p:cNvPr id="17" name="Group 16">
            <a:extLst>
              <a:ext uri="{FF2B5EF4-FFF2-40B4-BE49-F238E27FC236}">
                <a16:creationId xmlns:a16="http://schemas.microsoft.com/office/drawing/2014/main" id="{AA59F407-F589-73B7-1376-438D092086DE}"/>
              </a:ext>
            </a:extLst>
          </p:cNvPr>
          <p:cNvGrpSpPr/>
          <p:nvPr/>
        </p:nvGrpSpPr>
        <p:grpSpPr>
          <a:xfrm>
            <a:off x="1524000" y="4220676"/>
            <a:ext cx="6096000" cy="719549"/>
            <a:chOff x="1506437" y="3069225"/>
            <a:chExt cx="6096000" cy="719549"/>
          </a:xfrm>
          <a:solidFill>
            <a:srgbClr val="F3AB16"/>
          </a:solidFill>
        </p:grpSpPr>
        <p:sp>
          <p:nvSpPr>
            <p:cNvPr id="18" name="Rectangle: Rounded Corners 17">
              <a:extLst>
                <a:ext uri="{FF2B5EF4-FFF2-40B4-BE49-F238E27FC236}">
                  <a16:creationId xmlns:a16="http://schemas.microsoft.com/office/drawing/2014/main" id="{258C0124-AA2F-980D-D8B9-0DE160EA74B3}"/>
                </a:ext>
              </a:extLst>
            </p:cNvPr>
            <p:cNvSpPr/>
            <p:nvPr/>
          </p:nvSpPr>
          <p:spPr>
            <a:xfrm>
              <a:off x="1506437" y="3069225"/>
              <a:ext cx="6096000" cy="719549"/>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endParaRPr lang="en-US">
                <a:solidFill>
                  <a:schemeClr val="bg1"/>
                </a:solidFill>
              </a:endParaRPr>
            </a:p>
          </p:txBody>
        </p:sp>
        <p:sp>
          <p:nvSpPr>
            <p:cNvPr id="19" name="Rectangle: Rounded Corners 4">
              <a:extLst>
                <a:ext uri="{FF2B5EF4-FFF2-40B4-BE49-F238E27FC236}">
                  <a16:creationId xmlns:a16="http://schemas.microsoft.com/office/drawing/2014/main" id="{6ACDF1BA-9228-C293-336F-534F1E496E9F}"/>
                </a:ext>
              </a:extLst>
            </p:cNvPr>
            <p:cNvSpPr txBox="1"/>
            <p:nvPr/>
          </p:nvSpPr>
          <p:spPr>
            <a:xfrm>
              <a:off x="1541562" y="3104350"/>
              <a:ext cx="6025750" cy="64929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1333500">
                <a:lnSpc>
                  <a:spcPct val="90000"/>
                </a:lnSpc>
                <a:spcAft>
                  <a:spcPct val="35000"/>
                </a:spcAft>
              </a:pPr>
              <a:r>
                <a:rPr lang="en-US" sz="2800" b="1">
                  <a:solidFill>
                    <a:schemeClr val="bg2"/>
                  </a:solidFill>
                  <a:latin typeface="Arial"/>
                  <a:ea typeface="Calibri"/>
                  <a:cs typeface="Arial"/>
                </a:rPr>
                <a:t>Treatment-related adverse effects</a:t>
              </a:r>
            </a:p>
          </p:txBody>
        </p:sp>
      </p:grpSp>
    </p:spTree>
    <p:extLst>
      <p:ext uri="{BB962C8B-B14F-4D97-AF65-F5344CB8AC3E}">
        <p14:creationId xmlns:p14="http://schemas.microsoft.com/office/powerpoint/2010/main" val="1096741222"/>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5D0DF-4DDC-EE73-55B4-0DBE7B39AC3F}"/>
              </a:ext>
            </a:extLst>
          </p:cNvPr>
          <p:cNvSpPr>
            <a:spLocks noGrp="1"/>
          </p:cNvSpPr>
          <p:nvPr>
            <p:ph type="title"/>
          </p:nvPr>
        </p:nvSpPr>
        <p:spPr/>
        <p:txBody>
          <a:bodyPr lIns="91440" tIns="45720" rIns="91440" bIns="45720" anchor="t">
            <a:normAutofit/>
          </a:bodyPr>
          <a:lstStyle/>
          <a:p>
            <a:r>
              <a:rPr lang="en-US">
                <a:latin typeface="Arial"/>
                <a:ea typeface="Geneva"/>
                <a:cs typeface="Arial"/>
              </a:rPr>
              <a:t>Disclosure</a:t>
            </a:r>
            <a:endParaRPr lang="en-US"/>
          </a:p>
        </p:txBody>
      </p:sp>
      <p:sp>
        <p:nvSpPr>
          <p:cNvPr id="3" name="Content Placeholder 2">
            <a:extLst>
              <a:ext uri="{FF2B5EF4-FFF2-40B4-BE49-F238E27FC236}">
                <a16:creationId xmlns:a16="http://schemas.microsoft.com/office/drawing/2014/main" id="{424B6810-7B0C-D60A-1EBB-36E268CBF1DA}"/>
              </a:ext>
            </a:extLst>
          </p:cNvPr>
          <p:cNvSpPr>
            <a:spLocks noGrp="1"/>
          </p:cNvSpPr>
          <p:nvPr>
            <p:ph idx="1"/>
          </p:nvPr>
        </p:nvSpPr>
        <p:spPr>
          <a:xfrm>
            <a:off x="457200" y="2753507"/>
            <a:ext cx="8229600" cy="675858"/>
          </a:xfrm>
        </p:spPr>
        <p:txBody>
          <a:bodyPr lIns="91440" tIns="45720" rIns="91440" bIns="45720" anchor="t"/>
          <a:lstStyle/>
          <a:p>
            <a:pPr marL="0" indent="0" algn="ctr">
              <a:buNone/>
            </a:pPr>
            <a:r>
              <a:rPr lang="en-US" sz="2400" b="1">
                <a:latin typeface="Arial"/>
                <a:ea typeface="Geneva"/>
                <a:cs typeface="Arial"/>
              </a:rPr>
              <a:t>I have no financial, personal, or commercial relationships related to the contents of this presentation to disclose.</a:t>
            </a:r>
            <a:endParaRPr lang="en-US" sz="2400" b="1"/>
          </a:p>
        </p:txBody>
      </p:sp>
      <p:sp>
        <p:nvSpPr>
          <p:cNvPr id="4" name="Slide Number Placeholder 3">
            <a:extLst>
              <a:ext uri="{FF2B5EF4-FFF2-40B4-BE49-F238E27FC236}">
                <a16:creationId xmlns:a16="http://schemas.microsoft.com/office/drawing/2014/main" id="{7F5F577F-6317-E5B5-8FA7-6A57F86BE771}"/>
              </a:ext>
            </a:extLst>
          </p:cNvPr>
          <p:cNvSpPr>
            <a:spLocks noGrp="1"/>
          </p:cNvSpPr>
          <p:nvPr>
            <p:ph type="sldNum" sz="quarter" idx="10"/>
          </p:nvPr>
        </p:nvSpPr>
        <p:spPr/>
        <p:txBody>
          <a:bodyPr/>
          <a:lstStyle/>
          <a:p>
            <a:pPr>
              <a:defRPr/>
            </a:pPr>
            <a:fld id="{70529338-9541-42ED-ADCF-A60C1F34BD22}" type="slidenum">
              <a:rPr lang="en-US" altLang="en-US"/>
              <a:pPr>
                <a:defRPr/>
              </a:pPr>
              <a:t>2</a:t>
            </a:fld>
            <a:endParaRPr lang="en-US" altLang="en-US"/>
          </a:p>
        </p:txBody>
      </p:sp>
    </p:spTree>
    <p:extLst>
      <p:ext uri="{BB962C8B-B14F-4D97-AF65-F5344CB8AC3E}">
        <p14:creationId xmlns:p14="http://schemas.microsoft.com/office/powerpoint/2010/main" val="1715318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10B35-8611-B4D8-2400-2F5FCCF770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3552CF-9529-F893-52F7-A92DD608995F}"/>
              </a:ext>
            </a:extLst>
          </p:cNvPr>
          <p:cNvSpPr>
            <a:spLocks noGrp="1"/>
          </p:cNvSpPr>
          <p:nvPr>
            <p:ph type="title"/>
          </p:nvPr>
        </p:nvSpPr>
        <p:spPr/>
        <p:txBody>
          <a:bodyPr lIns="91440" tIns="45720" rIns="91440" bIns="45720" anchor="t">
            <a:normAutofit/>
          </a:bodyPr>
          <a:lstStyle/>
          <a:p>
            <a:r>
              <a:rPr lang="en-US">
                <a:latin typeface="Arial"/>
                <a:ea typeface="Geneva"/>
                <a:cs typeface="Arial"/>
              </a:rPr>
              <a:t>Conclusion</a:t>
            </a:r>
            <a:endParaRPr lang="en-US"/>
          </a:p>
        </p:txBody>
      </p:sp>
      <p:sp>
        <p:nvSpPr>
          <p:cNvPr id="4" name="Slide Number Placeholder 3">
            <a:extLst>
              <a:ext uri="{FF2B5EF4-FFF2-40B4-BE49-F238E27FC236}">
                <a16:creationId xmlns:a16="http://schemas.microsoft.com/office/drawing/2014/main" id="{5EAFBBBA-B2F7-1374-7965-51152143EA2D}"/>
              </a:ext>
            </a:extLst>
          </p:cNvPr>
          <p:cNvSpPr>
            <a:spLocks noGrp="1"/>
          </p:cNvSpPr>
          <p:nvPr>
            <p:ph type="sldNum" sz="quarter" idx="10"/>
          </p:nvPr>
        </p:nvSpPr>
        <p:spPr/>
        <p:txBody>
          <a:bodyPr/>
          <a:lstStyle/>
          <a:p>
            <a:pPr>
              <a:defRPr/>
            </a:pPr>
            <a:fld id="{70529338-9541-42ED-ADCF-A60C1F34BD22}" type="slidenum">
              <a:rPr lang="en-US" altLang="en-US"/>
              <a:pPr>
                <a:defRPr/>
              </a:pPr>
              <a:t>20</a:t>
            </a:fld>
            <a:endParaRPr lang="en-US" altLang="en-US"/>
          </a:p>
        </p:txBody>
      </p:sp>
      <p:sp>
        <p:nvSpPr>
          <p:cNvPr id="6" name="Content Placeholder 2">
            <a:extLst>
              <a:ext uri="{FF2B5EF4-FFF2-40B4-BE49-F238E27FC236}">
                <a16:creationId xmlns:a16="http://schemas.microsoft.com/office/drawing/2014/main" id="{D0959BD3-D6D4-0E8B-7DD7-665CD7E20742}"/>
              </a:ext>
            </a:extLst>
          </p:cNvPr>
          <p:cNvSpPr>
            <a:spLocks noGrp="1"/>
          </p:cNvSpPr>
          <p:nvPr>
            <p:ph idx="1"/>
          </p:nvPr>
        </p:nvSpPr>
        <p:spPr>
          <a:xfrm>
            <a:off x="457200" y="1112837"/>
            <a:ext cx="8229600" cy="4525963"/>
          </a:xfrm>
        </p:spPr>
        <p:txBody>
          <a:bodyPr lIns="91440" tIns="45720" rIns="91440" bIns="45720" anchor="t"/>
          <a:lstStyle/>
          <a:p>
            <a:pPr marL="226695" indent="-226695"/>
            <a:r>
              <a:rPr lang="en-US">
                <a:latin typeface="Arial"/>
                <a:ea typeface="Geneva"/>
                <a:cs typeface="Arial"/>
              </a:rPr>
              <a:t>Unclear whether there is a difference in all-cause mortality or recurrence of VGS</a:t>
            </a:r>
            <a:r>
              <a:rPr lang="en-US" i="1" dirty="0">
                <a:latin typeface="Arial"/>
                <a:ea typeface="Geneva"/>
                <a:cs typeface="Arial"/>
              </a:rPr>
              <a:t> </a:t>
            </a:r>
            <a:r>
              <a:rPr lang="en-US">
                <a:latin typeface="Arial"/>
                <a:ea typeface="Geneva"/>
                <a:cs typeface="Arial"/>
              </a:rPr>
              <a:t>infection between IV-only and PO-transition therapy</a:t>
            </a:r>
          </a:p>
          <a:p>
            <a:pPr marL="226695" indent="-226695"/>
            <a:endParaRPr lang="en-US">
              <a:latin typeface="Arial"/>
              <a:ea typeface="Geneva"/>
              <a:cs typeface="Arial"/>
            </a:endParaRPr>
          </a:p>
          <a:p>
            <a:pPr marL="226695" indent="-226695"/>
            <a:r>
              <a:rPr lang="en-US">
                <a:latin typeface="Arial"/>
                <a:ea typeface="Geneva"/>
                <a:cs typeface="Arial"/>
              </a:rPr>
              <a:t>Oral transition therapy may significantly reduce median hospital LOS and definitive duration of therapy</a:t>
            </a:r>
          </a:p>
          <a:p>
            <a:pPr marL="0" indent="0">
              <a:buNone/>
            </a:pPr>
            <a:endParaRPr lang="en-US">
              <a:latin typeface="Arial"/>
              <a:ea typeface="Geneva"/>
              <a:cs typeface="Arial"/>
            </a:endParaRPr>
          </a:p>
          <a:p>
            <a:pPr marL="226695" indent="-226695"/>
            <a:r>
              <a:rPr lang="en-US" dirty="0">
                <a:latin typeface="Arial"/>
                <a:ea typeface="Geneva"/>
                <a:cs typeface="Arial"/>
              </a:rPr>
              <a:t>Future, large-scale studies are needed to further validate use in practice</a:t>
            </a:r>
            <a:endParaRPr lang="en-US" dirty="0"/>
          </a:p>
        </p:txBody>
      </p:sp>
    </p:spTree>
    <p:extLst>
      <p:ext uri="{BB962C8B-B14F-4D97-AF65-F5344CB8AC3E}">
        <p14:creationId xmlns:p14="http://schemas.microsoft.com/office/powerpoint/2010/main" val="2980190986"/>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058EA-5E0B-C537-E6C7-BB488397DC8E}"/>
              </a:ext>
            </a:extLst>
          </p:cNvPr>
          <p:cNvSpPr>
            <a:spLocks noGrp="1"/>
          </p:cNvSpPr>
          <p:nvPr>
            <p:ph type="title"/>
          </p:nvPr>
        </p:nvSpPr>
        <p:spPr/>
        <p:txBody>
          <a:bodyPr lIns="91440" tIns="45720" rIns="91440" bIns="45720" anchor="t">
            <a:normAutofit/>
          </a:bodyPr>
          <a:lstStyle/>
          <a:p>
            <a:r>
              <a:rPr lang="en-US">
                <a:latin typeface="Arial"/>
                <a:ea typeface="Geneva"/>
                <a:cs typeface="Arial"/>
              </a:rPr>
              <a:t>Self-Assessment Question</a:t>
            </a:r>
            <a:endParaRPr lang="en-US"/>
          </a:p>
        </p:txBody>
      </p:sp>
      <p:sp>
        <p:nvSpPr>
          <p:cNvPr id="3" name="Content Placeholder 2">
            <a:extLst>
              <a:ext uri="{FF2B5EF4-FFF2-40B4-BE49-F238E27FC236}">
                <a16:creationId xmlns:a16="http://schemas.microsoft.com/office/drawing/2014/main" id="{40F1DEB8-3447-D2CC-1B0A-9CF07AFA8BF0}"/>
              </a:ext>
            </a:extLst>
          </p:cNvPr>
          <p:cNvSpPr>
            <a:spLocks noGrp="1"/>
          </p:cNvSpPr>
          <p:nvPr>
            <p:ph idx="1"/>
          </p:nvPr>
        </p:nvSpPr>
        <p:spPr>
          <a:xfrm>
            <a:off x="610329" y="1714416"/>
            <a:ext cx="8229600" cy="2229026"/>
          </a:xfrm>
        </p:spPr>
        <p:txBody>
          <a:bodyPr lIns="91440" tIns="45720" rIns="91440" bIns="45720" anchor="t"/>
          <a:lstStyle/>
          <a:p>
            <a:pPr marL="0" indent="0" algn="ctr">
              <a:buNone/>
            </a:pPr>
            <a:r>
              <a:rPr lang="en-US" b="1" dirty="0">
                <a:latin typeface="Arial"/>
                <a:ea typeface="Geneva"/>
                <a:cs typeface="Arial"/>
              </a:rPr>
              <a:t>(True or False): Ceftriaxone and vancomycin </a:t>
            </a:r>
            <a:r>
              <a:rPr lang="en-US" b="1">
                <a:latin typeface="Arial"/>
                <a:ea typeface="Geneva"/>
                <a:cs typeface="Arial"/>
              </a:rPr>
              <a:t>are superior to PO-transition therapy with </a:t>
            </a:r>
            <a:r>
              <a:rPr lang="en-US" b="1" dirty="0">
                <a:latin typeface="Arial"/>
                <a:ea typeface="Geneva"/>
                <a:cs typeface="Arial"/>
              </a:rPr>
              <a:t>cefdinir or cefpodoxime for the treatment of ceftriaxone-susceptible VGS infections.</a:t>
            </a:r>
            <a:endParaRPr lang="en-US" b="1" dirty="0"/>
          </a:p>
        </p:txBody>
      </p:sp>
      <p:sp>
        <p:nvSpPr>
          <p:cNvPr id="4" name="Slide Number Placeholder 3">
            <a:extLst>
              <a:ext uri="{FF2B5EF4-FFF2-40B4-BE49-F238E27FC236}">
                <a16:creationId xmlns:a16="http://schemas.microsoft.com/office/drawing/2014/main" id="{AFBEC0F8-C0C1-690B-9AF8-B9DE713E7C45}"/>
              </a:ext>
            </a:extLst>
          </p:cNvPr>
          <p:cNvSpPr>
            <a:spLocks noGrp="1"/>
          </p:cNvSpPr>
          <p:nvPr>
            <p:ph type="sldNum" sz="quarter" idx="10"/>
          </p:nvPr>
        </p:nvSpPr>
        <p:spPr/>
        <p:txBody>
          <a:bodyPr/>
          <a:lstStyle/>
          <a:p>
            <a:pPr>
              <a:defRPr/>
            </a:pPr>
            <a:fld id="{70529338-9541-42ED-ADCF-A60C1F34BD22}" type="slidenum">
              <a:rPr lang="en-US" altLang="en-US"/>
              <a:pPr>
                <a:defRPr/>
              </a:pPr>
              <a:t>21</a:t>
            </a:fld>
            <a:endParaRPr lang="en-US" altLang="en-US"/>
          </a:p>
        </p:txBody>
      </p:sp>
    </p:spTree>
    <p:extLst>
      <p:ext uri="{BB962C8B-B14F-4D97-AF65-F5344CB8AC3E}">
        <p14:creationId xmlns:p14="http://schemas.microsoft.com/office/powerpoint/2010/main" val="634776773"/>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7313D-3F88-91D1-1243-2E267AC2E9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834CC1-4511-9F95-2CF2-14ABB08988B1}"/>
              </a:ext>
            </a:extLst>
          </p:cNvPr>
          <p:cNvSpPr>
            <a:spLocks noGrp="1"/>
          </p:cNvSpPr>
          <p:nvPr>
            <p:ph type="title"/>
          </p:nvPr>
        </p:nvSpPr>
        <p:spPr/>
        <p:txBody>
          <a:bodyPr lIns="91440" tIns="45720" rIns="91440" bIns="45720" anchor="t">
            <a:normAutofit/>
          </a:bodyPr>
          <a:lstStyle/>
          <a:p>
            <a:r>
              <a:rPr lang="en-US">
                <a:latin typeface="Arial"/>
                <a:ea typeface="Geneva"/>
                <a:cs typeface="Arial"/>
              </a:rPr>
              <a:t>Self-Assessment Question</a:t>
            </a:r>
            <a:endParaRPr lang="en-US"/>
          </a:p>
        </p:txBody>
      </p:sp>
      <p:sp>
        <p:nvSpPr>
          <p:cNvPr id="3" name="Content Placeholder 2">
            <a:extLst>
              <a:ext uri="{FF2B5EF4-FFF2-40B4-BE49-F238E27FC236}">
                <a16:creationId xmlns:a16="http://schemas.microsoft.com/office/drawing/2014/main" id="{4983111E-A0ED-6919-F785-25AA50A097A4}"/>
              </a:ext>
            </a:extLst>
          </p:cNvPr>
          <p:cNvSpPr>
            <a:spLocks noGrp="1"/>
          </p:cNvSpPr>
          <p:nvPr>
            <p:ph idx="1"/>
          </p:nvPr>
        </p:nvSpPr>
        <p:spPr>
          <a:xfrm>
            <a:off x="610329" y="1714416"/>
            <a:ext cx="8229600" cy="2229026"/>
          </a:xfrm>
        </p:spPr>
        <p:txBody>
          <a:bodyPr lIns="91440" tIns="45720" rIns="91440" bIns="45720" anchor="t"/>
          <a:lstStyle/>
          <a:p>
            <a:pPr marL="0" indent="0" algn="ctr">
              <a:buNone/>
            </a:pPr>
            <a:r>
              <a:rPr lang="en-US" b="1" dirty="0">
                <a:latin typeface="Arial"/>
                <a:ea typeface="Geneva"/>
                <a:cs typeface="Arial"/>
              </a:rPr>
              <a:t>(True or False): Ceftriaxone and vancomycin </a:t>
            </a:r>
            <a:r>
              <a:rPr lang="en-US" b="1">
                <a:latin typeface="Arial"/>
                <a:ea typeface="Geneva"/>
                <a:cs typeface="Arial"/>
              </a:rPr>
              <a:t>are superior to PO-transition therapy with </a:t>
            </a:r>
            <a:r>
              <a:rPr lang="en-US" b="1" dirty="0">
                <a:latin typeface="Arial"/>
                <a:ea typeface="Geneva"/>
                <a:cs typeface="Arial"/>
              </a:rPr>
              <a:t>cefdinir or cefpodoxime for the treatment of ceftriaxone-susceptible VGS infections.</a:t>
            </a:r>
            <a:endParaRPr lang="en-US" b="1" dirty="0"/>
          </a:p>
        </p:txBody>
      </p:sp>
      <p:sp>
        <p:nvSpPr>
          <p:cNvPr id="4" name="Slide Number Placeholder 3">
            <a:extLst>
              <a:ext uri="{FF2B5EF4-FFF2-40B4-BE49-F238E27FC236}">
                <a16:creationId xmlns:a16="http://schemas.microsoft.com/office/drawing/2014/main" id="{48E5AAEA-F264-926D-E10B-16E83973BB66}"/>
              </a:ext>
            </a:extLst>
          </p:cNvPr>
          <p:cNvSpPr>
            <a:spLocks noGrp="1"/>
          </p:cNvSpPr>
          <p:nvPr>
            <p:ph type="sldNum" sz="quarter" idx="10"/>
          </p:nvPr>
        </p:nvSpPr>
        <p:spPr/>
        <p:txBody>
          <a:bodyPr/>
          <a:lstStyle/>
          <a:p>
            <a:pPr>
              <a:defRPr/>
            </a:pPr>
            <a:fld id="{70529338-9541-42ED-ADCF-A60C1F34BD22}" type="slidenum">
              <a:rPr lang="en-US" altLang="en-US"/>
              <a:pPr>
                <a:defRPr/>
              </a:pPr>
              <a:t>22</a:t>
            </a:fld>
            <a:endParaRPr lang="en-US" altLang="en-US"/>
          </a:p>
        </p:txBody>
      </p:sp>
      <p:sp>
        <p:nvSpPr>
          <p:cNvPr id="6" name="TextBox 5">
            <a:extLst>
              <a:ext uri="{FF2B5EF4-FFF2-40B4-BE49-F238E27FC236}">
                <a16:creationId xmlns:a16="http://schemas.microsoft.com/office/drawing/2014/main" id="{0EE39811-1467-E1D3-E843-D68CFBDE4E31}"/>
              </a:ext>
            </a:extLst>
          </p:cNvPr>
          <p:cNvSpPr txBox="1"/>
          <p:nvPr/>
        </p:nvSpPr>
        <p:spPr>
          <a:xfrm>
            <a:off x="3580216" y="4543249"/>
            <a:ext cx="1978148" cy="584775"/>
          </a:xfrm>
          <a:prstGeom prst="rect">
            <a:avLst/>
          </a:prstGeom>
          <a:noFill/>
          <a:ln w="28575">
            <a:solidFill>
              <a:srgbClr val="FFC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latin typeface="Arial"/>
                <a:ea typeface="Geneva"/>
                <a:cs typeface="Arial"/>
              </a:rPr>
              <a:t>False</a:t>
            </a:r>
            <a:endParaRPr lang="en-US" sz="3600" b="1" dirty="0">
              <a:cs typeface="Arial" panose="020B0604020202020204" pitchFamily="34" charset="0"/>
            </a:endParaRPr>
          </a:p>
        </p:txBody>
      </p:sp>
    </p:spTree>
    <p:extLst>
      <p:ext uri="{BB962C8B-B14F-4D97-AF65-F5344CB8AC3E}">
        <p14:creationId xmlns:p14="http://schemas.microsoft.com/office/powerpoint/2010/main" val="555921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76D05-7767-0577-7A2D-F2F24A802446}"/>
              </a:ext>
            </a:extLst>
          </p:cNvPr>
          <p:cNvSpPr>
            <a:spLocks noGrp="1"/>
          </p:cNvSpPr>
          <p:nvPr>
            <p:ph type="title"/>
          </p:nvPr>
        </p:nvSpPr>
        <p:spPr/>
        <p:txBody>
          <a:bodyPr lIns="91440" tIns="45720" rIns="91440" bIns="45720" anchor="t">
            <a:normAutofit/>
          </a:bodyPr>
          <a:lstStyle/>
          <a:p>
            <a:r>
              <a:rPr lang="en-US">
                <a:latin typeface="Arial"/>
                <a:ea typeface="Geneva"/>
                <a:cs typeface="Arial"/>
              </a:rPr>
              <a:t>Acknowledgements</a:t>
            </a:r>
            <a:endParaRPr lang="en-US" err="1"/>
          </a:p>
        </p:txBody>
      </p:sp>
      <p:sp>
        <p:nvSpPr>
          <p:cNvPr id="3" name="Content Placeholder 2">
            <a:extLst>
              <a:ext uri="{FF2B5EF4-FFF2-40B4-BE49-F238E27FC236}">
                <a16:creationId xmlns:a16="http://schemas.microsoft.com/office/drawing/2014/main" id="{C60B2E54-3D27-8999-1229-89E7841F6A06}"/>
              </a:ext>
            </a:extLst>
          </p:cNvPr>
          <p:cNvSpPr>
            <a:spLocks noGrp="1"/>
          </p:cNvSpPr>
          <p:nvPr>
            <p:ph idx="1"/>
          </p:nvPr>
        </p:nvSpPr>
        <p:spPr/>
        <p:txBody>
          <a:bodyPr lIns="91440" tIns="45720" rIns="91440" bIns="45720" anchor="t"/>
          <a:lstStyle/>
          <a:p>
            <a:pPr marL="226695" indent="-226695"/>
            <a:r>
              <a:rPr lang="en-US">
                <a:latin typeface="Arial"/>
                <a:ea typeface="Geneva"/>
                <a:cs typeface="Arial"/>
              </a:rPr>
              <a:t>Lauren Allen, PharmD, BCIDP</a:t>
            </a:r>
          </a:p>
          <a:p>
            <a:pPr marL="226695" indent="-226695"/>
            <a:endParaRPr lang="en-US"/>
          </a:p>
          <a:p>
            <a:pPr marL="226695" indent="-226695"/>
            <a:r>
              <a:rPr lang="en-US">
                <a:latin typeface="Arial"/>
                <a:ea typeface="Geneva"/>
                <a:cs typeface="Arial"/>
              </a:rPr>
              <a:t>Alex Matika, PharmD, BCIDP</a:t>
            </a:r>
            <a:endParaRPr lang="en-US"/>
          </a:p>
          <a:p>
            <a:pPr marL="226695" indent="-226695"/>
            <a:endParaRPr lang="en-US"/>
          </a:p>
          <a:p>
            <a:pPr marL="226695" indent="-226695"/>
            <a:r>
              <a:rPr lang="en-US">
                <a:latin typeface="Arial"/>
                <a:ea typeface="Geneva"/>
                <a:cs typeface="Arial"/>
              </a:rPr>
              <a:t>Justin Miller, PharmD</a:t>
            </a:r>
            <a:endParaRPr lang="en-US"/>
          </a:p>
          <a:p>
            <a:pPr marL="226695" indent="-226695"/>
            <a:endParaRPr lang="en-US"/>
          </a:p>
          <a:p>
            <a:pPr marL="226695" indent="-226695"/>
            <a:r>
              <a:rPr lang="en-US" err="1">
                <a:latin typeface="Arial"/>
                <a:ea typeface="Geneva"/>
                <a:cs typeface="Arial"/>
              </a:rPr>
              <a:t>Esrat</a:t>
            </a:r>
            <a:r>
              <a:rPr lang="en-US">
                <a:latin typeface="Arial"/>
                <a:ea typeface="Geneva"/>
                <a:cs typeface="Arial"/>
              </a:rPr>
              <a:t> Jahan, PharmD</a:t>
            </a:r>
            <a:endParaRPr lang="en-US"/>
          </a:p>
        </p:txBody>
      </p:sp>
      <p:sp>
        <p:nvSpPr>
          <p:cNvPr id="4" name="Slide Number Placeholder 3">
            <a:extLst>
              <a:ext uri="{FF2B5EF4-FFF2-40B4-BE49-F238E27FC236}">
                <a16:creationId xmlns:a16="http://schemas.microsoft.com/office/drawing/2014/main" id="{0DC8D127-8B89-0F29-86EF-E7705D6CB304}"/>
              </a:ext>
            </a:extLst>
          </p:cNvPr>
          <p:cNvSpPr>
            <a:spLocks noGrp="1"/>
          </p:cNvSpPr>
          <p:nvPr>
            <p:ph type="sldNum" sz="quarter" idx="10"/>
          </p:nvPr>
        </p:nvSpPr>
        <p:spPr/>
        <p:txBody>
          <a:bodyPr/>
          <a:lstStyle/>
          <a:p>
            <a:pPr>
              <a:defRPr/>
            </a:pPr>
            <a:fld id="{70529338-9541-42ED-ADCF-A60C1F34BD22}" type="slidenum">
              <a:rPr lang="en-US" altLang="en-US"/>
              <a:pPr>
                <a:defRPr/>
              </a:pPr>
              <a:t>23</a:t>
            </a:fld>
            <a:endParaRPr lang="en-US" altLang="en-US"/>
          </a:p>
        </p:txBody>
      </p:sp>
    </p:spTree>
    <p:extLst>
      <p:ext uri="{BB962C8B-B14F-4D97-AF65-F5344CB8AC3E}">
        <p14:creationId xmlns:p14="http://schemas.microsoft.com/office/powerpoint/2010/main" val="1358679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3BA16-C168-D043-4BA4-39A2BC28BE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5D172F-36A9-3433-EB97-90923264AE73}"/>
              </a:ext>
            </a:extLst>
          </p:cNvPr>
          <p:cNvSpPr>
            <a:spLocks noGrp="1"/>
          </p:cNvSpPr>
          <p:nvPr>
            <p:ph type="ctrTitle"/>
          </p:nvPr>
        </p:nvSpPr>
        <p:spPr>
          <a:xfrm>
            <a:off x="800745" y="1414631"/>
            <a:ext cx="7543800" cy="2574279"/>
          </a:xfrm>
        </p:spPr>
        <p:txBody>
          <a:bodyPr lIns="91440" tIns="45720" rIns="91440" bIns="45720" anchor="t">
            <a:noAutofit/>
          </a:bodyPr>
          <a:lstStyle/>
          <a:p>
            <a:r>
              <a:rPr lang="en-US" sz="3200">
                <a:latin typeface="Calibri"/>
                <a:ea typeface="Calibri"/>
                <a:cs typeface="Calibri"/>
              </a:rPr>
              <a:t>Oral Third Generation Cephalosporins Versus Standard of Care for the Treatment of Penicillin-Non-Susceptible, Ceftriaxone-Susceptible VGS Infections</a:t>
            </a:r>
          </a:p>
        </p:txBody>
      </p:sp>
      <p:sp>
        <p:nvSpPr>
          <p:cNvPr id="4" name="Slide Number Placeholder 3">
            <a:extLst>
              <a:ext uri="{FF2B5EF4-FFF2-40B4-BE49-F238E27FC236}">
                <a16:creationId xmlns:a16="http://schemas.microsoft.com/office/drawing/2014/main" id="{B264ED19-8055-746E-72E0-9F7B5A8B3D26}"/>
              </a:ext>
            </a:extLst>
          </p:cNvPr>
          <p:cNvSpPr>
            <a:spLocks noGrp="1"/>
          </p:cNvSpPr>
          <p:nvPr>
            <p:ph type="sldNum" sz="quarter" idx="10"/>
          </p:nvPr>
        </p:nvSpPr>
        <p:spPr/>
        <p:txBody>
          <a:bodyPr/>
          <a:lstStyle/>
          <a:p>
            <a:pPr>
              <a:defRPr/>
            </a:pPr>
            <a:fld id="{70529338-9541-42ED-ADCF-A60C1F34BD22}" type="slidenum">
              <a:rPr lang="en-US" altLang="en-US"/>
              <a:pPr>
                <a:defRPr/>
              </a:pPr>
              <a:t>24</a:t>
            </a:fld>
            <a:endParaRPr lang="en-US" altLang="en-US"/>
          </a:p>
        </p:txBody>
      </p:sp>
      <p:sp>
        <p:nvSpPr>
          <p:cNvPr id="5" name="Title 1">
            <a:extLst>
              <a:ext uri="{FF2B5EF4-FFF2-40B4-BE49-F238E27FC236}">
                <a16:creationId xmlns:a16="http://schemas.microsoft.com/office/drawing/2014/main" id="{DADB6534-F010-89C2-EC53-5BB3D72667B8}"/>
              </a:ext>
            </a:extLst>
          </p:cNvPr>
          <p:cNvSpPr txBox="1">
            <a:spLocks/>
          </p:cNvSpPr>
          <p:nvPr/>
        </p:nvSpPr>
        <p:spPr>
          <a:xfrm>
            <a:off x="807850" y="5394056"/>
            <a:ext cx="7534114" cy="491695"/>
          </a:xfrm>
          <a:prstGeom prst="rect">
            <a:avLst/>
          </a:prstGeom>
        </p:spPr>
        <p:txBody>
          <a:bodyPr lIns="91440" tIns="45720" rIns="91440" bIns="45720" anchor="t">
            <a:noAutofit/>
          </a:bodyPr>
          <a:lstStyle>
            <a:lvl1pPr algn="ctr" rtl="0" eaLnBrk="0" fontAlgn="base" hangingPunct="0">
              <a:spcBef>
                <a:spcPct val="0"/>
              </a:spcBef>
              <a:spcAft>
                <a:spcPct val="0"/>
              </a:spcAft>
              <a:defRPr sz="3600" b="1" kern="1200">
                <a:solidFill>
                  <a:schemeClr val="tx1"/>
                </a:solidFill>
                <a:latin typeface="Arial" pitchFamily="34" charset="0"/>
                <a:ea typeface="Geneva" charset="0"/>
                <a:cs typeface="Arial" pitchFamily="34" charset="0"/>
              </a:defRPr>
            </a:lvl1pPr>
            <a:lvl2pPr algn="ctr" rtl="0" eaLnBrk="0" fontAlgn="base" hangingPunct="0">
              <a:spcBef>
                <a:spcPct val="0"/>
              </a:spcBef>
              <a:spcAft>
                <a:spcPct val="0"/>
              </a:spcAft>
              <a:defRPr sz="4400">
                <a:solidFill>
                  <a:schemeClr val="tx1"/>
                </a:solidFill>
                <a:latin typeface="Calibri" pitchFamily="34" charset="0"/>
                <a:ea typeface="Geneva" charset="0"/>
              </a:defRPr>
            </a:lvl2pPr>
            <a:lvl3pPr algn="ctr" rtl="0" eaLnBrk="0" fontAlgn="base" hangingPunct="0">
              <a:spcBef>
                <a:spcPct val="0"/>
              </a:spcBef>
              <a:spcAft>
                <a:spcPct val="0"/>
              </a:spcAft>
              <a:defRPr sz="4400">
                <a:solidFill>
                  <a:schemeClr val="tx1"/>
                </a:solidFill>
                <a:latin typeface="Calibri" pitchFamily="34" charset="0"/>
                <a:ea typeface="Geneva" charset="0"/>
              </a:defRPr>
            </a:lvl3pPr>
            <a:lvl4pPr algn="ctr" rtl="0" eaLnBrk="0" fontAlgn="base" hangingPunct="0">
              <a:spcBef>
                <a:spcPct val="0"/>
              </a:spcBef>
              <a:spcAft>
                <a:spcPct val="0"/>
              </a:spcAft>
              <a:defRPr sz="4400">
                <a:solidFill>
                  <a:schemeClr val="tx1"/>
                </a:solidFill>
                <a:latin typeface="Calibri" pitchFamily="34" charset="0"/>
                <a:ea typeface="Geneva" charset="0"/>
              </a:defRPr>
            </a:lvl4pPr>
            <a:lvl5pPr algn="ctr" rtl="0" eaLnBrk="0" fontAlgn="base" hangingPunct="0">
              <a:spcBef>
                <a:spcPct val="0"/>
              </a:spcBef>
              <a:spcAft>
                <a:spcPct val="0"/>
              </a:spcAft>
              <a:defRPr sz="4400">
                <a:solidFill>
                  <a:schemeClr val="tx1"/>
                </a:solidFill>
                <a:latin typeface="Calibri" pitchFamily="34" charset="0"/>
                <a:ea typeface="Geneva"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400" b="0">
                <a:latin typeface="Calibri"/>
                <a:ea typeface="Calibri"/>
                <a:cs typeface="Calibri"/>
              </a:rPr>
              <a:t>Joseph Lalla, PharmD</a:t>
            </a:r>
          </a:p>
          <a:p>
            <a:r>
              <a:rPr lang="en-US" sz="2400" b="0">
                <a:latin typeface="Calibri"/>
                <a:ea typeface="Calibri"/>
                <a:cs typeface="Calibri"/>
              </a:rPr>
              <a:t>PGY1 Pharmacy Resident</a:t>
            </a:r>
          </a:p>
        </p:txBody>
      </p:sp>
    </p:spTree>
    <p:extLst>
      <p:ext uri="{BB962C8B-B14F-4D97-AF65-F5344CB8AC3E}">
        <p14:creationId xmlns:p14="http://schemas.microsoft.com/office/powerpoint/2010/main" val="2106628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89048-A25C-C4B5-A388-CDEBE3F22A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72EE80-9353-6490-BD01-3B0E763B3B1D}"/>
              </a:ext>
            </a:extLst>
          </p:cNvPr>
          <p:cNvSpPr>
            <a:spLocks noGrp="1"/>
          </p:cNvSpPr>
          <p:nvPr>
            <p:ph type="title"/>
          </p:nvPr>
        </p:nvSpPr>
        <p:spPr>
          <a:xfrm>
            <a:off x="923693" y="328961"/>
            <a:ext cx="8493511" cy="685800"/>
          </a:xfrm>
        </p:spPr>
        <p:txBody>
          <a:bodyPr lIns="91440" tIns="45720" rIns="91440" bIns="45720" anchor="t">
            <a:noAutofit/>
          </a:bodyPr>
          <a:lstStyle/>
          <a:p>
            <a:r>
              <a:rPr lang="en-US" sz="2800">
                <a:latin typeface="Arial"/>
                <a:ea typeface="Geneva"/>
                <a:cs typeface="Arial"/>
              </a:rPr>
              <a:t>St. Luke's University Health Network (SLUHN)</a:t>
            </a:r>
            <a:endParaRPr lang="en-US" sz="2800"/>
          </a:p>
        </p:txBody>
      </p:sp>
      <p:sp>
        <p:nvSpPr>
          <p:cNvPr id="3" name="Content Placeholder 2">
            <a:extLst>
              <a:ext uri="{FF2B5EF4-FFF2-40B4-BE49-F238E27FC236}">
                <a16:creationId xmlns:a16="http://schemas.microsoft.com/office/drawing/2014/main" id="{8050F8BB-0158-C584-7368-9F4127D05587}"/>
              </a:ext>
            </a:extLst>
          </p:cNvPr>
          <p:cNvSpPr>
            <a:spLocks noGrp="1"/>
          </p:cNvSpPr>
          <p:nvPr>
            <p:ph idx="1"/>
          </p:nvPr>
        </p:nvSpPr>
        <p:spPr/>
        <p:txBody>
          <a:bodyPr lIns="91440" tIns="45720" rIns="91440" bIns="45720" anchor="t"/>
          <a:lstStyle/>
          <a:p>
            <a:pPr marL="226695" indent="-226695"/>
            <a:r>
              <a:rPr lang="en-US" sz="2400" dirty="0">
                <a:latin typeface="Arial"/>
                <a:ea typeface="Geneva"/>
                <a:cs typeface="Arial"/>
              </a:rPr>
              <a:t>Non-profit, academic health network with 16 campuses </a:t>
            </a:r>
            <a:r>
              <a:rPr lang="en-US" sz="2400">
                <a:latin typeface="Arial"/>
                <a:ea typeface="Geneva"/>
                <a:cs typeface="Arial"/>
              </a:rPr>
              <a:t>across eastern PA and western NJ</a:t>
            </a:r>
            <a:endParaRPr lang="en-US" sz="2400"/>
          </a:p>
        </p:txBody>
      </p:sp>
      <p:sp>
        <p:nvSpPr>
          <p:cNvPr id="4" name="Slide Number Placeholder 3">
            <a:extLst>
              <a:ext uri="{FF2B5EF4-FFF2-40B4-BE49-F238E27FC236}">
                <a16:creationId xmlns:a16="http://schemas.microsoft.com/office/drawing/2014/main" id="{1770FF58-7A75-4E4E-69AB-98D6C07C7308}"/>
              </a:ext>
            </a:extLst>
          </p:cNvPr>
          <p:cNvSpPr>
            <a:spLocks noGrp="1"/>
          </p:cNvSpPr>
          <p:nvPr>
            <p:ph type="sldNum" sz="quarter" idx="10"/>
          </p:nvPr>
        </p:nvSpPr>
        <p:spPr/>
        <p:txBody>
          <a:bodyPr/>
          <a:lstStyle/>
          <a:p>
            <a:pPr>
              <a:defRPr/>
            </a:pPr>
            <a:fld id="{70529338-9541-42ED-ADCF-A60C1F34BD22}" type="slidenum">
              <a:rPr lang="en-US" altLang="en-US"/>
              <a:pPr>
                <a:defRPr/>
              </a:pPr>
              <a:t>3</a:t>
            </a:fld>
            <a:endParaRPr lang="en-US" altLang="en-US"/>
          </a:p>
        </p:txBody>
      </p:sp>
      <p:pic>
        <p:nvPicPr>
          <p:cNvPr id="7" name="Picture 6" descr="A map of a city&#10;&#10;AI-generated content may be incorrect.">
            <a:extLst>
              <a:ext uri="{FF2B5EF4-FFF2-40B4-BE49-F238E27FC236}">
                <a16:creationId xmlns:a16="http://schemas.microsoft.com/office/drawing/2014/main" id="{48389926-4667-9EDE-25FF-3184707A7CF4}"/>
              </a:ext>
            </a:extLst>
          </p:cNvPr>
          <p:cNvPicPr>
            <a:picLocks noChangeAspect="1"/>
          </p:cNvPicPr>
          <p:nvPr/>
        </p:nvPicPr>
        <p:blipFill>
          <a:blip r:embed="rId4"/>
          <a:stretch>
            <a:fillRect/>
          </a:stretch>
        </p:blipFill>
        <p:spPr>
          <a:xfrm>
            <a:off x="1590797" y="2032088"/>
            <a:ext cx="5965903" cy="4053912"/>
          </a:xfrm>
          <a:prstGeom prst="rect">
            <a:avLst/>
          </a:prstGeom>
        </p:spPr>
      </p:pic>
    </p:spTree>
    <p:extLst>
      <p:ext uri="{BB962C8B-B14F-4D97-AF65-F5344CB8AC3E}">
        <p14:creationId xmlns:p14="http://schemas.microsoft.com/office/powerpoint/2010/main" val="1624857538"/>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EF66E-D415-C894-C61D-A99A555DE19F}"/>
              </a:ext>
            </a:extLst>
          </p:cNvPr>
          <p:cNvSpPr>
            <a:spLocks noGrp="1"/>
          </p:cNvSpPr>
          <p:nvPr>
            <p:ph type="title"/>
          </p:nvPr>
        </p:nvSpPr>
        <p:spPr/>
        <p:txBody>
          <a:bodyPr lIns="91440" tIns="45720" rIns="91440" bIns="45720" anchor="t">
            <a:normAutofit/>
          </a:bodyPr>
          <a:lstStyle/>
          <a:p>
            <a:r>
              <a:rPr lang="en-US">
                <a:latin typeface="Arial"/>
                <a:ea typeface="Geneva"/>
                <a:cs typeface="Arial"/>
              </a:rPr>
              <a:t>Background</a:t>
            </a:r>
            <a:endParaRPr lang="en-US"/>
          </a:p>
        </p:txBody>
      </p:sp>
      <p:sp>
        <p:nvSpPr>
          <p:cNvPr id="3" name="Content Placeholder 2">
            <a:extLst>
              <a:ext uri="{FF2B5EF4-FFF2-40B4-BE49-F238E27FC236}">
                <a16:creationId xmlns:a16="http://schemas.microsoft.com/office/drawing/2014/main" id="{397C9C2B-26F3-5EEE-9A12-460E5DD05158}"/>
              </a:ext>
            </a:extLst>
          </p:cNvPr>
          <p:cNvSpPr>
            <a:spLocks noGrp="1"/>
          </p:cNvSpPr>
          <p:nvPr>
            <p:ph idx="1"/>
          </p:nvPr>
        </p:nvSpPr>
        <p:spPr>
          <a:xfrm>
            <a:off x="457200" y="1025335"/>
            <a:ext cx="8229600" cy="4525963"/>
          </a:xfrm>
        </p:spPr>
        <p:txBody>
          <a:bodyPr lIns="91440" tIns="45720" rIns="91440" bIns="45720" anchor="t"/>
          <a:lstStyle/>
          <a:p>
            <a:pPr marL="226695" indent="-226695"/>
            <a:r>
              <a:rPr lang="en-US" sz="2600">
                <a:latin typeface="Arial"/>
                <a:ea typeface="Geneva"/>
                <a:cs typeface="Arial"/>
              </a:rPr>
              <a:t>Alpha-hemolytic </a:t>
            </a:r>
            <a:r>
              <a:rPr lang="en-US" sz="2600" i="1">
                <a:latin typeface="Arial"/>
                <a:ea typeface="Geneva"/>
                <a:cs typeface="Arial"/>
              </a:rPr>
              <a:t>Streptococcus </a:t>
            </a:r>
            <a:r>
              <a:rPr lang="en-US" sz="2600">
                <a:latin typeface="Arial"/>
                <a:ea typeface="Geneva"/>
                <a:cs typeface="Arial"/>
              </a:rPr>
              <a:t>spp. cause a variety of infections</a:t>
            </a:r>
            <a:endParaRPr lang="en-US" sz="2600"/>
          </a:p>
          <a:p>
            <a:pPr lvl="1">
              <a:buFont typeface="Courier New" pitchFamily="2" charset="2"/>
              <a:buChar char="o"/>
            </a:pPr>
            <a:r>
              <a:rPr lang="en-US" sz="2600">
                <a:latin typeface="Arial"/>
                <a:ea typeface="Geneva"/>
                <a:cs typeface="Arial"/>
              </a:rPr>
              <a:t>Penicillin-resistance has increased over time</a:t>
            </a:r>
          </a:p>
          <a:p>
            <a:pPr marL="226695" indent="-226695"/>
            <a:endParaRPr lang="en-US" sz="2600">
              <a:latin typeface="Arial"/>
              <a:ea typeface="Geneva"/>
              <a:cs typeface="Arial"/>
            </a:endParaRPr>
          </a:p>
          <a:p>
            <a:pPr marL="226695" indent="-226695"/>
            <a:r>
              <a:rPr lang="en-US" sz="2600">
                <a:latin typeface="Arial"/>
                <a:ea typeface="Geneva"/>
                <a:cs typeface="Arial"/>
              </a:rPr>
              <a:t>Standard of care</a:t>
            </a:r>
            <a:endParaRPr lang="en-US" sz="2600"/>
          </a:p>
          <a:p>
            <a:pPr lvl="1">
              <a:buFont typeface="Courier New" pitchFamily="2" charset="2"/>
              <a:buChar char="o"/>
            </a:pPr>
            <a:r>
              <a:rPr lang="en-US" sz="2600">
                <a:latin typeface="Arial"/>
                <a:ea typeface="Geneva"/>
                <a:cs typeface="Arial"/>
              </a:rPr>
              <a:t>Penicillin (when susceptible)</a:t>
            </a:r>
          </a:p>
          <a:p>
            <a:pPr lvl="1">
              <a:buFont typeface="Courier New" pitchFamily="2" charset="2"/>
              <a:buChar char="o"/>
            </a:pPr>
            <a:r>
              <a:rPr lang="en-US" sz="2600">
                <a:latin typeface="Arial"/>
                <a:ea typeface="Geneva"/>
                <a:cs typeface="Arial"/>
              </a:rPr>
              <a:t>Ceftriaxone</a:t>
            </a:r>
          </a:p>
          <a:p>
            <a:pPr lvl="1">
              <a:buFont typeface="Courier New" pitchFamily="2" charset="2"/>
              <a:buChar char="o"/>
            </a:pPr>
            <a:r>
              <a:rPr lang="en-US" sz="2600">
                <a:latin typeface="Arial"/>
                <a:ea typeface="Geneva"/>
                <a:cs typeface="Arial"/>
              </a:rPr>
              <a:t>Vancomycin</a:t>
            </a:r>
          </a:p>
          <a:p>
            <a:pPr marL="457200" lvl="1" indent="0">
              <a:buNone/>
            </a:pPr>
            <a:endParaRPr lang="en-US" sz="2600">
              <a:latin typeface="Arial"/>
              <a:ea typeface="Geneva"/>
              <a:cs typeface="Arial"/>
            </a:endParaRPr>
          </a:p>
          <a:p>
            <a:pPr marL="226695" indent="-226695"/>
            <a:r>
              <a:rPr lang="en-US" sz="2600">
                <a:latin typeface="Arial"/>
                <a:ea typeface="Geneva"/>
                <a:cs typeface="Arial"/>
              </a:rPr>
              <a:t>Use of oral (PO) third generation cephalosporins is limited in practice</a:t>
            </a:r>
            <a:endParaRPr lang="en-US" sz="2600"/>
          </a:p>
          <a:p>
            <a:pPr marL="226695" indent="-226695"/>
            <a:endParaRPr lang="en-US" sz="2400"/>
          </a:p>
          <a:p>
            <a:pPr marL="226695" indent="-226695"/>
            <a:endParaRPr lang="en-US" sz="2400"/>
          </a:p>
        </p:txBody>
      </p:sp>
      <p:sp>
        <p:nvSpPr>
          <p:cNvPr id="4" name="Slide Number Placeholder 3">
            <a:extLst>
              <a:ext uri="{FF2B5EF4-FFF2-40B4-BE49-F238E27FC236}">
                <a16:creationId xmlns:a16="http://schemas.microsoft.com/office/drawing/2014/main" id="{42D3BC40-7874-09C9-A42B-570F6F7CDDDC}"/>
              </a:ext>
            </a:extLst>
          </p:cNvPr>
          <p:cNvSpPr>
            <a:spLocks noGrp="1"/>
          </p:cNvSpPr>
          <p:nvPr>
            <p:ph type="sldNum" sz="quarter" idx="10"/>
          </p:nvPr>
        </p:nvSpPr>
        <p:spPr/>
        <p:txBody>
          <a:bodyPr/>
          <a:lstStyle/>
          <a:p>
            <a:pPr>
              <a:defRPr/>
            </a:pPr>
            <a:fld id="{70529338-9541-42ED-ADCF-A60C1F34BD22}" type="slidenum">
              <a:rPr lang="en-US" altLang="en-US"/>
              <a:pPr>
                <a:defRPr/>
              </a:pPr>
              <a:t>4</a:t>
            </a:fld>
            <a:endParaRPr lang="en-US" altLang="en-US"/>
          </a:p>
        </p:txBody>
      </p:sp>
      <p:sp>
        <p:nvSpPr>
          <p:cNvPr id="6" name="TextBox 5">
            <a:extLst>
              <a:ext uri="{FF2B5EF4-FFF2-40B4-BE49-F238E27FC236}">
                <a16:creationId xmlns:a16="http://schemas.microsoft.com/office/drawing/2014/main" id="{F5E10CBD-4E37-1EDC-EE15-1F91550A4076}"/>
              </a:ext>
            </a:extLst>
          </p:cNvPr>
          <p:cNvSpPr txBox="1"/>
          <p:nvPr/>
        </p:nvSpPr>
        <p:spPr>
          <a:xfrm>
            <a:off x="5816742" y="5836594"/>
            <a:ext cx="2421988" cy="3970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 name="TextBox 6">
            <a:extLst>
              <a:ext uri="{FF2B5EF4-FFF2-40B4-BE49-F238E27FC236}">
                <a16:creationId xmlns:a16="http://schemas.microsoft.com/office/drawing/2014/main" id="{18B4E4EB-6ACF-D740-80DF-792364479134}"/>
              </a:ext>
            </a:extLst>
          </p:cNvPr>
          <p:cNvSpPr txBox="1"/>
          <p:nvPr/>
        </p:nvSpPr>
        <p:spPr>
          <a:xfrm>
            <a:off x="5981685" y="6126205"/>
            <a:ext cx="3248091"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latin typeface="Arial"/>
                <a:ea typeface="Geneva"/>
                <a:cs typeface="Arial"/>
              </a:rPr>
              <a:t>Chen, L. (2022). J </a:t>
            </a:r>
            <a:r>
              <a:rPr lang="en-US" sz="900" dirty="0" err="1">
                <a:latin typeface="Arial"/>
                <a:ea typeface="Geneva"/>
                <a:cs typeface="Arial"/>
              </a:rPr>
              <a:t>Antimicrob</a:t>
            </a:r>
            <a:r>
              <a:rPr lang="en-US" sz="900" dirty="0">
                <a:latin typeface="Arial"/>
                <a:ea typeface="Geneva"/>
                <a:cs typeface="Arial"/>
              </a:rPr>
              <a:t> </a:t>
            </a:r>
            <a:r>
              <a:rPr lang="en-US" sz="900" dirty="0" err="1">
                <a:latin typeface="Arial"/>
                <a:ea typeface="Geneva"/>
                <a:cs typeface="Arial"/>
              </a:rPr>
              <a:t>Chemother</a:t>
            </a:r>
            <a:r>
              <a:rPr lang="en-US" sz="900" dirty="0">
                <a:latin typeface="Arial"/>
                <a:ea typeface="Geneva"/>
                <a:cs typeface="Arial"/>
              </a:rPr>
              <a:t>, 77(4), 891-906.</a:t>
            </a:r>
            <a:endParaRPr lang="en-US" sz="900" dirty="0">
              <a:cs typeface="Arial"/>
            </a:endParaRPr>
          </a:p>
        </p:txBody>
      </p:sp>
    </p:spTree>
    <p:extLst>
      <p:ext uri="{BB962C8B-B14F-4D97-AF65-F5344CB8AC3E}">
        <p14:creationId xmlns:p14="http://schemas.microsoft.com/office/powerpoint/2010/main" val="1321950449"/>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938D1-3B0E-26AE-550C-5D98D4A7A6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63C9A9-3EB0-8889-7282-D7F5C6002D34}"/>
              </a:ext>
            </a:extLst>
          </p:cNvPr>
          <p:cNvSpPr>
            <a:spLocks noGrp="1"/>
          </p:cNvSpPr>
          <p:nvPr>
            <p:ph type="title"/>
          </p:nvPr>
        </p:nvSpPr>
        <p:spPr>
          <a:xfrm>
            <a:off x="933322" y="228189"/>
            <a:ext cx="7861940" cy="685800"/>
          </a:xfrm>
        </p:spPr>
        <p:txBody>
          <a:bodyPr lIns="91440" tIns="45720" rIns="91440" bIns="45720" anchor="t">
            <a:noAutofit/>
          </a:bodyPr>
          <a:lstStyle/>
          <a:p>
            <a:r>
              <a:rPr lang="en-US">
                <a:latin typeface="Arial"/>
                <a:ea typeface="Geneva"/>
                <a:cs typeface="Arial"/>
              </a:rPr>
              <a:t>Background</a:t>
            </a:r>
            <a:endParaRPr lang="en-US"/>
          </a:p>
        </p:txBody>
      </p:sp>
      <p:sp>
        <p:nvSpPr>
          <p:cNvPr id="3" name="Content Placeholder 2">
            <a:extLst>
              <a:ext uri="{FF2B5EF4-FFF2-40B4-BE49-F238E27FC236}">
                <a16:creationId xmlns:a16="http://schemas.microsoft.com/office/drawing/2014/main" id="{E20A31BB-1EEE-7075-91B5-CA423E6EB32D}"/>
              </a:ext>
            </a:extLst>
          </p:cNvPr>
          <p:cNvSpPr>
            <a:spLocks noGrp="1"/>
          </p:cNvSpPr>
          <p:nvPr>
            <p:ph idx="1"/>
          </p:nvPr>
        </p:nvSpPr>
        <p:spPr/>
        <p:txBody>
          <a:bodyPr lIns="91440" tIns="45720" rIns="91440" bIns="45720" anchor="t"/>
          <a:lstStyle/>
          <a:p>
            <a:pPr marL="0" indent="0">
              <a:buNone/>
            </a:pPr>
            <a:endParaRPr lang="en-US" sz="2400"/>
          </a:p>
          <a:p>
            <a:pPr marL="226695" indent="-226695"/>
            <a:endParaRPr lang="en-US" sz="2400">
              <a:latin typeface="Arial"/>
              <a:ea typeface="Geneva"/>
              <a:cs typeface="Arial"/>
            </a:endParaRPr>
          </a:p>
          <a:p>
            <a:pPr marL="226695" indent="-226695"/>
            <a:endParaRPr lang="en-US" sz="2400">
              <a:latin typeface="Arial"/>
              <a:ea typeface="Geneva"/>
              <a:cs typeface="Arial"/>
            </a:endParaRPr>
          </a:p>
        </p:txBody>
      </p:sp>
      <p:sp>
        <p:nvSpPr>
          <p:cNvPr id="4" name="Slide Number Placeholder 3">
            <a:extLst>
              <a:ext uri="{FF2B5EF4-FFF2-40B4-BE49-F238E27FC236}">
                <a16:creationId xmlns:a16="http://schemas.microsoft.com/office/drawing/2014/main" id="{CF5CA646-D46F-BEA7-41D7-8B566ED84E4C}"/>
              </a:ext>
            </a:extLst>
          </p:cNvPr>
          <p:cNvSpPr>
            <a:spLocks noGrp="1"/>
          </p:cNvSpPr>
          <p:nvPr>
            <p:ph type="sldNum" sz="quarter" idx="10"/>
          </p:nvPr>
        </p:nvSpPr>
        <p:spPr/>
        <p:txBody>
          <a:bodyPr/>
          <a:lstStyle/>
          <a:p>
            <a:pPr>
              <a:defRPr/>
            </a:pPr>
            <a:fld id="{70529338-9541-42ED-ADCF-A60C1F34BD22}" type="slidenum">
              <a:rPr lang="en-US" altLang="en-US"/>
              <a:pPr>
                <a:defRPr/>
              </a:pPr>
              <a:t>5</a:t>
            </a:fld>
            <a:endParaRPr lang="en-US" altLang="en-US"/>
          </a:p>
        </p:txBody>
      </p:sp>
      <p:graphicFrame>
        <p:nvGraphicFramePr>
          <p:cNvPr id="6" name="Table 5">
            <a:extLst>
              <a:ext uri="{FF2B5EF4-FFF2-40B4-BE49-F238E27FC236}">
                <a16:creationId xmlns:a16="http://schemas.microsoft.com/office/drawing/2014/main" id="{9EA43106-7A19-9AFD-4EA7-75DDB388DB73}"/>
              </a:ext>
            </a:extLst>
          </p:cNvPr>
          <p:cNvGraphicFramePr>
            <a:graphicFrameLocks noGrp="1"/>
          </p:cNvGraphicFramePr>
          <p:nvPr>
            <p:extLst>
              <p:ext uri="{D42A27DB-BD31-4B8C-83A1-F6EECF244321}">
                <p14:modId xmlns:p14="http://schemas.microsoft.com/office/powerpoint/2010/main" val="3702899835"/>
              </p:ext>
            </p:extLst>
          </p:nvPr>
        </p:nvGraphicFramePr>
        <p:xfrm>
          <a:off x="519767" y="1711715"/>
          <a:ext cx="8105716" cy="3521294"/>
        </p:xfrm>
        <a:graphic>
          <a:graphicData uri="http://schemas.openxmlformats.org/drawingml/2006/table">
            <a:tbl>
              <a:tblPr firstRow="1" bandRow="1">
                <a:tableStyleId>{5C22544A-7EE6-4342-B048-85BDC9FD1C3A}</a:tableStyleId>
              </a:tblPr>
              <a:tblGrid>
                <a:gridCol w="2172633">
                  <a:extLst>
                    <a:ext uri="{9D8B030D-6E8A-4147-A177-3AD203B41FA5}">
                      <a16:colId xmlns:a16="http://schemas.microsoft.com/office/drawing/2014/main" val="2287948704"/>
                    </a:ext>
                  </a:extLst>
                </a:gridCol>
                <a:gridCol w="1943100">
                  <a:extLst>
                    <a:ext uri="{9D8B030D-6E8A-4147-A177-3AD203B41FA5}">
                      <a16:colId xmlns:a16="http://schemas.microsoft.com/office/drawing/2014/main" val="141326994"/>
                    </a:ext>
                  </a:extLst>
                </a:gridCol>
                <a:gridCol w="1963554">
                  <a:extLst>
                    <a:ext uri="{9D8B030D-6E8A-4147-A177-3AD203B41FA5}">
                      <a16:colId xmlns:a16="http://schemas.microsoft.com/office/drawing/2014/main" val="3738287846"/>
                    </a:ext>
                  </a:extLst>
                </a:gridCol>
                <a:gridCol w="2026429">
                  <a:extLst>
                    <a:ext uri="{9D8B030D-6E8A-4147-A177-3AD203B41FA5}">
                      <a16:colId xmlns:a16="http://schemas.microsoft.com/office/drawing/2014/main" val="2213146074"/>
                    </a:ext>
                  </a:extLst>
                </a:gridCol>
              </a:tblGrid>
              <a:tr h="809501">
                <a:tc>
                  <a:txBody>
                    <a:bodyPr/>
                    <a:lstStyle/>
                    <a:p>
                      <a:pPr lvl="0" algn="ctr">
                        <a:buNone/>
                      </a:pPr>
                      <a:r>
                        <a:rPr lang="en-US" sz="1600" dirty="0">
                          <a:solidFill>
                            <a:schemeClr val="bg2"/>
                          </a:solidFill>
                          <a:latin typeface="Arial"/>
                          <a:cs typeface="Arial"/>
                        </a:rPr>
                        <a:t>Species</a:t>
                      </a:r>
                    </a:p>
                  </a:txBody>
                  <a:tcPr anchor="ctr">
                    <a:solidFill>
                      <a:srgbClr val="FFC000"/>
                    </a:solidFill>
                  </a:tcPr>
                </a:tc>
                <a:tc>
                  <a:txBody>
                    <a:bodyPr/>
                    <a:lstStyle/>
                    <a:p>
                      <a:pPr algn="ctr"/>
                      <a:r>
                        <a:rPr lang="en-US" sz="1600">
                          <a:solidFill>
                            <a:schemeClr val="bg2"/>
                          </a:solidFill>
                          <a:latin typeface="Arial"/>
                          <a:cs typeface="Arial"/>
                        </a:rPr>
                        <a:t>Penicillin Interpretation</a:t>
                      </a:r>
                    </a:p>
                  </a:txBody>
                  <a:tcPr anchor="ctr">
                    <a:solidFill>
                      <a:srgbClr val="FFC000"/>
                    </a:solidFill>
                  </a:tcPr>
                </a:tc>
                <a:tc>
                  <a:txBody>
                    <a:bodyPr/>
                    <a:lstStyle/>
                    <a:p>
                      <a:pPr algn="ctr"/>
                      <a:r>
                        <a:rPr lang="en-US" sz="1600">
                          <a:solidFill>
                            <a:schemeClr val="bg2"/>
                          </a:solidFill>
                          <a:latin typeface="Arial"/>
                          <a:cs typeface="Arial"/>
                        </a:rPr>
                        <a:t>Ceftriaxone Interpretation</a:t>
                      </a:r>
                    </a:p>
                  </a:txBody>
                  <a:tcPr anchor="ctr">
                    <a:solidFill>
                      <a:srgbClr val="FFC000"/>
                    </a:solidFill>
                  </a:tcPr>
                </a:tc>
                <a:tc>
                  <a:txBody>
                    <a:bodyPr/>
                    <a:lstStyle/>
                    <a:p>
                      <a:pPr algn="ctr"/>
                      <a:r>
                        <a:rPr lang="en-US" sz="1600" dirty="0">
                          <a:solidFill>
                            <a:schemeClr val="bg2"/>
                          </a:solidFill>
                          <a:latin typeface="Arial"/>
                          <a:cs typeface="Arial"/>
                        </a:rPr>
                        <a:t>PO 3</a:t>
                      </a:r>
                      <a:r>
                        <a:rPr lang="en-US" sz="1600" baseline="30000" dirty="0">
                          <a:solidFill>
                            <a:schemeClr val="bg2"/>
                          </a:solidFill>
                          <a:latin typeface="Arial"/>
                          <a:cs typeface="Arial"/>
                        </a:rPr>
                        <a:t>rd</a:t>
                      </a:r>
                      <a:r>
                        <a:rPr lang="en-US" sz="1600" dirty="0">
                          <a:solidFill>
                            <a:schemeClr val="bg2"/>
                          </a:solidFill>
                          <a:latin typeface="Arial"/>
                          <a:cs typeface="Arial"/>
                        </a:rPr>
                        <a:t> Generation Cephalosporin </a:t>
                      </a:r>
                      <a:r>
                        <a:rPr lang="en-US" sz="1600">
                          <a:solidFill>
                            <a:schemeClr val="bg2"/>
                          </a:solidFill>
                          <a:latin typeface="Arial"/>
                          <a:cs typeface="Arial"/>
                        </a:rPr>
                        <a:t>Recommendation</a:t>
                      </a:r>
                      <a:endParaRPr lang="en-US" sz="1600" dirty="0">
                        <a:solidFill>
                          <a:schemeClr val="bg2"/>
                        </a:solidFill>
                        <a:latin typeface="Arial"/>
                        <a:cs typeface="Arial"/>
                      </a:endParaRPr>
                    </a:p>
                  </a:txBody>
                  <a:tcPr anchor="ctr">
                    <a:solidFill>
                      <a:srgbClr val="FFC000"/>
                    </a:solidFill>
                  </a:tcPr>
                </a:tc>
                <a:extLst>
                  <a:ext uri="{0D108BD9-81ED-4DB2-BD59-A6C34878D82A}">
                    <a16:rowId xmlns:a16="http://schemas.microsoft.com/office/drawing/2014/main" val="715653054"/>
                  </a:ext>
                </a:extLst>
              </a:tr>
              <a:tr h="539666">
                <a:tc>
                  <a:txBody>
                    <a:bodyPr/>
                    <a:lstStyle/>
                    <a:p>
                      <a:pPr algn="ctr"/>
                      <a:r>
                        <a:rPr lang="en-US" sz="1600">
                          <a:latin typeface="Arial"/>
                          <a:cs typeface="Arial"/>
                        </a:rPr>
                        <a:t>S. </a:t>
                      </a:r>
                      <a:r>
                        <a:rPr lang="en-US" sz="1600" i="1">
                          <a:latin typeface="Arial"/>
                          <a:cs typeface="Arial"/>
                        </a:rPr>
                        <a:t>pneumoniae</a:t>
                      </a:r>
                    </a:p>
                  </a:txBody>
                  <a:tcPr anchor="ctr"/>
                </a:tc>
                <a:tc>
                  <a:txBody>
                    <a:bodyPr/>
                    <a:lstStyle/>
                    <a:p>
                      <a:pPr algn="ctr"/>
                      <a:r>
                        <a:rPr lang="en-US" sz="1600">
                          <a:latin typeface="Arial"/>
                          <a:cs typeface="Arial"/>
                        </a:rPr>
                        <a:t>Susceptible</a:t>
                      </a:r>
                    </a:p>
                  </a:txBody>
                  <a:tcPr anchor="ctr"/>
                </a:tc>
                <a:tc>
                  <a:txBody>
                    <a:bodyPr/>
                    <a:lstStyle/>
                    <a:p>
                      <a:pPr algn="ctr"/>
                      <a:r>
                        <a:rPr lang="en-US" sz="1600">
                          <a:latin typeface="Arial"/>
                          <a:cs typeface="Arial"/>
                        </a:rPr>
                        <a:t>Susceptible</a:t>
                      </a:r>
                    </a:p>
                  </a:txBody>
                  <a:tcPr anchor="ctr"/>
                </a:tc>
                <a:tc>
                  <a:txBody>
                    <a:bodyPr/>
                    <a:lstStyle/>
                    <a:p>
                      <a:pPr algn="ctr"/>
                      <a:r>
                        <a:rPr lang="en-US" sz="1600">
                          <a:latin typeface="Arial"/>
                          <a:cs typeface="Arial"/>
                        </a:rPr>
                        <a:t>Infer susceptibility</a:t>
                      </a:r>
                    </a:p>
                  </a:txBody>
                  <a:tcPr anchor="ctr"/>
                </a:tc>
                <a:extLst>
                  <a:ext uri="{0D108BD9-81ED-4DB2-BD59-A6C34878D82A}">
                    <a16:rowId xmlns:a16="http://schemas.microsoft.com/office/drawing/2014/main" val="2365534737"/>
                  </a:ext>
                </a:extLst>
              </a:tr>
              <a:tr h="539666">
                <a:tc>
                  <a:txBody>
                    <a:bodyPr/>
                    <a:lstStyle/>
                    <a:p>
                      <a:pPr lvl="0" algn="ctr">
                        <a:buNone/>
                      </a:pPr>
                      <a:r>
                        <a:rPr lang="en-US" sz="1600">
                          <a:latin typeface="Arial"/>
                          <a:cs typeface="Arial"/>
                        </a:rPr>
                        <a:t>S. </a:t>
                      </a:r>
                      <a:r>
                        <a:rPr lang="en-US" sz="1600" i="1">
                          <a:latin typeface="Arial"/>
                          <a:cs typeface="Arial"/>
                        </a:rPr>
                        <a:t>pneumoniae</a:t>
                      </a:r>
                    </a:p>
                  </a:txBody>
                  <a:tcPr anchor="ctr"/>
                </a:tc>
                <a:tc>
                  <a:txBody>
                    <a:bodyPr/>
                    <a:lstStyle/>
                    <a:p>
                      <a:pPr lvl="0" algn="ctr">
                        <a:buNone/>
                      </a:pPr>
                      <a:r>
                        <a:rPr lang="en-US" sz="1600">
                          <a:latin typeface="Arial"/>
                          <a:cs typeface="Arial"/>
                        </a:rPr>
                        <a:t>Non-susceptible</a:t>
                      </a:r>
                    </a:p>
                  </a:txBody>
                  <a:tcPr anchor="ctr"/>
                </a:tc>
                <a:tc>
                  <a:txBody>
                    <a:bodyPr/>
                    <a:lstStyle/>
                    <a:p>
                      <a:pPr lvl="0" algn="ctr">
                        <a:buNone/>
                      </a:pPr>
                      <a:r>
                        <a:rPr lang="en-US" sz="1600">
                          <a:latin typeface="Arial"/>
                          <a:cs typeface="Arial"/>
                        </a:rPr>
                        <a:t>Susceptible</a:t>
                      </a:r>
                    </a:p>
                  </a:txBody>
                  <a:tcPr anchor="ctr"/>
                </a:tc>
                <a:tc>
                  <a:txBody>
                    <a:bodyPr/>
                    <a:lstStyle/>
                    <a:p>
                      <a:pPr lvl="0" algn="ctr">
                        <a:buNone/>
                      </a:pPr>
                      <a:r>
                        <a:rPr lang="en-US" sz="1600">
                          <a:latin typeface="Arial"/>
                          <a:cs typeface="Arial"/>
                        </a:rPr>
                        <a:t>None</a:t>
                      </a:r>
                    </a:p>
                  </a:txBody>
                  <a:tcPr anchor="ctr"/>
                </a:tc>
                <a:extLst>
                  <a:ext uri="{0D108BD9-81ED-4DB2-BD59-A6C34878D82A}">
                    <a16:rowId xmlns:a16="http://schemas.microsoft.com/office/drawing/2014/main" val="3422347418"/>
                  </a:ext>
                </a:extLst>
              </a:tr>
              <a:tr h="809501">
                <a:tc>
                  <a:txBody>
                    <a:bodyPr/>
                    <a:lstStyle/>
                    <a:p>
                      <a:pPr lvl="0" algn="ctr">
                        <a:lnSpc>
                          <a:spcPct val="100000"/>
                        </a:lnSpc>
                        <a:spcBef>
                          <a:spcPts val="0"/>
                        </a:spcBef>
                        <a:spcAft>
                          <a:spcPts val="0"/>
                        </a:spcAft>
                        <a:buNone/>
                      </a:pPr>
                      <a:r>
                        <a:rPr lang="en-US" sz="1600" b="0" i="0" u="none" strike="noStrike" noProof="0" dirty="0" err="1">
                          <a:solidFill>
                            <a:srgbClr val="000000"/>
                          </a:solidFill>
                          <a:latin typeface="Arial"/>
                          <a:cs typeface="Arial"/>
                        </a:rPr>
                        <a:t>Viridans</a:t>
                      </a:r>
                      <a:r>
                        <a:rPr lang="en-US" sz="1600" b="0" i="0" u="none" strike="noStrike" noProof="0" dirty="0">
                          <a:solidFill>
                            <a:srgbClr val="000000"/>
                          </a:solidFill>
                          <a:latin typeface="Arial"/>
                          <a:cs typeface="Arial"/>
                        </a:rPr>
                        <a:t> Group Streptococcus (VGS)</a:t>
                      </a:r>
                    </a:p>
                  </a:txBody>
                  <a:tcPr anchor="ctr"/>
                </a:tc>
                <a:tc>
                  <a:txBody>
                    <a:bodyPr/>
                    <a:lstStyle/>
                    <a:p>
                      <a:pPr lvl="0" algn="ctr">
                        <a:buNone/>
                      </a:pPr>
                      <a:r>
                        <a:rPr lang="en-US" sz="1600">
                          <a:latin typeface="Arial"/>
                          <a:cs typeface="Arial"/>
                        </a:rPr>
                        <a:t>Susceptible</a:t>
                      </a:r>
                    </a:p>
                  </a:txBody>
                  <a:tcPr anchor="ctr"/>
                </a:tc>
                <a:tc>
                  <a:txBody>
                    <a:bodyPr/>
                    <a:lstStyle/>
                    <a:p>
                      <a:pPr lvl="0" algn="ctr">
                        <a:buNone/>
                      </a:pPr>
                      <a:r>
                        <a:rPr lang="en-US" sz="1600">
                          <a:latin typeface="Arial"/>
                          <a:cs typeface="Arial"/>
                        </a:rPr>
                        <a:t>Susceptible</a:t>
                      </a:r>
                    </a:p>
                  </a:txBody>
                  <a:tcPr anchor="ctr"/>
                </a:tc>
                <a:tc>
                  <a:txBody>
                    <a:bodyPr/>
                    <a:lstStyle/>
                    <a:p>
                      <a:pPr lvl="0" algn="ctr">
                        <a:buNone/>
                      </a:pPr>
                      <a:r>
                        <a:rPr lang="en-US" sz="1600">
                          <a:latin typeface="Arial"/>
                          <a:cs typeface="Arial"/>
                        </a:rPr>
                        <a:t>Infer susceptibility</a:t>
                      </a:r>
                    </a:p>
                  </a:txBody>
                  <a:tcPr anchor="ctr"/>
                </a:tc>
                <a:extLst>
                  <a:ext uri="{0D108BD9-81ED-4DB2-BD59-A6C34878D82A}">
                    <a16:rowId xmlns:a16="http://schemas.microsoft.com/office/drawing/2014/main" val="3553491964"/>
                  </a:ext>
                </a:extLst>
              </a:tr>
              <a:tr h="809501">
                <a:tc>
                  <a:txBody>
                    <a:bodyPr/>
                    <a:lstStyle/>
                    <a:p>
                      <a:pPr lvl="0" algn="ctr">
                        <a:buNone/>
                      </a:pPr>
                      <a:r>
                        <a:rPr lang="en-US" sz="1600" dirty="0" err="1">
                          <a:latin typeface="Arial"/>
                          <a:cs typeface="Arial"/>
                        </a:rPr>
                        <a:t>Viridans</a:t>
                      </a:r>
                      <a:r>
                        <a:rPr lang="en-US" sz="1600" dirty="0">
                          <a:latin typeface="Arial"/>
                          <a:cs typeface="Arial"/>
                        </a:rPr>
                        <a:t> Group Streptococcus (VGS)</a:t>
                      </a:r>
                    </a:p>
                  </a:txBody>
                  <a:tcPr anchor="ctr"/>
                </a:tc>
                <a:tc>
                  <a:txBody>
                    <a:bodyPr/>
                    <a:lstStyle/>
                    <a:p>
                      <a:pPr lvl="0" algn="ctr">
                        <a:buNone/>
                      </a:pPr>
                      <a:r>
                        <a:rPr lang="en-US" sz="1600">
                          <a:latin typeface="Arial"/>
                          <a:cs typeface="Arial"/>
                        </a:rPr>
                        <a:t>Non-susceptible</a:t>
                      </a:r>
                    </a:p>
                  </a:txBody>
                  <a:tcPr anchor="ctr"/>
                </a:tc>
                <a:tc>
                  <a:txBody>
                    <a:bodyPr/>
                    <a:lstStyle/>
                    <a:p>
                      <a:pPr lvl="0" algn="ctr">
                        <a:buNone/>
                      </a:pPr>
                      <a:r>
                        <a:rPr lang="en-US" sz="1600">
                          <a:latin typeface="Arial"/>
                          <a:cs typeface="Arial"/>
                        </a:rPr>
                        <a:t>Susceptible</a:t>
                      </a:r>
                    </a:p>
                  </a:txBody>
                  <a:tcPr anchor="ctr"/>
                </a:tc>
                <a:tc>
                  <a:txBody>
                    <a:bodyPr/>
                    <a:lstStyle/>
                    <a:p>
                      <a:pPr lvl="0" algn="ctr">
                        <a:buNone/>
                      </a:pPr>
                      <a:r>
                        <a:rPr lang="en-US" sz="1600" dirty="0">
                          <a:latin typeface="Arial"/>
                          <a:cs typeface="Arial"/>
                        </a:rPr>
                        <a:t>None</a:t>
                      </a:r>
                    </a:p>
                  </a:txBody>
                  <a:tcPr anchor="ctr"/>
                </a:tc>
                <a:extLst>
                  <a:ext uri="{0D108BD9-81ED-4DB2-BD59-A6C34878D82A}">
                    <a16:rowId xmlns:a16="http://schemas.microsoft.com/office/drawing/2014/main" val="1204267725"/>
                  </a:ext>
                </a:extLst>
              </a:tr>
            </a:tbl>
          </a:graphicData>
        </a:graphic>
      </p:graphicFrame>
      <p:sp>
        <p:nvSpPr>
          <p:cNvPr id="8" name="Content Placeholder 2">
            <a:extLst>
              <a:ext uri="{FF2B5EF4-FFF2-40B4-BE49-F238E27FC236}">
                <a16:creationId xmlns:a16="http://schemas.microsoft.com/office/drawing/2014/main" id="{C92C2305-D99F-FDC7-96D1-6FD42A7AA568}"/>
              </a:ext>
            </a:extLst>
          </p:cNvPr>
          <p:cNvSpPr txBox="1">
            <a:spLocks/>
          </p:cNvSpPr>
          <p:nvPr/>
        </p:nvSpPr>
        <p:spPr>
          <a:xfrm>
            <a:off x="457200" y="1025335"/>
            <a:ext cx="8229600" cy="4525963"/>
          </a:xfrm>
          <a:prstGeom prst="rect">
            <a:avLst/>
          </a:prstGeom>
        </p:spPr>
        <p:txBody>
          <a:bodyPr lIns="91440" tIns="45720" rIns="91440" bIns="45720" anchor="t"/>
          <a:lstStyle>
            <a:lvl1pPr marL="227013" indent="-227013" algn="l" rtl="0" eaLnBrk="0" fontAlgn="base" hangingPunct="0">
              <a:spcBef>
                <a:spcPct val="20000"/>
              </a:spcBef>
              <a:spcAft>
                <a:spcPct val="0"/>
              </a:spcAft>
              <a:buClr>
                <a:srgbClr val="FFC000"/>
              </a:buClr>
              <a:buFont typeface="Wingdings" pitchFamily="2" charset="2"/>
              <a:buChar char="§"/>
              <a:defRPr sz="2800" b="0" kern="1200">
                <a:solidFill>
                  <a:schemeClr val="tx1"/>
                </a:solidFill>
                <a:latin typeface="Arial" pitchFamily="34" charset="0"/>
                <a:ea typeface="Geneva" charset="0"/>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000" b="0" kern="1200">
                <a:solidFill>
                  <a:schemeClr val="tx1"/>
                </a:solidFill>
                <a:latin typeface="Arial" pitchFamily="34" charset="0"/>
                <a:ea typeface="Geneva"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000" b="0" kern="1200">
                <a:solidFill>
                  <a:schemeClr val="tx1"/>
                </a:solidFill>
                <a:latin typeface="Arial" pitchFamily="34" charset="0"/>
                <a:ea typeface="Geneva"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b="0" kern="1200">
                <a:solidFill>
                  <a:schemeClr val="tx1"/>
                </a:solidFill>
                <a:latin typeface="Arial" pitchFamily="34" charset="0"/>
                <a:ea typeface="Geneva"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b="0" kern="1200">
                <a:solidFill>
                  <a:schemeClr val="tx1"/>
                </a:solidFill>
                <a:latin typeface="Arial" pitchFamily="34" charset="0"/>
                <a:ea typeface="Geneva"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6695" indent="-226695"/>
            <a:r>
              <a:rPr lang="en-US" sz="2600" dirty="0">
                <a:latin typeface="Arial"/>
                <a:ea typeface="Geneva"/>
                <a:cs typeface="Arial"/>
              </a:rPr>
              <a:t>Clinical and Laboratory Standard Institute (CLSI)</a:t>
            </a:r>
            <a:endParaRPr lang="en-US" sz="2600" dirty="0"/>
          </a:p>
          <a:p>
            <a:pPr marL="226695" indent="-226695"/>
            <a:endParaRPr lang="en-US" sz="2400" dirty="0"/>
          </a:p>
          <a:p>
            <a:pPr marL="226695" indent="-226695"/>
            <a:endParaRPr lang="en-US" sz="2400" dirty="0"/>
          </a:p>
        </p:txBody>
      </p:sp>
      <p:sp>
        <p:nvSpPr>
          <p:cNvPr id="7" name="TextBox 6">
            <a:extLst>
              <a:ext uri="{FF2B5EF4-FFF2-40B4-BE49-F238E27FC236}">
                <a16:creationId xmlns:a16="http://schemas.microsoft.com/office/drawing/2014/main" id="{733996D1-D174-CDFA-0BE4-31BCF5D51799}"/>
              </a:ext>
            </a:extLst>
          </p:cNvPr>
          <p:cNvSpPr txBox="1"/>
          <p:nvPr/>
        </p:nvSpPr>
        <p:spPr>
          <a:xfrm>
            <a:off x="6899127" y="6145091"/>
            <a:ext cx="3444385"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latin typeface="Arial"/>
                <a:ea typeface="Geneva"/>
                <a:cs typeface="Arial"/>
              </a:rPr>
              <a:t>CLSI. (2026) 36th edition. CLSI M100.</a:t>
            </a:r>
            <a:endParaRPr lang="en-US" sz="900">
              <a:cs typeface="Arial"/>
            </a:endParaRPr>
          </a:p>
        </p:txBody>
      </p:sp>
      <p:sp>
        <p:nvSpPr>
          <p:cNvPr id="5" name="Rectangle 4">
            <a:extLst>
              <a:ext uri="{FF2B5EF4-FFF2-40B4-BE49-F238E27FC236}">
                <a16:creationId xmlns:a16="http://schemas.microsoft.com/office/drawing/2014/main" id="{07D68BF2-C854-7093-3A19-6E2896F122EF}"/>
              </a:ext>
            </a:extLst>
          </p:cNvPr>
          <p:cNvSpPr/>
          <p:nvPr/>
        </p:nvSpPr>
        <p:spPr>
          <a:xfrm>
            <a:off x="518517" y="2516882"/>
            <a:ext cx="8114635" cy="54412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1773F90-D15A-A4D0-A673-7F82860A7A20}"/>
              </a:ext>
            </a:extLst>
          </p:cNvPr>
          <p:cNvSpPr/>
          <p:nvPr/>
        </p:nvSpPr>
        <p:spPr>
          <a:xfrm>
            <a:off x="508148" y="3652002"/>
            <a:ext cx="8113171" cy="72590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4779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6C7FF-ED69-DEF6-360A-AF36811C49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9F6652-5801-4423-D3CD-96C5AC86534B}"/>
              </a:ext>
            </a:extLst>
          </p:cNvPr>
          <p:cNvSpPr>
            <a:spLocks noGrp="1"/>
          </p:cNvSpPr>
          <p:nvPr>
            <p:ph type="title"/>
          </p:nvPr>
        </p:nvSpPr>
        <p:spPr>
          <a:xfrm>
            <a:off x="933322" y="228189"/>
            <a:ext cx="7861940" cy="685800"/>
          </a:xfrm>
        </p:spPr>
        <p:txBody>
          <a:bodyPr lIns="91440" tIns="45720" rIns="91440" bIns="45720" anchor="t">
            <a:noAutofit/>
          </a:bodyPr>
          <a:lstStyle/>
          <a:p>
            <a:r>
              <a:rPr lang="en-US">
                <a:latin typeface="Arial"/>
                <a:ea typeface="Geneva"/>
                <a:cs typeface="Arial"/>
              </a:rPr>
              <a:t>Background</a:t>
            </a:r>
            <a:endParaRPr lang="en-US"/>
          </a:p>
        </p:txBody>
      </p:sp>
      <p:sp>
        <p:nvSpPr>
          <p:cNvPr id="3" name="Content Placeholder 2">
            <a:extLst>
              <a:ext uri="{FF2B5EF4-FFF2-40B4-BE49-F238E27FC236}">
                <a16:creationId xmlns:a16="http://schemas.microsoft.com/office/drawing/2014/main" id="{044060BD-254A-5501-BCD9-2807E876EFF8}"/>
              </a:ext>
            </a:extLst>
          </p:cNvPr>
          <p:cNvSpPr>
            <a:spLocks noGrp="1"/>
          </p:cNvSpPr>
          <p:nvPr>
            <p:ph idx="1"/>
          </p:nvPr>
        </p:nvSpPr>
        <p:spPr/>
        <p:txBody>
          <a:bodyPr lIns="91440" tIns="45720" rIns="91440" bIns="45720" anchor="t"/>
          <a:lstStyle/>
          <a:p>
            <a:pPr marL="0" indent="0">
              <a:buNone/>
            </a:pPr>
            <a:endParaRPr lang="en-US" sz="2400"/>
          </a:p>
          <a:p>
            <a:pPr marL="226695" indent="-226695"/>
            <a:endParaRPr lang="en-US" sz="2400">
              <a:latin typeface="Arial"/>
              <a:ea typeface="Geneva"/>
              <a:cs typeface="Arial"/>
            </a:endParaRPr>
          </a:p>
          <a:p>
            <a:pPr marL="226695" indent="-226695"/>
            <a:endParaRPr lang="en-US" sz="2400">
              <a:latin typeface="Arial"/>
              <a:ea typeface="Geneva"/>
              <a:cs typeface="Arial"/>
            </a:endParaRPr>
          </a:p>
        </p:txBody>
      </p:sp>
      <p:sp>
        <p:nvSpPr>
          <p:cNvPr id="4" name="Slide Number Placeholder 3">
            <a:extLst>
              <a:ext uri="{FF2B5EF4-FFF2-40B4-BE49-F238E27FC236}">
                <a16:creationId xmlns:a16="http://schemas.microsoft.com/office/drawing/2014/main" id="{B61D8F94-3917-E7DC-EA73-4C27EE509C06}"/>
              </a:ext>
            </a:extLst>
          </p:cNvPr>
          <p:cNvSpPr>
            <a:spLocks noGrp="1"/>
          </p:cNvSpPr>
          <p:nvPr>
            <p:ph type="sldNum" sz="quarter" idx="10"/>
          </p:nvPr>
        </p:nvSpPr>
        <p:spPr/>
        <p:txBody>
          <a:bodyPr/>
          <a:lstStyle/>
          <a:p>
            <a:pPr>
              <a:defRPr/>
            </a:pPr>
            <a:fld id="{70529338-9541-42ED-ADCF-A60C1F34BD22}" type="slidenum">
              <a:rPr lang="en-US" altLang="en-US"/>
              <a:pPr>
                <a:defRPr/>
              </a:pPr>
              <a:t>6</a:t>
            </a:fld>
            <a:endParaRPr lang="en-US" altLang="en-US"/>
          </a:p>
        </p:txBody>
      </p:sp>
      <p:graphicFrame>
        <p:nvGraphicFramePr>
          <p:cNvPr id="6" name="Table 5">
            <a:extLst>
              <a:ext uri="{FF2B5EF4-FFF2-40B4-BE49-F238E27FC236}">
                <a16:creationId xmlns:a16="http://schemas.microsoft.com/office/drawing/2014/main" id="{10B5E07F-330C-6016-0FC0-7BCF1C5D53E3}"/>
              </a:ext>
            </a:extLst>
          </p:cNvPr>
          <p:cNvGraphicFramePr>
            <a:graphicFrameLocks noGrp="1"/>
          </p:cNvGraphicFramePr>
          <p:nvPr>
            <p:extLst>
              <p:ext uri="{D42A27DB-BD31-4B8C-83A1-F6EECF244321}">
                <p14:modId xmlns:p14="http://schemas.microsoft.com/office/powerpoint/2010/main" val="2570582352"/>
              </p:ext>
            </p:extLst>
          </p:nvPr>
        </p:nvGraphicFramePr>
        <p:xfrm>
          <a:off x="519767" y="1711715"/>
          <a:ext cx="8105716" cy="3521294"/>
        </p:xfrm>
        <a:graphic>
          <a:graphicData uri="http://schemas.openxmlformats.org/drawingml/2006/table">
            <a:tbl>
              <a:tblPr firstRow="1" bandRow="1">
                <a:tableStyleId>{5C22544A-7EE6-4342-B048-85BDC9FD1C3A}</a:tableStyleId>
              </a:tblPr>
              <a:tblGrid>
                <a:gridCol w="2147233">
                  <a:extLst>
                    <a:ext uri="{9D8B030D-6E8A-4147-A177-3AD203B41FA5}">
                      <a16:colId xmlns:a16="http://schemas.microsoft.com/office/drawing/2014/main" val="2287948704"/>
                    </a:ext>
                  </a:extLst>
                </a:gridCol>
                <a:gridCol w="2006600">
                  <a:extLst>
                    <a:ext uri="{9D8B030D-6E8A-4147-A177-3AD203B41FA5}">
                      <a16:colId xmlns:a16="http://schemas.microsoft.com/office/drawing/2014/main" val="141326994"/>
                    </a:ext>
                  </a:extLst>
                </a:gridCol>
                <a:gridCol w="1925454">
                  <a:extLst>
                    <a:ext uri="{9D8B030D-6E8A-4147-A177-3AD203B41FA5}">
                      <a16:colId xmlns:a16="http://schemas.microsoft.com/office/drawing/2014/main" val="3738287846"/>
                    </a:ext>
                  </a:extLst>
                </a:gridCol>
                <a:gridCol w="2026429">
                  <a:extLst>
                    <a:ext uri="{9D8B030D-6E8A-4147-A177-3AD203B41FA5}">
                      <a16:colId xmlns:a16="http://schemas.microsoft.com/office/drawing/2014/main" val="2213146074"/>
                    </a:ext>
                  </a:extLst>
                </a:gridCol>
              </a:tblGrid>
              <a:tr h="809501">
                <a:tc>
                  <a:txBody>
                    <a:bodyPr/>
                    <a:lstStyle/>
                    <a:p>
                      <a:pPr lvl="0" algn="ctr">
                        <a:buNone/>
                      </a:pPr>
                      <a:r>
                        <a:rPr lang="en-US" sz="1600" dirty="0">
                          <a:solidFill>
                            <a:schemeClr val="bg2"/>
                          </a:solidFill>
                          <a:latin typeface="Arial"/>
                          <a:cs typeface="Arial"/>
                        </a:rPr>
                        <a:t>Species</a:t>
                      </a:r>
                    </a:p>
                  </a:txBody>
                  <a:tcPr anchor="ctr">
                    <a:solidFill>
                      <a:srgbClr val="FFC000"/>
                    </a:solidFill>
                  </a:tcPr>
                </a:tc>
                <a:tc>
                  <a:txBody>
                    <a:bodyPr/>
                    <a:lstStyle/>
                    <a:p>
                      <a:pPr algn="ctr"/>
                      <a:r>
                        <a:rPr lang="en-US" sz="1600">
                          <a:solidFill>
                            <a:schemeClr val="bg2"/>
                          </a:solidFill>
                          <a:latin typeface="Arial"/>
                          <a:cs typeface="Arial"/>
                        </a:rPr>
                        <a:t>Penicillin Interpretation</a:t>
                      </a:r>
                    </a:p>
                  </a:txBody>
                  <a:tcPr anchor="ctr">
                    <a:solidFill>
                      <a:srgbClr val="FFC000"/>
                    </a:solidFill>
                  </a:tcPr>
                </a:tc>
                <a:tc>
                  <a:txBody>
                    <a:bodyPr/>
                    <a:lstStyle/>
                    <a:p>
                      <a:pPr algn="ctr"/>
                      <a:r>
                        <a:rPr lang="en-US" sz="1600">
                          <a:solidFill>
                            <a:schemeClr val="bg2"/>
                          </a:solidFill>
                          <a:latin typeface="Arial"/>
                          <a:cs typeface="Arial"/>
                        </a:rPr>
                        <a:t>Ceftriaxone Interpretation</a:t>
                      </a:r>
                    </a:p>
                  </a:txBody>
                  <a:tcPr anchor="ctr">
                    <a:solidFill>
                      <a:srgbClr val="FFC000"/>
                    </a:solidFill>
                  </a:tcPr>
                </a:tc>
                <a:tc>
                  <a:txBody>
                    <a:bodyPr/>
                    <a:lstStyle/>
                    <a:p>
                      <a:pPr algn="ctr"/>
                      <a:r>
                        <a:rPr lang="en-US" sz="1600" dirty="0">
                          <a:solidFill>
                            <a:schemeClr val="bg2"/>
                          </a:solidFill>
                          <a:latin typeface="Arial"/>
                          <a:cs typeface="Arial"/>
                        </a:rPr>
                        <a:t>PO 3</a:t>
                      </a:r>
                      <a:r>
                        <a:rPr lang="en-US" sz="1600" baseline="30000" dirty="0">
                          <a:solidFill>
                            <a:schemeClr val="bg2"/>
                          </a:solidFill>
                          <a:latin typeface="Arial"/>
                          <a:cs typeface="Arial"/>
                        </a:rPr>
                        <a:t>rd</a:t>
                      </a:r>
                      <a:r>
                        <a:rPr lang="en-US" sz="1600" dirty="0">
                          <a:solidFill>
                            <a:schemeClr val="bg2"/>
                          </a:solidFill>
                          <a:latin typeface="Arial"/>
                          <a:cs typeface="Arial"/>
                        </a:rPr>
                        <a:t> Generation Cephalosporin Recommendation</a:t>
                      </a:r>
                    </a:p>
                  </a:txBody>
                  <a:tcPr anchor="ctr">
                    <a:solidFill>
                      <a:srgbClr val="FFC000"/>
                    </a:solidFill>
                  </a:tcPr>
                </a:tc>
                <a:extLst>
                  <a:ext uri="{0D108BD9-81ED-4DB2-BD59-A6C34878D82A}">
                    <a16:rowId xmlns:a16="http://schemas.microsoft.com/office/drawing/2014/main" val="715653054"/>
                  </a:ext>
                </a:extLst>
              </a:tr>
              <a:tr h="539666">
                <a:tc>
                  <a:txBody>
                    <a:bodyPr/>
                    <a:lstStyle/>
                    <a:p>
                      <a:pPr algn="ctr"/>
                      <a:r>
                        <a:rPr lang="en-US" sz="1600">
                          <a:latin typeface="Arial"/>
                          <a:cs typeface="Arial"/>
                        </a:rPr>
                        <a:t>S. </a:t>
                      </a:r>
                      <a:r>
                        <a:rPr lang="en-US" sz="1600" i="1">
                          <a:latin typeface="Arial"/>
                          <a:cs typeface="Arial"/>
                        </a:rPr>
                        <a:t>pneumoniae</a:t>
                      </a:r>
                    </a:p>
                  </a:txBody>
                  <a:tcPr anchor="ctr"/>
                </a:tc>
                <a:tc>
                  <a:txBody>
                    <a:bodyPr/>
                    <a:lstStyle/>
                    <a:p>
                      <a:pPr algn="ctr"/>
                      <a:r>
                        <a:rPr lang="en-US" sz="1600">
                          <a:latin typeface="Arial"/>
                          <a:cs typeface="Arial"/>
                        </a:rPr>
                        <a:t>Susceptible</a:t>
                      </a:r>
                    </a:p>
                  </a:txBody>
                  <a:tcPr anchor="ctr"/>
                </a:tc>
                <a:tc>
                  <a:txBody>
                    <a:bodyPr/>
                    <a:lstStyle/>
                    <a:p>
                      <a:pPr algn="ctr"/>
                      <a:r>
                        <a:rPr lang="en-US" sz="1600">
                          <a:latin typeface="Arial"/>
                          <a:cs typeface="Arial"/>
                        </a:rPr>
                        <a:t>Susceptible</a:t>
                      </a:r>
                    </a:p>
                  </a:txBody>
                  <a:tcPr anchor="ctr"/>
                </a:tc>
                <a:tc>
                  <a:txBody>
                    <a:bodyPr/>
                    <a:lstStyle/>
                    <a:p>
                      <a:pPr algn="ctr"/>
                      <a:r>
                        <a:rPr lang="en-US" sz="1600">
                          <a:latin typeface="Arial"/>
                          <a:cs typeface="Arial"/>
                        </a:rPr>
                        <a:t>Infer susceptibility</a:t>
                      </a:r>
                    </a:p>
                  </a:txBody>
                  <a:tcPr anchor="ctr"/>
                </a:tc>
                <a:extLst>
                  <a:ext uri="{0D108BD9-81ED-4DB2-BD59-A6C34878D82A}">
                    <a16:rowId xmlns:a16="http://schemas.microsoft.com/office/drawing/2014/main" val="2365534737"/>
                  </a:ext>
                </a:extLst>
              </a:tr>
              <a:tr h="539666">
                <a:tc>
                  <a:txBody>
                    <a:bodyPr/>
                    <a:lstStyle/>
                    <a:p>
                      <a:pPr lvl="0" algn="ctr">
                        <a:buNone/>
                      </a:pPr>
                      <a:r>
                        <a:rPr lang="en-US" sz="1600">
                          <a:latin typeface="Arial"/>
                          <a:cs typeface="Arial"/>
                        </a:rPr>
                        <a:t>S. </a:t>
                      </a:r>
                      <a:r>
                        <a:rPr lang="en-US" sz="1600" i="1">
                          <a:latin typeface="Arial"/>
                          <a:cs typeface="Arial"/>
                        </a:rPr>
                        <a:t>pneumoniae</a:t>
                      </a:r>
                    </a:p>
                  </a:txBody>
                  <a:tcPr anchor="ctr"/>
                </a:tc>
                <a:tc>
                  <a:txBody>
                    <a:bodyPr/>
                    <a:lstStyle/>
                    <a:p>
                      <a:pPr lvl="0" algn="ctr">
                        <a:buNone/>
                      </a:pPr>
                      <a:r>
                        <a:rPr lang="en-US" sz="1600">
                          <a:latin typeface="Arial"/>
                          <a:cs typeface="Arial"/>
                        </a:rPr>
                        <a:t>Non-susceptible</a:t>
                      </a:r>
                    </a:p>
                  </a:txBody>
                  <a:tcPr anchor="ctr"/>
                </a:tc>
                <a:tc>
                  <a:txBody>
                    <a:bodyPr/>
                    <a:lstStyle/>
                    <a:p>
                      <a:pPr lvl="0" algn="ctr">
                        <a:buNone/>
                      </a:pPr>
                      <a:r>
                        <a:rPr lang="en-US" sz="1600">
                          <a:latin typeface="Arial"/>
                          <a:cs typeface="Arial"/>
                        </a:rPr>
                        <a:t>Susceptible</a:t>
                      </a:r>
                    </a:p>
                  </a:txBody>
                  <a:tcPr anchor="ctr"/>
                </a:tc>
                <a:tc>
                  <a:txBody>
                    <a:bodyPr/>
                    <a:lstStyle/>
                    <a:p>
                      <a:pPr lvl="0" algn="ctr">
                        <a:buNone/>
                      </a:pPr>
                      <a:r>
                        <a:rPr lang="en-US" sz="1600">
                          <a:latin typeface="Arial"/>
                          <a:cs typeface="Arial"/>
                        </a:rPr>
                        <a:t>None</a:t>
                      </a:r>
                    </a:p>
                  </a:txBody>
                  <a:tcPr anchor="ctr"/>
                </a:tc>
                <a:extLst>
                  <a:ext uri="{0D108BD9-81ED-4DB2-BD59-A6C34878D82A}">
                    <a16:rowId xmlns:a16="http://schemas.microsoft.com/office/drawing/2014/main" val="3422347418"/>
                  </a:ext>
                </a:extLst>
              </a:tr>
              <a:tr h="809501">
                <a:tc>
                  <a:txBody>
                    <a:bodyPr/>
                    <a:lstStyle/>
                    <a:p>
                      <a:pPr lvl="0" algn="ctr">
                        <a:lnSpc>
                          <a:spcPct val="100000"/>
                        </a:lnSpc>
                        <a:spcBef>
                          <a:spcPts val="0"/>
                        </a:spcBef>
                        <a:spcAft>
                          <a:spcPts val="0"/>
                        </a:spcAft>
                        <a:buNone/>
                      </a:pPr>
                      <a:r>
                        <a:rPr lang="en-US" sz="1600" b="0" i="0" u="none" strike="noStrike" noProof="0" err="1">
                          <a:solidFill>
                            <a:srgbClr val="000000"/>
                          </a:solidFill>
                          <a:latin typeface="Arial"/>
                          <a:cs typeface="Arial"/>
                        </a:rPr>
                        <a:t>Viridans</a:t>
                      </a:r>
                      <a:r>
                        <a:rPr lang="en-US" sz="1600" b="0" i="0" u="none" strike="noStrike" noProof="0">
                          <a:solidFill>
                            <a:srgbClr val="000000"/>
                          </a:solidFill>
                          <a:latin typeface="Arial"/>
                          <a:cs typeface="Arial"/>
                        </a:rPr>
                        <a:t> Group Streptococcus (VGS)</a:t>
                      </a:r>
                    </a:p>
                  </a:txBody>
                  <a:tcPr anchor="ctr"/>
                </a:tc>
                <a:tc>
                  <a:txBody>
                    <a:bodyPr/>
                    <a:lstStyle/>
                    <a:p>
                      <a:pPr lvl="0" algn="ctr">
                        <a:buNone/>
                      </a:pPr>
                      <a:r>
                        <a:rPr lang="en-US" sz="1600">
                          <a:latin typeface="Arial"/>
                          <a:cs typeface="Arial"/>
                        </a:rPr>
                        <a:t>Susceptible</a:t>
                      </a:r>
                    </a:p>
                  </a:txBody>
                  <a:tcPr anchor="ctr"/>
                </a:tc>
                <a:tc>
                  <a:txBody>
                    <a:bodyPr/>
                    <a:lstStyle/>
                    <a:p>
                      <a:pPr lvl="0" algn="ctr">
                        <a:buNone/>
                      </a:pPr>
                      <a:r>
                        <a:rPr lang="en-US" sz="1600">
                          <a:latin typeface="Arial"/>
                          <a:cs typeface="Arial"/>
                        </a:rPr>
                        <a:t>Susceptible</a:t>
                      </a:r>
                    </a:p>
                  </a:txBody>
                  <a:tcPr anchor="ctr"/>
                </a:tc>
                <a:tc>
                  <a:txBody>
                    <a:bodyPr/>
                    <a:lstStyle/>
                    <a:p>
                      <a:pPr lvl="0" algn="ctr">
                        <a:buNone/>
                      </a:pPr>
                      <a:r>
                        <a:rPr lang="en-US" sz="1600">
                          <a:latin typeface="Arial"/>
                          <a:cs typeface="Arial"/>
                        </a:rPr>
                        <a:t>Infer susceptibility</a:t>
                      </a:r>
                    </a:p>
                  </a:txBody>
                  <a:tcPr anchor="ctr"/>
                </a:tc>
                <a:extLst>
                  <a:ext uri="{0D108BD9-81ED-4DB2-BD59-A6C34878D82A}">
                    <a16:rowId xmlns:a16="http://schemas.microsoft.com/office/drawing/2014/main" val="3553491964"/>
                  </a:ext>
                </a:extLst>
              </a:tr>
              <a:tr h="809501">
                <a:tc>
                  <a:txBody>
                    <a:bodyPr/>
                    <a:lstStyle/>
                    <a:p>
                      <a:pPr lvl="0" algn="ctr">
                        <a:buNone/>
                      </a:pPr>
                      <a:r>
                        <a:rPr lang="en-US" sz="1600" err="1">
                          <a:latin typeface="Arial"/>
                          <a:cs typeface="Arial"/>
                        </a:rPr>
                        <a:t>Viridans</a:t>
                      </a:r>
                      <a:r>
                        <a:rPr lang="en-US" sz="1600">
                          <a:latin typeface="Arial"/>
                          <a:cs typeface="Arial"/>
                        </a:rPr>
                        <a:t> Group Streptococcus (VGS)</a:t>
                      </a:r>
                    </a:p>
                  </a:txBody>
                  <a:tcPr anchor="ctr"/>
                </a:tc>
                <a:tc>
                  <a:txBody>
                    <a:bodyPr/>
                    <a:lstStyle/>
                    <a:p>
                      <a:pPr lvl="0" algn="ctr">
                        <a:buNone/>
                      </a:pPr>
                      <a:r>
                        <a:rPr lang="en-US" sz="1600">
                          <a:latin typeface="Arial"/>
                          <a:cs typeface="Arial"/>
                        </a:rPr>
                        <a:t>Non-susceptible</a:t>
                      </a:r>
                    </a:p>
                  </a:txBody>
                  <a:tcPr anchor="ctr"/>
                </a:tc>
                <a:tc>
                  <a:txBody>
                    <a:bodyPr/>
                    <a:lstStyle/>
                    <a:p>
                      <a:pPr lvl="0" algn="ctr">
                        <a:buNone/>
                      </a:pPr>
                      <a:r>
                        <a:rPr lang="en-US" sz="1600">
                          <a:latin typeface="Arial"/>
                          <a:cs typeface="Arial"/>
                        </a:rPr>
                        <a:t>Susceptible</a:t>
                      </a:r>
                    </a:p>
                  </a:txBody>
                  <a:tcPr anchor="ctr"/>
                </a:tc>
                <a:tc>
                  <a:txBody>
                    <a:bodyPr/>
                    <a:lstStyle/>
                    <a:p>
                      <a:pPr lvl="0" algn="ctr">
                        <a:buNone/>
                      </a:pPr>
                      <a:r>
                        <a:rPr lang="en-US" sz="1600" dirty="0">
                          <a:latin typeface="Arial"/>
                          <a:cs typeface="Arial"/>
                        </a:rPr>
                        <a:t>None</a:t>
                      </a:r>
                    </a:p>
                  </a:txBody>
                  <a:tcPr anchor="ctr"/>
                </a:tc>
                <a:extLst>
                  <a:ext uri="{0D108BD9-81ED-4DB2-BD59-A6C34878D82A}">
                    <a16:rowId xmlns:a16="http://schemas.microsoft.com/office/drawing/2014/main" val="1204267725"/>
                  </a:ext>
                </a:extLst>
              </a:tr>
            </a:tbl>
          </a:graphicData>
        </a:graphic>
      </p:graphicFrame>
      <p:sp>
        <p:nvSpPr>
          <p:cNvPr id="8" name="Content Placeholder 2">
            <a:extLst>
              <a:ext uri="{FF2B5EF4-FFF2-40B4-BE49-F238E27FC236}">
                <a16:creationId xmlns:a16="http://schemas.microsoft.com/office/drawing/2014/main" id="{C2833456-BC8B-CDE0-7E9F-FFDD48064F01}"/>
              </a:ext>
            </a:extLst>
          </p:cNvPr>
          <p:cNvSpPr txBox="1">
            <a:spLocks/>
          </p:cNvSpPr>
          <p:nvPr/>
        </p:nvSpPr>
        <p:spPr>
          <a:xfrm>
            <a:off x="457200" y="1025335"/>
            <a:ext cx="8229600" cy="4525963"/>
          </a:xfrm>
          <a:prstGeom prst="rect">
            <a:avLst/>
          </a:prstGeom>
        </p:spPr>
        <p:txBody>
          <a:bodyPr lIns="91440" tIns="45720" rIns="91440" bIns="45720" anchor="t"/>
          <a:lstStyle>
            <a:lvl1pPr marL="227013" indent="-227013" algn="l" rtl="0" eaLnBrk="0" fontAlgn="base" hangingPunct="0">
              <a:spcBef>
                <a:spcPct val="20000"/>
              </a:spcBef>
              <a:spcAft>
                <a:spcPct val="0"/>
              </a:spcAft>
              <a:buClr>
                <a:srgbClr val="FFC000"/>
              </a:buClr>
              <a:buFont typeface="Wingdings" pitchFamily="2" charset="2"/>
              <a:buChar char="§"/>
              <a:defRPr sz="2800" b="0" kern="1200">
                <a:solidFill>
                  <a:schemeClr val="tx1"/>
                </a:solidFill>
                <a:latin typeface="Arial" pitchFamily="34" charset="0"/>
                <a:ea typeface="Geneva" charset="0"/>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000" b="0" kern="1200">
                <a:solidFill>
                  <a:schemeClr val="tx1"/>
                </a:solidFill>
                <a:latin typeface="Arial" pitchFamily="34" charset="0"/>
                <a:ea typeface="Geneva"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000" b="0" kern="1200">
                <a:solidFill>
                  <a:schemeClr val="tx1"/>
                </a:solidFill>
                <a:latin typeface="Arial" pitchFamily="34" charset="0"/>
                <a:ea typeface="Geneva"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b="0" kern="1200">
                <a:solidFill>
                  <a:schemeClr val="tx1"/>
                </a:solidFill>
                <a:latin typeface="Arial" pitchFamily="34" charset="0"/>
                <a:ea typeface="Geneva"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b="0" kern="1200">
                <a:solidFill>
                  <a:schemeClr val="tx1"/>
                </a:solidFill>
                <a:latin typeface="Arial" pitchFamily="34" charset="0"/>
                <a:ea typeface="Geneva"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6695" indent="-226695"/>
            <a:r>
              <a:rPr lang="en-US" sz="2600" dirty="0">
                <a:latin typeface="Arial"/>
                <a:ea typeface="Geneva"/>
                <a:cs typeface="Arial"/>
              </a:rPr>
              <a:t>Clinical and Laboratory Standard Institute (CLSI)</a:t>
            </a:r>
            <a:endParaRPr lang="en-US" sz="2600" dirty="0"/>
          </a:p>
          <a:p>
            <a:pPr marL="226695" indent="-226695"/>
            <a:endParaRPr lang="en-US" sz="2400" dirty="0"/>
          </a:p>
        </p:txBody>
      </p:sp>
      <p:sp>
        <p:nvSpPr>
          <p:cNvPr id="7" name="TextBox 6">
            <a:extLst>
              <a:ext uri="{FF2B5EF4-FFF2-40B4-BE49-F238E27FC236}">
                <a16:creationId xmlns:a16="http://schemas.microsoft.com/office/drawing/2014/main" id="{B8F6B2F0-7ECB-334E-519E-C431BFD20B2F}"/>
              </a:ext>
            </a:extLst>
          </p:cNvPr>
          <p:cNvSpPr txBox="1"/>
          <p:nvPr/>
        </p:nvSpPr>
        <p:spPr>
          <a:xfrm>
            <a:off x="6899127" y="6145091"/>
            <a:ext cx="3444385"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latin typeface="Arial"/>
                <a:ea typeface="Geneva"/>
                <a:cs typeface="Arial"/>
              </a:rPr>
              <a:t>CLSI. (2026) 36th edition. CLSI M100.</a:t>
            </a:r>
            <a:endParaRPr lang="en-US" sz="900">
              <a:cs typeface="Arial"/>
            </a:endParaRPr>
          </a:p>
        </p:txBody>
      </p:sp>
      <p:sp>
        <p:nvSpPr>
          <p:cNvPr id="9" name="Rectangle 8">
            <a:extLst>
              <a:ext uri="{FF2B5EF4-FFF2-40B4-BE49-F238E27FC236}">
                <a16:creationId xmlns:a16="http://schemas.microsoft.com/office/drawing/2014/main" id="{A13C4D5A-1E6E-41F0-D311-E30498BC669B}"/>
              </a:ext>
            </a:extLst>
          </p:cNvPr>
          <p:cNvSpPr/>
          <p:nvPr/>
        </p:nvSpPr>
        <p:spPr>
          <a:xfrm>
            <a:off x="518517" y="4441371"/>
            <a:ext cx="8102626" cy="81639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AF80666-C365-B9BA-1DB4-CA2F191BD921}"/>
              </a:ext>
            </a:extLst>
          </p:cNvPr>
          <p:cNvSpPr/>
          <p:nvPr/>
        </p:nvSpPr>
        <p:spPr>
          <a:xfrm>
            <a:off x="473913" y="3073538"/>
            <a:ext cx="8147230" cy="57845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1494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16C44-85B0-8672-03FD-9A0E872F5808}"/>
              </a:ext>
            </a:extLst>
          </p:cNvPr>
          <p:cNvSpPr>
            <a:spLocks noGrp="1"/>
          </p:cNvSpPr>
          <p:nvPr>
            <p:ph type="title"/>
          </p:nvPr>
        </p:nvSpPr>
        <p:spPr/>
        <p:txBody>
          <a:bodyPr lIns="91440" tIns="45720" rIns="91440" bIns="45720" anchor="t">
            <a:normAutofit/>
          </a:bodyPr>
          <a:lstStyle/>
          <a:p>
            <a:r>
              <a:rPr lang="en-US">
                <a:latin typeface="Arial"/>
                <a:ea typeface="Geneva"/>
                <a:cs typeface="Arial"/>
              </a:rPr>
              <a:t>Background</a:t>
            </a:r>
            <a:endParaRPr lang="en-US"/>
          </a:p>
        </p:txBody>
      </p:sp>
      <p:sp>
        <p:nvSpPr>
          <p:cNvPr id="4" name="Slide Number Placeholder 3">
            <a:extLst>
              <a:ext uri="{FF2B5EF4-FFF2-40B4-BE49-F238E27FC236}">
                <a16:creationId xmlns:a16="http://schemas.microsoft.com/office/drawing/2014/main" id="{77FB2EF3-541E-D6FD-BE02-02F149954606}"/>
              </a:ext>
            </a:extLst>
          </p:cNvPr>
          <p:cNvSpPr>
            <a:spLocks noGrp="1"/>
          </p:cNvSpPr>
          <p:nvPr>
            <p:ph type="sldNum" sz="quarter" idx="10"/>
          </p:nvPr>
        </p:nvSpPr>
        <p:spPr/>
        <p:txBody>
          <a:bodyPr/>
          <a:lstStyle/>
          <a:p>
            <a:pPr>
              <a:defRPr/>
            </a:pPr>
            <a:fld id="{70529338-9541-42ED-ADCF-A60C1F34BD22}" type="slidenum">
              <a:rPr lang="en-US" altLang="en-US"/>
              <a:pPr>
                <a:defRPr/>
              </a:pPr>
              <a:t>7</a:t>
            </a:fld>
            <a:endParaRPr lang="en-US" altLang="en-US"/>
          </a:p>
        </p:txBody>
      </p:sp>
      <p:sp>
        <p:nvSpPr>
          <p:cNvPr id="6" name="Content Placeholder 5">
            <a:extLst>
              <a:ext uri="{FF2B5EF4-FFF2-40B4-BE49-F238E27FC236}">
                <a16:creationId xmlns:a16="http://schemas.microsoft.com/office/drawing/2014/main" id="{5159BC1C-D824-3B74-4CD9-42DDAA43519B}"/>
              </a:ext>
            </a:extLst>
          </p:cNvPr>
          <p:cNvSpPr>
            <a:spLocks noGrp="1"/>
          </p:cNvSpPr>
          <p:nvPr>
            <p:ph idx="1"/>
          </p:nvPr>
        </p:nvSpPr>
        <p:spPr/>
        <p:txBody>
          <a:bodyPr lIns="91440" tIns="45720" rIns="91440" bIns="45720" anchor="t"/>
          <a:lstStyle/>
          <a:p>
            <a:pPr marL="226695" indent="-226695">
              <a:spcBef>
                <a:spcPts val="20"/>
              </a:spcBef>
            </a:pPr>
            <a:r>
              <a:rPr lang="en-US" sz="2400">
                <a:latin typeface="Arial"/>
                <a:ea typeface="Geneva"/>
                <a:cs typeface="Arial"/>
              </a:rPr>
              <a:t>Mendes et. al </a:t>
            </a:r>
          </a:p>
          <a:p>
            <a:pPr marL="742632" lvl="1" indent="-226695">
              <a:spcBef>
                <a:spcPts val="20"/>
              </a:spcBef>
            </a:pPr>
            <a:r>
              <a:rPr lang="en-US" sz="2400" dirty="0">
                <a:latin typeface="Arial"/>
                <a:ea typeface="Geneva"/>
                <a:cs typeface="Arial"/>
              </a:rPr>
              <a:t>Use of ceftriaxone MIC two dilutions below current CLSI recommendations to predict cefpodoxime susceptibility in </a:t>
            </a:r>
            <a:r>
              <a:rPr lang="en-US" sz="2400" i="1" dirty="0">
                <a:latin typeface="Arial"/>
                <a:ea typeface="Geneva"/>
                <a:cs typeface="Arial"/>
              </a:rPr>
              <a:t>S. pneumoniae</a:t>
            </a:r>
            <a:endParaRPr lang="en-US" sz="2400" i="1" u="sng" dirty="0"/>
          </a:p>
          <a:p>
            <a:pPr marL="226695" indent="-226695">
              <a:spcBef>
                <a:spcPts val="20"/>
              </a:spcBef>
            </a:pPr>
            <a:endParaRPr lang="en-US" sz="2400" dirty="0"/>
          </a:p>
          <a:p>
            <a:pPr marL="226695" indent="-226695"/>
            <a:r>
              <a:rPr lang="en-US" sz="2400" dirty="0">
                <a:latin typeface="Arial"/>
                <a:ea typeface="Geneva"/>
                <a:cs typeface="Arial"/>
              </a:rPr>
              <a:t>No available literature to support utilizing VGS susceptibility to ceftriaxone as a surrogate for PO third generation susceptibility</a:t>
            </a:r>
          </a:p>
          <a:p>
            <a:pPr marL="226695" indent="-226695"/>
            <a:endParaRPr lang="en-US" sz="2400" dirty="0"/>
          </a:p>
          <a:p>
            <a:pPr marL="226695" indent="-226695"/>
            <a:r>
              <a:rPr lang="en-US" sz="2400" dirty="0">
                <a:latin typeface="Arial"/>
                <a:ea typeface="Geneva"/>
                <a:cs typeface="Arial"/>
              </a:rPr>
              <a:t>PO third generation cephalosporins may have a role in practice</a:t>
            </a:r>
            <a:endParaRPr lang="en-US" sz="2400" dirty="0"/>
          </a:p>
        </p:txBody>
      </p:sp>
      <p:sp>
        <p:nvSpPr>
          <p:cNvPr id="5" name="TextBox 4">
            <a:extLst>
              <a:ext uri="{FF2B5EF4-FFF2-40B4-BE49-F238E27FC236}">
                <a16:creationId xmlns:a16="http://schemas.microsoft.com/office/drawing/2014/main" id="{3C6D4BCA-1B99-CDCF-715B-06804738D1BB}"/>
              </a:ext>
            </a:extLst>
          </p:cNvPr>
          <p:cNvSpPr txBox="1"/>
          <p:nvPr/>
        </p:nvSpPr>
        <p:spPr>
          <a:xfrm>
            <a:off x="5968506" y="6053113"/>
            <a:ext cx="3017811"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latin typeface="Arial"/>
                <a:ea typeface="Geneva"/>
                <a:cs typeface="Arial"/>
              </a:rPr>
              <a:t>Mendes, RE. (2025). </a:t>
            </a:r>
            <a:r>
              <a:rPr lang="en-US" sz="900" dirty="0">
                <a:solidFill>
                  <a:srgbClr val="FFFFFF"/>
                </a:solidFill>
                <a:latin typeface="Arial"/>
                <a:ea typeface="Geneva"/>
                <a:cs typeface="Arial"/>
              </a:rPr>
              <a:t>J Clin </a:t>
            </a:r>
            <a:r>
              <a:rPr lang="en-US" sz="900" dirty="0" err="1">
                <a:solidFill>
                  <a:srgbClr val="FFFFFF"/>
                </a:solidFill>
                <a:latin typeface="Arial"/>
                <a:ea typeface="Geneva"/>
                <a:cs typeface="Arial"/>
              </a:rPr>
              <a:t>Microbio</a:t>
            </a:r>
            <a:r>
              <a:rPr lang="en-US" sz="900" dirty="0">
                <a:latin typeface="Arial"/>
                <a:ea typeface="Geneva"/>
                <a:cs typeface="Arial"/>
              </a:rPr>
              <a:t>, 63(8), </a:t>
            </a:r>
            <a:r>
              <a:rPr lang="en-US" sz="900" dirty="0" err="1">
                <a:latin typeface="Arial"/>
                <a:ea typeface="Geneva"/>
                <a:cs typeface="Arial"/>
              </a:rPr>
              <a:t>Epub</a:t>
            </a:r>
            <a:r>
              <a:rPr lang="en-US" sz="900" dirty="0">
                <a:latin typeface="Arial"/>
                <a:ea typeface="Geneva"/>
                <a:cs typeface="Arial"/>
              </a:rPr>
              <a:t> 2025.</a:t>
            </a:r>
            <a:endParaRPr lang="en-US" sz="900" dirty="0">
              <a:cs typeface="Arial"/>
            </a:endParaRPr>
          </a:p>
        </p:txBody>
      </p:sp>
    </p:spTree>
    <p:extLst>
      <p:ext uri="{BB962C8B-B14F-4D97-AF65-F5344CB8AC3E}">
        <p14:creationId xmlns:p14="http://schemas.microsoft.com/office/powerpoint/2010/main" val="3933082026"/>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C3BA2-86E9-357C-60A4-E836A5F1C510}"/>
              </a:ext>
            </a:extLst>
          </p:cNvPr>
          <p:cNvSpPr>
            <a:spLocks noGrp="1"/>
          </p:cNvSpPr>
          <p:nvPr>
            <p:ph type="title"/>
          </p:nvPr>
        </p:nvSpPr>
        <p:spPr/>
        <p:txBody>
          <a:bodyPr lIns="91440" tIns="45720" rIns="91440" bIns="45720" anchor="t">
            <a:normAutofit/>
          </a:bodyPr>
          <a:lstStyle/>
          <a:p>
            <a:r>
              <a:rPr lang="en-US">
                <a:latin typeface="Arial"/>
                <a:ea typeface="Geneva"/>
                <a:cs typeface="Arial"/>
              </a:rPr>
              <a:t>Research Question</a:t>
            </a:r>
            <a:endParaRPr lang="en-US"/>
          </a:p>
        </p:txBody>
      </p:sp>
      <p:sp>
        <p:nvSpPr>
          <p:cNvPr id="3" name="Content Placeholder 2">
            <a:extLst>
              <a:ext uri="{FF2B5EF4-FFF2-40B4-BE49-F238E27FC236}">
                <a16:creationId xmlns:a16="http://schemas.microsoft.com/office/drawing/2014/main" id="{EACE6E7A-A036-29DF-6C67-359DB3932840}"/>
              </a:ext>
            </a:extLst>
          </p:cNvPr>
          <p:cNvSpPr>
            <a:spLocks noGrp="1"/>
          </p:cNvSpPr>
          <p:nvPr>
            <p:ph idx="1"/>
          </p:nvPr>
        </p:nvSpPr>
        <p:spPr>
          <a:xfrm>
            <a:off x="457200" y="1914219"/>
            <a:ext cx="8229600" cy="2306871"/>
          </a:xfrm>
        </p:spPr>
        <p:txBody>
          <a:bodyPr lIns="91440" tIns="45720" rIns="91440" bIns="45720" anchor="t"/>
          <a:lstStyle/>
          <a:p>
            <a:pPr marL="0" indent="0" algn="ctr">
              <a:buNone/>
            </a:pPr>
            <a:r>
              <a:rPr lang="en-US" b="1" dirty="0">
                <a:latin typeface="Arial"/>
                <a:ea typeface="Geneva"/>
                <a:cs typeface="Arial"/>
              </a:rPr>
              <a:t>Is PO-transition therapy with cefpodoxime or cefdinir as effective as parenteral-only (IV) therapy with ceftriaxone or vancomycin for the treatment of penicillin-non-susceptible, ceftriaxone-susceptible VGS infections?</a:t>
            </a:r>
            <a:endParaRPr lang="en-US" b="1" dirty="0"/>
          </a:p>
        </p:txBody>
      </p:sp>
      <p:sp>
        <p:nvSpPr>
          <p:cNvPr id="4" name="Slide Number Placeholder 3">
            <a:extLst>
              <a:ext uri="{FF2B5EF4-FFF2-40B4-BE49-F238E27FC236}">
                <a16:creationId xmlns:a16="http://schemas.microsoft.com/office/drawing/2014/main" id="{2D144F11-E7A9-BE24-1F9A-944BED438AB7}"/>
              </a:ext>
            </a:extLst>
          </p:cNvPr>
          <p:cNvSpPr>
            <a:spLocks noGrp="1"/>
          </p:cNvSpPr>
          <p:nvPr>
            <p:ph type="sldNum" sz="quarter" idx="10"/>
          </p:nvPr>
        </p:nvSpPr>
        <p:spPr/>
        <p:txBody>
          <a:bodyPr/>
          <a:lstStyle/>
          <a:p>
            <a:pPr>
              <a:defRPr/>
            </a:pPr>
            <a:fld id="{70529338-9541-42ED-ADCF-A60C1F34BD22}" type="slidenum">
              <a:rPr lang="en-US" altLang="en-US"/>
              <a:pPr>
                <a:defRPr/>
              </a:pPr>
              <a:t>8</a:t>
            </a:fld>
            <a:endParaRPr lang="en-US" altLang="en-US"/>
          </a:p>
        </p:txBody>
      </p:sp>
    </p:spTree>
    <p:extLst>
      <p:ext uri="{BB962C8B-B14F-4D97-AF65-F5344CB8AC3E}">
        <p14:creationId xmlns:p14="http://schemas.microsoft.com/office/powerpoint/2010/main" val="3313998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523A6-72CB-1AE4-059D-24304E76139F}"/>
              </a:ext>
            </a:extLst>
          </p:cNvPr>
          <p:cNvSpPr>
            <a:spLocks noGrp="1"/>
          </p:cNvSpPr>
          <p:nvPr>
            <p:ph type="title"/>
          </p:nvPr>
        </p:nvSpPr>
        <p:spPr/>
        <p:txBody>
          <a:bodyPr lIns="91440" tIns="45720" rIns="91440" bIns="45720" anchor="t">
            <a:normAutofit/>
          </a:bodyPr>
          <a:lstStyle/>
          <a:p>
            <a:r>
              <a:rPr lang="en-US"/>
              <a:t>Methods</a:t>
            </a:r>
          </a:p>
        </p:txBody>
      </p:sp>
      <p:sp>
        <p:nvSpPr>
          <p:cNvPr id="3" name="Content Placeholder 2">
            <a:extLst>
              <a:ext uri="{FF2B5EF4-FFF2-40B4-BE49-F238E27FC236}">
                <a16:creationId xmlns:a16="http://schemas.microsoft.com/office/drawing/2014/main" id="{694A4E95-E7D2-E50E-A27D-6FF6AB544FD9}"/>
              </a:ext>
            </a:extLst>
          </p:cNvPr>
          <p:cNvSpPr>
            <a:spLocks noGrp="1"/>
          </p:cNvSpPr>
          <p:nvPr>
            <p:ph idx="1"/>
          </p:nvPr>
        </p:nvSpPr>
        <p:spPr/>
        <p:txBody>
          <a:bodyPr lIns="91440" tIns="45720" rIns="91440" bIns="45720" anchor="t"/>
          <a:lstStyle/>
          <a:p>
            <a:pPr marL="226695" indent="-226695"/>
            <a:r>
              <a:rPr lang="en-US" dirty="0">
                <a:latin typeface="Arial"/>
                <a:ea typeface="Geneva"/>
                <a:cs typeface="Arial"/>
              </a:rPr>
              <a:t>Retrospective chart review</a:t>
            </a:r>
          </a:p>
          <a:p>
            <a:pPr marL="226695" indent="-226695"/>
            <a:endParaRPr lang="en-US" dirty="0"/>
          </a:p>
          <a:p>
            <a:pPr marL="226695" indent="-226695"/>
            <a:r>
              <a:rPr lang="en-US" dirty="0">
                <a:latin typeface="Arial"/>
                <a:ea typeface="Geneva"/>
                <a:cs typeface="Arial"/>
              </a:rPr>
              <a:t>Patients treated for VGS, penicillin-non-susceptible, ceftriaxone-susceptible infections</a:t>
            </a:r>
          </a:p>
          <a:p>
            <a:pPr marL="226695" indent="-226695"/>
            <a:endParaRPr lang="en-US" dirty="0">
              <a:latin typeface="Arial"/>
              <a:ea typeface="Geneva"/>
              <a:cs typeface="Arial"/>
            </a:endParaRPr>
          </a:p>
          <a:p>
            <a:pPr marL="226695" indent="-226695"/>
            <a:r>
              <a:rPr lang="en-US" dirty="0">
                <a:latin typeface="Arial"/>
                <a:ea typeface="Geneva"/>
                <a:cs typeface="Arial"/>
              </a:rPr>
              <a:t>Time Period</a:t>
            </a:r>
          </a:p>
          <a:p>
            <a:pPr lvl="1">
              <a:buFont typeface="Courier New" pitchFamily="2" charset="2"/>
              <a:buChar char="o"/>
            </a:pPr>
            <a:r>
              <a:rPr lang="en-US" sz="2600" dirty="0">
                <a:latin typeface="Arial"/>
                <a:ea typeface="Geneva"/>
                <a:cs typeface="Arial"/>
              </a:rPr>
              <a:t>January 2017 – December 2025</a:t>
            </a:r>
            <a:endParaRPr lang="en-US" sz="2600" dirty="0"/>
          </a:p>
        </p:txBody>
      </p:sp>
      <p:sp>
        <p:nvSpPr>
          <p:cNvPr id="4" name="Slide Number Placeholder 3">
            <a:extLst>
              <a:ext uri="{FF2B5EF4-FFF2-40B4-BE49-F238E27FC236}">
                <a16:creationId xmlns:a16="http://schemas.microsoft.com/office/drawing/2014/main" id="{A935F95B-5592-4BFC-5989-2CCBE148DF4F}"/>
              </a:ext>
            </a:extLst>
          </p:cNvPr>
          <p:cNvSpPr>
            <a:spLocks noGrp="1"/>
          </p:cNvSpPr>
          <p:nvPr>
            <p:ph type="sldNum" sz="quarter" idx="10"/>
          </p:nvPr>
        </p:nvSpPr>
        <p:spPr/>
        <p:txBody>
          <a:bodyPr/>
          <a:lstStyle/>
          <a:p>
            <a:pPr>
              <a:defRPr/>
            </a:pPr>
            <a:fld id="{70529338-9541-42ED-ADCF-A60C1F34BD22}" type="slidenum">
              <a:rPr lang="en-US" altLang="en-US"/>
              <a:pPr>
                <a:defRPr/>
              </a:pPr>
              <a:t>9</a:t>
            </a:fld>
            <a:endParaRPr lang="en-US" altLang="en-US"/>
          </a:p>
        </p:txBody>
      </p:sp>
    </p:spTree>
    <p:extLst>
      <p:ext uri="{BB962C8B-B14F-4D97-AF65-F5344CB8AC3E}">
        <p14:creationId xmlns:p14="http://schemas.microsoft.com/office/powerpoint/2010/main" val="3050549982"/>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d4c5197-9eea-4935-ae28-34063957a5b6">
      <Terms xmlns="http://schemas.microsoft.com/office/infopath/2007/PartnerControls"/>
    </lcf76f155ced4ddcb4097134ff3c332f>
    <TaxCatchAll xmlns="0c13e9c0-631b-4707-a647-bb4fc3bb29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6B88FC5C2B2B44DA7CC8ADA8198F551" ma:contentTypeVersion="10" ma:contentTypeDescription="Create a new document." ma:contentTypeScope="" ma:versionID="f1b1be83ab4b1fa331c3a3ebfcedaf27">
  <xsd:schema xmlns:xsd="http://www.w3.org/2001/XMLSchema" xmlns:xs="http://www.w3.org/2001/XMLSchema" xmlns:p="http://schemas.microsoft.com/office/2006/metadata/properties" xmlns:ns2="dd4c5197-9eea-4935-ae28-34063957a5b6" xmlns:ns3="0c13e9c0-631b-4707-a647-bb4fc3bb29b7" targetNamespace="http://schemas.microsoft.com/office/2006/metadata/properties" ma:root="true" ma:fieldsID="b9496911d60c2764ca37ea9dad4279ac" ns2:_="" ns3:_="">
    <xsd:import namespace="dd4c5197-9eea-4935-ae28-34063957a5b6"/>
    <xsd:import namespace="0c13e9c0-631b-4707-a647-bb4fc3bb29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4c5197-9eea-4935-ae28-34063957a5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675cfa9-760c-41cb-a573-d14c32251ee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13e9c0-631b-4707-a647-bb4fc3bb29b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89d590c-a473-4f71-83b5-c41b29ad41e7}" ma:internalName="TaxCatchAll" ma:showField="CatchAllData" ma:web="0c13e9c0-631b-4707-a647-bb4fc3bb29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25FFE5-C624-4FE1-9F00-0CB6851C0314}">
  <ds:schemaRefs>
    <ds:schemaRef ds:uri="http://purl.org/dc/terms/"/>
    <ds:schemaRef ds:uri="http://purl.org/dc/dcmitype/"/>
    <ds:schemaRef ds:uri="http://schemas.microsoft.com/office/infopath/2007/PartnerControls"/>
    <ds:schemaRef ds:uri="0c13e9c0-631b-4707-a647-bb4fc3bb29b7"/>
    <ds:schemaRef ds:uri="http://schemas.openxmlformats.org/package/2006/metadata/core-properties"/>
    <ds:schemaRef ds:uri="http://schemas.microsoft.com/office/2006/documentManagement/types"/>
    <ds:schemaRef ds:uri="dd4c5197-9eea-4935-ae28-34063957a5b6"/>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9A33DD00-D7D8-40B8-A0AB-D901A6129902}">
  <ds:schemaRefs>
    <ds:schemaRef ds:uri="0c13e9c0-631b-4707-a647-bb4fc3bb29b7"/>
    <ds:schemaRef ds:uri="dd4c5197-9eea-4935-ae28-34063957a5b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E3A48E4-2D6A-48C7-AD0D-E2F2F20C9B73}">
  <ds:schemaRefs>
    <ds:schemaRef ds:uri="http://schemas.microsoft.com/sharepoint/v3/contenttype/forms"/>
  </ds:schemaRefs>
</ds:datastoreItem>
</file>

<file path=docMetadata/LabelInfo.xml><?xml version="1.0" encoding="utf-8"?>
<clbl:labelList xmlns:clbl="http://schemas.microsoft.com/office/2020/mipLabelMetadata">
  <clbl:label id="{ef4fd2f8-4c96-45ab-9b15-7831920f55cf}" enabled="0" method="" siteId="{ef4fd2f8-4c96-45ab-9b15-7831920f55cf}" removed="1"/>
</clbl:labelList>
</file>

<file path=docProps/app.xml><?xml version="1.0" encoding="utf-8"?>
<Properties xmlns="http://schemas.openxmlformats.org/officeDocument/2006/extended-properties" xmlns:vt="http://schemas.openxmlformats.org/officeDocument/2006/docPropsVTypes">
  <TotalTime>78</TotalTime>
  <Words>2180</Words>
  <Application>Microsoft Office PowerPoint</Application>
  <PresentationFormat>On-screen Show (4:3)</PresentationFormat>
  <Paragraphs>445</Paragraphs>
  <Slides>24</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Courier New</vt:lpstr>
      <vt:lpstr>Geneva</vt:lpstr>
      <vt:lpstr>Wingdings</vt:lpstr>
      <vt:lpstr>Office Theme</vt:lpstr>
      <vt:lpstr>Oral Third Generation Cephalosporins versus Standard of Care for the Treatment of Penicillin-Non-Susceptible, Ceftriaxone-Susceptible Viridans Group Streptococcus Infections</vt:lpstr>
      <vt:lpstr>Disclosure</vt:lpstr>
      <vt:lpstr>St. Luke's University Health Network (SLUHN)</vt:lpstr>
      <vt:lpstr>Background</vt:lpstr>
      <vt:lpstr>Background</vt:lpstr>
      <vt:lpstr>Background</vt:lpstr>
      <vt:lpstr>Background</vt:lpstr>
      <vt:lpstr>Research Question</vt:lpstr>
      <vt:lpstr>Methods</vt:lpstr>
      <vt:lpstr>Population</vt:lpstr>
      <vt:lpstr>Outcomes</vt:lpstr>
      <vt:lpstr>Statistical Analysis</vt:lpstr>
      <vt:lpstr>Results </vt:lpstr>
      <vt:lpstr>Results – Baseline Characteristics</vt:lpstr>
      <vt:lpstr>Results - Microbiology</vt:lpstr>
      <vt:lpstr>Results - Antimicrobials</vt:lpstr>
      <vt:lpstr>Primary and Secondary Outcomes</vt:lpstr>
      <vt:lpstr>Discussion</vt:lpstr>
      <vt:lpstr>Limitations</vt:lpstr>
      <vt:lpstr>Conclusion</vt:lpstr>
      <vt:lpstr>Self-Assessment Question</vt:lpstr>
      <vt:lpstr>Self-Assessment Question</vt:lpstr>
      <vt:lpstr>Acknowledgements</vt:lpstr>
      <vt:lpstr>Oral Third Generation Cephalosporins Versus Standard of Care for the Treatment of Penicillin-Non-Susceptible, Ceftriaxone-Susceptible VGS Infections</vt:lpstr>
    </vt:vector>
  </TitlesOfParts>
  <Company>St Lukes Hospital and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Klepeiss, Joe</dc:creator>
  <cp:lastModifiedBy>Lalla, Joseph</cp:lastModifiedBy>
  <cp:revision>117</cp:revision>
  <cp:lastPrinted>2026-04-20T16:02:24Z</cp:lastPrinted>
  <dcterms:created xsi:type="dcterms:W3CDTF">2012-03-01T12:49:02Z</dcterms:created>
  <dcterms:modified xsi:type="dcterms:W3CDTF">2026-05-18T02:01:55Z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0x01010066B88FC5C2B2B44DA7CC8ADA8198F551</vt:lpwstr>
  </property>
  <property fmtid="{D5CDD505-2E9C-101B-9397-08002B2CF9AE}" pid="3" name="MediaServiceImageTags">
    <vt:lpwstr/>
  </property>
</Properties>
</file>