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61" r:id="rId5"/>
    <p:sldId id="262" r:id="rId6"/>
    <p:sldId id="276" r:id="rId7"/>
    <p:sldId id="263" r:id="rId8"/>
    <p:sldId id="292" r:id="rId9"/>
    <p:sldId id="277" r:id="rId10"/>
    <p:sldId id="290" r:id="rId11"/>
    <p:sldId id="291" r:id="rId12"/>
    <p:sldId id="293" r:id="rId13"/>
    <p:sldId id="286" r:id="rId14"/>
    <p:sldId id="264" r:id="rId15"/>
    <p:sldId id="265" r:id="rId16"/>
    <p:sldId id="266" r:id="rId17"/>
    <p:sldId id="294" r:id="rId18"/>
    <p:sldId id="267" r:id="rId19"/>
    <p:sldId id="268" r:id="rId20"/>
    <p:sldId id="295" r:id="rId21"/>
    <p:sldId id="269" r:id="rId22"/>
    <p:sldId id="270" r:id="rId23"/>
    <p:sldId id="278" r:id="rId24"/>
    <p:sldId id="285" r:id="rId25"/>
    <p:sldId id="282" r:id="rId26"/>
    <p:sldId id="279" r:id="rId27"/>
    <p:sldId id="296" r:id="rId28"/>
    <p:sldId id="280" r:id="rId29"/>
    <p:sldId id="287" r:id="rId30"/>
    <p:sldId id="284" r:id="rId31"/>
    <p:sldId id="281" r:id="rId32"/>
    <p:sldId id="271" r:id="rId33"/>
    <p:sldId id="272" r:id="rId34"/>
    <p:sldId id="288" r:id="rId35"/>
    <p:sldId id="273" r:id="rId36"/>
    <p:sldId id="289" r:id="rId37"/>
    <p:sldId id="274" r:id="rId38"/>
    <p:sldId id="275" r:id="rId39"/>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5pPr>
    <a:lvl6pPr marL="2286000" algn="l" defTabSz="914400" rtl="0" eaLnBrk="1" latinLnBrk="0" hangingPunct="1">
      <a:defRPr kern="1200">
        <a:solidFill>
          <a:schemeClr val="tx1"/>
        </a:solidFill>
        <a:latin typeface="Arial" panose="020B0604020202020204" pitchFamily="34" charset="0"/>
        <a:ea typeface="Geneva" charset="-128"/>
        <a:cs typeface="+mn-cs"/>
      </a:defRPr>
    </a:lvl6pPr>
    <a:lvl7pPr marL="2743200" algn="l" defTabSz="914400" rtl="0" eaLnBrk="1" latinLnBrk="0" hangingPunct="1">
      <a:defRPr kern="1200">
        <a:solidFill>
          <a:schemeClr val="tx1"/>
        </a:solidFill>
        <a:latin typeface="Arial" panose="020B0604020202020204" pitchFamily="34" charset="0"/>
        <a:ea typeface="Geneva" charset="-128"/>
        <a:cs typeface="+mn-cs"/>
      </a:defRPr>
    </a:lvl7pPr>
    <a:lvl8pPr marL="3200400" algn="l" defTabSz="914400" rtl="0" eaLnBrk="1" latinLnBrk="0" hangingPunct="1">
      <a:defRPr kern="1200">
        <a:solidFill>
          <a:schemeClr val="tx1"/>
        </a:solidFill>
        <a:latin typeface="Arial" panose="020B0604020202020204" pitchFamily="34" charset="0"/>
        <a:ea typeface="Geneva" charset="-128"/>
        <a:cs typeface="+mn-cs"/>
      </a:defRPr>
    </a:lvl8pPr>
    <a:lvl9pPr marL="3657600" algn="l" defTabSz="914400" rtl="0" eaLnBrk="1" latinLnBrk="0" hangingPunct="1">
      <a:defRPr kern="1200">
        <a:solidFill>
          <a:schemeClr val="tx1"/>
        </a:solidFill>
        <a:latin typeface="Arial" panose="020B0604020202020204" pitchFamily="34" charset="0"/>
        <a:ea typeface="Genev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9FDCE0-6DCB-A65E-B914-99CCC7C195BF}" name="Biche, Maeghan" initials="MB" userId="S::Maeghan.Biche@sluhn.org::abf4eafd-2813-4650-b4b3-69ec5bed9d86"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D0D8E8"/>
    <a:srgbClr val="2860A4"/>
    <a:srgbClr val="E9EDF4"/>
    <a:srgbClr val="FEC50D"/>
    <a:srgbClr val="F78F20"/>
    <a:srgbClr val="FAD4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AD3556-820B-486F-96BF-4810B3CB8382}" v="2" dt="2026-05-16T22:29:13.6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7974" autoAdjust="0"/>
  </p:normalViewPr>
  <p:slideViewPr>
    <p:cSldViewPr snapToGrid="0">
      <p:cViewPr varScale="1">
        <p:scale>
          <a:sx n="56" d="100"/>
          <a:sy n="56" d="100"/>
        </p:scale>
        <p:origin x="269" y="34"/>
      </p:cViewPr>
      <p:guideLst>
        <p:guide orient="horz" pos="2160"/>
        <p:guide pos="2880"/>
      </p:guideLst>
    </p:cSldViewPr>
  </p:slideViewPr>
  <p:outlineViewPr>
    <p:cViewPr>
      <p:scale>
        <a:sx n="33" d="100"/>
        <a:sy n="33" d="100"/>
      </p:scale>
      <p:origin x="0" y="-4685"/>
    </p:cViewPr>
  </p:outlineViewPr>
  <p:notesTextViewPr>
    <p:cViewPr>
      <p:scale>
        <a:sx n="3" d="2"/>
        <a:sy n="3" d="2"/>
      </p:scale>
      <p:origin x="0" y="0"/>
    </p:cViewPr>
  </p:notesTextViewPr>
  <p:sorterViewPr>
    <p:cViewPr>
      <p:scale>
        <a:sx n="66" d="100"/>
        <a:sy n="66" d="100"/>
      </p:scale>
      <p:origin x="0" y="0"/>
    </p:cViewPr>
  </p:sorter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che, Maeghan" userId="abf4eafd-2813-4650-b4b3-69ec5bed9d86" providerId="ADAL" clId="{F752E5C6-889F-4B9C-BB91-9537AE640112}"/>
    <pc:docChg chg="undo redo custSel addSld delSld modSld sldOrd modNotesMaster">
      <pc:chgData name="Biche, Maeghan" userId="abf4eafd-2813-4650-b4b3-69ec5bed9d86" providerId="ADAL" clId="{F752E5C6-889F-4B9C-BB91-9537AE640112}" dt="2026-05-16T22:29:13.665" v="22571" actId="164"/>
      <pc:docMkLst>
        <pc:docMk/>
      </pc:docMkLst>
      <pc:sldChg chg="modSp mod modNotesTx">
        <pc:chgData name="Biche, Maeghan" userId="abf4eafd-2813-4650-b4b3-69ec5bed9d86" providerId="ADAL" clId="{F752E5C6-889F-4B9C-BB91-9537AE640112}" dt="2026-05-04T20:23:24.288" v="21779" actId="20577"/>
        <pc:sldMkLst>
          <pc:docMk/>
          <pc:sldMk cId="2957765120" sldId="261"/>
        </pc:sldMkLst>
      </pc:sldChg>
      <pc:sldChg chg="modSp mod modNotesTx">
        <pc:chgData name="Biche, Maeghan" userId="abf4eafd-2813-4650-b4b3-69ec5bed9d86" providerId="ADAL" clId="{F752E5C6-889F-4B9C-BB91-9537AE640112}" dt="2026-04-26T22:34:03.627" v="12205" actId="1076"/>
        <pc:sldMkLst>
          <pc:docMk/>
          <pc:sldMk cId="1715318933" sldId="262"/>
        </pc:sldMkLst>
        <pc:spChg chg="mod">
          <ac:chgData name="Biche, Maeghan" userId="abf4eafd-2813-4650-b4b3-69ec5bed9d86" providerId="ADAL" clId="{F752E5C6-889F-4B9C-BB91-9537AE640112}" dt="2026-04-26T22:34:03.627" v="12205" actId="1076"/>
          <ac:spMkLst>
            <pc:docMk/>
            <pc:sldMk cId="1715318933" sldId="262"/>
            <ac:spMk id="3" creationId="{424B6810-7B0C-D60A-1EBB-36E268CBF1DA}"/>
          </ac:spMkLst>
        </pc:spChg>
      </pc:sldChg>
      <pc:sldChg chg="modSp mod modShow modNotesTx">
        <pc:chgData name="Biche, Maeghan" userId="abf4eafd-2813-4650-b4b3-69ec5bed9d86" providerId="ADAL" clId="{F752E5C6-889F-4B9C-BB91-9537AE640112}" dt="2026-05-06T13:36:49.347" v="21798" actId="729"/>
        <pc:sldMkLst>
          <pc:docMk/>
          <pc:sldMk cId="1149138241" sldId="263"/>
        </pc:sldMkLst>
        <pc:spChg chg="mod">
          <ac:chgData name="Biche, Maeghan" userId="abf4eafd-2813-4650-b4b3-69ec5bed9d86" providerId="ADAL" clId="{F752E5C6-889F-4B9C-BB91-9537AE640112}" dt="2026-04-26T23:35:18.614" v="16927" actId="1076"/>
          <ac:spMkLst>
            <pc:docMk/>
            <pc:sldMk cId="1149138241" sldId="263"/>
            <ac:spMk id="3" creationId="{DA9A49D8-8BB7-1ACF-F330-A8C429CDABE4}"/>
          </ac:spMkLst>
        </pc:spChg>
      </pc:sldChg>
      <pc:sldChg chg="modSp mod modNotesTx">
        <pc:chgData name="Biche, Maeghan" userId="abf4eafd-2813-4650-b4b3-69ec5bed9d86" providerId="ADAL" clId="{F752E5C6-889F-4B9C-BB91-9537AE640112}" dt="2026-05-02T21:55:15.630" v="21216" actId="20577"/>
        <pc:sldMkLst>
          <pc:docMk/>
          <pc:sldMk cId="3152095812" sldId="264"/>
        </pc:sldMkLst>
        <pc:spChg chg="mod">
          <ac:chgData name="Biche, Maeghan" userId="abf4eafd-2813-4650-b4b3-69ec5bed9d86" providerId="ADAL" clId="{F752E5C6-889F-4B9C-BB91-9537AE640112}" dt="2026-04-26T22:56:01.831" v="14372" actId="20577"/>
          <ac:spMkLst>
            <pc:docMk/>
            <pc:sldMk cId="3152095812" sldId="264"/>
            <ac:spMk id="3" creationId="{BB825F95-3247-BAB2-FA7E-9B0A2BDC4992}"/>
          </ac:spMkLst>
        </pc:spChg>
      </pc:sldChg>
      <pc:sldChg chg="modSp mod modNotesTx">
        <pc:chgData name="Biche, Maeghan" userId="abf4eafd-2813-4650-b4b3-69ec5bed9d86" providerId="ADAL" clId="{F752E5C6-889F-4B9C-BB91-9537AE640112}" dt="2026-05-07T12:37:05.456" v="21935" actId="20577"/>
        <pc:sldMkLst>
          <pc:docMk/>
          <pc:sldMk cId="2500468130" sldId="265"/>
        </pc:sldMkLst>
        <pc:spChg chg="mod">
          <ac:chgData name="Biche, Maeghan" userId="abf4eafd-2813-4650-b4b3-69ec5bed9d86" providerId="ADAL" clId="{F752E5C6-889F-4B9C-BB91-9537AE640112}" dt="2026-04-21T16:25:24.335" v="10010" actId="313"/>
          <ac:spMkLst>
            <pc:docMk/>
            <pc:sldMk cId="2500468130" sldId="265"/>
            <ac:spMk id="3" creationId="{6A422D22-1A05-BC88-80C2-521C44DDE24C}"/>
          </ac:spMkLst>
        </pc:spChg>
      </pc:sldChg>
      <pc:sldChg chg="addSp delSp modSp mod modCm modNotesTx">
        <pc:chgData name="Biche, Maeghan" userId="abf4eafd-2813-4650-b4b3-69ec5bed9d86" providerId="ADAL" clId="{F752E5C6-889F-4B9C-BB91-9537AE640112}" dt="2026-05-02T21:56:33.656" v="21372" actId="20577"/>
        <pc:sldMkLst>
          <pc:docMk/>
          <pc:sldMk cId="1289831124" sldId="266"/>
        </pc:sldMkLst>
        <pc:graphicFrameChg chg="add mod ord modGraphic">
          <ac:chgData name="Biche, Maeghan" userId="abf4eafd-2813-4650-b4b3-69ec5bed9d86" providerId="ADAL" clId="{F752E5C6-889F-4B9C-BB91-9537AE640112}" dt="2026-05-02T19:49:49.257" v="20501" actId="2061"/>
          <ac:graphicFrameMkLst>
            <pc:docMk/>
            <pc:sldMk cId="1289831124" sldId="266"/>
            <ac:graphicFrameMk id="5" creationId="{A102B2E8-A3D1-43C8-5A50-CDE106087704}"/>
          </ac:graphicFrameMkLst>
        </pc:graphicFrameChg>
        <pc:extLst>
          <p:ext xmlns:p="http://schemas.openxmlformats.org/presentationml/2006/main" uri="{D6D511B9-2390-475A-947B-AFAB55BFBCF1}">
            <pc226:cmChg xmlns:pc226="http://schemas.microsoft.com/office/powerpoint/2022/06/main/command" chg="mod">
              <pc226:chgData name="Biche, Maeghan" userId="abf4eafd-2813-4650-b4b3-69ec5bed9d86" providerId="ADAL" clId="{F752E5C6-889F-4B9C-BB91-9537AE640112}" dt="2026-04-26T22:58:55.159" v="14624" actId="20577"/>
              <pc2:cmMkLst xmlns:pc2="http://schemas.microsoft.com/office/powerpoint/2019/9/main/command">
                <pc:docMk/>
                <pc:sldMk cId="1289831124" sldId="266"/>
                <pc2:cmMk id="{DA880942-D0EE-4C91-8563-F65DB29CEA8E}"/>
              </pc2:cmMkLst>
            </pc226:cmChg>
          </p:ext>
        </pc:extLst>
      </pc:sldChg>
      <pc:sldChg chg="addSp modSp mod modNotesTx">
        <pc:chgData name="Biche, Maeghan" userId="abf4eafd-2813-4650-b4b3-69ec5bed9d86" providerId="ADAL" clId="{F752E5C6-889F-4B9C-BB91-9537AE640112}" dt="2026-05-02T21:56:46.432" v="21373" actId="20577"/>
        <pc:sldMkLst>
          <pc:docMk/>
          <pc:sldMk cId="835944557" sldId="267"/>
        </pc:sldMkLst>
        <pc:spChg chg="mod">
          <ac:chgData name="Biche, Maeghan" userId="abf4eafd-2813-4650-b4b3-69ec5bed9d86" providerId="ADAL" clId="{F752E5C6-889F-4B9C-BB91-9537AE640112}" dt="2026-05-02T19:40:38.151" v="20474" actId="20577"/>
          <ac:spMkLst>
            <pc:docMk/>
            <pc:sldMk cId="835944557" sldId="267"/>
            <ac:spMk id="3" creationId="{CAA6DB3B-D14E-B507-67BD-B5E95F936A5F}"/>
          </ac:spMkLst>
        </pc:spChg>
        <pc:spChg chg="add mod ord">
          <ac:chgData name="Biche, Maeghan" userId="abf4eafd-2813-4650-b4b3-69ec5bed9d86" providerId="ADAL" clId="{F752E5C6-889F-4B9C-BB91-9537AE640112}" dt="2026-05-02T19:40:29.967" v="20472" actId="1076"/>
          <ac:spMkLst>
            <pc:docMk/>
            <pc:sldMk cId="835944557" sldId="267"/>
            <ac:spMk id="5" creationId="{C3352FA7-A105-B1E3-36DC-74EB26A13189}"/>
          </ac:spMkLst>
        </pc:spChg>
      </pc:sldChg>
      <pc:sldChg chg="modSp mod modShow modCm modNotesTx">
        <pc:chgData name="Biche, Maeghan" userId="abf4eafd-2813-4650-b4b3-69ec5bed9d86" providerId="ADAL" clId="{F752E5C6-889F-4B9C-BB91-9537AE640112}" dt="2026-05-02T22:01:56.055" v="21553" actId="5793"/>
        <pc:sldMkLst>
          <pc:docMk/>
          <pc:sldMk cId="1746352435" sldId="268"/>
        </pc:sldMkLst>
        <pc:spChg chg="mod">
          <ac:chgData name="Biche, Maeghan" userId="abf4eafd-2813-4650-b4b3-69ec5bed9d86" providerId="ADAL" clId="{F752E5C6-889F-4B9C-BB91-9537AE640112}" dt="2026-05-02T19:42:30.508" v="20487" actId="20577"/>
          <ac:spMkLst>
            <pc:docMk/>
            <pc:sldMk cId="1746352435" sldId="268"/>
            <ac:spMk id="3" creationId="{1C5223CE-F3AB-493D-5342-9AA087D8B5E7}"/>
          </ac:spMkLst>
        </pc:spChg>
        <pc:extLst>
          <p:ext xmlns:p="http://schemas.openxmlformats.org/presentationml/2006/main" uri="{D6D511B9-2390-475A-947B-AFAB55BFBCF1}">
            <pc226:cmChg xmlns:pc226="http://schemas.microsoft.com/office/powerpoint/2022/06/main/command" chg="mod">
              <pc226:chgData name="Biche, Maeghan" userId="abf4eafd-2813-4650-b4b3-69ec5bed9d86" providerId="ADAL" clId="{F752E5C6-889F-4B9C-BB91-9537AE640112}" dt="2026-04-26T23:00:57.894" v="14699" actId="20577"/>
              <pc2:cmMkLst xmlns:pc2="http://schemas.microsoft.com/office/powerpoint/2019/9/main/command">
                <pc:docMk/>
                <pc:sldMk cId="1746352435" sldId="268"/>
                <pc2:cmMk id="{46ECC070-112D-44B1-9603-3DBE93F4E2A2}"/>
              </pc2:cmMkLst>
            </pc226:cmChg>
          </p:ext>
        </pc:extLst>
      </pc:sldChg>
      <pc:sldChg chg="modSp mod modNotesTx">
        <pc:chgData name="Biche, Maeghan" userId="abf4eafd-2813-4650-b4b3-69ec5bed9d86" providerId="ADAL" clId="{F752E5C6-889F-4B9C-BB91-9537AE640112}" dt="2026-05-07T12:37:27.002" v="21987" actId="20577"/>
        <pc:sldMkLst>
          <pc:docMk/>
          <pc:sldMk cId="2096174442" sldId="269"/>
        </pc:sldMkLst>
        <pc:spChg chg="mod">
          <ac:chgData name="Biche, Maeghan" userId="abf4eafd-2813-4650-b4b3-69ec5bed9d86" providerId="ADAL" clId="{F752E5C6-889F-4B9C-BB91-9537AE640112}" dt="2026-05-07T12:37:27.002" v="21987" actId="20577"/>
          <ac:spMkLst>
            <pc:docMk/>
            <pc:sldMk cId="2096174442" sldId="269"/>
            <ac:spMk id="3" creationId="{6425DA9F-761F-DAD0-756A-7CCCAAFE5ED4}"/>
          </ac:spMkLst>
        </pc:spChg>
      </pc:sldChg>
      <pc:sldChg chg="addSp delSp modSp mod modCm modNotesTx">
        <pc:chgData name="Biche, Maeghan" userId="abf4eafd-2813-4650-b4b3-69ec5bed9d86" providerId="ADAL" clId="{F752E5C6-889F-4B9C-BB91-9537AE640112}" dt="2026-05-02T21:57:27.779" v="21416" actId="5793"/>
        <pc:sldMkLst>
          <pc:docMk/>
          <pc:sldMk cId="1229518975" sldId="270"/>
        </pc:sldMkLst>
        <pc:spChg chg="add mod">
          <ac:chgData name="Biche, Maeghan" userId="abf4eafd-2813-4650-b4b3-69ec5bed9d86" providerId="ADAL" clId="{F752E5C6-889F-4B9C-BB91-9537AE640112}" dt="2026-04-26T23:10:04.285" v="15123" actId="20577"/>
          <ac:spMkLst>
            <pc:docMk/>
            <pc:sldMk cId="1229518975" sldId="270"/>
            <ac:spMk id="9" creationId="{C95C65DD-4390-127F-D060-ED36F612CEEE}"/>
          </ac:spMkLst>
        </pc:spChg>
        <pc:spChg chg="add mod">
          <ac:chgData name="Biche, Maeghan" userId="abf4eafd-2813-4650-b4b3-69ec5bed9d86" providerId="ADAL" clId="{F752E5C6-889F-4B9C-BB91-9537AE640112}" dt="2026-04-26T23:13:18.704" v="15126" actId="20577"/>
          <ac:spMkLst>
            <pc:docMk/>
            <pc:sldMk cId="1229518975" sldId="270"/>
            <ac:spMk id="10" creationId="{9AD17B1E-2CA7-2B91-85AD-B040987B806D}"/>
          </ac:spMkLst>
        </pc:spChg>
        <pc:spChg chg="add mod">
          <ac:chgData name="Biche, Maeghan" userId="abf4eafd-2813-4650-b4b3-69ec5bed9d86" providerId="ADAL" clId="{F752E5C6-889F-4B9C-BB91-9537AE640112}" dt="2026-04-26T23:14:31.299" v="15192" actId="20577"/>
          <ac:spMkLst>
            <pc:docMk/>
            <pc:sldMk cId="1229518975" sldId="270"/>
            <ac:spMk id="12" creationId="{7E7F8A69-3A0B-60BB-D89D-463BA8856E5A}"/>
          </ac:spMkLst>
        </pc:spChg>
        <pc:grpChg chg="add mod">
          <ac:chgData name="Biche, Maeghan" userId="abf4eafd-2813-4650-b4b3-69ec5bed9d86" providerId="ADAL" clId="{F752E5C6-889F-4B9C-BB91-9537AE640112}" dt="2026-04-18T20:09:17.253" v="9737" actId="1076"/>
          <ac:grpSpMkLst>
            <pc:docMk/>
            <pc:sldMk cId="1229518975" sldId="270"/>
            <ac:grpSpMk id="5" creationId="{112A0F78-11A1-0C29-E27A-6ACCC9E30D82}"/>
          </ac:grpSpMkLst>
        </pc:grpChg>
        <pc:cxnChg chg="add mod">
          <ac:chgData name="Biche, Maeghan" userId="abf4eafd-2813-4650-b4b3-69ec5bed9d86" providerId="ADAL" clId="{F752E5C6-889F-4B9C-BB91-9537AE640112}" dt="2026-04-18T20:10:05.748" v="9744" actId="208"/>
          <ac:cxnSpMkLst>
            <pc:docMk/>
            <pc:sldMk cId="1229518975" sldId="270"/>
            <ac:cxnSpMk id="13" creationId="{0B1A690A-DAF1-38D2-7BCA-556FC0B90EBE}"/>
          </ac:cxnSpMkLst>
        </pc:cxnChg>
        <pc:extLst>
          <p:ext xmlns:p="http://schemas.openxmlformats.org/presentationml/2006/main" uri="{D6D511B9-2390-475A-947B-AFAB55BFBCF1}">
            <pc226:cmChg xmlns:pc226="http://schemas.microsoft.com/office/powerpoint/2022/06/main/command" chg="mod">
              <pc226:chgData name="Biche, Maeghan" userId="abf4eafd-2813-4650-b4b3-69ec5bed9d86" providerId="ADAL" clId="{F752E5C6-889F-4B9C-BB91-9537AE640112}" dt="2026-04-26T23:14:31.299" v="15192" actId="20577"/>
              <pc2:cmMkLst xmlns:pc2="http://schemas.microsoft.com/office/powerpoint/2019/9/main/command">
                <pc:docMk/>
                <pc:sldMk cId="1229518975" sldId="270"/>
                <pc2:cmMk id="{5EB055F1-AFFA-4091-9E94-0B6371CA7FA6}"/>
              </pc2:cmMkLst>
            </pc226:cmChg>
          </p:ext>
        </pc:extLst>
      </pc:sldChg>
      <pc:sldChg chg="modSp mod modNotesTx">
        <pc:chgData name="Biche, Maeghan" userId="abf4eafd-2813-4650-b4b3-69ec5bed9d86" providerId="ADAL" clId="{F752E5C6-889F-4B9C-BB91-9537AE640112}" dt="2026-05-11T23:33:42.603" v="22569" actId="20577"/>
        <pc:sldMkLst>
          <pc:docMk/>
          <pc:sldMk cId="2771217587" sldId="271"/>
        </pc:sldMkLst>
        <pc:spChg chg="mod">
          <ac:chgData name="Biche, Maeghan" userId="abf4eafd-2813-4650-b4b3-69ec5bed9d86" providerId="ADAL" clId="{F752E5C6-889F-4B9C-BB91-9537AE640112}" dt="2026-05-11T23:33:42.603" v="22569" actId="20577"/>
          <ac:spMkLst>
            <pc:docMk/>
            <pc:sldMk cId="2771217587" sldId="271"/>
            <ac:spMk id="3" creationId="{2941624C-5CBC-25C8-5BBF-1C69A19168F6}"/>
          </ac:spMkLst>
        </pc:spChg>
      </pc:sldChg>
      <pc:sldChg chg="modSp mod ord modNotesTx">
        <pc:chgData name="Biche, Maeghan" userId="abf4eafd-2813-4650-b4b3-69ec5bed9d86" providerId="ADAL" clId="{F752E5C6-889F-4B9C-BB91-9537AE640112}" dt="2026-05-07T12:41:36.970" v="22481" actId="20577"/>
        <pc:sldMkLst>
          <pc:docMk/>
          <pc:sldMk cId="2422900692" sldId="272"/>
        </pc:sldMkLst>
        <pc:spChg chg="mod">
          <ac:chgData name="Biche, Maeghan" userId="abf4eafd-2813-4650-b4b3-69ec5bed9d86" providerId="ADAL" clId="{F752E5C6-889F-4B9C-BB91-9537AE640112}" dt="2026-04-22T21:50:34.167" v="11924" actId="1076"/>
          <ac:spMkLst>
            <pc:docMk/>
            <pc:sldMk cId="2422900692" sldId="272"/>
            <ac:spMk id="3" creationId="{9DC055FE-1B24-F624-CAC8-8627D101269D}"/>
          </ac:spMkLst>
        </pc:spChg>
      </pc:sldChg>
      <pc:sldChg chg="modSp mod">
        <pc:chgData name="Biche, Maeghan" userId="abf4eafd-2813-4650-b4b3-69ec5bed9d86" providerId="ADAL" clId="{F752E5C6-889F-4B9C-BB91-9537AE640112}" dt="2026-05-02T21:26:55.583" v="20650" actId="1076"/>
        <pc:sldMkLst>
          <pc:docMk/>
          <pc:sldMk cId="2343254983" sldId="273"/>
        </pc:sldMkLst>
        <pc:spChg chg="mod">
          <ac:chgData name="Biche, Maeghan" userId="abf4eafd-2813-4650-b4b3-69ec5bed9d86" providerId="ADAL" clId="{F752E5C6-889F-4B9C-BB91-9537AE640112}" dt="2026-05-02T21:26:55.583" v="20650" actId="1076"/>
          <ac:spMkLst>
            <pc:docMk/>
            <pc:sldMk cId="2343254983" sldId="273"/>
            <ac:spMk id="3" creationId="{64AB7FF6-09C4-CBE1-0798-724E9A235F5E}"/>
          </ac:spMkLst>
        </pc:spChg>
      </pc:sldChg>
      <pc:sldChg chg="addSp delSp modSp new mod modNotesTx">
        <pc:chgData name="Biche, Maeghan" userId="abf4eafd-2813-4650-b4b3-69ec5bed9d86" providerId="ADAL" clId="{F752E5C6-889F-4B9C-BB91-9537AE640112}" dt="2026-05-02T21:51:25.885" v="20696" actId="20577"/>
        <pc:sldMkLst>
          <pc:docMk/>
          <pc:sldMk cId="834232078" sldId="276"/>
        </pc:sldMkLst>
        <pc:spChg chg="mod">
          <ac:chgData name="Biche, Maeghan" userId="abf4eafd-2813-4650-b4b3-69ec5bed9d86" providerId="ADAL" clId="{F752E5C6-889F-4B9C-BB91-9537AE640112}" dt="2026-04-26T23:38:20.517" v="17032" actId="20577"/>
          <ac:spMkLst>
            <pc:docMk/>
            <pc:sldMk cId="834232078" sldId="276"/>
            <ac:spMk id="2" creationId="{3D0BBE09-FA43-39F4-0410-DE46926E5FA4}"/>
          </ac:spMkLst>
        </pc:spChg>
        <pc:spChg chg="mod">
          <ac:chgData name="Biche, Maeghan" userId="abf4eafd-2813-4650-b4b3-69ec5bed9d86" providerId="ADAL" clId="{F752E5C6-889F-4B9C-BB91-9537AE640112}" dt="2026-04-18T19:53:58.832" v="8908" actId="20577"/>
          <ac:spMkLst>
            <pc:docMk/>
            <pc:sldMk cId="834232078" sldId="276"/>
            <ac:spMk id="3" creationId="{CF100EA0-F110-5A39-972E-45A6A7F159F5}"/>
          </ac:spMkLst>
        </pc:spChg>
        <pc:picChg chg="add mod">
          <ac:chgData name="Biche, Maeghan" userId="abf4eafd-2813-4650-b4b3-69ec5bed9d86" providerId="ADAL" clId="{F752E5C6-889F-4B9C-BB91-9537AE640112}" dt="2026-04-18T19:54:06.495" v="8910" actId="1076"/>
          <ac:picMkLst>
            <pc:docMk/>
            <pc:sldMk cId="834232078" sldId="276"/>
            <ac:picMk id="8" creationId="{A7826316-2A55-4640-15A9-7BC60E460114}"/>
          </ac:picMkLst>
        </pc:picChg>
      </pc:sldChg>
      <pc:sldChg chg="addSp delSp modSp add mod ord modShow modNotesTx">
        <pc:chgData name="Biche, Maeghan" userId="abf4eafd-2813-4650-b4b3-69ec5bed9d86" providerId="ADAL" clId="{F752E5C6-889F-4B9C-BB91-9537AE640112}" dt="2026-04-27T19:24:46.321" v="18626" actId="729"/>
        <pc:sldMkLst>
          <pc:docMk/>
          <pc:sldMk cId="1569183097" sldId="277"/>
        </pc:sldMkLst>
        <pc:spChg chg="mod">
          <ac:chgData name="Biche, Maeghan" userId="abf4eafd-2813-4650-b4b3-69ec5bed9d86" providerId="ADAL" clId="{F752E5C6-889F-4B9C-BB91-9537AE640112}" dt="2026-04-26T22:43:41.363" v="12600" actId="20577"/>
          <ac:spMkLst>
            <pc:docMk/>
            <pc:sldMk cId="1569183097" sldId="277"/>
            <ac:spMk id="2" creationId="{223FF178-E2EF-138B-FBBE-E22334BEEB75}"/>
          </ac:spMkLst>
        </pc:spChg>
        <pc:graphicFrameChg chg="add mod modGraphic">
          <ac:chgData name="Biche, Maeghan" userId="abf4eafd-2813-4650-b4b3-69ec5bed9d86" providerId="ADAL" clId="{F752E5C6-889F-4B9C-BB91-9537AE640112}" dt="2026-04-26T22:41:59.084" v="12479" actId="208"/>
          <ac:graphicFrameMkLst>
            <pc:docMk/>
            <pc:sldMk cId="1569183097" sldId="277"/>
            <ac:graphicFrameMk id="7" creationId="{2EA0D4E8-9FC0-4AC2-E689-9F58B68D8400}"/>
          </ac:graphicFrameMkLst>
        </pc:graphicFrameChg>
      </pc:sldChg>
      <pc:sldChg chg="addSp delSp modSp new mod modNotesTx">
        <pc:chgData name="Biche, Maeghan" userId="abf4eafd-2813-4650-b4b3-69ec5bed9d86" providerId="ADAL" clId="{F752E5C6-889F-4B9C-BB91-9537AE640112}" dt="2026-05-11T23:32:21.061" v="22513" actId="20577"/>
        <pc:sldMkLst>
          <pc:docMk/>
          <pc:sldMk cId="1496248750" sldId="278"/>
        </pc:sldMkLst>
        <pc:graphicFrameChg chg="add mod modGraphic">
          <ac:chgData name="Biche, Maeghan" userId="abf4eafd-2813-4650-b4b3-69ec5bed9d86" providerId="ADAL" clId="{F752E5C6-889F-4B9C-BB91-9537AE640112}" dt="2026-05-11T23:32:21.061" v="22513" actId="20577"/>
          <ac:graphicFrameMkLst>
            <pc:docMk/>
            <pc:sldMk cId="1496248750" sldId="278"/>
            <ac:graphicFrameMk id="5" creationId="{BF156B10-5A2B-13DB-FFE2-72E4370A1912}"/>
          </ac:graphicFrameMkLst>
        </pc:graphicFrameChg>
      </pc:sldChg>
      <pc:sldChg chg="addSp delSp modSp add mod ord modShow modNotesTx">
        <pc:chgData name="Biche, Maeghan" userId="abf4eafd-2813-4650-b4b3-69ec5bed9d86" providerId="ADAL" clId="{F752E5C6-889F-4B9C-BB91-9537AE640112}" dt="2026-05-02T19:43:12.099" v="20492" actId="729"/>
        <pc:sldMkLst>
          <pc:docMk/>
          <pc:sldMk cId="121214978" sldId="279"/>
        </pc:sldMkLst>
        <pc:graphicFrameChg chg="add mod modGraphic">
          <ac:chgData name="Biche, Maeghan" userId="abf4eafd-2813-4650-b4b3-69ec5bed9d86" providerId="ADAL" clId="{F752E5C6-889F-4B9C-BB91-9537AE640112}" dt="2026-05-01T00:32:30.679" v="19566" actId="20577"/>
          <ac:graphicFrameMkLst>
            <pc:docMk/>
            <pc:sldMk cId="121214978" sldId="279"/>
            <ac:graphicFrameMk id="13" creationId="{33436743-FB88-CE9D-7A5F-7D8D8249CA7F}"/>
          </ac:graphicFrameMkLst>
        </pc:graphicFrameChg>
      </pc:sldChg>
      <pc:sldChg chg="addSp delSp modSp add mod modNotesTx">
        <pc:chgData name="Biche, Maeghan" userId="abf4eafd-2813-4650-b4b3-69ec5bed9d86" providerId="ADAL" clId="{F752E5C6-889F-4B9C-BB91-9537AE640112}" dt="2026-05-11T23:33:17.797" v="22562" actId="20577"/>
        <pc:sldMkLst>
          <pc:docMk/>
          <pc:sldMk cId="4185212903" sldId="280"/>
        </pc:sldMkLst>
        <pc:graphicFrameChg chg="add mod modGraphic">
          <ac:chgData name="Biche, Maeghan" userId="abf4eafd-2813-4650-b4b3-69ec5bed9d86" providerId="ADAL" clId="{F752E5C6-889F-4B9C-BB91-9537AE640112}" dt="2026-05-11T23:33:10.009" v="22556" actId="20577"/>
          <ac:graphicFrameMkLst>
            <pc:docMk/>
            <pc:sldMk cId="4185212903" sldId="280"/>
            <ac:graphicFrameMk id="3" creationId="{B73F4C50-3AA2-B7A4-2555-FB0B730396D8}"/>
          </ac:graphicFrameMkLst>
        </pc:graphicFrameChg>
        <pc:graphicFrameChg chg="mod modGraphic">
          <ac:chgData name="Biche, Maeghan" userId="abf4eafd-2813-4650-b4b3-69ec5bed9d86" providerId="ADAL" clId="{F752E5C6-889F-4B9C-BB91-9537AE640112}" dt="2026-05-11T23:33:17.797" v="22562" actId="20577"/>
          <ac:graphicFrameMkLst>
            <pc:docMk/>
            <pc:sldMk cId="4185212903" sldId="280"/>
            <ac:graphicFrameMk id="10" creationId="{93F22E5B-3723-A4C9-51FC-3DF5490A1E4A}"/>
          </ac:graphicFrameMkLst>
        </pc:graphicFrameChg>
      </pc:sldChg>
      <pc:sldChg chg="modSp add mod ord modNotesTx">
        <pc:chgData name="Biche, Maeghan" userId="abf4eafd-2813-4650-b4b3-69ec5bed9d86" providerId="ADAL" clId="{F752E5C6-889F-4B9C-BB91-9537AE640112}" dt="2026-04-30T21:04:01.122" v="18800" actId="20577"/>
        <pc:sldMkLst>
          <pc:docMk/>
          <pc:sldMk cId="2653306163" sldId="281"/>
        </pc:sldMkLst>
        <pc:graphicFrameChg chg="mod modGraphic">
          <ac:chgData name="Biche, Maeghan" userId="abf4eafd-2813-4650-b4b3-69ec5bed9d86" providerId="ADAL" clId="{F752E5C6-889F-4B9C-BB91-9537AE640112}" dt="2026-04-26T23:43:05.946" v="17359" actId="1076"/>
          <ac:graphicFrameMkLst>
            <pc:docMk/>
            <pc:sldMk cId="2653306163" sldId="281"/>
            <ac:graphicFrameMk id="5" creationId="{B0DEAE20-CB1B-BC18-3436-774AF1A9FA8C}"/>
          </ac:graphicFrameMkLst>
        </pc:graphicFrameChg>
      </pc:sldChg>
      <pc:sldChg chg="modSp add mod modNotesTx">
        <pc:chgData name="Biche, Maeghan" userId="abf4eafd-2813-4650-b4b3-69ec5bed9d86" providerId="ADAL" clId="{F752E5C6-889F-4B9C-BB91-9537AE640112}" dt="2026-05-11T23:32:53.829" v="22539" actId="20577"/>
        <pc:sldMkLst>
          <pc:docMk/>
          <pc:sldMk cId="2239950128" sldId="282"/>
        </pc:sldMkLst>
        <pc:graphicFrameChg chg="mod modGraphic">
          <ac:chgData name="Biche, Maeghan" userId="abf4eafd-2813-4650-b4b3-69ec5bed9d86" providerId="ADAL" clId="{F752E5C6-889F-4B9C-BB91-9537AE640112}" dt="2026-05-11T23:32:32.347" v="22519" actId="20577"/>
          <ac:graphicFrameMkLst>
            <pc:docMk/>
            <pc:sldMk cId="2239950128" sldId="282"/>
            <ac:graphicFrameMk id="10" creationId="{F494DF9A-DBC6-8F92-45B3-2F624DB5A267}"/>
          </ac:graphicFrameMkLst>
        </pc:graphicFrameChg>
        <pc:graphicFrameChg chg="mod modGraphic">
          <ac:chgData name="Biche, Maeghan" userId="abf4eafd-2813-4650-b4b3-69ec5bed9d86" providerId="ADAL" clId="{F752E5C6-889F-4B9C-BB91-9537AE640112}" dt="2026-05-11T23:32:53.829" v="22539" actId="20577"/>
          <ac:graphicFrameMkLst>
            <pc:docMk/>
            <pc:sldMk cId="2239950128" sldId="282"/>
            <ac:graphicFrameMk id="13" creationId="{951BDFD2-CF4A-AFA0-260F-F7087DEC139A}"/>
          </ac:graphicFrameMkLst>
        </pc:graphicFrameChg>
      </pc:sldChg>
      <pc:sldChg chg="addSp delSp modSp add mod modNotesTx">
        <pc:chgData name="Biche, Maeghan" userId="abf4eafd-2813-4650-b4b3-69ec5bed9d86" providerId="ADAL" clId="{F752E5C6-889F-4B9C-BB91-9537AE640112}" dt="2026-05-04T20:35:01.650" v="21797" actId="5793"/>
        <pc:sldMkLst>
          <pc:docMk/>
          <pc:sldMk cId="1791678247" sldId="284"/>
        </pc:sldMkLst>
        <pc:spChg chg="mod">
          <ac:chgData name="Biche, Maeghan" userId="abf4eafd-2813-4650-b4b3-69ec5bed9d86" providerId="ADAL" clId="{F752E5C6-889F-4B9C-BB91-9537AE640112}" dt="2026-04-26T23:26:17.493" v="16036" actId="20577"/>
          <ac:spMkLst>
            <pc:docMk/>
            <pc:sldMk cId="1791678247" sldId="284"/>
            <ac:spMk id="2" creationId="{D17D90BF-C9CE-46FF-3128-FA3645F2F550}"/>
          </ac:spMkLst>
        </pc:spChg>
        <pc:graphicFrameChg chg="add del mod modGraphic">
          <ac:chgData name="Biche, Maeghan" userId="abf4eafd-2813-4650-b4b3-69ec5bed9d86" providerId="ADAL" clId="{F752E5C6-889F-4B9C-BB91-9537AE640112}" dt="2026-05-04T20:23:08.539" v="21778" actId="20577"/>
          <ac:graphicFrameMkLst>
            <pc:docMk/>
            <pc:sldMk cId="1791678247" sldId="284"/>
            <ac:graphicFrameMk id="6" creationId="{615BBD08-4560-EA58-3322-B38A9FC3D8E8}"/>
          </ac:graphicFrameMkLst>
        </pc:graphicFrameChg>
      </pc:sldChg>
      <pc:sldChg chg="addSp delSp modSp add mod ord modNotesTx">
        <pc:chgData name="Biche, Maeghan" userId="abf4eafd-2813-4650-b4b3-69ec5bed9d86" providerId="ADAL" clId="{F752E5C6-889F-4B9C-BB91-9537AE640112}" dt="2026-05-11T23:32:27.462" v="22518" actId="20577"/>
        <pc:sldMkLst>
          <pc:docMk/>
          <pc:sldMk cId="3291151394" sldId="285"/>
        </pc:sldMkLst>
        <pc:spChg chg="mod">
          <ac:chgData name="Biche, Maeghan" userId="abf4eafd-2813-4650-b4b3-69ec5bed9d86" providerId="ADAL" clId="{F752E5C6-889F-4B9C-BB91-9537AE640112}" dt="2026-04-21T17:13:37.628" v="10421" actId="20577"/>
          <ac:spMkLst>
            <pc:docMk/>
            <pc:sldMk cId="3291151394" sldId="285"/>
            <ac:spMk id="2" creationId="{17246B88-9F15-ADC4-31AF-59AD5F0F34AD}"/>
          </ac:spMkLst>
        </pc:spChg>
        <pc:graphicFrameChg chg="mod modGraphic">
          <ac:chgData name="Biche, Maeghan" userId="abf4eafd-2813-4650-b4b3-69ec5bed9d86" providerId="ADAL" clId="{F752E5C6-889F-4B9C-BB91-9537AE640112}" dt="2026-05-11T23:32:27.462" v="22518" actId="20577"/>
          <ac:graphicFrameMkLst>
            <pc:docMk/>
            <pc:sldMk cId="3291151394" sldId="285"/>
            <ac:graphicFrameMk id="13" creationId="{AEADE5F4-D912-2D1D-D035-BFD0CF0007F9}"/>
          </ac:graphicFrameMkLst>
        </pc:graphicFrameChg>
      </pc:sldChg>
      <pc:sldChg chg="addSp modSp add mod modNotesTx">
        <pc:chgData name="Biche, Maeghan" userId="abf4eafd-2813-4650-b4b3-69ec5bed9d86" providerId="ADAL" clId="{F752E5C6-889F-4B9C-BB91-9537AE640112}" dt="2026-05-11T23:31:37.249" v="22508" actId="20577"/>
        <pc:sldMkLst>
          <pc:docMk/>
          <pc:sldMk cId="3214093193" sldId="286"/>
        </pc:sldMkLst>
        <pc:spChg chg="mod">
          <ac:chgData name="Biche, Maeghan" userId="abf4eafd-2813-4650-b4b3-69ec5bed9d86" providerId="ADAL" clId="{F752E5C6-889F-4B9C-BB91-9537AE640112}" dt="2026-04-26T22:43:59.004" v="12641" actId="20577"/>
          <ac:spMkLst>
            <pc:docMk/>
            <pc:sldMk cId="3214093193" sldId="286"/>
            <ac:spMk id="2" creationId="{196FACD1-8451-707D-8BA1-184523311CB0}"/>
          </ac:spMkLst>
        </pc:spChg>
        <pc:spChg chg="mod">
          <ac:chgData name="Biche, Maeghan" userId="abf4eafd-2813-4650-b4b3-69ec5bed9d86" providerId="ADAL" clId="{F752E5C6-889F-4B9C-BB91-9537AE640112}" dt="2026-04-26T22:55:50.637" v="14370" actId="1076"/>
          <ac:spMkLst>
            <pc:docMk/>
            <pc:sldMk cId="3214093193" sldId="286"/>
            <ac:spMk id="3" creationId="{3CA268FC-2F2F-7422-4029-5C57410D0E25}"/>
          </ac:spMkLst>
        </pc:spChg>
        <pc:spChg chg="add mod">
          <ac:chgData name="Biche, Maeghan" userId="abf4eafd-2813-4650-b4b3-69ec5bed9d86" providerId="ADAL" clId="{F752E5C6-889F-4B9C-BB91-9537AE640112}" dt="2026-05-11T23:31:37.249" v="22508" actId="20577"/>
          <ac:spMkLst>
            <pc:docMk/>
            <pc:sldMk cId="3214093193" sldId="286"/>
            <ac:spMk id="5" creationId="{8FC2F0B2-4B8E-EE47-551C-763A38B061F5}"/>
          </ac:spMkLst>
        </pc:spChg>
      </pc:sldChg>
      <pc:sldChg chg="modSp add mod modCm modNotesTx">
        <pc:chgData name="Biche, Maeghan" userId="abf4eafd-2813-4650-b4b3-69ec5bed9d86" providerId="ADAL" clId="{F752E5C6-889F-4B9C-BB91-9537AE640112}" dt="2026-05-07T12:41:01.144" v="22397" actId="20577"/>
        <pc:sldMkLst>
          <pc:docMk/>
          <pc:sldMk cId="2031208583" sldId="287"/>
        </pc:sldMkLst>
        <pc:spChg chg="mod">
          <ac:chgData name="Biche, Maeghan" userId="abf4eafd-2813-4650-b4b3-69ec5bed9d86" providerId="ADAL" clId="{F752E5C6-889F-4B9C-BB91-9537AE640112}" dt="2026-04-26T23:19:34.972" v="15778" actId="313"/>
          <ac:spMkLst>
            <pc:docMk/>
            <pc:sldMk cId="2031208583" sldId="287"/>
            <ac:spMk id="2" creationId="{81121190-BC45-C658-7F32-0E890C803A15}"/>
          </ac:spMkLst>
        </pc:spChg>
        <pc:graphicFrameChg chg="mod modGraphic">
          <ac:chgData name="Biche, Maeghan" userId="abf4eafd-2813-4650-b4b3-69ec5bed9d86" providerId="ADAL" clId="{F752E5C6-889F-4B9C-BB91-9537AE640112}" dt="2026-05-04T20:22:18.174" v="21765" actId="1076"/>
          <ac:graphicFrameMkLst>
            <pc:docMk/>
            <pc:sldMk cId="2031208583" sldId="287"/>
            <ac:graphicFrameMk id="6" creationId="{D7DD31CB-F102-CDF9-F1A5-D2E1AF6A7DB8}"/>
          </ac:graphicFrameMkLst>
        </pc:graphicFrameChg>
        <pc:extLst>
          <p:ext xmlns:p="http://schemas.openxmlformats.org/presentationml/2006/main" uri="{D6D511B9-2390-475A-947B-AFAB55BFBCF1}">
            <pc226:cmChg xmlns:pc226="http://schemas.microsoft.com/office/powerpoint/2022/06/main/command" chg="mod">
              <pc226:chgData name="Biche, Maeghan" userId="abf4eafd-2813-4650-b4b3-69ec5bed9d86" providerId="ADAL" clId="{F752E5C6-889F-4B9C-BB91-9537AE640112}" dt="2026-04-26T23:17:55.138" v="15751" actId="20577"/>
              <pc2:cmMkLst xmlns:pc2="http://schemas.microsoft.com/office/powerpoint/2019/9/main/command">
                <pc:docMk/>
                <pc:sldMk cId="2031208583" sldId="287"/>
                <pc2:cmMk id="{8BC49C77-8DD7-415D-A6DB-E4EFC7F748F4}"/>
              </pc2:cmMkLst>
            </pc226:cmChg>
            <pc226:cmChg xmlns:pc226="http://schemas.microsoft.com/office/powerpoint/2022/06/main/command" chg="mod">
              <pc226:chgData name="Biche, Maeghan" userId="abf4eafd-2813-4650-b4b3-69ec5bed9d86" providerId="ADAL" clId="{F752E5C6-889F-4B9C-BB91-9537AE640112}" dt="2026-04-26T23:20:32.290" v="15876" actId="20577"/>
              <pc2:cmMkLst xmlns:pc2="http://schemas.microsoft.com/office/powerpoint/2019/9/main/command">
                <pc:docMk/>
                <pc:sldMk cId="2031208583" sldId="287"/>
                <pc2:cmMk id="{6BCD9AA7-BAC1-42A8-A03B-0B587E0A5F68}"/>
              </pc2:cmMkLst>
            </pc226:cmChg>
          </p:ext>
        </pc:extLst>
      </pc:sldChg>
      <pc:sldChg chg="modSp add mod modNotesTx">
        <pc:chgData name="Biche, Maeghan" userId="abf4eafd-2813-4650-b4b3-69ec5bed9d86" providerId="ADAL" clId="{F752E5C6-889F-4B9C-BB91-9537AE640112}" dt="2026-04-27T19:23:02.420" v="18623" actId="20577"/>
        <pc:sldMkLst>
          <pc:docMk/>
          <pc:sldMk cId="2185110450" sldId="288"/>
        </pc:sldMkLst>
        <pc:spChg chg="mod">
          <ac:chgData name="Biche, Maeghan" userId="abf4eafd-2813-4650-b4b3-69ec5bed9d86" providerId="ADAL" clId="{F752E5C6-889F-4B9C-BB91-9537AE640112}" dt="2026-04-22T20:20:18.890" v="11408" actId="20577"/>
          <ac:spMkLst>
            <pc:docMk/>
            <pc:sldMk cId="2185110450" sldId="288"/>
            <ac:spMk id="2" creationId="{A320A752-41FE-58B9-1617-EB4BDFAB131E}"/>
          </ac:spMkLst>
        </pc:spChg>
        <pc:spChg chg="mod">
          <ac:chgData name="Biche, Maeghan" userId="abf4eafd-2813-4650-b4b3-69ec5bed9d86" providerId="ADAL" clId="{F752E5C6-889F-4B9C-BB91-9537AE640112}" dt="2026-04-27T19:23:02.420" v="18623" actId="20577"/>
          <ac:spMkLst>
            <pc:docMk/>
            <pc:sldMk cId="2185110450" sldId="288"/>
            <ac:spMk id="3" creationId="{1C07D700-19EA-EE7E-58CB-877773140772}"/>
          </ac:spMkLst>
        </pc:spChg>
      </pc:sldChg>
      <pc:sldChg chg="modSp add mod">
        <pc:chgData name="Biche, Maeghan" userId="abf4eafd-2813-4650-b4b3-69ec5bed9d86" providerId="ADAL" clId="{F752E5C6-889F-4B9C-BB91-9537AE640112}" dt="2026-05-02T21:26:52.823" v="20649" actId="1076"/>
        <pc:sldMkLst>
          <pc:docMk/>
          <pc:sldMk cId="3950475536" sldId="289"/>
        </pc:sldMkLst>
        <pc:spChg chg="mod">
          <ac:chgData name="Biche, Maeghan" userId="abf4eafd-2813-4650-b4b3-69ec5bed9d86" providerId="ADAL" clId="{F752E5C6-889F-4B9C-BB91-9537AE640112}" dt="2026-05-02T21:26:52.823" v="20649" actId="1076"/>
          <ac:spMkLst>
            <pc:docMk/>
            <pc:sldMk cId="3950475536" sldId="289"/>
            <ac:spMk id="3" creationId="{162906B7-F781-9D64-8CF4-256B93120C85}"/>
          </ac:spMkLst>
        </pc:spChg>
      </pc:sldChg>
      <pc:sldChg chg="modSp add mod modShow modNotesTx">
        <pc:chgData name="Biche, Maeghan" userId="abf4eafd-2813-4650-b4b3-69ec5bed9d86" providerId="ADAL" clId="{F752E5C6-889F-4B9C-BB91-9537AE640112}" dt="2026-04-27T19:24:48.317" v="18627" actId="729"/>
        <pc:sldMkLst>
          <pc:docMk/>
          <pc:sldMk cId="3459607965" sldId="290"/>
        </pc:sldMkLst>
        <pc:spChg chg="mod">
          <ac:chgData name="Biche, Maeghan" userId="abf4eafd-2813-4650-b4b3-69ec5bed9d86" providerId="ADAL" clId="{F752E5C6-889F-4B9C-BB91-9537AE640112}" dt="2026-04-26T22:43:48.435" v="12622" actId="20577"/>
          <ac:spMkLst>
            <pc:docMk/>
            <pc:sldMk cId="3459607965" sldId="290"/>
            <ac:spMk id="2" creationId="{A5458A4A-88E4-AB41-95E8-DF396C7C8B84}"/>
          </ac:spMkLst>
        </pc:spChg>
        <pc:spChg chg="mod">
          <ac:chgData name="Biche, Maeghan" userId="abf4eafd-2813-4650-b4b3-69ec5bed9d86" providerId="ADAL" clId="{F752E5C6-889F-4B9C-BB91-9537AE640112}" dt="2026-04-26T23:59:47.981" v="18423" actId="20577"/>
          <ac:spMkLst>
            <pc:docMk/>
            <pc:sldMk cId="3459607965" sldId="290"/>
            <ac:spMk id="3" creationId="{1512DFCB-CDE6-4ACB-0C57-423343D02AFA}"/>
          </ac:spMkLst>
        </pc:spChg>
      </pc:sldChg>
      <pc:sldChg chg="addSp delSp modSp new mod modShow modNotes modNotesTx">
        <pc:chgData name="Biche, Maeghan" userId="abf4eafd-2813-4650-b4b3-69ec5bed9d86" providerId="ADAL" clId="{F752E5C6-889F-4B9C-BB91-9537AE640112}" dt="2026-05-04T17:45:42.634" v="21557" actId="27636"/>
        <pc:sldMkLst>
          <pc:docMk/>
          <pc:sldMk cId="817081505" sldId="291"/>
        </pc:sldMkLst>
        <pc:spChg chg="mod">
          <ac:chgData name="Biche, Maeghan" userId="abf4eafd-2813-4650-b4b3-69ec5bed9d86" providerId="ADAL" clId="{F752E5C6-889F-4B9C-BB91-9537AE640112}" dt="2026-04-26T22:44:11.462" v="12676" actId="20577"/>
          <ac:spMkLst>
            <pc:docMk/>
            <pc:sldMk cId="817081505" sldId="291"/>
            <ac:spMk id="2" creationId="{1C1FBF6E-E8BF-239A-93E0-5C1EF5551373}"/>
          </ac:spMkLst>
        </pc:spChg>
        <pc:graphicFrameChg chg="add mod ord modGraphic">
          <ac:chgData name="Biche, Maeghan" userId="abf4eafd-2813-4650-b4b3-69ec5bed9d86" providerId="ADAL" clId="{F752E5C6-889F-4B9C-BB91-9537AE640112}" dt="2026-04-27T00:00:12.648" v="18426" actId="1076"/>
          <ac:graphicFrameMkLst>
            <pc:docMk/>
            <pc:sldMk cId="817081505" sldId="291"/>
            <ac:graphicFrameMk id="5" creationId="{C9176512-0991-8EA3-B1C3-9B837D18D286}"/>
          </ac:graphicFrameMkLst>
        </pc:graphicFrameChg>
      </pc:sldChg>
      <pc:sldChg chg="addSp delSp modSp add mod modNotes modNotesTx">
        <pc:chgData name="Biche, Maeghan" userId="abf4eafd-2813-4650-b4b3-69ec5bed9d86" providerId="ADAL" clId="{F752E5C6-889F-4B9C-BB91-9537AE640112}" dt="2026-05-11T23:30:45.140" v="22497" actId="20577"/>
        <pc:sldMkLst>
          <pc:docMk/>
          <pc:sldMk cId="336840971" sldId="292"/>
        </pc:sldMkLst>
        <pc:spChg chg="add mod">
          <ac:chgData name="Biche, Maeghan" userId="abf4eafd-2813-4650-b4b3-69ec5bed9d86" providerId="ADAL" clId="{F752E5C6-889F-4B9C-BB91-9537AE640112}" dt="2026-05-11T23:28:39.767" v="22486" actId="20577"/>
          <ac:spMkLst>
            <pc:docMk/>
            <pc:sldMk cId="336840971" sldId="292"/>
            <ac:spMk id="3" creationId="{162A34D0-0EF9-6188-5BA6-E89148A56F24}"/>
          </ac:spMkLst>
        </pc:spChg>
        <pc:graphicFrameChg chg="mod modGraphic">
          <ac:chgData name="Biche, Maeghan" userId="abf4eafd-2813-4650-b4b3-69ec5bed9d86" providerId="ADAL" clId="{F752E5C6-889F-4B9C-BB91-9537AE640112}" dt="2026-05-11T23:30:45.140" v="22497" actId="20577"/>
          <ac:graphicFrameMkLst>
            <pc:docMk/>
            <pc:sldMk cId="336840971" sldId="292"/>
            <ac:graphicFrameMk id="7" creationId="{96C54A8B-C430-964B-5DE6-8F50A6A62144}"/>
          </ac:graphicFrameMkLst>
        </pc:graphicFrameChg>
      </pc:sldChg>
      <pc:sldChg chg="addSp delSp modSp add mod modNotes modNotesTx">
        <pc:chgData name="Biche, Maeghan" userId="abf4eafd-2813-4650-b4b3-69ec5bed9d86" providerId="ADAL" clId="{F752E5C6-889F-4B9C-BB91-9537AE640112}" dt="2026-05-11T23:31:18.960" v="22503" actId="114"/>
        <pc:sldMkLst>
          <pc:docMk/>
          <pc:sldMk cId="3028914957" sldId="293"/>
        </pc:sldMkLst>
        <pc:spChg chg="add mod">
          <ac:chgData name="Biche, Maeghan" userId="abf4eafd-2813-4650-b4b3-69ec5bed9d86" providerId="ADAL" clId="{F752E5C6-889F-4B9C-BB91-9537AE640112}" dt="2026-05-11T23:31:07.483" v="22499" actId="20577"/>
          <ac:spMkLst>
            <pc:docMk/>
            <pc:sldMk cId="3028914957" sldId="293"/>
            <ac:spMk id="6" creationId="{7A1C6479-4D34-48D7-43AF-ECFD880708FA}"/>
          </ac:spMkLst>
        </pc:spChg>
        <pc:spChg chg="add mod">
          <ac:chgData name="Biche, Maeghan" userId="abf4eafd-2813-4650-b4b3-69ec5bed9d86" providerId="ADAL" clId="{F752E5C6-889F-4B9C-BB91-9537AE640112}" dt="2026-05-11T23:31:18.960" v="22503" actId="114"/>
          <ac:spMkLst>
            <pc:docMk/>
            <pc:sldMk cId="3028914957" sldId="293"/>
            <ac:spMk id="8" creationId="{FDCDE98A-9D34-39E1-453F-463A31775584}"/>
          </ac:spMkLst>
        </pc:spChg>
      </pc:sldChg>
      <pc:sldChg chg="addSp delSp modSp add mod modNotesTx">
        <pc:chgData name="Biche, Maeghan" userId="abf4eafd-2813-4650-b4b3-69ec5bed9d86" providerId="ADAL" clId="{F752E5C6-889F-4B9C-BB91-9537AE640112}" dt="2026-05-16T22:29:13.665" v="22571" actId="164"/>
        <pc:sldMkLst>
          <pc:docMk/>
          <pc:sldMk cId="3021224441" sldId="294"/>
        </pc:sldMkLst>
        <pc:spChg chg="mod">
          <ac:chgData name="Biche, Maeghan" userId="abf4eafd-2813-4650-b4b3-69ec5bed9d86" providerId="ADAL" clId="{F752E5C6-889F-4B9C-BB91-9537AE640112}" dt="2026-05-04T17:51:14.599" v="21645" actId="20577"/>
          <ac:spMkLst>
            <pc:docMk/>
            <pc:sldMk cId="3021224441" sldId="294"/>
            <ac:spMk id="2" creationId="{91C374C5-0A71-EDFD-4213-7A0654197D3C}"/>
          </ac:spMkLst>
        </pc:spChg>
        <pc:spChg chg="mod">
          <ac:chgData name="Biche, Maeghan" userId="abf4eafd-2813-4650-b4b3-69ec5bed9d86" providerId="ADAL" clId="{F752E5C6-889F-4B9C-BB91-9537AE640112}" dt="2026-05-04T17:46:41.795" v="21559" actId="18245"/>
          <ac:spMkLst>
            <pc:docMk/>
            <pc:sldMk cId="3021224441" sldId="294"/>
            <ac:spMk id="5" creationId="{D93E6970-7B79-2140-94CE-211CBB839CB2}"/>
          </ac:spMkLst>
        </pc:spChg>
        <pc:spChg chg="mod">
          <ac:chgData name="Biche, Maeghan" userId="abf4eafd-2813-4650-b4b3-69ec5bed9d86" providerId="ADAL" clId="{F752E5C6-889F-4B9C-BB91-9537AE640112}" dt="2026-05-04T17:50:39.243" v="21623" actId="1076"/>
          <ac:spMkLst>
            <pc:docMk/>
            <pc:sldMk cId="3021224441" sldId="294"/>
            <ac:spMk id="6" creationId="{6F201AE1-ECBB-BB84-E10A-16F6F853A2BE}"/>
          </ac:spMkLst>
        </pc:spChg>
        <pc:spChg chg="mod">
          <ac:chgData name="Biche, Maeghan" userId="abf4eafd-2813-4650-b4b3-69ec5bed9d86" providerId="ADAL" clId="{F752E5C6-889F-4B9C-BB91-9537AE640112}" dt="2026-05-04T17:46:58.601" v="21581" actId="1076"/>
          <ac:spMkLst>
            <pc:docMk/>
            <pc:sldMk cId="3021224441" sldId="294"/>
            <ac:spMk id="7" creationId="{C9205364-1A01-1F16-922B-158F7A478014}"/>
          </ac:spMkLst>
        </pc:spChg>
        <pc:spChg chg="mod">
          <ac:chgData name="Biche, Maeghan" userId="abf4eafd-2813-4650-b4b3-69ec5bed9d86" providerId="ADAL" clId="{F752E5C6-889F-4B9C-BB91-9537AE640112}" dt="2026-05-04T17:50:45.216" v="21624" actId="1076"/>
          <ac:spMkLst>
            <pc:docMk/>
            <pc:sldMk cId="3021224441" sldId="294"/>
            <ac:spMk id="8" creationId="{A339E513-3FF1-BDF2-12CA-EE4B2CCE12F7}"/>
          </ac:spMkLst>
        </pc:spChg>
        <pc:spChg chg="mod">
          <ac:chgData name="Biche, Maeghan" userId="abf4eafd-2813-4650-b4b3-69ec5bed9d86" providerId="ADAL" clId="{F752E5C6-889F-4B9C-BB91-9537AE640112}" dt="2026-05-04T17:47:08.598" v="21582" actId="1076"/>
          <ac:spMkLst>
            <pc:docMk/>
            <pc:sldMk cId="3021224441" sldId="294"/>
            <ac:spMk id="10" creationId="{A06931AA-1297-703D-7CF6-E9F770D135AB}"/>
          </ac:spMkLst>
        </pc:spChg>
        <pc:spChg chg="mod">
          <ac:chgData name="Biche, Maeghan" userId="abf4eafd-2813-4650-b4b3-69ec5bed9d86" providerId="ADAL" clId="{F752E5C6-889F-4B9C-BB91-9537AE640112}" dt="2026-05-04T17:50:50.414" v="21625" actId="1076"/>
          <ac:spMkLst>
            <pc:docMk/>
            <pc:sldMk cId="3021224441" sldId="294"/>
            <ac:spMk id="11" creationId="{3E812E86-6651-D28E-40E9-717B5076B384}"/>
          </ac:spMkLst>
        </pc:spChg>
        <pc:spChg chg="mod">
          <ac:chgData name="Biche, Maeghan" userId="abf4eafd-2813-4650-b4b3-69ec5bed9d86" providerId="ADAL" clId="{F752E5C6-889F-4B9C-BB91-9537AE640112}" dt="2026-05-04T17:47:14.059" v="21583" actId="1076"/>
          <ac:spMkLst>
            <pc:docMk/>
            <pc:sldMk cId="3021224441" sldId="294"/>
            <ac:spMk id="12" creationId="{971F4FC6-0606-113A-43EB-9F1F94727724}"/>
          </ac:spMkLst>
        </pc:spChg>
        <pc:spChg chg="add mod">
          <ac:chgData name="Biche, Maeghan" userId="abf4eafd-2813-4650-b4b3-69ec5bed9d86" providerId="ADAL" clId="{F752E5C6-889F-4B9C-BB91-9537AE640112}" dt="2026-05-16T22:29:06.741" v="22570" actId="164"/>
          <ac:spMkLst>
            <pc:docMk/>
            <pc:sldMk cId="3021224441" sldId="294"/>
            <ac:spMk id="19" creationId="{527625A6-FDB8-1F55-7F51-05A05647E6B6}"/>
          </ac:spMkLst>
        </pc:spChg>
        <pc:spChg chg="add mod">
          <ac:chgData name="Biche, Maeghan" userId="abf4eafd-2813-4650-b4b3-69ec5bed9d86" providerId="ADAL" clId="{F752E5C6-889F-4B9C-BB91-9537AE640112}" dt="2026-05-16T22:29:06.741" v="22570" actId="164"/>
          <ac:spMkLst>
            <pc:docMk/>
            <pc:sldMk cId="3021224441" sldId="294"/>
            <ac:spMk id="20" creationId="{34A620C5-DAF3-3F53-F083-F89EEB1732CE}"/>
          </ac:spMkLst>
        </pc:spChg>
        <pc:grpChg chg="mod">
          <ac:chgData name="Biche, Maeghan" userId="abf4eafd-2813-4650-b4b3-69ec5bed9d86" providerId="ADAL" clId="{F752E5C6-889F-4B9C-BB91-9537AE640112}" dt="2026-05-16T22:29:13.665" v="22571" actId="164"/>
          <ac:grpSpMkLst>
            <pc:docMk/>
            <pc:sldMk cId="3021224441" sldId="294"/>
            <ac:grpSpMk id="3" creationId="{39CC8D95-E023-3B8B-98D8-BA9EC82C695C}"/>
          </ac:grpSpMkLst>
        </pc:grpChg>
        <pc:grpChg chg="add mod">
          <ac:chgData name="Biche, Maeghan" userId="abf4eafd-2813-4650-b4b3-69ec5bed9d86" providerId="ADAL" clId="{F752E5C6-889F-4B9C-BB91-9537AE640112}" dt="2026-05-16T22:29:13.665" v="22571" actId="164"/>
          <ac:grpSpMkLst>
            <pc:docMk/>
            <pc:sldMk cId="3021224441" sldId="294"/>
            <ac:grpSpMk id="9" creationId="{F556CFA1-E1EE-0919-06BA-D5F6D8BFFD9A}"/>
          </ac:grpSpMkLst>
        </pc:grpChg>
        <pc:grpChg chg="add mod">
          <ac:chgData name="Biche, Maeghan" userId="abf4eafd-2813-4650-b4b3-69ec5bed9d86" providerId="ADAL" clId="{F752E5C6-889F-4B9C-BB91-9537AE640112}" dt="2026-05-16T22:29:13.665" v="22571" actId="164"/>
          <ac:grpSpMkLst>
            <pc:docMk/>
            <pc:sldMk cId="3021224441" sldId="294"/>
            <ac:grpSpMk id="13" creationId="{579E2FEF-468D-26E9-2806-9ABD767D0DF0}"/>
          </ac:grpSpMkLst>
        </pc:grpChg>
        <pc:cxnChg chg="add mod">
          <ac:chgData name="Biche, Maeghan" userId="abf4eafd-2813-4650-b4b3-69ec5bed9d86" providerId="ADAL" clId="{F752E5C6-889F-4B9C-BB91-9537AE640112}" dt="2026-05-16T22:29:13.665" v="22571" actId="164"/>
          <ac:cxnSpMkLst>
            <pc:docMk/>
            <pc:sldMk cId="3021224441" sldId="294"/>
            <ac:cxnSpMk id="15" creationId="{6AC4C028-1AFC-8735-8D67-7C22DB204E14}"/>
          </ac:cxnSpMkLst>
        </pc:cxnChg>
      </pc:sldChg>
      <pc:sldChg chg="modSp add mod modNotesTx">
        <pc:chgData name="Biche, Maeghan" userId="abf4eafd-2813-4650-b4b3-69ec5bed9d86" providerId="ADAL" clId="{F752E5C6-889F-4B9C-BB91-9537AE640112}" dt="2026-05-02T21:57:08.908" v="21389" actId="20577"/>
        <pc:sldMkLst>
          <pc:docMk/>
          <pc:sldMk cId="1579769537" sldId="295"/>
        </pc:sldMkLst>
        <pc:spChg chg="mod">
          <ac:chgData name="Biche, Maeghan" userId="abf4eafd-2813-4650-b4b3-69ec5bed9d86" providerId="ADAL" clId="{F752E5C6-889F-4B9C-BB91-9537AE640112}" dt="2026-05-02T19:42:42.300" v="20490" actId="20577"/>
          <ac:spMkLst>
            <pc:docMk/>
            <pc:sldMk cId="1579769537" sldId="295"/>
            <ac:spMk id="3" creationId="{9440F313-7BFA-7DB7-0E1A-8901FB0140ED}"/>
          </ac:spMkLst>
        </pc:spChg>
      </pc:sldChg>
      <pc:sldChg chg="modSp add mod modNotesTx">
        <pc:chgData name="Biche, Maeghan" userId="abf4eafd-2813-4650-b4b3-69ec5bed9d86" providerId="ADAL" clId="{F752E5C6-889F-4B9C-BB91-9537AE640112}" dt="2026-05-11T23:32:43.618" v="22529" actId="20577"/>
        <pc:sldMkLst>
          <pc:docMk/>
          <pc:sldMk cId="3960400693" sldId="296"/>
        </pc:sldMkLst>
        <pc:graphicFrameChg chg="mod modGraphic">
          <ac:chgData name="Biche, Maeghan" userId="abf4eafd-2813-4650-b4b3-69ec5bed9d86" providerId="ADAL" clId="{F752E5C6-889F-4B9C-BB91-9537AE640112}" dt="2026-05-11T23:32:43.618" v="22529" actId="20577"/>
          <ac:graphicFrameMkLst>
            <pc:docMk/>
            <pc:sldMk cId="3960400693" sldId="296"/>
            <ac:graphicFrameMk id="13" creationId="{D459AA03-BDC3-86E9-DE85-E89502A42921}"/>
          </ac:graphicFrameMkLst>
        </pc:graphicFrameChg>
      </pc:sldChg>
    </pc:docChg>
  </pc:docChgLst>
  <pc:docChgLst>
    <pc:chgData name="Biche, Maeghan" userId="abf4eafd-2813-4650-b4b3-69ec5bed9d86" providerId="ADAL" clId="{3AFA91A4-F725-4FD9-9635-2ECD8211185F}"/>
    <pc:docChg chg="custSel modSld">
      <pc:chgData name="Biche, Maeghan" userId="abf4eafd-2813-4650-b4b3-69ec5bed9d86" providerId="ADAL" clId="{3AFA91A4-F725-4FD9-9635-2ECD8211185F}" dt="2026-05-15T13:43:57.427" v="648" actId="20577"/>
      <pc:docMkLst>
        <pc:docMk/>
      </pc:docMkLst>
      <pc:sldChg chg="modNotesTx">
        <pc:chgData name="Biche, Maeghan" userId="abf4eafd-2813-4650-b4b3-69ec5bed9d86" providerId="ADAL" clId="{3AFA91A4-F725-4FD9-9635-2ECD8211185F}" dt="2026-04-29T01:56:35.024" v="222" actId="20577"/>
        <pc:sldMkLst>
          <pc:docMk/>
          <pc:sldMk cId="3152095812" sldId="264"/>
        </pc:sldMkLst>
      </pc:sldChg>
      <pc:sldChg chg="modNotesTx">
        <pc:chgData name="Biche, Maeghan" userId="abf4eafd-2813-4650-b4b3-69ec5bed9d86" providerId="ADAL" clId="{3AFA91A4-F725-4FD9-9635-2ECD8211185F}" dt="2026-04-29T02:04:12.049" v="463" actId="20577"/>
        <pc:sldMkLst>
          <pc:docMk/>
          <pc:sldMk cId="2771217587" sldId="271"/>
        </pc:sldMkLst>
      </pc:sldChg>
      <pc:sldChg chg="modNotesTx">
        <pc:chgData name="Biche, Maeghan" userId="abf4eafd-2813-4650-b4b3-69ec5bed9d86" providerId="ADAL" clId="{3AFA91A4-F725-4FD9-9635-2ECD8211185F}" dt="2026-05-07T03:04:37.853" v="612" actId="20577"/>
        <pc:sldMkLst>
          <pc:docMk/>
          <pc:sldMk cId="2422900692" sldId="272"/>
        </pc:sldMkLst>
      </pc:sldChg>
      <pc:sldChg chg="modNotesTx">
        <pc:chgData name="Biche, Maeghan" userId="abf4eafd-2813-4650-b4b3-69ec5bed9d86" providerId="ADAL" clId="{3AFA91A4-F725-4FD9-9635-2ECD8211185F}" dt="2026-04-29T02:02:49.937" v="452" actId="20577"/>
        <pc:sldMkLst>
          <pc:docMk/>
          <pc:sldMk cId="2653306163" sldId="281"/>
        </pc:sldMkLst>
      </pc:sldChg>
      <pc:sldChg chg="modNotesTx">
        <pc:chgData name="Biche, Maeghan" userId="abf4eafd-2813-4650-b4b3-69ec5bed9d86" providerId="ADAL" clId="{3AFA91A4-F725-4FD9-9635-2ECD8211185F}" dt="2026-05-07T03:07:43.471" v="627" actId="20577"/>
        <pc:sldMkLst>
          <pc:docMk/>
          <pc:sldMk cId="336840971" sldId="292"/>
        </pc:sldMkLst>
      </pc:sldChg>
      <pc:sldChg chg="modSp mod modNotesTx">
        <pc:chgData name="Biche, Maeghan" userId="abf4eafd-2813-4650-b4b3-69ec5bed9d86" providerId="ADAL" clId="{3AFA91A4-F725-4FD9-9635-2ECD8211185F}" dt="2026-05-15T13:43:57.427" v="648" actId="20577"/>
        <pc:sldMkLst>
          <pc:docMk/>
          <pc:sldMk cId="3028914957" sldId="293"/>
        </pc:sldMkLst>
        <pc:spChg chg="mod">
          <ac:chgData name="Biche, Maeghan" userId="abf4eafd-2813-4650-b4b3-69ec5bed9d86" providerId="ADAL" clId="{3AFA91A4-F725-4FD9-9635-2ECD8211185F}" dt="2026-05-07T03:21:37.379" v="644" actId="20577"/>
          <ac:spMkLst>
            <pc:docMk/>
            <pc:sldMk cId="3028914957" sldId="293"/>
            <ac:spMk id="6" creationId="{7A1C6479-4D34-48D7-43AF-ECFD880708F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22DD4-7FB4-451D-BC5E-9D275466B86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4C68A9F-04B4-4D65-8359-0CA9BAADEA5D}">
      <dgm:prSet phldrT="[Text]" phldr="0" custT="1"/>
      <dgm:spPr>
        <a:solidFill>
          <a:schemeClr val="tx1"/>
        </a:solidFill>
        <a:ln>
          <a:solidFill>
            <a:srgbClr val="2860A4"/>
          </a:solidFill>
        </a:ln>
      </dgm:spPr>
      <dgm:t>
        <a:bodyPr/>
        <a:lstStyle/>
        <a:p>
          <a:r>
            <a:rPr lang="en-US" sz="2800" b="1" dirty="0">
              <a:solidFill>
                <a:schemeClr val="bg1"/>
              </a:solidFill>
            </a:rPr>
            <a:t>Neurogenic Fever</a:t>
          </a:r>
        </a:p>
      </dgm:t>
    </dgm:pt>
    <dgm:pt modelId="{D5F168FB-0B45-4976-85E7-45B8A09EB79D}" type="parTrans" cxnId="{DA3F5D5A-58A6-4C5D-A1C4-BC8E733732B3}">
      <dgm:prSet/>
      <dgm:spPr/>
      <dgm:t>
        <a:bodyPr/>
        <a:lstStyle/>
        <a:p>
          <a:endParaRPr lang="en-US" sz="2800"/>
        </a:p>
      </dgm:t>
    </dgm:pt>
    <dgm:pt modelId="{559BCF11-A739-4A82-A5F3-553E0D47578D}" type="sibTrans" cxnId="{DA3F5D5A-58A6-4C5D-A1C4-BC8E733732B3}">
      <dgm:prSet/>
      <dgm:spPr/>
      <dgm:t>
        <a:bodyPr/>
        <a:lstStyle/>
        <a:p>
          <a:endParaRPr lang="en-US" sz="2800"/>
        </a:p>
      </dgm:t>
    </dgm:pt>
    <dgm:pt modelId="{480ABA0D-A5BC-4FF7-912C-A1597F0A7673}">
      <dgm:prSet phldrT="[Text]" phldr="0" custT="1"/>
      <dgm:spPr>
        <a:solidFill>
          <a:srgbClr val="FEC50D"/>
        </a:solidFill>
        <a:ln>
          <a:solidFill>
            <a:srgbClr val="2860A4"/>
          </a:solidFill>
        </a:ln>
      </dgm:spPr>
      <dgm:t>
        <a:bodyPr/>
        <a:lstStyle/>
        <a:p>
          <a:pPr algn="ctr"/>
          <a:r>
            <a:rPr lang="en-US" sz="2600" b="1" dirty="0">
              <a:solidFill>
                <a:schemeClr val="bg1"/>
              </a:solidFill>
            </a:rPr>
            <a:t>Central Fever</a:t>
          </a:r>
        </a:p>
        <a:p>
          <a:pPr algn="ctr"/>
          <a:r>
            <a:rPr lang="en-US" sz="2200" dirty="0">
              <a:solidFill>
                <a:schemeClr val="bg1"/>
              </a:solidFill>
            </a:rPr>
            <a:t>Non-infectious increase in     body temperature</a:t>
          </a:r>
        </a:p>
        <a:p>
          <a:pPr algn="ctr"/>
          <a:r>
            <a:rPr lang="en-US" sz="2200" dirty="0">
              <a:solidFill>
                <a:schemeClr val="bg1"/>
              </a:solidFill>
            </a:rPr>
            <a:t>Diagnosis of exclusion</a:t>
          </a:r>
        </a:p>
      </dgm:t>
    </dgm:pt>
    <dgm:pt modelId="{7F2BBCB5-73DB-45CF-82A7-89C007CE126A}" type="parTrans" cxnId="{E5912CD1-2861-453E-95A9-4E6173A1781B}">
      <dgm:prSet/>
      <dgm:spPr>
        <a:solidFill>
          <a:schemeClr val="tx1"/>
        </a:solidFill>
        <a:ln>
          <a:solidFill>
            <a:schemeClr val="tx1"/>
          </a:solidFill>
        </a:ln>
      </dgm:spPr>
      <dgm:t>
        <a:bodyPr/>
        <a:lstStyle/>
        <a:p>
          <a:endParaRPr lang="en-US" sz="2800"/>
        </a:p>
      </dgm:t>
    </dgm:pt>
    <dgm:pt modelId="{9F71B9AA-884A-49CA-987B-9C2A9FEC363E}" type="sibTrans" cxnId="{E5912CD1-2861-453E-95A9-4E6173A1781B}">
      <dgm:prSet/>
      <dgm:spPr/>
      <dgm:t>
        <a:bodyPr/>
        <a:lstStyle/>
        <a:p>
          <a:endParaRPr lang="en-US" sz="2800"/>
        </a:p>
      </dgm:t>
    </dgm:pt>
    <dgm:pt modelId="{8F046407-6B42-4526-AA9A-AD973813D749}">
      <dgm:prSet phldrT="[Text]" phldr="0" custT="1"/>
      <dgm:spPr>
        <a:solidFill>
          <a:srgbClr val="FEC50D"/>
        </a:solidFill>
        <a:ln>
          <a:solidFill>
            <a:srgbClr val="2860A4"/>
          </a:solidFill>
        </a:ln>
      </dgm:spPr>
      <dgm:t>
        <a:bodyPr/>
        <a:lstStyle/>
        <a:p>
          <a:pPr algn="ctr"/>
          <a:r>
            <a:rPr lang="en-US" sz="2600" b="1" dirty="0">
              <a:solidFill>
                <a:schemeClr val="bg1"/>
              </a:solidFill>
            </a:rPr>
            <a:t>Paroxysmal Sympathetic Hyperactivity (PSH)</a:t>
          </a:r>
        </a:p>
        <a:p>
          <a:pPr algn="ctr"/>
          <a:r>
            <a:rPr lang="en-US" sz="2200" dirty="0">
              <a:solidFill>
                <a:schemeClr val="bg1"/>
              </a:solidFill>
            </a:rPr>
            <a:t>Syndrome primarily described after traumatic brain injury</a:t>
          </a:r>
        </a:p>
        <a:p>
          <a:pPr algn="ctr"/>
          <a:r>
            <a:rPr lang="en-US" sz="2200" dirty="0">
              <a:solidFill>
                <a:schemeClr val="bg1"/>
              </a:solidFill>
            </a:rPr>
            <a:t>PSH Assessment Measure      (PSH-AM)</a:t>
          </a:r>
        </a:p>
      </dgm:t>
    </dgm:pt>
    <dgm:pt modelId="{239965F7-7FBD-4E48-8347-7E60261372F2}" type="parTrans" cxnId="{7FC6E90B-64F1-42F0-BB7C-8B9365D3B3DF}">
      <dgm:prSet/>
      <dgm:spPr>
        <a:ln>
          <a:solidFill>
            <a:schemeClr val="tx1"/>
          </a:solidFill>
        </a:ln>
      </dgm:spPr>
      <dgm:t>
        <a:bodyPr/>
        <a:lstStyle/>
        <a:p>
          <a:endParaRPr lang="en-US" sz="2800"/>
        </a:p>
      </dgm:t>
    </dgm:pt>
    <dgm:pt modelId="{859AB38F-70BE-4137-B053-43C233BC1327}" type="sibTrans" cxnId="{7FC6E90B-64F1-42F0-BB7C-8B9365D3B3DF}">
      <dgm:prSet/>
      <dgm:spPr/>
      <dgm:t>
        <a:bodyPr/>
        <a:lstStyle/>
        <a:p>
          <a:endParaRPr lang="en-US" sz="2800"/>
        </a:p>
      </dgm:t>
    </dgm:pt>
    <dgm:pt modelId="{5190D2C6-1703-4341-BF41-38B342E80B90}" type="pres">
      <dgm:prSet presAssocID="{00A22DD4-7FB4-451D-BC5E-9D275466B867}" presName="hierChild1" presStyleCnt="0">
        <dgm:presLayoutVars>
          <dgm:orgChart val="1"/>
          <dgm:chPref val="1"/>
          <dgm:dir/>
          <dgm:animOne val="branch"/>
          <dgm:animLvl val="lvl"/>
          <dgm:resizeHandles/>
        </dgm:presLayoutVars>
      </dgm:prSet>
      <dgm:spPr/>
    </dgm:pt>
    <dgm:pt modelId="{2A84F476-A851-4128-9DE5-E4C3C52FC04E}" type="pres">
      <dgm:prSet presAssocID="{F4C68A9F-04B4-4D65-8359-0CA9BAADEA5D}" presName="hierRoot1" presStyleCnt="0">
        <dgm:presLayoutVars>
          <dgm:hierBranch val="init"/>
        </dgm:presLayoutVars>
      </dgm:prSet>
      <dgm:spPr/>
    </dgm:pt>
    <dgm:pt modelId="{F96D43A0-7FEF-4D93-8F34-902B692B7689}" type="pres">
      <dgm:prSet presAssocID="{F4C68A9F-04B4-4D65-8359-0CA9BAADEA5D}" presName="rootComposite1" presStyleCnt="0"/>
      <dgm:spPr/>
    </dgm:pt>
    <dgm:pt modelId="{36BBA292-76FC-4B47-8E3E-3D01AC674E94}" type="pres">
      <dgm:prSet presAssocID="{F4C68A9F-04B4-4D65-8359-0CA9BAADEA5D}" presName="rootText1" presStyleLbl="node0" presStyleIdx="0" presStyleCnt="1" custScaleX="86237" custScaleY="47178" custLinFactNeighborX="0" custLinFactNeighborY="-7817">
        <dgm:presLayoutVars>
          <dgm:chPref val="3"/>
        </dgm:presLayoutVars>
      </dgm:prSet>
      <dgm:spPr/>
    </dgm:pt>
    <dgm:pt modelId="{AA3E16A5-7811-4CF4-BB62-12AB078093DC}" type="pres">
      <dgm:prSet presAssocID="{F4C68A9F-04B4-4D65-8359-0CA9BAADEA5D}" presName="rootConnector1" presStyleLbl="node1" presStyleIdx="0" presStyleCnt="0"/>
      <dgm:spPr/>
    </dgm:pt>
    <dgm:pt modelId="{B14523DE-E844-4C59-98ED-6E81F2B7ADFD}" type="pres">
      <dgm:prSet presAssocID="{F4C68A9F-04B4-4D65-8359-0CA9BAADEA5D}" presName="hierChild2" presStyleCnt="0"/>
      <dgm:spPr/>
    </dgm:pt>
    <dgm:pt modelId="{159E13CA-660C-4E1B-A3FC-D249553DC61A}" type="pres">
      <dgm:prSet presAssocID="{7F2BBCB5-73DB-45CF-82A7-89C007CE126A}" presName="Name37" presStyleLbl="parChTrans1D2" presStyleIdx="0" presStyleCnt="2"/>
      <dgm:spPr/>
    </dgm:pt>
    <dgm:pt modelId="{7DFF296E-E92C-4B5F-A9B2-977F7E89556F}" type="pres">
      <dgm:prSet presAssocID="{480ABA0D-A5BC-4FF7-912C-A1597F0A7673}" presName="hierRoot2" presStyleCnt="0">
        <dgm:presLayoutVars>
          <dgm:hierBranch val="init"/>
        </dgm:presLayoutVars>
      </dgm:prSet>
      <dgm:spPr/>
    </dgm:pt>
    <dgm:pt modelId="{0DC2071C-979F-4737-800F-139A04079BE3}" type="pres">
      <dgm:prSet presAssocID="{480ABA0D-A5BC-4FF7-912C-A1597F0A7673}" presName="rootComposite" presStyleCnt="0"/>
      <dgm:spPr/>
    </dgm:pt>
    <dgm:pt modelId="{1423D9D9-F5A1-49C4-856E-751AFFADE333}" type="pres">
      <dgm:prSet presAssocID="{480ABA0D-A5BC-4FF7-912C-A1597F0A7673}" presName="rootText" presStyleLbl="node2" presStyleIdx="0" presStyleCnt="2" custScaleX="99696" custScaleY="127333" custLinFactNeighborX="-23032" custLinFactNeighborY="480">
        <dgm:presLayoutVars>
          <dgm:chPref val="3"/>
        </dgm:presLayoutVars>
      </dgm:prSet>
      <dgm:spPr/>
    </dgm:pt>
    <dgm:pt modelId="{FFA03BD4-AEE6-4438-9CBE-EB01F3FE7BB5}" type="pres">
      <dgm:prSet presAssocID="{480ABA0D-A5BC-4FF7-912C-A1597F0A7673}" presName="rootConnector" presStyleLbl="node2" presStyleIdx="0" presStyleCnt="2"/>
      <dgm:spPr/>
    </dgm:pt>
    <dgm:pt modelId="{09F85BAF-2DE9-44B1-A3D8-6842225E183F}" type="pres">
      <dgm:prSet presAssocID="{480ABA0D-A5BC-4FF7-912C-A1597F0A7673}" presName="hierChild4" presStyleCnt="0"/>
      <dgm:spPr/>
    </dgm:pt>
    <dgm:pt modelId="{95AEEBE8-32DB-48C9-BF21-190B62300337}" type="pres">
      <dgm:prSet presAssocID="{480ABA0D-A5BC-4FF7-912C-A1597F0A7673}" presName="hierChild5" presStyleCnt="0"/>
      <dgm:spPr/>
    </dgm:pt>
    <dgm:pt modelId="{AA10BE94-18BB-4B87-95AF-C4A84B7A5BBC}" type="pres">
      <dgm:prSet presAssocID="{239965F7-7FBD-4E48-8347-7E60261372F2}" presName="Name37" presStyleLbl="parChTrans1D2" presStyleIdx="1" presStyleCnt="2"/>
      <dgm:spPr/>
    </dgm:pt>
    <dgm:pt modelId="{88F8ACCF-BEC3-4056-A572-98E571203D48}" type="pres">
      <dgm:prSet presAssocID="{8F046407-6B42-4526-AA9A-AD973813D749}" presName="hierRoot2" presStyleCnt="0">
        <dgm:presLayoutVars>
          <dgm:hierBranch val="init"/>
        </dgm:presLayoutVars>
      </dgm:prSet>
      <dgm:spPr/>
    </dgm:pt>
    <dgm:pt modelId="{69B70E14-F8D7-458F-B03A-E26BBB955C7D}" type="pres">
      <dgm:prSet presAssocID="{8F046407-6B42-4526-AA9A-AD973813D749}" presName="rootComposite" presStyleCnt="0"/>
      <dgm:spPr/>
    </dgm:pt>
    <dgm:pt modelId="{2256D8A8-2A41-44FE-9AAA-84482D4F3DA4}" type="pres">
      <dgm:prSet presAssocID="{8F046407-6B42-4526-AA9A-AD973813D749}" presName="rootText" presStyleLbl="node2" presStyleIdx="1" presStyleCnt="2" custScaleX="99724" custScaleY="148047" custLinFactNeighborX="110" custLinFactNeighborY="434">
        <dgm:presLayoutVars>
          <dgm:chPref val="3"/>
        </dgm:presLayoutVars>
      </dgm:prSet>
      <dgm:spPr/>
    </dgm:pt>
    <dgm:pt modelId="{8912839B-28E9-4074-9DA3-909AC3AF9E5A}" type="pres">
      <dgm:prSet presAssocID="{8F046407-6B42-4526-AA9A-AD973813D749}" presName="rootConnector" presStyleLbl="node2" presStyleIdx="1" presStyleCnt="2"/>
      <dgm:spPr/>
    </dgm:pt>
    <dgm:pt modelId="{7E0C9114-F488-4C2D-ADDF-AE5003E25586}" type="pres">
      <dgm:prSet presAssocID="{8F046407-6B42-4526-AA9A-AD973813D749}" presName="hierChild4" presStyleCnt="0"/>
      <dgm:spPr/>
    </dgm:pt>
    <dgm:pt modelId="{916C147E-3545-42A1-8BB8-50ECFCA65FB9}" type="pres">
      <dgm:prSet presAssocID="{8F046407-6B42-4526-AA9A-AD973813D749}" presName="hierChild5" presStyleCnt="0"/>
      <dgm:spPr/>
    </dgm:pt>
    <dgm:pt modelId="{A80AA87E-B83F-4178-ADEF-7EEA67517D4E}" type="pres">
      <dgm:prSet presAssocID="{F4C68A9F-04B4-4D65-8359-0CA9BAADEA5D}" presName="hierChild3" presStyleCnt="0"/>
      <dgm:spPr/>
    </dgm:pt>
  </dgm:ptLst>
  <dgm:cxnLst>
    <dgm:cxn modelId="{24958204-B248-493A-AB44-555407BF7CF5}" type="presOf" srcId="{F4C68A9F-04B4-4D65-8359-0CA9BAADEA5D}" destId="{36BBA292-76FC-4B47-8E3E-3D01AC674E94}" srcOrd="0" destOrd="0" presId="urn:microsoft.com/office/officeart/2005/8/layout/orgChart1"/>
    <dgm:cxn modelId="{7FC6E90B-64F1-42F0-BB7C-8B9365D3B3DF}" srcId="{F4C68A9F-04B4-4D65-8359-0CA9BAADEA5D}" destId="{8F046407-6B42-4526-AA9A-AD973813D749}" srcOrd="1" destOrd="0" parTransId="{239965F7-7FBD-4E48-8347-7E60261372F2}" sibTransId="{859AB38F-70BE-4137-B053-43C233BC1327}"/>
    <dgm:cxn modelId="{1D95B72C-B508-43E8-9E54-2B5448D88F4F}" type="presOf" srcId="{480ABA0D-A5BC-4FF7-912C-A1597F0A7673}" destId="{1423D9D9-F5A1-49C4-856E-751AFFADE333}" srcOrd="0" destOrd="0" presId="urn:microsoft.com/office/officeart/2005/8/layout/orgChart1"/>
    <dgm:cxn modelId="{527A0137-698C-4597-8019-7AA410231395}" type="presOf" srcId="{7F2BBCB5-73DB-45CF-82A7-89C007CE126A}" destId="{159E13CA-660C-4E1B-A3FC-D249553DC61A}" srcOrd="0" destOrd="0" presId="urn:microsoft.com/office/officeart/2005/8/layout/orgChart1"/>
    <dgm:cxn modelId="{A3D4A767-5AF1-40F4-AB07-ED33C6B853B5}" type="presOf" srcId="{239965F7-7FBD-4E48-8347-7E60261372F2}" destId="{AA10BE94-18BB-4B87-95AF-C4A84B7A5BBC}" srcOrd="0" destOrd="0" presId="urn:microsoft.com/office/officeart/2005/8/layout/orgChart1"/>
    <dgm:cxn modelId="{4AE60B78-7B8D-456E-B72E-C7F614CB2AEE}" type="presOf" srcId="{00A22DD4-7FB4-451D-BC5E-9D275466B867}" destId="{5190D2C6-1703-4341-BF41-38B342E80B90}" srcOrd="0" destOrd="0" presId="urn:microsoft.com/office/officeart/2005/8/layout/orgChart1"/>
    <dgm:cxn modelId="{DA3F5D5A-58A6-4C5D-A1C4-BC8E733732B3}" srcId="{00A22DD4-7FB4-451D-BC5E-9D275466B867}" destId="{F4C68A9F-04B4-4D65-8359-0CA9BAADEA5D}" srcOrd="0" destOrd="0" parTransId="{D5F168FB-0B45-4976-85E7-45B8A09EB79D}" sibTransId="{559BCF11-A739-4A82-A5F3-553E0D47578D}"/>
    <dgm:cxn modelId="{2E54C18E-66E7-4CE2-B4DD-2504B3AABA6F}" type="presOf" srcId="{8F046407-6B42-4526-AA9A-AD973813D749}" destId="{2256D8A8-2A41-44FE-9AAA-84482D4F3DA4}" srcOrd="0" destOrd="0" presId="urn:microsoft.com/office/officeart/2005/8/layout/orgChart1"/>
    <dgm:cxn modelId="{C216ACA9-2617-4EE3-9A85-1B8915726250}" type="presOf" srcId="{8F046407-6B42-4526-AA9A-AD973813D749}" destId="{8912839B-28E9-4074-9DA3-909AC3AF9E5A}" srcOrd="1" destOrd="0" presId="urn:microsoft.com/office/officeart/2005/8/layout/orgChart1"/>
    <dgm:cxn modelId="{09D269CE-A004-469D-953A-99FAB18846BE}" type="presOf" srcId="{F4C68A9F-04B4-4D65-8359-0CA9BAADEA5D}" destId="{AA3E16A5-7811-4CF4-BB62-12AB078093DC}" srcOrd="1" destOrd="0" presId="urn:microsoft.com/office/officeart/2005/8/layout/orgChart1"/>
    <dgm:cxn modelId="{E5912CD1-2861-453E-95A9-4E6173A1781B}" srcId="{F4C68A9F-04B4-4D65-8359-0CA9BAADEA5D}" destId="{480ABA0D-A5BC-4FF7-912C-A1597F0A7673}" srcOrd="0" destOrd="0" parTransId="{7F2BBCB5-73DB-45CF-82A7-89C007CE126A}" sibTransId="{9F71B9AA-884A-49CA-987B-9C2A9FEC363E}"/>
    <dgm:cxn modelId="{D8F205EF-2D21-498D-A705-698D7A39C75F}" type="presOf" srcId="{480ABA0D-A5BC-4FF7-912C-A1597F0A7673}" destId="{FFA03BD4-AEE6-4438-9CBE-EB01F3FE7BB5}" srcOrd="1" destOrd="0" presId="urn:microsoft.com/office/officeart/2005/8/layout/orgChart1"/>
    <dgm:cxn modelId="{5188F9A0-FFA9-44E8-B632-C8FDB11B741E}" type="presParOf" srcId="{5190D2C6-1703-4341-BF41-38B342E80B90}" destId="{2A84F476-A851-4128-9DE5-E4C3C52FC04E}" srcOrd="0" destOrd="0" presId="urn:microsoft.com/office/officeart/2005/8/layout/orgChart1"/>
    <dgm:cxn modelId="{F15560DB-F27C-41A4-BB84-CA37BFE153E5}" type="presParOf" srcId="{2A84F476-A851-4128-9DE5-E4C3C52FC04E}" destId="{F96D43A0-7FEF-4D93-8F34-902B692B7689}" srcOrd="0" destOrd="0" presId="urn:microsoft.com/office/officeart/2005/8/layout/orgChart1"/>
    <dgm:cxn modelId="{B8B9D88A-EE9D-4B62-8D3E-16A26FD3B913}" type="presParOf" srcId="{F96D43A0-7FEF-4D93-8F34-902B692B7689}" destId="{36BBA292-76FC-4B47-8E3E-3D01AC674E94}" srcOrd="0" destOrd="0" presId="urn:microsoft.com/office/officeart/2005/8/layout/orgChart1"/>
    <dgm:cxn modelId="{D0C4B727-796D-4A18-B857-BFC5A1C021F1}" type="presParOf" srcId="{F96D43A0-7FEF-4D93-8F34-902B692B7689}" destId="{AA3E16A5-7811-4CF4-BB62-12AB078093DC}" srcOrd="1" destOrd="0" presId="urn:microsoft.com/office/officeart/2005/8/layout/orgChart1"/>
    <dgm:cxn modelId="{BF6B061D-535C-45B0-A571-F7CBB8A12F32}" type="presParOf" srcId="{2A84F476-A851-4128-9DE5-E4C3C52FC04E}" destId="{B14523DE-E844-4C59-98ED-6E81F2B7ADFD}" srcOrd="1" destOrd="0" presId="urn:microsoft.com/office/officeart/2005/8/layout/orgChart1"/>
    <dgm:cxn modelId="{18D13EC1-0C4D-480B-A1FA-BBC54707CCF1}" type="presParOf" srcId="{B14523DE-E844-4C59-98ED-6E81F2B7ADFD}" destId="{159E13CA-660C-4E1B-A3FC-D249553DC61A}" srcOrd="0" destOrd="0" presId="urn:microsoft.com/office/officeart/2005/8/layout/orgChart1"/>
    <dgm:cxn modelId="{9CB54165-6CEA-4C0B-9E82-1CE86B66E196}" type="presParOf" srcId="{B14523DE-E844-4C59-98ED-6E81F2B7ADFD}" destId="{7DFF296E-E92C-4B5F-A9B2-977F7E89556F}" srcOrd="1" destOrd="0" presId="urn:microsoft.com/office/officeart/2005/8/layout/orgChart1"/>
    <dgm:cxn modelId="{BC75FC22-E68A-420F-808D-36F1D830FFDB}" type="presParOf" srcId="{7DFF296E-E92C-4B5F-A9B2-977F7E89556F}" destId="{0DC2071C-979F-4737-800F-139A04079BE3}" srcOrd="0" destOrd="0" presId="urn:microsoft.com/office/officeart/2005/8/layout/orgChart1"/>
    <dgm:cxn modelId="{8D5C8DD6-959C-4941-B14B-D6EDDB91FC49}" type="presParOf" srcId="{0DC2071C-979F-4737-800F-139A04079BE3}" destId="{1423D9D9-F5A1-49C4-856E-751AFFADE333}" srcOrd="0" destOrd="0" presId="urn:microsoft.com/office/officeart/2005/8/layout/orgChart1"/>
    <dgm:cxn modelId="{16EA3C83-4024-4B09-8827-15C0343ABE72}" type="presParOf" srcId="{0DC2071C-979F-4737-800F-139A04079BE3}" destId="{FFA03BD4-AEE6-4438-9CBE-EB01F3FE7BB5}" srcOrd="1" destOrd="0" presId="urn:microsoft.com/office/officeart/2005/8/layout/orgChart1"/>
    <dgm:cxn modelId="{CA643B81-3330-4BD7-BCC4-B9858019AFC6}" type="presParOf" srcId="{7DFF296E-E92C-4B5F-A9B2-977F7E89556F}" destId="{09F85BAF-2DE9-44B1-A3D8-6842225E183F}" srcOrd="1" destOrd="0" presId="urn:microsoft.com/office/officeart/2005/8/layout/orgChart1"/>
    <dgm:cxn modelId="{E1DD6BB4-8CC8-4396-8D7A-53B00032B4CD}" type="presParOf" srcId="{7DFF296E-E92C-4B5F-A9B2-977F7E89556F}" destId="{95AEEBE8-32DB-48C9-BF21-190B62300337}" srcOrd="2" destOrd="0" presId="urn:microsoft.com/office/officeart/2005/8/layout/orgChart1"/>
    <dgm:cxn modelId="{842B402E-08AA-4623-B9DA-1368A65E8A84}" type="presParOf" srcId="{B14523DE-E844-4C59-98ED-6E81F2B7ADFD}" destId="{AA10BE94-18BB-4B87-95AF-C4A84B7A5BBC}" srcOrd="2" destOrd="0" presId="urn:microsoft.com/office/officeart/2005/8/layout/orgChart1"/>
    <dgm:cxn modelId="{C4BB8A69-2170-4F1E-9837-ED6D5FE09292}" type="presParOf" srcId="{B14523DE-E844-4C59-98ED-6E81F2B7ADFD}" destId="{88F8ACCF-BEC3-4056-A572-98E571203D48}" srcOrd="3" destOrd="0" presId="urn:microsoft.com/office/officeart/2005/8/layout/orgChart1"/>
    <dgm:cxn modelId="{F59343C7-9D35-4AD3-8168-837F55EEDF2E}" type="presParOf" srcId="{88F8ACCF-BEC3-4056-A572-98E571203D48}" destId="{69B70E14-F8D7-458F-B03A-E26BBB955C7D}" srcOrd="0" destOrd="0" presId="urn:microsoft.com/office/officeart/2005/8/layout/orgChart1"/>
    <dgm:cxn modelId="{4CFF511B-59AD-4028-98AD-F20D75072513}" type="presParOf" srcId="{69B70E14-F8D7-458F-B03A-E26BBB955C7D}" destId="{2256D8A8-2A41-44FE-9AAA-84482D4F3DA4}" srcOrd="0" destOrd="0" presId="urn:microsoft.com/office/officeart/2005/8/layout/orgChart1"/>
    <dgm:cxn modelId="{6E00B027-32CC-4C75-A868-B1596B6A387F}" type="presParOf" srcId="{69B70E14-F8D7-458F-B03A-E26BBB955C7D}" destId="{8912839B-28E9-4074-9DA3-909AC3AF9E5A}" srcOrd="1" destOrd="0" presId="urn:microsoft.com/office/officeart/2005/8/layout/orgChart1"/>
    <dgm:cxn modelId="{F93BDEAA-6BBC-4ACF-A57C-212D4ED20F9D}" type="presParOf" srcId="{88F8ACCF-BEC3-4056-A572-98E571203D48}" destId="{7E0C9114-F488-4C2D-ADDF-AE5003E25586}" srcOrd="1" destOrd="0" presId="urn:microsoft.com/office/officeart/2005/8/layout/orgChart1"/>
    <dgm:cxn modelId="{33FE449A-8DBA-4201-B337-997163474351}" type="presParOf" srcId="{88F8ACCF-BEC3-4056-A572-98E571203D48}" destId="{916C147E-3545-42A1-8BB8-50ECFCA65FB9}" srcOrd="2" destOrd="0" presId="urn:microsoft.com/office/officeart/2005/8/layout/orgChart1"/>
    <dgm:cxn modelId="{8771DBAB-9EAC-4A62-99A0-738C49F58D8A}" type="presParOf" srcId="{2A84F476-A851-4128-9DE5-E4C3C52FC04E}" destId="{A80AA87E-B83F-4178-ADEF-7EEA67517D4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A22DD4-7FB4-451D-BC5E-9D275466B86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4C68A9F-04B4-4D65-8359-0CA9BAADEA5D}">
      <dgm:prSet phldrT="[Text]" phldr="0" custT="1"/>
      <dgm:spPr>
        <a:solidFill>
          <a:schemeClr val="tx1"/>
        </a:solidFill>
        <a:ln>
          <a:solidFill>
            <a:srgbClr val="2860A4"/>
          </a:solidFill>
        </a:ln>
      </dgm:spPr>
      <dgm:t>
        <a:bodyPr/>
        <a:lstStyle/>
        <a:p>
          <a:r>
            <a:rPr lang="en-US" sz="2800" dirty="0">
              <a:solidFill>
                <a:schemeClr val="bg1"/>
              </a:solidFill>
            </a:rPr>
            <a:t>Neurogenic Fever</a:t>
          </a:r>
        </a:p>
      </dgm:t>
    </dgm:pt>
    <dgm:pt modelId="{D5F168FB-0B45-4976-85E7-45B8A09EB79D}" type="parTrans" cxnId="{DA3F5D5A-58A6-4C5D-A1C4-BC8E733732B3}">
      <dgm:prSet/>
      <dgm:spPr/>
      <dgm:t>
        <a:bodyPr/>
        <a:lstStyle/>
        <a:p>
          <a:endParaRPr lang="en-US" sz="2800"/>
        </a:p>
      </dgm:t>
    </dgm:pt>
    <dgm:pt modelId="{559BCF11-A739-4A82-A5F3-553E0D47578D}" type="sibTrans" cxnId="{DA3F5D5A-58A6-4C5D-A1C4-BC8E733732B3}">
      <dgm:prSet/>
      <dgm:spPr/>
      <dgm:t>
        <a:bodyPr/>
        <a:lstStyle/>
        <a:p>
          <a:endParaRPr lang="en-US" sz="2800"/>
        </a:p>
      </dgm:t>
    </dgm:pt>
    <dgm:pt modelId="{480ABA0D-A5BC-4FF7-912C-A1597F0A7673}">
      <dgm:prSet phldrT="[Text]" phldr="0" custT="1"/>
      <dgm:spPr>
        <a:solidFill>
          <a:srgbClr val="FEC50D"/>
        </a:solidFill>
        <a:ln>
          <a:solidFill>
            <a:srgbClr val="2860A4"/>
          </a:solidFill>
        </a:ln>
      </dgm:spPr>
      <dgm:t>
        <a:bodyPr/>
        <a:lstStyle/>
        <a:p>
          <a:r>
            <a:rPr lang="en-US" sz="2800" dirty="0">
              <a:solidFill>
                <a:schemeClr val="bg1"/>
              </a:solidFill>
            </a:rPr>
            <a:t>Central Fever</a:t>
          </a:r>
        </a:p>
      </dgm:t>
    </dgm:pt>
    <dgm:pt modelId="{7F2BBCB5-73DB-45CF-82A7-89C007CE126A}" type="parTrans" cxnId="{E5912CD1-2861-453E-95A9-4E6173A1781B}">
      <dgm:prSet/>
      <dgm:spPr>
        <a:solidFill>
          <a:schemeClr val="tx1"/>
        </a:solidFill>
        <a:ln>
          <a:solidFill>
            <a:schemeClr val="tx1"/>
          </a:solidFill>
        </a:ln>
      </dgm:spPr>
      <dgm:t>
        <a:bodyPr/>
        <a:lstStyle/>
        <a:p>
          <a:endParaRPr lang="en-US" sz="2800"/>
        </a:p>
      </dgm:t>
    </dgm:pt>
    <dgm:pt modelId="{9F71B9AA-884A-49CA-987B-9C2A9FEC363E}" type="sibTrans" cxnId="{E5912CD1-2861-453E-95A9-4E6173A1781B}">
      <dgm:prSet/>
      <dgm:spPr/>
      <dgm:t>
        <a:bodyPr/>
        <a:lstStyle/>
        <a:p>
          <a:endParaRPr lang="en-US" sz="2800"/>
        </a:p>
      </dgm:t>
    </dgm:pt>
    <dgm:pt modelId="{8F046407-6B42-4526-AA9A-AD973813D749}">
      <dgm:prSet phldrT="[Text]" phldr="0" custT="1"/>
      <dgm:spPr>
        <a:solidFill>
          <a:srgbClr val="FEC50D"/>
        </a:solidFill>
        <a:ln>
          <a:solidFill>
            <a:srgbClr val="2860A4"/>
          </a:solidFill>
        </a:ln>
      </dgm:spPr>
      <dgm:t>
        <a:bodyPr/>
        <a:lstStyle/>
        <a:p>
          <a:r>
            <a:rPr lang="en-US" sz="2800" dirty="0">
              <a:solidFill>
                <a:schemeClr val="bg1"/>
              </a:solidFill>
            </a:rPr>
            <a:t>Paroxysmal Sympathetic Hyperactivity (PSH)</a:t>
          </a:r>
        </a:p>
      </dgm:t>
    </dgm:pt>
    <dgm:pt modelId="{239965F7-7FBD-4E48-8347-7E60261372F2}" type="parTrans" cxnId="{7FC6E90B-64F1-42F0-BB7C-8B9365D3B3DF}">
      <dgm:prSet/>
      <dgm:spPr>
        <a:ln>
          <a:solidFill>
            <a:schemeClr val="tx1"/>
          </a:solidFill>
        </a:ln>
      </dgm:spPr>
      <dgm:t>
        <a:bodyPr/>
        <a:lstStyle/>
        <a:p>
          <a:endParaRPr lang="en-US" sz="2800"/>
        </a:p>
      </dgm:t>
    </dgm:pt>
    <dgm:pt modelId="{859AB38F-70BE-4137-B053-43C233BC1327}" type="sibTrans" cxnId="{7FC6E90B-64F1-42F0-BB7C-8B9365D3B3DF}">
      <dgm:prSet/>
      <dgm:spPr/>
      <dgm:t>
        <a:bodyPr/>
        <a:lstStyle/>
        <a:p>
          <a:endParaRPr lang="en-US" sz="2800"/>
        </a:p>
      </dgm:t>
    </dgm:pt>
    <dgm:pt modelId="{5190D2C6-1703-4341-BF41-38B342E80B90}" type="pres">
      <dgm:prSet presAssocID="{00A22DD4-7FB4-451D-BC5E-9D275466B867}" presName="hierChild1" presStyleCnt="0">
        <dgm:presLayoutVars>
          <dgm:orgChart val="1"/>
          <dgm:chPref val="1"/>
          <dgm:dir/>
          <dgm:animOne val="branch"/>
          <dgm:animLvl val="lvl"/>
          <dgm:resizeHandles/>
        </dgm:presLayoutVars>
      </dgm:prSet>
      <dgm:spPr/>
    </dgm:pt>
    <dgm:pt modelId="{2A84F476-A851-4128-9DE5-E4C3C52FC04E}" type="pres">
      <dgm:prSet presAssocID="{F4C68A9F-04B4-4D65-8359-0CA9BAADEA5D}" presName="hierRoot1" presStyleCnt="0">
        <dgm:presLayoutVars>
          <dgm:hierBranch val="init"/>
        </dgm:presLayoutVars>
      </dgm:prSet>
      <dgm:spPr/>
    </dgm:pt>
    <dgm:pt modelId="{F96D43A0-7FEF-4D93-8F34-902B692B7689}" type="pres">
      <dgm:prSet presAssocID="{F4C68A9F-04B4-4D65-8359-0CA9BAADEA5D}" presName="rootComposite1" presStyleCnt="0"/>
      <dgm:spPr/>
    </dgm:pt>
    <dgm:pt modelId="{36BBA292-76FC-4B47-8E3E-3D01AC674E94}" type="pres">
      <dgm:prSet presAssocID="{F4C68A9F-04B4-4D65-8359-0CA9BAADEA5D}" presName="rootText1" presStyleLbl="node0" presStyleIdx="0" presStyleCnt="1" custScaleX="76159" custScaleY="47178">
        <dgm:presLayoutVars>
          <dgm:chPref val="3"/>
        </dgm:presLayoutVars>
      </dgm:prSet>
      <dgm:spPr/>
    </dgm:pt>
    <dgm:pt modelId="{AA3E16A5-7811-4CF4-BB62-12AB078093DC}" type="pres">
      <dgm:prSet presAssocID="{F4C68A9F-04B4-4D65-8359-0CA9BAADEA5D}" presName="rootConnector1" presStyleLbl="node1" presStyleIdx="0" presStyleCnt="0"/>
      <dgm:spPr/>
    </dgm:pt>
    <dgm:pt modelId="{B14523DE-E844-4C59-98ED-6E81F2B7ADFD}" type="pres">
      <dgm:prSet presAssocID="{F4C68A9F-04B4-4D65-8359-0CA9BAADEA5D}" presName="hierChild2" presStyleCnt="0"/>
      <dgm:spPr/>
    </dgm:pt>
    <dgm:pt modelId="{159E13CA-660C-4E1B-A3FC-D249553DC61A}" type="pres">
      <dgm:prSet presAssocID="{7F2BBCB5-73DB-45CF-82A7-89C007CE126A}" presName="Name37" presStyleLbl="parChTrans1D2" presStyleIdx="0" presStyleCnt="2"/>
      <dgm:spPr/>
    </dgm:pt>
    <dgm:pt modelId="{7DFF296E-E92C-4B5F-A9B2-977F7E89556F}" type="pres">
      <dgm:prSet presAssocID="{480ABA0D-A5BC-4FF7-912C-A1597F0A7673}" presName="hierRoot2" presStyleCnt="0">
        <dgm:presLayoutVars>
          <dgm:hierBranch val="init"/>
        </dgm:presLayoutVars>
      </dgm:prSet>
      <dgm:spPr/>
    </dgm:pt>
    <dgm:pt modelId="{0DC2071C-979F-4737-800F-139A04079BE3}" type="pres">
      <dgm:prSet presAssocID="{480ABA0D-A5BC-4FF7-912C-A1597F0A7673}" presName="rootComposite" presStyleCnt="0"/>
      <dgm:spPr/>
    </dgm:pt>
    <dgm:pt modelId="{1423D9D9-F5A1-49C4-856E-751AFFADE333}" type="pres">
      <dgm:prSet presAssocID="{480ABA0D-A5BC-4FF7-912C-A1597F0A7673}" presName="rootText" presStyleLbl="node2" presStyleIdx="0" presStyleCnt="2" custScaleX="71251" custScaleY="51455" custLinFactNeighborX="-47" custLinFactNeighborY="0">
        <dgm:presLayoutVars>
          <dgm:chPref val="3"/>
        </dgm:presLayoutVars>
      </dgm:prSet>
      <dgm:spPr/>
    </dgm:pt>
    <dgm:pt modelId="{FFA03BD4-AEE6-4438-9CBE-EB01F3FE7BB5}" type="pres">
      <dgm:prSet presAssocID="{480ABA0D-A5BC-4FF7-912C-A1597F0A7673}" presName="rootConnector" presStyleLbl="node2" presStyleIdx="0" presStyleCnt="2"/>
      <dgm:spPr/>
    </dgm:pt>
    <dgm:pt modelId="{09F85BAF-2DE9-44B1-A3D8-6842225E183F}" type="pres">
      <dgm:prSet presAssocID="{480ABA0D-A5BC-4FF7-912C-A1597F0A7673}" presName="hierChild4" presStyleCnt="0"/>
      <dgm:spPr/>
    </dgm:pt>
    <dgm:pt modelId="{95AEEBE8-32DB-48C9-BF21-190B62300337}" type="pres">
      <dgm:prSet presAssocID="{480ABA0D-A5BC-4FF7-912C-A1597F0A7673}" presName="hierChild5" presStyleCnt="0"/>
      <dgm:spPr/>
    </dgm:pt>
    <dgm:pt modelId="{AA10BE94-18BB-4B87-95AF-C4A84B7A5BBC}" type="pres">
      <dgm:prSet presAssocID="{239965F7-7FBD-4E48-8347-7E60261372F2}" presName="Name37" presStyleLbl="parChTrans1D2" presStyleIdx="1" presStyleCnt="2"/>
      <dgm:spPr/>
    </dgm:pt>
    <dgm:pt modelId="{88F8ACCF-BEC3-4056-A572-98E571203D48}" type="pres">
      <dgm:prSet presAssocID="{8F046407-6B42-4526-AA9A-AD973813D749}" presName="hierRoot2" presStyleCnt="0">
        <dgm:presLayoutVars>
          <dgm:hierBranch val="init"/>
        </dgm:presLayoutVars>
      </dgm:prSet>
      <dgm:spPr/>
    </dgm:pt>
    <dgm:pt modelId="{69B70E14-F8D7-458F-B03A-E26BBB955C7D}" type="pres">
      <dgm:prSet presAssocID="{8F046407-6B42-4526-AA9A-AD973813D749}" presName="rootComposite" presStyleCnt="0"/>
      <dgm:spPr/>
    </dgm:pt>
    <dgm:pt modelId="{2256D8A8-2A41-44FE-9AAA-84482D4F3DA4}" type="pres">
      <dgm:prSet presAssocID="{8F046407-6B42-4526-AA9A-AD973813D749}" presName="rootText" presStyleLbl="node2" presStyleIdx="1" presStyleCnt="2" custScaleX="77262" custScaleY="51360">
        <dgm:presLayoutVars>
          <dgm:chPref val="3"/>
        </dgm:presLayoutVars>
      </dgm:prSet>
      <dgm:spPr/>
    </dgm:pt>
    <dgm:pt modelId="{8912839B-28E9-4074-9DA3-909AC3AF9E5A}" type="pres">
      <dgm:prSet presAssocID="{8F046407-6B42-4526-AA9A-AD973813D749}" presName="rootConnector" presStyleLbl="node2" presStyleIdx="1" presStyleCnt="2"/>
      <dgm:spPr/>
    </dgm:pt>
    <dgm:pt modelId="{7E0C9114-F488-4C2D-ADDF-AE5003E25586}" type="pres">
      <dgm:prSet presAssocID="{8F046407-6B42-4526-AA9A-AD973813D749}" presName="hierChild4" presStyleCnt="0"/>
      <dgm:spPr/>
    </dgm:pt>
    <dgm:pt modelId="{916C147E-3545-42A1-8BB8-50ECFCA65FB9}" type="pres">
      <dgm:prSet presAssocID="{8F046407-6B42-4526-AA9A-AD973813D749}" presName="hierChild5" presStyleCnt="0"/>
      <dgm:spPr/>
    </dgm:pt>
    <dgm:pt modelId="{A80AA87E-B83F-4178-ADEF-7EEA67517D4E}" type="pres">
      <dgm:prSet presAssocID="{F4C68A9F-04B4-4D65-8359-0CA9BAADEA5D}" presName="hierChild3" presStyleCnt="0"/>
      <dgm:spPr/>
    </dgm:pt>
  </dgm:ptLst>
  <dgm:cxnLst>
    <dgm:cxn modelId="{24958204-B248-493A-AB44-555407BF7CF5}" type="presOf" srcId="{F4C68A9F-04B4-4D65-8359-0CA9BAADEA5D}" destId="{36BBA292-76FC-4B47-8E3E-3D01AC674E94}" srcOrd="0" destOrd="0" presId="urn:microsoft.com/office/officeart/2005/8/layout/orgChart1"/>
    <dgm:cxn modelId="{7FC6E90B-64F1-42F0-BB7C-8B9365D3B3DF}" srcId="{F4C68A9F-04B4-4D65-8359-0CA9BAADEA5D}" destId="{8F046407-6B42-4526-AA9A-AD973813D749}" srcOrd="1" destOrd="0" parTransId="{239965F7-7FBD-4E48-8347-7E60261372F2}" sibTransId="{859AB38F-70BE-4137-B053-43C233BC1327}"/>
    <dgm:cxn modelId="{1D95B72C-B508-43E8-9E54-2B5448D88F4F}" type="presOf" srcId="{480ABA0D-A5BC-4FF7-912C-A1597F0A7673}" destId="{1423D9D9-F5A1-49C4-856E-751AFFADE333}" srcOrd="0" destOrd="0" presId="urn:microsoft.com/office/officeart/2005/8/layout/orgChart1"/>
    <dgm:cxn modelId="{527A0137-698C-4597-8019-7AA410231395}" type="presOf" srcId="{7F2BBCB5-73DB-45CF-82A7-89C007CE126A}" destId="{159E13CA-660C-4E1B-A3FC-D249553DC61A}" srcOrd="0" destOrd="0" presId="urn:microsoft.com/office/officeart/2005/8/layout/orgChart1"/>
    <dgm:cxn modelId="{A3D4A767-5AF1-40F4-AB07-ED33C6B853B5}" type="presOf" srcId="{239965F7-7FBD-4E48-8347-7E60261372F2}" destId="{AA10BE94-18BB-4B87-95AF-C4A84B7A5BBC}" srcOrd="0" destOrd="0" presId="urn:microsoft.com/office/officeart/2005/8/layout/orgChart1"/>
    <dgm:cxn modelId="{4AE60B78-7B8D-456E-B72E-C7F614CB2AEE}" type="presOf" srcId="{00A22DD4-7FB4-451D-BC5E-9D275466B867}" destId="{5190D2C6-1703-4341-BF41-38B342E80B90}" srcOrd="0" destOrd="0" presId="urn:microsoft.com/office/officeart/2005/8/layout/orgChart1"/>
    <dgm:cxn modelId="{DA3F5D5A-58A6-4C5D-A1C4-BC8E733732B3}" srcId="{00A22DD4-7FB4-451D-BC5E-9D275466B867}" destId="{F4C68A9F-04B4-4D65-8359-0CA9BAADEA5D}" srcOrd="0" destOrd="0" parTransId="{D5F168FB-0B45-4976-85E7-45B8A09EB79D}" sibTransId="{559BCF11-A739-4A82-A5F3-553E0D47578D}"/>
    <dgm:cxn modelId="{2E54C18E-66E7-4CE2-B4DD-2504B3AABA6F}" type="presOf" srcId="{8F046407-6B42-4526-AA9A-AD973813D749}" destId="{2256D8A8-2A41-44FE-9AAA-84482D4F3DA4}" srcOrd="0" destOrd="0" presId="urn:microsoft.com/office/officeart/2005/8/layout/orgChart1"/>
    <dgm:cxn modelId="{C216ACA9-2617-4EE3-9A85-1B8915726250}" type="presOf" srcId="{8F046407-6B42-4526-AA9A-AD973813D749}" destId="{8912839B-28E9-4074-9DA3-909AC3AF9E5A}" srcOrd="1" destOrd="0" presId="urn:microsoft.com/office/officeart/2005/8/layout/orgChart1"/>
    <dgm:cxn modelId="{09D269CE-A004-469D-953A-99FAB18846BE}" type="presOf" srcId="{F4C68A9F-04B4-4D65-8359-0CA9BAADEA5D}" destId="{AA3E16A5-7811-4CF4-BB62-12AB078093DC}" srcOrd="1" destOrd="0" presId="urn:microsoft.com/office/officeart/2005/8/layout/orgChart1"/>
    <dgm:cxn modelId="{E5912CD1-2861-453E-95A9-4E6173A1781B}" srcId="{F4C68A9F-04B4-4D65-8359-0CA9BAADEA5D}" destId="{480ABA0D-A5BC-4FF7-912C-A1597F0A7673}" srcOrd="0" destOrd="0" parTransId="{7F2BBCB5-73DB-45CF-82A7-89C007CE126A}" sibTransId="{9F71B9AA-884A-49CA-987B-9C2A9FEC363E}"/>
    <dgm:cxn modelId="{D8F205EF-2D21-498D-A705-698D7A39C75F}" type="presOf" srcId="{480ABA0D-A5BC-4FF7-912C-A1597F0A7673}" destId="{FFA03BD4-AEE6-4438-9CBE-EB01F3FE7BB5}" srcOrd="1" destOrd="0" presId="urn:microsoft.com/office/officeart/2005/8/layout/orgChart1"/>
    <dgm:cxn modelId="{5188F9A0-FFA9-44E8-B632-C8FDB11B741E}" type="presParOf" srcId="{5190D2C6-1703-4341-BF41-38B342E80B90}" destId="{2A84F476-A851-4128-9DE5-E4C3C52FC04E}" srcOrd="0" destOrd="0" presId="urn:microsoft.com/office/officeart/2005/8/layout/orgChart1"/>
    <dgm:cxn modelId="{F15560DB-F27C-41A4-BB84-CA37BFE153E5}" type="presParOf" srcId="{2A84F476-A851-4128-9DE5-E4C3C52FC04E}" destId="{F96D43A0-7FEF-4D93-8F34-902B692B7689}" srcOrd="0" destOrd="0" presId="urn:microsoft.com/office/officeart/2005/8/layout/orgChart1"/>
    <dgm:cxn modelId="{B8B9D88A-EE9D-4B62-8D3E-16A26FD3B913}" type="presParOf" srcId="{F96D43A0-7FEF-4D93-8F34-902B692B7689}" destId="{36BBA292-76FC-4B47-8E3E-3D01AC674E94}" srcOrd="0" destOrd="0" presId="urn:microsoft.com/office/officeart/2005/8/layout/orgChart1"/>
    <dgm:cxn modelId="{D0C4B727-796D-4A18-B857-BFC5A1C021F1}" type="presParOf" srcId="{F96D43A0-7FEF-4D93-8F34-902B692B7689}" destId="{AA3E16A5-7811-4CF4-BB62-12AB078093DC}" srcOrd="1" destOrd="0" presId="urn:microsoft.com/office/officeart/2005/8/layout/orgChart1"/>
    <dgm:cxn modelId="{BF6B061D-535C-45B0-A571-F7CBB8A12F32}" type="presParOf" srcId="{2A84F476-A851-4128-9DE5-E4C3C52FC04E}" destId="{B14523DE-E844-4C59-98ED-6E81F2B7ADFD}" srcOrd="1" destOrd="0" presId="urn:microsoft.com/office/officeart/2005/8/layout/orgChart1"/>
    <dgm:cxn modelId="{18D13EC1-0C4D-480B-A1FA-BBC54707CCF1}" type="presParOf" srcId="{B14523DE-E844-4C59-98ED-6E81F2B7ADFD}" destId="{159E13CA-660C-4E1B-A3FC-D249553DC61A}" srcOrd="0" destOrd="0" presId="urn:microsoft.com/office/officeart/2005/8/layout/orgChart1"/>
    <dgm:cxn modelId="{9CB54165-6CEA-4C0B-9E82-1CE86B66E196}" type="presParOf" srcId="{B14523DE-E844-4C59-98ED-6E81F2B7ADFD}" destId="{7DFF296E-E92C-4B5F-A9B2-977F7E89556F}" srcOrd="1" destOrd="0" presId="urn:microsoft.com/office/officeart/2005/8/layout/orgChart1"/>
    <dgm:cxn modelId="{BC75FC22-E68A-420F-808D-36F1D830FFDB}" type="presParOf" srcId="{7DFF296E-E92C-4B5F-A9B2-977F7E89556F}" destId="{0DC2071C-979F-4737-800F-139A04079BE3}" srcOrd="0" destOrd="0" presId="urn:microsoft.com/office/officeart/2005/8/layout/orgChart1"/>
    <dgm:cxn modelId="{8D5C8DD6-959C-4941-B14B-D6EDDB91FC49}" type="presParOf" srcId="{0DC2071C-979F-4737-800F-139A04079BE3}" destId="{1423D9D9-F5A1-49C4-856E-751AFFADE333}" srcOrd="0" destOrd="0" presId="urn:microsoft.com/office/officeart/2005/8/layout/orgChart1"/>
    <dgm:cxn modelId="{16EA3C83-4024-4B09-8827-15C0343ABE72}" type="presParOf" srcId="{0DC2071C-979F-4737-800F-139A04079BE3}" destId="{FFA03BD4-AEE6-4438-9CBE-EB01F3FE7BB5}" srcOrd="1" destOrd="0" presId="urn:microsoft.com/office/officeart/2005/8/layout/orgChart1"/>
    <dgm:cxn modelId="{CA643B81-3330-4BD7-BCC4-B9858019AFC6}" type="presParOf" srcId="{7DFF296E-E92C-4B5F-A9B2-977F7E89556F}" destId="{09F85BAF-2DE9-44B1-A3D8-6842225E183F}" srcOrd="1" destOrd="0" presId="urn:microsoft.com/office/officeart/2005/8/layout/orgChart1"/>
    <dgm:cxn modelId="{E1DD6BB4-8CC8-4396-8D7A-53B00032B4CD}" type="presParOf" srcId="{7DFF296E-E92C-4B5F-A9B2-977F7E89556F}" destId="{95AEEBE8-32DB-48C9-BF21-190B62300337}" srcOrd="2" destOrd="0" presId="urn:microsoft.com/office/officeart/2005/8/layout/orgChart1"/>
    <dgm:cxn modelId="{842B402E-08AA-4623-B9DA-1368A65E8A84}" type="presParOf" srcId="{B14523DE-E844-4C59-98ED-6E81F2B7ADFD}" destId="{AA10BE94-18BB-4B87-95AF-C4A84B7A5BBC}" srcOrd="2" destOrd="0" presId="urn:microsoft.com/office/officeart/2005/8/layout/orgChart1"/>
    <dgm:cxn modelId="{C4BB8A69-2170-4F1E-9837-ED6D5FE09292}" type="presParOf" srcId="{B14523DE-E844-4C59-98ED-6E81F2B7ADFD}" destId="{88F8ACCF-BEC3-4056-A572-98E571203D48}" srcOrd="3" destOrd="0" presId="urn:microsoft.com/office/officeart/2005/8/layout/orgChart1"/>
    <dgm:cxn modelId="{F59343C7-9D35-4AD3-8168-837F55EEDF2E}" type="presParOf" srcId="{88F8ACCF-BEC3-4056-A572-98E571203D48}" destId="{69B70E14-F8D7-458F-B03A-E26BBB955C7D}" srcOrd="0" destOrd="0" presId="urn:microsoft.com/office/officeart/2005/8/layout/orgChart1"/>
    <dgm:cxn modelId="{4CFF511B-59AD-4028-98AD-F20D75072513}" type="presParOf" srcId="{69B70E14-F8D7-458F-B03A-E26BBB955C7D}" destId="{2256D8A8-2A41-44FE-9AAA-84482D4F3DA4}" srcOrd="0" destOrd="0" presId="urn:microsoft.com/office/officeart/2005/8/layout/orgChart1"/>
    <dgm:cxn modelId="{6E00B027-32CC-4C75-A868-B1596B6A387F}" type="presParOf" srcId="{69B70E14-F8D7-458F-B03A-E26BBB955C7D}" destId="{8912839B-28E9-4074-9DA3-909AC3AF9E5A}" srcOrd="1" destOrd="0" presId="urn:microsoft.com/office/officeart/2005/8/layout/orgChart1"/>
    <dgm:cxn modelId="{F93BDEAA-6BBC-4ACF-A57C-212D4ED20F9D}" type="presParOf" srcId="{88F8ACCF-BEC3-4056-A572-98E571203D48}" destId="{7E0C9114-F488-4C2D-ADDF-AE5003E25586}" srcOrd="1" destOrd="0" presId="urn:microsoft.com/office/officeart/2005/8/layout/orgChart1"/>
    <dgm:cxn modelId="{33FE449A-8DBA-4201-B337-997163474351}" type="presParOf" srcId="{88F8ACCF-BEC3-4056-A572-98E571203D48}" destId="{916C147E-3545-42A1-8BB8-50ECFCA65FB9}" srcOrd="2" destOrd="0" presId="urn:microsoft.com/office/officeart/2005/8/layout/orgChart1"/>
    <dgm:cxn modelId="{8771DBAB-9EAC-4A62-99A0-738C49F58D8A}" type="presParOf" srcId="{2A84F476-A851-4128-9DE5-E4C3C52FC04E}" destId="{A80AA87E-B83F-4178-ADEF-7EEA67517D4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0BE94-18BB-4B87-95AF-C4A84B7A5BBC}">
      <dsp:nvSpPr>
        <dsp:cNvPr id="0" name=""/>
        <dsp:cNvSpPr/>
      </dsp:nvSpPr>
      <dsp:spPr>
        <a:xfrm>
          <a:off x="4189094" y="896248"/>
          <a:ext cx="2294620" cy="935978"/>
        </a:xfrm>
        <a:custGeom>
          <a:avLst/>
          <a:gdLst/>
          <a:ahLst/>
          <a:cxnLst/>
          <a:rect l="0" t="0" r="0" b="0"/>
          <a:pathLst>
            <a:path>
              <a:moveTo>
                <a:pt x="0" y="0"/>
              </a:moveTo>
              <a:lnTo>
                <a:pt x="0" y="537037"/>
              </a:lnTo>
              <a:lnTo>
                <a:pt x="2294620" y="537037"/>
              </a:lnTo>
              <a:lnTo>
                <a:pt x="2294620" y="93597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59E13CA-660C-4E1B-A3FC-D249553DC61A}">
      <dsp:nvSpPr>
        <dsp:cNvPr id="0" name=""/>
        <dsp:cNvSpPr/>
      </dsp:nvSpPr>
      <dsp:spPr>
        <a:xfrm>
          <a:off x="1893942" y="896248"/>
          <a:ext cx="2295152" cy="936852"/>
        </a:xfrm>
        <a:custGeom>
          <a:avLst/>
          <a:gdLst/>
          <a:ahLst/>
          <a:cxnLst/>
          <a:rect l="0" t="0" r="0" b="0"/>
          <a:pathLst>
            <a:path>
              <a:moveTo>
                <a:pt x="2295152" y="0"/>
              </a:moveTo>
              <a:lnTo>
                <a:pt x="2295152" y="537911"/>
              </a:lnTo>
              <a:lnTo>
                <a:pt x="0" y="537911"/>
              </a:lnTo>
              <a:lnTo>
                <a:pt x="0" y="936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6BBA292-76FC-4B47-8E3E-3D01AC674E94}">
      <dsp:nvSpPr>
        <dsp:cNvPr id="0" name=""/>
        <dsp:cNvSpPr/>
      </dsp:nvSpPr>
      <dsp:spPr>
        <a:xfrm>
          <a:off x="2550835" y="0"/>
          <a:ext cx="3276519" cy="896248"/>
        </a:xfrm>
        <a:prstGeom prst="rect">
          <a:avLst/>
        </a:prstGeom>
        <a:solidFill>
          <a:schemeClr val="tx1"/>
        </a:solidFill>
        <a:ln w="25400" cap="flat" cmpd="sng" algn="ctr">
          <a:solidFill>
            <a:srgbClr val="2860A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Neurogenic Fever</a:t>
          </a:r>
        </a:p>
      </dsp:txBody>
      <dsp:txXfrm>
        <a:off x="2550835" y="0"/>
        <a:ext cx="3276519" cy="896248"/>
      </dsp:txXfrm>
    </dsp:sp>
    <dsp:sp modelId="{1423D9D9-F5A1-49C4-856E-751AFFADE333}">
      <dsp:nvSpPr>
        <dsp:cNvPr id="0" name=""/>
        <dsp:cNvSpPr/>
      </dsp:nvSpPr>
      <dsp:spPr>
        <a:xfrm>
          <a:off x="0" y="1833101"/>
          <a:ext cx="3787885" cy="2418967"/>
        </a:xfrm>
        <a:prstGeom prst="rect">
          <a:avLst/>
        </a:prstGeom>
        <a:solidFill>
          <a:srgbClr val="FEC50D"/>
        </a:solidFill>
        <a:ln w="25400" cap="flat" cmpd="sng" algn="ctr">
          <a:solidFill>
            <a:srgbClr val="2860A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rPr>
            <a:t>Central Fever</a:t>
          </a:r>
        </a:p>
        <a:p>
          <a:pPr marL="0" lvl="0" indent="0" algn="ctr" defTabSz="1155700">
            <a:lnSpc>
              <a:spcPct val="90000"/>
            </a:lnSpc>
            <a:spcBef>
              <a:spcPct val="0"/>
            </a:spcBef>
            <a:spcAft>
              <a:spcPct val="35000"/>
            </a:spcAft>
            <a:buNone/>
          </a:pPr>
          <a:r>
            <a:rPr lang="en-US" sz="2200" kern="1200" dirty="0">
              <a:solidFill>
                <a:schemeClr val="bg1"/>
              </a:solidFill>
            </a:rPr>
            <a:t>Non-infectious increase in     body temperature</a:t>
          </a:r>
        </a:p>
        <a:p>
          <a:pPr marL="0" lvl="0" indent="0" algn="ctr" defTabSz="1155700">
            <a:lnSpc>
              <a:spcPct val="90000"/>
            </a:lnSpc>
            <a:spcBef>
              <a:spcPct val="0"/>
            </a:spcBef>
            <a:spcAft>
              <a:spcPct val="35000"/>
            </a:spcAft>
            <a:buNone/>
          </a:pPr>
          <a:r>
            <a:rPr lang="en-US" sz="2200" kern="1200" dirty="0">
              <a:solidFill>
                <a:schemeClr val="bg1"/>
              </a:solidFill>
            </a:rPr>
            <a:t>Diagnosis of exclusion</a:t>
          </a:r>
        </a:p>
      </dsp:txBody>
      <dsp:txXfrm>
        <a:off x="0" y="1833101"/>
        <a:ext cx="3787885" cy="2418967"/>
      </dsp:txXfrm>
    </dsp:sp>
    <dsp:sp modelId="{2256D8A8-2A41-44FE-9AAA-84482D4F3DA4}">
      <dsp:nvSpPr>
        <dsp:cNvPr id="0" name=""/>
        <dsp:cNvSpPr/>
      </dsp:nvSpPr>
      <dsp:spPr>
        <a:xfrm>
          <a:off x="4589240" y="1832227"/>
          <a:ext cx="3788949" cy="2812475"/>
        </a:xfrm>
        <a:prstGeom prst="rect">
          <a:avLst/>
        </a:prstGeom>
        <a:solidFill>
          <a:srgbClr val="FEC50D"/>
        </a:solidFill>
        <a:ln w="25400" cap="flat" cmpd="sng" algn="ctr">
          <a:solidFill>
            <a:srgbClr val="2860A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rPr>
            <a:t>Paroxysmal Sympathetic Hyperactivity (PSH)</a:t>
          </a:r>
        </a:p>
        <a:p>
          <a:pPr marL="0" lvl="0" indent="0" algn="ctr" defTabSz="1155700">
            <a:lnSpc>
              <a:spcPct val="90000"/>
            </a:lnSpc>
            <a:spcBef>
              <a:spcPct val="0"/>
            </a:spcBef>
            <a:spcAft>
              <a:spcPct val="35000"/>
            </a:spcAft>
            <a:buNone/>
          </a:pPr>
          <a:r>
            <a:rPr lang="en-US" sz="2200" kern="1200" dirty="0">
              <a:solidFill>
                <a:schemeClr val="bg1"/>
              </a:solidFill>
            </a:rPr>
            <a:t>Syndrome primarily described after traumatic brain injury</a:t>
          </a:r>
        </a:p>
        <a:p>
          <a:pPr marL="0" lvl="0" indent="0" algn="ctr" defTabSz="1155700">
            <a:lnSpc>
              <a:spcPct val="90000"/>
            </a:lnSpc>
            <a:spcBef>
              <a:spcPct val="0"/>
            </a:spcBef>
            <a:spcAft>
              <a:spcPct val="35000"/>
            </a:spcAft>
            <a:buNone/>
          </a:pPr>
          <a:r>
            <a:rPr lang="en-US" sz="2200" kern="1200" dirty="0">
              <a:solidFill>
                <a:schemeClr val="bg1"/>
              </a:solidFill>
            </a:rPr>
            <a:t>PSH Assessment Measure      (PSH-AM)</a:t>
          </a:r>
        </a:p>
      </dsp:txBody>
      <dsp:txXfrm>
        <a:off x="4589240" y="1832227"/>
        <a:ext cx="3788949" cy="2812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0BE94-18BB-4B87-95AF-C4A84B7A5BBC}">
      <dsp:nvSpPr>
        <dsp:cNvPr id="0" name=""/>
        <dsp:cNvSpPr/>
      </dsp:nvSpPr>
      <dsp:spPr>
        <a:xfrm>
          <a:off x="4189094" y="1811659"/>
          <a:ext cx="2278497" cy="1037353"/>
        </a:xfrm>
        <a:custGeom>
          <a:avLst/>
          <a:gdLst/>
          <a:ahLst/>
          <a:cxnLst/>
          <a:rect l="0" t="0" r="0" b="0"/>
          <a:pathLst>
            <a:path>
              <a:moveTo>
                <a:pt x="0" y="0"/>
              </a:moveTo>
              <a:lnTo>
                <a:pt x="0" y="518676"/>
              </a:lnTo>
              <a:lnTo>
                <a:pt x="2278497" y="518676"/>
              </a:lnTo>
              <a:lnTo>
                <a:pt x="2278497" y="103735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59E13CA-660C-4E1B-A3FC-D249553DC61A}">
      <dsp:nvSpPr>
        <dsp:cNvPr id="0" name=""/>
        <dsp:cNvSpPr/>
      </dsp:nvSpPr>
      <dsp:spPr>
        <a:xfrm>
          <a:off x="1759820" y="1811659"/>
          <a:ext cx="2429274" cy="1037353"/>
        </a:xfrm>
        <a:custGeom>
          <a:avLst/>
          <a:gdLst/>
          <a:ahLst/>
          <a:cxnLst/>
          <a:rect l="0" t="0" r="0" b="0"/>
          <a:pathLst>
            <a:path>
              <a:moveTo>
                <a:pt x="2429274" y="0"/>
              </a:moveTo>
              <a:lnTo>
                <a:pt x="2429274" y="518676"/>
              </a:lnTo>
              <a:lnTo>
                <a:pt x="0" y="518676"/>
              </a:lnTo>
              <a:lnTo>
                <a:pt x="0" y="103735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6BBA292-76FC-4B47-8E3E-3D01AC674E94}">
      <dsp:nvSpPr>
        <dsp:cNvPr id="0" name=""/>
        <dsp:cNvSpPr/>
      </dsp:nvSpPr>
      <dsp:spPr>
        <a:xfrm>
          <a:off x="2308052" y="646415"/>
          <a:ext cx="3762085" cy="1165244"/>
        </a:xfrm>
        <a:prstGeom prst="rect">
          <a:avLst/>
        </a:prstGeom>
        <a:solidFill>
          <a:schemeClr val="tx1"/>
        </a:solidFill>
        <a:ln w="25400" cap="flat" cmpd="sng" algn="ctr">
          <a:solidFill>
            <a:srgbClr val="2860A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Neurogenic Fever</a:t>
          </a:r>
        </a:p>
      </dsp:txBody>
      <dsp:txXfrm>
        <a:off x="2308052" y="646415"/>
        <a:ext cx="3762085" cy="1165244"/>
      </dsp:txXfrm>
    </dsp:sp>
    <dsp:sp modelId="{1423D9D9-F5A1-49C4-856E-751AFFADE333}">
      <dsp:nvSpPr>
        <dsp:cNvPr id="0" name=""/>
        <dsp:cNvSpPr/>
      </dsp:nvSpPr>
      <dsp:spPr>
        <a:xfrm>
          <a:off x="0" y="2849013"/>
          <a:ext cx="3519640" cy="1270881"/>
        </a:xfrm>
        <a:prstGeom prst="rect">
          <a:avLst/>
        </a:prstGeom>
        <a:solidFill>
          <a:srgbClr val="FEC50D"/>
        </a:solidFill>
        <a:ln w="25400" cap="flat" cmpd="sng" algn="ctr">
          <a:solidFill>
            <a:srgbClr val="2860A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Central Fever</a:t>
          </a:r>
        </a:p>
      </dsp:txBody>
      <dsp:txXfrm>
        <a:off x="0" y="2849013"/>
        <a:ext cx="3519640" cy="1270881"/>
      </dsp:txXfrm>
    </dsp:sp>
    <dsp:sp modelId="{2256D8A8-2A41-44FE-9AAA-84482D4F3DA4}">
      <dsp:nvSpPr>
        <dsp:cNvPr id="0" name=""/>
        <dsp:cNvSpPr/>
      </dsp:nvSpPr>
      <dsp:spPr>
        <a:xfrm>
          <a:off x="4559306" y="2849013"/>
          <a:ext cx="3816570" cy="1268534"/>
        </a:xfrm>
        <a:prstGeom prst="rect">
          <a:avLst/>
        </a:prstGeom>
        <a:solidFill>
          <a:srgbClr val="FEC50D"/>
        </a:solidFill>
        <a:ln w="25400" cap="flat" cmpd="sng" algn="ctr">
          <a:solidFill>
            <a:srgbClr val="2860A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Paroxysmal Sympathetic Hyperactivity (PSH)</a:t>
          </a:r>
        </a:p>
      </dsp:txBody>
      <dsp:txXfrm>
        <a:off x="4559306" y="2849013"/>
        <a:ext cx="3816570" cy="12685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6DADA2-17BB-2253-DCC5-C152EA74F978}"/>
              </a:ext>
            </a:extLst>
          </p:cNvPr>
          <p:cNvSpPr>
            <a:spLocks noGrp="1"/>
          </p:cNvSpPr>
          <p:nvPr>
            <p:ph type="hdr" sz="quarter"/>
          </p:nvPr>
        </p:nvSpPr>
        <p:spPr>
          <a:xfrm>
            <a:off x="0" y="0"/>
            <a:ext cx="4028440" cy="350520"/>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8C16C9EC-D44E-4A8D-630A-5302ECB45A80}"/>
              </a:ext>
            </a:extLst>
          </p:cNvPr>
          <p:cNvSpPr>
            <a:spLocks noGrp="1"/>
          </p:cNvSpPr>
          <p:nvPr>
            <p:ph type="dt" idx="1"/>
          </p:nvPr>
        </p:nvSpPr>
        <p:spPr>
          <a:xfrm>
            <a:off x="5265809" y="0"/>
            <a:ext cx="4028440" cy="3505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itchFamily="34" charset="0"/>
                <a:ea typeface="Geneva" charset="-128"/>
              </a:defRPr>
            </a:lvl1pPr>
          </a:lstStyle>
          <a:p>
            <a:pPr>
              <a:defRPr/>
            </a:pPr>
            <a:fld id="{5C369456-DB4D-4CDD-A7F9-246A30245A9B}" type="datetimeFigureOut">
              <a:rPr lang="en-US"/>
              <a:pPr>
                <a:defRPr/>
              </a:pPr>
              <a:t>5/16/2026</a:t>
            </a:fld>
            <a:endParaRPr lang="en-US" dirty="0"/>
          </a:p>
        </p:txBody>
      </p:sp>
      <p:sp>
        <p:nvSpPr>
          <p:cNvPr id="4" name="Slide Image Placeholder 3">
            <a:extLst>
              <a:ext uri="{FF2B5EF4-FFF2-40B4-BE49-F238E27FC236}">
                <a16:creationId xmlns:a16="http://schemas.microsoft.com/office/drawing/2014/main" id="{77355D7F-D284-D005-32BF-D51D44A8815F}"/>
              </a:ext>
            </a:extLst>
          </p:cNvPr>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0BDB7D93-324A-FC96-33C9-814BBDA290C5}"/>
              </a:ext>
            </a:extLst>
          </p:cNvPr>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00168CC-C5DA-0714-CE0E-FC53EE8BE717}"/>
              </a:ext>
            </a:extLst>
          </p:cNvPr>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1FC98BE1-F025-F478-B80D-915B45CFCDC6}"/>
              </a:ext>
            </a:extLst>
          </p:cNvPr>
          <p:cNvSpPr>
            <a:spLocks noGrp="1"/>
          </p:cNvSpPr>
          <p:nvPr>
            <p:ph type="sldNum" sz="quarter" idx="5"/>
          </p:nvPr>
        </p:nvSpPr>
        <p:spPr>
          <a:xfrm>
            <a:off x="5265809" y="6658664"/>
            <a:ext cx="4028440" cy="3505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ea typeface="Geneva" panose="020B0503030404040204" pitchFamily="34" charset="0"/>
              </a:defRPr>
            </a:lvl1pPr>
          </a:lstStyle>
          <a:p>
            <a:pPr>
              <a:defRPr/>
            </a:pPr>
            <a:fld id="{55E4E065-2E8C-41DF-93BC-BF0AF6E64D7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0"/>
        <a:cs typeface="+mn-cs"/>
      </a:defRPr>
    </a:lvl1pPr>
    <a:lvl2pPr marL="457200" algn="l" rtl="0" eaLnBrk="0" fontAlgn="base" hangingPunct="0">
      <a:spcBef>
        <a:spcPct val="30000"/>
      </a:spcBef>
      <a:spcAft>
        <a:spcPct val="0"/>
      </a:spcAft>
      <a:defRPr sz="1200" kern="1200">
        <a:solidFill>
          <a:schemeClr val="tx1"/>
        </a:solidFill>
        <a:latin typeface="+mn-lt"/>
        <a:ea typeface="Geneva" charset="0"/>
        <a:cs typeface="+mn-cs"/>
      </a:defRPr>
    </a:lvl2pPr>
    <a:lvl3pPr marL="914400" algn="l" rtl="0" eaLnBrk="0" fontAlgn="base" hangingPunct="0">
      <a:spcBef>
        <a:spcPct val="30000"/>
      </a:spcBef>
      <a:spcAft>
        <a:spcPct val="0"/>
      </a:spcAft>
      <a:defRPr sz="1200" kern="1200">
        <a:solidFill>
          <a:schemeClr val="tx1"/>
        </a:solidFill>
        <a:latin typeface="+mn-lt"/>
        <a:ea typeface="Geneva" charset="0"/>
        <a:cs typeface="+mn-cs"/>
      </a:defRPr>
    </a:lvl3pPr>
    <a:lvl4pPr marL="1371600" algn="l" rtl="0" eaLnBrk="0" fontAlgn="base" hangingPunct="0">
      <a:spcBef>
        <a:spcPct val="30000"/>
      </a:spcBef>
      <a:spcAft>
        <a:spcPct val="0"/>
      </a:spcAft>
      <a:defRPr sz="1200" kern="1200">
        <a:solidFill>
          <a:schemeClr val="tx1"/>
        </a:solidFill>
        <a:latin typeface="+mn-lt"/>
        <a:ea typeface="Geneva" charset="0"/>
        <a:cs typeface="+mn-cs"/>
      </a:defRPr>
    </a:lvl4pPr>
    <a:lvl5pPr marL="1828800" algn="l"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Thank you for the introduction</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1</a:t>
            </a:fld>
            <a:endParaRPr lang="en-US" altLang="en-US" dirty="0"/>
          </a:p>
        </p:txBody>
      </p:sp>
    </p:spTree>
    <p:extLst>
      <p:ext uri="{BB962C8B-B14F-4D97-AF65-F5344CB8AC3E}">
        <p14:creationId xmlns:p14="http://schemas.microsoft.com/office/powerpoint/2010/main" val="304412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AA56C-0919-F61F-99CC-DFD4DEE530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EC864-1C31-9F7D-A3FA-8B005B007B3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7313644-43EE-1DF4-3C83-D718C226AB56}"/>
              </a:ext>
            </a:extLst>
          </p:cNvPr>
          <p:cNvSpPr>
            <a:spLocks noGrp="1"/>
          </p:cNvSpPr>
          <p:nvPr>
            <p:ph type="body" idx="1"/>
          </p:nvPr>
        </p:nvSpPr>
        <p:spPr/>
        <p:txBody>
          <a:bodyPr/>
          <a:lstStyle/>
          <a:p>
            <a:r>
              <a:rPr lang="en-US" dirty="0"/>
              <a:t>If a patient is suspected neurogenic fever, bromocriptine has been suggested to aid in temperature reduction </a:t>
            </a:r>
          </a:p>
          <a:p>
            <a:endParaRPr lang="en-US" dirty="0"/>
          </a:p>
          <a:p>
            <a:r>
              <a:rPr lang="en-US" dirty="0"/>
              <a:t>That is </a:t>
            </a:r>
          </a:p>
          <a:p>
            <a:endParaRPr lang="en-US" dirty="0"/>
          </a:p>
          <a:p>
            <a:r>
              <a:rPr lang="en-US" dirty="0"/>
              <a:t>Through simulation of dopamine receptors in the hypothalamus and corpus striatum – areas involved in thermoregulation </a:t>
            </a:r>
          </a:p>
          <a:p>
            <a:endParaRPr lang="en-US" dirty="0"/>
          </a:p>
          <a:p>
            <a:r>
              <a:rPr lang="en-US" dirty="0"/>
              <a:t>Data for its use is confined to small retrospective </a:t>
            </a:r>
            <a:r>
              <a:rPr lang="en-US" dirty="0" err="1"/>
              <a:t>stuies</a:t>
            </a:r>
            <a:r>
              <a:rPr lang="en-US" dirty="0"/>
              <a:t> and case reports With limited conclusive evidence </a:t>
            </a:r>
          </a:p>
        </p:txBody>
      </p:sp>
      <p:sp>
        <p:nvSpPr>
          <p:cNvPr id="4" name="Slide Number Placeholder 3">
            <a:extLst>
              <a:ext uri="{FF2B5EF4-FFF2-40B4-BE49-F238E27FC236}">
                <a16:creationId xmlns:a16="http://schemas.microsoft.com/office/drawing/2014/main" id="{48CC3776-7C4B-3D3B-11FB-687481CCCB74}"/>
              </a:ext>
            </a:extLst>
          </p:cNvPr>
          <p:cNvSpPr>
            <a:spLocks noGrp="1"/>
          </p:cNvSpPr>
          <p:nvPr>
            <p:ph type="sldNum" sz="quarter" idx="5"/>
          </p:nvPr>
        </p:nvSpPr>
        <p:spPr/>
        <p:txBody>
          <a:bodyPr/>
          <a:lstStyle/>
          <a:p>
            <a:pPr>
              <a:defRPr/>
            </a:pPr>
            <a:fld id="{55E4E065-2E8C-41DF-93BC-BF0AF6E64D7E}" type="slidenum">
              <a:rPr lang="en-US" altLang="en-US" smtClean="0"/>
              <a:pPr>
                <a:defRPr/>
              </a:pPr>
              <a:t>10</a:t>
            </a:fld>
            <a:endParaRPr lang="en-US" altLang="en-US" dirty="0"/>
          </a:p>
        </p:txBody>
      </p:sp>
    </p:spTree>
    <p:extLst>
      <p:ext uri="{BB962C8B-B14F-4D97-AF65-F5344CB8AC3E}">
        <p14:creationId xmlns:p14="http://schemas.microsoft.com/office/powerpoint/2010/main" val="2889122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Because of this, This study aimed to determinate impact of bromocriptine on temperature in patients admitted to the neurological intensive care unit with suspected neurogenic </a:t>
            </a:r>
            <a:r>
              <a:rPr lang="en-US" dirty="0" err="1"/>
              <a:t>feve</a:t>
            </a:r>
            <a:endParaRPr lang="en-US" dirty="0"/>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11</a:t>
            </a:fld>
            <a:endParaRPr lang="en-US" altLang="en-US" dirty="0"/>
          </a:p>
        </p:txBody>
      </p:sp>
    </p:spTree>
    <p:extLst>
      <p:ext uri="{BB962C8B-B14F-4D97-AF65-F5344CB8AC3E}">
        <p14:creationId xmlns:p14="http://schemas.microsoft.com/office/powerpoint/2010/main" val="1009662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retrospective chart review </a:t>
            </a:r>
          </a:p>
          <a:p>
            <a:r>
              <a:rPr lang="en-US" dirty="0"/>
              <a:t>admitted to the </a:t>
            </a:r>
            <a:r>
              <a:rPr lang="en-US" dirty="0" err="1"/>
              <a:t>nurological</a:t>
            </a:r>
            <a:r>
              <a:rPr lang="en-US" dirty="0"/>
              <a:t> ICU at St. Lukes Bethlehem over a 5 year period</a:t>
            </a:r>
          </a:p>
          <a:p>
            <a:endParaRPr lang="en-US" dirty="0"/>
          </a:p>
          <a:p>
            <a:r>
              <a:rPr lang="en-US" dirty="0"/>
              <a:t>went through IRB approval and received exempt status </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12</a:t>
            </a:fld>
            <a:endParaRPr lang="en-US" altLang="en-US" dirty="0"/>
          </a:p>
        </p:txBody>
      </p:sp>
    </p:spTree>
    <p:extLst>
      <p:ext uri="{BB962C8B-B14F-4D97-AF65-F5344CB8AC3E}">
        <p14:creationId xmlns:p14="http://schemas.microsoft.com/office/powerpoint/2010/main" val="382251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13</a:t>
            </a:fld>
            <a:endParaRPr lang="en-US" altLang="en-US" dirty="0"/>
          </a:p>
        </p:txBody>
      </p:sp>
    </p:spTree>
    <p:extLst>
      <p:ext uri="{BB962C8B-B14F-4D97-AF65-F5344CB8AC3E}">
        <p14:creationId xmlns:p14="http://schemas.microsoft.com/office/powerpoint/2010/main" val="237513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798C4-E878-60CE-C083-4B59C020C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32BF36-5900-6293-865A-756606F5D50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4276E5B-2E3D-8311-0003-009FB178FC37}"/>
              </a:ext>
            </a:extLst>
          </p:cNvPr>
          <p:cNvSpPr>
            <a:spLocks noGrp="1"/>
          </p:cNvSpPr>
          <p:nvPr>
            <p:ph type="body" idx="1"/>
          </p:nvPr>
        </p:nvSpPr>
        <p:spPr/>
        <p:txBody>
          <a:bodyPr/>
          <a:lstStyle/>
          <a:p>
            <a:r>
              <a:rPr lang="en-US" dirty="0"/>
              <a:t>Day 0 </a:t>
            </a:r>
          </a:p>
          <a:p>
            <a:endParaRPr lang="en-US" dirty="0"/>
          </a:p>
          <a:p>
            <a:r>
              <a:rPr lang="en-US" dirty="0"/>
              <a:t>24 hour periods after </a:t>
            </a:r>
          </a:p>
        </p:txBody>
      </p:sp>
      <p:sp>
        <p:nvSpPr>
          <p:cNvPr id="4" name="Slide Number Placeholder 3">
            <a:extLst>
              <a:ext uri="{FF2B5EF4-FFF2-40B4-BE49-F238E27FC236}">
                <a16:creationId xmlns:a16="http://schemas.microsoft.com/office/drawing/2014/main" id="{618E597D-22D7-C863-052B-3718BE6279F4}"/>
              </a:ext>
            </a:extLst>
          </p:cNvPr>
          <p:cNvSpPr>
            <a:spLocks noGrp="1"/>
          </p:cNvSpPr>
          <p:nvPr>
            <p:ph type="sldNum" sz="quarter" idx="5"/>
          </p:nvPr>
        </p:nvSpPr>
        <p:spPr/>
        <p:txBody>
          <a:bodyPr/>
          <a:lstStyle/>
          <a:p>
            <a:pPr>
              <a:defRPr/>
            </a:pPr>
            <a:fld id="{55E4E065-2E8C-41DF-93BC-BF0AF6E64D7E}" type="slidenum">
              <a:rPr lang="en-US" altLang="en-US" smtClean="0"/>
              <a:pPr>
                <a:defRPr/>
              </a:pPr>
              <a:t>14</a:t>
            </a:fld>
            <a:endParaRPr lang="en-US" altLang="en-US" dirty="0"/>
          </a:p>
        </p:txBody>
      </p:sp>
    </p:spTree>
    <p:extLst>
      <p:ext uri="{BB962C8B-B14F-4D97-AF65-F5344CB8AC3E}">
        <p14:creationId xmlns:p14="http://schemas.microsoft.com/office/powerpoint/2010/main" val="2391152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15</a:t>
            </a:fld>
            <a:endParaRPr lang="en-US" altLang="en-US" dirty="0"/>
          </a:p>
        </p:txBody>
      </p:sp>
    </p:spTree>
    <p:extLst>
      <p:ext uri="{BB962C8B-B14F-4D97-AF65-F5344CB8AC3E}">
        <p14:creationId xmlns:p14="http://schemas.microsoft.com/office/powerpoint/2010/main" val="3645180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Change </a:t>
            </a:r>
          </a:p>
          <a:p>
            <a:endParaRPr lang="en-US" dirty="0"/>
          </a:p>
          <a:p>
            <a:r>
              <a:rPr lang="en-US" dirty="0"/>
              <a:t>LOS</a:t>
            </a:r>
          </a:p>
          <a:p>
            <a:endParaRPr lang="en-US" dirty="0"/>
          </a:p>
          <a:p>
            <a:r>
              <a:rPr lang="en-US" dirty="0"/>
              <a:t>Readmission </a:t>
            </a:r>
          </a:p>
          <a:p>
            <a:endParaRPr lang="en-US" dirty="0"/>
          </a:p>
          <a:p>
            <a:r>
              <a:rPr lang="en-US" dirty="0"/>
              <a:t>Of bromocriptine administration </a:t>
            </a:r>
          </a:p>
          <a:p>
            <a:endParaRPr lang="en-US" dirty="0"/>
          </a:p>
          <a:p>
            <a:r>
              <a:rPr lang="en-US" dirty="0"/>
              <a:t>Adverse events including hypotension, nausea, seizure, others documented in chart</a:t>
            </a:r>
          </a:p>
          <a:p>
            <a:r>
              <a:rPr lang="en-US" dirty="0"/>
              <a:t>DON’T SAY (hypotension SBP &lt; 90, nausea administration of an antiemetic, seizure, other)</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16</a:t>
            </a:fld>
            <a:endParaRPr lang="en-US" altLang="en-US" dirty="0"/>
          </a:p>
        </p:txBody>
      </p:sp>
    </p:spTree>
    <p:extLst>
      <p:ext uri="{BB962C8B-B14F-4D97-AF65-F5344CB8AC3E}">
        <p14:creationId xmlns:p14="http://schemas.microsoft.com/office/powerpoint/2010/main" val="2972638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87692-A75C-DDF5-0787-A4E180EA8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658CE2-1092-F3D7-0FA2-34B400A3215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1499CF2-D83A-602F-0A44-33527140A1E0}"/>
              </a:ext>
            </a:extLst>
          </p:cNvPr>
          <p:cNvSpPr>
            <a:spLocks noGrp="1"/>
          </p:cNvSpPr>
          <p:nvPr>
            <p:ph type="body" idx="1"/>
          </p:nvPr>
        </p:nvSpPr>
        <p:spPr/>
        <p:txBody>
          <a:bodyPr/>
          <a:lstStyle/>
          <a:p>
            <a:endParaRPr lang="en-US" dirty="0"/>
          </a:p>
          <a:p>
            <a:r>
              <a:rPr lang="en-US" dirty="0"/>
              <a:t>Of discharge  </a:t>
            </a:r>
          </a:p>
          <a:p>
            <a:endParaRPr lang="en-US" dirty="0"/>
          </a:p>
          <a:p>
            <a:r>
              <a:rPr lang="en-US" dirty="0"/>
              <a:t>Of bromocriptine administration </a:t>
            </a:r>
          </a:p>
          <a:p>
            <a:endParaRPr lang="en-US" dirty="0"/>
          </a:p>
          <a:p>
            <a:r>
              <a:rPr lang="en-US" dirty="0"/>
              <a:t>Adverse events including hypotension, nausea, seizure, others documented in chart</a:t>
            </a:r>
          </a:p>
        </p:txBody>
      </p:sp>
      <p:sp>
        <p:nvSpPr>
          <p:cNvPr id="4" name="Slide Number Placeholder 3">
            <a:extLst>
              <a:ext uri="{FF2B5EF4-FFF2-40B4-BE49-F238E27FC236}">
                <a16:creationId xmlns:a16="http://schemas.microsoft.com/office/drawing/2014/main" id="{0B563514-A3B6-A67E-C9E8-02B49C8F33AF}"/>
              </a:ext>
            </a:extLst>
          </p:cNvPr>
          <p:cNvSpPr>
            <a:spLocks noGrp="1"/>
          </p:cNvSpPr>
          <p:nvPr>
            <p:ph type="sldNum" sz="quarter" idx="5"/>
          </p:nvPr>
        </p:nvSpPr>
        <p:spPr/>
        <p:txBody>
          <a:bodyPr/>
          <a:lstStyle/>
          <a:p>
            <a:pPr>
              <a:defRPr/>
            </a:pPr>
            <a:fld id="{55E4E065-2E8C-41DF-93BC-BF0AF6E64D7E}" type="slidenum">
              <a:rPr lang="en-US" altLang="en-US" smtClean="0"/>
              <a:pPr>
                <a:defRPr/>
              </a:pPr>
              <a:t>17</a:t>
            </a:fld>
            <a:endParaRPr lang="en-US" altLang="en-US" dirty="0"/>
          </a:p>
        </p:txBody>
      </p:sp>
    </p:spTree>
    <p:extLst>
      <p:ext uri="{BB962C8B-B14F-4D97-AF65-F5344CB8AC3E}">
        <p14:creationId xmlns:p14="http://schemas.microsoft.com/office/powerpoint/2010/main" val="1339997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Continuous data, 2 groups </a:t>
            </a:r>
          </a:p>
          <a:p>
            <a:endParaRPr lang="en-US" dirty="0"/>
          </a:p>
          <a:p>
            <a:r>
              <a:rPr lang="en-US" dirty="0"/>
              <a:t>Results were two tailed with an alpha of 0.05</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18</a:t>
            </a:fld>
            <a:endParaRPr lang="en-US" altLang="en-US" dirty="0"/>
          </a:p>
        </p:txBody>
      </p:sp>
    </p:spTree>
    <p:extLst>
      <p:ext uri="{BB962C8B-B14F-4D97-AF65-F5344CB8AC3E}">
        <p14:creationId xmlns:p14="http://schemas.microsoft.com/office/powerpoint/2010/main" val="1241812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Most common exclusion reason was confirmed infection</a:t>
            </a:r>
          </a:p>
          <a:p>
            <a:endParaRPr lang="en-US" dirty="0"/>
          </a:p>
          <a:p>
            <a:r>
              <a:rPr lang="en-US" dirty="0"/>
              <a:t>75 in population </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19</a:t>
            </a:fld>
            <a:endParaRPr lang="en-US" altLang="en-US" dirty="0"/>
          </a:p>
        </p:txBody>
      </p:sp>
    </p:spTree>
    <p:extLst>
      <p:ext uri="{BB962C8B-B14F-4D97-AF65-F5344CB8AC3E}">
        <p14:creationId xmlns:p14="http://schemas.microsoft.com/office/powerpoint/2010/main" val="1837867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I have nothing to disclose </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2</a:t>
            </a:fld>
            <a:endParaRPr lang="en-US" altLang="en-US" dirty="0"/>
          </a:p>
        </p:txBody>
      </p:sp>
    </p:spTree>
    <p:extLst>
      <p:ext uri="{BB962C8B-B14F-4D97-AF65-F5344CB8AC3E}">
        <p14:creationId xmlns:p14="http://schemas.microsoft.com/office/powerpoint/2010/main" val="561068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Median Age of 53, with the most common admitting diagnosis being intracranial hemorrhage, and most patient having a non-traumatic injury</a:t>
            </a:r>
          </a:p>
          <a:p>
            <a:endParaRPr lang="en-US" dirty="0"/>
          </a:p>
          <a:p>
            <a:r>
              <a:rPr lang="en-US" dirty="0"/>
              <a:t>all patient received at least one dose of another antipyretic during the time period of interest </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20</a:t>
            </a:fld>
            <a:endParaRPr lang="en-US" altLang="en-US" dirty="0"/>
          </a:p>
        </p:txBody>
      </p:sp>
    </p:spTree>
    <p:extLst>
      <p:ext uri="{BB962C8B-B14F-4D97-AF65-F5344CB8AC3E}">
        <p14:creationId xmlns:p14="http://schemas.microsoft.com/office/powerpoint/2010/main" val="2660911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EC627-E43C-E86A-C1BD-B72CCFD645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BFB63-6670-8834-8E1B-11DECF959F6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B451128-09E1-22DE-D991-51DB82650521}"/>
              </a:ext>
            </a:extLst>
          </p:cNvPr>
          <p:cNvSpPr>
            <a:spLocks noGrp="1"/>
          </p:cNvSpPr>
          <p:nvPr>
            <p:ph type="body" idx="1"/>
          </p:nvPr>
        </p:nvSpPr>
        <p:spPr/>
        <p:txBody>
          <a:bodyPr/>
          <a:lstStyle/>
          <a:p>
            <a:endParaRPr lang="en-US" dirty="0"/>
          </a:p>
          <a:p>
            <a:r>
              <a:rPr lang="en-US" dirty="0"/>
              <a:t>Median 11 </a:t>
            </a:r>
          </a:p>
          <a:p>
            <a:r>
              <a:rPr lang="en-US" dirty="0"/>
              <a:t> most patients possible </a:t>
            </a:r>
          </a:p>
          <a:p>
            <a:r>
              <a:rPr lang="en-US" dirty="0"/>
              <a:t>3 probable </a:t>
            </a:r>
          </a:p>
        </p:txBody>
      </p:sp>
      <p:sp>
        <p:nvSpPr>
          <p:cNvPr id="4" name="Slide Number Placeholder 3">
            <a:extLst>
              <a:ext uri="{FF2B5EF4-FFF2-40B4-BE49-F238E27FC236}">
                <a16:creationId xmlns:a16="http://schemas.microsoft.com/office/drawing/2014/main" id="{C86C6DC1-DFB7-9FAF-EAB8-3879C053C71E}"/>
              </a:ext>
            </a:extLst>
          </p:cNvPr>
          <p:cNvSpPr>
            <a:spLocks noGrp="1"/>
          </p:cNvSpPr>
          <p:nvPr>
            <p:ph type="sldNum" sz="quarter" idx="5"/>
          </p:nvPr>
        </p:nvSpPr>
        <p:spPr/>
        <p:txBody>
          <a:bodyPr/>
          <a:lstStyle/>
          <a:p>
            <a:pPr>
              <a:defRPr/>
            </a:pPr>
            <a:fld id="{55E4E065-2E8C-41DF-93BC-BF0AF6E64D7E}" type="slidenum">
              <a:rPr lang="en-US" altLang="en-US" smtClean="0"/>
              <a:pPr>
                <a:defRPr/>
              </a:pPr>
              <a:t>21</a:t>
            </a:fld>
            <a:endParaRPr lang="en-US" altLang="en-US" dirty="0"/>
          </a:p>
        </p:txBody>
      </p:sp>
    </p:spTree>
    <p:extLst>
      <p:ext uri="{BB962C8B-B14F-4D97-AF65-F5344CB8AC3E}">
        <p14:creationId xmlns:p14="http://schemas.microsoft.com/office/powerpoint/2010/main" val="3152789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5C6CA-3BFE-F949-74D5-1285BEB8F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C817E3-6828-0CE1-F95C-38EEE9931A1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2D2C8E4-22C0-5C84-B1CB-1AD6EECDCAF5}"/>
              </a:ext>
            </a:extLst>
          </p:cNvPr>
          <p:cNvSpPr>
            <a:spLocks noGrp="1"/>
          </p:cNvSpPr>
          <p:nvPr>
            <p:ph type="body" idx="1"/>
          </p:nvPr>
        </p:nvSpPr>
        <p:spPr/>
        <p:txBody>
          <a:bodyPr/>
          <a:lstStyle/>
          <a:p>
            <a:r>
              <a:rPr lang="en-US" dirty="0"/>
              <a:t>The median temperature on day 0 was 38.8 and was 38.2 on day 3</a:t>
            </a:r>
          </a:p>
          <a:p>
            <a:r>
              <a:rPr lang="en-US" dirty="0"/>
              <a:t>Demonstrate sig red of 0.6</a:t>
            </a:r>
          </a:p>
        </p:txBody>
      </p:sp>
      <p:sp>
        <p:nvSpPr>
          <p:cNvPr id="4" name="Slide Number Placeholder 3">
            <a:extLst>
              <a:ext uri="{FF2B5EF4-FFF2-40B4-BE49-F238E27FC236}">
                <a16:creationId xmlns:a16="http://schemas.microsoft.com/office/drawing/2014/main" id="{F8A7301B-829A-B4EA-9C80-F7C2A4717896}"/>
              </a:ext>
            </a:extLst>
          </p:cNvPr>
          <p:cNvSpPr>
            <a:spLocks noGrp="1"/>
          </p:cNvSpPr>
          <p:nvPr>
            <p:ph type="sldNum" sz="quarter" idx="5"/>
          </p:nvPr>
        </p:nvSpPr>
        <p:spPr/>
        <p:txBody>
          <a:bodyPr/>
          <a:lstStyle/>
          <a:p>
            <a:pPr>
              <a:defRPr/>
            </a:pPr>
            <a:fld id="{55E4E065-2E8C-41DF-93BC-BF0AF6E64D7E}" type="slidenum">
              <a:rPr lang="en-US" altLang="en-US" smtClean="0"/>
              <a:pPr>
                <a:defRPr/>
              </a:pPr>
              <a:t>22</a:t>
            </a:fld>
            <a:endParaRPr lang="en-US" altLang="en-US" dirty="0"/>
          </a:p>
        </p:txBody>
      </p:sp>
    </p:spTree>
    <p:extLst>
      <p:ext uri="{BB962C8B-B14F-4D97-AF65-F5344CB8AC3E}">
        <p14:creationId xmlns:p14="http://schemas.microsoft.com/office/powerpoint/2010/main" val="3292214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2A1B9-06A8-FE72-8CD8-6571512205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4AEB4D-9072-8FC6-E1DC-1AC7F228599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7EC43CD-AA92-184D-3F81-B1E7CE954773}"/>
              </a:ext>
            </a:extLst>
          </p:cNvPr>
          <p:cNvSpPr>
            <a:spLocks noGrp="1"/>
          </p:cNvSpPr>
          <p:nvPr>
            <p:ph type="body" idx="1"/>
          </p:nvPr>
        </p:nvSpPr>
        <p:spPr/>
        <p:txBody>
          <a:bodyPr/>
          <a:lstStyle/>
          <a:p>
            <a:r>
              <a:rPr lang="en-US" dirty="0"/>
              <a:t>17 patients were re-admitted within 30 days, 17 died during the administration period, and 24 died within 30 days of the initial bromocriptine administration </a:t>
            </a:r>
          </a:p>
        </p:txBody>
      </p:sp>
      <p:sp>
        <p:nvSpPr>
          <p:cNvPr id="4" name="Slide Number Placeholder 3">
            <a:extLst>
              <a:ext uri="{FF2B5EF4-FFF2-40B4-BE49-F238E27FC236}">
                <a16:creationId xmlns:a16="http://schemas.microsoft.com/office/drawing/2014/main" id="{161DD473-8629-6AB0-3040-4D88D84EF730}"/>
              </a:ext>
            </a:extLst>
          </p:cNvPr>
          <p:cNvSpPr>
            <a:spLocks noGrp="1"/>
          </p:cNvSpPr>
          <p:nvPr>
            <p:ph type="sldNum" sz="quarter" idx="5"/>
          </p:nvPr>
        </p:nvSpPr>
        <p:spPr/>
        <p:txBody>
          <a:bodyPr/>
          <a:lstStyle/>
          <a:p>
            <a:pPr>
              <a:defRPr/>
            </a:pPr>
            <a:fld id="{55E4E065-2E8C-41DF-93BC-BF0AF6E64D7E}" type="slidenum">
              <a:rPr lang="en-US" altLang="en-US" smtClean="0"/>
              <a:pPr>
                <a:defRPr/>
              </a:pPr>
              <a:t>23</a:t>
            </a:fld>
            <a:endParaRPr lang="en-US" altLang="en-US" dirty="0"/>
          </a:p>
        </p:txBody>
      </p:sp>
    </p:spTree>
    <p:extLst>
      <p:ext uri="{BB962C8B-B14F-4D97-AF65-F5344CB8AC3E}">
        <p14:creationId xmlns:p14="http://schemas.microsoft.com/office/powerpoint/2010/main" val="3309346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3B3F9-F84E-B616-9799-E8EF6E1E8B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84522-28F0-A045-427C-9CA7BE3E7FD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C066B01-33C6-808C-A39C-27900B1FF171}"/>
              </a:ext>
            </a:extLst>
          </p:cNvPr>
          <p:cNvSpPr>
            <a:spLocks noGrp="1"/>
          </p:cNvSpPr>
          <p:nvPr>
            <p:ph type="body" idx="1"/>
          </p:nvPr>
        </p:nvSpPr>
        <p:spPr/>
        <p:txBody>
          <a:bodyPr/>
          <a:lstStyle/>
          <a:p>
            <a:r>
              <a:rPr lang="en-US" dirty="0"/>
              <a:t>17 patients were re-admitted within 30 days and 24 died within 30 days of the initial bromocriptine administration </a:t>
            </a:r>
          </a:p>
        </p:txBody>
      </p:sp>
      <p:sp>
        <p:nvSpPr>
          <p:cNvPr id="4" name="Slide Number Placeholder 3">
            <a:extLst>
              <a:ext uri="{FF2B5EF4-FFF2-40B4-BE49-F238E27FC236}">
                <a16:creationId xmlns:a16="http://schemas.microsoft.com/office/drawing/2014/main" id="{2AF0F616-BDFE-1C28-FCEB-CE860618DD87}"/>
              </a:ext>
            </a:extLst>
          </p:cNvPr>
          <p:cNvSpPr>
            <a:spLocks noGrp="1"/>
          </p:cNvSpPr>
          <p:nvPr>
            <p:ph type="sldNum" sz="quarter" idx="5"/>
          </p:nvPr>
        </p:nvSpPr>
        <p:spPr/>
        <p:txBody>
          <a:bodyPr/>
          <a:lstStyle/>
          <a:p>
            <a:pPr>
              <a:defRPr/>
            </a:pPr>
            <a:fld id="{55E4E065-2E8C-41DF-93BC-BF0AF6E64D7E}" type="slidenum">
              <a:rPr lang="en-US" altLang="en-US" smtClean="0"/>
              <a:pPr>
                <a:defRPr/>
              </a:pPr>
              <a:t>24</a:t>
            </a:fld>
            <a:endParaRPr lang="en-US" altLang="en-US" dirty="0"/>
          </a:p>
        </p:txBody>
      </p:sp>
    </p:spTree>
    <p:extLst>
      <p:ext uri="{BB962C8B-B14F-4D97-AF65-F5344CB8AC3E}">
        <p14:creationId xmlns:p14="http://schemas.microsoft.com/office/powerpoint/2010/main" val="807097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49035-81B3-C150-B112-3D6CFFD21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90C970-350C-E175-12CC-D6DAE514C6B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C0AB689-F0D9-6576-97A0-818AD29EC958}"/>
              </a:ext>
            </a:extLst>
          </p:cNvPr>
          <p:cNvSpPr>
            <a:spLocks noGrp="1"/>
          </p:cNvSpPr>
          <p:nvPr>
            <p:ph type="body" idx="1"/>
          </p:nvPr>
        </p:nvSpPr>
        <p:spPr/>
        <p:txBody>
          <a:bodyPr/>
          <a:lstStyle/>
          <a:p>
            <a:r>
              <a:rPr lang="en-US" dirty="0"/>
              <a:t>Med 38.6, which was sig red of 0.2 from day 0 </a:t>
            </a:r>
          </a:p>
          <a:p>
            <a:r>
              <a:rPr lang="en-US" dirty="0"/>
              <a:t>Med 38.3 which was sig red of 0.4 </a:t>
            </a:r>
            <a:r>
              <a:rPr lang="en-US" dirty="0" err="1"/>
              <a:t>fom</a:t>
            </a:r>
            <a:r>
              <a:rPr lang="en-US" dirty="0"/>
              <a:t> day 0</a:t>
            </a:r>
          </a:p>
        </p:txBody>
      </p:sp>
      <p:sp>
        <p:nvSpPr>
          <p:cNvPr id="4" name="Slide Number Placeholder 3">
            <a:extLst>
              <a:ext uri="{FF2B5EF4-FFF2-40B4-BE49-F238E27FC236}">
                <a16:creationId xmlns:a16="http://schemas.microsoft.com/office/drawing/2014/main" id="{68CF79AB-8804-40AA-2D6B-4744218E046A}"/>
              </a:ext>
            </a:extLst>
          </p:cNvPr>
          <p:cNvSpPr>
            <a:spLocks noGrp="1"/>
          </p:cNvSpPr>
          <p:nvPr>
            <p:ph type="sldNum" sz="quarter" idx="5"/>
          </p:nvPr>
        </p:nvSpPr>
        <p:spPr/>
        <p:txBody>
          <a:bodyPr/>
          <a:lstStyle/>
          <a:p>
            <a:pPr>
              <a:defRPr/>
            </a:pPr>
            <a:fld id="{55E4E065-2E8C-41DF-93BC-BF0AF6E64D7E}" type="slidenum">
              <a:rPr lang="en-US" altLang="en-US" smtClean="0"/>
              <a:pPr>
                <a:defRPr/>
              </a:pPr>
              <a:t>25</a:t>
            </a:fld>
            <a:endParaRPr lang="en-US" altLang="en-US" dirty="0"/>
          </a:p>
        </p:txBody>
      </p:sp>
    </p:spTree>
    <p:extLst>
      <p:ext uri="{BB962C8B-B14F-4D97-AF65-F5344CB8AC3E}">
        <p14:creationId xmlns:p14="http://schemas.microsoft.com/office/powerpoint/2010/main" val="710222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B7E73-B895-E686-DF91-0540E8CAA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12FC7-4512-7278-F5ED-41317FEF020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D95B7CE-41CF-2523-B494-4FF6CC129EE4}"/>
              </a:ext>
            </a:extLst>
          </p:cNvPr>
          <p:cNvSpPr>
            <a:spLocks noGrp="1"/>
          </p:cNvSpPr>
          <p:nvPr>
            <p:ph type="body" idx="1"/>
          </p:nvPr>
        </p:nvSpPr>
        <p:spPr/>
        <p:txBody>
          <a:bodyPr/>
          <a:lstStyle/>
          <a:p>
            <a:r>
              <a:rPr lang="en-US" dirty="0"/>
              <a:t>Over the 3 day period, there was a variety of dosing strategies utilized. Patients that received up to 30mg in 3 days had a median temperature reduction of 0.7.</a:t>
            </a:r>
          </a:p>
          <a:p>
            <a:r>
              <a:rPr lang="en-US" dirty="0"/>
              <a:t>Op end, &gt; 90 had less of a temp reduction at 0.6</a:t>
            </a:r>
          </a:p>
        </p:txBody>
      </p:sp>
      <p:sp>
        <p:nvSpPr>
          <p:cNvPr id="4" name="Slide Number Placeholder 3">
            <a:extLst>
              <a:ext uri="{FF2B5EF4-FFF2-40B4-BE49-F238E27FC236}">
                <a16:creationId xmlns:a16="http://schemas.microsoft.com/office/drawing/2014/main" id="{8CEE666E-B79A-54E4-7608-4DBC68D12B2C}"/>
              </a:ext>
            </a:extLst>
          </p:cNvPr>
          <p:cNvSpPr>
            <a:spLocks noGrp="1"/>
          </p:cNvSpPr>
          <p:nvPr>
            <p:ph type="sldNum" sz="quarter" idx="5"/>
          </p:nvPr>
        </p:nvSpPr>
        <p:spPr/>
        <p:txBody>
          <a:bodyPr/>
          <a:lstStyle/>
          <a:p>
            <a:pPr>
              <a:defRPr/>
            </a:pPr>
            <a:fld id="{55E4E065-2E8C-41DF-93BC-BF0AF6E64D7E}" type="slidenum">
              <a:rPr lang="en-US" altLang="en-US" smtClean="0"/>
              <a:pPr>
                <a:defRPr/>
              </a:pPr>
              <a:t>26</a:t>
            </a:fld>
            <a:endParaRPr lang="en-US" altLang="en-US" dirty="0"/>
          </a:p>
        </p:txBody>
      </p:sp>
    </p:spTree>
    <p:extLst>
      <p:ext uri="{BB962C8B-B14F-4D97-AF65-F5344CB8AC3E}">
        <p14:creationId xmlns:p14="http://schemas.microsoft.com/office/powerpoint/2010/main" val="3277673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A4E54-D005-6CB8-A8E5-FD7C474A27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AC25AC-02D2-B2D1-B959-B4083ADA8C2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413E132-E939-4936-608F-68C45DD5EFF0}"/>
              </a:ext>
            </a:extLst>
          </p:cNvPr>
          <p:cNvSpPr>
            <a:spLocks noGrp="1"/>
          </p:cNvSpPr>
          <p:nvPr>
            <p:ph type="body" idx="1"/>
          </p:nvPr>
        </p:nvSpPr>
        <p:spPr/>
        <p:txBody>
          <a:bodyPr/>
          <a:lstStyle/>
          <a:p>
            <a:r>
              <a:rPr lang="en-US" dirty="0"/>
              <a:t>On days 1, 2, and 3, the traumatic injury population had a more significant temperature reduction when compared to patients with non traumatic injury </a:t>
            </a:r>
          </a:p>
        </p:txBody>
      </p:sp>
      <p:sp>
        <p:nvSpPr>
          <p:cNvPr id="4" name="Slide Number Placeholder 3">
            <a:extLst>
              <a:ext uri="{FF2B5EF4-FFF2-40B4-BE49-F238E27FC236}">
                <a16:creationId xmlns:a16="http://schemas.microsoft.com/office/drawing/2014/main" id="{804C1007-CC67-2077-357D-D4DAA8B8FCE3}"/>
              </a:ext>
            </a:extLst>
          </p:cNvPr>
          <p:cNvSpPr>
            <a:spLocks noGrp="1"/>
          </p:cNvSpPr>
          <p:nvPr>
            <p:ph type="sldNum" sz="quarter" idx="5"/>
          </p:nvPr>
        </p:nvSpPr>
        <p:spPr/>
        <p:txBody>
          <a:bodyPr/>
          <a:lstStyle/>
          <a:p>
            <a:pPr>
              <a:defRPr/>
            </a:pPr>
            <a:fld id="{55E4E065-2E8C-41DF-93BC-BF0AF6E64D7E}" type="slidenum">
              <a:rPr lang="en-US" altLang="en-US" smtClean="0"/>
              <a:pPr>
                <a:defRPr/>
              </a:pPr>
              <a:t>27</a:t>
            </a:fld>
            <a:endParaRPr lang="en-US" altLang="en-US" dirty="0"/>
          </a:p>
        </p:txBody>
      </p:sp>
    </p:spTree>
    <p:extLst>
      <p:ext uri="{BB962C8B-B14F-4D97-AF65-F5344CB8AC3E}">
        <p14:creationId xmlns:p14="http://schemas.microsoft.com/office/powerpoint/2010/main" val="2799707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EF1C1-9F3B-B15F-E383-217CFD435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94C57-8818-7392-A6FC-9CE6A89EE33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27A3A43-FC21-50E4-655A-42683416A0AB}"/>
              </a:ext>
            </a:extLst>
          </p:cNvPr>
          <p:cNvSpPr>
            <a:spLocks noGrp="1"/>
          </p:cNvSpPr>
          <p:nvPr>
            <p:ph type="body" idx="1"/>
          </p:nvPr>
        </p:nvSpPr>
        <p:spPr/>
        <p:txBody>
          <a:bodyPr/>
          <a:lstStyle/>
          <a:p>
            <a:r>
              <a:rPr lang="en-US" dirty="0"/>
              <a:t>Other adverse events noted in patients charts were hyponatremia and altered mental status. </a:t>
            </a:r>
          </a:p>
        </p:txBody>
      </p:sp>
      <p:sp>
        <p:nvSpPr>
          <p:cNvPr id="4" name="Slide Number Placeholder 3">
            <a:extLst>
              <a:ext uri="{FF2B5EF4-FFF2-40B4-BE49-F238E27FC236}">
                <a16:creationId xmlns:a16="http://schemas.microsoft.com/office/drawing/2014/main" id="{B279A1D1-E231-EDB6-5F6E-D27EB603B294}"/>
              </a:ext>
            </a:extLst>
          </p:cNvPr>
          <p:cNvSpPr>
            <a:spLocks noGrp="1"/>
          </p:cNvSpPr>
          <p:nvPr>
            <p:ph type="sldNum" sz="quarter" idx="5"/>
          </p:nvPr>
        </p:nvSpPr>
        <p:spPr/>
        <p:txBody>
          <a:bodyPr/>
          <a:lstStyle/>
          <a:p>
            <a:pPr>
              <a:defRPr/>
            </a:pPr>
            <a:fld id="{55E4E065-2E8C-41DF-93BC-BF0AF6E64D7E}" type="slidenum">
              <a:rPr lang="en-US" altLang="en-US" smtClean="0"/>
              <a:pPr>
                <a:defRPr/>
              </a:pPr>
              <a:t>28</a:t>
            </a:fld>
            <a:endParaRPr lang="en-US" altLang="en-US" dirty="0"/>
          </a:p>
        </p:txBody>
      </p:sp>
    </p:spTree>
    <p:extLst>
      <p:ext uri="{BB962C8B-B14F-4D97-AF65-F5344CB8AC3E}">
        <p14:creationId xmlns:p14="http://schemas.microsoft.com/office/powerpoint/2010/main" val="3752810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With 75 patients being included </a:t>
            </a:r>
          </a:p>
          <a:p>
            <a:endParaRPr lang="en-US" dirty="0"/>
          </a:p>
          <a:p>
            <a:r>
              <a:rPr lang="en-US" dirty="0"/>
              <a:t>The statistically significant primary outcome was also clinically significant, with the median temperature changing from Febrile to not febrile </a:t>
            </a:r>
          </a:p>
          <a:p>
            <a:endParaRPr lang="en-US" dirty="0"/>
          </a:p>
          <a:p>
            <a:r>
              <a:rPr lang="en-US" sz="1200" kern="1200" dirty="0">
                <a:solidFill>
                  <a:schemeClr val="tx1"/>
                </a:solidFill>
                <a:effectLst/>
                <a:latin typeface="+mn-lt"/>
                <a:ea typeface="Geneva" charset="0"/>
                <a:cs typeface="+mn-cs"/>
              </a:rPr>
              <a:t>Patients with traumatic injury demonstrated a greater reduction in fever, suggesting greater efficacy in this population. This may also imply that the trauma population was the main driver behind the significant result seen in the primary outcome</a:t>
            </a:r>
          </a:p>
          <a:p>
            <a:endParaRPr lang="en-US" sz="1200" kern="1200" dirty="0">
              <a:solidFill>
                <a:schemeClr val="tx1"/>
              </a:solidFill>
              <a:effectLst/>
              <a:latin typeface="+mn-lt"/>
              <a:ea typeface="Geneva" charset="0"/>
              <a:cs typeface="+mn-cs"/>
            </a:endParaRPr>
          </a:p>
          <a:p>
            <a:r>
              <a:rPr lang="en-US" sz="1200" kern="1200" dirty="0" err="1">
                <a:solidFill>
                  <a:schemeClr val="tx1"/>
                </a:solidFill>
                <a:effectLst/>
                <a:latin typeface="+mn-lt"/>
                <a:ea typeface="Geneva" charset="0"/>
                <a:cs typeface="+mn-cs"/>
              </a:rPr>
              <a:t>Patinets</a:t>
            </a:r>
            <a:r>
              <a:rPr lang="en-US" sz="1200" kern="1200" dirty="0">
                <a:solidFill>
                  <a:schemeClr val="tx1"/>
                </a:solidFill>
                <a:effectLst/>
                <a:latin typeface="+mn-lt"/>
                <a:ea typeface="Geneva" charset="0"/>
                <a:cs typeface="+mn-cs"/>
              </a:rPr>
              <a:t> receiving 0-30mg had larger median change in temperature than the &gt;90mg group. Greater changes in temperature were not noted with increased doses, therefore there was not a direct correlation noted between dose and temperature change</a:t>
            </a:r>
          </a:p>
          <a:p>
            <a:endParaRPr lang="en-US" sz="1200" kern="1200" dirty="0">
              <a:solidFill>
                <a:schemeClr val="tx1"/>
              </a:solidFill>
              <a:effectLst/>
              <a:latin typeface="+mn-lt"/>
              <a:ea typeface="Geneva" charset="0"/>
              <a:cs typeface="+mn-cs"/>
            </a:endParaRPr>
          </a:p>
          <a:p>
            <a:r>
              <a:rPr lang="en-US" sz="1200" kern="1200" dirty="0">
                <a:solidFill>
                  <a:schemeClr val="tx1"/>
                </a:solidFill>
                <a:effectLst/>
                <a:latin typeface="+mn-lt"/>
                <a:ea typeface="Geneva" charset="0"/>
                <a:cs typeface="+mn-cs"/>
              </a:rPr>
              <a:t>And were likely related to the injury itself, their past medical history, or other causes </a:t>
            </a:r>
            <a:endParaRPr lang="en-US" dirty="0"/>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29</a:t>
            </a:fld>
            <a:endParaRPr lang="en-US" altLang="en-US" dirty="0"/>
          </a:p>
        </p:txBody>
      </p:sp>
    </p:spTree>
    <p:extLst>
      <p:ext uri="{BB962C8B-B14F-4D97-AF65-F5344CB8AC3E}">
        <p14:creationId xmlns:p14="http://schemas.microsoft.com/office/powerpoint/2010/main" val="3195770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At the Bethlehem campus </a:t>
            </a:r>
          </a:p>
          <a:p>
            <a:pPr marL="171450" indent="-171450">
              <a:buFontTx/>
              <a:buChar char="-"/>
            </a:pPr>
            <a:r>
              <a:rPr lang="en-US" dirty="0"/>
              <a:t>For Patients with life threatening neurological and neurosurgical condition</a:t>
            </a:r>
          </a:p>
          <a:p>
            <a:pPr marL="171450" indent="-171450">
              <a:buFontTx/>
              <a:buChar char="-"/>
            </a:pPr>
            <a:r>
              <a:rPr lang="en-US" dirty="0"/>
              <a:t>will be the population for this study </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3</a:t>
            </a:fld>
            <a:endParaRPr lang="en-US" altLang="en-US" dirty="0"/>
          </a:p>
        </p:txBody>
      </p:sp>
    </p:spTree>
    <p:extLst>
      <p:ext uri="{BB962C8B-B14F-4D97-AF65-F5344CB8AC3E}">
        <p14:creationId xmlns:p14="http://schemas.microsoft.com/office/powerpoint/2010/main" val="3823972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Diagnosis of exclusion; majority exclude fever; majority only possible PSH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With some not being documented at all = cant standardize to one </a:t>
            </a:r>
            <a:r>
              <a:rPr lang="en-US" dirty="0" err="1"/>
              <a:t>tocompare</a:t>
            </a: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Of patients that did no receive bromocriptine to be able to determine if the effects seen were related specifically to bromocriptine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Despite being one of the largest study, still a small sample size with large variation of results in the group, and limited the statistical tests that could be run on the data </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30</a:t>
            </a:fld>
            <a:endParaRPr lang="en-US" altLang="en-US" dirty="0"/>
          </a:p>
        </p:txBody>
      </p:sp>
    </p:spTree>
    <p:extLst>
      <p:ext uri="{BB962C8B-B14F-4D97-AF65-F5344CB8AC3E}">
        <p14:creationId xmlns:p14="http://schemas.microsoft.com/office/powerpoint/2010/main" val="540917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96AB2-1D0E-40C5-E66E-43AEF377A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95C7F9-363F-6CCF-3AEB-48988B2DE52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9BB028F-0851-1348-EB9E-7C1D655A9773}"/>
              </a:ext>
            </a:extLst>
          </p:cNvPr>
          <p:cNvSpPr>
            <a:spLocks noGrp="1"/>
          </p:cNvSpPr>
          <p:nvPr>
            <p:ph type="body" idx="1"/>
          </p:nvPr>
        </p:nvSpPr>
        <p:spPr/>
        <p:txBody>
          <a:bodyPr/>
          <a:lstStyle/>
          <a:p>
            <a:r>
              <a:rPr lang="en-US" dirty="0"/>
              <a:t>For patients with refractory neurogenic fever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When compared to the non-traumatic population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And lower doses may be adequate </a:t>
            </a:r>
          </a:p>
        </p:txBody>
      </p:sp>
      <p:sp>
        <p:nvSpPr>
          <p:cNvPr id="4" name="Slide Number Placeholder 3">
            <a:extLst>
              <a:ext uri="{FF2B5EF4-FFF2-40B4-BE49-F238E27FC236}">
                <a16:creationId xmlns:a16="http://schemas.microsoft.com/office/drawing/2014/main" id="{535DC3AB-558B-34DD-6B10-21F4AAFC14A0}"/>
              </a:ext>
            </a:extLst>
          </p:cNvPr>
          <p:cNvSpPr>
            <a:spLocks noGrp="1"/>
          </p:cNvSpPr>
          <p:nvPr>
            <p:ph type="sldNum" sz="quarter" idx="5"/>
          </p:nvPr>
        </p:nvSpPr>
        <p:spPr/>
        <p:txBody>
          <a:bodyPr/>
          <a:lstStyle/>
          <a:p>
            <a:pPr>
              <a:defRPr/>
            </a:pPr>
            <a:fld id="{55E4E065-2E8C-41DF-93BC-BF0AF6E64D7E}" type="slidenum">
              <a:rPr lang="en-US" altLang="en-US" smtClean="0"/>
              <a:pPr>
                <a:defRPr/>
              </a:pPr>
              <a:t>31</a:t>
            </a:fld>
            <a:endParaRPr lang="en-US" altLang="en-US" dirty="0"/>
          </a:p>
        </p:txBody>
      </p:sp>
    </p:spTree>
    <p:extLst>
      <p:ext uri="{BB962C8B-B14F-4D97-AF65-F5344CB8AC3E}">
        <p14:creationId xmlns:p14="http://schemas.microsoft.com/office/powerpoint/2010/main" val="2185863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32</a:t>
            </a:fld>
            <a:endParaRPr lang="en-US" altLang="en-US" dirty="0"/>
          </a:p>
        </p:txBody>
      </p:sp>
    </p:spTree>
    <p:extLst>
      <p:ext uri="{BB962C8B-B14F-4D97-AF65-F5344CB8AC3E}">
        <p14:creationId xmlns:p14="http://schemas.microsoft.com/office/powerpoint/2010/main" val="2628247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DBB27-3B4B-8A51-4D79-90EA5EBF24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C105A-D2D6-0A7F-B6FA-BCE6FBC5E0D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C0A89DA-E05B-BB5E-B05B-B8F0D0B989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F7FB30-AB53-DAFA-D2A1-67FAFFA81F25}"/>
              </a:ext>
            </a:extLst>
          </p:cNvPr>
          <p:cNvSpPr>
            <a:spLocks noGrp="1"/>
          </p:cNvSpPr>
          <p:nvPr>
            <p:ph type="sldNum" sz="quarter" idx="5"/>
          </p:nvPr>
        </p:nvSpPr>
        <p:spPr/>
        <p:txBody>
          <a:bodyPr/>
          <a:lstStyle/>
          <a:p>
            <a:pPr>
              <a:defRPr/>
            </a:pPr>
            <a:fld id="{55E4E065-2E8C-41DF-93BC-BF0AF6E64D7E}" type="slidenum">
              <a:rPr lang="en-US" altLang="en-US" smtClean="0"/>
              <a:pPr>
                <a:defRPr/>
              </a:pPr>
              <a:t>33</a:t>
            </a:fld>
            <a:endParaRPr lang="en-US" altLang="en-US" dirty="0"/>
          </a:p>
        </p:txBody>
      </p:sp>
    </p:spTree>
    <p:extLst>
      <p:ext uri="{BB962C8B-B14F-4D97-AF65-F5344CB8AC3E}">
        <p14:creationId xmlns:p14="http://schemas.microsoft.com/office/powerpoint/2010/main" val="171394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34</a:t>
            </a:fld>
            <a:endParaRPr lang="en-US" altLang="en-US" dirty="0"/>
          </a:p>
        </p:txBody>
      </p:sp>
    </p:spTree>
    <p:extLst>
      <p:ext uri="{BB962C8B-B14F-4D97-AF65-F5344CB8AC3E}">
        <p14:creationId xmlns:p14="http://schemas.microsoft.com/office/powerpoint/2010/main" val="1410540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35</a:t>
            </a:fld>
            <a:endParaRPr lang="en-US" altLang="en-US" dirty="0"/>
          </a:p>
        </p:txBody>
      </p:sp>
    </p:spTree>
    <p:extLst>
      <p:ext uri="{BB962C8B-B14F-4D97-AF65-F5344CB8AC3E}">
        <p14:creationId xmlns:p14="http://schemas.microsoft.com/office/powerpoint/2010/main" val="4145927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NOTR ONLY</a:t>
            </a:r>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4</a:t>
            </a:fld>
            <a:endParaRPr lang="en-US" altLang="en-US" dirty="0"/>
          </a:p>
        </p:txBody>
      </p:sp>
    </p:spTree>
    <p:extLst>
      <p:ext uri="{BB962C8B-B14F-4D97-AF65-F5344CB8AC3E}">
        <p14:creationId xmlns:p14="http://schemas.microsoft.com/office/powerpoint/2010/main" val="1365511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529B2-028F-F244-9A19-A36C4BA5C3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197537-A72D-72B6-BECC-A90870C5AEB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8A0659A-00F3-9EE8-26A5-446CDF516410}"/>
              </a:ext>
            </a:extLst>
          </p:cNvPr>
          <p:cNvSpPr>
            <a:spLocks noGrp="1"/>
          </p:cNvSpPr>
          <p:nvPr>
            <p:ph type="body" idx="1"/>
          </p:nvPr>
        </p:nvSpPr>
        <p:spPr/>
        <p:txBody>
          <a:bodyPr>
            <a:normAutofit fontScale="25000" lnSpcReduction="20000"/>
          </a:bodyPr>
          <a:lstStyle/>
          <a:p>
            <a:r>
              <a:rPr lang="en-US" sz="1200" kern="1200" dirty="0">
                <a:solidFill>
                  <a:schemeClr val="tx1"/>
                </a:solidFill>
                <a:effectLst/>
                <a:latin typeface="+mn-lt"/>
                <a:ea typeface="Geneva" charset="0"/>
                <a:cs typeface="+mn-cs"/>
              </a:rPr>
              <a:t>Neuro </a:t>
            </a:r>
          </a:p>
          <a:p>
            <a:pPr marL="171450" indent="-171450">
              <a:buFontTx/>
              <a:buChar char="-"/>
            </a:pPr>
            <a:r>
              <a:rPr lang="en-US" sz="1200" kern="1200" dirty="0">
                <a:solidFill>
                  <a:schemeClr val="tx1"/>
                </a:solidFill>
                <a:effectLst/>
                <a:latin typeface="+mn-lt"/>
                <a:ea typeface="Geneva" charset="0"/>
                <a:cs typeface="+mn-cs"/>
              </a:rPr>
              <a:t>Umbrella term &gt; CF and PSH</a:t>
            </a:r>
          </a:p>
          <a:p>
            <a:pPr marL="171450" indent="-171450">
              <a:buFontTx/>
              <a:buChar char="-"/>
            </a:pPr>
            <a:endParaRPr lang="en-US" sz="1200" kern="1200" dirty="0">
              <a:solidFill>
                <a:schemeClr val="tx1"/>
              </a:solidFill>
              <a:effectLst/>
              <a:latin typeface="+mn-lt"/>
              <a:ea typeface="Geneva" charset="0"/>
              <a:cs typeface="+mn-cs"/>
            </a:endParaRPr>
          </a:p>
          <a:p>
            <a:pPr marL="171450" indent="-171450">
              <a:buFontTx/>
              <a:buChar char="-"/>
            </a:pPr>
            <a:endParaRPr lang="en-US" sz="1200" kern="1200" dirty="0">
              <a:solidFill>
                <a:schemeClr val="tx1"/>
              </a:solidFill>
              <a:effectLst/>
              <a:latin typeface="+mn-lt"/>
              <a:ea typeface="Geneva" charset="0"/>
              <a:cs typeface="+mn-cs"/>
            </a:endParaRPr>
          </a:p>
          <a:p>
            <a:pPr marL="0" indent="0">
              <a:buFontTx/>
              <a:buNone/>
            </a:pPr>
            <a:r>
              <a:rPr lang="en-US" sz="1200" kern="1200" dirty="0">
                <a:solidFill>
                  <a:schemeClr val="tx1"/>
                </a:solidFill>
                <a:effectLst/>
                <a:latin typeface="+mn-lt"/>
                <a:ea typeface="Geneva" charset="0"/>
                <a:cs typeface="+mn-cs"/>
              </a:rPr>
              <a:t>CF</a:t>
            </a:r>
          </a:p>
          <a:p>
            <a:pPr marL="171450" indent="-171450">
              <a:buFontTx/>
              <a:buChar char="-"/>
            </a:pPr>
            <a:r>
              <a:rPr lang="en-US" sz="1200" kern="1200" dirty="0">
                <a:solidFill>
                  <a:schemeClr val="tx1"/>
                </a:solidFill>
                <a:effectLst/>
                <a:latin typeface="+mn-lt"/>
                <a:ea typeface="Geneva" charset="0"/>
                <a:cs typeface="+mn-cs"/>
              </a:rPr>
              <a:t>Noninfectious, high temp from damage </a:t>
            </a:r>
          </a:p>
          <a:p>
            <a:pPr marL="171450" indent="-171450">
              <a:buFontTx/>
              <a:buChar char="-"/>
            </a:pPr>
            <a:r>
              <a:rPr lang="en-US" sz="1200" kern="1200" dirty="0">
                <a:solidFill>
                  <a:schemeClr val="tx1"/>
                </a:solidFill>
                <a:effectLst/>
                <a:latin typeface="+mn-lt"/>
                <a:ea typeface="Geneva" charset="0"/>
                <a:cs typeface="+mn-cs"/>
              </a:rPr>
              <a:t>Follow stroke, </a:t>
            </a:r>
            <a:r>
              <a:rPr lang="en-US" sz="1200" kern="1200" dirty="0" err="1">
                <a:solidFill>
                  <a:schemeClr val="tx1"/>
                </a:solidFill>
                <a:effectLst/>
                <a:latin typeface="+mn-lt"/>
                <a:ea typeface="Geneva" charset="0"/>
                <a:cs typeface="+mn-cs"/>
              </a:rPr>
              <a:t>hemmorhage</a:t>
            </a:r>
            <a:r>
              <a:rPr lang="en-US" sz="1200" kern="1200" dirty="0">
                <a:solidFill>
                  <a:schemeClr val="tx1"/>
                </a:solidFill>
                <a:effectLst/>
                <a:latin typeface="+mn-lt"/>
                <a:ea typeface="Geneva" charset="0"/>
                <a:cs typeface="+mn-cs"/>
              </a:rPr>
              <a:t>, TBI</a:t>
            </a:r>
          </a:p>
          <a:p>
            <a:pPr marL="171450" indent="-171450">
              <a:buFontTx/>
              <a:buChar char="-"/>
            </a:pPr>
            <a:r>
              <a:rPr lang="en-US" sz="1200" kern="1200" dirty="0">
                <a:solidFill>
                  <a:schemeClr val="tx1"/>
                </a:solidFill>
                <a:effectLst/>
                <a:latin typeface="+mn-lt"/>
                <a:ea typeface="Geneva" charset="0"/>
                <a:cs typeface="+mn-cs"/>
              </a:rPr>
              <a:t>Rapid onset and resistance to antipyretic </a:t>
            </a:r>
          </a:p>
          <a:p>
            <a:pPr marL="171450" indent="-171450">
              <a:buFontTx/>
              <a:buChar char="-"/>
            </a:pPr>
            <a:r>
              <a:rPr lang="en-US" sz="1200" kern="1200" dirty="0">
                <a:solidFill>
                  <a:schemeClr val="tx1"/>
                </a:solidFill>
                <a:effectLst/>
                <a:latin typeface="+mn-lt"/>
                <a:ea typeface="Geneva" charset="0"/>
                <a:cs typeface="+mn-cs"/>
              </a:rPr>
              <a:t>Dx of exclusion </a:t>
            </a:r>
          </a:p>
          <a:p>
            <a:pPr marL="171450" indent="-171450">
              <a:buFontTx/>
              <a:buChar char="-"/>
            </a:pPr>
            <a:endParaRPr lang="en-US" sz="1200" kern="1200" dirty="0">
              <a:solidFill>
                <a:schemeClr val="tx1"/>
              </a:solidFill>
              <a:effectLst/>
              <a:latin typeface="+mn-lt"/>
              <a:ea typeface="Geneva" charset="0"/>
              <a:cs typeface="+mn-cs"/>
            </a:endParaRPr>
          </a:p>
          <a:p>
            <a:pPr marL="171450" indent="-171450">
              <a:buFontTx/>
              <a:buChar char="-"/>
            </a:pPr>
            <a:endParaRPr lang="en-US" sz="1200" kern="1200" dirty="0">
              <a:solidFill>
                <a:schemeClr val="tx1"/>
              </a:solidFill>
              <a:effectLst/>
              <a:latin typeface="+mn-lt"/>
              <a:ea typeface="Geneva" charset="0"/>
              <a:cs typeface="+mn-cs"/>
            </a:endParaRPr>
          </a:p>
          <a:p>
            <a:pPr marL="0" indent="0">
              <a:buFontTx/>
              <a:buNone/>
            </a:pPr>
            <a:r>
              <a:rPr lang="en-US" sz="1200" kern="1200" dirty="0">
                <a:solidFill>
                  <a:schemeClr val="tx1"/>
                </a:solidFill>
                <a:effectLst/>
                <a:latin typeface="+mn-lt"/>
                <a:ea typeface="Geneva" charset="0"/>
                <a:cs typeface="+mn-cs"/>
              </a:rPr>
              <a:t>PSH</a:t>
            </a:r>
          </a:p>
          <a:p>
            <a:pPr marL="171450" indent="-171450">
              <a:buFontTx/>
              <a:buChar char="-"/>
            </a:pPr>
            <a:r>
              <a:rPr lang="en-US" sz="1200" kern="1200" dirty="0">
                <a:solidFill>
                  <a:schemeClr val="tx1"/>
                </a:solidFill>
                <a:effectLst/>
                <a:latin typeface="+mn-lt"/>
                <a:ea typeface="Geneva" charset="0"/>
                <a:cs typeface="+mn-cs"/>
              </a:rPr>
              <a:t>tachycardia, HTN, tachypnea, hyperthermia, diaphoresis, dystonic posturing</a:t>
            </a:r>
          </a:p>
          <a:p>
            <a:pPr marL="171450" indent="-171450">
              <a:buFontTx/>
              <a:buChar char="-"/>
            </a:pPr>
            <a:r>
              <a:rPr lang="en-US" sz="1200" kern="1200" dirty="0">
                <a:solidFill>
                  <a:schemeClr val="tx1"/>
                </a:solidFill>
                <a:effectLst/>
                <a:latin typeface="+mn-lt"/>
                <a:ea typeface="Geneva" charset="0"/>
                <a:cs typeface="+mn-cs"/>
              </a:rPr>
              <a:t>Primarily TBI, 33%</a:t>
            </a:r>
          </a:p>
          <a:p>
            <a:pPr marL="171450" indent="-171450">
              <a:buFontTx/>
              <a:buChar char="-"/>
            </a:pPr>
            <a:r>
              <a:rPr lang="en-US" sz="1200" kern="1200" dirty="0">
                <a:solidFill>
                  <a:schemeClr val="tx1"/>
                </a:solidFill>
                <a:effectLst/>
                <a:latin typeface="+mn-lt"/>
                <a:ea typeface="Geneva" charset="0"/>
                <a:cs typeface="+mn-cs"/>
              </a:rPr>
              <a:t>PSH-AM can guide identification  </a:t>
            </a: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r>
              <a:rPr lang="en-US" sz="1200" kern="1200" dirty="0">
                <a:solidFill>
                  <a:schemeClr val="tx1"/>
                </a:solidFill>
                <a:effectLst/>
                <a:latin typeface="+mn-lt"/>
                <a:ea typeface="Geneva" charset="0"/>
                <a:cs typeface="+mn-cs"/>
              </a:rPr>
              <a:t>Neurogenic fever in this study is an umbrella term used to describe both central fever and PSH</a:t>
            </a:r>
          </a:p>
          <a:p>
            <a:endParaRPr lang="en-US" sz="1200" kern="1200" dirty="0">
              <a:solidFill>
                <a:schemeClr val="tx1"/>
              </a:solidFill>
              <a:effectLst/>
              <a:latin typeface="+mn-lt"/>
              <a:ea typeface="Geneva" charset="0"/>
              <a:cs typeface="+mn-cs"/>
            </a:endParaRPr>
          </a:p>
          <a:p>
            <a:r>
              <a:rPr lang="en-US" sz="1200" b="0" i="0" kern="1200" dirty="0">
                <a:solidFill>
                  <a:schemeClr val="tx1"/>
                </a:solidFill>
                <a:effectLst/>
                <a:latin typeface="+mn-lt"/>
                <a:ea typeface="Geneva" charset="0"/>
                <a:cs typeface="+mn-cs"/>
              </a:rPr>
              <a:t>Central fever is a noninfectious, high-temperature rise caused by damage to the brain——often following stroke, hemorrhage, or traumatic brain injury (TBI). </a:t>
            </a:r>
          </a:p>
          <a:p>
            <a:r>
              <a:rPr lang="en-US" sz="1200" b="0" i="0" kern="1200" dirty="0">
                <a:solidFill>
                  <a:schemeClr val="tx1"/>
                </a:solidFill>
                <a:effectLst/>
                <a:latin typeface="+mn-lt"/>
                <a:ea typeface="Geneva" charset="0"/>
                <a:cs typeface="+mn-cs"/>
              </a:rPr>
              <a:t>It is a diagnosis of exclusion characterized by rapid onset and resistance to antipyretics</a:t>
            </a:r>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r>
              <a:rPr lang="en-US" sz="1200" kern="1200" dirty="0">
                <a:solidFill>
                  <a:schemeClr val="tx1"/>
                </a:solidFill>
                <a:effectLst/>
                <a:latin typeface="+mn-lt"/>
                <a:ea typeface="Geneva" charset="0"/>
                <a:cs typeface="+mn-cs"/>
              </a:rPr>
              <a:t>Paroxysmal sympathetic hyperactivity (PSH) is a syndrome characterized by tachycardia, hypertension, tachypnea, hyperthermia, diaphoresis, and dystonic posturing.</a:t>
            </a:r>
            <a:r>
              <a:rPr lang="en-US" sz="1200" kern="1200" baseline="30000" dirty="0">
                <a:solidFill>
                  <a:schemeClr val="tx1"/>
                </a:solidFill>
                <a:effectLst/>
                <a:latin typeface="+mn-lt"/>
                <a:ea typeface="Geneva" charset="0"/>
                <a:cs typeface="+mn-cs"/>
              </a:rPr>
              <a:t>1</a:t>
            </a:r>
            <a:r>
              <a:rPr lang="en-US" sz="1200" kern="1200" dirty="0">
                <a:solidFill>
                  <a:schemeClr val="tx1"/>
                </a:solidFill>
                <a:effectLst/>
                <a:latin typeface="+mn-lt"/>
                <a:ea typeface="Geneva" charset="0"/>
                <a:cs typeface="+mn-cs"/>
              </a:rPr>
              <a:t> PSH has primarily been described after traumatic brain injury</a:t>
            </a:r>
            <a:r>
              <a:rPr lang="en-US" sz="1200" kern="1200" baseline="30000" dirty="0">
                <a:solidFill>
                  <a:schemeClr val="tx1"/>
                </a:solidFill>
                <a:effectLst/>
                <a:latin typeface="+mn-lt"/>
                <a:ea typeface="Geneva" charset="0"/>
                <a:cs typeface="+mn-cs"/>
              </a:rPr>
              <a:t>2</a:t>
            </a:r>
            <a:r>
              <a:rPr lang="en-US" sz="1200" kern="1200" dirty="0">
                <a:solidFill>
                  <a:schemeClr val="tx1"/>
                </a:solidFill>
                <a:effectLst/>
                <a:latin typeface="+mn-lt"/>
                <a:ea typeface="Geneva" charset="0"/>
                <a:cs typeface="+mn-cs"/>
              </a:rPr>
              <a:t>, occurring in up to 33% of patients.</a:t>
            </a:r>
            <a:r>
              <a:rPr lang="en-US" sz="1200" kern="1200" baseline="30000" dirty="0">
                <a:solidFill>
                  <a:schemeClr val="tx1"/>
                </a:solidFill>
                <a:effectLst/>
                <a:latin typeface="+mn-lt"/>
                <a:ea typeface="Geneva" charset="0"/>
                <a:cs typeface="+mn-cs"/>
              </a:rPr>
              <a:t>3</a:t>
            </a:r>
            <a:r>
              <a:rPr lang="en-US" sz="1200" kern="1200" dirty="0">
                <a:solidFill>
                  <a:schemeClr val="tx1"/>
                </a:solidFill>
                <a:effectLst/>
                <a:latin typeface="+mn-lt"/>
                <a:ea typeface="Geneva" charset="0"/>
                <a:cs typeface="+mn-cs"/>
              </a:rPr>
              <a:t> Diagnosis is established using the PSH Assessment Measure (PSH-AM), a symptom-based tool that assesses the severity of sympathetic hyperactivity and motor activity. </a:t>
            </a:r>
            <a:endParaRPr lang="en-US" dirty="0"/>
          </a:p>
        </p:txBody>
      </p:sp>
      <p:sp>
        <p:nvSpPr>
          <p:cNvPr id="4" name="Slide Number Placeholder 3">
            <a:extLst>
              <a:ext uri="{FF2B5EF4-FFF2-40B4-BE49-F238E27FC236}">
                <a16:creationId xmlns:a16="http://schemas.microsoft.com/office/drawing/2014/main" id="{62D5D656-B05B-CEB6-D6BC-AF652EEB4AFF}"/>
              </a:ext>
            </a:extLst>
          </p:cNvPr>
          <p:cNvSpPr>
            <a:spLocks noGrp="1"/>
          </p:cNvSpPr>
          <p:nvPr>
            <p:ph type="sldNum" sz="quarter" idx="5"/>
          </p:nvPr>
        </p:nvSpPr>
        <p:spPr/>
        <p:txBody>
          <a:bodyPr/>
          <a:lstStyle/>
          <a:p>
            <a:pPr>
              <a:defRPr/>
            </a:pPr>
            <a:fld id="{55E4E065-2E8C-41DF-93BC-BF0AF6E64D7E}" type="slidenum">
              <a:rPr lang="en-US" altLang="en-US" smtClean="0"/>
              <a:pPr>
                <a:defRPr/>
              </a:pPr>
              <a:t>5</a:t>
            </a:fld>
            <a:endParaRPr lang="en-US" altLang="en-US" dirty="0"/>
          </a:p>
        </p:txBody>
      </p:sp>
    </p:spTree>
    <p:extLst>
      <p:ext uri="{BB962C8B-B14F-4D97-AF65-F5344CB8AC3E}">
        <p14:creationId xmlns:p14="http://schemas.microsoft.com/office/powerpoint/2010/main" val="2231952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Geneva" charset="0"/>
                <a:cs typeface="+mn-cs"/>
              </a:rPr>
              <a:t>Neurogenic fever in this study is an umbrella term used to describe both central fever and PSH</a:t>
            </a:r>
            <a:endParaRPr lang="en-US" dirty="0"/>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6</a:t>
            </a:fld>
            <a:endParaRPr lang="en-US" altLang="en-US" dirty="0"/>
          </a:p>
        </p:txBody>
      </p:sp>
    </p:spTree>
    <p:extLst>
      <p:ext uri="{BB962C8B-B14F-4D97-AF65-F5344CB8AC3E}">
        <p14:creationId xmlns:p14="http://schemas.microsoft.com/office/powerpoint/2010/main" val="301628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D0E48-170D-FAC4-D682-937AEDE04A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73449-33BC-0886-3455-65D206660E5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4D58742-B36C-17EC-0624-D998A7E6EBEA}"/>
              </a:ext>
            </a:extLst>
          </p:cNvPr>
          <p:cNvSpPr>
            <a:spLocks noGrp="1"/>
          </p:cNvSpPr>
          <p:nvPr>
            <p:ph type="body" idx="1"/>
          </p:nvPr>
        </p:nvSpPr>
        <p:spPr/>
        <p:txBody>
          <a:bodyPr/>
          <a:lstStyle/>
          <a:p>
            <a:r>
              <a:rPr lang="en-US" sz="1200" b="0" i="0" kern="1200" dirty="0">
                <a:solidFill>
                  <a:schemeClr val="tx1"/>
                </a:solidFill>
                <a:effectLst/>
                <a:latin typeface="+mn-lt"/>
                <a:ea typeface="Geneva" charset="0"/>
                <a:cs typeface="+mn-cs"/>
              </a:rPr>
              <a:t>Central fever is a noninfectious, high-temperature rise caused by damage to the brain——often following stroke, hemorrhage, or traumatic brain injury (TBI). </a:t>
            </a:r>
          </a:p>
          <a:p>
            <a:r>
              <a:rPr lang="en-US" sz="1200" b="0" i="0" kern="1200" dirty="0">
                <a:solidFill>
                  <a:schemeClr val="tx1"/>
                </a:solidFill>
                <a:effectLst/>
                <a:latin typeface="+mn-lt"/>
                <a:ea typeface="Geneva" charset="0"/>
                <a:cs typeface="+mn-cs"/>
              </a:rPr>
              <a:t>It is a diagnosis of exclusion characterized by rapid onset and resistance to antipyretics</a:t>
            </a:r>
            <a:endParaRPr lang="en-US" sz="1200" kern="1200" dirty="0">
              <a:solidFill>
                <a:schemeClr val="tx1"/>
              </a:solidFill>
              <a:effectLst/>
              <a:latin typeface="+mn-lt"/>
              <a:ea typeface="Geneva" charset="0"/>
              <a:cs typeface="+mn-cs"/>
            </a:endParaRPr>
          </a:p>
          <a:p>
            <a:endParaRPr lang="en-US" sz="1200" kern="1200" dirty="0">
              <a:solidFill>
                <a:schemeClr val="tx1"/>
              </a:solidFill>
              <a:effectLst/>
              <a:latin typeface="+mn-lt"/>
              <a:ea typeface="Geneva" charset="0"/>
              <a:cs typeface="+mn-cs"/>
            </a:endParaRPr>
          </a:p>
          <a:p>
            <a:r>
              <a:rPr lang="en-US" sz="1200" kern="1200" dirty="0">
                <a:solidFill>
                  <a:schemeClr val="tx1"/>
                </a:solidFill>
                <a:effectLst/>
                <a:latin typeface="+mn-lt"/>
                <a:ea typeface="Geneva" charset="0"/>
                <a:cs typeface="+mn-cs"/>
              </a:rPr>
              <a:t>Paroxysmal sympathetic hyperactivity (PSH) is a syndrome characterized by tachycardia, hypertension, tachypnea, hyperthermia, diaphoresis, and dystonic posturing.</a:t>
            </a:r>
            <a:r>
              <a:rPr lang="en-US" sz="1200" kern="1200" baseline="30000" dirty="0">
                <a:solidFill>
                  <a:schemeClr val="tx1"/>
                </a:solidFill>
                <a:effectLst/>
                <a:latin typeface="+mn-lt"/>
                <a:ea typeface="Geneva" charset="0"/>
                <a:cs typeface="+mn-cs"/>
              </a:rPr>
              <a:t>1</a:t>
            </a:r>
            <a:r>
              <a:rPr lang="en-US" sz="1200" kern="1200" dirty="0">
                <a:solidFill>
                  <a:schemeClr val="tx1"/>
                </a:solidFill>
                <a:effectLst/>
                <a:latin typeface="+mn-lt"/>
                <a:ea typeface="Geneva" charset="0"/>
                <a:cs typeface="+mn-cs"/>
              </a:rPr>
              <a:t> PSH has primarily been described after traumatic brain injury</a:t>
            </a:r>
            <a:r>
              <a:rPr lang="en-US" sz="1200" kern="1200" baseline="30000" dirty="0">
                <a:solidFill>
                  <a:schemeClr val="tx1"/>
                </a:solidFill>
                <a:effectLst/>
                <a:latin typeface="+mn-lt"/>
                <a:ea typeface="Geneva" charset="0"/>
                <a:cs typeface="+mn-cs"/>
              </a:rPr>
              <a:t>2</a:t>
            </a:r>
            <a:r>
              <a:rPr lang="en-US" sz="1200" kern="1200" dirty="0">
                <a:solidFill>
                  <a:schemeClr val="tx1"/>
                </a:solidFill>
                <a:effectLst/>
                <a:latin typeface="+mn-lt"/>
                <a:ea typeface="Geneva" charset="0"/>
                <a:cs typeface="+mn-cs"/>
              </a:rPr>
              <a:t>, occurring in up to 33% of patients.</a:t>
            </a:r>
            <a:r>
              <a:rPr lang="en-US" sz="1200" kern="1200" baseline="30000" dirty="0">
                <a:solidFill>
                  <a:schemeClr val="tx1"/>
                </a:solidFill>
                <a:effectLst/>
                <a:latin typeface="+mn-lt"/>
                <a:ea typeface="Geneva" charset="0"/>
                <a:cs typeface="+mn-cs"/>
              </a:rPr>
              <a:t>3</a:t>
            </a:r>
            <a:r>
              <a:rPr lang="en-US" sz="1200" kern="1200" dirty="0">
                <a:solidFill>
                  <a:schemeClr val="tx1"/>
                </a:solidFill>
                <a:effectLst/>
                <a:latin typeface="+mn-lt"/>
                <a:ea typeface="Geneva" charset="0"/>
                <a:cs typeface="+mn-cs"/>
              </a:rPr>
              <a:t> Diagnosis is established using the PSH Assessment Measure (PSH-AM), a symptom-based tool that assesses the severity of sympathetic hyperactivity and motor activity</a:t>
            </a:r>
          </a:p>
          <a:p>
            <a:endParaRPr lang="en-US" sz="1200" kern="1200" dirty="0">
              <a:solidFill>
                <a:schemeClr val="tx1"/>
              </a:solidFill>
              <a:effectLst/>
              <a:latin typeface="+mn-lt"/>
              <a:ea typeface="Geneva" charset="0"/>
              <a:cs typeface="+mn-cs"/>
            </a:endParaRPr>
          </a:p>
        </p:txBody>
      </p:sp>
      <p:sp>
        <p:nvSpPr>
          <p:cNvPr id="4" name="Slide Number Placeholder 3">
            <a:extLst>
              <a:ext uri="{FF2B5EF4-FFF2-40B4-BE49-F238E27FC236}">
                <a16:creationId xmlns:a16="http://schemas.microsoft.com/office/drawing/2014/main" id="{06CDCDD2-FB39-6048-85CF-18D4C626C84C}"/>
              </a:ext>
            </a:extLst>
          </p:cNvPr>
          <p:cNvSpPr>
            <a:spLocks noGrp="1"/>
          </p:cNvSpPr>
          <p:nvPr>
            <p:ph type="sldNum" sz="quarter" idx="5"/>
          </p:nvPr>
        </p:nvSpPr>
        <p:spPr/>
        <p:txBody>
          <a:bodyPr/>
          <a:lstStyle/>
          <a:p>
            <a:pPr>
              <a:defRPr/>
            </a:pPr>
            <a:fld id="{55E4E065-2E8C-41DF-93BC-BF0AF6E64D7E}" type="slidenum">
              <a:rPr lang="en-US" altLang="en-US" smtClean="0"/>
              <a:pPr>
                <a:defRPr/>
              </a:pPr>
              <a:t>7</a:t>
            </a:fld>
            <a:endParaRPr lang="en-US" altLang="en-US" dirty="0"/>
          </a:p>
        </p:txBody>
      </p:sp>
    </p:spTree>
    <p:extLst>
      <p:ext uri="{BB962C8B-B14F-4D97-AF65-F5344CB8AC3E}">
        <p14:creationId xmlns:p14="http://schemas.microsoft.com/office/powerpoint/2010/main" val="181316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effectLst/>
                <a:latin typeface="+mn-lt"/>
                <a:ea typeface="Geneva" charset="0"/>
                <a:cs typeface="+mn-cs"/>
              </a:rPr>
              <a:t>Lancet Neurol. 2017;16(9):721-729</a:t>
            </a:r>
          </a:p>
          <a:p>
            <a:r>
              <a:rPr lang="nl-NL" sz="1200" b="0" i="1" kern="1200" dirty="0">
                <a:solidFill>
                  <a:schemeClr val="tx1"/>
                </a:solidFill>
                <a:effectLst/>
                <a:latin typeface="+mn-lt"/>
                <a:ea typeface="Geneva" charset="0"/>
                <a:cs typeface="+mn-cs"/>
              </a:rPr>
              <a:t>BMJ Neurol Open</a:t>
            </a:r>
            <a:r>
              <a:rPr lang="nl-NL" sz="1200" b="0" i="0" kern="1200" dirty="0">
                <a:solidFill>
                  <a:schemeClr val="tx1"/>
                </a:solidFill>
                <a:effectLst/>
                <a:latin typeface="+mn-lt"/>
                <a:ea typeface="Geneva" charset="0"/>
                <a:cs typeface="+mn-cs"/>
              </a:rPr>
              <a:t>. 2024;6(2):e000814.</a:t>
            </a:r>
            <a:endParaRPr lang="en-US" dirty="0"/>
          </a:p>
          <a:p>
            <a:endParaRPr lang="en-US" dirty="0"/>
          </a:p>
          <a:p>
            <a:r>
              <a:rPr lang="en-US" dirty="0"/>
              <a:t>The clinical features scale assigns point values to different vital signs demonstrated during presumed episodes. Point values range from 0 to 3 based on the recorded vital sign </a:t>
            </a:r>
          </a:p>
          <a:p>
            <a:endParaRPr lang="en-US" dirty="0"/>
          </a:p>
          <a:p>
            <a:r>
              <a:rPr lang="en-US" dirty="0"/>
              <a:t>The DLT assigns 1 or 0 points based on the presence or absence of different features including previous brain injury, simultaneous presentation of features, paroxysmal nature of episode, persistence of features on consecutive days and for longer than 2 weeks, 2 or more episodes per day, absence of other causes of these features (such as infection, seizure) and if they persist despite the treatment of these other causes, and if medications are administered to decrease the features </a:t>
            </a:r>
          </a:p>
          <a:p>
            <a:endParaRPr lang="en-US" dirty="0"/>
          </a:p>
          <a:p>
            <a:r>
              <a:rPr lang="en-US" dirty="0"/>
              <a:t>The scores of the CFS and DLT are then combined, and the resulting score places the patient into PSH unlikely, PSH possible, or PSH probable </a:t>
            </a:r>
          </a:p>
          <a:p>
            <a:endParaRPr lang="en-US" dirty="0"/>
          </a:p>
          <a:p>
            <a:r>
              <a:rPr lang="en-US" dirty="0"/>
              <a:t>&lt; 8 = PSH unlikely </a:t>
            </a:r>
          </a:p>
          <a:p>
            <a:r>
              <a:rPr lang="en-US" dirty="0"/>
              <a:t>8-16 = PSH possible </a:t>
            </a:r>
          </a:p>
          <a:p>
            <a:r>
              <a:rPr lang="en-US" dirty="0"/>
              <a:t>17+ = PSH probable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Geneva" charset="0"/>
                <a:cs typeface="+mn-cs"/>
              </a:rPr>
              <a:t>Despite having this tool for diagnosis, it is not routinely used</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5E4E065-2E8C-41DF-93BC-BF0AF6E64D7E}" type="slidenum">
              <a:rPr lang="en-US" altLang="en-US" smtClean="0"/>
              <a:pPr>
                <a:defRPr/>
              </a:pPr>
              <a:t>8</a:t>
            </a:fld>
            <a:endParaRPr lang="en-US" altLang="en-US" dirty="0"/>
          </a:p>
        </p:txBody>
      </p:sp>
    </p:spTree>
    <p:extLst>
      <p:ext uri="{BB962C8B-B14F-4D97-AF65-F5344CB8AC3E}">
        <p14:creationId xmlns:p14="http://schemas.microsoft.com/office/powerpoint/2010/main" val="3071643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4AD18-0696-F58A-5E3B-CAEF3BFF80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D0510-74FC-6032-D477-B17505ED3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82771D-28EB-4E7A-7DFB-D81883240385}"/>
              </a:ext>
            </a:extLst>
          </p:cNvPr>
          <p:cNvSpPr>
            <a:spLocks noGrp="1"/>
          </p:cNvSpPr>
          <p:nvPr>
            <p:ph type="body" idx="1"/>
          </p:nvPr>
        </p:nvSpPr>
        <p:spPr/>
        <p:txBody>
          <a:bodyPr>
            <a:normAutofit fontScale="25000" lnSpcReduction="20000"/>
          </a:bodyPr>
          <a:lstStyle/>
          <a:p>
            <a:endParaRPr lang="en-US" sz="1200" kern="1200" dirty="0">
              <a:solidFill>
                <a:schemeClr val="tx1"/>
              </a:solidFill>
              <a:effectLst/>
              <a:latin typeface="+mn-lt"/>
              <a:ea typeface="Geneva" charset="0"/>
              <a:cs typeface="+mn-cs"/>
            </a:endParaRPr>
          </a:p>
          <a:p>
            <a:pPr marL="171450" indent="-171450">
              <a:buFontTx/>
              <a:buChar char="-"/>
            </a:pPr>
            <a:r>
              <a:rPr lang="en-US" sz="1200" kern="1200" dirty="0">
                <a:solidFill>
                  <a:schemeClr val="tx1"/>
                </a:solidFill>
                <a:effectLst/>
                <a:latin typeface="+mn-lt"/>
                <a:ea typeface="Geneva" charset="0"/>
                <a:cs typeface="+mn-cs"/>
              </a:rPr>
              <a:t>CFS &gt; HR, RR, SBP, temp </a:t>
            </a:r>
          </a:p>
          <a:p>
            <a:pPr marL="171450" indent="-171450">
              <a:buFontTx/>
              <a:buChar char="-"/>
            </a:pPr>
            <a:r>
              <a:rPr lang="en-US" sz="1200" kern="1200" dirty="0">
                <a:solidFill>
                  <a:schemeClr val="tx1"/>
                </a:solidFill>
                <a:effectLst/>
                <a:latin typeface="+mn-lt"/>
                <a:ea typeface="Geneva" charset="0"/>
                <a:cs typeface="+mn-cs"/>
              </a:rPr>
              <a:t>DLT &gt; more subjective describing episodes</a:t>
            </a:r>
          </a:p>
          <a:p>
            <a:pPr marL="0" indent="0">
              <a:buFontTx/>
              <a:buNone/>
            </a:pPr>
            <a:endParaRPr lang="en-US" sz="1200" kern="1200" dirty="0">
              <a:solidFill>
                <a:schemeClr val="tx1"/>
              </a:solidFill>
              <a:effectLst/>
              <a:latin typeface="+mn-lt"/>
              <a:ea typeface="Geneva" charset="0"/>
              <a:cs typeface="+mn-cs"/>
            </a:endParaRPr>
          </a:p>
          <a:p>
            <a:r>
              <a:rPr lang="en-US" dirty="0"/>
              <a:t>The scores of the CFS and DLT are then combined, and the resulting score places the patient into PSH unlikely, PSH possible, or PSH probable </a:t>
            </a:r>
          </a:p>
          <a:p>
            <a:endParaRPr lang="en-US" dirty="0"/>
          </a:p>
          <a:p>
            <a:r>
              <a:rPr lang="en-US" dirty="0" err="1"/>
              <a:t>Socre</a:t>
            </a:r>
            <a:r>
              <a:rPr lang="en-US" dirty="0"/>
              <a:t> of _ indicated </a:t>
            </a:r>
            <a:r>
              <a:rPr lang="en-US" dirty="0" err="1"/>
              <a:t>psh</a:t>
            </a:r>
            <a:r>
              <a:rPr lang="en-US" dirty="0"/>
              <a:t> is _</a:t>
            </a:r>
          </a:p>
          <a:p>
            <a:endParaRPr lang="en-US" dirty="0"/>
          </a:p>
          <a:p>
            <a:r>
              <a:rPr lang="en-US" dirty="0"/>
              <a:t>&lt; 8 = PSH unlikely </a:t>
            </a:r>
          </a:p>
          <a:p>
            <a:r>
              <a:rPr lang="en-US" dirty="0"/>
              <a:t>8-16 = PSH possible </a:t>
            </a:r>
          </a:p>
          <a:p>
            <a:r>
              <a:rPr lang="en-US" dirty="0"/>
              <a:t>17+ = PSH probable </a:t>
            </a:r>
          </a:p>
          <a:p>
            <a:pPr marL="0" indent="0">
              <a:buFontTx/>
              <a:buNone/>
            </a:pPr>
            <a:r>
              <a:rPr lang="en-US" sz="1200" kern="1200" dirty="0">
                <a:solidFill>
                  <a:schemeClr val="tx1"/>
                </a:solidFill>
                <a:effectLst/>
                <a:latin typeface="+mn-lt"/>
                <a:ea typeface="Geneva" charset="0"/>
                <a:cs typeface="+mn-cs"/>
              </a:rPr>
              <a:t> </a:t>
            </a:r>
            <a:endParaRPr lang="en-US" dirty="0"/>
          </a:p>
          <a:p>
            <a:r>
              <a:rPr lang="en-US" dirty="0"/>
              <a:t>Score can guide identification,</a:t>
            </a:r>
          </a:p>
          <a:p>
            <a:r>
              <a:rPr lang="en-US" dirty="0"/>
              <a:t>Help us see if they are actually exhibiting </a:t>
            </a:r>
            <a:r>
              <a:rPr lang="en-US" dirty="0" err="1"/>
              <a:t>sx</a:t>
            </a:r>
            <a:r>
              <a:rPr lang="en-US" dirty="0"/>
              <a:t> of PSH </a:t>
            </a:r>
            <a:r>
              <a:rPr lang="en-US" dirty="0" err="1"/>
              <a:t>PSH</a:t>
            </a:r>
            <a:endParaRPr lang="en-US" dirty="0"/>
          </a:p>
          <a:p>
            <a:r>
              <a:rPr lang="en-US" dirty="0"/>
              <a:t>But not definitive diagnosis making PSH also a dx of exclusion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 clinical features scale assigns point values to different vital signs demonstrated during presumed episodes. Point values range from 0 to 3 based on the recorded vital sign </a:t>
            </a:r>
          </a:p>
          <a:p>
            <a:endParaRPr lang="en-US" dirty="0"/>
          </a:p>
          <a:p>
            <a:r>
              <a:rPr lang="en-US" dirty="0"/>
              <a:t>The DLT assigns 1 or 0 points based on the presence or absence of different features including previous brain injury, simultaneous presentation of features, paroxysmal nature of episode, persistence of features on consecutive days and for longer than 2 weeks, 2 or more episodes per day, absence of other causes of these features (such as infection, seizure) and if they persist despite the treatment of these other causes, and if medications are administered to decrease the features </a:t>
            </a:r>
          </a:p>
          <a:p>
            <a:endParaRPr lang="en-US" dirty="0"/>
          </a:p>
          <a:p>
            <a:r>
              <a:rPr lang="en-US" dirty="0"/>
              <a:t>The scores of the CFS and DLT are then combined, and the resulting score places the patient into PSH unlikely, PSH possible, or PSH probable </a:t>
            </a:r>
          </a:p>
          <a:p>
            <a:endParaRPr lang="en-US" dirty="0"/>
          </a:p>
          <a:p>
            <a:r>
              <a:rPr lang="en-US" dirty="0"/>
              <a:t>&lt; 8 = PSH unlikely </a:t>
            </a:r>
          </a:p>
          <a:p>
            <a:r>
              <a:rPr lang="en-US" dirty="0"/>
              <a:t>8-16 = PSH possible </a:t>
            </a:r>
          </a:p>
          <a:p>
            <a:r>
              <a:rPr lang="en-US" dirty="0"/>
              <a:t>17+ = PSH probable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Geneva" charset="0"/>
                <a:cs typeface="+mn-cs"/>
              </a:rPr>
              <a:t>Despite having this tool for diagnosis, it is not routinely used – but used in this study to determine if other diagnoses were being excluded and if patients had PSH</a:t>
            </a:r>
          </a:p>
          <a:p>
            <a:endParaRPr lang="en-US" dirty="0"/>
          </a:p>
          <a:p>
            <a:endParaRPr lang="en-US" dirty="0"/>
          </a:p>
        </p:txBody>
      </p:sp>
      <p:sp>
        <p:nvSpPr>
          <p:cNvPr id="4" name="Slide Number Placeholder 3">
            <a:extLst>
              <a:ext uri="{FF2B5EF4-FFF2-40B4-BE49-F238E27FC236}">
                <a16:creationId xmlns:a16="http://schemas.microsoft.com/office/drawing/2014/main" id="{04B0D491-4535-844B-D9BA-857C7CA0F077}"/>
              </a:ext>
            </a:extLst>
          </p:cNvPr>
          <p:cNvSpPr>
            <a:spLocks noGrp="1"/>
          </p:cNvSpPr>
          <p:nvPr>
            <p:ph type="sldNum" sz="quarter" idx="5"/>
          </p:nvPr>
        </p:nvSpPr>
        <p:spPr/>
        <p:txBody>
          <a:bodyPr/>
          <a:lstStyle/>
          <a:p>
            <a:pPr>
              <a:defRPr/>
            </a:pPr>
            <a:fld id="{55E4E065-2E8C-41DF-93BC-BF0AF6E64D7E}" type="slidenum">
              <a:rPr lang="en-US" altLang="en-US" smtClean="0"/>
              <a:pPr>
                <a:defRPr/>
              </a:pPr>
              <a:t>9</a:t>
            </a:fld>
            <a:endParaRPr lang="en-US" altLang="en-US" dirty="0"/>
          </a:p>
        </p:txBody>
      </p:sp>
    </p:spTree>
    <p:extLst>
      <p:ext uri="{BB962C8B-B14F-4D97-AF65-F5344CB8AC3E}">
        <p14:creationId xmlns:p14="http://schemas.microsoft.com/office/powerpoint/2010/main" val="675243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SL Univ Health Network - white.png">
            <a:extLst>
              <a:ext uri="{FF2B5EF4-FFF2-40B4-BE49-F238E27FC236}">
                <a16:creationId xmlns:a16="http://schemas.microsoft.com/office/drawing/2014/main" id="{AAC278EA-3721-D4C8-5C2B-BF0BDCA0E3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30438" y="3508375"/>
            <a:ext cx="45720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2000" y="1066800"/>
            <a:ext cx="7543800" cy="1470025"/>
          </a:xfrm>
          <a:prstGeom prst="rect">
            <a:avLst/>
          </a:prstGeom>
        </p:spPr>
        <p:txBody>
          <a:bodyPr>
            <a:normAutofit/>
          </a:bodyPr>
          <a:lstStyle>
            <a:lvl1pPr>
              <a:defRPr sz="3600" b="1">
                <a:latin typeface="Arial" pitchFamily="34" charset="0"/>
                <a:cs typeface="Arial" pitchFamily="34" charset="0"/>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26BB8654-206C-A531-06C0-850800EF8735}"/>
              </a:ext>
            </a:extLst>
          </p:cNvPr>
          <p:cNvSpPr>
            <a:spLocks noGrp="1"/>
          </p:cNvSpPr>
          <p:nvPr>
            <p:ph type="sldNum" sz="quarter" idx="10"/>
          </p:nvPr>
        </p:nvSpPr>
        <p:spPr/>
        <p:txBody>
          <a:bodyPr/>
          <a:lstStyle>
            <a:lvl1pPr>
              <a:defRPr/>
            </a:lvl1pPr>
          </a:lstStyle>
          <a:p>
            <a:pPr>
              <a:defRPr/>
            </a:pPr>
            <a:fld id="{2C751400-9347-4766-B1C3-92F8EAD28C19}" type="slidenum">
              <a:rPr lang="en-US" altLang="en-US"/>
              <a:pPr>
                <a:defRPr/>
              </a:pPr>
              <a:t>‹#›</a:t>
            </a:fld>
            <a:endParaRPr lang="en-US" altLang="en-US" dirty="0"/>
          </a:p>
        </p:txBody>
      </p:sp>
    </p:spTree>
    <p:extLst>
      <p:ext uri="{BB962C8B-B14F-4D97-AF65-F5344CB8AC3E}">
        <p14:creationId xmlns:p14="http://schemas.microsoft.com/office/powerpoint/2010/main" val="122074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54417D-19CD-1502-168B-304B675B1191}"/>
              </a:ext>
            </a:extLst>
          </p:cNvPr>
          <p:cNvSpPr txBox="1">
            <a:spLocks noChangeArrowheads="1"/>
          </p:cNvSpPr>
          <p:nvPr userDrawn="1"/>
        </p:nvSpPr>
        <p:spPr bwMode="auto">
          <a:xfrm>
            <a:off x="371475" y="6562725"/>
            <a:ext cx="4581525" cy="276225"/>
          </a:xfrm>
          <a:prstGeom prst="rect">
            <a:avLst/>
          </a:prstGeom>
          <a:noFill/>
          <a:ln>
            <a:noFill/>
          </a:ln>
        </p:spPr>
        <p:txBody>
          <a:bodyPr>
            <a:spAutoFit/>
          </a:bodyP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eaLnBrk="1" hangingPunct="1">
              <a:defRPr/>
            </a:pPr>
            <a:r>
              <a:rPr lang="en-US" altLang="en-US" sz="1200" b="1" dirty="0">
                <a:solidFill>
                  <a:srgbClr val="002342"/>
                </a:solidFill>
              </a:rPr>
              <a:t>St. Luke’s University Health Network</a:t>
            </a:r>
          </a:p>
        </p:txBody>
      </p:sp>
      <p:sp>
        <p:nvSpPr>
          <p:cNvPr id="2" name="Title 1"/>
          <p:cNvSpPr>
            <a:spLocks noGrp="1"/>
          </p:cNvSpPr>
          <p:nvPr>
            <p:ph type="title"/>
          </p:nvPr>
        </p:nvSpPr>
        <p:spPr>
          <a:xfrm>
            <a:off x="990600" y="228600"/>
            <a:ext cx="7467600" cy="685800"/>
          </a:xfrm>
          <a:prstGeom prst="rect">
            <a:avLst/>
          </a:prstGeom>
        </p:spPr>
        <p:txBody>
          <a:bodyPr>
            <a:normAutofit/>
          </a:bodyPr>
          <a:lstStyle>
            <a:lvl1pPr algn="l">
              <a:defRPr sz="3200" b="1">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57200" y="1112837"/>
            <a:ext cx="8229600" cy="4525963"/>
          </a:xfrm>
          <a:prstGeom prst="rect">
            <a:avLst/>
          </a:prstGeom>
        </p:spPr>
        <p:txBody>
          <a:bodyPr/>
          <a:lstStyle>
            <a:lvl1pPr marL="227013" indent="-227013">
              <a:buClr>
                <a:srgbClr val="FFC000"/>
              </a:buClr>
              <a:buFont typeface="Wingdings" pitchFamily="2" charset="2"/>
              <a:buChar char="§"/>
              <a:defRPr sz="2800" b="0">
                <a:latin typeface="Arial" pitchFamily="34" charset="0"/>
                <a:cs typeface="Arial" pitchFamily="34" charset="0"/>
              </a:defRPr>
            </a:lvl1pPr>
            <a:lvl2pPr>
              <a:defRPr sz="2000" b="0">
                <a:latin typeface="Arial" pitchFamily="34" charset="0"/>
                <a:cs typeface="Arial" pitchFamily="34" charset="0"/>
              </a:defRPr>
            </a:lvl2pPr>
            <a:lvl3pPr>
              <a:defRPr sz="2000" b="0">
                <a:latin typeface="Arial" pitchFamily="34" charset="0"/>
                <a:cs typeface="Arial" pitchFamily="34" charset="0"/>
              </a:defRPr>
            </a:lvl3pPr>
            <a:lvl4pPr>
              <a:defRPr sz="2000" b="0">
                <a:latin typeface="Arial" pitchFamily="34" charset="0"/>
                <a:cs typeface="Arial" pitchFamily="34" charset="0"/>
              </a:defRPr>
            </a:lvl4pPr>
            <a:lvl5pPr>
              <a:defRPr sz="2000" b="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r>
              <a:rPr lang="en-US" dirty="0"/>
              <a:t>Control M to add more slides</a:t>
            </a:r>
          </a:p>
        </p:txBody>
      </p:sp>
      <p:sp>
        <p:nvSpPr>
          <p:cNvPr id="5" name="Slide Number Placeholder 5">
            <a:extLst>
              <a:ext uri="{FF2B5EF4-FFF2-40B4-BE49-F238E27FC236}">
                <a16:creationId xmlns:a16="http://schemas.microsoft.com/office/drawing/2014/main" id="{F23E1F5D-E521-0197-F10A-066D3AB548B9}"/>
              </a:ext>
            </a:extLst>
          </p:cNvPr>
          <p:cNvSpPr>
            <a:spLocks noGrp="1"/>
          </p:cNvSpPr>
          <p:nvPr>
            <p:ph type="sldNum" sz="quarter" idx="10"/>
          </p:nvPr>
        </p:nvSpPr>
        <p:spPr>
          <a:xfrm>
            <a:off x="6996113" y="6534150"/>
            <a:ext cx="2133600" cy="365125"/>
          </a:xfrm>
        </p:spPr>
        <p:txBody>
          <a:bodyPr/>
          <a:lstStyle>
            <a:lvl1pPr>
              <a:defRPr/>
            </a:lvl1pPr>
          </a:lstStyle>
          <a:p>
            <a:pPr>
              <a:defRPr/>
            </a:pPr>
            <a:fld id="{70529338-9541-42ED-ADCF-A60C1F34BD22}" type="slidenum">
              <a:rPr lang="en-US" altLang="en-US"/>
              <a:pPr>
                <a:defRPr/>
              </a:pPr>
              <a:t>‹#›</a:t>
            </a:fld>
            <a:endParaRPr lang="en-US" altLang="en-US" dirty="0"/>
          </a:p>
        </p:txBody>
      </p:sp>
    </p:spTree>
    <p:extLst>
      <p:ext uri="{BB962C8B-B14F-4D97-AF65-F5344CB8AC3E}">
        <p14:creationId xmlns:p14="http://schemas.microsoft.com/office/powerpoint/2010/main" val="33233315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026" name="Picture 2" descr="swoosh art.png">
            <a:extLst>
              <a:ext uri="{FF2B5EF4-FFF2-40B4-BE49-F238E27FC236}">
                <a16:creationId xmlns:a16="http://schemas.microsoft.com/office/drawing/2014/main" id="{4F3EDD9A-B357-850F-C710-EA2C33FEF3F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430963"/>
            <a:ext cx="9144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21">
            <a:extLst>
              <a:ext uri="{FF2B5EF4-FFF2-40B4-BE49-F238E27FC236}">
                <a16:creationId xmlns:a16="http://schemas.microsoft.com/office/drawing/2014/main" id="{A27368A7-6C07-4E38-A7BE-AEAA203B2FEB}"/>
              </a:ext>
            </a:extLst>
          </p:cNvPr>
          <p:cNvGrpSpPr>
            <a:grpSpLocks/>
          </p:cNvGrpSpPr>
          <p:nvPr userDrawn="1"/>
        </p:nvGrpSpPr>
        <p:grpSpPr bwMode="auto">
          <a:xfrm>
            <a:off x="228600" y="0"/>
            <a:ext cx="8686800" cy="917575"/>
            <a:chOff x="110" y="125"/>
            <a:chExt cx="5472" cy="578"/>
          </a:xfrm>
        </p:grpSpPr>
        <p:sp>
          <p:nvSpPr>
            <p:cNvPr id="1029" name="Rectangle 19">
              <a:extLst>
                <a:ext uri="{FF2B5EF4-FFF2-40B4-BE49-F238E27FC236}">
                  <a16:creationId xmlns:a16="http://schemas.microsoft.com/office/drawing/2014/main" id="{C8B8791B-137B-DDAB-614A-995F1E70AE66}"/>
                </a:ext>
              </a:extLst>
            </p:cNvPr>
            <p:cNvSpPr>
              <a:spLocks noChangeArrowheads="1"/>
            </p:cNvSpPr>
            <p:nvPr userDrawn="1"/>
          </p:nvSpPr>
          <p:spPr bwMode="auto">
            <a:xfrm>
              <a:off x="110" y="674"/>
              <a:ext cx="5472" cy="29"/>
            </a:xfrm>
            <a:prstGeom prst="rect">
              <a:avLst/>
            </a:prstGeom>
            <a:gradFill rotWithShape="1">
              <a:gsLst>
                <a:gs pos="0">
                  <a:srgbClr val="FFD000"/>
                </a:gs>
                <a:gs pos="100000">
                  <a:srgbClr val="F68524"/>
                </a:gs>
              </a:gsLst>
              <a:lin ang="0" scaled="1"/>
            </a:gradFill>
            <a:ln>
              <a:noFill/>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eaLnBrk="1" hangingPunct="1">
                <a:defRPr/>
              </a:pPr>
              <a:endParaRPr lang="en-US" altLang="en-US" dirty="0">
                <a:cs typeface="Arial" panose="020B0604020202020204" pitchFamily="34" charset="0"/>
              </a:endParaRPr>
            </a:p>
          </p:txBody>
        </p:sp>
        <p:pic>
          <p:nvPicPr>
            <p:cNvPr id="1030" name="Picture 20" descr="BlueStarOnGold">
              <a:extLst>
                <a:ext uri="{FF2B5EF4-FFF2-40B4-BE49-F238E27FC236}">
                  <a16:creationId xmlns:a16="http://schemas.microsoft.com/office/drawing/2014/main" id="{BA8596FE-0058-26D7-B936-873850DDEC27}"/>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0" y="125"/>
              <a:ext cx="424"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Slide Number Placeholder 5">
            <a:extLst>
              <a:ext uri="{FF2B5EF4-FFF2-40B4-BE49-F238E27FC236}">
                <a16:creationId xmlns:a16="http://schemas.microsoft.com/office/drawing/2014/main" id="{56299E9A-FAE2-5ED8-E3A2-D5A88CBCB3EA}"/>
              </a:ext>
            </a:extLst>
          </p:cNvPr>
          <p:cNvSpPr>
            <a:spLocks noGrp="1"/>
          </p:cNvSpPr>
          <p:nvPr>
            <p:ph type="sldNum" sz="quarter" idx="4"/>
          </p:nvPr>
        </p:nvSpPr>
        <p:spPr>
          <a:xfrm>
            <a:off x="6996113" y="6507163"/>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latin typeface="Calibri" panose="020F0502020204030204" pitchFamily="34" charset="0"/>
                <a:ea typeface="Geneva" panose="020B0503030404040204" pitchFamily="34" charset="0"/>
              </a:defRPr>
            </a:lvl1pPr>
          </a:lstStyle>
          <a:p>
            <a:pPr>
              <a:defRPr/>
            </a:pPr>
            <a:fld id="{7ACC5F0F-5C69-4E6F-B27E-59A89BBC2E9D}" type="slidenum">
              <a:rPr lang="en-US" altLang="en-US"/>
              <a:pPr>
                <a:defRPr/>
              </a:pPr>
              <a:t>‹#›</a:t>
            </a:fld>
            <a:endParaRPr lang="en-US" altLang="en-US" dirty="0"/>
          </a:p>
        </p:txBody>
      </p:sp>
    </p:spTree>
  </p:cSld>
  <p:clrMap bg1="dk1" tx1="lt1" bg2="dk2" tx2="lt2" accent1="accent1" accent2="accent2" accent3="accent3" accent4="accent4" accent5="accent5" accent6="accent6" hlink="hlink" folHlink="folHlink"/>
  <p:sldLayoutIdLst>
    <p:sldLayoutId id="2147483680" r:id="rId1"/>
    <p:sldLayoutId id="2147483681" r:id="rId2"/>
  </p:sldLayoutIdLst>
  <p:hf hdr="0" ftr="0" dt="0"/>
  <p:txStyles>
    <p:titleStyle>
      <a:lvl1pPr algn="ctr" rtl="0" eaLnBrk="0" fontAlgn="base" hangingPunct="0">
        <a:spcBef>
          <a:spcPct val="0"/>
        </a:spcBef>
        <a:spcAft>
          <a:spcPct val="0"/>
        </a:spcAft>
        <a:defRPr sz="4400" kern="1200">
          <a:solidFill>
            <a:schemeClr val="tx1"/>
          </a:solidFill>
          <a:latin typeface="+mj-lt"/>
          <a:ea typeface="Geneva" charset="0"/>
          <a:cs typeface="+mj-cs"/>
        </a:defRPr>
      </a:lvl1pPr>
      <a:lvl2pPr algn="ctr" rtl="0" eaLnBrk="0" fontAlgn="base" hangingPunct="0">
        <a:spcBef>
          <a:spcPct val="0"/>
        </a:spcBef>
        <a:spcAft>
          <a:spcPct val="0"/>
        </a:spcAft>
        <a:defRPr sz="4400">
          <a:solidFill>
            <a:schemeClr val="tx1"/>
          </a:solidFill>
          <a:latin typeface="Calibri" pitchFamily="34" charset="0"/>
          <a:ea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Geneva"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Geneva"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Geneva"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2097-9363-EDB8-79A2-73F102D29948}"/>
              </a:ext>
            </a:extLst>
          </p:cNvPr>
          <p:cNvSpPr>
            <a:spLocks noGrp="1"/>
          </p:cNvSpPr>
          <p:nvPr>
            <p:ph type="ctrTitle"/>
          </p:nvPr>
        </p:nvSpPr>
        <p:spPr/>
        <p:txBody>
          <a:bodyPr/>
          <a:lstStyle/>
          <a:p>
            <a:r>
              <a:rPr lang="en-US" dirty="0"/>
              <a:t>Impact of Bromocriptine on Suspected Neurogenic Fever</a:t>
            </a:r>
          </a:p>
        </p:txBody>
      </p:sp>
      <p:sp>
        <p:nvSpPr>
          <p:cNvPr id="4" name="Slide Number Placeholder 3">
            <a:extLst>
              <a:ext uri="{FF2B5EF4-FFF2-40B4-BE49-F238E27FC236}">
                <a16:creationId xmlns:a16="http://schemas.microsoft.com/office/drawing/2014/main" id="{F2738BFD-9E49-3562-8567-AFBB2EFE4D1E}"/>
              </a:ext>
            </a:extLst>
          </p:cNvPr>
          <p:cNvSpPr>
            <a:spLocks noGrp="1"/>
          </p:cNvSpPr>
          <p:nvPr>
            <p:ph type="sldNum" sz="quarter" idx="10"/>
          </p:nvPr>
        </p:nvSpPr>
        <p:spPr/>
        <p:txBody>
          <a:bodyPr/>
          <a:lstStyle/>
          <a:p>
            <a:pPr>
              <a:defRPr/>
            </a:pPr>
            <a:fld id="{70529338-9541-42ED-ADCF-A60C1F34BD22}" type="slidenum">
              <a:rPr lang="en-US" altLang="en-US"/>
              <a:pPr>
                <a:defRPr/>
              </a:pPr>
              <a:t>1</a:t>
            </a:fld>
            <a:endParaRPr lang="en-US" altLang="en-US" dirty="0"/>
          </a:p>
        </p:txBody>
      </p:sp>
      <p:sp>
        <p:nvSpPr>
          <p:cNvPr id="3" name="TextBox 2">
            <a:extLst>
              <a:ext uri="{FF2B5EF4-FFF2-40B4-BE49-F238E27FC236}">
                <a16:creationId xmlns:a16="http://schemas.microsoft.com/office/drawing/2014/main" id="{C5B986CF-1AA4-0257-D47B-62651F1BD45F}"/>
              </a:ext>
            </a:extLst>
          </p:cNvPr>
          <p:cNvSpPr txBox="1"/>
          <p:nvPr/>
        </p:nvSpPr>
        <p:spPr>
          <a:xfrm>
            <a:off x="2949677" y="2536825"/>
            <a:ext cx="3244645" cy="769441"/>
          </a:xfrm>
          <a:prstGeom prst="rect">
            <a:avLst/>
          </a:prstGeom>
          <a:noFill/>
        </p:spPr>
        <p:txBody>
          <a:bodyPr wrap="square" rtlCol="0">
            <a:spAutoFit/>
          </a:bodyPr>
          <a:lstStyle/>
          <a:p>
            <a:pPr algn="ctr"/>
            <a:r>
              <a:rPr lang="en-US" sz="2200" dirty="0">
                <a:latin typeface="+mj-lt"/>
              </a:rPr>
              <a:t>Maeghan Biché, PharmD</a:t>
            </a:r>
          </a:p>
          <a:p>
            <a:pPr algn="ctr"/>
            <a:r>
              <a:rPr lang="en-US" sz="2200" dirty="0">
                <a:latin typeface="+mj-lt"/>
              </a:rPr>
              <a:t>PGY-1 Pharmacy Resident</a:t>
            </a:r>
          </a:p>
        </p:txBody>
      </p:sp>
    </p:spTree>
    <p:extLst>
      <p:ext uri="{BB962C8B-B14F-4D97-AF65-F5344CB8AC3E}">
        <p14:creationId xmlns:p14="http://schemas.microsoft.com/office/powerpoint/2010/main" val="2957765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75DBF-93FB-4FD0-6FB4-D7F79B03E0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FACD1-8451-707D-8BA1-184523311CB0}"/>
              </a:ext>
            </a:extLst>
          </p:cNvPr>
          <p:cNvSpPr>
            <a:spLocks noGrp="1"/>
          </p:cNvSpPr>
          <p:nvPr>
            <p:ph type="title"/>
          </p:nvPr>
        </p:nvSpPr>
        <p:spPr/>
        <p:txBody>
          <a:bodyPr/>
          <a:lstStyle/>
          <a:p>
            <a:r>
              <a:rPr lang="en-US" dirty="0"/>
              <a:t>Background – Bromocriptine </a:t>
            </a:r>
          </a:p>
        </p:txBody>
      </p:sp>
      <p:sp>
        <p:nvSpPr>
          <p:cNvPr id="3" name="Content Placeholder 2">
            <a:extLst>
              <a:ext uri="{FF2B5EF4-FFF2-40B4-BE49-F238E27FC236}">
                <a16:creationId xmlns:a16="http://schemas.microsoft.com/office/drawing/2014/main" id="{3CA268FC-2F2F-7422-4029-5C57410D0E25}"/>
              </a:ext>
            </a:extLst>
          </p:cNvPr>
          <p:cNvSpPr>
            <a:spLocks noGrp="1"/>
          </p:cNvSpPr>
          <p:nvPr>
            <p:ph idx="1"/>
          </p:nvPr>
        </p:nvSpPr>
        <p:spPr>
          <a:xfrm>
            <a:off x="457200" y="1477963"/>
            <a:ext cx="8229600" cy="3997642"/>
          </a:xfrm>
        </p:spPr>
        <p:txBody>
          <a:bodyPr/>
          <a:lstStyle/>
          <a:p>
            <a:r>
              <a:rPr lang="en-US" dirty="0"/>
              <a:t>Dopamine D</a:t>
            </a:r>
            <a:r>
              <a:rPr lang="en-US" baseline="-25000" dirty="0"/>
              <a:t>2 </a:t>
            </a:r>
            <a:r>
              <a:rPr lang="en-US" dirty="0"/>
              <a:t> receptor antagonist</a:t>
            </a:r>
          </a:p>
          <a:p>
            <a:endParaRPr lang="en-US" dirty="0"/>
          </a:p>
          <a:p>
            <a:r>
              <a:rPr lang="en-US" dirty="0"/>
              <a:t>Hypothesized to have an antipyretic effect in patients with neurogenic fever</a:t>
            </a:r>
          </a:p>
          <a:p>
            <a:endParaRPr lang="en-US" dirty="0"/>
          </a:p>
          <a:p>
            <a:r>
              <a:rPr lang="en-US" dirty="0"/>
              <a:t>Adverse effects: hypotension, nausea, seizure </a:t>
            </a:r>
          </a:p>
          <a:p>
            <a:endParaRPr lang="en-US" dirty="0"/>
          </a:p>
          <a:p>
            <a:r>
              <a:rPr lang="en-US" dirty="0"/>
              <a:t>Small retrospective studies and case reports</a:t>
            </a:r>
          </a:p>
        </p:txBody>
      </p:sp>
      <p:sp>
        <p:nvSpPr>
          <p:cNvPr id="4" name="Slide Number Placeholder 3">
            <a:extLst>
              <a:ext uri="{FF2B5EF4-FFF2-40B4-BE49-F238E27FC236}">
                <a16:creationId xmlns:a16="http://schemas.microsoft.com/office/drawing/2014/main" id="{5580E5B7-3F61-88CF-721B-517F9C98C469}"/>
              </a:ext>
            </a:extLst>
          </p:cNvPr>
          <p:cNvSpPr>
            <a:spLocks noGrp="1"/>
          </p:cNvSpPr>
          <p:nvPr>
            <p:ph type="sldNum" sz="quarter" idx="10"/>
          </p:nvPr>
        </p:nvSpPr>
        <p:spPr/>
        <p:txBody>
          <a:bodyPr/>
          <a:lstStyle/>
          <a:p>
            <a:pPr>
              <a:defRPr/>
            </a:pPr>
            <a:fld id="{70529338-9541-42ED-ADCF-A60C1F34BD22}" type="slidenum">
              <a:rPr lang="en-US" altLang="en-US" smtClean="0"/>
              <a:pPr>
                <a:defRPr/>
              </a:pPr>
              <a:t>10</a:t>
            </a:fld>
            <a:endParaRPr lang="en-US" altLang="en-US" dirty="0"/>
          </a:p>
        </p:txBody>
      </p:sp>
      <p:sp>
        <p:nvSpPr>
          <p:cNvPr id="5" name="TextBox 4">
            <a:extLst>
              <a:ext uri="{FF2B5EF4-FFF2-40B4-BE49-F238E27FC236}">
                <a16:creationId xmlns:a16="http://schemas.microsoft.com/office/drawing/2014/main" id="{8FC2F0B2-4B8E-EE47-551C-763A38B061F5}"/>
              </a:ext>
            </a:extLst>
          </p:cNvPr>
          <p:cNvSpPr txBox="1"/>
          <p:nvPr/>
        </p:nvSpPr>
        <p:spPr>
          <a:xfrm>
            <a:off x="78105" y="5980152"/>
            <a:ext cx="4646295" cy="553998"/>
          </a:xfrm>
          <a:prstGeom prst="rect">
            <a:avLst/>
          </a:prstGeom>
          <a:noFill/>
        </p:spPr>
        <p:txBody>
          <a:bodyPr wrap="square" rtlCol="0">
            <a:spAutoFit/>
          </a:bodyPr>
          <a:lstStyle/>
          <a:p>
            <a:r>
              <a:rPr lang="en-US" sz="1000" i="1" dirty="0">
                <a:ea typeface="Geneva" charset="0"/>
              </a:rPr>
              <a:t>J Pharm Technol. </a:t>
            </a:r>
            <a:r>
              <a:rPr lang="en-US" sz="1000" dirty="0">
                <a:ea typeface="Geneva" charset="0"/>
              </a:rPr>
              <a:t>2023;39(1):29-34.</a:t>
            </a:r>
            <a:endParaRPr lang="nl-NL" sz="1000" dirty="0">
              <a:ea typeface="Geneva" charset="0"/>
            </a:endParaRPr>
          </a:p>
          <a:p>
            <a:r>
              <a:rPr lang="en-US" sz="1000" i="1" dirty="0" err="1"/>
              <a:t>Neurocrit</a:t>
            </a:r>
            <a:r>
              <a:rPr lang="en-US" sz="1000" i="1" dirty="0"/>
              <a:t> Care</a:t>
            </a:r>
            <a:r>
              <a:rPr lang="en-US" sz="1000" dirty="0"/>
              <a:t>. 2023;39(2):499-504.</a:t>
            </a:r>
          </a:p>
          <a:p>
            <a:r>
              <a:rPr lang="en-US" sz="1000" i="1" dirty="0"/>
              <a:t>Lancet Neurol. </a:t>
            </a:r>
            <a:r>
              <a:rPr lang="en-US" sz="1000" dirty="0"/>
              <a:t>2017;16(9):721-729. </a:t>
            </a:r>
          </a:p>
        </p:txBody>
      </p:sp>
    </p:spTree>
    <p:extLst>
      <p:ext uri="{BB962C8B-B14F-4D97-AF65-F5344CB8AC3E}">
        <p14:creationId xmlns:p14="http://schemas.microsoft.com/office/powerpoint/2010/main" val="3214093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C898-08CC-DA88-914E-B8FE1B7766AD}"/>
              </a:ext>
            </a:extLst>
          </p:cNvPr>
          <p:cNvSpPr>
            <a:spLocks noGrp="1"/>
          </p:cNvSpPr>
          <p:nvPr>
            <p:ph type="title"/>
          </p:nvPr>
        </p:nvSpPr>
        <p:spPr/>
        <p:txBody>
          <a:bodyPr/>
          <a:lstStyle/>
          <a:p>
            <a:r>
              <a:rPr lang="en-US" dirty="0"/>
              <a:t>Research Question</a:t>
            </a:r>
          </a:p>
        </p:txBody>
      </p:sp>
      <p:sp>
        <p:nvSpPr>
          <p:cNvPr id="3" name="Content Placeholder 2">
            <a:extLst>
              <a:ext uri="{FF2B5EF4-FFF2-40B4-BE49-F238E27FC236}">
                <a16:creationId xmlns:a16="http://schemas.microsoft.com/office/drawing/2014/main" id="{BB825F95-3247-BAB2-FA7E-9B0A2BDC4992}"/>
              </a:ext>
            </a:extLst>
          </p:cNvPr>
          <p:cNvSpPr>
            <a:spLocks noGrp="1"/>
          </p:cNvSpPr>
          <p:nvPr>
            <p:ph idx="1"/>
          </p:nvPr>
        </p:nvSpPr>
        <p:spPr>
          <a:xfrm>
            <a:off x="325755" y="2530583"/>
            <a:ext cx="8492490" cy="1545373"/>
          </a:xfrm>
        </p:spPr>
        <p:txBody>
          <a:bodyPr/>
          <a:lstStyle/>
          <a:p>
            <a:pPr marL="0" indent="0" algn="ctr">
              <a:buNone/>
            </a:pPr>
            <a:r>
              <a:rPr lang="en-US" dirty="0"/>
              <a:t>In patients admitted to the neurological ICU with suspected neurogenic fever, what is the impact of bromocriptine on temperature?</a:t>
            </a:r>
          </a:p>
        </p:txBody>
      </p:sp>
      <p:sp>
        <p:nvSpPr>
          <p:cNvPr id="4" name="Slide Number Placeholder 3">
            <a:extLst>
              <a:ext uri="{FF2B5EF4-FFF2-40B4-BE49-F238E27FC236}">
                <a16:creationId xmlns:a16="http://schemas.microsoft.com/office/drawing/2014/main" id="{21B4B0F0-20AB-F280-BE5D-7559B59ED717}"/>
              </a:ext>
            </a:extLst>
          </p:cNvPr>
          <p:cNvSpPr>
            <a:spLocks noGrp="1"/>
          </p:cNvSpPr>
          <p:nvPr>
            <p:ph type="sldNum" sz="quarter" idx="10"/>
          </p:nvPr>
        </p:nvSpPr>
        <p:spPr/>
        <p:txBody>
          <a:bodyPr/>
          <a:lstStyle/>
          <a:p>
            <a:pPr>
              <a:defRPr/>
            </a:pPr>
            <a:fld id="{70529338-9541-42ED-ADCF-A60C1F34BD22}" type="slidenum">
              <a:rPr lang="en-US" altLang="en-US" smtClean="0"/>
              <a:pPr>
                <a:defRPr/>
              </a:pPr>
              <a:t>11</a:t>
            </a:fld>
            <a:endParaRPr lang="en-US" altLang="en-US" dirty="0"/>
          </a:p>
        </p:txBody>
      </p:sp>
    </p:spTree>
    <p:extLst>
      <p:ext uri="{BB962C8B-B14F-4D97-AF65-F5344CB8AC3E}">
        <p14:creationId xmlns:p14="http://schemas.microsoft.com/office/powerpoint/2010/main" val="3152095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854E1-7087-AA35-4472-266071072128}"/>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6A422D22-1A05-BC88-80C2-521C44DDE24C}"/>
              </a:ext>
            </a:extLst>
          </p:cNvPr>
          <p:cNvSpPr>
            <a:spLocks noGrp="1"/>
          </p:cNvSpPr>
          <p:nvPr>
            <p:ph idx="1"/>
          </p:nvPr>
        </p:nvSpPr>
        <p:spPr>
          <a:xfrm>
            <a:off x="457200" y="1753845"/>
            <a:ext cx="8229600" cy="3698899"/>
          </a:xfrm>
        </p:spPr>
        <p:txBody>
          <a:bodyPr/>
          <a:lstStyle/>
          <a:p>
            <a:r>
              <a:rPr lang="en-US" dirty="0"/>
              <a:t>Retrospective chart review </a:t>
            </a:r>
          </a:p>
          <a:p>
            <a:endParaRPr lang="en-US" dirty="0"/>
          </a:p>
          <a:p>
            <a:r>
              <a:rPr lang="en-US" dirty="0"/>
              <a:t>Patients admitted to the neurological ICU</a:t>
            </a:r>
          </a:p>
          <a:p>
            <a:endParaRPr lang="en-US" dirty="0"/>
          </a:p>
          <a:p>
            <a:r>
              <a:rPr lang="en-US" dirty="0"/>
              <a:t>June 1, 2020 – June 1, 2025</a:t>
            </a:r>
          </a:p>
          <a:p>
            <a:endParaRPr lang="en-US" dirty="0"/>
          </a:p>
          <a:p>
            <a:r>
              <a:rPr lang="en-US" dirty="0"/>
              <a:t>IRB exempt study</a:t>
            </a:r>
          </a:p>
        </p:txBody>
      </p:sp>
      <p:sp>
        <p:nvSpPr>
          <p:cNvPr id="4" name="Slide Number Placeholder 3">
            <a:extLst>
              <a:ext uri="{FF2B5EF4-FFF2-40B4-BE49-F238E27FC236}">
                <a16:creationId xmlns:a16="http://schemas.microsoft.com/office/drawing/2014/main" id="{9C3EEDB1-6069-3657-F5B3-FE0FDAD99E4F}"/>
              </a:ext>
            </a:extLst>
          </p:cNvPr>
          <p:cNvSpPr>
            <a:spLocks noGrp="1"/>
          </p:cNvSpPr>
          <p:nvPr>
            <p:ph type="sldNum" sz="quarter" idx="10"/>
          </p:nvPr>
        </p:nvSpPr>
        <p:spPr/>
        <p:txBody>
          <a:bodyPr/>
          <a:lstStyle/>
          <a:p>
            <a:pPr>
              <a:defRPr/>
            </a:pPr>
            <a:fld id="{70529338-9541-42ED-ADCF-A60C1F34BD22}" type="slidenum">
              <a:rPr lang="en-US" altLang="en-US" smtClean="0"/>
              <a:pPr>
                <a:defRPr/>
              </a:pPr>
              <a:t>12</a:t>
            </a:fld>
            <a:endParaRPr lang="en-US" altLang="en-US" dirty="0"/>
          </a:p>
        </p:txBody>
      </p:sp>
    </p:spTree>
    <p:extLst>
      <p:ext uri="{BB962C8B-B14F-4D97-AF65-F5344CB8AC3E}">
        <p14:creationId xmlns:p14="http://schemas.microsoft.com/office/powerpoint/2010/main" val="2500468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28DE-6895-2F51-A765-2A8DB8551FF1}"/>
              </a:ext>
            </a:extLst>
          </p:cNvPr>
          <p:cNvSpPr>
            <a:spLocks noGrp="1"/>
          </p:cNvSpPr>
          <p:nvPr>
            <p:ph type="title"/>
          </p:nvPr>
        </p:nvSpPr>
        <p:spPr/>
        <p:txBody>
          <a:bodyPr/>
          <a:lstStyle/>
          <a:p>
            <a:r>
              <a:rPr lang="en-US" dirty="0"/>
              <a:t>Population </a:t>
            </a:r>
          </a:p>
        </p:txBody>
      </p:sp>
      <p:graphicFrame>
        <p:nvGraphicFramePr>
          <p:cNvPr id="5" name="Content Placeholder 4">
            <a:extLst>
              <a:ext uri="{FF2B5EF4-FFF2-40B4-BE49-F238E27FC236}">
                <a16:creationId xmlns:a16="http://schemas.microsoft.com/office/drawing/2014/main" id="{A102B2E8-A3D1-43C8-5A50-CDE106087704}"/>
              </a:ext>
            </a:extLst>
          </p:cNvPr>
          <p:cNvGraphicFramePr>
            <a:graphicFrameLocks noGrp="1"/>
          </p:cNvGraphicFramePr>
          <p:nvPr>
            <p:ph idx="1"/>
            <p:extLst>
              <p:ext uri="{D42A27DB-BD31-4B8C-83A1-F6EECF244321}">
                <p14:modId xmlns:p14="http://schemas.microsoft.com/office/powerpoint/2010/main" val="966412940"/>
              </p:ext>
            </p:extLst>
          </p:nvPr>
        </p:nvGraphicFramePr>
        <p:xfrm>
          <a:off x="760095" y="1240155"/>
          <a:ext cx="7623810" cy="4968240"/>
        </p:xfrm>
        <a:graphic>
          <a:graphicData uri="http://schemas.openxmlformats.org/drawingml/2006/table">
            <a:tbl>
              <a:tblPr firstRow="1" bandRow="1">
                <a:tableStyleId>{5C22544A-7EE6-4342-B048-85BDC9FD1C3A}</a:tableStyleId>
              </a:tblPr>
              <a:tblGrid>
                <a:gridCol w="3049524">
                  <a:extLst>
                    <a:ext uri="{9D8B030D-6E8A-4147-A177-3AD203B41FA5}">
                      <a16:colId xmlns:a16="http://schemas.microsoft.com/office/drawing/2014/main" val="3132086479"/>
                    </a:ext>
                  </a:extLst>
                </a:gridCol>
                <a:gridCol w="4574286">
                  <a:extLst>
                    <a:ext uri="{9D8B030D-6E8A-4147-A177-3AD203B41FA5}">
                      <a16:colId xmlns:a16="http://schemas.microsoft.com/office/drawing/2014/main" val="1630773591"/>
                    </a:ext>
                  </a:extLst>
                </a:gridCol>
              </a:tblGrid>
              <a:tr h="508698">
                <a:tc>
                  <a:txBody>
                    <a:bodyPr/>
                    <a:lstStyle/>
                    <a:p>
                      <a:pPr algn="ctr"/>
                      <a:r>
                        <a:rPr lang="en-US" sz="2800" b="1" dirty="0">
                          <a:solidFill>
                            <a:schemeClr val="bg1"/>
                          </a:solidFill>
                        </a:rPr>
                        <a:t>Inclusion Criteria</a:t>
                      </a:r>
                    </a:p>
                  </a:txBody>
                  <a:tcPr>
                    <a:lnL w="12700" cap="flat" cmpd="sng" algn="ctr">
                      <a:solidFill>
                        <a:schemeClr val="tx1"/>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FEC50D"/>
                    </a:solidFill>
                  </a:tcPr>
                </a:tc>
                <a:tc>
                  <a:txBody>
                    <a:bodyPr/>
                    <a:lstStyle/>
                    <a:p>
                      <a:pPr algn="ctr"/>
                      <a:r>
                        <a:rPr lang="en-US" sz="2800" b="1" dirty="0">
                          <a:solidFill>
                            <a:schemeClr val="bg1"/>
                          </a:solidFill>
                        </a:rPr>
                        <a:t>Exclusion Criteria</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FEC50D"/>
                    </a:solidFill>
                  </a:tcPr>
                </a:tc>
                <a:extLst>
                  <a:ext uri="{0D108BD9-81ED-4DB2-BD59-A6C34878D82A}">
                    <a16:rowId xmlns:a16="http://schemas.microsoft.com/office/drawing/2014/main" val="791513734"/>
                  </a:ext>
                </a:extLst>
              </a:tr>
              <a:tr h="4304367">
                <a:tc>
                  <a:txBody>
                    <a:bodyPr/>
                    <a:lstStyle/>
                    <a:p>
                      <a:pPr marL="285750" indent="-285750">
                        <a:buFont typeface="Arial" panose="020B0604020202020204" pitchFamily="34" charset="0"/>
                        <a:buChar char="•"/>
                      </a:pPr>
                      <a:r>
                        <a:rPr lang="en-US" sz="2200" b="0" dirty="0"/>
                        <a:t>≥ 18 years of age </a:t>
                      </a:r>
                    </a:p>
                    <a:p>
                      <a:pPr marL="0" indent="0">
                        <a:buFont typeface="Arial" panose="020B0604020202020204" pitchFamily="34" charset="0"/>
                        <a:buNone/>
                      </a:pPr>
                      <a:endParaRPr lang="en-US" sz="2200" b="0" dirty="0"/>
                    </a:p>
                    <a:p>
                      <a:pPr marL="285750" indent="-285750">
                        <a:buFont typeface="Arial" panose="020B0604020202020204" pitchFamily="34" charset="0"/>
                        <a:buChar char="•"/>
                      </a:pPr>
                      <a:r>
                        <a:rPr lang="en-US" sz="2200" b="0" dirty="0"/>
                        <a:t>Suspected PSH or central fever</a:t>
                      </a:r>
                    </a:p>
                    <a:p>
                      <a:pPr marL="0" indent="0">
                        <a:buFont typeface="Arial" panose="020B0604020202020204" pitchFamily="34" charset="0"/>
                        <a:buNone/>
                      </a:pPr>
                      <a:r>
                        <a:rPr lang="en-US" sz="2200" b="0" dirty="0"/>
                        <a:t> </a:t>
                      </a:r>
                    </a:p>
                    <a:p>
                      <a:pPr marL="285750" indent="-285750">
                        <a:buFont typeface="Arial" panose="020B0604020202020204" pitchFamily="34" charset="0"/>
                        <a:buChar char="•"/>
                      </a:pPr>
                      <a:r>
                        <a:rPr lang="en-US" sz="2200" b="0" dirty="0"/>
                        <a:t>Received at least one dose of bromocriptine</a:t>
                      </a:r>
                    </a:p>
                  </a:txBody>
                  <a:tcPr>
                    <a:lnL w="12700" cap="flat" cmpd="sng" algn="ctr">
                      <a:solidFill>
                        <a:schemeClr val="tx1"/>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200" b="0" dirty="0"/>
                        <a:t>Receiving bromocriptine prior        to admission (PTA)</a:t>
                      </a:r>
                    </a:p>
                    <a:p>
                      <a:pPr marL="0" indent="0">
                        <a:buFont typeface="Arial" panose="020B0604020202020204" pitchFamily="34" charset="0"/>
                        <a:buNone/>
                      </a:pPr>
                      <a:endParaRPr lang="en-US" sz="2200" b="0" dirty="0"/>
                    </a:p>
                    <a:p>
                      <a:pPr marL="285750" indent="-285750">
                        <a:buFont typeface="Arial" panose="020B0604020202020204" pitchFamily="34" charset="0"/>
                        <a:buChar char="•"/>
                      </a:pPr>
                      <a:r>
                        <a:rPr lang="en-US" sz="2200" b="0" dirty="0"/>
                        <a:t>Receiving bromocriptine for a different indication </a:t>
                      </a:r>
                    </a:p>
                    <a:p>
                      <a:pPr marL="285750" indent="-285750">
                        <a:buFont typeface="Arial" panose="020B0604020202020204" pitchFamily="34" charset="0"/>
                        <a:buChar char="•"/>
                      </a:pPr>
                      <a:endParaRPr lang="en-US" sz="2200" b="0" dirty="0"/>
                    </a:p>
                    <a:p>
                      <a:pPr marL="285750" indent="-285750">
                        <a:buFont typeface="Arial" panose="020B0604020202020204" pitchFamily="34" charset="0"/>
                        <a:buChar char="•"/>
                      </a:pPr>
                      <a:r>
                        <a:rPr lang="en-US" sz="2200" b="0" dirty="0"/>
                        <a:t>ICU length of stay (LOS) &lt; 24 hours </a:t>
                      </a:r>
                    </a:p>
                    <a:p>
                      <a:pPr marL="0" indent="0">
                        <a:buFont typeface="Arial" panose="020B0604020202020204" pitchFamily="34" charset="0"/>
                        <a:buNone/>
                      </a:pPr>
                      <a:endParaRPr lang="en-US" sz="2200" b="0" dirty="0"/>
                    </a:p>
                    <a:p>
                      <a:pPr marL="285750" indent="-285750">
                        <a:buFont typeface="Arial" panose="020B0604020202020204" pitchFamily="34" charset="0"/>
                        <a:buChar char="•"/>
                      </a:pPr>
                      <a:r>
                        <a:rPr lang="en-US" sz="2200" b="0" dirty="0"/>
                        <a:t>Use of continuous renal replacement therapy (CRRT) during bromocriptine administration </a:t>
                      </a:r>
                    </a:p>
                    <a:p>
                      <a:pPr marL="0" indent="0">
                        <a:buFont typeface="Arial" panose="020B0604020202020204" pitchFamily="34" charset="0"/>
                        <a:buNone/>
                      </a:pPr>
                      <a:endParaRPr lang="en-US" sz="2200" b="0" dirty="0"/>
                    </a:p>
                    <a:p>
                      <a:pPr marL="285750" indent="-285750">
                        <a:buFont typeface="Arial" panose="020B0604020202020204" pitchFamily="34" charset="0"/>
                        <a:buChar char="•"/>
                      </a:pPr>
                      <a:r>
                        <a:rPr lang="en-US" sz="2200" b="0" dirty="0"/>
                        <a:t>Confirmed infection </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5670767"/>
                  </a:ext>
                </a:extLst>
              </a:tr>
            </a:tbl>
          </a:graphicData>
        </a:graphic>
      </p:graphicFrame>
      <p:sp>
        <p:nvSpPr>
          <p:cNvPr id="4" name="Slide Number Placeholder 3">
            <a:extLst>
              <a:ext uri="{FF2B5EF4-FFF2-40B4-BE49-F238E27FC236}">
                <a16:creationId xmlns:a16="http://schemas.microsoft.com/office/drawing/2014/main" id="{506AC3E0-2F41-7582-5CBC-1BA53F2275AA}"/>
              </a:ext>
            </a:extLst>
          </p:cNvPr>
          <p:cNvSpPr>
            <a:spLocks noGrp="1"/>
          </p:cNvSpPr>
          <p:nvPr>
            <p:ph type="sldNum" sz="quarter" idx="10"/>
          </p:nvPr>
        </p:nvSpPr>
        <p:spPr/>
        <p:txBody>
          <a:bodyPr/>
          <a:lstStyle/>
          <a:p>
            <a:pPr>
              <a:defRPr/>
            </a:pPr>
            <a:fld id="{70529338-9541-42ED-ADCF-A60C1F34BD22}" type="slidenum">
              <a:rPr lang="en-US" altLang="en-US" smtClean="0"/>
              <a:pPr>
                <a:defRPr/>
              </a:pPr>
              <a:t>13</a:t>
            </a:fld>
            <a:endParaRPr lang="en-US" altLang="en-US" dirty="0"/>
          </a:p>
        </p:txBody>
      </p:sp>
    </p:spTree>
    <p:extLst>
      <p:ext uri="{BB962C8B-B14F-4D97-AF65-F5344CB8AC3E}">
        <p14:creationId xmlns:p14="http://schemas.microsoft.com/office/powerpoint/2010/main" val="1289831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01100-F0C0-93DD-9D8C-A78E775AF6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374C5-0A71-EDFD-4213-7A0654197D3C}"/>
              </a:ext>
            </a:extLst>
          </p:cNvPr>
          <p:cNvSpPr>
            <a:spLocks noGrp="1"/>
          </p:cNvSpPr>
          <p:nvPr>
            <p:ph type="title"/>
          </p:nvPr>
        </p:nvSpPr>
        <p:spPr/>
        <p:txBody>
          <a:bodyPr/>
          <a:lstStyle/>
          <a:p>
            <a:r>
              <a:rPr lang="en-US" dirty="0"/>
              <a:t>Study Timeline</a:t>
            </a:r>
          </a:p>
        </p:txBody>
      </p:sp>
      <p:sp>
        <p:nvSpPr>
          <p:cNvPr id="4" name="Slide Number Placeholder 3">
            <a:extLst>
              <a:ext uri="{FF2B5EF4-FFF2-40B4-BE49-F238E27FC236}">
                <a16:creationId xmlns:a16="http://schemas.microsoft.com/office/drawing/2014/main" id="{F3B2F3B3-02E0-8CC0-741F-294C0F7A322F}"/>
              </a:ext>
            </a:extLst>
          </p:cNvPr>
          <p:cNvSpPr>
            <a:spLocks noGrp="1"/>
          </p:cNvSpPr>
          <p:nvPr>
            <p:ph type="sldNum" sz="quarter" idx="10"/>
          </p:nvPr>
        </p:nvSpPr>
        <p:spPr/>
        <p:txBody>
          <a:bodyPr/>
          <a:lstStyle/>
          <a:p>
            <a:pPr>
              <a:defRPr/>
            </a:pPr>
            <a:fld id="{70529338-9541-42ED-ADCF-A60C1F34BD22}" type="slidenum">
              <a:rPr lang="en-US" altLang="en-US" smtClean="0"/>
              <a:pPr>
                <a:defRPr/>
              </a:pPr>
              <a:t>14</a:t>
            </a:fld>
            <a:endParaRPr lang="en-US" altLang="en-US" dirty="0"/>
          </a:p>
        </p:txBody>
      </p:sp>
      <p:grpSp>
        <p:nvGrpSpPr>
          <p:cNvPr id="13" name="Group 12">
            <a:extLst>
              <a:ext uri="{FF2B5EF4-FFF2-40B4-BE49-F238E27FC236}">
                <a16:creationId xmlns:a16="http://schemas.microsoft.com/office/drawing/2014/main" id="{579E2FEF-468D-26E9-2806-9ABD767D0DF0}"/>
              </a:ext>
            </a:extLst>
          </p:cNvPr>
          <p:cNvGrpSpPr/>
          <p:nvPr/>
        </p:nvGrpSpPr>
        <p:grpSpPr>
          <a:xfrm>
            <a:off x="457200" y="1986463"/>
            <a:ext cx="8229600" cy="2812352"/>
            <a:chOff x="457200" y="1986463"/>
            <a:chExt cx="8229600" cy="2812352"/>
          </a:xfrm>
        </p:grpSpPr>
        <p:grpSp>
          <p:nvGrpSpPr>
            <p:cNvPr id="3" name="Group 2">
              <a:extLst>
                <a:ext uri="{FF2B5EF4-FFF2-40B4-BE49-F238E27FC236}">
                  <a16:creationId xmlns:a16="http://schemas.microsoft.com/office/drawing/2014/main" id="{39CC8D95-E023-3B8B-98D8-BA9EC82C695C}"/>
                </a:ext>
              </a:extLst>
            </p:cNvPr>
            <p:cNvGrpSpPr/>
            <p:nvPr/>
          </p:nvGrpSpPr>
          <p:grpSpPr>
            <a:xfrm>
              <a:off x="457200" y="3627721"/>
              <a:ext cx="8229600" cy="1171094"/>
              <a:chOff x="457200" y="3627721"/>
              <a:chExt cx="8229600" cy="1171094"/>
            </a:xfrm>
          </p:grpSpPr>
          <p:sp>
            <p:nvSpPr>
              <p:cNvPr id="5" name="Freeform: Shape 4">
                <a:extLst>
                  <a:ext uri="{FF2B5EF4-FFF2-40B4-BE49-F238E27FC236}">
                    <a16:creationId xmlns:a16="http://schemas.microsoft.com/office/drawing/2014/main" id="{D93E6970-7B79-2140-94CE-211CBB839CB2}"/>
                  </a:ext>
                </a:extLst>
              </p:cNvPr>
              <p:cNvSpPr/>
              <p:nvPr/>
            </p:nvSpPr>
            <p:spPr>
              <a:xfrm>
                <a:off x="457200" y="3627721"/>
                <a:ext cx="1581224" cy="1171094"/>
              </a:xfrm>
              <a:custGeom>
                <a:avLst/>
                <a:gdLst>
                  <a:gd name="csX0" fmla="*/ 0 w 1581224"/>
                  <a:gd name="csY0" fmla="*/ 117109 h 1171094"/>
                  <a:gd name="csX1" fmla="*/ 117109 w 1581224"/>
                  <a:gd name="csY1" fmla="*/ 0 h 1171094"/>
                  <a:gd name="csX2" fmla="*/ 1464115 w 1581224"/>
                  <a:gd name="csY2" fmla="*/ 0 h 1171094"/>
                  <a:gd name="csX3" fmla="*/ 1581224 w 1581224"/>
                  <a:gd name="csY3" fmla="*/ 117109 h 1171094"/>
                  <a:gd name="csX4" fmla="*/ 1581224 w 1581224"/>
                  <a:gd name="csY4" fmla="*/ 1053985 h 1171094"/>
                  <a:gd name="csX5" fmla="*/ 1464115 w 1581224"/>
                  <a:gd name="csY5" fmla="*/ 1171094 h 1171094"/>
                  <a:gd name="csX6" fmla="*/ 117109 w 1581224"/>
                  <a:gd name="csY6" fmla="*/ 1171094 h 1171094"/>
                  <a:gd name="csX7" fmla="*/ 0 w 1581224"/>
                  <a:gd name="csY7" fmla="*/ 1053985 h 1171094"/>
                  <a:gd name="csX8" fmla="*/ 0 w 1581224"/>
                  <a:gd name="csY8" fmla="*/ 117109 h 11710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81224" h="1171094">
                    <a:moveTo>
                      <a:pt x="0" y="117109"/>
                    </a:moveTo>
                    <a:cubicBezTo>
                      <a:pt x="0" y="52431"/>
                      <a:pt x="52431" y="0"/>
                      <a:pt x="117109" y="0"/>
                    </a:cubicBezTo>
                    <a:lnTo>
                      <a:pt x="1464115" y="0"/>
                    </a:lnTo>
                    <a:cubicBezTo>
                      <a:pt x="1528793" y="0"/>
                      <a:pt x="1581224" y="52431"/>
                      <a:pt x="1581224" y="117109"/>
                    </a:cubicBezTo>
                    <a:lnTo>
                      <a:pt x="1581224" y="1053985"/>
                    </a:lnTo>
                    <a:cubicBezTo>
                      <a:pt x="1581224" y="1118663"/>
                      <a:pt x="1528793" y="1171094"/>
                      <a:pt x="1464115" y="1171094"/>
                    </a:cubicBezTo>
                    <a:lnTo>
                      <a:pt x="117109" y="1171094"/>
                    </a:lnTo>
                    <a:cubicBezTo>
                      <a:pt x="52431" y="1171094"/>
                      <a:pt x="0" y="1118663"/>
                      <a:pt x="0" y="1053985"/>
                    </a:cubicBezTo>
                    <a:lnTo>
                      <a:pt x="0" y="117109"/>
                    </a:lnTo>
                    <a:close/>
                  </a:path>
                </a:pathLst>
              </a:custGeom>
              <a:solidFill>
                <a:srgbClr val="FEC50D"/>
              </a:solidFill>
              <a:ln>
                <a:solidFill>
                  <a:srgbClr val="2860A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500" tIns="110500" rIns="110500" bIns="1105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Day 0</a:t>
                </a:r>
              </a:p>
              <a:p>
                <a:pPr marL="0" lvl="0" indent="0" algn="ctr" defTabSz="889000">
                  <a:lnSpc>
                    <a:spcPct val="90000"/>
                  </a:lnSpc>
                  <a:spcBef>
                    <a:spcPct val="0"/>
                  </a:spcBef>
                  <a:spcAft>
                    <a:spcPct val="35000"/>
                  </a:spcAft>
                  <a:buNone/>
                </a:pPr>
                <a:r>
                  <a:rPr lang="en-US" sz="2000" kern="1200" dirty="0">
                    <a:solidFill>
                      <a:schemeClr val="bg1"/>
                    </a:solidFill>
                  </a:rPr>
                  <a:t>24 hours prior</a:t>
                </a:r>
              </a:p>
            </p:txBody>
          </p:sp>
          <p:sp>
            <p:nvSpPr>
              <p:cNvPr id="6" name="Freeform: Shape 5">
                <a:extLst>
                  <a:ext uri="{FF2B5EF4-FFF2-40B4-BE49-F238E27FC236}">
                    <a16:creationId xmlns:a16="http://schemas.microsoft.com/office/drawing/2014/main" id="{6F201AE1-ECBB-BB84-E10A-16F6F853A2BE}"/>
                  </a:ext>
                </a:extLst>
              </p:cNvPr>
              <p:cNvSpPr/>
              <p:nvPr/>
            </p:nvSpPr>
            <p:spPr>
              <a:xfrm>
                <a:off x="2191771" y="4017196"/>
                <a:ext cx="350047" cy="392143"/>
              </a:xfrm>
              <a:custGeom>
                <a:avLst/>
                <a:gdLst>
                  <a:gd name="csX0" fmla="*/ 0 w 350047"/>
                  <a:gd name="csY0" fmla="*/ 78429 h 392143"/>
                  <a:gd name="csX1" fmla="*/ 175024 w 350047"/>
                  <a:gd name="csY1" fmla="*/ 78429 h 392143"/>
                  <a:gd name="csX2" fmla="*/ 175024 w 350047"/>
                  <a:gd name="csY2" fmla="*/ 0 h 392143"/>
                  <a:gd name="csX3" fmla="*/ 350047 w 350047"/>
                  <a:gd name="csY3" fmla="*/ 196072 h 392143"/>
                  <a:gd name="csX4" fmla="*/ 175024 w 350047"/>
                  <a:gd name="csY4" fmla="*/ 392143 h 392143"/>
                  <a:gd name="csX5" fmla="*/ 175024 w 350047"/>
                  <a:gd name="csY5" fmla="*/ 313714 h 392143"/>
                  <a:gd name="csX6" fmla="*/ 0 w 350047"/>
                  <a:gd name="csY6" fmla="*/ 313714 h 392143"/>
                  <a:gd name="csX7" fmla="*/ 0 w 350047"/>
                  <a:gd name="csY7" fmla="*/ 78429 h 3921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50047" h="392143">
                    <a:moveTo>
                      <a:pt x="0" y="78429"/>
                    </a:moveTo>
                    <a:lnTo>
                      <a:pt x="175024" y="78429"/>
                    </a:lnTo>
                    <a:lnTo>
                      <a:pt x="175024" y="0"/>
                    </a:lnTo>
                    <a:lnTo>
                      <a:pt x="350047" y="196072"/>
                    </a:lnTo>
                    <a:lnTo>
                      <a:pt x="175024" y="392143"/>
                    </a:lnTo>
                    <a:lnTo>
                      <a:pt x="175024" y="313714"/>
                    </a:lnTo>
                    <a:lnTo>
                      <a:pt x="0" y="313714"/>
                    </a:lnTo>
                    <a:lnTo>
                      <a:pt x="0" y="78429"/>
                    </a:lnTo>
                    <a:close/>
                  </a:path>
                </a:pathLst>
              </a:custGeom>
              <a:solidFill>
                <a:schemeClr val="tx1"/>
              </a:solidFill>
              <a:ln>
                <a:solidFill>
                  <a:srgbClr val="2860A4"/>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78428" rIns="105013" bIns="78429" numCol="1" spcCol="1270" anchor="ctr" anchorCtr="0">
                <a:noAutofit/>
              </a:bodyPr>
              <a:lstStyle/>
              <a:p>
                <a:pPr marL="0" lvl="0" indent="0" algn="ctr" defTabSz="711200">
                  <a:lnSpc>
                    <a:spcPct val="90000"/>
                  </a:lnSpc>
                  <a:spcBef>
                    <a:spcPct val="0"/>
                  </a:spcBef>
                  <a:spcAft>
                    <a:spcPct val="35000"/>
                  </a:spcAft>
                  <a:buNone/>
                </a:pPr>
                <a:endParaRPr lang="en-US" sz="1600" kern="1200"/>
              </a:p>
            </p:txBody>
          </p:sp>
          <p:sp>
            <p:nvSpPr>
              <p:cNvPr id="7" name="Freeform: Shape 6">
                <a:extLst>
                  <a:ext uri="{FF2B5EF4-FFF2-40B4-BE49-F238E27FC236}">
                    <a16:creationId xmlns:a16="http://schemas.microsoft.com/office/drawing/2014/main" id="{C9205364-1A01-1F16-922B-158F7A478014}"/>
                  </a:ext>
                </a:extLst>
              </p:cNvPr>
              <p:cNvSpPr/>
              <p:nvPr/>
            </p:nvSpPr>
            <p:spPr>
              <a:xfrm>
                <a:off x="2695166" y="3627721"/>
                <a:ext cx="1581224" cy="1171094"/>
              </a:xfrm>
              <a:custGeom>
                <a:avLst/>
                <a:gdLst>
                  <a:gd name="csX0" fmla="*/ 0 w 1581224"/>
                  <a:gd name="csY0" fmla="*/ 117109 h 1171094"/>
                  <a:gd name="csX1" fmla="*/ 117109 w 1581224"/>
                  <a:gd name="csY1" fmla="*/ 0 h 1171094"/>
                  <a:gd name="csX2" fmla="*/ 1464115 w 1581224"/>
                  <a:gd name="csY2" fmla="*/ 0 h 1171094"/>
                  <a:gd name="csX3" fmla="*/ 1581224 w 1581224"/>
                  <a:gd name="csY3" fmla="*/ 117109 h 1171094"/>
                  <a:gd name="csX4" fmla="*/ 1581224 w 1581224"/>
                  <a:gd name="csY4" fmla="*/ 1053985 h 1171094"/>
                  <a:gd name="csX5" fmla="*/ 1464115 w 1581224"/>
                  <a:gd name="csY5" fmla="*/ 1171094 h 1171094"/>
                  <a:gd name="csX6" fmla="*/ 117109 w 1581224"/>
                  <a:gd name="csY6" fmla="*/ 1171094 h 1171094"/>
                  <a:gd name="csX7" fmla="*/ 0 w 1581224"/>
                  <a:gd name="csY7" fmla="*/ 1053985 h 1171094"/>
                  <a:gd name="csX8" fmla="*/ 0 w 1581224"/>
                  <a:gd name="csY8" fmla="*/ 117109 h 11710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81224" h="1171094">
                    <a:moveTo>
                      <a:pt x="0" y="117109"/>
                    </a:moveTo>
                    <a:cubicBezTo>
                      <a:pt x="0" y="52431"/>
                      <a:pt x="52431" y="0"/>
                      <a:pt x="117109" y="0"/>
                    </a:cubicBezTo>
                    <a:lnTo>
                      <a:pt x="1464115" y="0"/>
                    </a:lnTo>
                    <a:cubicBezTo>
                      <a:pt x="1528793" y="0"/>
                      <a:pt x="1581224" y="52431"/>
                      <a:pt x="1581224" y="117109"/>
                    </a:cubicBezTo>
                    <a:lnTo>
                      <a:pt x="1581224" y="1053985"/>
                    </a:lnTo>
                    <a:cubicBezTo>
                      <a:pt x="1581224" y="1118663"/>
                      <a:pt x="1528793" y="1171094"/>
                      <a:pt x="1464115" y="1171094"/>
                    </a:cubicBezTo>
                    <a:lnTo>
                      <a:pt x="117109" y="1171094"/>
                    </a:lnTo>
                    <a:cubicBezTo>
                      <a:pt x="52431" y="1171094"/>
                      <a:pt x="0" y="1118663"/>
                      <a:pt x="0" y="1053985"/>
                    </a:cubicBezTo>
                    <a:lnTo>
                      <a:pt x="0" y="117109"/>
                    </a:lnTo>
                    <a:close/>
                  </a:path>
                </a:pathLst>
              </a:custGeom>
              <a:solidFill>
                <a:srgbClr val="FEC50D"/>
              </a:solidFill>
              <a:ln>
                <a:solidFill>
                  <a:srgbClr val="2860A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500" tIns="110500" rIns="110500" bIns="1105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Day 1</a:t>
                </a:r>
              </a:p>
              <a:p>
                <a:pPr marL="0" lvl="0" indent="0" algn="ctr" defTabSz="889000">
                  <a:lnSpc>
                    <a:spcPct val="90000"/>
                  </a:lnSpc>
                  <a:spcBef>
                    <a:spcPct val="0"/>
                  </a:spcBef>
                  <a:spcAft>
                    <a:spcPct val="35000"/>
                  </a:spcAft>
                  <a:buNone/>
                </a:pPr>
                <a:r>
                  <a:rPr lang="en-US" sz="2000" b="0" kern="1200" dirty="0">
                    <a:solidFill>
                      <a:schemeClr val="bg1"/>
                    </a:solidFill>
                  </a:rPr>
                  <a:t>0-24 hours after</a:t>
                </a:r>
              </a:p>
            </p:txBody>
          </p:sp>
          <p:sp>
            <p:nvSpPr>
              <p:cNvPr id="8" name="Freeform: Shape 7">
                <a:extLst>
                  <a:ext uri="{FF2B5EF4-FFF2-40B4-BE49-F238E27FC236}">
                    <a16:creationId xmlns:a16="http://schemas.microsoft.com/office/drawing/2014/main" id="{A339E513-3FF1-BDF2-12CA-EE4B2CCE12F7}"/>
                  </a:ext>
                </a:extLst>
              </p:cNvPr>
              <p:cNvSpPr/>
              <p:nvPr/>
            </p:nvSpPr>
            <p:spPr>
              <a:xfrm>
                <a:off x="4394951" y="4017196"/>
                <a:ext cx="328233" cy="392143"/>
              </a:xfrm>
              <a:custGeom>
                <a:avLst/>
                <a:gdLst>
                  <a:gd name="csX0" fmla="*/ 0 w 328233"/>
                  <a:gd name="csY0" fmla="*/ 78429 h 392143"/>
                  <a:gd name="csX1" fmla="*/ 164117 w 328233"/>
                  <a:gd name="csY1" fmla="*/ 78429 h 392143"/>
                  <a:gd name="csX2" fmla="*/ 164117 w 328233"/>
                  <a:gd name="csY2" fmla="*/ 0 h 392143"/>
                  <a:gd name="csX3" fmla="*/ 328233 w 328233"/>
                  <a:gd name="csY3" fmla="*/ 196072 h 392143"/>
                  <a:gd name="csX4" fmla="*/ 164117 w 328233"/>
                  <a:gd name="csY4" fmla="*/ 392143 h 392143"/>
                  <a:gd name="csX5" fmla="*/ 164117 w 328233"/>
                  <a:gd name="csY5" fmla="*/ 313714 h 392143"/>
                  <a:gd name="csX6" fmla="*/ 0 w 328233"/>
                  <a:gd name="csY6" fmla="*/ 313714 h 392143"/>
                  <a:gd name="csX7" fmla="*/ 0 w 328233"/>
                  <a:gd name="csY7" fmla="*/ 78429 h 3921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28233" h="392143">
                    <a:moveTo>
                      <a:pt x="0" y="78429"/>
                    </a:moveTo>
                    <a:lnTo>
                      <a:pt x="164117" y="78429"/>
                    </a:lnTo>
                    <a:lnTo>
                      <a:pt x="164117" y="0"/>
                    </a:lnTo>
                    <a:lnTo>
                      <a:pt x="328233" y="196072"/>
                    </a:lnTo>
                    <a:lnTo>
                      <a:pt x="164117" y="392143"/>
                    </a:lnTo>
                    <a:lnTo>
                      <a:pt x="164117" y="313714"/>
                    </a:lnTo>
                    <a:lnTo>
                      <a:pt x="0" y="313714"/>
                    </a:lnTo>
                    <a:lnTo>
                      <a:pt x="0" y="78429"/>
                    </a:lnTo>
                    <a:close/>
                  </a:path>
                </a:pathLst>
              </a:custGeom>
              <a:solidFill>
                <a:schemeClr val="tx1"/>
              </a:solidFill>
              <a:ln>
                <a:solidFill>
                  <a:srgbClr val="2860A4"/>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78428" rIns="98469" bIns="78429" numCol="1" spcCol="1270" anchor="ctr" anchorCtr="0">
                <a:noAutofit/>
              </a:bodyPr>
              <a:lstStyle/>
              <a:p>
                <a:pPr marL="0" lvl="0" indent="0" algn="ctr" defTabSz="711200">
                  <a:lnSpc>
                    <a:spcPct val="90000"/>
                  </a:lnSpc>
                  <a:spcBef>
                    <a:spcPct val="0"/>
                  </a:spcBef>
                  <a:spcAft>
                    <a:spcPct val="35000"/>
                  </a:spcAft>
                  <a:buNone/>
                </a:pPr>
                <a:endParaRPr lang="en-US" sz="1600" kern="1200"/>
              </a:p>
            </p:txBody>
          </p:sp>
          <p:sp>
            <p:nvSpPr>
              <p:cNvPr id="10" name="Freeform: Shape 9">
                <a:extLst>
                  <a:ext uri="{FF2B5EF4-FFF2-40B4-BE49-F238E27FC236}">
                    <a16:creationId xmlns:a16="http://schemas.microsoft.com/office/drawing/2014/main" id="{A06931AA-1297-703D-7CF6-E9F770D135AB}"/>
                  </a:ext>
                </a:extLst>
              </p:cNvPr>
              <p:cNvSpPr/>
              <p:nvPr/>
            </p:nvSpPr>
            <p:spPr>
              <a:xfrm>
                <a:off x="4840348" y="3627721"/>
                <a:ext cx="1581224" cy="1171094"/>
              </a:xfrm>
              <a:custGeom>
                <a:avLst/>
                <a:gdLst>
                  <a:gd name="csX0" fmla="*/ 0 w 1581224"/>
                  <a:gd name="csY0" fmla="*/ 117109 h 1171094"/>
                  <a:gd name="csX1" fmla="*/ 117109 w 1581224"/>
                  <a:gd name="csY1" fmla="*/ 0 h 1171094"/>
                  <a:gd name="csX2" fmla="*/ 1464115 w 1581224"/>
                  <a:gd name="csY2" fmla="*/ 0 h 1171094"/>
                  <a:gd name="csX3" fmla="*/ 1581224 w 1581224"/>
                  <a:gd name="csY3" fmla="*/ 117109 h 1171094"/>
                  <a:gd name="csX4" fmla="*/ 1581224 w 1581224"/>
                  <a:gd name="csY4" fmla="*/ 1053985 h 1171094"/>
                  <a:gd name="csX5" fmla="*/ 1464115 w 1581224"/>
                  <a:gd name="csY5" fmla="*/ 1171094 h 1171094"/>
                  <a:gd name="csX6" fmla="*/ 117109 w 1581224"/>
                  <a:gd name="csY6" fmla="*/ 1171094 h 1171094"/>
                  <a:gd name="csX7" fmla="*/ 0 w 1581224"/>
                  <a:gd name="csY7" fmla="*/ 1053985 h 1171094"/>
                  <a:gd name="csX8" fmla="*/ 0 w 1581224"/>
                  <a:gd name="csY8" fmla="*/ 117109 h 11710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81224" h="1171094">
                    <a:moveTo>
                      <a:pt x="0" y="117109"/>
                    </a:moveTo>
                    <a:cubicBezTo>
                      <a:pt x="0" y="52431"/>
                      <a:pt x="52431" y="0"/>
                      <a:pt x="117109" y="0"/>
                    </a:cubicBezTo>
                    <a:lnTo>
                      <a:pt x="1464115" y="0"/>
                    </a:lnTo>
                    <a:cubicBezTo>
                      <a:pt x="1528793" y="0"/>
                      <a:pt x="1581224" y="52431"/>
                      <a:pt x="1581224" y="117109"/>
                    </a:cubicBezTo>
                    <a:lnTo>
                      <a:pt x="1581224" y="1053985"/>
                    </a:lnTo>
                    <a:cubicBezTo>
                      <a:pt x="1581224" y="1118663"/>
                      <a:pt x="1528793" y="1171094"/>
                      <a:pt x="1464115" y="1171094"/>
                    </a:cubicBezTo>
                    <a:lnTo>
                      <a:pt x="117109" y="1171094"/>
                    </a:lnTo>
                    <a:cubicBezTo>
                      <a:pt x="52431" y="1171094"/>
                      <a:pt x="0" y="1118663"/>
                      <a:pt x="0" y="1053985"/>
                    </a:cubicBezTo>
                    <a:lnTo>
                      <a:pt x="0" y="117109"/>
                    </a:lnTo>
                    <a:close/>
                  </a:path>
                </a:pathLst>
              </a:custGeom>
              <a:solidFill>
                <a:srgbClr val="FEC50D"/>
              </a:solidFill>
              <a:ln>
                <a:solidFill>
                  <a:srgbClr val="2860A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500" tIns="110500" rIns="110500" bIns="1105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Day 2</a:t>
                </a:r>
              </a:p>
              <a:p>
                <a:pPr marL="0" lvl="0" indent="0" algn="ctr" defTabSz="889000">
                  <a:lnSpc>
                    <a:spcPct val="90000"/>
                  </a:lnSpc>
                  <a:spcBef>
                    <a:spcPct val="0"/>
                  </a:spcBef>
                  <a:spcAft>
                    <a:spcPct val="35000"/>
                  </a:spcAft>
                  <a:buNone/>
                </a:pPr>
                <a:r>
                  <a:rPr lang="en-US" sz="2000" b="0" kern="1200" dirty="0">
                    <a:solidFill>
                      <a:schemeClr val="bg1"/>
                    </a:solidFill>
                  </a:rPr>
                  <a:t>24-48 hours after</a:t>
                </a:r>
              </a:p>
            </p:txBody>
          </p:sp>
          <p:sp>
            <p:nvSpPr>
              <p:cNvPr id="11" name="Freeform: Shape 10">
                <a:extLst>
                  <a:ext uri="{FF2B5EF4-FFF2-40B4-BE49-F238E27FC236}">
                    <a16:creationId xmlns:a16="http://schemas.microsoft.com/office/drawing/2014/main" id="{3E812E86-6651-D28E-40E9-717B5076B384}"/>
                  </a:ext>
                </a:extLst>
              </p:cNvPr>
              <p:cNvSpPr/>
              <p:nvPr/>
            </p:nvSpPr>
            <p:spPr>
              <a:xfrm>
                <a:off x="6598758" y="4017196"/>
                <a:ext cx="329631" cy="392143"/>
              </a:xfrm>
              <a:custGeom>
                <a:avLst/>
                <a:gdLst>
                  <a:gd name="csX0" fmla="*/ 0 w 329631"/>
                  <a:gd name="csY0" fmla="*/ 78429 h 392143"/>
                  <a:gd name="csX1" fmla="*/ 164816 w 329631"/>
                  <a:gd name="csY1" fmla="*/ 78429 h 392143"/>
                  <a:gd name="csX2" fmla="*/ 164816 w 329631"/>
                  <a:gd name="csY2" fmla="*/ 0 h 392143"/>
                  <a:gd name="csX3" fmla="*/ 329631 w 329631"/>
                  <a:gd name="csY3" fmla="*/ 196072 h 392143"/>
                  <a:gd name="csX4" fmla="*/ 164816 w 329631"/>
                  <a:gd name="csY4" fmla="*/ 392143 h 392143"/>
                  <a:gd name="csX5" fmla="*/ 164816 w 329631"/>
                  <a:gd name="csY5" fmla="*/ 313714 h 392143"/>
                  <a:gd name="csX6" fmla="*/ 0 w 329631"/>
                  <a:gd name="csY6" fmla="*/ 313714 h 392143"/>
                  <a:gd name="csX7" fmla="*/ 0 w 329631"/>
                  <a:gd name="csY7" fmla="*/ 78429 h 3921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29631" h="392143">
                    <a:moveTo>
                      <a:pt x="0" y="78429"/>
                    </a:moveTo>
                    <a:lnTo>
                      <a:pt x="164816" y="78429"/>
                    </a:lnTo>
                    <a:lnTo>
                      <a:pt x="164816" y="0"/>
                    </a:lnTo>
                    <a:lnTo>
                      <a:pt x="329631" y="196072"/>
                    </a:lnTo>
                    <a:lnTo>
                      <a:pt x="164816" y="392143"/>
                    </a:lnTo>
                    <a:lnTo>
                      <a:pt x="164816" y="313714"/>
                    </a:lnTo>
                    <a:lnTo>
                      <a:pt x="0" y="313714"/>
                    </a:lnTo>
                    <a:lnTo>
                      <a:pt x="0" y="78429"/>
                    </a:lnTo>
                    <a:close/>
                  </a:path>
                </a:pathLst>
              </a:custGeom>
              <a:solidFill>
                <a:schemeClr val="tx1"/>
              </a:solidFill>
              <a:ln>
                <a:solidFill>
                  <a:srgbClr val="2860A4"/>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78428" rIns="98889" bIns="78429" numCol="1" spcCol="1270" anchor="ctr" anchorCtr="0">
                <a:noAutofit/>
              </a:bodyPr>
              <a:lstStyle/>
              <a:p>
                <a:pPr marL="0" lvl="0" indent="0" algn="ctr" defTabSz="711200">
                  <a:lnSpc>
                    <a:spcPct val="90000"/>
                  </a:lnSpc>
                  <a:spcBef>
                    <a:spcPct val="0"/>
                  </a:spcBef>
                  <a:spcAft>
                    <a:spcPct val="35000"/>
                  </a:spcAft>
                  <a:buNone/>
                </a:pPr>
                <a:endParaRPr lang="en-US" sz="1600" kern="1200"/>
              </a:p>
            </p:txBody>
          </p:sp>
          <p:sp>
            <p:nvSpPr>
              <p:cNvPr id="12" name="Freeform: Shape 11">
                <a:extLst>
                  <a:ext uri="{FF2B5EF4-FFF2-40B4-BE49-F238E27FC236}">
                    <a16:creationId xmlns:a16="http://schemas.microsoft.com/office/drawing/2014/main" id="{971F4FC6-0606-113A-43EB-9F1F94727724}"/>
                  </a:ext>
                </a:extLst>
              </p:cNvPr>
              <p:cNvSpPr/>
              <p:nvPr/>
            </p:nvSpPr>
            <p:spPr>
              <a:xfrm>
                <a:off x="7105576" y="3627721"/>
                <a:ext cx="1581224" cy="1171094"/>
              </a:xfrm>
              <a:custGeom>
                <a:avLst/>
                <a:gdLst>
                  <a:gd name="csX0" fmla="*/ 0 w 1581224"/>
                  <a:gd name="csY0" fmla="*/ 117109 h 1171094"/>
                  <a:gd name="csX1" fmla="*/ 117109 w 1581224"/>
                  <a:gd name="csY1" fmla="*/ 0 h 1171094"/>
                  <a:gd name="csX2" fmla="*/ 1464115 w 1581224"/>
                  <a:gd name="csY2" fmla="*/ 0 h 1171094"/>
                  <a:gd name="csX3" fmla="*/ 1581224 w 1581224"/>
                  <a:gd name="csY3" fmla="*/ 117109 h 1171094"/>
                  <a:gd name="csX4" fmla="*/ 1581224 w 1581224"/>
                  <a:gd name="csY4" fmla="*/ 1053985 h 1171094"/>
                  <a:gd name="csX5" fmla="*/ 1464115 w 1581224"/>
                  <a:gd name="csY5" fmla="*/ 1171094 h 1171094"/>
                  <a:gd name="csX6" fmla="*/ 117109 w 1581224"/>
                  <a:gd name="csY6" fmla="*/ 1171094 h 1171094"/>
                  <a:gd name="csX7" fmla="*/ 0 w 1581224"/>
                  <a:gd name="csY7" fmla="*/ 1053985 h 1171094"/>
                  <a:gd name="csX8" fmla="*/ 0 w 1581224"/>
                  <a:gd name="csY8" fmla="*/ 117109 h 11710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81224" h="1171094">
                    <a:moveTo>
                      <a:pt x="0" y="117109"/>
                    </a:moveTo>
                    <a:cubicBezTo>
                      <a:pt x="0" y="52431"/>
                      <a:pt x="52431" y="0"/>
                      <a:pt x="117109" y="0"/>
                    </a:cubicBezTo>
                    <a:lnTo>
                      <a:pt x="1464115" y="0"/>
                    </a:lnTo>
                    <a:cubicBezTo>
                      <a:pt x="1528793" y="0"/>
                      <a:pt x="1581224" y="52431"/>
                      <a:pt x="1581224" y="117109"/>
                    </a:cubicBezTo>
                    <a:lnTo>
                      <a:pt x="1581224" y="1053985"/>
                    </a:lnTo>
                    <a:cubicBezTo>
                      <a:pt x="1581224" y="1118663"/>
                      <a:pt x="1528793" y="1171094"/>
                      <a:pt x="1464115" y="1171094"/>
                    </a:cubicBezTo>
                    <a:lnTo>
                      <a:pt x="117109" y="1171094"/>
                    </a:lnTo>
                    <a:cubicBezTo>
                      <a:pt x="52431" y="1171094"/>
                      <a:pt x="0" y="1118663"/>
                      <a:pt x="0" y="1053985"/>
                    </a:cubicBezTo>
                    <a:lnTo>
                      <a:pt x="0" y="117109"/>
                    </a:lnTo>
                    <a:close/>
                  </a:path>
                </a:pathLst>
              </a:custGeom>
              <a:solidFill>
                <a:srgbClr val="FEC50D"/>
              </a:solidFill>
              <a:ln>
                <a:solidFill>
                  <a:srgbClr val="2860A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500" tIns="110500" rIns="110500" bIns="1105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Day 3</a:t>
                </a:r>
              </a:p>
              <a:p>
                <a:pPr marL="0" lvl="0" indent="0" algn="ctr" defTabSz="889000">
                  <a:lnSpc>
                    <a:spcPct val="90000"/>
                  </a:lnSpc>
                  <a:spcBef>
                    <a:spcPct val="0"/>
                  </a:spcBef>
                  <a:spcAft>
                    <a:spcPct val="35000"/>
                  </a:spcAft>
                  <a:buNone/>
                </a:pPr>
                <a:r>
                  <a:rPr lang="en-US" sz="2000" kern="1200" dirty="0">
                    <a:solidFill>
                      <a:schemeClr val="bg1"/>
                    </a:solidFill>
                  </a:rPr>
                  <a:t>48-72 hours after</a:t>
                </a:r>
              </a:p>
            </p:txBody>
          </p:sp>
        </p:grpSp>
        <p:cxnSp>
          <p:nvCxnSpPr>
            <p:cNvPr id="15" name="Connector: Elbow 14">
              <a:extLst>
                <a:ext uri="{FF2B5EF4-FFF2-40B4-BE49-F238E27FC236}">
                  <a16:creationId xmlns:a16="http://schemas.microsoft.com/office/drawing/2014/main" id="{6AC4C028-1AFC-8735-8D67-7C22DB204E14}"/>
                </a:ext>
              </a:extLst>
            </p:cNvPr>
            <p:cNvCxnSpPr/>
            <p:nvPr/>
          </p:nvCxnSpPr>
          <p:spPr>
            <a:xfrm rot="5400000">
              <a:off x="2286001" y="2848397"/>
              <a:ext cx="1010093" cy="861237"/>
            </a:xfrm>
            <a:prstGeom prst="bentConnector3">
              <a:avLst>
                <a:gd name="adj1" fmla="val 5000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grpSp>
          <p:nvGrpSpPr>
            <p:cNvPr id="9" name="Group 8">
              <a:extLst>
                <a:ext uri="{FF2B5EF4-FFF2-40B4-BE49-F238E27FC236}">
                  <a16:creationId xmlns:a16="http://schemas.microsoft.com/office/drawing/2014/main" id="{F556CFA1-E1EE-0919-06BA-D5F6D8BFFD9A}"/>
                </a:ext>
              </a:extLst>
            </p:cNvPr>
            <p:cNvGrpSpPr/>
            <p:nvPr/>
          </p:nvGrpSpPr>
          <p:grpSpPr>
            <a:xfrm>
              <a:off x="894907" y="1986463"/>
              <a:ext cx="4997303" cy="730369"/>
              <a:chOff x="894907" y="1986463"/>
              <a:chExt cx="4997303" cy="730369"/>
            </a:xfrm>
          </p:grpSpPr>
          <p:sp>
            <p:nvSpPr>
              <p:cNvPr id="19" name="Rectangle: Rounded Corners 18">
                <a:extLst>
                  <a:ext uri="{FF2B5EF4-FFF2-40B4-BE49-F238E27FC236}">
                    <a16:creationId xmlns:a16="http://schemas.microsoft.com/office/drawing/2014/main" id="{527625A6-FDB8-1F55-7F51-05A05647E6B6}"/>
                  </a:ext>
                </a:extLst>
              </p:cNvPr>
              <p:cNvSpPr/>
              <p:nvPr/>
            </p:nvSpPr>
            <p:spPr>
              <a:xfrm>
                <a:off x="894907" y="1986463"/>
                <a:ext cx="4997303" cy="730369"/>
              </a:xfrm>
              <a:prstGeom prst="roundRect">
                <a:avLst/>
              </a:prstGeom>
              <a:solidFill>
                <a:srgbClr val="FEC50D"/>
              </a:solidFill>
              <a:ln>
                <a:solidFill>
                  <a:srgbClr val="2860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2">
                <a:extLst>
                  <a:ext uri="{FF2B5EF4-FFF2-40B4-BE49-F238E27FC236}">
                    <a16:creationId xmlns:a16="http://schemas.microsoft.com/office/drawing/2014/main" id="{34A620C5-DAF3-3F53-F083-F89EEB1732CE}"/>
                  </a:ext>
                </a:extLst>
              </p:cNvPr>
              <p:cNvSpPr txBox="1">
                <a:spLocks/>
              </p:cNvSpPr>
              <p:nvPr/>
            </p:nvSpPr>
            <p:spPr>
              <a:xfrm>
                <a:off x="894908" y="2116326"/>
                <a:ext cx="4997302" cy="470642"/>
              </a:xfrm>
              <a:prstGeom prst="rect">
                <a:avLst/>
              </a:prstGeom>
            </p:spPr>
            <p:txBody>
              <a:bodyPr/>
              <a:lstStyle>
                <a:lvl1pPr marL="227013" indent="-227013" algn="l" rtl="0" eaLnBrk="0" fontAlgn="base" hangingPunct="0">
                  <a:spcBef>
                    <a:spcPct val="20000"/>
                  </a:spcBef>
                  <a:spcAft>
                    <a:spcPct val="0"/>
                  </a:spcAft>
                  <a:buClr>
                    <a:srgbClr val="FFC000"/>
                  </a:buClr>
                  <a:buFont typeface="Wingdings" pitchFamily="2" charset="2"/>
                  <a:buChar char="§"/>
                  <a:defRPr sz="2800" b="0" kern="1200">
                    <a:solidFill>
                      <a:schemeClr val="tx1"/>
                    </a:solidFill>
                    <a:latin typeface="Arial" pitchFamily="34" charset="0"/>
                    <a:ea typeface="Geneva"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b="0" kern="1200">
                    <a:solidFill>
                      <a:schemeClr val="tx1"/>
                    </a:solidFill>
                    <a:latin typeface="Arial" pitchFamily="34" charset="0"/>
                    <a:ea typeface="Geneva"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b="0" kern="1200">
                    <a:solidFill>
                      <a:schemeClr val="tx1"/>
                    </a:solidFill>
                    <a:latin typeface="Arial" pitchFamily="34" charset="0"/>
                    <a:ea typeface="Geneva"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b="0" kern="1200">
                    <a:solidFill>
                      <a:schemeClr val="tx1"/>
                    </a:solidFill>
                    <a:latin typeface="Arial" pitchFamily="34" charset="0"/>
                    <a:ea typeface="Geneva"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b="0" kern="1200">
                    <a:solidFill>
                      <a:schemeClr val="tx1"/>
                    </a:solidFill>
                    <a:latin typeface="Arial" pitchFamily="34" charset="0"/>
                    <a:ea typeface="Geneva"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200" b="1" dirty="0">
                    <a:solidFill>
                      <a:schemeClr val="bg1"/>
                    </a:solidFill>
                    <a:latin typeface="+mj-lt"/>
                  </a:rPr>
                  <a:t>Initial Bromocriptine Administration</a:t>
                </a:r>
              </a:p>
            </p:txBody>
          </p:sp>
        </p:grpSp>
      </p:grpSp>
    </p:spTree>
    <p:extLst>
      <p:ext uri="{BB962C8B-B14F-4D97-AF65-F5344CB8AC3E}">
        <p14:creationId xmlns:p14="http://schemas.microsoft.com/office/powerpoint/2010/main" val="3021224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46C3A-4F09-5EB8-8BAD-DFE63C998738}"/>
              </a:ext>
            </a:extLst>
          </p:cNvPr>
          <p:cNvSpPr>
            <a:spLocks noGrp="1"/>
          </p:cNvSpPr>
          <p:nvPr>
            <p:ph type="title"/>
          </p:nvPr>
        </p:nvSpPr>
        <p:spPr/>
        <p:txBody>
          <a:bodyPr/>
          <a:lstStyle/>
          <a:p>
            <a:r>
              <a:rPr lang="en-US" dirty="0"/>
              <a:t>Primary Outcome</a:t>
            </a:r>
          </a:p>
        </p:txBody>
      </p:sp>
      <p:sp>
        <p:nvSpPr>
          <p:cNvPr id="5" name="Rectangle: Rounded Corners 4">
            <a:extLst>
              <a:ext uri="{FF2B5EF4-FFF2-40B4-BE49-F238E27FC236}">
                <a16:creationId xmlns:a16="http://schemas.microsoft.com/office/drawing/2014/main" id="{C3352FA7-A105-B1E3-36DC-74EB26A13189}"/>
              </a:ext>
            </a:extLst>
          </p:cNvPr>
          <p:cNvSpPr/>
          <p:nvPr/>
        </p:nvSpPr>
        <p:spPr>
          <a:xfrm>
            <a:off x="457200" y="2689966"/>
            <a:ext cx="8229600" cy="1478067"/>
          </a:xfrm>
          <a:prstGeom prst="roundRect">
            <a:avLst/>
          </a:prstGeom>
          <a:solidFill>
            <a:srgbClr val="FEC50D"/>
          </a:solidFill>
          <a:ln>
            <a:solidFill>
              <a:srgbClr val="2860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AA6DB3B-D14E-B507-67BD-B5E95F936A5F}"/>
              </a:ext>
            </a:extLst>
          </p:cNvPr>
          <p:cNvSpPr>
            <a:spLocks noGrp="1"/>
          </p:cNvSpPr>
          <p:nvPr>
            <p:ph idx="1"/>
          </p:nvPr>
        </p:nvSpPr>
        <p:spPr>
          <a:xfrm>
            <a:off x="457200" y="2914515"/>
            <a:ext cx="8229600" cy="1028967"/>
          </a:xfrm>
        </p:spPr>
        <p:txBody>
          <a:bodyPr/>
          <a:lstStyle/>
          <a:p>
            <a:pPr marL="0" indent="0" algn="ctr">
              <a:buNone/>
            </a:pPr>
            <a:r>
              <a:rPr lang="en-US" b="1" dirty="0">
                <a:solidFill>
                  <a:schemeClr val="bg1"/>
                </a:solidFill>
              </a:rPr>
              <a:t>Change in maximum body temperature (T</a:t>
            </a:r>
            <a:r>
              <a:rPr lang="en-US" b="1" baseline="-25000" dirty="0">
                <a:solidFill>
                  <a:schemeClr val="bg1"/>
                </a:solidFill>
              </a:rPr>
              <a:t>max</a:t>
            </a:r>
            <a:r>
              <a:rPr lang="en-US" b="1" dirty="0">
                <a:solidFill>
                  <a:schemeClr val="bg1"/>
                </a:solidFill>
              </a:rPr>
              <a:t>) from day 0 to day 3</a:t>
            </a:r>
          </a:p>
        </p:txBody>
      </p:sp>
      <p:sp>
        <p:nvSpPr>
          <p:cNvPr id="4" name="Slide Number Placeholder 3">
            <a:extLst>
              <a:ext uri="{FF2B5EF4-FFF2-40B4-BE49-F238E27FC236}">
                <a16:creationId xmlns:a16="http://schemas.microsoft.com/office/drawing/2014/main" id="{3761FB26-AA7C-01EA-7EB2-7DCFCC2EB2CC}"/>
              </a:ext>
            </a:extLst>
          </p:cNvPr>
          <p:cNvSpPr>
            <a:spLocks noGrp="1"/>
          </p:cNvSpPr>
          <p:nvPr>
            <p:ph type="sldNum" sz="quarter" idx="10"/>
          </p:nvPr>
        </p:nvSpPr>
        <p:spPr/>
        <p:txBody>
          <a:bodyPr/>
          <a:lstStyle/>
          <a:p>
            <a:pPr>
              <a:defRPr/>
            </a:pPr>
            <a:fld id="{70529338-9541-42ED-ADCF-A60C1F34BD22}" type="slidenum">
              <a:rPr lang="en-US" altLang="en-US" smtClean="0"/>
              <a:pPr>
                <a:defRPr/>
              </a:pPr>
              <a:t>15</a:t>
            </a:fld>
            <a:endParaRPr lang="en-US" altLang="en-US" dirty="0"/>
          </a:p>
        </p:txBody>
      </p:sp>
    </p:spTree>
    <p:extLst>
      <p:ext uri="{BB962C8B-B14F-4D97-AF65-F5344CB8AC3E}">
        <p14:creationId xmlns:p14="http://schemas.microsoft.com/office/powerpoint/2010/main" val="835944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86A99-FA35-4319-26B1-0288F7347C82}"/>
              </a:ext>
            </a:extLst>
          </p:cNvPr>
          <p:cNvSpPr>
            <a:spLocks noGrp="1"/>
          </p:cNvSpPr>
          <p:nvPr>
            <p:ph type="title"/>
          </p:nvPr>
        </p:nvSpPr>
        <p:spPr/>
        <p:txBody>
          <a:bodyPr/>
          <a:lstStyle/>
          <a:p>
            <a:r>
              <a:rPr lang="en-US" dirty="0"/>
              <a:t>Secondary Outcomes</a:t>
            </a:r>
          </a:p>
        </p:txBody>
      </p:sp>
      <p:sp>
        <p:nvSpPr>
          <p:cNvPr id="3" name="Content Placeholder 2">
            <a:extLst>
              <a:ext uri="{FF2B5EF4-FFF2-40B4-BE49-F238E27FC236}">
                <a16:creationId xmlns:a16="http://schemas.microsoft.com/office/drawing/2014/main" id="{1C5223CE-F3AB-493D-5342-9AA087D8B5E7}"/>
              </a:ext>
            </a:extLst>
          </p:cNvPr>
          <p:cNvSpPr>
            <a:spLocks noGrp="1"/>
          </p:cNvSpPr>
          <p:nvPr>
            <p:ph idx="1"/>
          </p:nvPr>
        </p:nvSpPr>
        <p:spPr>
          <a:xfrm>
            <a:off x="457200" y="1258986"/>
            <a:ext cx="8229600" cy="4340027"/>
          </a:xfrm>
        </p:spPr>
        <p:txBody>
          <a:bodyPr/>
          <a:lstStyle/>
          <a:p>
            <a:r>
              <a:rPr lang="en-US" dirty="0"/>
              <a:t>Change in </a:t>
            </a:r>
            <a:r>
              <a:rPr lang="en-US" dirty="0" err="1"/>
              <a:t>T</a:t>
            </a:r>
            <a:r>
              <a:rPr lang="en-US" baseline="-25000" dirty="0" err="1"/>
              <a:t>max</a:t>
            </a:r>
            <a:r>
              <a:rPr lang="en-US" dirty="0"/>
              <a:t> from day 0 compared to </a:t>
            </a:r>
          </a:p>
          <a:p>
            <a:pPr lvl="1"/>
            <a:r>
              <a:rPr lang="en-US" sz="2200" dirty="0"/>
              <a:t>Day 1</a:t>
            </a:r>
          </a:p>
          <a:p>
            <a:pPr lvl="1"/>
            <a:r>
              <a:rPr lang="en-US" sz="2200" dirty="0"/>
              <a:t>Day 2</a:t>
            </a:r>
          </a:p>
          <a:p>
            <a:pPr>
              <a:lnSpc>
                <a:spcPct val="150000"/>
              </a:lnSpc>
            </a:pPr>
            <a:r>
              <a:rPr lang="en-US" sz="3000" dirty="0"/>
              <a:t>ICU and hospital LOS</a:t>
            </a:r>
          </a:p>
          <a:p>
            <a:pPr>
              <a:lnSpc>
                <a:spcPct val="150000"/>
              </a:lnSpc>
            </a:pPr>
            <a:r>
              <a:rPr lang="en-US" sz="3000" dirty="0"/>
              <a:t>Readmission within 30 days</a:t>
            </a:r>
          </a:p>
          <a:p>
            <a:pPr>
              <a:lnSpc>
                <a:spcPct val="150000"/>
              </a:lnSpc>
            </a:pPr>
            <a:r>
              <a:rPr lang="en-US" sz="3000" dirty="0"/>
              <a:t>Death during or within 30 days </a:t>
            </a:r>
          </a:p>
          <a:p>
            <a:pPr>
              <a:lnSpc>
                <a:spcPct val="150000"/>
              </a:lnSpc>
            </a:pPr>
            <a:r>
              <a:rPr lang="en-US" sz="3000" dirty="0"/>
              <a:t>Adverse events</a:t>
            </a:r>
          </a:p>
        </p:txBody>
      </p:sp>
      <p:sp>
        <p:nvSpPr>
          <p:cNvPr id="4" name="Slide Number Placeholder 3">
            <a:extLst>
              <a:ext uri="{FF2B5EF4-FFF2-40B4-BE49-F238E27FC236}">
                <a16:creationId xmlns:a16="http://schemas.microsoft.com/office/drawing/2014/main" id="{10855F49-F32C-EEA7-DE7E-A739368056B3}"/>
              </a:ext>
            </a:extLst>
          </p:cNvPr>
          <p:cNvSpPr>
            <a:spLocks noGrp="1"/>
          </p:cNvSpPr>
          <p:nvPr>
            <p:ph type="sldNum" sz="quarter" idx="10"/>
          </p:nvPr>
        </p:nvSpPr>
        <p:spPr/>
        <p:txBody>
          <a:bodyPr/>
          <a:lstStyle/>
          <a:p>
            <a:pPr>
              <a:defRPr/>
            </a:pPr>
            <a:fld id="{70529338-9541-42ED-ADCF-A60C1F34BD22}" type="slidenum">
              <a:rPr lang="en-US" altLang="en-US" smtClean="0"/>
              <a:pPr>
                <a:defRPr/>
              </a:pPr>
              <a:t>16</a:t>
            </a:fld>
            <a:endParaRPr lang="en-US" altLang="en-US" dirty="0"/>
          </a:p>
        </p:txBody>
      </p:sp>
    </p:spTree>
    <p:extLst>
      <p:ext uri="{BB962C8B-B14F-4D97-AF65-F5344CB8AC3E}">
        <p14:creationId xmlns:p14="http://schemas.microsoft.com/office/powerpoint/2010/main" val="1746352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81D16-DBBF-C241-93BB-0625AD4AE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3B055C-2C87-FD45-EF3E-C4D411DE6898}"/>
              </a:ext>
            </a:extLst>
          </p:cNvPr>
          <p:cNvSpPr>
            <a:spLocks noGrp="1"/>
          </p:cNvSpPr>
          <p:nvPr>
            <p:ph type="title"/>
          </p:nvPr>
        </p:nvSpPr>
        <p:spPr/>
        <p:txBody>
          <a:bodyPr/>
          <a:lstStyle/>
          <a:p>
            <a:r>
              <a:rPr lang="en-US" dirty="0"/>
              <a:t>Secondary Outcomes</a:t>
            </a:r>
          </a:p>
        </p:txBody>
      </p:sp>
      <p:sp>
        <p:nvSpPr>
          <p:cNvPr id="3" name="Content Placeholder 2">
            <a:extLst>
              <a:ext uri="{FF2B5EF4-FFF2-40B4-BE49-F238E27FC236}">
                <a16:creationId xmlns:a16="http://schemas.microsoft.com/office/drawing/2014/main" id="{9440F313-7BFA-7DB7-0E1A-8901FB0140ED}"/>
              </a:ext>
            </a:extLst>
          </p:cNvPr>
          <p:cNvSpPr>
            <a:spLocks noGrp="1"/>
          </p:cNvSpPr>
          <p:nvPr>
            <p:ph idx="1"/>
          </p:nvPr>
        </p:nvSpPr>
        <p:spPr>
          <a:xfrm>
            <a:off x="457200" y="1258986"/>
            <a:ext cx="8229600" cy="4340027"/>
          </a:xfrm>
        </p:spPr>
        <p:txBody>
          <a:bodyPr/>
          <a:lstStyle/>
          <a:p>
            <a:r>
              <a:rPr lang="en-US" dirty="0"/>
              <a:t>Change in </a:t>
            </a:r>
            <a:r>
              <a:rPr lang="en-US" dirty="0" err="1"/>
              <a:t>T</a:t>
            </a:r>
            <a:r>
              <a:rPr lang="en-US" baseline="-25000" dirty="0" err="1"/>
              <a:t>max</a:t>
            </a:r>
            <a:r>
              <a:rPr lang="en-US" dirty="0"/>
              <a:t> from day 0 compared to </a:t>
            </a:r>
          </a:p>
          <a:p>
            <a:pPr lvl="1"/>
            <a:r>
              <a:rPr lang="en-US" sz="2200" dirty="0"/>
              <a:t>Day 1</a:t>
            </a:r>
          </a:p>
          <a:p>
            <a:pPr lvl="1"/>
            <a:r>
              <a:rPr lang="en-US" sz="2200" dirty="0"/>
              <a:t>Day 2</a:t>
            </a:r>
          </a:p>
          <a:p>
            <a:pPr>
              <a:lnSpc>
                <a:spcPct val="150000"/>
              </a:lnSpc>
            </a:pPr>
            <a:r>
              <a:rPr lang="en-US" sz="3000" dirty="0"/>
              <a:t>ICU and hospital LOS</a:t>
            </a:r>
          </a:p>
          <a:p>
            <a:pPr>
              <a:lnSpc>
                <a:spcPct val="150000"/>
              </a:lnSpc>
            </a:pPr>
            <a:r>
              <a:rPr lang="en-US" sz="3000" dirty="0"/>
              <a:t>Readmission within 30 days</a:t>
            </a:r>
          </a:p>
          <a:p>
            <a:pPr>
              <a:lnSpc>
                <a:spcPct val="150000"/>
              </a:lnSpc>
            </a:pPr>
            <a:r>
              <a:rPr lang="en-US" sz="3000" dirty="0"/>
              <a:t>Death within 30 days </a:t>
            </a:r>
          </a:p>
          <a:p>
            <a:pPr>
              <a:lnSpc>
                <a:spcPct val="150000"/>
              </a:lnSpc>
            </a:pPr>
            <a:r>
              <a:rPr lang="en-US" sz="3000" dirty="0"/>
              <a:t>Adverse events</a:t>
            </a:r>
          </a:p>
        </p:txBody>
      </p:sp>
      <p:sp>
        <p:nvSpPr>
          <p:cNvPr id="4" name="Slide Number Placeholder 3">
            <a:extLst>
              <a:ext uri="{FF2B5EF4-FFF2-40B4-BE49-F238E27FC236}">
                <a16:creationId xmlns:a16="http://schemas.microsoft.com/office/drawing/2014/main" id="{9A32D6E4-AB97-266E-75B7-37938B711256}"/>
              </a:ext>
            </a:extLst>
          </p:cNvPr>
          <p:cNvSpPr>
            <a:spLocks noGrp="1"/>
          </p:cNvSpPr>
          <p:nvPr>
            <p:ph type="sldNum" sz="quarter" idx="10"/>
          </p:nvPr>
        </p:nvSpPr>
        <p:spPr/>
        <p:txBody>
          <a:bodyPr/>
          <a:lstStyle/>
          <a:p>
            <a:pPr>
              <a:defRPr/>
            </a:pPr>
            <a:fld id="{70529338-9541-42ED-ADCF-A60C1F34BD22}" type="slidenum">
              <a:rPr lang="en-US" altLang="en-US" smtClean="0"/>
              <a:pPr>
                <a:defRPr/>
              </a:pPr>
              <a:t>17</a:t>
            </a:fld>
            <a:endParaRPr lang="en-US" altLang="en-US" dirty="0"/>
          </a:p>
        </p:txBody>
      </p:sp>
    </p:spTree>
    <p:extLst>
      <p:ext uri="{BB962C8B-B14F-4D97-AF65-F5344CB8AC3E}">
        <p14:creationId xmlns:p14="http://schemas.microsoft.com/office/powerpoint/2010/main" val="1579769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C9E9-F839-2C19-9D99-ED2FD7B77281}"/>
              </a:ext>
            </a:extLst>
          </p:cNvPr>
          <p:cNvSpPr>
            <a:spLocks noGrp="1"/>
          </p:cNvSpPr>
          <p:nvPr>
            <p:ph type="title"/>
          </p:nvPr>
        </p:nvSpPr>
        <p:spPr/>
        <p:txBody>
          <a:bodyPr/>
          <a:lstStyle/>
          <a:p>
            <a:r>
              <a:rPr lang="en-US" dirty="0"/>
              <a:t>Statistical Analysis</a:t>
            </a:r>
          </a:p>
        </p:txBody>
      </p:sp>
      <p:sp>
        <p:nvSpPr>
          <p:cNvPr id="3" name="Content Placeholder 2">
            <a:extLst>
              <a:ext uri="{FF2B5EF4-FFF2-40B4-BE49-F238E27FC236}">
                <a16:creationId xmlns:a16="http://schemas.microsoft.com/office/drawing/2014/main" id="{6425DA9F-761F-DAD0-756A-7CCCAAFE5ED4}"/>
              </a:ext>
            </a:extLst>
          </p:cNvPr>
          <p:cNvSpPr>
            <a:spLocks noGrp="1"/>
          </p:cNvSpPr>
          <p:nvPr>
            <p:ph idx="1"/>
          </p:nvPr>
        </p:nvSpPr>
        <p:spPr>
          <a:xfrm>
            <a:off x="457200" y="2622688"/>
            <a:ext cx="8229600" cy="1612624"/>
          </a:xfrm>
        </p:spPr>
        <p:txBody>
          <a:bodyPr/>
          <a:lstStyle/>
          <a:p>
            <a:r>
              <a:rPr lang="en-US" dirty="0"/>
              <a:t>Primary outcome, secondary outcomes, subgroup analyses (dosing, injury type)</a:t>
            </a:r>
          </a:p>
          <a:p>
            <a:pPr lvl="1"/>
            <a:r>
              <a:rPr lang="en-US" sz="2400" dirty="0"/>
              <a:t>Mann-Whitney U test</a:t>
            </a:r>
          </a:p>
          <a:p>
            <a:pPr lvl="1"/>
            <a:r>
              <a:rPr lang="en-US" sz="2400" dirty="0"/>
              <a:t>Two tailed </a:t>
            </a:r>
            <a:r>
              <a:rPr lang="el-GR" sz="2400" dirty="0"/>
              <a:t>α</a:t>
            </a:r>
            <a:r>
              <a:rPr lang="en-US" sz="2400" dirty="0"/>
              <a:t> of 0.05</a:t>
            </a:r>
          </a:p>
        </p:txBody>
      </p:sp>
      <p:sp>
        <p:nvSpPr>
          <p:cNvPr id="4" name="Slide Number Placeholder 3">
            <a:extLst>
              <a:ext uri="{FF2B5EF4-FFF2-40B4-BE49-F238E27FC236}">
                <a16:creationId xmlns:a16="http://schemas.microsoft.com/office/drawing/2014/main" id="{23571489-8DFA-4C4F-9841-4701AD29CB93}"/>
              </a:ext>
            </a:extLst>
          </p:cNvPr>
          <p:cNvSpPr>
            <a:spLocks noGrp="1"/>
          </p:cNvSpPr>
          <p:nvPr>
            <p:ph type="sldNum" sz="quarter" idx="10"/>
          </p:nvPr>
        </p:nvSpPr>
        <p:spPr/>
        <p:txBody>
          <a:bodyPr/>
          <a:lstStyle/>
          <a:p>
            <a:pPr>
              <a:defRPr/>
            </a:pPr>
            <a:fld id="{70529338-9541-42ED-ADCF-A60C1F34BD22}" type="slidenum">
              <a:rPr lang="en-US" altLang="en-US" smtClean="0"/>
              <a:pPr>
                <a:defRPr/>
              </a:pPr>
              <a:t>18</a:t>
            </a:fld>
            <a:endParaRPr lang="en-US" altLang="en-US" dirty="0"/>
          </a:p>
        </p:txBody>
      </p:sp>
    </p:spTree>
    <p:extLst>
      <p:ext uri="{BB962C8B-B14F-4D97-AF65-F5344CB8AC3E}">
        <p14:creationId xmlns:p14="http://schemas.microsoft.com/office/powerpoint/2010/main" val="2096174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09CCE-FEE6-4C38-1059-F34416D6DFAC}"/>
              </a:ext>
            </a:extLst>
          </p:cNvPr>
          <p:cNvSpPr>
            <a:spLocks noGrp="1"/>
          </p:cNvSpPr>
          <p:nvPr>
            <p:ph type="title"/>
          </p:nvPr>
        </p:nvSpPr>
        <p:spPr/>
        <p:txBody>
          <a:bodyPr/>
          <a:lstStyle/>
          <a:p>
            <a:r>
              <a:rPr lang="en-US" dirty="0"/>
              <a:t>Results</a:t>
            </a:r>
          </a:p>
        </p:txBody>
      </p:sp>
      <p:sp>
        <p:nvSpPr>
          <p:cNvPr id="4" name="Slide Number Placeholder 3">
            <a:extLst>
              <a:ext uri="{FF2B5EF4-FFF2-40B4-BE49-F238E27FC236}">
                <a16:creationId xmlns:a16="http://schemas.microsoft.com/office/drawing/2014/main" id="{3F2333AF-48FE-9D30-BD0D-829F738B5A7D}"/>
              </a:ext>
            </a:extLst>
          </p:cNvPr>
          <p:cNvSpPr>
            <a:spLocks noGrp="1"/>
          </p:cNvSpPr>
          <p:nvPr>
            <p:ph type="sldNum" sz="quarter" idx="10"/>
          </p:nvPr>
        </p:nvSpPr>
        <p:spPr/>
        <p:txBody>
          <a:bodyPr/>
          <a:lstStyle/>
          <a:p>
            <a:pPr>
              <a:defRPr/>
            </a:pPr>
            <a:fld id="{70529338-9541-42ED-ADCF-A60C1F34BD22}" type="slidenum">
              <a:rPr lang="en-US" altLang="en-US" smtClean="0"/>
              <a:pPr>
                <a:defRPr/>
              </a:pPr>
              <a:t>19</a:t>
            </a:fld>
            <a:endParaRPr lang="en-US" altLang="en-US" dirty="0"/>
          </a:p>
        </p:txBody>
      </p:sp>
      <p:grpSp>
        <p:nvGrpSpPr>
          <p:cNvPr id="5" name="Group 4">
            <a:extLst>
              <a:ext uri="{FF2B5EF4-FFF2-40B4-BE49-F238E27FC236}">
                <a16:creationId xmlns:a16="http://schemas.microsoft.com/office/drawing/2014/main" id="{112A0F78-11A1-0C29-E27A-6ACCC9E30D82}"/>
              </a:ext>
            </a:extLst>
          </p:cNvPr>
          <p:cNvGrpSpPr>
            <a:grpSpLocks/>
          </p:cNvGrpSpPr>
          <p:nvPr/>
        </p:nvGrpSpPr>
        <p:grpSpPr bwMode="auto">
          <a:xfrm>
            <a:off x="614361" y="1120139"/>
            <a:ext cx="5771200" cy="4804035"/>
            <a:chOff x="1383156" y="1133619"/>
            <a:chExt cx="5770054" cy="4805435"/>
          </a:xfrm>
        </p:grpSpPr>
        <p:sp>
          <p:nvSpPr>
            <p:cNvPr id="6" name="Freeform 17">
              <a:extLst>
                <a:ext uri="{FF2B5EF4-FFF2-40B4-BE49-F238E27FC236}">
                  <a16:creationId xmlns:a16="http://schemas.microsoft.com/office/drawing/2014/main" id="{4741E704-5F3E-4F3C-FCFF-D4352A841173}"/>
                </a:ext>
              </a:extLst>
            </p:cNvPr>
            <p:cNvSpPr/>
            <p:nvPr/>
          </p:nvSpPr>
          <p:spPr>
            <a:xfrm>
              <a:off x="5369215" y="2317099"/>
              <a:ext cx="312676" cy="1362472"/>
            </a:xfrm>
            <a:custGeom>
              <a:avLst/>
              <a:gdLst/>
              <a:ahLst/>
              <a:cxnLst/>
              <a:rect l="0" t="0" r="0" b="0"/>
              <a:pathLst>
                <a:path>
                  <a:moveTo>
                    <a:pt x="311384" y="0"/>
                  </a:moveTo>
                  <a:lnTo>
                    <a:pt x="311384" y="1364159"/>
                  </a:lnTo>
                  <a:lnTo>
                    <a:pt x="0" y="1364159"/>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defPPr>
                <a:defRPr lang="en-US"/>
              </a:defPPr>
              <a:lvl1pPr algn="l" rtl="0" eaLnBrk="0" fontAlgn="base" hangingPunct="0">
                <a:spcBef>
                  <a:spcPct val="0"/>
                </a:spcBef>
                <a:spcAft>
                  <a:spcPct val="0"/>
                </a:spcAft>
                <a:defRPr kern="1200">
                  <a:solidFill>
                    <a:schemeClr val="tx1">
                      <a:hueOff val="0"/>
                      <a:satOff val="0"/>
                      <a:lumOff val="0"/>
                      <a:alphaOff val="0"/>
                    </a:schemeClr>
                  </a:solidFill>
                  <a:latin typeface="+mn-lt"/>
                  <a:ea typeface="+mn-ea"/>
                  <a:cs typeface="+mn-cs"/>
                </a:defRPr>
              </a:lvl1pPr>
              <a:lvl2pPr marL="457200" algn="l" rtl="0" eaLnBrk="0" fontAlgn="base" hangingPunct="0">
                <a:spcBef>
                  <a:spcPct val="0"/>
                </a:spcBef>
                <a:spcAft>
                  <a:spcPct val="0"/>
                </a:spcAft>
                <a:defRPr kern="1200">
                  <a:solidFill>
                    <a:schemeClr val="tx1">
                      <a:hueOff val="0"/>
                      <a:satOff val="0"/>
                      <a:lumOff val="0"/>
                      <a:alphaOff val="0"/>
                    </a:schemeClr>
                  </a:solidFill>
                  <a:latin typeface="+mn-lt"/>
                  <a:ea typeface="+mn-ea"/>
                  <a:cs typeface="+mn-cs"/>
                </a:defRPr>
              </a:lvl2pPr>
              <a:lvl3pPr marL="914400" algn="l" rtl="0" eaLnBrk="0" fontAlgn="base" hangingPunct="0">
                <a:spcBef>
                  <a:spcPct val="0"/>
                </a:spcBef>
                <a:spcAft>
                  <a:spcPct val="0"/>
                </a:spcAft>
                <a:defRPr kern="1200">
                  <a:solidFill>
                    <a:schemeClr val="tx1">
                      <a:hueOff val="0"/>
                      <a:satOff val="0"/>
                      <a:lumOff val="0"/>
                      <a:alphaOff val="0"/>
                    </a:schemeClr>
                  </a:solidFill>
                  <a:latin typeface="+mn-lt"/>
                  <a:ea typeface="+mn-ea"/>
                  <a:cs typeface="+mn-cs"/>
                </a:defRPr>
              </a:lvl3pPr>
              <a:lvl4pPr marL="1371600" algn="l" rtl="0" eaLnBrk="0" fontAlgn="base" hangingPunct="0">
                <a:spcBef>
                  <a:spcPct val="0"/>
                </a:spcBef>
                <a:spcAft>
                  <a:spcPct val="0"/>
                </a:spcAft>
                <a:defRPr kern="1200">
                  <a:solidFill>
                    <a:schemeClr val="tx1">
                      <a:hueOff val="0"/>
                      <a:satOff val="0"/>
                      <a:lumOff val="0"/>
                      <a:alphaOff val="0"/>
                    </a:schemeClr>
                  </a:solidFill>
                  <a:latin typeface="+mn-lt"/>
                  <a:ea typeface="+mn-ea"/>
                  <a:cs typeface="+mn-cs"/>
                </a:defRPr>
              </a:lvl4pPr>
              <a:lvl5pPr marL="1828800" algn="l" rtl="0" eaLnBrk="0" fontAlgn="base" hangingPunct="0">
                <a:spcBef>
                  <a:spcPct val="0"/>
                </a:spcBef>
                <a:spcAft>
                  <a:spcPct val="0"/>
                </a:spcAft>
                <a:defRPr kern="1200">
                  <a:solidFill>
                    <a:schemeClr val="tx1">
                      <a:hueOff val="0"/>
                      <a:satOff val="0"/>
                      <a:lumOff val="0"/>
                      <a:alphaOff val="0"/>
                    </a:schemeClr>
                  </a:solidFill>
                  <a:latin typeface="+mn-lt"/>
                  <a:ea typeface="+mn-ea"/>
                  <a:cs typeface="+mn-cs"/>
                </a:defRPr>
              </a:lvl5pPr>
              <a:lvl6pPr marL="2286000" algn="l" defTabSz="914400" rtl="0" eaLnBrk="1" latinLnBrk="0" hangingPunct="1">
                <a:defRPr kern="1200">
                  <a:solidFill>
                    <a:schemeClr val="tx1">
                      <a:hueOff val="0"/>
                      <a:satOff val="0"/>
                      <a:lumOff val="0"/>
                      <a:alphaOff val="0"/>
                    </a:schemeClr>
                  </a:solidFill>
                  <a:latin typeface="+mn-lt"/>
                  <a:ea typeface="+mn-ea"/>
                  <a:cs typeface="+mn-cs"/>
                </a:defRPr>
              </a:lvl6pPr>
              <a:lvl7pPr marL="2743200" algn="l" defTabSz="914400" rtl="0" eaLnBrk="1" latinLnBrk="0" hangingPunct="1">
                <a:defRPr kern="1200">
                  <a:solidFill>
                    <a:schemeClr val="tx1">
                      <a:hueOff val="0"/>
                      <a:satOff val="0"/>
                      <a:lumOff val="0"/>
                      <a:alphaOff val="0"/>
                    </a:schemeClr>
                  </a:solidFill>
                  <a:latin typeface="+mn-lt"/>
                  <a:ea typeface="+mn-ea"/>
                  <a:cs typeface="+mn-cs"/>
                </a:defRPr>
              </a:lvl7pPr>
              <a:lvl8pPr marL="3200400" algn="l" defTabSz="914400" rtl="0" eaLnBrk="1" latinLnBrk="0" hangingPunct="1">
                <a:defRPr kern="1200">
                  <a:solidFill>
                    <a:schemeClr val="tx1">
                      <a:hueOff val="0"/>
                      <a:satOff val="0"/>
                      <a:lumOff val="0"/>
                      <a:alphaOff val="0"/>
                    </a:schemeClr>
                  </a:solidFill>
                  <a:latin typeface="+mn-lt"/>
                  <a:ea typeface="+mn-ea"/>
                  <a:cs typeface="+mn-cs"/>
                </a:defRPr>
              </a:lvl8pPr>
              <a:lvl9pPr marL="3657600" algn="l" defTabSz="914400" rtl="0" eaLnBrk="1" latinLnBrk="0" hangingPunct="1">
                <a:defRPr kern="1200">
                  <a:solidFill>
                    <a:schemeClr val="tx1">
                      <a:hueOff val="0"/>
                      <a:satOff val="0"/>
                      <a:lumOff val="0"/>
                      <a:alphaOff val="0"/>
                    </a:schemeClr>
                  </a:solidFill>
                  <a:latin typeface="+mn-lt"/>
                  <a:ea typeface="+mn-ea"/>
                  <a:cs typeface="+mn-cs"/>
                </a:defRPr>
              </a:lvl9pPr>
            </a:lstStyle>
            <a:p>
              <a:endParaRPr lang="en-US" dirty="0"/>
            </a:p>
          </p:txBody>
        </p:sp>
        <p:sp>
          <p:nvSpPr>
            <p:cNvPr id="9" name="Freeform 21">
              <a:extLst>
                <a:ext uri="{FF2B5EF4-FFF2-40B4-BE49-F238E27FC236}">
                  <a16:creationId xmlns:a16="http://schemas.microsoft.com/office/drawing/2014/main" id="{C95C65DD-4390-127F-D060-ED36F612CEEE}"/>
                </a:ext>
              </a:extLst>
            </p:cNvPr>
            <p:cNvSpPr/>
            <p:nvPr/>
          </p:nvSpPr>
          <p:spPr>
            <a:xfrm>
              <a:off x="3877260" y="1133619"/>
              <a:ext cx="3275950" cy="1183480"/>
            </a:xfrm>
            <a:custGeom>
              <a:avLst/>
              <a:gdLst>
                <a:gd name="connsiteX0" fmla="*/ 0 w 2965564"/>
                <a:gd name="connsiteY0" fmla="*/ 0 h 781974"/>
                <a:gd name="connsiteX1" fmla="*/ 2965564 w 2965564"/>
                <a:gd name="connsiteY1" fmla="*/ 0 h 781974"/>
                <a:gd name="connsiteX2" fmla="*/ 2965564 w 2965564"/>
                <a:gd name="connsiteY2" fmla="*/ 781974 h 781974"/>
                <a:gd name="connsiteX3" fmla="*/ 0 w 2965564"/>
                <a:gd name="connsiteY3" fmla="*/ 781974 h 781974"/>
                <a:gd name="connsiteX4" fmla="*/ 0 w 2965564"/>
                <a:gd name="connsiteY4" fmla="*/ 0 h 781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5564" h="781974">
                  <a:moveTo>
                    <a:pt x="0" y="0"/>
                  </a:moveTo>
                  <a:lnTo>
                    <a:pt x="2965564" y="0"/>
                  </a:lnTo>
                  <a:lnTo>
                    <a:pt x="2965564" y="781974"/>
                  </a:lnTo>
                  <a:lnTo>
                    <a:pt x="0" y="781974"/>
                  </a:lnTo>
                  <a:lnTo>
                    <a:pt x="0" y="0"/>
                  </a:lnTo>
                  <a:close/>
                </a:path>
              </a:pathLst>
            </a:custGeom>
            <a:solidFill>
              <a:srgbClr val="FEC50D"/>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3970" tIns="13970" rIns="13970" bIns="13970" spcCol="127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77900">
                <a:lnSpc>
                  <a:spcPct val="90000"/>
                </a:lnSpc>
                <a:spcAft>
                  <a:spcPct val="35000"/>
                </a:spcAft>
                <a:defRPr/>
              </a:pPr>
              <a:r>
                <a:rPr lang="en-US" sz="2200" dirty="0">
                  <a:solidFill>
                    <a:schemeClr val="bg1"/>
                  </a:solidFill>
                  <a:latin typeface="Arial" panose="020B0604020202020204" pitchFamily="34" charset="0"/>
                  <a:cs typeface="Arial" panose="020B0604020202020204" pitchFamily="34" charset="0"/>
                </a:rPr>
                <a:t>Patients Identified and Screened </a:t>
              </a:r>
            </a:p>
            <a:p>
              <a:pPr algn="ctr" defTabSz="977900">
                <a:lnSpc>
                  <a:spcPct val="90000"/>
                </a:lnSpc>
                <a:spcAft>
                  <a:spcPct val="35000"/>
                </a:spcAft>
                <a:defRPr/>
              </a:pPr>
              <a:r>
                <a:rPr lang="en-US" sz="2200" dirty="0">
                  <a:solidFill>
                    <a:schemeClr val="bg1"/>
                  </a:solidFill>
                  <a:latin typeface="Arial" panose="020B0604020202020204" pitchFamily="34" charset="0"/>
                  <a:cs typeface="Arial" panose="020B0604020202020204" pitchFamily="34" charset="0"/>
                </a:rPr>
                <a:t>N = 158</a:t>
              </a:r>
            </a:p>
          </p:txBody>
        </p:sp>
        <p:sp>
          <p:nvSpPr>
            <p:cNvPr id="10" name="Freeform 22">
              <a:extLst>
                <a:ext uri="{FF2B5EF4-FFF2-40B4-BE49-F238E27FC236}">
                  <a16:creationId xmlns:a16="http://schemas.microsoft.com/office/drawing/2014/main" id="{9AD17B1E-2CA7-2B91-85AD-B040987B806D}"/>
                </a:ext>
              </a:extLst>
            </p:cNvPr>
            <p:cNvSpPr/>
            <p:nvPr/>
          </p:nvSpPr>
          <p:spPr>
            <a:xfrm>
              <a:off x="4184381" y="5068850"/>
              <a:ext cx="2966449" cy="870204"/>
            </a:xfrm>
            <a:custGeom>
              <a:avLst/>
              <a:gdLst>
                <a:gd name="connsiteX0" fmla="*/ 0 w 2965564"/>
                <a:gd name="connsiteY0" fmla="*/ 0 h 807211"/>
                <a:gd name="connsiteX1" fmla="*/ 2965564 w 2965564"/>
                <a:gd name="connsiteY1" fmla="*/ 0 h 807211"/>
                <a:gd name="connsiteX2" fmla="*/ 2965564 w 2965564"/>
                <a:gd name="connsiteY2" fmla="*/ 807211 h 807211"/>
                <a:gd name="connsiteX3" fmla="*/ 0 w 2965564"/>
                <a:gd name="connsiteY3" fmla="*/ 807211 h 807211"/>
                <a:gd name="connsiteX4" fmla="*/ 0 w 2965564"/>
                <a:gd name="connsiteY4" fmla="*/ 0 h 80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5564" h="807211">
                  <a:moveTo>
                    <a:pt x="0" y="0"/>
                  </a:moveTo>
                  <a:lnTo>
                    <a:pt x="2965564" y="0"/>
                  </a:lnTo>
                  <a:lnTo>
                    <a:pt x="2965564" y="807211"/>
                  </a:lnTo>
                  <a:lnTo>
                    <a:pt x="0" y="807211"/>
                  </a:lnTo>
                  <a:lnTo>
                    <a:pt x="0" y="0"/>
                  </a:lnTo>
                  <a:close/>
                </a:path>
              </a:pathLst>
            </a:custGeom>
            <a:solidFill>
              <a:srgbClr val="FEC50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3970" tIns="13970" rIns="13970" bIns="13970" spcCol="127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77900">
                <a:lnSpc>
                  <a:spcPct val="90000"/>
                </a:lnSpc>
                <a:spcAft>
                  <a:spcPct val="35000"/>
                </a:spcAft>
                <a:defRPr/>
              </a:pPr>
              <a:r>
                <a:rPr lang="en-US" sz="2200" dirty="0">
                  <a:solidFill>
                    <a:schemeClr val="bg1"/>
                  </a:solidFill>
                  <a:latin typeface="Arial" panose="020B0604020202020204" pitchFamily="34" charset="0"/>
                  <a:cs typeface="Arial" panose="020B0604020202020204" pitchFamily="34" charset="0"/>
                </a:rPr>
                <a:t>Neurogenic Fever</a:t>
              </a:r>
            </a:p>
            <a:p>
              <a:pPr algn="ctr" defTabSz="977900">
                <a:lnSpc>
                  <a:spcPct val="90000"/>
                </a:lnSpc>
                <a:spcAft>
                  <a:spcPct val="35000"/>
                </a:spcAft>
                <a:defRPr/>
              </a:pPr>
              <a:r>
                <a:rPr lang="en-US" sz="2200" dirty="0">
                  <a:solidFill>
                    <a:schemeClr val="bg1"/>
                  </a:solidFill>
                  <a:latin typeface="Arial" panose="020B0604020202020204" pitchFamily="34" charset="0"/>
                  <a:cs typeface="Arial" panose="020B0604020202020204" pitchFamily="34" charset="0"/>
                </a:rPr>
                <a:t> n = 75</a:t>
              </a:r>
            </a:p>
          </p:txBody>
        </p:sp>
        <p:sp>
          <p:nvSpPr>
            <p:cNvPr id="12" name="Freeform 24">
              <a:extLst>
                <a:ext uri="{FF2B5EF4-FFF2-40B4-BE49-F238E27FC236}">
                  <a16:creationId xmlns:a16="http://schemas.microsoft.com/office/drawing/2014/main" id="{7E7F8A69-3A0B-60BB-D89D-463BA8856E5A}"/>
                </a:ext>
              </a:extLst>
            </p:cNvPr>
            <p:cNvSpPr/>
            <p:nvPr/>
          </p:nvSpPr>
          <p:spPr>
            <a:xfrm>
              <a:off x="1383156" y="2533188"/>
              <a:ext cx="3971772" cy="2005470"/>
            </a:xfrm>
            <a:custGeom>
              <a:avLst/>
              <a:gdLst>
                <a:gd name="connsiteX0" fmla="*/ 0 w 2965564"/>
                <a:gd name="connsiteY0" fmla="*/ 0 h 1482782"/>
                <a:gd name="connsiteX1" fmla="*/ 2965564 w 2965564"/>
                <a:gd name="connsiteY1" fmla="*/ 0 h 1482782"/>
                <a:gd name="connsiteX2" fmla="*/ 2965564 w 2965564"/>
                <a:gd name="connsiteY2" fmla="*/ 1482782 h 1482782"/>
                <a:gd name="connsiteX3" fmla="*/ 0 w 2965564"/>
                <a:gd name="connsiteY3" fmla="*/ 1482782 h 1482782"/>
                <a:gd name="connsiteX4" fmla="*/ 0 w 2965564"/>
                <a:gd name="connsiteY4" fmla="*/ 0 h 148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5564" h="1482782">
                  <a:moveTo>
                    <a:pt x="0" y="0"/>
                  </a:moveTo>
                  <a:lnTo>
                    <a:pt x="2965564" y="0"/>
                  </a:lnTo>
                  <a:lnTo>
                    <a:pt x="2965564" y="1482782"/>
                  </a:lnTo>
                  <a:lnTo>
                    <a:pt x="0" y="1482782"/>
                  </a:lnTo>
                  <a:lnTo>
                    <a:pt x="0" y="0"/>
                  </a:lnTo>
                  <a:close/>
                </a:path>
              </a:pathLst>
            </a:custGeom>
            <a:solidFill>
              <a:schemeClr val="tx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160" tIns="10160" rIns="10160" bIns="10160" spcCol="127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711200">
                <a:lnSpc>
                  <a:spcPct val="90000"/>
                </a:lnSpc>
                <a:spcAft>
                  <a:spcPct val="35000"/>
                </a:spcAft>
                <a:defRPr/>
              </a:pPr>
              <a:r>
                <a:rPr lang="en-US" sz="2000" b="1" u="sng" dirty="0">
                  <a:solidFill>
                    <a:schemeClr val="bg1"/>
                  </a:solidFill>
                  <a:latin typeface="Arial" panose="020B0604020202020204" pitchFamily="34" charset="0"/>
                  <a:cs typeface="Arial" panose="020B0604020202020204" pitchFamily="34" charset="0"/>
                </a:rPr>
                <a:t>Excluded n = 83 </a:t>
              </a:r>
            </a:p>
            <a:p>
              <a:pPr algn="ctr" defTabSz="711200">
                <a:lnSpc>
                  <a:spcPct val="90000"/>
                </a:lnSpc>
                <a:spcAft>
                  <a:spcPct val="35000"/>
                </a:spcAft>
                <a:defRPr/>
              </a:pPr>
              <a:r>
                <a:rPr lang="en-US" sz="1500" dirty="0">
                  <a:solidFill>
                    <a:schemeClr val="bg1"/>
                  </a:solidFill>
                  <a:latin typeface="Arial" panose="020B0604020202020204" pitchFamily="34" charset="0"/>
                  <a:cs typeface="Arial" panose="020B0604020202020204" pitchFamily="34" charset="0"/>
                </a:rPr>
                <a:t>Confirmed infection = 57</a:t>
              </a:r>
            </a:p>
            <a:p>
              <a:pPr algn="ctr" defTabSz="711200">
                <a:lnSpc>
                  <a:spcPct val="90000"/>
                </a:lnSpc>
                <a:spcAft>
                  <a:spcPct val="35000"/>
                </a:spcAft>
                <a:defRPr/>
              </a:pPr>
              <a:r>
                <a:rPr lang="en-US" sz="1500" dirty="0">
                  <a:solidFill>
                    <a:schemeClr val="bg1"/>
                  </a:solidFill>
                  <a:latin typeface="Arial" panose="020B0604020202020204" pitchFamily="34" charset="0"/>
                  <a:cs typeface="Arial" panose="020B0604020202020204" pitchFamily="34" charset="0"/>
                </a:rPr>
                <a:t>Did not meet inclusion criteria = 9</a:t>
              </a:r>
            </a:p>
            <a:p>
              <a:pPr algn="ctr" defTabSz="711200">
                <a:lnSpc>
                  <a:spcPct val="90000"/>
                </a:lnSpc>
                <a:spcAft>
                  <a:spcPct val="35000"/>
                </a:spcAft>
                <a:defRPr/>
              </a:pPr>
              <a:r>
                <a:rPr lang="en-US" sz="1500" dirty="0">
                  <a:solidFill>
                    <a:schemeClr val="bg1"/>
                  </a:solidFill>
                  <a:latin typeface="Arial" panose="020B0604020202020204" pitchFamily="34" charset="0"/>
                  <a:cs typeface="Arial" panose="020B0604020202020204" pitchFamily="34" charset="0"/>
                </a:rPr>
                <a:t>Bromocriptine PTA = 8</a:t>
              </a:r>
            </a:p>
            <a:p>
              <a:pPr algn="ctr" defTabSz="711200">
                <a:lnSpc>
                  <a:spcPct val="90000"/>
                </a:lnSpc>
                <a:spcAft>
                  <a:spcPct val="35000"/>
                </a:spcAft>
                <a:defRPr/>
              </a:pPr>
              <a:r>
                <a:rPr lang="en-US" sz="1500" dirty="0">
                  <a:solidFill>
                    <a:schemeClr val="bg1"/>
                  </a:solidFill>
                  <a:latin typeface="Arial" panose="020B0604020202020204" pitchFamily="34" charset="0"/>
                  <a:cs typeface="Arial" panose="020B0604020202020204" pitchFamily="34" charset="0"/>
                </a:rPr>
                <a:t>Bromocriptine not for PSH = 8</a:t>
              </a:r>
            </a:p>
            <a:p>
              <a:pPr algn="ctr" defTabSz="711200">
                <a:lnSpc>
                  <a:spcPct val="90000"/>
                </a:lnSpc>
                <a:spcAft>
                  <a:spcPct val="35000"/>
                </a:spcAft>
                <a:defRPr/>
              </a:pPr>
              <a:r>
                <a:rPr lang="en-US" sz="1500" dirty="0">
                  <a:solidFill>
                    <a:schemeClr val="bg1"/>
                  </a:solidFill>
                  <a:latin typeface="Arial" panose="020B0604020202020204" pitchFamily="34" charset="0"/>
                  <a:cs typeface="Arial" panose="020B0604020202020204" pitchFamily="34" charset="0"/>
                </a:rPr>
                <a:t>CRRT = 1</a:t>
              </a:r>
            </a:p>
          </p:txBody>
        </p:sp>
      </p:grpSp>
      <p:cxnSp>
        <p:nvCxnSpPr>
          <p:cNvPr id="13" name="Straight Connector 12">
            <a:extLst>
              <a:ext uri="{FF2B5EF4-FFF2-40B4-BE49-F238E27FC236}">
                <a16:creationId xmlns:a16="http://schemas.microsoft.com/office/drawing/2014/main" id="{0B1A690A-DAF1-38D2-7BCA-556FC0B90EBE}"/>
              </a:ext>
            </a:extLst>
          </p:cNvPr>
          <p:cNvCxnSpPr/>
          <p:nvPr/>
        </p:nvCxnSpPr>
        <p:spPr>
          <a:xfrm>
            <a:off x="4913950" y="3665350"/>
            <a:ext cx="0" cy="1388874"/>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2951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D0DF-4DDC-EE73-55B4-0DBE7B39AC3F}"/>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424B6810-7B0C-D60A-1EBB-36E268CBF1DA}"/>
              </a:ext>
            </a:extLst>
          </p:cNvPr>
          <p:cNvSpPr>
            <a:spLocks noGrp="1"/>
          </p:cNvSpPr>
          <p:nvPr>
            <p:ph idx="1"/>
          </p:nvPr>
        </p:nvSpPr>
        <p:spPr>
          <a:xfrm>
            <a:off x="838200" y="2707225"/>
            <a:ext cx="7467600" cy="1443550"/>
          </a:xfrm>
        </p:spPr>
        <p:txBody>
          <a:bodyPr/>
          <a:lstStyle/>
          <a:p>
            <a:pPr marL="0" indent="0" algn="ctr">
              <a:buNone/>
            </a:pPr>
            <a:r>
              <a:rPr lang="en-US" b="1" dirty="0"/>
              <a:t>I have no personal, financial, or commercial investments related to the contents of this presentation.</a:t>
            </a:r>
            <a:endParaRPr lang="en-US" dirty="0"/>
          </a:p>
        </p:txBody>
      </p:sp>
      <p:sp>
        <p:nvSpPr>
          <p:cNvPr id="4" name="Slide Number Placeholder 3">
            <a:extLst>
              <a:ext uri="{FF2B5EF4-FFF2-40B4-BE49-F238E27FC236}">
                <a16:creationId xmlns:a16="http://schemas.microsoft.com/office/drawing/2014/main" id="{7F5F577F-6317-E5B5-8FA7-6A57F86BE771}"/>
              </a:ext>
            </a:extLst>
          </p:cNvPr>
          <p:cNvSpPr>
            <a:spLocks noGrp="1"/>
          </p:cNvSpPr>
          <p:nvPr>
            <p:ph type="sldNum" sz="quarter" idx="10"/>
          </p:nvPr>
        </p:nvSpPr>
        <p:spPr/>
        <p:txBody>
          <a:bodyPr/>
          <a:lstStyle/>
          <a:p>
            <a:pPr>
              <a:defRPr/>
            </a:pPr>
            <a:fld id="{70529338-9541-42ED-ADCF-A60C1F34BD22}" type="slidenum">
              <a:rPr lang="en-US" altLang="en-US"/>
              <a:pPr>
                <a:defRPr/>
              </a:pPr>
              <a:t>2</a:t>
            </a:fld>
            <a:endParaRPr lang="en-US" altLang="en-US" dirty="0"/>
          </a:p>
        </p:txBody>
      </p:sp>
    </p:spTree>
    <p:extLst>
      <p:ext uri="{BB962C8B-B14F-4D97-AF65-F5344CB8AC3E}">
        <p14:creationId xmlns:p14="http://schemas.microsoft.com/office/powerpoint/2010/main" val="1715318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6979-D5E3-8892-8D76-EAB3FC2A9DD8}"/>
              </a:ext>
            </a:extLst>
          </p:cNvPr>
          <p:cNvSpPr>
            <a:spLocks noGrp="1"/>
          </p:cNvSpPr>
          <p:nvPr>
            <p:ph type="title"/>
          </p:nvPr>
        </p:nvSpPr>
        <p:spPr/>
        <p:txBody>
          <a:bodyPr/>
          <a:lstStyle/>
          <a:p>
            <a:r>
              <a:rPr lang="en-US" dirty="0"/>
              <a:t>Results – Demographics</a:t>
            </a:r>
          </a:p>
        </p:txBody>
      </p:sp>
      <p:sp>
        <p:nvSpPr>
          <p:cNvPr id="4" name="Slide Number Placeholder 3">
            <a:extLst>
              <a:ext uri="{FF2B5EF4-FFF2-40B4-BE49-F238E27FC236}">
                <a16:creationId xmlns:a16="http://schemas.microsoft.com/office/drawing/2014/main" id="{E0E64023-AC96-5E37-1B5E-EE5F10E7F442}"/>
              </a:ext>
            </a:extLst>
          </p:cNvPr>
          <p:cNvSpPr>
            <a:spLocks noGrp="1"/>
          </p:cNvSpPr>
          <p:nvPr>
            <p:ph type="sldNum" sz="quarter" idx="10"/>
          </p:nvPr>
        </p:nvSpPr>
        <p:spPr/>
        <p:txBody>
          <a:bodyPr/>
          <a:lstStyle/>
          <a:p>
            <a:pPr>
              <a:defRPr/>
            </a:pPr>
            <a:fld id="{70529338-9541-42ED-ADCF-A60C1F34BD22}" type="slidenum">
              <a:rPr lang="en-US" altLang="en-US" smtClean="0"/>
              <a:pPr>
                <a:defRPr/>
              </a:pPr>
              <a:t>20</a:t>
            </a:fld>
            <a:endParaRPr lang="en-US" altLang="en-US" dirty="0"/>
          </a:p>
        </p:txBody>
      </p:sp>
      <p:graphicFrame>
        <p:nvGraphicFramePr>
          <p:cNvPr id="5" name="Content Placeholder 4">
            <a:extLst>
              <a:ext uri="{FF2B5EF4-FFF2-40B4-BE49-F238E27FC236}">
                <a16:creationId xmlns:a16="http://schemas.microsoft.com/office/drawing/2014/main" id="{BF156B10-5A2B-13DB-FFE2-72E4370A1912}"/>
              </a:ext>
            </a:extLst>
          </p:cNvPr>
          <p:cNvGraphicFramePr>
            <a:graphicFrameLocks noGrp="1"/>
          </p:cNvGraphicFramePr>
          <p:nvPr>
            <p:ph idx="1"/>
            <p:extLst>
              <p:ext uri="{D42A27DB-BD31-4B8C-83A1-F6EECF244321}">
                <p14:modId xmlns:p14="http://schemas.microsoft.com/office/powerpoint/2010/main" val="1547450130"/>
              </p:ext>
            </p:extLst>
          </p:nvPr>
        </p:nvGraphicFramePr>
        <p:xfrm>
          <a:off x="464127" y="1055923"/>
          <a:ext cx="8215746" cy="5156324"/>
        </p:xfrm>
        <a:graphic>
          <a:graphicData uri="http://schemas.openxmlformats.org/drawingml/2006/table">
            <a:tbl>
              <a:tblPr firstRow="1" firstCol="1" bandRow="1">
                <a:tableStyleId>{5C22544A-7EE6-4342-B048-85BDC9FD1C3A}</a:tableStyleId>
              </a:tblPr>
              <a:tblGrid>
                <a:gridCol w="4519353">
                  <a:extLst>
                    <a:ext uri="{9D8B030D-6E8A-4147-A177-3AD203B41FA5}">
                      <a16:colId xmlns:a16="http://schemas.microsoft.com/office/drawing/2014/main" val="2611478833"/>
                    </a:ext>
                  </a:extLst>
                </a:gridCol>
                <a:gridCol w="3696393">
                  <a:extLst>
                    <a:ext uri="{9D8B030D-6E8A-4147-A177-3AD203B41FA5}">
                      <a16:colId xmlns:a16="http://schemas.microsoft.com/office/drawing/2014/main" val="61665607"/>
                    </a:ext>
                  </a:extLst>
                </a:gridCol>
              </a:tblGrid>
              <a:tr h="447556">
                <a:tc>
                  <a:txBody>
                    <a:bodyPr/>
                    <a:lstStyle/>
                    <a:p>
                      <a:pPr marL="0" marR="0" algn="ctr">
                        <a:lnSpc>
                          <a:spcPct val="107000"/>
                        </a:lnSpc>
                        <a:spcAft>
                          <a:spcPts val="800"/>
                        </a:spcAft>
                        <a:buNone/>
                      </a:pP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lumMod val="50000"/>
                        </a:schemeClr>
                      </a:solidFill>
                      <a:prstDash val="solid"/>
                      <a:round/>
                      <a:headEnd type="none" w="med" len="med"/>
                      <a:tailEnd type="none" w="med" len="med"/>
                    </a:lnR>
                    <a:lnB w="12700" cap="flat" cmpd="sng" algn="ctr">
                      <a:solidFill>
                        <a:schemeClr val="tx1">
                          <a:lumMod val="50000"/>
                        </a:schemeClr>
                      </a:solidFill>
                      <a:prstDash val="solid"/>
                      <a:round/>
                      <a:headEnd type="none" w="med" len="med"/>
                      <a:tailEnd type="none" w="med" len="med"/>
                    </a:lnB>
                    <a:solidFill>
                      <a:srgbClr val="FEC50D"/>
                    </a:solidFill>
                  </a:tcPr>
                </a:tc>
                <a:tc>
                  <a:txBody>
                    <a:bodyPr/>
                    <a:lstStyle/>
                    <a:p>
                      <a:pPr marL="0" marR="0" algn="ctr">
                        <a:lnSpc>
                          <a:spcPct val="107000"/>
                        </a:lnSpc>
                        <a:spcAft>
                          <a:spcPts val="800"/>
                        </a:spcAft>
                        <a:buNone/>
                      </a:pPr>
                      <a:r>
                        <a:rPr lang="en-US" sz="2400" kern="100" dirty="0">
                          <a:solidFill>
                            <a:schemeClr val="bg1"/>
                          </a:solidFill>
                          <a:effectLst/>
                        </a:rPr>
                        <a:t>Neurogenic Fever (n=75)</a:t>
                      </a: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schemeClr>
                      </a:solidFill>
                      <a:prstDash val="solid"/>
                      <a:round/>
                      <a:headEnd type="none" w="med" len="med"/>
                      <a:tailEnd type="none" w="med" len="med"/>
                    </a:lnL>
                    <a:lnB w="12700" cap="flat" cmpd="sng" algn="ctr">
                      <a:solidFill>
                        <a:schemeClr val="tx1">
                          <a:lumMod val="50000"/>
                        </a:schemeClr>
                      </a:solidFill>
                      <a:prstDash val="solid"/>
                      <a:round/>
                      <a:headEnd type="none" w="med" len="med"/>
                      <a:tailEnd type="none" w="med" len="med"/>
                    </a:lnB>
                    <a:solidFill>
                      <a:srgbClr val="FEC50D"/>
                    </a:solidFill>
                  </a:tcPr>
                </a:tc>
                <a:extLst>
                  <a:ext uri="{0D108BD9-81ED-4DB2-BD59-A6C34878D82A}">
                    <a16:rowId xmlns:a16="http://schemas.microsoft.com/office/drawing/2014/main" val="1501240495"/>
                  </a:ext>
                </a:extLst>
              </a:tr>
              <a:tr h="354487">
                <a:tc>
                  <a:txBody>
                    <a:bodyPr/>
                    <a:lstStyle/>
                    <a:p>
                      <a:pPr marL="0" marR="0">
                        <a:lnSpc>
                          <a:spcPct val="100000"/>
                        </a:lnSpc>
                        <a:spcAft>
                          <a:spcPts val="800"/>
                        </a:spcAft>
                        <a:buNone/>
                      </a:pPr>
                      <a:r>
                        <a:rPr lang="en-US" sz="2000" b="0" kern="100" dirty="0">
                          <a:solidFill>
                            <a:schemeClr val="bg1"/>
                          </a:solidFill>
                          <a:effectLst/>
                        </a:rPr>
                        <a:t>Male, n (%)</a:t>
                      </a:r>
                      <a:endParaRPr lang="en-US" sz="20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tc>
                  <a:txBody>
                    <a:bodyPr/>
                    <a:lstStyle/>
                    <a:p>
                      <a:pPr marL="0" marR="0" algn="ctr">
                        <a:lnSpc>
                          <a:spcPct val="100000"/>
                        </a:lnSpc>
                        <a:spcAft>
                          <a:spcPts val="800"/>
                        </a:spcAft>
                        <a:buNone/>
                      </a:pPr>
                      <a:r>
                        <a:rPr lang="en-US" sz="2000" kern="100" dirty="0">
                          <a:effectLst/>
                        </a:rPr>
                        <a:t>38 (50.7)</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extLst>
                  <a:ext uri="{0D108BD9-81ED-4DB2-BD59-A6C34878D82A}">
                    <a16:rowId xmlns:a16="http://schemas.microsoft.com/office/drawing/2014/main" val="3332155406"/>
                  </a:ext>
                </a:extLst>
              </a:tr>
              <a:tr h="439797">
                <a:tc>
                  <a:txBody>
                    <a:bodyPr/>
                    <a:lstStyle/>
                    <a:p>
                      <a:pPr marL="0" marR="0">
                        <a:lnSpc>
                          <a:spcPct val="100000"/>
                        </a:lnSpc>
                        <a:spcAft>
                          <a:spcPts val="800"/>
                        </a:spcAft>
                        <a:buNone/>
                      </a:pPr>
                      <a:r>
                        <a:rPr lang="en-US" sz="2000" b="0" kern="100" dirty="0">
                          <a:solidFill>
                            <a:schemeClr val="bg1"/>
                          </a:solidFill>
                          <a:effectLst/>
                        </a:rPr>
                        <a:t>Age (years), median [IQR]</a:t>
                      </a:r>
                      <a:endParaRPr lang="en-US" sz="20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9EDF4"/>
                    </a:solidFill>
                  </a:tcPr>
                </a:tc>
                <a:tc>
                  <a:txBody>
                    <a:bodyPr/>
                    <a:lstStyle/>
                    <a:p>
                      <a:pPr marL="0" marR="0" algn="ctr">
                        <a:lnSpc>
                          <a:spcPct val="100000"/>
                        </a:lnSpc>
                        <a:spcAft>
                          <a:spcPts val="800"/>
                        </a:spcAft>
                        <a:buNone/>
                      </a:pPr>
                      <a:r>
                        <a:rPr lang="en-US" sz="2000" kern="100" dirty="0">
                          <a:effectLst/>
                        </a:rPr>
                        <a:t>53 [42 to 63]</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E9EDF4"/>
                    </a:solidFill>
                  </a:tcPr>
                </a:tc>
                <a:extLst>
                  <a:ext uri="{0D108BD9-81ED-4DB2-BD59-A6C34878D82A}">
                    <a16:rowId xmlns:a16="http://schemas.microsoft.com/office/drawing/2014/main" val="1358925888"/>
                  </a:ext>
                </a:extLst>
              </a:tr>
              <a:tr h="1453129">
                <a:tc>
                  <a:txBody>
                    <a:bodyPr/>
                    <a:lstStyle/>
                    <a:p>
                      <a:pPr marL="0" marR="0">
                        <a:lnSpc>
                          <a:spcPct val="100000"/>
                        </a:lnSpc>
                        <a:spcAft>
                          <a:spcPts val="0"/>
                        </a:spcAft>
                        <a:buNone/>
                      </a:pPr>
                      <a:r>
                        <a:rPr lang="en-US" sz="2000" b="0" kern="100" dirty="0">
                          <a:solidFill>
                            <a:schemeClr val="bg1"/>
                          </a:solidFill>
                          <a:effectLst/>
                          <a:latin typeface="+mn-lt"/>
                          <a:ea typeface="Aptos" panose="020B0004020202020204" pitchFamily="34" charset="0"/>
                          <a:cs typeface="Times New Roman" panose="02020603050405020304" pitchFamily="18" charset="0"/>
                        </a:rPr>
                        <a:t>Admitting Diagnosis, n (%)</a:t>
                      </a:r>
                    </a:p>
                    <a:p>
                      <a:pPr marL="0" marR="0" indent="457200">
                        <a:lnSpc>
                          <a:spcPct val="100000"/>
                        </a:lnSpc>
                        <a:spcAft>
                          <a:spcPts val="0"/>
                        </a:spcAft>
                        <a:buNone/>
                      </a:pPr>
                      <a:r>
                        <a:rPr lang="en-US" sz="2000" b="0" i="1" kern="100" dirty="0">
                          <a:solidFill>
                            <a:schemeClr val="bg1"/>
                          </a:solidFill>
                          <a:effectLst/>
                          <a:latin typeface="+mn-lt"/>
                          <a:ea typeface="Aptos" panose="020B0004020202020204" pitchFamily="34" charset="0"/>
                          <a:cs typeface="Times New Roman" panose="02020603050405020304" pitchFamily="18" charset="0"/>
                        </a:rPr>
                        <a:t>Intracranial Hemorrhage</a:t>
                      </a:r>
                      <a:endParaRPr lang="en-US" sz="2000" b="0" kern="100" dirty="0">
                        <a:solidFill>
                          <a:schemeClr val="bg1"/>
                        </a:solidFill>
                        <a:effectLst/>
                        <a:latin typeface="+mn-lt"/>
                        <a:ea typeface="Aptos" panose="020B0004020202020204" pitchFamily="34" charset="0"/>
                        <a:cs typeface="Times New Roman" panose="02020603050405020304" pitchFamily="18" charset="0"/>
                      </a:endParaRPr>
                    </a:p>
                    <a:p>
                      <a:pPr marL="0" marR="0" indent="457200">
                        <a:lnSpc>
                          <a:spcPct val="100000"/>
                        </a:lnSpc>
                        <a:spcAft>
                          <a:spcPts val="0"/>
                        </a:spcAft>
                        <a:buNone/>
                      </a:pPr>
                      <a:r>
                        <a:rPr lang="en-US" sz="2000" b="0" i="1" kern="100" dirty="0">
                          <a:solidFill>
                            <a:schemeClr val="bg1"/>
                          </a:solidFill>
                          <a:effectLst/>
                          <a:latin typeface="+mn-lt"/>
                          <a:ea typeface="Aptos" panose="020B0004020202020204" pitchFamily="34" charset="0"/>
                          <a:cs typeface="Times New Roman" panose="02020603050405020304" pitchFamily="18" charset="0"/>
                        </a:rPr>
                        <a:t>Ischemic Cerebrovascular Accident</a:t>
                      </a:r>
                      <a:endParaRPr lang="en-US" sz="2000" b="0" kern="100" dirty="0">
                        <a:solidFill>
                          <a:schemeClr val="bg1"/>
                        </a:solidFill>
                        <a:effectLst/>
                        <a:latin typeface="+mn-lt"/>
                        <a:ea typeface="Aptos" panose="020B0004020202020204" pitchFamily="34" charset="0"/>
                        <a:cs typeface="Times New Roman" panose="02020603050405020304" pitchFamily="18" charset="0"/>
                      </a:endParaRPr>
                    </a:p>
                    <a:p>
                      <a:pPr marL="0" marR="0" indent="457200">
                        <a:lnSpc>
                          <a:spcPct val="100000"/>
                        </a:lnSpc>
                        <a:spcAft>
                          <a:spcPts val="0"/>
                        </a:spcAft>
                        <a:buNone/>
                      </a:pPr>
                      <a:r>
                        <a:rPr lang="en-US" sz="2000" b="0" i="1" kern="100" dirty="0">
                          <a:solidFill>
                            <a:schemeClr val="bg1"/>
                          </a:solidFill>
                          <a:effectLst/>
                          <a:latin typeface="+mn-lt"/>
                          <a:ea typeface="Aptos" panose="020B0004020202020204" pitchFamily="34" charset="0"/>
                          <a:cs typeface="Times New Roman" panose="02020603050405020304" pitchFamily="18" charset="0"/>
                        </a:rPr>
                        <a:t>Anoxic Brain Injury</a:t>
                      </a:r>
                      <a:endParaRPr lang="en-US" sz="2000" b="0" kern="100" dirty="0">
                        <a:solidFill>
                          <a:schemeClr val="bg1"/>
                        </a:solidFill>
                        <a:effectLst/>
                        <a:latin typeface="+mn-lt"/>
                        <a:ea typeface="Aptos" panose="020B0004020202020204" pitchFamily="34" charset="0"/>
                        <a:cs typeface="Times New Roman" panose="02020603050405020304" pitchFamily="18" charset="0"/>
                      </a:endParaRPr>
                    </a:p>
                    <a:p>
                      <a:pPr marL="0" marR="0" indent="457200">
                        <a:lnSpc>
                          <a:spcPct val="100000"/>
                        </a:lnSpc>
                        <a:spcAft>
                          <a:spcPts val="0"/>
                        </a:spcAft>
                        <a:buNone/>
                      </a:pPr>
                      <a:r>
                        <a:rPr lang="en-US" sz="2000" b="0" i="1" kern="100" dirty="0">
                          <a:solidFill>
                            <a:schemeClr val="bg1"/>
                          </a:solidFill>
                          <a:effectLst/>
                          <a:latin typeface="+mn-lt"/>
                          <a:ea typeface="Aptos" panose="020B0004020202020204" pitchFamily="34" charset="0"/>
                          <a:cs typeface="Times New Roman" panose="02020603050405020304" pitchFamily="18" charset="0"/>
                        </a:rPr>
                        <a:t>Other</a:t>
                      </a:r>
                      <a:endParaRPr lang="en-US" sz="2000" b="0" kern="100" dirty="0">
                        <a:solidFill>
                          <a:schemeClr val="bg1"/>
                        </a:solidFill>
                        <a:effectLst/>
                        <a:latin typeface="+mn-lt"/>
                        <a:ea typeface="Aptos" panose="020B0004020202020204" pitchFamily="34" charset="0"/>
                        <a:cs typeface="Times New Roman" panose="02020603050405020304" pitchFamily="18" charset="0"/>
                      </a:endParaRPr>
                    </a:p>
                  </a:txBody>
                  <a:tcPr marT="0" marB="0" anchor="ctr">
                    <a:lnR w="12700" cap="flat" cmpd="sng" algn="ctr">
                      <a:solidFill>
                        <a:schemeClr val="tx1">
                          <a:lumMod val="5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tc>
                  <a:txBody>
                    <a:bodyPr/>
                    <a:lstStyle/>
                    <a:p>
                      <a:pPr marL="0" marR="0" algn="ctr">
                        <a:lnSpc>
                          <a:spcPct val="100000"/>
                        </a:lnSpc>
                        <a:spcAft>
                          <a:spcPts val="0"/>
                        </a:spcAft>
                        <a:buNone/>
                      </a:pPr>
                      <a:r>
                        <a:rPr lang="en-US" sz="2000" kern="100" dirty="0">
                          <a:effectLst/>
                        </a:rPr>
                        <a:t> </a:t>
                      </a:r>
                    </a:p>
                    <a:p>
                      <a:pPr marL="0" marR="0" algn="ctr">
                        <a:lnSpc>
                          <a:spcPct val="100000"/>
                        </a:lnSpc>
                        <a:spcAft>
                          <a:spcPts val="0"/>
                        </a:spcAft>
                        <a:buNone/>
                      </a:pPr>
                      <a:r>
                        <a:rPr lang="en-US" sz="2000" kern="100" dirty="0">
                          <a:effectLst/>
                        </a:rPr>
                        <a:t>56 (74.7)</a:t>
                      </a:r>
                    </a:p>
                    <a:p>
                      <a:pPr marL="0" marR="0" algn="ctr">
                        <a:lnSpc>
                          <a:spcPct val="100000"/>
                        </a:lnSpc>
                        <a:spcAft>
                          <a:spcPts val="0"/>
                        </a:spcAft>
                        <a:buNone/>
                      </a:pPr>
                      <a:r>
                        <a:rPr lang="en-US" sz="2000" kern="100" dirty="0">
                          <a:effectLst/>
                        </a:rPr>
                        <a:t>6 (8.0)</a:t>
                      </a:r>
                    </a:p>
                    <a:p>
                      <a:pPr marL="0" marR="0" algn="ctr">
                        <a:lnSpc>
                          <a:spcPct val="100000"/>
                        </a:lnSpc>
                        <a:spcAft>
                          <a:spcPts val="0"/>
                        </a:spcAft>
                        <a:buNone/>
                      </a:pPr>
                      <a:r>
                        <a:rPr lang="en-US" sz="2000" kern="100" dirty="0">
                          <a:effectLst/>
                        </a:rPr>
                        <a:t>4 (5.3)</a:t>
                      </a:r>
                    </a:p>
                    <a:p>
                      <a:pPr marL="0" marR="0" algn="ctr">
                        <a:lnSpc>
                          <a:spcPct val="100000"/>
                        </a:lnSpc>
                        <a:spcAft>
                          <a:spcPts val="0"/>
                        </a:spcAft>
                        <a:buNone/>
                      </a:pPr>
                      <a:r>
                        <a:rPr lang="en-US" sz="2000" kern="100" dirty="0">
                          <a:effectLst/>
                        </a:rPr>
                        <a:t>14 (18.7)</a:t>
                      </a:r>
                    </a:p>
                  </a:txBody>
                  <a:tcPr marT="0" marB="0"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extLst>
                  <a:ext uri="{0D108BD9-81ED-4DB2-BD59-A6C34878D82A}">
                    <a16:rowId xmlns:a16="http://schemas.microsoft.com/office/drawing/2014/main" val="1368287072"/>
                  </a:ext>
                </a:extLst>
              </a:tr>
              <a:tr h="476459">
                <a:tc>
                  <a:txBody>
                    <a:bodyPr/>
                    <a:lstStyle/>
                    <a:p>
                      <a:pPr marL="0" marR="0">
                        <a:lnSpc>
                          <a:spcPct val="100000"/>
                        </a:lnSpc>
                        <a:spcAft>
                          <a:spcPts val="0"/>
                        </a:spcAft>
                        <a:buNone/>
                      </a:pPr>
                      <a:r>
                        <a:rPr lang="en-US" sz="2000" b="0" kern="100" dirty="0">
                          <a:solidFill>
                            <a:schemeClr val="bg1"/>
                          </a:solidFill>
                          <a:effectLst/>
                          <a:latin typeface="+mn-lt"/>
                          <a:ea typeface="Aptos" panose="020B0004020202020204" pitchFamily="34" charset="0"/>
                          <a:cs typeface="Arial" panose="020B0604020202020204" pitchFamily="34" charset="0"/>
                        </a:rPr>
                        <a:t>Injury Type, n (%)</a:t>
                      </a:r>
                    </a:p>
                    <a:p>
                      <a:pPr marL="0" marR="0" indent="457200">
                        <a:lnSpc>
                          <a:spcPct val="100000"/>
                        </a:lnSpc>
                        <a:spcAft>
                          <a:spcPts val="0"/>
                        </a:spcAft>
                        <a:buNone/>
                      </a:pPr>
                      <a:r>
                        <a:rPr lang="en-US" sz="2000" b="0" i="1" kern="100" dirty="0">
                          <a:solidFill>
                            <a:schemeClr val="bg1"/>
                          </a:solidFill>
                          <a:effectLst/>
                          <a:latin typeface="+mn-lt"/>
                          <a:ea typeface="Aptos" panose="020B0004020202020204" pitchFamily="34" charset="0"/>
                          <a:cs typeface="Arial" panose="020B0604020202020204" pitchFamily="34" charset="0"/>
                        </a:rPr>
                        <a:t>Traumatic</a:t>
                      </a:r>
                      <a:endParaRPr lang="en-US" sz="2000" b="0" kern="100" dirty="0">
                        <a:solidFill>
                          <a:schemeClr val="bg1"/>
                        </a:solidFill>
                        <a:effectLst/>
                        <a:latin typeface="+mn-lt"/>
                        <a:ea typeface="Aptos" panose="020B0004020202020204" pitchFamily="34" charset="0"/>
                        <a:cs typeface="Arial" panose="020B0604020202020204" pitchFamily="34" charset="0"/>
                      </a:endParaRPr>
                    </a:p>
                    <a:p>
                      <a:pPr marL="0" marR="0" indent="457200">
                        <a:lnSpc>
                          <a:spcPct val="100000"/>
                        </a:lnSpc>
                        <a:spcAft>
                          <a:spcPts val="0"/>
                        </a:spcAft>
                        <a:buNone/>
                      </a:pPr>
                      <a:r>
                        <a:rPr lang="en-US" sz="2000" b="0" i="1" kern="100" dirty="0">
                          <a:solidFill>
                            <a:schemeClr val="bg1"/>
                          </a:solidFill>
                          <a:effectLst/>
                          <a:latin typeface="+mn-lt"/>
                          <a:ea typeface="Aptos" panose="020B0004020202020204" pitchFamily="34" charset="0"/>
                          <a:cs typeface="Arial" panose="020B0604020202020204" pitchFamily="34" charset="0"/>
                        </a:rPr>
                        <a:t>Non-Traumatic</a:t>
                      </a:r>
                      <a:endParaRPr lang="en-US" sz="2000" b="0" kern="100" dirty="0">
                        <a:solidFill>
                          <a:schemeClr val="bg1"/>
                        </a:solidFill>
                        <a:effectLst/>
                        <a:latin typeface="+mn-lt"/>
                        <a:ea typeface="Aptos" panose="020B0004020202020204" pitchFamily="34" charset="0"/>
                        <a:cs typeface="Arial" panose="020B0604020202020204" pitchFamily="34" charset="0"/>
                      </a:endParaRPr>
                    </a:p>
                  </a:txBody>
                  <a:tcPr marT="0" marB="0"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9EDF4"/>
                    </a:solidFill>
                  </a:tcPr>
                </a:tc>
                <a:tc>
                  <a:txBody>
                    <a:bodyPr/>
                    <a:lstStyle/>
                    <a:p>
                      <a:pPr marL="0" marR="0" algn="ctr">
                        <a:lnSpc>
                          <a:spcPct val="100000"/>
                        </a:lnSpc>
                        <a:spcAft>
                          <a:spcPts val="0"/>
                        </a:spcAft>
                        <a:buNone/>
                      </a:pPr>
                      <a:r>
                        <a:rPr lang="en-US" sz="2000" kern="100" dirty="0">
                          <a:effectLst/>
                        </a:rPr>
                        <a:t> </a:t>
                      </a:r>
                    </a:p>
                    <a:p>
                      <a:pPr marL="0" marR="0" algn="ctr">
                        <a:lnSpc>
                          <a:spcPct val="100000"/>
                        </a:lnSpc>
                        <a:spcAft>
                          <a:spcPts val="0"/>
                        </a:spcAft>
                        <a:buNone/>
                      </a:pPr>
                      <a:r>
                        <a:rPr lang="en-US" sz="2000" kern="100" dirty="0">
                          <a:effectLst/>
                        </a:rPr>
                        <a:t>22 (29.3)</a:t>
                      </a:r>
                    </a:p>
                    <a:p>
                      <a:pPr marL="0" marR="0" algn="ctr">
                        <a:lnSpc>
                          <a:spcPct val="100000"/>
                        </a:lnSpc>
                        <a:spcAft>
                          <a:spcPts val="0"/>
                        </a:spcAft>
                        <a:buNone/>
                      </a:pPr>
                      <a:r>
                        <a:rPr lang="en-US" sz="2000" kern="100" dirty="0">
                          <a:effectLst/>
                        </a:rPr>
                        <a:t>53 (70.7)</a:t>
                      </a:r>
                    </a:p>
                  </a:txBody>
                  <a:tcPr marT="0" marB="0"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E9EDF4"/>
                    </a:solidFill>
                  </a:tcPr>
                </a:tc>
                <a:extLst>
                  <a:ext uri="{0D108BD9-81ED-4DB2-BD59-A6C34878D82A}">
                    <a16:rowId xmlns:a16="http://schemas.microsoft.com/office/drawing/2014/main" val="239947937"/>
                  </a:ext>
                </a:extLst>
              </a:tr>
              <a:tr h="1037172">
                <a:tc>
                  <a:txBody>
                    <a:bodyPr/>
                    <a:lstStyle/>
                    <a:p>
                      <a:pPr marL="0" marR="0">
                        <a:lnSpc>
                          <a:spcPct val="100000"/>
                        </a:lnSpc>
                        <a:spcAft>
                          <a:spcPts val="0"/>
                        </a:spcAft>
                        <a:buNone/>
                      </a:pPr>
                      <a:r>
                        <a:rPr lang="en-US" sz="2000" b="0" kern="100" dirty="0">
                          <a:solidFill>
                            <a:schemeClr val="bg1"/>
                          </a:solidFill>
                          <a:effectLst/>
                          <a:latin typeface="+mn-lt"/>
                          <a:ea typeface="Aptos" panose="020B0004020202020204" pitchFamily="34" charset="0"/>
                          <a:cs typeface="Times New Roman" panose="02020603050405020304" pitchFamily="18" charset="0"/>
                        </a:rPr>
                        <a:t>Neurogenic Fever Type, n (%)</a:t>
                      </a:r>
                    </a:p>
                    <a:p>
                      <a:pPr marL="0" marR="0" indent="457200">
                        <a:lnSpc>
                          <a:spcPct val="100000"/>
                        </a:lnSpc>
                        <a:spcAft>
                          <a:spcPts val="0"/>
                        </a:spcAft>
                        <a:buNone/>
                      </a:pPr>
                      <a:r>
                        <a:rPr lang="en-US" sz="2000" b="0" i="1" kern="100" dirty="0">
                          <a:solidFill>
                            <a:schemeClr val="bg1"/>
                          </a:solidFill>
                          <a:effectLst/>
                          <a:latin typeface="+mn-lt"/>
                          <a:ea typeface="Aptos" panose="020B0004020202020204" pitchFamily="34" charset="0"/>
                          <a:cs typeface="Times New Roman" panose="02020603050405020304" pitchFamily="18" charset="0"/>
                        </a:rPr>
                        <a:t>PSH</a:t>
                      </a:r>
                      <a:endParaRPr lang="en-US" sz="2000" b="0" kern="100" dirty="0">
                        <a:solidFill>
                          <a:schemeClr val="bg1"/>
                        </a:solidFill>
                        <a:effectLst/>
                        <a:latin typeface="+mn-lt"/>
                        <a:ea typeface="Aptos" panose="020B0004020202020204" pitchFamily="34" charset="0"/>
                        <a:cs typeface="Times New Roman" panose="02020603050405020304" pitchFamily="18" charset="0"/>
                      </a:endParaRPr>
                    </a:p>
                    <a:p>
                      <a:pPr marL="0" marR="0" indent="457200">
                        <a:lnSpc>
                          <a:spcPct val="100000"/>
                        </a:lnSpc>
                        <a:spcAft>
                          <a:spcPts val="0"/>
                        </a:spcAft>
                        <a:buNone/>
                      </a:pPr>
                      <a:r>
                        <a:rPr lang="en-US" sz="2000" b="0" i="1" kern="100" dirty="0">
                          <a:solidFill>
                            <a:schemeClr val="bg1"/>
                          </a:solidFill>
                          <a:effectLst/>
                          <a:latin typeface="+mn-lt"/>
                          <a:ea typeface="Aptos" panose="020B0004020202020204" pitchFamily="34" charset="0"/>
                          <a:cs typeface="Times New Roman" panose="02020603050405020304" pitchFamily="18" charset="0"/>
                        </a:rPr>
                        <a:t>Central Fever</a:t>
                      </a:r>
                      <a:endParaRPr lang="en-US" sz="2000" b="0" kern="100" dirty="0">
                        <a:solidFill>
                          <a:schemeClr val="bg1"/>
                        </a:solidFill>
                        <a:effectLst/>
                        <a:latin typeface="+mn-lt"/>
                        <a:ea typeface="Aptos" panose="020B0004020202020204" pitchFamily="34" charset="0"/>
                        <a:cs typeface="Times New Roman" panose="02020603050405020304" pitchFamily="18" charset="0"/>
                      </a:endParaRPr>
                    </a:p>
                  </a:txBody>
                  <a:tcPr marT="0" marB="0" anchor="ctr">
                    <a:lnR w="12700" cap="flat" cmpd="sng" algn="ctr">
                      <a:solidFill>
                        <a:schemeClr val="tx1">
                          <a:lumMod val="5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tc>
                  <a:txBody>
                    <a:bodyPr/>
                    <a:lstStyle/>
                    <a:p>
                      <a:pPr marL="0" marR="0" algn="ctr">
                        <a:lnSpc>
                          <a:spcPct val="100000"/>
                        </a:lnSpc>
                        <a:spcAft>
                          <a:spcPts val="0"/>
                        </a:spcAft>
                        <a:buNone/>
                      </a:pPr>
                      <a:endParaRPr lang="en-US" sz="2000" kern="100" dirty="0">
                        <a:effectLst/>
                      </a:endParaRPr>
                    </a:p>
                    <a:p>
                      <a:pPr marL="0" marR="0" algn="ctr">
                        <a:lnSpc>
                          <a:spcPct val="100000"/>
                        </a:lnSpc>
                        <a:spcAft>
                          <a:spcPts val="0"/>
                        </a:spcAft>
                        <a:buNone/>
                      </a:pPr>
                      <a:r>
                        <a:rPr lang="en-US" sz="2000" kern="100" dirty="0">
                          <a:effectLst/>
                        </a:rPr>
                        <a:t>44 (58.7)</a:t>
                      </a:r>
                    </a:p>
                    <a:p>
                      <a:pPr marL="0" marR="0" algn="ctr">
                        <a:lnSpc>
                          <a:spcPct val="100000"/>
                        </a:lnSpc>
                        <a:spcAft>
                          <a:spcPts val="0"/>
                        </a:spcAft>
                        <a:buNone/>
                      </a:pPr>
                      <a:r>
                        <a:rPr lang="en-US" sz="2000" kern="100" dirty="0">
                          <a:effectLst/>
                        </a:rPr>
                        <a:t>31 (41.3)</a:t>
                      </a:r>
                    </a:p>
                  </a:txBody>
                  <a:tcPr marT="0" marB="0"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extLst>
                  <a:ext uri="{0D108BD9-81ED-4DB2-BD59-A6C34878D82A}">
                    <a16:rowId xmlns:a16="http://schemas.microsoft.com/office/drawing/2014/main" val="924502365"/>
                  </a:ext>
                </a:extLst>
              </a:tr>
              <a:tr h="438912">
                <a:tc>
                  <a:txBody>
                    <a:bodyPr/>
                    <a:lstStyle/>
                    <a:p>
                      <a:pPr marL="0" marR="0" algn="l">
                        <a:lnSpc>
                          <a:spcPct val="100000"/>
                        </a:lnSpc>
                        <a:spcAft>
                          <a:spcPts val="0"/>
                        </a:spcAft>
                        <a:buNone/>
                      </a:pPr>
                      <a:r>
                        <a:rPr lang="en-US" sz="2000" b="0" i="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Receipt of Other Antipyretics, n (%)</a:t>
                      </a:r>
                    </a:p>
                  </a:txBody>
                  <a:tcPr marT="0" marB="0"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solidFill>
                      <a:srgbClr val="E9EDF4"/>
                    </a:solidFill>
                  </a:tcPr>
                </a:tc>
                <a:tc>
                  <a:txBody>
                    <a:bodyPr/>
                    <a:lstStyle/>
                    <a:p>
                      <a:pPr marL="0" marR="0" algn="ctr">
                        <a:lnSpc>
                          <a:spcPct val="100000"/>
                        </a:lnSpc>
                        <a:spcAft>
                          <a:spcPts val="0"/>
                        </a:spcAft>
                        <a:buNone/>
                      </a:pPr>
                      <a:r>
                        <a:rPr lang="en-US" sz="2000" kern="100" dirty="0">
                          <a:effectLst/>
                        </a:rPr>
                        <a:t>75 (100.0)</a:t>
                      </a:r>
                    </a:p>
                  </a:txBody>
                  <a:tcPr marT="0" marB="0"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solidFill>
                      <a:srgbClr val="E9EDF4"/>
                    </a:solidFill>
                  </a:tcPr>
                </a:tc>
                <a:extLst>
                  <a:ext uri="{0D108BD9-81ED-4DB2-BD59-A6C34878D82A}">
                    <a16:rowId xmlns:a16="http://schemas.microsoft.com/office/drawing/2014/main" val="1085847275"/>
                  </a:ext>
                </a:extLst>
              </a:tr>
            </a:tbl>
          </a:graphicData>
        </a:graphic>
      </p:graphicFrame>
    </p:spTree>
    <p:extLst>
      <p:ext uri="{BB962C8B-B14F-4D97-AF65-F5344CB8AC3E}">
        <p14:creationId xmlns:p14="http://schemas.microsoft.com/office/powerpoint/2010/main" val="1496248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99D68-D3C0-E4C4-88D8-8138137EE2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46B88-9F15-ADC4-31AF-59AD5F0F34AD}"/>
              </a:ext>
            </a:extLst>
          </p:cNvPr>
          <p:cNvSpPr>
            <a:spLocks noGrp="1"/>
          </p:cNvSpPr>
          <p:nvPr>
            <p:ph type="title"/>
          </p:nvPr>
        </p:nvSpPr>
        <p:spPr/>
        <p:txBody>
          <a:bodyPr/>
          <a:lstStyle/>
          <a:p>
            <a:r>
              <a:rPr lang="en-US" dirty="0"/>
              <a:t>Results – Demographics</a:t>
            </a:r>
          </a:p>
        </p:txBody>
      </p:sp>
      <p:sp>
        <p:nvSpPr>
          <p:cNvPr id="4" name="Slide Number Placeholder 3">
            <a:extLst>
              <a:ext uri="{FF2B5EF4-FFF2-40B4-BE49-F238E27FC236}">
                <a16:creationId xmlns:a16="http://schemas.microsoft.com/office/drawing/2014/main" id="{3174E717-AC31-577F-AFE2-09CC3A4D1129}"/>
              </a:ext>
            </a:extLst>
          </p:cNvPr>
          <p:cNvSpPr>
            <a:spLocks noGrp="1"/>
          </p:cNvSpPr>
          <p:nvPr>
            <p:ph type="sldNum" sz="quarter" idx="10"/>
          </p:nvPr>
        </p:nvSpPr>
        <p:spPr/>
        <p:txBody>
          <a:bodyPr/>
          <a:lstStyle/>
          <a:p>
            <a:pPr>
              <a:defRPr/>
            </a:pPr>
            <a:fld id="{70529338-9541-42ED-ADCF-A60C1F34BD22}" type="slidenum">
              <a:rPr lang="en-US" altLang="en-US" smtClean="0"/>
              <a:pPr>
                <a:defRPr/>
              </a:pPr>
              <a:t>21</a:t>
            </a:fld>
            <a:endParaRPr lang="en-US" altLang="en-US" dirty="0"/>
          </a:p>
        </p:txBody>
      </p:sp>
      <p:graphicFrame>
        <p:nvGraphicFramePr>
          <p:cNvPr id="13" name="Content Placeholder 9">
            <a:extLst>
              <a:ext uri="{FF2B5EF4-FFF2-40B4-BE49-F238E27FC236}">
                <a16:creationId xmlns:a16="http://schemas.microsoft.com/office/drawing/2014/main" id="{AEADE5F4-D912-2D1D-D035-BFD0CF0007F9}"/>
              </a:ext>
            </a:extLst>
          </p:cNvPr>
          <p:cNvGraphicFramePr>
            <a:graphicFrameLocks/>
          </p:cNvGraphicFramePr>
          <p:nvPr>
            <p:extLst>
              <p:ext uri="{D42A27DB-BD31-4B8C-83A1-F6EECF244321}">
                <p14:modId xmlns:p14="http://schemas.microsoft.com/office/powerpoint/2010/main" val="291939963"/>
              </p:ext>
            </p:extLst>
          </p:nvPr>
        </p:nvGraphicFramePr>
        <p:xfrm>
          <a:off x="457200" y="2452687"/>
          <a:ext cx="8229600" cy="254317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242370114"/>
                    </a:ext>
                  </a:extLst>
                </a:gridCol>
                <a:gridCol w="4114800">
                  <a:extLst>
                    <a:ext uri="{9D8B030D-6E8A-4147-A177-3AD203B41FA5}">
                      <a16:colId xmlns:a16="http://schemas.microsoft.com/office/drawing/2014/main" val="3049423460"/>
                    </a:ext>
                  </a:extLst>
                </a:gridCol>
              </a:tblGrid>
              <a:tr h="370840">
                <a:tc>
                  <a:txBody>
                    <a:bodyPr/>
                    <a:lstStyle/>
                    <a:p>
                      <a:pPr algn="ctr"/>
                      <a:r>
                        <a:rPr lang="en-US" sz="2400" dirty="0">
                          <a:solidFill>
                            <a:schemeClr val="bg1"/>
                          </a:solidFill>
                        </a:rPr>
                        <a:t>PSH-AM Score</a:t>
                      </a:r>
                    </a:p>
                  </a:txBody>
                  <a:tcPr anchor="ctr">
                    <a:lnR w="12700" cap="flat" cmpd="sng" algn="ctr">
                      <a:solidFill>
                        <a:schemeClr val="tx1">
                          <a:lumMod val="50000"/>
                        </a:schemeClr>
                      </a:solidFill>
                      <a:prstDash val="solid"/>
                      <a:round/>
                      <a:headEnd type="none" w="med" len="med"/>
                      <a:tailEnd type="none" w="med" len="med"/>
                    </a:lnR>
                    <a:lnB w="12700" cap="flat" cmpd="sng" algn="ctr">
                      <a:solidFill>
                        <a:schemeClr val="tx1">
                          <a:lumMod val="50000"/>
                        </a:schemeClr>
                      </a:solidFill>
                      <a:prstDash val="solid"/>
                      <a:round/>
                      <a:headEnd type="none" w="med" len="med"/>
                      <a:tailEnd type="none" w="med" len="med"/>
                    </a:lnB>
                    <a:solidFill>
                      <a:srgbClr val="FEC50D"/>
                    </a:solidFill>
                  </a:tcPr>
                </a:tc>
                <a:tc>
                  <a:txBody>
                    <a:bodyPr/>
                    <a:lstStyle/>
                    <a:p>
                      <a:pPr marL="0" marR="0" algn="ctr">
                        <a:lnSpc>
                          <a:spcPct val="107000"/>
                        </a:lnSpc>
                        <a:spcAft>
                          <a:spcPts val="800"/>
                        </a:spcAft>
                        <a:buNone/>
                      </a:pPr>
                      <a:r>
                        <a:rPr lang="en-US" sz="2400" kern="100" dirty="0">
                          <a:solidFill>
                            <a:schemeClr val="bg1"/>
                          </a:solidFill>
                          <a:effectLst/>
                        </a:rPr>
                        <a:t>Neurogenic Fever (n=75)</a:t>
                      </a: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lumMod val="50000"/>
                        </a:schemeClr>
                      </a:solidFill>
                      <a:prstDash val="solid"/>
                      <a:round/>
                      <a:headEnd type="none" w="med" len="med"/>
                      <a:tailEnd type="none" w="med" len="med"/>
                    </a:lnL>
                    <a:lnB w="12700" cap="flat" cmpd="sng" algn="ctr">
                      <a:solidFill>
                        <a:schemeClr val="tx1">
                          <a:lumMod val="50000"/>
                        </a:schemeClr>
                      </a:solidFill>
                      <a:prstDash val="solid"/>
                      <a:round/>
                      <a:headEnd type="none" w="med" len="med"/>
                      <a:tailEnd type="none" w="med" len="med"/>
                    </a:lnB>
                    <a:solidFill>
                      <a:srgbClr val="FEC50D"/>
                    </a:solidFill>
                  </a:tcPr>
                </a:tc>
                <a:extLst>
                  <a:ext uri="{0D108BD9-81ED-4DB2-BD59-A6C34878D82A}">
                    <a16:rowId xmlns:a16="http://schemas.microsoft.com/office/drawing/2014/main" val="261297846"/>
                  </a:ext>
                </a:extLst>
              </a:tr>
              <a:tr h="370840">
                <a:tc>
                  <a:txBody>
                    <a:bodyPr/>
                    <a:lstStyle/>
                    <a:p>
                      <a:r>
                        <a:rPr lang="en-US" sz="2200" dirty="0">
                          <a:solidFill>
                            <a:schemeClr val="bg1"/>
                          </a:solidFill>
                        </a:rPr>
                        <a:t>Score, median [IQR]</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tc>
                  <a:txBody>
                    <a:bodyPr/>
                    <a:lstStyle/>
                    <a:p>
                      <a:pPr algn="ctr"/>
                      <a:r>
                        <a:rPr lang="en-US" sz="2200" dirty="0">
                          <a:solidFill>
                            <a:schemeClr val="bg1"/>
                          </a:solidFill>
                        </a:rPr>
                        <a:t>11 [9.5 to 13]</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extLst>
                  <a:ext uri="{0D108BD9-81ED-4DB2-BD59-A6C34878D82A}">
                    <a16:rowId xmlns:a16="http://schemas.microsoft.com/office/drawing/2014/main" val="1196595845"/>
                  </a:ext>
                </a:extLst>
              </a:tr>
              <a:tr h="370840">
                <a:tc>
                  <a:txBody>
                    <a:bodyPr/>
                    <a:lstStyle/>
                    <a:p>
                      <a:r>
                        <a:rPr lang="en-US" sz="2200" dirty="0">
                          <a:solidFill>
                            <a:schemeClr val="bg1"/>
                          </a:solidFill>
                        </a:rPr>
                        <a:t>PSH Unlikely, n (%)</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E9EDF4"/>
                    </a:solidFill>
                  </a:tcPr>
                </a:tc>
                <a:tc>
                  <a:txBody>
                    <a:bodyPr/>
                    <a:lstStyle/>
                    <a:p>
                      <a:pPr algn="ctr"/>
                      <a:r>
                        <a:rPr lang="en-US" sz="2200" dirty="0">
                          <a:solidFill>
                            <a:schemeClr val="bg1"/>
                          </a:solidFill>
                        </a:rPr>
                        <a:t>7 (9.3)</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E9EDF4"/>
                    </a:solidFill>
                  </a:tcPr>
                </a:tc>
                <a:extLst>
                  <a:ext uri="{0D108BD9-81ED-4DB2-BD59-A6C34878D82A}">
                    <a16:rowId xmlns:a16="http://schemas.microsoft.com/office/drawing/2014/main" val="2304602512"/>
                  </a:ext>
                </a:extLst>
              </a:tr>
              <a:tr h="370840">
                <a:tc>
                  <a:txBody>
                    <a:bodyPr/>
                    <a:lstStyle/>
                    <a:p>
                      <a:r>
                        <a:rPr lang="en-US" sz="2200" dirty="0">
                          <a:solidFill>
                            <a:schemeClr val="bg1"/>
                          </a:solidFill>
                        </a:rPr>
                        <a:t>PSH Possible, n (%)</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tc>
                  <a:txBody>
                    <a:bodyPr/>
                    <a:lstStyle/>
                    <a:p>
                      <a:pPr algn="ctr"/>
                      <a:r>
                        <a:rPr lang="en-US" sz="2200" dirty="0">
                          <a:solidFill>
                            <a:schemeClr val="bg1"/>
                          </a:solidFill>
                        </a:rPr>
                        <a:t>65 (86.7)</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extLst>
                  <a:ext uri="{0D108BD9-81ED-4DB2-BD59-A6C34878D82A}">
                    <a16:rowId xmlns:a16="http://schemas.microsoft.com/office/drawing/2014/main" val="876828698"/>
                  </a:ext>
                </a:extLst>
              </a:tr>
              <a:tr h="370840">
                <a:tc>
                  <a:txBody>
                    <a:bodyPr/>
                    <a:lstStyle/>
                    <a:p>
                      <a:r>
                        <a:rPr lang="en-US" sz="2200" dirty="0">
                          <a:solidFill>
                            <a:schemeClr val="bg1"/>
                          </a:solidFill>
                        </a:rPr>
                        <a:t>PSH Probable, n (%)</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E9EDF4"/>
                    </a:solidFill>
                  </a:tcPr>
                </a:tc>
                <a:tc>
                  <a:txBody>
                    <a:bodyPr/>
                    <a:lstStyle/>
                    <a:p>
                      <a:pPr algn="ctr"/>
                      <a:r>
                        <a:rPr lang="en-US" sz="2200" dirty="0">
                          <a:solidFill>
                            <a:schemeClr val="bg1"/>
                          </a:solidFill>
                        </a:rPr>
                        <a:t>3 (4.0)</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E9EDF4"/>
                    </a:solidFill>
                  </a:tcPr>
                </a:tc>
                <a:extLst>
                  <a:ext uri="{0D108BD9-81ED-4DB2-BD59-A6C34878D82A}">
                    <a16:rowId xmlns:a16="http://schemas.microsoft.com/office/drawing/2014/main" val="3864032644"/>
                  </a:ext>
                </a:extLst>
              </a:tr>
              <a:tr h="370840">
                <a:tc gridSpan="2">
                  <a:txBody>
                    <a:bodyPr/>
                    <a:lstStyle/>
                    <a:p>
                      <a:r>
                        <a:rPr lang="en-US" sz="1600" dirty="0">
                          <a:solidFill>
                            <a:schemeClr val="bg1"/>
                          </a:solidFill>
                        </a:rPr>
                        <a:t>Score &lt; 8: PSH unlikely; score 8-16: PSH possible; score ≥ 17: PSH probable </a:t>
                      </a:r>
                    </a:p>
                  </a:txBody>
                  <a:tcPr anchor="ctr">
                    <a:lnT w="12700" cap="flat" cmpd="sng" algn="ctr">
                      <a:solidFill>
                        <a:schemeClr val="tx1">
                          <a:lumMod val="50000"/>
                        </a:schemeClr>
                      </a:solidFill>
                      <a:prstDash val="solid"/>
                      <a:round/>
                      <a:headEnd type="none" w="med" len="med"/>
                      <a:tailEnd type="none" w="med" len="med"/>
                    </a:lnT>
                    <a:solidFill>
                      <a:srgbClr val="D0D8E8"/>
                    </a:solidFill>
                  </a:tcPr>
                </a:tc>
                <a:tc hMerge="1">
                  <a:txBody>
                    <a:bodyPr/>
                    <a:lstStyle/>
                    <a:p>
                      <a:pPr algn="ctr"/>
                      <a:endParaRPr lang="en-US" sz="2200" dirty="0">
                        <a:solidFill>
                          <a:schemeClr val="bg1"/>
                        </a:solidFill>
                      </a:endParaRP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solidFill>
                      <a:srgbClr val="E9EDF4"/>
                    </a:solidFill>
                  </a:tcPr>
                </a:tc>
                <a:extLst>
                  <a:ext uri="{0D108BD9-81ED-4DB2-BD59-A6C34878D82A}">
                    <a16:rowId xmlns:a16="http://schemas.microsoft.com/office/drawing/2014/main" val="3624399229"/>
                  </a:ext>
                </a:extLst>
              </a:tr>
            </a:tbl>
          </a:graphicData>
        </a:graphic>
      </p:graphicFrame>
    </p:spTree>
    <p:extLst>
      <p:ext uri="{BB962C8B-B14F-4D97-AF65-F5344CB8AC3E}">
        <p14:creationId xmlns:p14="http://schemas.microsoft.com/office/powerpoint/2010/main" val="3291151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B1E33-5B39-6E1F-D323-E8EEA73C75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C07B3-7D5B-8409-EA0E-84E68B912F36}"/>
              </a:ext>
            </a:extLst>
          </p:cNvPr>
          <p:cNvSpPr>
            <a:spLocks noGrp="1"/>
          </p:cNvSpPr>
          <p:nvPr>
            <p:ph type="title"/>
          </p:nvPr>
        </p:nvSpPr>
        <p:spPr/>
        <p:txBody>
          <a:bodyPr/>
          <a:lstStyle/>
          <a:p>
            <a:r>
              <a:rPr lang="en-US" dirty="0"/>
              <a:t>Results – Primary Outcome </a:t>
            </a:r>
          </a:p>
        </p:txBody>
      </p:sp>
      <p:sp>
        <p:nvSpPr>
          <p:cNvPr id="4" name="Slide Number Placeholder 3">
            <a:extLst>
              <a:ext uri="{FF2B5EF4-FFF2-40B4-BE49-F238E27FC236}">
                <a16:creationId xmlns:a16="http://schemas.microsoft.com/office/drawing/2014/main" id="{70443C3E-A312-0D77-0D5A-DD0495BB99AA}"/>
              </a:ext>
            </a:extLst>
          </p:cNvPr>
          <p:cNvSpPr>
            <a:spLocks noGrp="1"/>
          </p:cNvSpPr>
          <p:nvPr>
            <p:ph type="sldNum" sz="quarter" idx="10"/>
          </p:nvPr>
        </p:nvSpPr>
        <p:spPr/>
        <p:txBody>
          <a:bodyPr/>
          <a:lstStyle/>
          <a:p>
            <a:pPr>
              <a:defRPr/>
            </a:pPr>
            <a:fld id="{70529338-9541-42ED-ADCF-A60C1F34BD22}" type="slidenum">
              <a:rPr lang="en-US" altLang="en-US" smtClean="0"/>
              <a:pPr>
                <a:defRPr/>
              </a:pPr>
              <a:t>22</a:t>
            </a:fld>
            <a:endParaRPr lang="en-US" altLang="en-US" dirty="0"/>
          </a:p>
        </p:txBody>
      </p:sp>
      <p:graphicFrame>
        <p:nvGraphicFramePr>
          <p:cNvPr id="10" name="Content Placeholder 9">
            <a:extLst>
              <a:ext uri="{FF2B5EF4-FFF2-40B4-BE49-F238E27FC236}">
                <a16:creationId xmlns:a16="http://schemas.microsoft.com/office/drawing/2014/main" id="{F494DF9A-DBC6-8F92-45B3-2F624DB5A267}"/>
              </a:ext>
            </a:extLst>
          </p:cNvPr>
          <p:cNvGraphicFramePr>
            <a:graphicFrameLocks noGrp="1"/>
          </p:cNvGraphicFramePr>
          <p:nvPr>
            <p:ph idx="1"/>
            <p:extLst>
              <p:ext uri="{D42A27DB-BD31-4B8C-83A1-F6EECF244321}">
                <p14:modId xmlns:p14="http://schemas.microsoft.com/office/powerpoint/2010/main" val="776119273"/>
              </p:ext>
            </p:extLst>
          </p:nvPr>
        </p:nvGraphicFramePr>
        <p:xfrm>
          <a:off x="457200" y="3625851"/>
          <a:ext cx="8229600" cy="1219200"/>
        </p:xfrm>
        <a:graphic>
          <a:graphicData uri="http://schemas.openxmlformats.org/drawingml/2006/table">
            <a:tbl>
              <a:tblPr firstRow="1" bandRow="1">
                <a:tableStyleId>{5C22544A-7EE6-4342-B048-85BDC9FD1C3A}</a:tableStyleId>
              </a:tblPr>
              <a:tblGrid>
                <a:gridCol w="3008209">
                  <a:extLst>
                    <a:ext uri="{9D8B030D-6E8A-4147-A177-3AD203B41FA5}">
                      <a16:colId xmlns:a16="http://schemas.microsoft.com/office/drawing/2014/main" val="1242370114"/>
                    </a:ext>
                  </a:extLst>
                </a:gridCol>
                <a:gridCol w="3455956">
                  <a:extLst>
                    <a:ext uri="{9D8B030D-6E8A-4147-A177-3AD203B41FA5}">
                      <a16:colId xmlns:a16="http://schemas.microsoft.com/office/drawing/2014/main" val="3049423460"/>
                    </a:ext>
                  </a:extLst>
                </a:gridCol>
                <a:gridCol w="1765435">
                  <a:extLst>
                    <a:ext uri="{9D8B030D-6E8A-4147-A177-3AD203B41FA5}">
                      <a16:colId xmlns:a16="http://schemas.microsoft.com/office/drawing/2014/main" val="2283677481"/>
                    </a:ext>
                  </a:extLst>
                </a:gridCol>
              </a:tblGrid>
              <a:tr h="370840">
                <a:tc>
                  <a:txBody>
                    <a:bodyPr/>
                    <a:lstStyle/>
                    <a:p>
                      <a:pPr algn="ctr"/>
                      <a:endParaRPr lang="en-US" sz="2400" dirty="0">
                        <a:solidFill>
                          <a:schemeClr val="bg1"/>
                        </a:solidFill>
                      </a:endParaRPr>
                    </a:p>
                  </a:txBody>
                  <a:tcPr anchor="ctr">
                    <a:lnR w="12700" cap="flat" cmpd="sng" algn="ctr">
                      <a:solidFill>
                        <a:schemeClr val="tx1">
                          <a:lumMod val="50000"/>
                        </a:schemeClr>
                      </a:solidFill>
                      <a:prstDash val="solid"/>
                      <a:round/>
                      <a:headEnd type="none" w="med" len="med"/>
                      <a:tailEnd type="none" w="med" len="med"/>
                    </a:lnR>
                    <a:lnB w="12700" cap="flat" cmpd="sng" algn="ctr">
                      <a:solidFill>
                        <a:schemeClr val="tx1">
                          <a:lumMod val="50000"/>
                        </a:schemeClr>
                      </a:solidFill>
                      <a:prstDash val="solid"/>
                      <a:round/>
                      <a:headEnd type="none" w="med" len="med"/>
                      <a:tailEnd type="none" w="med" len="med"/>
                    </a:lnB>
                    <a:solidFill>
                      <a:srgbClr val="FEC50D"/>
                    </a:solidFill>
                  </a:tcPr>
                </a:tc>
                <a:tc>
                  <a:txBody>
                    <a:bodyPr/>
                    <a:lstStyle/>
                    <a:p>
                      <a:pPr algn="ctr"/>
                      <a:r>
                        <a:rPr lang="en-US" sz="2400" dirty="0">
                          <a:solidFill>
                            <a:schemeClr val="bg1"/>
                          </a:solidFill>
                        </a:rPr>
                        <a:t>Temperature Change (</a:t>
                      </a:r>
                      <a:r>
                        <a:rPr lang="en-US" sz="2400" u="none" dirty="0">
                          <a:solidFill>
                            <a:schemeClr val="bg1"/>
                          </a:solidFill>
                        </a:rPr>
                        <a:t>°</a:t>
                      </a:r>
                      <a:r>
                        <a:rPr lang="en-US" sz="2400" dirty="0">
                          <a:solidFill>
                            <a:schemeClr val="bg1"/>
                          </a:solidFill>
                        </a:rPr>
                        <a:t>C)</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B w="12700" cap="flat" cmpd="sng" algn="ctr">
                      <a:solidFill>
                        <a:schemeClr val="tx1">
                          <a:lumMod val="50000"/>
                        </a:schemeClr>
                      </a:solidFill>
                      <a:prstDash val="solid"/>
                      <a:round/>
                      <a:headEnd type="none" w="med" len="med"/>
                      <a:tailEnd type="none" w="med" len="med"/>
                    </a:lnB>
                    <a:solidFill>
                      <a:srgbClr val="FEC50D"/>
                    </a:solidFill>
                  </a:tcPr>
                </a:tc>
                <a:tc>
                  <a:txBody>
                    <a:bodyPr/>
                    <a:lstStyle/>
                    <a:p>
                      <a:pPr algn="ctr"/>
                      <a:r>
                        <a:rPr lang="en-US" sz="2400" dirty="0">
                          <a:solidFill>
                            <a:schemeClr val="bg1"/>
                          </a:solidFill>
                        </a:rPr>
                        <a:t>p-value</a:t>
                      </a:r>
                    </a:p>
                  </a:txBody>
                  <a:tcPr anchor="ctr">
                    <a:lnL w="12700" cap="flat" cmpd="sng" algn="ctr">
                      <a:solidFill>
                        <a:schemeClr val="tx1">
                          <a:lumMod val="50000"/>
                        </a:schemeClr>
                      </a:solidFill>
                      <a:prstDash val="solid"/>
                      <a:round/>
                      <a:headEnd type="none" w="med" len="med"/>
                      <a:tailEnd type="none" w="med" len="med"/>
                    </a:lnL>
                    <a:lnB w="12700" cap="flat" cmpd="sng" algn="ctr">
                      <a:solidFill>
                        <a:schemeClr val="tx1">
                          <a:lumMod val="50000"/>
                        </a:schemeClr>
                      </a:solidFill>
                      <a:prstDash val="solid"/>
                      <a:round/>
                      <a:headEnd type="none" w="med" len="med"/>
                      <a:tailEnd type="none" w="med" len="med"/>
                    </a:lnB>
                    <a:solidFill>
                      <a:srgbClr val="FEC50D"/>
                    </a:solidFill>
                  </a:tcPr>
                </a:tc>
                <a:extLst>
                  <a:ext uri="{0D108BD9-81ED-4DB2-BD59-A6C34878D82A}">
                    <a16:rowId xmlns:a16="http://schemas.microsoft.com/office/drawing/2014/main" val="261297846"/>
                  </a:ext>
                </a:extLst>
              </a:tr>
              <a:tr h="370840">
                <a:tc>
                  <a:txBody>
                    <a:bodyPr/>
                    <a:lstStyle/>
                    <a:p>
                      <a:r>
                        <a:rPr lang="el-GR" sz="2200" dirty="0">
                          <a:solidFill>
                            <a:schemeClr val="bg1"/>
                          </a:solidFill>
                        </a:rPr>
                        <a:t>Δ</a:t>
                      </a:r>
                      <a:r>
                        <a:rPr lang="en-US" sz="2200" dirty="0" err="1">
                          <a:solidFill>
                            <a:schemeClr val="bg1"/>
                          </a:solidFill>
                        </a:rPr>
                        <a:t>T</a:t>
                      </a:r>
                      <a:r>
                        <a:rPr lang="en-US" sz="2200" baseline="-25000" dirty="0" err="1">
                          <a:solidFill>
                            <a:schemeClr val="bg1"/>
                          </a:solidFill>
                        </a:rPr>
                        <a:t>max</a:t>
                      </a:r>
                      <a:r>
                        <a:rPr lang="en-US" sz="2200" dirty="0">
                          <a:solidFill>
                            <a:schemeClr val="bg1"/>
                          </a:solidFill>
                        </a:rPr>
                        <a:t> day 0 to day 3, median [IQR]</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solidFill>
                      <a:srgbClr val="D0D8E8"/>
                    </a:solidFill>
                  </a:tcPr>
                </a:tc>
                <a:tc>
                  <a:txBody>
                    <a:bodyPr/>
                    <a:lstStyle/>
                    <a:p>
                      <a:pPr algn="ctr"/>
                      <a:r>
                        <a:rPr lang="en-US" sz="2200" dirty="0">
                          <a:solidFill>
                            <a:schemeClr val="bg1"/>
                          </a:solidFill>
                        </a:rPr>
                        <a:t>-0.6 [-1.2-0]</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solidFill>
                      <a:srgbClr val="D0D8E8"/>
                    </a:solidFill>
                  </a:tcPr>
                </a:tc>
                <a:tc>
                  <a:txBody>
                    <a:bodyPr/>
                    <a:lstStyle/>
                    <a:p>
                      <a:pPr algn="ctr"/>
                      <a:r>
                        <a:rPr lang="en-US" sz="2200" dirty="0">
                          <a:solidFill>
                            <a:schemeClr val="bg1"/>
                          </a:solidFill>
                        </a:rPr>
                        <a:t>&lt; 0.01</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solidFill>
                      <a:srgbClr val="D0D8E8"/>
                    </a:solidFill>
                  </a:tcPr>
                </a:tc>
                <a:extLst>
                  <a:ext uri="{0D108BD9-81ED-4DB2-BD59-A6C34878D82A}">
                    <a16:rowId xmlns:a16="http://schemas.microsoft.com/office/drawing/2014/main" val="1196595845"/>
                  </a:ext>
                </a:extLst>
              </a:tr>
            </a:tbl>
          </a:graphicData>
        </a:graphic>
      </p:graphicFrame>
      <p:graphicFrame>
        <p:nvGraphicFramePr>
          <p:cNvPr id="13" name="Content Placeholder 9">
            <a:extLst>
              <a:ext uri="{FF2B5EF4-FFF2-40B4-BE49-F238E27FC236}">
                <a16:creationId xmlns:a16="http://schemas.microsoft.com/office/drawing/2014/main" id="{951BDFD2-CF4A-AFA0-260F-F7087DEC139A}"/>
              </a:ext>
            </a:extLst>
          </p:cNvPr>
          <p:cNvGraphicFramePr>
            <a:graphicFrameLocks/>
          </p:cNvGraphicFramePr>
          <p:nvPr>
            <p:extLst>
              <p:ext uri="{D42A27DB-BD31-4B8C-83A1-F6EECF244321}">
                <p14:modId xmlns:p14="http://schemas.microsoft.com/office/powerpoint/2010/main" val="3425181867"/>
              </p:ext>
            </p:extLst>
          </p:nvPr>
        </p:nvGraphicFramePr>
        <p:xfrm>
          <a:off x="457200" y="1614805"/>
          <a:ext cx="8229600" cy="13106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242370114"/>
                    </a:ext>
                  </a:extLst>
                </a:gridCol>
                <a:gridCol w="4114800">
                  <a:extLst>
                    <a:ext uri="{9D8B030D-6E8A-4147-A177-3AD203B41FA5}">
                      <a16:colId xmlns:a16="http://schemas.microsoft.com/office/drawing/2014/main" val="3049423460"/>
                    </a:ext>
                  </a:extLst>
                </a:gridCol>
              </a:tblGrid>
              <a:tr h="370840">
                <a:tc>
                  <a:txBody>
                    <a:bodyPr/>
                    <a:lstStyle/>
                    <a:p>
                      <a:pPr algn="ctr"/>
                      <a:endParaRPr lang="en-US" sz="2400" dirty="0">
                        <a:solidFill>
                          <a:schemeClr val="bg1"/>
                        </a:solidFill>
                      </a:endParaRPr>
                    </a:p>
                  </a:txBody>
                  <a:tcPr anchor="ctr">
                    <a:lnR w="12700" cap="flat" cmpd="sng" algn="ctr">
                      <a:solidFill>
                        <a:schemeClr val="tx1">
                          <a:lumMod val="50000"/>
                        </a:schemeClr>
                      </a:solidFill>
                      <a:prstDash val="solid"/>
                      <a:round/>
                      <a:headEnd type="none" w="med" len="med"/>
                      <a:tailEnd type="none" w="med" len="med"/>
                    </a:lnR>
                    <a:lnB w="12700" cap="flat" cmpd="sng" algn="ctr">
                      <a:solidFill>
                        <a:schemeClr val="tx1">
                          <a:lumMod val="50000"/>
                        </a:schemeClr>
                      </a:solidFill>
                      <a:prstDash val="solid"/>
                      <a:round/>
                      <a:headEnd type="none" w="med" len="med"/>
                      <a:tailEnd type="none" w="med" len="med"/>
                    </a:lnB>
                    <a:solidFill>
                      <a:srgbClr val="FEC50D"/>
                    </a:solidFill>
                  </a:tcPr>
                </a:tc>
                <a:tc>
                  <a:txBody>
                    <a:bodyPr/>
                    <a:lstStyle/>
                    <a:p>
                      <a:pPr algn="ctr"/>
                      <a:r>
                        <a:rPr lang="en-US" sz="2400" dirty="0">
                          <a:solidFill>
                            <a:schemeClr val="bg1"/>
                          </a:solidFill>
                        </a:rPr>
                        <a:t>Temperature (</a:t>
                      </a:r>
                      <a:r>
                        <a:rPr lang="en-US" sz="2400" u="none" dirty="0">
                          <a:solidFill>
                            <a:schemeClr val="bg1"/>
                          </a:solidFill>
                        </a:rPr>
                        <a:t>°</a:t>
                      </a:r>
                      <a:r>
                        <a:rPr lang="en-US" sz="2400" dirty="0">
                          <a:solidFill>
                            <a:schemeClr val="bg1"/>
                          </a:solidFill>
                        </a:rPr>
                        <a:t>C)</a:t>
                      </a:r>
                    </a:p>
                  </a:txBody>
                  <a:tcPr anchor="ctr">
                    <a:lnL w="12700" cap="flat" cmpd="sng" algn="ctr">
                      <a:solidFill>
                        <a:schemeClr val="tx1">
                          <a:lumMod val="50000"/>
                        </a:schemeClr>
                      </a:solidFill>
                      <a:prstDash val="solid"/>
                      <a:round/>
                      <a:headEnd type="none" w="med" len="med"/>
                      <a:tailEnd type="none" w="med" len="med"/>
                    </a:lnL>
                    <a:lnB w="12700" cap="flat" cmpd="sng" algn="ctr">
                      <a:solidFill>
                        <a:schemeClr val="tx1">
                          <a:lumMod val="50000"/>
                        </a:schemeClr>
                      </a:solidFill>
                      <a:prstDash val="solid"/>
                      <a:round/>
                      <a:headEnd type="none" w="med" len="med"/>
                      <a:tailEnd type="none" w="med" len="med"/>
                    </a:lnB>
                    <a:solidFill>
                      <a:srgbClr val="FEC50D"/>
                    </a:solidFill>
                  </a:tcPr>
                </a:tc>
                <a:extLst>
                  <a:ext uri="{0D108BD9-81ED-4DB2-BD59-A6C34878D82A}">
                    <a16:rowId xmlns:a16="http://schemas.microsoft.com/office/drawing/2014/main" val="261297846"/>
                  </a:ext>
                </a:extLst>
              </a:tr>
              <a:tr h="370840">
                <a:tc>
                  <a:txBody>
                    <a:bodyPr/>
                    <a:lstStyle/>
                    <a:p>
                      <a:r>
                        <a:rPr lang="en-US" sz="2200" dirty="0">
                          <a:solidFill>
                            <a:schemeClr val="bg1"/>
                          </a:solidFill>
                        </a:rPr>
                        <a:t>T</a:t>
                      </a:r>
                      <a:r>
                        <a:rPr lang="en-US" sz="2200" baseline="-25000" dirty="0">
                          <a:solidFill>
                            <a:schemeClr val="bg1"/>
                          </a:solidFill>
                        </a:rPr>
                        <a:t>max</a:t>
                      </a:r>
                      <a:r>
                        <a:rPr lang="en-US" sz="2200" dirty="0">
                          <a:solidFill>
                            <a:schemeClr val="bg1"/>
                          </a:solidFill>
                        </a:rPr>
                        <a:t> on day 0, median [IQR]</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tc>
                  <a:txBody>
                    <a:bodyPr/>
                    <a:lstStyle/>
                    <a:p>
                      <a:pPr algn="ctr"/>
                      <a:r>
                        <a:rPr lang="en-US" sz="2200" dirty="0">
                          <a:solidFill>
                            <a:schemeClr val="bg1"/>
                          </a:solidFill>
                        </a:rPr>
                        <a:t>38.8 [38.4 to 39.2]</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extLst>
                  <a:ext uri="{0D108BD9-81ED-4DB2-BD59-A6C34878D82A}">
                    <a16:rowId xmlns:a16="http://schemas.microsoft.com/office/drawing/2014/main" val="11965958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bg1"/>
                          </a:solidFill>
                        </a:rPr>
                        <a:t>T</a:t>
                      </a:r>
                      <a:r>
                        <a:rPr lang="en-US" sz="2200" baseline="-25000" dirty="0">
                          <a:solidFill>
                            <a:schemeClr val="bg1"/>
                          </a:solidFill>
                        </a:rPr>
                        <a:t>max</a:t>
                      </a:r>
                      <a:r>
                        <a:rPr lang="en-US" sz="2200" dirty="0">
                          <a:solidFill>
                            <a:schemeClr val="bg1"/>
                          </a:solidFill>
                        </a:rPr>
                        <a:t> on day 3, median [IQR]</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solidFill>
                      <a:srgbClr val="E9EDF4"/>
                    </a:solidFill>
                  </a:tcPr>
                </a:tc>
                <a:tc>
                  <a:txBody>
                    <a:bodyPr/>
                    <a:lstStyle/>
                    <a:p>
                      <a:pPr algn="ctr"/>
                      <a:r>
                        <a:rPr lang="en-US" sz="2200" dirty="0">
                          <a:solidFill>
                            <a:schemeClr val="bg1"/>
                          </a:solidFill>
                        </a:rPr>
                        <a:t>38.2 [37.8 to 38.8]</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solidFill>
                      <a:srgbClr val="E9EDF4"/>
                    </a:solidFill>
                  </a:tcPr>
                </a:tc>
                <a:extLst>
                  <a:ext uri="{0D108BD9-81ED-4DB2-BD59-A6C34878D82A}">
                    <a16:rowId xmlns:a16="http://schemas.microsoft.com/office/drawing/2014/main" val="2304602512"/>
                  </a:ext>
                </a:extLst>
              </a:tr>
            </a:tbl>
          </a:graphicData>
        </a:graphic>
      </p:graphicFrame>
    </p:spTree>
    <p:extLst>
      <p:ext uri="{BB962C8B-B14F-4D97-AF65-F5344CB8AC3E}">
        <p14:creationId xmlns:p14="http://schemas.microsoft.com/office/powerpoint/2010/main" val="2239950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2B02790-5395-A160-8D39-FA5EA14AB5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21972-6317-DB2A-F80C-10C54EEE625E}"/>
              </a:ext>
            </a:extLst>
          </p:cNvPr>
          <p:cNvSpPr>
            <a:spLocks noGrp="1"/>
          </p:cNvSpPr>
          <p:nvPr>
            <p:ph type="title"/>
          </p:nvPr>
        </p:nvSpPr>
        <p:spPr/>
        <p:txBody>
          <a:bodyPr/>
          <a:lstStyle/>
          <a:p>
            <a:r>
              <a:rPr lang="en-US" dirty="0"/>
              <a:t>Results – Secondary Outcomes</a:t>
            </a:r>
          </a:p>
        </p:txBody>
      </p:sp>
      <p:sp>
        <p:nvSpPr>
          <p:cNvPr id="4" name="Slide Number Placeholder 3">
            <a:extLst>
              <a:ext uri="{FF2B5EF4-FFF2-40B4-BE49-F238E27FC236}">
                <a16:creationId xmlns:a16="http://schemas.microsoft.com/office/drawing/2014/main" id="{13E171A1-2C98-8D1F-8094-54EA96D99552}"/>
              </a:ext>
            </a:extLst>
          </p:cNvPr>
          <p:cNvSpPr>
            <a:spLocks noGrp="1"/>
          </p:cNvSpPr>
          <p:nvPr>
            <p:ph type="sldNum" sz="quarter" idx="10"/>
          </p:nvPr>
        </p:nvSpPr>
        <p:spPr/>
        <p:txBody>
          <a:bodyPr/>
          <a:lstStyle/>
          <a:p>
            <a:pPr>
              <a:defRPr/>
            </a:pPr>
            <a:fld id="{70529338-9541-42ED-ADCF-A60C1F34BD22}" type="slidenum">
              <a:rPr lang="en-US" altLang="en-US" smtClean="0"/>
              <a:pPr>
                <a:defRPr/>
              </a:pPr>
              <a:t>23</a:t>
            </a:fld>
            <a:endParaRPr lang="en-US" altLang="en-US" dirty="0"/>
          </a:p>
        </p:txBody>
      </p:sp>
      <p:graphicFrame>
        <p:nvGraphicFramePr>
          <p:cNvPr id="13" name="Content Placeholder 9">
            <a:extLst>
              <a:ext uri="{FF2B5EF4-FFF2-40B4-BE49-F238E27FC236}">
                <a16:creationId xmlns:a16="http://schemas.microsoft.com/office/drawing/2014/main" id="{33436743-FB88-CE9D-7A5F-7D8D8249CA7F}"/>
              </a:ext>
            </a:extLst>
          </p:cNvPr>
          <p:cNvGraphicFramePr>
            <a:graphicFrameLocks/>
          </p:cNvGraphicFramePr>
          <p:nvPr>
            <p:extLst>
              <p:ext uri="{D42A27DB-BD31-4B8C-83A1-F6EECF244321}">
                <p14:modId xmlns:p14="http://schemas.microsoft.com/office/powerpoint/2010/main" val="294001585"/>
              </p:ext>
            </p:extLst>
          </p:nvPr>
        </p:nvGraphicFramePr>
        <p:xfrm>
          <a:off x="457200" y="1961832"/>
          <a:ext cx="8229600" cy="293433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242370114"/>
                    </a:ext>
                  </a:extLst>
                </a:gridCol>
                <a:gridCol w="4114800">
                  <a:extLst>
                    <a:ext uri="{9D8B030D-6E8A-4147-A177-3AD203B41FA5}">
                      <a16:colId xmlns:a16="http://schemas.microsoft.com/office/drawing/2014/main" val="3049423460"/>
                    </a:ext>
                  </a:extLst>
                </a:gridCol>
              </a:tblGrid>
              <a:tr h="370840">
                <a:tc>
                  <a:txBody>
                    <a:bodyPr/>
                    <a:lstStyle/>
                    <a:p>
                      <a:pPr algn="ctr"/>
                      <a:endParaRPr lang="en-US" sz="2400" dirty="0">
                        <a:solidFill>
                          <a:schemeClr val="bg1"/>
                        </a:solidFill>
                      </a:endParaRPr>
                    </a:p>
                  </a:txBody>
                  <a:tcPr anchor="ctr">
                    <a:lnR w="12700" cap="flat" cmpd="sng" algn="ctr">
                      <a:solidFill>
                        <a:schemeClr val="tx1">
                          <a:lumMod val="50000"/>
                        </a:schemeClr>
                      </a:solidFill>
                      <a:prstDash val="solid"/>
                      <a:round/>
                      <a:headEnd type="none" w="med" len="med"/>
                      <a:tailEnd type="none" w="med" len="med"/>
                    </a:lnR>
                    <a:lnB w="12700" cap="flat" cmpd="sng" algn="ctr">
                      <a:solidFill>
                        <a:schemeClr val="tx1">
                          <a:lumMod val="50000"/>
                        </a:schemeClr>
                      </a:solidFill>
                      <a:prstDash val="solid"/>
                      <a:round/>
                      <a:headEnd type="none" w="med" len="med"/>
                      <a:tailEnd type="none" w="med" len="med"/>
                    </a:lnB>
                    <a:solidFill>
                      <a:srgbClr val="FEC50D"/>
                    </a:solidFill>
                  </a:tcPr>
                </a:tc>
                <a:tc>
                  <a:txBody>
                    <a:bodyPr/>
                    <a:lstStyle/>
                    <a:p>
                      <a:pPr marL="0" marR="0" algn="ctr">
                        <a:lnSpc>
                          <a:spcPct val="107000"/>
                        </a:lnSpc>
                        <a:spcAft>
                          <a:spcPts val="800"/>
                        </a:spcAft>
                        <a:buNone/>
                      </a:pPr>
                      <a:r>
                        <a:rPr lang="en-US" sz="2400" kern="100" dirty="0">
                          <a:solidFill>
                            <a:schemeClr val="bg1"/>
                          </a:solidFill>
                          <a:effectLst/>
                        </a:rPr>
                        <a:t>Neurogenic Fever (n=75)</a:t>
                      </a: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lumMod val="50000"/>
                        </a:schemeClr>
                      </a:solidFill>
                      <a:prstDash val="solid"/>
                      <a:round/>
                      <a:headEnd type="none" w="med" len="med"/>
                      <a:tailEnd type="none" w="med" len="med"/>
                    </a:lnL>
                    <a:lnB w="12700" cap="flat" cmpd="sng" algn="ctr">
                      <a:solidFill>
                        <a:schemeClr val="tx1">
                          <a:lumMod val="50000"/>
                        </a:schemeClr>
                      </a:solidFill>
                      <a:prstDash val="solid"/>
                      <a:round/>
                      <a:headEnd type="none" w="med" len="med"/>
                      <a:tailEnd type="none" w="med" len="med"/>
                    </a:lnB>
                    <a:solidFill>
                      <a:srgbClr val="FEC50D"/>
                    </a:solidFill>
                  </a:tcPr>
                </a:tc>
                <a:extLst>
                  <a:ext uri="{0D108BD9-81ED-4DB2-BD59-A6C34878D82A}">
                    <a16:rowId xmlns:a16="http://schemas.microsoft.com/office/drawing/2014/main" val="261297846"/>
                  </a:ext>
                </a:extLst>
              </a:tr>
              <a:tr h="370840">
                <a:tc>
                  <a:txBody>
                    <a:bodyPr/>
                    <a:lstStyle/>
                    <a:p>
                      <a:r>
                        <a:rPr lang="en-US" sz="2200" dirty="0">
                          <a:solidFill>
                            <a:schemeClr val="bg1"/>
                          </a:solidFill>
                        </a:rPr>
                        <a:t>ICU LOS (days), median [IQR]</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tc>
                  <a:txBody>
                    <a:bodyPr/>
                    <a:lstStyle/>
                    <a:p>
                      <a:pPr algn="ctr"/>
                      <a:r>
                        <a:rPr lang="en-US" sz="2200" dirty="0">
                          <a:solidFill>
                            <a:schemeClr val="bg1"/>
                          </a:solidFill>
                        </a:rPr>
                        <a:t>18.1 [10.3-22.5]</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extLst>
                  <a:ext uri="{0D108BD9-81ED-4DB2-BD59-A6C34878D82A}">
                    <a16:rowId xmlns:a16="http://schemas.microsoft.com/office/drawing/2014/main" val="1196595845"/>
                  </a:ext>
                </a:extLst>
              </a:tr>
              <a:tr h="370840">
                <a:tc>
                  <a:txBody>
                    <a:bodyPr/>
                    <a:lstStyle/>
                    <a:p>
                      <a:r>
                        <a:rPr lang="en-US" sz="2200" dirty="0">
                          <a:solidFill>
                            <a:schemeClr val="bg1"/>
                          </a:solidFill>
                        </a:rPr>
                        <a:t>Hospital LOS (days), median [IQR]</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E9EDF4"/>
                    </a:solidFill>
                  </a:tcPr>
                </a:tc>
                <a:tc>
                  <a:txBody>
                    <a:bodyPr/>
                    <a:lstStyle/>
                    <a:p>
                      <a:pPr algn="ctr"/>
                      <a:r>
                        <a:rPr lang="en-US" sz="2200" dirty="0">
                          <a:solidFill>
                            <a:schemeClr val="bg1"/>
                          </a:solidFill>
                        </a:rPr>
                        <a:t>22 </a:t>
                      </a:r>
                      <a:r>
                        <a:rPr lang="en-US" sz="2200">
                          <a:solidFill>
                            <a:schemeClr val="bg1"/>
                          </a:solidFill>
                        </a:rPr>
                        <a:t>[12.2-36.5</a:t>
                      </a:r>
                      <a:r>
                        <a:rPr lang="en-US" sz="2200" dirty="0">
                          <a:solidFill>
                            <a:schemeClr val="bg1"/>
                          </a:solidFill>
                        </a:rPr>
                        <a:t>]</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E9EDF4"/>
                    </a:solidFill>
                  </a:tcPr>
                </a:tc>
                <a:extLst>
                  <a:ext uri="{0D108BD9-81ED-4DB2-BD59-A6C34878D82A}">
                    <a16:rowId xmlns:a16="http://schemas.microsoft.com/office/drawing/2014/main" val="2304602512"/>
                  </a:ext>
                </a:extLst>
              </a:tr>
              <a:tr h="370840">
                <a:tc>
                  <a:txBody>
                    <a:bodyPr/>
                    <a:lstStyle/>
                    <a:p>
                      <a:r>
                        <a:rPr lang="en-US" sz="2200" dirty="0">
                          <a:solidFill>
                            <a:schemeClr val="bg1"/>
                          </a:solidFill>
                        </a:rPr>
                        <a:t>30-day readmission, n (%)</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tc>
                  <a:txBody>
                    <a:bodyPr/>
                    <a:lstStyle/>
                    <a:p>
                      <a:pPr algn="ctr"/>
                      <a:r>
                        <a:rPr lang="en-US" sz="2200" dirty="0">
                          <a:solidFill>
                            <a:schemeClr val="bg1"/>
                          </a:solidFill>
                        </a:rPr>
                        <a:t>17 (22.7)</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extLst>
                  <a:ext uri="{0D108BD9-81ED-4DB2-BD59-A6C34878D82A}">
                    <a16:rowId xmlns:a16="http://schemas.microsoft.com/office/drawing/2014/main" val="876828698"/>
                  </a:ext>
                </a:extLst>
              </a:tr>
              <a:tr h="370840">
                <a:tc>
                  <a:txBody>
                    <a:bodyPr/>
                    <a:lstStyle/>
                    <a:p>
                      <a:r>
                        <a:rPr lang="en-US" sz="2200" dirty="0">
                          <a:solidFill>
                            <a:schemeClr val="bg1"/>
                          </a:solidFill>
                        </a:rPr>
                        <a:t>Death during administration period, n (%)</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E9EDF4"/>
                    </a:solidFill>
                  </a:tcPr>
                </a:tc>
                <a:tc>
                  <a:txBody>
                    <a:bodyPr/>
                    <a:lstStyle/>
                    <a:p>
                      <a:pPr algn="ctr"/>
                      <a:r>
                        <a:rPr lang="en-US" sz="2200" dirty="0">
                          <a:solidFill>
                            <a:schemeClr val="bg1"/>
                          </a:solidFill>
                        </a:rPr>
                        <a:t>17 (22.7)</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E9EDF4"/>
                    </a:solidFill>
                  </a:tcPr>
                </a:tc>
                <a:extLst>
                  <a:ext uri="{0D108BD9-81ED-4DB2-BD59-A6C34878D82A}">
                    <a16:rowId xmlns:a16="http://schemas.microsoft.com/office/drawing/2014/main" val="3864032644"/>
                  </a:ext>
                </a:extLst>
              </a:tr>
              <a:tr h="397193">
                <a:tc>
                  <a:txBody>
                    <a:bodyPr/>
                    <a:lstStyle/>
                    <a:p>
                      <a:r>
                        <a:rPr lang="en-US" sz="2200" dirty="0">
                          <a:solidFill>
                            <a:schemeClr val="bg1"/>
                          </a:solidFill>
                        </a:rPr>
                        <a:t>Death within 30 days, n (%)</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solidFill>
                      <a:srgbClr val="D0D8E8"/>
                    </a:solidFill>
                  </a:tcPr>
                </a:tc>
                <a:tc>
                  <a:txBody>
                    <a:bodyPr/>
                    <a:lstStyle/>
                    <a:p>
                      <a:pPr algn="ctr"/>
                      <a:r>
                        <a:rPr lang="en-US" sz="2200" dirty="0">
                          <a:solidFill>
                            <a:schemeClr val="bg1"/>
                          </a:solidFill>
                        </a:rPr>
                        <a:t>24 (32.0)</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solidFill>
                      <a:srgbClr val="D0D8E8"/>
                    </a:solidFill>
                  </a:tcPr>
                </a:tc>
                <a:extLst>
                  <a:ext uri="{0D108BD9-81ED-4DB2-BD59-A6C34878D82A}">
                    <a16:rowId xmlns:a16="http://schemas.microsoft.com/office/drawing/2014/main" val="4286660832"/>
                  </a:ext>
                </a:extLst>
              </a:tr>
            </a:tbl>
          </a:graphicData>
        </a:graphic>
      </p:graphicFrame>
    </p:spTree>
    <p:extLst>
      <p:ext uri="{BB962C8B-B14F-4D97-AF65-F5344CB8AC3E}">
        <p14:creationId xmlns:p14="http://schemas.microsoft.com/office/powerpoint/2010/main" val="121214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01563-09AC-641C-D4A3-C84C5D25B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A0F65D-153A-BF2F-E07A-7F5C995E67EF}"/>
              </a:ext>
            </a:extLst>
          </p:cNvPr>
          <p:cNvSpPr>
            <a:spLocks noGrp="1"/>
          </p:cNvSpPr>
          <p:nvPr>
            <p:ph type="title"/>
          </p:nvPr>
        </p:nvSpPr>
        <p:spPr/>
        <p:txBody>
          <a:bodyPr/>
          <a:lstStyle/>
          <a:p>
            <a:r>
              <a:rPr lang="en-US" dirty="0"/>
              <a:t>Results – Secondary Outcomes</a:t>
            </a:r>
          </a:p>
        </p:txBody>
      </p:sp>
      <p:sp>
        <p:nvSpPr>
          <p:cNvPr id="4" name="Slide Number Placeholder 3">
            <a:extLst>
              <a:ext uri="{FF2B5EF4-FFF2-40B4-BE49-F238E27FC236}">
                <a16:creationId xmlns:a16="http://schemas.microsoft.com/office/drawing/2014/main" id="{80F53F36-4068-9B90-A830-7658FED98894}"/>
              </a:ext>
            </a:extLst>
          </p:cNvPr>
          <p:cNvSpPr>
            <a:spLocks noGrp="1"/>
          </p:cNvSpPr>
          <p:nvPr>
            <p:ph type="sldNum" sz="quarter" idx="10"/>
          </p:nvPr>
        </p:nvSpPr>
        <p:spPr/>
        <p:txBody>
          <a:bodyPr/>
          <a:lstStyle/>
          <a:p>
            <a:pPr>
              <a:defRPr/>
            </a:pPr>
            <a:fld id="{70529338-9541-42ED-ADCF-A60C1F34BD22}" type="slidenum">
              <a:rPr lang="en-US" altLang="en-US" smtClean="0"/>
              <a:pPr>
                <a:defRPr/>
              </a:pPr>
              <a:t>24</a:t>
            </a:fld>
            <a:endParaRPr lang="en-US" altLang="en-US" dirty="0"/>
          </a:p>
        </p:txBody>
      </p:sp>
      <p:graphicFrame>
        <p:nvGraphicFramePr>
          <p:cNvPr id="13" name="Content Placeholder 9">
            <a:extLst>
              <a:ext uri="{FF2B5EF4-FFF2-40B4-BE49-F238E27FC236}">
                <a16:creationId xmlns:a16="http://schemas.microsoft.com/office/drawing/2014/main" id="{D459AA03-BDC3-86E9-DE85-E89502A42921}"/>
              </a:ext>
            </a:extLst>
          </p:cNvPr>
          <p:cNvGraphicFramePr>
            <a:graphicFrameLocks/>
          </p:cNvGraphicFramePr>
          <p:nvPr>
            <p:extLst>
              <p:ext uri="{D42A27DB-BD31-4B8C-83A1-F6EECF244321}">
                <p14:modId xmlns:p14="http://schemas.microsoft.com/office/powerpoint/2010/main" val="1839531265"/>
              </p:ext>
            </p:extLst>
          </p:nvPr>
        </p:nvGraphicFramePr>
        <p:xfrm>
          <a:off x="457200" y="2342832"/>
          <a:ext cx="8229600" cy="217233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242370114"/>
                    </a:ext>
                  </a:extLst>
                </a:gridCol>
                <a:gridCol w="4114800">
                  <a:extLst>
                    <a:ext uri="{9D8B030D-6E8A-4147-A177-3AD203B41FA5}">
                      <a16:colId xmlns:a16="http://schemas.microsoft.com/office/drawing/2014/main" val="3049423460"/>
                    </a:ext>
                  </a:extLst>
                </a:gridCol>
              </a:tblGrid>
              <a:tr h="370840">
                <a:tc>
                  <a:txBody>
                    <a:bodyPr/>
                    <a:lstStyle/>
                    <a:p>
                      <a:pPr algn="ctr"/>
                      <a:endParaRPr lang="en-US" sz="2400" dirty="0">
                        <a:solidFill>
                          <a:schemeClr val="bg1"/>
                        </a:solidFill>
                      </a:endParaRPr>
                    </a:p>
                  </a:txBody>
                  <a:tcPr anchor="ctr">
                    <a:lnR w="12700" cap="flat" cmpd="sng" algn="ctr">
                      <a:solidFill>
                        <a:schemeClr val="tx1">
                          <a:lumMod val="50000"/>
                        </a:schemeClr>
                      </a:solidFill>
                      <a:prstDash val="solid"/>
                      <a:round/>
                      <a:headEnd type="none" w="med" len="med"/>
                      <a:tailEnd type="none" w="med" len="med"/>
                    </a:lnR>
                    <a:lnB w="12700" cap="flat" cmpd="sng" algn="ctr">
                      <a:solidFill>
                        <a:schemeClr val="tx1">
                          <a:lumMod val="50000"/>
                        </a:schemeClr>
                      </a:solidFill>
                      <a:prstDash val="solid"/>
                      <a:round/>
                      <a:headEnd type="none" w="med" len="med"/>
                      <a:tailEnd type="none" w="med" len="med"/>
                    </a:lnB>
                    <a:solidFill>
                      <a:srgbClr val="FEC50D"/>
                    </a:solidFill>
                  </a:tcPr>
                </a:tc>
                <a:tc>
                  <a:txBody>
                    <a:bodyPr/>
                    <a:lstStyle/>
                    <a:p>
                      <a:pPr marL="0" marR="0" algn="ctr">
                        <a:lnSpc>
                          <a:spcPct val="107000"/>
                        </a:lnSpc>
                        <a:spcAft>
                          <a:spcPts val="800"/>
                        </a:spcAft>
                        <a:buNone/>
                      </a:pPr>
                      <a:r>
                        <a:rPr lang="en-US" sz="2400" kern="100" dirty="0">
                          <a:solidFill>
                            <a:schemeClr val="bg1"/>
                          </a:solidFill>
                          <a:effectLst/>
                        </a:rPr>
                        <a:t>Neurogenic Fever (n=75)</a:t>
                      </a: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lumMod val="50000"/>
                        </a:schemeClr>
                      </a:solidFill>
                      <a:prstDash val="solid"/>
                      <a:round/>
                      <a:headEnd type="none" w="med" len="med"/>
                      <a:tailEnd type="none" w="med" len="med"/>
                    </a:lnL>
                    <a:lnB w="12700" cap="flat" cmpd="sng" algn="ctr">
                      <a:solidFill>
                        <a:schemeClr val="tx1">
                          <a:lumMod val="50000"/>
                        </a:schemeClr>
                      </a:solidFill>
                      <a:prstDash val="solid"/>
                      <a:round/>
                      <a:headEnd type="none" w="med" len="med"/>
                      <a:tailEnd type="none" w="med" len="med"/>
                    </a:lnB>
                    <a:solidFill>
                      <a:srgbClr val="FEC50D"/>
                    </a:solidFill>
                  </a:tcPr>
                </a:tc>
                <a:extLst>
                  <a:ext uri="{0D108BD9-81ED-4DB2-BD59-A6C34878D82A}">
                    <a16:rowId xmlns:a16="http://schemas.microsoft.com/office/drawing/2014/main" val="261297846"/>
                  </a:ext>
                </a:extLst>
              </a:tr>
              <a:tr h="370840">
                <a:tc>
                  <a:txBody>
                    <a:bodyPr/>
                    <a:lstStyle/>
                    <a:p>
                      <a:r>
                        <a:rPr lang="en-US" sz="2200" dirty="0">
                          <a:solidFill>
                            <a:schemeClr val="bg1"/>
                          </a:solidFill>
                        </a:rPr>
                        <a:t>ICU LOS (days), median [IQR]</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tc>
                  <a:txBody>
                    <a:bodyPr/>
                    <a:lstStyle/>
                    <a:p>
                      <a:pPr algn="ctr"/>
                      <a:r>
                        <a:rPr lang="en-US" sz="2200" dirty="0">
                          <a:solidFill>
                            <a:schemeClr val="bg1"/>
                          </a:solidFill>
                        </a:rPr>
                        <a:t>18.1 [10.3 to 22.5]</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extLst>
                  <a:ext uri="{0D108BD9-81ED-4DB2-BD59-A6C34878D82A}">
                    <a16:rowId xmlns:a16="http://schemas.microsoft.com/office/drawing/2014/main" val="1196595845"/>
                  </a:ext>
                </a:extLst>
              </a:tr>
              <a:tr h="370840">
                <a:tc>
                  <a:txBody>
                    <a:bodyPr/>
                    <a:lstStyle/>
                    <a:p>
                      <a:r>
                        <a:rPr lang="en-US" sz="2200" dirty="0">
                          <a:solidFill>
                            <a:schemeClr val="bg1"/>
                          </a:solidFill>
                        </a:rPr>
                        <a:t>Hospital LOS (days), median [IQR]</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E9EDF4"/>
                    </a:solidFill>
                  </a:tcPr>
                </a:tc>
                <a:tc>
                  <a:txBody>
                    <a:bodyPr/>
                    <a:lstStyle/>
                    <a:p>
                      <a:pPr algn="ctr"/>
                      <a:r>
                        <a:rPr lang="en-US" sz="2200" dirty="0">
                          <a:solidFill>
                            <a:schemeClr val="bg1"/>
                          </a:solidFill>
                        </a:rPr>
                        <a:t>22 [12.2 to 36.5]</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E9EDF4"/>
                    </a:solidFill>
                  </a:tcPr>
                </a:tc>
                <a:extLst>
                  <a:ext uri="{0D108BD9-81ED-4DB2-BD59-A6C34878D82A}">
                    <a16:rowId xmlns:a16="http://schemas.microsoft.com/office/drawing/2014/main" val="2304602512"/>
                  </a:ext>
                </a:extLst>
              </a:tr>
              <a:tr h="370840">
                <a:tc>
                  <a:txBody>
                    <a:bodyPr/>
                    <a:lstStyle/>
                    <a:p>
                      <a:r>
                        <a:rPr lang="en-US" sz="2200" dirty="0">
                          <a:solidFill>
                            <a:schemeClr val="bg1"/>
                          </a:solidFill>
                        </a:rPr>
                        <a:t>30-day readmission, n (%)</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tc>
                  <a:txBody>
                    <a:bodyPr/>
                    <a:lstStyle/>
                    <a:p>
                      <a:pPr algn="ctr"/>
                      <a:r>
                        <a:rPr lang="en-US" sz="2200" dirty="0">
                          <a:solidFill>
                            <a:schemeClr val="bg1"/>
                          </a:solidFill>
                        </a:rPr>
                        <a:t>17 (22.7)</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extLst>
                  <a:ext uri="{0D108BD9-81ED-4DB2-BD59-A6C34878D82A}">
                    <a16:rowId xmlns:a16="http://schemas.microsoft.com/office/drawing/2014/main" val="876828698"/>
                  </a:ext>
                </a:extLst>
              </a:tr>
              <a:tr h="397193">
                <a:tc>
                  <a:txBody>
                    <a:bodyPr/>
                    <a:lstStyle/>
                    <a:p>
                      <a:r>
                        <a:rPr lang="en-US" sz="2200" dirty="0">
                          <a:solidFill>
                            <a:schemeClr val="bg1"/>
                          </a:solidFill>
                        </a:rPr>
                        <a:t>Death within 30 days, n (%)</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solidFill>
                      <a:srgbClr val="E9EDF4"/>
                    </a:solidFill>
                  </a:tcPr>
                </a:tc>
                <a:tc>
                  <a:txBody>
                    <a:bodyPr/>
                    <a:lstStyle/>
                    <a:p>
                      <a:pPr algn="ctr"/>
                      <a:r>
                        <a:rPr lang="en-US" sz="2200" dirty="0">
                          <a:solidFill>
                            <a:schemeClr val="bg1"/>
                          </a:solidFill>
                        </a:rPr>
                        <a:t>24 (32.0)</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solidFill>
                      <a:srgbClr val="E9EDF4"/>
                    </a:solidFill>
                  </a:tcPr>
                </a:tc>
                <a:extLst>
                  <a:ext uri="{0D108BD9-81ED-4DB2-BD59-A6C34878D82A}">
                    <a16:rowId xmlns:a16="http://schemas.microsoft.com/office/drawing/2014/main" val="4286660832"/>
                  </a:ext>
                </a:extLst>
              </a:tr>
            </a:tbl>
          </a:graphicData>
        </a:graphic>
      </p:graphicFrame>
    </p:spTree>
    <p:extLst>
      <p:ext uri="{BB962C8B-B14F-4D97-AF65-F5344CB8AC3E}">
        <p14:creationId xmlns:p14="http://schemas.microsoft.com/office/powerpoint/2010/main" val="3960400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73630-E0CE-5C04-BFF0-E7A38FC850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70344C-705D-D404-C800-B8F7D70CC943}"/>
              </a:ext>
            </a:extLst>
          </p:cNvPr>
          <p:cNvSpPr>
            <a:spLocks noGrp="1"/>
          </p:cNvSpPr>
          <p:nvPr>
            <p:ph type="title"/>
          </p:nvPr>
        </p:nvSpPr>
        <p:spPr/>
        <p:txBody>
          <a:bodyPr/>
          <a:lstStyle/>
          <a:p>
            <a:r>
              <a:rPr lang="en-US" dirty="0"/>
              <a:t>Results – Secondary Outcomes </a:t>
            </a:r>
          </a:p>
        </p:txBody>
      </p:sp>
      <p:sp>
        <p:nvSpPr>
          <p:cNvPr id="4" name="Slide Number Placeholder 3">
            <a:extLst>
              <a:ext uri="{FF2B5EF4-FFF2-40B4-BE49-F238E27FC236}">
                <a16:creationId xmlns:a16="http://schemas.microsoft.com/office/drawing/2014/main" id="{B44FA77D-C066-C38E-BE2F-8CC18129C3A6}"/>
              </a:ext>
            </a:extLst>
          </p:cNvPr>
          <p:cNvSpPr>
            <a:spLocks noGrp="1"/>
          </p:cNvSpPr>
          <p:nvPr>
            <p:ph type="sldNum" sz="quarter" idx="10"/>
          </p:nvPr>
        </p:nvSpPr>
        <p:spPr/>
        <p:txBody>
          <a:bodyPr/>
          <a:lstStyle/>
          <a:p>
            <a:pPr>
              <a:defRPr/>
            </a:pPr>
            <a:fld id="{70529338-9541-42ED-ADCF-A60C1F34BD22}" type="slidenum">
              <a:rPr lang="en-US" altLang="en-US" smtClean="0"/>
              <a:pPr>
                <a:defRPr/>
              </a:pPr>
              <a:t>25</a:t>
            </a:fld>
            <a:endParaRPr lang="en-US" altLang="en-US" dirty="0"/>
          </a:p>
        </p:txBody>
      </p:sp>
      <p:graphicFrame>
        <p:nvGraphicFramePr>
          <p:cNvPr id="10" name="Content Placeholder 9">
            <a:extLst>
              <a:ext uri="{FF2B5EF4-FFF2-40B4-BE49-F238E27FC236}">
                <a16:creationId xmlns:a16="http://schemas.microsoft.com/office/drawing/2014/main" id="{93F22E5B-3723-A4C9-51FC-3DF5490A1E4A}"/>
              </a:ext>
            </a:extLst>
          </p:cNvPr>
          <p:cNvGraphicFramePr>
            <a:graphicFrameLocks noGrp="1"/>
          </p:cNvGraphicFramePr>
          <p:nvPr>
            <p:ph idx="1"/>
            <p:extLst>
              <p:ext uri="{D42A27DB-BD31-4B8C-83A1-F6EECF244321}">
                <p14:modId xmlns:p14="http://schemas.microsoft.com/office/powerpoint/2010/main" val="2369078596"/>
              </p:ext>
            </p:extLst>
          </p:nvPr>
        </p:nvGraphicFramePr>
        <p:xfrm>
          <a:off x="457200" y="3739197"/>
          <a:ext cx="8229600" cy="1981200"/>
        </p:xfrm>
        <a:graphic>
          <a:graphicData uri="http://schemas.openxmlformats.org/drawingml/2006/table">
            <a:tbl>
              <a:tblPr firstRow="1" bandRow="1">
                <a:tableStyleId>{5C22544A-7EE6-4342-B048-85BDC9FD1C3A}</a:tableStyleId>
              </a:tblPr>
              <a:tblGrid>
                <a:gridCol w="3131820">
                  <a:extLst>
                    <a:ext uri="{9D8B030D-6E8A-4147-A177-3AD203B41FA5}">
                      <a16:colId xmlns:a16="http://schemas.microsoft.com/office/drawing/2014/main" val="1242370114"/>
                    </a:ext>
                  </a:extLst>
                </a:gridCol>
                <a:gridCol w="3463290">
                  <a:extLst>
                    <a:ext uri="{9D8B030D-6E8A-4147-A177-3AD203B41FA5}">
                      <a16:colId xmlns:a16="http://schemas.microsoft.com/office/drawing/2014/main" val="3049423460"/>
                    </a:ext>
                  </a:extLst>
                </a:gridCol>
                <a:gridCol w="1634490">
                  <a:extLst>
                    <a:ext uri="{9D8B030D-6E8A-4147-A177-3AD203B41FA5}">
                      <a16:colId xmlns:a16="http://schemas.microsoft.com/office/drawing/2014/main" val="3262980734"/>
                    </a:ext>
                  </a:extLst>
                </a:gridCol>
              </a:tblGrid>
              <a:tr h="370840">
                <a:tc>
                  <a:txBody>
                    <a:bodyPr/>
                    <a:lstStyle/>
                    <a:p>
                      <a:pPr algn="ctr"/>
                      <a:endParaRPr lang="en-US" sz="2400" dirty="0">
                        <a:solidFill>
                          <a:schemeClr val="bg1"/>
                        </a:solidFill>
                      </a:endParaRPr>
                    </a:p>
                  </a:txBody>
                  <a:tcPr anchor="ctr">
                    <a:lnR w="12700" cap="flat" cmpd="sng" algn="ctr">
                      <a:solidFill>
                        <a:schemeClr val="tx1">
                          <a:lumMod val="50000"/>
                        </a:schemeClr>
                      </a:solidFill>
                      <a:prstDash val="solid"/>
                      <a:round/>
                      <a:headEnd type="none" w="med" len="med"/>
                      <a:tailEnd type="none" w="med" len="med"/>
                    </a:lnR>
                    <a:lnB w="12700" cap="flat" cmpd="sng" algn="ctr">
                      <a:solidFill>
                        <a:schemeClr val="tx1">
                          <a:lumMod val="50000"/>
                        </a:schemeClr>
                      </a:solidFill>
                      <a:prstDash val="solid"/>
                      <a:round/>
                      <a:headEnd type="none" w="med" len="med"/>
                      <a:tailEnd type="none" w="med" len="med"/>
                    </a:lnB>
                    <a:solidFill>
                      <a:srgbClr val="FEC50D"/>
                    </a:solidFill>
                  </a:tcPr>
                </a:tc>
                <a:tc>
                  <a:txBody>
                    <a:bodyPr/>
                    <a:lstStyle/>
                    <a:p>
                      <a:pPr algn="ctr"/>
                      <a:r>
                        <a:rPr lang="en-US" sz="2400" dirty="0">
                          <a:solidFill>
                            <a:schemeClr val="bg1"/>
                          </a:solidFill>
                        </a:rPr>
                        <a:t>Temperature Change (</a:t>
                      </a:r>
                      <a:r>
                        <a:rPr lang="en-US" sz="2400" u="none" dirty="0">
                          <a:solidFill>
                            <a:schemeClr val="bg1"/>
                          </a:solidFill>
                        </a:rPr>
                        <a:t>°</a:t>
                      </a:r>
                      <a:r>
                        <a:rPr lang="en-US" sz="2400" dirty="0">
                          <a:solidFill>
                            <a:schemeClr val="bg1"/>
                          </a:solidFill>
                        </a:rPr>
                        <a:t>C)</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B w="12700" cap="flat" cmpd="sng" algn="ctr">
                      <a:solidFill>
                        <a:schemeClr val="tx1">
                          <a:lumMod val="50000"/>
                        </a:schemeClr>
                      </a:solidFill>
                      <a:prstDash val="solid"/>
                      <a:round/>
                      <a:headEnd type="none" w="med" len="med"/>
                      <a:tailEnd type="none" w="med" len="med"/>
                    </a:lnB>
                    <a:solidFill>
                      <a:srgbClr val="FEC50D"/>
                    </a:solidFill>
                  </a:tcPr>
                </a:tc>
                <a:tc>
                  <a:txBody>
                    <a:bodyPr/>
                    <a:lstStyle/>
                    <a:p>
                      <a:pPr algn="ctr"/>
                      <a:r>
                        <a:rPr lang="en-US" sz="2400" dirty="0">
                          <a:solidFill>
                            <a:schemeClr val="bg1"/>
                          </a:solidFill>
                        </a:rPr>
                        <a:t>p-value</a:t>
                      </a:r>
                    </a:p>
                  </a:txBody>
                  <a:tcPr anchor="ctr">
                    <a:lnL w="12700" cap="flat" cmpd="sng" algn="ctr">
                      <a:solidFill>
                        <a:schemeClr val="tx1">
                          <a:lumMod val="50000"/>
                        </a:schemeClr>
                      </a:solidFill>
                      <a:prstDash val="solid"/>
                      <a:round/>
                      <a:headEnd type="none" w="med" len="med"/>
                      <a:tailEnd type="none" w="med" len="med"/>
                    </a:lnL>
                    <a:lnB w="12700" cap="flat" cmpd="sng" algn="ctr">
                      <a:solidFill>
                        <a:schemeClr val="tx1">
                          <a:lumMod val="50000"/>
                        </a:schemeClr>
                      </a:solidFill>
                      <a:prstDash val="solid"/>
                      <a:round/>
                      <a:headEnd type="none" w="med" len="med"/>
                      <a:tailEnd type="none" w="med" len="med"/>
                    </a:lnB>
                    <a:solidFill>
                      <a:srgbClr val="FEC50D"/>
                    </a:solidFill>
                  </a:tcPr>
                </a:tc>
                <a:extLst>
                  <a:ext uri="{0D108BD9-81ED-4DB2-BD59-A6C34878D82A}">
                    <a16:rowId xmlns:a16="http://schemas.microsoft.com/office/drawing/2014/main" val="261297846"/>
                  </a:ext>
                </a:extLst>
              </a:tr>
              <a:tr h="370840">
                <a:tc>
                  <a:txBody>
                    <a:bodyPr/>
                    <a:lstStyle/>
                    <a:p>
                      <a:r>
                        <a:rPr lang="el-GR" sz="2200" dirty="0">
                          <a:solidFill>
                            <a:schemeClr val="bg1"/>
                          </a:solidFill>
                        </a:rPr>
                        <a:t>Δ</a:t>
                      </a:r>
                      <a:r>
                        <a:rPr lang="en-US" sz="2200" dirty="0" err="1">
                          <a:solidFill>
                            <a:schemeClr val="bg1"/>
                          </a:solidFill>
                        </a:rPr>
                        <a:t>T</a:t>
                      </a:r>
                      <a:r>
                        <a:rPr lang="en-US" sz="2200" baseline="-25000" dirty="0" err="1">
                          <a:solidFill>
                            <a:schemeClr val="bg1"/>
                          </a:solidFill>
                        </a:rPr>
                        <a:t>max</a:t>
                      </a:r>
                      <a:r>
                        <a:rPr lang="en-US" sz="2200" dirty="0">
                          <a:solidFill>
                            <a:schemeClr val="bg1"/>
                          </a:solidFill>
                        </a:rPr>
                        <a:t> day 0 to day 1, median [IQR]</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tc>
                  <a:txBody>
                    <a:bodyPr/>
                    <a:lstStyle/>
                    <a:p>
                      <a:pPr algn="ctr"/>
                      <a:r>
                        <a:rPr lang="en-US" sz="2200" dirty="0">
                          <a:solidFill>
                            <a:schemeClr val="bg1"/>
                          </a:solidFill>
                        </a:rPr>
                        <a:t>-0.2 [-0.6-0.2]</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tc>
                  <a:txBody>
                    <a:bodyPr/>
                    <a:lstStyle/>
                    <a:p>
                      <a:pPr algn="ctr"/>
                      <a:r>
                        <a:rPr lang="en-US" sz="2200" dirty="0">
                          <a:solidFill>
                            <a:schemeClr val="bg1"/>
                          </a:solidFill>
                        </a:rPr>
                        <a:t>&lt; 0.01</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extLst>
                  <a:ext uri="{0D108BD9-81ED-4DB2-BD59-A6C34878D82A}">
                    <a16:rowId xmlns:a16="http://schemas.microsoft.com/office/drawing/2014/main" val="1945960107"/>
                  </a:ext>
                </a:extLst>
              </a:tr>
              <a:tr h="370840">
                <a:tc>
                  <a:txBody>
                    <a:bodyPr/>
                    <a:lstStyle/>
                    <a:p>
                      <a:r>
                        <a:rPr lang="el-GR" sz="2200" dirty="0">
                          <a:solidFill>
                            <a:schemeClr val="bg1"/>
                          </a:solidFill>
                        </a:rPr>
                        <a:t>Δ</a:t>
                      </a:r>
                      <a:r>
                        <a:rPr lang="en-US" sz="2200" dirty="0" err="1">
                          <a:solidFill>
                            <a:schemeClr val="bg1"/>
                          </a:solidFill>
                        </a:rPr>
                        <a:t>T</a:t>
                      </a:r>
                      <a:r>
                        <a:rPr lang="en-US" sz="2200" baseline="-25000" dirty="0" err="1">
                          <a:solidFill>
                            <a:schemeClr val="bg1"/>
                          </a:solidFill>
                        </a:rPr>
                        <a:t>max</a:t>
                      </a:r>
                      <a:r>
                        <a:rPr lang="en-US" sz="2200" dirty="0">
                          <a:solidFill>
                            <a:schemeClr val="bg1"/>
                          </a:solidFill>
                        </a:rPr>
                        <a:t> day 0 to day 2, median [IQR]</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solidFill>
                      <a:srgbClr val="E9EDF4"/>
                    </a:solidFill>
                  </a:tcPr>
                </a:tc>
                <a:tc>
                  <a:txBody>
                    <a:bodyPr/>
                    <a:lstStyle/>
                    <a:p>
                      <a:pPr algn="ctr"/>
                      <a:r>
                        <a:rPr lang="en-US" sz="2200" dirty="0">
                          <a:solidFill>
                            <a:schemeClr val="bg1"/>
                          </a:solidFill>
                        </a:rPr>
                        <a:t>-0.4 [-1.2-0.3]</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solidFill>
                      <a:srgbClr val="E9EDF4"/>
                    </a:solidFill>
                  </a:tcPr>
                </a:tc>
                <a:tc>
                  <a:txBody>
                    <a:bodyPr/>
                    <a:lstStyle/>
                    <a:p>
                      <a:pPr algn="ctr"/>
                      <a:r>
                        <a:rPr lang="en-US" sz="2200" dirty="0">
                          <a:solidFill>
                            <a:schemeClr val="bg1"/>
                          </a:solidFill>
                        </a:rPr>
                        <a:t>&lt; 0.01</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solidFill>
                      <a:srgbClr val="E9EDF4"/>
                    </a:solidFill>
                  </a:tcPr>
                </a:tc>
                <a:extLst>
                  <a:ext uri="{0D108BD9-81ED-4DB2-BD59-A6C34878D82A}">
                    <a16:rowId xmlns:a16="http://schemas.microsoft.com/office/drawing/2014/main" val="3483375565"/>
                  </a:ext>
                </a:extLst>
              </a:tr>
            </a:tbl>
          </a:graphicData>
        </a:graphic>
      </p:graphicFrame>
      <p:graphicFrame>
        <p:nvGraphicFramePr>
          <p:cNvPr id="3" name="Content Placeholder 9">
            <a:extLst>
              <a:ext uri="{FF2B5EF4-FFF2-40B4-BE49-F238E27FC236}">
                <a16:creationId xmlns:a16="http://schemas.microsoft.com/office/drawing/2014/main" id="{B73F4C50-3AA2-B7A4-2555-FB0B730396D8}"/>
              </a:ext>
            </a:extLst>
          </p:cNvPr>
          <p:cNvGraphicFramePr>
            <a:graphicFrameLocks/>
          </p:cNvGraphicFramePr>
          <p:nvPr>
            <p:extLst>
              <p:ext uri="{D42A27DB-BD31-4B8C-83A1-F6EECF244321}">
                <p14:modId xmlns:p14="http://schemas.microsoft.com/office/powerpoint/2010/main" val="2608340132"/>
              </p:ext>
            </p:extLst>
          </p:nvPr>
        </p:nvGraphicFramePr>
        <p:xfrm>
          <a:off x="457200" y="1458118"/>
          <a:ext cx="8229600" cy="17373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242370114"/>
                    </a:ext>
                  </a:extLst>
                </a:gridCol>
                <a:gridCol w="4114800">
                  <a:extLst>
                    <a:ext uri="{9D8B030D-6E8A-4147-A177-3AD203B41FA5}">
                      <a16:colId xmlns:a16="http://schemas.microsoft.com/office/drawing/2014/main" val="3049423460"/>
                    </a:ext>
                  </a:extLst>
                </a:gridCol>
              </a:tblGrid>
              <a:tr h="370840">
                <a:tc>
                  <a:txBody>
                    <a:bodyPr/>
                    <a:lstStyle/>
                    <a:p>
                      <a:pPr algn="ctr"/>
                      <a:endParaRPr lang="en-US" sz="2400" dirty="0">
                        <a:solidFill>
                          <a:schemeClr val="bg1"/>
                        </a:solidFill>
                      </a:endParaRPr>
                    </a:p>
                  </a:txBody>
                  <a:tcPr anchor="ctr">
                    <a:lnR w="12700" cap="flat" cmpd="sng" algn="ctr">
                      <a:solidFill>
                        <a:schemeClr val="tx1">
                          <a:lumMod val="50000"/>
                        </a:schemeClr>
                      </a:solidFill>
                      <a:prstDash val="solid"/>
                      <a:round/>
                      <a:headEnd type="none" w="med" len="med"/>
                      <a:tailEnd type="none" w="med" len="med"/>
                    </a:lnR>
                    <a:lnB w="12700" cap="flat" cmpd="sng" algn="ctr">
                      <a:solidFill>
                        <a:schemeClr val="tx1">
                          <a:lumMod val="50000"/>
                        </a:schemeClr>
                      </a:solidFill>
                      <a:prstDash val="solid"/>
                      <a:round/>
                      <a:headEnd type="none" w="med" len="med"/>
                      <a:tailEnd type="none" w="med" len="med"/>
                    </a:lnB>
                    <a:solidFill>
                      <a:srgbClr val="FEC50D"/>
                    </a:solidFill>
                  </a:tcPr>
                </a:tc>
                <a:tc>
                  <a:txBody>
                    <a:bodyPr/>
                    <a:lstStyle/>
                    <a:p>
                      <a:pPr algn="ctr"/>
                      <a:r>
                        <a:rPr lang="en-US" sz="2400" dirty="0">
                          <a:solidFill>
                            <a:schemeClr val="bg1"/>
                          </a:solidFill>
                        </a:rPr>
                        <a:t>Temperature (</a:t>
                      </a:r>
                      <a:r>
                        <a:rPr lang="en-US" sz="2400" u="none" dirty="0">
                          <a:solidFill>
                            <a:schemeClr val="bg1"/>
                          </a:solidFill>
                        </a:rPr>
                        <a:t>°</a:t>
                      </a:r>
                      <a:r>
                        <a:rPr lang="en-US" sz="2400" dirty="0">
                          <a:solidFill>
                            <a:schemeClr val="bg1"/>
                          </a:solidFill>
                        </a:rPr>
                        <a:t>C)</a:t>
                      </a:r>
                    </a:p>
                  </a:txBody>
                  <a:tcPr anchor="ctr">
                    <a:lnL w="12700" cap="flat" cmpd="sng" algn="ctr">
                      <a:solidFill>
                        <a:schemeClr val="tx1">
                          <a:lumMod val="50000"/>
                        </a:schemeClr>
                      </a:solidFill>
                      <a:prstDash val="solid"/>
                      <a:round/>
                      <a:headEnd type="none" w="med" len="med"/>
                      <a:tailEnd type="none" w="med" len="med"/>
                    </a:lnL>
                    <a:lnB w="12700" cap="flat" cmpd="sng" algn="ctr">
                      <a:solidFill>
                        <a:schemeClr val="tx1">
                          <a:lumMod val="50000"/>
                        </a:schemeClr>
                      </a:solidFill>
                      <a:prstDash val="solid"/>
                      <a:round/>
                      <a:headEnd type="none" w="med" len="med"/>
                      <a:tailEnd type="none" w="med" len="med"/>
                    </a:lnB>
                    <a:solidFill>
                      <a:srgbClr val="FEC50D"/>
                    </a:solidFill>
                  </a:tcPr>
                </a:tc>
                <a:extLst>
                  <a:ext uri="{0D108BD9-81ED-4DB2-BD59-A6C34878D82A}">
                    <a16:rowId xmlns:a16="http://schemas.microsoft.com/office/drawing/2014/main" val="261297846"/>
                  </a:ext>
                </a:extLst>
              </a:tr>
              <a:tr h="370840">
                <a:tc>
                  <a:txBody>
                    <a:bodyPr/>
                    <a:lstStyle/>
                    <a:p>
                      <a:r>
                        <a:rPr lang="en-US" sz="2200" dirty="0">
                          <a:solidFill>
                            <a:schemeClr val="bg1"/>
                          </a:solidFill>
                        </a:rPr>
                        <a:t>T</a:t>
                      </a:r>
                      <a:r>
                        <a:rPr lang="en-US" sz="2200" baseline="-25000" dirty="0">
                          <a:solidFill>
                            <a:schemeClr val="bg1"/>
                          </a:solidFill>
                        </a:rPr>
                        <a:t>max</a:t>
                      </a:r>
                      <a:r>
                        <a:rPr lang="en-US" sz="2200" dirty="0">
                          <a:solidFill>
                            <a:schemeClr val="bg1"/>
                          </a:solidFill>
                        </a:rPr>
                        <a:t> on day 0, median [IQR]</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tc>
                  <a:txBody>
                    <a:bodyPr/>
                    <a:lstStyle/>
                    <a:p>
                      <a:pPr algn="ctr"/>
                      <a:r>
                        <a:rPr lang="en-US" sz="2200" dirty="0">
                          <a:solidFill>
                            <a:schemeClr val="bg1"/>
                          </a:solidFill>
                        </a:rPr>
                        <a:t>38.8 [38.4 to 39.2]</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extLst>
                  <a:ext uri="{0D108BD9-81ED-4DB2-BD59-A6C34878D82A}">
                    <a16:rowId xmlns:a16="http://schemas.microsoft.com/office/drawing/2014/main" val="11965958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err="1">
                          <a:solidFill>
                            <a:schemeClr val="bg1"/>
                          </a:solidFill>
                        </a:rPr>
                        <a:t>T</a:t>
                      </a:r>
                      <a:r>
                        <a:rPr lang="en-US" sz="2200" baseline="-25000" dirty="0" err="1">
                          <a:solidFill>
                            <a:schemeClr val="bg1"/>
                          </a:solidFill>
                        </a:rPr>
                        <a:t>max</a:t>
                      </a:r>
                      <a:r>
                        <a:rPr lang="en-US" sz="2200" dirty="0">
                          <a:solidFill>
                            <a:schemeClr val="bg1"/>
                          </a:solidFill>
                        </a:rPr>
                        <a:t> on day 1, median [IQR]</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E9EDF4"/>
                    </a:solidFill>
                  </a:tcPr>
                </a:tc>
                <a:tc>
                  <a:txBody>
                    <a:bodyPr/>
                    <a:lstStyle/>
                    <a:p>
                      <a:pPr algn="ctr"/>
                      <a:r>
                        <a:rPr lang="en-US" sz="2200" dirty="0">
                          <a:solidFill>
                            <a:schemeClr val="bg1"/>
                          </a:solidFill>
                        </a:rPr>
                        <a:t>38.6 [38.2 to 39.0]</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E9EDF4"/>
                    </a:solidFill>
                  </a:tcPr>
                </a:tc>
                <a:extLst>
                  <a:ext uri="{0D108BD9-81ED-4DB2-BD59-A6C34878D82A}">
                    <a16:rowId xmlns:a16="http://schemas.microsoft.com/office/drawing/2014/main" val="23046025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err="1">
                          <a:solidFill>
                            <a:schemeClr val="bg1"/>
                          </a:solidFill>
                        </a:rPr>
                        <a:t>T</a:t>
                      </a:r>
                      <a:r>
                        <a:rPr lang="en-US" sz="2200" baseline="-25000" dirty="0" err="1">
                          <a:solidFill>
                            <a:schemeClr val="bg1"/>
                          </a:solidFill>
                        </a:rPr>
                        <a:t>max</a:t>
                      </a:r>
                      <a:r>
                        <a:rPr lang="en-US" sz="2200" dirty="0">
                          <a:solidFill>
                            <a:schemeClr val="bg1"/>
                          </a:solidFill>
                        </a:rPr>
                        <a:t> on day 2, median [IQR]</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solidFill>
                      <a:srgbClr val="D0D8E8"/>
                    </a:solidFill>
                  </a:tcPr>
                </a:tc>
                <a:tc>
                  <a:txBody>
                    <a:bodyPr/>
                    <a:lstStyle/>
                    <a:p>
                      <a:pPr algn="ctr"/>
                      <a:r>
                        <a:rPr lang="en-US" sz="2200" dirty="0">
                          <a:solidFill>
                            <a:schemeClr val="bg1"/>
                          </a:solidFill>
                        </a:rPr>
                        <a:t>38.3 [37.8 to 38.9]</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solidFill>
                      <a:srgbClr val="D0D8E8"/>
                    </a:solidFill>
                  </a:tcPr>
                </a:tc>
                <a:extLst>
                  <a:ext uri="{0D108BD9-81ED-4DB2-BD59-A6C34878D82A}">
                    <a16:rowId xmlns:a16="http://schemas.microsoft.com/office/drawing/2014/main" val="4070672686"/>
                  </a:ext>
                </a:extLst>
              </a:tr>
            </a:tbl>
          </a:graphicData>
        </a:graphic>
      </p:graphicFrame>
    </p:spTree>
    <p:extLst>
      <p:ext uri="{BB962C8B-B14F-4D97-AF65-F5344CB8AC3E}">
        <p14:creationId xmlns:p14="http://schemas.microsoft.com/office/powerpoint/2010/main" val="4185212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ACAD6-5513-592A-91FC-F06D1144E1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121190-BC45-C658-7F32-0E890C803A15}"/>
              </a:ext>
            </a:extLst>
          </p:cNvPr>
          <p:cNvSpPr>
            <a:spLocks noGrp="1"/>
          </p:cNvSpPr>
          <p:nvPr>
            <p:ph type="title"/>
          </p:nvPr>
        </p:nvSpPr>
        <p:spPr/>
        <p:txBody>
          <a:bodyPr/>
          <a:lstStyle/>
          <a:p>
            <a:r>
              <a:rPr lang="en-US" dirty="0"/>
              <a:t>Results – Subgroup Analysis </a:t>
            </a:r>
          </a:p>
        </p:txBody>
      </p:sp>
      <p:sp>
        <p:nvSpPr>
          <p:cNvPr id="4" name="Slide Number Placeholder 3">
            <a:extLst>
              <a:ext uri="{FF2B5EF4-FFF2-40B4-BE49-F238E27FC236}">
                <a16:creationId xmlns:a16="http://schemas.microsoft.com/office/drawing/2014/main" id="{CE87A131-5A5C-172F-057F-4C0F7D1E30D7}"/>
              </a:ext>
            </a:extLst>
          </p:cNvPr>
          <p:cNvSpPr>
            <a:spLocks noGrp="1"/>
          </p:cNvSpPr>
          <p:nvPr>
            <p:ph type="sldNum" sz="quarter" idx="10"/>
          </p:nvPr>
        </p:nvSpPr>
        <p:spPr/>
        <p:txBody>
          <a:bodyPr/>
          <a:lstStyle/>
          <a:p>
            <a:pPr>
              <a:defRPr/>
            </a:pPr>
            <a:fld id="{70529338-9541-42ED-ADCF-A60C1F34BD22}" type="slidenum">
              <a:rPr lang="en-US" altLang="en-US" smtClean="0"/>
              <a:pPr>
                <a:defRPr/>
              </a:pPr>
              <a:t>26</a:t>
            </a:fld>
            <a:endParaRPr lang="en-US" altLang="en-US" dirty="0"/>
          </a:p>
        </p:txBody>
      </p:sp>
      <p:graphicFrame>
        <p:nvGraphicFramePr>
          <p:cNvPr id="6" name="Content Placeholder 9">
            <a:extLst>
              <a:ext uri="{FF2B5EF4-FFF2-40B4-BE49-F238E27FC236}">
                <a16:creationId xmlns:a16="http://schemas.microsoft.com/office/drawing/2014/main" id="{D7DD31CB-F102-CDF9-F1A5-D2E1AF6A7DB8}"/>
              </a:ext>
            </a:extLst>
          </p:cNvPr>
          <p:cNvGraphicFramePr>
            <a:graphicFrameLocks/>
          </p:cNvGraphicFramePr>
          <p:nvPr>
            <p:extLst>
              <p:ext uri="{D42A27DB-BD31-4B8C-83A1-F6EECF244321}">
                <p14:modId xmlns:p14="http://schemas.microsoft.com/office/powerpoint/2010/main" val="3509352232"/>
              </p:ext>
            </p:extLst>
          </p:nvPr>
        </p:nvGraphicFramePr>
        <p:xfrm>
          <a:off x="875180" y="1963443"/>
          <a:ext cx="7393639" cy="2931113"/>
        </p:xfrm>
        <a:graphic>
          <a:graphicData uri="http://schemas.openxmlformats.org/drawingml/2006/table">
            <a:tbl>
              <a:tblPr firstRow="1" bandRow="1">
                <a:tableStyleId>{5C22544A-7EE6-4342-B048-85BDC9FD1C3A}</a:tableStyleId>
              </a:tblPr>
              <a:tblGrid>
                <a:gridCol w="3762121">
                  <a:extLst>
                    <a:ext uri="{9D8B030D-6E8A-4147-A177-3AD203B41FA5}">
                      <a16:colId xmlns:a16="http://schemas.microsoft.com/office/drawing/2014/main" val="1242370114"/>
                    </a:ext>
                  </a:extLst>
                </a:gridCol>
                <a:gridCol w="3631518">
                  <a:extLst>
                    <a:ext uri="{9D8B030D-6E8A-4147-A177-3AD203B41FA5}">
                      <a16:colId xmlns:a16="http://schemas.microsoft.com/office/drawing/2014/main" val="3049423460"/>
                    </a:ext>
                  </a:extLst>
                </a:gridCol>
              </a:tblGrid>
              <a:tr h="414850">
                <a:tc>
                  <a:txBody>
                    <a:bodyPr/>
                    <a:lstStyle/>
                    <a:p>
                      <a:pPr algn="ctr"/>
                      <a:endParaRPr lang="en-US" sz="2400" dirty="0">
                        <a:solidFill>
                          <a:schemeClr val="bg1"/>
                        </a:solidFill>
                      </a:endParaRPr>
                    </a:p>
                  </a:txBody>
                  <a:tcPr anchor="ctr">
                    <a:lnR w="12700" cap="flat" cmpd="sng" algn="ctr">
                      <a:solidFill>
                        <a:schemeClr val="tx1">
                          <a:lumMod val="50000"/>
                        </a:schemeClr>
                      </a:solidFill>
                      <a:prstDash val="solid"/>
                      <a:round/>
                      <a:headEnd type="none" w="med" len="med"/>
                      <a:tailEnd type="none" w="med" len="med"/>
                    </a:lnR>
                    <a:lnB w="12700" cap="flat" cmpd="sng" algn="ctr">
                      <a:solidFill>
                        <a:schemeClr val="tx1">
                          <a:lumMod val="50000"/>
                        </a:schemeClr>
                      </a:solidFill>
                      <a:prstDash val="solid"/>
                      <a:round/>
                      <a:headEnd type="none" w="med" len="med"/>
                      <a:tailEnd type="none" w="med" len="med"/>
                    </a:lnB>
                    <a:solidFill>
                      <a:srgbClr val="FEC50D"/>
                    </a:solidFill>
                  </a:tcPr>
                </a:tc>
                <a:tc>
                  <a:txBody>
                    <a:bodyPr/>
                    <a:lstStyle/>
                    <a:p>
                      <a:pPr algn="ctr"/>
                      <a:r>
                        <a:rPr lang="en-US" sz="2400" dirty="0">
                          <a:solidFill>
                            <a:schemeClr val="bg1"/>
                          </a:solidFill>
                        </a:rPr>
                        <a:t>Temperature Change (</a:t>
                      </a:r>
                      <a:r>
                        <a:rPr lang="en-US" sz="2400" u="none" dirty="0">
                          <a:solidFill>
                            <a:schemeClr val="bg1"/>
                          </a:solidFill>
                        </a:rPr>
                        <a:t>°</a:t>
                      </a:r>
                      <a:r>
                        <a:rPr lang="en-US" sz="2400" dirty="0">
                          <a:solidFill>
                            <a:schemeClr val="bg1"/>
                          </a:solidFill>
                        </a:rPr>
                        <a:t>C)</a:t>
                      </a:r>
                    </a:p>
                  </a:txBody>
                  <a:tcPr anchor="ctr">
                    <a:lnL w="12700" cap="flat" cmpd="sng" algn="ctr">
                      <a:solidFill>
                        <a:schemeClr val="tx1">
                          <a:lumMod val="50000"/>
                        </a:schemeClr>
                      </a:solidFill>
                      <a:prstDash val="solid"/>
                      <a:round/>
                      <a:headEnd type="none" w="med" len="med"/>
                      <a:tailEnd type="none" w="med" len="med"/>
                    </a:lnL>
                    <a:lnB w="12700" cap="flat" cmpd="sng" algn="ctr">
                      <a:solidFill>
                        <a:schemeClr val="tx1">
                          <a:lumMod val="50000"/>
                        </a:schemeClr>
                      </a:solidFill>
                      <a:prstDash val="solid"/>
                      <a:round/>
                      <a:headEnd type="none" w="med" len="med"/>
                      <a:tailEnd type="none" w="med" len="med"/>
                    </a:lnB>
                    <a:solidFill>
                      <a:srgbClr val="FEC50D"/>
                    </a:solidFill>
                  </a:tcPr>
                </a:tc>
                <a:extLst>
                  <a:ext uri="{0D108BD9-81ED-4DB2-BD59-A6C34878D82A}">
                    <a16:rowId xmlns:a16="http://schemas.microsoft.com/office/drawing/2014/main" val="261297846"/>
                  </a:ext>
                </a:extLst>
              </a:tr>
              <a:tr h="2473913">
                <a:tc>
                  <a:txBody>
                    <a:bodyPr/>
                    <a:lstStyle/>
                    <a:p>
                      <a:pPr marL="0" marR="0">
                        <a:lnSpc>
                          <a:spcPct val="115000"/>
                        </a:lnSpc>
                        <a:spcAft>
                          <a:spcPts val="800"/>
                        </a:spcAft>
                        <a:buNone/>
                      </a:pPr>
                      <a:r>
                        <a:rPr lang="en-US" sz="2200" kern="100" dirty="0">
                          <a:effectLst/>
                          <a:latin typeface="+mn-lt"/>
                          <a:ea typeface="Aptos" panose="020B0004020202020204" pitchFamily="34" charset="0"/>
                          <a:cs typeface="Times New Roman" panose="02020603050405020304" pitchFamily="18" charset="0"/>
                        </a:rPr>
                        <a:t>Cumulative dose, median [IQR]</a:t>
                      </a:r>
                    </a:p>
                    <a:p>
                      <a:pPr marL="0" marR="0" indent="457200">
                        <a:lnSpc>
                          <a:spcPct val="115000"/>
                        </a:lnSpc>
                        <a:spcAft>
                          <a:spcPts val="800"/>
                        </a:spcAft>
                        <a:buNone/>
                      </a:pPr>
                      <a:r>
                        <a:rPr lang="en-US" sz="2200" i="1" kern="100" dirty="0">
                          <a:effectLst/>
                          <a:latin typeface="+mn-lt"/>
                          <a:ea typeface="Aptos" panose="020B0004020202020204" pitchFamily="34" charset="0"/>
                          <a:cs typeface="Times New Roman" panose="02020603050405020304" pitchFamily="18" charset="0"/>
                        </a:rPr>
                        <a:t>0-30mg</a:t>
                      </a:r>
                      <a:endParaRPr lang="en-US" sz="2200" kern="100" dirty="0">
                        <a:effectLst/>
                        <a:latin typeface="+mn-lt"/>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2200" i="1" kern="100" dirty="0">
                          <a:effectLst/>
                          <a:latin typeface="+mn-lt"/>
                          <a:ea typeface="Aptos" panose="020B0004020202020204" pitchFamily="34" charset="0"/>
                          <a:cs typeface="Times New Roman" panose="02020603050405020304" pitchFamily="18" charset="0"/>
                        </a:rPr>
                        <a:t>31-60mg</a:t>
                      </a:r>
                      <a:endParaRPr lang="en-US" sz="2200" kern="100" dirty="0">
                        <a:effectLst/>
                        <a:latin typeface="+mn-lt"/>
                        <a:ea typeface="Aptos" panose="020B0004020202020204" pitchFamily="34" charset="0"/>
                        <a:cs typeface="Times New Roman" panose="02020603050405020304" pitchFamily="18" charset="0"/>
                      </a:endParaRPr>
                    </a:p>
                    <a:p>
                      <a:pPr marL="0" marR="0" indent="457200">
                        <a:lnSpc>
                          <a:spcPct val="115000"/>
                        </a:lnSpc>
                        <a:spcAft>
                          <a:spcPts val="800"/>
                        </a:spcAft>
                        <a:buNone/>
                      </a:pPr>
                      <a:r>
                        <a:rPr lang="en-US" sz="2200" i="1" kern="100" dirty="0">
                          <a:effectLst/>
                          <a:latin typeface="+mn-lt"/>
                          <a:ea typeface="Aptos" panose="020B0004020202020204" pitchFamily="34" charset="0"/>
                          <a:cs typeface="Times New Roman" panose="02020603050405020304" pitchFamily="18" charset="0"/>
                        </a:rPr>
                        <a:t>61-90mg</a:t>
                      </a:r>
                      <a:endParaRPr lang="en-US" sz="2200" kern="100" dirty="0">
                        <a:effectLst/>
                        <a:latin typeface="+mn-lt"/>
                        <a:ea typeface="Aptos" panose="020B0004020202020204" pitchFamily="34" charset="0"/>
                        <a:cs typeface="Times New Roman" panose="02020603050405020304" pitchFamily="18" charset="0"/>
                      </a:endParaRPr>
                    </a:p>
                    <a:p>
                      <a:pPr marL="0" marR="0" indent="457200">
                        <a:lnSpc>
                          <a:spcPct val="115000"/>
                        </a:lnSpc>
                        <a:spcAft>
                          <a:spcPts val="800"/>
                        </a:spcAft>
                        <a:buNone/>
                      </a:pPr>
                      <a:r>
                        <a:rPr lang="en-US" sz="2200" i="1" kern="100" dirty="0">
                          <a:effectLst/>
                          <a:latin typeface="+mn-lt"/>
                          <a:ea typeface="Aptos" panose="020B0004020202020204" pitchFamily="34" charset="0"/>
                          <a:cs typeface="Times New Roman" panose="02020603050405020304" pitchFamily="18" charset="0"/>
                        </a:rPr>
                        <a:t>&gt; 90mg</a:t>
                      </a:r>
                      <a:endParaRPr lang="en-US" sz="2200" kern="100" dirty="0">
                        <a:effectLst/>
                        <a:latin typeface="+mn-lt"/>
                        <a:ea typeface="Aptos" panose="020B0004020202020204" pitchFamily="34" charset="0"/>
                        <a:cs typeface="Times New Roman" panose="02020603050405020304" pitchFamily="18" charset="0"/>
                      </a:endParaRPr>
                    </a:p>
                  </a:txBody>
                  <a:tcP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solidFill>
                      <a:srgbClr val="D0D8E8"/>
                    </a:solidFill>
                  </a:tcPr>
                </a:tc>
                <a:tc>
                  <a:txBody>
                    <a:bodyPr/>
                    <a:lstStyle/>
                    <a:p>
                      <a:pPr algn="ctr">
                        <a:lnSpc>
                          <a:spcPct val="100000"/>
                        </a:lnSpc>
                      </a:pPr>
                      <a:endParaRPr lang="en-US" sz="2200" dirty="0">
                        <a:solidFill>
                          <a:schemeClr val="bg1"/>
                        </a:solidFill>
                      </a:endParaRPr>
                    </a:p>
                    <a:p>
                      <a:pPr algn="ctr">
                        <a:lnSpc>
                          <a:spcPct val="150000"/>
                        </a:lnSpc>
                      </a:pPr>
                      <a:r>
                        <a:rPr lang="en-US" sz="2200" dirty="0">
                          <a:solidFill>
                            <a:schemeClr val="bg1"/>
                          </a:solidFill>
                        </a:rPr>
                        <a:t>-0.7 [-1.4 to -0.1]</a:t>
                      </a:r>
                    </a:p>
                    <a:p>
                      <a:pPr algn="ctr">
                        <a:lnSpc>
                          <a:spcPct val="150000"/>
                        </a:lnSpc>
                      </a:pPr>
                      <a:r>
                        <a:rPr lang="en-US" sz="2200" dirty="0">
                          <a:solidFill>
                            <a:schemeClr val="bg1"/>
                          </a:solidFill>
                        </a:rPr>
                        <a:t>-0.6 [-1.2 to -0.1]</a:t>
                      </a:r>
                    </a:p>
                    <a:p>
                      <a:pPr algn="ctr">
                        <a:lnSpc>
                          <a:spcPct val="150000"/>
                        </a:lnSpc>
                      </a:pPr>
                      <a:r>
                        <a:rPr lang="en-US" sz="2200" dirty="0">
                          <a:solidFill>
                            <a:schemeClr val="bg1"/>
                          </a:solidFill>
                        </a:rPr>
                        <a:t>-0.2 [-0.8 to 0.2]</a:t>
                      </a:r>
                    </a:p>
                    <a:p>
                      <a:pPr algn="ctr">
                        <a:lnSpc>
                          <a:spcPct val="150000"/>
                        </a:lnSpc>
                      </a:pPr>
                      <a:r>
                        <a:rPr lang="en-US" sz="2200" dirty="0">
                          <a:solidFill>
                            <a:schemeClr val="bg1"/>
                          </a:solidFill>
                        </a:rPr>
                        <a:t>-0.6 [-0.8 to -0.2]</a:t>
                      </a:r>
                    </a:p>
                  </a:txBody>
                  <a:tcP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solidFill>
                      <a:srgbClr val="D0D8E8"/>
                    </a:solidFill>
                  </a:tcPr>
                </a:tc>
                <a:extLst>
                  <a:ext uri="{0D108BD9-81ED-4DB2-BD59-A6C34878D82A}">
                    <a16:rowId xmlns:a16="http://schemas.microsoft.com/office/drawing/2014/main" val="1196595845"/>
                  </a:ext>
                </a:extLst>
              </a:tr>
            </a:tbl>
          </a:graphicData>
        </a:graphic>
      </p:graphicFrame>
    </p:spTree>
    <p:extLst>
      <p:ext uri="{BB962C8B-B14F-4D97-AF65-F5344CB8AC3E}">
        <p14:creationId xmlns:p14="http://schemas.microsoft.com/office/powerpoint/2010/main" val="2031208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ED604-CC5A-834B-82D1-BB1835C71A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7D90BF-C9CE-46FF-3128-FA3645F2F550}"/>
              </a:ext>
            </a:extLst>
          </p:cNvPr>
          <p:cNvSpPr>
            <a:spLocks noGrp="1"/>
          </p:cNvSpPr>
          <p:nvPr>
            <p:ph type="title"/>
          </p:nvPr>
        </p:nvSpPr>
        <p:spPr/>
        <p:txBody>
          <a:bodyPr/>
          <a:lstStyle/>
          <a:p>
            <a:r>
              <a:rPr lang="en-US" dirty="0"/>
              <a:t>Results – Subgroup Analysis </a:t>
            </a:r>
          </a:p>
        </p:txBody>
      </p:sp>
      <p:sp>
        <p:nvSpPr>
          <p:cNvPr id="4" name="Slide Number Placeholder 3">
            <a:extLst>
              <a:ext uri="{FF2B5EF4-FFF2-40B4-BE49-F238E27FC236}">
                <a16:creationId xmlns:a16="http://schemas.microsoft.com/office/drawing/2014/main" id="{2E6ACC7B-C53B-C2C4-B417-E035241CDC1A}"/>
              </a:ext>
            </a:extLst>
          </p:cNvPr>
          <p:cNvSpPr>
            <a:spLocks noGrp="1"/>
          </p:cNvSpPr>
          <p:nvPr>
            <p:ph type="sldNum" sz="quarter" idx="10"/>
          </p:nvPr>
        </p:nvSpPr>
        <p:spPr/>
        <p:txBody>
          <a:bodyPr/>
          <a:lstStyle/>
          <a:p>
            <a:pPr>
              <a:defRPr/>
            </a:pPr>
            <a:fld id="{70529338-9541-42ED-ADCF-A60C1F34BD22}" type="slidenum">
              <a:rPr lang="en-US" altLang="en-US" smtClean="0"/>
              <a:pPr>
                <a:defRPr/>
              </a:pPr>
              <a:t>27</a:t>
            </a:fld>
            <a:endParaRPr lang="en-US" altLang="en-US" dirty="0"/>
          </a:p>
        </p:txBody>
      </p:sp>
      <p:graphicFrame>
        <p:nvGraphicFramePr>
          <p:cNvPr id="6" name="Content Placeholder 9">
            <a:extLst>
              <a:ext uri="{FF2B5EF4-FFF2-40B4-BE49-F238E27FC236}">
                <a16:creationId xmlns:a16="http://schemas.microsoft.com/office/drawing/2014/main" id="{615BBD08-4560-EA58-3322-B38A9FC3D8E8}"/>
              </a:ext>
            </a:extLst>
          </p:cNvPr>
          <p:cNvGraphicFramePr>
            <a:graphicFrameLocks/>
          </p:cNvGraphicFramePr>
          <p:nvPr>
            <p:extLst>
              <p:ext uri="{D42A27DB-BD31-4B8C-83A1-F6EECF244321}">
                <p14:modId xmlns:p14="http://schemas.microsoft.com/office/powerpoint/2010/main" val="2626989639"/>
              </p:ext>
            </p:extLst>
          </p:nvPr>
        </p:nvGraphicFramePr>
        <p:xfrm>
          <a:off x="245479" y="1988818"/>
          <a:ext cx="8653041" cy="2880363"/>
        </p:xfrm>
        <a:graphic>
          <a:graphicData uri="http://schemas.openxmlformats.org/drawingml/2006/table">
            <a:tbl>
              <a:tblPr firstRow="1" bandRow="1">
                <a:tableStyleId>{5C22544A-7EE6-4342-B048-85BDC9FD1C3A}</a:tableStyleId>
              </a:tblPr>
              <a:tblGrid>
                <a:gridCol w="2072419">
                  <a:extLst>
                    <a:ext uri="{9D8B030D-6E8A-4147-A177-3AD203B41FA5}">
                      <a16:colId xmlns:a16="http://schemas.microsoft.com/office/drawing/2014/main" val="1242370114"/>
                    </a:ext>
                  </a:extLst>
                </a:gridCol>
                <a:gridCol w="2413590">
                  <a:extLst>
                    <a:ext uri="{9D8B030D-6E8A-4147-A177-3AD203B41FA5}">
                      <a16:colId xmlns:a16="http://schemas.microsoft.com/office/drawing/2014/main" val="740044142"/>
                    </a:ext>
                  </a:extLst>
                </a:gridCol>
                <a:gridCol w="2892056">
                  <a:extLst>
                    <a:ext uri="{9D8B030D-6E8A-4147-A177-3AD203B41FA5}">
                      <a16:colId xmlns:a16="http://schemas.microsoft.com/office/drawing/2014/main" val="2429593190"/>
                    </a:ext>
                  </a:extLst>
                </a:gridCol>
                <a:gridCol w="1274976">
                  <a:extLst>
                    <a:ext uri="{9D8B030D-6E8A-4147-A177-3AD203B41FA5}">
                      <a16:colId xmlns:a16="http://schemas.microsoft.com/office/drawing/2014/main" val="3805632048"/>
                    </a:ext>
                  </a:extLst>
                </a:gridCol>
              </a:tblGrid>
              <a:tr h="5174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400" dirty="0">
                          <a:solidFill>
                            <a:schemeClr val="bg1"/>
                          </a:solidFill>
                        </a:rPr>
                        <a:t>Δ</a:t>
                      </a:r>
                      <a:r>
                        <a:rPr lang="en-US" sz="2400" dirty="0" err="1">
                          <a:solidFill>
                            <a:schemeClr val="bg1"/>
                          </a:solidFill>
                        </a:rPr>
                        <a:t>T</a:t>
                      </a:r>
                      <a:r>
                        <a:rPr lang="en-US" sz="2400" baseline="-25000" dirty="0" err="1">
                          <a:solidFill>
                            <a:schemeClr val="bg1"/>
                          </a:solidFill>
                        </a:rPr>
                        <a:t>max</a:t>
                      </a:r>
                      <a:r>
                        <a:rPr lang="en-US" sz="2400" dirty="0">
                          <a:solidFill>
                            <a:schemeClr val="bg1"/>
                          </a:solidFill>
                        </a:rPr>
                        <a:t> (</a:t>
                      </a:r>
                      <a:r>
                        <a:rPr lang="en-US" sz="2400" u="none" dirty="0">
                          <a:solidFill>
                            <a:schemeClr val="bg1"/>
                          </a:solidFill>
                        </a:rPr>
                        <a:t>°</a:t>
                      </a:r>
                      <a:r>
                        <a:rPr lang="en-US" sz="2400" dirty="0">
                          <a:solidFill>
                            <a:schemeClr val="bg1"/>
                          </a:solidFill>
                        </a:rPr>
                        <a:t>C), median [IQR]</a:t>
                      </a:r>
                    </a:p>
                  </a:txBody>
                  <a:tcPr anchor="ctr">
                    <a:lnR w="12700" cap="flat" cmpd="sng" algn="ctr">
                      <a:solidFill>
                        <a:schemeClr val="tx1">
                          <a:lumMod val="50000"/>
                        </a:schemeClr>
                      </a:solidFill>
                      <a:prstDash val="solid"/>
                      <a:round/>
                      <a:headEnd type="none" w="med" len="med"/>
                      <a:tailEnd type="none" w="med" len="med"/>
                    </a:lnR>
                    <a:lnB w="12700" cap="flat" cmpd="sng" algn="ctr">
                      <a:solidFill>
                        <a:schemeClr val="tx1">
                          <a:lumMod val="50000"/>
                        </a:schemeClr>
                      </a:solidFill>
                      <a:prstDash val="solid"/>
                      <a:round/>
                      <a:headEnd type="none" w="med" len="med"/>
                      <a:tailEnd type="none" w="med" len="med"/>
                    </a:lnB>
                    <a:solidFill>
                      <a:srgbClr val="FEC50D"/>
                    </a:solidFill>
                  </a:tcPr>
                </a:tc>
                <a:tc>
                  <a:txBody>
                    <a:bodyPr/>
                    <a:lstStyle/>
                    <a:p>
                      <a:pPr algn="ctr"/>
                      <a:r>
                        <a:rPr lang="en-US" sz="2400" dirty="0">
                          <a:solidFill>
                            <a:schemeClr val="bg1"/>
                          </a:solidFill>
                        </a:rPr>
                        <a:t>Traumatic Injury</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B w="12700" cap="flat" cmpd="sng" algn="ctr">
                      <a:solidFill>
                        <a:schemeClr val="tx1">
                          <a:lumMod val="50000"/>
                        </a:schemeClr>
                      </a:solidFill>
                      <a:prstDash val="solid"/>
                      <a:round/>
                      <a:headEnd type="none" w="med" len="med"/>
                      <a:tailEnd type="none" w="med" len="med"/>
                    </a:lnB>
                    <a:solidFill>
                      <a:srgbClr val="FEC50D"/>
                    </a:solidFill>
                  </a:tcPr>
                </a:tc>
                <a:tc>
                  <a:txBody>
                    <a:bodyPr/>
                    <a:lstStyle/>
                    <a:p>
                      <a:pPr algn="ctr"/>
                      <a:r>
                        <a:rPr lang="en-US" sz="2400" dirty="0">
                          <a:solidFill>
                            <a:schemeClr val="bg1"/>
                          </a:solidFill>
                        </a:rPr>
                        <a:t>Non-Traumatic Injury</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B w="12700" cap="flat" cmpd="sng" algn="ctr">
                      <a:solidFill>
                        <a:schemeClr val="tx1">
                          <a:lumMod val="50000"/>
                        </a:schemeClr>
                      </a:solidFill>
                      <a:prstDash val="solid"/>
                      <a:round/>
                      <a:headEnd type="none" w="med" len="med"/>
                      <a:tailEnd type="none" w="med" len="med"/>
                    </a:lnB>
                    <a:solidFill>
                      <a:srgbClr val="FEC50D"/>
                    </a:solidFill>
                  </a:tcPr>
                </a:tc>
                <a:tc>
                  <a:txBody>
                    <a:bodyPr/>
                    <a:lstStyle/>
                    <a:p>
                      <a:pPr algn="ctr"/>
                      <a:r>
                        <a:rPr lang="en-US" sz="2400" dirty="0">
                          <a:solidFill>
                            <a:schemeClr val="bg1"/>
                          </a:solidFill>
                        </a:rPr>
                        <a:t>p-value</a:t>
                      </a:r>
                    </a:p>
                  </a:txBody>
                  <a:tcPr anchor="ctr">
                    <a:lnL w="12700" cap="flat" cmpd="sng" algn="ctr">
                      <a:solidFill>
                        <a:schemeClr val="tx1">
                          <a:lumMod val="50000"/>
                        </a:schemeClr>
                      </a:solidFill>
                      <a:prstDash val="solid"/>
                      <a:round/>
                      <a:headEnd type="none" w="med" len="med"/>
                      <a:tailEnd type="none" w="med" len="med"/>
                    </a:lnL>
                    <a:lnB w="12700" cap="flat" cmpd="sng" algn="ctr">
                      <a:solidFill>
                        <a:schemeClr val="tx1">
                          <a:lumMod val="50000"/>
                        </a:schemeClr>
                      </a:solidFill>
                      <a:prstDash val="solid"/>
                      <a:round/>
                      <a:headEnd type="none" w="med" len="med"/>
                      <a:tailEnd type="none" w="med" len="med"/>
                    </a:lnB>
                    <a:solidFill>
                      <a:srgbClr val="FEC50D"/>
                    </a:solidFill>
                  </a:tcPr>
                </a:tc>
                <a:extLst>
                  <a:ext uri="{0D108BD9-81ED-4DB2-BD59-A6C34878D82A}">
                    <a16:rowId xmlns:a16="http://schemas.microsoft.com/office/drawing/2014/main" val="261297846"/>
                  </a:ext>
                </a:extLst>
              </a:tr>
              <a:tr h="685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bg1"/>
                          </a:solidFill>
                        </a:rPr>
                        <a:t>Day 0 to day 1</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tc>
                  <a:txBody>
                    <a:bodyPr/>
                    <a:lstStyle/>
                    <a:p>
                      <a:pPr algn="ctr"/>
                      <a:r>
                        <a:rPr lang="en-US" sz="2200" dirty="0">
                          <a:solidFill>
                            <a:schemeClr val="bg1"/>
                          </a:solidFill>
                        </a:rPr>
                        <a:t>-0.7 [-1.2 to -0.2]</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bg1"/>
                          </a:solidFill>
                        </a:rPr>
                        <a:t>-0.1 [-0.4 to 0.2]</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tc>
                  <a:txBody>
                    <a:bodyPr/>
                    <a:lstStyle/>
                    <a:p>
                      <a:pPr algn="ctr"/>
                      <a:r>
                        <a:rPr lang="en-US" sz="2200" dirty="0">
                          <a:solidFill>
                            <a:schemeClr val="bg1"/>
                          </a:solidFill>
                        </a:rPr>
                        <a:t>0.01</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extLst>
                  <a:ext uri="{0D108BD9-81ED-4DB2-BD59-A6C34878D82A}">
                    <a16:rowId xmlns:a16="http://schemas.microsoft.com/office/drawing/2014/main" val="2918164752"/>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bg1"/>
                          </a:solidFill>
                        </a:rPr>
                        <a:t>Day 0 to day 2</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E9EDF4"/>
                    </a:solidFill>
                  </a:tcPr>
                </a:tc>
                <a:tc>
                  <a:txBody>
                    <a:bodyPr/>
                    <a:lstStyle/>
                    <a:p>
                      <a:pPr algn="ctr"/>
                      <a:r>
                        <a:rPr lang="en-US" sz="2200" dirty="0">
                          <a:solidFill>
                            <a:schemeClr val="bg1"/>
                          </a:solidFill>
                        </a:rPr>
                        <a:t>-0.8 [-1.4 to 0.2]</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E9ED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bg1"/>
                          </a:solidFill>
                        </a:rPr>
                        <a:t>-0.2 [-1.1 to 0.3]</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E9EDF4"/>
                    </a:solidFill>
                  </a:tcPr>
                </a:tc>
                <a:tc>
                  <a:txBody>
                    <a:bodyPr/>
                    <a:lstStyle/>
                    <a:p>
                      <a:pPr algn="ctr"/>
                      <a:r>
                        <a:rPr lang="en-US" sz="2200" dirty="0">
                          <a:solidFill>
                            <a:schemeClr val="bg1"/>
                          </a:solidFill>
                        </a:rPr>
                        <a:t>&lt; 0.01</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E9EDF4"/>
                    </a:solidFill>
                  </a:tcPr>
                </a:tc>
                <a:extLst>
                  <a:ext uri="{0D108BD9-81ED-4DB2-BD59-A6C34878D82A}">
                    <a16:rowId xmlns:a16="http://schemas.microsoft.com/office/drawing/2014/main" val="2836824426"/>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bg1"/>
                          </a:solidFill>
                        </a:rPr>
                        <a:t>Day 0 to day 3</a:t>
                      </a:r>
                    </a:p>
                  </a:txBody>
                  <a:tcPr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solidFill>
                      <a:srgbClr val="D0D8E8"/>
                    </a:solidFill>
                  </a:tcPr>
                </a:tc>
                <a:tc>
                  <a:txBody>
                    <a:bodyPr/>
                    <a:lstStyle/>
                    <a:p>
                      <a:pPr algn="ctr"/>
                      <a:r>
                        <a:rPr lang="en-US" sz="2200" dirty="0">
                          <a:solidFill>
                            <a:schemeClr val="bg1"/>
                          </a:solidFill>
                        </a:rPr>
                        <a:t>-0.8 [-1.4 to -0.2]</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solidFill>
                      <a:srgbClr val="D0D8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bg1"/>
                          </a:solidFill>
                        </a:rPr>
                        <a:t>-0.5 [-1.2 to 0]</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solidFill>
                      <a:srgbClr val="D0D8E8"/>
                    </a:solidFill>
                  </a:tcPr>
                </a:tc>
                <a:tc>
                  <a:txBody>
                    <a:bodyPr/>
                    <a:lstStyle/>
                    <a:p>
                      <a:pPr algn="ctr"/>
                      <a:r>
                        <a:rPr lang="en-US" sz="2200" dirty="0">
                          <a:solidFill>
                            <a:schemeClr val="bg1"/>
                          </a:solidFill>
                        </a:rPr>
                        <a:t>&lt; 0.01</a:t>
                      </a:r>
                    </a:p>
                  </a:txBody>
                  <a:tcPr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solidFill>
                      <a:srgbClr val="D0D8E8"/>
                    </a:solidFill>
                  </a:tcPr>
                </a:tc>
                <a:extLst>
                  <a:ext uri="{0D108BD9-81ED-4DB2-BD59-A6C34878D82A}">
                    <a16:rowId xmlns:a16="http://schemas.microsoft.com/office/drawing/2014/main" val="3952931875"/>
                  </a:ext>
                </a:extLst>
              </a:tr>
            </a:tbl>
          </a:graphicData>
        </a:graphic>
      </p:graphicFrame>
    </p:spTree>
    <p:extLst>
      <p:ext uri="{BB962C8B-B14F-4D97-AF65-F5344CB8AC3E}">
        <p14:creationId xmlns:p14="http://schemas.microsoft.com/office/powerpoint/2010/main" val="1791678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992FD-8D35-AA4F-185C-BCDEFC03CE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6ED4F0-3792-5D79-5BFF-18B90D612468}"/>
              </a:ext>
            </a:extLst>
          </p:cNvPr>
          <p:cNvSpPr>
            <a:spLocks noGrp="1"/>
          </p:cNvSpPr>
          <p:nvPr>
            <p:ph type="title"/>
          </p:nvPr>
        </p:nvSpPr>
        <p:spPr/>
        <p:txBody>
          <a:bodyPr/>
          <a:lstStyle/>
          <a:p>
            <a:r>
              <a:rPr lang="en-US" dirty="0"/>
              <a:t>Results – Adverse Events</a:t>
            </a:r>
          </a:p>
        </p:txBody>
      </p:sp>
      <p:sp>
        <p:nvSpPr>
          <p:cNvPr id="4" name="Slide Number Placeholder 3">
            <a:extLst>
              <a:ext uri="{FF2B5EF4-FFF2-40B4-BE49-F238E27FC236}">
                <a16:creationId xmlns:a16="http://schemas.microsoft.com/office/drawing/2014/main" id="{395F51DF-E285-AB3C-5EDF-C588DF5AF36F}"/>
              </a:ext>
            </a:extLst>
          </p:cNvPr>
          <p:cNvSpPr>
            <a:spLocks noGrp="1"/>
          </p:cNvSpPr>
          <p:nvPr>
            <p:ph type="sldNum" sz="quarter" idx="10"/>
          </p:nvPr>
        </p:nvSpPr>
        <p:spPr/>
        <p:txBody>
          <a:bodyPr/>
          <a:lstStyle/>
          <a:p>
            <a:pPr>
              <a:defRPr/>
            </a:pPr>
            <a:fld id="{70529338-9541-42ED-ADCF-A60C1F34BD22}" type="slidenum">
              <a:rPr lang="en-US" altLang="en-US" smtClean="0"/>
              <a:pPr>
                <a:defRPr/>
              </a:pPr>
              <a:t>28</a:t>
            </a:fld>
            <a:endParaRPr lang="en-US" altLang="en-US" dirty="0"/>
          </a:p>
        </p:txBody>
      </p:sp>
      <p:graphicFrame>
        <p:nvGraphicFramePr>
          <p:cNvPr id="5" name="Content Placeholder 4">
            <a:extLst>
              <a:ext uri="{FF2B5EF4-FFF2-40B4-BE49-F238E27FC236}">
                <a16:creationId xmlns:a16="http://schemas.microsoft.com/office/drawing/2014/main" id="{B0DEAE20-CB1B-BC18-3436-774AF1A9FA8C}"/>
              </a:ext>
            </a:extLst>
          </p:cNvPr>
          <p:cNvGraphicFramePr>
            <a:graphicFrameLocks noGrp="1"/>
          </p:cNvGraphicFramePr>
          <p:nvPr>
            <p:ph idx="1"/>
            <p:extLst>
              <p:ext uri="{D42A27DB-BD31-4B8C-83A1-F6EECF244321}">
                <p14:modId xmlns:p14="http://schemas.microsoft.com/office/powerpoint/2010/main" val="2566370646"/>
              </p:ext>
            </p:extLst>
          </p:nvPr>
        </p:nvGraphicFramePr>
        <p:xfrm>
          <a:off x="464127" y="2192195"/>
          <a:ext cx="8215746" cy="3064159"/>
        </p:xfrm>
        <a:graphic>
          <a:graphicData uri="http://schemas.openxmlformats.org/drawingml/2006/table">
            <a:tbl>
              <a:tblPr firstRow="1" firstCol="1" bandRow="1">
                <a:tableStyleId>{5C22544A-7EE6-4342-B048-85BDC9FD1C3A}</a:tableStyleId>
              </a:tblPr>
              <a:tblGrid>
                <a:gridCol w="4119303">
                  <a:extLst>
                    <a:ext uri="{9D8B030D-6E8A-4147-A177-3AD203B41FA5}">
                      <a16:colId xmlns:a16="http://schemas.microsoft.com/office/drawing/2014/main" val="2611478833"/>
                    </a:ext>
                  </a:extLst>
                </a:gridCol>
                <a:gridCol w="4096443">
                  <a:extLst>
                    <a:ext uri="{9D8B030D-6E8A-4147-A177-3AD203B41FA5}">
                      <a16:colId xmlns:a16="http://schemas.microsoft.com/office/drawing/2014/main" val="61665607"/>
                    </a:ext>
                  </a:extLst>
                </a:gridCol>
              </a:tblGrid>
              <a:tr h="558091">
                <a:tc>
                  <a:txBody>
                    <a:bodyPr/>
                    <a:lstStyle/>
                    <a:p>
                      <a:pPr marL="0" marR="0" algn="ctr">
                        <a:lnSpc>
                          <a:spcPct val="107000"/>
                        </a:lnSpc>
                        <a:spcAft>
                          <a:spcPts val="800"/>
                        </a:spcAft>
                        <a:buNone/>
                      </a:pPr>
                      <a:r>
                        <a:rPr lang="en-US" sz="2400" kern="100" dirty="0">
                          <a:solidFill>
                            <a:schemeClr val="bg1"/>
                          </a:solidFill>
                          <a:effectLst/>
                        </a:rPr>
                        <a:t>Adverse Reaction, n (%)</a:t>
                      </a: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lumMod val="50000"/>
                        </a:schemeClr>
                      </a:solidFill>
                      <a:prstDash val="solid"/>
                      <a:round/>
                      <a:headEnd type="none" w="med" len="med"/>
                      <a:tailEnd type="none" w="med" len="med"/>
                    </a:lnR>
                    <a:lnB w="12700" cap="flat" cmpd="sng" algn="ctr">
                      <a:solidFill>
                        <a:schemeClr val="tx1">
                          <a:lumMod val="50000"/>
                        </a:schemeClr>
                      </a:solidFill>
                      <a:prstDash val="solid"/>
                      <a:round/>
                      <a:headEnd type="none" w="med" len="med"/>
                      <a:tailEnd type="none" w="med" len="med"/>
                    </a:lnB>
                    <a:solidFill>
                      <a:srgbClr val="FEC50D"/>
                    </a:solidFill>
                  </a:tcPr>
                </a:tc>
                <a:tc>
                  <a:txBody>
                    <a:bodyPr/>
                    <a:lstStyle/>
                    <a:p>
                      <a:pPr marL="0" marR="0" algn="ctr">
                        <a:lnSpc>
                          <a:spcPct val="107000"/>
                        </a:lnSpc>
                        <a:spcAft>
                          <a:spcPts val="800"/>
                        </a:spcAft>
                        <a:buNone/>
                      </a:pPr>
                      <a:r>
                        <a:rPr lang="en-US" sz="2400" kern="100" dirty="0">
                          <a:solidFill>
                            <a:schemeClr val="bg1"/>
                          </a:solidFill>
                          <a:effectLst/>
                        </a:rPr>
                        <a:t>Neurogenic Fever (n=75)</a:t>
                      </a: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schemeClr>
                      </a:solidFill>
                      <a:prstDash val="solid"/>
                      <a:round/>
                      <a:headEnd type="none" w="med" len="med"/>
                      <a:tailEnd type="none" w="med" len="med"/>
                    </a:lnL>
                    <a:lnB w="12700" cap="flat" cmpd="sng" algn="ctr">
                      <a:solidFill>
                        <a:srgbClr val="2860A4"/>
                      </a:solidFill>
                      <a:prstDash val="solid"/>
                      <a:round/>
                      <a:headEnd type="none" w="med" len="med"/>
                      <a:tailEnd type="none" w="med" len="med"/>
                    </a:lnB>
                    <a:solidFill>
                      <a:srgbClr val="FEC50D"/>
                    </a:solidFill>
                  </a:tcPr>
                </a:tc>
                <a:extLst>
                  <a:ext uri="{0D108BD9-81ED-4DB2-BD59-A6C34878D82A}">
                    <a16:rowId xmlns:a16="http://schemas.microsoft.com/office/drawing/2014/main" val="1501240495"/>
                  </a:ext>
                </a:extLst>
              </a:tr>
              <a:tr h="511663">
                <a:tc>
                  <a:txBody>
                    <a:bodyPr/>
                    <a:lstStyle/>
                    <a:p>
                      <a:pPr marL="0" marR="0">
                        <a:lnSpc>
                          <a:spcPct val="107000"/>
                        </a:lnSpc>
                        <a:spcAft>
                          <a:spcPts val="800"/>
                        </a:spcAft>
                        <a:buNone/>
                      </a:pPr>
                      <a:r>
                        <a:rPr lang="en-US" sz="2200" b="0" kern="100" dirty="0">
                          <a:solidFill>
                            <a:schemeClr val="bg1"/>
                          </a:solidFill>
                          <a:effectLst/>
                        </a:rPr>
                        <a:t>Seizure</a:t>
                      </a:r>
                      <a:endParaRPr lang="en-US" sz="22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tc>
                  <a:txBody>
                    <a:bodyPr/>
                    <a:lstStyle/>
                    <a:p>
                      <a:pPr marL="0" marR="0" algn="ctr">
                        <a:lnSpc>
                          <a:spcPct val="107000"/>
                        </a:lnSpc>
                        <a:spcAft>
                          <a:spcPts val="800"/>
                        </a:spcAft>
                        <a:buNone/>
                      </a:pPr>
                      <a:r>
                        <a:rPr lang="en-US" sz="2200" kern="100" dirty="0">
                          <a:solidFill>
                            <a:schemeClr val="bg1"/>
                          </a:solidFill>
                          <a:effectLst/>
                        </a:rPr>
                        <a:t>8 (10.7)</a:t>
                      </a:r>
                      <a:endParaRPr lang="en-US" sz="2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schemeClr>
                      </a:solidFill>
                      <a:prstDash val="solid"/>
                      <a:round/>
                      <a:headEnd type="none" w="med" len="med"/>
                      <a:tailEnd type="none" w="med" len="med"/>
                    </a:lnL>
                    <a:lnT w="12700" cap="flat" cmpd="sng" algn="ctr">
                      <a:solidFill>
                        <a:srgbClr val="2860A4"/>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extLst>
                  <a:ext uri="{0D108BD9-81ED-4DB2-BD59-A6C34878D82A}">
                    <a16:rowId xmlns:a16="http://schemas.microsoft.com/office/drawing/2014/main" val="3332155406"/>
                  </a:ext>
                </a:extLst>
              </a:tr>
              <a:tr h="511663">
                <a:tc>
                  <a:txBody>
                    <a:bodyPr/>
                    <a:lstStyle/>
                    <a:p>
                      <a:pPr marL="0" marR="0">
                        <a:lnSpc>
                          <a:spcPct val="107000"/>
                        </a:lnSpc>
                        <a:spcAft>
                          <a:spcPts val="800"/>
                        </a:spcAft>
                        <a:buNone/>
                      </a:pPr>
                      <a:r>
                        <a:rPr lang="en-US" sz="2200" b="0" kern="100" dirty="0">
                          <a:solidFill>
                            <a:schemeClr val="bg1"/>
                          </a:solidFill>
                          <a:effectLst/>
                        </a:rPr>
                        <a:t>Hypotension</a:t>
                      </a:r>
                      <a:endParaRPr lang="en-US" sz="22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E9EDF4"/>
                    </a:solidFill>
                  </a:tcPr>
                </a:tc>
                <a:tc>
                  <a:txBody>
                    <a:bodyPr/>
                    <a:lstStyle/>
                    <a:p>
                      <a:pPr marL="0" marR="0" algn="ctr">
                        <a:lnSpc>
                          <a:spcPct val="107000"/>
                        </a:lnSpc>
                        <a:spcAft>
                          <a:spcPts val="800"/>
                        </a:spcAft>
                        <a:buNone/>
                      </a:pPr>
                      <a:r>
                        <a:rPr lang="en-US" sz="2200" kern="100" dirty="0">
                          <a:solidFill>
                            <a:schemeClr val="bg1"/>
                          </a:solidFill>
                          <a:effectLst/>
                        </a:rPr>
                        <a:t>27 (36.0)</a:t>
                      </a:r>
                      <a:endParaRPr lang="en-US" sz="2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E9EDF4"/>
                    </a:solidFill>
                  </a:tcPr>
                </a:tc>
                <a:extLst>
                  <a:ext uri="{0D108BD9-81ED-4DB2-BD59-A6C34878D82A}">
                    <a16:rowId xmlns:a16="http://schemas.microsoft.com/office/drawing/2014/main" val="1358925888"/>
                  </a:ext>
                </a:extLst>
              </a:tr>
              <a:tr h="511663">
                <a:tc>
                  <a:txBody>
                    <a:bodyPr/>
                    <a:lstStyle/>
                    <a:p>
                      <a:pPr marL="0" marR="0">
                        <a:lnSpc>
                          <a:spcPct val="107000"/>
                        </a:lnSpc>
                        <a:spcAft>
                          <a:spcPts val="800"/>
                        </a:spcAft>
                        <a:buNone/>
                      </a:pPr>
                      <a:r>
                        <a:rPr lang="en-US" sz="2200" b="0" kern="100" dirty="0">
                          <a:solidFill>
                            <a:schemeClr val="bg1"/>
                          </a:solidFill>
                          <a:effectLst/>
                        </a:rPr>
                        <a:t>Nausea</a:t>
                      </a:r>
                      <a:endParaRPr lang="en-US" sz="22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tc>
                  <a:txBody>
                    <a:bodyPr/>
                    <a:lstStyle/>
                    <a:p>
                      <a:pPr marL="0" marR="0" algn="ctr">
                        <a:lnSpc>
                          <a:spcPct val="107000"/>
                        </a:lnSpc>
                        <a:spcAft>
                          <a:spcPts val="800"/>
                        </a:spcAft>
                        <a:buNone/>
                      </a:pPr>
                      <a:r>
                        <a:rPr lang="en-US" sz="2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 (26.7)</a:t>
                      </a:r>
                    </a:p>
                  </a:txBody>
                  <a:tcPr marL="68580" marR="68580" marT="0" marB="0"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0D8E8"/>
                    </a:solidFill>
                  </a:tcPr>
                </a:tc>
                <a:extLst>
                  <a:ext uri="{0D108BD9-81ED-4DB2-BD59-A6C34878D82A}">
                    <a16:rowId xmlns:a16="http://schemas.microsoft.com/office/drawing/2014/main" val="1368287072"/>
                  </a:ext>
                </a:extLst>
              </a:tr>
              <a:tr h="513879">
                <a:tc>
                  <a:txBody>
                    <a:bodyPr/>
                    <a:lstStyle/>
                    <a:p>
                      <a:pPr marL="0" marR="0">
                        <a:lnSpc>
                          <a:spcPct val="107000"/>
                        </a:lnSpc>
                        <a:spcAft>
                          <a:spcPts val="800"/>
                        </a:spcAft>
                        <a:buNone/>
                      </a:pPr>
                      <a:r>
                        <a:rPr lang="en-US" sz="22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Hyponatremia</a:t>
                      </a:r>
                    </a:p>
                  </a:txBody>
                  <a:tcPr marL="68580" marR="68580" marT="0" marB="0"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E9EDF4"/>
                    </a:solidFill>
                  </a:tcPr>
                </a:tc>
                <a:tc>
                  <a:txBody>
                    <a:bodyPr/>
                    <a:lstStyle/>
                    <a:p>
                      <a:pPr marL="0" marR="0" algn="ctr">
                        <a:lnSpc>
                          <a:spcPct val="107000"/>
                        </a:lnSpc>
                        <a:spcAft>
                          <a:spcPts val="800"/>
                        </a:spcAft>
                        <a:buNone/>
                      </a:pPr>
                      <a:r>
                        <a:rPr lang="en-US" sz="2200" kern="100" dirty="0">
                          <a:solidFill>
                            <a:schemeClr val="bg1"/>
                          </a:solidFill>
                          <a:effectLst/>
                        </a:rPr>
                        <a:t>1 (1.3)</a:t>
                      </a:r>
                    </a:p>
                  </a:txBody>
                  <a:tcPr marL="68580" marR="68580" marT="0" marB="0"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E9EDF4"/>
                    </a:solidFill>
                  </a:tcPr>
                </a:tc>
                <a:extLst>
                  <a:ext uri="{0D108BD9-81ED-4DB2-BD59-A6C34878D82A}">
                    <a16:rowId xmlns:a16="http://schemas.microsoft.com/office/drawing/2014/main" val="239947937"/>
                  </a:ext>
                </a:extLst>
              </a:tr>
              <a:tr h="457200">
                <a:tc>
                  <a:txBody>
                    <a:bodyPr/>
                    <a:lstStyle/>
                    <a:p>
                      <a:pPr marL="0" marR="0">
                        <a:lnSpc>
                          <a:spcPct val="107000"/>
                        </a:lnSpc>
                        <a:spcAft>
                          <a:spcPts val="800"/>
                        </a:spcAft>
                        <a:buNone/>
                      </a:pPr>
                      <a:r>
                        <a:rPr lang="en-US" sz="22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Altered mental status</a:t>
                      </a:r>
                    </a:p>
                  </a:txBody>
                  <a:tcPr marL="68580" marR="68580" marT="0" marB="0" anchor="ctr">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solidFill>
                      <a:srgbClr val="D0D8E8"/>
                    </a:solidFill>
                  </a:tcPr>
                </a:tc>
                <a:tc>
                  <a:txBody>
                    <a:bodyPr/>
                    <a:lstStyle/>
                    <a:p>
                      <a:pPr marL="0" marR="0" algn="ctr">
                        <a:lnSpc>
                          <a:spcPct val="107000"/>
                        </a:lnSpc>
                        <a:spcAft>
                          <a:spcPts val="800"/>
                        </a:spcAft>
                        <a:buNone/>
                      </a:pPr>
                      <a:r>
                        <a:rPr lang="en-US" sz="2200" kern="100" dirty="0">
                          <a:solidFill>
                            <a:schemeClr val="bg1"/>
                          </a:solidFill>
                          <a:effectLst/>
                        </a:rPr>
                        <a:t>1 (1.3)</a:t>
                      </a:r>
                    </a:p>
                  </a:txBody>
                  <a:tcPr marL="68580" marR="68580" marT="0" marB="0" anchor="ctr">
                    <a:lnL w="12700" cap="flat" cmpd="sng" algn="ctr">
                      <a:solidFill>
                        <a:schemeClr val="tx1">
                          <a:lumMod val="50000"/>
                        </a:schemeClr>
                      </a:solidFill>
                      <a:prstDash val="solid"/>
                      <a:round/>
                      <a:headEnd type="none" w="med" len="med"/>
                      <a:tailEnd type="none" w="med" len="med"/>
                    </a:lnL>
                    <a:lnT w="12700" cap="flat" cmpd="sng" algn="ctr">
                      <a:solidFill>
                        <a:schemeClr val="tx1">
                          <a:lumMod val="50000"/>
                        </a:schemeClr>
                      </a:solidFill>
                      <a:prstDash val="solid"/>
                      <a:round/>
                      <a:headEnd type="none" w="med" len="med"/>
                      <a:tailEnd type="none" w="med" len="med"/>
                    </a:lnT>
                    <a:solidFill>
                      <a:srgbClr val="D0D8E8"/>
                    </a:solidFill>
                  </a:tcPr>
                </a:tc>
                <a:extLst>
                  <a:ext uri="{0D108BD9-81ED-4DB2-BD59-A6C34878D82A}">
                    <a16:rowId xmlns:a16="http://schemas.microsoft.com/office/drawing/2014/main" val="340515034"/>
                  </a:ext>
                </a:extLst>
              </a:tr>
            </a:tbl>
          </a:graphicData>
        </a:graphic>
      </p:graphicFrame>
    </p:spTree>
    <p:extLst>
      <p:ext uri="{BB962C8B-B14F-4D97-AF65-F5344CB8AC3E}">
        <p14:creationId xmlns:p14="http://schemas.microsoft.com/office/powerpoint/2010/main" val="2653306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A2765-8BCB-18F2-38C8-17CAD089123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2941624C-5CBC-25C8-5BBF-1C69A19168F6}"/>
              </a:ext>
            </a:extLst>
          </p:cNvPr>
          <p:cNvSpPr>
            <a:spLocks noGrp="1"/>
          </p:cNvSpPr>
          <p:nvPr>
            <p:ph idx="1"/>
          </p:nvPr>
        </p:nvSpPr>
        <p:spPr>
          <a:xfrm>
            <a:off x="708660" y="1040573"/>
            <a:ext cx="7726680" cy="4995101"/>
          </a:xfrm>
        </p:spPr>
        <p:txBody>
          <a:bodyPr/>
          <a:lstStyle/>
          <a:p>
            <a:r>
              <a:rPr lang="en-US" dirty="0"/>
              <a:t>One of the </a:t>
            </a:r>
            <a:r>
              <a:rPr lang="en-US"/>
              <a:t>largest studies </a:t>
            </a:r>
            <a:r>
              <a:rPr lang="en-US" dirty="0"/>
              <a:t>to date</a:t>
            </a:r>
          </a:p>
          <a:p>
            <a:endParaRPr lang="en-US" dirty="0"/>
          </a:p>
          <a:p>
            <a:r>
              <a:rPr lang="en-US" dirty="0"/>
              <a:t>Clinically significant decrease in temperature</a:t>
            </a:r>
          </a:p>
          <a:p>
            <a:endParaRPr lang="en-US" dirty="0"/>
          </a:p>
          <a:p>
            <a:r>
              <a:rPr lang="en-US" dirty="0"/>
              <a:t>Greater efficacy in the trauma population</a:t>
            </a:r>
          </a:p>
          <a:p>
            <a:endParaRPr lang="en-US" dirty="0"/>
          </a:p>
          <a:p>
            <a:r>
              <a:rPr lang="en-US" dirty="0"/>
              <a:t>Increases in dosing did not correlate to increased temperature change</a:t>
            </a:r>
          </a:p>
          <a:p>
            <a:endParaRPr lang="en-US" dirty="0"/>
          </a:p>
          <a:p>
            <a:r>
              <a:rPr lang="en-US" dirty="0"/>
              <a:t>Seizures likely unrelated</a:t>
            </a:r>
          </a:p>
          <a:p>
            <a:endParaRPr lang="en-US" dirty="0"/>
          </a:p>
        </p:txBody>
      </p:sp>
      <p:sp>
        <p:nvSpPr>
          <p:cNvPr id="4" name="Slide Number Placeholder 3">
            <a:extLst>
              <a:ext uri="{FF2B5EF4-FFF2-40B4-BE49-F238E27FC236}">
                <a16:creationId xmlns:a16="http://schemas.microsoft.com/office/drawing/2014/main" id="{7C00AB34-CB3C-DB1E-5395-D0B44154D741}"/>
              </a:ext>
            </a:extLst>
          </p:cNvPr>
          <p:cNvSpPr>
            <a:spLocks noGrp="1"/>
          </p:cNvSpPr>
          <p:nvPr>
            <p:ph type="sldNum" sz="quarter" idx="10"/>
          </p:nvPr>
        </p:nvSpPr>
        <p:spPr/>
        <p:txBody>
          <a:bodyPr/>
          <a:lstStyle/>
          <a:p>
            <a:pPr>
              <a:defRPr/>
            </a:pPr>
            <a:fld id="{70529338-9541-42ED-ADCF-A60C1F34BD22}" type="slidenum">
              <a:rPr lang="en-US" altLang="en-US" smtClean="0"/>
              <a:pPr>
                <a:defRPr/>
              </a:pPr>
              <a:t>29</a:t>
            </a:fld>
            <a:endParaRPr lang="en-US" altLang="en-US" dirty="0"/>
          </a:p>
        </p:txBody>
      </p:sp>
    </p:spTree>
    <p:extLst>
      <p:ext uri="{BB962C8B-B14F-4D97-AF65-F5344CB8AC3E}">
        <p14:creationId xmlns:p14="http://schemas.microsoft.com/office/powerpoint/2010/main" val="277121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BBE09-FA43-39F4-0410-DE46926E5FA4}"/>
              </a:ext>
            </a:extLst>
          </p:cNvPr>
          <p:cNvSpPr>
            <a:spLocks noGrp="1"/>
          </p:cNvSpPr>
          <p:nvPr>
            <p:ph type="title"/>
          </p:nvPr>
        </p:nvSpPr>
        <p:spPr>
          <a:xfrm>
            <a:off x="990599" y="228600"/>
            <a:ext cx="8139113" cy="685800"/>
          </a:xfrm>
        </p:spPr>
        <p:txBody>
          <a:bodyPr>
            <a:noAutofit/>
          </a:bodyPr>
          <a:lstStyle/>
          <a:p>
            <a:r>
              <a:rPr lang="en-US" sz="2800" dirty="0"/>
              <a:t>St. Luke’s University Health Network </a:t>
            </a:r>
          </a:p>
        </p:txBody>
      </p:sp>
      <p:sp>
        <p:nvSpPr>
          <p:cNvPr id="3" name="Content Placeholder 2">
            <a:extLst>
              <a:ext uri="{FF2B5EF4-FFF2-40B4-BE49-F238E27FC236}">
                <a16:creationId xmlns:a16="http://schemas.microsoft.com/office/drawing/2014/main" id="{CF100EA0-F110-5A39-972E-45A6A7F159F5}"/>
              </a:ext>
            </a:extLst>
          </p:cNvPr>
          <p:cNvSpPr>
            <a:spLocks noGrp="1"/>
          </p:cNvSpPr>
          <p:nvPr>
            <p:ph idx="1"/>
          </p:nvPr>
        </p:nvSpPr>
        <p:spPr/>
        <p:txBody>
          <a:bodyPr/>
          <a:lstStyle/>
          <a:p>
            <a:r>
              <a:rPr lang="en-US" dirty="0"/>
              <a:t>Non-profit, academic health network with 16 campuses across eastern PA and western NJ</a:t>
            </a:r>
          </a:p>
          <a:p>
            <a:r>
              <a:rPr lang="en-US" dirty="0"/>
              <a:t>14-bed neurological intensive care unit (ICU) </a:t>
            </a:r>
          </a:p>
        </p:txBody>
      </p:sp>
      <p:sp>
        <p:nvSpPr>
          <p:cNvPr id="4" name="Slide Number Placeholder 3">
            <a:extLst>
              <a:ext uri="{FF2B5EF4-FFF2-40B4-BE49-F238E27FC236}">
                <a16:creationId xmlns:a16="http://schemas.microsoft.com/office/drawing/2014/main" id="{EA7C4998-3402-5753-063A-51F355BAB786}"/>
              </a:ext>
            </a:extLst>
          </p:cNvPr>
          <p:cNvSpPr>
            <a:spLocks noGrp="1"/>
          </p:cNvSpPr>
          <p:nvPr>
            <p:ph type="sldNum" sz="quarter" idx="10"/>
          </p:nvPr>
        </p:nvSpPr>
        <p:spPr/>
        <p:txBody>
          <a:bodyPr/>
          <a:lstStyle/>
          <a:p>
            <a:pPr>
              <a:defRPr/>
            </a:pPr>
            <a:fld id="{70529338-9541-42ED-ADCF-A60C1F34BD22}" type="slidenum">
              <a:rPr lang="en-US" altLang="en-US" smtClean="0"/>
              <a:pPr>
                <a:defRPr/>
              </a:pPr>
              <a:t>3</a:t>
            </a:fld>
            <a:endParaRPr lang="en-US" altLang="en-US" dirty="0"/>
          </a:p>
        </p:txBody>
      </p:sp>
      <p:sp>
        <p:nvSpPr>
          <p:cNvPr id="6" name="TextBox 5">
            <a:extLst>
              <a:ext uri="{FF2B5EF4-FFF2-40B4-BE49-F238E27FC236}">
                <a16:creationId xmlns:a16="http://schemas.microsoft.com/office/drawing/2014/main" id="{9EE94E1A-BC0C-4867-E331-15F9A425F529}"/>
              </a:ext>
            </a:extLst>
          </p:cNvPr>
          <p:cNvSpPr txBox="1"/>
          <p:nvPr/>
        </p:nvSpPr>
        <p:spPr>
          <a:xfrm>
            <a:off x="91676" y="6185837"/>
            <a:ext cx="1797845" cy="246221"/>
          </a:xfrm>
          <a:prstGeom prst="rect">
            <a:avLst/>
          </a:prstGeom>
          <a:noFill/>
        </p:spPr>
        <p:txBody>
          <a:bodyPr wrap="square">
            <a:spAutoFit/>
          </a:bodyPr>
          <a:lstStyle/>
          <a:p>
            <a:r>
              <a:rPr lang="en-US" sz="1000" b="0" i="0" u="none" strike="noStrike" dirty="0">
                <a:solidFill>
                  <a:srgbClr val="FFFFFF"/>
                </a:solidFill>
                <a:effectLst/>
                <a:latin typeface="Arial" panose="020B0604020202020204" pitchFamily="34" charset="0"/>
              </a:rPr>
              <a:t>https://www.slhn.org/about</a:t>
            </a:r>
            <a:r>
              <a:rPr lang="en-US" sz="1000" b="0" i="0" dirty="0">
                <a:solidFill>
                  <a:srgbClr val="000000"/>
                </a:solidFill>
                <a:effectLst/>
                <a:latin typeface="Arial" panose="020B0604020202020204" pitchFamily="34" charset="0"/>
              </a:rPr>
              <a:t>​</a:t>
            </a:r>
            <a:endParaRPr lang="en-US" sz="1000" dirty="0"/>
          </a:p>
        </p:txBody>
      </p:sp>
      <p:pic>
        <p:nvPicPr>
          <p:cNvPr id="8" name="Picture 7">
            <a:extLst>
              <a:ext uri="{FF2B5EF4-FFF2-40B4-BE49-F238E27FC236}">
                <a16:creationId xmlns:a16="http://schemas.microsoft.com/office/drawing/2014/main" id="{A7826316-2A55-4640-15A9-7BC60E460114}"/>
              </a:ext>
            </a:extLst>
          </p:cNvPr>
          <p:cNvPicPr>
            <a:picLocks noChangeAspect="1"/>
          </p:cNvPicPr>
          <p:nvPr/>
        </p:nvPicPr>
        <p:blipFill>
          <a:blip r:embed="rId3"/>
          <a:stretch>
            <a:fillRect/>
          </a:stretch>
        </p:blipFill>
        <p:spPr>
          <a:xfrm>
            <a:off x="1889521" y="2555124"/>
            <a:ext cx="5362796" cy="3630713"/>
          </a:xfrm>
          <a:prstGeom prst="rect">
            <a:avLst/>
          </a:prstGeom>
        </p:spPr>
      </p:pic>
    </p:spTree>
    <p:extLst>
      <p:ext uri="{BB962C8B-B14F-4D97-AF65-F5344CB8AC3E}">
        <p14:creationId xmlns:p14="http://schemas.microsoft.com/office/powerpoint/2010/main" val="834232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79F6D-D348-458E-EB56-397C24B4AB4F}"/>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9DC055FE-1B24-F624-CAC8-8627D101269D}"/>
              </a:ext>
            </a:extLst>
          </p:cNvPr>
          <p:cNvSpPr>
            <a:spLocks noGrp="1"/>
          </p:cNvSpPr>
          <p:nvPr>
            <p:ph idx="1"/>
          </p:nvPr>
        </p:nvSpPr>
        <p:spPr>
          <a:xfrm>
            <a:off x="457200" y="1632664"/>
            <a:ext cx="8229600" cy="3592672"/>
          </a:xfrm>
        </p:spPr>
        <p:txBody>
          <a:bodyPr/>
          <a:lstStyle/>
          <a:p>
            <a:r>
              <a:rPr lang="en-US" dirty="0"/>
              <a:t>Diagnosis of exclusion </a:t>
            </a:r>
          </a:p>
          <a:p>
            <a:endParaRPr lang="en-US" dirty="0"/>
          </a:p>
          <a:p>
            <a:r>
              <a:rPr lang="en-US" dirty="0"/>
              <a:t>Variation in temperature collection methods</a:t>
            </a:r>
          </a:p>
          <a:p>
            <a:endParaRPr lang="en-US" dirty="0"/>
          </a:p>
          <a:p>
            <a:r>
              <a:rPr lang="en-US" dirty="0"/>
              <a:t>Lack of comparator group </a:t>
            </a:r>
          </a:p>
          <a:p>
            <a:endParaRPr lang="en-US" dirty="0"/>
          </a:p>
          <a:p>
            <a:r>
              <a:rPr lang="en-US" dirty="0"/>
              <a:t>Sample size</a:t>
            </a:r>
          </a:p>
        </p:txBody>
      </p:sp>
      <p:sp>
        <p:nvSpPr>
          <p:cNvPr id="4" name="Slide Number Placeholder 3">
            <a:extLst>
              <a:ext uri="{FF2B5EF4-FFF2-40B4-BE49-F238E27FC236}">
                <a16:creationId xmlns:a16="http://schemas.microsoft.com/office/drawing/2014/main" id="{EB242FC2-D615-CFFD-E68C-C107FD68889E}"/>
              </a:ext>
            </a:extLst>
          </p:cNvPr>
          <p:cNvSpPr>
            <a:spLocks noGrp="1"/>
          </p:cNvSpPr>
          <p:nvPr>
            <p:ph type="sldNum" sz="quarter" idx="10"/>
          </p:nvPr>
        </p:nvSpPr>
        <p:spPr/>
        <p:txBody>
          <a:bodyPr/>
          <a:lstStyle/>
          <a:p>
            <a:pPr>
              <a:defRPr/>
            </a:pPr>
            <a:fld id="{70529338-9541-42ED-ADCF-A60C1F34BD22}" type="slidenum">
              <a:rPr lang="en-US" altLang="en-US" smtClean="0"/>
              <a:pPr>
                <a:defRPr/>
              </a:pPr>
              <a:t>30</a:t>
            </a:fld>
            <a:endParaRPr lang="en-US" altLang="en-US" dirty="0"/>
          </a:p>
        </p:txBody>
      </p:sp>
    </p:spTree>
    <p:extLst>
      <p:ext uri="{BB962C8B-B14F-4D97-AF65-F5344CB8AC3E}">
        <p14:creationId xmlns:p14="http://schemas.microsoft.com/office/powerpoint/2010/main" val="2422900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D33FE-0442-AF7E-4F4B-83F134B5D6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20A752-41FE-58B9-1617-EB4BDFAB131E}"/>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C07D700-19EA-EE7E-58CB-877773140772}"/>
              </a:ext>
            </a:extLst>
          </p:cNvPr>
          <p:cNvSpPr>
            <a:spLocks noGrp="1"/>
          </p:cNvSpPr>
          <p:nvPr>
            <p:ph idx="1"/>
          </p:nvPr>
        </p:nvSpPr>
        <p:spPr>
          <a:xfrm>
            <a:off x="360045" y="1480057"/>
            <a:ext cx="8423910" cy="4109848"/>
          </a:xfrm>
        </p:spPr>
        <p:txBody>
          <a:bodyPr/>
          <a:lstStyle/>
          <a:p>
            <a:r>
              <a:rPr lang="en-US" dirty="0"/>
              <a:t>Bromocriptine addition may be an adjunctive agent for temperature reduction</a:t>
            </a:r>
          </a:p>
          <a:p>
            <a:endParaRPr lang="en-US" dirty="0"/>
          </a:p>
          <a:p>
            <a:r>
              <a:rPr lang="en-US" dirty="0"/>
              <a:t>Trauma population may have increased benefit</a:t>
            </a:r>
          </a:p>
          <a:p>
            <a:endParaRPr lang="en-US" dirty="0"/>
          </a:p>
          <a:p>
            <a:r>
              <a:rPr lang="en-US" dirty="0"/>
              <a:t>Further investigation into dosing strategies needed</a:t>
            </a:r>
          </a:p>
          <a:p>
            <a:endParaRPr lang="en-US" dirty="0"/>
          </a:p>
        </p:txBody>
      </p:sp>
      <p:sp>
        <p:nvSpPr>
          <p:cNvPr id="4" name="Slide Number Placeholder 3">
            <a:extLst>
              <a:ext uri="{FF2B5EF4-FFF2-40B4-BE49-F238E27FC236}">
                <a16:creationId xmlns:a16="http://schemas.microsoft.com/office/drawing/2014/main" id="{24961610-9A9B-0703-DB7B-64B3F6302208}"/>
              </a:ext>
            </a:extLst>
          </p:cNvPr>
          <p:cNvSpPr>
            <a:spLocks noGrp="1"/>
          </p:cNvSpPr>
          <p:nvPr>
            <p:ph type="sldNum" sz="quarter" idx="10"/>
          </p:nvPr>
        </p:nvSpPr>
        <p:spPr/>
        <p:txBody>
          <a:bodyPr/>
          <a:lstStyle/>
          <a:p>
            <a:pPr>
              <a:defRPr/>
            </a:pPr>
            <a:fld id="{70529338-9541-42ED-ADCF-A60C1F34BD22}" type="slidenum">
              <a:rPr lang="en-US" altLang="en-US" smtClean="0"/>
              <a:pPr>
                <a:defRPr/>
              </a:pPr>
              <a:t>31</a:t>
            </a:fld>
            <a:endParaRPr lang="en-US" altLang="en-US" dirty="0"/>
          </a:p>
        </p:txBody>
      </p:sp>
    </p:spTree>
    <p:extLst>
      <p:ext uri="{BB962C8B-B14F-4D97-AF65-F5344CB8AC3E}">
        <p14:creationId xmlns:p14="http://schemas.microsoft.com/office/powerpoint/2010/main" val="2185110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48B3-68A8-B1AE-5FF7-BCFE62D00DD1}"/>
              </a:ext>
            </a:extLst>
          </p:cNvPr>
          <p:cNvSpPr>
            <a:spLocks noGrp="1"/>
          </p:cNvSpPr>
          <p:nvPr>
            <p:ph type="title"/>
          </p:nvPr>
        </p:nvSpPr>
        <p:spPr/>
        <p:txBody>
          <a:bodyPr/>
          <a:lstStyle/>
          <a:p>
            <a:r>
              <a:rPr lang="en-US" dirty="0"/>
              <a:t>Assessment Question</a:t>
            </a:r>
          </a:p>
        </p:txBody>
      </p:sp>
      <p:sp>
        <p:nvSpPr>
          <p:cNvPr id="3" name="Content Placeholder 2">
            <a:extLst>
              <a:ext uri="{FF2B5EF4-FFF2-40B4-BE49-F238E27FC236}">
                <a16:creationId xmlns:a16="http://schemas.microsoft.com/office/drawing/2014/main" id="{64AB7FF6-09C4-CBE1-0798-724E9A235F5E}"/>
              </a:ext>
            </a:extLst>
          </p:cNvPr>
          <p:cNvSpPr>
            <a:spLocks noGrp="1"/>
          </p:cNvSpPr>
          <p:nvPr>
            <p:ph idx="1"/>
          </p:nvPr>
        </p:nvSpPr>
        <p:spPr>
          <a:xfrm>
            <a:off x="457200" y="2125200"/>
            <a:ext cx="8229600" cy="2607600"/>
          </a:xfrm>
        </p:spPr>
        <p:txBody>
          <a:bodyPr/>
          <a:lstStyle/>
          <a:p>
            <a:pPr>
              <a:spcAft>
                <a:spcPts val="1200"/>
              </a:spcAft>
            </a:pPr>
            <a:r>
              <a:rPr lang="en-US" dirty="0"/>
              <a:t>What patient population(s) may benefit most from bromocriptine use based on this study?</a:t>
            </a:r>
          </a:p>
          <a:p>
            <a:pPr marL="457200" lvl="1" indent="0">
              <a:spcAft>
                <a:spcPts val="1200"/>
              </a:spcAft>
              <a:buNone/>
            </a:pPr>
            <a:r>
              <a:rPr lang="en-US" sz="2200" dirty="0"/>
              <a:t>A. Patients with traumatic injury</a:t>
            </a:r>
          </a:p>
          <a:p>
            <a:pPr marL="457200" lvl="1" indent="0">
              <a:spcAft>
                <a:spcPts val="1200"/>
              </a:spcAft>
              <a:buNone/>
            </a:pPr>
            <a:r>
              <a:rPr lang="en-US" sz="2200" dirty="0"/>
              <a:t>B. Patients with non-traumatic injury</a:t>
            </a:r>
          </a:p>
          <a:p>
            <a:pPr marL="457200" lvl="1" indent="0">
              <a:spcAft>
                <a:spcPts val="1200"/>
              </a:spcAft>
              <a:buNone/>
            </a:pPr>
            <a:r>
              <a:rPr lang="en-US" sz="2200" dirty="0"/>
              <a:t>C. There is equal benefit between these groups</a:t>
            </a:r>
          </a:p>
        </p:txBody>
      </p:sp>
      <p:sp>
        <p:nvSpPr>
          <p:cNvPr id="4" name="Slide Number Placeholder 3">
            <a:extLst>
              <a:ext uri="{FF2B5EF4-FFF2-40B4-BE49-F238E27FC236}">
                <a16:creationId xmlns:a16="http://schemas.microsoft.com/office/drawing/2014/main" id="{FC0C080E-8205-8C7A-F774-B69BED0084A2}"/>
              </a:ext>
            </a:extLst>
          </p:cNvPr>
          <p:cNvSpPr>
            <a:spLocks noGrp="1"/>
          </p:cNvSpPr>
          <p:nvPr>
            <p:ph type="sldNum" sz="quarter" idx="10"/>
          </p:nvPr>
        </p:nvSpPr>
        <p:spPr/>
        <p:txBody>
          <a:bodyPr/>
          <a:lstStyle/>
          <a:p>
            <a:pPr>
              <a:defRPr/>
            </a:pPr>
            <a:fld id="{70529338-9541-42ED-ADCF-A60C1F34BD22}" type="slidenum">
              <a:rPr lang="en-US" altLang="en-US" smtClean="0"/>
              <a:pPr>
                <a:defRPr/>
              </a:pPr>
              <a:t>32</a:t>
            </a:fld>
            <a:endParaRPr lang="en-US" altLang="en-US" dirty="0"/>
          </a:p>
        </p:txBody>
      </p:sp>
    </p:spTree>
    <p:extLst>
      <p:ext uri="{BB962C8B-B14F-4D97-AF65-F5344CB8AC3E}">
        <p14:creationId xmlns:p14="http://schemas.microsoft.com/office/powerpoint/2010/main" val="2343254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C574E-3107-AD5C-2CF1-9562520D5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9F92F1-19F2-4EBA-B295-07F69CDD63F2}"/>
              </a:ext>
            </a:extLst>
          </p:cNvPr>
          <p:cNvSpPr>
            <a:spLocks noGrp="1"/>
          </p:cNvSpPr>
          <p:nvPr>
            <p:ph type="title"/>
          </p:nvPr>
        </p:nvSpPr>
        <p:spPr/>
        <p:txBody>
          <a:bodyPr/>
          <a:lstStyle/>
          <a:p>
            <a:r>
              <a:rPr lang="en-US" dirty="0"/>
              <a:t>Assessment Question</a:t>
            </a:r>
          </a:p>
        </p:txBody>
      </p:sp>
      <p:sp>
        <p:nvSpPr>
          <p:cNvPr id="3" name="Content Placeholder 2">
            <a:extLst>
              <a:ext uri="{FF2B5EF4-FFF2-40B4-BE49-F238E27FC236}">
                <a16:creationId xmlns:a16="http://schemas.microsoft.com/office/drawing/2014/main" id="{162906B7-F781-9D64-8CF4-256B93120C85}"/>
              </a:ext>
            </a:extLst>
          </p:cNvPr>
          <p:cNvSpPr>
            <a:spLocks noGrp="1"/>
          </p:cNvSpPr>
          <p:nvPr>
            <p:ph idx="1"/>
          </p:nvPr>
        </p:nvSpPr>
        <p:spPr>
          <a:xfrm>
            <a:off x="457200" y="2141148"/>
            <a:ext cx="8229600" cy="2575703"/>
          </a:xfrm>
        </p:spPr>
        <p:txBody>
          <a:bodyPr/>
          <a:lstStyle/>
          <a:p>
            <a:pPr>
              <a:spcAft>
                <a:spcPts val="1200"/>
              </a:spcAft>
            </a:pPr>
            <a:r>
              <a:rPr lang="en-US" dirty="0"/>
              <a:t>What patient population(s) may benefit most from bromocriptine use based on this study?</a:t>
            </a:r>
          </a:p>
          <a:p>
            <a:pPr marL="457200" lvl="1" indent="0">
              <a:spcAft>
                <a:spcPts val="1200"/>
              </a:spcAft>
              <a:buNone/>
            </a:pPr>
            <a:r>
              <a:rPr lang="en-US" sz="2200" dirty="0">
                <a:solidFill>
                  <a:srgbClr val="FEC50D"/>
                </a:solidFill>
              </a:rPr>
              <a:t>A. Patients with traumatic injury</a:t>
            </a:r>
          </a:p>
          <a:p>
            <a:pPr marL="457200" lvl="1" indent="0">
              <a:spcAft>
                <a:spcPts val="1200"/>
              </a:spcAft>
              <a:buNone/>
            </a:pPr>
            <a:r>
              <a:rPr lang="en-US" sz="2200" dirty="0"/>
              <a:t>B. Patients with non-traumatic injury</a:t>
            </a:r>
          </a:p>
          <a:p>
            <a:pPr marL="457200" lvl="1" indent="0">
              <a:spcAft>
                <a:spcPts val="1200"/>
              </a:spcAft>
              <a:buNone/>
            </a:pPr>
            <a:r>
              <a:rPr lang="en-US" sz="2200" dirty="0"/>
              <a:t>C. There is equal benefit between these groups</a:t>
            </a:r>
          </a:p>
        </p:txBody>
      </p:sp>
      <p:sp>
        <p:nvSpPr>
          <p:cNvPr id="4" name="Slide Number Placeholder 3">
            <a:extLst>
              <a:ext uri="{FF2B5EF4-FFF2-40B4-BE49-F238E27FC236}">
                <a16:creationId xmlns:a16="http://schemas.microsoft.com/office/drawing/2014/main" id="{0CEEFFD2-66E7-22E5-918B-D7AA27365435}"/>
              </a:ext>
            </a:extLst>
          </p:cNvPr>
          <p:cNvSpPr>
            <a:spLocks noGrp="1"/>
          </p:cNvSpPr>
          <p:nvPr>
            <p:ph type="sldNum" sz="quarter" idx="10"/>
          </p:nvPr>
        </p:nvSpPr>
        <p:spPr/>
        <p:txBody>
          <a:bodyPr/>
          <a:lstStyle/>
          <a:p>
            <a:pPr>
              <a:defRPr/>
            </a:pPr>
            <a:fld id="{70529338-9541-42ED-ADCF-A60C1F34BD22}" type="slidenum">
              <a:rPr lang="en-US" altLang="en-US" smtClean="0"/>
              <a:pPr>
                <a:defRPr/>
              </a:pPr>
              <a:t>33</a:t>
            </a:fld>
            <a:endParaRPr lang="en-US" altLang="en-US" dirty="0"/>
          </a:p>
        </p:txBody>
      </p:sp>
    </p:spTree>
    <p:extLst>
      <p:ext uri="{BB962C8B-B14F-4D97-AF65-F5344CB8AC3E}">
        <p14:creationId xmlns:p14="http://schemas.microsoft.com/office/powerpoint/2010/main" val="3950475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ACBE-F3FF-0C8C-2790-5B8EC3C9652A}"/>
              </a:ext>
            </a:extLst>
          </p:cNvPr>
          <p:cNvSpPr>
            <a:spLocks noGrp="1"/>
          </p:cNvSpPr>
          <p:nvPr>
            <p:ph type="title"/>
          </p:nvPr>
        </p:nvSpPr>
        <p:spPr/>
        <p:txBody>
          <a:bodyPr/>
          <a:lstStyle/>
          <a:p>
            <a:r>
              <a:rPr lang="en-US" dirty="0"/>
              <a:t>Acknowledgements </a:t>
            </a:r>
          </a:p>
        </p:txBody>
      </p:sp>
      <p:sp>
        <p:nvSpPr>
          <p:cNvPr id="3" name="Content Placeholder 2">
            <a:extLst>
              <a:ext uri="{FF2B5EF4-FFF2-40B4-BE49-F238E27FC236}">
                <a16:creationId xmlns:a16="http://schemas.microsoft.com/office/drawing/2014/main" id="{0208645A-AA09-1521-00B7-3EE0C2B8F892}"/>
              </a:ext>
            </a:extLst>
          </p:cNvPr>
          <p:cNvSpPr>
            <a:spLocks noGrp="1"/>
          </p:cNvSpPr>
          <p:nvPr>
            <p:ph idx="1"/>
          </p:nvPr>
        </p:nvSpPr>
        <p:spPr/>
        <p:txBody>
          <a:bodyPr/>
          <a:lstStyle/>
          <a:p>
            <a:endParaRPr lang="en-US" dirty="0"/>
          </a:p>
          <a:p>
            <a:r>
              <a:rPr lang="en-US" dirty="0"/>
              <a:t>Benjamin Wilkinson, PharmD, BCCCP</a:t>
            </a:r>
          </a:p>
          <a:p>
            <a:endParaRPr lang="en-US" dirty="0"/>
          </a:p>
          <a:p>
            <a:r>
              <a:rPr lang="en-US" dirty="0"/>
              <a:t>Haley Kavelak, PharmD, BCCCP</a:t>
            </a:r>
          </a:p>
          <a:p>
            <a:endParaRPr lang="en-US" dirty="0"/>
          </a:p>
          <a:p>
            <a:r>
              <a:rPr lang="en-US" dirty="0"/>
              <a:t>Julia Bold, PharmD</a:t>
            </a:r>
          </a:p>
        </p:txBody>
      </p:sp>
      <p:sp>
        <p:nvSpPr>
          <p:cNvPr id="4" name="Slide Number Placeholder 3">
            <a:extLst>
              <a:ext uri="{FF2B5EF4-FFF2-40B4-BE49-F238E27FC236}">
                <a16:creationId xmlns:a16="http://schemas.microsoft.com/office/drawing/2014/main" id="{E9831178-AD73-888B-D564-299C3E1A41B1}"/>
              </a:ext>
            </a:extLst>
          </p:cNvPr>
          <p:cNvSpPr>
            <a:spLocks noGrp="1"/>
          </p:cNvSpPr>
          <p:nvPr>
            <p:ph type="sldNum" sz="quarter" idx="10"/>
          </p:nvPr>
        </p:nvSpPr>
        <p:spPr/>
        <p:txBody>
          <a:bodyPr/>
          <a:lstStyle/>
          <a:p>
            <a:pPr>
              <a:defRPr/>
            </a:pPr>
            <a:fld id="{70529338-9541-42ED-ADCF-A60C1F34BD22}" type="slidenum">
              <a:rPr lang="en-US" altLang="en-US" smtClean="0"/>
              <a:pPr>
                <a:defRPr/>
              </a:pPr>
              <a:t>34</a:t>
            </a:fld>
            <a:endParaRPr lang="en-US" altLang="en-US" dirty="0"/>
          </a:p>
        </p:txBody>
      </p:sp>
    </p:spTree>
    <p:extLst>
      <p:ext uri="{BB962C8B-B14F-4D97-AF65-F5344CB8AC3E}">
        <p14:creationId xmlns:p14="http://schemas.microsoft.com/office/powerpoint/2010/main" val="3426016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4C388-789F-F971-B7AD-5A83D010DD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C00445-0450-75EB-1E1A-9FC5BB3E1D14}"/>
              </a:ext>
            </a:extLst>
          </p:cNvPr>
          <p:cNvSpPr>
            <a:spLocks noGrp="1"/>
          </p:cNvSpPr>
          <p:nvPr>
            <p:ph type="ctrTitle"/>
          </p:nvPr>
        </p:nvSpPr>
        <p:spPr/>
        <p:txBody>
          <a:bodyPr/>
          <a:lstStyle/>
          <a:p>
            <a:r>
              <a:rPr lang="en-US" dirty="0"/>
              <a:t>Impact of Bromocriptine on Neurogenic Fever</a:t>
            </a:r>
          </a:p>
        </p:txBody>
      </p:sp>
      <p:sp>
        <p:nvSpPr>
          <p:cNvPr id="4" name="Slide Number Placeholder 3">
            <a:extLst>
              <a:ext uri="{FF2B5EF4-FFF2-40B4-BE49-F238E27FC236}">
                <a16:creationId xmlns:a16="http://schemas.microsoft.com/office/drawing/2014/main" id="{3F6F7139-0096-99C2-AF5E-130A3C05055E}"/>
              </a:ext>
            </a:extLst>
          </p:cNvPr>
          <p:cNvSpPr>
            <a:spLocks noGrp="1"/>
          </p:cNvSpPr>
          <p:nvPr>
            <p:ph type="sldNum" sz="quarter" idx="10"/>
          </p:nvPr>
        </p:nvSpPr>
        <p:spPr/>
        <p:txBody>
          <a:bodyPr/>
          <a:lstStyle/>
          <a:p>
            <a:pPr>
              <a:defRPr/>
            </a:pPr>
            <a:fld id="{70529338-9541-42ED-ADCF-A60C1F34BD22}" type="slidenum">
              <a:rPr lang="en-US" altLang="en-US"/>
              <a:pPr>
                <a:defRPr/>
              </a:pPr>
              <a:t>35</a:t>
            </a:fld>
            <a:endParaRPr lang="en-US" altLang="en-US" dirty="0"/>
          </a:p>
        </p:txBody>
      </p:sp>
      <p:sp>
        <p:nvSpPr>
          <p:cNvPr id="3" name="TextBox 2">
            <a:extLst>
              <a:ext uri="{FF2B5EF4-FFF2-40B4-BE49-F238E27FC236}">
                <a16:creationId xmlns:a16="http://schemas.microsoft.com/office/drawing/2014/main" id="{6D99AEEE-B973-D43F-59C4-07368F24B8D3}"/>
              </a:ext>
            </a:extLst>
          </p:cNvPr>
          <p:cNvSpPr txBox="1"/>
          <p:nvPr/>
        </p:nvSpPr>
        <p:spPr>
          <a:xfrm>
            <a:off x="2949677" y="2536825"/>
            <a:ext cx="3244645" cy="769441"/>
          </a:xfrm>
          <a:prstGeom prst="rect">
            <a:avLst/>
          </a:prstGeom>
          <a:noFill/>
        </p:spPr>
        <p:txBody>
          <a:bodyPr wrap="square" rtlCol="0">
            <a:spAutoFit/>
          </a:bodyPr>
          <a:lstStyle/>
          <a:p>
            <a:pPr algn="ctr"/>
            <a:r>
              <a:rPr lang="en-US" sz="2200" dirty="0">
                <a:latin typeface="+mj-lt"/>
              </a:rPr>
              <a:t>Maeghan Biché, PharmD</a:t>
            </a:r>
          </a:p>
          <a:p>
            <a:pPr algn="ctr"/>
            <a:r>
              <a:rPr lang="en-US" sz="2200" dirty="0">
                <a:latin typeface="+mj-lt"/>
              </a:rPr>
              <a:t>PGY-1 Pharmacy Resident</a:t>
            </a:r>
          </a:p>
        </p:txBody>
      </p:sp>
    </p:spTree>
    <p:extLst>
      <p:ext uri="{BB962C8B-B14F-4D97-AF65-F5344CB8AC3E}">
        <p14:creationId xmlns:p14="http://schemas.microsoft.com/office/powerpoint/2010/main" val="389894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76C51-EE9E-6EC8-EA64-287575E9B576}"/>
              </a:ext>
            </a:extLst>
          </p:cNvPr>
          <p:cNvSpPr>
            <a:spLocks noGrp="1"/>
          </p:cNvSpPr>
          <p:nvPr>
            <p:ph type="title"/>
          </p:nvPr>
        </p:nvSpPr>
        <p:spPr/>
        <p:txBody>
          <a:bodyPr/>
          <a:lstStyle/>
          <a:p>
            <a:r>
              <a:rPr lang="en-US" dirty="0"/>
              <a:t>Learning Objective </a:t>
            </a:r>
          </a:p>
        </p:txBody>
      </p:sp>
      <p:sp>
        <p:nvSpPr>
          <p:cNvPr id="3" name="Content Placeholder 2">
            <a:extLst>
              <a:ext uri="{FF2B5EF4-FFF2-40B4-BE49-F238E27FC236}">
                <a16:creationId xmlns:a16="http://schemas.microsoft.com/office/drawing/2014/main" id="{DA9A49D8-8BB7-1ACF-F330-A8C429CDABE4}"/>
              </a:ext>
            </a:extLst>
          </p:cNvPr>
          <p:cNvSpPr>
            <a:spLocks noGrp="1"/>
          </p:cNvSpPr>
          <p:nvPr>
            <p:ph idx="1"/>
          </p:nvPr>
        </p:nvSpPr>
        <p:spPr>
          <a:xfrm>
            <a:off x="634365" y="2662586"/>
            <a:ext cx="7875270" cy="1532827"/>
          </a:xfrm>
        </p:spPr>
        <p:txBody>
          <a:bodyPr/>
          <a:lstStyle/>
          <a:p>
            <a:r>
              <a:rPr lang="en-US" dirty="0"/>
              <a:t>Describe the impact of bromocriptine on fever in patients presenting with suspected neurogenic fever.</a:t>
            </a:r>
          </a:p>
        </p:txBody>
      </p:sp>
      <p:sp>
        <p:nvSpPr>
          <p:cNvPr id="4" name="Slide Number Placeholder 3">
            <a:extLst>
              <a:ext uri="{FF2B5EF4-FFF2-40B4-BE49-F238E27FC236}">
                <a16:creationId xmlns:a16="http://schemas.microsoft.com/office/drawing/2014/main" id="{B9AEFE68-AF5D-4490-ADC6-1B3334D6BED3}"/>
              </a:ext>
            </a:extLst>
          </p:cNvPr>
          <p:cNvSpPr>
            <a:spLocks noGrp="1"/>
          </p:cNvSpPr>
          <p:nvPr>
            <p:ph type="sldNum" sz="quarter" idx="10"/>
          </p:nvPr>
        </p:nvSpPr>
        <p:spPr/>
        <p:txBody>
          <a:bodyPr/>
          <a:lstStyle/>
          <a:p>
            <a:pPr>
              <a:defRPr/>
            </a:pPr>
            <a:fld id="{70529338-9541-42ED-ADCF-A60C1F34BD22}" type="slidenum">
              <a:rPr lang="en-US" altLang="en-US" smtClean="0"/>
              <a:pPr>
                <a:defRPr/>
              </a:pPr>
              <a:t>4</a:t>
            </a:fld>
            <a:endParaRPr lang="en-US" altLang="en-US" dirty="0"/>
          </a:p>
        </p:txBody>
      </p:sp>
    </p:spTree>
    <p:extLst>
      <p:ext uri="{BB962C8B-B14F-4D97-AF65-F5344CB8AC3E}">
        <p14:creationId xmlns:p14="http://schemas.microsoft.com/office/powerpoint/2010/main" val="1149138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69CC8-3F79-97AE-8A1B-629B74F949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88B153-AF5F-45A0-2832-9829B4AF0A8E}"/>
              </a:ext>
            </a:extLst>
          </p:cNvPr>
          <p:cNvSpPr>
            <a:spLocks noGrp="1"/>
          </p:cNvSpPr>
          <p:nvPr>
            <p:ph type="title"/>
          </p:nvPr>
        </p:nvSpPr>
        <p:spPr/>
        <p:txBody>
          <a:bodyPr/>
          <a:lstStyle/>
          <a:p>
            <a:r>
              <a:rPr lang="en-US" dirty="0"/>
              <a:t>Background – Neurogenic Fever </a:t>
            </a:r>
          </a:p>
        </p:txBody>
      </p:sp>
      <p:sp>
        <p:nvSpPr>
          <p:cNvPr id="4" name="Slide Number Placeholder 3">
            <a:extLst>
              <a:ext uri="{FF2B5EF4-FFF2-40B4-BE49-F238E27FC236}">
                <a16:creationId xmlns:a16="http://schemas.microsoft.com/office/drawing/2014/main" id="{1703A2C3-B660-2CCF-B51F-6E7F7614E038}"/>
              </a:ext>
            </a:extLst>
          </p:cNvPr>
          <p:cNvSpPr>
            <a:spLocks noGrp="1"/>
          </p:cNvSpPr>
          <p:nvPr>
            <p:ph type="sldNum" sz="quarter" idx="10"/>
          </p:nvPr>
        </p:nvSpPr>
        <p:spPr/>
        <p:txBody>
          <a:bodyPr/>
          <a:lstStyle/>
          <a:p>
            <a:pPr>
              <a:defRPr/>
            </a:pPr>
            <a:fld id="{70529338-9541-42ED-ADCF-A60C1F34BD22}" type="slidenum">
              <a:rPr lang="en-US" altLang="en-US" smtClean="0"/>
              <a:pPr>
                <a:defRPr/>
              </a:pPr>
              <a:t>5</a:t>
            </a:fld>
            <a:endParaRPr lang="en-US" altLang="en-US" dirty="0"/>
          </a:p>
        </p:txBody>
      </p:sp>
      <p:graphicFrame>
        <p:nvGraphicFramePr>
          <p:cNvPr id="7" name="Content Placeholder 6">
            <a:extLst>
              <a:ext uri="{FF2B5EF4-FFF2-40B4-BE49-F238E27FC236}">
                <a16:creationId xmlns:a16="http://schemas.microsoft.com/office/drawing/2014/main" id="{96C54A8B-C430-964B-5DE6-8F50A6A62144}"/>
              </a:ext>
            </a:extLst>
          </p:cNvPr>
          <p:cNvGraphicFramePr>
            <a:graphicFrameLocks noGrp="1"/>
          </p:cNvGraphicFramePr>
          <p:nvPr>
            <p:ph idx="1"/>
            <p:extLst>
              <p:ext uri="{D42A27DB-BD31-4B8C-83A1-F6EECF244321}">
                <p14:modId xmlns:p14="http://schemas.microsoft.com/office/powerpoint/2010/main" val="2243073631"/>
              </p:ext>
            </p:extLst>
          </p:nvPr>
        </p:nvGraphicFramePr>
        <p:xfrm>
          <a:off x="382905" y="1341120"/>
          <a:ext cx="8378190" cy="4766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62A34D0-0EF9-6188-5BA6-E89148A56F24}"/>
              </a:ext>
            </a:extLst>
          </p:cNvPr>
          <p:cNvSpPr txBox="1"/>
          <p:nvPr/>
        </p:nvSpPr>
        <p:spPr>
          <a:xfrm>
            <a:off x="78105" y="5980152"/>
            <a:ext cx="4646295" cy="553998"/>
          </a:xfrm>
          <a:prstGeom prst="rect">
            <a:avLst/>
          </a:prstGeom>
          <a:noFill/>
        </p:spPr>
        <p:txBody>
          <a:bodyPr wrap="square" rtlCol="0">
            <a:spAutoFit/>
          </a:bodyPr>
          <a:lstStyle/>
          <a:p>
            <a:r>
              <a:rPr lang="en-US" sz="1000" i="1" dirty="0"/>
              <a:t>Lancet Neurol</a:t>
            </a:r>
            <a:r>
              <a:rPr lang="en-US" sz="1000" dirty="0"/>
              <a:t>. 2017;16(9):721-729.</a:t>
            </a:r>
          </a:p>
          <a:p>
            <a:r>
              <a:rPr lang="en-US" sz="1000" i="1" dirty="0"/>
              <a:t>J Neurotrauma</a:t>
            </a:r>
            <a:r>
              <a:rPr lang="en-US" sz="1000" dirty="0"/>
              <a:t>. 2014;31(17):1515-1520.</a:t>
            </a:r>
          </a:p>
          <a:p>
            <a:r>
              <a:rPr lang="en-US" sz="1000" i="1" dirty="0"/>
              <a:t>J </a:t>
            </a:r>
            <a:r>
              <a:rPr lang="en-US" sz="1000" i="1" dirty="0" err="1"/>
              <a:t>Neurocrit</a:t>
            </a:r>
            <a:r>
              <a:rPr lang="en-US" sz="1000" i="1" dirty="0"/>
              <a:t> Care</a:t>
            </a:r>
            <a:r>
              <a:rPr lang="en-US" sz="1000" dirty="0"/>
              <a:t>. 2020;13(1):19-31.</a:t>
            </a:r>
          </a:p>
        </p:txBody>
      </p:sp>
    </p:spTree>
    <p:extLst>
      <p:ext uri="{BB962C8B-B14F-4D97-AF65-F5344CB8AC3E}">
        <p14:creationId xmlns:p14="http://schemas.microsoft.com/office/powerpoint/2010/main" val="336840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449564D-4DEA-A18C-74C6-10F65C7FE4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3FF178-E2EF-138B-FBBE-E22334BEEB75}"/>
              </a:ext>
            </a:extLst>
          </p:cNvPr>
          <p:cNvSpPr>
            <a:spLocks noGrp="1"/>
          </p:cNvSpPr>
          <p:nvPr>
            <p:ph type="title"/>
          </p:nvPr>
        </p:nvSpPr>
        <p:spPr/>
        <p:txBody>
          <a:bodyPr/>
          <a:lstStyle/>
          <a:p>
            <a:r>
              <a:rPr lang="en-US" dirty="0"/>
              <a:t>Background – Neurogenic Fever </a:t>
            </a:r>
          </a:p>
        </p:txBody>
      </p:sp>
      <p:sp>
        <p:nvSpPr>
          <p:cNvPr id="4" name="Slide Number Placeholder 3">
            <a:extLst>
              <a:ext uri="{FF2B5EF4-FFF2-40B4-BE49-F238E27FC236}">
                <a16:creationId xmlns:a16="http://schemas.microsoft.com/office/drawing/2014/main" id="{1FA79D8D-CA83-977F-B9F0-3977988BA2E8}"/>
              </a:ext>
            </a:extLst>
          </p:cNvPr>
          <p:cNvSpPr>
            <a:spLocks noGrp="1"/>
          </p:cNvSpPr>
          <p:nvPr>
            <p:ph type="sldNum" sz="quarter" idx="10"/>
          </p:nvPr>
        </p:nvSpPr>
        <p:spPr/>
        <p:txBody>
          <a:bodyPr/>
          <a:lstStyle/>
          <a:p>
            <a:pPr>
              <a:defRPr/>
            </a:pPr>
            <a:fld id="{70529338-9541-42ED-ADCF-A60C1F34BD22}" type="slidenum">
              <a:rPr lang="en-US" altLang="en-US" smtClean="0"/>
              <a:pPr>
                <a:defRPr/>
              </a:pPr>
              <a:t>6</a:t>
            </a:fld>
            <a:endParaRPr lang="en-US" altLang="en-US" dirty="0"/>
          </a:p>
        </p:txBody>
      </p:sp>
      <p:graphicFrame>
        <p:nvGraphicFramePr>
          <p:cNvPr id="7" name="Content Placeholder 6">
            <a:extLst>
              <a:ext uri="{FF2B5EF4-FFF2-40B4-BE49-F238E27FC236}">
                <a16:creationId xmlns:a16="http://schemas.microsoft.com/office/drawing/2014/main" id="{2EA0D4E8-9FC0-4AC2-E689-9F58B68D8400}"/>
              </a:ext>
            </a:extLst>
          </p:cNvPr>
          <p:cNvGraphicFramePr>
            <a:graphicFrameLocks noGrp="1"/>
          </p:cNvGraphicFramePr>
          <p:nvPr>
            <p:ph idx="1"/>
            <p:extLst>
              <p:ext uri="{D42A27DB-BD31-4B8C-83A1-F6EECF244321}">
                <p14:modId xmlns:p14="http://schemas.microsoft.com/office/powerpoint/2010/main" val="3768748295"/>
              </p:ext>
            </p:extLst>
          </p:nvPr>
        </p:nvGraphicFramePr>
        <p:xfrm>
          <a:off x="382905" y="1045845"/>
          <a:ext cx="8378190" cy="4766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9183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7321EF0-0C1A-7F3F-86EE-F0E7A44B0A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58A4A-88E4-AB41-95E8-DF396C7C8B84}"/>
              </a:ext>
            </a:extLst>
          </p:cNvPr>
          <p:cNvSpPr>
            <a:spLocks noGrp="1"/>
          </p:cNvSpPr>
          <p:nvPr>
            <p:ph type="title"/>
          </p:nvPr>
        </p:nvSpPr>
        <p:spPr/>
        <p:txBody>
          <a:bodyPr/>
          <a:lstStyle/>
          <a:p>
            <a:r>
              <a:rPr lang="en-US" dirty="0"/>
              <a:t>Background – Neurogenic Fever </a:t>
            </a:r>
          </a:p>
        </p:txBody>
      </p:sp>
      <p:sp>
        <p:nvSpPr>
          <p:cNvPr id="3" name="Content Placeholder 2">
            <a:extLst>
              <a:ext uri="{FF2B5EF4-FFF2-40B4-BE49-F238E27FC236}">
                <a16:creationId xmlns:a16="http://schemas.microsoft.com/office/drawing/2014/main" id="{1512DFCB-CDE6-4ACB-0C57-423343D02AFA}"/>
              </a:ext>
            </a:extLst>
          </p:cNvPr>
          <p:cNvSpPr>
            <a:spLocks noGrp="1"/>
          </p:cNvSpPr>
          <p:nvPr>
            <p:ph idx="1"/>
          </p:nvPr>
        </p:nvSpPr>
        <p:spPr>
          <a:xfrm>
            <a:off x="457200" y="1843088"/>
            <a:ext cx="8229600" cy="3185477"/>
          </a:xfrm>
        </p:spPr>
        <p:txBody>
          <a:bodyPr/>
          <a:lstStyle/>
          <a:p>
            <a:r>
              <a:rPr lang="en-US" dirty="0"/>
              <a:t>Central fever</a:t>
            </a:r>
          </a:p>
          <a:p>
            <a:pPr lvl="1"/>
            <a:r>
              <a:rPr lang="en-US" sz="2200" dirty="0"/>
              <a:t>Non-infectious increase in body temperature</a:t>
            </a:r>
          </a:p>
          <a:p>
            <a:pPr lvl="1"/>
            <a:r>
              <a:rPr lang="en-US" sz="2200" dirty="0"/>
              <a:t>Diagnosis of exclusion</a:t>
            </a:r>
          </a:p>
          <a:p>
            <a:pPr lvl="1"/>
            <a:endParaRPr lang="en-US" sz="2200" dirty="0"/>
          </a:p>
          <a:p>
            <a:r>
              <a:rPr lang="en-US" dirty="0"/>
              <a:t>PSH</a:t>
            </a:r>
          </a:p>
          <a:p>
            <a:pPr lvl="1"/>
            <a:r>
              <a:rPr lang="en-US" sz="2200" dirty="0"/>
              <a:t>Syndrome primarily described after traumatic brain injury</a:t>
            </a:r>
          </a:p>
          <a:p>
            <a:pPr lvl="1"/>
            <a:r>
              <a:rPr lang="en-US" sz="2200" dirty="0"/>
              <a:t>PSH Assessment Measure (PSH-AM)</a:t>
            </a:r>
          </a:p>
        </p:txBody>
      </p:sp>
      <p:sp>
        <p:nvSpPr>
          <p:cNvPr id="4" name="Slide Number Placeholder 3">
            <a:extLst>
              <a:ext uri="{FF2B5EF4-FFF2-40B4-BE49-F238E27FC236}">
                <a16:creationId xmlns:a16="http://schemas.microsoft.com/office/drawing/2014/main" id="{5294248D-354B-363A-BC14-BE3412A01A95}"/>
              </a:ext>
            </a:extLst>
          </p:cNvPr>
          <p:cNvSpPr>
            <a:spLocks noGrp="1"/>
          </p:cNvSpPr>
          <p:nvPr>
            <p:ph type="sldNum" sz="quarter" idx="10"/>
          </p:nvPr>
        </p:nvSpPr>
        <p:spPr/>
        <p:txBody>
          <a:bodyPr/>
          <a:lstStyle/>
          <a:p>
            <a:pPr>
              <a:defRPr/>
            </a:pPr>
            <a:fld id="{70529338-9541-42ED-ADCF-A60C1F34BD22}" type="slidenum">
              <a:rPr lang="en-US" altLang="en-US" smtClean="0"/>
              <a:pPr>
                <a:defRPr/>
              </a:pPr>
              <a:t>7</a:t>
            </a:fld>
            <a:endParaRPr lang="en-US" altLang="en-US" dirty="0"/>
          </a:p>
        </p:txBody>
      </p:sp>
    </p:spTree>
    <p:extLst>
      <p:ext uri="{BB962C8B-B14F-4D97-AF65-F5344CB8AC3E}">
        <p14:creationId xmlns:p14="http://schemas.microsoft.com/office/powerpoint/2010/main" val="3459607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BF6E-E8BF-239A-93E0-5C1EF5551373}"/>
              </a:ext>
            </a:extLst>
          </p:cNvPr>
          <p:cNvSpPr>
            <a:spLocks noGrp="1"/>
          </p:cNvSpPr>
          <p:nvPr>
            <p:ph type="title"/>
          </p:nvPr>
        </p:nvSpPr>
        <p:spPr/>
        <p:txBody>
          <a:bodyPr/>
          <a:lstStyle/>
          <a:p>
            <a:r>
              <a:rPr lang="en-US" dirty="0"/>
              <a:t>Background – PSH-AM</a:t>
            </a:r>
          </a:p>
        </p:txBody>
      </p:sp>
      <p:graphicFrame>
        <p:nvGraphicFramePr>
          <p:cNvPr id="5" name="Content Placeholder 4">
            <a:extLst>
              <a:ext uri="{FF2B5EF4-FFF2-40B4-BE49-F238E27FC236}">
                <a16:creationId xmlns:a16="http://schemas.microsoft.com/office/drawing/2014/main" id="{C9176512-0991-8EA3-B1C3-9B837D18D286}"/>
              </a:ext>
            </a:extLst>
          </p:cNvPr>
          <p:cNvGraphicFramePr>
            <a:graphicFrameLocks noGrp="1"/>
          </p:cNvGraphicFramePr>
          <p:nvPr>
            <p:ph idx="1"/>
            <p:extLst>
              <p:ext uri="{D42A27DB-BD31-4B8C-83A1-F6EECF244321}">
                <p14:modId xmlns:p14="http://schemas.microsoft.com/office/powerpoint/2010/main" val="3836755603"/>
              </p:ext>
            </p:extLst>
          </p:nvPr>
        </p:nvGraphicFramePr>
        <p:xfrm>
          <a:off x="320040" y="1175035"/>
          <a:ext cx="8503920" cy="4896549"/>
        </p:xfrm>
        <a:graphic>
          <a:graphicData uri="http://schemas.openxmlformats.org/drawingml/2006/table">
            <a:tbl>
              <a:tblPr firstRow="1" bandRow="1">
                <a:tableStyleId>{5C22544A-7EE6-4342-B048-85BDC9FD1C3A}</a:tableStyleId>
              </a:tblPr>
              <a:tblGrid>
                <a:gridCol w="3911497">
                  <a:extLst>
                    <a:ext uri="{9D8B030D-6E8A-4147-A177-3AD203B41FA5}">
                      <a16:colId xmlns:a16="http://schemas.microsoft.com/office/drawing/2014/main" val="2524977370"/>
                    </a:ext>
                  </a:extLst>
                </a:gridCol>
                <a:gridCol w="4592423">
                  <a:extLst>
                    <a:ext uri="{9D8B030D-6E8A-4147-A177-3AD203B41FA5}">
                      <a16:colId xmlns:a16="http://schemas.microsoft.com/office/drawing/2014/main" val="1096012651"/>
                    </a:ext>
                  </a:extLst>
                </a:gridCol>
              </a:tblGrid>
              <a:tr h="553850">
                <a:tc>
                  <a:txBody>
                    <a:bodyPr/>
                    <a:lstStyle/>
                    <a:p>
                      <a:pPr algn="ctr"/>
                      <a:r>
                        <a:rPr lang="en-US" sz="2800" dirty="0">
                          <a:solidFill>
                            <a:schemeClr val="bg1"/>
                          </a:solidFill>
                        </a:rPr>
                        <a:t>Clinical Features Scale</a:t>
                      </a:r>
                    </a:p>
                  </a:txBody>
                  <a:tcPr>
                    <a:solidFill>
                      <a:srgbClr val="FEC50D"/>
                    </a:solidFill>
                  </a:tcPr>
                </a:tc>
                <a:tc>
                  <a:txBody>
                    <a:bodyPr/>
                    <a:lstStyle/>
                    <a:p>
                      <a:pPr algn="ctr"/>
                      <a:r>
                        <a:rPr lang="en-US" sz="2800" dirty="0">
                          <a:solidFill>
                            <a:schemeClr val="bg1"/>
                          </a:solidFill>
                        </a:rPr>
                        <a:t>Diagnostic Likelihood Tool</a:t>
                      </a:r>
                    </a:p>
                  </a:txBody>
                  <a:tcPr>
                    <a:solidFill>
                      <a:srgbClr val="FEC50D"/>
                    </a:solidFill>
                  </a:tcPr>
                </a:tc>
                <a:extLst>
                  <a:ext uri="{0D108BD9-81ED-4DB2-BD59-A6C34878D82A}">
                    <a16:rowId xmlns:a16="http://schemas.microsoft.com/office/drawing/2014/main" val="739595473"/>
                  </a:ext>
                </a:extLst>
              </a:tr>
              <a:tr h="4342699">
                <a:tc>
                  <a:txBody>
                    <a:bodyPr/>
                    <a:lstStyle/>
                    <a:p>
                      <a:pPr marL="285750" indent="-285750">
                        <a:lnSpc>
                          <a:spcPct val="150000"/>
                        </a:lnSpc>
                        <a:buFont typeface="Arial" panose="020B0604020202020204" pitchFamily="34" charset="0"/>
                        <a:buChar char="•"/>
                      </a:pPr>
                      <a:r>
                        <a:rPr lang="en-US" sz="2200" dirty="0"/>
                        <a:t>Heart rate</a:t>
                      </a:r>
                    </a:p>
                    <a:p>
                      <a:pPr marL="285750" indent="-285750">
                        <a:lnSpc>
                          <a:spcPct val="150000"/>
                        </a:lnSpc>
                        <a:buFont typeface="Arial" panose="020B0604020202020204" pitchFamily="34" charset="0"/>
                        <a:buChar char="•"/>
                      </a:pPr>
                      <a:r>
                        <a:rPr lang="en-US" sz="2200" dirty="0"/>
                        <a:t>Respiratory rate </a:t>
                      </a:r>
                    </a:p>
                    <a:p>
                      <a:pPr marL="285750" indent="-285750">
                        <a:lnSpc>
                          <a:spcPct val="150000"/>
                        </a:lnSpc>
                        <a:buFont typeface="Arial" panose="020B0604020202020204" pitchFamily="34" charset="0"/>
                        <a:buChar char="•"/>
                      </a:pPr>
                      <a:r>
                        <a:rPr lang="en-US" sz="2200" dirty="0"/>
                        <a:t>Systolic blood pressure </a:t>
                      </a:r>
                    </a:p>
                    <a:p>
                      <a:pPr marL="285750" indent="-285750">
                        <a:lnSpc>
                          <a:spcPct val="150000"/>
                        </a:lnSpc>
                        <a:buFont typeface="Arial" panose="020B0604020202020204" pitchFamily="34" charset="0"/>
                        <a:buChar char="•"/>
                      </a:pPr>
                      <a:r>
                        <a:rPr lang="en-US" sz="2200" dirty="0"/>
                        <a:t>Temperature </a:t>
                      </a:r>
                      <a:r>
                        <a:rPr lang="en-US" sz="2200" dirty="0">
                          <a:solidFill>
                            <a:schemeClr val="bg1"/>
                          </a:solidFill>
                        </a:rPr>
                        <a:t>(</a:t>
                      </a:r>
                      <a:r>
                        <a:rPr lang="en-US" sz="2200" u="none" dirty="0">
                          <a:solidFill>
                            <a:schemeClr val="bg1"/>
                          </a:solidFill>
                        </a:rPr>
                        <a:t>°</a:t>
                      </a:r>
                      <a:r>
                        <a:rPr lang="en-US" sz="2200" dirty="0">
                          <a:solidFill>
                            <a:schemeClr val="bg1"/>
                          </a:solidFill>
                        </a:rPr>
                        <a:t>C)</a:t>
                      </a:r>
                      <a:endParaRPr lang="en-US" sz="2200" dirty="0"/>
                    </a:p>
                  </a:txBody>
                  <a:tcPr anchor="ctr"/>
                </a:tc>
                <a:tc>
                  <a:txBody>
                    <a:bodyPr/>
                    <a:lstStyle/>
                    <a:p>
                      <a:pPr marL="285750" indent="-285750">
                        <a:lnSpc>
                          <a:spcPct val="150000"/>
                        </a:lnSpc>
                        <a:buFont typeface="Arial" panose="020B0604020202020204" pitchFamily="34" charset="0"/>
                        <a:buChar char="•"/>
                      </a:pPr>
                      <a:r>
                        <a:rPr lang="en-US" sz="2200" dirty="0"/>
                        <a:t>Historical brain injury</a:t>
                      </a:r>
                    </a:p>
                    <a:p>
                      <a:pPr marL="285750" indent="-285750">
                        <a:lnSpc>
                          <a:spcPct val="150000"/>
                        </a:lnSpc>
                        <a:buFont typeface="Arial" panose="020B0604020202020204" pitchFamily="34" charset="0"/>
                        <a:buChar char="•"/>
                      </a:pPr>
                      <a:r>
                        <a:rPr lang="en-US" sz="2200" dirty="0"/>
                        <a:t>Features occur simultaneously </a:t>
                      </a:r>
                    </a:p>
                    <a:p>
                      <a:pPr marL="285750" indent="-285750">
                        <a:lnSpc>
                          <a:spcPct val="150000"/>
                        </a:lnSpc>
                        <a:buFont typeface="Arial" panose="020B0604020202020204" pitchFamily="34" charset="0"/>
                        <a:buChar char="•"/>
                      </a:pPr>
                      <a:r>
                        <a:rPr lang="en-US" sz="2200" dirty="0"/>
                        <a:t>Episodes are paroxysmal  </a:t>
                      </a:r>
                    </a:p>
                    <a:p>
                      <a:pPr marL="285750" indent="-285750">
                        <a:lnSpc>
                          <a:spcPct val="150000"/>
                        </a:lnSpc>
                        <a:buFont typeface="Arial" panose="020B0604020202020204" pitchFamily="34" charset="0"/>
                        <a:buChar char="•"/>
                      </a:pPr>
                      <a:r>
                        <a:rPr lang="en-US" sz="2200" dirty="0"/>
                        <a:t>Persistence of features </a:t>
                      </a:r>
                    </a:p>
                    <a:p>
                      <a:pPr marL="285750" indent="-285750">
                        <a:lnSpc>
                          <a:spcPct val="150000"/>
                        </a:lnSpc>
                        <a:buFont typeface="Arial" panose="020B0604020202020204" pitchFamily="34" charset="0"/>
                        <a:buChar char="•"/>
                      </a:pPr>
                      <a:r>
                        <a:rPr lang="en-US" sz="2200" dirty="0"/>
                        <a:t>Number of episodes per day </a:t>
                      </a:r>
                    </a:p>
                    <a:p>
                      <a:pPr marL="285750" indent="-285750">
                        <a:lnSpc>
                          <a:spcPct val="150000"/>
                        </a:lnSpc>
                        <a:buFont typeface="Arial" panose="020B0604020202020204" pitchFamily="34" charset="0"/>
                        <a:buChar char="•"/>
                      </a:pPr>
                      <a:r>
                        <a:rPr lang="en-US" sz="2200" dirty="0"/>
                        <a:t>Absence of other causes of features</a:t>
                      </a:r>
                    </a:p>
                    <a:p>
                      <a:pPr marL="285750" indent="-285750">
                        <a:lnSpc>
                          <a:spcPct val="150000"/>
                        </a:lnSpc>
                        <a:buFont typeface="Arial" panose="020B0604020202020204" pitchFamily="34" charset="0"/>
                        <a:buChar char="•"/>
                      </a:pPr>
                      <a:r>
                        <a:rPr lang="en-US" sz="2200" dirty="0"/>
                        <a:t>Medications administered to decrease features </a:t>
                      </a:r>
                    </a:p>
                  </a:txBody>
                  <a:tcPr anchor="ctr"/>
                </a:tc>
                <a:extLst>
                  <a:ext uri="{0D108BD9-81ED-4DB2-BD59-A6C34878D82A}">
                    <a16:rowId xmlns:a16="http://schemas.microsoft.com/office/drawing/2014/main" val="6879532"/>
                  </a:ext>
                </a:extLst>
              </a:tr>
            </a:tbl>
          </a:graphicData>
        </a:graphic>
      </p:graphicFrame>
      <p:sp>
        <p:nvSpPr>
          <p:cNvPr id="4" name="Slide Number Placeholder 3">
            <a:extLst>
              <a:ext uri="{FF2B5EF4-FFF2-40B4-BE49-F238E27FC236}">
                <a16:creationId xmlns:a16="http://schemas.microsoft.com/office/drawing/2014/main" id="{F161A5D2-E48B-230D-6404-6B17C0FD6513}"/>
              </a:ext>
            </a:extLst>
          </p:cNvPr>
          <p:cNvSpPr>
            <a:spLocks noGrp="1"/>
          </p:cNvSpPr>
          <p:nvPr>
            <p:ph type="sldNum" sz="quarter" idx="10"/>
          </p:nvPr>
        </p:nvSpPr>
        <p:spPr/>
        <p:txBody>
          <a:bodyPr/>
          <a:lstStyle/>
          <a:p>
            <a:pPr>
              <a:defRPr/>
            </a:pPr>
            <a:fld id="{70529338-9541-42ED-ADCF-A60C1F34BD22}" type="slidenum">
              <a:rPr lang="en-US" altLang="en-US" smtClean="0"/>
              <a:pPr>
                <a:defRPr/>
              </a:pPr>
              <a:t>8</a:t>
            </a:fld>
            <a:endParaRPr lang="en-US" altLang="en-US" dirty="0"/>
          </a:p>
        </p:txBody>
      </p:sp>
    </p:spTree>
    <p:extLst>
      <p:ext uri="{BB962C8B-B14F-4D97-AF65-F5344CB8AC3E}">
        <p14:creationId xmlns:p14="http://schemas.microsoft.com/office/powerpoint/2010/main" val="817081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BE0FD-2CE9-CEEB-1EB6-D7A62200A9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397F7F-84CB-DC02-DEFA-1A91CD6736D8}"/>
              </a:ext>
            </a:extLst>
          </p:cNvPr>
          <p:cNvSpPr>
            <a:spLocks noGrp="1"/>
          </p:cNvSpPr>
          <p:nvPr>
            <p:ph type="title"/>
          </p:nvPr>
        </p:nvSpPr>
        <p:spPr/>
        <p:txBody>
          <a:bodyPr/>
          <a:lstStyle/>
          <a:p>
            <a:r>
              <a:rPr lang="en-US" dirty="0"/>
              <a:t>Background – PSH-AM</a:t>
            </a:r>
          </a:p>
        </p:txBody>
      </p:sp>
      <p:sp>
        <p:nvSpPr>
          <p:cNvPr id="4" name="Slide Number Placeholder 3">
            <a:extLst>
              <a:ext uri="{FF2B5EF4-FFF2-40B4-BE49-F238E27FC236}">
                <a16:creationId xmlns:a16="http://schemas.microsoft.com/office/drawing/2014/main" id="{B365316F-9389-427D-BBEE-B38AD34D9DC5}"/>
              </a:ext>
            </a:extLst>
          </p:cNvPr>
          <p:cNvSpPr>
            <a:spLocks noGrp="1"/>
          </p:cNvSpPr>
          <p:nvPr>
            <p:ph type="sldNum" sz="quarter" idx="10"/>
          </p:nvPr>
        </p:nvSpPr>
        <p:spPr/>
        <p:txBody>
          <a:bodyPr/>
          <a:lstStyle/>
          <a:p>
            <a:pPr>
              <a:defRPr/>
            </a:pPr>
            <a:fld id="{70529338-9541-42ED-ADCF-A60C1F34BD22}" type="slidenum">
              <a:rPr lang="en-US" altLang="en-US" smtClean="0"/>
              <a:pPr>
                <a:defRPr/>
              </a:pPr>
              <a:t>9</a:t>
            </a:fld>
            <a:endParaRPr lang="en-US" altLang="en-US" dirty="0"/>
          </a:p>
        </p:txBody>
      </p:sp>
      <p:sp>
        <p:nvSpPr>
          <p:cNvPr id="6" name="Content Placeholder 5">
            <a:extLst>
              <a:ext uri="{FF2B5EF4-FFF2-40B4-BE49-F238E27FC236}">
                <a16:creationId xmlns:a16="http://schemas.microsoft.com/office/drawing/2014/main" id="{7A1C6479-4D34-48D7-43AF-ECFD880708FA}"/>
              </a:ext>
            </a:extLst>
          </p:cNvPr>
          <p:cNvSpPr>
            <a:spLocks noGrp="1"/>
          </p:cNvSpPr>
          <p:nvPr>
            <p:ph idx="1"/>
          </p:nvPr>
        </p:nvSpPr>
        <p:spPr>
          <a:xfrm>
            <a:off x="457200" y="1726000"/>
            <a:ext cx="8229600" cy="3406000"/>
          </a:xfrm>
        </p:spPr>
        <p:txBody>
          <a:bodyPr/>
          <a:lstStyle/>
          <a:p>
            <a:r>
              <a:rPr lang="en-US" dirty="0"/>
              <a:t>Consists of two separate constructs</a:t>
            </a:r>
          </a:p>
          <a:p>
            <a:pPr lvl="1"/>
            <a:r>
              <a:rPr lang="en-US" sz="2200" dirty="0"/>
              <a:t>Clinical features scale </a:t>
            </a:r>
          </a:p>
          <a:p>
            <a:pPr lvl="1"/>
            <a:r>
              <a:rPr lang="en-US" sz="2200" dirty="0"/>
              <a:t>Diagnostic likelihood tool </a:t>
            </a:r>
          </a:p>
          <a:p>
            <a:pPr marL="457200" lvl="1" indent="0">
              <a:buNone/>
            </a:pPr>
            <a:endParaRPr lang="en-US" sz="2200" dirty="0"/>
          </a:p>
          <a:p>
            <a:r>
              <a:rPr lang="en-US" dirty="0"/>
              <a:t>Score can guide identification </a:t>
            </a:r>
          </a:p>
          <a:p>
            <a:pPr lvl="1"/>
            <a:r>
              <a:rPr lang="en-US" dirty="0"/>
              <a:t>&lt; 8 </a:t>
            </a:r>
            <a:r>
              <a:rPr lang="en-US" dirty="0">
                <a:sym typeface="Wingdings" panose="05000000000000000000" pitchFamily="2" charset="2"/>
              </a:rPr>
              <a:t> PSH unlikely</a:t>
            </a:r>
          </a:p>
          <a:p>
            <a:pPr lvl="1"/>
            <a:r>
              <a:rPr lang="en-US" dirty="0">
                <a:sym typeface="Wingdings" panose="05000000000000000000" pitchFamily="2" charset="2"/>
              </a:rPr>
              <a:t>8 - 16  PSH possible </a:t>
            </a:r>
          </a:p>
          <a:p>
            <a:pPr lvl="1"/>
            <a:r>
              <a:rPr lang="en-US" dirty="0"/>
              <a:t>≥ 17 </a:t>
            </a:r>
            <a:r>
              <a:rPr lang="en-US" dirty="0">
                <a:sym typeface="Wingdings" panose="05000000000000000000" pitchFamily="2" charset="2"/>
              </a:rPr>
              <a:t> PSH probable</a:t>
            </a:r>
            <a:endParaRPr lang="en-US" dirty="0"/>
          </a:p>
        </p:txBody>
      </p:sp>
      <p:sp>
        <p:nvSpPr>
          <p:cNvPr id="8" name="TextBox 7">
            <a:extLst>
              <a:ext uri="{FF2B5EF4-FFF2-40B4-BE49-F238E27FC236}">
                <a16:creationId xmlns:a16="http://schemas.microsoft.com/office/drawing/2014/main" id="{FDCDE98A-9D34-39E1-453F-463A31775584}"/>
              </a:ext>
            </a:extLst>
          </p:cNvPr>
          <p:cNvSpPr txBox="1"/>
          <p:nvPr/>
        </p:nvSpPr>
        <p:spPr>
          <a:xfrm>
            <a:off x="78105" y="6134040"/>
            <a:ext cx="4646295" cy="400110"/>
          </a:xfrm>
          <a:prstGeom prst="rect">
            <a:avLst/>
          </a:prstGeom>
          <a:noFill/>
        </p:spPr>
        <p:txBody>
          <a:bodyPr wrap="square" rtlCol="0">
            <a:spAutoFit/>
          </a:bodyPr>
          <a:lstStyle/>
          <a:p>
            <a:r>
              <a:rPr lang="en-US" sz="1000" i="1" dirty="0">
                <a:ea typeface="Geneva" charset="0"/>
              </a:rPr>
              <a:t>Lancet Neurol</a:t>
            </a:r>
            <a:r>
              <a:rPr lang="en-US" sz="1000" dirty="0">
                <a:ea typeface="Geneva" charset="0"/>
              </a:rPr>
              <a:t>. 2017;16(9):721-729.</a:t>
            </a:r>
          </a:p>
          <a:p>
            <a:r>
              <a:rPr lang="nl-NL" sz="1000" i="1" dirty="0">
                <a:ea typeface="Geneva" charset="0"/>
              </a:rPr>
              <a:t>BMJ Neurol Open</a:t>
            </a:r>
            <a:r>
              <a:rPr lang="nl-NL" sz="1000" dirty="0">
                <a:ea typeface="Geneva" charset="0"/>
              </a:rPr>
              <a:t>. 2024;6(2):e000814.</a:t>
            </a:r>
            <a:endParaRPr lang="en-US" sz="1000" dirty="0"/>
          </a:p>
        </p:txBody>
      </p:sp>
    </p:spTree>
    <p:extLst>
      <p:ext uri="{BB962C8B-B14F-4D97-AF65-F5344CB8AC3E}">
        <p14:creationId xmlns:p14="http://schemas.microsoft.com/office/powerpoint/2010/main" val="3028914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C49ECC1F099A4BB225CF9FC15299CC" ma:contentTypeVersion="3" ma:contentTypeDescription="Create a new document." ma:contentTypeScope="" ma:versionID="e4d9ca938f5ce56d0b7add76898ff8a8">
  <xsd:schema xmlns:xsd="http://www.w3.org/2001/XMLSchema" xmlns:xs="http://www.w3.org/2001/XMLSchema" xmlns:p="http://schemas.microsoft.com/office/2006/metadata/properties" xmlns:ns2="aa293b2d-9ce6-4329-9e1a-f57db1f9da95" targetNamespace="http://schemas.microsoft.com/office/2006/metadata/properties" ma:root="true" ma:fieldsID="6f4a8dfbebc7efbef1dc46c730763f01" ns2:_="">
    <xsd:import namespace="aa293b2d-9ce6-4329-9e1a-f57db1f9da95"/>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293b2d-9ce6-4329-9e1a-f57db1f9da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3A48E4-2D6A-48C7-AD0D-E2F2F20C9B73}">
  <ds:schemaRefs>
    <ds:schemaRef ds:uri="http://schemas.microsoft.com/sharepoint/v3/contenttype/forms"/>
  </ds:schemaRefs>
</ds:datastoreItem>
</file>

<file path=customXml/itemProps2.xml><?xml version="1.0" encoding="utf-8"?>
<ds:datastoreItem xmlns:ds="http://schemas.openxmlformats.org/officeDocument/2006/customXml" ds:itemID="{A29CE6A7-A1EA-4E02-936D-CB2A0E14F777}">
  <ds:schemaRefs>
    <ds:schemaRef ds:uri="http://schemas.microsoft.com/office/2006/metadata/contentType"/>
    <ds:schemaRef ds:uri="http://schemas.microsoft.com/office/2006/metadata/properties/metaAttributes"/>
    <ds:schemaRef ds:uri="http://www.w3.org/2000/xmlns/"/>
    <ds:schemaRef ds:uri="http://www.w3.org/2001/XMLSchema"/>
    <ds:schemaRef ds:uri="aa293b2d-9ce6-4329-9e1a-f57db1f9da9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25FFE5-C624-4FE1-9F00-0CB6851C0314}">
  <ds:schemaRefs>
    <ds:schemaRef ds:uri="http://schemas.microsoft.com/office/2006/metadata/properties"/>
    <ds:schemaRef ds:uri="http://www.w3.org/2000/xmlns/"/>
    <ds:schemaRef ds:uri="http://schemas.microsoft.com/office/infopath/2007/PartnerControls"/>
  </ds:schemaRefs>
</ds:datastoreItem>
</file>

<file path=docMetadata/LabelInfo.xml><?xml version="1.0" encoding="utf-8"?>
<clbl:labelList xmlns:clbl="http://schemas.microsoft.com/office/2020/mipLabelMetadata">
  <clbl:label id="{ef4fd2f8-4c96-45ab-9b15-7831920f55cf}" enabled="0" method="" siteId="{ef4fd2f8-4c96-45ab-9b15-7831920f55cf}" removed="1"/>
</clbl:labelList>
</file>

<file path=docProps/app.xml><?xml version="1.0" encoding="utf-8"?>
<Properties xmlns="http://schemas.openxmlformats.org/officeDocument/2006/extended-properties" xmlns:vt="http://schemas.openxmlformats.org/officeDocument/2006/docPropsVTypes">
  <TotalTime>2013</TotalTime>
  <Words>2934</Words>
  <Application>Microsoft Office PowerPoint</Application>
  <PresentationFormat>On-screen Show (4:3)</PresentationFormat>
  <Paragraphs>583</Paragraphs>
  <Slides>35</Slides>
  <Notes>35</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Geneva</vt:lpstr>
      <vt:lpstr>Wingdings</vt:lpstr>
      <vt:lpstr>Office Theme</vt:lpstr>
      <vt:lpstr>Impact of Bromocriptine on Suspected Neurogenic Fever</vt:lpstr>
      <vt:lpstr>Disclosure</vt:lpstr>
      <vt:lpstr>St. Luke’s University Health Network </vt:lpstr>
      <vt:lpstr>Learning Objective </vt:lpstr>
      <vt:lpstr>Background – Neurogenic Fever </vt:lpstr>
      <vt:lpstr>Background – Neurogenic Fever </vt:lpstr>
      <vt:lpstr>Background – Neurogenic Fever </vt:lpstr>
      <vt:lpstr>Background – PSH-AM</vt:lpstr>
      <vt:lpstr>Background – PSH-AM</vt:lpstr>
      <vt:lpstr>Background – Bromocriptine </vt:lpstr>
      <vt:lpstr>Research Question</vt:lpstr>
      <vt:lpstr>Methods</vt:lpstr>
      <vt:lpstr>Population </vt:lpstr>
      <vt:lpstr>Study Timeline</vt:lpstr>
      <vt:lpstr>Primary Outcome</vt:lpstr>
      <vt:lpstr>Secondary Outcomes</vt:lpstr>
      <vt:lpstr>Secondary Outcomes</vt:lpstr>
      <vt:lpstr>Statistical Analysis</vt:lpstr>
      <vt:lpstr>Results</vt:lpstr>
      <vt:lpstr>Results – Demographics</vt:lpstr>
      <vt:lpstr>Results – Demographics</vt:lpstr>
      <vt:lpstr>Results – Primary Outcome </vt:lpstr>
      <vt:lpstr>Results – Secondary Outcomes</vt:lpstr>
      <vt:lpstr>Results – Secondary Outcomes</vt:lpstr>
      <vt:lpstr>Results – Secondary Outcomes </vt:lpstr>
      <vt:lpstr>Results – Subgroup Analysis </vt:lpstr>
      <vt:lpstr>Results – Subgroup Analysis </vt:lpstr>
      <vt:lpstr>Results – Adverse Events</vt:lpstr>
      <vt:lpstr>Discussion</vt:lpstr>
      <vt:lpstr>Limitations</vt:lpstr>
      <vt:lpstr>Conclusion</vt:lpstr>
      <vt:lpstr>Assessment Question</vt:lpstr>
      <vt:lpstr>Assessment Question</vt:lpstr>
      <vt:lpstr>Acknowledgements </vt:lpstr>
      <vt:lpstr>Impact of Bromocriptine on Neurogenic Fever</vt:lpstr>
    </vt:vector>
  </TitlesOfParts>
  <Company>St Lukes Hospital and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Klepeiss, Joe</dc:creator>
  <cp:lastModifiedBy>Biche, Maeghan</cp:lastModifiedBy>
  <cp:revision>330</cp:revision>
  <cp:lastPrinted>2026-04-17T16:53:23Z</cp:lastPrinted>
  <dcterms:created xsi:type="dcterms:W3CDTF">2012-03-01T12:49:02Z</dcterms:created>
  <dcterms:modified xsi:type="dcterms:W3CDTF">2026-05-16T22:29:16Z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0x01010098C49ECC1F099A4BB225CF9FC15299CC</vt:lpwstr>
  </property>
</Properties>
</file>