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Play"/>
      <p:regular r:id="rId24"/>
      <p:bold r:id="rId25"/>
    </p:embeddedFont>
    <p:embeddedFont>
      <p:font typeface="Red Hat Text Medium"/>
      <p:regular r:id="rId26"/>
      <p:bold r:id="rId27"/>
      <p:italic r:id="rId28"/>
      <p:boldItalic r:id="rId29"/>
    </p:embeddedFont>
    <p:embeddedFont>
      <p:font typeface="IBM Plex Sans Light"/>
      <p:regular r:id="rId30"/>
      <p:bold r:id="rId31"/>
      <p:italic r:id="rId32"/>
      <p:boldItalic r:id="rId33"/>
    </p:embeddedFont>
    <p:embeddedFont>
      <p:font typeface="Red Hat Display"/>
      <p:regular r:id="rId34"/>
      <p:bold r:id="rId35"/>
      <p:italic r:id="rId36"/>
      <p:boldItalic r:id="rId37"/>
    </p:embeddedFont>
    <p:embeddedFont>
      <p:font typeface="Lexend"/>
      <p:regular r:id="rId38"/>
      <p:bold r:id="rId39"/>
    </p:embeddedFont>
    <p:embeddedFont>
      <p:font typeface="Red Hat Text"/>
      <p:regular r:id="rId40"/>
      <p:bold r:id="rId41"/>
      <p:italic r:id="rId42"/>
      <p:boldItalic r:id="rId43"/>
    </p:embeddedFont>
    <p:embeddedFont>
      <p:font typeface="Red Hat Display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Text-regular.fntdata"/><Relationship Id="rId20" Type="http://schemas.openxmlformats.org/officeDocument/2006/relationships/font" Target="fonts/IBMPlexSans-regular.fntdata"/><Relationship Id="rId42" Type="http://schemas.openxmlformats.org/officeDocument/2006/relationships/font" Target="fonts/RedHatText-italic.fntdata"/><Relationship Id="rId41" Type="http://schemas.openxmlformats.org/officeDocument/2006/relationships/font" Target="fonts/RedHatText-bold.fntdata"/><Relationship Id="rId22" Type="http://schemas.openxmlformats.org/officeDocument/2006/relationships/font" Target="fonts/IBMPlexSans-italic.fntdata"/><Relationship Id="rId44" Type="http://schemas.openxmlformats.org/officeDocument/2006/relationships/font" Target="fonts/RedHatDisplayLight-regular.fntdata"/><Relationship Id="rId21" Type="http://schemas.openxmlformats.org/officeDocument/2006/relationships/font" Target="fonts/IBMPlexSans-bold.fntdata"/><Relationship Id="rId43" Type="http://schemas.openxmlformats.org/officeDocument/2006/relationships/font" Target="fonts/RedHatText-boldItalic.fntdata"/><Relationship Id="rId24" Type="http://schemas.openxmlformats.org/officeDocument/2006/relationships/font" Target="fonts/Play-regular.fntdata"/><Relationship Id="rId46" Type="http://schemas.openxmlformats.org/officeDocument/2006/relationships/font" Target="fonts/RedHatDisplayLight-italic.fntdata"/><Relationship Id="rId23" Type="http://schemas.openxmlformats.org/officeDocument/2006/relationships/font" Target="fonts/IBMPlexSans-boldItalic.fntdata"/><Relationship Id="rId45" Type="http://schemas.openxmlformats.org/officeDocument/2006/relationships/font" Target="fonts/RedHatDisplay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edHatTextMedium-regular.fntdata"/><Relationship Id="rId25" Type="http://schemas.openxmlformats.org/officeDocument/2006/relationships/font" Target="fonts/Play-bold.fntdata"/><Relationship Id="rId47" Type="http://schemas.openxmlformats.org/officeDocument/2006/relationships/font" Target="fonts/RedHatDisplayLight-boldItalic.fntdata"/><Relationship Id="rId28" Type="http://schemas.openxmlformats.org/officeDocument/2006/relationships/font" Target="fonts/RedHatTextMedium-italic.fntdata"/><Relationship Id="rId27" Type="http://schemas.openxmlformats.org/officeDocument/2006/relationships/font" Target="fonts/RedHatText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edHatTex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Light-bold.fntdata"/><Relationship Id="rId30" Type="http://schemas.openxmlformats.org/officeDocument/2006/relationships/font" Target="fonts/IBMPlexSansLight-regular.fntdata"/><Relationship Id="rId11" Type="http://schemas.openxmlformats.org/officeDocument/2006/relationships/slide" Target="slides/slide5.xml"/><Relationship Id="rId33" Type="http://schemas.openxmlformats.org/officeDocument/2006/relationships/font" Target="fonts/IBMPlexSans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IBMPlexSansLight-italic.fntdata"/><Relationship Id="rId13" Type="http://schemas.openxmlformats.org/officeDocument/2006/relationships/slide" Target="slides/slide7.xml"/><Relationship Id="rId35" Type="http://schemas.openxmlformats.org/officeDocument/2006/relationships/font" Target="fonts/RedHatDisplay-bold.fntdata"/><Relationship Id="rId12" Type="http://schemas.openxmlformats.org/officeDocument/2006/relationships/slide" Target="slides/slide6.xml"/><Relationship Id="rId34" Type="http://schemas.openxmlformats.org/officeDocument/2006/relationships/font" Target="fonts/RedHatDisplay-regular.fntdata"/><Relationship Id="rId15" Type="http://schemas.openxmlformats.org/officeDocument/2006/relationships/slide" Target="slides/slide9.xml"/><Relationship Id="rId37" Type="http://schemas.openxmlformats.org/officeDocument/2006/relationships/font" Target="fonts/RedHatDisplay-boldItalic.fntdata"/><Relationship Id="rId14" Type="http://schemas.openxmlformats.org/officeDocument/2006/relationships/slide" Target="slides/slide8.xml"/><Relationship Id="rId36" Type="http://schemas.openxmlformats.org/officeDocument/2006/relationships/font" Target="fonts/RedHatDisplay-italic.fntdata"/><Relationship Id="rId17" Type="http://schemas.openxmlformats.org/officeDocument/2006/relationships/slide" Target="slides/slide11.xml"/><Relationship Id="rId39" Type="http://schemas.openxmlformats.org/officeDocument/2006/relationships/font" Target="fonts/Lexend-bold.fntdata"/><Relationship Id="rId16" Type="http://schemas.openxmlformats.org/officeDocument/2006/relationships/slide" Target="slides/slide10.xml"/><Relationship Id="rId38" Type="http://schemas.openxmlformats.org/officeDocument/2006/relationships/font" Target="fonts/Lexen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are the 3 core </a:t>
            </a:r>
            <a:r>
              <a:rPr b="1" lang="en-US" sz="1100">
                <a:solidFill>
                  <a:schemeClr val="dk1"/>
                </a:solidFill>
              </a:rPr>
              <a:t>Service Level Objectives (SLOs) </a:t>
            </a:r>
            <a:r>
              <a:rPr lang="en-US" sz="1100">
                <a:solidFill>
                  <a:schemeClr val="dk1"/>
                </a:solidFill>
              </a:rPr>
              <a:t>for using AI: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</a:pPr>
            <a:r>
              <a:rPr lang="en-US" sz="1100">
                <a:solidFill>
                  <a:schemeClr val="dk1"/>
                </a:solidFill>
              </a:rPr>
              <a:t>Latency: Fast response</a:t>
            </a:r>
            <a:endParaRPr/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</a:pPr>
            <a:r>
              <a:rPr lang="en-US" sz="1100">
                <a:solidFill>
                  <a:schemeClr val="dk1"/>
                </a:solidFill>
              </a:rPr>
              <a:t>Cost: As low as possible</a:t>
            </a:r>
            <a:endParaRPr/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</a:pPr>
            <a:r>
              <a:rPr lang="en-US" sz="1100">
                <a:solidFill>
                  <a:schemeClr val="dk1"/>
                </a:solidFill>
              </a:rPr>
              <a:t>Error rate: No hallucinations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Lot of work has been done in the space of  </a:t>
            </a:r>
            <a:r>
              <a:rPr b="1" lang="en-US" sz="1100">
                <a:solidFill>
                  <a:schemeClr val="dk1"/>
                </a:solidFill>
              </a:rPr>
              <a:t>Floating‑Point Operations Per Second (FLOPS): how fast a system can perform calculations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Its now in the area of caching and  separating prefill and decode stages of inference where the wins for latency and cost are proving to be most </a:t>
            </a:r>
            <a:r>
              <a:rPr lang="en-US">
                <a:solidFill>
                  <a:schemeClr val="dk1"/>
                </a:solidFill>
              </a:rPr>
              <a:t>fruitful</a:t>
            </a:r>
            <a:r>
              <a:rPr lang="en-US" sz="1100">
                <a:solidFill>
                  <a:schemeClr val="dk1"/>
                </a:solidFill>
              </a:rPr>
              <a:t>, especially with the growth of more and more agantic workloads.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6dd4a1bb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96dd4a1b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Emphasize squeezing performance on identical hardware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discussed efficient orchestration - but it is gapped by the scarce GPU memory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North-south: expand the KV-cache of a single instance to available memory tiers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East-west: compute once, reuse anywhere through an extended tier of shared storage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What we’re going to talks about really affects your bottom-line!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Without </a:t>
            </a:r>
            <a:r>
              <a:rPr b="1" lang="en-US"/>
              <a:t>key optimization</a:t>
            </a:r>
            <a:r>
              <a:rPr lang="en-US"/>
              <a:t>s: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you </a:t>
            </a:r>
            <a:r>
              <a:rPr b="1" lang="en-US"/>
              <a:t>pay 10x AND</a:t>
            </a:r>
            <a:endParaRPr b="1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/>
              <a:t>Under-use your resources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Attention</a:t>
            </a:r>
            <a:r>
              <a:rPr lang="en-US" sz="1050">
                <a:solidFill>
                  <a:schemeClr val="dk1"/>
                </a:solidFill>
              </a:rPr>
              <a:t> is a mechanism used be a lot of modes tol </a:t>
            </a:r>
            <a:r>
              <a:rPr b="1" lang="en-US" sz="1050">
                <a:solidFill>
                  <a:schemeClr val="dk1"/>
                </a:solidFill>
              </a:rPr>
              <a:t>decide which parts of the input matter most when producing an output</a:t>
            </a:r>
            <a:r>
              <a:rPr lang="en-US" sz="1050">
                <a:solidFill>
                  <a:schemeClr val="dk1"/>
                </a:solidFill>
              </a:rPr>
              <a:t>. Helps generate output.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</a:rPr>
              <a:t>At inference time, most transformer models operate in </a:t>
            </a:r>
            <a:r>
              <a:rPr b="1" lang="en-US" sz="1050">
                <a:solidFill>
                  <a:schemeClr val="dk1"/>
                </a:solidFill>
              </a:rPr>
              <a:t>two distinct phases</a:t>
            </a:r>
            <a:r>
              <a:rPr lang="en-US" sz="1050">
                <a:solidFill>
                  <a:schemeClr val="dk1"/>
                </a:solidFill>
              </a:rPr>
              <a:t>:</a:t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b="1" lang="en-US" sz="1050">
                <a:solidFill>
                  <a:schemeClr val="dk1"/>
                </a:solidFill>
              </a:rPr>
              <a:t>Prefill (a.k.a. prompt processing, context building)</a:t>
            </a:r>
            <a:br>
              <a:rPr b="1" lang="en-US" sz="1050">
                <a:solidFill>
                  <a:schemeClr val="dk1"/>
                </a:solidFill>
              </a:rPr>
            </a:br>
            <a:r>
              <a:rPr lang="en-US" sz="1050">
                <a:solidFill>
                  <a:schemeClr val="dk1"/>
                </a:solidFill>
              </a:rPr>
              <a:t> </a:t>
            </a:r>
            <a:r>
              <a:rPr i="1" lang="en-US" sz="1050">
                <a:solidFill>
                  <a:schemeClr val="dk1"/>
                </a:solidFill>
              </a:rPr>
              <a:t>Process the entire input prompt in parallel</a:t>
            </a:r>
            <a:endParaRPr i="1" sz="105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b="1" lang="en-US" sz="1050">
                <a:solidFill>
                  <a:schemeClr val="dk1"/>
                </a:solidFill>
              </a:rPr>
              <a:t>Decode (a.k.a. autoregressive generation)</a:t>
            </a:r>
            <a:br>
              <a:rPr b="1" lang="en-US" sz="1050">
                <a:solidFill>
                  <a:schemeClr val="dk1"/>
                </a:solidFill>
              </a:rPr>
            </a:br>
            <a:r>
              <a:rPr lang="en-US" sz="1050">
                <a:solidFill>
                  <a:schemeClr val="dk1"/>
                </a:solidFill>
              </a:rPr>
              <a:t> </a:t>
            </a:r>
            <a:r>
              <a:rPr i="1" lang="en-US" sz="1050">
                <a:solidFill>
                  <a:schemeClr val="dk1"/>
                </a:solidFill>
              </a:rPr>
              <a:t>Generate one token at a time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b="1" lang="en-US" sz="1050">
                <a:solidFill>
                  <a:schemeClr val="dk1"/>
                </a:solidFill>
              </a:rPr>
              <a:t>Prefill </a:t>
            </a:r>
            <a:r>
              <a:rPr b="1" lang="en-US" sz="1050">
                <a:solidFill>
                  <a:schemeClr val="dk1"/>
                </a:solidFill>
              </a:rPr>
              <a:t>KV‑cache is c</a:t>
            </a:r>
            <a:r>
              <a:rPr lang="en-US" sz="1050">
                <a:solidFill>
                  <a:schemeClr val="dk1"/>
                </a:solidFill>
              </a:rPr>
              <a:t>aching the </a:t>
            </a:r>
            <a:r>
              <a:rPr b="1" lang="en-US" sz="1050">
                <a:solidFill>
                  <a:schemeClr val="dk1"/>
                </a:solidFill>
              </a:rPr>
              <a:t>Key (K)</a:t>
            </a:r>
            <a:r>
              <a:rPr lang="en-US" sz="1050">
                <a:solidFill>
                  <a:schemeClr val="dk1"/>
                </a:solidFill>
              </a:rPr>
              <a:t> and </a:t>
            </a:r>
            <a:r>
              <a:rPr b="1" lang="en-US" sz="1050">
                <a:solidFill>
                  <a:schemeClr val="dk1"/>
                </a:solidFill>
              </a:rPr>
              <a:t>Value (V)</a:t>
            </a:r>
            <a:r>
              <a:rPr lang="en-US" sz="1050">
                <a:solidFill>
                  <a:schemeClr val="dk1"/>
                </a:solidFill>
              </a:rPr>
              <a:t> tensors from the model’s </a:t>
            </a:r>
            <a:r>
              <a:rPr b="1" lang="en-US" sz="1050">
                <a:solidFill>
                  <a:schemeClr val="dk1"/>
                </a:solidFill>
              </a:rPr>
              <a:t>attention mechanism</a:t>
            </a:r>
            <a:r>
              <a:rPr lang="en-US" sz="1050">
                <a:solidFill>
                  <a:schemeClr val="dk1"/>
                </a:solidFill>
              </a:rPr>
              <a:t> during prefill phase of nference </a:t>
            </a:r>
            <a:r>
              <a:rPr b="1" lang="en-US" sz="1050">
                <a:solidFill>
                  <a:schemeClr val="dk1"/>
                </a:solidFill>
              </a:rPr>
              <a:t>and it is the single biggest speedup for inference.</a:t>
            </a:r>
            <a:endParaRPr b="1" sz="105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5126594a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d5126594a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050">
                <a:solidFill>
                  <a:schemeClr val="dk1"/>
                </a:solidFill>
              </a:rPr>
              <a:t>Decode workloads dominate GPU walt‑time </a:t>
            </a:r>
            <a:r>
              <a:rPr lang="en-US" sz="1050">
                <a:solidFill>
                  <a:schemeClr val="dk1"/>
                </a:solidFill>
              </a:rPr>
              <a:t>and prefill efficiency is lost as a consequence and </a:t>
            </a:r>
            <a:r>
              <a:rPr b="1" lang="en-US">
                <a:solidFill>
                  <a:schemeClr val="dk1"/>
                </a:solidFill>
              </a:rPr>
              <a:t>under-use your resources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Prefill is compute intensive and decode is memory intensive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llm-d is an </a:t>
            </a:r>
            <a:r>
              <a:rPr b="1" lang="en-US"/>
              <a:t>open source distributed scaling inference platform.</a:t>
            </a:r>
            <a:r>
              <a:rPr lang="en-US"/>
              <a:t> It was announced as a CNCF sanbox project at KubeCon 2 weeks ago.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Its built using Open Source projects like vLLM, Istio, Envoy, LMcache and deploys on Kubernetes.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llm-d’s optimizations in </a:t>
            </a:r>
            <a:r>
              <a:rPr lang="en-US">
                <a:solidFill>
                  <a:schemeClr val="dk1"/>
                </a:solidFill>
              </a:rPr>
              <a:t>prefix-aware routing and disaggregation has achieved great performance in throughput, latency and resource utilization, hence hitting SLOs.  Going to hand over to my co-speaker Maroon now who will walk you through some of these optimizations.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525" y="323886"/>
            <a:ext cx="37909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 1 1">
  <p:cSld name="CUSTOM_4_17_1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7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63844" y="1718383"/>
            <a:ext cx="37032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algn="l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777069" y="1718381"/>
            <a:ext cx="37032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algn="l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0" name="Google Shape;110;p17"/>
          <p:cNvSpPr/>
          <p:nvPr/>
        </p:nvSpPr>
        <p:spPr>
          <a:xfrm>
            <a:off x="7459331" y="262050"/>
            <a:ext cx="1404000" cy="222900"/>
          </a:xfrm>
          <a:prstGeom prst="rect">
            <a:avLst/>
          </a:prstGeom>
          <a:solidFill>
            <a:schemeClr val="lt1"/>
          </a:solidFill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 1">
  <p:cSld name="Interior title and two column body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63844" y="1718383"/>
            <a:ext cx="3703275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777069" y="1718381"/>
            <a:ext cx="3703275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  <a:defRPr sz="21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663844" y="1240162"/>
            <a:ext cx="7816500" cy="2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375"/>
              </a:spcBef>
              <a:spcAft>
                <a:spcPts val="375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 1">
  <p:cSld name="Interior title and two column body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63844" y="1718383"/>
            <a:ext cx="3703275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777069" y="1718381"/>
            <a:ext cx="3703275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  <a:defRPr sz="21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663844" y="1240162"/>
            <a:ext cx="7816500" cy="2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375"/>
              </a:spcBef>
              <a:spcAft>
                <a:spcPts val="375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3720136" y="114337"/>
            <a:ext cx="3810000" cy="233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/>
          <p:nvPr/>
        </p:nvSpPr>
        <p:spPr>
          <a:xfrm>
            <a:off x="2676525" y="323886"/>
            <a:ext cx="3790950" cy="1914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lm-d.ai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s://llm-d.ai/blog/llm-d-v0.2-our-first-well-lit-path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4800"/>
              <a:t>KV-Cache Centric Inference</a:t>
            </a:r>
            <a:endParaRPr/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5042"/>
              <a:buNone/>
            </a:pPr>
            <a:r>
              <a:rPr lang="en-US" sz="2800"/>
              <a:t>Building a State-Aware Serving Platform with llm-d and vLLM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6294234" y="4305921"/>
            <a:ext cx="28497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Maroon Ayoub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IBM Research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Martin Hickey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IBM Research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27"/>
          <p:cNvSpPr txBox="1"/>
          <p:nvPr>
            <p:ph idx="3" type="subTitle"/>
          </p:nvPr>
        </p:nvSpPr>
        <p:spPr>
          <a:xfrm>
            <a:off x="604613" y="859294"/>
            <a:ext cx="8062875" cy="291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375"/>
              </a:spcAft>
              <a:buSzPts val="1800"/>
              <a:buNone/>
            </a:pPr>
            <a:r>
              <a:rPr lang="en-US"/>
              <a:t>vLLM-aware load-balancing enables smarter request routing that improve SLOs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526331" y="389494"/>
            <a:ext cx="8141175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Intelligent Inference Scheduling</a:t>
            </a:r>
            <a:endParaRPr b="0" i="0" sz="22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480741" y="1812271"/>
            <a:ext cx="3956175" cy="21053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37525" lIns="37525" spcFirstLastPara="1" rIns="37525" wrap="square" tIns="37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1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363292" y="2735001"/>
            <a:ext cx="102487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Prefix-tree.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“Pod A has hit”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63017" y="1464816"/>
            <a:ext cx="3591675" cy="28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4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Prefix-Aware Routing</a:t>
            </a:r>
            <a:endParaRPr b="1" i="0" sz="1364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1776736" y="3234900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069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/>
          <p:nvPr/>
        </p:nvSpPr>
        <p:spPr>
          <a:xfrm>
            <a:off x="2764262" y="3234900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575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3478363" y="2366538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7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887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1776727" y="2366538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87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748712" y="3564595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2736221" y="3564595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56" name="Google Shape;256;p27"/>
          <p:cNvCxnSpPr/>
          <p:nvPr/>
        </p:nvCxnSpPr>
        <p:spPr>
          <a:xfrm>
            <a:off x="2173592" y="1930290"/>
            <a:ext cx="0" cy="43222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7" name="Google Shape;257;p27"/>
          <p:cNvSpPr txBox="1"/>
          <p:nvPr/>
        </p:nvSpPr>
        <p:spPr>
          <a:xfrm>
            <a:off x="2183573" y="2027144"/>
            <a:ext cx="11135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58" name="Google Shape;258;p27"/>
          <p:cNvCxnSpPr/>
          <p:nvPr/>
        </p:nvCxnSpPr>
        <p:spPr>
          <a:xfrm>
            <a:off x="2571332" y="2515994"/>
            <a:ext cx="90697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9" name="Google Shape;259;p27"/>
          <p:cNvCxnSpPr/>
          <p:nvPr/>
        </p:nvCxnSpPr>
        <p:spPr>
          <a:xfrm rot="10800000">
            <a:off x="2571613" y="2593100"/>
            <a:ext cx="90675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0" name="Google Shape;260;p27"/>
          <p:cNvCxnSpPr>
            <a:stCxn id="253" idx="2"/>
          </p:cNvCxnSpPr>
          <p:nvPr/>
        </p:nvCxnSpPr>
        <p:spPr>
          <a:xfrm flipH="1">
            <a:off x="1186777" y="2720688"/>
            <a:ext cx="987300" cy="51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1" name="Google Shape;261;p27"/>
          <p:cNvSpPr txBox="1"/>
          <p:nvPr/>
        </p:nvSpPr>
        <p:spPr>
          <a:xfrm>
            <a:off x="4889360" y="1464816"/>
            <a:ext cx="3591675" cy="28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4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Load-Aware Routing</a:t>
            </a:r>
            <a:endParaRPr b="1" i="0" sz="1364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4707084" y="1812271"/>
            <a:ext cx="3956175" cy="21053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37525" lIns="37525" spcFirstLastPara="1" rIns="37525" wrap="square" tIns="37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1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015552" y="3234900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869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/>
          <p:nvPr/>
        </p:nvSpPr>
        <p:spPr>
          <a:xfrm>
            <a:off x="6003079" y="3234900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412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6990605" y="3234900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68" name="Google Shape;2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917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/>
          <p:nvPr/>
        </p:nvSpPr>
        <p:spPr>
          <a:xfrm>
            <a:off x="7704706" y="2366538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7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887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6003069" y="2366538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87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4987528" y="3564595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5975054" y="3564595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962563" y="3564595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74" name="Google Shape;274;p27"/>
          <p:cNvCxnSpPr/>
          <p:nvPr/>
        </p:nvCxnSpPr>
        <p:spPr>
          <a:xfrm>
            <a:off x="6399935" y="1930290"/>
            <a:ext cx="0" cy="43222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27"/>
          <p:cNvSpPr txBox="1"/>
          <p:nvPr/>
        </p:nvSpPr>
        <p:spPr>
          <a:xfrm>
            <a:off x="6409916" y="2027144"/>
            <a:ext cx="11135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76" name="Google Shape;276;p27"/>
          <p:cNvCxnSpPr/>
          <p:nvPr/>
        </p:nvCxnSpPr>
        <p:spPr>
          <a:xfrm>
            <a:off x="6797675" y="2515994"/>
            <a:ext cx="90697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7" name="Google Shape;277;p27"/>
          <p:cNvCxnSpPr/>
          <p:nvPr/>
        </p:nvCxnSpPr>
        <p:spPr>
          <a:xfrm rot="10800000">
            <a:off x="6797956" y="2593100"/>
            <a:ext cx="90675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8" name="Google Shape;278;p27"/>
          <p:cNvSpPr txBox="1"/>
          <p:nvPr/>
        </p:nvSpPr>
        <p:spPr>
          <a:xfrm>
            <a:off x="6825848" y="2365733"/>
            <a:ext cx="850725" cy="13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79" name="Google Shape;279;p27"/>
          <p:cNvCxnSpPr>
            <a:stCxn id="270" idx="2"/>
            <a:endCxn id="263" idx="0"/>
          </p:cNvCxnSpPr>
          <p:nvPr/>
        </p:nvCxnSpPr>
        <p:spPr>
          <a:xfrm flipH="1">
            <a:off x="5412819" y="2720688"/>
            <a:ext cx="987600" cy="51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0" name="Google Shape;280;p27"/>
          <p:cNvCxnSpPr/>
          <p:nvPr/>
        </p:nvCxnSpPr>
        <p:spPr>
          <a:xfrm rot="10800000">
            <a:off x="8101040" y="3044954"/>
            <a:ext cx="0" cy="357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1" name="Google Shape;281;p27"/>
          <p:cNvSpPr txBox="1"/>
          <p:nvPr/>
        </p:nvSpPr>
        <p:spPr>
          <a:xfrm>
            <a:off x="480741" y="3959321"/>
            <a:ext cx="3956175" cy="35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Dramatically increase prefix-cache hit rate</a:t>
            </a:r>
            <a:endParaRPr b="0" i="0" sz="116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7648535" y="2735001"/>
            <a:ext cx="90697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Scrape metrics. “A has low load”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4707084" y="3959321"/>
            <a:ext cx="3956175" cy="35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Load-balancing based on actual replica state</a:t>
            </a:r>
            <a:endParaRPr b="0" i="0" sz="116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6825812" y="2596733"/>
            <a:ext cx="850725" cy="13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2599532" y="2364413"/>
            <a:ext cx="850725" cy="13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2599496" y="2595414"/>
            <a:ext cx="850725" cy="13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87" name="Google Shape;287;p27"/>
          <p:cNvCxnSpPr>
            <a:stCxn id="267" idx="3"/>
          </p:cNvCxnSpPr>
          <p:nvPr/>
        </p:nvCxnSpPr>
        <p:spPr>
          <a:xfrm>
            <a:off x="7785305" y="3411975"/>
            <a:ext cx="328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8" name="Google Shape;2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561" y="2447373"/>
            <a:ext cx="582509" cy="18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9135" y="2447382"/>
            <a:ext cx="582509" cy="1885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7"/>
          <p:cNvSpPr txBox="1"/>
          <p:nvPr/>
        </p:nvSpPr>
        <p:spPr>
          <a:xfrm>
            <a:off x="7560020" y="3347161"/>
            <a:ext cx="102487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/metrics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91" name="Google Shape;291;p27"/>
          <p:cNvCxnSpPr/>
          <p:nvPr/>
        </p:nvCxnSpPr>
        <p:spPr>
          <a:xfrm rot="10800000">
            <a:off x="3915359" y="3037965"/>
            <a:ext cx="0" cy="382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2" name="Google Shape;292;p27"/>
          <p:cNvCxnSpPr/>
          <p:nvPr/>
        </p:nvCxnSpPr>
        <p:spPr>
          <a:xfrm>
            <a:off x="3592026" y="3424784"/>
            <a:ext cx="32805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27"/>
          <p:cNvSpPr txBox="1"/>
          <p:nvPr/>
        </p:nvSpPr>
        <p:spPr>
          <a:xfrm>
            <a:off x="3366836" y="3360015"/>
            <a:ext cx="102487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Events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771766" y="3234813"/>
            <a:ext cx="794700" cy="35415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6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83" y="3312352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743742" y="3564508"/>
            <a:ext cx="850725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8"/>
          <p:cNvPicPr preferRelativeResize="0"/>
          <p:nvPr/>
        </p:nvPicPr>
        <p:blipFill rotWithShape="1">
          <a:blip r:embed="rId3">
            <a:alphaModFix/>
          </a:blip>
          <a:srcRect b="0" l="0" r="67195" t="0"/>
          <a:stretch/>
        </p:blipFill>
        <p:spPr>
          <a:xfrm>
            <a:off x="635107" y="2869449"/>
            <a:ext cx="2661775" cy="186549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Intelligent Inference Scheduling</a:t>
            </a:r>
            <a:endParaRPr sz="11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4" name="Google Shape;304;p28"/>
          <p:cNvSpPr txBox="1"/>
          <p:nvPr>
            <p:ph idx="3" type="subTitle"/>
          </p:nvPr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SzPts val="1400"/>
              <a:buNone/>
            </a:pPr>
            <a:r>
              <a:rPr lang="en-US"/>
              <a:t>Inference scheduling is a no-brainer optimization which can have huge impacts on repeated prompts</a:t>
            </a:r>
            <a:endParaRPr/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 b="0" l="66443" r="0" t="0"/>
          <a:stretch/>
        </p:blipFill>
        <p:spPr>
          <a:xfrm>
            <a:off x="604613" y="1206019"/>
            <a:ext cx="2722763" cy="186549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/>
        </p:nvSpPr>
        <p:spPr>
          <a:xfrm>
            <a:off x="3357868" y="2000363"/>
            <a:ext cx="50595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175" lIns="64175" spcFirstLastPara="1" rIns="64175" wrap="square" tIns="64175">
            <a:noAutofit/>
          </a:bodyPr>
          <a:lstStyle/>
          <a:p>
            <a:pPr indent="-23495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llm-d provides different levels of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prefix-cache aware scheduling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capabilities in our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guides</a:t>
            </a:r>
            <a:endParaRPr sz="1100"/>
          </a:p>
          <a:p>
            <a:pPr indent="-15240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495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 a workload that demands only 73% of a 16 H100 GPUs KV-cache capacity,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optimal performance is achieved</a:t>
            </a:r>
            <a:r>
              <a:rPr b="0" i="0" lang="en-US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endParaRPr sz="1100"/>
          </a:p>
          <a:p>
            <a:pPr indent="-2540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Char char="○"/>
            </a:pPr>
            <a:r>
              <a:rPr b="1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x57 faster response time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 naive scheduling </a:t>
            </a:r>
            <a:endParaRPr sz="1100"/>
          </a:p>
          <a:p>
            <a:pPr indent="-2540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Char char="○"/>
            </a:pPr>
            <a:r>
              <a:rPr b="1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x2 throughput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 load-aware scheduling</a:t>
            </a:r>
            <a:endParaRPr sz="1100"/>
          </a:p>
          <a:p>
            <a:pPr indent="-165100" lvl="5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3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15240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152400" lvl="4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>
                <a:latin typeface="Red Hat Text Medium"/>
                <a:ea typeface="Red Hat Text Medium"/>
                <a:cs typeface="Red Hat Text Medium"/>
                <a:sym typeface="Red Hat Text Medium"/>
              </a:rPr>
              <a:t>‹#›</a:t>
            </a:fld>
            <a:endParaRPr sz="6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Cache Management</a:t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4" name="Google Shape;314;p29"/>
          <p:cNvSpPr txBox="1"/>
          <p:nvPr/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>
                <a:solidFill>
                  <a:srgbClr val="4285F4"/>
                </a:solidFill>
              </a:rPr>
              <a:t>Leverage all system resources to maximize prefix cache hit rate within the cluster</a:t>
            </a:r>
            <a:endParaRPr>
              <a:solidFill>
                <a:srgbClr val="4285F4"/>
              </a:solidFill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4776794" y="4267008"/>
            <a:ext cx="4065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Offload KV caches to global shared remote storage</a:t>
            </a:r>
            <a:endParaRPr b="0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433856" y="2038425"/>
            <a:ext cx="4065300" cy="2163300"/>
          </a:xfrm>
          <a:prstGeom prst="rect">
            <a:avLst/>
          </a:prstGeom>
          <a:solidFill>
            <a:srgbClr val="FFFFFF"/>
          </a:solidFill>
          <a:ln cap="flat" cmpd="sng" w="71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38575" lIns="38575" spcFirstLastPara="1" rIns="38575" wrap="square" tIns="3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21161" y="1681388"/>
            <a:ext cx="3690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North/South KV Management</a:t>
            </a:r>
            <a:endParaRPr b="1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750833" y="3500293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35" y="3595835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/>
          <p:nvPr/>
        </p:nvSpPr>
        <p:spPr>
          <a:xfrm>
            <a:off x="2780371" y="3510817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567" y="3595835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/>
          <p:nvPr/>
        </p:nvSpPr>
        <p:spPr>
          <a:xfrm>
            <a:off x="3514171" y="2607980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1765602" y="2607980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Gateway</a:t>
            </a:r>
            <a:endParaRPr b="0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722036" y="3835941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2751555" y="3835941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6" name="Google Shape;326;p29"/>
          <p:cNvCxnSpPr/>
          <p:nvPr/>
        </p:nvCxnSpPr>
        <p:spPr>
          <a:xfrm>
            <a:off x="2173406" y="2159700"/>
            <a:ext cx="0" cy="444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p29"/>
          <p:cNvSpPr txBox="1"/>
          <p:nvPr/>
        </p:nvSpPr>
        <p:spPr>
          <a:xfrm>
            <a:off x="2183663" y="2259225"/>
            <a:ext cx="114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8" name="Google Shape;328;p29"/>
          <p:cNvCxnSpPr/>
          <p:nvPr/>
        </p:nvCxnSpPr>
        <p:spPr>
          <a:xfrm>
            <a:off x="2582118" y="2761558"/>
            <a:ext cx="9321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9" name="Google Shape;329;p29"/>
          <p:cNvCxnSpPr/>
          <p:nvPr/>
        </p:nvCxnSpPr>
        <p:spPr>
          <a:xfrm rot="10800000">
            <a:off x="2582371" y="2840792"/>
            <a:ext cx="9318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0" name="Google Shape;330;p29"/>
          <p:cNvSpPr txBox="1"/>
          <p:nvPr/>
        </p:nvSpPr>
        <p:spPr>
          <a:xfrm>
            <a:off x="5063193" y="1681388"/>
            <a:ext cx="3690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East/West KV Management</a:t>
            </a:r>
            <a:endParaRPr b="1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433856" y="4244696"/>
            <a:ext cx="4065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Offload KV caches to local memory with global index</a:t>
            </a:r>
            <a:endParaRPr b="0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3446100" y="2986925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33" name="Google Shape;333;p29"/>
          <p:cNvCxnSpPr>
            <a:stCxn id="323" idx="2"/>
            <a:endCxn id="334" idx="0"/>
          </p:cNvCxnSpPr>
          <p:nvPr/>
        </p:nvCxnSpPr>
        <p:spPr>
          <a:xfrm flipH="1">
            <a:off x="1159002" y="2971880"/>
            <a:ext cx="1014900" cy="4452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5" name="Google Shape;335;p29"/>
          <p:cNvSpPr txBox="1"/>
          <p:nvPr/>
        </p:nvSpPr>
        <p:spPr>
          <a:xfrm>
            <a:off x="2611097" y="2605797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2611060" y="2843169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4" name="Google Shape;334;p29"/>
          <p:cNvSpPr/>
          <p:nvPr/>
        </p:nvSpPr>
        <p:spPr>
          <a:xfrm>
            <a:off x="793244" y="3417073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1765602" y="3510817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808" y="3595835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/>
          <p:nvPr/>
        </p:nvSpPr>
        <p:spPr>
          <a:xfrm>
            <a:off x="1808015" y="3417073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2827772" y="3417073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1736796" y="3835941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3503813" y="3059402"/>
            <a:ext cx="816600" cy="21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Index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43" name="Google Shape;343;p29"/>
          <p:cNvCxnSpPr>
            <a:endCxn id="342" idx="2"/>
          </p:cNvCxnSpPr>
          <p:nvPr/>
        </p:nvCxnSpPr>
        <p:spPr>
          <a:xfrm rot="-5400000">
            <a:off x="3547313" y="3327902"/>
            <a:ext cx="414300" cy="315300"/>
          </a:xfrm>
          <a:prstGeom prst="bentConnector3">
            <a:avLst>
              <a:gd fmla="val 50000" name="adj1"/>
            </a:avLst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4" name="Google Shape;344;p29"/>
          <p:cNvSpPr txBox="1"/>
          <p:nvPr/>
        </p:nvSpPr>
        <p:spPr>
          <a:xfrm>
            <a:off x="3456450" y="3643731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KVEvents</a:t>
            </a:r>
            <a:endParaRPr b="0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4776788" y="2038425"/>
            <a:ext cx="4065300" cy="2163300"/>
          </a:xfrm>
          <a:prstGeom prst="rect">
            <a:avLst/>
          </a:prstGeom>
          <a:solidFill>
            <a:srgbClr val="FFFFFF"/>
          </a:solidFill>
          <a:ln cap="flat" cmpd="sng" w="71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38575" lIns="38575" spcFirstLastPara="1" rIns="38575" wrap="square" tIns="3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5048940" y="3489137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9142" y="3584678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7078477" y="3499661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8674" y="3584678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/>
          <p:nvPr/>
        </p:nvSpPr>
        <p:spPr>
          <a:xfrm>
            <a:off x="7812278" y="2596824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6063709" y="2596824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Gateway</a:t>
            </a:r>
            <a:endParaRPr b="0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5020143" y="3824785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7049662" y="3824785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54" name="Google Shape;354;p29"/>
          <p:cNvCxnSpPr/>
          <p:nvPr/>
        </p:nvCxnSpPr>
        <p:spPr>
          <a:xfrm>
            <a:off x="6471513" y="2148544"/>
            <a:ext cx="0" cy="444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5" name="Google Shape;355;p29"/>
          <p:cNvSpPr txBox="1"/>
          <p:nvPr/>
        </p:nvSpPr>
        <p:spPr>
          <a:xfrm>
            <a:off x="6481769" y="2248069"/>
            <a:ext cx="114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56" name="Google Shape;356;p29"/>
          <p:cNvCxnSpPr/>
          <p:nvPr/>
        </p:nvCxnSpPr>
        <p:spPr>
          <a:xfrm>
            <a:off x="6880225" y="2750402"/>
            <a:ext cx="9321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7" name="Google Shape;357;p29"/>
          <p:cNvCxnSpPr/>
          <p:nvPr/>
        </p:nvCxnSpPr>
        <p:spPr>
          <a:xfrm rot="10800000">
            <a:off x="6880477" y="2829635"/>
            <a:ext cx="9318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8" name="Google Shape;358;p29"/>
          <p:cNvSpPr txBox="1"/>
          <p:nvPr/>
        </p:nvSpPr>
        <p:spPr>
          <a:xfrm>
            <a:off x="7744207" y="2975769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59" name="Google Shape;359;p29"/>
          <p:cNvCxnSpPr>
            <a:stCxn id="351" idx="2"/>
            <a:endCxn id="360" idx="0"/>
          </p:cNvCxnSpPr>
          <p:nvPr/>
        </p:nvCxnSpPr>
        <p:spPr>
          <a:xfrm flipH="1">
            <a:off x="5457109" y="2960724"/>
            <a:ext cx="1014900" cy="456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1" name="Google Shape;361;p29"/>
          <p:cNvSpPr txBox="1"/>
          <p:nvPr/>
        </p:nvSpPr>
        <p:spPr>
          <a:xfrm>
            <a:off x="6909204" y="2594641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6909166" y="2832013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5091351" y="3417073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3" name="Google Shape;363;p29"/>
          <p:cNvSpPr/>
          <p:nvPr/>
        </p:nvSpPr>
        <p:spPr>
          <a:xfrm>
            <a:off x="7125878" y="3417073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7801919" y="3048245"/>
            <a:ext cx="816600" cy="21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Index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65" name="Google Shape;365;p29"/>
          <p:cNvCxnSpPr>
            <a:endCxn id="364" idx="2"/>
          </p:cNvCxnSpPr>
          <p:nvPr/>
        </p:nvCxnSpPr>
        <p:spPr>
          <a:xfrm rot="-5400000">
            <a:off x="7845419" y="3316745"/>
            <a:ext cx="414300" cy="315300"/>
          </a:xfrm>
          <a:prstGeom prst="bentConnector3">
            <a:avLst>
              <a:gd fmla="val 50000" name="adj1"/>
            </a:avLst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6" name="Google Shape;366;p29"/>
          <p:cNvSpPr txBox="1"/>
          <p:nvPr/>
        </p:nvSpPr>
        <p:spPr>
          <a:xfrm>
            <a:off x="7754557" y="3632575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KVEvents</a:t>
            </a:r>
            <a:endParaRPr b="0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6106113" y="3341923"/>
            <a:ext cx="731700" cy="2916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Remote</a:t>
            </a:r>
            <a:endParaRPr b="1" i="0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Storage</a:t>
            </a:r>
            <a:endParaRPr b="1" i="0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68" name="Google Shape;368;p29"/>
          <p:cNvCxnSpPr>
            <a:stCxn id="360" idx="3"/>
            <a:endCxn id="367" idx="1"/>
          </p:cNvCxnSpPr>
          <p:nvPr/>
        </p:nvCxnSpPr>
        <p:spPr>
          <a:xfrm>
            <a:off x="5823051" y="3487723"/>
            <a:ext cx="2832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69" name="Google Shape;369;p29"/>
          <p:cNvCxnSpPr>
            <a:stCxn id="367" idx="3"/>
            <a:endCxn id="363" idx="1"/>
          </p:cNvCxnSpPr>
          <p:nvPr/>
        </p:nvCxnSpPr>
        <p:spPr>
          <a:xfrm>
            <a:off x="6837813" y="3487723"/>
            <a:ext cx="2880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526331" y="389494"/>
            <a:ext cx="8141175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3 Takeaways</a:t>
            </a:r>
            <a:endParaRPr b="0" i="0" sz="30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6" name="Google Shape;376;p30"/>
          <p:cNvSpPr txBox="1"/>
          <p:nvPr/>
        </p:nvSpPr>
        <p:spPr>
          <a:xfrm>
            <a:off x="684944" y="1409224"/>
            <a:ext cx="79827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●"/>
            </a:pPr>
            <a:r>
              <a:rPr b="0" i="0" lang="en-US" sz="15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Cost and latency are key SLOs for AI inference</a:t>
            </a:r>
            <a:endParaRPr b="0" i="0" sz="15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●"/>
            </a:pPr>
            <a:r>
              <a:rPr lang="en-US" sz="1500">
                <a:latin typeface="Red Hat Text"/>
                <a:ea typeface="Red Hat Text"/>
                <a:cs typeface="Red Hat Text"/>
                <a:sym typeface="Red Hat Text"/>
              </a:rPr>
              <a:t>Efficient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KV-Cach</a:t>
            </a:r>
            <a:r>
              <a:rPr lang="en-US" sz="1500">
                <a:latin typeface="Red Hat Text"/>
                <a:ea typeface="Red Hat Text"/>
                <a:cs typeface="Red Hat Text"/>
                <a:sym typeface="Red Hat Text"/>
              </a:rPr>
              <a:t>e orchestration</a:t>
            </a:r>
            <a:r>
              <a:rPr b="0" i="0" lang="en-US" sz="15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-US" sz="1500">
                <a:latin typeface="Red Hat Text"/>
                <a:ea typeface="Red Hat Text"/>
                <a:cs typeface="Red Hat Text"/>
                <a:sym typeface="Red Hat Text"/>
              </a:rPr>
              <a:t>is essential for performant inference</a:t>
            </a:r>
            <a:endParaRPr b="0" i="0" sz="15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●"/>
            </a:pPr>
            <a:r>
              <a:rPr b="0" i="0" lang="en-US" sz="15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llm-d provides out-of-</a:t>
            </a:r>
            <a:r>
              <a:rPr lang="en-US" sz="1500">
                <a:latin typeface="Red Hat Text"/>
                <a:ea typeface="Red Hat Text"/>
                <a:cs typeface="Red Hat Text"/>
                <a:sym typeface="Red Hat Text"/>
              </a:rPr>
              <a:t>the-box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optimizations in </a:t>
            </a:r>
            <a:r>
              <a:rPr lang="en-US"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KV-cache-aware</a:t>
            </a:r>
            <a:r>
              <a:rPr b="0" i="0" lang="en-US" sz="15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routing and disaggregation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377" name="Google Shape;377;p30"/>
          <p:cNvGrpSpPr/>
          <p:nvPr/>
        </p:nvGrpSpPr>
        <p:grpSpPr>
          <a:xfrm>
            <a:off x="2986899" y="4079126"/>
            <a:ext cx="4731023" cy="458500"/>
            <a:chOff x="4177152" y="3675526"/>
            <a:chExt cx="4731023" cy="458500"/>
          </a:xfrm>
        </p:grpSpPr>
        <p:sp>
          <p:nvSpPr>
            <p:cNvPr id="378" name="Google Shape;378;p30"/>
            <p:cNvSpPr txBox="1"/>
            <p:nvPr/>
          </p:nvSpPr>
          <p:spPr>
            <a:xfrm>
              <a:off x="5908175" y="3681575"/>
              <a:ext cx="3000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u="sng">
                  <a:solidFill>
                    <a:schemeClr val="hlink"/>
                  </a:solidFill>
                  <a:hlinkClick r:id="rId3"/>
                </a:rPr>
                <a:t>https://llm-d.ai/</a:t>
              </a:r>
              <a:r>
                <a:rPr lang="en-US" sz="1700"/>
                <a:t> </a:t>
              </a:r>
              <a:endParaRPr sz="1700"/>
            </a:p>
          </p:txBody>
        </p:sp>
        <p:pic>
          <p:nvPicPr>
            <p:cNvPr id="379" name="Google Shape;379;p30" title="image (1)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77152" y="3675526"/>
              <a:ext cx="1498475" cy="45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526331" y="389494"/>
            <a:ext cx="8141175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latin typeface="Red Hat Display"/>
                <a:ea typeface="Red Hat Display"/>
                <a:cs typeface="Red Hat Display"/>
                <a:sym typeface="Red Hat Display"/>
              </a:rPr>
              <a:t>Cost &amp; Latency</a:t>
            </a:r>
            <a:r>
              <a:rPr b="0" i="0" lang="en-US" sz="30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Problems</a:t>
            </a:r>
            <a:endParaRPr b="0" i="0" sz="30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50050" y="1118500"/>
            <a:ext cx="84684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“</a:t>
            </a:r>
            <a:r>
              <a:rPr b="0" i="1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The </a:t>
            </a:r>
            <a:r>
              <a:rPr b="1" i="1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KV-cache hit rate</a:t>
            </a:r>
            <a:r>
              <a:rPr b="0" i="1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is the single most important metric for a production-stage AI agent. It directly affects both latency and cost.”</a:t>
            </a:r>
            <a:endParaRPr b="0" i="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 - Manus, Context Engineering for AI Agents</a:t>
            </a:r>
            <a:endParaRPr b="0" i="0" u="none" cap="none" strike="noStrike">
              <a:solidFill>
                <a:schemeClr val="accent6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chemeClr val="accent6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Mainstream AI API Pricing:</a:t>
            </a:r>
            <a:endParaRPr b="0" i="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ed Hat Text"/>
              <a:buChar char="●"/>
            </a:pP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OpenAI GPT-5: </a:t>
            </a:r>
            <a:r>
              <a:rPr b="1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$1.25</a:t>
            </a: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per 1M input tokens vs </a:t>
            </a:r>
            <a:r>
              <a:rPr b="1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$0.125</a:t>
            </a: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per 1M cached input tokens</a:t>
            </a:r>
            <a:endParaRPr b="0" i="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ed Hat Text"/>
              <a:buChar char="●"/>
            </a:pP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Anthropic Claude Sonnet: </a:t>
            </a:r>
            <a:r>
              <a:rPr b="1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$3</a:t>
            </a: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per 1M input tokens vs </a:t>
            </a:r>
            <a:r>
              <a:rPr b="1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$0.3</a:t>
            </a:r>
            <a:r>
              <a:rPr b="0" i="0" lang="en-US" u="none" cap="none" strike="noStrik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rPr>
              <a:t> per 1M cached input tokens </a:t>
            </a:r>
            <a:endParaRPr b="0" i="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“A single monolithic serving process starts to hit its limits.”</a:t>
            </a:r>
            <a:endParaRPr>
              <a:solidFill>
                <a:schemeClr val="accent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 - Nvidia, Deploying Disaggregated LLM Inference Workloads on Kubernetes</a:t>
            </a:r>
            <a:endParaRPr>
              <a:solidFill>
                <a:schemeClr val="accent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457200" lvl="0" marL="1371600" rtl="0" algn="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“A long 32K‑token prompt arriving mid‑generation stalls every other user in the queue. This head‑of‑line blocking is the </a:t>
            </a:r>
            <a:r>
              <a:rPr b="1"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core problem disaggregation solves</a:t>
            </a:r>
            <a:r>
              <a:rPr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.”</a:t>
            </a:r>
            <a:endParaRPr>
              <a:solidFill>
                <a:schemeClr val="accent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- Spheron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1481" y="4692092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0"/>
          <p:cNvSpPr txBox="1"/>
          <p:nvPr>
            <p:ph idx="3" type="subTitle"/>
          </p:nvPr>
        </p:nvSpPr>
        <p:spPr>
          <a:xfrm>
            <a:off x="663750" y="1020626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KV cache stores the attention state for all previous token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526331" y="245216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Attention</a:t>
            </a:r>
            <a:r>
              <a:rPr lang="en-US" sz="2250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b="0" i="0" sz="22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022" y="1357438"/>
            <a:ext cx="6069955" cy="357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46111" y="3470375"/>
            <a:ext cx="411600" cy="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141560" y="1866225"/>
            <a:ext cx="3750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3400" lIns="63400" spcFirstLastPara="1" rIns="63400" wrap="square" tIns="63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Example: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Multi-turn conversation</a:t>
            </a:r>
            <a:endParaRPr b="0" i="0" sz="14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41560" y="2341713"/>
            <a:ext cx="22704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3400" lIns="63400" spcFirstLastPara="1" rIns="63400" wrap="square" tIns="63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3C78D8"/>
                </a:solidFill>
                <a:latin typeface="Red Hat Text"/>
                <a:ea typeface="Red Hat Text"/>
                <a:cs typeface="Red Hat Text"/>
                <a:sym typeface="Red Hat Text"/>
              </a:rPr>
              <a:t>Prompt (round 1)</a:t>
            </a:r>
            <a:endParaRPr b="1" i="0" sz="1100" u="none" cap="none" strike="noStrike">
              <a:solidFill>
                <a:srgbClr val="3C78D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Human: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What's AI?</a:t>
            </a:r>
            <a:endParaRPr b="0" i="1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6AA84F"/>
                </a:solidFill>
                <a:latin typeface="Red Hat Text"/>
                <a:ea typeface="Red Hat Text"/>
                <a:cs typeface="Red Hat Text"/>
                <a:sym typeface="Red Hat Text"/>
              </a:rPr>
              <a:t>LLM Result (round 1)</a:t>
            </a:r>
            <a:endParaRPr b="1" i="0" sz="1100" u="none" cap="none" strike="noStrike">
              <a:solidFill>
                <a:srgbClr val="6AA84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LLM: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AI is technology that simulates human intelligence, like Siri or Google Maps.</a:t>
            </a:r>
            <a:endParaRPr b="0" i="1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478434" y="2341713"/>
            <a:ext cx="1949400" cy="19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400" lIns="63400" spcFirstLastPara="1" rIns="63400" wrap="square" tIns="63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3C78D8"/>
                </a:solidFill>
                <a:latin typeface="Red Hat Text"/>
                <a:ea typeface="Red Hat Text"/>
                <a:cs typeface="Red Hat Text"/>
                <a:sym typeface="Red Hat Text"/>
              </a:rPr>
              <a:t>Prompt (round 2)</a:t>
            </a:r>
            <a:endParaRPr b="1" i="0" sz="1100" u="none" cap="none" strike="noStrike">
              <a:solidFill>
                <a:srgbClr val="3C78D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 sz="1100" u="none" cap="none" strike="noStrik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Human:</a:t>
            </a:r>
            <a:r>
              <a:rPr b="0" i="1" lang="en-US" sz="1100" u="none" cap="none" strike="noStrik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 What's AI?</a:t>
            </a:r>
            <a:endParaRPr b="0" i="1" sz="1100" u="none" cap="none" strike="noStrike">
              <a:solidFill>
                <a:srgbClr val="CC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 sz="1100" u="none" cap="none" strike="noStrik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LLM:</a:t>
            </a:r>
            <a:r>
              <a:rPr b="0" i="1" lang="en-US" sz="1100" u="none" cap="none" strike="noStrik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 AI is technology that simulates human intelligence, like Siri or Google Maps.</a:t>
            </a:r>
            <a:endParaRPr b="0" i="1" sz="1100" u="none" cap="none" strike="noStrike">
              <a:solidFill>
                <a:srgbClr val="CC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Human: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Cool, thanks!</a:t>
            </a:r>
            <a:endParaRPr b="0" i="1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6AA84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100" u="none" cap="none" strike="noStrike">
                <a:solidFill>
                  <a:srgbClr val="6AA84F"/>
                </a:solidFill>
                <a:latin typeface="Red Hat Text"/>
                <a:ea typeface="Red Hat Text"/>
                <a:cs typeface="Red Hat Text"/>
                <a:sym typeface="Red Hat Text"/>
              </a:rPr>
              <a:t>LLM Result (round 2)</a:t>
            </a:r>
            <a:endParaRPr b="0" i="0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LLM: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No problem!</a:t>
            </a:r>
            <a:endParaRPr b="0" i="0" sz="1100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41" name="Google Shape;141;p21"/>
          <p:cNvCxnSpPr/>
          <p:nvPr/>
        </p:nvCxnSpPr>
        <p:spPr>
          <a:xfrm>
            <a:off x="1476191" y="2695790"/>
            <a:ext cx="980700" cy="0"/>
          </a:xfrm>
          <a:prstGeom prst="straightConnector1">
            <a:avLst/>
          </a:prstGeom>
          <a:noFill/>
          <a:ln cap="flat" cmpd="sng" w="132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p21"/>
          <p:cNvCxnSpPr/>
          <p:nvPr/>
        </p:nvCxnSpPr>
        <p:spPr>
          <a:xfrm flipH="1" rot="10800000">
            <a:off x="1902668" y="2914736"/>
            <a:ext cx="573300" cy="371400"/>
          </a:xfrm>
          <a:prstGeom prst="straightConnector1">
            <a:avLst/>
          </a:prstGeom>
          <a:noFill/>
          <a:ln cap="flat" cmpd="sng" w="132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p21"/>
          <p:cNvSpPr txBox="1"/>
          <p:nvPr/>
        </p:nvSpPr>
        <p:spPr>
          <a:xfrm>
            <a:off x="1664039" y="2341713"/>
            <a:ext cx="9867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400" lIns="63400" spcFirstLastPara="1" rIns="63400" wrap="square" tIns="63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Cached</a:t>
            </a:r>
            <a:endParaRPr b="0" i="0" sz="1200" u="none" cap="none" strike="noStrike">
              <a:solidFill>
                <a:srgbClr val="CC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287" y="1923377"/>
            <a:ext cx="4630612" cy="2315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4294967295" type="title"/>
          </p:nvPr>
        </p:nvSpPr>
        <p:spPr>
          <a:xfrm>
            <a:off x="663800" y="825275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100"/>
              <a:t>Automatic Prefix Caching</a:t>
            </a:r>
            <a:endParaRPr sz="2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4294967295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vLLM skips prompt processing  by automatically reusing KV cache blocks across requests</a:t>
            </a:r>
            <a:endParaRPr b="0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61481" y="387830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663844" y="969523"/>
            <a:ext cx="3703275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 sz="1500"/>
              <a:t>Prefill - Prompt Processing</a:t>
            </a:r>
            <a:endParaRPr/>
          </a:p>
          <a:p>
            <a:pPr indent="-257175" lvl="0" marL="342900" rtl="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All tokens processed in one pass</a:t>
            </a:r>
            <a:endParaRPr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Reads the KV Cache once </a:t>
            </a:r>
            <a:endParaRPr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Compute-intensive</a:t>
            </a:r>
            <a:endParaRPr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Attention: Matrix-matrix multiplication</a:t>
            </a:r>
            <a:endParaRPr sz="1500"/>
          </a:p>
          <a:p>
            <a:pPr indent="0" lvl="0" marL="0" rtl="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 sz="1500"/>
              <a:t>Decode - Token Generation</a:t>
            </a:r>
            <a:endParaRPr b="1" sz="1500"/>
          </a:p>
          <a:p>
            <a:pPr indent="-257175" lvl="0" marL="342900" rtl="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Each token processed </a:t>
            </a:r>
            <a:r>
              <a:rPr i="1" lang="en-US" sz="1500"/>
              <a:t>sequentially</a:t>
            </a:r>
            <a:endParaRPr i="1"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KV cache is loaded each forward pass</a:t>
            </a:r>
            <a:endParaRPr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Bandwidth-limited</a:t>
            </a:r>
            <a:endParaRPr sz="1500"/>
          </a:p>
          <a:p>
            <a:pPr indent="-257175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500"/>
              <a:t>Attention: Matrix-vector multiplication</a:t>
            </a:r>
            <a:endParaRPr sz="1500"/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663788" y="7640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</a:pPr>
            <a:r>
              <a:rPr lang="en-US"/>
              <a:t>Prefill and Decode</a:t>
            </a:r>
            <a:endParaRPr/>
          </a:p>
        </p:txBody>
      </p:sp>
      <p:sp>
        <p:nvSpPr>
          <p:cNvPr id="154" name="Google Shape;154;p22"/>
          <p:cNvSpPr txBox="1"/>
          <p:nvPr>
            <p:ph idx="3" type="subTitle"/>
          </p:nvPr>
        </p:nvSpPr>
        <p:spPr>
          <a:xfrm>
            <a:off x="663844" y="491303"/>
            <a:ext cx="7816500" cy="2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Two Phases of LLM Inference - different computational regimes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-5400000">
            <a:off x="5886508" y="620822"/>
            <a:ext cx="102825" cy="113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E16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5372260" y="846292"/>
            <a:ext cx="1078650" cy="288532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rgbClr val="0E161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Decodes are limited by VRAM Bandwidth!</a:t>
            </a:r>
            <a:endParaRPr b="1" i="0" sz="600" u="none" cap="none" strike="noStrike">
              <a:solidFill>
                <a:srgbClr val="0E161E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7" name="Google Shape;157;p22"/>
          <p:cNvSpPr/>
          <p:nvPr/>
        </p:nvSpPr>
        <p:spPr>
          <a:xfrm rot="-5400000">
            <a:off x="6820616" y="879522"/>
            <a:ext cx="113625" cy="650025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E16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6343323" y="838696"/>
            <a:ext cx="1078650" cy="196199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rgbClr val="0E161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Prefills are  compute-bound!</a:t>
            </a:r>
            <a:endParaRPr b="1" i="0" sz="600" u="none" cap="none" strike="noStrike">
              <a:solidFill>
                <a:srgbClr val="0E161E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021" y="1271022"/>
            <a:ext cx="3966032" cy="2715056"/>
          </a:xfrm>
          <a:prstGeom prst="rect">
            <a:avLst/>
          </a:prstGeom>
          <a:solidFill>
            <a:srgbClr val="FFFFFE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3" title="image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752" y="571926"/>
            <a:ext cx="1498475" cy="4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234" y="643770"/>
            <a:ext cx="1780961" cy="3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801" y="604375"/>
            <a:ext cx="137316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3016499" y="550375"/>
            <a:ext cx="517500" cy="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5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🤝</a:t>
            </a:r>
            <a:endParaRPr b="0" i="0" sz="2625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5077974" y="544184"/>
            <a:ext cx="517500" cy="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5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🤝</a:t>
            </a:r>
            <a:endParaRPr b="0" i="0" sz="2625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8607" y="3134153"/>
            <a:ext cx="92735" cy="9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324558" y="1268587"/>
            <a:ext cx="5645475" cy="3350025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F659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7">
            <a:alphaModFix/>
          </a:blip>
          <a:srcRect b="6629" l="2479" r="19304" t="10610"/>
          <a:stretch/>
        </p:blipFill>
        <p:spPr>
          <a:xfrm>
            <a:off x="427940" y="1341729"/>
            <a:ext cx="5438733" cy="320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226631" y="1435225"/>
            <a:ext cx="2722275" cy="273534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Operationalizability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Modular and resilient architecture with native integration into Kubernetes via Inference Gateway API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Flexibility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Cross-platform with extensible implementations of key composable layers of the stack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Performance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Leverage distributed optimizations like prefix-aware routing and disaggregation to achieve the highest throughput while meeting SLOs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526325" y="389500"/>
            <a:ext cx="8534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Play"/>
                <a:ea typeface="Play"/>
                <a:cs typeface="Play"/>
                <a:sym typeface="Play"/>
              </a:rPr>
              <a:t>llm-d “Well-Lit” Paths</a:t>
            </a:r>
            <a:br>
              <a:rPr lang="en-US" sz="2100">
                <a:latin typeface="Play"/>
                <a:ea typeface="Play"/>
                <a:cs typeface="Play"/>
                <a:sym typeface="Play"/>
              </a:rPr>
            </a:br>
            <a:r>
              <a:rPr lang="en-US" sz="2100">
                <a:latin typeface="Play"/>
                <a:ea typeface="Play"/>
                <a:cs typeface="Play"/>
                <a:sym typeface="Play"/>
              </a:rPr>
              <a:t>KV-Cache Centric Orchestration</a:t>
            </a:r>
            <a:endParaRPr i="0" sz="21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248248" y="2240631"/>
            <a:ext cx="46473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050" lIns="78050" spcFirstLastPara="1" rIns="78050" wrap="square" tIns="78050">
            <a:noAutofit/>
          </a:bodyPr>
          <a:lstStyle/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ed Hat Display"/>
              <a:buChar char="●"/>
            </a:pPr>
            <a:r>
              <a:rPr b="1" i="0" lang="en-US" sz="19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P/D Disaggregation</a:t>
            </a:r>
            <a:endParaRPr b="1" i="0" sz="19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ed Hat Display"/>
              <a:buChar char="●"/>
            </a:pPr>
            <a:r>
              <a:rPr b="1" i="0" lang="en-US" sz="19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Wide Expert Parallelism</a:t>
            </a:r>
            <a:endParaRPr b="1" i="0" sz="19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Char char="●"/>
            </a:pPr>
            <a:r>
              <a:rPr b="1" i="0" lang="en-US" sz="195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Intelligent Inference Scheduling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Char char="●"/>
            </a:pPr>
            <a:r>
              <a:rPr b="1" i="0" lang="en-US" sz="19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Cache Management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663788" y="65381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</a:pPr>
            <a:r>
              <a:rPr lang="en-US"/>
              <a:t>Prefill/Decode Disaggregation</a:t>
            </a:r>
            <a:endParaRPr/>
          </a:p>
        </p:txBody>
      </p:sp>
      <p:sp>
        <p:nvSpPr>
          <p:cNvPr id="187" name="Google Shape;187;p25"/>
          <p:cNvSpPr txBox="1"/>
          <p:nvPr>
            <p:ph idx="3" type="subTitle"/>
          </p:nvPr>
        </p:nvSpPr>
        <p:spPr>
          <a:xfrm>
            <a:off x="663844" y="1068713"/>
            <a:ext cx="7816500" cy="2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latin typeface="IBM Plex Sans Light"/>
                <a:ea typeface="IBM Plex Sans Light"/>
                <a:cs typeface="IBM Plex Sans Light"/>
                <a:sym typeface="IBM Plex Sans Light"/>
              </a:rPr>
              <a:t>llm-d composes vLLM and Gateway to enable P/D disaggregation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ed Hat Display Light"/>
              <a:ea typeface="Red Hat Display Light"/>
              <a:cs typeface="Red Hat Display Light"/>
              <a:sym typeface="Red Hat Display Light"/>
            </a:endParaRPr>
          </a:p>
          <a:p>
            <a:pPr indent="0" lvl="0" marL="0" rtl="0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graph with numbers and a line&#10;&#10;AI-generated content may be incorrect."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9215" y="1581181"/>
            <a:ext cx="2888327" cy="2154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cess&#10;&#10;AI-generated content may be incorrect."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165" y="1709496"/>
            <a:ext cx="4214783" cy="1722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455156" y="3735430"/>
            <a:ext cx="4147200" cy="10117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Separate prefill and decode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Allows specialization </a:t>
            </a:r>
            <a:endParaRPr b="0" i="0" sz="1125" u="none" cap="none" strike="noStrik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Dynamically decided  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Easier to meet TTFT and ITL SLO requirements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104775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4803931" y="3841243"/>
            <a:ext cx="3958875" cy="10117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Best for “medium” server load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Typical: small prefillers, large decoders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ed Hat Text"/>
              <a:buChar char="●"/>
            </a:pPr>
            <a:r>
              <a:rPr b="0" i="0" lang="en-US" sz="1125" u="none" cap="none" strike="noStrik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P/D benefits are most clear when jointly optimizing efficiency and interactivity</a:t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104775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96444" y="4831875"/>
            <a:ext cx="4687650" cy="31160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sng" cap="none" strike="noStrike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5"/>
              </a:rPr>
              <a:t>https://llm-d.ai/blog/llm-d-v0.2-our-first-well-lit-paths</a:t>
            </a:r>
            <a:r>
              <a:rPr b="0" i="0" lang="en-US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61481" y="4627167"/>
            <a:ext cx="548775" cy="10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6"/>
          <p:cNvSpPr txBox="1"/>
          <p:nvPr>
            <p:ph type="title"/>
          </p:nvPr>
        </p:nvSpPr>
        <p:spPr>
          <a:xfrm>
            <a:off x="663788" y="65381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</a:pPr>
            <a:r>
              <a:rPr lang="en-US"/>
              <a:t>Wide Expert Parallelism </a:t>
            </a:r>
            <a:endParaRPr/>
          </a:p>
        </p:txBody>
      </p:sp>
      <p:sp>
        <p:nvSpPr>
          <p:cNvPr id="199" name="Google Shape;199;p26"/>
          <p:cNvSpPr txBox="1"/>
          <p:nvPr>
            <p:ph idx="3" type="subTitle"/>
          </p:nvPr>
        </p:nvSpPr>
        <p:spPr>
          <a:xfrm>
            <a:off x="663844" y="1068713"/>
            <a:ext cx="7816500" cy="2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latin typeface="Red Hat Display Light"/>
                <a:ea typeface="Red Hat Display Light"/>
                <a:cs typeface="Red Hat Display Light"/>
                <a:sym typeface="Red Hat Display Light"/>
              </a:rPr>
              <a:t>llm-d’s K8s-native design integrates EP implementation directly with the broader system, including DP-aware load balancing</a:t>
            </a:r>
            <a:endParaRPr/>
          </a:p>
          <a:p>
            <a:pPr indent="0" lvl="0" marL="0" rtl="0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522536" y="1563344"/>
            <a:ext cx="7859025" cy="2740500"/>
          </a:xfrm>
          <a:prstGeom prst="rect">
            <a:avLst/>
          </a:prstGeom>
          <a:solidFill>
            <a:srgbClr val="FFFFFF"/>
          </a:solidFill>
          <a:ln cap="flat" cmpd="sng" w="136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41300" lIns="41300" spcFirstLastPara="1" rIns="41300" wrap="square" tIns="41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1050573" y="2880338"/>
            <a:ext cx="6789825" cy="1194975"/>
          </a:xfrm>
          <a:prstGeom prst="rect">
            <a:avLst/>
          </a:prstGeom>
          <a:solidFill>
            <a:srgbClr val="D8D8D8"/>
          </a:solidFill>
          <a:ln cap="flat" cmpd="sng" w="136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b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LeaderWorkerSet</a:t>
            </a:r>
            <a:endParaRPr b="0" i="0" sz="9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2852003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3689688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4527372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5365057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014319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76635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5901185" y="2173034"/>
            <a:ext cx="874125" cy="389475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EPP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4008374" y="2173034"/>
            <a:ext cx="874125" cy="389475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1023464" y="3480530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A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(DP-0)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11" name="Google Shape;211;p26"/>
          <p:cNvCxnSpPr/>
          <p:nvPr/>
        </p:nvCxnSpPr>
        <p:spPr>
          <a:xfrm>
            <a:off x="4483740" y="1693165"/>
            <a:ext cx="0" cy="475425"/>
          </a:xfrm>
          <a:prstGeom prst="straightConnector1">
            <a:avLst/>
          </a:prstGeom>
          <a:noFill/>
          <a:ln cap="flat" cmpd="sng" w="1360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2" name="Google Shape;212;p26"/>
          <p:cNvSpPr txBox="1"/>
          <p:nvPr/>
        </p:nvSpPr>
        <p:spPr>
          <a:xfrm>
            <a:off x="4494719" y="1799703"/>
            <a:ext cx="1224900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GET completions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13" name="Google Shape;213;p26"/>
          <p:cNvCxnSpPr/>
          <p:nvPr/>
        </p:nvCxnSpPr>
        <p:spPr>
          <a:xfrm>
            <a:off x="4903457" y="2337434"/>
            <a:ext cx="997875" cy="0"/>
          </a:xfrm>
          <a:prstGeom prst="straightConnector1">
            <a:avLst/>
          </a:prstGeom>
          <a:noFill/>
          <a:ln cap="flat" cmpd="sng" w="1360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4" name="Google Shape;214;p26"/>
          <p:cNvCxnSpPr/>
          <p:nvPr/>
        </p:nvCxnSpPr>
        <p:spPr>
          <a:xfrm rot="10800000">
            <a:off x="4903760" y="2422250"/>
            <a:ext cx="997425" cy="0"/>
          </a:xfrm>
          <a:prstGeom prst="straightConnector1">
            <a:avLst/>
          </a:prstGeom>
          <a:noFill/>
          <a:ln cap="flat" cmpd="sng" w="1360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5" name="Google Shape;215;p26"/>
          <p:cNvSpPr/>
          <p:nvPr/>
        </p:nvSpPr>
        <p:spPr>
          <a:xfrm>
            <a:off x="6202741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7040425" y="2920902"/>
            <a:ext cx="620100" cy="551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8646" y="3194157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5946" y="3194157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783" y="3210355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549" y="3210355"/>
            <a:ext cx="723752" cy="2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1856571" y="3480530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B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(DP-1)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6075403" y="3480530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G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(DP-6)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6882678" y="3480530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H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(DP-7)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1245198" y="2970819"/>
            <a:ext cx="6313725" cy="151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81569" rotWithShape="0" algn="bl" dir="5400000" dist="27189">
              <a:srgbClr val="000000">
                <a:alpha val="50196"/>
              </a:srgbClr>
            </a:outerShdw>
          </a:effectLst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Expert-Parallel MLP</a:t>
            </a:r>
            <a:endParaRPr b="0" i="1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6775376" y="2204573"/>
            <a:ext cx="9978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*Composes with other scorers*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26" name="Google Shape;226;p26"/>
          <p:cNvCxnSpPr>
            <a:stCxn id="209" idx="2"/>
          </p:cNvCxnSpPr>
          <p:nvPr/>
        </p:nvCxnSpPr>
        <p:spPr>
          <a:xfrm flipH="1">
            <a:off x="4023037" y="2562509"/>
            <a:ext cx="422400" cy="355500"/>
          </a:xfrm>
          <a:prstGeom prst="straightConnector1">
            <a:avLst/>
          </a:prstGeom>
          <a:noFill/>
          <a:ln cap="flat" cmpd="sng" w="1360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7" name="Google Shape;227;p26"/>
          <p:cNvSpPr txBox="1"/>
          <p:nvPr/>
        </p:nvSpPr>
        <p:spPr>
          <a:xfrm>
            <a:off x="4952241" y="2172149"/>
            <a:ext cx="935775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Prompt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4934408" y="2426246"/>
            <a:ext cx="935775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D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4122" y="3210355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6198" y="3210355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7405" y="3210355"/>
            <a:ext cx="723752" cy="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3361" y="2261962"/>
            <a:ext cx="640758" cy="20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388" y="3197580"/>
            <a:ext cx="723752" cy="2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2694242" y="3472481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C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(DP-2)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3531932" y="3472481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D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(DP-3)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4384826" y="3473686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E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(DP-4)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5207305" y="3480530"/>
            <a:ext cx="935775" cy="32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00" lIns="73400" spcFirstLastPara="1" rIns="73400" wrap="square" tIns="7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 F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(DP-5)</a:t>
            </a:r>
            <a:endParaRPr b="1" i="0" sz="825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yTorch Conference 2025">
  <a:themeElements>
    <a:clrScheme name="Simple Light">
      <a:dk1>
        <a:srgbClr val="000000"/>
      </a:dk1>
      <a:lt1>
        <a:srgbClr val="FFFFFF"/>
      </a:lt1>
      <a:dk2>
        <a:srgbClr val="E12353"/>
      </a:dk2>
      <a:lt2>
        <a:srgbClr val="181716"/>
      </a:lt2>
      <a:accent1>
        <a:srgbClr val="8D2E9B"/>
      </a:accent1>
      <a:accent2>
        <a:srgbClr val="EE3B24"/>
      </a:accent2>
      <a:accent3>
        <a:srgbClr val="3532A8"/>
      </a:accent3>
      <a:accent4>
        <a:srgbClr val="CC2FAA"/>
      </a:accent4>
      <a:accent5>
        <a:srgbClr val="262626"/>
      </a:accent5>
      <a:accent6>
        <a:srgbClr val="666666"/>
      </a:accent6>
      <a:hlink>
        <a:srgbClr val="DB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